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5.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6.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7.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8.xml" ContentType="application/vnd.openxmlformats-officedocument.theme+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theme/theme9.xml" ContentType="application/vnd.openxmlformats-officedocument.theme+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theme/theme10.xml" ContentType="application/vnd.openxmlformats-officedocument.theme+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theme/theme11.xml" ContentType="application/vnd.openxmlformats-officedocument.theme+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theme/theme12.xml" ContentType="application/vnd.openxmlformats-officedocument.theme+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theme/theme13.xml" ContentType="application/vnd.openxmlformats-officedocument.theme+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theme/theme14.xml" ContentType="application/vnd.openxmlformats-officedocument.theme+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77" r:id="rId4"/>
    <p:sldMasterId id="2147493923" r:id="rId5"/>
    <p:sldMasterId id="2147493950" r:id="rId6"/>
    <p:sldMasterId id="2147494027" r:id="rId7"/>
    <p:sldMasterId id="2147494080" r:id="rId8"/>
    <p:sldMasterId id="2147494138" r:id="rId9"/>
    <p:sldMasterId id="2147494258" r:id="rId10"/>
    <p:sldMasterId id="2147494318" r:id="rId11"/>
    <p:sldMasterId id="2147494357" r:id="rId12"/>
    <p:sldMasterId id="2147494410" r:id="rId13"/>
    <p:sldMasterId id="2147494430" r:id="rId14"/>
    <p:sldMasterId id="2147494591" r:id="rId15"/>
    <p:sldMasterId id="2147494607" r:id="rId16"/>
    <p:sldMasterId id="2147494617" r:id="rId17"/>
    <p:sldMasterId id="2147494644" r:id="rId18"/>
  </p:sldMasterIdLst>
  <p:notesMasterIdLst>
    <p:notesMasterId r:id="rId112"/>
  </p:notesMasterIdLst>
  <p:handoutMasterIdLst>
    <p:handoutMasterId r:id="rId113"/>
  </p:handoutMasterIdLst>
  <p:sldIdLst>
    <p:sldId id="2103813012" r:id="rId19"/>
    <p:sldId id="2142532946" r:id="rId20"/>
    <p:sldId id="2147470181" r:id="rId21"/>
    <p:sldId id="2145705840" r:id="rId22"/>
    <p:sldId id="2145705841" r:id="rId23"/>
    <p:sldId id="2147469854" r:id="rId24"/>
    <p:sldId id="2147470182" r:id="rId25"/>
    <p:sldId id="2147469714" r:id="rId26"/>
    <p:sldId id="2145705842" r:id="rId27"/>
    <p:sldId id="2147469672" r:id="rId28"/>
    <p:sldId id="2076138559" r:id="rId29"/>
    <p:sldId id="2076137782" r:id="rId30"/>
    <p:sldId id="2076138557" r:id="rId31"/>
    <p:sldId id="2076138556" r:id="rId32"/>
    <p:sldId id="2145705839" r:id="rId33"/>
    <p:sldId id="2076137783" r:id="rId34"/>
    <p:sldId id="2147468077" r:id="rId35"/>
    <p:sldId id="2147468078" r:id="rId36"/>
    <p:sldId id="2142532924" r:id="rId37"/>
    <p:sldId id="2142532839" r:id="rId38"/>
    <p:sldId id="2147469824" r:id="rId39"/>
    <p:sldId id="2147469825" r:id="rId40"/>
    <p:sldId id="2142532911" r:id="rId41"/>
    <p:sldId id="2147468120" r:id="rId42"/>
    <p:sldId id="2147308182" r:id="rId43"/>
    <p:sldId id="2147469454" r:id="rId44"/>
    <p:sldId id="2145705833" r:id="rId45"/>
    <p:sldId id="2145705834" r:id="rId46"/>
    <p:sldId id="2076137282" r:id="rId47"/>
    <p:sldId id="2147468076" r:id="rId48"/>
    <p:sldId id="2147468084" r:id="rId49"/>
    <p:sldId id="2145705857" r:id="rId50"/>
    <p:sldId id="2147469792" r:id="rId51"/>
    <p:sldId id="2147469793" r:id="rId52"/>
    <p:sldId id="2147469674" r:id="rId53"/>
    <p:sldId id="2145705855" r:id="rId54"/>
    <p:sldId id="2147469762" r:id="rId55"/>
    <p:sldId id="2147469449" r:id="rId56"/>
    <p:sldId id="2147468033" r:id="rId57"/>
    <p:sldId id="2147468079" r:id="rId58"/>
    <p:sldId id="2142532950" r:id="rId59"/>
    <p:sldId id="2103812743" r:id="rId60"/>
    <p:sldId id="2076137707" r:id="rId61"/>
    <p:sldId id="2142532871" r:id="rId62"/>
    <p:sldId id="2076137731" r:id="rId63"/>
    <p:sldId id="2147468122" r:id="rId64"/>
    <p:sldId id="2147469819" r:id="rId65"/>
    <p:sldId id="2147469787" r:id="rId66"/>
    <p:sldId id="2147469820" r:id="rId67"/>
    <p:sldId id="2147469790" r:id="rId68"/>
    <p:sldId id="2147469791" r:id="rId69"/>
    <p:sldId id="2147469452" r:id="rId70"/>
    <p:sldId id="2142532886" r:id="rId71"/>
    <p:sldId id="2142532887" r:id="rId72"/>
    <p:sldId id="2147469451" r:id="rId73"/>
    <p:sldId id="2142532945" r:id="rId74"/>
    <p:sldId id="2147470188" r:id="rId75"/>
    <p:sldId id="2147469861" r:id="rId76"/>
    <p:sldId id="2147469860" r:id="rId77"/>
    <p:sldId id="2147469865" r:id="rId78"/>
    <p:sldId id="2147468060" r:id="rId79"/>
    <p:sldId id="2147468058" r:id="rId80"/>
    <p:sldId id="2142532863" r:id="rId81"/>
    <p:sldId id="2147468057" r:id="rId82"/>
    <p:sldId id="2147468059" r:id="rId83"/>
    <p:sldId id="2142532884" r:id="rId84"/>
    <p:sldId id="2147470180" r:id="rId85"/>
    <p:sldId id="2147469437" r:id="rId86"/>
    <p:sldId id="2147468061" r:id="rId87"/>
    <p:sldId id="2145705850" r:id="rId88"/>
    <p:sldId id="2145705847" r:id="rId89"/>
    <p:sldId id="2147469821" r:id="rId90"/>
    <p:sldId id="2147469775" r:id="rId91"/>
    <p:sldId id="2147469776" r:id="rId92"/>
    <p:sldId id="2147469764" r:id="rId93"/>
    <p:sldId id="258" r:id="rId94"/>
    <p:sldId id="2147469753" r:id="rId95"/>
    <p:sldId id="274" r:id="rId96"/>
    <p:sldId id="2147469766" r:id="rId97"/>
    <p:sldId id="2147469767" r:id="rId98"/>
    <p:sldId id="2147469768" r:id="rId99"/>
    <p:sldId id="2147469769" r:id="rId100"/>
    <p:sldId id="2147469770" r:id="rId101"/>
    <p:sldId id="2147469771" r:id="rId102"/>
    <p:sldId id="2147469772" r:id="rId103"/>
    <p:sldId id="2147469773" r:id="rId104"/>
    <p:sldId id="2142532908" r:id="rId105"/>
    <p:sldId id="2147469822" r:id="rId106"/>
    <p:sldId id="2142532930" r:id="rId107"/>
    <p:sldId id="2142532918" r:id="rId108"/>
    <p:sldId id="2147468041" r:id="rId109"/>
    <p:sldId id="2142532858" r:id="rId110"/>
    <p:sldId id="2147469803" r:id="rId11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L100" id="{3A26BB1F-E2A6-47D4-912A-7B8CB37DE67F}">
          <p14:sldIdLst>
            <p14:sldId id="2103813012"/>
            <p14:sldId id="2142532946"/>
            <p14:sldId id="2147470181"/>
            <p14:sldId id="2145705840"/>
            <p14:sldId id="2145705841"/>
            <p14:sldId id="2147469854"/>
            <p14:sldId id="2147470182"/>
            <p14:sldId id="2147469714"/>
            <p14:sldId id="2145705842"/>
            <p14:sldId id="2147469672"/>
          </p14:sldIdLst>
        </p14:section>
        <p14:section name="L200" id="{18668EB4-655E-44C0-82D6-AEF67A7B08FB}">
          <p14:sldIdLst>
            <p14:sldId id="2076138559"/>
            <p14:sldId id="2076137782"/>
            <p14:sldId id="2076138557"/>
            <p14:sldId id="2076138556"/>
            <p14:sldId id="2145705839"/>
            <p14:sldId id="2076137783"/>
            <p14:sldId id="2147468077"/>
            <p14:sldId id="2147468078"/>
            <p14:sldId id="2142532924"/>
            <p14:sldId id="2142532839"/>
            <p14:sldId id="2147469824"/>
            <p14:sldId id="2147469825"/>
            <p14:sldId id="2142532911"/>
            <p14:sldId id="2147468120"/>
            <p14:sldId id="2147308182"/>
            <p14:sldId id="2147469454"/>
            <p14:sldId id="2145705833"/>
            <p14:sldId id="2145705834"/>
            <p14:sldId id="2076137282"/>
            <p14:sldId id="2147468076"/>
            <p14:sldId id="2147468084"/>
            <p14:sldId id="2145705857"/>
            <p14:sldId id="2147469792"/>
            <p14:sldId id="2147469793"/>
            <p14:sldId id="2147469674"/>
            <p14:sldId id="2145705855"/>
            <p14:sldId id="2147469762"/>
            <p14:sldId id="2147469449"/>
            <p14:sldId id="2147468033"/>
            <p14:sldId id="2147468079"/>
          </p14:sldIdLst>
        </p14:section>
        <p14:section name="L300 - Architecture and technical resources" id="{1FAB31D2-A2D1-481F-ABD7-F1EAA0C743B7}">
          <p14:sldIdLst>
            <p14:sldId id="2142532950"/>
            <p14:sldId id="2103812743"/>
            <p14:sldId id="2076137707"/>
            <p14:sldId id="2142532871"/>
            <p14:sldId id="2076137731"/>
            <p14:sldId id="2147468122"/>
          </p14:sldIdLst>
        </p14:section>
        <p14:section name="L400 - Architecture deep-dive" id="{6AE78D22-C2FC-445F-B556-6C9216711109}">
          <p14:sldIdLst>
            <p14:sldId id="2147469819"/>
            <p14:sldId id="2147469787"/>
            <p14:sldId id="2147469820"/>
            <p14:sldId id="2147469790"/>
            <p14:sldId id="2147469791"/>
            <p14:sldId id="2147469452"/>
            <p14:sldId id="2142532886"/>
            <p14:sldId id="2142532887"/>
            <p14:sldId id="2147469451"/>
            <p14:sldId id="2142532945"/>
            <p14:sldId id="2147470188"/>
            <p14:sldId id="2147469861"/>
            <p14:sldId id="2147469860"/>
            <p14:sldId id="2147469865"/>
            <p14:sldId id="2147468060"/>
            <p14:sldId id="2147468058"/>
            <p14:sldId id="2142532863"/>
            <p14:sldId id="2147468057"/>
            <p14:sldId id="2147468059"/>
            <p14:sldId id="2142532884"/>
            <p14:sldId id="2147470180"/>
            <p14:sldId id="2147469437"/>
            <p14:sldId id="2147468061"/>
            <p14:sldId id="2145705850"/>
            <p14:sldId id="2145705847"/>
            <p14:sldId id="2147469821"/>
            <p14:sldId id="2147469775"/>
            <p14:sldId id="2147469776"/>
            <p14:sldId id="2147469764"/>
            <p14:sldId id="258"/>
            <p14:sldId id="2147469753"/>
            <p14:sldId id="274"/>
            <p14:sldId id="2147469766"/>
            <p14:sldId id="2147469767"/>
            <p14:sldId id="2147469768"/>
            <p14:sldId id="2147469769"/>
            <p14:sldId id="2147469770"/>
            <p14:sldId id="2147469771"/>
            <p14:sldId id="2147469772"/>
            <p14:sldId id="2147469773"/>
            <p14:sldId id="2142532908"/>
            <p14:sldId id="2147469822"/>
            <p14:sldId id="2142532930"/>
            <p14:sldId id="2142532918"/>
          </p14:sldIdLst>
        </p14:section>
        <p14:section name="Resources" id="{31F8F9C5-0BF0-48E8-896D-0FB270985D5C}">
          <p14:sldIdLst>
            <p14:sldId id="2147468041"/>
            <p14:sldId id="2142532858"/>
            <p14:sldId id="214746980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B4B"/>
    <a:srgbClr val="CFCFCF"/>
    <a:srgbClr val="8E8E8E"/>
    <a:srgbClr val="9BF00B"/>
    <a:srgbClr val="D59DFF"/>
    <a:srgbClr val="8661C5"/>
    <a:srgbClr val="D83B01"/>
    <a:srgbClr val="107C10"/>
    <a:srgbClr val="3C3C41"/>
    <a:srgbClr val="2F2F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5F6ECB-94E3-4534-A0CA-04EC85A862D2}" v="69" dt="2021-11-12T01:56:29.5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89" autoAdjust="0"/>
    <p:restoredTop sz="86424" autoAdjust="0"/>
  </p:normalViewPr>
  <p:slideViewPr>
    <p:cSldViewPr snapToGrid="0">
      <p:cViewPr varScale="1">
        <p:scale>
          <a:sx n="98" d="100"/>
          <a:sy n="98" d="100"/>
        </p:scale>
        <p:origin x="2540" y="48"/>
      </p:cViewPr>
      <p:guideLst/>
    </p:cSldViewPr>
  </p:slideViewPr>
  <p:outlineViewPr>
    <p:cViewPr>
      <p:scale>
        <a:sx n="33" d="100"/>
        <a:sy n="33" d="100"/>
      </p:scale>
      <p:origin x="0" y="-75231"/>
    </p:cViewPr>
  </p:outlin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8.xml"/><Relationship Id="rId117" Type="http://schemas.openxmlformats.org/officeDocument/2006/relationships/theme" Target="theme/theme1.xml"/><Relationship Id="rId21" Type="http://schemas.openxmlformats.org/officeDocument/2006/relationships/slide" Target="slides/slide3.xml"/><Relationship Id="rId42" Type="http://schemas.openxmlformats.org/officeDocument/2006/relationships/slide" Target="slides/slide24.xml"/><Relationship Id="rId47" Type="http://schemas.openxmlformats.org/officeDocument/2006/relationships/slide" Target="slides/slide29.xml"/><Relationship Id="rId63" Type="http://schemas.openxmlformats.org/officeDocument/2006/relationships/slide" Target="slides/slide45.xml"/><Relationship Id="rId68" Type="http://schemas.openxmlformats.org/officeDocument/2006/relationships/slide" Target="slides/slide50.xml"/><Relationship Id="rId84" Type="http://schemas.openxmlformats.org/officeDocument/2006/relationships/slide" Target="slides/slide66.xml"/><Relationship Id="rId89" Type="http://schemas.openxmlformats.org/officeDocument/2006/relationships/slide" Target="slides/slide71.xml"/><Relationship Id="rId112" Type="http://schemas.openxmlformats.org/officeDocument/2006/relationships/notesMaster" Target="notesMasters/notesMaster1.xml"/><Relationship Id="rId16" Type="http://schemas.openxmlformats.org/officeDocument/2006/relationships/slideMaster" Target="slideMasters/slideMaster13.xml"/><Relationship Id="rId107" Type="http://schemas.openxmlformats.org/officeDocument/2006/relationships/slide" Target="slides/slide89.xml"/><Relationship Id="rId11" Type="http://schemas.openxmlformats.org/officeDocument/2006/relationships/slideMaster" Target="slideMasters/slideMaster8.xml"/><Relationship Id="rId32" Type="http://schemas.openxmlformats.org/officeDocument/2006/relationships/slide" Target="slides/slide14.xml"/><Relationship Id="rId37" Type="http://schemas.openxmlformats.org/officeDocument/2006/relationships/slide" Target="slides/slide19.xml"/><Relationship Id="rId53" Type="http://schemas.openxmlformats.org/officeDocument/2006/relationships/slide" Target="slides/slide35.xml"/><Relationship Id="rId58" Type="http://schemas.openxmlformats.org/officeDocument/2006/relationships/slide" Target="slides/slide40.xml"/><Relationship Id="rId74" Type="http://schemas.openxmlformats.org/officeDocument/2006/relationships/slide" Target="slides/slide56.xml"/><Relationship Id="rId79" Type="http://schemas.openxmlformats.org/officeDocument/2006/relationships/slide" Target="slides/slide61.xml"/><Relationship Id="rId102" Type="http://schemas.openxmlformats.org/officeDocument/2006/relationships/slide" Target="slides/slide84.xml"/><Relationship Id="rId5" Type="http://schemas.openxmlformats.org/officeDocument/2006/relationships/slideMaster" Target="slideMasters/slideMaster2.xml"/><Relationship Id="rId90" Type="http://schemas.openxmlformats.org/officeDocument/2006/relationships/slide" Target="slides/slide72.xml"/><Relationship Id="rId95" Type="http://schemas.openxmlformats.org/officeDocument/2006/relationships/slide" Target="slides/slide77.xml"/><Relationship Id="rId22" Type="http://schemas.openxmlformats.org/officeDocument/2006/relationships/slide" Target="slides/slide4.xml"/><Relationship Id="rId27" Type="http://schemas.openxmlformats.org/officeDocument/2006/relationships/slide" Target="slides/slide9.xml"/><Relationship Id="rId43" Type="http://schemas.openxmlformats.org/officeDocument/2006/relationships/slide" Target="slides/slide25.xml"/><Relationship Id="rId48" Type="http://schemas.openxmlformats.org/officeDocument/2006/relationships/slide" Target="slides/slide30.xml"/><Relationship Id="rId64" Type="http://schemas.openxmlformats.org/officeDocument/2006/relationships/slide" Target="slides/slide46.xml"/><Relationship Id="rId69" Type="http://schemas.openxmlformats.org/officeDocument/2006/relationships/slide" Target="slides/slide51.xml"/><Relationship Id="rId113" Type="http://schemas.openxmlformats.org/officeDocument/2006/relationships/handoutMaster" Target="handoutMasters/handoutMaster1.xml"/><Relationship Id="rId118" Type="http://schemas.openxmlformats.org/officeDocument/2006/relationships/tableStyles" Target="tableStyles.xml"/><Relationship Id="rId80" Type="http://schemas.openxmlformats.org/officeDocument/2006/relationships/slide" Target="slides/slide62.xml"/><Relationship Id="rId85" Type="http://schemas.openxmlformats.org/officeDocument/2006/relationships/slide" Target="slides/slide67.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33" Type="http://schemas.openxmlformats.org/officeDocument/2006/relationships/slide" Target="slides/slide15.xml"/><Relationship Id="rId38" Type="http://schemas.openxmlformats.org/officeDocument/2006/relationships/slide" Target="slides/slide20.xml"/><Relationship Id="rId59" Type="http://schemas.openxmlformats.org/officeDocument/2006/relationships/slide" Target="slides/slide41.xml"/><Relationship Id="rId103" Type="http://schemas.openxmlformats.org/officeDocument/2006/relationships/slide" Target="slides/slide85.xml"/><Relationship Id="rId108" Type="http://schemas.openxmlformats.org/officeDocument/2006/relationships/slide" Target="slides/slide90.xml"/><Relationship Id="rId54" Type="http://schemas.openxmlformats.org/officeDocument/2006/relationships/slide" Target="slides/slide36.xml"/><Relationship Id="rId70" Type="http://schemas.openxmlformats.org/officeDocument/2006/relationships/slide" Target="slides/slide52.xml"/><Relationship Id="rId75" Type="http://schemas.openxmlformats.org/officeDocument/2006/relationships/slide" Target="slides/slide57.xml"/><Relationship Id="rId91" Type="http://schemas.openxmlformats.org/officeDocument/2006/relationships/slide" Target="slides/slide73.xml"/><Relationship Id="rId96" Type="http://schemas.openxmlformats.org/officeDocument/2006/relationships/slide" Target="slides/slide78.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5.xml"/><Relationship Id="rId28" Type="http://schemas.openxmlformats.org/officeDocument/2006/relationships/slide" Target="slides/slide10.xml"/><Relationship Id="rId49" Type="http://schemas.openxmlformats.org/officeDocument/2006/relationships/slide" Target="slides/slide31.xml"/><Relationship Id="rId114" Type="http://schemas.openxmlformats.org/officeDocument/2006/relationships/commentAuthors" Target="commentAuthors.xml"/><Relationship Id="rId119" Type="http://schemas.microsoft.com/office/2015/10/relationships/revisionInfo" Target="revisionInfo.xml"/><Relationship Id="rId10" Type="http://schemas.openxmlformats.org/officeDocument/2006/relationships/slideMaster" Target="slideMasters/slideMaster7.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slide" Target="slides/slide42.xml"/><Relationship Id="rId65" Type="http://schemas.openxmlformats.org/officeDocument/2006/relationships/slide" Target="slides/slide47.xml"/><Relationship Id="rId73" Type="http://schemas.openxmlformats.org/officeDocument/2006/relationships/slide" Target="slides/slide55.xml"/><Relationship Id="rId78" Type="http://schemas.openxmlformats.org/officeDocument/2006/relationships/slide" Target="slides/slide60.xml"/><Relationship Id="rId81" Type="http://schemas.openxmlformats.org/officeDocument/2006/relationships/slide" Target="slides/slide63.xml"/><Relationship Id="rId86" Type="http://schemas.openxmlformats.org/officeDocument/2006/relationships/slide" Target="slides/slide68.xml"/><Relationship Id="rId94" Type="http://schemas.openxmlformats.org/officeDocument/2006/relationships/slide" Target="slides/slide76.xml"/><Relationship Id="rId99" Type="http://schemas.openxmlformats.org/officeDocument/2006/relationships/slide" Target="slides/slide81.xml"/><Relationship Id="rId101" Type="http://schemas.openxmlformats.org/officeDocument/2006/relationships/slide" Target="slides/slide83.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21.xml"/><Relationship Id="rId109" Type="http://schemas.openxmlformats.org/officeDocument/2006/relationships/slide" Target="slides/slide91.xml"/><Relationship Id="rId34" Type="http://schemas.openxmlformats.org/officeDocument/2006/relationships/slide" Target="slides/slide16.xml"/><Relationship Id="rId50" Type="http://schemas.openxmlformats.org/officeDocument/2006/relationships/slide" Target="slides/slide32.xml"/><Relationship Id="rId55" Type="http://schemas.openxmlformats.org/officeDocument/2006/relationships/slide" Target="slides/slide37.xml"/><Relationship Id="rId76" Type="http://schemas.openxmlformats.org/officeDocument/2006/relationships/slide" Target="slides/slide58.xml"/><Relationship Id="rId97" Type="http://schemas.openxmlformats.org/officeDocument/2006/relationships/slide" Target="slides/slide79.xml"/><Relationship Id="rId104" Type="http://schemas.openxmlformats.org/officeDocument/2006/relationships/slide" Target="slides/slide86.xml"/><Relationship Id="rId120" Type="http://schemas.microsoft.com/office/2018/10/relationships/authors" Target="authors.xml"/><Relationship Id="rId7" Type="http://schemas.openxmlformats.org/officeDocument/2006/relationships/slideMaster" Target="slideMasters/slideMaster4.xml"/><Relationship Id="rId71" Type="http://schemas.openxmlformats.org/officeDocument/2006/relationships/slide" Target="slides/slide53.xml"/><Relationship Id="rId92" Type="http://schemas.openxmlformats.org/officeDocument/2006/relationships/slide" Target="slides/slide74.xml"/><Relationship Id="rId2" Type="http://schemas.openxmlformats.org/officeDocument/2006/relationships/customXml" Target="../customXml/item2.xml"/><Relationship Id="rId29" Type="http://schemas.openxmlformats.org/officeDocument/2006/relationships/slide" Target="slides/slide11.xml"/><Relationship Id="rId24" Type="http://schemas.openxmlformats.org/officeDocument/2006/relationships/slide" Target="slides/slide6.xml"/><Relationship Id="rId40" Type="http://schemas.openxmlformats.org/officeDocument/2006/relationships/slide" Target="slides/slide22.xml"/><Relationship Id="rId45" Type="http://schemas.openxmlformats.org/officeDocument/2006/relationships/slide" Target="slides/slide27.xml"/><Relationship Id="rId66" Type="http://schemas.openxmlformats.org/officeDocument/2006/relationships/slide" Target="slides/slide48.xml"/><Relationship Id="rId87" Type="http://schemas.openxmlformats.org/officeDocument/2006/relationships/slide" Target="slides/slide69.xml"/><Relationship Id="rId110" Type="http://schemas.openxmlformats.org/officeDocument/2006/relationships/slide" Target="slides/slide92.xml"/><Relationship Id="rId115" Type="http://schemas.openxmlformats.org/officeDocument/2006/relationships/presProps" Target="presProps.xml"/><Relationship Id="rId61" Type="http://schemas.openxmlformats.org/officeDocument/2006/relationships/slide" Target="slides/slide43.xml"/><Relationship Id="rId82" Type="http://schemas.openxmlformats.org/officeDocument/2006/relationships/slide" Target="slides/slide64.xml"/><Relationship Id="rId19" Type="http://schemas.openxmlformats.org/officeDocument/2006/relationships/slide" Target="slides/slide1.xml"/><Relationship Id="rId14" Type="http://schemas.openxmlformats.org/officeDocument/2006/relationships/slideMaster" Target="slideMasters/slideMaster11.xml"/><Relationship Id="rId30" Type="http://schemas.openxmlformats.org/officeDocument/2006/relationships/slide" Target="slides/slide12.xml"/><Relationship Id="rId35" Type="http://schemas.openxmlformats.org/officeDocument/2006/relationships/slide" Target="slides/slide17.xml"/><Relationship Id="rId56" Type="http://schemas.openxmlformats.org/officeDocument/2006/relationships/slide" Target="slides/slide38.xml"/><Relationship Id="rId77" Type="http://schemas.openxmlformats.org/officeDocument/2006/relationships/slide" Target="slides/slide59.xml"/><Relationship Id="rId100" Type="http://schemas.openxmlformats.org/officeDocument/2006/relationships/slide" Target="slides/slide82.xml"/><Relationship Id="rId105" Type="http://schemas.openxmlformats.org/officeDocument/2006/relationships/slide" Target="slides/slide87.xml"/><Relationship Id="rId8" Type="http://schemas.openxmlformats.org/officeDocument/2006/relationships/slideMaster" Target="slideMasters/slideMaster5.xml"/><Relationship Id="rId51" Type="http://schemas.openxmlformats.org/officeDocument/2006/relationships/slide" Target="slides/slide33.xml"/><Relationship Id="rId72" Type="http://schemas.openxmlformats.org/officeDocument/2006/relationships/slide" Target="slides/slide54.xml"/><Relationship Id="rId93" Type="http://schemas.openxmlformats.org/officeDocument/2006/relationships/slide" Target="slides/slide75.xml"/><Relationship Id="rId98" Type="http://schemas.openxmlformats.org/officeDocument/2006/relationships/slide" Target="slides/slide80.xml"/><Relationship Id="rId3" Type="http://schemas.openxmlformats.org/officeDocument/2006/relationships/customXml" Target="../customXml/item3.xml"/><Relationship Id="rId25" Type="http://schemas.openxmlformats.org/officeDocument/2006/relationships/slide" Target="slides/slide7.xml"/><Relationship Id="rId46" Type="http://schemas.openxmlformats.org/officeDocument/2006/relationships/slide" Target="slides/slide28.xml"/><Relationship Id="rId67" Type="http://schemas.openxmlformats.org/officeDocument/2006/relationships/slide" Target="slides/slide49.xml"/><Relationship Id="rId116" Type="http://schemas.openxmlformats.org/officeDocument/2006/relationships/viewProps" Target="viewProps.xml"/><Relationship Id="rId20" Type="http://schemas.openxmlformats.org/officeDocument/2006/relationships/slide" Target="slides/slide2.xml"/><Relationship Id="rId41" Type="http://schemas.openxmlformats.org/officeDocument/2006/relationships/slide" Target="slides/slide23.xml"/><Relationship Id="rId62" Type="http://schemas.openxmlformats.org/officeDocument/2006/relationships/slide" Target="slides/slide44.xml"/><Relationship Id="rId83" Type="http://schemas.openxmlformats.org/officeDocument/2006/relationships/slide" Target="slides/slide65.xml"/><Relationship Id="rId88" Type="http://schemas.openxmlformats.org/officeDocument/2006/relationships/slide" Target="slides/slide70.xml"/><Relationship Id="rId111" Type="http://schemas.openxmlformats.org/officeDocument/2006/relationships/slide" Target="slides/slide93.xml"/><Relationship Id="rId15" Type="http://schemas.openxmlformats.org/officeDocument/2006/relationships/slideMaster" Target="slideMasters/slideMaster12.xml"/><Relationship Id="rId36" Type="http://schemas.openxmlformats.org/officeDocument/2006/relationships/slide" Target="slides/slide18.xml"/><Relationship Id="rId57" Type="http://schemas.openxmlformats.org/officeDocument/2006/relationships/slide" Target="slides/slide39.xml"/><Relationship Id="rId106" Type="http://schemas.openxmlformats.org/officeDocument/2006/relationships/slide" Target="slides/slide88.xml"/></Relationships>
</file>

<file path=ppt/diagrams/_rels/data1.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9.svg"/><Relationship Id="rId1" Type="http://schemas.openxmlformats.org/officeDocument/2006/relationships/image" Target="../media/image338.png"/><Relationship Id="rId6" Type="http://schemas.openxmlformats.org/officeDocument/2006/relationships/image" Target="../media/image343.svg"/><Relationship Id="rId5" Type="http://schemas.openxmlformats.org/officeDocument/2006/relationships/image" Target="../media/image342.png"/><Relationship Id="rId4" Type="http://schemas.openxmlformats.org/officeDocument/2006/relationships/image" Target="../media/image341.svg"/></Relationships>
</file>

<file path=ppt/diagrams/_rels/data2.xml.rels><?xml version="1.0" encoding="UTF-8" standalone="yes"?>
<Relationships xmlns="http://schemas.openxmlformats.org/package/2006/relationships"><Relationship Id="rId8" Type="http://schemas.openxmlformats.org/officeDocument/2006/relationships/image" Target="../media/image351.svg"/><Relationship Id="rId3" Type="http://schemas.openxmlformats.org/officeDocument/2006/relationships/image" Target="../media/image346.png"/><Relationship Id="rId7" Type="http://schemas.openxmlformats.org/officeDocument/2006/relationships/image" Target="../media/image350.png"/><Relationship Id="rId2" Type="http://schemas.openxmlformats.org/officeDocument/2006/relationships/image" Target="../media/image345.svg"/><Relationship Id="rId1" Type="http://schemas.openxmlformats.org/officeDocument/2006/relationships/image" Target="../media/image344.png"/><Relationship Id="rId6" Type="http://schemas.openxmlformats.org/officeDocument/2006/relationships/image" Target="../media/image349.svg"/><Relationship Id="rId5" Type="http://schemas.openxmlformats.org/officeDocument/2006/relationships/image" Target="../media/image348.png"/><Relationship Id="rId4" Type="http://schemas.openxmlformats.org/officeDocument/2006/relationships/image" Target="../media/image34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9.svg"/><Relationship Id="rId1" Type="http://schemas.openxmlformats.org/officeDocument/2006/relationships/image" Target="../media/image338.png"/><Relationship Id="rId6" Type="http://schemas.openxmlformats.org/officeDocument/2006/relationships/image" Target="../media/image343.svg"/><Relationship Id="rId5" Type="http://schemas.openxmlformats.org/officeDocument/2006/relationships/image" Target="../media/image342.png"/><Relationship Id="rId4" Type="http://schemas.openxmlformats.org/officeDocument/2006/relationships/image" Target="../media/image34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51.svg"/><Relationship Id="rId3" Type="http://schemas.openxmlformats.org/officeDocument/2006/relationships/image" Target="../media/image346.png"/><Relationship Id="rId7" Type="http://schemas.openxmlformats.org/officeDocument/2006/relationships/image" Target="../media/image350.png"/><Relationship Id="rId2" Type="http://schemas.openxmlformats.org/officeDocument/2006/relationships/image" Target="../media/image345.svg"/><Relationship Id="rId1" Type="http://schemas.openxmlformats.org/officeDocument/2006/relationships/image" Target="../media/image344.png"/><Relationship Id="rId6" Type="http://schemas.openxmlformats.org/officeDocument/2006/relationships/image" Target="../media/image349.svg"/><Relationship Id="rId5" Type="http://schemas.openxmlformats.org/officeDocument/2006/relationships/image" Target="../media/image348.png"/><Relationship Id="rId4" Type="http://schemas.openxmlformats.org/officeDocument/2006/relationships/image" Target="../media/image34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0E01B7-C5E3-468C-A7BB-C588F43C23AF}"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B8F7C5D5-9AE2-46C0-9FC4-0138411D5918}">
      <dgm:prSet custT="1"/>
      <dgm:spPr/>
      <dgm:t>
        <a:bodyPr/>
        <a:lstStyle/>
        <a:p>
          <a:pPr>
            <a:lnSpc>
              <a:spcPct val="100000"/>
            </a:lnSpc>
          </a:pPr>
          <a:r>
            <a:rPr lang="en-US" sz="1400">
              <a:latin typeface="+mj-lt"/>
            </a:rPr>
            <a:t>Git as the source of truth for a system</a:t>
          </a:r>
        </a:p>
      </dgm:t>
    </dgm:pt>
    <dgm:pt modelId="{0F7AFBE3-FF95-472B-B410-B0ED7C5F5216}" type="parTrans" cxnId="{7AC51418-DD41-40FB-BEBA-458451723293}">
      <dgm:prSet/>
      <dgm:spPr/>
      <dgm:t>
        <a:bodyPr/>
        <a:lstStyle/>
        <a:p>
          <a:endParaRPr lang="en-US"/>
        </a:p>
      </dgm:t>
    </dgm:pt>
    <dgm:pt modelId="{86A6B74F-12FF-4C13-B6E0-0C9A426B16D0}" type="sibTrans" cxnId="{7AC51418-DD41-40FB-BEBA-458451723293}">
      <dgm:prSet/>
      <dgm:spPr/>
      <dgm:t>
        <a:bodyPr/>
        <a:lstStyle/>
        <a:p>
          <a:endParaRPr lang="en-US"/>
        </a:p>
      </dgm:t>
    </dgm:pt>
    <dgm:pt modelId="{067191AB-AB77-4FBD-8C24-14F7CE94545D}">
      <dgm:prSet custT="1"/>
      <dgm:spPr/>
      <dgm:t>
        <a:bodyPr/>
        <a:lstStyle/>
        <a:p>
          <a:pPr>
            <a:lnSpc>
              <a:spcPct val="100000"/>
            </a:lnSpc>
          </a:pPr>
          <a:r>
            <a:rPr lang="en-US" sz="1400" kern="1200">
              <a:latin typeface="+mj-lt"/>
            </a:rPr>
            <a:t>Git as the single place where we </a:t>
          </a:r>
          <a:r>
            <a:rPr lang="en-US" sz="1400" kern="1200">
              <a:latin typeface="+mj-lt"/>
              <a:ea typeface="+mn-ea"/>
              <a:cs typeface="+mn-cs"/>
            </a:rPr>
            <a:t>operate</a:t>
          </a:r>
          <a:r>
            <a:rPr lang="en-US" sz="1400" kern="1200">
              <a:latin typeface="+mj-lt"/>
            </a:rPr>
            <a:t> </a:t>
          </a:r>
        </a:p>
        <a:p>
          <a:pPr>
            <a:lnSpc>
              <a:spcPct val="100000"/>
            </a:lnSpc>
          </a:pPr>
          <a:r>
            <a:rPr lang="en-US" sz="1400" kern="1200">
              <a:latin typeface="+mj-lt"/>
            </a:rPr>
            <a:t>(create, change, and delete)</a:t>
          </a:r>
        </a:p>
      </dgm:t>
    </dgm:pt>
    <dgm:pt modelId="{4F763B04-C080-476F-8200-CECF12DA6756}" type="parTrans" cxnId="{2CB558C6-8CF7-420C-B9AB-C157C852C192}">
      <dgm:prSet/>
      <dgm:spPr/>
      <dgm:t>
        <a:bodyPr/>
        <a:lstStyle/>
        <a:p>
          <a:endParaRPr lang="en-US"/>
        </a:p>
      </dgm:t>
    </dgm:pt>
    <dgm:pt modelId="{179983EC-317F-4AF2-A2D2-0D47BE905D1B}" type="sibTrans" cxnId="{2CB558C6-8CF7-420C-B9AB-C157C852C192}">
      <dgm:prSet/>
      <dgm:spPr/>
      <dgm:t>
        <a:bodyPr/>
        <a:lstStyle/>
        <a:p>
          <a:endParaRPr lang="en-US"/>
        </a:p>
      </dgm:t>
    </dgm:pt>
    <dgm:pt modelId="{A1631C57-A575-4E8D-B9EC-B76865887699}">
      <dgm:prSet custT="1"/>
      <dgm:spPr/>
      <dgm:t>
        <a:bodyPr/>
        <a:lstStyle/>
        <a:p>
          <a:pPr>
            <a:lnSpc>
              <a:spcPct val="100000"/>
            </a:lnSpc>
          </a:pPr>
          <a:r>
            <a:rPr lang="en-US" sz="1400">
              <a:latin typeface="+mj-lt"/>
            </a:rPr>
            <a:t>All changes are observable</a:t>
          </a:r>
        </a:p>
      </dgm:t>
    </dgm:pt>
    <dgm:pt modelId="{E8C9A6CC-A1AC-4D5C-BC53-0D294CE79D46}" type="parTrans" cxnId="{918EAA47-14E4-47A6-96A3-7EEAFBAFD15C}">
      <dgm:prSet/>
      <dgm:spPr/>
      <dgm:t>
        <a:bodyPr/>
        <a:lstStyle/>
        <a:p>
          <a:endParaRPr lang="en-US"/>
        </a:p>
      </dgm:t>
    </dgm:pt>
    <dgm:pt modelId="{F51380B2-2FCE-4C5C-997A-5A9554B94783}" type="sibTrans" cxnId="{918EAA47-14E4-47A6-96A3-7EEAFBAFD15C}">
      <dgm:prSet/>
      <dgm:spPr/>
      <dgm:t>
        <a:bodyPr/>
        <a:lstStyle/>
        <a:p>
          <a:endParaRPr lang="en-US"/>
        </a:p>
      </dgm:t>
    </dgm:pt>
    <dgm:pt modelId="{76763F7B-F6F2-408C-9705-5A198CAD6D3B}" type="pres">
      <dgm:prSet presAssocID="{450E01B7-C5E3-468C-A7BB-C588F43C23AF}" presName="root" presStyleCnt="0">
        <dgm:presLayoutVars>
          <dgm:dir/>
          <dgm:resizeHandles val="exact"/>
        </dgm:presLayoutVars>
      </dgm:prSet>
      <dgm:spPr/>
    </dgm:pt>
    <dgm:pt modelId="{E3ADDBE6-0EE3-4CBC-989A-1643819D889A}" type="pres">
      <dgm:prSet presAssocID="{B8F7C5D5-9AE2-46C0-9FC4-0138411D5918}" presName="compNode" presStyleCnt="0"/>
      <dgm:spPr/>
    </dgm:pt>
    <dgm:pt modelId="{9C7EE362-07F6-4791-9EDB-CDB71509D33D}" type="pres">
      <dgm:prSet presAssocID="{B8F7C5D5-9AE2-46C0-9FC4-0138411D591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Fingerprint"/>
        </a:ext>
      </dgm:extLst>
    </dgm:pt>
    <dgm:pt modelId="{288E6C7D-2C94-477F-9713-B5E62976357D}" type="pres">
      <dgm:prSet presAssocID="{B8F7C5D5-9AE2-46C0-9FC4-0138411D5918}" presName="spaceRect" presStyleCnt="0"/>
      <dgm:spPr/>
    </dgm:pt>
    <dgm:pt modelId="{D503732F-397C-46FC-A9A7-B2684ACCCCBD}" type="pres">
      <dgm:prSet presAssocID="{B8F7C5D5-9AE2-46C0-9FC4-0138411D5918}" presName="textRect" presStyleLbl="revTx" presStyleIdx="0" presStyleCnt="3">
        <dgm:presLayoutVars>
          <dgm:chMax val="1"/>
          <dgm:chPref val="1"/>
        </dgm:presLayoutVars>
      </dgm:prSet>
      <dgm:spPr/>
    </dgm:pt>
    <dgm:pt modelId="{1B765AC8-31FC-4D16-B84B-A7D47345AB13}" type="pres">
      <dgm:prSet presAssocID="{86A6B74F-12FF-4C13-B6E0-0C9A426B16D0}" presName="sibTrans" presStyleCnt="0"/>
      <dgm:spPr/>
    </dgm:pt>
    <dgm:pt modelId="{4E50FC3D-7551-4FC5-B3AC-D83B9D158A9D}" type="pres">
      <dgm:prSet presAssocID="{067191AB-AB77-4FBD-8C24-14F7CE94545D}" presName="compNode" presStyleCnt="0"/>
      <dgm:spPr/>
    </dgm:pt>
    <dgm:pt modelId="{508841D1-5D9D-467B-98F4-158A307E9320}" type="pres">
      <dgm:prSet presAssocID="{067191AB-AB77-4FBD-8C24-14F7CE94545D}"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pt>
    <dgm:pt modelId="{A6EFB9D9-D6EA-4A1B-B451-617BD350F6A6}" type="pres">
      <dgm:prSet presAssocID="{067191AB-AB77-4FBD-8C24-14F7CE94545D}" presName="spaceRect" presStyleCnt="0"/>
      <dgm:spPr/>
    </dgm:pt>
    <dgm:pt modelId="{69650F37-EE03-445B-9D91-DDF788F2D3F5}" type="pres">
      <dgm:prSet presAssocID="{067191AB-AB77-4FBD-8C24-14F7CE94545D}" presName="textRect" presStyleLbl="revTx" presStyleIdx="1" presStyleCnt="3" custScaleX="142571">
        <dgm:presLayoutVars>
          <dgm:chMax val="1"/>
          <dgm:chPref val="1"/>
        </dgm:presLayoutVars>
      </dgm:prSet>
      <dgm:spPr/>
    </dgm:pt>
    <dgm:pt modelId="{AC8B5A2A-0656-4210-BD0D-F2535985BA40}" type="pres">
      <dgm:prSet presAssocID="{179983EC-317F-4AF2-A2D2-0D47BE905D1B}" presName="sibTrans" presStyleCnt="0"/>
      <dgm:spPr/>
    </dgm:pt>
    <dgm:pt modelId="{276A2567-0DD8-46A5-8C1B-3AF683B8F64F}" type="pres">
      <dgm:prSet presAssocID="{A1631C57-A575-4E8D-B9EC-B76865887699}" presName="compNode" presStyleCnt="0"/>
      <dgm:spPr/>
    </dgm:pt>
    <dgm:pt modelId="{9263A923-5242-4877-A979-9D7272FBA64A}" type="pres">
      <dgm:prSet presAssocID="{A1631C57-A575-4E8D-B9EC-B76865887699}"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Magnifying glass"/>
        </a:ext>
      </dgm:extLst>
    </dgm:pt>
    <dgm:pt modelId="{ADD26C75-1474-4929-B506-5EA234010935}" type="pres">
      <dgm:prSet presAssocID="{A1631C57-A575-4E8D-B9EC-B76865887699}" presName="spaceRect" presStyleCnt="0"/>
      <dgm:spPr/>
    </dgm:pt>
    <dgm:pt modelId="{A862FD95-BE11-4FE3-91B4-EE0D5EC075AF}" type="pres">
      <dgm:prSet presAssocID="{A1631C57-A575-4E8D-B9EC-B76865887699}" presName="textRect" presStyleLbl="revTx" presStyleIdx="2" presStyleCnt="3">
        <dgm:presLayoutVars>
          <dgm:chMax val="1"/>
          <dgm:chPref val="1"/>
        </dgm:presLayoutVars>
      </dgm:prSet>
      <dgm:spPr/>
    </dgm:pt>
  </dgm:ptLst>
  <dgm:cxnLst>
    <dgm:cxn modelId="{9017D800-8254-4E7D-809D-55A3DE574F09}" type="presOf" srcId="{A1631C57-A575-4E8D-B9EC-B76865887699}" destId="{A862FD95-BE11-4FE3-91B4-EE0D5EC075AF}" srcOrd="0" destOrd="0" presId="urn:microsoft.com/office/officeart/2018/2/layout/IconLabelList"/>
    <dgm:cxn modelId="{7AC51418-DD41-40FB-BEBA-458451723293}" srcId="{450E01B7-C5E3-468C-A7BB-C588F43C23AF}" destId="{B8F7C5D5-9AE2-46C0-9FC4-0138411D5918}" srcOrd="0" destOrd="0" parTransId="{0F7AFBE3-FF95-472B-B410-B0ED7C5F5216}" sibTransId="{86A6B74F-12FF-4C13-B6E0-0C9A426B16D0}"/>
    <dgm:cxn modelId="{918EAA47-14E4-47A6-96A3-7EEAFBAFD15C}" srcId="{450E01B7-C5E3-468C-A7BB-C588F43C23AF}" destId="{A1631C57-A575-4E8D-B9EC-B76865887699}" srcOrd="2" destOrd="0" parTransId="{E8C9A6CC-A1AC-4D5C-BC53-0D294CE79D46}" sibTransId="{F51380B2-2FCE-4C5C-997A-5A9554B94783}"/>
    <dgm:cxn modelId="{948166A8-EE0C-439C-BA94-D102DF505C37}" type="presOf" srcId="{B8F7C5D5-9AE2-46C0-9FC4-0138411D5918}" destId="{D503732F-397C-46FC-A9A7-B2684ACCCCBD}" srcOrd="0" destOrd="0" presId="urn:microsoft.com/office/officeart/2018/2/layout/IconLabelList"/>
    <dgm:cxn modelId="{2CB558C6-8CF7-420C-B9AB-C157C852C192}" srcId="{450E01B7-C5E3-468C-A7BB-C588F43C23AF}" destId="{067191AB-AB77-4FBD-8C24-14F7CE94545D}" srcOrd="1" destOrd="0" parTransId="{4F763B04-C080-476F-8200-CECF12DA6756}" sibTransId="{179983EC-317F-4AF2-A2D2-0D47BE905D1B}"/>
    <dgm:cxn modelId="{2A5681DC-38B9-4D0D-B76D-84785A7F2703}" type="presOf" srcId="{450E01B7-C5E3-468C-A7BB-C588F43C23AF}" destId="{76763F7B-F6F2-408C-9705-5A198CAD6D3B}" srcOrd="0" destOrd="0" presId="urn:microsoft.com/office/officeart/2018/2/layout/IconLabelList"/>
    <dgm:cxn modelId="{7B6E9EEB-BA3F-4952-A270-3D1EA6BD4966}" type="presOf" srcId="{067191AB-AB77-4FBD-8C24-14F7CE94545D}" destId="{69650F37-EE03-445B-9D91-DDF788F2D3F5}" srcOrd="0" destOrd="0" presId="urn:microsoft.com/office/officeart/2018/2/layout/IconLabelList"/>
    <dgm:cxn modelId="{651DAC74-856B-4921-8E63-96A38E4E1D46}" type="presParOf" srcId="{76763F7B-F6F2-408C-9705-5A198CAD6D3B}" destId="{E3ADDBE6-0EE3-4CBC-989A-1643819D889A}" srcOrd="0" destOrd="0" presId="urn:microsoft.com/office/officeart/2018/2/layout/IconLabelList"/>
    <dgm:cxn modelId="{E0A14C65-B55C-49E9-B022-E9FE4F4227FC}" type="presParOf" srcId="{E3ADDBE6-0EE3-4CBC-989A-1643819D889A}" destId="{9C7EE362-07F6-4791-9EDB-CDB71509D33D}" srcOrd="0" destOrd="0" presId="urn:microsoft.com/office/officeart/2018/2/layout/IconLabelList"/>
    <dgm:cxn modelId="{E22E54D5-BA1A-4F9F-AE7E-B7606F1A462E}" type="presParOf" srcId="{E3ADDBE6-0EE3-4CBC-989A-1643819D889A}" destId="{288E6C7D-2C94-477F-9713-B5E62976357D}" srcOrd="1" destOrd="0" presId="urn:microsoft.com/office/officeart/2018/2/layout/IconLabelList"/>
    <dgm:cxn modelId="{224CC211-C254-4237-B087-8DB86EE14117}" type="presParOf" srcId="{E3ADDBE6-0EE3-4CBC-989A-1643819D889A}" destId="{D503732F-397C-46FC-A9A7-B2684ACCCCBD}" srcOrd="2" destOrd="0" presId="urn:microsoft.com/office/officeart/2018/2/layout/IconLabelList"/>
    <dgm:cxn modelId="{5174C194-6974-45CF-B934-4FA8B3494476}" type="presParOf" srcId="{76763F7B-F6F2-408C-9705-5A198CAD6D3B}" destId="{1B765AC8-31FC-4D16-B84B-A7D47345AB13}" srcOrd="1" destOrd="0" presId="urn:microsoft.com/office/officeart/2018/2/layout/IconLabelList"/>
    <dgm:cxn modelId="{C58C2C81-41D0-43FB-B9A2-144D3C8B8ACD}" type="presParOf" srcId="{76763F7B-F6F2-408C-9705-5A198CAD6D3B}" destId="{4E50FC3D-7551-4FC5-B3AC-D83B9D158A9D}" srcOrd="2" destOrd="0" presId="urn:microsoft.com/office/officeart/2018/2/layout/IconLabelList"/>
    <dgm:cxn modelId="{5D40B6B8-637B-4308-8830-F70EDA17EB55}" type="presParOf" srcId="{4E50FC3D-7551-4FC5-B3AC-D83B9D158A9D}" destId="{508841D1-5D9D-467B-98F4-158A307E9320}" srcOrd="0" destOrd="0" presId="urn:microsoft.com/office/officeart/2018/2/layout/IconLabelList"/>
    <dgm:cxn modelId="{D05F70DE-2D94-445C-A26D-794E2E3B1C53}" type="presParOf" srcId="{4E50FC3D-7551-4FC5-B3AC-D83B9D158A9D}" destId="{A6EFB9D9-D6EA-4A1B-B451-617BD350F6A6}" srcOrd="1" destOrd="0" presId="urn:microsoft.com/office/officeart/2018/2/layout/IconLabelList"/>
    <dgm:cxn modelId="{4B356805-ED8F-4D5B-9C8E-46F845BFC14F}" type="presParOf" srcId="{4E50FC3D-7551-4FC5-B3AC-D83B9D158A9D}" destId="{69650F37-EE03-445B-9D91-DDF788F2D3F5}" srcOrd="2" destOrd="0" presId="urn:microsoft.com/office/officeart/2018/2/layout/IconLabelList"/>
    <dgm:cxn modelId="{2C5182BB-F673-49B9-8C35-E6D66BA0D89F}" type="presParOf" srcId="{76763F7B-F6F2-408C-9705-5A198CAD6D3B}" destId="{AC8B5A2A-0656-4210-BD0D-F2535985BA40}" srcOrd="3" destOrd="0" presId="urn:microsoft.com/office/officeart/2018/2/layout/IconLabelList"/>
    <dgm:cxn modelId="{ED6904CE-FAAB-489D-AC9A-1F8163F60B29}" type="presParOf" srcId="{76763F7B-F6F2-408C-9705-5A198CAD6D3B}" destId="{276A2567-0DD8-46A5-8C1B-3AF683B8F64F}" srcOrd="4" destOrd="0" presId="urn:microsoft.com/office/officeart/2018/2/layout/IconLabelList"/>
    <dgm:cxn modelId="{D2846443-56C0-4E63-A2CE-C3A44AC44110}" type="presParOf" srcId="{276A2567-0DD8-46A5-8C1B-3AF683B8F64F}" destId="{9263A923-5242-4877-A979-9D7272FBA64A}" srcOrd="0" destOrd="0" presId="urn:microsoft.com/office/officeart/2018/2/layout/IconLabelList"/>
    <dgm:cxn modelId="{A4ECB5D1-51B8-44A3-AE20-729400B8FCC1}" type="presParOf" srcId="{276A2567-0DD8-46A5-8C1B-3AF683B8F64F}" destId="{ADD26C75-1474-4929-B506-5EA234010935}" srcOrd="1" destOrd="0" presId="urn:microsoft.com/office/officeart/2018/2/layout/IconLabelList"/>
    <dgm:cxn modelId="{C2436DFD-265F-4D55-8730-0DABD32AEE2D}" type="presParOf" srcId="{276A2567-0DD8-46A5-8C1B-3AF683B8F64F}" destId="{A862FD95-BE11-4FE3-91B4-EE0D5EC075AF}" srcOrd="2" destOrd="0" presId="urn:microsoft.com/office/officeart/2018/2/layout/IconLabel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0E01B7-C5E3-468C-A7BB-C588F43C23AF}"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B8F7C5D5-9AE2-46C0-9FC4-0138411D5918}">
      <dgm:prSet/>
      <dgm:spPr/>
      <dgm:t>
        <a:bodyPr/>
        <a:lstStyle/>
        <a:p>
          <a:pPr>
            <a:lnSpc>
              <a:spcPct val="100000"/>
            </a:lnSpc>
          </a:pPr>
          <a:r>
            <a:rPr lang="en-US">
              <a:latin typeface="+mj-lt"/>
            </a:rPr>
            <a:t>System state described declaratively</a:t>
          </a:r>
        </a:p>
      </dgm:t>
    </dgm:pt>
    <dgm:pt modelId="{0F7AFBE3-FF95-472B-B410-B0ED7C5F5216}" type="parTrans" cxnId="{7AC51418-DD41-40FB-BEBA-458451723293}">
      <dgm:prSet/>
      <dgm:spPr/>
      <dgm:t>
        <a:bodyPr/>
        <a:lstStyle/>
        <a:p>
          <a:endParaRPr lang="en-US">
            <a:latin typeface="+mj-lt"/>
          </a:endParaRPr>
        </a:p>
      </dgm:t>
    </dgm:pt>
    <dgm:pt modelId="{86A6B74F-12FF-4C13-B6E0-0C9A426B16D0}" type="sibTrans" cxnId="{7AC51418-DD41-40FB-BEBA-458451723293}">
      <dgm:prSet/>
      <dgm:spPr/>
      <dgm:t>
        <a:bodyPr/>
        <a:lstStyle/>
        <a:p>
          <a:endParaRPr lang="en-US">
            <a:latin typeface="+mj-lt"/>
          </a:endParaRPr>
        </a:p>
      </dgm:t>
    </dgm:pt>
    <dgm:pt modelId="{067191AB-AB77-4FBD-8C24-14F7CE94545D}">
      <dgm:prSet/>
      <dgm:spPr/>
      <dgm:t>
        <a:bodyPr/>
        <a:lstStyle/>
        <a:p>
          <a:pPr>
            <a:lnSpc>
              <a:spcPct val="100000"/>
            </a:lnSpc>
          </a:pPr>
          <a:r>
            <a:rPr lang="en-US">
              <a:latin typeface="+mj-lt"/>
            </a:rPr>
            <a:t>State declaration versioned in source control</a:t>
          </a:r>
        </a:p>
      </dgm:t>
    </dgm:pt>
    <dgm:pt modelId="{4F763B04-C080-476F-8200-CECF12DA6756}" type="parTrans" cxnId="{2CB558C6-8CF7-420C-B9AB-C157C852C192}">
      <dgm:prSet/>
      <dgm:spPr/>
      <dgm:t>
        <a:bodyPr/>
        <a:lstStyle/>
        <a:p>
          <a:endParaRPr lang="en-US">
            <a:latin typeface="+mj-lt"/>
          </a:endParaRPr>
        </a:p>
      </dgm:t>
    </dgm:pt>
    <dgm:pt modelId="{179983EC-317F-4AF2-A2D2-0D47BE905D1B}" type="sibTrans" cxnId="{2CB558C6-8CF7-420C-B9AB-C157C852C192}">
      <dgm:prSet/>
      <dgm:spPr/>
      <dgm:t>
        <a:bodyPr/>
        <a:lstStyle/>
        <a:p>
          <a:endParaRPr lang="en-US">
            <a:latin typeface="+mj-lt"/>
          </a:endParaRPr>
        </a:p>
      </dgm:t>
    </dgm:pt>
    <dgm:pt modelId="{A1631C57-A575-4E8D-B9EC-B76865887699}">
      <dgm:prSet/>
      <dgm:spPr/>
      <dgm:t>
        <a:bodyPr/>
        <a:lstStyle/>
        <a:p>
          <a:pPr>
            <a:lnSpc>
              <a:spcPct val="100000"/>
            </a:lnSpc>
          </a:pPr>
          <a:r>
            <a:rPr lang="en-US">
              <a:latin typeface="+mj-lt"/>
            </a:rPr>
            <a:t>Approved changes are applied automatically</a:t>
          </a:r>
        </a:p>
      </dgm:t>
    </dgm:pt>
    <dgm:pt modelId="{E8C9A6CC-A1AC-4D5C-BC53-0D294CE79D46}" type="parTrans" cxnId="{918EAA47-14E4-47A6-96A3-7EEAFBAFD15C}">
      <dgm:prSet/>
      <dgm:spPr/>
      <dgm:t>
        <a:bodyPr/>
        <a:lstStyle/>
        <a:p>
          <a:endParaRPr lang="en-US">
            <a:latin typeface="+mj-lt"/>
          </a:endParaRPr>
        </a:p>
      </dgm:t>
    </dgm:pt>
    <dgm:pt modelId="{F51380B2-2FCE-4C5C-997A-5A9554B94783}" type="sibTrans" cxnId="{918EAA47-14E4-47A6-96A3-7EEAFBAFD15C}">
      <dgm:prSet/>
      <dgm:spPr/>
      <dgm:t>
        <a:bodyPr/>
        <a:lstStyle/>
        <a:p>
          <a:endParaRPr lang="en-US">
            <a:latin typeface="+mj-lt"/>
          </a:endParaRPr>
        </a:p>
      </dgm:t>
    </dgm:pt>
    <dgm:pt modelId="{8C0FA1E7-E914-42E1-85FA-CF91C449926B}">
      <dgm:prSet/>
      <dgm:spPr/>
      <dgm:t>
        <a:bodyPr/>
        <a:lstStyle/>
        <a:p>
          <a:pPr>
            <a:lnSpc>
              <a:spcPct val="100000"/>
            </a:lnSpc>
          </a:pPr>
          <a:r>
            <a:rPr lang="en-US">
              <a:latin typeface="+mj-lt"/>
            </a:rPr>
            <a:t>Agents enforce desired state</a:t>
          </a:r>
        </a:p>
      </dgm:t>
    </dgm:pt>
    <dgm:pt modelId="{A82949C6-9F0D-4A9B-936E-C2E33B35214D}" type="parTrans" cxnId="{EB72595D-B9EE-4DD6-89F7-37DC853AC797}">
      <dgm:prSet/>
      <dgm:spPr/>
      <dgm:t>
        <a:bodyPr/>
        <a:lstStyle/>
        <a:p>
          <a:endParaRPr lang="en-US">
            <a:latin typeface="+mj-lt"/>
          </a:endParaRPr>
        </a:p>
      </dgm:t>
    </dgm:pt>
    <dgm:pt modelId="{3BC61826-DCF4-44C2-8A4E-081EAC1A1FCC}" type="sibTrans" cxnId="{EB72595D-B9EE-4DD6-89F7-37DC853AC797}">
      <dgm:prSet/>
      <dgm:spPr/>
      <dgm:t>
        <a:bodyPr/>
        <a:lstStyle/>
        <a:p>
          <a:endParaRPr lang="en-US">
            <a:latin typeface="+mj-lt"/>
          </a:endParaRPr>
        </a:p>
      </dgm:t>
    </dgm:pt>
    <dgm:pt modelId="{76763F7B-F6F2-408C-9705-5A198CAD6D3B}" type="pres">
      <dgm:prSet presAssocID="{450E01B7-C5E3-468C-A7BB-C588F43C23AF}" presName="root" presStyleCnt="0">
        <dgm:presLayoutVars>
          <dgm:dir/>
          <dgm:resizeHandles val="exact"/>
        </dgm:presLayoutVars>
      </dgm:prSet>
      <dgm:spPr/>
    </dgm:pt>
    <dgm:pt modelId="{E3ADDBE6-0EE3-4CBC-989A-1643819D889A}" type="pres">
      <dgm:prSet presAssocID="{B8F7C5D5-9AE2-46C0-9FC4-0138411D5918}" presName="compNode" presStyleCnt="0"/>
      <dgm:spPr/>
    </dgm:pt>
    <dgm:pt modelId="{9C7EE362-07F6-4791-9EDB-CDB71509D33D}" type="pres">
      <dgm:prSet presAssocID="{B8F7C5D5-9AE2-46C0-9FC4-0138411D5918}"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Megaphone"/>
        </a:ext>
      </dgm:extLst>
    </dgm:pt>
    <dgm:pt modelId="{288E6C7D-2C94-477F-9713-B5E62976357D}" type="pres">
      <dgm:prSet presAssocID="{B8F7C5D5-9AE2-46C0-9FC4-0138411D5918}" presName="spaceRect" presStyleCnt="0"/>
      <dgm:spPr/>
    </dgm:pt>
    <dgm:pt modelId="{D503732F-397C-46FC-A9A7-B2684ACCCCBD}" type="pres">
      <dgm:prSet presAssocID="{B8F7C5D5-9AE2-46C0-9FC4-0138411D5918}" presName="textRect" presStyleLbl="revTx" presStyleIdx="0" presStyleCnt="4" custScaleX="122250">
        <dgm:presLayoutVars>
          <dgm:chMax val="1"/>
          <dgm:chPref val="1"/>
        </dgm:presLayoutVars>
      </dgm:prSet>
      <dgm:spPr/>
    </dgm:pt>
    <dgm:pt modelId="{1B765AC8-31FC-4D16-B84B-A7D47345AB13}" type="pres">
      <dgm:prSet presAssocID="{86A6B74F-12FF-4C13-B6E0-0C9A426B16D0}" presName="sibTrans" presStyleCnt="0"/>
      <dgm:spPr/>
    </dgm:pt>
    <dgm:pt modelId="{4E50FC3D-7551-4FC5-B3AC-D83B9D158A9D}" type="pres">
      <dgm:prSet presAssocID="{067191AB-AB77-4FBD-8C24-14F7CE94545D}" presName="compNode" presStyleCnt="0"/>
      <dgm:spPr/>
    </dgm:pt>
    <dgm:pt modelId="{508841D1-5D9D-467B-98F4-158A307E9320}" type="pres">
      <dgm:prSet presAssocID="{067191AB-AB77-4FBD-8C24-14F7CE94545D}" presName="iconRect" presStyleLbl="node1" presStyleIdx="1" presStyleCnt="4" custLinFactNeighborX="2931" custLinFactNeighborY="-97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ecklist RTL"/>
        </a:ext>
      </dgm:extLst>
    </dgm:pt>
    <dgm:pt modelId="{A6EFB9D9-D6EA-4A1B-B451-617BD350F6A6}" type="pres">
      <dgm:prSet presAssocID="{067191AB-AB77-4FBD-8C24-14F7CE94545D}" presName="spaceRect" presStyleCnt="0"/>
      <dgm:spPr/>
    </dgm:pt>
    <dgm:pt modelId="{69650F37-EE03-445B-9D91-DDF788F2D3F5}" type="pres">
      <dgm:prSet presAssocID="{067191AB-AB77-4FBD-8C24-14F7CE94545D}" presName="textRect" presStyleLbl="revTx" presStyleIdx="1" presStyleCnt="4" custScaleX="130862">
        <dgm:presLayoutVars>
          <dgm:chMax val="1"/>
          <dgm:chPref val="1"/>
        </dgm:presLayoutVars>
      </dgm:prSet>
      <dgm:spPr/>
    </dgm:pt>
    <dgm:pt modelId="{AC8B5A2A-0656-4210-BD0D-F2535985BA40}" type="pres">
      <dgm:prSet presAssocID="{179983EC-317F-4AF2-A2D2-0D47BE905D1B}" presName="sibTrans" presStyleCnt="0"/>
      <dgm:spPr/>
    </dgm:pt>
    <dgm:pt modelId="{276A2567-0DD8-46A5-8C1B-3AF683B8F64F}" type="pres">
      <dgm:prSet presAssocID="{A1631C57-A575-4E8D-B9EC-B76865887699}" presName="compNode" presStyleCnt="0"/>
      <dgm:spPr/>
    </dgm:pt>
    <dgm:pt modelId="{9263A923-5242-4877-A979-9D7272FBA64A}" type="pres">
      <dgm:prSet presAssocID="{A1631C57-A575-4E8D-B9EC-B76865887699}"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rrow circle"/>
        </a:ext>
      </dgm:extLst>
    </dgm:pt>
    <dgm:pt modelId="{ADD26C75-1474-4929-B506-5EA234010935}" type="pres">
      <dgm:prSet presAssocID="{A1631C57-A575-4E8D-B9EC-B76865887699}" presName="spaceRect" presStyleCnt="0"/>
      <dgm:spPr/>
    </dgm:pt>
    <dgm:pt modelId="{A862FD95-BE11-4FE3-91B4-EE0D5EC075AF}" type="pres">
      <dgm:prSet presAssocID="{A1631C57-A575-4E8D-B9EC-B76865887699}" presName="textRect" presStyleLbl="revTx" presStyleIdx="2" presStyleCnt="4" custScaleX="121254">
        <dgm:presLayoutVars>
          <dgm:chMax val="1"/>
          <dgm:chPref val="1"/>
        </dgm:presLayoutVars>
      </dgm:prSet>
      <dgm:spPr/>
    </dgm:pt>
    <dgm:pt modelId="{CB3339DF-910B-4B17-9CEE-D64162477E3E}" type="pres">
      <dgm:prSet presAssocID="{F51380B2-2FCE-4C5C-997A-5A9554B94783}" presName="sibTrans" presStyleCnt="0"/>
      <dgm:spPr/>
    </dgm:pt>
    <dgm:pt modelId="{154E3B93-6CF6-462B-B361-813C069C2B9A}" type="pres">
      <dgm:prSet presAssocID="{8C0FA1E7-E914-42E1-85FA-CF91C449926B}" presName="compNode" presStyleCnt="0"/>
      <dgm:spPr/>
    </dgm:pt>
    <dgm:pt modelId="{74757373-4F38-426C-A4E7-9154DDE847C3}" type="pres">
      <dgm:prSet presAssocID="{8C0FA1E7-E914-42E1-85FA-CF91C449926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Police"/>
        </a:ext>
      </dgm:extLst>
    </dgm:pt>
    <dgm:pt modelId="{75B77C6A-AA93-4862-85F8-F741168CD446}" type="pres">
      <dgm:prSet presAssocID="{8C0FA1E7-E914-42E1-85FA-CF91C449926B}" presName="spaceRect" presStyleCnt="0"/>
      <dgm:spPr/>
    </dgm:pt>
    <dgm:pt modelId="{B247A189-BB09-424B-88BF-8D0BD3B71A27}" type="pres">
      <dgm:prSet presAssocID="{8C0FA1E7-E914-42E1-85FA-CF91C449926B}" presName="textRect" presStyleLbl="revTx" presStyleIdx="3" presStyleCnt="4">
        <dgm:presLayoutVars>
          <dgm:chMax val="1"/>
          <dgm:chPref val="1"/>
        </dgm:presLayoutVars>
      </dgm:prSet>
      <dgm:spPr/>
    </dgm:pt>
  </dgm:ptLst>
  <dgm:cxnLst>
    <dgm:cxn modelId="{9017D800-8254-4E7D-809D-55A3DE574F09}" type="presOf" srcId="{A1631C57-A575-4E8D-B9EC-B76865887699}" destId="{A862FD95-BE11-4FE3-91B4-EE0D5EC075AF}" srcOrd="0" destOrd="0" presId="urn:microsoft.com/office/officeart/2018/2/layout/IconLabelList"/>
    <dgm:cxn modelId="{7AC51418-DD41-40FB-BEBA-458451723293}" srcId="{450E01B7-C5E3-468C-A7BB-C588F43C23AF}" destId="{B8F7C5D5-9AE2-46C0-9FC4-0138411D5918}" srcOrd="0" destOrd="0" parTransId="{0F7AFBE3-FF95-472B-B410-B0ED7C5F5216}" sibTransId="{86A6B74F-12FF-4C13-B6E0-0C9A426B16D0}"/>
    <dgm:cxn modelId="{EB72595D-B9EE-4DD6-89F7-37DC853AC797}" srcId="{450E01B7-C5E3-468C-A7BB-C588F43C23AF}" destId="{8C0FA1E7-E914-42E1-85FA-CF91C449926B}" srcOrd="3" destOrd="0" parTransId="{A82949C6-9F0D-4A9B-936E-C2E33B35214D}" sibTransId="{3BC61826-DCF4-44C2-8A4E-081EAC1A1FCC}"/>
    <dgm:cxn modelId="{918EAA47-14E4-47A6-96A3-7EEAFBAFD15C}" srcId="{450E01B7-C5E3-468C-A7BB-C588F43C23AF}" destId="{A1631C57-A575-4E8D-B9EC-B76865887699}" srcOrd="2" destOrd="0" parTransId="{E8C9A6CC-A1AC-4D5C-BC53-0D294CE79D46}" sibTransId="{F51380B2-2FCE-4C5C-997A-5A9554B94783}"/>
    <dgm:cxn modelId="{5022CA7D-F5F3-4CF5-8906-9D1D9BE36C3B}" type="presOf" srcId="{8C0FA1E7-E914-42E1-85FA-CF91C449926B}" destId="{B247A189-BB09-424B-88BF-8D0BD3B71A27}" srcOrd="0" destOrd="0" presId="urn:microsoft.com/office/officeart/2018/2/layout/IconLabelList"/>
    <dgm:cxn modelId="{948166A8-EE0C-439C-BA94-D102DF505C37}" type="presOf" srcId="{B8F7C5D5-9AE2-46C0-9FC4-0138411D5918}" destId="{D503732F-397C-46FC-A9A7-B2684ACCCCBD}" srcOrd="0" destOrd="0" presId="urn:microsoft.com/office/officeart/2018/2/layout/IconLabelList"/>
    <dgm:cxn modelId="{2CB558C6-8CF7-420C-B9AB-C157C852C192}" srcId="{450E01B7-C5E3-468C-A7BB-C588F43C23AF}" destId="{067191AB-AB77-4FBD-8C24-14F7CE94545D}" srcOrd="1" destOrd="0" parTransId="{4F763B04-C080-476F-8200-CECF12DA6756}" sibTransId="{179983EC-317F-4AF2-A2D2-0D47BE905D1B}"/>
    <dgm:cxn modelId="{2A5681DC-38B9-4D0D-B76D-84785A7F2703}" type="presOf" srcId="{450E01B7-C5E3-468C-A7BB-C588F43C23AF}" destId="{76763F7B-F6F2-408C-9705-5A198CAD6D3B}" srcOrd="0" destOrd="0" presId="urn:microsoft.com/office/officeart/2018/2/layout/IconLabelList"/>
    <dgm:cxn modelId="{7B6E9EEB-BA3F-4952-A270-3D1EA6BD4966}" type="presOf" srcId="{067191AB-AB77-4FBD-8C24-14F7CE94545D}" destId="{69650F37-EE03-445B-9D91-DDF788F2D3F5}" srcOrd="0" destOrd="0" presId="urn:microsoft.com/office/officeart/2018/2/layout/IconLabelList"/>
    <dgm:cxn modelId="{651DAC74-856B-4921-8E63-96A38E4E1D46}" type="presParOf" srcId="{76763F7B-F6F2-408C-9705-5A198CAD6D3B}" destId="{E3ADDBE6-0EE3-4CBC-989A-1643819D889A}" srcOrd="0" destOrd="0" presId="urn:microsoft.com/office/officeart/2018/2/layout/IconLabelList"/>
    <dgm:cxn modelId="{E0A14C65-B55C-49E9-B022-E9FE4F4227FC}" type="presParOf" srcId="{E3ADDBE6-0EE3-4CBC-989A-1643819D889A}" destId="{9C7EE362-07F6-4791-9EDB-CDB71509D33D}" srcOrd="0" destOrd="0" presId="urn:microsoft.com/office/officeart/2018/2/layout/IconLabelList"/>
    <dgm:cxn modelId="{E22E54D5-BA1A-4F9F-AE7E-B7606F1A462E}" type="presParOf" srcId="{E3ADDBE6-0EE3-4CBC-989A-1643819D889A}" destId="{288E6C7D-2C94-477F-9713-B5E62976357D}" srcOrd="1" destOrd="0" presId="urn:microsoft.com/office/officeart/2018/2/layout/IconLabelList"/>
    <dgm:cxn modelId="{224CC211-C254-4237-B087-8DB86EE14117}" type="presParOf" srcId="{E3ADDBE6-0EE3-4CBC-989A-1643819D889A}" destId="{D503732F-397C-46FC-A9A7-B2684ACCCCBD}" srcOrd="2" destOrd="0" presId="urn:microsoft.com/office/officeart/2018/2/layout/IconLabelList"/>
    <dgm:cxn modelId="{5174C194-6974-45CF-B934-4FA8B3494476}" type="presParOf" srcId="{76763F7B-F6F2-408C-9705-5A198CAD6D3B}" destId="{1B765AC8-31FC-4D16-B84B-A7D47345AB13}" srcOrd="1" destOrd="0" presId="urn:microsoft.com/office/officeart/2018/2/layout/IconLabelList"/>
    <dgm:cxn modelId="{C58C2C81-41D0-43FB-B9A2-144D3C8B8ACD}" type="presParOf" srcId="{76763F7B-F6F2-408C-9705-5A198CAD6D3B}" destId="{4E50FC3D-7551-4FC5-B3AC-D83B9D158A9D}" srcOrd="2" destOrd="0" presId="urn:microsoft.com/office/officeart/2018/2/layout/IconLabelList"/>
    <dgm:cxn modelId="{5D40B6B8-637B-4308-8830-F70EDA17EB55}" type="presParOf" srcId="{4E50FC3D-7551-4FC5-B3AC-D83B9D158A9D}" destId="{508841D1-5D9D-467B-98F4-158A307E9320}" srcOrd="0" destOrd="0" presId="urn:microsoft.com/office/officeart/2018/2/layout/IconLabelList"/>
    <dgm:cxn modelId="{D05F70DE-2D94-445C-A26D-794E2E3B1C53}" type="presParOf" srcId="{4E50FC3D-7551-4FC5-B3AC-D83B9D158A9D}" destId="{A6EFB9D9-D6EA-4A1B-B451-617BD350F6A6}" srcOrd="1" destOrd="0" presId="urn:microsoft.com/office/officeart/2018/2/layout/IconLabelList"/>
    <dgm:cxn modelId="{4B356805-ED8F-4D5B-9C8E-46F845BFC14F}" type="presParOf" srcId="{4E50FC3D-7551-4FC5-B3AC-D83B9D158A9D}" destId="{69650F37-EE03-445B-9D91-DDF788F2D3F5}" srcOrd="2" destOrd="0" presId="urn:microsoft.com/office/officeart/2018/2/layout/IconLabelList"/>
    <dgm:cxn modelId="{2C5182BB-F673-49B9-8C35-E6D66BA0D89F}" type="presParOf" srcId="{76763F7B-F6F2-408C-9705-5A198CAD6D3B}" destId="{AC8B5A2A-0656-4210-BD0D-F2535985BA40}" srcOrd="3" destOrd="0" presId="urn:microsoft.com/office/officeart/2018/2/layout/IconLabelList"/>
    <dgm:cxn modelId="{ED6904CE-FAAB-489D-AC9A-1F8163F60B29}" type="presParOf" srcId="{76763F7B-F6F2-408C-9705-5A198CAD6D3B}" destId="{276A2567-0DD8-46A5-8C1B-3AF683B8F64F}" srcOrd="4" destOrd="0" presId="urn:microsoft.com/office/officeart/2018/2/layout/IconLabelList"/>
    <dgm:cxn modelId="{D2846443-56C0-4E63-A2CE-C3A44AC44110}" type="presParOf" srcId="{276A2567-0DD8-46A5-8C1B-3AF683B8F64F}" destId="{9263A923-5242-4877-A979-9D7272FBA64A}" srcOrd="0" destOrd="0" presId="urn:microsoft.com/office/officeart/2018/2/layout/IconLabelList"/>
    <dgm:cxn modelId="{A4ECB5D1-51B8-44A3-AE20-729400B8FCC1}" type="presParOf" srcId="{276A2567-0DD8-46A5-8C1B-3AF683B8F64F}" destId="{ADD26C75-1474-4929-B506-5EA234010935}" srcOrd="1" destOrd="0" presId="urn:microsoft.com/office/officeart/2018/2/layout/IconLabelList"/>
    <dgm:cxn modelId="{C2436DFD-265F-4D55-8730-0DABD32AEE2D}" type="presParOf" srcId="{276A2567-0DD8-46A5-8C1B-3AF683B8F64F}" destId="{A862FD95-BE11-4FE3-91B4-EE0D5EC075AF}" srcOrd="2" destOrd="0" presId="urn:microsoft.com/office/officeart/2018/2/layout/IconLabelList"/>
    <dgm:cxn modelId="{43EB42A9-33EC-46C1-BBAD-A205FB75275E}" type="presParOf" srcId="{76763F7B-F6F2-408C-9705-5A198CAD6D3B}" destId="{CB3339DF-910B-4B17-9CEE-D64162477E3E}" srcOrd="5" destOrd="0" presId="urn:microsoft.com/office/officeart/2018/2/layout/IconLabelList"/>
    <dgm:cxn modelId="{D5C86AD4-E7D0-434C-8B96-23A5B1EE69D5}" type="presParOf" srcId="{76763F7B-F6F2-408C-9705-5A198CAD6D3B}" destId="{154E3B93-6CF6-462B-B361-813C069C2B9A}" srcOrd="6" destOrd="0" presId="urn:microsoft.com/office/officeart/2018/2/layout/IconLabelList"/>
    <dgm:cxn modelId="{08AC3DD8-C10B-4822-9814-AF87D2D58D28}" type="presParOf" srcId="{154E3B93-6CF6-462B-B361-813C069C2B9A}" destId="{74757373-4F38-426C-A4E7-9154DDE847C3}" srcOrd="0" destOrd="0" presId="urn:microsoft.com/office/officeart/2018/2/layout/IconLabelList"/>
    <dgm:cxn modelId="{3E734D3B-597B-47FF-A2EE-A0C143EF96CA}" type="presParOf" srcId="{154E3B93-6CF6-462B-B361-813C069C2B9A}" destId="{75B77C6A-AA93-4862-85F8-F741168CD446}" srcOrd="1" destOrd="0" presId="urn:microsoft.com/office/officeart/2018/2/layout/IconLabelList"/>
    <dgm:cxn modelId="{866667C9-1A9D-45EC-960A-CDCBE4A58F39}" type="presParOf" srcId="{154E3B93-6CF6-462B-B361-813C069C2B9A}" destId="{B247A189-BB09-424B-88BF-8D0BD3B71A27}" srcOrd="2" destOrd="0" presId="urn:microsoft.com/office/officeart/2018/2/layout/IconLabel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7EE362-07F6-4791-9EDB-CDB71509D33D}">
      <dsp:nvSpPr>
        <dsp:cNvPr id="0" name=""/>
        <dsp:cNvSpPr/>
      </dsp:nvSpPr>
      <dsp:spPr>
        <a:xfrm>
          <a:off x="2689202" y="299828"/>
          <a:ext cx="716660" cy="7166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503732F-397C-46FC-A9A7-B2684ACCCCBD}">
      <dsp:nvSpPr>
        <dsp:cNvPr id="0" name=""/>
        <dsp:cNvSpPr/>
      </dsp:nvSpPr>
      <dsp:spPr>
        <a:xfrm>
          <a:off x="2251243" y="1269511"/>
          <a:ext cx="1592578" cy="716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latin typeface="+mj-lt"/>
            </a:rPr>
            <a:t>Git as the source of truth for a system</a:t>
          </a:r>
        </a:p>
      </dsp:txBody>
      <dsp:txXfrm>
        <a:off x="2251243" y="1269511"/>
        <a:ext cx="1592578" cy="716660"/>
      </dsp:txXfrm>
    </dsp:sp>
    <dsp:sp modelId="{508841D1-5D9D-467B-98F4-158A307E9320}">
      <dsp:nvSpPr>
        <dsp:cNvPr id="0" name=""/>
        <dsp:cNvSpPr/>
      </dsp:nvSpPr>
      <dsp:spPr>
        <a:xfrm>
          <a:off x="4899469" y="299828"/>
          <a:ext cx="716660" cy="71666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9650F37-EE03-445B-9D91-DDF788F2D3F5}">
      <dsp:nvSpPr>
        <dsp:cNvPr id="0" name=""/>
        <dsp:cNvSpPr/>
      </dsp:nvSpPr>
      <dsp:spPr>
        <a:xfrm>
          <a:off x="4122522" y="1269511"/>
          <a:ext cx="2270554" cy="716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latin typeface="+mj-lt"/>
            </a:rPr>
            <a:t>Git as the single place where we </a:t>
          </a:r>
          <a:r>
            <a:rPr lang="en-US" sz="1400" kern="1200">
              <a:latin typeface="+mj-lt"/>
              <a:ea typeface="+mn-ea"/>
              <a:cs typeface="+mn-cs"/>
            </a:rPr>
            <a:t>operate</a:t>
          </a:r>
          <a:r>
            <a:rPr lang="en-US" sz="1400" kern="1200">
              <a:latin typeface="+mj-lt"/>
            </a:rPr>
            <a:t> </a:t>
          </a:r>
        </a:p>
        <a:p>
          <a:pPr marL="0" lvl="0" indent="0" algn="ctr" defTabSz="622300">
            <a:lnSpc>
              <a:spcPct val="100000"/>
            </a:lnSpc>
            <a:spcBef>
              <a:spcPct val="0"/>
            </a:spcBef>
            <a:spcAft>
              <a:spcPct val="35000"/>
            </a:spcAft>
            <a:buNone/>
          </a:pPr>
          <a:r>
            <a:rPr lang="en-US" sz="1400" kern="1200">
              <a:latin typeface="+mj-lt"/>
            </a:rPr>
            <a:t>(create, change, and delete)</a:t>
          </a:r>
        </a:p>
      </dsp:txBody>
      <dsp:txXfrm>
        <a:off x="4122522" y="1269511"/>
        <a:ext cx="2270554" cy="716660"/>
      </dsp:txXfrm>
    </dsp:sp>
    <dsp:sp modelId="{9263A923-5242-4877-A979-9D7272FBA64A}">
      <dsp:nvSpPr>
        <dsp:cNvPr id="0" name=""/>
        <dsp:cNvSpPr/>
      </dsp:nvSpPr>
      <dsp:spPr>
        <a:xfrm>
          <a:off x="7109737" y="299828"/>
          <a:ext cx="716660" cy="71666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62FD95-BE11-4FE3-91B4-EE0D5EC075AF}">
      <dsp:nvSpPr>
        <dsp:cNvPr id="0" name=""/>
        <dsp:cNvSpPr/>
      </dsp:nvSpPr>
      <dsp:spPr>
        <a:xfrm>
          <a:off x="6671778" y="1269511"/>
          <a:ext cx="1592578" cy="716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latin typeface="+mj-lt"/>
            </a:rPr>
            <a:t>All changes are observable</a:t>
          </a:r>
        </a:p>
      </dsp:txBody>
      <dsp:txXfrm>
        <a:off x="6671778" y="1269511"/>
        <a:ext cx="1592578" cy="7166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7EE362-07F6-4791-9EDB-CDB71509D33D}">
      <dsp:nvSpPr>
        <dsp:cNvPr id="0" name=""/>
        <dsp:cNvSpPr/>
      </dsp:nvSpPr>
      <dsp:spPr>
        <a:xfrm>
          <a:off x="1547150" y="317668"/>
          <a:ext cx="742763" cy="742763"/>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503732F-397C-46FC-A9A7-B2684ACCCCBD}">
      <dsp:nvSpPr>
        <dsp:cNvPr id="0" name=""/>
        <dsp:cNvSpPr/>
      </dsp:nvSpPr>
      <dsp:spPr>
        <a:xfrm>
          <a:off x="909611" y="1308097"/>
          <a:ext cx="2017841" cy="660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latin typeface="+mj-lt"/>
            </a:rPr>
            <a:t>System state described declaratively</a:t>
          </a:r>
        </a:p>
      </dsp:txBody>
      <dsp:txXfrm>
        <a:off x="909611" y="1308097"/>
        <a:ext cx="2017841" cy="660234"/>
      </dsp:txXfrm>
    </dsp:sp>
    <dsp:sp modelId="{508841D1-5D9D-467B-98F4-158A307E9320}">
      <dsp:nvSpPr>
        <dsp:cNvPr id="0" name=""/>
        <dsp:cNvSpPr/>
      </dsp:nvSpPr>
      <dsp:spPr>
        <a:xfrm>
          <a:off x="3946689" y="310411"/>
          <a:ext cx="742763" cy="7427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9650F37-EE03-445B-9D91-DDF788F2D3F5}">
      <dsp:nvSpPr>
        <dsp:cNvPr id="0" name=""/>
        <dsp:cNvSpPr/>
      </dsp:nvSpPr>
      <dsp:spPr>
        <a:xfrm>
          <a:off x="3216305" y="1308097"/>
          <a:ext cx="2159989" cy="660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latin typeface="+mj-lt"/>
            </a:rPr>
            <a:t>State declaration versioned in source control</a:t>
          </a:r>
        </a:p>
      </dsp:txBody>
      <dsp:txXfrm>
        <a:off x="3216305" y="1308097"/>
        <a:ext cx="2159989" cy="660234"/>
      </dsp:txXfrm>
    </dsp:sp>
    <dsp:sp modelId="{9263A923-5242-4877-A979-9D7272FBA64A}">
      <dsp:nvSpPr>
        <dsp:cNvPr id="0" name=""/>
        <dsp:cNvSpPr/>
      </dsp:nvSpPr>
      <dsp:spPr>
        <a:xfrm>
          <a:off x="6294467" y="317668"/>
          <a:ext cx="742763" cy="74276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62FD95-BE11-4FE3-91B4-EE0D5EC075AF}">
      <dsp:nvSpPr>
        <dsp:cNvPr id="0" name=""/>
        <dsp:cNvSpPr/>
      </dsp:nvSpPr>
      <dsp:spPr>
        <a:xfrm>
          <a:off x="5665148" y="1308097"/>
          <a:ext cx="2001401" cy="660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latin typeface="+mj-lt"/>
            </a:rPr>
            <a:t>Approved changes are applied automatically</a:t>
          </a:r>
        </a:p>
      </dsp:txBody>
      <dsp:txXfrm>
        <a:off x="5665148" y="1308097"/>
        <a:ext cx="2001401" cy="660234"/>
      </dsp:txXfrm>
    </dsp:sp>
    <dsp:sp modelId="{74757373-4F38-426C-A4E7-9154DDE847C3}">
      <dsp:nvSpPr>
        <dsp:cNvPr id="0" name=""/>
        <dsp:cNvSpPr/>
      </dsp:nvSpPr>
      <dsp:spPr>
        <a:xfrm>
          <a:off x="8409313" y="317668"/>
          <a:ext cx="742763" cy="7427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247A189-BB09-424B-88BF-8D0BD3B71A27}">
      <dsp:nvSpPr>
        <dsp:cNvPr id="0" name=""/>
        <dsp:cNvSpPr/>
      </dsp:nvSpPr>
      <dsp:spPr>
        <a:xfrm>
          <a:off x="7955402" y="1308097"/>
          <a:ext cx="1650585" cy="660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latin typeface="+mj-lt"/>
            </a:rPr>
            <a:t>Agents enforce desired state</a:t>
          </a:r>
        </a:p>
      </dsp:txBody>
      <dsp:txXfrm>
        <a:off x="7955402" y="1308097"/>
        <a:ext cx="1650585" cy="660234"/>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11/12/2021 3:25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11/12/2021 3:24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1149858" marR="0" lvl="0" indent="0" algn="l" defTabSz="183916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Cloud OS </a:t>
            </a:r>
          </a:p>
        </p:txBody>
      </p:sp>
      <p:sp>
        <p:nvSpPr>
          <p:cNvPr id="5" name="Slide Number Placeholder 4"/>
          <p:cNvSpPr>
            <a:spLocks noGrp="1"/>
          </p:cNvSpPr>
          <p:nvPr>
            <p:ph type="sldNum" sz="quarter" idx="11"/>
          </p:nvPr>
        </p:nvSpPr>
        <p:spPr/>
        <p:txBody>
          <a:bodyPr/>
          <a:lstStyle/>
          <a:p>
            <a:pPr marL="0" marR="0" lvl="0" indent="0" algn="r" defTabSz="187667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876677" rtl="0" eaLnBrk="1" fontAlgn="auto" latinLnBrk="0" hangingPunct="1">
                <a:lnSpc>
                  <a:spcPct val="100000"/>
                </a:lnSpc>
                <a:spcBef>
                  <a:spcPts val="0"/>
                </a:spcBef>
                <a:spcAft>
                  <a:spcPts val="0"/>
                </a:spcAft>
                <a:buClrTx/>
                <a:buSzTx/>
                <a:buFontTx/>
                <a:buNone/>
                <a:tabLst/>
                <a:defRPr/>
              </a:pPr>
              <a:t>1</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2738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3329F-9470-4FD9-ABBF-47F666E6F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7392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FE8017-AAD6-4E05-A223-B445311ADD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7774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7000"/>
              </a:lnSpc>
              <a:spcBef>
                <a:spcPts val="0"/>
              </a:spcBef>
              <a:spcAft>
                <a:spcPts val="80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FE8017-AAD6-4E05-A223-B445311ADD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33919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FE8017-AAD6-4E05-A223-B445311ADD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73235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FE8017-AAD6-4E05-A223-B445311ADD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33919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7000"/>
              </a:lnSpc>
              <a:spcBef>
                <a:spcPts val="0"/>
              </a:spcBef>
              <a:spcAft>
                <a:spcPts val="80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11/12/2021 3:24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7894529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11/12/2021 3:24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3217649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11/12/2021 3:24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7759950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11/12/2021 3:24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7256421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3329F-9470-4FD9-ABBF-47F666E6F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3415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11/12/2021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777626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11/12/2021 3:24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4857787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3329F-9470-4FD9-ABBF-47F666E6F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34156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3329F-9470-4FD9-ABBF-47F666E6F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97526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800"/>
              </a:spcAft>
              <a:buClrTx/>
              <a:buSzTx/>
              <a:buFontTx/>
              <a:buNone/>
              <a:tabLst/>
              <a:defRPr/>
            </a:pPr>
            <a:endParaRPr lang="en-US">
              <a:solidFill>
                <a:srgbClr val="FF0000"/>
              </a:soli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11/12/2021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80146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800"/>
              </a:spcAft>
              <a:buClrTx/>
              <a:buSzTx/>
              <a:buFontTx/>
              <a:buNone/>
              <a:tabLst/>
              <a:defRPr/>
            </a:pPr>
            <a:endParaRPr lang="en-US">
              <a:solidFill>
                <a:srgbClr val="FF0000"/>
              </a:soli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11/12/2021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55595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11/12/2021 3:24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4795721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11/12/2021 3:24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2904221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3329F-9470-4FD9-ABBF-47F666E6F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9887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3329F-9470-4FD9-ABBF-47F666E6F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9887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3329F-9470-4FD9-ABBF-47F666E6F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9926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A48B32-FE2B-440D-B735-C729DAFD59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15843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133C14-A902-4B12-80A9-485F53F8A7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32027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11/12/2021 3:24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2025867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3329F-9470-4FD9-ABBF-47F666E6F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1231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81B100-ABB0-4ABC-90E9-C09931EA61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59937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59971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3329F-9470-4FD9-ABBF-47F666E6F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60706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3329F-9470-4FD9-ABBF-47F666E6F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60706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11/12/2021 3:24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21978299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ECE383-A318-48D5-8E18-C6296DCCF8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52043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81B100-ABB0-4ABC-90E9-C09931EA61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5136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7000"/>
              </a:lnSpc>
              <a:spcBef>
                <a:spcPts val="0"/>
              </a:spcBef>
              <a:spcAft>
                <a:spcPts val="80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11/12/2021 3:24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1691058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11/12/2021 3:24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2391415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81B100-ABB0-4ABC-90E9-C09931EA61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19830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15E260-E0A6-4F73-8AE6-31D230FBD6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64701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11/12/2021 3:24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42538574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11/12/2021 3:24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8097957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133C14-A902-4B12-80A9-485F53F8A7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5038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133C14-A902-4B12-80A9-485F53F8A7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19162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133C14-A902-4B12-80A9-485F53F8A7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65699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133C14-A902-4B12-80A9-485F53F8A7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1339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11/12/2021 3:24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5804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11/12/2021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75968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11/12/2021 3:24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2478821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11/12/2021 3:24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38790739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11/12/2021 3:24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92070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11/12/2021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71390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11/12/2021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27707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11/12/2021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87705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11/12/2021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784982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133C14-A902-4B12-80A9-485F53F8A7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90360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133C14-A902-4B12-80A9-485F53F8A7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83851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11/12/2021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34414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3329F-9470-4FD9-ABBF-47F666E6F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34156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11/12/2021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37036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11/12/2021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60526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391FE4-437A-4424-9094-300A6D288A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87399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11/12/2021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428216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11/12/2021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00223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11/12/2021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29725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11/12/2021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341805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11/12/2021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53064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11/12/2021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137604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11/12/2021 3:24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86</a:t>
            </a:fld>
            <a:endParaRPr lang="en-US"/>
          </a:p>
        </p:txBody>
      </p:sp>
    </p:spTree>
    <p:extLst>
      <p:ext uri="{BB962C8B-B14F-4D97-AF65-F5344CB8AC3E}">
        <p14:creationId xmlns:p14="http://schemas.microsoft.com/office/powerpoint/2010/main" val="17317050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3329F-9470-4FD9-ABBF-47F666E6F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34156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133C14-A902-4B12-80A9-485F53F8A7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095431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11/12/2021 3:24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89</a:t>
            </a:fld>
            <a:endParaRPr lang="en-US"/>
          </a:p>
        </p:txBody>
      </p:sp>
    </p:spTree>
    <p:extLst>
      <p:ext uri="{BB962C8B-B14F-4D97-AF65-F5344CB8AC3E}">
        <p14:creationId xmlns:p14="http://schemas.microsoft.com/office/powerpoint/2010/main" val="14110420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11/12/2021 3:24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90</a:t>
            </a:fld>
            <a:endParaRPr lang="en-US"/>
          </a:p>
        </p:txBody>
      </p:sp>
    </p:spTree>
    <p:extLst>
      <p:ext uri="{BB962C8B-B14F-4D97-AF65-F5344CB8AC3E}">
        <p14:creationId xmlns:p14="http://schemas.microsoft.com/office/powerpoint/2010/main" val="421311316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11/12/2021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641804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11/12/2021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9051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11/12/2021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1249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11/12/2021 3:24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3217649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emf"/><Relationship Id="rId1" Type="http://schemas.openxmlformats.org/officeDocument/2006/relationships/slideMaster" Target="../slideMasters/slideMaster6.xml"/><Relationship Id="rId5" Type="http://schemas.openxmlformats.org/officeDocument/2006/relationships/image" Target="../media/image23.wmf"/><Relationship Id="rId4" Type="http://schemas.openxmlformats.org/officeDocument/2006/relationships/image" Target="../media/image22.wmf"/></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2.jpe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1.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1.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png"/><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png"/><Relationship Id="rId1" Type="http://schemas.openxmlformats.org/officeDocument/2006/relationships/slideMaster" Target="../slideMasters/slideMaster13.xml"/></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png"/><Relationship Id="rId1" Type="http://schemas.openxmlformats.org/officeDocument/2006/relationships/slideMaster" Target="../slideMasters/slideMaster1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png"/><Relationship Id="rId1" Type="http://schemas.openxmlformats.org/officeDocument/2006/relationships/slideMaster" Target="../slideMasters/slideMaster13.xml"/></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png"/><Relationship Id="rId1" Type="http://schemas.openxmlformats.org/officeDocument/2006/relationships/slideMaster" Target="../slideMasters/slideMaster13.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4.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15.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15.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15.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5.png"/><Relationship Id="rId1" Type="http://schemas.openxmlformats.org/officeDocument/2006/relationships/slideMaster" Target="../slideMasters/slideMaster15.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6.png"/><Relationship Id="rId1" Type="http://schemas.openxmlformats.org/officeDocument/2006/relationships/slideMaster" Target="../slideMasters/slideMaster15.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7.png"/><Relationship Id="rId1" Type="http://schemas.openxmlformats.org/officeDocument/2006/relationships/slideMaster" Target="../slideMasters/slideMaster15.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8.png"/><Relationship Id="rId1" Type="http://schemas.openxmlformats.org/officeDocument/2006/relationships/slideMaster" Target="../slideMasters/slideMaster15.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9.png"/><Relationship Id="rId1" Type="http://schemas.openxmlformats.org/officeDocument/2006/relationships/slideMaster" Target="../slideMasters/slideMaster15.xml"/></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50.jpeg"/><Relationship Id="rId1" Type="http://schemas.openxmlformats.org/officeDocument/2006/relationships/slideMaster" Target="../slideMasters/slideMaster15.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51.jpeg"/><Relationship Id="rId1" Type="http://schemas.openxmlformats.org/officeDocument/2006/relationships/slideMaster" Target="../slideMasters/slideMaster15.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52.jpeg"/><Relationship Id="rId1" Type="http://schemas.openxmlformats.org/officeDocument/2006/relationships/slideMaster" Target="../slideMasters/slideMaster15.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Master" Target="../slideMasters/slideMaster15.xml"/><Relationship Id="rId4" Type="http://schemas.openxmlformats.org/officeDocument/2006/relationships/image" Target="../media/image55.jpeg"/></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Master" Target="../slideMasters/slideMaster1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emf"/><Relationship Id="rId1" Type="http://schemas.openxmlformats.org/officeDocument/2006/relationships/slideMaster" Target="../slideMasters/slideMaster15.xml"/></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43.emf"/><Relationship Id="rId1" Type="http://schemas.openxmlformats.org/officeDocument/2006/relationships/slideMaster" Target="../slideMasters/slideMaster15.xml"/></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3.emf"/><Relationship Id="rId1" Type="http://schemas.openxmlformats.org/officeDocument/2006/relationships/slideMaster" Target="../slideMasters/slideMaster15.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3.emf"/><Relationship Id="rId1" Type="http://schemas.openxmlformats.org/officeDocument/2006/relationships/slideMaster" Target="../slideMasters/slideMaster15.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3.emf"/><Relationship Id="rId1" Type="http://schemas.openxmlformats.org/officeDocument/2006/relationships/slideMaster" Target="../slideMasters/slideMaster15.xml"/></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3.emf"/><Relationship Id="rId1" Type="http://schemas.openxmlformats.org/officeDocument/2006/relationships/slideMaster" Target="../slideMasters/slideMaster15.xml"/></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50.jpeg"/><Relationship Id="rId1" Type="http://schemas.openxmlformats.org/officeDocument/2006/relationships/slideMaster" Target="../slideMasters/slideMaster15.xml"/></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43.emf"/><Relationship Id="rId1" Type="http://schemas.openxmlformats.org/officeDocument/2006/relationships/slideMaster" Target="../slideMasters/slideMaster15.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43.emf"/><Relationship Id="rId1" Type="http://schemas.openxmlformats.org/officeDocument/2006/relationships/slideMaster" Target="../slideMasters/slideMaster1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Master" Target="../slideMasters/slideMaster15.xml"/><Relationship Id="rId4" Type="http://schemas.openxmlformats.org/officeDocument/2006/relationships/image" Target="../media/image55.jpeg"/></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Master" Target="../slideMasters/slideMaster1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15.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15.xml"/></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Master" Target="../slideMasters/slideMaster15.xml"/><Relationship Id="rId4" Type="http://schemas.openxmlformats.org/officeDocument/2006/relationships/image" Target="../media/image69.jpeg"/></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15.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15.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15.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15.xml"/></Relationships>
</file>

<file path=ppt/slideLayouts/_rels/slideLayout41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72.jpeg"/><Relationship Id="rId1" Type="http://schemas.openxmlformats.org/officeDocument/2006/relationships/slideMaster" Target="../slideMasters/slideMaster15.xml"/><Relationship Id="rId4" Type="http://schemas.openxmlformats.org/officeDocument/2006/relationships/image" Target="../media/image69.jpe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15.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15.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15.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15.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15.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4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5.xml"/></Relationships>
</file>

<file path=ppt/slideLayouts/_rels/slideLayout442.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25.png"/><Relationship Id="rId1" Type="http://schemas.openxmlformats.org/officeDocument/2006/relationships/slideMaster" Target="../slideMasters/slideMaster15.xml"/></Relationships>
</file>

<file path=ppt/slideLayouts/_rels/slideLayout443.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25.png"/><Relationship Id="rId1" Type="http://schemas.openxmlformats.org/officeDocument/2006/relationships/slideMaster" Target="../slideMasters/slideMaster15.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5.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5.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Master" Target="../slideMasters/slideMaster15.xml"/></Relationships>
</file>

<file path=ppt/slideLayouts/_rels/slideLayout461.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Master" Target="../slideMasters/slideMaster15.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5.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15.xml"/></Relationships>
</file>

<file path=ppt/slideLayouts/_rels/slideLayout46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15.xml"/></Relationships>
</file>

<file path=ppt/slideLayouts/_rels/slideLayout46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5.xml"/></Relationships>
</file>

<file path=ppt/slideLayouts/_rels/slideLayout468.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25.png"/><Relationship Id="rId1" Type="http://schemas.openxmlformats.org/officeDocument/2006/relationships/slideMaster" Target="../slideMasters/slideMaster15.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15.xml"/></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5.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6.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15.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15.xml"/></Relationships>
</file>

<file path=ppt/slideLayouts/_rels/slideLayout47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9.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34073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Split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6184915" cy="553998"/>
          </a:xfrm>
        </p:spPr>
        <p:txBody>
          <a:bodyPr/>
          <a:lstStyle>
            <a:lvl1pPr>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2362200"/>
            <a:ext cx="5832927" cy="3906838"/>
          </a:xfrm>
        </p:spPr>
        <p:txBody>
          <a:bodyPr/>
          <a:lstStyle>
            <a:lvl1pPr marL="0" indent="0">
              <a:spcBef>
                <a:spcPts val="800"/>
              </a:spcBef>
              <a:buNone/>
              <a:defRPr sz="2000"/>
            </a:lvl1pPr>
            <a:lvl2pPr marL="285750" indent="-285750">
              <a:spcBef>
                <a:spcPts val="250"/>
              </a:spcBef>
              <a:buClr>
                <a:schemeClr val="accent2"/>
              </a:buClr>
              <a:buFont typeface="Arial" panose="020B0604020202020204" pitchFamily="34" charset="0"/>
              <a:buChar char="•"/>
              <a:defRPr sz="1800"/>
            </a:lvl2pPr>
            <a:lvl3pPr marL="569913" indent="-285750">
              <a:buClr>
                <a:schemeClr val="accent2"/>
              </a:buClr>
              <a:buFont typeface="Arial" panose="020B0604020202020204" pitchFamily="34" charset="0"/>
              <a:buChar char="•"/>
              <a:defRPr sz="1400"/>
            </a:lvl3pPr>
            <a:lvl4pPr marL="833438" indent="-171450">
              <a:buClr>
                <a:schemeClr val="accent2"/>
              </a:buClr>
              <a:buFont typeface="Arial" panose="020B0604020202020204" pitchFamily="34" charset="0"/>
              <a:buChar char="•"/>
              <a:defRPr sz="1200"/>
            </a:lvl4pPr>
            <a:lvl5pPr marL="1027113" indent="-171450">
              <a:buClr>
                <a:schemeClr val="accent2"/>
              </a:buClr>
              <a:buFont typeface="Arial" panose="020B0604020202020204" pitchFamily="34" charset="0"/>
              <a:buChar cha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916E37B2-16F2-4E1E-8A94-D26391227A15}"/>
              </a:ext>
            </a:extLst>
          </p:cNvPr>
          <p:cNvSpPr>
            <a:spLocks noGrp="1"/>
          </p:cNvSpPr>
          <p:nvPr>
            <p:ph type="body" sz="quarter" idx="13"/>
          </p:nvPr>
        </p:nvSpPr>
        <p:spPr>
          <a:xfrm>
            <a:off x="584200" y="1656318"/>
            <a:ext cx="6184900" cy="369332"/>
          </a:xfrm>
        </p:spPr>
        <p:txBody>
          <a:bodyPr/>
          <a:lstStyle>
            <a:lvl1pPr marL="0" indent="0">
              <a:buNone/>
              <a:defRPr sz="2400">
                <a:solidFill>
                  <a:schemeClr val="accent2"/>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4" name="Content Placeholder 3">
            <a:extLst>
              <a:ext uri="{FF2B5EF4-FFF2-40B4-BE49-F238E27FC236}">
                <a16:creationId xmlns:a16="http://schemas.microsoft.com/office/drawing/2014/main" id="{358D9FF1-181B-4A18-A9E8-0684F2A59BC3}"/>
              </a:ext>
            </a:extLst>
          </p:cNvPr>
          <p:cNvSpPr>
            <a:spLocks noGrp="1"/>
          </p:cNvSpPr>
          <p:nvPr>
            <p:ph sz="quarter" idx="14"/>
          </p:nvPr>
        </p:nvSpPr>
        <p:spPr>
          <a:xfrm>
            <a:off x="7972425" y="2185988"/>
            <a:ext cx="2886075" cy="1514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BC39D66C-5821-4DAC-A5F7-981E5028DE44}"/>
              </a:ext>
            </a:extLst>
          </p:cNvPr>
          <p:cNvSpPr>
            <a:spLocks noGrp="1"/>
          </p:cNvSpPr>
          <p:nvPr>
            <p:ph sz="quarter" idx="15"/>
          </p:nvPr>
        </p:nvSpPr>
        <p:spPr>
          <a:xfrm>
            <a:off x="7972425" y="754063"/>
            <a:ext cx="2230438" cy="1147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973DBCA0-B147-4DE9-8039-32225BC93D63}"/>
              </a:ext>
            </a:extLst>
          </p:cNvPr>
          <p:cNvSpPr>
            <a:spLocks noGrp="1"/>
          </p:cNvSpPr>
          <p:nvPr>
            <p:ph sz="quarter" idx="16"/>
          </p:nvPr>
        </p:nvSpPr>
        <p:spPr>
          <a:xfrm>
            <a:off x="2743200" y="3898900"/>
            <a:ext cx="5486400" cy="221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58090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970468"/>
            <a:ext cx="4589044" cy="1877437"/>
          </a:xfrm>
        </p:spPr>
        <p:txBody>
          <a:bodyPr/>
          <a:lstStyle>
            <a:lvl1pPr marL="0" indent="0">
              <a:spcBef>
                <a:spcPts val="1800"/>
              </a:spcBef>
              <a:spcAft>
                <a:spcPts val="0"/>
              </a:spcAft>
              <a:buNone/>
              <a:defRPr sz="2400"/>
            </a:lvl1pPr>
            <a:lvl2pPr marL="0" indent="0">
              <a:buNone/>
              <a:defRPr sz="1800"/>
            </a:lvl2pPr>
            <a:lvl3pPr marL="0" indent="0">
              <a:spcBef>
                <a:spcPts val="1200"/>
              </a:spcBef>
              <a:spcAft>
                <a:spcPts val="600"/>
              </a:spcAft>
              <a:buNone/>
              <a:defRPr lang="en-US" sz="2400"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00"/>
              </a:spcAft>
              <a:buNone/>
              <a:defRPr sz="18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297615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970468"/>
            <a:ext cx="4589044" cy="1769715"/>
          </a:xfrm>
        </p:spPr>
        <p:txBody>
          <a:bodyPr/>
          <a:lstStyle>
            <a:lvl1pPr marL="0" indent="0">
              <a:spcBef>
                <a:spcPts val="1800"/>
              </a:spcBef>
              <a:spcAft>
                <a:spcPts val="0"/>
              </a:spcAft>
              <a:buNone/>
              <a:defRPr sz="2400"/>
            </a:lvl1pPr>
            <a:lvl2pPr marL="0" indent="0">
              <a:buNone/>
              <a:defRPr sz="1800"/>
            </a:lvl2pPr>
            <a:lvl3pPr marL="0" indent="0">
              <a:spcBef>
                <a:spcPts val="1200"/>
              </a:spcBef>
              <a:spcAft>
                <a:spcPts val="0"/>
              </a:spcAft>
              <a:buNone/>
              <a:defRPr lang="en-US" sz="2400"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00"/>
              </a:spcAft>
              <a:buNone/>
              <a:defRPr sz="16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23661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970468"/>
            <a:ext cx="5507736" cy="1769715"/>
          </a:xfrm>
        </p:spPr>
        <p:txBody>
          <a:bodyPr/>
          <a:lstStyle>
            <a:lvl1pPr marL="0" indent="0">
              <a:spcBef>
                <a:spcPts val="1800"/>
              </a:spcBef>
              <a:spcAft>
                <a:spcPts val="0"/>
              </a:spcAft>
              <a:buNone/>
              <a:defRPr sz="2400"/>
            </a:lvl1pPr>
            <a:lvl2pPr marL="0" indent="0">
              <a:buNone/>
              <a:defRPr sz="1800"/>
            </a:lvl2pPr>
            <a:lvl3pPr marL="0" indent="0">
              <a:spcBef>
                <a:spcPts val="1200"/>
              </a:spcBef>
              <a:spcAft>
                <a:spcPts val="0"/>
              </a:spcAft>
              <a:buNone/>
              <a:defRPr lang="en-US" sz="2400"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00"/>
              </a:spcAft>
              <a:buNone/>
              <a:defRPr sz="16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38F41BE7-CD15-4EAB-A150-479F7C5DC9F7}"/>
              </a:ext>
            </a:extLst>
          </p:cNvPr>
          <p:cNvSpPr>
            <a:spLocks noGrp="1"/>
          </p:cNvSpPr>
          <p:nvPr>
            <p:ph type="body" sz="quarter" idx="11"/>
          </p:nvPr>
        </p:nvSpPr>
        <p:spPr>
          <a:xfrm>
            <a:off x="6715687" y="1970468"/>
            <a:ext cx="4589044" cy="1846659"/>
          </a:xfrm>
        </p:spPr>
        <p:txBody>
          <a:bodyPr/>
          <a:lstStyle>
            <a:lvl1pPr marL="0" indent="0">
              <a:spcBef>
                <a:spcPts val="1800"/>
              </a:spcBef>
              <a:spcAft>
                <a:spcPts val="0"/>
              </a:spcAft>
              <a:buNone/>
              <a:defRPr sz="2400">
                <a:solidFill>
                  <a:schemeClr val="accent2"/>
                </a:solidFill>
              </a:defRPr>
            </a:lvl1pPr>
            <a:lvl2pPr marL="0" indent="0">
              <a:spcAft>
                <a:spcPts val="600"/>
              </a:spcAft>
              <a:buNone/>
              <a:defRPr sz="1800"/>
            </a:lvl2pPr>
            <a:lvl3pPr marL="0" indent="0">
              <a:spcBef>
                <a:spcPts val="1200"/>
              </a:spcBef>
              <a:spcAft>
                <a:spcPts val="0"/>
              </a:spcAft>
              <a:buNone/>
              <a:defRPr lang="en-US" sz="2400"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00"/>
              </a:spcAft>
              <a:buNone/>
              <a:defRPr sz="16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646920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436688"/>
            <a:ext cx="4589044" cy="1677382"/>
          </a:xfrm>
        </p:spPr>
        <p:txBody>
          <a:bodyPr/>
          <a:lstStyle>
            <a:lvl1pPr marL="0" indent="0">
              <a:spcBef>
                <a:spcPts val="1800"/>
              </a:spcBef>
              <a:spcAft>
                <a:spcPts val="0"/>
              </a:spcAft>
              <a:buNone/>
              <a:defRPr sz="2400"/>
            </a:lvl1pPr>
            <a:lvl2pPr marL="0" indent="0">
              <a:buNone/>
              <a:defRPr sz="1800"/>
            </a:lvl2pPr>
            <a:lvl3pPr marL="0" indent="0">
              <a:spcBef>
                <a:spcPts val="1200"/>
              </a:spcBef>
              <a:spcAft>
                <a:spcPts val="0"/>
              </a:spcAft>
              <a:buNone/>
              <a:defRPr lang="en-US" sz="2000"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00"/>
              </a:spcAft>
              <a:buNone/>
              <a:defRPr sz="14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391613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199"/>
            <a:ext cx="5273082" cy="1176216"/>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3" y="2356834"/>
            <a:ext cx="5271623" cy="1403461"/>
          </a:xfrm>
        </p:spPr>
        <p:txBody>
          <a:bodyPr/>
          <a:lstStyle>
            <a:lvl1pPr marL="0" indent="0">
              <a:spcBef>
                <a:spcPts val="1800"/>
              </a:spcBef>
              <a:spcAft>
                <a:spcPts val="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3" y="1633415"/>
            <a:ext cx="5271624" cy="533800"/>
          </a:xfrm>
        </p:spPr>
        <p:txBody>
          <a:bodyPr/>
          <a:lstStyle>
            <a:lvl1pPr marL="0" indent="0">
              <a:spcBef>
                <a:spcPts val="1800"/>
              </a:spcBef>
              <a:spcAft>
                <a:spcPts val="0"/>
              </a:spcAft>
              <a:buNone/>
              <a:defRPr sz="2000">
                <a:solidFill>
                  <a:schemeClr val="accent1">
                    <a:lumMod val="60000"/>
                    <a:lumOff val="40000"/>
                  </a:schemeClr>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8710652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2321004"/>
            <a:ext cx="4246384" cy="1107996"/>
          </a:xfrm>
        </p:spPr>
        <p:txBody>
          <a:bodyPr anchor="b"/>
          <a:lstStyle/>
          <a:p>
            <a:r>
              <a:rPr lang="en-US"/>
              <a:t>Click to edit Master title style</a:t>
            </a:r>
          </a:p>
        </p:txBody>
      </p:sp>
    </p:spTree>
    <p:extLst>
      <p:ext uri="{BB962C8B-B14F-4D97-AF65-F5344CB8AC3E}">
        <p14:creationId xmlns:p14="http://schemas.microsoft.com/office/powerpoint/2010/main" val="191205497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697538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17317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439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002960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Split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6184915" cy="553998"/>
          </a:xfrm>
        </p:spPr>
        <p:txBody>
          <a:bodyPr/>
          <a:lstStyle>
            <a:lvl1pPr>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2362200"/>
            <a:ext cx="5832927" cy="3906838"/>
          </a:xfrm>
        </p:spPr>
        <p:txBody>
          <a:bodyPr/>
          <a:lstStyle>
            <a:lvl1pPr marL="0" indent="0">
              <a:spcBef>
                <a:spcPts val="800"/>
              </a:spcBef>
              <a:buNone/>
              <a:defRPr sz="2000"/>
            </a:lvl1pPr>
            <a:lvl2pPr marL="285750" indent="-285750">
              <a:spcBef>
                <a:spcPts val="250"/>
              </a:spcBef>
              <a:buClr>
                <a:schemeClr val="accent2"/>
              </a:buClr>
              <a:buFont typeface="Arial" panose="020B0604020202020204" pitchFamily="34" charset="0"/>
              <a:buChar char="•"/>
              <a:defRPr sz="1800"/>
            </a:lvl2pPr>
            <a:lvl3pPr marL="569913" indent="-285750">
              <a:buClr>
                <a:schemeClr val="accent2"/>
              </a:buClr>
              <a:buFont typeface="Arial" panose="020B0604020202020204" pitchFamily="34" charset="0"/>
              <a:buChar char="•"/>
              <a:defRPr sz="1400"/>
            </a:lvl3pPr>
            <a:lvl4pPr marL="833438" indent="-171450">
              <a:buClr>
                <a:schemeClr val="accent2"/>
              </a:buClr>
              <a:buFont typeface="Arial" panose="020B0604020202020204" pitchFamily="34" charset="0"/>
              <a:buChar char="•"/>
              <a:defRPr sz="1200"/>
            </a:lvl4pPr>
            <a:lvl5pPr marL="1027113" indent="-171450">
              <a:buClr>
                <a:schemeClr val="accent2"/>
              </a:buClr>
              <a:buFont typeface="Arial" panose="020B0604020202020204" pitchFamily="34" charset="0"/>
              <a:buChar cha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916E37B2-16F2-4E1E-8A94-D26391227A15}"/>
              </a:ext>
            </a:extLst>
          </p:cNvPr>
          <p:cNvSpPr>
            <a:spLocks noGrp="1"/>
          </p:cNvSpPr>
          <p:nvPr>
            <p:ph type="body" sz="quarter" idx="13"/>
          </p:nvPr>
        </p:nvSpPr>
        <p:spPr>
          <a:xfrm>
            <a:off x="584200" y="1656318"/>
            <a:ext cx="6184900" cy="369332"/>
          </a:xfrm>
        </p:spPr>
        <p:txBody>
          <a:bodyPr/>
          <a:lstStyle>
            <a:lvl1pPr marL="0" indent="0">
              <a:buNone/>
              <a:defRPr sz="2400">
                <a:solidFill>
                  <a:schemeClr val="accent2"/>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4" name="Content Placeholder 3">
            <a:extLst>
              <a:ext uri="{FF2B5EF4-FFF2-40B4-BE49-F238E27FC236}">
                <a16:creationId xmlns:a16="http://schemas.microsoft.com/office/drawing/2014/main" id="{358D9FF1-181B-4A18-A9E8-0684F2A59BC3}"/>
              </a:ext>
            </a:extLst>
          </p:cNvPr>
          <p:cNvSpPr>
            <a:spLocks noGrp="1"/>
          </p:cNvSpPr>
          <p:nvPr>
            <p:ph sz="quarter" idx="14"/>
          </p:nvPr>
        </p:nvSpPr>
        <p:spPr>
          <a:xfrm>
            <a:off x="7972425" y="2185988"/>
            <a:ext cx="2886075" cy="1514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BC39D66C-5821-4DAC-A5F7-981E5028DE44}"/>
              </a:ext>
            </a:extLst>
          </p:cNvPr>
          <p:cNvSpPr>
            <a:spLocks noGrp="1"/>
          </p:cNvSpPr>
          <p:nvPr>
            <p:ph sz="quarter" idx="15"/>
          </p:nvPr>
        </p:nvSpPr>
        <p:spPr>
          <a:xfrm>
            <a:off x="7972425" y="754063"/>
            <a:ext cx="2230438" cy="1147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67597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23753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0847972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64671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p:cSld name="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898051"/>
            <a:ext cx="5426345" cy="2387600"/>
          </a:xfrm>
        </p:spPr>
        <p:txBody>
          <a:bodyPr rIns="0" anchor="b"/>
          <a:lstStyle>
            <a:lvl1pPr algn="l">
              <a:defRPr sz="5995">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4" y="4377726"/>
            <a:ext cx="5426345" cy="1387870"/>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4" y="547296"/>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1037822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reserve="1">
  <p:cSld name="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9" y="0"/>
            <a:ext cx="6211835" cy="6858000"/>
          </a:xfrm>
          <a:prstGeom prst="rect">
            <a:avLst/>
          </a:prstGeom>
        </p:spPr>
      </p:pic>
      <p:sp>
        <p:nvSpPr>
          <p:cNvPr id="2" name="Title 1"/>
          <p:cNvSpPr>
            <a:spLocks noGrp="1"/>
          </p:cNvSpPr>
          <p:nvPr>
            <p:ph type="ctrTitle"/>
          </p:nvPr>
        </p:nvSpPr>
        <p:spPr>
          <a:xfrm>
            <a:off x="553824" y="1898051"/>
            <a:ext cx="5426345" cy="2387600"/>
          </a:xfrm>
        </p:spPr>
        <p:txBody>
          <a:bodyPr rIns="0" anchor="b"/>
          <a:lstStyle>
            <a:lvl1pPr algn="l">
              <a:defRPr sz="5995">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4" y="4377726"/>
            <a:ext cx="5426345" cy="1387870"/>
          </a:xfrm>
        </p:spPr>
        <p:txBody>
          <a:bodyPr/>
          <a:lstStyle>
            <a:lvl1pPr marL="0" indent="0" algn="l">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4" y="547296"/>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755332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reserve="1">
  <p:cSld name="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4"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1017198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reserve="1">
  <p:cSld name="1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Tree>
    <p:extLst>
      <p:ext uri="{BB962C8B-B14F-4D97-AF65-F5344CB8AC3E}">
        <p14:creationId xmlns:p14="http://schemas.microsoft.com/office/powerpoint/2010/main" val="4081418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reserve="1">
  <p:cSld name="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4" y="547296"/>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51875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 preserve="1">
  <p:cSld name="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2699"/>
            <a:ext cx="3434957" cy="6883398"/>
          </a:xfrm>
          <a:prstGeom prst="rect">
            <a:avLst/>
          </a:prstGeom>
        </p:spPr>
      </p:pic>
    </p:spTree>
    <p:extLst>
      <p:ext uri="{BB962C8B-B14F-4D97-AF65-F5344CB8AC3E}">
        <p14:creationId xmlns:p14="http://schemas.microsoft.com/office/powerpoint/2010/main" val="1202974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reserve="1">
  <p:cSld name="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085674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sub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3" name="Text Placeholder 5">
            <a:extLst>
              <a:ext uri="{FF2B5EF4-FFF2-40B4-BE49-F238E27FC236}">
                <a16:creationId xmlns:a16="http://schemas.microsoft.com/office/drawing/2014/main" id="{215502FA-08C1-481E-BE5D-B52518F20D32}"/>
              </a:ext>
            </a:extLst>
          </p:cNvPr>
          <p:cNvSpPr>
            <a:spLocks noGrp="1"/>
          </p:cNvSpPr>
          <p:nvPr>
            <p:ph type="body" sz="quarter" idx="13"/>
          </p:nvPr>
        </p:nvSpPr>
        <p:spPr>
          <a:xfrm>
            <a:off x="584199" y="1067356"/>
            <a:ext cx="11018519" cy="369332"/>
          </a:xfrm>
        </p:spPr>
        <p:txBody>
          <a:bodyPr/>
          <a:lstStyle>
            <a:lvl1pPr marL="0" indent="0">
              <a:buNone/>
              <a:defRPr sz="2400">
                <a:solidFill>
                  <a:schemeClr val="accent2"/>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2447423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122367"/>
            <a:ext cx="6827265" cy="2576513"/>
          </a:xfrm>
        </p:spPr>
        <p:txBody>
          <a:bodyPr rIns="0" anchor="b"/>
          <a:lstStyle>
            <a:lvl1pPr algn="r">
              <a:defRPr sz="5995">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4" y="3698876"/>
            <a:ext cx="6827265" cy="1558924"/>
          </a:xfrm>
        </p:spPr>
        <p:txBody>
          <a:bodyPr/>
          <a:lstStyle>
            <a:lvl1pPr marL="0" indent="0" algn="r">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7"/>
            <a:ext cx="4158426" cy="4135437"/>
          </a:xfrm>
        </p:spPr>
        <p:txBody>
          <a:bodyPr rIns="0" anchor="ctr"/>
          <a:lstStyle>
            <a:lvl1pPr marL="0" indent="0" algn="l">
              <a:buNone/>
              <a:defRPr>
                <a:solidFill>
                  <a:schemeClr val="accent3"/>
                </a:solidFill>
                <a:latin typeface="+mj-lt"/>
              </a:defRPr>
            </a:lvl1pPr>
            <a:lvl2pPr marL="455795" indent="0">
              <a:buNone/>
              <a:defRPr/>
            </a:lvl2pPr>
            <a:lvl3pPr marL="911589" indent="0">
              <a:buNone/>
              <a:defRPr/>
            </a:lvl3pPr>
            <a:lvl4pPr marL="1367383" indent="0">
              <a:buNone/>
              <a:defRPr/>
            </a:lvl4pPr>
            <a:lvl5pPr marL="18231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4" y="547296"/>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37450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122367"/>
            <a:ext cx="6827265" cy="2576513"/>
          </a:xfrm>
        </p:spPr>
        <p:txBody>
          <a:bodyPr rIns="0" anchor="b"/>
          <a:lstStyle>
            <a:lvl1pPr algn="r">
              <a:defRPr sz="5995">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4" y="3698876"/>
            <a:ext cx="6827265" cy="1558924"/>
          </a:xfrm>
        </p:spPr>
        <p:txBody>
          <a:bodyPr/>
          <a:lstStyle>
            <a:lvl1pPr marL="0" indent="0" algn="r">
              <a:lnSpc>
                <a:spcPct val="100000"/>
              </a:lnSpc>
              <a:buNone/>
              <a:defRPr sz="2394">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7"/>
            <a:ext cx="4158426" cy="4135437"/>
          </a:xfrm>
        </p:spPr>
        <p:txBody>
          <a:bodyPr rIns="0" anchor="ctr"/>
          <a:lstStyle>
            <a:lvl1pPr marL="0" indent="0" algn="l">
              <a:buNone/>
              <a:defRPr>
                <a:solidFill>
                  <a:schemeClr val="accent3"/>
                </a:solidFill>
                <a:latin typeface="+mj-lt"/>
              </a:defRPr>
            </a:lvl1pPr>
            <a:lvl2pPr marL="455795" indent="0">
              <a:buNone/>
              <a:defRPr/>
            </a:lvl2pPr>
            <a:lvl3pPr marL="911589" indent="0">
              <a:buNone/>
              <a:defRPr/>
            </a:lvl3pPr>
            <a:lvl4pPr marL="1367383" indent="0">
              <a:buNone/>
              <a:defRPr/>
            </a:lvl4pPr>
            <a:lvl5pPr marL="18231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4" y="547296"/>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40768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1_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898051"/>
            <a:ext cx="5426345" cy="2387600"/>
          </a:xfrm>
        </p:spPr>
        <p:txBody>
          <a:bodyPr rIns="0" anchor="b"/>
          <a:lstStyle>
            <a:lvl1pPr algn="l">
              <a:defRPr sz="5996">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3" y="4377726"/>
            <a:ext cx="5426345" cy="1387870"/>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3" y="547295"/>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4120763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1_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8" y="0"/>
            <a:ext cx="6211835" cy="6858000"/>
          </a:xfrm>
          <a:prstGeom prst="rect">
            <a:avLst/>
          </a:prstGeom>
        </p:spPr>
      </p:pic>
      <p:sp>
        <p:nvSpPr>
          <p:cNvPr id="2" name="Title 1"/>
          <p:cNvSpPr>
            <a:spLocks noGrp="1"/>
          </p:cNvSpPr>
          <p:nvPr>
            <p:ph type="ctrTitle"/>
          </p:nvPr>
        </p:nvSpPr>
        <p:spPr>
          <a:xfrm>
            <a:off x="553823" y="1898051"/>
            <a:ext cx="5426345" cy="2387600"/>
          </a:xfrm>
        </p:spPr>
        <p:txBody>
          <a:bodyPr rIns="0" anchor="b"/>
          <a:lstStyle>
            <a:lvl1pPr algn="l">
              <a:defRPr sz="5996">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3" y="4377726"/>
            <a:ext cx="5426345" cy="1387870"/>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3" y="547295"/>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52322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reserve="1">
  <p:cSld name="2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3"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271707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 preserve="1">
  <p:cSld name="3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Tree>
    <p:extLst>
      <p:ext uri="{BB962C8B-B14F-4D97-AF65-F5344CB8AC3E}">
        <p14:creationId xmlns:p14="http://schemas.microsoft.com/office/powerpoint/2010/main" val="3844256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 preserve="1">
  <p:cSld name="1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3" y="547295"/>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078397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 preserve="1">
  <p:cSld name="1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699"/>
            <a:ext cx="3434957" cy="6883398"/>
          </a:xfrm>
          <a:prstGeom prst="rect">
            <a:avLst/>
          </a:prstGeom>
        </p:spPr>
      </p:pic>
    </p:spTree>
    <p:extLst>
      <p:ext uri="{BB962C8B-B14F-4D97-AF65-F5344CB8AC3E}">
        <p14:creationId xmlns:p14="http://schemas.microsoft.com/office/powerpoint/2010/main" val="3880237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 preserve="1">
  <p:cSld name="1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592123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3" y="547295"/>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264687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4572000" cy="1107996"/>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EFD700AF-103A-46D8-A04A-342538092EB9}"/>
              </a:ext>
            </a:extLst>
          </p:cNvPr>
          <p:cNvPicPr>
            <a:picLocks noChangeAspect="1"/>
          </p:cNvPicPr>
          <p:nvPr userDrawn="1"/>
        </p:nvPicPr>
        <p:blipFill>
          <a:blip r:embed="rId3"/>
          <a:stretch>
            <a:fillRect/>
          </a:stretch>
        </p:blipFill>
        <p:spPr>
          <a:xfrm>
            <a:off x="5925396" y="1532662"/>
            <a:ext cx="5667268" cy="3800612"/>
          </a:xfrm>
          <a:prstGeom prst="rect">
            <a:avLst/>
          </a:prstGeom>
        </p:spPr>
      </p:pic>
    </p:spTree>
    <p:extLst>
      <p:ext uri="{BB962C8B-B14F-4D97-AF65-F5344CB8AC3E}">
        <p14:creationId xmlns:p14="http://schemas.microsoft.com/office/powerpoint/2010/main" val="31207171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394">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3" y="547295"/>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962787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reserve="1">
  <p:cSld name="2_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898051"/>
            <a:ext cx="5426345" cy="2387600"/>
          </a:xfrm>
        </p:spPr>
        <p:txBody>
          <a:bodyPr rIns="0" anchor="b"/>
          <a:lstStyle>
            <a:lvl1pPr algn="l">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1" y="4377726"/>
            <a:ext cx="5426345" cy="1387870"/>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1" y="547293"/>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402194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 preserve="1">
  <p:cSld name="2_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6" y="0"/>
            <a:ext cx="6211835" cy="6858000"/>
          </a:xfrm>
          <a:prstGeom prst="rect">
            <a:avLst/>
          </a:prstGeom>
        </p:spPr>
      </p:pic>
      <p:sp>
        <p:nvSpPr>
          <p:cNvPr id="2" name="Title 1"/>
          <p:cNvSpPr>
            <a:spLocks noGrp="1"/>
          </p:cNvSpPr>
          <p:nvPr>
            <p:ph type="ctrTitle"/>
          </p:nvPr>
        </p:nvSpPr>
        <p:spPr>
          <a:xfrm>
            <a:off x="553821" y="1898051"/>
            <a:ext cx="5426345" cy="2387600"/>
          </a:xfrm>
        </p:spPr>
        <p:txBody>
          <a:bodyPr rIns="0" anchor="b"/>
          <a:lstStyle>
            <a:lvl1pPr algn="l">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4377726"/>
            <a:ext cx="5426345" cy="1387870"/>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1" y="547293"/>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086489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4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1"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7"/>
            <a:ext cx="5545182" cy="5531464"/>
          </a:xfrm>
          <a:prstGeom prst="rect">
            <a:avLst/>
          </a:prstGeom>
        </p:spPr>
      </p:pic>
    </p:spTree>
    <p:extLst>
      <p:ext uri="{BB962C8B-B14F-4D97-AF65-F5344CB8AC3E}">
        <p14:creationId xmlns:p14="http://schemas.microsoft.com/office/powerpoint/2010/main" val="4163496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reserve="1">
  <p:cSld name="5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Tree>
    <p:extLst>
      <p:ext uri="{BB962C8B-B14F-4D97-AF65-F5344CB8AC3E}">
        <p14:creationId xmlns:p14="http://schemas.microsoft.com/office/powerpoint/2010/main" val="125163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 preserve="1">
  <p:cSld name="2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7"/>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1" y="547293"/>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940018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2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49"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700"/>
            <a:ext cx="3434957" cy="6883398"/>
          </a:xfrm>
          <a:prstGeom prst="rect">
            <a:avLst/>
          </a:prstGeom>
        </p:spPr>
      </p:pic>
    </p:spTree>
    <p:extLst>
      <p:ext uri="{BB962C8B-B14F-4D97-AF65-F5344CB8AC3E}">
        <p14:creationId xmlns:p14="http://schemas.microsoft.com/office/powerpoint/2010/main" val="1858816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 preserve="1">
  <p:cSld name="2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700"/>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49"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309716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317181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25300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Rectangle 5">
            <a:extLst>
              <a:ext uri="{FF2B5EF4-FFF2-40B4-BE49-F238E27FC236}">
                <a16:creationId xmlns:a16="http://schemas.microsoft.com/office/drawing/2014/main" id="{AEDC53B0-2DDE-4181-A709-C2651853C0C6}"/>
              </a:ext>
            </a:extLst>
          </p:cNvPr>
          <p:cNvSpPr/>
          <p:nvPr userDrawn="1"/>
        </p:nvSpPr>
        <p:spPr bwMode="auto">
          <a:xfrm>
            <a:off x="5326062" y="0"/>
            <a:ext cx="6865937" cy="6865937"/>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56A699AD-1254-41E8-A7F5-15612D535A20}"/>
              </a:ext>
            </a:extLst>
          </p:cNvPr>
          <p:cNvPicPr>
            <a:picLocks noChangeAspect="1"/>
          </p:cNvPicPr>
          <p:nvPr userDrawn="1"/>
        </p:nvPicPr>
        <p:blipFill>
          <a:blip r:embed="rId3"/>
          <a:stretch>
            <a:fillRect/>
          </a:stretch>
        </p:blipFill>
        <p:spPr>
          <a:xfrm>
            <a:off x="5925396" y="1532662"/>
            <a:ext cx="5667268" cy="3800612"/>
          </a:xfrm>
          <a:prstGeom prst="rect">
            <a:avLst/>
          </a:prstGeom>
        </p:spPr>
      </p:pic>
    </p:spTree>
    <p:extLst>
      <p:ext uri="{BB962C8B-B14F-4D97-AF65-F5344CB8AC3E}">
        <p14:creationId xmlns:p14="http://schemas.microsoft.com/office/powerpoint/2010/main" val="374691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 preserve="1">
  <p:cSld name="3_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898051"/>
            <a:ext cx="5426345" cy="2387600"/>
          </a:xfrm>
        </p:spPr>
        <p:txBody>
          <a:bodyPr rIns="0" anchor="b"/>
          <a:lstStyle>
            <a:lvl1pPr algn="l">
              <a:defRPr sz="5998">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2" y="4377726"/>
            <a:ext cx="5426345" cy="1387870"/>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2" y="547294"/>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1568905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reserve="1">
  <p:cSld name="3_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7" y="0"/>
            <a:ext cx="6211835" cy="6858000"/>
          </a:xfrm>
          <a:prstGeom prst="rect">
            <a:avLst/>
          </a:prstGeom>
        </p:spPr>
      </p:pic>
      <p:sp>
        <p:nvSpPr>
          <p:cNvPr id="2" name="Title 1"/>
          <p:cNvSpPr>
            <a:spLocks noGrp="1"/>
          </p:cNvSpPr>
          <p:nvPr>
            <p:ph type="ctrTitle"/>
          </p:nvPr>
        </p:nvSpPr>
        <p:spPr>
          <a:xfrm>
            <a:off x="553822" y="1898051"/>
            <a:ext cx="5426345" cy="2387600"/>
          </a:xfrm>
        </p:spPr>
        <p:txBody>
          <a:bodyPr rIns="0" anchor="b"/>
          <a:lstStyle>
            <a:lvl1pPr algn="l">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4377726"/>
            <a:ext cx="5426345" cy="1387870"/>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2" y="547294"/>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927405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 preserve="1">
  <p:cSld name="6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2"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2721230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 preserve="1">
  <p:cSld name="7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Tree>
    <p:extLst>
      <p:ext uri="{BB962C8B-B14F-4D97-AF65-F5344CB8AC3E}">
        <p14:creationId xmlns:p14="http://schemas.microsoft.com/office/powerpoint/2010/main" val="146859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3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2" y="547294"/>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670353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reserve="1">
  <p:cSld name="3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0"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699"/>
            <a:ext cx="3434957" cy="6883398"/>
          </a:xfrm>
          <a:prstGeom prst="rect">
            <a:avLst/>
          </a:prstGeom>
        </p:spPr>
      </p:pic>
    </p:spTree>
    <p:extLst>
      <p:ext uri="{BB962C8B-B14F-4D97-AF65-F5344CB8AC3E}">
        <p14:creationId xmlns:p14="http://schemas.microsoft.com/office/powerpoint/2010/main" val="1216136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 preserve="1">
  <p:cSld name="3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0"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597071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3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2"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9430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3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394">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2"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961920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8"/>
            <a:ext cx="11081177" cy="1020601"/>
          </a:xfrm>
        </p:spPr>
        <p:txBody>
          <a:bodyPr anchor="t"/>
          <a:lstStyle/>
          <a:p>
            <a:r>
              <a:rPr lang="en-US"/>
              <a:t>Click to edit Master title style</a:t>
            </a:r>
          </a:p>
        </p:txBody>
      </p:sp>
      <p:sp>
        <p:nvSpPr>
          <p:cNvPr id="3" name="Content Placeholder 2"/>
          <p:cNvSpPr>
            <a:spLocks noGrp="1"/>
          </p:cNvSpPr>
          <p:nvPr>
            <p:ph idx="1"/>
          </p:nvPr>
        </p:nvSpPr>
        <p:spPr>
          <a:xfrm>
            <a:off x="563369" y="1620572"/>
            <a:ext cx="11081177" cy="4689743"/>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4086886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2" y="0"/>
            <a:ext cx="6865937" cy="686593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0" name="Picture 9">
            <a:extLst>
              <a:ext uri="{FF2B5EF4-FFF2-40B4-BE49-F238E27FC236}">
                <a16:creationId xmlns:a16="http://schemas.microsoft.com/office/drawing/2014/main" id="{22C37247-24D1-46F6-957F-A2D1408FDD21}"/>
              </a:ext>
            </a:extLst>
          </p:cNvPr>
          <p:cNvPicPr>
            <a:picLocks noChangeAspect="1"/>
          </p:cNvPicPr>
          <p:nvPr userDrawn="1"/>
        </p:nvPicPr>
        <p:blipFill>
          <a:blip r:embed="rId3"/>
          <a:stretch>
            <a:fillRect/>
          </a:stretch>
        </p:blipFill>
        <p:spPr>
          <a:xfrm>
            <a:off x="5925396" y="1532662"/>
            <a:ext cx="5667268" cy="3800612"/>
          </a:xfrm>
          <a:prstGeom prst="rect">
            <a:avLst/>
          </a:prstGeom>
        </p:spPr>
      </p:pic>
    </p:spTree>
    <p:extLst>
      <p:ext uri="{BB962C8B-B14F-4D97-AF65-F5344CB8AC3E}">
        <p14:creationId xmlns:p14="http://schemas.microsoft.com/office/powerpoint/2010/main" val="3578580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74484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lnSpc>
                <a:spcPct val="100000"/>
              </a:lnSpc>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60551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Only" preserve="1">
  <p:cSld name="1_Agenda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defRPr>
                <a:solidFill>
                  <a:schemeClr val="bg1"/>
                </a:solidFill>
              </a:defRPr>
            </a:lvl1pPr>
          </a:lstStyle>
          <a:p>
            <a:r>
              <a:rPr lang="en-US"/>
              <a:t>Click to edit Master title style</a:t>
            </a:r>
          </a:p>
        </p:txBody>
      </p:sp>
      <p:cxnSp>
        <p:nvCxnSpPr>
          <p:cNvPr id="4" name="Straight Connector 3">
            <a:extLst>
              <a:ext uri="{FF2B5EF4-FFF2-40B4-BE49-F238E27FC236}">
                <a16:creationId xmlns:a16="http://schemas.microsoft.com/office/drawing/2014/main" id="{D08A1C44-056B-4870-84CB-CB9593961428}"/>
              </a:ext>
              <a:ext uri="{C183D7F6-B498-43B3-948B-1728B52AA6E4}">
                <adec:decorative xmlns:adec="http://schemas.microsoft.com/office/drawing/2017/decorative" val="1"/>
              </a:ext>
            </a:extLst>
          </p:cNvPr>
          <p:cNvCxnSpPr>
            <a:cxnSpLocks/>
          </p:cNvCxnSpPr>
          <p:nvPr userDrawn="1"/>
        </p:nvCxnSpPr>
        <p:spPr>
          <a:xfrm>
            <a:off x="0" y="3066325"/>
            <a:ext cx="12191999"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Freeform: Shape 9">
            <a:extLst>
              <a:ext uri="{FF2B5EF4-FFF2-40B4-BE49-F238E27FC236}">
                <a16:creationId xmlns:a16="http://schemas.microsoft.com/office/drawing/2014/main" id="{13E1666C-830C-48FB-B5AD-510ECB323CB3}"/>
              </a:ext>
              <a:ext uri="{C183D7F6-B498-43B3-948B-1728B52AA6E4}">
                <adec:decorative xmlns:adec="http://schemas.microsoft.com/office/drawing/2017/decorative" val="1"/>
              </a:ext>
            </a:extLst>
          </p:cNvPr>
          <p:cNvSpPr/>
          <p:nvPr userDrawn="1"/>
        </p:nvSpPr>
        <p:spPr>
          <a:xfrm>
            <a:off x="104195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47" name="Picture 46">
            <a:extLst>
              <a:ext uri="{FF2B5EF4-FFF2-40B4-BE49-F238E27FC236}">
                <a16:creationId xmlns:a16="http://schemas.microsoft.com/office/drawing/2014/main" id="{58822BAA-77F6-421A-A92D-B667EC362FA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478507" y="2879835"/>
            <a:ext cx="845820" cy="373380"/>
          </a:xfrm>
          <a:prstGeom prst="rect">
            <a:avLst/>
          </a:prstGeom>
        </p:spPr>
      </p:pic>
      <p:sp>
        <p:nvSpPr>
          <p:cNvPr id="5" name="Freeform: Shape 4">
            <a:extLst>
              <a:ext uri="{FF2B5EF4-FFF2-40B4-BE49-F238E27FC236}">
                <a16:creationId xmlns:a16="http://schemas.microsoft.com/office/drawing/2014/main" id="{80CB8B14-E438-4120-B465-128255E55A4B}"/>
              </a:ext>
              <a:ext uri="{C183D7F6-B498-43B3-948B-1728B52AA6E4}">
                <adec:decorative xmlns:adec="http://schemas.microsoft.com/office/drawing/2017/decorative" val="1"/>
              </a:ext>
            </a:extLst>
          </p:cNvPr>
          <p:cNvSpPr/>
          <p:nvPr userDrawn="1"/>
        </p:nvSpPr>
        <p:spPr>
          <a:xfrm>
            <a:off x="3207180" y="2974885"/>
            <a:ext cx="182880" cy="182880"/>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00B0F0"/>
          </a:solidFill>
          <a:ln w="424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B025707B-86F4-44C1-A3C0-1336950CED53}"/>
              </a:ext>
              <a:ext uri="{C183D7F6-B498-43B3-948B-1728B52AA6E4}">
                <adec:decorative xmlns:adec="http://schemas.microsoft.com/office/drawing/2017/decorative" val="1"/>
              </a:ext>
            </a:extLst>
          </p:cNvPr>
          <p:cNvSpPr/>
          <p:nvPr userDrawn="1"/>
        </p:nvSpPr>
        <p:spPr>
          <a:xfrm>
            <a:off x="383933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48" name="Picture 47">
            <a:extLst>
              <a:ext uri="{FF2B5EF4-FFF2-40B4-BE49-F238E27FC236}">
                <a16:creationId xmlns:a16="http://schemas.microsoft.com/office/drawing/2014/main" id="{B191E0CB-FA4F-4E61-8222-B2B5A3FEC8C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358220" y="2727235"/>
            <a:ext cx="678180" cy="678180"/>
          </a:xfrm>
          <a:prstGeom prst="rect">
            <a:avLst/>
          </a:prstGeom>
        </p:spPr>
      </p:pic>
      <p:sp>
        <p:nvSpPr>
          <p:cNvPr id="7" name="Freeform: Shape 6">
            <a:extLst>
              <a:ext uri="{FF2B5EF4-FFF2-40B4-BE49-F238E27FC236}">
                <a16:creationId xmlns:a16="http://schemas.microsoft.com/office/drawing/2014/main" id="{3AE1A04E-2921-4F8A-80B8-388F109A1111}"/>
              </a:ext>
              <a:ext uri="{C183D7F6-B498-43B3-948B-1728B52AA6E4}">
                <adec:decorative xmlns:adec="http://schemas.microsoft.com/office/drawing/2017/decorative" val="1"/>
              </a:ext>
            </a:extLst>
          </p:cNvPr>
          <p:cNvSpPr/>
          <p:nvPr userDrawn="1"/>
        </p:nvSpPr>
        <p:spPr>
          <a:xfrm>
            <a:off x="6004560" y="2974885"/>
            <a:ext cx="182880" cy="182880"/>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00B0F0"/>
          </a:solidFill>
          <a:ln w="424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F3B17996-9F62-4251-A688-C9861221CF2C}"/>
              </a:ext>
              <a:ext uri="{C183D7F6-B498-43B3-948B-1728B52AA6E4}">
                <adec:decorative xmlns:adec="http://schemas.microsoft.com/office/drawing/2017/decorative" val="1"/>
              </a:ext>
            </a:extLst>
          </p:cNvPr>
          <p:cNvSpPr/>
          <p:nvPr userDrawn="1"/>
        </p:nvSpPr>
        <p:spPr>
          <a:xfrm>
            <a:off x="663671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49" name="Picture 48">
            <a:extLst>
              <a:ext uri="{FF2B5EF4-FFF2-40B4-BE49-F238E27FC236}">
                <a16:creationId xmlns:a16="http://schemas.microsoft.com/office/drawing/2014/main" id="{74E7C9A9-D6B8-41A9-9C51-60CDE20A398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7243230" y="2757715"/>
            <a:ext cx="502920" cy="617220"/>
          </a:xfrm>
          <a:prstGeom prst="rect">
            <a:avLst/>
          </a:prstGeom>
        </p:spPr>
      </p:pic>
      <p:sp>
        <p:nvSpPr>
          <p:cNvPr id="12" name="Freeform: Shape 11">
            <a:extLst>
              <a:ext uri="{FF2B5EF4-FFF2-40B4-BE49-F238E27FC236}">
                <a16:creationId xmlns:a16="http://schemas.microsoft.com/office/drawing/2014/main" id="{B8AC57B8-9D13-4DA9-A86B-DE39E1DC82ED}"/>
              </a:ext>
              <a:ext uri="{C183D7F6-B498-43B3-948B-1728B52AA6E4}">
                <adec:decorative xmlns:adec="http://schemas.microsoft.com/office/drawing/2017/decorative" val="1"/>
              </a:ext>
            </a:extLst>
          </p:cNvPr>
          <p:cNvSpPr/>
          <p:nvPr userDrawn="1"/>
        </p:nvSpPr>
        <p:spPr>
          <a:xfrm>
            <a:off x="8801940" y="2974885"/>
            <a:ext cx="182880" cy="182880"/>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00B0F0"/>
          </a:solidFill>
          <a:ln w="424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84A4058E-E3C3-4A1B-B971-CB258328B3F3}"/>
              </a:ext>
              <a:ext uri="{C183D7F6-B498-43B3-948B-1728B52AA6E4}">
                <adec:decorative xmlns:adec="http://schemas.microsoft.com/office/drawing/2017/decorative" val="1"/>
              </a:ext>
            </a:extLst>
          </p:cNvPr>
          <p:cNvSpPr/>
          <p:nvPr userDrawn="1"/>
        </p:nvSpPr>
        <p:spPr>
          <a:xfrm>
            <a:off x="943409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50" name="Picture 49">
            <a:extLst>
              <a:ext uri="{FF2B5EF4-FFF2-40B4-BE49-F238E27FC236}">
                <a16:creationId xmlns:a16="http://schemas.microsoft.com/office/drawing/2014/main" id="{36B1EAB2-A5A2-4BD8-BEDF-C17DBB28CC48}"/>
              </a:ext>
              <a:ext uri="{C183D7F6-B498-43B3-948B-1728B52AA6E4}">
                <adec:decorative xmlns:adec="http://schemas.microsoft.com/office/drawing/2017/decorative" val="1"/>
              </a:ext>
            </a:extLst>
          </p:cNvPr>
          <p:cNvPicPr>
            <a:picLocks noChangeAspect="1"/>
          </p:cNvPicPr>
          <p:nvPr userDrawn="1"/>
        </p:nvPicPr>
        <p:blipFill>
          <a:blip r:embed="rId5"/>
          <a:stretch>
            <a:fillRect/>
          </a:stretch>
        </p:blipFill>
        <p:spPr>
          <a:xfrm>
            <a:off x="9937740" y="2711995"/>
            <a:ext cx="708660" cy="708660"/>
          </a:xfrm>
          <a:prstGeom prst="rect">
            <a:avLst/>
          </a:prstGeom>
        </p:spPr>
      </p:pic>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456433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lnSpc>
                <a:spcPct val="100000"/>
              </a:lnSpc>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15451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709002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Header Dark-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pic>
        <p:nvPicPr>
          <p:cNvPr id="74" name="Picture 73">
            <a:extLst>
              <a:ext uri="{FF2B5EF4-FFF2-40B4-BE49-F238E27FC236}">
                <a16:creationId xmlns:a16="http://schemas.microsoft.com/office/drawing/2014/main" id="{25FB7173-36C9-4C5E-8A20-7A27AB9F9E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185" r="-3141" b="-1397"/>
          <a:stretch/>
        </p:blipFill>
        <p:spPr>
          <a:xfrm>
            <a:off x="0" y="-116114"/>
            <a:ext cx="3528884" cy="7061200"/>
          </a:xfrm>
          <a:prstGeom prst="rect">
            <a:avLst/>
          </a:prstGeom>
        </p:spPr>
      </p:pic>
    </p:spTree>
    <p:extLst>
      <p:ext uri="{BB962C8B-B14F-4D97-AF65-F5344CB8AC3E}">
        <p14:creationId xmlns:p14="http://schemas.microsoft.com/office/powerpoint/2010/main" val="2296656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4"/>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9" y="0"/>
            <a:ext cx="4538552" cy="4576268"/>
          </a:xfrm>
          <a:prstGeom prst="rect">
            <a:avLst/>
          </a:prstGeom>
        </p:spPr>
      </p:pic>
    </p:spTree>
    <p:extLst>
      <p:ext uri="{BB962C8B-B14F-4D97-AF65-F5344CB8AC3E}">
        <p14:creationId xmlns:p14="http://schemas.microsoft.com/office/powerpoint/2010/main" val="3724457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4"/>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9" y="0"/>
            <a:ext cx="4538552" cy="4576268"/>
          </a:xfrm>
          <a:prstGeom prst="rect">
            <a:avLst/>
          </a:prstGeom>
        </p:spPr>
      </p:pic>
    </p:spTree>
    <p:extLst>
      <p:ext uri="{BB962C8B-B14F-4D97-AF65-F5344CB8AC3E}">
        <p14:creationId xmlns:p14="http://schemas.microsoft.com/office/powerpoint/2010/main" val="107798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1" y="2223209"/>
            <a:ext cx="4659879" cy="4634792"/>
          </a:xfrm>
          <a:prstGeom prst="rect">
            <a:avLst/>
          </a:prstGeom>
        </p:spPr>
      </p:pic>
    </p:spTree>
    <p:extLst>
      <p:ext uri="{BB962C8B-B14F-4D97-AF65-F5344CB8AC3E}">
        <p14:creationId xmlns:p14="http://schemas.microsoft.com/office/powerpoint/2010/main" val="334689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Header Dark-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61061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833617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596522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Header Dark-4">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3"/>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257057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1"/>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3944695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Logo dark backgroun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3" y="3263719"/>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48804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reserve="1">
  <p:cSld name="Logo white background">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solidFill>
                  <a:schemeClr val="tx1"/>
                </a:solidFill>
              </a:defRPr>
            </a:lvl1pPr>
          </a:lstStyle>
          <a:p>
            <a:endParaRPr lang="en-IN"/>
          </a:p>
        </p:txBody>
      </p:sp>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3" y="3263719"/>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084166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358891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14" indent="-28391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519" indent="-27460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433" indent="-28391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5840" indent="-22340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248" indent="-22340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5"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412846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7" y="2773637"/>
            <a:ext cx="9601813" cy="731565"/>
          </a:xfrm>
          <a:noFill/>
        </p:spPr>
        <p:txBody>
          <a:bodyPr vert="horz" wrap="square" lIns="0" tIns="0" rIns="0" bIns="0" rtlCol="0" anchor="t" anchorCtr="0">
            <a:noAutofit/>
          </a:bodyPr>
          <a:lstStyle>
            <a:lvl1pPr>
              <a:lnSpc>
                <a:spcPct val="90000"/>
              </a:lnSpc>
              <a:defRPr lang="en-US" sz="5290" b="0" kern="1200" cap="none" spc="-147" baseline="0" dirty="0">
                <a:ln w="3175">
                  <a:noFill/>
                </a:ln>
                <a:solidFill>
                  <a:schemeClr val="tx1"/>
                </a:solidFill>
                <a:effectLst/>
                <a:latin typeface="+mj-lt"/>
                <a:ea typeface="+mn-ea"/>
                <a:cs typeface="Segoe UI" pitchFamily="34" charset="0"/>
              </a:defRPr>
            </a:lvl1pPr>
          </a:lstStyle>
          <a:p>
            <a:pPr marL="0" lvl="0" algn="l" defTabSz="913665" rtl="0" eaLnBrk="1" latinLnBrk="0" hangingPunct="1">
              <a:lnSpc>
                <a:spcPts val="5486"/>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82" y="6430905"/>
            <a:ext cx="11326085" cy="94962"/>
            <a:chOff x="445128" y="6559056"/>
            <a:chExt cx="11553197" cy="96856"/>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6"/>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50"/>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133383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5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34FE9F-E0EF-4871-A565-E56D7299A0D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427682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68" indent="-2839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626" indent="-27465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594" indent="-2839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045" indent="-22345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496" indent="-22345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0320207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10015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6" y="2773636"/>
            <a:ext cx="9601813" cy="731565"/>
          </a:xfrm>
          <a:noFill/>
        </p:spPr>
        <p:txBody>
          <a:bodyPr vert="horz" wrap="square" lIns="0" tIns="0" rIns="0" bIns="0" rtlCol="0" anchor="t" anchorCtr="0">
            <a:noAutofit/>
          </a:bodyPr>
          <a:lstStyle>
            <a:lvl1pPr>
              <a:lnSpc>
                <a:spcPct val="90000"/>
              </a:lnSpc>
              <a:defRPr lang="en-US" sz="5291" b="0" kern="1200" cap="none" spc="-147" baseline="0" dirty="0">
                <a:ln w="3175">
                  <a:noFill/>
                </a:ln>
                <a:solidFill>
                  <a:schemeClr val="tx1"/>
                </a:solidFill>
                <a:effectLst/>
                <a:latin typeface="+mj-lt"/>
                <a:ea typeface="+mn-ea"/>
                <a:cs typeface="Segoe UI" pitchFamily="34" charset="0"/>
              </a:defRPr>
            </a:lvl1pPr>
          </a:lstStyle>
          <a:p>
            <a:pPr marL="0" lvl="0" algn="l" defTabSz="913841" rtl="0" eaLnBrk="1" latinLnBrk="0" hangingPunct="1">
              <a:lnSpc>
                <a:spcPts val="5487"/>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81" y="6430938"/>
            <a:ext cx="11326085" cy="94962"/>
            <a:chOff x="445128" y="6559056"/>
            <a:chExt cx="11553197" cy="96855"/>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5"/>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49"/>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22309538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2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435519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solidFill>
                <a:schemeClr val="bg1">
                  <a:lumMod val="65000"/>
                </a:schemeClr>
              </a:solidFill>
            </a:endParaRPr>
          </a:p>
        </p:txBody>
      </p:sp>
    </p:spTree>
    <p:extLst>
      <p:ext uri="{BB962C8B-B14F-4D97-AF65-F5344CB8AC3E}">
        <p14:creationId xmlns:p14="http://schemas.microsoft.com/office/powerpoint/2010/main" val="1604455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3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23" indent="-28402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33" indent="-27471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56" indent="-28402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50" indent="-223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744" indent="-223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73494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8" y="0"/>
            <a:ext cx="4538552" cy="4576268"/>
          </a:xfrm>
          <a:prstGeom prst="rect">
            <a:avLst/>
          </a:prstGeom>
        </p:spPr>
      </p:pic>
    </p:spTree>
    <p:extLst>
      <p:ext uri="{BB962C8B-B14F-4D97-AF65-F5344CB8AC3E}">
        <p14:creationId xmlns:p14="http://schemas.microsoft.com/office/powerpoint/2010/main" val="2266844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658648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9266275-8D71-48BB-81AC-A2CEF6C74009}"/>
              </a:ext>
              <a:ext uri="{C183D7F6-B498-43B3-948B-1728B52AA6E4}">
                <adec:decorative xmlns:adec="http://schemas.microsoft.com/office/drawing/2017/decorative" val="1"/>
              </a:ext>
            </a:extLst>
          </p:cNvPr>
          <p:cNvSpPr/>
          <p:nvPr userDrawn="1"/>
        </p:nvSpPr>
        <p:spPr>
          <a:xfrm>
            <a:off x="0" y="0"/>
            <a:ext cx="3796260" cy="6858000"/>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17880D80-45DD-486D-9077-77FC3516D75F}"/>
              </a:ext>
              <a:ext uri="{C183D7F6-B498-43B3-948B-1728B52AA6E4}">
                <adec:decorative xmlns:adec="http://schemas.microsoft.com/office/drawing/2017/decorative" val="1"/>
              </a:ext>
            </a:extLst>
          </p:cNvPr>
          <p:cNvSpPr/>
          <p:nvPr userDrawn="1"/>
        </p:nvSpPr>
        <p:spPr>
          <a:xfrm>
            <a:off x="3759200" y="0"/>
            <a:ext cx="8432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045377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57802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5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3667161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7887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10943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F7D1797-B081-A747-ACCE-9EA980E76830}"/>
              </a:ext>
            </a:extLst>
          </p:cNvPr>
          <p:cNvPicPr>
            <a:picLocks noChangeAspect="1"/>
          </p:cNvPicPr>
          <p:nvPr userDrawn="1"/>
        </p:nvPicPr>
        <p:blipFill>
          <a:blip r:embed="rId2"/>
          <a:srcRect/>
          <a:stretch/>
        </p:blipFill>
        <p:spPr>
          <a:xfrm>
            <a:off x="0" y="0"/>
            <a:ext cx="12192000" cy="6858000"/>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425780"/>
            <a:ext cx="4665133" cy="1107996"/>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399"/>
            <a:ext cx="466513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78184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470063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650412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17545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89953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1381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47944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7593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2464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93B32-C6FE-4A9F-81AF-828B9790D6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328371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43083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61142435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Title 32pt  Sub 20p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5">
            <a:extLst>
              <a:ext uri="{FF2B5EF4-FFF2-40B4-BE49-F238E27FC236}">
                <a16:creationId xmlns:a16="http://schemas.microsoft.com/office/drawing/2014/main" id="{CC62B90A-5DF6-4CC9-A405-0FD93B18D3AB}"/>
              </a:ext>
            </a:extLst>
          </p:cNvPr>
          <p:cNvSpPr>
            <a:spLocks noGrp="1"/>
          </p:cNvSpPr>
          <p:nvPr>
            <p:ph type="body" sz="quarter" idx="10"/>
          </p:nvPr>
        </p:nvSpPr>
        <p:spPr>
          <a:xfrm>
            <a:off x="588263" y="1011198"/>
            <a:ext cx="11021125" cy="310863"/>
          </a:xfrm>
        </p:spPr>
        <p:txBody>
          <a:bodyPr/>
          <a:lstStyle>
            <a:lvl1pPr marL="0" indent="0" algn="l">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36912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240580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91778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597841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269669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210697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871796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049913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6210580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58847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57669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3487219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563347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3954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156299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23269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91608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51045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3589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4267303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3116983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5967955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11189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2080452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177526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76854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78069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Box 7">
            <a:extLst>
              <a:ext uri="{FF2B5EF4-FFF2-40B4-BE49-F238E27FC236}">
                <a16:creationId xmlns:a16="http://schemas.microsoft.com/office/drawing/2014/main" id="{4F326C8C-5A9A-4E88-87B8-D5173A9C7527}"/>
              </a:ext>
            </a:extLst>
          </p:cNvPr>
          <p:cNvSpPr txBox="1"/>
          <p:nvPr userDrawn="1"/>
        </p:nvSpPr>
        <p:spPr bwMode="white">
          <a:xfrm>
            <a:off x="5048438" y="6612069"/>
            <a:ext cx="2095124"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a:t>
            </a:r>
          </a:p>
        </p:txBody>
      </p:sp>
    </p:spTree>
    <p:extLst>
      <p:ext uri="{BB962C8B-B14F-4D97-AF65-F5344CB8AC3E}">
        <p14:creationId xmlns:p14="http://schemas.microsoft.com/office/powerpoint/2010/main" val="2335073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17753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93924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025646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01139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00538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61414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626668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525100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72170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834208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476274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870791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676917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594907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057149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631624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65386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893298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069392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001576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95275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6089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71579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97711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2669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28793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506069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01975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63514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551618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109209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E64B7-7C8F-074E-9CAB-108433607D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42D9BF-688D-7E43-A6B3-BE162163A2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FB69A-B801-BB4C-B45C-3F4F6B8E792B}"/>
              </a:ext>
            </a:extLst>
          </p:cNvPr>
          <p:cNvSpPr>
            <a:spLocks noGrp="1"/>
          </p:cNvSpPr>
          <p:nvPr>
            <p:ph type="dt" sz="half" idx="10"/>
          </p:nvPr>
        </p:nvSpPr>
        <p:spPr/>
        <p:txBody>
          <a:bodyPr/>
          <a:lstStyle/>
          <a:p>
            <a:fld id="{7C5B76DA-FCC2-6146-AFC9-E5F180670763}" type="datetimeFigureOut">
              <a:rPr lang="en-US" smtClean="0"/>
              <a:t>11/12/2021</a:t>
            </a:fld>
            <a:endParaRPr lang="en-US"/>
          </a:p>
        </p:txBody>
      </p:sp>
      <p:sp>
        <p:nvSpPr>
          <p:cNvPr id="5" name="Footer Placeholder 4">
            <a:extLst>
              <a:ext uri="{FF2B5EF4-FFF2-40B4-BE49-F238E27FC236}">
                <a16:creationId xmlns:a16="http://schemas.microsoft.com/office/drawing/2014/main" id="{2FCDA7CF-A6DA-764E-9D97-4BBD91F2B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366E91-E281-EE45-99C0-CF8419420C35}"/>
              </a:ext>
            </a:extLst>
          </p:cNvPr>
          <p:cNvSpPr>
            <a:spLocks noGrp="1"/>
          </p:cNvSpPr>
          <p:nvPr>
            <p:ph type="sldNum" sz="quarter" idx="12"/>
          </p:nvPr>
        </p:nvSpPr>
        <p:spPr/>
        <p:txBody>
          <a:bodyPr/>
          <a:lstStyle/>
          <a:p>
            <a:fld id="{5B529444-F807-E748-98D8-DF37094D95C9}" type="slidenum">
              <a:rPr lang="en-US" smtClean="0"/>
              <a:t>‹#›</a:t>
            </a:fld>
            <a:endParaRPr lang="en-US"/>
          </a:p>
        </p:txBody>
      </p:sp>
    </p:spTree>
    <p:extLst>
      <p:ext uri="{BB962C8B-B14F-4D97-AF65-F5344CB8AC3E}">
        <p14:creationId xmlns:p14="http://schemas.microsoft.com/office/powerpoint/2010/main" val="3500634976"/>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80631711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75254633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5069031" y="6566898"/>
            <a:ext cx="205393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a:gradFill>
                  <a:gsLst>
                    <a:gs pos="0">
                      <a:schemeClr val="tx1">
                        <a:alpha val="50000"/>
                      </a:schemeClr>
                    </a:gs>
                    <a:gs pos="86000">
                      <a:schemeClr val="tx1">
                        <a:alpha val="50000"/>
                      </a:schemeClr>
                    </a:gs>
                  </a:gsLst>
                  <a:lin ang="5400000" scaled="0"/>
                </a:gradFill>
                <a:latin typeface="+mn-lt"/>
                <a:ea typeface="+mn-ea"/>
                <a:cs typeface="+mn-cs"/>
              </a:rPr>
              <a:t>MICROSOFT CONFIDENTIAL</a:t>
            </a:r>
          </a:p>
        </p:txBody>
      </p:sp>
    </p:spTree>
    <p:extLst>
      <p:ext uri="{BB962C8B-B14F-4D97-AF65-F5344CB8AC3E}">
        <p14:creationId xmlns:p14="http://schemas.microsoft.com/office/powerpoint/2010/main" val="1478853653"/>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316690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26208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3637941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40907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70687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7945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66127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14910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95984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88196921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526501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957201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162132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994800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165505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5436434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3800242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531349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677118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6442887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54150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9233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48120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03489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7" name="Picture 6">
            <a:extLst>
              <a:ext uri="{FF2B5EF4-FFF2-40B4-BE49-F238E27FC236}">
                <a16:creationId xmlns:a16="http://schemas.microsoft.com/office/drawing/2014/main" id="{E84497C0-C2FA-4D5B-B2D1-00191EA71FBB}"/>
              </a:ext>
            </a:extLst>
          </p:cNvPr>
          <p:cNvPicPr>
            <a:picLocks noChangeAspect="1"/>
          </p:cNvPicPr>
          <p:nvPr userDrawn="1"/>
        </p:nvPicPr>
        <p:blipFill>
          <a:blip r:embed="rId2"/>
          <a:stretch>
            <a:fillRect/>
          </a:stretch>
        </p:blipFill>
        <p:spPr>
          <a:xfrm>
            <a:off x="8717653" y="4340984"/>
            <a:ext cx="2875010" cy="1928053"/>
          </a:xfrm>
          <a:prstGeom prst="rect">
            <a:avLst/>
          </a:prstGeom>
        </p:spPr>
      </p:pic>
    </p:spTree>
    <p:extLst>
      <p:ext uri="{BB962C8B-B14F-4D97-AF65-F5344CB8AC3E}">
        <p14:creationId xmlns:p14="http://schemas.microsoft.com/office/powerpoint/2010/main" val="3676352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273555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895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13062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11983723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0413766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604584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MS logo white - EMF">
            <a:extLst>
              <a:ext uri="{FF2B5EF4-FFF2-40B4-BE49-F238E27FC236}">
                <a16:creationId xmlns:a16="http://schemas.microsoft.com/office/drawing/2014/main" id="{8C9E821F-1698-B941-98E4-14796A4C305E}"/>
              </a:ext>
            </a:extLst>
          </p:cNvPr>
          <p:cNvPicPr>
            <a:picLocks noChangeAspect="1"/>
          </p:cNvPicPr>
          <p:nvPr userDrawn="1"/>
        </p:nvPicPr>
        <p:blipFill>
          <a:blip r:embed="rId2"/>
          <a:stretch>
            <a:fillRect/>
          </a:stretch>
        </p:blipFill>
        <p:spPr bwMode="black">
          <a:xfrm>
            <a:off x="437233" y="491667"/>
            <a:ext cx="1423303" cy="304828"/>
          </a:xfrm>
          <a:prstGeom prst="rect">
            <a:avLst/>
          </a:prstGeom>
        </p:spPr>
      </p:pic>
    </p:spTree>
    <p:extLst>
      <p:ext uri="{BB962C8B-B14F-4D97-AF65-F5344CB8AC3E}">
        <p14:creationId xmlns:p14="http://schemas.microsoft.com/office/powerpoint/2010/main" val="3609260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5471160" cy="1046440"/>
          </a:xfrm>
        </p:spPr>
        <p:txBody>
          <a:bodyPr vert="horz" wrap="square" lIns="146304" tIns="91440" rIns="146304" bIns="91440" rtlCol="0" anchor="t">
            <a:noAutofit/>
          </a:bodyPr>
          <a:lstStyle>
            <a:lvl1pPr>
              <a:defRPr lang="en-US" sz="3600" b="1" i="0" cap="none" spc="0" baseline="0">
                <a:solidFill>
                  <a:schemeClr val="bg1"/>
                </a:solidFill>
                <a:latin typeface="Segoe UI Semibold" panose="020B0502040204020203" pitchFamily="34" charset="0"/>
                <a:cs typeface="Segoe UI Semibold" panose="020B0502040204020203" pitchFamily="34" charset="0"/>
              </a:defRPr>
            </a:lvl1pPr>
          </a:lstStyle>
          <a:p>
            <a:pPr marL="0" lvl="0" defTabSz="914225">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2" y="1881189"/>
            <a:ext cx="5471159" cy="1348061"/>
          </a:xfrm>
        </p:spPr>
        <p:txBody>
          <a:bodyPr/>
          <a:lstStyle>
            <a:lvl1pPr marL="0" indent="0">
              <a:lnSpc>
                <a:spcPct val="100000"/>
              </a:lnSpc>
              <a:spcBef>
                <a:spcPts val="1400"/>
              </a:spcBef>
              <a:buFont typeface="Arial" panose="020B0604020202020204" pitchFamily="34" charset="0"/>
              <a:buNone/>
              <a:defRPr lang="en-US" sz="1400" b="0" i="0" kern="1200" spc="0" baseline="0" dirty="0" smtClean="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marL="336080"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2pPr>
            <a:lvl3pPr marL="560134"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3pPr>
            <a:lvl4pPr marL="784187"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4pPr>
            <a:lvl5pPr marL="1008241"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5368E2C1-4809-4EC3-B3E8-BC3ECFFA8A9E}"/>
              </a:ext>
            </a:extLst>
          </p:cNvPr>
          <p:cNvSpPr txBox="1"/>
          <p:nvPr userDrawn="1"/>
        </p:nvSpPr>
        <p:spPr>
          <a:xfrm>
            <a:off x="-44692" y="6509929"/>
            <a:ext cx="2420066" cy="440890"/>
          </a:xfrm>
          <a:prstGeom prst="rect">
            <a:avLst/>
          </a:prstGeom>
          <a:noFill/>
        </p:spPr>
        <p:txBody>
          <a:bodyPr wrap="square" lIns="182854" tIns="146284" rIns="182854" bIns="146284" rtlCol="0">
            <a:spAutoFit/>
          </a:bodyPr>
          <a:lstStyle/>
          <a:p>
            <a:pPr>
              <a:lnSpc>
                <a:spcPct val="90000"/>
              </a:lnSpc>
              <a:spcAft>
                <a:spcPts val="600"/>
              </a:spcAft>
            </a:pPr>
            <a:r>
              <a:rPr lang="en-US" sz="1000">
                <a:solidFill>
                  <a:srgbClr val="FF0000"/>
                </a:solidFill>
              </a:rPr>
              <a:t>Microsoft Confidential</a:t>
            </a:r>
          </a:p>
        </p:txBody>
      </p:sp>
    </p:spTree>
    <p:extLst>
      <p:ext uri="{BB962C8B-B14F-4D97-AF65-F5344CB8AC3E}">
        <p14:creationId xmlns:p14="http://schemas.microsoft.com/office/powerpoint/2010/main" val="72452168"/>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56778324"/>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51103193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937422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Title 32pt  Sub 20p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5">
            <a:extLst>
              <a:ext uri="{FF2B5EF4-FFF2-40B4-BE49-F238E27FC236}">
                <a16:creationId xmlns:a16="http://schemas.microsoft.com/office/drawing/2014/main" id="{CC62B90A-5DF6-4CC9-A405-0FD93B18D3AB}"/>
              </a:ext>
            </a:extLst>
          </p:cNvPr>
          <p:cNvSpPr>
            <a:spLocks noGrp="1"/>
          </p:cNvSpPr>
          <p:nvPr>
            <p:ph type="body" sz="quarter" idx="10"/>
          </p:nvPr>
        </p:nvSpPr>
        <p:spPr>
          <a:xfrm>
            <a:off x="588263" y="972900"/>
            <a:ext cx="11021125" cy="310863"/>
          </a:xfrm>
        </p:spPr>
        <p:txBody>
          <a:bodyPr/>
          <a:lstStyle>
            <a:lvl1pPr marL="0" indent="0" algn="l">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6380141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34267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Header Dark-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5"/>
            <a:ext cx="6070778" cy="2852737"/>
          </a:xfrm>
        </p:spPr>
        <p:txBody>
          <a:bodyPr anchor="ctr"/>
          <a:lstStyle>
            <a:lvl1pPr>
              <a:defRPr sz="3600">
                <a:solidFill>
                  <a:schemeClr val="accent3"/>
                </a:solidFill>
              </a:defRPr>
            </a:lvl1pPr>
          </a:lstStyle>
          <a:p>
            <a:r>
              <a:rPr lang="en-US"/>
              <a:t>Click to edit Master title style</a:t>
            </a:r>
          </a:p>
        </p:txBody>
      </p:sp>
      <p:pic>
        <p:nvPicPr>
          <p:cNvPr id="74" name="Picture 73">
            <a:extLst>
              <a:ext uri="{FF2B5EF4-FFF2-40B4-BE49-F238E27FC236}">
                <a16:creationId xmlns:a16="http://schemas.microsoft.com/office/drawing/2014/main" id="{25FB7173-36C9-4C5E-8A20-7A27AB9F9E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185" r="-3141" b="-1397"/>
          <a:stretch/>
        </p:blipFill>
        <p:spPr>
          <a:xfrm>
            <a:off x="0" y="-116114"/>
            <a:ext cx="3528884" cy="7061200"/>
          </a:xfrm>
          <a:prstGeom prst="rect">
            <a:avLst/>
          </a:prstGeom>
        </p:spPr>
      </p:pic>
    </p:spTree>
    <p:extLst>
      <p:ext uri="{BB962C8B-B14F-4D97-AF65-F5344CB8AC3E}">
        <p14:creationId xmlns:p14="http://schemas.microsoft.com/office/powerpoint/2010/main" val="437389687"/>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5"/>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2" y="2223209"/>
            <a:ext cx="4659879" cy="4634792"/>
          </a:xfrm>
          <a:prstGeom prst="rect">
            <a:avLst/>
          </a:prstGeom>
        </p:spPr>
      </p:pic>
    </p:spTree>
    <p:extLst>
      <p:ext uri="{BB962C8B-B14F-4D97-AF65-F5344CB8AC3E}">
        <p14:creationId xmlns:p14="http://schemas.microsoft.com/office/powerpoint/2010/main" val="2730212653"/>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7"/>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52" y="0"/>
            <a:ext cx="4538552" cy="4576268"/>
          </a:xfrm>
          <a:prstGeom prst="rect">
            <a:avLst/>
          </a:prstGeom>
        </p:spPr>
      </p:pic>
    </p:spTree>
    <p:extLst>
      <p:ext uri="{BB962C8B-B14F-4D97-AF65-F5344CB8AC3E}">
        <p14:creationId xmlns:p14="http://schemas.microsoft.com/office/powerpoint/2010/main" val="380686468"/>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Header Dark-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5"/>
            <a:ext cx="6070778" cy="2852737"/>
          </a:xfrm>
        </p:spPr>
        <p:txBody>
          <a:bodyPr anchor="ctr"/>
          <a:lstStyle>
            <a:lvl1pPr>
              <a:defRPr sz="3600">
                <a:solidFill>
                  <a:schemeClr val="accent3"/>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157162771"/>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860" indent="-28386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412" indent="-27455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271" indent="-28386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5635" indent="-22336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000" indent="-22336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6"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4"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738686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type="title">
  <p:cSld name="9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546753"/>
          </a:xfrm>
        </p:spPr>
        <p:txBody>
          <a:bodyPr/>
          <a:lstStyle>
            <a:lvl1pPr marL="0" indent="0" algn="l">
              <a:lnSpc>
                <a:spcPct val="100000"/>
              </a:lnSpc>
              <a:buNone/>
              <a:defRPr sz="2353">
                <a:solidFill>
                  <a:schemeClr val="accent3"/>
                </a:solidFill>
              </a:defRPr>
            </a:lvl1pPr>
            <a:lvl2pPr marL="455707" indent="0" algn="ctr">
              <a:buNone/>
              <a:defRPr sz="1995"/>
            </a:lvl2pPr>
            <a:lvl3pPr marL="911414" indent="0" algn="ctr">
              <a:buNone/>
              <a:defRPr sz="1795"/>
            </a:lvl3pPr>
            <a:lvl4pPr marL="1367120" indent="0" algn="ctr">
              <a:buNone/>
              <a:defRPr sz="1596"/>
            </a:lvl4pPr>
            <a:lvl5pPr marL="1822828" indent="0" algn="ctr">
              <a:buNone/>
              <a:defRPr sz="1596"/>
            </a:lvl5pPr>
            <a:lvl6pPr marL="2278534" indent="0" algn="ctr">
              <a:buNone/>
              <a:defRPr sz="1596"/>
            </a:lvl6pPr>
            <a:lvl7pPr marL="2734240" indent="0" algn="ctr">
              <a:buNone/>
              <a:defRPr sz="1596"/>
            </a:lvl7pPr>
            <a:lvl8pPr marL="3189948" indent="0" algn="ctr">
              <a:buNone/>
              <a:defRPr sz="1596"/>
            </a:lvl8pPr>
            <a:lvl9pPr marL="3645652" indent="0" algn="ctr">
              <a:buNone/>
              <a:defRPr sz="1596"/>
            </a:lvl9pPr>
          </a:lstStyle>
          <a:p>
            <a:r>
              <a:rPr lang="en-US"/>
              <a:t>Click to edit Master subtitle style</a:t>
            </a:r>
          </a:p>
        </p:txBody>
      </p:sp>
      <p:pic>
        <p:nvPicPr>
          <p:cNvPr id="11" name="Picture 10" descr="A picture containing drawing&#10;&#10;Description automatically generated">
            <a:extLst>
              <a:ext uri="{FF2B5EF4-FFF2-40B4-BE49-F238E27FC236}">
                <a16:creationId xmlns:a16="http://schemas.microsoft.com/office/drawing/2014/main" id="{7C8301C9-D0BE-4070-AD6D-BF04C823A33C}"/>
              </a:ext>
            </a:extLst>
          </p:cNvPr>
          <p:cNvPicPr>
            <a:picLocks noChangeAspect="1"/>
          </p:cNvPicPr>
          <p:nvPr userDrawn="1"/>
        </p:nvPicPr>
        <p:blipFill rotWithShape="1">
          <a:blip r:embed="rId2"/>
          <a:srcRect l="10046" t="30300" r="11005" b="30300"/>
          <a:stretch/>
        </p:blipFill>
        <p:spPr>
          <a:xfrm>
            <a:off x="524969" y="525189"/>
            <a:ext cx="2437930" cy="402484"/>
          </a:xfrm>
          <a:prstGeom prst="rect">
            <a:avLst/>
          </a:prstGeom>
        </p:spPr>
      </p:pic>
    </p:spTree>
    <p:extLst>
      <p:ext uri="{BB962C8B-B14F-4D97-AF65-F5344CB8AC3E}">
        <p14:creationId xmlns:p14="http://schemas.microsoft.com/office/powerpoint/2010/main" val="29934256"/>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pic>
        <p:nvPicPr>
          <p:cNvPr id="2" name="Picture 1" descr="A picture containing drawing&#10;&#10;Description automatically generated">
            <a:extLst>
              <a:ext uri="{FF2B5EF4-FFF2-40B4-BE49-F238E27FC236}">
                <a16:creationId xmlns:a16="http://schemas.microsoft.com/office/drawing/2014/main" id="{C7FBA996-BE15-420A-A32C-58D9AC1C6329}"/>
              </a:ext>
            </a:extLst>
          </p:cNvPr>
          <p:cNvPicPr>
            <a:picLocks noChangeAspect="1"/>
          </p:cNvPicPr>
          <p:nvPr userDrawn="1"/>
        </p:nvPicPr>
        <p:blipFill rotWithShape="1">
          <a:blip r:embed="rId2"/>
          <a:srcRect l="10046" t="30300" r="11005" b="30300"/>
          <a:stretch/>
        </p:blipFill>
        <p:spPr>
          <a:xfrm>
            <a:off x="524969" y="525189"/>
            <a:ext cx="2437930" cy="402484"/>
          </a:xfrm>
          <a:prstGeom prst="rect">
            <a:avLst/>
          </a:prstGeom>
        </p:spPr>
      </p:pic>
    </p:spTree>
    <p:extLst>
      <p:ext uri="{BB962C8B-B14F-4D97-AF65-F5344CB8AC3E}">
        <p14:creationId xmlns:p14="http://schemas.microsoft.com/office/powerpoint/2010/main" val="3012771164"/>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5" y="1122368"/>
            <a:ext cx="6827265" cy="2576513"/>
          </a:xfrm>
        </p:spPr>
        <p:txBody>
          <a:bodyPr rIns="0" anchor="b"/>
          <a:lstStyle>
            <a:lvl1pPr algn="r">
              <a:defRPr sz="5994">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5" y="3698876"/>
            <a:ext cx="6827265" cy="553998"/>
          </a:xfrm>
        </p:spPr>
        <p:txBody>
          <a:bodyPr/>
          <a:lstStyle>
            <a:lvl1pPr marL="0" indent="0" algn="r">
              <a:lnSpc>
                <a:spcPct val="100000"/>
              </a:lnSpc>
              <a:buNone/>
              <a:defRPr sz="2400">
                <a:solidFill>
                  <a:schemeClr val="accent1"/>
                </a:solidFill>
              </a:defRPr>
            </a:lvl1pPr>
            <a:lvl2pPr marL="455707" indent="0" algn="ctr">
              <a:buNone/>
              <a:defRPr sz="1995"/>
            </a:lvl2pPr>
            <a:lvl3pPr marL="911414" indent="0" algn="ctr">
              <a:buNone/>
              <a:defRPr sz="1795"/>
            </a:lvl3pPr>
            <a:lvl4pPr marL="1367120" indent="0" algn="ctr">
              <a:buNone/>
              <a:defRPr sz="1596"/>
            </a:lvl4pPr>
            <a:lvl5pPr marL="1822828" indent="0" algn="ctr">
              <a:buNone/>
              <a:defRPr sz="1596"/>
            </a:lvl5pPr>
            <a:lvl6pPr marL="2278534" indent="0" algn="ctr">
              <a:buNone/>
              <a:defRPr sz="1596"/>
            </a:lvl6pPr>
            <a:lvl7pPr marL="2734240" indent="0" algn="ctr">
              <a:buNone/>
              <a:defRPr sz="1596"/>
            </a:lvl7pPr>
            <a:lvl8pPr marL="3189948" indent="0" algn="ctr">
              <a:buNone/>
              <a:defRPr sz="1596"/>
            </a:lvl8pPr>
            <a:lvl9pPr marL="3645652"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6710"/>
            <a:ext cx="4158426" cy="546753"/>
          </a:xfrm>
        </p:spPr>
        <p:txBody>
          <a:bodyPr rIns="0" anchor="ctr"/>
          <a:lstStyle>
            <a:lvl1pPr marL="0" indent="0" algn="l">
              <a:buNone/>
              <a:defRPr>
                <a:solidFill>
                  <a:schemeClr val="accent3"/>
                </a:solidFill>
                <a:latin typeface="+mj-lt"/>
              </a:defRPr>
            </a:lvl1pPr>
            <a:lvl2pPr marL="455707" indent="0">
              <a:buNone/>
              <a:defRPr/>
            </a:lvl2pPr>
            <a:lvl3pPr marL="911414" indent="0">
              <a:buNone/>
              <a:defRPr/>
            </a:lvl3pPr>
            <a:lvl4pPr marL="1367120" indent="0">
              <a:buNone/>
              <a:defRPr/>
            </a:lvl4pPr>
            <a:lvl5pPr marL="18228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3"/>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5" y="547297"/>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6022941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5" name="Picture 4">
            <a:extLst>
              <a:ext uri="{FF2B5EF4-FFF2-40B4-BE49-F238E27FC236}">
                <a16:creationId xmlns:a16="http://schemas.microsoft.com/office/drawing/2014/main" id="{BDFA4497-145F-4992-BC24-0BA1F8C66B4A}"/>
              </a:ext>
            </a:extLst>
          </p:cNvPr>
          <p:cNvPicPr>
            <a:picLocks noChangeAspect="1"/>
          </p:cNvPicPr>
          <p:nvPr userDrawn="1"/>
        </p:nvPicPr>
        <p:blipFill>
          <a:blip r:embed="rId2"/>
          <a:stretch>
            <a:fillRect/>
          </a:stretch>
        </p:blipFill>
        <p:spPr>
          <a:xfrm>
            <a:off x="8717653" y="4340984"/>
            <a:ext cx="2875010" cy="1928053"/>
          </a:xfrm>
          <a:prstGeom prst="rect">
            <a:avLst/>
          </a:prstGeom>
        </p:spPr>
      </p:pic>
    </p:spTree>
    <p:extLst>
      <p:ext uri="{BB962C8B-B14F-4D97-AF65-F5344CB8AC3E}">
        <p14:creationId xmlns:p14="http://schemas.microsoft.com/office/powerpoint/2010/main" val="33930984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5" y="1122368"/>
            <a:ext cx="6827265" cy="2576513"/>
          </a:xfrm>
        </p:spPr>
        <p:txBody>
          <a:bodyPr rIns="0" anchor="b"/>
          <a:lstStyle>
            <a:lvl1pPr algn="r">
              <a:defRPr sz="5994">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5" y="3698876"/>
            <a:ext cx="6827265" cy="553100"/>
          </a:xfrm>
        </p:spPr>
        <p:txBody>
          <a:bodyPr/>
          <a:lstStyle>
            <a:lvl1pPr marL="0" indent="0" algn="r">
              <a:lnSpc>
                <a:spcPct val="100000"/>
              </a:lnSpc>
              <a:buNone/>
              <a:defRPr sz="2394">
                <a:solidFill>
                  <a:schemeClr val="accent1"/>
                </a:solidFill>
              </a:defRPr>
            </a:lvl1pPr>
            <a:lvl2pPr marL="455707" indent="0" algn="ctr">
              <a:buNone/>
              <a:defRPr sz="1995"/>
            </a:lvl2pPr>
            <a:lvl3pPr marL="911414" indent="0" algn="ctr">
              <a:buNone/>
              <a:defRPr sz="1795"/>
            </a:lvl3pPr>
            <a:lvl4pPr marL="1367120" indent="0" algn="ctr">
              <a:buNone/>
              <a:defRPr sz="1596"/>
            </a:lvl4pPr>
            <a:lvl5pPr marL="1822828" indent="0" algn="ctr">
              <a:buNone/>
              <a:defRPr sz="1596"/>
            </a:lvl5pPr>
            <a:lvl6pPr marL="2278534" indent="0" algn="ctr">
              <a:buNone/>
              <a:defRPr sz="1596"/>
            </a:lvl6pPr>
            <a:lvl7pPr marL="2734240" indent="0" algn="ctr">
              <a:buNone/>
              <a:defRPr sz="1596"/>
            </a:lvl7pPr>
            <a:lvl8pPr marL="3189948" indent="0" algn="ctr">
              <a:buNone/>
              <a:defRPr sz="1596"/>
            </a:lvl8pPr>
            <a:lvl9pPr marL="3645652"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6710"/>
            <a:ext cx="4158426" cy="546753"/>
          </a:xfrm>
        </p:spPr>
        <p:txBody>
          <a:bodyPr rIns="0" anchor="ctr"/>
          <a:lstStyle>
            <a:lvl1pPr marL="0" indent="0" algn="l">
              <a:buNone/>
              <a:defRPr>
                <a:solidFill>
                  <a:schemeClr val="accent3"/>
                </a:solidFill>
                <a:latin typeface="+mj-lt"/>
              </a:defRPr>
            </a:lvl1pPr>
            <a:lvl2pPr marL="455707" indent="0">
              <a:buNone/>
              <a:defRPr/>
            </a:lvl2pPr>
            <a:lvl3pPr marL="911414" indent="0">
              <a:buNone/>
              <a:defRPr/>
            </a:lvl3pPr>
            <a:lvl4pPr marL="1367120" indent="0">
              <a:buNone/>
              <a:defRPr/>
            </a:lvl4pPr>
            <a:lvl5pPr marL="18228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3"/>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5" y="547297"/>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62155031"/>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1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122367"/>
            <a:ext cx="6827265" cy="2576513"/>
          </a:xfrm>
        </p:spPr>
        <p:txBody>
          <a:bodyPr rIns="0" anchor="b"/>
          <a:lstStyle>
            <a:lvl1pPr algn="r">
              <a:defRPr sz="5995">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4" y="3698876"/>
            <a:ext cx="6827265" cy="553998"/>
          </a:xfrm>
        </p:spPr>
        <p:txBody>
          <a:bodyPr/>
          <a:lstStyle>
            <a:lvl1pPr marL="0" indent="0" algn="r">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6709"/>
            <a:ext cx="4158426" cy="546753"/>
          </a:xfrm>
        </p:spPr>
        <p:txBody>
          <a:bodyPr rIns="0" anchor="ctr"/>
          <a:lstStyle>
            <a:lvl1pPr marL="0" indent="0" algn="l">
              <a:buNone/>
              <a:defRPr>
                <a:solidFill>
                  <a:schemeClr val="accent3"/>
                </a:solidFill>
                <a:latin typeface="+mj-lt"/>
              </a:defRPr>
            </a:lvl1pPr>
            <a:lvl2pPr marL="455795" indent="0">
              <a:buNone/>
              <a:defRPr/>
            </a:lvl2pPr>
            <a:lvl3pPr marL="911589" indent="0">
              <a:buNone/>
              <a:defRPr/>
            </a:lvl3pPr>
            <a:lvl4pPr marL="1367383" indent="0">
              <a:buNone/>
              <a:defRPr/>
            </a:lvl4pPr>
            <a:lvl5pPr marL="18231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4" y="547296"/>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914501125"/>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1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122367"/>
            <a:ext cx="6827265" cy="2576513"/>
          </a:xfrm>
        </p:spPr>
        <p:txBody>
          <a:bodyPr rIns="0" anchor="b"/>
          <a:lstStyle>
            <a:lvl1pPr algn="r">
              <a:defRPr sz="5995">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4" y="3698876"/>
            <a:ext cx="6827265" cy="553100"/>
          </a:xfrm>
        </p:spPr>
        <p:txBody>
          <a:bodyPr/>
          <a:lstStyle>
            <a:lvl1pPr marL="0" indent="0" algn="r">
              <a:lnSpc>
                <a:spcPct val="100000"/>
              </a:lnSpc>
              <a:buNone/>
              <a:defRPr sz="2394">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6709"/>
            <a:ext cx="4158426" cy="546753"/>
          </a:xfrm>
        </p:spPr>
        <p:txBody>
          <a:bodyPr rIns="0" anchor="ctr"/>
          <a:lstStyle>
            <a:lvl1pPr marL="0" indent="0" algn="l">
              <a:buNone/>
              <a:defRPr>
                <a:solidFill>
                  <a:schemeClr val="accent3"/>
                </a:solidFill>
                <a:latin typeface="+mj-lt"/>
              </a:defRPr>
            </a:lvl1pPr>
            <a:lvl2pPr marL="455795" indent="0">
              <a:buNone/>
              <a:defRPr/>
            </a:lvl2pPr>
            <a:lvl3pPr marL="911589" indent="0">
              <a:buNone/>
              <a:defRPr/>
            </a:lvl3pPr>
            <a:lvl4pPr marL="1367383" indent="0">
              <a:buNone/>
              <a:defRPr/>
            </a:lvl4pPr>
            <a:lvl5pPr marL="18231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4" y="547296"/>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536381005"/>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2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53998"/>
          </a:xfrm>
        </p:spPr>
        <p:txBody>
          <a:bodyPr/>
          <a:lstStyle>
            <a:lvl1pPr marL="0" indent="0" algn="r">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6707"/>
            <a:ext cx="4158426" cy="546753"/>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2"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946936747"/>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2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53100"/>
          </a:xfrm>
        </p:spPr>
        <p:txBody>
          <a:bodyPr/>
          <a:lstStyle>
            <a:lvl1pPr marL="0" indent="0" algn="r">
              <a:lnSpc>
                <a:spcPct val="100000"/>
              </a:lnSpc>
              <a:buNone/>
              <a:defRPr sz="2394">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6707"/>
            <a:ext cx="4158426" cy="546753"/>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2"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780587794"/>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3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3" y="3698876"/>
            <a:ext cx="6827265" cy="553998"/>
          </a:xfrm>
        </p:spPr>
        <p:txBody>
          <a:bodyPr/>
          <a:lstStyle>
            <a:lvl1pPr marL="0" indent="0" algn="r">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6708"/>
            <a:ext cx="4158426" cy="546753"/>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3" y="547295"/>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188139822"/>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3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3" y="3698876"/>
            <a:ext cx="6827265" cy="553100"/>
          </a:xfrm>
        </p:spPr>
        <p:txBody>
          <a:bodyPr/>
          <a:lstStyle>
            <a:lvl1pPr marL="0" indent="0" algn="r">
              <a:lnSpc>
                <a:spcPct val="100000"/>
              </a:lnSpc>
              <a:buNone/>
              <a:defRPr sz="2394">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6708"/>
            <a:ext cx="4158426" cy="546753"/>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3" y="547295"/>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338879973"/>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p>
            <a:r>
              <a:rPr lang="en-IN"/>
              <a:t>Microsoft Confidential</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189795"/>
            <a:ext cx="11081177" cy="52322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671197305"/>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7"/>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52" y="0"/>
            <a:ext cx="4538552" cy="4576268"/>
          </a:xfrm>
          <a:prstGeom prst="rect">
            <a:avLst/>
          </a:prstGeom>
        </p:spPr>
      </p:pic>
    </p:spTree>
    <p:extLst>
      <p:ext uri="{BB962C8B-B14F-4D97-AF65-F5344CB8AC3E}">
        <p14:creationId xmlns:p14="http://schemas.microsoft.com/office/powerpoint/2010/main" val="109093381"/>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8526245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72986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7981688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910298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170530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84815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43361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167269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74878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98928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41926754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396227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587803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B24A6ECF-8F9C-45B4-B165-13DEF5BA071F}"/>
              </a:ext>
            </a:extLst>
          </p:cNvPr>
          <p:cNvPicPr>
            <a:picLocks noChangeAspect="1"/>
          </p:cNvPicPr>
          <p:nvPr userDrawn="1"/>
        </p:nvPicPr>
        <p:blipFill>
          <a:blip r:embed="rId2"/>
          <a:stretch>
            <a:fillRect/>
          </a:stretch>
        </p:blipFill>
        <p:spPr>
          <a:xfrm>
            <a:off x="8717653" y="4340984"/>
            <a:ext cx="2875010" cy="1928053"/>
          </a:xfrm>
          <a:prstGeom prst="rect">
            <a:avLst/>
          </a:prstGeom>
        </p:spPr>
      </p:pic>
    </p:spTree>
    <p:extLst>
      <p:ext uri="{BB962C8B-B14F-4D97-AF65-F5344CB8AC3E}">
        <p14:creationId xmlns:p14="http://schemas.microsoft.com/office/powerpoint/2010/main" val="28560030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135125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283937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23017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58554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4160203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309178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247702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136460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87315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925836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77687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75769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425429-B928-4507-994C-D0F50455B9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1E2C8C-015C-4893-AF8A-85EDF845FF76}"/>
              </a:ext>
            </a:extLst>
          </p:cNvPr>
          <p:cNvSpPr>
            <a:spLocks noGrp="1"/>
          </p:cNvSpPr>
          <p:nvPr>
            <p:ph sz="quarter" idx="10"/>
          </p:nvPr>
        </p:nvSpPr>
        <p:spPr>
          <a:xfrm>
            <a:off x="1143000" y="1066800"/>
            <a:ext cx="2590800"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a:extLst>
              <a:ext uri="{FF2B5EF4-FFF2-40B4-BE49-F238E27FC236}">
                <a16:creationId xmlns:a16="http://schemas.microsoft.com/office/drawing/2014/main" id="{783050BB-6157-4027-95E0-B56B454C738B}"/>
              </a:ext>
            </a:extLst>
          </p:cNvPr>
          <p:cNvSpPr>
            <a:spLocks noGrp="1"/>
          </p:cNvSpPr>
          <p:nvPr>
            <p:ph sz="quarter" idx="11"/>
          </p:nvPr>
        </p:nvSpPr>
        <p:spPr>
          <a:xfrm>
            <a:off x="1295400" y="1219200"/>
            <a:ext cx="2590800"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ACC1EE15-A0CD-4856-95C5-5E89F44313A4}"/>
              </a:ext>
            </a:extLst>
          </p:cNvPr>
          <p:cNvSpPr>
            <a:spLocks noGrp="1"/>
          </p:cNvSpPr>
          <p:nvPr>
            <p:ph sz="quarter" idx="12"/>
          </p:nvPr>
        </p:nvSpPr>
        <p:spPr>
          <a:xfrm>
            <a:off x="1447800" y="1371600"/>
            <a:ext cx="2590800"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9602DDAB-A450-4C03-BDA2-034F08B8BE1B}"/>
              </a:ext>
            </a:extLst>
          </p:cNvPr>
          <p:cNvSpPr>
            <a:spLocks noGrp="1"/>
          </p:cNvSpPr>
          <p:nvPr>
            <p:ph sz="quarter" idx="13"/>
          </p:nvPr>
        </p:nvSpPr>
        <p:spPr>
          <a:xfrm>
            <a:off x="1600200" y="1524000"/>
            <a:ext cx="2590800"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E1910B9D-C791-44EE-BA84-47DD70B4CD8A}"/>
              </a:ext>
            </a:extLst>
          </p:cNvPr>
          <p:cNvSpPr>
            <a:spLocks noGrp="1"/>
          </p:cNvSpPr>
          <p:nvPr>
            <p:ph sz="quarter" idx="14"/>
          </p:nvPr>
        </p:nvSpPr>
        <p:spPr>
          <a:xfrm>
            <a:off x="1752600" y="1676400"/>
            <a:ext cx="2590800"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D1C9F60B-6020-469F-B498-C36A3396D87C}"/>
              </a:ext>
            </a:extLst>
          </p:cNvPr>
          <p:cNvSpPr>
            <a:spLocks noGrp="1"/>
          </p:cNvSpPr>
          <p:nvPr>
            <p:ph sz="quarter" idx="15"/>
          </p:nvPr>
        </p:nvSpPr>
        <p:spPr>
          <a:xfrm>
            <a:off x="1905000" y="1828800"/>
            <a:ext cx="2590800"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20A23E86-2F07-40B9-B2E2-EC4260AE7F26}"/>
              </a:ext>
            </a:extLst>
          </p:cNvPr>
          <p:cNvSpPr>
            <a:spLocks noGrp="1"/>
          </p:cNvSpPr>
          <p:nvPr>
            <p:ph sz="quarter" idx="16"/>
          </p:nvPr>
        </p:nvSpPr>
        <p:spPr>
          <a:xfrm>
            <a:off x="2057400" y="1981200"/>
            <a:ext cx="2590800"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a:extLst>
              <a:ext uri="{FF2B5EF4-FFF2-40B4-BE49-F238E27FC236}">
                <a16:creationId xmlns:a16="http://schemas.microsoft.com/office/drawing/2014/main" id="{3D282CC2-FD6D-451E-8892-81EACCF629FF}"/>
              </a:ext>
            </a:extLst>
          </p:cNvPr>
          <p:cNvSpPr>
            <a:spLocks noGrp="1"/>
          </p:cNvSpPr>
          <p:nvPr>
            <p:ph sz="quarter" idx="17"/>
          </p:nvPr>
        </p:nvSpPr>
        <p:spPr>
          <a:xfrm>
            <a:off x="2209800" y="2133600"/>
            <a:ext cx="2590800"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1545C541-533E-4B05-A250-C27C63322275}"/>
              </a:ext>
            </a:extLst>
          </p:cNvPr>
          <p:cNvSpPr>
            <a:spLocks noGrp="1"/>
          </p:cNvSpPr>
          <p:nvPr>
            <p:ph sz="quarter" idx="18"/>
          </p:nvPr>
        </p:nvSpPr>
        <p:spPr>
          <a:xfrm>
            <a:off x="2362200" y="2286000"/>
            <a:ext cx="2590800"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331B88B6-7E21-4643-AF16-EA15E55A8577}"/>
              </a:ext>
            </a:extLst>
          </p:cNvPr>
          <p:cNvSpPr>
            <a:spLocks noGrp="1"/>
          </p:cNvSpPr>
          <p:nvPr>
            <p:ph sz="quarter" idx="19"/>
          </p:nvPr>
        </p:nvSpPr>
        <p:spPr>
          <a:xfrm>
            <a:off x="6096000" y="1524000"/>
            <a:ext cx="1011238" cy="30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2">
            <a:extLst>
              <a:ext uri="{FF2B5EF4-FFF2-40B4-BE49-F238E27FC236}">
                <a16:creationId xmlns:a16="http://schemas.microsoft.com/office/drawing/2014/main" id="{3FC68FBD-4142-4C3F-A6D8-7149DDC55699}"/>
              </a:ext>
            </a:extLst>
          </p:cNvPr>
          <p:cNvSpPr>
            <a:spLocks noGrp="1"/>
          </p:cNvSpPr>
          <p:nvPr>
            <p:ph sz="quarter" idx="20"/>
          </p:nvPr>
        </p:nvSpPr>
        <p:spPr>
          <a:xfrm>
            <a:off x="6248400" y="1676400"/>
            <a:ext cx="1011238" cy="30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2">
            <a:extLst>
              <a:ext uri="{FF2B5EF4-FFF2-40B4-BE49-F238E27FC236}">
                <a16:creationId xmlns:a16="http://schemas.microsoft.com/office/drawing/2014/main" id="{6168438A-ED33-440C-BFC7-DCED0BD46942}"/>
              </a:ext>
            </a:extLst>
          </p:cNvPr>
          <p:cNvSpPr>
            <a:spLocks noGrp="1"/>
          </p:cNvSpPr>
          <p:nvPr>
            <p:ph sz="quarter" idx="21"/>
          </p:nvPr>
        </p:nvSpPr>
        <p:spPr>
          <a:xfrm>
            <a:off x="6400800" y="1828800"/>
            <a:ext cx="1011238" cy="30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2">
            <a:extLst>
              <a:ext uri="{FF2B5EF4-FFF2-40B4-BE49-F238E27FC236}">
                <a16:creationId xmlns:a16="http://schemas.microsoft.com/office/drawing/2014/main" id="{FDB06718-8C20-4AED-BD22-432F74A5F565}"/>
              </a:ext>
            </a:extLst>
          </p:cNvPr>
          <p:cNvSpPr>
            <a:spLocks noGrp="1"/>
          </p:cNvSpPr>
          <p:nvPr>
            <p:ph sz="quarter" idx="22"/>
          </p:nvPr>
        </p:nvSpPr>
        <p:spPr>
          <a:xfrm>
            <a:off x="6553200" y="1981200"/>
            <a:ext cx="1011238" cy="30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12">
            <a:extLst>
              <a:ext uri="{FF2B5EF4-FFF2-40B4-BE49-F238E27FC236}">
                <a16:creationId xmlns:a16="http://schemas.microsoft.com/office/drawing/2014/main" id="{78CC4EE7-D087-4770-88C6-02EE997BFB2E}"/>
              </a:ext>
            </a:extLst>
          </p:cNvPr>
          <p:cNvSpPr>
            <a:spLocks noGrp="1"/>
          </p:cNvSpPr>
          <p:nvPr>
            <p:ph sz="quarter" idx="23"/>
          </p:nvPr>
        </p:nvSpPr>
        <p:spPr>
          <a:xfrm>
            <a:off x="6705600" y="2133600"/>
            <a:ext cx="1011238" cy="30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7">
            <a:extLst>
              <a:ext uri="{FF2B5EF4-FFF2-40B4-BE49-F238E27FC236}">
                <a16:creationId xmlns:a16="http://schemas.microsoft.com/office/drawing/2014/main" id="{2E1FC409-D094-499F-B0D6-01278BDB70A9}"/>
              </a:ext>
            </a:extLst>
          </p:cNvPr>
          <p:cNvSpPr>
            <a:spLocks noGrp="1"/>
          </p:cNvSpPr>
          <p:nvPr>
            <p:ph type="body" sz="quarter" idx="24"/>
          </p:nvPr>
        </p:nvSpPr>
        <p:spPr>
          <a:xfrm>
            <a:off x="8128000" y="1676400"/>
            <a:ext cx="2006600" cy="187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168634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94015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64308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40983355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4132166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106371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MS logo white - EMF">
            <a:extLst>
              <a:ext uri="{FF2B5EF4-FFF2-40B4-BE49-F238E27FC236}">
                <a16:creationId xmlns:a16="http://schemas.microsoft.com/office/drawing/2014/main" id="{8C9E821F-1698-B941-98E4-14796A4C305E}"/>
              </a:ext>
            </a:extLst>
          </p:cNvPr>
          <p:cNvPicPr>
            <a:picLocks noChangeAspect="1"/>
          </p:cNvPicPr>
          <p:nvPr userDrawn="1"/>
        </p:nvPicPr>
        <p:blipFill>
          <a:blip r:embed="rId2"/>
          <a:stretch>
            <a:fillRect/>
          </a:stretch>
        </p:blipFill>
        <p:spPr bwMode="black">
          <a:xfrm>
            <a:off x="437233" y="491667"/>
            <a:ext cx="1423303" cy="304828"/>
          </a:xfrm>
          <a:prstGeom prst="rect">
            <a:avLst/>
          </a:prstGeom>
        </p:spPr>
      </p:pic>
    </p:spTree>
    <p:extLst>
      <p:ext uri="{BB962C8B-B14F-4D97-AF65-F5344CB8AC3E}">
        <p14:creationId xmlns:p14="http://schemas.microsoft.com/office/powerpoint/2010/main" val="1757803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5471160" cy="1046440"/>
          </a:xfrm>
        </p:spPr>
        <p:txBody>
          <a:bodyPr vert="horz" wrap="square" lIns="146304" tIns="91440" rIns="146304" bIns="91440" rtlCol="0" anchor="t">
            <a:noAutofit/>
          </a:bodyPr>
          <a:lstStyle>
            <a:lvl1pPr>
              <a:defRPr lang="en-US" sz="3600" b="1" i="0" cap="none" spc="0" baseline="0">
                <a:solidFill>
                  <a:schemeClr val="bg1"/>
                </a:solidFill>
                <a:latin typeface="Segoe UI Semibold" panose="020B0502040204020203" pitchFamily="34" charset="0"/>
                <a:cs typeface="Segoe UI Semibold" panose="020B0502040204020203" pitchFamily="34" charset="0"/>
              </a:defRPr>
            </a:lvl1pPr>
          </a:lstStyle>
          <a:p>
            <a:pPr marL="0" lvl="0" defTabSz="914225">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2" y="1881189"/>
            <a:ext cx="5471159" cy="1348061"/>
          </a:xfrm>
        </p:spPr>
        <p:txBody>
          <a:bodyPr/>
          <a:lstStyle>
            <a:lvl1pPr marL="0" indent="0">
              <a:lnSpc>
                <a:spcPct val="100000"/>
              </a:lnSpc>
              <a:spcBef>
                <a:spcPts val="1400"/>
              </a:spcBef>
              <a:buFont typeface="Arial" panose="020B0604020202020204" pitchFamily="34" charset="0"/>
              <a:buNone/>
              <a:defRPr lang="en-US" sz="1400" b="0" i="0" kern="1200" spc="0" baseline="0" dirty="0" smtClean="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marL="336080"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2pPr>
            <a:lvl3pPr marL="560134"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3pPr>
            <a:lvl4pPr marL="784187"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4pPr>
            <a:lvl5pPr marL="1008241"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5368E2C1-4809-4EC3-B3E8-BC3ECFFA8A9E}"/>
              </a:ext>
            </a:extLst>
          </p:cNvPr>
          <p:cNvSpPr txBox="1"/>
          <p:nvPr userDrawn="1"/>
        </p:nvSpPr>
        <p:spPr>
          <a:xfrm>
            <a:off x="-44692" y="6509929"/>
            <a:ext cx="2420066" cy="440890"/>
          </a:xfrm>
          <a:prstGeom prst="rect">
            <a:avLst/>
          </a:prstGeom>
          <a:noFill/>
        </p:spPr>
        <p:txBody>
          <a:bodyPr wrap="square" lIns="182854" tIns="146284" rIns="182854" bIns="146284" rtlCol="0">
            <a:spAutoFit/>
          </a:bodyPr>
          <a:lstStyle/>
          <a:p>
            <a:pPr>
              <a:lnSpc>
                <a:spcPct val="90000"/>
              </a:lnSpc>
              <a:spcAft>
                <a:spcPts val="600"/>
              </a:spcAft>
            </a:pPr>
            <a:r>
              <a:rPr lang="en-US" sz="1000">
                <a:solidFill>
                  <a:srgbClr val="FF0000"/>
                </a:solidFill>
              </a:rPr>
              <a:t>Microsoft Confidential</a:t>
            </a:r>
          </a:p>
        </p:txBody>
      </p:sp>
    </p:spTree>
    <p:extLst>
      <p:ext uri="{BB962C8B-B14F-4D97-AF65-F5344CB8AC3E}">
        <p14:creationId xmlns:p14="http://schemas.microsoft.com/office/powerpoint/2010/main" val="1738559835"/>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7872878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87708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6820600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Title 32pt  Sub 20p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5">
            <a:extLst>
              <a:ext uri="{FF2B5EF4-FFF2-40B4-BE49-F238E27FC236}">
                <a16:creationId xmlns:a16="http://schemas.microsoft.com/office/drawing/2014/main" id="{CC62B90A-5DF6-4CC9-A405-0FD93B18D3AB}"/>
              </a:ext>
            </a:extLst>
          </p:cNvPr>
          <p:cNvSpPr>
            <a:spLocks noGrp="1"/>
          </p:cNvSpPr>
          <p:nvPr>
            <p:ph type="body" sz="quarter" idx="10"/>
          </p:nvPr>
        </p:nvSpPr>
        <p:spPr>
          <a:xfrm>
            <a:off x="588263" y="972900"/>
            <a:ext cx="11021125" cy="310863"/>
          </a:xfrm>
        </p:spPr>
        <p:txBody>
          <a:bodyPr/>
          <a:lstStyle>
            <a:lvl1pPr marL="0" indent="0" algn="l">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027115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4BBA5344-3460-478B-982D-B19531161E62}"/>
              </a:ext>
            </a:extLst>
          </p:cNvPr>
          <p:cNvSpPr>
            <a:spLocks noGrp="1"/>
          </p:cNvSpPr>
          <p:nvPr>
            <p:ph sz="quarter" idx="10"/>
          </p:nvPr>
        </p:nvSpPr>
        <p:spPr>
          <a:xfrm>
            <a:off x="914400" y="13858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a:extLst>
              <a:ext uri="{FF2B5EF4-FFF2-40B4-BE49-F238E27FC236}">
                <a16:creationId xmlns:a16="http://schemas.microsoft.com/office/drawing/2014/main" id="{EAF7B319-F9C7-4828-ABCB-63EC6A5D8EAA}"/>
              </a:ext>
            </a:extLst>
          </p:cNvPr>
          <p:cNvSpPr>
            <a:spLocks noGrp="1"/>
          </p:cNvSpPr>
          <p:nvPr>
            <p:ph sz="quarter" idx="11"/>
          </p:nvPr>
        </p:nvSpPr>
        <p:spPr>
          <a:xfrm>
            <a:off x="1066800" y="15382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5D9E5527-65ED-4E06-B085-2A3BCE50BCEA}"/>
              </a:ext>
            </a:extLst>
          </p:cNvPr>
          <p:cNvSpPr>
            <a:spLocks noGrp="1"/>
          </p:cNvSpPr>
          <p:nvPr>
            <p:ph sz="quarter" idx="12"/>
          </p:nvPr>
        </p:nvSpPr>
        <p:spPr>
          <a:xfrm>
            <a:off x="1219200" y="16906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a:extLst>
              <a:ext uri="{FF2B5EF4-FFF2-40B4-BE49-F238E27FC236}">
                <a16:creationId xmlns:a16="http://schemas.microsoft.com/office/drawing/2014/main" id="{BC9F41D3-29A3-4E70-8258-4A356D43B896}"/>
              </a:ext>
            </a:extLst>
          </p:cNvPr>
          <p:cNvSpPr>
            <a:spLocks noGrp="1"/>
          </p:cNvSpPr>
          <p:nvPr>
            <p:ph sz="quarter" idx="13"/>
          </p:nvPr>
        </p:nvSpPr>
        <p:spPr>
          <a:xfrm>
            <a:off x="1371600" y="18430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a:extLst>
              <a:ext uri="{FF2B5EF4-FFF2-40B4-BE49-F238E27FC236}">
                <a16:creationId xmlns:a16="http://schemas.microsoft.com/office/drawing/2014/main" id="{686F7550-7BB1-4A83-8E42-07622213AF96}"/>
              </a:ext>
            </a:extLst>
          </p:cNvPr>
          <p:cNvSpPr>
            <a:spLocks noGrp="1"/>
          </p:cNvSpPr>
          <p:nvPr>
            <p:ph sz="quarter" idx="14"/>
          </p:nvPr>
        </p:nvSpPr>
        <p:spPr>
          <a:xfrm>
            <a:off x="1524000" y="19954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a:extLst>
              <a:ext uri="{FF2B5EF4-FFF2-40B4-BE49-F238E27FC236}">
                <a16:creationId xmlns:a16="http://schemas.microsoft.com/office/drawing/2014/main" id="{1091E73C-104F-496D-ACC2-0F82B672D185}"/>
              </a:ext>
            </a:extLst>
          </p:cNvPr>
          <p:cNvSpPr>
            <a:spLocks noGrp="1"/>
          </p:cNvSpPr>
          <p:nvPr>
            <p:ph sz="quarter" idx="15"/>
          </p:nvPr>
        </p:nvSpPr>
        <p:spPr>
          <a:xfrm>
            <a:off x="1676400" y="21478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a:extLst>
              <a:ext uri="{FF2B5EF4-FFF2-40B4-BE49-F238E27FC236}">
                <a16:creationId xmlns:a16="http://schemas.microsoft.com/office/drawing/2014/main" id="{C2210CC3-8358-49C5-A410-55920E535D16}"/>
              </a:ext>
            </a:extLst>
          </p:cNvPr>
          <p:cNvSpPr>
            <a:spLocks noGrp="1"/>
          </p:cNvSpPr>
          <p:nvPr>
            <p:ph sz="quarter" idx="16"/>
          </p:nvPr>
        </p:nvSpPr>
        <p:spPr>
          <a:xfrm>
            <a:off x="1828800" y="23002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a:extLst>
              <a:ext uri="{FF2B5EF4-FFF2-40B4-BE49-F238E27FC236}">
                <a16:creationId xmlns:a16="http://schemas.microsoft.com/office/drawing/2014/main" id="{CCE313C4-E069-40CA-A555-2B64051B5290}"/>
              </a:ext>
            </a:extLst>
          </p:cNvPr>
          <p:cNvSpPr>
            <a:spLocks noGrp="1"/>
          </p:cNvSpPr>
          <p:nvPr>
            <p:ph sz="quarter" idx="17"/>
          </p:nvPr>
        </p:nvSpPr>
        <p:spPr>
          <a:xfrm>
            <a:off x="1981200" y="24526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a:extLst>
              <a:ext uri="{FF2B5EF4-FFF2-40B4-BE49-F238E27FC236}">
                <a16:creationId xmlns:a16="http://schemas.microsoft.com/office/drawing/2014/main" id="{C8432794-0E7E-4CF6-818D-913684055E06}"/>
              </a:ext>
            </a:extLst>
          </p:cNvPr>
          <p:cNvSpPr>
            <a:spLocks noGrp="1"/>
          </p:cNvSpPr>
          <p:nvPr>
            <p:ph sz="quarter" idx="18"/>
          </p:nvPr>
        </p:nvSpPr>
        <p:spPr>
          <a:xfrm>
            <a:off x="2133600" y="26050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a:extLst>
              <a:ext uri="{FF2B5EF4-FFF2-40B4-BE49-F238E27FC236}">
                <a16:creationId xmlns:a16="http://schemas.microsoft.com/office/drawing/2014/main" id="{C45EB2EB-6F70-4E18-B650-34FEC3786BA6}"/>
              </a:ext>
            </a:extLst>
          </p:cNvPr>
          <p:cNvSpPr>
            <a:spLocks noGrp="1"/>
          </p:cNvSpPr>
          <p:nvPr>
            <p:ph sz="quarter" idx="19"/>
          </p:nvPr>
        </p:nvSpPr>
        <p:spPr>
          <a:xfrm>
            <a:off x="2286000" y="27574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3">
            <a:extLst>
              <a:ext uri="{FF2B5EF4-FFF2-40B4-BE49-F238E27FC236}">
                <a16:creationId xmlns:a16="http://schemas.microsoft.com/office/drawing/2014/main" id="{423573C0-831E-4EF4-9A03-51FC1A410DA2}"/>
              </a:ext>
            </a:extLst>
          </p:cNvPr>
          <p:cNvSpPr>
            <a:spLocks noGrp="1"/>
          </p:cNvSpPr>
          <p:nvPr>
            <p:ph sz="quarter" idx="20"/>
          </p:nvPr>
        </p:nvSpPr>
        <p:spPr>
          <a:xfrm>
            <a:off x="2438400" y="29098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3">
            <a:extLst>
              <a:ext uri="{FF2B5EF4-FFF2-40B4-BE49-F238E27FC236}">
                <a16:creationId xmlns:a16="http://schemas.microsoft.com/office/drawing/2014/main" id="{6F5311E7-7115-49E8-9B8B-E4B10EDF41D3}"/>
              </a:ext>
            </a:extLst>
          </p:cNvPr>
          <p:cNvSpPr>
            <a:spLocks noGrp="1"/>
          </p:cNvSpPr>
          <p:nvPr>
            <p:ph sz="quarter" idx="21"/>
          </p:nvPr>
        </p:nvSpPr>
        <p:spPr>
          <a:xfrm>
            <a:off x="2590800" y="3062288"/>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6362C412-62D4-441A-8C56-A07DCF5AB9EC}"/>
              </a:ext>
            </a:extLst>
          </p:cNvPr>
          <p:cNvSpPr>
            <a:spLocks noGrp="1"/>
          </p:cNvSpPr>
          <p:nvPr>
            <p:ph sz="quarter" idx="22"/>
          </p:nvPr>
        </p:nvSpPr>
        <p:spPr>
          <a:xfrm>
            <a:off x="4105275" y="14382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3">
            <a:extLst>
              <a:ext uri="{FF2B5EF4-FFF2-40B4-BE49-F238E27FC236}">
                <a16:creationId xmlns:a16="http://schemas.microsoft.com/office/drawing/2014/main" id="{50A8013C-773A-4ACA-83E8-2534DB6AE136}"/>
              </a:ext>
            </a:extLst>
          </p:cNvPr>
          <p:cNvSpPr>
            <a:spLocks noGrp="1"/>
          </p:cNvSpPr>
          <p:nvPr>
            <p:ph sz="quarter" idx="23"/>
          </p:nvPr>
        </p:nvSpPr>
        <p:spPr>
          <a:xfrm>
            <a:off x="4257675" y="15906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3">
            <a:extLst>
              <a:ext uri="{FF2B5EF4-FFF2-40B4-BE49-F238E27FC236}">
                <a16:creationId xmlns:a16="http://schemas.microsoft.com/office/drawing/2014/main" id="{C40C0AFD-8FB7-4DA1-9C8F-B594FBFB804E}"/>
              </a:ext>
            </a:extLst>
          </p:cNvPr>
          <p:cNvSpPr>
            <a:spLocks noGrp="1"/>
          </p:cNvSpPr>
          <p:nvPr>
            <p:ph sz="quarter" idx="24"/>
          </p:nvPr>
        </p:nvSpPr>
        <p:spPr>
          <a:xfrm>
            <a:off x="4410075" y="17430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3">
            <a:extLst>
              <a:ext uri="{FF2B5EF4-FFF2-40B4-BE49-F238E27FC236}">
                <a16:creationId xmlns:a16="http://schemas.microsoft.com/office/drawing/2014/main" id="{09F4DAB2-E9FF-4F3A-9DC0-1BF6B2699096}"/>
              </a:ext>
            </a:extLst>
          </p:cNvPr>
          <p:cNvSpPr>
            <a:spLocks noGrp="1"/>
          </p:cNvSpPr>
          <p:nvPr>
            <p:ph sz="quarter" idx="25"/>
          </p:nvPr>
        </p:nvSpPr>
        <p:spPr>
          <a:xfrm>
            <a:off x="4562475" y="18954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3">
            <a:extLst>
              <a:ext uri="{FF2B5EF4-FFF2-40B4-BE49-F238E27FC236}">
                <a16:creationId xmlns:a16="http://schemas.microsoft.com/office/drawing/2014/main" id="{8E095016-8544-4E8B-A434-46A487889CC2}"/>
              </a:ext>
            </a:extLst>
          </p:cNvPr>
          <p:cNvSpPr>
            <a:spLocks noGrp="1"/>
          </p:cNvSpPr>
          <p:nvPr>
            <p:ph sz="quarter" idx="26"/>
          </p:nvPr>
        </p:nvSpPr>
        <p:spPr>
          <a:xfrm>
            <a:off x="4714875" y="20478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a:extLst>
              <a:ext uri="{FF2B5EF4-FFF2-40B4-BE49-F238E27FC236}">
                <a16:creationId xmlns:a16="http://schemas.microsoft.com/office/drawing/2014/main" id="{910463A3-C449-47B8-BFA3-8F44A690162B}"/>
              </a:ext>
            </a:extLst>
          </p:cNvPr>
          <p:cNvSpPr>
            <a:spLocks noGrp="1"/>
          </p:cNvSpPr>
          <p:nvPr>
            <p:ph sz="quarter" idx="27"/>
          </p:nvPr>
        </p:nvSpPr>
        <p:spPr>
          <a:xfrm>
            <a:off x="4867275" y="22002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3">
            <a:extLst>
              <a:ext uri="{FF2B5EF4-FFF2-40B4-BE49-F238E27FC236}">
                <a16:creationId xmlns:a16="http://schemas.microsoft.com/office/drawing/2014/main" id="{886BC636-0E8F-4535-A30B-3AFD8D1754C4}"/>
              </a:ext>
            </a:extLst>
          </p:cNvPr>
          <p:cNvSpPr>
            <a:spLocks noGrp="1"/>
          </p:cNvSpPr>
          <p:nvPr>
            <p:ph sz="quarter" idx="28"/>
          </p:nvPr>
        </p:nvSpPr>
        <p:spPr>
          <a:xfrm>
            <a:off x="5019675" y="23526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3">
            <a:extLst>
              <a:ext uri="{FF2B5EF4-FFF2-40B4-BE49-F238E27FC236}">
                <a16:creationId xmlns:a16="http://schemas.microsoft.com/office/drawing/2014/main" id="{8EFD3E29-BEDC-4EB3-80FE-26F3182D1E83}"/>
              </a:ext>
            </a:extLst>
          </p:cNvPr>
          <p:cNvSpPr>
            <a:spLocks noGrp="1"/>
          </p:cNvSpPr>
          <p:nvPr>
            <p:ph sz="quarter" idx="29"/>
          </p:nvPr>
        </p:nvSpPr>
        <p:spPr>
          <a:xfrm>
            <a:off x="5172075" y="25050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3">
            <a:extLst>
              <a:ext uri="{FF2B5EF4-FFF2-40B4-BE49-F238E27FC236}">
                <a16:creationId xmlns:a16="http://schemas.microsoft.com/office/drawing/2014/main" id="{A39B9758-B3B2-4D3C-97D8-4A028CC69065}"/>
              </a:ext>
            </a:extLst>
          </p:cNvPr>
          <p:cNvSpPr>
            <a:spLocks noGrp="1"/>
          </p:cNvSpPr>
          <p:nvPr>
            <p:ph sz="quarter" idx="30"/>
          </p:nvPr>
        </p:nvSpPr>
        <p:spPr>
          <a:xfrm>
            <a:off x="5324475" y="26574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Content Placeholder 3">
            <a:extLst>
              <a:ext uri="{FF2B5EF4-FFF2-40B4-BE49-F238E27FC236}">
                <a16:creationId xmlns:a16="http://schemas.microsoft.com/office/drawing/2014/main" id="{78285333-1FFD-4691-BA28-549EE2350B80}"/>
              </a:ext>
            </a:extLst>
          </p:cNvPr>
          <p:cNvSpPr>
            <a:spLocks noGrp="1"/>
          </p:cNvSpPr>
          <p:nvPr>
            <p:ph sz="quarter" idx="31"/>
          </p:nvPr>
        </p:nvSpPr>
        <p:spPr>
          <a:xfrm>
            <a:off x="5476875" y="28098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3">
            <a:extLst>
              <a:ext uri="{FF2B5EF4-FFF2-40B4-BE49-F238E27FC236}">
                <a16:creationId xmlns:a16="http://schemas.microsoft.com/office/drawing/2014/main" id="{62DB4E61-E276-4802-BDAB-CFF0A7B52BD2}"/>
              </a:ext>
            </a:extLst>
          </p:cNvPr>
          <p:cNvSpPr>
            <a:spLocks noGrp="1"/>
          </p:cNvSpPr>
          <p:nvPr>
            <p:ph sz="quarter" idx="32"/>
          </p:nvPr>
        </p:nvSpPr>
        <p:spPr>
          <a:xfrm>
            <a:off x="5629275" y="29622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Content Placeholder 3">
            <a:extLst>
              <a:ext uri="{FF2B5EF4-FFF2-40B4-BE49-F238E27FC236}">
                <a16:creationId xmlns:a16="http://schemas.microsoft.com/office/drawing/2014/main" id="{224EAC82-FDF9-40A9-B35E-DDC8BC40C721}"/>
              </a:ext>
            </a:extLst>
          </p:cNvPr>
          <p:cNvSpPr>
            <a:spLocks noGrp="1"/>
          </p:cNvSpPr>
          <p:nvPr>
            <p:ph sz="quarter" idx="33"/>
          </p:nvPr>
        </p:nvSpPr>
        <p:spPr>
          <a:xfrm>
            <a:off x="5781675" y="3114675"/>
            <a:ext cx="1714500" cy="71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Content Placeholder 28">
            <a:extLst>
              <a:ext uri="{FF2B5EF4-FFF2-40B4-BE49-F238E27FC236}">
                <a16:creationId xmlns:a16="http://schemas.microsoft.com/office/drawing/2014/main" id="{08DC24D2-6F44-42CD-8C61-99A20E2D0525}"/>
              </a:ext>
            </a:extLst>
          </p:cNvPr>
          <p:cNvSpPr>
            <a:spLocks noGrp="1"/>
          </p:cNvSpPr>
          <p:nvPr>
            <p:ph sz="quarter" idx="34"/>
          </p:nvPr>
        </p:nvSpPr>
        <p:spPr>
          <a:xfrm>
            <a:off x="7696200" y="1200150"/>
            <a:ext cx="1181100" cy="39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Content Placeholder 28">
            <a:extLst>
              <a:ext uri="{FF2B5EF4-FFF2-40B4-BE49-F238E27FC236}">
                <a16:creationId xmlns:a16="http://schemas.microsoft.com/office/drawing/2014/main" id="{3BDF8F06-8490-4FC9-90A5-260630405108}"/>
              </a:ext>
            </a:extLst>
          </p:cNvPr>
          <p:cNvSpPr>
            <a:spLocks noGrp="1"/>
          </p:cNvSpPr>
          <p:nvPr>
            <p:ph sz="quarter" idx="35"/>
          </p:nvPr>
        </p:nvSpPr>
        <p:spPr>
          <a:xfrm>
            <a:off x="7848600" y="1352550"/>
            <a:ext cx="1181100" cy="39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Content Placeholder 28">
            <a:extLst>
              <a:ext uri="{FF2B5EF4-FFF2-40B4-BE49-F238E27FC236}">
                <a16:creationId xmlns:a16="http://schemas.microsoft.com/office/drawing/2014/main" id="{C51F6CD8-5DDF-44F9-884B-2D3125C8C7DD}"/>
              </a:ext>
            </a:extLst>
          </p:cNvPr>
          <p:cNvSpPr>
            <a:spLocks noGrp="1"/>
          </p:cNvSpPr>
          <p:nvPr>
            <p:ph sz="quarter" idx="36"/>
          </p:nvPr>
        </p:nvSpPr>
        <p:spPr>
          <a:xfrm>
            <a:off x="8001000" y="1504950"/>
            <a:ext cx="1181100" cy="39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8">
            <a:extLst>
              <a:ext uri="{FF2B5EF4-FFF2-40B4-BE49-F238E27FC236}">
                <a16:creationId xmlns:a16="http://schemas.microsoft.com/office/drawing/2014/main" id="{59D2105A-E4F7-4AF7-8DC2-BEDF44BB0B33}"/>
              </a:ext>
            </a:extLst>
          </p:cNvPr>
          <p:cNvSpPr>
            <a:spLocks noGrp="1"/>
          </p:cNvSpPr>
          <p:nvPr>
            <p:ph sz="quarter" idx="37"/>
          </p:nvPr>
        </p:nvSpPr>
        <p:spPr>
          <a:xfrm>
            <a:off x="8153400" y="1657350"/>
            <a:ext cx="1181100" cy="39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8">
            <a:extLst>
              <a:ext uri="{FF2B5EF4-FFF2-40B4-BE49-F238E27FC236}">
                <a16:creationId xmlns:a16="http://schemas.microsoft.com/office/drawing/2014/main" id="{11A3479A-5C26-41BC-BC9F-0C9BF3C22FD6}"/>
              </a:ext>
            </a:extLst>
          </p:cNvPr>
          <p:cNvSpPr>
            <a:spLocks noGrp="1"/>
          </p:cNvSpPr>
          <p:nvPr>
            <p:ph sz="quarter" idx="38"/>
          </p:nvPr>
        </p:nvSpPr>
        <p:spPr>
          <a:xfrm>
            <a:off x="8305800" y="1809750"/>
            <a:ext cx="1181100" cy="39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8">
            <a:extLst>
              <a:ext uri="{FF2B5EF4-FFF2-40B4-BE49-F238E27FC236}">
                <a16:creationId xmlns:a16="http://schemas.microsoft.com/office/drawing/2014/main" id="{987FBA0C-B25C-4C36-8059-48765BF93CD9}"/>
              </a:ext>
            </a:extLst>
          </p:cNvPr>
          <p:cNvSpPr>
            <a:spLocks noGrp="1"/>
          </p:cNvSpPr>
          <p:nvPr>
            <p:ph sz="quarter" idx="39"/>
          </p:nvPr>
        </p:nvSpPr>
        <p:spPr>
          <a:xfrm>
            <a:off x="8458200" y="1962150"/>
            <a:ext cx="1181100" cy="39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8">
            <a:extLst>
              <a:ext uri="{FF2B5EF4-FFF2-40B4-BE49-F238E27FC236}">
                <a16:creationId xmlns:a16="http://schemas.microsoft.com/office/drawing/2014/main" id="{7D0BB72B-C681-42D6-AD95-5D6B091CC50F}"/>
              </a:ext>
            </a:extLst>
          </p:cNvPr>
          <p:cNvSpPr>
            <a:spLocks noGrp="1"/>
          </p:cNvSpPr>
          <p:nvPr>
            <p:ph sz="quarter" idx="40"/>
          </p:nvPr>
        </p:nvSpPr>
        <p:spPr>
          <a:xfrm>
            <a:off x="8610600" y="2114550"/>
            <a:ext cx="1181100" cy="39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8">
            <a:extLst>
              <a:ext uri="{FF2B5EF4-FFF2-40B4-BE49-F238E27FC236}">
                <a16:creationId xmlns:a16="http://schemas.microsoft.com/office/drawing/2014/main" id="{4EE7DEB6-08C8-4CC9-89A1-0D40556DD9E3}"/>
              </a:ext>
            </a:extLst>
          </p:cNvPr>
          <p:cNvSpPr>
            <a:spLocks noGrp="1"/>
          </p:cNvSpPr>
          <p:nvPr>
            <p:ph sz="quarter" idx="41"/>
          </p:nvPr>
        </p:nvSpPr>
        <p:spPr>
          <a:xfrm>
            <a:off x="8763000" y="2266950"/>
            <a:ext cx="1181100" cy="390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41690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11" name="Content Placeholder 10">
            <a:extLst>
              <a:ext uri="{FF2B5EF4-FFF2-40B4-BE49-F238E27FC236}">
                <a16:creationId xmlns:a16="http://schemas.microsoft.com/office/drawing/2014/main" id="{B99CC5C2-3789-402F-8CC8-8D30C9948BBD}"/>
              </a:ext>
            </a:extLst>
          </p:cNvPr>
          <p:cNvSpPr>
            <a:spLocks noGrp="1"/>
          </p:cNvSpPr>
          <p:nvPr>
            <p:ph sz="quarter" idx="10"/>
          </p:nvPr>
        </p:nvSpPr>
        <p:spPr>
          <a:xfrm>
            <a:off x="588963" y="13001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D066CF77-F0A9-434F-9085-05CDF9D943CD}"/>
              </a:ext>
            </a:extLst>
          </p:cNvPr>
          <p:cNvSpPr>
            <a:spLocks noGrp="1"/>
          </p:cNvSpPr>
          <p:nvPr>
            <p:ph sz="quarter" idx="11"/>
          </p:nvPr>
        </p:nvSpPr>
        <p:spPr>
          <a:xfrm>
            <a:off x="741363" y="14525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0">
            <a:extLst>
              <a:ext uri="{FF2B5EF4-FFF2-40B4-BE49-F238E27FC236}">
                <a16:creationId xmlns:a16="http://schemas.microsoft.com/office/drawing/2014/main" id="{49BFD558-DB65-4BFA-9E54-29B9D212422C}"/>
              </a:ext>
            </a:extLst>
          </p:cNvPr>
          <p:cNvSpPr>
            <a:spLocks noGrp="1"/>
          </p:cNvSpPr>
          <p:nvPr>
            <p:ph sz="quarter" idx="12"/>
          </p:nvPr>
        </p:nvSpPr>
        <p:spPr>
          <a:xfrm>
            <a:off x="893763" y="16049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0">
            <a:extLst>
              <a:ext uri="{FF2B5EF4-FFF2-40B4-BE49-F238E27FC236}">
                <a16:creationId xmlns:a16="http://schemas.microsoft.com/office/drawing/2014/main" id="{4F0B2E91-232E-48B2-92C7-1C3333E13ABA}"/>
              </a:ext>
            </a:extLst>
          </p:cNvPr>
          <p:cNvSpPr>
            <a:spLocks noGrp="1"/>
          </p:cNvSpPr>
          <p:nvPr>
            <p:ph sz="quarter" idx="13"/>
          </p:nvPr>
        </p:nvSpPr>
        <p:spPr>
          <a:xfrm>
            <a:off x="1046163" y="17573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0">
            <a:extLst>
              <a:ext uri="{FF2B5EF4-FFF2-40B4-BE49-F238E27FC236}">
                <a16:creationId xmlns:a16="http://schemas.microsoft.com/office/drawing/2014/main" id="{5CDBEF2B-146F-4C23-A9D1-B2D210239083}"/>
              </a:ext>
            </a:extLst>
          </p:cNvPr>
          <p:cNvSpPr>
            <a:spLocks noGrp="1"/>
          </p:cNvSpPr>
          <p:nvPr>
            <p:ph sz="quarter" idx="14"/>
          </p:nvPr>
        </p:nvSpPr>
        <p:spPr>
          <a:xfrm>
            <a:off x="1198563" y="19097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0">
            <a:extLst>
              <a:ext uri="{FF2B5EF4-FFF2-40B4-BE49-F238E27FC236}">
                <a16:creationId xmlns:a16="http://schemas.microsoft.com/office/drawing/2014/main" id="{5387269F-2ECF-43EB-8E10-0201F6CF47BC}"/>
              </a:ext>
            </a:extLst>
          </p:cNvPr>
          <p:cNvSpPr>
            <a:spLocks noGrp="1"/>
          </p:cNvSpPr>
          <p:nvPr>
            <p:ph sz="quarter" idx="15"/>
          </p:nvPr>
        </p:nvSpPr>
        <p:spPr>
          <a:xfrm>
            <a:off x="1350963" y="20621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10">
            <a:extLst>
              <a:ext uri="{FF2B5EF4-FFF2-40B4-BE49-F238E27FC236}">
                <a16:creationId xmlns:a16="http://schemas.microsoft.com/office/drawing/2014/main" id="{29A3D544-349D-471E-9F92-6533E0980AEC}"/>
              </a:ext>
            </a:extLst>
          </p:cNvPr>
          <p:cNvSpPr>
            <a:spLocks noGrp="1"/>
          </p:cNvSpPr>
          <p:nvPr>
            <p:ph sz="quarter" idx="16"/>
          </p:nvPr>
        </p:nvSpPr>
        <p:spPr>
          <a:xfrm>
            <a:off x="1503363" y="22145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0">
            <a:extLst>
              <a:ext uri="{FF2B5EF4-FFF2-40B4-BE49-F238E27FC236}">
                <a16:creationId xmlns:a16="http://schemas.microsoft.com/office/drawing/2014/main" id="{FD6112F3-30A0-4267-9229-4EE5F2D3D83C}"/>
              </a:ext>
            </a:extLst>
          </p:cNvPr>
          <p:cNvSpPr>
            <a:spLocks noGrp="1"/>
          </p:cNvSpPr>
          <p:nvPr>
            <p:ph sz="quarter" idx="17"/>
          </p:nvPr>
        </p:nvSpPr>
        <p:spPr>
          <a:xfrm>
            <a:off x="1655763" y="23669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0">
            <a:extLst>
              <a:ext uri="{FF2B5EF4-FFF2-40B4-BE49-F238E27FC236}">
                <a16:creationId xmlns:a16="http://schemas.microsoft.com/office/drawing/2014/main" id="{E9DA6C0A-594D-4160-836F-2EA36F284E25}"/>
              </a:ext>
            </a:extLst>
          </p:cNvPr>
          <p:cNvSpPr>
            <a:spLocks noGrp="1"/>
          </p:cNvSpPr>
          <p:nvPr>
            <p:ph sz="quarter" idx="18"/>
          </p:nvPr>
        </p:nvSpPr>
        <p:spPr>
          <a:xfrm>
            <a:off x="1808163" y="25193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0">
            <a:extLst>
              <a:ext uri="{FF2B5EF4-FFF2-40B4-BE49-F238E27FC236}">
                <a16:creationId xmlns:a16="http://schemas.microsoft.com/office/drawing/2014/main" id="{BC41EC9C-C523-475C-9279-146E4EADCB31}"/>
              </a:ext>
            </a:extLst>
          </p:cNvPr>
          <p:cNvSpPr>
            <a:spLocks noGrp="1"/>
          </p:cNvSpPr>
          <p:nvPr>
            <p:ph sz="quarter" idx="19"/>
          </p:nvPr>
        </p:nvSpPr>
        <p:spPr>
          <a:xfrm>
            <a:off x="1960563" y="26717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10">
            <a:extLst>
              <a:ext uri="{FF2B5EF4-FFF2-40B4-BE49-F238E27FC236}">
                <a16:creationId xmlns:a16="http://schemas.microsoft.com/office/drawing/2014/main" id="{D72377D5-1541-46FD-9F27-6A8234C6B3C0}"/>
              </a:ext>
            </a:extLst>
          </p:cNvPr>
          <p:cNvSpPr>
            <a:spLocks noGrp="1"/>
          </p:cNvSpPr>
          <p:nvPr>
            <p:ph sz="quarter" idx="20"/>
          </p:nvPr>
        </p:nvSpPr>
        <p:spPr>
          <a:xfrm>
            <a:off x="2112963" y="28241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10">
            <a:extLst>
              <a:ext uri="{FF2B5EF4-FFF2-40B4-BE49-F238E27FC236}">
                <a16:creationId xmlns:a16="http://schemas.microsoft.com/office/drawing/2014/main" id="{05261C72-AC65-4D96-9D0F-B871C3E6813B}"/>
              </a:ext>
            </a:extLst>
          </p:cNvPr>
          <p:cNvSpPr>
            <a:spLocks noGrp="1"/>
          </p:cNvSpPr>
          <p:nvPr>
            <p:ph sz="quarter" idx="21"/>
          </p:nvPr>
        </p:nvSpPr>
        <p:spPr>
          <a:xfrm>
            <a:off x="2265363" y="29765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10">
            <a:extLst>
              <a:ext uri="{FF2B5EF4-FFF2-40B4-BE49-F238E27FC236}">
                <a16:creationId xmlns:a16="http://schemas.microsoft.com/office/drawing/2014/main" id="{CD153249-8E9F-4DB9-9559-C082998874A8}"/>
              </a:ext>
            </a:extLst>
          </p:cNvPr>
          <p:cNvSpPr>
            <a:spLocks noGrp="1"/>
          </p:cNvSpPr>
          <p:nvPr>
            <p:ph sz="quarter" idx="22"/>
          </p:nvPr>
        </p:nvSpPr>
        <p:spPr>
          <a:xfrm>
            <a:off x="2417763" y="31289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10">
            <a:extLst>
              <a:ext uri="{FF2B5EF4-FFF2-40B4-BE49-F238E27FC236}">
                <a16:creationId xmlns:a16="http://schemas.microsoft.com/office/drawing/2014/main" id="{A94A43D5-8731-4BAA-88BF-771831617FB5}"/>
              </a:ext>
            </a:extLst>
          </p:cNvPr>
          <p:cNvSpPr>
            <a:spLocks noGrp="1"/>
          </p:cNvSpPr>
          <p:nvPr>
            <p:ph sz="quarter" idx="23"/>
          </p:nvPr>
        </p:nvSpPr>
        <p:spPr>
          <a:xfrm>
            <a:off x="2570163" y="3281363"/>
            <a:ext cx="1539875" cy="94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25">
            <a:extLst>
              <a:ext uri="{FF2B5EF4-FFF2-40B4-BE49-F238E27FC236}">
                <a16:creationId xmlns:a16="http://schemas.microsoft.com/office/drawing/2014/main" id="{1366C243-274D-4195-9364-CE8EDC4900AC}"/>
              </a:ext>
            </a:extLst>
          </p:cNvPr>
          <p:cNvSpPr>
            <a:spLocks noGrp="1"/>
          </p:cNvSpPr>
          <p:nvPr>
            <p:ph sz="quarter" idx="24"/>
          </p:nvPr>
        </p:nvSpPr>
        <p:spPr>
          <a:xfrm>
            <a:off x="6272212" y="1909763"/>
            <a:ext cx="1057275" cy="638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Content Placeholder 25">
            <a:extLst>
              <a:ext uri="{FF2B5EF4-FFF2-40B4-BE49-F238E27FC236}">
                <a16:creationId xmlns:a16="http://schemas.microsoft.com/office/drawing/2014/main" id="{017A3724-F05C-4712-B0CD-BE9604AB0D0F}"/>
              </a:ext>
            </a:extLst>
          </p:cNvPr>
          <p:cNvSpPr>
            <a:spLocks noGrp="1"/>
          </p:cNvSpPr>
          <p:nvPr>
            <p:ph sz="quarter" idx="25"/>
          </p:nvPr>
        </p:nvSpPr>
        <p:spPr>
          <a:xfrm>
            <a:off x="6424612" y="2062163"/>
            <a:ext cx="1057275" cy="638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Content Placeholder 25">
            <a:extLst>
              <a:ext uri="{FF2B5EF4-FFF2-40B4-BE49-F238E27FC236}">
                <a16:creationId xmlns:a16="http://schemas.microsoft.com/office/drawing/2014/main" id="{B0D2BBB2-15EA-4AB4-95B5-56A5BFE63DAB}"/>
              </a:ext>
            </a:extLst>
          </p:cNvPr>
          <p:cNvSpPr>
            <a:spLocks noGrp="1"/>
          </p:cNvSpPr>
          <p:nvPr>
            <p:ph sz="quarter" idx="26"/>
          </p:nvPr>
        </p:nvSpPr>
        <p:spPr>
          <a:xfrm>
            <a:off x="6577012" y="2214563"/>
            <a:ext cx="1057275" cy="638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Content Placeholder 25">
            <a:extLst>
              <a:ext uri="{FF2B5EF4-FFF2-40B4-BE49-F238E27FC236}">
                <a16:creationId xmlns:a16="http://schemas.microsoft.com/office/drawing/2014/main" id="{37D190AD-0989-4BD1-8F01-9E620B3E5431}"/>
              </a:ext>
            </a:extLst>
          </p:cNvPr>
          <p:cNvSpPr>
            <a:spLocks noGrp="1"/>
          </p:cNvSpPr>
          <p:nvPr>
            <p:ph sz="quarter" idx="27"/>
          </p:nvPr>
        </p:nvSpPr>
        <p:spPr>
          <a:xfrm>
            <a:off x="6729412" y="2366963"/>
            <a:ext cx="1057275" cy="638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90062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90D8E-3982-4A35-85B7-89E894429ED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9810279"/>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E238F31-E6B4-4D36-8F81-ACDF3C11CC23}"/>
              </a:ext>
            </a:extLst>
          </p:cNvPr>
          <p:cNvSpPr>
            <a:spLocks noGrp="1"/>
          </p:cNvSpPr>
          <p:nvPr>
            <p:ph sz="quarter" idx="10"/>
          </p:nvPr>
        </p:nvSpPr>
        <p:spPr>
          <a:xfrm>
            <a:off x="1028700" y="11858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a:extLst>
              <a:ext uri="{FF2B5EF4-FFF2-40B4-BE49-F238E27FC236}">
                <a16:creationId xmlns:a16="http://schemas.microsoft.com/office/drawing/2014/main" id="{65F9CAB4-D22C-4FF5-9EC5-1DE8E479B88C}"/>
              </a:ext>
            </a:extLst>
          </p:cNvPr>
          <p:cNvSpPr>
            <a:spLocks noGrp="1"/>
          </p:cNvSpPr>
          <p:nvPr>
            <p:ph sz="quarter" idx="11"/>
          </p:nvPr>
        </p:nvSpPr>
        <p:spPr>
          <a:xfrm>
            <a:off x="1181100" y="13382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75352EE7-C0ED-4A32-832C-27464CB4F57E}"/>
              </a:ext>
            </a:extLst>
          </p:cNvPr>
          <p:cNvSpPr>
            <a:spLocks noGrp="1"/>
          </p:cNvSpPr>
          <p:nvPr>
            <p:ph sz="quarter" idx="12"/>
          </p:nvPr>
        </p:nvSpPr>
        <p:spPr>
          <a:xfrm>
            <a:off x="1333500" y="14906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FC9AFFB4-869D-4350-A050-6051A7575E95}"/>
              </a:ext>
            </a:extLst>
          </p:cNvPr>
          <p:cNvSpPr>
            <a:spLocks noGrp="1"/>
          </p:cNvSpPr>
          <p:nvPr>
            <p:ph sz="quarter" idx="13"/>
          </p:nvPr>
        </p:nvSpPr>
        <p:spPr>
          <a:xfrm>
            <a:off x="1485900" y="16430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CF087347-B3D4-4E44-9499-D60EE6F97370}"/>
              </a:ext>
            </a:extLst>
          </p:cNvPr>
          <p:cNvSpPr>
            <a:spLocks noGrp="1"/>
          </p:cNvSpPr>
          <p:nvPr>
            <p:ph sz="quarter" idx="14"/>
          </p:nvPr>
        </p:nvSpPr>
        <p:spPr>
          <a:xfrm>
            <a:off x="1638300" y="17954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001975CE-715F-4D81-A25F-729A0D0BC480}"/>
              </a:ext>
            </a:extLst>
          </p:cNvPr>
          <p:cNvSpPr>
            <a:spLocks noGrp="1"/>
          </p:cNvSpPr>
          <p:nvPr>
            <p:ph sz="quarter" idx="15"/>
          </p:nvPr>
        </p:nvSpPr>
        <p:spPr>
          <a:xfrm>
            <a:off x="1790700" y="19478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61C86957-1713-417F-AE44-6869B1FE8FBA}"/>
              </a:ext>
            </a:extLst>
          </p:cNvPr>
          <p:cNvSpPr>
            <a:spLocks noGrp="1"/>
          </p:cNvSpPr>
          <p:nvPr>
            <p:ph sz="quarter" idx="16"/>
          </p:nvPr>
        </p:nvSpPr>
        <p:spPr>
          <a:xfrm>
            <a:off x="1943100" y="21002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a:extLst>
              <a:ext uri="{FF2B5EF4-FFF2-40B4-BE49-F238E27FC236}">
                <a16:creationId xmlns:a16="http://schemas.microsoft.com/office/drawing/2014/main" id="{950E47AF-8CAC-4505-8EAD-1573D5B30481}"/>
              </a:ext>
            </a:extLst>
          </p:cNvPr>
          <p:cNvSpPr>
            <a:spLocks noGrp="1"/>
          </p:cNvSpPr>
          <p:nvPr>
            <p:ph sz="quarter" idx="17"/>
          </p:nvPr>
        </p:nvSpPr>
        <p:spPr>
          <a:xfrm>
            <a:off x="2095500" y="22526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BE453B0D-FD8A-4A78-8EA9-99569A136179}"/>
              </a:ext>
            </a:extLst>
          </p:cNvPr>
          <p:cNvSpPr>
            <a:spLocks noGrp="1"/>
          </p:cNvSpPr>
          <p:nvPr>
            <p:ph sz="quarter" idx="18"/>
          </p:nvPr>
        </p:nvSpPr>
        <p:spPr>
          <a:xfrm>
            <a:off x="2247900" y="24050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6FCB8EA-15C1-40CC-8AE7-849D9449A3EA}"/>
              </a:ext>
            </a:extLst>
          </p:cNvPr>
          <p:cNvSpPr>
            <a:spLocks noGrp="1"/>
          </p:cNvSpPr>
          <p:nvPr>
            <p:ph sz="quarter" idx="19"/>
          </p:nvPr>
        </p:nvSpPr>
        <p:spPr>
          <a:xfrm>
            <a:off x="2400300" y="25574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a:extLst>
              <a:ext uri="{FF2B5EF4-FFF2-40B4-BE49-F238E27FC236}">
                <a16:creationId xmlns:a16="http://schemas.microsoft.com/office/drawing/2014/main" id="{CED2CCC4-E065-4688-A4E6-C0A8F8F97207}"/>
              </a:ext>
            </a:extLst>
          </p:cNvPr>
          <p:cNvSpPr>
            <a:spLocks noGrp="1"/>
          </p:cNvSpPr>
          <p:nvPr>
            <p:ph sz="quarter" idx="20"/>
          </p:nvPr>
        </p:nvSpPr>
        <p:spPr>
          <a:xfrm>
            <a:off x="2552700" y="27098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D59C1A50-CE53-41BA-A64E-40128A112F58}"/>
              </a:ext>
            </a:extLst>
          </p:cNvPr>
          <p:cNvSpPr>
            <a:spLocks noGrp="1"/>
          </p:cNvSpPr>
          <p:nvPr>
            <p:ph sz="quarter" idx="21"/>
          </p:nvPr>
        </p:nvSpPr>
        <p:spPr>
          <a:xfrm>
            <a:off x="2705100" y="28622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638550A8-08EC-4B63-B69E-8E078904B83D}"/>
              </a:ext>
            </a:extLst>
          </p:cNvPr>
          <p:cNvSpPr>
            <a:spLocks noGrp="1"/>
          </p:cNvSpPr>
          <p:nvPr>
            <p:ph sz="quarter" idx="22"/>
          </p:nvPr>
        </p:nvSpPr>
        <p:spPr>
          <a:xfrm>
            <a:off x="2857500" y="30146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2">
            <a:extLst>
              <a:ext uri="{FF2B5EF4-FFF2-40B4-BE49-F238E27FC236}">
                <a16:creationId xmlns:a16="http://schemas.microsoft.com/office/drawing/2014/main" id="{C0F4D907-C423-462D-BA5F-EC5C4B755AF5}"/>
              </a:ext>
            </a:extLst>
          </p:cNvPr>
          <p:cNvSpPr>
            <a:spLocks noGrp="1"/>
          </p:cNvSpPr>
          <p:nvPr>
            <p:ph sz="quarter" idx="23"/>
          </p:nvPr>
        </p:nvSpPr>
        <p:spPr>
          <a:xfrm>
            <a:off x="4229104" y="9525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2">
            <a:extLst>
              <a:ext uri="{FF2B5EF4-FFF2-40B4-BE49-F238E27FC236}">
                <a16:creationId xmlns:a16="http://schemas.microsoft.com/office/drawing/2014/main" id="{B94CCCB5-86DC-4612-B69F-732E0C73DB81}"/>
              </a:ext>
            </a:extLst>
          </p:cNvPr>
          <p:cNvSpPr>
            <a:spLocks noGrp="1"/>
          </p:cNvSpPr>
          <p:nvPr>
            <p:ph sz="quarter" idx="24"/>
          </p:nvPr>
        </p:nvSpPr>
        <p:spPr>
          <a:xfrm>
            <a:off x="4381504" y="11049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2">
            <a:extLst>
              <a:ext uri="{FF2B5EF4-FFF2-40B4-BE49-F238E27FC236}">
                <a16:creationId xmlns:a16="http://schemas.microsoft.com/office/drawing/2014/main" id="{81BFD4D9-0DBB-4ACC-9648-BDAC3EF14BED}"/>
              </a:ext>
            </a:extLst>
          </p:cNvPr>
          <p:cNvSpPr>
            <a:spLocks noGrp="1"/>
          </p:cNvSpPr>
          <p:nvPr>
            <p:ph sz="quarter" idx="25"/>
          </p:nvPr>
        </p:nvSpPr>
        <p:spPr>
          <a:xfrm>
            <a:off x="4533904" y="12573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2">
            <a:extLst>
              <a:ext uri="{FF2B5EF4-FFF2-40B4-BE49-F238E27FC236}">
                <a16:creationId xmlns:a16="http://schemas.microsoft.com/office/drawing/2014/main" id="{F67AD924-5CF7-4D81-9F3F-22323F383006}"/>
              </a:ext>
            </a:extLst>
          </p:cNvPr>
          <p:cNvSpPr>
            <a:spLocks noGrp="1"/>
          </p:cNvSpPr>
          <p:nvPr>
            <p:ph sz="quarter" idx="26"/>
          </p:nvPr>
        </p:nvSpPr>
        <p:spPr>
          <a:xfrm>
            <a:off x="4686304" y="14097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2D24AFE1-B2F1-4E38-90CD-F6E9CB3C2067}"/>
              </a:ext>
            </a:extLst>
          </p:cNvPr>
          <p:cNvSpPr>
            <a:spLocks noGrp="1"/>
          </p:cNvSpPr>
          <p:nvPr>
            <p:ph sz="quarter" idx="27"/>
          </p:nvPr>
        </p:nvSpPr>
        <p:spPr>
          <a:xfrm>
            <a:off x="4838704" y="15621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2">
            <a:extLst>
              <a:ext uri="{FF2B5EF4-FFF2-40B4-BE49-F238E27FC236}">
                <a16:creationId xmlns:a16="http://schemas.microsoft.com/office/drawing/2014/main" id="{3F454ED5-0127-4D95-9C29-A7580654E24A}"/>
              </a:ext>
            </a:extLst>
          </p:cNvPr>
          <p:cNvSpPr>
            <a:spLocks noGrp="1"/>
          </p:cNvSpPr>
          <p:nvPr>
            <p:ph sz="quarter" idx="28"/>
          </p:nvPr>
        </p:nvSpPr>
        <p:spPr>
          <a:xfrm>
            <a:off x="4991104" y="17145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325C7CD0-510C-4F4D-A71B-847E3E96B9DF}"/>
              </a:ext>
            </a:extLst>
          </p:cNvPr>
          <p:cNvSpPr>
            <a:spLocks noGrp="1"/>
          </p:cNvSpPr>
          <p:nvPr>
            <p:ph sz="quarter" idx="29"/>
          </p:nvPr>
        </p:nvSpPr>
        <p:spPr>
          <a:xfrm>
            <a:off x="5143504" y="18669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A6124B37-0F5C-4251-B82B-EA449EADD6D8}"/>
              </a:ext>
            </a:extLst>
          </p:cNvPr>
          <p:cNvSpPr>
            <a:spLocks noGrp="1"/>
          </p:cNvSpPr>
          <p:nvPr>
            <p:ph sz="quarter" idx="30"/>
          </p:nvPr>
        </p:nvSpPr>
        <p:spPr>
          <a:xfrm>
            <a:off x="5295904" y="20193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Content Placeholder 2">
            <a:extLst>
              <a:ext uri="{FF2B5EF4-FFF2-40B4-BE49-F238E27FC236}">
                <a16:creationId xmlns:a16="http://schemas.microsoft.com/office/drawing/2014/main" id="{A874FD61-263D-4783-B8C5-157207AC7C42}"/>
              </a:ext>
            </a:extLst>
          </p:cNvPr>
          <p:cNvSpPr>
            <a:spLocks noGrp="1"/>
          </p:cNvSpPr>
          <p:nvPr>
            <p:ph sz="quarter" idx="31"/>
          </p:nvPr>
        </p:nvSpPr>
        <p:spPr>
          <a:xfrm>
            <a:off x="5448304" y="21717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2">
            <a:extLst>
              <a:ext uri="{FF2B5EF4-FFF2-40B4-BE49-F238E27FC236}">
                <a16:creationId xmlns:a16="http://schemas.microsoft.com/office/drawing/2014/main" id="{9BCBBB9F-5C56-4247-8CFE-B507122BEC49}"/>
              </a:ext>
            </a:extLst>
          </p:cNvPr>
          <p:cNvSpPr>
            <a:spLocks noGrp="1"/>
          </p:cNvSpPr>
          <p:nvPr>
            <p:ph sz="quarter" idx="32"/>
          </p:nvPr>
        </p:nvSpPr>
        <p:spPr>
          <a:xfrm>
            <a:off x="5600704" y="23241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Content Placeholder 2">
            <a:extLst>
              <a:ext uri="{FF2B5EF4-FFF2-40B4-BE49-F238E27FC236}">
                <a16:creationId xmlns:a16="http://schemas.microsoft.com/office/drawing/2014/main" id="{C5CCB413-ABA0-409E-BE53-6A19F1306ECE}"/>
              </a:ext>
            </a:extLst>
          </p:cNvPr>
          <p:cNvSpPr>
            <a:spLocks noGrp="1"/>
          </p:cNvSpPr>
          <p:nvPr>
            <p:ph sz="quarter" idx="33"/>
          </p:nvPr>
        </p:nvSpPr>
        <p:spPr>
          <a:xfrm>
            <a:off x="5753104" y="24765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Content Placeholder 2">
            <a:extLst>
              <a:ext uri="{FF2B5EF4-FFF2-40B4-BE49-F238E27FC236}">
                <a16:creationId xmlns:a16="http://schemas.microsoft.com/office/drawing/2014/main" id="{2574214D-7851-4A37-805E-EDC7B9FFF8AD}"/>
              </a:ext>
            </a:extLst>
          </p:cNvPr>
          <p:cNvSpPr>
            <a:spLocks noGrp="1"/>
          </p:cNvSpPr>
          <p:nvPr>
            <p:ph sz="quarter" idx="34"/>
          </p:nvPr>
        </p:nvSpPr>
        <p:spPr>
          <a:xfrm>
            <a:off x="5905504" y="26289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Content Placeholder 2">
            <a:extLst>
              <a:ext uri="{FF2B5EF4-FFF2-40B4-BE49-F238E27FC236}">
                <a16:creationId xmlns:a16="http://schemas.microsoft.com/office/drawing/2014/main" id="{04FC5BC4-9437-4B56-91ED-618C6B854393}"/>
              </a:ext>
            </a:extLst>
          </p:cNvPr>
          <p:cNvSpPr>
            <a:spLocks noGrp="1"/>
          </p:cNvSpPr>
          <p:nvPr>
            <p:ph sz="quarter" idx="35"/>
          </p:nvPr>
        </p:nvSpPr>
        <p:spPr>
          <a:xfrm>
            <a:off x="6057904" y="2781301"/>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Content Placeholder 2">
            <a:extLst>
              <a:ext uri="{FF2B5EF4-FFF2-40B4-BE49-F238E27FC236}">
                <a16:creationId xmlns:a16="http://schemas.microsoft.com/office/drawing/2014/main" id="{5E3769EC-5025-4D04-AF1F-FC54991B5CEE}"/>
              </a:ext>
            </a:extLst>
          </p:cNvPr>
          <p:cNvSpPr>
            <a:spLocks noGrp="1"/>
          </p:cNvSpPr>
          <p:nvPr>
            <p:ph sz="quarter" idx="36"/>
          </p:nvPr>
        </p:nvSpPr>
        <p:spPr>
          <a:xfrm>
            <a:off x="7758116" y="11858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Content Placeholder 2">
            <a:extLst>
              <a:ext uri="{FF2B5EF4-FFF2-40B4-BE49-F238E27FC236}">
                <a16:creationId xmlns:a16="http://schemas.microsoft.com/office/drawing/2014/main" id="{FE2613E4-DD45-406D-8591-4C89751DFCB5}"/>
              </a:ext>
            </a:extLst>
          </p:cNvPr>
          <p:cNvSpPr>
            <a:spLocks noGrp="1"/>
          </p:cNvSpPr>
          <p:nvPr>
            <p:ph sz="quarter" idx="37"/>
          </p:nvPr>
        </p:nvSpPr>
        <p:spPr>
          <a:xfrm>
            <a:off x="7910516" y="13382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75FD6C18-6559-4E6B-8216-4BE86238F691}"/>
              </a:ext>
            </a:extLst>
          </p:cNvPr>
          <p:cNvSpPr>
            <a:spLocks noGrp="1"/>
          </p:cNvSpPr>
          <p:nvPr>
            <p:ph sz="quarter" idx="38"/>
          </p:nvPr>
        </p:nvSpPr>
        <p:spPr>
          <a:xfrm>
            <a:off x="8062916" y="14906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D4C5E01A-35B9-4002-8678-F8580CC9194C}"/>
              </a:ext>
            </a:extLst>
          </p:cNvPr>
          <p:cNvSpPr>
            <a:spLocks noGrp="1"/>
          </p:cNvSpPr>
          <p:nvPr>
            <p:ph sz="quarter" idx="39"/>
          </p:nvPr>
        </p:nvSpPr>
        <p:spPr>
          <a:xfrm>
            <a:off x="8215316" y="16430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1679A5F-9C76-4158-B719-C262A5B51B6E}"/>
              </a:ext>
            </a:extLst>
          </p:cNvPr>
          <p:cNvSpPr>
            <a:spLocks noGrp="1"/>
          </p:cNvSpPr>
          <p:nvPr>
            <p:ph sz="quarter" idx="40"/>
          </p:nvPr>
        </p:nvSpPr>
        <p:spPr>
          <a:xfrm>
            <a:off x="8367716" y="17954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553059A0-E168-44C7-A605-4581106A2850}"/>
              </a:ext>
            </a:extLst>
          </p:cNvPr>
          <p:cNvSpPr>
            <a:spLocks noGrp="1"/>
          </p:cNvSpPr>
          <p:nvPr>
            <p:ph sz="quarter" idx="41"/>
          </p:nvPr>
        </p:nvSpPr>
        <p:spPr>
          <a:xfrm>
            <a:off x="8520116" y="19478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774A89B5-740D-4D63-8669-F336F2B971F7}"/>
              </a:ext>
            </a:extLst>
          </p:cNvPr>
          <p:cNvSpPr>
            <a:spLocks noGrp="1"/>
          </p:cNvSpPr>
          <p:nvPr>
            <p:ph sz="quarter" idx="42"/>
          </p:nvPr>
        </p:nvSpPr>
        <p:spPr>
          <a:xfrm>
            <a:off x="8672516" y="21002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30842E1D-1DE9-4769-AC36-5282E759ABCB}"/>
              </a:ext>
            </a:extLst>
          </p:cNvPr>
          <p:cNvSpPr>
            <a:spLocks noGrp="1"/>
          </p:cNvSpPr>
          <p:nvPr>
            <p:ph sz="quarter" idx="43"/>
          </p:nvPr>
        </p:nvSpPr>
        <p:spPr>
          <a:xfrm>
            <a:off x="8824916" y="22526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3AE3D49D-51F4-4F97-9EBC-7A91F8D50B46}"/>
              </a:ext>
            </a:extLst>
          </p:cNvPr>
          <p:cNvSpPr>
            <a:spLocks noGrp="1"/>
          </p:cNvSpPr>
          <p:nvPr>
            <p:ph sz="quarter" idx="44"/>
          </p:nvPr>
        </p:nvSpPr>
        <p:spPr>
          <a:xfrm>
            <a:off x="8977316" y="24050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Content Placeholder 2">
            <a:extLst>
              <a:ext uri="{FF2B5EF4-FFF2-40B4-BE49-F238E27FC236}">
                <a16:creationId xmlns:a16="http://schemas.microsoft.com/office/drawing/2014/main" id="{C7DD5276-E1F6-4E66-91BA-88552A83A10F}"/>
              </a:ext>
            </a:extLst>
          </p:cNvPr>
          <p:cNvSpPr>
            <a:spLocks noGrp="1"/>
          </p:cNvSpPr>
          <p:nvPr>
            <p:ph sz="quarter" idx="45"/>
          </p:nvPr>
        </p:nvSpPr>
        <p:spPr>
          <a:xfrm>
            <a:off x="9129716" y="25574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Content Placeholder 2">
            <a:extLst>
              <a:ext uri="{FF2B5EF4-FFF2-40B4-BE49-F238E27FC236}">
                <a16:creationId xmlns:a16="http://schemas.microsoft.com/office/drawing/2014/main" id="{2C5CCFF7-F8CC-4F26-AA76-650064667F57}"/>
              </a:ext>
            </a:extLst>
          </p:cNvPr>
          <p:cNvSpPr>
            <a:spLocks noGrp="1"/>
          </p:cNvSpPr>
          <p:nvPr>
            <p:ph sz="quarter" idx="46"/>
          </p:nvPr>
        </p:nvSpPr>
        <p:spPr>
          <a:xfrm>
            <a:off x="9282116" y="2709863"/>
            <a:ext cx="1714499" cy="385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2" name="Content Placeholder 41">
            <a:extLst>
              <a:ext uri="{FF2B5EF4-FFF2-40B4-BE49-F238E27FC236}">
                <a16:creationId xmlns:a16="http://schemas.microsoft.com/office/drawing/2014/main" id="{30C794F4-BB4C-4702-A824-EA27C47C53E6}"/>
              </a:ext>
            </a:extLst>
          </p:cNvPr>
          <p:cNvSpPr>
            <a:spLocks noGrp="1"/>
          </p:cNvSpPr>
          <p:nvPr>
            <p:ph sz="quarter" idx="47"/>
          </p:nvPr>
        </p:nvSpPr>
        <p:spPr>
          <a:xfrm>
            <a:off x="8062913" y="6000750"/>
            <a:ext cx="1714500" cy="5000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756536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29" name="Content Placeholder 28">
            <a:extLst>
              <a:ext uri="{FF2B5EF4-FFF2-40B4-BE49-F238E27FC236}">
                <a16:creationId xmlns:a16="http://schemas.microsoft.com/office/drawing/2014/main" id="{8B73DB22-40C2-4505-8651-CF9881F0E463}"/>
              </a:ext>
            </a:extLst>
          </p:cNvPr>
          <p:cNvSpPr>
            <a:spLocks noGrp="1"/>
          </p:cNvSpPr>
          <p:nvPr>
            <p:ph sz="quarter" idx="10"/>
          </p:nvPr>
        </p:nvSpPr>
        <p:spPr>
          <a:xfrm>
            <a:off x="1503363" y="1255713"/>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Content Placeholder 28">
            <a:extLst>
              <a:ext uri="{FF2B5EF4-FFF2-40B4-BE49-F238E27FC236}">
                <a16:creationId xmlns:a16="http://schemas.microsoft.com/office/drawing/2014/main" id="{52CA54CC-9410-4279-9450-51504744D930}"/>
              </a:ext>
            </a:extLst>
          </p:cNvPr>
          <p:cNvSpPr>
            <a:spLocks noGrp="1"/>
          </p:cNvSpPr>
          <p:nvPr>
            <p:ph sz="quarter" idx="11"/>
          </p:nvPr>
        </p:nvSpPr>
        <p:spPr>
          <a:xfrm>
            <a:off x="1655763" y="1408113"/>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Content Placeholder 28">
            <a:extLst>
              <a:ext uri="{FF2B5EF4-FFF2-40B4-BE49-F238E27FC236}">
                <a16:creationId xmlns:a16="http://schemas.microsoft.com/office/drawing/2014/main" id="{8FE44EA6-6045-428E-9E14-E5AFB40B5F2A}"/>
              </a:ext>
            </a:extLst>
          </p:cNvPr>
          <p:cNvSpPr>
            <a:spLocks noGrp="1"/>
          </p:cNvSpPr>
          <p:nvPr>
            <p:ph sz="quarter" idx="12"/>
          </p:nvPr>
        </p:nvSpPr>
        <p:spPr>
          <a:xfrm>
            <a:off x="1808163" y="1560513"/>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8">
            <a:extLst>
              <a:ext uri="{FF2B5EF4-FFF2-40B4-BE49-F238E27FC236}">
                <a16:creationId xmlns:a16="http://schemas.microsoft.com/office/drawing/2014/main" id="{68A919B4-45AE-41D7-AD30-8B42DB177A0A}"/>
              </a:ext>
            </a:extLst>
          </p:cNvPr>
          <p:cNvSpPr>
            <a:spLocks noGrp="1"/>
          </p:cNvSpPr>
          <p:nvPr>
            <p:ph sz="quarter" idx="13"/>
          </p:nvPr>
        </p:nvSpPr>
        <p:spPr>
          <a:xfrm>
            <a:off x="1960563" y="1712913"/>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8">
            <a:extLst>
              <a:ext uri="{FF2B5EF4-FFF2-40B4-BE49-F238E27FC236}">
                <a16:creationId xmlns:a16="http://schemas.microsoft.com/office/drawing/2014/main" id="{44CE58B6-661F-4EC0-AE94-63D824EC09CA}"/>
              </a:ext>
            </a:extLst>
          </p:cNvPr>
          <p:cNvSpPr>
            <a:spLocks noGrp="1"/>
          </p:cNvSpPr>
          <p:nvPr>
            <p:ph sz="quarter" idx="14"/>
          </p:nvPr>
        </p:nvSpPr>
        <p:spPr>
          <a:xfrm>
            <a:off x="2112963" y="1865313"/>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8">
            <a:extLst>
              <a:ext uri="{FF2B5EF4-FFF2-40B4-BE49-F238E27FC236}">
                <a16:creationId xmlns:a16="http://schemas.microsoft.com/office/drawing/2014/main" id="{E5FD04BF-6B3C-4804-8E2C-95C253DF8356}"/>
              </a:ext>
            </a:extLst>
          </p:cNvPr>
          <p:cNvSpPr>
            <a:spLocks noGrp="1"/>
          </p:cNvSpPr>
          <p:nvPr>
            <p:ph sz="quarter" idx="15"/>
          </p:nvPr>
        </p:nvSpPr>
        <p:spPr>
          <a:xfrm>
            <a:off x="2265363" y="2017713"/>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8">
            <a:extLst>
              <a:ext uri="{FF2B5EF4-FFF2-40B4-BE49-F238E27FC236}">
                <a16:creationId xmlns:a16="http://schemas.microsoft.com/office/drawing/2014/main" id="{8CF259A8-0488-4DF0-9FA4-DABFACE93555}"/>
              </a:ext>
            </a:extLst>
          </p:cNvPr>
          <p:cNvSpPr>
            <a:spLocks noGrp="1"/>
          </p:cNvSpPr>
          <p:nvPr>
            <p:ph sz="quarter" idx="16"/>
          </p:nvPr>
        </p:nvSpPr>
        <p:spPr>
          <a:xfrm>
            <a:off x="2417763" y="2170113"/>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8">
            <a:extLst>
              <a:ext uri="{FF2B5EF4-FFF2-40B4-BE49-F238E27FC236}">
                <a16:creationId xmlns:a16="http://schemas.microsoft.com/office/drawing/2014/main" id="{3BDE0ABE-BAB6-4884-8895-7131C4A12155}"/>
              </a:ext>
            </a:extLst>
          </p:cNvPr>
          <p:cNvSpPr>
            <a:spLocks noGrp="1"/>
          </p:cNvSpPr>
          <p:nvPr>
            <p:ph sz="quarter" idx="17"/>
          </p:nvPr>
        </p:nvSpPr>
        <p:spPr>
          <a:xfrm>
            <a:off x="2570163" y="2322513"/>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8">
            <a:extLst>
              <a:ext uri="{FF2B5EF4-FFF2-40B4-BE49-F238E27FC236}">
                <a16:creationId xmlns:a16="http://schemas.microsoft.com/office/drawing/2014/main" id="{2F45EA38-12FF-45DC-8D31-59A9A8BA2143}"/>
              </a:ext>
            </a:extLst>
          </p:cNvPr>
          <p:cNvSpPr>
            <a:spLocks noGrp="1"/>
          </p:cNvSpPr>
          <p:nvPr>
            <p:ph sz="quarter" idx="18"/>
          </p:nvPr>
        </p:nvSpPr>
        <p:spPr>
          <a:xfrm>
            <a:off x="2722563" y="2474913"/>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8">
            <a:extLst>
              <a:ext uri="{FF2B5EF4-FFF2-40B4-BE49-F238E27FC236}">
                <a16:creationId xmlns:a16="http://schemas.microsoft.com/office/drawing/2014/main" id="{F340DCAF-E51E-4E0F-8456-A02D2EBEAAC7}"/>
              </a:ext>
            </a:extLst>
          </p:cNvPr>
          <p:cNvSpPr>
            <a:spLocks noGrp="1"/>
          </p:cNvSpPr>
          <p:nvPr>
            <p:ph sz="quarter" idx="19"/>
          </p:nvPr>
        </p:nvSpPr>
        <p:spPr>
          <a:xfrm>
            <a:off x="2874963" y="2627313"/>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Content Placeholder 28">
            <a:extLst>
              <a:ext uri="{FF2B5EF4-FFF2-40B4-BE49-F238E27FC236}">
                <a16:creationId xmlns:a16="http://schemas.microsoft.com/office/drawing/2014/main" id="{DAA044D8-2673-4DA5-9222-2C796850FAEA}"/>
              </a:ext>
            </a:extLst>
          </p:cNvPr>
          <p:cNvSpPr>
            <a:spLocks noGrp="1"/>
          </p:cNvSpPr>
          <p:nvPr>
            <p:ph sz="quarter" idx="20"/>
          </p:nvPr>
        </p:nvSpPr>
        <p:spPr>
          <a:xfrm>
            <a:off x="5275265" y="1498600"/>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Content Placeholder 28">
            <a:extLst>
              <a:ext uri="{FF2B5EF4-FFF2-40B4-BE49-F238E27FC236}">
                <a16:creationId xmlns:a16="http://schemas.microsoft.com/office/drawing/2014/main" id="{E4FED7E0-A3C5-4877-AFA3-39232576F40B}"/>
              </a:ext>
            </a:extLst>
          </p:cNvPr>
          <p:cNvSpPr>
            <a:spLocks noGrp="1"/>
          </p:cNvSpPr>
          <p:nvPr>
            <p:ph sz="quarter" idx="21"/>
          </p:nvPr>
        </p:nvSpPr>
        <p:spPr>
          <a:xfrm>
            <a:off x="5427665" y="1651000"/>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Content Placeholder 28">
            <a:extLst>
              <a:ext uri="{FF2B5EF4-FFF2-40B4-BE49-F238E27FC236}">
                <a16:creationId xmlns:a16="http://schemas.microsoft.com/office/drawing/2014/main" id="{0792F41F-1D7F-44EC-9A8B-CE8B99125503}"/>
              </a:ext>
            </a:extLst>
          </p:cNvPr>
          <p:cNvSpPr>
            <a:spLocks noGrp="1"/>
          </p:cNvSpPr>
          <p:nvPr>
            <p:ph sz="quarter" idx="22"/>
          </p:nvPr>
        </p:nvSpPr>
        <p:spPr>
          <a:xfrm>
            <a:off x="5580065" y="1803400"/>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2" name="Content Placeholder 28">
            <a:extLst>
              <a:ext uri="{FF2B5EF4-FFF2-40B4-BE49-F238E27FC236}">
                <a16:creationId xmlns:a16="http://schemas.microsoft.com/office/drawing/2014/main" id="{8BAA4A19-B4A7-4F5A-8187-B64403B85616}"/>
              </a:ext>
            </a:extLst>
          </p:cNvPr>
          <p:cNvSpPr>
            <a:spLocks noGrp="1"/>
          </p:cNvSpPr>
          <p:nvPr>
            <p:ph sz="quarter" idx="23"/>
          </p:nvPr>
        </p:nvSpPr>
        <p:spPr>
          <a:xfrm>
            <a:off x="5732465" y="1955800"/>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3" name="Content Placeholder 28">
            <a:extLst>
              <a:ext uri="{FF2B5EF4-FFF2-40B4-BE49-F238E27FC236}">
                <a16:creationId xmlns:a16="http://schemas.microsoft.com/office/drawing/2014/main" id="{9E489EE6-2C71-42CD-BCF3-5B852DC84BBC}"/>
              </a:ext>
            </a:extLst>
          </p:cNvPr>
          <p:cNvSpPr>
            <a:spLocks noGrp="1"/>
          </p:cNvSpPr>
          <p:nvPr>
            <p:ph sz="quarter" idx="24"/>
          </p:nvPr>
        </p:nvSpPr>
        <p:spPr>
          <a:xfrm>
            <a:off x="5884865" y="2108200"/>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4" name="Content Placeholder 28">
            <a:extLst>
              <a:ext uri="{FF2B5EF4-FFF2-40B4-BE49-F238E27FC236}">
                <a16:creationId xmlns:a16="http://schemas.microsoft.com/office/drawing/2014/main" id="{71A7257D-BCB8-4485-8C89-DC04F0C23BCA}"/>
              </a:ext>
            </a:extLst>
          </p:cNvPr>
          <p:cNvSpPr>
            <a:spLocks noGrp="1"/>
          </p:cNvSpPr>
          <p:nvPr>
            <p:ph sz="quarter" idx="25"/>
          </p:nvPr>
        </p:nvSpPr>
        <p:spPr>
          <a:xfrm>
            <a:off x="6037265" y="2260600"/>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5" name="Content Placeholder 28">
            <a:extLst>
              <a:ext uri="{FF2B5EF4-FFF2-40B4-BE49-F238E27FC236}">
                <a16:creationId xmlns:a16="http://schemas.microsoft.com/office/drawing/2014/main" id="{403A815E-AAA1-43E6-8268-688183DDFB5E}"/>
              </a:ext>
            </a:extLst>
          </p:cNvPr>
          <p:cNvSpPr>
            <a:spLocks noGrp="1"/>
          </p:cNvSpPr>
          <p:nvPr>
            <p:ph sz="quarter" idx="26"/>
          </p:nvPr>
        </p:nvSpPr>
        <p:spPr>
          <a:xfrm>
            <a:off x="6189665" y="2413000"/>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Content Placeholder 28">
            <a:extLst>
              <a:ext uri="{FF2B5EF4-FFF2-40B4-BE49-F238E27FC236}">
                <a16:creationId xmlns:a16="http://schemas.microsoft.com/office/drawing/2014/main" id="{BD4D93D3-6232-49A8-A46C-28328CCB7A94}"/>
              </a:ext>
            </a:extLst>
          </p:cNvPr>
          <p:cNvSpPr>
            <a:spLocks noGrp="1"/>
          </p:cNvSpPr>
          <p:nvPr>
            <p:ph sz="quarter" idx="27"/>
          </p:nvPr>
        </p:nvSpPr>
        <p:spPr>
          <a:xfrm>
            <a:off x="6342065" y="2565400"/>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7" name="Content Placeholder 28">
            <a:extLst>
              <a:ext uri="{FF2B5EF4-FFF2-40B4-BE49-F238E27FC236}">
                <a16:creationId xmlns:a16="http://schemas.microsoft.com/office/drawing/2014/main" id="{B86EFCED-C596-4A0D-9D86-2BED44A475BF}"/>
              </a:ext>
            </a:extLst>
          </p:cNvPr>
          <p:cNvSpPr>
            <a:spLocks noGrp="1"/>
          </p:cNvSpPr>
          <p:nvPr>
            <p:ph sz="quarter" idx="28"/>
          </p:nvPr>
        </p:nvSpPr>
        <p:spPr>
          <a:xfrm>
            <a:off x="6494465" y="2717800"/>
            <a:ext cx="1487487" cy="7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9" name="Content Placeholder 48">
            <a:extLst>
              <a:ext uri="{FF2B5EF4-FFF2-40B4-BE49-F238E27FC236}">
                <a16:creationId xmlns:a16="http://schemas.microsoft.com/office/drawing/2014/main" id="{B0F5C49F-90F2-465A-85FF-8D88C230B4A9}"/>
              </a:ext>
            </a:extLst>
          </p:cNvPr>
          <p:cNvSpPr>
            <a:spLocks noGrp="1"/>
          </p:cNvSpPr>
          <p:nvPr>
            <p:ph sz="quarter" idx="29"/>
          </p:nvPr>
        </p:nvSpPr>
        <p:spPr>
          <a:xfrm>
            <a:off x="8085138" y="14986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0" name="Content Placeholder 48">
            <a:extLst>
              <a:ext uri="{FF2B5EF4-FFF2-40B4-BE49-F238E27FC236}">
                <a16:creationId xmlns:a16="http://schemas.microsoft.com/office/drawing/2014/main" id="{EFA8FA5E-AB27-48EE-B550-7309B4BF4EE1}"/>
              </a:ext>
            </a:extLst>
          </p:cNvPr>
          <p:cNvSpPr>
            <a:spLocks noGrp="1"/>
          </p:cNvSpPr>
          <p:nvPr>
            <p:ph sz="quarter" idx="30"/>
          </p:nvPr>
        </p:nvSpPr>
        <p:spPr>
          <a:xfrm>
            <a:off x="8237538" y="16510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 name="Content Placeholder 48">
            <a:extLst>
              <a:ext uri="{FF2B5EF4-FFF2-40B4-BE49-F238E27FC236}">
                <a16:creationId xmlns:a16="http://schemas.microsoft.com/office/drawing/2014/main" id="{F9C31911-6067-44B7-A7EB-F1622029F994}"/>
              </a:ext>
            </a:extLst>
          </p:cNvPr>
          <p:cNvSpPr>
            <a:spLocks noGrp="1"/>
          </p:cNvSpPr>
          <p:nvPr>
            <p:ph sz="quarter" idx="31"/>
          </p:nvPr>
        </p:nvSpPr>
        <p:spPr>
          <a:xfrm>
            <a:off x="8389938" y="18034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2" name="Content Placeholder 48">
            <a:extLst>
              <a:ext uri="{FF2B5EF4-FFF2-40B4-BE49-F238E27FC236}">
                <a16:creationId xmlns:a16="http://schemas.microsoft.com/office/drawing/2014/main" id="{A9C69D6F-6941-4E2D-85AE-8370148FD080}"/>
              </a:ext>
            </a:extLst>
          </p:cNvPr>
          <p:cNvSpPr>
            <a:spLocks noGrp="1"/>
          </p:cNvSpPr>
          <p:nvPr>
            <p:ph sz="quarter" idx="32"/>
          </p:nvPr>
        </p:nvSpPr>
        <p:spPr>
          <a:xfrm>
            <a:off x="8542338" y="19558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3" name="Content Placeholder 48">
            <a:extLst>
              <a:ext uri="{FF2B5EF4-FFF2-40B4-BE49-F238E27FC236}">
                <a16:creationId xmlns:a16="http://schemas.microsoft.com/office/drawing/2014/main" id="{D93BA733-D408-4624-951E-6E4E1BF3985B}"/>
              </a:ext>
            </a:extLst>
          </p:cNvPr>
          <p:cNvSpPr>
            <a:spLocks noGrp="1"/>
          </p:cNvSpPr>
          <p:nvPr>
            <p:ph sz="quarter" idx="33"/>
          </p:nvPr>
        </p:nvSpPr>
        <p:spPr>
          <a:xfrm>
            <a:off x="8694738" y="21082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Content Placeholder 48">
            <a:extLst>
              <a:ext uri="{FF2B5EF4-FFF2-40B4-BE49-F238E27FC236}">
                <a16:creationId xmlns:a16="http://schemas.microsoft.com/office/drawing/2014/main" id="{94EC67C1-B8DF-42FD-A506-D9261DA412A5}"/>
              </a:ext>
            </a:extLst>
          </p:cNvPr>
          <p:cNvSpPr>
            <a:spLocks noGrp="1"/>
          </p:cNvSpPr>
          <p:nvPr>
            <p:ph sz="quarter" idx="34"/>
          </p:nvPr>
        </p:nvSpPr>
        <p:spPr>
          <a:xfrm>
            <a:off x="8847138" y="22606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5" name="Content Placeholder 48">
            <a:extLst>
              <a:ext uri="{FF2B5EF4-FFF2-40B4-BE49-F238E27FC236}">
                <a16:creationId xmlns:a16="http://schemas.microsoft.com/office/drawing/2014/main" id="{50061A41-BBEE-419E-95DF-1EA52C4BA75E}"/>
              </a:ext>
            </a:extLst>
          </p:cNvPr>
          <p:cNvSpPr>
            <a:spLocks noGrp="1"/>
          </p:cNvSpPr>
          <p:nvPr>
            <p:ph sz="quarter" idx="35"/>
          </p:nvPr>
        </p:nvSpPr>
        <p:spPr>
          <a:xfrm>
            <a:off x="8999538" y="24130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 name="Content Placeholder 48">
            <a:extLst>
              <a:ext uri="{FF2B5EF4-FFF2-40B4-BE49-F238E27FC236}">
                <a16:creationId xmlns:a16="http://schemas.microsoft.com/office/drawing/2014/main" id="{835EF15B-310D-4203-94D1-4B474F66821F}"/>
              </a:ext>
            </a:extLst>
          </p:cNvPr>
          <p:cNvSpPr>
            <a:spLocks noGrp="1"/>
          </p:cNvSpPr>
          <p:nvPr>
            <p:ph sz="quarter" idx="36"/>
          </p:nvPr>
        </p:nvSpPr>
        <p:spPr>
          <a:xfrm>
            <a:off x="9151938" y="25654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7" name="Content Placeholder 48">
            <a:extLst>
              <a:ext uri="{FF2B5EF4-FFF2-40B4-BE49-F238E27FC236}">
                <a16:creationId xmlns:a16="http://schemas.microsoft.com/office/drawing/2014/main" id="{3EEF49FA-3A2F-445C-8DE8-374FCAF5D59B}"/>
              </a:ext>
            </a:extLst>
          </p:cNvPr>
          <p:cNvSpPr>
            <a:spLocks noGrp="1"/>
          </p:cNvSpPr>
          <p:nvPr>
            <p:ph sz="quarter" idx="37"/>
          </p:nvPr>
        </p:nvSpPr>
        <p:spPr>
          <a:xfrm>
            <a:off x="9304338" y="27178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8" name="Content Placeholder 48">
            <a:extLst>
              <a:ext uri="{FF2B5EF4-FFF2-40B4-BE49-F238E27FC236}">
                <a16:creationId xmlns:a16="http://schemas.microsoft.com/office/drawing/2014/main" id="{98948041-3076-4068-99D9-883418C1EE4B}"/>
              </a:ext>
            </a:extLst>
          </p:cNvPr>
          <p:cNvSpPr>
            <a:spLocks noGrp="1"/>
          </p:cNvSpPr>
          <p:nvPr>
            <p:ph sz="quarter" idx="38"/>
          </p:nvPr>
        </p:nvSpPr>
        <p:spPr>
          <a:xfrm>
            <a:off x="9456738" y="28702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9" name="Content Placeholder 48">
            <a:extLst>
              <a:ext uri="{FF2B5EF4-FFF2-40B4-BE49-F238E27FC236}">
                <a16:creationId xmlns:a16="http://schemas.microsoft.com/office/drawing/2014/main" id="{20EAC173-9BED-4521-A2C8-A728781DCE33}"/>
              </a:ext>
            </a:extLst>
          </p:cNvPr>
          <p:cNvSpPr>
            <a:spLocks noGrp="1"/>
          </p:cNvSpPr>
          <p:nvPr>
            <p:ph sz="quarter" idx="39"/>
          </p:nvPr>
        </p:nvSpPr>
        <p:spPr>
          <a:xfrm>
            <a:off x="9609138" y="3022600"/>
            <a:ext cx="1487487" cy="70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0" name="Freeform 73">
            <a:extLst>
              <a:ext uri="{FF2B5EF4-FFF2-40B4-BE49-F238E27FC236}">
                <a16:creationId xmlns:a16="http://schemas.microsoft.com/office/drawing/2014/main" id="{8C777DA8-2B8F-4EB2-BA90-74AA9398DEAF}"/>
              </a:ext>
              <a:ext uri="{C183D7F6-B498-43B3-948B-1728B52AA6E4}">
                <adec:decorative xmlns:adec="http://schemas.microsoft.com/office/drawing/2017/decorative" val="1"/>
              </a:ext>
            </a:extLst>
          </p:cNvPr>
          <p:cNvSpPr/>
          <p:nvPr userDrawn="1"/>
        </p:nvSpPr>
        <p:spPr bwMode="auto">
          <a:xfrm>
            <a:off x="457200" y="1107045"/>
            <a:ext cx="11336037" cy="5285232"/>
          </a:xfrm>
          <a:custGeom>
            <a:avLst/>
            <a:gdLst>
              <a:gd name="connsiteX0" fmla="*/ 3613759 w 11336037"/>
              <a:gd name="connsiteY0" fmla="*/ 0 h 5286494"/>
              <a:gd name="connsiteX1" fmla="*/ 11336037 w 11336037"/>
              <a:gd name="connsiteY1" fmla="*/ 0 h 5286494"/>
              <a:gd name="connsiteX2" fmla="*/ 11336037 w 11336037"/>
              <a:gd name="connsiteY2" fmla="*/ 364763 h 5286494"/>
              <a:gd name="connsiteX3" fmla="*/ 11336037 w 11336037"/>
              <a:gd name="connsiteY3" fmla="*/ 471234 h 5286494"/>
              <a:gd name="connsiteX4" fmla="*/ 11336037 w 11336037"/>
              <a:gd name="connsiteY4" fmla="*/ 5286494 h 5286494"/>
              <a:gd name="connsiteX5" fmla="*/ 0 w 11336037"/>
              <a:gd name="connsiteY5" fmla="*/ 5286494 h 5286494"/>
              <a:gd name="connsiteX6" fmla="*/ 0 w 11336037"/>
              <a:gd name="connsiteY6" fmla="*/ 364763 h 5286494"/>
              <a:gd name="connsiteX7" fmla="*/ 3613759 w 11336037"/>
              <a:gd name="connsiteY7" fmla="*/ 364763 h 5286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36037" h="5286494">
                <a:moveTo>
                  <a:pt x="3613759" y="0"/>
                </a:moveTo>
                <a:lnTo>
                  <a:pt x="11336037" y="0"/>
                </a:lnTo>
                <a:lnTo>
                  <a:pt x="11336037" y="364763"/>
                </a:lnTo>
                <a:lnTo>
                  <a:pt x="11336037" y="471234"/>
                </a:lnTo>
                <a:lnTo>
                  <a:pt x="11336037" y="5286494"/>
                </a:lnTo>
                <a:lnTo>
                  <a:pt x="0" y="5286494"/>
                </a:lnTo>
                <a:lnTo>
                  <a:pt x="0" y="364763"/>
                </a:lnTo>
                <a:lnTo>
                  <a:pt x="3613759" y="364763"/>
                </a:lnTo>
                <a:close/>
              </a:path>
            </a:pathLst>
          </a:custGeom>
          <a:solidFill>
            <a:srgbClr val="000000"/>
          </a:solidFill>
          <a:ln>
            <a:noFill/>
            <a:headEnd type="none" w="med" len="med"/>
            <a:tailEnd type="none" w="med" len="med"/>
          </a:ln>
          <a:effectLst>
            <a:outerShdw blurRad="381000" algn="tl" rotWithShape="0">
              <a:srgbClr val="0078D4">
                <a:alpha val="7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1" name="Table 1">
            <a:extLst>
              <a:ext uri="{FF2B5EF4-FFF2-40B4-BE49-F238E27FC236}">
                <a16:creationId xmlns:a16="http://schemas.microsoft.com/office/drawing/2014/main" id="{3B927F42-2FB2-47BB-943F-F3E0A3F9CEC5}"/>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2571855349"/>
              </p:ext>
            </p:extLst>
          </p:nvPr>
        </p:nvGraphicFramePr>
        <p:xfrm>
          <a:off x="457199" y="1100782"/>
          <a:ext cx="11336037" cy="5293751"/>
        </p:xfrm>
        <a:graphic>
          <a:graphicData uri="http://schemas.openxmlformats.org/drawingml/2006/table">
            <a:tbl>
              <a:tblPr firstRow="1" bandRow="1">
                <a:effectLst/>
                <a:tableStyleId>{5C22544A-7EE6-4342-B048-85BDC9FD1C3A}</a:tableStyleId>
              </a:tblPr>
              <a:tblGrid>
                <a:gridCol w="3614749">
                  <a:extLst>
                    <a:ext uri="{9D8B030D-6E8A-4147-A177-3AD203B41FA5}">
                      <a16:colId xmlns:a16="http://schemas.microsoft.com/office/drawing/2014/main" val="612782886"/>
                    </a:ext>
                  </a:extLst>
                </a:gridCol>
                <a:gridCol w="2177142">
                  <a:extLst>
                    <a:ext uri="{9D8B030D-6E8A-4147-A177-3AD203B41FA5}">
                      <a16:colId xmlns:a16="http://schemas.microsoft.com/office/drawing/2014/main" val="1144773959"/>
                    </a:ext>
                  </a:extLst>
                </a:gridCol>
                <a:gridCol w="2995531">
                  <a:extLst>
                    <a:ext uri="{9D8B030D-6E8A-4147-A177-3AD203B41FA5}">
                      <a16:colId xmlns:a16="http://schemas.microsoft.com/office/drawing/2014/main" val="2077514628"/>
                    </a:ext>
                  </a:extLst>
                </a:gridCol>
                <a:gridCol w="2548615">
                  <a:extLst>
                    <a:ext uri="{9D8B030D-6E8A-4147-A177-3AD203B41FA5}">
                      <a16:colId xmlns:a16="http://schemas.microsoft.com/office/drawing/2014/main" val="3307142141"/>
                    </a:ext>
                  </a:extLst>
                </a:gridCol>
              </a:tblGrid>
              <a:tr h="378125">
                <a:tc>
                  <a:txBody>
                    <a:bodyPr/>
                    <a:lstStyle/>
                    <a:p>
                      <a:pPr algn="l"/>
                      <a:endParaRPr lang="en-US" sz="1600" b="1" kern="1200">
                        <a:solidFill>
                          <a:srgbClr val="000000"/>
                        </a:solidFill>
                        <a:latin typeface="+mj-lt"/>
                        <a:ea typeface="+mn-ea"/>
                        <a:cs typeface="Segoe UI"/>
                      </a:endParaRPr>
                    </a:p>
                  </a:txBody>
                  <a:tcPr anchor="b">
                    <a:lnL w="635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algn="ctr" defTabSz="932742" rtl="0" eaLnBrk="1" latinLnBrk="0" hangingPunct="1"/>
                      <a:endParaRPr lang="en-US" sz="1600" b="1" kern="1200">
                        <a:solidFill>
                          <a:schemeClr val="bg1"/>
                        </a:solidFill>
                        <a:latin typeface="+mj-lt"/>
                        <a:ea typeface="+mn-ea"/>
                        <a:cs typeface="Segoe UI"/>
                      </a:endParaRPr>
                    </a:p>
                  </a:txBody>
                  <a:tcPr anchor="ctr">
                    <a:lnL w="12700" cap="flat" cmpd="sng" algn="ctr">
                      <a:solidFill>
                        <a:schemeClr val="bg1">
                          <a:lumMod val="75000"/>
                        </a:schemeClr>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0">
                        <a:latin typeface="Segoe UI" panose="020B0502040204020203" pitchFamily="34" charset="0"/>
                        <a:cs typeface="Segoe UI" panose="020B0502040204020203" pitchFamily="34" charset="0"/>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523774726"/>
                  </a:ext>
                </a:extLst>
              </a:tr>
              <a:tr h="378126">
                <a:tc rowSpan="2">
                  <a:txBody>
                    <a:bodyPr/>
                    <a:lstStyle/>
                    <a:p>
                      <a:pPr algn="l"/>
                      <a:endParaRPr lang="en-US" sz="1400" b="0">
                        <a:solidFill>
                          <a:schemeClr val="tx1"/>
                        </a:solidFill>
                        <a:latin typeface="Segoe UI" panose="020B0502040204020203" pitchFamily="34" charset="0"/>
                        <a:cs typeface="Segoe UI" panose="020B0502040204020203" pitchFamily="34" charset="0"/>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p>
                      <a:pPr algn="ctr"/>
                      <a:endParaRPr lang="en-US" sz="1600" b="1">
                        <a:solidFill>
                          <a:schemeClr val="tx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400" b="0">
                        <a:latin typeface="Segoe UI" panose="020B0502040204020203" pitchFamily="34" charset="0"/>
                        <a:cs typeface="Segoe UI" panose="020B0502040204020203" pitchFamily="34" charset="0"/>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a:solidFill>
                          <a:schemeClr val="tx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37124244"/>
                  </a:ext>
                </a:extLst>
              </a:tr>
              <a:tr h="378125">
                <a:tc vMerge="1">
                  <a:txBody>
                    <a:bodyPr/>
                    <a:lstStyle/>
                    <a:p>
                      <a:pPr algn="l"/>
                      <a:endParaRPr lang="en-US" sz="1400" b="0">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1400" b="0">
                        <a:solidFill>
                          <a:schemeClr val="tx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b="0">
                        <a:solidFill>
                          <a:schemeClr val="tx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0">
                        <a:solidFill>
                          <a:schemeClr val="tx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78068917"/>
                  </a:ext>
                </a:extLst>
              </a:tr>
              <a:tr h="378125">
                <a:tc>
                  <a:txBody>
                    <a:bodyPr/>
                    <a:lstStyle/>
                    <a:p>
                      <a:pPr marL="0" marR="0" indent="0" algn="l" rtl="0" eaLnBrk="1" fontAlgn="auto" latinLnBrk="0" hangingPunct="1">
                        <a:lnSpc>
                          <a:spcPct val="100000"/>
                        </a:lnSpc>
                        <a:spcBef>
                          <a:spcPts val="0"/>
                        </a:spcBef>
                        <a:spcAft>
                          <a:spcPts val="0"/>
                        </a:spcAft>
                        <a:buFontTx/>
                        <a:buNone/>
                      </a:pPr>
                      <a:endParaRPr lang="en-US" sz="1400">
                        <a:solidFill>
                          <a:schemeClr val="tx1"/>
                        </a:solidFill>
                        <a:latin typeface="Segoe UI" panose="020B0502040204020203" pitchFamily="34" charset="0"/>
                        <a:cs typeface="Segoe UI" panose="020B0502040204020203" pitchFamily="34" charset="0"/>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24577965"/>
                  </a:ext>
                </a:extLst>
              </a:tr>
              <a:tr h="378125">
                <a:tc>
                  <a:txBody>
                    <a:bodyPr/>
                    <a:lstStyle/>
                    <a:p>
                      <a:pPr marL="0" marR="0" lvl="0" indent="0" algn="l" rtl="0" eaLnBrk="1" fontAlgn="auto" latinLnBrk="0" hangingPunct="1">
                        <a:lnSpc>
                          <a:spcPct val="100000"/>
                        </a:lnSpc>
                        <a:spcBef>
                          <a:spcPts val="0"/>
                        </a:spcBef>
                        <a:spcAft>
                          <a:spcPts val="0"/>
                        </a:spcAft>
                        <a:buFontTx/>
                        <a:buNone/>
                      </a:pPr>
                      <a:endParaRPr lang="en-US" sz="1400">
                        <a:solidFill>
                          <a:schemeClr val="tx1"/>
                        </a:solidFill>
                        <a:latin typeface="Segoe UI" panose="020B0502040204020203" pitchFamily="34" charset="0"/>
                        <a:cs typeface="Segoe UI" panose="020B0502040204020203" pitchFamily="34" charset="0"/>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6244558"/>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40999208"/>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84697840"/>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8604028"/>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8090795"/>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27794638"/>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61853191"/>
                  </a:ext>
                </a:extLst>
              </a:tr>
              <a:tr h="3781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69688297"/>
                  </a:ext>
                </a:extLst>
              </a:tr>
              <a:tr h="3781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41089610"/>
                  </a:ext>
                </a:extLst>
              </a:tr>
              <a:tr h="3781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35023452"/>
                  </a:ext>
                </a:extLst>
              </a:tr>
            </a:tbl>
          </a:graphicData>
        </a:graphic>
      </p:graphicFrame>
    </p:spTree>
    <p:extLst>
      <p:ext uri="{BB962C8B-B14F-4D97-AF65-F5344CB8AC3E}">
        <p14:creationId xmlns:p14="http://schemas.microsoft.com/office/powerpoint/2010/main" val="1957356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C8B89B6F-1A70-41CB-8F9E-A81D2D2AFF6D}"/>
              </a:ext>
            </a:extLst>
          </p:cNvPr>
          <p:cNvSpPr>
            <a:spLocks noGrp="1"/>
          </p:cNvSpPr>
          <p:nvPr>
            <p:ph sz="quarter" idx="10"/>
          </p:nvPr>
        </p:nvSpPr>
        <p:spPr>
          <a:xfrm>
            <a:off x="1657350" y="1500188"/>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4">
            <a:extLst>
              <a:ext uri="{FF2B5EF4-FFF2-40B4-BE49-F238E27FC236}">
                <a16:creationId xmlns:a16="http://schemas.microsoft.com/office/drawing/2014/main" id="{C78DF5CF-F861-4982-9F17-A11C329F1476}"/>
              </a:ext>
            </a:extLst>
          </p:cNvPr>
          <p:cNvSpPr>
            <a:spLocks noGrp="1"/>
          </p:cNvSpPr>
          <p:nvPr>
            <p:ph sz="quarter" idx="11"/>
          </p:nvPr>
        </p:nvSpPr>
        <p:spPr>
          <a:xfrm>
            <a:off x="1809750" y="1652588"/>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4">
            <a:extLst>
              <a:ext uri="{FF2B5EF4-FFF2-40B4-BE49-F238E27FC236}">
                <a16:creationId xmlns:a16="http://schemas.microsoft.com/office/drawing/2014/main" id="{C0F821D8-920A-49F7-AC5E-C41C4FB55A69}"/>
              </a:ext>
            </a:extLst>
          </p:cNvPr>
          <p:cNvSpPr>
            <a:spLocks noGrp="1"/>
          </p:cNvSpPr>
          <p:nvPr>
            <p:ph sz="quarter" idx="12"/>
          </p:nvPr>
        </p:nvSpPr>
        <p:spPr>
          <a:xfrm>
            <a:off x="1962150" y="1804988"/>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4">
            <a:extLst>
              <a:ext uri="{FF2B5EF4-FFF2-40B4-BE49-F238E27FC236}">
                <a16:creationId xmlns:a16="http://schemas.microsoft.com/office/drawing/2014/main" id="{B6C63402-9038-4541-A087-0302E67E8331}"/>
              </a:ext>
            </a:extLst>
          </p:cNvPr>
          <p:cNvSpPr>
            <a:spLocks noGrp="1"/>
          </p:cNvSpPr>
          <p:nvPr>
            <p:ph sz="quarter" idx="13"/>
          </p:nvPr>
        </p:nvSpPr>
        <p:spPr>
          <a:xfrm>
            <a:off x="2114550" y="1957388"/>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4">
            <a:extLst>
              <a:ext uri="{FF2B5EF4-FFF2-40B4-BE49-F238E27FC236}">
                <a16:creationId xmlns:a16="http://schemas.microsoft.com/office/drawing/2014/main" id="{9FDBB70A-FBB3-4992-BAAD-F73839322B9D}"/>
              </a:ext>
            </a:extLst>
          </p:cNvPr>
          <p:cNvSpPr>
            <a:spLocks noGrp="1"/>
          </p:cNvSpPr>
          <p:nvPr>
            <p:ph sz="quarter" idx="14"/>
          </p:nvPr>
        </p:nvSpPr>
        <p:spPr>
          <a:xfrm>
            <a:off x="2266950" y="2109788"/>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4">
            <a:extLst>
              <a:ext uri="{FF2B5EF4-FFF2-40B4-BE49-F238E27FC236}">
                <a16:creationId xmlns:a16="http://schemas.microsoft.com/office/drawing/2014/main" id="{7EDE6AC7-3491-4722-A669-1DB230F3AC03}"/>
              </a:ext>
            </a:extLst>
          </p:cNvPr>
          <p:cNvSpPr>
            <a:spLocks noGrp="1"/>
          </p:cNvSpPr>
          <p:nvPr>
            <p:ph sz="quarter" idx="15"/>
          </p:nvPr>
        </p:nvSpPr>
        <p:spPr>
          <a:xfrm>
            <a:off x="2419350" y="2262188"/>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a:extLst>
              <a:ext uri="{FF2B5EF4-FFF2-40B4-BE49-F238E27FC236}">
                <a16:creationId xmlns:a16="http://schemas.microsoft.com/office/drawing/2014/main" id="{53C4A1C0-8E90-4930-8E2B-D1CBE918C2AA}"/>
              </a:ext>
            </a:extLst>
          </p:cNvPr>
          <p:cNvSpPr>
            <a:spLocks noGrp="1"/>
          </p:cNvSpPr>
          <p:nvPr>
            <p:ph sz="quarter" idx="16"/>
          </p:nvPr>
        </p:nvSpPr>
        <p:spPr>
          <a:xfrm>
            <a:off x="2571750" y="2414588"/>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4">
            <a:extLst>
              <a:ext uri="{FF2B5EF4-FFF2-40B4-BE49-F238E27FC236}">
                <a16:creationId xmlns:a16="http://schemas.microsoft.com/office/drawing/2014/main" id="{03AFDF7B-8C4E-44E4-8491-D00646BC89BA}"/>
              </a:ext>
            </a:extLst>
          </p:cNvPr>
          <p:cNvSpPr>
            <a:spLocks noGrp="1"/>
          </p:cNvSpPr>
          <p:nvPr>
            <p:ph sz="quarter" idx="17"/>
          </p:nvPr>
        </p:nvSpPr>
        <p:spPr>
          <a:xfrm>
            <a:off x="2724150" y="2566988"/>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4">
            <a:extLst>
              <a:ext uri="{FF2B5EF4-FFF2-40B4-BE49-F238E27FC236}">
                <a16:creationId xmlns:a16="http://schemas.microsoft.com/office/drawing/2014/main" id="{6656D359-168C-4CB2-9CE1-5CAC9416E909}"/>
              </a:ext>
            </a:extLst>
          </p:cNvPr>
          <p:cNvSpPr>
            <a:spLocks noGrp="1"/>
          </p:cNvSpPr>
          <p:nvPr>
            <p:ph sz="quarter" idx="18"/>
          </p:nvPr>
        </p:nvSpPr>
        <p:spPr>
          <a:xfrm>
            <a:off x="2876550" y="2719388"/>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4">
            <a:extLst>
              <a:ext uri="{FF2B5EF4-FFF2-40B4-BE49-F238E27FC236}">
                <a16:creationId xmlns:a16="http://schemas.microsoft.com/office/drawing/2014/main" id="{4F7B7712-BF3A-4D4F-8530-77FF06390064}"/>
              </a:ext>
            </a:extLst>
          </p:cNvPr>
          <p:cNvSpPr>
            <a:spLocks noGrp="1"/>
          </p:cNvSpPr>
          <p:nvPr>
            <p:ph sz="quarter" idx="19"/>
          </p:nvPr>
        </p:nvSpPr>
        <p:spPr>
          <a:xfrm>
            <a:off x="3028950" y="2871788"/>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4">
            <a:extLst>
              <a:ext uri="{FF2B5EF4-FFF2-40B4-BE49-F238E27FC236}">
                <a16:creationId xmlns:a16="http://schemas.microsoft.com/office/drawing/2014/main" id="{3B730C73-7AF0-4A0F-9D97-71BA58393E07}"/>
              </a:ext>
            </a:extLst>
          </p:cNvPr>
          <p:cNvSpPr>
            <a:spLocks noGrp="1"/>
          </p:cNvSpPr>
          <p:nvPr>
            <p:ph sz="quarter" idx="20"/>
          </p:nvPr>
        </p:nvSpPr>
        <p:spPr>
          <a:xfrm>
            <a:off x="4167187" y="1383507"/>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4">
            <a:extLst>
              <a:ext uri="{FF2B5EF4-FFF2-40B4-BE49-F238E27FC236}">
                <a16:creationId xmlns:a16="http://schemas.microsoft.com/office/drawing/2014/main" id="{57089A49-F4BD-497C-BB36-F306E93245D0}"/>
              </a:ext>
            </a:extLst>
          </p:cNvPr>
          <p:cNvSpPr>
            <a:spLocks noGrp="1"/>
          </p:cNvSpPr>
          <p:nvPr>
            <p:ph sz="quarter" idx="21"/>
          </p:nvPr>
        </p:nvSpPr>
        <p:spPr>
          <a:xfrm>
            <a:off x="4319587" y="1535907"/>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4">
            <a:extLst>
              <a:ext uri="{FF2B5EF4-FFF2-40B4-BE49-F238E27FC236}">
                <a16:creationId xmlns:a16="http://schemas.microsoft.com/office/drawing/2014/main" id="{2CE5548E-6AD5-437F-9C9F-B9DB96C3798E}"/>
              </a:ext>
            </a:extLst>
          </p:cNvPr>
          <p:cNvSpPr>
            <a:spLocks noGrp="1"/>
          </p:cNvSpPr>
          <p:nvPr>
            <p:ph sz="quarter" idx="22"/>
          </p:nvPr>
        </p:nvSpPr>
        <p:spPr>
          <a:xfrm>
            <a:off x="4471987" y="1688307"/>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4">
            <a:extLst>
              <a:ext uri="{FF2B5EF4-FFF2-40B4-BE49-F238E27FC236}">
                <a16:creationId xmlns:a16="http://schemas.microsoft.com/office/drawing/2014/main" id="{29EB2436-A81C-4653-8B96-3E1EDDBBC75C}"/>
              </a:ext>
            </a:extLst>
          </p:cNvPr>
          <p:cNvSpPr>
            <a:spLocks noGrp="1"/>
          </p:cNvSpPr>
          <p:nvPr>
            <p:ph sz="quarter" idx="23"/>
          </p:nvPr>
        </p:nvSpPr>
        <p:spPr>
          <a:xfrm>
            <a:off x="4624387" y="1840707"/>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4">
            <a:extLst>
              <a:ext uri="{FF2B5EF4-FFF2-40B4-BE49-F238E27FC236}">
                <a16:creationId xmlns:a16="http://schemas.microsoft.com/office/drawing/2014/main" id="{8E90770D-45C6-4675-A791-6299E59153D7}"/>
              </a:ext>
            </a:extLst>
          </p:cNvPr>
          <p:cNvSpPr>
            <a:spLocks noGrp="1"/>
          </p:cNvSpPr>
          <p:nvPr>
            <p:ph sz="quarter" idx="24"/>
          </p:nvPr>
        </p:nvSpPr>
        <p:spPr>
          <a:xfrm>
            <a:off x="4776787" y="1993107"/>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4">
            <a:extLst>
              <a:ext uri="{FF2B5EF4-FFF2-40B4-BE49-F238E27FC236}">
                <a16:creationId xmlns:a16="http://schemas.microsoft.com/office/drawing/2014/main" id="{1F1CED3C-A61D-41AE-B4E3-C3E5667273E1}"/>
              </a:ext>
            </a:extLst>
          </p:cNvPr>
          <p:cNvSpPr>
            <a:spLocks noGrp="1"/>
          </p:cNvSpPr>
          <p:nvPr>
            <p:ph sz="quarter" idx="25"/>
          </p:nvPr>
        </p:nvSpPr>
        <p:spPr>
          <a:xfrm>
            <a:off x="4929187" y="2145507"/>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4">
            <a:extLst>
              <a:ext uri="{FF2B5EF4-FFF2-40B4-BE49-F238E27FC236}">
                <a16:creationId xmlns:a16="http://schemas.microsoft.com/office/drawing/2014/main" id="{520E6330-0F92-425A-AF15-8D671BE996FA}"/>
              </a:ext>
            </a:extLst>
          </p:cNvPr>
          <p:cNvSpPr>
            <a:spLocks noGrp="1"/>
          </p:cNvSpPr>
          <p:nvPr>
            <p:ph sz="quarter" idx="26"/>
          </p:nvPr>
        </p:nvSpPr>
        <p:spPr>
          <a:xfrm>
            <a:off x="5081587" y="2297907"/>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4">
            <a:extLst>
              <a:ext uri="{FF2B5EF4-FFF2-40B4-BE49-F238E27FC236}">
                <a16:creationId xmlns:a16="http://schemas.microsoft.com/office/drawing/2014/main" id="{4082C5F7-BC10-4FF8-9E51-2EE125AF0160}"/>
              </a:ext>
            </a:extLst>
          </p:cNvPr>
          <p:cNvSpPr>
            <a:spLocks noGrp="1"/>
          </p:cNvSpPr>
          <p:nvPr>
            <p:ph sz="quarter" idx="27"/>
          </p:nvPr>
        </p:nvSpPr>
        <p:spPr>
          <a:xfrm>
            <a:off x="5233987" y="2450307"/>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4">
            <a:extLst>
              <a:ext uri="{FF2B5EF4-FFF2-40B4-BE49-F238E27FC236}">
                <a16:creationId xmlns:a16="http://schemas.microsoft.com/office/drawing/2014/main" id="{2C7854C1-CC5F-4E4F-B6E3-D033D02B49CB}"/>
              </a:ext>
            </a:extLst>
          </p:cNvPr>
          <p:cNvSpPr>
            <a:spLocks noGrp="1"/>
          </p:cNvSpPr>
          <p:nvPr>
            <p:ph sz="quarter" idx="28"/>
          </p:nvPr>
        </p:nvSpPr>
        <p:spPr>
          <a:xfrm>
            <a:off x="5386387" y="2602707"/>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4">
            <a:extLst>
              <a:ext uri="{FF2B5EF4-FFF2-40B4-BE49-F238E27FC236}">
                <a16:creationId xmlns:a16="http://schemas.microsoft.com/office/drawing/2014/main" id="{ADA04CE5-6BBB-4B41-B4B6-7F43D518CF46}"/>
              </a:ext>
            </a:extLst>
          </p:cNvPr>
          <p:cNvSpPr>
            <a:spLocks noGrp="1"/>
          </p:cNvSpPr>
          <p:nvPr>
            <p:ph sz="quarter" idx="29"/>
          </p:nvPr>
        </p:nvSpPr>
        <p:spPr>
          <a:xfrm>
            <a:off x="5538787" y="2755107"/>
            <a:ext cx="1285875" cy="842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Freeform 44">
            <a:extLst>
              <a:ext uri="{FF2B5EF4-FFF2-40B4-BE49-F238E27FC236}">
                <a16:creationId xmlns:a16="http://schemas.microsoft.com/office/drawing/2014/main" id="{7C2A8CB5-527E-4AEA-82C9-5093970F32C4}"/>
              </a:ext>
              <a:ext uri="{C183D7F6-B498-43B3-948B-1728B52AA6E4}">
                <adec:decorative xmlns:adec="http://schemas.microsoft.com/office/drawing/2017/decorative" val="1"/>
              </a:ext>
            </a:extLst>
          </p:cNvPr>
          <p:cNvSpPr/>
          <p:nvPr userDrawn="1"/>
        </p:nvSpPr>
        <p:spPr bwMode="auto">
          <a:xfrm>
            <a:off x="584200" y="1107045"/>
            <a:ext cx="11022583" cy="5285232"/>
          </a:xfrm>
          <a:custGeom>
            <a:avLst/>
            <a:gdLst>
              <a:gd name="connsiteX0" fmla="*/ 3613759 w 11336037"/>
              <a:gd name="connsiteY0" fmla="*/ 0 h 5286494"/>
              <a:gd name="connsiteX1" fmla="*/ 11336037 w 11336037"/>
              <a:gd name="connsiteY1" fmla="*/ 0 h 5286494"/>
              <a:gd name="connsiteX2" fmla="*/ 11336037 w 11336037"/>
              <a:gd name="connsiteY2" fmla="*/ 364763 h 5286494"/>
              <a:gd name="connsiteX3" fmla="*/ 11336037 w 11336037"/>
              <a:gd name="connsiteY3" fmla="*/ 471234 h 5286494"/>
              <a:gd name="connsiteX4" fmla="*/ 11336037 w 11336037"/>
              <a:gd name="connsiteY4" fmla="*/ 5286494 h 5286494"/>
              <a:gd name="connsiteX5" fmla="*/ 0 w 11336037"/>
              <a:gd name="connsiteY5" fmla="*/ 5286494 h 5286494"/>
              <a:gd name="connsiteX6" fmla="*/ 0 w 11336037"/>
              <a:gd name="connsiteY6" fmla="*/ 364763 h 5286494"/>
              <a:gd name="connsiteX7" fmla="*/ 3613759 w 11336037"/>
              <a:gd name="connsiteY7" fmla="*/ 364763 h 5286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36037" h="5286494">
                <a:moveTo>
                  <a:pt x="3613759" y="0"/>
                </a:moveTo>
                <a:lnTo>
                  <a:pt x="11336037" y="0"/>
                </a:lnTo>
                <a:lnTo>
                  <a:pt x="11336037" y="364763"/>
                </a:lnTo>
                <a:lnTo>
                  <a:pt x="11336037" y="471234"/>
                </a:lnTo>
                <a:lnTo>
                  <a:pt x="11336037" y="5286494"/>
                </a:lnTo>
                <a:lnTo>
                  <a:pt x="0" y="5286494"/>
                </a:lnTo>
                <a:lnTo>
                  <a:pt x="0" y="364763"/>
                </a:lnTo>
                <a:lnTo>
                  <a:pt x="3613759" y="364763"/>
                </a:lnTo>
                <a:close/>
              </a:path>
            </a:pathLst>
          </a:custGeom>
          <a:solidFill>
            <a:srgbClr val="000000"/>
          </a:solidFill>
          <a:ln>
            <a:noFill/>
            <a:headEnd type="none" w="med" len="med"/>
            <a:tailEnd type="none" w="med" len="med"/>
          </a:ln>
          <a:effectLst>
            <a:outerShdw blurRad="381000" algn="tl" rotWithShape="0">
              <a:srgbClr val="0078D4">
                <a:alpha val="7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3" name="Table 1">
            <a:extLst>
              <a:ext uri="{FF2B5EF4-FFF2-40B4-BE49-F238E27FC236}">
                <a16:creationId xmlns:a16="http://schemas.microsoft.com/office/drawing/2014/main" id="{B4F8F913-13E7-428B-9A6B-79ECCE795AD0}"/>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765039665"/>
              </p:ext>
            </p:extLst>
          </p:nvPr>
        </p:nvGraphicFramePr>
        <p:xfrm>
          <a:off x="584200" y="1100782"/>
          <a:ext cx="11025188" cy="5293751"/>
        </p:xfrm>
        <a:graphic>
          <a:graphicData uri="http://schemas.openxmlformats.org/drawingml/2006/table">
            <a:tbl>
              <a:tblPr firstRow="1" bandRow="1">
                <a:effectLst/>
                <a:tableStyleId>{5C22544A-7EE6-4342-B048-85BDC9FD1C3A}</a:tableStyleId>
              </a:tblPr>
              <a:tblGrid>
                <a:gridCol w="3515628">
                  <a:extLst>
                    <a:ext uri="{9D8B030D-6E8A-4147-A177-3AD203B41FA5}">
                      <a16:colId xmlns:a16="http://schemas.microsoft.com/office/drawing/2014/main" val="612782886"/>
                    </a:ext>
                  </a:extLst>
                </a:gridCol>
                <a:gridCol w="2117442">
                  <a:extLst>
                    <a:ext uri="{9D8B030D-6E8A-4147-A177-3AD203B41FA5}">
                      <a16:colId xmlns:a16="http://schemas.microsoft.com/office/drawing/2014/main" val="1144773959"/>
                    </a:ext>
                  </a:extLst>
                </a:gridCol>
                <a:gridCol w="2913389">
                  <a:extLst>
                    <a:ext uri="{9D8B030D-6E8A-4147-A177-3AD203B41FA5}">
                      <a16:colId xmlns:a16="http://schemas.microsoft.com/office/drawing/2014/main" val="2077514628"/>
                    </a:ext>
                  </a:extLst>
                </a:gridCol>
                <a:gridCol w="2478729">
                  <a:extLst>
                    <a:ext uri="{9D8B030D-6E8A-4147-A177-3AD203B41FA5}">
                      <a16:colId xmlns:a16="http://schemas.microsoft.com/office/drawing/2014/main" val="3307142141"/>
                    </a:ext>
                  </a:extLst>
                </a:gridCol>
              </a:tblGrid>
              <a:tr h="378125">
                <a:tc>
                  <a:txBody>
                    <a:bodyPr/>
                    <a:lstStyle/>
                    <a:p>
                      <a:pPr algn="l"/>
                      <a:endParaRPr lang="en-US" sz="1600" b="1">
                        <a:solidFill>
                          <a:schemeClr val="tx1"/>
                        </a:solidFill>
                        <a:latin typeface="+mj-lt"/>
                        <a:cs typeface="Segoe UI"/>
                      </a:endParaRPr>
                    </a:p>
                  </a:txBody>
                  <a:tcPr anchor="b">
                    <a:lnL w="6350" cap="flat" cmpd="sng" algn="ctr">
                      <a:no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endParaRPr lang="en-US" sz="1600" b="1">
                        <a:solidFill>
                          <a:schemeClr val="bg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0">
                        <a:latin typeface="Segoe UI" panose="020B0502040204020203" pitchFamily="34" charset="0"/>
                        <a:cs typeface="Segoe UI" panose="020B0502040204020203" pitchFamily="34" charset="0"/>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523774726"/>
                  </a:ext>
                </a:extLst>
              </a:tr>
              <a:tr h="378126">
                <a:tc rowSpan="2">
                  <a:txBody>
                    <a:bodyPr/>
                    <a:lstStyle/>
                    <a:p>
                      <a:pPr algn="l"/>
                      <a:endParaRPr lang="en-US" sz="1400" b="0">
                        <a:solidFill>
                          <a:schemeClr val="tx1"/>
                        </a:solidFill>
                        <a:latin typeface="Segoe UI" panose="020B0502040204020203" pitchFamily="34" charset="0"/>
                        <a:cs typeface="Segoe UI" panose="020B0502040204020203" pitchFamily="34" charset="0"/>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p>
                      <a:pPr algn="ctr"/>
                      <a:endParaRPr lang="en-US" sz="1600" b="1">
                        <a:solidFill>
                          <a:schemeClr val="tx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400" b="0">
                        <a:latin typeface="Segoe UI" panose="020B0502040204020203" pitchFamily="34" charset="0"/>
                        <a:cs typeface="Segoe UI" panose="020B0502040204020203" pitchFamily="34" charset="0"/>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a:solidFill>
                          <a:schemeClr val="tx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37124244"/>
                  </a:ext>
                </a:extLst>
              </a:tr>
              <a:tr h="378125">
                <a:tc vMerge="1">
                  <a:txBody>
                    <a:bodyPr/>
                    <a:lstStyle/>
                    <a:p>
                      <a:pPr algn="l"/>
                      <a:endParaRPr lang="en-US" sz="1400" b="0">
                        <a:solidFill>
                          <a:schemeClr val="tx1"/>
                        </a:solidFill>
                        <a:latin typeface="Segoe UI" panose="020B0502040204020203" pitchFamily="34" charset="0"/>
                        <a:cs typeface="Segoe UI" panose="020B0502040204020203"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rgbClr val="0078D4"/>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1400" b="0">
                        <a:solidFill>
                          <a:schemeClr val="tx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b="0">
                        <a:solidFill>
                          <a:schemeClr val="tx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0">
                        <a:solidFill>
                          <a:schemeClr val="tx1"/>
                        </a:solidFill>
                        <a:latin typeface="+mj-lt"/>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78068917"/>
                  </a:ext>
                </a:extLst>
              </a:tr>
              <a:tr h="378125">
                <a:tc>
                  <a:txBody>
                    <a:bodyPr/>
                    <a:lstStyle/>
                    <a:p>
                      <a:pPr marL="0" marR="0" indent="0" algn="l" rtl="0" eaLnBrk="1" fontAlgn="auto" latinLnBrk="0" hangingPunct="1">
                        <a:lnSpc>
                          <a:spcPct val="100000"/>
                        </a:lnSpc>
                        <a:spcBef>
                          <a:spcPts val="0"/>
                        </a:spcBef>
                        <a:spcAft>
                          <a:spcPts val="0"/>
                        </a:spcAft>
                        <a:buFontTx/>
                        <a:buNone/>
                      </a:pPr>
                      <a:endParaRPr lang="en-US" sz="1400">
                        <a:solidFill>
                          <a:schemeClr val="tx1"/>
                        </a:solidFill>
                        <a:latin typeface="Segoe UI" panose="020B0502040204020203" pitchFamily="34" charset="0"/>
                        <a:cs typeface="Segoe UI" panose="020B0502040204020203" pitchFamily="34" charset="0"/>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24577965"/>
                  </a:ext>
                </a:extLst>
              </a:tr>
              <a:tr h="378125">
                <a:tc>
                  <a:txBody>
                    <a:bodyPr/>
                    <a:lstStyle/>
                    <a:p>
                      <a:pPr marL="0" marR="0" lvl="0" indent="0" algn="l" rtl="0" eaLnBrk="1" fontAlgn="auto" latinLnBrk="0" hangingPunct="1">
                        <a:lnSpc>
                          <a:spcPct val="100000"/>
                        </a:lnSpc>
                        <a:spcBef>
                          <a:spcPts val="0"/>
                        </a:spcBef>
                        <a:spcAft>
                          <a:spcPts val="0"/>
                        </a:spcAft>
                        <a:buFontTx/>
                        <a:buNone/>
                      </a:pPr>
                      <a:endParaRPr lang="en-US" sz="1400">
                        <a:solidFill>
                          <a:schemeClr val="tx1"/>
                        </a:solidFill>
                        <a:latin typeface="Segoe UI" panose="020B0502040204020203" pitchFamily="34" charset="0"/>
                        <a:cs typeface="Segoe UI" panose="020B0502040204020203" pitchFamily="34" charset="0"/>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6244558"/>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40999208"/>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84697840"/>
                  </a:ext>
                </a:extLst>
              </a:tr>
              <a:tr h="378125">
                <a:tc>
                  <a:txBody>
                    <a:bodyPr/>
                    <a:lstStyle/>
                    <a:p>
                      <a:endParaRPr lang="en-US" sz="1400" kern="1200">
                        <a:solidFill>
                          <a:schemeClr val="tx1"/>
                        </a:solidFill>
                        <a:latin typeface="Segoe UI"/>
                        <a:ea typeface="+mn-ea"/>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8604028"/>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8090795"/>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27794638"/>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61853191"/>
                  </a:ext>
                </a:extLst>
              </a:tr>
              <a:tr h="378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69688297"/>
                  </a:ext>
                </a:extLst>
              </a:tr>
              <a:tr h="3781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41089610"/>
                  </a:ext>
                </a:extLst>
              </a:tr>
              <a:tr h="3781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latin typeface="Segoe UI"/>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35023452"/>
                  </a:ext>
                </a:extLst>
              </a:tr>
            </a:tbl>
          </a:graphicData>
        </a:graphic>
      </p:graphicFrame>
    </p:spTree>
    <p:extLst>
      <p:ext uri="{BB962C8B-B14F-4D97-AF65-F5344CB8AC3E}">
        <p14:creationId xmlns:p14="http://schemas.microsoft.com/office/powerpoint/2010/main" val="216365616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89E8D-0268-45B8-B4FF-E774217F704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2817741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603" indent="0">
              <a:buNone/>
              <a:defRPr/>
            </a:lvl2pPr>
            <a:lvl3pPr marL="457205" indent="0">
              <a:buNone/>
              <a:defRPr/>
            </a:lvl3pPr>
            <a:lvl4pPr marL="685808" indent="0">
              <a:buNone/>
              <a:defRPr/>
            </a:lvl4pPr>
            <a:lvl5pPr marL="91441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73055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99170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8129482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6479255"/>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userDrawn="1">
  <p:cSld name="Title 32pt  Sub 20p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5">
            <a:extLst>
              <a:ext uri="{FF2B5EF4-FFF2-40B4-BE49-F238E27FC236}">
                <a16:creationId xmlns:a16="http://schemas.microsoft.com/office/drawing/2014/main" id="{CC62B90A-5DF6-4CC9-A405-0FD93B18D3AB}"/>
              </a:ext>
            </a:extLst>
          </p:cNvPr>
          <p:cNvSpPr>
            <a:spLocks noGrp="1"/>
          </p:cNvSpPr>
          <p:nvPr>
            <p:ph type="body" sz="quarter" idx="10"/>
          </p:nvPr>
        </p:nvSpPr>
        <p:spPr>
          <a:xfrm>
            <a:off x="588263" y="1011198"/>
            <a:ext cx="11021125" cy="310863"/>
          </a:xfrm>
        </p:spPr>
        <p:txBody>
          <a:bodyPr/>
          <a:lstStyle>
            <a:lvl1pPr marL="0" indent="0" algn="l">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2348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00067699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userDrawn="1">
  <p:cSld name="Title Editable - Dar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C97BF7-21A8-324D-9ED3-7B3E33DC4ABA}"/>
              </a:ext>
            </a:extLst>
          </p:cNvPr>
          <p:cNvPicPr>
            <a:picLocks noChangeAspect="1"/>
          </p:cNvPicPr>
          <p:nvPr userDrawn="1"/>
        </p:nvPicPr>
        <p:blipFill>
          <a:blip r:embed="rId2"/>
          <a:srcRect/>
          <a:stretch/>
        </p:blipFill>
        <p:spPr>
          <a:xfrm>
            <a:off x="793" y="0"/>
            <a:ext cx="12190413" cy="6858000"/>
          </a:xfrm>
          <a:prstGeom prst="rect">
            <a:avLst/>
          </a:prstGeom>
        </p:spPr>
      </p:pic>
      <p:sp>
        <p:nvSpPr>
          <p:cNvPr id="7" name="TextBox 6">
            <a:extLst>
              <a:ext uri="{FF2B5EF4-FFF2-40B4-BE49-F238E27FC236}">
                <a16:creationId xmlns:a16="http://schemas.microsoft.com/office/drawing/2014/main" id="{C6FD3239-A92E-B645-BC83-1AE68195BAA3}"/>
              </a:ext>
            </a:extLst>
          </p:cNvPr>
          <p:cNvSpPr txBox="1"/>
          <p:nvPr userDrawn="1"/>
        </p:nvSpPr>
        <p:spPr>
          <a:xfrm>
            <a:off x="534124" y="6108686"/>
            <a:ext cx="5236097" cy="276999"/>
          </a:xfrm>
          <a:prstGeom prst="rect">
            <a:avLst/>
          </a:prstGeom>
          <a:noFill/>
        </p:spPr>
        <p:txBody>
          <a:bodyPr wrap="square" lIns="0" tIns="0" rIns="0" bIns="0" rtlCol="0">
            <a:spAutoFit/>
          </a:bodyPr>
          <a:lstStyle/>
          <a:p>
            <a:pPr defTabSz="914217"/>
            <a:r>
              <a:rPr lang="en-US" sz="1800">
                <a:solidFill>
                  <a:srgbClr val="50E6FF"/>
                </a:solidFill>
                <a:latin typeface="Segoe Pro" panose="020B0502040504020203" pitchFamily="34" charset="0"/>
              </a:rPr>
              <a:t>June 29, 2021</a:t>
            </a:r>
          </a:p>
        </p:txBody>
      </p:sp>
      <p:pic>
        <p:nvPicPr>
          <p:cNvPr id="8" name="Picture 7">
            <a:extLst>
              <a:ext uri="{FF2B5EF4-FFF2-40B4-BE49-F238E27FC236}">
                <a16:creationId xmlns:a16="http://schemas.microsoft.com/office/drawing/2014/main" id="{6C7575F7-C537-5C45-B327-BB98F8D46DE5}"/>
              </a:ext>
            </a:extLst>
          </p:cNvPr>
          <p:cNvPicPr>
            <a:picLocks noChangeAspect="1"/>
          </p:cNvPicPr>
          <p:nvPr userDrawn="1"/>
        </p:nvPicPr>
        <p:blipFill>
          <a:blip r:embed="rId3"/>
          <a:stretch>
            <a:fillRect/>
          </a:stretch>
        </p:blipFill>
        <p:spPr>
          <a:xfrm>
            <a:off x="534124" y="498740"/>
            <a:ext cx="1308565" cy="280035"/>
          </a:xfrm>
          <a:prstGeom prst="rect">
            <a:avLst/>
          </a:prstGeom>
        </p:spPr>
      </p:pic>
      <p:sp>
        <p:nvSpPr>
          <p:cNvPr id="10" name="Title 1">
            <a:extLst>
              <a:ext uri="{FF2B5EF4-FFF2-40B4-BE49-F238E27FC236}">
                <a16:creationId xmlns:a16="http://schemas.microsoft.com/office/drawing/2014/main" id="{4CCBAA12-81B2-C04E-92DF-31649BD5BA4D}"/>
              </a:ext>
            </a:extLst>
          </p:cNvPr>
          <p:cNvSpPr>
            <a:spLocks noGrp="1"/>
          </p:cNvSpPr>
          <p:nvPr>
            <p:ph type="title" hasCustomPrompt="1"/>
          </p:nvPr>
        </p:nvSpPr>
        <p:spPr>
          <a:xfrm>
            <a:off x="490315" y="3852280"/>
            <a:ext cx="4852515" cy="488082"/>
          </a:xfrm>
          <a:prstGeom prst="rect">
            <a:avLst/>
          </a:prstGeom>
          <a:noFill/>
        </p:spPr>
        <p:txBody>
          <a:bodyPr wrap="square" lIns="0" tIns="0" rIns="0" bIns="0" rtlCol="0" anchor="ctr">
            <a:spAutoFit/>
          </a:bodyPr>
          <a:lstStyle>
            <a:lvl1pPr marL="0" algn="l" defTabSz="914217" rtl="0" eaLnBrk="1" latinLnBrk="0" hangingPunct="1">
              <a:lnSpc>
                <a:spcPts val="5199"/>
              </a:lnSpc>
              <a:defRPr lang="en-US" sz="4399" b="1" kern="1200" dirty="0">
                <a:solidFill>
                  <a:prstClr val="white"/>
                </a:solidFill>
                <a:latin typeface="Segoe Pro Semibold" panose="020B0502040504020203" pitchFamily="34" charset="0"/>
                <a:ea typeface="+mn-ea"/>
                <a:cs typeface="+mn-cs"/>
              </a:defRPr>
            </a:lvl1pPr>
          </a:lstStyle>
          <a:p>
            <a:pPr marL="0" marR="0" lvl="0" indent="0" defTabSz="228554" fontAlgn="auto">
              <a:lnSpc>
                <a:spcPts val="3599"/>
              </a:lnSpc>
              <a:spcBef>
                <a:spcPts val="0"/>
              </a:spcBef>
              <a:spcAft>
                <a:spcPts val="0"/>
              </a:spcAft>
              <a:buClrTx/>
              <a:buSzTx/>
              <a:buFontTx/>
              <a:tabLst/>
            </a:pPr>
            <a:r>
              <a:rPr lang="en-US"/>
              <a:t>Presentation Title</a:t>
            </a:r>
          </a:p>
        </p:txBody>
      </p:sp>
    </p:spTree>
    <p:extLst>
      <p:ext uri="{BB962C8B-B14F-4D97-AF65-F5344CB8AC3E}">
        <p14:creationId xmlns:p14="http://schemas.microsoft.com/office/powerpoint/2010/main" val="3071485061"/>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590681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userDrawn="1">
  <p:cSld name="Center title &amp; subtitl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892261104"/>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showMasterSp="0"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59756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reserve="1">
  <p:cSld name="Title - Dar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C97BF7-21A8-324D-9ED3-7B3E33DC4ABA}"/>
              </a:ext>
            </a:extLst>
          </p:cNvPr>
          <p:cNvPicPr>
            <a:picLocks noChangeAspect="1"/>
          </p:cNvPicPr>
          <p:nvPr userDrawn="1"/>
        </p:nvPicPr>
        <p:blipFill>
          <a:blip r:embed="rId2"/>
          <a:srcRect/>
          <a:stretch/>
        </p:blipFill>
        <p:spPr>
          <a:xfrm>
            <a:off x="793" y="0"/>
            <a:ext cx="12190413" cy="6858000"/>
          </a:xfrm>
          <a:prstGeom prst="rect">
            <a:avLst/>
          </a:prstGeom>
        </p:spPr>
      </p:pic>
      <p:sp>
        <p:nvSpPr>
          <p:cNvPr id="6" name="TextBox 5">
            <a:extLst>
              <a:ext uri="{FF2B5EF4-FFF2-40B4-BE49-F238E27FC236}">
                <a16:creationId xmlns:a16="http://schemas.microsoft.com/office/drawing/2014/main" id="{3CC0F839-5ADC-504A-B8E0-39D23E54D7CA}"/>
              </a:ext>
            </a:extLst>
          </p:cNvPr>
          <p:cNvSpPr txBox="1"/>
          <p:nvPr userDrawn="1"/>
        </p:nvSpPr>
        <p:spPr>
          <a:xfrm>
            <a:off x="499838" y="2989189"/>
            <a:ext cx="6000061" cy="2000548"/>
          </a:xfrm>
          <a:prstGeom prst="rect">
            <a:avLst/>
          </a:prstGeom>
          <a:noFill/>
        </p:spPr>
        <p:txBody>
          <a:bodyPr wrap="square" lIns="0" tIns="0" rIns="0" bIns="0" rtlCol="0">
            <a:spAutoFit/>
          </a:bodyPr>
          <a:lstStyle/>
          <a:p>
            <a:pPr defTabSz="914217">
              <a:lnSpc>
                <a:spcPts val="5199"/>
              </a:lnSpc>
            </a:pPr>
            <a:r>
              <a:rPr lang="en-US" sz="4799" b="1">
                <a:solidFill>
                  <a:prstClr val="white"/>
                </a:solidFill>
                <a:latin typeface="Segoe Pro Semibold" panose="020B0502040504020203" pitchFamily="34" charset="0"/>
              </a:rPr>
              <a:t>Azure Hybrid </a:t>
            </a:r>
            <a:br>
              <a:rPr lang="en-US" sz="4799" b="1">
                <a:solidFill>
                  <a:prstClr val="white"/>
                </a:solidFill>
                <a:latin typeface="Segoe Pro Semibold" panose="020B0502040504020203" pitchFamily="34" charset="0"/>
              </a:rPr>
            </a:br>
            <a:r>
              <a:rPr lang="en-US" sz="4799" b="1">
                <a:solidFill>
                  <a:prstClr val="white"/>
                </a:solidFill>
                <a:latin typeface="Segoe Pro Semibold" panose="020B0502040504020203" pitchFamily="34" charset="0"/>
              </a:rPr>
              <a:t>and </a:t>
            </a:r>
            <a:r>
              <a:rPr lang="en-US" sz="4799" b="1" err="1">
                <a:solidFill>
                  <a:prstClr val="white"/>
                </a:solidFill>
                <a:latin typeface="Segoe Pro Semibold" panose="020B0502040504020203" pitchFamily="34" charset="0"/>
              </a:rPr>
              <a:t>Multicloud</a:t>
            </a:r>
            <a:r>
              <a:rPr lang="en-US" sz="4799" b="1">
                <a:solidFill>
                  <a:prstClr val="white"/>
                </a:solidFill>
                <a:latin typeface="Segoe Pro Semibold" panose="020B0502040504020203" pitchFamily="34" charset="0"/>
              </a:rPr>
              <a:t> Digital Event</a:t>
            </a:r>
          </a:p>
        </p:txBody>
      </p:sp>
      <p:sp>
        <p:nvSpPr>
          <p:cNvPr id="7" name="TextBox 6">
            <a:extLst>
              <a:ext uri="{FF2B5EF4-FFF2-40B4-BE49-F238E27FC236}">
                <a16:creationId xmlns:a16="http://schemas.microsoft.com/office/drawing/2014/main" id="{C6FD3239-A92E-B645-BC83-1AE68195BAA3}"/>
              </a:ext>
            </a:extLst>
          </p:cNvPr>
          <p:cNvSpPr txBox="1"/>
          <p:nvPr userDrawn="1"/>
        </p:nvSpPr>
        <p:spPr>
          <a:xfrm>
            <a:off x="534124" y="6108686"/>
            <a:ext cx="5236097" cy="276999"/>
          </a:xfrm>
          <a:prstGeom prst="rect">
            <a:avLst/>
          </a:prstGeom>
          <a:noFill/>
        </p:spPr>
        <p:txBody>
          <a:bodyPr wrap="square" lIns="0" tIns="0" rIns="0" bIns="0" rtlCol="0">
            <a:spAutoFit/>
          </a:bodyPr>
          <a:lstStyle/>
          <a:p>
            <a:pPr defTabSz="914217"/>
            <a:r>
              <a:rPr lang="en-US" sz="1800">
                <a:solidFill>
                  <a:srgbClr val="50E6FF"/>
                </a:solidFill>
                <a:latin typeface="Segoe Pro" panose="020B0502040504020203" pitchFamily="34" charset="0"/>
              </a:rPr>
              <a:t>June 29, 2021</a:t>
            </a:r>
          </a:p>
        </p:txBody>
      </p:sp>
      <p:pic>
        <p:nvPicPr>
          <p:cNvPr id="8" name="Picture 7">
            <a:extLst>
              <a:ext uri="{FF2B5EF4-FFF2-40B4-BE49-F238E27FC236}">
                <a16:creationId xmlns:a16="http://schemas.microsoft.com/office/drawing/2014/main" id="{6C7575F7-C537-5C45-B327-BB98F8D46DE5}"/>
              </a:ext>
            </a:extLst>
          </p:cNvPr>
          <p:cNvPicPr>
            <a:picLocks noChangeAspect="1"/>
          </p:cNvPicPr>
          <p:nvPr userDrawn="1"/>
        </p:nvPicPr>
        <p:blipFill>
          <a:blip r:embed="rId3"/>
          <a:stretch>
            <a:fillRect/>
          </a:stretch>
        </p:blipFill>
        <p:spPr>
          <a:xfrm>
            <a:off x="534124" y="498740"/>
            <a:ext cx="1308565" cy="280035"/>
          </a:xfrm>
          <a:prstGeom prst="rect">
            <a:avLst/>
          </a:prstGeom>
        </p:spPr>
      </p:pic>
    </p:spTree>
    <p:extLst>
      <p:ext uri="{BB962C8B-B14F-4D97-AF65-F5344CB8AC3E}">
        <p14:creationId xmlns:p14="http://schemas.microsoft.com/office/powerpoint/2010/main" val="2014659541"/>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type="blank" preserve="1">
  <p:cSld name="Title - Ligh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6F2EC55-F459-1047-8963-55A0FCCFC2AB}"/>
              </a:ext>
            </a:extLst>
          </p:cNvPr>
          <p:cNvPicPr>
            <a:picLocks noChangeAspect="1"/>
          </p:cNvPicPr>
          <p:nvPr userDrawn="1"/>
        </p:nvPicPr>
        <p:blipFill>
          <a:blip r:embed="rId2"/>
          <a:srcRect/>
          <a:stretch/>
        </p:blipFill>
        <p:spPr>
          <a:xfrm>
            <a:off x="793" y="0"/>
            <a:ext cx="12190413" cy="6858000"/>
          </a:xfrm>
          <a:prstGeom prst="rect">
            <a:avLst/>
          </a:prstGeom>
        </p:spPr>
      </p:pic>
      <p:sp>
        <p:nvSpPr>
          <p:cNvPr id="14" name="TextBox 13">
            <a:extLst>
              <a:ext uri="{FF2B5EF4-FFF2-40B4-BE49-F238E27FC236}">
                <a16:creationId xmlns:a16="http://schemas.microsoft.com/office/drawing/2014/main" id="{E37AF059-2E2D-E84F-A7BE-89A2C67E3F1F}"/>
              </a:ext>
            </a:extLst>
          </p:cNvPr>
          <p:cNvSpPr txBox="1"/>
          <p:nvPr userDrawn="1"/>
        </p:nvSpPr>
        <p:spPr>
          <a:xfrm>
            <a:off x="499839" y="2989189"/>
            <a:ext cx="5049694" cy="2000548"/>
          </a:xfrm>
          <a:prstGeom prst="rect">
            <a:avLst/>
          </a:prstGeom>
          <a:noFill/>
        </p:spPr>
        <p:txBody>
          <a:bodyPr wrap="square" lIns="0" tIns="0" rIns="0" bIns="0" rtlCol="0">
            <a:spAutoFit/>
          </a:bodyPr>
          <a:lstStyle/>
          <a:p>
            <a:pPr defTabSz="914217">
              <a:lnSpc>
                <a:spcPts val="5199"/>
              </a:lnSpc>
            </a:pPr>
            <a:r>
              <a:rPr lang="en-US" sz="4799" b="1">
                <a:solidFill>
                  <a:srgbClr val="191919"/>
                </a:solidFill>
                <a:latin typeface="Segoe Pro Semibold" panose="020B0502040504020203" pitchFamily="34" charset="0"/>
              </a:rPr>
              <a:t>Azure Hybrid </a:t>
            </a:r>
            <a:br>
              <a:rPr lang="en-US" sz="4799" b="1">
                <a:solidFill>
                  <a:srgbClr val="191919"/>
                </a:solidFill>
                <a:latin typeface="Segoe Pro Semibold" panose="020B0502040504020203" pitchFamily="34" charset="0"/>
              </a:rPr>
            </a:br>
            <a:r>
              <a:rPr lang="en-US" sz="4799" b="1">
                <a:solidFill>
                  <a:srgbClr val="191919"/>
                </a:solidFill>
                <a:latin typeface="Segoe Pro Semibold" panose="020B0502040504020203" pitchFamily="34" charset="0"/>
              </a:rPr>
              <a:t>and </a:t>
            </a:r>
            <a:r>
              <a:rPr lang="en-US" sz="4799" b="1" err="1">
                <a:solidFill>
                  <a:srgbClr val="191919"/>
                </a:solidFill>
                <a:latin typeface="Segoe Pro Semibold" panose="020B0502040504020203" pitchFamily="34" charset="0"/>
              </a:rPr>
              <a:t>Multicloud</a:t>
            </a:r>
            <a:r>
              <a:rPr lang="en-US" sz="4799" b="1">
                <a:solidFill>
                  <a:srgbClr val="191919"/>
                </a:solidFill>
                <a:latin typeface="Segoe Pro Semibold" panose="020B0502040504020203" pitchFamily="34" charset="0"/>
              </a:rPr>
              <a:t> Digital Event</a:t>
            </a:r>
          </a:p>
        </p:txBody>
      </p:sp>
      <p:sp>
        <p:nvSpPr>
          <p:cNvPr id="15" name="TextBox 14">
            <a:extLst>
              <a:ext uri="{FF2B5EF4-FFF2-40B4-BE49-F238E27FC236}">
                <a16:creationId xmlns:a16="http://schemas.microsoft.com/office/drawing/2014/main" id="{8766C7AD-1A1A-C34B-8022-86B200627F43}"/>
              </a:ext>
            </a:extLst>
          </p:cNvPr>
          <p:cNvSpPr txBox="1"/>
          <p:nvPr userDrawn="1"/>
        </p:nvSpPr>
        <p:spPr>
          <a:xfrm>
            <a:off x="534124" y="6108686"/>
            <a:ext cx="5236097" cy="276999"/>
          </a:xfrm>
          <a:prstGeom prst="rect">
            <a:avLst/>
          </a:prstGeom>
          <a:noFill/>
        </p:spPr>
        <p:txBody>
          <a:bodyPr wrap="square" lIns="0" tIns="0" rIns="0" bIns="0" rtlCol="0">
            <a:spAutoFit/>
          </a:bodyPr>
          <a:lstStyle/>
          <a:p>
            <a:pPr defTabSz="914217"/>
            <a:r>
              <a:rPr lang="en-US" sz="1800">
                <a:solidFill>
                  <a:srgbClr val="125999"/>
                </a:solidFill>
                <a:latin typeface="Segoe Pro" panose="020B0502040504020203" pitchFamily="34" charset="0"/>
              </a:rPr>
              <a:t>June 29, 2021</a:t>
            </a:r>
          </a:p>
        </p:txBody>
      </p:sp>
      <p:pic>
        <p:nvPicPr>
          <p:cNvPr id="16" name="Picture 15">
            <a:extLst>
              <a:ext uri="{FF2B5EF4-FFF2-40B4-BE49-F238E27FC236}">
                <a16:creationId xmlns:a16="http://schemas.microsoft.com/office/drawing/2014/main" id="{26C1C245-73E6-0842-99D5-A31BA121C73E}"/>
              </a:ext>
            </a:extLst>
          </p:cNvPr>
          <p:cNvPicPr>
            <a:picLocks noChangeAspect="1"/>
          </p:cNvPicPr>
          <p:nvPr userDrawn="1"/>
        </p:nvPicPr>
        <p:blipFill>
          <a:blip r:embed="rId3"/>
          <a:stretch>
            <a:fillRect/>
          </a:stretch>
        </p:blipFill>
        <p:spPr>
          <a:xfrm>
            <a:off x="527775" y="502921"/>
            <a:ext cx="1308565" cy="280035"/>
          </a:xfrm>
          <a:prstGeom prst="rect">
            <a:avLst/>
          </a:prstGeom>
        </p:spPr>
      </p:pic>
    </p:spTree>
    <p:extLst>
      <p:ext uri="{BB962C8B-B14F-4D97-AF65-F5344CB8AC3E}">
        <p14:creationId xmlns:p14="http://schemas.microsoft.com/office/powerpoint/2010/main" val="209242374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16539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Editable - Dar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C97BF7-21A8-324D-9ED3-7B3E33DC4ABA}"/>
              </a:ext>
            </a:extLst>
          </p:cNvPr>
          <p:cNvPicPr>
            <a:picLocks noChangeAspect="1"/>
          </p:cNvPicPr>
          <p:nvPr userDrawn="1"/>
        </p:nvPicPr>
        <p:blipFill>
          <a:blip r:embed="rId2"/>
          <a:srcRect/>
          <a:stretch/>
        </p:blipFill>
        <p:spPr>
          <a:xfrm>
            <a:off x="793" y="0"/>
            <a:ext cx="12190413" cy="6858000"/>
          </a:xfrm>
          <a:prstGeom prst="rect">
            <a:avLst/>
          </a:prstGeom>
        </p:spPr>
      </p:pic>
      <p:sp>
        <p:nvSpPr>
          <p:cNvPr id="7" name="TextBox 6">
            <a:extLst>
              <a:ext uri="{FF2B5EF4-FFF2-40B4-BE49-F238E27FC236}">
                <a16:creationId xmlns:a16="http://schemas.microsoft.com/office/drawing/2014/main" id="{C6FD3239-A92E-B645-BC83-1AE68195BAA3}"/>
              </a:ext>
            </a:extLst>
          </p:cNvPr>
          <p:cNvSpPr txBox="1"/>
          <p:nvPr userDrawn="1"/>
        </p:nvSpPr>
        <p:spPr>
          <a:xfrm>
            <a:off x="534124" y="6108686"/>
            <a:ext cx="5236097" cy="276999"/>
          </a:xfrm>
          <a:prstGeom prst="rect">
            <a:avLst/>
          </a:prstGeom>
          <a:noFill/>
        </p:spPr>
        <p:txBody>
          <a:bodyPr wrap="square" lIns="0" tIns="0" rIns="0" bIns="0" rtlCol="0">
            <a:spAutoFit/>
          </a:bodyPr>
          <a:lstStyle/>
          <a:p>
            <a:pPr defTabSz="914217"/>
            <a:r>
              <a:rPr lang="en-US" sz="1800">
                <a:solidFill>
                  <a:srgbClr val="50E6FF"/>
                </a:solidFill>
                <a:latin typeface="Segoe Pro" panose="020B0502040504020203" pitchFamily="34" charset="0"/>
              </a:rPr>
              <a:t>June 29, 2021</a:t>
            </a:r>
          </a:p>
        </p:txBody>
      </p:sp>
      <p:pic>
        <p:nvPicPr>
          <p:cNvPr id="8" name="Picture 7">
            <a:extLst>
              <a:ext uri="{FF2B5EF4-FFF2-40B4-BE49-F238E27FC236}">
                <a16:creationId xmlns:a16="http://schemas.microsoft.com/office/drawing/2014/main" id="{6C7575F7-C537-5C45-B327-BB98F8D46DE5}"/>
              </a:ext>
            </a:extLst>
          </p:cNvPr>
          <p:cNvPicPr>
            <a:picLocks noChangeAspect="1"/>
          </p:cNvPicPr>
          <p:nvPr userDrawn="1"/>
        </p:nvPicPr>
        <p:blipFill>
          <a:blip r:embed="rId3"/>
          <a:stretch>
            <a:fillRect/>
          </a:stretch>
        </p:blipFill>
        <p:spPr>
          <a:xfrm>
            <a:off x="534124" y="498740"/>
            <a:ext cx="1308565" cy="280035"/>
          </a:xfrm>
          <a:prstGeom prst="rect">
            <a:avLst/>
          </a:prstGeom>
        </p:spPr>
      </p:pic>
      <p:sp>
        <p:nvSpPr>
          <p:cNvPr id="10" name="Title 1">
            <a:extLst>
              <a:ext uri="{FF2B5EF4-FFF2-40B4-BE49-F238E27FC236}">
                <a16:creationId xmlns:a16="http://schemas.microsoft.com/office/drawing/2014/main" id="{4CCBAA12-81B2-C04E-92DF-31649BD5BA4D}"/>
              </a:ext>
            </a:extLst>
          </p:cNvPr>
          <p:cNvSpPr>
            <a:spLocks noGrp="1"/>
          </p:cNvSpPr>
          <p:nvPr>
            <p:ph type="title" hasCustomPrompt="1"/>
          </p:nvPr>
        </p:nvSpPr>
        <p:spPr>
          <a:xfrm>
            <a:off x="490315" y="3852280"/>
            <a:ext cx="4852515" cy="488082"/>
          </a:xfrm>
          <a:prstGeom prst="rect">
            <a:avLst/>
          </a:prstGeom>
          <a:noFill/>
        </p:spPr>
        <p:txBody>
          <a:bodyPr wrap="square" lIns="0" tIns="0" rIns="0" bIns="0" rtlCol="0" anchor="ctr">
            <a:spAutoFit/>
          </a:bodyPr>
          <a:lstStyle>
            <a:lvl1pPr marL="0" algn="l" defTabSz="914217" rtl="0" eaLnBrk="1" latinLnBrk="0" hangingPunct="1">
              <a:lnSpc>
                <a:spcPts val="5199"/>
              </a:lnSpc>
              <a:defRPr lang="en-US" sz="4399" b="1" kern="1200" dirty="0">
                <a:solidFill>
                  <a:prstClr val="white"/>
                </a:solidFill>
                <a:latin typeface="Segoe Pro Semibold" panose="020B0502040504020203" pitchFamily="34" charset="0"/>
                <a:ea typeface="+mn-ea"/>
                <a:cs typeface="+mn-cs"/>
              </a:defRPr>
            </a:lvl1pPr>
          </a:lstStyle>
          <a:p>
            <a:pPr marL="0" marR="0" lvl="0" indent="0" defTabSz="228554" fontAlgn="auto">
              <a:lnSpc>
                <a:spcPts val="3599"/>
              </a:lnSpc>
              <a:spcBef>
                <a:spcPts val="0"/>
              </a:spcBef>
              <a:spcAft>
                <a:spcPts val="0"/>
              </a:spcAft>
              <a:buClrTx/>
              <a:buSzTx/>
              <a:buFontTx/>
              <a:tabLst/>
            </a:pPr>
            <a:r>
              <a:rPr lang="en-US"/>
              <a:t>Presentation Title</a:t>
            </a:r>
          </a:p>
        </p:txBody>
      </p:sp>
    </p:spTree>
    <p:extLst>
      <p:ext uri="{BB962C8B-B14F-4D97-AF65-F5344CB8AC3E}">
        <p14:creationId xmlns:p14="http://schemas.microsoft.com/office/powerpoint/2010/main" val="1767610108"/>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Editable - Ligh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6F2EC55-F459-1047-8963-55A0FCCFC2AB}"/>
              </a:ext>
            </a:extLst>
          </p:cNvPr>
          <p:cNvPicPr>
            <a:picLocks noChangeAspect="1"/>
          </p:cNvPicPr>
          <p:nvPr userDrawn="1"/>
        </p:nvPicPr>
        <p:blipFill>
          <a:blip r:embed="rId2"/>
          <a:srcRect/>
          <a:stretch/>
        </p:blipFill>
        <p:spPr>
          <a:xfrm>
            <a:off x="793" y="0"/>
            <a:ext cx="12190413" cy="6858000"/>
          </a:xfrm>
          <a:prstGeom prst="rect">
            <a:avLst/>
          </a:prstGeom>
        </p:spPr>
      </p:pic>
      <p:sp>
        <p:nvSpPr>
          <p:cNvPr id="15" name="TextBox 14">
            <a:extLst>
              <a:ext uri="{FF2B5EF4-FFF2-40B4-BE49-F238E27FC236}">
                <a16:creationId xmlns:a16="http://schemas.microsoft.com/office/drawing/2014/main" id="{8766C7AD-1A1A-C34B-8022-86B200627F43}"/>
              </a:ext>
            </a:extLst>
          </p:cNvPr>
          <p:cNvSpPr txBox="1"/>
          <p:nvPr userDrawn="1"/>
        </p:nvSpPr>
        <p:spPr>
          <a:xfrm>
            <a:off x="534124" y="6108686"/>
            <a:ext cx="5236097" cy="276999"/>
          </a:xfrm>
          <a:prstGeom prst="rect">
            <a:avLst/>
          </a:prstGeom>
          <a:noFill/>
        </p:spPr>
        <p:txBody>
          <a:bodyPr wrap="square" lIns="0" tIns="0" rIns="0" bIns="0" rtlCol="0">
            <a:spAutoFit/>
          </a:bodyPr>
          <a:lstStyle/>
          <a:p>
            <a:pPr defTabSz="914217"/>
            <a:r>
              <a:rPr lang="en-US" sz="1800">
                <a:solidFill>
                  <a:srgbClr val="125999"/>
                </a:solidFill>
                <a:latin typeface="Segoe Pro" panose="020B0502040504020203" pitchFamily="34" charset="0"/>
              </a:rPr>
              <a:t>June 29, 2021</a:t>
            </a:r>
          </a:p>
        </p:txBody>
      </p:sp>
      <p:pic>
        <p:nvPicPr>
          <p:cNvPr id="16" name="Picture 15">
            <a:extLst>
              <a:ext uri="{FF2B5EF4-FFF2-40B4-BE49-F238E27FC236}">
                <a16:creationId xmlns:a16="http://schemas.microsoft.com/office/drawing/2014/main" id="{26C1C245-73E6-0842-99D5-A31BA121C73E}"/>
              </a:ext>
            </a:extLst>
          </p:cNvPr>
          <p:cNvPicPr>
            <a:picLocks noChangeAspect="1"/>
          </p:cNvPicPr>
          <p:nvPr userDrawn="1"/>
        </p:nvPicPr>
        <p:blipFill>
          <a:blip r:embed="rId3"/>
          <a:stretch>
            <a:fillRect/>
          </a:stretch>
        </p:blipFill>
        <p:spPr>
          <a:xfrm>
            <a:off x="527775" y="502921"/>
            <a:ext cx="1308565" cy="280035"/>
          </a:xfrm>
          <a:prstGeom prst="rect">
            <a:avLst/>
          </a:prstGeom>
        </p:spPr>
      </p:pic>
      <p:sp>
        <p:nvSpPr>
          <p:cNvPr id="6" name="Title 1">
            <a:extLst>
              <a:ext uri="{FF2B5EF4-FFF2-40B4-BE49-F238E27FC236}">
                <a16:creationId xmlns:a16="http://schemas.microsoft.com/office/drawing/2014/main" id="{D127FDCB-F8C3-DD49-9366-C7773D3B639A}"/>
              </a:ext>
            </a:extLst>
          </p:cNvPr>
          <p:cNvSpPr>
            <a:spLocks noGrp="1"/>
          </p:cNvSpPr>
          <p:nvPr>
            <p:ph type="title" hasCustomPrompt="1"/>
          </p:nvPr>
        </p:nvSpPr>
        <p:spPr>
          <a:xfrm>
            <a:off x="490315" y="3852280"/>
            <a:ext cx="4852515" cy="488082"/>
          </a:xfrm>
          <a:prstGeom prst="rect">
            <a:avLst/>
          </a:prstGeom>
          <a:noFill/>
        </p:spPr>
        <p:txBody>
          <a:bodyPr wrap="square" lIns="0" tIns="0" rIns="0" bIns="0" rtlCol="0" anchor="ctr">
            <a:spAutoFit/>
          </a:bodyPr>
          <a:lstStyle>
            <a:lvl1pPr marL="0" algn="l" defTabSz="914217" rtl="0" eaLnBrk="1" latinLnBrk="0" hangingPunct="1">
              <a:lnSpc>
                <a:spcPts val="5199"/>
              </a:lnSpc>
              <a:defRPr lang="en-US" sz="4399" b="1" kern="1200" dirty="0">
                <a:solidFill>
                  <a:schemeClr val="tx1"/>
                </a:solidFill>
                <a:latin typeface="Segoe Pro Semibold" panose="020B0502040504020203" pitchFamily="34" charset="0"/>
                <a:ea typeface="+mn-ea"/>
                <a:cs typeface="+mn-cs"/>
              </a:defRPr>
            </a:lvl1pPr>
          </a:lstStyle>
          <a:p>
            <a:pPr marL="0" marR="0" lvl="0" indent="0" defTabSz="228554" fontAlgn="auto">
              <a:lnSpc>
                <a:spcPts val="3599"/>
              </a:lnSpc>
              <a:spcBef>
                <a:spcPts val="0"/>
              </a:spcBef>
              <a:spcAft>
                <a:spcPts val="0"/>
              </a:spcAft>
              <a:buClrTx/>
              <a:buSzTx/>
              <a:buFontTx/>
              <a:tabLst/>
            </a:pPr>
            <a:r>
              <a:rPr lang="en-US"/>
              <a:t>Presentation Title</a:t>
            </a:r>
          </a:p>
        </p:txBody>
      </p:sp>
    </p:spTree>
    <p:extLst>
      <p:ext uri="{BB962C8B-B14F-4D97-AF65-F5344CB8AC3E}">
        <p14:creationId xmlns:p14="http://schemas.microsoft.com/office/powerpoint/2010/main" val="3276755191"/>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Center title &amp; subtitl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218319957"/>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4377438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410118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09AD7-43C2-4800-8E08-8171CD582A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9F1879-333C-4584-8AAC-230B245738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E98638-1DFD-46E3-B190-65F112784941}"/>
              </a:ext>
            </a:extLst>
          </p:cNvPr>
          <p:cNvSpPr>
            <a:spLocks noGrp="1"/>
          </p:cNvSpPr>
          <p:nvPr>
            <p:ph type="dt" sz="half" idx="10"/>
          </p:nvPr>
        </p:nvSpPr>
        <p:spPr/>
        <p:txBody>
          <a:bodyPr/>
          <a:lstStyle/>
          <a:p>
            <a:fld id="{EED7B140-9E7A-4F75-A98D-CA592B54C8D1}" type="datetimeFigureOut">
              <a:rPr lang="en-US" smtClean="0"/>
              <a:t>11/12/2021</a:t>
            </a:fld>
            <a:endParaRPr lang="en-US"/>
          </a:p>
        </p:txBody>
      </p:sp>
      <p:sp>
        <p:nvSpPr>
          <p:cNvPr id="5" name="Footer Placeholder 4">
            <a:extLst>
              <a:ext uri="{FF2B5EF4-FFF2-40B4-BE49-F238E27FC236}">
                <a16:creationId xmlns:a16="http://schemas.microsoft.com/office/drawing/2014/main" id="{3295AD87-07FB-4DF0-8978-BCF1B2EEEB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8B03B7-C582-45FA-AB22-B99FBE85A21D}"/>
              </a:ext>
            </a:extLst>
          </p:cNvPr>
          <p:cNvSpPr>
            <a:spLocks noGrp="1"/>
          </p:cNvSpPr>
          <p:nvPr>
            <p:ph type="sldNum" sz="quarter" idx="12"/>
          </p:nvPr>
        </p:nvSpPr>
        <p:spPr/>
        <p:txBody>
          <a:bodyPr/>
          <a:lstStyle/>
          <a:p>
            <a:fld id="{DC4DFB06-E7F0-4F88-956F-784BB91140DC}" type="slidenum">
              <a:rPr lang="en-US" smtClean="0"/>
              <a:t>‹#›</a:t>
            </a:fld>
            <a:endParaRPr lang="en-US"/>
          </a:p>
        </p:txBody>
      </p:sp>
    </p:spTree>
    <p:extLst>
      <p:ext uri="{BB962C8B-B14F-4D97-AF65-F5344CB8AC3E}">
        <p14:creationId xmlns:p14="http://schemas.microsoft.com/office/powerpoint/2010/main" val="212991072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Title &amp; subtitle">
    <p:bg>
      <p:bgRef idx="1001">
        <a:schemeClr val="bg1"/>
      </p:bgRef>
    </p:bg>
    <p:spTree>
      <p:nvGrpSpPr>
        <p:cNvPr id="1" name=""/>
        <p:cNvGrpSpPr/>
        <p:nvPr/>
      </p:nvGrpSpPr>
      <p:grpSpPr>
        <a:xfrm>
          <a:off x="0" y="0"/>
          <a:ext cx="0" cy="0"/>
          <a:chOff x="0" y="0"/>
          <a:chExt cx="0" cy="0"/>
        </a:xfrm>
      </p:grpSpPr>
      <p:sp>
        <p:nvSpPr>
          <p:cNvPr id="3" name="Text Placeholder 5">
            <a:extLst>
              <a:ext uri="{FF2B5EF4-FFF2-40B4-BE49-F238E27FC236}">
                <a16:creationId xmlns:a16="http://schemas.microsoft.com/office/drawing/2014/main" id="{CC62B90A-5DF6-4CC9-A405-0FD93B18D3AB}"/>
              </a:ext>
            </a:extLst>
          </p:cNvPr>
          <p:cNvSpPr>
            <a:spLocks noGrp="1"/>
          </p:cNvSpPr>
          <p:nvPr>
            <p:ph type="body" sz="quarter" idx="10"/>
          </p:nvPr>
        </p:nvSpPr>
        <p:spPr>
          <a:xfrm>
            <a:off x="588263" y="975043"/>
            <a:ext cx="11021125" cy="310863"/>
          </a:xfrm>
        </p:spPr>
        <p:txBody>
          <a:bodyPr/>
          <a:lstStyle>
            <a:lvl1pPr marL="0" indent="0" algn="l">
              <a:buNone/>
              <a:defRPr kumimoji="0" lang="en-US" sz="2000" b="0" i="0" u="none" strike="noStrike" kern="1200" cap="none" spc="0" normalizeH="0" baseline="0" dirty="0" smtClean="0">
                <a:ln>
                  <a:noFill/>
                </a:ln>
                <a:solidFill>
                  <a:schemeClr val="accent2"/>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4" name="Title 3">
            <a:extLst>
              <a:ext uri="{FF2B5EF4-FFF2-40B4-BE49-F238E27FC236}">
                <a16:creationId xmlns:a16="http://schemas.microsoft.com/office/drawing/2014/main" id="{0F135F95-0CE8-41D3-81C5-535ACDB7026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328679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FF45A-91E9-4984-90FF-9F00CADEBD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F080CF3-2FEB-47E2-96DC-3F45D3C059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27207-7FD5-4E37-AE9E-A57411F8939D}"/>
              </a:ext>
            </a:extLst>
          </p:cNvPr>
          <p:cNvSpPr>
            <a:spLocks noGrp="1"/>
          </p:cNvSpPr>
          <p:nvPr>
            <p:ph type="dt" sz="half" idx="10"/>
          </p:nvPr>
        </p:nvSpPr>
        <p:spPr/>
        <p:txBody>
          <a:bodyPr/>
          <a:lstStyle/>
          <a:p>
            <a:fld id="{1DB94BAA-C50A-4DFB-8934-A9DB3EE8EBC6}" type="datetimeFigureOut">
              <a:rPr lang="en-US" smtClean="0"/>
              <a:t>11/12/2021</a:t>
            </a:fld>
            <a:endParaRPr lang="en-US"/>
          </a:p>
        </p:txBody>
      </p:sp>
      <p:sp>
        <p:nvSpPr>
          <p:cNvPr id="5" name="Footer Placeholder 4">
            <a:extLst>
              <a:ext uri="{FF2B5EF4-FFF2-40B4-BE49-F238E27FC236}">
                <a16:creationId xmlns:a16="http://schemas.microsoft.com/office/drawing/2014/main" id="{4AB622E8-4745-4E58-8C0A-DB1AF62B83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B47D73-3362-43C2-ACB4-2685F2D6DC71}"/>
              </a:ext>
            </a:extLst>
          </p:cNvPr>
          <p:cNvSpPr>
            <a:spLocks noGrp="1"/>
          </p:cNvSpPr>
          <p:nvPr>
            <p:ph type="sldNum" sz="quarter" idx="12"/>
          </p:nvPr>
        </p:nvSpPr>
        <p:spPr/>
        <p:txBody>
          <a:bodyPr/>
          <a:lstStyle/>
          <a:p>
            <a:fld id="{A0C46238-CC7F-4475-8F07-CB7E6D17DF6A}" type="slidenum">
              <a:rPr lang="en-US" smtClean="0"/>
              <a:t>‹#›</a:t>
            </a:fld>
            <a:endParaRPr lang="en-US"/>
          </a:p>
        </p:txBody>
      </p:sp>
    </p:spTree>
    <p:extLst>
      <p:ext uri="{BB962C8B-B14F-4D97-AF65-F5344CB8AC3E}">
        <p14:creationId xmlns:p14="http://schemas.microsoft.com/office/powerpoint/2010/main" val="1817461049"/>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9FFC1-60E7-4795-B59E-A17D30F6FF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5B9456-624D-4991-B7DA-A61D67EEB58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E1C46E-7097-409C-A19F-FEC54DF86536}"/>
              </a:ext>
            </a:extLst>
          </p:cNvPr>
          <p:cNvSpPr>
            <a:spLocks noGrp="1"/>
          </p:cNvSpPr>
          <p:nvPr>
            <p:ph type="dt" sz="half" idx="10"/>
          </p:nvPr>
        </p:nvSpPr>
        <p:spPr/>
        <p:txBody>
          <a:bodyPr/>
          <a:lstStyle/>
          <a:p>
            <a:fld id="{1DB94BAA-C50A-4DFB-8934-A9DB3EE8EBC6}" type="datetimeFigureOut">
              <a:rPr lang="en-US" smtClean="0"/>
              <a:t>11/12/2021</a:t>
            </a:fld>
            <a:endParaRPr lang="en-US"/>
          </a:p>
        </p:txBody>
      </p:sp>
      <p:sp>
        <p:nvSpPr>
          <p:cNvPr id="5" name="Footer Placeholder 4">
            <a:extLst>
              <a:ext uri="{FF2B5EF4-FFF2-40B4-BE49-F238E27FC236}">
                <a16:creationId xmlns:a16="http://schemas.microsoft.com/office/drawing/2014/main" id="{3B54ED5D-8DEB-44B7-A06A-32835781B2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85C236-9FE0-4A48-B8E1-BC14AB39CF7E}"/>
              </a:ext>
            </a:extLst>
          </p:cNvPr>
          <p:cNvSpPr>
            <a:spLocks noGrp="1"/>
          </p:cNvSpPr>
          <p:nvPr>
            <p:ph type="sldNum" sz="quarter" idx="12"/>
          </p:nvPr>
        </p:nvSpPr>
        <p:spPr/>
        <p:txBody>
          <a:bodyPr/>
          <a:lstStyle/>
          <a:p>
            <a:fld id="{A0C46238-CC7F-4475-8F07-CB7E6D17DF6A}" type="slidenum">
              <a:rPr lang="en-US" smtClean="0"/>
              <a:t>‹#›</a:t>
            </a:fld>
            <a:endParaRPr lang="en-US"/>
          </a:p>
        </p:txBody>
      </p:sp>
    </p:spTree>
    <p:extLst>
      <p:ext uri="{BB962C8B-B14F-4D97-AF65-F5344CB8AC3E}">
        <p14:creationId xmlns:p14="http://schemas.microsoft.com/office/powerpoint/2010/main" val="1847416678"/>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00BBC-4F83-44E7-B443-FB39B8D424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54D7618-FD71-4B62-8B50-B61E3AEB66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62EAE4-2BD3-4E63-B703-AFCF966F1458}"/>
              </a:ext>
            </a:extLst>
          </p:cNvPr>
          <p:cNvSpPr>
            <a:spLocks noGrp="1"/>
          </p:cNvSpPr>
          <p:nvPr>
            <p:ph type="dt" sz="half" idx="10"/>
          </p:nvPr>
        </p:nvSpPr>
        <p:spPr/>
        <p:txBody>
          <a:bodyPr/>
          <a:lstStyle/>
          <a:p>
            <a:fld id="{1DB94BAA-C50A-4DFB-8934-A9DB3EE8EBC6}" type="datetimeFigureOut">
              <a:rPr lang="en-US" smtClean="0"/>
              <a:t>11/12/2021</a:t>
            </a:fld>
            <a:endParaRPr lang="en-US"/>
          </a:p>
        </p:txBody>
      </p:sp>
      <p:sp>
        <p:nvSpPr>
          <p:cNvPr id="5" name="Footer Placeholder 4">
            <a:extLst>
              <a:ext uri="{FF2B5EF4-FFF2-40B4-BE49-F238E27FC236}">
                <a16:creationId xmlns:a16="http://schemas.microsoft.com/office/drawing/2014/main" id="{6576EE99-9378-4562-92D0-451C6BBF40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229A8D-2903-4113-9648-0DA3A7C6E667}"/>
              </a:ext>
            </a:extLst>
          </p:cNvPr>
          <p:cNvSpPr>
            <a:spLocks noGrp="1"/>
          </p:cNvSpPr>
          <p:nvPr>
            <p:ph type="sldNum" sz="quarter" idx="12"/>
          </p:nvPr>
        </p:nvSpPr>
        <p:spPr/>
        <p:txBody>
          <a:bodyPr/>
          <a:lstStyle/>
          <a:p>
            <a:fld id="{A0C46238-CC7F-4475-8F07-CB7E6D17DF6A}" type="slidenum">
              <a:rPr lang="en-US" smtClean="0"/>
              <a:t>‹#›</a:t>
            </a:fld>
            <a:endParaRPr lang="en-US"/>
          </a:p>
        </p:txBody>
      </p:sp>
    </p:spTree>
    <p:extLst>
      <p:ext uri="{BB962C8B-B14F-4D97-AF65-F5344CB8AC3E}">
        <p14:creationId xmlns:p14="http://schemas.microsoft.com/office/powerpoint/2010/main" val="7704474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90583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33172-D5A2-48CA-8ED7-6FED898B41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74E340-A6C5-473D-A9A4-F92368679C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0462690-0003-4CCB-9421-108FDC68362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889E1A-85BE-494B-920C-3B49B47FB6D3}"/>
              </a:ext>
            </a:extLst>
          </p:cNvPr>
          <p:cNvSpPr>
            <a:spLocks noGrp="1"/>
          </p:cNvSpPr>
          <p:nvPr>
            <p:ph type="dt" sz="half" idx="10"/>
          </p:nvPr>
        </p:nvSpPr>
        <p:spPr/>
        <p:txBody>
          <a:bodyPr/>
          <a:lstStyle/>
          <a:p>
            <a:fld id="{1DB94BAA-C50A-4DFB-8934-A9DB3EE8EBC6}" type="datetimeFigureOut">
              <a:rPr lang="en-US" smtClean="0"/>
              <a:t>11/12/2021</a:t>
            </a:fld>
            <a:endParaRPr lang="en-US"/>
          </a:p>
        </p:txBody>
      </p:sp>
      <p:sp>
        <p:nvSpPr>
          <p:cNvPr id="6" name="Footer Placeholder 5">
            <a:extLst>
              <a:ext uri="{FF2B5EF4-FFF2-40B4-BE49-F238E27FC236}">
                <a16:creationId xmlns:a16="http://schemas.microsoft.com/office/drawing/2014/main" id="{3256F56C-A0DE-49B7-9855-D785BAE188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32E452-FB46-4FCE-9FD3-9654D06678F0}"/>
              </a:ext>
            </a:extLst>
          </p:cNvPr>
          <p:cNvSpPr>
            <a:spLocks noGrp="1"/>
          </p:cNvSpPr>
          <p:nvPr>
            <p:ph type="sldNum" sz="quarter" idx="12"/>
          </p:nvPr>
        </p:nvSpPr>
        <p:spPr/>
        <p:txBody>
          <a:bodyPr/>
          <a:lstStyle/>
          <a:p>
            <a:fld id="{A0C46238-CC7F-4475-8F07-CB7E6D17DF6A}" type="slidenum">
              <a:rPr lang="en-US" smtClean="0"/>
              <a:t>‹#›</a:t>
            </a:fld>
            <a:endParaRPr lang="en-US"/>
          </a:p>
        </p:txBody>
      </p:sp>
    </p:spTree>
    <p:extLst>
      <p:ext uri="{BB962C8B-B14F-4D97-AF65-F5344CB8AC3E}">
        <p14:creationId xmlns:p14="http://schemas.microsoft.com/office/powerpoint/2010/main" val="3346502993"/>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C9541-82C7-45D3-8290-A5DA45F016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CE674A-CEC7-419F-B1BD-7C1F477415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CBC049-70F6-4AB7-8BB2-F98DDF7570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12FD6F2-4032-442E-AB57-F8CEDD2584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EF4654-BC53-4D54-A77B-9616B5206EE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E89981-80C0-483A-BB74-4E1FA2DA64A6}"/>
              </a:ext>
            </a:extLst>
          </p:cNvPr>
          <p:cNvSpPr>
            <a:spLocks noGrp="1"/>
          </p:cNvSpPr>
          <p:nvPr>
            <p:ph type="dt" sz="half" idx="10"/>
          </p:nvPr>
        </p:nvSpPr>
        <p:spPr/>
        <p:txBody>
          <a:bodyPr/>
          <a:lstStyle/>
          <a:p>
            <a:fld id="{1DB94BAA-C50A-4DFB-8934-A9DB3EE8EBC6}" type="datetimeFigureOut">
              <a:rPr lang="en-US" smtClean="0"/>
              <a:t>11/12/2021</a:t>
            </a:fld>
            <a:endParaRPr lang="en-US"/>
          </a:p>
        </p:txBody>
      </p:sp>
      <p:sp>
        <p:nvSpPr>
          <p:cNvPr id="8" name="Footer Placeholder 7">
            <a:extLst>
              <a:ext uri="{FF2B5EF4-FFF2-40B4-BE49-F238E27FC236}">
                <a16:creationId xmlns:a16="http://schemas.microsoft.com/office/drawing/2014/main" id="{FD650654-9D02-4E6F-9ABA-26DD212FA40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EB5224-1CE6-45F5-B65E-BD826A6B6ED9}"/>
              </a:ext>
            </a:extLst>
          </p:cNvPr>
          <p:cNvSpPr>
            <a:spLocks noGrp="1"/>
          </p:cNvSpPr>
          <p:nvPr>
            <p:ph type="sldNum" sz="quarter" idx="12"/>
          </p:nvPr>
        </p:nvSpPr>
        <p:spPr/>
        <p:txBody>
          <a:bodyPr/>
          <a:lstStyle/>
          <a:p>
            <a:fld id="{A0C46238-CC7F-4475-8F07-CB7E6D17DF6A}" type="slidenum">
              <a:rPr lang="en-US" smtClean="0"/>
              <a:t>‹#›</a:t>
            </a:fld>
            <a:endParaRPr lang="en-US"/>
          </a:p>
        </p:txBody>
      </p:sp>
    </p:spTree>
    <p:extLst>
      <p:ext uri="{BB962C8B-B14F-4D97-AF65-F5344CB8AC3E}">
        <p14:creationId xmlns:p14="http://schemas.microsoft.com/office/powerpoint/2010/main" val="1316001705"/>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1B2C4-4076-4BBA-A1AB-65F35A9A97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2CE069-C429-4C2C-B29D-14C9372E99BE}"/>
              </a:ext>
            </a:extLst>
          </p:cNvPr>
          <p:cNvSpPr>
            <a:spLocks noGrp="1"/>
          </p:cNvSpPr>
          <p:nvPr>
            <p:ph type="dt" sz="half" idx="10"/>
          </p:nvPr>
        </p:nvSpPr>
        <p:spPr/>
        <p:txBody>
          <a:bodyPr/>
          <a:lstStyle/>
          <a:p>
            <a:fld id="{1DB94BAA-C50A-4DFB-8934-A9DB3EE8EBC6}" type="datetimeFigureOut">
              <a:rPr lang="en-US" smtClean="0"/>
              <a:t>11/12/2021</a:t>
            </a:fld>
            <a:endParaRPr lang="en-US"/>
          </a:p>
        </p:txBody>
      </p:sp>
      <p:sp>
        <p:nvSpPr>
          <p:cNvPr id="4" name="Footer Placeholder 3">
            <a:extLst>
              <a:ext uri="{FF2B5EF4-FFF2-40B4-BE49-F238E27FC236}">
                <a16:creationId xmlns:a16="http://schemas.microsoft.com/office/drawing/2014/main" id="{B4A915B8-05A7-45D6-9C88-9ADBCC2BA9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67660A-09AC-4DD3-A557-4DD35A95E030}"/>
              </a:ext>
            </a:extLst>
          </p:cNvPr>
          <p:cNvSpPr>
            <a:spLocks noGrp="1"/>
          </p:cNvSpPr>
          <p:nvPr>
            <p:ph type="sldNum" sz="quarter" idx="12"/>
          </p:nvPr>
        </p:nvSpPr>
        <p:spPr/>
        <p:txBody>
          <a:bodyPr/>
          <a:lstStyle/>
          <a:p>
            <a:fld id="{A0C46238-CC7F-4475-8F07-CB7E6D17DF6A}" type="slidenum">
              <a:rPr lang="en-US" smtClean="0"/>
              <a:t>‹#›</a:t>
            </a:fld>
            <a:endParaRPr lang="en-US"/>
          </a:p>
        </p:txBody>
      </p:sp>
    </p:spTree>
    <p:extLst>
      <p:ext uri="{BB962C8B-B14F-4D97-AF65-F5344CB8AC3E}">
        <p14:creationId xmlns:p14="http://schemas.microsoft.com/office/powerpoint/2010/main" val="305115173"/>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8343F5-984F-4F11-BE7A-5526C2952EA9}"/>
              </a:ext>
            </a:extLst>
          </p:cNvPr>
          <p:cNvSpPr>
            <a:spLocks noGrp="1"/>
          </p:cNvSpPr>
          <p:nvPr>
            <p:ph type="dt" sz="half" idx="10"/>
          </p:nvPr>
        </p:nvSpPr>
        <p:spPr/>
        <p:txBody>
          <a:bodyPr/>
          <a:lstStyle/>
          <a:p>
            <a:fld id="{1DB94BAA-C50A-4DFB-8934-A9DB3EE8EBC6}" type="datetimeFigureOut">
              <a:rPr lang="en-US" smtClean="0"/>
              <a:t>11/12/2021</a:t>
            </a:fld>
            <a:endParaRPr lang="en-US"/>
          </a:p>
        </p:txBody>
      </p:sp>
      <p:sp>
        <p:nvSpPr>
          <p:cNvPr id="3" name="Footer Placeholder 2">
            <a:extLst>
              <a:ext uri="{FF2B5EF4-FFF2-40B4-BE49-F238E27FC236}">
                <a16:creationId xmlns:a16="http://schemas.microsoft.com/office/drawing/2014/main" id="{253614C6-AED2-4F90-ACD2-7946BB62E8C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707005A-CA5F-435E-BA5D-74A4ED09E6A2}"/>
              </a:ext>
            </a:extLst>
          </p:cNvPr>
          <p:cNvSpPr>
            <a:spLocks noGrp="1"/>
          </p:cNvSpPr>
          <p:nvPr>
            <p:ph type="sldNum" sz="quarter" idx="12"/>
          </p:nvPr>
        </p:nvSpPr>
        <p:spPr/>
        <p:txBody>
          <a:bodyPr/>
          <a:lstStyle/>
          <a:p>
            <a:fld id="{A0C46238-CC7F-4475-8F07-CB7E6D17DF6A}" type="slidenum">
              <a:rPr lang="en-US" smtClean="0"/>
              <a:t>‹#›</a:t>
            </a:fld>
            <a:endParaRPr lang="en-US"/>
          </a:p>
        </p:txBody>
      </p:sp>
    </p:spTree>
    <p:extLst>
      <p:ext uri="{BB962C8B-B14F-4D97-AF65-F5344CB8AC3E}">
        <p14:creationId xmlns:p14="http://schemas.microsoft.com/office/powerpoint/2010/main" val="2114631623"/>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C1113-BF2E-4EF9-B00D-8CD8C45952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5EB4FE-C8D0-4EA0-8613-B0D4713415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7786F5-06BF-4B99-98A1-FE2F85CA06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09068C-B853-49C7-9B94-91C0B2D06402}"/>
              </a:ext>
            </a:extLst>
          </p:cNvPr>
          <p:cNvSpPr>
            <a:spLocks noGrp="1"/>
          </p:cNvSpPr>
          <p:nvPr>
            <p:ph type="dt" sz="half" idx="10"/>
          </p:nvPr>
        </p:nvSpPr>
        <p:spPr/>
        <p:txBody>
          <a:bodyPr/>
          <a:lstStyle/>
          <a:p>
            <a:fld id="{1DB94BAA-C50A-4DFB-8934-A9DB3EE8EBC6}" type="datetimeFigureOut">
              <a:rPr lang="en-US" smtClean="0"/>
              <a:t>11/12/2021</a:t>
            </a:fld>
            <a:endParaRPr lang="en-US"/>
          </a:p>
        </p:txBody>
      </p:sp>
      <p:sp>
        <p:nvSpPr>
          <p:cNvPr id="6" name="Footer Placeholder 5">
            <a:extLst>
              <a:ext uri="{FF2B5EF4-FFF2-40B4-BE49-F238E27FC236}">
                <a16:creationId xmlns:a16="http://schemas.microsoft.com/office/drawing/2014/main" id="{18761372-32A6-4748-A49B-DEC799593A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916225-994B-4EF0-B84A-28588C6D9627}"/>
              </a:ext>
            </a:extLst>
          </p:cNvPr>
          <p:cNvSpPr>
            <a:spLocks noGrp="1"/>
          </p:cNvSpPr>
          <p:nvPr>
            <p:ph type="sldNum" sz="quarter" idx="12"/>
          </p:nvPr>
        </p:nvSpPr>
        <p:spPr/>
        <p:txBody>
          <a:bodyPr/>
          <a:lstStyle/>
          <a:p>
            <a:fld id="{A0C46238-CC7F-4475-8F07-CB7E6D17DF6A}" type="slidenum">
              <a:rPr lang="en-US" smtClean="0"/>
              <a:t>‹#›</a:t>
            </a:fld>
            <a:endParaRPr lang="en-US"/>
          </a:p>
        </p:txBody>
      </p:sp>
    </p:spTree>
    <p:extLst>
      <p:ext uri="{BB962C8B-B14F-4D97-AF65-F5344CB8AC3E}">
        <p14:creationId xmlns:p14="http://schemas.microsoft.com/office/powerpoint/2010/main" val="874154058"/>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A48B1-FFB8-437E-8859-FDCE8B7356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6DF16BA-C992-4EA7-931F-89E181B70B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9DDC2EE-0959-40DF-9B85-6E63E0D8B6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5EB505-833C-4FCB-BC32-7119DE0EFF00}"/>
              </a:ext>
            </a:extLst>
          </p:cNvPr>
          <p:cNvSpPr>
            <a:spLocks noGrp="1"/>
          </p:cNvSpPr>
          <p:nvPr>
            <p:ph type="dt" sz="half" idx="10"/>
          </p:nvPr>
        </p:nvSpPr>
        <p:spPr/>
        <p:txBody>
          <a:bodyPr/>
          <a:lstStyle/>
          <a:p>
            <a:fld id="{1DB94BAA-C50A-4DFB-8934-A9DB3EE8EBC6}" type="datetimeFigureOut">
              <a:rPr lang="en-US" smtClean="0"/>
              <a:t>11/12/2021</a:t>
            </a:fld>
            <a:endParaRPr lang="en-US"/>
          </a:p>
        </p:txBody>
      </p:sp>
      <p:sp>
        <p:nvSpPr>
          <p:cNvPr id="6" name="Footer Placeholder 5">
            <a:extLst>
              <a:ext uri="{FF2B5EF4-FFF2-40B4-BE49-F238E27FC236}">
                <a16:creationId xmlns:a16="http://schemas.microsoft.com/office/drawing/2014/main" id="{9EB54FE6-2BC5-4F40-910F-53EF675DDC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FF04D7-38DE-434A-AC95-B90F851C6B51}"/>
              </a:ext>
            </a:extLst>
          </p:cNvPr>
          <p:cNvSpPr>
            <a:spLocks noGrp="1"/>
          </p:cNvSpPr>
          <p:nvPr>
            <p:ph type="sldNum" sz="quarter" idx="12"/>
          </p:nvPr>
        </p:nvSpPr>
        <p:spPr/>
        <p:txBody>
          <a:bodyPr/>
          <a:lstStyle/>
          <a:p>
            <a:fld id="{A0C46238-CC7F-4475-8F07-CB7E6D17DF6A}" type="slidenum">
              <a:rPr lang="en-US" smtClean="0"/>
              <a:t>‹#›</a:t>
            </a:fld>
            <a:endParaRPr lang="en-US"/>
          </a:p>
        </p:txBody>
      </p:sp>
    </p:spTree>
    <p:extLst>
      <p:ext uri="{BB962C8B-B14F-4D97-AF65-F5344CB8AC3E}">
        <p14:creationId xmlns:p14="http://schemas.microsoft.com/office/powerpoint/2010/main" val="2760426865"/>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63198-19C3-4B1E-8DDC-5B2FF64C26B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E280B1-985F-4E0F-A85B-293DBAA192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940A11-8FE0-4A91-B474-105CC894CB6A}"/>
              </a:ext>
            </a:extLst>
          </p:cNvPr>
          <p:cNvSpPr>
            <a:spLocks noGrp="1"/>
          </p:cNvSpPr>
          <p:nvPr>
            <p:ph type="dt" sz="half" idx="10"/>
          </p:nvPr>
        </p:nvSpPr>
        <p:spPr/>
        <p:txBody>
          <a:bodyPr/>
          <a:lstStyle/>
          <a:p>
            <a:fld id="{1DB94BAA-C50A-4DFB-8934-A9DB3EE8EBC6}" type="datetimeFigureOut">
              <a:rPr lang="en-US" smtClean="0"/>
              <a:t>11/12/2021</a:t>
            </a:fld>
            <a:endParaRPr lang="en-US"/>
          </a:p>
        </p:txBody>
      </p:sp>
      <p:sp>
        <p:nvSpPr>
          <p:cNvPr id="5" name="Footer Placeholder 4">
            <a:extLst>
              <a:ext uri="{FF2B5EF4-FFF2-40B4-BE49-F238E27FC236}">
                <a16:creationId xmlns:a16="http://schemas.microsoft.com/office/drawing/2014/main" id="{ECD4B037-FC9B-4474-8C9C-F41A4144B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255988-D10A-4262-93AD-B4E595316062}"/>
              </a:ext>
            </a:extLst>
          </p:cNvPr>
          <p:cNvSpPr>
            <a:spLocks noGrp="1"/>
          </p:cNvSpPr>
          <p:nvPr>
            <p:ph type="sldNum" sz="quarter" idx="12"/>
          </p:nvPr>
        </p:nvSpPr>
        <p:spPr/>
        <p:txBody>
          <a:bodyPr/>
          <a:lstStyle/>
          <a:p>
            <a:fld id="{A0C46238-CC7F-4475-8F07-CB7E6D17DF6A}" type="slidenum">
              <a:rPr lang="en-US" smtClean="0"/>
              <a:t>‹#›</a:t>
            </a:fld>
            <a:endParaRPr lang="en-US"/>
          </a:p>
        </p:txBody>
      </p:sp>
    </p:spTree>
    <p:extLst>
      <p:ext uri="{BB962C8B-B14F-4D97-AF65-F5344CB8AC3E}">
        <p14:creationId xmlns:p14="http://schemas.microsoft.com/office/powerpoint/2010/main" val="65151777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B4EBEB-1DBE-4FB6-87E0-B95031290F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BBC5CD-2D23-4C27-94E4-42DBA26D62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07599B-8000-4264-8190-507AA1739A72}"/>
              </a:ext>
            </a:extLst>
          </p:cNvPr>
          <p:cNvSpPr>
            <a:spLocks noGrp="1"/>
          </p:cNvSpPr>
          <p:nvPr>
            <p:ph type="dt" sz="half" idx="10"/>
          </p:nvPr>
        </p:nvSpPr>
        <p:spPr/>
        <p:txBody>
          <a:bodyPr/>
          <a:lstStyle/>
          <a:p>
            <a:fld id="{1DB94BAA-C50A-4DFB-8934-A9DB3EE8EBC6}" type="datetimeFigureOut">
              <a:rPr lang="en-US" smtClean="0"/>
              <a:t>11/12/2021</a:t>
            </a:fld>
            <a:endParaRPr lang="en-US"/>
          </a:p>
        </p:txBody>
      </p:sp>
      <p:sp>
        <p:nvSpPr>
          <p:cNvPr id="5" name="Footer Placeholder 4">
            <a:extLst>
              <a:ext uri="{FF2B5EF4-FFF2-40B4-BE49-F238E27FC236}">
                <a16:creationId xmlns:a16="http://schemas.microsoft.com/office/drawing/2014/main" id="{5A580969-59D9-46A6-9976-FAD1F875A1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59A8B-ABB4-40BD-98D0-AEDE68FA5BE8}"/>
              </a:ext>
            </a:extLst>
          </p:cNvPr>
          <p:cNvSpPr>
            <a:spLocks noGrp="1"/>
          </p:cNvSpPr>
          <p:nvPr>
            <p:ph type="sldNum" sz="quarter" idx="12"/>
          </p:nvPr>
        </p:nvSpPr>
        <p:spPr/>
        <p:txBody>
          <a:bodyPr/>
          <a:lstStyle/>
          <a:p>
            <a:fld id="{A0C46238-CC7F-4475-8F07-CB7E6D17DF6A}" type="slidenum">
              <a:rPr lang="en-US" smtClean="0"/>
              <a:t>‹#›</a:t>
            </a:fld>
            <a:endParaRPr lang="en-US"/>
          </a:p>
        </p:txBody>
      </p:sp>
    </p:spTree>
    <p:extLst>
      <p:ext uri="{BB962C8B-B14F-4D97-AF65-F5344CB8AC3E}">
        <p14:creationId xmlns:p14="http://schemas.microsoft.com/office/powerpoint/2010/main" val="2417327335"/>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77941053"/>
      </p:ext>
    </p:extLst>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amp; content Blue">
    <p:bg>
      <p:bgRef idx="1001">
        <a:schemeClr val="bg1"/>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DBC3A43-1E91-4B58-99E7-A47809214D47}"/>
              </a:ext>
            </a:extLst>
          </p:cNvPr>
          <p:cNvSpPr>
            <a:spLocks noGrp="1"/>
          </p:cNvSpPr>
          <p:nvPr>
            <p:ph type="title" hasCustomPrompt="1"/>
          </p:nvPr>
        </p:nvSpPr>
        <p:spPr>
          <a:xfrm>
            <a:off x="360911" y="299818"/>
            <a:ext cx="11217939" cy="830997"/>
          </a:xfrm>
          <a:prstGeom prst="rect">
            <a:avLst/>
          </a:prstGeom>
          <a:noFill/>
        </p:spPr>
        <p:txBody>
          <a:bodyPr wrap="square" lIns="0" tIns="0" rIns="0" bIns="0" anchor="b" anchorCtr="0">
            <a:spAutoFit/>
          </a:bodyPr>
          <a:lstStyle>
            <a:lvl1pPr>
              <a:defRPr sz="5400" spc="-50" baseline="0">
                <a:solidFill>
                  <a:srgbClr val="0078D4"/>
                </a:solidFill>
                <a:latin typeface="Segoe UI Light" panose="020B0502040204020203" pitchFamily="34" charset="0"/>
                <a:cs typeface="Segoe UI Light" panose="020B0502040204020203" pitchFamily="34" charset="0"/>
              </a:defRPr>
            </a:lvl1pPr>
          </a:lstStyle>
          <a:p>
            <a:r>
              <a:rPr lang="en-US"/>
              <a:t>Click to edit slide title</a:t>
            </a:r>
          </a:p>
        </p:txBody>
      </p:sp>
      <p:sp>
        <p:nvSpPr>
          <p:cNvPr id="8" name="Text Placeholder 4">
            <a:extLst>
              <a:ext uri="{FF2B5EF4-FFF2-40B4-BE49-F238E27FC236}">
                <a16:creationId xmlns:a16="http://schemas.microsoft.com/office/drawing/2014/main" id="{75AE19AB-7DDF-4F57-B9E1-D0FF52A0E26F}"/>
              </a:ext>
            </a:extLst>
          </p:cNvPr>
          <p:cNvSpPr>
            <a:spLocks noGrp="1"/>
          </p:cNvSpPr>
          <p:nvPr>
            <p:ph type="body" sz="quarter" idx="12" hasCustomPrompt="1"/>
          </p:nvPr>
        </p:nvSpPr>
        <p:spPr>
          <a:xfrm>
            <a:off x="360911" y="1342184"/>
            <a:ext cx="11217939" cy="430887"/>
          </a:xfrm>
          <a:prstGeom prst="rect">
            <a:avLst/>
          </a:prstGeom>
          <a:noFill/>
        </p:spPr>
        <p:txBody>
          <a:bodyPr wrap="square" lIns="0" tIns="0" rIns="0" bIns="0">
            <a:spAutoFit/>
          </a:bodyPr>
          <a:lstStyle>
            <a:lvl1pPr marL="0" indent="0">
              <a:spcBef>
                <a:spcPts val="0"/>
              </a:spcBef>
              <a:buNone/>
              <a:defRPr sz="2800" spc="0" baseline="0">
                <a:solidFill>
                  <a:schemeClr val="tx1"/>
                </a:solidFill>
                <a:latin typeface="Segoe UI Light" panose="020B0502040204020203" pitchFamily="34" charset="0"/>
                <a:cs typeface="Segoe UI Light" panose="020B0502040204020203" pitchFamily="34" charset="0"/>
              </a:defRPr>
            </a:lvl1pPr>
          </a:lstStyle>
          <a:p>
            <a:pPr lvl="0"/>
            <a:r>
              <a:rPr lang="en-US"/>
              <a:t>&lt;Click here to add content&gt;</a:t>
            </a:r>
          </a:p>
        </p:txBody>
      </p:sp>
    </p:spTree>
    <p:extLst>
      <p:ext uri="{BB962C8B-B14F-4D97-AF65-F5344CB8AC3E}">
        <p14:creationId xmlns:p14="http://schemas.microsoft.com/office/powerpoint/2010/main" val="3312353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25062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p:nvPr>
        </p:nvSpPr>
        <p:spPr>
          <a:xfrm>
            <a:off x="584200" y="2702759"/>
            <a:ext cx="4161981" cy="430887"/>
          </a:xfrm>
        </p:spPr>
        <p:txBody>
          <a:bodyPr wrap="square" rIns="0" anchor="b">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246221"/>
          </a:xfrm>
          <a:prstGeom prst="rect">
            <a:avLst/>
          </a:prstGeom>
        </p:spPr>
        <p:txBody>
          <a:bodyPr/>
          <a:lstStyle>
            <a:lvl1pPr marL="0" indent="0">
              <a:buNone/>
              <a:defRPr sz="1600">
                <a:solidFill>
                  <a:srgbClr val="000000"/>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prstGeom prst="rect">
            <a:avLst/>
          </a:prstGeo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322596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1009780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4763844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300155947"/>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chemeClr val="tx1"/>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tx1"/>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2" name="Picture 1">
            <a:extLst>
              <a:ext uri="{FF2B5EF4-FFF2-40B4-BE49-F238E27FC236}">
                <a16:creationId xmlns:a16="http://schemas.microsoft.com/office/drawing/2014/main" id="{D1AC4001-3066-48F9-A335-88434C8D835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Tree>
    <p:extLst>
      <p:ext uri="{BB962C8B-B14F-4D97-AF65-F5344CB8AC3E}">
        <p14:creationId xmlns:p14="http://schemas.microsoft.com/office/powerpoint/2010/main" val="40732338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itle Slide 6">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tx1"/>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45183" y="321590"/>
            <a:ext cx="5413537" cy="6214821"/>
          </a:xfrm>
          <a:prstGeom prst="rect">
            <a:avLst/>
          </a:prstGeom>
        </p:spPr>
      </p:pic>
      <p:pic>
        <p:nvPicPr>
          <p:cNvPr id="2" name="Picture 1">
            <a:extLst>
              <a:ext uri="{FF2B5EF4-FFF2-40B4-BE49-F238E27FC236}">
                <a16:creationId xmlns:a16="http://schemas.microsoft.com/office/drawing/2014/main" id="{A66193F2-B3BA-49FA-B610-57618AA2240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Tree>
    <p:extLst>
      <p:ext uri="{BB962C8B-B14F-4D97-AF65-F5344CB8AC3E}">
        <p14:creationId xmlns:p14="http://schemas.microsoft.com/office/powerpoint/2010/main" val="35279809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le Slide 7">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tx1"/>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pic>
        <p:nvPicPr>
          <p:cNvPr id="2" name="Picture 1">
            <a:extLst>
              <a:ext uri="{FF2B5EF4-FFF2-40B4-BE49-F238E27FC236}">
                <a16:creationId xmlns:a16="http://schemas.microsoft.com/office/drawing/2014/main" id="{9F0CB72D-BA4C-4FD5-9779-11828745C9C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Tree>
    <p:extLst>
      <p:ext uri="{BB962C8B-B14F-4D97-AF65-F5344CB8AC3E}">
        <p14:creationId xmlns:p14="http://schemas.microsoft.com/office/powerpoint/2010/main" val="8714362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itle Slide 8">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tx1"/>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111902" y="0"/>
            <a:ext cx="6080099" cy="6858000"/>
          </a:xfrm>
          <a:prstGeom prst="rect">
            <a:avLst/>
          </a:prstGeom>
        </p:spPr>
      </p:pic>
      <p:pic>
        <p:nvPicPr>
          <p:cNvPr id="2" name="Picture 1">
            <a:extLst>
              <a:ext uri="{FF2B5EF4-FFF2-40B4-BE49-F238E27FC236}">
                <a16:creationId xmlns:a16="http://schemas.microsoft.com/office/drawing/2014/main" id="{50742D2E-C77D-44C6-9E43-76C7AA9B69B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Tree>
    <p:extLst>
      <p:ext uri="{BB962C8B-B14F-4D97-AF65-F5344CB8AC3E}">
        <p14:creationId xmlns:p14="http://schemas.microsoft.com/office/powerpoint/2010/main" val="1518403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Slide 9">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tx1"/>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pic>
        <p:nvPicPr>
          <p:cNvPr id="2" name="Picture 1">
            <a:extLst>
              <a:ext uri="{FF2B5EF4-FFF2-40B4-BE49-F238E27FC236}">
                <a16:creationId xmlns:a16="http://schemas.microsoft.com/office/drawing/2014/main" id="{F70532F3-7CCC-4F50-B63C-55369304A2F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Tree>
    <p:extLst>
      <p:ext uri="{BB962C8B-B14F-4D97-AF65-F5344CB8AC3E}">
        <p14:creationId xmlns:p14="http://schemas.microsoft.com/office/powerpoint/2010/main" val="7083778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itle Slide 10">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tx1"/>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pic>
        <p:nvPicPr>
          <p:cNvPr id="2" name="Picture 1">
            <a:extLst>
              <a:ext uri="{FF2B5EF4-FFF2-40B4-BE49-F238E27FC236}">
                <a16:creationId xmlns:a16="http://schemas.microsoft.com/office/drawing/2014/main" id="{01C8309D-4532-4684-8138-AFA4F6520B1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Tree>
    <p:extLst>
      <p:ext uri="{BB962C8B-B14F-4D97-AF65-F5344CB8AC3E}">
        <p14:creationId xmlns:p14="http://schemas.microsoft.com/office/powerpoint/2010/main" val="32332104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544001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Slide 11">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tx1"/>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pic>
        <p:nvPicPr>
          <p:cNvPr id="2" name="Picture 1">
            <a:extLst>
              <a:ext uri="{FF2B5EF4-FFF2-40B4-BE49-F238E27FC236}">
                <a16:creationId xmlns:a16="http://schemas.microsoft.com/office/drawing/2014/main" id="{A48FF9D7-9BFF-4B16-ACB1-84712E613CB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Tree>
    <p:extLst>
      <p:ext uri="{BB962C8B-B14F-4D97-AF65-F5344CB8AC3E}">
        <p14:creationId xmlns:p14="http://schemas.microsoft.com/office/powerpoint/2010/main" val="19984804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Slide 12">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tx1"/>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pic>
        <p:nvPicPr>
          <p:cNvPr id="2" name="Picture 1">
            <a:extLst>
              <a:ext uri="{FF2B5EF4-FFF2-40B4-BE49-F238E27FC236}">
                <a16:creationId xmlns:a16="http://schemas.microsoft.com/office/drawing/2014/main" id="{D6096906-FD5E-442E-85D3-F8B72D55B11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Tree>
    <p:extLst>
      <p:ext uri="{BB962C8B-B14F-4D97-AF65-F5344CB8AC3E}">
        <p14:creationId xmlns:p14="http://schemas.microsoft.com/office/powerpoint/2010/main" val="2321800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233">
              <a:spcAft>
                <a:spcPts val="490"/>
              </a:spcAft>
              <a:buNone/>
              <a:defRPr sz="1765" spc="0" baseline="0">
                <a:solidFill>
                  <a:schemeClr val="tx1"/>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1" y="1168943"/>
            <a:ext cx="3290380" cy="3786998"/>
          </a:xfrm>
          <a:prstGeom prst="rect">
            <a:avLst/>
          </a:prstGeom>
        </p:spPr>
        <p:txBody>
          <a:bodyPr wrap="square" lIns="0" tIns="0" rIns="0" bIns="0">
            <a:noAutofit/>
          </a:bodyPr>
          <a:lstStyle>
            <a:lvl1pPr marL="0" indent="0" defTabSz="507233">
              <a:spcAft>
                <a:spcPts val="490"/>
              </a:spcAft>
              <a:buNone/>
              <a:defRPr sz="1765" spc="0" baseline="0">
                <a:solidFill>
                  <a:schemeClr val="tx1"/>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70"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tx1"/>
                </a:solidFill>
                <a:cs typeface="Segoe UI" pitchFamily="34" charset="0"/>
              </a:rPr>
              <a:t>©Microsoft Corporation									                                                                                                                                             Azure </a:t>
            </a:r>
          </a:p>
        </p:txBody>
      </p:sp>
    </p:spTree>
    <p:extLst>
      <p:ext uri="{BB962C8B-B14F-4D97-AF65-F5344CB8AC3E}">
        <p14:creationId xmlns:p14="http://schemas.microsoft.com/office/powerpoint/2010/main" val="28050981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ext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chemeClr val="tx1"/>
                </a:solidFill>
                <a:latin typeface="+mn-lt"/>
              </a:defRPr>
            </a:lvl2pPr>
            <a:lvl3pPr marL="448107" indent="0">
              <a:buNone/>
              <a:defRPr/>
            </a:lvl3pPr>
            <a:lvl4pPr marL="672161" indent="0">
              <a:buNone/>
              <a:defRPr/>
            </a:lvl4pPr>
            <a:lvl5pPr marL="896214"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1" b="0" spc="0">
                <a:solidFill>
                  <a:schemeClr val="tx1"/>
                </a:solidFill>
                <a:latin typeface="+mj-lt"/>
              </a:defRPr>
            </a:lvl1pPr>
            <a:lvl2pPr marL="0" indent="0">
              <a:lnSpc>
                <a:spcPts val="1765"/>
              </a:lnSpc>
              <a:spcBef>
                <a:spcPts val="0"/>
              </a:spcBef>
              <a:buNone/>
              <a:defRPr sz="1371" spc="0">
                <a:solidFill>
                  <a:srgbClr val="000000"/>
                </a:solidFill>
              </a:defRPr>
            </a:lvl2pPr>
            <a:lvl3pPr marL="448107" indent="0">
              <a:buNone/>
              <a:defRPr/>
            </a:lvl3pPr>
            <a:lvl4pPr marL="672161" indent="0">
              <a:buNone/>
              <a:defRPr/>
            </a:lvl4pPr>
            <a:lvl5pPr marL="896214"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07" indent="0">
              <a:buNone/>
              <a:defRPr/>
            </a:lvl3pPr>
            <a:lvl4pPr marL="672161"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70"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tx1"/>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70" y="4299925"/>
            <a:ext cx="11306469" cy="241415"/>
          </a:xfrm>
          <a:prstGeom prst="rect">
            <a:avLst/>
          </a:prstGeom>
        </p:spPr>
        <p:txBody>
          <a:bodyPr tIns="0"/>
          <a:lstStyle>
            <a:lvl1pPr>
              <a:defRPr lang="en-US" sz="980" b="1" kern="1200" spc="0" dirty="0" smtClean="0">
                <a:solidFill>
                  <a:schemeClr val="tx1"/>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70"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Medium: body copy Segoe UI Regular 14/18</a:t>
            </a:r>
          </a:p>
        </p:txBody>
      </p:sp>
    </p:spTree>
    <p:extLst>
      <p:ext uri="{BB962C8B-B14F-4D97-AF65-F5344CB8AC3E}">
        <p14:creationId xmlns:p14="http://schemas.microsoft.com/office/powerpoint/2010/main" val="2618194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1_Text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chemeClr val="tx1"/>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70"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tx1"/>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344320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ext option 1">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1"/>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1"/>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1"/>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70"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tx1"/>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7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5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9838502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ext option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1"/>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1"/>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70"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tx1"/>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121690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ext option 3">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8" y="1599723"/>
            <a:ext cx="3609417" cy="3108047"/>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1"/>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1"/>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1"/>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4"/>
            <a:ext cx="3609043" cy="543185"/>
          </a:xfrm>
          <a:prstGeom prst="rect">
            <a:avLst/>
          </a:prstGeom>
        </p:spPr>
        <p:txBody>
          <a:bodyPr/>
          <a:lstStyle>
            <a:lvl1pPr algn="ctr">
              <a:defRPr>
                <a:solidFill>
                  <a:schemeClr val="tx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tx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tx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70"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tx1"/>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4"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083892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ext option 4">
    <p:bg>
      <p:bgRef idx="1001">
        <a:schemeClr val="bg1"/>
      </p:bgRef>
    </p:bg>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a:prstGeom prst="rect">
            <a:avLst/>
          </a:prstGeom>
        </p:spPr>
        <p:txBody>
          <a:bodyPr>
            <a:noAutofit/>
          </a:bodyPr>
          <a:lstStyle>
            <a:lvl1pPr marL="0" indent="0">
              <a:buNone/>
              <a:defRPr sz="1961">
                <a:solidFill>
                  <a:schemeClr val="tx1"/>
                </a:solidFill>
              </a:defRPr>
            </a:lvl1pPr>
          </a:lstStyle>
          <a:p>
            <a:pPr lvl="0"/>
            <a:r>
              <a:rPr lang="en-US"/>
              <a:t>Picture</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1"/>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1"/>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3"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1"/>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6"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1"/>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1"/>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1"/>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7"/>
            <a:ext cx="1693247" cy="895855"/>
          </a:xfrm>
          <a:prstGeom prst="rect">
            <a:avLst/>
          </a:prstGeom>
        </p:spPr>
        <p:txBody>
          <a:bodyPr>
            <a:noAutofit/>
          </a:bodyPr>
          <a:lstStyle>
            <a:lvl1pPr marL="0" indent="0">
              <a:buNone/>
              <a:defRPr sz="1961">
                <a:solidFill>
                  <a:schemeClr val="tx1"/>
                </a:solidFill>
              </a:defRPr>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a:prstGeom prst="rect">
            <a:avLst/>
          </a:prstGeom>
        </p:spPr>
        <p:txBody>
          <a:bodyPr>
            <a:noAutofit/>
          </a:bodyPr>
          <a:lstStyle>
            <a:lvl1pPr marL="0" indent="0">
              <a:buNone/>
              <a:defRPr sz="1961">
                <a:solidFill>
                  <a:schemeClr val="tx1"/>
                </a:solidFill>
              </a:defRPr>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a:prstGeom prst="rect">
            <a:avLst/>
          </a:prstGeom>
        </p:spPr>
        <p:txBody>
          <a:bodyPr>
            <a:noAutofit/>
          </a:bodyPr>
          <a:lstStyle>
            <a:lvl1pPr marL="0" indent="0">
              <a:buNone/>
              <a:defRPr sz="1961">
                <a:solidFill>
                  <a:schemeClr val="tx1"/>
                </a:solidFill>
              </a:defRPr>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a:prstGeom prst="rect">
            <a:avLst/>
          </a:prstGeom>
        </p:spPr>
        <p:txBody>
          <a:bodyPr>
            <a:noAutofit/>
          </a:bodyPr>
          <a:lstStyle>
            <a:lvl1pPr marL="0" indent="0">
              <a:buNone/>
              <a:defRPr sz="1961">
                <a:solidFill>
                  <a:schemeClr val="tx1"/>
                </a:solidFill>
              </a:defRPr>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a:prstGeom prst="rect">
            <a:avLst/>
          </a:prstGeom>
        </p:spPr>
        <p:txBody>
          <a:bodyPr>
            <a:noAutofit/>
          </a:bodyPr>
          <a:lstStyle>
            <a:lvl1pPr marL="0" indent="0">
              <a:buNone/>
              <a:defRPr sz="1961">
                <a:solidFill>
                  <a:schemeClr val="tx1"/>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70"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tx1"/>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0"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5"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816426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solidFill>
                  <a:schemeClr val="tx1"/>
                </a:solidFill>
              </a:defRPr>
            </a:lvl1pPr>
          </a:lstStyle>
          <a:p>
            <a:r>
              <a:rPr lang="en-US"/>
              <a:t>Title</a:t>
            </a:r>
          </a:p>
        </p:txBody>
      </p:sp>
    </p:spTree>
    <p:extLst>
      <p:ext uri="{BB962C8B-B14F-4D97-AF65-F5344CB8AC3E}">
        <p14:creationId xmlns:p14="http://schemas.microsoft.com/office/powerpoint/2010/main" val="21676348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108083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Section title 1">
    <p:bg>
      <p:bgRef idx="1001">
        <a:schemeClr val="bg1"/>
      </p:bgRef>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41535718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1_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2298063950"/>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8" y="206106"/>
            <a:ext cx="5583404" cy="6409831"/>
          </a:xfrm>
          <a:prstGeom prst="rect">
            <a:avLst/>
          </a:prstGeom>
        </p:spPr>
      </p:pic>
    </p:spTree>
    <p:extLst>
      <p:ext uri="{BB962C8B-B14F-4D97-AF65-F5344CB8AC3E}">
        <p14:creationId xmlns:p14="http://schemas.microsoft.com/office/powerpoint/2010/main" val="4270808436"/>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1_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2798500978"/>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1_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550390185"/>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1_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2" y="0"/>
            <a:ext cx="6080099" cy="6858000"/>
          </a:xfrm>
          <a:prstGeom prst="rect">
            <a:avLst/>
          </a:prstGeom>
        </p:spPr>
      </p:pic>
    </p:spTree>
    <p:extLst>
      <p:ext uri="{BB962C8B-B14F-4D97-AF65-F5344CB8AC3E}">
        <p14:creationId xmlns:p14="http://schemas.microsoft.com/office/powerpoint/2010/main" val="397750934"/>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1_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195802354"/>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1_Title Slide 10">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pic>
        <p:nvPicPr>
          <p:cNvPr id="2" name="Picture 1">
            <a:extLst>
              <a:ext uri="{FF2B5EF4-FFF2-40B4-BE49-F238E27FC236}">
                <a16:creationId xmlns:a16="http://schemas.microsoft.com/office/drawing/2014/main" id="{F4185C03-7DE3-4B92-950E-07248297C5E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500391044"/>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1_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256764588"/>
      </p:ext>
    </p:extLst>
  </p:cSld>
  <p:clrMapOvr>
    <a:masterClrMapping/>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1_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76085601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31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44154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1" y="1168943"/>
            <a:ext cx="3290380" cy="3786998"/>
          </a:xfrm>
          <a:prstGeom prst="rect">
            <a:avLst/>
          </a:prstGeom>
        </p:spPr>
        <p:txBody>
          <a:bodyPr wrap="square" lIns="0" tIns="0" rIns="0" bIns="0">
            <a:noAutofit/>
          </a:bodyPr>
          <a:lstStyle>
            <a:lvl1pPr marL="0" indent="0" defTabSz="507233">
              <a:spcAft>
                <a:spcPts val="490"/>
              </a:spcAft>
              <a:buNone/>
              <a:defRPr sz="1765" spc="0" baseline="0">
                <a:solidFill>
                  <a:srgbClr val="000000"/>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999354156"/>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2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07" indent="0">
              <a:buNone/>
              <a:defRPr/>
            </a:lvl3pPr>
            <a:lvl4pPr marL="672161" indent="0">
              <a:buNone/>
              <a:defRPr/>
            </a:lvl4pPr>
            <a:lvl5pPr marL="896214"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rgbClr val="000000"/>
                </a:solidFill>
              </a:defRPr>
            </a:lvl2pPr>
            <a:lvl3pPr marL="448107" indent="0">
              <a:buNone/>
              <a:defRPr/>
            </a:lvl3pPr>
            <a:lvl4pPr marL="672161" indent="0">
              <a:buNone/>
              <a:defRPr/>
            </a:lvl4pPr>
            <a:lvl5pPr marL="896214"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07" indent="0">
              <a:buNone/>
              <a:defRPr/>
            </a:lvl3pPr>
            <a:lvl4pPr marL="672161"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70" y="4299925"/>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70"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Medium: body copy Segoe UI Regular 14/18</a:t>
            </a:r>
          </a:p>
        </p:txBody>
      </p:sp>
    </p:spTree>
    <p:extLst>
      <p:ext uri="{BB962C8B-B14F-4D97-AF65-F5344CB8AC3E}">
        <p14:creationId xmlns:p14="http://schemas.microsoft.com/office/powerpoint/2010/main" val="249795189"/>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3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066106097"/>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1_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7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5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902327121"/>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128405931"/>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1_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8" y="1599723"/>
            <a:ext cx="3609417" cy="3108047"/>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4"/>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4"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445838381"/>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1_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3"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6"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0"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5"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344658040"/>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926522235"/>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1_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560165663"/>
      </p:ext>
    </p:extLst>
  </p:cSld>
  <p:clrMapOvr>
    <a:masterClrMapping/>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FFFFFF"/>
                </a:solidFill>
              </a:defRPr>
            </a:lvl1pPr>
          </a:lstStyle>
          <a:p>
            <a:pPr marL="0" lvl="0">
              <a:lnSpc>
                <a:spcPts val="5489"/>
              </a:lnSpc>
            </a:pPr>
            <a:r>
              <a:rPr lang="en-US"/>
              <a:t>Section title</a:t>
            </a:r>
          </a:p>
        </p:txBody>
      </p:sp>
    </p:spTree>
    <p:extLst>
      <p:ext uri="{BB962C8B-B14F-4D97-AF65-F5344CB8AC3E}">
        <p14:creationId xmlns:p14="http://schemas.microsoft.com/office/powerpoint/2010/main" val="19717473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93007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21513466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Photo layout 1">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6" y="620429"/>
            <a:ext cx="5541959" cy="403137"/>
          </a:xfrm>
          <a:prstGeom prst="rect">
            <a:avLst/>
          </a:prstGeom>
        </p:spPr>
        <p:txBody>
          <a:bodyPr wrap="square" lIns="0" tIns="0" rIns="0" bIns="0">
            <a:spAutoFit/>
          </a:bodyPr>
          <a:lstStyle>
            <a:lvl1pPr>
              <a:lnSpc>
                <a:spcPts val="3136"/>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1"/>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3121485"/>
            <a:ext cx="5973053" cy="543185"/>
          </a:xfrm>
          <a:prstGeom prst="rect">
            <a:avLst/>
          </a:prstGeom>
        </p:spPr>
        <p:txBody>
          <a:bodyPr/>
          <a:lstStyle>
            <a:lvl1pPr algn="ctr">
              <a:defRPr>
                <a:solidFill>
                  <a:schemeClr val="tx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70"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tx1"/>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7"/>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9000"/>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1"/>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368117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Photo layout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1"/>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1"/>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1"/>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4"/>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5"/>
            <a:ext cx="3647951" cy="543185"/>
          </a:xfrm>
          <a:prstGeom prst="rect">
            <a:avLst/>
          </a:prstGeom>
        </p:spPr>
        <p:txBody>
          <a:bodyPr/>
          <a:lstStyle>
            <a:lvl1pPr algn="ctr">
              <a:defRPr>
                <a:solidFill>
                  <a:schemeClr val="tx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tx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tx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70"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tx1"/>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70"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20724695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Device layout 1">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chemeClr val="tx1"/>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241731"/>
            <a:ext cx="5834041" cy="905308"/>
          </a:xfrm>
          <a:prstGeom prst="rect">
            <a:avLst/>
          </a:prstGeom>
        </p:spPr>
        <p:txBody>
          <a:bodyPr anchor="ctr" anchorCtr="0"/>
          <a:lstStyle>
            <a:lvl1pPr algn="ctr">
              <a:defRPr>
                <a:solidFill>
                  <a:schemeClr val="tx1"/>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70"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tx1"/>
                </a:solidFill>
                <a:cs typeface="Segoe UI" pitchFamily="34" charset="0"/>
              </a:rPr>
              <a:t>©Microsoft Corporation									                                                                                                                                             Azure </a:t>
            </a:r>
          </a:p>
        </p:txBody>
      </p:sp>
    </p:spTree>
    <p:extLst>
      <p:ext uri="{BB962C8B-B14F-4D97-AF65-F5344CB8AC3E}">
        <p14:creationId xmlns:p14="http://schemas.microsoft.com/office/powerpoint/2010/main" val="28314415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Device layout 2">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241731"/>
            <a:ext cx="5834041" cy="905308"/>
          </a:xfrm>
          <a:prstGeom prst="rect">
            <a:avLst/>
          </a:prstGeom>
        </p:spPr>
        <p:txBody>
          <a:bodyPr anchor="ctr" anchorCtr="0"/>
          <a:lstStyle>
            <a:lvl1pPr algn="ctr">
              <a:defRPr>
                <a:solidFill>
                  <a:schemeClr val="tx1"/>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1"/>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1"/>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chemeClr val="tx1"/>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70"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tx1"/>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1"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0215961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Device layout 3">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chemeClr val="tx1"/>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70"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tx1"/>
                </a:solidFill>
                <a:cs typeface="Segoe UI" pitchFamily="34" charset="0"/>
              </a:rPr>
              <a:t>©Microsoft Corporation									                                                                                                                                             Azure </a:t>
            </a:r>
          </a:p>
        </p:txBody>
      </p:sp>
    </p:spTree>
    <p:extLst>
      <p:ext uri="{BB962C8B-B14F-4D97-AF65-F5344CB8AC3E}">
        <p14:creationId xmlns:p14="http://schemas.microsoft.com/office/powerpoint/2010/main" val="32900694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Chart layout">
    <p:bg>
      <p:bgRef idx="1001">
        <a:schemeClr val="bg1"/>
      </p:bgRef>
    </p:bg>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chemeClr val="tx1"/>
                </a:solidFill>
              </a:defRPr>
            </a:lvl1pPr>
          </a:lstStyle>
          <a:p>
            <a:r>
              <a:rPr lang="en-US"/>
              <a:t>Click icon to add chart</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5"/>
              </a:lnSpc>
              <a:spcBef>
                <a:spcPts val="882"/>
              </a:spcBef>
              <a:buFont typeface="Arial" panose="020B0604020202020204" pitchFamily="34" charset="0"/>
              <a:buNone/>
              <a:defRPr sz="980" b="0" i="0" spc="0">
                <a:solidFill>
                  <a:schemeClr val="tx1"/>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chemeClr val="tx1"/>
                </a:solidFill>
              </a:defRPr>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chemeClr val="tx1"/>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1415"/>
          </a:xfrm>
          <a:prstGeom prst="rect">
            <a:avLst/>
          </a:prstGeo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70"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tx1"/>
                </a:solidFill>
                <a:cs typeface="Segoe UI" pitchFamily="34" charset="0"/>
              </a:rPr>
              <a:t>©Microsoft Corporation									                                                                                                                                             Azure </a:t>
            </a:r>
          </a:p>
        </p:txBody>
      </p:sp>
    </p:spTree>
    <p:extLst>
      <p:ext uri="{BB962C8B-B14F-4D97-AF65-F5344CB8AC3E}">
        <p14:creationId xmlns:p14="http://schemas.microsoft.com/office/powerpoint/2010/main" val="35829499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Table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6636"/>
            <a:ext cx="11306469" cy="543185"/>
          </a:xfrm>
          <a:prstGeom prst="rect">
            <a:avLst/>
          </a:prstGeom>
        </p:spPr>
        <p:txBody>
          <a:bodyPr anchor="ctr" anchorCtr="0"/>
          <a:lstStyle>
            <a:lvl1pPr algn="ctr">
              <a:defRPr>
                <a:solidFill>
                  <a:schemeClr val="tx1"/>
                </a:solidFill>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70"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tx1"/>
                </a:solidFill>
                <a:cs typeface="Segoe UI" pitchFamily="34" charset="0"/>
              </a:rPr>
              <a:t>©Microsoft Corporation									                                                                                                                                             Azure </a:t>
            </a:r>
          </a:p>
        </p:txBody>
      </p:sp>
    </p:spTree>
    <p:extLst>
      <p:ext uri="{BB962C8B-B14F-4D97-AF65-F5344CB8AC3E}">
        <p14:creationId xmlns:p14="http://schemas.microsoft.com/office/powerpoint/2010/main" val="30021240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6" y="620429"/>
            <a:ext cx="5541959" cy="403137"/>
          </a:xfrm>
          <a:prstGeom prst="rect">
            <a:avLst/>
          </a:prstGeom>
        </p:spPr>
        <p:txBody>
          <a:bodyPr wrap="square" lIns="0" tIns="0" rIns="0" bIns="0">
            <a:spAutoFit/>
          </a:bodyPr>
          <a:lstStyle>
            <a:lvl1pPr>
              <a:lnSpc>
                <a:spcPts val="3136"/>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577623406"/>
      </p:ext>
    </p:extLst>
  </p:cSld>
  <p:clrMapOvr>
    <a:masterClrMapping/>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1_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4"/>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5"/>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70"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22444708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375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1_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234877297"/>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1_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555484572"/>
      </p:ext>
    </p:extLst>
  </p:cSld>
  <p:clrMapOvr>
    <a:masterClrMapping/>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1_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77952328"/>
      </p:ext>
    </p:extLst>
  </p:cSld>
  <p:clrMapOvr>
    <a:masterClrMapping/>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1_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5"/>
              </a:lnSpc>
              <a:spcBef>
                <a:spcPts val="882"/>
              </a:spcBef>
              <a:buFont typeface="Arial" panose="020B0604020202020204" pitchFamily="34" charset="0"/>
              <a:buNone/>
              <a:defRPr sz="980" b="0" i="0" spc="0">
                <a:solidFill>
                  <a:srgbClr val="000000"/>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156545162"/>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p:cSld name="1_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046504403"/>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701229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6.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73885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7.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5"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451473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2_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solidFill>
                  <a:schemeClr val="bg1"/>
                </a:solidFill>
              </a:defRPr>
            </a:lvl1pPr>
          </a:lstStyle>
          <a:p>
            <a:r>
              <a:rPr lang="en-US"/>
              <a:t>Title</a:t>
            </a:r>
          </a:p>
        </p:txBody>
      </p:sp>
    </p:spTree>
    <p:extLst>
      <p:ext uri="{BB962C8B-B14F-4D97-AF65-F5344CB8AC3E}">
        <p14:creationId xmlns:p14="http://schemas.microsoft.com/office/powerpoint/2010/main" val="416475820"/>
      </p:ext>
    </p:extLst>
  </p:cSld>
  <p:clrMapOvr>
    <a:masterClrMapping/>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type="title">
  <p:cSld name="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550415"/>
          </a:xfrm>
        </p:spPr>
        <p:txBody>
          <a:bodyPr/>
          <a:lstStyle>
            <a:lvl1pPr marL="0" indent="0" algn="l">
              <a:lnSpc>
                <a:spcPct val="100000"/>
              </a:lnSpc>
              <a:buNone/>
              <a:defRPr sz="2400">
                <a:solidFill>
                  <a:schemeClr val="accent3"/>
                </a:solidFill>
              </a:defRPr>
            </a:lvl1pPr>
            <a:lvl2pPr marL="455707" indent="0" algn="ctr">
              <a:buNone/>
              <a:defRPr sz="1995"/>
            </a:lvl2pPr>
            <a:lvl3pPr marL="911414" indent="0" algn="ctr">
              <a:buNone/>
              <a:defRPr sz="1795"/>
            </a:lvl3pPr>
            <a:lvl4pPr marL="1367120" indent="0" algn="ctr">
              <a:buNone/>
              <a:defRPr sz="1596"/>
            </a:lvl4pPr>
            <a:lvl5pPr marL="1822828" indent="0" algn="ctr">
              <a:buNone/>
              <a:defRPr sz="1596"/>
            </a:lvl5pPr>
            <a:lvl6pPr marL="2278534" indent="0" algn="ctr">
              <a:buNone/>
              <a:defRPr sz="1596"/>
            </a:lvl6pPr>
            <a:lvl7pPr marL="2734240" indent="0" algn="ctr">
              <a:buNone/>
              <a:defRPr sz="1596"/>
            </a:lvl7pPr>
            <a:lvl8pPr marL="3189948" indent="0" algn="ctr">
              <a:buNone/>
              <a:defRPr sz="1596"/>
            </a:lvl8pPr>
            <a:lvl9pPr marL="3645652"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5" y="547297"/>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35725978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44048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8" y="2773638"/>
            <a:ext cx="9601813" cy="731565"/>
          </a:xfrm>
          <a:noFill/>
        </p:spPr>
        <p:txBody>
          <a:bodyPr vert="horz" wrap="square" lIns="0" tIns="0" rIns="0" bIns="0" rtlCol="0" anchor="t" anchorCtr="0">
            <a:noAutofit/>
          </a:bodyPr>
          <a:lstStyle>
            <a:lvl1pPr>
              <a:lnSpc>
                <a:spcPct val="90000"/>
              </a:lnSpc>
              <a:defRPr lang="en-US" sz="5289" b="0" kern="1200" cap="none" spc="-147" baseline="0" dirty="0">
                <a:ln w="3175">
                  <a:noFill/>
                </a:ln>
                <a:solidFill>
                  <a:schemeClr val="tx1"/>
                </a:solidFill>
                <a:effectLst/>
                <a:latin typeface="+mj-lt"/>
                <a:ea typeface="+mn-ea"/>
                <a:cs typeface="Segoe UI" pitchFamily="34" charset="0"/>
              </a:defRPr>
            </a:lvl1pPr>
          </a:lstStyle>
          <a:p>
            <a:pPr marL="0" lvl="0" algn="l" defTabSz="913490" rtl="0" eaLnBrk="1" latinLnBrk="0" hangingPunct="1">
              <a:lnSpc>
                <a:spcPts val="5485"/>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83" y="6430871"/>
            <a:ext cx="11326085" cy="94962"/>
            <a:chOff x="445128" y="6559056"/>
            <a:chExt cx="11553197" cy="96857"/>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7"/>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225"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51"/>
            <a:ext cx="8426450" cy="54318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18563227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5" y="1122368"/>
            <a:ext cx="6827265" cy="2576513"/>
          </a:xfrm>
        </p:spPr>
        <p:txBody>
          <a:bodyPr rIns="0" anchor="b"/>
          <a:lstStyle>
            <a:lvl1pPr algn="r">
              <a:defRPr sz="5994">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5" y="3698876"/>
            <a:ext cx="6827265" cy="550415"/>
          </a:xfrm>
        </p:spPr>
        <p:txBody>
          <a:bodyPr/>
          <a:lstStyle>
            <a:lvl1pPr marL="0" indent="0" algn="r">
              <a:lnSpc>
                <a:spcPct val="100000"/>
              </a:lnSpc>
              <a:buNone/>
              <a:defRPr sz="2400">
                <a:solidFill>
                  <a:schemeClr val="accent1"/>
                </a:solidFill>
              </a:defRPr>
            </a:lvl1pPr>
            <a:lvl2pPr marL="455707" indent="0" algn="ctr">
              <a:buNone/>
              <a:defRPr sz="1995"/>
            </a:lvl2pPr>
            <a:lvl3pPr marL="911414" indent="0" algn="ctr">
              <a:buNone/>
              <a:defRPr sz="1795"/>
            </a:lvl3pPr>
            <a:lvl4pPr marL="1367120" indent="0" algn="ctr">
              <a:buNone/>
              <a:defRPr sz="1596"/>
            </a:lvl4pPr>
            <a:lvl5pPr marL="1822828" indent="0" algn="ctr">
              <a:buNone/>
              <a:defRPr sz="1596"/>
            </a:lvl5pPr>
            <a:lvl6pPr marL="2278534" indent="0" algn="ctr">
              <a:buNone/>
              <a:defRPr sz="1596"/>
            </a:lvl6pPr>
            <a:lvl7pPr marL="2734240" indent="0" algn="ctr">
              <a:buNone/>
              <a:defRPr sz="1596"/>
            </a:lvl7pPr>
            <a:lvl8pPr marL="3189948" indent="0" algn="ctr">
              <a:buNone/>
              <a:defRPr sz="1596"/>
            </a:lvl8pPr>
            <a:lvl9pPr marL="3645652"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3"/>
            <a:ext cx="4158426" cy="543185"/>
          </a:xfrm>
        </p:spPr>
        <p:txBody>
          <a:bodyPr rIns="0" anchor="ctr"/>
          <a:lstStyle>
            <a:lvl1pPr marL="0" indent="0" algn="l">
              <a:buNone/>
              <a:defRPr>
                <a:solidFill>
                  <a:schemeClr val="accent3"/>
                </a:solidFill>
                <a:latin typeface="+mj-lt"/>
              </a:defRPr>
            </a:lvl1pPr>
            <a:lvl2pPr marL="455707" indent="0">
              <a:buNone/>
              <a:defRPr/>
            </a:lvl2pPr>
            <a:lvl3pPr marL="911414" indent="0">
              <a:buNone/>
              <a:defRPr/>
            </a:lvl3pPr>
            <a:lvl4pPr marL="1367120" indent="0">
              <a:buNone/>
              <a:defRPr/>
            </a:lvl4pPr>
            <a:lvl5pPr marL="18228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3"/>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5" y="547297"/>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990645170"/>
      </p:ext>
    </p:extLst>
  </p:cSld>
  <p:clrMapOvr>
    <a:masterClrMapping/>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5" y="1122368"/>
            <a:ext cx="6827265" cy="2576513"/>
          </a:xfrm>
        </p:spPr>
        <p:txBody>
          <a:bodyPr rIns="0" anchor="b"/>
          <a:lstStyle>
            <a:lvl1pPr algn="r">
              <a:defRPr sz="5994">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5" y="3698876"/>
            <a:ext cx="6827265" cy="549534"/>
          </a:xfrm>
        </p:spPr>
        <p:txBody>
          <a:bodyPr/>
          <a:lstStyle>
            <a:lvl1pPr marL="0" indent="0" algn="r">
              <a:lnSpc>
                <a:spcPct val="100000"/>
              </a:lnSpc>
              <a:buNone/>
              <a:defRPr sz="2394">
                <a:solidFill>
                  <a:schemeClr val="accent1"/>
                </a:solidFill>
              </a:defRPr>
            </a:lvl1pPr>
            <a:lvl2pPr marL="455707" indent="0" algn="ctr">
              <a:buNone/>
              <a:defRPr sz="1995"/>
            </a:lvl2pPr>
            <a:lvl3pPr marL="911414" indent="0" algn="ctr">
              <a:buNone/>
              <a:defRPr sz="1795"/>
            </a:lvl3pPr>
            <a:lvl4pPr marL="1367120" indent="0" algn="ctr">
              <a:buNone/>
              <a:defRPr sz="1596"/>
            </a:lvl4pPr>
            <a:lvl5pPr marL="1822828" indent="0" algn="ctr">
              <a:buNone/>
              <a:defRPr sz="1596"/>
            </a:lvl5pPr>
            <a:lvl6pPr marL="2278534" indent="0" algn="ctr">
              <a:buNone/>
              <a:defRPr sz="1596"/>
            </a:lvl6pPr>
            <a:lvl7pPr marL="2734240" indent="0" algn="ctr">
              <a:buNone/>
              <a:defRPr sz="1596"/>
            </a:lvl7pPr>
            <a:lvl8pPr marL="3189948" indent="0" algn="ctr">
              <a:buNone/>
              <a:defRPr sz="1596"/>
            </a:lvl8pPr>
            <a:lvl9pPr marL="3645652"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3"/>
            <a:ext cx="4158426" cy="543185"/>
          </a:xfrm>
        </p:spPr>
        <p:txBody>
          <a:bodyPr rIns="0" anchor="ctr"/>
          <a:lstStyle>
            <a:lvl1pPr marL="0" indent="0" algn="l">
              <a:buNone/>
              <a:defRPr>
                <a:solidFill>
                  <a:schemeClr val="accent3"/>
                </a:solidFill>
                <a:latin typeface="+mj-lt"/>
              </a:defRPr>
            </a:lvl1pPr>
            <a:lvl2pPr marL="455707" indent="0">
              <a:buNone/>
              <a:defRPr/>
            </a:lvl2pPr>
            <a:lvl3pPr marL="911414" indent="0">
              <a:buNone/>
              <a:defRPr/>
            </a:lvl3pPr>
            <a:lvl4pPr marL="1367120" indent="0">
              <a:buNone/>
              <a:defRPr/>
            </a:lvl4pPr>
            <a:lvl5pPr marL="18228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3"/>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5" y="547297"/>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082743875"/>
      </p:ext>
    </p:extLst>
  </p:cSld>
  <p:clrMapOvr>
    <a:masterClrMapping/>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1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122367"/>
            <a:ext cx="6827265" cy="2576513"/>
          </a:xfrm>
        </p:spPr>
        <p:txBody>
          <a:bodyPr rIns="0" anchor="b"/>
          <a:lstStyle>
            <a:lvl1pPr algn="r">
              <a:defRPr sz="5995">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4" y="3698876"/>
            <a:ext cx="6827265" cy="550415"/>
          </a:xfrm>
        </p:spPr>
        <p:txBody>
          <a:bodyPr/>
          <a:lstStyle>
            <a:lvl1pPr marL="0" indent="0" algn="r">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2"/>
            <a:ext cx="4158426" cy="543185"/>
          </a:xfrm>
        </p:spPr>
        <p:txBody>
          <a:bodyPr rIns="0" anchor="ctr"/>
          <a:lstStyle>
            <a:lvl1pPr marL="0" indent="0" algn="l">
              <a:buNone/>
              <a:defRPr>
                <a:solidFill>
                  <a:schemeClr val="accent3"/>
                </a:solidFill>
                <a:latin typeface="+mj-lt"/>
              </a:defRPr>
            </a:lvl1pPr>
            <a:lvl2pPr marL="455795" indent="0">
              <a:buNone/>
              <a:defRPr/>
            </a:lvl2pPr>
            <a:lvl3pPr marL="911589" indent="0">
              <a:buNone/>
              <a:defRPr/>
            </a:lvl3pPr>
            <a:lvl4pPr marL="1367383" indent="0">
              <a:buNone/>
              <a:defRPr/>
            </a:lvl4pPr>
            <a:lvl5pPr marL="18231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4" y="547296"/>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506433577"/>
      </p:ext>
    </p:extLst>
  </p:cSld>
  <p:clrMapOvr>
    <a:masterClrMapping/>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1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122367"/>
            <a:ext cx="6827265" cy="2576513"/>
          </a:xfrm>
        </p:spPr>
        <p:txBody>
          <a:bodyPr rIns="0" anchor="b"/>
          <a:lstStyle>
            <a:lvl1pPr algn="r">
              <a:defRPr sz="5995">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4" y="3698876"/>
            <a:ext cx="6827265" cy="549534"/>
          </a:xfrm>
        </p:spPr>
        <p:txBody>
          <a:bodyPr/>
          <a:lstStyle>
            <a:lvl1pPr marL="0" indent="0" algn="r">
              <a:lnSpc>
                <a:spcPct val="100000"/>
              </a:lnSpc>
              <a:buNone/>
              <a:defRPr sz="2394">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2"/>
            <a:ext cx="4158426" cy="543185"/>
          </a:xfrm>
        </p:spPr>
        <p:txBody>
          <a:bodyPr rIns="0" anchor="ctr"/>
          <a:lstStyle>
            <a:lvl1pPr marL="0" indent="0" algn="l">
              <a:buNone/>
              <a:defRPr>
                <a:solidFill>
                  <a:schemeClr val="accent3"/>
                </a:solidFill>
                <a:latin typeface="+mj-lt"/>
              </a:defRPr>
            </a:lvl1pPr>
            <a:lvl2pPr marL="455795" indent="0">
              <a:buNone/>
              <a:defRPr/>
            </a:lvl2pPr>
            <a:lvl3pPr marL="911589" indent="0">
              <a:buNone/>
              <a:defRPr/>
            </a:lvl3pPr>
            <a:lvl4pPr marL="1367383" indent="0">
              <a:buNone/>
              <a:defRPr/>
            </a:lvl4pPr>
            <a:lvl5pPr marL="18231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4" y="547296"/>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086725736"/>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2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50415"/>
          </a:xfrm>
        </p:spPr>
        <p:txBody>
          <a:bodyPr/>
          <a:lstStyle>
            <a:lvl1pPr marL="0" indent="0" algn="r">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0"/>
            <a:ext cx="4158426" cy="543185"/>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2"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587456827"/>
      </p:ext>
    </p:extLst>
  </p:cSld>
  <p:clrMapOvr>
    <a:masterClrMapping/>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2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49534"/>
          </a:xfrm>
        </p:spPr>
        <p:txBody>
          <a:bodyPr/>
          <a:lstStyle>
            <a:lvl1pPr marL="0" indent="0" algn="r">
              <a:lnSpc>
                <a:spcPct val="100000"/>
              </a:lnSpc>
              <a:buNone/>
              <a:defRPr sz="2394">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0"/>
            <a:ext cx="4158426" cy="543185"/>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2"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611066496"/>
      </p:ext>
    </p:extLst>
  </p:cSld>
  <p:clrMapOvr>
    <a:masterClrMapping/>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3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3" y="3698876"/>
            <a:ext cx="6827265" cy="550415"/>
          </a:xfrm>
        </p:spPr>
        <p:txBody>
          <a:bodyPr/>
          <a:lstStyle>
            <a:lvl1pPr marL="0" indent="0" algn="r">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1"/>
            <a:ext cx="4158426" cy="543185"/>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3" y="547295"/>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093011308"/>
      </p:ext>
    </p:extLst>
  </p:cSld>
  <p:clrMapOvr>
    <a:masterClrMapping/>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3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3" y="3698876"/>
            <a:ext cx="6827265" cy="549534"/>
          </a:xfrm>
        </p:spPr>
        <p:txBody>
          <a:bodyPr/>
          <a:lstStyle>
            <a:lvl1pPr marL="0" indent="0" algn="r">
              <a:lnSpc>
                <a:spcPct val="100000"/>
              </a:lnSpc>
              <a:buNone/>
              <a:defRPr sz="2394">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1"/>
            <a:ext cx="4158426" cy="543185"/>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3" y="547295"/>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347716537"/>
      </p:ext>
    </p:extLst>
  </p:cSld>
  <p:clrMapOvr>
    <a:masterClrMapping/>
  </p:clrMapOvr>
  <p:transition>
    <p:fade/>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p>
            <a:r>
              <a:rPr lang="en-IN"/>
              <a:t>Microsoft Confidential</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06380746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04465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Section Header Dark-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5"/>
            <a:ext cx="6070778" cy="2852737"/>
          </a:xfrm>
        </p:spPr>
        <p:txBody>
          <a:bodyPr anchor="ctr"/>
          <a:lstStyle>
            <a:lvl1pPr>
              <a:defRPr sz="3600">
                <a:solidFill>
                  <a:schemeClr val="accent3"/>
                </a:solidFill>
              </a:defRPr>
            </a:lvl1pPr>
          </a:lstStyle>
          <a:p>
            <a:r>
              <a:rPr lang="en-US"/>
              <a:t>Click to edit Master title style</a:t>
            </a:r>
          </a:p>
        </p:txBody>
      </p:sp>
      <p:pic>
        <p:nvPicPr>
          <p:cNvPr id="74" name="Picture 73">
            <a:extLst>
              <a:ext uri="{FF2B5EF4-FFF2-40B4-BE49-F238E27FC236}">
                <a16:creationId xmlns:a16="http://schemas.microsoft.com/office/drawing/2014/main" id="{25FB7173-36C9-4C5E-8A20-7A27AB9F9E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185" r="-3141" b="-1397"/>
          <a:stretch/>
        </p:blipFill>
        <p:spPr>
          <a:xfrm>
            <a:off x="0" y="-116114"/>
            <a:ext cx="3528884" cy="7061200"/>
          </a:xfrm>
          <a:prstGeom prst="rect">
            <a:avLst/>
          </a:prstGeom>
        </p:spPr>
      </p:pic>
    </p:spTree>
    <p:extLst>
      <p:ext uri="{BB962C8B-B14F-4D97-AF65-F5344CB8AC3E}">
        <p14:creationId xmlns:p14="http://schemas.microsoft.com/office/powerpoint/2010/main" val="929302476"/>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5"/>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2" y="2223209"/>
            <a:ext cx="4659879" cy="4634792"/>
          </a:xfrm>
          <a:prstGeom prst="rect">
            <a:avLst/>
          </a:prstGeom>
        </p:spPr>
      </p:pic>
    </p:spTree>
    <p:extLst>
      <p:ext uri="{BB962C8B-B14F-4D97-AF65-F5344CB8AC3E}">
        <p14:creationId xmlns:p14="http://schemas.microsoft.com/office/powerpoint/2010/main" val="2690609684"/>
      </p:ext>
    </p:extLst>
  </p:cSld>
  <p:clrMapOvr>
    <a:masterClrMapping/>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7"/>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52" y="0"/>
            <a:ext cx="4538552" cy="4576268"/>
          </a:xfrm>
          <a:prstGeom prst="rect">
            <a:avLst/>
          </a:prstGeom>
        </p:spPr>
      </p:pic>
    </p:spTree>
    <p:extLst>
      <p:ext uri="{BB962C8B-B14F-4D97-AF65-F5344CB8AC3E}">
        <p14:creationId xmlns:p14="http://schemas.microsoft.com/office/powerpoint/2010/main" val="380196764"/>
      </p:ext>
    </p:extLst>
  </p:cSld>
  <p:clrMapOvr>
    <a:masterClrMapping/>
  </p:clrMapOvr>
  <p:transition>
    <p:fade/>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7"/>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52" y="0"/>
            <a:ext cx="4538552" cy="4576268"/>
          </a:xfrm>
          <a:prstGeom prst="rect">
            <a:avLst/>
          </a:prstGeom>
        </p:spPr>
      </p:pic>
    </p:spTree>
    <p:extLst>
      <p:ext uri="{BB962C8B-B14F-4D97-AF65-F5344CB8AC3E}">
        <p14:creationId xmlns:p14="http://schemas.microsoft.com/office/powerpoint/2010/main" val="2062330345"/>
      </p:ext>
    </p:extLst>
  </p:cSld>
  <p:clrMapOvr>
    <a:masterClrMapping/>
  </p:clrMapOvr>
  <p:transition>
    <p:fade/>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Section Header Dark-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5"/>
            <a:ext cx="6070778" cy="2852737"/>
          </a:xfrm>
        </p:spPr>
        <p:txBody>
          <a:bodyPr anchor="ctr"/>
          <a:lstStyle>
            <a:lvl1pPr>
              <a:defRPr sz="3600">
                <a:solidFill>
                  <a:schemeClr val="accent3"/>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1796513"/>
      </p:ext>
    </p:extLst>
  </p:cSld>
  <p:clrMapOvr>
    <a:masterClrMapping/>
  </p:clrMapOvr>
  <p:transition>
    <p:fade/>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5"/>
            <a:ext cx="6070778" cy="2852737"/>
          </a:xfrm>
        </p:spPr>
        <p:txBody>
          <a:bodyPr anchor="ctr"/>
          <a:lstStyle>
            <a:lvl1pPr>
              <a:defRPr sz="3600">
                <a:solidFill>
                  <a:schemeClr val="tx1"/>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480465050"/>
      </p:ext>
    </p:extLst>
  </p:cSld>
  <p:clrMapOvr>
    <a:masterClrMapping/>
  </p:clrMapOvr>
  <p:transition>
    <p:fade/>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Section Header Dark-4">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5"/>
            <a:ext cx="7366764" cy="2852737"/>
          </a:xfrm>
        </p:spPr>
        <p:txBody>
          <a:bodyPr anchor="ctr"/>
          <a:lstStyle>
            <a:lvl1pPr>
              <a:defRPr sz="3600">
                <a:solidFill>
                  <a:schemeClr val="accent3"/>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3102611159"/>
      </p:ext>
    </p:extLst>
  </p:cSld>
  <p:clrMapOvr>
    <a:masterClrMapping/>
  </p:clrMapOvr>
  <p:transition>
    <p:fade/>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1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5"/>
            <a:ext cx="7366764" cy="2852737"/>
          </a:xfrm>
        </p:spPr>
        <p:txBody>
          <a:bodyPr anchor="ctr"/>
          <a:lstStyle>
            <a:lvl1pPr>
              <a:defRPr sz="3600">
                <a:solidFill>
                  <a:schemeClr val="accent1"/>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1081344650"/>
      </p:ext>
    </p:extLst>
  </p:cSld>
  <p:clrMapOvr>
    <a:masterClrMapping/>
  </p:clrMapOvr>
  <p:transition>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139793132"/>
      </p:ext>
    </p:extLst>
  </p:cSld>
  <p:clrMapOvr>
    <a:masterClrMapping/>
  </p:clrMapOvr>
  <p:transition>
    <p:fade/>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860" indent="-28386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412" indent="-27455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271" indent="-28386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5635" indent="-22336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000" indent="-22336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6"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4"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77083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74580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14" indent="-28391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519" indent="-27460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433" indent="-28391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5840" indent="-22340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248" indent="-22340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5"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990321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userDrawn="1">
  <p:cSld name="1_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7" y="2773637"/>
            <a:ext cx="9601813" cy="731565"/>
          </a:xfrm>
          <a:noFill/>
        </p:spPr>
        <p:txBody>
          <a:bodyPr vert="horz" wrap="square" lIns="0" tIns="0" rIns="0" bIns="0" rtlCol="0" anchor="t" anchorCtr="0">
            <a:noAutofit/>
          </a:bodyPr>
          <a:lstStyle>
            <a:lvl1pPr>
              <a:lnSpc>
                <a:spcPct val="90000"/>
              </a:lnSpc>
              <a:defRPr lang="en-US" sz="5290" b="0" kern="1200" cap="none" spc="-147" baseline="0" dirty="0">
                <a:ln w="3175">
                  <a:noFill/>
                </a:ln>
                <a:solidFill>
                  <a:schemeClr val="tx1"/>
                </a:solidFill>
                <a:effectLst/>
                <a:latin typeface="+mj-lt"/>
                <a:ea typeface="+mn-ea"/>
                <a:cs typeface="Segoe UI" pitchFamily="34" charset="0"/>
              </a:defRPr>
            </a:lvl1pPr>
          </a:lstStyle>
          <a:p>
            <a:pPr marL="0" lvl="0" algn="l" defTabSz="913665" rtl="0" eaLnBrk="1" latinLnBrk="0" hangingPunct="1">
              <a:lnSpc>
                <a:spcPts val="5486"/>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82" y="6430905"/>
            <a:ext cx="11326085" cy="94962"/>
            <a:chOff x="445128" y="6559056"/>
            <a:chExt cx="11553197" cy="96856"/>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6"/>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49"/>
            <a:ext cx="8426450" cy="54318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27204998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2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23" indent="-28402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33" indent="-27471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56" indent="-28402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50" indent="-223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744" indent="-223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21232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3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68" indent="-2839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626" indent="-27465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594" indent="-2839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045" indent="-22345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496" indent="-22345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31920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180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4208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showMasterSp="0" userDrawn="1">
  <p:cSld name="FullScreen-no labe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7691045"/>
      </p:ext>
    </p:extLst>
  </p:cSld>
  <p:clrMapOvr>
    <a:masterClrMapping/>
  </p:clrMapOvr>
  <p:transition>
    <p:fade/>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162D0-C151-4EFE-942A-95130CE4972D}"/>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553E14E-959B-4BDD-8C88-910487B33742}"/>
              </a:ext>
            </a:extLst>
          </p:cNvPr>
          <p:cNvSpPr>
            <a:spLocks noGrp="1"/>
          </p:cNvSpPr>
          <p:nvPr>
            <p:ph type="subTitle" idx="1"/>
          </p:nvPr>
        </p:nvSpPr>
        <p:spPr>
          <a:xfrm>
            <a:off x="1524000" y="3602038"/>
            <a:ext cx="9144000" cy="550415"/>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FCF3AB-CFF4-47C4-BC19-7BE6D4948E5F}"/>
              </a:ext>
            </a:extLst>
          </p:cNvPr>
          <p:cNvSpPr>
            <a:spLocks noGrp="1"/>
          </p:cNvSpPr>
          <p:nvPr>
            <p:ph type="dt" sz="half" idx="10"/>
          </p:nvPr>
        </p:nvSpPr>
        <p:spPr>
          <a:xfrm>
            <a:off x="838201" y="6356351"/>
            <a:ext cx="2743200" cy="365125"/>
          </a:xfrm>
          <a:prstGeom prst="rect">
            <a:avLst/>
          </a:prstGeom>
        </p:spPr>
        <p:txBody>
          <a:bodyPr/>
          <a:lstStyle/>
          <a:p>
            <a:fld id="{8EDADF3F-77DF-41C9-86B0-3F0CE4B8A579}" type="datetimeFigureOut">
              <a:rPr lang="en-US" smtClean="0"/>
              <a:t>11/12/2021</a:t>
            </a:fld>
            <a:endParaRPr lang="en-US"/>
          </a:p>
        </p:txBody>
      </p:sp>
      <p:sp>
        <p:nvSpPr>
          <p:cNvPr id="5" name="Footer Placeholder 4">
            <a:extLst>
              <a:ext uri="{FF2B5EF4-FFF2-40B4-BE49-F238E27FC236}">
                <a16:creationId xmlns:a16="http://schemas.microsoft.com/office/drawing/2014/main" id="{4374FD8C-551D-4768-9430-4B5FE820E403}"/>
              </a:ext>
            </a:extLst>
          </p:cNvPr>
          <p:cNvSpPr>
            <a:spLocks noGrp="1"/>
          </p:cNvSpPr>
          <p:nvPr>
            <p:ph type="ftr" sz="quarter" idx="11"/>
          </p:nvPr>
        </p:nvSpPr>
        <p:spPr>
          <a:xfrm>
            <a:off x="4038600" y="6492717"/>
            <a:ext cx="4114800" cy="18288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2D7FAE5-DF98-45E4-8017-14FDD7FBF4F5}"/>
              </a:ext>
            </a:extLst>
          </p:cNvPr>
          <p:cNvSpPr>
            <a:spLocks noGrp="1"/>
          </p:cNvSpPr>
          <p:nvPr>
            <p:ph type="sldNum" sz="quarter" idx="12"/>
          </p:nvPr>
        </p:nvSpPr>
        <p:spPr>
          <a:xfrm>
            <a:off x="11734144" y="6401594"/>
            <a:ext cx="366667" cy="365125"/>
          </a:xfrm>
          <a:prstGeom prst="rect">
            <a:avLst/>
          </a:prstGeom>
        </p:spPr>
        <p:txBody>
          <a:bodyPr/>
          <a:lstStyle/>
          <a:p>
            <a:fld id="{03DC238B-AEB9-4225-9074-6EE3B0E27503}" type="slidenum">
              <a:rPr lang="en-US" smtClean="0"/>
              <a:t>‹#›</a:t>
            </a:fld>
            <a:endParaRPr lang="en-US"/>
          </a:p>
        </p:txBody>
      </p:sp>
    </p:spTree>
    <p:extLst>
      <p:ext uri="{BB962C8B-B14F-4D97-AF65-F5344CB8AC3E}">
        <p14:creationId xmlns:p14="http://schemas.microsoft.com/office/powerpoint/2010/main" val="4006820747"/>
      </p:ext>
    </p:extLst>
  </p:cSld>
  <p:clrMapOvr>
    <a:masterClrMapping/>
  </p:clrMapOvr>
  <p:transition>
    <p:fade/>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1_FullScreen-no label">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8991210"/>
      </p:ext>
    </p:extLst>
  </p:cSld>
  <p:clrMapOvr>
    <a:masterClrMapping/>
  </p:clrMapOvr>
  <p:transition>
    <p:fade/>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191570"/>
            <a:ext cx="11081177" cy="519672"/>
          </a:xfrm>
        </p:spPr>
        <p:txBody>
          <a:bodyPr anchor="ctr"/>
          <a:lstStyle>
            <a:lvl1pPr marL="0" indent="0">
              <a:buNone/>
              <a:defRPr sz="2200">
                <a:latin typeface="+mj-lt"/>
              </a:defRPr>
            </a:lvl1pPr>
          </a:lstStyle>
          <a:p>
            <a:pPr lvl="0"/>
            <a:r>
              <a:rPr lang="en-US"/>
              <a:t>Subheading</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p>
            <a:r>
              <a:rPr lang="en-IN"/>
              <a:t>Microsoft Confidential</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668755900"/>
      </p:ext>
    </p:extLst>
  </p:cSld>
  <p:clrMapOvr>
    <a:masterClrMapping/>
  </p:clrMapOvr>
  <p:transition>
    <p:fade/>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37883748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816323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CE1808-951C-4945-9FE9-8EF44C00084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269748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998555657"/>
      </p:ext>
    </p:extLst>
  </p:cSld>
  <p:clrMapOvr>
    <a:masterClrMapping/>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pic>
        <p:nvPicPr>
          <p:cNvPr id="3" name="Picture 2" descr="A view down the corridor of a datacenter with the servers lining each side of the corridor">
            <a:extLst>
              <a:ext uri="{FF2B5EF4-FFF2-40B4-BE49-F238E27FC236}">
                <a16:creationId xmlns:a16="http://schemas.microsoft.com/office/drawing/2014/main" id="{DD26F874-FDD6-4BCF-AD7D-892EEAA3DACD}"/>
              </a:ext>
            </a:extLst>
          </p:cNvPr>
          <p:cNvPicPr>
            <a:picLocks noChangeAspect="1"/>
          </p:cNvPicPr>
          <p:nvPr userDrawn="1"/>
        </p:nvPicPr>
        <p:blipFill rotWithShape="1">
          <a:blip r:embed="rId2"/>
          <a:srcRect r="474" b="474"/>
          <a:stretch/>
        </p:blipFill>
        <p:spPr>
          <a:xfrm>
            <a:off x="0" y="0"/>
            <a:ext cx="12192000" cy="269748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4065861201"/>
      </p:ext>
    </p:extLst>
  </p:cSld>
  <p:clrMapOvr>
    <a:masterClrMapping/>
  </p:clrMapOvr>
  <p:transition>
    <p:fade/>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D5D484C-BBB7-4131-8126-DFF614222447}"/>
              </a:ext>
              <a:ext uri="{C183D7F6-B498-43B3-948B-1728B52AA6E4}">
                <adec:decorative xmlns:adec="http://schemas.microsoft.com/office/drawing/2017/decorative" val="1"/>
              </a:ext>
            </a:extLst>
          </p:cNvPr>
          <p:cNvSpPr/>
          <p:nvPr userDrawn="1"/>
        </p:nvSpPr>
        <p:spPr>
          <a:xfrm>
            <a:off x="1" y="1"/>
            <a:ext cx="428244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563370" y="2918699"/>
            <a:ext cx="2195071" cy="1020602"/>
          </a:xfrm>
        </p:spPr>
        <p:txBody>
          <a:bodyPr/>
          <a:lstStyle>
            <a:lvl1pPr>
              <a:defRPr>
                <a:solidFill>
                  <a:schemeClr val="bg1"/>
                </a:solidFill>
              </a:defRPr>
            </a:lvl1pPr>
          </a:lstStyle>
          <a:p>
            <a:r>
              <a:rPr lang="en-US"/>
              <a:t>Agenda</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lvl1pPr>
              <a:defRPr>
                <a:solidFill>
                  <a:schemeClr val="bg1"/>
                </a:solidFill>
              </a:defRPr>
            </a:lvl1p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4272196234"/>
      </p:ext>
    </p:extLst>
  </p:cSld>
  <p:clrMapOvr>
    <a:masterClrMapping/>
  </p:clrMapOvr>
  <p:transition>
    <p:fade/>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6769F5-3E2E-4901-9352-0634EFF9E3C8}"/>
              </a:ext>
              <a:ext uri="{C183D7F6-B498-43B3-948B-1728B52AA6E4}">
                <adec:decorative xmlns:adec="http://schemas.microsoft.com/office/drawing/2017/decorative" val="1"/>
              </a:ext>
            </a:extLst>
          </p:cNvPr>
          <p:cNvSpPr/>
          <p:nvPr userDrawn="1"/>
        </p:nvSpPr>
        <p:spPr bwMode="auto">
          <a:xfrm>
            <a:off x="-1" y="1856690"/>
            <a:ext cx="12192001" cy="276023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418549" y="1985151"/>
            <a:ext cx="5181463" cy="2503306"/>
          </a:xfrm>
          <a:prstGeom prst="rect">
            <a:avLst/>
          </a:prstGeom>
          <a:noFill/>
        </p:spPr>
        <p:txBody>
          <a:bodyPr vert="horz" wrap="square" lIns="0" tIns="0" rIns="0" bIns="0" rtlCol="0" anchor="ctr" anchorCtr="0">
            <a:noAutofit/>
          </a:bodyPr>
          <a:lstStyle>
            <a:lvl1pPr>
              <a:defRPr lang="en-US" sz="4704" spc="-49" baseline="0"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4154712281"/>
      </p:ext>
    </p:extLst>
  </p:cSld>
  <p:clrMapOvr>
    <a:masterClrMapping/>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3354346065"/>
      </p:ext>
    </p:extLst>
  </p:cSld>
  <p:clrMapOvr>
    <a:masterClrMapping/>
  </p:clrMapOvr>
  <p:transition>
    <p:fade/>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showMasterSp="0" preserve="1" userDrawn="1">
  <p:cSld name="1_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8168980" y="3201255"/>
            <a:ext cx="3199543" cy="455490"/>
          </a:xfrm>
          <a:prstGeom prst="rect">
            <a:avLst/>
          </a:prstGeom>
          <a:noFill/>
        </p:spPr>
        <p:txBody>
          <a:bodyPr lIns="0" tIns="0" rIns="0" bIns="0" anchor="t" anchorCtr="0"/>
          <a:lstStyle>
            <a:lvl1pPr algn="r">
              <a:lnSpc>
                <a:spcPct val="100000"/>
              </a:lnSpc>
              <a:spcAft>
                <a:spcPts val="1273"/>
              </a:spcAft>
              <a:defRPr sz="2549" spc="-49" baseline="0">
                <a:solidFill>
                  <a:schemeClr val="bg1"/>
                </a:solidFill>
              </a:defRPr>
            </a:lvl1pPr>
          </a:lstStyle>
          <a:p>
            <a:r>
              <a:rPr lang="en-US"/>
              <a:t>Thank you.</a:t>
            </a:r>
          </a:p>
        </p:txBody>
      </p:sp>
      <p:pic>
        <p:nvPicPr>
          <p:cNvPr id="8" name="Picture 7" descr="Microsoft Azure logo">
            <a:extLst>
              <a:ext uri="{FF2B5EF4-FFF2-40B4-BE49-F238E27FC236}">
                <a16:creationId xmlns:a16="http://schemas.microsoft.com/office/drawing/2014/main" id="{79B2AB3F-EF11-40F8-9310-83B2BDFC31B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32848" y="439310"/>
            <a:ext cx="1335673" cy="190278"/>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9043770" y="6451197"/>
            <a:ext cx="2324752"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r" defTabSz="913748"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6839975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4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49534"/>
          </a:xfrm>
        </p:spPr>
        <p:txBody>
          <a:bodyPr/>
          <a:lstStyle>
            <a:lvl1pPr marL="0" indent="0" algn="r">
              <a:lnSpc>
                <a:spcPct val="100000"/>
              </a:lnSpc>
              <a:buNone/>
              <a:defRPr sz="2394">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0"/>
            <a:ext cx="4158426" cy="543185"/>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pic>
        <p:nvPicPr>
          <p:cNvPr id="17" name="Picture 16" descr="Microsoft Logo">
            <a:extLst>
              <a:ext uri="{FF2B5EF4-FFF2-40B4-BE49-F238E27FC236}">
                <a16:creationId xmlns:a16="http://schemas.microsoft.com/office/drawing/2014/main" id="{F67DC6E5-FF0C-43C0-8784-C454EE2B6307}"/>
              </a:ext>
            </a:extLst>
          </p:cNvPr>
          <p:cNvPicPr>
            <a:picLocks noChangeAspect="1"/>
          </p:cNvPicPr>
          <p:nvPr userDrawn="1"/>
        </p:nvPicPr>
        <p:blipFill rotWithShape="1">
          <a:blip r:embed="rId2"/>
          <a:srcRect l="13148" t="30000" r="13148" b="30000"/>
          <a:stretch/>
        </p:blipFill>
        <p:spPr>
          <a:xfrm>
            <a:off x="508101" y="516813"/>
            <a:ext cx="1899819" cy="462118"/>
          </a:xfrm>
          <a:prstGeom prst="rect">
            <a:avLst/>
          </a:prstGeom>
        </p:spPr>
      </p:pic>
    </p:spTree>
    <p:extLst>
      <p:ext uri="{BB962C8B-B14F-4D97-AF65-F5344CB8AC3E}">
        <p14:creationId xmlns:p14="http://schemas.microsoft.com/office/powerpoint/2010/main" val="1491535076"/>
      </p:ext>
    </p:extLst>
  </p:cSld>
  <p:clrMapOvr>
    <a:masterClrMapping/>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1_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1" y="2223209"/>
            <a:ext cx="4659879" cy="4634792"/>
          </a:xfrm>
          <a:prstGeom prst="rect">
            <a:avLst/>
          </a:prstGeom>
        </p:spPr>
      </p:pic>
    </p:spTree>
    <p:extLst>
      <p:ext uri="{BB962C8B-B14F-4D97-AF65-F5344CB8AC3E}">
        <p14:creationId xmlns:p14="http://schemas.microsoft.com/office/powerpoint/2010/main" val="4113294489"/>
      </p:ext>
    </p:extLst>
  </p:cSld>
  <p:clrMapOvr>
    <a:masterClrMapping/>
  </p:clrMapOvr>
  <p:transition>
    <p:fade/>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2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4"/>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9" y="0"/>
            <a:ext cx="4538552" cy="4576268"/>
          </a:xfrm>
          <a:prstGeom prst="rect">
            <a:avLst/>
          </a:prstGeom>
        </p:spPr>
      </p:pic>
    </p:spTree>
    <p:extLst>
      <p:ext uri="{BB962C8B-B14F-4D97-AF65-F5344CB8AC3E}">
        <p14:creationId xmlns:p14="http://schemas.microsoft.com/office/powerpoint/2010/main" val="2109497236"/>
      </p:ext>
    </p:extLst>
  </p:cSld>
  <p:clrMapOvr>
    <a:masterClrMapping/>
  </p:clrMapOvr>
  <p:transition>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3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4"/>
            <a:ext cx="11061918" cy="2852737"/>
          </a:xfrm>
        </p:spPr>
        <p:txBody>
          <a:bodyPr anchor="ctr"/>
          <a:lstStyle>
            <a:lvl1pPr>
              <a:defRPr sz="3600">
                <a:solidFill>
                  <a:schemeClr val="tx1"/>
                </a:solidFill>
              </a:defRPr>
            </a:lvl1pPr>
          </a:lstStyle>
          <a:p>
            <a:r>
              <a:rPr lang="en-US"/>
              <a:t>Click to edit Master title style</a:t>
            </a:r>
          </a:p>
        </p:txBody>
      </p:sp>
    </p:spTree>
    <p:extLst>
      <p:ext uri="{BB962C8B-B14F-4D97-AF65-F5344CB8AC3E}">
        <p14:creationId xmlns:p14="http://schemas.microsoft.com/office/powerpoint/2010/main" val="339816863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49405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1_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pic>
        <p:nvPicPr>
          <p:cNvPr id="55" name="Picture 54">
            <a:extLst>
              <a:ext uri="{FF2B5EF4-FFF2-40B4-BE49-F238E27FC236}">
                <a16:creationId xmlns:a16="http://schemas.microsoft.com/office/drawing/2014/main" id="{246BA875-901F-4C49-806B-4B55D5E1966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1913717"/>
            <a:ext cx="4956478" cy="4944285"/>
          </a:xfrm>
          <a:prstGeom prst="rect">
            <a:avLst/>
          </a:prstGeom>
        </p:spPr>
      </p:pic>
    </p:spTree>
    <p:extLst>
      <p:ext uri="{BB962C8B-B14F-4D97-AF65-F5344CB8AC3E}">
        <p14:creationId xmlns:p14="http://schemas.microsoft.com/office/powerpoint/2010/main" val="3319367735"/>
      </p:ext>
    </p:extLst>
  </p:cSld>
  <p:clrMapOvr>
    <a:masterClrMapping/>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2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1"/>
                </a:solidFill>
              </a:defRPr>
            </a:lvl1pPr>
          </a:lstStyle>
          <a:p>
            <a:r>
              <a:rPr lang="en-US"/>
              <a:t>Click to edit Master title style</a:t>
            </a:r>
          </a:p>
        </p:txBody>
      </p:sp>
      <p:pic>
        <p:nvPicPr>
          <p:cNvPr id="54" name="Picture 53">
            <a:extLst>
              <a:ext uri="{FF2B5EF4-FFF2-40B4-BE49-F238E27FC236}">
                <a16:creationId xmlns:a16="http://schemas.microsoft.com/office/drawing/2014/main" id="{AFAF1DC2-7184-4C1A-9BAB-7BF2947CFD53}"/>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3016423152"/>
      </p:ext>
    </p:extLst>
  </p:cSld>
  <p:clrMapOvr>
    <a:masterClrMapping/>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1659165"/>
          </a:xfrm>
        </p:spPr>
        <p:txBody>
          <a:bodyPr>
            <a:spAutoFit/>
          </a:bodyPr>
          <a:lstStyle>
            <a:lvl1pPr>
              <a:defRPr sz="391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6489753"/>
      </p:ext>
    </p:extLst>
  </p:cSld>
  <p:clrMapOvr>
    <a:masterClrMapping/>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4_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9"/>
            <a:ext cx="11018838" cy="212018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886190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155821"/>
            <a:ext cx="6667500" cy="543185"/>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86107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958240"/>
            <a:ext cx="4160521" cy="941520"/>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9556376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defTabSz="932150"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defTabSz="932150"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4"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649726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5"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955136416"/>
      </p:ext>
    </p:extLst>
  </p:cSld>
  <p:clrMapOvr>
    <a:masterClrMapping/>
  </p:clrMapOvr>
  <p:transition>
    <p:fade/>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3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5"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2989478689"/>
      </p:ext>
    </p:extLst>
  </p:cSld>
  <p:clrMapOvr>
    <a:masterClrMapping/>
  </p:clrMapOvr>
  <p:transition>
    <p:fade/>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4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191570"/>
            <a:ext cx="11081177" cy="519672"/>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5"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127539314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30272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2"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1"/>
            <a:ext cx="11277600" cy="550415"/>
          </a:xfrm>
        </p:spPr>
        <p:txBody>
          <a:bodyPr/>
          <a:lstStyle>
            <a:lvl1pPr marL="0" indent="0" algn="l">
              <a:buNone/>
              <a:defRPr sz="2400" b="1" i="0" spc="-60" baseline="0">
                <a:latin typeface="Segoe UI Semibold" charset="0"/>
                <a:ea typeface="Segoe UI Semibold" charset="0"/>
                <a:cs typeface="Segoe UI Semibold" charset="0"/>
              </a:defRPr>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a:xfrm>
            <a:off x="11734145" y="6401594"/>
            <a:ext cx="366667" cy="365125"/>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555658202"/>
      </p:ext>
    </p:extLst>
  </p:cSld>
  <p:clrMapOvr>
    <a:masterClrMapping/>
  </p:clrMapOvr>
  <p:transition>
    <p:fade/>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81" y="6430938"/>
            <a:ext cx="11326085" cy="94962"/>
            <a:chOff x="445128" y="6559056"/>
            <a:chExt cx="11553197" cy="96855"/>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5"/>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7897F37A-7EA1-4CFC-9E0B-8E83614C55B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50139510"/>
      </p:ext>
    </p:extLst>
  </p:cSld>
  <p:clrMapOvr>
    <a:masterClrMapping/>
  </p:clrMapOvr>
  <p:transition>
    <p:fade/>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56327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Title &amp; half-page">
    <p:bg>
      <p:bgRef idx="1001">
        <a:schemeClr val="bg2"/>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560644"/>
            <a:ext cx="4898137" cy="1255360"/>
          </a:xfrm>
        </p:spPr>
        <p:txBody>
          <a:bodyPr wrap="square">
            <a:spAutoFit/>
          </a:bodyPr>
          <a:lstStyle>
            <a:lvl1pPr marL="0" indent="0">
              <a:lnSpc>
                <a:spcPct val="110000"/>
              </a:lnSpc>
              <a:spcBef>
                <a:spcPts val="1200"/>
              </a:spcBef>
              <a:buNone/>
              <a:defRPr sz="1800">
                <a:latin typeface="+mn-lt"/>
              </a:defRPr>
            </a:lvl1pPr>
            <a:lvl2pPr marL="228512" indent="0">
              <a:buNone/>
              <a:defRPr sz="1600"/>
            </a:lvl2pPr>
            <a:lvl3pPr marL="457025" indent="0">
              <a:buNone/>
              <a:defRPr sz="1200"/>
            </a:lvl3pPr>
            <a:lvl4pPr marL="685537" indent="0">
              <a:buNone/>
              <a:defRPr sz="1100"/>
            </a:lvl4pPr>
            <a:lvl5pPr marL="914049"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426626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639157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406879-B920-4632-98A1-C12FEC32E2A1}"/>
              </a:ext>
            </a:extLst>
          </p:cNvPr>
          <p:cNvSpPr>
            <a:spLocks noGrp="1"/>
          </p:cNvSpPr>
          <p:nvPr>
            <p:ph type="dt" sz="half" idx="10"/>
          </p:nvPr>
        </p:nvSpPr>
        <p:spPr/>
        <p:txBody>
          <a:bodyPr/>
          <a:lstStyle/>
          <a:p>
            <a:fld id="{4E9A53D6-B1BD-4CC3-A97E-B78A8980577F}" type="datetimeFigureOut">
              <a:rPr lang="en-US" smtClean="0"/>
              <a:t>11/12/2021</a:t>
            </a:fld>
            <a:endParaRPr lang="en-US"/>
          </a:p>
        </p:txBody>
      </p:sp>
      <p:sp>
        <p:nvSpPr>
          <p:cNvPr id="3" name="Footer Placeholder 2">
            <a:extLst>
              <a:ext uri="{FF2B5EF4-FFF2-40B4-BE49-F238E27FC236}">
                <a16:creationId xmlns:a16="http://schemas.microsoft.com/office/drawing/2014/main" id="{A0F731BE-D3A2-4292-8301-E20CD7EFD62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8EDF6C-3E65-41B4-BE18-B3819ED5DFF1}"/>
              </a:ext>
            </a:extLst>
          </p:cNvPr>
          <p:cNvSpPr>
            <a:spLocks noGrp="1"/>
          </p:cNvSpPr>
          <p:nvPr>
            <p:ph type="sldNum" sz="quarter" idx="12"/>
          </p:nvPr>
        </p:nvSpPr>
        <p:spPr/>
        <p:txBody>
          <a:bodyPr/>
          <a:lstStyle/>
          <a:p>
            <a:fld id="{2464A956-AF91-4498-9201-D6B48CE602A7}" type="slidenum">
              <a:rPr lang="en-US" smtClean="0"/>
              <a:t>‹#›</a:t>
            </a:fld>
            <a:endParaRPr lang="en-US"/>
          </a:p>
        </p:txBody>
      </p:sp>
    </p:spTree>
    <p:extLst>
      <p:ext uri="{BB962C8B-B14F-4D97-AF65-F5344CB8AC3E}">
        <p14:creationId xmlns:p14="http://schemas.microsoft.com/office/powerpoint/2010/main" val="3442177403"/>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userDrawn="1">
  <p:cSld name="4 column boxe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EAEEAE6-03FD-423D-92CD-91F21DDB69A6}"/>
              </a:ext>
            </a:extLst>
          </p:cNvPr>
          <p:cNvSpPr/>
          <p:nvPr/>
        </p:nvSpPr>
        <p:spPr bwMode="auto">
          <a:xfrm>
            <a:off x="586654" y="2019301"/>
            <a:ext cx="2595404" cy="3789829"/>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57016" tIns="1371405" rIns="457016" bIns="182806" numCol="1" spcCol="0" rtlCol="0" fromWordArt="0" anchor="t" anchorCtr="0" forceAA="0" compatLnSpc="1">
            <a:prstTxWarp prst="textNoShape">
              <a:avLst/>
            </a:prstTxWarp>
            <a:noAutofit/>
          </a:bodyPr>
          <a:lstStyle/>
          <a:p>
            <a:pPr marR="0" lvl="0" algn="ctr" defTabSz="932013" rtl="0" eaLnBrk="1" fontAlgn="base" latinLnBrk="0" hangingPunct="1">
              <a:lnSpc>
                <a:spcPct val="100000"/>
              </a:lnSpc>
              <a:spcBef>
                <a:spcPct val="0"/>
              </a:spcBef>
              <a:spcAft>
                <a:spcPts val="1799"/>
              </a:spcAft>
              <a:buClrTx/>
              <a:buSzTx/>
              <a:tabLst/>
              <a:defRPr/>
            </a:pPr>
            <a:endParaRPr kumimoji="0" lang="en-US" sz="1800" b="0" i="0" u="none" strike="noStrike" kern="1200" cap="none" spc="0" normalizeH="0" baseline="0" noProof="0">
              <a:ln>
                <a:noFill/>
              </a:ln>
              <a:solidFill>
                <a:srgbClr val="1A1A1A"/>
              </a:solidFill>
              <a:effectLst/>
              <a:uLnTx/>
              <a:uFillTx/>
              <a:latin typeface="Segoe UI Semibold"/>
              <a:ea typeface="+mn-ea"/>
              <a:cs typeface="Segoe UI" pitchFamily="34" charset="0"/>
            </a:endParaRPr>
          </a:p>
        </p:txBody>
      </p:sp>
      <p:sp>
        <p:nvSpPr>
          <p:cNvPr id="30" name="Rectangle 29">
            <a:extLst>
              <a:ext uri="{FF2B5EF4-FFF2-40B4-BE49-F238E27FC236}">
                <a16:creationId xmlns:a16="http://schemas.microsoft.com/office/drawing/2014/main" id="{0EDA82CA-48FC-4441-B9D2-3A15D2C446EB}"/>
              </a:ext>
            </a:extLst>
          </p:cNvPr>
          <p:cNvSpPr/>
          <p:nvPr/>
        </p:nvSpPr>
        <p:spPr bwMode="auto">
          <a:xfrm>
            <a:off x="3395764" y="2019301"/>
            <a:ext cx="2595404" cy="3789829"/>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57016" tIns="1371405" rIns="457016" bIns="182806" numCol="1" spcCol="0" rtlCol="0" fromWordArt="0" anchor="t" anchorCtr="0" forceAA="0" compatLnSpc="1">
            <a:prstTxWarp prst="textNoShape">
              <a:avLst/>
            </a:prstTxWarp>
            <a:noAutofit/>
          </a:bodyPr>
          <a:lstStyle/>
          <a:p>
            <a:pPr lvl="0" algn="ctr" defTabSz="932013" fontAlgn="base">
              <a:spcBef>
                <a:spcPct val="0"/>
              </a:spcBef>
              <a:spcAft>
                <a:spcPts val="1799"/>
              </a:spcAft>
              <a:defRPr/>
            </a:pPr>
            <a:endParaRPr lang="en-US" sz="1800">
              <a:solidFill>
                <a:srgbClr val="1A1A1A"/>
              </a:solidFill>
              <a:latin typeface="Segoe UI Semibold"/>
              <a:cs typeface="Segoe UI" pitchFamily="34" charset="0"/>
            </a:endParaRPr>
          </a:p>
        </p:txBody>
      </p:sp>
      <p:sp>
        <p:nvSpPr>
          <p:cNvPr id="36" name="Rectangle 35">
            <a:extLst>
              <a:ext uri="{FF2B5EF4-FFF2-40B4-BE49-F238E27FC236}">
                <a16:creationId xmlns:a16="http://schemas.microsoft.com/office/drawing/2014/main" id="{CF438B4E-A61C-4CD2-8097-B2773B27C599}"/>
              </a:ext>
            </a:extLst>
          </p:cNvPr>
          <p:cNvSpPr/>
          <p:nvPr/>
        </p:nvSpPr>
        <p:spPr bwMode="auto">
          <a:xfrm>
            <a:off x="6204875" y="2019301"/>
            <a:ext cx="2595404" cy="3789829"/>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57016" tIns="1371405" rIns="457016" bIns="182806" numCol="1" spcCol="0" rtlCol="0" fromWordArt="0" anchor="t" anchorCtr="0" forceAA="0" compatLnSpc="1">
            <a:prstTxWarp prst="textNoShape">
              <a:avLst/>
            </a:prstTxWarp>
            <a:noAutofit/>
          </a:bodyPr>
          <a:lstStyle/>
          <a:p>
            <a:pPr marR="0" lvl="0" algn="ctr" defTabSz="932013" rtl="0" eaLnBrk="1" fontAlgn="base" latinLnBrk="0" hangingPunct="1">
              <a:lnSpc>
                <a:spcPct val="100000"/>
              </a:lnSpc>
              <a:spcBef>
                <a:spcPct val="0"/>
              </a:spcBef>
              <a:spcAft>
                <a:spcPts val="1799"/>
              </a:spcAft>
              <a:buClrTx/>
              <a:buSzTx/>
              <a:tabLst/>
              <a:defRPr/>
            </a:pPr>
            <a:endParaRPr lang="en-US" sz="1800">
              <a:solidFill>
                <a:srgbClr val="1A1A1A"/>
              </a:solidFill>
              <a:latin typeface="Segoe UI Semibold"/>
              <a:cs typeface="Segoe UI" pitchFamily="34" charset="0"/>
            </a:endParaRPr>
          </a:p>
        </p:txBody>
      </p:sp>
      <p:sp>
        <p:nvSpPr>
          <p:cNvPr id="39" name="Rectangle 38">
            <a:extLst>
              <a:ext uri="{FF2B5EF4-FFF2-40B4-BE49-F238E27FC236}">
                <a16:creationId xmlns:a16="http://schemas.microsoft.com/office/drawing/2014/main" id="{B56F53B2-73EB-4791-A906-C44CED560E9A}"/>
              </a:ext>
            </a:extLst>
          </p:cNvPr>
          <p:cNvSpPr/>
          <p:nvPr/>
        </p:nvSpPr>
        <p:spPr bwMode="auto">
          <a:xfrm>
            <a:off x="9013985" y="2019301"/>
            <a:ext cx="2595404" cy="3789829"/>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57016" tIns="1371405" rIns="457016" bIns="182806" numCol="1" spcCol="0" rtlCol="0" fromWordArt="0" anchor="t" anchorCtr="0" forceAA="0" compatLnSpc="1">
            <a:prstTxWarp prst="textNoShape">
              <a:avLst/>
            </a:prstTxWarp>
            <a:noAutofit/>
          </a:bodyPr>
          <a:lstStyle/>
          <a:p>
            <a:pPr algn="ctr"/>
            <a:endParaRPr lang="en-US" sz="1800">
              <a:solidFill>
                <a:srgbClr val="1A1A1A"/>
              </a:solidFill>
              <a:latin typeface="Segoe UI Semibold"/>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1001246"/>
            <a:ext cx="11018520" cy="553998"/>
          </a:xfrm>
        </p:spPr>
        <p:txBody>
          <a:bodyPr anchor="b" anchorCtr="0"/>
          <a:lstStyle/>
          <a:p>
            <a:r>
              <a:rPr lang="en-US"/>
              <a:t>Click to edit Master title style</a:t>
            </a:r>
          </a:p>
        </p:txBody>
      </p:sp>
      <p:sp>
        <p:nvSpPr>
          <p:cNvPr id="17" name="Text Placeholder 3">
            <a:extLst>
              <a:ext uri="{FF2B5EF4-FFF2-40B4-BE49-F238E27FC236}">
                <a16:creationId xmlns:a16="http://schemas.microsoft.com/office/drawing/2014/main" id="{ACDD7EB9-6C2B-4F86-B3A5-CC5E18774A64}"/>
              </a:ext>
            </a:extLst>
          </p:cNvPr>
          <p:cNvSpPr>
            <a:spLocks noGrp="1"/>
          </p:cNvSpPr>
          <p:nvPr>
            <p:ph type="body" sz="quarter" idx="21"/>
          </p:nvPr>
        </p:nvSpPr>
        <p:spPr>
          <a:xfrm>
            <a:off x="974321" y="3376825"/>
            <a:ext cx="1820068" cy="1104475"/>
          </a:xfrm>
        </p:spPr>
        <p:txBody>
          <a:bodyPr anchor="ctr" anchorCtr="0"/>
          <a:lstStyle>
            <a:lvl1pPr marL="0" indent="0" algn="ctr">
              <a:spcBef>
                <a:spcPts val="0"/>
              </a:spcBef>
              <a:buNone/>
              <a:defRPr sz="2000">
                <a:solidFill>
                  <a:schemeClr val="tx1"/>
                </a:solidFill>
                <a:latin typeface="+mn-lt"/>
              </a:defRPr>
            </a:lvl1pPr>
          </a:lstStyle>
          <a:p>
            <a:pPr lvl="0"/>
            <a:r>
              <a:rPr lang="en-US"/>
              <a:t>Click to edit Master text styles</a:t>
            </a:r>
          </a:p>
        </p:txBody>
      </p:sp>
      <p:sp>
        <p:nvSpPr>
          <p:cNvPr id="44" name="Text Placeholder 3">
            <a:extLst>
              <a:ext uri="{FF2B5EF4-FFF2-40B4-BE49-F238E27FC236}">
                <a16:creationId xmlns:a16="http://schemas.microsoft.com/office/drawing/2014/main" id="{57CD1215-35EE-4B6C-9D08-DBA8C92178F0}"/>
              </a:ext>
            </a:extLst>
          </p:cNvPr>
          <p:cNvSpPr>
            <a:spLocks noGrp="1"/>
          </p:cNvSpPr>
          <p:nvPr>
            <p:ph type="body" sz="quarter" idx="22"/>
          </p:nvPr>
        </p:nvSpPr>
        <p:spPr>
          <a:xfrm>
            <a:off x="3783432" y="3376825"/>
            <a:ext cx="1820068" cy="1104475"/>
          </a:xfrm>
        </p:spPr>
        <p:txBody>
          <a:bodyPr anchor="ctr" anchorCtr="0"/>
          <a:lstStyle>
            <a:lvl1pPr marL="0" indent="0" algn="ctr">
              <a:spcBef>
                <a:spcPts val="0"/>
              </a:spcBef>
              <a:buNone/>
              <a:defRPr sz="2000">
                <a:solidFill>
                  <a:schemeClr val="tx1"/>
                </a:solidFill>
                <a:latin typeface="+mn-lt"/>
              </a:defRPr>
            </a:lvl1pPr>
          </a:lstStyle>
          <a:p>
            <a:pPr lvl="0"/>
            <a:r>
              <a:rPr lang="en-US"/>
              <a:t>Click to edit Master text styles</a:t>
            </a:r>
          </a:p>
        </p:txBody>
      </p:sp>
      <p:sp>
        <p:nvSpPr>
          <p:cNvPr id="45" name="Text Placeholder 3">
            <a:extLst>
              <a:ext uri="{FF2B5EF4-FFF2-40B4-BE49-F238E27FC236}">
                <a16:creationId xmlns:a16="http://schemas.microsoft.com/office/drawing/2014/main" id="{3EED6676-2C97-4C05-ABB4-AB456FA400B2}"/>
              </a:ext>
            </a:extLst>
          </p:cNvPr>
          <p:cNvSpPr>
            <a:spLocks noGrp="1"/>
          </p:cNvSpPr>
          <p:nvPr>
            <p:ph type="body" sz="quarter" idx="23"/>
          </p:nvPr>
        </p:nvSpPr>
        <p:spPr>
          <a:xfrm>
            <a:off x="6592542" y="3376825"/>
            <a:ext cx="1820068" cy="1104475"/>
          </a:xfrm>
        </p:spPr>
        <p:txBody>
          <a:bodyPr anchor="ctr" anchorCtr="0"/>
          <a:lstStyle>
            <a:lvl1pPr marL="0" indent="0" algn="ctr">
              <a:spcBef>
                <a:spcPts val="0"/>
              </a:spcBef>
              <a:buNone/>
              <a:defRPr sz="2000">
                <a:solidFill>
                  <a:schemeClr val="tx1"/>
                </a:solidFill>
                <a:latin typeface="+mn-lt"/>
              </a:defRPr>
            </a:lvl1pPr>
          </a:lstStyle>
          <a:p>
            <a:pPr lvl="0"/>
            <a:r>
              <a:rPr lang="en-US"/>
              <a:t>Click to edit Master text styles</a:t>
            </a:r>
          </a:p>
        </p:txBody>
      </p:sp>
      <p:sp>
        <p:nvSpPr>
          <p:cNvPr id="46" name="Text Placeholder 3">
            <a:extLst>
              <a:ext uri="{FF2B5EF4-FFF2-40B4-BE49-F238E27FC236}">
                <a16:creationId xmlns:a16="http://schemas.microsoft.com/office/drawing/2014/main" id="{9114E932-4457-40DE-A435-0CCB78BF596A}"/>
              </a:ext>
            </a:extLst>
          </p:cNvPr>
          <p:cNvSpPr>
            <a:spLocks noGrp="1"/>
          </p:cNvSpPr>
          <p:nvPr>
            <p:ph type="body" sz="quarter" idx="24"/>
          </p:nvPr>
        </p:nvSpPr>
        <p:spPr>
          <a:xfrm>
            <a:off x="9401653" y="3376825"/>
            <a:ext cx="1820068" cy="1104475"/>
          </a:xfrm>
        </p:spPr>
        <p:txBody>
          <a:bodyPr anchor="ctr" anchorCtr="0"/>
          <a:lstStyle>
            <a:lvl1pPr marL="0" indent="0" algn="ctr">
              <a:spcBef>
                <a:spcPts val="0"/>
              </a:spcBef>
              <a:buNone/>
              <a:defRPr sz="2000">
                <a:solidFill>
                  <a:schemeClr val="tx1"/>
                </a:solidFill>
                <a:latin typeface="+mn-lt"/>
              </a:defRPr>
            </a:lvl1pPr>
          </a:lstStyle>
          <a:p>
            <a:pPr lvl="0"/>
            <a:r>
              <a:rPr lang="en-US"/>
              <a:t>Click to edit Master text styles</a:t>
            </a:r>
          </a:p>
        </p:txBody>
      </p:sp>
    </p:spTree>
    <p:extLst>
      <p:ext uri="{BB962C8B-B14F-4D97-AF65-F5344CB8AC3E}">
        <p14:creationId xmlns:p14="http://schemas.microsoft.com/office/powerpoint/2010/main" val="39467418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1_Title &amp;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1"/>
            <a:ext cx="11018838" cy="1095685"/>
          </a:xfrm>
        </p:spPr>
        <p:txBody>
          <a:bodyPr/>
          <a:lstStyle>
            <a:lvl1pPr>
              <a:buClr>
                <a:schemeClr val="tx1">
                  <a:lumMod val="50000"/>
                  <a:lumOff val="50000"/>
                </a:schemeClr>
              </a:buClr>
              <a:buSzPct val="100000"/>
              <a:defRPr/>
            </a:lvl1pPr>
            <a:lvl2pPr marL="639957">
              <a:buClr>
                <a:schemeClr val="tx1">
                  <a:lumMod val="50000"/>
                  <a:lumOff val="50000"/>
                </a:schemeClr>
              </a:buClr>
              <a:buSzPct val="100000"/>
              <a:defRPr/>
            </a:lvl2pPr>
            <a:lvl3pPr marL="1097069">
              <a:buClr>
                <a:schemeClr val="tx1">
                  <a:lumMod val="50000"/>
                  <a:lumOff val="50000"/>
                </a:schemeClr>
              </a:buClr>
              <a:buSzPct val="100000"/>
              <a:defRPr/>
            </a:lvl3pPr>
            <a:lvl4pPr>
              <a:buClr>
                <a:schemeClr val="tx1">
                  <a:lumMod val="50000"/>
                  <a:lumOff val="50000"/>
                </a:schemeClr>
              </a:buClr>
              <a:buSzPct val="100000"/>
              <a:defRPr/>
            </a:lvl4pPr>
          </a:lstStyle>
          <a:p>
            <a:pPr lvl="0"/>
            <a:r>
              <a:rPr lang="en-US"/>
              <a:t>Click to edit Master text styles</a:t>
            </a:r>
          </a:p>
          <a:p>
            <a:pPr lvl="1"/>
            <a:r>
              <a:rPr lang="en-US"/>
              <a:t>Second level</a:t>
            </a:r>
          </a:p>
          <a:p>
            <a:pPr lvl="2"/>
            <a:r>
              <a:rPr lang="en-US"/>
              <a:t>Third level</a:t>
            </a:r>
          </a:p>
        </p:txBody>
      </p:sp>
      <p:sp>
        <p:nvSpPr>
          <p:cNvPr id="5" name="TextBox 4">
            <a:extLst>
              <a:ext uri="{FF2B5EF4-FFF2-40B4-BE49-F238E27FC236}">
                <a16:creationId xmlns:a16="http://schemas.microsoft.com/office/drawing/2014/main" id="{2E4A3D60-9462-4E00-8783-8DB549CD4F54}"/>
              </a:ext>
            </a:extLst>
          </p:cNvPr>
          <p:cNvSpPr txBox="1"/>
          <p:nvPr userDrawn="1"/>
        </p:nvSpPr>
        <p:spPr>
          <a:xfrm>
            <a:off x="5175877" y="6605852"/>
            <a:ext cx="1840247" cy="123111"/>
          </a:xfrm>
          <a:prstGeom prst="rect">
            <a:avLst/>
          </a:prstGeom>
          <a:noFill/>
        </p:spPr>
        <p:txBody>
          <a:bodyPr wrap="non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4996126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userDrawn="1">
  <p:cSld name="4_Tex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a:solidFill>
                  <a:schemeClr val="bg1"/>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71" y="6455177"/>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73" eaLnBrk="0" hangingPunct="0"/>
            <a:r>
              <a:rPr lang="en-US" sz="686">
                <a:solidFill>
                  <a:schemeClr val="accent6">
                    <a:lumMod val="75000"/>
                  </a:schemeClr>
                </a:solidFill>
                <a:cs typeface="Segoe UI" pitchFamily="34" charset="0"/>
              </a:rPr>
              <a:t>©Microsoft Corporation									                                                                                                                                             Azure </a:t>
            </a:r>
          </a:p>
        </p:txBody>
      </p:sp>
      <p:sp>
        <p:nvSpPr>
          <p:cNvPr id="4" name="Text Placeholder 3">
            <a:extLst>
              <a:ext uri="{FF2B5EF4-FFF2-40B4-BE49-F238E27FC236}">
                <a16:creationId xmlns:a16="http://schemas.microsoft.com/office/drawing/2014/main" id="{1B75717A-A2A8-4AC7-8B84-3775D4C80584}"/>
              </a:ext>
            </a:extLst>
          </p:cNvPr>
          <p:cNvSpPr>
            <a:spLocks noGrp="1"/>
          </p:cNvSpPr>
          <p:nvPr>
            <p:ph type="body" sz="quarter" idx="10" hasCustomPrompt="1"/>
          </p:nvPr>
        </p:nvSpPr>
        <p:spPr>
          <a:xfrm>
            <a:off x="454437" y="1512931"/>
            <a:ext cx="11306470" cy="2302938"/>
          </a:xfrm>
        </p:spPr>
        <p:txBody>
          <a:bodyPr/>
          <a:lstStyle>
            <a:lvl1pPr>
              <a:defRPr>
                <a:solidFill>
                  <a:schemeClr val="bg1"/>
                </a:solidFill>
              </a:defRPr>
            </a:lvl1pPr>
            <a:lvl2pPr marL="336080" indent="-336080">
              <a:spcBef>
                <a:spcPts val="1175"/>
              </a:spcBef>
              <a:buFont typeface="Arial" panose="020B0604020202020204" pitchFamily="34" charset="0"/>
              <a:buChar cha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1"/>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1"/>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1"/>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p:txBody>
      </p:sp>
    </p:spTree>
    <p:extLst>
      <p:ext uri="{BB962C8B-B14F-4D97-AF65-F5344CB8AC3E}">
        <p14:creationId xmlns:p14="http://schemas.microsoft.com/office/powerpoint/2010/main" val="1191945233"/>
      </p:ext>
    </p:extLst>
  </p:cSld>
  <p:clrMapOvr>
    <a:masterClrMapping/>
  </p:clrMapOvr>
  <p:transition>
    <p:fade/>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1_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defTabSz="932150"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defTabSz="932150"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4"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329119271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303392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D00B5-A5AB-4584-8795-551E28283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E9747F-019D-43CE-B9E6-2D482C235A7A}"/>
              </a:ext>
            </a:extLst>
          </p:cNvPr>
          <p:cNvSpPr>
            <a:spLocks noGrp="1"/>
          </p:cNvSpPr>
          <p:nvPr>
            <p:ph idx="1"/>
          </p:nvPr>
        </p:nvSpPr>
        <p:spPr>
          <a:xfrm>
            <a:off x="455994" y="1817561"/>
            <a:ext cx="11231768" cy="14180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FB2F44-3385-408A-A213-94A36AA54D2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C87AC3A-4D53-48D8-BB15-F0346B14C1D2}"/>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F44688B3-E25A-4EE1-89BB-C17AC653F392}"/>
              </a:ext>
            </a:extLst>
          </p:cNvPr>
          <p:cNvSpPr>
            <a:spLocks noGrp="1"/>
          </p:cNvSpPr>
          <p:nvPr>
            <p:ph type="sldNum" sz="quarter" idx="12"/>
          </p:nvPr>
        </p:nvSpPr>
        <p:spPr/>
        <p:txBody>
          <a:bodyPr/>
          <a:lstStyle/>
          <a:p>
            <a:fld id="{35915A0C-184B-4E88-9496-63C1C2002E76}" type="slidenum">
              <a:rPr lang="en-US" smtClean="0"/>
              <a:t>‹#›</a:t>
            </a:fld>
            <a:endParaRPr lang="en-US"/>
          </a:p>
        </p:txBody>
      </p:sp>
    </p:spTree>
    <p:extLst>
      <p:ext uri="{BB962C8B-B14F-4D97-AF65-F5344CB8AC3E}">
        <p14:creationId xmlns:p14="http://schemas.microsoft.com/office/powerpoint/2010/main" val="1438956136"/>
      </p:ext>
    </p:extLst>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Blank (Blac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04942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2122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35104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136891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7158878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121790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8352054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46928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656662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18063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7250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64941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95173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00593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E64B7-7C8F-074E-9CAB-108433607D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42D9BF-688D-7E43-A6B3-BE162163A2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FB69A-B801-BB4C-B45C-3F4F6B8E792B}"/>
              </a:ext>
            </a:extLst>
          </p:cNvPr>
          <p:cNvSpPr>
            <a:spLocks noGrp="1"/>
          </p:cNvSpPr>
          <p:nvPr>
            <p:ph type="dt" sz="half" idx="10"/>
          </p:nvPr>
        </p:nvSpPr>
        <p:spPr/>
        <p:txBody>
          <a:bodyPr/>
          <a:lstStyle/>
          <a:p>
            <a:fld id="{7C5B76DA-FCC2-6146-AFC9-E5F180670763}" type="datetimeFigureOut">
              <a:rPr lang="en-US" smtClean="0"/>
              <a:t>11/12/2021</a:t>
            </a:fld>
            <a:endParaRPr lang="en-US"/>
          </a:p>
        </p:txBody>
      </p:sp>
      <p:sp>
        <p:nvSpPr>
          <p:cNvPr id="5" name="Footer Placeholder 4">
            <a:extLst>
              <a:ext uri="{FF2B5EF4-FFF2-40B4-BE49-F238E27FC236}">
                <a16:creationId xmlns:a16="http://schemas.microsoft.com/office/drawing/2014/main" id="{2FCDA7CF-A6DA-764E-9D97-4BBD91F2B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366E91-E281-EE45-99C0-CF8419420C35}"/>
              </a:ext>
            </a:extLst>
          </p:cNvPr>
          <p:cNvSpPr>
            <a:spLocks noGrp="1"/>
          </p:cNvSpPr>
          <p:nvPr>
            <p:ph type="sldNum" sz="quarter" idx="12"/>
          </p:nvPr>
        </p:nvSpPr>
        <p:spPr/>
        <p:txBody>
          <a:bodyPr/>
          <a:lstStyle/>
          <a:p>
            <a:fld id="{5B529444-F807-E748-98D8-DF37094D95C9}" type="slidenum">
              <a:rPr lang="en-US" smtClean="0"/>
              <a:t>‹#›</a:t>
            </a:fld>
            <a:endParaRPr lang="en-US"/>
          </a:p>
        </p:txBody>
      </p:sp>
    </p:spTree>
    <p:extLst>
      <p:ext uri="{BB962C8B-B14F-4D97-AF65-F5344CB8AC3E}">
        <p14:creationId xmlns:p14="http://schemas.microsoft.com/office/powerpoint/2010/main" val="5098172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976432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6645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0930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86043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64563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720369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3298212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2371648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4" presetClass="path" presetSubtype="0" decel="100000" fill="hold" grpId="1" nodeType="withEffect">
                                  <p:stCondLst>
                                    <p:cond delay="0"/>
                                  </p:stCondLst>
                                  <p:childTnLst>
                                    <p:animMotion origin="layout" path="M -2.08333E-7 0.08658 L -2.08333E-7 -4.44444E-6 " pathEditMode="relative" rAng="0" ptsTypes="AA">
                                      <p:cBhvr>
                                        <p:cTn id="9" dur="750" fill="hold"/>
                                        <p:tgtEl>
                                          <p:spTgt spid="2"/>
                                        </p:tgtEl>
                                        <p:attrNameLst>
                                          <p:attrName>ppt_x</p:attrName>
                                          <p:attrName>ppt_y</p:attrName>
                                        </p:attrNameLst>
                                      </p:cBhvr>
                                      <p:rCtr x="0" y="-43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CENTERED &amp;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lvl1pPr algn="ctr">
              <a:defRPr/>
            </a:lvl1pPr>
          </a:lstStyle>
          <a:p>
            <a:r>
              <a:rPr lang="en-US"/>
              <a:t>Click to edit Master title style</a:t>
            </a:r>
          </a:p>
        </p:txBody>
      </p:sp>
      <p:sp>
        <p:nvSpPr>
          <p:cNvPr id="3" name="Text Placeholder 4">
            <a:extLst>
              <a:ext uri="{FF2B5EF4-FFF2-40B4-BE49-F238E27FC236}">
                <a16:creationId xmlns:a16="http://schemas.microsoft.com/office/drawing/2014/main" id="{0351B805-A28D-465C-8D56-8379DF958470}"/>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a:t>Subhead</a:t>
            </a:r>
          </a:p>
        </p:txBody>
      </p:sp>
    </p:spTree>
    <p:extLst>
      <p:ext uri="{BB962C8B-B14F-4D97-AF65-F5344CB8AC3E}">
        <p14:creationId xmlns:p14="http://schemas.microsoft.com/office/powerpoint/2010/main" val="29639014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50"/>
                                        <p:tgtEl>
                                          <p:spTgt spid="3">
                                            <p:txEl>
                                              <p:pRg st="0" end="0"/>
                                            </p:txEl>
                                          </p:spTgt>
                                        </p:tgtEl>
                                      </p:cBhvr>
                                    </p:animEffect>
                                  </p:childTnLst>
                                </p:cTn>
                              </p:par>
                              <p:par>
                                <p:cTn id="11" presetID="64" presetClass="path" presetSubtype="0" decel="100000" fill="hold" grpId="1" nodeType="withEffect">
                                  <p:stCondLst>
                                    <p:cond delay="0"/>
                                  </p:stCondLst>
                                  <p:childTnLst>
                                    <p:animMotion origin="layout" path="M 0.00247 0.07987 L 0.00365 -0.00092 " pathEditMode="relative" rAng="0" ptsTypes="AA">
                                      <p:cBhvr>
                                        <p:cTn id="12" dur="750" fill="hold"/>
                                        <p:tgtEl>
                                          <p:spTgt spid="2"/>
                                        </p:tgtEl>
                                        <p:attrNameLst>
                                          <p:attrName>ppt_x</p:attrName>
                                          <p:attrName>ppt_y</p:attrName>
                                        </p:attrNameLst>
                                      </p:cBhvr>
                                      <p:rCtr x="52" y="-4051"/>
                                    </p:animMotion>
                                  </p:childTnLst>
                                </p:cTn>
                              </p:par>
                              <p:par>
                                <p:cTn id="13" presetID="64" presetClass="path" presetSubtype="0" decel="100000" fill="hold" grpId="1" nodeType="withEffect">
                                  <p:stCondLst>
                                    <p:cond delay="0"/>
                                  </p:stCondLst>
                                  <p:childTnLst>
                                    <p:animMotion origin="layout" path="M -4.16667E-6 0.06041 L -4.16667E-6 2.52619E-17 " pathEditMode="relative" rAng="0" ptsTypes="AA">
                                      <p:cBhvr>
                                        <p:cTn id="14" dur="750" fill="hold"/>
                                        <p:tgtEl>
                                          <p:spTgt spid="3">
                                            <p:txEl>
                                              <p:pRg st="0" end="0"/>
                                            </p:txEl>
                                          </p:spTgt>
                                        </p:tgtEl>
                                        <p:attrNameLst>
                                          <p:attrName>ppt_x</p:attrName>
                                          <p:attrName>ppt_y</p:attrName>
                                        </p:attrNameLst>
                                      </p:cBhvr>
                                      <p:rCtr x="0" y="-298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build="p">
        <p:tmplLst>
          <p:tmpl lvl="1">
            <p:tnLst>
              <p:par>
                <p:cTn presetID="64" presetClass="path" presetSubtype="0" decel="100000" fill="hold" nodeType="withEffect">
                  <p:stCondLst>
                    <p:cond delay="0"/>
                  </p:stCondLst>
                  <p:childTnLst>
                    <p:animMotion origin="layout" path="M -4.16667E-6 0.06041 L -4.16667E-6 2.52619E-17 " pathEditMode="relative" rAng="0" ptsTypes="AA">
                      <p:cBhvr>
                        <p:cTn dur="750" fill="hold"/>
                        <p:tgtEl>
                          <p:spTgt spid="3"/>
                        </p:tgtEl>
                        <p:attrNameLst>
                          <p:attrName>ppt_x</p:attrName>
                          <p:attrName>ppt_y</p:attrName>
                        </p:attrNameLst>
                      </p:cBhvr>
                      <p:rCtr x="0" y="-2986"/>
                    </p:animMotion>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0651504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7649343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29696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BDC5CF0B-5F52-49E1-A15C-4BAF95C225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0"/>
            <a:ext cx="12192000" cy="6858000"/>
          </a:xfrm>
          <a:prstGeom prst="rect">
            <a:avLst/>
          </a:prstGeom>
        </p:spPr>
      </p:pic>
    </p:spTree>
    <p:extLst>
      <p:ext uri="{BB962C8B-B14F-4D97-AF65-F5344CB8AC3E}">
        <p14:creationId xmlns:p14="http://schemas.microsoft.com/office/powerpoint/2010/main" val="1834561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45617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11661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75444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54157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56CB190-4774-426D-9B9E-92D1A765595A}"/>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533624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316018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99216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438087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mp; subtitle">
    <p:bg>
      <p:bgRef idx="1001">
        <a:schemeClr val="bg1"/>
      </p:bgRef>
    </p:bg>
    <p:spTree>
      <p:nvGrpSpPr>
        <p:cNvPr id="1" name=""/>
        <p:cNvGrpSpPr/>
        <p:nvPr/>
      </p:nvGrpSpPr>
      <p:grpSpPr>
        <a:xfrm>
          <a:off x="0" y="0"/>
          <a:ext cx="0" cy="0"/>
          <a:chOff x="0" y="0"/>
          <a:chExt cx="0" cy="0"/>
        </a:xfrm>
      </p:grpSpPr>
      <p:sp>
        <p:nvSpPr>
          <p:cNvPr id="3" name="Text Placeholder 5">
            <a:extLst>
              <a:ext uri="{FF2B5EF4-FFF2-40B4-BE49-F238E27FC236}">
                <a16:creationId xmlns:a16="http://schemas.microsoft.com/office/drawing/2014/main" id="{CC62B90A-5DF6-4CC9-A405-0FD93B18D3AB}"/>
              </a:ext>
            </a:extLst>
          </p:cNvPr>
          <p:cNvSpPr>
            <a:spLocks noGrp="1"/>
          </p:cNvSpPr>
          <p:nvPr>
            <p:ph type="body" sz="quarter" idx="10"/>
          </p:nvPr>
        </p:nvSpPr>
        <p:spPr>
          <a:xfrm>
            <a:off x="588263" y="975043"/>
            <a:ext cx="11021125" cy="310863"/>
          </a:xfrm>
        </p:spPr>
        <p:txBody>
          <a:bodyPr/>
          <a:lstStyle>
            <a:lvl1pPr marL="0" indent="0" algn="l">
              <a:buNone/>
              <a:defRPr kumimoji="0" lang="en-US" sz="2000" b="0" i="0" u="none" strike="noStrike" kern="1200" cap="none" spc="0" normalizeH="0" baseline="0" dirty="0" smtClean="0">
                <a:ln>
                  <a:noFill/>
                </a:ln>
                <a:solidFill>
                  <a:schemeClr val="accent2"/>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4" name="Title 3">
            <a:extLst>
              <a:ext uri="{FF2B5EF4-FFF2-40B4-BE49-F238E27FC236}">
                <a16:creationId xmlns:a16="http://schemas.microsoft.com/office/drawing/2014/main" id="{0F135F95-0CE8-41D3-81C5-535ACDB7026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9239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36720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085747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25828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64221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35128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861173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5327938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a:extLst>
              <a:ext uri="{FF2B5EF4-FFF2-40B4-BE49-F238E27FC236}">
                <a16:creationId xmlns:a16="http://schemas.microsoft.com/office/drawing/2014/main" id="{5B06530E-E0A4-4F5C-A2AA-6F2458366749}"/>
              </a:ext>
            </a:extLst>
          </p:cNvPr>
          <p:cNvSpPr>
            <a:spLocks noGrp="1"/>
          </p:cNvSpPr>
          <p:nvPr>
            <p:ph type="body" sz="quarter" idx="10"/>
          </p:nvPr>
        </p:nvSpPr>
        <p:spPr>
          <a:xfrm>
            <a:off x="269241" y="964972"/>
            <a:ext cx="11653518" cy="506972"/>
          </a:xfrm>
        </p:spPr>
        <p:txBody>
          <a:bodyPr wrap="square">
            <a:spAutoFit/>
          </a:bodyPr>
          <a:lstStyle>
            <a:lvl1pPr marL="0" indent="0">
              <a:spcBef>
                <a:spcPts val="1200"/>
              </a:spcBef>
              <a:buClr>
                <a:schemeClr val="tx1"/>
              </a:buClr>
              <a:buFont typeface="Wingdings" panose="05000000000000000000" pitchFamily="2" charset="2"/>
              <a:buNone/>
              <a:defRPr sz="2353" b="0">
                <a:solidFill>
                  <a:schemeClr val="tx2"/>
                </a:solidFill>
                <a:latin typeface="+mn-lt"/>
              </a:defRPr>
            </a:lvl1pPr>
            <a:lvl2pPr marL="250531" indent="0">
              <a:buFont typeface="Wingdings" panose="05000000000000000000" pitchFamily="2" charset="2"/>
              <a:buNone/>
              <a:defRPr sz="2353" b="0"/>
            </a:lvl2pPr>
            <a:lvl3pPr marL="441929" indent="0">
              <a:buFont typeface="Wingdings" panose="05000000000000000000" pitchFamily="2" charset="2"/>
              <a:buNone/>
              <a:tabLst/>
              <a:defRPr sz="2157" b="0"/>
            </a:lvl3pPr>
            <a:lvl4pPr marL="639553" indent="0">
              <a:buFont typeface="Wingdings" panose="05000000000000000000" pitchFamily="2" charset="2"/>
              <a:buNone/>
              <a:defRPr sz="2157" b="0"/>
            </a:lvl4pPr>
            <a:lvl5pPr marL="837176" indent="0">
              <a:buFont typeface="Wingdings" panose="05000000000000000000" pitchFamily="2" charset="2"/>
              <a:buNone/>
              <a:tabLst/>
              <a:defRPr sz="2157" b="0"/>
            </a:lvl5pPr>
          </a:lstStyle>
          <a:p>
            <a:pPr lvl="0"/>
            <a:r>
              <a:rPr lang="en-US"/>
              <a:t>Edit Master text styles</a:t>
            </a:r>
          </a:p>
        </p:txBody>
      </p:sp>
    </p:spTree>
    <p:extLst>
      <p:ext uri="{BB962C8B-B14F-4D97-AF65-F5344CB8AC3E}">
        <p14:creationId xmlns:p14="http://schemas.microsoft.com/office/powerpoint/2010/main" val="301822861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5244" t="9591" r="17683" b="23336"/>
          <a:stretch/>
        </p:blipFill>
        <p:spPr>
          <a:xfrm>
            <a:off x="5334000" y="0"/>
            <a:ext cx="6858000" cy="6858000"/>
          </a:xfrm>
          <a:prstGeom prst="rect">
            <a:avLst/>
          </a:prstGeom>
        </p:spPr>
      </p:pic>
    </p:spTree>
    <p:extLst>
      <p:ext uri="{BB962C8B-B14F-4D97-AF65-F5344CB8AC3E}">
        <p14:creationId xmlns:p14="http://schemas.microsoft.com/office/powerpoint/2010/main" val="1749391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84498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Split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6778640" cy="553998"/>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2025650"/>
            <a:ext cx="6392863" cy="4243388"/>
          </a:xfrm>
        </p:spPr>
        <p:txBody>
          <a:bodyPr/>
          <a:lstStyle>
            <a:lvl1pPr marL="0" indent="0">
              <a:spcBef>
                <a:spcPts val="800"/>
              </a:spcBef>
              <a:buNone/>
              <a:defRPr sz="2000">
                <a:latin typeface="+mj-lt"/>
              </a:defRPr>
            </a:lvl1pPr>
            <a:lvl2pPr marL="285750" indent="-285750">
              <a:spcBef>
                <a:spcPts val="250"/>
              </a:spcBef>
              <a:buClr>
                <a:schemeClr val="accent2"/>
              </a:buClr>
              <a:buFont typeface="Arial" panose="020B0604020202020204" pitchFamily="34" charset="0"/>
              <a:buChar char="•"/>
              <a:defRPr sz="1800"/>
            </a:lvl2pPr>
            <a:lvl3pPr marL="569913" indent="-285750">
              <a:buClr>
                <a:schemeClr val="accent2"/>
              </a:buClr>
              <a:buFont typeface="Arial" panose="020B0604020202020204" pitchFamily="34" charset="0"/>
              <a:buChar char="•"/>
              <a:defRPr sz="1400"/>
            </a:lvl3pPr>
            <a:lvl4pPr marL="833438" indent="-171450">
              <a:buClr>
                <a:schemeClr val="accent2"/>
              </a:buClr>
              <a:buFont typeface="Arial" panose="020B0604020202020204" pitchFamily="34" charset="0"/>
              <a:buChar char="•"/>
              <a:defRPr sz="1200"/>
            </a:lvl4pPr>
            <a:lvl5pPr marL="1027113" indent="-171450">
              <a:buClr>
                <a:schemeClr val="accent2"/>
              </a:buClr>
              <a:buFont typeface="Arial" panose="020B0604020202020204" pitchFamily="34" charset="0"/>
              <a:buChar cha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C1204E-D1D0-4D38-AACE-B86BF5A2D797}"/>
              </a:ext>
            </a:extLst>
          </p:cNvPr>
          <p:cNvSpPr>
            <a:spLocks noGrp="1"/>
          </p:cNvSpPr>
          <p:nvPr>
            <p:ph sz="quarter" idx="13"/>
          </p:nvPr>
        </p:nvSpPr>
        <p:spPr>
          <a:xfrm>
            <a:off x="6586538" y="1457325"/>
            <a:ext cx="2843212" cy="971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6780C0D4-0210-4318-9EB1-FD166F8A54BD}"/>
              </a:ext>
            </a:extLst>
          </p:cNvPr>
          <p:cNvSpPr>
            <a:spLocks noGrp="1"/>
          </p:cNvSpPr>
          <p:nvPr>
            <p:ph sz="quarter" idx="14"/>
          </p:nvPr>
        </p:nvSpPr>
        <p:spPr>
          <a:xfrm>
            <a:off x="7658100" y="3157538"/>
            <a:ext cx="2343150" cy="17002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7F531FBD-3C9A-4783-AD50-ADADA8957E75}"/>
              </a:ext>
            </a:extLst>
          </p:cNvPr>
          <p:cNvSpPr>
            <a:spLocks noGrp="1"/>
          </p:cNvSpPr>
          <p:nvPr>
            <p:ph sz="quarter" idx="15"/>
          </p:nvPr>
        </p:nvSpPr>
        <p:spPr>
          <a:xfrm>
            <a:off x="9245600" y="682625"/>
            <a:ext cx="1871663" cy="66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4888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15407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5141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41395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21983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74534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482843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199"/>
            <a:ext cx="4936774" cy="1268570"/>
          </a:xfrm>
        </p:spPr>
        <p:txBody>
          <a:bodyPr/>
          <a:lstStyle/>
          <a:p>
            <a:r>
              <a:rPr lang="en-US"/>
              <a:t>Click to edit Master title style</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3" y="1725769"/>
            <a:ext cx="4936774" cy="927279"/>
          </a:xfrm>
        </p:spPr>
        <p:txBody>
          <a:bodyPr/>
          <a:lstStyle>
            <a:lvl1pPr marL="0" indent="0">
              <a:spcBef>
                <a:spcPts val="1800"/>
              </a:spcBef>
              <a:spcAft>
                <a:spcPts val="0"/>
              </a:spcAft>
              <a:buNone/>
              <a:defRPr sz="2000">
                <a:solidFill>
                  <a:schemeClr val="accent1">
                    <a:lumMod val="60000"/>
                    <a:lumOff val="40000"/>
                  </a:schemeClr>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9863695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1456615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3" y="1050302"/>
            <a:ext cx="11015474" cy="307777"/>
          </a:xfrm>
        </p:spPr>
        <p:txBody>
          <a:bodyPr/>
          <a:lstStyle>
            <a:lvl1pPr marL="0" indent="0" algn="ctr">
              <a:spcBef>
                <a:spcPts val="1800"/>
              </a:spcBef>
              <a:spcAft>
                <a:spcPts val="0"/>
              </a:spcAft>
              <a:buNone/>
              <a:defRPr sz="200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22C05E05-2421-4436-913A-F55D8721D6B7}"/>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81070424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588264" y="1970468"/>
            <a:ext cx="4589044" cy="1778949"/>
          </a:xfrm>
        </p:spPr>
        <p:txBody>
          <a:bodyPr/>
          <a:lstStyle>
            <a:lvl1pPr marL="0" indent="0">
              <a:spcBef>
                <a:spcPts val="1800"/>
              </a:spcBef>
              <a:spcAft>
                <a:spcPts val="0"/>
              </a:spcAft>
              <a:buNone/>
              <a:defRPr sz="2400"/>
            </a:lvl1pPr>
            <a:lvl2pPr marL="0" indent="0">
              <a:buNone/>
              <a:defRPr sz="1800"/>
            </a:lvl2pPr>
            <a:lvl3pPr marL="0" indent="0">
              <a:spcBef>
                <a:spcPts val="0"/>
              </a:spcBef>
              <a:spcAft>
                <a:spcPts val="1200"/>
              </a:spcAft>
              <a:buNone/>
              <a:defRPr lang="en-US" sz="2400" kern="1200" spc="0" baseline="0" dirty="0" smtClean="0">
                <a:solidFill>
                  <a:schemeClr val="accent2"/>
                </a:solidFill>
                <a:latin typeface="+mj-lt"/>
                <a:ea typeface="+mn-ea"/>
                <a:cs typeface="Segoe UI" panose="020B0502040204020203" pitchFamily="34" charset="0"/>
              </a:defRPr>
            </a:lvl3pPr>
            <a:lvl4pPr marL="0" indent="0">
              <a:buNone/>
              <a:defRPr sz="18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3" y="1050302"/>
            <a:ext cx="11015474" cy="307777"/>
          </a:xfrm>
        </p:spPr>
        <p:txBody>
          <a:bodyPr/>
          <a:lstStyle>
            <a:lvl1pPr marL="0" indent="0">
              <a:spcBef>
                <a:spcPts val="1800"/>
              </a:spcBef>
              <a:spcAft>
                <a:spcPts val="0"/>
              </a:spcAft>
              <a:buNone/>
              <a:defRPr sz="200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78524274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89.xml"/><Relationship Id="rId13" Type="http://schemas.openxmlformats.org/officeDocument/2006/relationships/slideLayout" Target="../slideLayouts/slideLayout294.xml"/><Relationship Id="rId18" Type="http://schemas.openxmlformats.org/officeDocument/2006/relationships/theme" Target="../theme/theme10.xml"/><Relationship Id="rId3" Type="http://schemas.openxmlformats.org/officeDocument/2006/relationships/slideLayout" Target="../slideLayouts/slideLayout284.xml"/><Relationship Id="rId7" Type="http://schemas.openxmlformats.org/officeDocument/2006/relationships/slideLayout" Target="../slideLayouts/slideLayout288.xml"/><Relationship Id="rId12" Type="http://schemas.openxmlformats.org/officeDocument/2006/relationships/slideLayout" Target="../slideLayouts/slideLayout293.xml"/><Relationship Id="rId17" Type="http://schemas.openxmlformats.org/officeDocument/2006/relationships/slideLayout" Target="../slideLayouts/slideLayout298.xml"/><Relationship Id="rId2" Type="http://schemas.openxmlformats.org/officeDocument/2006/relationships/slideLayout" Target="../slideLayouts/slideLayout283.xml"/><Relationship Id="rId16" Type="http://schemas.openxmlformats.org/officeDocument/2006/relationships/slideLayout" Target="../slideLayouts/slideLayout297.xml"/><Relationship Id="rId1" Type="http://schemas.openxmlformats.org/officeDocument/2006/relationships/slideLayout" Target="../slideLayouts/slideLayout282.xml"/><Relationship Id="rId6" Type="http://schemas.openxmlformats.org/officeDocument/2006/relationships/slideLayout" Target="../slideLayouts/slideLayout287.xml"/><Relationship Id="rId11" Type="http://schemas.openxmlformats.org/officeDocument/2006/relationships/slideLayout" Target="../slideLayouts/slideLayout292.xml"/><Relationship Id="rId5" Type="http://schemas.openxmlformats.org/officeDocument/2006/relationships/slideLayout" Target="../slideLayouts/slideLayout286.xml"/><Relationship Id="rId15" Type="http://schemas.openxmlformats.org/officeDocument/2006/relationships/slideLayout" Target="../slideLayouts/slideLayout296.xml"/><Relationship Id="rId10" Type="http://schemas.openxmlformats.org/officeDocument/2006/relationships/slideLayout" Target="../slideLayouts/slideLayout291.xml"/><Relationship Id="rId4" Type="http://schemas.openxmlformats.org/officeDocument/2006/relationships/slideLayout" Target="../slideLayouts/slideLayout285.xml"/><Relationship Id="rId9" Type="http://schemas.openxmlformats.org/officeDocument/2006/relationships/slideLayout" Target="../slideLayouts/slideLayout290.xml"/><Relationship Id="rId14" Type="http://schemas.openxmlformats.org/officeDocument/2006/relationships/slideLayout" Target="../slideLayouts/slideLayout295.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11.xml"/><Relationship Id="rId18" Type="http://schemas.openxmlformats.org/officeDocument/2006/relationships/slideLayout" Target="../slideLayouts/slideLayout316.xml"/><Relationship Id="rId26" Type="http://schemas.openxmlformats.org/officeDocument/2006/relationships/slideLayout" Target="../slideLayouts/slideLayout324.xml"/><Relationship Id="rId39" Type="http://schemas.openxmlformats.org/officeDocument/2006/relationships/slideLayout" Target="../slideLayouts/slideLayout337.xml"/><Relationship Id="rId21" Type="http://schemas.openxmlformats.org/officeDocument/2006/relationships/slideLayout" Target="../slideLayouts/slideLayout319.xml"/><Relationship Id="rId34" Type="http://schemas.openxmlformats.org/officeDocument/2006/relationships/slideLayout" Target="../slideLayouts/slideLayout332.xml"/><Relationship Id="rId7" Type="http://schemas.openxmlformats.org/officeDocument/2006/relationships/slideLayout" Target="../slideLayouts/slideLayout305.xml"/><Relationship Id="rId2" Type="http://schemas.openxmlformats.org/officeDocument/2006/relationships/slideLayout" Target="../slideLayouts/slideLayout300.xml"/><Relationship Id="rId16" Type="http://schemas.openxmlformats.org/officeDocument/2006/relationships/slideLayout" Target="../slideLayouts/slideLayout314.xml"/><Relationship Id="rId20" Type="http://schemas.openxmlformats.org/officeDocument/2006/relationships/slideLayout" Target="../slideLayouts/slideLayout318.xml"/><Relationship Id="rId29" Type="http://schemas.openxmlformats.org/officeDocument/2006/relationships/slideLayout" Target="../slideLayouts/slideLayout327.xml"/><Relationship Id="rId41" Type="http://schemas.openxmlformats.org/officeDocument/2006/relationships/image" Target="../media/image1.emf"/><Relationship Id="rId1" Type="http://schemas.openxmlformats.org/officeDocument/2006/relationships/slideLayout" Target="../slideLayouts/slideLayout299.xml"/><Relationship Id="rId6" Type="http://schemas.openxmlformats.org/officeDocument/2006/relationships/slideLayout" Target="../slideLayouts/slideLayout304.xml"/><Relationship Id="rId11" Type="http://schemas.openxmlformats.org/officeDocument/2006/relationships/slideLayout" Target="../slideLayouts/slideLayout309.xml"/><Relationship Id="rId24" Type="http://schemas.openxmlformats.org/officeDocument/2006/relationships/slideLayout" Target="../slideLayouts/slideLayout322.xml"/><Relationship Id="rId32" Type="http://schemas.openxmlformats.org/officeDocument/2006/relationships/slideLayout" Target="../slideLayouts/slideLayout330.xml"/><Relationship Id="rId37" Type="http://schemas.openxmlformats.org/officeDocument/2006/relationships/slideLayout" Target="../slideLayouts/slideLayout335.xml"/><Relationship Id="rId40" Type="http://schemas.openxmlformats.org/officeDocument/2006/relationships/theme" Target="../theme/theme11.xml"/><Relationship Id="rId5" Type="http://schemas.openxmlformats.org/officeDocument/2006/relationships/slideLayout" Target="../slideLayouts/slideLayout303.xml"/><Relationship Id="rId15" Type="http://schemas.openxmlformats.org/officeDocument/2006/relationships/slideLayout" Target="../slideLayouts/slideLayout313.xml"/><Relationship Id="rId23" Type="http://schemas.openxmlformats.org/officeDocument/2006/relationships/slideLayout" Target="../slideLayouts/slideLayout321.xml"/><Relationship Id="rId28" Type="http://schemas.openxmlformats.org/officeDocument/2006/relationships/slideLayout" Target="../slideLayouts/slideLayout326.xml"/><Relationship Id="rId36" Type="http://schemas.openxmlformats.org/officeDocument/2006/relationships/slideLayout" Target="../slideLayouts/slideLayout334.xml"/><Relationship Id="rId10" Type="http://schemas.openxmlformats.org/officeDocument/2006/relationships/slideLayout" Target="../slideLayouts/slideLayout308.xml"/><Relationship Id="rId19" Type="http://schemas.openxmlformats.org/officeDocument/2006/relationships/slideLayout" Target="../slideLayouts/slideLayout317.xml"/><Relationship Id="rId31" Type="http://schemas.openxmlformats.org/officeDocument/2006/relationships/slideLayout" Target="../slideLayouts/slideLayout329.xml"/><Relationship Id="rId4" Type="http://schemas.openxmlformats.org/officeDocument/2006/relationships/slideLayout" Target="../slideLayouts/slideLayout302.xml"/><Relationship Id="rId9" Type="http://schemas.openxmlformats.org/officeDocument/2006/relationships/slideLayout" Target="../slideLayouts/slideLayout307.xml"/><Relationship Id="rId14" Type="http://schemas.openxmlformats.org/officeDocument/2006/relationships/slideLayout" Target="../slideLayouts/slideLayout312.xml"/><Relationship Id="rId22" Type="http://schemas.openxmlformats.org/officeDocument/2006/relationships/slideLayout" Target="../slideLayouts/slideLayout320.xml"/><Relationship Id="rId27" Type="http://schemas.openxmlformats.org/officeDocument/2006/relationships/slideLayout" Target="../slideLayouts/slideLayout325.xml"/><Relationship Id="rId30" Type="http://schemas.openxmlformats.org/officeDocument/2006/relationships/slideLayout" Target="../slideLayouts/slideLayout328.xml"/><Relationship Id="rId35" Type="http://schemas.openxmlformats.org/officeDocument/2006/relationships/slideLayout" Target="../slideLayouts/slideLayout333.xml"/><Relationship Id="rId8" Type="http://schemas.openxmlformats.org/officeDocument/2006/relationships/slideLayout" Target="../slideLayouts/slideLayout306.xml"/><Relationship Id="rId3" Type="http://schemas.openxmlformats.org/officeDocument/2006/relationships/slideLayout" Target="../slideLayouts/slideLayout301.xml"/><Relationship Id="rId12" Type="http://schemas.openxmlformats.org/officeDocument/2006/relationships/slideLayout" Target="../slideLayouts/slideLayout310.xml"/><Relationship Id="rId17" Type="http://schemas.openxmlformats.org/officeDocument/2006/relationships/slideLayout" Target="../slideLayouts/slideLayout315.xml"/><Relationship Id="rId25" Type="http://schemas.openxmlformats.org/officeDocument/2006/relationships/slideLayout" Target="../slideLayouts/slideLayout323.xml"/><Relationship Id="rId33" Type="http://schemas.openxmlformats.org/officeDocument/2006/relationships/slideLayout" Target="../slideLayouts/slideLayout331.xml"/><Relationship Id="rId38" Type="http://schemas.openxmlformats.org/officeDocument/2006/relationships/slideLayout" Target="../slideLayouts/slideLayout33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345.xml"/><Relationship Id="rId3" Type="http://schemas.openxmlformats.org/officeDocument/2006/relationships/slideLayout" Target="../slideLayouts/slideLayout340.xml"/><Relationship Id="rId7" Type="http://schemas.openxmlformats.org/officeDocument/2006/relationships/slideLayout" Target="../slideLayouts/slideLayout344.xml"/><Relationship Id="rId12" Type="http://schemas.openxmlformats.org/officeDocument/2006/relationships/image" Target="../media/image1.emf"/><Relationship Id="rId2" Type="http://schemas.openxmlformats.org/officeDocument/2006/relationships/slideLayout" Target="../slideLayouts/slideLayout339.xml"/><Relationship Id="rId1" Type="http://schemas.openxmlformats.org/officeDocument/2006/relationships/slideLayout" Target="../slideLayouts/slideLayout338.xml"/><Relationship Id="rId6" Type="http://schemas.openxmlformats.org/officeDocument/2006/relationships/slideLayout" Target="../slideLayouts/slideLayout343.xml"/><Relationship Id="rId11" Type="http://schemas.openxmlformats.org/officeDocument/2006/relationships/theme" Target="../theme/theme12.xml"/><Relationship Id="rId5" Type="http://schemas.openxmlformats.org/officeDocument/2006/relationships/slideLayout" Target="../slideLayouts/slideLayout342.xml"/><Relationship Id="rId10" Type="http://schemas.openxmlformats.org/officeDocument/2006/relationships/slideLayout" Target="../slideLayouts/slideLayout347.xml"/><Relationship Id="rId4" Type="http://schemas.openxmlformats.org/officeDocument/2006/relationships/slideLayout" Target="../slideLayouts/slideLayout341.xml"/><Relationship Id="rId9" Type="http://schemas.openxmlformats.org/officeDocument/2006/relationships/slideLayout" Target="../slideLayouts/slideLayout34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55.xml"/><Relationship Id="rId3" Type="http://schemas.openxmlformats.org/officeDocument/2006/relationships/slideLayout" Target="../slideLayouts/slideLayout350.xml"/><Relationship Id="rId7" Type="http://schemas.openxmlformats.org/officeDocument/2006/relationships/slideLayout" Target="../slideLayouts/slideLayout354.xml"/><Relationship Id="rId2" Type="http://schemas.openxmlformats.org/officeDocument/2006/relationships/slideLayout" Target="../slideLayouts/slideLayout349.xml"/><Relationship Id="rId1" Type="http://schemas.openxmlformats.org/officeDocument/2006/relationships/slideLayout" Target="../slideLayouts/slideLayout348.xml"/><Relationship Id="rId6" Type="http://schemas.openxmlformats.org/officeDocument/2006/relationships/slideLayout" Target="../slideLayouts/slideLayout353.xml"/><Relationship Id="rId11" Type="http://schemas.openxmlformats.org/officeDocument/2006/relationships/image" Target="../media/image1.emf"/><Relationship Id="rId5" Type="http://schemas.openxmlformats.org/officeDocument/2006/relationships/slideLayout" Target="../slideLayouts/slideLayout352.xml"/><Relationship Id="rId10" Type="http://schemas.openxmlformats.org/officeDocument/2006/relationships/theme" Target="../theme/theme13.xml"/><Relationship Id="rId4" Type="http://schemas.openxmlformats.org/officeDocument/2006/relationships/slideLayout" Target="../slideLayouts/slideLayout351.xml"/><Relationship Id="rId9" Type="http://schemas.openxmlformats.org/officeDocument/2006/relationships/slideLayout" Target="../slideLayouts/slideLayout356.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64.xml"/><Relationship Id="rId13" Type="http://schemas.openxmlformats.org/officeDocument/2006/relationships/slideLayout" Target="../slideLayouts/slideLayout369.xml"/><Relationship Id="rId3" Type="http://schemas.openxmlformats.org/officeDocument/2006/relationships/slideLayout" Target="../slideLayouts/slideLayout359.xml"/><Relationship Id="rId7" Type="http://schemas.openxmlformats.org/officeDocument/2006/relationships/slideLayout" Target="../slideLayouts/slideLayout363.xml"/><Relationship Id="rId12" Type="http://schemas.openxmlformats.org/officeDocument/2006/relationships/slideLayout" Target="../slideLayouts/slideLayout368.xml"/><Relationship Id="rId2" Type="http://schemas.openxmlformats.org/officeDocument/2006/relationships/slideLayout" Target="../slideLayouts/slideLayout358.xml"/><Relationship Id="rId1" Type="http://schemas.openxmlformats.org/officeDocument/2006/relationships/slideLayout" Target="../slideLayouts/slideLayout357.xml"/><Relationship Id="rId6" Type="http://schemas.openxmlformats.org/officeDocument/2006/relationships/slideLayout" Target="../slideLayouts/slideLayout362.xml"/><Relationship Id="rId11" Type="http://schemas.openxmlformats.org/officeDocument/2006/relationships/slideLayout" Target="../slideLayouts/slideLayout367.xml"/><Relationship Id="rId5" Type="http://schemas.openxmlformats.org/officeDocument/2006/relationships/slideLayout" Target="../slideLayouts/slideLayout361.xml"/><Relationship Id="rId15" Type="http://schemas.openxmlformats.org/officeDocument/2006/relationships/theme" Target="../theme/theme14.xml"/><Relationship Id="rId10" Type="http://schemas.openxmlformats.org/officeDocument/2006/relationships/slideLayout" Target="../slideLayouts/slideLayout366.xml"/><Relationship Id="rId4" Type="http://schemas.openxmlformats.org/officeDocument/2006/relationships/slideLayout" Target="../slideLayouts/slideLayout360.xml"/><Relationship Id="rId9" Type="http://schemas.openxmlformats.org/officeDocument/2006/relationships/slideLayout" Target="../slideLayouts/slideLayout365.xml"/><Relationship Id="rId14" Type="http://schemas.openxmlformats.org/officeDocument/2006/relationships/slideLayout" Target="../slideLayouts/slideLayout370.xml"/></Relationships>
</file>

<file path=ppt/slideMasters/_rels/slideMaster15.xml.rels><?xml version="1.0" encoding="UTF-8" standalone="yes"?>
<Relationships xmlns="http://schemas.openxmlformats.org/package/2006/relationships"><Relationship Id="rId26" Type="http://schemas.openxmlformats.org/officeDocument/2006/relationships/slideLayout" Target="../slideLayouts/slideLayout396.xml"/><Relationship Id="rId117" Type="http://schemas.openxmlformats.org/officeDocument/2006/relationships/slideLayout" Target="../slideLayouts/slideLayout487.xml"/><Relationship Id="rId21" Type="http://schemas.openxmlformats.org/officeDocument/2006/relationships/slideLayout" Target="../slideLayouts/slideLayout391.xml"/><Relationship Id="rId42" Type="http://schemas.openxmlformats.org/officeDocument/2006/relationships/slideLayout" Target="../slideLayouts/slideLayout412.xml"/><Relationship Id="rId47" Type="http://schemas.openxmlformats.org/officeDocument/2006/relationships/slideLayout" Target="../slideLayouts/slideLayout417.xml"/><Relationship Id="rId63" Type="http://schemas.openxmlformats.org/officeDocument/2006/relationships/slideLayout" Target="../slideLayouts/slideLayout433.xml"/><Relationship Id="rId68" Type="http://schemas.openxmlformats.org/officeDocument/2006/relationships/slideLayout" Target="../slideLayouts/slideLayout438.xml"/><Relationship Id="rId84" Type="http://schemas.openxmlformats.org/officeDocument/2006/relationships/slideLayout" Target="../slideLayouts/slideLayout454.xml"/><Relationship Id="rId89" Type="http://schemas.openxmlformats.org/officeDocument/2006/relationships/slideLayout" Target="../slideLayouts/slideLayout459.xml"/><Relationship Id="rId112" Type="http://schemas.openxmlformats.org/officeDocument/2006/relationships/slideLayout" Target="../slideLayouts/slideLayout482.xml"/><Relationship Id="rId16" Type="http://schemas.openxmlformats.org/officeDocument/2006/relationships/slideLayout" Target="../slideLayouts/slideLayout386.xml"/><Relationship Id="rId107" Type="http://schemas.openxmlformats.org/officeDocument/2006/relationships/slideLayout" Target="../slideLayouts/slideLayout477.xml"/><Relationship Id="rId11" Type="http://schemas.openxmlformats.org/officeDocument/2006/relationships/slideLayout" Target="../slideLayouts/slideLayout381.xml"/><Relationship Id="rId32" Type="http://schemas.openxmlformats.org/officeDocument/2006/relationships/slideLayout" Target="../slideLayouts/slideLayout402.xml"/><Relationship Id="rId37" Type="http://schemas.openxmlformats.org/officeDocument/2006/relationships/slideLayout" Target="../slideLayouts/slideLayout407.xml"/><Relationship Id="rId53" Type="http://schemas.openxmlformats.org/officeDocument/2006/relationships/slideLayout" Target="../slideLayouts/slideLayout423.xml"/><Relationship Id="rId58" Type="http://schemas.openxmlformats.org/officeDocument/2006/relationships/slideLayout" Target="../slideLayouts/slideLayout428.xml"/><Relationship Id="rId74" Type="http://schemas.openxmlformats.org/officeDocument/2006/relationships/slideLayout" Target="../slideLayouts/slideLayout444.xml"/><Relationship Id="rId79" Type="http://schemas.openxmlformats.org/officeDocument/2006/relationships/slideLayout" Target="../slideLayouts/slideLayout449.xml"/><Relationship Id="rId102" Type="http://schemas.openxmlformats.org/officeDocument/2006/relationships/slideLayout" Target="../slideLayouts/slideLayout472.xml"/><Relationship Id="rId123" Type="http://schemas.openxmlformats.org/officeDocument/2006/relationships/theme" Target="../theme/theme15.xml"/><Relationship Id="rId5" Type="http://schemas.openxmlformats.org/officeDocument/2006/relationships/slideLayout" Target="../slideLayouts/slideLayout375.xml"/><Relationship Id="rId90" Type="http://schemas.openxmlformats.org/officeDocument/2006/relationships/slideLayout" Target="../slideLayouts/slideLayout460.xml"/><Relationship Id="rId95" Type="http://schemas.openxmlformats.org/officeDocument/2006/relationships/slideLayout" Target="../slideLayouts/slideLayout465.xml"/><Relationship Id="rId22" Type="http://schemas.openxmlformats.org/officeDocument/2006/relationships/slideLayout" Target="../slideLayouts/slideLayout392.xml"/><Relationship Id="rId27" Type="http://schemas.openxmlformats.org/officeDocument/2006/relationships/slideLayout" Target="../slideLayouts/slideLayout397.xml"/><Relationship Id="rId43" Type="http://schemas.openxmlformats.org/officeDocument/2006/relationships/slideLayout" Target="../slideLayouts/slideLayout413.xml"/><Relationship Id="rId48" Type="http://schemas.openxmlformats.org/officeDocument/2006/relationships/slideLayout" Target="../slideLayouts/slideLayout418.xml"/><Relationship Id="rId64" Type="http://schemas.openxmlformats.org/officeDocument/2006/relationships/slideLayout" Target="../slideLayouts/slideLayout434.xml"/><Relationship Id="rId69" Type="http://schemas.openxmlformats.org/officeDocument/2006/relationships/slideLayout" Target="../slideLayouts/slideLayout439.xml"/><Relationship Id="rId113" Type="http://schemas.openxmlformats.org/officeDocument/2006/relationships/slideLayout" Target="../slideLayouts/slideLayout483.xml"/><Relationship Id="rId118" Type="http://schemas.openxmlformats.org/officeDocument/2006/relationships/slideLayout" Target="../slideLayouts/slideLayout488.xml"/><Relationship Id="rId80" Type="http://schemas.openxmlformats.org/officeDocument/2006/relationships/slideLayout" Target="../slideLayouts/slideLayout450.xml"/><Relationship Id="rId85" Type="http://schemas.openxmlformats.org/officeDocument/2006/relationships/slideLayout" Target="../slideLayouts/slideLayout455.xml"/><Relationship Id="rId12" Type="http://schemas.openxmlformats.org/officeDocument/2006/relationships/slideLayout" Target="../slideLayouts/slideLayout382.xml"/><Relationship Id="rId17" Type="http://schemas.openxmlformats.org/officeDocument/2006/relationships/slideLayout" Target="../slideLayouts/slideLayout387.xml"/><Relationship Id="rId33" Type="http://schemas.openxmlformats.org/officeDocument/2006/relationships/slideLayout" Target="../slideLayouts/slideLayout403.xml"/><Relationship Id="rId38" Type="http://schemas.openxmlformats.org/officeDocument/2006/relationships/slideLayout" Target="../slideLayouts/slideLayout408.xml"/><Relationship Id="rId59" Type="http://schemas.openxmlformats.org/officeDocument/2006/relationships/slideLayout" Target="../slideLayouts/slideLayout429.xml"/><Relationship Id="rId103" Type="http://schemas.openxmlformats.org/officeDocument/2006/relationships/slideLayout" Target="../slideLayouts/slideLayout473.xml"/><Relationship Id="rId108" Type="http://schemas.openxmlformats.org/officeDocument/2006/relationships/slideLayout" Target="../slideLayouts/slideLayout478.xml"/><Relationship Id="rId124" Type="http://schemas.openxmlformats.org/officeDocument/2006/relationships/image" Target="../media/image42.png"/><Relationship Id="rId54" Type="http://schemas.openxmlformats.org/officeDocument/2006/relationships/slideLayout" Target="../slideLayouts/slideLayout424.xml"/><Relationship Id="rId70" Type="http://schemas.openxmlformats.org/officeDocument/2006/relationships/slideLayout" Target="../slideLayouts/slideLayout440.xml"/><Relationship Id="rId75" Type="http://schemas.openxmlformats.org/officeDocument/2006/relationships/slideLayout" Target="../slideLayouts/slideLayout445.xml"/><Relationship Id="rId91" Type="http://schemas.openxmlformats.org/officeDocument/2006/relationships/slideLayout" Target="../slideLayouts/slideLayout461.xml"/><Relationship Id="rId96" Type="http://schemas.openxmlformats.org/officeDocument/2006/relationships/slideLayout" Target="../slideLayouts/slideLayout466.xml"/><Relationship Id="rId1" Type="http://schemas.openxmlformats.org/officeDocument/2006/relationships/slideLayout" Target="../slideLayouts/slideLayout371.xml"/><Relationship Id="rId6" Type="http://schemas.openxmlformats.org/officeDocument/2006/relationships/slideLayout" Target="../slideLayouts/slideLayout376.xml"/><Relationship Id="rId23" Type="http://schemas.openxmlformats.org/officeDocument/2006/relationships/slideLayout" Target="../slideLayouts/slideLayout393.xml"/><Relationship Id="rId28" Type="http://schemas.openxmlformats.org/officeDocument/2006/relationships/slideLayout" Target="../slideLayouts/slideLayout398.xml"/><Relationship Id="rId49" Type="http://schemas.openxmlformats.org/officeDocument/2006/relationships/slideLayout" Target="../slideLayouts/slideLayout419.xml"/><Relationship Id="rId114" Type="http://schemas.openxmlformats.org/officeDocument/2006/relationships/slideLayout" Target="../slideLayouts/slideLayout484.xml"/><Relationship Id="rId119" Type="http://schemas.openxmlformats.org/officeDocument/2006/relationships/slideLayout" Target="../slideLayouts/slideLayout489.xml"/><Relationship Id="rId44" Type="http://schemas.openxmlformats.org/officeDocument/2006/relationships/slideLayout" Target="../slideLayouts/slideLayout414.xml"/><Relationship Id="rId60" Type="http://schemas.openxmlformats.org/officeDocument/2006/relationships/slideLayout" Target="../slideLayouts/slideLayout430.xml"/><Relationship Id="rId65" Type="http://schemas.openxmlformats.org/officeDocument/2006/relationships/slideLayout" Target="../slideLayouts/slideLayout435.xml"/><Relationship Id="rId81" Type="http://schemas.openxmlformats.org/officeDocument/2006/relationships/slideLayout" Target="../slideLayouts/slideLayout451.xml"/><Relationship Id="rId86" Type="http://schemas.openxmlformats.org/officeDocument/2006/relationships/slideLayout" Target="../slideLayouts/slideLayout456.xml"/><Relationship Id="rId4" Type="http://schemas.openxmlformats.org/officeDocument/2006/relationships/slideLayout" Target="../slideLayouts/slideLayout374.xml"/><Relationship Id="rId9" Type="http://schemas.openxmlformats.org/officeDocument/2006/relationships/slideLayout" Target="../slideLayouts/slideLayout379.xml"/><Relationship Id="rId13" Type="http://schemas.openxmlformats.org/officeDocument/2006/relationships/slideLayout" Target="../slideLayouts/slideLayout383.xml"/><Relationship Id="rId18" Type="http://schemas.openxmlformats.org/officeDocument/2006/relationships/slideLayout" Target="../slideLayouts/slideLayout388.xml"/><Relationship Id="rId39" Type="http://schemas.openxmlformats.org/officeDocument/2006/relationships/slideLayout" Target="../slideLayouts/slideLayout409.xml"/><Relationship Id="rId109" Type="http://schemas.openxmlformats.org/officeDocument/2006/relationships/slideLayout" Target="../slideLayouts/slideLayout479.xml"/><Relationship Id="rId34" Type="http://schemas.openxmlformats.org/officeDocument/2006/relationships/slideLayout" Target="../slideLayouts/slideLayout404.xml"/><Relationship Id="rId50" Type="http://schemas.openxmlformats.org/officeDocument/2006/relationships/slideLayout" Target="../slideLayouts/slideLayout420.xml"/><Relationship Id="rId55" Type="http://schemas.openxmlformats.org/officeDocument/2006/relationships/slideLayout" Target="../slideLayouts/slideLayout425.xml"/><Relationship Id="rId76" Type="http://schemas.openxmlformats.org/officeDocument/2006/relationships/slideLayout" Target="../slideLayouts/slideLayout446.xml"/><Relationship Id="rId97" Type="http://schemas.openxmlformats.org/officeDocument/2006/relationships/slideLayout" Target="../slideLayouts/slideLayout467.xml"/><Relationship Id="rId104" Type="http://schemas.openxmlformats.org/officeDocument/2006/relationships/slideLayout" Target="../slideLayouts/slideLayout474.xml"/><Relationship Id="rId120" Type="http://schemas.openxmlformats.org/officeDocument/2006/relationships/slideLayout" Target="../slideLayouts/slideLayout490.xml"/><Relationship Id="rId7" Type="http://schemas.openxmlformats.org/officeDocument/2006/relationships/slideLayout" Target="../slideLayouts/slideLayout377.xml"/><Relationship Id="rId71" Type="http://schemas.openxmlformats.org/officeDocument/2006/relationships/slideLayout" Target="../slideLayouts/slideLayout441.xml"/><Relationship Id="rId92" Type="http://schemas.openxmlformats.org/officeDocument/2006/relationships/slideLayout" Target="../slideLayouts/slideLayout462.xml"/><Relationship Id="rId2" Type="http://schemas.openxmlformats.org/officeDocument/2006/relationships/slideLayout" Target="../slideLayouts/slideLayout372.xml"/><Relationship Id="rId29" Type="http://schemas.openxmlformats.org/officeDocument/2006/relationships/slideLayout" Target="../slideLayouts/slideLayout399.xml"/><Relationship Id="rId24" Type="http://schemas.openxmlformats.org/officeDocument/2006/relationships/slideLayout" Target="../slideLayouts/slideLayout394.xml"/><Relationship Id="rId40" Type="http://schemas.openxmlformats.org/officeDocument/2006/relationships/slideLayout" Target="../slideLayouts/slideLayout410.xml"/><Relationship Id="rId45" Type="http://schemas.openxmlformats.org/officeDocument/2006/relationships/slideLayout" Target="../slideLayouts/slideLayout415.xml"/><Relationship Id="rId66" Type="http://schemas.openxmlformats.org/officeDocument/2006/relationships/slideLayout" Target="../slideLayouts/slideLayout436.xml"/><Relationship Id="rId87" Type="http://schemas.openxmlformats.org/officeDocument/2006/relationships/slideLayout" Target="../slideLayouts/slideLayout457.xml"/><Relationship Id="rId110" Type="http://schemas.openxmlformats.org/officeDocument/2006/relationships/slideLayout" Target="../slideLayouts/slideLayout480.xml"/><Relationship Id="rId115" Type="http://schemas.openxmlformats.org/officeDocument/2006/relationships/slideLayout" Target="../slideLayouts/slideLayout485.xml"/><Relationship Id="rId61" Type="http://schemas.openxmlformats.org/officeDocument/2006/relationships/slideLayout" Target="../slideLayouts/slideLayout431.xml"/><Relationship Id="rId82" Type="http://schemas.openxmlformats.org/officeDocument/2006/relationships/slideLayout" Target="../slideLayouts/slideLayout452.xml"/><Relationship Id="rId19" Type="http://schemas.openxmlformats.org/officeDocument/2006/relationships/slideLayout" Target="../slideLayouts/slideLayout389.xml"/><Relationship Id="rId14" Type="http://schemas.openxmlformats.org/officeDocument/2006/relationships/slideLayout" Target="../slideLayouts/slideLayout384.xml"/><Relationship Id="rId30" Type="http://schemas.openxmlformats.org/officeDocument/2006/relationships/slideLayout" Target="../slideLayouts/slideLayout400.xml"/><Relationship Id="rId35" Type="http://schemas.openxmlformats.org/officeDocument/2006/relationships/slideLayout" Target="../slideLayouts/slideLayout405.xml"/><Relationship Id="rId56" Type="http://schemas.openxmlformats.org/officeDocument/2006/relationships/slideLayout" Target="../slideLayouts/slideLayout426.xml"/><Relationship Id="rId77" Type="http://schemas.openxmlformats.org/officeDocument/2006/relationships/slideLayout" Target="../slideLayouts/slideLayout447.xml"/><Relationship Id="rId100" Type="http://schemas.openxmlformats.org/officeDocument/2006/relationships/slideLayout" Target="../slideLayouts/slideLayout470.xml"/><Relationship Id="rId105" Type="http://schemas.openxmlformats.org/officeDocument/2006/relationships/slideLayout" Target="../slideLayouts/slideLayout475.xml"/><Relationship Id="rId8" Type="http://schemas.openxmlformats.org/officeDocument/2006/relationships/slideLayout" Target="../slideLayouts/slideLayout378.xml"/><Relationship Id="rId51" Type="http://schemas.openxmlformats.org/officeDocument/2006/relationships/slideLayout" Target="../slideLayouts/slideLayout421.xml"/><Relationship Id="rId72" Type="http://schemas.openxmlformats.org/officeDocument/2006/relationships/slideLayout" Target="../slideLayouts/slideLayout442.xml"/><Relationship Id="rId93" Type="http://schemas.openxmlformats.org/officeDocument/2006/relationships/slideLayout" Target="../slideLayouts/slideLayout463.xml"/><Relationship Id="rId98" Type="http://schemas.openxmlformats.org/officeDocument/2006/relationships/slideLayout" Target="../slideLayouts/slideLayout468.xml"/><Relationship Id="rId121" Type="http://schemas.openxmlformats.org/officeDocument/2006/relationships/slideLayout" Target="../slideLayouts/slideLayout491.xml"/><Relationship Id="rId3" Type="http://schemas.openxmlformats.org/officeDocument/2006/relationships/slideLayout" Target="../slideLayouts/slideLayout373.xml"/><Relationship Id="rId25" Type="http://schemas.openxmlformats.org/officeDocument/2006/relationships/slideLayout" Target="../slideLayouts/slideLayout395.xml"/><Relationship Id="rId46" Type="http://schemas.openxmlformats.org/officeDocument/2006/relationships/slideLayout" Target="../slideLayouts/slideLayout416.xml"/><Relationship Id="rId67" Type="http://schemas.openxmlformats.org/officeDocument/2006/relationships/slideLayout" Target="../slideLayouts/slideLayout437.xml"/><Relationship Id="rId116" Type="http://schemas.openxmlformats.org/officeDocument/2006/relationships/slideLayout" Target="../slideLayouts/slideLayout486.xml"/><Relationship Id="rId20" Type="http://schemas.openxmlformats.org/officeDocument/2006/relationships/slideLayout" Target="../slideLayouts/slideLayout390.xml"/><Relationship Id="rId41" Type="http://schemas.openxmlformats.org/officeDocument/2006/relationships/slideLayout" Target="../slideLayouts/slideLayout411.xml"/><Relationship Id="rId62" Type="http://schemas.openxmlformats.org/officeDocument/2006/relationships/slideLayout" Target="../slideLayouts/slideLayout432.xml"/><Relationship Id="rId83" Type="http://schemas.openxmlformats.org/officeDocument/2006/relationships/slideLayout" Target="../slideLayouts/slideLayout453.xml"/><Relationship Id="rId88" Type="http://schemas.openxmlformats.org/officeDocument/2006/relationships/slideLayout" Target="../slideLayouts/slideLayout458.xml"/><Relationship Id="rId111" Type="http://schemas.openxmlformats.org/officeDocument/2006/relationships/slideLayout" Target="../slideLayouts/slideLayout481.xml"/><Relationship Id="rId15" Type="http://schemas.openxmlformats.org/officeDocument/2006/relationships/slideLayout" Target="../slideLayouts/slideLayout385.xml"/><Relationship Id="rId36" Type="http://schemas.openxmlformats.org/officeDocument/2006/relationships/slideLayout" Target="../slideLayouts/slideLayout406.xml"/><Relationship Id="rId57" Type="http://schemas.openxmlformats.org/officeDocument/2006/relationships/slideLayout" Target="../slideLayouts/slideLayout427.xml"/><Relationship Id="rId106" Type="http://schemas.openxmlformats.org/officeDocument/2006/relationships/slideLayout" Target="../slideLayouts/slideLayout476.xml"/><Relationship Id="rId10" Type="http://schemas.openxmlformats.org/officeDocument/2006/relationships/slideLayout" Target="../slideLayouts/slideLayout380.xml"/><Relationship Id="rId31" Type="http://schemas.openxmlformats.org/officeDocument/2006/relationships/slideLayout" Target="../slideLayouts/slideLayout401.xml"/><Relationship Id="rId52" Type="http://schemas.openxmlformats.org/officeDocument/2006/relationships/slideLayout" Target="../slideLayouts/slideLayout422.xml"/><Relationship Id="rId73" Type="http://schemas.openxmlformats.org/officeDocument/2006/relationships/slideLayout" Target="../slideLayouts/slideLayout443.xml"/><Relationship Id="rId78" Type="http://schemas.openxmlformats.org/officeDocument/2006/relationships/slideLayout" Target="../slideLayouts/slideLayout448.xml"/><Relationship Id="rId94" Type="http://schemas.openxmlformats.org/officeDocument/2006/relationships/slideLayout" Target="../slideLayouts/slideLayout464.xml"/><Relationship Id="rId99" Type="http://schemas.openxmlformats.org/officeDocument/2006/relationships/slideLayout" Target="../slideLayouts/slideLayout469.xml"/><Relationship Id="rId101" Type="http://schemas.openxmlformats.org/officeDocument/2006/relationships/slideLayout" Target="../slideLayouts/slideLayout471.xml"/><Relationship Id="rId122" Type="http://schemas.openxmlformats.org/officeDocument/2006/relationships/slideLayout" Target="../slideLayouts/slideLayout49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theme" Target="../theme/theme2.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image" Target="../media/image3.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34" Type="http://schemas.openxmlformats.org/officeDocument/2006/relationships/theme" Target="../theme/theme3.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image" Target="../media/image1.emf"/><Relationship Id="rId8"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theme" Target="../theme/theme4.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10" Type="http://schemas.openxmlformats.org/officeDocument/2006/relationships/slideLayout" Target="../slideLayouts/slideLayout80.xml"/><Relationship Id="rId19" Type="http://schemas.openxmlformats.org/officeDocument/2006/relationships/image" Target="../media/image1.emf"/><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theme" Target="../theme/theme5.xml"/><Relationship Id="rId3" Type="http://schemas.openxmlformats.org/officeDocument/2006/relationships/slideLayout" Target="../slideLayouts/slideLayout90.xml"/><Relationship Id="rId21" Type="http://schemas.openxmlformats.org/officeDocument/2006/relationships/slideLayout" Target="../slideLayouts/slideLayout108.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image" Target="../media/image1.emf"/></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138.xml"/><Relationship Id="rId21" Type="http://schemas.openxmlformats.org/officeDocument/2006/relationships/slideLayout" Target="../slideLayouts/slideLayout133.xml"/><Relationship Id="rId42" Type="http://schemas.openxmlformats.org/officeDocument/2006/relationships/slideLayout" Target="../slideLayouts/slideLayout154.xml"/><Relationship Id="rId47" Type="http://schemas.openxmlformats.org/officeDocument/2006/relationships/slideLayout" Target="../slideLayouts/slideLayout159.xml"/><Relationship Id="rId63" Type="http://schemas.openxmlformats.org/officeDocument/2006/relationships/slideLayout" Target="../slideLayouts/slideLayout175.xml"/><Relationship Id="rId68" Type="http://schemas.openxmlformats.org/officeDocument/2006/relationships/slideLayout" Target="../slideLayouts/slideLayout180.xml"/><Relationship Id="rId7" Type="http://schemas.openxmlformats.org/officeDocument/2006/relationships/slideLayout" Target="../slideLayouts/slideLayout119.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9" Type="http://schemas.openxmlformats.org/officeDocument/2006/relationships/slideLayout" Target="../slideLayouts/slideLayout141.xml"/><Relationship Id="rId11" Type="http://schemas.openxmlformats.org/officeDocument/2006/relationships/slideLayout" Target="../slideLayouts/slideLayout123.xml"/><Relationship Id="rId24" Type="http://schemas.openxmlformats.org/officeDocument/2006/relationships/slideLayout" Target="../slideLayouts/slideLayout136.xml"/><Relationship Id="rId32" Type="http://schemas.openxmlformats.org/officeDocument/2006/relationships/slideLayout" Target="../slideLayouts/slideLayout144.xml"/><Relationship Id="rId37" Type="http://schemas.openxmlformats.org/officeDocument/2006/relationships/slideLayout" Target="../slideLayouts/slideLayout149.xml"/><Relationship Id="rId40" Type="http://schemas.openxmlformats.org/officeDocument/2006/relationships/slideLayout" Target="../slideLayouts/slideLayout152.xml"/><Relationship Id="rId45" Type="http://schemas.openxmlformats.org/officeDocument/2006/relationships/slideLayout" Target="../slideLayouts/slideLayout157.xml"/><Relationship Id="rId53" Type="http://schemas.openxmlformats.org/officeDocument/2006/relationships/slideLayout" Target="../slideLayouts/slideLayout165.xml"/><Relationship Id="rId58" Type="http://schemas.openxmlformats.org/officeDocument/2006/relationships/slideLayout" Target="../slideLayouts/slideLayout170.xml"/><Relationship Id="rId66" Type="http://schemas.openxmlformats.org/officeDocument/2006/relationships/slideLayout" Target="../slideLayouts/slideLayout178.xml"/><Relationship Id="rId5" Type="http://schemas.openxmlformats.org/officeDocument/2006/relationships/slideLayout" Target="../slideLayouts/slideLayout117.xml"/><Relationship Id="rId61" Type="http://schemas.openxmlformats.org/officeDocument/2006/relationships/slideLayout" Target="../slideLayouts/slideLayout173.xml"/><Relationship Id="rId19" Type="http://schemas.openxmlformats.org/officeDocument/2006/relationships/slideLayout" Target="../slideLayouts/slideLayout131.xml"/><Relationship Id="rId14" Type="http://schemas.openxmlformats.org/officeDocument/2006/relationships/slideLayout" Target="../slideLayouts/slideLayout126.xml"/><Relationship Id="rId22" Type="http://schemas.openxmlformats.org/officeDocument/2006/relationships/slideLayout" Target="../slideLayouts/slideLayout134.xml"/><Relationship Id="rId27" Type="http://schemas.openxmlformats.org/officeDocument/2006/relationships/slideLayout" Target="../slideLayouts/slideLayout139.xml"/><Relationship Id="rId30" Type="http://schemas.openxmlformats.org/officeDocument/2006/relationships/slideLayout" Target="../slideLayouts/slideLayout142.xml"/><Relationship Id="rId35" Type="http://schemas.openxmlformats.org/officeDocument/2006/relationships/slideLayout" Target="../slideLayouts/slideLayout147.xml"/><Relationship Id="rId43" Type="http://schemas.openxmlformats.org/officeDocument/2006/relationships/slideLayout" Target="../slideLayouts/slideLayout155.xml"/><Relationship Id="rId48" Type="http://schemas.openxmlformats.org/officeDocument/2006/relationships/slideLayout" Target="../slideLayouts/slideLayout160.xml"/><Relationship Id="rId56" Type="http://schemas.openxmlformats.org/officeDocument/2006/relationships/slideLayout" Target="../slideLayouts/slideLayout168.xml"/><Relationship Id="rId64" Type="http://schemas.openxmlformats.org/officeDocument/2006/relationships/slideLayout" Target="../slideLayouts/slideLayout176.xml"/><Relationship Id="rId69" Type="http://schemas.openxmlformats.org/officeDocument/2006/relationships/theme" Target="../theme/theme6.xml"/><Relationship Id="rId8" Type="http://schemas.openxmlformats.org/officeDocument/2006/relationships/slideLayout" Target="../slideLayouts/slideLayout120.xml"/><Relationship Id="rId51" Type="http://schemas.openxmlformats.org/officeDocument/2006/relationships/slideLayout" Target="../slideLayouts/slideLayout163.xml"/><Relationship Id="rId3" Type="http://schemas.openxmlformats.org/officeDocument/2006/relationships/slideLayout" Target="../slideLayouts/slideLayout115.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5" Type="http://schemas.openxmlformats.org/officeDocument/2006/relationships/slideLayout" Target="../slideLayouts/slideLayout137.xml"/><Relationship Id="rId33" Type="http://schemas.openxmlformats.org/officeDocument/2006/relationships/slideLayout" Target="../slideLayouts/slideLayout145.xml"/><Relationship Id="rId38" Type="http://schemas.openxmlformats.org/officeDocument/2006/relationships/slideLayout" Target="../slideLayouts/slideLayout150.xml"/><Relationship Id="rId46" Type="http://schemas.openxmlformats.org/officeDocument/2006/relationships/slideLayout" Target="../slideLayouts/slideLayout158.xml"/><Relationship Id="rId59" Type="http://schemas.openxmlformats.org/officeDocument/2006/relationships/slideLayout" Target="../slideLayouts/slideLayout171.xml"/><Relationship Id="rId67" Type="http://schemas.openxmlformats.org/officeDocument/2006/relationships/slideLayout" Target="../slideLayouts/slideLayout179.xml"/><Relationship Id="rId20" Type="http://schemas.openxmlformats.org/officeDocument/2006/relationships/slideLayout" Target="../slideLayouts/slideLayout132.xml"/><Relationship Id="rId41" Type="http://schemas.openxmlformats.org/officeDocument/2006/relationships/slideLayout" Target="../slideLayouts/slideLayout153.xml"/><Relationship Id="rId54" Type="http://schemas.openxmlformats.org/officeDocument/2006/relationships/slideLayout" Target="../slideLayouts/slideLayout166.xml"/><Relationship Id="rId62" Type="http://schemas.openxmlformats.org/officeDocument/2006/relationships/slideLayout" Target="../slideLayouts/slideLayout17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5" Type="http://schemas.openxmlformats.org/officeDocument/2006/relationships/slideLayout" Target="../slideLayouts/slideLayout127.xml"/><Relationship Id="rId23" Type="http://schemas.openxmlformats.org/officeDocument/2006/relationships/slideLayout" Target="../slideLayouts/slideLayout135.xml"/><Relationship Id="rId28" Type="http://schemas.openxmlformats.org/officeDocument/2006/relationships/slideLayout" Target="../slideLayouts/slideLayout140.xml"/><Relationship Id="rId36" Type="http://schemas.openxmlformats.org/officeDocument/2006/relationships/slideLayout" Target="../slideLayouts/slideLayout148.xml"/><Relationship Id="rId49" Type="http://schemas.openxmlformats.org/officeDocument/2006/relationships/slideLayout" Target="../slideLayouts/slideLayout161.xml"/><Relationship Id="rId57" Type="http://schemas.openxmlformats.org/officeDocument/2006/relationships/slideLayout" Target="../slideLayouts/slideLayout169.xml"/><Relationship Id="rId10" Type="http://schemas.openxmlformats.org/officeDocument/2006/relationships/slideLayout" Target="../slideLayouts/slideLayout122.xml"/><Relationship Id="rId31" Type="http://schemas.openxmlformats.org/officeDocument/2006/relationships/slideLayout" Target="../slideLayouts/slideLayout143.xml"/><Relationship Id="rId44" Type="http://schemas.openxmlformats.org/officeDocument/2006/relationships/slideLayout" Target="../slideLayouts/slideLayout156.xml"/><Relationship Id="rId52" Type="http://schemas.openxmlformats.org/officeDocument/2006/relationships/slideLayout" Target="../slideLayouts/slideLayout164.xml"/><Relationship Id="rId60" Type="http://schemas.openxmlformats.org/officeDocument/2006/relationships/slideLayout" Target="../slideLayouts/slideLayout172.xml"/><Relationship Id="rId65" Type="http://schemas.openxmlformats.org/officeDocument/2006/relationships/slideLayout" Target="../slideLayouts/slideLayout177.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39" Type="http://schemas.openxmlformats.org/officeDocument/2006/relationships/slideLayout" Target="../slideLayouts/slideLayout151.xml"/><Relationship Id="rId34" Type="http://schemas.openxmlformats.org/officeDocument/2006/relationships/slideLayout" Target="../slideLayouts/slideLayout146.xml"/><Relationship Id="rId50" Type="http://schemas.openxmlformats.org/officeDocument/2006/relationships/slideLayout" Target="../slideLayouts/slideLayout162.xml"/><Relationship Id="rId55" Type="http://schemas.openxmlformats.org/officeDocument/2006/relationships/slideLayout" Target="../slideLayouts/slideLayout16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26" Type="http://schemas.openxmlformats.org/officeDocument/2006/relationships/slideLayout" Target="../slideLayouts/slideLayout206.xml"/><Relationship Id="rId3" Type="http://schemas.openxmlformats.org/officeDocument/2006/relationships/slideLayout" Target="../slideLayouts/slideLayout183.xml"/><Relationship Id="rId21" Type="http://schemas.openxmlformats.org/officeDocument/2006/relationships/slideLayout" Target="../slideLayouts/slideLayout201.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5" Type="http://schemas.openxmlformats.org/officeDocument/2006/relationships/slideLayout" Target="../slideLayouts/slideLayout205.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0" Type="http://schemas.openxmlformats.org/officeDocument/2006/relationships/slideLayout" Target="../slideLayouts/slideLayout200.xml"/><Relationship Id="rId29" Type="http://schemas.openxmlformats.org/officeDocument/2006/relationships/slideLayout" Target="../slideLayouts/slideLayout209.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24" Type="http://schemas.openxmlformats.org/officeDocument/2006/relationships/slideLayout" Target="../slideLayouts/slideLayout204.xml"/><Relationship Id="rId32" Type="http://schemas.openxmlformats.org/officeDocument/2006/relationships/image" Target="../media/image1.emf"/><Relationship Id="rId5" Type="http://schemas.openxmlformats.org/officeDocument/2006/relationships/slideLayout" Target="../slideLayouts/slideLayout185.xml"/><Relationship Id="rId15" Type="http://schemas.openxmlformats.org/officeDocument/2006/relationships/slideLayout" Target="../slideLayouts/slideLayout195.xml"/><Relationship Id="rId23" Type="http://schemas.openxmlformats.org/officeDocument/2006/relationships/slideLayout" Target="../slideLayouts/slideLayout203.xml"/><Relationship Id="rId28" Type="http://schemas.openxmlformats.org/officeDocument/2006/relationships/slideLayout" Target="../slideLayouts/slideLayout208.xml"/><Relationship Id="rId10" Type="http://schemas.openxmlformats.org/officeDocument/2006/relationships/slideLayout" Target="../slideLayouts/slideLayout190.xml"/><Relationship Id="rId19" Type="http://schemas.openxmlformats.org/officeDocument/2006/relationships/slideLayout" Target="../slideLayouts/slideLayout199.xml"/><Relationship Id="rId31" Type="http://schemas.openxmlformats.org/officeDocument/2006/relationships/theme" Target="../theme/theme7.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 Id="rId22" Type="http://schemas.openxmlformats.org/officeDocument/2006/relationships/slideLayout" Target="../slideLayouts/slideLayout202.xml"/><Relationship Id="rId27" Type="http://schemas.openxmlformats.org/officeDocument/2006/relationships/slideLayout" Target="../slideLayouts/slideLayout207.xml"/><Relationship Id="rId30" Type="http://schemas.openxmlformats.org/officeDocument/2006/relationships/slideLayout" Target="../slideLayouts/slideLayout210.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23.xml"/><Relationship Id="rId18" Type="http://schemas.openxmlformats.org/officeDocument/2006/relationships/slideLayout" Target="../slideLayouts/slideLayout228.xml"/><Relationship Id="rId26" Type="http://schemas.openxmlformats.org/officeDocument/2006/relationships/slideLayout" Target="../slideLayouts/slideLayout236.xml"/><Relationship Id="rId39" Type="http://schemas.openxmlformats.org/officeDocument/2006/relationships/image" Target="../media/image1.emf"/><Relationship Id="rId21" Type="http://schemas.openxmlformats.org/officeDocument/2006/relationships/slideLayout" Target="../slideLayouts/slideLayout231.xml"/><Relationship Id="rId34" Type="http://schemas.openxmlformats.org/officeDocument/2006/relationships/slideLayout" Target="../slideLayouts/slideLayout244.xml"/><Relationship Id="rId7" Type="http://schemas.openxmlformats.org/officeDocument/2006/relationships/slideLayout" Target="../slideLayouts/slideLayout217.xml"/><Relationship Id="rId12" Type="http://schemas.openxmlformats.org/officeDocument/2006/relationships/slideLayout" Target="../slideLayouts/slideLayout222.xml"/><Relationship Id="rId17" Type="http://schemas.openxmlformats.org/officeDocument/2006/relationships/slideLayout" Target="../slideLayouts/slideLayout227.xml"/><Relationship Id="rId25" Type="http://schemas.openxmlformats.org/officeDocument/2006/relationships/slideLayout" Target="../slideLayouts/slideLayout235.xml"/><Relationship Id="rId33" Type="http://schemas.openxmlformats.org/officeDocument/2006/relationships/slideLayout" Target="../slideLayouts/slideLayout243.xml"/><Relationship Id="rId38" Type="http://schemas.openxmlformats.org/officeDocument/2006/relationships/theme" Target="../theme/theme8.xml"/><Relationship Id="rId2" Type="http://schemas.openxmlformats.org/officeDocument/2006/relationships/slideLayout" Target="../slideLayouts/slideLayout212.xml"/><Relationship Id="rId16" Type="http://schemas.openxmlformats.org/officeDocument/2006/relationships/slideLayout" Target="../slideLayouts/slideLayout226.xml"/><Relationship Id="rId20" Type="http://schemas.openxmlformats.org/officeDocument/2006/relationships/slideLayout" Target="../slideLayouts/slideLayout230.xml"/><Relationship Id="rId29" Type="http://schemas.openxmlformats.org/officeDocument/2006/relationships/slideLayout" Target="../slideLayouts/slideLayout239.xml"/><Relationship Id="rId1" Type="http://schemas.openxmlformats.org/officeDocument/2006/relationships/slideLayout" Target="../slideLayouts/slideLayout211.xml"/><Relationship Id="rId6" Type="http://schemas.openxmlformats.org/officeDocument/2006/relationships/slideLayout" Target="../slideLayouts/slideLayout216.xml"/><Relationship Id="rId11" Type="http://schemas.openxmlformats.org/officeDocument/2006/relationships/slideLayout" Target="../slideLayouts/slideLayout221.xml"/><Relationship Id="rId24" Type="http://schemas.openxmlformats.org/officeDocument/2006/relationships/slideLayout" Target="../slideLayouts/slideLayout234.xml"/><Relationship Id="rId32" Type="http://schemas.openxmlformats.org/officeDocument/2006/relationships/slideLayout" Target="../slideLayouts/slideLayout242.xml"/><Relationship Id="rId37" Type="http://schemas.openxmlformats.org/officeDocument/2006/relationships/slideLayout" Target="../slideLayouts/slideLayout247.xml"/><Relationship Id="rId5" Type="http://schemas.openxmlformats.org/officeDocument/2006/relationships/slideLayout" Target="../slideLayouts/slideLayout215.xml"/><Relationship Id="rId15" Type="http://schemas.openxmlformats.org/officeDocument/2006/relationships/slideLayout" Target="../slideLayouts/slideLayout225.xml"/><Relationship Id="rId23" Type="http://schemas.openxmlformats.org/officeDocument/2006/relationships/slideLayout" Target="../slideLayouts/slideLayout233.xml"/><Relationship Id="rId28" Type="http://schemas.openxmlformats.org/officeDocument/2006/relationships/slideLayout" Target="../slideLayouts/slideLayout238.xml"/><Relationship Id="rId36" Type="http://schemas.openxmlformats.org/officeDocument/2006/relationships/slideLayout" Target="../slideLayouts/slideLayout246.xml"/><Relationship Id="rId10" Type="http://schemas.openxmlformats.org/officeDocument/2006/relationships/slideLayout" Target="../slideLayouts/slideLayout220.xml"/><Relationship Id="rId19" Type="http://schemas.openxmlformats.org/officeDocument/2006/relationships/slideLayout" Target="../slideLayouts/slideLayout229.xml"/><Relationship Id="rId31" Type="http://schemas.openxmlformats.org/officeDocument/2006/relationships/slideLayout" Target="../slideLayouts/slideLayout241.xml"/><Relationship Id="rId4" Type="http://schemas.openxmlformats.org/officeDocument/2006/relationships/slideLayout" Target="../slideLayouts/slideLayout214.xml"/><Relationship Id="rId9" Type="http://schemas.openxmlformats.org/officeDocument/2006/relationships/slideLayout" Target="../slideLayouts/slideLayout219.xml"/><Relationship Id="rId14" Type="http://schemas.openxmlformats.org/officeDocument/2006/relationships/slideLayout" Target="../slideLayouts/slideLayout224.xml"/><Relationship Id="rId22" Type="http://schemas.openxmlformats.org/officeDocument/2006/relationships/slideLayout" Target="../slideLayouts/slideLayout232.xml"/><Relationship Id="rId27" Type="http://schemas.openxmlformats.org/officeDocument/2006/relationships/slideLayout" Target="../slideLayouts/slideLayout237.xml"/><Relationship Id="rId30" Type="http://schemas.openxmlformats.org/officeDocument/2006/relationships/slideLayout" Target="../slideLayouts/slideLayout240.xml"/><Relationship Id="rId35" Type="http://schemas.openxmlformats.org/officeDocument/2006/relationships/slideLayout" Target="../slideLayouts/slideLayout245.xml"/><Relationship Id="rId8" Type="http://schemas.openxmlformats.org/officeDocument/2006/relationships/slideLayout" Target="../slideLayouts/slideLayout218.xml"/><Relationship Id="rId3" Type="http://schemas.openxmlformats.org/officeDocument/2006/relationships/slideLayout" Target="../slideLayouts/slideLayout213.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60.xml"/><Relationship Id="rId18" Type="http://schemas.openxmlformats.org/officeDocument/2006/relationships/slideLayout" Target="../slideLayouts/slideLayout265.xml"/><Relationship Id="rId26" Type="http://schemas.openxmlformats.org/officeDocument/2006/relationships/slideLayout" Target="../slideLayouts/slideLayout273.xml"/><Relationship Id="rId3" Type="http://schemas.openxmlformats.org/officeDocument/2006/relationships/slideLayout" Target="../slideLayouts/slideLayout250.xml"/><Relationship Id="rId21" Type="http://schemas.openxmlformats.org/officeDocument/2006/relationships/slideLayout" Target="../slideLayouts/slideLayout268.xml"/><Relationship Id="rId34" Type="http://schemas.openxmlformats.org/officeDocument/2006/relationships/slideLayout" Target="../slideLayouts/slideLayout281.xml"/><Relationship Id="rId7" Type="http://schemas.openxmlformats.org/officeDocument/2006/relationships/slideLayout" Target="../slideLayouts/slideLayout254.xml"/><Relationship Id="rId12" Type="http://schemas.openxmlformats.org/officeDocument/2006/relationships/slideLayout" Target="../slideLayouts/slideLayout259.xml"/><Relationship Id="rId17" Type="http://schemas.openxmlformats.org/officeDocument/2006/relationships/slideLayout" Target="../slideLayouts/slideLayout264.xml"/><Relationship Id="rId25" Type="http://schemas.openxmlformats.org/officeDocument/2006/relationships/slideLayout" Target="../slideLayouts/slideLayout272.xml"/><Relationship Id="rId33" Type="http://schemas.openxmlformats.org/officeDocument/2006/relationships/slideLayout" Target="../slideLayouts/slideLayout280.xml"/><Relationship Id="rId2" Type="http://schemas.openxmlformats.org/officeDocument/2006/relationships/slideLayout" Target="../slideLayouts/slideLayout249.xml"/><Relationship Id="rId16" Type="http://schemas.openxmlformats.org/officeDocument/2006/relationships/slideLayout" Target="../slideLayouts/slideLayout263.xml"/><Relationship Id="rId20" Type="http://schemas.openxmlformats.org/officeDocument/2006/relationships/slideLayout" Target="../slideLayouts/slideLayout267.xml"/><Relationship Id="rId29" Type="http://schemas.openxmlformats.org/officeDocument/2006/relationships/slideLayout" Target="../slideLayouts/slideLayout276.xml"/><Relationship Id="rId1" Type="http://schemas.openxmlformats.org/officeDocument/2006/relationships/slideLayout" Target="../slideLayouts/slideLayout248.xml"/><Relationship Id="rId6" Type="http://schemas.openxmlformats.org/officeDocument/2006/relationships/slideLayout" Target="../slideLayouts/slideLayout253.xml"/><Relationship Id="rId11" Type="http://schemas.openxmlformats.org/officeDocument/2006/relationships/slideLayout" Target="../slideLayouts/slideLayout258.xml"/><Relationship Id="rId24" Type="http://schemas.openxmlformats.org/officeDocument/2006/relationships/slideLayout" Target="../slideLayouts/slideLayout271.xml"/><Relationship Id="rId32" Type="http://schemas.openxmlformats.org/officeDocument/2006/relationships/slideLayout" Target="../slideLayouts/slideLayout279.xml"/><Relationship Id="rId5" Type="http://schemas.openxmlformats.org/officeDocument/2006/relationships/slideLayout" Target="../slideLayouts/slideLayout252.xml"/><Relationship Id="rId15" Type="http://schemas.openxmlformats.org/officeDocument/2006/relationships/slideLayout" Target="../slideLayouts/slideLayout262.xml"/><Relationship Id="rId23" Type="http://schemas.openxmlformats.org/officeDocument/2006/relationships/slideLayout" Target="../slideLayouts/slideLayout270.xml"/><Relationship Id="rId28" Type="http://schemas.openxmlformats.org/officeDocument/2006/relationships/slideLayout" Target="../slideLayouts/slideLayout275.xml"/><Relationship Id="rId36" Type="http://schemas.openxmlformats.org/officeDocument/2006/relationships/image" Target="../media/image1.emf"/><Relationship Id="rId10" Type="http://schemas.openxmlformats.org/officeDocument/2006/relationships/slideLayout" Target="../slideLayouts/slideLayout257.xml"/><Relationship Id="rId19" Type="http://schemas.openxmlformats.org/officeDocument/2006/relationships/slideLayout" Target="../slideLayouts/slideLayout266.xml"/><Relationship Id="rId31" Type="http://schemas.openxmlformats.org/officeDocument/2006/relationships/slideLayout" Target="../slideLayouts/slideLayout278.xml"/><Relationship Id="rId4" Type="http://schemas.openxmlformats.org/officeDocument/2006/relationships/slideLayout" Target="../slideLayouts/slideLayout251.xml"/><Relationship Id="rId9" Type="http://schemas.openxmlformats.org/officeDocument/2006/relationships/slideLayout" Target="../slideLayouts/slideLayout256.xml"/><Relationship Id="rId14" Type="http://schemas.openxmlformats.org/officeDocument/2006/relationships/slideLayout" Target="../slideLayouts/slideLayout261.xml"/><Relationship Id="rId22" Type="http://schemas.openxmlformats.org/officeDocument/2006/relationships/slideLayout" Target="../slideLayouts/slideLayout269.xml"/><Relationship Id="rId27" Type="http://schemas.openxmlformats.org/officeDocument/2006/relationships/slideLayout" Target="../slideLayouts/slideLayout274.xml"/><Relationship Id="rId30" Type="http://schemas.openxmlformats.org/officeDocument/2006/relationships/slideLayout" Target="../slideLayouts/slideLayout277.xml"/><Relationship Id="rId35" Type="http://schemas.openxmlformats.org/officeDocument/2006/relationships/theme" Target="../theme/theme9.xml"/><Relationship Id="rId8" Type="http://schemas.openxmlformats.org/officeDocument/2006/relationships/slideLayout" Target="../slideLayouts/slideLayout2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852015802"/>
      </p:ext>
    </p:extLst>
  </p:cSld>
  <p:clrMap bg1="dk1" tx1="lt1" bg2="dk2" tx2="lt2" accent1="accent1" accent2="accent2" accent3="accent3" accent4="accent4" accent5="accent5" accent6="accent6" hlink="hlink" folHlink="folHlink"/>
  <p:sldLayoutIdLst>
    <p:sldLayoutId id="2147484881" r:id="rId1"/>
    <p:sldLayoutId id="2147484882" r:id="rId2"/>
    <p:sldLayoutId id="2147484886" r:id="rId3"/>
    <p:sldLayoutId id="2147484905" r:id="rId4"/>
    <p:sldLayoutId id="2147484908" r:id="rId5"/>
    <p:sldLayoutId id="2147484934" r:id="rId6"/>
    <p:sldLayoutId id="2147493903" r:id="rId7"/>
    <p:sldLayoutId id="2147494356" r:id="rId8"/>
    <p:sldLayoutId id="2147494603" r:id="rId9"/>
    <p:sldLayoutId id="2147494604" r:id="rId10"/>
    <p:sldLayoutId id="2147494605" r:id="rId11"/>
    <p:sldLayoutId id="2147494606" r:id="rId1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spTree>
    <p:extLst>
      <p:ext uri="{BB962C8B-B14F-4D97-AF65-F5344CB8AC3E}">
        <p14:creationId xmlns:p14="http://schemas.microsoft.com/office/powerpoint/2010/main" val="278435862"/>
      </p:ext>
    </p:extLst>
  </p:cSld>
  <p:clrMap bg1="lt1" tx1="dk1" bg2="lt2" tx2="dk2" accent1="accent1" accent2="accent2" accent3="accent3" accent4="accent4" accent5="accent5" accent6="accent6" hlink="hlink" folHlink="folHlink"/>
  <p:sldLayoutIdLst>
    <p:sldLayoutId id="2147494411" r:id="rId1"/>
    <p:sldLayoutId id="2147494412" r:id="rId2"/>
    <p:sldLayoutId id="2147494413" r:id="rId3"/>
    <p:sldLayoutId id="2147494414" r:id="rId4"/>
    <p:sldLayoutId id="2147494415" r:id="rId5"/>
    <p:sldLayoutId id="2147494416" r:id="rId6"/>
    <p:sldLayoutId id="2147494418" r:id="rId7"/>
    <p:sldLayoutId id="2147494419" r:id="rId8"/>
    <p:sldLayoutId id="2147494420" r:id="rId9"/>
    <p:sldLayoutId id="2147494421" r:id="rId10"/>
    <p:sldLayoutId id="2147494422" r:id="rId11"/>
    <p:sldLayoutId id="2147494423" r:id="rId12"/>
    <p:sldLayoutId id="2147494424" r:id="rId13"/>
    <p:sldLayoutId id="2147494425" r:id="rId14"/>
    <p:sldLayoutId id="2147494426" r:id="rId15"/>
    <p:sldLayoutId id="2147494427" r:id="rId16"/>
    <p:sldLayoutId id="2147494428" r:id="rId17"/>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Calibri" panose="020F0502020204030204" pitchFamily="34" charset="0"/>
          <a:ea typeface="+mn-ea"/>
          <a:cs typeface="Calibri" panose="020F0502020204030204" pitchFamily="34" charset="0"/>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452650740"/>
      </p:ext>
    </p:extLst>
  </p:cSld>
  <p:clrMap bg1="dk1" tx1="lt1" bg2="dk2" tx2="lt2" accent1="accent1" accent2="accent2" accent3="accent3" accent4="accent4" accent5="accent5" accent6="accent6" hlink="hlink" folHlink="folHlink"/>
  <p:sldLayoutIdLst>
    <p:sldLayoutId id="2147494431" r:id="rId1"/>
    <p:sldLayoutId id="2147494432" r:id="rId2"/>
    <p:sldLayoutId id="2147494433" r:id="rId3"/>
    <p:sldLayoutId id="2147494434" r:id="rId4"/>
    <p:sldLayoutId id="2147494435" r:id="rId5"/>
    <p:sldLayoutId id="2147494436" r:id="rId6"/>
    <p:sldLayoutId id="2147494437" r:id="rId7"/>
    <p:sldLayoutId id="2147494438" r:id="rId8"/>
    <p:sldLayoutId id="2147494439" r:id="rId9"/>
    <p:sldLayoutId id="2147494440" r:id="rId10"/>
    <p:sldLayoutId id="2147494441" r:id="rId11"/>
    <p:sldLayoutId id="2147494442" r:id="rId12"/>
    <p:sldLayoutId id="2147494443" r:id="rId13"/>
    <p:sldLayoutId id="2147494444" r:id="rId14"/>
    <p:sldLayoutId id="2147494445" r:id="rId15"/>
    <p:sldLayoutId id="2147494446" r:id="rId16"/>
    <p:sldLayoutId id="2147494447" r:id="rId17"/>
    <p:sldLayoutId id="2147494448" r:id="rId18"/>
    <p:sldLayoutId id="2147494449" r:id="rId19"/>
    <p:sldLayoutId id="2147494450" r:id="rId20"/>
    <p:sldLayoutId id="2147494451" r:id="rId21"/>
    <p:sldLayoutId id="2147494452" r:id="rId22"/>
    <p:sldLayoutId id="2147494453" r:id="rId23"/>
    <p:sldLayoutId id="2147494454" r:id="rId24"/>
    <p:sldLayoutId id="2147494455" r:id="rId25"/>
    <p:sldLayoutId id="2147494456" r:id="rId26"/>
    <p:sldLayoutId id="2147494457" r:id="rId27"/>
    <p:sldLayoutId id="2147494458" r:id="rId28"/>
    <p:sldLayoutId id="2147494459" r:id="rId29"/>
    <p:sldLayoutId id="2147494460" r:id="rId30"/>
    <p:sldLayoutId id="2147494461" r:id="rId31"/>
    <p:sldLayoutId id="2147494462" r:id="rId32"/>
    <p:sldLayoutId id="2147494463" r:id="rId33"/>
    <p:sldLayoutId id="2147494464" r:id="rId34"/>
    <p:sldLayoutId id="2147494465" r:id="rId35"/>
    <p:sldLayoutId id="2147494466" r:id="rId36"/>
    <p:sldLayoutId id="2147494467" r:id="rId37"/>
    <p:sldLayoutId id="2147494468" r:id="rId38"/>
    <p:sldLayoutId id="2147494469" r:id="rId3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0038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12"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469747410"/>
      </p:ext>
    </p:extLst>
  </p:cSld>
  <p:clrMap bg1="dk1" tx1="lt1" bg2="dk2" tx2="lt2" accent1="accent1" accent2="accent2" accent3="accent3" accent4="accent4" accent5="accent5" accent6="accent6" hlink="hlink" folHlink="folHlink"/>
  <p:sldLayoutIdLst>
    <p:sldLayoutId id="2147494592" r:id="rId1"/>
    <p:sldLayoutId id="2147494593" r:id="rId2"/>
    <p:sldLayoutId id="2147494594" r:id="rId3"/>
    <p:sldLayoutId id="2147494596" r:id="rId4"/>
    <p:sldLayoutId id="2147494597" r:id="rId5"/>
    <p:sldLayoutId id="2147494598" r:id="rId6"/>
    <p:sldLayoutId id="2147494599" r:id="rId7"/>
    <p:sldLayoutId id="2147494600" r:id="rId8"/>
    <p:sldLayoutId id="2147494601" r:id="rId9"/>
    <p:sldLayoutId id="2147494602" r:id="rId10"/>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p:nvPicPr>
        <p:blipFill rotWithShape="1">
          <a:blip r:embed="rId1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258831071"/>
      </p:ext>
    </p:extLst>
  </p:cSld>
  <p:clrMap bg1="dk1" tx1="lt1" bg2="dk2" tx2="lt2" accent1="accent1" accent2="accent2" accent3="accent3" accent4="accent4" accent5="accent5" accent6="accent6" hlink="hlink" folHlink="folHlink"/>
  <p:sldLayoutIdLst>
    <p:sldLayoutId id="2147494608" r:id="rId1"/>
    <p:sldLayoutId id="2147494609" r:id="rId2"/>
    <p:sldLayoutId id="2147494610" r:id="rId3"/>
    <p:sldLayoutId id="2147494611" r:id="rId4"/>
    <p:sldLayoutId id="2147494612" r:id="rId5"/>
    <p:sldLayoutId id="2147494613" r:id="rId6"/>
    <p:sldLayoutId id="2147494614" r:id="rId7"/>
    <p:sldLayoutId id="2147494615" r:id="rId8"/>
    <p:sldLayoutId id="2147494616"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F62CB6-03B3-4091-AF5E-C25CC0DC4A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5E54025-28AC-49F9-AED3-9156F458CA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7A5632-84A4-4B4A-91AE-3EC3572959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B94BAA-C50A-4DFB-8934-A9DB3EE8EBC6}" type="datetimeFigureOut">
              <a:rPr lang="en-US" smtClean="0"/>
              <a:t>11/12/2021</a:t>
            </a:fld>
            <a:endParaRPr lang="en-US"/>
          </a:p>
        </p:txBody>
      </p:sp>
      <p:sp>
        <p:nvSpPr>
          <p:cNvPr id="5" name="Footer Placeholder 4">
            <a:extLst>
              <a:ext uri="{FF2B5EF4-FFF2-40B4-BE49-F238E27FC236}">
                <a16:creationId xmlns:a16="http://schemas.microsoft.com/office/drawing/2014/main" id="{E250D4F3-83CA-486A-97BD-F7C48CCA7A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9B774C5-3FE4-4E44-8B1E-9240B8C7D1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C46238-CC7F-4475-8F07-CB7E6D17DF6A}" type="slidenum">
              <a:rPr lang="en-US" smtClean="0"/>
              <a:t>‹#›</a:t>
            </a:fld>
            <a:endParaRPr lang="en-US"/>
          </a:p>
        </p:txBody>
      </p:sp>
    </p:spTree>
    <p:extLst>
      <p:ext uri="{BB962C8B-B14F-4D97-AF65-F5344CB8AC3E}">
        <p14:creationId xmlns:p14="http://schemas.microsoft.com/office/powerpoint/2010/main" val="2564759761"/>
      </p:ext>
    </p:extLst>
  </p:cSld>
  <p:clrMap bg1="lt1" tx1="dk1" bg2="lt2" tx2="dk2" accent1="accent1" accent2="accent2" accent3="accent3" accent4="accent4" accent5="accent5" accent6="accent6" hlink="hlink" folHlink="folHlink"/>
  <p:sldLayoutIdLst>
    <p:sldLayoutId id="2147494618" r:id="rId1"/>
    <p:sldLayoutId id="2147494619" r:id="rId2"/>
    <p:sldLayoutId id="2147494620" r:id="rId3"/>
    <p:sldLayoutId id="2147494621" r:id="rId4"/>
    <p:sldLayoutId id="2147494622" r:id="rId5"/>
    <p:sldLayoutId id="2147494623" r:id="rId6"/>
    <p:sldLayoutId id="2147494624" r:id="rId7"/>
    <p:sldLayoutId id="2147494625" r:id="rId8"/>
    <p:sldLayoutId id="2147494626" r:id="rId9"/>
    <p:sldLayoutId id="2147494627" r:id="rId10"/>
    <p:sldLayoutId id="2147494628" r:id="rId11"/>
    <p:sldLayoutId id="2147494629" r:id="rId12"/>
    <p:sldLayoutId id="2147494630" r:id="rId13"/>
    <p:sldLayoutId id="2147494631"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1"/>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124" cstate="print">
            <a:extLst>
              <a:ext uri="{28A0092B-C50C-407E-A947-70E740481C1C}">
                <a14:useLocalDpi xmlns:a14="http://schemas.microsoft.com/office/drawing/2010/main" val="0"/>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3444464191"/>
      </p:ext>
    </p:extLst>
  </p:cSld>
  <p:clrMap bg1="lt1" tx1="dk1" bg2="lt2" tx2="dk2" accent1="accent1" accent2="accent2" accent3="accent3" accent4="accent4" accent5="accent5" accent6="accent6" hlink="hlink" folHlink="folHlink"/>
  <p:sldLayoutIdLst>
    <p:sldLayoutId id="2147494645" r:id="rId1"/>
    <p:sldLayoutId id="2147494646" r:id="rId2"/>
    <p:sldLayoutId id="2147494647" r:id="rId3"/>
    <p:sldLayoutId id="2147494648" r:id="rId4"/>
    <p:sldLayoutId id="2147494649" r:id="rId5"/>
    <p:sldLayoutId id="2147494650" r:id="rId6"/>
    <p:sldLayoutId id="2147494651" r:id="rId7"/>
    <p:sldLayoutId id="2147494652" r:id="rId8"/>
    <p:sldLayoutId id="2147494653" r:id="rId9"/>
    <p:sldLayoutId id="2147494654" r:id="rId10"/>
    <p:sldLayoutId id="2147494655" r:id="rId11"/>
    <p:sldLayoutId id="2147494656" r:id="rId12"/>
    <p:sldLayoutId id="2147494657" r:id="rId13"/>
    <p:sldLayoutId id="2147494658" r:id="rId14"/>
    <p:sldLayoutId id="2147494659" r:id="rId15"/>
    <p:sldLayoutId id="2147494660" r:id="rId16"/>
    <p:sldLayoutId id="2147494661" r:id="rId17"/>
    <p:sldLayoutId id="2147494662" r:id="rId18"/>
    <p:sldLayoutId id="2147494663" r:id="rId19"/>
    <p:sldLayoutId id="2147494664" r:id="rId20"/>
    <p:sldLayoutId id="2147494665" r:id="rId21"/>
    <p:sldLayoutId id="2147494666" r:id="rId22"/>
    <p:sldLayoutId id="2147494667" r:id="rId23"/>
    <p:sldLayoutId id="2147494668" r:id="rId24"/>
    <p:sldLayoutId id="2147494669" r:id="rId25"/>
    <p:sldLayoutId id="2147494670" r:id="rId26"/>
    <p:sldLayoutId id="2147494671" r:id="rId27"/>
    <p:sldLayoutId id="2147494672" r:id="rId28"/>
    <p:sldLayoutId id="2147494673" r:id="rId29"/>
    <p:sldLayoutId id="2147494674" r:id="rId30"/>
    <p:sldLayoutId id="2147494675" r:id="rId31"/>
    <p:sldLayoutId id="2147494676" r:id="rId32"/>
    <p:sldLayoutId id="2147494677" r:id="rId33"/>
    <p:sldLayoutId id="2147494678" r:id="rId34"/>
    <p:sldLayoutId id="2147494679" r:id="rId35"/>
    <p:sldLayoutId id="2147494680" r:id="rId36"/>
    <p:sldLayoutId id="2147494681" r:id="rId37"/>
    <p:sldLayoutId id="2147494682" r:id="rId38"/>
    <p:sldLayoutId id="2147494683" r:id="rId39"/>
    <p:sldLayoutId id="2147494684" r:id="rId40"/>
    <p:sldLayoutId id="2147494685" r:id="rId41"/>
    <p:sldLayoutId id="2147494686" r:id="rId42"/>
    <p:sldLayoutId id="2147494687" r:id="rId43"/>
    <p:sldLayoutId id="2147494688" r:id="rId44"/>
    <p:sldLayoutId id="2147494689" r:id="rId45"/>
    <p:sldLayoutId id="2147494690" r:id="rId46"/>
    <p:sldLayoutId id="2147494691" r:id="rId47"/>
    <p:sldLayoutId id="2147494692" r:id="rId48"/>
    <p:sldLayoutId id="2147494693" r:id="rId49"/>
    <p:sldLayoutId id="2147494694" r:id="rId50"/>
    <p:sldLayoutId id="2147494695" r:id="rId51"/>
    <p:sldLayoutId id="2147494696" r:id="rId52"/>
    <p:sldLayoutId id="2147494697" r:id="rId53"/>
    <p:sldLayoutId id="2147494698" r:id="rId54"/>
    <p:sldLayoutId id="2147494699" r:id="rId55"/>
    <p:sldLayoutId id="2147494700" r:id="rId56"/>
    <p:sldLayoutId id="2147494701" r:id="rId57"/>
    <p:sldLayoutId id="2147494702" r:id="rId58"/>
    <p:sldLayoutId id="2147494703" r:id="rId59"/>
    <p:sldLayoutId id="2147494704" r:id="rId60"/>
    <p:sldLayoutId id="2147494705" r:id="rId61"/>
    <p:sldLayoutId id="2147494706" r:id="rId62"/>
    <p:sldLayoutId id="2147494707" r:id="rId63"/>
    <p:sldLayoutId id="2147494708" r:id="rId64"/>
    <p:sldLayoutId id="2147494709" r:id="rId65"/>
    <p:sldLayoutId id="2147494710" r:id="rId66"/>
    <p:sldLayoutId id="2147494711" r:id="rId67"/>
    <p:sldLayoutId id="2147494712" r:id="rId68"/>
    <p:sldLayoutId id="2147494713" r:id="rId69"/>
    <p:sldLayoutId id="2147494714" r:id="rId70"/>
    <p:sldLayoutId id="2147494715" r:id="rId71"/>
    <p:sldLayoutId id="2147494716" r:id="rId72"/>
    <p:sldLayoutId id="2147494717" r:id="rId73"/>
    <p:sldLayoutId id="2147494718" r:id="rId74"/>
    <p:sldLayoutId id="2147494719" r:id="rId75"/>
    <p:sldLayoutId id="2147494720" r:id="rId76"/>
    <p:sldLayoutId id="2147494721" r:id="rId77"/>
    <p:sldLayoutId id="2147494722" r:id="rId78"/>
    <p:sldLayoutId id="2147494723" r:id="rId79"/>
    <p:sldLayoutId id="2147494724" r:id="rId80"/>
    <p:sldLayoutId id="2147494725" r:id="rId81"/>
    <p:sldLayoutId id="2147494726" r:id="rId82"/>
    <p:sldLayoutId id="2147494727" r:id="rId83"/>
    <p:sldLayoutId id="2147494728" r:id="rId84"/>
    <p:sldLayoutId id="2147494729" r:id="rId85"/>
    <p:sldLayoutId id="2147494730" r:id="rId86"/>
    <p:sldLayoutId id="2147494731" r:id="rId87"/>
    <p:sldLayoutId id="2147494732" r:id="rId88"/>
    <p:sldLayoutId id="2147494733" r:id="rId89"/>
    <p:sldLayoutId id="2147494734" r:id="rId90"/>
    <p:sldLayoutId id="2147494735" r:id="rId91"/>
    <p:sldLayoutId id="2147494736" r:id="rId92"/>
    <p:sldLayoutId id="2147494737" r:id="rId93"/>
    <p:sldLayoutId id="2147494738" r:id="rId94"/>
    <p:sldLayoutId id="2147494739" r:id="rId95"/>
    <p:sldLayoutId id="2147494740" r:id="rId96"/>
    <p:sldLayoutId id="2147494741" r:id="rId97"/>
    <p:sldLayoutId id="2147494742" r:id="rId98"/>
    <p:sldLayoutId id="2147494743" r:id="rId99"/>
    <p:sldLayoutId id="2147494744" r:id="rId100"/>
    <p:sldLayoutId id="2147494745" r:id="rId101"/>
    <p:sldLayoutId id="2147494746" r:id="rId102"/>
    <p:sldLayoutId id="2147494747" r:id="rId103"/>
    <p:sldLayoutId id="2147494748" r:id="rId104"/>
    <p:sldLayoutId id="2147494749" r:id="rId105"/>
    <p:sldLayoutId id="2147494750" r:id="rId106"/>
    <p:sldLayoutId id="2147494751" r:id="rId107"/>
    <p:sldLayoutId id="2147494752" r:id="rId108"/>
    <p:sldLayoutId id="2147494753" r:id="rId109"/>
    <p:sldLayoutId id="2147494754" r:id="rId110"/>
    <p:sldLayoutId id="2147494755" r:id="rId111"/>
    <p:sldLayoutId id="2147494756" r:id="rId112"/>
    <p:sldLayoutId id="2147494757" r:id="rId113"/>
    <p:sldLayoutId id="2147494758" r:id="rId114"/>
    <p:sldLayoutId id="2147494759" r:id="rId115"/>
    <p:sldLayoutId id="2147494760" r:id="rId116"/>
    <p:sldLayoutId id="2147494761" r:id="rId117"/>
    <p:sldLayoutId id="2147494762" r:id="rId118"/>
    <p:sldLayoutId id="2147494763" r:id="rId119"/>
    <p:sldLayoutId id="2147494764" r:id="rId120"/>
    <p:sldLayoutId id="2147494765" r:id="rId121"/>
    <p:sldLayoutId id="2147494766" r:id="rId122"/>
  </p:sldLayoutIdLst>
  <p:transition>
    <p:fade/>
  </p:transition>
  <p:hf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2106813"/>
      </p:ext>
    </p:extLst>
  </p:cSld>
  <p:clrMap bg1="lt1" tx1="dk1" bg2="lt2" tx2="dk2" accent1="accent1" accent2="accent2" accent3="accent3" accent4="accent4" accent5="accent5" accent6="accent6" hlink="hlink" folHlink="folHlink"/>
  <p:sldLayoutIdLst>
    <p:sldLayoutId id="2147493924" r:id="rId1"/>
    <p:sldLayoutId id="2147493925" r:id="rId2"/>
    <p:sldLayoutId id="2147493926" r:id="rId3"/>
    <p:sldLayoutId id="2147493927" r:id="rId4"/>
    <p:sldLayoutId id="2147493928" r:id="rId5"/>
    <p:sldLayoutId id="2147493929" r:id="rId6"/>
    <p:sldLayoutId id="2147493930" r:id="rId7"/>
    <p:sldLayoutId id="2147493931" r:id="rId8"/>
    <p:sldLayoutId id="2147493932" r:id="rId9"/>
    <p:sldLayoutId id="2147493933" r:id="rId10"/>
    <p:sldLayoutId id="2147493934" r:id="rId11"/>
    <p:sldLayoutId id="2147493935" r:id="rId12"/>
    <p:sldLayoutId id="2147493936" r:id="rId13"/>
    <p:sldLayoutId id="2147493937" r:id="rId14"/>
    <p:sldLayoutId id="2147493938" r:id="rId15"/>
    <p:sldLayoutId id="2147493939" r:id="rId16"/>
    <p:sldLayoutId id="2147493940" r:id="rId17"/>
    <p:sldLayoutId id="2147493941" r:id="rId18"/>
    <p:sldLayoutId id="2147493942" r:id="rId19"/>
    <p:sldLayoutId id="2147493943" r:id="rId20"/>
    <p:sldLayoutId id="2147493944" r:id="rId21"/>
    <p:sldLayoutId id="2147493945" r:id="rId22"/>
    <p:sldLayoutId id="2147493946" r:id="rId23"/>
    <p:sldLayoutId id="2147493947" r:id="rId24"/>
    <p:sldLayoutId id="2147493948"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38321771"/>
      </p:ext>
    </p:extLst>
  </p:cSld>
  <p:clrMap bg1="lt1" tx1="dk1" bg2="lt2" tx2="dk2" accent1="accent1" accent2="accent2" accent3="accent3" accent4="accent4" accent5="accent5" accent6="accent6" hlink="hlink" folHlink="folHlink"/>
  <p:sldLayoutIdLst>
    <p:sldLayoutId id="2147493951" r:id="rId1"/>
    <p:sldLayoutId id="2147493952" r:id="rId2"/>
    <p:sldLayoutId id="2147493953" r:id="rId3"/>
    <p:sldLayoutId id="2147493954" r:id="rId4"/>
    <p:sldLayoutId id="2147493955" r:id="rId5"/>
    <p:sldLayoutId id="2147493956" r:id="rId6"/>
    <p:sldLayoutId id="2147493957" r:id="rId7"/>
    <p:sldLayoutId id="2147493958" r:id="rId8"/>
    <p:sldLayoutId id="2147493959" r:id="rId9"/>
    <p:sldLayoutId id="2147493960" r:id="rId10"/>
    <p:sldLayoutId id="2147493961" r:id="rId11"/>
    <p:sldLayoutId id="2147493962" r:id="rId12"/>
    <p:sldLayoutId id="2147493963" r:id="rId13"/>
    <p:sldLayoutId id="2147493964" r:id="rId14"/>
    <p:sldLayoutId id="2147493965" r:id="rId15"/>
    <p:sldLayoutId id="2147493966" r:id="rId16"/>
    <p:sldLayoutId id="2147493967" r:id="rId17"/>
    <p:sldLayoutId id="2147493968" r:id="rId18"/>
    <p:sldLayoutId id="2147493969" r:id="rId19"/>
    <p:sldLayoutId id="2147493970" r:id="rId20"/>
    <p:sldLayoutId id="2147493971" r:id="rId21"/>
    <p:sldLayoutId id="2147493972" r:id="rId22"/>
    <p:sldLayoutId id="2147493973" r:id="rId23"/>
    <p:sldLayoutId id="2147493974" r:id="rId24"/>
    <p:sldLayoutId id="2147493975" r:id="rId25"/>
    <p:sldLayoutId id="2147493976" r:id="rId26"/>
    <p:sldLayoutId id="2147493977" r:id="rId27"/>
    <p:sldLayoutId id="2147493978" r:id="rId28"/>
    <p:sldLayoutId id="2147493979" r:id="rId29"/>
    <p:sldLayoutId id="2147493980" r:id="rId30"/>
    <p:sldLayoutId id="2147493981" r:id="rId31"/>
    <p:sldLayoutId id="2147493982" r:id="rId32"/>
    <p:sldLayoutId id="2147493983"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1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293181437"/>
      </p:ext>
    </p:extLst>
  </p:cSld>
  <p:clrMap bg1="dk1" tx1="lt1" bg2="dk2" tx2="lt2" accent1="accent1" accent2="accent2" accent3="accent3" accent4="accent4" accent5="accent5" accent6="accent6" hlink="hlink" folHlink="folHlink"/>
  <p:sldLayoutIdLst>
    <p:sldLayoutId id="2147494028" r:id="rId1"/>
    <p:sldLayoutId id="2147494029" r:id="rId2"/>
    <p:sldLayoutId id="2147494030" r:id="rId3"/>
    <p:sldLayoutId id="2147494031" r:id="rId4"/>
    <p:sldLayoutId id="2147494032" r:id="rId5"/>
    <p:sldLayoutId id="2147494033" r:id="rId6"/>
    <p:sldLayoutId id="2147494034" r:id="rId7"/>
    <p:sldLayoutId id="2147494035" r:id="rId8"/>
    <p:sldLayoutId id="2147494036" r:id="rId9"/>
    <p:sldLayoutId id="2147494037" r:id="rId10"/>
    <p:sldLayoutId id="2147494038" r:id="rId11"/>
    <p:sldLayoutId id="2147494039" r:id="rId12"/>
    <p:sldLayoutId id="2147494040" r:id="rId13"/>
    <p:sldLayoutId id="2147494041" r:id="rId14"/>
    <p:sldLayoutId id="2147494042" r:id="rId15"/>
    <p:sldLayoutId id="2147494043" r:id="rId16"/>
    <p:sldLayoutId id="2147494044" r:id="rId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664242000"/>
      </p:ext>
    </p:extLst>
  </p:cSld>
  <p:clrMap bg1="dk1" tx1="lt1" bg2="dk2" tx2="lt2" accent1="accent1" accent2="accent2" accent3="accent3" accent4="accent4" accent5="accent5" accent6="accent6" hlink="hlink" folHlink="folHlink"/>
  <p:sldLayoutIdLst>
    <p:sldLayoutId id="2147494081" r:id="rId1"/>
    <p:sldLayoutId id="2147494082" r:id="rId2"/>
    <p:sldLayoutId id="2147494083" r:id="rId3"/>
    <p:sldLayoutId id="2147494084" r:id="rId4"/>
    <p:sldLayoutId id="2147494085" r:id="rId5"/>
    <p:sldLayoutId id="2147494086" r:id="rId6"/>
    <p:sldLayoutId id="2147494087" r:id="rId7"/>
    <p:sldLayoutId id="2147494088" r:id="rId8"/>
    <p:sldLayoutId id="2147494089" r:id="rId9"/>
    <p:sldLayoutId id="2147494090" r:id="rId10"/>
    <p:sldLayoutId id="2147494091" r:id="rId11"/>
    <p:sldLayoutId id="2147494092" r:id="rId12"/>
    <p:sldLayoutId id="2147494093" r:id="rId13"/>
    <p:sldLayoutId id="2147494094" r:id="rId14"/>
    <p:sldLayoutId id="2147494095" r:id="rId15"/>
    <p:sldLayoutId id="2147494096" r:id="rId16"/>
    <p:sldLayoutId id="2147494097" r:id="rId17"/>
    <p:sldLayoutId id="2147494098" r:id="rId18"/>
    <p:sldLayoutId id="2147494099" r:id="rId19"/>
    <p:sldLayoutId id="2147494100" r:id="rId20"/>
    <p:sldLayoutId id="2147494101" r:id="rId21"/>
    <p:sldLayoutId id="2147494102" r:id="rId22"/>
    <p:sldLayoutId id="2147494103" r:id="rId23"/>
    <p:sldLayoutId id="2147494104" r:id="rId24"/>
    <p:sldLayoutId id="2147494105"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3369" y="473236"/>
            <a:ext cx="11081177" cy="1020602"/>
          </a:xfrm>
          <a:prstGeom prst="rect">
            <a:avLst/>
          </a:prstGeom>
        </p:spPr>
        <p:txBody>
          <a:bodyPr vert="horz" lIns="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563369" y="1620572"/>
            <a:ext cx="11081177" cy="4689743"/>
          </a:xfrm>
          <a:prstGeom prst="rect">
            <a:avLst/>
          </a:prstGeom>
        </p:spPr>
        <p:txBody>
          <a:bodyPr vert="horz" lIns="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038600" y="6492716"/>
            <a:ext cx="4114800" cy="182880"/>
          </a:xfrm>
          <a:prstGeom prst="rect">
            <a:avLst/>
          </a:prstGeom>
        </p:spPr>
        <p:txBody>
          <a:bodyPr vert="horz" lIns="91440" tIns="45720" rIns="91440" bIns="45720" rtlCol="0" anchor="ctr"/>
          <a:lstStyle>
            <a:lvl1pPr algn="ctr">
              <a:defRPr sz="800">
                <a:ln>
                  <a:noFill/>
                </a:ln>
                <a:solidFill>
                  <a:schemeClr val="bg2"/>
                </a:solidFill>
              </a:defRPr>
            </a:lvl1pPr>
          </a:lstStyle>
          <a:p>
            <a:endParaRPr lang="en-IN"/>
          </a:p>
        </p:txBody>
      </p:sp>
      <p:sp>
        <p:nvSpPr>
          <p:cNvPr id="6" name="Slide Number Placeholder 5"/>
          <p:cNvSpPr>
            <a:spLocks noGrp="1"/>
          </p:cNvSpPr>
          <p:nvPr>
            <p:ph type="sldNum" sz="quarter" idx="4"/>
          </p:nvPr>
        </p:nvSpPr>
        <p:spPr>
          <a:xfrm>
            <a:off x="11734143" y="6401594"/>
            <a:ext cx="366667" cy="365125"/>
          </a:xfrm>
          <a:prstGeom prst="rect">
            <a:avLst/>
          </a:prstGeom>
        </p:spPr>
        <p:txBody>
          <a:bodyPr vert="horz" lIns="91440" tIns="45720" rIns="91440" bIns="45720" rtlCol="0" anchor="ctr"/>
          <a:lstStyle>
            <a:lvl1pPr algn="r">
              <a:defRPr sz="800">
                <a:solidFill>
                  <a:schemeClr val="bg2"/>
                </a:solidFill>
                <a:latin typeface="+mn-lt"/>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4091472089"/>
      </p:ext>
    </p:extLst>
  </p:cSld>
  <p:clrMap bg1="lt1" tx1="dk1" bg2="lt2" tx2="dk2" accent1="accent1" accent2="accent2" accent3="accent3" accent4="accent4" accent5="accent5" accent6="accent6" hlink="hlink" folHlink="folHlink"/>
  <p:sldLayoutIdLst>
    <p:sldLayoutId id="2147494139" r:id="rId1"/>
    <p:sldLayoutId id="2147494140" r:id="rId2"/>
    <p:sldLayoutId id="2147494141" r:id="rId3"/>
    <p:sldLayoutId id="2147494142" r:id="rId4"/>
    <p:sldLayoutId id="2147494143" r:id="rId5"/>
    <p:sldLayoutId id="2147494144" r:id="rId6"/>
    <p:sldLayoutId id="2147494145" r:id="rId7"/>
    <p:sldLayoutId id="2147494146" r:id="rId8"/>
    <p:sldLayoutId id="2147494147" r:id="rId9"/>
    <p:sldLayoutId id="2147494148" r:id="rId10"/>
    <p:sldLayoutId id="2147494149" r:id="rId11"/>
    <p:sldLayoutId id="2147494150" r:id="rId12"/>
    <p:sldLayoutId id="2147494151" r:id="rId13"/>
    <p:sldLayoutId id="2147494152" r:id="rId14"/>
    <p:sldLayoutId id="2147494153" r:id="rId15"/>
    <p:sldLayoutId id="2147494154" r:id="rId16"/>
    <p:sldLayoutId id="2147494155" r:id="rId17"/>
    <p:sldLayoutId id="2147494156" r:id="rId18"/>
    <p:sldLayoutId id="2147494157" r:id="rId19"/>
    <p:sldLayoutId id="2147494158" r:id="rId20"/>
    <p:sldLayoutId id="2147494159" r:id="rId21"/>
    <p:sldLayoutId id="2147494160" r:id="rId22"/>
    <p:sldLayoutId id="2147494161" r:id="rId23"/>
    <p:sldLayoutId id="2147494162" r:id="rId24"/>
    <p:sldLayoutId id="2147494163" r:id="rId25"/>
    <p:sldLayoutId id="2147494164" r:id="rId26"/>
    <p:sldLayoutId id="2147494165" r:id="rId27"/>
    <p:sldLayoutId id="2147494166" r:id="rId28"/>
    <p:sldLayoutId id="2147494167" r:id="rId29"/>
    <p:sldLayoutId id="2147494168" r:id="rId30"/>
    <p:sldLayoutId id="2147494169" r:id="rId31"/>
    <p:sldLayoutId id="2147494170" r:id="rId32"/>
    <p:sldLayoutId id="2147494171" r:id="rId33"/>
    <p:sldLayoutId id="2147494172" r:id="rId34"/>
    <p:sldLayoutId id="2147494173" r:id="rId35"/>
    <p:sldLayoutId id="2147494174" r:id="rId36"/>
    <p:sldLayoutId id="2147494175" r:id="rId37"/>
    <p:sldLayoutId id="2147494176" r:id="rId38"/>
    <p:sldLayoutId id="2147494177" r:id="rId39"/>
    <p:sldLayoutId id="2147494178" r:id="rId40"/>
    <p:sldLayoutId id="2147494179" r:id="rId41"/>
    <p:sldLayoutId id="2147494180" r:id="rId42"/>
    <p:sldLayoutId id="2147494181" r:id="rId43"/>
    <p:sldLayoutId id="2147494182" r:id="rId44"/>
    <p:sldLayoutId id="2147494183" r:id="rId45"/>
    <p:sldLayoutId id="2147494184" r:id="rId46"/>
    <p:sldLayoutId id="2147494185" r:id="rId47"/>
    <p:sldLayoutId id="2147494186" r:id="rId48"/>
    <p:sldLayoutId id="2147494187" r:id="rId49"/>
    <p:sldLayoutId id="2147494188" r:id="rId50"/>
    <p:sldLayoutId id="2147494189" r:id="rId51"/>
    <p:sldLayoutId id="2147494190" r:id="rId52"/>
    <p:sldLayoutId id="2147494191" r:id="rId53"/>
    <p:sldLayoutId id="2147494192" r:id="rId54"/>
    <p:sldLayoutId id="2147494193" r:id="rId55"/>
    <p:sldLayoutId id="2147494194" r:id="rId56"/>
    <p:sldLayoutId id="2147494195" r:id="rId57"/>
    <p:sldLayoutId id="2147494196" r:id="rId58"/>
    <p:sldLayoutId id="2147494197" r:id="rId59"/>
    <p:sldLayoutId id="2147494198" r:id="rId60"/>
    <p:sldLayoutId id="2147494199" r:id="rId61"/>
    <p:sldLayoutId id="2147494200" r:id="rId62"/>
    <p:sldLayoutId id="2147494201" r:id="rId63"/>
    <p:sldLayoutId id="2147494202" r:id="rId64"/>
    <p:sldLayoutId id="2147494203" r:id="rId65"/>
    <p:sldLayoutId id="2147494204" r:id="rId66"/>
    <p:sldLayoutId id="2147494205" r:id="rId67"/>
    <p:sldLayoutId id="2147494206" r:id="rId6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1939" rtl="0" eaLnBrk="1" latinLnBrk="0" hangingPunct="1">
        <a:lnSpc>
          <a:spcPct val="90000"/>
        </a:lnSpc>
        <a:spcBef>
          <a:spcPct val="0"/>
        </a:spcBef>
        <a:buNone/>
        <a:defRPr sz="3600" kern="1200">
          <a:solidFill>
            <a:schemeClr val="bg2"/>
          </a:solidFill>
          <a:latin typeface="+mj-lt"/>
          <a:ea typeface="+mj-ea"/>
          <a:cs typeface="+mj-cs"/>
        </a:defRPr>
      </a:lvl1pPr>
    </p:titleStyle>
    <p:bodyStyle>
      <a:lvl1pPr marL="227985" indent="-227985" algn="l" defTabSz="911939" rtl="0" eaLnBrk="1" latinLnBrk="0" hangingPunct="1">
        <a:lnSpc>
          <a:spcPct val="90000"/>
        </a:lnSpc>
        <a:spcBef>
          <a:spcPts val="998"/>
        </a:spcBef>
        <a:buFont typeface="Arial" panose="020B0604020202020204" pitchFamily="34" charset="0"/>
        <a:buChar char="•"/>
        <a:defRPr sz="2800" kern="1200">
          <a:solidFill>
            <a:schemeClr val="bg2"/>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bg2"/>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bg2"/>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p:bodyStyle>
    <p:otherStyle>
      <a:defPPr>
        <a:defRPr lang="en-US"/>
      </a:defPPr>
      <a:lvl1pPr marL="0" algn="l" defTabSz="911939" rtl="0" eaLnBrk="1" latinLnBrk="0" hangingPunct="1">
        <a:defRPr sz="1795" kern="1200">
          <a:solidFill>
            <a:schemeClr val="tx1"/>
          </a:solidFill>
          <a:latin typeface="+mn-lt"/>
          <a:ea typeface="+mn-ea"/>
          <a:cs typeface="+mn-cs"/>
        </a:defRPr>
      </a:lvl1pPr>
      <a:lvl2pPr marL="455970" algn="l" defTabSz="911939" rtl="0" eaLnBrk="1" latinLnBrk="0" hangingPunct="1">
        <a:defRPr sz="1795" kern="1200">
          <a:solidFill>
            <a:schemeClr val="tx1"/>
          </a:solidFill>
          <a:latin typeface="+mn-lt"/>
          <a:ea typeface="+mn-ea"/>
          <a:cs typeface="+mn-cs"/>
        </a:defRPr>
      </a:lvl2pPr>
      <a:lvl3pPr marL="911939" algn="l" defTabSz="911939" rtl="0" eaLnBrk="1" latinLnBrk="0" hangingPunct="1">
        <a:defRPr sz="1795" kern="1200">
          <a:solidFill>
            <a:schemeClr val="tx1"/>
          </a:solidFill>
          <a:latin typeface="+mn-lt"/>
          <a:ea typeface="+mn-ea"/>
          <a:cs typeface="+mn-cs"/>
        </a:defRPr>
      </a:lvl3pPr>
      <a:lvl4pPr marL="1367909" algn="l" defTabSz="911939" rtl="0" eaLnBrk="1" latinLnBrk="0" hangingPunct="1">
        <a:defRPr sz="1795" kern="1200">
          <a:solidFill>
            <a:schemeClr val="tx1"/>
          </a:solidFill>
          <a:latin typeface="+mn-lt"/>
          <a:ea typeface="+mn-ea"/>
          <a:cs typeface="+mn-cs"/>
        </a:defRPr>
      </a:lvl4pPr>
      <a:lvl5pPr marL="1823878" algn="l" defTabSz="911939" rtl="0" eaLnBrk="1" latinLnBrk="0" hangingPunct="1">
        <a:defRPr sz="1795" kern="1200">
          <a:solidFill>
            <a:schemeClr val="tx1"/>
          </a:solidFill>
          <a:latin typeface="+mn-lt"/>
          <a:ea typeface="+mn-ea"/>
          <a:cs typeface="+mn-cs"/>
        </a:defRPr>
      </a:lvl5pPr>
      <a:lvl6pPr marL="2279847" algn="l" defTabSz="911939" rtl="0" eaLnBrk="1" latinLnBrk="0" hangingPunct="1">
        <a:defRPr sz="1795" kern="1200">
          <a:solidFill>
            <a:schemeClr val="tx1"/>
          </a:solidFill>
          <a:latin typeface="+mn-lt"/>
          <a:ea typeface="+mn-ea"/>
          <a:cs typeface="+mn-cs"/>
        </a:defRPr>
      </a:lvl6pPr>
      <a:lvl7pPr marL="2735816" algn="l" defTabSz="911939" rtl="0" eaLnBrk="1" latinLnBrk="0" hangingPunct="1">
        <a:defRPr sz="1795" kern="1200">
          <a:solidFill>
            <a:schemeClr val="tx1"/>
          </a:solidFill>
          <a:latin typeface="+mn-lt"/>
          <a:ea typeface="+mn-ea"/>
          <a:cs typeface="+mn-cs"/>
        </a:defRPr>
      </a:lvl7pPr>
      <a:lvl8pPr marL="3191786" algn="l" defTabSz="911939" rtl="0" eaLnBrk="1" latinLnBrk="0" hangingPunct="1">
        <a:defRPr sz="1795" kern="1200">
          <a:solidFill>
            <a:schemeClr val="tx1"/>
          </a:solidFill>
          <a:latin typeface="+mn-lt"/>
          <a:ea typeface="+mn-ea"/>
          <a:cs typeface="+mn-cs"/>
        </a:defRPr>
      </a:lvl8pPr>
      <a:lvl9pPr marL="3647755" algn="l" defTabSz="911939" rtl="0" eaLnBrk="1" latinLnBrk="0" hangingPunct="1">
        <a:defRPr sz="1795"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317">
          <p15:clr>
            <a:srgbClr val="F26B43"/>
          </p15:clr>
        </p15:guide>
        <p15:guide id="3" pos="348">
          <p15:clr>
            <a:srgbClr val="F26B43"/>
          </p15:clr>
        </p15:guide>
        <p15:guide id="13" orient="horz" pos="3975">
          <p15:clr>
            <a:srgbClr val="F26B43"/>
          </p15:clr>
        </p15:guide>
        <p15:guide id="14" orient="horz" pos="348">
          <p15:clr>
            <a:srgbClr val="F26B43"/>
          </p15:clr>
        </p15:guide>
        <p15:guide id="15" orient="horz" pos="833">
          <p15:clr>
            <a:srgbClr val="F26B43"/>
          </p15:clr>
        </p15:guide>
        <p15:guide id="16" orient="horz" pos="94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575836431"/>
      </p:ext>
    </p:extLst>
  </p:cSld>
  <p:clrMap bg1="dk1" tx1="lt1" bg2="dk2" tx2="lt2" accent1="accent1" accent2="accent2" accent3="accent3" accent4="accent4" accent5="accent5" accent6="accent6" hlink="hlink" folHlink="folHlink"/>
  <p:sldLayoutIdLst>
    <p:sldLayoutId id="2147494259" r:id="rId1"/>
    <p:sldLayoutId id="2147494260" r:id="rId2"/>
    <p:sldLayoutId id="2147494261" r:id="rId3"/>
    <p:sldLayoutId id="2147494262" r:id="rId4"/>
    <p:sldLayoutId id="2147494263" r:id="rId5"/>
    <p:sldLayoutId id="2147494264" r:id="rId6"/>
    <p:sldLayoutId id="2147494265" r:id="rId7"/>
    <p:sldLayoutId id="2147494266" r:id="rId8"/>
    <p:sldLayoutId id="2147494267" r:id="rId9"/>
    <p:sldLayoutId id="2147494268" r:id="rId10"/>
    <p:sldLayoutId id="2147494269" r:id="rId11"/>
    <p:sldLayoutId id="2147494270" r:id="rId12"/>
    <p:sldLayoutId id="2147494271" r:id="rId13"/>
    <p:sldLayoutId id="2147494272" r:id="rId14"/>
    <p:sldLayoutId id="2147494273" r:id="rId15"/>
    <p:sldLayoutId id="2147494274" r:id="rId16"/>
    <p:sldLayoutId id="2147494275" r:id="rId17"/>
    <p:sldLayoutId id="2147494276" r:id="rId18"/>
    <p:sldLayoutId id="2147494277" r:id="rId19"/>
    <p:sldLayoutId id="2147494278" r:id="rId20"/>
    <p:sldLayoutId id="2147494279" r:id="rId21"/>
    <p:sldLayoutId id="2147494280" r:id="rId22"/>
    <p:sldLayoutId id="2147494281" r:id="rId23"/>
    <p:sldLayoutId id="2147494282" r:id="rId24"/>
    <p:sldLayoutId id="2147494283" r:id="rId25"/>
    <p:sldLayoutId id="2147494284" r:id="rId26"/>
    <p:sldLayoutId id="2147494285" r:id="rId27"/>
    <p:sldLayoutId id="2147494286" r:id="rId28"/>
    <p:sldLayoutId id="2147494287" r:id="rId29"/>
    <p:sldLayoutId id="2147494288"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920023058"/>
      </p:ext>
    </p:extLst>
  </p:cSld>
  <p:clrMap bg1="dk1" tx1="lt1" bg2="dk2" tx2="lt2" accent1="accent1" accent2="accent2" accent3="accent3" accent4="accent4" accent5="accent5" accent6="accent6" hlink="hlink" folHlink="folHlink"/>
  <p:sldLayoutIdLst>
    <p:sldLayoutId id="2147494319" r:id="rId1"/>
    <p:sldLayoutId id="2147494320" r:id="rId2"/>
    <p:sldLayoutId id="2147494321" r:id="rId3"/>
    <p:sldLayoutId id="2147494322" r:id="rId4"/>
    <p:sldLayoutId id="2147494323" r:id="rId5"/>
    <p:sldLayoutId id="2147494324" r:id="rId6"/>
    <p:sldLayoutId id="2147494325" r:id="rId7"/>
    <p:sldLayoutId id="2147494326" r:id="rId8"/>
    <p:sldLayoutId id="2147494327" r:id="rId9"/>
    <p:sldLayoutId id="2147494328" r:id="rId10"/>
    <p:sldLayoutId id="2147494329" r:id="rId11"/>
    <p:sldLayoutId id="2147494330" r:id="rId12"/>
    <p:sldLayoutId id="2147494331" r:id="rId13"/>
    <p:sldLayoutId id="2147494332" r:id="rId14"/>
    <p:sldLayoutId id="2147494333" r:id="rId15"/>
    <p:sldLayoutId id="2147494334" r:id="rId16"/>
    <p:sldLayoutId id="2147494335" r:id="rId17"/>
    <p:sldLayoutId id="2147494336" r:id="rId18"/>
    <p:sldLayoutId id="2147494337" r:id="rId19"/>
    <p:sldLayoutId id="2147494338" r:id="rId20"/>
    <p:sldLayoutId id="2147494339" r:id="rId21"/>
    <p:sldLayoutId id="2147494340" r:id="rId22"/>
    <p:sldLayoutId id="2147494341" r:id="rId23"/>
    <p:sldLayoutId id="2147494342" r:id="rId24"/>
    <p:sldLayoutId id="2147494343" r:id="rId25"/>
    <p:sldLayoutId id="2147494344" r:id="rId26"/>
    <p:sldLayoutId id="2147494345" r:id="rId27"/>
    <p:sldLayoutId id="2147494346" r:id="rId28"/>
    <p:sldLayoutId id="2147494347" r:id="rId29"/>
    <p:sldLayoutId id="2147494348" r:id="rId30"/>
    <p:sldLayoutId id="2147494349" r:id="rId31"/>
    <p:sldLayoutId id="2147494350" r:id="rId32"/>
    <p:sldLayoutId id="2147494351" r:id="rId33"/>
    <p:sldLayoutId id="2147494352" r:id="rId34"/>
    <p:sldLayoutId id="2147494353" r:id="rId35"/>
    <p:sldLayoutId id="2147494354" r:id="rId36"/>
    <p:sldLayoutId id="2147494355"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03607395"/>
      </p:ext>
    </p:extLst>
  </p:cSld>
  <p:clrMap bg1="dk1" tx1="lt1" bg2="dk2" tx2="lt2" accent1="accent1" accent2="accent2" accent3="accent3" accent4="accent4" accent5="accent5" accent6="accent6" hlink="hlink" folHlink="folHlink"/>
  <p:sldLayoutIdLst>
    <p:sldLayoutId id="2147494358" r:id="rId1"/>
    <p:sldLayoutId id="2147494359" r:id="rId2"/>
    <p:sldLayoutId id="2147494360" r:id="rId3"/>
    <p:sldLayoutId id="2147494361" r:id="rId4"/>
    <p:sldLayoutId id="2147494362" r:id="rId5"/>
    <p:sldLayoutId id="2147494363" r:id="rId6"/>
    <p:sldLayoutId id="2147494364" r:id="rId7"/>
    <p:sldLayoutId id="2147494365" r:id="rId8"/>
    <p:sldLayoutId id="2147494366" r:id="rId9"/>
    <p:sldLayoutId id="2147494367" r:id="rId10"/>
    <p:sldLayoutId id="2147494368" r:id="rId11"/>
    <p:sldLayoutId id="2147494369" r:id="rId12"/>
    <p:sldLayoutId id="2147494370" r:id="rId13"/>
    <p:sldLayoutId id="2147494371" r:id="rId14"/>
    <p:sldLayoutId id="2147494372" r:id="rId15"/>
    <p:sldLayoutId id="2147494373" r:id="rId16"/>
    <p:sldLayoutId id="2147494374" r:id="rId17"/>
    <p:sldLayoutId id="2147494375" r:id="rId18"/>
    <p:sldLayoutId id="2147494376" r:id="rId19"/>
    <p:sldLayoutId id="2147494377" r:id="rId20"/>
    <p:sldLayoutId id="2147494378" r:id="rId21"/>
    <p:sldLayoutId id="2147494379" r:id="rId22"/>
    <p:sldLayoutId id="2147494380" r:id="rId23"/>
    <p:sldLayoutId id="2147494381" r:id="rId24"/>
    <p:sldLayoutId id="2147494382" r:id="rId25"/>
    <p:sldLayoutId id="2147494383" r:id="rId26"/>
    <p:sldLayoutId id="2147494384" r:id="rId27"/>
    <p:sldLayoutId id="2147494385" r:id="rId28"/>
    <p:sldLayoutId id="2147494386" r:id="rId29"/>
    <p:sldLayoutId id="2147494387" r:id="rId30"/>
    <p:sldLayoutId id="2147494388" r:id="rId31"/>
    <p:sldLayoutId id="2147494389" r:id="rId32"/>
    <p:sldLayoutId id="2147494390" r:id="rId33"/>
    <p:sldLayoutId id="2147494391"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xml"/><Relationship Id="rId1" Type="http://schemas.openxmlformats.org/officeDocument/2006/relationships/slideLayout" Target="../slideLayouts/slideLayout180.xml"/><Relationship Id="rId4" Type="http://schemas.openxmlformats.org/officeDocument/2006/relationships/image" Target="../media/image81.svg"/></Relationships>
</file>

<file path=ppt/slides/_rels/slide10.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115.svg"/><Relationship Id="rId5" Type="http://schemas.openxmlformats.org/officeDocument/2006/relationships/image" Target="../media/image114.png"/><Relationship Id="rId4" Type="http://schemas.openxmlformats.org/officeDocument/2006/relationships/image" Target="../media/image198.svg"/></Relationships>
</file>

<file path=ppt/slides/_rels/slide1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41.png"/><Relationship Id="rId5" Type="http://schemas.microsoft.com/office/2007/relationships/hdphoto" Target="../media/hdphoto10.wdp"/><Relationship Id="rId4" Type="http://schemas.openxmlformats.org/officeDocument/2006/relationships/image" Target="../media/image104.png"/></Relationships>
</file>

<file path=ppt/slides/_rels/slide13.xml.rels><?xml version="1.0" encoding="UTF-8" standalone="yes"?>
<Relationships xmlns="http://schemas.openxmlformats.org/package/2006/relationships"><Relationship Id="rId3" Type="http://schemas.openxmlformats.org/officeDocument/2006/relationships/image" Target="../media/image199.png"/><Relationship Id="rId7" Type="http://schemas.microsoft.com/office/2007/relationships/hdphoto" Target="../media/hdphoto10.wdp"/><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200.svg"/></Relationships>
</file>

<file path=ppt/slides/_rels/slide14.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141.png"/><Relationship Id="rId7" Type="http://schemas.openxmlformats.org/officeDocument/2006/relationships/image" Target="../media/image104.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03.png"/><Relationship Id="rId5" Type="http://schemas.openxmlformats.org/officeDocument/2006/relationships/image" Target="../media/image200.svg"/><Relationship Id="rId4" Type="http://schemas.openxmlformats.org/officeDocument/2006/relationships/image" Target="../media/image199.png"/></Relationships>
</file>

<file path=ppt/slides/_rels/slide15.xml.rels><?xml version="1.0" encoding="UTF-8" standalone="yes"?>
<Relationships xmlns="http://schemas.openxmlformats.org/package/2006/relationships"><Relationship Id="rId8" Type="http://schemas.openxmlformats.org/officeDocument/2006/relationships/image" Target="../media/image115.svg"/><Relationship Id="rId13" Type="http://schemas.openxmlformats.org/officeDocument/2006/relationships/image" Target="../media/image120.svg"/><Relationship Id="rId3" Type="http://schemas.openxmlformats.org/officeDocument/2006/relationships/image" Target="../media/image80.png"/><Relationship Id="rId7" Type="http://schemas.openxmlformats.org/officeDocument/2006/relationships/image" Target="../media/image114.png"/><Relationship Id="rId12" Type="http://schemas.openxmlformats.org/officeDocument/2006/relationships/image" Target="../media/image119.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90.svg"/><Relationship Id="rId11" Type="http://schemas.openxmlformats.org/officeDocument/2006/relationships/image" Target="../media/image118.svg"/><Relationship Id="rId5" Type="http://schemas.openxmlformats.org/officeDocument/2006/relationships/image" Target="../media/image89.png"/><Relationship Id="rId15" Type="http://schemas.openxmlformats.org/officeDocument/2006/relationships/image" Target="../media/image122.svg"/><Relationship Id="rId10" Type="http://schemas.openxmlformats.org/officeDocument/2006/relationships/image" Target="../media/image117.png"/><Relationship Id="rId4" Type="http://schemas.openxmlformats.org/officeDocument/2006/relationships/image" Target="../media/image81.svg"/><Relationship Id="rId9" Type="http://schemas.openxmlformats.org/officeDocument/2006/relationships/image" Target="../media/image116.png"/><Relationship Id="rId14" Type="http://schemas.openxmlformats.org/officeDocument/2006/relationships/image" Target="../media/image121.png"/></Relationships>
</file>

<file path=ppt/slides/_rels/slide16.xml.rels><?xml version="1.0" encoding="UTF-8" standalone="yes"?>
<Relationships xmlns="http://schemas.openxmlformats.org/package/2006/relationships"><Relationship Id="rId8" Type="http://schemas.openxmlformats.org/officeDocument/2006/relationships/image" Target="../media/image186.png"/><Relationship Id="rId13" Type="http://schemas.openxmlformats.org/officeDocument/2006/relationships/image" Target="../media/image189.png"/><Relationship Id="rId18" Type="http://schemas.openxmlformats.org/officeDocument/2006/relationships/image" Target="../media/image193.png"/><Relationship Id="rId3" Type="http://schemas.openxmlformats.org/officeDocument/2006/relationships/image" Target="../media/image107.png"/><Relationship Id="rId21" Type="http://schemas.openxmlformats.org/officeDocument/2006/relationships/image" Target="../media/image196.png"/><Relationship Id="rId7" Type="http://schemas.openxmlformats.org/officeDocument/2006/relationships/image" Target="../media/image132.svg"/><Relationship Id="rId12" Type="http://schemas.openxmlformats.org/officeDocument/2006/relationships/image" Target="../media/image188.png"/><Relationship Id="rId17" Type="http://schemas.openxmlformats.org/officeDocument/2006/relationships/image" Target="../media/image192.svg"/><Relationship Id="rId2" Type="http://schemas.openxmlformats.org/officeDocument/2006/relationships/notesSlide" Target="../notesSlides/notesSlide16.xml"/><Relationship Id="rId16" Type="http://schemas.openxmlformats.org/officeDocument/2006/relationships/image" Target="../media/image191.png"/><Relationship Id="rId20" Type="http://schemas.openxmlformats.org/officeDocument/2006/relationships/image" Target="../media/image195.png"/><Relationship Id="rId1" Type="http://schemas.openxmlformats.org/officeDocument/2006/relationships/slideLayout" Target="../slideLayouts/slideLayout3.xml"/><Relationship Id="rId6" Type="http://schemas.openxmlformats.org/officeDocument/2006/relationships/image" Target="../media/image131.png"/><Relationship Id="rId11" Type="http://schemas.openxmlformats.org/officeDocument/2006/relationships/image" Target="../media/image115.svg"/><Relationship Id="rId5" Type="http://schemas.openxmlformats.org/officeDocument/2006/relationships/image" Target="../media/image109.emf"/><Relationship Id="rId15" Type="http://schemas.microsoft.com/office/2007/relationships/hdphoto" Target="../media/hdphoto9.wdp"/><Relationship Id="rId10" Type="http://schemas.openxmlformats.org/officeDocument/2006/relationships/image" Target="../media/image114.png"/><Relationship Id="rId19" Type="http://schemas.openxmlformats.org/officeDocument/2006/relationships/image" Target="../media/image194.png"/><Relationship Id="rId4" Type="http://schemas.openxmlformats.org/officeDocument/2006/relationships/image" Target="../media/image108.svg"/><Relationship Id="rId9" Type="http://schemas.openxmlformats.org/officeDocument/2006/relationships/image" Target="../media/image187.png"/><Relationship Id="rId14" Type="http://schemas.openxmlformats.org/officeDocument/2006/relationships/image" Target="../media/image190.png"/></Relationships>
</file>

<file path=ppt/slides/_rels/slide17.xml.rels><?xml version="1.0" encoding="UTF-8" standalone="yes"?>
<Relationships xmlns="http://schemas.openxmlformats.org/package/2006/relationships"><Relationship Id="rId8" Type="http://schemas.microsoft.com/office/2007/relationships/hdphoto" Target="../media/hdphoto2.wdp"/><Relationship Id="rId13" Type="http://schemas.microsoft.com/office/2007/relationships/hdphoto" Target="../media/hdphoto3.wdp"/><Relationship Id="rId18" Type="http://schemas.openxmlformats.org/officeDocument/2006/relationships/image" Target="../media/image202.svg"/><Relationship Id="rId3" Type="http://schemas.openxmlformats.org/officeDocument/2006/relationships/image" Target="../media/image97.png"/><Relationship Id="rId21" Type="http://schemas.openxmlformats.org/officeDocument/2006/relationships/image" Target="../media/image205.png"/><Relationship Id="rId7" Type="http://schemas.openxmlformats.org/officeDocument/2006/relationships/image" Target="../media/image100.png"/><Relationship Id="rId12" Type="http://schemas.openxmlformats.org/officeDocument/2006/relationships/image" Target="../media/image104.png"/><Relationship Id="rId17" Type="http://schemas.openxmlformats.org/officeDocument/2006/relationships/image" Target="../media/image201.png"/><Relationship Id="rId25" Type="http://schemas.openxmlformats.org/officeDocument/2006/relationships/image" Target="../media/image209.svg"/><Relationship Id="rId2" Type="http://schemas.openxmlformats.org/officeDocument/2006/relationships/notesSlide" Target="../notesSlides/notesSlide17.xml"/><Relationship Id="rId16" Type="http://schemas.openxmlformats.org/officeDocument/2006/relationships/image" Target="../media/image106.png"/><Relationship Id="rId20" Type="http://schemas.openxmlformats.org/officeDocument/2006/relationships/image" Target="../media/image204.svg"/><Relationship Id="rId1" Type="http://schemas.openxmlformats.org/officeDocument/2006/relationships/slideLayout" Target="../slideLayouts/slideLayout3.xml"/><Relationship Id="rId6" Type="http://schemas.openxmlformats.org/officeDocument/2006/relationships/image" Target="../media/image99.png"/><Relationship Id="rId11" Type="http://schemas.openxmlformats.org/officeDocument/2006/relationships/image" Target="../media/image103.png"/><Relationship Id="rId24" Type="http://schemas.openxmlformats.org/officeDocument/2006/relationships/image" Target="../media/image208.png"/><Relationship Id="rId5" Type="http://schemas.microsoft.com/office/2007/relationships/hdphoto" Target="../media/hdphoto1.wdp"/><Relationship Id="rId15" Type="http://schemas.microsoft.com/office/2007/relationships/hdphoto" Target="../media/hdphoto4.wdp"/><Relationship Id="rId23" Type="http://schemas.openxmlformats.org/officeDocument/2006/relationships/image" Target="../media/image207.png"/><Relationship Id="rId10" Type="http://schemas.openxmlformats.org/officeDocument/2006/relationships/image" Target="../media/image102.png"/><Relationship Id="rId19" Type="http://schemas.openxmlformats.org/officeDocument/2006/relationships/image" Target="../media/image203.png"/><Relationship Id="rId4" Type="http://schemas.openxmlformats.org/officeDocument/2006/relationships/image" Target="../media/image98.png"/><Relationship Id="rId9" Type="http://schemas.openxmlformats.org/officeDocument/2006/relationships/image" Target="../media/image101.png"/><Relationship Id="rId14" Type="http://schemas.openxmlformats.org/officeDocument/2006/relationships/image" Target="../media/image105.png"/><Relationship Id="rId22" Type="http://schemas.openxmlformats.org/officeDocument/2006/relationships/image" Target="../media/image206.svg"/></Relationships>
</file>

<file path=ppt/slides/_rels/slide18.xml.rels><?xml version="1.0" encoding="UTF-8" standalone="yes"?>
<Relationships xmlns="http://schemas.openxmlformats.org/package/2006/relationships"><Relationship Id="rId8" Type="http://schemas.openxmlformats.org/officeDocument/2006/relationships/image" Target="../media/image206.svg"/><Relationship Id="rId13" Type="http://schemas.openxmlformats.org/officeDocument/2006/relationships/image" Target="../media/image98.png"/><Relationship Id="rId18" Type="http://schemas.openxmlformats.org/officeDocument/2006/relationships/image" Target="../media/image101.png"/><Relationship Id="rId3" Type="http://schemas.openxmlformats.org/officeDocument/2006/relationships/image" Target="../media/image201.png"/><Relationship Id="rId21" Type="http://schemas.openxmlformats.org/officeDocument/2006/relationships/image" Target="../media/image104.png"/><Relationship Id="rId7" Type="http://schemas.openxmlformats.org/officeDocument/2006/relationships/image" Target="../media/image205.png"/><Relationship Id="rId12" Type="http://schemas.openxmlformats.org/officeDocument/2006/relationships/image" Target="../media/image97.png"/><Relationship Id="rId17" Type="http://schemas.microsoft.com/office/2007/relationships/hdphoto" Target="../media/hdphoto2.wdp"/><Relationship Id="rId25" Type="http://schemas.openxmlformats.org/officeDocument/2006/relationships/image" Target="../media/image106.png"/><Relationship Id="rId2" Type="http://schemas.openxmlformats.org/officeDocument/2006/relationships/notesSlide" Target="../notesSlides/notesSlide18.xml"/><Relationship Id="rId16" Type="http://schemas.openxmlformats.org/officeDocument/2006/relationships/image" Target="../media/image100.png"/><Relationship Id="rId20" Type="http://schemas.openxmlformats.org/officeDocument/2006/relationships/image" Target="../media/image103.png"/><Relationship Id="rId1" Type="http://schemas.openxmlformats.org/officeDocument/2006/relationships/slideLayout" Target="../slideLayouts/slideLayout3.xml"/><Relationship Id="rId6" Type="http://schemas.openxmlformats.org/officeDocument/2006/relationships/image" Target="../media/image204.svg"/><Relationship Id="rId11" Type="http://schemas.openxmlformats.org/officeDocument/2006/relationships/image" Target="../media/image209.svg"/><Relationship Id="rId24" Type="http://schemas.microsoft.com/office/2007/relationships/hdphoto" Target="../media/hdphoto4.wdp"/><Relationship Id="rId5" Type="http://schemas.openxmlformats.org/officeDocument/2006/relationships/image" Target="../media/image203.png"/><Relationship Id="rId15" Type="http://schemas.openxmlformats.org/officeDocument/2006/relationships/image" Target="../media/image99.png"/><Relationship Id="rId23" Type="http://schemas.openxmlformats.org/officeDocument/2006/relationships/image" Target="../media/image105.png"/><Relationship Id="rId10" Type="http://schemas.openxmlformats.org/officeDocument/2006/relationships/image" Target="../media/image208.png"/><Relationship Id="rId19" Type="http://schemas.openxmlformats.org/officeDocument/2006/relationships/image" Target="../media/image102.png"/><Relationship Id="rId4" Type="http://schemas.openxmlformats.org/officeDocument/2006/relationships/image" Target="../media/image202.svg"/><Relationship Id="rId9" Type="http://schemas.openxmlformats.org/officeDocument/2006/relationships/image" Target="../media/image207.png"/><Relationship Id="rId14" Type="http://schemas.microsoft.com/office/2007/relationships/hdphoto" Target="../media/hdphoto1.wdp"/><Relationship Id="rId22" Type="http://schemas.microsoft.com/office/2007/relationships/hdphoto" Target="../media/hdphoto3.wdp"/></Relationships>
</file>

<file path=ppt/slides/_rels/slide19.xml.rels><?xml version="1.0" encoding="UTF-8" standalone="yes"?>
<Relationships xmlns="http://schemas.openxmlformats.org/package/2006/relationships"><Relationship Id="rId8" Type="http://schemas.openxmlformats.org/officeDocument/2006/relationships/image" Target="../media/image213.svg"/><Relationship Id="rId3" Type="http://schemas.openxmlformats.org/officeDocument/2006/relationships/image" Target="../media/image107.png"/><Relationship Id="rId7" Type="http://schemas.openxmlformats.org/officeDocument/2006/relationships/image" Target="../media/image212.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11.svg"/><Relationship Id="rId5" Type="http://schemas.openxmlformats.org/officeDocument/2006/relationships/image" Target="../media/image210.png"/><Relationship Id="rId10" Type="http://schemas.openxmlformats.org/officeDocument/2006/relationships/image" Target="../media/image215.svg"/><Relationship Id="rId4" Type="http://schemas.openxmlformats.org/officeDocument/2006/relationships/image" Target="../media/image108.svg"/><Relationship Id="rId9" Type="http://schemas.openxmlformats.org/officeDocument/2006/relationships/image" Target="../media/image214.png"/></Relationships>
</file>

<file path=ppt/slides/_rels/slide2.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svg"/><Relationship Id="rId18" Type="http://schemas.openxmlformats.org/officeDocument/2006/relationships/image" Target="../media/image97.png"/><Relationship Id="rId26" Type="http://schemas.openxmlformats.org/officeDocument/2006/relationships/image" Target="../media/image103.png"/><Relationship Id="rId3" Type="http://schemas.openxmlformats.org/officeDocument/2006/relationships/image" Target="../media/image82.png"/><Relationship Id="rId21" Type="http://schemas.openxmlformats.org/officeDocument/2006/relationships/image" Target="../media/image99.png"/><Relationship Id="rId7" Type="http://schemas.openxmlformats.org/officeDocument/2006/relationships/image" Target="../media/image86.png"/><Relationship Id="rId12" Type="http://schemas.openxmlformats.org/officeDocument/2006/relationships/image" Target="../media/image91.png"/><Relationship Id="rId17" Type="http://schemas.openxmlformats.org/officeDocument/2006/relationships/image" Target="../media/image96.svg"/><Relationship Id="rId25" Type="http://schemas.openxmlformats.org/officeDocument/2006/relationships/image" Target="../media/image102.png"/><Relationship Id="rId2" Type="http://schemas.openxmlformats.org/officeDocument/2006/relationships/notesSlide" Target="../notesSlides/notesSlide2.xml"/><Relationship Id="rId16" Type="http://schemas.openxmlformats.org/officeDocument/2006/relationships/image" Target="../media/image95.png"/><Relationship Id="rId20" Type="http://schemas.microsoft.com/office/2007/relationships/hdphoto" Target="../media/hdphoto1.wdp"/><Relationship Id="rId29" Type="http://schemas.openxmlformats.org/officeDocument/2006/relationships/image" Target="../media/image105.png"/><Relationship Id="rId1" Type="http://schemas.openxmlformats.org/officeDocument/2006/relationships/slideLayout" Target="../slideLayouts/slideLayout3.xml"/><Relationship Id="rId6" Type="http://schemas.openxmlformats.org/officeDocument/2006/relationships/image" Target="../media/image85.png"/><Relationship Id="rId11" Type="http://schemas.openxmlformats.org/officeDocument/2006/relationships/image" Target="../media/image90.svg"/><Relationship Id="rId24" Type="http://schemas.openxmlformats.org/officeDocument/2006/relationships/image" Target="../media/image101.png"/><Relationship Id="rId5" Type="http://schemas.openxmlformats.org/officeDocument/2006/relationships/image" Target="../media/image84.png"/><Relationship Id="rId15" Type="http://schemas.openxmlformats.org/officeDocument/2006/relationships/image" Target="../media/image94.svg"/><Relationship Id="rId23" Type="http://schemas.microsoft.com/office/2007/relationships/hdphoto" Target="../media/hdphoto2.wdp"/><Relationship Id="rId28" Type="http://schemas.microsoft.com/office/2007/relationships/hdphoto" Target="../media/hdphoto3.wdp"/><Relationship Id="rId10" Type="http://schemas.openxmlformats.org/officeDocument/2006/relationships/image" Target="../media/image89.png"/><Relationship Id="rId19" Type="http://schemas.openxmlformats.org/officeDocument/2006/relationships/image" Target="../media/image98.png"/><Relationship Id="rId31" Type="http://schemas.openxmlformats.org/officeDocument/2006/relationships/image" Target="../media/image106.png"/><Relationship Id="rId4" Type="http://schemas.openxmlformats.org/officeDocument/2006/relationships/image" Target="../media/image83.png"/><Relationship Id="rId9" Type="http://schemas.openxmlformats.org/officeDocument/2006/relationships/image" Target="../media/image88.svg"/><Relationship Id="rId14" Type="http://schemas.openxmlformats.org/officeDocument/2006/relationships/image" Target="../media/image93.png"/><Relationship Id="rId22" Type="http://schemas.openxmlformats.org/officeDocument/2006/relationships/image" Target="../media/image100.png"/><Relationship Id="rId27" Type="http://schemas.openxmlformats.org/officeDocument/2006/relationships/image" Target="../media/image104.png"/><Relationship Id="rId30" Type="http://schemas.microsoft.com/office/2007/relationships/hdphoto" Target="../media/hdphoto4.wdp"/></Relationships>
</file>

<file path=ppt/slides/_rels/slide20.xml.rels><?xml version="1.0" encoding="UTF-8" standalone="yes"?>
<Relationships xmlns="http://schemas.openxmlformats.org/package/2006/relationships"><Relationship Id="rId8" Type="http://schemas.openxmlformats.org/officeDocument/2006/relationships/image" Target="../media/image216.emf"/><Relationship Id="rId3" Type="http://schemas.openxmlformats.org/officeDocument/2006/relationships/image" Target="../media/image80.png"/><Relationship Id="rId7" Type="http://schemas.openxmlformats.org/officeDocument/2006/relationships/image" Target="../media/image195.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81.svg"/></Relationships>
</file>

<file path=ppt/slides/_rels/slide21.xml.rels><?xml version="1.0" encoding="UTF-8" standalone="yes"?>
<Relationships xmlns="http://schemas.openxmlformats.org/package/2006/relationships"><Relationship Id="rId13" Type="http://schemas.openxmlformats.org/officeDocument/2006/relationships/image" Target="../media/image225.svg"/><Relationship Id="rId18" Type="http://schemas.openxmlformats.org/officeDocument/2006/relationships/image" Target="../media/image230.png"/><Relationship Id="rId26" Type="http://schemas.openxmlformats.org/officeDocument/2006/relationships/image" Target="../media/image238.png"/><Relationship Id="rId39" Type="http://schemas.openxmlformats.org/officeDocument/2006/relationships/image" Target="../media/image247.svg"/><Relationship Id="rId21" Type="http://schemas.openxmlformats.org/officeDocument/2006/relationships/image" Target="../media/image233.svg"/><Relationship Id="rId34" Type="http://schemas.openxmlformats.org/officeDocument/2006/relationships/image" Target="../media/image167.png"/><Relationship Id="rId42" Type="http://schemas.openxmlformats.org/officeDocument/2006/relationships/image" Target="../media/image123.png"/><Relationship Id="rId47" Type="http://schemas.openxmlformats.org/officeDocument/2006/relationships/image" Target="../media/image249.png"/><Relationship Id="rId50" Type="http://schemas.openxmlformats.org/officeDocument/2006/relationships/image" Target="../media/image252.png"/><Relationship Id="rId55" Type="http://schemas.openxmlformats.org/officeDocument/2006/relationships/image" Target="../media/image257.svg"/><Relationship Id="rId63" Type="http://schemas.openxmlformats.org/officeDocument/2006/relationships/image" Target="../media/image90.svg"/><Relationship Id="rId7" Type="http://schemas.openxmlformats.org/officeDocument/2006/relationships/image" Target="../media/image222.svg"/><Relationship Id="rId2" Type="http://schemas.openxmlformats.org/officeDocument/2006/relationships/image" Target="../media/image217.png"/><Relationship Id="rId16" Type="http://schemas.openxmlformats.org/officeDocument/2006/relationships/image" Target="../media/image228.png"/><Relationship Id="rId29" Type="http://schemas.openxmlformats.org/officeDocument/2006/relationships/image" Target="../media/image146.svg"/><Relationship Id="rId11" Type="http://schemas.openxmlformats.org/officeDocument/2006/relationships/image" Target="../media/image160.svg"/><Relationship Id="rId24" Type="http://schemas.openxmlformats.org/officeDocument/2006/relationships/image" Target="../media/image236.png"/><Relationship Id="rId32" Type="http://schemas.openxmlformats.org/officeDocument/2006/relationships/image" Target="../media/image243.png"/><Relationship Id="rId37" Type="http://schemas.openxmlformats.org/officeDocument/2006/relationships/image" Target="../media/image169.svg"/><Relationship Id="rId40" Type="http://schemas.openxmlformats.org/officeDocument/2006/relationships/image" Target="../media/image80.png"/><Relationship Id="rId45" Type="http://schemas.openxmlformats.org/officeDocument/2006/relationships/image" Target="../media/image132.svg"/><Relationship Id="rId53" Type="http://schemas.openxmlformats.org/officeDocument/2006/relationships/image" Target="../media/image255.emf"/><Relationship Id="rId58" Type="http://schemas.openxmlformats.org/officeDocument/2006/relationships/image" Target="../media/image203.png"/><Relationship Id="rId5" Type="http://schemas.openxmlformats.org/officeDocument/2006/relationships/image" Target="../media/image220.svg"/><Relationship Id="rId61" Type="http://schemas.openxmlformats.org/officeDocument/2006/relationships/image" Target="../media/image259.svg"/><Relationship Id="rId19" Type="http://schemas.openxmlformats.org/officeDocument/2006/relationships/image" Target="../media/image231.svg"/><Relationship Id="rId14" Type="http://schemas.openxmlformats.org/officeDocument/2006/relationships/image" Target="../media/image226.png"/><Relationship Id="rId22" Type="http://schemas.openxmlformats.org/officeDocument/2006/relationships/image" Target="../media/image234.png"/><Relationship Id="rId27" Type="http://schemas.openxmlformats.org/officeDocument/2006/relationships/image" Target="../media/image239.svg"/><Relationship Id="rId30" Type="http://schemas.openxmlformats.org/officeDocument/2006/relationships/image" Target="../media/image241.png"/><Relationship Id="rId35" Type="http://schemas.openxmlformats.org/officeDocument/2006/relationships/image" Target="../media/image245.svg"/><Relationship Id="rId43" Type="http://schemas.openxmlformats.org/officeDocument/2006/relationships/image" Target="../media/image124.svg"/><Relationship Id="rId48" Type="http://schemas.openxmlformats.org/officeDocument/2006/relationships/image" Target="../media/image250.emf"/><Relationship Id="rId56" Type="http://schemas.openxmlformats.org/officeDocument/2006/relationships/image" Target="../media/image201.png"/><Relationship Id="rId8" Type="http://schemas.openxmlformats.org/officeDocument/2006/relationships/image" Target="../media/image223.png"/><Relationship Id="rId51" Type="http://schemas.openxmlformats.org/officeDocument/2006/relationships/image" Target="../media/image253.emf"/><Relationship Id="rId3" Type="http://schemas.openxmlformats.org/officeDocument/2006/relationships/image" Target="../media/image218.svg"/><Relationship Id="rId12" Type="http://schemas.openxmlformats.org/officeDocument/2006/relationships/image" Target="../media/image165.png"/><Relationship Id="rId17" Type="http://schemas.openxmlformats.org/officeDocument/2006/relationships/image" Target="../media/image229.svg"/><Relationship Id="rId25" Type="http://schemas.openxmlformats.org/officeDocument/2006/relationships/image" Target="../media/image237.svg"/><Relationship Id="rId33" Type="http://schemas.openxmlformats.org/officeDocument/2006/relationships/image" Target="../media/image244.svg"/><Relationship Id="rId38" Type="http://schemas.openxmlformats.org/officeDocument/2006/relationships/image" Target="../media/image246.png"/><Relationship Id="rId46" Type="http://schemas.openxmlformats.org/officeDocument/2006/relationships/image" Target="../media/image248.png"/><Relationship Id="rId59" Type="http://schemas.openxmlformats.org/officeDocument/2006/relationships/image" Target="../media/image204.svg"/><Relationship Id="rId20" Type="http://schemas.openxmlformats.org/officeDocument/2006/relationships/image" Target="../media/image232.png"/><Relationship Id="rId41" Type="http://schemas.openxmlformats.org/officeDocument/2006/relationships/image" Target="../media/image81.svg"/><Relationship Id="rId54" Type="http://schemas.openxmlformats.org/officeDocument/2006/relationships/image" Target="../media/image256.png"/><Relationship Id="rId62" Type="http://schemas.openxmlformats.org/officeDocument/2006/relationships/image" Target="../media/image89.png"/><Relationship Id="rId1" Type="http://schemas.openxmlformats.org/officeDocument/2006/relationships/slideLayout" Target="../slideLayouts/slideLayout12.xml"/><Relationship Id="rId6" Type="http://schemas.openxmlformats.org/officeDocument/2006/relationships/image" Target="../media/image221.png"/><Relationship Id="rId15" Type="http://schemas.openxmlformats.org/officeDocument/2006/relationships/image" Target="../media/image227.svg"/><Relationship Id="rId23" Type="http://schemas.openxmlformats.org/officeDocument/2006/relationships/image" Target="../media/image235.svg"/><Relationship Id="rId28" Type="http://schemas.openxmlformats.org/officeDocument/2006/relationships/image" Target="../media/image240.png"/><Relationship Id="rId36" Type="http://schemas.openxmlformats.org/officeDocument/2006/relationships/image" Target="../media/image168.png"/><Relationship Id="rId49" Type="http://schemas.openxmlformats.org/officeDocument/2006/relationships/image" Target="../media/image251.png"/><Relationship Id="rId57" Type="http://schemas.openxmlformats.org/officeDocument/2006/relationships/image" Target="../media/image202.svg"/><Relationship Id="rId10" Type="http://schemas.openxmlformats.org/officeDocument/2006/relationships/image" Target="../media/image159.png"/><Relationship Id="rId31" Type="http://schemas.openxmlformats.org/officeDocument/2006/relationships/image" Target="../media/image242.svg"/><Relationship Id="rId44" Type="http://schemas.openxmlformats.org/officeDocument/2006/relationships/image" Target="../media/image131.png"/><Relationship Id="rId52" Type="http://schemas.openxmlformats.org/officeDocument/2006/relationships/image" Target="../media/image254.emf"/><Relationship Id="rId60" Type="http://schemas.openxmlformats.org/officeDocument/2006/relationships/image" Target="../media/image258.png"/><Relationship Id="rId4" Type="http://schemas.openxmlformats.org/officeDocument/2006/relationships/image" Target="../media/image219.png"/><Relationship Id="rId9" Type="http://schemas.openxmlformats.org/officeDocument/2006/relationships/image" Target="../media/image224.svg"/></Relationships>
</file>

<file path=ppt/slides/_rels/slide22.xml.rels><?xml version="1.0" encoding="UTF-8" standalone="yes"?>
<Relationships xmlns="http://schemas.openxmlformats.org/package/2006/relationships"><Relationship Id="rId13" Type="http://schemas.openxmlformats.org/officeDocument/2006/relationships/image" Target="../media/image225.svg"/><Relationship Id="rId18" Type="http://schemas.openxmlformats.org/officeDocument/2006/relationships/image" Target="../media/image230.png"/><Relationship Id="rId26" Type="http://schemas.openxmlformats.org/officeDocument/2006/relationships/image" Target="../media/image238.png"/><Relationship Id="rId39" Type="http://schemas.openxmlformats.org/officeDocument/2006/relationships/image" Target="../media/image247.svg"/><Relationship Id="rId21" Type="http://schemas.openxmlformats.org/officeDocument/2006/relationships/image" Target="../media/image233.svg"/><Relationship Id="rId34" Type="http://schemas.openxmlformats.org/officeDocument/2006/relationships/image" Target="../media/image167.png"/><Relationship Id="rId42" Type="http://schemas.openxmlformats.org/officeDocument/2006/relationships/image" Target="../media/image123.png"/><Relationship Id="rId47" Type="http://schemas.openxmlformats.org/officeDocument/2006/relationships/image" Target="../media/image249.png"/><Relationship Id="rId50" Type="http://schemas.openxmlformats.org/officeDocument/2006/relationships/image" Target="../media/image256.png"/><Relationship Id="rId55" Type="http://schemas.openxmlformats.org/officeDocument/2006/relationships/image" Target="../media/image204.svg"/><Relationship Id="rId7" Type="http://schemas.openxmlformats.org/officeDocument/2006/relationships/image" Target="../media/image222.svg"/><Relationship Id="rId2" Type="http://schemas.openxmlformats.org/officeDocument/2006/relationships/image" Target="../media/image217.png"/><Relationship Id="rId16" Type="http://schemas.openxmlformats.org/officeDocument/2006/relationships/image" Target="../media/image228.png"/><Relationship Id="rId29" Type="http://schemas.openxmlformats.org/officeDocument/2006/relationships/image" Target="../media/image146.svg"/><Relationship Id="rId11" Type="http://schemas.openxmlformats.org/officeDocument/2006/relationships/image" Target="../media/image160.svg"/><Relationship Id="rId24" Type="http://schemas.openxmlformats.org/officeDocument/2006/relationships/image" Target="../media/image236.png"/><Relationship Id="rId32" Type="http://schemas.openxmlformats.org/officeDocument/2006/relationships/image" Target="../media/image243.png"/><Relationship Id="rId37" Type="http://schemas.openxmlformats.org/officeDocument/2006/relationships/image" Target="../media/image169.svg"/><Relationship Id="rId40" Type="http://schemas.openxmlformats.org/officeDocument/2006/relationships/image" Target="../media/image80.png"/><Relationship Id="rId45" Type="http://schemas.openxmlformats.org/officeDocument/2006/relationships/image" Target="../media/image132.svg"/><Relationship Id="rId53" Type="http://schemas.openxmlformats.org/officeDocument/2006/relationships/image" Target="../media/image202.svg"/><Relationship Id="rId58" Type="http://schemas.openxmlformats.org/officeDocument/2006/relationships/image" Target="../media/image89.png"/><Relationship Id="rId5" Type="http://schemas.openxmlformats.org/officeDocument/2006/relationships/image" Target="../media/image220.svg"/><Relationship Id="rId19" Type="http://schemas.openxmlformats.org/officeDocument/2006/relationships/image" Target="../media/image231.svg"/><Relationship Id="rId4" Type="http://schemas.openxmlformats.org/officeDocument/2006/relationships/image" Target="../media/image219.png"/><Relationship Id="rId9" Type="http://schemas.openxmlformats.org/officeDocument/2006/relationships/image" Target="../media/image224.svg"/><Relationship Id="rId14" Type="http://schemas.openxmlformats.org/officeDocument/2006/relationships/image" Target="../media/image226.png"/><Relationship Id="rId22" Type="http://schemas.openxmlformats.org/officeDocument/2006/relationships/image" Target="../media/image234.png"/><Relationship Id="rId27" Type="http://schemas.openxmlformats.org/officeDocument/2006/relationships/image" Target="../media/image239.svg"/><Relationship Id="rId30" Type="http://schemas.openxmlformats.org/officeDocument/2006/relationships/image" Target="../media/image241.png"/><Relationship Id="rId35" Type="http://schemas.openxmlformats.org/officeDocument/2006/relationships/image" Target="../media/image245.svg"/><Relationship Id="rId43" Type="http://schemas.openxmlformats.org/officeDocument/2006/relationships/image" Target="../media/image124.svg"/><Relationship Id="rId48" Type="http://schemas.openxmlformats.org/officeDocument/2006/relationships/image" Target="../media/image251.png"/><Relationship Id="rId56" Type="http://schemas.openxmlformats.org/officeDocument/2006/relationships/image" Target="../media/image258.png"/><Relationship Id="rId8" Type="http://schemas.openxmlformats.org/officeDocument/2006/relationships/image" Target="../media/image223.png"/><Relationship Id="rId51" Type="http://schemas.openxmlformats.org/officeDocument/2006/relationships/image" Target="../media/image257.svg"/><Relationship Id="rId3" Type="http://schemas.openxmlformats.org/officeDocument/2006/relationships/image" Target="../media/image218.svg"/><Relationship Id="rId12" Type="http://schemas.openxmlformats.org/officeDocument/2006/relationships/image" Target="../media/image165.png"/><Relationship Id="rId17" Type="http://schemas.openxmlformats.org/officeDocument/2006/relationships/image" Target="../media/image229.svg"/><Relationship Id="rId25" Type="http://schemas.openxmlformats.org/officeDocument/2006/relationships/image" Target="../media/image237.svg"/><Relationship Id="rId33" Type="http://schemas.openxmlformats.org/officeDocument/2006/relationships/image" Target="../media/image244.svg"/><Relationship Id="rId38" Type="http://schemas.openxmlformats.org/officeDocument/2006/relationships/image" Target="../media/image246.png"/><Relationship Id="rId46" Type="http://schemas.openxmlformats.org/officeDocument/2006/relationships/image" Target="../media/image248.png"/><Relationship Id="rId59" Type="http://schemas.openxmlformats.org/officeDocument/2006/relationships/image" Target="../media/image90.svg"/><Relationship Id="rId20" Type="http://schemas.openxmlformats.org/officeDocument/2006/relationships/image" Target="../media/image232.png"/><Relationship Id="rId41" Type="http://schemas.openxmlformats.org/officeDocument/2006/relationships/image" Target="../media/image81.svg"/><Relationship Id="rId54" Type="http://schemas.openxmlformats.org/officeDocument/2006/relationships/image" Target="../media/image203.png"/><Relationship Id="rId1" Type="http://schemas.openxmlformats.org/officeDocument/2006/relationships/slideLayout" Target="../slideLayouts/slideLayout12.xml"/><Relationship Id="rId6" Type="http://schemas.openxmlformats.org/officeDocument/2006/relationships/image" Target="../media/image221.png"/><Relationship Id="rId15" Type="http://schemas.openxmlformats.org/officeDocument/2006/relationships/image" Target="../media/image227.svg"/><Relationship Id="rId23" Type="http://schemas.openxmlformats.org/officeDocument/2006/relationships/image" Target="../media/image235.svg"/><Relationship Id="rId28" Type="http://schemas.openxmlformats.org/officeDocument/2006/relationships/image" Target="../media/image240.png"/><Relationship Id="rId36" Type="http://schemas.openxmlformats.org/officeDocument/2006/relationships/image" Target="../media/image168.png"/><Relationship Id="rId49" Type="http://schemas.openxmlformats.org/officeDocument/2006/relationships/image" Target="../media/image252.png"/><Relationship Id="rId57" Type="http://schemas.openxmlformats.org/officeDocument/2006/relationships/image" Target="../media/image259.svg"/><Relationship Id="rId10" Type="http://schemas.openxmlformats.org/officeDocument/2006/relationships/image" Target="../media/image159.png"/><Relationship Id="rId31" Type="http://schemas.openxmlformats.org/officeDocument/2006/relationships/image" Target="../media/image242.svg"/><Relationship Id="rId44" Type="http://schemas.openxmlformats.org/officeDocument/2006/relationships/image" Target="../media/image131.png"/><Relationship Id="rId52" Type="http://schemas.openxmlformats.org/officeDocument/2006/relationships/image" Target="../media/image201.png"/></Relationships>
</file>

<file path=ppt/slides/_rels/slide23.xml.rels><?xml version="1.0" encoding="UTF-8" standalone="yes"?>
<Relationships xmlns="http://schemas.openxmlformats.org/package/2006/relationships"><Relationship Id="rId8" Type="http://schemas.openxmlformats.org/officeDocument/2006/relationships/image" Target="../media/image263.svg"/><Relationship Id="rId3" Type="http://schemas.openxmlformats.org/officeDocument/2006/relationships/image" Target="../media/image89.png"/><Relationship Id="rId7" Type="http://schemas.openxmlformats.org/officeDocument/2006/relationships/image" Target="../media/image262.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261.svg"/><Relationship Id="rId5" Type="http://schemas.openxmlformats.org/officeDocument/2006/relationships/image" Target="../media/image260.png"/><Relationship Id="rId10" Type="http://schemas.openxmlformats.org/officeDocument/2006/relationships/image" Target="../media/image265.svg"/><Relationship Id="rId4" Type="http://schemas.openxmlformats.org/officeDocument/2006/relationships/image" Target="../media/image90.svg"/><Relationship Id="rId9" Type="http://schemas.openxmlformats.org/officeDocument/2006/relationships/image" Target="../media/image264.png"/></Relationships>
</file>

<file path=ppt/slides/_rels/slide24.xml.rels><?xml version="1.0" encoding="UTF-8" standalone="yes"?>
<Relationships xmlns="http://schemas.openxmlformats.org/package/2006/relationships"><Relationship Id="rId8" Type="http://schemas.openxmlformats.org/officeDocument/2006/relationships/image" Target="../media/image213.svg"/><Relationship Id="rId3" Type="http://schemas.openxmlformats.org/officeDocument/2006/relationships/image" Target="../media/image266.png"/><Relationship Id="rId7" Type="http://schemas.openxmlformats.org/officeDocument/2006/relationships/image" Target="../media/image212.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215.svg"/><Relationship Id="rId5" Type="http://schemas.openxmlformats.org/officeDocument/2006/relationships/image" Target="../media/image214.png"/><Relationship Id="rId10" Type="http://schemas.openxmlformats.org/officeDocument/2006/relationships/image" Target="../media/image269.svg"/><Relationship Id="rId4" Type="http://schemas.openxmlformats.org/officeDocument/2006/relationships/image" Target="../media/image267.svg"/><Relationship Id="rId9" Type="http://schemas.openxmlformats.org/officeDocument/2006/relationships/image" Target="../media/image268.png"/></Relationships>
</file>

<file path=ppt/slides/_rels/slide25.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3.xml"/><Relationship Id="rId1" Type="http://schemas.openxmlformats.org/officeDocument/2006/relationships/slideLayout" Target="../slideLayouts/slideLayout246.xml"/></Relationships>
</file>

<file path=ppt/slides/_rels/slide26.xml.rels><?xml version="1.0" encoding="UTF-8" standalone="yes"?>
<Relationships xmlns="http://schemas.openxmlformats.org/package/2006/relationships"><Relationship Id="rId8" Type="http://schemas.openxmlformats.org/officeDocument/2006/relationships/image" Target="../media/image124.svg"/><Relationship Id="rId13" Type="http://schemas.openxmlformats.org/officeDocument/2006/relationships/image" Target="../media/image273.png"/><Relationship Id="rId3" Type="http://schemas.openxmlformats.org/officeDocument/2006/relationships/image" Target="../media/image271.png"/><Relationship Id="rId7" Type="http://schemas.openxmlformats.org/officeDocument/2006/relationships/image" Target="../media/image123.png"/><Relationship Id="rId12" Type="http://schemas.openxmlformats.org/officeDocument/2006/relationships/image" Target="../media/image272.png"/><Relationship Id="rId2" Type="http://schemas.openxmlformats.org/officeDocument/2006/relationships/notesSlide" Target="../notesSlides/notesSlide24.xml"/><Relationship Id="rId1" Type="http://schemas.openxmlformats.org/officeDocument/2006/relationships/slideLayout" Target="../slideLayouts/slideLayout246.xml"/><Relationship Id="rId6" Type="http://schemas.microsoft.com/office/2007/relationships/hdphoto" Target="../media/hdphoto4.wdp"/><Relationship Id="rId11" Type="http://schemas.microsoft.com/office/2007/relationships/hdphoto" Target="../media/hdphoto11.wdp"/><Relationship Id="rId5" Type="http://schemas.openxmlformats.org/officeDocument/2006/relationships/image" Target="../media/image105.png"/><Relationship Id="rId10" Type="http://schemas.openxmlformats.org/officeDocument/2006/relationships/image" Target="../media/image104.png"/><Relationship Id="rId4" Type="http://schemas.openxmlformats.org/officeDocument/2006/relationships/image" Target="../media/image152.svg"/><Relationship Id="rId9" Type="http://schemas.openxmlformats.org/officeDocument/2006/relationships/image" Target="../media/image103.png"/><Relationship Id="rId14" Type="http://schemas.openxmlformats.org/officeDocument/2006/relationships/image" Target="../media/image274.svg"/></Relationships>
</file>

<file path=ppt/slides/_rels/slide27.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207.png"/><Relationship Id="rId4" Type="http://schemas.microsoft.com/office/2007/relationships/hdphoto" Target="../media/hdphoto12.wdp"/></Relationships>
</file>

<file path=ppt/slides/_rels/slide28.xml.rels><?xml version="1.0" encoding="UTF-8" standalone="yes"?>
<Relationships xmlns="http://schemas.openxmlformats.org/package/2006/relationships"><Relationship Id="rId8" Type="http://schemas.openxmlformats.org/officeDocument/2006/relationships/image" Target="../media/image278.png"/><Relationship Id="rId3" Type="http://schemas.openxmlformats.org/officeDocument/2006/relationships/image" Target="../media/image275.png"/><Relationship Id="rId7" Type="http://schemas.openxmlformats.org/officeDocument/2006/relationships/image" Target="../media/image277.sv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276.png"/><Relationship Id="rId5" Type="http://schemas.openxmlformats.org/officeDocument/2006/relationships/image" Target="../media/image207.png"/><Relationship Id="rId4" Type="http://schemas.microsoft.com/office/2007/relationships/hdphoto" Target="../media/hdphoto12.wdp"/><Relationship Id="rId9" Type="http://schemas.openxmlformats.org/officeDocument/2006/relationships/image" Target="../media/image279.svg"/></Relationships>
</file>

<file path=ppt/slides/_rels/slide29.xml.rels><?xml version="1.0" encoding="UTF-8" standalone="yes"?>
<Relationships xmlns="http://schemas.openxmlformats.org/package/2006/relationships"><Relationship Id="rId8" Type="http://schemas.openxmlformats.org/officeDocument/2006/relationships/image" Target="../media/image283.svg"/><Relationship Id="rId13" Type="http://schemas.openxmlformats.org/officeDocument/2006/relationships/image" Target="../media/image178.png"/><Relationship Id="rId3" Type="http://schemas.openxmlformats.org/officeDocument/2006/relationships/image" Target="../media/image212.png"/><Relationship Id="rId7" Type="http://schemas.openxmlformats.org/officeDocument/2006/relationships/image" Target="../media/image282.png"/><Relationship Id="rId12" Type="http://schemas.openxmlformats.org/officeDocument/2006/relationships/image" Target="../media/image115.svg"/><Relationship Id="rId17" Type="http://schemas.openxmlformats.org/officeDocument/2006/relationships/image" Target="../media/image287.png"/><Relationship Id="rId2" Type="http://schemas.openxmlformats.org/officeDocument/2006/relationships/notesSlide" Target="../notesSlides/notesSlide27.xml"/><Relationship Id="rId16" Type="http://schemas.openxmlformats.org/officeDocument/2006/relationships/image" Target="../media/image286.png"/><Relationship Id="rId1" Type="http://schemas.openxmlformats.org/officeDocument/2006/relationships/slideLayout" Target="../slideLayouts/slideLayout3.xml"/><Relationship Id="rId6" Type="http://schemas.openxmlformats.org/officeDocument/2006/relationships/image" Target="../media/image281.svg"/><Relationship Id="rId11" Type="http://schemas.openxmlformats.org/officeDocument/2006/relationships/image" Target="../media/image114.png"/><Relationship Id="rId5" Type="http://schemas.openxmlformats.org/officeDocument/2006/relationships/image" Target="../media/image280.png"/><Relationship Id="rId15" Type="http://schemas.openxmlformats.org/officeDocument/2006/relationships/image" Target="../media/image188.png"/><Relationship Id="rId10" Type="http://schemas.openxmlformats.org/officeDocument/2006/relationships/image" Target="../media/image285.svg"/><Relationship Id="rId4" Type="http://schemas.openxmlformats.org/officeDocument/2006/relationships/image" Target="../media/image213.svg"/><Relationship Id="rId9" Type="http://schemas.openxmlformats.org/officeDocument/2006/relationships/image" Target="../media/image284.png"/><Relationship Id="rId14" Type="http://schemas.openxmlformats.org/officeDocument/2006/relationships/image" Target="../media/image179.svg"/></Relationships>
</file>

<file path=ppt/slides/_rels/slide3.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113.png"/><Relationship Id="rId3" Type="http://schemas.openxmlformats.org/officeDocument/2006/relationships/image" Target="../media/image107.png"/><Relationship Id="rId7" Type="http://schemas.microsoft.com/office/2007/relationships/hdphoto" Target="../media/hdphoto5.wdp"/><Relationship Id="rId12" Type="http://schemas.microsoft.com/office/2007/relationships/hdphoto" Target="../media/hdphoto6.wdp"/><Relationship Id="rId2" Type="http://schemas.openxmlformats.org/officeDocument/2006/relationships/notesSlide" Target="../notesSlides/notesSlide3.xml"/><Relationship Id="rId1" Type="http://schemas.openxmlformats.org/officeDocument/2006/relationships/slideLayout" Target="../slideLayouts/slideLayout357.xml"/><Relationship Id="rId6" Type="http://schemas.openxmlformats.org/officeDocument/2006/relationships/image" Target="../media/image110.png"/><Relationship Id="rId11" Type="http://schemas.openxmlformats.org/officeDocument/2006/relationships/image" Target="../media/image112.png"/><Relationship Id="rId5" Type="http://schemas.openxmlformats.org/officeDocument/2006/relationships/image" Target="../media/image109.emf"/><Relationship Id="rId15" Type="http://schemas.microsoft.com/office/2007/relationships/hdphoto" Target="../media/hdphoto4.wdp"/><Relationship Id="rId10" Type="http://schemas.openxmlformats.org/officeDocument/2006/relationships/image" Target="../media/image111.png"/><Relationship Id="rId4" Type="http://schemas.openxmlformats.org/officeDocument/2006/relationships/image" Target="../media/image108.svg"/><Relationship Id="rId9" Type="http://schemas.openxmlformats.org/officeDocument/2006/relationships/image" Target="../media/image81.svg"/><Relationship Id="rId14" Type="http://schemas.openxmlformats.org/officeDocument/2006/relationships/image" Target="../media/image105.png"/></Relationships>
</file>

<file path=ppt/slides/_rels/slide3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213.svg"/><Relationship Id="rId5" Type="http://schemas.openxmlformats.org/officeDocument/2006/relationships/image" Target="../media/image212.png"/><Relationship Id="rId4" Type="http://schemas.openxmlformats.org/officeDocument/2006/relationships/image" Target="../media/image281.svg"/></Relationships>
</file>

<file path=ppt/slides/_rels/slide31.xml.rels><?xml version="1.0" encoding="UTF-8" standalone="yes"?>
<Relationships xmlns="http://schemas.openxmlformats.org/package/2006/relationships"><Relationship Id="rId8" Type="http://schemas.openxmlformats.org/officeDocument/2006/relationships/image" Target="../media/image292.svg"/><Relationship Id="rId3" Type="http://schemas.openxmlformats.org/officeDocument/2006/relationships/image" Target="../media/image159.png"/><Relationship Id="rId7" Type="http://schemas.openxmlformats.org/officeDocument/2006/relationships/image" Target="../media/image291.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290.svg"/><Relationship Id="rId5" Type="http://schemas.openxmlformats.org/officeDocument/2006/relationships/image" Target="../media/image289.png"/><Relationship Id="rId4" Type="http://schemas.openxmlformats.org/officeDocument/2006/relationships/image" Target="../media/image288.svg"/></Relationships>
</file>

<file path=ppt/slides/_rels/slide32.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81.svg"/><Relationship Id="rId4" Type="http://schemas.openxmlformats.org/officeDocument/2006/relationships/image" Target="../media/image80.png"/></Relationships>
</file>

<file path=ppt/slides/_rels/slide33.xml.rels><?xml version="1.0" encoding="UTF-8" standalone="yes"?>
<Relationships xmlns="http://schemas.openxmlformats.org/package/2006/relationships"><Relationship Id="rId8" Type="http://schemas.openxmlformats.org/officeDocument/2006/relationships/image" Target="../media/image130.svg"/><Relationship Id="rId3" Type="http://schemas.openxmlformats.org/officeDocument/2006/relationships/image" Target="../media/image89.png"/><Relationship Id="rId7" Type="http://schemas.openxmlformats.org/officeDocument/2006/relationships/image" Target="../media/image129.png"/><Relationship Id="rId2" Type="http://schemas.openxmlformats.org/officeDocument/2006/relationships/image" Target="../media/image293.emf"/><Relationship Id="rId1" Type="http://schemas.openxmlformats.org/officeDocument/2006/relationships/slideLayout" Target="../slideLayouts/slideLayout3.xml"/><Relationship Id="rId6" Type="http://schemas.openxmlformats.org/officeDocument/2006/relationships/image" Target="../media/image179.svg"/><Relationship Id="rId5" Type="http://schemas.openxmlformats.org/officeDocument/2006/relationships/image" Target="../media/image178.png"/><Relationship Id="rId4" Type="http://schemas.openxmlformats.org/officeDocument/2006/relationships/image" Target="../media/image90.svg"/></Relationships>
</file>

<file path=ppt/slides/_rels/slide34.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293.emf"/><Relationship Id="rId7" Type="http://schemas.openxmlformats.org/officeDocument/2006/relationships/image" Target="../media/image179.sv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178.png"/><Relationship Id="rId5" Type="http://schemas.openxmlformats.org/officeDocument/2006/relationships/image" Target="../media/image90.svg"/><Relationship Id="rId4" Type="http://schemas.openxmlformats.org/officeDocument/2006/relationships/image" Target="../media/image89.png"/><Relationship Id="rId9" Type="http://schemas.openxmlformats.org/officeDocument/2006/relationships/image" Target="../media/image130.svg"/></Relationships>
</file>

<file path=ppt/slides/_rels/slide35.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115.svg"/><Relationship Id="rId5" Type="http://schemas.openxmlformats.org/officeDocument/2006/relationships/image" Target="../media/image114.png"/><Relationship Id="rId4" Type="http://schemas.openxmlformats.org/officeDocument/2006/relationships/image" Target="../media/image198.sv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1.xml"/></Relationships>
</file>

<file path=ppt/slides/_rels/slide37.xml.rels><?xml version="1.0" encoding="UTF-8" standalone="yes"?>
<Relationships xmlns="http://schemas.openxmlformats.org/package/2006/relationships"><Relationship Id="rId8" Type="http://schemas.openxmlformats.org/officeDocument/2006/relationships/image" Target="../media/image297.svg"/><Relationship Id="rId13" Type="http://schemas.openxmlformats.org/officeDocument/2006/relationships/image" Target="../media/image300.png"/><Relationship Id="rId3" Type="http://schemas.openxmlformats.org/officeDocument/2006/relationships/image" Target="../media/image294.png"/><Relationship Id="rId7" Type="http://schemas.openxmlformats.org/officeDocument/2006/relationships/image" Target="../media/image296.png"/><Relationship Id="rId12" Type="http://schemas.openxmlformats.org/officeDocument/2006/relationships/image" Target="../media/image130.svg"/><Relationship Id="rId2" Type="http://schemas.openxmlformats.org/officeDocument/2006/relationships/notesSlide" Target="../notesSlides/notesSlide34.xml"/><Relationship Id="rId16" Type="http://schemas.openxmlformats.org/officeDocument/2006/relationships/image" Target="../media/image128.svg"/><Relationship Id="rId1" Type="http://schemas.openxmlformats.org/officeDocument/2006/relationships/slideLayout" Target="../slideLayouts/slideLayout189.xml"/><Relationship Id="rId6" Type="http://schemas.openxmlformats.org/officeDocument/2006/relationships/image" Target="../media/image247.svg"/><Relationship Id="rId11" Type="http://schemas.openxmlformats.org/officeDocument/2006/relationships/image" Target="../media/image129.png"/><Relationship Id="rId5" Type="http://schemas.openxmlformats.org/officeDocument/2006/relationships/image" Target="../media/image246.png"/><Relationship Id="rId15" Type="http://schemas.openxmlformats.org/officeDocument/2006/relationships/image" Target="../media/image127.png"/><Relationship Id="rId10" Type="http://schemas.openxmlformats.org/officeDocument/2006/relationships/image" Target="../media/image299.svg"/><Relationship Id="rId4" Type="http://schemas.openxmlformats.org/officeDocument/2006/relationships/image" Target="../media/image295.svg"/><Relationship Id="rId9" Type="http://schemas.openxmlformats.org/officeDocument/2006/relationships/image" Target="../media/image298.png"/><Relationship Id="rId14" Type="http://schemas.openxmlformats.org/officeDocument/2006/relationships/image" Target="../media/image301.svg"/></Relationships>
</file>

<file path=ppt/slides/_rels/slide38.xml.rels><?xml version="1.0" encoding="UTF-8" standalone="yes"?>
<Relationships xmlns="http://schemas.openxmlformats.org/package/2006/relationships"><Relationship Id="rId8" Type="http://schemas.openxmlformats.org/officeDocument/2006/relationships/image" Target="../media/image134.svg"/><Relationship Id="rId13" Type="http://schemas.openxmlformats.org/officeDocument/2006/relationships/image" Target="../media/image170.png"/><Relationship Id="rId3" Type="http://schemas.openxmlformats.org/officeDocument/2006/relationships/image" Target="../media/image114.png"/><Relationship Id="rId7" Type="http://schemas.openxmlformats.org/officeDocument/2006/relationships/image" Target="../media/image133.png"/><Relationship Id="rId12" Type="http://schemas.openxmlformats.org/officeDocument/2006/relationships/image" Target="../media/image136.svg"/><Relationship Id="rId2" Type="http://schemas.openxmlformats.org/officeDocument/2006/relationships/notesSlide" Target="../notesSlides/notesSlide35.xml"/><Relationship Id="rId16" Type="http://schemas.openxmlformats.org/officeDocument/2006/relationships/image" Target="../media/image173.svg"/><Relationship Id="rId1" Type="http://schemas.openxmlformats.org/officeDocument/2006/relationships/slideLayout" Target="../slideLayouts/slideLayout7.xml"/><Relationship Id="rId6" Type="http://schemas.openxmlformats.org/officeDocument/2006/relationships/image" Target="../media/image198.svg"/><Relationship Id="rId11" Type="http://schemas.openxmlformats.org/officeDocument/2006/relationships/image" Target="../media/image135.png"/><Relationship Id="rId5" Type="http://schemas.openxmlformats.org/officeDocument/2006/relationships/image" Target="../media/image197.png"/><Relationship Id="rId15" Type="http://schemas.openxmlformats.org/officeDocument/2006/relationships/image" Target="../media/image172.png"/><Relationship Id="rId10" Type="http://schemas.openxmlformats.org/officeDocument/2006/relationships/image" Target="../media/image177.svg"/><Relationship Id="rId4" Type="http://schemas.openxmlformats.org/officeDocument/2006/relationships/image" Target="../media/image115.svg"/><Relationship Id="rId9" Type="http://schemas.openxmlformats.org/officeDocument/2006/relationships/image" Target="../media/image176.png"/><Relationship Id="rId14" Type="http://schemas.openxmlformats.org/officeDocument/2006/relationships/image" Target="../media/image171.svg"/></Relationships>
</file>

<file path=ppt/slides/_rels/slide39.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14.png"/><Relationship Id="rId7" Type="http://schemas.openxmlformats.org/officeDocument/2006/relationships/image" Target="../media/image139.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98.svg"/><Relationship Id="rId5" Type="http://schemas.openxmlformats.org/officeDocument/2006/relationships/image" Target="../media/image197.png"/><Relationship Id="rId4" Type="http://schemas.openxmlformats.org/officeDocument/2006/relationships/image" Target="../media/image115.svg"/></Relationships>
</file>

<file path=ppt/slides/_rels/slide4.xml.rels><?xml version="1.0" encoding="UTF-8" standalone="yes"?>
<Relationships xmlns="http://schemas.openxmlformats.org/package/2006/relationships"><Relationship Id="rId8" Type="http://schemas.openxmlformats.org/officeDocument/2006/relationships/image" Target="../media/image115.svg"/><Relationship Id="rId13" Type="http://schemas.openxmlformats.org/officeDocument/2006/relationships/image" Target="../media/image120.svg"/><Relationship Id="rId3" Type="http://schemas.openxmlformats.org/officeDocument/2006/relationships/image" Target="../media/image80.png"/><Relationship Id="rId7" Type="http://schemas.openxmlformats.org/officeDocument/2006/relationships/image" Target="../media/image114.png"/><Relationship Id="rId12" Type="http://schemas.openxmlformats.org/officeDocument/2006/relationships/image" Target="../media/image119.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90.svg"/><Relationship Id="rId11" Type="http://schemas.openxmlformats.org/officeDocument/2006/relationships/image" Target="../media/image118.svg"/><Relationship Id="rId5" Type="http://schemas.openxmlformats.org/officeDocument/2006/relationships/image" Target="../media/image89.png"/><Relationship Id="rId15" Type="http://schemas.openxmlformats.org/officeDocument/2006/relationships/image" Target="../media/image122.svg"/><Relationship Id="rId10" Type="http://schemas.openxmlformats.org/officeDocument/2006/relationships/image" Target="../media/image117.png"/><Relationship Id="rId4" Type="http://schemas.openxmlformats.org/officeDocument/2006/relationships/image" Target="../media/image81.svg"/><Relationship Id="rId9" Type="http://schemas.openxmlformats.org/officeDocument/2006/relationships/image" Target="../media/image116.png"/><Relationship Id="rId14" Type="http://schemas.openxmlformats.org/officeDocument/2006/relationships/image" Target="../media/image121.png"/></Relationships>
</file>

<file path=ppt/slides/_rels/slide40.xml.rels><?xml version="1.0" encoding="UTF-8" standalone="yes"?>
<Relationships xmlns="http://schemas.openxmlformats.org/package/2006/relationships"><Relationship Id="rId8" Type="http://schemas.openxmlformats.org/officeDocument/2006/relationships/image" Target="../media/image305.svg"/><Relationship Id="rId13" Type="http://schemas.openxmlformats.org/officeDocument/2006/relationships/image" Target="../media/image118.svg"/><Relationship Id="rId18" Type="http://schemas.openxmlformats.org/officeDocument/2006/relationships/image" Target="../media/image191.png"/><Relationship Id="rId26" Type="http://schemas.openxmlformats.org/officeDocument/2006/relationships/image" Target="../media/image313.png"/><Relationship Id="rId3" Type="http://schemas.openxmlformats.org/officeDocument/2006/relationships/image" Target="../media/image90.svg"/><Relationship Id="rId21" Type="http://schemas.openxmlformats.org/officeDocument/2006/relationships/image" Target="../media/image309.png"/><Relationship Id="rId7" Type="http://schemas.openxmlformats.org/officeDocument/2006/relationships/image" Target="../media/image304.png"/><Relationship Id="rId12" Type="http://schemas.openxmlformats.org/officeDocument/2006/relationships/image" Target="../media/image117.png"/><Relationship Id="rId17" Type="http://schemas.openxmlformats.org/officeDocument/2006/relationships/image" Target="../media/image185.svg"/><Relationship Id="rId25" Type="http://schemas.openxmlformats.org/officeDocument/2006/relationships/image" Target="../media/image312.svg"/><Relationship Id="rId2" Type="http://schemas.openxmlformats.org/officeDocument/2006/relationships/image" Target="../media/image89.png"/><Relationship Id="rId16" Type="http://schemas.openxmlformats.org/officeDocument/2006/relationships/image" Target="../media/image184.png"/><Relationship Id="rId20" Type="http://schemas.openxmlformats.org/officeDocument/2006/relationships/image" Target="../media/image103.png"/><Relationship Id="rId29" Type="http://schemas.openxmlformats.org/officeDocument/2006/relationships/image" Target="../media/image316.png"/><Relationship Id="rId1" Type="http://schemas.openxmlformats.org/officeDocument/2006/relationships/slideLayout" Target="../slideLayouts/slideLayout3.xml"/><Relationship Id="rId6" Type="http://schemas.openxmlformats.org/officeDocument/2006/relationships/image" Target="../media/image303.png"/><Relationship Id="rId11" Type="http://schemas.openxmlformats.org/officeDocument/2006/relationships/image" Target="../media/image308.png"/><Relationship Id="rId24" Type="http://schemas.openxmlformats.org/officeDocument/2006/relationships/image" Target="../media/image311.png"/><Relationship Id="rId5" Type="http://schemas.openxmlformats.org/officeDocument/2006/relationships/image" Target="../media/image302.svg"/><Relationship Id="rId15" Type="http://schemas.openxmlformats.org/officeDocument/2006/relationships/image" Target="../media/image120.svg"/><Relationship Id="rId23" Type="http://schemas.openxmlformats.org/officeDocument/2006/relationships/image" Target="../media/image310.png"/><Relationship Id="rId28" Type="http://schemas.openxmlformats.org/officeDocument/2006/relationships/image" Target="../media/image315.svg"/><Relationship Id="rId10" Type="http://schemas.openxmlformats.org/officeDocument/2006/relationships/image" Target="../media/image307.png"/><Relationship Id="rId19" Type="http://schemas.openxmlformats.org/officeDocument/2006/relationships/image" Target="../media/image192.svg"/><Relationship Id="rId4" Type="http://schemas.openxmlformats.org/officeDocument/2006/relationships/image" Target="../media/image80.png"/><Relationship Id="rId9" Type="http://schemas.openxmlformats.org/officeDocument/2006/relationships/image" Target="../media/image306.png"/><Relationship Id="rId14" Type="http://schemas.openxmlformats.org/officeDocument/2006/relationships/image" Target="../media/image119.png"/><Relationship Id="rId22" Type="http://schemas.microsoft.com/office/2007/relationships/hdphoto" Target="../media/hdphoto13.wdp"/><Relationship Id="rId27" Type="http://schemas.openxmlformats.org/officeDocument/2006/relationships/image" Target="../media/image314.png"/><Relationship Id="rId30" Type="http://schemas.openxmlformats.org/officeDocument/2006/relationships/image" Target="../media/image317.svg"/></Relationships>
</file>

<file path=ppt/slides/_rels/slide41.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23.svg"/><Relationship Id="rId18" Type="http://schemas.openxmlformats.org/officeDocument/2006/relationships/image" Target="../media/image133.png"/><Relationship Id="rId26" Type="http://schemas.openxmlformats.org/officeDocument/2006/relationships/image" Target="../media/image205.png"/><Relationship Id="rId3" Type="http://schemas.openxmlformats.org/officeDocument/2006/relationships/image" Target="../media/image103.png"/><Relationship Id="rId21" Type="http://schemas.openxmlformats.org/officeDocument/2006/relationships/image" Target="../media/image330.svg"/><Relationship Id="rId7" Type="http://schemas.openxmlformats.org/officeDocument/2006/relationships/image" Target="../media/image318.svg"/><Relationship Id="rId12" Type="http://schemas.openxmlformats.org/officeDocument/2006/relationships/image" Target="../media/image322.png"/><Relationship Id="rId17" Type="http://schemas.openxmlformats.org/officeDocument/2006/relationships/image" Target="../media/image327.svg"/><Relationship Id="rId25" Type="http://schemas.openxmlformats.org/officeDocument/2006/relationships/image" Target="../media/image196.png"/><Relationship Id="rId2" Type="http://schemas.openxmlformats.org/officeDocument/2006/relationships/notesSlide" Target="../notesSlides/notesSlide37.xml"/><Relationship Id="rId16" Type="http://schemas.openxmlformats.org/officeDocument/2006/relationships/image" Target="../media/image326.png"/><Relationship Id="rId20" Type="http://schemas.openxmlformats.org/officeDocument/2006/relationships/image" Target="../media/image329.png"/><Relationship Id="rId29" Type="http://schemas.openxmlformats.org/officeDocument/2006/relationships/image" Target="../media/image102.png"/><Relationship Id="rId1" Type="http://schemas.openxmlformats.org/officeDocument/2006/relationships/slideLayout" Target="../slideLayouts/slideLayout4.xml"/><Relationship Id="rId6" Type="http://schemas.openxmlformats.org/officeDocument/2006/relationships/image" Target="../media/image89.png"/><Relationship Id="rId11" Type="http://schemas.openxmlformats.org/officeDocument/2006/relationships/image" Target="../media/image321.svg"/><Relationship Id="rId24" Type="http://schemas.openxmlformats.org/officeDocument/2006/relationships/image" Target="../media/image333.png"/><Relationship Id="rId5" Type="http://schemas.microsoft.com/office/2007/relationships/hdphoto" Target="../media/hdphoto14.wdp"/><Relationship Id="rId15" Type="http://schemas.openxmlformats.org/officeDocument/2006/relationships/image" Target="../media/image325.svg"/><Relationship Id="rId23" Type="http://schemas.openxmlformats.org/officeDocument/2006/relationships/image" Target="../media/image332.svg"/><Relationship Id="rId28" Type="http://schemas.openxmlformats.org/officeDocument/2006/relationships/image" Target="../media/image101.png"/><Relationship Id="rId10" Type="http://schemas.openxmlformats.org/officeDocument/2006/relationships/image" Target="../media/image178.png"/><Relationship Id="rId19" Type="http://schemas.openxmlformats.org/officeDocument/2006/relationships/image" Target="../media/image328.svg"/><Relationship Id="rId4" Type="http://schemas.openxmlformats.org/officeDocument/2006/relationships/image" Target="../media/image104.png"/><Relationship Id="rId9" Type="http://schemas.openxmlformats.org/officeDocument/2006/relationships/image" Target="../media/image320.svg"/><Relationship Id="rId14" Type="http://schemas.openxmlformats.org/officeDocument/2006/relationships/image" Target="../media/image324.png"/><Relationship Id="rId22" Type="http://schemas.openxmlformats.org/officeDocument/2006/relationships/image" Target="../media/image331.png"/><Relationship Id="rId27" Type="http://schemas.openxmlformats.org/officeDocument/2006/relationships/image" Target="../media/image206.svg"/></Relationships>
</file>

<file path=ppt/slides/_rels/slide42.xml.rels><?xml version="1.0" encoding="UTF-8" standalone="yes"?>
<Relationships xmlns="http://schemas.openxmlformats.org/package/2006/relationships"><Relationship Id="rId8" Type="http://schemas.openxmlformats.org/officeDocument/2006/relationships/image" Target="../media/image335.png"/><Relationship Id="rId3" Type="http://schemas.openxmlformats.org/officeDocument/2006/relationships/image" Target="../media/image117.png"/><Relationship Id="rId7" Type="http://schemas.openxmlformats.org/officeDocument/2006/relationships/image" Target="../media/image334.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120.svg"/><Relationship Id="rId5" Type="http://schemas.openxmlformats.org/officeDocument/2006/relationships/image" Target="../media/image119.png"/><Relationship Id="rId4" Type="http://schemas.openxmlformats.org/officeDocument/2006/relationships/image" Target="../media/image118.svg"/><Relationship Id="rId9" Type="http://schemas.openxmlformats.org/officeDocument/2006/relationships/image" Target="../media/image336.png"/></Relationships>
</file>

<file path=ppt/slides/_rels/slide43.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03.png"/><Relationship Id="rId7" Type="http://schemas.openxmlformats.org/officeDocument/2006/relationships/image" Target="../media/image128.svg"/><Relationship Id="rId12" Type="http://schemas.openxmlformats.org/officeDocument/2006/relationships/image" Target="../media/image207.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27.png"/><Relationship Id="rId11" Type="http://schemas.openxmlformats.org/officeDocument/2006/relationships/image" Target="../media/image132.svg"/><Relationship Id="rId5" Type="http://schemas.microsoft.com/office/2007/relationships/hdphoto" Target="../media/hdphoto15.wdp"/><Relationship Id="rId10" Type="http://schemas.openxmlformats.org/officeDocument/2006/relationships/image" Target="../media/image131.png"/><Relationship Id="rId4" Type="http://schemas.openxmlformats.org/officeDocument/2006/relationships/image" Target="../media/image337.png"/><Relationship Id="rId9" Type="http://schemas.openxmlformats.org/officeDocument/2006/relationships/image" Target="../media/image130.svg"/></Relationships>
</file>

<file path=ppt/slides/_rels/slide44.xml.rels><?xml version="1.0" encoding="UTF-8" standalone="yes"?>
<Relationships xmlns="http://schemas.openxmlformats.org/package/2006/relationships"><Relationship Id="rId8" Type="http://schemas.openxmlformats.org/officeDocument/2006/relationships/hyperlink" Target="https://www.weave.works/technologies/gitops/" TargetMode="External"/><Relationship Id="rId13" Type="http://schemas.microsoft.com/office/2007/relationships/diagramDrawing" Target="../diagrams/drawing2.xm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diagramColors" Target="../diagrams/colors2.xml"/><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diagramQuickStyle" Target="../diagrams/quickStyle2.xml"/><Relationship Id="rId5" Type="http://schemas.openxmlformats.org/officeDocument/2006/relationships/diagramQuickStyle" Target="../diagrams/quickStyle1.xml"/><Relationship Id="rId10" Type="http://schemas.openxmlformats.org/officeDocument/2006/relationships/diagramLayout" Target="../diagrams/layout2.xml"/><Relationship Id="rId4" Type="http://schemas.openxmlformats.org/officeDocument/2006/relationships/diagramLayout" Target="../diagrams/layout1.xml"/><Relationship Id="rId9" Type="http://schemas.openxmlformats.org/officeDocument/2006/relationships/diagramData" Target="../diagrams/data2.xml"/></Relationships>
</file>

<file path=ppt/slides/_rels/slide45.xml.rels><?xml version="1.0" encoding="UTF-8" standalone="yes"?>
<Relationships xmlns="http://schemas.openxmlformats.org/package/2006/relationships"><Relationship Id="rId8" Type="http://schemas.openxmlformats.org/officeDocument/2006/relationships/image" Target="../media/image284.png"/><Relationship Id="rId13" Type="http://schemas.openxmlformats.org/officeDocument/2006/relationships/image" Target="../media/image189.png"/><Relationship Id="rId18" Type="http://schemas.openxmlformats.org/officeDocument/2006/relationships/image" Target="../media/image191.png"/><Relationship Id="rId3" Type="http://schemas.openxmlformats.org/officeDocument/2006/relationships/image" Target="../media/image125.png"/><Relationship Id="rId21" Type="http://schemas.openxmlformats.org/officeDocument/2006/relationships/image" Target="../media/image361.svg"/><Relationship Id="rId7" Type="http://schemas.openxmlformats.org/officeDocument/2006/relationships/image" Target="../media/image207.png"/><Relationship Id="rId12" Type="http://schemas.openxmlformats.org/officeDocument/2006/relationships/image" Target="../media/image355.svg"/><Relationship Id="rId17" Type="http://schemas.openxmlformats.org/officeDocument/2006/relationships/image" Target="../media/image359.png"/><Relationship Id="rId2" Type="http://schemas.openxmlformats.org/officeDocument/2006/relationships/notesSlide" Target="../notesSlides/notesSlide41.xml"/><Relationship Id="rId16" Type="http://schemas.openxmlformats.org/officeDocument/2006/relationships/image" Target="../media/image358.svg"/><Relationship Id="rId20" Type="http://schemas.openxmlformats.org/officeDocument/2006/relationships/image" Target="../media/image360.png"/><Relationship Id="rId1" Type="http://schemas.openxmlformats.org/officeDocument/2006/relationships/slideLayout" Target="../slideLayouts/slideLayout3.xml"/><Relationship Id="rId6" Type="http://schemas.openxmlformats.org/officeDocument/2006/relationships/image" Target="../media/image353.svg"/><Relationship Id="rId11" Type="http://schemas.openxmlformats.org/officeDocument/2006/relationships/image" Target="../media/image354.png"/><Relationship Id="rId5" Type="http://schemas.openxmlformats.org/officeDocument/2006/relationships/image" Target="../media/image352.png"/><Relationship Id="rId15" Type="http://schemas.openxmlformats.org/officeDocument/2006/relationships/image" Target="../media/image357.png"/><Relationship Id="rId23" Type="http://schemas.microsoft.com/office/2007/relationships/hdphoto" Target="../media/hdphoto16.wdp"/><Relationship Id="rId10" Type="http://schemas.openxmlformats.org/officeDocument/2006/relationships/image" Target="../media/image286.png"/><Relationship Id="rId19" Type="http://schemas.openxmlformats.org/officeDocument/2006/relationships/image" Target="../media/image192.svg"/><Relationship Id="rId4" Type="http://schemas.openxmlformats.org/officeDocument/2006/relationships/image" Target="../media/image126.svg"/><Relationship Id="rId9" Type="http://schemas.openxmlformats.org/officeDocument/2006/relationships/image" Target="../media/image285.svg"/><Relationship Id="rId14" Type="http://schemas.openxmlformats.org/officeDocument/2006/relationships/image" Target="../media/image356.png"/><Relationship Id="rId22" Type="http://schemas.openxmlformats.org/officeDocument/2006/relationships/image" Target="../media/image362.png"/></Relationships>
</file>

<file path=ppt/slides/_rels/slide46.xml.rels><?xml version="1.0" encoding="UTF-8" standalone="yes"?>
<Relationships xmlns="http://schemas.openxmlformats.org/package/2006/relationships"><Relationship Id="rId8" Type="http://schemas.openxmlformats.org/officeDocument/2006/relationships/image" Target="../media/image366.svg"/><Relationship Id="rId13" Type="http://schemas.openxmlformats.org/officeDocument/2006/relationships/image" Target="../media/image178.png"/><Relationship Id="rId18" Type="http://schemas.openxmlformats.org/officeDocument/2006/relationships/image" Target="../media/image325.svg"/><Relationship Id="rId26" Type="http://schemas.openxmlformats.org/officeDocument/2006/relationships/image" Target="../media/image247.svg"/><Relationship Id="rId3" Type="http://schemas.openxmlformats.org/officeDocument/2006/relationships/image" Target="../media/image80.png"/><Relationship Id="rId21" Type="http://schemas.openxmlformats.org/officeDocument/2006/relationships/image" Target="../media/image133.png"/><Relationship Id="rId7" Type="http://schemas.openxmlformats.org/officeDocument/2006/relationships/image" Target="../media/image365.png"/><Relationship Id="rId12" Type="http://schemas.openxmlformats.org/officeDocument/2006/relationships/image" Target="../media/image320.svg"/><Relationship Id="rId17" Type="http://schemas.openxmlformats.org/officeDocument/2006/relationships/image" Target="../media/image324.png"/><Relationship Id="rId25" Type="http://schemas.openxmlformats.org/officeDocument/2006/relationships/image" Target="../media/image246.png"/><Relationship Id="rId2" Type="http://schemas.openxmlformats.org/officeDocument/2006/relationships/notesSlide" Target="../notesSlides/notesSlide42.xml"/><Relationship Id="rId16" Type="http://schemas.openxmlformats.org/officeDocument/2006/relationships/image" Target="../media/image323.svg"/><Relationship Id="rId20" Type="http://schemas.openxmlformats.org/officeDocument/2006/relationships/image" Target="../media/image327.svg"/><Relationship Id="rId1" Type="http://schemas.openxmlformats.org/officeDocument/2006/relationships/slideLayout" Target="../slideLayouts/slideLayout2.xml"/><Relationship Id="rId6" Type="http://schemas.openxmlformats.org/officeDocument/2006/relationships/image" Target="../media/image364.svg"/><Relationship Id="rId11" Type="http://schemas.openxmlformats.org/officeDocument/2006/relationships/image" Target="../media/image319.png"/><Relationship Id="rId24" Type="http://schemas.openxmlformats.org/officeDocument/2006/relationships/image" Target="../media/image330.svg"/><Relationship Id="rId5" Type="http://schemas.openxmlformats.org/officeDocument/2006/relationships/image" Target="../media/image363.png"/><Relationship Id="rId15" Type="http://schemas.openxmlformats.org/officeDocument/2006/relationships/image" Target="../media/image322.png"/><Relationship Id="rId23" Type="http://schemas.openxmlformats.org/officeDocument/2006/relationships/image" Target="../media/image329.png"/><Relationship Id="rId28" Type="http://schemas.microsoft.com/office/2007/relationships/hdphoto" Target="../media/hdphoto4.wdp"/><Relationship Id="rId10" Type="http://schemas.openxmlformats.org/officeDocument/2006/relationships/image" Target="../media/image318.svg"/><Relationship Id="rId19" Type="http://schemas.openxmlformats.org/officeDocument/2006/relationships/image" Target="../media/image326.png"/><Relationship Id="rId4" Type="http://schemas.openxmlformats.org/officeDocument/2006/relationships/image" Target="../media/image81.svg"/><Relationship Id="rId9" Type="http://schemas.openxmlformats.org/officeDocument/2006/relationships/image" Target="../media/image89.png"/><Relationship Id="rId14" Type="http://schemas.openxmlformats.org/officeDocument/2006/relationships/image" Target="../media/image321.svg"/><Relationship Id="rId22" Type="http://schemas.openxmlformats.org/officeDocument/2006/relationships/image" Target="../media/image328.svg"/><Relationship Id="rId27" Type="http://schemas.openxmlformats.org/officeDocument/2006/relationships/image" Target="../media/image105.png"/></Relationships>
</file>

<file path=ppt/slides/_rels/slide47.xml.rels><?xml version="1.0" encoding="UTF-8" standalone="yes"?>
<Relationships xmlns="http://schemas.openxmlformats.org/package/2006/relationships"><Relationship Id="rId13" Type="http://schemas.openxmlformats.org/officeDocument/2006/relationships/image" Target="../media/image159.png"/><Relationship Id="rId18" Type="http://schemas.openxmlformats.org/officeDocument/2006/relationships/image" Target="../media/image227.svg"/><Relationship Id="rId26" Type="http://schemas.openxmlformats.org/officeDocument/2006/relationships/image" Target="../media/image235.svg"/><Relationship Id="rId39" Type="http://schemas.openxmlformats.org/officeDocument/2006/relationships/image" Target="../media/image168.png"/><Relationship Id="rId21" Type="http://schemas.openxmlformats.org/officeDocument/2006/relationships/image" Target="../media/image230.png"/><Relationship Id="rId34" Type="http://schemas.openxmlformats.org/officeDocument/2006/relationships/image" Target="../media/image242.svg"/><Relationship Id="rId42" Type="http://schemas.openxmlformats.org/officeDocument/2006/relationships/image" Target="../media/image247.svg"/><Relationship Id="rId47" Type="http://schemas.openxmlformats.org/officeDocument/2006/relationships/image" Target="../media/image203.png"/><Relationship Id="rId50" Type="http://schemas.openxmlformats.org/officeDocument/2006/relationships/image" Target="../media/image259.svg"/><Relationship Id="rId55" Type="http://schemas.openxmlformats.org/officeDocument/2006/relationships/image" Target="../media/image119.png"/><Relationship Id="rId63" Type="http://schemas.openxmlformats.org/officeDocument/2006/relationships/image" Target="../media/image369.png"/><Relationship Id="rId7" Type="http://schemas.openxmlformats.org/officeDocument/2006/relationships/image" Target="../media/image221.png"/><Relationship Id="rId2" Type="http://schemas.openxmlformats.org/officeDocument/2006/relationships/notesSlide" Target="../notesSlides/notesSlide43.xml"/><Relationship Id="rId16" Type="http://schemas.openxmlformats.org/officeDocument/2006/relationships/image" Target="../media/image225.svg"/><Relationship Id="rId29" Type="http://schemas.openxmlformats.org/officeDocument/2006/relationships/image" Target="../media/image238.png"/><Relationship Id="rId11" Type="http://schemas.openxmlformats.org/officeDocument/2006/relationships/image" Target="../media/image80.png"/><Relationship Id="rId24" Type="http://schemas.openxmlformats.org/officeDocument/2006/relationships/image" Target="../media/image233.svg"/><Relationship Id="rId32" Type="http://schemas.openxmlformats.org/officeDocument/2006/relationships/image" Target="../media/image146.svg"/><Relationship Id="rId37" Type="http://schemas.openxmlformats.org/officeDocument/2006/relationships/image" Target="../media/image167.png"/><Relationship Id="rId40" Type="http://schemas.openxmlformats.org/officeDocument/2006/relationships/image" Target="../media/image169.svg"/><Relationship Id="rId45" Type="http://schemas.openxmlformats.org/officeDocument/2006/relationships/image" Target="../media/image201.png"/><Relationship Id="rId53" Type="http://schemas.openxmlformats.org/officeDocument/2006/relationships/image" Target="../media/image131.png"/><Relationship Id="rId58" Type="http://schemas.openxmlformats.org/officeDocument/2006/relationships/image" Target="../media/image248.png"/><Relationship Id="rId5" Type="http://schemas.openxmlformats.org/officeDocument/2006/relationships/image" Target="../media/image219.png"/><Relationship Id="rId61" Type="http://schemas.openxmlformats.org/officeDocument/2006/relationships/image" Target="../media/image368.svg"/><Relationship Id="rId19" Type="http://schemas.openxmlformats.org/officeDocument/2006/relationships/image" Target="../media/image228.png"/><Relationship Id="rId14" Type="http://schemas.openxmlformats.org/officeDocument/2006/relationships/image" Target="../media/image160.svg"/><Relationship Id="rId22" Type="http://schemas.openxmlformats.org/officeDocument/2006/relationships/image" Target="../media/image231.svg"/><Relationship Id="rId27" Type="http://schemas.openxmlformats.org/officeDocument/2006/relationships/image" Target="../media/image236.png"/><Relationship Id="rId30" Type="http://schemas.openxmlformats.org/officeDocument/2006/relationships/image" Target="../media/image239.svg"/><Relationship Id="rId35" Type="http://schemas.openxmlformats.org/officeDocument/2006/relationships/image" Target="../media/image243.png"/><Relationship Id="rId43" Type="http://schemas.openxmlformats.org/officeDocument/2006/relationships/image" Target="../media/image256.png"/><Relationship Id="rId48" Type="http://schemas.openxmlformats.org/officeDocument/2006/relationships/image" Target="../media/image204.svg"/><Relationship Id="rId56" Type="http://schemas.openxmlformats.org/officeDocument/2006/relationships/image" Target="../media/image120.svg"/><Relationship Id="rId64" Type="http://schemas.openxmlformats.org/officeDocument/2006/relationships/image" Target="../media/image370.svg"/><Relationship Id="rId8" Type="http://schemas.openxmlformats.org/officeDocument/2006/relationships/image" Target="../media/image222.svg"/><Relationship Id="rId51" Type="http://schemas.openxmlformats.org/officeDocument/2006/relationships/image" Target="../media/image123.png"/><Relationship Id="rId3" Type="http://schemas.openxmlformats.org/officeDocument/2006/relationships/image" Target="../media/image217.png"/><Relationship Id="rId12" Type="http://schemas.openxmlformats.org/officeDocument/2006/relationships/image" Target="../media/image81.svg"/><Relationship Id="rId17" Type="http://schemas.openxmlformats.org/officeDocument/2006/relationships/image" Target="../media/image226.png"/><Relationship Id="rId25" Type="http://schemas.openxmlformats.org/officeDocument/2006/relationships/image" Target="../media/image234.png"/><Relationship Id="rId33" Type="http://schemas.openxmlformats.org/officeDocument/2006/relationships/image" Target="../media/image241.png"/><Relationship Id="rId38" Type="http://schemas.openxmlformats.org/officeDocument/2006/relationships/image" Target="../media/image245.svg"/><Relationship Id="rId46" Type="http://schemas.openxmlformats.org/officeDocument/2006/relationships/image" Target="../media/image202.svg"/><Relationship Id="rId59" Type="http://schemas.openxmlformats.org/officeDocument/2006/relationships/image" Target="../media/image252.png"/><Relationship Id="rId20" Type="http://schemas.openxmlformats.org/officeDocument/2006/relationships/image" Target="../media/image229.svg"/><Relationship Id="rId41" Type="http://schemas.openxmlformats.org/officeDocument/2006/relationships/image" Target="../media/image246.png"/><Relationship Id="rId54" Type="http://schemas.openxmlformats.org/officeDocument/2006/relationships/image" Target="../media/image132.svg"/><Relationship Id="rId62" Type="http://schemas.openxmlformats.org/officeDocument/2006/relationships/image" Target="../media/image249.png"/><Relationship Id="rId1" Type="http://schemas.openxmlformats.org/officeDocument/2006/relationships/slideLayout" Target="../slideLayouts/slideLayout12.xml"/><Relationship Id="rId6" Type="http://schemas.openxmlformats.org/officeDocument/2006/relationships/image" Target="../media/image220.svg"/><Relationship Id="rId15" Type="http://schemas.openxmlformats.org/officeDocument/2006/relationships/image" Target="../media/image165.png"/><Relationship Id="rId23" Type="http://schemas.openxmlformats.org/officeDocument/2006/relationships/image" Target="../media/image232.png"/><Relationship Id="rId28" Type="http://schemas.openxmlformats.org/officeDocument/2006/relationships/image" Target="../media/image237.svg"/><Relationship Id="rId36" Type="http://schemas.openxmlformats.org/officeDocument/2006/relationships/image" Target="../media/image244.svg"/><Relationship Id="rId49" Type="http://schemas.openxmlformats.org/officeDocument/2006/relationships/image" Target="../media/image258.png"/><Relationship Id="rId57" Type="http://schemas.openxmlformats.org/officeDocument/2006/relationships/image" Target="../media/image251.png"/><Relationship Id="rId10" Type="http://schemas.openxmlformats.org/officeDocument/2006/relationships/image" Target="../media/image224.svg"/><Relationship Id="rId31" Type="http://schemas.openxmlformats.org/officeDocument/2006/relationships/image" Target="../media/image240.png"/><Relationship Id="rId44" Type="http://schemas.openxmlformats.org/officeDocument/2006/relationships/image" Target="../media/image257.svg"/><Relationship Id="rId52" Type="http://schemas.openxmlformats.org/officeDocument/2006/relationships/image" Target="../media/image124.svg"/><Relationship Id="rId60" Type="http://schemas.openxmlformats.org/officeDocument/2006/relationships/image" Target="../media/image367.png"/><Relationship Id="rId4" Type="http://schemas.openxmlformats.org/officeDocument/2006/relationships/image" Target="../media/image218.svg"/><Relationship Id="rId9" Type="http://schemas.openxmlformats.org/officeDocument/2006/relationships/image" Target="../media/image223.png"/></Relationships>
</file>

<file path=ppt/slides/_rels/slide48.xml.rels><?xml version="1.0" encoding="UTF-8" standalone="yes"?>
<Relationships xmlns="http://schemas.openxmlformats.org/package/2006/relationships"><Relationship Id="rId26" Type="http://schemas.openxmlformats.org/officeDocument/2006/relationships/image" Target="../media/image238.png"/><Relationship Id="rId21" Type="http://schemas.openxmlformats.org/officeDocument/2006/relationships/image" Target="../media/image233.svg"/><Relationship Id="rId34" Type="http://schemas.openxmlformats.org/officeDocument/2006/relationships/image" Target="../media/image167.png"/><Relationship Id="rId42" Type="http://schemas.openxmlformats.org/officeDocument/2006/relationships/image" Target="../media/image131.png"/><Relationship Id="rId47" Type="http://schemas.openxmlformats.org/officeDocument/2006/relationships/image" Target="../media/image248.png"/><Relationship Id="rId50" Type="http://schemas.openxmlformats.org/officeDocument/2006/relationships/image" Target="../media/image368.svg"/><Relationship Id="rId55" Type="http://schemas.openxmlformats.org/officeDocument/2006/relationships/image" Target="../media/image257.svg"/><Relationship Id="rId63" Type="http://schemas.openxmlformats.org/officeDocument/2006/relationships/image" Target="../media/image253.emf"/><Relationship Id="rId68" Type="http://schemas.openxmlformats.org/officeDocument/2006/relationships/image" Target="../media/image81.svg"/><Relationship Id="rId7" Type="http://schemas.openxmlformats.org/officeDocument/2006/relationships/image" Target="../media/image222.svg"/><Relationship Id="rId2" Type="http://schemas.openxmlformats.org/officeDocument/2006/relationships/image" Target="../media/image217.png"/><Relationship Id="rId16" Type="http://schemas.openxmlformats.org/officeDocument/2006/relationships/image" Target="../media/image228.png"/><Relationship Id="rId29" Type="http://schemas.openxmlformats.org/officeDocument/2006/relationships/image" Target="../media/image146.svg"/><Relationship Id="rId11" Type="http://schemas.openxmlformats.org/officeDocument/2006/relationships/image" Target="../media/image160.svg"/><Relationship Id="rId24" Type="http://schemas.openxmlformats.org/officeDocument/2006/relationships/image" Target="../media/image236.png"/><Relationship Id="rId32" Type="http://schemas.openxmlformats.org/officeDocument/2006/relationships/image" Target="../media/image243.png"/><Relationship Id="rId37" Type="http://schemas.openxmlformats.org/officeDocument/2006/relationships/image" Target="../media/image169.svg"/><Relationship Id="rId40" Type="http://schemas.openxmlformats.org/officeDocument/2006/relationships/image" Target="../media/image123.png"/><Relationship Id="rId45" Type="http://schemas.openxmlformats.org/officeDocument/2006/relationships/image" Target="../media/image120.svg"/><Relationship Id="rId53" Type="http://schemas.openxmlformats.org/officeDocument/2006/relationships/image" Target="../media/image370.svg"/><Relationship Id="rId58" Type="http://schemas.openxmlformats.org/officeDocument/2006/relationships/image" Target="../media/image203.png"/><Relationship Id="rId66" Type="http://schemas.openxmlformats.org/officeDocument/2006/relationships/image" Target="../media/image255.emf"/><Relationship Id="rId5" Type="http://schemas.openxmlformats.org/officeDocument/2006/relationships/image" Target="../media/image220.svg"/><Relationship Id="rId61" Type="http://schemas.openxmlformats.org/officeDocument/2006/relationships/image" Target="../media/image259.svg"/><Relationship Id="rId19" Type="http://schemas.openxmlformats.org/officeDocument/2006/relationships/image" Target="../media/image231.svg"/><Relationship Id="rId14" Type="http://schemas.openxmlformats.org/officeDocument/2006/relationships/image" Target="../media/image226.png"/><Relationship Id="rId22" Type="http://schemas.openxmlformats.org/officeDocument/2006/relationships/image" Target="../media/image234.png"/><Relationship Id="rId27" Type="http://schemas.openxmlformats.org/officeDocument/2006/relationships/image" Target="../media/image239.svg"/><Relationship Id="rId30" Type="http://schemas.openxmlformats.org/officeDocument/2006/relationships/image" Target="../media/image241.png"/><Relationship Id="rId35" Type="http://schemas.openxmlformats.org/officeDocument/2006/relationships/image" Target="../media/image245.svg"/><Relationship Id="rId43" Type="http://schemas.openxmlformats.org/officeDocument/2006/relationships/image" Target="../media/image132.svg"/><Relationship Id="rId48" Type="http://schemas.openxmlformats.org/officeDocument/2006/relationships/image" Target="../media/image252.png"/><Relationship Id="rId56" Type="http://schemas.openxmlformats.org/officeDocument/2006/relationships/image" Target="../media/image201.png"/><Relationship Id="rId64" Type="http://schemas.openxmlformats.org/officeDocument/2006/relationships/image" Target="../media/image254.emf"/><Relationship Id="rId8" Type="http://schemas.openxmlformats.org/officeDocument/2006/relationships/image" Target="../media/image223.png"/><Relationship Id="rId51" Type="http://schemas.openxmlformats.org/officeDocument/2006/relationships/image" Target="../media/image249.png"/><Relationship Id="rId3" Type="http://schemas.openxmlformats.org/officeDocument/2006/relationships/image" Target="../media/image218.svg"/><Relationship Id="rId12" Type="http://schemas.openxmlformats.org/officeDocument/2006/relationships/image" Target="../media/image165.png"/><Relationship Id="rId17" Type="http://schemas.openxmlformats.org/officeDocument/2006/relationships/image" Target="../media/image229.svg"/><Relationship Id="rId25" Type="http://schemas.openxmlformats.org/officeDocument/2006/relationships/image" Target="../media/image237.svg"/><Relationship Id="rId33" Type="http://schemas.openxmlformats.org/officeDocument/2006/relationships/image" Target="../media/image244.svg"/><Relationship Id="rId38" Type="http://schemas.openxmlformats.org/officeDocument/2006/relationships/image" Target="../media/image246.png"/><Relationship Id="rId46" Type="http://schemas.openxmlformats.org/officeDocument/2006/relationships/image" Target="../media/image251.png"/><Relationship Id="rId59" Type="http://schemas.openxmlformats.org/officeDocument/2006/relationships/image" Target="../media/image204.svg"/><Relationship Id="rId67" Type="http://schemas.openxmlformats.org/officeDocument/2006/relationships/image" Target="../media/image80.png"/><Relationship Id="rId20" Type="http://schemas.openxmlformats.org/officeDocument/2006/relationships/image" Target="../media/image232.png"/><Relationship Id="rId41" Type="http://schemas.openxmlformats.org/officeDocument/2006/relationships/image" Target="../media/image124.svg"/><Relationship Id="rId54" Type="http://schemas.openxmlformats.org/officeDocument/2006/relationships/image" Target="../media/image256.png"/><Relationship Id="rId62" Type="http://schemas.openxmlformats.org/officeDocument/2006/relationships/image" Target="../media/image250.emf"/><Relationship Id="rId1" Type="http://schemas.openxmlformats.org/officeDocument/2006/relationships/slideLayout" Target="../slideLayouts/slideLayout12.xml"/><Relationship Id="rId6" Type="http://schemas.openxmlformats.org/officeDocument/2006/relationships/image" Target="../media/image221.png"/><Relationship Id="rId15" Type="http://schemas.openxmlformats.org/officeDocument/2006/relationships/image" Target="../media/image227.svg"/><Relationship Id="rId23" Type="http://schemas.openxmlformats.org/officeDocument/2006/relationships/image" Target="../media/image235.svg"/><Relationship Id="rId28" Type="http://schemas.openxmlformats.org/officeDocument/2006/relationships/image" Target="../media/image240.png"/><Relationship Id="rId36" Type="http://schemas.openxmlformats.org/officeDocument/2006/relationships/image" Target="../media/image168.png"/><Relationship Id="rId49" Type="http://schemas.openxmlformats.org/officeDocument/2006/relationships/image" Target="../media/image367.png"/><Relationship Id="rId57" Type="http://schemas.openxmlformats.org/officeDocument/2006/relationships/image" Target="../media/image202.svg"/><Relationship Id="rId10" Type="http://schemas.openxmlformats.org/officeDocument/2006/relationships/image" Target="../media/image159.png"/><Relationship Id="rId31" Type="http://schemas.openxmlformats.org/officeDocument/2006/relationships/image" Target="../media/image242.svg"/><Relationship Id="rId44" Type="http://schemas.openxmlformats.org/officeDocument/2006/relationships/image" Target="../media/image119.png"/><Relationship Id="rId52" Type="http://schemas.openxmlformats.org/officeDocument/2006/relationships/image" Target="../media/image369.png"/><Relationship Id="rId60" Type="http://schemas.openxmlformats.org/officeDocument/2006/relationships/image" Target="../media/image258.png"/><Relationship Id="rId65" Type="http://schemas.openxmlformats.org/officeDocument/2006/relationships/image" Target="../media/image371.svg"/><Relationship Id="rId4" Type="http://schemas.openxmlformats.org/officeDocument/2006/relationships/image" Target="../media/image219.png"/><Relationship Id="rId9" Type="http://schemas.openxmlformats.org/officeDocument/2006/relationships/image" Target="../media/image224.svg"/><Relationship Id="rId13" Type="http://schemas.openxmlformats.org/officeDocument/2006/relationships/image" Target="../media/image225.svg"/><Relationship Id="rId18" Type="http://schemas.openxmlformats.org/officeDocument/2006/relationships/image" Target="../media/image230.png"/><Relationship Id="rId39" Type="http://schemas.openxmlformats.org/officeDocument/2006/relationships/image" Target="../media/image247.svg"/></Relationships>
</file>

<file path=ppt/slides/_rels/slide49.xml.rels><?xml version="1.0" encoding="UTF-8" standalone="yes"?>
<Relationships xmlns="http://schemas.openxmlformats.org/package/2006/relationships"><Relationship Id="rId13" Type="http://schemas.openxmlformats.org/officeDocument/2006/relationships/image" Target="../media/image165.png"/><Relationship Id="rId18" Type="http://schemas.openxmlformats.org/officeDocument/2006/relationships/image" Target="../media/image229.svg"/><Relationship Id="rId26" Type="http://schemas.openxmlformats.org/officeDocument/2006/relationships/image" Target="../media/image237.svg"/><Relationship Id="rId39" Type="http://schemas.openxmlformats.org/officeDocument/2006/relationships/image" Target="../media/image246.png"/><Relationship Id="rId21" Type="http://schemas.openxmlformats.org/officeDocument/2006/relationships/image" Target="../media/image232.png"/><Relationship Id="rId34" Type="http://schemas.openxmlformats.org/officeDocument/2006/relationships/image" Target="../media/image244.svg"/><Relationship Id="rId42" Type="http://schemas.openxmlformats.org/officeDocument/2006/relationships/image" Target="../media/image124.svg"/><Relationship Id="rId47" Type="http://schemas.openxmlformats.org/officeDocument/2006/relationships/image" Target="../media/image251.png"/><Relationship Id="rId50" Type="http://schemas.openxmlformats.org/officeDocument/2006/relationships/image" Target="../media/image367.png"/><Relationship Id="rId55" Type="http://schemas.openxmlformats.org/officeDocument/2006/relationships/image" Target="../media/image201.png"/><Relationship Id="rId63" Type="http://schemas.openxmlformats.org/officeDocument/2006/relationships/image" Target="../media/image80.png"/><Relationship Id="rId7" Type="http://schemas.openxmlformats.org/officeDocument/2006/relationships/image" Target="../media/image221.png"/><Relationship Id="rId2" Type="http://schemas.openxmlformats.org/officeDocument/2006/relationships/notesSlide" Target="../notesSlides/notesSlide44.xml"/><Relationship Id="rId16" Type="http://schemas.openxmlformats.org/officeDocument/2006/relationships/image" Target="../media/image227.svg"/><Relationship Id="rId29" Type="http://schemas.openxmlformats.org/officeDocument/2006/relationships/image" Target="../media/image240.png"/><Relationship Id="rId11" Type="http://schemas.openxmlformats.org/officeDocument/2006/relationships/image" Target="../media/image159.png"/><Relationship Id="rId24" Type="http://schemas.openxmlformats.org/officeDocument/2006/relationships/image" Target="../media/image235.svg"/><Relationship Id="rId32" Type="http://schemas.openxmlformats.org/officeDocument/2006/relationships/image" Target="../media/image242.svg"/><Relationship Id="rId37" Type="http://schemas.openxmlformats.org/officeDocument/2006/relationships/image" Target="../media/image168.png"/><Relationship Id="rId40" Type="http://schemas.openxmlformats.org/officeDocument/2006/relationships/image" Target="../media/image247.svg"/><Relationship Id="rId45" Type="http://schemas.openxmlformats.org/officeDocument/2006/relationships/image" Target="../media/image119.png"/><Relationship Id="rId53" Type="http://schemas.openxmlformats.org/officeDocument/2006/relationships/image" Target="../media/image369.png"/><Relationship Id="rId58" Type="http://schemas.openxmlformats.org/officeDocument/2006/relationships/image" Target="../media/image204.svg"/><Relationship Id="rId5" Type="http://schemas.openxmlformats.org/officeDocument/2006/relationships/image" Target="../media/image219.png"/><Relationship Id="rId61" Type="http://schemas.openxmlformats.org/officeDocument/2006/relationships/image" Target="../media/image256.png"/><Relationship Id="rId19" Type="http://schemas.openxmlformats.org/officeDocument/2006/relationships/image" Target="../media/image230.png"/><Relationship Id="rId14" Type="http://schemas.openxmlformats.org/officeDocument/2006/relationships/image" Target="../media/image225.svg"/><Relationship Id="rId22" Type="http://schemas.openxmlformats.org/officeDocument/2006/relationships/image" Target="../media/image233.svg"/><Relationship Id="rId27" Type="http://schemas.openxmlformats.org/officeDocument/2006/relationships/image" Target="../media/image238.png"/><Relationship Id="rId30" Type="http://schemas.openxmlformats.org/officeDocument/2006/relationships/image" Target="../media/image146.svg"/><Relationship Id="rId35" Type="http://schemas.openxmlformats.org/officeDocument/2006/relationships/image" Target="../media/image167.png"/><Relationship Id="rId43" Type="http://schemas.openxmlformats.org/officeDocument/2006/relationships/image" Target="../media/image131.png"/><Relationship Id="rId48" Type="http://schemas.openxmlformats.org/officeDocument/2006/relationships/image" Target="../media/image248.png"/><Relationship Id="rId56" Type="http://schemas.openxmlformats.org/officeDocument/2006/relationships/image" Target="../media/image202.svg"/><Relationship Id="rId64" Type="http://schemas.openxmlformats.org/officeDocument/2006/relationships/image" Target="../media/image81.svg"/><Relationship Id="rId8" Type="http://schemas.openxmlformats.org/officeDocument/2006/relationships/image" Target="../media/image222.svg"/><Relationship Id="rId51" Type="http://schemas.openxmlformats.org/officeDocument/2006/relationships/image" Target="../media/image368.svg"/><Relationship Id="rId3" Type="http://schemas.openxmlformats.org/officeDocument/2006/relationships/image" Target="../media/image217.png"/><Relationship Id="rId12" Type="http://schemas.openxmlformats.org/officeDocument/2006/relationships/image" Target="../media/image160.svg"/><Relationship Id="rId17" Type="http://schemas.openxmlformats.org/officeDocument/2006/relationships/image" Target="../media/image228.png"/><Relationship Id="rId25" Type="http://schemas.openxmlformats.org/officeDocument/2006/relationships/image" Target="../media/image236.png"/><Relationship Id="rId33" Type="http://schemas.openxmlformats.org/officeDocument/2006/relationships/image" Target="../media/image243.png"/><Relationship Id="rId38" Type="http://schemas.openxmlformats.org/officeDocument/2006/relationships/image" Target="../media/image169.svg"/><Relationship Id="rId46" Type="http://schemas.openxmlformats.org/officeDocument/2006/relationships/image" Target="../media/image120.svg"/><Relationship Id="rId59" Type="http://schemas.openxmlformats.org/officeDocument/2006/relationships/image" Target="../media/image258.png"/><Relationship Id="rId20" Type="http://schemas.openxmlformats.org/officeDocument/2006/relationships/image" Target="../media/image231.svg"/><Relationship Id="rId41" Type="http://schemas.openxmlformats.org/officeDocument/2006/relationships/image" Target="../media/image123.png"/><Relationship Id="rId54" Type="http://schemas.openxmlformats.org/officeDocument/2006/relationships/image" Target="../media/image370.svg"/><Relationship Id="rId62" Type="http://schemas.openxmlformats.org/officeDocument/2006/relationships/image" Target="../media/image257.svg"/><Relationship Id="rId1" Type="http://schemas.openxmlformats.org/officeDocument/2006/relationships/slideLayout" Target="../slideLayouts/slideLayout12.xml"/><Relationship Id="rId6" Type="http://schemas.openxmlformats.org/officeDocument/2006/relationships/image" Target="../media/image220.svg"/><Relationship Id="rId15" Type="http://schemas.openxmlformats.org/officeDocument/2006/relationships/image" Target="../media/image226.png"/><Relationship Id="rId23" Type="http://schemas.openxmlformats.org/officeDocument/2006/relationships/image" Target="../media/image234.png"/><Relationship Id="rId28" Type="http://schemas.openxmlformats.org/officeDocument/2006/relationships/image" Target="../media/image239.svg"/><Relationship Id="rId36" Type="http://schemas.openxmlformats.org/officeDocument/2006/relationships/image" Target="../media/image245.svg"/><Relationship Id="rId49" Type="http://schemas.openxmlformats.org/officeDocument/2006/relationships/image" Target="../media/image252.png"/><Relationship Id="rId57" Type="http://schemas.openxmlformats.org/officeDocument/2006/relationships/image" Target="../media/image203.png"/><Relationship Id="rId10" Type="http://schemas.openxmlformats.org/officeDocument/2006/relationships/image" Target="../media/image224.svg"/><Relationship Id="rId31" Type="http://schemas.openxmlformats.org/officeDocument/2006/relationships/image" Target="../media/image241.png"/><Relationship Id="rId44" Type="http://schemas.openxmlformats.org/officeDocument/2006/relationships/image" Target="../media/image132.svg"/><Relationship Id="rId52" Type="http://schemas.openxmlformats.org/officeDocument/2006/relationships/image" Target="../media/image249.png"/><Relationship Id="rId60" Type="http://schemas.openxmlformats.org/officeDocument/2006/relationships/image" Target="../media/image259.svg"/><Relationship Id="rId4" Type="http://schemas.openxmlformats.org/officeDocument/2006/relationships/image" Target="../media/image218.svg"/><Relationship Id="rId9" Type="http://schemas.openxmlformats.org/officeDocument/2006/relationships/image" Target="../media/image223.png"/></Relationships>
</file>

<file path=ppt/slides/_rels/slide5.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30.svg"/><Relationship Id="rId18" Type="http://schemas.openxmlformats.org/officeDocument/2006/relationships/image" Target="../media/image135.png"/><Relationship Id="rId3" Type="http://schemas.openxmlformats.org/officeDocument/2006/relationships/image" Target="../media/image103.png"/><Relationship Id="rId21" Type="http://schemas.openxmlformats.org/officeDocument/2006/relationships/image" Target="../media/image138.svg"/><Relationship Id="rId7" Type="http://schemas.openxmlformats.org/officeDocument/2006/relationships/image" Target="../media/image124.svg"/><Relationship Id="rId12" Type="http://schemas.openxmlformats.org/officeDocument/2006/relationships/image" Target="../media/image129.png"/><Relationship Id="rId17" Type="http://schemas.openxmlformats.org/officeDocument/2006/relationships/image" Target="../media/image134.svg"/><Relationship Id="rId2" Type="http://schemas.openxmlformats.org/officeDocument/2006/relationships/notesSlide" Target="../notesSlides/notesSlide5.xml"/><Relationship Id="rId16" Type="http://schemas.openxmlformats.org/officeDocument/2006/relationships/image" Target="../media/image133.png"/><Relationship Id="rId20" Type="http://schemas.openxmlformats.org/officeDocument/2006/relationships/image" Target="../media/image137.png"/><Relationship Id="rId1" Type="http://schemas.openxmlformats.org/officeDocument/2006/relationships/slideLayout" Target="../slideLayouts/slideLayout4.xml"/><Relationship Id="rId6" Type="http://schemas.openxmlformats.org/officeDocument/2006/relationships/image" Target="../media/image123.png"/><Relationship Id="rId11" Type="http://schemas.openxmlformats.org/officeDocument/2006/relationships/image" Target="../media/image128.svg"/><Relationship Id="rId24" Type="http://schemas.openxmlformats.org/officeDocument/2006/relationships/image" Target="../media/image141.png"/><Relationship Id="rId5" Type="http://schemas.microsoft.com/office/2007/relationships/hdphoto" Target="../media/hdphoto7.wdp"/><Relationship Id="rId15" Type="http://schemas.openxmlformats.org/officeDocument/2006/relationships/image" Target="../media/image132.svg"/><Relationship Id="rId23" Type="http://schemas.openxmlformats.org/officeDocument/2006/relationships/image" Target="../media/image140.svg"/><Relationship Id="rId10" Type="http://schemas.openxmlformats.org/officeDocument/2006/relationships/image" Target="../media/image127.png"/><Relationship Id="rId19" Type="http://schemas.openxmlformats.org/officeDocument/2006/relationships/image" Target="../media/image136.svg"/><Relationship Id="rId4" Type="http://schemas.openxmlformats.org/officeDocument/2006/relationships/image" Target="../media/image104.png"/><Relationship Id="rId9" Type="http://schemas.openxmlformats.org/officeDocument/2006/relationships/image" Target="../media/image126.svg"/><Relationship Id="rId14" Type="http://schemas.openxmlformats.org/officeDocument/2006/relationships/image" Target="../media/image131.png"/><Relationship Id="rId22" Type="http://schemas.openxmlformats.org/officeDocument/2006/relationships/image" Target="../media/image139.png"/></Relationships>
</file>

<file path=ppt/slides/_rels/slide50.xml.rels><?xml version="1.0" encoding="UTF-8" standalone="yes"?>
<Relationships xmlns="http://schemas.openxmlformats.org/package/2006/relationships"><Relationship Id="rId13" Type="http://schemas.openxmlformats.org/officeDocument/2006/relationships/image" Target="../media/image225.svg"/><Relationship Id="rId18" Type="http://schemas.openxmlformats.org/officeDocument/2006/relationships/image" Target="../media/image230.png"/><Relationship Id="rId26" Type="http://schemas.openxmlformats.org/officeDocument/2006/relationships/image" Target="../media/image238.png"/><Relationship Id="rId39" Type="http://schemas.openxmlformats.org/officeDocument/2006/relationships/image" Target="../media/image247.svg"/><Relationship Id="rId21" Type="http://schemas.openxmlformats.org/officeDocument/2006/relationships/image" Target="../media/image233.svg"/><Relationship Id="rId34" Type="http://schemas.openxmlformats.org/officeDocument/2006/relationships/image" Target="../media/image167.png"/><Relationship Id="rId42" Type="http://schemas.openxmlformats.org/officeDocument/2006/relationships/image" Target="../media/image131.png"/><Relationship Id="rId47" Type="http://schemas.openxmlformats.org/officeDocument/2006/relationships/image" Target="../media/image248.png"/><Relationship Id="rId50" Type="http://schemas.openxmlformats.org/officeDocument/2006/relationships/image" Target="../media/image368.svg"/><Relationship Id="rId55" Type="http://schemas.openxmlformats.org/officeDocument/2006/relationships/image" Target="../media/image202.svg"/><Relationship Id="rId63" Type="http://schemas.openxmlformats.org/officeDocument/2006/relationships/image" Target="../media/image81.svg"/><Relationship Id="rId7" Type="http://schemas.openxmlformats.org/officeDocument/2006/relationships/image" Target="../media/image222.svg"/><Relationship Id="rId2" Type="http://schemas.openxmlformats.org/officeDocument/2006/relationships/image" Target="../media/image217.png"/><Relationship Id="rId16" Type="http://schemas.openxmlformats.org/officeDocument/2006/relationships/image" Target="../media/image228.png"/><Relationship Id="rId29" Type="http://schemas.openxmlformats.org/officeDocument/2006/relationships/image" Target="../media/image146.svg"/><Relationship Id="rId11" Type="http://schemas.openxmlformats.org/officeDocument/2006/relationships/image" Target="../media/image160.svg"/><Relationship Id="rId24" Type="http://schemas.openxmlformats.org/officeDocument/2006/relationships/image" Target="../media/image236.png"/><Relationship Id="rId32" Type="http://schemas.openxmlformats.org/officeDocument/2006/relationships/image" Target="../media/image243.png"/><Relationship Id="rId37" Type="http://schemas.openxmlformats.org/officeDocument/2006/relationships/image" Target="../media/image169.svg"/><Relationship Id="rId40" Type="http://schemas.openxmlformats.org/officeDocument/2006/relationships/image" Target="../media/image123.png"/><Relationship Id="rId45" Type="http://schemas.openxmlformats.org/officeDocument/2006/relationships/image" Target="../media/image120.svg"/><Relationship Id="rId53" Type="http://schemas.openxmlformats.org/officeDocument/2006/relationships/image" Target="../media/image370.svg"/><Relationship Id="rId58" Type="http://schemas.openxmlformats.org/officeDocument/2006/relationships/image" Target="../media/image258.png"/><Relationship Id="rId5" Type="http://schemas.openxmlformats.org/officeDocument/2006/relationships/image" Target="../media/image220.svg"/><Relationship Id="rId61" Type="http://schemas.openxmlformats.org/officeDocument/2006/relationships/image" Target="../media/image257.svg"/><Relationship Id="rId19" Type="http://schemas.openxmlformats.org/officeDocument/2006/relationships/image" Target="../media/image231.svg"/><Relationship Id="rId14" Type="http://schemas.openxmlformats.org/officeDocument/2006/relationships/image" Target="../media/image226.png"/><Relationship Id="rId22" Type="http://schemas.openxmlformats.org/officeDocument/2006/relationships/image" Target="../media/image234.png"/><Relationship Id="rId27" Type="http://schemas.openxmlformats.org/officeDocument/2006/relationships/image" Target="../media/image239.svg"/><Relationship Id="rId30" Type="http://schemas.openxmlformats.org/officeDocument/2006/relationships/image" Target="../media/image241.png"/><Relationship Id="rId35" Type="http://schemas.openxmlformats.org/officeDocument/2006/relationships/image" Target="../media/image245.svg"/><Relationship Id="rId43" Type="http://schemas.openxmlformats.org/officeDocument/2006/relationships/image" Target="../media/image132.svg"/><Relationship Id="rId48" Type="http://schemas.openxmlformats.org/officeDocument/2006/relationships/image" Target="../media/image252.png"/><Relationship Id="rId56" Type="http://schemas.openxmlformats.org/officeDocument/2006/relationships/image" Target="../media/image203.png"/><Relationship Id="rId8" Type="http://schemas.openxmlformats.org/officeDocument/2006/relationships/image" Target="../media/image223.png"/><Relationship Id="rId51" Type="http://schemas.openxmlformats.org/officeDocument/2006/relationships/image" Target="../media/image249.png"/><Relationship Id="rId3" Type="http://schemas.openxmlformats.org/officeDocument/2006/relationships/image" Target="../media/image218.svg"/><Relationship Id="rId12" Type="http://schemas.openxmlformats.org/officeDocument/2006/relationships/image" Target="../media/image165.png"/><Relationship Id="rId17" Type="http://schemas.openxmlformats.org/officeDocument/2006/relationships/image" Target="../media/image229.svg"/><Relationship Id="rId25" Type="http://schemas.openxmlformats.org/officeDocument/2006/relationships/image" Target="../media/image237.svg"/><Relationship Id="rId33" Type="http://schemas.openxmlformats.org/officeDocument/2006/relationships/image" Target="../media/image244.svg"/><Relationship Id="rId38" Type="http://schemas.openxmlformats.org/officeDocument/2006/relationships/image" Target="../media/image246.png"/><Relationship Id="rId46" Type="http://schemas.openxmlformats.org/officeDocument/2006/relationships/image" Target="../media/image251.png"/><Relationship Id="rId59" Type="http://schemas.openxmlformats.org/officeDocument/2006/relationships/image" Target="../media/image259.svg"/><Relationship Id="rId20" Type="http://schemas.openxmlformats.org/officeDocument/2006/relationships/image" Target="../media/image232.png"/><Relationship Id="rId41" Type="http://schemas.openxmlformats.org/officeDocument/2006/relationships/image" Target="../media/image124.svg"/><Relationship Id="rId54" Type="http://schemas.openxmlformats.org/officeDocument/2006/relationships/image" Target="../media/image201.png"/><Relationship Id="rId62" Type="http://schemas.openxmlformats.org/officeDocument/2006/relationships/image" Target="../media/image80.png"/><Relationship Id="rId1" Type="http://schemas.openxmlformats.org/officeDocument/2006/relationships/slideLayout" Target="../slideLayouts/slideLayout12.xml"/><Relationship Id="rId6" Type="http://schemas.openxmlformats.org/officeDocument/2006/relationships/image" Target="../media/image221.png"/><Relationship Id="rId15" Type="http://schemas.openxmlformats.org/officeDocument/2006/relationships/image" Target="../media/image227.svg"/><Relationship Id="rId23" Type="http://schemas.openxmlformats.org/officeDocument/2006/relationships/image" Target="../media/image235.svg"/><Relationship Id="rId28" Type="http://schemas.openxmlformats.org/officeDocument/2006/relationships/image" Target="../media/image240.png"/><Relationship Id="rId36" Type="http://schemas.openxmlformats.org/officeDocument/2006/relationships/image" Target="../media/image168.png"/><Relationship Id="rId49" Type="http://schemas.openxmlformats.org/officeDocument/2006/relationships/image" Target="../media/image367.png"/><Relationship Id="rId57" Type="http://schemas.openxmlformats.org/officeDocument/2006/relationships/image" Target="../media/image204.svg"/><Relationship Id="rId10" Type="http://schemas.openxmlformats.org/officeDocument/2006/relationships/image" Target="../media/image159.png"/><Relationship Id="rId31" Type="http://schemas.openxmlformats.org/officeDocument/2006/relationships/image" Target="../media/image242.svg"/><Relationship Id="rId44" Type="http://schemas.openxmlformats.org/officeDocument/2006/relationships/image" Target="../media/image119.png"/><Relationship Id="rId52" Type="http://schemas.openxmlformats.org/officeDocument/2006/relationships/image" Target="../media/image369.png"/><Relationship Id="rId60" Type="http://schemas.openxmlformats.org/officeDocument/2006/relationships/image" Target="../media/image256.png"/><Relationship Id="rId4" Type="http://schemas.openxmlformats.org/officeDocument/2006/relationships/image" Target="../media/image219.png"/><Relationship Id="rId9" Type="http://schemas.openxmlformats.org/officeDocument/2006/relationships/image" Target="../media/image224.svg"/></Relationships>
</file>

<file path=ppt/slides/_rels/slide51.xml.rels><?xml version="1.0" encoding="UTF-8" standalone="yes"?>
<Relationships xmlns="http://schemas.openxmlformats.org/package/2006/relationships"><Relationship Id="rId26" Type="http://schemas.openxmlformats.org/officeDocument/2006/relationships/image" Target="../media/image238.png"/><Relationship Id="rId21" Type="http://schemas.openxmlformats.org/officeDocument/2006/relationships/image" Target="../media/image233.svg"/><Relationship Id="rId34" Type="http://schemas.openxmlformats.org/officeDocument/2006/relationships/image" Target="../media/image167.png"/><Relationship Id="rId42" Type="http://schemas.openxmlformats.org/officeDocument/2006/relationships/image" Target="../media/image131.png"/><Relationship Id="rId47" Type="http://schemas.openxmlformats.org/officeDocument/2006/relationships/image" Target="../media/image248.png"/><Relationship Id="rId50" Type="http://schemas.openxmlformats.org/officeDocument/2006/relationships/image" Target="../media/image368.svg"/><Relationship Id="rId55" Type="http://schemas.openxmlformats.org/officeDocument/2006/relationships/image" Target="../media/image202.svg"/><Relationship Id="rId63" Type="http://schemas.openxmlformats.org/officeDocument/2006/relationships/image" Target="../media/image373.svg"/><Relationship Id="rId7" Type="http://schemas.openxmlformats.org/officeDocument/2006/relationships/image" Target="../media/image222.svg"/><Relationship Id="rId2" Type="http://schemas.openxmlformats.org/officeDocument/2006/relationships/image" Target="../media/image217.png"/><Relationship Id="rId16" Type="http://schemas.openxmlformats.org/officeDocument/2006/relationships/image" Target="../media/image228.png"/><Relationship Id="rId29" Type="http://schemas.openxmlformats.org/officeDocument/2006/relationships/image" Target="../media/image146.svg"/><Relationship Id="rId11" Type="http://schemas.openxmlformats.org/officeDocument/2006/relationships/image" Target="../media/image160.svg"/><Relationship Id="rId24" Type="http://schemas.openxmlformats.org/officeDocument/2006/relationships/image" Target="../media/image236.png"/><Relationship Id="rId32" Type="http://schemas.openxmlformats.org/officeDocument/2006/relationships/image" Target="../media/image243.png"/><Relationship Id="rId37" Type="http://schemas.openxmlformats.org/officeDocument/2006/relationships/image" Target="../media/image169.svg"/><Relationship Id="rId40" Type="http://schemas.openxmlformats.org/officeDocument/2006/relationships/image" Target="../media/image123.png"/><Relationship Id="rId45" Type="http://schemas.openxmlformats.org/officeDocument/2006/relationships/image" Target="../media/image120.svg"/><Relationship Id="rId53" Type="http://schemas.openxmlformats.org/officeDocument/2006/relationships/image" Target="../media/image370.svg"/><Relationship Id="rId58" Type="http://schemas.openxmlformats.org/officeDocument/2006/relationships/image" Target="../media/image258.png"/><Relationship Id="rId5" Type="http://schemas.openxmlformats.org/officeDocument/2006/relationships/image" Target="../media/image220.svg"/><Relationship Id="rId61" Type="http://schemas.openxmlformats.org/officeDocument/2006/relationships/image" Target="../media/image257.svg"/><Relationship Id="rId19" Type="http://schemas.openxmlformats.org/officeDocument/2006/relationships/image" Target="../media/image231.svg"/><Relationship Id="rId14" Type="http://schemas.openxmlformats.org/officeDocument/2006/relationships/image" Target="../media/image226.png"/><Relationship Id="rId22" Type="http://schemas.openxmlformats.org/officeDocument/2006/relationships/image" Target="../media/image234.png"/><Relationship Id="rId27" Type="http://schemas.openxmlformats.org/officeDocument/2006/relationships/image" Target="../media/image239.svg"/><Relationship Id="rId30" Type="http://schemas.openxmlformats.org/officeDocument/2006/relationships/image" Target="../media/image241.png"/><Relationship Id="rId35" Type="http://schemas.openxmlformats.org/officeDocument/2006/relationships/image" Target="../media/image245.svg"/><Relationship Id="rId43" Type="http://schemas.openxmlformats.org/officeDocument/2006/relationships/image" Target="../media/image132.svg"/><Relationship Id="rId48" Type="http://schemas.openxmlformats.org/officeDocument/2006/relationships/image" Target="../media/image252.png"/><Relationship Id="rId56" Type="http://schemas.openxmlformats.org/officeDocument/2006/relationships/image" Target="../media/image203.png"/><Relationship Id="rId64" Type="http://schemas.openxmlformats.org/officeDocument/2006/relationships/image" Target="../media/image80.png"/><Relationship Id="rId8" Type="http://schemas.openxmlformats.org/officeDocument/2006/relationships/image" Target="../media/image223.png"/><Relationship Id="rId51" Type="http://schemas.openxmlformats.org/officeDocument/2006/relationships/image" Target="../media/image249.png"/><Relationship Id="rId3" Type="http://schemas.openxmlformats.org/officeDocument/2006/relationships/image" Target="../media/image218.svg"/><Relationship Id="rId12" Type="http://schemas.openxmlformats.org/officeDocument/2006/relationships/image" Target="../media/image165.png"/><Relationship Id="rId17" Type="http://schemas.openxmlformats.org/officeDocument/2006/relationships/image" Target="../media/image229.svg"/><Relationship Id="rId25" Type="http://schemas.openxmlformats.org/officeDocument/2006/relationships/image" Target="../media/image237.svg"/><Relationship Id="rId33" Type="http://schemas.openxmlformats.org/officeDocument/2006/relationships/image" Target="../media/image244.svg"/><Relationship Id="rId38" Type="http://schemas.openxmlformats.org/officeDocument/2006/relationships/image" Target="../media/image246.png"/><Relationship Id="rId46" Type="http://schemas.openxmlformats.org/officeDocument/2006/relationships/image" Target="../media/image251.png"/><Relationship Id="rId59" Type="http://schemas.openxmlformats.org/officeDocument/2006/relationships/image" Target="../media/image259.svg"/><Relationship Id="rId20" Type="http://schemas.openxmlformats.org/officeDocument/2006/relationships/image" Target="../media/image232.png"/><Relationship Id="rId41" Type="http://schemas.openxmlformats.org/officeDocument/2006/relationships/image" Target="../media/image124.svg"/><Relationship Id="rId54" Type="http://schemas.openxmlformats.org/officeDocument/2006/relationships/image" Target="../media/image201.png"/><Relationship Id="rId62" Type="http://schemas.openxmlformats.org/officeDocument/2006/relationships/image" Target="../media/image372.png"/><Relationship Id="rId1" Type="http://schemas.openxmlformats.org/officeDocument/2006/relationships/slideLayout" Target="../slideLayouts/slideLayout12.xml"/><Relationship Id="rId6" Type="http://schemas.openxmlformats.org/officeDocument/2006/relationships/image" Target="../media/image221.png"/><Relationship Id="rId15" Type="http://schemas.openxmlformats.org/officeDocument/2006/relationships/image" Target="../media/image227.svg"/><Relationship Id="rId23" Type="http://schemas.openxmlformats.org/officeDocument/2006/relationships/image" Target="../media/image235.svg"/><Relationship Id="rId28" Type="http://schemas.openxmlformats.org/officeDocument/2006/relationships/image" Target="../media/image240.png"/><Relationship Id="rId36" Type="http://schemas.openxmlformats.org/officeDocument/2006/relationships/image" Target="../media/image168.png"/><Relationship Id="rId49" Type="http://schemas.openxmlformats.org/officeDocument/2006/relationships/image" Target="../media/image367.png"/><Relationship Id="rId57" Type="http://schemas.openxmlformats.org/officeDocument/2006/relationships/image" Target="../media/image204.svg"/><Relationship Id="rId10" Type="http://schemas.openxmlformats.org/officeDocument/2006/relationships/image" Target="../media/image159.png"/><Relationship Id="rId31" Type="http://schemas.openxmlformats.org/officeDocument/2006/relationships/image" Target="../media/image242.svg"/><Relationship Id="rId44" Type="http://schemas.openxmlformats.org/officeDocument/2006/relationships/image" Target="../media/image119.png"/><Relationship Id="rId52" Type="http://schemas.openxmlformats.org/officeDocument/2006/relationships/image" Target="../media/image369.png"/><Relationship Id="rId60" Type="http://schemas.openxmlformats.org/officeDocument/2006/relationships/image" Target="../media/image256.png"/><Relationship Id="rId65" Type="http://schemas.openxmlformats.org/officeDocument/2006/relationships/image" Target="../media/image81.svg"/><Relationship Id="rId4" Type="http://schemas.openxmlformats.org/officeDocument/2006/relationships/image" Target="../media/image219.png"/><Relationship Id="rId9" Type="http://schemas.openxmlformats.org/officeDocument/2006/relationships/image" Target="../media/image224.svg"/><Relationship Id="rId13" Type="http://schemas.openxmlformats.org/officeDocument/2006/relationships/image" Target="../media/image225.svg"/><Relationship Id="rId18" Type="http://schemas.openxmlformats.org/officeDocument/2006/relationships/image" Target="../media/image230.png"/><Relationship Id="rId39" Type="http://schemas.openxmlformats.org/officeDocument/2006/relationships/image" Target="../media/image247.svg"/></Relationships>
</file>

<file path=ppt/slides/_rels/slide52.xml.rels><?xml version="1.0" encoding="UTF-8" standalone="yes"?>
<Relationships xmlns="http://schemas.openxmlformats.org/package/2006/relationships"><Relationship Id="rId8" Type="http://schemas.openxmlformats.org/officeDocument/2006/relationships/image" Target="../media/image378.png"/><Relationship Id="rId13" Type="http://schemas.openxmlformats.org/officeDocument/2006/relationships/image" Target="../media/image381.svg"/><Relationship Id="rId18" Type="http://schemas.openxmlformats.org/officeDocument/2006/relationships/image" Target="../media/image386.png"/><Relationship Id="rId3" Type="http://schemas.openxmlformats.org/officeDocument/2006/relationships/image" Target="../media/image375.svg"/><Relationship Id="rId21" Type="http://schemas.openxmlformats.org/officeDocument/2006/relationships/image" Target="../media/image389.svg"/><Relationship Id="rId7" Type="http://schemas.openxmlformats.org/officeDocument/2006/relationships/image" Target="../media/image377.svg"/><Relationship Id="rId12" Type="http://schemas.openxmlformats.org/officeDocument/2006/relationships/image" Target="../media/image380.png"/><Relationship Id="rId17" Type="http://schemas.openxmlformats.org/officeDocument/2006/relationships/image" Target="../media/image385.svg"/><Relationship Id="rId2" Type="http://schemas.openxmlformats.org/officeDocument/2006/relationships/image" Target="../media/image374.png"/><Relationship Id="rId16" Type="http://schemas.openxmlformats.org/officeDocument/2006/relationships/image" Target="../media/image384.png"/><Relationship Id="rId20" Type="http://schemas.openxmlformats.org/officeDocument/2006/relationships/image" Target="../media/image388.png"/><Relationship Id="rId1" Type="http://schemas.openxmlformats.org/officeDocument/2006/relationships/slideLayout" Target="../slideLayouts/slideLayout3.xml"/><Relationship Id="rId6" Type="http://schemas.openxmlformats.org/officeDocument/2006/relationships/image" Target="../media/image376.png"/><Relationship Id="rId11" Type="http://schemas.openxmlformats.org/officeDocument/2006/relationships/image" Target="../media/image330.svg"/><Relationship Id="rId5" Type="http://schemas.openxmlformats.org/officeDocument/2006/relationships/image" Target="../media/image124.svg"/><Relationship Id="rId15" Type="http://schemas.openxmlformats.org/officeDocument/2006/relationships/image" Target="../media/image383.svg"/><Relationship Id="rId23" Type="http://schemas.openxmlformats.org/officeDocument/2006/relationships/image" Target="../media/image391.svg"/><Relationship Id="rId10" Type="http://schemas.openxmlformats.org/officeDocument/2006/relationships/image" Target="../media/image329.png"/><Relationship Id="rId19" Type="http://schemas.openxmlformats.org/officeDocument/2006/relationships/image" Target="../media/image387.svg"/><Relationship Id="rId4" Type="http://schemas.openxmlformats.org/officeDocument/2006/relationships/image" Target="../media/image123.png"/><Relationship Id="rId9" Type="http://schemas.openxmlformats.org/officeDocument/2006/relationships/image" Target="../media/image379.svg"/><Relationship Id="rId14" Type="http://schemas.openxmlformats.org/officeDocument/2006/relationships/image" Target="../media/image382.png"/><Relationship Id="rId22" Type="http://schemas.openxmlformats.org/officeDocument/2006/relationships/image" Target="../media/image390.png"/></Relationships>
</file>

<file path=ppt/slides/_rels/slide53.xml.rels><?xml version="1.0" encoding="UTF-8" standalone="yes"?>
<Relationships xmlns="http://schemas.openxmlformats.org/package/2006/relationships"><Relationship Id="rId3" Type="http://schemas.openxmlformats.org/officeDocument/2006/relationships/image" Target="../media/image160.svg"/><Relationship Id="rId7" Type="http://schemas.openxmlformats.org/officeDocument/2006/relationships/image" Target="../media/image204.svg"/><Relationship Id="rId2" Type="http://schemas.openxmlformats.org/officeDocument/2006/relationships/image" Target="../media/image159.png"/><Relationship Id="rId1" Type="http://schemas.openxmlformats.org/officeDocument/2006/relationships/slideLayout" Target="../slideLayouts/slideLayout3.xml"/><Relationship Id="rId6" Type="http://schemas.openxmlformats.org/officeDocument/2006/relationships/image" Target="../media/image203.png"/><Relationship Id="rId5" Type="http://schemas.openxmlformats.org/officeDocument/2006/relationships/image" Target="../media/image392.svg"/><Relationship Id="rId4" Type="http://schemas.openxmlformats.org/officeDocument/2006/relationships/image" Target="../media/image271.png"/></Relationships>
</file>

<file path=ppt/slides/_rels/slide54.xml.rels><?xml version="1.0" encoding="UTF-8" standalone="yes"?>
<Relationships xmlns="http://schemas.openxmlformats.org/package/2006/relationships"><Relationship Id="rId3" Type="http://schemas.openxmlformats.org/officeDocument/2006/relationships/image" Target="../media/image160.svg"/><Relationship Id="rId7" Type="http://schemas.openxmlformats.org/officeDocument/2006/relationships/image" Target="../media/image392.svg"/><Relationship Id="rId2" Type="http://schemas.openxmlformats.org/officeDocument/2006/relationships/image" Target="../media/image159.png"/><Relationship Id="rId1" Type="http://schemas.openxmlformats.org/officeDocument/2006/relationships/slideLayout" Target="../slideLayouts/slideLayout3.xml"/><Relationship Id="rId6" Type="http://schemas.openxmlformats.org/officeDocument/2006/relationships/image" Target="../media/image271.png"/><Relationship Id="rId5" Type="http://schemas.openxmlformats.org/officeDocument/2006/relationships/image" Target="../media/image202.svg"/><Relationship Id="rId4" Type="http://schemas.openxmlformats.org/officeDocument/2006/relationships/image" Target="../media/image201.png"/></Relationships>
</file>

<file path=ppt/slides/_rels/slide55.xml.rels><?xml version="1.0" encoding="UTF-8" standalone="yes"?>
<Relationships xmlns="http://schemas.openxmlformats.org/package/2006/relationships"><Relationship Id="rId8" Type="http://schemas.openxmlformats.org/officeDocument/2006/relationships/image" Target="../media/image271.png"/><Relationship Id="rId3" Type="http://schemas.openxmlformats.org/officeDocument/2006/relationships/image" Target="../media/image160.svg"/><Relationship Id="rId7" Type="http://schemas.openxmlformats.org/officeDocument/2006/relationships/image" Target="../media/image124.svg"/><Relationship Id="rId12" Type="http://schemas.microsoft.com/office/2007/relationships/hdphoto" Target="../media/hdphoto11.wdp"/><Relationship Id="rId2" Type="http://schemas.openxmlformats.org/officeDocument/2006/relationships/image" Target="../media/image159.png"/><Relationship Id="rId1" Type="http://schemas.openxmlformats.org/officeDocument/2006/relationships/slideLayout" Target="../slideLayouts/slideLayout3.xml"/><Relationship Id="rId6" Type="http://schemas.openxmlformats.org/officeDocument/2006/relationships/image" Target="../media/image123.png"/><Relationship Id="rId11" Type="http://schemas.openxmlformats.org/officeDocument/2006/relationships/image" Target="../media/image104.png"/><Relationship Id="rId5" Type="http://schemas.openxmlformats.org/officeDocument/2006/relationships/image" Target="../media/image366.svg"/><Relationship Id="rId10" Type="http://schemas.openxmlformats.org/officeDocument/2006/relationships/image" Target="../media/image103.png"/><Relationship Id="rId4" Type="http://schemas.openxmlformats.org/officeDocument/2006/relationships/image" Target="../media/image365.png"/><Relationship Id="rId9" Type="http://schemas.openxmlformats.org/officeDocument/2006/relationships/image" Target="../media/image392.svg"/></Relationships>
</file>

<file path=ppt/slides/_rels/slide56.xml.rels><?xml version="1.0" encoding="UTF-8" standalone="yes"?>
<Relationships xmlns="http://schemas.openxmlformats.org/package/2006/relationships"><Relationship Id="rId8" Type="http://schemas.openxmlformats.org/officeDocument/2006/relationships/image" Target="../media/image393.png"/><Relationship Id="rId13" Type="http://schemas.openxmlformats.org/officeDocument/2006/relationships/image" Target="../media/image396.svg"/><Relationship Id="rId3" Type="http://schemas.openxmlformats.org/officeDocument/2006/relationships/image" Target="../media/image392.svg"/><Relationship Id="rId7" Type="http://schemas.openxmlformats.org/officeDocument/2006/relationships/image" Target="../media/image373.svg"/><Relationship Id="rId12" Type="http://schemas.openxmlformats.org/officeDocument/2006/relationships/image" Target="../media/image395.png"/><Relationship Id="rId17" Type="http://schemas.openxmlformats.org/officeDocument/2006/relationships/image" Target="../media/image124.svg"/><Relationship Id="rId2" Type="http://schemas.openxmlformats.org/officeDocument/2006/relationships/image" Target="../media/image271.png"/><Relationship Id="rId16" Type="http://schemas.openxmlformats.org/officeDocument/2006/relationships/image" Target="../media/image123.png"/><Relationship Id="rId1" Type="http://schemas.openxmlformats.org/officeDocument/2006/relationships/slideLayout" Target="../slideLayouts/slideLayout3.xml"/><Relationship Id="rId6" Type="http://schemas.openxmlformats.org/officeDocument/2006/relationships/image" Target="../media/image372.png"/><Relationship Id="rId11" Type="http://schemas.openxmlformats.org/officeDocument/2006/relationships/image" Target="../media/image160.svg"/><Relationship Id="rId5" Type="http://schemas.openxmlformats.org/officeDocument/2006/relationships/image" Target="../media/image244.svg"/><Relationship Id="rId15" Type="http://schemas.openxmlformats.org/officeDocument/2006/relationships/image" Target="../media/image366.svg"/><Relationship Id="rId10" Type="http://schemas.openxmlformats.org/officeDocument/2006/relationships/image" Target="../media/image159.png"/><Relationship Id="rId4" Type="http://schemas.openxmlformats.org/officeDocument/2006/relationships/image" Target="../media/image243.png"/><Relationship Id="rId9" Type="http://schemas.openxmlformats.org/officeDocument/2006/relationships/image" Target="../media/image394.svg"/><Relationship Id="rId14" Type="http://schemas.openxmlformats.org/officeDocument/2006/relationships/image" Target="../media/image365.png"/></Relationships>
</file>

<file path=ppt/slides/_rels/slide57.xml.rels><?xml version="1.0" encoding="UTF-8" standalone="yes"?>
<Relationships xmlns="http://schemas.openxmlformats.org/package/2006/relationships"><Relationship Id="rId13" Type="http://schemas.openxmlformats.org/officeDocument/2006/relationships/image" Target="../media/image395.png"/><Relationship Id="rId18" Type="http://schemas.openxmlformats.org/officeDocument/2006/relationships/image" Target="../media/image225.svg"/><Relationship Id="rId26" Type="http://schemas.openxmlformats.org/officeDocument/2006/relationships/image" Target="../media/image92.svg"/><Relationship Id="rId39" Type="http://schemas.openxmlformats.org/officeDocument/2006/relationships/image" Target="../media/image228.png"/><Relationship Id="rId21" Type="http://schemas.openxmlformats.org/officeDocument/2006/relationships/image" Target="../media/image243.png"/><Relationship Id="rId34" Type="http://schemas.openxmlformats.org/officeDocument/2006/relationships/image" Target="../media/image222.svg"/><Relationship Id="rId7" Type="http://schemas.openxmlformats.org/officeDocument/2006/relationships/image" Target="../media/image256.png"/><Relationship Id="rId12" Type="http://schemas.openxmlformats.org/officeDocument/2006/relationships/image" Target="../media/image124.svg"/><Relationship Id="rId17" Type="http://schemas.openxmlformats.org/officeDocument/2006/relationships/image" Target="../media/image165.png"/><Relationship Id="rId25" Type="http://schemas.openxmlformats.org/officeDocument/2006/relationships/image" Target="../media/image91.png"/><Relationship Id="rId33" Type="http://schemas.openxmlformats.org/officeDocument/2006/relationships/image" Target="../media/image221.png"/><Relationship Id="rId38" Type="http://schemas.openxmlformats.org/officeDocument/2006/relationships/image" Target="../media/image218.svg"/><Relationship Id="rId2" Type="http://schemas.openxmlformats.org/officeDocument/2006/relationships/notesSlide" Target="../notesSlides/notesSlide45.xml"/><Relationship Id="rId16" Type="http://schemas.openxmlformats.org/officeDocument/2006/relationships/image" Target="../media/image239.svg"/><Relationship Id="rId20" Type="http://schemas.openxmlformats.org/officeDocument/2006/relationships/image" Target="../media/image231.svg"/><Relationship Id="rId29" Type="http://schemas.openxmlformats.org/officeDocument/2006/relationships/image" Target="../media/image399.png"/><Relationship Id="rId1" Type="http://schemas.openxmlformats.org/officeDocument/2006/relationships/slideLayout" Target="../slideLayouts/slideLayout3.xml"/><Relationship Id="rId6" Type="http://schemas.microsoft.com/office/2007/relationships/hdphoto" Target="../media/hdphoto4.wdp"/><Relationship Id="rId11" Type="http://schemas.openxmlformats.org/officeDocument/2006/relationships/image" Target="../media/image123.png"/><Relationship Id="rId24" Type="http://schemas.openxmlformats.org/officeDocument/2006/relationships/image" Target="../media/image227.svg"/><Relationship Id="rId32" Type="http://schemas.openxmlformats.org/officeDocument/2006/relationships/image" Target="../media/image220.svg"/><Relationship Id="rId37" Type="http://schemas.openxmlformats.org/officeDocument/2006/relationships/image" Target="../media/image217.png"/><Relationship Id="rId40" Type="http://schemas.openxmlformats.org/officeDocument/2006/relationships/image" Target="../media/image229.svg"/><Relationship Id="rId5" Type="http://schemas.openxmlformats.org/officeDocument/2006/relationships/image" Target="../media/image105.png"/><Relationship Id="rId15" Type="http://schemas.openxmlformats.org/officeDocument/2006/relationships/image" Target="../media/image238.png"/><Relationship Id="rId23" Type="http://schemas.openxmlformats.org/officeDocument/2006/relationships/image" Target="../media/image226.png"/><Relationship Id="rId28" Type="http://schemas.openxmlformats.org/officeDocument/2006/relationships/image" Target="../media/image247.svg"/><Relationship Id="rId36" Type="http://schemas.openxmlformats.org/officeDocument/2006/relationships/image" Target="../media/image224.svg"/><Relationship Id="rId10" Type="http://schemas.openxmlformats.org/officeDocument/2006/relationships/image" Target="../media/image398.svg"/><Relationship Id="rId19" Type="http://schemas.openxmlformats.org/officeDocument/2006/relationships/image" Target="../media/image230.png"/><Relationship Id="rId31" Type="http://schemas.openxmlformats.org/officeDocument/2006/relationships/image" Target="../media/image219.png"/><Relationship Id="rId4" Type="http://schemas.openxmlformats.org/officeDocument/2006/relationships/image" Target="../media/image196.png"/><Relationship Id="rId9" Type="http://schemas.openxmlformats.org/officeDocument/2006/relationships/image" Target="../media/image397.png"/><Relationship Id="rId14" Type="http://schemas.openxmlformats.org/officeDocument/2006/relationships/image" Target="../media/image396.svg"/><Relationship Id="rId22" Type="http://schemas.openxmlformats.org/officeDocument/2006/relationships/image" Target="../media/image244.svg"/><Relationship Id="rId27" Type="http://schemas.openxmlformats.org/officeDocument/2006/relationships/image" Target="../media/image246.png"/><Relationship Id="rId30" Type="http://schemas.openxmlformats.org/officeDocument/2006/relationships/image" Target="../media/image400.svg"/><Relationship Id="rId35" Type="http://schemas.openxmlformats.org/officeDocument/2006/relationships/image" Target="../media/image223.png"/><Relationship Id="rId8" Type="http://schemas.openxmlformats.org/officeDocument/2006/relationships/image" Target="../media/image257.svg"/><Relationship Id="rId3" Type="http://schemas.openxmlformats.org/officeDocument/2006/relationships/image" Target="../media/image333.png"/></Relationships>
</file>

<file path=ppt/slides/_rels/slide58.xml.rels><?xml version="1.0" encoding="UTF-8" standalone="yes"?>
<Relationships xmlns="http://schemas.openxmlformats.org/package/2006/relationships"><Relationship Id="rId13" Type="http://schemas.openxmlformats.org/officeDocument/2006/relationships/image" Target="../media/image329.png"/><Relationship Id="rId18" Type="http://schemas.openxmlformats.org/officeDocument/2006/relationships/image" Target="../media/image166.svg"/><Relationship Id="rId26" Type="http://schemas.openxmlformats.org/officeDocument/2006/relationships/image" Target="../media/image366.svg"/><Relationship Id="rId39" Type="http://schemas.openxmlformats.org/officeDocument/2006/relationships/image" Target="../media/image412.png"/><Relationship Id="rId21" Type="http://schemas.openxmlformats.org/officeDocument/2006/relationships/image" Target="../media/image407.png"/><Relationship Id="rId34" Type="http://schemas.openxmlformats.org/officeDocument/2006/relationships/image" Target="../media/image409.svg"/><Relationship Id="rId42" Type="http://schemas.openxmlformats.org/officeDocument/2006/relationships/image" Target="../media/image415.svg"/><Relationship Id="rId7" Type="http://schemas.openxmlformats.org/officeDocument/2006/relationships/image" Target="../media/image256.png"/><Relationship Id="rId2" Type="http://schemas.openxmlformats.org/officeDocument/2006/relationships/notesSlide" Target="../notesSlides/notesSlide46.xml"/><Relationship Id="rId16" Type="http://schemas.openxmlformats.org/officeDocument/2006/relationships/image" Target="../media/image404.svg"/><Relationship Id="rId29" Type="http://schemas.openxmlformats.org/officeDocument/2006/relationships/image" Target="../media/image382.png"/><Relationship Id="rId1" Type="http://schemas.openxmlformats.org/officeDocument/2006/relationships/slideLayout" Target="../slideLayouts/slideLayout3.xml"/><Relationship Id="rId6" Type="http://schemas.microsoft.com/office/2007/relationships/hdphoto" Target="../media/hdphoto4.wdp"/><Relationship Id="rId11" Type="http://schemas.openxmlformats.org/officeDocument/2006/relationships/image" Target="../media/image401.png"/><Relationship Id="rId24" Type="http://schemas.openxmlformats.org/officeDocument/2006/relationships/image" Target="../media/image124.svg"/><Relationship Id="rId32" Type="http://schemas.openxmlformats.org/officeDocument/2006/relationships/image" Target="../media/image385.svg"/><Relationship Id="rId37" Type="http://schemas.openxmlformats.org/officeDocument/2006/relationships/image" Target="../media/image246.png"/><Relationship Id="rId40" Type="http://schemas.openxmlformats.org/officeDocument/2006/relationships/image" Target="../media/image413.svg"/><Relationship Id="rId45" Type="http://schemas.openxmlformats.org/officeDocument/2006/relationships/image" Target="../media/image230.png"/><Relationship Id="rId5" Type="http://schemas.openxmlformats.org/officeDocument/2006/relationships/image" Target="../media/image105.png"/><Relationship Id="rId15" Type="http://schemas.openxmlformats.org/officeDocument/2006/relationships/image" Target="../media/image403.png"/><Relationship Id="rId23" Type="http://schemas.openxmlformats.org/officeDocument/2006/relationships/image" Target="../media/image123.png"/><Relationship Id="rId28" Type="http://schemas.openxmlformats.org/officeDocument/2006/relationships/image" Target="../media/image160.svg"/><Relationship Id="rId36" Type="http://schemas.openxmlformats.org/officeDocument/2006/relationships/image" Target="../media/image411.svg"/><Relationship Id="rId10" Type="http://schemas.openxmlformats.org/officeDocument/2006/relationships/image" Target="../media/image398.svg"/><Relationship Id="rId19" Type="http://schemas.openxmlformats.org/officeDocument/2006/relationships/image" Target="../media/image405.png"/><Relationship Id="rId31" Type="http://schemas.openxmlformats.org/officeDocument/2006/relationships/image" Target="../media/image384.png"/><Relationship Id="rId44" Type="http://schemas.openxmlformats.org/officeDocument/2006/relationships/image" Target="../media/image227.svg"/><Relationship Id="rId4" Type="http://schemas.openxmlformats.org/officeDocument/2006/relationships/image" Target="../media/image196.png"/><Relationship Id="rId9" Type="http://schemas.openxmlformats.org/officeDocument/2006/relationships/image" Target="../media/image397.png"/><Relationship Id="rId14" Type="http://schemas.openxmlformats.org/officeDocument/2006/relationships/image" Target="../media/image330.svg"/><Relationship Id="rId22" Type="http://schemas.openxmlformats.org/officeDocument/2006/relationships/image" Target="../media/image408.svg"/><Relationship Id="rId27" Type="http://schemas.openxmlformats.org/officeDocument/2006/relationships/image" Target="../media/image159.png"/><Relationship Id="rId30" Type="http://schemas.openxmlformats.org/officeDocument/2006/relationships/image" Target="../media/image383.svg"/><Relationship Id="rId35" Type="http://schemas.openxmlformats.org/officeDocument/2006/relationships/image" Target="../media/image410.png"/><Relationship Id="rId43" Type="http://schemas.openxmlformats.org/officeDocument/2006/relationships/image" Target="../media/image226.png"/><Relationship Id="rId8" Type="http://schemas.openxmlformats.org/officeDocument/2006/relationships/image" Target="../media/image257.svg"/><Relationship Id="rId3" Type="http://schemas.openxmlformats.org/officeDocument/2006/relationships/image" Target="../media/image333.png"/><Relationship Id="rId12" Type="http://schemas.openxmlformats.org/officeDocument/2006/relationships/image" Target="../media/image402.svg"/><Relationship Id="rId17" Type="http://schemas.openxmlformats.org/officeDocument/2006/relationships/image" Target="../media/image165.png"/><Relationship Id="rId25" Type="http://schemas.openxmlformats.org/officeDocument/2006/relationships/image" Target="../media/image365.png"/><Relationship Id="rId33" Type="http://schemas.openxmlformats.org/officeDocument/2006/relationships/image" Target="../media/image264.png"/><Relationship Id="rId38" Type="http://schemas.openxmlformats.org/officeDocument/2006/relationships/image" Target="../media/image247.svg"/><Relationship Id="rId46" Type="http://schemas.openxmlformats.org/officeDocument/2006/relationships/image" Target="../media/image231.svg"/><Relationship Id="rId20" Type="http://schemas.openxmlformats.org/officeDocument/2006/relationships/image" Target="../media/image406.svg"/><Relationship Id="rId41" Type="http://schemas.openxmlformats.org/officeDocument/2006/relationships/image" Target="../media/image414.png"/></Relationships>
</file>

<file path=ppt/slides/_rels/slide59.xml.rels><?xml version="1.0" encoding="UTF-8" standalone="yes"?>
<Relationships xmlns="http://schemas.openxmlformats.org/package/2006/relationships"><Relationship Id="rId13" Type="http://schemas.openxmlformats.org/officeDocument/2006/relationships/image" Target="../media/image329.png"/><Relationship Id="rId18" Type="http://schemas.openxmlformats.org/officeDocument/2006/relationships/image" Target="../media/image166.svg"/><Relationship Id="rId26" Type="http://schemas.openxmlformats.org/officeDocument/2006/relationships/image" Target="../media/image366.svg"/><Relationship Id="rId39" Type="http://schemas.openxmlformats.org/officeDocument/2006/relationships/image" Target="../media/image412.png"/><Relationship Id="rId21" Type="http://schemas.openxmlformats.org/officeDocument/2006/relationships/image" Target="../media/image407.png"/><Relationship Id="rId34" Type="http://schemas.openxmlformats.org/officeDocument/2006/relationships/image" Target="../media/image409.svg"/><Relationship Id="rId42" Type="http://schemas.openxmlformats.org/officeDocument/2006/relationships/image" Target="../media/image415.svg"/><Relationship Id="rId7" Type="http://schemas.openxmlformats.org/officeDocument/2006/relationships/image" Target="../media/image256.png"/><Relationship Id="rId2" Type="http://schemas.openxmlformats.org/officeDocument/2006/relationships/notesSlide" Target="../notesSlides/notesSlide47.xml"/><Relationship Id="rId16" Type="http://schemas.openxmlformats.org/officeDocument/2006/relationships/image" Target="../media/image404.svg"/><Relationship Id="rId29" Type="http://schemas.openxmlformats.org/officeDocument/2006/relationships/image" Target="../media/image382.png"/><Relationship Id="rId1" Type="http://schemas.openxmlformats.org/officeDocument/2006/relationships/slideLayout" Target="../slideLayouts/slideLayout3.xml"/><Relationship Id="rId6" Type="http://schemas.microsoft.com/office/2007/relationships/hdphoto" Target="../media/hdphoto4.wdp"/><Relationship Id="rId11" Type="http://schemas.openxmlformats.org/officeDocument/2006/relationships/image" Target="../media/image401.png"/><Relationship Id="rId24" Type="http://schemas.openxmlformats.org/officeDocument/2006/relationships/image" Target="../media/image124.svg"/><Relationship Id="rId32" Type="http://schemas.openxmlformats.org/officeDocument/2006/relationships/image" Target="../media/image385.svg"/><Relationship Id="rId37" Type="http://schemas.openxmlformats.org/officeDocument/2006/relationships/image" Target="../media/image246.png"/><Relationship Id="rId40" Type="http://schemas.openxmlformats.org/officeDocument/2006/relationships/image" Target="../media/image413.svg"/><Relationship Id="rId45" Type="http://schemas.openxmlformats.org/officeDocument/2006/relationships/image" Target="../media/image230.png"/><Relationship Id="rId5" Type="http://schemas.openxmlformats.org/officeDocument/2006/relationships/image" Target="../media/image105.png"/><Relationship Id="rId15" Type="http://schemas.openxmlformats.org/officeDocument/2006/relationships/image" Target="../media/image403.png"/><Relationship Id="rId23" Type="http://schemas.openxmlformats.org/officeDocument/2006/relationships/image" Target="../media/image123.png"/><Relationship Id="rId28" Type="http://schemas.openxmlformats.org/officeDocument/2006/relationships/image" Target="../media/image160.svg"/><Relationship Id="rId36" Type="http://schemas.openxmlformats.org/officeDocument/2006/relationships/image" Target="../media/image411.svg"/><Relationship Id="rId10" Type="http://schemas.openxmlformats.org/officeDocument/2006/relationships/image" Target="../media/image398.svg"/><Relationship Id="rId19" Type="http://schemas.openxmlformats.org/officeDocument/2006/relationships/image" Target="../media/image405.png"/><Relationship Id="rId31" Type="http://schemas.openxmlformats.org/officeDocument/2006/relationships/image" Target="../media/image384.png"/><Relationship Id="rId44" Type="http://schemas.openxmlformats.org/officeDocument/2006/relationships/image" Target="../media/image227.svg"/><Relationship Id="rId4" Type="http://schemas.openxmlformats.org/officeDocument/2006/relationships/image" Target="../media/image196.png"/><Relationship Id="rId9" Type="http://schemas.openxmlformats.org/officeDocument/2006/relationships/image" Target="../media/image397.png"/><Relationship Id="rId14" Type="http://schemas.openxmlformats.org/officeDocument/2006/relationships/image" Target="../media/image330.svg"/><Relationship Id="rId22" Type="http://schemas.openxmlformats.org/officeDocument/2006/relationships/image" Target="../media/image408.svg"/><Relationship Id="rId27" Type="http://schemas.openxmlformats.org/officeDocument/2006/relationships/image" Target="../media/image159.png"/><Relationship Id="rId30" Type="http://schemas.openxmlformats.org/officeDocument/2006/relationships/image" Target="../media/image383.svg"/><Relationship Id="rId35" Type="http://schemas.openxmlformats.org/officeDocument/2006/relationships/image" Target="../media/image410.png"/><Relationship Id="rId43" Type="http://schemas.openxmlformats.org/officeDocument/2006/relationships/image" Target="../media/image226.png"/><Relationship Id="rId8" Type="http://schemas.openxmlformats.org/officeDocument/2006/relationships/image" Target="../media/image257.svg"/><Relationship Id="rId3" Type="http://schemas.openxmlformats.org/officeDocument/2006/relationships/image" Target="../media/image333.png"/><Relationship Id="rId12" Type="http://schemas.openxmlformats.org/officeDocument/2006/relationships/image" Target="../media/image402.svg"/><Relationship Id="rId17" Type="http://schemas.openxmlformats.org/officeDocument/2006/relationships/image" Target="../media/image165.png"/><Relationship Id="rId25" Type="http://schemas.openxmlformats.org/officeDocument/2006/relationships/image" Target="../media/image365.png"/><Relationship Id="rId33" Type="http://schemas.openxmlformats.org/officeDocument/2006/relationships/image" Target="../media/image264.png"/><Relationship Id="rId38" Type="http://schemas.openxmlformats.org/officeDocument/2006/relationships/image" Target="../media/image247.svg"/><Relationship Id="rId46" Type="http://schemas.openxmlformats.org/officeDocument/2006/relationships/image" Target="../media/image231.svg"/><Relationship Id="rId20" Type="http://schemas.openxmlformats.org/officeDocument/2006/relationships/image" Target="../media/image406.svg"/><Relationship Id="rId41" Type="http://schemas.openxmlformats.org/officeDocument/2006/relationships/image" Target="../media/image414.png"/></Relationships>
</file>

<file path=ppt/slides/_rels/slide6.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50.svg"/><Relationship Id="rId3" Type="http://schemas.openxmlformats.org/officeDocument/2006/relationships/image" Target="../media/image142.png"/><Relationship Id="rId7" Type="http://schemas.openxmlformats.org/officeDocument/2006/relationships/image" Target="../media/image144.svg"/><Relationship Id="rId12" Type="http://schemas.openxmlformats.org/officeDocument/2006/relationships/image" Target="../media/image14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43.png"/><Relationship Id="rId11" Type="http://schemas.openxmlformats.org/officeDocument/2006/relationships/image" Target="../media/image148.svg"/><Relationship Id="rId5" Type="http://schemas.openxmlformats.org/officeDocument/2006/relationships/image" Target="../media/image141.png"/><Relationship Id="rId15" Type="http://schemas.openxmlformats.org/officeDocument/2006/relationships/image" Target="../media/image152.svg"/><Relationship Id="rId10" Type="http://schemas.openxmlformats.org/officeDocument/2006/relationships/image" Target="../media/image147.png"/><Relationship Id="rId4" Type="http://schemas.openxmlformats.org/officeDocument/2006/relationships/image" Target="../media/image81.svg"/><Relationship Id="rId9" Type="http://schemas.openxmlformats.org/officeDocument/2006/relationships/image" Target="../media/image146.svg"/><Relationship Id="rId14" Type="http://schemas.openxmlformats.org/officeDocument/2006/relationships/image" Target="../media/image151.png"/></Relationships>
</file>

<file path=ppt/slides/_rels/slide60.xml.rels><?xml version="1.0" encoding="UTF-8" standalone="yes"?>
<Relationships xmlns="http://schemas.openxmlformats.org/package/2006/relationships"><Relationship Id="rId8" Type="http://schemas.openxmlformats.org/officeDocument/2006/relationships/image" Target="../media/image231.svg"/><Relationship Id="rId13" Type="http://schemas.openxmlformats.org/officeDocument/2006/relationships/image" Target="../media/image420.svg"/><Relationship Id="rId18" Type="http://schemas.openxmlformats.org/officeDocument/2006/relationships/image" Target="../media/image123.png"/><Relationship Id="rId3" Type="http://schemas.openxmlformats.org/officeDocument/2006/relationships/image" Target="../media/image159.png"/><Relationship Id="rId7" Type="http://schemas.openxmlformats.org/officeDocument/2006/relationships/image" Target="../media/image230.png"/><Relationship Id="rId12" Type="http://schemas.openxmlformats.org/officeDocument/2006/relationships/image" Target="../media/image419.png"/><Relationship Id="rId17" Type="http://schemas.openxmlformats.org/officeDocument/2006/relationships/image" Target="../media/image424.svg"/><Relationship Id="rId2" Type="http://schemas.openxmlformats.org/officeDocument/2006/relationships/notesSlide" Target="../notesSlides/notesSlide48.xml"/><Relationship Id="rId16" Type="http://schemas.openxmlformats.org/officeDocument/2006/relationships/image" Target="../media/image423.png"/><Relationship Id="rId1" Type="http://schemas.openxmlformats.org/officeDocument/2006/relationships/slideLayout" Target="../slideLayouts/slideLayout3.xml"/><Relationship Id="rId6" Type="http://schemas.openxmlformats.org/officeDocument/2006/relationships/image" Target="../media/image366.svg"/><Relationship Id="rId11" Type="http://schemas.openxmlformats.org/officeDocument/2006/relationships/image" Target="../media/image418.emf"/><Relationship Id="rId5" Type="http://schemas.openxmlformats.org/officeDocument/2006/relationships/image" Target="../media/image365.png"/><Relationship Id="rId15" Type="http://schemas.openxmlformats.org/officeDocument/2006/relationships/image" Target="../media/image422.svg"/><Relationship Id="rId10" Type="http://schemas.openxmlformats.org/officeDocument/2006/relationships/image" Target="../media/image417.svg"/><Relationship Id="rId19" Type="http://schemas.openxmlformats.org/officeDocument/2006/relationships/image" Target="../media/image124.svg"/><Relationship Id="rId4" Type="http://schemas.openxmlformats.org/officeDocument/2006/relationships/image" Target="../media/image160.svg"/><Relationship Id="rId9" Type="http://schemas.openxmlformats.org/officeDocument/2006/relationships/image" Target="../media/image416.png"/><Relationship Id="rId14" Type="http://schemas.openxmlformats.org/officeDocument/2006/relationships/image" Target="../media/image421.png"/></Relationships>
</file>

<file path=ppt/slides/_rels/slide61.xml.rels><?xml version="1.0" encoding="UTF-8" standalone="yes"?>
<Relationships xmlns="http://schemas.openxmlformats.org/package/2006/relationships"><Relationship Id="rId8" Type="http://schemas.openxmlformats.org/officeDocument/2006/relationships/image" Target="../media/image299.svg"/><Relationship Id="rId3" Type="http://schemas.openxmlformats.org/officeDocument/2006/relationships/image" Target="../media/image160.svg"/><Relationship Id="rId7" Type="http://schemas.openxmlformats.org/officeDocument/2006/relationships/image" Target="../media/image298.png"/><Relationship Id="rId2" Type="http://schemas.openxmlformats.org/officeDocument/2006/relationships/image" Target="../media/image159.png"/><Relationship Id="rId1" Type="http://schemas.openxmlformats.org/officeDocument/2006/relationships/slideLayout" Target="../slideLayouts/slideLayout3.xml"/><Relationship Id="rId6" Type="http://schemas.openxmlformats.org/officeDocument/2006/relationships/image" Target="../media/image392.svg"/><Relationship Id="rId5" Type="http://schemas.openxmlformats.org/officeDocument/2006/relationships/image" Target="../media/image271.png"/><Relationship Id="rId4" Type="http://schemas.openxmlformats.org/officeDocument/2006/relationships/image" Target="../media/image207.png"/></Relationships>
</file>

<file path=ppt/slides/_rels/slide62.xml.rels><?xml version="1.0" encoding="UTF-8" standalone="yes"?>
<Relationships xmlns="http://schemas.openxmlformats.org/package/2006/relationships"><Relationship Id="rId8" Type="http://schemas.openxmlformats.org/officeDocument/2006/relationships/image" Target="../media/image392.svg"/><Relationship Id="rId3" Type="http://schemas.openxmlformats.org/officeDocument/2006/relationships/image" Target="../media/image425.png"/><Relationship Id="rId7" Type="http://schemas.openxmlformats.org/officeDocument/2006/relationships/image" Target="../media/image271.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207.png"/><Relationship Id="rId5" Type="http://schemas.openxmlformats.org/officeDocument/2006/relationships/image" Target="../media/image359.png"/><Relationship Id="rId4" Type="http://schemas.openxmlformats.org/officeDocument/2006/relationships/image" Target="../media/image426.svg"/></Relationships>
</file>

<file path=ppt/slides/_rels/slide63.xml.rels><?xml version="1.0" encoding="UTF-8" standalone="yes"?>
<Relationships xmlns="http://schemas.openxmlformats.org/package/2006/relationships"><Relationship Id="rId8" Type="http://schemas.openxmlformats.org/officeDocument/2006/relationships/image" Target="../media/image430.png"/><Relationship Id="rId13" Type="http://schemas.openxmlformats.org/officeDocument/2006/relationships/image" Target="../media/image433.svg"/><Relationship Id="rId18" Type="http://schemas.openxmlformats.org/officeDocument/2006/relationships/image" Target="../media/image125.png"/><Relationship Id="rId3" Type="http://schemas.openxmlformats.org/officeDocument/2006/relationships/image" Target="../media/image388.png"/><Relationship Id="rId21" Type="http://schemas.openxmlformats.org/officeDocument/2006/relationships/image" Target="../media/image160.svg"/><Relationship Id="rId7" Type="http://schemas.openxmlformats.org/officeDocument/2006/relationships/image" Target="../media/image429.png"/><Relationship Id="rId12" Type="http://schemas.openxmlformats.org/officeDocument/2006/relationships/image" Target="../media/image432.png"/><Relationship Id="rId17" Type="http://schemas.openxmlformats.org/officeDocument/2006/relationships/image" Target="../media/image436.svg"/><Relationship Id="rId2" Type="http://schemas.openxmlformats.org/officeDocument/2006/relationships/notesSlide" Target="../notesSlides/notesSlide50.xml"/><Relationship Id="rId16" Type="http://schemas.openxmlformats.org/officeDocument/2006/relationships/image" Target="../media/image390.png"/><Relationship Id="rId20" Type="http://schemas.openxmlformats.org/officeDocument/2006/relationships/image" Target="../media/image159.png"/><Relationship Id="rId1" Type="http://schemas.openxmlformats.org/officeDocument/2006/relationships/slideLayout" Target="../slideLayouts/slideLayout3.xml"/><Relationship Id="rId6" Type="http://schemas.openxmlformats.org/officeDocument/2006/relationships/image" Target="../media/image428.svg"/><Relationship Id="rId11" Type="http://schemas.openxmlformats.org/officeDocument/2006/relationships/image" Target="../media/image375.svg"/><Relationship Id="rId5" Type="http://schemas.openxmlformats.org/officeDocument/2006/relationships/image" Target="../media/image427.png"/><Relationship Id="rId15" Type="http://schemas.openxmlformats.org/officeDocument/2006/relationships/image" Target="../media/image435.svg"/><Relationship Id="rId10" Type="http://schemas.openxmlformats.org/officeDocument/2006/relationships/image" Target="../media/image374.png"/><Relationship Id="rId19" Type="http://schemas.openxmlformats.org/officeDocument/2006/relationships/image" Target="../media/image126.svg"/><Relationship Id="rId4" Type="http://schemas.openxmlformats.org/officeDocument/2006/relationships/image" Target="../media/image389.svg"/><Relationship Id="rId9" Type="http://schemas.openxmlformats.org/officeDocument/2006/relationships/image" Target="../media/image431.svg"/><Relationship Id="rId14" Type="http://schemas.openxmlformats.org/officeDocument/2006/relationships/image" Target="../media/image434.png"/><Relationship Id="rId22" Type="http://schemas.openxmlformats.org/officeDocument/2006/relationships/image" Target="../media/image37.png"/></Relationships>
</file>

<file path=ppt/slides/_rels/slide64.xml.rels><?xml version="1.0" encoding="UTF-8" standalone="yes"?>
<Relationships xmlns="http://schemas.openxmlformats.org/package/2006/relationships"><Relationship Id="rId8" Type="http://schemas.openxmlformats.org/officeDocument/2006/relationships/image" Target="../media/image375.svg"/><Relationship Id="rId13" Type="http://schemas.openxmlformats.org/officeDocument/2006/relationships/image" Target="../media/image104.png"/><Relationship Id="rId3" Type="http://schemas.openxmlformats.org/officeDocument/2006/relationships/image" Target="../media/image159.png"/><Relationship Id="rId7" Type="http://schemas.openxmlformats.org/officeDocument/2006/relationships/image" Target="../media/image374.png"/><Relationship Id="rId12" Type="http://schemas.openxmlformats.org/officeDocument/2006/relationships/image" Target="../media/image103.pn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389.svg"/><Relationship Id="rId11" Type="http://schemas.openxmlformats.org/officeDocument/2006/relationships/image" Target="../media/image438.svg"/><Relationship Id="rId5" Type="http://schemas.openxmlformats.org/officeDocument/2006/relationships/image" Target="../media/image388.png"/><Relationship Id="rId10" Type="http://schemas.openxmlformats.org/officeDocument/2006/relationships/image" Target="../media/image437.png"/><Relationship Id="rId4" Type="http://schemas.openxmlformats.org/officeDocument/2006/relationships/image" Target="../media/image160.svg"/><Relationship Id="rId9" Type="http://schemas.openxmlformats.org/officeDocument/2006/relationships/image" Target="../media/image207.png"/><Relationship Id="rId14" Type="http://schemas.microsoft.com/office/2007/relationships/hdphoto" Target="../media/hdphoto11.wdp"/></Relationships>
</file>

<file path=ppt/slides/_rels/slide65.xml.rels><?xml version="1.0" encoding="UTF-8" standalone="yes"?>
<Relationships xmlns="http://schemas.openxmlformats.org/package/2006/relationships"><Relationship Id="rId8" Type="http://schemas.openxmlformats.org/officeDocument/2006/relationships/image" Target="../media/image298.png"/><Relationship Id="rId3" Type="http://schemas.openxmlformats.org/officeDocument/2006/relationships/image" Target="../media/image207.png"/><Relationship Id="rId7" Type="http://schemas.openxmlformats.org/officeDocument/2006/relationships/image" Target="../media/image392.sv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271.png"/><Relationship Id="rId5" Type="http://schemas.openxmlformats.org/officeDocument/2006/relationships/image" Target="../media/image426.svg"/><Relationship Id="rId4" Type="http://schemas.openxmlformats.org/officeDocument/2006/relationships/image" Target="../media/image425.png"/><Relationship Id="rId9" Type="http://schemas.openxmlformats.org/officeDocument/2006/relationships/image" Target="../media/image299.svg"/></Relationships>
</file>

<file path=ppt/slides/_rels/slide66.xml.rels><?xml version="1.0" encoding="UTF-8" standalone="yes"?>
<Relationships xmlns="http://schemas.openxmlformats.org/package/2006/relationships"><Relationship Id="rId8" Type="http://schemas.openxmlformats.org/officeDocument/2006/relationships/image" Target="../media/image441.svg"/><Relationship Id="rId13" Type="http://schemas.openxmlformats.org/officeDocument/2006/relationships/image" Target="../media/image444.png"/><Relationship Id="rId18" Type="http://schemas.openxmlformats.org/officeDocument/2006/relationships/image" Target="../media/image375.svg"/><Relationship Id="rId3" Type="http://schemas.openxmlformats.org/officeDocument/2006/relationships/image" Target="../media/image125.png"/><Relationship Id="rId7" Type="http://schemas.openxmlformats.org/officeDocument/2006/relationships/image" Target="../media/image440.png"/><Relationship Id="rId12" Type="http://schemas.openxmlformats.org/officeDocument/2006/relationships/image" Target="../media/image166.svg"/><Relationship Id="rId17" Type="http://schemas.openxmlformats.org/officeDocument/2006/relationships/image" Target="../media/image374.png"/><Relationship Id="rId2" Type="http://schemas.openxmlformats.org/officeDocument/2006/relationships/notesSlide" Target="../notesSlides/notesSlide53.xml"/><Relationship Id="rId16" Type="http://schemas.openxmlformats.org/officeDocument/2006/relationships/image" Target="../media/image389.svg"/><Relationship Id="rId1" Type="http://schemas.openxmlformats.org/officeDocument/2006/relationships/slideLayout" Target="../slideLayouts/slideLayout3.xml"/><Relationship Id="rId6" Type="http://schemas.openxmlformats.org/officeDocument/2006/relationships/image" Target="../media/image439.svg"/><Relationship Id="rId11" Type="http://schemas.openxmlformats.org/officeDocument/2006/relationships/image" Target="../media/image165.png"/><Relationship Id="rId5" Type="http://schemas.openxmlformats.org/officeDocument/2006/relationships/image" Target="../media/image230.png"/><Relationship Id="rId15" Type="http://schemas.openxmlformats.org/officeDocument/2006/relationships/image" Target="../media/image388.png"/><Relationship Id="rId10" Type="http://schemas.openxmlformats.org/officeDocument/2006/relationships/image" Target="../media/image443.svg"/><Relationship Id="rId4" Type="http://schemas.openxmlformats.org/officeDocument/2006/relationships/image" Target="../media/image126.svg"/><Relationship Id="rId9" Type="http://schemas.openxmlformats.org/officeDocument/2006/relationships/image" Target="../media/image442.png"/><Relationship Id="rId14" Type="http://schemas.openxmlformats.org/officeDocument/2006/relationships/image" Target="../media/image445.svg"/></Relationships>
</file>

<file path=ppt/slides/_rels/slide67.xml.rels><?xml version="1.0" encoding="UTF-8" standalone="yes"?>
<Relationships xmlns="http://schemas.openxmlformats.org/package/2006/relationships"><Relationship Id="rId8" Type="http://schemas.openxmlformats.org/officeDocument/2006/relationships/image" Target="../media/image152.svg"/><Relationship Id="rId3" Type="http://schemas.openxmlformats.org/officeDocument/2006/relationships/image" Target="../media/image125.png"/><Relationship Id="rId7" Type="http://schemas.openxmlformats.org/officeDocument/2006/relationships/image" Target="../media/image271.png"/><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439.svg"/><Relationship Id="rId5" Type="http://schemas.openxmlformats.org/officeDocument/2006/relationships/image" Target="../media/image230.png"/><Relationship Id="rId10" Type="http://schemas.openxmlformats.org/officeDocument/2006/relationships/image" Target="../media/image239.svg"/><Relationship Id="rId4" Type="http://schemas.openxmlformats.org/officeDocument/2006/relationships/image" Target="../media/image126.svg"/><Relationship Id="rId9" Type="http://schemas.openxmlformats.org/officeDocument/2006/relationships/image" Target="../media/image238.png"/></Relationships>
</file>

<file path=ppt/slides/_rels/slide6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5.xml"/><Relationship Id="rId1" Type="http://schemas.openxmlformats.org/officeDocument/2006/relationships/slideLayout" Target="../slideLayouts/slideLayout3.xml"/><Relationship Id="rId5" Type="http://schemas.openxmlformats.org/officeDocument/2006/relationships/image" Target="../media/image446.png"/><Relationship Id="rId4" Type="http://schemas.openxmlformats.org/officeDocument/2006/relationships/image" Target="../media/image126.svg"/></Relationships>
</file>

<file path=ppt/slides/_rels/slide69.xml.rels><?xml version="1.0" encoding="UTF-8" standalone="yes"?>
<Relationships xmlns="http://schemas.openxmlformats.org/package/2006/relationships"><Relationship Id="rId8" Type="http://schemas.openxmlformats.org/officeDocument/2006/relationships/image" Target="../media/image435.svg"/><Relationship Id="rId13" Type="http://schemas.openxmlformats.org/officeDocument/2006/relationships/image" Target="../media/image37.png"/><Relationship Id="rId3" Type="http://schemas.openxmlformats.org/officeDocument/2006/relationships/image" Target="../media/image388.png"/><Relationship Id="rId7" Type="http://schemas.openxmlformats.org/officeDocument/2006/relationships/image" Target="../media/image434.png"/><Relationship Id="rId12" Type="http://schemas.openxmlformats.org/officeDocument/2006/relationships/image" Target="../media/image126.svg"/><Relationship Id="rId2" Type="http://schemas.openxmlformats.org/officeDocument/2006/relationships/notesSlide" Target="../notesSlides/notesSlide56.xml"/><Relationship Id="rId1" Type="http://schemas.openxmlformats.org/officeDocument/2006/relationships/slideLayout" Target="../slideLayouts/slideLayout3.xml"/><Relationship Id="rId6" Type="http://schemas.openxmlformats.org/officeDocument/2006/relationships/image" Target="../media/image375.svg"/><Relationship Id="rId11" Type="http://schemas.openxmlformats.org/officeDocument/2006/relationships/image" Target="../media/image125.png"/><Relationship Id="rId5" Type="http://schemas.openxmlformats.org/officeDocument/2006/relationships/image" Target="../media/image374.png"/><Relationship Id="rId10" Type="http://schemas.openxmlformats.org/officeDocument/2006/relationships/image" Target="../media/image436.svg"/><Relationship Id="rId4" Type="http://schemas.openxmlformats.org/officeDocument/2006/relationships/image" Target="../media/image389.svg"/><Relationship Id="rId9" Type="http://schemas.openxmlformats.org/officeDocument/2006/relationships/image" Target="../media/image390.png"/><Relationship Id="rId14" Type="http://schemas.openxmlformats.org/officeDocument/2006/relationships/image" Target="../media/image447.png"/></Relationships>
</file>

<file path=ppt/slides/_rels/slide7.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8.svg"/><Relationship Id="rId3" Type="http://schemas.openxmlformats.org/officeDocument/2006/relationships/image" Target="../media/image142.png"/><Relationship Id="rId7" Type="http://schemas.openxmlformats.org/officeDocument/2006/relationships/image" Target="../media/image152.svg"/><Relationship Id="rId12" Type="http://schemas.openxmlformats.org/officeDocument/2006/relationships/image" Target="../media/image15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51.png"/><Relationship Id="rId11" Type="http://schemas.openxmlformats.org/officeDocument/2006/relationships/image" Target="../media/image156.svg"/><Relationship Id="rId5" Type="http://schemas.openxmlformats.org/officeDocument/2006/relationships/image" Target="../media/image141.png"/><Relationship Id="rId15" Type="http://schemas.openxmlformats.org/officeDocument/2006/relationships/image" Target="../media/image160.svg"/><Relationship Id="rId10" Type="http://schemas.openxmlformats.org/officeDocument/2006/relationships/image" Target="../media/image155.png"/><Relationship Id="rId4" Type="http://schemas.openxmlformats.org/officeDocument/2006/relationships/image" Target="../media/image81.svg"/><Relationship Id="rId9" Type="http://schemas.openxmlformats.org/officeDocument/2006/relationships/image" Target="../media/image154.svg"/><Relationship Id="rId14" Type="http://schemas.openxmlformats.org/officeDocument/2006/relationships/image" Target="../media/image159.png"/></Relationships>
</file>

<file path=ppt/slides/_rels/slide70.xml.rels><?xml version="1.0" encoding="UTF-8" standalone="yes"?>
<Relationships xmlns="http://schemas.openxmlformats.org/package/2006/relationships"><Relationship Id="rId8" Type="http://schemas.openxmlformats.org/officeDocument/2006/relationships/image" Target="../media/image451.svg"/><Relationship Id="rId13" Type="http://schemas.openxmlformats.org/officeDocument/2006/relationships/image" Target="../media/image81.svg"/><Relationship Id="rId3" Type="http://schemas.openxmlformats.org/officeDocument/2006/relationships/image" Target="../media/image448.png"/><Relationship Id="rId7" Type="http://schemas.openxmlformats.org/officeDocument/2006/relationships/image" Target="../media/image450.png"/><Relationship Id="rId12" Type="http://schemas.openxmlformats.org/officeDocument/2006/relationships/image" Target="../media/image80.png"/><Relationship Id="rId2" Type="http://schemas.openxmlformats.org/officeDocument/2006/relationships/notesSlide" Target="../notesSlides/notesSlide57.xml"/><Relationship Id="rId1" Type="http://schemas.openxmlformats.org/officeDocument/2006/relationships/slideLayout" Target="../slideLayouts/slideLayout3.xml"/><Relationship Id="rId6" Type="http://schemas.openxmlformats.org/officeDocument/2006/relationships/image" Target="../media/image398.svg"/><Relationship Id="rId11" Type="http://schemas.openxmlformats.org/officeDocument/2006/relationships/image" Target="../media/image192.svg"/><Relationship Id="rId5" Type="http://schemas.openxmlformats.org/officeDocument/2006/relationships/image" Target="../media/image397.png"/><Relationship Id="rId10" Type="http://schemas.openxmlformats.org/officeDocument/2006/relationships/image" Target="../media/image191.png"/><Relationship Id="rId4" Type="http://schemas.openxmlformats.org/officeDocument/2006/relationships/image" Target="../media/image449.svg"/><Relationship Id="rId9" Type="http://schemas.openxmlformats.org/officeDocument/2006/relationships/image" Target="../media/image452.png"/></Relationships>
</file>

<file path=ppt/slides/_rels/slide71.xml.rels><?xml version="1.0" encoding="UTF-8" standalone="yes"?>
<Relationships xmlns="http://schemas.openxmlformats.org/package/2006/relationships"><Relationship Id="rId8" Type="http://schemas.openxmlformats.org/officeDocument/2006/relationships/image" Target="../media/image451.svg"/><Relationship Id="rId13" Type="http://schemas.openxmlformats.org/officeDocument/2006/relationships/image" Target="../media/image329.png"/><Relationship Id="rId3" Type="http://schemas.openxmlformats.org/officeDocument/2006/relationships/image" Target="../media/image191.png"/><Relationship Id="rId7" Type="http://schemas.openxmlformats.org/officeDocument/2006/relationships/image" Target="../media/image450.png"/><Relationship Id="rId12" Type="http://schemas.openxmlformats.org/officeDocument/2006/relationships/image" Target="../media/image90.svg"/><Relationship Id="rId2" Type="http://schemas.openxmlformats.org/officeDocument/2006/relationships/notesSlide" Target="../notesSlides/notesSlide58.xml"/><Relationship Id="rId16" Type="http://schemas.openxmlformats.org/officeDocument/2006/relationships/image" Target="../media/image455.svg"/><Relationship Id="rId1" Type="http://schemas.openxmlformats.org/officeDocument/2006/relationships/slideLayout" Target="../slideLayouts/slideLayout3.xml"/><Relationship Id="rId6" Type="http://schemas.openxmlformats.org/officeDocument/2006/relationships/image" Target="../media/image115.svg"/><Relationship Id="rId11" Type="http://schemas.openxmlformats.org/officeDocument/2006/relationships/image" Target="../media/image89.png"/><Relationship Id="rId5" Type="http://schemas.openxmlformats.org/officeDocument/2006/relationships/image" Target="../media/image114.png"/><Relationship Id="rId15" Type="http://schemas.openxmlformats.org/officeDocument/2006/relationships/image" Target="../media/image454.png"/><Relationship Id="rId10" Type="http://schemas.openxmlformats.org/officeDocument/2006/relationships/image" Target="../media/image449.svg"/><Relationship Id="rId4" Type="http://schemas.openxmlformats.org/officeDocument/2006/relationships/image" Target="../media/image192.svg"/><Relationship Id="rId9" Type="http://schemas.openxmlformats.org/officeDocument/2006/relationships/image" Target="../media/image448.png"/><Relationship Id="rId14" Type="http://schemas.openxmlformats.org/officeDocument/2006/relationships/image" Target="../media/image453.svg"/></Relationships>
</file>

<file path=ppt/slides/_rels/slide72.xml.rels><?xml version="1.0" encoding="UTF-8" standalone="yes"?>
<Relationships xmlns="http://schemas.openxmlformats.org/package/2006/relationships"><Relationship Id="rId26" Type="http://schemas.openxmlformats.org/officeDocument/2006/relationships/image" Target="../media/image241.png"/><Relationship Id="rId21" Type="http://schemas.openxmlformats.org/officeDocument/2006/relationships/image" Target="../media/image237.svg"/><Relationship Id="rId42" Type="http://schemas.openxmlformats.org/officeDocument/2006/relationships/image" Target="../media/image456.png"/><Relationship Id="rId47" Type="http://schemas.openxmlformats.org/officeDocument/2006/relationships/image" Target="../media/image459.svg"/><Relationship Id="rId63" Type="http://schemas.openxmlformats.org/officeDocument/2006/relationships/image" Target="../media/image354.png"/><Relationship Id="rId68" Type="http://schemas.openxmlformats.org/officeDocument/2006/relationships/image" Target="../media/image465.png"/><Relationship Id="rId2" Type="http://schemas.openxmlformats.org/officeDocument/2006/relationships/image" Target="../media/image217.png"/><Relationship Id="rId16" Type="http://schemas.openxmlformats.org/officeDocument/2006/relationships/image" Target="../media/image232.png"/><Relationship Id="rId29" Type="http://schemas.openxmlformats.org/officeDocument/2006/relationships/image" Target="../media/image244.svg"/><Relationship Id="rId11" Type="http://schemas.openxmlformats.org/officeDocument/2006/relationships/image" Target="../media/image160.svg"/><Relationship Id="rId24" Type="http://schemas.openxmlformats.org/officeDocument/2006/relationships/image" Target="../media/image240.png"/><Relationship Id="rId32" Type="http://schemas.openxmlformats.org/officeDocument/2006/relationships/image" Target="../media/image168.png"/><Relationship Id="rId37" Type="http://schemas.openxmlformats.org/officeDocument/2006/relationships/image" Target="../media/image81.svg"/><Relationship Id="rId40" Type="http://schemas.openxmlformats.org/officeDocument/2006/relationships/image" Target="../media/image129.png"/><Relationship Id="rId45" Type="http://schemas.openxmlformats.org/officeDocument/2006/relationships/image" Target="../media/image292.svg"/><Relationship Id="rId53" Type="http://schemas.openxmlformats.org/officeDocument/2006/relationships/image" Target="../media/image126.svg"/><Relationship Id="rId58" Type="http://schemas.openxmlformats.org/officeDocument/2006/relationships/image" Target="../media/image430.png"/><Relationship Id="rId66" Type="http://schemas.openxmlformats.org/officeDocument/2006/relationships/image" Target="../media/image178.png"/><Relationship Id="rId5" Type="http://schemas.openxmlformats.org/officeDocument/2006/relationships/image" Target="../media/image220.svg"/><Relationship Id="rId61" Type="http://schemas.openxmlformats.org/officeDocument/2006/relationships/image" Target="../media/image248.png"/><Relationship Id="rId19" Type="http://schemas.openxmlformats.org/officeDocument/2006/relationships/image" Target="../media/image235.svg"/><Relationship Id="rId14" Type="http://schemas.openxmlformats.org/officeDocument/2006/relationships/image" Target="../media/image230.png"/><Relationship Id="rId22" Type="http://schemas.openxmlformats.org/officeDocument/2006/relationships/image" Target="../media/image238.png"/><Relationship Id="rId27" Type="http://schemas.openxmlformats.org/officeDocument/2006/relationships/image" Target="../media/image242.svg"/><Relationship Id="rId30" Type="http://schemas.openxmlformats.org/officeDocument/2006/relationships/image" Target="../media/image167.png"/><Relationship Id="rId35" Type="http://schemas.openxmlformats.org/officeDocument/2006/relationships/image" Target="../media/image247.svg"/><Relationship Id="rId43" Type="http://schemas.openxmlformats.org/officeDocument/2006/relationships/image" Target="../media/image457.svg"/><Relationship Id="rId48" Type="http://schemas.openxmlformats.org/officeDocument/2006/relationships/image" Target="../media/image460.png"/><Relationship Id="rId56" Type="http://schemas.openxmlformats.org/officeDocument/2006/relationships/image" Target="../media/image191.png"/><Relationship Id="rId64" Type="http://schemas.openxmlformats.org/officeDocument/2006/relationships/image" Target="../media/image355.svg"/><Relationship Id="rId69" Type="http://schemas.openxmlformats.org/officeDocument/2006/relationships/image" Target="../media/image466.svg"/><Relationship Id="rId8" Type="http://schemas.openxmlformats.org/officeDocument/2006/relationships/image" Target="../media/image223.png"/><Relationship Id="rId51" Type="http://schemas.openxmlformats.org/officeDocument/2006/relationships/image" Target="../media/image463.svg"/><Relationship Id="rId72" Type="http://schemas.openxmlformats.org/officeDocument/2006/relationships/image" Target="../media/image296.png"/><Relationship Id="rId3" Type="http://schemas.openxmlformats.org/officeDocument/2006/relationships/image" Target="../media/image218.svg"/><Relationship Id="rId12" Type="http://schemas.openxmlformats.org/officeDocument/2006/relationships/image" Target="../media/image165.png"/><Relationship Id="rId17" Type="http://schemas.openxmlformats.org/officeDocument/2006/relationships/image" Target="../media/image233.svg"/><Relationship Id="rId25" Type="http://schemas.openxmlformats.org/officeDocument/2006/relationships/image" Target="../media/image146.svg"/><Relationship Id="rId33" Type="http://schemas.openxmlformats.org/officeDocument/2006/relationships/image" Target="../media/image169.svg"/><Relationship Id="rId38" Type="http://schemas.openxmlformats.org/officeDocument/2006/relationships/image" Target="../media/image127.png"/><Relationship Id="rId46" Type="http://schemas.openxmlformats.org/officeDocument/2006/relationships/image" Target="../media/image458.png"/><Relationship Id="rId59" Type="http://schemas.openxmlformats.org/officeDocument/2006/relationships/image" Target="../media/image464.svg"/><Relationship Id="rId67" Type="http://schemas.openxmlformats.org/officeDocument/2006/relationships/image" Target="../media/image321.svg"/><Relationship Id="rId20" Type="http://schemas.openxmlformats.org/officeDocument/2006/relationships/image" Target="../media/image236.png"/><Relationship Id="rId41" Type="http://schemas.openxmlformats.org/officeDocument/2006/relationships/image" Target="../media/image130.svg"/><Relationship Id="rId54" Type="http://schemas.openxmlformats.org/officeDocument/2006/relationships/image" Target="../media/image256.png"/><Relationship Id="rId62" Type="http://schemas.openxmlformats.org/officeDocument/2006/relationships/image" Target="../media/image286.png"/><Relationship Id="rId70" Type="http://schemas.openxmlformats.org/officeDocument/2006/relationships/image" Target="../media/image467.png"/><Relationship Id="rId1" Type="http://schemas.openxmlformats.org/officeDocument/2006/relationships/slideLayout" Target="../slideLayouts/slideLayout12.xml"/><Relationship Id="rId6" Type="http://schemas.openxmlformats.org/officeDocument/2006/relationships/image" Target="../media/image221.png"/><Relationship Id="rId15" Type="http://schemas.openxmlformats.org/officeDocument/2006/relationships/image" Target="../media/image231.svg"/><Relationship Id="rId23" Type="http://schemas.openxmlformats.org/officeDocument/2006/relationships/image" Target="../media/image239.svg"/><Relationship Id="rId28" Type="http://schemas.openxmlformats.org/officeDocument/2006/relationships/image" Target="../media/image243.png"/><Relationship Id="rId36" Type="http://schemas.openxmlformats.org/officeDocument/2006/relationships/image" Target="../media/image80.png"/><Relationship Id="rId49" Type="http://schemas.openxmlformats.org/officeDocument/2006/relationships/image" Target="../media/image461.svg"/><Relationship Id="rId57" Type="http://schemas.openxmlformats.org/officeDocument/2006/relationships/image" Target="../media/image192.svg"/><Relationship Id="rId10" Type="http://schemas.openxmlformats.org/officeDocument/2006/relationships/image" Target="../media/image159.png"/><Relationship Id="rId31" Type="http://schemas.openxmlformats.org/officeDocument/2006/relationships/image" Target="../media/image245.svg"/><Relationship Id="rId44" Type="http://schemas.openxmlformats.org/officeDocument/2006/relationships/image" Target="../media/image291.png"/><Relationship Id="rId52" Type="http://schemas.openxmlformats.org/officeDocument/2006/relationships/image" Target="../media/image125.png"/><Relationship Id="rId60" Type="http://schemas.openxmlformats.org/officeDocument/2006/relationships/image" Target="../media/image251.png"/><Relationship Id="rId65" Type="http://schemas.openxmlformats.org/officeDocument/2006/relationships/image" Target="../media/image287.png"/><Relationship Id="rId73" Type="http://schemas.openxmlformats.org/officeDocument/2006/relationships/image" Target="../media/image297.svg"/><Relationship Id="rId4" Type="http://schemas.openxmlformats.org/officeDocument/2006/relationships/image" Target="../media/image219.png"/><Relationship Id="rId9" Type="http://schemas.openxmlformats.org/officeDocument/2006/relationships/image" Target="../media/image224.svg"/><Relationship Id="rId13" Type="http://schemas.openxmlformats.org/officeDocument/2006/relationships/image" Target="../media/image225.svg"/><Relationship Id="rId18" Type="http://schemas.openxmlformats.org/officeDocument/2006/relationships/image" Target="../media/image234.png"/><Relationship Id="rId39" Type="http://schemas.openxmlformats.org/officeDocument/2006/relationships/image" Target="../media/image128.svg"/><Relationship Id="rId34" Type="http://schemas.openxmlformats.org/officeDocument/2006/relationships/image" Target="../media/image246.png"/><Relationship Id="rId50" Type="http://schemas.openxmlformats.org/officeDocument/2006/relationships/image" Target="../media/image462.png"/><Relationship Id="rId55" Type="http://schemas.openxmlformats.org/officeDocument/2006/relationships/image" Target="../media/image257.svg"/><Relationship Id="rId7" Type="http://schemas.openxmlformats.org/officeDocument/2006/relationships/image" Target="../media/image222.svg"/><Relationship Id="rId71" Type="http://schemas.openxmlformats.org/officeDocument/2006/relationships/image" Target="../media/image468.svg"/></Relationships>
</file>

<file path=ppt/slides/_rels/slide73.xml.rels><?xml version="1.0" encoding="UTF-8" standalone="yes"?>
<Relationships xmlns="http://schemas.openxmlformats.org/package/2006/relationships"><Relationship Id="rId8" Type="http://schemas.openxmlformats.org/officeDocument/2006/relationships/image" Target="../media/image471.svg"/><Relationship Id="rId13" Type="http://schemas.openxmlformats.org/officeDocument/2006/relationships/image" Target="../media/image246.png"/><Relationship Id="rId3" Type="http://schemas.openxmlformats.org/officeDocument/2006/relationships/image" Target="../media/image456.png"/><Relationship Id="rId7" Type="http://schemas.openxmlformats.org/officeDocument/2006/relationships/image" Target="../media/image470.png"/><Relationship Id="rId12" Type="http://schemas.openxmlformats.org/officeDocument/2006/relationships/image" Target="../media/image160.svg"/><Relationship Id="rId2" Type="http://schemas.openxmlformats.org/officeDocument/2006/relationships/notesSlide" Target="../notesSlides/notesSlide59.xml"/><Relationship Id="rId1" Type="http://schemas.openxmlformats.org/officeDocument/2006/relationships/slideLayout" Target="../slideLayouts/slideLayout9.xml"/><Relationship Id="rId6" Type="http://schemas.openxmlformats.org/officeDocument/2006/relationships/image" Target="../media/image469.svg"/><Relationship Id="rId11" Type="http://schemas.openxmlformats.org/officeDocument/2006/relationships/image" Target="../media/image159.png"/><Relationship Id="rId5" Type="http://schemas.openxmlformats.org/officeDocument/2006/relationships/image" Target="../media/image236.png"/><Relationship Id="rId10" Type="http://schemas.openxmlformats.org/officeDocument/2006/relationships/image" Target="../media/image115.svg"/><Relationship Id="rId4" Type="http://schemas.openxmlformats.org/officeDocument/2006/relationships/image" Target="../media/image457.svg"/><Relationship Id="rId9" Type="http://schemas.openxmlformats.org/officeDocument/2006/relationships/image" Target="../media/image114.png"/><Relationship Id="rId14" Type="http://schemas.openxmlformats.org/officeDocument/2006/relationships/image" Target="../media/image247.svg"/></Relationships>
</file>

<file path=ppt/slides/_rels/slide74.xml.rels><?xml version="1.0" encoding="UTF-8" standalone="yes"?>
<Relationships xmlns="http://schemas.openxmlformats.org/package/2006/relationships"><Relationship Id="rId8" Type="http://schemas.openxmlformats.org/officeDocument/2006/relationships/image" Target="../media/image160.svg"/><Relationship Id="rId3" Type="http://schemas.openxmlformats.org/officeDocument/2006/relationships/image" Target="../media/image127.png"/><Relationship Id="rId7" Type="http://schemas.openxmlformats.org/officeDocument/2006/relationships/image" Target="../media/image159.png"/><Relationship Id="rId2" Type="http://schemas.openxmlformats.org/officeDocument/2006/relationships/notesSlide" Target="../notesSlides/notesSlide60.xml"/><Relationship Id="rId1" Type="http://schemas.openxmlformats.org/officeDocument/2006/relationships/slideLayout" Target="../slideLayouts/slideLayout9.xml"/><Relationship Id="rId6" Type="http://schemas.openxmlformats.org/officeDocument/2006/relationships/image" Target="../media/image130.svg"/><Relationship Id="rId5" Type="http://schemas.openxmlformats.org/officeDocument/2006/relationships/image" Target="../media/image129.png"/><Relationship Id="rId4" Type="http://schemas.openxmlformats.org/officeDocument/2006/relationships/image" Target="../media/image128.svg"/></Relationships>
</file>

<file path=ppt/slides/_rels/slide75.xml.rels><?xml version="1.0" encoding="UTF-8" standalone="yes"?>
<Relationships xmlns="http://schemas.openxmlformats.org/package/2006/relationships"><Relationship Id="rId8" Type="http://schemas.openxmlformats.org/officeDocument/2006/relationships/image" Target="../media/image246.png"/><Relationship Id="rId3" Type="http://schemas.openxmlformats.org/officeDocument/2006/relationships/image" Target="../media/image452.png"/><Relationship Id="rId7" Type="http://schemas.openxmlformats.org/officeDocument/2006/relationships/image" Target="../media/image130.svg"/><Relationship Id="rId2" Type="http://schemas.openxmlformats.org/officeDocument/2006/relationships/notesSlide" Target="../notesSlides/notesSlide61.xml"/><Relationship Id="rId1" Type="http://schemas.openxmlformats.org/officeDocument/2006/relationships/slideLayout" Target="../slideLayouts/slideLayout9.xml"/><Relationship Id="rId6" Type="http://schemas.openxmlformats.org/officeDocument/2006/relationships/image" Target="../media/image129.png"/><Relationship Id="rId5" Type="http://schemas.openxmlformats.org/officeDocument/2006/relationships/image" Target="../media/image457.svg"/><Relationship Id="rId4" Type="http://schemas.openxmlformats.org/officeDocument/2006/relationships/image" Target="../media/image456.png"/><Relationship Id="rId9" Type="http://schemas.openxmlformats.org/officeDocument/2006/relationships/image" Target="../media/image247.svg"/></Relationships>
</file>

<file path=ppt/slides/_rels/slide76.xml.rels><?xml version="1.0" encoding="UTF-8" standalone="yes"?>
<Relationships xmlns="http://schemas.openxmlformats.org/package/2006/relationships"><Relationship Id="rId3" Type="http://schemas.openxmlformats.org/officeDocument/2006/relationships/image" Target="../media/image130.svg"/><Relationship Id="rId7" Type="http://schemas.openxmlformats.org/officeDocument/2006/relationships/image" Target="../media/image247.svg"/><Relationship Id="rId2" Type="http://schemas.openxmlformats.org/officeDocument/2006/relationships/image" Target="../media/image129.png"/><Relationship Id="rId1" Type="http://schemas.openxmlformats.org/officeDocument/2006/relationships/slideLayout" Target="../slideLayouts/slideLayout10.xml"/><Relationship Id="rId6" Type="http://schemas.openxmlformats.org/officeDocument/2006/relationships/image" Target="../media/image246.png"/><Relationship Id="rId5" Type="http://schemas.openxmlformats.org/officeDocument/2006/relationships/image" Target="../media/image297.svg"/><Relationship Id="rId4" Type="http://schemas.openxmlformats.org/officeDocument/2006/relationships/image" Target="../media/image296.png"/></Relationships>
</file>

<file path=ppt/slides/_rels/slide77.xml.rels><?xml version="1.0" encoding="UTF-8" standalone="yes"?>
<Relationships xmlns="http://schemas.openxmlformats.org/package/2006/relationships"><Relationship Id="rId8" Type="http://schemas.openxmlformats.org/officeDocument/2006/relationships/image" Target="../media/image247.svg"/><Relationship Id="rId3" Type="http://schemas.openxmlformats.org/officeDocument/2006/relationships/image" Target="../media/image129.png"/><Relationship Id="rId7" Type="http://schemas.openxmlformats.org/officeDocument/2006/relationships/image" Target="../media/image246.png"/><Relationship Id="rId2" Type="http://schemas.openxmlformats.org/officeDocument/2006/relationships/notesSlide" Target="../notesSlides/notesSlide62.xml"/><Relationship Id="rId1" Type="http://schemas.openxmlformats.org/officeDocument/2006/relationships/slideLayout" Target="../slideLayouts/slideLayout9.xml"/><Relationship Id="rId6" Type="http://schemas.openxmlformats.org/officeDocument/2006/relationships/image" Target="../media/image297.svg"/><Relationship Id="rId5" Type="http://schemas.openxmlformats.org/officeDocument/2006/relationships/image" Target="../media/image296.png"/><Relationship Id="rId4" Type="http://schemas.openxmlformats.org/officeDocument/2006/relationships/image" Target="../media/image130.sv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hyperlink" Target="https://docs.microsoft.com/en-us/azure/azure-arc/data/managed-instance-high-availability" TargetMode="External"/><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3" Type="http://schemas.openxmlformats.org/officeDocument/2006/relationships/image" Target="../media/image127.png"/><Relationship Id="rId18" Type="http://schemas.openxmlformats.org/officeDocument/2006/relationships/image" Target="../media/image171.svg"/><Relationship Id="rId26" Type="http://schemas.openxmlformats.org/officeDocument/2006/relationships/image" Target="../media/image134.svg"/><Relationship Id="rId39" Type="http://schemas.openxmlformats.org/officeDocument/2006/relationships/image" Target="../media/image98.png"/><Relationship Id="rId21" Type="http://schemas.openxmlformats.org/officeDocument/2006/relationships/image" Target="../media/image174.png"/><Relationship Id="rId34" Type="http://schemas.openxmlformats.org/officeDocument/2006/relationships/image" Target="../media/image181.png"/><Relationship Id="rId42" Type="http://schemas.microsoft.com/office/2007/relationships/hdphoto" Target="../media/hdphoto4.wdp"/><Relationship Id="rId7" Type="http://schemas.openxmlformats.org/officeDocument/2006/relationships/image" Target="../media/image165.png"/><Relationship Id="rId2" Type="http://schemas.openxmlformats.org/officeDocument/2006/relationships/notesSlide" Target="../notesSlides/notesSlide8.xml"/><Relationship Id="rId16" Type="http://schemas.openxmlformats.org/officeDocument/2006/relationships/image" Target="../media/image140.svg"/><Relationship Id="rId20" Type="http://schemas.openxmlformats.org/officeDocument/2006/relationships/image" Target="../media/image173.svg"/><Relationship Id="rId29" Type="http://schemas.openxmlformats.org/officeDocument/2006/relationships/image" Target="../media/image114.png"/><Relationship Id="rId41" Type="http://schemas.openxmlformats.org/officeDocument/2006/relationships/image" Target="../media/image105.png"/><Relationship Id="rId1" Type="http://schemas.openxmlformats.org/officeDocument/2006/relationships/slideLayout" Target="../slideLayouts/slideLayout346.xml"/><Relationship Id="rId6" Type="http://schemas.openxmlformats.org/officeDocument/2006/relationships/image" Target="../media/image164.svg"/><Relationship Id="rId11" Type="http://schemas.openxmlformats.org/officeDocument/2006/relationships/image" Target="../media/image168.png"/><Relationship Id="rId24" Type="http://schemas.openxmlformats.org/officeDocument/2006/relationships/image" Target="../media/image177.svg"/><Relationship Id="rId32" Type="http://schemas.openxmlformats.org/officeDocument/2006/relationships/image" Target="../media/image132.svg"/><Relationship Id="rId37" Type="http://schemas.openxmlformats.org/officeDocument/2006/relationships/image" Target="../media/image182.png"/><Relationship Id="rId40" Type="http://schemas.microsoft.com/office/2007/relationships/hdphoto" Target="../media/hdphoto8.wdp"/><Relationship Id="rId5" Type="http://schemas.openxmlformats.org/officeDocument/2006/relationships/image" Target="../media/image163.png"/><Relationship Id="rId15" Type="http://schemas.openxmlformats.org/officeDocument/2006/relationships/image" Target="../media/image139.png"/><Relationship Id="rId23" Type="http://schemas.openxmlformats.org/officeDocument/2006/relationships/image" Target="../media/image176.png"/><Relationship Id="rId28" Type="http://schemas.openxmlformats.org/officeDocument/2006/relationships/image" Target="../media/image179.svg"/><Relationship Id="rId36" Type="http://schemas.openxmlformats.org/officeDocument/2006/relationships/image" Target="../media/image130.svg"/><Relationship Id="rId10" Type="http://schemas.openxmlformats.org/officeDocument/2006/relationships/image" Target="../media/image144.svg"/><Relationship Id="rId19" Type="http://schemas.openxmlformats.org/officeDocument/2006/relationships/image" Target="../media/image172.png"/><Relationship Id="rId31" Type="http://schemas.openxmlformats.org/officeDocument/2006/relationships/image" Target="../media/image131.png"/><Relationship Id="rId44" Type="http://schemas.openxmlformats.org/officeDocument/2006/relationships/image" Target="../media/image185.svg"/><Relationship Id="rId4" Type="http://schemas.openxmlformats.org/officeDocument/2006/relationships/image" Target="../media/image162.svg"/><Relationship Id="rId9" Type="http://schemas.openxmlformats.org/officeDocument/2006/relationships/image" Target="../media/image167.png"/><Relationship Id="rId14" Type="http://schemas.openxmlformats.org/officeDocument/2006/relationships/image" Target="../media/image128.svg"/><Relationship Id="rId22" Type="http://schemas.openxmlformats.org/officeDocument/2006/relationships/image" Target="../media/image175.svg"/><Relationship Id="rId27" Type="http://schemas.openxmlformats.org/officeDocument/2006/relationships/image" Target="../media/image178.png"/><Relationship Id="rId30" Type="http://schemas.openxmlformats.org/officeDocument/2006/relationships/image" Target="../media/image115.svg"/><Relationship Id="rId35" Type="http://schemas.openxmlformats.org/officeDocument/2006/relationships/image" Target="../media/image129.png"/><Relationship Id="rId43" Type="http://schemas.openxmlformats.org/officeDocument/2006/relationships/image" Target="../media/image184.png"/><Relationship Id="rId8" Type="http://schemas.openxmlformats.org/officeDocument/2006/relationships/image" Target="../media/image166.svg"/><Relationship Id="rId3" Type="http://schemas.openxmlformats.org/officeDocument/2006/relationships/image" Target="../media/image161.png"/><Relationship Id="rId12" Type="http://schemas.openxmlformats.org/officeDocument/2006/relationships/image" Target="../media/image169.svg"/><Relationship Id="rId17" Type="http://schemas.openxmlformats.org/officeDocument/2006/relationships/image" Target="../media/image170.png"/><Relationship Id="rId25" Type="http://schemas.openxmlformats.org/officeDocument/2006/relationships/image" Target="../media/image133.png"/><Relationship Id="rId33" Type="http://schemas.openxmlformats.org/officeDocument/2006/relationships/image" Target="../media/image180.png"/><Relationship Id="rId38" Type="http://schemas.openxmlformats.org/officeDocument/2006/relationships/image" Target="../media/image183.png"/></Relationships>
</file>

<file path=ppt/slides/_rels/slide80.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457.svg"/><Relationship Id="rId2" Type="http://schemas.openxmlformats.org/officeDocument/2006/relationships/notesSlide" Target="../notesSlides/notesSlide64.xml"/><Relationship Id="rId1" Type="http://schemas.openxmlformats.org/officeDocument/2006/relationships/slideLayout" Target="../slideLayouts/slideLayout11.xml"/><Relationship Id="rId6" Type="http://schemas.openxmlformats.org/officeDocument/2006/relationships/image" Target="../media/image456.png"/><Relationship Id="rId5" Type="http://schemas.openxmlformats.org/officeDocument/2006/relationships/image" Target="../media/image452.png"/><Relationship Id="rId4" Type="http://schemas.openxmlformats.org/officeDocument/2006/relationships/image" Target="../media/image130.svg"/></Relationships>
</file>

<file path=ppt/slides/_rels/slide81.xml.rels><?xml version="1.0" encoding="UTF-8" standalone="yes"?>
<Relationships xmlns="http://schemas.openxmlformats.org/package/2006/relationships"><Relationship Id="rId3" Type="http://schemas.openxmlformats.org/officeDocument/2006/relationships/image" Target="../media/image452.png"/><Relationship Id="rId7" Type="http://schemas.openxmlformats.org/officeDocument/2006/relationships/image" Target="../media/image130.svg"/><Relationship Id="rId2" Type="http://schemas.openxmlformats.org/officeDocument/2006/relationships/notesSlide" Target="../notesSlides/notesSlide65.xml"/><Relationship Id="rId1" Type="http://schemas.openxmlformats.org/officeDocument/2006/relationships/slideLayout" Target="../slideLayouts/slideLayout11.xml"/><Relationship Id="rId6" Type="http://schemas.openxmlformats.org/officeDocument/2006/relationships/image" Target="../media/image129.png"/><Relationship Id="rId5" Type="http://schemas.openxmlformats.org/officeDocument/2006/relationships/image" Target="../media/image457.svg"/><Relationship Id="rId4" Type="http://schemas.openxmlformats.org/officeDocument/2006/relationships/image" Target="../media/image456.png"/></Relationships>
</file>

<file path=ppt/slides/_rels/slide82.xml.rels><?xml version="1.0" encoding="UTF-8" standalone="yes"?>
<Relationships xmlns="http://schemas.openxmlformats.org/package/2006/relationships"><Relationship Id="rId3" Type="http://schemas.openxmlformats.org/officeDocument/2006/relationships/image" Target="../media/image452.png"/><Relationship Id="rId7" Type="http://schemas.openxmlformats.org/officeDocument/2006/relationships/image" Target="../media/image130.svg"/><Relationship Id="rId2" Type="http://schemas.openxmlformats.org/officeDocument/2006/relationships/notesSlide" Target="../notesSlides/notesSlide66.xml"/><Relationship Id="rId1" Type="http://schemas.openxmlformats.org/officeDocument/2006/relationships/slideLayout" Target="../slideLayouts/slideLayout11.xml"/><Relationship Id="rId6" Type="http://schemas.openxmlformats.org/officeDocument/2006/relationships/image" Target="../media/image129.png"/><Relationship Id="rId5" Type="http://schemas.openxmlformats.org/officeDocument/2006/relationships/image" Target="../media/image457.svg"/><Relationship Id="rId4" Type="http://schemas.openxmlformats.org/officeDocument/2006/relationships/image" Target="../media/image456.png"/></Relationships>
</file>

<file path=ppt/slides/_rels/slide83.xml.rels><?xml version="1.0" encoding="UTF-8" standalone="yes"?>
<Relationships xmlns="http://schemas.openxmlformats.org/package/2006/relationships"><Relationship Id="rId3" Type="http://schemas.openxmlformats.org/officeDocument/2006/relationships/image" Target="../media/image452.png"/><Relationship Id="rId7" Type="http://schemas.openxmlformats.org/officeDocument/2006/relationships/image" Target="../media/image130.svg"/><Relationship Id="rId2" Type="http://schemas.openxmlformats.org/officeDocument/2006/relationships/notesSlide" Target="../notesSlides/notesSlide67.xml"/><Relationship Id="rId1" Type="http://schemas.openxmlformats.org/officeDocument/2006/relationships/slideLayout" Target="../slideLayouts/slideLayout11.xml"/><Relationship Id="rId6" Type="http://schemas.openxmlformats.org/officeDocument/2006/relationships/image" Target="../media/image129.png"/><Relationship Id="rId5" Type="http://schemas.openxmlformats.org/officeDocument/2006/relationships/image" Target="../media/image457.svg"/><Relationship Id="rId4" Type="http://schemas.openxmlformats.org/officeDocument/2006/relationships/image" Target="../media/image456.png"/></Relationships>
</file>

<file path=ppt/slides/_rels/slide84.xml.rels><?xml version="1.0" encoding="UTF-8" standalone="yes"?>
<Relationships xmlns="http://schemas.openxmlformats.org/package/2006/relationships"><Relationship Id="rId3" Type="http://schemas.openxmlformats.org/officeDocument/2006/relationships/image" Target="../media/image452.png"/><Relationship Id="rId7" Type="http://schemas.openxmlformats.org/officeDocument/2006/relationships/image" Target="../media/image130.svg"/><Relationship Id="rId2" Type="http://schemas.openxmlformats.org/officeDocument/2006/relationships/notesSlide" Target="../notesSlides/notesSlide68.xml"/><Relationship Id="rId1" Type="http://schemas.openxmlformats.org/officeDocument/2006/relationships/slideLayout" Target="../slideLayouts/slideLayout11.xml"/><Relationship Id="rId6" Type="http://schemas.openxmlformats.org/officeDocument/2006/relationships/image" Target="../media/image129.png"/><Relationship Id="rId5" Type="http://schemas.openxmlformats.org/officeDocument/2006/relationships/image" Target="../media/image457.svg"/><Relationship Id="rId4" Type="http://schemas.openxmlformats.org/officeDocument/2006/relationships/image" Target="../media/image456.png"/></Relationships>
</file>

<file path=ppt/slides/_rels/slide85.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image" Target="../media/image452.png"/><Relationship Id="rId1" Type="http://schemas.openxmlformats.org/officeDocument/2006/relationships/slideLayout" Target="../slideLayouts/slideLayout12.xml"/><Relationship Id="rId6" Type="http://schemas.openxmlformats.org/officeDocument/2006/relationships/image" Target="../media/image130.svg"/><Relationship Id="rId5" Type="http://schemas.openxmlformats.org/officeDocument/2006/relationships/image" Target="../media/image129.png"/><Relationship Id="rId4" Type="http://schemas.openxmlformats.org/officeDocument/2006/relationships/image" Target="../media/image457.sv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8" Type="http://schemas.openxmlformats.org/officeDocument/2006/relationships/image" Target="../media/image471.svg"/><Relationship Id="rId13" Type="http://schemas.openxmlformats.org/officeDocument/2006/relationships/image" Target="../media/image114.png"/><Relationship Id="rId3" Type="http://schemas.openxmlformats.org/officeDocument/2006/relationships/image" Target="../media/image456.png"/><Relationship Id="rId7" Type="http://schemas.openxmlformats.org/officeDocument/2006/relationships/image" Target="../media/image470.png"/><Relationship Id="rId12" Type="http://schemas.openxmlformats.org/officeDocument/2006/relationships/image" Target="../media/image130.svg"/><Relationship Id="rId2" Type="http://schemas.openxmlformats.org/officeDocument/2006/relationships/notesSlide" Target="../notesSlides/notesSlide70.xml"/><Relationship Id="rId1" Type="http://schemas.openxmlformats.org/officeDocument/2006/relationships/slideLayout" Target="../slideLayouts/slideLayout3.xml"/><Relationship Id="rId6" Type="http://schemas.openxmlformats.org/officeDocument/2006/relationships/image" Target="../media/image469.svg"/><Relationship Id="rId11" Type="http://schemas.openxmlformats.org/officeDocument/2006/relationships/image" Target="../media/image129.png"/><Relationship Id="rId5" Type="http://schemas.openxmlformats.org/officeDocument/2006/relationships/image" Target="../media/image236.png"/><Relationship Id="rId10" Type="http://schemas.openxmlformats.org/officeDocument/2006/relationships/image" Target="../media/image128.svg"/><Relationship Id="rId4" Type="http://schemas.openxmlformats.org/officeDocument/2006/relationships/image" Target="../media/image457.svg"/><Relationship Id="rId9" Type="http://schemas.openxmlformats.org/officeDocument/2006/relationships/image" Target="../media/image127.png"/><Relationship Id="rId14" Type="http://schemas.openxmlformats.org/officeDocument/2006/relationships/image" Target="../media/image115.svg"/></Relationships>
</file>

<file path=ppt/slides/_rels/slide88.xml.rels><?xml version="1.0" encoding="UTF-8" standalone="yes"?>
<Relationships xmlns="http://schemas.openxmlformats.org/package/2006/relationships"><Relationship Id="rId26" Type="http://schemas.openxmlformats.org/officeDocument/2006/relationships/image" Target="../media/image241.png"/><Relationship Id="rId21" Type="http://schemas.openxmlformats.org/officeDocument/2006/relationships/image" Target="../media/image237.svg"/><Relationship Id="rId42" Type="http://schemas.openxmlformats.org/officeDocument/2006/relationships/image" Target="../media/image251.png"/><Relationship Id="rId47" Type="http://schemas.openxmlformats.org/officeDocument/2006/relationships/image" Target="../media/image468.svg"/><Relationship Id="rId63" Type="http://schemas.openxmlformats.org/officeDocument/2006/relationships/image" Target="../media/image130.svg"/><Relationship Id="rId68" Type="http://schemas.openxmlformats.org/officeDocument/2006/relationships/image" Target="../media/image176.png"/><Relationship Id="rId16" Type="http://schemas.openxmlformats.org/officeDocument/2006/relationships/image" Target="../media/image232.png"/><Relationship Id="rId11" Type="http://schemas.openxmlformats.org/officeDocument/2006/relationships/image" Target="../media/image160.svg"/><Relationship Id="rId32" Type="http://schemas.openxmlformats.org/officeDocument/2006/relationships/image" Target="../media/image168.png"/><Relationship Id="rId37" Type="http://schemas.openxmlformats.org/officeDocument/2006/relationships/image" Target="../media/image81.svg"/><Relationship Id="rId53" Type="http://schemas.openxmlformats.org/officeDocument/2006/relationships/image" Target="../media/image461.svg"/><Relationship Id="rId58" Type="http://schemas.openxmlformats.org/officeDocument/2006/relationships/image" Target="../media/image178.png"/><Relationship Id="rId74" Type="http://schemas.openxmlformats.org/officeDocument/2006/relationships/image" Target="../media/image172.png"/><Relationship Id="rId79" Type="http://schemas.openxmlformats.org/officeDocument/2006/relationships/image" Target="../media/image354.png"/><Relationship Id="rId5" Type="http://schemas.openxmlformats.org/officeDocument/2006/relationships/image" Target="../media/image220.svg"/><Relationship Id="rId61" Type="http://schemas.openxmlformats.org/officeDocument/2006/relationships/image" Target="../media/image128.svg"/><Relationship Id="rId19" Type="http://schemas.openxmlformats.org/officeDocument/2006/relationships/image" Target="../media/image235.svg"/><Relationship Id="rId14" Type="http://schemas.openxmlformats.org/officeDocument/2006/relationships/image" Target="../media/image230.png"/><Relationship Id="rId22" Type="http://schemas.openxmlformats.org/officeDocument/2006/relationships/image" Target="../media/image238.png"/><Relationship Id="rId27" Type="http://schemas.openxmlformats.org/officeDocument/2006/relationships/image" Target="../media/image242.svg"/><Relationship Id="rId30" Type="http://schemas.openxmlformats.org/officeDocument/2006/relationships/image" Target="../media/image167.png"/><Relationship Id="rId35" Type="http://schemas.openxmlformats.org/officeDocument/2006/relationships/image" Target="../media/image247.svg"/><Relationship Id="rId43" Type="http://schemas.openxmlformats.org/officeDocument/2006/relationships/image" Target="../media/image248.png"/><Relationship Id="rId48" Type="http://schemas.openxmlformats.org/officeDocument/2006/relationships/image" Target="../media/image291.png"/><Relationship Id="rId56" Type="http://schemas.openxmlformats.org/officeDocument/2006/relationships/image" Target="../media/image125.png"/><Relationship Id="rId64" Type="http://schemas.openxmlformats.org/officeDocument/2006/relationships/image" Target="../media/image139.png"/><Relationship Id="rId69" Type="http://schemas.openxmlformats.org/officeDocument/2006/relationships/image" Target="../media/image177.svg"/><Relationship Id="rId77" Type="http://schemas.openxmlformats.org/officeDocument/2006/relationships/image" Target="../media/image192.svg"/><Relationship Id="rId8" Type="http://schemas.openxmlformats.org/officeDocument/2006/relationships/image" Target="../media/image223.png"/><Relationship Id="rId51" Type="http://schemas.openxmlformats.org/officeDocument/2006/relationships/image" Target="../media/image459.svg"/><Relationship Id="rId72" Type="http://schemas.openxmlformats.org/officeDocument/2006/relationships/image" Target="../media/image170.png"/><Relationship Id="rId80" Type="http://schemas.openxmlformats.org/officeDocument/2006/relationships/image" Target="../media/image355.svg"/><Relationship Id="rId3" Type="http://schemas.openxmlformats.org/officeDocument/2006/relationships/image" Target="../media/image218.svg"/><Relationship Id="rId12" Type="http://schemas.openxmlformats.org/officeDocument/2006/relationships/image" Target="../media/image165.png"/><Relationship Id="rId17" Type="http://schemas.openxmlformats.org/officeDocument/2006/relationships/image" Target="../media/image233.svg"/><Relationship Id="rId25" Type="http://schemas.openxmlformats.org/officeDocument/2006/relationships/image" Target="../media/image146.svg"/><Relationship Id="rId33" Type="http://schemas.openxmlformats.org/officeDocument/2006/relationships/image" Target="../media/image169.svg"/><Relationship Id="rId38" Type="http://schemas.openxmlformats.org/officeDocument/2006/relationships/image" Target="../media/image256.png"/><Relationship Id="rId46" Type="http://schemas.openxmlformats.org/officeDocument/2006/relationships/image" Target="../media/image467.png"/><Relationship Id="rId59" Type="http://schemas.openxmlformats.org/officeDocument/2006/relationships/image" Target="../media/image321.svg"/><Relationship Id="rId67" Type="http://schemas.openxmlformats.org/officeDocument/2006/relationships/image" Target="../media/image134.svg"/><Relationship Id="rId20" Type="http://schemas.openxmlformats.org/officeDocument/2006/relationships/image" Target="../media/image236.png"/><Relationship Id="rId41" Type="http://schemas.openxmlformats.org/officeDocument/2006/relationships/image" Target="../media/image464.svg"/><Relationship Id="rId54" Type="http://schemas.openxmlformats.org/officeDocument/2006/relationships/image" Target="../media/image462.png"/><Relationship Id="rId62" Type="http://schemas.openxmlformats.org/officeDocument/2006/relationships/image" Target="../media/image129.png"/><Relationship Id="rId70" Type="http://schemas.openxmlformats.org/officeDocument/2006/relationships/image" Target="../media/image135.png"/><Relationship Id="rId75" Type="http://schemas.openxmlformats.org/officeDocument/2006/relationships/image" Target="../media/image173.svg"/><Relationship Id="rId1" Type="http://schemas.openxmlformats.org/officeDocument/2006/relationships/slideLayout" Target="../slideLayouts/slideLayout12.xml"/><Relationship Id="rId6" Type="http://schemas.openxmlformats.org/officeDocument/2006/relationships/image" Target="../media/image221.png"/><Relationship Id="rId15" Type="http://schemas.openxmlformats.org/officeDocument/2006/relationships/image" Target="../media/image231.svg"/><Relationship Id="rId23" Type="http://schemas.openxmlformats.org/officeDocument/2006/relationships/image" Target="../media/image239.svg"/><Relationship Id="rId28" Type="http://schemas.openxmlformats.org/officeDocument/2006/relationships/image" Target="../media/image243.png"/><Relationship Id="rId36" Type="http://schemas.openxmlformats.org/officeDocument/2006/relationships/image" Target="../media/image80.png"/><Relationship Id="rId49" Type="http://schemas.openxmlformats.org/officeDocument/2006/relationships/image" Target="../media/image292.svg"/><Relationship Id="rId57" Type="http://schemas.openxmlformats.org/officeDocument/2006/relationships/image" Target="../media/image126.svg"/><Relationship Id="rId10" Type="http://schemas.openxmlformats.org/officeDocument/2006/relationships/image" Target="../media/image159.png"/><Relationship Id="rId31" Type="http://schemas.openxmlformats.org/officeDocument/2006/relationships/image" Target="../media/image245.svg"/><Relationship Id="rId44" Type="http://schemas.openxmlformats.org/officeDocument/2006/relationships/image" Target="../media/image465.png"/><Relationship Id="rId52" Type="http://schemas.openxmlformats.org/officeDocument/2006/relationships/image" Target="../media/image460.png"/><Relationship Id="rId60" Type="http://schemas.openxmlformats.org/officeDocument/2006/relationships/image" Target="../media/image127.png"/><Relationship Id="rId65" Type="http://schemas.openxmlformats.org/officeDocument/2006/relationships/image" Target="../media/image140.svg"/><Relationship Id="rId73" Type="http://schemas.openxmlformats.org/officeDocument/2006/relationships/image" Target="../media/image171.svg"/><Relationship Id="rId78" Type="http://schemas.openxmlformats.org/officeDocument/2006/relationships/image" Target="../media/image287.png"/><Relationship Id="rId81" Type="http://schemas.openxmlformats.org/officeDocument/2006/relationships/image" Target="../media/image286.png"/><Relationship Id="rId4" Type="http://schemas.openxmlformats.org/officeDocument/2006/relationships/image" Target="../media/image219.png"/><Relationship Id="rId9" Type="http://schemas.openxmlformats.org/officeDocument/2006/relationships/image" Target="../media/image224.svg"/><Relationship Id="rId13" Type="http://schemas.openxmlformats.org/officeDocument/2006/relationships/image" Target="../media/image225.svg"/><Relationship Id="rId18" Type="http://schemas.openxmlformats.org/officeDocument/2006/relationships/image" Target="../media/image234.png"/><Relationship Id="rId39" Type="http://schemas.openxmlformats.org/officeDocument/2006/relationships/image" Target="../media/image257.svg"/><Relationship Id="rId34" Type="http://schemas.openxmlformats.org/officeDocument/2006/relationships/image" Target="../media/image246.png"/><Relationship Id="rId50" Type="http://schemas.openxmlformats.org/officeDocument/2006/relationships/image" Target="../media/image458.png"/><Relationship Id="rId55" Type="http://schemas.openxmlformats.org/officeDocument/2006/relationships/image" Target="../media/image463.svg"/><Relationship Id="rId76" Type="http://schemas.openxmlformats.org/officeDocument/2006/relationships/image" Target="../media/image191.png"/><Relationship Id="rId7" Type="http://schemas.openxmlformats.org/officeDocument/2006/relationships/image" Target="../media/image222.svg"/><Relationship Id="rId71" Type="http://schemas.openxmlformats.org/officeDocument/2006/relationships/image" Target="../media/image136.svg"/><Relationship Id="rId2" Type="http://schemas.openxmlformats.org/officeDocument/2006/relationships/image" Target="../media/image217.png"/><Relationship Id="rId29" Type="http://schemas.openxmlformats.org/officeDocument/2006/relationships/image" Target="../media/image244.svg"/><Relationship Id="rId24" Type="http://schemas.openxmlformats.org/officeDocument/2006/relationships/image" Target="../media/image240.png"/><Relationship Id="rId40" Type="http://schemas.openxmlformats.org/officeDocument/2006/relationships/image" Target="../media/image430.png"/><Relationship Id="rId45" Type="http://schemas.openxmlformats.org/officeDocument/2006/relationships/image" Target="../media/image466.svg"/><Relationship Id="rId66" Type="http://schemas.openxmlformats.org/officeDocument/2006/relationships/image" Target="../media/image133.png"/></Relationships>
</file>

<file path=ppt/slides/_rels/slide89.xml.rels><?xml version="1.0" encoding="UTF-8" standalone="yes"?>
<Relationships xmlns="http://schemas.openxmlformats.org/package/2006/relationships"><Relationship Id="rId13" Type="http://schemas.openxmlformats.org/officeDocument/2006/relationships/image" Target="../media/image457.svg"/><Relationship Id="rId18" Type="http://schemas.openxmlformats.org/officeDocument/2006/relationships/image" Target="../media/image131.png"/><Relationship Id="rId26" Type="http://schemas.openxmlformats.org/officeDocument/2006/relationships/image" Target="../media/image89.png"/><Relationship Id="rId39" Type="http://schemas.openxmlformats.org/officeDocument/2006/relationships/image" Target="../media/image330.svg"/><Relationship Id="rId21" Type="http://schemas.openxmlformats.org/officeDocument/2006/relationships/image" Target="../media/image473.svg"/><Relationship Id="rId34" Type="http://schemas.openxmlformats.org/officeDocument/2006/relationships/image" Target="../media/image324.png"/><Relationship Id="rId42" Type="http://schemas.openxmlformats.org/officeDocument/2006/relationships/image" Target="../media/image123.png"/><Relationship Id="rId47" Type="http://schemas.openxmlformats.org/officeDocument/2006/relationships/image" Target="../media/image337.png"/><Relationship Id="rId50" Type="http://schemas.openxmlformats.org/officeDocument/2006/relationships/image" Target="../media/image196.png"/><Relationship Id="rId7" Type="http://schemas.openxmlformats.org/officeDocument/2006/relationships/image" Target="../media/image203.png"/><Relationship Id="rId2" Type="http://schemas.openxmlformats.org/officeDocument/2006/relationships/notesSlide" Target="../notesSlides/notesSlide71.xml"/><Relationship Id="rId16" Type="http://schemas.openxmlformats.org/officeDocument/2006/relationships/image" Target="../media/image129.png"/><Relationship Id="rId29" Type="http://schemas.openxmlformats.org/officeDocument/2006/relationships/image" Target="../media/image320.svg"/><Relationship Id="rId11" Type="http://schemas.openxmlformats.org/officeDocument/2006/relationships/image" Target="../media/image207.png"/><Relationship Id="rId24" Type="http://schemas.openxmlformats.org/officeDocument/2006/relationships/image" Target="../media/image354.png"/><Relationship Id="rId32" Type="http://schemas.openxmlformats.org/officeDocument/2006/relationships/image" Target="../media/image322.png"/><Relationship Id="rId37" Type="http://schemas.openxmlformats.org/officeDocument/2006/relationships/image" Target="../media/image327.svg"/><Relationship Id="rId40" Type="http://schemas.openxmlformats.org/officeDocument/2006/relationships/image" Target="../media/image133.png"/><Relationship Id="rId45" Type="http://schemas.openxmlformats.org/officeDocument/2006/relationships/image" Target="../media/image126.svg"/><Relationship Id="rId5" Type="http://schemas.openxmlformats.org/officeDocument/2006/relationships/image" Target="../media/image201.png"/><Relationship Id="rId15" Type="http://schemas.openxmlformats.org/officeDocument/2006/relationships/image" Target="../media/image128.svg"/><Relationship Id="rId23" Type="http://schemas.openxmlformats.org/officeDocument/2006/relationships/image" Target="../media/image286.png"/><Relationship Id="rId28" Type="http://schemas.openxmlformats.org/officeDocument/2006/relationships/image" Target="../media/image319.png"/><Relationship Id="rId36" Type="http://schemas.openxmlformats.org/officeDocument/2006/relationships/image" Target="../media/image326.png"/><Relationship Id="rId49" Type="http://schemas.openxmlformats.org/officeDocument/2006/relationships/image" Target="../media/image333.png"/><Relationship Id="rId10" Type="http://schemas.openxmlformats.org/officeDocument/2006/relationships/image" Target="../media/image206.svg"/><Relationship Id="rId19" Type="http://schemas.openxmlformats.org/officeDocument/2006/relationships/image" Target="../media/image132.svg"/><Relationship Id="rId31" Type="http://schemas.openxmlformats.org/officeDocument/2006/relationships/image" Target="../media/image321.svg"/><Relationship Id="rId44" Type="http://schemas.openxmlformats.org/officeDocument/2006/relationships/image" Target="../media/image125.png"/><Relationship Id="rId4" Type="http://schemas.openxmlformats.org/officeDocument/2006/relationships/image" Target="../media/image81.svg"/><Relationship Id="rId9" Type="http://schemas.openxmlformats.org/officeDocument/2006/relationships/image" Target="../media/image205.png"/><Relationship Id="rId14" Type="http://schemas.openxmlformats.org/officeDocument/2006/relationships/image" Target="../media/image127.png"/><Relationship Id="rId22" Type="http://schemas.openxmlformats.org/officeDocument/2006/relationships/image" Target="../media/image474.png"/><Relationship Id="rId27" Type="http://schemas.openxmlformats.org/officeDocument/2006/relationships/image" Target="../media/image318.svg"/><Relationship Id="rId30" Type="http://schemas.openxmlformats.org/officeDocument/2006/relationships/image" Target="../media/image178.png"/><Relationship Id="rId35" Type="http://schemas.openxmlformats.org/officeDocument/2006/relationships/image" Target="../media/image325.svg"/><Relationship Id="rId43" Type="http://schemas.openxmlformats.org/officeDocument/2006/relationships/image" Target="../media/image124.svg"/><Relationship Id="rId48" Type="http://schemas.microsoft.com/office/2007/relationships/hdphoto" Target="../media/hdphoto15.wdp"/><Relationship Id="rId8" Type="http://schemas.openxmlformats.org/officeDocument/2006/relationships/image" Target="../media/image204.svg"/><Relationship Id="rId3" Type="http://schemas.openxmlformats.org/officeDocument/2006/relationships/image" Target="../media/image80.png"/><Relationship Id="rId12" Type="http://schemas.openxmlformats.org/officeDocument/2006/relationships/image" Target="../media/image456.png"/><Relationship Id="rId17" Type="http://schemas.openxmlformats.org/officeDocument/2006/relationships/image" Target="../media/image130.svg"/><Relationship Id="rId25" Type="http://schemas.openxmlformats.org/officeDocument/2006/relationships/image" Target="../media/image355.svg"/><Relationship Id="rId33" Type="http://schemas.openxmlformats.org/officeDocument/2006/relationships/image" Target="../media/image323.svg"/><Relationship Id="rId38" Type="http://schemas.openxmlformats.org/officeDocument/2006/relationships/image" Target="../media/image329.png"/><Relationship Id="rId46" Type="http://schemas.openxmlformats.org/officeDocument/2006/relationships/image" Target="../media/image103.png"/><Relationship Id="rId20" Type="http://schemas.openxmlformats.org/officeDocument/2006/relationships/image" Target="../media/image472.png"/><Relationship Id="rId41" Type="http://schemas.openxmlformats.org/officeDocument/2006/relationships/image" Target="../media/image328.svg"/><Relationship Id="rId1" Type="http://schemas.openxmlformats.org/officeDocument/2006/relationships/slideLayout" Target="../slideLayouts/slideLayout4.xml"/><Relationship Id="rId6" Type="http://schemas.openxmlformats.org/officeDocument/2006/relationships/image" Target="../media/image202.svg"/></Relationships>
</file>

<file path=ppt/slides/_rels/slide9.xml.rels><?xml version="1.0" encoding="UTF-8" standalone="yes"?>
<Relationships xmlns="http://schemas.openxmlformats.org/package/2006/relationships"><Relationship Id="rId8" Type="http://schemas.openxmlformats.org/officeDocument/2006/relationships/image" Target="../media/image186.png"/><Relationship Id="rId13" Type="http://schemas.openxmlformats.org/officeDocument/2006/relationships/image" Target="../media/image189.png"/><Relationship Id="rId18" Type="http://schemas.openxmlformats.org/officeDocument/2006/relationships/image" Target="../media/image193.png"/><Relationship Id="rId3" Type="http://schemas.openxmlformats.org/officeDocument/2006/relationships/image" Target="../media/image107.png"/><Relationship Id="rId21" Type="http://schemas.openxmlformats.org/officeDocument/2006/relationships/image" Target="../media/image196.png"/><Relationship Id="rId7" Type="http://schemas.openxmlformats.org/officeDocument/2006/relationships/image" Target="../media/image132.svg"/><Relationship Id="rId12" Type="http://schemas.openxmlformats.org/officeDocument/2006/relationships/image" Target="../media/image188.png"/><Relationship Id="rId17" Type="http://schemas.openxmlformats.org/officeDocument/2006/relationships/image" Target="../media/image192.svg"/><Relationship Id="rId2" Type="http://schemas.openxmlformats.org/officeDocument/2006/relationships/notesSlide" Target="../notesSlides/notesSlide9.xml"/><Relationship Id="rId16" Type="http://schemas.openxmlformats.org/officeDocument/2006/relationships/image" Target="../media/image191.png"/><Relationship Id="rId20" Type="http://schemas.openxmlformats.org/officeDocument/2006/relationships/image" Target="../media/image195.png"/><Relationship Id="rId1" Type="http://schemas.openxmlformats.org/officeDocument/2006/relationships/slideLayout" Target="../slideLayouts/slideLayout3.xml"/><Relationship Id="rId6" Type="http://schemas.openxmlformats.org/officeDocument/2006/relationships/image" Target="../media/image131.png"/><Relationship Id="rId11" Type="http://schemas.openxmlformats.org/officeDocument/2006/relationships/image" Target="../media/image115.svg"/><Relationship Id="rId5" Type="http://schemas.openxmlformats.org/officeDocument/2006/relationships/image" Target="../media/image109.emf"/><Relationship Id="rId15" Type="http://schemas.microsoft.com/office/2007/relationships/hdphoto" Target="../media/hdphoto9.wdp"/><Relationship Id="rId10" Type="http://schemas.openxmlformats.org/officeDocument/2006/relationships/image" Target="../media/image114.png"/><Relationship Id="rId19" Type="http://schemas.openxmlformats.org/officeDocument/2006/relationships/image" Target="../media/image194.png"/><Relationship Id="rId4" Type="http://schemas.openxmlformats.org/officeDocument/2006/relationships/image" Target="../media/image108.svg"/><Relationship Id="rId9" Type="http://schemas.openxmlformats.org/officeDocument/2006/relationships/image" Target="../media/image187.png"/><Relationship Id="rId14" Type="http://schemas.openxmlformats.org/officeDocument/2006/relationships/image" Target="../media/image190.png"/></Relationships>
</file>

<file path=ppt/slides/_rels/slide90.xml.rels><?xml version="1.0" encoding="UTF-8" standalone="yes"?>
<Relationships xmlns="http://schemas.openxmlformats.org/package/2006/relationships"><Relationship Id="rId13" Type="http://schemas.openxmlformats.org/officeDocument/2006/relationships/image" Target="../media/image457.svg"/><Relationship Id="rId18" Type="http://schemas.openxmlformats.org/officeDocument/2006/relationships/image" Target="../media/image131.png"/><Relationship Id="rId26" Type="http://schemas.openxmlformats.org/officeDocument/2006/relationships/image" Target="../media/image89.png"/><Relationship Id="rId39" Type="http://schemas.openxmlformats.org/officeDocument/2006/relationships/image" Target="../media/image330.svg"/><Relationship Id="rId21" Type="http://schemas.openxmlformats.org/officeDocument/2006/relationships/image" Target="../media/image473.svg"/><Relationship Id="rId34" Type="http://schemas.openxmlformats.org/officeDocument/2006/relationships/image" Target="../media/image324.png"/><Relationship Id="rId42" Type="http://schemas.openxmlformats.org/officeDocument/2006/relationships/image" Target="../media/image123.png"/><Relationship Id="rId47" Type="http://schemas.openxmlformats.org/officeDocument/2006/relationships/image" Target="../media/image337.png"/><Relationship Id="rId50" Type="http://schemas.openxmlformats.org/officeDocument/2006/relationships/image" Target="../media/image196.png"/><Relationship Id="rId7" Type="http://schemas.openxmlformats.org/officeDocument/2006/relationships/image" Target="../media/image203.png"/><Relationship Id="rId2" Type="http://schemas.openxmlformats.org/officeDocument/2006/relationships/notesSlide" Target="../notesSlides/notesSlide72.xml"/><Relationship Id="rId16" Type="http://schemas.openxmlformats.org/officeDocument/2006/relationships/image" Target="../media/image129.png"/><Relationship Id="rId29" Type="http://schemas.openxmlformats.org/officeDocument/2006/relationships/image" Target="../media/image320.svg"/><Relationship Id="rId11" Type="http://schemas.openxmlformats.org/officeDocument/2006/relationships/image" Target="../media/image207.png"/><Relationship Id="rId24" Type="http://schemas.openxmlformats.org/officeDocument/2006/relationships/image" Target="../media/image354.png"/><Relationship Id="rId32" Type="http://schemas.openxmlformats.org/officeDocument/2006/relationships/image" Target="../media/image322.png"/><Relationship Id="rId37" Type="http://schemas.openxmlformats.org/officeDocument/2006/relationships/image" Target="../media/image327.svg"/><Relationship Id="rId40" Type="http://schemas.openxmlformats.org/officeDocument/2006/relationships/image" Target="../media/image133.png"/><Relationship Id="rId45" Type="http://schemas.openxmlformats.org/officeDocument/2006/relationships/image" Target="../media/image126.svg"/><Relationship Id="rId5" Type="http://schemas.openxmlformats.org/officeDocument/2006/relationships/image" Target="../media/image201.png"/><Relationship Id="rId15" Type="http://schemas.openxmlformats.org/officeDocument/2006/relationships/image" Target="../media/image128.svg"/><Relationship Id="rId23" Type="http://schemas.openxmlformats.org/officeDocument/2006/relationships/image" Target="../media/image286.png"/><Relationship Id="rId28" Type="http://schemas.openxmlformats.org/officeDocument/2006/relationships/image" Target="../media/image319.png"/><Relationship Id="rId36" Type="http://schemas.openxmlformats.org/officeDocument/2006/relationships/image" Target="../media/image326.png"/><Relationship Id="rId49" Type="http://schemas.openxmlformats.org/officeDocument/2006/relationships/image" Target="../media/image333.png"/><Relationship Id="rId10" Type="http://schemas.openxmlformats.org/officeDocument/2006/relationships/image" Target="../media/image206.svg"/><Relationship Id="rId19" Type="http://schemas.openxmlformats.org/officeDocument/2006/relationships/image" Target="../media/image132.svg"/><Relationship Id="rId31" Type="http://schemas.openxmlformats.org/officeDocument/2006/relationships/image" Target="../media/image321.svg"/><Relationship Id="rId44" Type="http://schemas.openxmlformats.org/officeDocument/2006/relationships/image" Target="../media/image125.png"/><Relationship Id="rId4" Type="http://schemas.openxmlformats.org/officeDocument/2006/relationships/image" Target="../media/image81.svg"/><Relationship Id="rId9" Type="http://schemas.openxmlformats.org/officeDocument/2006/relationships/image" Target="../media/image205.png"/><Relationship Id="rId14" Type="http://schemas.openxmlformats.org/officeDocument/2006/relationships/image" Target="../media/image127.png"/><Relationship Id="rId22" Type="http://schemas.openxmlformats.org/officeDocument/2006/relationships/image" Target="../media/image474.png"/><Relationship Id="rId27" Type="http://schemas.openxmlformats.org/officeDocument/2006/relationships/image" Target="../media/image318.svg"/><Relationship Id="rId30" Type="http://schemas.openxmlformats.org/officeDocument/2006/relationships/image" Target="../media/image178.png"/><Relationship Id="rId35" Type="http://schemas.openxmlformats.org/officeDocument/2006/relationships/image" Target="../media/image325.svg"/><Relationship Id="rId43" Type="http://schemas.openxmlformats.org/officeDocument/2006/relationships/image" Target="../media/image124.svg"/><Relationship Id="rId48" Type="http://schemas.microsoft.com/office/2007/relationships/hdphoto" Target="../media/hdphoto15.wdp"/><Relationship Id="rId8" Type="http://schemas.openxmlformats.org/officeDocument/2006/relationships/image" Target="../media/image204.svg"/><Relationship Id="rId3" Type="http://schemas.openxmlformats.org/officeDocument/2006/relationships/image" Target="../media/image80.png"/><Relationship Id="rId12" Type="http://schemas.openxmlformats.org/officeDocument/2006/relationships/image" Target="../media/image456.png"/><Relationship Id="rId17" Type="http://schemas.openxmlformats.org/officeDocument/2006/relationships/image" Target="../media/image130.svg"/><Relationship Id="rId25" Type="http://schemas.openxmlformats.org/officeDocument/2006/relationships/image" Target="../media/image355.svg"/><Relationship Id="rId33" Type="http://schemas.openxmlformats.org/officeDocument/2006/relationships/image" Target="../media/image323.svg"/><Relationship Id="rId38" Type="http://schemas.openxmlformats.org/officeDocument/2006/relationships/image" Target="../media/image329.png"/><Relationship Id="rId46" Type="http://schemas.openxmlformats.org/officeDocument/2006/relationships/image" Target="../media/image103.png"/><Relationship Id="rId20" Type="http://schemas.openxmlformats.org/officeDocument/2006/relationships/image" Target="../media/image472.png"/><Relationship Id="rId41" Type="http://schemas.openxmlformats.org/officeDocument/2006/relationships/image" Target="../media/image328.svg"/><Relationship Id="rId1" Type="http://schemas.openxmlformats.org/officeDocument/2006/relationships/slideLayout" Target="../slideLayouts/slideLayout4.xml"/><Relationship Id="rId6" Type="http://schemas.openxmlformats.org/officeDocument/2006/relationships/image" Target="../media/image202.svg"/></Relationships>
</file>

<file path=ppt/slides/_rels/slide91.xml.rels><?xml version="1.0" encoding="UTF-8" standalone="yes"?>
<Relationships xmlns="http://schemas.openxmlformats.org/package/2006/relationships"><Relationship Id="rId8" Type="http://schemas.openxmlformats.org/officeDocument/2006/relationships/image" Target="../media/image479.png"/><Relationship Id="rId13" Type="http://schemas.openxmlformats.org/officeDocument/2006/relationships/image" Target="../media/image484.svg"/><Relationship Id="rId3" Type="http://schemas.openxmlformats.org/officeDocument/2006/relationships/hyperlink" Target="https://aka.ms/adopt/hybrid" TargetMode="External"/><Relationship Id="rId7" Type="http://schemas.openxmlformats.org/officeDocument/2006/relationships/image" Target="../media/image478.svg"/><Relationship Id="rId12" Type="http://schemas.openxmlformats.org/officeDocument/2006/relationships/image" Target="../media/image483.png"/><Relationship Id="rId2" Type="http://schemas.openxmlformats.org/officeDocument/2006/relationships/notesSlide" Target="../notesSlides/notesSlide73.xml"/><Relationship Id="rId1" Type="http://schemas.openxmlformats.org/officeDocument/2006/relationships/slideLayout" Target="../slideLayouts/slideLayout61.xml"/><Relationship Id="rId6" Type="http://schemas.openxmlformats.org/officeDocument/2006/relationships/image" Target="../media/image477.png"/><Relationship Id="rId11" Type="http://schemas.openxmlformats.org/officeDocument/2006/relationships/image" Target="../media/image482.svg"/><Relationship Id="rId5" Type="http://schemas.openxmlformats.org/officeDocument/2006/relationships/image" Target="../media/image476.svg"/><Relationship Id="rId15" Type="http://schemas.openxmlformats.org/officeDocument/2006/relationships/image" Target="../media/image486.svg"/><Relationship Id="rId10" Type="http://schemas.openxmlformats.org/officeDocument/2006/relationships/image" Target="../media/image481.png"/><Relationship Id="rId4" Type="http://schemas.openxmlformats.org/officeDocument/2006/relationships/image" Target="../media/image475.png"/><Relationship Id="rId9" Type="http://schemas.openxmlformats.org/officeDocument/2006/relationships/image" Target="../media/image480.svg"/><Relationship Id="rId14" Type="http://schemas.openxmlformats.org/officeDocument/2006/relationships/image" Target="../media/image485.png"/></Relationships>
</file>

<file path=ppt/slides/_rels/slide92.xml.rels><?xml version="1.0" encoding="UTF-8" standalone="yes"?>
<Relationships xmlns="http://schemas.openxmlformats.org/package/2006/relationships"><Relationship Id="rId8" Type="http://schemas.openxmlformats.org/officeDocument/2006/relationships/hyperlink" Target="https://aka.ms/AzureArcLearn" TargetMode="External"/><Relationship Id="rId13" Type="http://schemas.openxmlformats.org/officeDocument/2006/relationships/image" Target="../media/image123.png"/><Relationship Id="rId18" Type="http://schemas.openxmlformats.org/officeDocument/2006/relationships/image" Target="../media/image130.svg"/><Relationship Id="rId3" Type="http://schemas.openxmlformats.org/officeDocument/2006/relationships/hyperlink" Target="https://aka.ms/Azure-Arc" TargetMode="External"/><Relationship Id="rId21" Type="http://schemas.openxmlformats.org/officeDocument/2006/relationships/image" Target="../media/image80.png"/><Relationship Id="rId7" Type="http://schemas.openxmlformats.org/officeDocument/2006/relationships/hyperlink" Target="https://aka.ms/AzureArcDocs" TargetMode="External"/><Relationship Id="rId12" Type="http://schemas.openxmlformats.org/officeDocument/2006/relationships/image" Target="../media/image487.svg"/><Relationship Id="rId17" Type="http://schemas.openxmlformats.org/officeDocument/2006/relationships/image" Target="../media/image129.png"/><Relationship Id="rId2" Type="http://schemas.openxmlformats.org/officeDocument/2006/relationships/notesSlide" Target="../notesSlides/notesSlide74.xml"/><Relationship Id="rId16" Type="http://schemas.openxmlformats.org/officeDocument/2006/relationships/image" Target="../media/image128.svg"/><Relationship Id="rId20" Type="http://schemas.openxmlformats.org/officeDocument/2006/relationships/image" Target="../media/image132.svg"/><Relationship Id="rId1" Type="http://schemas.openxmlformats.org/officeDocument/2006/relationships/slideLayout" Target="../slideLayouts/slideLayout2.xml"/><Relationship Id="rId6" Type="http://schemas.openxmlformats.org/officeDocument/2006/relationships/hyperlink" Target="https://aka.ms/AzureArcJumpstart" TargetMode="External"/><Relationship Id="rId11" Type="http://schemas.openxmlformats.org/officeDocument/2006/relationships/image" Target="../media/image114.png"/><Relationship Id="rId5" Type="http://schemas.openxmlformats.org/officeDocument/2006/relationships/hyperlink" Target="https://aka.ms/hybrid-data-services" TargetMode="External"/><Relationship Id="rId15" Type="http://schemas.openxmlformats.org/officeDocument/2006/relationships/image" Target="../media/image127.png"/><Relationship Id="rId10" Type="http://schemas.openxmlformats.org/officeDocument/2006/relationships/image" Target="../media/image90.svg"/><Relationship Id="rId19" Type="http://schemas.openxmlformats.org/officeDocument/2006/relationships/image" Target="../media/image131.png"/><Relationship Id="rId4" Type="http://schemas.openxmlformats.org/officeDocument/2006/relationships/hyperlink" Target="https://aka.ms/Azure-Arc-Kubernetes" TargetMode="External"/><Relationship Id="rId9" Type="http://schemas.openxmlformats.org/officeDocument/2006/relationships/image" Target="../media/image89.png"/><Relationship Id="rId14" Type="http://schemas.openxmlformats.org/officeDocument/2006/relationships/image" Target="../media/image124.svg"/><Relationship Id="rId22" Type="http://schemas.openxmlformats.org/officeDocument/2006/relationships/image" Target="../media/image81.svg"/></Relationships>
</file>

<file path=ppt/slides/_rels/slide93.xml.rels><?xml version="1.0" encoding="UTF-8" standalone="yes"?>
<Relationships xmlns="http://schemas.openxmlformats.org/package/2006/relationships"><Relationship Id="rId8" Type="http://schemas.openxmlformats.org/officeDocument/2006/relationships/image" Target="../media/image491.png"/><Relationship Id="rId3" Type="http://schemas.openxmlformats.org/officeDocument/2006/relationships/hyperlink" Target="aka.ms/JumpstartArcBox" TargetMode="External"/><Relationship Id="rId7" Type="http://schemas.openxmlformats.org/officeDocument/2006/relationships/image" Target="../media/image490.png"/><Relationship Id="rId2" Type="http://schemas.openxmlformats.org/officeDocument/2006/relationships/hyperlink" Target="https://aka.ms/AzureArcJumpstart" TargetMode="External"/><Relationship Id="rId1" Type="http://schemas.openxmlformats.org/officeDocument/2006/relationships/slideLayout" Target="../slideLayouts/slideLayout2.xml"/><Relationship Id="rId6" Type="http://schemas.openxmlformats.org/officeDocument/2006/relationships/image" Target="../media/image489.png"/><Relationship Id="rId5" Type="http://schemas.openxmlformats.org/officeDocument/2006/relationships/image" Target="../media/image488.png"/><Relationship Id="rId4" Type="http://schemas.openxmlformats.org/officeDocument/2006/relationships/hyperlink" Target="http://aka.ms/AzureArcJumpstartLightn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18D3922C-C117-484D-B0E3-DB9CCC2ACE09}"/>
              </a:ext>
            </a:extLst>
          </p:cNvPr>
          <p:cNvSpPr>
            <a:spLocks noGrp="1"/>
          </p:cNvSpPr>
          <p:nvPr>
            <p:ph type="title"/>
          </p:nvPr>
        </p:nvSpPr>
        <p:spPr>
          <a:xfrm>
            <a:off x="614680" y="3124301"/>
            <a:ext cx="5099908" cy="609398"/>
          </a:xfrm>
        </p:spPr>
        <p:txBody>
          <a:bodyPr/>
          <a:lstStyle/>
          <a:p>
            <a:r>
              <a:rPr lang="en-US" sz="4400"/>
              <a:t>Azure Arc Overview</a:t>
            </a:r>
          </a:p>
        </p:txBody>
      </p:sp>
      <p:pic>
        <p:nvPicPr>
          <p:cNvPr id="5" name="Graphic 4" descr="Azure Arc logo">
            <a:extLst>
              <a:ext uri="{FF2B5EF4-FFF2-40B4-BE49-F238E27FC236}">
                <a16:creationId xmlns:a16="http://schemas.microsoft.com/office/drawing/2014/main" id="{20FA1358-4AA2-4ABA-9D57-55F40679CE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63801" y="2752283"/>
            <a:ext cx="1353434" cy="1353434"/>
          </a:xfrm>
          <a:prstGeom prst="rect">
            <a:avLst/>
          </a:prstGeom>
        </p:spPr>
      </p:pic>
      <p:sp>
        <p:nvSpPr>
          <p:cNvPr id="6" name="Text Placeholder 5">
            <a:extLst>
              <a:ext uri="{FF2B5EF4-FFF2-40B4-BE49-F238E27FC236}">
                <a16:creationId xmlns:a16="http://schemas.microsoft.com/office/drawing/2014/main" id="{CAA71C7B-98B6-42E0-A242-714EA7241468}"/>
              </a:ext>
            </a:extLst>
          </p:cNvPr>
          <p:cNvSpPr>
            <a:spLocks noGrp="1"/>
          </p:cNvSpPr>
          <p:nvPr>
            <p:ph type="body" sz="quarter" idx="12"/>
          </p:nvPr>
        </p:nvSpPr>
        <p:spPr>
          <a:xfrm>
            <a:off x="584200" y="3962400"/>
            <a:ext cx="9144000" cy="304699"/>
          </a:xfrm>
        </p:spPr>
        <p:txBody>
          <a:bodyPr/>
          <a:lstStyle/>
          <a:p>
            <a:endParaRPr lang="en-US">
              <a:solidFill>
                <a:schemeClr val="bg1"/>
              </a:solidFill>
            </a:endParaRPr>
          </a:p>
        </p:txBody>
      </p:sp>
    </p:spTree>
    <p:extLst>
      <p:ext uri="{BB962C8B-B14F-4D97-AF65-F5344CB8AC3E}">
        <p14:creationId xmlns:p14="http://schemas.microsoft.com/office/powerpoint/2010/main" val="1701543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65C4A2-8972-43E7-87D7-E399DA2D947A}"/>
              </a:ext>
            </a:extLst>
          </p:cNvPr>
          <p:cNvSpPr>
            <a:spLocks noGrp="1"/>
          </p:cNvSpPr>
          <p:nvPr>
            <p:ph type="title"/>
          </p:nvPr>
        </p:nvSpPr>
        <p:spPr>
          <a:xfrm>
            <a:off x="588263" y="457200"/>
            <a:ext cx="11018520" cy="492443"/>
          </a:xfrm>
        </p:spPr>
        <p:txBody>
          <a:bodyPr/>
          <a:lstStyle/>
          <a:p>
            <a:r>
              <a:rPr lang="en-US"/>
              <a:t>Azure Arc-enabled data services</a:t>
            </a:r>
          </a:p>
        </p:txBody>
      </p:sp>
      <p:sp>
        <p:nvSpPr>
          <p:cNvPr id="8" name="Text Placeholder 7">
            <a:extLst>
              <a:ext uri="{FF2B5EF4-FFF2-40B4-BE49-F238E27FC236}">
                <a16:creationId xmlns:a16="http://schemas.microsoft.com/office/drawing/2014/main" id="{168AD2B3-3766-4770-AC78-1557F059B76B}"/>
              </a:ext>
            </a:extLst>
          </p:cNvPr>
          <p:cNvSpPr>
            <a:spLocks noGrp="1"/>
          </p:cNvSpPr>
          <p:nvPr>
            <p:ph type="body" sz="quarter" idx="10"/>
          </p:nvPr>
        </p:nvSpPr>
        <p:spPr>
          <a:xfrm>
            <a:off x="588263" y="975043"/>
            <a:ext cx="11021125" cy="310863"/>
          </a:xfrm>
        </p:spPr>
        <p:txBody>
          <a:bodyPr/>
          <a:lstStyle/>
          <a:p>
            <a:r>
              <a:rPr lang="en-US">
                <a:solidFill>
                  <a:schemeClr val="tx1"/>
                </a:solidFill>
                <a:latin typeface="+mn-lt"/>
              </a:rPr>
              <a:t>Cloud experience for data workloads anywhere</a:t>
            </a:r>
          </a:p>
        </p:txBody>
      </p:sp>
      <p:grpSp>
        <p:nvGrpSpPr>
          <p:cNvPr id="2" name="Group 1">
            <a:extLst>
              <a:ext uri="{FF2B5EF4-FFF2-40B4-BE49-F238E27FC236}">
                <a16:creationId xmlns:a16="http://schemas.microsoft.com/office/drawing/2014/main" id="{3F60F222-52B3-4DDC-940F-10E5158FFB3F}"/>
              </a:ext>
              <a:ext uri="{C183D7F6-B498-43B3-948B-1728B52AA6E4}">
                <adec:decorative xmlns:adec="http://schemas.microsoft.com/office/drawing/2017/decorative" val="1"/>
              </a:ext>
            </a:extLst>
          </p:cNvPr>
          <p:cNvGrpSpPr/>
          <p:nvPr/>
        </p:nvGrpSpPr>
        <p:grpSpPr>
          <a:xfrm>
            <a:off x="590048" y="1649042"/>
            <a:ext cx="11019339" cy="4666618"/>
            <a:chOff x="590048" y="1649042"/>
            <a:chExt cx="11019339" cy="4666618"/>
          </a:xfrm>
        </p:grpSpPr>
        <p:sp>
          <p:nvSpPr>
            <p:cNvPr id="12" name="Rectangle 11">
              <a:extLst>
                <a:ext uri="{FF2B5EF4-FFF2-40B4-BE49-F238E27FC236}">
                  <a16:creationId xmlns:a16="http://schemas.microsoft.com/office/drawing/2014/main" id="{7EF2AE61-7A19-4388-9D35-5B0913F7DD02}"/>
                </a:ext>
                <a:ext uri="{C183D7F6-B498-43B3-948B-1728B52AA6E4}">
                  <adec:decorative xmlns:adec="http://schemas.microsoft.com/office/drawing/2017/decorative" val="1"/>
                </a:ext>
              </a:extLst>
            </p:cNvPr>
            <p:cNvSpPr/>
            <p:nvPr/>
          </p:nvSpPr>
          <p:spPr bwMode="auto">
            <a:xfrm>
              <a:off x="590048" y="2542354"/>
              <a:ext cx="11019339" cy="332217"/>
            </a:xfrm>
            <a:custGeom>
              <a:avLst/>
              <a:gdLst>
                <a:gd name="connsiteX0" fmla="*/ 0 w 1829438"/>
                <a:gd name="connsiteY0" fmla="*/ 0 h 780435"/>
                <a:gd name="connsiteX1" fmla="*/ 1829438 w 1829438"/>
                <a:gd name="connsiteY1" fmla="*/ 0 h 780435"/>
                <a:gd name="connsiteX2" fmla="*/ 1829438 w 1829438"/>
                <a:gd name="connsiteY2" fmla="*/ 780435 h 780435"/>
                <a:gd name="connsiteX3" fmla="*/ 0 w 1829438"/>
                <a:gd name="connsiteY3" fmla="*/ 780435 h 780435"/>
                <a:gd name="connsiteX4" fmla="*/ 0 w 1829438"/>
                <a:gd name="connsiteY4" fmla="*/ 0 h 780435"/>
                <a:gd name="connsiteX0" fmla="*/ 0 w 1829438"/>
                <a:gd name="connsiteY0" fmla="*/ 0 h 895403"/>
                <a:gd name="connsiteX1" fmla="*/ 1829438 w 1829438"/>
                <a:gd name="connsiteY1" fmla="*/ 0 h 895403"/>
                <a:gd name="connsiteX2" fmla="*/ 1829438 w 1829438"/>
                <a:gd name="connsiteY2" fmla="*/ 780435 h 895403"/>
                <a:gd name="connsiteX3" fmla="*/ 1076963 w 1829438"/>
                <a:gd name="connsiteY3" fmla="*/ 895350 h 895403"/>
                <a:gd name="connsiteX4" fmla="*/ 0 w 1829438"/>
                <a:gd name="connsiteY4" fmla="*/ 780435 h 895403"/>
                <a:gd name="connsiteX5" fmla="*/ 0 w 1829438"/>
                <a:gd name="connsiteY5" fmla="*/ 0 h 895403"/>
                <a:gd name="connsiteX0" fmla="*/ 1076963 w 1829438"/>
                <a:gd name="connsiteY0" fmla="*/ 895350 h 986790"/>
                <a:gd name="connsiteX1" fmla="*/ 0 w 1829438"/>
                <a:gd name="connsiteY1" fmla="*/ 780435 h 986790"/>
                <a:gd name="connsiteX2" fmla="*/ 0 w 1829438"/>
                <a:gd name="connsiteY2" fmla="*/ 0 h 986790"/>
                <a:gd name="connsiteX3" fmla="*/ 1829438 w 1829438"/>
                <a:gd name="connsiteY3" fmla="*/ 0 h 986790"/>
                <a:gd name="connsiteX4" fmla="*/ 1829438 w 1829438"/>
                <a:gd name="connsiteY4" fmla="*/ 780435 h 986790"/>
                <a:gd name="connsiteX5" fmla="*/ 1168403 w 1829438"/>
                <a:gd name="connsiteY5" fmla="*/ 986790 h 986790"/>
                <a:gd name="connsiteX0" fmla="*/ 1076963 w 1829438"/>
                <a:gd name="connsiteY0" fmla="*/ 895350 h 895350"/>
                <a:gd name="connsiteX1" fmla="*/ 0 w 1829438"/>
                <a:gd name="connsiteY1" fmla="*/ 780435 h 895350"/>
                <a:gd name="connsiteX2" fmla="*/ 0 w 1829438"/>
                <a:gd name="connsiteY2" fmla="*/ 0 h 895350"/>
                <a:gd name="connsiteX3" fmla="*/ 1829438 w 1829438"/>
                <a:gd name="connsiteY3" fmla="*/ 0 h 895350"/>
                <a:gd name="connsiteX4" fmla="*/ 1829438 w 1829438"/>
                <a:gd name="connsiteY4" fmla="*/ 780435 h 895350"/>
                <a:gd name="connsiteX0" fmla="*/ 0 w 1829438"/>
                <a:gd name="connsiteY0" fmla="*/ 780435 h 780435"/>
                <a:gd name="connsiteX1" fmla="*/ 0 w 1829438"/>
                <a:gd name="connsiteY1" fmla="*/ 0 h 780435"/>
                <a:gd name="connsiteX2" fmla="*/ 1829438 w 1829438"/>
                <a:gd name="connsiteY2" fmla="*/ 0 h 780435"/>
                <a:gd name="connsiteX3" fmla="*/ 1829438 w 1829438"/>
                <a:gd name="connsiteY3" fmla="*/ 780435 h 780435"/>
              </a:gdLst>
              <a:ahLst/>
              <a:cxnLst>
                <a:cxn ang="0">
                  <a:pos x="connsiteX0" y="connsiteY0"/>
                </a:cxn>
                <a:cxn ang="0">
                  <a:pos x="connsiteX1" y="connsiteY1"/>
                </a:cxn>
                <a:cxn ang="0">
                  <a:pos x="connsiteX2" y="connsiteY2"/>
                </a:cxn>
                <a:cxn ang="0">
                  <a:pos x="connsiteX3" y="connsiteY3"/>
                </a:cxn>
              </a:cxnLst>
              <a:rect l="l" t="t" r="r" b="b"/>
              <a:pathLst>
                <a:path w="1829438" h="780435">
                  <a:moveTo>
                    <a:pt x="0" y="780435"/>
                  </a:moveTo>
                  <a:lnTo>
                    <a:pt x="0" y="0"/>
                  </a:lnTo>
                  <a:lnTo>
                    <a:pt x="1829438" y="0"/>
                  </a:lnTo>
                  <a:lnTo>
                    <a:pt x="1829438" y="780435"/>
                  </a:lnTo>
                </a:path>
              </a:pathLst>
            </a:custGeom>
            <a:noFill/>
            <a:ln w="19050">
              <a:solidFill>
                <a:schemeClr val="accent2"/>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2" name="Rectangle 141">
              <a:extLst>
                <a:ext uri="{FF2B5EF4-FFF2-40B4-BE49-F238E27FC236}">
                  <a16:creationId xmlns:a16="http://schemas.microsoft.com/office/drawing/2014/main" id="{E0399B46-D527-4A89-AFAD-782590A09B56}"/>
                </a:ext>
              </a:extLst>
            </p:cNvPr>
            <p:cNvSpPr/>
            <p:nvPr/>
          </p:nvSpPr>
          <p:spPr bwMode="auto">
            <a:xfrm>
              <a:off x="3398497" y="2947845"/>
              <a:ext cx="2651760" cy="2592829"/>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91440" tIns="1097280" rIns="91440" bIns="8229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As-a-Service</a:t>
              </a:r>
            </a:p>
          </p:txBody>
        </p:sp>
        <p:sp>
          <p:nvSpPr>
            <p:cNvPr id="143" name="Rectangle 142">
              <a:extLst>
                <a:ext uri="{FF2B5EF4-FFF2-40B4-BE49-F238E27FC236}">
                  <a16:creationId xmlns:a16="http://schemas.microsoft.com/office/drawing/2014/main" id="{83189E29-EB85-4997-A413-3900C5A9A783}"/>
                </a:ext>
              </a:extLst>
            </p:cNvPr>
            <p:cNvSpPr/>
            <p:nvPr/>
          </p:nvSpPr>
          <p:spPr bwMode="auto">
            <a:xfrm>
              <a:off x="6141745" y="2947845"/>
              <a:ext cx="2651760" cy="2592829"/>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91440" tIns="1097280" rIns="91440" bIns="8229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Elastic scale</a:t>
              </a:r>
            </a:p>
          </p:txBody>
        </p:sp>
        <p:sp>
          <p:nvSpPr>
            <p:cNvPr id="144" name="Rectangle 143">
              <a:extLst>
                <a:ext uri="{FF2B5EF4-FFF2-40B4-BE49-F238E27FC236}">
                  <a16:creationId xmlns:a16="http://schemas.microsoft.com/office/drawing/2014/main" id="{043AC030-BF1D-41D2-927F-29B5B009E70E}"/>
                </a:ext>
              </a:extLst>
            </p:cNvPr>
            <p:cNvSpPr/>
            <p:nvPr/>
          </p:nvSpPr>
          <p:spPr bwMode="auto">
            <a:xfrm>
              <a:off x="8884992" y="2947845"/>
              <a:ext cx="2651760" cy="2592829"/>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91440" tIns="1097280" rIns="91440" bIns="8229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Unified</a:t>
              </a:r>
            </a:p>
            <a:p>
              <a:pPr marL="0" marR="0" lvl="0" indent="0" algn="ctr" defTabSz="932472" rtl="0" eaLnBrk="1" fontAlgn="base"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management</a:t>
              </a:r>
            </a:p>
          </p:txBody>
        </p:sp>
        <p:sp>
          <p:nvSpPr>
            <p:cNvPr id="141" name="Rectangle 140">
              <a:extLst>
                <a:ext uri="{FF2B5EF4-FFF2-40B4-BE49-F238E27FC236}">
                  <a16:creationId xmlns:a16="http://schemas.microsoft.com/office/drawing/2014/main" id="{44489CC6-C5F0-43FB-849B-75D6E26A66E1}"/>
                </a:ext>
              </a:extLst>
            </p:cNvPr>
            <p:cNvSpPr/>
            <p:nvPr/>
          </p:nvSpPr>
          <p:spPr bwMode="auto">
            <a:xfrm>
              <a:off x="655249" y="2947845"/>
              <a:ext cx="2651760" cy="2592829"/>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91440" tIns="1097280" rIns="91440" bIns="8229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Always current</a:t>
              </a:r>
            </a:p>
          </p:txBody>
        </p:sp>
        <p:grpSp>
          <p:nvGrpSpPr>
            <p:cNvPr id="242" name="Group 241">
              <a:extLst>
                <a:ext uri="{FF2B5EF4-FFF2-40B4-BE49-F238E27FC236}">
                  <a16:creationId xmlns:a16="http://schemas.microsoft.com/office/drawing/2014/main" id="{BB92B4B5-A832-497B-AB4E-E568C6B5099C}"/>
                </a:ext>
                <a:ext uri="{C183D7F6-B498-43B3-948B-1728B52AA6E4}">
                  <adec:decorative xmlns:adec="http://schemas.microsoft.com/office/drawing/2017/decorative" val="1"/>
                </a:ext>
              </a:extLst>
            </p:cNvPr>
            <p:cNvGrpSpPr/>
            <p:nvPr/>
          </p:nvGrpSpPr>
          <p:grpSpPr>
            <a:xfrm>
              <a:off x="7055839" y="3223823"/>
              <a:ext cx="823573" cy="725923"/>
              <a:chOff x="8507388" y="2477816"/>
              <a:chExt cx="859591" cy="757673"/>
            </a:xfrm>
          </p:grpSpPr>
          <p:sp>
            <p:nvSpPr>
              <p:cNvPr id="307" name="Freeform: Shape 306">
                <a:extLst>
                  <a:ext uri="{FF2B5EF4-FFF2-40B4-BE49-F238E27FC236}">
                    <a16:creationId xmlns:a16="http://schemas.microsoft.com/office/drawing/2014/main" id="{FEBCAFC7-859E-4A44-9527-DF22E96D5E42}"/>
                  </a:ext>
                </a:extLst>
              </p:cNvPr>
              <p:cNvSpPr/>
              <p:nvPr/>
            </p:nvSpPr>
            <p:spPr>
              <a:xfrm>
                <a:off x="8621363" y="2749937"/>
                <a:ext cx="638598" cy="350777"/>
              </a:xfrm>
              <a:custGeom>
                <a:avLst/>
                <a:gdLst>
                  <a:gd name="connsiteX0" fmla="*/ 186626 w 360208"/>
                  <a:gd name="connsiteY0" fmla="*/ 80150 h 197861"/>
                  <a:gd name="connsiteX1" fmla="*/ 186626 w 360208"/>
                  <a:gd name="connsiteY1" fmla="*/ 2021 h 197861"/>
                  <a:gd name="connsiteX2" fmla="*/ 173819 w 360208"/>
                  <a:gd name="connsiteY2" fmla="*/ 2021 h 197861"/>
                  <a:gd name="connsiteX3" fmla="*/ 173819 w 360208"/>
                  <a:gd name="connsiteY3" fmla="*/ 80150 h 197861"/>
                  <a:gd name="connsiteX4" fmla="*/ 2021 w 360208"/>
                  <a:gd name="connsiteY4" fmla="*/ 80150 h 197861"/>
                  <a:gd name="connsiteX5" fmla="*/ 2021 w 360208"/>
                  <a:gd name="connsiteY5" fmla="*/ 197556 h 197861"/>
                  <a:gd name="connsiteX6" fmla="*/ 14829 w 360208"/>
                  <a:gd name="connsiteY6" fmla="*/ 197556 h 197861"/>
                  <a:gd name="connsiteX7" fmla="*/ 14829 w 360208"/>
                  <a:gd name="connsiteY7" fmla="*/ 92958 h 197861"/>
                  <a:gd name="connsiteX8" fmla="*/ 173819 w 360208"/>
                  <a:gd name="connsiteY8" fmla="*/ 92958 h 197861"/>
                  <a:gd name="connsiteX9" fmla="*/ 173819 w 360208"/>
                  <a:gd name="connsiteY9" fmla="*/ 177917 h 197861"/>
                  <a:gd name="connsiteX10" fmla="*/ 186626 w 360208"/>
                  <a:gd name="connsiteY10" fmla="*/ 177917 h 197861"/>
                  <a:gd name="connsiteX11" fmla="*/ 186626 w 360208"/>
                  <a:gd name="connsiteY11" fmla="*/ 92958 h 197861"/>
                  <a:gd name="connsiteX12" fmla="*/ 345445 w 360208"/>
                  <a:gd name="connsiteY12" fmla="*/ 92958 h 197861"/>
                  <a:gd name="connsiteX13" fmla="*/ 345445 w 360208"/>
                  <a:gd name="connsiteY13" fmla="*/ 197556 h 197861"/>
                  <a:gd name="connsiteX14" fmla="*/ 358253 w 360208"/>
                  <a:gd name="connsiteY14" fmla="*/ 197556 h 197861"/>
                  <a:gd name="connsiteX15" fmla="*/ 358253 w 360208"/>
                  <a:gd name="connsiteY15" fmla="*/ 80150 h 197861"/>
                  <a:gd name="connsiteX16" fmla="*/ 186626 w 360208"/>
                  <a:gd name="connsiteY16" fmla="*/ 80150 h 19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0208" h="197861">
                    <a:moveTo>
                      <a:pt x="186626" y="80150"/>
                    </a:moveTo>
                    <a:lnTo>
                      <a:pt x="186626" y="2021"/>
                    </a:lnTo>
                    <a:lnTo>
                      <a:pt x="173819" y="2021"/>
                    </a:lnTo>
                    <a:lnTo>
                      <a:pt x="173819" y="80150"/>
                    </a:lnTo>
                    <a:lnTo>
                      <a:pt x="2021" y="80150"/>
                    </a:lnTo>
                    <a:lnTo>
                      <a:pt x="2021" y="197556"/>
                    </a:lnTo>
                    <a:lnTo>
                      <a:pt x="14829" y="197556"/>
                    </a:lnTo>
                    <a:lnTo>
                      <a:pt x="14829" y="92958"/>
                    </a:lnTo>
                    <a:lnTo>
                      <a:pt x="173819" y="92958"/>
                    </a:lnTo>
                    <a:lnTo>
                      <a:pt x="173819" y="177917"/>
                    </a:lnTo>
                    <a:lnTo>
                      <a:pt x="186626" y="177917"/>
                    </a:lnTo>
                    <a:lnTo>
                      <a:pt x="186626" y="92958"/>
                    </a:lnTo>
                    <a:lnTo>
                      <a:pt x="345445" y="92958"/>
                    </a:lnTo>
                    <a:lnTo>
                      <a:pt x="345445" y="197556"/>
                    </a:lnTo>
                    <a:lnTo>
                      <a:pt x="358253" y="197556"/>
                    </a:lnTo>
                    <a:lnTo>
                      <a:pt x="358253" y="80150"/>
                    </a:lnTo>
                    <a:lnTo>
                      <a:pt x="186626" y="80150"/>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0E7E39EE-8C12-40C0-9568-115ADE3C5552}"/>
                  </a:ext>
                </a:extLst>
              </p:cNvPr>
              <p:cNvSpPr/>
              <p:nvPr/>
            </p:nvSpPr>
            <p:spPr>
              <a:xfrm>
                <a:off x="8507388" y="3046608"/>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9" name="Freeform: Shape 308">
                <a:extLst>
                  <a:ext uri="{FF2B5EF4-FFF2-40B4-BE49-F238E27FC236}">
                    <a16:creationId xmlns:a16="http://schemas.microsoft.com/office/drawing/2014/main" id="{F51B8393-0321-4495-866C-7D823B6D4E50}"/>
                  </a:ext>
                </a:extLst>
              </p:cNvPr>
              <p:cNvSpPr/>
              <p:nvPr/>
            </p:nvSpPr>
            <p:spPr>
              <a:xfrm>
                <a:off x="8548846" y="3067969"/>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0" name="Freeform: Shape 309">
                <a:extLst>
                  <a:ext uri="{FF2B5EF4-FFF2-40B4-BE49-F238E27FC236}">
                    <a16:creationId xmlns:a16="http://schemas.microsoft.com/office/drawing/2014/main" id="{4A2B1F31-01D9-4E32-98DB-D2CB85394665}"/>
                  </a:ext>
                </a:extLst>
              </p:cNvPr>
              <p:cNvSpPr/>
              <p:nvPr/>
            </p:nvSpPr>
            <p:spPr>
              <a:xfrm>
                <a:off x="9097149" y="3046608"/>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1" name="Freeform: Shape 310">
                <a:extLst>
                  <a:ext uri="{FF2B5EF4-FFF2-40B4-BE49-F238E27FC236}">
                    <a16:creationId xmlns:a16="http://schemas.microsoft.com/office/drawing/2014/main" id="{89CC026F-59A8-42EF-AF21-5933A963016F}"/>
                  </a:ext>
                </a:extLst>
              </p:cNvPr>
              <p:cNvSpPr/>
              <p:nvPr/>
            </p:nvSpPr>
            <p:spPr>
              <a:xfrm>
                <a:off x="9138607" y="3067969"/>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2" name="Freeform: Shape 311">
                <a:extLst>
                  <a:ext uri="{FF2B5EF4-FFF2-40B4-BE49-F238E27FC236}">
                    <a16:creationId xmlns:a16="http://schemas.microsoft.com/office/drawing/2014/main" id="{040628C7-A765-4B5C-9E12-A847D203CA9F}"/>
                  </a:ext>
                </a:extLst>
              </p:cNvPr>
              <p:cNvSpPr/>
              <p:nvPr/>
            </p:nvSpPr>
            <p:spPr>
              <a:xfrm>
                <a:off x="8801953" y="3046608"/>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3" name="Freeform: Shape 312">
                <a:extLst>
                  <a:ext uri="{FF2B5EF4-FFF2-40B4-BE49-F238E27FC236}">
                    <a16:creationId xmlns:a16="http://schemas.microsoft.com/office/drawing/2014/main" id="{C995F9F6-9467-40A5-A2C1-C1B3CA1B41D4}"/>
                  </a:ext>
                </a:extLst>
              </p:cNvPr>
              <p:cNvSpPr/>
              <p:nvPr/>
            </p:nvSpPr>
            <p:spPr>
              <a:xfrm>
                <a:off x="8843411" y="3067969"/>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4" name="Freeform: Shape 313">
                <a:extLst>
                  <a:ext uri="{FF2B5EF4-FFF2-40B4-BE49-F238E27FC236}">
                    <a16:creationId xmlns:a16="http://schemas.microsoft.com/office/drawing/2014/main" id="{C8275F7A-4CC0-46BD-BEE3-D03C3C11F378}"/>
                  </a:ext>
                </a:extLst>
              </p:cNvPr>
              <p:cNvSpPr/>
              <p:nvPr/>
            </p:nvSpPr>
            <p:spPr>
              <a:xfrm>
                <a:off x="8597121" y="3093546"/>
                <a:ext cx="89944" cy="8994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5" name="Freeform: Shape 314">
                <a:extLst>
                  <a:ext uri="{FF2B5EF4-FFF2-40B4-BE49-F238E27FC236}">
                    <a16:creationId xmlns:a16="http://schemas.microsoft.com/office/drawing/2014/main" id="{2E737975-B888-4987-BDEE-42DE065DA828}"/>
                  </a:ext>
                </a:extLst>
              </p:cNvPr>
              <p:cNvSpPr/>
              <p:nvPr/>
            </p:nvSpPr>
            <p:spPr>
              <a:xfrm>
                <a:off x="8891755" y="3093546"/>
                <a:ext cx="89944" cy="8994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6" name="Freeform: Shape 315">
                <a:extLst>
                  <a:ext uri="{FF2B5EF4-FFF2-40B4-BE49-F238E27FC236}">
                    <a16:creationId xmlns:a16="http://schemas.microsoft.com/office/drawing/2014/main" id="{0199E1CF-DA37-4CB5-9ACD-D8EDA0FD94D1}"/>
                  </a:ext>
                </a:extLst>
              </p:cNvPr>
              <p:cNvSpPr/>
              <p:nvPr/>
            </p:nvSpPr>
            <p:spPr>
              <a:xfrm>
                <a:off x="9186882" y="3093546"/>
                <a:ext cx="89944" cy="89944"/>
              </a:xfrm>
              <a:custGeom>
                <a:avLst/>
                <a:gdLst>
                  <a:gd name="connsiteX0" fmla="*/ 27808 w 50733"/>
                  <a:gd name="connsiteY0" fmla="*/ 2021 h 50733"/>
                  <a:gd name="connsiteX1" fmla="*/ 2021 w 50733"/>
                  <a:gd name="connsiteY1" fmla="*/ 27808 h 50733"/>
                  <a:gd name="connsiteX2" fmla="*/ 21575 w 50733"/>
                  <a:gd name="connsiteY2" fmla="*/ 27808 h 50733"/>
                  <a:gd name="connsiteX3" fmla="*/ 21575 w 50733"/>
                  <a:gd name="connsiteY3" fmla="*/ 53253 h 50733"/>
                  <a:gd name="connsiteX4" fmla="*/ 34468 w 50733"/>
                  <a:gd name="connsiteY4" fmla="*/ 53253 h 50733"/>
                  <a:gd name="connsiteX5" fmla="*/ 34468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575" y="27808"/>
                    </a:lnTo>
                    <a:lnTo>
                      <a:pt x="21575" y="53253"/>
                    </a:lnTo>
                    <a:lnTo>
                      <a:pt x="34468" y="53253"/>
                    </a:lnTo>
                    <a:lnTo>
                      <a:pt x="34468"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17" name="quick setup 1" descr="quick setup">
                <a:extLst>
                  <a:ext uri="{FF2B5EF4-FFF2-40B4-BE49-F238E27FC236}">
                    <a16:creationId xmlns:a16="http://schemas.microsoft.com/office/drawing/2014/main" id="{6CE48C68-CD29-4DE3-9843-53B777B9B068}"/>
                  </a:ext>
                </a:extLst>
              </p:cNvPr>
              <p:cNvGrpSpPr>
                <a:grpSpLocks noChangeAspect="1"/>
              </p:cNvGrpSpPr>
              <p:nvPr/>
            </p:nvGrpSpPr>
            <p:grpSpPr bwMode="auto">
              <a:xfrm>
                <a:off x="8800654" y="2477816"/>
                <a:ext cx="280016" cy="281318"/>
                <a:chOff x="3422" y="784"/>
                <a:chExt cx="215" cy="216"/>
              </a:xfrm>
            </p:grpSpPr>
            <p:sp>
              <p:nvSpPr>
                <p:cNvPr id="318" name="AutoShape 46">
                  <a:extLst>
                    <a:ext uri="{FF2B5EF4-FFF2-40B4-BE49-F238E27FC236}">
                      <a16:creationId xmlns:a16="http://schemas.microsoft.com/office/drawing/2014/main" id="{EC3992C7-8BEF-4E30-B9CC-A36E998F0E0B}"/>
                    </a:ext>
                  </a:extLst>
                </p:cNvPr>
                <p:cNvSpPr>
                  <a:spLocks noChangeAspect="1" noChangeArrowheads="1" noTextEdit="1"/>
                </p:cNvSpPr>
                <p:nvPr/>
              </p:nvSpPr>
              <p:spPr bwMode="auto">
                <a:xfrm>
                  <a:off x="3422" y="784"/>
                  <a:ext cx="2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9" name="Freeform 48">
                  <a:extLst>
                    <a:ext uri="{FF2B5EF4-FFF2-40B4-BE49-F238E27FC236}">
                      <a16:creationId xmlns:a16="http://schemas.microsoft.com/office/drawing/2014/main" id="{EDBF3781-89AB-4333-93A8-1469234BC54C}"/>
                    </a:ext>
                  </a:extLst>
                </p:cNvPr>
                <p:cNvSpPr>
                  <a:spLocks noEditPoints="1"/>
                </p:cNvSpPr>
                <p:nvPr/>
              </p:nvSpPr>
              <p:spPr bwMode="auto">
                <a:xfrm>
                  <a:off x="3422" y="784"/>
                  <a:ext cx="215" cy="216"/>
                </a:xfrm>
                <a:custGeom>
                  <a:avLst/>
                  <a:gdLst>
                    <a:gd name="T0" fmla="*/ 193 w 215"/>
                    <a:gd name="T1" fmla="*/ 23 h 216"/>
                    <a:gd name="T2" fmla="*/ 193 w 215"/>
                    <a:gd name="T3" fmla="*/ 194 h 216"/>
                    <a:gd name="T4" fmla="*/ 22 w 215"/>
                    <a:gd name="T5" fmla="*/ 194 h 216"/>
                    <a:gd name="T6" fmla="*/ 22 w 215"/>
                    <a:gd name="T7" fmla="*/ 23 h 216"/>
                    <a:gd name="T8" fmla="*/ 193 w 215"/>
                    <a:gd name="T9" fmla="*/ 23 h 216"/>
                    <a:gd name="T10" fmla="*/ 215 w 215"/>
                    <a:gd name="T11" fmla="*/ 0 h 216"/>
                    <a:gd name="T12" fmla="*/ 0 w 215"/>
                    <a:gd name="T13" fmla="*/ 0 h 216"/>
                    <a:gd name="T14" fmla="*/ 0 w 215"/>
                    <a:gd name="T15" fmla="*/ 216 h 216"/>
                    <a:gd name="T16" fmla="*/ 215 w 215"/>
                    <a:gd name="T17" fmla="*/ 216 h 216"/>
                    <a:gd name="T18" fmla="*/ 215 w 215"/>
                    <a:gd name="T1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216">
                      <a:moveTo>
                        <a:pt x="193" y="23"/>
                      </a:moveTo>
                      <a:lnTo>
                        <a:pt x="193" y="194"/>
                      </a:lnTo>
                      <a:lnTo>
                        <a:pt x="22" y="194"/>
                      </a:lnTo>
                      <a:lnTo>
                        <a:pt x="22" y="23"/>
                      </a:lnTo>
                      <a:lnTo>
                        <a:pt x="193" y="23"/>
                      </a:lnTo>
                      <a:close/>
                      <a:moveTo>
                        <a:pt x="215" y="0"/>
                      </a:moveTo>
                      <a:lnTo>
                        <a:pt x="0" y="0"/>
                      </a:lnTo>
                      <a:lnTo>
                        <a:pt x="0" y="216"/>
                      </a:lnTo>
                      <a:lnTo>
                        <a:pt x="215" y="216"/>
                      </a:lnTo>
                      <a:lnTo>
                        <a:pt x="21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0" name="Rectangle 49">
                  <a:extLst>
                    <a:ext uri="{FF2B5EF4-FFF2-40B4-BE49-F238E27FC236}">
                      <a16:creationId xmlns:a16="http://schemas.microsoft.com/office/drawing/2014/main" id="{0AB7251D-170A-49FC-89D3-6229593477D5}"/>
                    </a:ext>
                  </a:extLst>
                </p:cNvPr>
                <p:cNvSpPr>
                  <a:spLocks noChangeArrowheads="1"/>
                </p:cNvSpPr>
                <p:nvPr/>
              </p:nvSpPr>
              <p:spPr bwMode="auto">
                <a:xfrm>
                  <a:off x="3422" y="898"/>
                  <a:ext cx="102" cy="10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1" name="Freeform 50">
                  <a:extLst>
                    <a:ext uri="{FF2B5EF4-FFF2-40B4-BE49-F238E27FC236}">
                      <a16:creationId xmlns:a16="http://schemas.microsoft.com/office/drawing/2014/main" id="{C022FB42-3220-4D7C-961D-96FF8AB58D92}"/>
                    </a:ext>
                  </a:extLst>
                </p:cNvPr>
                <p:cNvSpPr>
                  <a:spLocks/>
                </p:cNvSpPr>
                <p:nvPr/>
              </p:nvSpPr>
              <p:spPr bwMode="auto">
                <a:xfrm>
                  <a:off x="3558" y="784"/>
                  <a:ext cx="79" cy="79"/>
                </a:xfrm>
                <a:custGeom>
                  <a:avLst/>
                  <a:gdLst>
                    <a:gd name="T0" fmla="*/ 0 w 79"/>
                    <a:gd name="T1" fmla="*/ 0 h 79"/>
                    <a:gd name="T2" fmla="*/ 0 w 79"/>
                    <a:gd name="T3" fmla="*/ 23 h 79"/>
                    <a:gd name="T4" fmla="*/ 57 w 79"/>
                    <a:gd name="T5" fmla="*/ 23 h 79"/>
                    <a:gd name="T6" fmla="*/ 57 w 79"/>
                    <a:gd name="T7" fmla="*/ 79 h 79"/>
                    <a:gd name="T8" fmla="*/ 79 w 79"/>
                    <a:gd name="T9" fmla="*/ 79 h 79"/>
                    <a:gd name="T10" fmla="*/ 79 w 79"/>
                    <a:gd name="T11" fmla="*/ 0 h 79"/>
                    <a:gd name="T12" fmla="*/ 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0" y="0"/>
                      </a:moveTo>
                      <a:lnTo>
                        <a:pt x="0" y="23"/>
                      </a:lnTo>
                      <a:lnTo>
                        <a:pt x="57" y="23"/>
                      </a:lnTo>
                      <a:lnTo>
                        <a:pt x="57" y="79"/>
                      </a:lnTo>
                      <a:lnTo>
                        <a:pt x="79" y="79"/>
                      </a:lnTo>
                      <a:lnTo>
                        <a:pt x="79"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2" name="Freeform 51">
                  <a:extLst>
                    <a:ext uri="{FF2B5EF4-FFF2-40B4-BE49-F238E27FC236}">
                      <a16:creationId xmlns:a16="http://schemas.microsoft.com/office/drawing/2014/main" id="{FF5A5BEF-7BCC-4166-86C4-9C864A3136D9}"/>
                    </a:ext>
                  </a:extLst>
                </p:cNvPr>
                <p:cNvSpPr>
                  <a:spLocks/>
                </p:cNvSpPr>
                <p:nvPr/>
              </p:nvSpPr>
              <p:spPr bwMode="auto">
                <a:xfrm>
                  <a:off x="3469" y="831"/>
                  <a:ext cx="121" cy="122"/>
                </a:xfrm>
                <a:custGeom>
                  <a:avLst/>
                  <a:gdLst>
                    <a:gd name="T0" fmla="*/ 99 w 121"/>
                    <a:gd name="T1" fmla="*/ 0 h 122"/>
                    <a:gd name="T2" fmla="*/ 42 w 121"/>
                    <a:gd name="T3" fmla="*/ 0 h 122"/>
                    <a:gd name="T4" fmla="*/ 42 w 121"/>
                    <a:gd name="T5" fmla="*/ 23 h 122"/>
                    <a:gd name="T6" fmla="*/ 82 w 121"/>
                    <a:gd name="T7" fmla="*/ 23 h 122"/>
                    <a:gd name="T8" fmla="*/ 0 w 121"/>
                    <a:gd name="T9" fmla="*/ 106 h 122"/>
                    <a:gd name="T10" fmla="*/ 16 w 121"/>
                    <a:gd name="T11" fmla="*/ 122 h 122"/>
                    <a:gd name="T12" fmla="*/ 99 w 121"/>
                    <a:gd name="T13" fmla="*/ 39 h 122"/>
                    <a:gd name="T14" fmla="*/ 99 w 121"/>
                    <a:gd name="T15" fmla="*/ 80 h 122"/>
                    <a:gd name="T16" fmla="*/ 121 w 121"/>
                    <a:gd name="T17" fmla="*/ 80 h 122"/>
                    <a:gd name="T18" fmla="*/ 121 w 121"/>
                    <a:gd name="T19" fmla="*/ 23 h 122"/>
                    <a:gd name="T20" fmla="*/ 121 w 121"/>
                    <a:gd name="T21" fmla="*/ 0 h 122"/>
                    <a:gd name="T22" fmla="*/ 99 w 121"/>
                    <a:gd name="T23" fmla="*/ 0 h 122"/>
                    <a:gd name="T24" fmla="*/ 99 w 121"/>
                    <a:gd name="T2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22">
                      <a:moveTo>
                        <a:pt x="99" y="0"/>
                      </a:moveTo>
                      <a:lnTo>
                        <a:pt x="42" y="0"/>
                      </a:lnTo>
                      <a:lnTo>
                        <a:pt x="42" y="23"/>
                      </a:lnTo>
                      <a:lnTo>
                        <a:pt x="82" y="23"/>
                      </a:lnTo>
                      <a:lnTo>
                        <a:pt x="0" y="106"/>
                      </a:lnTo>
                      <a:lnTo>
                        <a:pt x="16" y="122"/>
                      </a:lnTo>
                      <a:lnTo>
                        <a:pt x="99" y="39"/>
                      </a:lnTo>
                      <a:lnTo>
                        <a:pt x="99" y="80"/>
                      </a:lnTo>
                      <a:lnTo>
                        <a:pt x="121" y="80"/>
                      </a:lnTo>
                      <a:lnTo>
                        <a:pt x="121" y="23"/>
                      </a:lnTo>
                      <a:lnTo>
                        <a:pt x="121" y="0"/>
                      </a:lnTo>
                      <a:lnTo>
                        <a:pt x="99" y="0"/>
                      </a:lnTo>
                      <a:lnTo>
                        <a:pt x="9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43" name="Group 242">
              <a:extLst>
                <a:ext uri="{FF2B5EF4-FFF2-40B4-BE49-F238E27FC236}">
                  <a16:creationId xmlns:a16="http://schemas.microsoft.com/office/drawing/2014/main" id="{15BC5603-5D52-4EDC-AADF-61744B4BAAF4}"/>
                </a:ext>
                <a:ext uri="{C183D7F6-B498-43B3-948B-1728B52AA6E4}">
                  <adec:decorative xmlns:adec="http://schemas.microsoft.com/office/drawing/2017/decorative" val="1"/>
                </a:ext>
              </a:extLst>
            </p:cNvPr>
            <p:cNvGrpSpPr/>
            <p:nvPr/>
          </p:nvGrpSpPr>
          <p:grpSpPr>
            <a:xfrm>
              <a:off x="1609541" y="3218621"/>
              <a:ext cx="743176" cy="736335"/>
              <a:chOff x="5737913" y="2543671"/>
              <a:chExt cx="705976" cy="699480"/>
            </a:xfrm>
          </p:grpSpPr>
          <p:sp>
            <p:nvSpPr>
              <p:cNvPr id="303" name="Freeform 169">
                <a:extLst>
                  <a:ext uri="{FF2B5EF4-FFF2-40B4-BE49-F238E27FC236}">
                    <a16:creationId xmlns:a16="http://schemas.microsoft.com/office/drawing/2014/main" id="{BDBB25BB-D270-4769-9426-0C7EDEE86E07}"/>
                  </a:ext>
                </a:extLst>
              </p:cNvPr>
              <p:cNvSpPr>
                <a:spLocks/>
              </p:cNvSpPr>
              <p:nvPr/>
            </p:nvSpPr>
            <p:spPr bwMode="auto">
              <a:xfrm>
                <a:off x="6227332" y="2651950"/>
                <a:ext cx="216557" cy="565214"/>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4" name="Freeform 170">
                <a:extLst>
                  <a:ext uri="{FF2B5EF4-FFF2-40B4-BE49-F238E27FC236}">
                    <a16:creationId xmlns:a16="http://schemas.microsoft.com/office/drawing/2014/main" id="{1804EB74-61EA-4E5C-B1AF-89E293A761CD}"/>
                  </a:ext>
                </a:extLst>
              </p:cNvPr>
              <p:cNvSpPr>
                <a:spLocks/>
              </p:cNvSpPr>
              <p:nvPr/>
            </p:nvSpPr>
            <p:spPr bwMode="auto">
              <a:xfrm>
                <a:off x="5737913" y="2968123"/>
                <a:ext cx="443942" cy="275028"/>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5" name="Freeform 171">
                <a:extLst>
                  <a:ext uri="{FF2B5EF4-FFF2-40B4-BE49-F238E27FC236}">
                    <a16:creationId xmlns:a16="http://schemas.microsoft.com/office/drawing/2014/main" id="{52B3D5CD-8368-4C3B-B16F-907B835D4F46}"/>
                  </a:ext>
                </a:extLst>
              </p:cNvPr>
              <p:cNvSpPr>
                <a:spLocks/>
              </p:cNvSpPr>
              <p:nvPr/>
            </p:nvSpPr>
            <p:spPr bwMode="auto">
              <a:xfrm>
                <a:off x="5753072" y="2543671"/>
                <a:ext cx="526234" cy="348657"/>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06" name="calendar5" descr="calendar">
                <a:extLst>
                  <a:ext uri="{FF2B5EF4-FFF2-40B4-BE49-F238E27FC236}">
                    <a16:creationId xmlns:a16="http://schemas.microsoft.com/office/drawing/2014/main" id="{3112B010-C9BA-4F1D-8214-9E5324C138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38166" y="2738511"/>
                <a:ext cx="305472" cy="305470"/>
              </a:xfrm>
              <a:prstGeom prst="rect">
                <a:avLst/>
              </a:prstGeom>
            </p:spPr>
          </p:pic>
        </p:grpSp>
        <p:grpSp>
          <p:nvGrpSpPr>
            <p:cNvPr id="258" name="Group 257">
              <a:extLst>
                <a:ext uri="{FF2B5EF4-FFF2-40B4-BE49-F238E27FC236}">
                  <a16:creationId xmlns:a16="http://schemas.microsoft.com/office/drawing/2014/main" id="{E9DDF934-03EB-42E9-AD89-CEBE6F674BE6}"/>
                </a:ext>
                <a:ext uri="{C183D7F6-B498-43B3-948B-1728B52AA6E4}">
                  <adec:decorative xmlns:adec="http://schemas.microsoft.com/office/drawing/2017/decorative" val="1"/>
                </a:ext>
              </a:extLst>
            </p:cNvPr>
            <p:cNvGrpSpPr/>
            <p:nvPr/>
          </p:nvGrpSpPr>
          <p:grpSpPr>
            <a:xfrm>
              <a:off x="9835585" y="3128712"/>
              <a:ext cx="750578" cy="836540"/>
              <a:chOff x="1762121" y="2315025"/>
              <a:chExt cx="771532" cy="859893"/>
            </a:xfrm>
          </p:grpSpPr>
          <p:grpSp>
            <p:nvGrpSpPr>
              <p:cNvPr id="259" name="decentralized identity" descr="decentralized identity">
                <a:extLst>
                  <a:ext uri="{FF2B5EF4-FFF2-40B4-BE49-F238E27FC236}">
                    <a16:creationId xmlns:a16="http://schemas.microsoft.com/office/drawing/2014/main" id="{887E9E36-9B88-4216-B512-26BB0D74823D}"/>
                  </a:ext>
                </a:extLst>
              </p:cNvPr>
              <p:cNvGrpSpPr/>
              <p:nvPr/>
            </p:nvGrpSpPr>
            <p:grpSpPr>
              <a:xfrm>
                <a:off x="1762121" y="2315025"/>
                <a:ext cx="771532" cy="859893"/>
                <a:chOff x="7299144" y="3026630"/>
                <a:chExt cx="411707" cy="458859"/>
              </a:xfrm>
            </p:grpSpPr>
            <p:sp>
              <p:nvSpPr>
                <p:cNvPr id="266" name="Freeform: Shape 265">
                  <a:extLst>
                    <a:ext uri="{FF2B5EF4-FFF2-40B4-BE49-F238E27FC236}">
                      <a16:creationId xmlns:a16="http://schemas.microsoft.com/office/drawing/2014/main" id="{E9E4FC21-9B99-4B38-A2A6-2FFC2F6EA3E6}"/>
                    </a:ext>
                  </a:extLst>
                </p:cNvPr>
                <p:cNvSpPr/>
                <p:nvPr/>
              </p:nvSpPr>
              <p:spPr>
                <a:xfrm>
                  <a:off x="7317393" y="3038869"/>
                  <a:ext cx="375600" cy="432653"/>
                </a:xfrm>
                <a:custGeom>
                  <a:avLst/>
                  <a:gdLst>
                    <a:gd name="connsiteX0" fmla="*/ 188033 w 375600"/>
                    <a:gd name="connsiteY0" fmla="*/ 432015 h 432653"/>
                    <a:gd name="connsiteX1" fmla="*/ 1765 w 375600"/>
                    <a:gd name="connsiteY1" fmla="*/ 324432 h 432653"/>
                    <a:gd name="connsiteX2" fmla="*/ 1765 w 375600"/>
                    <a:gd name="connsiteY2" fmla="*/ 109347 h 432653"/>
                    <a:gd name="connsiteX3" fmla="*/ 188033 w 375600"/>
                    <a:gd name="connsiteY3" fmla="*/ 1765 h 432653"/>
                    <a:gd name="connsiteX4" fmla="*/ 374301 w 375600"/>
                    <a:gd name="connsiteY4" fmla="*/ 109347 h 432653"/>
                    <a:gd name="connsiteX5" fmla="*/ 374301 w 375600"/>
                    <a:gd name="connsiteY5" fmla="*/ 324432 h 432653"/>
                    <a:gd name="connsiteX6" fmla="*/ 188033 w 375600"/>
                    <a:gd name="connsiteY6" fmla="*/ 432015 h 432653"/>
                    <a:gd name="connsiteX7" fmla="*/ 13771 w 375600"/>
                    <a:gd name="connsiteY7" fmla="*/ 317548 h 432653"/>
                    <a:gd name="connsiteX8" fmla="*/ 188033 w 375600"/>
                    <a:gd name="connsiteY8" fmla="*/ 418167 h 432653"/>
                    <a:gd name="connsiteX9" fmla="*/ 362294 w 375600"/>
                    <a:gd name="connsiteY9" fmla="*/ 317548 h 432653"/>
                    <a:gd name="connsiteX10" fmla="*/ 362294 w 375600"/>
                    <a:gd name="connsiteY10" fmla="*/ 116231 h 432653"/>
                    <a:gd name="connsiteX11" fmla="*/ 188033 w 375600"/>
                    <a:gd name="connsiteY11" fmla="*/ 15613 h 432653"/>
                    <a:gd name="connsiteX12" fmla="*/ 13771 w 375600"/>
                    <a:gd name="connsiteY12" fmla="*/ 116231 h 432653"/>
                    <a:gd name="connsiteX13" fmla="*/ 13771 w 375600"/>
                    <a:gd name="connsiteY13" fmla="*/ 317548 h 43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600" h="432653">
                      <a:moveTo>
                        <a:pt x="188033" y="432015"/>
                      </a:moveTo>
                      <a:lnTo>
                        <a:pt x="1765" y="324432"/>
                      </a:lnTo>
                      <a:lnTo>
                        <a:pt x="1765" y="109347"/>
                      </a:lnTo>
                      <a:lnTo>
                        <a:pt x="188033" y="1765"/>
                      </a:lnTo>
                      <a:lnTo>
                        <a:pt x="374301" y="109347"/>
                      </a:lnTo>
                      <a:lnTo>
                        <a:pt x="374301" y="324432"/>
                      </a:lnTo>
                      <a:lnTo>
                        <a:pt x="188033" y="432015"/>
                      </a:lnTo>
                      <a:close/>
                      <a:moveTo>
                        <a:pt x="13771" y="317548"/>
                      </a:moveTo>
                      <a:lnTo>
                        <a:pt x="188033" y="418167"/>
                      </a:lnTo>
                      <a:lnTo>
                        <a:pt x="362294" y="317548"/>
                      </a:lnTo>
                      <a:lnTo>
                        <a:pt x="362294" y="116231"/>
                      </a:lnTo>
                      <a:lnTo>
                        <a:pt x="188033" y="15613"/>
                      </a:lnTo>
                      <a:lnTo>
                        <a:pt x="13771" y="116231"/>
                      </a:lnTo>
                      <a:lnTo>
                        <a:pt x="13771" y="317548"/>
                      </a:ln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7" name="Freeform: Shape 266">
                  <a:extLst>
                    <a:ext uri="{FF2B5EF4-FFF2-40B4-BE49-F238E27FC236}">
                      <a16:creationId xmlns:a16="http://schemas.microsoft.com/office/drawing/2014/main" id="{A128067D-8008-4509-BF2A-E797765FFA56}"/>
                    </a:ext>
                  </a:extLst>
                </p:cNvPr>
                <p:cNvSpPr/>
                <p:nvPr/>
              </p:nvSpPr>
              <p:spPr>
                <a:xfrm>
                  <a:off x="7477647" y="302663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8" name="Freeform: Shape 267">
                  <a:extLst>
                    <a:ext uri="{FF2B5EF4-FFF2-40B4-BE49-F238E27FC236}">
                      <a16:creationId xmlns:a16="http://schemas.microsoft.com/office/drawing/2014/main" id="{0A0F3F09-D18F-46E1-9DF3-BBB51C4266C5}"/>
                    </a:ext>
                  </a:extLst>
                </p:cNvPr>
                <p:cNvSpPr/>
                <p:nvPr/>
              </p:nvSpPr>
              <p:spPr>
                <a:xfrm>
                  <a:off x="7477647" y="343319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5"/>
                        <a:pt x="40284" y="1765"/>
                        <a:pt x="26579" y="1765"/>
                      </a:cubicBezTo>
                      <a:cubicBezTo>
                        <a:pt x="12874" y="1765"/>
                        <a:pt x="1765" y="12875"/>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9" name="Freeform: Shape 268">
                  <a:extLst>
                    <a:ext uri="{FF2B5EF4-FFF2-40B4-BE49-F238E27FC236}">
                      <a16:creationId xmlns:a16="http://schemas.microsoft.com/office/drawing/2014/main" id="{87BC0766-5EF5-4F4D-95F9-9EE71271C9D2}"/>
                    </a:ext>
                  </a:extLst>
                </p:cNvPr>
                <p:cNvSpPr/>
                <p:nvPr/>
              </p:nvSpPr>
              <p:spPr>
                <a:xfrm>
                  <a:off x="7658552" y="3338491"/>
                  <a:ext cx="52299" cy="52299"/>
                </a:xfrm>
                <a:custGeom>
                  <a:avLst/>
                  <a:gdLst>
                    <a:gd name="connsiteX0" fmla="*/ 26579 w 52298"/>
                    <a:gd name="connsiteY0" fmla="*/ 51393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3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3"/>
                      </a:moveTo>
                      <a:cubicBezTo>
                        <a:pt x="40284" y="51393"/>
                        <a:pt x="51393" y="40284"/>
                        <a:pt x="51393" y="26579"/>
                      </a:cubicBezTo>
                      <a:cubicBezTo>
                        <a:pt x="51393" y="12874"/>
                        <a:pt x="40284" y="1765"/>
                        <a:pt x="26579" y="1765"/>
                      </a:cubicBezTo>
                      <a:cubicBezTo>
                        <a:pt x="12874" y="1765"/>
                        <a:pt x="1765" y="12874"/>
                        <a:pt x="1765" y="26579"/>
                      </a:cubicBezTo>
                      <a:cubicBezTo>
                        <a:pt x="1765" y="40284"/>
                        <a:pt x="12874" y="51393"/>
                        <a:pt x="26579" y="51393"/>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0" name="Freeform: Shape 269">
                  <a:extLst>
                    <a:ext uri="{FF2B5EF4-FFF2-40B4-BE49-F238E27FC236}">
                      <a16:creationId xmlns:a16="http://schemas.microsoft.com/office/drawing/2014/main" id="{6A74F062-2357-41E3-BAC7-9DFE2DE931ED}"/>
                    </a:ext>
                  </a:extLst>
                </p:cNvPr>
                <p:cNvSpPr/>
                <p:nvPr/>
              </p:nvSpPr>
              <p:spPr>
                <a:xfrm>
                  <a:off x="7658552" y="3121719"/>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1" name="Freeform: Shape 270">
                  <a:extLst>
                    <a:ext uri="{FF2B5EF4-FFF2-40B4-BE49-F238E27FC236}">
                      <a16:creationId xmlns:a16="http://schemas.microsoft.com/office/drawing/2014/main" id="{2ABCBCE0-8840-4270-B723-AE87406724CE}"/>
                    </a:ext>
                  </a:extLst>
                </p:cNvPr>
                <p:cNvSpPr/>
                <p:nvPr/>
              </p:nvSpPr>
              <p:spPr>
                <a:xfrm>
                  <a:off x="7299144" y="3339605"/>
                  <a:ext cx="47544" cy="47544"/>
                </a:xfrm>
                <a:custGeom>
                  <a:avLst/>
                  <a:gdLst>
                    <a:gd name="connsiteX0" fmla="*/ 25698 w 47544"/>
                    <a:gd name="connsiteY0" fmla="*/ 49633 h 47544"/>
                    <a:gd name="connsiteX1" fmla="*/ 49632 w 47544"/>
                    <a:gd name="connsiteY1" fmla="*/ 25699 h 47544"/>
                    <a:gd name="connsiteX2" fmla="*/ 25698 w 47544"/>
                    <a:gd name="connsiteY2" fmla="*/ 1765 h 47544"/>
                    <a:gd name="connsiteX3" fmla="*/ 1765 w 47544"/>
                    <a:gd name="connsiteY3" fmla="*/ 25699 h 47544"/>
                    <a:gd name="connsiteX4" fmla="*/ 25698 w 47544"/>
                    <a:gd name="connsiteY4" fmla="*/ 49633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3"/>
                      </a:moveTo>
                      <a:cubicBezTo>
                        <a:pt x="38917" y="49633"/>
                        <a:pt x="49632" y="38917"/>
                        <a:pt x="49632" y="25699"/>
                      </a:cubicBezTo>
                      <a:cubicBezTo>
                        <a:pt x="49632" y="12480"/>
                        <a:pt x="38917" y="1765"/>
                        <a:pt x="25698" y="1765"/>
                      </a:cubicBezTo>
                      <a:cubicBezTo>
                        <a:pt x="12480" y="1765"/>
                        <a:pt x="1765" y="12480"/>
                        <a:pt x="1765" y="25699"/>
                      </a:cubicBezTo>
                      <a:cubicBezTo>
                        <a:pt x="1765" y="38917"/>
                        <a:pt x="12480" y="49633"/>
                        <a:pt x="25698" y="49633"/>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2" name="Freeform: Shape 271">
                  <a:extLst>
                    <a:ext uri="{FF2B5EF4-FFF2-40B4-BE49-F238E27FC236}">
                      <a16:creationId xmlns:a16="http://schemas.microsoft.com/office/drawing/2014/main" id="{4C811515-11CC-421A-BF49-559BC58F9BC0}"/>
                    </a:ext>
                  </a:extLst>
                </p:cNvPr>
                <p:cNvSpPr/>
                <p:nvPr/>
              </p:nvSpPr>
              <p:spPr>
                <a:xfrm>
                  <a:off x="7299144" y="3124282"/>
                  <a:ext cx="47544" cy="47544"/>
                </a:xfrm>
                <a:custGeom>
                  <a:avLst/>
                  <a:gdLst>
                    <a:gd name="connsiteX0" fmla="*/ 25698 w 47544"/>
                    <a:gd name="connsiteY0" fmla="*/ 49632 h 47544"/>
                    <a:gd name="connsiteX1" fmla="*/ 49632 w 47544"/>
                    <a:gd name="connsiteY1" fmla="*/ 25698 h 47544"/>
                    <a:gd name="connsiteX2" fmla="*/ 25698 w 47544"/>
                    <a:gd name="connsiteY2" fmla="*/ 1765 h 47544"/>
                    <a:gd name="connsiteX3" fmla="*/ 1765 w 47544"/>
                    <a:gd name="connsiteY3" fmla="*/ 25698 h 47544"/>
                    <a:gd name="connsiteX4" fmla="*/ 25698 w 47544"/>
                    <a:gd name="connsiteY4" fmla="*/ 49632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2"/>
                      </a:moveTo>
                      <a:cubicBezTo>
                        <a:pt x="38917" y="49632"/>
                        <a:pt x="49632" y="38917"/>
                        <a:pt x="49632" y="25698"/>
                      </a:cubicBezTo>
                      <a:cubicBezTo>
                        <a:pt x="49632" y="12480"/>
                        <a:pt x="38917" y="1765"/>
                        <a:pt x="25698" y="1765"/>
                      </a:cubicBezTo>
                      <a:cubicBezTo>
                        <a:pt x="12480" y="1765"/>
                        <a:pt x="1765" y="12480"/>
                        <a:pt x="1765" y="25698"/>
                      </a:cubicBezTo>
                      <a:cubicBezTo>
                        <a:pt x="1765" y="38917"/>
                        <a:pt x="12480" y="49632"/>
                        <a:pt x="25698" y="49632"/>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1FACF048-4EEC-45F8-B604-C37922243E28}"/>
                  </a:ext>
                </a:extLst>
              </p:cNvPr>
              <p:cNvGrpSpPr/>
              <p:nvPr/>
            </p:nvGrpSpPr>
            <p:grpSpPr>
              <a:xfrm>
                <a:off x="1937918" y="2671820"/>
                <a:ext cx="419935" cy="146289"/>
                <a:chOff x="1954412" y="2652778"/>
                <a:chExt cx="419935" cy="146289"/>
              </a:xfrm>
            </p:grpSpPr>
            <p:sp>
              <p:nvSpPr>
                <p:cNvPr id="261" name="Freeform: Shape 260">
                  <a:extLst>
                    <a:ext uri="{FF2B5EF4-FFF2-40B4-BE49-F238E27FC236}">
                      <a16:creationId xmlns:a16="http://schemas.microsoft.com/office/drawing/2014/main" id="{CE09AF7D-BAED-4075-9F89-C6A5A81AC20A}"/>
                    </a:ext>
                  </a:extLst>
                </p:cNvPr>
                <p:cNvSpPr/>
                <p:nvPr/>
              </p:nvSpPr>
              <p:spPr>
                <a:xfrm>
                  <a:off x="1954412" y="2652778"/>
                  <a:ext cx="185012" cy="146289"/>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62" name="Group 261">
                  <a:extLst>
                    <a:ext uri="{FF2B5EF4-FFF2-40B4-BE49-F238E27FC236}">
                      <a16:creationId xmlns:a16="http://schemas.microsoft.com/office/drawing/2014/main" id="{E1821BDB-9976-40FE-A9F3-840EC781B565}"/>
                    </a:ext>
                  </a:extLst>
                </p:cNvPr>
                <p:cNvGrpSpPr/>
                <p:nvPr/>
              </p:nvGrpSpPr>
              <p:grpSpPr>
                <a:xfrm>
                  <a:off x="2165589" y="2658168"/>
                  <a:ext cx="208758" cy="139790"/>
                  <a:chOff x="2222738" y="2658178"/>
                  <a:chExt cx="391875" cy="262412"/>
                </a:xfrm>
              </p:grpSpPr>
              <p:sp>
                <p:nvSpPr>
                  <p:cNvPr id="263" name="Rectangle 262">
                    <a:extLst>
                      <a:ext uri="{FF2B5EF4-FFF2-40B4-BE49-F238E27FC236}">
                        <a16:creationId xmlns:a16="http://schemas.microsoft.com/office/drawing/2014/main" id="{4843D6EA-CC0F-4DFD-8711-9D201AD33650}"/>
                      </a:ext>
                    </a:extLst>
                  </p:cNvPr>
                  <p:cNvSpPr/>
                  <p:nvPr/>
                </p:nvSpPr>
                <p:spPr bwMode="auto">
                  <a:xfrm>
                    <a:off x="2222738" y="2658178"/>
                    <a:ext cx="391875"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Rectangle 263">
                    <a:extLst>
                      <a:ext uri="{FF2B5EF4-FFF2-40B4-BE49-F238E27FC236}">
                        <a16:creationId xmlns:a16="http://schemas.microsoft.com/office/drawing/2014/main" id="{06BACB3E-A49B-4859-8608-024A66D3187D}"/>
                      </a:ext>
                    </a:extLst>
                  </p:cNvPr>
                  <p:cNvSpPr/>
                  <p:nvPr/>
                </p:nvSpPr>
                <p:spPr bwMode="auto">
                  <a:xfrm>
                    <a:off x="2222738" y="2766525"/>
                    <a:ext cx="391875"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ectangle 264">
                    <a:extLst>
                      <a:ext uri="{FF2B5EF4-FFF2-40B4-BE49-F238E27FC236}">
                        <a16:creationId xmlns:a16="http://schemas.microsoft.com/office/drawing/2014/main" id="{D936D60B-FB38-418A-8CD6-864C46766CB5}"/>
                      </a:ext>
                    </a:extLst>
                  </p:cNvPr>
                  <p:cNvSpPr/>
                  <p:nvPr/>
                </p:nvSpPr>
                <p:spPr bwMode="auto">
                  <a:xfrm>
                    <a:off x="2222738" y="2874871"/>
                    <a:ext cx="391875"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pic>
          <p:nvPicPr>
            <p:cNvPr id="105" name="Kubernetes" descr="Kubernetes">
              <a:extLst>
                <a:ext uri="{FF2B5EF4-FFF2-40B4-BE49-F238E27FC236}">
                  <a16:creationId xmlns:a16="http://schemas.microsoft.com/office/drawing/2014/main" id="{0976D7B2-F9B7-2040-8127-37496473ED8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16323" y="5722415"/>
              <a:ext cx="586740" cy="586738"/>
            </a:xfrm>
            <a:prstGeom prst="rect">
              <a:avLst/>
            </a:prstGeom>
          </p:spPr>
        </p:pic>
        <p:grpSp>
          <p:nvGrpSpPr>
            <p:cNvPr id="17" name="Group 16">
              <a:extLst>
                <a:ext uri="{FF2B5EF4-FFF2-40B4-BE49-F238E27FC236}">
                  <a16:creationId xmlns:a16="http://schemas.microsoft.com/office/drawing/2014/main" id="{08CEC0BE-55F7-486A-8B49-5AC27C8464FC}"/>
                </a:ext>
                <a:ext uri="{C183D7F6-B498-43B3-948B-1728B52AA6E4}">
                  <adec:decorative xmlns:adec="http://schemas.microsoft.com/office/drawing/2017/decorative" val="1"/>
                </a:ext>
              </a:extLst>
            </p:cNvPr>
            <p:cNvGrpSpPr/>
            <p:nvPr/>
          </p:nvGrpSpPr>
          <p:grpSpPr>
            <a:xfrm>
              <a:off x="1388112" y="5784953"/>
              <a:ext cx="9415778" cy="461665"/>
              <a:chOff x="1646630" y="5864301"/>
              <a:chExt cx="9049083" cy="461665"/>
            </a:xfrm>
          </p:grpSpPr>
          <p:cxnSp>
            <p:nvCxnSpPr>
              <p:cNvPr id="107" name="Straight Connector 106">
                <a:extLst>
                  <a:ext uri="{FF2B5EF4-FFF2-40B4-BE49-F238E27FC236}">
                    <a16:creationId xmlns:a16="http://schemas.microsoft.com/office/drawing/2014/main" id="{BE41F1F7-8C65-A24C-8BCA-A72DB4ABE995}"/>
                  </a:ext>
                </a:extLst>
              </p:cNvPr>
              <p:cNvCxnSpPr>
                <a:cxnSpLocks/>
              </p:cNvCxnSpPr>
              <p:nvPr/>
            </p:nvCxnSpPr>
            <p:spPr>
              <a:xfrm>
                <a:off x="1646630" y="6095132"/>
                <a:ext cx="9049083" cy="0"/>
              </a:xfrm>
              <a:prstGeom prst="line">
                <a:avLst/>
              </a:prstGeom>
              <a:noFill/>
              <a:ln w="19050">
                <a:solidFill>
                  <a:schemeClr val="accent2"/>
                </a:solidFill>
                <a:miter lim="800000"/>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cxnSp>
          <p:sp useBgFill="1">
            <p:nvSpPr>
              <p:cNvPr id="110" name="Rectangle 109">
                <a:extLst>
                  <a:ext uri="{FF2B5EF4-FFF2-40B4-BE49-F238E27FC236}">
                    <a16:creationId xmlns:a16="http://schemas.microsoft.com/office/drawing/2014/main" id="{AECAF701-2D30-0540-851E-7D1B5188563A}"/>
                  </a:ext>
                </a:extLst>
              </p:cNvPr>
              <p:cNvSpPr/>
              <p:nvPr/>
            </p:nvSpPr>
            <p:spPr bwMode="auto">
              <a:xfrm>
                <a:off x="4308898" y="5864301"/>
                <a:ext cx="3724546" cy="4616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Segoe UI" pitchFamily="34" charset="0"/>
                  </a:rPr>
                  <a:t>Any hardware, any Kubernetes</a:t>
                </a:r>
              </a:p>
            </p:txBody>
          </p:sp>
        </p:grpSp>
        <p:grpSp>
          <p:nvGrpSpPr>
            <p:cNvPr id="111" name="nodes" descr="nodes">
              <a:extLst>
                <a:ext uri="{FF2B5EF4-FFF2-40B4-BE49-F238E27FC236}">
                  <a16:creationId xmlns:a16="http://schemas.microsoft.com/office/drawing/2014/main" id="{E719A52A-73BF-7A49-8A29-74B9E2DE8C07}"/>
                </a:ext>
              </a:extLst>
            </p:cNvPr>
            <p:cNvGrpSpPr>
              <a:grpSpLocks noChangeAspect="1"/>
            </p:cNvGrpSpPr>
            <p:nvPr/>
          </p:nvGrpSpPr>
          <p:grpSpPr bwMode="auto">
            <a:xfrm>
              <a:off x="597945" y="5691844"/>
              <a:ext cx="625796" cy="623816"/>
              <a:chOff x="1018" y="767"/>
              <a:chExt cx="316" cy="315"/>
            </a:xfrm>
          </p:grpSpPr>
          <p:sp>
            <p:nvSpPr>
              <p:cNvPr id="112" name="AutoShape 3">
                <a:extLst>
                  <a:ext uri="{FF2B5EF4-FFF2-40B4-BE49-F238E27FC236}">
                    <a16:creationId xmlns:a16="http://schemas.microsoft.com/office/drawing/2014/main" id="{011BDE4A-3044-0D4B-A0DE-6F5ACE5BFDB5}"/>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5">
                <a:extLst>
                  <a:ext uri="{FF2B5EF4-FFF2-40B4-BE49-F238E27FC236}">
                    <a16:creationId xmlns:a16="http://schemas.microsoft.com/office/drawing/2014/main" id="{4B2D6EC6-7B1D-3648-880A-6C2FADE670F2}"/>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6">
                <a:extLst>
                  <a:ext uri="{FF2B5EF4-FFF2-40B4-BE49-F238E27FC236}">
                    <a16:creationId xmlns:a16="http://schemas.microsoft.com/office/drawing/2014/main" id="{D86E7382-2A87-0540-BEBA-4D94DBC68773}"/>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7">
                <a:extLst>
                  <a:ext uri="{FF2B5EF4-FFF2-40B4-BE49-F238E27FC236}">
                    <a16:creationId xmlns:a16="http://schemas.microsoft.com/office/drawing/2014/main" id="{D8417A48-9F00-D447-A915-0D877B845AD4}"/>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8">
                <a:extLst>
                  <a:ext uri="{FF2B5EF4-FFF2-40B4-BE49-F238E27FC236}">
                    <a16:creationId xmlns:a16="http://schemas.microsoft.com/office/drawing/2014/main" id="{A55DDABF-A9B1-094E-980F-2CC3F0778145}"/>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9">
                <a:extLst>
                  <a:ext uri="{FF2B5EF4-FFF2-40B4-BE49-F238E27FC236}">
                    <a16:creationId xmlns:a16="http://schemas.microsoft.com/office/drawing/2014/main" id="{D4E82A0A-6DBB-3A46-84DC-E3618B5AF50D}"/>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10">
                <a:extLst>
                  <a:ext uri="{FF2B5EF4-FFF2-40B4-BE49-F238E27FC236}">
                    <a16:creationId xmlns:a16="http://schemas.microsoft.com/office/drawing/2014/main" id="{4DE1A7F5-FA36-304A-A7EA-6A1621C70B03}"/>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Oval 11">
                <a:extLst>
                  <a:ext uri="{FF2B5EF4-FFF2-40B4-BE49-F238E27FC236}">
                    <a16:creationId xmlns:a16="http://schemas.microsoft.com/office/drawing/2014/main" id="{B54729C0-61A2-484C-A101-C6B0D2DE10E6}"/>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0" name="Oval 12">
                <a:extLst>
                  <a:ext uri="{FF2B5EF4-FFF2-40B4-BE49-F238E27FC236}">
                    <a16:creationId xmlns:a16="http://schemas.microsoft.com/office/drawing/2014/main" id="{B02F31C1-5DBD-A64F-838F-7ECE57DF77BA}"/>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Oval 13">
                <a:extLst>
                  <a:ext uri="{FF2B5EF4-FFF2-40B4-BE49-F238E27FC236}">
                    <a16:creationId xmlns:a16="http://schemas.microsoft.com/office/drawing/2014/main" id="{3DBF6C8E-C34B-AA42-89F5-5A85E76B035D}"/>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Oval 14">
                <a:extLst>
                  <a:ext uri="{FF2B5EF4-FFF2-40B4-BE49-F238E27FC236}">
                    <a16:creationId xmlns:a16="http://schemas.microsoft.com/office/drawing/2014/main" id="{11F2B73A-3E1B-2A4D-8A67-B6C64D68F3EE}"/>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15">
                <a:extLst>
                  <a:ext uri="{FF2B5EF4-FFF2-40B4-BE49-F238E27FC236}">
                    <a16:creationId xmlns:a16="http://schemas.microsoft.com/office/drawing/2014/main" id="{37A08A61-CF5B-6349-96A0-E9B91EFE484D}"/>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16">
                <a:extLst>
                  <a:ext uri="{FF2B5EF4-FFF2-40B4-BE49-F238E27FC236}">
                    <a16:creationId xmlns:a16="http://schemas.microsoft.com/office/drawing/2014/main" id="{12EF049B-4136-7742-BFCE-8F2D0C30F5D2}"/>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17">
                <a:extLst>
                  <a:ext uri="{FF2B5EF4-FFF2-40B4-BE49-F238E27FC236}">
                    <a16:creationId xmlns:a16="http://schemas.microsoft.com/office/drawing/2014/main" id="{ABC213AF-7174-4B47-9261-E46F139CBB19}"/>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Oval 18">
                <a:extLst>
                  <a:ext uri="{FF2B5EF4-FFF2-40B4-BE49-F238E27FC236}">
                    <a16:creationId xmlns:a16="http://schemas.microsoft.com/office/drawing/2014/main" id="{0B572028-B3A2-6C4F-9FD3-43A9FCBA6E23}"/>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0674C549-213F-4A72-94D8-D311E97A932F}"/>
                </a:ext>
                <a:ext uri="{C183D7F6-B498-43B3-948B-1728B52AA6E4}">
                  <adec:decorative xmlns:adec="http://schemas.microsoft.com/office/drawing/2017/decorative" val="1"/>
                </a:ext>
              </a:extLst>
            </p:cNvPr>
            <p:cNvGrpSpPr/>
            <p:nvPr/>
          </p:nvGrpSpPr>
          <p:grpSpPr>
            <a:xfrm>
              <a:off x="3994496" y="2315314"/>
              <a:ext cx="4790114" cy="443283"/>
              <a:chOff x="3985371" y="2096092"/>
              <a:chExt cx="4219795" cy="421299"/>
            </a:xfrm>
          </p:grpSpPr>
          <p:sp useBgFill="1">
            <p:nvSpPr>
              <p:cNvPr id="188" name="Rectangle 187">
                <a:extLst>
                  <a:ext uri="{FF2B5EF4-FFF2-40B4-BE49-F238E27FC236}">
                    <a16:creationId xmlns:a16="http://schemas.microsoft.com/office/drawing/2014/main" id="{6D45C583-3E91-4650-A91C-2C3D5FBC6A7E}"/>
                  </a:ext>
                </a:extLst>
              </p:cNvPr>
              <p:cNvSpPr/>
              <p:nvPr/>
            </p:nvSpPr>
            <p:spPr bwMode="auto">
              <a:xfrm>
                <a:off x="4488290" y="2096092"/>
                <a:ext cx="3716876" cy="42129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rPr>
                  <a:t>Support all connectivity modes</a:t>
                </a:r>
              </a:p>
            </p:txBody>
          </p:sp>
          <p:grpSp>
            <p:nvGrpSpPr>
              <p:cNvPr id="24" name="Group 23">
                <a:extLst>
                  <a:ext uri="{FF2B5EF4-FFF2-40B4-BE49-F238E27FC236}">
                    <a16:creationId xmlns:a16="http://schemas.microsoft.com/office/drawing/2014/main" id="{1CA4DC0F-EB7C-4513-9D0B-737C32E7572A}"/>
                  </a:ext>
                </a:extLst>
              </p:cNvPr>
              <p:cNvGrpSpPr/>
              <p:nvPr/>
            </p:nvGrpSpPr>
            <p:grpSpPr>
              <a:xfrm>
                <a:off x="3985371" y="2113333"/>
                <a:ext cx="502920" cy="300427"/>
                <a:chOff x="3995684" y="4825694"/>
                <a:chExt cx="502920" cy="300427"/>
              </a:xfrm>
            </p:grpSpPr>
            <p:sp useBgFill="1">
              <p:nvSpPr>
                <p:cNvPr id="23" name="Rectangle 22">
                  <a:extLst>
                    <a:ext uri="{FF2B5EF4-FFF2-40B4-BE49-F238E27FC236}">
                      <a16:creationId xmlns:a16="http://schemas.microsoft.com/office/drawing/2014/main" id="{C083C6E9-D779-422C-910D-D59AAE185AB0}"/>
                    </a:ext>
                  </a:extLst>
                </p:cNvPr>
                <p:cNvSpPr/>
                <p:nvPr/>
              </p:nvSpPr>
              <p:spPr bwMode="auto">
                <a:xfrm>
                  <a:off x="3995684" y="4952789"/>
                  <a:ext cx="502920" cy="14785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 name="Group 19">
                  <a:extLst>
                    <a:ext uri="{FF2B5EF4-FFF2-40B4-BE49-F238E27FC236}">
                      <a16:creationId xmlns:a16="http://schemas.microsoft.com/office/drawing/2014/main" id="{C480ACEE-97BE-3843-A3D8-FB44ECDE705D}"/>
                    </a:ext>
                  </a:extLst>
                </p:cNvPr>
                <p:cNvGrpSpPr/>
                <p:nvPr/>
              </p:nvGrpSpPr>
              <p:grpSpPr>
                <a:xfrm>
                  <a:off x="4022035" y="4825694"/>
                  <a:ext cx="417513" cy="300427"/>
                  <a:chOff x="10031642" y="2558400"/>
                  <a:chExt cx="417513" cy="300427"/>
                </a:xfrm>
              </p:grpSpPr>
              <p:grpSp>
                <p:nvGrpSpPr>
                  <p:cNvPr id="14" name="Group 13">
                    <a:extLst>
                      <a:ext uri="{FF2B5EF4-FFF2-40B4-BE49-F238E27FC236}">
                        <a16:creationId xmlns:a16="http://schemas.microsoft.com/office/drawing/2014/main" id="{C0D55356-C469-9644-9D45-F19AE15980E1}"/>
                      </a:ext>
                    </a:extLst>
                  </p:cNvPr>
                  <p:cNvGrpSpPr/>
                  <p:nvPr/>
                </p:nvGrpSpPr>
                <p:grpSpPr>
                  <a:xfrm>
                    <a:off x="10031642" y="2580832"/>
                    <a:ext cx="417513" cy="277995"/>
                    <a:chOff x="10031642" y="2580832"/>
                    <a:chExt cx="417513" cy="277995"/>
                  </a:xfrm>
                </p:grpSpPr>
                <p:grpSp>
                  <p:nvGrpSpPr>
                    <p:cNvPr id="11" name="Group 10">
                      <a:extLst>
                        <a:ext uri="{FF2B5EF4-FFF2-40B4-BE49-F238E27FC236}">
                          <a16:creationId xmlns:a16="http://schemas.microsoft.com/office/drawing/2014/main" id="{82EDBC42-F6B9-E64B-AD48-F5C11C06A174}"/>
                        </a:ext>
                      </a:extLst>
                    </p:cNvPr>
                    <p:cNvGrpSpPr/>
                    <p:nvPr/>
                  </p:nvGrpSpPr>
                  <p:grpSpPr>
                    <a:xfrm rot="16200000">
                      <a:off x="10135624" y="2476850"/>
                      <a:ext cx="209550" cy="417513"/>
                      <a:chOff x="5387975" y="4319593"/>
                      <a:chExt cx="209550" cy="417513"/>
                    </a:xfrm>
                  </p:grpSpPr>
                  <p:sp>
                    <p:nvSpPr>
                      <p:cNvPr id="152" name="Freeform 107">
                        <a:extLst>
                          <a:ext uri="{FF2B5EF4-FFF2-40B4-BE49-F238E27FC236}">
                            <a16:creationId xmlns:a16="http://schemas.microsoft.com/office/drawing/2014/main" id="{28A52AC3-757B-394F-9E40-06FE76AF43AF}"/>
                          </a:ext>
                        </a:extLst>
                      </p:cNvPr>
                      <p:cNvSpPr>
                        <a:spLocks/>
                      </p:cNvSpPr>
                      <p:nvPr/>
                    </p:nvSpPr>
                    <p:spPr bwMode="auto">
                      <a:xfrm>
                        <a:off x="5387975" y="4422781"/>
                        <a:ext cx="61913" cy="211138"/>
                      </a:xfrm>
                      <a:custGeom>
                        <a:avLst/>
                        <a:gdLst>
                          <a:gd name="T0" fmla="*/ 50 w 62"/>
                          <a:gd name="T1" fmla="*/ 49 h 214"/>
                          <a:gd name="T2" fmla="*/ 50 w 62"/>
                          <a:gd name="T3" fmla="*/ 49 h 214"/>
                          <a:gd name="T4" fmla="*/ 18 w 62"/>
                          <a:gd name="T5" fmla="*/ 0 h 214"/>
                          <a:gd name="T6" fmla="*/ 0 w 62"/>
                          <a:gd name="T7" fmla="*/ 18 h 214"/>
                          <a:gd name="T8" fmla="*/ 27 w 62"/>
                          <a:gd name="T9" fmla="*/ 59 h 214"/>
                          <a:gd name="T10" fmla="*/ 36 w 62"/>
                          <a:gd name="T11" fmla="*/ 107 h 214"/>
                          <a:gd name="T12" fmla="*/ 27 w 62"/>
                          <a:gd name="T13" fmla="*/ 155 h 214"/>
                          <a:gd name="T14" fmla="*/ 0 w 62"/>
                          <a:gd name="T15" fmla="*/ 196 h 214"/>
                          <a:gd name="T16" fmla="*/ 18 w 62"/>
                          <a:gd name="T17" fmla="*/ 214 h 214"/>
                          <a:gd name="T18" fmla="*/ 50 w 62"/>
                          <a:gd name="T19" fmla="*/ 165 h 214"/>
                          <a:gd name="T20" fmla="*/ 62 w 62"/>
                          <a:gd name="T21" fmla="*/ 107 h 214"/>
                          <a:gd name="T22" fmla="*/ 50 w 62"/>
                          <a:gd name="T23" fmla="*/ 49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214">
                            <a:moveTo>
                              <a:pt x="50" y="49"/>
                            </a:moveTo>
                            <a:lnTo>
                              <a:pt x="50" y="49"/>
                            </a:lnTo>
                            <a:cubicBezTo>
                              <a:pt x="43" y="31"/>
                              <a:pt x="32" y="15"/>
                              <a:pt x="18" y="0"/>
                            </a:cubicBezTo>
                            <a:lnTo>
                              <a:pt x="0" y="18"/>
                            </a:lnTo>
                            <a:cubicBezTo>
                              <a:pt x="12" y="30"/>
                              <a:pt x="21" y="44"/>
                              <a:pt x="27" y="59"/>
                            </a:cubicBezTo>
                            <a:cubicBezTo>
                              <a:pt x="33" y="74"/>
                              <a:pt x="36" y="90"/>
                              <a:pt x="36" y="107"/>
                            </a:cubicBezTo>
                            <a:cubicBezTo>
                              <a:pt x="36" y="124"/>
                              <a:pt x="33" y="140"/>
                              <a:pt x="27" y="155"/>
                            </a:cubicBezTo>
                            <a:cubicBezTo>
                              <a:pt x="21" y="171"/>
                              <a:pt x="12" y="184"/>
                              <a:pt x="0" y="196"/>
                            </a:cubicBezTo>
                            <a:lnTo>
                              <a:pt x="18" y="214"/>
                            </a:lnTo>
                            <a:cubicBezTo>
                              <a:pt x="32" y="200"/>
                              <a:pt x="43" y="183"/>
                              <a:pt x="50" y="165"/>
                            </a:cubicBezTo>
                            <a:cubicBezTo>
                              <a:pt x="58" y="147"/>
                              <a:pt x="62" y="127"/>
                              <a:pt x="62" y="107"/>
                            </a:cubicBezTo>
                            <a:cubicBezTo>
                              <a:pt x="62" y="87"/>
                              <a:pt x="58" y="68"/>
                              <a:pt x="50" y="49"/>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Freeform 108">
                        <a:extLst>
                          <a:ext uri="{FF2B5EF4-FFF2-40B4-BE49-F238E27FC236}">
                            <a16:creationId xmlns:a16="http://schemas.microsoft.com/office/drawing/2014/main" id="{46E4CA12-C24C-BC47-ABC6-1BEEA298B70C}"/>
                          </a:ext>
                        </a:extLst>
                      </p:cNvPr>
                      <p:cNvSpPr>
                        <a:spLocks/>
                      </p:cNvSpPr>
                      <p:nvPr/>
                    </p:nvSpPr>
                    <p:spPr bwMode="auto">
                      <a:xfrm>
                        <a:off x="5440363" y="4370393"/>
                        <a:ext cx="82550" cy="314325"/>
                      </a:xfrm>
                      <a:custGeom>
                        <a:avLst/>
                        <a:gdLst>
                          <a:gd name="T0" fmla="*/ 80 w 84"/>
                          <a:gd name="T1" fmla="*/ 205 h 320"/>
                          <a:gd name="T2" fmla="*/ 80 w 84"/>
                          <a:gd name="T3" fmla="*/ 205 h 320"/>
                          <a:gd name="T4" fmla="*/ 84 w 84"/>
                          <a:gd name="T5" fmla="*/ 160 h 320"/>
                          <a:gd name="T6" fmla="*/ 80 w 84"/>
                          <a:gd name="T7" fmla="*/ 116 h 320"/>
                          <a:gd name="T8" fmla="*/ 67 w 84"/>
                          <a:gd name="T9" fmla="*/ 74 h 320"/>
                          <a:gd name="T10" fmla="*/ 46 w 84"/>
                          <a:gd name="T11" fmla="*/ 35 h 320"/>
                          <a:gd name="T12" fmla="*/ 18 w 84"/>
                          <a:gd name="T13" fmla="*/ 0 h 320"/>
                          <a:gd name="T14" fmla="*/ 0 w 84"/>
                          <a:gd name="T15" fmla="*/ 18 h 320"/>
                          <a:gd name="T16" fmla="*/ 25 w 84"/>
                          <a:gd name="T17" fmla="*/ 49 h 320"/>
                          <a:gd name="T18" fmla="*/ 44 w 84"/>
                          <a:gd name="T19" fmla="*/ 83 h 320"/>
                          <a:gd name="T20" fmla="*/ 55 w 84"/>
                          <a:gd name="T21" fmla="*/ 121 h 320"/>
                          <a:gd name="T22" fmla="*/ 59 w 84"/>
                          <a:gd name="T23" fmla="*/ 160 h 320"/>
                          <a:gd name="T24" fmla="*/ 55 w 84"/>
                          <a:gd name="T25" fmla="*/ 200 h 320"/>
                          <a:gd name="T26" fmla="*/ 44 w 84"/>
                          <a:gd name="T27" fmla="*/ 237 h 320"/>
                          <a:gd name="T28" fmla="*/ 25 w 84"/>
                          <a:gd name="T29" fmla="*/ 272 h 320"/>
                          <a:gd name="T30" fmla="*/ 0 w 84"/>
                          <a:gd name="T31" fmla="*/ 302 h 320"/>
                          <a:gd name="T32" fmla="*/ 18 w 84"/>
                          <a:gd name="T33" fmla="*/ 320 h 320"/>
                          <a:gd name="T34" fmla="*/ 46 w 84"/>
                          <a:gd name="T35" fmla="*/ 286 h 320"/>
                          <a:gd name="T36" fmla="*/ 67 w 84"/>
                          <a:gd name="T37" fmla="*/ 247 h 320"/>
                          <a:gd name="T38" fmla="*/ 80 w 84"/>
                          <a:gd name="T39" fmla="*/ 20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320">
                            <a:moveTo>
                              <a:pt x="80" y="205"/>
                            </a:moveTo>
                            <a:lnTo>
                              <a:pt x="80" y="205"/>
                            </a:lnTo>
                            <a:cubicBezTo>
                              <a:pt x="83" y="190"/>
                              <a:pt x="84" y="175"/>
                              <a:pt x="84" y="160"/>
                            </a:cubicBezTo>
                            <a:cubicBezTo>
                              <a:pt x="84" y="145"/>
                              <a:pt x="83" y="130"/>
                              <a:pt x="80" y="116"/>
                            </a:cubicBezTo>
                            <a:cubicBezTo>
                              <a:pt x="77" y="101"/>
                              <a:pt x="73" y="87"/>
                              <a:pt x="67" y="74"/>
                            </a:cubicBezTo>
                            <a:cubicBezTo>
                              <a:pt x="61" y="60"/>
                              <a:pt x="54" y="47"/>
                              <a:pt x="46" y="35"/>
                            </a:cubicBezTo>
                            <a:cubicBezTo>
                              <a:pt x="38" y="22"/>
                              <a:pt x="28" y="11"/>
                              <a:pt x="18" y="0"/>
                            </a:cubicBezTo>
                            <a:lnTo>
                              <a:pt x="0" y="18"/>
                            </a:lnTo>
                            <a:cubicBezTo>
                              <a:pt x="10" y="27"/>
                              <a:pt x="18" y="38"/>
                              <a:pt x="25" y="49"/>
                            </a:cubicBezTo>
                            <a:cubicBezTo>
                              <a:pt x="33" y="60"/>
                              <a:pt x="39" y="71"/>
                              <a:pt x="44" y="83"/>
                            </a:cubicBezTo>
                            <a:cubicBezTo>
                              <a:pt x="49" y="95"/>
                              <a:pt x="52" y="108"/>
                              <a:pt x="55" y="121"/>
                            </a:cubicBezTo>
                            <a:cubicBezTo>
                              <a:pt x="58" y="134"/>
                              <a:pt x="59" y="147"/>
                              <a:pt x="59" y="160"/>
                            </a:cubicBezTo>
                            <a:cubicBezTo>
                              <a:pt x="59" y="174"/>
                              <a:pt x="58" y="187"/>
                              <a:pt x="55" y="200"/>
                            </a:cubicBezTo>
                            <a:cubicBezTo>
                              <a:pt x="52" y="212"/>
                              <a:pt x="49" y="225"/>
                              <a:pt x="44" y="237"/>
                            </a:cubicBezTo>
                            <a:cubicBezTo>
                              <a:pt x="39" y="249"/>
                              <a:pt x="33" y="261"/>
                              <a:pt x="25" y="272"/>
                            </a:cubicBezTo>
                            <a:cubicBezTo>
                              <a:pt x="18" y="283"/>
                              <a:pt x="10" y="293"/>
                              <a:pt x="0" y="302"/>
                            </a:cubicBezTo>
                            <a:lnTo>
                              <a:pt x="18" y="320"/>
                            </a:lnTo>
                            <a:cubicBezTo>
                              <a:pt x="28" y="310"/>
                              <a:pt x="38" y="298"/>
                              <a:pt x="46" y="286"/>
                            </a:cubicBezTo>
                            <a:cubicBezTo>
                              <a:pt x="54" y="273"/>
                              <a:pt x="61" y="260"/>
                              <a:pt x="67" y="247"/>
                            </a:cubicBezTo>
                            <a:cubicBezTo>
                              <a:pt x="73" y="233"/>
                              <a:pt x="77" y="219"/>
                              <a:pt x="80" y="205"/>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Freeform 109">
                        <a:extLst>
                          <a:ext uri="{FF2B5EF4-FFF2-40B4-BE49-F238E27FC236}">
                            <a16:creationId xmlns:a16="http://schemas.microsoft.com/office/drawing/2014/main" id="{ACB36FD5-65CF-3F4C-A73A-73088FA4A803}"/>
                          </a:ext>
                        </a:extLst>
                      </p:cNvPr>
                      <p:cNvSpPr>
                        <a:spLocks/>
                      </p:cNvSpPr>
                      <p:nvPr/>
                    </p:nvSpPr>
                    <p:spPr bwMode="auto">
                      <a:xfrm>
                        <a:off x="5492750" y="4319593"/>
                        <a:ext cx="104775" cy="417513"/>
                      </a:xfrm>
                      <a:custGeom>
                        <a:avLst/>
                        <a:gdLst>
                          <a:gd name="T0" fmla="*/ 101 w 107"/>
                          <a:gd name="T1" fmla="*/ 153 h 425"/>
                          <a:gd name="T2" fmla="*/ 101 w 107"/>
                          <a:gd name="T3" fmla="*/ 153 h 425"/>
                          <a:gd name="T4" fmla="*/ 84 w 107"/>
                          <a:gd name="T5" fmla="*/ 97 h 425"/>
                          <a:gd name="T6" fmla="*/ 56 w 107"/>
                          <a:gd name="T7" fmla="*/ 45 h 425"/>
                          <a:gd name="T8" fmla="*/ 18 w 107"/>
                          <a:gd name="T9" fmla="*/ 0 h 425"/>
                          <a:gd name="T10" fmla="*/ 0 w 107"/>
                          <a:gd name="T11" fmla="*/ 17 h 425"/>
                          <a:gd name="T12" fmla="*/ 35 w 107"/>
                          <a:gd name="T13" fmla="*/ 59 h 425"/>
                          <a:gd name="T14" fmla="*/ 60 w 107"/>
                          <a:gd name="T15" fmla="*/ 106 h 425"/>
                          <a:gd name="T16" fmla="*/ 76 w 107"/>
                          <a:gd name="T17" fmla="*/ 158 h 425"/>
                          <a:gd name="T18" fmla="*/ 81 w 107"/>
                          <a:gd name="T19" fmla="*/ 212 h 425"/>
                          <a:gd name="T20" fmla="*/ 76 w 107"/>
                          <a:gd name="T21" fmla="*/ 266 h 425"/>
                          <a:gd name="T22" fmla="*/ 60 w 107"/>
                          <a:gd name="T23" fmla="*/ 318 h 425"/>
                          <a:gd name="T24" fmla="*/ 35 w 107"/>
                          <a:gd name="T25" fmla="*/ 366 h 425"/>
                          <a:gd name="T26" fmla="*/ 0 w 107"/>
                          <a:gd name="T27" fmla="*/ 408 h 425"/>
                          <a:gd name="T28" fmla="*/ 18 w 107"/>
                          <a:gd name="T29" fmla="*/ 425 h 425"/>
                          <a:gd name="T30" fmla="*/ 56 w 107"/>
                          <a:gd name="T31" fmla="*/ 380 h 425"/>
                          <a:gd name="T32" fmla="*/ 84 w 107"/>
                          <a:gd name="T33" fmla="*/ 328 h 425"/>
                          <a:gd name="T34" fmla="*/ 101 w 107"/>
                          <a:gd name="T35" fmla="*/ 271 h 425"/>
                          <a:gd name="T36" fmla="*/ 107 w 107"/>
                          <a:gd name="T37" fmla="*/ 212 h 425"/>
                          <a:gd name="T38" fmla="*/ 101 w 107"/>
                          <a:gd name="T39" fmla="*/ 153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7" h="425">
                            <a:moveTo>
                              <a:pt x="101" y="153"/>
                            </a:moveTo>
                            <a:lnTo>
                              <a:pt x="101" y="153"/>
                            </a:lnTo>
                            <a:cubicBezTo>
                              <a:pt x="97" y="134"/>
                              <a:pt x="91" y="115"/>
                              <a:pt x="84" y="97"/>
                            </a:cubicBezTo>
                            <a:cubicBezTo>
                              <a:pt x="76" y="79"/>
                              <a:pt x="67" y="61"/>
                              <a:pt x="56" y="45"/>
                            </a:cubicBezTo>
                            <a:cubicBezTo>
                              <a:pt x="45" y="28"/>
                              <a:pt x="32" y="13"/>
                              <a:pt x="18" y="0"/>
                            </a:cubicBezTo>
                            <a:lnTo>
                              <a:pt x="0" y="17"/>
                            </a:lnTo>
                            <a:cubicBezTo>
                              <a:pt x="14" y="30"/>
                              <a:pt x="25" y="44"/>
                              <a:pt x="35" y="59"/>
                            </a:cubicBezTo>
                            <a:cubicBezTo>
                              <a:pt x="45" y="74"/>
                              <a:pt x="54" y="90"/>
                              <a:pt x="60" y="106"/>
                            </a:cubicBezTo>
                            <a:cubicBezTo>
                              <a:pt x="67" y="123"/>
                              <a:pt x="72" y="140"/>
                              <a:pt x="76" y="158"/>
                            </a:cubicBezTo>
                            <a:cubicBezTo>
                              <a:pt x="80" y="176"/>
                              <a:pt x="81" y="194"/>
                              <a:pt x="81" y="212"/>
                            </a:cubicBezTo>
                            <a:cubicBezTo>
                              <a:pt x="81" y="230"/>
                              <a:pt x="80" y="249"/>
                              <a:pt x="76" y="266"/>
                            </a:cubicBezTo>
                            <a:cubicBezTo>
                              <a:pt x="72" y="284"/>
                              <a:pt x="67" y="302"/>
                              <a:pt x="60" y="318"/>
                            </a:cubicBezTo>
                            <a:cubicBezTo>
                              <a:pt x="54" y="335"/>
                              <a:pt x="45" y="351"/>
                              <a:pt x="35" y="366"/>
                            </a:cubicBezTo>
                            <a:cubicBezTo>
                              <a:pt x="25" y="381"/>
                              <a:pt x="14" y="395"/>
                              <a:pt x="0" y="408"/>
                            </a:cubicBezTo>
                            <a:lnTo>
                              <a:pt x="18" y="425"/>
                            </a:lnTo>
                            <a:cubicBezTo>
                              <a:pt x="32" y="411"/>
                              <a:pt x="45" y="396"/>
                              <a:pt x="56" y="380"/>
                            </a:cubicBezTo>
                            <a:cubicBezTo>
                              <a:pt x="67" y="363"/>
                              <a:pt x="76" y="346"/>
                              <a:pt x="84" y="328"/>
                            </a:cubicBezTo>
                            <a:cubicBezTo>
                              <a:pt x="91" y="310"/>
                              <a:pt x="97" y="291"/>
                              <a:pt x="101" y="271"/>
                            </a:cubicBezTo>
                            <a:cubicBezTo>
                              <a:pt x="105" y="252"/>
                              <a:pt x="107" y="232"/>
                              <a:pt x="107" y="212"/>
                            </a:cubicBezTo>
                            <a:cubicBezTo>
                              <a:pt x="107" y="192"/>
                              <a:pt x="105" y="172"/>
                              <a:pt x="101" y="153"/>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 name="Oval 12">
                      <a:extLst>
                        <a:ext uri="{FF2B5EF4-FFF2-40B4-BE49-F238E27FC236}">
                          <a16:creationId xmlns:a16="http://schemas.microsoft.com/office/drawing/2014/main" id="{097929C7-05E4-3446-9BE8-AF47AE76E58F}"/>
                        </a:ext>
                      </a:extLst>
                    </p:cNvPr>
                    <p:cNvSpPr/>
                    <p:nvPr/>
                  </p:nvSpPr>
                  <p:spPr bwMode="auto">
                    <a:xfrm>
                      <a:off x="10211600" y="2806863"/>
                      <a:ext cx="51964" cy="51964"/>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9" name="Straight Connector 18">
                    <a:extLst>
                      <a:ext uri="{FF2B5EF4-FFF2-40B4-BE49-F238E27FC236}">
                        <a16:creationId xmlns:a16="http://schemas.microsoft.com/office/drawing/2014/main" id="{0D9BE6AC-FA4D-474E-9629-39F39AE4B7F1}"/>
                      </a:ext>
                    </a:extLst>
                  </p:cNvPr>
                  <p:cNvCxnSpPr/>
                  <p:nvPr/>
                </p:nvCxnSpPr>
                <p:spPr>
                  <a:xfrm flipV="1">
                    <a:off x="10082442" y="2558400"/>
                    <a:ext cx="314326" cy="282566"/>
                  </a:xfrm>
                  <a:prstGeom prst="line">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grpSp>
          <p:nvGrpSpPr>
            <p:cNvPr id="22" name="Group 21">
              <a:extLst>
                <a:ext uri="{FF2B5EF4-FFF2-40B4-BE49-F238E27FC236}">
                  <a16:creationId xmlns:a16="http://schemas.microsoft.com/office/drawing/2014/main" id="{59E6726C-E860-4220-B05B-5C7F5BA3A449}"/>
                </a:ext>
                <a:ext uri="{C183D7F6-B498-43B3-948B-1728B52AA6E4}">
                  <adec:decorative xmlns:adec="http://schemas.microsoft.com/office/drawing/2017/decorative" val="1"/>
                </a:ext>
              </a:extLst>
            </p:cNvPr>
            <p:cNvGrpSpPr/>
            <p:nvPr/>
          </p:nvGrpSpPr>
          <p:grpSpPr>
            <a:xfrm>
              <a:off x="4266628" y="3259835"/>
              <a:ext cx="915499" cy="751254"/>
              <a:chOff x="4966175" y="2976660"/>
              <a:chExt cx="915499" cy="751254"/>
            </a:xfrm>
          </p:grpSpPr>
          <p:grpSp>
            <p:nvGrpSpPr>
              <p:cNvPr id="139" name="Group 71">
                <a:extLst>
                  <a:ext uri="{FF2B5EF4-FFF2-40B4-BE49-F238E27FC236}">
                    <a16:creationId xmlns:a16="http://schemas.microsoft.com/office/drawing/2014/main" id="{32DA3B9B-4515-4CCA-9BFF-7B968959496C}"/>
                  </a:ext>
                </a:extLst>
              </p:cNvPr>
              <p:cNvGrpSpPr>
                <a:grpSpLocks noChangeAspect="1"/>
              </p:cNvGrpSpPr>
              <p:nvPr/>
            </p:nvGrpSpPr>
            <p:grpSpPr bwMode="auto">
              <a:xfrm>
                <a:off x="4966175" y="2976660"/>
                <a:ext cx="622720" cy="467042"/>
                <a:chOff x="1614" y="2822"/>
                <a:chExt cx="312" cy="234"/>
              </a:xfrm>
            </p:grpSpPr>
            <p:sp>
              <p:nvSpPr>
                <p:cNvPr id="140" name="AutoShape 70">
                  <a:extLst>
                    <a:ext uri="{FF2B5EF4-FFF2-40B4-BE49-F238E27FC236}">
                      <a16:creationId xmlns:a16="http://schemas.microsoft.com/office/drawing/2014/main" id="{3F0DFB09-A854-4190-B300-A1A1B9541E05}"/>
                    </a:ext>
                  </a:extLst>
                </p:cNvPr>
                <p:cNvSpPr>
                  <a:spLocks noChangeAspect="1" noChangeArrowheads="1" noTextEdit="1"/>
                </p:cNvSpPr>
                <p:nvPr/>
              </p:nvSpPr>
              <p:spPr bwMode="auto">
                <a:xfrm>
                  <a:off x="1614" y="2822"/>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Rectangle 72">
                  <a:extLst>
                    <a:ext uri="{FF2B5EF4-FFF2-40B4-BE49-F238E27FC236}">
                      <a16:creationId xmlns:a16="http://schemas.microsoft.com/office/drawing/2014/main" id="{92968734-566E-49D6-8EBF-64504915ED61}"/>
                    </a:ext>
                  </a:extLst>
                </p:cNvPr>
                <p:cNvSpPr>
                  <a:spLocks noChangeArrowheads="1"/>
                </p:cNvSpPr>
                <p:nvPr/>
              </p:nvSpPr>
              <p:spPr bwMode="auto">
                <a:xfrm>
                  <a:off x="1614" y="2822"/>
                  <a:ext cx="312"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Rectangle 73">
                  <a:extLst>
                    <a:ext uri="{FF2B5EF4-FFF2-40B4-BE49-F238E27FC236}">
                      <a16:creationId xmlns:a16="http://schemas.microsoft.com/office/drawing/2014/main" id="{B54CB83A-965F-44BF-882D-E5065D96BF50}"/>
                    </a:ext>
                  </a:extLst>
                </p:cNvPr>
                <p:cNvSpPr>
                  <a:spLocks noChangeArrowheads="1"/>
                </p:cNvSpPr>
                <p:nvPr/>
              </p:nvSpPr>
              <p:spPr bwMode="auto">
                <a:xfrm>
                  <a:off x="1614" y="2851"/>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74">
                  <a:extLst>
                    <a:ext uri="{FF2B5EF4-FFF2-40B4-BE49-F238E27FC236}">
                      <a16:creationId xmlns:a16="http://schemas.microsoft.com/office/drawing/2014/main" id="{6616C395-E3C0-4428-9458-AEF98FCA7D76}"/>
                    </a:ext>
                  </a:extLst>
                </p:cNvPr>
                <p:cNvSpPr>
                  <a:spLocks/>
                </p:cNvSpPr>
                <p:nvPr/>
              </p:nvSpPr>
              <p:spPr bwMode="auto">
                <a:xfrm>
                  <a:off x="1729" y="2913"/>
                  <a:ext cx="58" cy="70"/>
                </a:xfrm>
                <a:custGeom>
                  <a:avLst/>
                  <a:gdLst>
                    <a:gd name="T0" fmla="*/ 58 w 58"/>
                    <a:gd name="T1" fmla="*/ 35 h 70"/>
                    <a:gd name="T2" fmla="*/ 0 w 58"/>
                    <a:gd name="T3" fmla="*/ 70 h 70"/>
                    <a:gd name="T4" fmla="*/ 0 w 58"/>
                    <a:gd name="T5" fmla="*/ 0 h 70"/>
                    <a:gd name="T6" fmla="*/ 58 w 58"/>
                    <a:gd name="T7" fmla="*/ 35 h 70"/>
                  </a:gdLst>
                  <a:ahLst/>
                  <a:cxnLst>
                    <a:cxn ang="0">
                      <a:pos x="T0" y="T1"/>
                    </a:cxn>
                    <a:cxn ang="0">
                      <a:pos x="T2" y="T3"/>
                    </a:cxn>
                    <a:cxn ang="0">
                      <a:pos x="T4" y="T5"/>
                    </a:cxn>
                    <a:cxn ang="0">
                      <a:pos x="T6" y="T7"/>
                    </a:cxn>
                  </a:cxnLst>
                  <a:rect l="0" t="0" r="r" b="b"/>
                  <a:pathLst>
                    <a:path w="58" h="70">
                      <a:moveTo>
                        <a:pt x="58" y="35"/>
                      </a:moveTo>
                      <a:lnTo>
                        <a:pt x="0" y="70"/>
                      </a:lnTo>
                      <a:lnTo>
                        <a:pt x="0" y="0"/>
                      </a:lnTo>
                      <a:lnTo>
                        <a:pt x="58" y="3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Oval 75">
                  <a:extLst>
                    <a:ext uri="{FF2B5EF4-FFF2-40B4-BE49-F238E27FC236}">
                      <a16:creationId xmlns:a16="http://schemas.microsoft.com/office/drawing/2014/main" id="{5163F392-45CE-4426-808A-6756BEDC6BCB}"/>
                    </a:ext>
                  </a:extLst>
                </p:cNvPr>
                <p:cNvSpPr>
                  <a:spLocks noChangeArrowheads="1"/>
                </p:cNvSpPr>
                <p:nvPr/>
              </p:nvSpPr>
              <p:spPr bwMode="auto">
                <a:xfrm>
                  <a:off x="1624" y="2832"/>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9" name="Oval 76">
                  <a:extLst>
                    <a:ext uri="{FF2B5EF4-FFF2-40B4-BE49-F238E27FC236}">
                      <a16:creationId xmlns:a16="http://schemas.microsoft.com/office/drawing/2014/main" id="{50A9806A-42E1-44A6-8422-AD671536C8DA}"/>
                    </a:ext>
                  </a:extLst>
                </p:cNvPr>
                <p:cNvSpPr>
                  <a:spLocks noChangeArrowheads="1"/>
                </p:cNvSpPr>
                <p:nvPr/>
              </p:nvSpPr>
              <p:spPr bwMode="auto">
                <a:xfrm>
                  <a:off x="1638" y="2832"/>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1" name="Oval 77">
                  <a:extLst>
                    <a:ext uri="{FF2B5EF4-FFF2-40B4-BE49-F238E27FC236}">
                      <a16:creationId xmlns:a16="http://schemas.microsoft.com/office/drawing/2014/main" id="{0EF7ACFD-6CFB-4D9D-BCFA-D5D9609B2B2B}"/>
                    </a:ext>
                  </a:extLst>
                </p:cNvPr>
                <p:cNvSpPr>
                  <a:spLocks noChangeArrowheads="1"/>
                </p:cNvSpPr>
                <p:nvPr/>
              </p:nvSpPr>
              <p:spPr bwMode="auto">
                <a:xfrm>
                  <a:off x="1653" y="2832"/>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useBgFill="1">
            <p:nvSpPr>
              <p:cNvPr id="21" name="Oval 20">
                <a:extLst>
                  <a:ext uri="{FF2B5EF4-FFF2-40B4-BE49-F238E27FC236}">
                    <a16:creationId xmlns:a16="http://schemas.microsoft.com/office/drawing/2014/main" id="{BCEF625E-2CA8-4553-B33E-BDC56797D0CE}"/>
                  </a:ext>
                </a:extLst>
              </p:cNvPr>
              <p:cNvSpPr/>
              <p:nvPr/>
            </p:nvSpPr>
            <p:spPr bwMode="auto">
              <a:xfrm>
                <a:off x="5328198" y="3174438"/>
                <a:ext cx="553476" cy="55347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6" name="Group 342">
                <a:extLst>
                  <a:ext uri="{FF2B5EF4-FFF2-40B4-BE49-F238E27FC236}">
                    <a16:creationId xmlns:a16="http://schemas.microsoft.com/office/drawing/2014/main" id="{023CEFD8-45B3-44BE-8232-65745EE3097B}"/>
                  </a:ext>
                </a:extLst>
              </p:cNvPr>
              <p:cNvGrpSpPr>
                <a:grpSpLocks noChangeAspect="1"/>
              </p:cNvGrpSpPr>
              <p:nvPr/>
            </p:nvGrpSpPr>
            <p:grpSpPr bwMode="auto">
              <a:xfrm>
                <a:off x="5351730" y="3203526"/>
                <a:ext cx="506413" cy="495300"/>
                <a:chOff x="2805" y="2777"/>
                <a:chExt cx="319" cy="312"/>
              </a:xfrm>
            </p:grpSpPr>
            <p:sp>
              <p:nvSpPr>
                <p:cNvPr id="137" name="Freeform 343">
                  <a:extLst>
                    <a:ext uri="{FF2B5EF4-FFF2-40B4-BE49-F238E27FC236}">
                      <a16:creationId xmlns:a16="http://schemas.microsoft.com/office/drawing/2014/main" id="{738EA9C1-B47B-4167-BC54-2405209B9AAA}"/>
                    </a:ext>
                  </a:extLst>
                </p:cNvPr>
                <p:cNvSpPr>
                  <a:spLocks noEditPoints="1"/>
                </p:cNvSpPr>
                <p:nvPr/>
              </p:nvSpPr>
              <p:spPr bwMode="auto">
                <a:xfrm>
                  <a:off x="2805" y="2777"/>
                  <a:ext cx="319" cy="312"/>
                </a:xfrm>
                <a:custGeom>
                  <a:avLst/>
                  <a:gdLst>
                    <a:gd name="T0" fmla="*/ 715 w 1396"/>
                    <a:gd name="T1" fmla="*/ 0 h 1365"/>
                    <a:gd name="T2" fmla="*/ 125 w 1396"/>
                    <a:gd name="T3" fmla="*/ 341 h 1365"/>
                    <a:gd name="T4" fmla="*/ 125 w 1396"/>
                    <a:gd name="T5" fmla="*/ 1024 h 1365"/>
                    <a:gd name="T6" fmla="*/ 715 w 1396"/>
                    <a:gd name="T7" fmla="*/ 1365 h 1365"/>
                    <a:gd name="T8" fmla="*/ 1396 w 1396"/>
                    <a:gd name="T9" fmla="*/ 682 h 1365"/>
                    <a:gd name="T10" fmla="*/ 715 w 1396"/>
                    <a:gd name="T11" fmla="*/ 0 h 1365"/>
                    <a:gd name="T12" fmla="*/ 714 w 1396"/>
                    <a:gd name="T13" fmla="*/ 1237 h 1365"/>
                    <a:gd name="T14" fmla="*/ 159 w 1396"/>
                    <a:gd name="T15" fmla="*/ 683 h 1365"/>
                    <a:gd name="T16" fmla="*/ 714 w 1396"/>
                    <a:gd name="T17" fmla="*/ 128 h 1365"/>
                    <a:gd name="T18" fmla="*/ 1268 w 1396"/>
                    <a:gd name="T19" fmla="*/ 683 h 1365"/>
                    <a:gd name="T20" fmla="*/ 714 w 1396"/>
                    <a:gd name="T21" fmla="*/ 1237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6" h="1365">
                      <a:moveTo>
                        <a:pt x="715" y="0"/>
                      </a:moveTo>
                      <a:cubicBezTo>
                        <a:pt x="464" y="0"/>
                        <a:pt x="250" y="124"/>
                        <a:pt x="125" y="341"/>
                      </a:cubicBezTo>
                      <a:cubicBezTo>
                        <a:pt x="0" y="559"/>
                        <a:pt x="0" y="806"/>
                        <a:pt x="125" y="1024"/>
                      </a:cubicBezTo>
                      <a:cubicBezTo>
                        <a:pt x="250" y="1241"/>
                        <a:pt x="464" y="1365"/>
                        <a:pt x="715" y="1365"/>
                      </a:cubicBezTo>
                      <a:cubicBezTo>
                        <a:pt x="1091" y="1365"/>
                        <a:pt x="1396" y="1059"/>
                        <a:pt x="1396" y="682"/>
                      </a:cubicBezTo>
                      <a:cubicBezTo>
                        <a:pt x="1396" y="305"/>
                        <a:pt x="1091" y="0"/>
                        <a:pt x="715" y="0"/>
                      </a:cubicBezTo>
                      <a:close/>
                      <a:moveTo>
                        <a:pt x="714" y="1237"/>
                      </a:moveTo>
                      <a:cubicBezTo>
                        <a:pt x="407" y="1237"/>
                        <a:pt x="159" y="989"/>
                        <a:pt x="159" y="683"/>
                      </a:cubicBezTo>
                      <a:cubicBezTo>
                        <a:pt x="159" y="376"/>
                        <a:pt x="407" y="128"/>
                        <a:pt x="714" y="128"/>
                      </a:cubicBezTo>
                      <a:cubicBezTo>
                        <a:pt x="1020" y="128"/>
                        <a:pt x="1268" y="376"/>
                        <a:pt x="1268" y="683"/>
                      </a:cubicBezTo>
                      <a:cubicBezTo>
                        <a:pt x="1268" y="989"/>
                        <a:pt x="1020" y="1237"/>
                        <a:pt x="714" y="123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344">
                  <a:extLst>
                    <a:ext uri="{FF2B5EF4-FFF2-40B4-BE49-F238E27FC236}">
                      <a16:creationId xmlns:a16="http://schemas.microsoft.com/office/drawing/2014/main" id="{CF1E1C02-78A1-4C32-8532-B5C80F83B0A4}"/>
                    </a:ext>
                  </a:extLst>
                </p:cNvPr>
                <p:cNvSpPr>
                  <a:spLocks noEditPoints="1"/>
                </p:cNvSpPr>
                <p:nvPr/>
              </p:nvSpPr>
              <p:spPr bwMode="auto">
                <a:xfrm>
                  <a:off x="2871" y="2835"/>
                  <a:ext cx="195" cy="195"/>
                </a:xfrm>
                <a:custGeom>
                  <a:avLst/>
                  <a:gdLst>
                    <a:gd name="T0" fmla="*/ 853 w 853"/>
                    <a:gd name="T1" fmla="*/ 471 h 854"/>
                    <a:gd name="T2" fmla="*/ 852 w 853"/>
                    <a:gd name="T3" fmla="*/ 382 h 854"/>
                    <a:gd name="T4" fmla="*/ 789 w 853"/>
                    <a:gd name="T5" fmla="*/ 383 h 854"/>
                    <a:gd name="T6" fmla="*/ 715 w 853"/>
                    <a:gd name="T7" fmla="*/ 205 h 854"/>
                    <a:gd name="T8" fmla="*/ 759 w 853"/>
                    <a:gd name="T9" fmla="*/ 160 h 854"/>
                    <a:gd name="T10" fmla="*/ 691 w 853"/>
                    <a:gd name="T11" fmla="*/ 95 h 854"/>
                    <a:gd name="T12" fmla="*/ 648 w 853"/>
                    <a:gd name="T13" fmla="*/ 139 h 854"/>
                    <a:gd name="T14" fmla="*/ 465 w 853"/>
                    <a:gd name="T15" fmla="*/ 65 h 854"/>
                    <a:gd name="T16" fmla="*/ 464 w 853"/>
                    <a:gd name="T17" fmla="*/ 0 h 854"/>
                    <a:gd name="T18" fmla="*/ 373 w 853"/>
                    <a:gd name="T19" fmla="*/ 1 h 854"/>
                    <a:gd name="T20" fmla="*/ 374 w 853"/>
                    <a:gd name="T21" fmla="*/ 67 h 854"/>
                    <a:gd name="T22" fmla="*/ 198 w 853"/>
                    <a:gd name="T23" fmla="*/ 143 h 854"/>
                    <a:gd name="T24" fmla="*/ 155 w 853"/>
                    <a:gd name="T25" fmla="*/ 102 h 854"/>
                    <a:gd name="T26" fmla="*/ 89 w 853"/>
                    <a:gd name="T27" fmla="*/ 169 h 854"/>
                    <a:gd name="T28" fmla="*/ 133 w 853"/>
                    <a:gd name="T29" fmla="*/ 211 h 854"/>
                    <a:gd name="T30" fmla="*/ 63 w 853"/>
                    <a:gd name="T31" fmla="*/ 382 h 854"/>
                    <a:gd name="T32" fmla="*/ 0 w 853"/>
                    <a:gd name="T33" fmla="*/ 383 h 854"/>
                    <a:gd name="T34" fmla="*/ 1 w 853"/>
                    <a:gd name="T35" fmla="*/ 472 h 854"/>
                    <a:gd name="T36" fmla="*/ 63 w 853"/>
                    <a:gd name="T37" fmla="*/ 471 h 854"/>
                    <a:gd name="T38" fmla="*/ 137 w 853"/>
                    <a:gd name="T39" fmla="*/ 654 h 854"/>
                    <a:gd name="T40" fmla="*/ 96 w 853"/>
                    <a:gd name="T41" fmla="*/ 696 h 854"/>
                    <a:gd name="T42" fmla="*/ 164 w 853"/>
                    <a:gd name="T43" fmla="*/ 761 h 854"/>
                    <a:gd name="T44" fmla="*/ 204 w 853"/>
                    <a:gd name="T45" fmla="*/ 720 h 854"/>
                    <a:gd name="T46" fmla="*/ 388 w 853"/>
                    <a:gd name="T47" fmla="*/ 793 h 854"/>
                    <a:gd name="T48" fmla="*/ 389 w 853"/>
                    <a:gd name="T49" fmla="*/ 854 h 854"/>
                    <a:gd name="T50" fmla="*/ 480 w 853"/>
                    <a:gd name="T51" fmla="*/ 853 h 854"/>
                    <a:gd name="T52" fmla="*/ 479 w 853"/>
                    <a:gd name="T53" fmla="*/ 791 h 854"/>
                    <a:gd name="T54" fmla="*/ 657 w 853"/>
                    <a:gd name="T55" fmla="*/ 713 h 854"/>
                    <a:gd name="T56" fmla="*/ 700 w 853"/>
                    <a:gd name="T57" fmla="*/ 754 h 854"/>
                    <a:gd name="T58" fmla="*/ 766 w 853"/>
                    <a:gd name="T59" fmla="*/ 688 h 854"/>
                    <a:gd name="T60" fmla="*/ 722 w 853"/>
                    <a:gd name="T61" fmla="*/ 645 h 854"/>
                    <a:gd name="T62" fmla="*/ 789 w 853"/>
                    <a:gd name="T63" fmla="*/ 472 h 854"/>
                    <a:gd name="T64" fmla="*/ 853 w 853"/>
                    <a:gd name="T65" fmla="*/ 471 h 854"/>
                    <a:gd name="T66" fmla="*/ 425 w 853"/>
                    <a:gd name="T67" fmla="*/ 683 h 854"/>
                    <a:gd name="T68" fmla="*/ 169 w 853"/>
                    <a:gd name="T69" fmla="*/ 427 h 854"/>
                    <a:gd name="T70" fmla="*/ 425 w 853"/>
                    <a:gd name="T71" fmla="*/ 171 h 854"/>
                    <a:gd name="T72" fmla="*/ 681 w 853"/>
                    <a:gd name="T73" fmla="*/ 427 h 854"/>
                    <a:gd name="T74" fmla="*/ 425 w 853"/>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3" h="854">
                      <a:moveTo>
                        <a:pt x="853" y="471"/>
                      </a:moveTo>
                      <a:cubicBezTo>
                        <a:pt x="852" y="382"/>
                        <a:pt x="852" y="382"/>
                        <a:pt x="852" y="382"/>
                      </a:cubicBezTo>
                      <a:cubicBezTo>
                        <a:pt x="789" y="383"/>
                        <a:pt x="789" y="383"/>
                        <a:pt x="789" y="383"/>
                      </a:cubicBezTo>
                      <a:cubicBezTo>
                        <a:pt x="781" y="316"/>
                        <a:pt x="754" y="255"/>
                        <a:pt x="715" y="205"/>
                      </a:cubicBezTo>
                      <a:cubicBezTo>
                        <a:pt x="759" y="160"/>
                        <a:pt x="759" y="160"/>
                        <a:pt x="759" y="160"/>
                      </a:cubicBezTo>
                      <a:cubicBezTo>
                        <a:pt x="691" y="95"/>
                        <a:pt x="691" y="95"/>
                        <a:pt x="691" y="95"/>
                      </a:cubicBezTo>
                      <a:cubicBezTo>
                        <a:pt x="648" y="139"/>
                        <a:pt x="648" y="139"/>
                        <a:pt x="648" y="139"/>
                      </a:cubicBezTo>
                      <a:cubicBezTo>
                        <a:pt x="596" y="99"/>
                        <a:pt x="533" y="73"/>
                        <a:pt x="465" y="65"/>
                      </a:cubicBezTo>
                      <a:cubicBezTo>
                        <a:pt x="464" y="0"/>
                        <a:pt x="464" y="0"/>
                        <a:pt x="464" y="0"/>
                      </a:cubicBezTo>
                      <a:cubicBezTo>
                        <a:pt x="373" y="1"/>
                        <a:pt x="373" y="1"/>
                        <a:pt x="373" y="1"/>
                      </a:cubicBezTo>
                      <a:cubicBezTo>
                        <a:pt x="374" y="67"/>
                        <a:pt x="374" y="67"/>
                        <a:pt x="374" y="67"/>
                      </a:cubicBezTo>
                      <a:cubicBezTo>
                        <a:pt x="308" y="76"/>
                        <a:pt x="248" y="104"/>
                        <a:pt x="198" y="143"/>
                      </a:cubicBezTo>
                      <a:cubicBezTo>
                        <a:pt x="155" y="102"/>
                        <a:pt x="155" y="102"/>
                        <a:pt x="155" y="102"/>
                      </a:cubicBezTo>
                      <a:cubicBezTo>
                        <a:pt x="89" y="169"/>
                        <a:pt x="89" y="169"/>
                        <a:pt x="89" y="169"/>
                      </a:cubicBezTo>
                      <a:cubicBezTo>
                        <a:pt x="133" y="211"/>
                        <a:pt x="133" y="211"/>
                        <a:pt x="133" y="211"/>
                      </a:cubicBezTo>
                      <a:cubicBezTo>
                        <a:pt x="96" y="260"/>
                        <a:pt x="71" y="319"/>
                        <a:pt x="63" y="382"/>
                      </a:cubicBezTo>
                      <a:cubicBezTo>
                        <a:pt x="0" y="383"/>
                        <a:pt x="0" y="383"/>
                        <a:pt x="0" y="383"/>
                      </a:cubicBezTo>
                      <a:cubicBezTo>
                        <a:pt x="1" y="472"/>
                        <a:pt x="1" y="472"/>
                        <a:pt x="1" y="472"/>
                      </a:cubicBezTo>
                      <a:cubicBezTo>
                        <a:pt x="63" y="471"/>
                        <a:pt x="63" y="471"/>
                        <a:pt x="63" y="471"/>
                      </a:cubicBezTo>
                      <a:cubicBezTo>
                        <a:pt x="70" y="540"/>
                        <a:pt x="97" y="602"/>
                        <a:pt x="137" y="654"/>
                      </a:cubicBezTo>
                      <a:cubicBezTo>
                        <a:pt x="96" y="696"/>
                        <a:pt x="96" y="696"/>
                        <a:pt x="96" y="696"/>
                      </a:cubicBezTo>
                      <a:cubicBezTo>
                        <a:pt x="164" y="761"/>
                        <a:pt x="164" y="761"/>
                        <a:pt x="164" y="761"/>
                      </a:cubicBezTo>
                      <a:cubicBezTo>
                        <a:pt x="204" y="720"/>
                        <a:pt x="204" y="720"/>
                        <a:pt x="204" y="720"/>
                      </a:cubicBezTo>
                      <a:cubicBezTo>
                        <a:pt x="256" y="760"/>
                        <a:pt x="320" y="786"/>
                        <a:pt x="388" y="793"/>
                      </a:cubicBezTo>
                      <a:cubicBezTo>
                        <a:pt x="389" y="854"/>
                        <a:pt x="389" y="854"/>
                        <a:pt x="389" y="854"/>
                      </a:cubicBezTo>
                      <a:cubicBezTo>
                        <a:pt x="480" y="853"/>
                        <a:pt x="480" y="853"/>
                        <a:pt x="480" y="853"/>
                      </a:cubicBezTo>
                      <a:cubicBezTo>
                        <a:pt x="479" y="791"/>
                        <a:pt x="479" y="791"/>
                        <a:pt x="479" y="791"/>
                      </a:cubicBezTo>
                      <a:cubicBezTo>
                        <a:pt x="546" y="782"/>
                        <a:pt x="607" y="754"/>
                        <a:pt x="657" y="713"/>
                      </a:cubicBezTo>
                      <a:cubicBezTo>
                        <a:pt x="700" y="754"/>
                        <a:pt x="700" y="754"/>
                        <a:pt x="700" y="754"/>
                      </a:cubicBezTo>
                      <a:cubicBezTo>
                        <a:pt x="766" y="688"/>
                        <a:pt x="766" y="688"/>
                        <a:pt x="766" y="688"/>
                      </a:cubicBezTo>
                      <a:cubicBezTo>
                        <a:pt x="722" y="645"/>
                        <a:pt x="722" y="645"/>
                        <a:pt x="722" y="645"/>
                      </a:cubicBezTo>
                      <a:cubicBezTo>
                        <a:pt x="758" y="595"/>
                        <a:pt x="782" y="536"/>
                        <a:pt x="789" y="472"/>
                      </a:cubicBezTo>
                      <a:lnTo>
                        <a:pt x="853" y="471"/>
                      </a:lnTo>
                      <a:close/>
                      <a:moveTo>
                        <a:pt x="425" y="683"/>
                      </a:moveTo>
                      <a:cubicBezTo>
                        <a:pt x="284" y="683"/>
                        <a:pt x="169" y="568"/>
                        <a:pt x="169" y="427"/>
                      </a:cubicBezTo>
                      <a:cubicBezTo>
                        <a:pt x="169" y="285"/>
                        <a:pt x="284" y="171"/>
                        <a:pt x="425" y="171"/>
                      </a:cubicBezTo>
                      <a:cubicBezTo>
                        <a:pt x="566" y="171"/>
                        <a:pt x="681" y="285"/>
                        <a:pt x="681" y="427"/>
                      </a:cubicBezTo>
                      <a:cubicBezTo>
                        <a:pt x="681" y="568"/>
                        <a:pt x="566" y="683"/>
                        <a:pt x="425" y="6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150" name="Straight Connector 149">
              <a:extLst>
                <a:ext uri="{FF2B5EF4-FFF2-40B4-BE49-F238E27FC236}">
                  <a16:creationId xmlns:a16="http://schemas.microsoft.com/office/drawing/2014/main" id="{DB35FD2C-2978-4115-BCA8-8E82BF018214}"/>
                </a:ext>
                <a:ext uri="{C183D7F6-B498-43B3-948B-1728B52AA6E4}">
                  <adec:decorative xmlns:adec="http://schemas.microsoft.com/office/drawing/2017/decorative" val="1"/>
                </a:ext>
              </a:extLst>
            </p:cNvPr>
            <p:cNvCxnSpPr/>
            <p:nvPr/>
          </p:nvCxnSpPr>
          <p:spPr>
            <a:xfrm>
              <a:off x="5118792" y="1649042"/>
              <a:ext cx="0" cy="446315"/>
            </a:xfrm>
            <a:prstGeom prst="line">
              <a:avLst/>
            </a:prstGeom>
            <a:ln w="3175">
              <a:solidFill>
                <a:schemeClr val="accent2">
                  <a:lumMod val="20000"/>
                  <a:lumOff val="80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Rectangle 154" descr="Azure SQL Database&#10;Azure Database for PostgreSQL&#10;Azure DB for MySQL&#10;Azure DB for MariaDB&#10;Azure CosmosDB&#10;">
              <a:extLst>
                <a:ext uri="{FF2B5EF4-FFF2-40B4-BE49-F238E27FC236}">
                  <a16:creationId xmlns:a16="http://schemas.microsoft.com/office/drawing/2014/main" id="{31F6E85A-E511-4058-B929-AE9E3273B49E}"/>
                </a:ext>
              </a:extLst>
            </p:cNvPr>
            <p:cNvSpPr/>
            <p:nvPr/>
          </p:nvSpPr>
          <p:spPr bwMode="auto">
            <a:xfrm>
              <a:off x="3507347" y="1692472"/>
              <a:ext cx="1144672" cy="406265"/>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none" lIns="91440" tIns="91440" rIns="91440" bIns="9144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3897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Segoe UI Semibold"/>
                  <a:ea typeface="+mn-ea"/>
                  <a:cs typeface="+mn-cs"/>
                </a:rPr>
                <a:t>Azure SQL</a:t>
              </a:r>
            </a:p>
          </p:txBody>
        </p:sp>
        <p:sp>
          <p:nvSpPr>
            <p:cNvPr id="156" name="Rectangle 155">
              <a:extLst>
                <a:ext uri="{FF2B5EF4-FFF2-40B4-BE49-F238E27FC236}">
                  <a16:creationId xmlns:a16="http://schemas.microsoft.com/office/drawing/2014/main" id="{AE9C6226-1F1B-4621-AAC4-F7D6909A8B1B}"/>
                </a:ext>
              </a:extLst>
            </p:cNvPr>
            <p:cNvSpPr/>
            <p:nvPr/>
          </p:nvSpPr>
          <p:spPr bwMode="auto">
            <a:xfrm>
              <a:off x="1578376" y="1726937"/>
              <a:ext cx="1728633" cy="369332"/>
            </a:xfrm>
            <a:prstGeom prst="rect">
              <a:avLst/>
            </a:prstGeom>
            <a:solidFill>
              <a:srgbClr val="000000"/>
            </a:solidFill>
            <a:ln w="6350" cap="flat" cmpd="sng" algn="ctr">
              <a:noFill/>
              <a:prstDash val="solid"/>
              <a:headEnd type="none" w="med" len="med"/>
              <a:tailEnd type="none" w="med" len="med"/>
            </a:ln>
            <a:effectLst>
              <a:outerShdw blurRad="381000" algn="tl" rotWithShape="0">
                <a:srgbClr val="0078D4">
                  <a:alpha val="55000"/>
                </a:srgbClr>
              </a:outerShdw>
            </a:effectLst>
          </p:spPr>
          <p:txBody>
            <a:bodyPr rot="0" spcFirstLastPara="0" vert="horz" wrap="square" lIns="0" tIns="146304" rIns="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lnSpc>
                  <a:spcPct val="90000"/>
                </a:lnSpc>
                <a:spcBef>
                  <a:spcPct val="0"/>
                </a:spcBef>
                <a:spcAft>
                  <a:spcPct val="0"/>
                </a:spcAft>
                <a:defRPr/>
              </a:pPr>
              <a:r>
                <a:rPr lang="en-US" sz="1200">
                  <a:solidFill>
                    <a:srgbClr val="50E6FF"/>
                  </a:solidFill>
                  <a:latin typeface="Segoe UI Semibold"/>
                  <a:cs typeface="Segoe UI" pitchFamily="34" charset="0"/>
                </a:rPr>
                <a:t>GENERALLY AVAILABLE</a:t>
              </a:r>
            </a:p>
          </p:txBody>
        </p:sp>
        <p:sp>
          <p:nvSpPr>
            <p:cNvPr id="163" name="Rectangle 162">
              <a:extLst>
                <a:ext uri="{FF2B5EF4-FFF2-40B4-BE49-F238E27FC236}">
                  <a16:creationId xmlns:a16="http://schemas.microsoft.com/office/drawing/2014/main" id="{2EB89BBB-7FD5-4CEA-82D3-7E9C1C3AA617}"/>
                </a:ext>
              </a:extLst>
            </p:cNvPr>
            <p:cNvSpPr/>
            <p:nvPr/>
          </p:nvSpPr>
          <p:spPr bwMode="auto">
            <a:xfrm>
              <a:off x="6352223" y="1685268"/>
              <a:ext cx="4201384" cy="406265"/>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9144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3897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Segoe UI Semibold"/>
                  <a:ea typeface="+mn-ea"/>
                  <a:cs typeface="+mn-cs"/>
                </a:rPr>
                <a:t>Azure Database for PostgreSQL</a:t>
              </a:r>
            </a:p>
          </p:txBody>
        </p:sp>
        <p:sp>
          <p:nvSpPr>
            <p:cNvPr id="164" name="Rectangle 163">
              <a:extLst>
                <a:ext uri="{FF2B5EF4-FFF2-40B4-BE49-F238E27FC236}">
                  <a16:creationId xmlns:a16="http://schemas.microsoft.com/office/drawing/2014/main" id="{F22082ED-3170-4DDB-853A-DD3D2914A870}"/>
                </a:ext>
              </a:extLst>
            </p:cNvPr>
            <p:cNvSpPr/>
            <p:nvPr/>
          </p:nvSpPr>
          <p:spPr bwMode="auto">
            <a:xfrm>
              <a:off x="5430578" y="1726937"/>
              <a:ext cx="1422334" cy="369332"/>
            </a:xfrm>
            <a:prstGeom prst="rect">
              <a:avLst/>
            </a:prstGeom>
            <a:solidFill>
              <a:srgbClr val="000000"/>
            </a:solidFill>
            <a:ln w="6350" cap="flat" cmpd="sng" algn="ctr">
              <a:noFill/>
              <a:prstDash val="solid"/>
              <a:headEnd type="none" w="med" len="med"/>
              <a:tailEnd type="none" w="med" len="med"/>
            </a:ln>
            <a:effectLst>
              <a:outerShdw blurRad="381000" algn="tl" rotWithShape="0">
                <a:srgbClr val="0078D4">
                  <a:alpha val="55000"/>
                </a:srgbClr>
              </a:outerShdw>
            </a:effectLst>
          </p:spPr>
          <p:txBody>
            <a:bodyPr rot="0" spcFirstLastPara="0" vert="horz" wrap="square" lIns="0" tIns="146304" rIns="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E6FF"/>
                  </a:solidFill>
                  <a:latin typeface="Segoe UI Semibold"/>
                  <a:cs typeface="Segoe UI" pitchFamily="34" charset="0"/>
                </a:rPr>
                <a:t>PUBLIC PREVIEW</a:t>
              </a:r>
              <a:endPar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spTree>
    <p:extLst>
      <p:ext uri="{BB962C8B-B14F-4D97-AF65-F5344CB8AC3E}">
        <p14:creationId xmlns:p14="http://schemas.microsoft.com/office/powerpoint/2010/main" val="904938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25D147-16FB-46ED-AC58-3ECC18A77A69}"/>
              </a:ext>
            </a:extLst>
          </p:cNvPr>
          <p:cNvSpPr>
            <a:spLocks noGrp="1"/>
          </p:cNvSpPr>
          <p:nvPr>
            <p:ph type="title"/>
          </p:nvPr>
        </p:nvSpPr>
        <p:spPr>
          <a:xfrm>
            <a:off x="588263" y="457200"/>
            <a:ext cx="11018520" cy="553998"/>
          </a:xfrm>
        </p:spPr>
        <p:txBody>
          <a:bodyPr/>
          <a:lstStyle/>
          <a:p>
            <a:pPr algn="ctr"/>
            <a:r>
              <a:rPr lang="en-US"/>
              <a:t>Customer challenges when hybrid</a:t>
            </a:r>
          </a:p>
        </p:txBody>
      </p:sp>
      <p:sp>
        <p:nvSpPr>
          <p:cNvPr id="15" name="Rectangle 14">
            <a:extLst>
              <a:ext uri="{FF2B5EF4-FFF2-40B4-BE49-F238E27FC236}">
                <a16:creationId xmlns:a16="http://schemas.microsoft.com/office/drawing/2014/main" id="{4F0D24CC-0967-4AD0-B2E2-1229B253A05A}"/>
              </a:ext>
              <a:ext uri="{C183D7F6-B498-43B3-948B-1728B52AA6E4}">
                <adec:decorative xmlns:adec="http://schemas.microsoft.com/office/drawing/2017/decorative" val="1"/>
              </a:ext>
            </a:extLst>
          </p:cNvPr>
          <p:cNvSpPr/>
          <p:nvPr/>
        </p:nvSpPr>
        <p:spPr>
          <a:xfrm>
            <a:off x="548148" y="2116125"/>
            <a:ext cx="5250089" cy="3002347"/>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emibold"/>
              <a:ea typeface="+mj-ea"/>
              <a:cs typeface="+mj-cs"/>
            </a:endParaRPr>
          </a:p>
        </p:txBody>
      </p:sp>
      <p:sp>
        <p:nvSpPr>
          <p:cNvPr id="34" name="TextBox 33">
            <a:extLst>
              <a:ext uri="{FF2B5EF4-FFF2-40B4-BE49-F238E27FC236}">
                <a16:creationId xmlns:a16="http://schemas.microsoft.com/office/drawing/2014/main" id="{F330F872-4215-41B6-93D4-38B4EF605C35}"/>
              </a:ext>
            </a:extLst>
          </p:cNvPr>
          <p:cNvSpPr txBox="1"/>
          <p:nvPr/>
        </p:nvSpPr>
        <p:spPr>
          <a:xfrm>
            <a:off x="746286" y="2261840"/>
            <a:ext cx="4853811" cy="846386"/>
          </a:xfrm>
          <a:prstGeom prst="rect">
            <a:avLst/>
          </a:prstGeom>
          <a:noFill/>
        </p:spPr>
        <p:txBody>
          <a:bodyPr wrap="square">
            <a:spAutoFit/>
          </a:bodyPr>
          <a:lstStyle>
            <a:defPPr>
              <a:defRPr lang="en-US"/>
            </a:defPPr>
            <a:lvl1pPr marR="0" lvl="0" indent="0" defTabSz="932472" fontAlgn="base">
              <a:lnSpc>
                <a:spcPct val="90000"/>
              </a:lnSpc>
              <a:spcBef>
                <a:spcPct val="0"/>
              </a:spcBef>
              <a:spcAft>
                <a:spcPct val="0"/>
              </a:spcAft>
              <a:buClrTx/>
              <a:buSzTx/>
              <a:buFontTx/>
              <a:buNone/>
              <a:tabLst/>
              <a:defRPr kumimoji="0" sz="1400" b="0" i="1" u="none" strike="noStrike" kern="0" cap="none" spc="0" normalizeH="0" baseline="0">
                <a:ln>
                  <a:noFill/>
                </a:ln>
                <a:solidFill>
                  <a:srgbClr val="FFFFFF"/>
                </a:solidFill>
                <a:effectLst/>
                <a:uLnTx/>
                <a:uFillTx/>
                <a:latin typeface="Segoe UI Semibold"/>
              </a:defRPr>
            </a:lvl1pPr>
          </a:lstStyle>
          <a:p>
            <a:pPr marL="0" marR="0" lvl="0" indent="0" algn="ctr" defTabSz="932472" rtl="0" eaLnBrk="1" fontAlgn="base" latinLnBrk="0" hangingPunct="1">
              <a:lnSpc>
                <a:spcPct val="100000"/>
              </a:lnSpc>
              <a:spcBef>
                <a:spcPct val="0"/>
              </a:spcBef>
              <a:spcAft>
                <a:spcPts val="600"/>
              </a:spcAft>
              <a:buClrTx/>
              <a:buSzTx/>
              <a:buFontTx/>
              <a:buNone/>
              <a:tabLst/>
              <a:defRPr/>
            </a:pPr>
            <a:r>
              <a:rPr lang="en-US" sz="1600" i="0">
                <a:solidFill>
                  <a:schemeClr val="accent1"/>
                </a:solidFill>
              </a:rPr>
              <a:t>Complexity</a:t>
            </a:r>
          </a:p>
          <a:p>
            <a:pPr marL="63500" marR="0" lvl="0" indent="-6350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mn-lt"/>
                <a:ea typeface="+mn-ea"/>
                <a:cs typeface="+mn-cs"/>
              </a:rPr>
              <a:t>“I need to have health visibility in a single pane of glass to</a:t>
            </a:r>
            <a:br>
              <a:rPr kumimoji="0" lang="en-US" sz="1400" b="0" i="0" u="none" strike="noStrike" kern="0" cap="none" spc="0" normalizeH="0" baseline="0" noProof="0">
                <a:ln>
                  <a:noFill/>
                </a:ln>
                <a:solidFill>
                  <a:srgbClr val="FFFFFF"/>
                </a:solidFill>
                <a:effectLst/>
                <a:uLnTx/>
                <a:uFillTx/>
                <a:latin typeface="+mn-lt"/>
                <a:ea typeface="+mn-ea"/>
                <a:cs typeface="+mn-cs"/>
              </a:rPr>
            </a:br>
            <a:r>
              <a:rPr kumimoji="0" lang="en-US" sz="1400" b="0" i="0" u="none" strike="noStrike" kern="0" cap="none" spc="0" normalizeH="0" baseline="0" noProof="0">
                <a:ln>
                  <a:noFill/>
                </a:ln>
                <a:solidFill>
                  <a:srgbClr val="FFFFFF"/>
                </a:solidFill>
                <a:effectLst/>
                <a:uLnTx/>
                <a:uFillTx/>
                <a:latin typeface="+mn-lt"/>
                <a:ea typeface="+mn-ea"/>
                <a:cs typeface="+mn-cs"/>
              </a:rPr>
              <a:t>all my existing and future infrastructure and applications.”</a:t>
            </a:r>
          </a:p>
        </p:txBody>
      </p:sp>
      <p:sp>
        <p:nvSpPr>
          <p:cNvPr id="33" name="TextBox 32">
            <a:extLst>
              <a:ext uri="{FF2B5EF4-FFF2-40B4-BE49-F238E27FC236}">
                <a16:creationId xmlns:a16="http://schemas.microsoft.com/office/drawing/2014/main" id="{BEB583C7-2CFE-44E0-B358-50AC845ED90E}"/>
              </a:ext>
            </a:extLst>
          </p:cNvPr>
          <p:cNvSpPr txBox="1"/>
          <p:nvPr/>
        </p:nvSpPr>
        <p:spPr>
          <a:xfrm>
            <a:off x="746286" y="3194106"/>
            <a:ext cx="4853811" cy="846386"/>
          </a:xfrm>
          <a:prstGeom prst="rect">
            <a:avLst/>
          </a:prstGeom>
          <a:noFill/>
        </p:spPr>
        <p:txBody>
          <a:bodyPr wrap="square">
            <a:spAutoFit/>
          </a:bodyPr>
          <a:lstStyle>
            <a:defPPr>
              <a:defRPr lang="en-US"/>
            </a:defPPr>
            <a:lvl1pPr marR="0" lvl="0" indent="0" defTabSz="932472" fontAlgn="base">
              <a:lnSpc>
                <a:spcPct val="90000"/>
              </a:lnSpc>
              <a:spcBef>
                <a:spcPct val="0"/>
              </a:spcBef>
              <a:spcAft>
                <a:spcPct val="0"/>
              </a:spcAft>
              <a:buClrTx/>
              <a:buSzTx/>
              <a:buFontTx/>
              <a:buNone/>
              <a:tabLst/>
              <a:defRPr kumimoji="0" sz="1400" b="0" i="1" u="none" strike="noStrike" kern="0" cap="none" spc="0" normalizeH="0" baseline="0">
                <a:ln>
                  <a:noFill/>
                </a:ln>
                <a:solidFill>
                  <a:srgbClr val="FFFFFF"/>
                </a:solidFill>
                <a:effectLst/>
                <a:uLnTx/>
                <a:uFillTx/>
                <a:latin typeface="Segoe UI Semibold"/>
              </a:defRPr>
            </a:lvl1pPr>
          </a:lstStyle>
          <a:p>
            <a:pPr marR="0" indent="0" algn="ctr">
              <a:lnSpc>
                <a:spcPct val="100000"/>
              </a:lnSpc>
              <a:spcAft>
                <a:spcPts val="600"/>
              </a:spcAft>
              <a:buClrTx/>
              <a:buSzTx/>
              <a:buFontTx/>
              <a:buNone/>
              <a:tabLst/>
              <a:defRPr/>
            </a:pPr>
            <a:r>
              <a:rPr lang="en-US" sz="1600" i="0">
                <a:solidFill>
                  <a:schemeClr val="accent1"/>
                </a:solidFill>
              </a:rPr>
              <a:t>Compliance</a:t>
            </a:r>
          </a:p>
          <a:p>
            <a:pPr marL="63500" marR="0" lvl="0" indent="-63500" algn="ctr" defTabSz="932472" rtl="0" eaLnBrk="1" fontAlgn="base" latinLnBrk="0" hangingPunct="1">
              <a:lnSpc>
                <a:spcPct val="100000"/>
              </a:lnSpc>
              <a:spcBef>
                <a:spcPct val="0"/>
              </a:spcBef>
              <a:spcAft>
                <a:spcPct val="0"/>
              </a:spcAft>
              <a:buClrTx/>
              <a:buSzTx/>
              <a:buFontTx/>
              <a:buNone/>
              <a:tabLst/>
              <a:defRPr/>
            </a:pPr>
            <a:r>
              <a:rPr lang="en-US" i="0">
                <a:latin typeface="+mn-lt"/>
              </a:rPr>
              <a:t>“I need to manage security and incident management across my public cloud and datacenter assets.”</a:t>
            </a:r>
          </a:p>
        </p:txBody>
      </p:sp>
      <p:sp>
        <p:nvSpPr>
          <p:cNvPr id="32" name="TextBox 31">
            <a:extLst>
              <a:ext uri="{FF2B5EF4-FFF2-40B4-BE49-F238E27FC236}">
                <a16:creationId xmlns:a16="http://schemas.microsoft.com/office/drawing/2014/main" id="{D191927F-59B7-4829-8F3E-1CA494E20199}"/>
              </a:ext>
            </a:extLst>
          </p:cNvPr>
          <p:cNvSpPr txBox="1"/>
          <p:nvPr/>
        </p:nvSpPr>
        <p:spPr>
          <a:xfrm>
            <a:off x="746286" y="4126371"/>
            <a:ext cx="4853811" cy="846386"/>
          </a:xfrm>
          <a:prstGeom prst="rect">
            <a:avLst/>
          </a:prstGeom>
          <a:noFill/>
        </p:spPr>
        <p:txBody>
          <a:bodyPr wrap="square">
            <a:spAutoFit/>
          </a:bodyPr>
          <a:lstStyle/>
          <a:p>
            <a:pPr lvl="0" algn="ctr" defTabSz="932472" fontAlgn="base">
              <a:spcBef>
                <a:spcPct val="0"/>
              </a:spcBef>
              <a:spcAft>
                <a:spcPts val="600"/>
              </a:spcAft>
              <a:defRPr/>
            </a:pPr>
            <a:r>
              <a:rPr lang="en-US" sz="1600" kern="0">
                <a:solidFill>
                  <a:schemeClr val="accent1"/>
                </a:solidFill>
                <a:latin typeface="Segoe UI Semibold"/>
              </a:rPr>
              <a:t>Inconsistency</a:t>
            </a:r>
          </a:p>
          <a:p>
            <a:pPr marL="63500" marR="0" lvl="0" indent="-63500" algn="ctr" defTabSz="932472" rtl="0" eaLnBrk="1" fontAlgn="base" latinLnBrk="0" hangingPunct="1">
              <a:spcBef>
                <a:spcPct val="0"/>
              </a:spcBef>
              <a:spcAft>
                <a:spcPct val="0"/>
              </a:spcAft>
              <a:buClrTx/>
              <a:buSzTx/>
              <a:buFontTx/>
              <a:buNone/>
              <a:tabLst/>
              <a:defRPr/>
            </a:pPr>
            <a:r>
              <a:rPr lang="en-US" sz="1400" kern="0">
                <a:solidFill>
                  <a:srgbClr val="FFFFFF"/>
                </a:solidFill>
              </a:rPr>
              <a:t>“I want my on-prem skills to work in the cloud,</a:t>
            </a:r>
            <a:br>
              <a:rPr lang="en-US" sz="1400" kern="0">
                <a:solidFill>
                  <a:srgbClr val="FFFFFF"/>
                </a:solidFill>
              </a:rPr>
            </a:br>
            <a:r>
              <a:rPr lang="en-US" sz="1400" kern="0">
                <a:solidFill>
                  <a:srgbClr val="FFFFFF"/>
                </a:solidFill>
              </a:rPr>
              <a:t>and my cloud skills to work on-prem.”</a:t>
            </a:r>
          </a:p>
        </p:txBody>
      </p:sp>
      <p:sp>
        <p:nvSpPr>
          <p:cNvPr id="16" name="Rectangle 15">
            <a:extLst>
              <a:ext uri="{FF2B5EF4-FFF2-40B4-BE49-F238E27FC236}">
                <a16:creationId xmlns:a16="http://schemas.microsoft.com/office/drawing/2014/main" id="{65C8021A-DD41-4099-A0D3-DC1148A6CC63}"/>
              </a:ext>
              <a:ext uri="{C183D7F6-B498-43B3-948B-1728B52AA6E4}">
                <adec:decorative xmlns:adec="http://schemas.microsoft.com/office/drawing/2017/decorative" val="1"/>
              </a:ext>
            </a:extLst>
          </p:cNvPr>
          <p:cNvSpPr/>
          <p:nvPr/>
        </p:nvSpPr>
        <p:spPr>
          <a:xfrm>
            <a:off x="6282840" y="2116125"/>
            <a:ext cx="5250195" cy="3002348"/>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emibold"/>
              <a:ea typeface="+mj-ea"/>
              <a:cs typeface="+mj-cs"/>
            </a:endParaRPr>
          </a:p>
        </p:txBody>
      </p:sp>
      <p:sp>
        <p:nvSpPr>
          <p:cNvPr id="14" name="TextBox 13">
            <a:extLst>
              <a:ext uri="{FF2B5EF4-FFF2-40B4-BE49-F238E27FC236}">
                <a16:creationId xmlns:a16="http://schemas.microsoft.com/office/drawing/2014/main" id="{C29A879C-1DD7-4750-9D5B-3C8C72508FD9}"/>
              </a:ext>
            </a:extLst>
          </p:cNvPr>
          <p:cNvSpPr txBox="1"/>
          <p:nvPr/>
        </p:nvSpPr>
        <p:spPr>
          <a:xfrm>
            <a:off x="6481032" y="2261840"/>
            <a:ext cx="4853811" cy="846386"/>
          </a:xfrm>
          <a:prstGeom prst="rect">
            <a:avLst/>
          </a:prstGeom>
          <a:noFill/>
        </p:spPr>
        <p:txBody>
          <a:bodyPr wrap="square">
            <a:spAutoFit/>
          </a:bodyPr>
          <a:lstStyle>
            <a:defPPr>
              <a:defRPr lang="en-US"/>
            </a:defPPr>
            <a:lvl1pPr marR="0" lvl="0" indent="0" defTabSz="932472" fontAlgn="base">
              <a:lnSpc>
                <a:spcPct val="90000"/>
              </a:lnSpc>
              <a:spcBef>
                <a:spcPct val="0"/>
              </a:spcBef>
              <a:spcAft>
                <a:spcPct val="0"/>
              </a:spcAft>
              <a:buClrTx/>
              <a:buSzTx/>
              <a:buFontTx/>
              <a:buNone/>
              <a:tabLst/>
              <a:defRPr kumimoji="0" sz="1400" b="0" i="1" u="none" strike="noStrike" kern="0" cap="none" spc="0" normalizeH="0" baseline="0">
                <a:ln>
                  <a:noFill/>
                </a:ln>
                <a:solidFill>
                  <a:srgbClr val="FFFFFF"/>
                </a:solidFill>
                <a:effectLst/>
                <a:uLnTx/>
                <a:uFillTx/>
                <a:latin typeface="Segoe UI Semibold"/>
              </a:defRPr>
            </a:lvl1pPr>
          </a:lstStyle>
          <a:p>
            <a:pPr marL="0" marR="0" lvl="0" indent="0" algn="ctr" defTabSz="932472" rtl="0" eaLnBrk="1" fontAlgn="base" latinLnBrk="0" hangingPunct="1">
              <a:lnSpc>
                <a:spcPct val="100000"/>
              </a:lnSpc>
              <a:spcBef>
                <a:spcPct val="0"/>
              </a:spcBef>
              <a:spcAft>
                <a:spcPts val="600"/>
              </a:spcAft>
              <a:buClrTx/>
              <a:buSzTx/>
              <a:buFontTx/>
              <a:buNone/>
              <a:tabLst/>
              <a:defRPr/>
            </a:pPr>
            <a:r>
              <a:rPr lang="en-US" sz="1600" i="0">
                <a:solidFill>
                  <a:schemeClr val="accent1"/>
                </a:solidFill>
              </a:rPr>
              <a:t>Regulation</a:t>
            </a:r>
          </a:p>
          <a:p>
            <a:pPr marL="63500" marR="0" lvl="0" indent="-6350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mn-lt"/>
                <a:ea typeface="+mn-ea"/>
                <a:cs typeface="+mn-cs"/>
              </a:rPr>
              <a:t>“Our DB layer must remain on-premises due to sensitive patient data and data availability needs.”</a:t>
            </a:r>
          </a:p>
        </p:txBody>
      </p:sp>
      <p:sp>
        <p:nvSpPr>
          <p:cNvPr id="11" name="TextBox 10">
            <a:extLst>
              <a:ext uri="{FF2B5EF4-FFF2-40B4-BE49-F238E27FC236}">
                <a16:creationId xmlns:a16="http://schemas.microsoft.com/office/drawing/2014/main" id="{73C1BA6B-584A-42D2-A54C-4F4FE0758325}"/>
              </a:ext>
            </a:extLst>
          </p:cNvPr>
          <p:cNvSpPr txBox="1"/>
          <p:nvPr/>
        </p:nvSpPr>
        <p:spPr>
          <a:xfrm>
            <a:off x="6481032" y="3194106"/>
            <a:ext cx="4853811" cy="846386"/>
          </a:xfrm>
          <a:prstGeom prst="rect">
            <a:avLst/>
          </a:prstGeom>
          <a:noFill/>
        </p:spPr>
        <p:txBody>
          <a:bodyPr wrap="square">
            <a:spAutoFit/>
          </a:bodyPr>
          <a:lstStyle>
            <a:defPPr>
              <a:defRPr lang="en-US"/>
            </a:defPPr>
            <a:lvl1pPr marR="0" lvl="0" indent="0" defTabSz="932472" fontAlgn="base">
              <a:lnSpc>
                <a:spcPct val="90000"/>
              </a:lnSpc>
              <a:spcBef>
                <a:spcPct val="0"/>
              </a:spcBef>
              <a:spcAft>
                <a:spcPct val="0"/>
              </a:spcAft>
              <a:buClrTx/>
              <a:buSzTx/>
              <a:buFontTx/>
              <a:buNone/>
              <a:tabLst/>
              <a:defRPr kumimoji="0" sz="1400" b="0" i="1" u="none" strike="noStrike" kern="0" cap="none" spc="0" normalizeH="0" baseline="0">
                <a:ln>
                  <a:noFill/>
                </a:ln>
                <a:solidFill>
                  <a:srgbClr val="FFFFFF"/>
                </a:solidFill>
                <a:effectLst/>
                <a:uLnTx/>
                <a:uFillTx/>
                <a:latin typeface="Segoe UI Semibold"/>
              </a:defRPr>
            </a:lvl1pPr>
          </a:lstStyle>
          <a:p>
            <a:pPr marR="0" indent="0" algn="ctr">
              <a:lnSpc>
                <a:spcPct val="100000"/>
              </a:lnSpc>
              <a:spcAft>
                <a:spcPts val="600"/>
              </a:spcAft>
              <a:buClrTx/>
              <a:buSzTx/>
              <a:buFontTx/>
              <a:buNone/>
              <a:tabLst/>
              <a:defRPr/>
            </a:pPr>
            <a:r>
              <a:rPr lang="en-US" sz="1600" i="0">
                <a:solidFill>
                  <a:schemeClr val="accent1"/>
                </a:solidFill>
              </a:rPr>
              <a:t>Latency</a:t>
            </a:r>
          </a:p>
          <a:p>
            <a:pPr marL="63500" marR="0" lvl="0" indent="-63500" algn="ctr" defTabSz="932472" rtl="0" eaLnBrk="1" fontAlgn="base" latinLnBrk="0" hangingPunct="1">
              <a:lnSpc>
                <a:spcPct val="100000"/>
              </a:lnSpc>
              <a:spcBef>
                <a:spcPct val="0"/>
              </a:spcBef>
              <a:spcAft>
                <a:spcPct val="0"/>
              </a:spcAft>
              <a:buClrTx/>
              <a:buSzTx/>
              <a:buFontTx/>
              <a:buNone/>
              <a:tabLst/>
              <a:defRPr/>
            </a:pPr>
            <a:r>
              <a:rPr lang="en-US" i="0">
                <a:latin typeface="+mn-lt"/>
              </a:rPr>
              <a:t>“We can’t take a dependency on the internet. If we lose connectivity, we still want to be able to access the data.”</a:t>
            </a:r>
          </a:p>
        </p:txBody>
      </p:sp>
      <p:sp>
        <p:nvSpPr>
          <p:cNvPr id="9" name="TextBox 8">
            <a:extLst>
              <a:ext uri="{FF2B5EF4-FFF2-40B4-BE49-F238E27FC236}">
                <a16:creationId xmlns:a16="http://schemas.microsoft.com/office/drawing/2014/main" id="{CA52E10C-BB96-4C0A-844F-848C63822122}"/>
              </a:ext>
            </a:extLst>
          </p:cNvPr>
          <p:cNvSpPr txBox="1"/>
          <p:nvPr/>
        </p:nvSpPr>
        <p:spPr>
          <a:xfrm>
            <a:off x="6481032" y="4126371"/>
            <a:ext cx="4853811" cy="846386"/>
          </a:xfrm>
          <a:prstGeom prst="rect">
            <a:avLst/>
          </a:prstGeom>
          <a:noFill/>
        </p:spPr>
        <p:txBody>
          <a:bodyPr wrap="square">
            <a:spAutoFit/>
          </a:bodyPr>
          <a:lstStyle/>
          <a:p>
            <a:pPr lvl="0" algn="ctr" defTabSz="932472" fontAlgn="base">
              <a:spcBef>
                <a:spcPct val="0"/>
              </a:spcBef>
              <a:spcAft>
                <a:spcPts val="600"/>
              </a:spcAft>
              <a:defRPr/>
            </a:pPr>
            <a:r>
              <a:rPr lang="en-US" sz="1600" kern="0">
                <a:solidFill>
                  <a:schemeClr val="accent1"/>
                </a:solidFill>
                <a:latin typeface="Segoe UI Semibold"/>
              </a:rPr>
              <a:t>Legacy</a:t>
            </a:r>
          </a:p>
          <a:p>
            <a:pPr marL="63500" marR="0" lvl="0" indent="-63500" algn="ctr" defTabSz="932472" rtl="0" eaLnBrk="1" fontAlgn="base" latinLnBrk="0" hangingPunct="1">
              <a:spcBef>
                <a:spcPct val="0"/>
              </a:spcBef>
              <a:spcAft>
                <a:spcPct val="0"/>
              </a:spcAft>
              <a:buClrTx/>
              <a:buSzTx/>
              <a:buFontTx/>
              <a:buNone/>
              <a:tabLst/>
              <a:defRPr/>
            </a:pPr>
            <a:r>
              <a:rPr lang="en-US" sz="1400" kern="0">
                <a:solidFill>
                  <a:srgbClr val="FFFFFF"/>
                </a:solidFill>
              </a:rPr>
              <a:t>“Our older systems take too much maintenance. We want evergreen technology and to pay for it like a utility.”</a:t>
            </a:r>
          </a:p>
        </p:txBody>
      </p:sp>
      <p:grpSp>
        <p:nvGrpSpPr>
          <p:cNvPr id="55" name="Group 54" descr="Multi-cloud">
            <a:extLst>
              <a:ext uri="{FF2B5EF4-FFF2-40B4-BE49-F238E27FC236}">
                <a16:creationId xmlns:a16="http://schemas.microsoft.com/office/drawing/2014/main" id="{D75230C3-B1FE-4E1E-94D5-F82E57D78661}"/>
              </a:ext>
            </a:extLst>
          </p:cNvPr>
          <p:cNvGrpSpPr/>
          <p:nvPr/>
        </p:nvGrpSpPr>
        <p:grpSpPr>
          <a:xfrm>
            <a:off x="4438327" y="5918159"/>
            <a:ext cx="817531" cy="484120"/>
            <a:chOff x="6764620" y="5811979"/>
            <a:chExt cx="817531" cy="484120"/>
          </a:xfrm>
        </p:grpSpPr>
        <p:sp>
          <p:nvSpPr>
            <p:cNvPr id="56" name="Rectangle 55">
              <a:extLst>
                <a:ext uri="{FF2B5EF4-FFF2-40B4-BE49-F238E27FC236}">
                  <a16:creationId xmlns:a16="http://schemas.microsoft.com/office/drawing/2014/main" id="{F54FF049-E632-44C0-A5B1-CAF3FB77F7AA}"/>
                </a:ext>
              </a:extLst>
            </p:cNvPr>
            <p:cNvSpPr/>
            <p:nvPr/>
          </p:nvSpPr>
          <p:spPr>
            <a:xfrm>
              <a:off x="6764620" y="6111433"/>
              <a:ext cx="817531" cy="184666"/>
            </a:xfrm>
            <a:prstGeom prst="rect">
              <a:avLst/>
            </a:prstGeom>
          </p:spPr>
          <p:txBody>
            <a:bodyPr wrap="non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mn-cs"/>
                </a:rPr>
                <a:t>Multi-cloud</a:t>
              </a:r>
            </a:p>
          </p:txBody>
        </p:sp>
        <p:grpSp>
          <p:nvGrpSpPr>
            <p:cNvPr id="57" name="Group 56">
              <a:extLst>
                <a:ext uri="{FF2B5EF4-FFF2-40B4-BE49-F238E27FC236}">
                  <a16:creationId xmlns:a16="http://schemas.microsoft.com/office/drawing/2014/main" id="{035CC4C7-312F-4CB7-85F6-3316D04482FB}"/>
                </a:ext>
              </a:extLst>
            </p:cNvPr>
            <p:cNvGrpSpPr/>
            <p:nvPr/>
          </p:nvGrpSpPr>
          <p:grpSpPr>
            <a:xfrm>
              <a:off x="6955186" y="5811979"/>
              <a:ext cx="436399" cy="243012"/>
              <a:chOff x="8293891" y="5276034"/>
              <a:chExt cx="575789" cy="320633"/>
            </a:xfrm>
          </p:grpSpPr>
          <p:sp>
            <p:nvSpPr>
              <p:cNvPr id="58" name="Cloud">
                <a:extLst>
                  <a:ext uri="{FF2B5EF4-FFF2-40B4-BE49-F238E27FC236}">
                    <a16:creationId xmlns:a16="http://schemas.microsoft.com/office/drawing/2014/main" id="{260D3273-DDC5-4EE4-9481-1A4293CC89DA}"/>
                  </a:ext>
                </a:extLst>
              </p:cNvPr>
              <p:cNvSpPr>
                <a:spLocks noChangeAspect="1"/>
              </p:cNvSpPr>
              <p:nvPr/>
            </p:nvSpPr>
            <p:spPr bwMode="auto">
              <a:xfrm flipV="1">
                <a:off x="8293891" y="5276034"/>
                <a:ext cx="415769" cy="22919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25400" cap="flat">
                <a:no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353535"/>
                  </a:solidFill>
                  <a:effectLst/>
                  <a:uLnTx/>
                  <a:uFillTx/>
                  <a:latin typeface="Segoe UI Semilight"/>
                  <a:ea typeface="+mn-ea"/>
                  <a:cs typeface="+mn-cs"/>
                </a:endParaRPr>
              </a:p>
            </p:txBody>
          </p:sp>
          <p:sp>
            <p:nvSpPr>
              <p:cNvPr id="59" name="Cloud">
                <a:extLst>
                  <a:ext uri="{FF2B5EF4-FFF2-40B4-BE49-F238E27FC236}">
                    <a16:creationId xmlns:a16="http://schemas.microsoft.com/office/drawing/2014/main" id="{CCF9A23A-2A44-4398-830B-353BA3251704}"/>
                  </a:ext>
                </a:extLst>
              </p:cNvPr>
              <p:cNvSpPr>
                <a:spLocks noChangeAspect="1"/>
              </p:cNvSpPr>
              <p:nvPr/>
            </p:nvSpPr>
            <p:spPr bwMode="auto">
              <a:xfrm flipV="1">
                <a:off x="8453911" y="5367474"/>
                <a:ext cx="415769" cy="22919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353535"/>
                  </a:solidFill>
                  <a:effectLst/>
                  <a:uLnTx/>
                  <a:uFillTx/>
                  <a:latin typeface="Segoe UI Semilight"/>
                  <a:ea typeface="+mn-ea"/>
                  <a:cs typeface="+mn-cs"/>
                </a:endParaRPr>
              </a:p>
            </p:txBody>
          </p:sp>
        </p:grpSp>
      </p:grpSp>
      <p:grpSp>
        <p:nvGrpSpPr>
          <p:cNvPr id="60" name="Group 59" descr="Datacenter">
            <a:extLst>
              <a:ext uri="{FF2B5EF4-FFF2-40B4-BE49-F238E27FC236}">
                <a16:creationId xmlns:a16="http://schemas.microsoft.com/office/drawing/2014/main" id="{31146789-4558-4F88-BD3E-9BD2D41AA544}"/>
              </a:ext>
            </a:extLst>
          </p:cNvPr>
          <p:cNvGrpSpPr/>
          <p:nvPr/>
        </p:nvGrpSpPr>
        <p:grpSpPr>
          <a:xfrm>
            <a:off x="5713331" y="5905364"/>
            <a:ext cx="765338" cy="496915"/>
            <a:chOff x="7925127" y="5808392"/>
            <a:chExt cx="765338" cy="496915"/>
          </a:xfrm>
        </p:grpSpPr>
        <p:sp>
          <p:nvSpPr>
            <p:cNvPr id="61" name="Rectangle 60">
              <a:extLst>
                <a:ext uri="{FF2B5EF4-FFF2-40B4-BE49-F238E27FC236}">
                  <a16:creationId xmlns:a16="http://schemas.microsoft.com/office/drawing/2014/main" id="{17EC57DF-58A2-47CB-B6D0-D9AD0D11EE74}"/>
                </a:ext>
              </a:extLst>
            </p:cNvPr>
            <p:cNvSpPr/>
            <p:nvPr/>
          </p:nvSpPr>
          <p:spPr>
            <a:xfrm>
              <a:off x="7925127" y="6120641"/>
              <a:ext cx="765338" cy="184666"/>
            </a:xfrm>
            <a:prstGeom prst="rect">
              <a:avLst/>
            </a:prstGeom>
          </p:spPr>
          <p:txBody>
            <a:bodyPr wrap="non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mn-cs"/>
                </a:rPr>
                <a:t>Datacenter</a:t>
              </a:r>
            </a:p>
          </p:txBody>
        </p:sp>
        <p:pic>
          <p:nvPicPr>
            <p:cNvPr id="62" name="Picture 61">
              <a:extLst>
                <a:ext uri="{FF2B5EF4-FFF2-40B4-BE49-F238E27FC236}">
                  <a16:creationId xmlns:a16="http://schemas.microsoft.com/office/drawing/2014/main" id="{B4684A9D-24A4-4669-AFC4-F92356DD906B}"/>
                </a:ext>
              </a:extLst>
            </p:cNvPr>
            <p:cNvPicPr>
              <a:picLocks noChangeAspect="1"/>
            </p:cNvPicPr>
            <p:nvPr/>
          </p:nvPicPr>
          <p:blipFill>
            <a:blip r:embed="rId3"/>
            <a:srcRect/>
            <a:stretch/>
          </p:blipFill>
          <p:spPr>
            <a:xfrm>
              <a:off x="8170298" y="5808392"/>
              <a:ext cx="274997" cy="274997"/>
            </a:xfrm>
            <a:prstGeom prst="rect">
              <a:avLst/>
            </a:prstGeom>
          </p:spPr>
        </p:pic>
      </p:grpSp>
      <p:grpSp>
        <p:nvGrpSpPr>
          <p:cNvPr id="63" name="Group 62" descr="Edge">
            <a:extLst>
              <a:ext uri="{FF2B5EF4-FFF2-40B4-BE49-F238E27FC236}">
                <a16:creationId xmlns:a16="http://schemas.microsoft.com/office/drawing/2014/main" id="{13785D51-4B5E-4BBD-A0A5-549D9BC8AC8A}"/>
              </a:ext>
            </a:extLst>
          </p:cNvPr>
          <p:cNvGrpSpPr/>
          <p:nvPr/>
        </p:nvGrpSpPr>
        <p:grpSpPr>
          <a:xfrm>
            <a:off x="7127908" y="5901781"/>
            <a:ext cx="347852" cy="500498"/>
            <a:chOff x="9264400" y="5792951"/>
            <a:chExt cx="347852" cy="500498"/>
          </a:xfrm>
        </p:grpSpPr>
        <p:sp>
          <p:nvSpPr>
            <p:cNvPr id="64" name="Rectangle 63">
              <a:extLst>
                <a:ext uri="{FF2B5EF4-FFF2-40B4-BE49-F238E27FC236}">
                  <a16:creationId xmlns:a16="http://schemas.microsoft.com/office/drawing/2014/main" id="{BD6312A9-8BEF-4537-9990-7FF31D5DDD7D}"/>
                </a:ext>
              </a:extLst>
            </p:cNvPr>
            <p:cNvSpPr/>
            <p:nvPr/>
          </p:nvSpPr>
          <p:spPr>
            <a:xfrm>
              <a:off x="9264400" y="6108783"/>
              <a:ext cx="347852" cy="184666"/>
            </a:xfrm>
            <a:prstGeom prst="rect">
              <a:avLst/>
            </a:prstGeom>
          </p:spPr>
          <p:txBody>
            <a:bodyPr wrap="non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mn-cs"/>
                </a:rPr>
                <a:t>Edge</a:t>
              </a:r>
            </a:p>
          </p:txBody>
        </p:sp>
        <p:grpSp>
          <p:nvGrpSpPr>
            <p:cNvPr id="65" name="Group 64" descr="factory, manufacturing">
              <a:extLst>
                <a:ext uri="{FF2B5EF4-FFF2-40B4-BE49-F238E27FC236}">
                  <a16:creationId xmlns:a16="http://schemas.microsoft.com/office/drawing/2014/main" id="{4EB34E8A-C797-4A69-9ECF-588FC1FFA82E}"/>
                </a:ext>
              </a:extLst>
            </p:cNvPr>
            <p:cNvGrpSpPr/>
            <p:nvPr/>
          </p:nvGrpSpPr>
          <p:grpSpPr>
            <a:xfrm>
              <a:off x="9274428" y="5792951"/>
              <a:ext cx="327797" cy="229616"/>
              <a:chOff x="4298951" y="1169989"/>
              <a:chExt cx="328613" cy="230188"/>
            </a:xfrm>
          </p:grpSpPr>
          <p:sp>
            <p:nvSpPr>
              <p:cNvPr id="66" name="Rectangle 65">
                <a:extLst>
                  <a:ext uri="{FF2B5EF4-FFF2-40B4-BE49-F238E27FC236}">
                    <a16:creationId xmlns:a16="http://schemas.microsoft.com/office/drawing/2014/main" id="{32209BED-2901-45AC-83EE-3BB030FC1BC4}"/>
                  </a:ext>
                </a:extLst>
              </p:cNvPr>
              <p:cNvSpPr>
                <a:spLocks noChangeArrowheads="1"/>
              </p:cNvSpPr>
              <p:nvPr/>
            </p:nvSpPr>
            <p:spPr bwMode="auto">
              <a:xfrm>
                <a:off x="4298951" y="1255714"/>
                <a:ext cx="328613" cy="1444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67" name="Rectangle 66">
                <a:extLst>
                  <a:ext uri="{FF2B5EF4-FFF2-40B4-BE49-F238E27FC236}">
                    <a16:creationId xmlns:a16="http://schemas.microsoft.com/office/drawing/2014/main" id="{9C4BE16D-B711-426E-BF2B-F0112349E3C4}"/>
                  </a:ext>
                </a:extLst>
              </p:cNvPr>
              <p:cNvSpPr>
                <a:spLocks noChangeArrowheads="1"/>
              </p:cNvSpPr>
              <p:nvPr/>
            </p:nvSpPr>
            <p:spPr bwMode="auto">
              <a:xfrm>
                <a:off x="4473576" y="1169989"/>
                <a:ext cx="38100"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68" name="Rectangle 67">
                <a:extLst>
                  <a:ext uri="{FF2B5EF4-FFF2-40B4-BE49-F238E27FC236}">
                    <a16:creationId xmlns:a16="http://schemas.microsoft.com/office/drawing/2014/main" id="{78EA62CF-13F6-4AA9-962A-F731D91585A9}"/>
                  </a:ext>
                </a:extLst>
              </p:cNvPr>
              <p:cNvSpPr>
                <a:spLocks noChangeArrowheads="1"/>
              </p:cNvSpPr>
              <p:nvPr/>
            </p:nvSpPr>
            <p:spPr bwMode="auto">
              <a:xfrm>
                <a:off x="4546601" y="1169989"/>
                <a:ext cx="34925"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69" name="Rectangle 68">
                <a:extLst>
                  <a:ext uri="{FF2B5EF4-FFF2-40B4-BE49-F238E27FC236}">
                    <a16:creationId xmlns:a16="http://schemas.microsoft.com/office/drawing/2014/main" id="{38631A8C-D71E-4627-B112-5B08222D7316}"/>
                  </a:ext>
                </a:extLst>
              </p:cNvPr>
              <p:cNvSpPr>
                <a:spLocks noChangeArrowheads="1"/>
              </p:cNvSpPr>
              <p:nvPr/>
            </p:nvSpPr>
            <p:spPr bwMode="auto">
              <a:xfrm>
                <a:off x="4403726" y="1270001"/>
                <a:ext cx="34925"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70" name="Rectangle 69">
                <a:extLst>
                  <a:ext uri="{FF2B5EF4-FFF2-40B4-BE49-F238E27FC236}">
                    <a16:creationId xmlns:a16="http://schemas.microsoft.com/office/drawing/2014/main" id="{4639A12B-5360-4C57-B930-BF6E267BF46D}"/>
                  </a:ext>
                </a:extLst>
              </p:cNvPr>
              <p:cNvSpPr>
                <a:spLocks noChangeArrowheads="1"/>
              </p:cNvSpPr>
              <p:nvPr/>
            </p:nvSpPr>
            <p:spPr bwMode="auto">
              <a:xfrm>
                <a:off x="4332289" y="1270001"/>
                <a:ext cx="36513"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3559756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TextBox 187">
            <a:extLst>
              <a:ext uri="{FF2B5EF4-FFF2-40B4-BE49-F238E27FC236}">
                <a16:creationId xmlns:a16="http://schemas.microsoft.com/office/drawing/2014/main" id="{06000FAD-3580-4A66-84D1-ACF7996AC930}"/>
              </a:ext>
              <a:ext uri="{C183D7F6-B498-43B3-948B-1728B52AA6E4}">
                <adec:decorative xmlns:adec="http://schemas.microsoft.com/office/drawing/2017/decorative" val="1"/>
              </a:ext>
            </a:extLst>
          </p:cNvPr>
          <p:cNvSpPr txBox="1"/>
          <p:nvPr/>
        </p:nvSpPr>
        <p:spPr>
          <a:xfrm>
            <a:off x="293688" y="292100"/>
            <a:ext cx="11604625" cy="6272213"/>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defPPr>
              <a:defRPr lang="en-US"/>
            </a:defPPr>
            <a:lvl1pPr algn="ctr">
              <a:defRPr sz="1200">
                <a:solidFill>
                  <a:schemeClr val="accent1"/>
                </a:solidFill>
                <a:latin typeface="+mj-lt"/>
                <a:ea typeface="+mj-ea"/>
                <a:cs typeface="+mj-cs"/>
              </a:defRPr>
            </a:lvl1pPr>
            <a:lvl2pPr>
              <a:defRPr>
                <a:solidFill>
                  <a:schemeClr val="tx1"/>
                </a:solidFill>
                <a:latin typeface="+mj-lt"/>
                <a:ea typeface="+mj-ea"/>
                <a:cs typeface="+mj-cs"/>
              </a:defRPr>
            </a:lvl2pPr>
            <a:lvl3pPr>
              <a:defRPr>
                <a:solidFill>
                  <a:schemeClr val="tx1"/>
                </a:solidFill>
                <a:latin typeface="+mj-lt"/>
                <a:ea typeface="+mj-ea"/>
                <a:cs typeface="+mj-cs"/>
              </a:defRPr>
            </a:lvl3pPr>
            <a:lvl4pPr>
              <a:defRPr>
                <a:solidFill>
                  <a:schemeClr val="tx1"/>
                </a:solidFill>
                <a:latin typeface="+mj-lt"/>
                <a:ea typeface="+mj-ea"/>
                <a:cs typeface="+mj-cs"/>
              </a:defRPr>
            </a:lvl4pPr>
            <a:lvl5pPr>
              <a:defRPr>
                <a:solidFill>
                  <a:schemeClr val="tx1"/>
                </a:solidFill>
                <a:latin typeface="+mj-lt"/>
                <a:ea typeface="+mj-ea"/>
                <a:cs typeface="+mj-cs"/>
              </a:defRPr>
            </a:lvl5pPr>
            <a:lvl6pPr>
              <a:defRPr>
                <a:solidFill>
                  <a:schemeClr val="tx1"/>
                </a:solidFill>
                <a:latin typeface="+mj-lt"/>
                <a:ea typeface="+mj-ea"/>
                <a:cs typeface="+mj-cs"/>
              </a:defRPr>
            </a:lvl6pPr>
            <a:lvl7pPr>
              <a:defRPr>
                <a:solidFill>
                  <a:schemeClr val="tx1"/>
                </a:solidFill>
                <a:latin typeface="+mj-lt"/>
                <a:ea typeface="+mj-ea"/>
                <a:cs typeface="+mj-cs"/>
              </a:defRPr>
            </a:lvl7pPr>
            <a:lvl8pPr>
              <a:defRPr>
                <a:solidFill>
                  <a:schemeClr val="tx1"/>
                </a:solidFill>
                <a:latin typeface="+mj-lt"/>
                <a:ea typeface="+mj-ea"/>
                <a:cs typeface="+mj-cs"/>
              </a:defRPr>
            </a:lvl8pPr>
            <a:lvl9pPr>
              <a:defRPr>
                <a:solidFill>
                  <a:schemeClr val="tx1"/>
                </a:solidFill>
                <a:latin typeface="+mj-lt"/>
                <a:ea typeface="+mj-ea"/>
                <a:cs typeface="+mj-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Semibold"/>
              <a:ea typeface="+mj-ea"/>
              <a:cs typeface="+mj-cs"/>
            </a:endParaRPr>
          </a:p>
        </p:txBody>
      </p:sp>
      <p:grpSp>
        <p:nvGrpSpPr>
          <p:cNvPr id="9" name="Group 8">
            <a:extLst>
              <a:ext uri="{FF2B5EF4-FFF2-40B4-BE49-F238E27FC236}">
                <a16:creationId xmlns:a16="http://schemas.microsoft.com/office/drawing/2014/main" id="{6E469208-B17E-42B1-A7DD-B51E2E171E95}"/>
              </a:ext>
              <a:ext uri="{C183D7F6-B498-43B3-948B-1728B52AA6E4}">
                <adec:decorative xmlns:adec="http://schemas.microsoft.com/office/drawing/2017/decorative" val="1"/>
              </a:ext>
            </a:extLst>
          </p:cNvPr>
          <p:cNvGrpSpPr/>
          <p:nvPr/>
        </p:nvGrpSpPr>
        <p:grpSpPr>
          <a:xfrm>
            <a:off x="5253037" y="489249"/>
            <a:ext cx="1685927" cy="311236"/>
            <a:chOff x="5253037" y="489249"/>
            <a:chExt cx="1685927" cy="311236"/>
          </a:xfrm>
        </p:grpSpPr>
        <p:pic>
          <p:nvPicPr>
            <p:cNvPr id="66" name="Picture 65" descr="A picture containing drawing&#10;&#10;Description automatically generated">
              <a:extLst>
                <a:ext uri="{FF2B5EF4-FFF2-40B4-BE49-F238E27FC236}">
                  <a16:creationId xmlns:a16="http://schemas.microsoft.com/office/drawing/2014/main" id="{2B08B8BC-E0DE-4C2D-8A44-780EB5DDADFC}"/>
                </a:ext>
              </a:extLst>
            </p:cNvPr>
            <p:cNvPicPr>
              <a:picLocks noChangeAspect="1"/>
            </p:cNvPicPr>
            <p:nvPr/>
          </p:nvPicPr>
          <p:blipFill rotWithShape="1">
            <a:blip r:embed="rId3">
              <a:extLst>
                <a:ext uri="{28A0092B-C50C-407E-A947-70E740481C1C}">
                  <a14:useLocalDpi xmlns:a14="http://schemas.microsoft.com/office/drawing/2010/main" val="0"/>
                </a:ext>
              </a:extLst>
            </a:blip>
            <a:srcRect r="82446" b="108"/>
            <a:stretch/>
          </p:blipFill>
          <p:spPr>
            <a:xfrm>
              <a:off x="5253037" y="489249"/>
              <a:ext cx="295941" cy="310902"/>
            </a:xfrm>
            <a:prstGeom prst="rect">
              <a:avLst/>
            </a:prstGeom>
          </p:spPr>
        </p:pic>
        <p:pic>
          <p:nvPicPr>
            <p:cNvPr id="67" name="Picture 66" descr="A picture containing drawing&#10;&#10;Description automatically generated">
              <a:extLst>
                <a:ext uri="{FF2B5EF4-FFF2-40B4-BE49-F238E27FC236}">
                  <a16:creationId xmlns:a16="http://schemas.microsoft.com/office/drawing/2014/main" id="{6957E323-2334-4FC4-A8CC-7DBF0B167450}"/>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p:blipFill>
          <p:spPr>
            <a:xfrm>
              <a:off x="5548979" y="489249"/>
              <a:ext cx="1389985" cy="311236"/>
            </a:xfrm>
            <a:prstGeom prst="rect">
              <a:avLst/>
            </a:prstGeom>
          </p:spPr>
        </p:pic>
      </p:grpSp>
      <p:sp>
        <p:nvSpPr>
          <p:cNvPr id="164" name="Rectangle 163">
            <a:extLst>
              <a:ext uri="{FF2B5EF4-FFF2-40B4-BE49-F238E27FC236}">
                <a16:creationId xmlns:a16="http://schemas.microsoft.com/office/drawing/2014/main" id="{7A62EDAB-544C-4CC4-96B6-F1E51DBB2423}"/>
              </a:ext>
              <a:ext uri="{C183D7F6-B498-43B3-948B-1728B52AA6E4}">
                <adec:decorative xmlns:adec="http://schemas.microsoft.com/office/drawing/2017/decorative" val="1"/>
              </a:ext>
            </a:extLst>
          </p:cNvPr>
          <p:cNvSpPr/>
          <p:nvPr/>
        </p:nvSpPr>
        <p:spPr bwMode="auto">
          <a:xfrm>
            <a:off x="603556" y="1093356"/>
            <a:ext cx="10989301" cy="39163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j-ea"/>
                <a:cs typeface="+mj-cs"/>
              </a:rPr>
              <a:t>Azure Arc</a:t>
            </a:r>
          </a:p>
        </p:txBody>
      </p:sp>
      <p:sp>
        <p:nvSpPr>
          <p:cNvPr id="165" name="Rectangle 164">
            <a:extLst>
              <a:ext uri="{FF2B5EF4-FFF2-40B4-BE49-F238E27FC236}">
                <a16:creationId xmlns:a16="http://schemas.microsoft.com/office/drawing/2014/main" id="{98A1AA69-129A-4142-8E8E-126CF6BC5F58}"/>
              </a:ext>
              <a:ext uri="{C183D7F6-B498-43B3-948B-1728B52AA6E4}">
                <adec:decorative xmlns:adec="http://schemas.microsoft.com/office/drawing/2017/decorative" val="1"/>
              </a:ext>
            </a:extLst>
          </p:cNvPr>
          <p:cNvSpPr/>
          <p:nvPr/>
        </p:nvSpPr>
        <p:spPr>
          <a:xfrm>
            <a:off x="603556" y="1710995"/>
            <a:ext cx="5250089" cy="105018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emibold"/>
              <a:ea typeface="+mj-ea"/>
              <a:cs typeface="+mj-cs"/>
            </a:endParaRPr>
          </a:p>
        </p:txBody>
      </p:sp>
      <p:sp>
        <p:nvSpPr>
          <p:cNvPr id="166" name="Rectangle 165">
            <a:extLst>
              <a:ext uri="{FF2B5EF4-FFF2-40B4-BE49-F238E27FC236}">
                <a16:creationId xmlns:a16="http://schemas.microsoft.com/office/drawing/2014/main" id="{A83B84BA-15E9-45F7-B84F-FAF8BCBA0CC4}"/>
              </a:ext>
              <a:ext uri="{C183D7F6-B498-43B3-948B-1728B52AA6E4}">
                <adec:decorative xmlns:adec="http://schemas.microsoft.com/office/drawing/2017/decorative" val="1"/>
              </a:ext>
            </a:extLst>
          </p:cNvPr>
          <p:cNvSpPr/>
          <p:nvPr/>
        </p:nvSpPr>
        <p:spPr>
          <a:xfrm>
            <a:off x="6342663" y="1710995"/>
            <a:ext cx="5250195" cy="105018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emibold"/>
              <a:ea typeface="+mj-ea"/>
              <a:cs typeface="+mj-cs"/>
            </a:endParaRPr>
          </a:p>
        </p:txBody>
      </p:sp>
      <p:cxnSp>
        <p:nvCxnSpPr>
          <p:cNvPr id="167" name="Straight Connector 166">
            <a:extLst>
              <a:ext uri="{FF2B5EF4-FFF2-40B4-BE49-F238E27FC236}">
                <a16:creationId xmlns:a16="http://schemas.microsoft.com/office/drawing/2014/main" id="{1108F733-B4A4-4F0E-AC77-73D046CE9C98}"/>
              </a:ext>
              <a:ext uri="{C183D7F6-B498-43B3-948B-1728B52AA6E4}">
                <adec:decorative xmlns:adec="http://schemas.microsoft.com/office/drawing/2017/decorative" val="1"/>
              </a:ext>
            </a:extLst>
          </p:cNvPr>
          <p:cNvCxnSpPr>
            <a:cxnSpLocks/>
            <a:endCxn id="165" idx="0"/>
          </p:cNvCxnSpPr>
          <p:nvPr/>
        </p:nvCxnSpPr>
        <p:spPr>
          <a:xfrm>
            <a:off x="3228601" y="1484992"/>
            <a:ext cx="0" cy="226003"/>
          </a:xfrm>
          <a:prstGeom prst="line">
            <a:avLst/>
          </a:prstGeom>
          <a:ln w="19050">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667C15FE-2C50-418B-BEA1-DE62F18C3C40}"/>
              </a:ext>
              <a:ext uri="{C183D7F6-B498-43B3-948B-1728B52AA6E4}">
                <adec:decorative xmlns:adec="http://schemas.microsoft.com/office/drawing/2017/decorative" val="1"/>
              </a:ext>
            </a:extLst>
          </p:cNvPr>
          <p:cNvCxnSpPr>
            <a:cxnSpLocks/>
            <a:endCxn id="166" idx="0"/>
          </p:cNvCxnSpPr>
          <p:nvPr/>
        </p:nvCxnSpPr>
        <p:spPr>
          <a:xfrm>
            <a:off x="8967761" y="1484992"/>
            <a:ext cx="0" cy="226003"/>
          </a:xfrm>
          <a:prstGeom prst="line">
            <a:avLst/>
          </a:prstGeom>
          <a:ln w="1905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FC42F946-5094-4649-B18B-7001B17C7F1B}"/>
              </a:ext>
              <a:ext uri="{C183D7F6-B498-43B3-948B-1728B52AA6E4}">
                <adec:decorative xmlns:adec="http://schemas.microsoft.com/office/drawing/2017/decorative" val="1"/>
              </a:ext>
            </a:extLst>
          </p:cNvPr>
          <p:cNvSpPr txBox="1"/>
          <p:nvPr/>
        </p:nvSpPr>
        <p:spPr>
          <a:xfrm>
            <a:off x="983357" y="1794373"/>
            <a:ext cx="4490486" cy="341632"/>
          </a:xfrm>
          <a:prstGeom prst="rect">
            <a:avLst/>
          </a:prstGeom>
          <a:noFill/>
        </p:spPr>
        <p:txBody>
          <a:bodyPr wrap="square">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mn-cs"/>
              </a:rPr>
              <a:t>Azure Arc-enabled infrastructure</a:t>
            </a:r>
          </a:p>
        </p:txBody>
      </p:sp>
      <p:sp>
        <p:nvSpPr>
          <p:cNvPr id="206" name="TextBox 205">
            <a:extLst>
              <a:ext uri="{FF2B5EF4-FFF2-40B4-BE49-F238E27FC236}">
                <a16:creationId xmlns:a16="http://schemas.microsoft.com/office/drawing/2014/main" id="{7BAF3C79-3791-4927-A37B-230661FEDE86}"/>
              </a:ext>
              <a:ext uri="{C183D7F6-B498-43B3-948B-1728B52AA6E4}">
                <adec:decorative xmlns:adec="http://schemas.microsoft.com/office/drawing/2017/decorative" val="1"/>
              </a:ext>
            </a:extLst>
          </p:cNvPr>
          <p:cNvSpPr txBox="1"/>
          <p:nvPr/>
        </p:nvSpPr>
        <p:spPr>
          <a:xfrm>
            <a:off x="7002205" y="1757857"/>
            <a:ext cx="393111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mn-cs"/>
              </a:rPr>
              <a:t>Azure Arc-enabled services</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Title 3">
            <a:extLst>
              <a:ext uri="{FF2B5EF4-FFF2-40B4-BE49-F238E27FC236}">
                <a16:creationId xmlns:a16="http://schemas.microsoft.com/office/drawing/2014/main" id="{02849270-1D08-48F4-A84A-310C7DB5F0CF}"/>
              </a:ext>
              <a:ext uri="{C183D7F6-B498-43B3-948B-1728B52AA6E4}">
                <adec:decorative xmlns:adec="http://schemas.microsoft.com/office/drawing/2017/decorative" val="1"/>
              </a:ext>
            </a:extLst>
          </p:cNvPr>
          <p:cNvSpPr txBox="1">
            <a:spLocks/>
          </p:cNvSpPr>
          <p:nvPr/>
        </p:nvSpPr>
        <p:spPr bwMode="auto">
          <a:xfrm>
            <a:off x="1418203" y="2156855"/>
            <a:ext cx="3620794" cy="443198"/>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600" b="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Connect and operate hybrid resources as native Azure resources</a:t>
            </a:r>
          </a:p>
        </p:txBody>
      </p:sp>
      <p:sp>
        <p:nvSpPr>
          <p:cNvPr id="208" name="Title 3">
            <a:extLst>
              <a:ext uri="{FF2B5EF4-FFF2-40B4-BE49-F238E27FC236}">
                <a16:creationId xmlns:a16="http://schemas.microsoft.com/office/drawing/2014/main" id="{E37DB405-9C23-463A-82F0-7DE2073D043C}"/>
              </a:ext>
              <a:ext uri="{C183D7F6-B498-43B3-948B-1728B52AA6E4}">
                <adec:decorative xmlns:adec="http://schemas.microsoft.com/office/drawing/2017/decorative" val="1"/>
              </a:ext>
            </a:extLst>
          </p:cNvPr>
          <p:cNvSpPr txBox="1">
            <a:spLocks/>
          </p:cNvSpPr>
          <p:nvPr/>
        </p:nvSpPr>
        <p:spPr bwMode="auto">
          <a:xfrm>
            <a:off x="6908932" y="2141550"/>
            <a:ext cx="4117656" cy="443198"/>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600" b="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Deploy and run Azure services outside of Azure while still operating it from Azure</a:t>
            </a:r>
          </a:p>
        </p:txBody>
      </p:sp>
      <p:grpSp>
        <p:nvGrpSpPr>
          <p:cNvPr id="12" name="Group 11">
            <a:extLst>
              <a:ext uri="{FF2B5EF4-FFF2-40B4-BE49-F238E27FC236}">
                <a16:creationId xmlns:a16="http://schemas.microsoft.com/office/drawing/2014/main" id="{288A4696-007D-4FB8-A5FA-BDFAE0D25E7F}"/>
              </a:ext>
              <a:ext uri="{C183D7F6-B498-43B3-948B-1728B52AA6E4}">
                <adec:decorative xmlns:adec="http://schemas.microsoft.com/office/drawing/2017/decorative" val="1"/>
              </a:ext>
            </a:extLst>
          </p:cNvPr>
          <p:cNvGrpSpPr/>
          <p:nvPr/>
        </p:nvGrpSpPr>
        <p:grpSpPr>
          <a:xfrm>
            <a:off x="4438327" y="5918159"/>
            <a:ext cx="817531" cy="484120"/>
            <a:chOff x="4438327" y="5918159"/>
            <a:chExt cx="817531" cy="484120"/>
          </a:xfrm>
        </p:grpSpPr>
        <p:sp>
          <p:nvSpPr>
            <p:cNvPr id="41" name="Rectangle 40">
              <a:extLst>
                <a:ext uri="{FF2B5EF4-FFF2-40B4-BE49-F238E27FC236}">
                  <a16:creationId xmlns:a16="http://schemas.microsoft.com/office/drawing/2014/main" id="{DE1ABA1F-E302-497D-9948-AA8FAB2170FE}"/>
                </a:ext>
              </a:extLst>
            </p:cNvPr>
            <p:cNvSpPr/>
            <p:nvPr/>
          </p:nvSpPr>
          <p:spPr>
            <a:xfrm>
              <a:off x="4438327" y="6217613"/>
              <a:ext cx="817531" cy="184666"/>
            </a:xfrm>
            <a:prstGeom prst="rect">
              <a:avLst/>
            </a:prstGeom>
          </p:spPr>
          <p:txBody>
            <a:bodyPr wrap="non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mn-cs"/>
                </a:rPr>
                <a:t>Multi-cloud</a:t>
              </a:r>
            </a:p>
          </p:txBody>
        </p:sp>
        <p:grpSp>
          <p:nvGrpSpPr>
            <p:cNvPr id="42" name="Group 41">
              <a:extLst>
                <a:ext uri="{FF2B5EF4-FFF2-40B4-BE49-F238E27FC236}">
                  <a16:creationId xmlns:a16="http://schemas.microsoft.com/office/drawing/2014/main" id="{68EB7793-7D14-4556-A2D1-E3DA093366FB}"/>
                </a:ext>
              </a:extLst>
            </p:cNvPr>
            <p:cNvGrpSpPr/>
            <p:nvPr/>
          </p:nvGrpSpPr>
          <p:grpSpPr>
            <a:xfrm>
              <a:off x="4628893" y="5918159"/>
              <a:ext cx="436399" cy="243012"/>
              <a:chOff x="8293891" y="5276034"/>
              <a:chExt cx="575789" cy="320633"/>
            </a:xfrm>
          </p:grpSpPr>
          <p:sp>
            <p:nvSpPr>
              <p:cNvPr id="43" name="Cloud">
                <a:extLst>
                  <a:ext uri="{FF2B5EF4-FFF2-40B4-BE49-F238E27FC236}">
                    <a16:creationId xmlns:a16="http://schemas.microsoft.com/office/drawing/2014/main" id="{5F133B1A-6797-4E4E-9D89-47BED52F5CC0}"/>
                  </a:ext>
                </a:extLst>
              </p:cNvPr>
              <p:cNvSpPr>
                <a:spLocks noChangeAspect="1"/>
              </p:cNvSpPr>
              <p:nvPr/>
            </p:nvSpPr>
            <p:spPr bwMode="auto">
              <a:xfrm flipV="1">
                <a:off x="8293891" y="5276034"/>
                <a:ext cx="415769" cy="22919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25400" cap="flat">
                <a:no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353535"/>
                  </a:solidFill>
                  <a:effectLst/>
                  <a:uLnTx/>
                  <a:uFillTx/>
                  <a:latin typeface="Segoe UI Semilight"/>
                  <a:ea typeface="+mn-ea"/>
                  <a:cs typeface="+mn-cs"/>
                </a:endParaRPr>
              </a:p>
            </p:txBody>
          </p:sp>
          <p:sp>
            <p:nvSpPr>
              <p:cNvPr id="44" name="Cloud">
                <a:extLst>
                  <a:ext uri="{FF2B5EF4-FFF2-40B4-BE49-F238E27FC236}">
                    <a16:creationId xmlns:a16="http://schemas.microsoft.com/office/drawing/2014/main" id="{FF1435A1-F015-41A7-8F07-58E6D15D8492}"/>
                  </a:ext>
                </a:extLst>
              </p:cNvPr>
              <p:cNvSpPr>
                <a:spLocks noChangeAspect="1"/>
              </p:cNvSpPr>
              <p:nvPr/>
            </p:nvSpPr>
            <p:spPr bwMode="auto">
              <a:xfrm flipV="1">
                <a:off x="8453911" y="5367474"/>
                <a:ext cx="415769" cy="22919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353535"/>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3E46E811-8354-46B7-98AB-2D2AF6A9092D}"/>
              </a:ext>
              <a:ext uri="{C183D7F6-B498-43B3-948B-1728B52AA6E4}">
                <adec:decorative xmlns:adec="http://schemas.microsoft.com/office/drawing/2017/decorative" val="1"/>
              </a:ext>
            </a:extLst>
          </p:cNvPr>
          <p:cNvGrpSpPr/>
          <p:nvPr/>
        </p:nvGrpSpPr>
        <p:grpSpPr>
          <a:xfrm>
            <a:off x="5713331" y="5905364"/>
            <a:ext cx="765338" cy="496915"/>
            <a:chOff x="5713331" y="5905364"/>
            <a:chExt cx="765338" cy="496915"/>
          </a:xfrm>
        </p:grpSpPr>
        <p:sp>
          <p:nvSpPr>
            <p:cNvPr id="46" name="Rectangle 45">
              <a:extLst>
                <a:ext uri="{FF2B5EF4-FFF2-40B4-BE49-F238E27FC236}">
                  <a16:creationId xmlns:a16="http://schemas.microsoft.com/office/drawing/2014/main" id="{D7498241-8806-4A12-8204-9B53EC7C51B2}"/>
                </a:ext>
              </a:extLst>
            </p:cNvPr>
            <p:cNvSpPr/>
            <p:nvPr/>
          </p:nvSpPr>
          <p:spPr>
            <a:xfrm>
              <a:off x="5713331" y="6217613"/>
              <a:ext cx="765338" cy="184666"/>
            </a:xfrm>
            <a:prstGeom prst="rect">
              <a:avLst/>
            </a:prstGeom>
          </p:spPr>
          <p:txBody>
            <a:bodyPr wrap="non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mn-cs"/>
                </a:rPr>
                <a:t>Datacenter</a:t>
              </a:r>
            </a:p>
          </p:txBody>
        </p:sp>
        <p:pic>
          <p:nvPicPr>
            <p:cNvPr id="47" name="Picture 46">
              <a:extLst>
                <a:ext uri="{FF2B5EF4-FFF2-40B4-BE49-F238E27FC236}">
                  <a16:creationId xmlns:a16="http://schemas.microsoft.com/office/drawing/2014/main" id="{B0FA94BC-5429-4BD7-A739-58EA08DE9205}"/>
                </a:ext>
              </a:extLst>
            </p:cNvPr>
            <p:cNvPicPr>
              <a:picLocks noChangeAspect="1"/>
            </p:cNvPicPr>
            <p:nvPr/>
          </p:nvPicPr>
          <p:blipFill>
            <a:blip r:embed="rId6"/>
            <a:srcRect/>
            <a:stretch/>
          </p:blipFill>
          <p:spPr>
            <a:xfrm>
              <a:off x="5958502" y="5905364"/>
              <a:ext cx="274997" cy="274997"/>
            </a:xfrm>
            <a:prstGeom prst="rect">
              <a:avLst/>
            </a:prstGeom>
          </p:spPr>
        </p:pic>
      </p:grpSp>
      <p:grpSp>
        <p:nvGrpSpPr>
          <p:cNvPr id="10" name="Group 9">
            <a:extLst>
              <a:ext uri="{FF2B5EF4-FFF2-40B4-BE49-F238E27FC236}">
                <a16:creationId xmlns:a16="http://schemas.microsoft.com/office/drawing/2014/main" id="{018B48C6-1CC7-4D23-84F6-522E7C88E2E4}"/>
              </a:ext>
              <a:ext uri="{C183D7F6-B498-43B3-948B-1728B52AA6E4}">
                <adec:decorative xmlns:adec="http://schemas.microsoft.com/office/drawing/2017/decorative" val="1"/>
              </a:ext>
            </a:extLst>
          </p:cNvPr>
          <p:cNvGrpSpPr/>
          <p:nvPr/>
        </p:nvGrpSpPr>
        <p:grpSpPr>
          <a:xfrm>
            <a:off x="7127908" y="5901781"/>
            <a:ext cx="347852" cy="500498"/>
            <a:chOff x="7127908" y="5901781"/>
            <a:chExt cx="347852" cy="500498"/>
          </a:xfrm>
        </p:grpSpPr>
        <p:sp>
          <p:nvSpPr>
            <p:cNvPr id="49" name="Rectangle 48">
              <a:extLst>
                <a:ext uri="{FF2B5EF4-FFF2-40B4-BE49-F238E27FC236}">
                  <a16:creationId xmlns:a16="http://schemas.microsoft.com/office/drawing/2014/main" id="{3C30BBDF-0349-48AE-9C17-C1B4442E69CE}"/>
                </a:ext>
              </a:extLst>
            </p:cNvPr>
            <p:cNvSpPr/>
            <p:nvPr/>
          </p:nvSpPr>
          <p:spPr>
            <a:xfrm>
              <a:off x="7127908" y="6217613"/>
              <a:ext cx="347852" cy="184666"/>
            </a:xfrm>
            <a:prstGeom prst="rect">
              <a:avLst/>
            </a:prstGeom>
          </p:spPr>
          <p:txBody>
            <a:bodyPr wrap="non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mn-cs"/>
                </a:rPr>
                <a:t>Edge</a:t>
              </a:r>
            </a:p>
          </p:txBody>
        </p:sp>
        <p:grpSp>
          <p:nvGrpSpPr>
            <p:cNvPr id="50" name="Group 49" descr="factory, manufacturing">
              <a:extLst>
                <a:ext uri="{FF2B5EF4-FFF2-40B4-BE49-F238E27FC236}">
                  <a16:creationId xmlns:a16="http://schemas.microsoft.com/office/drawing/2014/main" id="{4AAB4E9D-175C-4944-840A-21395D38B674}"/>
                </a:ext>
              </a:extLst>
            </p:cNvPr>
            <p:cNvGrpSpPr/>
            <p:nvPr/>
          </p:nvGrpSpPr>
          <p:grpSpPr>
            <a:xfrm>
              <a:off x="7137936" y="5901781"/>
              <a:ext cx="327797" cy="229616"/>
              <a:chOff x="4298951" y="1169989"/>
              <a:chExt cx="328613" cy="230188"/>
            </a:xfrm>
          </p:grpSpPr>
          <p:sp>
            <p:nvSpPr>
              <p:cNvPr id="51" name="Rectangle 50">
                <a:extLst>
                  <a:ext uri="{FF2B5EF4-FFF2-40B4-BE49-F238E27FC236}">
                    <a16:creationId xmlns:a16="http://schemas.microsoft.com/office/drawing/2014/main" id="{22BF5C8C-7436-45E5-AC15-D7F7ECBE9D06}"/>
                  </a:ext>
                </a:extLst>
              </p:cNvPr>
              <p:cNvSpPr>
                <a:spLocks noChangeArrowheads="1"/>
              </p:cNvSpPr>
              <p:nvPr/>
            </p:nvSpPr>
            <p:spPr bwMode="auto">
              <a:xfrm>
                <a:off x="4298951" y="1255714"/>
                <a:ext cx="328613" cy="1444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52" name="Rectangle 51">
                <a:extLst>
                  <a:ext uri="{FF2B5EF4-FFF2-40B4-BE49-F238E27FC236}">
                    <a16:creationId xmlns:a16="http://schemas.microsoft.com/office/drawing/2014/main" id="{4F886C74-9F1F-4689-95F6-133BD8344E60}"/>
                  </a:ext>
                </a:extLst>
              </p:cNvPr>
              <p:cNvSpPr>
                <a:spLocks noChangeArrowheads="1"/>
              </p:cNvSpPr>
              <p:nvPr/>
            </p:nvSpPr>
            <p:spPr bwMode="auto">
              <a:xfrm>
                <a:off x="4473576" y="1169989"/>
                <a:ext cx="38100"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53" name="Rectangle 52">
                <a:extLst>
                  <a:ext uri="{FF2B5EF4-FFF2-40B4-BE49-F238E27FC236}">
                    <a16:creationId xmlns:a16="http://schemas.microsoft.com/office/drawing/2014/main" id="{2B3B4A4F-AB92-4E95-A41D-F1ADAD47DCF4}"/>
                  </a:ext>
                </a:extLst>
              </p:cNvPr>
              <p:cNvSpPr>
                <a:spLocks noChangeArrowheads="1"/>
              </p:cNvSpPr>
              <p:nvPr/>
            </p:nvSpPr>
            <p:spPr bwMode="auto">
              <a:xfrm>
                <a:off x="4546601" y="1169989"/>
                <a:ext cx="34925"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33AEA91E-FE0A-4A7E-8A95-D043723DD602}"/>
                  </a:ext>
                </a:extLst>
              </p:cNvPr>
              <p:cNvSpPr>
                <a:spLocks noChangeArrowheads="1"/>
              </p:cNvSpPr>
              <p:nvPr/>
            </p:nvSpPr>
            <p:spPr bwMode="auto">
              <a:xfrm>
                <a:off x="4403726" y="1270001"/>
                <a:ext cx="34925"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55" name="Rectangle 54">
                <a:extLst>
                  <a:ext uri="{FF2B5EF4-FFF2-40B4-BE49-F238E27FC236}">
                    <a16:creationId xmlns:a16="http://schemas.microsoft.com/office/drawing/2014/main" id="{2AC5C188-8CBC-475A-907E-9F521100937D}"/>
                  </a:ext>
                </a:extLst>
              </p:cNvPr>
              <p:cNvSpPr>
                <a:spLocks noChangeArrowheads="1"/>
              </p:cNvSpPr>
              <p:nvPr/>
            </p:nvSpPr>
            <p:spPr bwMode="auto">
              <a:xfrm>
                <a:off x="4332289" y="1270001"/>
                <a:ext cx="36513"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2" name="TextBox 1">
            <a:extLst>
              <a:ext uri="{FF2B5EF4-FFF2-40B4-BE49-F238E27FC236}">
                <a16:creationId xmlns:a16="http://schemas.microsoft.com/office/drawing/2014/main" id="{9E43C389-6EB2-471A-B09D-76D85F6F9DE0}"/>
              </a:ext>
              <a:ext uri="{C183D7F6-B498-43B3-948B-1728B52AA6E4}">
                <adec:decorative xmlns:adec="http://schemas.microsoft.com/office/drawing/2017/decorative" val="1"/>
              </a:ext>
            </a:extLst>
          </p:cNvPr>
          <p:cNvSpPr txBox="1"/>
          <p:nvPr/>
        </p:nvSpPr>
        <p:spPr>
          <a:xfrm>
            <a:off x="6481032" y="4946580"/>
            <a:ext cx="4853811" cy="846386"/>
          </a:xfrm>
          <a:prstGeom prst="rect">
            <a:avLst/>
          </a:prstGeom>
          <a:noFill/>
        </p:spPr>
        <p:txBody>
          <a:bodyPr wrap="square">
            <a:spAutoFit/>
          </a:bodyPr>
          <a:lstStyle/>
          <a:p>
            <a:pPr lvl="0" algn="ctr" defTabSz="932472" fontAlgn="base">
              <a:spcBef>
                <a:spcPct val="0"/>
              </a:spcBef>
              <a:spcAft>
                <a:spcPts val="600"/>
              </a:spcAft>
              <a:defRPr/>
            </a:pPr>
            <a:r>
              <a:rPr lang="en-US" sz="1600" kern="0">
                <a:solidFill>
                  <a:schemeClr val="accent1"/>
                </a:solidFill>
                <a:latin typeface="Segoe UI Semibold"/>
              </a:rPr>
              <a:t>Always current</a:t>
            </a:r>
          </a:p>
          <a:p>
            <a:pPr marL="63500" marR="0" lvl="0" indent="-63500" algn="ctr" defTabSz="932472" rtl="0" eaLnBrk="1" fontAlgn="base" latinLnBrk="0" hangingPunct="1">
              <a:spcBef>
                <a:spcPct val="0"/>
              </a:spcBef>
              <a:spcAft>
                <a:spcPct val="0"/>
              </a:spcAft>
              <a:buClrTx/>
              <a:buSzTx/>
              <a:buFontTx/>
              <a:buNone/>
              <a:tabLst/>
              <a:defRPr/>
            </a:pPr>
            <a:r>
              <a:rPr lang="en-US" sz="1400" kern="0">
                <a:solidFill>
                  <a:srgbClr val="FFFFFF"/>
                </a:solidFill>
              </a:rPr>
              <a:t>Get evergreen SQL and PostgreSQL Hyperscale</a:t>
            </a:r>
            <a:br>
              <a:rPr lang="en-US" sz="1400" kern="0">
                <a:solidFill>
                  <a:srgbClr val="FFFFFF"/>
                </a:solidFill>
              </a:rPr>
            </a:br>
            <a:r>
              <a:rPr lang="en-US" sz="1400" kern="0">
                <a:solidFill>
                  <a:srgbClr val="FFFFFF"/>
                </a:solidFill>
              </a:rPr>
              <a:t>on-premises with a cloud billing model </a:t>
            </a:r>
          </a:p>
        </p:txBody>
      </p:sp>
      <p:sp>
        <p:nvSpPr>
          <p:cNvPr id="3" name="TextBox 2">
            <a:extLst>
              <a:ext uri="{FF2B5EF4-FFF2-40B4-BE49-F238E27FC236}">
                <a16:creationId xmlns:a16="http://schemas.microsoft.com/office/drawing/2014/main" id="{806E7304-86F4-4E88-BCD7-13D1EC21B957}"/>
              </a:ext>
              <a:ext uri="{C183D7F6-B498-43B3-948B-1728B52AA6E4}">
                <adec:decorative xmlns:adec="http://schemas.microsoft.com/office/drawing/2017/decorative" val="1"/>
              </a:ext>
            </a:extLst>
          </p:cNvPr>
          <p:cNvSpPr txBox="1"/>
          <p:nvPr/>
        </p:nvSpPr>
        <p:spPr>
          <a:xfrm>
            <a:off x="6481032" y="3796091"/>
            <a:ext cx="4853811" cy="1061829"/>
          </a:xfrm>
          <a:prstGeom prst="rect">
            <a:avLst/>
          </a:prstGeom>
          <a:noFill/>
        </p:spPr>
        <p:txBody>
          <a:bodyPr wrap="square">
            <a:spAutoFit/>
          </a:bodyPr>
          <a:lstStyle>
            <a:defPPr>
              <a:defRPr lang="en-US"/>
            </a:defPPr>
            <a:lvl1pPr marR="0" lvl="0" indent="0" defTabSz="932472" fontAlgn="base">
              <a:lnSpc>
                <a:spcPct val="90000"/>
              </a:lnSpc>
              <a:spcBef>
                <a:spcPct val="0"/>
              </a:spcBef>
              <a:spcAft>
                <a:spcPct val="0"/>
              </a:spcAft>
              <a:buClrTx/>
              <a:buSzTx/>
              <a:buFontTx/>
              <a:buNone/>
              <a:tabLst/>
              <a:defRPr kumimoji="0" sz="1400" b="0" i="1" u="none" strike="noStrike" kern="0" cap="none" spc="0" normalizeH="0" baseline="0">
                <a:ln>
                  <a:noFill/>
                </a:ln>
                <a:solidFill>
                  <a:srgbClr val="FFFFFF"/>
                </a:solidFill>
                <a:effectLst/>
                <a:uLnTx/>
                <a:uFillTx/>
                <a:latin typeface="Segoe UI Semibold"/>
              </a:defRPr>
            </a:lvl1pPr>
          </a:lstStyle>
          <a:p>
            <a:pPr marR="0" indent="0" algn="ctr">
              <a:lnSpc>
                <a:spcPct val="100000"/>
              </a:lnSpc>
              <a:spcAft>
                <a:spcPts val="600"/>
              </a:spcAft>
              <a:buClrTx/>
              <a:buSzTx/>
              <a:buFontTx/>
              <a:buNone/>
              <a:tabLst/>
              <a:defRPr/>
            </a:pPr>
            <a:r>
              <a:rPr lang="en-US" sz="1600" i="0">
                <a:solidFill>
                  <a:schemeClr val="accent1"/>
                </a:solidFill>
              </a:rPr>
              <a:t>Latency</a:t>
            </a:r>
          </a:p>
          <a:p>
            <a:pPr marL="63500" marR="0" lvl="0" indent="-63500" algn="ctr" defTabSz="932472" rtl="0" eaLnBrk="1" fontAlgn="base" latinLnBrk="0" hangingPunct="1">
              <a:lnSpc>
                <a:spcPct val="100000"/>
              </a:lnSpc>
              <a:spcBef>
                <a:spcPct val="0"/>
              </a:spcBef>
              <a:spcAft>
                <a:spcPct val="0"/>
              </a:spcAft>
              <a:buClrTx/>
              <a:buSzTx/>
              <a:buFontTx/>
              <a:buNone/>
              <a:tabLst/>
              <a:defRPr/>
            </a:pPr>
            <a:r>
              <a:rPr lang="en-US" i="0">
                <a:latin typeface="+mn-lt"/>
              </a:rPr>
              <a:t>Deploy data services on-premises, close to</a:t>
            </a:r>
            <a:br>
              <a:rPr lang="en-US" i="0">
                <a:latin typeface="+mn-lt"/>
              </a:rPr>
            </a:br>
            <a:r>
              <a:rPr lang="en-US" i="0">
                <a:latin typeface="+mn-lt"/>
              </a:rPr>
              <a:t>your data sources with support for both</a:t>
            </a:r>
            <a:br>
              <a:rPr lang="en-US" i="0">
                <a:latin typeface="+mn-lt"/>
              </a:rPr>
            </a:br>
            <a:r>
              <a:rPr lang="en-US" i="0">
                <a:latin typeface="+mn-lt"/>
              </a:rPr>
              <a:t>disconnected and connected workloads</a:t>
            </a:r>
          </a:p>
        </p:txBody>
      </p:sp>
      <p:sp>
        <p:nvSpPr>
          <p:cNvPr id="4" name="TextBox 3">
            <a:extLst>
              <a:ext uri="{FF2B5EF4-FFF2-40B4-BE49-F238E27FC236}">
                <a16:creationId xmlns:a16="http://schemas.microsoft.com/office/drawing/2014/main" id="{0F96378D-35AE-4E7A-B14C-8945175C34D5}"/>
              </a:ext>
              <a:ext uri="{C183D7F6-B498-43B3-948B-1728B52AA6E4}">
                <adec:decorative xmlns:adec="http://schemas.microsoft.com/office/drawing/2017/decorative" val="1"/>
              </a:ext>
            </a:extLst>
          </p:cNvPr>
          <p:cNvSpPr txBox="1"/>
          <p:nvPr/>
        </p:nvSpPr>
        <p:spPr>
          <a:xfrm>
            <a:off x="6481032" y="2863825"/>
            <a:ext cx="4853811" cy="846386"/>
          </a:xfrm>
          <a:prstGeom prst="rect">
            <a:avLst/>
          </a:prstGeom>
          <a:noFill/>
        </p:spPr>
        <p:txBody>
          <a:bodyPr wrap="square">
            <a:spAutoFit/>
          </a:bodyPr>
          <a:lstStyle>
            <a:defPPr>
              <a:defRPr lang="en-US"/>
            </a:defPPr>
            <a:lvl1pPr marR="0" lvl="0" indent="0" defTabSz="932472" fontAlgn="base">
              <a:lnSpc>
                <a:spcPct val="90000"/>
              </a:lnSpc>
              <a:spcBef>
                <a:spcPct val="0"/>
              </a:spcBef>
              <a:spcAft>
                <a:spcPct val="0"/>
              </a:spcAft>
              <a:buClrTx/>
              <a:buSzTx/>
              <a:buFontTx/>
              <a:buNone/>
              <a:tabLst/>
              <a:defRPr kumimoji="0" sz="1400" b="0" i="1" u="none" strike="noStrike" kern="0" cap="none" spc="0" normalizeH="0" baseline="0">
                <a:ln>
                  <a:noFill/>
                </a:ln>
                <a:solidFill>
                  <a:srgbClr val="FFFFFF"/>
                </a:solidFill>
                <a:effectLst/>
                <a:uLnTx/>
                <a:uFillTx/>
                <a:latin typeface="Segoe UI Semibold"/>
              </a:defRPr>
            </a:lvl1pPr>
          </a:lstStyle>
          <a:p>
            <a:pPr marL="0" marR="0" lvl="0" indent="0" algn="ctr" defTabSz="932472" rtl="0" eaLnBrk="1" fontAlgn="base" latinLnBrk="0" hangingPunct="1">
              <a:lnSpc>
                <a:spcPct val="100000"/>
              </a:lnSpc>
              <a:spcBef>
                <a:spcPct val="0"/>
              </a:spcBef>
              <a:spcAft>
                <a:spcPts val="600"/>
              </a:spcAft>
              <a:buClrTx/>
              <a:buSzTx/>
              <a:buFontTx/>
              <a:buNone/>
              <a:tabLst/>
              <a:defRPr/>
            </a:pPr>
            <a:r>
              <a:rPr lang="en-US" sz="1600" i="0">
                <a:solidFill>
                  <a:schemeClr val="accent1"/>
                </a:solidFill>
              </a:rPr>
              <a:t>Flexibility</a:t>
            </a:r>
          </a:p>
          <a:p>
            <a:pPr marL="63500" marR="0" lvl="0" indent="-6350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mn-lt"/>
                <a:ea typeface="+mn-ea"/>
                <a:cs typeface="+mn-cs"/>
              </a:rPr>
              <a:t>Reduce risk and adhere to regulatory requirements</a:t>
            </a:r>
            <a:br>
              <a:rPr kumimoji="0" lang="en-US" sz="1400" b="0" i="0" u="none" strike="noStrike" kern="0" cap="none" spc="0" normalizeH="0" baseline="0" noProof="0">
                <a:ln>
                  <a:noFill/>
                </a:ln>
                <a:solidFill>
                  <a:srgbClr val="FFFFFF"/>
                </a:solidFill>
                <a:effectLst/>
                <a:uLnTx/>
                <a:uFillTx/>
                <a:latin typeface="+mn-lt"/>
                <a:ea typeface="+mn-ea"/>
                <a:cs typeface="+mn-cs"/>
              </a:rPr>
            </a:br>
            <a:r>
              <a:rPr kumimoji="0" lang="en-US" sz="1400" b="0" i="0" u="none" strike="noStrike" kern="0" cap="none" spc="0" normalizeH="0" baseline="0" noProof="0">
                <a:ln>
                  <a:noFill/>
                </a:ln>
                <a:solidFill>
                  <a:srgbClr val="FFFFFF"/>
                </a:solidFill>
                <a:effectLst/>
                <a:uLnTx/>
                <a:uFillTx/>
                <a:latin typeface="+mn-lt"/>
                <a:ea typeface="+mn-ea"/>
                <a:cs typeface="+mn-cs"/>
              </a:rPr>
              <a:t>by deploying cloud services on-premises</a:t>
            </a:r>
          </a:p>
        </p:txBody>
      </p:sp>
      <p:sp>
        <p:nvSpPr>
          <p:cNvPr id="5" name="TextBox 4">
            <a:extLst>
              <a:ext uri="{FF2B5EF4-FFF2-40B4-BE49-F238E27FC236}">
                <a16:creationId xmlns:a16="http://schemas.microsoft.com/office/drawing/2014/main" id="{808AD6BC-6561-4D9A-B1B0-0AC4803862B8}"/>
              </a:ext>
              <a:ext uri="{C183D7F6-B498-43B3-948B-1728B52AA6E4}">
                <adec:decorative xmlns:adec="http://schemas.microsoft.com/office/drawing/2017/decorative" val="1"/>
              </a:ext>
            </a:extLst>
          </p:cNvPr>
          <p:cNvSpPr txBox="1"/>
          <p:nvPr/>
        </p:nvSpPr>
        <p:spPr>
          <a:xfrm>
            <a:off x="746286" y="4946580"/>
            <a:ext cx="4853811" cy="846386"/>
          </a:xfrm>
          <a:prstGeom prst="rect">
            <a:avLst/>
          </a:prstGeom>
          <a:noFill/>
        </p:spPr>
        <p:txBody>
          <a:bodyPr wrap="square" lIns="91440" tIns="45720" rIns="91440" bIns="45720" anchor="t">
            <a:spAutoFit/>
          </a:bodyPr>
          <a:lstStyle/>
          <a:p>
            <a:pPr lvl="0" algn="ctr" defTabSz="932472" fontAlgn="base">
              <a:spcBef>
                <a:spcPct val="0"/>
              </a:spcBef>
              <a:spcAft>
                <a:spcPts val="600"/>
              </a:spcAft>
              <a:defRPr/>
            </a:pPr>
            <a:r>
              <a:rPr lang="en-US" sz="1600" kern="0">
                <a:solidFill>
                  <a:schemeClr val="accent1"/>
                </a:solidFill>
                <a:latin typeface="Segoe UI Semibold"/>
              </a:rPr>
              <a:t>Consistency</a:t>
            </a:r>
          </a:p>
          <a:p>
            <a:pPr marL="63500" marR="0" lvl="0" indent="-63500" algn="ctr" defTabSz="932472" rtl="0" eaLnBrk="1" fontAlgn="base" latinLnBrk="0" hangingPunct="1">
              <a:spcBef>
                <a:spcPct val="0"/>
              </a:spcBef>
              <a:spcAft>
                <a:spcPct val="0"/>
              </a:spcAft>
              <a:buClrTx/>
              <a:buSzTx/>
              <a:buFontTx/>
              <a:buNone/>
              <a:tabLst/>
              <a:defRPr/>
            </a:pPr>
            <a:r>
              <a:rPr lang="en-US" sz="1400" kern="0">
                <a:solidFill>
                  <a:srgbClr val="FFFFFF"/>
                </a:solidFill>
              </a:rPr>
              <a:t>Simplify the way you work by consolidating tooling and using cloud-native technology and practices everywhere</a:t>
            </a:r>
            <a:endParaRPr lang="en-US" sz="1400" kern="0">
              <a:solidFill>
                <a:srgbClr val="FFFFFF"/>
              </a:solidFill>
              <a:cs typeface="Segoe UI"/>
            </a:endParaRPr>
          </a:p>
        </p:txBody>
      </p:sp>
      <p:sp>
        <p:nvSpPr>
          <p:cNvPr id="6" name="TextBox 5">
            <a:extLst>
              <a:ext uri="{FF2B5EF4-FFF2-40B4-BE49-F238E27FC236}">
                <a16:creationId xmlns:a16="http://schemas.microsoft.com/office/drawing/2014/main" id="{49C5D79C-40D9-4CC0-A384-DEA2989907F6}"/>
              </a:ext>
              <a:ext uri="{C183D7F6-B498-43B3-948B-1728B52AA6E4}">
                <adec:decorative xmlns:adec="http://schemas.microsoft.com/office/drawing/2017/decorative" val="1"/>
              </a:ext>
            </a:extLst>
          </p:cNvPr>
          <p:cNvSpPr txBox="1"/>
          <p:nvPr/>
        </p:nvSpPr>
        <p:spPr>
          <a:xfrm>
            <a:off x="746286" y="3796091"/>
            <a:ext cx="4853811" cy="1061829"/>
          </a:xfrm>
          <a:prstGeom prst="rect">
            <a:avLst/>
          </a:prstGeom>
          <a:noFill/>
        </p:spPr>
        <p:txBody>
          <a:bodyPr wrap="square">
            <a:spAutoFit/>
          </a:bodyPr>
          <a:lstStyle>
            <a:defPPr>
              <a:defRPr lang="en-US"/>
            </a:defPPr>
            <a:lvl1pPr marR="0" lvl="0" indent="0" defTabSz="932472" fontAlgn="base">
              <a:lnSpc>
                <a:spcPct val="90000"/>
              </a:lnSpc>
              <a:spcBef>
                <a:spcPct val="0"/>
              </a:spcBef>
              <a:spcAft>
                <a:spcPct val="0"/>
              </a:spcAft>
              <a:buClrTx/>
              <a:buSzTx/>
              <a:buFontTx/>
              <a:buNone/>
              <a:tabLst/>
              <a:defRPr kumimoji="0" sz="1400" b="0" i="1" u="none" strike="noStrike" kern="0" cap="none" spc="0" normalizeH="0" baseline="0">
                <a:ln>
                  <a:noFill/>
                </a:ln>
                <a:solidFill>
                  <a:srgbClr val="FFFFFF"/>
                </a:solidFill>
                <a:effectLst/>
                <a:uLnTx/>
                <a:uFillTx/>
                <a:latin typeface="Segoe UI Semibold"/>
              </a:defRPr>
            </a:lvl1pPr>
          </a:lstStyle>
          <a:p>
            <a:pPr marR="0" indent="0" algn="ctr">
              <a:lnSpc>
                <a:spcPct val="100000"/>
              </a:lnSpc>
              <a:spcAft>
                <a:spcPts val="600"/>
              </a:spcAft>
              <a:buClrTx/>
              <a:buSzTx/>
              <a:buFontTx/>
              <a:buNone/>
              <a:tabLst/>
              <a:defRPr/>
            </a:pPr>
            <a:r>
              <a:rPr lang="en-US" sz="1600" i="0">
                <a:solidFill>
                  <a:schemeClr val="accent1"/>
                </a:solidFill>
              </a:rPr>
              <a:t>Compliance</a:t>
            </a:r>
          </a:p>
          <a:p>
            <a:pPr marL="63500" marR="0" lvl="0" indent="-63500" algn="ctr" defTabSz="932472" rtl="0" eaLnBrk="1" fontAlgn="base" latinLnBrk="0" hangingPunct="1">
              <a:lnSpc>
                <a:spcPct val="100000"/>
              </a:lnSpc>
              <a:spcBef>
                <a:spcPct val="0"/>
              </a:spcBef>
              <a:spcAft>
                <a:spcPct val="0"/>
              </a:spcAft>
              <a:buClrTx/>
              <a:buSzTx/>
              <a:buFontTx/>
              <a:buNone/>
              <a:tabLst/>
              <a:defRPr/>
            </a:pPr>
            <a:r>
              <a:rPr lang="en-US" i="0">
                <a:latin typeface="+mn-lt"/>
              </a:rPr>
              <a:t>Reduce risk and cost by establishing a single</a:t>
            </a:r>
            <a:br>
              <a:rPr lang="en-US" i="0">
                <a:latin typeface="+mn-lt"/>
              </a:rPr>
            </a:br>
            <a:r>
              <a:rPr lang="en-US" i="0">
                <a:latin typeface="+mn-lt"/>
              </a:rPr>
              <a:t>governance frame for all your workloads without additional overhead or additional approval processes</a:t>
            </a:r>
          </a:p>
        </p:txBody>
      </p:sp>
      <p:sp>
        <p:nvSpPr>
          <p:cNvPr id="7" name="TextBox 6">
            <a:extLst>
              <a:ext uri="{FF2B5EF4-FFF2-40B4-BE49-F238E27FC236}">
                <a16:creationId xmlns:a16="http://schemas.microsoft.com/office/drawing/2014/main" id="{D441E572-DE5B-4861-A42D-6EF6A0ACAD54}"/>
              </a:ext>
              <a:ext uri="{C183D7F6-B498-43B3-948B-1728B52AA6E4}">
                <adec:decorative xmlns:adec="http://schemas.microsoft.com/office/drawing/2017/decorative" val="1"/>
              </a:ext>
            </a:extLst>
          </p:cNvPr>
          <p:cNvSpPr txBox="1"/>
          <p:nvPr/>
        </p:nvSpPr>
        <p:spPr>
          <a:xfrm>
            <a:off x="746286" y="2863825"/>
            <a:ext cx="4853811" cy="846386"/>
          </a:xfrm>
          <a:prstGeom prst="rect">
            <a:avLst/>
          </a:prstGeom>
          <a:noFill/>
        </p:spPr>
        <p:txBody>
          <a:bodyPr wrap="square">
            <a:spAutoFit/>
          </a:bodyPr>
          <a:lstStyle>
            <a:defPPr>
              <a:defRPr lang="en-US"/>
            </a:defPPr>
            <a:lvl1pPr marR="0" lvl="0" indent="0" defTabSz="932472" fontAlgn="base">
              <a:lnSpc>
                <a:spcPct val="90000"/>
              </a:lnSpc>
              <a:spcBef>
                <a:spcPct val="0"/>
              </a:spcBef>
              <a:spcAft>
                <a:spcPct val="0"/>
              </a:spcAft>
              <a:buClrTx/>
              <a:buSzTx/>
              <a:buFontTx/>
              <a:buNone/>
              <a:tabLst/>
              <a:defRPr kumimoji="0" sz="1400" b="0" i="1" u="none" strike="noStrike" kern="0" cap="none" spc="0" normalizeH="0" baseline="0">
                <a:ln>
                  <a:noFill/>
                </a:ln>
                <a:solidFill>
                  <a:srgbClr val="FFFFFF"/>
                </a:solidFill>
                <a:effectLst/>
                <a:uLnTx/>
                <a:uFillTx/>
                <a:latin typeface="Segoe UI Semibold"/>
              </a:defRPr>
            </a:lvl1pPr>
          </a:lstStyle>
          <a:p>
            <a:pPr marL="0" marR="0" lvl="0" indent="0" algn="ctr" defTabSz="932472" rtl="0" eaLnBrk="1" fontAlgn="base" latinLnBrk="0" hangingPunct="1">
              <a:lnSpc>
                <a:spcPct val="100000"/>
              </a:lnSpc>
              <a:spcBef>
                <a:spcPct val="0"/>
              </a:spcBef>
              <a:spcAft>
                <a:spcPts val="600"/>
              </a:spcAft>
              <a:buClrTx/>
              <a:buSzTx/>
              <a:buFontTx/>
              <a:buNone/>
              <a:tabLst/>
              <a:defRPr/>
            </a:pPr>
            <a:r>
              <a:rPr lang="en-US" sz="1600" i="0">
                <a:solidFill>
                  <a:schemeClr val="accent1"/>
                </a:solidFill>
              </a:rPr>
              <a:t>Visibility</a:t>
            </a:r>
          </a:p>
          <a:p>
            <a:pPr marL="63500" marR="0" lvl="0" indent="-6350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mn-lt"/>
                <a:ea typeface="+mn-ea"/>
                <a:cs typeface="+mn-cs"/>
              </a:rPr>
              <a:t>Bring distributed Windows, Linux, SQL and</a:t>
            </a:r>
            <a:br>
              <a:rPr kumimoji="0" lang="en-US" sz="1400" b="0" i="0" u="none" strike="noStrike" kern="0" cap="none" spc="0" normalizeH="0" baseline="0" noProof="0">
                <a:ln>
                  <a:noFill/>
                </a:ln>
                <a:solidFill>
                  <a:srgbClr val="FFFFFF"/>
                </a:solidFill>
                <a:effectLst/>
                <a:uLnTx/>
                <a:uFillTx/>
                <a:latin typeface="+mn-lt"/>
                <a:ea typeface="+mn-ea"/>
                <a:cs typeface="+mn-cs"/>
              </a:rPr>
            </a:br>
            <a:r>
              <a:rPr kumimoji="0" lang="en-US" sz="1400" b="0" i="0" u="none" strike="noStrike" kern="0" cap="none" spc="0" normalizeH="0" baseline="0" noProof="0">
                <a:ln>
                  <a:noFill/>
                </a:ln>
                <a:solidFill>
                  <a:srgbClr val="FFFFFF"/>
                </a:solidFill>
                <a:effectLst/>
                <a:uLnTx/>
                <a:uFillTx/>
                <a:latin typeface="+mn-lt"/>
                <a:ea typeface="+mn-ea"/>
                <a:cs typeface="+mn-cs"/>
              </a:rPr>
              <a:t>Kubernetes together a single plane of glass</a:t>
            </a:r>
          </a:p>
        </p:txBody>
      </p:sp>
      <p:sp>
        <p:nvSpPr>
          <p:cNvPr id="8" name="Title 7">
            <a:extLst>
              <a:ext uri="{FF2B5EF4-FFF2-40B4-BE49-F238E27FC236}">
                <a16:creationId xmlns:a16="http://schemas.microsoft.com/office/drawing/2014/main" id="{24EBDC98-07A6-414A-A6E7-3F4D6FA48121}"/>
              </a:ext>
              <a:ext uri="{C183D7F6-B498-43B3-948B-1728B52AA6E4}">
                <adec:decorative xmlns:adec="http://schemas.microsoft.com/office/drawing/2017/decorative" val="1"/>
              </a:ext>
            </a:extLst>
          </p:cNvPr>
          <p:cNvSpPr>
            <a:spLocks noGrp="1"/>
          </p:cNvSpPr>
          <p:nvPr>
            <p:ph type="title" idx="4294967295"/>
          </p:nvPr>
        </p:nvSpPr>
        <p:spPr>
          <a:xfrm>
            <a:off x="588263" y="-1107996"/>
            <a:ext cx="11018520" cy="1107996"/>
          </a:xfrm>
        </p:spPr>
        <p:txBody>
          <a:bodyPr vert="horz" wrap="square" lIns="0" tIns="0" rIns="0" bIns="0" rtlCol="0" anchor="b">
            <a:spAutoFit/>
          </a:bodyPr>
          <a:lstStyle/>
          <a:p>
            <a:r>
              <a:rPr lang="en-US" dirty="0"/>
              <a:t>Arc</a:t>
            </a:r>
            <a:br>
              <a:rPr lang="en-US" dirty="0"/>
            </a:br>
            <a:endParaRPr lang="en-US" dirty="0"/>
          </a:p>
        </p:txBody>
      </p:sp>
    </p:spTree>
    <p:extLst>
      <p:ext uri="{BB962C8B-B14F-4D97-AF65-F5344CB8AC3E}">
        <p14:creationId xmlns:p14="http://schemas.microsoft.com/office/powerpoint/2010/main" val="2233493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C2332D-3749-4987-A2A9-A6887DD34E29}"/>
              </a:ext>
              <a:ext uri="{C183D7F6-B498-43B3-948B-1728B52AA6E4}">
                <adec:decorative xmlns:adec="http://schemas.microsoft.com/office/drawing/2017/decorative" val="1"/>
              </a:ext>
            </a:extLst>
          </p:cNvPr>
          <p:cNvSpPr txBox="1"/>
          <p:nvPr/>
        </p:nvSpPr>
        <p:spPr>
          <a:xfrm>
            <a:off x="2381930" y="537156"/>
            <a:ext cx="8371268" cy="556895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defPPr>
              <a:defRPr lang="en-US"/>
            </a:defPPr>
            <a:lvl1pPr algn="ctr">
              <a:defRPr sz="1200">
                <a:solidFill>
                  <a:schemeClr val="accent1"/>
                </a:solidFill>
                <a:latin typeface="+mj-lt"/>
                <a:ea typeface="+mj-ea"/>
                <a:cs typeface="+mj-cs"/>
              </a:defRPr>
            </a:lvl1pPr>
            <a:lvl2pPr>
              <a:defRPr>
                <a:solidFill>
                  <a:schemeClr val="tx1"/>
                </a:solidFill>
                <a:latin typeface="+mj-lt"/>
                <a:ea typeface="+mj-ea"/>
                <a:cs typeface="+mj-cs"/>
              </a:defRPr>
            </a:lvl2pPr>
            <a:lvl3pPr>
              <a:defRPr>
                <a:solidFill>
                  <a:schemeClr val="tx1"/>
                </a:solidFill>
                <a:latin typeface="+mj-lt"/>
                <a:ea typeface="+mj-ea"/>
                <a:cs typeface="+mj-cs"/>
              </a:defRPr>
            </a:lvl3pPr>
            <a:lvl4pPr>
              <a:defRPr>
                <a:solidFill>
                  <a:schemeClr val="tx1"/>
                </a:solidFill>
                <a:latin typeface="+mj-lt"/>
                <a:ea typeface="+mj-ea"/>
                <a:cs typeface="+mj-cs"/>
              </a:defRPr>
            </a:lvl4pPr>
            <a:lvl5pPr>
              <a:defRPr>
                <a:solidFill>
                  <a:schemeClr val="tx1"/>
                </a:solidFill>
                <a:latin typeface="+mj-lt"/>
                <a:ea typeface="+mj-ea"/>
                <a:cs typeface="+mj-cs"/>
              </a:defRPr>
            </a:lvl5pPr>
            <a:lvl6pPr>
              <a:defRPr>
                <a:solidFill>
                  <a:schemeClr val="tx1"/>
                </a:solidFill>
                <a:latin typeface="+mj-lt"/>
                <a:ea typeface="+mj-ea"/>
                <a:cs typeface="+mj-cs"/>
              </a:defRPr>
            </a:lvl6pPr>
            <a:lvl7pPr>
              <a:defRPr>
                <a:solidFill>
                  <a:schemeClr val="tx1"/>
                </a:solidFill>
                <a:latin typeface="+mj-lt"/>
                <a:ea typeface="+mj-ea"/>
                <a:cs typeface="+mj-cs"/>
              </a:defRPr>
            </a:lvl7pPr>
            <a:lvl8pPr>
              <a:defRPr>
                <a:solidFill>
                  <a:schemeClr val="tx1"/>
                </a:solidFill>
                <a:latin typeface="+mj-lt"/>
                <a:ea typeface="+mj-ea"/>
                <a:cs typeface="+mj-cs"/>
              </a:defRPr>
            </a:lvl8pPr>
            <a:lvl9pPr>
              <a:defRPr>
                <a:solidFill>
                  <a:schemeClr val="tx1"/>
                </a:solidFill>
                <a:latin typeface="+mj-lt"/>
                <a:ea typeface="+mj-ea"/>
                <a:cs typeface="+mj-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Semibold"/>
              <a:ea typeface="+mj-ea"/>
              <a:cs typeface="+mj-cs"/>
            </a:endParaRPr>
          </a:p>
        </p:txBody>
      </p:sp>
      <p:sp>
        <p:nvSpPr>
          <p:cNvPr id="6" name="Rectangle 5">
            <a:extLst>
              <a:ext uri="{FF2B5EF4-FFF2-40B4-BE49-F238E27FC236}">
                <a16:creationId xmlns:a16="http://schemas.microsoft.com/office/drawing/2014/main" id="{E52A2C16-58D2-4CF2-A1DA-1A1EAE1F4EFB}"/>
              </a:ext>
              <a:ext uri="{C183D7F6-B498-43B3-948B-1728B52AA6E4}">
                <adec:decorative xmlns:adec="http://schemas.microsoft.com/office/drawing/2017/decorative" val="1"/>
              </a:ext>
            </a:extLst>
          </p:cNvPr>
          <p:cNvSpPr/>
          <p:nvPr/>
        </p:nvSpPr>
        <p:spPr>
          <a:xfrm>
            <a:off x="2616745" y="2409137"/>
            <a:ext cx="7911241" cy="124666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Semibold"/>
              <a:ea typeface="+mj-ea"/>
              <a:cs typeface="+mj-cs"/>
            </a:endParaRPr>
          </a:p>
        </p:txBody>
      </p:sp>
      <p:sp>
        <p:nvSpPr>
          <p:cNvPr id="7" name="Rectangle 6">
            <a:extLst>
              <a:ext uri="{FF2B5EF4-FFF2-40B4-BE49-F238E27FC236}">
                <a16:creationId xmlns:a16="http://schemas.microsoft.com/office/drawing/2014/main" id="{D7E04155-D9EC-4DAE-8D97-79312DAFEE60}"/>
              </a:ext>
              <a:ext uri="{C183D7F6-B498-43B3-948B-1728B52AA6E4}">
                <adec:decorative xmlns:adec="http://schemas.microsoft.com/office/drawing/2017/decorative" val="1"/>
              </a:ext>
            </a:extLst>
          </p:cNvPr>
          <p:cNvSpPr/>
          <p:nvPr/>
        </p:nvSpPr>
        <p:spPr bwMode="auto">
          <a:xfrm>
            <a:off x="2616745" y="3766747"/>
            <a:ext cx="7911240" cy="127455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50E6FF"/>
              </a:solidFill>
              <a:effectLst/>
              <a:uLnTx/>
              <a:uFillTx/>
              <a:latin typeface="Segoe UI Semibold"/>
              <a:ea typeface="+mj-ea"/>
              <a:cs typeface="+mj-cs"/>
            </a:endParaRPr>
          </a:p>
        </p:txBody>
      </p:sp>
      <p:sp>
        <p:nvSpPr>
          <p:cNvPr id="47" name="Rectangle 46">
            <a:extLst>
              <a:ext uri="{FF2B5EF4-FFF2-40B4-BE49-F238E27FC236}">
                <a16:creationId xmlns:a16="http://schemas.microsoft.com/office/drawing/2014/main" id="{F4955A0F-556F-4BFA-ADA3-64BC6D995EAA}"/>
              </a:ext>
              <a:ext uri="{C183D7F6-B498-43B3-948B-1728B52AA6E4}">
                <adec:decorative xmlns:adec="http://schemas.microsoft.com/office/drawing/2017/decorative" val="1"/>
              </a:ext>
            </a:extLst>
          </p:cNvPr>
          <p:cNvSpPr/>
          <p:nvPr/>
        </p:nvSpPr>
        <p:spPr>
          <a:xfrm>
            <a:off x="4139062" y="2741781"/>
            <a:ext cx="6102505" cy="58137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j-ea"/>
                <a:cs typeface="+mj-cs"/>
              </a:rPr>
              <a:t>Inventory, Organization, Governance</a:t>
            </a:r>
          </a:p>
        </p:txBody>
      </p:sp>
      <p:sp>
        <p:nvSpPr>
          <p:cNvPr id="49" name="Rectangle 48">
            <a:extLst>
              <a:ext uri="{FF2B5EF4-FFF2-40B4-BE49-F238E27FC236}">
                <a16:creationId xmlns:a16="http://schemas.microsoft.com/office/drawing/2014/main" id="{9F405A7F-60E2-42AD-8B3E-B6CD4F2A292A}"/>
              </a:ext>
              <a:ext uri="{C183D7F6-B498-43B3-948B-1728B52AA6E4}">
                <adec:decorative xmlns:adec="http://schemas.microsoft.com/office/drawing/2017/decorative" val="1"/>
              </a:ext>
            </a:extLst>
          </p:cNvPr>
          <p:cNvSpPr/>
          <p:nvPr/>
        </p:nvSpPr>
        <p:spPr>
          <a:xfrm>
            <a:off x="4135155" y="4113338"/>
            <a:ext cx="6102505" cy="58137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j-ea"/>
                <a:cs typeface="+mj-cs"/>
              </a:rPr>
              <a:t>Servers | Kubernetes Clusters | Databases | etc.</a:t>
            </a:r>
          </a:p>
        </p:txBody>
      </p:sp>
      <p:sp>
        <p:nvSpPr>
          <p:cNvPr id="36" name="Rectangle 35">
            <a:extLst>
              <a:ext uri="{FF2B5EF4-FFF2-40B4-BE49-F238E27FC236}">
                <a16:creationId xmlns:a16="http://schemas.microsoft.com/office/drawing/2014/main" id="{356535B4-6DFF-4699-801D-9A60F8DE6DDC}"/>
              </a:ext>
              <a:ext uri="{C183D7F6-B498-43B3-948B-1728B52AA6E4}">
                <adec:decorative xmlns:adec="http://schemas.microsoft.com/office/drawing/2017/decorative" val="1"/>
              </a:ext>
            </a:extLst>
          </p:cNvPr>
          <p:cNvSpPr/>
          <p:nvPr/>
        </p:nvSpPr>
        <p:spPr>
          <a:xfrm>
            <a:off x="2616744" y="1337487"/>
            <a:ext cx="7911241" cy="887498"/>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Semibold"/>
              <a:ea typeface="+mj-ea"/>
              <a:cs typeface="+mj-cs"/>
            </a:endParaRPr>
          </a:p>
        </p:txBody>
      </p:sp>
      <p:sp>
        <p:nvSpPr>
          <p:cNvPr id="37" name="Rectangle 36">
            <a:extLst>
              <a:ext uri="{FF2B5EF4-FFF2-40B4-BE49-F238E27FC236}">
                <a16:creationId xmlns:a16="http://schemas.microsoft.com/office/drawing/2014/main" id="{59A494BE-79AE-49A9-8117-704ED87FB66B}"/>
              </a:ext>
              <a:ext uri="{C183D7F6-B498-43B3-948B-1728B52AA6E4}">
                <adec:decorative xmlns:adec="http://schemas.microsoft.com/office/drawing/2017/decorative" val="1"/>
              </a:ext>
            </a:extLst>
          </p:cNvPr>
          <p:cNvSpPr/>
          <p:nvPr/>
        </p:nvSpPr>
        <p:spPr>
          <a:xfrm>
            <a:off x="4135154" y="1490550"/>
            <a:ext cx="6102506" cy="58137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j-ea"/>
                <a:cs typeface="+mj-cs"/>
              </a:rPr>
              <a:t>Secure | Monitor | Protect | Automate | Develop</a:t>
            </a:r>
          </a:p>
        </p:txBody>
      </p:sp>
      <p:sp>
        <p:nvSpPr>
          <p:cNvPr id="45" name="Rectangle 44">
            <a:extLst>
              <a:ext uri="{FF2B5EF4-FFF2-40B4-BE49-F238E27FC236}">
                <a16:creationId xmlns:a16="http://schemas.microsoft.com/office/drawing/2014/main" id="{FD95B2B0-2F45-47C6-AEB8-90B509F32A70}"/>
              </a:ext>
              <a:ext uri="{C183D7F6-B498-43B3-948B-1728B52AA6E4}">
                <adec:decorative xmlns:adec="http://schemas.microsoft.com/office/drawing/2017/decorative" val="1"/>
              </a:ext>
            </a:extLst>
          </p:cNvPr>
          <p:cNvSpPr/>
          <p:nvPr/>
        </p:nvSpPr>
        <p:spPr bwMode="auto">
          <a:xfrm>
            <a:off x="2616744" y="5134012"/>
            <a:ext cx="7911239" cy="784307"/>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50E6FF"/>
              </a:solidFill>
              <a:effectLst/>
              <a:uLnTx/>
              <a:uFillTx/>
              <a:latin typeface="Segoe UI Semibold"/>
              <a:ea typeface="+mj-ea"/>
              <a:cs typeface="+mj-cs"/>
            </a:endParaRPr>
          </a:p>
        </p:txBody>
      </p:sp>
      <p:sp>
        <p:nvSpPr>
          <p:cNvPr id="84" name="Rectangle 83">
            <a:extLst>
              <a:ext uri="{FF2B5EF4-FFF2-40B4-BE49-F238E27FC236}">
                <a16:creationId xmlns:a16="http://schemas.microsoft.com/office/drawing/2014/main" id="{BED85656-2C33-4627-B9F9-9435E7236738}"/>
              </a:ext>
              <a:ext uri="{C183D7F6-B498-43B3-948B-1728B52AA6E4}">
                <adec:decorative xmlns:adec="http://schemas.microsoft.com/office/drawing/2017/decorative" val="1"/>
              </a:ext>
            </a:extLst>
          </p:cNvPr>
          <p:cNvSpPr/>
          <p:nvPr/>
        </p:nvSpPr>
        <p:spPr bwMode="auto">
          <a:xfrm>
            <a:off x="9007893" y="4171128"/>
            <a:ext cx="642146" cy="46579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j-ea"/>
                <a:cs typeface="+mj-cs"/>
              </a:rPr>
              <a:t>Over 200 services</a:t>
            </a:r>
          </a:p>
        </p:txBody>
      </p:sp>
      <p:sp>
        <p:nvSpPr>
          <p:cNvPr id="82" name="Rectangle 81">
            <a:extLst>
              <a:ext uri="{FF2B5EF4-FFF2-40B4-BE49-F238E27FC236}">
                <a16:creationId xmlns:a16="http://schemas.microsoft.com/office/drawing/2014/main" id="{9F91BA6F-B530-4997-8552-C5B87C33A73F}"/>
              </a:ext>
              <a:ext uri="{C183D7F6-B498-43B3-948B-1728B52AA6E4}">
                <adec:decorative xmlns:adec="http://schemas.microsoft.com/office/drawing/2017/decorative" val="1"/>
              </a:ext>
            </a:extLst>
          </p:cNvPr>
          <p:cNvSpPr/>
          <p:nvPr/>
        </p:nvSpPr>
        <p:spPr bwMode="auto">
          <a:xfrm>
            <a:off x="9006175" y="2803500"/>
            <a:ext cx="642146" cy="457934"/>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j-ea"/>
                <a:cs typeface="+mj-cs"/>
              </a:rPr>
              <a:t>Extensibility </a:t>
            </a:r>
            <a:br>
              <a:rPr kumimoji="0" lang="en-US" sz="800" b="0" i="0" u="none" strike="noStrike" kern="1200" cap="none" spc="0" normalizeH="0" baseline="0" noProof="0">
                <a:ln>
                  <a:noFill/>
                </a:ln>
                <a:solidFill>
                  <a:srgbClr val="FFFFFF"/>
                </a:solidFill>
                <a:effectLst/>
                <a:uLnTx/>
                <a:uFillTx/>
                <a:latin typeface="Segoe UI"/>
                <a:ea typeface="+mj-ea"/>
                <a:cs typeface="+mj-cs"/>
              </a:rPr>
            </a:br>
            <a:r>
              <a:rPr kumimoji="0" lang="en-US" sz="800" b="0" i="0" u="none" strike="noStrike" kern="1200" cap="none" spc="0" normalizeH="0" baseline="0" noProof="0">
                <a:ln>
                  <a:noFill/>
                </a:ln>
                <a:solidFill>
                  <a:srgbClr val="FFFFFF"/>
                </a:solidFill>
                <a:effectLst/>
                <a:uLnTx/>
                <a:uFillTx/>
                <a:latin typeface="Segoe UI"/>
                <a:ea typeface="+mj-ea"/>
                <a:cs typeface="+mj-cs"/>
              </a:rPr>
              <a:t>for new resources</a:t>
            </a:r>
          </a:p>
        </p:txBody>
      </p:sp>
      <p:sp>
        <p:nvSpPr>
          <p:cNvPr id="40" name="Rectangle 39">
            <a:extLst>
              <a:ext uri="{FF2B5EF4-FFF2-40B4-BE49-F238E27FC236}">
                <a16:creationId xmlns:a16="http://schemas.microsoft.com/office/drawing/2014/main" id="{F77BE4A1-DC73-4FDF-A00B-7B4E719F00E3}"/>
              </a:ext>
              <a:ext uri="{C183D7F6-B498-43B3-948B-1728B52AA6E4}">
                <adec:decorative xmlns:adec="http://schemas.microsoft.com/office/drawing/2017/decorative" val="1"/>
              </a:ext>
            </a:extLst>
          </p:cNvPr>
          <p:cNvSpPr/>
          <p:nvPr/>
        </p:nvSpPr>
        <p:spPr>
          <a:xfrm>
            <a:off x="3096520" y="2924745"/>
            <a:ext cx="1146793" cy="215444"/>
          </a:xfrm>
          <a:prstGeom prst="rect">
            <a:avLst/>
          </a:prstGeom>
        </p:spPr>
        <p:txBody>
          <a:bodyPr wrap="squar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Control</a:t>
            </a:r>
          </a:p>
        </p:txBody>
      </p:sp>
      <p:sp>
        <p:nvSpPr>
          <p:cNvPr id="41" name="Rectangle 40">
            <a:extLst>
              <a:ext uri="{FF2B5EF4-FFF2-40B4-BE49-F238E27FC236}">
                <a16:creationId xmlns:a16="http://schemas.microsoft.com/office/drawing/2014/main" id="{D8A73DDA-FC6D-436A-B30A-6EC73DB53C10}"/>
              </a:ext>
              <a:ext uri="{C183D7F6-B498-43B3-948B-1728B52AA6E4}">
                <adec:decorative xmlns:adec="http://schemas.microsoft.com/office/drawing/2017/decorative" val="1"/>
              </a:ext>
            </a:extLst>
          </p:cNvPr>
          <p:cNvSpPr/>
          <p:nvPr/>
        </p:nvSpPr>
        <p:spPr>
          <a:xfrm>
            <a:off x="3096520" y="4296014"/>
            <a:ext cx="1065645" cy="215444"/>
          </a:xfrm>
          <a:prstGeom prst="rect">
            <a:avLst/>
          </a:prstGeom>
        </p:spPr>
        <p:txBody>
          <a:bodyPr wrap="squar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Resources</a:t>
            </a:r>
          </a:p>
        </p:txBody>
      </p:sp>
      <p:sp>
        <p:nvSpPr>
          <p:cNvPr id="46" name="Rectangle 45">
            <a:extLst>
              <a:ext uri="{FF2B5EF4-FFF2-40B4-BE49-F238E27FC236}">
                <a16:creationId xmlns:a16="http://schemas.microsoft.com/office/drawing/2014/main" id="{F283AB1C-239A-4DC1-9A4B-8623981E1B42}"/>
              </a:ext>
              <a:ext uri="{C183D7F6-B498-43B3-948B-1728B52AA6E4}">
                <adec:decorative xmlns:adec="http://schemas.microsoft.com/office/drawing/2017/decorative" val="1"/>
              </a:ext>
            </a:extLst>
          </p:cNvPr>
          <p:cNvSpPr/>
          <p:nvPr/>
        </p:nvSpPr>
        <p:spPr>
          <a:xfrm>
            <a:off x="3096519" y="1565793"/>
            <a:ext cx="965994" cy="430887"/>
          </a:xfrm>
          <a:prstGeom prst="rect">
            <a:avLst/>
          </a:prstGeom>
        </p:spPr>
        <p:txBody>
          <a:bodyPr wrap="squar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Develop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&amp; operate</a:t>
            </a:r>
          </a:p>
        </p:txBody>
      </p:sp>
      <p:sp>
        <p:nvSpPr>
          <p:cNvPr id="48" name="Rectangle 47">
            <a:extLst>
              <a:ext uri="{FF2B5EF4-FFF2-40B4-BE49-F238E27FC236}">
                <a16:creationId xmlns:a16="http://schemas.microsoft.com/office/drawing/2014/main" id="{CFB51008-31FA-4789-8A7C-6F9A464E1B5E}"/>
              </a:ext>
              <a:ext uri="{C183D7F6-B498-43B3-948B-1728B52AA6E4}">
                <adec:decorative xmlns:adec="http://schemas.microsoft.com/office/drawing/2017/decorative" val="1"/>
              </a:ext>
            </a:extLst>
          </p:cNvPr>
          <p:cNvSpPr/>
          <p:nvPr/>
        </p:nvSpPr>
        <p:spPr>
          <a:xfrm>
            <a:off x="3096520" y="5418443"/>
            <a:ext cx="1065645" cy="215444"/>
          </a:xfrm>
          <a:prstGeom prst="rect">
            <a:avLst/>
          </a:prstGeom>
        </p:spPr>
        <p:txBody>
          <a:bodyPr wrap="squar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Facilities</a:t>
            </a:r>
          </a:p>
        </p:txBody>
      </p:sp>
      <p:cxnSp>
        <p:nvCxnSpPr>
          <p:cNvPr id="5" name="Straight Arrow Connector 4">
            <a:extLst>
              <a:ext uri="{FF2B5EF4-FFF2-40B4-BE49-F238E27FC236}">
                <a16:creationId xmlns:a16="http://schemas.microsoft.com/office/drawing/2014/main" id="{CBD65520-B139-4B6B-B012-0675ADEAAAB3}"/>
              </a:ext>
              <a:ext uri="{C183D7F6-B498-43B3-948B-1728B52AA6E4}">
                <adec:decorative xmlns:adec="http://schemas.microsoft.com/office/drawing/2017/decorative" val="1"/>
              </a:ext>
            </a:extLst>
          </p:cNvPr>
          <p:cNvCxnSpPr>
            <a:cxnSpLocks/>
          </p:cNvCxnSpPr>
          <p:nvPr/>
        </p:nvCxnSpPr>
        <p:spPr>
          <a:xfrm>
            <a:off x="2797567" y="3430616"/>
            <a:ext cx="0" cy="612848"/>
          </a:xfrm>
          <a:prstGeom prst="straightConnector1">
            <a:avLst/>
          </a:prstGeom>
          <a:ln w="190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60853DF2-FA6C-462C-BA1F-C43A4AFC7E56}"/>
              </a:ext>
              <a:ext uri="{C183D7F6-B498-43B3-948B-1728B52AA6E4}">
                <adec:decorative xmlns:adec="http://schemas.microsoft.com/office/drawing/2017/decorative" val="1"/>
              </a:ext>
            </a:extLst>
          </p:cNvPr>
          <p:cNvCxnSpPr>
            <a:cxnSpLocks/>
          </p:cNvCxnSpPr>
          <p:nvPr/>
        </p:nvCxnSpPr>
        <p:spPr>
          <a:xfrm>
            <a:off x="2797567" y="2025509"/>
            <a:ext cx="0" cy="612848"/>
          </a:xfrm>
          <a:prstGeom prst="straightConnector1">
            <a:avLst/>
          </a:prstGeom>
          <a:ln w="190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3D38362-0725-41BB-9EAC-B545314C7C66}"/>
              </a:ext>
              <a:ext uri="{C183D7F6-B498-43B3-948B-1728B52AA6E4}">
                <adec:decorative xmlns:adec="http://schemas.microsoft.com/office/drawing/2017/decorative" val="1"/>
              </a:ext>
            </a:extLst>
          </p:cNvPr>
          <p:cNvCxnSpPr>
            <a:cxnSpLocks/>
          </p:cNvCxnSpPr>
          <p:nvPr/>
        </p:nvCxnSpPr>
        <p:spPr>
          <a:xfrm>
            <a:off x="2797567" y="4805595"/>
            <a:ext cx="0" cy="612848"/>
          </a:xfrm>
          <a:prstGeom prst="straightConnector1">
            <a:avLst/>
          </a:prstGeom>
          <a:ln w="190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F237354E-D888-4BEC-88B3-240D2D60F6D8}"/>
              </a:ext>
              <a:ext uri="{C183D7F6-B498-43B3-948B-1728B52AA6E4}">
                <adec:decorative xmlns:adec="http://schemas.microsoft.com/office/drawing/2017/decorative" val="1"/>
              </a:ext>
            </a:extLst>
          </p:cNvPr>
          <p:cNvSpPr/>
          <p:nvPr/>
        </p:nvSpPr>
        <p:spPr>
          <a:xfrm>
            <a:off x="850689" y="1256034"/>
            <a:ext cx="1163718" cy="1047819"/>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457200" rIns="0" bIns="146304"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j-ea"/>
                <a:cs typeface="+mj-cs"/>
              </a:rPr>
              <a:t>Azure </a:t>
            </a:r>
            <a:br>
              <a:rPr kumimoji="0" lang="en-US" sz="1200" b="0" i="0" u="none" strike="noStrike" kern="1200" cap="none" spc="0" normalizeH="0" baseline="0" noProof="0">
                <a:ln>
                  <a:noFill/>
                </a:ln>
                <a:solidFill>
                  <a:srgbClr val="50E6FF"/>
                </a:solidFill>
                <a:effectLst/>
                <a:uLnTx/>
                <a:uFillTx/>
                <a:latin typeface="Segoe UI Semibold"/>
                <a:ea typeface="+mj-ea"/>
                <a:cs typeface="+mj-cs"/>
              </a:rPr>
            </a:br>
            <a:r>
              <a:rPr kumimoji="0" lang="en-US" sz="1200" b="0" i="0" u="none" strike="noStrike" kern="1200" cap="none" spc="0" normalizeH="0" baseline="0" noProof="0">
                <a:ln>
                  <a:noFill/>
                </a:ln>
                <a:solidFill>
                  <a:srgbClr val="50E6FF"/>
                </a:solidFill>
                <a:effectLst/>
                <a:uLnTx/>
                <a:uFillTx/>
                <a:latin typeface="Segoe UI Semibold"/>
                <a:ea typeface="+mj-ea"/>
                <a:cs typeface="+mj-cs"/>
              </a:rPr>
              <a:t>customers</a:t>
            </a:r>
          </a:p>
        </p:txBody>
      </p:sp>
      <p:pic>
        <p:nvPicPr>
          <p:cNvPr id="30" name="Graphic 29">
            <a:extLst>
              <a:ext uri="{FF2B5EF4-FFF2-40B4-BE49-F238E27FC236}">
                <a16:creationId xmlns:a16="http://schemas.microsoft.com/office/drawing/2014/main" id="{5044657E-16A9-4535-98AA-5218D78E115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7555" y="1272415"/>
            <a:ext cx="540462" cy="540462"/>
          </a:xfrm>
          <a:prstGeom prst="rect">
            <a:avLst/>
          </a:prstGeom>
        </p:spPr>
      </p:pic>
      <p:sp>
        <p:nvSpPr>
          <p:cNvPr id="31" name="Rectangle 30">
            <a:extLst>
              <a:ext uri="{FF2B5EF4-FFF2-40B4-BE49-F238E27FC236}">
                <a16:creationId xmlns:a16="http://schemas.microsoft.com/office/drawing/2014/main" id="{EAA97C6B-210B-4D39-9253-FB338F676696}"/>
              </a:ext>
              <a:ext uri="{C183D7F6-B498-43B3-948B-1728B52AA6E4}">
                <adec:decorative xmlns:adec="http://schemas.microsoft.com/office/drawing/2017/decorative" val="1"/>
              </a:ext>
            </a:extLst>
          </p:cNvPr>
          <p:cNvSpPr/>
          <p:nvPr/>
        </p:nvSpPr>
        <p:spPr>
          <a:xfrm>
            <a:off x="850616" y="2520708"/>
            <a:ext cx="1163718" cy="104782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j-ea"/>
                <a:cs typeface="+mj-cs"/>
              </a:rPr>
              <a:t>Tools and experiences</a:t>
            </a:r>
          </a:p>
        </p:txBody>
      </p:sp>
      <p:cxnSp>
        <p:nvCxnSpPr>
          <p:cNvPr id="32" name="Straight Arrow Connector 31">
            <a:extLst>
              <a:ext uri="{FF2B5EF4-FFF2-40B4-BE49-F238E27FC236}">
                <a16:creationId xmlns:a16="http://schemas.microsoft.com/office/drawing/2014/main" id="{3D528BB8-E4FF-4BA5-BEEB-77A54D23DC12}"/>
              </a:ext>
              <a:ext uri="{C183D7F6-B498-43B3-948B-1728B52AA6E4}">
                <adec:decorative xmlns:adec="http://schemas.microsoft.com/office/drawing/2017/decorative" val="1"/>
              </a:ext>
            </a:extLst>
          </p:cNvPr>
          <p:cNvCxnSpPr>
            <a:cxnSpLocks/>
          </p:cNvCxnSpPr>
          <p:nvPr/>
        </p:nvCxnSpPr>
        <p:spPr>
          <a:xfrm flipV="1">
            <a:off x="1432476" y="2213506"/>
            <a:ext cx="0" cy="363697"/>
          </a:xfrm>
          <a:prstGeom prst="straightConnector1">
            <a:avLst/>
          </a:prstGeom>
          <a:ln w="190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6ABBB8A-D427-4506-8DA5-D26FADCFF749}"/>
              </a:ext>
              <a:ext uri="{C183D7F6-B498-43B3-948B-1728B52AA6E4}">
                <adec:decorative xmlns:adec="http://schemas.microsoft.com/office/drawing/2017/decorative" val="1"/>
              </a:ext>
            </a:extLst>
          </p:cNvPr>
          <p:cNvCxnSpPr>
            <a:cxnSpLocks/>
          </p:cNvCxnSpPr>
          <p:nvPr/>
        </p:nvCxnSpPr>
        <p:spPr>
          <a:xfrm>
            <a:off x="1855866" y="3044618"/>
            <a:ext cx="919347" cy="0"/>
          </a:xfrm>
          <a:prstGeom prst="straightConnector1">
            <a:avLst/>
          </a:prstGeom>
          <a:ln w="190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3527504-EF11-4FEF-B5EA-82A87D5E7174}"/>
              </a:ext>
              <a:ext uri="{C183D7F6-B498-43B3-948B-1728B52AA6E4}">
                <adec:decorative xmlns:adec="http://schemas.microsoft.com/office/drawing/2017/decorative" val="1"/>
              </a:ext>
            </a:extLst>
          </p:cNvPr>
          <p:cNvSpPr/>
          <p:nvPr/>
        </p:nvSpPr>
        <p:spPr>
          <a:xfrm>
            <a:off x="4162165" y="5235479"/>
            <a:ext cx="6075488" cy="58137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j-ea"/>
                <a:cs typeface="+mj-cs"/>
              </a:rPr>
              <a:t>Azure Regions</a:t>
            </a:r>
          </a:p>
        </p:txBody>
      </p:sp>
      <p:grpSp>
        <p:nvGrpSpPr>
          <p:cNvPr id="4" name="Group 3">
            <a:extLst>
              <a:ext uri="{FF2B5EF4-FFF2-40B4-BE49-F238E27FC236}">
                <a16:creationId xmlns:a16="http://schemas.microsoft.com/office/drawing/2014/main" id="{22B9A519-F03D-42D0-AEEB-EC400E7A0238}"/>
              </a:ext>
              <a:ext uri="{C183D7F6-B498-43B3-948B-1728B52AA6E4}">
                <adec:decorative xmlns:adec="http://schemas.microsoft.com/office/drawing/2017/decorative" val="1"/>
              </a:ext>
            </a:extLst>
          </p:cNvPr>
          <p:cNvGrpSpPr/>
          <p:nvPr/>
        </p:nvGrpSpPr>
        <p:grpSpPr>
          <a:xfrm>
            <a:off x="5724601" y="755607"/>
            <a:ext cx="1685927" cy="311236"/>
            <a:chOff x="5724601" y="755607"/>
            <a:chExt cx="1685927" cy="311236"/>
          </a:xfrm>
        </p:grpSpPr>
        <p:pic>
          <p:nvPicPr>
            <p:cNvPr id="8" name="Picture 7" descr="A picture containing drawing&#10;&#10;Description automatically generated">
              <a:extLst>
                <a:ext uri="{FF2B5EF4-FFF2-40B4-BE49-F238E27FC236}">
                  <a16:creationId xmlns:a16="http://schemas.microsoft.com/office/drawing/2014/main" id="{C13FA152-B6F5-4247-BDE7-FAED47E42088}"/>
                </a:ext>
              </a:extLst>
            </p:cNvPr>
            <p:cNvPicPr>
              <a:picLocks noChangeAspect="1"/>
            </p:cNvPicPr>
            <p:nvPr/>
          </p:nvPicPr>
          <p:blipFill rotWithShape="1">
            <a:blip r:embed="rId5">
              <a:extLst>
                <a:ext uri="{28A0092B-C50C-407E-A947-70E740481C1C}">
                  <a14:useLocalDpi xmlns:a14="http://schemas.microsoft.com/office/drawing/2010/main" val="0"/>
                </a:ext>
              </a:extLst>
            </a:blip>
            <a:srcRect r="82446" b="108"/>
            <a:stretch/>
          </p:blipFill>
          <p:spPr>
            <a:xfrm>
              <a:off x="5724601" y="755607"/>
              <a:ext cx="295941" cy="310902"/>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C3D1DF11-BA22-4D4A-B825-B4622BED9EDC}"/>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p:blipFill>
          <p:spPr>
            <a:xfrm>
              <a:off x="6020543" y="755607"/>
              <a:ext cx="1389985" cy="311236"/>
            </a:xfrm>
            <a:prstGeom prst="rect">
              <a:avLst/>
            </a:prstGeom>
          </p:spPr>
        </p:pic>
      </p:grpSp>
      <p:sp>
        <p:nvSpPr>
          <p:cNvPr id="2" name="Title 1">
            <a:extLst>
              <a:ext uri="{FF2B5EF4-FFF2-40B4-BE49-F238E27FC236}">
                <a16:creationId xmlns:a16="http://schemas.microsoft.com/office/drawing/2014/main" id="{81C82E43-85A3-4A9C-AAF4-152CF0FFDDEE}"/>
              </a:ext>
              <a:ext uri="{C183D7F6-B498-43B3-948B-1728B52AA6E4}">
                <adec:decorative xmlns:adec="http://schemas.microsoft.com/office/drawing/2017/decorative" val="1"/>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dirty="0"/>
              <a:t>Arc</a:t>
            </a:r>
          </a:p>
        </p:txBody>
      </p:sp>
    </p:spTree>
    <p:extLst>
      <p:ext uri="{BB962C8B-B14F-4D97-AF65-F5344CB8AC3E}">
        <p14:creationId xmlns:p14="http://schemas.microsoft.com/office/powerpoint/2010/main" val="978218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6DC71FB2-21CB-4E81-85CE-9EB3939E9924}"/>
              </a:ext>
              <a:ext uri="{C183D7F6-B498-43B3-948B-1728B52AA6E4}">
                <adec:decorative xmlns:adec="http://schemas.microsoft.com/office/drawing/2017/decorative" val="1"/>
              </a:ext>
            </a:extLst>
          </p:cNvPr>
          <p:cNvSpPr txBox="1"/>
          <p:nvPr/>
        </p:nvSpPr>
        <p:spPr>
          <a:xfrm>
            <a:off x="2381930" y="537156"/>
            <a:ext cx="8371268" cy="556895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defPPr>
              <a:defRPr lang="en-US"/>
            </a:defPPr>
            <a:lvl1pPr algn="ctr">
              <a:defRPr sz="1200">
                <a:solidFill>
                  <a:schemeClr val="accent1"/>
                </a:solidFill>
                <a:latin typeface="+mj-lt"/>
                <a:ea typeface="+mj-ea"/>
                <a:cs typeface="+mj-cs"/>
              </a:defRPr>
            </a:lvl1pPr>
            <a:lvl2pPr>
              <a:defRPr>
                <a:solidFill>
                  <a:schemeClr val="tx1"/>
                </a:solidFill>
                <a:latin typeface="+mj-lt"/>
                <a:ea typeface="+mj-ea"/>
                <a:cs typeface="+mj-cs"/>
              </a:defRPr>
            </a:lvl2pPr>
            <a:lvl3pPr>
              <a:defRPr>
                <a:solidFill>
                  <a:schemeClr val="tx1"/>
                </a:solidFill>
                <a:latin typeface="+mj-lt"/>
                <a:ea typeface="+mj-ea"/>
                <a:cs typeface="+mj-cs"/>
              </a:defRPr>
            </a:lvl3pPr>
            <a:lvl4pPr>
              <a:defRPr>
                <a:solidFill>
                  <a:schemeClr val="tx1"/>
                </a:solidFill>
                <a:latin typeface="+mj-lt"/>
                <a:ea typeface="+mj-ea"/>
                <a:cs typeface="+mj-cs"/>
              </a:defRPr>
            </a:lvl4pPr>
            <a:lvl5pPr>
              <a:defRPr>
                <a:solidFill>
                  <a:schemeClr val="tx1"/>
                </a:solidFill>
                <a:latin typeface="+mj-lt"/>
                <a:ea typeface="+mj-ea"/>
                <a:cs typeface="+mj-cs"/>
              </a:defRPr>
            </a:lvl5pPr>
            <a:lvl6pPr>
              <a:defRPr>
                <a:solidFill>
                  <a:schemeClr val="tx1"/>
                </a:solidFill>
                <a:latin typeface="+mj-lt"/>
                <a:ea typeface="+mj-ea"/>
                <a:cs typeface="+mj-cs"/>
              </a:defRPr>
            </a:lvl6pPr>
            <a:lvl7pPr>
              <a:defRPr>
                <a:solidFill>
                  <a:schemeClr val="tx1"/>
                </a:solidFill>
                <a:latin typeface="+mj-lt"/>
                <a:ea typeface="+mj-ea"/>
                <a:cs typeface="+mj-cs"/>
              </a:defRPr>
            </a:lvl7pPr>
            <a:lvl8pPr>
              <a:defRPr>
                <a:solidFill>
                  <a:schemeClr val="tx1"/>
                </a:solidFill>
                <a:latin typeface="+mj-lt"/>
                <a:ea typeface="+mj-ea"/>
                <a:cs typeface="+mj-cs"/>
              </a:defRPr>
            </a:lvl8pPr>
            <a:lvl9pPr>
              <a:defRPr>
                <a:solidFill>
                  <a:schemeClr val="tx1"/>
                </a:solidFill>
                <a:latin typeface="+mj-lt"/>
                <a:ea typeface="+mj-ea"/>
                <a:cs typeface="+mj-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Semibold"/>
              <a:ea typeface="+mj-ea"/>
              <a:cs typeface="+mj-cs"/>
            </a:endParaRPr>
          </a:p>
        </p:txBody>
      </p:sp>
      <p:sp>
        <p:nvSpPr>
          <p:cNvPr id="42" name="Rectangle 41">
            <a:extLst>
              <a:ext uri="{FF2B5EF4-FFF2-40B4-BE49-F238E27FC236}">
                <a16:creationId xmlns:a16="http://schemas.microsoft.com/office/drawing/2014/main" id="{DF6120B8-77B2-4614-8A2E-33084E0C7BDD}"/>
              </a:ext>
              <a:ext uri="{C183D7F6-B498-43B3-948B-1728B52AA6E4}">
                <adec:decorative xmlns:adec="http://schemas.microsoft.com/office/drawing/2017/decorative" val="1"/>
              </a:ext>
            </a:extLst>
          </p:cNvPr>
          <p:cNvSpPr/>
          <p:nvPr/>
        </p:nvSpPr>
        <p:spPr>
          <a:xfrm>
            <a:off x="2616745" y="2409137"/>
            <a:ext cx="7911241" cy="124666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Semibold"/>
              <a:ea typeface="+mj-ea"/>
              <a:cs typeface="+mj-cs"/>
            </a:endParaRPr>
          </a:p>
        </p:txBody>
      </p:sp>
      <p:sp>
        <p:nvSpPr>
          <p:cNvPr id="55" name="Rectangle 54">
            <a:extLst>
              <a:ext uri="{FF2B5EF4-FFF2-40B4-BE49-F238E27FC236}">
                <a16:creationId xmlns:a16="http://schemas.microsoft.com/office/drawing/2014/main" id="{6A3EFD33-32ED-4F2C-8D71-51FFA3D78B4C}"/>
              </a:ext>
              <a:ext uri="{C183D7F6-B498-43B3-948B-1728B52AA6E4}">
                <adec:decorative xmlns:adec="http://schemas.microsoft.com/office/drawing/2017/decorative" val="1"/>
              </a:ext>
            </a:extLst>
          </p:cNvPr>
          <p:cNvSpPr/>
          <p:nvPr/>
        </p:nvSpPr>
        <p:spPr bwMode="auto">
          <a:xfrm>
            <a:off x="2616745" y="3766747"/>
            <a:ext cx="7911240" cy="127455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50E6FF"/>
              </a:solidFill>
              <a:effectLst/>
              <a:uLnTx/>
              <a:uFillTx/>
              <a:latin typeface="Segoe UI Semibold"/>
              <a:ea typeface="+mj-ea"/>
              <a:cs typeface="+mj-cs"/>
            </a:endParaRPr>
          </a:p>
        </p:txBody>
      </p:sp>
      <p:sp>
        <p:nvSpPr>
          <p:cNvPr id="45" name="Rectangle 44">
            <a:extLst>
              <a:ext uri="{FF2B5EF4-FFF2-40B4-BE49-F238E27FC236}">
                <a16:creationId xmlns:a16="http://schemas.microsoft.com/office/drawing/2014/main" id="{FD95B2B0-2F45-47C6-AEB8-90B509F32A70}"/>
              </a:ext>
              <a:ext uri="{C183D7F6-B498-43B3-948B-1728B52AA6E4}">
                <adec:decorative xmlns:adec="http://schemas.microsoft.com/office/drawing/2017/decorative" val="1"/>
              </a:ext>
            </a:extLst>
          </p:cNvPr>
          <p:cNvSpPr/>
          <p:nvPr/>
        </p:nvSpPr>
        <p:spPr bwMode="auto">
          <a:xfrm>
            <a:off x="2617125" y="5134012"/>
            <a:ext cx="7910860" cy="784307"/>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50E6FF"/>
              </a:solidFill>
              <a:effectLst/>
              <a:uLnTx/>
              <a:uFillTx/>
              <a:latin typeface="Segoe UI Semibold"/>
              <a:ea typeface="+mj-ea"/>
              <a:cs typeface="+mj-cs"/>
            </a:endParaRPr>
          </a:p>
        </p:txBody>
      </p:sp>
      <p:sp>
        <p:nvSpPr>
          <p:cNvPr id="3" name="Rectangle 2">
            <a:extLst>
              <a:ext uri="{FF2B5EF4-FFF2-40B4-BE49-F238E27FC236}">
                <a16:creationId xmlns:a16="http://schemas.microsoft.com/office/drawing/2014/main" id="{3866B730-8CB1-4B91-8449-BDE59DC25686}"/>
              </a:ext>
              <a:ext uri="{C183D7F6-B498-43B3-948B-1728B52AA6E4}">
                <adec:decorative xmlns:adec="http://schemas.microsoft.com/office/drawing/2017/decorative" val="1"/>
              </a:ext>
            </a:extLst>
          </p:cNvPr>
          <p:cNvSpPr/>
          <p:nvPr/>
        </p:nvSpPr>
        <p:spPr bwMode="auto">
          <a:xfrm>
            <a:off x="6816321" y="3166556"/>
            <a:ext cx="3421340" cy="39163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j-ea"/>
                <a:cs typeface="+mj-cs"/>
              </a:rPr>
              <a:t>Azure Arc</a:t>
            </a:r>
          </a:p>
        </p:txBody>
      </p:sp>
      <p:sp>
        <p:nvSpPr>
          <p:cNvPr id="149" name="Rectangle 148">
            <a:extLst>
              <a:ext uri="{FF2B5EF4-FFF2-40B4-BE49-F238E27FC236}">
                <a16:creationId xmlns:a16="http://schemas.microsoft.com/office/drawing/2014/main" id="{34F2A3DE-B4F2-47E8-973D-4506010B203F}"/>
              </a:ext>
              <a:ext uri="{C183D7F6-B498-43B3-948B-1728B52AA6E4}">
                <adec:decorative xmlns:adec="http://schemas.microsoft.com/office/drawing/2017/decorative" val="1"/>
              </a:ext>
            </a:extLst>
          </p:cNvPr>
          <p:cNvSpPr/>
          <p:nvPr/>
        </p:nvSpPr>
        <p:spPr>
          <a:xfrm>
            <a:off x="6781287" y="3995969"/>
            <a:ext cx="1718620" cy="90614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j-ea"/>
                <a:cs typeface="+mj-cs"/>
              </a:rPr>
              <a:t>Azure Arc-enabled infrastructure</a:t>
            </a:r>
          </a:p>
        </p:txBody>
      </p:sp>
      <p:sp>
        <p:nvSpPr>
          <p:cNvPr id="152" name="Rectangle 151">
            <a:extLst>
              <a:ext uri="{FF2B5EF4-FFF2-40B4-BE49-F238E27FC236}">
                <a16:creationId xmlns:a16="http://schemas.microsoft.com/office/drawing/2014/main" id="{A2879748-B529-4238-BFF5-CE5374CAADF7}"/>
              </a:ext>
              <a:ext uri="{C183D7F6-B498-43B3-948B-1728B52AA6E4}">
                <adec:decorative xmlns:adec="http://schemas.microsoft.com/office/drawing/2017/decorative" val="1"/>
              </a:ext>
            </a:extLst>
          </p:cNvPr>
          <p:cNvSpPr/>
          <p:nvPr/>
        </p:nvSpPr>
        <p:spPr>
          <a:xfrm>
            <a:off x="8636098" y="3995969"/>
            <a:ext cx="1718620" cy="90614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j-ea"/>
                <a:cs typeface="+mj-cs"/>
              </a:rPr>
              <a:t>Azure Arc-enabled </a:t>
            </a:r>
            <a:br>
              <a:rPr lang="en-US" sz="1200" b="0" i="0" u="none" strike="noStrike" kern="1200" cap="none" spc="0" normalizeH="0" baseline="0" noProof="0">
                <a:ln>
                  <a:noFill/>
                </a:ln>
                <a:effectLst/>
                <a:uLnTx/>
                <a:uFillTx/>
                <a:latin typeface="Segoe UI Semibold"/>
              </a:rPr>
            </a:br>
            <a:r>
              <a:rPr kumimoji="0" lang="en-US" sz="1200" b="0" i="0" u="none" strike="noStrike" kern="1200" cap="none" spc="0" normalizeH="0" baseline="0" noProof="0">
                <a:ln>
                  <a:noFill/>
                </a:ln>
                <a:solidFill>
                  <a:srgbClr val="50E6FF"/>
                </a:solidFill>
                <a:effectLst/>
                <a:uLnTx/>
                <a:uFillTx/>
                <a:latin typeface="Segoe UI Semibold"/>
                <a:ea typeface="+mj-ea"/>
                <a:cs typeface="+mj-cs"/>
              </a:rPr>
              <a:t> services</a:t>
            </a:r>
          </a:p>
        </p:txBody>
      </p:sp>
      <p:cxnSp>
        <p:nvCxnSpPr>
          <p:cNvPr id="150" name="Straight Connector 149">
            <a:extLst>
              <a:ext uri="{FF2B5EF4-FFF2-40B4-BE49-F238E27FC236}">
                <a16:creationId xmlns:a16="http://schemas.microsoft.com/office/drawing/2014/main" id="{4120A9F8-E650-4561-844D-8E832EFDA484}"/>
              </a:ext>
              <a:ext uri="{C183D7F6-B498-43B3-948B-1728B52AA6E4}">
                <adec:decorative xmlns:adec="http://schemas.microsoft.com/office/drawing/2017/decorative" val="1"/>
              </a:ext>
            </a:extLst>
          </p:cNvPr>
          <p:cNvCxnSpPr>
            <a:cxnSpLocks/>
          </p:cNvCxnSpPr>
          <p:nvPr/>
        </p:nvCxnSpPr>
        <p:spPr>
          <a:xfrm>
            <a:off x="7640597" y="3360666"/>
            <a:ext cx="0" cy="645763"/>
          </a:xfrm>
          <a:prstGeom prst="line">
            <a:avLst/>
          </a:prstGeom>
          <a:ln w="19050">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6532DE34-C2ED-40E9-B921-C079476ADED2}"/>
              </a:ext>
              <a:ext uri="{C183D7F6-B498-43B3-948B-1728B52AA6E4}">
                <adec:decorative xmlns:adec="http://schemas.microsoft.com/office/drawing/2017/decorative" val="1"/>
              </a:ext>
            </a:extLst>
          </p:cNvPr>
          <p:cNvGrpSpPr/>
          <p:nvPr/>
        </p:nvGrpSpPr>
        <p:grpSpPr>
          <a:xfrm>
            <a:off x="7030758" y="5285686"/>
            <a:ext cx="817531" cy="536510"/>
            <a:chOff x="7030758" y="5285686"/>
            <a:chExt cx="817531" cy="536510"/>
          </a:xfrm>
        </p:grpSpPr>
        <p:sp>
          <p:nvSpPr>
            <p:cNvPr id="131" name="Rectangle 130">
              <a:extLst>
                <a:ext uri="{FF2B5EF4-FFF2-40B4-BE49-F238E27FC236}">
                  <a16:creationId xmlns:a16="http://schemas.microsoft.com/office/drawing/2014/main" id="{18BCD02B-F122-48E3-9EFD-F92138012030}"/>
                </a:ext>
              </a:extLst>
            </p:cNvPr>
            <p:cNvSpPr/>
            <p:nvPr/>
          </p:nvSpPr>
          <p:spPr>
            <a:xfrm>
              <a:off x="7030758" y="5637530"/>
              <a:ext cx="817531" cy="184666"/>
            </a:xfrm>
            <a:prstGeom prst="rect">
              <a:avLst/>
            </a:prstGeom>
          </p:spPr>
          <p:txBody>
            <a:bodyPr wrap="non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mn-cs"/>
                </a:rPr>
                <a:t>Multi-cloud</a:t>
              </a:r>
            </a:p>
          </p:txBody>
        </p:sp>
        <p:grpSp>
          <p:nvGrpSpPr>
            <p:cNvPr id="20" name="Group 19">
              <a:extLst>
                <a:ext uri="{FF2B5EF4-FFF2-40B4-BE49-F238E27FC236}">
                  <a16:creationId xmlns:a16="http://schemas.microsoft.com/office/drawing/2014/main" id="{0361FAA0-EA2E-4194-9677-A4231EEE2F27}"/>
                </a:ext>
              </a:extLst>
            </p:cNvPr>
            <p:cNvGrpSpPr/>
            <p:nvPr/>
          </p:nvGrpSpPr>
          <p:grpSpPr>
            <a:xfrm>
              <a:off x="7183164" y="5285686"/>
              <a:ext cx="512747" cy="285527"/>
              <a:chOff x="8293891" y="5276034"/>
              <a:chExt cx="575789" cy="320633"/>
            </a:xfrm>
          </p:grpSpPr>
          <p:sp>
            <p:nvSpPr>
              <p:cNvPr id="19" name="Cloud">
                <a:extLst>
                  <a:ext uri="{FF2B5EF4-FFF2-40B4-BE49-F238E27FC236}">
                    <a16:creationId xmlns:a16="http://schemas.microsoft.com/office/drawing/2014/main" id="{22A14E43-426F-4F55-80BB-494B21DB948C}"/>
                  </a:ext>
                </a:extLst>
              </p:cNvPr>
              <p:cNvSpPr>
                <a:spLocks noChangeAspect="1"/>
              </p:cNvSpPr>
              <p:nvPr/>
            </p:nvSpPr>
            <p:spPr bwMode="auto">
              <a:xfrm flipV="1">
                <a:off x="8293891" y="5276034"/>
                <a:ext cx="415769" cy="22919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353535"/>
                  </a:solidFill>
                  <a:effectLst/>
                  <a:uLnTx/>
                  <a:uFillTx/>
                  <a:latin typeface="Segoe UI Semilight"/>
                  <a:ea typeface="+mn-ea"/>
                  <a:cs typeface="+mn-cs"/>
                </a:endParaRPr>
              </a:p>
            </p:txBody>
          </p:sp>
          <p:sp>
            <p:nvSpPr>
              <p:cNvPr id="72" name="Cloud">
                <a:extLst>
                  <a:ext uri="{FF2B5EF4-FFF2-40B4-BE49-F238E27FC236}">
                    <a16:creationId xmlns:a16="http://schemas.microsoft.com/office/drawing/2014/main" id="{8954073D-9CF8-402D-92C1-021624BB3891}"/>
                  </a:ext>
                </a:extLst>
              </p:cNvPr>
              <p:cNvSpPr>
                <a:spLocks noChangeAspect="1"/>
              </p:cNvSpPr>
              <p:nvPr/>
            </p:nvSpPr>
            <p:spPr bwMode="auto">
              <a:xfrm flipV="1">
                <a:off x="8453911" y="5367474"/>
                <a:ext cx="415769" cy="22919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353535"/>
                  </a:solidFill>
                  <a:effectLst/>
                  <a:uLnTx/>
                  <a:uFillTx/>
                  <a:latin typeface="Segoe UI Semilight"/>
                  <a:ea typeface="+mn-ea"/>
                  <a:cs typeface="+mn-cs"/>
                </a:endParaRPr>
              </a:p>
            </p:txBody>
          </p:sp>
        </p:grpSp>
      </p:grpSp>
      <p:grpSp>
        <p:nvGrpSpPr>
          <p:cNvPr id="7" name="Group 6">
            <a:extLst>
              <a:ext uri="{FF2B5EF4-FFF2-40B4-BE49-F238E27FC236}">
                <a16:creationId xmlns:a16="http://schemas.microsoft.com/office/drawing/2014/main" id="{859131A4-467A-470B-8618-90BFE4E0A905}"/>
              </a:ext>
              <a:ext uri="{C183D7F6-B498-43B3-948B-1728B52AA6E4}">
                <adec:decorative xmlns:adec="http://schemas.microsoft.com/office/drawing/2017/decorative" val="1"/>
              </a:ext>
            </a:extLst>
          </p:cNvPr>
          <p:cNvGrpSpPr/>
          <p:nvPr/>
        </p:nvGrpSpPr>
        <p:grpSpPr>
          <a:xfrm>
            <a:off x="8216271" y="5270653"/>
            <a:ext cx="765338" cy="551543"/>
            <a:chOff x="8216271" y="5270653"/>
            <a:chExt cx="765338" cy="551543"/>
          </a:xfrm>
        </p:grpSpPr>
        <p:sp>
          <p:nvSpPr>
            <p:cNvPr id="118" name="Rectangle 117">
              <a:extLst>
                <a:ext uri="{FF2B5EF4-FFF2-40B4-BE49-F238E27FC236}">
                  <a16:creationId xmlns:a16="http://schemas.microsoft.com/office/drawing/2014/main" id="{76CFFA06-7E26-4DAB-89DF-EB5ED14A049B}"/>
                </a:ext>
              </a:extLst>
            </p:cNvPr>
            <p:cNvSpPr/>
            <p:nvPr/>
          </p:nvSpPr>
          <p:spPr>
            <a:xfrm>
              <a:off x="8216271" y="5637530"/>
              <a:ext cx="765338" cy="184666"/>
            </a:xfrm>
            <a:prstGeom prst="rect">
              <a:avLst/>
            </a:prstGeom>
          </p:spPr>
          <p:txBody>
            <a:bodyPr wrap="non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mn-cs"/>
                </a:rPr>
                <a:t>Datacenter</a:t>
              </a:r>
            </a:p>
          </p:txBody>
        </p:sp>
        <p:pic>
          <p:nvPicPr>
            <p:cNvPr id="23" name="Picture 22">
              <a:extLst>
                <a:ext uri="{FF2B5EF4-FFF2-40B4-BE49-F238E27FC236}">
                  <a16:creationId xmlns:a16="http://schemas.microsoft.com/office/drawing/2014/main" id="{AC6C9EF4-A4DA-4400-80D4-E62B347374AA}"/>
                </a:ext>
              </a:extLst>
            </p:cNvPr>
            <p:cNvPicPr>
              <a:picLocks noChangeAspect="1"/>
            </p:cNvPicPr>
            <p:nvPr/>
          </p:nvPicPr>
          <p:blipFill>
            <a:blip r:embed="rId3"/>
            <a:srcRect/>
            <a:stretch/>
          </p:blipFill>
          <p:spPr>
            <a:xfrm>
              <a:off x="8437386" y="5270653"/>
              <a:ext cx="323108" cy="323108"/>
            </a:xfrm>
            <a:prstGeom prst="rect">
              <a:avLst/>
            </a:prstGeom>
          </p:spPr>
        </p:pic>
      </p:grpSp>
      <p:grpSp>
        <p:nvGrpSpPr>
          <p:cNvPr id="5" name="Group 4">
            <a:extLst>
              <a:ext uri="{FF2B5EF4-FFF2-40B4-BE49-F238E27FC236}">
                <a16:creationId xmlns:a16="http://schemas.microsoft.com/office/drawing/2014/main" id="{4A3BE86C-0FD4-49E3-94E3-695B11C4B260}"/>
              </a:ext>
              <a:ext uri="{C183D7F6-B498-43B3-948B-1728B52AA6E4}">
                <adec:decorative xmlns:adec="http://schemas.microsoft.com/office/drawing/2017/decorative" val="1"/>
              </a:ext>
            </a:extLst>
          </p:cNvPr>
          <p:cNvGrpSpPr/>
          <p:nvPr/>
        </p:nvGrpSpPr>
        <p:grpSpPr>
          <a:xfrm>
            <a:off x="9457640" y="5255205"/>
            <a:ext cx="385145" cy="555753"/>
            <a:chOff x="9457640" y="5255205"/>
            <a:chExt cx="385145" cy="555753"/>
          </a:xfrm>
        </p:grpSpPr>
        <p:sp>
          <p:nvSpPr>
            <p:cNvPr id="110" name="Rectangle 109">
              <a:extLst>
                <a:ext uri="{FF2B5EF4-FFF2-40B4-BE49-F238E27FC236}">
                  <a16:creationId xmlns:a16="http://schemas.microsoft.com/office/drawing/2014/main" id="{CF88673A-59D3-4D76-887E-C9B99550CA3A}"/>
                </a:ext>
              </a:extLst>
            </p:cNvPr>
            <p:cNvSpPr/>
            <p:nvPr/>
          </p:nvSpPr>
          <p:spPr>
            <a:xfrm>
              <a:off x="9476286" y="5626292"/>
              <a:ext cx="347852" cy="184666"/>
            </a:xfrm>
            <a:prstGeom prst="rect">
              <a:avLst/>
            </a:prstGeom>
          </p:spPr>
          <p:txBody>
            <a:bodyPr wrap="non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mn-cs"/>
                </a:rPr>
                <a:t>Edge</a:t>
              </a:r>
            </a:p>
          </p:txBody>
        </p:sp>
        <p:grpSp>
          <p:nvGrpSpPr>
            <p:cNvPr id="79" name="Group 78" descr="factory, manufacturing">
              <a:extLst>
                <a:ext uri="{FF2B5EF4-FFF2-40B4-BE49-F238E27FC236}">
                  <a16:creationId xmlns:a16="http://schemas.microsoft.com/office/drawing/2014/main" id="{24FF4BD5-7431-4192-AE8B-186A1AB96265}"/>
                </a:ext>
              </a:extLst>
            </p:cNvPr>
            <p:cNvGrpSpPr/>
            <p:nvPr/>
          </p:nvGrpSpPr>
          <p:grpSpPr>
            <a:xfrm>
              <a:off x="9457640" y="5255205"/>
              <a:ext cx="385145" cy="269787"/>
              <a:chOff x="4298951" y="1169989"/>
              <a:chExt cx="328613" cy="230188"/>
            </a:xfrm>
          </p:grpSpPr>
          <p:sp>
            <p:nvSpPr>
              <p:cNvPr id="80" name="Rectangle 79">
                <a:extLst>
                  <a:ext uri="{FF2B5EF4-FFF2-40B4-BE49-F238E27FC236}">
                    <a16:creationId xmlns:a16="http://schemas.microsoft.com/office/drawing/2014/main" id="{D123C6FE-7C6E-4D50-9E24-6F104E1775E2}"/>
                  </a:ext>
                </a:extLst>
              </p:cNvPr>
              <p:cNvSpPr>
                <a:spLocks noChangeArrowheads="1"/>
              </p:cNvSpPr>
              <p:nvPr/>
            </p:nvSpPr>
            <p:spPr bwMode="auto">
              <a:xfrm>
                <a:off x="4298951" y="1255714"/>
                <a:ext cx="328613" cy="1444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Rectangle 81">
                <a:extLst>
                  <a:ext uri="{FF2B5EF4-FFF2-40B4-BE49-F238E27FC236}">
                    <a16:creationId xmlns:a16="http://schemas.microsoft.com/office/drawing/2014/main" id="{AD02793F-FBB5-4183-A5AE-E8A96AFF66F6}"/>
                  </a:ext>
                </a:extLst>
              </p:cNvPr>
              <p:cNvSpPr>
                <a:spLocks noChangeArrowheads="1"/>
              </p:cNvSpPr>
              <p:nvPr/>
            </p:nvSpPr>
            <p:spPr bwMode="auto">
              <a:xfrm>
                <a:off x="4473576" y="1169989"/>
                <a:ext cx="38100"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82">
                <a:extLst>
                  <a:ext uri="{FF2B5EF4-FFF2-40B4-BE49-F238E27FC236}">
                    <a16:creationId xmlns:a16="http://schemas.microsoft.com/office/drawing/2014/main" id="{F94A50DD-4E81-4121-9F0C-AD152BB99827}"/>
                  </a:ext>
                </a:extLst>
              </p:cNvPr>
              <p:cNvSpPr>
                <a:spLocks noChangeArrowheads="1"/>
              </p:cNvSpPr>
              <p:nvPr/>
            </p:nvSpPr>
            <p:spPr bwMode="auto">
              <a:xfrm>
                <a:off x="4546601" y="1169989"/>
                <a:ext cx="34925"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Rectangle 83">
                <a:extLst>
                  <a:ext uri="{FF2B5EF4-FFF2-40B4-BE49-F238E27FC236}">
                    <a16:creationId xmlns:a16="http://schemas.microsoft.com/office/drawing/2014/main" id="{51F80E84-CC93-46A3-B129-568B071101EB}"/>
                  </a:ext>
                </a:extLst>
              </p:cNvPr>
              <p:cNvSpPr>
                <a:spLocks noChangeArrowheads="1"/>
              </p:cNvSpPr>
              <p:nvPr/>
            </p:nvSpPr>
            <p:spPr bwMode="auto">
              <a:xfrm>
                <a:off x="4403726" y="1270001"/>
                <a:ext cx="34925"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Rectangle 84">
                <a:extLst>
                  <a:ext uri="{FF2B5EF4-FFF2-40B4-BE49-F238E27FC236}">
                    <a16:creationId xmlns:a16="http://schemas.microsoft.com/office/drawing/2014/main" id="{3447BC5A-6694-435B-AC0B-10E190D0564A}"/>
                  </a:ext>
                </a:extLst>
              </p:cNvPr>
              <p:cNvSpPr>
                <a:spLocks noChangeArrowheads="1"/>
              </p:cNvSpPr>
              <p:nvPr/>
            </p:nvSpPr>
            <p:spPr bwMode="auto">
              <a:xfrm>
                <a:off x="4332289" y="1270001"/>
                <a:ext cx="36513"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6" name="Straight Connector 5">
            <a:extLst>
              <a:ext uri="{FF2B5EF4-FFF2-40B4-BE49-F238E27FC236}">
                <a16:creationId xmlns:a16="http://schemas.microsoft.com/office/drawing/2014/main" id="{D4496608-CB4B-4FCF-9B7F-AF6896E1E2C8}"/>
              </a:ext>
              <a:ext uri="{C183D7F6-B498-43B3-948B-1728B52AA6E4}">
                <adec:decorative xmlns:adec="http://schemas.microsoft.com/office/drawing/2017/decorative" val="1"/>
              </a:ext>
            </a:extLst>
          </p:cNvPr>
          <p:cNvCxnSpPr>
            <a:cxnSpLocks/>
          </p:cNvCxnSpPr>
          <p:nvPr/>
        </p:nvCxnSpPr>
        <p:spPr>
          <a:xfrm>
            <a:off x="9495408" y="3401335"/>
            <a:ext cx="0" cy="605094"/>
          </a:xfrm>
          <a:prstGeom prst="line">
            <a:avLst/>
          </a:prstGeom>
          <a:ln w="1905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EB5D2070-6D88-4D33-8123-5DC7100E3389}"/>
              </a:ext>
              <a:ext uri="{C183D7F6-B498-43B3-948B-1728B52AA6E4}">
                <adec:decorative xmlns:adec="http://schemas.microsoft.com/office/drawing/2017/decorative" val="1"/>
              </a:ext>
            </a:extLst>
          </p:cNvPr>
          <p:cNvSpPr/>
          <p:nvPr/>
        </p:nvSpPr>
        <p:spPr>
          <a:xfrm>
            <a:off x="4139062" y="2521475"/>
            <a:ext cx="6102505" cy="58137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j-ea"/>
                <a:cs typeface="+mj-cs"/>
              </a:rPr>
              <a:t>Inventory, Organization, Governance</a:t>
            </a:r>
          </a:p>
        </p:txBody>
      </p:sp>
      <p:sp>
        <p:nvSpPr>
          <p:cNvPr id="21" name="Rectangle 20">
            <a:extLst>
              <a:ext uri="{FF2B5EF4-FFF2-40B4-BE49-F238E27FC236}">
                <a16:creationId xmlns:a16="http://schemas.microsoft.com/office/drawing/2014/main" id="{F2883567-9360-4930-88DD-E6FF3E96AF1F}"/>
              </a:ext>
              <a:ext uri="{C183D7F6-B498-43B3-948B-1728B52AA6E4}">
                <adec:decorative xmlns:adec="http://schemas.microsoft.com/office/drawing/2017/decorative" val="1"/>
              </a:ext>
            </a:extLst>
          </p:cNvPr>
          <p:cNvSpPr/>
          <p:nvPr/>
        </p:nvSpPr>
        <p:spPr bwMode="auto">
          <a:xfrm>
            <a:off x="9006175" y="2592052"/>
            <a:ext cx="642146" cy="457934"/>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j-ea"/>
                <a:cs typeface="+mj-cs"/>
              </a:rPr>
              <a:t>Extensibility </a:t>
            </a:r>
            <a:br>
              <a:rPr kumimoji="0" lang="en-US" sz="800" b="0" i="0" u="none" strike="noStrike" kern="1200" cap="none" spc="0" normalizeH="0" baseline="0" noProof="0">
                <a:ln>
                  <a:noFill/>
                </a:ln>
                <a:solidFill>
                  <a:srgbClr val="FFFFFF"/>
                </a:solidFill>
                <a:effectLst/>
                <a:uLnTx/>
                <a:uFillTx/>
                <a:latin typeface="Segoe UI"/>
                <a:ea typeface="+mj-ea"/>
                <a:cs typeface="+mj-cs"/>
              </a:rPr>
            </a:br>
            <a:r>
              <a:rPr kumimoji="0" lang="en-US" sz="800" b="0" i="0" u="none" strike="noStrike" kern="1200" cap="none" spc="0" normalizeH="0" baseline="0" noProof="0">
                <a:ln>
                  <a:noFill/>
                </a:ln>
                <a:solidFill>
                  <a:srgbClr val="FFFFFF"/>
                </a:solidFill>
                <a:effectLst/>
                <a:uLnTx/>
                <a:uFillTx/>
                <a:latin typeface="Segoe UI"/>
                <a:ea typeface="+mj-ea"/>
                <a:cs typeface="+mj-cs"/>
              </a:rPr>
              <a:t>for new resources</a:t>
            </a:r>
          </a:p>
        </p:txBody>
      </p:sp>
      <p:sp>
        <p:nvSpPr>
          <p:cNvPr id="74" name="Rectangle 73">
            <a:extLst>
              <a:ext uri="{FF2B5EF4-FFF2-40B4-BE49-F238E27FC236}">
                <a16:creationId xmlns:a16="http://schemas.microsoft.com/office/drawing/2014/main" id="{71E00AC4-3A0F-4B33-AD59-79D96D500F1B}"/>
              </a:ext>
              <a:ext uri="{C183D7F6-B498-43B3-948B-1728B52AA6E4}">
                <adec:decorative xmlns:adec="http://schemas.microsoft.com/office/drawing/2017/decorative" val="1"/>
              </a:ext>
            </a:extLst>
          </p:cNvPr>
          <p:cNvSpPr/>
          <p:nvPr/>
        </p:nvSpPr>
        <p:spPr>
          <a:xfrm>
            <a:off x="3096520" y="2924745"/>
            <a:ext cx="1146793" cy="215444"/>
          </a:xfrm>
          <a:prstGeom prst="rect">
            <a:avLst/>
          </a:prstGeom>
        </p:spPr>
        <p:txBody>
          <a:bodyPr wrap="squar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Control</a:t>
            </a:r>
          </a:p>
        </p:txBody>
      </p:sp>
      <p:sp>
        <p:nvSpPr>
          <p:cNvPr id="75" name="Rectangle 74">
            <a:extLst>
              <a:ext uri="{FF2B5EF4-FFF2-40B4-BE49-F238E27FC236}">
                <a16:creationId xmlns:a16="http://schemas.microsoft.com/office/drawing/2014/main" id="{F9130DFC-5F50-4AAD-9605-8FDEEBD18498}"/>
              </a:ext>
              <a:ext uri="{C183D7F6-B498-43B3-948B-1728B52AA6E4}">
                <adec:decorative xmlns:adec="http://schemas.microsoft.com/office/drawing/2017/decorative" val="1"/>
              </a:ext>
            </a:extLst>
          </p:cNvPr>
          <p:cNvSpPr/>
          <p:nvPr/>
        </p:nvSpPr>
        <p:spPr>
          <a:xfrm>
            <a:off x="3096520" y="4296302"/>
            <a:ext cx="1065645" cy="215444"/>
          </a:xfrm>
          <a:prstGeom prst="rect">
            <a:avLst/>
          </a:prstGeom>
        </p:spPr>
        <p:txBody>
          <a:bodyPr wrap="squar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Resources</a:t>
            </a:r>
          </a:p>
        </p:txBody>
      </p:sp>
      <p:sp>
        <p:nvSpPr>
          <p:cNvPr id="77" name="Rectangle 76">
            <a:extLst>
              <a:ext uri="{FF2B5EF4-FFF2-40B4-BE49-F238E27FC236}">
                <a16:creationId xmlns:a16="http://schemas.microsoft.com/office/drawing/2014/main" id="{E21C51ED-85B6-4966-B65B-A6B2A287DF03}"/>
              </a:ext>
              <a:ext uri="{C183D7F6-B498-43B3-948B-1728B52AA6E4}">
                <adec:decorative xmlns:adec="http://schemas.microsoft.com/office/drawing/2017/decorative" val="1"/>
              </a:ext>
            </a:extLst>
          </p:cNvPr>
          <p:cNvSpPr/>
          <p:nvPr/>
        </p:nvSpPr>
        <p:spPr>
          <a:xfrm>
            <a:off x="3096520" y="5418443"/>
            <a:ext cx="1065645" cy="215444"/>
          </a:xfrm>
          <a:prstGeom prst="rect">
            <a:avLst/>
          </a:prstGeom>
        </p:spPr>
        <p:txBody>
          <a:bodyPr wrap="squar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Facilities</a:t>
            </a:r>
          </a:p>
        </p:txBody>
      </p:sp>
      <p:cxnSp>
        <p:nvCxnSpPr>
          <p:cNvPr id="78" name="Straight Arrow Connector 77">
            <a:extLst>
              <a:ext uri="{FF2B5EF4-FFF2-40B4-BE49-F238E27FC236}">
                <a16:creationId xmlns:a16="http://schemas.microsoft.com/office/drawing/2014/main" id="{C56B06ED-DFF1-4A6D-AC7C-78FC7996BFBD}"/>
              </a:ext>
              <a:ext uri="{C183D7F6-B498-43B3-948B-1728B52AA6E4}">
                <adec:decorative xmlns:adec="http://schemas.microsoft.com/office/drawing/2017/decorative" val="1"/>
              </a:ext>
            </a:extLst>
          </p:cNvPr>
          <p:cNvCxnSpPr>
            <a:cxnSpLocks/>
          </p:cNvCxnSpPr>
          <p:nvPr/>
        </p:nvCxnSpPr>
        <p:spPr>
          <a:xfrm>
            <a:off x="2797567" y="3430616"/>
            <a:ext cx="0" cy="612848"/>
          </a:xfrm>
          <a:prstGeom prst="straightConnector1">
            <a:avLst/>
          </a:prstGeom>
          <a:ln w="190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D3038D26-C9AA-4065-AD71-7C8469719C0F}"/>
              </a:ext>
              <a:ext uri="{C183D7F6-B498-43B3-948B-1728B52AA6E4}">
                <adec:decorative xmlns:adec="http://schemas.microsoft.com/office/drawing/2017/decorative" val="1"/>
              </a:ext>
            </a:extLst>
          </p:cNvPr>
          <p:cNvCxnSpPr>
            <a:cxnSpLocks/>
          </p:cNvCxnSpPr>
          <p:nvPr/>
        </p:nvCxnSpPr>
        <p:spPr>
          <a:xfrm>
            <a:off x="2797567" y="4805595"/>
            <a:ext cx="0" cy="612848"/>
          </a:xfrm>
          <a:prstGeom prst="straightConnector1">
            <a:avLst/>
          </a:prstGeom>
          <a:ln w="190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88D3F5F4-2A1D-4C5E-8EDC-75E8DAEDFA2E}"/>
              </a:ext>
              <a:ext uri="{C183D7F6-B498-43B3-948B-1728B52AA6E4}">
                <adec:decorative xmlns:adec="http://schemas.microsoft.com/office/drawing/2017/decorative" val="1"/>
              </a:ext>
            </a:extLst>
          </p:cNvPr>
          <p:cNvSpPr/>
          <p:nvPr/>
        </p:nvSpPr>
        <p:spPr>
          <a:xfrm>
            <a:off x="4135155" y="4113338"/>
            <a:ext cx="2027115" cy="58137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j-ea"/>
                <a:cs typeface="+mj-cs"/>
              </a:rPr>
              <a:t>Servers | Kubernetes Clusters | Databases | etc.</a:t>
            </a:r>
          </a:p>
        </p:txBody>
      </p:sp>
      <p:sp>
        <p:nvSpPr>
          <p:cNvPr id="28" name="Rectangle 27">
            <a:extLst>
              <a:ext uri="{FF2B5EF4-FFF2-40B4-BE49-F238E27FC236}">
                <a16:creationId xmlns:a16="http://schemas.microsoft.com/office/drawing/2014/main" id="{3C1CDA1F-8725-432A-A6AA-DAF4D5464363}"/>
              </a:ext>
              <a:ext uri="{C183D7F6-B498-43B3-948B-1728B52AA6E4}">
                <adec:decorative xmlns:adec="http://schemas.microsoft.com/office/drawing/2017/decorative" val="1"/>
              </a:ext>
            </a:extLst>
          </p:cNvPr>
          <p:cNvSpPr/>
          <p:nvPr/>
        </p:nvSpPr>
        <p:spPr>
          <a:xfrm>
            <a:off x="4162165" y="5235479"/>
            <a:ext cx="2018143" cy="58137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j-ea"/>
                <a:cs typeface="+mj-cs"/>
              </a:rPr>
              <a:t>Azure Regions</a:t>
            </a:r>
          </a:p>
        </p:txBody>
      </p:sp>
      <p:sp>
        <p:nvSpPr>
          <p:cNvPr id="48" name="Rectangle 47">
            <a:extLst>
              <a:ext uri="{FF2B5EF4-FFF2-40B4-BE49-F238E27FC236}">
                <a16:creationId xmlns:a16="http://schemas.microsoft.com/office/drawing/2014/main" id="{C6A49F1C-C694-4D8B-8DAA-9F4D819FC43E}"/>
              </a:ext>
              <a:ext uri="{C183D7F6-B498-43B3-948B-1728B52AA6E4}">
                <adec:decorative xmlns:adec="http://schemas.microsoft.com/office/drawing/2017/decorative" val="1"/>
              </a:ext>
            </a:extLst>
          </p:cNvPr>
          <p:cNvSpPr/>
          <p:nvPr/>
        </p:nvSpPr>
        <p:spPr>
          <a:xfrm>
            <a:off x="850689" y="1256034"/>
            <a:ext cx="1163718" cy="1047819"/>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457200" rIns="0" bIns="146304"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j-ea"/>
                <a:cs typeface="+mj-cs"/>
              </a:rPr>
              <a:t>Azure </a:t>
            </a:r>
            <a:br>
              <a:rPr kumimoji="0" lang="en-US" sz="1200" b="0" i="0" u="none" strike="noStrike" kern="1200" cap="none" spc="0" normalizeH="0" baseline="0" noProof="0">
                <a:ln>
                  <a:noFill/>
                </a:ln>
                <a:solidFill>
                  <a:srgbClr val="50E6FF"/>
                </a:solidFill>
                <a:effectLst/>
                <a:uLnTx/>
                <a:uFillTx/>
                <a:latin typeface="Segoe UI Semibold"/>
                <a:ea typeface="+mj-ea"/>
                <a:cs typeface="+mj-cs"/>
              </a:rPr>
            </a:br>
            <a:r>
              <a:rPr kumimoji="0" lang="en-US" sz="1200" b="0" i="0" u="none" strike="noStrike" kern="1200" cap="none" spc="0" normalizeH="0" baseline="0" noProof="0">
                <a:ln>
                  <a:noFill/>
                </a:ln>
                <a:solidFill>
                  <a:srgbClr val="50E6FF"/>
                </a:solidFill>
                <a:effectLst/>
                <a:uLnTx/>
                <a:uFillTx/>
                <a:latin typeface="Segoe UI Semibold"/>
                <a:ea typeface="+mj-ea"/>
                <a:cs typeface="+mj-cs"/>
              </a:rPr>
              <a:t>customers</a:t>
            </a:r>
          </a:p>
        </p:txBody>
      </p:sp>
      <p:pic>
        <p:nvPicPr>
          <p:cNvPr id="49" name="Graphic 48">
            <a:extLst>
              <a:ext uri="{FF2B5EF4-FFF2-40B4-BE49-F238E27FC236}">
                <a16:creationId xmlns:a16="http://schemas.microsoft.com/office/drawing/2014/main" id="{D59F6F66-519F-4AA0-ADD3-C6139D32185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7555" y="1272415"/>
            <a:ext cx="540462" cy="540462"/>
          </a:xfrm>
          <a:prstGeom prst="rect">
            <a:avLst/>
          </a:prstGeom>
        </p:spPr>
      </p:pic>
      <p:sp>
        <p:nvSpPr>
          <p:cNvPr id="53" name="Rectangle 52">
            <a:extLst>
              <a:ext uri="{FF2B5EF4-FFF2-40B4-BE49-F238E27FC236}">
                <a16:creationId xmlns:a16="http://schemas.microsoft.com/office/drawing/2014/main" id="{746CC710-9730-4177-AB32-37D86BCDFEC8}"/>
              </a:ext>
              <a:ext uri="{C183D7F6-B498-43B3-948B-1728B52AA6E4}">
                <adec:decorative xmlns:adec="http://schemas.microsoft.com/office/drawing/2017/decorative" val="1"/>
              </a:ext>
            </a:extLst>
          </p:cNvPr>
          <p:cNvSpPr/>
          <p:nvPr/>
        </p:nvSpPr>
        <p:spPr>
          <a:xfrm>
            <a:off x="850616" y="2520708"/>
            <a:ext cx="1163718" cy="104782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j-ea"/>
                <a:cs typeface="+mj-cs"/>
              </a:rPr>
              <a:t>Tools and experiences</a:t>
            </a:r>
          </a:p>
        </p:txBody>
      </p:sp>
      <p:cxnSp>
        <p:nvCxnSpPr>
          <p:cNvPr id="54" name="Straight Arrow Connector 53">
            <a:extLst>
              <a:ext uri="{FF2B5EF4-FFF2-40B4-BE49-F238E27FC236}">
                <a16:creationId xmlns:a16="http://schemas.microsoft.com/office/drawing/2014/main" id="{CAF8487E-B34E-4218-82EE-A5682DFE8CA1}"/>
              </a:ext>
              <a:ext uri="{C183D7F6-B498-43B3-948B-1728B52AA6E4}">
                <adec:decorative xmlns:adec="http://schemas.microsoft.com/office/drawing/2017/decorative" val="1"/>
              </a:ext>
            </a:extLst>
          </p:cNvPr>
          <p:cNvCxnSpPr>
            <a:cxnSpLocks/>
          </p:cNvCxnSpPr>
          <p:nvPr/>
        </p:nvCxnSpPr>
        <p:spPr>
          <a:xfrm flipV="1">
            <a:off x="1432476" y="2213506"/>
            <a:ext cx="0" cy="363697"/>
          </a:xfrm>
          <a:prstGeom prst="straightConnector1">
            <a:avLst/>
          </a:prstGeom>
          <a:ln w="190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66A2C5F0-92AE-4092-A502-3473D13045E5}"/>
              </a:ext>
              <a:ext uri="{C183D7F6-B498-43B3-948B-1728B52AA6E4}">
                <adec:decorative xmlns:adec="http://schemas.microsoft.com/office/drawing/2017/decorative" val="1"/>
              </a:ext>
            </a:extLst>
          </p:cNvPr>
          <p:cNvCxnSpPr>
            <a:cxnSpLocks/>
          </p:cNvCxnSpPr>
          <p:nvPr/>
        </p:nvCxnSpPr>
        <p:spPr>
          <a:xfrm>
            <a:off x="1855866" y="3044618"/>
            <a:ext cx="919347" cy="0"/>
          </a:xfrm>
          <a:prstGeom prst="straightConnector1">
            <a:avLst/>
          </a:prstGeom>
          <a:ln w="190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A1C75AD3-AF19-413B-8075-ECA94112E054}"/>
              </a:ext>
              <a:ext uri="{C183D7F6-B498-43B3-948B-1728B52AA6E4}">
                <adec:decorative xmlns:adec="http://schemas.microsoft.com/office/drawing/2017/decorative" val="1"/>
              </a:ext>
            </a:extLst>
          </p:cNvPr>
          <p:cNvSpPr/>
          <p:nvPr/>
        </p:nvSpPr>
        <p:spPr>
          <a:xfrm>
            <a:off x="2616744" y="1337487"/>
            <a:ext cx="7911241" cy="887498"/>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Semibold"/>
              <a:ea typeface="+mj-ea"/>
              <a:cs typeface="+mj-cs"/>
            </a:endParaRPr>
          </a:p>
        </p:txBody>
      </p:sp>
      <p:sp>
        <p:nvSpPr>
          <p:cNvPr id="58" name="Rectangle 57">
            <a:extLst>
              <a:ext uri="{FF2B5EF4-FFF2-40B4-BE49-F238E27FC236}">
                <a16:creationId xmlns:a16="http://schemas.microsoft.com/office/drawing/2014/main" id="{5387882B-0A3F-4E6C-BAD6-77128486685E}"/>
              </a:ext>
              <a:ext uri="{C183D7F6-B498-43B3-948B-1728B52AA6E4}">
                <adec:decorative xmlns:adec="http://schemas.microsoft.com/office/drawing/2017/decorative" val="1"/>
              </a:ext>
            </a:extLst>
          </p:cNvPr>
          <p:cNvSpPr/>
          <p:nvPr/>
        </p:nvSpPr>
        <p:spPr>
          <a:xfrm>
            <a:off x="4135154" y="1490550"/>
            <a:ext cx="6102506" cy="58137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j-ea"/>
                <a:cs typeface="+mj-cs"/>
              </a:rPr>
              <a:t>Secure | Monitor | Protect | Automate | Develop</a:t>
            </a:r>
          </a:p>
        </p:txBody>
      </p:sp>
      <p:sp>
        <p:nvSpPr>
          <p:cNvPr id="63" name="Rectangle 62">
            <a:extLst>
              <a:ext uri="{FF2B5EF4-FFF2-40B4-BE49-F238E27FC236}">
                <a16:creationId xmlns:a16="http://schemas.microsoft.com/office/drawing/2014/main" id="{299DD8FE-C15B-429C-A692-ABB7645BF69F}"/>
              </a:ext>
              <a:ext uri="{C183D7F6-B498-43B3-948B-1728B52AA6E4}">
                <adec:decorative xmlns:adec="http://schemas.microsoft.com/office/drawing/2017/decorative" val="1"/>
              </a:ext>
            </a:extLst>
          </p:cNvPr>
          <p:cNvSpPr/>
          <p:nvPr/>
        </p:nvSpPr>
        <p:spPr>
          <a:xfrm>
            <a:off x="3096519" y="1565793"/>
            <a:ext cx="965994" cy="430887"/>
          </a:xfrm>
          <a:prstGeom prst="rect">
            <a:avLst/>
          </a:prstGeom>
        </p:spPr>
        <p:txBody>
          <a:bodyPr wrap="squar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Develop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&amp; operate</a:t>
            </a:r>
          </a:p>
        </p:txBody>
      </p:sp>
      <p:cxnSp>
        <p:nvCxnSpPr>
          <p:cNvPr id="64" name="Straight Arrow Connector 63">
            <a:extLst>
              <a:ext uri="{FF2B5EF4-FFF2-40B4-BE49-F238E27FC236}">
                <a16:creationId xmlns:a16="http://schemas.microsoft.com/office/drawing/2014/main" id="{ACC65BA0-DC6D-4A92-93DA-C8C9F869B154}"/>
              </a:ext>
              <a:ext uri="{C183D7F6-B498-43B3-948B-1728B52AA6E4}">
                <adec:decorative xmlns:adec="http://schemas.microsoft.com/office/drawing/2017/decorative" val="1"/>
              </a:ext>
            </a:extLst>
          </p:cNvPr>
          <p:cNvCxnSpPr>
            <a:cxnSpLocks/>
          </p:cNvCxnSpPr>
          <p:nvPr/>
        </p:nvCxnSpPr>
        <p:spPr>
          <a:xfrm>
            <a:off x="2797567" y="2025509"/>
            <a:ext cx="0" cy="612848"/>
          </a:xfrm>
          <a:prstGeom prst="straightConnector1">
            <a:avLst/>
          </a:prstGeom>
          <a:ln w="190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914FD5B-A5F8-4FA1-AA39-3F3F0A20A5B9}"/>
              </a:ext>
              <a:ext uri="{C183D7F6-B498-43B3-948B-1728B52AA6E4}">
                <adec:decorative xmlns:adec="http://schemas.microsoft.com/office/drawing/2017/decorative" val="1"/>
              </a:ext>
            </a:extLst>
          </p:cNvPr>
          <p:cNvGrpSpPr/>
          <p:nvPr/>
        </p:nvGrpSpPr>
        <p:grpSpPr>
          <a:xfrm>
            <a:off x="5724601" y="755607"/>
            <a:ext cx="1685927" cy="311236"/>
            <a:chOff x="5724601" y="755607"/>
            <a:chExt cx="1685927" cy="311236"/>
          </a:xfrm>
        </p:grpSpPr>
        <p:pic>
          <p:nvPicPr>
            <p:cNvPr id="66" name="Picture 65" descr="A picture containing drawing&#10;&#10;Description automatically generated">
              <a:extLst>
                <a:ext uri="{FF2B5EF4-FFF2-40B4-BE49-F238E27FC236}">
                  <a16:creationId xmlns:a16="http://schemas.microsoft.com/office/drawing/2014/main" id="{8F89D1E5-CA29-49F6-8378-3E5F173F4DA9}"/>
                </a:ext>
              </a:extLst>
            </p:cNvPr>
            <p:cNvPicPr>
              <a:picLocks noChangeAspect="1"/>
            </p:cNvPicPr>
            <p:nvPr/>
          </p:nvPicPr>
          <p:blipFill rotWithShape="1">
            <a:blip r:embed="rId6">
              <a:extLst>
                <a:ext uri="{28A0092B-C50C-407E-A947-70E740481C1C}">
                  <a14:useLocalDpi xmlns:a14="http://schemas.microsoft.com/office/drawing/2010/main" val="0"/>
                </a:ext>
              </a:extLst>
            </a:blip>
            <a:srcRect r="82446" b="108"/>
            <a:stretch/>
          </p:blipFill>
          <p:spPr>
            <a:xfrm>
              <a:off x="5724601" y="755607"/>
              <a:ext cx="295941" cy="310902"/>
            </a:xfrm>
            <a:prstGeom prst="rect">
              <a:avLst/>
            </a:prstGeom>
          </p:spPr>
        </p:pic>
        <p:pic>
          <p:nvPicPr>
            <p:cNvPr id="67" name="Picture 66" descr="A picture containing drawing&#10;&#10;Description automatically generated">
              <a:extLst>
                <a:ext uri="{FF2B5EF4-FFF2-40B4-BE49-F238E27FC236}">
                  <a16:creationId xmlns:a16="http://schemas.microsoft.com/office/drawing/2014/main" id="{F098152A-8D70-42FC-922B-F08A2E7F9E7B}"/>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p:blipFill>
          <p:spPr>
            <a:xfrm>
              <a:off x="6020543" y="755607"/>
              <a:ext cx="1389985" cy="311236"/>
            </a:xfrm>
            <a:prstGeom prst="rect">
              <a:avLst/>
            </a:prstGeom>
          </p:spPr>
        </p:pic>
      </p:grpSp>
      <p:sp>
        <p:nvSpPr>
          <p:cNvPr id="2" name="Title 1">
            <a:extLst>
              <a:ext uri="{FF2B5EF4-FFF2-40B4-BE49-F238E27FC236}">
                <a16:creationId xmlns:a16="http://schemas.microsoft.com/office/drawing/2014/main" id="{E7232F79-F800-4EFE-B126-CB723BBDA253}"/>
              </a:ext>
              <a:ext uri="{C183D7F6-B498-43B3-948B-1728B52AA6E4}">
                <adec:decorative xmlns:adec="http://schemas.microsoft.com/office/drawing/2017/decorative" val="1"/>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dirty="0"/>
              <a:t>Arc1</a:t>
            </a:r>
          </a:p>
        </p:txBody>
      </p:sp>
    </p:spTree>
    <p:extLst>
      <p:ext uri="{BB962C8B-B14F-4D97-AF65-F5344CB8AC3E}">
        <p14:creationId xmlns:p14="http://schemas.microsoft.com/office/powerpoint/2010/main" val="3560860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EF598-E4EE-4C97-AB7B-6886200B7A06}"/>
              </a:ext>
            </a:extLst>
          </p:cNvPr>
          <p:cNvSpPr>
            <a:spLocks noGrp="1"/>
          </p:cNvSpPr>
          <p:nvPr>
            <p:ph type="title"/>
          </p:nvPr>
        </p:nvSpPr>
        <p:spPr>
          <a:xfrm>
            <a:off x="588263" y="-553998"/>
            <a:ext cx="11018520" cy="553998"/>
          </a:xfrm>
        </p:spPr>
        <p:txBody>
          <a:bodyPr vert="horz" wrap="square" lIns="0" tIns="0" rIns="0" bIns="0" rtlCol="0" anchor="b">
            <a:spAutoFit/>
          </a:bodyPr>
          <a:lstStyle/>
          <a:p>
            <a:r>
              <a:rPr lang="en-US" dirty="0"/>
              <a:t>Arc2</a:t>
            </a:r>
          </a:p>
        </p:txBody>
      </p:sp>
      <p:pic>
        <p:nvPicPr>
          <p:cNvPr id="116" name="Graphic 115" descr="Azure Arc logo">
            <a:extLst>
              <a:ext uri="{FF2B5EF4-FFF2-40B4-BE49-F238E27FC236}">
                <a16:creationId xmlns:a16="http://schemas.microsoft.com/office/drawing/2014/main" id="{CD364B95-390F-4BA4-862B-79567EE584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96313" y="241365"/>
            <a:ext cx="859304" cy="859304"/>
          </a:xfrm>
          <a:prstGeom prst="rect">
            <a:avLst/>
          </a:prstGeom>
        </p:spPr>
      </p:pic>
      <p:sp>
        <p:nvSpPr>
          <p:cNvPr id="117" name="Title 1">
            <a:extLst>
              <a:ext uri="{FF2B5EF4-FFF2-40B4-BE49-F238E27FC236}">
                <a16:creationId xmlns:a16="http://schemas.microsoft.com/office/drawing/2014/main" id="{730B8302-53E8-4FB3-8BB2-FDC2E03EE6D4}"/>
              </a:ext>
            </a:extLst>
          </p:cNvPr>
          <p:cNvSpPr txBox="1">
            <a:spLocks/>
          </p:cNvSpPr>
          <p:nvPr/>
        </p:nvSpPr>
        <p:spPr>
          <a:xfrm>
            <a:off x="1057992" y="371623"/>
            <a:ext cx="11018520" cy="66479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32472" fontAlgn="base">
              <a:lnSpc>
                <a:spcPct val="90000"/>
              </a:lnSpc>
              <a:spcBef>
                <a:spcPts val="600"/>
              </a:spcBef>
              <a:spcAft>
                <a:spcPts val="600"/>
              </a:spcAft>
              <a:defRPr/>
            </a:pPr>
            <a:r>
              <a:rPr lang="en-US" sz="4800" spc="0">
                <a:ln>
                  <a:noFill/>
                </a:ln>
                <a:solidFill>
                  <a:srgbClr val="FFFFFF"/>
                </a:solidFill>
                <a:latin typeface="Segoe UI Semibold"/>
              </a:rPr>
              <a:t>Azure Arc</a:t>
            </a:r>
            <a:endParaRPr lang="en-US" sz="4800"/>
          </a:p>
        </p:txBody>
      </p:sp>
      <p:sp>
        <p:nvSpPr>
          <p:cNvPr id="118" name="TextBox 117">
            <a:extLst>
              <a:ext uri="{FF2B5EF4-FFF2-40B4-BE49-F238E27FC236}">
                <a16:creationId xmlns:a16="http://schemas.microsoft.com/office/drawing/2014/main" id="{B1B33B84-F7AB-410F-B722-0B27530FA5D4}"/>
              </a:ext>
            </a:extLst>
          </p:cNvPr>
          <p:cNvSpPr txBox="1"/>
          <p:nvPr/>
        </p:nvSpPr>
        <p:spPr>
          <a:xfrm>
            <a:off x="1501543" y="1106241"/>
            <a:ext cx="9253135" cy="751380"/>
          </a:xfrm>
          <a:prstGeom prst="rect">
            <a:avLst/>
          </a:prstGeom>
          <a:noFill/>
        </p:spPr>
        <p:txBody>
          <a:bodyPr wrap="square" lIns="0" tIns="0" rIns="0" bIns="0" rtlCol="0">
            <a:noAutofit/>
          </a:bodyPr>
          <a:lstStyle/>
          <a:p>
            <a:pPr algn="ctr">
              <a:defRPr/>
            </a:pPr>
            <a:r>
              <a:rPr lang="en-US" sz="2000">
                <a:latin typeface="Segoe UI Semibold"/>
              </a:rPr>
              <a:t>Extend Azure management and services anywhere</a:t>
            </a:r>
          </a:p>
        </p:txBody>
      </p:sp>
      <p:grpSp>
        <p:nvGrpSpPr>
          <p:cNvPr id="3" name="Group 2">
            <a:extLst>
              <a:ext uri="{FF2B5EF4-FFF2-40B4-BE49-F238E27FC236}">
                <a16:creationId xmlns:a16="http://schemas.microsoft.com/office/drawing/2014/main" id="{2885070C-0D0D-4444-AB18-0CA31DC6A097}"/>
              </a:ext>
              <a:ext uri="{C183D7F6-B498-43B3-948B-1728B52AA6E4}">
                <adec:decorative xmlns:adec="http://schemas.microsoft.com/office/drawing/2017/decorative" val="1"/>
              </a:ext>
            </a:extLst>
          </p:cNvPr>
          <p:cNvGrpSpPr/>
          <p:nvPr/>
        </p:nvGrpSpPr>
        <p:grpSpPr>
          <a:xfrm>
            <a:off x="588263" y="1771223"/>
            <a:ext cx="11034894" cy="4456827"/>
            <a:chOff x="588263" y="1771223"/>
            <a:chExt cx="11034894" cy="4456827"/>
          </a:xfrm>
        </p:grpSpPr>
        <p:sp>
          <p:nvSpPr>
            <p:cNvPr id="7" name="Rectangle 6">
              <a:extLst>
                <a:ext uri="{FF2B5EF4-FFF2-40B4-BE49-F238E27FC236}">
                  <a16:creationId xmlns:a16="http://schemas.microsoft.com/office/drawing/2014/main" id="{46E13873-8E95-4FC3-9277-6A995E8A3E40}"/>
                </a:ext>
                <a:ext uri="{C183D7F6-B498-43B3-948B-1728B52AA6E4}">
                  <adec:decorative xmlns:adec="http://schemas.microsoft.com/office/drawing/2017/decorative" val="1"/>
                </a:ext>
              </a:extLst>
            </p:cNvPr>
            <p:cNvSpPr/>
            <p:nvPr/>
          </p:nvSpPr>
          <p:spPr bwMode="auto">
            <a:xfrm>
              <a:off x="638858" y="1771223"/>
              <a:ext cx="3566160" cy="4436528"/>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j-ea"/>
                <a:cs typeface="+mj-cs"/>
              </a:endParaRPr>
            </a:p>
          </p:txBody>
        </p:sp>
        <p:sp>
          <p:nvSpPr>
            <p:cNvPr id="221" name="Rectangle 220">
              <a:extLst>
                <a:ext uri="{FF2B5EF4-FFF2-40B4-BE49-F238E27FC236}">
                  <a16:creationId xmlns:a16="http://schemas.microsoft.com/office/drawing/2014/main" id="{21397C9C-7719-488E-85E4-C23B9C75616F}"/>
                </a:ext>
              </a:extLst>
            </p:cNvPr>
            <p:cNvSpPr/>
            <p:nvPr/>
          </p:nvSpPr>
          <p:spPr bwMode="auto">
            <a:xfrm>
              <a:off x="638857" y="4545498"/>
              <a:ext cx="3669427" cy="15973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1" algn="ctr" defTabSz="932472" rtl="0" eaLnBrk="1" fontAlgn="base" latinLnBrk="0" hangingPunct="1">
                <a:lnSpc>
                  <a:spcPct val="90000"/>
                </a:lnSpc>
                <a:spcBef>
                  <a:spcPts val="60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Standardize visibility, operations, and compliance across a wide range of resources and locations by extending the Azure control plane. Right from Azure, you can easily organize, govern, and secure Windows, Linux, SQL Server, and Kubernetes clusters across datacenters, edge, and multi-cloud.</a:t>
              </a:r>
            </a:p>
          </p:txBody>
        </p:sp>
        <p:sp>
          <p:nvSpPr>
            <p:cNvPr id="223" name="Rectangle 222">
              <a:extLst>
                <a:ext uri="{FF2B5EF4-FFF2-40B4-BE49-F238E27FC236}">
                  <a16:creationId xmlns:a16="http://schemas.microsoft.com/office/drawing/2014/main" id="{3F0F7642-A71B-4E21-8E2F-2086C67233EA}"/>
                </a:ext>
              </a:extLst>
            </p:cNvPr>
            <p:cNvSpPr/>
            <p:nvPr/>
          </p:nvSpPr>
          <p:spPr bwMode="auto">
            <a:xfrm>
              <a:off x="588263" y="3781852"/>
              <a:ext cx="3566160" cy="7715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60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Gain central visibility, operations, and compliance</a:t>
              </a:r>
              <a:endPar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endParaRPr>
            </a:p>
          </p:txBody>
        </p:sp>
        <p:grpSp>
          <p:nvGrpSpPr>
            <p:cNvPr id="8" name="Group 7">
              <a:extLst>
                <a:ext uri="{FF2B5EF4-FFF2-40B4-BE49-F238E27FC236}">
                  <a16:creationId xmlns:a16="http://schemas.microsoft.com/office/drawing/2014/main" id="{54B974A3-2363-4D48-99EB-7D9AB03AED8A}"/>
                </a:ext>
                <a:ext uri="{C183D7F6-B498-43B3-948B-1728B52AA6E4}">
                  <adec:decorative xmlns:adec="http://schemas.microsoft.com/office/drawing/2017/decorative" val="1"/>
                </a:ext>
              </a:extLst>
            </p:cNvPr>
            <p:cNvGrpSpPr/>
            <p:nvPr/>
          </p:nvGrpSpPr>
          <p:grpSpPr>
            <a:xfrm>
              <a:off x="988170" y="2058819"/>
              <a:ext cx="2727997" cy="1612797"/>
              <a:chOff x="930694" y="2293266"/>
              <a:chExt cx="2727997" cy="1612797"/>
            </a:xfrm>
          </p:grpSpPr>
          <p:grpSp>
            <p:nvGrpSpPr>
              <p:cNvPr id="224" name="Group 223">
                <a:extLst>
                  <a:ext uri="{FF2B5EF4-FFF2-40B4-BE49-F238E27FC236}">
                    <a16:creationId xmlns:a16="http://schemas.microsoft.com/office/drawing/2014/main" id="{CF3D5511-A8B1-430F-8ABF-A5F15ECAF32F}"/>
                  </a:ext>
                </a:extLst>
              </p:cNvPr>
              <p:cNvGrpSpPr/>
              <p:nvPr/>
            </p:nvGrpSpPr>
            <p:grpSpPr>
              <a:xfrm>
                <a:off x="1163631" y="2479127"/>
                <a:ext cx="2495060" cy="1261024"/>
                <a:chOff x="1147337" y="2070101"/>
                <a:chExt cx="2495060" cy="1182727"/>
              </a:xfrm>
            </p:grpSpPr>
            <p:sp>
              <p:nvSpPr>
                <p:cNvPr id="249" name="Rectangle 248">
                  <a:extLst>
                    <a:ext uri="{FF2B5EF4-FFF2-40B4-BE49-F238E27FC236}">
                      <a16:creationId xmlns:a16="http://schemas.microsoft.com/office/drawing/2014/main" id="{3891E953-271C-4E78-A80A-3380364A152E}"/>
                    </a:ext>
                  </a:extLst>
                </p:cNvPr>
                <p:cNvSpPr/>
                <p:nvPr/>
              </p:nvSpPr>
              <p:spPr bwMode="auto">
                <a:xfrm>
                  <a:off x="1147337" y="2070101"/>
                  <a:ext cx="2495060" cy="589496"/>
                </a:xfrm>
                <a:prstGeom prst="rect">
                  <a:avLst/>
                </a:prstGeom>
                <a:noFill/>
                <a:ln w="15875">
                  <a:solidFill>
                    <a:schemeClr val="tx1"/>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0" name="Rectangle 249">
                  <a:extLst>
                    <a:ext uri="{FF2B5EF4-FFF2-40B4-BE49-F238E27FC236}">
                      <a16:creationId xmlns:a16="http://schemas.microsoft.com/office/drawing/2014/main" id="{EC451DF2-20FC-4164-956B-25DFBD01B01C}"/>
                    </a:ext>
                  </a:extLst>
                </p:cNvPr>
                <p:cNvSpPr/>
                <p:nvPr/>
              </p:nvSpPr>
              <p:spPr bwMode="auto">
                <a:xfrm>
                  <a:off x="1147337" y="2823547"/>
                  <a:ext cx="2495060" cy="429281"/>
                </a:xfrm>
                <a:prstGeom prst="rect">
                  <a:avLst/>
                </a:prstGeom>
                <a:noFill/>
                <a:ln w="15875">
                  <a:solidFill>
                    <a:schemeClr val="tx1"/>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useBgFill="1">
            <p:nvSpPr>
              <p:cNvPr id="225" name="TextBox 224">
                <a:extLst>
                  <a:ext uri="{FF2B5EF4-FFF2-40B4-BE49-F238E27FC236}">
                    <a16:creationId xmlns:a16="http://schemas.microsoft.com/office/drawing/2014/main" id="{946AF234-CD10-4545-A3F4-D8477A9A961A}"/>
                  </a:ext>
                </a:extLst>
              </p:cNvPr>
              <p:cNvSpPr txBox="1"/>
              <p:nvPr/>
            </p:nvSpPr>
            <p:spPr>
              <a:xfrm>
                <a:off x="2276079" y="2310209"/>
                <a:ext cx="867545" cy="338554"/>
              </a:xfrm>
              <a:prstGeom prst="rect">
                <a:avLst/>
              </a:prstGeom>
            </p:spPr>
            <p:txBody>
              <a:bodyPr wrap="none" lIns="91440" tIns="91440" r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Multi-cloud</a:t>
                </a:r>
              </a:p>
            </p:txBody>
          </p:sp>
          <p:sp useBgFill="1">
            <p:nvSpPr>
              <p:cNvPr id="226" name="TextBox 225">
                <a:extLst>
                  <a:ext uri="{FF2B5EF4-FFF2-40B4-BE49-F238E27FC236}">
                    <a16:creationId xmlns:a16="http://schemas.microsoft.com/office/drawing/2014/main" id="{4BD3E358-3304-48C5-ADAD-2E90BB5FF390}"/>
                  </a:ext>
                </a:extLst>
              </p:cNvPr>
              <p:cNvSpPr txBox="1"/>
              <p:nvPr/>
            </p:nvSpPr>
            <p:spPr>
              <a:xfrm>
                <a:off x="2149079" y="3567509"/>
                <a:ext cx="1386918" cy="338554"/>
              </a:xfrm>
              <a:prstGeom prst="rect">
                <a:avLst/>
              </a:prstGeom>
            </p:spPr>
            <p:txBody>
              <a:bodyPr wrap="none" lIns="91440" tIns="91440" r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Datacenter &amp; hosted</a:t>
                </a:r>
              </a:p>
            </p:txBody>
          </p:sp>
          <p:grpSp>
            <p:nvGrpSpPr>
              <p:cNvPr id="227" name="Group 226">
                <a:extLst>
                  <a:ext uri="{FF2B5EF4-FFF2-40B4-BE49-F238E27FC236}">
                    <a16:creationId xmlns:a16="http://schemas.microsoft.com/office/drawing/2014/main" id="{44198970-1101-4921-8FDE-DA18D8F40A54}"/>
                  </a:ext>
                </a:extLst>
              </p:cNvPr>
              <p:cNvGrpSpPr/>
              <p:nvPr/>
            </p:nvGrpSpPr>
            <p:grpSpPr>
              <a:xfrm>
                <a:off x="1716688" y="2791061"/>
                <a:ext cx="1388947" cy="837549"/>
                <a:chOff x="1700394" y="2341903"/>
                <a:chExt cx="1388947" cy="837549"/>
              </a:xfrm>
            </p:grpSpPr>
            <p:pic>
              <p:nvPicPr>
                <p:cNvPr id="233" name="Graphic 232">
                  <a:extLst>
                    <a:ext uri="{FF2B5EF4-FFF2-40B4-BE49-F238E27FC236}">
                      <a16:creationId xmlns:a16="http://schemas.microsoft.com/office/drawing/2014/main" id="{6A7D5012-5D04-4278-A254-59AF2E390F4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00394" y="2348857"/>
                  <a:ext cx="247970" cy="247969"/>
                </a:xfrm>
                <a:prstGeom prst="rect">
                  <a:avLst/>
                </a:prstGeom>
              </p:spPr>
            </p:pic>
            <p:grpSp>
              <p:nvGrpSpPr>
                <p:cNvPr id="234" name="storage3" descr="storage">
                  <a:extLst>
                    <a:ext uri="{FF2B5EF4-FFF2-40B4-BE49-F238E27FC236}">
                      <a16:creationId xmlns:a16="http://schemas.microsoft.com/office/drawing/2014/main" id="{DAE9E55E-529B-43DB-B06B-E4FC679971A8}"/>
                    </a:ext>
                  </a:extLst>
                </p:cNvPr>
                <p:cNvGrpSpPr/>
                <p:nvPr/>
              </p:nvGrpSpPr>
              <p:grpSpPr>
                <a:xfrm>
                  <a:off x="2298699" y="2341903"/>
                  <a:ext cx="197143" cy="261872"/>
                  <a:chOff x="19547751" y="2337953"/>
                  <a:chExt cx="652767" cy="867099"/>
                </a:xfrm>
              </p:grpSpPr>
              <p:sp>
                <p:nvSpPr>
                  <p:cNvPr id="246" name="Freeform: Shape 245">
                    <a:extLst>
                      <a:ext uri="{FF2B5EF4-FFF2-40B4-BE49-F238E27FC236}">
                        <a16:creationId xmlns:a16="http://schemas.microsoft.com/office/drawing/2014/main" id="{509588DD-9AD5-4AF9-A05F-5BA711ECF0EF}"/>
                      </a:ext>
                    </a:extLst>
                  </p:cNvPr>
                  <p:cNvSpPr/>
                  <p:nvPr/>
                </p:nvSpPr>
                <p:spPr>
                  <a:xfrm>
                    <a:off x="19547751" y="2337953"/>
                    <a:ext cx="652743" cy="2659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7" name="Freeform: Shape 246">
                    <a:extLst>
                      <a:ext uri="{FF2B5EF4-FFF2-40B4-BE49-F238E27FC236}">
                        <a16:creationId xmlns:a16="http://schemas.microsoft.com/office/drawing/2014/main" id="{F160B807-9DCF-4E14-9105-7D8B7999D7D8}"/>
                      </a:ext>
                    </a:extLst>
                  </p:cNvPr>
                  <p:cNvSpPr/>
                  <p:nvPr/>
                </p:nvSpPr>
                <p:spPr>
                  <a:xfrm>
                    <a:off x="19547774" y="2471726"/>
                    <a:ext cx="652744" cy="733326"/>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8" name="Freeform: Shape 247">
                    <a:extLst>
                      <a:ext uri="{FF2B5EF4-FFF2-40B4-BE49-F238E27FC236}">
                        <a16:creationId xmlns:a16="http://schemas.microsoft.com/office/drawing/2014/main" id="{5C0D076A-0998-4B2A-9B87-66EB49B65497}"/>
                      </a:ext>
                    </a:extLst>
                  </p:cNvPr>
                  <p:cNvSpPr/>
                  <p:nvPr/>
                </p:nvSpPr>
                <p:spPr>
                  <a:xfrm>
                    <a:off x="19617055" y="2416928"/>
                    <a:ext cx="507689" cy="185346"/>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235" name="Kubernetes" descr="Kubernetes">
                  <a:extLst>
                    <a:ext uri="{FF2B5EF4-FFF2-40B4-BE49-F238E27FC236}">
                      <a16:creationId xmlns:a16="http://schemas.microsoft.com/office/drawing/2014/main" id="{E7D2D402-38CD-49F1-ADD2-BED0746BA24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46188" y="2351265"/>
                  <a:ext cx="243153" cy="243153"/>
                </a:xfrm>
                <a:prstGeom prst="rect">
                  <a:avLst/>
                </a:prstGeom>
              </p:spPr>
            </p:pic>
            <p:grpSp>
              <p:nvGrpSpPr>
                <p:cNvPr id="236" name="Group 235">
                  <a:extLst>
                    <a:ext uri="{FF2B5EF4-FFF2-40B4-BE49-F238E27FC236}">
                      <a16:creationId xmlns:a16="http://schemas.microsoft.com/office/drawing/2014/main" id="{A54D0D81-C580-4FDF-AA74-D6FC299EBD05}"/>
                    </a:ext>
                  </a:extLst>
                </p:cNvPr>
                <p:cNvGrpSpPr/>
                <p:nvPr/>
              </p:nvGrpSpPr>
              <p:grpSpPr>
                <a:xfrm>
                  <a:off x="1709102" y="2888003"/>
                  <a:ext cx="1380239" cy="291449"/>
                  <a:chOff x="1730132" y="2341903"/>
                  <a:chExt cx="1380239" cy="291449"/>
                </a:xfrm>
              </p:grpSpPr>
              <p:pic>
                <p:nvPicPr>
                  <p:cNvPr id="240" name="Graphic 239">
                    <a:extLst>
                      <a:ext uri="{FF2B5EF4-FFF2-40B4-BE49-F238E27FC236}">
                        <a16:creationId xmlns:a16="http://schemas.microsoft.com/office/drawing/2014/main" id="{2502E9D8-15E5-49CE-AB34-2FCA9F96426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30132" y="2385383"/>
                    <a:ext cx="247970" cy="247969"/>
                  </a:xfrm>
                  <a:prstGeom prst="rect">
                    <a:avLst/>
                  </a:prstGeom>
                </p:spPr>
              </p:pic>
              <p:grpSp>
                <p:nvGrpSpPr>
                  <p:cNvPr id="241" name="storage3" descr="storage">
                    <a:extLst>
                      <a:ext uri="{FF2B5EF4-FFF2-40B4-BE49-F238E27FC236}">
                        <a16:creationId xmlns:a16="http://schemas.microsoft.com/office/drawing/2014/main" id="{A359A308-D543-4511-96A9-6010C648B94A}"/>
                      </a:ext>
                    </a:extLst>
                  </p:cNvPr>
                  <p:cNvGrpSpPr/>
                  <p:nvPr/>
                </p:nvGrpSpPr>
                <p:grpSpPr>
                  <a:xfrm>
                    <a:off x="2319729" y="2341903"/>
                    <a:ext cx="197143" cy="261872"/>
                    <a:chOff x="19547751" y="2337953"/>
                    <a:chExt cx="652767" cy="867099"/>
                  </a:xfrm>
                </p:grpSpPr>
                <p:sp>
                  <p:nvSpPr>
                    <p:cNvPr id="243" name="Freeform: Shape 242">
                      <a:extLst>
                        <a:ext uri="{FF2B5EF4-FFF2-40B4-BE49-F238E27FC236}">
                          <a16:creationId xmlns:a16="http://schemas.microsoft.com/office/drawing/2014/main" id="{17825E36-A688-4AB6-8226-675A125D89AB}"/>
                        </a:ext>
                      </a:extLst>
                    </p:cNvPr>
                    <p:cNvSpPr/>
                    <p:nvPr/>
                  </p:nvSpPr>
                  <p:spPr>
                    <a:xfrm>
                      <a:off x="19547751" y="2337953"/>
                      <a:ext cx="652743" cy="2659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4" name="Freeform: Shape 243">
                      <a:extLst>
                        <a:ext uri="{FF2B5EF4-FFF2-40B4-BE49-F238E27FC236}">
                          <a16:creationId xmlns:a16="http://schemas.microsoft.com/office/drawing/2014/main" id="{18DA8FFA-3C37-41D3-A7A0-6630A2CB5920}"/>
                        </a:ext>
                      </a:extLst>
                    </p:cNvPr>
                    <p:cNvSpPr/>
                    <p:nvPr/>
                  </p:nvSpPr>
                  <p:spPr>
                    <a:xfrm>
                      <a:off x="19547774" y="2471726"/>
                      <a:ext cx="652744" cy="733326"/>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5" name="Freeform: Shape 244">
                      <a:extLst>
                        <a:ext uri="{FF2B5EF4-FFF2-40B4-BE49-F238E27FC236}">
                          <a16:creationId xmlns:a16="http://schemas.microsoft.com/office/drawing/2014/main" id="{0FD2B890-A2FD-475F-85B7-3E6C6A05557E}"/>
                        </a:ext>
                      </a:extLst>
                    </p:cNvPr>
                    <p:cNvSpPr/>
                    <p:nvPr/>
                  </p:nvSpPr>
                  <p:spPr>
                    <a:xfrm>
                      <a:off x="19617055" y="2416928"/>
                      <a:ext cx="507689" cy="185346"/>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242" name="Kubernetes" descr="Kubernetes">
                    <a:extLst>
                      <a:ext uri="{FF2B5EF4-FFF2-40B4-BE49-F238E27FC236}">
                        <a16:creationId xmlns:a16="http://schemas.microsoft.com/office/drawing/2014/main" id="{1407F717-3475-4E0D-B3BE-FD340E328F0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67218" y="2351265"/>
                    <a:ext cx="243153" cy="243153"/>
                  </a:xfrm>
                  <a:prstGeom prst="rect">
                    <a:avLst/>
                  </a:prstGeom>
                </p:spPr>
              </p:pic>
            </p:grpSp>
            <p:cxnSp>
              <p:nvCxnSpPr>
                <p:cNvPr id="237" name="Straight Connector 236">
                  <a:extLst>
                    <a:ext uri="{FF2B5EF4-FFF2-40B4-BE49-F238E27FC236}">
                      <a16:creationId xmlns:a16="http://schemas.microsoft.com/office/drawing/2014/main" id="{7F9ECC9F-47B5-425D-A069-E60A04A61BC4}"/>
                    </a:ext>
                  </a:extLst>
                </p:cNvPr>
                <p:cNvCxnSpPr>
                  <a:cxnSpLocks/>
                </p:cNvCxnSpPr>
                <p:nvPr/>
              </p:nvCxnSpPr>
              <p:spPr>
                <a:xfrm>
                  <a:off x="1824379" y="2615416"/>
                  <a:ext cx="0" cy="254000"/>
                </a:xfrm>
                <a:prstGeom prst="line">
                  <a:avLst/>
                </a:prstGeom>
                <a:ln w="15875"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F1DEE38B-ABC5-4DBD-9942-1EDDCD927BF0}"/>
                    </a:ext>
                  </a:extLst>
                </p:cNvPr>
                <p:cNvCxnSpPr>
                  <a:cxnSpLocks/>
                </p:cNvCxnSpPr>
                <p:nvPr/>
              </p:nvCxnSpPr>
              <p:spPr>
                <a:xfrm>
                  <a:off x="2397276" y="2615416"/>
                  <a:ext cx="0" cy="254000"/>
                </a:xfrm>
                <a:prstGeom prst="line">
                  <a:avLst/>
                </a:prstGeom>
                <a:ln w="15875"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3F6719BB-91C4-4B73-861F-33402C751EA8}"/>
                    </a:ext>
                  </a:extLst>
                </p:cNvPr>
                <p:cNvCxnSpPr>
                  <a:cxnSpLocks/>
                </p:cNvCxnSpPr>
                <p:nvPr/>
              </p:nvCxnSpPr>
              <p:spPr>
                <a:xfrm>
                  <a:off x="2967764" y="2615416"/>
                  <a:ext cx="0" cy="254000"/>
                </a:xfrm>
                <a:prstGeom prst="line">
                  <a:avLst/>
                </a:prstGeom>
                <a:ln w="15875"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228" name="Picture 227">
                <a:extLst>
                  <a:ext uri="{FF2B5EF4-FFF2-40B4-BE49-F238E27FC236}">
                    <a16:creationId xmlns:a16="http://schemas.microsoft.com/office/drawing/2014/main" id="{F463F2E7-7F6E-4468-BA17-B1B0160FB7E4}"/>
                  </a:ext>
                </a:extLst>
              </p:cNvPr>
              <p:cNvPicPr>
                <a:picLocks noChangeAspect="1"/>
              </p:cNvPicPr>
              <p:nvPr/>
            </p:nvPicPr>
            <p:blipFill rotWithShape="1">
              <a:blip r:embed="rId9"/>
              <a:srcRect l="7868" t="75623" r="62322" b="1137"/>
              <a:stretch/>
            </p:blipFill>
            <p:spPr>
              <a:xfrm>
                <a:off x="930694" y="3352657"/>
                <a:ext cx="476250" cy="353606"/>
              </a:xfrm>
              <a:prstGeom prst="rect">
                <a:avLst/>
              </a:prstGeom>
              <a:solidFill>
                <a:schemeClr val="bg1"/>
              </a:solidFill>
            </p:spPr>
          </p:pic>
          <p:grpSp>
            <p:nvGrpSpPr>
              <p:cNvPr id="229" name="Group 228">
                <a:extLst>
                  <a:ext uri="{FF2B5EF4-FFF2-40B4-BE49-F238E27FC236}">
                    <a16:creationId xmlns:a16="http://schemas.microsoft.com/office/drawing/2014/main" id="{2D3BB26F-3777-49A7-9777-A8D87E7627BC}"/>
                  </a:ext>
                </a:extLst>
              </p:cNvPr>
              <p:cNvGrpSpPr/>
              <p:nvPr/>
            </p:nvGrpSpPr>
            <p:grpSpPr>
              <a:xfrm>
                <a:off x="1678698" y="2293266"/>
                <a:ext cx="575953" cy="290130"/>
                <a:chOff x="1419697" y="2812532"/>
                <a:chExt cx="1091632" cy="549900"/>
              </a:xfrm>
            </p:grpSpPr>
            <p:sp>
              <p:nvSpPr>
                <p:cNvPr id="230" name="cloud 4" descr="cloud">
                  <a:extLst>
                    <a:ext uri="{FF2B5EF4-FFF2-40B4-BE49-F238E27FC236}">
                      <a16:creationId xmlns:a16="http://schemas.microsoft.com/office/drawing/2014/main" id="{1E51B15F-217B-4EC0-8B15-50FF8A25AD35}"/>
                    </a:ext>
                  </a:extLst>
                </p:cNvPr>
                <p:cNvSpPr>
                  <a:spLocks noChangeAspect="1"/>
                </p:cNvSpPr>
                <p:nvPr/>
              </p:nvSpPr>
              <p:spPr bwMode="auto">
                <a:xfrm flipV="1">
                  <a:off x="1419697" y="2812532"/>
                  <a:ext cx="558499" cy="30787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231" name="cloud 4" descr="cloud">
                  <a:extLst>
                    <a:ext uri="{FF2B5EF4-FFF2-40B4-BE49-F238E27FC236}">
                      <a16:creationId xmlns:a16="http://schemas.microsoft.com/office/drawing/2014/main" id="{4B20AE6B-608A-4381-92B7-44BDE36A3981}"/>
                    </a:ext>
                  </a:extLst>
                </p:cNvPr>
                <p:cNvSpPr>
                  <a:spLocks noChangeAspect="1"/>
                </p:cNvSpPr>
                <p:nvPr/>
              </p:nvSpPr>
              <p:spPr bwMode="auto">
                <a:xfrm flipV="1">
                  <a:off x="2078600" y="2940283"/>
                  <a:ext cx="432729" cy="23854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232" name="cloud 4" descr="cloud">
                  <a:extLst>
                    <a:ext uri="{FF2B5EF4-FFF2-40B4-BE49-F238E27FC236}">
                      <a16:creationId xmlns:a16="http://schemas.microsoft.com/office/drawing/2014/main" id="{4A7CA85B-2EDE-4D94-9AD2-DCB1A3496683}"/>
                    </a:ext>
                  </a:extLst>
                </p:cNvPr>
                <p:cNvSpPr>
                  <a:spLocks noChangeAspect="1"/>
                </p:cNvSpPr>
                <p:nvPr/>
              </p:nvSpPr>
              <p:spPr bwMode="auto">
                <a:xfrm flipV="1">
                  <a:off x="1701951" y="2984384"/>
                  <a:ext cx="685800" cy="37804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grpSp>
        <p:sp>
          <p:nvSpPr>
            <p:cNvPr id="109" name="Rectangle 108">
              <a:extLst>
                <a:ext uri="{FF2B5EF4-FFF2-40B4-BE49-F238E27FC236}">
                  <a16:creationId xmlns:a16="http://schemas.microsoft.com/office/drawing/2014/main" id="{D3F314A4-5D1D-46B0-B338-C038D09D8C80}"/>
                </a:ext>
                <a:ext uri="{C183D7F6-B498-43B3-948B-1728B52AA6E4}">
                  <adec:decorative xmlns:adec="http://schemas.microsoft.com/office/drawing/2017/decorative" val="1"/>
                </a:ext>
              </a:extLst>
            </p:cNvPr>
            <p:cNvSpPr/>
            <p:nvPr/>
          </p:nvSpPr>
          <p:spPr bwMode="auto">
            <a:xfrm>
              <a:off x="4347928" y="1771223"/>
              <a:ext cx="3566160" cy="4436528"/>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j-ea"/>
                <a:cs typeface="+mj-cs"/>
              </a:endParaRPr>
            </a:p>
          </p:txBody>
        </p:sp>
        <p:sp>
          <p:nvSpPr>
            <p:cNvPr id="111" name="Rectangle 110">
              <a:extLst>
                <a:ext uri="{FF2B5EF4-FFF2-40B4-BE49-F238E27FC236}">
                  <a16:creationId xmlns:a16="http://schemas.microsoft.com/office/drawing/2014/main" id="{FFBE0998-1C14-4203-8B68-29201678C278}"/>
                </a:ext>
              </a:extLst>
            </p:cNvPr>
            <p:cNvSpPr/>
            <p:nvPr/>
          </p:nvSpPr>
          <p:spPr bwMode="auto">
            <a:xfrm>
              <a:off x="4366349" y="4590324"/>
              <a:ext cx="3547739" cy="16174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lvl="1" algn="ctr" defTabSz="932472" fontAlgn="base">
                <a:lnSpc>
                  <a:spcPct val="90000"/>
                </a:lnSpc>
                <a:spcBef>
                  <a:spcPts val="600"/>
                </a:spcBef>
                <a:spcAft>
                  <a:spcPts val="600"/>
                </a:spcAft>
              </a:pPr>
              <a:r>
                <a:rPr lang="en-US" sz="1300">
                  <a:solidFill>
                    <a:srgbClr val="FFFFFF"/>
                  </a:solidFill>
                  <a:latin typeface="Segoe UI" panose="020B0502040204020203" pitchFamily="34" charset="0"/>
                  <a:cs typeface="Segoe UI" panose="020B0502040204020203" pitchFamily="34" charset="0"/>
                </a:rPr>
                <a:t>Centrally code and deploy applications confidently to any Kubernetes distribution in any location. Accelerate development by using best in class application services with standardized deployment, configuration, security, and observability.</a:t>
              </a:r>
            </a:p>
          </p:txBody>
        </p:sp>
        <p:sp>
          <p:nvSpPr>
            <p:cNvPr id="112" name="Rectangle 111">
              <a:extLst>
                <a:ext uri="{FF2B5EF4-FFF2-40B4-BE49-F238E27FC236}">
                  <a16:creationId xmlns:a16="http://schemas.microsoft.com/office/drawing/2014/main" id="{D13AAC95-8442-4C7C-A177-F5A1CA7B1FC7}"/>
                </a:ext>
              </a:extLst>
            </p:cNvPr>
            <p:cNvSpPr/>
            <p:nvPr/>
          </p:nvSpPr>
          <p:spPr bwMode="auto">
            <a:xfrm>
              <a:off x="4319761" y="3781852"/>
              <a:ext cx="3566160" cy="7715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600"/>
                </a:spcBef>
                <a:spcAft>
                  <a:spcPts val="600"/>
                </a:spcAft>
                <a:buClrTx/>
                <a:buSzTx/>
                <a:buFontTx/>
                <a:buNone/>
                <a:tabLst/>
                <a:defRPr/>
              </a:pPr>
              <a:r>
                <a:rPr lang="en-US" sz="2000">
                  <a:solidFill>
                    <a:srgbClr val="50E6FF"/>
                  </a:solidFill>
                  <a:latin typeface="Segoe UI Semibold"/>
                </a:rPr>
                <a:t>Build Cloud native apps anywhere, at scale</a:t>
              </a:r>
              <a:endPar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endParaRPr>
            </a:p>
          </p:txBody>
        </p:sp>
        <p:grpSp>
          <p:nvGrpSpPr>
            <p:cNvPr id="5" name="Group 4">
              <a:extLst>
                <a:ext uri="{FF2B5EF4-FFF2-40B4-BE49-F238E27FC236}">
                  <a16:creationId xmlns:a16="http://schemas.microsoft.com/office/drawing/2014/main" id="{BB4C9E4C-8553-44CF-9A19-4351A2184026}"/>
                </a:ext>
                <a:ext uri="{C183D7F6-B498-43B3-948B-1728B52AA6E4}">
                  <adec:decorative xmlns:adec="http://schemas.microsoft.com/office/drawing/2017/decorative" val="1"/>
                </a:ext>
              </a:extLst>
            </p:cNvPr>
            <p:cNvGrpSpPr/>
            <p:nvPr/>
          </p:nvGrpSpPr>
          <p:grpSpPr>
            <a:xfrm>
              <a:off x="4921709" y="2429984"/>
              <a:ext cx="2362264" cy="830647"/>
              <a:chOff x="5155718" y="2572948"/>
              <a:chExt cx="2362264" cy="830647"/>
            </a:xfrm>
          </p:grpSpPr>
          <p:grpSp>
            <p:nvGrpSpPr>
              <p:cNvPr id="120" name="Group 119">
                <a:extLst>
                  <a:ext uri="{FF2B5EF4-FFF2-40B4-BE49-F238E27FC236}">
                    <a16:creationId xmlns:a16="http://schemas.microsoft.com/office/drawing/2014/main" id="{54B43760-D5D9-46BD-BAA7-3B3468262049}"/>
                  </a:ext>
                </a:extLst>
              </p:cNvPr>
              <p:cNvGrpSpPr/>
              <p:nvPr/>
            </p:nvGrpSpPr>
            <p:grpSpPr>
              <a:xfrm>
                <a:off x="5155718" y="2682058"/>
                <a:ext cx="2362264" cy="721537"/>
                <a:chOff x="4607560" y="2803716"/>
                <a:chExt cx="1880033" cy="574244"/>
              </a:xfrm>
            </p:grpSpPr>
            <p:grpSp>
              <p:nvGrpSpPr>
                <p:cNvPr id="121" name="Group 120">
                  <a:extLst>
                    <a:ext uri="{FF2B5EF4-FFF2-40B4-BE49-F238E27FC236}">
                      <a16:creationId xmlns:a16="http://schemas.microsoft.com/office/drawing/2014/main" id="{AC0D27D2-151A-4898-AA16-A07E2002E3AE}"/>
                    </a:ext>
                  </a:extLst>
                </p:cNvPr>
                <p:cNvGrpSpPr/>
                <p:nvPr/>
              </p:nvGrpSpPr>
              <p:grpSpPr>
                <a:xfrm>
                  <a:off x="4836485" y="3049171"/>
                  <a:ext cx="1267691" cy="83127"/>
                  <a:chOff x="1558636" y="2758787"/>
                  <a:chExt cx="1267691" cy="83127"/>
                </a:xfrm>
              </p:grpSpPr>
              <p:cxnSp>
                <p:nvCxnSpPr>
                  <p:cNvPr id="180" name="Straight Connector 179">
                    <a:extLst>
                      <a:ext uri="{FF2B5EF4-FFF2-40B4-BE49-F238E27FC236}">
                        <a16:creationId xmlns:a16="http://schemas.microsoft.com/office/drawing/2014/main" id="{DE0212B2-BC2A-4A69-ABDD-1E19FEC686FD}"/>
                      </a:ext>
                    </a:extLst>
                  </p:cNvPr>
                  <p:cNvCxnSpPr>
                    <a:cxnSpLocks/>
                  </p:cNvCxnSpPr>
                  <p:nvPr/>
                </p:nvCxnSpPr>
                <p:spPr>
                  <a:xfrm>
                    <a:off x="1558636" y="2800350"/>
                    <a:ext cx="1267691" cy="0"/>
                  </a:xfrm>
                  <a:prstGeom prst="line">
                    <a:avLst/>
                  </a:prstGeom>
                  <a:noFill/>
                  <a:ln w="15875">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81" name="Rectangle 40">
                    <a:extLst>
                      <a:ext uri="{FF2B5EF4-FFF2-40B4-BE49-F238E27FC236}">
                        <a16:creationId xmlns:a16="http://schemas.microsoft.com/office/drawing/2014/main" id="{B6DB8E61-EC68-4A7A-9084-F5083A389450}"/>
                      </a:ext>
                    </a:extLst>
                  </p:cNvPr>
                  <p:cNvSpPr/>
                  <p:nvPr/>
                </p:nvSpPr>
                <p:spPr bwMode="auto">
                  <a:xfrm rot="8100000">
                    <a:off x="2729346" y="2758787"/>
                    <a:ext cx="83127" cy="83127"/>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5875">
                    <a:solidFill>
                      <a:schemeClr val="bg1">
                        <a:lumMod val="8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useBgFill="1">
              <p:nvSpPr>
                <p:cNvPr id="123" name="Oval 122">
                  <a:extLst>
                    <a:ext uri="{FF2B5EF4-FFF2-40B4-BE49-F238E27FC236}">
                      <a16:creationId xmlns:a16="http://schemas.microsoft.com/office/drawing/2014/main" id="{C66BED23-3004-4114-AA46-F388BEC67906}"/>
                    </a:ext>
                  </a:extLst>
                </p:cNvPr>
                <p:cNvSpPr/>
                <p:nvPr/>
              </p:nvSpPr>
              <p:spPr bwMode="auto">
                <a:xfrm>
                  <a:off x="5308848" y="2844800"/>
                  <a:ext cx="533160" cy="5331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42" name="spreadsheet" descr="spreadsheet, data, paper, list">
                  <a:extLst>
                    <a:ext uri="{FF2B5EF4-FFF2-40B4-BE49-F238E27FC236}">
                      <a16:creationId xmlns:a16="http://schemas.microsoft.com/office/drawing/2014/main" id="{97CDBFB2-99F1-4545-9D97-16FB7081ED55}"/>
                    </a:ext>
                  </a:extLst>
                </p:cNvPr>
                <p:cNvGrpSpPr/>
                <p:nvPr/>
              </p:nvGrpSpPr>
              <p:grpSpPr>
                <a:xfrm>
                  <a:off x="6223458" y="2922863"/>
                  <a:ext cx="264135" cy="333644"/>
                  <a:chOff x="6392789" y="3964742"/>
                  <a:chExt cx="297505" cy="375795"/>
                </a:xfrm>
              </p:grpSpPr>
              <p:sp>
                <p:nvSpPr>
                  <p:cNvPr id="172" name="Freeform: Shape 171">
                    <a:extLst>
                      <a:ext uri="{FF2B5EF4-FFF2-40B4-BE49-F238E27FC236}">
                        <a16:creationId xmlns:a16="http://schemas.microsoft.com/office/drawing/2014/main" id="{678E66A9-E11B-41D0-A19F-DFDFF849B7C4}"/>
                      </a:ext>
                    </a:extLst>
                  </p:cNvPr>
                  <p:cNvSpPr/>
                  <p:nvPr/>
                </p:nvSpPr>
                <p:spPr>
                  <a:xfrm>
                    <a:off x="6392789" y="3964742"/>
                    <a:ext cx="297505" cy="375795"/>
                  </a:xfrm>
                  <a:custGeom>
                    <a:avLst/>
                    <a:gdLst>
                      <a:gd name="connsiteX0" fmla="*/ 1180 w 297504"/>
                      <a:gd name="connsiteY0" fmla="*/ 376584 h 375795"/>
                      <a:gd name="connsiteX1" fmla="*/ 298294 w 297504"/>
                      <a:gd name="connsiteY1" fmla="*/ 376584 h 375795"/>
                      <a:gd name="connsiteX2" fmla="*/ 298294 w 297504"/>
                      <a:gd name="connsiteY2" fmla="*/ 1180 h 375795"/>
                      <a:gd name="connsiteX3" fmla="*/ 1180 w 297504"/>
                      <a:gd name="connsiteY3" fmla="*/ 1180 h 375795"/>
                      <a:gd name="connsiteX4" fmla="*/ 1180 w 297504"/>
                      <a:gd name="connsiteY4" fmla="*/ 376584 h 375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504" h="375795">
                        <a:moveTo>
                          <a:pt x="1180" y="376584"/>
                        </a:moveTo>
                        <a:lnTo>
                          <a:pt x="298294" y="376584"/>
                        </a:lnTo>
                        <a:lnTo>
                          <a:pt x="298294" y="1180"/>
                        </a:lnTo>
                        <a:lnTo>
                          <a:pt x="1180" y="1180"/>
                        </a:lnTo>
                        <a:lnTo>
                          <a:pt x="1180" y="376584"/>
                        </a:lnTo>
                        <a:close/>
                      </a:path>
                    </a:pathLst>
                  </a:custGeom>
                  <a:solidFill>
                    <a:srgbClr val="0078D4"/>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3" name="Freeform: Shape 172">
                    <a:extLst>
                      <a:ext uri="{FF2B5EF4-FFF2-40B4-BE49-F238E27FC236}">
                        <a16:creationId xmlns:a16="http://schemas.microsoft.com/office/drawing/2014/main" id="{05B56C14-3EE5-497C-B983-CE7A482D4E2A}"/>
                      </a:ext>
                    </a:extLst>
                  </p:cNvPr>
                  <p:cNvSpPr/>
                  <p:nvPr/>
                </p:nvSpPr>
                <p:spPr>
                  <a:xfrm>
                    <a:off x="6452680" y="4242276"/>
                    <a:ext cx="180069" cy="39145"/>
                  </a:xfrm>
                  <a:custGeom>
                    <a:avLst/>
                    <a:gdLst>
                      <a:gd name="connsiteX0" fmla="*/ 1180 w 180068"/>
                      <a:gd name="connsiteY0" fmla="*/ 40326 h 39145"/>
                      <a:gd name="connsiteX1" fmla="*/ 179292 w 180068"/>
                      <a:gd name="connsiteY1" fmla="*/ 40326 h 39145"/>
                      <a:gd name="connsiteX2" fmla="*/ 179292 w 180068"/>
                      <a:gd name="connsiteY2" fmla="*/ 1180 h 39145"/>
                      <a:gd name="connsiteX3" fmla="*/ 1180 w 180068"/>
                      <a:gd name="connsiteY3" fmla="*/ 1180 h 39145"/>
                      <a:gd name="connsiteX4" fmla="*/ 1180 w 180068"/>
                      <a:gd name="connsiteY4" fmla="*/ 40326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326"/>
                        </a:moveTo>
                        <a:lnTo>
                          <a:pt x="179292" y="40326"/>
                        </a:lnTo>
                        <a:lnTo>
                          <a:pt x="179292" y="1180"/>
                        </a:lnTo>
                        <a:lnTo>
                          <a:pt x="1180" y="1180"/>
                        </a:lnTo>
                        <a:lnTo>
                          <a:pt x="1180" y="40326"/>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4" name="Freeform: Shape 173">
                    <a:extLst>
                      <a:ext uri="{FF2B5EF4-FFF2-40B4-BE49-F238E27FC236}">
                        <a16:creationId xmlns:a16="http://schemas.microsoft.com/office/drawing/2014/main" id="{CC43B558-E716-41CE-932D-5AE71465F7D8}"/>
                      </a:ext>
                    </a:extLst>
                  </p:cNvPr>
                  <p:cNvSpPr/>
                  <p:nvPr/>
                </p:nvSpPr>
                <p:spPr>
                  <a:xfrm>
                    <a:off x="6452680" y="4182778"/>
                    <a:ext cx="180069" cy="39145"/>
                  </a:xfrm>
                  <a:custGeom>
                    <a:avLst/>
                    <a:gdLst>
                      <a:gd name="connsiteX0" fmla="*/ 1180 w 180068"/>
                      <a:gd name="connsiteY0" fmla="*/ 40717 h 39145"/>
                      <a:gd name="connsiteX1" fmla="*/ 179292 w 180068"/>
                      <a:gd name="connsiteY1" fmla="*/ 40717 h 39145"/>
                      <a:gd name="connsiteX2" fmla="*/ 179292 w 180068"/>
                      <a:gd name="connsiteY2" fmla="*/ 1180 h 39145"/>
                      <a:gd name="connsiteX3" fmla="*/ 1180 w 180068"/>
                      <a:gd name="connsiteY3" fmla="*/ 1180 h 39145"/>
                      <a:gd name="connsiteX4" fmla="*/ 1180 w 180068"/>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717"/>
                        </a:moveTo>
                        <a:lnTo>
                          <a:pt x="179292" y="40717"/>
                        </a:lnTo>
                        <a:lnTo>
                          <a:pt x="179292"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5" name="Freeform: Shape 174">
                    <a:extLst>
                      <a:ext uri="{FF2B5EF4-FFF2-40B4-BE49-F238E27FC236}">
                        <a16:creationId xmlns:a16="http://schemas.microsoft.com/office/drawing/2014/main" id="{7763825F-175F-4F4B-AC4F-CDC882693E06}"/>
                      </a:ext>
                    </a:extLst>
                  </p:cNvPr>
                  <p:cNvSpPr/>
                  <p:nvPr/>
                </p:nvSpPr>
                <p:spPr>
                  <a:xfrm>
                    <a:off x="6452680" y="4122883"/>
                    <a:ext cx="180069" cy="39145"/>
                  </a:xfrm>
                  <a:custGeom>
                    <a:avLst/>
                    <a:gdLst>
                      <a:gd name="connsiteX0" fmla="*/ 1180 w 180068"/>
                      <a:gd name="connsiteY0" fmla="*/ 40717 h 39145"/>
                      <a:gd name="connsiteX1" fmla="*/ 179292 w 180068"/>
                      <a:gd name="connsiteY1" fmla="*/ 40717 h 39145"/>
                      <a:gd name="connsiteX2" fmla="*/ 179292 w 180068"/>
                      <a:gd name="connsiteY2" fmla="*/ 1180 h 39145"/>
                      <a:gd name="connsiteX3" fmla="*/ 1180 w 180068"/>
                      <a:gd name="connsiteY3" fmla="*/ 1180 h 39145"/>
                      <a:gd name="connsiteX4" fmla="*/ 1180 w 180068"/>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717"/>
                        </a:moveTo>
                        <a:lnTo>
                          <a:pt x="179292" y="40717"/>
                        </a:lnTo>
                        <a:lnTo>
                          <a:pt x="179292"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6" name="Freeform: Shape 175">
                    <a:extLst>
                      <a:ext uri="{FF2B5EF4-FFF2-40B4-BE49-F238E27FC236}">
                        <a16:creationId xmlns:a16="http://schemas.microsoft.com/office/drawing/2014/main" id="{AA7B5A52-EC97-400D-98BD-D0D04413A400}"/>
                      </a:ext>
                    </a:extLst>
                  </p:cNvPr>
                  <p:cNvSpPr/>
                  <p:nvPr/>
                </p:nvSpPr>
                <p:spPr>
                  <a:xfrm>
                    <a:off x="6570510" y="4063003"/>
                    <a:ext cx="62633" cy="39145"/>
                  </a:xfrm>
                  <a:custGeom>
                    <a:avLst/>
                    <a:gdLst>
                      <a:gd name="connsiteX0" fmla="*/ 1180 w 62632"/>
                      <a:gd name="connsiteY0" fmla="*/ 40717 h 39145"/>
                      <a:gd name="connsiteX1" fmla="*/ 61464 w 62632"/>
                      <a:gd name="connsiteY1" fmla="*/ 40717 h 39145"/>
                      <a:gd name="connsiteX2" fmla="*/ 61464 w 62632"/>
                      <a:gd name="connsiteY2" fmla="*/ 1180 h 39145"/>
                      <a:gd name="connsiteX3" fmla="*/ 1180 w 62632"/>
                      <a:gd name="connsiteY3" fmla="*/ 1180 h 39145"/>
                      <a:gd name="connsiteX4" fmla="*/ 1180 w 62632"/>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32" h="39145">
                        <a:moveTo>
                          <a:pt x="1180" y="40717"/>
                        </a:moveTo>
                        <a:lnTo>
                          <a:pt x="61464" y="40717"/>
                        </a:lnTo>
                        <a:lnTo>
                          <a:pt x="61464"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7" name="Freeform: Shape 176">
                    <a:extLst>
                      <a:ext uri="{FF2B5EF4-FFF2-40B4-BE49-F238E27FC236}">
                        <a16:creationId xmlns:a16="http://schemas.microsoft.com/office/drawing/2014/main" id="{076A4A83-1153-4F29-A7A3-73E83DC749C3}"/>
                      </a:ext>
                    </a:extLst>
                  </p:cNvPr>
                  <p:cNvSpPr/>
                  <p:nvPr/>
                </p:nvSpPr>
                <p:spPr>
                  <a:xfrm>
                    <a:off x="6570510" y="4004285"/>
                    <a:ext cx="62633" cy="39145"/>
                  </a:xfrm>
                  <a:custGeom>
                    <a:avLst/>
                    <a:gdLst>
                      <a:gd name="connsiteX0" fmla="*/ 1180 w 62632"/>
                      <a:gd name="connsiteY0" fmla="*/ 40326 h 39145"/>
                      <a:gd name="connsiteX1" fmla="*/ 61464 w 62632"/>
                      <a:gd name="connsiteY1" fmla="*/ 40326 h 39145"/>
                      <a:gd name="connsiteX2" fmla="*/ 61464 w 62632"/>
                      <a:gd name="connsiteY2" fmla="*/ 1180 h 39145"/>
                      <a:gd name="connsiteX3" fmla="*/ 1180 w 62632"/>
                      <a:gd name="connsiteY3" fmla="*/ 1180 h 39145"/>
                      <a:gd name="connsiteX4" fmla="*/ 1180 w 62632"/>
                      <a:gd name="connsiteY4" fmla="*/ 40326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32" h="39145">
                        <a:moveTo>
                          <a:pt x="1180" y="40326"/>
                        </a:moveTo>
                        <a:lnTo>
                          <a:pt x="61464" y="40326"/>
                        </a:lnTo>
                        <a:lnTo>
                          <a:pt x="61464" y="1180"/>
                        </a:lnTo>
                        <a:lnTo>
                          <a:pt x="1180" y="1180"/>
                        </a:lnTo>
                        <a:lnTo>
                          <a:pt x="1180" y="40326"/>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09DB3AA7-597D-4FB5-8104-F26C24C553FF}"/>
                      </a:ext>
                    </a:extLst>
                  </p:cNvPr>
                  <p:cNvSpPr/>
                  <p:nvPr/>
                </p:nvSpPr>
                <p:spPr>
                  <a:xfrm>
                    <a:off x="6473821" y="4019148"/>
                    <a:ext cx="78291" cy="78291"/>
                  </a:xfrm>
                  <a:custGeom>
                    <a:avLst/>
                    <a:gdLst>
                      <a:gd name="connsiteX0" fmla="*/ 1180 w 78290"/>
                      <a:gd name="connsiteY0" fmla="*/ 68119 h 78290"/>
                      <a:gd name="connsiteX1" fmla="*/ 13315 w 78290"/>
                      <a:gd name="connsiteY1" fmla="*/ 80254 h 78290"/>
                      <a:gd name="connsiteX2" fmla="*/ 80254 w 78290"/>
                      <a:gd name="connsiteY2" fmla="*/ 13315 h 78290"/>
                      <a:gd name="connsiteX3" fmla="*/ 68119 w 78290"/>
                      <a:gd name="connsiteY3" fmla="*/ 1180 h 78290"/>
                      <a:gd name="connsiteX4" fmla="*/ 1180 w 78290"/>
                      <a:gd name="connsiteY4" fmla="*/ 68119 h 78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90" h="78290">
                        <a:moveTo>
                          <a:pt x="1180" y="68119"/>
                        </a:moveTo>
                        <a:lnTo>
                          <a:pt x="13315" y="80254"/>
                        </a:lnTo>
                        <a:lnTo>
                          <a:pt x="80254" y="13315"/>
                        </a:lnTo>
                        <a:lnTo>
                          <a:pt x="68119" y="1180"/>
                        </a:lnTo>
                        <a:lnTo>
                          <a:pt x="1180" y="68119"/>
                        </a:lnTo>
                        <a:close/>
                      </a:path>
                    </a:pathLst>
                  </a:custGeom>
                  <a:solidFill>
                    <a:srgbClr val="FFFF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5874133A-7482-419A-BB07-CA3DFB3BA690}"/>
                      </a:ext>
                    </a:extLst>
                  </p:cNvPr>
                  <p:cNvSpPr/>
                  <p:nvPr/>
                </p:nvSpPr>
                <p:spPr>
                  <a:xfrm>
                    <a:off x="6447199" y="4047727"/>
                    <a:ext cx="50889" cy="50889"/>
                  </a:xfrm>
                  <a:custGeom>
                    <a:avLst/>
                    <a:gdLst>
                      <a:gd name="connsiteX0" fmla="*/ 39543 w 50888"/>
                      <a:gd name="connsiteY0" fmla="*/ 51286 h 50888"/>
                      <a:gd name="connsiteX1" fmla="*/ 51678 w 50888"/>
                      <a:gd name="connsiteY1" fmla="*/ 39151 h 50888"/>
                      <a:gd name="connsiteX2" fmla="*/ 13315 w 50888"/>
                      <a:gd name="connsiteY2" fmla="*/ 1180 h 50888"/>
                      <a:gd name="connsiteX3" fmla="*/ 1180 w 50888"/>
                      <a:gd name="connsiteY3" fmla="*/ 13315 h 50888"/>
                      <a:gd name="connsiteX4" fmla="*/ 39543 w 50888"/>
                      <a:gd name="connsiteY4" fmla="*/ 51286 h 5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8" h="50888">
                        <a:moveTo>
                          <a:pt x="39543" y="51286"/>
                        </a:moveTo>
                        <a:lnTo>
                          <a:pt x="51678" y="39151"/>
                        </a:lnTo>
                        <a:lnTo>
                          <a:pt x="13315" y="1180"/>
                        </a:lnTo>
                        <a:lnTo>
                          <a:pt x="1180" y="13315"/>
                        </a:lnTo>
                        <a:lnTo>
                          <a:pt x="39543" y="51286"/>
                        </a:lnTo>
                        <a:close/>
                      </a:path>
                    </a:pathLst>
                  </a:custGeom>
                  <a:solidFill>
                    <a:srgbClr val="FFFF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4" name="code samples" descr="code samples">
                  <a:extLst>
                    <a:ext uri="{FF2B5EF4-FFF2-40B4-BE49-F238E27FC236}">
                      <a16:creationId xmlns:a16="http://schemas.microsoft.com/office/drawing/2014/main" id="{A92A8B33-B8B2-4C8A-A155-C1472ED7ABD4}"/>
                    </a:ext>
                  </a:extLst>
                </p:cNvPr>
                <p:cNvGrpSpPr/>
                <p:nvPr/>
              </p:nvGrpSpPr>
              <p:grpSpPr>
                <a:xfrm>
                  <a:off x="5379789" y="3013129"/>
                  <a:ext cx="393190" cy="198902"/>
                  <a:chOff x="2548477" y="4015530"/>
                  <a:chExt cx="500554" cy="253214"/>
                </a:xfrm>
              </p:grpSpPr>
              <p:sp>
                <p:nvSpPr>
                  <p:cNvPr id="165" name="Freeform: Shape 164">
                    <a:extLst>
                      <a:ext uri="{FF2B5EF4-FFF2-40B4-BE49-F238E27FC236}">
                        <a16:creationId xmlns:a16="http://schemas.microsoft.com/office/drawing/2014/main" id="{EF871BB8-0E7B-46A0-9A8A-39CE6D329B80}"/>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E0166213-7BE8-4D61-8892-1E6E7118B0D5}"/>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8193F27A-4864-4085-B8EC-CAA37C4C5305}"/>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234C7D95-3772-440F-8700-5D9389BA2179}"/>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0330F014-4415-4CF7-A41D-52BC303F894B}"/>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6" name="globe" descr="globe, earth">
                  <a:extLst>
                    <a:ext uri="{FF2B5EF4-FFF2-40B4-BE49-F238E27FC236}">
                      <a16:creationId xmlns:a16="http://schemas.microsoft.com/office/drawing/2014/main" id="{534C97D9-157D-4879-9EEE-2D0956B61AC2}"/>
                    </a:ext>
                  </a:extLst>
                </p:cNvPr>
                <p:cNvGrpSpPr/>
                <p:nvPr/>
              </p:nvGrpSpPr>
              <p:grpSpPr>
                <a:xfrm>
                  <a:off x="4607560" y="2803716"/>
                  <a:ext cx="574039" cy="574036"/>
                  <a:chOff x="8617745" y="2840833"/>
                  <a:chExt cx="896938" cy="896934"/>
                </a:xfrm>
              </p:grpSpPr>
              <p:sp>
                <p:nvSpPr>
                  <p:cNvPr id="151" name="Oval 150">
                    <a:extLst>
                      <a:ext uri="{FF2B5EF4-FFF2-40B4-BE49-F238E27FC236}">
                        <a16:creationId xmlns:a16="http://schemas.microsoft.com/office/drawing/2014/main" id="{55011279-D42F-4120-B883-D3816E28F633}"/>
                      </a:ext>
                    </a:extLst>
                  </p:cNvPr>
                  <p:cNvSpPr/>
                  <p:nvPr/>
                </p:nvSpPr>
                <p:spPr bwMode="auto">
                  <a:xfrm>
                    <a:off x="8618568" y="2840833"/>
                    <a:ext cx="896112" cy="896112"/>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61" name="Group 4">
                    <a:extLst>
                      <a:ext uri="{FF2B5EF4-FFF2-40B4-BE49-F238E27FC236}">
                        <a16:creationId xmlns:a16="http://schemas.microsoft.com/office/drawing/2014/main" id="{B665FF6C-4D6E-46DB-94E8-F5CE26209553}"/>
                      </a:ext>
                    </a:extLst>
                  </p:cNvPr>
                  <p:cNvGrpSpPr>
                    <a:grpSpLocks noChangeAspect="1"/>
                  </p:cNvGrpSpPr>
                  <p:nvPr/>
                </p:nvGrpSpPr>
                <p:grpSpPr bwMode="auto">
                  <a:xfrm>
                    <a:off x="8617745" y="2840833"/>
                    <a:ext cx="896938" cy="896934"/>
                    <a:chOff x="2177" y="498"/>
                    <a:chExt cx="3324" cy="3324"/>
                  </a:xfrm>
                  <a:solidFill>
                    <a:srgbClr val="243A5E"/>
                  </a:solidFill>
                </p:grpSpPr>
                <p:sp>
                  <p:nvSpPr>
                    <p:cNvPr id="162" name="Freeform 5">
                      <a:extLst>
                        <a:ext uri="{FF2B5EF4-FFF2-40B4-BE49-F238E27FC236}">
                          <a16:creationId xmlns:a16="http://schemas.microsoft.com/office/drawing/2014/main" id="{5377BB35-1703-4381-9759-3F3757C7B64A}"/>
                        </a:ext>
                      </a:extLst>
                    </p:cNvPr>
                    <p:cNvSpPr>
                      <a:spLocks/>
                    </p:cNvSpPr>
                    <p:nvPr/>
                  </p:nvSpPr>
                  <p:spPr bwMode="auto">
                    <a:xfrm>
                      <a:off x="2177" y="2063"/>
                      <a:ext cx="766" cy="1462"/>
                    </a:xfrm>
                    <a:custGeom>
                      <a:avLst/>
                      <a:gdLst>
                        <a:gd name="T0" fmla="*/ 429 w 435"/>
                        <a:gd name="T1" fmla="*/ 729 h 830"/>
                        <a:gd name="T2" fmla="*/ 404 w 435"/>
                        <a:gd name="T3" fmla="*/ 683 h 830"/>
                        <a:gd name="T4" fmla="*/ 411 w 435"/>
                        <a:gd name="T5" fmla="*/ 596 h 830"/>
                        <a:gd name="T6" fmla="*/ 315 w 435"/>
                        <a:gd name="T7" fmla="*/ 499 h 830"/>
                        <a:gd name="T8" fmla="*/ 255 w 435"/>
                        <a:gd name="T9" fmla="*/ 382 h 830"/>
                        <a:gd name="T10" fmla="*/ 271 w 435"/>
                        <a:gd name="T11" fmla="*/ 323 h 830"/>
                        <a:gd name="T12" fmla="*/ 266 w 435"/>
                        <a:gd name="T13" fmla="*/ 301 h 830"/>
                        <a:gd name="T14" fmla="*/ 285 w 435"/>
                        <a:gd name="T15" fmla="*/ 274 h 830"/>
                        <a:gd name="T16" fmla="*/ 313 w 435"/>
                        <a:gd name="T17" fmla="*/ 194 h 830"/>
                        <a:gd name="T18" fmla="*/ 290 w 435"/>
                        <a:gd name="T19" fmla="*/ 182 h 830"/>
                        <a:gd name="T20" fmla="*/ 263 w 435"/>
                        <a:gd name="T21" fmla="*/ 186 h 830"/>
                        <a:gd name="T22" fmla="*/ 213 w 435"/>
                        <a:gd name="T23" fmla="*/ 151 h 830"/>
                        <a:gd name="T24" fmla="*/ 177 w 435"/>
                        <a:gd name="T25" fmla="*/ 106 h 830"/>
                        <a:gd name="T26" fmla="*/ 107 w 435"/>
                        <a:gd name="T27" fmla="*/ 90 h 830"/>
                        <a:gd name="T28" fmla="*/ 35 w 435"/>
                        <a:gd name="T29" fmla="*/ 47 h 830"/>
                        <a:gd name="T30" fmla="*/ 1 w 435"/>
                        <a:gd name="T31" fmla="*/ 0 h 830"/>
                        <a:gd name="T32" fmla="*/ 0 w 435"/>
                        <a:gd name="T33" fmla="*/ 55 h 830"/>
                        <a:gd name="T34" fmla="*/ 404 w 435"/>
                        <a:gd name="T35" fmla="*/ 830 h 830"/>
                        <a:gd name="T36" fmla="*/ 429 w 435"/>
                        <a:gd name="T37" fmla="*/ 729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5" h="830">
                          <a:moveTo>
                            <a:pt x="429" y="729"/>
                          </a:moveTo>
                          <a:cubicBezTo>
                            <a:pt x="423" y="710"/>
                            <a:pt x="408" y="705"/>
                            <a:pt x="404" y="683"/>
                          </a:cubicBezTo>
                          <a:cubicBezTo>
                            <a:pt x="401" y="661"/>
                            <a:pt x="416" y="610"/>
                            <a:pt x="411" y="596"/>
                          </a:cubicBezTo>
                          <a:cubicBezTo>
                            <a:pt x="406" y="581"/>
                            <a:pt x="336" y="525"/>
                            <a:pt x="315" y="499"/>
                          </a:cubicBezTo>
                          <a:cubicBezTo>
                            <a:pt x="294" y="473"/>
                            <a:pt x="257" y="406"/>
                            <a:pt x="255" y="382"/>
                          </a:cubicBezTo>
                          <a:cubicBezTo>
                            <a:pt x="254" y="358"/>
                            <a:pt x="270" y="330"/>
                            <a:pt x="271" y="323"/>
                          </a:cubicBezTo>
                          <a:cubicBezTo>
                            <a:pt x="272" y="316"/>
                            <a:pt x="268" y="311"/>
                            <a:pt x="266" y="301"/>
                          </a:cubicBezTo>
                          <a:cubicBezTo>
                            <a:pt x="265" y="290"/>
                            <a:pt x="277" y="285"/>
                            <a:pt x="285" y="274"/>
                          </a:cubicBezTo>
                          <a:cubicBezTo>
                            <a:pt x="294" y="262"/>
                            <a:pt x="313" y="194"/>
                            <a:pt x="313" y="194"/>
                          </a:cubicBezTo>
                          <a:cubicBezTo>
                            <a:pt x="313" y="194"/>
                            <a:pt x="299" y="183"/>
                            <a:pt x="290" y="182"/>
                          </a:cubicBezTo>
                          <a:cubicBezTo>
                            <a:pt x="281" y="181"/>
                            <a:pt x="276" y="187"/>
                            <a:pt x="263" y="186"/>
                          </a:cubicBezTo>
                          <a:cubicBezTo>
                            <a:pt x="250" y="185"/>
                            <a:pt x="231" y="170"/>
                            <a:pt x="213" y="151"/>
                          </a:cubicBezTo>
                          <a:cubicBezTo>
                            <a:pt x="194" y="132"/>
                            <a:pt x="193" y="120"/>
                            <a:pt x="177" y="106"/>
                          </a:cubicBezTo>
                          <a:cubicBezTo>
                            <a:pt x="161" y="93"/>
                            <a:pt x="128" y="93"/>
                            <a:pt x="107" y="90"/>
                          </a:cubicBezTo>
                          <a:cubicBezTo>
                            <a:pt x="85" y="86"/>
                            <a:pt x="54" y="61"/>
                            <a:pt x="35" y="47"/>
                          </a:cubicBezTo>
                          <a:cubicBezTo>
                            <a:pt x="19" y="35"/>
                            <a:pt x="6" y="9"/>
                            <a:pt x="1" y="0"/>
                          </a:cubicBezTo>
                          <a:cubicBezTo>
                            <a:pt x="0" y="18"/>
                            <a:pt x="0" y="37"/>
                            <a:pt x="0" y="55"/>
                          </a:cubicBezTo>
                          <a:cubicBezTo>
                            <a:pt x="0" y="376"/>
                            <a:pt x="160" y="659"/>
                            <a:pt x="404" y="830"/>
                          </a:cubicBezTo>
                          <a:cubicBezTo>
                            <a:pt x="405" y="829"/>
                            <a:pt x="435" y="747"/>
                            <a:pt x="429" y="72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3" name="Freeform 6">
                      <a:extLst>
                        <a:ext uri="{FF2B5EF4-FFF2-40B4-BE49-F238E27FC236}">
                          <a16:creationId xmlns:a16="http://schemas.microsoft.com/office/drawing/2014/main" id="{E6BB22BA-F6DB-40B7-B57F-1645A9F4D998}"/>
                        </a:ext>
                      </a:extLst>
                    </p:cNvPr>
                    <p:cNvSpPr>
                      <a:spLocks/>
                    </p:cNvSpPr>
                    <p:nvPr/>
                  </p:nvSpPr>
                  <p:spPr bwMode="auto">
                    <a:xfrm>
                      <a:off x="2774" y="808"/>
                      <a:ext cx="98" cy="81"/>
                    </a:xfrm>
                    <a:custGeom>
                      <a:avLst/>
                      <a:gdLst>
                        <a:gd name="T0" fmla="*/ 41 w 56"/>
                        <a:gd name="T1" fmla="*/ 43 h 46"/>
                        <a:gd name="T2" fmla="*/ 56 w 56"/>
                        <a:gd name="T3" fmla="*/ 0 h 46"/>
                        <a:gd name="T4" fmla="*/ 0 w 56"/>
                        <a:gd name="T5" fmla="*/ 43 h 46"/>
                        <a:gd name="T6" fmla="*/ 41 w 56"/>
                        <a:gd name="T7" fmla="*/ 43 h 46"/>
                      </a:gdLst>
                      <a:ahLst/>
                      <a:cxnLst>
                        <a:cxn ang="0">
                          <a:pos x="T0" y="T1"/>
                        </a:cxn>
                        <a:cxn ang="0">
                          <a:pos x="T2" y="T3"/>
                        </a:cxn>
                        <a:cxn ang="0">
                          <a:pos x="T4" y="T5"/>
                        </a:cxn>
                        <a:cxn ang="0">
                          <a:pos x="T6" y="T7"/>
                        </a:cxn>
                      </a:cxnLst>
                      <a:rect l="0" t="0" r="r" b="b"/>
                      <a:pathLst>
                        <a:path w="56" h="46">
                          <a:moveTo>
                            <a:pt x="41" y="43"/>
                          </a:moveTo>
                          <a:cubicBezTo>
                            <a:pt x="46" y="40"/>
                            <a:pt x="49" y="5"/>
                            <a:pt x="56" y="0"/>
                          </a:cubicBezTo>
                          <a:cubicBezTo>
                            <a:pt x="37" y="13"/>
                            <a:pt x="18" y="28"/>
                            <a:pt x="0" y="43"/>
                          </a:cubicBezTo>
                          <a:cubicBezTo>
                            <a:pt x="1" y="43"/>
                            <a:pt x="35" y="46"/>
                            <a:pt x="4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4" name="Freeform 7">
                      <a:extLst>
                        <a:ext uri="{FF2B5EF4-FFF2-40B4-BE49-F238E27FC236}">
                          <a16:creationId xmlns:a16="http://schemas.microsoft.com/office/drawing/2014/main" id="{534C790C-0D9E-47AA-95BE-6E3BA9BA05EB}"/>
                        </a:ext>
                      </a:extLst>
                    </p:cNvPr>
                    <p:cNvSpPr>
                      <a:spLocks noEditPoints="1"/>
                    </p:cNvSpPr>
                    <p:nvPr/>
                  </p:nvSpPr>
                  <p:spPr bwMode="auto">
                    <a:xfrm>
                      <a:off x="2333" y="498"/>
                      <a:ext cx="3168" cy="3324"/>
                    </a:xfrm>
                    <a:custGeom>
                      <a:avLst/>
                      <a:gdLst>
                        <a:gd name="T0" fmla="*/ 1630 w 1799"/>
                        <a:gd name="T1" fmla="*/ 741 h 1888"/>
                        <a:gd name="T2" fmla="*/ 1732 w 1799"/>
                        <a:gd name="T3" fmla="*/ 850 h 1888"/>
                        <a:gd name="T4" fmla="*/ 1574 w 1799"/>
                        <a:gd name="T5" fmla="*/ 975 h 1888"/>
                        <a:gd name="T6" fmla="*/ 1459 w 1799"/>
                        <a:gd name="T7" fmla="*/ 770 h 1888"/>
                        <a:gd name="T8" fmla="*/ 1663 w 1799"/>
                        <a:gd name="T9" fmla="*/ 1004 h 1888"/>
                        <a:gd name="T10" fmla="*/ 1551 w 1799"/>
                        <a:gd name="T11" fmla="*/ 1367 h 1888"/>
                        <a:gd name="T12" fmla="*/ 1456 w 1799"/>
                        <a:gd name="T13" fmla="*/ 1563 h 1888"/>
                        <a:gd name="T14" fmla="*/ 1278 w 1799"/>
                        <a:gd name="T15" fmla="*/ 1690 h 1888"/>
                        <a:gd name="T16" fmla="*/ 1229 w 1799"/>
                        <a:gd name="T17" fmla="*/ 1383 h 1888"/>
                        <a:gd name="T18" fmla="*/ 1203 w 1799"/>
                        <a:gd name="T19" fmla="*/ 1132 h 1888"/>
                        <a:gd name="T20" fmla="*/ 1052 w 1799"/>
                        <a:gd name="T21" fmla="*/ 1102 h 1888"/>
                        <a:gd name="T22" fmla="*/ 879 w 1799"/>
                        <a:gd name="T23" fmla="*/ 944 h 1888"/>
                        <a:gd name="T24" fmla="*/ 961 w 1799"/>
                        <a:gd name="T25" fmla="*/ 739 h 1888"/>
                        <a:gd name="T26" fmla="*/ 1272 w 1799"/>
                        <a:gd name="T27" fmla="*/ 723 h 1888"/>
                        <a:gd name="T28" fmla="*/ 1478 w 1799"/>
                        <a:gd name="T29" fmla="*/ 665 h 1888"/>
                        <a:gd name="T30" fmla="*/ 1325 w 1799"/>
                        <a:gd name="T31" fmla="*/ 607 h 1888"/>
                        <a:gd name="T32" fmla="*/ 1248 w 1799"/>
                        <a:gd name="T33" fmla="*/ 536 h 1888"/>
                        <a:gd name="T34" fmla="*/ 1256 w 1799"/>
                        <a:gd name="T35" fmla="*/ 590 h 1888"/>
                        <a:gd name="T36" fmla="*/ 1213 w 1799"/>
                        <a:gd name="T37" fmla="*/ 562 h 1888"/>
                        <a:gd name="T38" fmla="*/ 1073 w 1799"/>
                        <a:gd name="T39" fmla="*/ 627 h 1888"/>
                        <a:gd name="T40" fmla="*/ 984 w 1799"/>
                        <a:gd name="T41" fmla="*/ 599 h 1888"/>
                        <a:gd name="T42" fmla="*/ 1045 w 1799"/>
                        <a:gd name="T43" fmla="*/ 477 h 1888"/>
                        <a:gd name="T44" fmla="*/ 1164 w 1799"/>
                        <a:gd name="T45" fmla="*/ 361 h 1888"/>
                        <a:gd name="T46" fmla="*/ 1291 w 1799"/>
                        <a:gd name="T47" fmla="*/ 336 h 1888"/>
                        <a:gd name="T48" fmla="*/ 1290 w 1799"/>
                        <a:gd name="T49" fmla="*/ 233 h 1888"/>
                        <a:gd name="T50" fmla="*/ 1201 w 1799"/>
                        <a:gd name="T51" fmla="*/ 348 h 1888"/>
                        <a:gd name="T52" fmla="*/ 1178 w 1799"/>
                        <a:gd name="T53" fmla="*/ 245 h 1888"/>
                        <a:gd name="T54" fmla="*/ 1435 w 1799"/>
                        <a:gd name="T55" fmla="*/ 210 h 1888"/>
                        <a:gd name="T56" fmla="*/ 1438 w 1799"/>
                        <a:gd name="T57" fmla="*/ 251 h 1888"/>
                        <a:gd name="T58" fmla="*/ 353 w 1799"/>
                        <a:gd name="T59" fmla="*/ 191 h 1888"/>
                        <a:gd name="T60" fmla="*/ 302 w 1799"/>
                        <a:gd name="T61" fmla="*/ 387 h 1888"/>
                        <a:gd name="T62" fmla="*/ 429 w 1799"/>
                        <a:gd name="T63" fmla="*/ 286 h 1888"/>
                        <a:gd name="T64" fmla="*/ 536 w 1799"/>
                        <a:gd name="T65" fmla="*/ 389 h 1888"/>
                        <a:gd name="T66" fmla="*/ 389 w 1799"/>
                        <a:gd name="T67" fmla="*/ 475 h 1888"/>
                        <a:gd name="T68" fmla="*/ 307 w 1799"/>
                        <a:gd name="T69" fmla="*/ 603 h 1888"/>
                        <a:gd name="T70" fmla="*/ 114 w 1799"/>
                        <a:gd name="T71" fmla="*/ 740 h 1888"/>
                        <a:gd name="T72" fmla="*/ 39 w 1799"/>
                        <a:gd name="T73" fmla="*/ 912 h 1888"/>
                        <a:gd name="T74" fmla="*/ 140 w 1799"/>
                        <a:gd name="T75" fmla="*/ 955 h 1888"/>
                        <a:gd name="T76" fmla="*/ 291 w 1799"/>
                        <a:gd name="T77" fmla="*/ 988 h 1888"/>
                        <a:gd name="T78" fmla="*/ 530 w 1799"/>
                        <a:gd name="T79" fmla="*/ 1170 h 1888"/>
                        <a:gd name="T80" fmla="*/ 632 w 1799"/>
                        <a:gd name="T81" fmla="*/ 1521 h 1888"/>
                        <a:gd name="T82" fmla="*/ 486 w 1799"/>
                        <a:gd name="T83" fmla="*/ 1700 h 1888"/>
                        <a:gd name="T84" fmla="*/ 855 w 1799"/>
                        <a:gd name="T85" fmla="*/ 1888 h 1888"/>
                        <a:gd name="T86" fmla="*/ 1091 w 1799"/>
                        <a:gd name="T87" fmla="*/ 388 h 1888"/>
                        <a:gd name="T88" fmla="*/ 1058 w 1799"/>
                        <a:gd name="T89" fmla="*/ 363 h 1888"/>
                        <a:gd name="T90" fmla="*/ 1042 w 1799"/>
                        <a:gd name="T91" fmla="*/ 409 h 1888"/>
                        <a:gd name="T92" fmla="*/ 905 w 1799"/>
                        <a:gd name="T93" fmla="*/ 257 h 1888"/>
                        <a:gd name="T94" fmla="*/ 454 w 1799"/>
                        <a:gd name="T95" fmla="*/ 99 h 1888"/>
                        <a:gd name="T96" fmla="*/ 615 w 1799"/>
                        <a:gd name="T97" fmla="*/ 67 h 1888"/>
                        <a:gd name="T98" fmla="*/ 454 w 1799"/>
                        <a:gd name="T99" fmla="*/ 99 h 1888"/>
                        <a:gd name="T100" fmla="*/ 516 w 1799"/>
                        <a:gd name="T101" fmla="*/ 249 h 1888"/>
                        <a:gd name="T102" fmla="*/ 549 w 1799"/>
                        <a:gd name="T103" fmla="*/ 504 h 1888"/>
                        <a:gd name="T104" fmla="*/ 395 w 1799"/>
                        <a:gd name="T105" fmla="*/ 225 h 1888"/>
                        <a:gd name="T106" fmla="*/ 388 w 1799"/>
                        <a:gd name="T107" fmla="*/ 198 h 1888"/>
                        <a:gd name="T108" fmla="*/ 448 w 1799"/>
                        <a:gd name="T109" fmla="*/ 145 h 1888"/>
                        <a:gd name="T110" fmla="*/ 574 w 1799"/>
                        <a:gd name="T111" fmla="*/ 240 h 1888"/>
                        <a:gd name="T112" fmla="*/ 642 w 1799"/>
                        <a:gd name="T113" fmla="*/ 228 h 1888"/>
                        <a:gd name="T114" fmla="*/ 746 w 1799"/>
                        <a:gd name="T115" fmla="*/ 4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99" h="1888">
                          <a:moveTo>
                            <a:pt x="1787" y="791"/>
                          </a:moveTo>
                          <a:cubicBezTo>
                            <a:pt x="1786" y="792"/>
                            <a:pt x="1758" y="822"/>
                            <a:pt x="1754" y="822"/>
                          </a:cubicBezTo>
                          <a:cubicBezTo>
                            <a:pt x="1751" y="822"/>
                            <a:pt x="1718" y="784"/>
                            <a:pt x="1711" y="782"/>
                          </a:cubicBezTo>
                          <a:cubicBezTo>
                            <a:pt x="1703" y="779"/>
                            <a:pt x="1679" y="779"/>
                            <a:pt x="1669" y="775"/>
                          </a:cubicBezTo>
                          <a:cubicBezTo>
                            <a:pt x="1660" y="771"/>
                            <a:pt x="1632" y="743"/>
                            <a:pt x="1630" y="741"/>
                          </a:cubicBezTo>
                          <a:cubicBezTo>
                            <a:pt x="1628" y="739"/>
                            <a:pt x="1624" y="787"/>
                            <a:pt x="1628" y="793"/>
                          </a:cubicBezTo>
                          <a:cubicBezTo>
                            <a:pt x="1633" y="799"/>
                            <a:pt x="1648" y="807"/>
                            <a:pt x="1655" y="809"/>
                          </a:cubicBezTo>
                          <a:cubicBezTo>
                            <a:pt x="1663" y="812"/>
                            <a:pt x="1678" y="825"/>
                            <a:pt x="1684" y="828"/>
                          </a:cubicBezTo>
                          <a:cubicBezTo>
                            <a:pt x="1691" y="831"/>
                            <a:pt x="1707" y="814"/>
                            <a:pt x="1713" y="814"/>
                          </a:cubicBezTo>
                          <a:cubicBezTo>
                            <a:pt x="1719" y="814"/>
                            <a:pt x="1730" y="841"/>
                            <a:pt x="1732" y="850"/>
                          </a:cubicBezTo>
                          <a:cubicBezTo>
                            <a:pt x="1734" y="859"/>
                            <a:pt x="1735" y="872"/>
                            <a:pt x="1732" y="891"/>
                          </a:cubicBezTo>
                          <a:cubicBezTo>
                            <a:pt x="1729" y="909"/>
                            <a:pt x="1712" y="918"/>
                            <a:pt x="1700" y="928"/>
                          </a:cubicBezTo>
                          <a:cubicBezTo>
                            <a:pt x="1688" y="939"/>
                            <a:pt x="1659" y="956"/>
                            <a:pt x="1644" y="965"/>
                          </a:cubicBezTo>
                          <a:cubicBezTo>
                            <a:pt x="1630" y="974"/>
                            <a:pt x="1606" y="1009"/>
                            <a:pt x="1599" y="1009"/>
                          </a:cubicBezTo>
                          <a:cubicBezTo>
                            <a:pt x="1591" y="1009"/>
                            <a:pt x="1576" y="981"/>
                            <a:pt x="1574" y="975"/>
                          </a:cubicBezTo>
                          <a:cubicBezTo>
                            <a:pt x="1571" y="969"/>
                            <a:pt x="1586" y="951"/>
                            <a:pt x="1583" y="942"/>
                          </a:cubicBezTo>
                          <a:cubicBezTo>
                            <a:pt x="1579" y="932"/>
                            <a:pt x="1565" y="923"/>
                            <a:pt x="1555" y="908"/>
                          </a:cubicBezTo>
                          <a:cubicBezTo>
                            <a:pt x="1545" y="892"/>
                            <a:pt x="1522" y="821"/>
                            <a:pt x="1506" y="804"/>
                          </a:cubicBezTo>
                          <a:cubicBezTo>
                            <a:pt x="1490" y="786"/>
                            <a:pt x="1470" y="763"/>
                            <a:pt x="1466" y="762"/>
                          </a:cubicBezTo>
                          <a:cubicBezTo>
                            <a:pt x="1463" y="761"/>
                            <a:pt x="1459" y="764"/>
                            <a:pt x="1459" y="770"/>
                          </a:cubicBezTo>
                          <a:cubicBezTo>
                            <a:pt x="1458" y="775"/>
                            <a:pt x="1465" y="822"/>
                            <a:pt x="1471" y="833"/>
                          </a:cubicBezTo>
                          <a:cubicBezTo>
                            <a:pt x="1478" y="844"/>
                            <a:pt x="1491" y="849"/>
                            <a:pt x="1498" y="860"/>
                          </a:cubicBezTo>
                          <a:cubicBezTo>
                            <a:pt x="1505" y="871"/>
                            <a:pt x="1552" y="1007"/>
                            <a:pt x="1563" y="1011"/>
                          </a:cubicBezTo>
                          <a:cubicBezTo>
                            <a:pt x="1573" y="1015"/>
                            <a:pt x="1594" y="1012"/>
                            <a:pt x="1602" y="1012"/>
                          </a:cubicBezTo>
                          <a:cubicBezTo>
                            <a:pt x="1610" y="1012"/>
                            <a:pt x="1661" y="1002"/>
                            <a:pt x="1663" y="1004"/>
                          </a:cubicBezTo>
                          <a:cubicBezTo>
                            <a:pt x="1665" y="1006"/>
                            <a:pt x="1663" y="1018"/>
                            <a:pt x="1663" y="1032"/>
                          </a:cubicBezTo>
                          <a:cubicBezTo>
                            <a:pt x="1663" y="1045"/>
                            <a:pt x="1633" y="1121"/>
                            <a:pt x="1626" y="1129"/>
                          </a:cubicBezTo>
                          <a:cubicBezTo>
                            <a:pt x="1620" y="1138"/>
                            <a:pt x="1595" y="1158"/>
                            <a:pt x="1588" y="1170"/>
                          </a:cubicBezTo>
                          <a:cubicBezTo>
                            <a:pt x="1580" y="1182"/>
                            <a:pt x="1556" y="1228"/>
                            <a:pt x="1550" y="1246"/>
                          </a:cubicBezTo>
                          <a:cubicBezTo>
                            <a:pt x="1545" y="1265"/>
                            <a:pt x="1548" y="1350"/>
                            <a:pt x="1551" y="1367"/>
                          </a:cubicBezTo>
                          <a:cubicBezTo>
                            <a:pt x="1555" y="1383"/>
                            <a:pt x="1560" y="1399"/>
                            <a:pt x="1560" y="1405"/>
                          </a:cubicBezTo>
                          <a:cubicBezTo>
                            <a:pt x="1560" y="1412"/>
                            <a:pt x="1533" y="1430"/>
                            <a:pt x="1533" y="1430"/>
                          </a:cubicBezTo>
                          <a:cubicBezTo>
                            <a:pt x="1533" y="1430"/>
                            <a:pt x="1486" y="1460"/>
                            <a:pt x="1484" y="1468"/>
                          </a:cubicBezTo>
                          <a:cubicBezTo>
                            <a:pt x="1482" y="1476"/>
                            <a:pt x="1493" y="1518"/>
                            <a:pt x="1491" y="1524"/>
                          </a:cubicBezTo>
                          <a:cubicBezTo>
                            <a:pt x="1490" y="1529"/>
                            <a:pt x="1459" y="1555"/>
                            <a:pt x="1456" y="1563"/>
                          </a:cubicBezTo>
                          <a:cubicBezTo>
                            <a:pt x="1453" y="1570"/>
                            <a:pt x="1459" y="1583"/>
                            <a:pt x="1456" y="1592"/>
                          </a:cubicBezTo>
                          <a:cubicBezTo>
                            <a:pt x="1453" y="1600"/>
                            <a:pt x="1397" y="1656"/>
                            <a:pt x="1387" y="1661"/>
                          </a:cubicBezTo>
                          <a:cubicBezTo>
                            <a:pt x="1376" y="1667"/>
                            <a:pt x="1355" y="1667"/>
                            <a:pt x="1341" y="1670"/>
                          </a:cubicBezTo>
                          <a:cubicBezTo>
                            <a:pt x="1327" y="1673"/>
                            <a:pt x="1299" y="1688"/>
                            <a:pt x="1294" y="1690"/>
                          </a:cubicBezTo>
                          <a:cubicBezTo>
                            <a:pt x="1289" y="1692"/>
                            <a:pt x="1282" y="1695"/>
                            <a:pt x="1278" y="1690"/>
                          </a:cubicBezTo>
                          <a:cubicBezTo>
                            <a:pt x="1274" y="1685"/>
                            <a:pt x="1276" y="1650"/>
                            <a:pt x="1276" y="1650"/>
                          </a:cubicBezTo>
                          <a:cubicBezTo>
                            <a:pt x="1276" y="1650"/>
                            <a:pt x="1274" y="1621"/>
                            <a:pt x="1273" y="1610"/>
                          </a:cubicBezTo>
                          <a:cubicBezTo>
                            <a:pt x="1272" y="1598"/>
                            <a:pt x="1246" y="1527"/>
                            <a:pt x="1246" y="1527"/>
                          </a:cubicBezTo>
                          <a:cubicBezTo>
                            <a:pt x="1229" y="1469"/>
                            <a:pt x="1229" y="1469"/>
                            <a:pt x="1229" y="1469"/>
                          </a:cubicBezTo>
                          <a:cubicBezTo>
                            <a:pt x="1225" y="1454"/>
                            <a:pt x="1225" y="1396"/>
                            <a:pt x="1229" y="1383"/>
                          </a:cubicBezTo>
                          <a:cubicBezTo>
                            <a:pt x="1233" y="1371"/>
                            <a:pt x="1248" y="1350"/>
                            <a:pt x="1247" y="1340"/>
                          </a:cubicBezTo>
                          <a:cubicBezTo>
                            <a:pt x="1245" y="1329"/>
                            <a:pt x="1225" y="1313"/>
                            <a:pt x="1223" y="1298"/>
                          </a:cubicBezTo>
                          <a:cubicBezTo>
                            <a:pt x="1220" y="1284"/>
                            <a:pt x="1227" y="1240"/>
                            <a:pt x="1223" y="1231"/>
                          </a:cubicBezTo>
                          <a:cubicBezTo>
                            <a:pt x="1219" y="1222"/>
                            <a:pt x="1197" y="1201"/>
                            <a:pt x="1194" y="1188"/>
                          </a:cubicBezTo>
                          <a:cubicBezTo>
                            <a:pt x="1191" y="1175"/>
                            <a:pt x="1206" y="1143"/>
                            <a:pt x="1203" y="1132"/>
                          </a:cubicBezTo>
                          <a:cubicBezTo>
                            <a:pt x="1200" y="1122"/>
                            <a:pt x="1187" y="1111"/>
                            <a:pt x="1178" y="1107"/>
                          </a:cubicBezTo>
                          <a:cubicBezTo>
                            <a:pt x="1169" y="1103"/>
                            <a:pt x="1137" y="1106"/>
                            <a:pt x="1130" y="1103"/>
                          </a:cubicBezTo>
                          <a:cubicBezTo>
                            <a:pt x="1122" y="1100"/>
                            <a:pt x="1123" y="1097"/>
                            <a:pt x="1113" y="1097"/>
                          </a:cubicBezTo>
                          <a:cubicBezTo>
                            <a:pt x="1103" y="1098"/>
                            <a:pt x="1087" y="1110"/>
                            <a:pt x="1079" y="1110"/>
                          </a:cubicBezTo>
                          <a:cubicBezTo>
                            <a:pt x="1071" y="1111"/>
                            <a:pt x="1058" y="1099"/>
                            <a:pt x="1052" y="1102"/>
                          </a:cubicBezTo>
                          <a:cubicBezTo>
                            <a:pt x="1046" y="1104"/>
                            <a:pt x="1047" y="1106"/>
                            <a:pt x="1040" y="1111"/>
                          </a:cubicBezTo>
                          <a:cubicBezTo>
                            <a:pt x="1034" y="1117"/>
                            <a:pt x="1008" y="1134"/>
                            <a:pt x="1003" y="1132"/>
                          </a:cubicBezTo>
                          <a:cubicBezTo>
                            <a:pt x="998" y="1131"/>
                            <a:pt x="974" y="1106"/>
                            <a:pt x="958" y="1091"/>
                          </a:cubicBezTo>
                          <a:cubicBezTo>
                            <a:pt x="942" y="1076"/>
                            <a:pt x="924" y="1052"/>
                            <a:pt x="912" y="1030"/>
                          </a:cubicBezTo>
                          <a:cubicBezTo>
                            <a:pt x="899" y="1007"/>
                            <a:pt x="879" y="954"/>
                            <a:pt x="879" y="944"/>
                          </a:cubicBezTo>
                          <a:cubicBezTo>
                            <a:pt x="879" y="934"/>
                            <a:pt x="896" y="919"/>
                            <a:pt x="900" y="913"/>
                          </a:cubicBezTo>
                          <a:cubicBezTo>
                            <a:pt x="904" y="906"/>
                            <a:pt x="907" y="903"/>
                            <a:pt x="906" y="895"/>
                          </a:cubicBezTo>
                          <a:cubicBezTo>
                            <a:pt x="904" y="888"/>
                            <a:pt x="895" y="883"/>
                            <a:pt x="895" y="876"/>
                          </a:cubicBezTo>
                          <a:cubicBezTo>
                            <a:pt x="895" y="869"/>
                            <a:pt x="925" y="794"/>
                            <a:pt x="931" y="783"/>
                          </a:cubicBezTo>
                          <a:cubicBezTo>
                            <a:pt x="938" y="771"/>
                            <a:pt x="952" y="748"/>
                            <a:pt x="961" y="739"/>
                          </a:cubicBezTo>
                          <a:cubicBezTo>
                            <a:pt x="971" y="729"/>
                            <a:pt x="1017" y="678"/>
                            <a:pt x="1029" y="671"/>
                          </a:cubicBezTo>
                          <a:cubicBezTo>
                            <a:pt x="1042" y="664"/>
                            <a:pt x="1082" y="654"/>
                            <a:pt x="1092" y="651"/>
                          </a:cubicBezTo>
                          <a:cubicBezTo>
                            <a:pt x="1103" y="648"/>
                            <a:pt x="1130" y="646"/>
                            <a:pt x="1157" y="646"/>
                          </a:cubicBezTo>
                          <a:cubicBezTo>
                            <a:pt x="1183" y="647"/>
                            <a:pt x="1189" y="649"/>
                            <a:pt x="1205" y="655"/>
                          </a:cubicBezTo>
                          <a:cubicBezTo>
                            <a:pt x="1222" y="661"/>
                            <a:pt x="1272" y="723"/>
                            <a:pt x="1272" y="723"/>
                          </a:cubicBezTo>
                          <a:cubicBezTo>
                            <a:pt x="1272" y="723"/>
                            <a:pt x="1286" y="700"/>
                            <a:pt x="1292" y="697"/>
                          </a:cubicBezTo>
                          <a:cubicBezTo>
                            <a:pt x="1299" y="694"/>
                            <a:pt x="1319" y="692"/>
                            <a:pt x="1327" y="693"/>
                          </a:cubicBezTo>
                          <a:cubicBezTo>
                            <a:pt x="1335" y="694"/>
                            <a:pt x="1362" y="711"/>
                            <a:pt x="1380" y="715"/>
                          </a:cubicBezTo>
                          <a:cubicBezTo>
                            <a:pt x="1398" y="719"/>
                            <a:pt x="1429" y="714"/>
                            <a:pt x="1439" y="711"/>
                          </a:cubicBezTo>
                          <a:cubicBezTo>
                            <a:pt x="1449" y="707"/>
                            <a:pt x="1480" y="674"/>
                            <a:pt x="1478" y="665"/>
                          </a:cubicBezTo>
                          <a:cubicBezTo>
                            <a:pt x="1475" y="657"/>
                            <a:pt x="1453" y="645"/>
                            <a:pt x="1445" y="644"/>
                          </a:cubicBezTo>
                          <a:cubicBezTo>
                            <a:pt x="1436" y="643"/>
                            <a:pt x="1403" y="641"/>
                            <a:pt x="1394" y="636"/>
                          </a:cubicBezTo>
                          <a:cubicBezTo>
                            <a:pt x="1385" y="631"/>
                            <a:pt x="1353" y="581"/>
                            <a:pt x="1347" y="581"/>
                          </a:cubicBezTo>
                          <a:cubicBezTo>
                            <a:pt x="1342" y="580"/>
                            <a:pt x="1333" y="582"/>
                            <a:pt x="1330" y="586"/>
                          </a:cubicBezTo>
                          <a:cubicBezTo>
                            <a:pt x="1326" y="591"/>
                            <a:pt x="1326" y="601"/>
                            <a:pt x="1325" y="607"/>
                          </a:cubicBezTo>
                          <a:cubicBezTo>
                            <a:pt x="1324" y="613"/>
                            <a:pt x="1323" y="637"/>
                            <a:pt x="1320" y="637"/>
                          </a:cubicBezTo>
                          <a:cubicBezTo>
                            <a:pt x="1318" y="637"/>
                            <a:pt x="1305" y="627"/>
                            <a:pt x="1301" y="621"/>
                          </a:cubicBezTo>
                          <a:cubicBezTo>
                            <a:pt x="1297" y="614"/>
                            <a:pt x="1291" y="607"/>
                            <a:pt x="1289" y="601"/>
                          </a:cubicBezTo>
                          <a:cubicBezTo>
                            <a:pt x="1287" y="595"/>
                            <a:pt x="1286" y="574"/>
                            <a:pt x="1283" y="565"/>
                          </a:cubicBezTo>
                          <a:cubicBezTo>
                            <a:pt x="1280" y="557"/>
                            <a:pt x="1256" y="540"/>
                            <a:pt x="1248" y="536"/>
                          </a:cubicBezTo>
                          <a:cubicBezTo>
                            <a:pt x="1241" y="533"/>
                            <a:pt x="1235" y="535"/>
                            <a:pt x="1235" y="535"/>
                          </a:cubicBezTo>
                          <a:cubicBezTo>
                            <a:pt x="1235" y="535"/>
                            <a:pt x="1238" y="545"/>
                            <a:pt x="1244" y="555"/>
                          </a:cubicBezTo>
                          <a:cubicBezTo>
                            <a:pt x="1248" y="561"/>
                            <a:pt x="1264" y="577"/>
                            <a:pt x="1264" y="584"/>
                          </a:cubicBezTo>
                          <a:cubicBezTo>
                            <a:pt x="1265" y="591"/>
                            <a:pt x="1253" y="575"/>
                            <a:pt x="1254" y="577"/>
                          </a:cubicBezTo>
                          <a:cubicBezTo>
                            <a:pt x="1255" y="579"/>
                            <a:pt x="1256" y="585"/>
                            <a:pt x="1256" y="590"/>
                          </a:cubicBezTo>
                          <a:cubicBezTo>
                            <a:pt x="1256" y="596"/>
                            <a:pt x="1254" y="602"/>
                            <a:pt x="1254" y="602"/>
                          </a:cubicBezTo>
                          <a:cubicBezTo>
                            <a:pt x="1254" y="602"/>
                            <a:pt x="1251" y="612"/>
                            <a:pt x="1247" y="613"/>
                          </a:cubicBezTo>
                          <a:cubicBezTo>
                            <a:pt x="1243" y="613"/>
                            <a:pt x="1243" y="610"/>
                            <a:pt x="1243" y="610"/>
                          </a:cubicBezTo>
                          <a:cubicBezTo>
                            <a:pt x="1243" y="610"/>
                            <a:pt x="1247" y="599"/>
                            <a:pt x="1240" y="587"/>
                          </a:cubicBezTo>
                          <a:cubicBezTo>
                            <a:pt x="1233" y="576"/>
                            <a:pt x="1219" y="569"/>
                            <a:pt x="1213" y="562"/>
                          </a:cubicBezTo>
                          <a:cubicBezTo>
                            <a:pt x="1206" y="555"/>
                            <a:pt x="1193" y="541"/>
                            <a:pt x="1182" y="536"/>
                          </a:cubicBezTo>
                          <a:cubicBezTo>
                            <a:pt x="1170" y="531"/>
                            <a:pt x="1135" y="543"/>
                            <a:pt x="1130" y="547"/>
                          </a:cubicBezTo>
                          <a:cubicBezTo>
                            <a:pt x="1126" y="550"/>
                            <a:pt x="1125" y="561"/>
                            <a:pt x="1119" y="565"/>
                          </a:cubicBezTo>
                          <a:cubicBezTo>
                            <a:pt x="1113" y="569"/>
                            <a:pt x="1097" y="573"/>
                            <a:pt x="1089" y="582"/>
                          </a:cubicBezTo>
                          <a:cubicBezTo>
                            <a:pt x="1081" y="591"/>
                            <a:pt x="1076" y="620"/>
                            <a:pt x="1073" y="627"/>
                          </a:cubicBezTo>
                          <a:cubicBezTo>
                            <a:pt x="1070" y="634"/>
                            <a:pt x="1069" y="637"/>
                            <a:pt x="1063" y="640"/>
                          </a:cubicBezTo>
                          <a:cubicBezTo>
                            <a:pt x="1058" y="644"/>
                            <a:pt x="1034" y="649"/>
                            <a:pt x="1029" y="648"/>
                          </a:cubicBezTo>
                          <a:cubicBezTo>
                            <a:pt x="1023" y="647"/>
                            <a:pt x="1015" y="628"/>
                            <a:pt x="1008" y="627"/>
                          </a:cubicBezTo>
                          <a:cubicBezTo>
                            <a:pt x="1002" y="626"/>
                            <a:pt x="990" y="629"/>
                            <a:pt x="988" y="627"/>
                          </a:cubicBezTo>
                          <a:cubicBezTo>
                            <a:pt x="985" y="626"/>
                            <a:pt x="985" y="612"/>
                            <a:pt x="984" y="599"/>
                          </a:cubicBezTo>
                          <a:cubicBezTo>
                            <a:pt x="982" y="587"/>
                            <a:pt x="983" y="564"/>
                            <a:pt x="988" y="556"/>
                          </a:cubicBezTo>
                          <a:cubicBezTo>
                            <a:pt x="993" y="548"/>
                            <a:pt x="1024" y="534"/>
                            <a:pt x="1033" y="531"/>
                          </a:cubicBezTo>
                          <a:cubicBezTo>
                            <a:pt x="1042" y="528"/>
                            <a:pt x="1063" y="536"/>
                            <a:pt x="1066" y="531"/>
                          </a:cubicBezTo>
                          <a:cubicBezTo>
                            <a:pt x="1069" y="526"/>
                            <a:pt x="1063" y="508"/>
                            <a:pt x="1062" y="501"/>
                          </a:cubicBezTo>
                          <a:cubicBezTo>
                            <a:pt x="1061" y="494"/>
                            <a:pt x="1042" y="481"/>
                            <a:pt x="1045" y="477"/>
                          </a:cubicBezTo>
                          <a:cubicBezTo>
                            <a:pt x="1048" y="473"/>
                            <a:pt x="1078" y="469"/>
                            <a:pt x="1082" y="465"/>
                          </a:cubicBezTo>
                          <a:cubicBezTo>
                            <a:pt x="1087" y="461"/>
                            <a:pt x="1124" y="405"/>
                            <a:pt x="1130" y="401"/>
                          </a:cubicBezTo>
                          <a:cubicBezTo>
                            <a:pt x="1137" y="398"/>
                            <a:pt x="1169" y="398"/>
                            <a:pt x="1169" y="398"/>
                          </a:cubicBezTo>
                          <a:cubicBezTo>
                            <a:pt x="1169" y="398"/>
                            <a:pt x="1157" y="378"/>
                            <a:pt x="1158" y="373"/>
                          </a:cubicBezTo>
                          <a:cubicBezTo>
                            <a:pt x="1158" y="369"/>
                            <a:pt x="1159" y="365"/>
                            <a:pt x="1164" y="361"/>
                          </a:cubicBezTo>
                          <a:cubicBezTo>
                            <a:pt x="1168" y="358"/>
                            <a:pt x="1177" y="355"/>
                            <a:pt x="1180" y="358"/>
                          </a:cubicBezTo>
                          <a:cubicBezTo>
                            <a:pt x="1184" y="360"/>
                            <a:pt x="1180" y="379"/>
                            <a:pt x="1183" y="387"/>
                          </a:cubicBezTo>
                          <a:cubicBezTo>
                            <a:pt x="1187" y="395"/>
                            <a:pt x="1222" y="398"/>
                            <a:pt x="1240" y="398"/>
                          </a:cubicBezTo>
                          <a:cubicBezTo>
                            <a:pt x="1259" y="399"/>
                            <a:pt x="1289" y="359"/>
                            <a:pt x="1290" y="353"/>
                          </a:cubicBezTo>
                          <a:cubicBezTo>
                            <a:pt x="1291" y="347"/>
                            <a:pt x="1289" y="342"/>
                            <a:pt x="1291" y="336"/>
                          </a:cubicBezTo>
                          <a:cubicBezTo>
                            <a:pt x="1294" y="329"/>
                            <a:pt x="1338" y="302"/>
                            <a:pt x="1338" y="302"/>
                          </a:cubicBezTo>
                          <a:cubicBezTo>
                            <a:pt x="1338" y="302"/>
                            <a:pt x="1293" y="309"/>
                            <a:pt x="1290" y="305"/>
                          </a:cubicBezTo>
                          <a:cubicBezTo>
                            <a:pt x="1286" y="300"/>
                            <a:pt x="1286" y="276"/>
                            <a:pt x="1291" y="268"/>
                          </a:cubicBezTo>
                          <a:cubicBezTo>
                            <a:pt x="1297" y="260"/>
                            <a:pt x="1307" y="235"/>
                            <a:pt x="1305" y="233"/>
                          </a:cubicBezTo>
                          <a:cubicBezTo>
                            <a:pt x="1302" y="230"/>
                            <a:pt x="1297" y="230"/>
                            <a:pt x="1290" y="233"/>
                          </a:cubicBezTo>
                          <a:cubicBezTo>
                            <a:pt x="1283" y="236"/>
                            <a:pt x="1264" y="256"/>
                            <a:pt x="1254" y="266"/>
                          </a:cubicBezTo>
                          <a:cubicBezTo>
                            <a:pt x="1244" y="277"/>
                            <a:pt x="1240" y="281"/>
                            <a:pt x="1240" y="286"/>
                          </a:cubicBezTo>
                          <a:cubicBezTo>
                            <a:pt x="1239" y="290"/>
                            <a:pt x="1250" y="307"/>
                            <a:pt x="1250" y="313"/>
                          </a:cubicBezTo>
                          <a:cubicBezTo>
                            <a:pt x="1250" y="320"/>
                            <a:pt x="1236" y="363"/>
                            <a:pt x="1232" y="364"/>
                          </a:cubicBezTo>
                          <a:cubicBezTo>
                            <a:pt x="1228" y="365"/>
                            <a:pt x="1201" y="348"/>
                            <a:pt x="1201" y="348"/>
                          </a:cubicBezTo>
                          <a:cubicBezTo>
                            <a:pt x="1201" y="348"/>
                            <a:pt x="1188" y="333"/>
                            <a:pt x="1179" y="331"/>
                          </a:cubicBezTo>
                          <a:cubicBezTo>
                            <a:pt x="1170" y="329"/>
                            <a:pt x="1149" y="350"/>
                            <a:pt x="1140" y="348"/>
                          </a:cubicBezTo>
                          <a:cubicBezTo>
                            <a:pt x="1131" y="346"/>
                            <a:pt x="1126" y="326"/>
                            <a:pt x="1126" y="317"/>
                          </a:cubicBezTo>
                          <a:cubicBezTo>
                            <a:pt x="1126" y="308"/>
                            <a:pt x="1123" y="293"/>
                            <a:pt x="1126" y="286"/>
                          </a:cubicBezTo>
                          <a:cubicBezTo>
                            <a:pt x="1134" y="271"/>
                            <a:pt x="1170" y="255"/>
                            <a:pt x="1178" y="245"/>
                          </a:cubicBezTo>
                          <a:cubicBezTo>
                            <a:pt x="1186" y="235"/>
                            <a:pt x="1188" y="222"/>
                            <a:pt x="1194" y="215"/>
                          </a:cubicBezTo>
                          <a:cubicBezTo>
                            <a:pt x="1199" y="208"/>
                            <a:pt x="1227" y="193"/>
                            <a:pt x="1236" y="190"/>
                          </a:cubicBezTo>
                          <a:cubicBezTo>
                            <a:pt x="1246" y="187"/>
                            <a:pt x="1293" y="173"/>
                            <a:pt x="1306" y="173"/>
                          </a:cubicBezTo>
                          <a:cubicBezTo>
                            <a:pt x="1319" y="173"/>
                            <a:pt x="1400" y="198"/>
                            <a:pt x="1400" y="198"/>
                          </a:cubicBezTo>
                          <a:cubicBezTo>
                            <a:pt x="1400" y="198"/>
                            <a:pt x="1429" y="206"/>
                            <a:pt x="1435" y="210"/>
                          </a:cubicBezTo>
                          <a:cubicBezTo>
                            <a:pt x="1440" y="214"/>
                            <a:pt x="1420" y="233"/>
                            <a:pt x="1412" y="233"/>
                          </a:cubicBezTo>
                          <a:cubicBezTo>
                            <a:pt x="1404" y="232"/>
                            <a:pt x="1380" y="230"/>
                            <a:pt x="1373" y="233"/>
                          </a:cubicBezTo>
                          <a:cubicBezTo>
                            <a:pt x="1367" y="235"/>
                            <a:pt x="1383" y="244"/>
                            <a:pt x="1388" y="250"/>
                          </a:cubicBezTo>
                          <a:cubicBezTo>
                            <a:pt x="1393" y="255"/>
                            <a:pt x="1408" y="266"/>
                            <a:pt x="1416" y="265"/>
                          </a:cubicBezTo>
                          <a:cubicBezTo>
                            <a:pt x="1424" y="264"/>
                            <a:pt x="1434" y="255"/>
                            <a:pt x="1438" y="251"/>
                          </a:cubicBezTo>
                          <a:cubicBezTo>
                            <a:pt x="1443" y="247"/>
                            <a:pt x="1462" y="223"/>
                            <a:pt x="1463" y="222"/>
                          </a:cubicBezTo>
                          <a:cubicBezTo>
                            <a:pt x="1299" y="83"/>
                            <a:pt x="1086" y="0"/>
                            <a:pt x="855" y="0"/>
                          </a:cubicBezTo>
                          <a:cubicBezTo>
                            <a:pt x="650" y="0"/>
                            <a:pt x="461" y="65"/>
                            <a:pt x="307" y="175"/>
                          </a:cubicBezTo>
                          <a:cubicBezTo>
                            <a:pt x="314" y="171"/>
                            <a:pt x="329" y="173"/>
                            <a:pt x="337" y="176"/>
                          </a:cubicBezTo>
                          <a:cubicBezTo>
                            <a:pt x="344" y="178"/>
                            <a:pt x="351" y="185"/>
                            <a:pt x="353" y="191"/>
                          </a:cubicBezTo>
                          <a:cubicBezTo>
                            <a:pt x="355" y="196"/>
                            <a:pt x="356" y="223"/>
                            <a:pt x="353" y="230"/>
                          </a:cubicBezTo>
                          <a:cubicBezTo>
                            <a:pt x="350" y="238"/>
                            <a:pt x="313" y="270"/>
                            <a:pt x="310" y="271"/>
                          </a:cubicBezTo>
                          <a:cubicBezTo>
                            <a:pt x="308" y="273"/>
                            <a:pt x="226" y="317"/>
                            <a:pt x="225" y="321"/>
                          </a:cubicBezTo>
                          <a:cubicBezTo>
                            <a:pt x="224" y="325"/>
                            <a:pt x="227" y="349"/>
                            <a:pt x="236" y="358"/>
                          </a:cubicBezTo>
                          <a:cubicBezTo>
                            <a:pt x="245" y="367"/>
                            <a:pt x="295" y="380"/>
                            <a:pt x="302" y="387"/>
                          </a:cubicBezTo>
                          <a:cubicBezTo>
                            <a:pt x="309" y="394"/>
                            <a:pt x="313" y="435"/>
                            <a:pt x="313" y="435"/>
                          </a:cubicBezTo>
                          <a:cubicBezTo>
                            <a:pt x="313" y="435"/>
                            <a:pt x="331" y="389"/>
                            <a:pt x="340" y="382"/>
                          </a:cubicBezTo>
                          <a:cubicBezTo>
                            <a:pt x="348" y="375"/>
                            <a:pt x="368" y="368"/>
                            <a:pt x="373" y="364"/>
                          </a:cubicBezTo>
                          <a:cubicBezTo>
                            <a:pt x="377" y="360"/>
                            <a:pt x="373" y="342"/>
                            <a:pt x="378" y="335"/>
                          </a:cubicBezTo>
                          <a:cubicBezTo>
                            <a:pt x="382" y="329"/>
                            <a:pt x="408" y="279"/>
                            <a:pt x="429" y="286"/>
                          </a:cubicBezTo>
                          <a:cubicBezTo>
                            <a:pt x="451" y="293"/>
                            <a:pt x="459" y="301"/>
                            <a:pt x="461" y="305"/>
                          </a:cubicBezTo>
                          <a:cubicBezTo>
                            <a:pt x="464" y="309"/>
                            <a:pt x="461" y="321"/>
                            <a:pt x="464" y="322"/>
                          </a:cubicBezTo>
                          <a:cubicBezTo>
                            <a:pt x="467" y="324"/>
                            <a:pt x="488" y="331"/>
                            <a:pt x="495" y="334"/>
                          </a:cubicBezTo>
                          <a:cubicBezTo>
                            <a:pt x="501" y="337"/>
                            <a:pt x="516" y="349"/>
                            <a:pt x="518" y="360"/>
                          </a:cubicBezTo>
                          <a:cubicBezTo>
                            <a:pt x="519" y="371"/>
                            <a:pt x="536" y="389"/>
                            <a:pt x="536" y="389"/>
                          </a:cubicBezTo>
                          <a:cubicBezTo>
                            <a:pt x="553" y="407"/>
                            <a:pt x="553" y="407"/>
                            <a:pt x="553" y="407"/>
                          </a:cubicBezTo>
                          <a:cubicBezTo>
                            <a:pt x="548" y="428"/>
                            <a:pt x="548" y="428"/>
                            <a:pt x="548" y="428"/>
                          </a:cubicBezTo>
                          <a:cubicBezTo>
                            <a:pt x="548" y="428"/>
                            <a:pt x="496" y="451"/>
                            <a:pt x="487" y="451"/>
                          </a:cubicBezTo>
                          <a:cubicBezTo>
                            <a:pt x="477" y="451"/>
                            <a:pt x="457" y="450"/>
                            <a:pt x="446" y="451"/>
                          </a:cubicBezTo>
                          <a:cubicBezTo>
                            <a:pt x="434" y="452"/>
                            <a:pt x="389" y="475"/>
                            <a:pt x="389" y="475"/>
                          </a:cubicBezTo>
                          <a:cubicBezTo>
                            <a:pt x="389" y="475"/>
                            <a:pt x="470" y="479"/>
                            <a:pt x="474" y="483"/>
                          </a:cubicBezTo>
                          <a:cubicBezTo>
                            <a:pt x="479" y="487"/>
                            <a:pt x="456" y="523"/>
                            <a:pt x="450" y="528"/>
                          </a:cubicBezTo>
                          <a:cubicBezTo>
                            <a:pt x="443" y="532"/>
                            <a:pt x="389" y="536"/>
                            <a:pt x="382" y="539"/>
                          </a:cubicBezTo>
                          <a:cubicBezTo>
                            <a:pt x="375" y="543"/>
                            <a:pt x="365" y="568"/>
                            <a:pt x="356" y="579"/>
                          </a:cubicBezTo>
                          <a:cubicBezTo>
                            <a:pt x="346" y="591"/>
                            <a:pt x="313" y="597"/>
                            <a:pt x="307" y="603"/>
                          </a:cubicBezTo>
                          <a:cubicBezTo>
                            <a:pt x="301" y="610"/>
                            <a:pt x="291" y="644"/>
                            <a:pt x="282" y="658"/>
                          </a:cubicBezTo>
                          <a:cubicBezTo>
                            <a:pt x="274" y="672"/>
                            <a:pt x="218" y="715"/>
                            <a:pt x="214" y="720"/>
                          </a:cubicBezTo>
                          <a:cubicBezTo>
                            <a:pt x="210" y="725"/>
                            <a:pt x="210" y="788"/>
                            <a:pt x="206" y="795"/>
                          </a:cubicBezTo>
                          <a:cubicBezTo>
                            <a:pt x="201" y="802"/>
                            <a:pt x="176" y="751"/>
                            <a:pt x="167" y="747"/>
                          </a:cubicBezTo>
                          <a:cubicBezTo>
                            <a:pt x="158" y="742"/>
                            <a:pt x="120" y="737"/>
                            <a:pt x="114" y="740"/>
                          </a:cubicBezTo>
                          <a:cubicBezTo>
                            <a:pt x="107" y="742"/>
                            <a:pt x="111" y="754"/>
                            <a:pt x="107" y="758"/>
                          </a:cubicBezTo>
                          <a:cubicBezTo>
                            <a:pt x="103" y="761"/>
                            <a:pt x="75" y="758"/>
                            <a:pt x="62" y="762"/>
                          </a:cubicBezTo>
                          <a:cubicBezTo>
                            <a:pt x="49" y="766"/>
                            <a:pt x="20" y="784"/>
                            <a:pt x="10" y="801"/>
                          </a:cubicBezTo>
                          <a:cubicBezTo>
                            <a:pt x="0" y="818"/>
                            <a:pt x="4" y="892"/>
                            <a:pt x="10" y="898"/>
                          </a:cubicBezTo>
                          <a:cubicBezTo>
                            <a:pt x="15" y="903"/>
                            <a:pt x="26" y="911"/>
                            <a:pt x="39" y="912"/>
                          </a:cubicBezTo>
                          <a:cubicBezTo>
                            <a:pt x="52" y="914"/>
                            <a:pt x="66" y="902"/>
                            <a:pt x="66" y="902"/>
                          </a:cubicBezTo>
                          <a:cubicBezTo>
                            <a:pt x="66" y="902"/>
                            <a:pt x="90" y="875"/>
                            <a:pt x="94" y="871"/>
                          </a:cubicBezTo>
                          <a:cubicBezTo>
                            <a:pt x="99" y="868"/>
                            <a:pt x="109" y="866"/>
                            <a:pt x="112" y="870"/>
                          </a:cubicBezTo>
                          <a:cubicBezTo>
                            <a:pt x="115" y="874"/>
                            <a:pt x="113" y="937"/>
                            <a:pt x="116" y="942"/>
                          </a:cubicBezTo>
                          <a:cubicBezTo>
                            <a:pt x="119" y="946"/>
                            <a:pt x="137" y="950"/>
                            <a:pt x="140" y="955"/>
                          </a:cubicBezTo>
                          <a:cubicBezTo>
                            <a:pt x="144" y="959"/>
                            <a:pt x="143" y="973"/>
                            <a:pt x="148" y="991"/>
                          </a:cubicBezTo>
                          <a:cubicBezTo>
                            <a:pt x="154" y="1010"/>
                            <a:pt x="159" y="1029"/>
                            <a:pt x="169" y="1034"/>
                          </a:cubicBezTo>
                          <a:cubicBezTo>
                            <a:pt x="178" y="1039"/>
                            <a:pt x="224" y="1055"/>
                            <a:pt x="224" y="1055"/>
                          </a:cubicBezTo>
                          <a:cubicBezTo>
                            <a:pt x="224" y="1055"/>
                            <a:pt x="222" y="1047"/>
                            <a:pt x="224" y="1041"/>
                          </a:cubicBezTo>
                          <a:cubicBezTo>
                            <a:pt x="225" y="1034"/>
                            <a:pt x="284" y="988"/>
                            <a:pt x="291" y="988"/>
                          </a:cubicBezTo>
                          <a:cubicBezTo>
                            <a:pt x="297" y="987"/>
                            <a:pt x="338" y="1028"/>
                            <a:pt x="347" y="1030"/>
                          </a:cubicBezTo>
                          <a:cubicBezTo>
                            <a:pt x="355" y="1032"/>
                            <a:pt x="410" y="1018"/>
                            <a:pt x="419" y="1025"/>
                          </a:cubicBezTo>
                          <a:cubicBezTo>
                            <a:pt x="427" y="1031"/>
                            <a:pt x="437" y="1088"/>
                            <a:pt x="449" y="1099"/>
                          </a:cubicBezTo>
                          <a:cubicBezTo>
                            <a:pt x="461" y="1110"/>
                            <a:pt x="485" y="1103"/>
                            <a:pt x="501" y="1113"/>
                          </a:cubicBezTo>
                          <a:cubicBezTo>
                            <a:pt x="516" y="1123"/>
                            <a:pt x="520" y="1156"/>
                            <a:pt x="530" y="1170"/>
                          </a:cubicBezTo>
                          <a:cubicBezTo>
                            <a:pt x="541" y="1184"/>
                            <a:pt x="694" y="1244"/>
                            <a:pt x="703" y="1258"/>
                          </a:cubicBezTo>
                          <a:cubicBezTo>
                            <a:pt x="711" y="1272"/>
                            <a:pt x="706" y="1306"/>
                            <a:pt x="699" y="1316"/>
                          </a:cubicBezTo>
                          <a:cubicBezTo>
                            <a:pt x="692" y="1326"/>
                            <a:pt x="663" y="1358"/>
                            <a:pt x="656" y="1378"/>
                          </a:cubicBezTo>
                          <a:cubicBezTo>
                            <a:pt x="650" y="1398"/>
                            <a:pt x="664" y="1445"/>
                            <a:pt x="662" y="1458"/>
                          </a:cubicBezTo>
                          <a:cubicBezTo>
                            <a:pt x="660" y="1470"/>
                            <a:pt x="639" y="1515"/>
                            <a:pt x="632" y="1521"/>
                          </a:cubicBezTo>
                          <a:cubicBezTo>
                            <a:pt x="624" y="1527"/>
                            <a:pt x="587" y="1526"/>
                            <a:pt x="578" y="1532"/>
                          </a:cubicBezTo>
                          <a:cubicBezTo>
                            <a:pt x="569" y="1538"/>
                            <a:pt x="559" y="1561"/>
                            <a:pt x="556" y="1570"/>
                          </a:cubicBezTo>
                          <a:cubicBezTo>
                            <a:pt x="554" y="1579"/>
                            <a:pt x="566" y="1590"/>
                            <a:pt x="566" y="1598"/>
                          </a:cubicBezTo>
                          <a:cubicBezTo>
                            <a:pt x="565" y="1606"/>
                            <a:pt x="537" y="1678"/>
                            <a:pt x="529" y="1683"/>
                          </a:cubicBezTo>
                          <a:cubicBezTo>
                            <a:pt x="522" y="1688"/>
                            <a:pt x="495" y="1694"/>
                            <a:pt x="486" y="1700"/>
                          </a:cubicBezTo>
                          <a:cubicBezTo>
                            <a:pt x="477" y="1706"/>
                            <a:pt x="479" y="1719"/>
                            <a:pt x="475" y="1728"/>
                          </a:cubicBezTo>
                          <a:cubicBezTo>
                            <a:pt x="471" y="1737"/>
                            <a:pt x="450" y="1748"/>
                            <a:pt x="447" y="1755"/>
                          </a:cubicBezTo>
                          <a:cubicBezTo>
                            <a:pt x="445" y="1762"/>
                            <a:pt x="451" y="1769"/>
                            <a:pt x="450" y="1776"/>
                          </a:cubicBezTo>
                          <a:cubicBezTo>
                            <a:pt x="448" y="1783"/>
                            <a:pt x="437" y="1791"/>
                            <a:pt x="437" y="1791"/>
                          </a:cubicBezTo>
                          <a:cubicBezTo>
                            <a:pt x="563" y="1853"/>
                            <a:pt x="705" y="1888"/>
                            <a:pt x="855" y="1888"/>
                          </a:cubicBezTo>
                          <a:cubicBezTo>
                            <a:pt x="1376" y="1888"/>
                            <a:pt x="1799" y="1466"/>
                            <a:pt x="1799" y="944"/>
                          </a:cubicBezTo>
                          <a:cubicBezTo>
                            <a:pt x="1799" y="892"/>
                            <a:pt x="1795" y="841"/>
                            <a:pt x="1787" y="791"/>
                          </a:cubicBezTo>
                          <a:close/>
                          <a:moveTo>
                            <a:pt x="1042" y="325"/>
                          </a:moveTo>
                          <a:cubicBezTo>
                            <a:pt x="1046" y="322"/>
                            <a:pt x="1060" y="321"/>
                            <a:pt x="1064" y="325"/>
                          </a:cubicBezTo>
                          <a:cubicBezTo>
                            <a:pt x="1068" y="329"/>
                            <a:pt x="1085" y="380"/>
                            <a:pt x="1091" y="388"/>
                          </a:cubicBezTo>
                          <a:cubicBezTo>
                            <a:pt x="1097" y="397"/>
                            <a:pt x="1115" y="409"/>
                            <a:pt x="1115" y="413"/>
                          </a:cubicBezTo>
                          <a:cubicBezTo>
                            <a:pt x="1115" y="416"/>
                            <a:pt x="1097" y="436"/>
                            <a:pt x="1091" y="441"/>
                          </a:cubicBezTo>
                          <a:cubicBezTo>
                            <a:pt x="1085" y="445"/>
                            <a:pt x="1058" y="451"/>
                            <a:pt x="1052" y="449"/>
                          </a:cubicBezTo>
                          <a:cubicBezTo>
                            <a:pt x="1047" y="447"/>
                            <a:pt x="1058" y="406"/>
                            <a:pt x="1060" y="394"/>
                          </a:cubicBezTo>
                          <a:cubicBezTo>
                            <a:pt x="1062" y="383"/>
                            <a:pt x="1062" y="367"/>
                            <a:pt x="1058" y="363"/>
                          </a:cubicBezTo>
                          <a:cubicBezTo>
                            <a:pt x="1055" y="358"/>
                            <a:pt x="1048" y="355"/>
                            <a:pt x="1045" y="351"/>
                          </a:cubicBezTo>
                          <a:cubicBezTo>
                            <a:pt x="1042" y="347"/>
                            <a:pt x="1037" y="328"/>
                            <a:pt x="1042" y="325"/>
                          </a:cubicBezTo>
                          <a:close/>
                          <a:moveTo>
                            <a:pt x="1006" y="382"/>
                          </a:moveTo>
                          <a:cubicBezTo>
                            <a:pt x="1010" y="380"/>
                            <a:pt x="1027" y="376"/>
                            <a:pt x="1032" y="378"/>
                          </a:cubicBezTo>
                          <a:cubicBezTo>
                            <a:pt x="1038" y="380"/>
                            <a:pt x="1045" y="401"/>
                            <a:pt x="1042" y="409"/>
                          </a:cubicBezTo>
                          <a:cubicBezTo>
                            <a:pt x="1039" y="417"/>
                            <a:pt x="1015" y="428"/>
                            <a:pt x="1012" y="425"/>
                          </a:cubicBezTo>
                          <a:cubicBezTo>
                            <a:pt x="1008" y="422"/>
                            <a:pt x="1002" y="384"/>
                            <a:pt x="1006" y="382"/>
                          </a:cubicBezTo>
                          <a:close/>
                          <a:moveTo>
                            <a:pt x="971" y="247"/>
                          </a:moveTo>
                          <a:cubicBezTo>
                            <a:pt x="969" y="251"/>
                            <a:pt x="940" y="276"/>
                            <a:pt x="932" y="276"/>
                          </a:cubicBezTo>
                          <a:cubicBezTo>
                            <a:pt x="924" y="276"/>
                            <a:pt x="908" y="263"/>
                            <a:pt x="905" y="257"/>
                          </a:cubicBezTo>
                          <a:cubicBezTo>
                            <a:pt x="902" y="250"/>
                            <a:pt x="905" y="238"/>
                            <a:pt x="909" y="236"/>
                          </a:cubicBezTo>
                          <a:cubicBezTo>
                            <a:pt x="912" y="235"/>
                            <a:pt x="919" y="241"/>
                            <a:pt x="923" y="242"/>
                          </a:cubicBezTo>
                          <a:cubicBezTo>
                            <a:pt x="926" y="243"/>
                            <a:pt x="938" y="231"/>
                            <a:pt x="947" y="228"/>
                          </a:cubicBezTo>
                          <a:cubicBezTo>
                            <a:pt x="956" y="225"/>
                            <a:pt x="974" y="243"/>
                            <a:pt x="971" y="247"/>
                          </a:cubicBezTo>
                          <a:close/>
                          <a:moveTo>
                            <a:pt x="454" y="99"/>
                          </a:moveTo>
                          <a:cubicBezTo>
                            <a:pt x="459" y="94"/>
                            <a:pt x="496" y="77"/>
                            <a:pt x="504" y="77"/>
                          </a:cubicBezTo>
                          <a:cubicBezTo>
                            <a:pt x="513" y="76"/>
                            <a:pt x="531" y="79"/>
                            <a:pt x="536" y="77"/>
                          </a:cubicBezTo>
                          <a:cubicBezTo>
                            <a:pt x="542" y="74"/>
                            <a:pt x="549" y="54"/>
                            <a:pt x="555" y="52"/>
                          </a:cubicBezTo>
                          <a:cubicBezTo>
                            <a:pt x="561" y="49"/>
                            <a:pt x="594" y="42"/>
                            <a:pt x="603" y="46"/>
                          </a:cubicBezTo>
                          <a:cubicBezTo>
                            <a:pt x="611" y="49"/>
                            <a:pt x="615" y="64"/>
                            <a:pt x="615" y="67"/>
                          </a:cubicBezTo>
                          <a:cubicBezTo>
                            <a:pt x="615" y="71"/>
                            <a:pt x="553" y="94"/>
                            <a:pt x="546" y="97"/>
                          </a:cubicBezTo>
                          <a:cubicBezTo>
                            <a:pt x="539" y="99"/>
                            <a:pt x="507" y="101"/>
                            <a:pt x="501" y="104"/>
                          </a:cubicBezTo>
                          <a:cubicBezTo>
                            <a:pt x="495" y="107"/>
                            <a:pt x="493" y="114"/>
                            <a:pt x="488" y="117"/>
                          </a:cubicBezTo>
                          <a:cubicBezTo>
                            <a:pt x="482" y="119"/>
                            <a:pt x="446" y="111"/>
                            <a:pt x="446" y="109"/>
                          </a:cubicBezTo>
                          <a:cubicBezTo>
                            <a:pt x="446" y="107"/>
                            <a:pt x="450" y="103"/>
                            <a:pt x="454" y="99"/>
                          </a:cubicBezTo>
                          <a:close/>
                          <a:moveTo>
                            <a:pt x="516" y="276"/>
                          </a:moveTo>
                          <a:cubicBezTo>
                            <a:pt x="514" y="279"/>
                            <a:pt x="493" y="279"/>
                            <a:pt x="486" y="276"/>
                          </a:cubicBezTo>
                          <a:cubicBezTo>
                            <a:pt x="478" y="273"/>
                            <a:pt x="452" y="260"/>
                            <a:pt x="452" y="255"/>
                          </a:cubicBezTo>
                          <a:cubicBezTo>
                            <a:pt x="452" y="250"/>
                            <a:pt x="474" y="232"/>
                            <a:pt x="480" y="233"/>
                          </a:cubicBezTo>
                          <a:cubicBezTo>
                            <a:pt x="486" y="235"/>
                            <a:pt x="512" y="244"/>
                            <a:pt x="516" y="249"/>
                          </a:cubicBezTo>
                          <a:cubicBezTo>
                            <a:pt x="520" y="254"/>
                            <a:pt x="518" y="274"/>
                            <a:pt x="516" y="276"/>
                          </a:cubicBezTo>
                          <a:close/>
                          <a:moveTo>
                            <a:pt x="549" y="504"/>
                          </a:moveTo>
                          <a:cubicBezTo>
                            <a:pt x="540" y="495"/>
                            <a:pt x="532" y="456"/>
                            <a:pt x="540" y="452"/>
                          </a:cubicBezTo>
                          <a:cubicBezTo>
                            <a:pt x="549" y="449"/>
                            <a:pt x="564" y="459"/>
                            <a:pt x="569" y="469"/>
                          </a:cubicBezTo>
                          <a:cubicBezTo>
                            <a:pt x="574" y="479"/>
                            <a:pt x="558" y="513"/>
                            <a:pt x="549" y="504"/>
                          </a:cubicBezTo>
                          <a:close/>
                          <a:moveTo>
                            <a:pt x="574" y="240"/>
                          </a:moveTo>
                          <a:cubicBezTo>
                            <a:pt x="567" y="246"/>
                            <a:pt x="550" y="253"/>
                            <a:pt x="547" y="252"/>
                          </a:cubicBezTo>
                          <a:cubicBezTo>
                            <a:pt x="544" y="251"/>
                            <a:pt x="498" y="215"/>
                            <a:pt x="484" y="207"/>
                          </a:cubicBezTo>
                          <a:cubicBezTo>
                            <a:pt x="469" y="199"/>
                            <a:pt x="452" y="193"/>
                            <a:pt x="446" y="193"/>
                          </a:cubicBezTo>
                          <a:cubicBezTo>
                            <a:pt x="439" y="192"/>
                            <a:pt x="405" y="217"/>
                            <a:pt x="395" y="225"/>
                          </a:cubicBezTo>
                          <a:cubicBezTo>
                            <a:pt x="384" y="232"/>
                            <a:pt x="381" y="266"/>
                            <a:pt x="377" y="268"/>
                          </a:cubicBezTo>
                          <a:cubicBezTo>
                            <a:pt x="372" y="270"/>
                            <a:pt x="363" y="270"/>
                            <a:pt x="358" y="269"/>
                          </a:cubicBezTo>
                          <a:cubicBezTo>
                            <a:pt x="354" y="269"/>
                            <a:pt x="345" y="270"/>
                            <a:pt x="344" y="267"/>
                          </a:cubicBezTo>
                          <a:cubicBezTo>
                            <a:pt x="343" y="264"/>
                            <a:pt x="357" y="229"/>
                            <a:pt x="361" y="222"/>
                          </a:cubicBezTo>
                          <a:cubicBezTo>
                            <a:pt x="365" y="216"/>
                            <a:pt x="386" y="209"/>
                            <a:pt x="388" y="198"/>
                          </a:cubicBezTo>
                          <a:cubicBezTo>
                            <a:pt x="391" y="187"/>
                            <a:pt x="383" y="158"/>
                            <a:pt x="386" y="153"/>
                          </a:cubicBezTo>
                          <a:cubicBezTo>
                            <a:pt x="388" y="147"/>
                            <a:pt x="390" y="143"/>
                            <a:pt x="392" y="143"/>
                          </a:cubicBezTo>
                          <a:cubicBezTo>
                            <a:pt x="395" y="143"/>
                            <a:pt x="410" y="179"/>
                            <a:pt x="410" y="179"/>
                          </a:cubicBezTo>
                          <a:cubicBezTo>
                            <a:pt x="410" y="179"/>
                            <a:pt x="416" y="155"/>
                            <a:pt x="422" y="150"/>
                          </a:cubicBezTo>
                          <a:cubicBezTo>
                            <a:pt x="428" y="144"/>
                            <a:pt x="442" y="143"/>
                            <a:pt x="448" y="145"/>
                          </a:cubicBezTo>
                          <a:cubicBezTo>
                            <a:pt x="454" y="147"/>
                            <a:pt x="455" y="159"/>
                            <a:pt x="460" y="162"/>
                          </a:cubicBezTo>
                          <a:cubicBezTo>
                            <a:pt x="464" y="165"/>
                            <a:pt x="521" y="166"/>
                            <a:pt x="528" y="171"/>
                          </a:cubicBezTo>
                          <a:cubicBezTo>
                            <a:pt x="535" y="175"/>
                            <a:pt x="538" y="200"/>
                            <a:pt x="544" y="206"/>
                          </a:cubicBezTo>
                          <a:cubicBezTo>
                            <a:pt x="549" y="212"/>
                            <a:pt x="579" y="221"/>
                            <a:pt x="583" y="222"/>
                          </a:cubicBezTo>
                          <a:cubicBezTo>
                            <a:pt x="587" y="223"/>
                            <a:pt x="580" y="233"/>
                            <a:pt x="574" y="240"/>
                          </a:cubicBezTo>
                          <a:close/>
                          <a:moveTo>
                            <a:pt x="749" y="241"/>
                          </a:moveTo>
                          <a:cubicBezTo>
                            <a:pt x="734" y="252"/>
                            <a:pt x="720" y="286"/>
                            <a:pt x="713" y="298"/>
                          </a:cubicBezTo>
                          <a:cubicBezTo>
                            <a:pt x="707" y="309"/>
                            <a:pt x="694" y="311"/>
                            <a:pt x="687" y="310"/>
                          </a:cubicBezTo>
                          <a:cubicBezTo>
                            <a:pt x="679" y="309"/>
                            <a:pt x="665" y="281"/>
                            <a:pt x="660" y="273"/>
                          </a:cubicBezTo>
                          <a:cubicBezTo>
                            <a:pt x="655" y="266"/>
                            <a:pt x="640" y="236"/>
                            <a:pt x="642" y="228"/>
                          </a:cubicBezTo>
                          <a:cubicBezTo>
                            <a:pt x="644" y="220"/>
                            <a:pt x="672" y="206"/>
                            <a:pt x="676" y="197"/>
                          </a:cubicBezTo>
                          <a:cubicBezTo>
                            <a:pt x="680" y="188"/>
                            <a:pt x="682" y="185"/>
                            <a:pt x="674" y="164"/>
                          </a:cubicBezTo>
                          <a:cubicBezTo>
                            <a:pt x="666" y="143"/>
                            <a:pt x="601" y="110"/>
                            <a:pt x="592" y="109"/>
                          </a:cubicBezTo>
                          <a:cubicBezTo>
                            <a:pt x="583" y="108"/>
                            <a:pt x="598" y="95"/>
                            <a:pt x="615" y="85"/>
                          </a:cubicBezTo>
                          <a:cubicBezTo>
                            <a:pt x="633" y="75"/>
                            <a:pt x="730" y="48"/>
                            <a:pt x="746" y="46"/>
                          </a:cubicBezTo>
                          <a:cubicBezTo>
                            <a:pt x="762" y="43"/>
                            <a:pt x="827" y="31"/>
                            <a:pt x="851" y="35"/>
                          </a:cubicBezTo>
                          <a:cubicBezTo>
                            <a:pt x="875" y="39"/>
                            <a:pt x="941" y="61"/>
                            <a:pt x="947" y="71"/>
                          </a:cubicBezTo>
                          <a:cubicBezTo>
                            <a:pt x="952" y="82"/>
                            <a:pt x="920" y="171"/>
                            <a:pt x="906" y="182"/>
                          </a:cubicBezTo>
                          <a:cubicBezTo>
                            <a:pt x="893" y="192"/>
                            <a:pt x="765" y="230"/>
                            <a:pt x="749" y="24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pic>
            <p:nvPicPr>
              <p:cNvPr id="102" name="Kubernetes" descr="Kubernetes">
                <a:extLst>
                  <a:ext uri="{FF2B5EF4-FFF2-40B4-BE49-F238E27FC236}">
                    <a16:creationId xmlns:a16="http://schemas.microsoft.com/office/drawing/2014/main" id="{1C739D25-779E-2A48-BE7A-4DB8F1EC3DB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67718" y="2572948"/>
                <a:ext cx="352754" cy="352754"/>
              </a:xfrm>
              <a:prstGeom prst="rect">
                <a:avLst/>
              </a:prstGeom>
            </p:spPr>
          </p:pic>
        </p:grpSp>
        <p:sp>
          <p:nvSpPr>
            <p:cNvPr id="113" name="Rectangle 112">
              <a:extLst>
                <a:ext uri="{FF2B5EF4-FFF2-40B4-BE49-F238E27FC236}">
                  <a16:creationId xmlns:a16="http://schemas.microsoft.com/office/drawing/2014/main" id="{FE1F01B2-6754-4E42-9402-1AAA06D99FDE}"/>
                </a:ext>
                <a:ext uri="{C183D7F6-B498-43B3-948B-1728B52AA6E4}">
                  <adec:decorative xmlns:adec="http://schemas.microsoft.com/office/drawing/2017/decorative" val="1"/>
                </a:ext>
              </a:extLst>
            </p:cNvPr>
            <p:cNvSpPr/>
            <p:nvPr/>
          </p:nvSpPr>
          <p:spPr bwMode="auto">
            <a:xfrm>
              <a:off x="8056997" y="1781373"/>
              <a:ext cx="3566160" cy="4436528"/>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j-ea"/>
                <a:cs typeface="+mj-cs"/>
              </a:endParaRPr>
            </a:p>
          </p:txBody>
        </p:sp>
        <p:sp>
          <p:nvSpPr>
            <p:cNvPr id="183" name="Rectangle 182">
              <a:extLst>
                <a:ext uri="{FF2B5EF4-FFF2-40B4-BE49-F238E27FC236}">
                  <a16:creationId xmlns:a16="http://schemas.microsoft.com/office/drawing/2014/main" id="{E2831848-0321-457F-991A-53DB31CEAD56}"/>
                </a:ext>
              </a:extLst>
            </p:cNvPr>
            <p:cNvSpPr/>
            <p:nvPr/>
          </p:nvSpPr>
          <p:spPr bwMode="auto">
            <a:xfrm>
              <a:off x="8117566" y="4583824"/>
              <a:ext cx="3410674" cy="16442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1" algn="ctr" defTabSz="932472" fontAlgn="base">
                <a:lnSpc>
                  <a:spcPct val="90000"/>
                </a:lnSpc>
                <a:spcBef>
                  <a:spcPts val="600"/>
                </a:spcBef>
                <a:spcAft>
                  <a:spcPts val="600"/>
                </a:spcAft>
                <a:buClrTx/>
                <a:buSzTx/>
                <a:buFontTx/>
                <a:buNone/>
                <a:tabLst/>
                <a:defRPr/>
              </a:pPr>
              <a:r>
                <a:rPr lang="en-US" sz="1300">
                  <a:solidFill>
                    <a:srgbClr val="FFFFFF"/>
                  </a:solidFill>
                  <a:latin typeface="Segoe UI" panose="020B0502040204020203" pitchFamily="34" charset="0"/>
                  <a:cs typeface="Segoe UI" panose="020B0502040204020203" pitchFamily="34" charset="0"/>
                </a:rPr>
                <a:t>Flexibly use cloud innovation where you need it by deploying Azure services anywhere.  Implement cloud practices and automation to deploy faster, consistently, and at scale with always-up-to-date Azure Arc-enabled services.</a:t>
              </a:r>
            </a:p>
          </p:txBody>
        </p:sp>
        <p:sp>
          <p:nvSpPr>
            <p:cNvPr id="184" name="Rectangle 183">
              <a:extLst>
                <a:ext uri="{FF2B5EF4-FFF2-40B4-BE49-F238E27FC236}">
                  <a16:creationId xmlns:a16="http://schemas.microsoft.com/office/drawing/2014/main" id="{379DA39E-7B4D-48C6-A13C-EE3CD77518EB}"/>
                </a:ext>
              </a:extLst>
            </p:cNvPr>
            <p:cNvSpPr/>
            <p:nvPr/>
          </p:nvSpPr>
          <p:spPr bwMode="auto">
            <a:xfrm>
              <a:off x="8045521" y="3781852"/>
              <a:ext cx="3566160" cy="7715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60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Run Azure</a:t>
              </a:r>
              <a:br>
                <a:rPr kumimoji="0" lang="en-US" sz="2000" b="0" i="0" u="none" strike="noStrike" kern="1200" cap="none" spc="0" normalizeH="0" baseline="0" noProof="0">
                  <a:ln>
                    <a:noFill/>
                  </a:ln>
                  <a:solidFill>
                    <a:srgbClr val="50E6FF"/>
                  </a:solidFill>
                  <a:effectLst/>
                  <a:uLnTx/>
                  <a:uFillTx/>
                  <a:latin typeface="Segoe UI Semibold"/>
                  <a:ea typeface="+mn-ea"/>
                  <a:cs typeface="+mn-cs"/>
                </a:rPr>
              </a:br>
              <a:r>
                <a:rPr kumimoji="0" lang="en-US" sz="2000" b="0" i="0" u="none" strike="noStrike" kern="1200" cap="none" spc="0" normalizeH="0" baseline="0" noProof="0">
                  <a:ln>
                    <a:noFill/>
                  </a:ln>
                  <a:solidFill>
                    <a:srgbClr val="50E6FF"/>
                  </a:solidFill>
                  <a:effectLst/>
                  <a:uLnTx/>
                  <a:uFillTx/>
                  <a:latin typeface="Segoe UI Semibold"/>
                  <a:ea typeface="+mn-ea"/>
                  <a:cs typeface="+mn-cs"/>
                </a:rPr>
                <a:t>services anywhere</a:t>
              </a:r>
            </a:p>
          </p:txBody>
        </p:sp>
        <p:grpSp>
          <p:nvGrpSpPr>
            <p:cNvPr id="4" name="Group 3">
              <a:extLst>
                <a:ext uri="{FF2B5EF4-FFF2-40B4-BE49-F238E27FC236}">
                  <a16:creationId xmlns:a16="http://schemas.microsoft.com/office/drawing/2014/main" id="{E9E51DB3-C770-470C-A65D-872F11513048}"/>
                </a:ext>
                <a:ext uri="{C183D7F6-B498-43B3-948B-1728B52AA6E4}">
                  <adec:decorative xmlns:adec="http://schemas.microsoft.com/office/drawing/2017/decorative" val="1"/>
                </a:ext>
              </a:extLst>
            </p:cNvPr>
            <p:cNvGrpSpPr/>
            <p:nvPr/>
          </p:nvGrpSpPr>
          <p:grpSpPr>
            <a:xfrm>
              <a:off x="9011009" y="2006220"/>
              <a:ext cx="1635184" cy="1492599"/>
              <a:chOff x="9333793" y="2297385"/>
              <a:chExt cx="1635184" cy="1492599"/>
            </a:xfrm>
          </p:grpSpPr>
          <p:sp>
            <p:nvSpPr>
              <p:cNvPr id="186" name="Oval 185">
                <a:extLst>
                  <a:ext uri="{FF2B5EF4-FFF2-40B4-BE49-F238E27FC236}">
                    <a16:creationId xmlns:a16="http://schemas.microsoft.com/office/drawing/2014/main" id="{F4F826A8-C3DC-4CEF-AB4B-04ABE0A0CFF3}"/>
                  </a:ext>
                </a:extLst>
              </p:cNvPr>
              <p:cNvSpPr/>
              <p:nvPr/>
            </p:nvSpPr>
            <p:spPr bwMode="auto">
              <a:xfrm>
                <a:off x="9446536" y="2421529"/>
                <a:ext cx="1362075" cy="1362075"/>
              </a:xfrm>
              <a:prstGeom prst="ellipse">
                <a:avLst/>
              </a:prstGeom>
              <a:noFill/>
              <a:ln w="15875">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useBgFill="1">
            <p:nvSpPr>
              <p:cNvPr id="187" name="Oval 186">
                <a:extLst>
                  <a:ext uri="{FF2B5EF4-FFF2-40B4-BE49-F238E27FC236}">
                    <a16:creationId xmlns:a16="http://schemas.microsoft.com/office/drawing/2014/main" id="{7E97F46D-FA89-4767-8CC7-B6246C17D512}"/>
                  </a:ext>
                </a:extLst>
              </p:cNvPr>
              <p:cNvSpPr/>
              <p:nvPr/>
            </p:nvSpPr>
            <p:spPr bwMode="auto">
              <a:xfrm>
                <a:off x="9968793" y="2297385"/>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useBgFill="1">
            <p:nvSpPr>
              <p:cNvPr id="188" name="Oval 187">
                <a:extLst>
                  <a:ext uri="{FF2B5EF4-FFF2-40B4-BE49-F238E27FC236}">
                    <a16:creationId xmlns:a16="http://schemas.microsoft.com/office/drawing/2014/main" id="{FA14F3ED-8494-40D0-AF97-877B684ECC40}"/>
                  </a:ext>
                </a:extLst>
              </p:cNvPr>
              <p:cNvSpPr/>
              <p:nvPr/>
            </p:nvSpPr>
            <p:spPr bwMode="auto">
              <a:xfrm>
                <a:off x="10651417" y="2770460"/>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89" name="Group 188">
                <a:extLst>
                  <a:ext uri="{FF2B5EF4-FFF2-40B4-BE49-F238E27FC236}">
                    <a16:creationId xmlns:a16="http://schemas.microsoft.com/office/drawing/2014/main" id="{DE9704C7-2F80-490A-AEC9-F49D4B6ADB69}"/>
                  </a:ext>
                </a:extLst>
              </p:cNvPr>
              <p:cNvGrpSpPr/>
              <p:nvPr/>
            </p:nvGrpSpPr>
            <p:grpSpPr>
              <a:xfrm>
                <a:off x="9846235" y="2765517"/>
                <a:ext cx="562679" cy="674104"/>
                <a:chOff x="9542400" y="2520955"/>
                <a:chExt cx="562679" cy="674104"/>
              </a:xfrm>
            </p:grpSpPr>
            <p:grpSp>
              <p:nvGrpSpPr>
                <p:cNvPr id="201" name="Group 200">
                  <a:extLst>
                    <a:ext uri="{FF2B5EF4-FFF2-40B4-BE49-F238E27FC236}">
                      <a16:creationId xmlns:a16="http://schemas.microsoft.com/office/drawing/2014/main" id="{3C4FBFFC-A490-417F-AC79-0E56E54144F5}"/>
                    </a:ext>
                  </a:extLst>
                </p:cNvPr>
                <p:cNvGrpSpPr/>
                <p:nvPr/>
              </p:nvGrpSpPr>
              <p:grpSpPr>
                <a:xfrm>
                  <a:off x="9542400" y="2520955"/>
                  <a:ext cx="562679" cy="283443"/>
                  <a:chOff x="1419697" y="2812532"/>
                  <a:chExt cx="1091633" cy="549900"/>
                </a:xfrm>
              </p:grpSpPr>
              <p:sp>
                <p:nvSpPr>
                  <p:cNvPr id="217" name="cloud 4" descr="cloud">
                    <a:extLst>
                      <a:ext uri="{FF2B5EF4-FFF2-40B4-BE49-F238E27FC236}">
                        <a16:creationId xmlns:a16="http://schemas.microsoft.com/office/drawing/2014/main" id="{8795D560-7840-4185-A9EF-6832E7EC24F8}"/>
                      </a:ext>
                    </a:extLst>
                  </p:cNvPr>
                  <p:cNvSpPr>
                    <a:spLocks noChangeAspect="1"/>
                  </p:cNvSpPr>
                  <p:nvPr/>
                </p:nvSpPr>
                <p:spPr bwMode="auto">
                  <a:xfrm flipV="1">
                    <a:off x="1419697" y="2812532"/>
                    <a:ext cx="558500" cy="30787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218" name="cloud 4" descr="cloud">
                    <a:extLst>
                      <a:ext uri="{FF2B5EF4-FFF2-40B4-BE49-F238E27FC236}">
                        <a16:creationId xmlns:a16="http://schemas.microsoft.com/office/drawing/2014/main" id="{7F0D417E-946C-45DE-8153-94D9A1B155F9}"/>
                      </a:ext>
                    </a:extLst>
                  </p:cNvPr>
                  <p:cNvSpPr>
                    <a:spLocks noChangeAspect="1"/>
                  </p:cNvSpPr>
                  <p:nvPr/>
                </p:nvSpPr>
                <p:spPr bwMode="auto">
                  <a:xfrm flipV="1">
                    <a:off x="2078600" y="2940282"/>
                    <a:ext cx="432730" cy="23854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219" name="cloud 4" descr="cloud">
                    <a:extLst>
                      <a:ext uri="{FF2B5EF4-FFF2-40B4-BE49-F238E27FC236}">
                        <a16:creationId xmlns:a16="http://schemas.microsoft.com/office/drawing/2014/main" id="{4B17D593-501F-4E1F-8DB5-B5F59FC17E5B}"/>
                      </a:ext>
                    </a:extLst>
                  </p:cNvPr>
                  <p:cNvSpPr>
                    <a:spLocks noChangeAspect="1"/>
                  </p:cNvSpPr>
                  <p:nvPr/>
                </p:nvSpPr>
                <p:spPr bwMode="auto">
                  <a:xfrm flipV="1">
                    <a:off x="1701950" y="2984384"/>
                    <a:ext cx="685800" cy="37804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202" name="Group 201">
                  <a:extLst>
                    <a:ext uri="{FF2B5EF4-FFF2-40B4-BE49-F238E27FC236}">
                      <a16:creationId xmlns:a16="http://schemas.microsoft.com/office/drawing/2014/main" id="{E158C256-D42E-4595-9E0B-EE5BC2EF09A8}"/>
                    </a:ext>
                  </a:extLst>
                </p:cNvPr>
                <p:cNvGrpSpPr/>
                <p:nvPr/>
              </p:nvGrpSpPr>
              <p:grpSpPr>
                <a:xfrm>
                  <a:off x="9562077" y="2746782"/>
                  <a:ext cx="423298" cy="448277"/>
                  <a:chOff x="6510727" y="4347819"/>
                  <a:chExt cx="499674" cy="529160"/>
                </a:xfrm>
              </p:grpSpPr>
              <p:sp>
                <p:nvSpPr>
                  <p:cNvPr id="203" name="Freeform: Shape 202">
                    <a:extLst>
                      <a:ext uri="{FF2B5EF4-FFF2-40B4-BE49-F238E27FC236}">
                        <a16:creationId xmlns:a16="http://schemas.microsoft.com/office/drawing/2014/main" id="{DD6C4273-7473-44BA-9CF7-EEACA1C8FAC3}"/>
                      </a:ext>
                    </a:extLst>
                  </p:cNvPr>
                  <p:cNvSpPr/>
                  <p:nvPr/>
                </p:nvSpPr>
                <p:spPr bwMode="auto">
                  <a:xfrm>
                    <a:off x="6510727" y="4347819"/>
                    <a:ext cx="378013" cy="529160"/>
                  </a:xfrm>
                  <a:custGeom>
                    <a:avLst/>
                    <a:gdLst>
                      <a:gd name="connsiteX0" fmla="*/ 112487 w 800100"/>
                      <a:gd name="connsiteY0" fmla="*/ 0 h 1120016"/>
                      <a:gd name="connsiteX1" fmla="*/ 687614 w 800100"/>
                      <a:gd name="connsiteY1" fmla="*/ 0 h 1120016"/>
                      <a:gd name="connsiteX2" fmla="*/ 687614 w 800100"/>
                      <a:gd name="connsiteY2" fmla="*/ 110366 h 1120016"/>
                      <a:gd name="connsiteX3" fmla="*/ 800100 w 800100"/>
                      <a:gd name="connsiteY3" fmla="*/ 110366 h 1120016"/>
                      <a:gd name="connsiteX4" fmla="*/ 800100 w 800100"/>
                      <a:gd name="connsiteY4" fmla="*/ 1120016 h 1120016"/>
                      <a:gd name="connsiteX5" fmla="*/ 530283 w 800100"/>
                      <a:gd name="connsiteY5" fmla="*/ 1120016 h 1120016"/>
                      <a:gd name="connsiteX6" fmla="*/ 530283 w 800100"/>
                      <a:gd name="connsiteY6" fmla="*/ 791269 h 1120016"/>
                      <a:gd name="connsiteX7" fmla="*/ 269817 w 800100"/>
                      <a:gd name="connsiteY7" fmla="*/ 791269 h 1120016"/>
                      <a:gd name="connsiteX8" fmla="*/ 269817 w 800100"/>
                      <a:gd name="connsiteY8" fmla="*/ 1120016 h 1120016"/>
                      <a:gd name="connsiteX9" fmla="*/ 0 w 800100"/>
                      <a:gd name="connsiteY9" fmla="*/ 1120016 h 1120016"/>
                      <a:gd name="connsiteX10" fmla="*/ 0 w 800100"/>
                      <a:gd name="connsiteY10" fmla="*/ 110366 h 1120016"/>
                      <a:gd name="connsiteX11" fmla="*/ 112487 w 800100"/>
                      <a:gd name="connsiteY11" fmla="*/ 110366 h 112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0100" h="1120016">
                        <a:moveTo>
                          <a:pt x="112487" y="0"/>
                        </a:moveTo>
                        <a:lnTo>
                          <a:pt x="687614" y="0"/>
                        </a:lnTo>
                        <a:lnTo>
                          <a:pt x="687614" y="110366"/>
                        </a:lnTo>
                        <a:lnTo>
                          <a:pt x="800100" y="110366"/>
                        </a:lnTo>
                        <a:lnTo>
                          <a:pt x="800100" y="1120016"/>
                        </a:lnTo>
                        <a:lnTo>
                          <a:pt x="530283" y="1120016"/>
                        </a:lnTo>
                        <a:lnTo>
                          <a:pt x="530283" y="791269"/>
                        </a:lnTo>
                        <a:lnTo>
                          <a:pt x="269817" y="791269"/>
                        </a:lnTo>
                        <a:lnTo>
                          <a:pt x="269817" y="1120016"/>
                        </a:lnTo>
                        <a:lnTo>
                          <a:pt x="0" y="1120016"/>
                        </a:lnTo>
                        <a:lnTo>
                          <a:pt x="0" y="110366"/>
                        </a:lnTo>
                        <a:lnTo>
                          <a:pt x="112487" y="110366"/>
                        </a:lnTo>
                        <a:close/>
                      </a:path>
                    </a:pathLst>
                  </a:custGeom>
                  <a:solidFill>
                    <a:srgbClr val="0078D4"/>
                  </a:solidFill>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grpSp>
                <p:nvGrpSpPr>
                  <p:cNvPr id="204" name="Group 203">
                    <a:extLst>
                      <a:ext uri="{FF2B5EF4-FFF2-40B4-BE49-F238E27FC236}">
                        <a16:creationId xmlns:a16="http://schemas.microsoft.com/office/drawing/2014/main" id="{A4498D86-BC49-412A-BBB7-5AE617743F06}"/>
                      </a:ext>
                    </a:extLst>
                  </p:cNvPr>
                  <p:cNvGrpSpPr/>
                  <p:nvPr/>
                </p:nvGrpSpPr>
                <p:grpSpPr>
                  <a:xfrm>
                    <a:off x="6558497" y="4441365"/>
                    <a:ext cx="282498" cy="101334"/>
                    <a:chOff x="3292936" y="2556427"/>
                    <a:chExt cx="597929" cy="214484"/>
                  </a:xfrm>
                  <a:solidFill>
                    <a:schemeClr val="bg1"/>
                  </a:solidFill>
                </p:grpSpPr>
                <p:sp useBgFill="1">
                  <p:nvSpPr>
                    <p:cNvPr id="213" name="Rectangle 212">
                      <a:extLst>
                        <a:ext uri="{FF2B5EF4-FFF2-40B4-BE49-F238E27FC236}">
                          <a16:creationId xmlns:a16="http://schemas.microsoft.com/office/drawing/2014/main" id="{31FE8D15-05C1-46CD-BF79-B3B49EB0616D}"/>
                        </a:ext>
                      </a:extLst>
                    </p:cNvPr>
                    <p:cNvSpPr/>
                    <p:nvPr/>
                  </p:nvSpPr>
                  <p:spPr bwMode="auto">
                    <a:xfrm>
                      <a:off x="3292936"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214" name="Rectangle 213">
                      <a:extLst>
                        <a:ext uri="{FF2B5EF4-FFF2-40B4-BE49-F238E27FC236}">
                          <a16:creationId xmlns:a16="http://schemas.microsoft.com/office/drawing/2014/main" id="{5264DF21-DC08-4AB1-B170-EA9D17D0BDBC}"/>
                        </a:ext>
                      </a:extLst>
                    </p:cNvPr>
                    <p:cNvSpPr/>
                    <p:nvPr/>
                  </p:nvSpPr>
                  <p:spPr bwMode="auto">
                    <a:xfrm>
                      <a:off x="3451971"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215" name="Rectangle 214">
                      <a:extLst>
                        <a:ext uri="{FF2B5EF4-FFF2-40B4-BE49-F238E27FC236}">
                          <a16:creationId xmlns:a16="http://schemas.microsoft.com/office/drawing/2014/main" id="{0780A707-079A-4C1B-A513-8F1F830FCE2E}"/>
                        </a:ext>
                      </a:extLst>
                    </p:cNvPr>
                    <p:cNvSpPr/>
                    <p:nvPr/>
                  </p:nvSpPr>
                  <p:spPr bwMode="auto">
                    <a:xfrm>
                      <a:off x="3611006"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216" name="Rectangle 215">
                      <a:extLst>
                        <a:ext uri="{FF2B5EF4-FFF2-40B4-BE49-F238E27FC236}">
                          <a16:creationId xmlns:a16="http://schemas.microsoft.com/office/drawing/2014/main" id="{604F6A94-AFBA-430D-AA20-BDF622236552}"/>
                        </a:ext>
                      </a:extLst>
                    </p:cNvPr>
                    <p:cNvSpPr/>
                    <p:nvPr/>
                  </p:nvSpPr>
                  <p:spPr bwMode="auto">
                    <a:xfrm>
                      <a:off x="3770042"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grpSp>
              <p:grpSp>
                <p:nvGrpSpPr>
                  <p:cNvPr id="205" name="Group 204">
                    <a:extLst>
                      <a:ext uri="{FF2B5EF4-FFF2-40B4-BE49-F238E27FC236}">
                        <a16:creationId xmlns:a16="http://schemas.microsoft.com/office/drawing/2014/main" id="{0C048A30-B2B6-4CCA-BC6B-747D3877A37E}"/>
                      </a:ext>
                    </a:extLst>
                  </p:cNvPr>
                  <p:cNvGrpSpPr/>
                  <p:nvPr/>
                </p:nvGrpSpPr>
                <p:grpSpPr>
                  <a:xfrm>
                    <a:off x="6558497" y="4576276"/>
                    <a:ext cx="282498" cy="101334"/>
                    <a:chOff x="3292936" y="2556427"/>
                    <a:chExt cx="597929" cy="214484"/>
                  </a:xfrm>
                  <a:solidFill>
                    <a:schemeClr val="bg1"/>
                  </a:solidFill>
                </p:grpSpPr>
                <p:sp useBgFill="1">
                  <p:nvSpPr>
                    <p:cNvPr id="209" name="Rectangle 208">
                      <a:extLst>
                        <a:ext uri="{FF2B5EF4-FFF2-40B4-BE49-F238E27FC236}">
                          <a16:creationId xmlns:a16="http://schemas.microsoft.com/office/drawing/2014/main" id="{74A72D23-BC5F-4DB3-B4C6-81BF1B7B3033}"/>
                        </a:ext>
                      </a:extLst>
                    </p:cNvPr>
                    <p:cNvSpPr/>
                    <p:nvPr/>
                  </p:nvSpPr>
                  <p:spPr bwMode="auto">
                    <a:xfrm>
                      <a:off x="3292936"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210" name="Rectangle 209">
                      <a:extLst>
                        <a:ext uri="{FF2B5EF4-FFF2-40B4-BE49-F238E27FC236}">
                          <a16:creationId xmlns:a16="http://schemas.microsoft.com/office/drawing/2014/main" id="{B76168DF-33AC-41CA-A714-1701591B4819}"/>
                        </a:ext>
                      </a:extLst>
                    </p:cNvPr>
                    <p:cNvSpPr/>
                    <p:nvPr/>
                  </p:nvSpPr>
                  <p:spPr bwMode="auto">
                    <a:xfrm>
                      <a:off x="3451971"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211" name="Rectangle 210">
                      <a:extLst>
                        <a:ext uri="{FF2B5EF4-FFF2-40B4-BE49-F238E27FC236}">
                          <a16:creationId xmlns:a16="http://schemas.microsoft.com/office/drawing/2014/main" id="{F51452B2-C872-49C8-AEC0-CCB5273BC2A7}"/>
                        </a:ext>
                      </a:extLst>
                    </p:cNvPr>
                    <p:cNvSpPr/>
                    <p:nvPr/>
                  </p:nvSpPr>
                  <p:spPr bwMode="auto">
                    <a:xfrm>
                      <a:off x="3611006"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212" name="Rectangle 211">
                      <a:extLst>
                        <a:ext uri="{FF2B5EF4-FFF2-40B4-BE49-F238E27FC236}">
                          <a16:creationId xmlns:a16="http://schemas.microsoft.com/office/drawing/2014/main" id="{BD2CD303-251F-4863-A4B1-F5D6F41DCB5D}"/>
                        </a:ext>
                      </a:extLst>
                    </p:cNvPr>
                    <p:cNvSpPr/>
                    <p:nvPr/>
                  </p:nvSpPr>
                  <p:spPr bwMode="auto">
                    <a:xfrm>
                      <a:off x="3770042"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grpSp>
              <p:sp>
                <p:nvSpPr>
                  <p:cNvPr id="206" name="Rectangle 205">
                    <a:extLst>
                      <a:ext uri="{FF2B5EF4-FFF2-40B4-BE49-F238E27FC236}">
                        <a16:creationId xmlns:a16="http://schemas.microsoft.com/office/drawing/2014/main" id="{E46BC0E5-4F39-4544-B6C1-49715E011F43}"/>
                      </a:ext>
                    </a:extLst>
                  </p:cNvPr>
                  <p:cNvSpPr/>
                  <p:nvPr/>
                </p:nvSpPr>
                <p:spPr bwMode="auto">
                  <a:xfrm>
                    <a:off x="6888741" y="4519134"/>
                    <a:ext cx="121660" cy="357845"/>
                  </a:xfrm>
                  <a:prstGeom prst="rect">
                    <a:avLst/>
                  </a:prstGeom>
                  <a:solidFill>
                    <a:srgbClr val="50E6FF"/>
                  </a:solidFill>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207" name="Rectangle 206">
                    <a:extLst>
                      <a:ext uri="{FF2B5EF4-FFF2-40B4-BE49-F238E27FC236}">
                        <a16:creationId xmlns:a16="http://schemas.microsoft.com/office/drawing/2014/main" id="{763A37C5-E88B-45C1-81DA-480E1851C25D}"/>
                      </a:ext>
                    </a:extLst>
                  </p:cNvPr>
                  <p:cNvSpPr/>
                  <p:nvPr/>
                </p:nvSpPr>
                <p:spPr bwMode="auto">
                  <a:xfrm>
                    <a:off x="6924294" y="4569730"/>
                    <a:ext cx="50555" cy="101335"/>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208" name="Rectangle 207">
                    <a:extLst>
                      <a:ext uri="{FF2B5EF4-FFF2-40B4-BE49-F238E27FC236}">
                        <a16:creationId xmlns:a16="http://schemas.microsoft.com/office/drawing/2014/main" id="{DBB5A20F-6D39-47EC-8498-BCC27EB93EC5}"/>
                      </a:ext>
                    </a:extLst>
                  </p:cNvPr>
                  <p:cNvSpPr/>
                  <p:nvPr/>
                </p:nvSpPr>
                <p:spPr bwMode="auto">
                  <a:xfrm>
                    <a:off x="6924294" y="4707190"/>
                    <a:ext cx="50555" cy="101335"/>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grpSp>
          </p:grpSp>
          <p:grpSp>
            <p:nvGrpSpPr>
              <p:cNvPr id="190" name="Group 189">
                <a:extLst>
                  <a:ext uri="{FF2B5EF4-FFF2-40B4-BE49-F238E27FC236}">
                    <a16:creationId xmlns:a16="http://schemas.microsoft.com/office/drawing/2014/main" id="{614F06C2-22A8-4099-9EB5-F9EEE46885E1}"/>
                  </a:ext>
                </a:extLst>
              </p:cNvPr>
              <p:cNvGrpSpPr/>
              <p:nvPr/>
            </p:nvGrpSpPr>
            <p:grpSpPr>
              <a:xfrm>
                <a:off x="10450816" y="3472424"/>
                <a:ext cx="317560" cy="317560"/>
                <a:chOff x="9978965" y="3311263"/>
                <a:chExt cx="317560" cy="317560"/>
              </a:xfrm>
            </p:grpSpPr>
            <p:sp useBgFill="1">
              <p:nvSpPr>
                <p:cNvPr id="199" name="Oval 198">
                  <a:extLst>
                    <a:ext uri="{FF2B5EF4-FFF2-40B4-BE49-F238E27FC236}">
                      <a16:creationId xmlns:a16="http://schemas.microsoft.com/office/drawing/2014/main" id="{E0AD317E-7FB0-4C9A-B58A-764861E48A64}"/>
                    </a:ext>
                  </a:extLst>
                </p:cNvPr>
                <p:cNvSpPr/>
                <p:nvPr/>
              </p:nvSpPr>
              <p:spPr bwMode="auto">
                <a:xfrm>
                  <a:off x="9978965" y="3311263"/>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00" name="Graphic 199">
                  <a:extLst>
                    <a:ext uri="{FF2B5EF4-FFF2-40B4-BE49-F238E27FC236}">
                      <a16:creationId xmlns:a16="http://schemas.microsoft.com/office/drawing/2014/main" id="{20F93ED3-4509-456E-86B3-D7845B5C3F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26141" y="3370345"/>
                  <a:ext cx="204159" cy="204159"/>
                </a:xfrm>
                <a:prstGeom prst="rect">
                  <a:avLst/>
                </a:prstGeom>
              </p:spPr>
            </p:pic>
          </p:grpSp>
          <p:grpSp>
            <p:nvGrpSpPr>
              <p:cNvPr id="191" name="Group 190">
                <a:extLst>
                  <a:ext uri="{FF2B5EF4-FFF2-40B4-BE49-F238E27FC236}">
                    <a16:creationId xmlns:a16="http://schemas.microsoft.com/office/drawing/2014/main" id="{7EB7087D-DAE2-49FE-B469-428022573652}"/>
                  </a:ext>
                </a:extLst>
              </p:cNvPr>
              <p:cNvGrpSpPr/>
              <p:nvPr/>
            </p:nvGrpSpPr>
            <p:grpSpPr>
              <a:xfrm>
                <a:off x="9333793" y="2770460"/>
                <a:ext cx="317560" cy="317560"/>
                <a:chOff x="9109015" y="2269863"/>
                <a:chExt cx="317560" cy="317560"/>
              </a:xfrm>
            </p:grpSpPr>
            <p:sp useBgFill="1">
              <p:nvSpPr>
                <p:cNvPr id="197" name="Oval 196">
                  <a:extLst>
                    <a:ext uri="{FF2B5EF4-FFF2-40B4-BE49-F238E27FC236}">
                      <a16:creationId xmlns:a16="http://schemas.microsoft.com/office/drawing/2014/main" id="{6A4B598B-13AF-4BBD-8E6D-2ECC6AB4A725}"/>
                    </a:ext>
                  </a:extLst>
                </p:cNvPr>
                <p:cNvSpPr/>
                <p:nvPr/>
              </p:nvSpPr>
              <p:spPr bwMode="auto">
                <a:xfrm>
                  <a:off x="9109015" y="2269863"/>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98" name="Graphic 197">
                  <a:extLst>
                    <a:ext uri="{FF2B5EF4-FFF2-40B4-BE49-F238E27FC236}">
                      <a16:creationId xmlns:a16="http://schemas.microsoft.com/office/drawing/2014/main" id="{2FCF4D6D-9E15-4F68-84F0-BD3A74D363C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148702" y="2309550"/>
                  <a:ext cx="238186" cy="238186"/>
                </a:xfrm>
                <a:prstGeom prst="rect">
                  <a:avLst/>
                </a:prstGeom>
              </p:spPr>
            </p:pic>
          </p:grpSp>
          <p:grpSp>
            <p:nvGrpSpPr>
              <p:cNvPr id="192" name="Group 191">
                <a:extLst>
                  <a:ext uri="{FF2B5EF4-FFF2-40B4-BE49-F238E27FC236}">
                    <a16:creationId xmlns:a16="http://schemas.microsoft.com/office/drawing/2014/main" id="{663ADDA1-96CF-4594-944F-C580D6A179B6}"/>
                  </a:ext>
                </a:extLst>
              </p:cNvPr>
              <p:cNvGrpSpPr/>
              <p:nvPr/>
            </p:nvGrpSpPr>
            <p:grpSpPr>
              <a:xfrm>
                <a:off x="9537570" y="3472424"/>
                <a:ext cx="317560" cy="317560"/>
                <a:chOff x="8975665" y="2882638"/>
                <a:chExt cx="317560" cy="317560"/>
              </a:xfrm>
            </p:grpSpPr>
            <p:sp useBgFill="1">
              <p:nvSpPr>
                <p:cNvPr id="195" name="Oval 194">
                  <a:extLst>
                    <a:ext uri="{FF2B5EF4-FFF2-40B4-BE49-F238E27FC236}">
                      <a16:creationId xmlns:a16="http://schemas.microsoft.com/office/drawing/2014/main" id="{872A14AC-B77B-4BEE-A5B0-708E143B3B1F}"/>
                    </a:ext>
                  </a:extLst>
                </p:cNvPr>
                <p:cNvSpPr/>
                <p:nvPr/>
              </p:nvSpPr>
              <p:spPr bwMode="auto">
                <a:xfrm>
                  <a:off x="8975665" y="2882638"/>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96" name="Graphic 195">
                  <a:extLst>
                    <a:ext uri="{FF2B5EF4-FFF2-40B4-BE49-F238E27FC236}">
                      <a16:creationId xmlns:a16="http://schemas.microsoft.com/office/drawing/2014/main" id="{D893DFC9-2648-4EAE-A3A7-2075D8A470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012971" y="2919944"/>
                  <a:ext cx="242948" cy="242948"/>
                </a:xfrm>
                <a:prstGeom prst="rect">
                  <a:avLst/>
                </a:prstGeom>
              </p:spPr>
            </p:pic>
          </p:grpSp>
          <p:pic>
            <p:nvPicPr>
              <p:cNvPr id="193" name="Graphic 192">
                <a:extLst>
                  <a:ext uri="{FF2B5EF4-FFF2-40B4-BE49-F238E27FC236}">
                    <a16:creationId xmlns:a16="http://schemas.microsoft.com/office/drawing/2014/main" id="{363AADBC-C143-47A0-9F90-EA36684A2EE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001888" y="2330480"/>
                <a:ext cx="251370" cy="251370"/>
              </a:xfrm>
              <a:prstGeom prst="rect">
                <a:avLst/>
              </a:prstGeom>
            </p:spPr>
          </p:pic>
          <p:pic>
            <p:nvPicPr>
              <p:cNvPr id="194" name="Kubernetes" descr="Kubernetes">
                <a:extLst>
                  <a:ext uri="{FF2B5EF4-FFF2-40B4-BE49-F238E27FC236}">
                    <a16:creationId xmlns:a16="http://schemas.microsoft.com/office/drawing/2014/main" id="{CE815409-C311-4980-8C26-DF7BCFA0ACD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83197" y="2802240"/>
                <a:ext cx="254000" cy="254000"/>
              </a:xfrm>
              <a:prstGeom prst="rect">
                <a:avLst/>
              </a:prstGeom>
            </p:spPr>
          </p:pic>
        </p:grpSp>
      </p:grpSp>
    </p:spTree>
    <p:extLst>
      <p:ext uri="{BB962C8B-B14F-4D97-AF65-F5344CB8AC3E}">
        <p14:creationId xmlns:p14="http://schemas.microsoft.com/office/powerpoint/2010/main" val="904040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EC335-69F8-40A1-BAD2-A8CE1252A1AD}"/>
              </a:ext>
            </a:extLst>
          </p:cNvPr>
          <p:cNvSpPr>
            <a:spLocks noGrp="1"/>
          </p:cNvSpPr>
          <p:nvPr>
            <p:ph type="title"/>
          </p:nvPr>
        </p:nvSpPr>
        <p:spPr>
          <a:xfrm>
            <a:off x="588263" y="457200"/>
            <a:ext cx="11018520" cy="1169551"/>
          </a:xfrm>
        </p:spPr>
        <p:txBody>
          <a:bodyPr/>
          <a:lstStyle/>
          <a:p>
            <a:pPr algn="ctr"/>
            <a:r>
              <a:rPr lang="en-US" noProof="0"/>
              <a:t>Azure Arc-enabled infrastructure</a:t>
            </a:r>
            <a:br>
              <a:rPr lang="en-US" noProof="0"/>
            </a:br>
            <a:r>
              <a:rPr lang="en-US" sz="2000" noProof="0">
                <a:latin typeface="+mn-lt"/>
              </a:rPr>
              <a:t>Bring on-premises and multi-cloud infrastructure to Azure with Azure Arc</a:t>
            </a:r>
            <a:br>
              <a:rPr lang="en-US" sz="2000" noProof="0">
                <a:latin typeface="+mn-lt"/>
              </a:rPr>
            </a:br>
            <a:endParaRPr lang="en-US" sz="2000">
              <a:latin typeface="+mn-lt"/>
            </a:endParaRPr>
          </a:p>
        </p:txBody>
      </p:sp>
      <p:grpSp>
        <p:nvGrpSpPr>
          <p:cNvPr id="4" name="Group 3">
            <a:extLst>
              <a:ext uri="{FF2B5EF4-FFF2-40B4-BE49-F238E27FC236}">
                <a16:creationId xmlns:a16="http://schemas.microsoft.com/office/drawing/2014/main" id="{63D02670-EBFB-46F9-BDC9-CD0D81C4B837}"/>
              </a:ext>
              <a:ext uri="{C183D7F6-B498-43B3-948B-1728B52AA6E4}">
                <adec:decorative xmlns:adec="http://schemas.microsoft.com/office/drawing/2017/decorative" val="1"/>
              </a:ext>
            </a:extLst>
          </p:cNvPr>
          <p:cNvGrpSpPr/>
          <p:nvPr/>
        </p:nvGrpSpPr>
        <p:grpSpPr>
          <a:xfrm>
            <a:off x="451846" y="1489683"/>
            <a:ext cx="11280246" cy="4964972"/>
            <a:chOff x="451846" y="1489683"/>
            <a:chExt cx="11280246" cy="4964972"/>
          </a:xfrm>
        </p:grpSpPr>
        <p:sp>
          <p:nvSpPr>
            <p:cNvPr id="37" name="Rectangle 36">
              <a:extLst>
                <a:ext uri="{FF2B5EF4-FFF2-40B4-BE49-F238E27FC236}">
                  <a16:creationId xmlns:a16="http://schemas.microsoft.com/office/drawing/2014/main" id="{6BDC3E58-D010-413E-ADEE-6AC5526F3FBC}"/>
                </a:ext>
                <a:ext uri="{C183D7F6-B498-43B3-948B-1728B52AA6E4}">
                  <adec:decorative xmlns:adec="http://schemas.microsoft.com/office/drawing/2017/decorative" val="1"/>
                </a:ext>
              </a:extLst>
            </p:cNvPr>
            <p:cNvSpPr/>
            <p:nvPr/>
          </p:nvSpPr>
          <p:spPr bwMode="auto">
            <a:xfrm>
              <a:off x="451846" y="1489683"/>
              <a:ext cx="3524474" cy="485722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j-ea"/>
                <a:cs typeface="+mj-cs"/>
              </a:endParaRPr>
            </a:p>
          </p:txBody>
        </p:sp>
        <p:pic>
          <p:nvPicPr>
            <p:cNvPr id="38" name="Graphic 37" descr="servers">
              <a:extLst>
                <a:ext uri="{FF2B5EF4-FFF2-40B4-BE49-F238E27FC236}">
                  <a16:creationId xmlns:a16="http://schemas.microsoft.com/office/drawing/2014/main" id="{37D0FC51-EBCF-4CA7-A5BC-A90D62132E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43003" y="1886783"/>
              <a:ext cx="542161" cy="542161"/>
            </a:xfrm>
            <a:prstGeom prst="rect">
              <a:avLst/>
            </a:prstGeom>
          </p:spPr>
        </p:pic>
        <p:sp>
          <p:nvSpPr>
            <p:cNvPr id="46" name="Rectangle 45">
              <a:extLst>
                <a:ext uri="{FF2B5EF4-FFF2-40B4-BE49-F238E27FC236}">
                  <a16:creationId xmlns:a16="http://schemas.microsoft.com/office/drawing/2014/main" id="{D456B27C-77BE-440A-B43E-7DE29DB62993}"/>
                </a:ext>
              </a:extLst>
            </p:cNvPr>
            <p:cNvSpPr/>
            <p:nvPr/>
          </p:nvSpPr>
          <p:spPr bwMode="auto">
            <a:xfrm>
              <a:off x="881860" y="2686072"/>
              <a:ext cx="2664448"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Azure Arc-enabled servers</a:t>
              </a:r>
            </a:p>
          </p:txBody>
        </p:sp>
        <p:sp>
          <p:nvSpPr>
            <p:cNvPr id="40" name="Rectangle 39">
              <a:extLst>
                <a:ext uri="{FF2B5EF4-FFF2-40B4-BE49-F238E27FC236}">
                  <a16:creationId xmlns:a16="http://schemas.microsoft.com/office/drawing/2014/main" id="{07B6C0A8-E336-4C9A-8722-1D87B4E41909}"/>
                </a:ext>
              </a:extLst>
            </p:cNvPr>
            <p:cNvSpPr/>
            <p:nvPr/>
          </p:nvSpPr>
          <p:spPr bwMode="auto">
            <a:xfrm>
              <a:off x="598256" y="3062140"/>
              <a:ext cx="3231654" cy="12921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Simplified role-based operations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Physical, Virtual, Windows, Linux</a:t>
              </a:r>
            </a:p>
          </p:txBody>
        </p:sp>
        <p:sp>
          <p:nvSpPr>
            <p:cNvPr id="298" name="Rectangle 297">
              <a:extLst>
                <a:ext uri="{FF2B5EF4-FFF2-40B4-BE49-F238E27FC236}">
                  <a16:creationId xmlns:a16="http://schemas.microsoft.com/office/drawing/2014/main" id="{FE9496A8-BB4D-498E-96C2-484C4E1EBE34}"/>
                </a:ext>
              </a:extLst>
            </p:cNvPr>
            <p:cNvSpPr/>
            <p:nvPr/>
          </p:nvSpPr>
          <p:spPr bwMode="auto">
            <a:xfrm>
              <a:off x="1190604" y="6085323"/>
              <a:ext cx="2046958" cy="36933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1200">
                  <a:solidFill>
                    <a:srgbClr val="50E6FF"/>
                  </a:solidFill>
                  <a:latin typeface="Segoe UI Semibold"/>
                  <a:cs typeface="Segoe UI" pitchFamily="34" charset="0"/>
                </a:rPr>
                <a:t>GENERALLY AVAILABLE</a:t>
              </a:r>
            </a:p>
          </p:txBody>
        </p:sp>
        <p:sp>
          <p:nvSpPr>
            <p:cNvPr id="35" name="Rectangle 34">
              <a:extLst>
                <a:ext uri="{FF2B5EF4-FFF2-40B4-BE49-F238E27FC236}">
                  <a16:creationId xmlns:a16="http://schemas.microsoft.com/office/drawing/2014/main" id="{A8868574-4FF3-4B83-938B-9C40DF51C827}"/>
                </a:ext>
                <a:ext uri="{C183D7F6-B498-43B3-948B-1728B52AA6E4}">
                  <adec:decorative xmlns:adec="http://schemas.microsoft.com/office/drawing/2017/decorative" val="1"/>
                </a:ext>
              </a:extLst>
            </p:cNvPr>
            <p:cNvSpPr/>
            <p:nvPr/>
          </p:nvSpPr>
          <p:spPr bwMode="auto">
            <a:xfrm>
              <a:off x="4302110" y="1489683"/>
              <a:ext cx="3524474" cy="485722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j-ea"/>
                <a:cs typeface="+mj-cs"/>
              </a:endParaRPr>
            </a:p>
          </p:txBody>
        </p:sp>
        <p:grpSp>
          <p:nvGrpSpPr>
            <p:cNvPr id="50" name="Group 49" descr="Server and database">
              <a:extLst>
                <a:ext uri="{FF2B5EF4-FFF2-40B4-BE49-F238E27FC236}">
                  <a16:creationId xmlns:a16="http://schemas.microsoft.com/office/drawing/2014/main" id="{2DAA8193-F766-402B-9A26-DBA868138B97}"/>
                </a:ext>
              </a:extLst>
            </p:cNvPr>
            <p:cNvGrpSpPr/>
            <p:nvPr/>
          </p:nvGrpSpPr>
          <p:grpSpPr>
            <a:xfrm>
              <a:off x="5499748" y="1882765"/>
              <a:ext cx="1024959" cy="542161"/>
              <a:chOff x="-1606918" y="2945898"/>
              <a:chExt cx="1024959" cy="542161"/>
            </a:xfrm>
          </p:grpSpPr>
          <p:pic>
            <p:nvPicPr>
              <p:cNvPr id="51" name="Graphic 50">
                <a:extLst>
                  <a:ext uri="{FF2B5EF4-FFF2-40B4-BE49-F238E27FC236}">
                    <a16:creationId xmlns:a16="http://schemas.microsoft.com/office/drawing/2014/main" id="{AC1F2F9B-C623-408B-9CE7-1ED32CA33F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52" name="Database" descr=" Database">
                <a:extLst>
                  <a:ext uri="{FF2B5EF4-FFF2-40B4-BE49-F238E27FC236}">
                    <a16:creationId xmlns:a16="http://schemas.microsoft.com/office/drawing/2014/main" id="{17C55414-2FF2-438D-AF7F-8CA911C17489}"/>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48" name="Rectangle 47">
              <a:extLst>
                <a:ext uri="{FF2B5EF4-FFF2-40B4-BE49-F238E27FC236}">
                  <a16:creationId xmlns:a16="http://schemas.microsoft.com/office/drawing/2014/main" id="{B72E75E5-941D-4F52-B298-3B50FB8DBA22}"/>
                </a:ext>
              </a:extLst>
            </p:cNvPr>
            <p:cNvSpPr/>
            <p:nvPr/>
          </p:nvSpPr>
          <p:spPr bwMode="auto">
            <a:xfrm>
              <a:off x="4534152" y="2686072"/>
              <a:ext cx="3060390"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Azure Arc-enabled SQL Server</a:t>
              </a:r>
            </a:p>
          </p:txBody>
        </p:sp>
        <p:sp>
          <p:nvSpPr>
            <p:cNvPr id="45" name="Rectangle 44">
              <a:extLst>
                <a:ext uri="{FF2B5EF4-FFF2-40B4-BE49-F238E27FC236}">
                  <a16:creationId xmlns:a16="http://schemas.microsoft.com/office/drawing/2014/main" id="{333CF3B9-7812-433B-A7F1-48874133933D}"/>
                </a:ext>
              </a:extLst>
            </p:cNvPr>
            <p:cNvSpPr/>
            <p:nvPr/>
          </p:nvSpPr>
          <p:spPr bwMode="auto">
            <a:xfrm>
              <a:off x="4412124" y="3062140"/>
              <a:ext cx="3304446" cy="12884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Use with your existing SQL servers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Free SQL Assesment</a:t>
              </a:r>
            </a:p>
          </p:txBody>
        </p:sp>
        <p:pic>
          <p:nvPicPr>
            <p:cNvPr id="3" name="Graphic 2" descr="Azure SQL">
              <a:extLst>
                <a:ext uri="{FF2B5EF4-FFF2-40B4-BE49-F238E27FC236}">
                  <a16:creationId xmlns:a16="http://schemas.microsoft.com/office/drawing/2014/main" id="{21606FB0-7163-48A7-B93F-242E19FE229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70961" y="4581767"/>
              <a:ext cx="1102345" cy="1102345"/>
            </a:xfrm>
            <a:prstGeom prst="rect">
              <a:avLst/>
            </a:prstGeom>
          </p:spPr>
        </p:pic>
        <p:sp>
          <p:nvSpPr>
            <p:cNvPr id="302" name="Rectangle 301">
              <a:extLst>
                <a:ext uri="{FF2B5EF4-FFF2-40B4-BE49-F238E27FC236}">
                  <a16:creationId xmlns:a16="http://schemas.microsoft.com/office/drawing/2014/main" id="{CBD24A8A-D76E-4C60-9C30-FB4AEC8049BD}"/>
                </a:ext>
              </a:extLst>
            </p:cNvPr>
            <p:cNvSpPr/>
            <p:nvPr/>
          </p:nvSpPr>
          <p:spPr bwMode="auto">
            <a:xfrm>
              <a:off x="5040868" y="6085323"/>
              <a:ext cx="2046958" cy="36933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PUBLIC PREVIEW</a:t>
              </a:r>
            </a:p>
          </p:txBody>
        </p:sp>
        <p:sp>
          <p:nvSpPr>
            <p:cNvPr id="39" name="Rectangle 38">
              <a:extLst>
                <a:ext uri="{FF2B5EF4-FFF2-40B4-BE49-F238E27FC236}">
                  <a16:creationId xmlns:a16="http://schemas.microsoft.com/office/drawing/2014/main" id="{F964E636-B8BC-4405-8E81-F77B59694375}"/>
                </a:ext>
                <a:ext uri="{C183D7F6-B498-43B3-948B-1728B52AA6E4}">
                  <adec:decorative xmlns:adec="http://schemas.microsoft.com/office/drawing/2017/decorative" val="1"/>
                </a:ext>
              </a:extLst>
            </p:cNvPr>
            <p:cNvSpPr/>
            <p:nvPr/>
          </p:nvSpPr>
          <p:spPr bwMode="auto">
            <a:xfrm>
              <a:off x="8207618" y="1489683"/>
              <a:ext cx="3524474" cy="485722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j-ea"/>
                <a:cs typeface="+mj-cs"/>
              </a:endParaRPr>
            </a:p>
          </p:txBody>
        </p:sp>
        <p:pic>
          <p:nvPicPr>
            <p:cNvPr id="44" name="Picture 43" descr="kubernetes">
              <a:extLst>
                <a:ext uri="{FF2B5EF4-FFF2-40B4-BE49-F238E27FC236}">
                  <a16:creationId xmlns:a16="http://schemas.microsoft.com/office/drawing/2014/main" id="{606CA2DD-2E57-4836-BEB2-64601CDD25E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3152" y="1814542"/>
              <a:ext cx="713408" cy="692006"/>
            </a:xfrm>
            <a:prstGeom prst="rect">
              <a:avLst/>
            </a:prstGeom>
          </p:spPr>
        </p:pic>
        <p:sp>
          <p:nvSpPr>
            <p:cNvPr id="42" name="Rectangle 41">
              <a:extLst>
                <a:ext uri="{FF2B5EF4-FFF2-40B4-BE49-F238E27FC236}">
                  <a16:creationId xmlns:a16="http://schemas.microsoft.com/office/drawing/2014/main" id="{9059F0DC-B36F-4E78-833F-EC30DE2A8BC4}"/>
                </a:ext>
              </a:extLst>
            </p:cNvPr>
            <p:cNvSpPr/>
            <p:nvPr/>
          </p:nvSpPr>
          <p:spPr bwMode="auto">
            <a:xfrm>
              <a:off x="8423086" y="2686072"/>
              <a:ext cx="3093539"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Azure Arc-enabled Kubernetes</a:t>
              </a:r>
            </a:p>
          </p:txBody>
        </p:sp>
        <p:sp>
          <p:nvSpPr>
            <p:cNvPr id="41" name="Rectangle 40">
              <a:extLst>
                <a:ext uri="{FF2B5EF4-FFF2-40B4-BE49-F238E27FC236}">
                  <a16:creationId xmlns:a16="http://schemas.microsoft.com/office/drawing/2014/main" id="{361339E1-FD49-42B9-B7F7-C555246E729B}"/>
                </a:ext>
              </a:extLst>
            </p:cNvPr>
            <p:cNvSpPr/>
            <p:nvPr/>
          </p:nvSpPr>
          <p:spPr bwMode="auto">
            <a:xfrm>
              <a:off x="8414105" y="3062140"/>
              <a:ext cx="3111500" cy="12511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Governance and Security</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Monitoring and Policy</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GitOps-based zero-touch deploy</a:t>
              </a:r>
            </a:p>
          </p:txBody>
        </p:sp>
        <p:grpSp>
          <p:nvGrpSpPr>
            <p:cNvPr id="53" name="Group 52" descr="kubernetee. canonical, aks on azure, rancher, open shift">
              <a:extLst>
                <a:ext uri="{FF2B5EF4-FFF2-40B4-BE49-F238E27FC236}">
                  <a16:creationId xmlns:a16="http://schemas.microsoft.com/office/drawing/2014/main" id="{7667DA97-7888-42D1-8371-F6FE0BC62A9A}"/>
                </a:ext>
              </a:extLst>
            </p:cNvPr>
            <p:cNvGrpSpPr/>
            <p:nvPr/>
          </p:nvGrpSpPr>
          <p:grpSpPr>
            <a:xfrm>
              <a:off x="8634949" y="4421443"/>
              <a:ext cx="1865040" cy="1381034"/>
              <a:chOff x="5018732" y="4497888"/>
              <a:chExt cx="1865040" cy="1381034"/>
            </a:xfrm>
          </p:grpSpPr>
          <p:pic>
            <p:nvPicPr>
              <p:cNvPr id="64" name="Picture 63" descr="A picture containing drawing&#10;&#10;Description automatically generated">
                <a:extLst>
                  <a:ext uri="{FF2B5EF4-FFF2-40B4-BE49-F238E27FC236}">
                    <a16:creationId xmlns:a16="http://schemas.microsoft.com/office/drawing/2014/main" id="{904D8320-D1F9-4FEE-9D23-0242B2F45F7B}"/>
                  </a:ext>
                </a:extLst>
              </p:cNvPr>
              <p:cNvPicPr>
                <a:picLocks noChangeAspect="1"/>
              </p:cNvPicPr>
              <p:nvPr/>
            </p:nvPicPr>
            <p:blipFill>
              <a:blip r:embed="rId9"/>
              <a:stretch>
                <a:fillRect/>
              </a:stretch>
            </p:blipFill>
            <p:spPr>
              <a:xfrm>
                <a:off x="6075028" y="4497888"/>
                <a:ext cx="620301" cy="527256"/>
              </a:xfrm>
              <a:prstGeom prst="rect">
                <a:avLst/>
              </a:prstGeom>
            </p:spPr>
          </p:pic>
          <p:pic>
            <p:nvPicPr>
              <p:cNvPr id="67" name="Kubernetes" descr="Kubernetes">
                <a:extLst>
                  <a:ext uri="{FF2B5EF4-FFF2-40B4-BE49-F238E27FC236}">
                    <a16:creationId xmlns:a16="http://schemas.microsoft.com/office/drawing/2014/main" id="{CBD0631A-2C3E-46BF-AF86-8E62FAE02C3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51515" y="4559286"/>
                <a:ext cx="428244" cy="428242"/>
              </a:xfrm>
              <a:prstGeom prst="rect">
                <a:avLst/>
              </a:prstGeom>
            </p:spPr>
          </p:pic>
          <p:grpSp>
            <p:nvGrpSpPr>
              <p:cNvPr id="68" name="Group 67" descr="OpenShift logo">
                <a:extLst>
                  <a:ext uri="{FF2B5EF4-FFF2-40B4-BE49-F238E27FC236}">
                    <a16:creationId xmlns:a16="http://schemas.microsoft.com/office/drawing/2014/main" id="{2939CFCF-540F-4761-B8AE-EA82B2B47349}"/>
                  </a:ext>
                </a:extLst>
              </p:cNvPr>
              <p:cNvGrpSpPr/>
              <p:nvPr/>
            </p:nvGrpSpPr>
            <p:grpSpPr>
              <a:xfrm>
                <a:off x="5864660" y="5318605"/>
                <a:ext cx="1019112" cy="560317"/>
                <a:chOff x="7283594" y="4604759"/>
                <a:chExt cx="1019112" cy="560317"/>
              </a:xfrm>
            </p:grpSpPr>
            <p:pic>
              <p:nvPicPr>
                <p:cNvPr id="72" name="Picture 4" descr="Image result for openshift">
                  <a:extLst>
                    <a:ext uri="{FF2B5EF4-FFF2-40B4-BE49-F238E27FC236}">
                      <a16:creationId xmlns:a16="http://schemas.microsoft.com/office/drawing/2014/main" id="{0E31F7CD-033A-4AA0-BA44-48D8CFF2233E}"/>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b="21931"/>
                <a:stretch/>
              </p:blipFill>
              <p:spPr bwMode="auto">
                <a:xfrm>
                  <a:off x="7562713" y="4604759"/>
                  <a:ext cx="460874" cy="378998"/>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1090">
                  <a:extLst>
                    <a:ext uri="{FF2B5EF4-FFF2-40B4-BE49-F238E27FC236}">
                      <a16:creationId xmlns:a16="http://schemas.microsoft.com/office/drawing/2014/main" id="{D9D6C72D-CC48-4598-AFE8-0B6413C03BF6}"/>
                    </a:ext>
                  </a:extLst>
                </p:cNvPr>
                <p:cNvSpPr txBox="1"/>
                <p:nvPr/>
              </p:nvSpPr>
              <p:spPr>
                <a:xfrm>
                  <a:off x="7283594" y="4949632"/>
                  <a:ext cx="1019112" cy="215444"/>
                </a:xfrm>
                <a:prstGeom prst="rect">
                  <a:avLst/>
                </a:prstGeom>
                <a:noFill/>
              </p:spPr>
              <p:txBody>
                <a:bodyPr wrap="square"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OpenShift</a:t>
                  </a:r>
                </a:p>
              </p:txBody>
            </p:sp>
          </p:grpSp>
          <p:grpSp>
            <p:nvGrpSpPr>
              <p:cNvPr id="69" name="Group 68" descr="Rancher logo">
                <a:extLst>
                  <a:ext uri="{FF2B5EF4-FFF2-40B4-BE49-F238E27FC236}">
                    <a16:creationId xmlns:a16="http://schemas.microsoft.com/office/drawing/2014/main" id="{704920E4-F2E3-4443-BDCC-053D41B52AF0}"/>
                  </a:ext>
                </a:extLst>
              </p:cNvPr>
              <p:cNvGrpSpPr/>
              <p:nvPr/>
            </p:nvGrpSpPr>
            <p:grpSpPr>
              <a:xfrm>
                <a:off x="5018732" y="5448033"/>
                <a:ext cx="693812" cy="352564"/>
                <a:chOff x="8253139" y="4775717"/>
                <a:chExt cx="693812" cy="352564"/>
              </a:xfrm>
            </p:grpSpPr>
            <p:pic>
              <p:nvPicPr>
                <p:cNvPr id="70" name="Picture 69" descr="A close up of a sign&#10;&#10;Description automatically generated">
                  <a:extLst>
                    <a:ext uri="{FF2B5EF4-FFF2-40B4-BE49-F238E27FC236}">
                      <a16:creationId xmlns:a16="http://schemas.microsoft.com/office/drawing/2014/main" id="{E70F20A8-466C-4511-8E1B-F0DF9C1E41E3}"/>
                    </a:ext>
                  </a:extLst>
                </p:cNvPr>
                <p:cNvPicPr>
                  <a:picLocks noChangeAspect="1"/>
                </p:cNvPicPr>
                <p:nvPr/>
              </p:nvPicPr>
              <p:blipFill rotWithShape="1">
                <a:blip r:embed="rId13"/>
                <a:srcRect b="38834"/>
                <a:stretch/>
              </p:blipFill>
              <p:spPr>
                <a:xfrm>
                  <a:off x="8253139" y="4775717"/>
                  <a:ext cx="693812" cy="215445"/>
                </a:xfrm>
                <a:prstGeom prst="rect">
                  <a:avLst/>
                </a:prstGeom>
              </p:spPr>
            </p:pic>
            <p:pic>
              <p:nvPicPr>
                <p:cNvPr id="71" name="Picture 70" descr="A close up of a sign&#10;&#10;Description automatically generated">
                  <a:extLst>
                    <a:ext uri="{FF2B5EF4-FFF2-40B4-BE49-F238E27FC236}">
                      <a16:creationId xmlns:a16="http://schemas.microsoft.com/office/drawing/2014/main" id="{F1460237-790D-4C72-9167-C499C963EF95}"/>
                    </a:ext>
                  </a:extLst>
                </p:cNvPr>
                <p:cNvPicPr>
                  <a:picLocks noChangeAspect="1"/>
                </p:cNvPicPr>
                <p:nvPr/>
              </p:nvPicPr>
              <p:blipFill rotWithShape="1">
                <a:blip r:embed="rId14">
                  <a:extLst>
                    <a:ext uri="{BEBA8EAE-BF5A-486C-A8C5-ECC9F3942E4B}">
                      <a14:imgProps xmlns:a14="http://schemas.microsoft.com/office/drawing/2010/main">
                        <a14:imgLayer r:embed="rId15">
                          <a14:imgEffect>
                            <a14:brightnessContrast bright="100000"/>
                          </a14:imgEffect>
                        </a14:imgLayer>
                      </a14:imgProps>
                    </a:ext>
                  </a:extLst>
                </a:blip>
                <a:srcRect t="56865"/>
                <a:stretch/>
              </p:blipFill>
              <p:spPr>
                <a:xfrm>
                  <a:off x="8380221" y="5032003"/>
                  <a:ext cx="439647" cy="96278"/>
                </a:xfrm>
                <a:prstGeom prst="rect">
                  <a:avLst/>
                </a:prstGeom>
              </p:spPr>
            </p:pic>
          </p:grpSp>
        </p:grpSp>
        <p:grpSp>
          <p:nvGrpSpPr>
            <p:cNvPr id="74" name="Group 73" descr="AKS on azure stack">
              <a:extLst>
                <a:ext uri="{FF2B5EF4-FFF2-40B4-BE49-F238E27FC236}">
                  <a16:creationId xmlns:a16="http://schemas.microsoft.com/office/drawing/2014/main" id="{F6B4EBA5-92B8-4295-94BC-99E8A4632A9B}"/>
                </a:ext>
              </a:extLst>
            </p:cNvPr>
            <p:cNvGrpSpPr/>
            <p:nvPr/>
          </p:nvGrpSpPr>
          <p:grpSpPr>
            <a:xfrm>
              <a:off x="10528185" y="4749338"/>
              <a:ext cx="901573" cy="881705"/>
              <a:chOff x="6517321" y="4420914"/>
              <a:chExt cx="1019112" cy="938549"/>
            </a:xfrm>
          </p:grpSpPr>
          <p:pic>
            <p:nvPicPr>
              <p:cNvPr id="75" name="Graphic 74">
                <a:extLst>
                  <a:ext uri="{FF2B5EF4-FFF2-40B4-BE49-F238E27FC236}">
                    <a16:creationId xmlns:a16="http://schemas.microsoft.com/office/drawing/2014/main" id="{A651C2CF-9021-407D-A061-5EBBA9BD179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726412" y="4420914"/>
                <a:ext cx="600930" cy="600930"/>
              </a:xfrm>
              <a:prstGeom prst="rect">
                <a:avLst/>
              </a:prstGeom>
            </p:spPr>
          </p:pic>
          <p:sp>
            <p:nvSpPr>
              <p:cNvPr id="76" name="TextBox 1090">
                <a:extLst>
                  <a:ext uri="{FF2B5EF4-FFF2-40B4-BE49-F238E27FC236}">
                    <a16:creationId xmlns:a16="http://schemas.microsoft.com/office/drawing/2014/main" id="{17924053-A8FA-4C91-A525-0A2D249259DF}"/>
                  </a:ext>
                </a:extLst>
              </p:cNvPr>
              <p:cNvSpPr txBox="1"/>
              <p:nvPr/>
            </p:nvSpPr>
            <p:spPr>
              <a:xfrm>
                <a:off x="6517321" y="5020909"/>
                <a:ext cx="1019112" cy="338554"/>
              </a:xfrm>
              <a:prstGeom prst="rect">
                <a:avLst/>
              </a:prstGeom>
              <a:noFill/>
            </p:spPr>
            <p:txBody>
              <a:bodyPr wrap="square"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AKS on Azure Stack HCI</a:t>
                </a:r>
              </a:p>
            </p:txBody>
          </p:sp>
        </p:grpSp>
        <p:sp>
          <p:nvSpPr>
            <p:cNvPr id="77" name="Rectangle 76">
              <a:extLst>
                <a:ext uri="{FF2B5EF4-FFF2-40B4-BE49-F238E27FC236}">
                  <a16:creationId xmlns:a16="http://schemas.microsoft.com/office/drawing/2014/main" id="{063A208B-67EE-4AE9-A73C-66DCFCADA179}"/>
                </a:ext>
              </a:extLst>
            </p:cNvPr>
            <p:cNvSpPr/>
            <p:nvPr/>
          </p:nvSpPr>
          <p:spPr bwMode="auto">
            <a:xfrm>
              <a:off x="8946376" y="6085323"/>
              <a:ext cx="2046958" cy="36933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1200">
                  <a:solidFill>
                    <a:srgbClr val="50E6FF"/>
                  </a:solidFill>
                  <a:latin typeface="Segoe UI Semibold"/>
                  <a:cs typeface="Segoe UI" pitchFamily="34" charset="0"/>
                </a:rPr>
                <a:t>GENERALLY AVAILABLE</a:t>
              </a:r>
            </a:p>
          </p:txBody>
        </p:sp>
        <p:grpSp>
          <p:nvGrpSpPr>
            <p:cNvPr id="43" name="Group 42" descr="Customer logos">
              <a:extLst>
                <a:ext uri="{FF2B5EF4-FFF2-40B4-BE49-F238E27FC236}">
                  <a16:creationId xmlns:a16="http://schemas.microsoft.com/office/drawing/2014/main" id="{2D3BB1AF-8C8B-4F0F-AB62-02F6F760EBD4}"/>
                </a:ext>
              </a:extLst>
            </p:cNvPr>
            <p:cNvGrpSpPr/>
            <p:nvPr/>
          </p:nvGrpSpPr>
          <p:grpSpPr>
            <a:xfrm>
              <a:off x="672106" y="4374058"/>
              <a:ext cx="3118461" cy="1626016"/>
              <a:chOff x="628657" y="4382621"/>
              <a:chExt cx="3118461" cy="1626016"/>
            </a:xfrm>
          </p:grpSpPr>
          <p:grpSp>
            <p:nvGrpSpPr>
              <p:cNvPr id="47" name="Group 46" descr="red hat logo png&#10;">
                <a:extLst>
                  <a:ext uri="{FF2B5EF4-FFF2-40B4-BE49-F238E27FC236}">
                    <a16:creationId xmlns:a16="http://schemas.microsoft.com/office/drawing/2014/main" id="{C214E677-5F31-4429-A8F9-6E0041E2C7F6}"/>
                  </a:ext>
                </a:extLst>
              </p:cNvPr>
              <p:cNvGrpSpPr/>
              <p:nvPr/>
            </p:nvGrpSpPr>
            <p:grpSpPr>
              <a:xfrm>
                <a:off x="637520" y="5555713"/>
                <a:ext cx="1204350" cy="283451"/>
                <a:chOff x="3181349" y="2743199"/>
                <a:chExt cx="5827776" cy="1371600"/>
              </a:xfrm>
            </p:grpSpPr>
            <p:sp>
              <p:nvSpPr>
                <p:cNvPr id="60" name="Freeform: Shape 59">
                  <a:extLst>
                    <a:ext uri="{FF2B5EF4-FFF2-40B4-BE49-F238E27FC236}">
                      <a16:creationId xmlns:a16="http://schemas.microsoft.com/office/drawing/2014/main" id="{4481B5D0-A3AF-4D61-AD06-F0EE2DD4D459}"/>
                    </a:ext>
                  </a:extLst>
                </p:cNvPr>
                <p:cNvSpPr/>
                <p:nvPr/>
              </p:nvSpPr>
              <p:spPr>
                <a:xfrm>
                  <a:off x="3181349" y="2743199"/>
                  <a:ext cx="1813083" cy="1371600"/>
                </a:xfrm>
                <a:custGeom>
                  <a:avLst/>
                  <a:gdLst>
                    <a:gd name="connsiteX0" fmla="*/ 1209389 w 1813083"/>
                    <a:gd name="connsiteY0" fmla="*/ 790480 h 1371600"/>
                    <a:gd name="connsiteX1" fmla="*/ 1500950 w 1813083"/>
                    <a:gd name="connsiteY1" fmla="*/ 624173 h 1371600"/>
                    <a:gd name="connsiteX2" fmla="*/ 1497997 w 1813083"/>
                    <a:gd name="connsiteY2" fmla="*/ 591598 h 1371600"/>
                    <a:gd name="connsiteX3" fmla="*/ 1427036 w 1813083"/>
                    <a:gd name="connsiteY3" fmla="*/ 283369 h 1371600"/>
                    <a:gd name="connsiteX4" fmla="*/ 1277207 w 1813083"/>
                    <a:gd name="connsiteY4" fmla="*/ 125254 h 1371600"/>
                    <a:gd name="connsiteX5" fmla="*/ 924020 w 1813083"/>
                    <a:gd name="connsiteY5" fmla="*/ 0 h 1371600"/>
                    <a:gd name="connsiteX6" fmla="*/ 786384 w 1813083"/>
                    <a:gd name="connsiteY6" fmla="*/ 71438 h 1371600"/>
                    <a:gd name="connsiteX7" fmla="*/ 615982 w 1813083"/>
                    <a:gd name="connsiteY7" fmla="*/ 18098 h 1371600"/>
                    <a:gd name="connsiteX8" fmla="*/ 492824 w 1813083"/>
                    <a:gd name="connsiteY8" fmla="*/ 137160 h 1371600"/>
                    <a:gd name="connsiteX9" fmla="*/ 402431 w 1813083"/>
                    <a:gd name="connsiteY9" fmla="*/ 395859 h 1371600"/>
                    <a:gd name="connsiteX10" fmla="*/ 400336 w 1813083"/>
                    <a:gd name="connsiteY10" fmla="*/ 414338 h 1371600"/>
                    <a:gd name="connsiteX11" fmla="*/ 1209389 w 1813083"/>
                    <a:gd name="connsiteY11" fmla="*/ 790099 h 1371600"/>
                    <a:gd name="connsiteX12" fmla="*/ 1519238 w 1813083"/>
                    <a:gd name="connsiteY12" fmla="*/ 681704 h 1371600"/>
                    <a:gd name="connsiteX13" fmla="*/ 1535716 w 1813083"/>
                    <a:gd name="connsiteY13" fmla="*/ 778193 h 1371600"/>
                    <a:gd name="connsiteX14" fmla="*/ 1188720 w 1813083"/>
                    <a:gd name="connsiteY14" fmla="*/ 985552 h 1371600"/>
                    <a:gd name="connsiteX15" fmla="*/ 353187 w 1813083"/>
                    <a:gd name="connsiteY15" fmla="*/ 552355 h 1371600"/>
                    <a:gd name="connsiteX16" fmla="*/ 367570 w 1813083"/>
                    <a:gd name="connsiteY16" fmla="*/ 482537 h 1371600"/>
                    <a:gd name="connsiteX17" fmla="*/ 0 w 1813083"/>
                    <a:gd name="connsiteY17" fmla="*/ 702183 h 1371600"/>
                    <a:gd name="connsiteX18" fmla="*/ 1273016 w 1813083"/>
                    <a:gd name="connsiteY18" fmla="*/ 1371600 h 1371600"/>
                    <a:gd name="connsiteX19" fmla="*/ 1813084 w 1813083"/>
                    <a:gd name="connsiteY19" fmla="*/ 1022509 h 1371600"/>
                    <a:gd name="connsiteX20" fmla="*/ 1519428 w 1813083"/>
                    <a:gd name="connsiteY20" fmla="*/ 681704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3083" h="1371600">
                      <a:moveTo>
                        <a:pt x="1209389" y="790480"/>
                      </a:moveTo>
                      <a:cubicBezTo>
                        <a:pt x="1328547" y="790480"/>
                        <a:pt x="1500950" y="765905"/>
                        <a:pt x="1500950" y="624173"/>
                      </a:cubicBezTo>
                      <a:cubicBezTo>
                        <a:pt x="1501306" y="613235"/>
                        <a:pt x="1500314" y="602294"/>
                        <a:pt x="1497997" y="591598"/>
                      </a:cubicBezTo>
                      <a:lnTo>
                        <a:pt x="1427036" y="283369"/>
                      </a:lnTo>
                      <a:cubicBezTo>
                        <a:pt x="1410653" y="215551"/>
                        <a:pt x="1396270" y="184785"/>
                        <a:pt x="1277207" y="125254"/>
                      </a:cubicBezTo>
                      <a:cubicBezTo>
                        <a:pt x="1184815" y="78010"/>
                        <a:pt x="983552" y="0"/>
                        <a:pt x="924020" y="0"/>
                      </a:cubicBezTo>
                      <a:cubicBezTo>
                        <a:pt x="868585" y="0"/>
                        <a:pt x="852488" y="71438"/>
                        <a:pt x="786384" y="71438"/>
                      </a:cubicBezTo>
                      <a:cubicBezTo>
                        <a:pt x="722757" y="71438"/>
                        <a:pt x="675513" y="18098"/>
                        <a:pt x="615982" y="18098"/>
                      </a:cubicBezTo>
                      <a:cubicBezTo>
                        <a:pt x="558832" y="18098"/>
                        <a:pt x="521589" y="57055"/>
                        <a:pt x="492824" y="137160"/>
                      </a:cubicBezTo>
                      <a:cubicBezTo>
                        <a:pt x="492824" y="137160"/>
                        <a:pt x="412718" y="363093"/>
                        <a:pt x="402431" y="395859"/>
                      </a:cubicBezTo>
                      <a:cubicBezTo>
                        <a:pt x="400796" y="401876"/>
                        <a:pt x="400090" y="408107"/>
                        <a:pt x="400336" y="414338"/>
                      </a:cubicBezTo>
                      <a:cubicBezTo>
                        <a:pt x="400336" y="502158"/>
                        <a:pt x="746093" y="790099"/>
                        <a:pt x="1209389" y="790099"/>
                      </a:cubicBezTo>
                      <a:moveTo>
                        <a:pt x="1519238" y="681704"/>
                      </a:moveTo>
                      <a:cubicBezTo>
                        <a:pt x="1535716" y="759714"/>
                        <a:pt x="1535716" y="767906"/>
                        <a:pt x="1535716" y="778193"/>
                      </a:cubicBezTo>
                      <a:cubicBezTo>
                        <a:pt x="1535716" y="911543"/>
                        <a:pt x="1385792" y="985552"/>
                        <a:pt x="1188720" y="985552"/>
                      </a:cubicBezTo>
                      <a:cubicBezTo>
                        <a:pt x="743331" y="985838"/>
                        <a:pt x="353187" y="724853"/>
                        <a:pt x="353187" y="552355"/>
                      </a:cubicBezTo>
                      <a:cubicBezTo>
                        <a:pt x="353161" y="528344"/>
                        <a:pt x="358056" y="504582"/>
                        <a:pt x="367570" y="482537"/>
                      </a:cubicBezTo>
                      <a:cubicBezTo>
                        <a:pt x="207359" y="490538"/>
                        <a:pt x="0" y="519113"/>
                        <a:pt x="0" y="702183"/>
                      </a:cubicBezTo>
                      <a:cubicBezTo>
                        <a:pt x="0" y="1002030"/>
                        <a:pt x="710470" y="1371600"/>
                        <a:pt x="1273016" y="1371600"/>
                      </a:cubicBezTo>
                      <a:cubicBezTo>
                        <a:pt x="1704308" y="1371600"/>
                        <a:pt x="1813084" y="1176528"/>
                        <a:pt x="1813084" y="1022509"/>
                      </a:cubicBezTo>
                      <a:cubicBezTo>
                        <a:pt x="1813084" y="901351"/>
                        <a:pt x="1708309" y="763810"/>
                        <a:pt x="1519428" y="681704"/>
                      </a:cubicBezTo>
                    </a:path>
                  </a:pathLst>
                </a:custGeom>
                <a:solidFill>
                  <a:srgbClr val="EE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E93C7FD1-44F8-49F4-98D5-34C80C8BAD5E}"/>
                    </a:ext>
                  </a:extLst>
                </p:cNvPr>
                <p:cNvSpPr/>
                <p:nvPr/>
              </p:nvSpPr>
              <p:spPr>
                <a:xfrm>
                  <a:off x="3534536" y="3139439"/>
                  <a:ext cx="1182528" cy="589312"/>
                </a:xfrm>
                <a:custGeom>
                  <a:avLst/>
                  <a:gdLst>
                    <a:gd name="connsiteX0" fmla="*/ 1166051 w 1182528"/>
                    <a:gd name="connsiteY0" fmla="*/ 285464 h 589312"/>
                    <a:gd name="connsiteX1" fmla="*/ 1182529 w 1182528"/>
                    <a:gd name="connsiteY1" fmla="*/ 381953 h 589312"/>
                    <a:gd name="connsiteX2" fmla="*/ 835533 w 1182528"/>
                    <a:gd name="connsiteY2" fmla="*/ 589312 h 589312"/>
                    <a:gd name="connsiteX3" fmla="*/ 0 w 1182528"/>
                    <a:gd name="connsiteY3" fmla="*/ 156115 h 589312"/>
                    <a:gd name="connsiteX4" fmla="*/ 14383 w 1182528"/>
                    <a:gd name="connsiteY4" fmla="*/ 86297 h 589312"/>
                    <a:gd name="connsiteX5" fmla="*/ 49244 w 1182528"/>
                    <a:gd name="connsiteY5" fmla="*/ 0 h 589312"/>
                    <a:gd name="connsiteX6" fmla="*/ 47149 w 1182528"/>
                    <a:gd name="connsiteY6" fmla="*/ 18098 h 589312"/>
                    <a:gd name="connsiteX7" fmla="*/ 856202 w 1182528"/>
                    <a:gd name="connsiteY7" fmla="*/ 393859 h 589312"/>
                    <a:gd name="connsiteX8" fmla="*/ 1147763 w 1182528"/>
                    <a:gd name="connsiteY8" fmla="*/ 227552 h 589312"/>
                    <a:gd name="connsiteX9" fmla="*/ 1144810 w 1182528"/>
                    <a:gd name="connsiteY9" fmla="*/ 194977 h 58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2528" h="589312">
                      <a:moveTo>
                        <a:pt x="1166051" y="285464"/>
                      </a:moveTo>
                      <a:cubicBezTo>
                        <a:pt x="1182529" y="363474"/>
                        <a:pt x="1182529" y="371666"/>
                        <a:pt x="1182529" y="381953"/>
                      </a:cubicBezTo>
                      <a:cubicBezTo>
                        <a:pt x="1182529" y="515303"/>
                        <a:pt x="1032605" y="589312"/>
                        <a:pt x="835533" y="589312"/>
                      </a:cubicBezTo>
                      <a:cubicBezTo>
                        <a:pt x="390144" y="589598"/>
                        <a:pt x="0" y="328613"/>
                        <a:pt x="0" y="156115"/>
                      </a:cubicBezTo>
                      <a:cubicBezTo>
                        <a:pt x="-26" y="132104"/>
                        <a:pt x="4869" y="108342"/>
                        <a:pt x="14383" y="86297"/>
                      </a:cubicBezTo>
                      <a:lnTo>
                        <a:pt x="49244" y="0"/>
                      </a:lnTo>
                      <a:cubicBezTo>
                        <a:pt x="47647" y="5894"/>
                        <a:pt x="46941" y="11994"/>
                        <a:pt x="47149" y="18098"/>
                      </a:cubicBezTo>
                      <a:cubicBezTo>
                        <a:pt x="47149" y="105918"/>
                        <a:pt x="392906" y="393859"/>
                        <a:pt x="856202" y="393859"/>
                      </a:cubicBezTo>
                      <a:cubicBezTo>
                        <a:pt x="975360" y="393859"/>
                        <a:pt x="1147763" y="369284"/>
                        <a:pt x="1147763" y="227552"/>
                      </a:cubicBezTo>
                      <a:cubicBezTo>
                        <a:pt x="1148119" y="216614"/>
                        <a:pt x="1147127" y="205673"/>
                        <a:pt x="1144810" y="194977"/>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52D68041-8784-4DE4-9F60-4AE037847EA6}"/>
                    </a:ext>
                  </a:extLst>
                </p:cNvPr>
                <p:cNvSpPr/>
                <p:nvPr/>
              </p:nvSpPr>
              <p:spPr>
                <a:xfrm>
                  <a:off x="5329237" y="3047427"/>
                  <a:ext cx="3679888" cy="746569"/>
                </a:xfrm>
                <a:custGeom>
                  <a:avLst/>
                  <a:gdLst>
                    <a:gd name="connsiteX0" fmla="*/ 3369374 w 3679888"/>
                    <a:gd name="connsiteY0" fmla="*/ 574929 h 746569"/>
                    <a:gd name="connsiteX1" fmla="*/ 3561683 w 3679888"/>
                    <a:gd name="connsiteY1" fmla="*/ 743236 h 746569"/>
                    <a:gd name="connsiteX2" fmla="*/ 3674936 w 3679888"/>
                    <a:gd name="connsiteY2" fmla="*/ 727234 h 746569"/>
                    <a:gd name="connsiteX3" fmla="*/ 3674936 w 3679888"/>
                    <a:gd name="connsiteY3" fmla="*/ 595884 h 746569"/>
                    <a:gd name="connsiteX4" fmla="*/ 3601784 w 3679888"/>
                    <a:gd name="connsiteY4" fmla="*/ 606933 h 746569"/>
                    <a:gd name="connsiteX5" fmla="*/ 3531680 w 3679888"/>
                    <a:gd name="connsiteY5" fmla="*/ 542830 h 746569"/>
                    <a:gd name="connsiteX6" fmla="*/ 3531680 w 3679888"/>
                    <a:gd name="connsiteY6" fmla="*/ 341567 h 746569"/>
                    <a:gd name="connsiteX7" fmla="*/ 3679889 w 3679888"/>
                    <a:gd name="connsiteY7" fmla="*/ 341567 h 746569"/>
                    <a:gd name="connsiteX8" fmla="*/ 3679889 w 3679888"/>
                    <a:gd name="connsiteY8" fmla="*/ 206312 h 746569"/>
                    <a:gd name="connsiteX9" fmla="*/ 3531680 w 3679888"/>
                    <a:gd name="connsiteY9" fmla="*/ 206312 h 746569"/>
                    <a:gd name="connsiteX10" fmla="*/ 3531680 w 3679888"/>
                    <a:gd name="connsiteY10" fmla="*/ 34862 h 746569"/>
                    <a:gd name="connsiteX11" fmla="*/ 3369755 w 3679888"/>
                    <a:gd name="connsiteY11" fmla="*/ 69914 h 746569"/>
                    <a:gd name="connsiteX12" fmla="*/ 3369755 w 3679888"/>
                    <a:gd name="connsiteY12" fmla="*/ 206312 h 746569"/>
                    <a:gd name="connsiteX13" fmla="*/ 3262217 w 3679888"/>
                    <a:gd name="connsiteY13" fmla="*/ 206312 h 746569"/>
                    <a:gd name="connsiteX14" fmla="*/ 3262217 w 3679888"/>
                    <a:gd name="connsiteY14" fmla="*/ 341567 h 746569"/>
                    <a:gd name="connsiteX15" fmla="*/ 3369374 w 3679888"/>
                    <a:gd name="connsiteY15" fmla="*/ 341567 h 746569"/>
                    <a:gd name="connsiteX16" fmla="*/ 2864549 w 3679888"/>
                    <a:gd name="connsiteY16" fmla="*/ 577977 h 746569"/>
                    <a:gd name="connsiteX17" fmla="*/ 2952750 w 3679888"/>
                    <a:gd name="connsiteY17" fmla="*/ 525875 h 746569"/>
                    <a:gd name="connsiteX18" fmla="*/ 3048952 w 3679888"/>
                    <a:gd name="connsiteY18" fmla="*/ 537877 h 746569"/>
                    <a:gd name="connsiteX19" fmla="*/ 3048952 w 3679888"/>
                    <a:gd name="connsiteY19" fmla="*/ 605981 h 746569"/>
                    <a:gd name="connsiteX20" fmla="*/ 2947702 w 3679888"/>
                    <a:gd name="connsiteY20" fmla="*/ 631031 h 746569"/>
                    <a:gd name="connsiteX21" fmla="*/ 2864549 w 3679888"/>
                    <a:gd name="connsiteY21" fmla="*/ 577977 h 746569"/>
                    <a:gd name="connsiteX22" fmla="*/ 2914079 w 3679888"/>
                    <a:gd name="connsiteY22" fmla="*/ 745236 h 746569"/>
                    <a:gd name="connsiteX23" fmla="*/ 3060383 w 3679888"/>
                    <a:gd name="connsiteY23" fmla="*/ 704183 h 746569"/>
                    <a:gd name="connsiteX24" fmla="*/ 3060383 w 3679888"/>
                    <a:gd name="connsiteY24" fmla="*/ 736283 h 746569"/>
                    <a:gd name="connsiteX25" fmla="*/ 3220593 w 3679888"/>
                    <a:gd name="connsiteY25" fmla="*/ 736283 h 746569"/>
                    <a:gd name="connsiteX26" fmla="*/ 3220593 w 3679888"/>
                    <a:gd name="connsiteY26" fmla="*/ 396621 h 746569"/>
                    <a:gd name="connsiteX27" fmla="*/ 2988278 w 3679888"/>
                    <a:gd name="connsiteY27" fmla="*/ 196596 h 746569"/>
                    <a:gd name="connsiteX28" fmla="*/ 2740628 w 3679888"/>
                    <a:gd name="connsiteY28" fmla="*/ 254699 h 746569"/>
                    <a:gd name="connsiteX29" fmla="*/ 2798731 w 3679888"/>
                    <a:gd name="connsiteY29" fmla="*/ 373951 h 746569"/>
                    <a:gd name="connsiteX30" fmla="*/ 2959036 w 3679888"/>
                    <a:gd name="connsiteY30" fmla="*/ 331851 h 746569"/>
                    <a:gd name="connsiteX31" fmla="*/ 3060192 w 3679888"/>
                    <a:gd name="connsiteY31" fmla="*/ 411004 h 746569"/>
                    <a:gd name="connsiteX32" fmla="*/ 3060192 w 3679888"/>
                    <a:gd name="connsiteY32" fmla="*/ 437007 h 746569"/>
                    <a:gd name="connsiteX33" fmla="*/ 2939987 w 3679888"/>
                    <a:gd name="connsiteY33" fmla="*/ 421958 h 746569"/>
                    <a:gd name="connsiteX34" fmla="*/ 2721578 w 3679888"/>
                    <a:gd name="connsiteY34" fmla="*/ 581311 h 746569"/>
                    <a:gd name="connsiteX35" fmla="*/ 2913888 w 3679888"/>
                    <a:gd name="connsiteY35" fmla="*/ 745522 h 746569"/>
                    <a:gd name="connsiteX36" fmla="*/ 2033397 w 3679888"/>
                    <a:gd name="connsiteY36" fmla="*/ 736568 h 746569"/>
                    <a:gd name="connsiteX37" fmla="*/ 2205704 w 3679888"/>
                    <a:gd name="connsiteY37" fmla="*/ 736568 h 746569"/>
                    <a:gd name="connsiteX38" fmla="*/ 2205704 w 3679888"/>
                    <a:gd name="connsiteY38" fmla="*/ 461772 h 746569"/>
                    <a:gd name="connsiteX39" fmla="*/ 2494216 w 3679888"/>
                    <a:gd name="connsiteY39" fmla="*/ 461772 h 746569"/>
                    <a:gd name="connsiteX40" fmla="*/ 2494216 w 3679888"/>
                    <a:gd name="connsiteY40" fmla="*/ 736283 h 746569"/>
                    <a:gd name="connsiteX41" fmla="*/ 2667000 w 3679888"/>
                    <a:gd name="connsiteY41" fmla="*/ 736283 h 746569"/>
                    <a:gd name="connsiteX42" fmla="*/ 2667000 w 3679888"/>
                    <a:gd name="connsiteY42" fmla="*/ 35052 h 746569"/>
                    <a:gd name="connsiteX43" fmla="*/ 2494883 w 3679888"/>
                    <a:gd name="connsiteY43" fmla="*/ 35052 h 746569"/>
                    <a:gd name="connsiteX44" fmla="*/ 2494883 w 3679888"/>
                    <a:gd name="connsiteY44" fmla="*/ 304514 h 746569"/>
                    <a:gd name="connsiteX45" fmla="*/ 2206371 w 3679888"/>
                    <a:gd name="connsiteY45" fmla="*/ 304514 h 746569"/>
                    <a:gd name="connsiteX46" fmla="*/ 2206371 w 3679888"/>
                    <a:gd name="connsiteY46" fmla="*/ 35052 h 746569"/>
                    <a:gd name="connsiteX47" fmla="*/ 2034064 w 3679888"/>
                    <a:gd name="connsiteY47" fmla="*/ 35052 h 746569"/>
                    <a:gd name="connsiteX48" fmla="*/ 1377506 w 3679888"/>
                    <a:gd name="connsiteY48" fmla="*/ 470821 h 746569"/>
                    <a:gd name="connsiteX49" fmla="*/ 1516761 w 3679888"/>
                    <a:gd name="connsiteY49" fmla="*/ 336518 h 746569"/>
                    <a:gd name="connsiteX50" fmla="*/ 1628775 w 3679888"/>
                    <a:gd name="connsiteY50" fmla="*/ 377666 h 746569"/>
                    <a:gd name="connsiteX51" fmla="*/ 1628775 w 3679888"/>
                    <a:gd name="connsiteY51" fmla="*/ 562928 h 746569"/>
                    <a:gd name="connsiteX52" fmla="*/ 1516761 w 3679888"/>
                    <a:gd name="connsiteY52" fmla="*/ 605409 h 746569"/>
                    <a:gd name="connsiteX53" fmla="*/ 1377506 w 3679888"/>
                    <a:gd name="connsiteY53" fmla="*/ 471202 h 746569"/>
                    <a:gd name="connsiteX54" fmla="*/ 1630966 w 3679888"/>
                    <a:gd name="connsiteY54" fmla="*/ 736664 h 746569"/>
                    <a:gd name="connsiteX55" fmla="*/ 1791272 w 3679888"/>
                    <a:gd name="connsiteY55" fmla="*/ 736664 h 746569"/>
                    <a:gd name="connsiteX56" fmla="*/ 1791272 w 3679888"/>
                    <a:gd name="connsiteY56" fmla="*/ 0 h 746569"/>
                    <a:gd name="connsiteX57" fmla="*/ 1629347 w 3679888"/>
                    <a:gd name="connsiteY57" fmla="*/ 35052 h 746569"/>
                    <a:gd name="connsiteX58" fmla="*/ 1629347 w 3679888"/>
                    <a:gd name="connsiteY58" fmla="*/ 234410 h 746569"/>
                    <a:gd name="connsiteX59" fmla="*/ 1494091 w 3679888"/>
                    <a:gd name="connsiteY59" fmla="*/ 199358 h 746569"/>
                    <a:gd name="connsiteX60" fmla="*/ 1218629 w 3679888"/>
                    <a:gd name="connsiteY60" fmla="*/ 470821 h 746569"/>
                    <a:gd name="connsiteX61" fmla="*/ 1484352 w 3679888"/>
                    <a:gd name="connsiteY61" fmla="*/ 743219 h 746569"/>
                    <a:gd name="connsiteX62" fmla="*/ 1489139 w 3679888"/>
                    <a:gd name="connsiteY62" fmla="*/ 743236 h 746569"/>
                    <a:gd name="connsiteX63" fmla="*/ 1631347 w 3679888"/>
                    <a:gd name="connsiteY63" fmla="*/ 697230 h 746569"/>
                    <a:gd name="connsiteX64" fmla="*/ 895350 w 3679888"/>
                    <a:gd name="connsiteY64" fmla="*/ 329184 h 746569"/>
                    <a:gd name="connsiteX65" fmla="*/ 1006507 w 3679888"/>
                    <a:gd name="connsiteY65" fmla="*/ 413290 h 746569"/>
                    <a:gd name="connsiteX66" fmla="*/ 785527 w 3679888"/>
                    <a:gd name="connsiteY66" fmla="*/ 413290 h 746569"/>
                    <a:gd name="connsiteX67" fmla="*/ 895350 w 3679888"/>
                    <a:gd name="connsiteY67" fmla="*/ 329184 h 746569"/>
                    <a:gd name="connsiteX68" fmla="*/ 622268 w 3679888"/>
                    <a:gd name="connsiteY68" fmla="*/ 472059 h 746569"/>
                    <a:gd name="connsiteX69" fmla="*/ 910685 w 3679888"/>
                    <a:gd name="connsiteY69" fmla="*/ 746570 h 746569"/>
                    <a:gd name="connsiteX70" fmla="*/ 1132141 w 3679888"/>
                    <a:gd name="connsiteY70" fmla="*/ 666369 h 746569"/>
                    <a:gd name="connsiteX71" fmla="*/ 1024890 w 3679888"/>
                    <a:gd name="connsiteY71" fmla="*/ 571119 h 746569"/>
                    <a:gd name="connsiteX72" fmla="*/ 918781 w 3679888"/>
                    <a:gd name="connsiteY72" fmla="*/ 611219 h 746569"/>
                    <a:gd name="connsiteX73" fmla="*/ 788480 w 3679888"/>
                    <a:gd name="connsiteY73" fmla="*/ 527114 h 746569"/>
                    <a:gd name="connsiteX74" fmla="*/ 1166146 w 3679888"/>
                    <a:gd name="connsiteY74" fmla="*/ 527114 h 746569"/>
                    <a:gd name="connsiteX75" fmla="*/ 1166146 w 3679888"/>
                    <a:gd name="connsiteY75" fmla="*/ 486823 h 746569"/>
                    <a:gd name="connsiteX76" fmla="*/ 898684 w 3679888"/>
                    <a:gd name="connsiteY76" fmla="*/ 197358 h 746569"/>
                    <a:gd name="connsiteX77" fmla="*/ 622480 w 3679888"/>
                    <a:gd name="connsiteY77" fmla="*/ 465351 h 746569"/>
                    <a:gd name="connsiteX78" fmla="*/ 622459 w 3679888"/>
                    <a:gd name="connsiteY78" fmla="*/ 471773 h 746569"/>
                    <a:gd name="connsiteX79" fmla="*/ 342900 w 3679888"/>
                    <a:gd name="connsiteY79" fmla="*/ 182309 h 746569"/>
                    <a:gd name="connsiteX80" fmla="*/ 432054 w 3679888"/>
                    <a:gd name="connsiteY80" fmla="*/ 261461 h 746569"/>
                    <a:gd name="connsiteX81" fmla="*/ 342900 w 3679888"/>
                    <a:gd name="connsiteY81" fmla="*/ 340614 h 746569"/>
                    <a:gd name="connsiteX82" fmla="*/ 172498 w 3679888"/>
                    <a:gd name="connsiteY82" fmla="*/ 340614 h 746569"/>
                    <a:gd name="connsiteX83" fmla="*/ 172498 w 3679888"/>
                    <a:gd name="connsiteY83" fmla="*/ 182309 h 746569"/>
                    <a:gd name="connsiteX84" fmla="*/ 0 w 3679888"/>
                    <a:gd name="connsiteY84" fmla="*/ 736283 h 746569"/>
                    <a:gd name="connsiteX85" fmla="*/ 172307 w 3679888"/>
                    <a:gd name="connsiteY85" fmla="*/ 736283 h 746569"/>
                    <a:gd name="connsiteX86" fmla="*/ 172307 w 3679888"/>
                    <a:gd name="connsiteY86" fmla="*/ 480822 h 746569"/>
                    <a:gd name="connsiteX87" fmla="*/ 303466 w 3679888"/>
                    <a:gd name="connsiteY87" fmla="*/ 480822 h 746569"/>
                    <a:gd name="connsiteX88" fmla="*/ 435769 w 3679888"/>
                    <a:gd name="connsiteY88" fmla="*/ 736283 h 746569"/>
                    <a:gd name="connsiteX89" fmla="*/ 628650 w 3679888"/>
                    <a:gd name="connsiteY89" fmla="*/ 736283 h 746569"/>
                    <a:gd name="connsiteX90" fmla="*/ 474345 w 3679888"/>
                    <a:gd name="connsiteY90" fmla="*/ 455771 h 746569"/>
                    <a:gd name="connsiteX91" fmla="*/ 606552 w 3679888"/>
                    <a:gd name="connsiteY91" fmla="*/ 258413 h 746569"/>
                    <a:gd name="connsiteX92" fmla="*/ 358902 w 3679888"/>
                    <a:gd name="connsiteY92" fmla="*/ 35052 h 746569"/>
                    <a:gd name="connsiteX93" fmla="*/ 0 w 3679888"/>
                    <a:gd name="connsiteY93" fmla="*/ 35052 h 746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79888" h="746569">
                      <a:moveTo>
                        <a:pt x="3369374" y="574929"/>
                      </a:moveTo>
                      <a:cubicBezTo>
                        <a:pt x="3369374" y="688181"/>
                        <a:pt x="3437478" y="743236"/>
                        <a:pt x="3561683" y="743236"/>
                      </a:cubicBezTo>
                      <a:cubicBezTo>
                        <a:pt x="3599925" y="742284"/>
                        <a:pt x="3637927" y="736914"/>
                        <a:pt x="3674936" y="727234"/>
                      </a:cubicBezTo>
                      <a:lnTo>
                        <a:pt x="3674936" y="595884"/>
                      </a:lnTo>
                      <a:cubicBezTo>
                        <a:pt x="3651282" y="603380"/>
                        <a:pt x="3626596" y="607109"/>
                        <a:pt x="3601784" y="606933"/>
                      </a:cubicBezTo>
                      <a:cubicBezTo>
                        <a:pt x="3550635" y="606933"/>
                        <a:pt x="3531680" y="590931"/>
                        <a:pt x="3531680" y="542830"/>
                      </a:cubicBezTo>
                      <a:lnTo>
                        <a:pt x="3531680" y="341567"/>
                      </a:lnTo>
                      <a:lnTo>
                        <a:pt x="3679889" y="341567"/>
                      </a:lnTo>
                      <a:lnTo>
                        <a:pt x="3679889" y="206312"/>
                      </a:lnTo>
                      <a:lnTo>
                        <a:pt x="3531680" y="206312"/>
                      </a:lnTo>
                      <a:lnTo>
                        <a:pt x="3531680" y="34862"/>
                      </a:lnTo>
                      <a:lnTo>
                        <a:pt x="3369755" y="69914"/>
                      </a:lnTo>
                      <a:lnTo>
                        <a:pt x="3369755" y="206312"/>
                      </a:lnTo>
                      <a:lnTo>
                        <a:pt x="3262217" y="206312"/>
                      </a:lnTo>
                      <a:lnTo>
                        <a:pt x="3262217" y="341567"/>
                      </a:lnTo>
                      <a:lnTo>
                        <a:pt x="3369374" y="341567"/>
                      </a:lnTo>
                      <a:close/>
                      <a:moveTo>
                        <a:pt x="2864549" y="577977"/>
                      </a:moveTo>
                      <a:cubicBezTo>
                        <a:pt x="2864549" y="542925"/>
                        <a:pt x="2899696" y="525875"/>
                        <a:pt x="2952750" y="525875"/>
                      </a:cubicBezTo>
                      <a:cubicBezTo>
                        <a:pt x="2985179" y="526064"/>
                        <a:pt x="3017471" y="530092"/>
                        <a:pt x="3048952" y="537877"/>
                      </a:cubicBezTo>
                      <a:lnTo>
                        <a:pt x="3048952" y="605981"/>
                      </a:lnTo>
                      <a:cubicBezTo>
                        <a:pt x="3017928" y="622926"/>
                        <a:pt x="2983048" y="631556"/>
                        <a:pt x="2947702" y="631031"/>
                      </a:cubicBezTo>
                      <a:cubicBezTo>
                        <a:pt x="2895695" y="631031"/>
                        <a:pt x="2864549" y="611029"/>
                        <a:pt x="2864549" y="577977"/>
                      </a:cubicBezTo>
                      <a:moveTo>
                        <a:pt x="2914079" y="745236"/>
                      </a:moveTo>
                      <a:cubicBezTo>
                        <a:pt x="2971229" y="745236"/>
                        <a:pt x="3017330" y="733235"/>
                        <a:pt x="3060383" y="704183"/>
                      </a:cubicBezTo>
                      <a:lnTo>
                        <a:pt x="3060383" y="736283"/>
                      </a:lnTo>
                      <a:lnTo>
                        <a:pt x="3220593" y="736283"/>
                      </a:lnTo>
                      <a:lnTo>
                        <a:pt x="3220593" y="396621"/>
                      </a:lnTo>
                      <a:cubicBezTo>
                        <a:pt x="3220593" y="267462"/>
                        <a:pt x="3133534" y="196596"/>
                        <a:pt x="2988278" y="196596"/>
                      </a:cubicBezTo>
                      <a:cubicBezTo>
                        <a:pt x="2907126" y="196596"/>
                        <a:pt x="2826925" y="215646"/>
                        <a:pt x="2740628" y="254699"/>
                      </a:cubicBezTo>
                      <a:lnTo>
                        <a:pt x="2798731" y="373951"/>
                      </a:lnTo>
                      <a:cubicBezTo>
                        <a:pt x="2860834" y="347853"/>
                        <a:pt x="2913031" y="331851"/>
                        <a:pt x="2959036" y="331851"/>
                      </a:cubicBezTo>
                      <a:cubicBezTo>
                        <a:pt x="3025711" y="331851"/>
                        <a:pt x="3060192" y="357854"/>
                        <a:pt x="3060192" y="411004"/>
                      </a:cubicBezTo>
                      <a:lnTo>
                        <a:pt x="3060192" y="437007"/>
                      </a:lnTo>
                      <a:cubicBezTo>
                        <a:pt x="3020937" y="426846"/>
                        <a:pt x="2980536" y="421787"/>
                        <a:pt x="2939987" y="421958"/>
                      </a:cubicBezTo>
                      <a:cubicBezTo>
                        <a:pt x="2803684" y="421958"/>
                        <a:pt x="2721578" y="479108"/>
                        <a:pt x="2721578" y="581311"/>
                      </a:cubicBezTo>
                      <a:cubicBezTo>
                        <a:pt x="2721578" y="674465"/>
                        <a:pt x="2795683" y="745522"/>
                        <a:pt x="2913888" y="745522"/>
                      </a:cubicBezTo>
                      <a:moveTo>
                        <a:pt x="2033397" y="736568"/>
                      </a:moveTo>
                      <a:lnTo>
                        <a:pt x="2205704" y="736568"/>
                      </a:lnTo>
                      <a:lnTo>
                        <a:pt x="2205704" y="461772"/>
                      </a:lnTo>
                      <a:lnTo>
                        <a:pt x="2494216" y="461772"/>
                      </a:lnTo>
                      <a:lnTo>
                        <a:pt x="2494216" y="736283"/>
                      </a:lnTo>
                      <a:lnTo>
                        <a:pt x="2667000" y="736283"/>
                      </a:lnTo>
                      <a:lnTo>
                        <a:pt x="2667000" y="35052"/>
                      </a:lnTo>
                      <a:lnTo>
                        <a:pt x="2494883" y="35052"/>
                      </a:lnTo>
                      <a:lnTo>
                        <a:pt x="2494883" y="304514"/>
                      </a:lnTo>
                      <a:lnTo>
                        <a:pt x="2206371" y="304514"/>
                      </a:lnTo>
                      <a:lnTo>
                        <a:pt x="2206371" y="35052"/>
                      </a:lnTo>
                      <a:lnTo>
                        <a:pt x="2034064" y="35052"/>
                      </a:lnTo>
                      <a:close/>
                      <a:moveTo>
                        <a:pt x="1377506" y="470821"/>
                      </a:moveTo>
                      <a:cubicBezTo>
                        <a:pt x="1377506" y="394621"/>
                        <a:pt x="1437608" y="336518"/>
                        <a:pt x="1516761" y="336518"/>
                      </a:cubicBezTo>
                      <a:cubicBezTo>
                        <a:pt x="1557941" y="335683"/>
                        <a:pt x="1597928" y="350372"/>
                        <a:pt x="1628775" y="377666"/>
                      </a:cubicBezTo>
                      <a:lnTo>
                        <a:pt x="1628775" y="562928"/>
                      </a:lnTo>
                      <a:cubicBezTo>
                        <a:pt x="1598589" y="591448"/>
                        <a:pt x="1558268" y="606740"/>
                        <a:pt x="1516761" y="605409"/>
                      </a:cubicBezTo>
                      <a:cubicBezTo>
                        <a:pt x="1438656" y="605409"/>
                        <a:pt x="1377506" y="547307"/>
                        <a:pt x="1377506" y="471202"/>
                      </a:cubicBezTo>
                      <a:moveTo>
                        <a:pt x="1630966" y="736664"/>
                      </a:moveTo>
                      <a:lnTo>
                        <a:pt x="1791272" y="736664"/>
                      </a:lnTo>
                      <a:lnTo>
                        <a:pt x="1791272" y="0"/>
                      </a:lnTo>
                      <a:lnTo>
                        <a:pt x="1629347" y="35052"/>
                      </a:lnTo>
                      <a:lnTo>
                        <a:pt x="1629347" y="234410"/>
                      </a:lnTo>
                      <a:cubicBezTo>
                        <a:pt x="1588126" y="211042"/>
                        <a:pt x="1541474" y="198951"/>
                        <a:pt x="1494091" y="199358"/>
                      </a:cubicBezTo>
                      <a:cubicBezTo>
                        <a:pt x="1339882" y="199358"/>
                        <a:pt x="1218629" y="318516"/>
                        <a:pt x="1218629" y="470821"/>
                      </a:cubicBezTo>
                      <a:cubicBezTo>
                        <a:pt x="1216785" y="619419"/>
                        <a:pt x="1335753" y="741376"/>
                        <a:pt x="1484352" y="743219"/>
                      </a:cubicBezTo>
                      <a:cubicBezTo>
                        <a:pt x="1485947" y="743239"/>
                        <a:pt x="1487543" y="743244"/>
                        <a:pt x="1489139" y="743236"/>
                      </a:cubicBezTo>
                      <a:cubicBezTo>
                        <a:pt x="1540238" y="743480"/>
                        <a:pt x="1590073" y="727357"/>
                        <a:pt x="1631347" y="697230"/>
                      </a:cubicBezTo>
                      <a:close/>
                      <a:moveTo>
                        <a:pt x="895350" y="329184"/>
                      </a:moveTo>
                      <a:cubicBezTo>
                        <a:pt x="946404" y="329184"/>
                        <a:pt x="989457" y="362236"/>
                        <a:pt x="1006507" y="413290"/>
                      </a:cubicBezTo>
                      <a:lnTo>
                        <a:pt x="785527" y="413290"/>
                      </a:lnTo>
                      <a:cubicBezTo>
                        <a:pt x="801529" y="360617"/>
                        <a:pt x="841629" y="329184"/>
                        <a:pt x="895350" y="329184"/>
                      </a:cubicBezTo>
                      <a:moveTo>
                        <a:pt x="622268" y="472059"/>
                      </a:moveTo>
                      <a:cubicBezTo>
                        <a:pt x="622268" y="626364"/>
                        <a:pt x="748474" y="746570"/>
                        <a:pt x="910685" y="746570"/>
                      </a:cubicBezTo>
                      <a:cubicBezTo>
                        <a:pt x="999839" y="746570"/>
                        <a:pt x="1064990" y="722471"/>
                        <a:pt x="1132141" y="666369"/>
                      </a:cubicBezTo>
                      <a:lnTo>
                        <a:pt x="1024890" y="571119"/>
                      </a:lnTo>
                      <a:cubicBezTo>
                        <a:pt x="999839" y="597218"/>
                        <a:pt x="962787" y="611219"/>
                        <a:pt x="918781" y="611219"/>
                      </a:cubicBezTo>
                      <a:cubicBezTo>
                        <a:pt x="862138" y="612815"/>
                        <a:pt x="810352" y="579389"/>
                        <a:pt x="788480" y="527114"/>
                      </a:cubicBezTo>
                      <a:lnTo>
                        <a:pt x="1166146" y="527114"/>
                      </a:lnTo>
                      <a:lnTo>
                        <a:pt x="1166146" y="486823"/>
                      </a:lnTo>
                      <a:cubicBezTo>
                        <a:pt x="1166146" y="318516"/>
                        <a:pt x="1052989" y="197358"/>
                        <a:pt x="898684" y="197358"/>
                      </a:cubicBezTo>
                      <a:cubicBezTo>
                        <a:pt x="748408" y="195091"/>
                        <a:pt x="624747" y="315075"/>
                        <a:pt x="622480" y="465351"/>
                      </a:cubicBezTo>
                      <a:cubicBezTo>
                        <a:pt x="622448" y="467491"/>
                        <a:pt x="622441" y="469632"/>
                        <a:pt x="622459" y="471773"/>
                      </a:cubicBezTo>
                      <a:moveTo>
                        <a:pt x="342900" y="182309"/>
                      </a:moveTo>
                      <a:cubicBezTo>
                        <a:pt x="400050" y="182309"/>
                        <a:pt x="432054" y="218313"/>
                        <a:pt x="432054" y="261461"/>
                      </a:cubicBezTo>
                      <a:cubicBezTo>
                        <a:pt x="432054" y="304610"/>
                        <a:pt x="400050" y="340614"/>
                        <a:pt x="342900" y="340614"/>
                      </a:cubicBezTo>
                      <a:lnTo>
                        <a:pt x="172498" y="340614"/>
                      </a:lnTo>
                      <a:lnTo>
                        <a:pt x="172498" y="182309"/>
                      </a:lnTo>
                      <a:close/>
                      <a:moveTo>
                        <a:pt x="0" y="736283"/>
                      </a:moveTo>
                      <a:lnTo>
                        <a:pt x="172307" y="736283"/>
                      </a:lnTo>
                      <a:lnTo>
                        <a:pt x="172307" y="480822"/>
                      </a:lnTo>
                      <a:lnTo>
                        <a:pt x="303466" y="480822"/>
                      </a:lnTo>
                      <a:lnTo>
                        <a:pt x="435769" y="736283"/>
                      </a:lnTo>
                      <a:lnTo>
                        <a:pt x="628650" y="736283"/>
                      </a:lnTo>
                      <a:lnTo>
                        <a:pt x="474345" y="455771"/>
                      </a:lnTo>
                      <a:cubicBezTo>
                        <a:pt x="554571" y="423143"/>
                        <a:pt x="606905" y="345020"/>
                        <a:pt x="606552" y="258413"/>
                      </a:cubicBezTo>
                      <a:cubicBezTo>
                        <a:pt x="606552" y="132207"/>
                        <a:pt x="507397" y="35052"/>
                        <a:pt x="358902" y="35052"/>
                      </a:cubicBezTo>
                      <a:lnTo>
                        <a:pt x="0" y="35052"/>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49" name="Picture 2" descr="Windows Server Tech Support — Internet Innovations Group">
                <a:extLst>
                  <a:ext uri="{FF2B5EF4-FFF2-40B4-BE49-F238E27FC236}">
                    <a16:creationId xmlns:a16="http://schemas.microsoft.com/office/drawing/2014/main" id="{427D7099-37B0-4F29-86DC-3CBC1B793C5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28657" y="4382621"/>
                <a:ext cx="1222081" cy="646481"/>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Suse Icon of Flat style - Available in SVG, PNG, EPS, AI &amp; Icon fonts">
                <a:extLst>
                  <a:ext uri="{FF2B5EF4-FFF2-40B4-BE49-F238E27FC236}">
                    <a16:creationId xmlns:a16="http://schemas.microsoft.com/office/drawing/2014/main" id="{4FE538EA-BFB7-4C05-A3A9-685385CBB96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23358" y="4729937"/>
                <a:ext cx="781449" cy="781449"/>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Ubuntu Logo PNG Transparent &amp; SVG Vector - Freebie Supply">
                <a:extLst>
                  <a:ext uri="{FF2B5EF4-FFF2-40B4-BE49-F238E27FC236}">
                    <a16:creationId xmlns:a16="http://schemas.microsoft.com/office/drawing/2014/main" id="{7B392870-67AD-4043-9AD4-DD14A048D67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002006" y="4468511"/>
                <a:ext cx="493451" cy="493451"/>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Group 56">
                <a:extLst>
                  <a:ext uri="{FF2B5EF4-FFF2-40B4-BE49-F238E27FC236}">
                    <a16:creationId xmlns:a16="http://schemas.microsoft.com/office/drawing/2014/main" id="{0A1DEF4A-C652-4992-A11E-8092CA73316B}"/>
                  </a:ext>
                </a:extLst>
              </p:cNvPr>
              <p:cNvGrpSpPr/>
              <p:nvPr/>
            </p:nvGrpSpPr>
            <p:grpSpPr>
              <a:xfrm>
                <a:off x="2728006" y="5322703"/>
                <a:ext cx="1019112" cy="685934"/>
                <a:chOff x="2728006" y="5322703"/>
                <a:chExt cx="1019112" cy="685934"/>
              </a:xfrm>
            </p:grpSpPr>
            <p:pic>
              <p:nvPicPr>
                <p:cNvPr id="58" name="Picture 57" descr="A picture containing drawing&#10;&#10;Description automatically generated">
                  <a:extLst>
                    <a:ext uri="{FF2B5EF4-FFF2-40B4-BE49-F238E27FC236}">
                      <a16:creationId xmlns:a16="http://schemas.microsoft.com/office/drawing/2014/main" id="{473D3A07-1633-4DFE-8C9F-A73DB4FA2164}"/>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926350" y="5322703"/>
                  <a:ext cx="644765" cy="466019"/>
                </a:xfrm>
                <a:prstGeom prst="rect">
                  <a:avLst/>
                </a:prstGeom>
              </p:spPr>
            </p:pic>
            <p:sp>
              <p:nvSpPr>
                <p:cNvPr id="59" name="TextBox 1090">
                  <a:extLst>
                    <a:ext uri="{FF2B5EF4-FFF2-40B4-BE49-F238E27FC236}">
                      <a16:creationId xmlns:a16="http://schemas.microsoft.com/office/drawing/2014/main" id="{E58D7F11-1039-446A-BBA7-FD0A317F96FB}"/>
                    </a:ext>
                  </a:extLst>
                </p:cNvPr>
                <p:cNvSpPr txBox="1"/>
                <p:nvPr/>
              </p:nvSpPr>
              <p:spPr>
                <a:xfrm>
                  <a:off x="2728006" y="5793193"/>
                  <a:ext cx="1019112" cy="215444"/>
                </a:xfrm>
                <a:prstGeom prst="rect">
                  <a:avLst/>
                </a:prstGeom>
                <a:noFill/>
              </p:spPr>
              <p:txBody>
                <a:bodyPr wrap="square"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AWS Linux 2</a:t>
                  </a:r>
                </a:p>
              </p:txBody>
            </p:sp>
          </p:grpSp>
        </p:grpSp>
      </p:grpSp>
    </p:spTree>
    <p:extLst>
      <p:ext uri="{BB962C8B-B14F-4D97-AF65-F5344CB8AC3E}">
        <p14:creationId xmlns:p14="http://schemas.microsoft.com/office/powerpoint/2010/main" val="3174577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7246B4-36A3-4BA3-B155-9BF7875D814B}"/>
              </a:ext>
            </a:extLst>
          </p:cNvPr>
          <p:cNvSpPr>
            <a:spLocks noGrp="1"/>
          </p:cNvSpPr>
          <p:nvPr>
            <p:ph type="title"/>
          </p:nvPr>
        </p:nvSpPr>
        <p:spPr>
          <a:xfrm>
            <a:off x="586740" y="332361"/>
            <a:ext cx="11018520" cy="923330"/>
          </a:xfrm>
        </p:spPr>
        <p:txBody>
          <a:bodyPr/>
          <a:lstStyle/>
          <a:p>
            <a:r>
              <a:rPr lang="en-US">
                <a:solidFill>
                  <a:schemeClr val="tx1"/>
                </a:solidFill>
              </a:rPr>
              <a:t>Customer scenario</a:t>
            </a:r>
            <a:br>
              <a:rPr lang="en-US"/>
            </a:br>
            <a:r>
              <a:rPr lang="en-US" sz="2400" spc="0">
                <a:ln>
                  <a:noFill/>
                </a:ln>
                <a:solidFill>
                  <a:schemeClr val="tx1"/>
                </a:solidFill>
                <a:latin typeface="Segoe UI Semibold" panose="020B0702040204020203" pitchFamily="34" charset="0"/>
                <a:cs typeface="Segoe UI Semibold" panose="020B0702040204020203" pitchFamily="34" charset="0"/>
              </a:rPr>
              <a:t>Gain central visibility, operations, and compliance</a:t>
            </a:r>
          </a:p>
        </p:txBody>
      </p:sp>
      <p:sp>
        <p:nvSpPr>
          <p:cNvPr id="53" name="Rectangle 52">
            <a:extLst>
              <a:ext uri="{FF2B5EF4-FFF2-40B4-BE49-F238E27FC236}">
                <a16:creationId xmlns:a16="http://schemas.microsoft.com/office/drawing/2014/main" id="{A7BA354E-CE90-4A6F-A09D-397B8748A5CD}"/>
              </a:ext>
            </a:extLst>
          </p:cNvPr>
          <p:cNvSpPr/>
          <p:nvPr/>
        </p:nvSpPr>
        <p:spPr>
          <a:xfrm>
            <a:off x="648756" y="1774403"/>
            <a:ext cx="5705521" cy="3924151"/>
          </a:xfrm>
          <a:prstGeom prst="rect">
            <a:avLst/>
          </a:prstGeom>
        </p:spPr>
        <p:txBody>
          <a:bodyPr wrap="square" lIns="0" tIns="45720" rIns="91440" bIns="45720" anchor="t" anchorCtr="0">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Overview</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A large financial institution has sprawling server-based IT systems</a:t>
            </a:r>
            <a:br>
              <a:rPr kumimoji="0" lang="en-US" sz="1400" b="0" i="0" u="none" strike="noStrike" kern="1200" cap="none" spc="0" normalizeH="0" baseline="0" noProof="0">
                <a:ln>
                  <a:noFill/>
                </a:ln>
                <a:solidFill>
                  <a:prstClr val="white"/>
                </a:solidFill>
                <a:effectLst/>
                <a:uLnTx/>
                <a:uFillTx/>
                <a:latin typeface="Segoe UI"/>
                <a:ea typeface="+mn-ea"/>
                <a:cs typeface="+mn-cs"/>
              </a:rPr>
            </a:br>
            <a:r>
              <a:rPr kumimoji="0" lang="en-US" sz="1400" b="0" i="0" u="none" strike="noStrike" kern="1200" cap="none" spc="0" normalizeH="0" baseline="0" noProof="0">
                <a:ln>
                  <a:noFill/>
                </a:ln>
                <a:solidFill>
                  <a:prstClr val="white"/>
                </a:solidFill>
                <a:effectLst/>
                <a:uLnTx/>
                <a:uFillTx/>
                <a:latin typeface="Segoe UI"/>
                <a:ea typeface="+mn-ea"/>
                <a:cs typeface="+mn-cs"/>
              </a:rPr>
              <a:t>deployed in corporate datacenters, </a:t>
            </a:r>
            <a:r>
              <a:rPr kumimoji="0" lang="en-US" sz="1400" b="0" i="0" u="none" strike="noStrike" kern="1200" cap="none" spc="0" normalizeH="0" baseline="0" noProof="0" err="1">
                <a:ln>
                  <a:noFill/>
                </a:ln>
                <a:solidFill>
                  <a:prstClr val="white"/>
                </a:solidFill>
                <a:effectLst/>
                <a:uLnTx/>
                <a:uFillTx/>
                <a:latin typeface="Segoe UI"/>
                <a:ea typeface="+mn-ea"/>
                <a:cs typeface="+mn-cs"/>
              </a:rPr>
              <a:t>hosters</a:t>
            </a:r>
            <a:r>
              <a:rPr kumimoji="0" lang="en-US" sz="1400" b="0" i="0" u="none" strike="noStrike" kern="1200" cap="none" spc="0" normalizeH="0" baseline="0" noProof="0">
                <a:ln>
                  <a:noFill/>
                </a:ln>
                <a:solidFill>
                  <a:prstClr val="white"/>
                </a:solidFill>
                <a:effectLst/>
                <a:uLnTx/>
                <a:uFillTx/>
                <a:latin typeface="Segoe UI"/>
                <a:ea typeface="+mn-ea"/>
                <a:cs typeface="+mn-cs"/>
              </a:rPr>
              <a:t>, and multi-cloud.</a:t>
            </a:r>
          </a:p>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The sprawl is overwhelming, and it is impossible to manage and apply consistent governance across the environment and meet compliance needs</a:t>
            </a:r>
            <a:endParaRPr kumimoji="0" lang="en-US" sz="14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endParaRPr>
          </a:p>
          <a:p>
            <a:pPr marL="0" marR="0" lvl="0" indent="0" algn="l" defTabSz="932472" rtl="0" eaLnBrk="1" fontAlgn="base" latinLnBrk="0" hangingPunct="1">
              <a:lnSpc>
                <a:spcPct val="100000"/>
              </a:lnSpc>
              <a:spcBef>
                <a:spcPts val="1200"/>
              </a:spcBef>
              <a:spcAft>
                <a:spcPts val="60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Business requirements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Manage a mix of bare metal, Windows and Linux servers across locations and disparate systems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Enable IT to apply at scale governance and security policies across all servers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Enable application owners to apply, audit and remediate compliance to meet their own requirements</a:t>
            </a:r>
          </a:p>
        </p:txBody>
      </p:sp>
      <p:grpSp>
        <p:nvGrpSpPr>
          <p:cNvPr id="2" name="Group 1">
            <a:extLst>
              <a:ext uri="{FF2B5EF4-FFF2-40B4-BE49-F238E27FC236}">
                <a16:creationId xmlns:a16="http://schemas.microsoft.com/office/drawing/2014/main" id="{205DB27F-E214-4ED6-BDBD-ACD098C1A60F}"/>
              </a:ext>
              <a:ext uri="{C183D7F6-B498-43B3-948B-1728B52AA6E4}">
                <adec:decorative xmlns:adec="http://schemas.microsoft.com/office/drawing/2017/decorative" val="1"/>
              </a:ext>
            </a:extLst>
          </p:cNvPr>
          <p:cNvGrpSpPr/>
          <p:nvPr/>
        </p:nvGrpSpPr>
        <p:grpSpPr>
          <a:xfrm>
            <a:off x="8266443" y="1232094"/>
            <a:ext cx="3584448" cy="5496029"/>
            <a:chOff x="8266443" y="1232094"/>
            <a:chExt cx="3584448" cy="5496029"/>
          </a:xfrm>
        </p:grpSpPr>
        <p:grpSp>
          <p:nvGrpSpPr>
            <p:cNvPr id="19" name="Group 18">
              <a:extLst>
                <a:ext uri="{FF2B5EF4-FFF2-40B4-BE49-F238E27FC236}">
                  <a16:creationId xmlns:a16="http://schemas.microsoft.com/office/drawing/2014/main" id="{7914870C-4181-4459-A3C0-FE6B598A57D1}"/>
                </a:ext>
                <a:ext uri="{C183D7F6-B498-43B3-948B-1728B52AA6E4}">
                  <adec:decorative xmlns:adec="http://schemas.microsoft.com/office/drawing/2017/decorative" val="1"/>
                </a:ext>
              </a:extLst>
            </p:cNvPr>
            <p:cNvGrpSpPr/>
            <p:nvPr/>
          </p:nvGrpSpPr>
          <p:grpSpPr>
            <a:xfrm>
              <a:off x="8266443" y="1232094"/>
              <a:ext cx="3583663" cy="2631985"/>
              <a:chOff x="8072082" y="3708959"/>
              <a:chExt cx="3583663" cy="2631985"/>
            </a:xfrm>
          </p:grpSpPr>
          <p:grpSp>
            <p:nvGrpSpPr>
              <p:cNvPr id="20" name="Group 19">
                <a:extLst>
                  <a:ext uri="{FF2B5EF4-FFF2-40B4-BE49-F238E27FC236}">
                    <a16:creationId xmlns:a16="http://schemas.microsoft.com/office/drawing/2014/main" id="{962A0BD4-9F07-4500-A86F-972A7F354CF1}"/>
                  </a:ext>
                </a:extLst>
              </p:cNvPr>
              <p:cNvGrpSpPr/>
              <p:nvPr/>
            </p:nvGrpSpPr>
            <p:grpSpPr>
              <a:xfrm>
                <a:off x="8072082" y="3708959"/>
                <a:ext cx="3583663" cy="2631985"/>
                <a:chOff x="8072082" y="3708959"/>
                <a:chExt cx="3583663" cy="2631985"/>
              </a:xfrm>
            </p:grpSpPr>
            <p:sp>
              <p:nvSpPr>
                <p:cNvPr id="26" name="Rectangle 25">
                  <a:extLst>
                    <a:ext uri="{FF2B5EF4-FFF2-40B4-BE49-F238E27FC236}">
                      <a16:creationId xmlns:a16="http://schemas.microsoft.com/office/drawing/2014/main" id="{0479BFEC-B75C-43AB-B8D9-55C14D968B3D}"/>
                    </a:ext>
                  </a:extLst>
                </p:cNvPr>
                <p:cNvSpPr/>
                <p:nvPr/>
              </p:nvSpPr>
              <p:spPr bwMode="auto">
                <a:xfrm>
                  <a:off x="8072082" y="3708959"/>
                  <a:ext cx="3583663" cy="263198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j-ea"/>
                      <a:cs typeface="+mj-cs"/>
                    </a:rPr>
                    <a:t>Hybrid</a:t>
                  </a:r>
                  <a:r>
                    <a:rPr kumimoji="0" lang="en-US" sz="1800" b="0" i="0" u="none" strike="noStrike" kern="1200" cap="none" spc="0" normalizeH="0" noProof="0">
                      <a:ln>
                        <a:noFill/>
                      </a:ln>
                      <a:solidFill>
                        <a:srgbClr val="FFFFFF"/>
                      </a:solidFill>
                      <a:effectLst/>
                      <a:uLnTx/>
                      <a:uFillTx/>
                      <a:latin typeface="Segoe UI"/>
                      <a:ea typeface="+mj-ea"/>
                      <a:cs typeface="+mj-cs"/>
                    </a:rPr>
                    <a:t> &amp; </a:t>
                  </a:r>
                  <a:r>
                    <a:rPr kumimoji="0" lang="en-US" sz="1800" b="0" i="0" u="none" strike="noStrike" kern="1200" cap="none" spc="0" normalizeH="0" baseline="0" noProof="0">
                      <a:ln>
                        <a:noFill/>
                      </a:ln>
                      <a:solidFill>
                        <a:srgbClr val="FFFFFF"/>
                      </a:solidFill>
                      <a:effectLst/>
                      <a:uLnTx/>
                      <a:uFillTx/>
                      <a:latin typeface="Segoe UI"/>
                      <a:ea typeface="+mj-ea"/>
                      <a:cs typeface="+mj-cs"/>
                    </a:rPr>
                    <a:t>Multi-Cloud</a:t>
                  </a:r>
                </a:p>
              </p:txBody>
            </p:sp>
            <p:grpSp>
              <p:nvGrpSpPr>
                <p:cNvPr id="27" name="Group 26">
                  <a:extLst>
                    <a:ext uri="{FF2B5EF4-FFF2-40B4-BE49-F238E27FC236}">
                      <a16:creationId xmlns:a16="http://schemas.microsoft.com/office/drawing/2014/main" id="{700ABD14-0B9F-4719-A57E-B5EA794B9E93}"/>
                    </a:ext>
                  </a:extLst>
                </p:cNvPr>
                <p:cNvGrpSpPr/>
                <p:nvPr/>
              </p:nvGrpSpPr>
              <p:grpSpPr>
                <a:xfrm>
                  <a:off x="8547439" y="4924463"/>
                  <a:ext cx="648186" cy="395764"/>
                  <a:chOff x="9121847" y="3827766"/>
                  <a:chExt cx="1521766" cy="929146"/>
                </a:xfrm>
              </p:grpSpPr>
              <p:pic>
                <p:nvPicPr>
                  <p:cNvPr id="33" name="Picture 2" descr="Image result for aws logo png">
                    <a:extLst>
                      <a:ext uri="{FF2B5EF4-FFF2-40B4-BE49-F238E27FC236}">
                        <a16:creationId xmlns:a16="http://schemas.microsoft.com/office/drawing/2014/main" id="{B60E2F28-4D1F-4C63-8381-AACDDA889F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9121847" y="4363076"/>
                    <a:ext cx="1521766" cy="39383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Image result for aws logo png">
                    <a:extLst>
                      <a:ext uri="{FF2B5EF4-FFF2-40B4-BE49-F238E27FC236}">
                        <a16:creationId xmlns:a16="http://schemas.microsoft.com/office/drawing/2014/main" id="{3012643E-0391-4CFC-817C-BB6154F82F99}"/>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21847" y="3827766"/>
                    <a:ext cx="1521766" cy="5583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a:extLst>
                    <a:ext uri="{FF2B5EF4-FFF2-40B4-BE49-F238E27FC236}">
                      <a16:creationId xmlns:a16="http://schemas.microsoft.com/office/drawing/2014/main" id="{7027AF16-1806-476C-A0D5-E2FFD4BA471C}"/>
                    </a:ext>
                  </a:extLst>
                </p:cNvPr>
                <p:cNvGrpSpPr/>
                <p:nvPr/>
              </p:nvGrpSpPr>
              <p:grpSpPr>
                <a:xfrm>
                  <a:off x="9848964" y="4996412"/>
                  <a:ext cx="1545167" cy="243838"/>
                  <a:chOff x="7468280" y="5341840"/>
                  <a:chExt cx="5734050" cy="904875"/>
                </a:xfrm>
              </p:grpSpPr>
              <p:pic>
                <p:nvPicPr>
                  <p:cNvPr id="31" name="Picture 4" descr="Image result for google cloud logo png">
                    <a:extLst>
                      <a:ext uri="{FF2B5EF4-FFF2-40B4-BE49-F238E27FC236}">
                        <a16:creationId xmlns:a16="http://schemas.microsoft.com/office/drawing/2014/main" id="{636EB21B-878B-4FB5-A84C-BB8CFA86636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7468280" y="5341840"/>
                    <a:ext cx="1156056" cy="90487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result for google cloud logo png">
                    <a:extLst>
                      <a:ext uri="{FF2B5EF4-FFF2-40B4-BE49-F238E27FC236}">
                        <a16:creationId xmlns:a16="http://schemas.microsoft.com/office/drawing/2014/main" id="{2ED0A61B-7563-4EB3-9375-969840C030D4}"/>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8727467" y="5341840"/>
                    <a:ext cx="4474863" cy="904875"/>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Picture 28" descr="A picture containing logo, icon&#10;&#10;Description automatically generated">
                  <a:extLst>
                    <a:ext uri="{FF2B5EF4-FFF2-40B4-BE49-F238E27FC236}">
                      <a16:creationId xmlns:a16="http://schemas.microsoft.com/office/drawing/2014/main" id="{79F7067E-7684-4609-820A-A118B0E3F917}"/>
                    </a:ext>
                  </a:extLst>
                </p:cNvPr>
                <p:cNvPicPr>
                  <a:picLocks noChangeAspect="1"/>
                </p:cNvPicPr>
                <p:nvPr/>
              </p:nvPicPr>
              <p:blipFill>
                <a:blip r:embed="rId9"/>
                <a:stretch>
                  <a:fillRect/>
                </a:stretch>
              </p:blipFill>
              <p:spPr>
                <a:xfrm>
                  <a:off x="8284126" y="6032423"/>
                  <a:ext cx="1184646" cy="155006"/>
                </a:xfrm>
                <a:prstGeom prst="rect">
                  <a:avLst/>
                </a:prstGeom>
              </p:spPr>
            </p:pic>
            <p:pic>
              <p:nvPicPr>
                <p:cNvPr id="30" name="Picture 29" descr="A picture containing logo&#10;&#10;Description automatically generated">
                  <a:extLst>
                    <a:ext uri="{FF2B5EF4-FFF2-40B4-BE49-F238E27FC236}">
                      <a16:creationId xmlns:a16="http://schemas.microsoft.com/office/drawing/2014/main" id="{48B99AF5-B467-4CC8-AA91-19F320A4190A}"/>
                    </a:ext>
                  </a:extLst>
                </p:cNvPr>
                <p:cNvPicPr>
                  <a:picLocks noChangeAspect="1"/>
                </p:cNvPicPr>
                <p:nvPr/>
              </p:nvPicPr>
              <p:blipFill>
                <a:blip r:embed="rId10"/>
                <a:stretch>
                  <a:fillRect/>
                </a:stretch>
              </p:blipFill>
              <p:spPr>
                <a:xfrm>
                  <a:off x="9949731" y="5894188"/>
                  <a:ext cx="1432175" cy="332461"/>
                </a:xfrm>
                <a:prstGeom prst="rect">
                  <a:avLst/>
                </a:prstGeom>
              </p:spPr>
            </p:pic>
          </p:grpSp>
          <p:grpSp>
            <p:nvGrpSpPr>
              <p:cNvPr id="21" name="Group 20">
                <a:extLst>
                  <a:ext uri="{FF2B5EF4-FFF2-40B4-BE49-F238E27FC236}">
                    <a16:creationId xmlns:a16="http://schemas.microsoft.com/office/drawing/2014/main" id="{4FD75E55-6841-4E83-AFCD-62739F1B6D51}"/>
                  </a:ext>
                </a:extLst>
              </p:cNvPr>
              <p:cNvGrpSpPr/>
              <p:nvPr/>
            </p:nvGrpSpPr>
            <p:grpSpPr>
              <a:xfrm>
                <a:off x="8895696" y="4339248"/>
                <a:ext cx="1935335" cy="365762"/>
                <a:chOff x="8561608" y="2918570"/>
                <a:chExt cx="1405900" cy="265698"/>
              </a:xfrm>
            </p:grpSpPr>
            <p:pic>
              <p:nvPicPr>
                <p:cNvPr id="24" name="Picture 23" descr="A picture containing drawing&#10;&#10;Description automatically generated">
                  <a:extLst>
                    <a:ext uri="{FF2B5EF4-FFF2-40B4-BE49-F238E27FC236}">
                      <a16:creationId xmlns:a16="http://schemas.microsoft.com/office/drawing/2014/main" id="{F5F1F7B5-93B7-49E3-A87E-CCE2B3DFF64D}"/>
                    </a:ext>
                  </a:extLst>
                </p:cNvPr>
                <p:cNvPicPr>
                  <a:picLocks noChangeAspect="1"/>
                </p:cNvPicPr>
                <p:nvPr/>
              </p:nvPicPr>
              <p:blipFill rotWithShape="1">
                <a:blip r:embed="rId11">
                  <a:extLst>
                    <a:ext uri="{28A0092B-C50C-407E-A947-70E740481C1C}">
                      <a14:useLocalDpi xmlns:a14="http://schemas.microsoft.com/office/drawing/2010/main" val="0"/>
                    </a:ext>
                  </a:extLst>
                </a:blip>
                <a:srcRect r="82446" b="108"/>
                <a:stretch/>
              </p:blipFill>
              <p:spPr>
                <a:xfrm>
                  <a:off x="8561608" y="2918570"/>
                  <a:ext cx="252912" cy="265698"/>
                </a:xfrm>
                <a:prstGeom prst="rect">
                  <a:avLst/>
                </a:prstGeom>
              </p:spPr>
            </p:pic>
            <p:pic>
              <p:nvPicPr>
                <p:cNvPr id="25" name="Picture 24" descr="A picture containing drawing&#10;&#10;Description automatically generated">
                  <a:extLst>
                    <a:ext uri="{FF2B5EF4-FFF2-40B4-BE49-F238E27FC236}">
                      <a16:creationId xmlns:a16="http://schemas.microsoft.com/office/drawing/2014/main" id="{61D50653-1F0E-4B85-B7E7-5224E93F3C59}"/>
                    </a:ext>
                  </a:extLst>
                </p:cNvPr>
                <p:cNvPicPr>
                  <a:picLocks noChangeAspect="1"/>
                </p:cNvPicPr>
                <p:nvPr/>
              </p:nvPicPr>
              <p:blipFill rotWithShape="1">
                <a:blip r:embed="rId12">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rcRect/>
                <a:stretch/>
              </p:blipFill>
              <p:spPr>
                <a:xfrm>
                  <a:off x="8814520" y="2918570"/>
                  <a:ext cx="1152988" cy="258169"/>
                </a:xfrm>
                <a:prstGeom prst="rect">
                  <a:avLst/>
                </a:prstGeom>
              </p:spPr>
            </p:pic>
          </p:grpSp>
          <p:pic>
            <p:nvPicPr>
              <p:cNvPr id="22" name="Picture 2" descr="Vmware Png Logo - Free Transparent PNG Logos">
                <a:extLst>
                  <a:ext uri="{FF2B5EF4-FFF2-40B4-BE49-F238E27FC236}">
                    <a16:creationId xmlns:a16="http://schemas.microsoft.com/office/drawing/2014/main" id="{16C34D7C-63DB-4C74-8000-90C28FA61670}"/>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10327" y="5485017"/>
                <a:ext cx="1124348" cy="17128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Alibaba Group">
                <a:extLst>
                  <a:ext uri="{FF2B5EF4-FFF2-40B4-BE49-F238E27FC236}">
                    <a16:creationId xmlns:a16="http://schemas.microsoft.com/office/drawing/2014/main" id="{B55A6DB1-C201-403A-B9FC-FA381063CD2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258000" y="5434800"/>
                <a:ext cx="1227064" cy="295422"/>
              </a:xfrm>
              <a:prstGeom prst="rect">
                <a:avLst/>
              </a:prstGeom>
              <a:noFill/>
              <a:extLst>
                <a:ext uri="{909E8E84-426E-40DD-AFC4-6F175D3DCCD1}">
                  <a14:hiddenFill xmlns:a14="http://schemas.microsoft.com/office/drawing/2010/main">
                    <a:solidFill>
                      <a:srgbClr val="FFFFFF"/>
                    </a:solidFill>
                  </a14:hiddenFill>
                </a:ext>
              </a:extLst>
            </p:spPr>
          </p:pic>
        </p:grpSp>
        <p:sp>
          <p:nvSpPr>
            <p:cNvPr id="37" name="Rectangle 36">
              <a:extLst>
                <a:ext uri="{FF2B5EF4-FFF2-40B4-BE49-F238E27FC236}">
                  <a16:creationId xmlns:a16="http://schemas.microsoft.com/office/drawing/2014/main" id="{D2A8687B-A116-4345-B742-63F7DF54D575}"/>
                </a:ext>
              </a:extLst>
            </p:cNvPr>
            <p:cNvSpPr/>
            <p:nvPr/>
          </p:nvSpPr>
          <p:spPr bwMode="auto">
            <a:xfrm>
              <a:off x="9598096" y="3825443"/>
              <a:ext cx="973225" cy="201168"/>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j-ea"/>
                  <a:cs typeface="Segoe UI" pitchFamily="34" charset="0"/>
                </a:rPr>
                <a:t>Azure Arc</a:t>
              </a:r>
            </a:p>
          </p:txBody>
        </p:sp>
        <p:cxnSp>
          <p:nvCxnSpPr>
            <p:cNvPr id="35" name="Straight Connector 34">
              <a:extLst>
                <a:ext uri="{FF2B5EF4-FFF2-40B4-BE49-F238E27FC236}">
                  <a16:creationId xmlns:a16="http://schemas.microsoft.com/office/drawing/2014/main" id="{ADBC0053-DA25-4AD1-AC51-9EDAE25A2A6B}"/>
                </a:ext>
                <a:ext uri="{C183D7F6-B498-43B3-948B-1728B52AA6E4}">
                  <adec:decorative xmlns:adec="http://schemas.microsoft.com/office/drawing/2017/decorative" val="1"/>
                </a:ext>
              </a:extLst>
            </p:cNvPr>
            <p:cNvCxnSpPr>
              <a:cxnSpLocks/>
              <a:stCxn id="38" idx="0"/>
              <a:endCxn id="37" idx="2"/>
            </p:cNvCxnSpPr>
            <p:nvPr/>
          </p:nvCxnSpPr>
          <p:spPr>
            <a:xfrm flipV="1">
              <a:off x="10084707" y="4026611"/>
              <a:ext cx="2" cy="787572"/>
            </a:xfrm>
            <a:prstGeom prst="line">
              <a:avLst/>
            </a:prstGeom>
            <a:ln w="19050">
              <a:solidFill>
                <a:srgbClr val="50E6FF"/>
              </a:solidFill>
              <a:prstDash val="dash"/>
              <a:headEnd type="none" w="med" len="med"/>
              <a:tailEnd type="none" w="lg" len="med"/>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8E1292B0-7CCA-4B84-BA15-242DF5B9CECA}"/>
                </a:ext>
              </a:extLst>
            </p:cNvPr>
            <p:cNvSpPr/>
            <p:nvPr/>
          </p:nvSpPr>
          <p:spPr bwMode="auto">
            <a:xfrm>
              <a:off x="8266443" y="4921484"/>
              <a:ext cx="3584448" cy="1806639"/>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j-ea"/>
                  <a:cs typeface="Segoe UI" pitchFamily="34" charset="0"/>
                </a:rPr>
                <a:t>On-Premises / Hosted Datacenters</a:t>
              </a:r>
            </a:p>
          </p:txBody>
        </p:sp>
        <p:grpSp>
          <p:nvGrpSpPr>
            <p:cNvPr id="15" name="Group 14">
              <a:extLst>
                <a:ext uri="{FF2B5EF4-FFF2-40B4-BE49-F238E27FC236}">
                  <a16:creationId xmlns:a16="http://schemas.microsoft.com/office/drawing/2014/main" id="{8E15DAF8-FD7D-4425-A25A-7B26E018E9BF}"/>
                </a:ext>
                <a:ext uri="{C183D7F6-B498-43B3-948B-1728B52AA6E4}">
                  <adec:decorative xmlns:adec="http://schemas.microsoft.com/office/drawing/2017/decorative" val="1"/>
                </a:ext>
              </a:extLst>
            </p:cNvPr>
            <p:cNvGrpSpPr/>
            <p:nvPr/>
          </p:nvGrpSpPr>
          <p:grpSpPr>
            <a:xfrm>
              <a:off x="8694748" y="5349164"/>
              <a:ext cx="2727052" cy="491179"/>
              <a:chOff x="6992648" y="3770543"/>
              <a:chExt cx="2727052" cy="491179"/>
            </a:xfrm>
          </p:grpSpPr>
          <p:pic>
            <p:nvPicPr>
              <p:cNvPr id="6" name="Graphic 5">
                <a:extLst>
                  <a:ext uri="{FF2B5EF4-FFF2-40B4-BE49-F238E27FC236}">
                    <a16:creationId xmlns:a16="http://schemas.microsoft.com/office/drawing/2014/main" id="{7E96C024-15C2-450E-9FF3-CFA93721BCB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601707" y="3804522"/>
                <a:ext cx="457200" cy="457200"/>
              </a:xfrm>
              <a:prstGeom prst="rect">
                <a:avLst/>
              </a:prstGeom>
            </p:spPr>
          </p:pic>
          <p:pic>
            <p:nvPicPr>
              <p:cNvPr id="7" name="Graphic 6">
                <a:extLst>
                  <a:ext uri="{FF2B5EF4-FFF2-40B4-BE49-F238E27FC236}">
                    <a16:creationId xmlns:a16="http://schemas.microsoft.com/office/drawing/2014/main" id="{596F53A9-2523-4787-915E-BD5C93CE5BA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210766" y="3804522"/>
                <a:ext cx="457200" cy="457200"/>
              </a:xfrm>
              <a:prstGeom prst="rect">
                <a:avLst/>
              </a:prstGeom>
            </p:spPr>
          </p:pic>
          <p:pic>
            <p:nvPicPr>
              <p:cNvPr id="8" name="Graphic 7">
                <a:extLst>
                  <a:ext uri="{FF2B5EF4-FFF2-40B4-BE49-F238E27FC236}">
                    <a16:creationId xmlns:a16="http://schemas.microsoft.com/office/drawing/2014/main" id="{76B428B6-25CA-4C3F-BC00-4E6F5BC1F6D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992648" y="3804522"/>
                <a:ext cx="457200" cy="457200"/>
              </a:xfrm>
              <a:prstGeom prst="rect">
                <a:avLst/>
              </a:prstGeom>
            </p:spPr>
          </p:pic>
          <p:pic>
            <p:nvPicPr>
              <p:cNvPr id="9" name="Picture 8" descr="A close up of a sign&#10;&#10;Description automatically generated">
                <a:extLst>
                  <a:ext uri="{FF2B5EF4-FFF2-40B4-BE49-F238E27FC236}">
                    <a16:creationId xmlns:a16="http://schemas.microsoft.com/office/drawing/2014/main" id="{FB53B807-BAA9-41E6-8695-F96D8C874D74}"/>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741871" y="3770543"/>
                <a:ext cx="471340" cy="457200"/>
              </a:xfrm>
              <a:prstGeom prst="rect">
                <a:avLst/>
              </a:prstGeom>
            </p:spPr>
          </p:pic>
          <p:pic>
            <p:nvPicPr>
              <p:cNvPr id="14" name="Graphic 13">
                <a:extLst>
                  <a:ext uri="{FF2B5EF4-FFF2-40B4-BE49-F238E27FC236}">
                    <a16:creationId xmlns:a16="http://schemas.microsoft.com/office/drawing/2014/main" id="{D78A75DE-9040-4B27-951A-3B24BA14931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262500" y="3804522"/>
                <a:ext cx="457200" cy="457200"/>
              </a:xfrm>
              <a:prstGeom prst="rect">
                <a:avLst/>
              </a:prstGeom>
            </p:spPr>
          </p:pic>
        </p:grpSp>
        <p:sp>
          <p:nvSpPr>
            <p:cNvPr id="36" name="Rectangle: Rounded Corners 35">
              <a:extLst>
                <a:ext uri="{FF2B5EF4-FFF2-40B4-BE49-F238E27FC236}">
                  <a16:creationId xmlns:a16="http://schemas.microsoft.com/office/drawing/2014/main" id="{952DB9DA-089B-4FBC-8B92-0686C2181AD1}"/>
                </a:ext>
              </a:extLst>
            </p:cNvPr>
            <p:cNvSpPr/>
            <p:nvPr/>
          </p:nvSpPr>
          <p:spPr>
            <a:xfrm>
              <a:off x="8452361" y="4159841"/>
              <a:ext cx="3264693" cy="556610"/>
            </a:xfrm>
            <a:prstGeom prst="round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Management</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(Azure Resource Manager, Azure Policy, </a:t>
              </a:r>
              <a:b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Azure Portal, API, CLI…)</a:t>
              </a:r>
            </a:p>
          </p:txBody>
        </p:sp>
        <p:sp>
          <p:nvSpPr>
            <p:cNvPr id="38" name="Rectangle 37">
              <a:extLst>
                <a:ext uri="{FF2B5EF4-FFF2-40B4-BE49-F238E27FC236}">
                  <a16:creationId xmlns:a16="http://schemas.microsoft.com/office/drawing/2014/main" id="{07CBE741-6569-4EDB-8CD3-7892B3D26A85}"/>
                </a:ext>
              </a:extLst>
            </p:cNvPr>
            <p:cNvSpPr/>
            <p:nvPr/>
          </p:nvSpPr>
          <p:spPr bwMode="auto">
            <a:xfrm>
              <a:off x="9598094" y="4814183"/>
              <a:ext cx="973225" cy="20261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j-ea"/>
                  <a:cs typeface="Segoe UI" pitchFamily="34" charset="0"/>
                </a:rPr>
                <a:t>Azure Arc</a:t>
              </a:r>
            </a:p>
          </p:txBody>
        </p:sp>
      </p:grpSp>
    </p:spTree>
    <p:extLst>
      <p:ext uri="{BB962C8B-B14F-4D97-AF65-F5344CB8AC3E}">
        <p14:creationId xmlns:p14="http://schemas.microsoft.com/office/powerpoint/2010/main" val="281553595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7246B4-36A3-4BA3-B155-9BF7875D814B}"/>
              </a:ext>
            </a:extLst>
          </p:cNvPr>
          <p:cNvSpPr>
            <a:spLocks noGrp="1"/>
          </p:cNvSpPr>
          <p:nvPr>
            <p:ph type="title"/>
          </p:nvPr>
        </p:nvSpPr>
        <p:spPr>
          <a:xfrm>
            <a:off x="586740" y="332361"/>
            <a:ext cx="11018520" cy="923330"/>
          </a:xfrm>
        </p:spPr>
        <p:txBody>
          <a:bodyPr/>
          <a:lstStyle/>
          <a:p>
            <a:r>
              <a:rPr lang="en-US" dirty="0">
                <a:solidFill>
                  <a:schemeClr val="tx1"/>
                </a:solidFill>
              </a:rPr>
              <a:t>Customer scenario</a:t>
            </a:r>
            <a:br>
              <a:rPr lang="en-US" dirty="0"/>
            </a:br>
            <a:r>
              <a:rPr lang="en-US" sz="2400" spc="0" dirty="0">
                <a:ln>
                  <a:noFill/>
                </a:ln>
                <a:solidFill>
                  <a:schemeClr val="tx1"/>
                </a:solidFill>
                <a:latin typeface="Segoe UI Semibold" panose="020B0702040204020203" pitchFamily="34" charset="0"/>
                <a:cs typeface="Segoe UI Semibold" panose="020B0702040204020203" pitchFamily="34" charset="0"/>
              </a:rPr>
              <a:t>Gain central visibility, operations, and compliance (</a:t>
            </a:r>
            <a:r>
              <a:rPr lang="en-US" sz="2400" spc="0" dirty="0" err="1">
                <a:ln>
                  <a:noFill/>
                </a:ln>
                <a:solidFill>
                  <a:schemeClr val="tx1"/>
                </a:solidFill>
                <a:latin typeface="Segoe UI Semibold" panose="020B0702040204020203" pitchFamily="34" charset="0"/>
                <a:cs typeface="Segoe UI Semibold" panose="020B0702040204020203" pitchFamily="34" charset="0"/>
              </a:rPr>
              <a:t>contd</a:t>
            </a:r>
            <a:r>
              <a:rPr lang="en-US" sz="2400" spc="0" dirty="0">
                <a:ln>
                  <a:noFill/>
                </a:ln>
                <a:solidFill>
                  <a:schemeClr val="tx1"/>
                </a:solidFill>
                <a:latin typeface="Segoe UI Semibold" panose="020B0702040204020203" pitchFamily="34" charset="0"/>
                <a:cs typeface="Segoe UI Semibold" panose="020B0702040204020203" pitchFamily="34" charset="0"/>
              </a:rPr>
              <a:t>)</a:t>
            </a:r>
          </a:p>
        </p:txBody>
      </p:sp>
      <p:grpSp>
        <p:nvGrpSpPr>
          <p:cNvPr id="2" name="Group 1">
            <a:extLst>
              <a:ext uri="{FF2B5EF4-FFF2-40B4-BE49-F238E27FC236}">
                <a16:creationId xmlns:a16="http://schemas.microsoft.com/office/drawing/2014/main" id="{DDC45ADD-2E1D-4290-A9B3-62EE1D6B4945}"/>
              </a:ext>
              <a:ext uri="{C183D7F6-B498-43B3-948B-1728B52AA6E4}">
                <adec:decorative xmlns:adec="http://schemas.microsoft.com/office/drawing/2017/decorative" val="1"/>
              </a:ext>
            </a:extLst>
          </p:cNvPr>
          <p:cNvGrpSpPr/>
          <p:nvPr/>
        </p:nvGrpSpPr>
        <p:grpSpPr>
          <a:xfrm>
            <a:off x="8266443" y="1232094"/>
            <a:ext cx="3584448" cy="5496029"/>
            <a:chOff x="8266443" y="1232094"/>
            <a:chExt cx="3584448" cy="5496029"/>
          </a:xfrm>
        </p:grpSpPr>
        <p:sp>
          <p:nvSpPr>
            <p:cNvPr id="101" name="Rectangle 100">
              <a:extLst>
                <a:ext uri="{FF2B5EF4-FFF2-40B4-BE49-F238E27FC236}">
                  <a16:creationId xmlns:a16="http://schemas.microsoft.com/office/drawing/2014/main" id="{8E1292B0-7CCA-4B84-BA15-242DF5B9CECA}"/>
                </a:ext>
              </a:extLst>
            </p:cNvPr>
            <p:cNvSpPr/>
            <p:nvPr/>
          </p:nvSpPr>
          <p:spPr bwMode="auto">
            <a:xfrm>
              <a:off x="8266443" y="4921484"/>
              <a:ext cx="3584448" cy="1806639"/>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j-ea"/>
                  <a:cs typeface="Segoe UI" pitchFamily="34" charset="0"/>
                </a:rPr>
                <a:t>On-Premises / Hosted Datacenters</a:t>
              </a:r>
            </a:p>
          </p:txBody>
        </p:sp>
        <p:grpSp>
          <p:nvGrpSpPr>
            <p:cNvPr id="15" name="Group 14">
              <a:extLst>
                <a:ext uri="{FF2B5EF4-FFF2-40B4-BE49-F238E27FC236}">
                  <a16:creationId xmlns:a16="http://schemas.microsoft.com/office/drawing/2014/main" id="{8E15DAF8-FD7D-4425-A25A-7B26E018E9BF}"/>
                </a:ext>
                <a:ext uri="{C183D7F6-B498-43B3-948B-1728B52AA6E4}">
                  <adec:decorative xmlns:adec="http://schemas.microsoft.com/office/drawing/2017/decorative" val="1"/>
                </a:ext>
              </a:extLst>
            </p:cNvPr>
            <p:cNvGrpSpPr/>
            <p:nvPr/>
          </p:nvGrpSpPr>
          <p:grpSpPr>
            <a:xfrm>
              <a:off x="8694748" y="5349164"/>
              <a:ext cx="2727052" cy="491179"/>
              <a:chOff x="6992648" y="3770543"/>
              <a:chExt cx="2727052" cy="491179"/>
            </a:xfrm>
          </p:grpSpPr>
          <p:pic>
            <p:nvPicPr>
              <p:cNvPr id="6" name="Graphic 5">
                <a:extLst>
                  <a:ext uri="{FF2B5EF4-FFF2-40B4-BE49-F238E27FC236}">
                    <a16:creationId xmlns:a16="http://schemas.microsoft.com/office/drawing/2014/main" id="{7E96C024-15C2-450E-9FF3-CFA93721BC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01707" y="3804522"/>
                <a:ext cx="457200" cy="457200"/>
              </a:xfrm>
              <a:prstGeom prst="rect">
                <a:avLst/>
              </a:prstGeom>
            </p:spPr>
          </p:pic>
          <p:pic>
            <p:nvPicPr>
              <p:cNvPr id="7" name="Graphic 6">
                <a:extLst>
                  <a:ext uri="{FF2B5EF4-FFF2-40B4-BE49-F238E27FC236}">
                    <a16:creationId xmlns:a16="http://schemas.microsoft.com/office/drawing/2014/main" id="{596F53A9-2523-4787-915E-BD5C93CE5B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10766" y="3804522"/>
                <a:ext cx="457200" cy="457200"/>
              </a:xfrm>
              <a:prstGeom prst="rect">
                <a:avLst/>
              </a:prstGeom>
            </p:spPr>
          </p:pic>
          <p:pic>
            <p:nvPicPr>
              <p:cNvPr id="8" name="Graphic 7">
                <a:extLst>
                  <a:ext uri="{FF2B5EF4-FFF2-40B4-BE49-F238E27FC236}">
                    <a16:creationId xmlns:a16="http://schemas.microsoft.com/office/drawing/2014/main" id="{76B428B6-25CA-4C3F-BC00-4E6F5BC1F6D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92648" y="3804522"/>
                <a:ext cx="457200" cy="457200"/>
              </a:xfrm>
              <a:prstGeom prst="rect">
                <a:avLst/>
              </a:prstGeom>
            </p:spPr>
          </p:pic>
          <p:pic>
            <p:nvPicPr>
              <p:cNvPr id="9" name="Picture 8" descr="A close up of a sign&#10;&#10;Description automatically generated">
                <a:extLst>
                  <a:ext uri="{FF2B5EF4-FFF2-40B4-BE49-F238E27FC236}">
                    <a16:creationId xmlns:a16="http://schemas.microsoft.com/office/drawing/2014/main" id="{FB53B807-BAA9-41E6-8695-F96D8C874D7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41871" y="3770543"/>
                <a:ext cx="471340" cy="457200"/>
              </a:xfrm>
              <a:prstGeom prst="rect">
                <a:avLst/>
              </a:prstGeom>
            </p:spPr>
          </p:pic>
          <p:pic>
            <p:nvPicPr>
              <p:cNvPr id="14" name="Graphic 13">
                <a:extLst>
                  <a:ext uri="{FF2B5EF4-FFF2-40B4-BE49-F238E27FC236}">
                    <a16:creationId xmlns:a16="http://schemas.microsoft.com/office/drawing/2014/main" id="{D78A75DE-9040-4B27-951A-3B24BA14931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262500" y="3804522"/>
                <a:ext cx="457200" cy="457200"/>
              </a:xfrm>
              <a:prstGeom prst="rect">
                <a:avLst/>
              </a:prstGeom>
            </p:spPr>
          </p:pic>
        </p:grpSp>
        <p:grpSp>
          <p:nvGrpSpPr>
            <p:cNvPr id="19" name="Group 18">
              <a:extLst>
                <a:ext uri="{FF2B5EF4-FFF2-40B4-BE49-F238E27FC236}">
                  <a16:creationId xmlns:a16="http://schemas.microsoft.com/office/drawing/2014/main" id="{7914870C-4181-4459-A3C0-FE6B598A57D1}"/>
                </a:ext>
                <a:ext uri="{C183D7F6-B498-43B3-948B-1728B52AA6E4}">
                  <adec:decorative xmlns:adec="http://schemas.microsoft.com/office/drawing/2017/decorative" val="1"/>
                </a:ext>
              </a:extLst>
            </p:cNvPr>
            <p:cNvGrpSpPr/>
            <p:nvPr/>
          </p:nvGrpSpPr>
          <p:grpSpPr>
            <a:xfrm>
              <a:off x="8266443" y="1232094"/>
              <a:ext cx="3583663" cy="2631985"/>
              <a:chOff x="8072082" y="3708959"/>
              <a:chExt cx="3583663" cy="2631985"/>
            </a:xfrm>
          </p:grpSpPr>
          <p:grpSp>
            <p:nvGrpSpPr>
              <p:cNvPr id="20" name="Group 19">
                <a:extLst>
                  <a:ext uri="{FF2B5EF4-FFF2-40B4-BE49-F238E27FC236}">
                    <a16:creationId xmlns:a16="http://schemas.microsoft.com/office/drawing/2014/main" id="{962A0BD4-9F07-4500-A86F-972A7F354CF1}"/>
                  </a:ext>
                </a:extLst>
              </p:cNvPr>
              <p:cNvGrpSpPr/>
              <p:nvPr/>
            </p:nvGrpSpPr>
            <p:grpSpPr>
              <a:xfrm>
                <a:off x="8072082" y="3708959"/>
                <a:ext cx="3583663" cy="2631985"/>
                <a:chOff x="8072082" y="3708959"/>
                <a:chExt cx="3583663" cy="2631985"/>
              </a:xfrm>
            </p:grpSpPr>
            <p:sp>
              <p:nvSpPr>
                <p:cNvPr id="26" name="Rectangle 25">
                  <a:extLst>
                    <a:ext uri="{FF2B5EF4-FFF2-40B4-BE49-F238E27FC236}">
                      <a16:creationId xmlns:a16="http://schemas.microsoft.com/office/drawing/2014/main" id="{0479BFEC-B75C-43AB-B8D9-55C14D968B3D}"/>
                    </a:ext>
                  </a:extLst>
                </p:cNvPr>
                <p:cNvSpPr/>
                <p:nvPr/>
              </p:nvSpPr>
              <p:spPr bwMode="auto">
                <a:xfrm>
                  <a:off x="8072082" y="3708959"/>
                  <a:ext cx="3583663" cy="263198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j-ea"/>
                      <a:cs typeface="+mj-cs"/>
                    </a:rPr>
                    <a:t>Hybrid</a:t>
                  </a:r>
                  <a:r>
                    <a:rPr kumimoji="0" lang="en-US" sz="1800" b="0" i="0" u="none" strike="noStrike" kern="1200" cap="none" spc="0" normalizeH="0" noProof="0">
                      <a:ln>
                        <a:noFill/>
                      </a:ln>
                      <a:solidFill>
                        <a:srgbClr val="FFFFFF"/>
                      </a:solidFill>
                      <a:effectLst/>
                      <a:uLnTx/>
                      <a:uFillTx/>
                      <a:latin typeface="Segoe UI"/>
                      <a:ea typeface="+mj-ea"/>
                      <a:cs typeface="+mj-cs"/>
                    </a:rPr>
                    <a:t> &amp; </a:t>
                  </a:r>
                  <a:r>
                    <a:rPr kumimoji="0" lang="en-US" sz="1800" b="0" i="0" u="none" strike="noStrike" kern="1200" cap="none" spc="0" normalizeH="0" baseline="0" noProof="0">
                      <a:ln>
                        <a:noFill/>
                      </a:ln>
                      <a:solidFill>
                        <a:srgbClr val="FFFFFF"/>
                      </a:solidFill>
                      <a:effectLst/>
                      <a:uLnTx/>
                      <a:uFillTx/>
                      <a:latin typeface="Segoe UI"/>
                      <a:ea typeface="+mj-ea"/>
                      <a:cs typeface="+mj-cs"/>
                    </a:rPr>
                    <a:t>Multi-Cloud</a:t>
                  </a:r>
                </a:p>
              </p:txBody>
            </p:sp>
            <p:grpSp>
              <p:nvGrpSpPr>
                <p:cNvPr id="27" name="Group 26">
                  <a:extLst>
                    <a:ext uri="{FF2B5EF4-FFF2-40B4-BE49-F238E27FC236}">
                      <a16:creationId xmlns:a16="http://schemas.microsoft.com/office/drawing/2014/main" id="{700ABD14-0B9F-4719-A57E-B5EA794B9E93}"/>
                    </a:ext>
                  </a:extLst>
                </p:cNvPr>
                <p:cNvGrpSpPr/>
                <p:nvPr/>
              </p:nvGrpSpPr>
              <p:grpSpPr>
                <a:xfrm>
                  <a:off x="8547439" y="4924463"/>
                  <a:ext cx="648186" cy="395764"/>
                  <a:chOff x="9121847" y="3827766"/>
                  <a:chExt cx="1521766" cy="929146"/>
                </a:xfrm>
              </p:grpSpPr>
              <p:pic>
                <p:nvPicPr>
                  <p:cNvPr id="33" name="Picture 2" descr="Image result for aws logo png">
                    <a:extLst>
                      <a:ext uri="{FF2B5EF4-FFF2-40B4-BE49-F238E27FC236}">
                        <a16:creationId xmlns:a16="http://schemas.microsoft.com/office/drawing/2014/main" id="{B60E2F28-4D1F-4C63-8381-AACDDA889F33}"/>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a:stretch/>
                </p:blipFill>
                <p:spPr bwMode="auto">
                  <a:xfrm>
                    <a:off x="9121847" y="4363076"/>
                    <a:ext cx="1521766" cy="39383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Image result for aws logo png">
                    <a:extLst>
                      <a:ext uri="{FF2B5EF4-FFF2-40B4-BE49-F238E27FC236}">
                        <a16:creationId xmlns:a16="http://schemas.microsoft.com/office/drawing/2014/main" id="{3012643E-0391-4CFC-817C-BB6154F82F99}"/>
                      </a:ext>
                    </a:extLst>
                  </p:cNvPr>
                  <p:cNvPicPr>
                    <a:picLocks noChangeAspect="1" noChangeArrowheads="1"/>
                  </p:cNvPicPr>
                  <p:nvPr/>
                </p:nvPicPr>
                <p:blipFill rotWithShape="1">
                  <a:blip r:embed="rId13">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21847" y="3827766"/>
                    <a:ext cx="1521766" cy="5583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a:extLst>
                    <a:ext uri="{FF2B5EF4-FFF2-40B4-BE49-F238E27FC236}">
                      <a16:creationId xmlns:a16="http://schemas.microsoft.com/office/drawing/2014/main" id="{7027AF16-1806-476C-A0D5-E2FFD4BA471C}"/>
                    </a:ext>
                  </a:extLst>
                </p:cNvPr>
                <p:cNvGrpSpPr/>
                <p:nvPr/>
              </p:nvGrpSpPr>
              <p:grpSpPr>
                <a:xfrm>
                  <a:off x="9848964" y="4996412"/>
                  <a:ext cx="1545167" cy="243838"/>
                  <a:chOff x="7468280" y="5341840"/>
                  <a:chExt cx="5734050" cy="904875"/>
                </a:xfrm>
              </p:grpSpPr>
              <p:pic>
                <p:nvPicPr>
                  <p:cNvPr id="31" name="Picture 4" descr="Image result for google cloud logo png">
                    <a:extLst>
                      <a:ext uri="{FF2B5EF4-FFF2-40B4-BE49-F238E27FC236}">
                        <a16:creationId xmlns:a16="http://schemas.microsoft.com/office/drawing/2014/main" id="{636EB21B-878B-4FB5-A84C-BB8CFA86636C}"/>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a:stretch/>
                </p:blipFill>
                <p:spPr bwMode="auto">
                  <a:xfrm>
                    <a:off x="7468280" y="5341840"/>
                    <a:ext cx="1156056" cy="90487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result for google cloud logo png">
                    <a:extLst>
                      <a:ext uri="{FF2B5EF4-FFF2-40B4-BE49-F238E27FC236}">
                        <a16:creationId xmlns:a16="http://schemas.microsoft.com/office/drawing/2014/main" id="{2ED0A61B-7563-4EB3-9375-969840C030D4}"/>
                      </a:ext>
                    </a:extLst>
                  </p:cNvPr>
                  <p:cNvPicPr>
                    <a:picLocks noChangeAspect="1" noChangeArrowheads="1"/>
                  </p:cNvPicPr>
                  <p:nvPr/>
                </p:nvPicPr>
                <p:blipFill rotWithShape="1">
                  <a:blip r:embed="rId16">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8727467" y="5341840"/>
                    <a:ext cx="4474863" cy="904875"/>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Picture 28" descr="A picture containing logo, icon&#10;&#10;Description automatically generated">
                  <a:extLst>
                    <a:ext uri="{FF2B5EF4-FFF2-40B4-BE49-F238E27FC236}">
                      <a16:creationId xmlns:a16="http://schemas.microsoft.com/office/drawing/2014/main" id="{79F7067E-7684-4609-820A-A118B0E3F917}"/>
                    </a:ext>
                  </a:extLst>
                </p:cNvPr>
                <p:cNvPicPr>
                  <a:picLocks noChangeAspect="1"/>
                </p:cNvPicPr>
                <p:nvPr/>
              </p:nvPicPr>
              <p:blipFill>
                <a:blip r:embed="rId18"/>
                <a:stretch>
                  <a:fillRect/>
                </a:stretch>
              </p:blipFill>
              <p:spPr>
                <a:xfrm>
                  <a:off x="8284126" y="6032423"/>
                  <a:ext cx="1184646" cy="155006"/>
                </a:xfrm>
                <a:prstGeom prst="rect">
                  <a:avLst/>
                </a:prstGeom>
              </p:spPr>
            </p:pic>
            <p:pic>
              <p:nvPicPr>
                <p:cNvPr id="30" name="Picture 29" descr="A picture containing logo&#10;&#10;Description automatically generated">
                  <a:extLst>
                    <a:ext uri="{FF2B5EF4-FFF2-40B4-BE49-F238E27FC236}">
                      <a16:creationId xmlns:a16="http://schemas.microsoft.com/office/drawing/2014/main" id="{48B99AF5-B467-4CC8-AA91-19F320A4190A}"/>
                    </a:ext>
                  </a:extLst>
                </p:cNvPr>
                <p:cNvPicPr>
                  <a:picLocks noChangeAspect="1"/>
                </p:cNvPicPr>
                <p:nvPr/>
              </p:nvPicPr>
              <p:blipFill>
                <a:blip r:embed="rId19"/>
                <a:stretch>
                  <a:fillRect/>
                </a:stretch>
              </p:blipFill>
              <p:spPr>
                <a:xfrm>
                  <a:off x="9949731" y="5894188"/>
                  <a:ext cx="1432175" cy="332461"/>
                </a:xfrm>
                <a:prstGeom prst="rect">
                  <a:avLst/>
                </a:prstGeom>
              </p:spPr>
            </p:pic>
          </p:grpSp>
          <p:grpSp>
            <p:nvGrpSpPr>
              <p:cNvPr id="21" name="Group 20">
                <a:extLst>
                  <a:ext uri="{FF2B5EF4-FFF2-40B4-BE49-F238E27FC236}">
                    <a16:creationId xmlns:a16="http://schemas.microsoft.com/office/drawing/2014/main" id="{4FD75E55-6841-4E83-AFCD-62739F1B6D51}"/>
                  </a:ext>
                </a:extLst>
              </p:cNvPr>
              <p:cNvGrpSpPr/>
              <p:nvPr/>
            </p:nvGrpSpPr>
            <p:grpSpPr>
              <a:xfrm>
                <a:off x="8895696" y="4339248"/>
                <a:ext cx="1935335" cy="365762"/>
                <a:chOff x="8561608" y="2918570"/>
                <a:chExt cx="1405900" cy="265698"/>
              </a:xfrm>
            </p:grpSpPr>
            <p:pic>
              <p:nvPicPr>
                <p:cNvPr id="24" name="Picture 23" descr="A picture containing drawing&#10;&#10;Description automatically generated">
                  <a:extLst>
                    <a:ext uri="{FF2B5EF4-FFF2-40B4-BE49-F238E27FC236}">
                      <a16:creationId xmlns:a16="http://schemas.microsoft.com/office/drawing/2014/main" id="{F5F1F7B5-93B7-49E3-A87E-CCE2B3DFF64D}"/>
                    </a:ext>
                  </a:extLst>
                </p:cNvPr>
                <p:cNvPicPr>
                  <a:picLocks noChangeAspect="1"/>
                </p:cNvPicPr>
                <p:nvPr/>
              </p:nvPicPr>
              <p:blipFill rotWithShape="1">
                <a:blip r:embed="rId20">
                  <a:extLst>
                    <a:ext uri="{28A0092B-C50C-407E-A947-70E740481C1C}">
                      <a14:useLocalDpi xmlns:a14="http://schemas.microsoft.com/office/drawing/2010/main" val="0"/>
                    </a:ext>
                  </a:extLst>
                </a:blip>
                <a:srcRect r="82446" b="108"/>
                <a:stretch/>
              </p:blipFill>
              <p:spPr>
                <a:xfrm>
                  <a:off x="8561608" y="2918570"/>
                  <a:ext cx="252912" cy="265698"/>
                </a:xfrm>
                <a:prstGeom prst="rect">
                  <a:avLst/>
                </a:prstGeom>
              </p:spPr>
            </p:pic>
            <p:pic>
              <p:nvPicPr>
                <p:cNvPr id="25" name="Picture 24" descr="A picture containing drawing&#10;&#10;Description automatically generated">
                  <a:extLst>
                    <a:ext uri="{FF2B5EF4-FFF2-40B4-BE49-F238E27FC236}">
                      <a16:creationId xmlns:a16="http://schemas.microsoft.com/office/drawing/2014/main" id="{61D50653-1F0E-4B85-B7E7-5224E93F3C59}"/>
                    </a:ext>
                  </a:extLst>
                </p:cNvPr>
                <p:cNvPicPr>
                  <a:picLocks noChangeAspect="1"/>
                </p:cNvPicPr>
                <p:nvPr/>
              </p:nvPicPr>
              <p:blipFill rotWithShape="1">
                <a:blip r:embed="rId21">
                  <a:extLst>
                    <a:ext uri="{BEBA8EAE-BF5A-486C-A8C5-ECC9F3942E4B}">
                      <a14:imgProps xmlns:a14="http://schemas.microsoft.com/office/drawing/2010/main">
                        <a14:imgLayer r:embed="rId22">
                          <a14:imgEffect>
                            <a14:brightnessContrast bright="100000"/>
                          </a14:imgEffect>
                        </a14:imgLayer>
                      </a14:imgProps>
                    </a:ext>
                    <a:ext uri="{28A0092B-C50C-407E-A947-70E740481C1C}">
                      <a14:useLocalDpi xmlns:a14="http://schemas.microsoft.com/office/drawing/2010/main" val="0"/>
                    </a:ext>
                  </a:extLst>
                </a:blip>
                <a:srcRect/>
                <a:stretch/>
              </p:blipFill>
              <p:spPr>
                <a:xfrm>
                  <a:off x="8814520" y="2918570"/>
                  <a:ext cx="1152988" cy="258169"/>
                </a:xfrm>
                <a:prstGeom prst="rect">
                  <a:avLst/>
                </a:prstGeom>
              </p:spPr>
            </p:pic>
          </p:grpSp>
          <p:pic>
            <p:nvPicPr>
              <p:cNvPr id="22" name="Picture 2" descr="Vmware Png Logo - Free Transparent PNG Logos">
                <a:extLst>
                  <a:ext uri="{FF2B5EF4-FFF2-40B4-BE49-F238E27FC236}">
                    <a16:creationId xmlns:a16="http://schemas.microsoft.com/office/drawing/2014/main" id="{16C34D7C-63DB-4C74-8000-90C28FA61670}"/>
                  </a:ext>
                </a:extLst>
              </p:cNvPr>
              <p:cNvPicPr>
                <a:picLocks noChangeAspect="1" noChangeArrowheads="1"/>
              </p:cNvPicPr>
              <p:nvPr/>
            </p:nvPicPr>
            <p:blipFill>
              <a:blip r:embed="rId23">
                <a:extLst>
                  <a:ext uri="{BEBA8EAE-BF5A-486C-A8C5-ECC9F3942E4B}">
                    <a14:imgProps xmlns:a14="http://schemas.microsoft.com/office/drawing/2010/main">
                      <a14:imgLayer r:embed="rId2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10327" y="5485017"/>
                <a:ext cx="1124348" cy="17128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Alibaba Group">
                <a:extLst>
                  <a:ext uri="{FF2B5EF4-FFF2-40B4-BE49-F238E27FC236}">
                    <a16:creationId xmlns:a16="http://schemas.microsoft.com/office/drawing/2014/main" id="{B55A6DB1-C201-403A-B9FC-FA381063CD2C}"/>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258000" y="5434800"/>
                <a:ext cx="1227064" cy="29542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Straight Connector 34">
              <a:extLst>
                <a:ext uri="{FF2B5EF4-FFF2-40B4-BE49-F238E27FC236}">
                  <a16:creationId xmlns:a16="http://schemas.microsoft.com/office/drawing/2014/main" id="{ADBC0053-DA25-4AD1-AC51-9EDAE25A2A6B}"/>
                </a:ext>
                <a:ext uri="{C183D7F6-B498-43B3-948B-1728B52AA6E4}">
                  <adec:decorative xmlns:adec="http://schemas.microsoft.com/office/drawing/2017/decorative" val="1"/>
                </a:ext>
              </a:extLst>
            </p:cNvPr>
            <p:cNvCxnSpPr>
              <a:cxnSpLocks/>
              <a:stCxn id="38" idx="0"/>
              <a:endCxn id="37" idx="2"/>
            </p:cNvCxnSpPr>
            <p:nvPr/>
          </p:nvCxnSpPr>
          <p:spPr>
            <a:xfrm flipV="1">
              <a:off x="10084707" y="4026611"/>
              <a:ext cx="2" cy="787572"/>
            </a:xfrm>
            <a:prstGeom prst="line">
              <a:avLst/>
            </a:prstGeom>
            <a:ln w="19050">
              <a:solidFill>
                <a:srgbClr val="50E6FF"/>
              </a:solidFill>
              <a:prstDash val="dash"/>
              <a:headEnd type="none" w="med" len="med"/>
              <a:tailEnd type="none" w="lg" len="med"/>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952DB9DA-089B-4FBC-8B92-0686C2181AD1}"/>
                </a:ext>
              </a:extLst>
            </p:cNvPr>
            <p:cNvSpPr/>
            <p:nvPr/>
          </p:nvSpPr>
          <p:spPr>
            <a:xfrm>
              <a:off x="8452361" y="4159841"/>
              <a:ext cx="3264693" cy="556610"/>
            </a:xfrm>
            <a:prstGeom prst="round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Management</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(Azure Resource Manager, Azure Policy, </a:t>
              </a:r>
              <a:b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Azure Portal, API, CLI…)</a:t>
              </a:r>
            </a:p>
          </p:txBody>
        </p:sp>
        <p:sp>
          <p:nvSpPr>
            <p:cNvPr id="37" name="Rectangle 36">
              <a:extLst>
                <a:ext uri="{FF2B5EF4-FFF2-40B4-BE49-F238E27FC236}">
                  <a16:creationId xmlns:a16="http://schemas.microsoft.com/office/drawing/2014/main" id="{D2A8687B-A116-4345-B742-63F7DF54D575}"/>
                </a:ext>
              </a:extLst>
            </p:cNvPr>
            <p:cNvSpPr/>
            <p:nvPr/>
          </p:nvSpPr>
          <p:spPr bwMode="auto">
            <a:xfrm>
              <a:off x="9598096" y="3825443"/>
              <a:ext cx="973225" cy="201168"/>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j-ea"/>
                  <a:cs typeface="Segoe UI" pitchFamily="34" charset="0"/>
                </a:rPr>
                <a:t>Azure Arc</a:t>
              </a:r>
            </a:p>
          </p:txBody>
        </p:sp>
        <p:sp>
          <p:nvSpPr>
            <p:cNvPr id="38" name="Rectangle 37">
              <a:extLst>
                <a:ext uri="{FF2B5EF4-FFF2-40B4-BE49-F238E27FC236}">
                  <a16:creationId xmlns:a16="http://schemas.microsoft.com/office/drawing/2014/main" id="{07CBE741-6569-4EDB-8CD3-7892B3D26A85}"/>
                </a:ext>
              </a:extLst>
            </p:cNvPr>
            <p:cNvSpPr/>
            <p:nvPr/>
          </p:nvSpPr>
          <p:spPr bwMode="auto">
            <a:xfrm>
              <a:off x="9598094" y="4814183"/>
              <a:ext cx="973225" cy="20261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j-ea"/>
                  <a:cs typeface="Segoe UI" pitchFamily="34" charset="0"/>
                </a:rPr>
                <a:t>Azure Arc</a:t>
              </a:r>
            </a:p>
          </p:txBody>
        </p:sp>
      </p:grpSp>
      <p:sp>
        <p:nvSpPr>
          <p:cNvPr id="39" name="Rectangle 38">
            <a:extLst>
              <a:ext uri="{FF2B5EF4-FFF2-40B4-BE49-F238E27FC236}">
                <a16:creationId xmlns:a16="http://schemas.microsoft.com/office/drawing/2014/main" id="{95497F79-CDF2-423F-A7EA-A1D7F0EFFE76}"/>
              </a:ext>
            </a:extLst>
          </p:cNvPr>
          <p:cNvSpPr/>
          <p:nvPr/>
        </p:nvSpPr>
        <p:spPr>
          <a:xfrm>
            <a:off x="586740" y="1884086"/>
            <a:ext cx="5755066" cy="3431709"/>
          </a:xfrm>
          <a:prstGeom prst="rect">
            <a:avLst/>
          </a:prstGeom>
          <a:solidFill>
            <a:schemeClr val="bg1"/>
          </a:solidFill>
        </p:spPr>
        <p:txBody>
          <a:bodyPr wrap="square" lIns="0" tIns="45720" rIns="91440" bIns="45720" anchor="t" anchorCtr="0">
            <a:spAutoFit/>
          </a:bodyPr>
          <a:lstStyle/>
          <a:p>
            <a:pPr marL="0" marR="0" lvl="0" indent="0" algn="l" defTabSz="932472" rtl="0" eaLnBrk="1" fontAlgn="base" latinLnBrk="0" hangingPunct="1">
              <a:lnSpc>
                <a:spcPct val="100000"/>
              </a:lnSpc>
              <a:spcBef>
                <a:spcPts val="120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Key benefits from Azure Arc</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Asset organization and inventory with a unified view in the Azure Portal</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Universal governance anywhere through Azure Policy</a:t>
            </a:r>
          </a:p>
          <a:p>
            <a:pPr marL="177800" indent="-177800" defTabSz="932472" fontAlgn="base">
              <a:spcBef>
                <a:spcPct val="0"/>
              </a:spcBef>
              <a:spcAft>
                <a:spcPts val="600"/>
              </a:spcAft>
              <a:buFont typeface="Arial" panose="020B0604020202020204" pitchFamily="34" charset="0"/>
              <a:buChar char="•"/>
              <a:defRPr/>
            </a:pPr>
            <a:r>
              <a:rPr lang="en-US" sz="1800">
                <a:solidFill>
                  <a:srgbClr val="FFFFFF"/>
                </a:solidFill>
                <a:latin typeface="Segoe UI" panose="020B0502040204020203" pitchFamily="34" charset="0"/>
              </a:rPr>
              <a:t>Centralized agent management – Monitoring, Security, Update Management and more</a:t>
            </a: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Built-in server compliance rules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lang="en-US" sz="1800">
                <a:solidFill>
                  <a:prstClr val="white"/>
                </a:solidFill>
                <a:latin typeface="Segoe UI"/>
              </a:rPr>
              <a:t>C</a:t>
            </a:r>
            <a:r>
              <a:rPr kumimoji="0" lang="en-US" sz="1800" b="0" i="0" u="none" strike="noStrike" kern="1200" cap="none" spc="0" normalizeH="0" baseline="0" noProof="0" err="1">
                <a:ln>
                  <a:noFill/>
                </a:ln>
                <a:solidFill>
                  <a:prstClr val="white"/>
                </a:solidFill>
                <a:effectLst/>
                <a:uLnTx/>
                <a:uFillTx/>
                <a:latin typeface="Segoe UI"/>
                <a:ea typeface="+mn-ea"/>
                <a:cs typeface="+mn-cs"/>
              </a:rPr>
              <a:t>entral</a:t>
            </a:r>
            <a:r>
              <a:rPr kumimoji="0" lang="en-US" sz="1800" b="0" i="0" u="none" strike="noStrike" kern="1200" cap="none" spc="0" normalizeH="0" baseline="0" noProof="0">
                <a:ln>
                  <a:noFill/>
                </a:ln>
                <a:solidFill>
                  <a:prstClr val="white"/>
                </a:solidFill>
                <a:effectLst/>
                <a:uLnTx/>
                <a:uFillTx/>
                <a:latin typeface="Segoe UI"/>
                <a:ea typeface="+mn-ea"/>
                <a:cs typeface="+mn-cs"/>
              </a:rPr>
              <a:t> compliance view across all servers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Self-service remediation</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lang="en-US" sz="1800">
                <a:solidFill>
                  <a:prstClr val="white"/>
                </a:solidFill>
                <a:latin typeface="Segoe UI"/>
              </a:rPr>
              <a:t>Integration with Azure Lighthouse</a:t>
            </a:r>
            <a:endParaRPr kumimoji="0" lang="en-US" sz="14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78380342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65C4A2-8972-43E7-87D7-E399DA2D947A}"/>
              </a:ext>
            </a:extLst>
          </p:cNvPr>
          <p:cNvSpPr>
            <a:spLocks noGrp="1"/>
          </p:cNvSpPr>
          <p:nvPr>
            <p:ph type="title"/>
          </p:nvPr>
        </p:nvSpPr>
        <p:spPr>
          <a:xfrm>
            <a:off x="588263" y="457200"/>
            <a:ext cx="11018520" cy="861774"/>
          </a:xfrm>
        </p:spPr>
        <p:txBody>
          <a:bodyPr/>
          <a:lstStyle/>
          <a:p>
            <a:pPr algn="ctr"/>
            <a:r>
              <a:rPr lang="en-US"/>
              <a:t>Azure Arc-enabled servers</a:t>
            </a:r>
            <a:br>
              <a:rPr lang="en-US"/>
            </a:br>
            <a:r>
              <a:rPr lang="en-US" sz="2000">
                <a:latin typeface="+mn-lt"/>
              </a:rPr>
              <a:t>Bring on-premises and multi-cloud servers to Azure with Azure Arc</a:t>
            </a:r>
          </a:p>
        </p:txBody>
      </p:sp>
      <p:grpSp>
        <p:nvGrpSpPr>
          <p:cNvPr id="20" name="Group 19" descr="Reach, organize and inventory, governance and ssecurity, and role-based operations">
            <a:extLst>
              <a:ext uri="{FF2B5EF4-FFF2-40B4-BE49-F238E27FC236}">
                <a16:creationId xmlns:a16="http://schemas.microsoft.com/office/drawing/2014/main" id="{06741CC8-CD5A-479A-94B2-374D3B185BD8}"/>
              </a:ext>
            </a:extLst>
          </p:cNvPr>
          <p:cNvGrpSpPr/>
          <p:nvPr/>
        </p:nvGrpSpPr>
        <p:grpSpPr>
          <a:xfrm>
            <a:off x="1239782" y="2159659"/>
            <a:ext cx="9740707" cy="3097538"/>
            <a:chOff x="1317056" y="2167823"/>
            <a:chExt cx="9740707" cy="3097538"/>
          </a:xfrm>
        </p:grpSpPr>
        <p:grpSp>
          <p:nvGrpSpPr>
            <p:cNvPr id="10" name="Group 9">
              <a:extLst>
                <a:ext uri="{FF2B5EF4-FFF2-40B4-BE49-F238E27FC236}">
                  <a16:creationId xmlns:a16="http://schemas.microsoft.com/office/drawing/2014/main" id="{C2FC3C6F-1CFE-4FB4-9C50-721B525C6C8A}"/>
                </a:ext>
              </a:extLst>
            </p:cNvPr>
            <p:cNvGrpSpPr/>
            <p:nvPr/>
          </p:nvGrpSpPr>
          <p:grpSpPr>
            <a:xfrm>
              <a:off x="1317056" y="2167823"/>
              <a:ext cx="2295739" cy="3086016"/>
              <a:chOff x="1770750" y="2171181"/>
              <a:chExt cx="2295739" cy="3086016"/>
            </a:xfrm>
          </p:grpSpPr>
          <p:grpSp>
            <p:nvGrpSpPr>
              <p:cNvPr id="2" name="Group 1">
                <a:extLst>
                  <a:ext uri="{FF2B5EF4-FFF2-40B4-BE49-F238E27FC236}">
                    <a16:creationId xmlns:a16="http://schemas.microsoft.com/office/drawing/2014/main" id="{2EE8B586-C9AB-44EA-958F-4E6FAC45ABCD}"/>
                  </a:ext>
                </a:extLst>
              </p:cNvPr>
              <p:cNvGrpSpPr/>
              <p:nvPr/>
            </p:nvGrpSpPr>
            <p:grpSpPr>
              <a:xfrm>
                <a:off x="1770750" y="2171181"/>
                <a:ext cx="2295739" cy="3086016"/>
                <a:chOff x="212184" y="2092731"/>
                <a:chExt cx="2295739" cy="3086016"/>
              </a:xfrm>
            </p:grpSpPr>
            <p:sp>
              <p:nvSpPr>
                <p:cNvPr id="93" name="Rectangle 92">
                  <a:extLst>
                    <a:ext uri="{FF2B5EF4-FFF2-40B4-BE49-F238E27FC236}">
                      <a16:creationId xmlns:a16="http://schemas.microsoft.com/office/drawing/2014/main" id="{91E4045A-6EE4-429C-B718-12419F96E79F}"/>
                    </a:ext>
                  </a:extLst>
                </p:cNvPr>
                <p:cNvSpPr/>
                <p:nvPr/>
              </p:nvSpPr>
              <p:spPr bwMode="auto">
                <a:xfrm>
                  <a:off x="212184" y="2092731"/>
                  <a:ext cx="2286000" cy="308601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 name="Rectangle 8">
                  <a:extLst>
                    <a:ext uri="{FF2B5EF4-FFF2-40B4-BE49-F238E27FC236}">
                      <a16:creationId xmlns:a16="http://schemas.microsoft.com/office/drawing/2014/main" id="{B68BD192-9B41-4771-9EED-4AF4A246EBF6}"/>
                    </a:ext>
                  </a:extLst>
                </p:cNvPr>
                <p:cNvSpPr/>
                <p:nvPr/>
              </p:nvSpPr>
              <p:spPr bwMode="auto">
                <a:xfrm>
                  <a:off x="212184" y="3416608"/>
                  <a:ext cx="2286000" cy="3995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Reach</a:t>
                  </a:r>
                </a:p>
              </p:txBody>
            </p:sp>
            <p:sp>
              <p:nvSpPr>
                <p:cNvPr id="198" name="Rectangle 197">
                  <a:extLst>
                    <a:ext uri="{FF2B5EF4-FFF2-40B4-BE49-F238E27FC236}">
                      <a16:creationId xmlns:a16="http://schemas.microsoft.com/office/drawing/2014/main" id="{9C97DB13-C8E1-41EA-85BB-70F1CE059C99}"/>
                    </a:ext>
                  </a:extLst>
                </p:cNvPr>
                <p:cNvSpPr/>
                <p:nvPr/>
              </p:nvSpPr>
              <p:spPr bwMode="auto">
                <a:xfrm>
                  <a:off x="221923" y="4026059"/>
                  <a:ext cx="2286000" cy="6450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Linux and Windows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VM and Bare-Metal</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Domain agnostic</a:t>
                  </a:r>
                </a:p>
              </p:txBody>
            </p:sp>
          </p:grpSp>
          <p:pic>
            <p:nvPicPr>
              <p:cNvPr id="14" name="Graphic 13">
                <a:extLst>
                  <a:ext uri="{FF2B5EF4-FFF2-40B4-BE49-F238E27FC236}">
                    <a16:creationId xmlns:a16="http://schemas.microsoft.com/office/drawing/2014/main" id="{77B308FD-8FDF-7349-9AAE-222DD88025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34178" y="2459582"/>
                <a:ext cx="766476" cy="766476"/>
              </a:xfrm>
              <a:prstGeom prst="rect">
                <a:avLst/>
              </a:prstGeom>
            </p:spPr>
          </p:pic>
        </p:grpSp>
        <p:grpSp>
          <p:nvGrpSpPr>
            <p:cNvPr id="13" name="Group 12">
              <a:extLst>
                <a:ext uri="{FF2B5EF4-FFF2-40B4-BE49-F238E27FC236}">
                  <a16:creationId xmlns:a16="http://schemas.microsoft.com/office/drawing/2014/main" id="{EC517C9B-2C5B-486B-A3F3-9A956572192A}"/>
                </a:ext>
              </a:extLst>
            </p:cNvPr>
            <p:cNvGrpSpPr/>
            <p:nvPr/>
          </p:nvGrpSpPr>
          <p:grpSpPr>
            <a:xfrm>
              <a:off x="3801943" y="2179345"/>
              <a:ext cx="2295762" cy="3086016"/>
              <a:chOff x="4126012" y="2171181"/>
              <a:chExt cx="2295762" cy="3086016"/>
            </a:xfrm>
          </p:grpSpPr>
          <p:grpSp>
            <p:nvGrpSpPr>
              <p:cNvPr id="3" name="Group 2">
                <a:extLst>
                  <a:ext uri="{FF2B5EF4-FFF2-40B4-BE49-F238E27FC236}">
                    <a16:creationId xmlns:a16="http://schemas.microsoft.com/office/drawing/2014/main" id="{00F7FA58-B9D7-43FC-9CE3-16B5D3438C1F}"/>
                  </a:ext>
                </a:extLst>
              </p:cNvPr>
              <p:cNvGrpSpPr/>
              <p:nvPr/>
            </p:nvGrpSpPr>
            <p:grpSpPr>
              <a:xfrm>
                <a:off x="4126012" y="2171181"/>
                <a:ext cx="2295762" cy="3086016"/>
                <a:chOff x="2567446" y="2092731"/>
                <a:chExt cx="2295762" cy="3086016"/>
              </a:xfrm>
            </p:grpSpPr>
            <p:sp>
              <p:nvSpPr>
                <p:cNvPr id="94" name="Rectangle 93">
                  <a:extLst>
                    <a:ext uri="{FF2B5EF4-FFF2-40B4-BE49-F238E27FC236}">
                      <a16:creationId xmlns:a16="http://schemas.microsoft.com/office/drawing/2014/main" id="{1F3AF720-73A6-4426-9D2C-B49D492AA068}"/>
                    </a:ext>
                  </a:extLst>
                </p:cNvPr>
                <p:cNvSpPr/>
                <p:nvPr/>
              </p:nvSpPr>
              <p:spPr bwMode="auto">
                <a:xfrm>
                  <a:off x="2567446" y="2092731"/>
                  <a:ext cx="2286000" cy="308601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0" name="Rectangle 129">
                  <a:extLst>
                    <a:ext uri="{FF2B5EF4-FFF2-40B4-BE49-F238E27FC236}">
                      <a16:creationId xmlns:a16="http://schemas.microsoft.com/office/drawing/2014/main" id="{8DC0112B-A823-454C-8A01-AAB7B40B34CC}"/>
                    </a:ext>
                  </a:extLst>
                </p:cNvPr>
                <p:cNvSpPr/>
                <p:nvPr/>
              </p:nvSpPr>
              <p:spPr bwMode="auto">
                <a:xfrm>
                  <a:off x="2567446" y="3276791"/>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Organize</a:t>
                  </a:r>
                  <a:b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and Inventory</a:t>
                  </a:r>
                </a:p>
              </p:txBody>
            </p:sp>
            <p:sp>
              <p:nvSpPr>
                <p:cNvPr id="199" name="Rectangle 198">
                  <a:extLst>
                    <a:ext uri="{FF2B5EF4-FFF2-40B4-BE49-F238E27FC236}">
                      <a16:creationId xmlns:a16="http://schemas.microsoft.com/office/drawing/2014/main" id="{86B708B9-D54F-4E30-AFEA-9E7BAE66BC43}"/>
                    </a:ext>
                  </a:extLst>
                </p:cNvPr>
                <p:cNvSpPr/>
                <p:nvPr/>
              </p:nvSpPr>
              <p:spPr bwMode="auto">
                <a:xfrm>
                  <a:off x="2577208" y="4022835"/>
                  <a:ext cx="2286000"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1" indent="0" algn="ctr" defTabSz="914225" rtl="0" eaLnBrk="1" fontAlgn="auto" latinLnBrk="0" hangingPunct="1">
                    <a:lnSpc>
                      <a:spcPct val="100000"/>
                    </a:lnSpc>
                    <a:spcBef>
                      <a:spcPts val="0"/>
                    </a:spcBef>
                    <a:spcAft>
                      <a:spcPts val="3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At scale searchable inventory</a:t>
                  </a:r>
                </a:p>
                <a:p>
                  <a:pPr marL="0" marR="0" lvl="1" indent="0" algn="ctr" defTabSz="914225" rtl="0" eaLnBrk="1" fontAlgn="auto" latinLnBrk="0" hangingPunct="1">
                    <a:lnSpc>
                      <a:spcPct val="100000"/>
                    </a:lnSpc>
                    <a:spcBef>
                      <a:spcPts val="0"/>
                    </a:spcBef>
                    <a:spcAft>
                      <a:spcPts val="3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Unify management experience </a:t>
                  </a:r>
                </a:p>
                <a:p>
                  <a:pPr marL="0" marR="0" lvl="1" indent="0" algn="ctr" defTabSz="914225" rtl="0" eaLnBrk="1" fontAlgn="auto" latinLnBrk="0" hangingPunct="1">
                    <a:lnSpc>
                      <a:spcPct val="100000"/>
                    </a:lnSpc>
                    <a:spcBef>
                      <a:spcPts val="0"/>
                    </a:spcBef>
                    <a:spcAft>
                      <a:spcPts val="3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Consistent VM extensions</a:t>
                  </a:r>
                </a:p>
                <a:p>
                  <a:pPr marL="0" marR="0" lvl="1" indent="0" algn="ctr" defTabSz="914225" rtl="0" eaLnBrk="1" fontAlgn="auto" latinLnBrk="0" hangingPunct="1">
                    <a:lnSpc>
                      <a:spcPct val="100000"/>
                    </a:lnSpc>
                    <a:spcBef>
                      <a:spcPts val="0"/>
                    </a:spcBef>
                    <a:spcAft>
                      <a:spcPts val="3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Integrate with Azure Lighthouse</a:t>
                  </a:r>
                </a:p>
              </p:txBody>
            </p:sp>
            <p:sp>
              <p:nvSpPr>
                <p:cNvPr id="318" name="AutoShape 46">
                  <a:extLst>
                    <a:ext uri="{FF2B5EF4-FFF2-40B4-BE49-F238E27FC236}">
                      <a16:creationId xmlns:a16="http://schemas.microsoft.com/office/drawing/2014/main" id="{EC3992C7-8BEF-4E30-B9CC-A36E998F0E0B}"/>
                    </a:ext>
                  </a:extLst>
                </p:cNvPr>
                <p:cNvSpPr>
                  <a:spLocks noChangeAspect="1" noChangeArrowheads="1" noTextEdit="1"/>
                </p:cNvSpPr>
                <p:nvPr/>
              </p:nvSpPr>
              <p:spPr bwMode="auto">
                <a:xfrm>
                  <a:off x="3589404" y="2432342"/>
                  <a:ext cx="268283" cy="269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9" name="Graphic 18">
                <a:extLst>
                  <a:ext uri="{FF2B5EF4-FFF2-40B4-BE49-F238E27FC236}">
                    <a16:creationId xmlns:a16="http://schemas.microsoft.com/office/drawing/2014/main" id="{FB81A0C9-D3AF-834F-823B-99C679AF70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76643" y="2375200"/>
                <a:ext cx="984738" cy="914400"/>
              </a:xfrm>
              <a:prstGeom prst="rect">
                <a:avLst/>
              </a:prstGeom>
            </p:spPr>
          </p:pic>
        </p:grpSp>
        <p:grpSp>
          <p:nvGrpSpPr>
            <p:cNvPr id="16" name="Group 15">
              <a:extLst>
                <a:ext uri="{FF2B5EF4-FFF2-40B4-BE49-F238E27FC236}">
                  <a16:creationId xmlns:a16="http://schemas.microsoft.com/office/drawing/2014/main" id="{38896A95-1CA5-4FE8-B86D-7D67E6152DA6}"/>
                </a:ext>
              </a:extLst>
            </p:cNvPr>
            <p:cNvGrpSpPr/>
            <p:nvPr/>
          </p:nvGrpSpPr>
          <p:grpSpPr>
            <a:xfrm>
              <a:off x="6286876" y="2179345"/>
              <a:ext cx="2320850" cy="3086016"/>
              <a:chOff x="6509072" y="2171181"/>
              <a:chExt cx="2320850" cy="3086016"/>
            </a:xfrm>
          </p:grpSpPr>
          <p:grpSp>
            <p:nvGrpSpPr>
              <p:cNvPr id="4" name="Group 3">
                <a:extLst>
                  <a:ext uri="{FF2B5EF4-FFF2-40B4-BE49-F238E27FC236}">
                    <a16:creationId xmlns:a16="http://schemas.microsoft.com/office/drawing/2014/main" id="{CD9EE8BF-F018-4900-9A1F-FD89E99B4D56}"/>
                  </a:ext>
                </a:extLst>
              </p:cNvPr>
              <p:cNvGrpSpPr/>
              <p:nvPr/>
            </p:nvGrpSpPr>
            <p:grpSpPr>
              <a:xfrm>
                <a:off x="6509072" y="2171181"/>
                <a:ext cx="2320850" cy="3086016"/>
                <a:chOff x="4950506" y="2092731"/>
                <a:chExt cx="2320850" cy="3086016"/>
              </a:xfrm>
            </p:grpSpPr>
            <p:sp>
              <p:nvSpPr>
                <p:cNvPr id="95" name="Rectangle 94">
                  <a:extLst>
                    <a:ext uri="{FF2B5EF4-FFF2-40B4-BE49-F238E27FC236}">
                      <a16:creationId xmlns:a16="http://schemas.microsoft.com/office/drawing/2014/main" id="{F2740021-7FFB-4BFB-A589-7595436879AA}"/>
                    </a:ext>
                  </a:extLst>
                </p:cNvPr>
                <p:cNvSpPr/>
                <p:nvPr/>
              </p:nvSpPr>
              <p:spPr bwMode="auto">
                <a:xfrm>
                  <a:off x="4950506" y="2092731"/>
                  <a:ext cx="2286000" cy="308601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1" name="Rectangle 130">
                  <a:extLst>
                    <a:ext uri="{FF2B5EF4-FFF2-40B4-BE49-F238E27FC236}">
                      <a16:creationId xmlns:a16="http://schemas.microsoft.com/office/drawing/2014/main" id="{A4F8F336-59C1-45C3-BBE1-6BD0901D9807}"/>
                    </a:ext>
                  </a:extLst>
                </p:cNvPr>
                <p:cNvSpPr/>
                <p:nvPr/>
              </p:nvSpPr>
              <p:spPr bwMode="auto">
                <a:xfrm>
                  <a:off x="4985356" y="3271477"/>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Governance</a:t>
                  </a:r>
                </a:p>
              </p:txBody>
            </p:sp>
            <p:sp>
              <p:nvSpPr>
                <p:cNvPr id="200" name="Rectangle 199">
                  <a:extLst>
                    <a:ext uri="{FF2B5EF4-FFF2-40B4-BE49-F238E27FC236}">
                      <a16:creationId xmlns:a16="http://schemas.microsoft.com/office/drawing/2014/main" id="{5D843D90-7C6F-4269-A587-286D182A4740}"/>
                    </a:ext>
                  </a:extLst>
                </p:cNvPr>
                <p:cNvSpPr/>
                <p:nvPr/>
              </p:nvSpPr>
              <p:spPr bwMode="auto">
                <a:xfrm>
                  <a:off x="4960222" y="3860101"/>
                  <a:ext cx="2286000" cy="11877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Built-in Azure policies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Compliance across environments</a:t>
                  </a:r>
                </a:p>
                <a:p>
                  <a:pPr marL="0" marR="0" lvl="0" indent="0" algn="ctr" defTabSz="914225" rtl="0" eaLnBrk="1" fontAlgn="auto" latinLnBrk="0" hangingPunct="1">
                    <a:lnSpc>
                      <a:spcPct val="90000"/>
                    </a:lnSpc>
                    <a:spcBef>
                      <a:spcPts val="0"/>
                    </a:spcBef>
                    <a:spcAft>
                      <a:spcPts val="400"/>
                    </a:spcAft>
                    <a:buClrTx/>
                    <a:buSzTx/>
                    <a:buFontTx/>
                    <a:buNone/>
                    <a:tabLst/>
                    <a:defRPr/>
                  </a:pPr>
                  <a:r>
                    <a:rPr lang="en-US" sz="1050">
                      <a:solidFill>
                        <a:srgbClr val="FFFFFF"/>
                      </a:solidFill>
                      <a:latin typeface="Segoe UI" panose="020B0502040204020203" pitchFamily="34" charset="0"/>
                    </a:rPr>
                    <a:t>Centralized agent management – Monitoring, Security, Update Management</a:t>
                  </a:r>
                  <a:endPar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grpSp>
          <p:pic>
            <p:nvPicPr>
              <p:cNvPr id="21" name="Graphic 20">
                <a:extLst>
                  <a:ext uri="{FF2B5EF4-FFF2-40B4-BE49-F238E27FC236}">
                    <a16:creationId xmlns:a16="http://schemas.microsoft.com/office/drawing/2014/main" id="{3D97803C-BB35-1C41-8C97-B8DDCE0917A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94826" y="2374349"/>
                <a:ext cx="914400" cy="914400"/>
              </a:xfrm>
              <a:prstGeom prst="rect">
                <a:avLst/>
              </a:prstGeom>
            </p:spPr>
          </p:pic>
        </p:grpSp>
        <p:grpSp>
          <p:nvGrpSpPr>
            <p:cNvPr id="17" name="Group 16">
              <a:extLst>
                <a:ext uri="{FF2B5EF4-FFF2-40B4-BE49-F238E27FC236}">
                  <a16:creationId xmlns:a16="http://schemas.microsoft.com/office/drawing/2014/main" id="{93EE79F4-E1DE-4CD4-AC4A-6F15A7EDB2D5}"/>
                </a:ext>
              </a:extLst>
            </p:cNvPr>
            <p:cNvGrpSpPr/>
            <p:nvPr/>
          </p:nvGrpSpPr>
          <p:grpSpPr>
            <a:xfrm>
              <a:off x="8758790" y="2167823"/>
              <a:ext cx="2298973" cy="3086016"/>
              <a:chOff x="8906428" y="2171181"/>
              <a:chExt cx="2298973" cy="3086016"/>
            </a:xfrm>
          </p:grpSpPr>
          <p:grpSp>
            <p:nvGrpSpPr>
              <p:cNvPr id="50" name="Group 49">
                <a:extLst>
                  <a:ext uri="{FF2B5EF4-FFF2-40B4-BE49-F238E27FC236}">
                    <a16:creationId xmlns:a16="http://schemas.microsoft.com/office/drawing/2014/main" id="{71F03F44-3E3A-4196-A589-3F9D706019A4}"/>
                  </a:ext>
                </a:extLst>
              </p:cNvPr>
              <p:cNvGrpSpPr/>
              <p:nvPr/>
            </p:nvGrpSpPr>
            <p:grpSpPr>
              <a:xfrm>
                <a:off x="8906428" y="2171181"/>
                <a:ext cx="2298973" cy="3086016"/>
                <a:chOff x="4937533" y="2092731"/>
                <a:chExt cx="2298973" cy="3086016"/>
              </a:xfrm>
            </p:grpSpPr>
            <p:sp>
              <p:nvSpPr>
                <p:cNvPr id="51" name="Rectangle 50">
                  <a:extLst>
                    <a:ext uri="{FF2B5EF4-FFF2-40B4-BE49-F238E27FC236}">
                      <a16:creationId xmlns:a16="http://schemas.microsoft.com/office/drawing/2014/main" id="{14A0CD93-225E-4AEF-86C0-E656D738ABA0}"/>
                    </a:ext>
                  </a:extLst>
                </p:cNvPr>
                <p:cNvSpPr/>
                <p:nvPr/>
              </p:nvSpPr>
              <p:spPr bwMode="auto">
                <a:xfrm>
                  <a:off x="4950506" y="2092731"/>
                  <a:ext cx="2286000" cy="308601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2" name="Rectangle 51">
                  <a:extLst>
                    <a:ext uri="{FF2B5EF4-FFF2-40B4-BE49-F238E27FC236}">
                      <a16:creationId xmlns:a16="http://schemas.microsoft.com/office/drawing/2014/main" id="{AB027A45-9A5A-49DF-BF57-AAAEBD035F69}"/>
                    </a:ext>
                  </a:extLst>
                </p:cNvPr>
                <p:cNvSpPr/>
                <p:nvPr/>
              </p:nvSpPr>
              <p:spPr bwMode="auto">
                <a:xfrm>
                  <a:off x="4937533" y="3299883"/>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Security</a:t>
                  </a:r>
                </a:p>
              </p:txBody>
            </p:sp>
            <p:sp>
              <p:nvSpPr>
                <p:cNvPr id="53" name="Rectangle 52">
                  <a:extLst>
                    <a:ext uri="{FF2B5EF4-FFF2-40B4-BE49-F238E27FC236}">
                      <a16:creationId xmlns:a16="http://schemas.microsoft.com/office/drawing/2014/main" id="{49263D14-5BDD-40AA-B19F-51DD003E4300}"/>
                    </a:ext>
                  </a:extLst>
                </p:cNvPr>
                <p:cNvSpPr/>
                <p:nvPr/>
              </p:nvSpPr>
              <p:spPr bwMode="auto">
                <a:xfrm>
                  <a:off x="5129323" y="3957816"/>
                  <a:ext cx="1902419"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lang="en-US" sz="1100">
                      <a:solidFill>
                        <a:srgbClr val="FFFFFF"/>
                      </a:solidFill>
                      <a:latin typeface="Segoe UI" panose="020B0502040204020203" pitchFamily="34" charset="0"/>
                    </a:rPr>
                    <a:t>Azure Active Directory Managed Identity integration</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i="0" u="none" strike="noStrike" kern="1200" cap="none" spc="0" normalizeH="0" baseline="0" noProof="0">
                      <a:ln>
                        <a:noFill/>
                      </a:ln>
                      <a:solidFill>
                        <a:srgbClr val="FFFFFF"/>
                      </a:solidFill>
                      <a:effectLst/>
                      <a:uLnTx/>
                      <a:uFillTx/>
                      <a:latin typeface="Segoe UI" panose="020B0502040204020203" pitchFamily="34" charset="0"/>
                      <a:ea typeface="+mn-ea"/>
                      <a:cs typeface="+mn-cs"/>
                    </a:rPr>
                    <a:t>Server security </a:t>
                  </a:r>
                  <a:r>
                    <a:rPr lang="en-US" sz="1100">
                      <a:solidFill>
                        <a:srgbClr val="FFFFFF"/>
                      </a:solidFill>
                      <a:latin typeface="Segoe UI" panose="020B0502040204020203" pitchFamily="34" charset="0"/>
                    </a:rPr>
                    <a:t>baselines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i="0" u="none" strike="noStrike" kern="1200" cap="none" spc="0" normalizeH="0" baseline="0" noProof="0">
                      <a:ln>
                        <a:noFill/>
                      </a:ln>
                      <a:solidFill>
                        <a:srgbClr val="FFFFFF"/>
                      </a:solidFill>
                      <a:effectLst/>
                      <a:uLnTx/>
                      <a:uFillTx/>
                      <a:latin typeface="Segoe UI" panose="020B0502040204020203" pitchFamily="34" charset="0"/>
                      <a:ea typeface="+mn-ea"/>
                      <a:cs typeface="+mn-cs"/>
                    </a:rPr>
                    <a:t>Ro</a:t>
                  </a:r>
                  <a:r>
                    <a:rPr lang="en-US" sz="1100">
                      <a:solidFill>
                        <a:srgbClr val="FFFFFF"/>
                      </a:solidFill>
                      <a:latin typeface="Segoe UI" panose="020B0502040204020203" pitchFamily="34" charset="0"/>
                    </a:rPr>
                    <a:t>le-Based Access control</a:t>
                  </a:r>
                  <a:endParaRPr kumimoji="0" lang="en-US" sz="110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grpSp>
          <p:pic>
            <p:nvPicPr>
              <p:cNvPr id="7" name="Graphic 6">
                <a:extLst>
                  <a:ext uri="{FF2B5EF4-FFF2-40B4-BE49-F238E27FC236}">
                    <a16:creationId xmlns:a16="http://schemas.microsoft.com/office/drawing/2014/main" id="{2C4D4BD2-18CA-4F1A-8E95-D4D21AC2E22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05200" y="2388794"/>
                <a:ext cx="914400" cy="914400"/>
              </a:xfrm>
              <a:prstGeom prst="rect">
                <a:avLst/>
              </a:prstGeom>
            </p:spPr>
          </p:pic>
        </p:grpSp>
      </p:grpSp>
      <p:grpSp>
        <p:nvGrpSpPr>
          <p:cNvPr id="5" name="Group 4">
            <a:extLst>
              <a:ext uri="{FF2B5EF4-FFF2-40B4-BE49-F238E27FC236}">
                <a16:creationId xmlns:a16="http://schemas.microsoft.com/office/drawing/2014/main" id="{A7821076-1581-4FD2-BD5C-095F77266E62}"/>
              </a:ext>
              <a:ext uri="{C183D7F6-B498-43B3-948B-1728B52AA6E4}">
                <adec:decorative xmlns:adec="http://schemas.microsoft.com/office/drawing/2017/decorative" val="1"/>
              </a:ext>
            </a:extLst>
          </p:cNvPr>
          <p:cNvGrpSpPr/>
          <p:nvPr/>
        </p:nvGrpSpPr>
        <p:grpSpPr>
          <a:xfrm>
            <a:off x="1230020" y="5660274"/>
            <a:ext cx="9750469" cy="627777"/>
            <a:chOff x="1230020" y="5660274"/>
            <a:chExt cx="9750469" cy="627777"/>
          </a:xfrm>
        </p:grpSpPr>
        <p:grpSp>
          <p:nvGrpSpPr>
            <p:cNvPr id="323" name="nodes" descr="nodes">
              <a:extLst>
                <a:ext uri="{FF2B5EF4-FFF2-40B4-BE49-F238E27FC236}">
                  <a16:creationId xmlns:a16="http://schemas.microsoft.com/office/drawing/2014/main" id="{EF01CB12-EA83-4261-9C35-BC5B0D741B7E}"/>
                </a:ext>
              </a:extLst>
            </p:cNvPr>
            <p:cNvGrpSpPr>
              <a:grpSpLocks noChangeAspect="1"/>
            </p:cNvGrpSpPr>
            <p:nvPr/>
          </p:nvGrpSpPr>
          <p:grpSpPr bwMode="auto">
            <a:xfrm>
              <a:off x="1230020" y="5660274"/>
              <a:ext cx="629757" cy="627777"/>
              <a:chOff x="1016" y="765"/>
              <a:chExt cx="318" cy="317"/>
            </a:xfrm>
          </p:grpSpPr>
          <p:sp>
            <p:nvSpPr>
              <p:cNvPr id="324" name="AutoShape 3">
                <a:extLst>
                  <a:ext uri="{FF2B5EF4-FFF2-40B4-BE49-F238E27FC236}">
                    <a16:creationId xmlns:a16="http://schemas.microsoft.com/office/drawing/2014/main" id="{602CF74F-4C4C-4D47-B249-1230BE36F66D}"/>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5" name="Freeform 5">
                <a:extLst>
                  <a:ext uri="{FF2B5EF4-FFF2-40B4-BE49-F238E27FC236}">
                    <a16:creationId xmlns:a16="http://schemas.microsoft.com/office/drawing/2014/main" id="{77380952-C4D5-46D6-B77F-71F544E934DB}"/>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6" name="Freeform 6">
                <a:extLst>
                  <a:ext uri="{FF2B5EF4-FFF2-40B4-BE49-F238E27FC236}">
                    <a16:creationId xmlns:a16="http://schemas.microsoft.com/office/drawing/2014/main" id="{A1073927-3012-4D79-BAD0-52E3C2DB94BC}"/>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7" name="Freeform 7">
                <a:extLst>
                  <a:ext uri="{FF2B5EF4-FFF2-40B4-BE49-F238E27FC236}">
                    <a16:creationId xmlns:a16="http://schemas.microsoft.com/office/drawing/2014/main" id="{F644A2F8-CE4C-490B-BAFD-26DF03D277D6}"/>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8" name="Freeform 8">
                <a:extLst>
                  <a:ext uri="{FF2B5EF4-FFF2-40B4-BE49-F238E27FC236}">
                    <a16:creationId xmlns:a16="http://schemas.microsoft.com/office/drawing/2014/main" id="{52E67CB9-4EF6-477A-A233-2DFC9CC570F0}"/>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9" name="Freeform 9">
                <a:extLst>
                  <a:ext uri="{FF2B5EF4-FFF2-40B4-BE49-F238E27FC236}">
                    <a16:creationId xmlns:a16="http://schemas.microsoft.com/office/drawing/2014/main" id="{6D624D7C-AD71-46C8-B642-72318B77D51E}"/>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0" name="Freeform 10">
                <a:extLst>
                  <a:ext uri="{FF2B5EF4-FFF2-40B4-BE49-F238E27FC236}">
                    <a16:creationId xmlns:a16="http://schemas.microsoft.com/office/drawing/2014/main" id="{F5D743C8-7050-4C83-BB64-8AF82A2ECA39}"/>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1" name="Oval 11">
                <a:extLst>
                  <a:ext uri="{FF2B5EF4-FFF2-40B4-BE49-F238E27FC236}">
                    <a16:creationId xmlns:a16="http://schemas.microsoft.com/office/drawing/2014/main" id="{27708ABB-1250-483E-B3AE-18E0FFA2F8D8}"/>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2" name="Oval 12">
                <a:extLst>
                  <a:ext uri="{FF2B5EF4-FFF2-40B4-BE49-F238E27FC236}">
                    <a16:creationId xmlns:a16="http://schemas.microsoft.com/office/drawing/2014/main" id="{BB5ED897-F71C-4ECD-B948-C449AB3FB453}"/>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3" name="Oval 13">
                <a:extLst>
                  <a:ext uri="{FF2B5EF4-FFF2-40B4-BE49-F238E27FC236}">
                    <a16:creationId xmlns:a16="http://schemas.microsoft.com/office/drawing/2014/main" id="{773DE20E-2EE9-42DC-8A49-A07CBF8919BD}"/>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4" name="Oval 14">
                <a:extLst>
                  <a:ext uri="{FF2B5EF4-FFF2-40B4-BE49-F238E27FC236}">
                    <a16:creationId xmlns:a16="http://schemas.microsoft.com/office/drawing/2014/main" id="{D2FA8BC6-0486-4F91-9F9A-FA114E5BC1B2}"/>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5" name="Freeform 15">
                <a:extLst>
                  <a:ext uri="{FF2B5EF4-FFF2-40B4-BE49-F238E27FC236}">
                    <a16:creationId xmlns:a16="http://schemas.microsoft.com/office/drawing/2014/main" id="{4E725426-7080-4C63-9540-F3DF33F84736}"/>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6" name="Freeform 16">
                <a:extLst>
                  <a:ext uri="{FF2B5EF4-FFF2-40B4-BE49-F238E27FC236}">
                    <a16:creationId xmlns:a16="http://schemas.microsoft.com/office/drawing/2014/main" id="{D9E48E33-C7F8-4B46-BDED-3111F48560B6}"/>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7" name="Freeform 17">
                <a:extLst>
                  <a:ext uri="{FF2B5EF4-FFF2-40B4-BE49-F238E27FC236}">
                    <a16:creationId xmlns:a16="http://schemas.microsoft.com/office/drawing/2014/main" id="{FD572DA3-DF8E-4BC3-A847-303E9D600322}"/>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8" name="Oval 18">
                <a:extLst>
                  <a:ext uri="{FF2B5EF4-FFF2-40B4-BE49-F238E27FC236}">
                    <a16:creationId xmlns:a16="http://schemas.microsoft.com/office/drawing/2014/main" id="{B4042B7C-3F6B-4032-8F76-E17C99E6927A}"/>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useBgFill="1">
          <p:nvSpPr>
            <p:cNvPr id="206" name="Rectangle 205">
              <a:extLst>
                <a:ext uri="{FF2B5EF4-FFF2-40B4-BE49-F238E27FC236}">
                  <a16:creationId xmlns:a16="http://schemas.microsoft.com/office/drawing/2014/main" id="{20355A14-F7BE-473C-BD5A-967D9C3E3088}"/>
                </a:ext>
              </a:extLst>
            </p:cNvPr>
            <p:cNvSpPr/>
            <p:nvPr/>
          </p:nvSpPr>
          <p:spPr bwMode="auto">
            <a:xfrm>
              <a:off x="4126012" y="5745310"/>
              <a:ext cx="3939989" cy="4616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Semibold"/>
                  <a:ea typeface="+mn-ea"/>
                  <a:cs typeface="Segoe UI" pitchFamily="34" charset="0"/>
                </a:rPr>
                <a:t>Any infrastructure, familiar tools</a:t>
              </a:r>
            </a:p>
          </p:txBody>
        </p:sp>
        <p:grpSp>
          <p:nvGrpSpPr>
            <p:cNvPr id="11" name="Graphic 22" descr="Wrench icon">
              <a:extLst>
                <a:ext uri="{FF2B5EF4-FFF2-40B4-BE49-F238E27FC236}">
                  <a16:creationId xmlns:a16="http://schemas.microsoft.com/office/drawing/2014/main" id="{7214E2DE-976B-EE4F-A40B-3EEBE56C4C1D}"/>
                </a:ext>
              </a:extLst>
            </p:cNvPr>
            <p:cNvGrpSpPr/>
            <p:nvPr/>
          </p:nvGrpSpPr>
          <p:grpSpPr>
            <a:xfrm>
              <a:off x="10366215" y="5669004"/>
              <a:ext cx="614274" cy="614274"/>
              <a:chOff x="10366215" y="5669004"/>
              <a:chExt cx="614274" cy="614274"/>
            </a:xfrm>
          </p:grpSpPr>
          <p:sp>
            <p:nvSpPr>
              <p:cNvPr id="22" name="Freeform: Shape 21">
                <a:extLst>
                  <a:ext uri="{FF2B5EF4-FFF2-40B4-BE49-F238E27FC236}">
                    <a16:creationId xmlns:a16="http://schemas.microsoft.com/office/drawing/2014/main" id="{A4E6AB81-A69D-4C38-ADD3-41697CAF3D8C}"/>
                  </a:ext>
                </a:extLst>
              </p:cNvPr>
              <p:cNvSpPr/>
              <p:nvPr/>
            </p:nvSpPr>
            <p:spPr>
              <a:xfrm>
                <a:off x="10494188" y="5758585"/>
                <a:ext cx="396718" cy="396718"/>
              </a:xfrm>
              <a:custGeom>
                <a:avLst/>
                <a:gdLst>
                  <a:gd name="connsiteX0" fmla="*/ 325266 w 396718"/>
                  <a:gd name="connsiteY0" fmla="*/ 139946 h 396718"/>
                  <a:gd name="connsiteX1" fmla="*/ 256775 w 396718"/>
                  <a:gd name="connsiteY1" fmla="*/ 71457 h 396718"/>
                  <a:gd name="connsiteX2" fmla="*/ 318502 w 396718"/>
                  <a:gd name="connsiteY2" fmla="*/ 9730 h 396718"/>
                  <a:gd name="connsiteX3" fmla="*/ 245813 w 396718"/>
                  <a:gd name="connsiteY3" fmla="*/ 2273 h 396718"/>
                  <a:gd name="connsiteX4" fmla="*/ 181039 w 396718"/>
                  <a:gd name="connsiteY4" fmla="*/ 36090 h 396718"/>
                  <a:gd name="connsiteX5" fmla="*/ 145605 w 396718"/>
                  <a:gd name="connsiteY5" fmla="*/ 99994 h 396718"/>
                  <a:gd name="connsiteX6" fmla="*/ 151233 w 396718"/>
                  <a:gd name="connsiteY6" fmla="*/ 172845 h 396718"/>
                  <a:gd name="connsiteX7" fmla="*/ 14981 w 396718"/>
                  <a:gd name="connsiteY7" fmla="*/ 309087 h 396718"/>
                  <a:gd name="connsiteX8" fmla="*/ 0 w 396718"/>
                  <a:gd name="connsiteY8" fmla="*/ 345413 h 396718"/>
                  <a:gd name="connsiteX9" fmla="*/ 14981 w 396718"/>
                  <a:gd name="connsiteY9" fmla="*/ 381738 h 396718"/>
                  <a:gd name="connsiteX10" fmla="*/ 51306 w 396718"/>
                  <a:gd name="connsiteY10" fmla="*/ 396719 h 396718"/>
                  <a:gd name="connsiteX11" fmla="*/ 87631 w 396718"/>
                  <a:gd name="connsiteY11" fmla="*/ 381738 h 396718"/>
                  <a:gd name="connsiteX12" fmla="*/ 223875 w 396718"/>
                  <a:gd name="connsiteY12" fmla="*/ 245487 h 396718"/>
                  <a:gd name="connsiteX13" fmla="*/ 296725 w 396718"/>
                  <a:gd name="connsiteY13" fmla="*/ 251113 h 396718"/>
                  <a:gd name="connsiteX14" fmla="*/ 360626 w 396718"/>
                  <a:gd name="connsiteY14" fmla="*/ 215682 h 396718"/>
                  <a:gd name="connsiteX15" fmla="*/ 394445 w 396718"/>
                  <a:gd name="connsiteY15" fmla="*/ 150913 h 396718"/>
                  <a:gd name="connsiteX16" fmla="*/ 386993 w 396718"/>
                  <a:gd name="connsiteY16" fmla="*/ 78228 h 396718"/>
                  <a:gd name="connsiteX17" fmla="*/ 325266 w 396718"/>
                  <a:gd name="connsiteY17" fmla="*/ 139946 h 396718"/>
                  <a:gd name="connsiteX18" fmla="*/ 69465 w 396718"/>
                  <a:gd name="connsiteY18" fmla="*/ 363571 h 396718"/>
                  <a:gd name="connsiteX19" fmla="*/ 56315 w 396718"/>
                  <a:gd name="connsiteY19" fmla="*/ 370602 h 396718"/>
                  <a:gd name="connsiteX20" fmla="*/ 41474 w 396718"/>
                  <a:gd name="connsiteY20" fmla="*/ 369142 h 396718"/>
                  <a:gd name="connsiteX21" fmla="*/ 29946 w 396718"/>
                  <a:gd name="connsiteY21" fmla="*/ 359683 h 396718"/>
                  <a:gd name="connsiteX22" fmla="*/ 25618 w 396718"/>
                  <a:gd name="connsiteY22" fmla="*/ 345413 h 396718"/>
                  <a:gd name="connsiteX23" fmla="*/ 29946 w 396718"/>
                  <a:gd name="connsiteY23" fmla="*/ 331142 h 396718"/>
                  <a:gd name="connsiteX24" fmla="*/ 41474 w 396718"/>
                  <a:gd name="connsiteY24" fmla="*/ 321684 h 396718"/>
                  <a:gd name="connsiteX25" fmla="*/ 56315 w 396718"/>
                  <a:gd name="connsiteY25" fmla="*/ 320224 h 396718"/>
                  <a:gd name="connsiteX26" fmla="*/ 69465 w 396718"/>
                  <a:gd name="connsiteY26" fmla="*/ 327254 h 396718"/>
                  <a:gd name="connsiteX27" fmla="*/ 76985 w 396718"/>
                  <a:gd name="connsiteY27" fmla="*/ 345413 h 396718"/>
                  <a:gd name="connsiteX28" fmla="*/ 69465 w 396718"/>
                  <a:gd name="connsiteY28" fmla="*/ 363571 h 39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6718" h="396718">
                    <a:moveTo>
                      <a:pt x="325266" y="139946"/>
                    </a:moveTo>
                    <a:lnTo>
                      <a:pt x="256775" y="71457"/>
                    </a:lnTo>
                    <a:lnTo>
                      <a:pt x="318502" y="9730"/>
                    </a:lnTo>
                    <a:cubicBezTo>
                      <a:pt x="295526" y="180"/>
                      <a:pt x="270251" y="-2413"/>
                      <a:pt x="245813" y="2273"/>
                    </a:cubicBezTo>
                    <a:cubicBezTo>
                      <a:pt x="221377" y="6959"/>
                      <a:pt x="198853" y="18718"/>
                      <a:pt x="181039" y="36090"/>
                    </a:cubicBezTo>
                    <a:cubicBezTo>
                      <a:pt x="163224" y="53461"/>
                      <a:pt x="150904" y="75681"/>
                      <a:pt x="145605" y="99994"/>
                    </a:cubicBezTo>
                    <a:cubicBezTo>
                      <a:pt x="140307" y="124305"/>
                      <a:pt x="142263" y="149637"/>
                      <a:pt x="151233" y="172845"/>
                    </a:cubicBezTo>
                    <a:lnTo>
                      <a:pt x="14981" y="309087"/>
                    </a:lnTo>
                    <a:cubicBezTo>
                      <a:pt x="5385" y="318742"/>
                      <a:pt x="0" y="331801"/>
                      <a:pt x="0" y="345413"/>
                    </a:cubicBezTo>
                    <a:cubicBezTo>
                      <a:pt x="0" y="359024"/>
                      <a:pt x="5385" y="372084"/>
                      <a:pt x="14981" y="381738"/>
                    </a:cubicBezTo>
                    <a:cubicBezTo>
                      <a:pt x="24636" y="391334"/>
                      <a:pt x="37695" y="396719"/>
                      <a:pt x="51306" y="396719"/>
                    </a:cubicBezTo>
                    <a:cubicBezTo>
                      <a:pt x="64919" y="396719"/>
                      <a:pt x="77977" y="391334"/>
                      <a:pt x="87631" y="381738"/>
                    </a:cubicBezTo>
                    <a:lnTo>
                      <a:pt x="223875" y="245487"/>
                    </a:lnTo>
                    <a:cubicBezTo>
                      <a:pt x="247084" y="254455"/>
                      <a:pt x="272415" y="256412"/>
                      <a:pt x="296725" y="251113"/>
                    </a:cubicBezTo>
                    <a:cubicBezTo>
                      <a:pt x="321035" y="245815"/>
                      <a:pt x="343255" y="233495"/>
                      <a:pt x="360626" y="215682"/>
                    </a:cubicBezTo>
                    <a:cubicBezTo>
                      <a:pt x="377999" y="197869"/>
                      <a:pt x="389757" y="175348"/>
                      <a:pt x="394445" y="150913"/>
                    </a:cubicBezTo>
                    <a:cubicBezTo>
                      <a:pt x="399131" y="126478"/>
                      <a:pt x="396539" y="101204"/>
                      <a:pt x="386993" y="78228"/>
                    </a:cubicBezTo>
                    <a:lnTo>
                      <a:pt x="325266" y="139946"/>
                    </a:lnTo>
                    <a:close/>
                    <a:moveTo>
                      <a:pt x="69465" y="363571"/>
                    </a:moveTo>
                    <a:cubicBezTo>
                      <a:pt x="65873" y="367163"/>
                      <a:pt x="61297" y="369610"/>
                      <a:pt x="56315" y="370602"/>
                    </a:cubicBezTo>
                    <a:cubicBezTo>
                      <a:pt x="51332" y="371594"/>
                      <a:pt x="46168" y="371086"/>
                      <a:pt x="41474" y="369142"/>
                    </a:cubicBezTo>
                    <a:cubicBezTo>
                      <a:pt x="36781" y="367198"/>
                      <a:pt x="32769" y="363906"/>
                      <a:pt x="29946" y="359683"/>
                    </a:cubicBezTo>
                    <a:cubicBezTo>
                      <a:pt x="27124" y="355459"/>
                      <a:pt x="25618" y="350493"/>
                      <a:pt x="25618" y="345413"/>
                    </a:cubicBezTo>
                    <a:cubicBezTo>
                      <a:pt x="25618" y="340332"/>
                      <a:pt x="27124" y="335367"/>
                      <a:pt x="29946" y="331142"/>
                    </a:cubicBezTo>
                    <a:cubicBezTo>
                      <a:pt x="32769" y="326919"/>
                      <a:pt x="36781" y="323628"/>
                      <a:pt x="41474" y="321684"/>
                    </a:cubicBezTo>
                    <a:cubicBezTo>
                      <a:pt x="46168" y="319740"/>
                      <a:pt x="51332" y="319232"/>
                      <a:pt x="56315" y="320224"/>
                    </a:cubicBezTo>
                    <a:cubicBezTo>
                      <a:pt x="61297" y="321215"/>
                      <a:pt x="65873" y="323662"/>
                      <a:pt x="69465" y="327254"/>
                    </a:cubicBezTo>
                    <a:cubicBezTo>
                      <a:pt x="74280" y="332071"/>
                      <a:pt x="76985" y="338602"/>
                      <a:pt x="76985" y="345413"/>
                    </a:cubicBezTo>
                    <a:cubicBezTo>
                      <a:pt x="76985" y="352223"/>
                      <a:pt x="74280" y="358754"/>
                      <a:pt x="69465" y="363571"/>
                    </a:cubicBezTo>
                    <a:close/>
                  </a:path>
                </a:pathLst>
              </a:custGeom>
              <a:solidFill>
                <a:srgbClr val="50E6FF"/>
              </a:solidFill>
              <a:ln w="10886"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8CF8A2AD-C970-432E-9F3A-96FB2CA64C4A}"/>
                  </a:ext>
                </a:extLst>
              </p:cNvPr>
              <p:cNvSpPr/>
              <p:nvPr/>
            </p:nvSpPr>
            <p:spPr>
              <a:xfrm>
                <a:off x="10366215" y="5669004"/>
                <a:ext cx="127973" cy="127973"/>
              </a:xfrm>
              <a:custGeom>
                <a:avLst/>
                <a:gdLst>
                  <a:gd name="connsiteX0" fmla="*/ 0 w 127973"/>
                  <a:gd name="connsiteY0" fmla="*/ 0 h 127973"/>
                  <a:gd name="connsiteX1" fmla="*/ 127974 w 127973"/>
                  <a:gd name="connsiteY1" fmla="*/ 0 h 127973"/>
                  <a:gd name="connsiteX2" fmla="*/ 127974 w 127973"/>
                  <a:gd name="connsiteY2" fmla="*/ 127974 h 127973"/>
                  <a:gd name="connsiteX3" fmla="*/ 0 w 127973"/>
                  <a:gd name="connsiteY3" fmla="*/ 127974 h 127973"/>
                </a:gdLst>
                <a:ahLst/>
                <a:cxnLst>
                  <a:cxn ang="0">
                    <a:pos x="connsiteX0" y="connsiteY0"/>
                  </a:cxn>
                  <a:cxn ang="0">
                    <a:pos x="connsiteX1" y="connsiteY1"/>
                  </a:cxn>
                  <a:cxn ang="0">
                    <a:pos x="connsiteX2" y="connsiteY2"/>
                  </a:cxn>
                  <a:cxn ang="0">
                    <a:pos x="connsiteX3" y="connsiteY3"/>
                  </a:cxn>
                </a:cxnLst>
                <a:rect l="l" t="t" r="r" b="b"/>
                <a:pathLst>
                  <a:path w="127973" h="127973">
                    <a:moveTo>
                      <a:pt x="0" y="0"/>
                    </a:moveTo>
                    <a:lnTo>
                      <a:pt x="127974" y="0"/>
                    </a:lnTo>
                    <a:lnTo>
                      <a:pt x="127974" y="127974"/>
                    </a:lnTo>
                    <a:lnTo>
                      <a:pt x="0" y="127974"/>
                    </a:lnTo>
                    <a:close/>
                  </a:path>
                </a:pathLst>
              </a:custGeom>
              <a:solidFill>
                <a:srgbClr val="0078D4"/>
              </a:solidFill>
              <a:ln w="10886"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3F8F3C2-F05C-47EB-A187-4B0FA3D416C5}"/>
                  </a:ext>
                </a:extLst>
              </p:cNvPr>
              <p:cNvSpPr/>
              <p:nvPr/>
            </p:nvSpPr>
            <p:spPr>
              <a:xfrm>
                <a:off x="10852515" y="5669004"/>
                <a:ext cx="127973" cy="127973"/>
              </a:xfrm>
              <a:custGeom>
                <a:avLst/>
                <a:gdLst>
                  <a:gd name="connsiteX0" fmla="*/ 0 w 127973"/>
                  <a:gd name="connsiteY0" fmla="*/ 0 h 127973"/>
                  <a:gd name="connsiteX1" fmla="*/ 127974 w 127973"/>
                  <a:gd name="connsiteY1" fmla="*/ 0 h 127973"/>
                  <a:gd name="connsiteX2" fmla="*/ 127974 w 127973"/>
                  <a:gd name="connsiteY2" fmla="*/ 127974 h 127973"/>
                  <a:gd name="connsiteX3" fmla="*/ 0 w 127973"/>
                  <a:gd name="connsiteY3" fmla="*/ 127974 h 127973"/>
                </a:gdLst>
                <a:ahLst/>
                <a:cxnLst>
                  <a:cxn ang="0">
                    <a:pos x="connsiteX0" y="connsiteY0"/>
                  </a:cxn>
                  <a:cxn ang="0">
                    <a:pos x="connsiteX1" y="connsiteY1"/>
                  </a:cxn>
                  <a:cxn ang="0">
                    <a:pos x="connsiteX2" y="connsiteY2"/>
                  </a:cxn>
                  <a:cxn ang="0">
                    <a:pos x="connsiteX3" y="connsiteY3"/>
                  </a:cxn>
                </a:cxnLst>
                <a:rect l="l" t="t" r="r" b="b"/>
                <a:pathLst>
                  <a:path w="127973" h="127973">
                    <a:moveTo>
                      <a:pt x="0" y="0"/>
                    </a:moveTo>
                    <a:lnTo>
                      <a:pt x="127974" y="0"/>
                    </a:lnTo>
                    <a:lnTo>
                      <a:pt x="127974" y="127974"/>
                    </a:lnTo>
                    <a:lnTo>
                      <a:pt x="0" y="127974"/>
                    </a:lnTo>
                    <a:close/>
                  </a:path>
                </a:pathLst>
              </a:custGeom>
              <a:solidFill>
                <a:srgbClr val="0078D4"/>
              </a:solidFill>
              <a:ln w="10886"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973D2EC-F025-4263-BFE1-49794E3A69EE}"/>
                  </a:ext>
                </a:extLst>
              </p:cNvPr>
              <p:cNvSpPr/>
              <p:nvPr/>
            </p:nvSpPr>
            <p:spPr>
              <a:xfrm>
                <a:off x="10366215" y="6155304"/>
                <a:ext cx="127973" cy="127973"/>
              </a:xfrm>
              <a:custGeom>
                <a:avLst/>
                <a:gdLst>
                  <a:gd name="connsiteX0" fmla="*/ 0 w 127973"/>
                  <a:gd name="connsiteY0" fmla="*/ 0 h 127973"/>
                  <a:gd name="connsiteX1" fmla="*/ 127974 w 127973"/>
                  <a:gd name="connsiteY1" fmla="*/ 0 h 127973"/>
                  <a:gd name="connsiteX2" fmla="*/ 127974 w 127973"/>
                  <a:gd name="connsiteY2" fmla="*/ 127974 h 127973"/>
                  <a:gd name="connsiteX3" fmla="*/ 0 w 127973"/>
                  <a:gd name="connsiteY3" fmla="*/ 127974 h 127973"/>
                </a:gdLst>
                <a:ahLst/>
                <a:cxnLst>
                  <a:cxn ang="0">
                    <a:pos x="connsiteX0" y="connsiteY0"/>
                  </a:cxn>
                  <a:cxn ang="0">
                    <a:pos x="connsiteX1" y="connsiteY1"/>
                  </a:cxn>
                  <a:cxn ang="0">
                    <a:pos x="connsiteX2" y="connsiteY2"/>
                  </a:cxn>
                  <a:cxn ang="0">
                    <a:pos x="connsiteX3" y="connsiteY3"/>
                  </a:cxn>
                </a:cxnLst>
                <a:rect l="l" t="t" r="r" b="b"/>
                <a:pathLst>
                  <a:path w="127973" h="127973">
                    <a:moveTo>
                      <a:pt x="0" y="0"/>
                    </a:moveTo>
                    <a:lnTo>
                      <a:pt x="127974" y="0"/>
                    </a:lnTo>
                    <a:lnTo>
                      <a:pt x="127974" y="127974"/>
                    </a:lnTo>
                    <a:lnTo>
                      <a:pt x="0" y="127974"/>
                    </a:lnTo>
                    <a:close/>
                  </a:path>
                </a:pathLst>
              </a:custGeom>
              <a:solidFill>
                <a:srgbClr val="0078D4"/>
              </a:solidFill>
              <a:ln w="10886"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6DF7E8B-D95E-45D8-B79B-A49C4D1BFAC9}"/>
                  </a:ext>
                </a:extLst>
              </p:cNvPr>
              <p:cNvSpPr/>
              <p:nvPr/>
            </p:nvSpPr>
            <p:spPr>
              <a:xfrm>
                <a:off x="10852515" y="6155304"/>
                <a:ext cx="127973" cy="127973"/>
              </a:xfrm>
              <a:custGeom>
                <a:avLst/>
                <a:gdLst>
                  <a:gd name="connsiteX0" fmla="*/ 0 w 127973"/>
                  <a:gd name="connsiteY0" fmla="*/ 0 h 127973"/>
                  <a:gd name="connsiteX1" fmla="*/ 127974 w 127973"/>
                  <a:gd name="connsiteY1" fmla="*/ 0 h 127973"/>
                  <a:gd name="connsiteX2" fmla="*/ 127974 w 127973"/>
                  <a:gd name="connsiteY2" fmla="*/ 127974 h 127973"/>
                  <a:gd name="connsiteX3" fmla="*/ 0 w 127973"/>
                  <a:gd name="connsiteY3" fmla="*/ 127974 h 127973"/>
                </a:gdLst>
                <a:ahLst/>
                <a:cxnLst>
                  <a:cxn ang="0">
                    <a:pos x="connsiteX0" y="connsiteY0"/>
                  </a:cxn>
                  <a:cxn ang="0">
                    <a:pos x="connsiteX1" y="connsiteY1"/>
                  </a:cxn>
                  <a:cxn ang="0">
                    <a:pos x="connsiteX2" y="connsiteY2"/>
                  </a:cxn>
                  <a:cxn ang="0">
                    <a:pos x="connsiteX3" y="connsiteY3"/>
                  </a:cxn>
                </a:cxnLst>
                <a:rect l="l" t="t" r="r" b="b"/>
                <a:pathLst>
                  <a:path w="127973" h="127973">
                    <a:moveTo>
                      <a:pt x="0" y="0"/>
                    </a:moveTo>
                    <a:lnTo>
                      <a:pt x="127974" y="0"/>
                    </a:lnTo>
                    <a:lnTo>
                      <a:pt x="127974" y="127974"/>
                    </a:lnTo>
                    <a:lnTo>
                      <a:pt x="0" y="127974"/>
                    </a:lnTo>
                    <a:close/>
                  </a:path>
                </a:pathLst>
              </a:custGeom>
              <a:solidFill>
                <a:srgbClr val="0078D4"/>
              </a:solidFill>
              <a:ln w="10886" cap="flat">
                <a:noFill/>
                <a:prstDash val="solid"/>
                <a:miter/>
              </a:ln>
            </p:spPr>
            <p:txBody>
              <a:bodyPr rtlCol="0" anchor="ctr"/>
              <a:lstStyle/>
              <a:p>
                <a:endParaRPr lang="en-US"/>
              </a:p>
            </p:txBody>
          </p:sp>
        </p:grpSp>
        <p:grpSp>
          <p:nvGrpSpPr>
            <p:cNvPr id="18" name="Group 17" descr="Any infrastructure, familiar tools">
              <a:extLst>
                <a:ext uri="{FF2B5EF4-FFF2-40B4-BE49-F238E27FC236}">
                  <a16:creationId xmlns:a16="http://schemas.microsoft.com/office/drawing/2014/main" id="{1FF68D86-1899-4324-AE95-E5B32604BCBF}"/>
                </a:ext>
              </a:extLst>
            </p:cNvPr>
            <p:cNvGrpSpPr/>
            <p:nvPr/>
          </p:nvGrpSpPr>
          <p:grpSpPr>
            <a:xfrm>
              <a:off x="2108200" y="5923919"/>
              <a:ext cx="8026400" cy="104449"/>
              <a:chOff x="2108200" y="5643727"/>
              <a:chExt cx="8026400" cy="104449"/>
            </a:xfrm>
          </p:grpSpPr>
          <p:cxnSp>
            <p:nvCxnSpPr>
              <p:cNvPr id="12" name="Straight Connector 11">
                <a:extLst>
                  <a:ext uri="{FF2B5EF4-FFF2-40B4-BE49-F238E27FC236}">
                    <a16:creationId xmlns:a16="http://schemas.microsoft.com/office/drawing/2014/main" id="{BAAEA3DD-7F75-4096-AB9A-10BFA6B6F1DF}"/>
                  </a:ext>
                </a:extLst>
              </p:cNvPr>
              <p:cNvCxnSpPr>
                <a:cxnSpLocks/>
              </p:cNvCxnSpPr>
              <p:nvPr/>
            </p:nvCxnSpPr>
            <p:spPr>
              <a:xfrm>
                <a:off x="2108200" y="5695949"/>
                <a:ext cx="8026400" cy="0"/>
              </a:xfrm>
              <a:prstGeom prst="line">
                <a:avLst/>
              </a:prstGeom>
              <a:noFill/>
              <a:ln w="15875">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04" name="Rectangle 40">
                <a:extLst>
                  <a:ext uri="{FF2B5EF4-FFF2-40B4-BE49-F238E27FC236}">
                    <a16:creationId xmlns:a16="http://schemas.microsoft.com/office/drawing/2014/main" id="{C784CA90-5263-49BE-B180-2B8B8E27568B}"/>
                  </a:ext>
                </a:extLst>
              </p:cNvPr>
              <p:cNvSpPr/>
              <p:nvPr/>
            </p:nvSpPr>
            <p:spPr bwMode="auto">
              <a:xfrm rot="8100000">
                <a:off x="10014327" y="5643727"/>
                <a:ext cx="104449" cy="104449"/>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5875">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5" name="Rectangle 40">
                <a:extLst>
                  <a:ext uri="{FF2B5EF4-FFF2-40B4-BE49-F238E27FC236}">
                    <a16:creationId xmlns:a16="http://schemas.microsoft.com/office/drawing/2014/main" id="{D825EDC4-A9B1-4CA9-92CC-BDF6C83F5755}"/>
                  </a:ext>
                </a:extLst>
              </p:cNvPr>
              <p:cNvSpPr/>
              <p:nvPr/>
            </p:nvSpPr>
            <p:spPr bwMode="auto">
              <a:xfrm rot="13500000" flipH="1">
                <a:off x="2129833" y="5643727"/>
                <a:ext cx="104449" cy="104449"/>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5875">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spTree>
    <p:extLst>
      <p:ext uri="{BB962C8B-B14F-4D97-AF65-F5344CB8AC3E}">
        <p14:creationId xmlns:p14="http://schemas.microsoft.com/office/powerpoint/2010/main" val="3539273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CC915-7CFC-4B27-9FDC-BFF7DFC6B573}"/>
              </a:ext>
            </a:extLst>
          </p:cNvPr>
          <p:cNvSpPr>
            <a:spLocks noGrp="1"/>
          </p:cNvSpPr>
          <p:nvPr>
            <p:ph type="title"/>
          </p:nvPr>
        </p:nvSpPr>
        <p:spPr/>
        <p:txBody>
          <a:bodyPr/>
          <a:lstStyle/>
          <a:p>
            <a:pPr algn="ctr"/>
            <a:r>
              <a:rPr lang="en-US" noProof="0"/>
              <a:t>Customer environments and application </a:t>
            </a:r>
            <a:br>
              <a:rPr lang="en-US" noProof="0"/>
            </a:br>
            <a:r>
              <a:rPr lang="en-US" noProof="0"/>
              <a:t>requirements are evolving</a:t>
            </a:r>
            <a:endParaRPr lang="en-US"/>
          </a:p>
        </p:txBody>
      </p:sp>
      <p:grpSp>
        <p:nvGrpSpPr>
          <p:cNvPr id="140" name="Group 139">
            <a:extLst>
              <a:ext uri="{FF2B5EF4-FFF2-40B4-BE49-F238E27FC236}">
                <a16:creationId xmlns:a16="http://schemas.microsoft.com/office/drawing/2014/main" id="{4E357B83-6336-44DE-AE54-DAA3619D6BE4}"/>
              </a:ext>
              <a:ext uri="{C183D7F6-B498-43B3-948B-1728B52AA6E4}">
                <adec:decorative xmlns:adec="http://schemas.microsoft.com/office/drawing/2017/decorative" val="1"/>
              </a:ext>
            </a:extLst>
          </p:cNvPr>
          <p:cNvGrpSpPr/>
          <p:nvPr/>
        </p:nvGrpSpPr>
        <p:grpSpPr>
          <a:xfrm>
            <a:off x="628081" y="1846133"/>
            <a:ext cx="11027664" cy="345397"/>
            <a:chOff x="1443713" y="3347801"/>
            <a:chExt cx="9036126" cy="345397"/>
          </a:xfrm>
        </p:grpSpPr>
        <p:sp>
          <p:nvSpPr>
            <p:cNvPr id="141" name="Rectangle 140">
              <a:extLst>
                <a:ext uri="{FF2B5EF4-FFF2-40B4-BE49-F238E27FC236}">
                  <a16:creationId xmlns:a16="http://schemas.microsoft.com/office/drawing/2014/main" id="{04B2026D-8906-44CA-95E6-276D874CF6EC}"/>
                </a:ext>
              </a:extLst>
            </p:cNvPr>
            <p:cNvSpPr/>
            <p:nvPr/>
          </p:nvSpPr>
          <p:spPr bwMode="auto">
            <a:xfrm>
              <a:off x="4726891" y="3428612"/>
              <a:ext cx="2132123" cy="137194"/>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2" name="Group 141">
              <a:extLst>
                <a:ext uri="{FF2B5EF4-FFF2-40B4-BE49-F238E27FC236}">
                  <a16:creationId xmlns:a16="http://schemas.microsoft.com/office/drawing/2014/main" id="{F7E61C82-3CC1-4062-9C4C-54B0AC240D65}"/>
                </a:ext>
              </a:extLst>
            </p:cNvPr>
            <p:cNvGrpSpPr/>
            <p:nvPr/>
          </p:nvGrpSpPr>
          <p:grpSpPr>
            <a:xfrm>
              <a:off x="1443713" y="3347801"/>
              <a:ext cx="9036126" cy="345397"/>
              <a:chOff x="1172667" y="2377615"/>
              <a:chExt cx="9862954" cy="300146"/>
            </a:xfrm>
          </p:grpSpPr>
          <p:cxnSp>
            <p:nvCxnSpPr>
              <p:cNvPr id="145" name="Straight Connector 144">
                <a:extLst>
                  <a:ext uri="{FF2B5EF4-FFF2-40B4-BE49-F238E27FC236}">
                    <a16:creationId xmlns:a16="http://schemas.microsoft.com/office/drawing/2014/main" id="{19C4FA7D-46B9-4C8B-BF23-B4557CFFDF26}"/>
                  </a:ext>
                </a:extLst>
              </p:cNvPr>
              <p:cNvCxnSpPr>
                <a:cxnSpLocks/>
              </p:cNvCxnSpPr>
              <p:nvPr/>
            </p:nvCxnSpPr>
            <p:spPr>
              <a:xfrm>
                <a:off x="1172667" y="2527688"/>
                <a:ext cx="9862954"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D03EF58B-95E1-46D0-834A-2C3B87C451B2}"/>
                  </a:ext>
                </a:extLst>
              </p:cNvPr>
              <p:cNvCxnSpPr>
                <a:cxnSpLocks/>
              </p:cNvCxnSpPr>
              <p:nvPr/>
            </p:nvCxnSpPr>
            <p:spPr>
              <a:xfrm>
                <a:off x="1172667" y="2377615"/>
                <a:ext cx="0" cy="300146"/>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A218550F-6488-4E0B-9EA4-BE85ABF3F94A}"/>
                  </a:ext>
                </a:extLst>
              </p:cNvPr>
              <p:cNvCxnSpPr>
                <a:cxnSpLocks/>
              </p:cNvCxnSpPr>
              <p:nvPr/>
            </p:nvCxnSpPr>
            <p:spPr>
              <a:xfrm>
                <a:off x="11035621" y="2377615"/>
                <a:ext cx="0" cy="300146"/>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43" name="Rectangle 142">
              <a:extLst>
                <a:ext uri="{FF2B5EF4-FFF2-40B4-BE49-F238E27FC236}">
                  <a16:creationId xmlns:a16="http://schemas.microsoft.com/office/drawing/2014/main" id="{789E125E-64F1-41FD-9378-764D797700AD}"/>
                </a:ext>
              </a:extLst>
            </p:cNvPr>
            <p:cNvSpPr/>
            <p:nvPr/>
          </p:nvSpPr>
          <p:spPr bwMode="auto">
            <a:xfrm>
              <a:off x="4726891" y="3387232"/>
              <a:ext cx="2469770" cy="178574"/>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TextBox 143">
              <a:extLst>
                <a:ext uri="{FF2B5EF4-FFF2-40B4-BE49-F238E27FC236}">
                  <a16:creationId xmlns:a16="http://schemas.microsoft.com/office/drawing/2014/main" id="{5C3D8B15-8CCD-4336-B73B-2CB876021E41}"/>
                </a:ext>
              </a:extLst>
            </p:cNvPr>
            <p:cNvSpPr txBox="1"/>
            <p:nvPr/>
          </p:nvSpPr>
          <p:spPr>
            <a:xfrm>
              <a:off x="3791310" y="3347802"/>
              <a:ext cx="4340932" cy="276999"/>
            </a:xfrm>
            <a:prstGeom prst="rect">
              <a:avLst/>
            </a:prstGeom>
            <a:solidFill>
              <a:srgbClr val="000000"/>
            </a:solidFill>
          </p:spPr>
          <p:txBody>
            <a:bodyPr wrap="none" lIns="91440" tIns="0" rIns="91440" bIns="0" rtlCol="0">
              <a:spAutoFit/>
            </a:bodyPr>
            <a:lstStyle/>
            <a:p>
              <a:pPr marL="0" marR="0" lvl="0" indent="0" algn="ctr" defTabSz="932472" rtl="0" eaLnBrk="1" fontAlgn="base" latinLnBrk="0" hangingPunct="1">
                <a:lnSpc>
                  <a:spcPct val="90000"/>
                </a:lnSpc>
                <a:spcBef>
                  <a:spcPct val="0"/>
                </a:spcBef>
                <a:spcAft>
                  <a:spcPts val="120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Single control plane with</a:t>
              </a: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 </a:t>
              </a: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p:txBody>
        </p:sp>
      </p:grpSp>
      <p:sp>
        <p:nvSpPr>
          <p:cNvPr id="133" name="TextBox 132">
            <a:extLst>
              <a:ext uri="{FF2B5EF4-FFF2-40B4-BE49-F238E27FC236}">
                <a16:creationId xmlns:a16="http://schemas.microsoft.com/office/drawing/2014/main" id="{22F5419A-12F5-4855-B133-668F7CEB7FE8}"/>
              </a:ext>
            </a:extLst>
          </p:cNvPr>
          <p:cNvSpPr txBox="1"/>
          <p:nvPr/>
        </p:nvSpPr>
        <p:spPr>
          <a:xfrm>
            <a:off x="628081" y="2536787"/>
            <a:ext cx="2651760" cy="64633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How to govern</a:t>
            </a:r>
            <a:br>
              <a:rPr kumimoji="0" lang="en-US" sz="1400" b="0" i="0" u="none" strike="noStrike" kern="1200" cap="none" spc="0" normalizeH="0" baseline="0" noProof="0">
                <a:ln>
                  <a:noFill/>
                </a:ln>
                <a:solidFill>
                  <a:srgbClr val="50E6FF"/>
                </a:solidFill>
                <a:effectLst/>
                <a:uLnTx/>
                <a:uFillTx/>
                <a:latin typeface="Segoe UI Semibold"/>
                <a:ea typeface="+mn-ea"/>
                <a:cs typeface="+mn-cs"/>
              </a:rPr>
            </a:br>
            <a:r>
              <a:rPr kumimoji="0" lang="en-US" sz="1400" b="0" i="0" u="none" strike="noStrike" kern="1200" cap="none" spc="0" normalizeH="0" baseline="0" noProof="0">
                <a:ln>
                  <a:noFill/>
                </a:ln>
                <a:solidFill>
                  <a:srgbClr val="50E6FF"/>
                </a:solidFill>
                <a:effectLst/>
                <a:uLnTx/>
                <a:uFillTx/>
                <a:latin typeface="Segoe UI Semibold"/>
                <a:ea typeface="+mn-ea"/>
                <a:cs typeface="+mn-cs"/>
              </a:rPr>
              <a:t>and operate across</a:t>
            </a:r>
            <a:br>
              <a:rPr kumimoji="0" lang="en-US" sz="1400" b="0" i="0" u="none" strike="noStrike" kern="1200" cap="none" spc="0" normalizeH="0" baseline="0" noProof="0">
                <a:ln>
                  <a:noFill/>
                </a:ln>
                <a:solidFill>
                  <a:srgbClr val="50E6FF"/>
                </a:solidFill>
                <a:effectLst/>
                <a:uLnTx/>
                <a:uFillTx/>
                <a:latin typeface="Segoe UI Semibold"/>
                <a:ea typeface="+mn-ea"/>
                <a:cs typeface="+mn-cs"/>
              </a:rPr>
            </a:br>
            <a:r>
              <a:rPr kumimoji="0" lang="en-US" sz="1400" b="0" i="0" u="none" strike="noStrike" kern="1200" cap="none" spc="0" normalizeH="0" baseline="0" noProof="0">
                <a:ln>
                  <a:noFill/>
                </a:ln>
                <a:solidFill>
                  <a:srgbClr val="50E6FF"/>
                </a:solidFill>
                <a:effectLst/>
                <a:uLnTx/>
                <a:uFillTx/>
                <a:latin typeface="Segoe UI Semibold"/>
                <a:ea typeface="+mn-ea"/>
                <a:cs typeface="+mn-cs"/>
              </a:rPr>
              <a:t>disparate environments?</a:t>
            </a:r>
          </a:p>
        </p:txBody>
      </p:sp>
      <p:sp>
        <p:nvSpPr>
          <p:cNvPr id="134" name="TextBox 133">
            <a:extLst>
              <a:ext uri="{FF2B5EF4-FFF2-40B4-BE49-F238E27FC236}">
                <a16:creationId xmlns:a16="http://schemas.microsoft.com/office/drawing/2014/main" id="{5F3D462A-F27E-472A-9565-103E8652CE74}"/>
              </a:ext>
            </a:extLst>
          </p:cNvPr>
          <p:cNvSpPr txBox="1"/>
          <p:nvPr/>
        </p:nvSpPr>
        <p:spPr>
          <a:xfrm>
            <a:off x="3377537" y="2536787"/>
            <a:ext cx="2651760"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How to ensure security across the entire organization?</a:t>
            </a:r>
          </a:p>
        </p:txBody>
      </p:sp>
      <p:sp>
        <p:nvSpPr>
          <p:cNvPr id="5" name="TextBox 4">
            <a:extLst>
              <a:ext uri="{FF2B5EF4-FFF2-40B4-BE49-F238E27FC236}">
                <a16:creationId xmlns:a16="http://schemas.microsoft.com/office/drawing/2014/main" id="{55DC788A-C366-F944-8C3B-141D9E97D2EE}"/>
              </a:ext>
            </a:extLst>
          </p:cNvPr>
          <p:cNvSpPr txBox="1"/>
          <p:nvPr/>
        </p:nvSpPr>
        <p:spPr>
          <a:xfrm>
            <a:off x="6126993" y="2536787"/>
            <a:ext cx="2651760" cy="430887"/>
          </a:xfrm>
          <a:prstGeom prst="rect">
            <a:avLst/>
          </a:prstGeom>
          <a:noFill/>
        </p:spPr>
        <p:txBody>
          <a:bodyPr wrap="square" lIns="0" tIns="0" rIns="0" bIns="0">
            <a:spAutoFit/>
          </a:bodyPr>
          <a:lstStyle>
            <a:defPPr>
              <a:defRPr lang="en-US"/>
            </a:defPPr>
            <a:lvl1pPr>
              <a:defRPr>
                <a:gradFill>
                  <a:gsLst>
                    <a:gs pos="2917">
                      <a:schemeClr val="tx1"/>
                    </a:gs>
                    <a:gs pos="30000">
                      <a:schemeClr val="tx1"/>
                    </a:gs>
                  </a:gsLst>
                  <a:lin ang="5400000" scaled="0"/>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How to best enable innovation and developer agility?</a:t>
            </a:r>
          </a:p>
        </p:txBody>
      </p:sp>
      <p:sp>
        <p:nvSpPr>
          <p:cNvPr id="138" name="TextBox 137">
            <a:extLst>
              <a:ext uri="{FF2B5EF4-FFF2-40B4-BE49-F238E27FC236}">
                <a16:creationId xmlns:a16="http://schemas.microsoft.com/office/drawing/2014/main" id="{9D0BE4DB-FAC7-4DBF-9038-8C53A9E198CA}"/>
              </a:ext>
            </a:extLst>
          </p:cNvPr>
          <p:cNvSpPr txBox="1"/>
          <p:nvPr/>
        </p:nvSpPr>
        <p:spPr>
          <a:xfrm>
            <a:off x="8876449" y="2536787"/>
            <a:ext cx="2651760" cy="646331"/>
          </a:xfrm>
          <a:prstGeom prst="rect">
            <a:avLst/>
          </a:prstGeom>
          <a:noFill/>
        </p:spPr>
        <p:txBody>
          <a:bodyPr wrap="square" lIns="0" tIns="0" rIns="0" bIns="0">
            <a:spAutoFit/>
          </a:bodyPr>
          <a:lstStyle>
            <a:defPPr>
              <a:defRPr lang="en-US"/>
            </a:defPPr>
            <a:lvl1pPr>
              <a:defRPr>
                <a:gradFill>
                  <a:gsLst>
                    <a:gs pos="2917">
                      <a:schemeClr val="tx1"/>
                    </a:gs>
                    <a:gs pos="30000">
                      <a:schemeClr val="tx1"/>
                    </a:gs>
                  </a:gsLst>
                  <a:lin ang="5400000" scaled="0"/>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How to meet regulatory requirements and overcome technical hurdles?</a:t>
            </a:r>
          </a:p>
        </p:txBody>
      </p:sp>
      <p:grpSp>
        <p:nvGrpSpPr>
          <p:cNvPr id="158" name="Group 157">
            <a:extLst>
              <a:ext uri="{FF2B5EF4-FFF2-40B4-BE49-F238E27FC236}">
                <a16:creationId xmlns:a16="http://schemas.microsoft.com/office/drawing/2014/main" id="{63C6D10B-3225-42A6-A2CE-72D8FFA6010C}"/>
              </a:ext>
              <a:ext uri="{C183D7F6-B498-43B3-948B-1728B52AA6E4}">
                <adec:decorative xmlns:adec="http://schemas.microsoft.com/office/drawing/2017/decorative" val="1"/>
              </a:ext>
            </a:extLst>
          </p:cNvPr>
          <p:cNvGrpSpPr/>
          <p:nvPr/>
        </p:nvGrpSpPr>
        <p:grpSpPr>
          <a:xfrm>
            <a:off x="617263" y="3596772"/>
            <a:ext cx="3583663" cy="2895600"/>
            <a:chOff x="628081" y="3558641"/>
            <a:chExt cx="3583663" cy="2895600"/>
          </a:xfrm>
        </p:grpSpPr>
        <p:sp>
          <p:nvSpPr>
            <p:cNvPr id="125" name="Rectangle 124">
              <a:extLst>
                <a:ext uri="{FF2B5EF4-FFF2-40B4-BE49-F238E27FC236}">
                  <a16:creationId xmlns:a16="http://schemas.microsoft.com/office/drawing/2014/main" id="{CF381ACB-9387-4243-A87C-941E4275C53F}"/>
                </a:ext>
              </a:extLst>
            </p:cNvPr>
            <p:cNvSpPr/>
            <p:nvPr/>
          </p:nvSpPr>
          <p:spPr bwMode="auto">
            <a:xfrm>
              <a:off x="628081" y="3558641"/>
              <a:ext cx="3583663" cy="289560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j-ea"/>
                  <a:cs typeface="+mj-cs"/>
                </a:rPr>
                <a:t>100’s–1,000’s of apps</a:t>
              </a:r>
            </a:p>
          </p:txBody>
        </p:sp>
        <p:sp>
          <p:nvSpPr>
            <p:cNvPr id="68" name="Rectangle 67">
              <a:extLst>
                <a:ext uri="{FF2B5EF4-FFF2-40B4-BE49-F238E27FC236}">
                  <a16:creationId xmlns:a16="http://schemas.microsoft.com/office/drawing/2014/main" id="{815B8CA8-F710-4A1E-B46C-565F6D959EF1}"/>
                </a:ext>
              </a:extLst>
            </p:cNvPr>
            <p:cNvSpPr/>
            <p:nvPr/>
          </p:nvSpPr>
          <p:spPr bwMode="auto">
            <a:xfrm>
              <a:off x="857325" y="4275827"/>
              <a:ext cx="1680050" cy="6126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VMs</a:t>
              </a:r>
            </a:p>
          </p:txBody>
        </p:sp>
        <p:sp>
          <p:nvSpPr>
            <p:cNvPr id="69" name="Rectangle 68">
              <a:extLst>
                <a:ext uri="{FF2B5EF4-FFF2-40B4-BE49-F238E27FC236}">
                  <a16:creationId xmlns:a16="http://schemas.microsoft.com/office/drawing/2014/main" id="{C4D4A430-105D-4A41-93D1-1ABFA75B44E7}"/>
                </a:ext>
              </a:extLst>
            </p:cNvPr>
            <p:cNvSpPr/>
            <p:nvPr/>
          </p:nvSpPr>
          <p:spPr bwMode="auto">
            <a:xfrm>
              <a:off x="857325" y="4928789"/>
              <a:ext cx="577956" cy="6126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Containers</a:t>
              </a:r>
            </a:p>
          </p:txBody>
        </p:sp>
        <p:sp>
          <p:nvSpPr>
            <p:cNvPr id="70" name="Rectangle 69">
              <a:extLst>
                <a:ext uri="{FF2B5EF4-FFF2-40B4-BE49-F238E27FC236}">
                  <a16:creationId xmlns:a16="http://schemas.microsoft.com/office/drawing/2014/main" id="{D3DE81A2-A481-457F-B02A-BE4B6264D673}"/>
                </a:ext>
              </a:extLst>
            </p:cNvPr>
            <p:cNvSpPr/>
            <p:nvPr/>
          </p:nvSpPr>
          <p:spPr bwMode="auto">
            <a:xfrm>
              <a:off x="2343036" y="4275827"/>
              <a:ext cx="1680050" cy="6126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Databases</a:t>
              </a:r>
            </a:p>
          </p:txBody>
        </p:sp>
        <p:sp>
          <p:nvSpPr>
            <p:cNvPr id="71" name="Rectangle 70">
              <a:extLst>
                <a:ext uri="{FF2B5EF4-FFF2-40B4-BE49-F238E27FC236}">
                  <a16:creationId xmlns:a16="http://schemas.microsoft.com/office/drawing/2014/main" id="{F77D957C-54DC-4ADC-8428-C0AA9D7BB9C6}"/>
                </a:ext>
              </a:extLst>
            </p:cNvPr>
            <p:cNvSpPr/>
            <p:nvPr/>
          </p:nvSpPr>
          <p:spPr bwMode="auto">
            <a:xfrm>
              <a:off x="2343036" y="4928789"/>
              <a:ext cx="1680050" cy="6126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Serverless</a:t>
              </a:r>
            </a:p>
          </p:txBody>
        </p:sp>
        <p:grpSp>
          <p:nvGrpSpPr>
            <p:cNvPr id="9" name="Group 8">
              <a:extLst>
                <a:ext uri="{FF2B5EF4-FFF2-40B4-BE49-F238E27FC236}">
                  <a16:creationId xmlns:a16="http://schemas.microsoft.com/office/drawing/2014/main" id="{FA10B30C-1DF5-FD4A-B931-116FFB08A9D3}"/>
                </a:ext>
              </a:extLst>
            </p:cNvPr>
            <p:cNvGrpSpPr/>
            <p:nvPr/>
          </p:nvGrpSpPr>
          <p:grpSpPr>
            <a:xfrm>
              <a:off x="981572" y="5742203"/>
              <a:ext cx="2876681" cy="431372"/>
              <a:chOff x="1050624" y="3960268"/>
              <a:chExt cx="2876681" cy="431372"/>
            </a:xfrm>
          </p:grpSpPr>
          <p:grpSp>
            <p:nvGrpSpPr>
              <p:cNvPr id="72" name="Group 71">
                <a:extLst>
                  <a:ext uri="{FF2B5EF4-FFF2-40B4-BE49-F238E27FC236}">
                    <a16:creationId xmlns:a16="http://schemas.microsoft.com/office/drawing/2014/main" id="{92D4E8AF-3641-4740-BF23-BF4A197DFE35}"/>
                  </a:ext>
                </a:extLst>
              </p:cNvPr>
              <p:cNvGrpSpPr/>
              <p:nvPr/>
            </p:nvGrpSpPr>
            <p:grpSpPr>
              <a:xfrm>
                <a:off x="1050624" y="3960268"/>
                <a:ext cx="2175785" cy="431372"/>
                <a:chOff x="335533" y="4622982"/>
                <a:chExt cx="2562328" cy="477900"/>
              </a:xfrm>
            </p:grpSpPr>
            <p:pic>
              <p:nvPicPr>
                <p:cNvPr id="73" name="Picture 6" descr="Related image">
                  <a:extLst>
                    <a:ext uri="{FF2B5EF4-FFF2-40B4-BE49-F238E27FC236}">
                      <a16:creationId xmlns:a16="http://schemas.microsoft.com/office/drawing/2014/main" id="{EB1FB57F-FDFD-473E-9D1A-B207822AD8B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533" y="4688387"/>
                  <a:ext cx="347092" cy="347090"/>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8" descr="Image result for javascript logo png">
                  <a:extLst>
                    <a:ext uri="{FF2B5EF4-FFF2-40B4-BE49-F238E27FC236}">
                      <a16:creationId xmlns:a16="http://schemas.microsoft.com/office/drawing/2014/main" id="{2E48C38F-8E34-44A4-85EC-C3F42728291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9846" y="4681430"/>
                  <a:ext cx="361006" cy="361004"/>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10" descr="Image result for python logo png">
                  <a:extLst>
                    <a:ext uri="{FF2B5EF4-FFF2-40B4-BE49-F238E27FC236}">
                      <a16:creationId xmlns:a16="http://schemas.microsoft.com/office/drawing/2014/main" id="{466C8B50-B56F-42FE-9DD0-F8D71C3DF7A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18073" y="4692651"/>
                  <a:ext cx="338564" cy="338562"/>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12" descr="Image result for java logo png">
                  <a:extLst>
                    <a:ext uri="{FF2B5EF4-FFF2-40B4-BE49-F238E27FC236}">
                      <a16:creationId xmlns:a16="http://schemas.microsoft.com/office/drawing/2014/main" id="{09911972-DA39-4C0E-9301-8819D5B40CE2}"/>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724" r="20724"/>
                <a:stretch/>
              </p:blipFill>
              <p:spPr bwMode="auto">
                <a:xfrm>
                  <a:off x="1943858" y="4622982"/>
                  <a:ext cx="279818" cy="47790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4" descr="Image result for go code logo png">
                  <a:extLst>
                    <a:ext uri="{FF2B5EF4-FFF2-40B4-BE49-F238E27FC236}">
                      <a16:creationId xmlns:a16="http://schemas.microsoft.com/office/drawing/2014/main" id="{14509103-93F8-4AD7-A771-A7BD970F8F3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10897" y="4770120"/>
                  <a:ext cx="486964" cy="183622"/>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Graphic 7">
                <a:extLst>
                  <a:ext uri="{FF2B5EF4-FFF2-40B4-BE49-F238E27FC236}">
                    <a16:creationId xmlns:a16="http://schemas.microsoft.com/office/drawing/2014/main" id="{9E1EE32C-A4DE-2240-98FA-063378FCA32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85387" y="4046064"/>
                <a:ext cx="541918" cy="292819"/>
              </a:xfrm>
              <a:prstGeom prst="rect">
                <a:avLst/>
              </a:prstGeom>
            </p:spPr>
          </p:pic>
        </p:grpSp>
        <p:pic>
          <p:nvPicPr>
            <p:cNvPr id="6" name="Graphic 5">
              <a:extLst>
                <a:ext uri="{FF2B5EF4-FFF2-40B4-BE49-F238E27FC236}">
                  <a16:creationId xmlns:a16="http://schemas.microsoft.com/office/drawing/2014/main" id="{6674C34A-0600-4442-8581-9C998E22494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32573" y="4426934"/>
              <a:ext cx="331817" cy="331817"/>
            </a:xfrm>
            <a:prstGeom prst="rect">
              <a:avLst/>
            </a:prstGeom>
          </p:spPr>
        </p:pic>
        <p:pic>
          <p:nvPicPr>
            <p:cNvPr id="128" name="Graphic 127">
              <a:extLst>
                <a:ext uri="{FF2B5EF4-FFF2-40B4-BE49-F238E27FC236}">
                  <a16:creationId xmlns:a16="http://schemas.microsoft.com/office/drawing/2014/main" id="{F3B86933-AFCF-47E6-A6B8-5D2B907B743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473532" y="5050194"/>
              <a:ext cx="365760" cy="365760"/>
            </a:xfrm>
            <a:prstGeom prst="rect">
              <a:avLst/>
            </a:prstGeom>
          </p:spPr>
        </p:pic>
        <p:pic>
          <p:nvPicPr>
            <p:cNvPr id="155" name="Graphic 154">
              <a:extLst>
                <a:ext uri="{FF2B5EF4-FFF2-40B4-BE49-F238E27FC236}">
                  <a16:creationId xmlns:a16="http://schemas.microsoft.com/office/drawing/2014/main" id="{333BC3B9-95CE-4338-9008-7F011FE8DDA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15601" y="5061065"/>
              <a:ext cx="365760" cy="365760"/>
            </a:xfrm>
            <a:prstGeom prst="rect">
              <a:avLst/>
            </a:prstGeom>
          </p:spPr>
        </p:pic>
        <p:pic>
          <p:nvPicPr>
            <p:cNvPr id="157" name="Graphic 156">
              <a:extLst>
                <a:ext uri="{FF2B5EF4-FFF2-40B4-BE49-F238E27FC236}">
                  <a16:creationId xmlns:a16="http://schemas.microsoft.com/office/drawing/2014/main" id="{5B808B8E-ECB0-4226-A6B8-0DA4161FB3B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468302" y="4406798"/>
              <a:ext cx="365760" cy="365760"/>
            </a:xfrm>
            <a:prstGeom prst="rect">
              <a:avLst/>
            </a:prstGeom>
          </p:spPr>
        </p:pic>
      </p:grpSp>
      <p:grpSp>
        <p:nvGrpSpPr>
          <p:cNvPr id="3" name="Group 2">
            <a:extLst>
              <a:ext uri="{FF2B5EF4-FFF2-40B4-BE49-F238E27FC236}">
                <a16:creationId xmlns:a16="http://schemas.microsoft.com/office/drawing/2014/main" id="{65BDCF32-3D87-4995-B60C-800F58F10694}"/>
              </a:ext>
              <a:ext uri="{C183D7F6-B498-43B3-948B-1728B52AA6E4}">
                <adec:decorative xmlns:adec="http://schemas.microsoft.com/office/drawing/2017/decorative" val="1"/>
              </a:ext>
            </a:extLst>
          </p:cNvPr>
          <p:cNvGrpSpPr/>
          <p:nvPr/>
        </p:nvGrpSpPr>
        <p:grpSpPr>
          <a:xfrm>
            <a:off x="4353518" y="3558641"/>
            <a:ext cx="3583663" cy="2895600"/>
            <a:chOff x="4353518" y="3558641"/>
            <a:chExt cx="3583663" cy="2895600"/>
          </a:xfrm>
        </p:grpSpPr>
        <p:sp>
          <p:nvSpPr>
            <p:cNvPr id="126" name="Rectangle 125">
              <a:extLst>
                <a:ext uri="{FF2B5EF4-FFF2-40B4-BE49-F238E27FC236}">
                  <a16:creationId xmlns:a16="http://schemas.microsoft.com/office/drawing/2014/main" id="{A4D27AEE-E26B-4AC3-927F-54BB0B59F9AB}"/>
                </a:ext>
              </a:extLst>
            </p:cNvPr>
            <p:cNvSpPr/>
            <p:nvPr/>
          </p:nvSpPr>
          <p:spPr bwMode="auto">
            <a:xfrm>
              <a:off x="4353518" y="3558641"/>
              <a:ext cx="3583663" cy="289560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j-ea"/>
                  <a:cs typeface="+mj-cs"/>
                </a:rPr>
                <a:t>Diverse infrastructure</a:t>
              </a:r>
            </a:p>
          </p:txBody>
        </p:sp>
        <p:sp>
          <p:nvSpPr>
            <p:cNvPr id="10" name="Rectangle 9">
              <a:extLst>
                <a:ext uri="{FF2B5EF4-FFF2-40B4-BE49-F238E27FC236}">
                  <a16:creationId xmlns:a16="http://schemas.microsoft.com/office/drawing/2014/main" id="{601AF2C9-923C-4751-B330-59D678ACD611}"/>
                </a:ext>
              </a:extLst>
            </p:cNvPr>
            <p:cNvSpPr/>
            <p:nvPr/>
          </p:nvSpPr>
          <p:spPr bwMode="auto">
            <a:xfrm>
              <a:off x="4429179" y="5581751"/>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IoT devices</a:t>
              </a:r>
            </a:p>
          </p:txBody>
        </p:sp>
        <p:sp>
          <p:nvSpPr>
            <p:cNvPr id="11" name="Rectangle 10">
              <a:extLst>
                <a:ext uri="{FF2B5EF4-FFF2-40B4-BE49-F238E27FC236}">
                  <a16:creationId xmlns:a16="http://schemas.microsoft.com/office/drawing/2014/main" id="{5E38F334-FE2A-4429-9E66-361649405F5A}"/>
                </a:ext>
              </a:extLst>
            </p:cNvPr>
            <p:cNvSpPr/>
            <p:nvPr/>
          </p:nvSpPr>
          <p:spPr bwMode="auto">
            <a:xfrm>
              <a:off x="6067918" y="5581751"/>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Edge</a:t>
              </a:r>
            </a:p>
          </p:txBody>
        </p:sp>
        <p:sp>
          <p:nvSpPr>
            <p:cNvPr id="12" name="Rectangle 11">
              <a:extLst>
                <a:ext uri="{FF2B5EF4-FFF2-40B4-BE49-F238E27FC236}">
                  <a16:creationId xmlns:a16="http://schemas.microsoft.com/office/drawing/2014/main" id="{82D88574-DF56-4EE6-909E-0FA4F98180E8}"/>
                </a:ext>
              </a:extLst>
            </p:cNvPr>
            <p:cNvSpPr/>
            <p:nvPr/>
          </p:nvSpPr>
          <p:spPr bwMode="auto">
            <a:xfrm>
              <a:off x="4429179" y="4275827"/>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Datacenters</a:t>
              </a:r>
            </a:p>
          </p:txBody>
        </p:sp>
        <p:sp>
          <p:nvSpPr>
            <p:cNvPr id="13" name="Rectangle 12">
              <a:extLst>
                <a:ext uri="{FF2B5EF4-FFF2-40B4-BE49-F238E27FC236}">
                  <a16:creationId xmlns:a16="http://schemas.microsoft.com/office/drawing/2014/main" id="{D51CF1C6-75F0-4FF7-A37D-BFB4C84FA16E}"/>
                </a:ext>
              </a:extLst>
            </p:cNvPr>
            <p:cNvSpPr/>
            <p:nvPr/>
          </p:nvSpPr>
          <p:spPr bwMode="auto">
            <a:xfrm>
              <a:off x="4429179" y="4928789"/>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Branch offices</a:t>
              </a:r>
            </a:p>
          </p:txBody>
        </p:sp>
        <p:sp>
          <p:nvSpPr>
            <p:cNvPr id="14" name="Rectangle 13">
              <a:extLst>
                <a:ext uri="{FF2B5EF4-FFF2-40B4-BE49-F238E27FC236}">
                  <a16:creationId xmlns:a16="http://schemas.microsoft.com/office/drawing/2014/main" id="{21C9BE79-18F5-422C-A1F4-BF524C2D3B1C}"/>
                </a:ext>
              </a:extLst>
            </p:cNvPr>
            <p:cNvSpPr/>
            <p:nvPr/>
          </p:nvSpPr>
          <p:spPr bwMode="auto">
            <a:xfrm>
              <a:off x="6067918" y="4275827"/>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Hosters</a:t>
              </a:r>
              <a:endParaRPr kumimoji="0" lang="en-US" sz="12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5" name="Rectangle 14">
              <a:extLst>
                <a:ext uri="{FF2B5EF4-FFF2-40B4-BE49-F238E27FC236}">
                  <a16:creationId xmlns:a16="http://schemas.microsoft.com/office/drawing/2014/main" id="{FCE8A648-E69C-474A-9C76-51A92A168574}"/>
                </a:ext>
              </a:extLst>
            </p:cNvPr>
            <p:cNvSpPr/>
            <p:nvPr/>
          </p:nvSpPr>
          <p:spPr bwMode="auto">
            <a:xfrm>
              <a:off x="6067918" y="4928789"/>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OEM hardware</a:t>
              </a:r>
            </a:p>
          </p:txBody>
        </p:sp>
        <p:grpSp>
          <p:nvGrpSpPr>
            <p:cNvPr id="16" name="IoT" descr=" IoT">
              <a:extLst>
                <a:ext uri="{FF2B5EF4-FFF2-40B4-BE49-F238E27FC236}">
                  <a16:creationId xmlns:a16="http://schemas.microsoft.com/office/drawing/2014/main" id="{722990F5-09C7-4104-AEFC-9D89EA785D78}"/>
                </a:ext>
              </a:extLst>
            </p:cNvPr>
            <p:cNvGrpSpPr/>
            <p:nvPr/>
          </p:nvGrpSpPr>
          <p:grpSpPr>
            <a:xfrm>
              <a:off x="6281754" y="5722814"/>
              <a:ext cx="312052" cy="331707"/>
              <a:chOff x="11072775" y="1225438"/>
              <a:chExt cx="429593" cy="429591"/>
            </a:xfrm>
          </p:grpSpPr>
          <p:sp>
            <p:nvSpPr>
              <p:cNvPr id="17" name="Freeform: Shape 16">
                <a:extLst>
                  <a:ext uri="{FF2B5EF4-FFF2-40B4-BE49-F238E27FC236}">
                    <a16:creationId xmlns:a16="http://schemas.microsoft.com/office/drawing/2014/main" id="{F05CCE42-7729-4917-A9F2-76491F6081B8}"/>
                  </a:ext>
                </a:extLst>
              </p:cNvPr>
              <p:cNvSpPr/>
              <p:nvPr/>
            </p:nvSpPr>
            <p:spPr>
              <a:xfrm>
                <a:off x="11072775" y="1416024"/>
                <a:ext cx="429593" cy="44749"/>
              </a:xfrm>
              <a:custGeom>
                <a:avLst/>
                <a:gdLst>
                  <a:gd name="connsiteX0" fmla="*/ 407739 w 429593"/>
                  <a:gd name="connsiteY0" fmla="*/ 1557 h 44749"/>
                  <a:gd name="connsiteX1" fmla="*/ 385684 w 429593"/>
                  <a:gd name="connsiteY1" fmla="*/ 19397 h 44749"/>
                  <a:gd name="connsiteX2" fmla="*/ 46120 w 429593"/>
                  <a:gd name="connsiteY2" fmla="*/ 19397 h 44749"/>
                  <a:gd name="connsiteX3" fmla="*/ 24064 w 429593"/>
                  <a:gd name="connsiteY3" fmla="*/ 1557 h 44749"/>
                  <a:gd name="connsiteX4" fmla="*/ 1557 w 429593"/>
                  <a:gd name="connsiteY4" fmla="*/ 24064 h 44749"/>
                  <a:gd name="connsiteX5" fmla="*/ 24064 w 429593"/>
                  <a:gd name="connsiteY5" fmla="*/ 46571 h 44749"/>
                  <a:gd name="connsiteX6" fmla="*/ 45593 w 429593"/>
                  <a:gd name="connsiteY6" fmla="*/ 30613 h 44749"/>
                  <a:gd name="connsiteX7" fmla="*/ 386136 w 429593"/>
                  <a:gd name="connsiteY7" fmla="*/ 30613 h 44749"/>
                  <a:gd name="connsiteX8" fmla="*/ 407664 w 429593"/>
                  <a:gd name="connsiteY8" fmla="*/ 46571 h 44749"/>
                  <a:gd name="connsiteX9" fmla="*/ 430171 w 429593"/>
                  <a:gd name="connsiteY9" fmla="*/ 24064 h 44749"/>
                  <a:gd name="connsiteX10" fmla="*/ 407739 w 429593"/>
                  <a:gd name="connsiteY10" fmla="*/ 1557 h 4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9593" h="44749">
                    <a:moveTo>
                      <a:pt x="407739" y="1557"/>
                    </a:moveTo>
                    <a:cubicBezTo>
                      <a:pt x="396900" y="1557"/>
                      <a:pt x="387867" y="9235"/>
                      <a:pt x="385684" y="19397"/>
                    </a:cubicBezTo>
                    <a:lnTo>
                      <a:pt x="46120" y="19397"/>
                    </a:lnTo>
                    <a:cubicBezTo>
                      <a:pt x="43937" y="9235"/>
                      <a:pt x="34904" y="1557"/>
                      <a:pt x="24064" y="1557"/>
                    </a:cubicBezTo>
                    <a:cubicBezTo>
                      <a:pt x="11644" y="1557"/>
                      <a:pt x="1557" y="11643"/>
                      <a:pt x="1557" y="24064"/>
                    </a:cubicBezTo>
                    <a:cubicBezTo>
                      <a:pt x="1557" y="36484"/>
                      <a:pt x="11644" y="46571"/>
                      <a:pt x="24064" y="46571"/>
                    </a:cubicBezTo>
                    <a:cubicBezTo>
                      <a:pt x="34226" y="46571"/>
                      <a:pt x="42808" y="39872"/>
                      <a:pt x="45593" y="30613"/>
                    </a:cubicBezTo>
                    <a:lnTo>
                      <a:pt x="386136" y="30613"/>
                    </a:lnTo>
                    <a:cubicBezTo>
                      <a:pt x="388996" y="39872"/>
                      <a:pt x="397578" y="46571"/>
                      <a:pt x="407664" y="46571"/>
                    </a:cubicBezTo>
                    <a:cubicBezTo>
                      <a:pt x="420085" y="46571"/>
                      <a:pt x="430171" y="36484"/>
                      <a:pt x="430171" y="24064"/>
                    </a:cubicBezTo>
                    <a:cubicBezTo>
                      <a:pt x="430322" y="11643"/>
                      <a:pt x="420160" y="1557"/>
                      <a:pt x="407739" y="1557"/>
                    </a:cubicBezTo>
                    <a:close/>
                  </a:path>
                </a:pathLst>
              </a:custGeom>
              <a:solidFill>
                <a:srgbClr val="0078D4"/>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CD9F0FD6-4F55-43CA-802F-305A570EC844}"/>
                  </a:ext>
                </a:extLst>
              </p:cNvPr>
              <p:cNvSpPr/>
              <p:nvPr/>
            </p:nvSpPr>
            <p:spPr>
              <a:xfrm>
                <a:off x="11282865" y="1269925"/>
                <a:ext cx="174522" cy="174521"/>
              </a:xfrm>
              <a:custGeom>
                <a:avLst/>
                <a:gdLst>
                  <a:gd name="connsiteX0" fmla="*/ 152107 w 174522"/>
                  <a:gd name="connsiteY0" fmla="*/ 1557 h 174521"/>
                  <a:gd name="connsiteX1" fmla="*/ 129599 w 174522"/>
                  <a:gd name="connsiteY1" fmla="*/ 24064 h 174521"/>
                  <a:gd name="connsiteX2" fmla="*/ 132911 w 174522"/>
                  <a:gd name="connsiteY2" fmla="*/ 35882 h 174521"/>
                  <a:gd name="connsiteX3" fmla="*/ 1557 w 174522"/>
                  <a:gd name="connsiteY3" fmla="*/ 167236 h 174521"/>
                  <a:gd name="connsiteX4" fmla="*/ 9536 w 174522"/>
                  <a:gd name="connsiteY4" fmla="*/ 175215 h 174521"/>
                  <a:gd name="connsiteX5" fmla="*/ 141041 w 174522"/>
                  <a:gd name="connsiteY5" fmla="*/ 43711 h 174521"/>
                  <a:gd name="connsiteX6" fmla="*/ 152107 w 174522"/>
                  <a:gd name="connsiteY6" fmla="*/ 46647 h 174521"/>
                  <a:gd name="connsiteX7" fmla="*/ 174614 w 174522"/>
                  <a:gd name="connsiteY7" fmla="*/ 24140 h 174521"/>
                  <a:gd name="connsiteX8" fmla="*/ 152107 w 174522"/>
                  <a:gd name="connsiteY8" fmla="*/ 1557 h 17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522" h="174521">
                    <a:moveTo>
                      <a:pt x="152107" y="1557"/>
                    </a:moveTo>
                    <a:cubicBezTo>
                      <a:pt x="139686" y="1557"/>
                      <a:pt x="129599" y="11644"/>
                      <a:pt x="129599" y="24064"/>
                    </a:cubicBezTo>
                    <a:cubicBezTo>
                      <a:pt x="129599" y="28430"/>
                      <a:pt x="130804" y="32420"/>
                      <a:pt x="132911" y="35882"/>
                    </a:cubicBezTo>
                    <a:lnTo>
                      <a:pt x="1557" y="167236"/>
                    </a:lnTo>
                    <a:lnTo>
                      <a:pt x="9536" y="175215"/>
                    </a:lnTo>
                    <a:lnTo>
                      <a:pt x="141041" y="43711"/>
                    </a:lnTo>
                    <a:cubicBezTo>
                      <a:pt x="144278" y="45593"/>
                      <a:pt x="148117" y="46647"/>
                      <a:pt x="152107" y="46647"/>
                    </a:cubicBezTo>
                    <a:cubicBezTo>
                      <a:pt x="164527" y="46647"/>
                      <a:pt x="174614" y="36560"/>
                      <a:pt x="174614" y="24140"/>
                    </a:cubicBezTo>
                    <a:cubicBezTo>
                      <a:pt x="174689" y="11644"/>
                      <a:pt x="164527" y="1557"/>
                      <a:pt x="152107" y="1557"/>
                    </a:cubicBez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EC73C6F3-0A30-41B8-8CC5-10D29897F1C4}"/>
                  </a:ext>
                </a:extLst>
              </p:cNvPr>
              <p:cNvSpPr/>
              <p:nvPr/>
            </p:nvSpPr>
            <p:spPr>
              <a:xfrm>
                <a:off x="11118014" y="1442226"/>
                <a:ext cx="165572" cy="165572"/>
              </a:xfrm>
              <a:custGeom>
                <a:avLst/>
                <a:gdLst>
                  <a:gd name="connsiteX0" fmla="*/ 159785 w 165572"/>
                  <a:gd name="connsiteY0" fmla="*/ 1557 h 165571"/>
                  <a:gd name="connsiteX1" fmla="*/ 35656 w 165572"/>
                  <a:gd name="connsiteY1" fmla="*/ 125685 h 165571"/>
                  <a:gd name="connsiteX2" fmla="*/ 24064 w 165572"/>
                  <a:gd name="connsiteY2" fmla="*/ 122448 h 165571"/>
                  <a:gd name="connsiteX3" fmla="*/ 1557 w 165572"/>
                  <a:gd name="connsiteY3" fmla="*/ 144955 h 165571"/>
                  <a:gd name="connsiteX4" fmla="*/ 24064 w 165572"/>
                  <a:gd name="connsiteY4" fmla="*/ 167462 h 165571"/>
                  <a:gd name="connsiteX5" fmla="*/ 46571 w 165572"/>
                  <a:gd name="connsiteY5" fmla="*/ 144955 h 165571"/>
                  <a:gd name="connsiteX6" fmla="*/ 43560 w 165572"/>
                  <a:gd name="connsiteY6" fmla="*/ 133739 h 165571"/>
                  <a:gd name="connsiteX7" fmla="*/ 167763 w 165572"/>
                  <a:gd name="connsiteY7" fmla="*/ 9536 h 165571"/>
                  <a:gd name="connsiteX8" fmla="*/ 159785 w 165572"/>
                  <a:gd name="connsiteY8" fmla="*/ 1557 h 16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72" h="165571">
                    <a:moveTo>
                      <a:pt x="159785" y="1557"/>
                    </a:moveTo>
                    <a:lnTo>
                      <a:pt x="35656" y="125685"/>
                    </a:lnTo>
                    <a:cubicBezTo>
                      <a:pt x="32269" y="123652"/>
                      <a:pt x="28279" y="122448"/>
                      <a:pt x="24064" y="122448"/>
                    </a:cubicBezTo>
                    <a:cubicBezTo>
                      <a:pt x="11644" y="122448"/>
                      <a:pt x="1557" y="132535"/>
                      <a:pt x="1557" y="144955"/>
                    </a:cubicBezTo>
                    <a:cubicBezTo>
                      <a:pt x="1557" y="157375"/>
                      <a:pt x="11644" y="167462"/>
                      <a:pt x="24064" y="167462"/>
                    </a:cubicBezTo>
                    <a:cubicBezTo>
                      <a:pt x="36484" y="167462"/>
                      <a:pt x="46571" y="157375"/>
                      <a:pt x="46571" y="144955"/>
                    </a:cubicBezTo>
                    <a:cubicBezTo>
                      <a:pt x="46571" y="140890"/>
                      <a:pt x="45442" y="137051"/>
                      <a:pt x="43560" y="133739"/>
                    </a:cubicBezTo>
                    <a:lnTo>
                      <a:pt x="167763" y="9536"/>
                    </a:lnTo>
                    <a:lnTo>
                      <a:pt x="159785" y="1557"/>
                    </a:ln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0BB41B32-732C-4D5E-BA63-7ACEA118A10A}"/>
                  </a:ext>
                </a:extLst>
              </p:cNvPr>
              <p:cNvSpPr/>
              <p:nvPr/>
            </p:nvSpPr>
            <p:spPr>
              <a:xfrm>
                <a:off x="11117940" y="1269925"/>
                <a:ext cx="340095" cy="340093"/>
              </a:xfrm>
              <a:custGeom>
                <a:avLst/>
                <a:gdLst>
                  <a:gd name="connsiteX0" fmla="*/ 317259 w 340094"/>
                  <a:gd name="connsiteY0" fmla="*/ 295203 h 340092"/>
                  <a:gd name="connsiteX1" fmla="*/ 306194 w 340094"/>
                  <a:gd name="connsiteY1" fmla="*/ 298138 h 340092"/>
                  <a:gd name="connsiteX2" fmla="*/ 43485 w 340094"/>
                  <a:gd name="connsiteY2" fmla="*/ 35431 h 340092"/>
                  <a:gd name="connsiteX3" fmla="*/ 46571 w 340094"/>
                  <a:gd name="connsiteY3" fmla="*/ 24064 h 340092"/>
                  <a:gd name="connsiteX4" fmla="*/ 24064 w 340094"/>
                  <a:gd name="connsiteY4" fmla="*/ 1557 h 340092"/>
                  <a:gd name="connsiteX5" fmla="*/ 1557 w 340094"/>
                  <a:gd name="connsiteY5" fmla="*/ 24064 h 340092"/>
                  <a:gd name="connsiteX6" fmla="*/ 24064 w 340094"/>
                  <a:gd name="connsiteY6" fmla="*/ 46571 h 340092"/>
                  <a:gd name="connsiteX7" fmla="*/ 35581 w 340094"/>
                  <a:gd name="connsiteY7" fmla="*/ 43410 h 340092"/>
                  <a:gd name="connsiteX8" fmla="*/ 298140 w 340094"/>
                  <a:gd name="connsiteY8" fmla="*/ 305967 h 340092"/>
                  <a:gd name="connsiteX9" fmla="*/ 294828 w 340094"/>
                  <a:gd name="connsiteY9" fmla="*/ 317785 h 340092"/>
                  <a:gd name="connsiteX10" fmla="*/ 317335 w 340094"/>
                  <a:gd name="connsiteY10" fmla="*/ 340292 h 340092"/>
                  <a:gd name="connsiteX11" fmla="*/ 339842 w 340094"/>
                  <a:gd name="connsiteY11" fmla="*/ 317785 h 340092"/>
                  <a:gd name="connsiteX12" fmla="*/ 317259 w 340094"/>
                  <a:gd name="connsiteY12" fmla="*/ 295203 h 34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94" h="340092">
                    <a:moveTo>
                      <a:pt x="317259" y="295203"/>
                    </a:moveTo>
                    <a:cubicBezTo>
                      <a:pt x="313195" y="295203"/>
                      <a:pt x="309431" y="296257"/>
                      <a:pt x="306194" y="298138"/>
                    </a:cubicBezTo>
                    <a:lnTo>
                      <a:pt x="43485" y="35431"/>
                    </a:lnTo>
                    <a:cubicBezTo>
                      <a:pt x="45442" y="32118"/>
                      <a:pt x="46571" y="28204"/>
                      <a:pt x="46571" y="24064"/>
                    </a:cubicBezTo>
                    <a:cubicBezTo>
                      <a:pt x="46571" y="11644"/>
                      <a:pt x="36484" y="1557"/>
                      <a:pt x="24064" y="1557"/>
                    </a:cubicBezTo>
                    <a:cubicBezTo>
                      <a:pt x="11644" y="1557"/>
                      <a:pt x="1557" y="11644"/>
                      <a:pt x="1557" y="24064"/>
                    </a:cubicBezTo>
                    <a:cubicBezTo>
                      <a:pt x="1557" y="36485"/>
                      <a:pt x="11644" y="46571"/>
                      <a:pt x="24064" y="46571"/>
                    </a:cubicBezTo>
                    <a:cubicBezTo>
                      <a:pt x="28279" y="46571"/>
                      <a:pt x="32194" y="45442"/>
                      <a:pt x="35581" y="43410"/>
                    </a:cubicBezTo>
                    <a:lnTo>
                      <a:pt x="298140" y="305967"/>
                    </a:lnTo>
                    <a:cubicBezTo>
                      <a:pt x="296032" y="309430"/>
                      <a:pt x="294828" y="313419"/>
                      <a:pt x="294828" y="317785"/>
                    </a:cubicBezTo>
                    <a:cubicBezTo>
                      <a:pt x="294828" y="330205"/>
                      <a:pt x="304914" y="340292"/>
                      <a:pt x="317335" y="340292"/>
                    </a:cubicBezTo>
                    <a:cubicBezTo>
                      <a:pt x="329755" y="340292"/>
                      <a:pt x="339842" y="330205"/>
                      <a:pt x="339842" y="317785"/>
                    </a:cubicBezTo>
                    <a:cubicBezTo>
                      <a:pt x="339767" y="305365"/>
                      <a:pt x="329680" y="295203"/>
                      <a:pt x="317259" y="295203"/>
                    </a:cubicBez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5BF07912-E0FC-4099-90DF-3A50414D990E}"/>
                  </a:ext>
                </a:extLst>
              </p:cNvPr>
              <p:cNvSpPr/>
              <p:nvPr/>
            </p:nvSpPr>
            <p:spPr>
              <a:xfrm>
                <a:off x="11264800" y="1225438"/>
                <a:ext cx="44749" cy="429591"/>
              </a:xfrm>
              <a:custGeom>
                <a:avLst/>
                <a:gdLst>
                  <a:gd name="connsiteX0" fmla="*/ 29860 w 44749"/>
                  <a:gd name="connsiteY0" fmla="*/ 385532 h 429591"/>
                  <a:gd name="connsiteX1" fmla="*/ 29860 w 44749"/>
                  <a:gd name="connsiteY1" fmla="*/ 45818 h 429591"/>
                  <a:gd name="connsiteX2" fmla="*/ 46571 w 44749"/>
                  <a:gd name="connsiteY2" fmla="*/ 24064 h 429591"/>
                  <a:gd name="connsiteX3" fmla="*/ 24064 w 44749"/>
                  <a:gd name="connsiteY3" fmla="*/ 1557 h 429591"/>
                  <a:gd name="connsiteX4" fmla="*/ 1557 w 44749"/>
                  <a:gd name="connsiteY4" fmla="*/ 24064 h 429591"/>
                  <a:gd name="connsiteX5" fmla="*/ 18644 w 44749"/>
                  <a:gd name="connsiteY5" fmla="*/ 45969 h 429591"/>
                  <a:gd name="connsiteX6" fmla="*/ 18644 w 44749"/>
                  <a:gd name="connsiteY6" fmla="*/ 385456 h 429591"/>
                  <a:gd name="connsiteX7" fmla="*/ 1557 w 44749"/>
                  <a:gd name="connsiteY7" fmla="*/ 407361 h 429591"/>
                  <a:gd name="connsiteX8" fmla="*/ 24064 w 44749"/>
                  <a:gd name="connsiteY8" fmla="*/ 429869 h 429591"/>
                  <a:gd name="connsiteX9" fmla="*/ 46571 w 44749"/>
                  <a:gd name="connsiteY9" fmla="*/ 407361 h 429591"/>
                  <a:gd name="connsiteX10" fmla="*/ 29860 w 44749"/>
                  <a:gd name="connsiteY10" fmla="*/ 385532 h 42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49" h="429591">
                    <a:moveTo>
                      <a:pt x="29860" y="385532"/>
                    </a:moveTo>
                    <a:lnTo>
                      <a:pt x="29860" y="45818"/>
                    </a:lnTo>
                    <a:cubicBezTo>
                      <a:pt x="39495" y="43259"/>
                      <a:pt x="46571" y="34452"/>
                      <a:pt x="46571" y="24064"/>
                    </a:cubicBezTo>
                    <a:cubicBezTo>
                      <a:pt x="46571" y="11644"/>
                      <a:pt x="36484" y="1557"/>
                      <a:pt x="24064" y="1557"/>
                    </a:cubicBezTo>
                    <a:cubicBezTo>
                      <a:pt x="11643" y="1557"/>
                      <a:pt x="1557" y="11644"/>
                      <a:pt x="1557" y="24064"/>
                    </a:cubicBezTo>
                    <a:cubicBezTo>
                      <a:pt x="1557" y="34602"/>
                      <a:pt x="8858" y="43485"/>
                      <a:pt x="18644" y="45969"/>
                    </a:cubicBezTo>
                    <a:lnTo>
                      <a:pt x="18644" y="385456"/>
                    </a:lnTo>
                    <a:cubicBezTo>
                      <a:pt x="8858" y="387865"/>
                      <a:pt x="1557" y="396748"/>
                      <a:pt x="1557" y="407361"/>
                    </a:cubicBezTo>
                    <a:cubicBezTo>
                      <a:pt x="1557" y="419782"/>
                      <a:pt x="11643" y="429869"/>
                      <a:pt x="24064" y="429869"/>
                    </a:cubicBezTo>
                    <a:cubicBezTo>
                      <a:pt x="36484" y="429869"/>
                      <a:pt x="46571" y="419782"/>
                      <a:pt x="46571" y="407361"/>
                    </a:cubicBezTo>
                    <a:cubicBezTo>
                      <a:pt x="46571" y="396898"/>
                      <a:pt x="39495" y="388091"/>
                      <a:pt x="29860" y="385532"/>
                    </a:cubicBezTo>
                    <a:close/>
                  </a:path>
                </a:pathLst>
              </a:custGeom>
              <a:solidFill>
                <a:srgbClr val="0078D4"/>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70B6A04A-2427-4313-A6D9-C23B09E16C80}"/>
                  </a:ext>
                </a:extLst>
              </p:cNvPr>
              <p:cNvSpPr/>
              <p:nvPr/>
            </p:nvSpPr>
            <p:spPr>
              <a:xfrm>
                <a:off x="11241844" y="1393300"/>
                <a:ext cx="89499" cy="89498"/>
              </a:xfrm>
              <a:custGeom>
                <a:avLst/>
                <a:gdLst>
                  <a:gd name="connsiteX0" fmla="*/ 91736 w 89498"/>
                  <a:gd name="connsiteY0" fmla="*/ 46647 h 89498"/>
                  <a:gd name="connsiteX1" fmla="*/ 46646 w 89498"/>
                  <a:gd name="connsiteY1" fmla="*/ 91736 h 89498"/>
                  <a:gd name="connsiteX2" fmla="*/ 1557 w 89498"/>
                  <a:gd name="connsiteY2" fmla="*/ 46647 h 89498"/>
                  <a:gd name="connsiteX3" fmla="*/ 46646 w 89498"/>
                  <a:gd name="connsiteY3" fmla="*/ 1557 h 89498"/>
                  <a:gd name="connsiteX4" fmla="*/ 91736 w 89498"/>
                  <a:gd name="connsiteY4" fmla="*/ 46647 h 89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98" h="89498">
                    <a:moveTo>
                      <a:pt x="91736" y="46647"/>
                    </a:moveTo>
                    <a:cubicBezTo>
                      <a:pt x="91736" y="71562"/>
                      <a:pt x="71562" y="91736"/>
                      <a:pt x="46646" y="91736"/>
                    </a:cubicBezTo>
                    <a:cubicBezTo>
                      <a:pt x="21730" y="91736"/>
                      <a:pt x="1557" y="71562"/>
                      <a:pt x="1557" y="46647"/>
                    </a:cubicBezTo>
                    <a:cubicBezTo>
                      <a:pt x="1557" y="21731"/>
                      <a:pt x="21730" y="1557"/>
                      <a:pt x="46646" y="1557"/>
                    </a:cubicBezTo>
                    <a:cubicBezTo>
                      <a:pt x="71562" y="1557"/>
                      <a:pt x="91736" y="21731"/>
                      <a:pt x="91736" y="46647"/>
                    </a:cubicBez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23" name="location 1" descr="location">
              <a:extLst>
                <a:ext uri="{FF2B5EF4-FFF2-40B4-BE49-F238E27FC236}">
                  <a16:creationId xmlns:a16="http://schemas.microsoft.com/office/drawing/2014/main" id="{088C90FB-EE6D-44BC-9FBE-AF2490959295}"/>
                </a:ext>
              </a:extLst>
            </p:cNvPr>
            <p:cNvGrpSpPr/>
            <p:nvPr/>
          </p:nvGrpSpPr>
          <p:grpSpPr>
            <a:xfrm>
              <a:off x="4654414" y="5079210"/>
              <a:ext cx="203869" cy="311814"/>
              <a:chOff x="798318" y="5778597"/>
              <a:chExt cx="268482" cy="386300"/>
            </a:xfrm>
          </p:grpSpPr>
          <p:sp>
            <p:nvSpPr>
              <p:cNvPr id="24" name="Freeform 113">
                <a:extLst>
                  <a:ext uri="{FF2B5EF4-FFF2-40B4-BE49-F238E27FC236}">
                    <a16:creationId xmlns:a16="http://schemas.microsoft.com/office/drawing/2014/main" id="{B1672CB9-BB57-40E9-9901-4DEC145BDC10}"/>
                  </a:ext>
                </a:extLst>
              </p:cNvPr>
              <p:cNvSpPr>
                <a:spLocks/>
              </p:cNvSpPr>
              <p:nvPr/>
            </p:nvSpPr>
            <p:spPr bwMode="auto">
              <a:xfrm>
                <a:off x="798318" y="5778597"/>
                <a:ext cx="268482" cy="386300"/>
              </a:xfrm>
              <a:custGeom>
                <a:avLst/>
                <a:gdLst>
                  <a:gd name="T0" fmla="*/ 131 w 131"/>
                  <a:gd name="T1" fmla="*/ 65 h 189"/>
                  <a:gd name="T2" fmla="*/ 65 w 131"/>
                  <a:gd name="T3" fmla="*/ 189 h 189"/>
                  <a:gd name="T4" fmla="*/ 0 w 131"/>
                  <a:gd name="T5" fmla="*/ 65 h 189"/>
                  <a:gd name="T6" fmla="*/ 65 w 131"/>
                  <a:gd name="T7" fmla="*/ 0 h 189"/>
                  <a:gd name="T8" fmla="*/ 131 w 131"/>
                  <a:gd name="T9" fmla="*/ 65 h 189"/>
                </a:gdLst>
                <a:ahLst/>
                <a:cxnLst>
                  <a:cxn ang="0">
                    <a:pos x="T0" y="T1"/>
                  </a:cxn>
                  <a:cxn ang="0">
                    <a:pos x="T2" y="T3"/>
                  </a:cxn>
                  <a:cxn ang="0">
                    <a:pos x="T4" y="T5"/>
                  </a:cxn>
                  <a:cxn ang="0">
                    <a:pos x="T6" y="T7"/>
                  </a:cxn>
                  <a:cxn ang="0">
                    <a:pos x="T8" y="T9"/>
                  </a:cxn>
                </a:cxnLst>
                <a:rect l="0" t="0" r="r" b="b"/>
                <a:pathLst>
                  <a:path w="131" h="189">
                    <a:moveTo>
                      <a:pt x="131" y="65"/>
                    </a:moveTo>
                    <a:cubicBezTo>
                      <a:pt x="131" y="117"/>
                      <a:pt x="65" y="189"/>
                      <a:pt x="65" y="189"/>
                    </a:cubicBezTo>
                    <a:cubicBezTo>
                      <a:pt x="65" y="189"/>
                      <a:pt x="0" y="117"/>
                      <a:pt x="0" y="65"/>
                    </a:cubicBezTo>
                    <a:cubicBezTo>
                      <a:pt x="0" y="29"/>
                      <a:pt x="29" y="0"/>
                      <a:pt x="65" y="0"/>
                    </a:cubicBezTo>
                    <a:cubicBezTo>
                      <a:pt x="101" y="0"/>
                      <a:pt x="131" y="29"/>
                      <a:pt x="131" y="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25" name="Oval 24">
                <a:extLst>
                  <a:ext uri="{FF2B5EF4-FFF2-40B4-BE49-F238E27FC236}">
                    <a16:creationId xmlns:a16="http://schemas.microsoft.com/office/drawing/2014/main" id="{95CB7E59-2298-40D6-95F2-98224B79BEDC}"/>
                  </a:ext>
                </a:extLst>
              </p:cNvPr>
              <p:cNvSpPr>
                <a:spLocks noChangeArrowheads="1"/>
              </p:cNvSpPr>
              <p:nvPr/>
            </p:nvSpPr>
            <p:spPr bwMode="auto">
              <a:xfrm>
                <a:off x="875579" y="5857788"/>
                <a:ext cx="110097" cy="113959"/>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C0467B73-0986-4A98-B9B2-84228F8CF92D}"/>
                </a:ext>
                <a:ext uri="{C183D7F6-B498-43B3-948B-1728B52AA6E4}">
                  <adec:decorative xmlns:adec="http://schemas.microsoft.com/office/drawing/2017/decorative" val="1"/>
                </a:ext>
              </a:extLst>
            </p:cNvPr>
            <p:cNvGrpSpPr/>
            <p:nvPr/>
          </p:nvGrpSpPr>
          <p:grpSpPr>
            <a:xfrm>
              <a:off x="4620459" y="4377255"/>
              <a:ext cx="271778" cy="409799"/>
              <a:chOff x="9260963" y="3966650"/>
              <a:chExt cx="435950" cy="618391"/>
            </a:xfrm>
          </p:grpSpPr>
          <p:grpSp>
            <p:nvGrpSpPr>
              <p:cNvPr id="27" name="server 1" descr="server">
                <a:extLst>
                  <a:ext uri="{FF2B5EF4-FFF2-40B4-BE49-F238E27FC236}">
                    <a16:creationId xmlns:a16="http://schemas.microsoft.com/office/drawing/2014/main" id="{DABDE8D1-31D0-482E-8CB5-3BDAF323C4D2}"/>
                  </a:ext>
                </a:extLst>
              </p:cNvPr>
              <p:cNvGrpSpPr/>
              <p:nvPr/>
            </p:nvGrpSpPr>
            <p:grpSpPr>
              <a:xfrm>
                <a:off x="9260963" y="3966650"/>
                <a:ext cx="261778" cy="451476"/>
                <a:chOff x="789783" y="2138184"/>
                <a:chExt cx="261778" cy="451476"/>
              </a:xfrm>
            </p:grpSpPr>
            <p:sp>
              <p:nvSpPr>
                <p:cNvPr id="33" name="Rectangle 32">
                  <a:extLst>
                    <a:ext uri="{FF2B5EF4-FFF2-40B4-BE49-F238E27FC236}">
                      <a16:creationId xmlns:a16="http://schemas.microsoft.com/office/drawing/2014/main" id="{AA6DB013-B265-412B-BCE7-CA92DA8E1192}"/>
                    </a:ext>
                  </a:extLst>
                </p:cNvPr>
                <p:cNvSpPr/>
                <p:nvPr/>
              </p:nvSpPr>
              <p:spPr bwMode="auto">
                <a:xfrm>
                  <a:off x="789783" y="2138184"/>
                  <a:ext cx="261778" cy="4514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AFDB9E7F-6AE8-4324-86E7-1C6983D33C68}"/>
                    </a:ext>
                  </a:extLst>
                </p:cNvPr>
                <p:cNvSpPr/>
                <p:nvPr/>
              </p:nvSpPr>
              <p:spPr bwMode="auto">
                <a:xfrm>
                  <a:off x="840371" y="220248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704A8704-5BF8-4EF7-8549-FC773D40DC56}"/>
                    </a:ext>
                  </a:extLst>
                </p:cNvPr>
                <p:cNvSpPr/>
                <p:nvPr/>
              </p:nvSpPr>
              <p:spPr bwMode="auto">
                <a:xfrm>
                  <a:off x="840371" y="225633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CAE6C389-1C2F-462E-A8A8-DE65159F6A96}"/>
                    </a:ext>
                  </a:extLst>
                </p:cNvPr>
                <p:cNvSpPr/>
                <p:nvPr/>
              </p:nvSpPr>
              <p:spPr bwMode="auto">
                <a:xfrm>
                  <a:off x="840371" y="2500865"/>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 name="server 1" descr="server">
                <a:extLst>
                  <a:ext uri="{FF2B5EF4-FFF2-40B4-BE49-F238E27FC236}">
                    <a16:creationId xmlns:a16="http://schemas.microsoft.com/office/drawing/2014/main" id="{10D0C9EC-E53C-4502-8139-994A7EAE8C29}"/>
                  </a:ext>
                </a:extLst>
              </p:cNvPr>
              <p:cNvGrpSpPr/>
              <p:nvPr/>
            </p:nvGrpSpPr>
            <p:grpSpPr>
              <a:xfrm>
                <a:off x="9435135" y="4133565"/>
                <a:ext cx="261778" cy="451476"/>
                <a:chOff x="789783" y="2138184"/>
                <a:chExt cx="261778" cy="451476"/>
              </a:xfrm>
            </p:grpSpPr>
            <p:sp>
              <p:nvSpPr>
                <p:cNvPr id="29" name="Rectangle 28">
                  <a:extLst>
                    <a:ext uri="{FF2B5EF4-FFF2-40B4-BE49-F238E27FC236}">
                      <a16:creationId xmlns:a16="http://schemas.microsoft.com/office/drawing/2014/main" id="{87E235E8-C9AD-48F2-B01F-E83F52D80A99}"/>
                    </a:ext>
                  </a:extLst>
                </p:cNvPr>
                <p:cNvSpPr/>
                <p:nvPr/>
              </p:nvSpPr>
              <p:spPr bwMode="auto">
                <a:xfrm>
                  <a:off x="789783" y="2138184"/>
                  <a:ext cx="261778" cy="4514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FCFCE6A6-57C3-446C-B597-AFE1BA0640FE}"/>
                    </a:ext>
                  </a:extLst>
                </p:cNvPr>
                <p:cNvSpPr/>
                <p:nvPr/>
              </p:nvSpPr>
              <p:spPr bwMode="auto">
                <a:xfrm>
                  <a:off x="840371" y="220248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D-F624-4C3B-84E4-B88404F4C722}"/>
                    </a:ext>
                  </a:extLst>
                </p:cNvPr>
                <p:cNvSpPr/>
                <p:nvPr/>
              </p:nvSpPr>
              <p:spPr bwMode="auto">
                <a:xfrm>
                  <a:off x="840371" y="225633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F7256241-A82A-49EA-81A4-B99C4CB88B0A}"/>
                    </a:ext>
                  </a:extLst>
                </p:cNvPr>
                <p:cNvSpPr/>
                <p:nvPr/>
              </p:nvSpPr>
              <p:spPr bwMode="auto">
                <a:xfrm>
                  <a:off x="840371" y="2500865"/>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7" name="windows server licenses" descr="windows server licenses">
              <a:extLst>
                <a:ext uri="{FF2B5EF4-FFF2-40B4-BE49-F238E27FC236}">
                  <a16:creationId xmlns:a16="http://schemas.microsoft.com/office/drawing/2014/main" id="{9CDC4A82-194B-4840-B296-150FC186D1D3}"/>
                </a:ext>
              </a:extLst>
            </p:cNvPr>
            <p:cNvGrpSpPr/>
            <p:nvPr/>
          </p:nvGrpSpPr>
          <p:grpSpPr>
            <a:xfrm>
              <a:off x="6283472" y="4417217"/>
              <a:ext cx="308583" cy="327811"/>
              <a:chOff x="8263236" y="2194878"/>
              <a:chExt cx="336190" cy="335972"/>
            </a:xfrm>
          </p:grpSpPr>
          <p:sp>
            <p:nvSpPr>
              <p:cNvPr id="38" name="Freeform: Shape 37">
                <a:extLst>
                  <a:ext uri="{FF2B5EF4-FFF2-40B4-BE49-F238E27FC236}">
                    <a16:creationId xmlns:a16="http://schemas.microsoft.com/office/drawing/2014/main" id="{6A6341EC-B14D-4FD8-8772-19B9BE58B91B}"/>
                  </a:ext>
                </a:extLst>
              </p:cNvPr>
              <p:cNvSpPr/>
              <p:nvPr/>
            </p:nvSpPr>
            <p:spPr>
              <a:xfrm>
                <a:off x="8263236" y="2194878"/>
                <a:ext cx="336190" cy="70040"/>
              </a:xfrm>
              <a:custGeom>
                <a:avLst/>
                <a:gdLst>
                  <a:gd name="connsiteX0" fmla="*/ 336489 w 336190"/>
                  <a:gd name="connsiteY0" fmla="*/ 948 h 70039"/>
                  <a:gd name="connsiteX1" fmla="*/ 948 w 336190"/>
                  <a:gd name="connsiteY1" fmla="*/ 948 h 70039"/>
                  <a:gd name="connsiteX2" fmla="*/ 948 w 336190"/>
                  <a:gd name="connsiteY2" fmla="*/ 71945 h 70039"/>
                  <a:gd name="connsiteX3" fmla="*/ 336489 w 336190"/>
                  <a:gd name="connsiteY3" fmla="*/ 71945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5"/>
                    </a:lnTo>
                    <a:lnTo>
                      <a:pt x="336489" y="71945"/>
                    </a:lnTo>
                    <a:lnTo>
                      <a:pt x="336489" y="948"/>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58134336-11BD-41D7-8272-EE7A891E54E0}"/>
                  </a:ext>
                </a:extLst>
              </p:cNvPr>
              <p:cNvSpPr/>
              <p:nvPr/>
            </p:nvSpPr>
            <p:spPr>
              <a:xfrm>
                <a:off x="8263236" y="2283850"/>
                <a:ext cx="336190" cy="70040"/>
              </a:xfrm>
              <a:custGeom>
                <a:avLst/>
                <a:gdLst>
                  <a:gd name="connsiteX0" fmla="*/ 336489 w 336190"/>
                  <a:gd name="connsiteY0" fmla="*/ 948 h 70039"/>
                  <a:gd name="connsiteX1" fmla="*/ 948 w 336190"/>
                  <a:gd name="connsiteY1" fmla="*/ 948 h 70039"/>
                  <a:gd name="connsiteX2" fmla="*/ 948 w 336190"/>
                  <a:gd name="connsiteY2" fmla="*/ 71945 h 70039"/>
                  <a:gd name="connsiteX3" fmla="*/ 336489 w 336190"/>
                  <a:gd name="connsiteY3" fmla="*/ 71945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5"/>
                    </a:lnTo>
                    <a:lnTo>
                      <a:pt x="336489" y="71945"/>
                    </a:lnTo>
                    <a:lnTo>
                      <a:pt x="336489" y="948"/>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08B76F74-CC80-4C0A-9579-9BCB8ADFA210}"/>
                  </a:ext>
                </a:extLst>
              </p:cNvPr>
              <p:cNvSpPr/>
              <p:nvPr/>
            </p:nvSpPr>
            <p:spPr>
              <a:xfrm>
                <a:off x="8263236" y="2371633"/>
                <a:ext cx="336190" cy="70040"/>
              </a:xfrm>
              <a:custGeom>
                <a:avLst/>
                <a:gdLst>
                  <a:gd name="connsiteX0" fmla="*/ 336489 w 336190"/>
                  <a:gd name="connsiteY0" fmla="*/ 948 h 70039"/>
                  <a:gd name="connsiteX1" fmla="*/ 948 w 336190"/>
                  <a:gd name="connsiteY1" fmla="*/ 948 h 70039"/>
                  <a:gd name="connsiteX2" fmla="*/ 948 w 336190"/>
                  <a:gd name="connsiteY2" fmla="*/ 71944 h 70039"/>
                  <a:gd name="connsiteX3" fmla="*/ 336489 w 336190"/>
                  <a:gd name="connsiteY3" fmla="*/ 71944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4"/>
                    </a:lnTo>
                    <a:lnTo>
                      <a:pt x="336489" y="71944"/>
                    </a:lnTo>
                    <a:lnTo>
                      <a:pt x="336489" y="948"/>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CC15F976-DD43-4EEC-9654-E49656E50813}"/>
                  </a:ext>
                </a:extLst>
              </p:cNvPr>
              <p:cNvSpPr/>
              <p:nvPr/>
            </p:nvSpPr>
            <p:spPr>
              <a:xfrm>
                <a:off x="8263236" y="2513340"/>
                <a:ext cx="336190" cy="17510"/>
              </a:xfrm>
              <a:custGeom>
                <a:avLst/>
                <a:gdLst>
                  <a:gd name="connsiteX0" fmla="*/ 336489 w 336190"/>
                  <a:gd name="connsiteY0" fmla="*/ 948 h 17509"/>
                  <a:gd name="connsiteX1" fmla="*/ 948 w 336190"/>
                  <a:gd name="connsiteY1" fmla="*/ 948 h 17509"/>
                  <a:gd name="connsiteX2" fmla="*/ 948 w 336190"/>
                  <a:gd name="connsiteY2" fmla="*/ 18329 h 17509"/>
                  <a:gd name="connsiteX3" fmla="*/ 336489 w 336190"/>
                  <a:gd name="connsiteY3" fmla="*/ 18329 h 17509"/>
                  <a:gd name="connsiteX4" fmla="*/ 336489 w 336190"/>
                  <a:gd name="connsiteY4" fmla="*/ 948 h 17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17509">
                    <a:moveTo>
                      <a:pt x="336489" y="948"/>
                    </a:moveTo>
                    <a:lnTo>
                      <a:pt x="948" y="948"/>
                    </a:lnTo>
                    <a:lnTo>
                      <a:pt x="948" y="18329"/>
                    </a:lnTo>
                    <a:lnTo>
                      <a:pt x="336489" y="18329"/>
                    </a:lnTo>
                    <a:lnTo>
                      <a:pt x="336489" y="948"/>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2FA7D1A8-2863-4392-B189-B3AB92B05990}"/>
                  </a:ext>
                </a:extLst>
              </p:cNvPr>
              <p:cNvSpPr/>
              <p:nvPr/>
            </p:nvSpPr>
            <p:spPr>
              <a:xfrm>
                <a:off x="8422255" y="2460249"/>
                <a:ext cx="17510" cy="52530"/>
              </a:xfrm>
              <a:custGeom>
                <a:avLst/>
                <a:gdLst>
                  <a:gd name="connsiteX0" fmla="*/ 18512 w 17509"/>
                  <a:gd name="connsiteY0" fmla="*/ 948 h 52529"/>
                  <a:gd name="connsiteX1" fmla="*/ 948 w 17509"/>
                  <a:gd name="connsiteY1" fmla="*/ 948 h 52529"/>
                  <a:gd name="connsiteX2" fmla="*/ 948 w 17509"/>
                  <a:gd name="connsiteY2" fmla="*/ 53680 h 52529"/>
                  <a:gd name="connsiteX3" fmla="*/ 18512 w 17509"/>
                  <a:gd name="connsiteY3" fmla="*/ 53680 h 52529"/>
                  <a:gd name="connsiteX4" fmla="*/ 18512 w 17509"/>
                  <a:gd name="connsiteY4" fmla="*/ 948 h 5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09" h="52529">
                    <a:moveTo>
                      <a:pt x="18512" y="948"/>
                    </a:moveTo>
                    <a:lnTo>
                      <a:pt x="948" y="948"/>
                    </a:lnTo>
                    <a:lnTo>
                      <a:pt x="948" y="53680"/>
                    </a:lnTo>
                    <a:lnTo>
                      <a:pt x="18512" y="53680"/>
                    </a:lnTo>
                    <a:lnTo>
                      <a:pt x="18512" y="948"/>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43" name="backup" descr="backup, recovery">
              <a:extLst>
                <a:ext uri="{FF2B5EF4-FFF2-40B4-BE49-F238E27FC236}">
                  <a16:creationId xmlns:a16="http://schemas.microsoft.com/office/drawing/2014/main" id="{DBC6E8CB-1FA6-4988-9A95-0AF454989ADB}"/>
                </a:ext>
              </a:extLst>
            </p:cNvPr>
            <p:cNvGrpSpPr/>
            <p:nvPr/>
          </p:nvGrpSpPr>
          <p:grpSpPr>
            <a:xfrm>
              <a:off x="6282369" y="5081543"/>
              <a:ext cx="310516" cy="328141"/>
              <a:chOff x="11091501" y="3125849"/>
              <a:chExt cx="338296" cy="336310"/>
            </a:xfrm>
          </p:grpSpPr>
          <p:sp>
            <p:nvSpPr>
              <p:cNvPr id="44" name="Freeform: Shape 43">
                <a:extLst>
                  <a:ext uri="{FF2B5EF4-FFF2-40B4-BE49-F238E27FC236}">
                    <a16:creationId xmlns:a16="http://schemas.microsoft.com/office/drawing/2014/main" id="{0745A55B-51A3-4763-BCD5-DA50AC2C4A67}"/>
                  </a:ext>
                </a:extLst>
              </p:cNvPr>
              <p:cNvSpPr/>
              <p:nvPr/>
            </p:nvSpPr>
            <p:spPr>
              <a:xfrm>
                <a:off x="11091501" y="3233162"/>
                <a:ext cx="338296" cy="88097"/>
              </a:xfrm>
              <a:custGeom>
                <a:avLst/>
                <a:gdLst>
                  <a:gd name="connsiteX0" fmla="*/ 320841 w 338296"/>
                  <a:gd name="connsiteY0" fmla="*/ 89312 h 88096"/>
                  <a:gd name="connsiteX1" fmla="*/ 339250 w 338296"/>
                  <a:gd name="connsiteY1" fmla="*/ 89312 h 88096"/>
                  <a:gd name="connsiteX2" fmla="*/ 339250 w 338296"/>
                  <a:gd name="connsiteY2" fmla="*/ 954 h 88096"/>
                  <a:gd name="connsiteX3" fmla="*/ 954 w 338296"/>
                  <a:gd name="connsiteY3" fmla="*/ 954 h 88096"/>
                  <a:gd name="connsiteX4" fmla="*/ 954 w 338296"/>
                  <a:gd name="connsiteY4" fmla="*/ 89372 h 88096"/>
                  <a:gd name="connsiteX5" fmla="*/ 196794 w 338296"/>
                  <a:gd name="connsiteY5" fmla="*/ 89372 h 88096"/>
                  <a:gd name="connsiteX6" fmla="*/ 258788 w 338296"/>
                  <a:gd name="connsiteY6" fmla="*/ 64075 h 88096"/>
                  <a:gd name="connsiteX7" fmla="*/ 320841 w 338296"/>
                  <a:gd name="connsiteY7" fmla="*/ 89312 h 8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296" h="88096">
                    <a:moveTo>
                      <a:pt x="320841" y="89312"/>
                    </a:moveTo>
                    <a:lnTo>
                      <a:pt x="339250" y="89312"/>
                    </a:lnTo>
                    <a:lnTo>
                      <a:pt x="339250" y="954"/>
                    </a:lnTo>
                    <a:lnTo>
                      <a:pt x="954" y="954"/>
                    </a:lnTo>
                    <a:lnTo>
                      <a:pt x="954" y="89372"/>
                    </a:lnTo>
                    <a:lnTo>
                      <a:pt x="196794" y="89372"/>
                    </a:lnTo>
                    <a:cubicBezTo>
                      <a:pt x="212767" y="73695"/>
                      <a:pt x="234679" y="64075"/>
                      <a:pt x="258788" y="64075"/>
                    </a:cubicBezTo>
                    <a:cubicBezTo>
                      <a:pt x="282897" y="64075"/>
                      <a:pt x="304868" y="73695"/>
                      <a:pt x="320841" y="89312"/>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D8E4956C-645A-41AE-9FED-F0C34DFF8AF0}"/>
                  </a:ext>
                </a:extLst>
              </p:cNvPr>
              <p:cNvSpPr/>
              <p:nvPr/>
            </p:nvSpPr>
            <p:spPr>
              <a:xfrm>
                <a:off x="11091501" y="3339759"/>
                <a:ext cx="183244" cy="88097"/>
              </a:xfrm>
              <a:custGeom>
                <a:avLst/>
                <a:gdLst>
                  <a:gd name="connsiteX0" fmla="*/ 182483 w 183243"/>
                  <a:gd name="connsiteY0" fmla="*/ 954 h 88096"/>
                  <a:gd name="connsiteX1" fmla="*/ 954 w 183243"/>
                  <a:gd name="connsiteY1" fmla="*/ 954 h 88096"/>
                  <a:gd name="connsiteX2" fmla="*/ 954 w 183243"/>
                  <a:gd name="connsiteY2" fmla="*/ 89372 h 88096"/>
                  <a:gd name="connsiteX3" fmla="*/ 181414 w 183243"/>
                  <a:gd name="connsiteY3" fmla="*/ 89372 h 88096"/>
                  <a:gd name="connsiteX4" fmla="*/ 170131 w 183243"/>
                  <a:gd name="connsiteY4" fmla="*/ 46083 h 88096"/>
                  <a:gd name="connsiteX5" fmla="*/ 182483 w 183243"/>
                  <a:gd name="connsiteY5" fmla="*/ 954 h 8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43" h="88096">
                    <a:moveTo>
                      <a:pt x="182483" y="954"/>
                    </a:moveTo>
                    <a:lnTo>
                      <a:pt x="954" y="954"/>
                    </a:lnTo>
                    <a:lnTo>
                      <a:pt x="954" y="89372"/>
                    </a:lnTo>
                    <a:lnTo>
                      <a:pt x="181414" y="89372"/>
                    </a:lnTo>
                    <a:cubicBezTo>
                      <a:pt x="174229" y="76545"/>
                      <a:pt x="170131" y="61819"/>
                      <a:pt x="170131" y="46083"/>
                    </a:cubicBezTo>
                    <a:cubicBezTo>
                      <a:pt x="170131" y="29634"/>
                      <a:pt x="174644" y="14196"/>
                      <a:pt x="182483" y="954"/>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2FAFF7DC-B8B8-4BB7-8CB4-01D7D635B725}"/>
                  </a:ext>
                </a:extLst>
              </p:cNvPr>
              <p:cNvSpPr/>
              <p:nvPr/>
            </p:nvSpPr>
            <p:spPr>
              <a:xfrm>
                <a:off x="11091501" y="3125849"/>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BEEDCBBC-FFC7-4ADD-856C-603D11204A71}"/>
                  </a:ext>
                </a:extLst>
              </p:cNvPr>
              <p:cNvSpPr/>
              <p:nvPr/>
            </p:nvSpPr>
            <p:spPr>
              <a:xfrm>
                <a:off x="11128255" y="3152168"/>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EE359E1F-323B-43BA-9A6F-A850C327619C}"/>
                  </a:ext>
                </a:extLst>
              </p:cNvPr>
              <p:cNvSpPr/>
              <p:nvPr/>
            </p:nvSpPr>
            <p:spPr>
              <a:xfrm>
                <a:off x="11128255" y="3366051"/>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BED826A7-5389-4221-B7B5-16D639E29C85}"/>
                  </a:ext>
                </a:extLst>
              </p:cNvPr>
              <p:cNvSpPr/>
              <p:nvPr/>
            </p:nvSpPr>
            <p:spPr>
              <a:xfrm>
                <a:off x="11128255" y="3259453"/>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CA49DF8-4FFA-4C37-B4C7-C7FDE637E0AA}"/>
                  </a:ext>
                </a:extLst>
              </p:cNvPr>
              <p:cNvSpPr/>
              <p:nvPr/>
            </p:nvSpPr>
            <p:spPr>
              <a:xfrm>
                <a:off x="11284931" y="3307329"/>
                <a:ext cx="95146" cy="130383"/>
              </a:xfrm>
              <a:custGeom>
                <a:avLst/>
                <a:gdLst>
                  <a:gd name="connsiteX0" fmla="*/ 17441 w 95145"/>
                  <a:gd name="connsiteY0" fmla="*/ 95072 h 130383"/>
                  <a:gd name="connsiteX1" fmla="*/ 18688 w 95145"/>
                  <a:gd name="connsiteY1" fmla="*/ 56653 h 130383"/>
                  <a:gd name="connsiteX2" fmla="*/ 46716 w 95145"/>
                  <a:gd name="connsiteY2" fmla="*/ 30347 h 130383"/>
                  <a:gd name="connsiteX3" fmla="*/ 69400 w 95145"/>
                  <a:gd name="connsiteY3" fmla="*/ 27378 h 130383"/>
                  <a:gd name="connsiteX4" fmla="*/ 67203 w 95145"/>
                  <a:gd name="connsiteY4" fmla="*/ 39670 h 130383"/>
                  <a:gd name="connsiteX5" fmla="*/ 94518 w 95145"/>
                  <a:gd name="connsiteY5" fmla="*/ 24825 h 130383"/>
                  <a:gd name="connsiteX6" fmla="*/ 74091 w 95145"/>
                  <a:gd name="connsiteY6" fmla="*/ 954 h 130383"/>
                  <a:gd name="connsiteX7" fmla="*/ 71716 w 95145"/>
                  <a:gd name="connsiteY7" fmla="*/ 14374 h 130383"/>
                  <a:gd name="connsiteX8" fmla="*/ 42084 w 95145"/>
                  <a:gd name="connsiteY8" fmla="*/ 17996 h 130383"/>
                  <a:gd name="connsiteX9" fmla="*/ 6633 w 95145"/>
                  <a:gd name="connsiteY9" fmla="*/ 51249 h 130383"/>
                  <a:gd name="connsiteX10" fmla="*/ 5090 w 95145"/>
                  <a:gd name="connsiteY10" fmla="*/ 99823 h 130383"/>
                  <a:gd name="connsiteX11" fmla="*/ 26526 w 95145"/>
                  <a:gd name="connsiteY11" fmla="*/ 128266 h 130383"/>
                  <a:gd name="connsiteX12" fmla="*/ 28901 w 95145"/>
                  <a:gd name="connsiteY12" fmla="*/ 130047 h 130383"/>
                  <a:gd name="connsiteX13" fmla="*/ 36740 w 95145"/>
                  <a:gd name="connsiteY13" fmla="*/ 119359 h 130383"/>
                  <a:gd name="connsiteX14" fmla="*/ 34365 w 95145"/>
                  <a:gd name="connsiteY14" fmla="*/ 117577 h 130383"/>
                  <a:gd name="connsiteX15" fmla="*/ 17441 w 95145"/>
                  <a:gd name="connsiteY15" fmla="*/ 95072 h 13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145" h="130383">
                    <a:moveTo>
                      <a:pt x="17441" y="95072"/>
                    </a:moveTo>
                    <a:cubicBezTo>
                      <a:pt x="12690" y="82543"/>
                      <a:pt x="13106" y="68885"/>
                      <a:pt x="18688" y="56653"/>
                    </a:cubicBezTo>
                    <a:cubicBezTo>
                      <a:pt x="24210" y="44420"/>
                      <a:pt x="34187" y="35098"/>
                      <a:pt x="46716" y="30347"/>
                    </a:cubicBezTo>
                    <a:cubicBezTo>
                      <a:pt x="54079" y="27556"/>
                      <a:pt x="61680" y="26547"/>
                      <a:pt x="69400" y="27378"/>
                    </a:cubicBezTo>
                    <a:lnTo>
                      <a:pt x="67203" y="39670"/>
                    </a:lnTo>
                    <a:lnTo>
                      <a:pt x="94518" y="24825"/>
                    </a:lnTo>
                    <a:lnTo>
                      <a:pt x="74091" y="954"/>
                    </a:lnTo>
                    <a:lnTo>
                      <a:pt x="71716" y="14374"/>
                    </a:lnTo>
                    <a:cubicBezTo>
                      <a:pt x="61680" y="13186"/>
                      <a:pt x="51526" y="14433"/>
                      <a:pt x="42084" y="17996"/>
                    </a:cubicBezTo>
                    <a:cubicBezTo>
                      <a:pt x="26229" y="23993"/>
                      <a:pt x="13640" y="35810"/>
                      <a:pt x="6633" y="51249"/>
                    </a:cubicBezTo>
                    <a:cubicBezTo>
                      <a:pt x="-374" y="66688"/>
                      <a:pt x="-908" y="83968"/>
                      <a:pt x="5090" y="99823"/>
                    </a:cubicBezTo>
                    <a:cubicBezTo>
                      <a:pt x="9365" y="111223"/>
                      <a:pt x="16788" y="121081"/>
                      <a:pt x="26526" y="128266"/>
                    </a:cubicBezTo>
                    <a:lnTo>
                      <a:pt x="28901" y="130047"/>
                    </a:lnTo>
                    <a:lnTo>
                      <a:pt x="36740" y="119359"/>
                    </a:lnTo>
                    <a:lnTo>
                      <a:pt x="34365" y="117577"/>
                    </a:lnTo>
                    <a:cubicBezTo>
                      <a:pt x="26704" y="111877"/>
                      <a:pt x="20826" y="104039"/>
                      <a:pt x="17441" y="95072"/>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A3B58C52-FFEA-4A8E-8836-4EC6A9242EF3}"/>
                  </a:ext>
                </a:extLst>
              </p:cNvPr>
              <p:cNvSpPr/>
              <p:nvPr/>
            </p:nvSpPr>
            <p:spPr>
              <a:xfrm>
                <a:off x="11327604" y="3335299"/>
                <a:ext cx="84574" cy="126860"/>
              </a:xfrm>
              <a:custGeom>
                <a:avLst/>
                <a:gdLst>
                  <a:gd name="connsiteX0" fmla="*/ 81178 w 84574"/>
                  <a:gd name="connsiteY0" fmla="*/ 26903 h 126859"/>
                  <a:gd name="connsiteX1" fmla="*/ 62889 w 84574"/>
                  <a:gd name="connsiteY1" fmla="*/ 954 h 126859"/>
                  <a:gd name="connsiteX2" fmla="*/ 54278 w 84574"/>
                  <a:gd name="connsiteY2" fmla="*/ 10929 h 126859"/>
                  <a:gd name="connsiteX3" fmla="*/ 68767 w 84574"/>
                  <a:gd name="connsiteY3" fmla="*/ 31535 h 126859"/>
                  <a:gd name="connsiteX4" fmla="*/ 39492 w 84574"/>
                  <a:gd name="connsiteY4" fmla="*/ 96319 h 126859"/>
                  <a:gd name="connsiteX5" fmla="*/ 25716 w 84574"/>
                  <a:gd name="connsiteY5" fmla="*/ 99347 h 126859"/>
                  <a:gd name="connsiteX6" fmla="*/ 26488 w 84574"/>
                  <a:gd name="connsiteY6" fmla="*/ 85868 h 126859"/>
                  <a:gd name="connsiteX7" fmla="*/ 954 w 84574"/>
                  <a:gd name="connsiteY7" fmla="*/ 103564 h 126859"/>
                  <a:gd name="connsiteX8" fmla="*/ 23994 w 84574"/>
                  <a:gd name="connsiteY8" fmla="*/ 127375 h 126859"/>
                  <a:gd name="connsiteX9" fmla="*/ 24884 w 84574"/>
                  <a:gd name="connsiteY9" fmla="*/ 112708 h 126859"/>
                  <a:gd name="connsiteX10" fmla="*/ 44124 w 84574"/>
                  <a:gd name="connsiteY10" fmla="*/ 108730 h 126859"/>
                  <a:gd name="connsiteX11" fmla="*/ 81178 w 84574"/>
                  <a:gd name="connsiteY11" fmla="*/ 26903 h 12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574" h="126859">
                    <a:moveTo>
                      <a:pt x="81178" y="26903"/>
                    </a:moveTo>
                    <a:cubicBezTo>
                      <a:pt x="77378" y="16808"/>
                      <a:pt x="71083" y="7901"/>
                      <a:pt x="62889" y="954"/>
                    </a:cubicBezTo>
                    <a:lnTo>
                      <a:pt x="54278" y="10929"/>
                    </a:lnTo>
                    <a:cubicBezTo>
                      <a:pt x="60751" y="16452"/>
                      <a:pt x="65739" y="23459"/>
                      <a:pt x="68767" y="31535"/>
                    </a:cubicBezTo>
                    <a:cubicBezTo>
                      <a:pt x="78565" y="57484"/>
                      <a:pt x="65442" y="86521"/>
                      <a:pt x="39492" y="96319"/>
                    </a:cubicBezTo>
                    <a:cubicBezTo>
                      <a:pt x="35098" y="97982"/>
                      <a:pt x="30466" y="98991"/>
                      <a:pt x="25716" y="99347"/>
                    </a:cubicBezTo>
                    <a:lnTo>
                      <a:pt x="26488" y="85868"/>
                    </a:lnTo>
                    <a:lnTo>
                      <a:pt x="954" y="103564"/>
                    </a:lnTo>
                    <a:lnTo>
                      <a:pt x="23994" y="127375"/>
                    </a:lnTo>
                    <a:lnTo>
                      <a:pt x="24884" y="112708"/>
                    </a:lnTo>
                    <a:cubicBezTo>
                      <a:pt x="31476" y="112352"/>
                      <a:pt x="37948" y="111046"/>
                      <a:pt x="44124" y="108730"/>
                    </a:cubicBezTo>
                    <a:cubicBezTo>
                      <a:pt x="76903" y="96378"/>
                      <a:pt x="93529" y="59681"/>
                      <a:pt x="81178" y="26903"/>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52" name="devices" descr="devices">
              <a:extLst>
                <a:ext uri="{FF2B5EF4-FFF2-40B4-BE49-F238E27FC236}">
                  <a16:creationId xmlns:a16="http://schemas.microsoft.com/office/drawing/2014/main" id="{47335255-7E60-4462-9C3F-451C70DAC7D1}"/>
                </a:ext>
              </a:extLst>
            </p:cNvPr>
            <p:cNvGrpSpPr/>
            <p:nvPr/>
          </p:nvGrpSpPr>
          <p:grpSpPr>
            <a:xfrm>
              <a:off x="4565408" y="5726487"/>
              <a:ext cx="381879" cy="323184"/>
              <a:chOff x="6192798" y="5102604"/>
              <a:chExt cx="537707" cy="428090"/>
            </a:xfrm>
          </p:grpSpPr>
          <p:grpSp>
            <p:nvGrpSpPr>
              <p:cNvPr id="53" name="Group 52">
                <a:extLst>
                  <a:ext uri="{FF2B5EF4-FFF2-40B4-BE49-F238E27FC236}">
                    <a16:creationId xmlns:a16="http://schemas.microsoft.com/office/drawing/2014/main" id="{E95DE84A-A2A1-4CBE-BB88-D29B78109E11}"/>
                  </a:ext>
                </a:extLst>
              </p:cNvPr>
              <p:cNvGrpSpPr/>
              <p:nvPr/>
            </p:nvGrpSpPr>
            <p:grpSpPr>
              <a:xfrm>
                <a:off x="6462844" y="5102604"/>
                <a:ext cx="267661" cy="197718"/>
                <a:chOff x="5056189" y="1363664"/>
                <a:chExt cx="315913" cy="233363"/>
              </a:xfrm>
            </p:grpSpPr>
            <p:sp>
              <p:nvSpPr>
                <p:cNvPr id="63" name="Freeform 44">
                  <a:extLst>
                    <a:ext uri="{FF2B5EF4-FFF2-40B4-BE49-F238E27FC236}">
                      <a16:creationId xmlns:a16="http://schemas.microsoft.com/office/drawing/2014/main" id="{12E77C41-B21C-4AE5-9BAF-27A57B42EA97}"/>
                    </a:ext>
                  </a:extLst>
                </p:cNvPr>
                <p:cNvSpPr>
                  <a:spLocks/>
                </p:cNvSpPr>
                <p:nvPr/>
              </p:nvSpPr>
              <p:spPr bwMode="auto">
                <a:xfrm>
                  <a:off x="5056189" y="1379539"/>
                  <a:ext cx="315913" cy="217488"/>
                </a:xfrm>
                <a:custGeom>
                  <a:avLst/>
                  <a:gdLst>
                    <a:gd name="T0" fmla="*/ 188 w 188"/>
                    <a:gd name="T1" fmla="*/ 119 h 129"/>
                    <a:gd name="T2" fmla="*/ 179 w 188"/>
                    <a:gd name="T3" fmla="*/ 129 h 129"/>
                    <a:gd name="T4" fmla="*/ 9 w 188"/>
                    <a:gd name="T5" fmla="*/ 129 h 129"/>
                    <a:gd name="T6" fmla="*/ 0 w 188"/>
                    <a:gd name="T7" fmla="*/ 119 h 129"/>
                    <a:gd name="T8" fmla="*/ 0 w 188"/>
                    <a:gd name="T9" fmla="*/ 82 h 129"/>
                    <a:gd name="T10" fmla="*/ 9 w 188"/>
                    <a:gd name="T11" fmla="*/ 72 h 129"/>
                    <a:gd name="T12" fmla="*/ 179 w 188"/>
                    <a:gd name="T13" fmla="*/ 72 h 129"/>
                    <a:gd name="T14" fmla="*/ 188 w 188"/>
                    <a:gd name="T15" fmla="*/ 82 h 129"/>
                    <a:gd name="T16" fmla="*/ 188 w 188"/>
                    <a:gd name="T17" fmla="*/ 1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29">
                      <a:moveTo>
                        <a:pt x="188" y="119"/>
                      </a:moveTo>
                      <a:cubicBezTo>
                        <a:pt x="188" y="125"/>
                        <a:pt x="184" y="129"/>
                        <a:pt x="179" y="129"/>
                      </a:cubicBezTo>
                      <a:cubicBezTo>
                        <a:pt x="9" y="129"/>
                        <a:pt x="9" y="129"/>
                        <a:pt x="9" y="129"/>
                      </a:cubicBezTo>
                      <a:cubicBezTo>
                        <a:pt x="4" y="129"/>
                        <a:pt x="0" y="125"/>
                        <a:pt x="0" y="119"/>
                      </a:cubicBezTo>
                      <a:cubicBezTo>
                        <a:pt x="0" y="0"/>
                        <a:pt x="0" y="82"/>
                        <a:pt x="0" y="82"/>
                      </a:cubicBezTo>
                      <a:cubicBezTo>
                        <a:pt x="0" y="76"/>
                        <a:pt x="4" y="72"/>
                        <a:pt x="9" y="72"/>
                      </a:cubicBezTo>
                      <a:cubicBezTo>
                        <a:pt x="179" y="72"/>
                        <a:pt x="179" y="72"/>
                        <a:pt x="179" y="72"/>
                      </a:cubicBezTo>
                      <a:cubicBezTo>
                        <a:pt x="184" y="72"/>
                        <a:pt x="188" y="76"/>
                        <a:pt x="188" y="82"/>
                      </a:cubicBezTo>
                      <a:lnTo>
                        <a:pt x="188" y="119"/>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64" name="Freeform 45">
                  <a:extLst>
                    <a:ext uri="{FF2B5EF4-FFF2-40B4-BE49-F238E27FC236}">
                      <a16:creationId xmlns:a16="http://schemas.microsoft.com/office/drawing/2014/main" id="{9D5CB8CB-2819-4573-BE9B-FC1E7D735C60}"/>
                    </a:ext>
                  </a:extLst>
                </p:cNvPr>
                <p:cNvSpPr>
                  <a:spLocks/>
                </p:cNvSpPr>
                <p:nvPr/>
              </p:nvSpPr>
              <p:spPr bwMode="auto">
                <a:xfrm>
                  <a:off x="5060951" y="1365251"/>
                  <a:ext cx="215900" cy="157163"/>
                </a:xfrm>
                <a:custGeom>
                  <a:avLst/>
                  <a:gdLst>
                    <a:gd name="T0" fmla="*/ 129 w 129"/>
                    <a:gd name="T1" fmla="*/ 0 h 94"/>
                    <a:gd name="T2" fmla="*/ 19 w 129"/>
                    <a:gd name="T3" fmla="*/ 0 h 94"/>
                    <a:gd name="T4" fmla="*/ 0 w 129"/>
                    <a:gd name="T5" fmla="*/ 19 h 94"/>
                    <a:gd name="T6" fmla="*/ 0 w 129"/>
                    <a:gd name="T7" fmla="*/ 94 h 94"/>
                    <a:gd name="T8" fmla="*/ 129 w 129"/>
                    <a:gd name="T9" fmla="*/ 94 h 94"/>
                    <a:gd name="T10" fmla="*/ 129 w 129"/>
                    <a:gd name="T11" fmla="*/ 0 h 94"/>
                  </a:gdLst>
                  <a:ahLst/>
                  <a:cxnLst>
                    <a:cxn ang="0">
                      <a:pos x="T0" y="T1"/>
                    </a:cxn>
                    <a:cxn ang="0">
                      <a:pos x="T2" y="T3"/>
                    </a:cxn>
                    <a:cxn ang="0">
                      <a:pos x="T4" y="T5"/>
                    </a:cxn>
                    <a:cxn ang="0">
                      <a:pos x="T6" y="T7"/>
                    </a:cxn>
                    <a:cxn ang="0">
                      <a:pos x="T8" y="T9"/>
                    </a:cxn>
                    <a:cxn ang="0">
                      <a:pos x="T10" y="T11"/>
                    </a:cxn>
                  </a:cxnLst>
                  <a:rect l="0" t="0" r="r" b="b"/>
                  <a:pathLst>
                    <a:path w="129" h="94">
                      <a:moveTo>
                        <a:pt x="129" y="0"/>
                      </a:moveTo>
                      <a:cubicBezTo>
                        <a:pt x="19" y="0"/>
                        <a:pt x="19" y="0"/>
                        <a:pt x="19" y="0"/>
                      </a:cubicBezTo>
                      <a:cubicBezTo>
                        <a:pt x="9" y="0"/>
                        <a:pt x="0" y="9"/>
                        <a:pt x="0" y="19"/>
                      </a:cubicBezTo>
                      <a:cubicBezTo>
                        <a:pt x="0" y="94"/>
                        <a:pt x="0" y="94"/>
                        <a:pt x="0" y="94"/>
                      </a:cubicBezTo>
                      <a:cubicBezTo>
                        <a:pt x="129" y="94"/>
                        <a:pt x="129" y="94"/>
                        <a:pt x="129" y="94"/>
                      </a:cubicBezTo>
                      <a:lnTo>
                        <a:pt x="1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65" name="Freeform 46">
                  <a:extLst>
                    <a:ext uri="{FF2B5EF4-FFF2-40B4-BE49-F238E27FC236}">
                      <a16:creationId xmlns:a16="http://schemas.microsoft.com/office/drawing/2014/main" id="{EAE577D4-99A1-4381-BFC5-D1C2D553F58B}"/>
                    </a:ext>
                  </a:extLst>
                </p:cNvPr>
                <p:cNvSpPr>
                  <a:spLocks/>
                </p:cNvSpPr>
                <p:nvPr/>
              </p:nvSpPr>
              <p:spPr bwMode="auto">
                <a:xfrm>
                  <a:off x="5056189" y="1363664"/>
                  <a:ext cx="315913" cy="158750"/>
                </a:xfrm>
                <a:custGeom>
                  <a:avLst/>
                  <a:gdLst>
                    <a:gd name="T0" fmla="*/ 179 w 188"/>
                    <a:gd name="T1" fmla="*/ 0 h 95"/>
                    <a:gd name="T2" fmla="*/ 10 w 188"/>
                    <a:gd name="T3" fmla="*/ 0 h 95"/>
                    <a:gd name="T4" fmla="*/ 0 w 188"/>
                    <a:gd name="T5" fmla="*/ 10 h 95"/>
                    <a:gd name="T6" fmla="*/ 0 w 188"/>
                    <a:gd name="T7" fmla="*/ 95 h 95"/>
                    <a:gd name="T8" fmla="*/ 188 w 188"/>
                    <a:gd name="T9" fmla="*/ 95 h 95"/>
                    <a:gd name="T10" fmla="*/ 188 w 188"/>
                    <a:gd name="T11" fmla="*/ 10 h 95"/>
                    <a:gd name="T12" fmla="*/ 179 w 188"/>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188" h="95">
                      <a:moveTo>
                        <a:pt x="179" y="0"/>
                      </a:moveTo>
                      <a:cubicBezTo>
                        <a:pt x="10" y="0"/>
                        <a:pt x="10" y="0"/>
                        <a:pt x="10" y="0"/>
                      </a:cubicBezTo>
                      <a:cubicBezTo>
                        <a:pt x="4" y="0"/>
                        <a:pt x="0" y="5"/>
                        <a:pt x="0" y="10"/>
                      </a:cubicBezTo>
                      <a:cubicBezTo>
                        <a:pt x="0" y="95"/>
                        <a:pt x="0" y="95"/>
                        <a:pt x="0" y="95"/>
                      </a:cubicBezTo>
                      <a:cubicBezTo>
                        <a:pt x="188" y="95"/>
                        <a:pt x="188" y="95"/>
                        <a:pt x="188" y="95"/>
                      </a:cubicBezTo>
                      <a:cubicBezTo>
                        <a:pt x="188" y="10"/>
                        <a:pt x="188" y="10"/>
                        <a:pt x="188" y="10"/>
                      </a:cubicBezTo>
                      <a:cubicBezTo>
                        <a:pt x="188" y="5"/>
                        <a:pt x="184" y="0"/>
                        <a:pt x="17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66" name="Rectangle 65">
                  <a:extLst>
                    <a:ext uri="{FF2B5EF4-FFF2-40B4-BE49-F238E27FC236}">
                      <a16:creationId xmlns:a16="http://schemas.microsoft.com/office/drawing/2014/main" id="{108C96C7-8EBF-417F-B708-07B123BBD05B}"/>
                    </a:ext>
                  </a:extLst>
                </p:cNvPr>
                <p:cNvSpPr>
                  <a:spLocks noChangeArrowheads="1"/>
                </p:cNvSpPr>
                <p:nvPr/>
              </p:nvSpPr>
              <p:spPr bwMode="auto">
                <a:xfrm>
                  <a:off x="5194301" y="1544639"/>
                  <a:ext cx="42863" cy="20638"/>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67" name="Freeform 172">
                  <a:extLst>
                    <a:ext uri="{FF2B5EF4-FFF2-40B4-BE49-F238E27FC236}">
                      <a16:creationId xmlns:a16="http://schemas.microsoft.com/office/drawing/2014/main" id="{E113C87E-4653-4204-8B99-9589BA194A7B}"/>
                    </a:ext>
                  </a:extLst>
                </p:cNvPr>
                <p:cNvSpPr>
                  <a:spLocks/>
                </p:cNvSpPr>
                <p:nvPr/>
              </p:nvSpPr>
              <p:spPr bwMode="auto">
                <a:xfrm>
                  <a:off x="5056189" y="1363664"/>
                  <a:ext cx="196850" cy="158750"/>
                </a:xfrm>
                <a:custGeom>
                  <a:avLst/>
                  <a:gdLst>
                    <a:gd name="T0" fmla="*/ 22 w 117"/>
                    <a:gd name="T1" fmla="*/ 95 h 95"/>
                    <a:gd name="T2" fmla="*/ 117 w 117"/>
                    <a:gd name="T3" fmla="*/ 0 h 95"/>
                    <a:gd name="T4" fmla="*/ 9 w 117"/>
                    <a:gd name="T5" fmla="*/ 0 h 95"/>
                    <a:gd name="T6" fmla="*/ 0 w 117"/>
                    <a:gd name="T7" fmla="*/ 10 h 95"/>
                    <a:gd name="T8" fmla="*/ 0 w 117"/>
                    <a:gd name="T9" fmla="*/ 95 h 95"/>
                    <a:gd name="T10" fmla="*/ 22 w 117"/>
                    <a:gd name="T11" fmla="*/ 95 h 95"/>
                  </a:gdLst>
                  <a:ahLst/>
                  <a:cxnLst>
                    <a:cxn ang="0">
                      <a:pos x="T0" y="T1"/>
                    </a:cxn>
                    <a:cxn ang="0">
                      <a:pos x="T2" y="T3"/>
                    </a:cxn>
                    <a:cxn ang="0">
                      <a:pos x="T4" y="T5"/>
                    </a:cxn>
                    <a:cxn ang="0">
                      <a:pos x="T6" y="T7"/>
                    </a:cxn>
                    <a:cxn ang="0">
                      <a:pos x="T8" y="T9"/>
                    </a:cxn>
                    <a:cxn ang="0">
                      <a:pos x="T10" y="T11"/>
                    </a:cxn>
                  </a:cxnLst>
                  <a:rect l="0" t="0" r="r" b="b"/>
                  <a:pathLst>
                    <a:path w="117" h="95">
                      <a:moveTo>
                        <a:pt x="22" y="95"/>
                      </a:moveTo>
                      <a:cubicBezTo>
                        <a:pt x="117" y="0"/>
                        <a:pt x="117" y="0"/>
                        <a:pt x="117" y="0"/>
                      </a:cubicBezTo>
                      <a:cubicBezTo>
                        <a:pt x="9" y="0"/>
                        <a:pt x="9" y="0"/>
                        <a:pt x="9" y="0"/>
                      </a:cubicBezTo>
                      <a:cubicBezTo>
                        <a:pt x="4" y="0"/>
                        <a:pt x="0" y="5"/>
                        <a:pt x="0" y="10"/>
                      </a:cubicBezTo>
                      <a:cubicBezTo>
                        <a:pt x="0" y="95"/>
                        <a:pt x="0" y="95"/>
                        <a:pt x="0" y="95"/>
                      </a:cubicBezTo>
                      <a:lnTo>
                        <a:pt x="22" y="95"/>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AD7B48A9-73C9-4C35-81AF-EADD146D1788}"/>
                  </a:ext>
                </a:extLst>
              </p:cNvPr>
              <p:cNvGrpSpPr/>
              <p:nvPr/>
            </p:nvGrpSpPr>
            <p:grpSpPr>
              <a:xfrm>
                <a:off x="6192798" y="5232998"/>
                <a:ext cx="407642" cy="297696"/>
                <a:chOff x="5884864" y="1174751"/>
                <a:chExt cx="382588" cy="279400"/>
              </a:xfrm>
            </p:grpSpPr>
            <p:sp>
              <p:nvSpPr>
                <p:cNvPr id="60" name="Freeform 51">
                  <a:extLst>
                    <a:ext uri="{FF2B5EF4-FFF2-40B4-BE49-F238E27FC236}">
                      <a16:creationId xmlns:a16="http://schemas.microsoft.com/office/drawing/2014/main" id="{48E1E24A-350A-4E38-9A81-D02DD955B8F4}"/>
                    </a:ext>
                  </a:extLst>
                </p:cNvPr>
                <p:cNvSpPr>
                  <a:spLocks/>
                </p:cNvSpPr>
                <p:nvPr/>
              </p:nvSpPr>
              <p:spPr bwMode="auto">
                <a:xfrm>
                  <a:off x="5884864"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61" name="Freeform 52">
                  <a:extLst>
                    <a:ext uri="{FF2B5EF4-FFF2-40B4-BE49-F238E27FC236}">
                      <a16:creationId xmlns:a16="http://schemas.microsoft.com/office/drawing/2014/main" id="{9A750B2C-05BA-4BF1-9567-D4DBC8DEC30F}"/>
                    </a:ext>
                  </a:extLst>
                </p:cNvPr>
                <p:cNvSpPr>
                  <a:spLocks/>
                </p:cNvSpPr>
                <p:nvPr/>
              </p:nvSpPr>
              <p:spPr bwMode="auto">
                <a:xfrm>
                  <a:off x="5946776" y="1174751"/>
                  <a:ext cx="261938" cy="182563"/>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62" name="Freeform 174">
                  <a:extLst>
                    <a:ext uri="{FF2B5EF4-FFF2-40B4-BE49-F238E27FC236}">
                      <a16:creationId xmlns:a16="http://schemas.microsoft.com/office/drawing/2014/main" id="{E9734775-6F69-4670-B0C0-BD5FDEF686E5}"/>
                    </a:ext>
                  </a:extLst>
                </p:cNvPr>
                <p:cNvSpPr>
                  <a:spLocks/>
                </p:cNvSpPr>
                <p:nvPr/>
              </p:nvSpPr>
              <p:spPr bwMode="auto">
                <a:xfrm>
                  <a:off x="5946776" y="1174751"/>
                  <a:ext cx="222250" cy="182563"/>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55" name="Group 54">
                <a:extLst>
                  <a:ext uri="{FF2B5EF4-FFF2-40B4-BE49-F238E27FC236}">
                    <a16:creationId xmlns:a16="http://schemas.microsoft.com/office/drawing/2014/main" id="{69741B0A-E23D-4B03-90E5-5CAF990C5A9B}"/>
                  </a:ext>
                </a:extLst>
              </p:cNvPr>
              <p:cNvGrpSpPr/>
              <p:nvPr/>
            </p:nvGrpSpPr>
            <p:grpSpPr>
              <a:xfrm>
                <a:off x="6613123" y="5331563"/>
                <a:ext cx="117382" cy="199131"/>
                <a:chOff x="6597743" y="5280126"/>
                <a:chExt cx="117382" cy="199131"/>
              </a:xfrm>
            </p:grpSpPr>
            <p:sp>
              <p:nvSpPr>
                <p:cNvPr id="56" name="Freeform 48">
                  <a:extLst>
                    <a:ext uri="{FF2B5EF4-FFF2-40B4-BE49-F238E27FC236}">
                      <a16:creationId xmlns:a16="http://schemas.microsoft.com/office/drawing/2014/main" id="{86615AC4-84F5-485D-B340-A90E94011AE8}"/>
                    </a:ext>
                  </a:extLst>
                </p:cNvPr>
                <p:cNvSpPr>
                  <a:spLocks/>
                </p:cNvSpPr>
                <p:nvPr/>
              </p:nvSpPr>
              <p:spPr bwMode="auto">
                <a:xfrm>
                  <a:off x="6597743" y="5418470"/>
                  <a:ext cx="117382" cy="60787"/>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57" name="Rectangle 56">
                  <a:extLst>
                    <a:ext uri="{FF2B5EF4-FFF2-40B4-BE49-F238E27FC236}">
                      <a16:creationId xmlns:a16="http://schemas.microsoft.com/office/drawing/2014/main" id="{A0B886F2-6175-46D0-887C-3D3D9707F4DF}"/>
                    </a:ext>
                  </a:extLst>
                </p:cNvPr>
                <p:cNvSpPr>
                  <a:spLocks noChangeArrowheads="1"/>
                </p:cNvSpPr>
                <p:nvPr/>
              </p:nvSpPr>
              <p:spPr bwMode="auto">
                <a:xfrm>
                  <a:off x="6645953" y="5450960"/>
                  <a:ext cx="22009" cy="12577"/>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58" name="Freeform 50">
                  <a:extLst>
                    <a:ext uri="{FF2B5EF4-FFF2-40B4-BE49-F238E27FC236}">
                      <a16:creationId xmlns:a16="http://schemas.microsoft.com/office/drawing/2014/main" id="{C73B8C97-994B-4F59-AB68-9BE3E4773BE7}"/>
                    </a:ext>
                  </a:extLst>
                </p:cNvPr>
                <p:cNvSpPr>
                  <a:spLocks/>
                </p:cNvSpPr>
                <p:nvPr/>
              </p:nvSpPr>
              <p:spPr bwMode="auto">
                <a:xfrm>
                  <a:off x="6597743" y="5280126"/>
                  <a:ext cx="117382" cy="156161"/>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59" name="Freeform 175">
                  <a:extLst>
                    <a:ext uri="{FF2B5EF4-FFF2-40B4-BE49-F238E27FC236}">
                      <a16:creationId xmlns:a16="http://schemas.microsoft.com/office/drawing/2014/main" id="{D5F5FC8A-525C-4196-ACA8-1C81D08A42A8}"/>
                    </a:ext>
                  </a:extLst>
                </p:cNvPr>
                <p:cNvSpPr>
                  <a:spLocks/>
                </p:cNvSpPr>
                <p:nvPr/>
              </p:nvSpPr>
              <p:spPr bwMode="auto">
                <a:xfrm>
                  <a:off x="6597743" y="5280126"/>
                  <a:ext cx="117382" cy="155113"/>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grpSp>
      <p:grpSp>
        <p:nvGrpSpPr>
          <p:cNvPr id="160" name="Group 159">
            <a:extLst>
              <a:ext uri="{FF2B5EF4-FFF2-40B4-BE49-F238E27FC236}">
                <a16:creationId xmlns:a16="http://schemas.microsoft.com/office/drawing/2014/main" id="{DEB725C3-C362-4161-9B04-84F8216968BD}"/>
              </a:ext>
              <a:ext uri="{C183D7F6-B498-43B3-948B-1728B52AA6E4}">
                <adec:decorative xmlns:adec="http://schemas.microsoft.com/office/drawing/2017/decorative" val="1"/>
              </a:ext>
            </a:extLst>
          </p:cNvPr>
          <p:cNvGrpSpPr/>
          <p:nvPr/>
        </p:nvGrpSpPr>
        <p:grpSpPr>
          <a:xfrm>
            <a:off x="8162416" y="3505200"/>
            <a:ext cx="3583663" cy="2895600"/>
            <a:chOff x="8072082" y="3558641"/>
            <a:chExt cx="3583663" cy="2895600"/>
          </a:xfrm>
        </p:grpSpPr>
        <p:grpSp>
          <p:nvGrpSpPr>
            <p:cNvPr id="121" name="Group 120">
              <a:extLst>
                <a:ext uri="{FF2B5EF4-FFF2-40B4-BE49-F238E27FC236}">
                  <a16:creationId xmlns:a16="http://schemas.microsoft.com/office/drawing/2014/main" id="{F29C4961-8F24-4FE7-83CA-742CEA17B825}"/>
                </a:ext>
              </a:extLst>
            </p:cNvPr>
            <p:cNvGrpSpPr/>
            <p:nvPr/>
          </p:nvGrpSpPr>
          <p:grpSpPr>
            <a:xfrm>
              <a:off x="8072082" y="3558641"/>
              <a:ext cx="3583663" cy="2895600"/>
              <a:chOff x="8072082" y="3558641"/>
              <a:chExt cx="3583663" cy="2895600"/>
            </a:xfrm>
          </p:grpSpPr>
          <p:sp>
            <p:nvSpPr>
              <p:cNvPr id="127" name="Rectangle 126">
                <a:extLst>
                  <a:ext uri="{FF2B5EF4-FFF2-40B4-BE49-F238E27FC236}">
                    <a16:creationId xmlns:a16="http://schemas.microsoft.com/office/drawing/2014/main" id="{62D7B0D4-05BC-48B0-B992-E5618D305B8E}"/>
                  </a:ext>
                </a:extLst>
              </p:cNvPr>
              <p:cNvSpPr/>
              <p:nvPr/>
            </p:nvSpPr>
            <p:spPr bwMode="auto">
              <a:xfrm>
                <a:off x="8072082" y="3558641"/>
                <a:ext cx="3583663" cy="289560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j-ea"/>
                    <a:cs typeface="+mj-cs"/>
                  </a:rPr>
                  <a:t>Hybrid</a:t>
                </a:r>
                <a:r>
                  <a:rPr kumimoji="0" lang="en-US" sz="1800" b="0" i="0" u="none" strike="noStrike" kern="1200" cap="none" spc="0" normalizeH="0" noProof="0">
                    <a:ln>
                      <a:noFill/>
                    </a:ln>
                    <a:solidFill>
                      <a:srgbClr val="FFFFFF"/>
                    </a:solidFill>
                    <a:effectLst/>
                    <a:uLnTx/>
                    <a:uFillTx/>
                    <a:latin typeface="Segoe UI"/>
                    <a:ea typeface="+mj-ea"/>
                    <a:cs typeface="+mj-cs"/>
                  </a:rPr>
                  <a:t> &amp; </a:t>
                </a:r>
                <a:r>
                  <a:rPr kumimoji="0" lang="en-US" sz="1800" b="0" i="0" u="none" strike="noStrike" kern="1200" cap="none" spc="0" normalizeH="0" baseline="0" noProof="0">
                    <a:ln>
                      <a:noFill/>
                    </a:ln>
                    <a:solidFill>
                      <a:srgbClr val="FFFFFF"/>
                    </a:solidFill>
                    <a:effectLst/>
                    <a:uLnTx/>
                    <a:uFillTx/>
                    <a:latin typeface="Segoe UI"/>
                    <a:ea typeface="+mj-ea"/>
                    <a:cs typeface="+mj-cs"/>
                  </a:rPr>
                  <a:t>Multi-Cloud</a:t>
                </a:r>
              </a:p>
            </p:txBody>
          </p:sp>
          <p:grpSp>
            <p:nvGrpSpPr>
              <p:cNvPr id="135" name="Group 134">
                <a:extLst>
                  <a:ext uri="{FF2B5EF4-FFF2-40B4-BE49-F238E27FC236}">
                    <a16:creationId xmlns:a16="http://schemas.microsoft.com/office/drawing/2014/main" id="{45805B53-F3D7-4BA4-9284-292C63D7A3A0}"/>
                  </a:ext>
                </a:extLst>
              </p:cNvPr>
              <p:cNvGrpSpPr/>
              <p:nvPr/>
            </p:nvGrpSpPr>
            <p:grpSpPr>
              <a:xfrm>
                <a:off x="8547439" y="4924463"/>
                <a:ext cx="648186" cy="395764"/>
                <a:chOff x="9121847" y="3827766"/>
                <a:chExt cx="1521766" cy="929146"/>
              </a:xfrm>
            </p:grpSpPr>
            <p:pic>
              <p:nvPicPr>
                <p:cNvPr id="1026" name="Picture 2" descr="Image result for aws logo png">
                  <a:extLst>
                    <a:ext uri="{FF2B5EF4-FFF2-40B4-BE49-F238E27FC236}">
                      <a16:creationId xmlns:a16="http://schemas.microsoft.com/office/drawing/2014/main" id="{7CE3431D-75E7-445B-B3E8-A3BB9842C0F2}"/>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a:stretch/>
              </p:blipFill>
              <p:spPr bwMode="auto">
                <a:xfrm>
                  <a:off x="9121847" y="4363076"/>
                  <a:ext cx="1521766" cy="393836"/>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Image result for aws logo png">
                  <a:extLst>
                    <a:ext uri="{FF2B5EF4-FFF2-40B4-BE49-F238E27FC236}">
                      <a16:creationId xmlns:a16="http://schemas.microsoft.com/office/drawing/2014/main" id="{015857A3-D437-4723-9FD6-7C816DAD9177}"/>
                    </a:ext>
                  </a:extLst>
                </p:cNvPr>
                <p:cNvPicPr>
                  <a:picLocks noChangeAspect="1" noChangeArrowheads="1"/>
                </p:cNvPicPr>
                <p:nvPr/>
              </p:nvPicPr>
              <p:blipFill rotWithShape="1">
                <a:blip r:embed="rId19">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21847" y="3827766"/>
                  <a:ext cx="1521766" cy="5583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7" name="Group 136">
                <a:extLst>
                  <a:ext uri="{FF2B5EF4-FFF2-40B4-BE49-F238E27FC236}">
                    <a16:creationId xmlns:a16="http://schemas.microsoft.com/office/drawing/2014/main" id="{FA1B4322-3659-4D74-BCF4-279291C582F3}"/>
                  </a:ext>
                </a:extLst>
              </p:cNvPr>
              <p:cNvGrpSpPr/>
              <p:nvPr/>
            </p:nvGrpSpPr>
            <p:grpSpPr>
              <a:xfrm>
                <a:off x="9848964" y="4996412"/>
                <a:ext cx="1545167" cy="243838"/>
                <a:chOff x="7468280" y="5341840"/>
                <a:chExt cx="5734050" cy="904875"/>
              </a:xfrm>
            </p:grpSpPr>
            <p:pic>
              <p:nvPicPr>
                <p:cNvPr id="1028" name="Picture 4" descr="Image result for google cloud logo png">
                  <a:extLst>
                    <a:ext uri="{FF2B5EF4-FFF2-40B4-BE49-F238E27FC236}">
                      <a16:creationId xmlns:a16="http://schemas.microsoft.com/office/drawing/2014/main" id="{8ECC0F6C-1902-46EE-9971-4374AB7E0D74}"/>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a:stretch/>
              </p:blipFill>
              <p:spPr bwMode="auto">
                <a:xfrm>
                  <a:off x="7468280" y="5341840"/>
                  <a:ext cx="1156056" cy="904875"/>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4" descr="Image result for google cloud logo png">
                  <a:extLst>
                    <a:ext uri="{FF2B5EF4-FFF2-40B4-BE49-F238E27FC236}">
                      <a16:creationId xmlns:a16="http://schemas.microsoft.com/office/drawing/2014/main" id="{54726284-3CE6-4CC9-A8A7-89ED24CC9F53}"/>
                    </a:ext>
                  </a:extLst>
                </p:cNvPr>
                <p:cNvPicPr>
                  <a:picLocks noChangeAspect="1" noChangeArrowheads="1"/>
                </p:cNvPicPr>
                <p:nvPr/>
              </p:nvPicPr>
              <p:blipFill rotWithShape="1">
                <a:blip r:embed="rId22">
                  <a:extLst>
                    <a:ext uri="{BEBA8EAE-BF5A-486C-A8C5-ECC9F3942E4B}">
                      <a14:imgProps xmlns:a14="http://schemas.microsoft.com/office/drawing/2010/main">
                        <a14:imgLayer r:embed="rId23">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8727467" y="5341840"/>
                  <a:ext cx="4474863" cy="904875"/>
                </a:xfrm>
                <a:prstGeom prst="rect">
                  <a:avLst/>
                </a:prstGeom>
                <a:noFill/>
                <a:extLst>
                  <a:ext uri="{909E8E84-426E-40DD-AFC4-6F175D3DCCD1}">
                    <a14:hiddenFill xmlns:a14="http://schemas.microsoft.com/office/drawing/2010/main">
                      <a:solidFill>
                        <a:srgbClr val="FFFFFF"/>
                      </a:solidFill>
                    </a14:hiddenFill>
                  </a:ext>
                </a:extLst>
              </p:spPr>
            </p:pic>
          </p:grpSp>
          <p:pic>
            <p:nvPicPr>
              <p:cNvPr id="122" name="Picture 121" descr="A picture containing logo, icon&#10;&#10;Description automatically generated">
                <a:extLst>
                  <a:ext uri="{FF2B5EF4-FFF2-40B4-BE49-F238E27FC236}">
                    <a16:creationId xmlns:a16="http://schemas.microsoft.com/office/drawing/2014/main" id="{8389F2D5-20A9-4777-99C7-6C1B43045F86}"/>
                  </a:ext>
                </a:extLst>
              </p:cNvPr>
              <p:cNvPicPr>
                <a:picLocks noChangeAspect="1"/>
              </p:cNvPicPr>
              <p:nvPr/>
            </p:nvPicPr>
            <p:blipFill>
              <a:blip r:embed="rId24"/>
              <a:stretch>
                <a:fillRect/>
              </a:stretch>
            </p:blipFill>
            <p:spPr>
              <a:xfrm>
                <a:off x="8284126" y="6032423"/>
                <a:ext cx="1184646" cy="155006"/>
              </a:xfrm>
              <a:prstGeom prst="rect">
                <a:avLst/>
              </a:prstGeom>
            </p:spPr>
          </p:pic>
          <p:pic>
            <p:nvPicPr>
              <p:cNvPr id="124" name="Picture 123" descr="A picture containing logo&#10;&#10;Description automatically generated">
                <a:extLst>
                  <a:ext uri="{FF2B5EF4-FFF2-40B4-BE49-F238E27FC236}">
                    <a16:creationId xmlns:a16="http://schemas.microsoft.com/office/drawing/2014/main" id="{5270C668-16C8-4EEC-A565-0E53BC86409B}"/>
                  </a:ext>
                </a:extLst>
              </p:cNvPr>
              <p:cNvPicPr>
                <a:picLocks noChangeAspect="1"/>
              </p:cNvPicPr>
              <p:nvPr/>
            </p:nvPicPr>
            <p:blipFill>
              <a:blip r:embed="rId25"/>
              <a:stretch>
                <a:fillRect/>
              </a:stretch>
            </p:blipFill>
            <p:spPr>
              <a:xfrm>
                <a:off x="9949731" y="5894188"/>
                <a:ext cx="1432175" cy="332461"/>
              </a:xfrm>
              <a:prstGeom prst="rect">
                <a:avLst/>
              </a:prstGeom>
            </p:spPr>
          </p:pic>
        </p:grpSp>
        <p:grpSp>
          <p:nvGrpSpPr>
            <p:cNvPr id="161" name="Group 160">
              <a:extLst>
                <a:ext uri="{FF2B5EF4-FFF2-40B4-BE49-F238E27FC236}">
                  <a16:creationId xmlns:a16="http://schemas.microsoft.com/office/drawing/2014/main" id="{188466B0-8841-41BB-B451-06B956694229}"/>
                </a:ext>
              </a:extLst>
            </p:cNvPr>
            <p:cNvGrpSpPr/>
            <p:nvPr/>
          </p:nvGrpSpPr>
          <p:grpSpPr>
            <a:xfrm>
              <a:off x="8895696" y="4156353"/>
              <a:ext cx="1935335" cy="365760"/>
              <a:chOff x="8561608" y="2785729"/>
              <a:chExt cx="1405900" cy="265698"/>
            </a:xfrm>
          </p:grpSpPr>
          <p:pic>
            <p:nvPicPr>
              <p:cNvPr id="162" name="Picture 161" descr="A picture containing drawing&#10;&#10;Description automatically generated">
                <a:extLst>
                  <a:ext uri="{FF2B5EF4-FFF2-40B4-BE49-F238E27FC236}">
                    <a16:creationId xmlns:a16="http://schemas.microsoft.com/office/drawing/2014/main" id="{C9F560DF-8519-45EC-89A5-BB81C1811CD5}"/>
                  </a:ext>
                </a:extLst>
              </p:cNvPr>
              <p:cNvPicPr>
                <a:picLocks noChangeAspect="1"/>
              </p:cNvPicPr>
              <p:nvPr/>
            </p:nvPicPr>
            <p:blipFill rotWithShape="1">
              <a:blip r:embed="rId26">
                <a:extLst>
                  <a:ext uri="{28A0092B-C50C-407E-A947-70E740481C1C}">
                    <a14:useLocalDpi xmlns:a14="http://schemas.microsoft.com/office/drawing/2010/main" val="0"/>
                  </a:ext>
                </a:extLst>
              </a:blip>
              <a:srcRect r="82446" b="108"/>
              <a:stretch/>
            </p:blipFill>
            <p:spPr>
              <a:xfrm>
                <a:off x="8561608" y="2785729"/>
                <a:ext cx="252912" cy="265698"/>
              </a:xfrm>
              <a:prstGeom prst="rect">
                <a:avLst/>
              </a:prstGeom>
            </p:spPr>
          </p:pic>
          <p:pic>
            <p:nvPicPr>
              <p:cNvPr id="163" name="Picture 162" descr="A picture containing drawing&#10;&#10;Description automatically generated">
                <a:extLst>
                  <a:ext uri="{FF2B5EF4-FFF2-40B4-BE49-F238E27FC236}">
                    <a16:creationId xmlns:a16="http://schemas.microsoft.com/office/drawing/2014/main" id="{7A50BC0A-2154-4105-A747-48585C88CB62}"/>
                  </a:ext>
                </a:extLst>
              </p:cNvPr>
              <p:cNvPicPr>
                <a:picLocks noChangeAspect="1"/>
              </p:cNvPicPr>
              <p:nvPr/>
            </p:nvPicPr>
            <p:blipFill rotWithShape="1">
              <a:blip r:embed="rId27">
                <a:extLst>
                  <a:ext uri="{BEBA8EAE-BF5A-486C-A8C5-ECC9F3942E4B}">
                    <a14:imgProps xmlns:a14="http://schemas.microsoft.com/office/drawing/2010/main">
                      <a14:imgLayer r:embed="rId28">
                        <a14:imgEffect>
                          <a14:brightnessContrast bright="100000"/>
                        </a14:imgEffect>
                      </a14:imgLayer>
                    </a14:imgProps>
                  </a:ext>
                  <a:ext uri="{28A0092B-C50C-407E-A947-70E740481C1C}">
                    <a14:useLocalDpi xmlns:a14="http://schemas.microsoft.com/office/drawing/2010/main" val="0"/>
                  </a:ext>
                </a:extLst>
              </a:blip>
              <a:srcRect/>
              <a:stretch/>
            </p:blipFill>
            <p:spPr>
              <a:xfrm>
                <a:off x="8814520" y="2785729"/>
                <a:ext cx="1152988" cy="258169"/>
              </a:xfrm>
              <a:prstGeom prst="rect">
                <a:avLst/>
              </a:prstGeom>
            </p:spPr>
          </p:pic>
        </p:grpSp>
        <p:pic>
          <p:nvPicPr>
            <p:cNvPr id="164" name="Picture 2" descr="Vmware Png Logo - Free Transparent PNG Logos">
              <a:extLst>
                <a:ext uri="{FF2B5EF4-FFF2-40B4-BE49-F238E27FC236}">
                  <a16:creationId xmlns:a16="http://schemas.microsoft.com/office/drawing/2014/main" id="{F5CF1134-0D04-40A9-A166-AC56F36144E2}"/>
                </a:ext>
              </a:extLst>
            </p:cNvPr>
            <p:cNvPicPr>
              <a:picLocks noChangeAspect="1" noChangeArrowheads="1"/>
            </p:cNvPicPr>
            <p:nvPr/>
          </p:nvPicPr>
          <p:blipFill>
            <a:blip r:embed="rId29">
              <a:extLst>
                <a:ext uri="{BEBA8EAE-BF5A-486C-A8C5-ECC9F3942E4B}">
                  <a14:imgProps xmlns:a14="http://schemas.microsoft.com/office/drawing/2010/main">
                    <a14:imgLayer r:embed="rId3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10327" y="5485017"/>
              <a:ext cx="1124348" cy="171287"/>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Alibaba Group">
              <a:extLst>
                <a:ext uri="{FF2B5EF4-FFF2-40B4-BE49-F238E27FC236}">
                  <a16:creationId xmlns:a16="http://schemas.microsoft.com/office/drawing/2014/main" id="{65B9B1C7-DE2C-43A3-81EC-AFAAC9A50AEF}"/>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8258000" y="5434800"/>
              <a:ext cx="1227064" cy="29542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1734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500"/>
                                        <p:tgtEl>
                                          <p:spTgt spid="158"/>
                                        </p:tgtEl>
                                      </p:cBhvr>
                                    </p:animEffect>
                                  </p:childTnLst>
                                </p:cTn>
                              </p:par>
                              <p:par>
                                <p:cTn id="8" presetID="42" presetClass="path" presetSubtype="0" decel="100000" fill="hold" nodeType="withEffect">
                                  <p:stCondLst>
                                    <p:cond delay="300"/>
                                  </p:stCondLst>
                                  <p:childTnLst>
                                    <p:animMotion origin="layout" path="M 3.95833E-6 -2.59259E-6 L 3.95833E-6 0.01898 " pathEditMode="relative" rAng="0" ptsTypes="AA">
                                      <p:cBhvr>
                                        <p:cTn id="9" dur="700" spd="-100000" fill="hold"/>
                                        <p:tgtEl>
                                          <p:spTgt spid="158"/>
                                        </p:tgtEl>
                                        <p:attrNameLst>
                                          <p:attrName>ppt_x</p:attrName>
                                          <p:attrName>ppt_y</p:attrName>
                                        </p:attrNameLst>
                                      </p:cBhvr>
                                      <p:rCtr x="0" y="949"/>
                                    </p:animMotion>
                                  </p:childTnLst>
                                </p:cTn>
                              </p:par>
                              <p:par>
                                <p:cTn id="10" presetID="10" presetClass="entr" presetSubtype="0" fill="hold" nodeType="withEffect">
                                  <p:stCondLst>
                                    <p:cond delay="300"/>
                                  </p:stCondLst>
                                  <p:childTnLst>
                                    <p:set>
                                      <p:cBhvr>
                                        <p:cTn id="11" dur="1" fill="hold">
                                          <p:stCondLst>
                                            <p:cond delay="0"/>
                                          </p:stCondLst>
                                        </p:cTn>
                                        <p:tgtEl>
                                          <p:spTgt spid="160"/>
                                        </p:tgtEl>
                                        <p:attrNameLst>
                                          <p:attrName>style.visibility</p:attrName>
                                        </p:attrNameLst>
                                      </p:cBhvr>
                                      <p:to>
                                        <p:strVal val="visible"/>
                                      </p:to>
                                    </p:set>
                                    <p:animEffect transition="in" filter="fade">
                                      <p:cBhvr>
                                        <p:cTn id="12" dur="500"/>
                                        <p:tgtEl>
                                          <p:spTgt spid="160"/>
                                        </p:tgtEl>
                                      </p:cBhvr>
                                    </p:animEffect>
                                  </p:childTnLst>
                                </p:cTn>
                              </p:par>
                              <p:par>
                                <p:cTn id="13" presetID="42" presetClass="path" presetSubtype="0" decel="100000" fill="hold" nodeType="withEffect">
                                  <p:stCondLst>
                                    <p:cond delay="300"/>
                                  </p:stCondLst>
                                  <p:childTnLst>
                                    <p:animMotion origin="layout" path="M 3.95833E-6 -2.59259E-6 L 3.95833E-6 0.01898 " pathEditMode="relative" rAng="0" ptsTypes="AA">
                                      <p:cBhvr>
                                        <p:cTn id="14" dur="700" spd="-100000" fill="hold"/>
                                        <p:tgtEl>
                                          <p:spTgt spid="160"/>
                                        </p:tgtEl>
                                        <p:attrNameLst>
                                          <p:attrName>ppt_x</p:attrName>
                                          <p:attrName>ppt_y</p:attrName>
                                        </p:attrNameLst>
                                      </p:cBhvr>
                                      <p:rCtr x="0" y="949"/>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8"/>
                                        </p:tgtEl>
                                        <p:attrNameLst>
                                          <p:attrName>style.visibility</p:attrName>
                                        </p:attrNameLst>
                                      </p:cBhvr>
                                      <p:to>
                                        <p:strVal val="visible"/>
                                      </p:to>
                                    </p:set>
                                    <p:animEffect transition="in" filter="fade">
                                      <p:cBhvr>
                                        <p:cTn id="20" dur="500"/>
                                        <p:tgtEl>
                                          <p:spTgt spid="13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3"/>
                                        </p:tgtEl>
                                        <p:attrNameLst>
                                          <p:attrName>style.visibility</p:attrName>
                                        </p:attrNameLst>
                                      </p:cBhvr>
                                      <p:to>
                                        <p:strVal val="visible"/>
                                      </p:to>
                                    </p:set>
                                    <p:animEffect transition="in" filter="fade">
                                      <p:cBhvr>
                                        <p:cTn id="23" dur="500"/>
                                        <p:tgtEl>
                                          <p:spTgt spid="13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4"/>
                                        </p:tgtEl>
                                        <p:attrNameLst>
                                          <p:attrName>style.visibility</p:attrName>
                                        </p:attrNameLst>
                                      </p:cBhvr>
                                      <p:to>
                                        <p:strVal val="visible"/>
                                      </p:to>
                                    </p:set>
                                    <p:animEffect transition="in" filter="fade">
                                      <p:cBhvr>
                                        <p:cTn id="26"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P spid="134" grpId="0"/>
      <p:bldP spid="5" grpId="0"/>
      <p:bldP spid="13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97E2BFCE-5848-4050-B248-66455C61C4D5}"/>
              </a:ext>
            </a:extLst>
          </p:cNvPr>
          <p:cNvSpPr>
            <a:spLocks noGrp="1"/>
          </p:cNvSpPr>
          <p:nvPr>
            <p:ph type="title"/>
          </p:nvPr>
        </p:nvSpPr>
        <p:spPr>
          <a:xfrm>
            <a:off x="588263" y="457200"/>
            <a:ext cx="11018520" cy="861774"/>
          </a:xfrm>
        </p:spPr>
        <p:txBody>
          <a:bodyPr/>
          <a:lstStyle/>
          <a:p>
            <a:pPr algn="ctr"/>
            <a:r>
              <a:rPr lang="en-US"/>
              <a:t>Azure Arc-enabled servers</a:t>
            </a:r>
            <a:br>
              <a:rPr lang="en-US"/>
            </a:br>
            <a:r>
              <a:rPr lang="en-US" sz="2000">
                <a:latin typeface="+mn-lt"/>
              </a:rPr>
              <a:t>Azure Arc-enabled servers are auto-enrolled with additional Azure services</a:t>
            </a:r>
          </a:p>
        </p:txBody>
      </p:sp>
      <p:sp>
        <p:nvSpPr>
          <p:cNvPr id="10" name="Rectangle 9">
            <a:extLst>
              <a:ext uri="{FF2B5EF4-FFF2-40B4-BE49-F238E27FC236}">
                <a16:creationId xmlns:a16="http://schemas.microsoft.com/office/drawing/2014/main" id="{A5E6A42F-8F33-41DD-9645-BA4052B919E1}"/>
              </a:ext>
              <a:ext uri="{C183D7F6-B498-43B3-948B-1728B52AA6E4}">
                <adec:decorative xmlns:adec="http://schemas.microsoft.com/office/drawing/2017/decorative" val="1"/>
              </a:ext>
            </a:extLst>
          </p:cNvPr>
          <p:cNvSpPr/>
          <p:nvPr/>
        </p:nvSpPr>
        <p:spPr bwMode="auto">
          <a:xfrm>
            <a:off x="770509" y="1814077"/>
            <a:ext cx="10710292" cy="3335633"/>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j-ea"/>
              <a:cs typeface="+mj-cs"/>
            </a:endParaRPr>
          </a:p>
        </p:txBody>
      </p:sp>
      <p:pic>
        <p:nvPicPr>
          <p:cNvPr id="27" name="Graphic 26">
            <a:extLst>
              <a:ext uri="{FF2B5EF4-FFF2-40B4-BE49-F238E27FC236}">
                <a16:creationId xmlns:a16="http://schemas.microsoft.com/office/drawing/2014/main" id="{2DC4C40B-349B-4173-A497-3A392A98B35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07673" y="3402848"/>
            <a:ext cx="637986" cy="637986"/>
          </a:xfrm>
          <a:prstGeom prst="rect">
            <a:avLst/>
          </a:prstGeom>
          <a:effectLst>
            <a:outerShdw blurRad="571500" algn="tl" rotWithShape="0">
              <a:srgbClr val="0078D4">
                <a:alpha val="70000"/>
              </a:srgbClr>
            </a:outerShdw>
          </a:effectLst>
        </p:spPr>
      </p:pic>
      <p:sp>
        <p:nvSpPr>
          <p:cNvPr id="26" name="Left Brace 25">
            <a:extLst>
              <a:ext uri="{FF2B5EF4-FFF2-40B4-BE49-F238E27FC236}">
                <a16:creationId xmlns:a16="http://schemas.microsoft.com/office/drawing/2014/main" id="{E556CF55-9D45-4B5A-B34F-7900B6CB6409}"/>
              </a:ext>
              <a:ext uri="{C183D7F6-B498-43B3-948B-1728B52AA6E4}">
                <adec:decorative xmlns:adec="http://schemas.microsoft.com/office/drawing/2017/decorative" val="1"/>
              </a:ext>
            </a:extLst>
          </p:cNvPr>
          <p:cNvSpPr/>
          <p:nvPr/>
        </p:nvSpPr>
        <p:spPr>
          <a:xfrm>
            <a:off x="7437960" y="2656876"/>
            <a:ext cx="382443" cy="2111603"/>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aphicFrame>
        <p:nvGraphicFramePr>
          <p:cNvPr id="11" name="Table 4">
            <a:extLst>
              <a:ext uri="{FF2B5EF4-FFF2-40B4-BE49-F238E27FC236}">
                <a16:creationId xmlns:a16="http://schemas.microsoft.com/office/drawing/2014/main" id="{6B639902-EF5D-4548-AD36-B3F609AF57A7}"/>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2136499062"/>
              </p:ext>
            </p:extLst>
          </p:nvPr>
        </p:nvGraphicFramePr>
        <p:xfrm>
          <a:off x="7941132" y="2144019"/>
          <a:ext cx="3715351" cy="2654857"/>
        </p:xfrm>
        <a:graphic>
          <a:graphicData uri="http://schemas.openxmlformats.org/drawingml/2006/table">
            <a:tbl>
              <a:tblPr firstRow="1" bandRow="1">
                <a:tableStyleId>{3B4B98B0-60AC-42C2-AFA5-B58CD77FA1E5}</a:tableStyleId>
              </a:tblPr>
              <a:tblGrid>
                <a:gridCol w="3715351">
                  <a:extLst>
                    <a:ext uri="{9D8B030D-6E8A-4147-A177-3AD203B41FA5}">
                      <a16:colId xmlns:a16="http://schemas.microsoft.com/office/drawing/2014/main" val="2695352433"/>
                    </a:ext>
                  </a:extLst>
                </a:gridCol>
              </a:tblGrid>
              <a:tr h="497618">
                <a:tc>
                  <a:txBody>
                    <a:bodyPr/>
                    <a:lstStyle/>
                    <a:p>
                      <a:pPr marL="0" algn="l" defTabSz="932742" rtl="0" eaLnBrk="1" latinLnBrk="0" hangingPunct="1"/>
                      <a:r>
                        <a:rPr lang="en-US" sz="2400" b="0" kern="1200">
                          <a:solidFill>
                            <a:schemeClr val="accent1"/>
                          </a:solidFill>
                          <a:latin typeface="+mj-lt"/>
                          <a:ea typeface="+mn-ea"/>
                          <a:cs typeface="+mn-cs"/>
                        </a:rPr>
                        <a:t>Additional services</a:t>
                      </a:r>
                    </a:p>
                  </a:txBody>
                  <a:tcPr marL="182880" anchor="ctr">
                    <a:lnL>
                      <a:noFill/>
                    </a:lnL>
                    <a:lnR w="28575" cap="flat" cmpd="sng" algn="ctr">
                      <a:no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30955908"/>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Azure Policy</a:t>
                      </a:r>
                    </a:p>
                  </a:txBody>
                  <a:tcPr marL="182880" anchor="ctr">
                    <a:lnL>
                      <a:noFill/>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489385492"/>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Azure Defender</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2268916"/>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Azure Sentinel</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288100022"/>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Azure Monitor</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234661556"/>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Change and inventory tracking</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54757838"/>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Update management</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47477209"/>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Azure Security Center</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130207141"/>
                  </a:ext>
                </a:extLst>
              </a:tr>
            </a:tbl>
          </a:graphicData>
        </a:graphic>
      </p:graphicFrame>
      <p:sp>
        <p:nvSpPr>
          <p:cNvPr id="7" name="TextBox 6">
            <a:extLst>
              <a:ext uri="{FF2B5EF4-FFF2-40B4-BE49-F238E27FC236}">
                <a16:creationId xmlns:a16="http://schemas.microsoft.com/office/drawing/2014/main" id="{DCE2C3C2-499E-4156-9499-19851CC04ECE}"/>
              </a:ext>
              <a:ext uri="{C183D7F6-B498-43B3-948B-1728B52AA6E4}">
                <adec:decorative xmlns:adec="http://schemas.microsoft.com/office/drawing/2017/decorative" val="1"/>
              </a:ext>
            </a:extLst>
          </p:cNvPr>
          <p:cNvSpPr txBox="1"/>
          <p:nvPr/>
        </p:nvSpPr>
        <p:spPr>
          <a:xfrm>
            <a:off x="1744988" y="5575200"/>
            <a:ext cx="8696944"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Just turn them on when you want to use them</a:t>
            </a:r>
          </a:p>
        </p:txBody>
      </p:sp>
      <p:grpSp>
        <p:nvGrpSpPr>
          <p:cNvPr id="5" name="Group 4">
            <a:extLst>
              <a:ext uri="{FF2B5EF4-FFF2-40B4-BE49-F238E27FC236}">
                <a16:creationId xmlns:a16="http://schemas.microsoft.com/office/drawing/2014/main" id="{BE180F6C-C366-4738-A956-1717A788C35B}"/>
              </a:ext>
              <a:ext uri="{C183D7F6-B498-43B3-948B-1728B52AA6E4}">
                <adec:decorative xmlns:adec="http://schemas.microsoft.com/office/drawing/2017/decorative" val="1"/>
              </a:ext>
            </a:extLst>
          </p:cNvPr>
          <p:cNvGrpSpPr/>
          <p:nvPr/>
        </p:nvGrpSpPr>
        <p:grpSpPr>
          <a:xfrm>
            <a:off x="1656622" y="2423443"/>
            <a:ext cx="4468407" cy="2329901"/>
            <a:chOff x="1656622" y="2423443"/>
            <a:chExt cx="4468407" cy="2329901"/>
          </a:xfrm>
        </p:grpSpPr>
        <p:grpSp>
          <p:nvGrpSpPr>
            <p:cNvPr id="13" name="Group 12" descr="Azure enabled servers logos">
              <a:extLst>
                <a:ext uri="{FF2B5EF4-FFF2-40B4-BE49-F238E27FC236}">
                  <a16:creationId xmlns:a16="http://schemas.microsoft.com/office/drawing/2014/main" id="{0902A562-1252-4617-A121-1C267928E6F7}"/>
                </a:ext>
              </a:extLst>
            </p:cNvPr>
            <p:cNvGrpSpPr/>
            <p:nvPr/>
          </p:nvGrpSpPr>
          <p:grpSpPr>
            <a:xfrm>
              <a:off x="1656622" y="2423443"/>
              <a:ext cx="4468407" cy="2329901"/>
              <a:chOff x="628657" y="4382621"/>
              <a:chExt cx="3118461" cy="1626016"/>
            </a:xfrm>
          </p:grpSpPr>
          <p:grpSp>
            <p:nvGrpSpPr>
              <p:cNvPr id="14" name="Group 13" descr="red hat logo png&#10;">
                <a:extLst>
                  <a:ext uri="{FF2B5EF4-FFF2-40B4-BE49-F238E27FC236}">
                    <a16:creationId xmlns:a16="http://schemas.microsoft.com/office/drawing/2014/main" id="{5E39AE48-64F8-4BC8-92AB-BDA70A60984E}"/>
                  </a:ext>
                </a:extLst>
              </p:cNvPr>
              <p:cNvGrpSpPr/>
              <p:nvPr/>
            </p:nvGrpSpPr>
            <p:grpSpPr>
              <a:xfrm>
                <a:off x="637520" y="5555713"/>
                <a:ext cx="1204350" cy="283451"/>
                <a:chOff x="3181349" y="2743199"/>
                <a:chExt cx="5827776" cy="1371600"/>
              </a:xfrm>
            </p:grpSpPr>
            <p:sp>
              <p:nvSpPr>
                <p:cNvPr id="21" name="Freeform: Shape 20">
                  <a:extLst>
                    <a:ext uri="{FF2B5EF4-FFF2-40B4-BE49-F238E27FC236}">
                      <a16:creationId xmlns:a16="http://schemas.microsoft.com/office/drawing/2014/main" id="{41F6C593-58F1-4EB5-B98B-8305B45B8EC9}"/>
                    </a:ext>
                  </a:extLst>
                </p:cNvPr>
                <p:cNvSpPr/>
                <p:nvPr/>
              </p:nvSpPr>
              <p:spPr>
                <a:xfrm>
                  <a:off x="3181349" y="2743199"/>
                  <a:ext cx="1813083" cy="1371600"/>
                </a:xfrm>
                <a:custGeom>
                  <a:avLst/>
                  <a:gdLst>
                    <a:gd name="connsiteX0" fmla="*/ 1209389 w 1813083"/>
                    <a:gd name="connsiteY0" fmla="*/ 790480 h 1371600"/>
                    <a:gd name="connsiteX1" fmla="*/ 1500950 w 1813083"/>
                    <a:gd name="connsiteY1" fmla="*/ 624173 h 1371600"/>
                    <a:gd name="connsiteX2" fmla="*/ 1497997 w 1813083"/>
                    <a:gd name="connsiteY2" fmla="*/ 591598 h 1371600"/>
                    <a:gd name="connsiteX3" fmla="*/ 1427036 w 1813083"/>
                    <a:gd name="connsiteY3" fmla="*/ 283369 h 1371600"/>
                    <a:gd name="connsiteX4" fmla="*/ 1277207 w 1813083"/>
                    <a:gd name="connsiteY4" fmla="*/ 125254 h 1371600"/>
                    <a:gd name="connsiteX5" fmla="*/ 924020 w 1813083"/>
                    <a:gd name="connsiteY5" fmla="*/ 0 h 1371600"/>
                    <a:gd name="connsiteX6" fmla="*/ 786384 w 1813083"/>
                    <a:gd name="connsiteY6" fmla="*/ 71438 h 1371600"/>
                    <a:gd name="connsiteX7" fmla="*/ 615982 w 1813083"/>
                    <a:gd name="connsiteY7" fmla="*/ 18098 h 1371600"/>
                    <a:gd name="connsiteX8" fmla="*/ 492824 w 1813083"/>
                    <a:gd name="connsiteY8" fmla="*/ 137160 h 1371600"/>
                    <a:gd name="connsiteX9" fmla="*/ 402431 w 1813083"/>
                    <a:gd name="connsiteY9" fmla="*/ 395859 h 1371600"/>
                    <a:gd name="connsiteX10" fmla="*/ 400336 w 1813083"/>
                    <a:gd name="connsiteY10" fmla="*/ 414338 h 1371600"/>
                    <a:gd name="connsiteX11" fmla="*/ 1209389 w 1813083"/>
                    <a:gd name="connsiteY11" fmla="*/ 790099 h 1371600"/>
                    <a:gd name="connsiteX12" fmla="*/ 1519238 w 1813083"/>
                    <a:gd name="connsiteY12" fmla="*/ 681704 h 1371600"/>
                    <a:gd name="connsiteX13" fmla="*/ 1535716 w 1813083"/>
                    <a:gd name="connsiteY13" fmla="*/ 778193 h 1371600"/>
                    <a:gd name="connsiteX14" fmla="*/ 1188720 w 1813083"/>
                    <a:gd name="connsiteY14" fmla="*/ 985552 h 1371600"/>
                    <a:gd name="connsiteX15" fmla="*/ 353187 w 1813083"/>
                    <a:gd name="connsiteY15" fmla="*/ 552355 h 1371600"/>
                    <a:gd name="connsiteX16" fmla="*/ 367570 w 1813083"/>
                    <a:gd name="connsiteY16" fmla="*/ 482537 h 1371600"/>
                    <a:gd name="connsiteX17" fmla="*/ 0 w 1813083"/>
                    <a:gd name="connsiteY17" fmla="*/ 702183 h 1371600"/>
                    <a:gd name="connsiteX18" fmla="*/ 1273016 w 1813083"/>
                    <a:gd name="connsiteY18" fmla="*/ 1371600 h 1371600"/>
                    <a:gd name="connsiteX19" fmla="*/ 1813084 w 1813083"/>
                    <a:gd name="connsiteY19" fmla="*/ 1022509 h 1371600"/>
                    <a:gd name="connsiteX20" fmla="*/ 1519428 w 1813083"/>
                    <a:gd name="connsiteY20" fmla="*/ 681704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3083" h="1371600">
                      <a:moveTo>
                        <a:pt x="1209389" y="790480"/>
                      </a:moveTo>
                      <a:cubicBezTo>
                        <a:pt x="1328547" y="790480"/>
                        <a:pt x="1500950" y="765905"/>
                        <a:pt x="1500950" y="624173"/>
                      </a:cubicBezTo>
                      <a:cubicBezTo>
                        <a:pt x="1501306" y="613235"/>
                        <a:pt x="1500314" y="602294"/>
                        <a:pt x="1497997" y="591598"/>
                      </a:cubicBezTo>
                      <a:lnTo>
                        <a:pt x="1427036" y="283369"/>
                      </a:lnTo>
                      <a:cubicBezTo>
                        <a:pt x="1410653" y="215551"/>
                        <a:pt x="1396270" y="184785"/>
                        <a:pt x="1277207" y="125254"/>
                      </a:cubicBezTo>
                      <a:cubicBezTo>
                        <a:pt x="1184815" y="78010"/>
                        <a:pt x="983552" y="0"/>
                        <a:pt x="924020" y="0"/>
                      </a:cubicBezTo>
                      <a:cubicBezTo>
                        <a:pt x="868585" y="0"/>
                        <a:pt x="852488" y="71438"/>
                        <a:pt x="786384" y="71438"/>
                      </a:cubicBezTo>
                      <a:cubicBezTo>
                        <a:pt x="722757" y="71438"/>
                        <a:pt x="675513" y="18098"/>
                        <a:pt x="615982" y="18098"/>
                      </a:cubicBezTo>
                      <a:cubicBezTo>
                        <a:pt x="558832" y="18098"/>
                        <a:pt x="521589" y="57055"/>
                        <a:pt x="492824" y="137160"/>
                      </a:cubicBezTo>
                      <a:cubicBezTo>
                        <a:pt x="492824" y="137160"/>
                        <a:pt x="412718" y="363093"/>
                        <a:pt x="402431" y="395859"/>
                      </a:cubicBezTo>
                      <a:cubicBezTo>
                        <a:pt x="400796" y="401876"/>
                        <a:pt x="400090" y="408107"/>
                        <a:pt x="400336" y="414338"/>
                      </a:cubicBezTo>
                      <a:cubicBezTo>
                        <a:pt x="400336" y="502158"/>
                        <a:pt x="746093" y="790099"/>
                        <a:pt x="1209389" y="790099"/>
                      </a:cubicBezTo>
                      <a:moveTo>
                        <a:pt x="1519238" y="681704"/>
                      </a:moveTo>
                      <a:cubicBezTo>
                        <a:pt x="1535716" y="759714"/>
                        <a:pt x="1535716" y="767906"/>
                        <a:pt x="1535716" y="778193"/>
                      </a:cubicBezTo>
                      <a:cubicBezTo>
                        <a:pt x="1535716" y="911543"/>
                        <a:pt x="1385792" y="985552"/>
                        <a:pt x="1188720" y="985552"/>
                      </a:cubicBezTo>
                      <a:cubicBezTo>
                        <a:pt x="743331" y="985838"/>
                        <a:pt x="353187" y="724853"/>
                        <a:pt x="353187" y="552355"/>
                      </a:cubicBezTo>
                      <a:cubicBezTo>
                        <a:pt x="353161" y="528344"/>
                        <a:pt x="358056" y="504582"/>
                        <a:pt x="367570" y="482537"/>
                      </a:cubicBezTo>
                      <a:cubicBezTo>
                        <a:pt x="207359" y="490538"/>
                        <a:pt x="0" y="519113"/>
                        <a:pt x="0" y="702183"/>
                      </a:cubicBezTo>
                      <a:cubicBezTo>
                        <a:pt x="0" y="1002030"/>
                        <a:pt x="710470" y="1371600"/>
                        <a:pt x="1273016" y="1371600"/>
                      </a:cubicBezTo>
                      <a:cubicBezTo>
                        <a:pt x="1704308" y="1371600"/>
                        <a:pt x="1813084" y="1176528"/>
                        <a:pt x="1813084" y="1022509"/>
                      </a:cubicBezTo>
                      <a:cubicBezTo>
                        <a:pt x="1813084" y="901351"/>
                        <a:pt x="1708309" y="763810"/>
                        <a:pt x="1519428" y="681704"/>
                      </a:cubicBezTo>
                    </a:path>
                  </a:pathLst>
                </a:custGeom>
                <a:solidFill>
                  <a:srgbClr val="EE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08257F46-BE10-43F2-8FEE-1B372D785AD1}"/>
                    </a:ext>
                  </a:extLst>
                </p:cNvPr>
                <p:cNvSpPr/>
                <p:nvPr/>
              </p:nvSpPr>
              <p:spPr>
                <a:xfrm>
                  <a:off x="3534536" y="3139439"/>
                  <a:ext cx="1182528" cy="589312"/>
                </a:xfrm>
                <a:custGeom>
                  <a:avLst/>
                  <a:gdLst>
                    <a:gd name="connsiteX0" fmla="*/ 1166051 w 1182528"/>
                    <a:gd name="connsiteY0" fmla="*/ 285464 h 589312"/>
                    <a:gd name="connsiteX1" fmla="*/ 1182529 w 1182528"/>
                    <a:gd name="connsiteY1" fmla="*/ 381953 h 589312"/>
                    <a:gd name="connsiteX2" fmla="*/ 835533 w 1182528"/>
                    <a:gd name="connsiteY2" fmla="*/ 589312 h 589312"/>
                    <a:gd name="connsiteX3" fmla="*/ 0 w 1182528"/>
                    <a:gd name="connsiteY3" fmla="*/ 156115 h 589312"/>
                    <a:gd name="connsiteX4" fmla="*/ 14383 w 1182528"/>
                    <a:gd name="connsiteY4" fmla="*/ 86297 h 589312"/>
                    <a:gd name="connsiteX5" fmla="*/ 49244 w 1182528"/>
                    <a:gd name="connsiteY5" fmla="*/ 0 h 589312"/>
                    <a:gd name="connsiteX6" fmla="*/ 47149 w 1182528"/>
                    <a:gd name="connsiteY6" fmla="*/ 18098 h 589312"/>
                    <a:gd name="connsiteX7" fmla="*/ 856202 w 1182528"/>
                    <a:gd name="connsiteY7" fmla="*/ 393859 h 589312"/>
                    <a:gd name="connsiteX8" fmla="*/ 1147763 w 1182528"/>
                    <a:gd name="connsiteY8" fmla="*/ 227552 h 589312"/>
                    <a:gd name="connsiteX9" fmla="*/ 1144810 w 1182528"/>
                    <a:gd name="connsiteY9" fmla="*/ 194977 h 58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2528" h="589312">
                      <a:moveTo>
                        <a:pt x="1166051" y="285464"/>
                      </a:moveTo>
                      <a:cubicBezTo>
                        <a:pt x="1182529" y="363474"/>
                        <a:pt x="1182529" y="371666"/>
                        <a:pt x="1182529" y="381953"/>
                      </a:cubicBezTo>
                      <a:cubicBezTo>
                        <a:pt x="1182529" y="515303"/>
                        <a:pt x="1032605" y="589312"/>
                        <a:pt x="835533" y="589312"/>
                      </a:cubicBezTo>
                      <a:cubicBezTo>
                        <a:pt x="390144" y="589598"/>
                        <a:pt x="0" y="328613"/>
                        <a:pt x="0" y="156115"/>
                      </a:cubicBezTo>
                      <a:cubicBezTo>
                        <a:pt x="-26" y="132104"/>
                        <a:pt x="4869" y="108342"/>
                        <a:pt x="14383" y="86297"/>
                      </a:cubicBezTo>
                      <a:lnTo>
                        <a:pt x="49244" y="0"/>
                      </a:lnTo>
                      <a:cubicBezTo>
                        <a:pt x="47647" y="5894"/>
                        <a:pt x="46941" y="11994"/>
                        <a:pt x="47149" y="18098"/>
                      </a:cubicBezTo>
                      <a:cubicBezTo>
                        <a:pt x="47149" y="105918"/>
                        <a:pt x="392906" y="393859"/>
                        <a:pt x="856202" y="393859"/>
                      </a:cubicBezTo>
                      <a:cubicBezTo>
                        <a:pt x="975360" y="393859"/>
                        <a:pt x="1147763" y="369284"/>
                        <a:pt x="1147763" y="227552"/>
                      </a:cubicBezTo>
                      <a:cubicBezTo>
                        <a:pt x="1148119" y="216614"/>
                        <a:pt x="1147127" y="205673"/>
                        <a:pt x="1144810" y="194977"/>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descr="RedHat">
                  <a:extLst>
                    <a:ext uri="{FF2B5EF4-FFF2-40B4-BE49-F238E27FC236}">
                      <a16:creationId xmlns:a16="http://schemas.microsoft.com/office/drawing/2014/main" id="{659F15AE-C662-4924-993B-435C429C1F33}"/>
                    </a:ext>
                  </a:extLst>
                </p:cNvPr>
                <p:cNvSpPr/>
                <p:nvPr/>
              </p:nvSpPr>
              <p:spPr>
                <a:xfrm>
                  <a:off x="5329237" y="3047427"/>
                  <a:ext cx="3679888" cy="746569"/>
                </a:xfrm>
                <a:custGeom>
                  <a:avLst/>
                  <a:gdLst>
                    <a:gd name="connsiteX0" fmla="*/ 3369374 w 3679888"/>
                    <a:gd name="connsiteY0" fmla="*/ 574929 h 746569"/>
                    <a:gd name="connsiteX1" fmla="*/ 3561683 w 3679888"/>
                    <a:gd name="connsiteY1" fmla="*/ 743236 h 746569"/>
                    <a:gd name="connsiteX2" fmla="*/ 3674936 w 3679888"/>
                    <a:gd name="connsiteY2" fmla="*/ 727234 h 746569"/>
                    <a:gd name="connsiteX3" fmla="*/ 3674936 w 3679888"/>
                    <a:gd name="connsiteY3" fmla="*/ 595884 h 746569"/>
                    <a:gd name="connsiteX4" fmla="*/ 3601784 w 3679888"/>
                    <a:gd name="connsiteY4" fmla="*/ 606933 h 746569"/>
                    <a:gd name="connsiteX5" fmla="*/ 3531680 w 3679888"/>
                    <a:gd name="connsiteY5" fmla="*/ 542830 h 746569"/>
                    <a:gd name="connsiteX6" fmla="*/ 3531680 w 3679888"/>
                    <a:gd name="connsiteY6" fmla="*/ 341567 h 746569"/>
                    <a:gd name="connsiteX7" fmla="*/ 3679889 w 3679888"/>
                    <a:gd name="connsiteY7" fmla="*/ 341567 h 746569"/>
                    <a:gd name="connsiteX8" fmla="*/ 3679889 w 3679888"/>
                    <a:gd name="connsiteY8" fmla="*/ 206312 h 746569"/>
                    <a:gd name="connsiteX9" fmla="*/ 3531680 w 3679888"/>
                    <a:gd name="connsiteY9" fmla="*/ 206312 h 746569"/>
                    <a:gd name="connsiteX10" fmla="*/ 3531680 w 3679888"/>
                    <a:gd name="connsiteY10" fmla="*/ 34862 h 746569"/>
                    <a:gd name="connsiteX11" fmla="*/ 3369755 w 3679888"/>
                    <a:gd name="connsiteY11" fmla="*/ 69914 h 746569"/>
                    <a:gd name="connsiteX12" fmla="*/ 3369755 w 3679888"/>
                    <a:gd name="connsiteY12" fmla="*/ 206312 h 746569"/>
                    <a:gd name="connsiteX13" fmla="*/ 3262217 w 3679888"/>
                    <a:gd name="connsiteY13" fmla="*/ 206312 h 746569"/>
                    <a:gd name="connsiteX14" fmla="*/ 3262217 w 3679888"/>
                    <a:gd name="connsiteY14" fmla="*/ 341567 h 746569"/>
                    <a:gd name="connsiteX15" fmla="*/ 3369374 w 3679888"/>
                    <a:gd name="connsiteY15" fmla="*/ 341567 h 746569"/>
                    <a:gd name="connsiteX16" fmla="*/ 2864549 w 3679888"/>
                    <a:gd name="connsiteY16" fmla="*/ 577977 h 746569"/>
                    <a:gd name="connsiteX17" fmla="*/ 2952750 w 3679888"/>
                    <a:gd name="connsiteY17" fmla="*/ 525875 h 746569"/>
                    <a:gd name="connsiteX18" fmla="*/ 3048952 w 3679888"/>
                    <a:gd name="connsiteY18" fmla="*/ 537877 h 746569"/>
                    <a:gd name="connsiteX19" fmla="*/ 3048952 w 3679888"/>
                    <a:gd name="connsiteY19" fmla="*/ 605981 h 746569"/>
                    <a:gd name="connsiteX20" fmla="*/ 2947702 w 3679888"/>
                    <a:gd name="connsiteY20" fmla="*/ 631031 h 746569"/>
                    <a:gd name="connsiteX21" fmla="*/ 2864549 w 3679888"/>
                    <a:gd name="connsiteY21" fmla="*/ 577977 h 746569"/>
                    <a:gd name="connsiteX22" fmla="*/ 2914079 w 3679888"/>
                    <a:gd name="connsiteY22" fmla="*/ 745236 h 746569"/>
                    <a:gd name="connsiteX23" fmla="*/ 3060383 w 3679888"/>
                    <a:gd name="connsiteY23" fmla="*/ 704183 h 746569"/>
                    <a:gd name="connsiteX24" fmla="*/ 3060383 w 3679888"/>
                    <a:gd name="connsiteY24" fmla="*/ 736283 h 746569"/>
                    <a:gd name="connsiteX25" fmla="*/ 3220593 w 3679888"/>
                    <a:gd name="connsiteY25" fmla="*/ 736283 h 746569"/>
                    <a:gd name="connsiteX26" fmla="*/ 3220593 w 3679888"/>
                    <a:gd name="connsiteY26" fmla="*/ 396621 h 746569"/>
                    <a:gd name="connsiteX27" fmla="*/ 2988278 w 3679888"/>
                    <a:gd name="connsiteY27" fmla="*/ 196596 h 746569"/>
                    <a:gd name="connsiteX28" fmla="*/ 2740628 w 3679888"/>
                    <a:gd name="connsiteY28" fmla="*/ 254699 h 746569"/>
                    <a:gd name="connsiteX29" fmla="*/ 2798731 w 3679888"/>
                    <a:gd name="connsiteY29" fmla="*/ 373951 h 746569"/>
                    <a:gd name="connsiteX30" fmla="*/ 2959036 w 3679888"/>
                    <a:gd name="connsiteY30" fmla="*/ 331851 h 746569"/>
                    <a:gd name="connsiteX31" fmla="*/ 3060192 w 3679888"/>
                    <a:gd name="connsiteY31" fmla="*/ 411004 h 746569"/>
                    <a:gd name="connsiteX32" fmla="*/ 3060192 w 3679888"/>
                    <a:gd name="connsiteY32" fmla="*/ 437007 h 746569"/>
                    <a:gd name="connsiteX33" fmla="*/ 2939987 w 3679888"/>
                    <a:gd name="connsiteY33" fmla="*/ 421958 h 746569"/>
                    <a:gd name="connsiteX34" fmla="*/ 2721578 w 3679888"/>
                    <a:gd name="connsiteY34" fmla="*/ 581311 h 746569"/>
                    <a:gd name="connsiteX35" fmla="*/ 2913888 w 3679888"/>
                    <a:gd name="connsiteY35" fmla="*/ 745522 h 746569"/>
                    <a:gd name="connsiteX36" fmla="*/ 2033397 w 3679888"/>
                    <a:gd name="connsiteY36" fmla="*/ 736568 h 746569"/>
                    <a:gd name="connsiteX37" fmla="*/ 2205704 w 3679888"/>
                    <a:gd name="connsiteY37" fmla="*/ 736568 h 746569"/>
                    <a:gd name="connsiteX38" fmla="*/ 2205704 w 3679888"/>
                    <a:gd name="connsiteY38" fmla="*/ 461772 h 746569"/>
                    <a:gd name="connsiteX39" fmla="*/ 2494216 w 3679888"/>
                    <a:gd name="connsiteY39" fmla="*/ 461772 h 746569"/>
                    <a:gd name="connsiteX40" fmla="*/ 2494216 w 3679888"/>
                    <a:gd name="connsiteY40" fmla="*/ 736283 h 746569"/>
                    <a:gd name="connsiteX41" fmla="*/ 2667000 w 3679888"/>
                    <a:gd name="connsiteY41" fmla="*/ 736283 h 746569"/>
                    <a:gd name="connsiteX42" fmla="*/ 2667000 w 3679888"/>
                    <a:gd name="connsiteY42" fmla="*/ 35052 h 746569"/>
                    <a:gd name="connsiteX43" fmla="*/ 2494883 w 3679888"/>
                    <a:gd name="connsiteY43" fmla="*/ 35052 h 746569"/>
                    <a:gd name="connsiteX44" fmla="*/ 2494883 w 3679888"/>
                    <a:gd name="connsiteY44" fmla="*/ 304514 h 746569"/>
                    <a:gd name="connsiteX45" fmla="*/ 2206371 w 3679888"/>
                    <a:gd name="connsiteY45" fmla="*/ 304514 h 746569"/>
                    <a:gd name="connsiteX46" fmla="*/ 2206371 w 3679888"/>
                    <a:gd name="connsiteY46" fmla="*/ 35052 h 746569"/>
                    <a:gd name="connsiteX47" fmla="*/ 2034064 w 3679888"/>
                    <a:gd name="connsiteY47" fmla="*/ 35052 h 746569"/>
                    <a:gd name="connsiteX48" fmla="*/ 1377506 w 3679888"/>
                    <a:gd name="connsiteY48" fmla="*/ 470821 h 746569"/>
                    <a:gd name="connsiteX49" fmla="*/ 1516761 w 3679888"/>
                    <a:gd name="connsiteY49" fmla="*/ 336518 h 746569"/>
                    <a:gd name="connsiteX50" fmla="*/ 1628775 w 3679888"/>
                    <a:gd name="connsiteY50" fmla="*/ 377666 h 746569"/>
                    <a:gd name="connsiteX51" fmla="*/ 1628775 w 3679888"/>
                    <a:gd name="connsiteY51" fmla="*/ 562928 h 746569"/>
                    <a:gd name="connsiteX52" fmla="*/ 1516761 w 3679888"/>
                    <a:gd name="connsiteY52" fmla="*/ 605409 h 746569"/>
                    <a:gd name="connsiteX53" fmla="*/ 1377506 w 3679888"/>
                    <a:gd name="connsiteY53" fmla="*/ 471202 h 746569"/>
                    <a:gd name="connsiteX54" fmla="*/ 1630966 w 3679888"/>
                    <a:gd name="connsiteY54" fmla="*/ 736664 h 746569"/>
                    <a:gd name="connsiteX55" fmla="*/ 1791272 w 3679888"/>
                    <a:gd name="connsiteY55" fmla="*/ 736664 h 746569"/>
                    <a:gd name="connsiteX56" fmla="*/ 1791272 w 3679888"/>
                    <a:gd name="connsiteY56" fmla="*/ 0 h 746569"/>
                    <a:gd name="connsiteX57" fmla="*/ 1629347 w 3679888"/>
                    <a:gd name="connsiteY57" fmla="*/ 35052 h 746569"/>
                    <a:gd name="connsiteX58" fmla="*/ 1629347 w 3679888"/>
                    <a:gd name="connsiteY58" fmla="*/ 234410 h 746569"/>
                    <a:gd name="connsiteX59" fmla="*/ 1494091 w 3679888"/>
                    <a:gd name="connsiteY59" fmla="*/ 199358 h 746569"/>
                    <a:gd name="connsiteX60" fmla="*/ 1218629 w 3679888"/>
                    <a:gd name="connsiteY60" fmla="*/ 470821 h 746569"/>
                    <a:gd name="connsiteX61" fmla="*/ 1484352 w 3679888"/>
                    <a:gd name="connsiteY61" fmla="*/ 743219 h 746569"/>
                    <a:gd name="connsiteX62" fmla="*/ 1489139 w 3679888"/>
                    <a:gd name="connsiteY62" fmla="*/ 743236 h 746569"/>
                    <a:gd name="connsiteX63" fmla="*/ 1631347 w 3679888"/>
                    <a:gd name="connsiteY63" fmla="*/ 697230 h 746569"/>
                    <a:gd name="connsiteX64" fmla="*/ 895350 w 3679888"/>
                    <a:gd name="connsiteY64" fmla="*/ 329184 h 746569"/>
                    <a:gd name="connsiteX65" fmla="*/ 1006507 w 3679888"/>
                    <a:gd name="connsiteY65" fmla="*/ 413290 h 746569"/>
                    <a:gd name="connsiteX66" fmla="*/ 785527 w 3679888"/>
                    <a:gd name="connsiteY66" fmla="*/ 413290 h 746569"/>
                    <a:gd name="connsiteX67" fmla="*/ 895350 w 3679888"/>
                    <a:gd name="connsiteY67" fmla="*/ 329184 h 746569"/>
                    <a:gd name="connsiteX68" fmla="*/ 622268 w 3679888"/>
                    <a:gd name="connsiteY68" fmla="*/ 472059 h 746569"/>
                    <a:gd name="connsiteX69" fmla="*/ 910685 w 3679888"/>
                    <a:gd name="connsiteY69" fmla="*/ 746570 h 746569"/>
                    <a:gd name="connsiteX70" fmla="*/ 1132141 w 3679888"/>
                    <a:gd name="connsiteY70" fmla="*/ 666369 h 746569"/>
                    <a:gd name="connsiteX71" fmla="*/ 1024890 w 3679888"/>
                    <a:gd name="connsiteY71" fmla="*/ 571119 h 746569"/>
                    <a:gd name="connsiteX72" fmla="*/ 918781 w 3679888"/>
                    <a:gd name="connsiteY72" fmla="*/ 611219 h 746569"/>
                    <a:gd name="connsiteX73" fmla="*/ 788480 w 3679888"/>
                    <a:gd name="connsiteY73" fmla="*/ 527114 h 746569"/>
                    <a:gd name="connsiteX74" fmla="*/ 1166146 w 3679888"/>
                    <a:gd name="connsiteY74" fmla="*/ 527114 h 746569"/>
                    <a:gd name="connsiteX75" fmla="*/ 1166146 w 3679888"/>
                    <a:gd name="connsiteY75" fmla="*/ 486823 h 746569"/>
                    <a:gd name="connsiteX76" fmla="*/ 898684 w 3679888"/>
                    <a:gd name="connsiteY76" fmla="*/ 197358 h 746569"/>
                    <a:gd name="connsiteX77" fmla="*/ 622480 w 3679888"/>
                    <a:gd name="connsiteY77" fmla="*/ 465351 h 746569"/>
                    <a:gd name="connsiteX78" fmla="*/ 622459 w 3679888"/>
                    <a:gd name="connsiteY78" fmla="*/ 471773 h 746569"/>
                    <a:gd name="connsiteX79" fmla="*/ 342900 w 3679888"/>
                    <a:gd name="connsiteY79" fmla="*/ 182309 h 746569"/>
                    <a:gd name="connsiteX80" fmla="*/ 432054 w 3679888"/>
                    <a:gd name="connsiteY80" fmla="*/ 261461 h 746569"/>
                    <a:gd name="connsiteX81" fmla="*/ 342900 w 3679888"/>
                    <a:gd name="connsiteY81" fmla="*/ 340614 h 746569"/>
                    <a:gd name="connsiteX82" fmla="*/ 172498 w 3679888"/>
                    <a:gd name="connsiteY82" fmla="*/ 340614 h 746569"/>
                    <a:gd name="connsiteX83" fmla="*/ 172498 w 3679888"/>
                    <a:gd name="connsiteY83" fmla="*/ 182309 h 746569"/>
                    <a:gd name="connsiteX84" fmla="*/ 0 w 3679888"/>
                    <a:gd name="connsiteY84" fmla="*/ 736283 h 746569"/>
                    <a:gd name="connsiteX85" fmla="*/ 172307 w 3679888"/>
                    <a:gd name="connsiteY85" fmla="*/ 736283 h 746569"/>
                    <a:gd name="connsiteX86" fmla="*/ 172307 w 3679888"/>
                    <a:gd name="connsiteY86" fmla="*/ 480822 h 746569"/>
                    <a:gd name="connsiteX87" fmla="*/ 303466 w 3679888"/>
                    <a:gd name="connsiteY87" fmla="*/ 480822 h 746569"/>
                    <a:gd name="connsiteX88" fmla="*/ 435769 w 3679888"/>
                    <a:gd name="connsiteY88" fmla="*/ 736283 h 746569"/>
                    <a:gd name="connsiteX89" fmla="*/ 628650 w 3679888"/>
                    <a:gd name="connsiteY89" fmla="*/ 736283 h 746569"/>
                    <a:gd name="connsiteX90" fmla="*/ 474345 w 3679888"/>
                    <a:gd name="connsiteY90" fmla="*/ 455771 h 746569"/>
                    <a:gd name="connsiteX91" fmla="*/ 606552 w 3679888"/>
                    <a:gd name="connsiteY91" fmla="*/ 258413 h 746569"/>
                    <a:gd name="connsiteX92" fmla="*/ 358902 w 3679888"/>
                    <a:gd name="connsiteY92" fmla="*/ 35052 h 746569"/>
                    <a:gd name="connsiteX93" fmla="*/ 0 w 3679888"/>
                    <a:gd name="connsiteY93" fmla="*/ 35052 h 746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79888" h="746569">
                      <a:moveTo>
                        <a:pt x="3369374" y="574929"/>
                      </a:moveTo>
                      <a:cubicBezTo>
                        <a:pt x="3369374" y="688181"/>
                        <a:pt x="3437478" y="743236"/>
                        <a:pt x="3561683" y="743236"/>
                      </a:cubicBezTo>
                      <a:cubicBezTo>
                        <a:pt x="3599925" y="742284"/>
                        <a:pt x="3637927" y="736914"/>
                        <a:pt x="3674936" y="727234"/>
                      </a:cubicBezTo>
                      <a:lnTo>
                        <a:pt x="3674936" y="595884"/>
                      </a:lnTo>
                      <a:cubicBezTo>
                        <a:pt x="3651282" y="603380"/>
                        <a:pt x="3626596" y="607109"/>
                        <a:pt x="3601784" y="606933"/>
                      </a:cubicBezTo>
                      <a:cubicBezTo>
                        <a:pt x="3550635" y="606933"/>
                        <a:pt x="3531680" y="590931"/>
                        <a:pt x="3531680" y="542830"/>
                      </a:cubicBezTo>
                      <a:lnTo>
                        <a:pt x="3531680" y="341567"/>
                      </a:lnTo>
                      <a:lnTo>
                        <a:pt x="3679889" y="341567"/>
                      </a:lnTo>
                      <a:lnTo>
                        <a:pt x="3679889" y="206312"/>
                      </a:lnTo>
                      <a:lnTo>
                        <a:pt x="3531680" y="206312"/>
                      </a:lnTo>
                      <a:lnTo>
                        <a:pt x="3531680" y="34862"/>
                      </a:lnTo>
                      <a:lnTo>
                        <a:pt x="3369755" y="69914"/>
                      </a:lnTo>
                      <a:lnTo>
                        <a:pt x="3369755" y="206312"/>
                      </a:lnTo>
                      <a:lnTo>
                        <a:pt x="3262217" y="206312"/>
                      </a:lnTo>
                      <a:lnTo>
                        <a:pt x="3262217" y="341567"/>
                      </a:lnTo>
                      <a:lnTo>
                        <a:pt x="3369374" y="341567"/>
                      </a:lnTo>
                      <a:close/>
                      <a:moveTo>
                        <a:pt x="2864549" y="577977"/>
                      </a:moveTo>
                      <a:cubicBezTo>
                        <a:pt x="2864549" y="542925"/>
                        <a:pt x="2899696" y="525875"/>
                        <a:pt x="2952750" y="525875"/>
                      </a:cubicBezTo>
                      <a:cubicBezTo>
                        <a:pt x="2985179" y="526064"/>
                        <a:pt x="3017471" y="530092"/>
                        <a:pt x="3048952" y="537877"/>
                      </a:cubicBezTo>
                      <a:lnTo>
                        <a:pt x="3048952" y="605981"/>
                      </a:lnTo>
                      <a:cubicBezTo>
                        <a:pt x="3017928" y="622926"/>
                        <a:pt x="2983048" y="631556"/>
                        <a:pt x="2947702" y="631031"/>
                      </a:cubicBezTo>
                      <a:cubicBezTo>
                        <a:pt x="2895695" y="631031"/>
                        <a:pt x="2864549" y="611029"/>
                        <a:pt x="2864549" y="577977"/>
                      </a:cubicBezTo>
                      <a:moveTo>
                        <a:pt x="2914079" y="745236"/>
                      </a:moveTo>
                      <a:cubicBezTo>
                        <a:pt x="2971229" y="745236"/>
                        <a:pt x="3017330" y="733235"/>
                        <a:pt x="3060383" y="704183"/>
                      </a:cubicBezTo>
                      <a:lnTo>
                        <a:pt x="3060383" y="736283"/>
                      </a:lnTo>
                      <a:lnTo>
                        <a:pt x="3220593" y="736283"/>
                      </a:lnTo>
                      <a:lnTo>
                        <a:pt x="3220593" y="396621"/>
                      </a:lnTo>
                      <a:cubicBezTo>
                        <a:pt x="3220593" y="267462"/>
                        <a:pt x="3133534" y="196596"/>
                        <a:pt x="2988278" y="196596"/>
                      </a:cubicBezTo>
                      <a:cubicBezTo>
                        <a:pt x="2907126" y="196596"/>
                        <a:pt x="2826925" y="215646"/>
                        <a:pt x="2740628" y="254699"/>
                      </a:cubicBezTo>
                      <a:lnTo>
                        <a:pt x="2798731" y="373951"/>
                      </a:lnTo>
                      <a:cubicBezTo>
                        <a:pt x="2860834" y="347853"/>
                        <a:pt x="2913031" y="331851"/>
                        <a:pt x="2959036" y="331851"/>
                      </a:cubicBezTo>
                      <a:cubicBezTo>
                        <a:pt x="3025711" y="331851"/>
                        <a:pt x="3060192" y="357854"/>
                        <a:pt x="3060192" y="411004"/>
                      </a:cubicBezTo>
                      <a:lnTo>
                        <a:pt x="3060192" y="437007"/>
                      </a:lnTo>
                      <a:cubicBezTo>
                        <a:pt x="3020937" y="426846"/>
                        <a:pt x="2980536" y="421787"/>
                        <a:pt x="2939987" y="421958"/>
                      </a:cubicBezTo>
                      <a:cubicBezTo>
                        <a:pt x="2803684" y="421958"/>
                        <a:pt x="2721578" y="479108"/>
                        <a:pt x="2721578" y="581311"/>
                      </a:cubicBezTo>
                      <a:cubicBezTo>
                        <a:pt x="2721578" y="674465"/>
                        <a:pt x="2795683" y="745522"/>
                        <a:pt x="2913888" y="745522"/>
                      </a:cubicBezTo>
                      <a:moveTo>
                        <a:pt x="2033397" y="736568"/>
                      </a:moveTo>
                      <a:lnTo>
                        <a:pt x="2205704" y="736568"/>
                      </a:lnTo>
                      <a:lnTo>
                        <a:pt x="2205704" y="461772"/>
                      </a:lnTo>
                      <a:lnTo>
                        <a:pt x="2494216" y="461772"/>
                      </a:lnTo>
                      <a:lnTo>
                        <a:pt x="2494216" y="736283"/>
                      </a:lnTo>
                      <a:lnTo>
                        <a:pt x="2667000" y="736283"/>
                      </a:lnTo>
                      <a:lnTo>
                        <a:pt x="2667000" y="35052"/>
                      </a:lnTo>
                      <a:lnTo>
                        <a:pt x="2494883" y="35052"/>
                      </a:lnTo>
                      <a:lnTo>
                        <a:pt x="2494883" y="304514"/>
                      </a:lnTo>
                      <a:lnTo>
                        <a:pt x="2206371" y="304514"/>
                      </a:lnTo>
                      <a:lnTo>
                        <a:pt x="2206371" y="35052"/>
                      </a:lnTo>
                      <a:lnTo>
                        <a:pt x="2034064" y="35052"/>
                      </a:lnTo>
                      <a:close/>
                      <a:moveTo>
                        <a:pt x="1377506" y="470821"/>
                      </a:moveTo>
                      <a:cubicBezTo>
                        <a:pt x="1377506" y="394621"/>
                        <a:pt x="1437608" y="336518"/>
                        <a:pt x="1516761" y="336518"/>
                      </a:cubicBezTo>
                      <a:cubicBezTo>
                        <a:pt x="1557941" y="335683"/>
                        <a:pt x="1597928" y="350372"/>
                        <a:pt x="1628775" y="377666"/>
                      </a:cubicBezTo>
                      <a:lnTo>
                        <a:pt x="1628775" y="562928"/>
                      </a:lnTo>
                      <a:cubicBezTo>
                        <a:pt x="1598589" y="591448"/>
                        <a:pt x="1558268" y="606740"/>
                        <a:pt x="1516761" y="605409"/>
                      </a:cubicBezTo>
                      <a:cubicBezTo>
                        <a:pt x="1438656" y="605409"/>
                        <a:pt x="1377506" y="547307"/>
                        <a:pt x="1377506" y="471202"/>
                      </a:cubicBezTo>
                      <a:moveTo>
                        <a:pt x="1630966" y="736664"/>
                      </a:moveTo>
                      <a:lnTo>
                        <a:pt x="1791272" y="736664"/>
                      </a:lnTo>
                      <a:lnTo>
                        <a:pt x="1791272" y="0"/>
                      </a:lnTo>
                      <a:lnTo>
                        <a:pt x="1629347" y="35052"/>
                      </a:lnTo>
                      <a:lnTo>
                        <a:pt x="1629347" y="234410"/>
                      </a:lnTo>
                      <a:cubicBezTo>
                        <a:pt x="1588126" y="211042"/>
                        <a:pt x="1541474" y="198951"/>
                        <a:pt x="1494091" y="199358"/>
                      </a:cubicBezTo>
                      <a:cubicBezTo>
                        <a:pt x="1339882" y="199358"/>
                        <a:pt x="1218629" y="318516"/>
                        <a:pt x="1218629" y="470821"/>
                      </a:cubicBezTo>
                      <a:cubicBezTo>
                        <a:pt x="1216785" y="619419"/>
                        <a:pt x="1335753" y="741376"/>
                        <a:pt x="1484352" y="743219"/>
                      </a:cubicBezTo>
                      <a:cubicBezTo>
                        <a:pt x="1485947" y="743239"/>
                        <a:pt x="1487543" y="743244"/>
                        <a:pt x="1489139" y="743236"/>
                      </a:cubicBezTo>
                      <a:cubicBezTo>
                        <a:pt x="1540238" y="743480"/>
                        <a:pt x="1590073" y="727357"/>
                        <a:pt x="1631347" y="697230"/>
                      </a:cubicBezTo>
                      <a:close/>
                      <a:moveTo>
                        <a:pt x="895350" y="329184"/>
                      </a:moveTo>
                      <a:cubicBezTo>
                        <a:pt x="946404" y="329184"/>
                        <a:pt x="989457" y="362236"/>
                        <a:pt x="1006507" y="413290"/>
                      </a:cubicBezTo>
                      <a:lnTo>
                        <a:pt x="785527" y="413290"/>
                      </a:lnTo>
                      <a:cubicBezTo>
                        <a:pt x="801529" y="360617"/>
                        <a:pt x="841629" y="329184"/>
                        <a:pt x="895350" y="329184"/>
                      </a:cubicBezTo>
                      <a:moveTo>
                        <a:pt x="622268" y="472059"/>
                      </a:moveTo>
                      <a:cubicBezTo>
                        <a:pt x="622268" y="626364"/>
                        <a:pt x="748474" y="746570"/>
                        <a:pt x="910685" y="746570"/>
                      </a:cubicBezTo>
                      <a:cubicBezTo>
                        <a:pt x="999839" y="746570"/>
                        <a:pt x="1064990" y="722471"/>
                        <a:pt x="1132141" y="666369"/>
                      </a:cubicBezTo>
                      <a:lnTo>
                        <a:pt x="1024890" y="571119"/>
                      </a:lnTo>
                      <a:cubicBezTo>
                        <a:pt x="999839" y="597218"/>
                        <a:pt x="962787" y="611219"/>
                        <a:pt x="918781" y="611219"/>
                      </a:cubicBezTo>
                      <a:cubicBezTo>
                        <a:pt x="862138" y="612815"/>
                        <a:pt x="810352" y="579389"/>
                        <a:pt x="788480" y="527114"/>
                      </a:cubicBezTo>
                      <a:lnTo>
                        <a:pt x="1166146" y="527114"/>
                      </a:lnTo>
                      <a:lnTo>
                        <a:pt x="1166146" y="486823"/>
                      </a:lnTo>
                      <a:cubicBezTo>
                        <a:pt x="1166146" y="318516"/>
                        <a:pt x="1052989" y="197358"/>
                        <a:pt x="898684" y="197358"/>
                      </a:cubicBezTo>
                      <a:cubicBezTo>
                        <a:pt x="748408" y="195091"/>
                        <a:pt x="624747" y="315075"/>
                        <a:pt x="622480" y="465351"/>
                      </a:cubicBezTo>
                      <a:cubicBezTo>
                        <a:pt x="622448" y="467491"/>
                        <a:pt x="622441" y="469632"/>
                        <a:pt x="622459" y="471773"/>
                      </a:cubicBezTo>
                      <a:moveTo>
                        <a:pt x="342900" y="182309"/>
                      </a:moveTo>
                      <a:cubicBezTo>
                        <a:pt x="400050" y="182309"/>
                        <a:pt x="432054" y="218313"/>
                        <a:pt x="432054" y="261461"/>
                      </a:cubicBezTo>
                      <a:cubicBezTo>
                        <a:pt x="432054" y="304610"/>
                        <a:pt x="400050" y="340614"/>
                        <a:pt x="342900" y="340614"/>
                      </a:cubicBezTo>
                      <a:lnTo>
                        <a:pt x="172498" y="340614"/>
                      </a:lnTo>
                      <a:lnTo>
                        <a:pt x="172498" y="182309"/>
                      </a:lnTo>
                      <a:close/>
                      <a:moveTo>
                        <a:pt x="0" y="736283"/>
                      </a:moveTo>
                      <a:lnTo>
                        <a:pt x="172307" y="736283"/>
                      </a:lnTo>
                      <a:lnTo>
                        <a:pt x="172307" y="480822"/>
                      </a:lnTo>
                      <a:lnTo>
                        <a:pt x="303466" y="480822"/>
                      </a:lnTo>
                      <a:lnTo>
                        <a:pt x="435769" y="736283"/>
                      </a:lnTo>
                      <a:lnTo>
                        <a:pt x="628650" y="736283"/>
                      </a:lnTo>
                      <a:lnTo>
                        <a:pt x="474345" y="455771"/>
                      </a:lnTo>
                      <a:cubicBezTo>
                        <a:pt x="554571" y="423143"/>
                        <a:pt x="606905" y="345020"/>
                        <a:pt x="606552" y="258413"/>
                      </a:cubicBezTo>
                      <a:cubicBezTo>
                        <a:pt x="606552" y="132207"/>
                        <a:pt x="507397" y="35052"/>
                        <a:pt x="358902" y="35052"/>
                      </a:cubicBezTo>
                      <a:lnTo>
                        <a:pt x="0" y="35052"/>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5" name="Picture 2" descr="Windows Server ">
                <a:extLst>
                  <a:ext uri="{FF2B5EF4-FFF2-40B4-BE49-F238E27FC236}">
                    <a16:creationId xmlns:a16="http://schemas.microsoft.com/office/drawing/2014/main" id="{561ADCCF-29DA-4035-91BC-06D6BA2CC3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657" y="4382621"/>
                <a:ext cx="1222081" cy="64648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Suse">
                <a:extLst>
                  <a:ext uri="{FF2B5EF4-FFF2-40B4-BE49-F238E27FC236}">
                    <a16:creationId xmlns:a16="http://schemas.microsoft.com/office/drawing/2014/main" id="{43D66F78-1463-494F-8BED-AF1055E171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3358" y="4729937"/>
                <a:ext cx="781449" cy="78144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Ubuntu ">
                <a:extLst>
                  <a:ext uri="{FF2B5EF4-FFF2-40B4-BE49-F238E27FC236}">
                    <a16:creationId xmlns:a16="http://schemas.microsoft.com/office/drawing/2014/main" id="{AFF110ED-9526-4B7D-8FC4-4CD310C44F6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2006" y="4468511"/>
                <a:ext cx="493451" cy="49345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090">
                <a:extLst>
                  <a:ext uri="{FF2B5EF4-FFF2-40B4-BE49-F238E27FC236}">
                    <a16:creationId xmlns:a16="http://schemas.microsoft.com/office/drawing/2014/main" id="{6B1BD0BD-D5B3-4501-87B3-457B5468145E}"/>
                  </a:ext>
                </a:extLst>
              </p:cNvPr>
              <p:cNvSpPr txBox="1"/>
              <p:nvPr/>
            </p:nvSpPr>
            <p:spPr>
              <a:xfrm>
                <a:off x="2728006" y="5793193"/>
                <a:ext cx="1019112" cy="215444"/>
              </a:xfrm>
              <a:prstGeom prst="rect">
                <a:avLst/>
              </a:prstGeom>
              <a:noFill/>
            </p:spPr>
            <p:txBody>
              <a:bodyPr wrap="square"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AWS Linux 2</a:t>
                </a:r>
              </a:p>
            </p:txBody>
          </p:sp>
        </p:grpSp>
        <p:pic>
          <p:nvPicPr>
            <p:cNvPr id="2" name="Picture 1" descr="AWS">
              <a:extLst>
                <a:ext uri="{FF2B5EF4-FFF2-40B4-BE49-F238E27FC236}">
                  <a16:creationId xmlns:a16="http://schemas.microsoft.com/office/drawing/2014/main" id="{4C8F62B1-43EE-46A2-83AF-ACB8C4DFC4CB}"/>
                </a:ext>
              </a:extLst>
            </p:cNvPr>
            <p:cNvPicPr>
              <a:picLocks noChangeAspect="1"/>
            </p:cNvPicPr>
            <p:nvPr/>
          </p:nvPicPr>
          <p:blipFill>
            <a:blip r:embed="rId8"/>
            <a:srcRect/>
            <a:stretch/>
          </p:blipFill>
          <p:spPr>
            <a:xfrm>
              <a:off x="5040296" y="3949534"/>
              <a:ext cx="709192" cy="424102"/>
            </a:xfrm>
            <a:prstGeom prst="rect">
              <a:avLst/>
            </a:prstGeom>
          </p:spPr>
        </p:pic>
      </p:grpSp>
    </p:spTree>
    <p:extLst>
      <p:ext uri="{BB962C8B-B14F-4D97-AF65-F5344CB8AC3E}">
        <p14:creationId xmlns:p14="http://schemas.microsoft.com/office/powerpoint/2010/main" val="15775881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1+#ppt_w/2"/>
                                          </p:val>
                                        </p:tav>
                                        <p:tav tm="100000">
                                          <p:val>
                                            <p:strVal val="#ppt_x"/>
                                          </p:val>
                                        </p:tav>
                                      </p:tavLst>
                                    </p:anim>
                                    <p:anim calcmode="lin" valueType="num">
                                      <p:cBhvr additive="base">
                                        <p:cTn id="8" dur="75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1+#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750" fill="hold"/>
                                        <p:tgtEl>
                                          <p:spTgt spid="27"/>
                                        </p:tgtEl>
                                        <p:attrNameLst>
                                          <p:attrName>ppt_x</p:attrName>
                                        </p:attrNameLst>
                                      </p:cBhvr>
                                      <p:tavLst>
                                        <p:tav tm="0">
                                          <p:val>
                                            <p:strVal val="1+#ppt_w/2"/>
                                          </p:val>
                                        </p:tav>
                                        <p:tav tm="100000">
                                          <p:val>
                                            <p:strVal val="#ppt_x"/>
                                          </p:val>
                                        </p:tav>
                                      </p:tavLst>
                                    </p:anim>
                                    <p:anim calcmode="lin" valueType="num">
                                      <p:cBhvr additive="base">
                                        <p:cTn id="16" dur="750" fill="hold"/>
                                        <p:tgtEl>
                                          <p:spTgt spid="27"/>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750" fill="hold"/>
                                        <p:tgtEl>
                                          <p:spTgt spid="26"/>
                                        </p:tgtEl>
                                        <p:attrNameLst>
                                          <p:attrName>ppt_x</p:attrName>
                                        </p:attrNameLst>
                                      </p:cBhvr>
                                      <p:tavLst>
                                        <p:tav tm="0">
                                          <p:val>
                                            <p:strVal val="1+#ppt_w/2"/>
                                          </p:val>
                                        </p:tav>
                                        <p:tav tm="100000">
                                          <p:val>
                                            <p:strVal val="#ppt_x"/>
                                          </p:val>
                                        </p:tav>
                                      </p:tavLst>
                                    </p:anim>
                                    <p:anim calcmode="lin" valueType="num">
                                      <p:cBhvr additive="base">
                                        <p:cTn id="20" dur="750" fill="hold"/>
                                        <p:tgtEl>
                                          <p:spTgt spid="26"/>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25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64" presetClass="path" presetSubtype="0" decel="100000" fill="hold" grpId="1" nodeType="withEffect">
                                  <p:stCondLst>
                                    <p:cond delay="250"/>
                                  </p:stCondLst>
                                  <p:childTnLst>
                                    <p:animMotion origin="layout" path="M 4.16667E-7 0.02245 L 4.16667E-7 3.33333E-6 " pathEditMode="relative" rAng="0" ptsTypes="AA">
                                      <p:cBhvr>
                                        <p:cTn id="25" dur="600" fill="hold"/>
                                        <p:tgtEl>
                                          <p:spTgt spid="7"/>
                                        </p:tgtEl>
                                        <p:attrNameLst>
                                          <p:attrName>ppt_x</p:attrName>
                                          <p:attrName>ppt_y</p:attrName>
                                        </p:attrNameLst>
                                      </p:cBhvr>
                                      <p:rCtr x="0" y="-11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7" grpId="0"/>
      <p:bldP spid="7"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2" name="Straight Connector 341">
            <a:extLst>
              <a:ext uri="{FF2B5EF4-FFF2-40B4-BE49-F238E27FC236}">
                <a16:creationId xmlns:a16="http://schemas.microsoft.com/office/drawing/2014/main" id="{0AED0053-6983-438A-95CA-05A4B5718F1E}"/>
              </a:ext>
              <a:ext uri="{C183D7F6-B498-43B3-948B-1728B52AA6E4}">
                <adec:decorative xmlns:adec="http://schemas.microsoft.com/office/drawing/2017/decorative" val="1"/>
              </a:ext>
            </a:extLst>
          </p:cNvPr>
          <p:cNvCxnSpPr>
            <a:cxnSpLocks/>
          </p:cNvCxnSpPr>
          <p:nvPr/>
        </p:nvCxnSpPr>
        <p:spPr>
          <a:xfrm>
            <a:off x="1351940" y="2997006"/>
            <a:ext cx="0" cy="1823998"/>
          </a:xfrm>
          <a:prstGeom prst="line">
            <a:avLst/>
          </a:prstGeom>
          <a:ln w="12700">
            <a:solidFill>
              <a:schemeClr val="accent4"/>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7" name="Rectangle 326">
            <a:extLst>
              <a:ext uri="{FF2B5EF4-FFF2-40B4-BE49-F238E27FC236}">
                <a16:creationId xmlns:a16="http://schemas.microsoft.com/office/drawing/2014/main" id="{85A36602-F853-431F-B5C8-67940E03A643}"/>
              </a:ext>
              <a:ext uri="{C183D7F6-B498-43B3-948B-1728B52AA6E4}">
                <adec:decorative xmlns:adec="http://schemas.microsoft.com/office/drawing/2017/decorative" val="1"/>
              </a:ext>
            </a:extLst>
          </p:cNvPr>
          <p:cNvSpPr/>
          <p:nvPr/>
        </p:nvSpPr>
        <p:spPr bwMode="auto">
          <a:xfrm>
            <a:off x="34855" y="640793"/>
            <a:ext cx="1813388" cy="144476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32" name="Group 31">
            <a:extLst>
              <a:ext uri="{FF2B5EF4-FFF2-40B4-BE49-F238E27FC236}">
                <a16:creationId xmlns:a16="http://schemas.microsoft.com/office/drawing/2014/main" id="{5A7D917B-176B-4498-9108-A0B2E106AD43}"/>
              </a:ext>
              <a:ext uri="{C183D7F6-B498-43B3-948B-1728B52AA6E4}">
                <adec:decorative xmlns:adec="http://schemas.microsoft.com/office/drawing/2017/decorative" val="1"/>
              </a:ext>
            </a:extLst>
          </p:cNvPr>
          <p:cNvGrpSpPr/>
          <p:nvPr/>
        </p:nvGrpSpPr>
        <p:grpSpPr>
          <a:xfrm>
            <a:off x="60894" y="880893"/>
            <a:ext cx="1765092" cy="1180440"/>
            <a:chOff x="60894" y="880893"/>
            <a:chExt cx="1765092" cy="1180440"/>
          </a:xfrm>
        </p:grpSpPr>
        <p:grpSp>
          <p:nvGrpSpPr>
            <p:cNvPr id="45" name="Group 44">
              <a:extLst>
                <a:ext uri="{FF2B5EF4-FFF2-40B4-BE49-F238E27FC236}">
                  <a16:creationId xmlns:a16="http://schemas.microsoft.com/office/drawing/2014/main" id="{20CEA896-7B31-4797-9BE3-DF7C4BA7B59A}"/>
                </a:ext>
              </a:extLst>
            </p:cNvPr>
            <p:cNvGrpSpPr/>
            <p:nvPr/>
          </p:nvGrpSpPr>
          <p:grpSpPr>
            <a:xfrm>
              <a:off x="63801" y="880893"/>
              <a:ext cx="915373" cy="580316"/>
              <a:chOff x="294422" y="2145600"/>
              <a:chExt cx="1012197" cy="622567"/>
            </a:xfrm>
          </p:grpSpPr>
          <p:sp>
            <p:nvSpPr>
              <p:cNvPr id="302" name="Rectangle 301">
                <a:extLst>
                  <a:ext uri="{FF2B5EF4-FFF2-40B4-BE49-F238E27FC236}">
                    <a16:creationId xmlns:a16="http://schemas.microsoft.com/office/drawing/2014/main" id="{9DFC8309-15A5-438B-B97C-F16BA43BC1E7}"/>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03" name="TextBox 302">
                <a:extLst>
                  <a:ext uri="{FF2B5EF4-FFF2-40B4-BE49-F238E27FC236}">
                    <a16:creationId xmlns:a16="http://schemas.microsoft.com/office/drawing/2014/main" id="{8565A573-2BE1-45CF-ABCE-3DEB96D0C7A9}"/>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Portal</a:t>
                </a:r>
              </a:p>
            </p:txBody>
          </p:sp>
        </p:grpSp>
        <p:grpSp>
          <p:nvGrpSpPr>
            <p:cNvPr id="306" name="Group 305">
              <a:extLst>
                <a:ext uri="{FF2B5EF4-FFF2-40B4-BE49-F238E27FC236}">
                  <a16:creationId xmlns:a16="http://schemas.microsoft.com/office/drawing/2014/main" id="{6117C55C-5369-462B-B509-8F6DA1816D84}"/>
                </a:ext>
              </a:extLst>
            </p:cNvPr>
            <p:cNvGrpSpPr/>
            <p:nvPr/>
          </p:nvGrpSpPr>
          <p:grpSpPr>
            <a:xfrm>
              <a:off x="909930" y="881673"/>
              <a:ext cx="915373" cy="580316"/>
              <a:chOff x="294422" y="2145600"/>
              <a:chExt cx="1012197" cy="622567"/>
            </a:xfrm>
          </p:grpSpPr>
          <p:sp>
            <p:nvSpPr>
              <p:cNvPr id="307" name="Rectangle 306">
                <a:extLst>
                  <a:ext uri="{FF2B5EF4-FFF2-40B4-BE49-F238E27FC236}">
                    <a16:creationId xmlns:a16="http://schemas.microsoft.com/office/drawing/2014/main" id="{E9002E36-978D-4765-8EC4-0700BB991166}"/>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09" name="TextBox 308">
                <a:extLst>
                  <a:ext uri="{FF2B5EF4-FFF2-40B4-BE49-F238E27FC236}">
                    <a16:creationId xmlns:a16="http://schemas.microsoft.com/office/drawing/2014/main" id="{AABA3BFE-B814-47D2-AEFC-6F5232C8ACCA}"/>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REST API</a:t>
                </a:r>
              </a:p>
            </p:txBody>
          </p:sp>
        </p:grpSp>
        <p:grpSp>
          <p:nvGrpSpPr>
            <p:cNvPr id="310" name="Group 309">
              <a:extLst>
                <a:ext uri="{FF2B5EF4-FFF2-40B4-BE49-F238E27FC236}">
                  <a16:creationId xmlns:a16="http://schemas.microsoft.com/office/drawing/2014/main" id="{3D783D06-DF58-4E49-B779-72ED5BFF378F}"/>
                </a:ext>
              </a:extLst>
            </p:cNvPr>
            <p:cNvGrpSpPr/>
            <p:nvPr/>
          </p:nvGrpSpPr>
          <p:grpSpPr>
            <a:xfrm>
              <a:off x="60894" y="1479119"/>
              <a:ext cx="915373" cy="580316"/>
              <a:chOff x="294422" y="2145600"/>
              <a:chExt cx="1012197" cy="622567"/>
            </a:xfrm>
          </p:grpSpPr>
          <p:sp>
            <p:nvSpPr>
              <p:cNvPr id="313" name="Rectangle 312">
                <a:extLst>
                  <a:ext uri="{FF2B5EF4-FFF2-40B4-BE49-F238E27FC236}">
                    <a16:creationId xmlns:a16="http://schemas.microsoft.com/office/drawing/2014/main" id="{ED0C4C6C-93CA-4D02-981B-C6C3D4EC7C0B}"/>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14" name="TextBox 313">
                <a:extLst>
                  <a:ext uri="{FF2B5EF4-FFF2-40B4-BE49-F238E27FC236}">
                    <a16:creationId xmlns:a16="http://schemas.microsoft.com/office/drawing/2014/main" id="{CCB6E230-B8B0-4B28-BF03-C8E6ABE44370}"/>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CLI</a:t>
                </a:r>
              </a:p>
            </p:txBody>
          </p:sp>
        </p:grpSp>
        <p:grpSp>
          <p:nvGrpSpPr>
            <p:cNvPr id="315" name="Group 314">
              <a:extLst>
                <a:ext uri="{FF2B5EF4-FFF2-40B4-BE49-F238E27FC236}">
                  <a16:creationId xmlns:a16="http://schemas.microsoft.com/office/drawing/2014/main" id="{2185AB4A-0253-443A-B3A6-7FD6F470CCD6}"/>
                </a:ext>
              </a:extLst>
            </p:cNvPr>
            <p:cNvGrpSpPr/>
            <p:nvPr/>
          </p:nvGrpSpPr>
          <p:grpSpPr>
            <a:xfrm>
              <a:off x="910613" y="1481017"/>
              <a:ext cx="915373" cy="580316"/>
              <a:chOff x="294422" y="2145600"/>
              <a:chExt cx="1012197" cy="622567"/>
            </a:xfrm>
          </p:grpSpPr>
          <p:sp>
            <p:nvSpPr>
              <p:cNvPr id="324" name="Rectangle 323">
                <a:extLst>
                  <a:ext uri="{FF2B5EF4-FFF2-40B4-BE49-F238E27FC236}">
                    <a16:creationId xmlns:a16="http://schemas.microsoft.com/office/drawing/2014/main" id="{9372A8CF-F51A-49F5-8B02-53A773728A59}"/>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25" name="TextBox 324">
                <a:extLst>
                  <a:ext uri="{FF2B5EF4-FFF2-40B4-BE49-F238E27FC236}">
                    <a16:creationId xmlns:a16="http://schemas.microsoft.com/office/drawing/2014/main" id="{C2850F57-1B1D-4D56-AC2D-E15ECE3B9234}"/>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PowerShell</a:t>
                </a:r>
              </a:p>
            </p:txBody>
          </p:sp>
        </p:grpSp>
        <p:pic>
          <p:nvPicPr>
            <p:cNvPr id="47" name="Graphic 46">
              <a:extLst>
                <a:ext uri="{FF2B5EF4-FFF2-40B4-BE49-F238E27FC236}">
                  <a16:creationId xmlns:a16="http://schemas.microsoft.com/office/drawing/2014/main" id="{6A2D0987-3F5F-4481-8514-4B21EF8429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7535" y="1129160"/>
              <a:ext cx="274320" cy="282752"/>
            </a:xfrm>
            <a:prstGeom prst="rect">
              <a:avLst/>
            </a:prstGeom>
          </p:spPr>
        </p:pic>
        <p:pic>
          <p:nvPicPr>
            <p:cNvPr id="49" name="Graphic 48">
              <a:extLst>
                <a:ext uri="{FF2B5EF4-FFF2-40B4-BE49-F238E27FC236}">
                  <a16:creationId xmlns:a16="http://schemas.microsoft.com/office/drawing/2014/main" id="{F3CB9F31-8881-4F06-9656-50713438FF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2541" y="1730233"/>
              <a:ext cx="274320" cy="282752"/>
            </a:xfrm>
            <a:prstGeom prst="rect">
              <a:avLst/>
            </a:prstGeom>
          </p:spPr>
        </p:pic>
        <p:pic>
          <p:nvPicPr>
            <p:cNvPr id="326" name="Graphic 325">
              <a:extLst>
                <a:ext uri="{FF2B5EF4-FFF2-40B4-BE49-F238E27FC236}">
                  <a16:creationId xmlns:a16="http://schemas.microsoft.com/office/drawing/2014/main" id="{90BB022C-0335-4C04-826B-84913DAA834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22516" y="1724441"/>
              <a:ext cx="274320" cy="282752"/>
            </a:xfrm>
            <a:prstGeom prst="rect">
              <a:avLst/>
            </a:prstGeom>
          </p:spPr>
        </p:pic>
        <p:pic>
          <p:nvPicPr>
            <p:cNvPr id="51" name="Graphic 50">
              <a:extLst>
                <a:ext uri="{FF2B5EF4-FFF2-40B4-BE49-F238E27FC236}">
                  <a16:creationId xmlns:a16="http://schemas.microsoft.com/office/drawing/2014/main" id="{14017653-7F17-46AB-B9A0-99DD3D20C0C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31139" y="1124049"/>
              <a:ext cx="274320" cy="282752"/>
            </a:xfrm>
            <a:prstGeom prst="rect">
              <a:avLst/>
            </a:prstGeom>
          </p:spPr>
        </p:pic>
      </p:grpSp>
      <p:sp>
        <p:nvSpPr>
          <p:cNvPr id="328" name="TextBox 327">
            <a:extLst>
              <a:ext uri="{FF2B5EF4-FFF2-40B4-BE49-F238E27FC236}">
                <a16:creationId xmlns:a16="http://schemas.microsoft.com/office/drawing/2014/main" id="{44218FFA-3906-4D04-BBA3-D0364D3E07E2}"/>
              </a:ext>
              <a:ext uri="{C183D7F6-B498-43B3-948B-1728B52AA6E4}">
                <adec:decorative xmlns:adec="http://schemas.microsoft.com/office/drawing/2017/decorative" val="1"/>
              </a:ext>
            </a:extLst>
          </p:cNvPr>
          <p:cNvSpPr txBox="1"/>
          <p:nvPr/>
        </p:nvSpPr>
        <p:spPr>
          <a:xfrm>
            <a:off x="342842" y="649129"/>
            <a:ext cx="1194261"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User Interface</a:t>
            </a:r>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
        <p:nvSpPr>
          <p:cNvPr id="688" name="Rectangle 687">
            <a:extLst>
              <a:ext uri="{FF2B5EF4-FFF2-40B4-BE49-F238E27FC236}">
                <a16:creationId xmlns:a16="http://schemas.microsoft.com/office/drawing/2014/main" id="{D5D7E886-1541-4276-AAF0-38CAE1683EEE}"/>
              </a:ext>
              <a:ext uri="{C183D7F6-B498-43B3-948B-1728B52AA6E4}">
                <adec:decorative xmlns:adec="http://schemas.microsoft.com/office/drawing/2017/decorative" val="1"/>
              </a:ext>
            </a:extLst>
          </p:cNvPr>
          <p:cNvSpPr/>
          <p:nvPr/>
        </p:nvSpPr>
        <p:spPr bwMode="auto">
          <a:xfrm>
            <a:off x="2862053" y="636779"/>
            <a:ext cx="9023788" cy="145067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36" name="Group 35">
            <a:extLst>
              <a:ext uri="{FF2B5EF4-FFF2-40B4-BE49-F238E27FC236}">
                <a16:creationId xmlns:a16="http://schemas.microsoft.com/office/drawing/2014/main" id="{DC30F559-65F7-4737-BC13-8E929A25D7F8}"/>
              </a:ext>
              <a:ext uri="{C183D7F6-B498-43B3-948B-1728B52AA6E4}">
                <adec:decorative xmlns:adec="http://schemas.microsoft.com/office/drawing/2017/decorative" val="1"/>
              </a:ext>
            </a:extLst>
          </p:cNvPr>
          <p:cNvGrpSpPr/>
          <p:nvPr/>
        </p:nvGrpSpPr>
        <p:grpSpPr>
          <a:xfrm>
            <a:off x="5067979" y="687455"/>
            <a:ext cx="1214049" cy="536971"/>
            <a:chOff x="5067979" y="687455"/>
            <a:chExt cx="1214049" cy="536971"/>
          </a:xfrm>
        </p:grpSpPr>
        <p:sp>
          <p:nvSpPr>
            <p:cNvPr id="605" name="Rectangle 604">
              <a:extLst>
                <a:ext uri="{FF2B5EF4-FFF2-40B4-BE49-F238E27FC236}">
                  <a16:creationId xmlns:a16="http://schemas.microsoft.com/office/drawing/2014/main" id="{26177DE5-8862-4845-91E6-264183FBF129}"/>
                </a:ext>
              </a:extLst>
            </p:cNvPr>
            <p:cNvSpPr/>
            <p:nvPr/>
          </p:nvSpPr>
          <p:spPr bwMode="auto">
            <a:xfrm>
              <a:off x="5123584" y="687455"/>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06" name="TextBox 605">
              <a:extLst>
                <a:ext uri="{FF2B5EF4-FFF2-40B4-BE49-F238E27FC236}">
                  <a16:creationId xmlns:a16="http://schemas.microsoft.com/office/drawing/2014/main" id="{C9FB9845-CE8C-497B-9D82-C0F9984AEE1A}"/>
                </a:ext>
              </a:extLst>
            </p:cNvPr>
            <p:cNvSpPr txBox="1"/>
            <p:nvPr/>
          </p:nvSpPr>
          <p:spPr>
            <a:xfrm>
              <a:off x="5067979" y="687455"/>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AD (RBAC)</a:t>
              </a:r>
            </a:p>
          </p:txBody>
        </p:sp>
        <p:pic>
          <p:nvPicPr>
            <p:cNvPr id="604" name="Graphic 603">
              <a:extLst>
                <a:ext uri="{FF2B5EF4-FFF2-40B4-BE49-F238E27FC236}">
                  <a16:creationId xmlns:a16="http://schemas.microsoft.com/office/drawing/2014/main" id="{C6451F8A-3052-4D84-89F2-F0C64DDEE630}"/>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554512" y="899919"/>
              <a:ext cx="242213" cy="274320"/>
            </a:xfrm>
            <a:prstGeom prst="rect">
              <a:avLst/>
            </a:prstGeom>
          </p:spPr>
        </p:pic>
      </p:grpSp>
      <p:grpSp>
        <p:nvGrpSpPr>
          <p:cNvPr id="37" name="Group 36">
            <a:extLst>
              <a:ext uri="{FF2B5EF4-FFF2-40B4-BE49-F238E27FC236}">
                <a16:creationId xmlns:a16="http://schemas.microsoft.com/office/drawing/2014/main" id="{BB49BD21-B908-4D4D-B057-A4EA971E5270}"/>
              </a:ext>
              <a:ext uri="{C183D7F6-B498-43B3-948B-1728B52AA6E4}">
                <adec:decorative xmlns:adec="http://schemas.microsoft.com/office/drawing/2017/decorative" val="1"/>
              </a:ext>
            </a:extLst>
          </p:cNvPr>
          <p:cNvGrpSpPr/>
          <p:nvPr/>
        </p:nvGrpSpPr>
        <p:grpSpPr>
          <a:xfrm>
            <a:off x="5067979" y="1255164"/>
            <a:ext cx="1214049" cy="536971"/>
            <a:chOff x="5067979" y="1255164"/>
            <a:chExt cx="1214049" cy="536971"/>
          </a:xfrm>
        </p:grpSpPr>
        <p:sp>
          <p:nvSpPr>
            <p:cNvPr id="607" name="Rectangle 606">
              <a:extLst>
                <a:ext uri="{FF2B5EF4-FFF2-40B4-BE49-F238E27FC236}">
                  <a16:creationId xmlns:a16="http://schemas.microsoft.com/office/drawing/2014/main" id="{D290C5C8-3750-4EA5-A83A-4AE1BDDBE4EA}"/>
                </a:ext>
              </a:extLst>
            </p:cNvPr>
            <p:cNvSpPr/>
            <p:nvPr/>
          </p:nvSpPr>
          <p:spPr bwMode="auto">
            <a:xfrm>
              <a:off x="5123584" y="1255164"/>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08" name="TextBox 607">
              <a:extLst>
                <a:ext uri="{FF2B5EF4-FFF2-40B4-BE49-F238E27FC236}">
                  <a16:creationId xmlns:a16="http://schemas.microsoft.com/office/drawing/2014/main" id="{58517A91-8062-461A-A18D-EB93B396D033}"/>
                </a:ext>
              </a:extLst>
            </p:cNvPr>
            <p:cNvSpPr txBox="1"/>
            <p:nvPr/>
          </p:nvSpPr>
          <p:spPr>
            <a:xfrm>
              <a:off x="5067979" y="1255164"/>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Monitor</a:t>
              </a:r>
            </a:p>
          </p:txBody>
        </p:sp>
        <p:pic>
          <p:nvPicPr>
            <p:cNvPr id="610" name="Graphic 609">
              <a:extLst>
                <a:ext uri="{FF2B5EF4-FFF2-40B4-BE49-F238E27FC236}">
                  <a16:creationId xmlns:a16="http://schemas.microsoft.com/office/drawing/2014/main" id="{9DC2A2E9-49ED-4091-95ED-05498F86D93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558852" y="1464511"/>
              <a:ext cx="242212" cy="274320"/>
            </a:xfrm>
            <a:prstGeom prst="rect">
              <a:avLst/>
            </a:prstGeom>
          </p:spPr>
        </p:pic>
      </p:grpSp>
      <p:grpSp>
        <p:nvGrpSpPr>
          <p:cNvPr id="38" name="Group 37">
            <a:extLst>
              <a:ext uri="{FF2B5EF4-FFF2-40B4-BE49-F238E27FC236}">
                <a16:creationId xmlns:a16="http://schemas.microsoft.com/office/drawing/2014/main" id="{45D3640B-2DC4-4C8D-8A75-6689688E9B85}"/>
              </a:ext>
              <a:ext uri="{C183D7F6-B498-43B3-948B-1728B52AA6E4}">
                <adec:decorative xmlns:adec="http://schemas.microsoft.com/office/drawing/2017/decorative" val="1"/>
              </a:ext>
            </a:extLst>
          </p:cNvPr>
          <p:cNvGrpSpPr/>
          <p:nvPr/>
        </p:nvGrpSpPr>
        <p:grpSpPr>
          <a:xfrm>
            <a:off x="6201858" y="688840"/>
            <a:ext cx="1214049" cy="536971"/>
            <a:chOff x="6201858" y="688840"/>
            <a:chExt cx="1214049" cy="536971"/>
          </a:xfrm>
        </p:grpSpPr>
        <p:sp>
          <p:nvSpPr>
            <p:cNvPr id="615" name="Rectangle 614">
              <a:extLst>
                <a:ext uri="{FF2B5EF4-FFF2-40B4-BE49-F238E27FC236}">
                  <a16:creationId xmlns:a16="http://schemas.microsoft.com/office/drawing/2014/main" id="{C36C38FE-43E2-4A54-BD6C-EA92C582B82D}"/>
                </a:ext>
              </a:extLst>
            </p:cNvPr>
            <p:cNvSpPr/>
            <p:nvPr/>
          </p:nvSpPr>
          <p:spPr bwMode="auto">
            <a:xfrm>
              <a:off x="6257463" y="688840"/>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16" name="TextBox 615">
              <a:extLst>
                <a:ext uri="{FF2B5EF4-FFF2-40B4-BE49-F238E27FC236}">
                  <a16:creationId xmlns:a16="http://schemas.microsoft.com/office/drawing/2014/main" id="{3782CD16-1246-4BF4-9C04-A5D7B89A80B7}"/>
                </a:ext>
              </a:extLst>
            </p:cNvPr>
            <p:cNvSpPr txBox="1"/>
            <p:nvPr/>
          </p:nvSpPr>
          <p:spPr>
            <a:xfrm>
              <a:off x="6201858" y="688840"/>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ARM Templates</a:t>
              </a:r>
            </a:p>
          </p:txBody>
        </p:sp>
      </p:grpSp>
      <p:grpSp>
        <p:nvGrpSpPr>
          <p:cNvPr id="39" name="Group 38">
            <a:extLst>
              <a:ext uri="{FF2B5EF4-FFF2-40B4-BE49-F238E27FC236}">
                <a16:creationId xmlns:a16="http://schemas.microsoft.com/office/drawing/2014/main" id="{DBB8814C-B3E8-4947-AFC0-AC9AD91EB2E9}"/>
              </a:ext>
              <a:ext uri="{C183D7F6-B498-43B3-948B-1728B52AA6E4}">
                <adec:decorative xmlns:adec="http://schemas.microsoft.com/office/drawing/2017/decorative" val="1"/>
              </a:ext>
            </a:extLst>
          </p:cNvPr>
          <p:cNvGrpSpPr/>
          <p:nvPr/>
        </p:nvGrpSpPr>
        <p:grpSpPr>
          <a:xfrm>
            <a:off x="6201858" y="1256549"/>
            <a:ext cx="1214049" cy="536971"/>
            <a:chOff x="6201858" y="1256549"/>
            <a:chExt cx="1214049" cy="536971"/>
          </a:xfrm>
        </p:grpSpPr>
        <p:sp>
          <p:nvSpPr>
            <p:cNvPr id="619" name="Rectangle 618">
              <a:extLst>
                <a:ext uri="{FF2B5EF4-FFF2-40B4-BE49-F238E27FC236}">
                  <a16:creationId xmlns:a16="http://schemas.microsoft.com/office/drawing/2014/main" id="{49790C9A-B288-4E4E-8F49-0054CFE83E2F}"/>
                </a:ext>
              </a:extLst>
            </p:cNvPr>
            <p:cNvSpPr/>
            <p:nvPr/>
          </p:nvSpPr>
          <p:spPr bwMode="auto">
            <a:xfrm>
              <a:off x="6257463" y="1256549"/>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20" name="TextBox 619">
              <a:extLst>
                <a:ext uri="{FF2B5EF4-FFF2-40B4-BE49-F238E27FC236}">
                  <a16:creationId xmlns:a16="http://schemas.microsoft.com/office/drawing/2014/main" id="{693FEAB2-D3F7-4C08-9B9E-AF729D3D6C82}"/>
                </a:ext>
              </a:extLst>
            </p:cNvPr>
            <p:cNvSpPr txBox="1"/>
            <p:nvPr/>
          </p:nvSpPr>
          <p:spPr>
            <a:xfrm>
              <a:off x="6201858" y="1256549"/>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Log Analytics</a:t>
              </a:r>
            </a:p>
          </p:txBody>
        </p:sp>
      </p:grpSp>
      <p:grpSp>
        <p:nvGrpSpPr>
          <p:cNvPr id="40" name="Group 39">
            <a:extLst>
              <a:ext uri="{FF2B5EF4-FFF2-40B4-BE49-F238E27FC236}">
                <a16:creationId xmlns:a16="http://schemas.microsoft.com/office/drawing/2014/main" id="{94731637-D799-4490-B2C0-FAE0D3C955D7}"/>
              </a:ext>
              <a:ext uri="{C183D7F6-B498-43B3-948B-1728B52AA6E4}">
                <adec:decorative xmlns:adec="http://schemas.microsoft.com/office/drawing/2017/decorative" val="1"/>
              </a:ext>
            </a:extLst>
          </p:cNvPr>
          <p:cNvGrpSpPr/>
          <p:nvPr/>
        </p:nvGrpSpPr>
        <p:grpSpPr>
          <a:xfrm>
            <a:off x="7317319" y="688677"/>
            <a:ext cx="1214049" cy="536971"/>
            <a:chOff x="7317319" y="688677"/>
            <a:chExt cx="1214049" cy="536971"/>
          </a:xfrm>
        </p:grpSpPr>
        <p:sp>
          <p:nvSpPr>
            <p:cNvPr id="623" name="Rectangle 622">
              <a:extLst>
                <a:ext uri="{FF2B5EF4-FFF2-40B4-BE49-F238E27FC236}">
                  <a16:creationId xmlns:a16="http://schemas.microsoft.com/office/drawing/2014/main" id="{EB6E7632-DE4D-48DF-BB9C-DB8488CB1485}"/>
                </a:ext>
              </a:extLst>
            </p:cNvPr>
            <p:cNvSpPr/>
            <p:nvPr/>
          </p:nvSpPr>
          <p:spPr bwMode="auto">
            <a:xfrm>
              <a:off x="7372924" y="688677"/>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24" name="TextBox 623">
              <a:extLst>
                <a:ext uri="{FF2B5EF4-FFF2-40B4-BE49-F238E27FC236}">
                  <a16:creationId xmlns:a16="http://schemas.microsoft.com/office/drawing/2014/main" id="{0AE46CCA-A810-4FC9-B769-7949B12D0BAE}"/>
                </a:ext>
              </a:extLst>
            </p:cNvPr>
            <p:cNvSpPr txBox="1"/>
            <p:nvPr/>
          </p:nvSpPr>
          <p:spPr>
            <a:xfrm>
              <a:off x="7317319" y="688677"/>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Tags</a:t>
              </a:r>
            </a:p>
          </p:txBody>
        </p:sp>
      </p:grpSp>
      <p:grpSp>
        <p:nvGrpSpPr>
          <p:cNvPr id="41" name="Group 40">
            <a:extLst>
              <a:ext uri="{FF2B5EF4-FFF2-40B4-BE49-F238E27FC236}">
                <a16:creationId xmlns:a16="http://schemas.microsoft.com/office/drawing/2014/main" id="{BA60E15D-2896-404A-850A-DD830CF41CE2}"/>
              </a:ext>
              <a:ext uri="{C183D7F6-B498-43B3-948B-1728B52AA6E4}">
                <adec:decorative xmlns:adec="http://schemas.microsoft.com/office/drawing/2017/decorative" val="1"/>
              </a:ext>
            </a:extLst>
          </p:cNvPr>
          <p:cNvGrpSpPr/>
          <p:nvPr/>
        </p:nvGrpSpPr>
        <p:grpSpPr>
          <a:xfrm>
            <a:off x="7317319" y="1256386"/>
            <a:ext cx="1214049" cy="536971"/>
            <a:chOff x="7317319" y="1256386"/>
            <a:chExt cx="1214049" cy="536971"/>
          </a:xfrm>
        </p:grpSpPr>
        <p:sp>
          <p:nvSpPr>
            <p:cNvPr id="627" name="Rectangle 626">
              <a:extLst>
                <a:ext uri="{FF2B5EF4-FFF2-40B4-BE49-F238E27FC236}">
                  <a16:creationId xmlns:a16="http://schemas.microsoft.com/office/drawing/2014/main" id="{0A1FD26F-65D3-4C9F-B86B-B704914745BC}"/>
                </a:ext>
              </a:extLst>
            </p:cNvPr>
            <p:cNvSpPr/>
            <p:nvPr/>
          </p:nvSpPr>
          <p:spPr bwMode="auto">
            <a:xfrm>
              <a:off x="7372924" y="1256386"/>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28" name="TextBox 627">
              <a:extLst>
                <a:ext uri="{FF2B5EF4-FFF2-40B4-BE49-F238E27FC236}">
                  <a16:creationId xmlns:a16="http://schemas.microsoft.com/office/drawing/2014/main" id="{78293A5E-824A-4283-AFA4-24827E85FAF8}"/>
                </a:ext>
              </a:extLst>
            </p:cNvPr>
            <p:cNvSpPr txBox="1"/>
            <p:nvPr/>
          </p:nvSpPr>
          <p:spPr>
            <a:xfrm>
              <a:off x="7317319" y="1256386"/>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Defender</a:t>
              </a:r>
            </a:p>
          </p:txBody>
        </p:sp>
      </p:grpSp>
      <p:grpSp>
        <p:nvGrpSpPr>
          <p:cNvPr id="42" name="Group 41">
            <a:extLst>
              <a:ext uri="{FF2B5EF4-FFF2-40B4-BE49-F238E27FC236}">
                <a16:creationId xmlns:a16="http://schemas.microsoft.com/office/drawing/2014/main" id="{18DB59EE-449A-492E-B47A-A68D9CBE11AF}"/>
              </a:ext>
              <a:ext uri="{C183D7F6-B498-43B3-948B-1728B52AA6E4}">
                <adec:decorative xmlns:adec="http://schemas.microsoft.com/office/drawing/2017/decorative" val="1"/>
              </a:ext>
            </a:extLst>
          </p:cNvPr>
          <p:cNvGrpSpPr/>
          <p:nvPr/>
        </p:nvGrpSpPr>
        <p:grpSpPr>
          <a:xfrm>
            <a:off x="8441352" y="690062"/>
            <a:ext cx="1214049" cy="536971"/>
            <a:chOff x="8441352" y="690062"/>
            <a:chExt cx="1214049" cy="536971"/>
          </a:xfrm>
        </p:grpSpPr>
        <p:sp>
          <p:nvSpPr>
            <p:cNvPr id="631" name="Rectangle 630">
              <a:extLst>
                <a:ext uri="{FF2B5EF4-FFF2-40B4-BE49-F238E27FC236}">
                  <a16:creationId xmlns:a16="http://schemas.microsoft.com/office/drawing/2014/main" id="{F8E4B73A-0338-4C85-9331-4A16711208DE}"/>
                </a:ext>
              </a:extLst>
            </p:cNvPr>
            <p:cNvSpPr/>
            <p:nvPr/>
          </p:nvSpPr>
          <p:spPr bwMode="auto">
            <a:xfrm>
              <a:off x="8496957" y="690062"/>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32" name="TextBox 631">
              <a:extLst>
                <a:ext uri="{FF2B5EF4-FFF2-40B4-BE49-F238E27FC236}">
                  <a16:creationId xmlns:a16="http://schemas.microsoft.com/office/drawing/2014/main" id="{A2689B47-3EE1-4EF9-BB6B-704AFBA16E55}"/>
                </a:ext>
              </a:extLst>
            </p:cNvPr>
            <p:cNvSpPr txBox="1"/>
            <p:nvPr/>
          </p:nvSpPr>
          <p:spPr>
            <a:xfrm>
              <a:off x="8441352" y="690062"/>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Resource Graph</a:t>
              </a:r>
            </a:p>
          </p:txBody>
        </p:sp>
      </p:grpSp>
      <p:grpSp>
        <p:nvGrpSpPr>
          <p:cNvPr id="43" name="Group 42">
            <a:extLst>
              <a:ext uri="{FF2B5EF4-FFF2-40B4-BE49-F238E27FC236}">
                <a16:creationId xmlns:a16="http://schemas.microsoft.com/office/drawing/2014/main" id="{87380721-0181-41EC-8E52-6A5BEDC3914F}"/>
              </a:ext>
              <a:ext uri="{C183D7F6-B498-43B3-948B-1728B52AA6E4}">
                <adec:decorative xmlns:adec="http://schemas.microsoft.com/office/drawing/2017/decorative" val="1"/>
              </a:ext>
            </a:extLst>
          </p:cNvPr>
          <p:cNvGrpSpPr/>
          <p:nvPr/>
        </p:nvGrpSpPr>
        <p:grpSpPr>
          <a:xfrm>
            <a:off x="8441352" y="1257771"/>
            <a:ext cx="1214049" cy="536971"/>
            <a:chOff x="8441352" y="1257771"/>
            <a:chExt cx="1214049" cy="536971"/>
          </a:xfrm>
        </p:grpSpPr>
        <p:sp>
          <p:nvSpPr>
            <p:cNvPr id="635" name="Rectangle 634">
              <a:extLst>
                <a:ext uri="{FF2B5EF4-FFF2-40B4-BE49-F238E27FC236}">
                  <a16:creationId xmlns:a16="http://schemas.microsoft.com/office/drawing/2014/main" id="{8D2BE6B0-C10B-491B-BC45-8C3D0F3841CD}"/>
                </a:ext>
              </a:extLst>
            </p:cNvPr>
            <p:cNvSpPr/>
            <p:nvPr/>
          </p:nvSpPr>
          <p:spPr bwMode="auto">
            <a:xfrm>
              <a:off x="8496957" y="1257771"/>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36" name="TextBox 635">
              <a:extLst>
                <a:ext uri="{FF2B5EF4-FFF2-40B4-BE49-F238E27FC236}">
                  <a16:creationId xmlns:a16="http://schemas.microsoft.com/office/drawing/2014/main" id="{AC9A0C0F-569E-4C19-85FD-8966D57858A8}"/>
                </a:ext>
              </a:extLst>
            </p:cNvPr>
            <p:cNvSpPr txBox="1"/>
            <p:nvPr/>
          </p:nvSpPr>
          <p:spPr>
            <a:xfrm>
              <a:off x="8441352" y="1257771"/>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Sentinel</a:t>
              </a:r>
            </a:p>
          </p:txBody>
        </p:sp>
      </p:grpSp>
      <p:grpSp>
        <p:nvGrpSpPr>
          <p:cNvPr id="44" name="Group 43">
            <a:extLst>
              <a:ext uri="{FF2B5EF4-FFF2-40B4-BE49-F238E27FC236}">
                <a16:creationId xmlns:a16="http://schemas.microsoft.com/office/drawing/2014/main" id="{EC5EF891-18AA-41EA-ACC3-941D2BB60D80}"/>
              </a:ext>
              <a:ext uri="{C183D7F6-B498-43B3-948B-1728B52AA6E4}">
                <adec:decorative xmlns:adec="http://schemas.microsoft.com/office/drawing/2017/decorative" val="1"/>
              </a:ext>
            </a:extLst>
          </p:cNvPr>
          <p:cNvGrpSpPr/>
          <p:nvPr/>
        </p:nvGrpSpPr>
        <p:grpSpPr>
          <a:xfrm>
            <a:off x="9556813" y="689899"/>
            <a:ext cx="1214049" cy="536971"/>
            <a:chOff x="9556813" y="689899"/>
            <a:chExt cx="1214049" cy="536971"/>
          </a:xfrm>
        </p:grpSpPr>
        <p:sp>
          <p:nvSpPr>
            <p:cNvPr id="639" name="Rectangle 638">
              <a:extLst>
                <a:ext uri="{FF2B5EF4-FFF2-40B4-BE49-F238E27FC236}">
                  <a16:creationId xmlns:a16="http://schemas.microsoft.com/office/drawing/2014/main" id="{F7F46A6E-679E-4E46-BFE9-5BD2F5921D23}"/>
                </a:ext>
              </a:extLst>
            </p:cNvPr>
            <p:cNvSpPr/>
            <p:nvPr/>
          </p:nvSpPr>
          <p:spPr bwMode="auto">
            <a:xfrm>
              <a:off x="9612418" y="689899"/>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40" name="TextBox 639">
              <a:extLst>
                <a:ext uri="{FF2B5EF4-FFF2-40B4-BE49-F238E27FC236}">
                  <a16:creationId xmlns:a16="http://schemas.microsoft.com/office/drawing/2014/main" id="{F077CF51-0192-46F0-83F0-F249F90B4F82}"/>
                </a:ext>
              </a:extLst>
            </p:cNvPr>
            <p:cNvSpPr txBox="1"/>
            <p:nvPr/>
          </p:nvSpPr>
          <p:spPr>
            <a:xfrm>
              <a:off x="9556813" y="689899"/>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Audit</a:t>
              </a:r>
            </a:p>
          </p:txBody>
        </p:sp>
      </p:grpSp>
      <p:grpSp>
        <p:nvGrpSpPr>
          <p:cNvPr id="46" name="Group 45">
            <a:extLst>
              <a:ext uri="{FF2B5EF4-FFF2-40B4-BE49-F238E27FC236}">
                <a16:creationId xmlns:a16="http://schemas.microsoft.com/office/drawing/2014/main" id="{BB8BBCB7-0144-49DA-A4FF-F660CE5A288A}"/>
              </a:ext>
              <a:ext uri="{C183D7F6-B498-43B3-948B-1728B52AA6E4}">
                <adec:decorative xmlns:adec="http://schemas.microsoft.com/office/drawing/2017/decorative" val="1"/>
              </a:ext>
            </a:extLst>
          </p:cNvPr>
          <p:cNvGrpSpPr/>
          <p:nvPr/>
        </p:nvGrpSpPr>
        <p:grpSpPr>
          <a:xfrm>
            <a:off x="9556813" y="1257608"/>
            <a:ext cx="1214049" cy="536971"/>
            <a:chOff x="9556813" y="1257608"/>
            <a:chExt cx="1214049" cy="536971"/>
          </a:xfrm>
        </p:grpSpPr>
        <p:sp>
          <p:nvSpPr>
            <p:cNvPr id="643" name="Rectangle 642">
              <a:extLst>
                <a:ext uri="{FF2B5EF4-FFF2-40B4-BE49-F238E27FC236}">
                  <a16:creationId xmlns:a16="http://schemas.microsoft.com/office/drawing/2014/main" id="{F57B29EF-9B1A-409F-B2EE-600807E0B38A}"/>
                </a:ext>
              </a:extLst>
            </p:cNvPr>
            <p:cNvSpPr/>
            <p:nvPr/>
          </p:nvSpPr>
          <p:spPr bwMode="auto">
            <a:xfrm>
              <a:off x="9612418" y="1257608"/>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44" name="TextBox 643">
              <a:extLst>
                <a:ext uri="{FF2B5EF4-FFF2-40B4-BE49-F238E27FC236}">
                  <a16:creationId xmlns:a16="http://schemas.microsoft.com/office/drawing/2014/main" id="{99C400A1-2AB2-49C0-B64A-339531A699B2}"/>
                </a:ext>
              </a:extLst>
            </p:cNvPr>
            <p:cNvSpPr txBox="1"/>
            <p:nvPr/>
          </p:nvSpPr>
          <p:spPr>
            <a:xfrm>
              <a:off x="9556813" y="1257608"/>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Key Vault</a:t>
              </a:r>
            </a:p>
          </p:txBody>
        </p:sp>
      </p:grpSp>
      <p:grpSp>
        <p:nvGrpSpPr>
          <p:cNvPr id="48" name="Group 47">
            <a:extLst>
              <a:ext uri="{FF2B5EF4-FFF2-40B4-BE49-F238E27FC236}">
                <a16:creationId xmlns:a16="http://schemas.microsoft.com/office/drawing/2014/main" id="{BCD077EB-DAD0-4FFD-AF7D-A81BE7BE6CC6}"/>
              </a:ext>
              <a:ext uri="{C183D7F6-B498-43B3-948B-1728B52AA6E4}">
                <adec:decorative xmlns:adec="http://schemas.microsoft.com/office/drawing/2017/decorative" val="1"/>
              </a:ext>
            </a:extLst>
          </p:cNvPr>
          <p:cNvGrpSpPr/>
          <p:nvPr/>
        </p:nvGrpSpPr>
        <p:grpSpPr>
          <a:xfrm>
            <a:off x="10690692" y="691284"/>
            <a:ext cx="1214049" cy="536971"/>
            <a:chOff x="10690692" y="691284"/>
            <a:chExt cx="1214049" cy="536971"/>
          </a:xfrm>
        </p:grpSpPr>
        <p:sp>
          <p:nvSpPr>
            <p:cNvPr id="647" name="Rectangle 646">
              <a:extLst>
                <a:ext uri="{FF2B5EF4-FFF2-40B4-BE49-F238E27FC236}">
                  <a16:creationId xmlns:a16="http://schemas.microsoft.com/office/drawing/2014/main" id="{3C39FFB2-E208-4EF1-BFD4-9F8262A3B5B6}"/>
                </a:ext>
              </a:extLst>
            </p:cNvPr>
            <p:cNvSpPr/>
            <p:nvPr/>
          </p:nvSpPr>
          <p:spPr bwMode="auto">
            <a:xfrm>
              <a:off x="10746297" y="691284"/>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48" name="TextBox 647">
              <a:extLst>
                <a:ext uri="{FF2B5EF4-FFF2-40B4-BE49-F238E27FC236}">
                  <a16:creationId xmlns:a16="http://schemas.microsoft.com/office/drawing/2014/main" id="{5B3C5A3B-74A4-49D9-BC70-0053AD0C1B5B}"/>
                </a:ext>
              </a:extLst>
            </p:cNvPr>
            <p:cNvSpPr txBox="1"/>
            <p:nvPr/>
          </p:nvSpPr>
          <p:spPr>
            <a:xfrm>
              <a:off x="10690692" y="691284"/>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Automation</a:t>
              </a:r>
            </a:p>
          </p:txBody>
        </p:sp>
      </p:grpSp>
      <p:grpSp>
        <p:nvGrpSpPr>
          <p:cNvPr id="50" name="Group 49">
            <a:extLst>
              <a:ext uri="{FF2B5EF4-FFF2-40B4-BE49-F238E27FC236}">
                <a16:creationId xmlns:a16="http://schemas.microsoft.com/office/drawing/2014/main" id="{677A4FDE-D3A9-4259-8090-D957ABB217DF}"/>
              </a:ext>
              <a:ext uri="{C183D7F6-B498-43B3-948B-1728B52AA6E4}">
                <adec:decorative xmlns:adec="http://schemas.microsoft.com/office/drawing/2017/decorative" val="1"/>
              </a:ext>
            </a:extLst>
          </p:cNvPr>
          <p:cNvGrpSpPr/>
          <p:nvPr/>
        </p:nvGrpSpPr>
        <p:grpSpPr>
          <a:xfrm>
            <a:off x="10690692" y="1258993"/>
            <a:ext cx="1214049" cy="536971"/>
            <a:chOff x="10690692" y="1258993"/>
            <a:chExt cx="1214049" cy="536971"/>
          </a:xfrm>
        </p:grpSpPr>
        <p:sp>
          <p:nvSpPr>
            <p:cNvPr id="651" name="Rectangle 650">
              <a:extLst>
                <a:ext uri="{FF2B5EF4-FFF2-40B4-BE49-F238E27FC236}">
                  <a16:creationId xmlns:a16="http://schemas.microsoft.com/office/drawing/2014/main" id="{79CB72B9-0BF5-4D73-A106-854C9719C2C5}"/>
                </a:ext>
              </a:extLst>
            </p:cNvPr>
            <p:cNvSpPr/>
            <p:nvPr/>
          </p:nvSpPr>
          <p:spPr bwMode="auto">
            <a:xfrm>
              <a:off x="10746297" y="1258993"/>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52" name="TextBox 651">
              <a:extLst>
                <a:ext uri="{FF2B5EF4-FFF2-40B4-BE49-F238E27FC236}">
                  <a16:creationId xmlns:a16="http://schemas.microsoft.com/office/drawing/2014/main" id="{A827ECCB-74E1-44B7-AAE9-88AFD01CCD19}"/>
                </a:ext>
              </a:extLst>
            </p:cNvPr>
            <p:cNvSpPr txBox="1"/>
            <p:nvPr/>
          </p:nvSpPr>
          <p:spPr>
            <a:xfrm>
              <a:off x="10690692" y="1258993"/>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Automanage</a:t>
              </a:r>
            </a:p>
          </p:txBody>
        </p:sp>
      </p:grpSp>
      <p:pic>
        <p:nvPicPr>
          <p:cNvPr id="601" name="Graphic 600">
            <a:extLst>
              <a:ext uri="{FF2B5EF4-FFF2-40B4-BE49-F238E27FC236}">
                <a16:creationId xmlns:a16="http://schemas.microsoft.com/office/drawing/2014/main" id="{47D5E893-AD7E-4FD8-8D73-997E056FE7D3}"/>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141260" y="888280"/>
            <a:ext cx="274320" cy="310684"/>
          </a:xfrm>
          <a:prstGeom prst="rect">
            <a:avLst/>
          </a:prstGeom>
        </p:spPr>
      </p:pic>
      <p:pic>
        <p:nvPicPr>
          <p:cNvPr id="603" name="Graphic 602">
            <a:extLst>
              <a:ext uri="{FF2B5EF4-FFF2-40B4-BE49-F238E27FC236}">
                <a16:creationId xmlns:a16="http://schemas.microsoft.com/office/drawing/2014/main" id="{DB095AB1-E46F-4DC9-9B63-221A46375D39}"/>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173368" y="1469825"/>
            <a:ext cx="242212" cy="274320"/>
          </a:xfrm>
          <a:prstGeom prst="rect">
            <a:avLst/>
          </a:prstGeom>
        </p:spPr>
      </p:pic>
      <p:pic>
        <p:nvPicPr>
          <p:cNvPr id="655" name="Graphic 654">
            <a:extLst>
              <a:ext uri="{FF2B5EF4-FFF2-40B4-BE49-F238E27FC236}">
                <a16:creationId xmlns:a16="http://schemas.microsoft.com/office/drawing/2014/main" id="{962F9118-3F5B-4E26-8D03-FE55A34AE6FB}"/>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711714" y="1463167"/>
            <a:ext cx="242212" cy="274320"/>
          </a:xfrm>
          <a:prstGeom prst="rect">
            <a:avLst/>
          </a:prstGeom>
        </p:spPr>
      </p:pic>
      <p:pic>
        <p:nvPicPr>
          <p:cNvPr id="656" name="Graphic 655">
            <a:extLst>
              <a:ext uri="{FF2B5EF4-FFF2-40B4-BE49-F238E27FC236}">
                <a16:creationId xmlns:a16="http://schemas.microsoft.com/office/drawing/2014/main" id="{C35EE239-0DB0-47F4-B41B-424225162B7E}"/>
              </a:ext>
              <a:ext uri="{C183D7F6-B498-43B3-948B-1728B52AA6E4}">
                <adec:decorative xmlns:adec="http://schemas.microsoft.com/office/drawing/2017/decorative" val="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927270" y="1461795"/>
            <a:ext cx="242212" cy="274320"/>
          </a:xfrm>
          <a:prstGeom prst="rect">
            <a:avLst/>
          </a:prstGeom>
        </p:spPr>
      </p:pic>
      <p:pic>
        <p:nvPicPr>
          <p:cNvPr id="657" name="Graphic 656">
            <a:extLst>
              <a:ext uri="{FF2B5EF4-FFF2-40B4-BE49-F238E27FC236}">
                <a16:creationId xmlns:a16="http://schemas.microsoft.com/office/drawing/2014/main" id="{E286DCEC-62DE-4217-A722-B405DAFAC263}"/>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784017" y="893374"/>
            <a:ext cx="242212" cy="274320"/>
          </a:xfrm>
          <a:prstGeom prst="rect">
            <a:avLst/>
          </a:prstGeom>
        </p:spPr>
      </p:pic>
      <p:sp>
        <p:nvSpPr>
          <p:cNvPr id="658" name="Rectangle 657">
            <a:extLst>
              <a:ext uri="{FF2B5EF4-FFF2-40B4-BE49-F238E27FC236}">
                <a16:creationId xmlns:a16="http://schemas.microsoft.com/office/drawing/2014/main" id="{4B9707AA-986E-4BB7-BA49-949A89975DEA}"/>
              </a:ext>
              <a:ext uri="{C183D7F6-B498-43B3-948B-1728B52AA6E4}">
                <adec:decorative xmlns:adec="http://schemas.microsoft.com/office/drawing/2017/decorative" val="1"/>
              </a:ext>
            </a:extLst>
          </p:cNvPr>
          <p:cNvSpPr/>
          <p:nvPr/>
        </p:nvSpPr>
        <p:spPr>
          <a:xfrm>
            <a:off x="10026677" y="916521"/>
            <a:ext cx="274320" cy="274320"/>
          </a:xfrm>
          <a:prstGeom prst="rect">
            <a:avLst/>
          </a:prstGeom>
          <a:blipFill rotWithShape="1">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a:blipFill>
          <a:ln w="10795" cap="flat" cmpd="sng" algn="ctr">
            <a:noFill/>
            <a:prstDash val="solid"/>
          </a:ln>
          <a:effectLst/>
        </p:spPr>
      </p:sp>
      <p:pic>
        <p:nvPicPr>
          <p:cNvPr id="659" name="Graphic 658">
            <a:extLst>
              <a:ext uri="{FF2B5EF4-FFF2-40B4-BE49-F238E27FC236}">
                <a16:creationId xmlns:a16="http://schemas.microsoft.com/office/drawing/2014/main" id="{885F0151-DAE8-4FD1-98C5-DA0549C57EB6}"/>
              </a:ext>
              <a:ext uri="{C183D7F6-B498-43B3-948B-1728B52AA6E4}">
                <adec:decorative xmlns:adec="http://schemas.microsoft.com/office/drawing/2017/decorative" val="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7800992" y="1459201"/>
            <a:ext cx="242212" cy="274320"/>
          </a:xfrm>
          <a:prstGeom prst="rect">
            <a:avLst/>
          </a:prstGeom>
        </p:spPr>
      </p:pic>
      <p:pic>
        <p:nvPicPr>
          <p:cNvPr id="660" name="Graphic 659">
            <a:extLst>
              <a:ext uri="{FF2B5EF4-FFF2-40B4-BE49-F238E27FC236}">
                <a16:creationId xmlns:a16="http://schemas.microsoft.com/office/drawing/2014/main" id="{33A3E7D1-8817-44B2-92A9-5CF2B5485A60}"/>
              </a:ext>
              <a:ext uri="{C183D7F6-B498-43B3-948B-1728B52AA6E4}">
                <adec:decorative xmlns:adec="http://schemas.microsoft.com/office/drawing/2017/decorative" val="1"/>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6691958" y="876558"/>
            <a:ext cx="242212" cy="274320"/>
          </a:xfrm>
          <a:prstGeom prst="rect">
            <a:avLst/>
          </a:prstGeom>
        </p:spPr>
      </p:pic>
      <p:pic>
        <p:nvPicPr>
          <p:cNvPr id="661" name="Graphic 660">
            <a:extLst>
              <a:ext uri="{FF2B5EF4-FFF2-40B4-BE49-F238E27FC236}">
                <a16:creationId xmlns:a16="http://schemas.microsoft.com/office/drawing/2014/main" id="{3188A56E-D9F6-4F83-B688-DF7C3BA16944}"/>
              </a:ext>
              <a:ext uri="{C183D7F6-B498-43B3-948B-1728B52AA6E4}">
                <adec:decorative xmlns:adec="http://schemas.microsoft.com/office/drawing/2017/decorative" val="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8920671" y="893374"/>
            <a:ext cx="242212" cy="274320"/>
          </a:xfrm>
          <a:prstGeom prst="rect">
            <a:avLst/>
          </a:prstGeom>
        </p:spPr>
      </p:pic>
      <p:pic>
        <p:nvPicPr>
          <p:cNvPr id="662" name="Graphic 661">
            <a:extLst>
              <a:ext uri="{FF2B5EF4-FFF2-40B4-BE49-F238E27FC236}">
                <a16:creationId xmlns:a16="http://schemas.microsoft.com/office/drawing/2014/main" id="{98CDC937-8FD7-4F28-9E1B-A49887D2A7F4}"/>
              </a:ext>
              <a:ext uri="{C183D7F6-B498-43B3-948B-1728B52AA6E4}">
                <adec:decorative xmlns:adec="http://schemas.microsoft.com/office/drawing/2017/decorative" val="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0021254" y="1446732"/>
            <a:ext cx="274320" cy="310684"/>
          </a:xfrm>
          <a:prstGeom prst="rect">
            <a:avLst/>
          </a:prstGeom>
        </p:spPr>
      </p:pic>
      <p:grpSp>
        <p:nvGrpSpPr>
          <p:cNvPr id="53" name="Group 52">
            <a:extLst>
              <a:ext uri="{FF2B5EF4-FFF2-40B4-BE49-F238E27FC236}">
                <a16:creationId xmlns:a16="http://schemas.microsoft.com/office/drawing/2014/main" id="{DC25CD3B-B067-46AF-87C7-2A8978DB2683}"/>
              </a:ext>
              <a:ext uri="{C183D7F6-B498-43B3-948B-1728B52AA6E4}">
                <adec:decorative xmlns:adec="http://schemas.microsoft.com/office/drawing/2017/decorative" val="1"/>
              </a:ext>
            </a:extLst>
          </p:cNvPr>
          <p:cNvGrpSpPr/>
          <p:nvPr/>
        </p:nvGrpSpPr>
        <p:grpSpPr>
          <a:xfrm>
            <a:off x="3937136" y="689208"/>
            <a:ext cx="1214049" cy="536971"/>
            <a:chOff x="3937136" y="689208"/>
            <a:chExt cx="1214049" cy="536971"/>
          </a:xfrm>
        </p:grpSpPr>
        <p:sp>
          <p:nvSpPr>
            <p:cNvPr id="668" name="Rectangle 667">
              <a:extLst>
                <a:ext uri="{FF2B5EF4-FFF2-40B4-BE49-F238E27FC236}">
                  <a16:creationId xmlns:a16="http://schemas.microsoft.com/office/drawing/2014/main" id="{729D6CD3-F9E2-4254-B6AA-FE404F0FEAEA}"/>
                </a:ext>
              </a:extLst>
            </p:cNvPr>
            <p:cNvSpPr/>
            <p:nvPr/>
          </p:nvSpPr>
          <p:spPr bwMode="auto">
            <a:xfrm>
              <a:off x="3992741" y="689208"/>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69" name="TextBox 668">
              <a:extLst>
                <a:ext uri="{FF2B5EF4-FFF2-40B4-BE49-F238E27FC236}">
                  <a16:creationId xmlns:a16="http://schemas.microsoft.com/office/drawing/2014/main" id="{2344A9AF-B2CE-4827-8A3E-AD11F69C10BE}"/>
                </a:ext>
              </a:extLst>
            </p:cNvPr>
            <p:cNvSpPr txBox="1"/>
            <p:nvPr/>
          </p:nvSpPr>
          <p:spPr>
            <a:xfrm>
              <a:off x="3937136" y="689208"/>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Policy</a:t>
              </a:r>
            </a:p>
          </p:txBody>
        </p:sp>
      </p:grpSp>
      <p:grpSp>
        <p:nvGrpSpPr>
          <p:cNvPr id="54" name="Group 53">
            <a:extLst>
              <a:ext uri="{FF2B5EF4-FFF2-40B4-BE49-F238E27FC236}">
                <a16:creationId xmlns:a16="http://schemas.microsoft.com/office/drawing/2014/main" id="{57A6C0A5-240F-48F8-BED1-43AE0970718D}"/>
              </a:ext>
              <a:ext uri="{C183D7F6-B498-43B3-948B-1728B52AA6E4}">
                <adec:decorative xmlns:adec="http://schemas.microsoft.com/office/drawing/2017/decorative" val="1"/>
              </a:ext>
            </a:extLst>
          </p:cNvPr>
          <p:cNvGrpSpPr/>
          <p:nvPr/>
        </p:nvGrpSpPr>
        <p:grpSpPr>
          <a:xfrm>
            <a:off x="3937136" y="1256917"/>
            <a:ext cx="1214049" cy="536971"/>
            <a:chOff x="3937136" y="1256917"/>
            <a:chExt cx="1214049" cy="536971"/>
          </a:xfrm>
        </p:grpSpPr>
        <p:sp>
          <p:nvSpPr>
            <p:cNvPr id="672" name="Rectangle 671">
              <a:extLst>
                <a:ext uri="{FF2B5EF4-FFF2-40B4-BE49-F238E27FC236}">
                  <a16:creationId xmlns:a16="http://schemas.microsoft.com/office/drawing/2014/main" id="{73647008-4EF7-43AF-87CE-78FB79551B1E}"/>
                </a:ext>
              </a:extLst>
            </p:cNvPr>
            <p:cNvSpPr/>
            <p:nvPr/>
          </p:nvSpPr>
          <p:spPr bwMode="auto">
            <a:xfrm>
              <a:off x="3992741" y="1256917"/>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73" name="TextBox 672">
              <a:extLst>
                <a:ext uri="{FF2B5EF4-FFF2-40B4-BE49-F238E27FC236}">
                  <a16:creationId xmlns:a16="http://schemas.microsoft.com/office/drawing/2014/main" id="{554142F4-5D01-4633-ABF8-989AB33BD18C}"/>
                </a:ext>
              </a:extLst>
            </p:cNvPr>
            <p:cNvSpPr txBox="1"/>
            <p:nvPr/>
          </p:nvSpPr>
          <p:spPr>
            <a:xfrm>
              <a:off x="3937136" y="1256917"/>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Security Center</a:t>
              </a:r>
            </a:p>
          </p:txBody>
        </p:sp>
      </p:grpSp>
      <p:pic>
        <p:nvPicPr>
          <p:cNvPr id="675" name="Graphic 674">
            <a:extLst>
              <a:ext uri="{FF2B5EF4-FFF2-40B4-BE49-F238E27FC236}">
                <a16:creationId xmlns:a16="http://schemas.microsoft.com/office/drawing/2014/main" id="{5AC4B763-6297-402C-86C2-76007BA98FBC}"/>
              </a:ext>
              <a:ext uri="{C183D7F6-B498-43B3-948B-1728B52AA6E4}">
                <adec:decorative xmlns:adec="http://schemas.microsoft.com/office/drawing/2017/decorative" val="1"/>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4420953" y="904541"/>
            <a:ext cx="242212" cy="274320"/>
          </a:xfrm>
          <a:prstGeom prst="rect">
            <a:avLst/>
          </a:prstGeom>
        </p:spPr>
      </p:pic>
      <p:pic>
        <p:nvPicPr>
          <p:cNvPr id="676" name="Graphic 675">
            <a:extLst>
              <a:ext uri="{FF2B5EF4-FFF2-40B4-BE49-F238E27FC236}">
                <a16:creationId xmlns:a16="http://schemas.microsoft.com/office/drawing/2014/main" id="{46E4F2AD-5E6A-40E5-A3F3-86B15CBA2A05}"/>
              </a:ext>
              <a:ext uri="{C183D7F6-B498-43B3-948B-1728B52AA6E4}">
                <adec:decorative xmlns:adec="http://schemas.microsoft.com/office/drawing/2017/decorative" val="1"/>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4412352" y="1457841"/>
            <a:ext cx="242212" cy="274320"/>
          </a:xfrm>
          <a:prstGeom prst="rect">
            <a:avLst/>
          </a:prstGeom>
        </p:spPr>
      </p:pic>
      <p:grpSp>
        <p:nvGrpSpPr>
          <p:cNvPr id="55" name="Group 54">
            <a:extLst>
              <a:ext uri="{FF2B5EF4-FFF2-40B4-BE49-F238E27FC236}">
                <a16:creationId xmlns:a16="http://schemas.microsoft.com/office/drawing/2014/main" id="{F5E9398A-11C2-49A5-B6C8-4817E2437220}"/>
              </a:ext>
              <a:ext uri="{C183D7F6-B498-43B3-948B-1728B52AA6E4}">
                <adec:decorative xmlns:adec="http://schemas.microsoft.com/office/drawing/2017/decorative" val="1"/>
              </a:ext>
            </a:extLst>
          </p:cNvPr>
          <p:cNvGrpSpPr/>
          <p:nvPr/>
        </p:nvGrpSpPr>
        <p:grpSpPr>
          <a:xfrm>
            <a:off x="3992740" y="1823330"/>
            <a:ext cx="7856397" cy="226129"/>
            <a:chOff x="3992740" y="1823330"/>
            <a:chExt cx="7856397" cy="226129"/>
          </a:xfrm>
        </p:grpSpPr>
        <p:sp>
          <p:nvSpPr>
            <p:cNvPr id="678" name="Rectangle 677">
              <a:extLst>
                <a:ext uri="{FF2B5EF4-FFF2-40B4-BE49-F238E27FC236}">
                  <a16:creationId xmlns:a16="http://schemas.microsoft.com/office/drawing/2014/main" id="{BC3A0B80-5978-40F6-AF34-C049B678B438}"/>
                </a:ext>
              </a:extLst>
            </p:cNvPr>
            <p:cNvSpPr/>
            <p:nvPr/>
          </p:nvSpPr>
          <p:spPr bwMode="auto">
            <a:xfrm>
              <a:off x="3992740" y="1823646"/>
              <a:ext cx="1263879" cy="22287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Resource Inventory</a:t>
              </a:r>
            </a:p>
          </p:txBody>
        </p:sp>
        <p:sp>
          <p:nvSpPr>
            <p:cNvPr id="679" name="Rectangle 678">
              <a:extLst>
                <a:ext uri="{FF2B5EF4-FFF2-40B4-BE49-F238E27FC236}">
                  <a16:creationId xmlns:a16="http://schemas.microsoft.com/office/drawing/2014/main" id="{E7C1AD02-2458-43A3-BA65-AE29766B37D5}"/>
                </a:ext>
              </a:extLst>
            </p:cNvPr>
            <p:cNvSpPr/>
            <p:nvPr/>
          </p:nvSpPr>
          <p:spPr bwMode="auto">
            <a:xfrm>
              <a:off x="5312622" y="1823767"/>
              <a:ext cx="1263879" cy="22287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Billing</a:t>
              </a:r>
            </a:p>
          </p:txBody>
        </p:sp>
        <p:sp>
          <p:nvSpPr>
            <p:cNvPr id="680" name="Rectangle 679">
              <a:extLst>
                <a:ext uri="{FF2B5EF4-FFF2-40B4-BE49-F238E27FC236}">
                  <a16:creationId xmlns:a16="http://schemas.microsoft.com/office/drawing/2014/main" id="{320C182E-B05C-4171-AEBD-60A9E8204EA9}"/>
                </a:ext>
              </a:extLst>
            </p:cNvPr>
            <p:cNvSpPr/>
            <p:nvPr/>
          </p:nvSpPr>
          <p:spPr bwMode="auto">
            <a:xfrm>
              <a:off x="6632747" y="1823646"/>
              <a:ext cx="1263879" cy="22287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Monitoring &amp; Logs</a:t>
              </a:r>
            </a:p>
          </p:txBody>
        </p:sp>
        <p:sp>
          <p:nvSpPr>
            <p:cNvPr id="682" name="Rectangle 681">
              <a:extLst>
                <a:ext uri="{FF2B5EF4-FFF2-40B4-BE49-F238E27FC236}">
                  <a16:creationId xmlns:a16="http://schemas.microsoft.com/office/drawing/2014/main" id="{C4DCD02A-5488-4F98-93FD-9A5EE9C206B7}"/>
                </a:ext>
              </a:extLst>
            </p:cNvPr>
            <p:cNvSpPr/>
            <p:nvPr/>
          </p:nvSpPr>
          <p:spPr bwMode="auto">
            <a:xfrm>
              <a:off x="7950251" y="1823330"/>
              <a:ext cx="1263879" cy="22287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Secrets Management</a:t>
              </a:r>
            </a:p>
          </p:txBody>
        </p:sp>
        <p:sp>
          <p:nvSpPr>
            <p:cNvPr id="684" name="Rectangle 683">
              <a:extLst>
                <a:ext uri="{FF2B5EF4-FFF2-40B4-BE49-F238E27FC236}">
                  <a16:creationId xmlns:a16="http://schemas.microsoft.com/office/drawing/2014/main" id="{ACCB58F2-4870-4112-A14B-5C58E198A31E}"/>
                </a:ext>
              </a:extLst>
            </p:cNvPr>
            <p:cNvSpPr/>
            <p:nvPr/>
          </p:nvSpPr>
          <p:spPr bwMode="auto">
            <a:xfrm>
              <a:off x="9267754" y="1823330"/>
              <a:ext cx="1263879" cy="22287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Governance</a:t>
              </a:r>
            </a:p>
          </p:txBody>
        </p:sp>
        <p:sp>
          <p:nvSpPr>
            <p:cNvPr id="685" name="Rectangle 684">
              <a:extLst>
                <a:ext uri="{FF2B5EF4-FFF2-40B4-BE49-F238E27FC236}">
                  <a16:creationId xmlns:a16="http://schemas.microsoft.com/office/drawing/2014/main" id="{B69AA552-3ECC-4458-82C1-A6BD3A63E4EC}"/>
                </a:ext>
              </a:extLst>
            </p:cNvPr>
            <p:cNvSpPr/>
            <p:nvPr/>
          </p:nvSpPr>
          <p:spPr bwMode="auto">
            <a:xfrm>
              <a:off x="10585258" y="1826587"/>
              <a:ext cx="1263879" cy="22287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Compliance &amp; Security</a:t>
              </a:r>
            </a:p>
          </p:txBody>
        </p:sp>
      </p:grpSp>
      <p:pic>
        <p:nvPicPr>
          <p:cNvPr id="689" name="Graphic 688">
            <a:extLst>
              <a:ext uri="{FF2B5EF4-FFF2-40B4-BE49-F238E27FC236}">
                <a16:creationId xmlns:a16="http://schemas.microsoft.com/office/drawing/2014/main" id="{327FC977-9F33-4137-BCD3-57D814AEE936}"/>
              </a:ext>
              <a:ext uri="{C183D7F6-B498-43B3-948B-1728B52AA6E4}">
                <adec:decorative xmlns:adec="http://schemas.microsoft.com/office/drawing/2017/decorative" val="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209456" y="1123964"/>
            <a:ext cx="522452" cy="522452"/>
          </a:xfrm>
          <a:prstGeom prst="rect">
            <a:avLst/>
          </a:prstGeom>
        </p:spPr>
      </p:pic>
      <p:cxnSp>
        <p:nvCxnSpPr>
          <p:cNvPr id="267" name="Straight Connector 266">
            <a:extLst>
              <a:ext uri="{FF2B5EF4-FFF2-40B4-BE49-F238E27FC236}">
                <a16:creationId xmlns:a16="http://schemas.microsoft.com/office/drawing/2014/main" id="{D01CBADD-6C6B-40F5-A31A-66886E33B832}"/>
              </a:ext>
              <a:ext uri="{C183D7F6-B498-43B3-948B-1728B52AA6E4}">
                <adec:decorative xmlns:adec="http://schemas.microsoft.com/office/drawing/2017/decorative" val="1"/>
              </a:ext>
            </a:extLst>
          </p:cNvPr>
          <p:cNvCxnSpPr>
            <a:cxnSpLocks/>
            <a:stCxn id="688" idx="1"/>
            <a:endCxn id="327" idx="3"/>
          </p:cNvCxnSpPr>
          <p:nvPr/>
        </p:nvCxnSpPr>
        <p:spPr>
          <a:xfrm flipH="1">
            <a:off x="1848243" y="1362118"/>
            <a:ext cx="1013810" cy="1058"/>
          </a:xfrm>
          <a:prstGeom prst="line">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70" name="Title 1">
            <a:extLst>
              <a:ext uri="{FF2B5EF4-FFF2-40B4-BE49-F238E27FC236}">
                <a16:creationId xmlns:a16="http://schemas.microsoft.com/office/drawing/2014/main" id="{E5B6113E-12A0-4257-889E-E9FABFDEE19B}"/>
              </a:ext>
              <a:ext uri="{C183D7F6-B498-43B3-948B-1728B52AA6E4}">
                <adec:decorative xmlns:adec="http://schemas.microsoft.com/office/drawing/2017/decorative" val="1"/>
              </a:ext>
            </a:extLst>
          </p:cNvPr>
          <p:cNvSpPr>
            <a:spLocks noGrp="1"/>
          </p:cNvSpPr>
          <p:nvPr>
            <p:ph type="title"/>
          </p:nvPr>
        </p:nvSpPr>
        <p:spPr>
          <a:xfrm>
            <a:off x="66303" y="11212"/>
            <a:ext cx="5923840" cy="553998"/>
          </a:xfrm>
        </p:spPr>
        <p:txBody>
          <a:bodyPr/>
          <a:lstStyle/>
          <a:p>
            <a:r>
              <a:rPr lang="en-US" sz="1800" noProof="0"/>
              <a:t>Azure Arc-enabled servers &amp; Azure Arc-enabled SQL server</a:t>
            </a:r>
            <a:br>
              <a:rPr lang="en-US" sz="1800" noProof="0"/>
            </a:br>
            <a:r>
              <a:rPr lang="en-US" sz="1800">
                <a:latin typeface="+mn-lt"/>
              </a:rPr>
              <a:t>On-pre</a:t>
            </a:r>
            <a:r>
              <a:rPr lang="en-US" sz="1800" noProof="0">
                <a:latin typeface="+mn-lt"/>
              </a:rPr>
              <a:t>mises and multi-cloud compliance with Azure Policy</a:t>
            </a:r>
            <a:endParaRPr lang="en-US" sz="1100">
              <a:latin typeface="+mn-lt"/>
            </a:endParaRPr>
          </a:p>
        </p:txBody>
      </p:sp>
      <p:grpSp>
        <p:nvGrpSpPr>
          <p:cNvPr id="35" name="Group 34">
            <a:extLst>
              <a:ext uri="{FF2B5EF4-FFF2-40B4-BE49-F238E27FC236}">
                <a16:creationId xmlns:a16="http://schemas.microsoft.com/office/drawing/2014/main" id="{4790980F-6E3E-429C-BD9B-3EB7F4D5006B}"/>
              </a:ext>
              <a:ext uri="{C183D7F6-B498-43B3-948B-1728B52AA6E4}">
                <adec:decorative xmlns:adec="http://schemas.microsoft.com/office/drawing/2017/decorative" val="1"/>
              </a:ext>
            </a:extLst>
          </p:cNvPr>
          <p:cNvGrpSpPr/>
          <p:nvPr/>
        </p:nvGrpSpPr>
        <p:grpSpPr>
          <a:xfrm>
            <a:off x="2862053" y="2319805"/>
            <a:ext cx="9022016" cy="540102"/>
            <a:chOff x="2862053" y="2319805"/>
            <a:chExt cx="9022016" cy="540102"/>
          </a:xfrm>
        </p:grpSpPr>
        <p:sp>
          <p:nvSpPr>
            <p:cNvPr id="388" name="Rectangle 387">
              <a:extLst>
                <a:ext uri="{FF2B5EF4-FFF2-40B4-BE49-F238E27FC236}">
                  <a16:creationId xmlns:a16="http://schemas.microsoft.com/office/drawing/2014/main" id="{1EE6970B-54CE-496C-A53C-3A89A5DB9E8E}"/>
                </a:ext>
              </a:extLst>
            </p:cNvPr>
            <p:cNvSpPr/>
            <p:nvPr/>
          </p:nvSpPr>
          <p:spPr bwMode="auto">
            <a:xfrm>
              <a:off x="2862053" y="2319805"/>
              <a:ext cx="9022016" cy="54010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2" name="Group 1">
              <a:extLst>
                <a:ext uri="{FF2B5EF4-FFF2-40B4-BE49-F238E27FC236}">
                  <a16:creationId xmlns:a16="http://schemas.microsoft.com/office/drawing/2014/main" id="{FD5896BA-37FA-4CC0-9E28-B18955A2F307}"/>
                </a:ext>
              </a:extLst>
            </p:cNvPr>
            <p:cNvGrpSpPr/>
            <p:nvPr/>
          </p:nvGrpSpPr>
          <p:grpSpPr>
            <a:xfrm>
              <a:off x="3082281" y="2605353"/>
              <a:ext cx="8626062" cy="196097"/>
              <a:chOff x="2911677" y="2599393"/>
              <a:chExt cx="8626062" cy="286854"/>
            </a:xfrm>
          </p:grpSpPr>
          <p:sp>
            <p:nvSpPr>
              <p:cNvPr id="391" name="Rectangle 390">
                <a:extLst>
                  <a:ext uri="{FF2B5EF4-FFF2-40B4-BE49-F238E27FC236}">
                    <a16:creationId xmlns:a16="http://schemas.microsoft.com/office/drawing/2014/main" id="{0E2BD810-944D-4DA1-8966-3F08FFDA50F5}"/>
                  </a:ext>
                </a:extLst>
              </p:cNvPr>
              <p:cNvSpPr/>
              <p:nvPr/>
            </p:nvSpPr>
            <p:spPr bwMode="auto">
              <a:xfrm>
                <a:off x="5390791" y="2604467"/>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Secrets</a:t>
                </a:r>
              </a:p>
            </p:txBody>
          </p:sp>
          <p:sp>
            <p:nvSpPr>
              <p:cNvPr id="392" name="Rectangle 391">
                <a:extLst>
                  <a:ext uri="{FF2B5EF4-FFF2-40B4-BE49-F238E27FC236}">
                    <a16:creationId xmlns:a16="http://schemas.microsoft.com/office/drawing/2014/main" id="{3B97AD20-4937-440B-9E80-A74069373070}"/>
                  </a:ext>
                </a:extLst>
              </p:cNvPr>
              <p:cNvSpPr/>
              <p:nvPr/>
            </p:nvSpPr>
            <p:spPr bwMode="auto">
              <a:xfrm>
                <a:off x="6633151" y="2606424"/>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Change Tracking</a:t>
                </a:r>
              </a:p>
            </p:txBody>
          </p:sp>
          <p:sp>
            <p:nvSpPr>
              <p:cNvPr id="393" name="Rectangle 392">
                <a:extLst>
                  <a:ext uri="{FF2B5EF4-FFF2-40B4-BE49-F238E27FC236}">
                    <a16:creationId xmlns:a16="http://schemas.microsoft.com/office/drawing/2014/main" id="{8253EF9C-B66D-4C5E-8CD1-2D459C72492D}"/>
                  </a:ext>
                </a:extLst>
              </p:cNvPr>
              <p:cNvSpPr/>
              <p:nvPr/>
            </p:nvSpPr>
            <p:spPr bwMode="auto">
              <a:xfrm>
                <a:off x="10349019" y="2611927"/>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Automanage</a:t>
                </a:r>
              </a:p>
            </p:txBody>
          </p:sp>
          <p:sp>
            <p:nvSpPr>
              <p:cNvPr id="394" name="Rectangle 393">
                <a:extLst>
                  <a:ext uri="{FF2B5EF4-FFF2-40B4-BE49-F238E27FC236}">
                    <a16:creationId xmlns:a16="http://schemas.microsoft.com/office/drawing/2014/main" id="{B3362EA0-5D9C-4CB1-AEF3-669BDDBB6687}"/>
                  </a:ext>
                </a:extLst>
              </p:cNvPr>
              <p:cNvSpPr/>
              <p:nvPr/>
            </p:nvSpPr>
            <p:spPr bwMode="auto">
              <a:xfrm>
                <a:off x="4154037" y="2602146"/>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Monitoring &amp; Logs</a:t>
                </a:r>
              </a:p>
            </p:txBody>
          </p:sp>
          <p:sp>
            <p:nvSpPr>
              <p:cNvPr id="395" name="Rectangle 394">
                <a:extLst>
                  <a:ext uri="{FF2B5EF4-FFF2-40B4-BE49-F238E27FC236}">
                    <a16:creationId xmlns:a16="http://schemas.microsoft.com/office/drawing/2014/main" id="{B35A2EA4-ECC1-4F4F-8A6F-D29E2C83B9F6}"/>
                  </a:ext>
                </a:extLst>
              </p:cNvPr>
              <p:cNvSpPr/>
              <p:nvPr/>
            </p:nvSpPr>
            <p:spPr bwMode="auto">
              <a:xfrm>
                <a:off x="7870539" y="2606299"/>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Extensibility</a:t>
                </a:r>
              </a:p>
            </p:txBody>
          </p:sp>
          <p:sp>
            <p:nvSpPr>
              <p:cNvPr id="396" name="Rectangle 395">
                <a:extLst>
                  <a:ext uri="{FF2B5EF4-FFF2-40B4-BE49-F238E27FC236}">
                    <a16:creationId xmlns:a16="http://schemas.microsoft.com/office/drawing/2014/main" id="{E5EEAF12-AE53-4A2E-97DF-D98F855D4040}"/>
                  </a:ext>
                </a:extLst>
              </p:cNvPr>
              <p:cNvSpPr/>
              <p:nvPr/>
            </p:nvSpPr>
            <p:spPr bwMode="auto">
              <a:xfrm>
                <a:off x="9106659" y="2611929"/>
                <a:ext cx="1188720" cy="27431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Patching &amp; Updates</a:t>
                </a:r>
              </a:p>
            </p:txBody>
          </p:sp>
          <p:sp>
            <p:nvSpPr>
              <p:cNvPr id="343" name="Rectangle 342">
                <a:extLst>
                  <a:ext uri="{FF2B5EF4-FFF2-40B4-BE49-F238E27FC236}">
                    <a16:creationId xmlns:a16="http://schemas.microsoft.com/office/drawing/2014/main" id="{C5DAE732-3F7F-4F99-ABB1-A94B71CB1DC5}"/>
                  </a:ext>
                </a:extLst>
              </p:cNvPr>
              <p:cNvSpPr/>
              <p:nvPr/>
            </p:nvSpPr>
            <p:spPr bwMode="auto">
              <a:xfrm>
                <a:off x="2911677" y="2599393"/>
                <a:ext cx="1188720" cy="27431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Threat Protection</a:t>
                </a:r>
              </a:p>
            </p:txBody>
          </p:sp>
        </p:grpSp>
        <p:sp>
          <p:nvSpPr>
            <p:cNvPr id="240" name="TextBox 239">
              <a:extLst>
                <a:ext uri="{FF2B5EF4-FFF2-40B4-BE49-F238E27FC236}">
                  <a16:creationId xmlns:a16="http://schemas.microsoft.com/office/drawing/2014/main" id="{41DA1C6B-3620-46C8-AE37-E8B451968CB0}"/>
                </a:ext>
              </a:extLst>
            </p:cNvPr>
            <p:cNvSpPr txBox="1"/>
            <p:nvPr/>
          </p:nvSpPr>
          <p:spPr>
            <a:xfrm>
              <a:off x="6254643" y="2362000"/>
              <a:ext cx="2527300" cy="1577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Integration</a:t>
              </a:r>
            </a:p>
          </p:txBody>
        </p:sp>
        <p:pic>
          <p:nvPicPr>
            <p:cNvPr id="272" name="Graphic 271" descr="Azure arc icon">
              <a:extLst>
                <a:ext uri="{FF2B5EF4-FFF2-40B4-BE49-F238E27FC236}">
                  <a16:creationId xmlns:a16="http://schemas.microsoft.com/office/drawing/2014/main" id="{FACC694A-1221-4386-97AF-8BBD394190E2}"/>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6632747" y="2325025"/>
              <a:ext cx="274320" cy="274320"/>
            </a:xfrm>
            <a:prstGeom prst="rect">
              <a:avLst/>
            </a:prstGeom>
            <a:effectLst>
              <a:outerShdw blurRad="571500" algn="tl" rotWithShape="0">
                <a:srgbClr val="0078D4">
                  <a:alpha val="70000"/>
                </a:srgbClr>
              </a:outerShdw>
            </a:effectLst>
          </p:spPr>
        </p:pic>
      </p:grpSp>
      <p:cxnSp>
        <p:nvCxnSpPr>
          <p:cNvPr id="424" name="Straight Connector 423">
            <a:extLst>
              <a:ext uri="{FF2B5EF4-FFF2-40B4-BE49-F238E27FC236}">
                <a16:creationId xmlns:a16="http://schemas.microsoft.com/office/drawing/2014/main" id="{57AB8FB4-9C14-4089-B34E-14F7F95E3963}"/>
              </a:ext>
              <a:ext uri="{C183D7F6-B498-43B3-948B-1728B52AA6E4}">
                <adec:decorative xmlns:adec="http://schemas.microsoft.com/office/drawing/2017/decorative" val="1"/>
              </a:ext>
            </a:extLst>
          </p:cNvPr>
          <p:cNvCxnSpPr>
            <a:cxnSpLocks/>
            <a:stCxn id="688" idx="2"/>
            <a:endCxn id="388" idx="0"/>
          </p:cNvCxnSpPr>
          <p:nvPr/>
        </p:nvCxnSpPr>
        <p:spPr>
          <a:xfrm flipH="1">
            <a:off x="7373061" y="2087456"/>
            <a:ext cx="886" cy="232349"/>
          </a:xfrm>
          <a:prstGeom prst="line">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6A8F3E9F-4FC3-458C-B39C-D22B339C305F}"/>
              </a:ext>
              <a:ext uri="{C183D7F6-B498-43B3-948B-1728B52AA6E4}">
                <adec:decorative xmlns:adec="http://schemas.microsoft.com/office/drawing/2017/decorative" val="1"/>
              </a:ext>
            </a:extLst>
          </p:cNvPr>
          <p:cNvGrpSpPr/>
          <p:nvPr/>
        </p:nvGrpSpPr>
        <p:grpSpPr>
          <a:xfrm>
            <a:off x="9750971" y="3649881"/>
            <a:ext cx="2328269" cy="3071773"/>
            <a:chOff x="9750971" y="3649881"/>
            <a:chExt cx="2328269" cy="3071773"/>
          </a:xfrm>
        </p:grpSpPr>
        <p:grpSp>
          <p:nvGrpSpPr>
            <p:cNvPr id="199" name="Group 198">
              <a:extLst>
                <a:ext uri="{FF2B5EF4-FFF2-40B4-BE49-F238E27FC236}">
                  <a16:creationId xmlns:a16="http://schemas.microsoft.com/office/drawing/2014/main" id="{B00B9B63-8BF5-4E25-95C9-6466F10AECE2}"/>
                </a:ext>
              </a:extLst>
            </p:cNvPr>
            <p:cNvGrpSpPr/>
            <p:nvPr/>
          </p:nvGrpSpPr>
          <p:grpSpPr>
            <a:xfrm>
              <a:off x="9810104" y="4833054"/>
              <a:ext cx="2219644" cy="890378"/>
              <a:chOff x="237547" y="4963562"/>
              <a:chExt cx="2219644" cy="890378"/>
            </a:xfrm>
          </p:grpSpPr>
          <p:sp>
            <p:nvSpPr>
              <p:cNvPr id="200" name="Rectangle 199">
                <a:extLst>
                  <a:ext uri="{FF2B5EF4-FFF2-40B4-BE49-F238E27FC236}">
                    <a16:creationId xmlns:a16="http://schemas.microsoft.com/office/drawing/2014/main" id="{82780EDF-C862-41D7-8BAD-5C19A883BE2B}"/>
                  </a:ext>
                </a:extLst>
              </p:cNvPr>
              <p:cNvSpPr/>
              <p:nvPr/>
            </p:nvSpPr>
            <p:spPr bwMode="auto">
              <a:xfrm>
                <a:off x="237547" y="4963562"/>
                <a:ext cx="1089544" cy="890378"/>
              </a:xfrm>
              <a:prstGeom prst="rect">
                <a:avLst/>
              </a:prstGeom>
              <a:solidFill>
                <a:srgbClr val="000000"/>
              </a:solidFill>
              <a:ln w="3175" cap="flat" cmpd="sng" algn="ctr">
                <a:solidFill>
                  <a:srgbClr val="FF000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servers</a:t>
                </a:r>
              </a:p>
            </p:txBody>
          </p:sp>
          <p:grpSp>
            <p:nvGrpSpPr>
              <p:cNvPr id="201" name="Group 200">
                <a:extLst>
                  <a:ext uri="{FF2B5EF4-FFF2-40B4-BE49-F238E27FC236}">
                    <a16:creationId xmlns:a16="http://schemas.microsoft.com/office/drawing/2014/main" id="{7F13DC45-C44E-475B-AA21-6D5D53AD2B56}"/>
                  </a:ext>
                </a:extLst>
              </p:cNvPr>
              <p:cNvGrpSpPr/>
              <p:nvPr/>
            </p:nvGrpSpPr>
            <p:grpSpPr>
              <a:xfrm>
                <a:off x="410314" y="5040405"/>
                <a:ext cx="746434" cy="365760"/>
                <a:chOff x="1668757" y="5300934"/>
                <a:chExt cx="746434" cy="365760"/>
              </a:xfrm>
            </p:grpSpPr>
            <p:pic>
              <p:nvPicPr>
                <p:cNvPr id="206" name="Graphic 205">
                  <a:extLst>
                    <a:ext uri="{FF2B5EF4-FFF2-40B4-BE49-F238E27FC236}">
                      <a16:creationId xmlns:a16="http://schemas.microsoft.com/office/drawing/2014/main" id="{FB08D6FB-7D64-4FF0-8D32-DC6922908702}"/>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668757" y="5300934"/>
                  <a:ext cx="365760" cy="365760"/>
                </a:xfrm>
                <a:prstGeom prst="rect">
                  <a:avLst/>
                </a:prstGeom>
              </p:spPr>
            </p:pic>
            <p:pic>
              <p:nvPicPr>
                <p:cNvPr id="207" name="Graphic 206">
                  <a:extLst>
                    <a:ext uri="{FF2B5EF4-FFF2-40B4-BE49-F238E27FC236}">
                      <a16:creationId xmlns:a16="http://schemas.microsoft.com/office/drawing/2014/main" id="{D05FBA60-E967-415C-8833-B9A25B06A85A}"/>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2049431" y="5300934"/>
                  <a:ext cx="365760" cy="365760"/>
                </a:xfrm>
                <a:prstGeom prst="rect">
                  <a:avLst/>
                </a:prstGeom>
              </p:spPr>
            </p:pic>
          </p:grpSp>
          <p:sp>
            <p:nvSpPr>
              <p:cNvPr id="202" name="Rectangle 201">
                <a:extLst>
                  <a:ext uri="{FF2B5EF4-FFF2-40B4-BE49-F238E27FC236}">
                    <a16:creationId xmlns:a16="http://schemas.microsoft.com/office/drawing/2014/main" id="{977B2915-0B67-47AC-AADC-798ECBBBF7A5}"/>
                  </a:ext>
                </a:extLst>
              </p:cNvPr>
              <p:cNvSpPr/>
              <p:nvPr/>
            </p:nvSpPr>
            <p:spPr bwMode="auto">
              <a:xfrm>
                <a:off x="1367647" y="4963562"/>
                <a:ext cx="1089544" cy="890378"/>
              </a:xfrm>
              <a:prstGeom prst="rect">
                <a:avLst/>
              </a:prstGeom>
              <a:solidFill>
                <a:srgbClr val="000000"/>
              </a:solidFill>
              <a:ln w="3175" cap="flat" cmpd="sng" algn="ctr">
                <a:solidFill>
                  <a:srgbClr val="FF000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p:txBody>
          </p:sp>
          <p:grpSp>
            <p:nvGrpSpPr>
              <p:cNvPr id="203" name="Group 202">
                <a:extLst>
                  <a:ext uri="{FF2B5EF4-FFF2-40B4-BE49-F238E27FC236}">
                    <a16:creationId xmlns:a16="http://schemas.microsoft.com/office/drawing/2014/main" id="{5936C0AF-976F-4C80-BF10-AF98FCF00EFB}"/>
                  </a:ext>
                </a:extLst>
              </p:cNvPr>
              <p:cNvGrpSpPr/>
              <p:nvPr/>
            </p:nvGrpSpPr>
            <p:grpSpPr>
              <a:xfrm>
                <a:off x="1540444" y="5045202"/>
                <a:ext cx="755350" cy="365760"/>
                <a:chOff x="1537459" y="5040405"/>
                <a:chExt cx="755350" cy="365760"/>
              </a:xfrm>
            </p:grpSpPr>
            <p:pic>
              <p:nvPicPr>
                <p:cNvPr id="204" name="Graphic 203" descr="Azure SQL">
                  <a:extLst>
                    <a:ext uri="{FF2B5EF4-FFF2-40B4-BE49-F238E27FC236}">
                      <a16:creationId xmlns:a16="http://schemas.microsoft.com/office/drawing/2014/main" id="{12ED42C0-8D84-416C-8EE2-FA47C9C30F4E}"/>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537459" y="5040405"/>
                  <a:ext cx="365760" cy="365760"/>
                </a:xfrm>
                <a:prstGeom prst="rect">
                  <a:avLst/>
                </a:prstGeom>
              </p:spPr>
            </p:pic>
            <p:pic>
              <p:nvPicPr>
                <p:cNvPr id="205" name="Graphic 204" descr="Azure SQL">
                  <a:extLst>
                    <a:ext uri="{FF2B5EF4-FFF2-40B4-BE49-F238E27FC236}">
                      <a16:creationId xmlns:a16="http://schemas.microsoft.com/office/drawing/2014/main" id="{BE35941E-01B1-4DBA-9924-B389B0148375}"/>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927049" y="5040405"/>
                  <a:ext cx="365760" cy="365760"/>
                </a:xfrm>
                <a:prstGeom prst="rect">
                  <a:avLst/>
                </a:prstGeom>
              </p:spPr>
            </p:pic>
          </p:grpSp>
        </p:grpSp>
        <p:grpSp>
          <p:nvGrpSpPr>
            <p:cNvPr id="184" name="Group 183">
              <a:extLst>
                <a:ext uri="{FF2B5EF4-FFF2-40B4-BE49-F238E27FC236}">
                  <a16:creationId xmlns:a16="http://schemas.microsoft.com/office/drawing/2014/main" id="{31FC3098-D21A-48E7-8ABD-3396B00F5D14}"/>
                </a:ext>
              </a:extLst>
            </p:cNvPr>
            <p:cNvGrpSpPr/>
            <p:nvPr/>
          </p:nvGrpSpPr>
          <p:grpSpPr>
            <a:xfrm>
              <a:off x="9803813" y="3707642"/>
              <a:ext cx="2226132" cy="1125413"/>
              <a:chOff x="5058131" y="3844794"/>
              <a:chExt cx="2226132" cy="1125413"/>
            </a:xfrm>
          </p:grpSpPr>
          <p:grpSp>
            <p:nvGrpSpPr>
              <p:cNvPr id="191" name="Group 190">
                <a:extLst>
                  <a:ext uri="{FF2B5EF4-FFF2-40B4-BE49-F238E27FC236}">
                    <a16:creationId xmlns:a16="http://schemas.microsoft.com/office/drawing/2014/main" id="{C94B76F4-69A0-4334-AE67-58839E43DDFC}"/>
                  </a:ext>
                </a:extLst>
              </p:cNvPr>
              <p:cNvGrpSpPr/>
              <p:nvPr/>
            </p:nvGrpSpPr>
            <p:grpSpPr>
              <a:xfrm>
                <a:off x="5058131" y="3844794"/>
                <a:ext cx="2226132" cy="1125413"/>
                <a:chOff x="5058131" y="3844794"/>
                <a:chExt cx="2226132" cy="1125413"/>
              </a:xfrm>
            </p:grpSpPr>
            <p:grpSp>
              <p:nvGrpSpPr>
                <p:cNvPr id="193" name="Group 192">
                  <a:extLst>
                    <a:ext uri="{FF2B5EF4-FFF2-40B4-BE49-F238E27FC236}">
                      <a16:creationId xmlns:a16="http://schemas.microsoft.com/office/drawing/2014/main" id="{FAFC769E-5B51-47E9-99F6-B5B671A2813C}"/>
                    </a:ext>
                  </a:extLst>
                </p:cNvPr>
                <p:cNvGrpSpPr/>
                <p:nvPr/>
              </p:nvGrpSpPr>
              <p:grpSpPr>
                <a:xfrm>
                  <a:off x="5058131" y="3844794"/>
                  <a:ext cx="2226132" cy="681212"/>
                  <a:chOff x="5057934" y="3963703"/>
                  <a:chExt cx="2226132" cy="796027"/>
                </a:xfrm>
              </p:grpSpPr>
              <p:sp>
                <p:nvSpPr>
                  <p:cNvPr id="196" name="Rectangle 195">
                    <a:extLst>
                      <a:ext uri="{FF2B5EF4-FFF2-40B4-BE49-F238E27FC236}">
                        <a16:creationId xmlns:a16="http://schemas.microsoft.com/office/drawing/2014/main" id="{63C10870-0810-42B3-AC2E-AD07119F72A8}"/>
                      </a:ext>
                    </a:extLst>
                  </p:cNvPr>
                  <p:cNvSpPr/>
                  <p:nvPr/>
                </p:nvSpPr>
                <p:spPr bwMode="auto">
                  <a:xfrm>
                    <a:off x="5057934" y="3963703"/>
                    <a:ext cx="2226132" cy="796027"/>
                  </a:xfrm>
                  <a:prstGeom prst="rect">
                    <a:avLst/>
                  </a:prstGeom>
                  <a:solidFill>
                    <a:srgbClr val="000000"/>
                  </a:solidFill>
                  <a:ln w="12700" cap="flat" cmpd="sng" algn="ctr">
                    <a:solidFill>
                      <a:srgbClr val="FF000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197" name="TextBox 196">
                    <a:extLst>
                      <a:ext uri="{FF2B5EF4-FFF2-40B4-BE49-F238E27FC236}">
                        <a16:creationId xmlns:a16="http://schemas.microsoft.com/office/drawing/2014/main" id="{5BCEFA94-721C-42DD-8BC2-C46287FEF5D7}"/>
                      </a:ext>
                    </a:extLst>
                  </p:cNvPr>
                  <p:cNvSpPr txBox="1"/>
                  <p:nvPr/>
                </p:nvSpPr>
                <p:spPr>
                  <a:xfrm>
                    <a:off x="5112975" y="3990000"/>
                    <a:ext cx="2100031" cy="35964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Canada Federal PBMM</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Policy</a:t>
                    </a:r>
                  </a:p>
                </p:txBody>
              </p:sp>
            </p:grpSp>
            <p:cxnSp>
              <p:nvCxnSpPr>
                <p:cNvPr id="194" name="Connector: Elbow 193">
                  <a:extLst>
                    <a:ext uri="{FF2B5EF4-FFF2-40B4-BE49-F238E27FC236}">
                      <a16:creationId xmlns:a16="http://schemas.microsoft.com/office/drawing/2014/main" id="{360B355E-DF56-4212-9B3B-A98ECE4444A4}"/>
                    </a:ext>
                  </a:extLst>
                </p:cNvPr>
                <p:cNvCxnSpPr>
                  <a:cxnSpLocks/>
                  <a:stCxn id="196" idx="2"/>
                  <a:endCxn id="200" idx="0"/>
                </p:cNvCxnSpPr>
                <p:nvPr/>
              </p:nvCxnSpPr>
              <p:spPr>
                <a:xfrm rot="5400000">
                  <a:off x="5668096" y="4467105"/>
                  <a:ext cx="444200" cy="562003"/>
                </a:xfrm>
                <a:prstGeom prst="bentConnector3">
                  <a:avLst>
                    <a:gd name="adj1" fmla="val 50000"/>
                  </a:avLst>
                </a:prstGeom>
                <a:ln w="12700">
                  <a:solidFill>
                    <a:srgbClr val="FF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5" name="Connector: Elbow 194">
                  <a:extLst>
                    <a:ext uri="{FF2B5EF4-FFF2-40B4-BE49-F238E27FC236}">
                      <a16:creationId xmlns:a16="http://schemas.microsoft.com/office/drawing/2014/main" id="{4FF122F8-14EA-45D9-9103-2812107BDF25}"/>
                    </a:ext>
                  </a:extLst>
                </p:cNvPr>
                <p:cNvCxnSpPr>
                  <a:cxnSpLocks/>
                  <a:stCxn id="196" idx="2"/>
                  <a:endCxn id="202" idx="0"/>
                </p:cNvCxnSpPr>
                <p:nvPr/>
              </p:nvCxnSpPr>
              <p:spPr>
                <a:xfrm rot="16200000" flipH="1">
                  <a:off x="6233145" y="4464057"/>
                  <a:ext cx="444200" cy="568097"/>
                </a:xfrm>
                <a:prstGeom prst="bentConnector3">
                  <a:avLst>
                    <a:gd name="adj1" fmla="val 50000"/>
                  </a:avLst>
                </a:prstGeom>
                <a:ln w="12700">
                  <a:solidFill>
                    <a:srgbClr val="FF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190" name="Graphic 189">
                <a:extLst>
                  <a:ext uri="{FF2B5EF4-FFF2-40B4-BE49-F238E27FC236}">
                    <a16:creationId xmlns:a16="http://schemas.microsoft.com/office/drawing/2014/main" id="{8ADF0C05-A0C7-4814-9293-EBDDA709107B}"/>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140549" y="4182084"/>
                <a:ext cx="242213" cy="274320"/>
              </a:xfrm>
              <a:prstGeom prst="rect">
                <a:avLst/>
              </a:prstGeom>
            </p:spPr>
          </p:pic>
        </p:grpSp>
        <p:sp>
          <p:nvSpPr>
            <p:cNvPr id="185" name="Rectangle 184">
              <a:extLst>
                <a:ext uri="{FF2B5EF4-FFF2-40B4-BE49-F238E27FC236}">
                  <a16:creationId xmlns:a16="http://schemas.microsoft.com/office/drawing/2014/main" id="{6B8C4945-49B7-4517-9ACD-D91A84A3DB2C}"/>
                </a:ext>
              </a:extLst>
            </p:cNvPr>
            <p:cNvSpPr/>
            <p:nvPr/>
          </p:nvSpPr>
          <p:spPr bwMode="auto">
            <a:xfrm>
              <a:off x="9750971" y="3649881"/>
              <a:ext cx="2328269" cy="3071773"/>
            </a:xfrm>
            <a:prstGeom prst="rect">
              <a:avLst/>
            </a:prstGeom>
            <a:noFill/>
            <a:ln w="12700">
              <a:solidFill>
                <a:srgbClr val="FF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6" name="TextBox 185">
              <a:extLst>
                <a:ext uri="{FF2B5EF4-FFF2-40B4-BE49-F238E27FC236}">
                  <a16:creationId xmlns:a16="http://schemas.microsoft.com/office/drawing/2014/main" id="{4FF27A18-8674-451D-8D45-273251DD94B5}"/>
                </a:ext>
              </a:extLst>
            </p:cNvPr>
            <p:cNvSpPr txBox="1"/>
            <p:nvPr/>
          </p:nvSpPr>
          <p:spPr>
            <a:xfrm>
              <a:off x="10312059" y="4615304"/>
              <a:ext cx="1212186" cy="2000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Segoe UI Semibold"/>
                  <a:ea typeface="+mn-ea"/>
                  <a:cs typeface="Segoe UI" pitchFamily="34" charset="0"/>
                </a:rPr>
                <a:t>Compliance Enforcement</a:t>
              </a:r>
            </a:p>
          </p:txBody>
        </p:sp>
        <p:sp>
          <p:nvSpPr>
            <p:cNvPr id="187" name="Rectangle 186">
              <a:extLst>
                <a:ext uri="{FF2B5EF4-FFF2-40B4-BE49-F238E27FC236}">
                  <a16:creationId xmlns:a16="http://schemas.microsoft.com/office/drawing/2014/main" id="{112CF7A0-E5B2-45CD-BA00-311F9538BA41}"/>
                </a:ext>
              </a:extLst>
            </p:cNvPr>
            <p:cNvSpPr/>
            <p:nvPr/>
          </p:nvSpPr>
          <p:spPr bwMode="auto">
            <a:xfrm>
              <a:off x="9810104" y="5776899"/>
              <a:ext cx="2219756" cy="37378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GCP Instances</a:t>
              </a:r>
            </a:p>
          </p:txBody>
        </p:sp>
      </p:grpSp>
      <p:grpSp>
        <p:nvGrpSpPr>
          <p:cNvPr id="34" name="Group 33">
            <a:extLst>
              <a:ext uri="{FF2B5EF4-FFF2-40B4-BE49-F238E27FC236}">
                <a16:creationId xmlns:a16="http://schemas.microsoft.com/office/drawing/2014/main" id="{D8461D88-200A-44AA-BF94-4FA319587BE9}"/>
              </a:ext>
              <a:ext uri="{C183D7F6-B498-43B3-948B-1728B52AA6E4}">
                <adec:decorative xmlns:adec="http://schemas.microsoft.com/office/drawing/2017/decorative" val="1"/>
              </a:ext>
            </a:extLst>
          </p:cNvPr>
          <p:cNvGrpSpPr/>
          <p:nvPr/>
        </p:nvGrpSpPr>
        <p:grpSpPr>
          <a:xfrm>
            <a:off x="9809992" y="6225909"/>
            <a:ext cx="2219756" cy="455308"/>
            <a:chOff x="9809992" y="6225909"/>
            <a:chExt cx="2219756" cy="455308"/>
          </a:xfrm>
        </p:grpSpPr>
        <p:sp>
          <p:nvSpPr>
            <p:cNvPr id="212" name="Rectangle 211">
              <a:extLst>
                <a:ext uri="{FF2B5EF4-FFF2-40B4-BE49-F238E27FC236}">
                  <a16:creationId xmlns:a16="http://schemas.microsoft.com/office/drawing/2014/main" id="{879FFDC6-58EE-4E20-B751-1F1C68767E43}"/>
                </a:ext>
              </a:extLst>
            </p:cNvPr>
            <p:cNvSpPr/>
            <p:nvPr/>
          </p:nvSpPr>
          <p:spPr bwMode="auto">
            <a:xfrm>
              <a:off x="9809992" y="6225909"/>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Google Cloud Platform</a:t>
              </a:r>
            </a:p>
          </p:txBody>
        </p:sp>
        <p:pic>
          <p:nvPicPr>
            <p:cNvPr id="213" name="Picture 212" descr="Icon&#10;&#10;Description automatically generated">
              <a:extLst>
                <a:ext uri="{FF2B5EF4-FFF2-40B4-BE49-F238E27FC236}">
                  <a16:creationId xmlns:a16="http://schemas.microsoft.com/office/drawing/2014/main" id="{C2B13B7B-FFBA-468D-976C-C332DBF9E768}"/>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9871890" y="6332948"/>
              <a:ext cx="274320" cy="274320"/>
            </a:xfrm>
            <a:prstGeom prst="rect">
              <a:avLst/>
            </a:prstGeom>
          </p:spPr>
        </p:pic>
      </p:grpSp>
      <p:pic>
        <p:nvPicPr>
          <p:cNvPr id="237" name="Picture 236">
            <a:extLst>
              <a:ext uri="{FF2B5EF4-FFF2-40B4-BE49-F238E27FC236}">
                <a16:creationId xmlns:a16="http://schemas.microsoft.com/office/drawing/2014/main" id="{25933251-CAD4-4050-9D86-99A129A7E37A}"/>
              </a:ext>
              <a:ext uri="{C183D7F6-B498-43B3-948B-1728B52AA6E4}">
                <adec:decorative xmlns:adec="http://schemas.microsoft.com/office/drawing/2017/decorative" val="1"/>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9886096" y="5830471"/>
            <a:ext cx="274320" cy="274320"/>
          </a:xfrm>
          <a:prstGeom prst="rect">
            <a:avLst/>
          </a:prstGeom>
        </p:spPr>
      </p:pic>
      <p:grpSp>
        <p:nvGrpSpPr>
          <p:cNvPr id="30" name="Group 29">
            <a:extLst>
              <a:ext uri="{FF2B5EF4-FFF2-40B4-BE49-F238E27FC236}">
                <a16:creationId xmlns:a16="http://schemas.microsoft.com/office/drawing/2014/main" id="{18C7C3AA-3196-4788-89D9-D054E8E1516E}"/>
              </a:ext>
              <a:ext uri="{C183D7F6-B498-43B3-948B-1728B52AA6E4}">
                <adec:decorative xmlns:adec="http://schemas.microsoft.com/office/drawing/2017/decorative" val="1"/>
              </a:ext>
            </a:extLst>
          </p:cNvPr>
          <p:cNvGrpSpPr/>
          <p:nvPr/>
        </p:nvGrpSpPr>
        <p:grpSpPr>
          <a:xfrm>
            <a:off x="4880404" y="3649881"/>
            <a:ext cx="4763040" cy="3071774"/>
            <a:chOff x="4880404" y="3649881"/>
            <a:chExt cx="4763040" cy="3071774"/>
          </a:xfrm>
        </p:grpSpPr>
        <p:grpSp>
          <p:nvGrpSpPr>
            <p:cNvPr id="3" name="Group 2">
              <a:extLst>
                <a:ext uri="{FF2B5EF4-FFF2-40B4-BE49-F238E27FC236}">
                  <a16:creationId xmlns:a16="http://schemas.microsoft.com/office/drawing/2014/main" id="{D3C49EEA-BD6B-4613-839D-27236B231754}"/>
                </a:ext>
              </a:extLst>
            </p:cNvPr>
            <p:cNvGrpSpPr/>
            <p:nvPr/>
          </p:nvGrpSpPr>
          <p:grpSpPr>
            <a:xfrm>
              <a:off x="4880404" y="3649882"/>
              <a:ext cx="2328269" cy="3071773"/>
              <a:chOff x="5005289" y="3750171"/>
              <a:chExt cx="2328269" cy="3071773"/>
            </a:xfrm>
          </p:grpSpPr>
          <p:grpSp>
            <p:nvGrpSpPr>
              <p:cNvPr id="218" name="Group 217">
                <a:extLst>
                  <a:ext uri="{FF2B5EF4-FFF2-40B4-BE49-F238E27FC236}">
                    <a16:creationId xmlns:a16="http://schemas.microsoft.com/office/drawing/2014/main" id="{D51FEAF1-86EE-4E87-A48A-D86F5A11053E}"/>
                  </a:ext>
                </a:extLst>
              </p:cNvPr>
              <p:cNvGrpSpPr/>
              <p:nvPr/>
            </p:nvGrpSpPr>
            <p:grpSpPr>
              <a:xfrm>
                <a:off x="5058131" y="4933344"/>
                <a:ext cx="2225935" cy="1848162"/>
                <a:chOff x="231256" y="4933931"/>
                <a:chExt cx="2225935" cy="1848162"/>
              </a:xfrm>
            </p:grpSpPr>
            <p:sp>
              <p:nvSpPr>
                <p:cNvPr id="219" name="Rectangle 218">
                  <a:extLst>
                    <a:ext uri="{FF2B5EF4-FFF2-40B4-BE49-F238E27FC236}">
                      <a16:creationId xmlns:a16="http://schemas.microsoft.com/office/drawing/2014/main" id="{F31D2974-1E80-42EE-BFDE-B131C6F90C28}"/>
                    </a:ext>
                  </a:extLst>
                </p:cNvPr>
                <p:cNvSpPr/>
                <p:nvPr/>
              </p:nvSpPr>
              <p:spPr bwMode="auto">
                <a:xfrm>
                  <a:off x="231256" y="6326785"/>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VMware vSphere</a:t>
                  </a:r>
                </a:p>
              </p:txBody>
            </p:sp>
            <p:grpSp>
              <p:nvGrpSpPr>
                <p:cNvPr id="220" name="Group 219">
                  <a:extLst>
                    <a:ext uri="{FF2B5EF4-FFF2-40B4-BE49-F238E27FC236}">
                      <a16:creationId xmlns:a16="http://schemas.microsoft.com/office/drawing/2014/main" id="{8E8607B9-B7B1-45B1-95D7-F3F7689FA16D}"/>
                    </a:ext>
                  </a:extLst>
                </p:cNvPr>
                <p:cNvGrpSpPr/>
                <p:nvPr/>
              </p:nvGrpSpPr>
              <p:grpSpPr>
                <a:xfrm>
                  <a:off x="237547" y="4933931"/>
                  <a:ext cx="2219644" cy="890378"/>
                  <a:chOff x="237547" y="4963562"/>
                  <a:chExt cx="2219644" cy="890378"/>
                </a:xfrm>
              </p:grpSpPr>
              <p:sp>
                <p:nvSpPr>
                  <p:cNvPr id="221" name="Rectangle 220">
                    <a:extLst>
                      <a:ext uri="{FF2B5EF4-FFF2-40B4-BE49-F238E27FC236}">
                        <a16:creationId xmlns:a16="http://schemas.microsoft.com/office/drawing/2014/main" id="{F8CFFDBF-E204-41A1-83AD-B942D6354363}"/>
                      </a:ext>
                    </a:extLst>
                  </p:cNvPr>
                  <p:cNvSpPr/>
                  <p:nvPr/>
                </p:nvSpPr>
                <p:spPr bwMode="auto">
                  <a:xfrm>
                    <a:off x="237547" y="4963562"/>
                    <a:ext cx="1089544" cy="890378"/>
                  </a:xfrm>
                  <a:prstGeom prst="rect">
                    <a:avLst/>
                  </a:prstGeom>
                  <a:solidFill>
                    <a:srgbClr val="000000"/>
                  </a:solidFill>
                  <a:ln w="3175" cap="flat" cmpd="sng" algn="ctr">
                    <a:solidFill>
                      <a:srgbClr val="9BF00B"/>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servers</a:t>
                    </a:r>
                  </a:p>
                </p:txBody>
              </p:sp>
              <p:grpSp>
                <p:nvGrpSpPr>
                  <p:cNvPr id="222" name="Group 221">
                    <a:extLst>
                      <a:ext uri="{FF2B5EF4-FFF2-40B4-BE49-F238E27FC236}">
                        <a16:creationId xmlns:a16="http://schemas.microsoft.com/office/drawing/2014/main" id="{0D7B9D31-ADB6-4BBE-828A-C68C39186E5B}"/>
                      </a:ext>
                    </a:extLst>
                  </p:cNvPr>
                  <p:cNvGrpSpPr/>
                  <p:nvPr/>
                </p:nvGrpSpPr>
                <p:grpSpPr>
                  <a:xfrm>
                    <a:off x="410314" y="5040405"/>
                    <a:ext cx="746434" cy="365760"/>
                    <a:chOff x="1668757" y="5300934"/>
                    <a:chExt cx="746434" cy="365760"/>
                  </a:xfrm>
                </p:grpSpPr>
                <p:pic>
                  <p:nvPicPr>
                    <p:cNvPr id="227" name="Graphic 226">
                      <a:extLst>
                        <a:ext uri="{FF2B5EF4-FFF2-40B4-BE49-F238E27FC236}">
                          <a16:creationId xmlns:a16="http://schemas.microsoft.com/office/drawing/2014/main" id="{281BAF26-CE54-4C9C-9480-C5D1461156D3}"/>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668757" y="5300934"/>
                      <a:ext cx="365760" cy="365760"/>
                    </a:xfrm>
                    <a:prstGeom prst="rect">
                      <a:avLst/>
                    </a:prstGeom>
                  </p:spPr>
                </p:pic>
                <p:pic>
                  <p:nvPicPr>
                    <p:cNvPr id="228" name="Graphic 227">
                      <a:extLst>
                        <a:ext uri="{FF2B5EF4-FFF2-40B4-BE49-F238E27FC236}">
                          <a16:creationId xmlns:a16="http://schemas.microsoft.com/office/drawing/2014/main" id="{FC2ADECC-5615-43DA-B7AD-C8E30B8B8179}"/>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2049431" y="5300934"/>
                      <a:ext cx="365760" cy="365760"/>
                    </a:xfrm>
                    <a:prstGeom prst="rect">
                      <a:avLst/>
                    </a:prstGeom>
                  </p:spPr>
                </p:pic>
              </p:grpSp>
              <p:sp>
                <p:nvSpPr>
                  <p:cNvPr id="223" name="Rectangle 222">
                    <a:extLst>
                      <a:ext uri="{FF2B5EF4-FFF2-40B4-BE49-F238E27FC236}">
                        <a16:creationId xmlns:a16="http://schemas.microsoft.com/office/drawing/2014/main" id="{FBB496B5-408F-443E-8D54-32AF4AEA6573}"/>
                      </a:ext>
                    </a:extLst>
                  </p:cNvPr>
                  <p:cNvSpPr/>
                  <p:nvPr/>
                </p:nvSpPr>
                <p:spPr bwMode="auto">
                  <a:xfrm>
                    <a:off x="1367647" y="4963562"/>
                    <a:ext cx="1089544" cy="890378"/>
                  </a:xfrm>
                  <a:prstGeom prst="rect">
                    <a:avLst/>
                  </a:prstGeom>
                  <a:solidFill>
                    <a:srgbClr val="000000"/>
                  </a:solidFill>
                  <a:ln w="3175" cap="flat" cmpd="sng" algn="ctr">
                    <a:solidFill>
                      <a:srgbClr val="9BF00B"/>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p:txBody>
              </p:sp>
              <p:grpSp>
                <p:nvGrpSpPr>
                  <p:cNvPr id="224" name="Group 223">
                    <a:extLst>
                      <a:ext uri="{FF2B5EF4-FFF2-40B4-BE49-F238E27FC236}">
                        <a16:creationId xmlns:a16="http://schemas.microsoft.com/office/drawing/2014/main" id="{07E509A8-BAFE-4E94-8F84-722018B8FA60}"/>
                      </a:ext>
                    </a:extLst>
                  </p:cNvPr>
                  <p:cNvGrpSpPr/>
                  <p:nvPr/>
                </p:nvGrpSpPr>
                <p:grpSpPr>
                  <a:xfrm>
                    <a:off x="1540444" y="5045202"/>
                    <a:ext cx="755350" cy="365760"/>
                    <a:chOff x="1537459" y="5040405"/>
                    <a:chExt cx="755350" cy="365760"/>
                  </a:xfrm>
                </p:grpSpPr>
                <p:pic>
                  <p:nvPicPr>
                    <p:cNvPr id="225" name="Graphic 224" descr="Azure SQL">
                      <a:extLst>
                        <a:ext uri="{FF2B5EF4-FFF2-40B4-BE49-F238E27FC236}">
                          <a16:creationId xmlns:a16="http://schemas.microsoft.com/office/drawing/2014/main" id="{4EC48FF4-DBD3-4C1C-B175-FDF3A4742F86}"/>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537459" y="5040405"/>
                      <a:ext cx="365760" cy="365760"/>
                    </a:xfrm>
                    <a:prstGeom prst="rect">
                      <a:avLst/>
                    </a:prstGeom>
                  </p:spPr>
                </p:pic>
                <p:pic>
                  <p:nvPicPr>
                    <p:cNvPr id="226" name="Graphic 225" descr="Azure SQL">
                      <a:extLst>
                        <a:ext uri="{FF2B5EF4-FFF2-40B4-BE49-F238E27FC236}">
                          <a16:creationId xmlns:a16="http://schemas.microsoft.com/office/drawing/2014/main" id="{51E1BF03-A7ED-4612-91EB-40500B3DE947}"/>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927049" y="5040405"/>
                      <a:ext cx="365760" cy="365760"/>
                    </a:xfrm>
                    <a:prstGeom prst="rect">
                      <a:avLst/>
                    </a:prstGeom>
                  </p:spPr>
                </p:pic>
              </p:grpSp>
            </p:grpSp>
          </p:grpSp>
          <p:sp>
            <p:nvSpPr>
              <p:cNvPr id="229" name="Freeform: Shape 228">
                <a:extLst>
                  <a:ext uri="{FF2B5EF4-FFF2-40B4-BE49-F238E27FC236}">
                    <a16:creationId xmlns:a16="http://schemas.microsoft.com/office/drawing/2014/main" id="{C106B6B3-FB6E-46AD-A249-969BEB2E22CC}"/>
                  </a:ext>
                </a:extLst>
              </p:cNvPr>
              <p:cNvSpPr/>
              <p:nvPr/>
            </p:nvSpPr>
            <p:spPr>
              <a:xfrm>
                <a:off x="5131467" y="6410377"/>
                <a:ext cx="274320" cy="274320"/>
              </a:xfrm>
              <a:custGeom>
                <a:avLst/>
                <a:gdLst>
                  <a:gd name="connsiteX0" fmla="*/ 223171 w 238315"/>
                  <a:gd name="connsiteY0" fmla="*/ 0 h 238029"/>
                  <a:gd name="connsiteX1" fmla="*/ 88678 w 238315"/>
                  <a:gd name="connsiteY1" fmla="*/ 0 h 238029"/>
                  <a:gd name="connsiteX2" fmla="*/ 73533 w 238315"/>
                  <a:gd name="connsiteY2" fmla="*/ 15240 h 238029"/>
                  <a:gd name="connsiteX3" fmla="*/ 73533 w 238315"/>
                  <a:gd name="connsiteY3" fmla="*/ 71057 h 238029"/>
                  <a:gd name="connsiteX4" fmla="*/ 15145 w 238315"/>
                  <a:gd name="connsiteY4" fmla="*/ 71057 h 238029"/>
                  <a:gd name="connsiteX5" fmla="*/ 0 w 238315"/>
                  <a:gd name="connsiteY5" fmla="*/ 86297 h 238029"/>
                  <a:gd name="connsiteX6" fmla="*/ 0 w 238315"/>
                  <a:gd name="connsiteY6" fmla="*/ 222790 h 238029"/>
                  <a:gd name="connsiteX7" fmla="*/ 15145 w 238315"/>
                  <a:gd name="connsiteY7" fmla="*/ 238030 h 238029"/>
                  <a:gd name="connsiteX8" fmla="*/ 149638 w 238315"/>
                  <a:gd name="connsiteY8" fmla="*/ 238030 h 238029"/>
                  <a:gd name="connsiteX9" fmla="*/ 164783 w 238315"/>
                  <a:gd name="connsiteY9" fmla="*/ 222790 h 238029"/>
                  <a:gd name="connsiteX10" fmla="*/ 164783 w 238315"/>
                  <a:gd name="connsiteY10" fmla="*/ 166973 h 238029"/>
                  <a:gd name="connsiteX11" fmla="*/ 223171 w 238315"/>
                  <a:gd name="connsiteY11" fmla="*/ 166973 h 238029"/>
                  <a:gd name="connsiteX12" fmla="*/ 238315 w 238315"/>
                  <a:gd name="connsiteY12" fmla="*/ 151733 h 238029"/>
                  <a:gd name="connsiteX13" fmla="*/ 238315 w 238315"/>
                  <a:gd name="connsiteY13" fmla="*/ 15240 h 238029"/>
                  <a:gd name="connsiteX14" fmla="*/ 223171 w 238315"/>
                  <a:gd name="connsiteY14" fmla="*/ 0 h 238029"/>
                  <a:gd name="connsiteX15" fmla="*/ 228790 w 238315"/>
                  <a:gd name="connsiteY15" fmla="*/ 151733 h 238029"/>
                  <a:gd name="connsiteX16" fmla="*/ 223171 w 238315"/>
                  <a:gd name="connsiteY16" fmla="*/ 157448 h 238029"/>
                  <a:gd name="connsiteX17" fmla="*/ 155258 w 238315"/>
                  <a:gd name="connsiteY17" fmla="*/ 157448 h 238029"/>
                  <a:gd name="connsiteX18" fmla="*/ 155258 w 238315"/>
                  <a:gd name="connsiteY18" fmla="*/ 222790 h 238029"/>
                  <a:gd name="connsiteX19" fmla="*/ 149638 w 238315"/>
                  <a:gd name="connsiteY19" fmla="*/ 228505 h 238029"/>
                  <a:gd name="connsiteX20" fmla="*/ 15145 w 238315"/>
                  <a:gd name="connsiteY20" fmla="*/ 228505 h 238029"/>
                  <a:gd name="connsiteX21" fmla="*/ 9525 w 238315"/>
                  <a:gd name="connsiteY21" fmla="*/ 222790 h 238029"/>
                  <a:gd name="connsiteX22" fmla="*/ 9525 w 238315"/>
                  <a:gd name="connsiteY22" fmla="*/ 86297 h 238029"/>
                  <a:gd name="connsiteX23" fmla="*/ 15145 w 238315"/>
                  <a:gd name="connsiteY23" fmla="*/ 80582 h 238029"/>
                  <a:gd name="connsiteX24" fmla="*/ 83153 w 238315"/>
                  <a:gd name="connsiteY24" fmla="*/ 80582 h 238029"/>
                  <a:gd name="connsiteX25" fmla="*/ 83153 w 238315"/>
                  <a:gd name="connsiteY25" fmla="*/ 15240 h 238029"/>
                  <a:gd name="connsiteX26" fmla="*/ 88773 w 238315"/>
                  <a:gd name="connsiteY26" fmla="*/ 9525 h 238029"/>
                  <a:gd name="connsiteX27" fmla="*/ 223266 w 238315"/>
                  <a:gd name="connsiteY27" fmla="*/ 9525 h 238029"/>
                  <a:gd name="connsiteX28" fmla="*/ 228886 w 238315"/>
                  <a:gd name="connsiteY28" fmla="*/ 15240 h 238029"/>
                  <a:gd name="connsiteX29" fmla="*/ 228886 w 238315"/>
                  <a:gd name="connsiteY29" fmla="*/ 151733 h 238029"/>
                  <a:gd name="connsiteX30" fmla="*/ 183642 w 238315"/>
                  <a:gd name="connsiteY30" fmla="*/ 47911 h 238029"/>
                  <a:gd name="connsiteX31" fmla="*/ 127730 w 238315"/>
                  <a:gd name="connsiteY31" fmla="*/ 47911 h 238029"/>
                  <a:gd name="connsiteX32" fmla="*/ 117538 w 238315"/>
                  <a:gd name="connsiteY32" fmla="*/ 58103 h 238029"/>
                  <a:gd name="connsiteX33" fmla="*/ 117538 w 238315"/>
                  <a:gd name="connsiteY33" fmla="*/ 114014 h 238029"/>
                  <a:gd name="connsiteX34" fmla="*/ 119253 w 238315"/>
                  <a:gd name="connsiteY34" fmla="*/ 119634 h 238029"/>
                  <a:gd name="connsiteX35" fmla="*/ 112585 w 238315"/>
                  <a:gd name="connsiteY35" fmla="*/ 117062 h 238029"/>
                  <a:gd name="connsiteX36" fmla="*/ 56674 w 238315"/>
                  <a:gd name="connsiteY36" fmla="*/ 117062 h 238029"/>
                  <a:gd name="connsiteX37" fmla="*/ 46482 w 238315"/>
                  <a:gd name="connsiteY37" fmla="*/ 127254 h 238029"/>
                  <a:gd name="connsiteX38" fmla="*/ 46482 w 238315"/>
                  <a:gd name="connsiteY38" fmla="*/ 183166 h 238029"/>
                  <a:gd name="connsiteX39" fmla="*/ 56674 w 238315"/>
                  <a:gd name="connsiteY39" fmla="*/ 193358 h 238029"/>
                  <a:gd name="connsiteX40" fmla="*/ 112585 w 238315"/>
                  <a:gd name="connsiteY40" fmla="*/ 193358 h 238029"/>
                  <a:gd name="connsiteX41" fmla="*/ 122777 w 238315"/>
                  <a:gd name="connsiteY41" fmla="*/ 183166 h 238029"/>
                  <a:gd name="connsiteX42" fmla="*/ 122777 w 238315"/>
                  <a:gd name="connsiteY42" fmla="*/ 127254 h 238029"/>
                  <a:gd name="connsiteX43" fmla="*/ 121063 w 238315"/>
                  <a:gd name="connsiteY43" fmla="*/ 121634 h 238029"/>
                  <a:gd name="connsiteX44" fmla="*/ 127730 w 238315"/>
                  <a:gd name="connsiteY44" fmla="*/ 124206 h 238029"/>
                  <a:gd name="connsiteX45" fmla="*/ 183642 w 238315"/>
                  <a:gd name="connsiteY45" fmla="*/ 124206 h 238029"/>
                  <a:gd name="connsiteX46" fmla="*/ 193834 w 238315"/>
                  <a:gd name="connsiteY46" fmla="*/ 114014 h 238029"/>
                  <a:gd name="connsiteX47" fmla="*/ 193834 w 238315"/>
                  <a:gd name="connsiteY47" fmla="*/ 58103 h 238029"/>
                  <a:gd name="connsiteX48" fmla="*/ 183642 w 238315"/>
                  <a:gd name="connsiteY48" fmla="*/ 47911 h 238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8315" h="238029">
                    <a:moveTo>
                      <a:pt x="223171" y="0"/>
                    </a:moveTo>
                    <a:lnTo>
                      <a:pt x="88678" y="0"/>
                    </a:lnTo>
                    <a:cubicBezTo>
                      <a:pt x="80391" y="0"/>
                      <a:pt x="73533" y="6858"/>
                      <a:pt x="73533" y="15240"/>
                    </a:cubicBezTo>
                    <a:lnTo>
                      <a:pt x="73533" y="71057"/>
                    </a:lnTo>
                    <a:lnTo>
                      <a:pt x="15145" y="71057"/>
                    </a:lnTo>
                    <a:cubicBezTo>
                      <a:pt x="6858" y="71057"/>
                      <a:pt x="0" y="77915"/>
                      <a:pt x="0" y="86297"/>
                    </a:cubicBezTo>
                    <a:lnTo>
                      <a:pt x="0" y="222790"/>
                    </a:lnTo>
                    <a:cubicBezTo>
                      <a:pt x="0" y="231172"/>
                      <a:pt x="6763" y="238030"/>
                      <a:pt x="15145" y="238030"/>
                    </a:cubicBezTo>
                    <a:lnTo>
                      <a:pt x="149638" y="238030"/>
                    </a:lnTo>
                    <a:cubicBezTo>
                      <a:pt x="157925" y="238030"/>
                      <a:pt x="164783" y="231172"/>
                      <a:pt x="164783" y="222790"/>
                    </a:cubicBezTo>
                    <a:lnTo>
                      <a:pt x="164783" y="166973"/>
                    </a:lnTo>
                    <a:lnTo>
                      <a:pt x="223171" y="166973"/>
                    </a:lnTo>
                    <a:cubicBezTo>
                      <a:pt x="231458" y="166973"/>
                      <a:pt x="238315" y="160115"/>
                      <a:pt x="238315" y="151733"/>
                    </a:cubicBezTo>
                    <a:lnTo>
                      <a:pt x="238315" y="15240"/>
                    </a:lnTo>
                    <a:cubicBezTo>
                      <a:pt x="238315" y="6858"/>
                      <a:pt x="231553" y="0"/>
                      <a:pt x="223171" y="0"/>
                    </a:cubicBezTo>
                    <a:close/>
                    <a:moveTo>
                      <a:pt x="228790" y="151733"/>
                    </a:moveTo>
                    <a:cubicBezTo>
                      <a:pt x="228790" y="154877"/>
                      <a:pt x="226314" y="157448"/>
                      <a:pt x="223171" y="157448"/>
                    </a:cubicBezTo>
                    <a:lnTo>
                      <a:pt x="155258" y="157448"/>
                    </a:lnTo>
                    <a:lnTo>
                      <a:pt x="155258" y="222790"/>
                    </a:lnTo>
                    <a:cubicBezTo>
                      <a:pt x="155258" y="225933"/>
                      <a:pt x="152781" y="228505"/>
                      <a:pt x="149638" y="228505"/>
                    </a:cubicBezTo>
                    <a:lnTo>
                      <a:pt x="15145" y="228505"/>
                    </a:lnTo>
                    <a:cubicBezTo>
                      <a:pt x="12097" y="228505"/>
                      <a:pt x="9525" y="225933"/>
                      <a:pt x="9525" y="222790"/>
                    </a:cubicBezTo>
                    <a:lnTo>
                      <a:pt x="9525" y="86297"/>
                    </a:lnTo>
                    <a:cubicBezTo>
                      <a:pt x="9525" y="83153"/>
                      <a:pt x="12001" y="80582"/>
                      <a:pt x="15145" y="80582"/>
                    </a:cubicBezTo>
                    <a:lnTo>
                      <a:pt x="83153" y="80582"/>
                    </a:lnTo>
                    <a:lnTo>
                      <a:pt x="83153" y="15240"/>
                    </a:lnTo>
                    <a:cubicBezTo>
                      <a:pt x="83153" y="12097"/>
                      <a:pt x="85630" y="9525"/>
                      <a:pt x="88773" y="9525"/>
                    </a:cubicBezTo>
                    <a:lnTo>
                      <a:pt x="223266" y="9525"/>
                    </a:lnTo>
                    <a:cubicBezTo>
                      <a:pt x="226314" y="9525"/>
                      <a:pt x="228886" y="12097"/>
                      <a:pt x="228886" y="15240"/>
                    </a:cubicBezTo>
                    <a:lnTo>
                      <a:pt x="228886" y="151733"/>
                    </a:lnTo>
                    <a:close/>
                    <a:moveTo>
                      <a:pt x="183642" y="47911"/>
                    </a:moveTo>
                    <a:lnTo>
                      <a:pt x="127730" y="47911"/>
                    </a:lnTo>
                    <a:cubicBezTo>
                      <a:pt x="122110" y="47911"/>
                      <a:pt x="117538" y="52483"/>
                      <a:pt x="117538" y="58103"/>
                    </a:cubicBezTo>
                    <a:lnTo>
                      <a:pt x="117538" y="114014"/>
                    </a:lnTo>
                    <a:cubicBezTo>
                      <a:pt x="117538" y="116110"/>
                      <a:pt x="118205" y="118015"/>
                      <a:pt x="119253" y="119634"/>
                    </a:cubicBezTo>
                    <a:cubicBezTo>
                      <a:pt x="117443" y="118015"/>
                      <a:pt x="115157" y="117062"/>
                      <a:pt x="112585" y="117062"/>
                    </a:cubicBezTo>
                    <a:lnTo>
                      <a:pt x="56674" y="117062"/>
                    </a:lnTo>
                    <a:cubicBezTo>
                      <a:pt x="51054" y="117062"/>
                      <a:pt x="46482" y="121634"/>
                      <a:pt x="46482" y="127254"/>
                    </a:cubicBezTo>
                    <a:lnTo>
                      <a:pt x="46482" y="183166"/>
                    </a:lnTo>
                    <a:cubicBezTo>
                      <a:pt x="46482" y="188786"/>
                      <a:pt x="51054" y="193358"/>
                      <a:pt x="56674" y="193358"/>
                    </a:cubicBezTo>
                    <a:lnTo>
                      <a:pt x="112585" y="193358"/>
                    </a:lnTo>
                    <a:cubicBezTo>
                      <a:pt x="118205" y="193358"/>
                      <a:pt x="122777" y="188786"/>
                      <a:pt x="122777" y="183166"/>
                    </a:cubicBezTo>
                    <a:lnTo>
                      <a:pt x="122777" y="127254"/>
                    </a:lnTo>
                    <a:cubicBezTo>
                      <a:pt x="122777" y="125158"/>
                      <a:pt x="122110" y="123254"/>
                      <a:pt x="121063" y="121634"/>
                    </a:cubicBezTo>
                    <a:cubicBezTo>
                      <a:pt x="122872" y="123254"/>
                      <a:pt x="125158" y="124206"/>
                      <a:pt x="127730" y="124206"/>
                    </a:cubicBezTo>
                    <a:lnTo>
                      <a:pt x="183642" y="124206"/>
                    </a:lnTo>
                    <a:cubicBezTo>
                      <a:pt x="189262" y="124206"/>
                      <a:pt x="193834" y="119634"/>
                      <a:pt x="193834" y="114014"/>
                    </a:cubicBezTo>
                    <a:lnTo>
                      <a:pt x="193834" y="58103"/>
                    </a:lnTo>
                    <a:cubicBezTo>
                      <a:pt x="193834" y="52483"/>
                      <a:pt x="189262" y="47911"/>
                      <a:pt x="183642" y="47911"/>
                    </a:cubicBezTo>
                    <a:close/>
                  </a:path>
                </a:pathLst>
              </a:custGeom>
              <a:solidFill>
                <a:srgbClr val="9BF00B"/>
              </a:solidFill>
              <a:ln w="9525"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230" name="Group 229">
                <a:extLst>
                  <a:ext uri="{FF2B5EF4-FFF2-40B4-BE49-F238E27FC236}">
                    <a16:creationId xmlns:a16="http://schemas.microsoft.com/office/drawing/2014/main" id="{E2870503-841F-4FFC-A287-41C3DF252566}"/>
                  </a:ext>
                </a:extLst>
              </p:cNvPr>
              <p:cNvGrpSpPr/>
              <p:nvPr/>
            </p:nvGrpSpPr>
            <p:grpSpPr>
              <a:xfrm>
                <a:off x="5058131" y="3807932"/>
                <a:ext cx="2226132" cy="1125413"/>
                <a:chOff x="5058131" y="3844794"/>
                <a:chExt cx="2226132" cy="1125413"/>
              </a:xfrm>
            </p:grpSpPr>
            <p:grpSp>
              <p:nvGrpSpPr>
                <p:cNvPr id="231" name="Group 230">
                  <a:extLst>
                    <a:ext uri="{FF2B5EF4-FFF2-40B4-BE49-F238E27FC236}">
                      <a16:creationId xmlns:a16="http://schemas.microsoft.com/office/drawing/2014/main" id="{6D3BEA5B-DA02-4879-9C0E-20BEE5E5BFE5}"/>
                    </a:ext>
                  </a:extLst>
                </p:cNvPr>
                <p:cNvGrpSpPr/>
                <p:nvPr/>
              </p:nvGrpSpPr>
              <p:grpSpPr>
                <a:xfrm>
                  <a:off x="5058131" y="3844794"/>
                  <a:ext cx="2226132" cy="1125413"/>
                  <a:chOff x="5058131" y="3844794"/>
                  <a:chExt cx="2226132" cy="1125413"/>
                </a:xfrm>
              </p:grpSpPr>
              <p:grpSp>
                <p:nvGrpSpPr>
                  <p:cNvPr id="233" name="Group 232">
                    <a:extLst>
                      <a:ext uri="{FF2B5EF4-FFF2-40B4-BE49-F238E27FC236}">
                        <a16:creationId xmlns:a16="http://schemas.microsoft.com/office/drawing/2014/main" id="{36AE0923-E41A-4EAC-BECF-84958F0CBFF7}"/>
                      </a:ext>
                    </a:extLst>
                  </p:cNvPr>
                  <p:cNvGrpSpPr/>
                  <p:nvPr/>
                </p:nvGrpSpPr>
                <p:grpSpPr>
                  <a:xfrm>
                    <a:off x="5058131" y="3844794"/>
                    <a:ext cx="2226132" cy="1125413"/>
                    <a:chOff x="5058131" y="3844794"/>
                    <a:chExt cx="2226132" cy="1125413"/>
                  </a:xfrm>
                </p:grpSpPr>
                <p:grpSp>
                  <p:nvGrpSpPr>
                    <p:cNvPr id="235" name="Group 234">
                      <a:extLst>
                        <a:ext uri="{FF2B5EF4-FFF2-40B4-BE49-F238E27FC236}">
                          <a16:creationId xmlns:a16="http://schemas.microsoft.com/office/drawing/2014/main" id="{B4555896-841E-48EE-96EB-CF287A6A5295}"/>
                        </a:ext>
                      </a:extLst>
                    </p:cNvPr>
                    <p:cNvGrpSpPr/>
                    <p:nvPr/>
                  </p:nvGrpSpPr>
                  <p:grpSpPr>
                    <a:xfrm>
                      <a:off x="5058131" y="3844794"/>
                      <a:ext cx="2226132" cy="681212"/>
                      <a:chOff x="5057934" y="3963703"/>
                      <a:chExt cx="2226132" cy="796027"/>
                    </a:xfrm>
                  </p:grpSpPr>
                  <p:sp>
                    <p:nvSpPr>
                      <p:cNvPr id="241" name="Rectangle 240">
                        <a:extLst>
                          <a:ext uri="{FF2B5EF4-FFF2-40B4-BE49-F238E27FC236}">
                            <a16:creationId xmlns:a16="http://schemas.microsoft.com/office/drawing/2014/main" id="{889E9C68-1713-408F-A1BF-2C6B74D63F50}"/>
                          </a:ext>
                        </a:extLst>
                      </p:cNvPr>
                      <p:cNvSpPr/>
                      <p:nvPr/>
                    </p:nvSpPr>
                    <p:spPr bwMode="auto">
                      <a:xfrm>
                        <a:off x="5057934" y="3963703"/>
                        <a:ext cx="2226132" cy="796027"/>
                      </a:xfrm>
                      <a:prstGeom prst="rect">
                        <a:avLst/>
                      </a:prstGeom>
                      <a:solidFill>
                        <a:srgbClr val="000000"/>
                      </a:solidFill>
                      <a:ln w="12700" cap="flat" cmpd="sng" algn="ctr">
                        <a:solidFill>
                          <a:srgbClr val="92D05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242" name="TextBox 241">
                        <a:extLst>
                          <a:ext uri="{FF2B5EF4-FFF2-40B4-BE49-F238E27FC236}">
                            <a16:creationId xmlns:a16="http://schemas.microsoft.com/office/drawing/2014/main" id="{A92A0EBD-FBD5-4A5A-A040-F1AFBE62491D}"/>
                          </a:ext>
                        </a:extLst>
                      </p:cNvPr>
                      <p:cNvSpPr txBox="1"/>
                      <p:nvPr/>
                    </p:nvSpPr>
                    <p:spPr>
                      <a:xfrm>
                        <a:off x="5112975" y="3990000"/>
                        <a:ext cx="2100031" cy="35964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Federal Risk and Authorization Management Program (FedRAMP) Azure Policy</a:t>
                        </a:r>
                      </a:p>
                    </p:txBody>
                  </p:sp>
                </p:grpSp>
                <p:cxnSp>
                  <p:nvCxnSpPr>
                    <p:cNvPr id="238" name="Connector: Elbow 237">
                      <a:extLst>
                        <a:ext uri="{FF2B5EF4-FFF2-40B4-BE49-F238E27FC236}">
                          <a16:creationId xmlns:a16="http://schemas.microsoft.com/office/drawing/2014/main" id="{5ACCF1CB-17A1-4A91-8825-E8221F21B91C}"/>
                        </a:ext>
                      </a:extLst>
                    </p:cNvPr>
                    <p:cNvCxnSpPr>
                      <a:cxnSpLocks/>
                      <a:stCxn id="241" idx="2"/>
                      <a:endCxn id="221" idx="0"/>
                    </p:cNvCxnSpPr>
                    <p:nvPr/>
                  </p:nvCxnSpPr>
                  <p:spPr>
                    <a:xfrm rot="5400000">
                      <a:off x="5668096" y="4467105"/>
                      <a:ext cx="444200" cy="562003"/>
                    </a:xfrm>
                    <a:prstGeom prst="bentConnector3">
                      <a:avLst>
                        <a:gd name="adj1" fmla="val 50000"/>
                      </a:avLst>
                    </a:prstGeom>
                    <a:ln w="12700">
                      <a:solidFill>
                        <a:srgbClr val="92D05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9" name="Connector: Elbow 238">
                      <a:extLst>
                        <a:ext uri="{FF2B5EF4-FFF2-40B4-BE49-F238E27FC236}">
                          <a16:creationId xmlns:a16="http://schemas.microsoft.com/office/drawing/2014/main" id="{C98483BB-2D08-4F79-AD96-B5520B2B8705}"/>
                        </a:ext>
                      </a:extLst>
                    </p:cNvPr>
                    <p:cNvCxnSpPr>
                      <a:cxnSpLocks/>
                      <a:stCxn id="241" idx="2"/>
                      <a:endCxn id="223" idx="0"/>
                    </p:cNvCxnSpPr>
                    <p:nvPr/>
                  </p:nvCxnSpPr>
                  <p:spPr>
                    <a:xfrm rot="16200000" flipH="1">
                      <a:off x="6233145" y="4464057"/>
                      <a:ext cx="444200" cy="568097"/>
                    </a:xfrm>
                    <a:prstGeom prst="bentConnector3">
                      <a:avLst>
                        <a:gd name="adj1" fmla="val 50000"/>
                      </a:avLst>
                    </a:prstGeom>
                    <a:ln w="12700">
                      <a:solidFill>
                        <a:srgbClr val="92D05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234" name="Picture 233">
                    <a:extLst>
                      <a:ext uri="{FF2B5EF4-FFF2-40B4-BE49-F238E27FC236}">
                        <a16:creationId xmlns:a16="http://schemas.microsoft.com/office/drawing/2014/main" id="{EB7FA5C6-2B98-47EE-8A50-E79914FD63C4}"/>
                      </a:ext>
                    </a:extLst>
                  </p:cNvPr>
                  <p:cNvPicPr>
                    <a:picLocks noChangeAspect="1"/>
                  </p:cNvPicPr>
                  <p:nvPr/>
                </p:nvPicPr>
                <p:blipFill>
                  <a:blip r:embed="rId48"/>
                  <a:stretch>
                    <a:fillRect/>
                  </a:stretch>
                </p:blipFill>
                <p:spPr>
                  <a:xfrm>
                    <a:off x="5708477" y="4218668"/>
                    <a:ext cx="817727" cy="201152"/>
                  </a:xfrm>
                  <a:prstGeom prst="rect">
                    <a:avLst/>
                  </a:prstGeom>
                </p:spPr>
              </p:pic>
            </p:grpSp>
            <p:pic>
              <p:nvPicPr>
                <p:cNvPr id="232" name="Graphic 231">
                  <a:extLst>
                    <a:ext uri="{FF2B5EF4-FFF2-40B4-BE49-F238E27FC236}">
                      <a16:creationId xmlns:a16="http://schemas.microsoft.com/office/drawing/2014/main" id="{33FCD843-2212-4DDE-9874-B7853F6C5CA9}"/>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140549" y="4182084"/>
                  <a:ext cx="242213" cy="274320"/>
                </a:xfrm>
                <a:prstGeom prst="rect">
                  <a:avLst/>
                </a:prstGeom>
              </p:spPr>
            </p:pic>
          </p:grpSp>
          <p:sp>
            <p:nvSpPr>
              <p:cNvPr id="243" name="Rectangle 242">
                <a:extLst>
                  <a:ext uri="{FF2B5EF4-FFF2-40B4-BE49-F238E27FC236}">
                    <a16:creationId xmlns:a16="http://schemas.microsoft.com/office/drawing/2014/main" id="{32257A51-E03A-4382-9AE8-E682D24492FD}"/>
                  </a:ext>
                </a:extLst>
              </p:cNvPr>
              <p:cNvSpPr/>
              <p:nvPr/>
            </p:nvSpPr>
            <p:spPr bwMode="auto">
              <a:xfrm>
                <a:off x="5005289" y="3750171"/>
                <a:ext cx="2328269" cy="3071773"/>
              </a:xfrm>
              <a:prstGeom prst="rect">
                <a:avLst/>
              </a:prstGeom>
              <a:noFill/>
              <a:ln w="12700">
                <a:solidFill>
                  <a:srgbClr val="92D05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44" name="TextBox 243">
                <a:extLst>
                  <a:ext uri="{FF2B5EF4-FFF2-40B4-BE49-F238E27FC236}">
                    <a16:creationId xmlns:a16="http://schemas.microsoft.com/office/drawing/2014/main" id="{660594E9-71B5-432F-B5A9-D9F163F8D923}"/>
                  </a:ext>
                </a:extLst>
              </p:cNvPr>
              <p:cNvSpPr txBox="1"/>
              <p:nvPr/>
            </p:nvSpPr>
            <p:spPr>
              <a:xfrm>
                <a:off x="5566377" y="4715594"/>
                <a:ext cx="1212186" cy="2000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9BF00B"/>
                    </a:solidFill>
                    <a:effectLst/>
                    <a:uLnTx/>
                    <a:uFillTx/>
                    <a:latin typeface="Segoe UI Semibold"/>
                    <a:ea typeface="+mn-ea"/>
                    <a:cs typeface="Segoe UI" pitchFamily="34" charset="0"/>
                  </a:rPr>
                  <a:t>Compliance Enforcement</a:t>
                </a:r>
              </a:p>
            </p:txBody>
          </p:sp>
          <p:sp>
            <p:nvSpPr>
              <p:cNvPr id="245" name="Rectangle 244">
                <a:extLst>
                  <a:ext uri="{FF2B5EF4-FFF2-40B4-BE49-F238E27FC236}">
                    <a16:creationId xmlns:a16="http://schemas.microsoft.com/office/drawing/2014/main" id="{495D1313-A0A0-4C4B-8E3B-B28F2234182A}"/>
                  </a:ext>
                </a:extLst>
              </p:cNvPr>
              <p:cNvSpPr/>
              <p:nvPr/>
            </p:nvSpPr>
            <p:spPr bwMode="auto">
              <a:xfrm>
                <a:off x="5064422" y="5877189"/>
                <a:ext cx="2219756" cy="37378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VMware vSphere VMs</a:t>
                </a:r>
              </a:p>
            </p:txBody>
          </p:sp>
          <p:sp>
            <p:nvSpPr>
              <p:cNvPr id="246" name="Freeform: Shape 245">
                <a:extLst>
                  <a:ext uri="{FF2B5EF4-FFF2-40B4-BE49-F238E27FC236}">
                    <a16:creationId xmlns:a16="http://schemas.microsoft.com/office/drawing/2014/main" id="{2E0DE176-93BB-43DF-9ED7-79654C9FDFD3}"/>
                  </a:ext>
                </a:extLst>
              </p:cNvPr>
              <p:cNvSpPr/>
              <p:nvPr/>
            </p:nvSpPr>
            <p:spPr>
              <a:xfrm>
                <a:off x="5131467" y="5912225"/>
                <a:ext cx="274320" cy="274320"/>
              </a:xfrm>
              <a:custGeom>
                <a:avLst/>
                <a:gdLst>
                  <a:gd name="connsiteX0" fmla="*/ 0 w 228599"/>
                  <a:gd name="connsiteY0" fmla="*/ 0 h 228600"/>
                  <a:gd name="connsiteX1" fmla="*/ 0 w 228599"/>
                  <a:gd name="connsiteY1" fmla="*/ 228314 h 228600"/>
                  <a:gd name="connsiteX2" fmla="*/ 196786 w 228599"/>
                  <a:gd name="connsiteY2" fmla="*/ 228314 h 228600"/>
                  <a:gd name="connsiteX3" fmla="*/ 196786 w 228599"/>
                  <a:gd name="connsiteY3" fmla="*/ 218694 h 228600"/>
                  <a:gd name="connsiteX4" fmla="*/ 9620 w 228599"/>
                  <a:gd name="connsiteY4" fmla="*/ 218694 h 228600"/>
                  <a:gd name="connsiteX5" fmla="*/ 9620 w 228599"/>
                  <a:gd name="connsiteY5" fmla="*/ 9620 h 228600"/>
                  <a:gd name="connsiteX6" fmla="*/ 219075 w 228599"/>
                  <a:gd name="connsiteY6" fmla="*/ 9620 h 228600"/>
                  <a:gd name="connsiteX7" fmla="*/ 219075 w 228599"/>
                  <a:gd name="connsiteY7" fmla="*/ 228600 h 228600"/>
                  <a:gd name="connsiteX8" fmla="*/ 228600 w 228599"/>
                  <a:gd name="connsiteY8" fmla="*/ 228600 h 228600"/>
                  <a:gd name="connsiteX9" fmla="*/ 228600 w 228599"/>
                  <a:gd name="connsiteY9" fmla="*/ 0 h 228600"/>
                  <a:gd name="connsiteX10" fmla="*/ 0 w 228599"/>
                  <a:gd name="connsiteY10" fmla="*/ 0 h 228600"/>
                  <a:gd name="connsiteX11" fmla="*/ 164021 w 228599"/>
                  <a:gd name="connsiteY11" fmla="*/ 135922 h 228600"/>
                  <a:gd name="connsiteX12" fmla="*/ 164021 w 228599"/>
                  <a:gd name="connsiteY12" fmla="*/ 110871 h 228600"/>
                  <a:gd name="connsiteX13" fmla="*/ 150019 w 228599"/>
                  <a:gd name="connsiteY13" fmla="*/ 95631 h 228600"/>
                  <a:gd name="connsiteX14" fmla="*/ 137351 w 228599"/>
                  <a:gd name="connsiteY14" fmla="*/ 104013 h 228600"/>
                  <a:gd name="connsiteX15" fmla="*/ 124587 w 228599"/>
                  <a:gd name="connsiteY15" fmla="*/ 95631 h 228600"/>
                  <a:gd name="connsiteX16" fmla="*/ 113157 w 228599"/>
                  <a:gd name="connsiteY16" fmla="*/ 102299 h 228600"/>
                  <a:gd name="connsiteX17" fmla="*/ 113157 w 228599"/>
                  <a:gd name="connsiteY17" fmla="*/ 96488 h 228600"/>
                  <a:gd name="connsiteX18" fmla="*/ 107442 w 228599"/>
                  <a:gd name="connsiteY18" fmla="*/ 96488 h 228600"/>
                  <a:gd name="connsiteX19" fmla="*/ 107442 w 228599"/>
                  <a:gd name="connsiteY19" fmla="*/ 135826 h 228600"/>
                  <a:gd name="connsiteX20" fmla="*/ 113157 w 228599"/>
                  <a:gd name="connsiteY20" fmla="*/ 135826 h 228600"/>
                  <a:gd name="connsiteX21" fmla="*/ 113157 w 228599"/>
                  <a:gd name="connsiteY21" fmla="*/ 110776 h 228600"/>
                  <a:gd name="connsiteX22" fmla="*/ 123825 w 228599"/>
                  <a:gd name="connsiteY22" fmla="*/ 100679 h 228600"/>
                  <a:gd name="connsiteX23" fmla="*/ 132874 w 228599"/>
                  <a:gd name="connsiteY23" fmla="*/ 111538 h 228600"/>
                  <a:gd name="connsiteX24" fmla="*/ 132874 w 228599"/>
                  <a:gd name="connsiteY24" fmla="*/ 135826 h 228600"/>
                  <a:gd name="connsiteX25" fmla="*/ 138589 w 228599"/>
                  <a:gd name="connsiteY25" fmla="*/ 135826 h 228600"/>
                  <a:gd name="connsiteX26" fmla="*/ 138589 w 228599"/>
                  <a:gd name="connsiteY26" fmla="*/ 110776 h 228600"/>
                  <a:gd name="connsiteX27" fmla="*/ 149257 w 228599"/>
                  <a:gd name="connsiteY27" fmla="*/ 100679 h 228600"/>
                  <a:gd name="connsiteX28" fmla="*/ 158305 w 228599"/>
                  <a:gd name="connsiteY28" fmla="*/ 111538 h 228600"/>
                  <a:gd name="connsiteX29" fmla="*/ 158305 w 228599"/>
                  <a:gd name="connsiteY29" fmla="*/ 135826 h 228600"/>
                  <a:gd name="connsiteX30" fmla="*/ 164021 w 228599"/>
                  <a:gd name="connsiteY30" fmla="*/ 135826 h 228600"/>
                  <a:gd name="connsiteX31" fmla="*/ 67246 w 228599"/>
                  <a:gd name="connsiteY31" fmla="*/ 96583 h 228600"/>
                  <a:gd name="connsiteX32" fmla="*/ 60865 w 228599"/>
                  <a:gd name="connsiteY32" fmla="*/ 96583 h 228600"/>
                  <a:gd name="connsiteX33" fmla="*/ 77629 w 228599"/>
                  <a:gd name="connsiteY33" fmla="*/ 135922 h 228600"/>
                  <a:gd name="connsiteX34" fmla="*/ 83153 w 228599"/>
                  <a:gd name="connsiteY34" fmla="*/ 135922 h 228600"/>
                  <a:gd name="connsiteX35" fmla="*/ 99631 w 228599"/>
                  <a:gd name="connsiteY35" fmla="*/ 96583 h 228600"/>
                  <a:gd name="connsiteX36" fmla="*/ 93250 w 228599"/>
                  <a:gd name="connsiteY36" fmla="*/ 96583 h 228600"/>
                  <a:gd name="connsiteX37" fmla="*/ 80391 w 228599"/>
                  <a:gd name="connsiteY37" fmla="*/ 129254 h 228600"/>
                  <a:gd name="connsiteX38" fmla="*/ 67246 w 228599"/>
                  <a:gd name="connsiteY38" fmla="*/ 96583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8599" h="228600">
                    <a:moveTo>
                      <a:pt x="0" y="0"/>
                    </a:moveTo>
                    <a:lnTo>
                      <a:pt x="0" y="228314"/>
                    </a:lnTo>
                    <a:lnTo>
                      <a:pt x="196786" y="228314"/>
                    </a:lnTo>
                    <a:lnTo>
                      <a:pt x="196786" y="218694"/>
                    </a:lnTo>
                    <a:lnTo>
                      <a:pt x="9620" y="218694"/>
                    </a:lnTo>
                    <a:lnTo>
                      <a:pt x="9620" y="9620"/>
                    </a:lnTo>
                    <a:lnTo>
                      <a:pt x="219075" y="9620"/>
                    </a:lnTo>
                    <a:lnTo>
                      <a:pt x="219075" y="228600"/>
                    </a:lnTo>
                    <a:lnTo>
                      <a:pt x="228600" y="228600"/>
                    </a:lnTo>
                    <a:lnTo>
                      <a:pt x="228600" y="0"/>
                    </a:lnTo>
                    <a:lnTo>
                      <a:pt x="0" y="0"/>
                    </a:lnTo>
                    <a:close/>
                    <a:moveTo>
                      <a:pt x="164021" y="135922"/>
                    </a:moveTo>
                    <a:lnTo>
                      <a:pt x="164021" y="110871"/>
                    </a:lnTo>
                    <a:cubicBezTo>
                      <a:pt x="164021" y="101918"/>
                      <a:pt x="158210" y="95631"/>
                      <a:pt x="150019" y="95631"/>
                    </a:cubicBezTo>
                    <a:cubicBezTo>
                      <a:pt x="144113" y="95631"/>
                      <a:pt x="138875" y="98870"/>
                      <a:pt x="137351" y="104013"/>
                    </a:cubicBezTo>
                    <a:cubicBezTo>
                      <a:pt x="135255" y="98870"/>
                      <a:pt x="130588" y="95631"/>
                      <a:pt x="124587" y="95631"/>
                    </a:cubicBezTo>
                    <a:cubicBezTo>
                      <a:pt x="119443" y="95631"/>
                      <a:pt x="115157" y="98203"/>
                      <a:pt x="113157" y="102299"/>
                    </a:cubicBezTo>
                    <a:lnTo>
                      <a:pt x="113157" y="96488"/>
                    </a:lnTo>
                    <a:lnTo>
                      <a:pt x="107442" y="96488"/>
                    </a:lnTo>
                    <a:lnTo>
                      <a:pt x="107442" y="135826"/>
                    </a:lnTo>
                    <a:lnTo>
                      <a:pt x="113157" y="135826"/>
                    </a:lnTo>
                    <a:lnTo>
                      <a:pt x="113157" y="110776"/>
                    </a:lnTo>
                    <a:cubicBezTo>
                      <a:pt x="113157" y="104870"/>
                      <a:pt x="117539" y="100679"/>
                      <a:pt x="123825" y="100679"/>
                    </a:cubicBezTo>
                    <a:cubicBezTo>
                      <a:pt x="129159" y="100679"/>
                      <a:pt x="132874" y="105156"/>
                      <a:pt x="132874" y="111538"/>
                    </a:cubicBezTo>
                    <a:lnTo>
                      <a:pt x="132874" y="135826"/>
                    </a:lnTo>
                    <a:lnTo>
                      <a:pt x="138589" y="135826"/>
                    </a:lnTo>
                    <a:lnTo>
                      <a:pt x="138589" y="110776"/>
                    </a:lnTo>
                    <a:cubicBezTo>
                      <a:pt x="138589" y="104870"/>
                      <a:pt x="142970" y="100679"/>
                      <a:pt x="149257" y="100679"/>
                    </a:cubicBezTo>
                    <a:cubicBezTo>
                      <a:pt x="154591" y="100679"/>
                      <a:pt x="158305" y="105156"/>
                      <a:pt x="158305" y="111538"/>
                    </a:cubicBezTo>
                    <a:lnTo>
                      <a:pt x="158305" y="135826"/>
                    </a:lnTo>
                    <a:lnTo>
                      <a:pt x="164021" y="135826"/>
                    </a:lnTo>
                    <a:close/>
                    <a:moveTo>
                      <a:pt x="67246" y="96583"/>
                    </a:moveTo>
                    <a:lnTo>
                      <a:pt x="60865" y="96583"/>
                    </a:lnTo>
                    <a:lnTo>
                      <a:pt x="77629" y="135922"/>
                    </a:lnTo>
                    <a:lnTo>
                      <a:pt x="83153" y="135922"/>
                    </a:lnTo>
                    <a:lnTo>
                      <a:pt x="99631" y="96583"/>
                    </a:lnTo>
                    <a:lnTo>
                      <a:pt x="93250" y="96583"/>
                    </a:lnTo>
                    <a:lnTo>
                      <a:pt x="80391" y="129254"/>
                    </a:lnTo>
                    <a:lnTo>
                      <a:pt x="67246" y="96583"/>
                    </a:lnTo>
                    <a:close/>
                  </a:path>
                </a:pathLst>
              </a:custGeom>
              <a:solidFill>
                <a:srgbClr val="9BF00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grpSp>
        <p:grpSp>
          <p:nvGrpSpPr>
            <p:cNvPr id="284" name="Group 283">
              <a:extLst>
                <a:ext uri="{FF2B5EF4-FFF2-40B4-BE49-F238E27FC236}">
                  <a16:creationId xmlns:a16="http://schemas.microsoft.com/office/drawing/2014/main" id="{6A2760DC-3F3F-4D4D-9576-F6C5A0A3DBC9}"/>
                </a:ext>
              </a:extLst>
            </p:cNvPr>
            <p:cNvGrpSpPr/>
            <p:nvPr/>
          </p:nvGrpSpPr>
          <p:grpSpPr>
            <a:xfrm>
              <a:off x="7374308" y="4833054"/>
              <a:ext cx="2219644" cy="890378"/>
              <a:chOff x="237547" y="4963562"/>
              <a:chExt cx="2219644" cy="890378"/>
            </a:xfrm>
          </p:grpSpPr>
          <p:sp>
            <p:nvSpPr>
              <p:cNvPr id="285" name="Rectangle 284">
                <a:extLst>
                  <a:ext uri="{FF2B5EF4-FFF2-40B4-BE49-F238E27FC236}">
                    <a16:creationId xmlns:a16="http://schemas.microsoft.com/office/drawing/2014/main" id="{053B4602-F61E-4E65-9F35-F0AE4C349330}"/>
                  </a:ext>
                </a:extLst>
              </p:cNvPr>
              <p:cNvSpPr/>
              <p:nvPr/>
            </p:nvSpPr>
            <p:spPr bwMode="auto">
              <a:xfrm>
                <a:off x="237547" y="4963562"/>
                <a:ext cx="1089544" cy="890378"/>
              </a:xfrm>
              <a:prstGeom prst="rect">
                <a:avLst/>
              </a:prstGeom>
              <a:solidFill>
                <a:srgbClr val="000000"/>
              </a:solidFill>
              <a:ln w="3175" cap="flat" cmpd="sng" algn="ctr">
                <a:solidFill>
                  <a:srgbClr val="EF31CB"/>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servers</a:t>
                </a:r>
              </a:p>
            </p:txBody>
          </p:sp>
          <p:grpSp>
            <p:nvGrpSpPr>
              <p:cNvPr id="286" name="Group 285">
                <a:extLst>
                  <a:ext uri="{FF2B5EF4-FFF2-40B4-BE49-F238E27FC236}">
                    <a16:creationId xmlns:a16="http://schemas.microsoft.com/office/drawing/2014/main" id="{5D99E73C-795A-4CE3-9E72-7B5194AC5FA4}"/>
                  </a:ext>
                </a:extLst>
              </p:cNvPr>
              <p:cNvGrpSpPr/>
              <p:nvPr/>
            </p:nvGrpSpPr>
            <p:grpSpPr>
              <a:xfrm>
                <a:off x="410314" y="5040405"/>
                <a:ext cx="746434" cy="365760"/>
                <a:chOff x="1668757" y="5300934"/>
                <a:chExt cx="746434" cy="365760"/>
              </a:xfrm>
            </p:grpSpPr>
            <p:pic>
              <p:nvPicPr>
                <p:cNvPr id="291" name="Graphic 290">
                  <a:extLst>
                    <a:ext uri="{FF2B5EF4-FFF2-40B4-BE49-F238E27FC236}">
                      <a16:creationId xmlns:a16="http://schemas.microsoft.com/office/drawing/2014/main" id="{2BC617A5-E191-49F6-9362-1B3594F73DFF}"/>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668757" y="5300934"/>
                  <a:ext cx="365760" cy="365760"/>
                </a:xfrm>
                <a:prstGeom prst="rect">
                  <a:avLst/>
                </a:prstGeom>
                <a:effectLst/>
              </p:spPr>
            </p:pic>
            <p:pic>
              <p:nvPicPr>
                <p:cNvPr id="292" name="Graphic 291">
                  <a:extLst>
                    <a:ext uri="{FF2B5EF4-FFF2-40B4-BE49-F238E27FC236}">
                      <a16:creationId xmlns:a16="http://schemas.microsoft.com/office/drawing/2014/main" id="{C3327811-CAD9-43C6-A784-E780C26BAE14}"/>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2049431" y="5300934"/>
                  <a:ext cx="365760" cy="365760"/>
                </a:xfrm>
                <a:prstGeom prst="rect">
                  <a:avLst/>
                </a:prstGeom>
                <a:effectLst/>
              </p:spPr>
            </p:pic>
          </p:grpSp>
          <p:sp>
            <p:nvSpPr>
              <p:cNvPr id="287" name="Rectangle 286">
                <a:extLst>
                  <a:ext uri="{FF2B5EF4-FFF2-40B4-BE49-F238E27FC236}">
                    <a16:creationId xmlns:a16="http://schemas.microsoft.com/office/drawing/2014/main" id="{D39D4B4F-4ACE-4D63-BA59-ACA1E92A0EFA}"/>
                  </a:ext>
                </a:extLst>
              </p:cNvPr>
              <p:cNvSpPr/>
              <p:nvPr/>
            </p:nvSpPr>
            <p:spPr bwMode="auto">
              <a:xfrm>
                <a:off x="1367647" y="4963562"/>
                <a:ext cx="1089544" cy="890378"/>
              </a:xfrm>
              <a:prstGeom prst="rect">
                <a:avLst/>
              </a:prstGeom>
              <a:solidFill>
                <a:srgbClr val="000000"/>
              </a:solidFill>
              <a:ln w="3175" cap="flat" cmpd="sng" algn="ctr">
                <a:solidFill>
                  <a:srgbClr val="EF31CB"/>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p:txBody>
          </p:sp>
          <p:grpSp>
            <p:nvGrpSpPr>
              <p:cNvPr id="288" name="Group 287">
                <a:extLst>
                  <a:ext uri="{FF2B5EF4-FFF2-40B4-BE49-F238E27FC236}">
                    <a16:creationId xmlns:a16="http://schemas.microsoft.com/office/drawing/2014/main" id="{11929F28-9AC3-4B69-8FF2-BB9C462B8D1E}"/>
                  </a:ext>
                </a:extLst>
              </p:cNvPr>
              <p:cNvGrpSpPr/>
              <p:nvPr/>
            </p:nvGrpSpPr>
            <p:grpSpPr>
              <a:xfrm>
                <a:off x="1540444" y="5045202"/>
                <a:ext cx="755350" cy="365760"/>
                <a:chOff x="1537459" y="5040405"/>
                <a:chExt cx="755350" cy="365760"/>
              </a:xfrm>
            </p:grpSpPr>
            <p:pic>
              <p:nvPicPr>
                <p:cNvPr id="289" name="Graphic 288" descr="Azure SQL">
                  <a:extLst>
                    <a:ext uri="{FF2B5EF4-FFF2-40B4-BE49-F238E27FC236}">
                      <a16:creationId xmlns:a16="http://schemas.microsoft.com/office/drawing/2014/main" id="{5C429871-8985-468E-9E23-6AB31661885A}"/>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537459" y="5040405"/>
                  <a:ext cx="365760" cy="365760"/>
                </a:xfrm>
                <a:prstGeom prst="rect">
                  <a:avLst/>
                </a:prstGeom>
                <a:effectLst/>
              </p:spPr>
            </p:pic>
            <p:pic>
              <p:nvPicPr>
                <p:cNvPr id="290" name="Graphic 289" descr="Azure SQL">
                  <a:extLst>
                    <a:ext uri="{FF2B5EF4-FFF2-40B4-BE49-F238E27FC236}">
                      <a16:creationId xmlns:a16="http://schemas.microsoft.com/office/drawing/2014/main" id="{A2D365DD-19DA-4751-A60E-EF309ACA88E9}"/>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927049" y="5040405"/>
                  <a:ext cx="365760" cy="365760"/>
                </a:xfrm>
                <a:prstGeom prst="rect">
                  <a:avLst/>
                </a:prstGeom>
                <a:effectLst/>
              </p:spPr>
            </p:pic>
          </p:grpSp>
        </p:grpSp>
        <p:grpSp>
          <p:nvGrpSpPr>
            <p:cNvPr id="273" name="Group 272">
              <a:extLst>
                <a:ext uri="{FF2B5EF4-FFF2-40B4-BE49-F238E27FC236}">
                  <a16:creationId xmlns:a16="http://schemas.microsoft.com/office/drawing/2014/main" id="{2313DD2F-769D-4778-9BD1-1019CBF37E58}"/>
                </a:ext>
              </a:extLst>
            </p:cNvPr>
            <p:cNvGrpSpPr/>
            <p:nvPr/>
          </p:nvGrpSpPr>
          <p:grpSpPr>
            <a:xfrm>
              <a:off x="7368017" y="3707642"/>
              <a:ext cx="2226132" cy="681212"/>
              <a:chOff x="5057934" y="3963703"/>
              <a:chExt cx="2226132" cy="796027"/>
            </a:xfrm>
          </p:grpSpPr>
          <p:sp>
            <p:nvSpPr>
              <p:cNvPr id="281" name="Rectangle 280">
                <a:extLst>
                  <a:ext uri="{FF2B5EF4-FFF2-40B4-BE49-F238E27FC236}">
                    <a16:creationId xmlns:a16="http://schemas.microsoft.com/office/drawing/2014/main" id="{60D19711-DB43-41EC-BBA8-C6B05346C0E6}"/>
                  </a:ext>
                </a:extLst>
              </p:cNvPr>
              <p:cNvSpPr/>
              <p:nvPr/>
            </p:nvSpPr>
            <p:spPr bwMode="auto">
              <a:xfrm>
                <a:off x="5057934" y="3963703"/>
                <a:ext cx="2226132" cy="796027"/>
              </a:xfrm>
              <a:prstGeom prst="rect">
                <a:avLst/>
              </a:prstGeom>
              <a:solidFill>
                <a:srgbClr val="000000"/>
              </a:solidFill>
              <a:ln w="12700" cap="flat" cmpd="sng" algn="ctr">
                <a:solidFill>
                  <a:srgbClr val="EF31CB"/>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282" name="TextBox 281">
                <a:extLst>
                  <a:ext uri="{FF2B5EF4-FFF2-40B4-BE49-F238E27FC236}">
                    <a16:creationId xmlns:a16="http://schemas.microsoft.com/office/drawing/2014/main" id="{BFC6D5DD-3AB2-407E-BB8A-902440B257DF}"/>
                  </a:ext>
                </a:extLst>
              </p:cNvPr>
              <p:cNvSpPr txBox="1"/>
              <p:nvPr/>
            </p:nvSpPr>
            <p:spPr>
              <a:xfrm>
                <a:off x="5112975" y="3990000"/>
                <a:ext cx="2100031" cy="35964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UK OFFICIAL and UK NHS </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Policy</a:t>
                </a:r>
              </a:p>
            </p:txBody>
          </p:sp>
        </p:grpSp>
        <p:cxnSp>
          <p:nvCxnSpPr>
            <p:cNvPr id="275" name="Connector: Elbow 274">
              <a:extLst>
                <a:ext uri="{FF2B5EF4-FFF2-40B4-BE49-F238E27FC236}">
                  <a16:creationId xmlns:a16="http://schemas.microsoft.com/office/drawing/2014/main" id="{B886A8AE-BE17-4D8B-805A-4CE24913A777}"/>
                </a:ext>
              </a:extLst>
            </p:cNvPr>
            <p:cNvCxnSpPr>
              <a:cxnSpLocks/>
              <a:stCxn id="281" idx="2"/>
              <a:endCxn id="285" idx="0"/>
            </p:cNvCxnSpPr>
            <p:nvPr/>
          </p:nvCxnSpPr>
          <p:spPr>
            <a:xfrm rot="5400000">
              <a:off x="7977982" y="4329953"/>
              <a:ext cx="444200" cy="562003"/>
            </a:xfrm>
            <a:prstGeom prst="bentConnector3">
              <a:avLst>
                <a:gd name="adj1" fmla="val 50000"/>
              </a:avLst>
            </a:prstGeom>
            <a:ln w="12700">
              <a:solidFill>
                <a:srgbClr val="EF31CB"/>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0" name="Connector: Elbow 279">
              <a:extLst>
                <a:ext uri="{FF2B5EF4-FFF2-40B4-BE49-F238E27FC236}">
                  <a16:creationId xmlns:a16="http://schemas.microsoft.com/office/drawing/2014/main" id="{0AE49773-3D1D-4793-866E-770CACB55FEF}"/>
                </a:ext>
              </a:extLst>
            </p:cNvPr>
            <p:cNvCxnSpPr>
              <a:cxnSpLocks/>
              <a:stCxn id="281" idx="2"/>
              <a:endCxn id="287" idx="0"/>
            </p:cNvCxnSpPr>
            <p:nvPr/>
          </p:nvCxnSpPr>
          <p:spPr>
            <a:xfrm rot="16200000" flipH="1">
              <a:off x="8543031" y="4326905"/>
              <a:ext cx="444200" cy="568097"/>
            </a:xfrm>
            <a:prstGeom prst="bentConnector3">
              <a:avLst>
                <a:gd name="adj1" fmla="val 50000"/>
              </a:avLst>
            </a:prstGeom>
            <a:ln w="12700">
              <a:solidFill>
                <a:srgbClr val="EF31CB"/>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56" name="Graphic 255">
              <a:extLst>
                <a:ext uri="{FF2B5EF4-FFF2-40B4-BE49-F238E27FC236}">
                  <a16:creationId xmlns:a16="http://schemas.microsoft.com/office/drawing/2014/main" id="{B3834D17-9C51-467F-9E47-4EFB6940D016}"/>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7450435" y="4044932"/>
              <a:ext cx="242213" cy="274320"/>
            </a:xfrm>
            <a:prstGeom prst="rect">
              <a:avLst/>
            </a:prstGeom>
            <a:effectLst/>
          </p:spPr>
        </p:pic>
        <p:sp>
          <p:nvSpPr>
            <p:cNvPr id="251" name="Rectangle 250">
              <a:extLst>
                <a:ext uri="{FF2B5EF4-FFF2-40B4-BE49-F238E27FC236}">
                  <a16:creationId xmlns:a16="http://schemas.microsoft.com/office/drawing/2014/main" id="{77F83CF1-0D8F-4F02-B6DF-966E643C6B56}"/>
                </a:ext>
              </a:extLst>
            </p:cNvPr>
            <p:cNvSpPr/>
            <p:nvPr/>
          </p:nvSpPr>
          <p:spPr bwMode="auto">
            <a:xfrm>
              <a:off x="7315175" y="3649881"/>
              <a:ext cx="2328269" cy="3071773"/>
            </a:xfrm>
            <a:prstGeom prst="rect">
              <a:avLst/>
            </a:prstGeom>
            <a:noFill/>
            <a:ln w="12700">
              <a:solidFill>
                <a:srgbClr val="EF31CB"/>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52" name="TextBox 251">
              <a:extLst>
                <a:ext uri="{FF2B5EF4-FFF2-40B4-BE49-F238E27FC236}">
                  <a16:creationId xmlns:a16="http://schemas.microsoft.com/office/drawing/2014/main" id="{9914D113-C813-4EBA-87B7-B57518961B6D}"/>
                </a:ext>
              </a:extLst>
            </p:cNvPr>
            <p:cNvSpPr txBox="1"/>
            <p:nvPr/>
          </p:nvSpPr>
          <p:spPr>
            <a:xfrm>
              <a:off x="7878929" y="4610953"/>
              <a:ext cx="1212186" cy="2000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EF31CB"/>
                  </a:solidFill>
                  <a:effectLst/>
                  <a:uLnTx/>
                  <a:uFillTx/>
                  <a:latin typeface="Segoe UI Semibold"/>
                  <a:ea typeface="+mn-ea"/>
                  <a:cs typeface="Segoe UI" pitchFamily="34" charset="0"/>
                </a:rPr>
                <a:t>Compliance Enforcement</a:t>
              </a:r>
            </a:p>
          </p:txBody>
        </p:sp>
        <p:sp>
          <p:nvSpPr>
            <p:cNvPr id="253" name="Rectangle 252">
              <a:extLst>
                <a:ext uri="{FF2B5EF4-FFF2-40B4-BE49-F238E27FC236}">
                  <a16:creationId xmlns:a16="http://schemas.microsoft.com/office/drawing/2014/main" id="{A8525A70-8D70-4D02-8609-8E83CE913764}"/>
                </a:ext>
              </a:extLst>
            </p:cNvPr>
            <p:cNvSpPr/>
            <p:nvPr/>
          </p:nvSpPr>
          <p:spPr bwMode="auto">
            <a:xfrm>
              <a:off x="7374308" y="5776899"/>
              <a:ext cx="2219756" cy="37378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EC2 Instances</a:t>
              </a:r>
            </a:p>
          </p:txBody>
        </p:sp>
        <p:grpSp>
          <p:nvGrpSpPr>
            <p:cNvPr id="208" name="Group 207">
              <a:extLst>
                <a:ext uri="{FF2B5EF4-FFF2-40B4-BE49-F238E27FC236}">
                  <a16:creationId xmlns:a16="http://schemas.microsoft.com/office/drawing/2014/main" id="{95A540DC-76B7-4BBA-AB9A-2E3E869B2B4D}"/>
                </a:ext>
              </a:extLst>
            </p:cNvPr>
            <p:cNvGrpSpPr/>
            <p:nvPr/>
          </p:nvGrpSpPr>
          <p:grpSpPr>
            <a:xfrm>
              <a:off x="7374196" y="6225909"/>
              <a:ext cx="2219756" cy="455308"/>
              <a:chOff x="7456863" y="6326198"/>
              <a:chExt cx="2219756" cy="455308"/>
            </a:xfrm>
          </p:grpSpPr>
          <p:sp>
            <p:nvSpPr>
              <p:cNvPr id="209" name="Rectangle 208">
                <a:extLst>
                  <a:ext uri="{FF2B5EF4-FFF2-40B4-BE49-F238E27FC236}">
                    <a16:creationId xmlns:a16="http://schemas.microsoft.com/office/drawing/2014/main" id="{6DAE98EA-83F2-436D-B92C-4C110B8ADD24}"/>
                  </a:ext>
                </a:extLst>
              </p:cNvPr>
              <p:cNvSpPr/>
              <p:nvPr/>
            </p:nvSpPr>
            <p:spPr bwMode="auto">
              <a:xfrm>
                <a:off x="7456863" y="6326198"/>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Amazon Web Services</a:t>
                </a:r>
              </a:p>
            </p:txBody>
          </p:sp>
          <p:pic>
            <p:nvPicPr>
              <p:cNvPr id="210" name="Picture 209" descr="A yellow and black logo&#10;&#10;Description automatically generated with low confidence">
                <a:extLst>
                  <a:ext uri="{FF2B5EF4-FFF2-40B4-BE49-F238E27FC236}">
                    <a16:creationId xmlns:a16="http://schemas.microsoft.com/office/drawing/2014/main" id="{6FD53A23-C725-4922-B733-FE7AB4C4EA74}"/>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7518293" y="6456097"/>
                <a:ext cx="382009" cy="228600"/>
              </a:xfrm>
              <a:prstGeom prst="rect">
                <a:avLst/>
              </a:prstGeom>
            </p:spPr>
          </p:pic>
        </p:grpSp>
        <p:pic>
          <p:nvPicPr>
            <p:cNvPr id="215" name="Graphic 17">
              <a:extLst>
                <a:ext uri="{FF2B5EF4-FFF2-40B4-BE49-F238E27FC236}">
                  <a16:creationId xmlns:a16="http://schemas.microsoft.com/office/drawing/2014/main" id="{B995080B-EB17-47D5-9EF1-8FDF251C6A28}"/>
                </a:ext>
              </a:extLst>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7472402" y="5837585"/>
              <a:ext cx="274320" cy="248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 name="Picture 256">
              <a:extLst>
                <a:ext uri="{FF2B5EF4-FFF2-40B4-BE49-F238E27FC236}">
                  <a16:creationId xmlns:a16="http://schemas.microsoft.com/office/drawing/2014/main" id="{672910DE-1E77-4BBD-B90D-5ADF363CE235}"/>
                </a:ext>
              </a:extLst>
            </p:cNvPr>
            <p:cNvPicPr>
              <a:picLocks noChangeAspect="1"/>
            </p:cNvPicPr>
            <p:nvPr/>
          </p:nvPicPr>
          <p:blipFill>
            <a:blip r:embed="rId51"/>
            <a:stretch>
              <a:fillRect/>
            </a:stretch>
          </p:blipFill>
          <p:spPr>
            <a:xfrm>
              <a:off x="8239763" y="4034814"/>
              <a:ext cx="482637" cy="326317"/>
            </a:xfrm>
            <a:prstGeom prst="rect">
              <a:avLst/>
            </a:prstGeom>
          </p:spPr>
        </p:pic>
      </p:grpSp>
      <p:pic>
        <p:nvPicPr>
          <p:cNvPr id="258" name="Picture 257">
            <a:extLst>
              <a:ext uri="{FF2B5EF4-FFF2-40B4-BE49-F238E27FC236}">
                <a16:creationId xmlns:a16="http://schemas.microsoft.com/office/drawing/2014/main" id="{80596CF4-FDA6-4164-BA60-2744C344F9A3}"/>
              </a:ext>
              <a:ext uri="{C183D7F6-B498-43B3-948B-1728B52AA6E4}">
                <adec:decorative xmlns:adec="http://schemas.microsoft.com/office/drawing/2017/decorative" val="1"/>
              </a:ext>
            </a:extLst>
          </p:cNvPr>
          <p:cNvPicPr>
            <a:picLocks noChangeAspect="1"/>
          </p:cNvPicPr>
          <p:nvPr/>
        </p:nvPicPr>
        <p:blipFill>
          <a:blip r:embed="rId52"/>
          <a:stretch>
            <a:fillRect/>
          </a:stretch>
        </p:blipFill>
        <p:spPr>
          <a:xfrm>
            <a:off x="10620472" y="4025150"/>
            <a:ext cx="589266" cy="301380"/>
          </a:xfrm>
          <a:prstGeom prst="rect">
            <a:avLst/>
          </a:prstGeom>
        </p:spPr>
      </p:pic>
      <p:grpSp>
        <p:nvGrpSpPr>
          <p:cNvPr id="31" name="Group 30">
            <a:extLst>
              <a:ext uri="{FF2B5EF4-FFF2-40B4-BE49-F238E27FC236}">
                <a16:creationId xmlns:a16="http://schemas.microsoft.com/office/drawing/2014/main" id="{EA6B5D50-4CEF-47E8-854B-F1409DB18F55}"/>
              </a:ext>
              <a:ext uri="{C183D7F6-B498-43B3-948B-1728B52AA6E4}">
                <adec:decorative xmlns:adec="http://schemas.microsoft.com/office/drawing/2017/decorative" val="1"/>
              </a:ext>
            </a:extLst>
          </p:cNvPr>
          <p:cNvGrpSpPr/>
          <p:nvPr/>
        </p:nvGrpSpPr>
        <p:grpSpPr>
          <a:xfrm>
            <a:off x="99675" y="3689977"/>
            <a:ext cx="4654527" cy="3005349"/>
            <a:chOff x="99675" y="3689977"/>
            <a:chExt cx="4654527" cy="3005349"/>
          </a:xfrm>
        </p:grpSpPr>
        <p:grpSp>
          <p:nvGrpSpPr>
            <p:cNvPr id="278" name="Group 277">
              <a:extLst>
                <a:ext uri="{FF2B5EF4-FFF2-40B4-BE49-F238E27FC236}">
                  <a16:creationId xmlns:a16="http://schemas.microsoft.com/office/drawing/2014/main" id="{DFCC2D9B-EE65-49F3-8DD0-2A7F8942A3C3}"/>
                </a:ext>
              </a:extLst>
            </p:cNvPr>
            <p:cNvGrpSpPr/>
            <p:nvPr/>
          </p:nvGrpSpPr>
          <p:grpSpPr>
            <a:xfrm>
              <a:off x="1474485" y="4371188"/>
              <a:ext cx="1604733" cy="461865"/>
              <a:chOff x="6450268" y="4508339"/>
              <a:chExt cx="1604733" cy="461865"/>
            </a:xfrm>
          </p:grpSpPr>
          <p:cxnSp>
            <p:nvCxnSpPr>
              <p:cNvPr id="293" name="Connector: Elbow 292">
                <a:extLst>
                  <a:ext uri="{FF2B5EF4-FFF2-40B4-BE49-F238E27FC236}">
                    <a16:creationId xmlns:a16="http://schemas.microsoft.com/office/drawing/2014/main" id="{6F0EFB22-EA58-4F8C-BECC-38C3943D29BD}"/>
                  </a:ext>
                </a:extLst>
              </p:cNvPr>
              <p:cNvCxnSpPr>
                <a:cxnSpLocks/>
                <a:stCxn id="248" idx="2"/>
              </p:cNvCxnSpPr>
              <p:nvPr/>
            </p:nvCxnSpPr>
            <p:spPr>
              <a:xfrm rot="5400000">
                <a:off x="6806637" y="4151971"/>
                <a:ext cx="230958" cy="943696"/>
              </a:xfrm>
              <a:prstGeom prst="bentConnector2">
                <a:avLst/>
              </a:prstGeom>
              <a:ln w="12700">
                <a:solidFill>
                  <a:srgbClr val="0070C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6" name="Connector: Elbow 315">
                <a:extLst>
                  <a:ext uri="{FF2B5EF4-FFF2-40B4-BE49-F238E27FC236}">
                    <a16:creationId xmlns:a16="http://schemas.microsoft.com/office/drawing/2014/main" id="{5476B1BF-336E-429F-9403-A40074EA6ADD}"/>
                  </a:ext>
                </a:extLst>
              </p:cNvPr>
              <p:cNvCxnSpPr>
                <a:cxnSpLocks/>
                <a:stCxn id="248" idx="2"/>
                <a:endCxn id="250" idx="0"/>
              </p:cNvCxnSpPr>
              <p:nvPr/>
            </p:nvCxnSpPr>
            <p:spPr>
              <a:xfrm rot="16200000" flipH="1">
                <a:off x="7493550" y="4408753"/>
                <a:ext cx="461865" cy="661037"/>
              </a:xfrm>
              <a:prstGeom prst="bentConnector3">
                <a:avLst>
                  <a:gd name="adj1" fmla="val 50000"/>
                </a:avLst>
              </a:prstGeom>
              <a:ln w="12700">
                <a:solidFill>
                  <a:srgbClr val="0070C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69" name="TextBox 268">
              <a:extLst>
                <a:ext uri="{FF2B5EF4-FFF2-40B4-BE49-F238E27FC236}">
                  <a16:creationId xmlns:a16="http://schemas.microsoft.com/office/drawing/2014/main" id="{6EC22734-4292-479B-AEEF-29EF7A00FF02}"/>
                </a:ext>
              </a:extLst>
            </p:cNvPr>
            <p:cNvSpPr txBox="1"/>
            <p:nvPr/>
          </p:nvSpPr>
          <p:spPr>
            <a:xfrm>
              <a:off x="1450691" y="4611211"/>
              <a:ext cx="1212186" cy="2000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78D4">
                      <a:lumMod val="60000"/>
                      <a:lumOff val="40000"/>
                    </a:srgbClr>
                  </a:solidFill>
                  <a:effectLst/>
                  <a:uLnTx/>
                  <a:uFillTx/>
                  <a:latin typeface="Segoe UI Semibold"/>
                  <a:ea typeface="+mn-ea"/>
                  <a:cs typeface="Segoe UI" pitchFamily="34" charset="0"/>
                </a:rPr>
                <a:t>Compliance Enforcement</a:t>
              </a:r>
            </a:p>
          </p:txBody>
        </p:sp>
        <p:sp>
          <p:nvSpPr>
            <p:cNvPr id="192" name="TextBox 191">
              <a:extLst>
                <a:ext uri="{FF2B5EF4-FFF2-40B4-BE49-F238E27FC236}">
                  <a16:creationId xmlns:a16="http://schemas.microsoft.com/office/drawing/2014/main" id="{D2AEAB70-FBF3-4C28-866B-8061A052DF32}"/>
                </a:ext>
              </a:extLst>
            </p:cNvPr>
            <p:cNvSpPr txBox="1"/>
            <p:nvPr/>
          </p:nvSpPr>
          <p:spPr>
            <a:xfrm>
              <a:off x="3028031" y="4610953"/>
              <a:ext cx="1212186" cy="2000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78D4">
                      <a:lumMod val="60000"/>
                      <a:lumOff val="40000"/>
                    </a:srgbClr>
                  </a:solidFill>
                  <a:effectLst/>
                  <a:uLnTx/>
                  <a:uFillTx/>
                  <a:latin typeface="Segoe UI Semibold"/>
                  <a:ea typeface="+mn-ea"/>
                  <a:cs typeface="Segoe UI" pitchFamily="34" charset="0"/>
                </a:rPr>
                <a:t>Compliance Enforcement</a:t>
              </a:r>
            </a:p>
          </p:txBody>
        </p:sp>
        <p:sp>
          <p:nvSpPr>
            <p:cNvPr id="248" name="Rectangle 247">
              <a:extLst>
                <a:ext uri="{FF2B5EF4-FFF2-40B4-BE49-F238E27FC236}">
                  <a16:creationId xmlns:a16="http://schemas.microsoft.com/office/drawing/2014/main" id="{DE3036DB-F253-470A-88AF-6846B33DD36C}"/>
                </a:ext>
              </a:extLst>
            </p:cNvPr>
            <p:cNvSpPr/>
            <p:nvPr/>
          </p:nvSpPr>
          <p:spPr bwMode="auto">
            <a:xfrm>
              <a:off x="1176934" y="3689977"/>
              <a:ext cx="2482494" cy="681212"/>
            </a:xfrm>
            <a:prstGeom prst="rect">
              <a:avLst/>
            </a:prstGeom>
            <a:solidFill>
              <a:srgbClr val="000000"/>
            </a:solidFill>
            <a:ln w="12700" cap="flat" cmpd="sng" algn="ctr">
              <a:solidFill>
                <a:srgbClr val="0070C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271" name="Rectangle 270">
              <a:extLst>
                <a:ext uri="{FF2B5EF4-FFF2-40B4-BE49-F238E27FC236}">
                  <a16:creationId xmlns:a16="http://schemas.microsoft.com/office/drawing/2014/main" id="{89B2D9B2-1CB8-44EF-93F9-1BBCB550B483}"/>
                </a:ext>
              </a:extLst>
            </p:cNvPr>
            <p:cNvSpPr/>
            <p:nvPr/>
          </p:nvSpPr>
          <p:spPr bwMode="auto">
            <a:xfrm>
              <a:off x="99675" y="4833053"/>
              <a:ext cx="2219756" cy="1317629"/>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VMs</a:t>
              </a:r>
            </a:p>
          </p:txBody>
        </p:sp>
        <p:sp>
          <p:nvSpPr>
            <p:cNvPr id="250" name="Rectangle 249">
              <a:extLst>
                <a:ext uri="{FF2B5EF4-FFF2-40B4-BE49-F238E27FC236}">
                  <a16:creationId xmlns:a16="http://schemas.microsoft.com/office/drawing/2014/main" id="{8CFA902D-708C-43D9-8C05-C8E1BC613FBB}"/>
                </a:ext>
              </a:extLst>
            </p:cNvPr>
            <p:cNvSpPr/>
            <p:nvPr/>
          </p:nvSpPr>
          <p:spPr bwMode="auto">
            <a:xfrm>
              <a:off x="2534446" y="4833054"/>
              <a:ext cx="1089544" cy="890378"/>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servers</a:t>
              </a:r>
            </a:p>
          </p:txBody>
        </p:sp>
        <p:grpSp>
          <p:nvGrpSpPr>
            <p:cNvPr id="254" name="Group 253">
              <a:extLst>
                <a:ext uri="{FF2B5EF4-FFF2-40B4-BE49-F238E27FC236}">
                  <a16:creationId xmlns:a16="http://schemas.microsoft.com/office/drawing/2014/main" id="{226F0F13-6140-4B3B-9FBB-7F456D6C9A67}"/>
                </a:ext>
              </a:extLst>
            </p:cNvPr>
            <p:cNvGrpSpPr/>
            <p:nvPr/>
          </p:nvGrpSpPr>
          <p:grpSpPr>
            <a:xfrm>
              <a:off x="2707213" y="4909897"/>
              <a:ext cx="746434" cy="365760"/>
              <a:chOff x="1668757" y="5300934"/>
              <a:chExt cx="746434" cy="365760"/>
            </a:xfrm>
          </p:grpSpPr>
          <p:pic>
            <p:nvPicPr>
              <p:cNvPr id="262" name="Graphic 261">
                <a:extLst>
                  <a:ext uri="{FF2B5EF4-FFF2-40B4-BE49-F238E27FC236}">
                    <a16:creationId xmlns:a16="http://schemas.microsoft.com/office/drawing/2014/main" id="{228D8931-6967-4FB9-9C32-F343AE2D8E2F}"/>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668757" y="5300934"/>
                <a:ext cx="365760" cy="365760"/>
              </a:xfrm>
              <a:prstGeom prst="rect">
                <a:avLst/>
              </a:prstGeom>
              <a:effectLst/>
            </p:spPr>
          </p:pic>
          <p:pic>
            <p:nvPicPr>
              <p:cNvPr id="263" name="Graphic 262">
                <a:extLst>
                  <a:ext uri="{FF2B5EF4-FFF2-40B4-BE49-F238E27FC236}">
                    <a16:creationId xmlns:a16="http://schemas.microsoft.com/office/drawing/2014/main" id="{35E837DE-3FA4-41FF-9798-C25532B00672}"/>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2049431" y="5300934"/>
                <a:ext cx="365760" cy="365760"/>
              </a:xfrm>
              <a:prstGeom prst="rect">
                <a:avLst/>
              </a:prstGeom>
              <a:effectLst/>
            </p:spPr>
          </p:pic>
        </p:grpSp>
        <p:sp>
          <p:nvSpPr>
            <p:cNvPr id="255" name="Rectangle 254">
              <a:extLst>
                <a:ext uri="{FF2B5EF4-FFF2-40B4-BE49-F238E27FC236}">
                  <a16:creationId xmlns:a16="http://schemas.microsoft.com/office/drawing/2014/main" id="{A998F4B1-7B65-4BB8-B5A2-E38A69AFF8B1}"/>
                </a:ext>
              </a:extLst>
            </p:cNvPr>
            <p:cNvSpPr/>
            <p:nvPr/>
          </p:nvSpPr>
          <p:spPr bwMode="auto">
            <a:xfrm>
              <a:off x="3664546" y="4833054"/>
              <a:ext cx="1089544" cy="890378"/>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p:txBody>
        </p:sp>
        <p:grpSp>
          <p:nvGrpSpPr>
            <p:cNvPr id="259" name="Group 258">
              <a:extLst>
                <a:ext uri="{FF2B5EF4-FFF2-40B4-BE49-F238E27FC236}">
                  <a16:creationId xmlns:a16="http://schemas.microsoft.com/office/drawing/2014/main" id="{45D1318A-301B-42EE-B936-1701372D4871}"/>
                </a:ext>
              </a:extLst>
            </p:cNvPr>
            <p:cNvGrpSpPr/>
            <p:nvPr/>
          </p:nvGrpSpPr>
          <p:grpSpPr>
            <a:xfrm>
              <a:off x="3837343" y="4914694"/>
              <a:ext cx="755350" cy="365760"/>
              <a:chOff x="1537459" y="5040405"/>
              <a:chExt cx="755350" cy="365760"/>
            </a:xfrm>
          </p:grpSpPr>
          <p:pic>
            <p:nvPicPr>
              <p:cNvPr id="260" name="Graphic 259" descr="Azure SQL">
                <a:extLst>
                  <a:ext uri="{FF2B5EF4-FFF2-40B4-BE49-F238E27FC236}">
                    <a16:creationId xmlns:a16="http://schemas.microsoft.com/office/drawing/2014/main" id="{A285DD5E-BD89-44F0-A964-A9F5BA353879}"/>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537459" y="5040405"/>
                <a:ext cx="365760" cy="365760"/>
              </a:xfrm>
              <a:prstGeom prst="rect">
                <a:avLst/>
              </a:prstGeom>
              <a:effectLst/>
            </p:spPr>
          </p:pic>
          <p:pic>
            <p:nvPicPr>
              <p:cNvPr id="261" name="Graphic 260" descr="Azure SQL">
                <a:extLst>
                  <a:ext uri="{FF2B5EF4-FFF2-40B4-BE49-F238E27FC236}">
                    <a16:creationId xmlns:a16="http://schemas.microsoft.com/office/drawing/2014/main" id="{C9A6F62C-4A99-47F9-9A70-120A545152B7}"/>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927049" y="5040405"/>
                <a:ext cx="365760" cy="365760"/>
              </a:xfrm>
              <a:prstGeom prst="rect">
                <a:avLst/>
              </a:prstGeom>
              <a:effectLst/>
            </p:spPr>
          </p:pic>
        </p:grpSp>
        <p:sp>
          <p:nvSpPr>
            <p:cNvPr id="198" name="Rectangle 197">
              <a:extLst>
                <a:ext uri="{FF2B5EF4-FFF2-40B4-BE49-F238E27FC236}">
                  <a16:creationId xmlns:a16="http://schemas.microsoft.com/office/drawing/2014/main" id="{4462ADB2-FDF4-45A1-AF09-796643D40775}"/>
                </a:ext>
              </a:extLst>
            </p:cNvPr>
            <p:cNvSpPr/>
            <p:nvPr/>
          </p:nvSpPr>
          <p:spPr bwMode="auto">
            <a:xfrm>
              <a:off x="2534446" y="5776899"/>
              <a:ext cx="2219756" cy="37378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Stack HCI VMs</a:t>
              </a:r>
            </a:p>
          </p:txBody>
        </p:sp>
        <p:cxnSp>
          <p:nvCxnSpPr>
            <p:cNvPr id="318" name="Connector: Elbow 317">
              <a:extLst>
                <a:ext uri="{FF2B5EF4-FFF2-40B4-BE49-F238E27FC236}">
                  <a16:creationId xmlns:a16="http://schemas.microsoft.com/office/drawing/2014/main" id="{8920AA23-A5FC-4839-BA7A-D3AB8454497A}"/>
                </a:ext>
              </a:extLst>
            </p:cNvPr>
            <p:cNvCxnSpPr>
              <a:cxnSpLocks/>
              <a:stCxn id="248" idx="2"/>
              <a:endCxn id="255" idx="0"/>
            </p:cNvCxnSpPr>
            <p:nvPr/>
          </p:nvCxnSpPr>
          <p:spPr>
            <a:xfrm rot="16200000" flipH="1">
              <a:off x="3082817" y="3706552"/>
              <a:ext cx="461865" cy="1791137"/>
            </a:xfrm>
            <a:prstGeom prst="bentConnector3">
              <a:avLst>
                <a:gd name="adj1" fmla="val 50000"/>
              </a:avLst>
            </a:prstGeom>
            <a:ln w="12700">
              <a:solidFill>
                <a:srgbClr val="0070C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49" name="TextBox 248">
              <a:extLst>
                <a:ext uri="{FF2B5EF4-FFF2-40B4-BE49-F238E27FC236}">
                  <a16:creationId xmlns:a16="http://schemas.microsoft.com/office/drawing/2014/main" id="{7F5CC8E3-10E2-4284-8130-820AA5CF5EF0}"/>
                </a:ext>
              </a:extLst>
            </p:cNvPr>
            <p:cNvSpPr txBox="1"/>
            <p:nvPr/>
          </p:nvSpPr>
          <p:spPr>
            <a:xfrm>
              <a:off x="1372306" y="3728517"/>
              <a:ext cx="2100031" cy="307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Healthcare</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Policy</a:t>
              </a:r>
            </a:p>
          </p:txBody>
        </p:sp>
        <p:pic>
          <p:nvPicPr>
            <p:cNvPr id="188" name="Graphic 187">
              <a:extLst>
                <a:ext uri="{FF2B5EF4-FFF2-40B4-BE49-F238E27FC236}">
                  <a16:creationId xmlns:a16="http://schemas.microsoft.com/office/drawing/2014/main" id="{D902A0EB-7FB2-4624-9C0B-9DD89997AFDC}"/>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264104" y="4043402"/>
              <a:ext cx="242213" cy="274320"/>
            </a:xfrm>
            <a:prstGeom prst="rect">
              <a:avLst/>
            </a:prstGeom>
            <a:effectLst/>
          </p:spPr>
        </p:pic>
        <p:pic>
          <p:nvPicPr>
            <p:cNvPr id="319" name="Picture 318">
              <a:extLst>
                <a:ext uri="{FF2B5EF4-FFF2-40B4-BE49-F238E27FC236}">
                  <a16:creationId xmlns:a16="http://schemas.microsoft.com/office/drawing/2014/main" id="{834E01E1-C362-4206-8CB6-5CEF395E9810}"/>
                </a:ext>
              </a:extLst>
            </p:cNvPr>
            <p:cNvPicPr>
              <a:picLocks noChangeAspect="1"/>
            </p:cNvPicPr>
            <p:nvPr/>
          </p:nvPicPr>
          <p:blipFill>
            <a:blip r:embed="rId53"/>
            <a:stretch>
              <a:fillRect/>
            </a:stretch>
          </p:blipFill>
          <p:spPr>
            <a:xfrm>
              <a:off x="2146923" y="4042778"/>
              <a:ext cx="541083" cy="290796"/>
            </a:xfrm>
            <a:prstGeom prst="rect">
              <a:avLst/>
            </a:prstGeom>
          </p:spPr>
        </p:pic>
        <p:grpSp>
          <p:nvGrpSpPr>
            <p:cNvPr id="17" name="Group 16">
              <a:extLst>
                <a:ext uri="{FF2B5EF4-FFF2-40B4-BE49-F238E27FC236}">
                  <a16:creationId xmlns:a16="http://schemas.microsoft.com/office/drawing/2014/main" id="{D2D99571-324B-4823-8D18-1F4AB19AFB30}"/>
                </a:ext>
              </a:extLst>
            </p:cNvPr>
            <p:cNvGrpSpPr/>
            <p:nvPr/>
          </p:nvGrpSpPr>
          <p:grpSpPr>
            <a:xfrm>
              <a:off x="2531418" y="6219594"/>
              <a:ext cx="2219756" cy="455308"/>
              <a:chOff x="2433629" y="6242682"/>
              <a:chExt cx="2219756" cy="455308"/>
            </a:xfrm>
          </p:grpSpPr>
          <p:sp>
            <p:nvSpPr>
              <p:cNvPr id="320" name="Rectangle 319">
                <a:extLst>
                  <a:ext uri="{FF2B5EF4-FFF2-40B4-BE49-F238E27FC236}">
                    <a16:creationId xmlns:a16="http://schemas.microsoft.com/office/drawing/2014/main" id="{E7D89503-BE21-4833-B0E3-CAF92D57095E}"/>
                  </a:ext>
                </a:extLst>
              </p:cNvPr>
              <p:cNvSpPr/>
              <p:nvPr/>
            </p:nvSpPr>
            <p:spPr bwMode="auto">
              <a:xfrm>
                <a:off x="2433629" y="6242682"/>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Stack HCI</a:t>
                </a:r>
              </a:p>
            </p:txBody>
          </p:sp>
          <p:pic>
            <p:nvPicPr>
              <p:cNvPr id="321" name="Graphic 320">
                <a:extLst>
                  <a:ext uri="{FF2B5EF4-FFF2-40B4-BE49-F238E27FC236}">
                    <a16:creationId xmlns:a16="http://schemas.microsoft.com/office/drawing/2014/main" id="{0F400A20-2711-44AF-8D37-EA98C6085439}"/>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2521247" y="6343571"/>
                <a:ext cx="274320" cy="274320"/>
              </a:xfrm>
              <a:prstGeom prst="rect">
                <a:avLst/>
              </a:prstGeom>
            </p:spPr>
          </p:pic>
        </p:grpSp>
        <p:sp>
          <p:nvSpPr>
            <p:cNvPr id="322" name="Rectangle 321">
              <a:extLst>
                <a:ext uri="{FF2B5EF4-FFF2-40B4-BE49-F238E27FC236}">
                  <a16:creationId xmlns:a16="http://schemas.microsoft.com/office/drawing/2014/main" id="{538C26DE-BF00-440E-A3C9-134739E11A8D}"/>
                </a:ext>
              </a:extLst>
            </p:cNvPr>
            <p:cNvSpPr/>
            <p:nvPr/>
          </p:nvSpPr>
          <p:spPr bwMode="auto">
            <a:xfrm>
              <a:off x="99675" y="6240018"/>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a:t>
              </a:r>
            </a:p>
          </p:txBody>
        </p:sp>
        <p:pic>
          <p:nvPicPr>
            <p:cNvPr id="323" name="Graphic 322">
              <a:extLst>
                <a:ext uri="{FF2B5EF4-FFF2-40B4-BE49-F238E27FC236}">
                  <a16:creationId xmlns:a16="http://schemas.microsoft.com/office/drawing/2014/main" id="{51E349CA-6739-4C61-80E9-911FCF092725}"/>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34023" y="6340907"/>
              <a:ext cx="274320" cy="274320"/>
            </a:xfrm>
            <a:prstGeom prst="rect">
              <a:avLst/>
            </a:prstGeom>
          </p:spPr>
        </p:pic>
        <p:grpSp>
          <p:nvGrpSpPr>
            <p:cNvPr id="19" name="Group 18">
              <a:extLst>
                <a:ext uri="{FF2B5EF4-FFF2-40B4-BE49-F238E27FC236}">
                  <a16:creationId xmlns:a16="http://schemas.microsoft.com/office/drawing/2014/main" id="{E7773BC0-CCF7-4BF1-82EF-B8276163C76B}"/>
                </a:ext>
              </a:extLst>
            </p:cNvPr>
            <p:cNvGrpSpPr/>
            <p:nvPr/>
          </p:nvGrpSpPr>
          <p:grpSpPr>
            <a:xfrm>
              <a:off x="560764" y="5167953"/>
              <a:ext cx="1307845" cy="394535"/>
              <a:chOff x="675790" y="3064510"/>
              <a:chExt cx="1307845" cy="394535"/>
            </a:xfrm>
          </p:grpSpPr>
          <p:pic>
            <p:nvPicPr>
              <p:cNvPr id="329" name="Graphic 328" descr="Windows Virtual Machine icon">
                <a:extLst>
                  <a:ext uri="{FF2B5EF4-FFF2-40B4-BE49-F238E27FC236}">
                    <a16:creationId xmlns:a16="http://schemas.microsoft.com/office/drawing/2014/main" id="{F564962E-BBF9-43FB-BA0E-A6231BEE3D75}"/>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675790" y="3092876"/>
                <a:ext cx="365760" cy="365760"/>
              </a:xfrm>
              <a:prstGeom prst="rect">
                <a:avLst/>
              </a:prstGeom>
            </p:spPr>
          </p:pic>
          <p:pic>
            <p:nvPicPr>
              <p:cNvPr id="330" name="Graphic 329" descr="Linux machine icon">
                <a:extLst>
                  <a:ext uri="{FF2B5EF4-FFF2-40B4-BE49-F238E27FC236}">
                    <a16:creationId xmlns:a16="http://schemas.microsoft.com/office/drawing/2014/main" id="{7CAF1AA9-8FB3-4274-BBF1-B1C8B086124E}"/>
                  </a:ext>
                  <a:ext uri="{C183D7F6-B498-43B3-948B-1728B52AA6E4}">
                    <adec:decorative xmlns:adec="http://schemas.microsoft.com/office/drawing/2017/decorative" val="0"/>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139699" y="3093285"/>
                <a:ext cx="365760" cy="365760"/>
              </a:xfrm>
              <a:prstGeom prst="rect">
                <a:avLst/>
              </a:prstGeom>
            </p:spPr>
          </p:pic>
          <p:pic>
            <p:nvPicPr>
              <p:cNvPr id="331" name="Graphic 330">
                <a:extLst>
                  <a:ext uri="{FF2B5EF4-FFF2-40B4-BE49-F238E27FC236}">
                    <a16:creationId xmlns:a16="http://schemas.microsoft.com/office/drawing/2014/main" id="{DF6BC94E-755A-443F-A319-28FF6260F530}"/>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1589510" y="3064510"/>
                <a:ext cx="394125" cy="394125"/>
              </a:xfrm>
              <a:prstGeom prst="rect">
                <a:avLst/>
              </a:prstGeom>
            </p:spPr>
          </p:pic>
        </p:grpSp>
        <p:pic>
          <p:nvPicPr>
            <p:cNvPr id="21" name="Graphic 20">
              <a:extLst>
                <a:ext uri="{FF2B5EF4-FFF2-40B4-BE49-F238E27FC236}">
                  <a16:creationId xmlns:a16="http://schemas.microsoft.com/office/drawing/2014/main" id="{51D453F6-0E79-4E60-BED3-995A70C33508}"/>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2654818" y="5830651"/>
              <a:ext cx="274320" cy="274320"/>
            </a:xfrm>
            <a:prstGeom prst="rect">
              <a:avLst/>
            </a:prstGeom>
          </p:spPr>
        </p:pic>
      </p:grpSp>
      <p:sp>
        <p:nvSpPr>
          <p:cNvPr id="332" name="Rectangle 331">
            <a:extLst>
              <a:ext uri="{FF2B5EF4-FFF2-40B4-BE49-F238E27FC236}">
                <a16:creationId xmlns:a16="http://schemas.microsoft.com/office/drawing/2014/main" id="{83587791-62E4-46A1-9D84-4B8E51F41E53}"/>
              </a:ext>
              <a:ext uri="{C183D7F6-B498-43B3-948B-1728B52AA6E4}">
                <adec:decorative xmlns:adec="http://schemas.microsoft.com/office/drawing/2017/decorative" val="1"/>
              </a:ext>
            </a:extLst>
          </p:cNvPr>
          <p:cNvSpPr/>
          <p:nvPr/>
        </p:nvSpPr>
        <p:spPr bwMode="auto">
          <a:xfrm>
            <a:off x="46959" y="3649881"/>
            <a:ext cx="4758731" cy="3079003"/>
          </a:xfrm>
          <a:prstGeom prst="rect">
            <a:avLst/>
          </a:prstGeom>
          <a:noFill/>
          <a:ln w="12700">
            <a:solidFill>
              <a:srgbClr val="0070C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333" name="Connector: Elbow 332">
            <a:extLst>
              <a:ext uri="{FF2B5EF4-FFF2-40B4-BE49-F238E27FC236}">
                <a16:creationId xmlns:a16="http://schemas.microsoft.com/office/drawing/2014/main" id="{7D133DF4-E17E-45F1-BEF9-F47CA1FF3AF0}"/>
              </a:ext>
              <a:ext uri="{C183D7F6-B498-43B3-948B-1728B52AA6E4}">
                <adec:decorative xmlns:adec="http://schemas.microsoft.com/office/drawing/2017/decorative" val="1"/>
              </a:ext>
            </a:extLst>
          </p:cNvPr>
          <p:cNvCxnSpPr>
            <a:cxnSpLocks/>
            <a:stCxn id="332" idx="0"/>
          </p:cNvCxnSpPr>
          <p:nvPr/>
        </p:nvCxnSpPr>
        <p:spPr>
          <a:xfrm rot="5400000" flipH="1" flipV="1">
            <a:off x="3299517" y="2294833"/>
            <a:ext cx="481856" cy="2228241"/>
          </a:xfrm>
          <a:prstGeom prst="bentConnector2">
            <a:avLst/>
          </a:prstGeom>
          <a:ln w="12700">
            <a:solidFill>
              <a:srgbClr val="0070C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FAB7ABCB-AE92-4054-AF0B-47C6B1688200}"/>
              </a:ext>
              <a:ext uri="{C183D7F6-B498-43B3-948B-1728B52AA6E4}">
                <adec:decorative xmlns:adec="http://schemas.microsoft.com/office/drawing/2017/decorative" val="1"/>
              </a:ext>
            </a:extLst>
          </p:cNvPr>
          <p:cNvCxnSpPr>
            <a:cxnSpLocks/>
          </p:cNvCxnSpPr>
          <p:nvPr/>
        </p:nvCxnSpPr>
        <p:spPr>
          <a:xfrm flipV="1">
            <a:off x="4648214" y="2866919"/>
            <a:ext cx="0" cy="301106"/>
          </a:xfrm>
          <a:prstGeom prst="line">
            <a:avLst/>
          </a:prstGeom>
          <a:ln w="12700">
            <a:solidFill>
              <a:srgbClr val="0070C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60E4BAAA-7EAC-4FAD-B792-AB2282A7B790}"/>
              </a:ext>
              <a:ext uri="{C183D7F6-B498-43B3-948B-1728B52AA6E4}">
                <adec:decorative xmlns:adec="http://schemas.microsoft.com/office/drawing/2017/decorative" val="1"/>
              </a:ext>
            </a:extLst>
          </p:cNvPr>
          <p:cNvCxnSpPr>
            <a:cxnSpLocks/>
            <a:stCxn id="243" idx="0"/>
          </p:cNvCxnSpPr>
          <p:nvPr/>
        </p:nvCxnSpPr>
        <p:spPr>
          <a:xfrm flipV="1">
            <a:off x="6044539" y="2859907"/>
            <a:ext cx="1772" cy="789975"/>
          </a:xfrm>
          <a:prstGeom prst="line">
            <a:avLst/>
          </a:prstGeom>
          <a:ln w="12700">
            <a:solidFill>
              <a:srgbClr val="9BF00B"/>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06A533EF-FE92-4DA1-9B53-E759FB958C79}"/>
              </a:ext>
              <a:ext uri="{C183D7F6-B498-43B3-948B-1728B52AA6E4}">
                <adec:decorative xmlns:adec="http://schemas.microsoft.com/office/drawing/2017/decorative" val="1"/>
              </a:ext>
            </a:extLst>
          </p:cNvPr>
          <p:cNvCxnSpPr>
            <a:cxnSpLocks/>
            <a:stCxn id="251" idx="0"/>
          </p:cNvCxnSpPr>
          <p:nvPr/>
        </p:nvCxnSpPr>
        <p:spPr>
          <a:xfrm flipH="1" flipV="1">
            <a:off x="8473073" y="2859875"/>
            <a:ext cx="0" cy="790006"/>
          </a:xfrm>
          <a:prstGeom prst="line">
            <a:avLst/>
          </a:prstGeom>
          <a:ln w="12700">
            <a:solidFill>
              <a:srgbClr val="EF31CB"/>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84B0BD60-2394-4B33-A75B-9BE84294D35D}"/>
              </a:ext>
              <a:ext uri="{C183D7F6-B498-43B3-948B-1728B52AA6E4}">
                <adec:decorative xmlns:adec="http://schemas.microsoft.com/office/drawing/2017/decorative" val="1"/>
              </a:ext>
            </a:extLst>
          </p:cNvPr>
          <p:cNvCxnSpPr>
            <a:cxnSpLocks/>
          </p:cNvCxnSpPr>
          <p:nvPr/>
        </p:nvCxnSpPr>
        <p:spPr>
          <a:xfrm flipV="1">
            <a:off x="10920164" y="2851286"/>
            <a:ext cx="1772" cy="789975"/>
          </a:xfrm>
          <a:prstGeom prst="line">
            <a:avLst/>
          </a:prstGeom>
          <a:ln w="12700">
            <a:solidFill>
              <a:srgbClr val="FF0000"/>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9" name="Rectangle 338">
            <a:extLst>
              <a:ext uri="{FF2B5EF4-FFF2-40B4-BE49-F238E27FC236}">
                <a16:creationId xmlns:a16="http://schemas.microsoft.com/office/drawing/2014/main" id="{78864CD6-E824-4CB6-9D81-1C1E09D24D20}"/>
              </a:ext>
              <a:ext uri="{C183D7F6-B498-43B3-948B-1728B52AA6E4}">
                <adec:decorative xmlns:adec="http://schemas.microsoft.com/office/drawing/2017/decorative" val="1"/>
              </a:ext>
            </a:extLst>
          </p:cNvPr>
          <p:cNvSpPr/>
          <p:nvPr/>
        </p:nvSpPr>
        <p:spPr bwMode="auto">
          <a:xfrm>
            <a:off x="953847" y="2717513"/>
            <a:ext cx="796185" cy="275259"/>
          </a:xfrm>
          <a:prstGeom prst="rect">
            <a:avLst/>
          </a:prstGeom>
          <a:solidFill>
            <a:srgbClr val="000000"/>
          </a:solidFill>
          <a:ln w="12700" cap="flat" cmpd="sng" algn="ctr">
            <a:solidFill>
              <a:schemeClr val="accent4"/>
            </a:solidFill>
            <a:prstDash val="sysDash"/>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0E5D0"/>
                </a:solidFill>
                <a:effectLst/>
                <a:uLnTx/>
                <a:uFillTx/>
                <a:latin typeface="Segoe UI Semibold"/>
                <a:ea typeface="+mn-ea"/>
                <a:cs typeface="Segoe UI" pitchFamily="34" charset="0"/>
              </a:rPr>
              <a:t>Native Azure</a:t>
            </a:r>
          </a:p>
        </p:txBody>
      </p:sp>
      <p:cxnSp>
        <p:nvCxnSpPr>
          <p:cNvPr id="340" name="Connector: Elbow 339">
            <a:extLst>
              <a:ext uri="{FF2B5EF4-FFF2-40B4-BE49-F238E27FC236}">
                <a16:creationId xmlns:a16="http://schemas.microsoft.com/office/drawing/2014/main" id="{76B1C758-CA84-4CCB-97C2-942E3C4E4A56}"/>
              </a:ext>
              <a:ext uri="{C183D7F6-B498-43B3-948B-1728B52AA6E4}">
                <adec:decorative xmlns:adec="http://schemas.microsoft.com/office/drawing/2017/decorative" val="1"/>
              </a:ext>
            </a:extLst>
          </p:cNvPr>
          <p:cNvCxnSpPr>
            <a:cxnSpLocks/>
            <a:endCxn id="339" idx="0"/>
          </p:cNvCxnSpPr>
          <p:nvPr/>
        </p:nvCxnSpPr>
        <p:spPr>
          <a:xfrm rot="10800000" flipV="1">
            <a:off x="1351941" y="2242657"/>
            <a:ext cx="5252021" cy="474856"/>
          </a:xfrm>
          <a:prstGeom prst="bentConnector2">
            <a:avLst/>
          </a:prstGeom>
          <a:ln w="12700">
            <a:solidFill>
              <a:schemeClr val="accent4"/>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BB887595-F70D-44B6-946B-B4996AC321CE}"/>
              </a:ext>
              <a:ext uri="{C183D7F6-B498-43B3-948B-1728B52AA6E4}">
                <adec:decorative xmlns:adec="http://schemas.microsoft.com/office/drawing/2017/decorative" val="1"/>
              </a:ext>
            </a:extLst>
          </p:cNvPr>
          <p:cNvCxnSpPr>
            <a:cxnSpLocks/>
          </p:cNvCxnSpPr>
          <p:nvPr/>
        </p:nvCxnSpPr>
        <p:spPr>
          <a:xfrm flipV="1">
            <a:off x="6603961" y="2080877"/>
            <a:ext cx="0" cy="165956"/>
          </a:xfrm>
          <a:prstGeom prst="line">
            <a:avLst/>
          </a:prstGeom>
          <a:ln w="12700">
            <a:solidFill>
              <a:schemeClr val="accent4"/>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D1A76483-DA07-4305-B58F-F2FFC56A0079}"/>
              </a:ext>
              <a:ext uri="{C183D7F6-B498-43B3-948B-1728B52AA6E4}">
                <adec:decorative xmlns:adec="http://schemas.microsoft.com/office/drawing/2017/decorative" val="1"/>
              </a:ext>
            </a:extLst>
          </p:cNvPr>
          <p:cNvCxnSpPr>
            <a:cxnSpLocks/>
          </p:cNvCxnSpPr>
          <p:nvPr/>
        </p:nvCxnSpPr>
        <p:spPr>
          <a:xfrm>
            <a:off x="1478718" y="4602120"/>
            <a:ext cx="0" cy="220348"/>
          </a:xfrm>
          <a:prstGeom prst="line">
            <a:avLst/>
          </a:prstGeom>
          <a:ln w="12700">
            <a:solidFill>
              <a:schemeClr val="accent2"/>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038341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7" name="Straight Connector 336">
            <a:extLst>
              <a:ext uri="{FF2B5EF4-FFF2-40B4-BE49-F238E27FC236}">
                <a16:creationId xmlns:a16="http://schemas.microsoft.com/office/drawing/2014/main" id="{1467C4C5-F78B-498B-8A0E-1773EEE9E328}"/>
              </a:ext>
              <a:ext uri="{C183D7F6-B498-43B3-948B-1728B52AA6E4}">
                <adec:decorative xmlns:adec="http://schemas.microsoft.com/office/drawing/2017/decorative" val="1"/>
              </a:ext>
            </a:extLst>
          </p:cNvPr>
          <p:cNvCxnSpPr>
            <a:cxnSpLocks/>
            <a:endCxn id="339" idx="2"/>
          </p:cNvCxnSpPr>
          <p:nvPr/>
        </p:nvCxnSpPr>
        <p:spPr>
          <a:xfrm flipV="1">
            <a:off x="737462" y="3009055"/>
            <a:ext cx="3473" cy="1823998"/>
          </a:xfrm>
          <a:prstGeom prst="line">
            <a:avLst/>
          </a:prstGeom>
          <a:ln w="12700">
            <a:solidFill>
              <a:schemeClr val="accent4"/>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27" name="Rectangle 326">
            <a:extLst>
              <a:ext uri="{FF2B5EF4-FFF2-40B4-BE49-F238E27FC236}">
                <a16:creationId xmlns:a16="http://schemas.microsoft.com/office/drawing/2014/main" id="{85A36602-F853-431F-B5C8-67940E03A643}"/>
              </a:ext>
              <a:ext uri="{C183D7F6-B498-43B3-948B-1728B52AA6E4}">
                <adec:decorative xmlns:adec="http://schemas.microsoft.com/office/drawing/2017/decorative" val="1"/>
              </a:ext>
            </a:extLst>
          </p:cNvPr>
          <p:cNvSpPr/>
          <p:nvPr/>
        </p:nvSpPr>
        <p:spPr bwMode="auto">
          <a:xfrm>
            <a:off x="34855" y="640793"/>
            <a:ext cx="1813388" cy="144476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33" name="Group 32">
            <a:extLst>
              <a:ext uri="{FF2B5EF4-FFF2-40B4-BE49-F238E27FC236}">
                <a16:creationId xmlns:a16="http://schemas.microsoft.com/office/drawing/2014/main" id="{1150F534-437E-400C-948F-34B3F7874B14}"/>
              </a:ext>
              <a:ext uri="{C183D7F6-B498-43B3-948B-1728B52AA6E4}">
                <adec:decorative xmlns:adec="http://schemas.microsoft.com/office/drawing/2017/decorative" val="1"/>
              </a:ext>
            </a:extLst>
          </p:cNvPr>
          <p:cNvGrpSpPr/>
          <p:nvPr/>
        </p:nvGrpSpPr>
        <p:grpSpPr>
          <a:xfrm>
            <a:off x="60894" y="880893"/>
            <a:ext cx="1765092" cy="1180440"/>
            <a:chOff x="60894" y="880893"/>
            <a:chExt cx="1765092" cy="1180440"/>
          </a:xfrm>
        </p:grpSpPr>
        <p:grpSp>
          <p:nvGrpSpPr>
            <p:cNvPr id="45" name="Group 44">
              <a:extLst>
                <a:ext uri="{FF2B5EF4-FFF2-40B4-BE49-F238E27FC236}">
                  <a16:creationId xmlns:a16="http://schemas.microsoft.com/office/drawing/2014/main" id="{20CEA896-7B31-4797-9BE3-DF7C4BA7B59A}"/>
                </a:ext>
              </a:extLst>
            </p:cNvPr>
            <p:cNvGrpSpPr/>
            <p:nvPr/>
          </p:nvGrpSpPr>
          <p:grpSpPr>
            <a:xfrm>
              <a:off x="63801" y="880893"/>
              <a:ext cx="915373" cy="580316"/>
              <a:chOff x="294422" y="2145600"/>
              <a:chExt cx="1012197" cy="622567"/>
            </a:xfrm>
          </p:grpSpPr>
          <p:sp>
            <p:nvSpPr>
              <p:cNvPr id="302" name="Rectangle 301">
                <a:extLst>
                  <a:ext uri="{FF2B5EF4-FFF2-40B4-BE49-F238E27FC236}">
                    <a16:creationId xmlns:a16="http://schemas.microsoft.com/office/drawing/2014/main" id="{9DFC8309-15A5-438B-B97C-F16BA43BC1E7}"/>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03" name="TextBox 302">
                <a:extLst>
                  <a:ext uri="{FF2B5EF4-FFF2-40B4-BE49-F238E27FC236}">
                    <a16:creationId xmlns:a16="http://schemas.microsoft.com/office/drawing/2014/main" id="{8565A573-2BE1-45CF-ABCE-3DEB96D0C7A9}"/>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Portal</a:t>
                </a:r>
              </a:p>
            </p:txBody>
          </p:sp>
        </p:grpSp>
        <p:grpSp>
          <p:nvGrpSpPr>
            <p:cNvPr id="306" name="Group 305">
              <a:extLst>
                <a:ext uri="{FF2B5EF4-FFF2-40B4-BE49-F238E27FC236}">
                  <a16:creationId xmlns:a16="http://schemas.microsoft.com/office/drawing/2014/main" id="{6117C55C-5369-462B-B509-8F6DA1816D84}"/>
                </a:ext>
              </a:extLst>
            </p:cNvPr>
            <p:cNvGrpSpPr/>
            <p:nvPr/>
          </p:nvGrpSpPr>
          <p:grpSpPr>
            <a:xfrm>
              <a:off x="909930" y="881673"/>
              <a:ext cx="915373" cy="580316"/>
              <a:chOff x="294422" y="2145600"/>
              <a:chExt cx="1012197" cy="622567"/>
            </a:xfrm>
          </p:grpSpPr>
          <p:sp>
            <p:nvSpPr>
              <p:cNvPr id="307" name="Rectangle 306">
                <a:extLst>
                  <a:ext uri="{FF2B5EF4-FFF2-40B4-BE49-F238E27FC236}">
                    <a16:creationId xmlns:a16="http://schemas.microsoft.com/office/drawing/2014/main" id="{E9002E36-978D-4765-8EC4-0700BB991166}"/>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09" name="TextBox 308">
                <a:extLst>
                  <a:ext uri="{FF2B5EF4-FFF2-40B4-BE49-F238E27FC236}">
                    <a16:creationId xmlns:a16="http://schemas.microsoft.com/office/drawing/2014/main" id="{AABA3BFE-B814-47D2-AEFC-6F5232C8ACCA}"/>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REST API</a:t>
                </a:r>
              </a:p>
            </p:txBody>
          </p:sp>
        </p:grpSp>
        <p:grpSp>
          <p:nvGrpSpPr>
            <p:cNvPr id="310" name="Group 309">
              <a:extLst>
                <a:ext uri="{FF2B5EF4-FFF2-40B4-BE49-F238E27FC236}">
                  <a16:creationId xmlns:a16="http://schemas.microsoft.com/office/drawing/2014/main" id="{3D783D06-DF58-4E49-B779-72ED5BFF378F}"/>
                </a:ext>
              </a:extLst>
            </p:cNvPr>
            <p:cNvGrpSpPr/>
            <p:nvPr/>
          </p:nvGrpSpPr>
          <p:grpSpPr>
            <a:xfrm>
              <a:off x="60894" y="1479119"/>
              <a:ext cx="915373" cy="580316"/>
              <a:chOff x="294422" y="2145600"/>
              <a:chExt cx="1012197" cy="622567"/>
            </a:xfrm>
          </p:grpSpPr>
          <p:sp>
            <p:nvSpPr>
              <p:cNvPr id="313" name="Rectangle 312">
                <a:extLst>
                  <a:ext uri="{FF2B5EF4-FFF2-40B4-BE49-F238E27FC236}">
                    <a16:creationId xmlns:a16="http://schemas.microsoft.com/office/drawing/2014/main" id="{ED0C4C6C-93CA-4D02-981B-C6C3D4EC7C0B}"/>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14" name="TextBox 313">
                <a:extLst>
                  <a:ext uri="{FF2B5EF4-FFF2-40B4-BE49-F238E27FC236}">
                    <a16:creationId xmlns:a16="http://schemas.microsoft.com/office/drawing/2014/main" id="{CCB6E230-B8B0-4B28-BF03-C8E6ABE44370}"/>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CLI</a:t>
                </a:r>
              </a:p>
            </p:txBody>
          </p:sp>
        </p:grpSp>
        <p:grpSp>
          <p:nvGrpSpPr>
            <p:cNvPr id="315" name="Group 314">
              <a:extLst>
                <a:ext uri="{FF2B5EF4-FFF2-40B4-BE49-F238E27FC236}">
                  <a16:creationId xmlns:a16="http://schemas.microsoft.com/office/drawing/2014/main" id="{2185AB4A-0253-443A-B3A6-7FD6F470CCD6}"/>
                </a:ext>
              </a:extLst>
            </p:cNvPr>
            <p:cNvGrpSpPr/>
            <p:nvPr/>
          </p:nvGrpSpPr>
          <p:grpSpPr>
            <a:xfrm>
              <a:off x="910613" y="1481017"/>
              <a:ext cx="915373" cy="580316"/>
              <a:chOff x="294422" y="2145600"/>
              <a:chExt cx="1012197" cy="622567"/>
            </a:xfrm>
          </p:grpSpPr>
          <p:sp>
            <p:nvSpPr>
              <p:cNvPr id="324" name="Rectangle 323">
                <a:extLst>
                  <a:ext uri="{FF2B5EF4-FFF2-40B4-BE49-F238E27FC236}">
                    <a16:creationId xmlns:a16="http://schemas.microsoft.com/office/drawing/2014/main" id="{9372A8CF-F51A-49F5-8B02-53A773728A59}"/>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25" name="TextBox 324">
                <a:extLst>
                  <a:ext uri="{FF2B5EF4-FFF2-40B4-BE49-F238E27FC236}">
                    <a16:creationId xmlns:a16="http://schemas.microsoft.com/office/drawing/2014/main" id="{C2850F57-1B1D-4D56-AC2D-E15ECE3B9234}"/>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PowerShell</a:t>
                </a:r>
              </a:p>
            </p:txBody>
          </p:sp>
        </p:grpSp>
        <p:pic>
          <p:nvPicPr>
            <p:cNvPr id="47" name="Graphic 46">
              <a:extLst>
                <a:ext uri="{FF2B5EF4-FFF2-40B4-BE49-F238E27FC236}">
                  <a16:creationId xmlns:a16="http://schemas.microsoft.com/office/drawing/2014/main" id="{6A2D0987-3F5F-4481-8514-4B21EF8429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7535" y="1129160"/>
              <a:ext cx="274320" cy="282752"/>
            </a:xfrm>
            <a:prstGeom prst="rect">
              <a:avLst/>
            </a:prstGeom>
          </p:spPr>
        </p:pic>
        <p:pic>
          <p:nvPicPr>
            <p:cNvPr id="49" name="Graphic 48">
              <a:extLst>
                <a:ext uri="{FF2B5EF4-FFF2-40B4-BE49-F238E27FC236}">
                  <a16:creationId xmlns:a16="http://schemas.microsoft.com/office/drawing/2014/main" id="{F3CB9F31-8881-4F06-9656-50713438FF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2541" y="1730233"/>
              <a:ext cx="274320" cy="282752"/>
            </a:xfrm>
            <a:prstGeom prst="rect">
              <a:avLst/>
            </a:prstGeom>
          </p:spPr>
        </p:pic>
        <p:pic>
          <p:nvPicPr>
            <p:cNvPr id="326" name="Graphic 325">
              <a:extLst>
                <a:ext uri="{FF2B5EF4-FFF2-40B4-BE49-F238E27FC236}">
                  <a16:creationId xmlns:a16="http://schemas.microsoft.com/office/drawing/2014/main" id="{90BB022C-0335-4C04-826B-84913DAA834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22516" y="1724441"/>
              <a:ext cx="274320" cy="282752"/>
            </a:xfrm>
            <a:prstGeom prst="rect">
              <a:avLst/>
            </a:prstGeom>
          </p:spPr>
        </p:pic>
        <p:pic>
          <p:nvPicPr>
            <p:cNvPr id="51" name="Graphic 50">
              <a:extLst>
                <a:ext uri="{FF2B5EF4-FFF2-40B4-BE49-F238E27FC236}">
                  <a16:creationId xmlns:a16="http://schemas.microsoft.com/office/drawing/2014/main" id="{14017653-7F17-46AB-B9A0-99DD3D20C0C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31139" y="1124049"/>
              <a:ext cx="274320" cy="282752"/>
            </a:xfrm>
            <a:prstGeom prst="rect">
              <a:avLst/>
            </a:prstGeom>
          </p:spPr>
        </p:pic>
      </p:grpSp>
      <p:sp>
        <p:nvSpPr>
          <p:cNvPr id="328" name="TextBox 327">
            <a:extLst>
              <a:ext uri="{FF2B5EF4-FFF2-40B4-BE49-F238E27FC236}">
                <a16:creationId xmlns:a16="http://schemas.microsoft.com/office/drawing/2014/main" id="{44218FFA-3906-4D04-BBA3-D0364D3E07E2}"/>
              </a:ext>
              <a:ext uri="{C183D7F6-B498-43B3-948B-1728B52AA6E4}">
                <adec:decorative xmlns:adec="http://schemas.microsoft.com/office/drawing/2017/decorative" val="1"/>
              </a:ext>
            </a:extLst>
          </p:cNvPr>
          <p:cNvSpPr txBox="1"/>
          <p:nvPr/>
        </p:nvSpPr>
        <p:spPr>
          <a:xfrm>
            <a:off x="342842" y="649129"/>
            <a:ext cx="1194261"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User Interface</a:t>
            </a:r>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
        <p:nvSpPr>
          <p:cNvPr id="688" name="Rectangle 687">
            <a:extLst>
              <a:ext uri="{FF2B5EF4-FFF2-40B4-BE49-F238E27FC236}">
                <a16:creationId xmlns:a16="http://schemas.microsoft.com/office/drawing/2014/main" id="{D5D7E886-1541-4276-AAF0-38CAE1683EEE}"/>
              </a:ext>
              <a:ext uri="{C183D7F6-B498-43B3-948B-1728B52AA6E4}">
                <adec:decorative xmlns:adec="http://schemas.microsoft.com/office/drawing/2017/decorative" val="1"/>
              </a:ext>
            </a:extLst>
          </p:cNvPr>
          <p:cNvSpPr/>
          <p:nvPr/>
        </p:nvSpPr>
        <p:spPr bwMode="auto">
          <a:xfrm>
            <a:off x="2862053" y="636779"/>
            <a:ext cx="9023788" cy="145067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24" name="Group 23">
            <a:extLst>
              <a:ext uri="{FF2B5EF4-FFF2-40B4-BE49-F238E27FC236}">
                <a16:creationId xmlns:a16="http://schemas.microsoft.com/office/drawing/2014/main" id="{77D1D091-7147-462D-9047-0C9CA129E8BE}"/>
              </a:ext>
              <a:ext uri="{C183D7F6-B498-43B3-948B-1728B52AA6E4}">
                <adec:decorative xmlns:adec="http://schemas.microsoft.com/office/drawing/2017/decorative" val="1"/>
              </a:ext>
            </a:extLst>
          </p:cNvPr>
          <p:cNvGrpSpPr/>
          <p:nvPr/>
        </p:nvGrpSpPr>
        <p:grpSpPr>
          <a:xfrm>
            <a:off x="5067979" y="687455"/>
            <a:ext cx="1214049" cy="536971"/>
            <a:chOff x="5067979" y="687455"/>
            <a:chExt cx="1214049" cy="536971"/>
          </a:xfrm>
        </p:grpSpPr>
        <p:sp>
          <p:nvSpPr>
            <p:cNvPr id="605" name="Rectangle 604">
              <a:extLst>
                <a:ext uri="{FF2B5EF4-FFF2-40B4-BE49-F238E27FC236}">
                  <a16:creationId xmlns:a16="http://schemas.microsoft.com/office/drawing/2014/main" id="{26177DE5-8862-4845-91E6-264183FBF129}"/>
                </a:ext>
              </a:extLst>
            </p:cNvPr>
            <p:cNvSpPr/>
            <p:nvPr/>
          </p:nvSpPr>
          <p:spPr bwMode="auto">
            <a:xfrm>
              <a:off x="5123584" y="687455"/>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06" name="TextBox 605">
              <a:extLst>
                <a:ext uri="{FF2B5EF4-FFF2-40B4-BE49-F238E27FC236}">
                  <a16:creationId xmlns:a16="http://schemas.microsoft.com/office/drawing/2014/main" id="{C9FB9845-CE8C-497B-9D82-C0F9984AEE1A}"/>
                </a:ext>
              </a:extLst>
            </p:cNvPr>
            <p:cNvSpPr txBox="1"/>
            <p:nvPr/>
          </p:nvSpPr>
          <p:spPr>
            <a:xfrm>
              <a:off x="5067979" y="687455"/>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AD (RBAC)</a:t>
              </a:r>
            </a:p>
          </p:txBody>
        </p:sp>
        <p:pic>
          <p:nvPicPr>
            <p:cNvPr id="604" name="Graphic 603">
              <a:extLst>
                <a:ext uri="{FF2B5EF4-FFF2-40B4-BE49-F238E27FC236}">
                  <a16:creationId xmlns:a16="http://schemas.microsoft.com/office/drawing/2014/main" id="{C6451F8A-3052-4D84-89F2-F0C64DDEE630}"/>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554512" y="899919"/>
              <a:ext cx="242213" cy="274320"/>
            </a:xfrm>
            <a:prstGeom prst="rect">
              <a:avLst/>
            </a:prstGeom>
          </p:spPr>
        </p:pic>
      </p:grpSp>
      <p:grpSp>
        <p:nvGrpSpPr>
          <p:cNvPr id="23" name="Group 22">
            <a:extLst>
              <a:ext uri="{FF2B5EF4-FFF2-40B4-BE49-F238E27FC236}">
                <a16:creationId xmlns:a16="http://schemas.microsoft.com/office/drawing/2014/main" id="{F386DA73-007E-4A2E-9F8B-2DFA88BC3137}"/>
              </a:ext>
              <a:ext uri="{C183D7F6-B498-43B3-948B-1728B52AA6E4}">
                <adec:decorative xmlns:adec="http://schemas.microsoft.com/office/drawing/2017/decorative" val="1"/>
              </a:ext>
            </a:extLst>
          </p:cNvPr>
          <p:cNvGrpSpPr/>
          <p:nvPr/>
        </p:nvGrpSpPr>
        <p:grpSpPr>
          <a:xfrm>
            <a:off x="5067979" y="1255164"/>
            <a:ext cx="1214049" cy="536971"/>
            <a:chOff x="5067979" y="1255164"/>
            <a:chExt cx="1214049" cy="536971"/>
          </a:xfrm>
        </p:grpSpPr>
        <p:sp>
          <p:nvSpPr>
            <p:cNvPr id="607" name="Rectangle 606">
              <a:extLst>
                <a:ext uri="{FF2B5EF4-FFF2-40B4-BE49-F238E27FC236}">
                  <a16:creationId xmlns:a16="http://schemas.microsoft.com/office/drawing/2014/main" id="{D290C5C8-3750-4EA5-A83A-4AE1BDDBE4EA}"/>
                </a:ext>
              </a:extLst>
            </p:cNvPr>
            <p:cNvSpPr/>
            <p:nvPr/>
          </p:nvSpPr>
          <p:spPr bwMode="auto">
            <a:xfrm>
              <a:off x="5123584" y="1255164"/>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08" name="TextBox 607">
              <a:extLst>
                <a:ext uri="{FF2B5EF4-FFF2-40B4-BE49-F238E27FC236}">
                  <a16:creationId xmlns:a16="http://schemas.microsoft.com/office/drawing/2014/main" id="{58517A91-8062-461A-A18D-EB93B396D033}"/>
                </a:ext>
              </a:extLst>
            </p:cNvPr>
            <p:cNvSpPr txBox="1"/>
            <p:nvPr/>
          </p:nvSpPr>
          <p:spPr>
            <a:xfrm>
              <a:off x="5067979" y="1255164"/>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Monitor</a:t>
              </a:r>
            </a:p>
          </p:txBody>
        </p:sp>
        <p:pic>
          <p:nvPicPr>
            <p:cNvPr id="610" name="Graphic 609">
              <a:extLst>
                <a:ext uri="{FF2B5EF4-FFF2-40B4-BE49-F238E27FC236}">
                  <a16:creationId xmlns:a16="http://schemas.microsoft.com/office/drawing/2014/main" id="{9DC2A2E9-49ED-4091-95ED-05498F86D93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558852" y="1464511"/>
              <a:ext cx="242212" cy="274320"/>
            </a:xfrm>
            <a:prstGeom prst="rect">
              <a:avLst/>
            </a:prstGeom>
          </p:spPr>
        </p:pic>
      </p:grpSp>
      <p:grpSp>
        <p:nvGrpSpPr>
          <p:cNvPr id="20" name="Group 19">
            <a:extLst>
              <a:ext uri="{FF2B5EF4-FFF2-40B4-BE49-F238E27FC236}">
                <a16:creationId xmlns:a16="http://schemas.microsoft.com/office/drawing/2014/main" id="{1F181E72-D8AE-47BF-9C90-6E35843F8B9F}"/>
              </a:ext>
              <a:ext uri="{C183D7F6-B498-43B3-948B-1728B52AA6E4}">
                <adec:decorative xmlns:adec="http://schemas.microsoft.com/office/drawing/2017/decorative" val="1"/>
              </a:ext>
            </a:extLst>
          </p:cNvPr>
          <p:cNvGrpSpPr/>
          <p:nvPr/>
        </p:nvGrpSpPr>
        <p:grpSpPr>
          <a:xfrm>
            <a:off x="6201858" y="688840"/>
            <a:ext cx="1214049" cy="536971"/>
            <a:chOff x="6201858" y="688840"/>
            <a:chExt cx="1214049" cy="536971"/>
          </a:xfrm>
        </p:grpSpPr>
        <p:sp>
          <p:nvSpPr>
            <p:cNvPr id="615" name="Rectangle 614">
              <a:extLst>
                <a:ext uri="{FF2B5EF4-FFF2-40B4-BE49-F238E27FC236}">
                  <a16:creationId xmlns:a16="http://schemas.microsoft.com/office/drawing/2014/main" id="{C36C38FE-43E2-4A54-BD6C-EA92C582B82D}"/>
                </a:ext>
              </a:extLst>
            </p:cNvPr>
            <p:cNvSpPr/>
            <p:nvPr/>
          </p:nvSpPr>
          <p:spPr bwMode="auto">
            <a:xfrm>
              <a:off x="6257463" y="688840"/>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16" name="TextBox 615">
              <a:extLst>
                <a:ext uri="{FF2B5EF4-FFF2-40B4-BE49-F238E27FC236}">
                  <a16:creationId xmlns:a16="http://schemas.microsoft.com/office/drawing/2014/main" id="{3782CD16-1246-4BF4-9C04-A5D7B89A80B7}"/>
                </a:ext>
              </a:extLst>
            </p:cNvPr>
            <p:cNvSpPr txBox="1"/>
            <p:nvPr/>
          </p:nvSpPr>
          <p:spPr>
            <a:xfrm>
              <a:off x="6201858" y="688840"/>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ARM Templates</a:t>
              </a:r>
            </a:p>
          </p:txBody>
        </p:sp>
      </p:grpSp>
      <p:grpSp>
        <p:nvGrpSpPr>
          <p:cNvPr id="18" name="Group 17">
            <a:extLst>
              <a:ext uri="{FF2B5EF4-FFF2-40B4-BE49-F238E27FC236}">
                <a16:creationId xmlns:a16="http://schemas.microsoft.com/office/drawing/2014/main" id="{865DF459-B2AD-42E7-B513-16B5457EEC92}"/>
              </a:ext>
              <a:ext uri="{C183D7F6-B498-43B3-948B-1728B52AA6E4}">
                <adec:decorative xmlns:adec="http://schemas.microsoft.com/office/drawing/2017/decorative" val="1"/>
              </a:ext>
            </a:extLst>
          </p:cNvPr>
          <p:cNvGrpSpPr/>
          <p:nvPr/>
        </p:nvGrpSpPr>
        <p:grpSpPr>
          <a:xfrm>
            <a:off x="6201858" y="1256549"/>
            <a:ext cx="1214049" cy="536971"/>
            <a:chOff x="6201858" y="1256549"/>
            <a:chExt cx="1214049" cy="536971"/>
          </a:xfrm>
        </p:grpSpPr>
        <p:sp>
          <p:nvSpPr>
            <p:cNvPr id="619" name="Rectangle 618">
              <a:extLst>
                <a:ext uri="{FF2B5EF4-FFF2-40B4-BE49-F238E27FC236}">
                  <a16:creationId xmlns:a16="http://schemas.microsoft.com/office/drawing/2014/main" id="{49790C9A-B288-4E4E-8F49-0054CFE83E2F}"/>
                </a:ext>
              </a:extLst>
            </p:cNvPr>
            <p:cNvSpPr/>
            <p:nvPr/>
          </p:nvSpPr>
          <p:spPr bwMode="auto">
            <a:xfrm>
              <a:off x="6257463" y="1256549"/>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20" name="TextBox 619">
              <a:extLst>
                <a:ext uri="{FF2B5EF4-FFF2-40B4-BE49-F238E27FC236}">
                  <a16:creationId xmlns:a16="http://schemas.microsoft.com/office/drawing/2014/main" id="{693FEAB2-D3F7-4C08-9B9E-AF729D3D6C82}"/>
                </a:ext>
              </a:extLst>
            </p:cNvPr>
            <p:cNvSpPr txBox="1"/>
            <p:nvPr/>
          </p:nvSpPr>
          <p:spPr>
            <a:xfrm>
              <a:off x="6201858" y="1256549"/>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Log Analytics</a:t>
              </a:r>
            </a:p>
          </p:txBody>
        </p:sp>
      </p:grpSp>
      <p:grpSp>
        <p:nvGrpSpPr>
          <p:cNvPr id="16" name="Group 15">
            <a:extLst>
              <a:ext uri="{FF2B5EF4-FFF2-40B4-BE49-F238E27FC236}">
                <a16:creationId xmlns:a16="http://schemas.microsoft.com/office/drawing/2014/main" id="{B17CA53F-EA34-45F4-9662-81CF661FE1C5}"/>
              </a:ext>
              <a:ext uri="{C183D7F6-B498-43B3-948B-1728B52AA6E4}">
                <adec:decorative xmlns:adec="http://schemas.microsoft.com/office/drawing/2017/decorative" val="1"/>
              </a:ext>
            </a:extLst>
          </p:cNvPr>
          <p:cNvGrpSpPr/>
          <p:nvPr/>
        </p:nvGrpSpPr>
        <p:grpSpPr>
          <a:xfrm>
            <a:off x="7317319" y="688677"/>
            <a:ext cx="1214049" cy="536971"/>
            <a:chOff x="7317319" y="688677"/>
            <a:chExt cx="1214049" cy="536971"/>
          </a:xfrm>
        </p:grpSpPr>
        <p:sp>
          <p:nvSpPr>
            <p:cNvPr id="623" name="Rectangle 622">
              <a:extLst>
                <a:ext uri="{FF2B5EF4-FFF2-40B4-BE49-F238E27FC236}">
                  <a16:creationId xmlns:a16="http://schemas.microsoft.com/office/drawing/2014/main" id="{EB6E7632-DE4D-48DF-BB9C-DB8488CB1485}"/>
                </a:ext>
              </a:extLst>
            </p:cNvPr>
            <p:cNvSpPr/>
            <p:nvPr/>
          </p:nvSpPr>
          <p:spPr bwMode="auto">
            <a:xfrm>
              <a:off x="7372924" y="688677"/>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24" name="TextBox 623">
              <a:extLst>
                <a:ext uri="{FF2B5EF4-FFF2-40B4-BE49-F238E27FC236}">
                  <a16:creationId xmlns:a16="http://schemas.microsoft.com/office/drawing/2014/main" id="{0AE46CCA-A810-4FC9-B769-7949B12D0BAE}"/>
                </a:ext>
              </a:extLst>
            </p:cNvPr>
            <p:cNvSpPr txBox="1"/>
            <p:nvPr/>
          </p:nvSpPr>
          <p:spPr>
            <a:xfrm>
              <a:off x="7317319" y="688677"/>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Tags</a:t>
              </a:r>
            </a:p>
          </p:txBody>
        </p:sp>
      </p:grpSp>
      <p:grpSp>
        <p:nvGrpSpPr>
          <p:cNvPr id="15" name="Group 14">
            <a:extLst>
              <a:ext uri="{FF2B5EF4-FFF2-40B4-BE49-F238E27FC236}">
                <a16:creationId xmlns:a16="http://schemas.microsoft.com/office/drawing/2014/main" id="{1CA173CF-B6A7-48CE-B7F3-ADC9914A8195}"/>
              </a:ext>
              <a:ext uri="{C183D7F6-B498-43B3-948B-1728B52AA6E4}">
                <adec:decorative xmlns:adec="http://schemas.microsoft.com/office/drawing/2017/decorative" val="1"/>
              </a:ext>
            </a:extLst>
          </p:cNvPr>
          <p:cNvGrpSpPr/>
          <p:nvPr/>
        </p:nvGrpSpPr>
        <p:grpSpPr>
          <a:xfrm>
            <a:off x="7317319" y="1256386"/>
            <a:ext cx="1214049" cy="536971"/>
            <a:chOff x="7317319" y="1256386"/>
            <a:chExt cx="1214049" cy="536971"/>
          </a:xfrm>
        </p:grpSpPr>
        <p:sp>
          <p:nvSpPr>
            <p:cNvPr id="627" name="Rectangle 626">
              <a:extLst>
                <a:ext uri="{FF2B5EF4-FFF2-40B4-BE49-F238E27FC236}">
                  <a16:creationId xmlns:a16="http://schemas.microsoft.com/office/drawing/2014/main" id="{0A1FD26F-65D3-4C9F-B86B-B704914745BC}"/>
                </a:ext>
              </a:extLst>
            </p:cNvPr>
            <p:cNvSpPr/>
            <p:nvPr/>
          </p:nvSpPr>
          <p:spPr bwMode="auto">
            <a:xfrm>
              <a:off x="7372924" y="1256386"/>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28" name="TextBox 627">
              <a:extLst>
                <a:ext uri="{FF2B5EF4-FFF2-40B4-BE49-F238E27FC236}">
                  <a16:creationId xmlns:a16="http://schemas.microsoft.com/office/drawing/2014/main" id="{78293A5E-824A-4283-AFA4-24827E85FAF8}"/>
                </a:ext>
              </a:extLst>
            </p:cNvPr>
            <p:cNvSpPr txBox="1"/>
            <p:nvPr/>
          </p:nvSpPr>
          <p:spPr>
            <a:xfrm>
              <a:off x="7317319" y="1256386"/>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Defender</a:t>
              </a:r>
            </a:p>
          </p:txBody>
        </p:sp>
      </p:grpSp>
      <p:grpSp>
        <p:nvGrpSpPr>
          <p:cNvPr id="14" name="Group 13">
            <a:extLst>
              <a:ext uri="{FF2B5EF4-FFF2-40B4-BE49-F238E27FC236}">
                <a16:creationId xmlns:a16="http://schemas.microsoft.com/office/drawing/2014/main" id="{1575F723-B379-4F75-9E95-CBEEFC57EB13}"/>
              </a:ext>
              <a:ext uri="{C183D7F6-B498-43B3-948B-1728B52AA6E4}">
                <adec:decorative xmlns:adec="http://schemas.microsoft.com/office/drawing/2017/decorative" val="1"/>
              </a:ext>
            </a:extLst>
          </p:cNvPr>
          <p:cNvGrpSpPr/>
          <p:nvPr/>
        </p:nvGrpSpPr>
        <p:grpSpPr>
          <a:xfrm>
            <a:off x="8441352" y="690062"/>
            <a:ext cx="1214049" cy="536971"/>
            <a:chOff x="8441352" y="690062"/>
            <a:chExt cx="1214049" cy="536971"/>
          </a:xfrm>
        </p:grpSpPr>
        <p:sp>
          <p:nvSpPr>
            <p:cNvPr id="631" name="Rectangle 630">
              <a:extLst>
                <a:ext uri="{FF2B5EF4-FFF2-40B4-BE49-F238E27FC236}">
                  <a16:creationId xmlns:a16="http://schemas.microsoft.com/office/drawing/2014/main" id="{F8E4B73A-0338-4C85-9331-4A16711208DE}"/>
                </a:ext>
              </a:extLst>
            </p:cNvPr>
            <p:cNvSpPr/>
            <p:nvPr/>
          </p:nvSpPr>
          <p:spPr bwMode="auto">
            <a:xfrm>
              <a:off x="8496957" y="690062"/>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32" name="TextBox 631">
              <a:extLst>
                <a:ext uri="{FF2B5EF4-FFF2-40B4-BE49-F238E27FC236}">
                  <a16:creationId xmlns:a16="http://schemas.microsoft.com/office/drawing/2014/main" id="{A2689B47-3EE1-4EF9-BB6B-704AFBA16E55}"/>
                </a:ext>
              </a:extLst>
            </p:cNvPr>
            <p:cNvSpPr txBox="1"/>
            <p:nvPr/>
          </p:nvSpPr>
          <p:spPr>
            <a:xfrm>
              <a:off x="8441352" y="690062"/>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Resource Graph</a:t>
              </a:r>
            </a:p>
          </p:txBody>
        </p:sp>
      </p:grpSp>
      <p:grpSp>
        <p:nvGrpSpPr>
          <p:cNvPr id="13" name="Group 12">
            <a:extLst>
              <a:ext uri="{FF2B5EF4-FFF2-40B4-BE49-F238E27FC236}">
                <a16:creationId xmlns:a16="http://schemas.microsoft.com/office/drawing/2014/main" id="{8A63C7B0-7802-4408-A479-56B4A8BEF3F3}"/>
              </a:ext>
              <a:ext uri="{C183D7F6-B498-43B3-948B-1728B52AA6E4}">
                <adec:decorative xmlns:adec="http://schemas.microsoft.com/office/drawing/2017/decorative" val="1"/>
              </a:ext>
            </a:extLst>
          </p:cNvPr>
          <p:cNvGrpSpPr/>
          <p:nvPr/>
        </p:nvGrpSpPr>
        <p:grpSpPr>
          <a:xfrm>
            <a:off x="8441352" y="1257771"/>
            <a:ext cx="1214049" cy="536971"/>
            <a:chOff x="8441352" y="1257771"/>
            <a:chExt cx="1214049" cy="536971"/>
          </a:xfrm>
        </p:grpSpPr>
        <p:sp>
          <p:nvSpPr>
            <p:cNvPr id="635" name="Rectangle 634">
              <a:extLst>
                <a:ext uri="{FF2B5EF4-FFF2-40B4-BE49-F238E27FC236}">
                  <a16:creationId xmlns:a16="http://schemas.microsoft.com/office/drawing/2014/main" id="{8D2BE6B0-C10B-491B-BC45-8C3D0F3841CD}"/>
                </a:ext>
              </a:extLst>
            </p:cNvPr>
            <p:cNvSpPr/>
            <p:nvPr/>
          </p:nvSpPr>
          <p:spPr bwMode="auto">
            <a:xfrm>
              <a:off x="8496957" y="1257771"/>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36" name="TextBox 635">
              <a:extLst>
                <a:ext uri="{FF2B5EF4-FFF2-40B4-BE49-F238E27FC236}">
                  <a16:creationId xmlns:a16="http://schemas.microsoft.com/office/drawing/2014/main" id="{AC9A0C0F-569E-4C19-85FD-8966D57858A8}"/>
                </a:ext>
              </a:extLst>
            </p:cNvPr>
            <p:cNvSpPr txBox="1"/>
            <p:nvPr/>
          </p:nvSpPr>
          <p:spPr>
            <a:xfrm>
              <a:off x="8441352" y="1257771"/>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Sentinel</a:t>
              </a:r>
            </a:p>
          </p:txBody>
        </p:sp>
      </p:grpSp>
      <p:grpSp>
        <p:nvGrpSpPr>
          <p:cNvPr id="12" name="Group 11">
            <a:extLst>
              <a:ext uri="{FF2B5EF4-FFF2-40B4-BE49-F238E27FC236}">
                <a16:creationId xmlns:a16="http://schemas.microsoft.com/office/drawing/2014/main" id="{62970A1C-3F85-4D97-B1BE-7BF7F1A34896}"/>
              </a:ext>
              <a:ext uri="{C183D7F6-B498-43B3-948B-1728B52AA6E4}">
                <adec:decorative xmlns:adec="http://schemas.microsoft.com/office/drawing/2017/decorative" val="1"/>
              </a:ext>
            </a:extLst>
          </p:cNvPr>
          <p:cNvGrpSpPr/>
          <p:nvPr/>
        </p:nvGrpSpPr>
        <p:grpSpPr>
          <a:xfrm>
            <a:off x="9556813" y="689899"/>
            <a:ext cx="1214049" cy="536971"/>
            <a:chOff x="9556813" y="689899"/>
            <a:chExt cx="1214049" cy="536971"/>
          </a:xfrm>
        </p:grpSpPr>
        <p:sp>
          <p:nvSpPr>
            <p:cNvPr id="639" name="Rectangle 638">
              <a:extLst>
                <a:ext uri="{FF2B5EF4-FFF2-40B4-BE49-F238E27FC236}">
                  <a16:creationId xmlns:a16="http://schemas.microsoft.com/office/drawing/2014/main" id="{F7F46A6E-679E-4E46-BFE9-5BD2F5921D23}"/>
                </a:ext>
              </a:extLst>
            </p:cNvPr>
            <p:cNvSpPr/>
            <p:nvPr/>
          </p:nvSpPr>
          <p:spPr bwMode="auto">
            <a:xfrm>
              <a:off x="9612418" y="689899"/>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40" name="TextBox 639">
              <a:extLst>
                <a:ext uri="{FF2B5EF4-FFF2-40B4-BE49-F238E27FC236}">
                  <a16:creationId xmlns:a16="http://schemas.microsoft.com/office/drawing/2014/main" id="{F077CF51-0192-46F0-83F0-F249F90B4F82}"/>
                </a:ext>
              </a:extLst>
            </p:cNvPr>
            <p:cNvSpPr txBox="1"/>
            <p:nvPr/>
          </p:nvSpPr>
          <p:spPr>
            <a:xfrm>
              <a:off x="9556813" y="689899"/>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Audit</a:t>
              </a:r>
            </a:p>
          </p:txBody>
        </p:sp>
      </p:grpSp>
      <p:grpSp>
        <p:nvGrpSpPr>
          <p:cNvPr id="11" name="Group 10">
            <a:extLst>
              <a:ext uri="{FF2B5EF4-FFF2-40B4-BE49-F238E27FC236}">
                <a16:creationId xmlns:a16="http://schemas.microsoft.com/office/drawing/2014/main" id="{2F3A5B43-CBD9-468F-AC14-66E8203870E7}"/>
              </a:ext>
              <a:ext uri="{C183D7F6-B498-43B3-948B-1728B52AA6E4}">
                <adec:decorative xmlns:adec="http://schemas.microsoft.com/office/drawing/2017/decorative" val="1"/>
              </a:ext>
            </a:extLst>
          </p:cNvPr>
          <p:cNvGrpSpPr/>
          <p:nvPr/>
        </p:nvGrpSpPr>
        <p:grpSpPr>
          <a:xfrm>
            <a:off x="9556813" y="1257608"/>
            <a:ext cx="1214049" cy="536971"/>
            <a:chOff x="9556813" y="1257608"/>
            <a:chExt cx="1214049" cy="536971"/>
          </a:xfrm>
        </p:grpSpPr>
        <p:sp>
          <p:nvSpPr>
            <p:cNvPr id="643" name="Rectangle 642">
              <a:extLst>
                <a:ext uri="{FF2B5EF4-FFF2-40B4-BE49-F238E27FC236}">
                  <a16:creationId xmlns:a16="http://schemas.microsoft.com/office/drawing/2014/main" id="{F57B29EF-9B1A-409F-B2EE-600807E0B38A}"/>
                </a:ext>
              </a:extLst>
            </p:cNvPr>
            <p:cNvSpPr/>
            <p:nvPr/>
          </p:nvSpPr>
          <p:spPr bwMode="auto">
            <a:xfrm>
              <a:off x="9612418" y="1257608"/>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44" name="TextBox 643">
              <a:extLst>
                <a:ext uri="{FF2B5EF4-FFF2-40B4-BE49-F238E27FC236}">
                  <a16:creationId xmlns:a16="http://schemas.microsoft.com/office/drawing/2014/main" id="{99C400A1-2AB2-49C0-B64A-339531A699B2}"/>
                </a:ext>
              </a:extLst>
            </p:cNvPr>
            <p:cNvSpPr txBox="1"/>
            <p:nvPr/>
          </p:nvSpPr>
          <p:spPr>
            <a:xfrm>
              <a:off x="9556813" y="1257608"/>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Key Vault</a:t>
              </a:r>
            </a:p>
          </p:txBody>
        </p:sp>
      </p:grpSp>
      <p:grpSp>
        <p:nvGrpSpPr>
          <p:cNvPr id="10" name="Group 9">
            <a:extLst>
              <a:ext uri="{FF2B5EF4-FFF2-40B4-BE49-F238E27FC236}">
                <a16:creationId xmlns:a16="http://schemas.microsoft.com/office/drawing/2014/main" id="{8FFAB2BB-CDD1-4856-A2E3-7F4AAC583E59}"/>
              </a:ext>
              <a:ext uri="{C183D7F6-B498-43B3-948B-1728B52AA6E4}">
                <adec:decorative xmlns:adec="http://schemas.microsoft.com/office/drawing/2017/decorative" val="1"/>
              </a:ext>
            </a:extLst>
          </p:cNvPr>
          <p:cNvGrpSpPr/>
          <p:nvPr/>
        </p:nvGrpSpPr>
        <p:grpSpPr>
          <a:xfrm>
            <a:off x="10690692" y="691284"/>
            <a:ext cx="1214049" cy="536971"/>
            <a:chOff x="10690692" y="691284"/>
            <a:chExt cx="1214049" cy="536971"/>
          </a:xfrm>
        </p:grpSpPr>
        <p:sp>
          <p:nvSpPr>
            <p:cNvPr id="647" name="Rectangle 646">
              <a:extLst>
                <a:ext uri="{FF2B5EF4-FFF2-40B4-BE49-F238E27FC236}">
                  <a16:creationId xmlns:a16="http://schemas.microsoft.com/office/drawing/2014/main" id="{3C39FFB2-E208-4EF1-BFD4-9F8262A3B5B6}"/>
                </a:ext>
              </a:extLst>
            </p:cNvPr>
            <p:cNvSpPr/>
            <p:nvPr/>
          </p:nvSpPr>
          <p:spPr bwMode="auto">
            <a:xfrm>
              <a:off x="10746297" y="691284"/>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48" name="TextBox 647">
              <a:extLst>
                <a:ext uri="{FF2B5EF4-FFF2-40B4-BE49-F238E27FC236}">
                  <a16:creationId xmlns:a16="http://schemas.microsoft.com/office/drawing/2014/main" id="{5B3C5A3B-74A4-49D9-BC70-0053AD0C1B5B}"/>
                </a:ext>
              </a:extLst>
            </p:cNvPr>
            <p:cNvSpPr txBox="1"/>
            <p:nvPr/>
          </p:nvSpPr>
          <p:spPr>
            <a:xfrm>
              <a:off x="10690692" y="691284"/>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Automation</a:t>
              </a:r>
            </a:p>
          </p:txBody>
        </p:sp>
      </p:grpSp>
      <p:grpSp>
        <p:nvGrpSpPr>
          <p:cNvPr id="9" name="Group 8">
            <a:extLst>
              <a:ext uri="{FF2B5EF4-FFF2-40B4-BE49-F238E27FC236}">
                <a16:creationId xmlns:a16="http://schemas.microsoft.com/office/drawing/2014/main" id="{1E6E875D-53CF-4FD6-987C-BDC07362FC4B}"/>
              </a:ext>
              <a:ext uri="{C183D7F6-B498-43B3-948B-1728B52AA6E4}">
                <adec:decorative xmlns:adec="http://schemas.microsoft.com/office/drawing/2017/decorative" val="1"/>
              </a:ext>
            </a:extLst>
          </p:cNvPr>
          <p:cNvGrpSpPr/>
          <p:nvPr/>
        </p:nvGrpSpPr>
        <p:grpSpPr>
          <a:xfrm>
            <a:off x="10690692" y="1258993"/>
            <a:ext cx="1214049" cy="536971"/>
            <a:chOff x="10690692" y="1258993"/>
            <a:chExt cx="1214049" cy="536971"/>
          </a:xfrm>
        </p:grpSpPr>
        <p:sp>
          <p:nvSpPr>
            <p:cNvPr id="651" name="Rectangle 650">
              <a:extLst>
                <a:ext uri="{FF2B5EF4-FFF2-40B4-BE49-F238E27FC236}">
                  <a16:creationId xmlns:a16="http://schemas.microsoft.com/office/drawing/2014/main" id="{79CB72B9-0BF5-4D73-A106-854C9719C2C5}"/>
                </a:ext>
              </a:extLst>
            </p:cNvPr>
            <p:cNvSpPr/>
            <p:nvPr/>
          </p:nvSpPr>
          <p:spPr bwMode="auto">
            <a:xfrm>
              <a:off x="10746297" y="1258993"/>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52" name="TextBox 651">
              <a:extLst>
                <a:ext uri="{FF2B5EF4-FFF2-40B4-BE49-F238E27FC236}">
                  <a16:creationId xmlns:a16="http://schemas.microsoft.com/office/drawing/2014/main" id="{A827ECCB-74E1-44B7-AAE9-88AFD01CCD19}"/>
                </a:ext>
              </a:extLst>
            </p:cNvPr>
            <p:cNvSpPr txBox="1"/>
            <p:nvPr/>
          </p:nvSpPr>
          <p:spPr>
            <a:xfrm>
              <a:off x="10690692" y="1258993"/>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Automanage</a:t>
              </a:r>
            </a:p>
          </p:txBody>
        </p:sp>
      </p:grpSp>
      <p:pic>
        <p:nvPicPr>
          <p:cNvPr id="601" name="Graphic 600">
            <a:extLst>
              <a:ext uri="{FF2B5EF4-FFF2-40B4-BE49-F238E27FC236}">
                <a16:creationId xmlns:a16="http://schemas.microsoft.com/office/drawing/2014/main" id="{47D5E893-AD7E-4FD8-8D73-997E056FE7D3}"/>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141260" y="888280"/>
            <a:ext cx="274320" cy="310684"/>
          </a:xfrm>
          <a:prstGeom prst="rect">
            <a:avLst/>
          </a:prstGeom>
        </p:spPr>
      </p:pic>
      <p:pic>
        <p:nvPicPr>
          <p:cNvPr id="603" name="Graphic 602">
            <a:extLst>
              <a:ext uri="{FF2B5EF4-FFF2-40B4-BE49-F238E27FC236}">
                <a16:creationId xmlns:a16="http://schemas.microsoft.com/office/drawing/2014/main" id="{DB095AB1-E46F-4DC9-9B63-221A46375D39}"/>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173368" y="1469825"/>
            <a:ext cx="242212" cy="274320"/>
          </a:xfrm>
          <a:prstGeom prst="rect">
            <a:avLst/>
          </a:prstGeom>
        </p:spPr>
      </p:pic>
      <p:pic>
        <p:nvPicPr>
          <p:cNvPr id="655" name="Graphic 654">
            <a:extLst>
              <a:ext uri="{FF2B5EF4-FFF2-40B4-BE49-F238E27FC236}">
                <a16:creationId xmlns:a16="http://schemas.microsoft.com/office/drawing/2014/main" id="{962F9118-3F5B-4E26-8D03-FE55A34AE6FB}"/>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711714" y="1463167"/>
            <a:ext cx="242212" cy="274320"/>
          </a:xfrm>
          <a:prstGeom prst="rect">
            <a:avLst/>
          </a:prstGeom>
        </p:spPr>
      </p:pic>
      <p:pic>
        <p:nvPicPr>
          <p:cNvPr id="656" name="Graphic 655">
            <a:extLst>
              <a:ext uri="{FF2B5EF4-FFF2-40B4-BE49-F238E27FC236}">
                <a16:creationId xmlns:a16="http://schemas.microsoft.com/office/drawing/2014/main" id="{C35EE239-0DB0-47F4-B41B-424225162B7E}"/>
              </a:ext>
              <a:ext uri="{C183D7F6-B498-43B3-948B-1728B52AA6E4}">
                <adec:decorative xmlns:adec="http://schemas.microsoft.com/office/drawing/2017/decorative" val="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927270" y="1461795"/>
            <a:ext cx="242212" cy="274320"/>
          </a:xfrm>
          <a:prstGeom prst="rect">
            <a:avLst/>
          </a:prstGeom>
        </p:spPr>
      </p:pic>
      <p:pic>
        <p:nvPicPr>
          <p:cNvPr id="657" name="Graphic 656">
            <a:extLst>
              <a:ext uri="{FF2B5EF4-FFF2-40B4-BE49-F238E27FC236}">
                <a16:creationId xmlns:a16="http://schemas.microsoft.com/office/drawing/2014/main" id="{E286DCEC-62DE-4217-A722-B405DAFAC263}"/>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784017" y="893374"/>
            <a:ext cx="242212" cy="274320"/>
          </a:xfrm>
          <a:prstGeom prst="rect">
            <a:avLst/>
          </a:prstGeom>
        </p:spPr>
      </p:pic>
      <p:sp>
        <p:nvSpPr>
          <p:cNvPr id="658" name="Rectangle 657">
            <a:extLst>
              <a:ext uri="{FF2B5EF4-FFF2-40B4-BE49-F238E27FC236}">
                <a16:creationId xmlns:a16="http://schemas.microsoft.com/office/drawing/2014/main" id="{4B9707AA-986E-4BB7-BA49-949A89975DEA}"/>
              </a:ext>
              <a:ext uri="{C183D7F6-B498-43B3-948B-1728B52AA6E4}">
                <adec:decorative xmlns:adec="http://schemas.microsoft.com/office/drawing/2017/decorative" val="1"/>
              </a:ext>
            </a:extLst>
          </p:cNvPr>
          <p:cNvSpPr/>
          <p:nvPr/>
        </p:nvSpPr>
        <p:spPr>
          <a:xfrm>
            <a:off x="10026677" y="916521"/>
            <a:ext cx="274320" cy="274320"/>
          </a:xfrm>
          <a:prstGeom prst="rect">
            <a:avLst/>
          </a:prstGeom>
          <a:blipFill rotWithShape="1">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a:blipFill>
          <a:ln w="10795" cap="flat" cmpd="sng" algn="ctr">
            <a:noFill/>
            <a:prstDash val="solid"/>
          </a:ln>
          <a:effectLst/>
        </p:spPr>
      </p:sp>
      <p:pic>
        <p:nvPicPr>
          <p:cNvPr id="659" name="Graphic 658">
            <a:extLst>
              <a:ext uri="{FF2B5EF4-FFF2-40B4-BE49-F238E27FC236}">
                <a16:creationId xmlns:a16="http://schemas.microsoft.com/office/drawing/2014/main" id="{885F0151-DAE8-4FD1-98C5-DA0549C57EB6}"/>
              </a:ext>
              <a:ext uri="{C183D7F6-B498-43B3-948B-1728B52AA6E4}">
                <adec:decorative xmlns:adec="http://schemas.microsoft.com/office/drawing/2017/decorative" val="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7800992" y="1459201"/>
            <a:ext cx="242212" cy="274320"/>
          </a:xfrm>
          <a:prstGeom prst="rect">
            <a:avLst/>
          </a:prstGeom>
        </p:spPr>
      </p:pic>
      <p:pic>
        <p:nvPicPr>
          <p:cNvPr id="660" name="Graphic 659">
            <a:extLst>
              <a:ext uri="{FF2B5EF4-FFF2-40B4-BE49-F238E27FC236}">
                <a16:creationId xmlns:a16="http://schemas.microsoft.com/office/drawing/2014/main" id="{33A3E7D1-8817-44B2-92A9-5CF2B5485A60}"/>
              </a:ext>
              <a:ext uri="{C183D7F6-B498-43B3-948B-1728B52AA6E4}">
                <adec:decorative xmlns:adec="http://schemas.microsoft.com/office/drawing/2017/decorative" val="1"/>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6691958" y="876558"/>
            <a:ext cx="242212" cy="274320"/>
          </a:xfrm>
          <a:prstGeom prst="rect">
            <a:avLst/>
          </a:prstGeom>
        </p:spPr>
      </p:pic>
      <p:pic>
        <p:nvPicPr>
          <p:cNvPr id="661" name="Graphic 660">
            <a:extLst>
              <a:ext uri="{FF2B5EF4-FFF2-40B4-BE49-F238E27FC236}">
                <a16:creationId xmlns:a16="http://schemas.microsoft.com/office/drawing/2014/main" id="{3188A56E-D9F6-4F83-B688-DF7C3BA16944}"/>
              </a:ext>
              <a:ext uri="{C183D7F6-B498-43B3-948B-1728B52AA6E4}">
                <adec:decorative xmlns:adec="http://schemas.microsoft.com/office/drawing/2017/decorative" val="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8920671" y="893374"/>
            <a:ext cx="242212" cy="274320"/>
          </a:xfrm>
          <a:prstGeom prst="rect">
            <a:avLst/>
          </a:prstGeom>
        </p:spPr>
      </p:pic>
      <p:pic>
        <p:nvPicPr>
          <p:cNvPr id="662" name="Graphic 661">
            <a:extLst>
              <a:ext uri="{FF2B5EF4-FFF2-40B4-BE49-F238E27FC236}">
                <a16:creationId xmlns:a16="http://schemas.microsoft.com/office/drawing/2014/main" id="{98CDC937-8FD7-4F28-9E1B-A49887D2A7F4}"/>
              </a:ext>
              <a:ext uri="{C183D7F6-B498-43B3-948B-1728B52AA6E4}">
                <adec:decorative xmlns:adec="http://schemas.microsoft.com/office/drawing/2017/decorative" val="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0021254" y="1446732"/>
            <a:ext cx="274320" cy="310684"/>
          </a:xfrm>
          <a:prstGeom prst="rect">
            <a:avLst/>
          </a:prstGeom>
        </p:spPr>
      </p:pic>
      <p:grpSp>
        <p:nvGrpSpPr>
          <p:cNvPr id="8" name="Group 7">
            <a:extLst>
              <a:ext uri="{FF2B5EF4-FFF2-40B4-BE49-F238E27FC236}">
                <a16:creationId xmlns:a16="http://schemas.microsoft.com/office/drawing/2014/main" id="{AA1E02D5-9895-46DC-8780-BC02F07D6BE1}"/>
              </a:ext>
              <a:ext uri="{C183D7F6-B498-43B3-948B-1728B52AA6E4}">
                <adec:decorative xmlns:adec="http://schemas.microsoft.com/office/drawing/2017/decorative" val="1"/>
              </a:ext>
            </a:extLst>
          </p:cNvPr>
          <p:cNvGrpSpPr/>
          <p:nvPr/>
        </p:nvGrpSpPr>
        <p:grpSpPr>
          <a:xfrm>
            <a:off x="3937136" y="689208"/>
            <a:ext cx="1214049" cy="536971"/>
            <a:chOff x="3937136" y="689208"/>
            <a:chExt cx="1214049" cy="536971"/>
          </a:xfrm>
        </p:grpSpPr>
        <p:sp>
          <p:nvSpPr>
            <p:cNvPr id="668" name="Rectangle 667">
              <a:extLst>
                <a:ext uri="{FF2B5EF4-FFF2-40B4-BE49-F238E27FC236}">
                  <a16:creationId xmlns:a16="http://schemas.microsoft.com/office/drawing/2014/main" id="{729D6CD3-F9E2-4254-B6AA-FE404F0FEAEA}"/>
                </a:ext>
              </a:extLst>
            </p:cNvPr>
            <p:cNvSpPr/>
            <p:nvPr/>
          </p:nvSpPr>
          <p:spPr bwMode="auto">
            <a:xfrm>
              <a:off x="3992741" y="689208"/>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69" name="TextBox 668">
              <a:extLst>
                <a:ext uri="{FF2B5EF4-FFF2-40B4-BE49-F238E27FC236}">
                  <a16:creationId xmlns:a16="http://schemas.microsoft.com/office/drawing/2014/main" id="{2344A9AF-B2CE-4827-8A3E-AD11F69C10BE}"/>
                </a:ext>
              </a:extLst>
            </p:cNvPr>
            <p:cNvSpPr txBox="1"/>
            <p:nvPr/>
          </p:nvSpPr>
          <p:spPr>
            <a:xfrm>
              <a:off x="3937136" y="689208"/>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Policy</a:t>
              </a:r>
            </a:p>
          </p:txBody>
        </p:sp>
      </p:grpSp>
      <p:grpSp>
        <p:nvGrpSpPr>
          <p:cNvPr id="6" name="Group 5">
            <a:extLst>
              <a:ext uri="{FF2B5EF4-FFF2-40B4-BE49-F238E27FC236}">
                <a16:creationId xmlns:a16="http://schemas.microsoft.com/office/drawing/2014/main" id="{B418E103-D093-4AAD-ABD5-479A21B8303A}"/>
              </a:ext>
              <a:ext uri="{C183D7F6-B498-43B3-948B-1728B52AA6E4}">
                <adec:decorative xmlns:adec="http://schemas.microsoft.com/office/drawing/2017/decorative" val="1"/>
              </a:ext>
            </a:extLst>
          </p:cNvPr>
          <p:cNvGrpSpPr/>
          <p:nvPr/>
        </p:nvGrpSpPr>
        <p:grpSpPr>
          <a:xfrm>
            <a:off x="3937136" y="1256917"/>
            <a:ext cx="1214049" cy="536971"/>
            <a:chOff x="3937136" y="1256917"/>
            <a:chExt cx="1214049" cy="536971"/>
          </a:xfrm>
        </p:grpSpPr>
        <p:sp>
          <p:nvSpPr>
            <p:cNvPr id="672" name="Rectangle 671">
              <a:extLst>
                <a:ext uri="{FF2B5EF4-FFF2-40B4-BE49-F238E27FC236}">
                  <a16:creationId xmlns:a16="http://schemas.microsoft.com/office/drawing/2014/main" id="{73647008-4EF7-43AF-87CE-78FB79551B1E}"/>
                </a:ext>
              </a:extLst>
            </p:cNvPr>
            <p:cNvSpPr/>
            <p:nvPr/>
          </p:nvSpPr>
          <p:spPr bwMode="auto">
            <a:xfrm>
              <a:off x="3992741" y="1256917"/>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73" name="TextBox 672">
              <a:extLst>
                <a:ext uri="{FF2B5EF4-FFF2-40B4-BE49-F238E27FC236}">
                  <a16:creationId xmlns:a16="http://schemas.microsoft.com/office/drawing/2014/main" id="{554142F4-5D01-4633-ABF8-989AB33BD18C}"/>
                </a:ext>
              </a:extLst>
            </p:cNvPr>
            <p:cNvSpPr txBox="1"/>
            <p:nvPr/>
          </p:nvSpPr>
          <p:spPr>
            <a:xfrm>
              <a:off x="3937136" y="1256917"/>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Security Center</a:t>
              </a:r>
            </a:p>
          </p:txBody>
        </p:sp>
      </p:grpSp>
      <p:pic>
        <p:nvPicPr>
          <p:cNvPr id="675" name="Graphic 674">
            <a:extLst>
              <a:ext uri="{FF2B5EF4-FFF2-40B4-BE49-F238E27FC236}">
                <a16:creationId xmlns:a16="http://schemas.microsoft.com/office/drawing/2014/main" id="{5AC4B763-6297-402C-86C2-76007BA98FBC}"/>
              </a:ext>
              <a:ext uri="{C183D7F6-B498-43B3-948B-1728B52AA6E4}">
                <adec:decorative xmlns:adec="http://schemas.microsoft.com/office/drawing/2017/decorative" val="1"/>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4420953" y="904541"/>
            <a:ext cx="242212" cy="274320"/>
          </a:xfrm>
          <a:prstGeom prst="rect">
            <a:avLst/>
          </a:prstGeom>
        </p:spPr>
      </p:pic>
      <p:pic>
        <p:nvPicPr>
          <p:cNvPr id="676" name="Graphic 675">
            <a:extLst>
              <a:ext uri="{FF2B5EF4-FFF2-40B4-BE49-F238E27FC236}">
                <a16:creationId xmlns:a16="http://schemas.microsoft.com/office/drawing/2014/main" id="{46E4F2AD-5E6A-40E5-A3F3-86B15CBA2A05}"/>
              </a:ext>
              <a:ext uri="{C183D7F6-B498-43B3-948B-1728B52AA6E4}">
                <adec:decorative xmlns:adec="http://schemas.microsoft.com/office/drawing/2017/decorative" val="1"/>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4412352" y="1457841"/>
            <a:ext cx="242212" cy="274320"/>
          </a:xfrm>
          <a:prstGeom prst="rect">
            <a:avLst/>
          </a:prstGeom>
        </p:spPr>
      </p:pic>
      <p:grpSp>
        <p:nvGrpSpPr>
          <p:cNvPr id="5" name="Group 4">
            <a:extLst>
              <a:ext uri="{FF2B5EF4-FFF2-40B4-BE49-F238E27FC236}">
                <a16:creationId xmlns:a16="http://schemas.microsoft.com/office/drawing/2014/main" id="{E4615DFB-48D8-4D3D-A054-69B0FC11DA09}"/>
              </a:ext>
              <a:ext uri="{C183D7F6-B498-43B3-948B-1728B52AA6E4}">
                <adec:decorative xmlns:adec="http://schemas.microsoft.com/office/drawing/2017/decorative" val="1"/>
              </a:ext>
            </a:extLst>
          </p:cNvPr>
          <p:cNvGrpSpPr/>
          <p:nvPr/>
        </p:nvGrpSpPr>
        <p:grpSpPr>
          <a:xfrm>
            <a:off x="3992740" y="1823330"/>
            <a:ext cx="7856397" cy="226129"/>
            <a:chOff x="3992740" y="1823330"/>
            <a:chExt cx="7856397" cy="226129"/>
          </a:xfrm>
        </p:grpSpPr>
        <p:sp>
          <p:nvSpPr>
            <p:cNvPr id="678" name="Rectangle 677">
              <a:extLst>
                <a:ext uri="{FF2B5EF4-FFF2-40B4-BE49-F238E27FC236}">
                  <a16:creationId xmlns:a16="http://schemas.microsoft.com/office/drawing/2014/main" id="{BC3A0B80-5978-40F6-AF34-C049B678B438}"/>
                </a:ext>
              </a:extLst>
            </p:cNvPr>
            <p:cNvSpPr/>
            <p:nvPr/>
          </p:nvSpPr>
          <p:spPr bwMode="auto">
            <a:xfrm>
              <a:off x="3992740" y="1823646"/>
              <a:ext cx="1263879" cy="22287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Resource Inventory</a:t>
              </a:r>
            </a:p>
          </p:txBody>
        </p:sp>
        <p:sp>
          <p:nvSpPr>
            <p:cNvPr id="679" name="Rectangle 678">
              <a:extLst>
                <a:ext uri="{FF2B5EF4-FFF2-40B4-BE49-F238E27FC236}">
                  <a16:creationId xmlns:a16="http://schemas.microsoft.com/office/drawing/2014/main" id="{E7C1AD02-2458-43A3-BA65-AE29766B37D5}"/>
                </a:ext>
              </a:extLst>
            </p:cNvPr>
            <p:cNvSpPr/>
            <p:nvPr/>
          </p:nvSpPr>
          <p:spPr bwMode="auto">
            <a:xfrm>
              <a:off x="5312622" y="1823767"/>
              <a:ext cx="1263879" cy="22287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Billing</a:t>
              </a:r>
            </a:p>
          </p:txBody>
        </p:sp>
        <p:sp>
          <p:nvSpPr>
            <p:cNvPr id="680" name="Rectangle 679">
              <a:extLst>
                <a:ext uri="{FF2B5EF4-FFF2-40B4-BE49-F238E27FC236}">
                  <a16:creationId xmlns:a16="http://schemas.microsoft.com/office/drawing/2014/main" id="{320C182E-B05C-4171-AEBD-60A9E8204EA9}"/>
                </a:ext>
              </a:extLst>
            </p:cNvPr>
            <p:cNvSpPr/>
            <p:nvPr/>
          </p:nvSpPr>
          <p:spPr bwMode="auto">
            <a:xfrm>
              <a:off x="6632747" y="1823646"/>
              <a:ext cx="1263879" cy="22287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Monitoring &amp; Logs</a:t>
              </a:r>
            </a:p>
          </p:txBody>
        </p:sp>
        <p:sp>
          <p:nvSpPr>
            <p:cNvPr id="682" name="Rectangle 681">
              <a:extLst>
                <a:ext uri="{FF2B5EF4-FFF2-40B4-BE49-F238E27FC236}">
                  <a16:creationId xmlns:a16="http://schemas.microsoft.com/office/drawing/2014/main" id="{C4DCD02A-5488-4F98-93FD-9A5EE9C206B7}"/>
                </a:ext>
              </a:extLst>
            </p:cNvPr>
            <p:cNvSpPr/>
            <p:nvPr/>
          </p:nvSpPr>
          <p:spPr bwMode="auto">
            <a:xfrm>
              <a:off x="7950251" y="1823330"/>
              <a:ext cx="1263879" cy="22287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Secrets Management</a:t>
              </a:r>
            </a:p>
          </p:txBody>
        </p:sp>
        <p:sp>
          <p:nvSpPr>
            <p:cNvPr id="684" name="Rectangle 683">
              <a:extLst>
                <a:ext uri="{FF2B5EF4-FFF2-40B4-BE49-F238E27FC236}">
                  <a16:creationId xmlns:a16="http://schemas.microsoft.com/office/drawing/2014/main" id="{ACCB58F2-4870-4112-A14B-5C58E198A31E}"/>
                </a:ext>
              </a:extLst>
            </p:cNvPr>
            <p:cNvSpPr/>
            <p:nvPr/>
          </p:nvSpPr>
          <p:spPr bwMode="auto">
            <a:xfrm>
              <a:off x="9267754" y="1823330"/>
              <a:ext cx="1263879" cy="22287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Governance</a:t>
              </a:r>
            </a:p>
          </p:txBody>
        </p:sp>
        <p:sp>
          <p:nvSpPr>
            <p:cNvPr id="685" name="Rectangle 684">
              <a:extLst>
                <a:ext uri="{FF2B5EF4-FFF2-40B4-BE49-F238E27FC236}">
                  <a16:creationId xmlns:a16="http://schemas.microsoft.com/office/drawing/2014/main" id="{B69AA552-3ECC-4458-82C1-A6BD3A63E4EC}"/>
                </a:ext>
              </a:extLst>
            </p:cNvPr>
            <p:cNvSpPr/>
            <p:nvPr/>
          </p:nvSpPr>
          <p:spPr bwMode="auto">
            <a:xfrm>
              <a:off x="10585258" y="1826587"/>
              <a:ext cx="1263879" cy="22287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Compliance &amp; Security</a:t>
              </a:r>
            </a:p>
          </p:txBody>
        </p:sp>
      </p:grpSp>
      <p:pic>
        <p:nvPicPr>
          <p:cNvPr id="689" name="Graphic 688">
            <a:extLst>
              <a:ext uri="{FF2B5EF4-FFF2-40B4-BE49-F238E27FC236}">
                <a16:creationId xmlns:a16="http://schemas.microsoft.com/office/drawing/2014/main" id="{327FC977-9F33-4137-BCD3-57D814AEE936}"/>
              </a:ext>
              <a:ext uri="{C183D7F6-B498-43B3-948B-1728B52AA6E4}">
                <adec:decorative xmlns:adec="http://schemas.microsoft.com/office/drawing/2017/decorative" val="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209456" y="1123964"/>
            <a:ext cx="522452" cy="522452"/>
          </a:xfrm>
          <a:prstGeom prst="rect">
            <a:avLst/>
          </a:prstGeom>
        </p:spPr>
      </p:pic>
      <p:cxnSp>
        <p:nvCxnSpPr>
          <p:cNvPr id="267" name="Straight Connector 266">
            <a:extLst>
              <a:ext uri="{FF2B5EF4-FFF2-40B4-BE49-F238E27FC236}">
                <a16:creationId xmlns:a16="http://schemas.microsoft.com/office/drawing/2014/main" id="{D01CBADD-6C6B-40F5-A31A-66886E33B832}"/>
              </a:ext>
              <a:ext uri="{C183D7F6-B498-43B3-948B-1728B52AA6E4}">
                <adec:decorative xmlns:adec="http://schemas.microsoft.com/office/drawing/2017/decorative" val="1"/>
              </a:ext>
            </a:extLst>
          </p:cNvPr>
          <p:cNvCxnSpPr>
            <a:cxnSpLocks/>
            <a:stCxn id="688" idx="1"/>
            <a:endCxn id="327" idx="3"/>
          </p:cNvCxnSpPr>
          <p:nvPr/>
        </p:nvCxnSpPr>
        <p:spPr>
          <a:xfrm flipH="1">
            <a:off x="1848243" y="1362118"/>
            <a:ext cx="1013810" cy="1058"/>
          </a:xfrm>
          <a:prstGeom prst="line">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70" name="Title 1">
            <a:extLst>
              <a:ext uri="{FF2B5EF4-FFF2-40B4-BE49-F238E27FC236}">
                <a16:creationId xmlns:a16="http://schemas.microsoft.com/office/drawing/2014/main" id="{E5B6113E-12A0-4257-889E-E9FABFDEE19B}"/>
              </a:ext>
              <a:ext uri="{C183D7F6-B498-43B3-948B-1728B52AA6E4}">
                <adec:decorative xmlns:adec="http://schemas.microsoft.com/office/drawing/2017/decorative" val="1"/>
              </a:ext>
            </a:extLst>
          </p:cNvPr>
          <p:cNvSpPr>
            <a:spLocks noGrp="1"/>
          </p:cNvSpPr>
          <p:nvPr>
            <p:ph type="title"/>
          </p:nvPr>
        </p:nvSpPr>
        <p:spPr>
          <a:xfrm>
            <a:off x="66303" y="11212"/>
            <a:ext cx="5923840" cy="553998"/>
          </a:xfrm>
        </p:spPr>
        <p:txBody>
          <a:bodyPr/>
          <a:lstStyle/>
          <a:p>
            <a:r>
              <a:rPr lang="en-US" sz="1800" noProof="0"/>
              <a:t>Azure Arc-enabled servers &amp; Azure Arc-enabled SQL server</a:t>
            </a:r>
            <a:br>
              <a:rPr lang="en-US" sz="1800" noProof="0"/>
            </a:br>
            <a:r>
              <a:rPr lang="en-US" sz="1800">
                <a:latin typeface="+mn-lt"/>
              </a:rPr>
              <a:t>Security management with ASC, Defender and Sentinel</a:t>
            </a:r>
            <a:endParaRPr lang="en-US" sz="1100">
              <a:latin typeface="+mn-lt"/>
            </a:endParaRPr>
          </a:p>
        </p:txBody>
      </p:sp>
      <p:grpSp>
        <p:nvGrpSpPr>
          <p:cNvPr id="25" name="Group 24">
            <a:extLst>
              <a:ext uri="{FF2B5EF4-FFF2-40B4-BE49-F238E27FC236}">
                <a16:creationId xmlns:a16="http://schemas.microsoft.com/office/drawing/2014/main" id="{B4E45735-89B1-4B87-83A3-970E202C64C7}"/>
              </a:ext>
              <a:ext uri="{C183D7F6-B498-43B3-948B-1728B52AA6E4}">
                <adec:decorative xmlns:adec="http://schemas.microsoft.com/office/drawing/2017/decorative" val="1"/>
              </a:ext>
            </a:extLst>
          </p:cNvPr>
          <p:cNvGrpSpPr/>
          <p:nvPr/>
        </p:nvGrpSpPr>
        <p:grpSpPr>
          <a:xfrm>
            <a:off x="2862053" y="2319805"/>
            <a:ext cx="9022016" cy="540102"/>
            <a:chOff x="2862053" y="2319805"/>
            <a:chExt cx="9022016" cy="540102"/>
          </a:xfrm>
        </p:grpSpPr>
        <p:sp>
          <p:nvSpPr>
            <p:cNvPr id="388" name="Rectangle 387">
              <a:extLst>
                <a:ext uri="{FF2B5EF4-FFF2-40B4-BE49-F238E27FC236}">
                  <a16:creationId xmlns:a16="http://schemas.microsoft.com/office/drawing/2014/main" id="{1EE6970B-54CE-496C-A53C-3A89A5DB9E8E}"/>
                </a:ext>
              </a:extLst>
            </p:cNvPr>
            <p:cNvSpPr/>
            <p:nvPr/>
          </p:nvSpPr>
          <p:spPr bwMode="auto">
            <a:xfrm>
              <a:off x="2862053" y="2319805"/>
              <a:ext cx="9022016" cy="54010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2" name="Group 1">
              <a:extLst>
                <a:ext uri="{FF2B5EF4-FFF2-40B4-BE49-F238E27FC236}">
                  <a16:creationId xmlns:a16="http://schemas.microsoft.com/office/drawing/2014/main" id="{FD5896BA-37FA-4CC0-9E28-B18955A2F307}"/>
                </a:ext>
              </a:extLst>
            </p:cNvPr>
            <p:cNvGrpSpPr/>
            <p:nvPr/>
          </p:nvGrpSpPr>
          <p:grpSpPr>
            <a:xfrm>
              <a:off x="3082281" y="2605353"/>
              <a:ext cx="8626062" cy="196097"/>
              <a:chOff x="2911677" y="2599393"/>
              <a:chExt cx="8626062" cy="286854"/>
            </a:xfrm>
          </p:grpSpPr>
          <p:sp>
            <p:nvSpPr>
              <p:cNvPr id="391" name="Rectangle 390">
                <a:extLst>
                  <a:ext uri="{FF2B5EF4-FFF2-40B4-BE49-F238E27FC236}">
                    <a16:creationId xmlns:a16="http://schemas.microsoft.com/office/drawing/2014/main" id="{0E2BD810-944D-4DA1-8966-3F08FFDA50F5}"/>
                  </a:ext>
                </a:extLst>
              </p:cNvPr>
              <p:cNvSpPr/>
              <p:nvPr/>
            </p:nvSpPr>
            <p:spPr bwMode="auto">
              <a:xfrm>
                <a:off x="5390791" y="2604467"/>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Secrets</a:t>
                </a:r>
              </a:p>
            </p:txBody>
          </p:sp>
          <p:sp>
            <p:nvSpPr>
              <p:cNvPr id="392" name="Rectangle 391">
                <a:extLst>
                  <a:ext uri="{FF2B5EF4-FFF2-40B4-BE49-F238E27FC236}">
                    <a16:creationId xmlns:a16="http://schemas.microsoft.com/office/drawing/2014/main" id="{3B97AD20-4937-440B-9E80-A74069373070}"/>
                  </a:ext>
                </a:extLst>
              </p:cNvPr>
              <p:cNvSpPr/>
              <p:nvPr/>
            </p:nvSpPr>
            <p:spPr bwMode="auto">
              <a:xfrm>
                <a:off x="6633151" y="2606424"/>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Change Tracking</a:t>
                </a:r>
              </a:p>
            </p:txBody>
          </p:sp>
          <p:sp>
            <p:nvSpPr>
              <p:cNvPr id="393" name="Rectangle 392">
                <a:extLst>
                  <a:ext uri="{FF2B5EF4-FFF2-40B4-BE49-F238E27FC236}">
                    <a16:creationId xmlns:a16="http://schemas.microsoft.com/office/drawing/2014/main" id="{8253EF9C-B66D-4C5E-8CD1-2D459C72492D}"/>
                  </a:ext>
                </a:extLst>
              </p:cNvPr>
              <p:cNvSpPr/>
              <p:nvPr/>
            </p:nvSpPr>
            <p:spPr bwMode="auto">
              <a:xfrm>
                <a:off x="10349019" y="2611927"/>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Automanage</a:t>
                </a:r>
              </a:p>
            </p:txBody>
          </p:sp>
          <p:sp>
            <p:nvSpPr>
              <p:cNvPr id="394" name="Rectangle 393">
                <a:extLst>
                  <a:ext uri="{FF2B5EF4-FFF2-40B4-BE49-F238E27FC236}">
                    <a16:creationId xmlns:a16="http://schemas.microsoft.com/office/drawing/2014/main" id="{B3362EA0-5D9C-4CB1-AEF3-669BDDBB6687}"/>
                  </a:ext>
                </a:extLst>
              </p:cNvPr>
              <p:cNvSpPr/>
              <p:nvPr/>
            </p:nvSpPr>
            <p:spPr bwMode="auto">
              <a:xfrm>
                <a:off x="4154037" y="2602146"/>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Monitoring &amp; Logs</a:t>
                </a:r>
              </a:p>
            </p:txBody>
          </p:sp>
          <p:sp>
            <p:nvSpPr>
              <p:cNvPr id="395" name="Rectangle 394">
                <a:extLst>
                  <a:ext uri="{FF2B5EF4-FFF2-40B4-BE49-F238E27FC236}">
                    <a16:creationId xmlns:a16="http://schemas.microsoft.com/office/drawing/2014/main" id="{B35A2EA4-ECC1-4F4F-8A6F-D29E2C83B9F6}"/>
                  </a:ext>
                </a:extLst>
              </p:cNvPr>
              <p:cNvSpPr/>
              <p:nvPr/>
            </p:nvSpPr>
            <p:spPr bwMode="auto">
              <a:xfrm>
                <a:off x="7870539" y="2606299"/>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Extensibility</a:t>
                </a:r>
              </a:p>
            </p:txBody>
          </p:sp>
          <p:sp>
            <p:nvSpPr>
              <p:cNvPr id="396" name="Rectangle 395">
                <a:extLst>
                  <a:ext uri="{FF2B5EF4-FFF2-40B4-BE49-F238E27FC236}">
                    <a16:creationId xmlns:a16="http://schemas.microsoft.com/office/drawing/2014/main" id="{E5EEAF12-AE53-4A2E-97DF-D98F855D4040}"/>
                  </a:ext>
                </a:extLst>
              </p:cNvPr>
              <p:cNvSpPr/>
              <p:nvPr/>
            </p:nvSpPr>
            <p:spPr bwMode="auto">
              <a:xfrm>
                <a:off x="9106659" y="2611929"/>
                <a:ext cx="1188720" cy="27431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Patching &amp; Updates</a:t>
                </a:r>
              </a:p>
            </p:txBody>
          </p:sp>
          <p:sp>
            <p:nvSpPr>
              <p:cNvPr id="343" name="Rectangle 342">
                <a:extLst>
                  <a:ext uri="{FF2B5EF4-FFF2-40B4-BE49-F238E27FC236}">
                    <a16:creationId xmlns:a16="http://schemas.microsoft.com/office/drawing/2014/main" id="{C5DAE732-3F7F-4F99-ABB1-A94B71CB1DC5}"/>
                  </a:ext>
                </a:extLst>
              </p:cNvPr>
              <p:cNvSpPr/>
              <p:nvPr/>
            </p:nvSpPr>
            <p:spPr bwMode="auto">
              <a:xfrm>
                <a:off x="2911677" y="2599393"/>
                <a:ext cx="1188720" cy="27431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Threat Protection</a:t>
                </a:r>
              </a:p>
            </p:txBody>
          </p:sp>
        </p:grpSp>
        <p:sp>
          <p:nvSpPr>
            <p:cNvPr id="240" name="TextBox 239">
              <a:extLst>
                <a:ext uri="{FF2B5EF4-FFF2-40B4-BE49-F238E27FC236}">
                  <a16:creationId xmlns:a16="http://schemas.microsoft.com/office/drawing/2014/main" id="{41DA1C6B-3620-46C8-AE37-E8B451968CB0}"/>
                </a:ext>
              </a:extLst>
            </p:cNvPr>
            <p:cNvSpPr txBox="1"/>
            <p:nvPr/>
          </p:nvSpPr>
          <p:spPr>
            <a:xfrm>
              <a:off x="6254643" y="2362000"/>
              <a:ext cx="2527300" cy="1577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Integration</a:t>
              </a:r>
            </a:p>
          </p:txBody>
        </p:sp>
        <p:pic>
          <p:nvPicPr>
            <p:cNvPr id="272" name="Graphic 271" descr="Azure arc icon">
              <a:extLst>
                <a:ext uri="{FF2B5EF4-FFF2-40B4-BE49-F238E27FC236}">
                  <a16:creationId xmlns:a16="http://schemas.microsoft.com/office/drawing/2014/main" id="{FACC694A-1221-4386-97AF-8BBD394190E2}"/>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6632747" y="2325025"/>
              <a:ext cx="274320" cy="274320"/>
            </a:xfrm>
            <a:prstGeom prst="rect">
              <a:avLst/>
            </a:prstGeom>
            <a:effectLst>
              <a:outerShdw blurRad="571500" algn="tl" rotWithShape="0">
                <a:srgbClr val="0078D4">
                  <a:alpha val="70000"/>
                </a:srgbClr>
              </a:outerShdw>
            </a:effectLst>
          </p:spPr>
        </p:pic>
      </p:grpSp>
      <p:cxnSp>
        <p:nvCxnSpPr>
          <p:cNvPr id="424" name="Straight Connector 423">
            <a:extLst>
              <a:ext uri="{FF2B5EF4-FFF2-40B4-BE49-F238E27FC236}">
                <a16:creationId xmlns:a16="http://schemas.microsoft.com/office/drawing/2014/main" id="{57AB8FB4-9C14-4089-B34E-14F7F95E3963}"/>
              </a:ext>
              <a:ext uri="{C183D7F6-B498-43B3-948B-1728B52AA6E4}">
                <adec:decorative xmlns:adec="http://schemas.microsoft.com/office/drawing/2017/decorative" val="1"/>
              </a:ext>
            </a:extLst>
          </p:cNvPr>
          <p:cNvCxnSpPr>
            <a:cxnSpLocks/>
            <a:stCxn id="688" idx="2"/>
            <a:endCxn id="388" idx="0"/>
          </p:cNvCxnSpPr>
          <p:nvPr/>
        </p:nvCxnSpPr>
        <p:spPr>
          <a:xfrm flipH="1">
            <a:off x="7373061" y="2087456"/>
            <a:ext cx="886" cy="232349"/>
          </a:xfrm>
          <a:prstGeom prst="line">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AFC2555D-E09A-494E-A581-452E2D052FCE}"/>
              </a:ext>
              <a:ext uri="{C183D7F6-B498-43B3-948B-1728B52AA6E4}">
                <adec:decorative xmlns:adec="http://schemas.microsoft.com/office/drawing/2017/decorative" val="1"/>
              </a:ext>
            </a:extLst>
          </p:cNvPr>
          <p:cNvGrpSpPr/>
          <p:nvPr/>
        </p:nvGrpSpPr>
        <p:grpSpPr>
          <a:xfrm>
            <a:off x="9810104" y="4833054"/>
            <a:ext cx="2219756" cy="1317627"/>
            <a:chOff x="9810104" y="4833054"/>
            <a:chExt cx="2219756" cy="1317627"/>
          </a:xfrm>
        </p:grpSpPr>
        <p:grpSp>
          <p:nvGrpSpPr>
            <p:cNvPr id="199" name="Group 198">
              <a:extLst>
                <a:ext uri="{FF2B5EF4-FFF2-40B4-BE49-F238E27FC236}">
                  <a16:creationId xmlns:a16="http://schemas.microsoft.com/office/drawing/2014/main" id="{B00B9B63-8BF5-4E25-95C9-6466F10AECE2}"/>
                </a:ext>
              </a:extLst>
            </p:cNvPr>
            <p:cNvGrpSpPr/>
            <p:nvPr/>
          </p:nvGrpSpPr>
          <p:grpSpPr>
            <a:xfrm>
              <a:off x="9810104" y="4833054"/>
              <a:ext cx="2219644" cy="890378"/>
              <a:chOff x="237547" y="4963562"/>
              <a:chExt cx="2219644" cy="890378"/>
            </a:xfrm>
          </p:grpSpPr>
          <p:sp>
            <p:nvSpPr>
              <p:cNvPr id="200" name="Rectangle 199">
                <a:extLst>
                  <a:ext uri="{FF2B5EF4-FFF2-40B4-BE49-F238E27FC236}">
                    <a16:creationId xmlns:a16="http://schemas.microsoft.com/office/drawing/2014/main" id="{82780EDF-C862-41D7-8BAD-5C19A883BE2B}"/>
                  </a:ext>
                </a:extLst>
              </p:cNvPr>
              <p:cNvSpPr/>
              <p:nvPr/>
            </p:nvSpPr>
            <p:spPr bwMode="auto">
              <a:xfrm>
                <a:off x="237547" y="4963562"/>
                <a:ext cx="1089544" cy="890378"/>
              </a:xfrm>
              <a:prstGeom prst="rect">
                <a:avLst/>
              </a:prstGeom>
              <a:solidFill>
                <a:srgbClr val="000000"/>
              </a:solidFill>
              <a:ln w="3175" cap="flat" cmpd="sng" algn="ctr">
                <a:solidFill>
                  <a:srgbClr val="FF000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servers</a:t>
                </a:r>
              </a:p>
            </p:txBody>
          </p:sp>
          <p:grpSp>
            <p:nvGrpSpPr>
              <p:cNvPr id="201" name="Group 200">
                <a:extLst>
                  <a:ext uri="{FF2B5EF4-FFF2-40B4-BE49-F238E27FC236}">
                    <a16:creationId xmlns:a16="http://schemas.microsoft.com/office/drawing/2014/main" id="{7F13DC45-C44E-475B-AA21-6D5D53AD2B56}"/>
                  </a:ext>
                </a:extLst>
              </p:cNvPr>
              <p:cNvGrpSpPr/>
              <p:nvPr/>
            </p:nvGrpSpPr>
            <p:grpSpPr>
              <a:xfrm>
                <a:off x="410314" y="5040405"/>
                <a:ext cx="746434" cy="365760"/>
                <a:chOff x="1668757" y="5300934"/>
                <a:chExt cx="746434" cy="365760"/>
              </a:xfrm>
            </p:grpSpPr>
            <p:pic>
              <p:nvPicPr>
                <p:cNvPr id="206" name="Graphic 205">
                  <a:extLst>
                    <a:ext uri="{FF2B5EF4-FFF2-40B4-BE49-F238E27FC236}">
                      <a16:creationId xmlns:a16="http://schemas.microsoft.com/office/drawing/2014/main" id="{FB08D6FB-7D64-4FF0-8D32-DC6922908702}"/>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668757" y="5300934"/>
                  <a:ext cx="365760" cy="365760"/>
                </a:xfrm>
                <a:prstGeom prst="rect">
                  <a:avLst/>
                </a:prstGeom>
              </p:spPr>
            </p:pic>
            <p:pic>
              <p:nvPicPr>
                <p:cNvPr id="207" name="Graphic 206">
                  <a:extLst>
                    <a:ext uri="{FF2B5EF4-FFF2-40B4-BE49-F238E27FC236}">
                      <a16:creationId xmlns:a16="http://schemas.microsoft.com/office/drawing/2014/main" id="{D05FBA60-E967-415C-8833-B9A25B06A85A}"/>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2049431" y="5300934"/>
                  <a:ext cx="365760" cy="365760"/>
                </a:xfrm>
                <a:prstGeom prst="rect">
                  <a:avLst/>
                </a:prstGeom>
              </p:spPr>
            </p:pic>
          </p:grpSp>
          <p:sp>
            <p:nvSpPr>
              <p:cNvPr id="202" name="Rectangle 201">
                <a:extLst>
                  <a:ext uri="{FF2B5EF4-FFF2-40B4-BE49-F238E27FC236}">
                    <a16:creationId xmlns:a16="http://schemas.microsoft.com/office/drawing/2014/main" id="{977B2915-0B67-47AC-AADC-798ECBBBF7A5}"/>
                  </a:ext>
                </a:extLst>
              </p:cNvPr>
              <p:cNvSpPr/>
              <p:nvPr/>
            </p:nvSpPr>
            <p:spPr bwMode="auto">
              <a:xfrm>
                <a:off x="1367647" y="4963562"/>
                <a:ext cx="1089544" cy="890378"/>
              </a:xfrm>
              <a:prstGeom prst="rect">
                <a:avLst/>
              </a:prstGeom>
              <a:solidFill>
                <a:srgbClr val="000000"/>
              </a:solidFill>
              <a:ln w="3175" cap="flat" cmpd="sng" algn="ctr">
                <a:solidFill>
                  <a:srgbClr val="FF000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p:txBody>
          </p:sp>
          <p:grpSp>
            <p:nvGrpSpPr>
              <p:cNvPr id="203" name="Group 202">
                <a:extLst>
                  <a:ext uri="{FF2B5EF4-FFF2-40B4-BE49-F238E27FC236}">
                    <a16:creationId xmlns:a16="http://schemas.microsoft.com/office/drawing/2014/main" id="{5936C0AF-976F-4C80-BF10-AF98FCF00EFB}"/>
                  </a:ext>
                </a:extLst>
              </p:cNvPr>
              <p:cNvGrpSpPr/>
              <p:nvPr/>
            </p:nvGrpSpPr>
            <p:grpSpPr>
              <a:xfrm>
                <a:off x="1540444" y="5045202"/>
                <a:ext cx="755350" cy="365760"/>
                <a:chOff x="1537459" y="5040405"/>
                <a:chExt cx="755350" cy="365760"/>
              </a:xfrm>
            </p:grpSpPr>
            <p:pic>
              <p:nvPicPr>
                <p:cNvPr id="204" name="Graphic 203" descr="Azure SQL">
                  <a:extLst>
                    <a:ext uri="{FF2B5EF4-FFF2-40B4-BE49-F238E27FC236}">
                      <a16:creationId xmlns:a16="http://schemas.microsoft.com/office/drawing/2014/main" id="{12ED42C0-8D84-416C-8EE2-FA47C9C30F4E}"/>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537459" y="5040405"/>
                  <a:ext cx="365760" cy="365760"/>
                </a:xfrm>
                <a:prstGeom prst="rect">
                  <a:avLst/>
                </a:prstGeom>
              </p:spPr>
            </p:pic>
            <p:pic>
              <p:nvPicPr>
                <p:cNvPr id="205" name="Graphic 204" descr="Azure SQL">
                  <a:extLst>
                    <a:ext uri="{FF2B5EF4-FFF2-40B4-BE49-F238E27FC236}">
                      <a16:creationId xmlns:a16="http://schemas.microsoft.com/office/drawing/2014/main" id="{BE35941E-01B1-4DBA-9924-B389B0148375}"/>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927049" y="5040405"/>
                  <a:ext cx="365760" cy="365760"/>
                </a:xfrm>
                <a:prstGeom prst="rect">
                  <a:avLst/>
                </a:prstGeom>
              </p:spPr>
            </p:pic>
          </p:grpSp>
        </p:grpSp>
        <p:sp>
          <p:nvSpPr>
            <p:cNvPr id="187" name="Rectangle 186">
              <a:extLst>
                <a:ext uri="{FF2B5EF4-FFF2-40B4-BE49-F238E27FC236}">
                  <a16:creationId xmlns:a16="http://schemas.microsoft.com/office/drawing/2014/main" id="{112CF7A0-E5B2-45CD-BA00-311F9538BA41}"/>
                </a:ext>
              </a:extLst>
            </p:cNvPr>
            <p:cNvSpPr/>
            <p:nvPr/>
          </p:nvSpPr>
          <p:spPr bwMode="auto">
            <a:xfrm>
              <a:off x="9810104" y="5776899"/>
              <a:ext cx="2219756" cy="37378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GCP Instances</a:t>
              </a:r>
            </a:p>
          </p:txBody>
        </p:sp>
      </p:grpSp>
      <p:grpSp>
        <p:nvGrpSpPr>
          <p:cNvPr id="31" name="Group 30">
            <a:extLst>
              <a:ext uri="{FF2B5EF4-FFF2-40B4-BE49-F238E27FC236}">
                <a16:creationId xmlns:a16="http://schemas.microsoft.com/office/drawing/2014/main" id="{1EB4DAFF-1F13-4849-ABAC-6B657D7ED03B}"/>
              </a:ext>
              <a:ext uri="{C183D7F6-B498-43B3-948B-1728B52AA6E4}">
                <adec:decorative xmlns:adec="http://schemas.microsoft.com/office/drawing/2017/decorative" val="1"/>
              </a:ext>
            </a:extLst>
          </p:cNvPr>
          <p:cNvGrpSpPr/>
          <p:nvPr/>
        </p:nvGrpSpPr>
        <p:grpSpPr>
          <a:xfrm>
            <a:off x="9809992" y="6225909"/>
            <a:ext cx="2219756" cy="455308"/>
            <a:chOff x="9809992" y="6225909"/>
            <a:chExt cx="2219756" cy="455308"/>
          </a:xfrm>
        </p:grpSpPr>
        <p:sp>
          <p:nvSpPr>
            <p:cNvPr id="212" name="Rectangle 211">
              <a:extLst>
                <a:ext uri="{FF2B5EF4-FFF2-40B4-BE49-F238E27FC236}">
                  <a16:creationId xmlns:a16="http://schemas.microsoft.com/office/drawing/2014/main" id="{879FFDC6-58EE-4E20-B751-1F1C68767E43}"/>
                </a:ext>
              </a:extLst>
            </p:cNvPr>
            <p:cNvSpPr/>
            <p:nvPr/>
          </p:nvSpPr>
          <p:spPr bwMode="auto">
            <a:xfrm>
              <a:off x="9809992" y="6225909"/>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Google Cloud Platform</a:t>
              </a:r>
            </a:p>
          </p:txBody>
        </p:sp>
        <p:pic>
          <p:nvPicPr>
            <p:cNvPr id="213" name="Picture 212" descr="Icon&#10;&#10;Description automatically generated">
              <a:extLst>
                <a:ext uri="{FF2B5EF4-FFF2-40B4-BE49-F238E27FC236}">
                  <a16:creationId xmlns:a16="http://schemas.microsoft.com/office/drawing/2014/main" id="{C2B13B7B-FFBA-468D-976C-C332DBF9E768}"/>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9871890" y="6332948"/>
              <a:ext cx="274320" cy="274320"/>
            </a:xfrm>
            <a:prstGeom prst="rect">
              <a:avLst/>
            </a:prstGeom>
          </p:spPr>
        </p:pic>
      </p:grpSp>
      <p:pic>
        <p:nvPicPr>
          <p:cNvPr id="237" name="Picture 236">
            <a:extLst>
              <a:ext uri="{FF2B5EF4-FFF2-40B4-BE49-F238E27FC236}">
                <a16:creationId xmlns:a16="http://schemas.microsoft.com/office/drawing/2014/main" id="{25933251-CAD4-4050-9D86-99A129A7E37A}"/>
              </a:ext>
              <a:ext uri="{C183D7F6-B498-43B3-948B-1728B52AA6E4}">
                <adec:decorative xmlns:adec="http://schemas.microsoft.com/office/drawing/2017/decorative" val="1"/>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9886096" y="5830471"/>
            <a:ext cx="274320" cy="274320"/>
          </a:xfrm>
          <a:prstGeom prst="rect">
            <a:avLst/>
          </a:prstGeom>
        </p:spPr>
      </p:pic>
      <p:grpSp>
        <p:nvGrpSpPr>
          <p:cNvPr id="36" name="Group 35">
            <a:extLst>
              <a:ext uri="{FF2B5EF4-FFF2-40B4-BE49-F238E27FC236}">
                <a16:creationId xmlns:a16="http://schemas.microsoft.com/office/drawing/2014/main" id="{A37A35AA-D220-4E7D-9875-3F28F093F591}"/>
              </a:ext>
              <a:ext uri="{C183D7F6-B498-43B3-948B-1728B52AA6E4}">
                <adec:decorative xmlns:adec="http://schemas.microsoft.com/office/drawing/2017/decorative" val="1"/>
              </a:ext>
            </a:extLst>
          </p:cNvPr>
          <p:cNvGrpSpPr/>
          <p:nvPr/>
        </p:nvGrpSpPr>
        <p:grpSpPr>
          <a:xfrm>
            <a:off x="4933246" y="4833054"/>
            <a:ext cx="4660818" cy="1848163"/>
            <a:chOff x="4933246" y="4833054"/>
            <a:chExt cx="4660818" cy="1848163"/>
          </a:xfrm>
        </p:grpSpPr>
        <p:grpSp>
          <p:nvGrpSpPr>
            <p:cNvPr id="3" name="Group 2">
              <a:extLst>
                <a:ext uri="{FF2B5EF4-FFF2-40B4-BE49-F238E27FC236}">
                  <a16:creationId xmlns:a16="http://schemas.microsoft.com/office/drawing/2014/main" id="{D3C49EEA-BD6B-4613-839D-27236B231754}"/>
                </a:ext>
              </a:extLst>
            </p:cNvPr>
            <p:cNvGrpSpPr/>
            <p:nvPr/>
          </p:nvGrpSpPr>
          <p:grpSpPr>
            <a:xfrm>
              <a:off x="4933246" y="4833055"/>
              <a:ext cx="2226047" cy="1848162"/>
              <a:chOff x="5058131" y="4933344"/>
              <a:chExt cx="2226047" cy="1848162"/>
            </a:xfrm>
          </p:grpSpPr>
          <p:grpSp>
            <p:nvGrpSpPr>
              <p:cNvPr id="218" name="Group 217">
                <a:extLst>
                  <a:ext uri="{FF2B5EF4-FFF2-40B4-BE49-F238E27FC236}">
                    <a16:creationId xmlns:a16="http://schemas.microsoft.com/office/drawing/2014/main" id="{D51FEAF1-86EE-4E87-A48A-D86F5A11053E}"/>
                  </a:ext>
                </a:extLst>
              </p:cNvPr>
              <p:cNvGrpSpPr/>
              <p:nvPr/>
            </p:nvGrpSpPr>
            <p:grpSpPr>
              <a:xfrm>
                <a:off x="5058131" y="4933344"/>
                <a:ext cx="2225935" cy="1848162"/>
                <a:chOff x="231256" y="4933931"/>
                <a:chExt cx="2225935" cy="1848162"/>
              </a:xfrm>
            </p:grpSpPr>
            <p:sp>
              <p:nvSpPr>
                <p:cNvPr id="219" name="Rectangle 218">
                  <a:extLst>
                    <a:ext uri="{FF2B5EF4-FFF2-40B4-BE49-F238E27FC236}">
                      <a16:creationId xmlns:a16="http://schemas.microsoft.com/office/drawing/2014/main" id="{F31D2974-1E80-42EE-BFDE-B131C6F90C28}"/>
                    </a:ext>
                  </a:extLst>
                </p:cNvPr>
                <p:cNvSpPr/>
                <p:nvPr/>
              </p:nvSpPr>
              <p:spPr bwMode="auto">
                <a:xfrm>
                  <a:off x="231256" y="6326785"/>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VMware vSphere</a:t>
                  </a:r>
                </a:p>
              </p:txBody>
            </p:sp>
            <p:grpSp>
              <p:nvGrpSpPr>
                <p:cNvPr id="220" name="Group 219">
                  <a:extLst>
                    <a:ext uri="{FF2B5EF4-FFF2-40B4-BE49-F238E27FC236}">
                      <a16:creationId xmlns:a16="http://schemas.microsoft.com/office/drawing/2014/main" id="{8E8607B9-B7B1-45B1-95D7-F3F7689FA16D}"/>
                    </a:ext>
                  </a:extLst>
                </p:cNvPr>
                <p:cNvGrpSpPr/>
                <p:nvPr/>
              </p:nvGrpSpPr>
              <p:grpSpPr>
                <a:xfrm>
                  <a:off x="237547" y="4933931"/>
                  <a:ext cx="2219644" cy="890378"/>
                  <a:chOff x="237547" y="4963562"/>
                  <a:chExt cx="2219644" cy="890378"/>
                </a:xfrm>
              </p:grpSpPr>
              <p:sp>
                <p:nvSpPr>
                  <p:cNvPr id="221" name="Rectangle 220">
                    <a:extLst>
                      <a:ext uri="{FF2B5EF4-FFF2-40B4-BE49-F238E27FC236}">
                        <a16:creationId xmlns:a16="http://schemas.microsoft.com/office/drawing/2014/main" id="{F8CFFDBF-E204-41A1-83AD-B942D6354363}"/>
                      </a:ext>
                    </a:extLst>
                  </p:cNvPr>
                  <p:cNvSpPr/>
                  <p:nvPr/>
                </p:nvSpPr>
                <p:spPr bwMode="auto">
                  <a:xfrm>
                    <a:off x="237547" y="4963562"/>
                    <a:ext cx="1089544" cy="890378"/>
                  </a:xfrm>
                  <a:prstGeom prst="rect">
                    <a:avLst/>
                  </a:prstGeom>
                  <a:solidFill>
                    <a:srgbClr val="000000"/>
                  </a:solidFill>
                  <a:ln w="3175" cap="flat" cmpd="sng" algn="ctr">
                    <a:solidFill>
                      <a:srgbClr val="9BF00B"/>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servers</a:t>
                    </a:r>
                  </a:p>
                </p:txBody>
              </p:sp>
              <p:grpSp>
                <p:nvGrpSpPr>
                  <p:cNvPr id="222" name="Group 221">
                    <a:extLst>
                      <a:ext uri="{FF2B5EF4-FFF2-40B4-BE49-F238E27FC236}">
                        <a16:creationId xmlns:a16="http://schemas.microsoft.com/office/drawing/2014/main" id="{0D7B9D31-ADB6-4BBE-828A-C68C39186E5B}"/>
                      </a:ext>
                    </a:extLst>
                  </p:cNvPr>
                  <p:cNvGrpSpPr/>
                  <p:nvPr/>
                </p:nvGrpSpPr>
                <p:grpSpPr>
                  <a:xfrm>
                    <a:off x="410314" y="5040405"/>
                    <a:ext cx="746434" cy="365760"/>
                    <a:chOff x="1668757" y="5300934"/>
                    <a:chExt cx="746434" cy="365760"/>
                  </a:xfrm>
                </p:grpSpPr>
                <p:pic>
                  <p:nvPicPr>
                    <p:cNvPr id="227" name="Graphic 226">
                      <a:extLst>
                        <a:ext uri="{FF2B5EF4-FFF2-40B4-BE49-F238E27FC236}">
                          <a16:creationId xmlns:a16="http://schemas.microsoft.com/office/drawing/2014/main" id="{281BAF26-CE54-4C9C-9480-C5D1461156D3}"/>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668757" y="5300934"/>
                      <a:ext cx="365760" cy="365760"/>
                    </a:xfrm>
                    <a:prstGeom prst="rect">
                      <a:avLst/>
                    </a:prstGeom>
                  </p:spPr>
                </p:pic>
                <p:pic>
                  <p:nvPicPr>
                    <p:cNvPr id="228" name="Graphic 227">
                      <a:extLst>
                        <a:ext uri="{FF2B5EF4-FFF2-40B4-BE49-F238E27FC236}">
                          <a16:creationId xmlns:a16="http://schemas.microsoft.com/office/drawing/2014/main" id="{FC2ADECC-5615-43DA-B7AD-C8E30B8B8179}"/>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2049431" y="5300934"/>
                      <a:ext cx="365760" cy="365760"/>
                    </a:xfrm>
                    <a:prstGeom prst="rect">
                      <a:avLst/>
                    </a:prstGeom>
                  </p:spPr>
                </p:pic>
              </p:grpSp>
              <p:sp>
                <p:nvSpPr>
                  <p:cNvPr id="223" name="Rectangle 222">
                    <a:extLst>
                      <a:ext uri="{FF2B5EF4-FFF2-40B4-BE49-F238E27FC236}">
                        <a16:creationId xmlns:a16="http://schemas.microsoft.com/office/drawing/2014/main" id="{FBB496B5-408F-443E-8D54-32AF4AEA6573}"/>
                      </a:ext>
                    </a:extLst>
                  </p:cNvPr>
                  <p:cNvSpPr/>
                  <p:nvPr/>
                </p:nvSpPr>
                <p:spPr bwMode="auto">
                  <a:xfrm>
                    <a:off x="1367647" y="4963562"/>
                    <a:ext cx="1089544" cy="890378"/>
                  </a:xfrm>
                  <a:prstGeom prst="rect">
                    <a:avLst/>
                  </a:prstGeom>
                  <a:solidFill>
                    <a:srgbClr val="000000"/>
                  </a:solidFill>
                  <a:ln w="3175" cap="flat" cmpd="sng" algn="ctr">
                    <a:solidFill>
                      <a:srgbClr val="9BF00B"/>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p:txBody>
              </p:sp>
              <p:grpSp>
                <p:nvGrpSpPr>
                  <p:cNvPr id="224" name="Group 223">
                    <a:extLst>
                      <a:ext uri="{FF2B5EF4-FFF2-40B4-BE49-F238E27FC236}">
                        <a16:creationId xmlns:a16="http://schemas.microsoft.com/office/drawing/2014/main" id="{07E509A8-BAFE-4E94-8F84-722018B8FA60}"/>
                      </a:ext>
                    </a:extLst>
                  </p:cNvPr>
                  <p:cNvGrpSpPr/>
                  <p:nvPr/>
                </p:nvGrpSpPr>
                <p:grpSpPr>
                  <a:xfrm>
                    <a:off x="1540444" y="5045202"/>
                    <a:ext cx="755350" cy="365760"/>
                    <a:chOff x="1537459" y="5040405"/>
                    <a:chExt cx="755350" cy="365760"/>
                  </a:xfrm>
                </p:grpSpPr>
                <p:pic>
                  <p:nvPicPr>
                    <p:cNvPr id="225" name="Graphic 224" descr="Azure SQL">
                      <a:extLst>
                        <a:ext uri="{FF2B5EF4-FFF2-40B4-BE49-F238E27FC236}">
                          <a16:creationId xmlns:a16="http://schemas.microsoft.com/office/drawing/2014/main" id="{4EC48FF4-DBD3-4C1C-B175-FDF3A4742F86}"/>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537459" y="5040405"/>
                      <a:ext cx="365760" cy="365760"/>
                    </a:xfrm>
                    <a:prstGeom prst="rect">
                      <a:avLst/>
                    </a:prstGeom>
                  </p:spPr>
                </p:pic>
                <p:pic>
                  <p:nvPicPr>
                    <p:cNvPr id="226" name="Graphic 225" descr="Azure SQL">
                      <a:extLst>
                        <a:ext uri="{FF2B5EF4-FFF2-40B4-BE49-F238E27FC236}">
                          <a16:creationId xmlns:a16="http://schemas.microsoft.com/office/drawing/2014/main" id="{51E1BF03-A7ED-4612-91EB-40500B3DE947}"/>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927049" y="5040405"/>
                      <a:ext cx="365760" cy="365760"/>
                    </a:xfrm>
                    <a:prstGeom prst="rect">
                      <a:avLst/>
                    </a:prstGeom>
                  </p:spPr>
                </p:pic>
              </p:grpSp>
            </p:grpSp>
          </p:grpSp>
          <p:sp>
            <p:nvSpPr>
              <p:cNvPr id="229" name="Freeform: Shape 228">
                <a:extLst>
                  <a:ext uri="{FF2B5EF4-FFF2-40B4-BE49-F238E27FC236}">
                    <a16:creationId xmlns:a16="http://schemas.microsoft.com/office/drawing/2014/main" id="{C106B6B3-FB6E-46AD-A249-969BEB2E22CC}"/>
                  </a:ext>
                </a:extLst>
              </p:cNvPr>
              <p:cNvSpPr/>
              <p:nvPr/>
            </p:nvSpPr>
            <p:spPr>
              <a:xfrm>
                <a:off x="5131467" y="6410377"/>
                <a:ext cx="274320" cy="274320"/>
              </a:xfrm>
              <a:custGeom>
                <a:avLst/>
                <a:gdLst>
                  <a:gd name="connsiteX0" fmla="*/ 223171 w 238315"/>
                  <a:gd name="connsiteY0" fmla="*/ 0 h 238029"/>
                  <a:gd name="connsiteX1" fmla="*/ 88678 w 238315"/>
                  <a:gd name="connsiteY1" fmla="*/ 0 h 238029"/>
                  <a:gd name="connsiteX2" fmla="*/ 73533 w 238315"/>
                  <a:gd name="connsiteY2" fmla="*/ 15240 h 238029"/>
                  <a:gd name="connsiteX3" fmla="*/ 73533 w 238315"/>
                  <a:gd name="connsiteY3" fmla="*/ 71057 h 238029"/>
                  <a:gd name="connsiteX4" fmla="*/ 15145 w 238315"/>
                  <a:gd name="connsiteY4" fmla="*/ 71057 h 238029"/>
                  <a:gd name="connsiteX5" fmla="*/ 0 w 238315"/>
                  <a:gd name="connsiteY5" fmla="*/ 86297 h 238029"/>
                  <a:gd name="connsiteX6" fmla="*/ 0 w 238315"/>
                  <a:gd name="connsiteY6" fmla="*/ 222790 h 238029"/>
                  <a:gd name="connsiteX7" fmla="*/ 15145 w 238315"/>
                  <a:gd name="connsiteY7" fmla="*/ 238030 h 238029"/>
                  <a:gd name="connsiteX8" fmla="*/ 149638 w 238315"/>
                  <a:gd name="connsiteY8" fmla="*/ 238030 h 238029"/>
                  <a:gd name="connsiteX9" fmla="*/ 164783 w 238315"/>
                  <a:gd name="connsiteY9" fmla="*/ 222790 h 238029"/>
                  <a:gd name="connsiteX10" fmla="*/ 164783 w 238315"/>
                  <a:gd name="connsiteY10" fmla="*/ 166973 h 238029"/>
                  <a:gd name="connsiteX11" fmla="*/ 223171 w 238315"/>
                  <a:gd name="connsiteY11" fmla="*/ 166973 h 238029"/>
                  <a:gd name="connsiteX12" fmla="*/ 238315 w 238315"/>
                  <a:gd name="connsiteY12" fmla="*/ 151733 h 238029"/>
                  <a:gd name="connsiteX13" fmla="*/ 238315 w 238315"/>
                  <a:gd name="connsiteY13" fmla="*/ 15240 h 238029"/>
                  <a:gd name="connsiteX14" fmla="*/ 223171 w 238315"/>
                  <a:gd name="connsiteY14" fmla="*/ 0 h 238029"/>
                  <a:gd name="connsiteX15" fmla="*/ 228790 w 238315"/>
                  <a:gd name="connsiteY15" fmla="*/ 151733 h 238029"/>
                  <a:gd name="connsiteX16" fmla="*/ 223171 w 238315"/>
                  <a:gd name="connsiteY16" fmla="*/ 157448 h 238029"/>
                  <a:gd name="connsiteX17" fmla="*/ 155258 w 238315"/>
                  <a:gd name="connsiteY17" fmla="*/ 157448 h 238029"/>
                  <a:gd name="connsiteX18" fmla="*/ 155258 w 238315"/>
                  <a:gd name="connsiteY18" fmla="*/ 222790 h 238029"/>
                  <a:gd name="connsiteX19" fmla="*/ 149638 w 238315"/>
                  <a:gd name="connsiteY19" fmla="*/ 228505 h 238029"/>
                  <a:gd name="connsiteX20" fmla="*/ 15145 w 238315"/>
                  <a:gd name="connsiteY20" fmla="*/ 228505 h 238029"/>
                  <a:gd name="connsiteX21" fmla="*/ 9525 w 238315"/>
                  <a:gd name="connsiteY21" fmla="*/ 222790 h 238029"/>
                  <a:gd name="connsiteX22" fmla="*/ 9525 w 238315"/>
                  <a:gd name="connsiteY22" fmla="*/ 86297 h 238029"/>
                  <a:gd name="connsiteX23" fmla="*/ 15145 w 238315"/>
                  <a:gd name="connsiteY23" fmla="*/ 80582 h 238029"/>
                  <a:gd name="connsiteX24" fmla="*/ 83153 w 238315"/>
                  <a:gd name="connsiteY24" fmla="*/ 80582 h 238029"/>
                  <a:gd name="connsiteX25" fmla="*/ 83153 w 238315"/>
                  <a:gd name="connsiteY25" fmla="*/ 15240 h 238029"/>
                  <a:gd name="connsiteX26" fmla="*/ 88773 w 238315"/>
                  <a:gd name="connsiteY26" fmla="*/ 9525 h 238029"/>
                  <a:gd name="connsiteX27" fmla="*/ 223266 w 238315"/>
                  <a:gd name="connsiteY27" fmla="*/ 9525 h 238029"/>
                  <a:gd name="connsiteX28" fmla="*/ 228886 w 238315"/>
                  <a:gd name="connsiteY28" fmla="*/ 15240 h 238029"/>
                  <a:gd name="connsiteX29" fmla="*/ 228886 w 238315"/>
                  <a:gd name="connsiteY29" fmla="*/ 151733 h 238029"/>
                  <a:gd name="connsiteX30" fmla="*/ 183642 w 238315"/>
                  <a:gd name="connsiteY30" fmla="*/ 47911 h 238029"/>
                  <a:gd name="connsiteX31" fmla="*/ 127730 w 238315"/>
                  <a:gd name="connsiteY31" fmla="*/ 47911 h 238029"/>
                  <a:gd name="connsiteX32" fmla="*/ 117538 w 238315"/>
                  <a:gd name="connsiteY32" fmla="*/ 58103 h 238029"/>
                  <a:gd name="connsiteX33" fmla="*/ 117538 w 238315"/>
                  <a:gd name="connsiteY33" fmla="*/ 114014 h 238029"/>
                  <a:gd name="connsiteX34" fmla="*/ 119253 w 238315"/>
                  <a:gd name="connsiteY34" fmla="*/ 119634 h 238029"/>
                  <a:gd name="connsiteX35" fmla="*/ 112585 w 238315"/>
                  <a:gd name="connsiteY35" fmla="*/ 117062 h 238029"/>
                  <a:gd name="connsiteX36" fmla="*/ 56674 w 238315"/>
                  <a:gd name="connsiteY36" fmla="*/ 117062 h 238029"/>
                  <a:gd name="connsiteX37" fmla="*/ 46482 w 238315"/>
                  <a:gd name="connsiteY37" fmla="*/ 127254 h 238029"/>
                  <a:gd name="connsiteX38" fmla="*/ 46482 w 238315"/>
                  <a:gd name="connsiteY38" fmla="*/ 183166 h 238029"/>
                  <a:gd name="connsiteX39" fmla="*/ 56674 w 238315"/>
                  <a:gd name="connsiteY39" fmla="*/ 193358 h 238029"/>
                  <a:gd name="connsiteX40" fmla="*/ 112585 w 238315"/>
                  <a:gd name="connsiteY40" fmla="*/ 193358 h 238029"/>
                  <a:gd name="connsiteX41" fmla="*/ 122777 w 238315"/>
                  <a:gd name="connsiteY41" fmla="*/ 183166 h 238029"/>
                  <a:gd name="connsiteX42" fmla="*/ 122777 w 238315"/>
                  <a:gd name="connsiteY42" fmla="*/ 127254 h 238029"/>
                  <a:gd name="connsiteX43" fmla="*/ 121063 w 238315"/>
                  <a:gd name="connsiteY43" fmla="*/ 121634 h 238029"/>
                  <a:gd name="connsiteX44" fmla="*/ 127730 w 238315"/>
                  <a:gd name="connsiteY44" fmla="*/ 124206 h 238029"/>
                  <a:gd name="connsiteX45" fmla="*/ 183642 w 238315"/>
                  <a:gd name="connsiteY45" fmla="*/ 124206 h 238029"/>
                  <a:gd name="connsiteX46" fmla="*/ 193834 w 238315"/>
                  <a:gd name="connsiteY46" fmla="*/ 114014 h 238029"/>
                  <a:gd name="connsiteX47" fmla="*/ 193834 w 238315"/>
                  <a:gd name="connsiteY47" fmla="*/ 58103 h 238029"/>
                  <a:gd name="connsiteX48" fmla="*/ 183642 w 238315"/>
                  <a:gd name="connsiteY48" fmla="*/ 47911 h 238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8315" h="238029">
                    <a:moveTo>
                      <a:pt x="223171" y="0"/>
                    </a:moveTo>
                    <a:lnTo>
                      <a:pt x="88678" y="0"/>
                    </a:lnTo>
                    <a:cubicBezTo>
                      <a:pt x="80391" y="0"/>
                      <a:pt x="73533" y="6858"/>
                      <a:pt x="73533" y="15240"/>
                    </a:cubicBezTo>
                    <a:lnTo>
                      <a:pt x="73533" y="71057"/>
                    </a:lnTo>
                    <a:lnTo>
                      <a:pt x="15145" y="71057"/>
                    </a:lnTo>
                    <a:cubicBezTo>
                      <a:pt x="6858" y="71057"/>
                      <a:pt x="0" y="77915"/>
                      <a:pt x="0" y="86297"/>
                    </a:cubicBezTo>
                    <a:lnTo>
                      <a:pt x="0" y="222790"/>
                    </a:lnTo>
                    <a:cubicBezTo>
                      <a:pt x="0" y="231172"/>
                      <a:pt x="6763" y="238030"/>
                      <a:pt x="15145" y="238030"/>
                    </a:cubicBezTo>
                    <a:lnTo>
                      <a:pt x="149638" y="238030"/>
                    </a:lnTo>
                    <a:cubicBezTo>
                      <a:pt x="157925" y="238030"/>
                      <a:pt x="164783" y="231172"/>
                      <a:pt x="164783" y="222790"/>
                    </a:cubicBezTo>
                    <a:lnTo>
                      <a:pt x="164783" y="166973"/>
                    </a:lnTo>
                    <a:lnTo>
                      <a:pt x="223171" y="166973"/>
                    </a:lnTo>
                    <a:cubicBezTo>
                      <a:pt x="231458" y="166973"/>
                      <a:pt x="238315" y="160115"/>
                      <a:pt x="238315" y="151733"/>
                    </a:cubicBezTo>
                    <a:lnTo>
                      <a:pt x="238315" y="15240"/>
                    </a:lnTo>
                    <a:cubicBezTo>
                      <a:pt x="238315" y="6858"/>
                      <a:pt x="231553" y="0"/>
                      <a:pt x="223171" y="0"/>
                    </a:cubicBezTo>
                    <a:close/>
                    <a:moveTo>
                      <a:pt x="228790" y="151733"/>
                    </a:moveTo>
                    <a:cubicBezTo>
                      <a:pt x="228790" y="154877"/>
                      <a:pt x="226314" y="157448"/>
                      <a:pt x="223171" y="157448"/>
                    </a:cubicBezTo>
                    <a:lnTo>
                      <a:pt x="155258" y="157448"/>
                    </a:lnTo>
                    <a:lnTo>
                      <a:pt x="155258" y="222790"/>
                    </a:lnTo>
                    <a:cubicBezTo>
                      <a:pt x="155258" y="225933"/>
                      <a:pt x="152781" y="228505"/>
                      <a:pt x="149638" y="228505"/>
                    </a:cubicBezTo>
                    <a:lnTo>
                      <a:pt x="15145" y="228505"/>
                    </a:lnTo>
                    <a:cubicBezTo>
                      <a:pt x="12097" y="228505"/>
                      <a:pt x="9525" y="225933"/>
                      <a:pt x="9525" y="222790"/>
                    </a:cubicBezTo>
                    <a:lnTo>
                      <a:pt x="9525" y="86297"/>
                    </a:lnTo>
                    <a:cubicBezTo>
                      <a:pt x="9525" y="83153"/>
                      <a:pt x="12001" y="80582"/>
                      <a:pt x="15145" y="80582"/>
                    </a:cubicBezTo>
                    <a:lnTo>
                      <a:pt x="83153" y="80582"/>
                    </a:lnTo>
                    <a:lnTo>
                      <a:pt x="83153" y="15240"/>
                    </a:lnTo>
                    <a:cubicBezTo>
                      <a:pt x="83153" y="12097"/>
                      <a:pt x="85630" y="9525"/>
                      <a:pt x="88773" y="9525"/>
                    </a:cubicBezTo>
                    <a:lnTo>
                      <a:pt x="223266" y="9525"/>
                    </a:lnTo>
                    <a:cubicBezTo>
                      <a:pt x="226314" y="9525"/>
                      <a:pt x="228886" y="12097"/>
                      <a:pt x="228886" y="15240"/>
                    </a:cubicBezTo>
                    <a:lnTo>
                      <a:pt x="228886" y="151733"/>
                    </a:lnTo>
                    <a:close/>
                    <a:moveTo>
                      <a:pt x="183642" y="47911"/>
                    </a:moveTo>
                    <a:lnTo>
                      <a:pt x="127730" y="47911"/>
                    </a:lnTo>
                    <a:cubicBezTo>
                      <a:pt x="122110" y="47911"/>
                      <a:pt x="117538" y="52483"/>
                      <a:pt x="117538" y="58103"/>
                    </a:cubicBezTo>
                    <a:lnTo>
                      <a:pt x="117538" y="114014"/>
                    </a:lnTo>
                    <a:cubicBezTo>
                      <a:pt x="117538" y="116110"/>
                      <a:pt x="118205" y="118015"/>
                      <a:pt x="119253" y="119634"/>
                    </a:cubicBezTo>
                    <a:cubicBezTo>
                      <a:pt x="117443" y="118015"/>
                      <a:pt x="115157" y="117062"/>
                      <a:pt x="112585" y="117062"/>
                    </a:cubicBezTo>
                    <a:lnTo>
                      <a:pt x="56674" y="117062"/>
                    </a:lnTo>
                    <a:cubicBezTo>
                      <a:pt x="51054" y="117062"/>
                      <a:pt x="46482" y="121634"/>
                      <a:pt x="46482" y="127254"/>
                    </a:cubicBezTo>
                    <a:lnTo>
                      <a:pt x="46482" y="183166"/>
                    </a:lnTo>
                    <a:cubicBezTo>
                      <a:pt x="46482" y="188786"/>
                      <a:pt x="51054" y="193358"/>
                      <a:pt x="56674" y="193358"/>
                    </a:cubicBezTo>
                    <a:lnTo>
                      <a:pt x="112585" y="193358"/>
                    </a:lnTo>
                    <a:cubicBezTo>
                      <a:pt x="118205" y="193358"/>
                      <a:pt x="122777" y="188786"/>
                      <a:pt x="122777" y="183166"/>
                    </a:cubicBezTo>
                    <a:lnTo>
                      <a:pt x="122777" y="127254"/>
                    </a:lnTo>
                    <a:cubicBezTo>
                      <a:pt x="122777" y="125158"/>
                      <a:pt x="122110" y="123254"/>
                      <a:pt x="121063" y="121634"/>
                    </a:cubicBezTo>
                    <a:cubicBezTo>
                      <a:pt x="122872" y="123254"/>
                      <a:pt x="125158" y="124206"/>
                      <a:pt x="127730" y="124206"/>
                    </a:cubicBezTo>
                    <a:lnTo>
                      <a:pt x="183642" y="124206"/>
                    </a:lnTo>
                    <a:cubicBezTo>
                      <a:pt x="189262" y="124206"/>
                      <a:pt x="193834" y="119634"/>
                      <a:pt x="193834" y="114014"/>
                    </a:cubicBezTo>
                    <a:lnTo>
                      <a:pt x="193834" y="58103"/>
                    </a:lnTo>
                    <a:cubicBezTo>
                      <a:pt x="193834" y="52483"/>
                      <a:pt x="189262" y="47911"/>
                      <a:pt x="183642" y="47911"/>
                    </a:cubicBezTo>
                    <a:close/>
                  </a:path>
                </a:pathLst>
              </a:custGeom>
              <a:solidFill>
                <a:srgbClr val="9BF00B"/>
              </a:solidFill>
              <a:ln w="9525"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5" name="Rectangle 244">
                <a:extLst>
                  <a:ext uri="{FF2B5EF4-FFF2-40B4-BE49-F238E27FC236}">
                    <a16:creationId xmlns:a16="http://schemas.microsoft.com/office/drawing/2014/main" id="{495D1313-A0A0-4C4B-8E3B-B28F2234182A}"/>
                  </a:ext>
                </a:extLst>
              </p:cNvPr>
              <p:cNvSpPr/>
              <p:nvPr/>
            </p:nvSpPr>
            <p:spPr bwMode="auto">
              <a:xfrm>
                <a:off x="5064422" y="5877189"/>
                <a:ext cx="2219756" cy="37378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VMware vSphere VMs</a:t>
                </a:r>
              </a:p>
            </p:txBody>
          </p:sp>
          <p:sp>
            <p:nvSpPr>
              <p:cNvPr id="246" name="Freeform: Shape 245">
                <a:extLst>
                  <a:ext uri="{FF2B5EF4-FFF2-40B4-BE49-F238E27FC236}">
                    <a16:creationId xmlns:a16="http://schemas.microsoft.com/office/drawing/2014/main" id="{2E0DE176-93BB-43DF-9ED7-79654C9FDFD3}"/>
                  </a:ext>
                </a:extLst>
              </p:cNvPr>
              <p:cNvSpPr/>
              <p:nvPr/>
            </p:nvSpPr>
            <p:spPr>
              <a:xfrm>
                <a:off x="5131467" y="5912225"/>
                <a:ext cx="274320" cy="274320"/>
              </a:xfrm>
              <a:custGeom>
                <a:avLst/>
                <a:gdLst>
                  <a:gd name="connsiteX0" fmla="*/ 0 w 228599"/>
                  <a:gd name="connsiteY0" fmla="*/ 0 h 228600"/>
                  <a:gd name="connsiteX1" fmla="*/ 0 w 228599"/>
                  <a:gd name="connsiteY1" fmla="*/ 228314 h 228600"/>
                  <a:gd name="connsiteX2" fmla="*/ 196786 w 228599"/>
                  <a:gd name="connsiteY2" fmla="*/ 228314 h 228600"/>
                  <a:gd name="connsiteX3" fmla="*/ 196786 w 228599"/>
                  <a:gd name="connsiteY3" fmla="*/ 218694 h 228600"/>
                  <a:gd name="connsiteX4" fmla="*/ 9620 w 228599"/>
                  <a:gd name="connsiteY4" fmla="*/ 218694 h 228600"/>
                  <a:gd name="connsiteX5" fmla="*/ 9620 w 228599"/>
                  <a:gd name="connsiteY5" fmla="*/ 9620 h 228600"/>
                  <a:gd name="connsiteX6" fmla="*/ 219075 w 228599"/>
                  <a:gd name="connsiteY6" fmla="*/ 9620 h 228600"/>
                  <a:gd name="connsiteX7" fmla="*/ 219075 w 228599"/>
                  <a:gd name="connsiteY7" fmla="*/ 228600 h 228600"/>
                  <a:gd name="connsiteX8" fmla="*/ 228600 w 228599"/>
                  <a:gd name="connsiteY8" fmla="*/ 228600 h 228600"/>
                  <a:gd name="connsiteX9" fmla="*/ 228600 w 228599"/>
                  <a:gd name="connsiteY9" fmla="*/ 0 h 228600"/>
                  <a:gd name="connsiteX10" fmla="*/ 0 w 228599"/>
                  <a:gd name="connsiteY10" fmla="*/ 0 h 228600"/>
                  <a:gd name="connsiteX11" fmla="*/ 164021 w 228599"/>
                  <a:gd name="connsiteY11" fmla="*/ 135922 h 228600"/>
                  <a:gd name="connsiteX12" fmla="*/ 164021 w 228599"/>
                  <a:gd name="connsiteY12" fmla="*/ 110871 h 228600"/>
                  <a:gd name="connsiteX13" fmla="*/ 150019 w 228599"/>
                  <a:gd name="connsiteY13" fmla="*/ 95631 h 228600"/>
                  <a:gd name="connsiteX14" fmla="*/ 137351 w 228599"/>
                  <a:gd name="connsiteY14" fmla="*/ 104013 h 228600"/>
                  <a:gd name="connsiteX15" fmla="*/ 124587 w 228599"/>
                  <a:gd name="connsiteY15" fmla="*/ 95631 h 228600"/>
                  <a:gd name="connsiteX16" fmla="*/ 113157 w 228599"/>
                  <a:gd name="connsiteY16" fmla="*/ 102299 h 228600"/>
                  <a:gd name="connsiteX17" fmla="*/ 113157 w 228599"/>
                  <a:gd name="connsiteY17" fmla="*/ 96488 h 228600"/>
                  <a:gd name="connsiteX18" fmla="*/ 107442 w 228599"/>
                  <a:gd name="connsiteY18" fmla="*/ 96488 h 228600"/>
                  <a:gd name="connsiteX19" fmla="*/ 107442 w 228599"/>
                  <a:gd name="connsiteY19" fmla="*/ 135826 h 228600"/>
                  <a:gd name="connsiteX20" fmla="*/ 113157 w 228599"/>
                  <a:gd name="connsiteY20" fmla="*/ 135826 h 228600"/>
                  <a:gd name="connsiteX21" fmla="*/ 113157 w 228599"/>
                  <a:gd name="connsiteY21" fmla="*/ 110776 h 228600"/>
                  <a:gd name="connsiteX22" fmla="*/ 123825 w 228599"/>
                  <a:gd name="connsiteY22" fmla="*/ 100679 h 228600"/>
                  <a:gd name="connsiteX23" fmla="*/ 132874 w 228599"/>
                  <a:gd name="connsiteY23" fmla="*/ 111538 h 228600"/>
                  <a:gd name="connsiteX24" fmla="*/ 132874 w 228599"/>
                  <a:gd name="connsiteY24" fmla="*/ 135826 h 228600"/>
                  <a:gd name="connsiteX25" fmla="*/ 138589 w 228599"/>
                  <a:gd name="connsiteY25" fmla="*/ 135826 h 228600"/>
                  <a:gd name="connsiteX26" fmla="*/ 138589 w 228599"/>
                  <a:gd name="connsiteY26" fmla="*/ 110776 h 228600"/>
                  <a:gd name="connsiteX27" fmla="*/ 149257 w 228599"/>
                  <a:gd name="connsiteY27" fmla="*/ 100679 h 228600"/>
                  <a:gd name="connsiteX28" fmla="*/ 158305 w 228599"/>
                  <a:gd name="connsiteY28" fmla="*/ 111538 h 228600"/>
                  <a:gd name="connsiteX29" fmla="*/ 158305 w 228599"/>
                  <a:gd name="connsiteY29" fmla="*/ 135826 h 228600"/>
                  <a:gd name="connsiteX30" fmla="*/ 164021 w 228599"/>
                  <a:gd name="connsiteY30" fmla="*/ 135826 h 228600"/>
                  <a:gd name="connsiteX31" fmla="*/ 67246 w 228599"/>
                  <a:gd name="connsiteY31" fmla="*/ 96583 h 228600"/>
                  <a:gd name="connsiteX32" fmla="*/ 60865 w 228599"/>
                  <a:gd name="connsiteY32" fmla="*/ 96583 h 228600"/>
                  <a:gd name="connsiteX33" fmla="*/ 77629 w 228599"/>
                  <a:gd name="connsiteY33" fmla="*/ 135922 h 228600"/>
                  <a:gd name="connsiteX34" fmla="*/ 83153 w 228599"/>
                  <a:gd name="connsiteY34" fmla="*/ 135922 h 228600"/>
                  <a:gd name="connsiteX35" fmla="*/ 99631 w 228599"/>
                  <a:gd name="connsiteY35" fmla="*/ 96583 h 228600"/>
                  <a:gd name="connsiteX36" fmla="*/ 93250 w 228599"/>
                  <a:gd name="connsiteY36" fmla="*/ 96583 h 228600"/>
                  <a:gd name="connsiteX37" fmla="*/ 80391 w 228599"/>
                  <a:gd name="connsiteY37" fmla="*/ 129254 h 228600"/>
                  <a:gd name="connsiteX38" fmla="*/ 67246 w 228599"/>
                  <a:gd name="connsiteY38" fmla="*/ 96583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8599" h="228600">
                    <a:moveTo>
                      <a:pt x="0" y="0"/>
                    </a:moveTo>
                    <a:lnTo>
                      <a:pt x="0" y="228314"/>
                    </a:lnTo>
                    <a:lnTo>
                      <a:pt x="196786" y="228314"/>
                    </a:lnTo>
                    <a:lnTo>
                      <a:pt x="196786" y="218694"/>
                    </a:lnTo>
                    <a:lnTo>
                      <a:pt x="9620" y="218694"/>
                    </a:lnTo>
                    <a:lnTo>
                      <a:pt x="9620" y="9620"/>
                    </a:lnTo>
                    <a:lnTo>
                      <a:pt x="219075" y="9620"/>
                    </a:lnTo>
                    <a:lnTo>
                      <a:pt x="219075" y="228600"/>
                    </a:lnTo>
                    <a:lnTo>
                      <a:pt x="228600" y="228600"/>
                    </a:lnTo>
                    <a:lnTo>
                      <a:pt x="228600" y="0"/>
                    </a:lnTo>
                    <a:lnTo>
                      <a:pt x="0" y="0"/>
                    </a:lnTo>
                    <a:close/>
                    <a:moveTo>
                      <a:pt x="164021" y="135922"/>
                    </a:moveTo>
                    <a:lnTo>
                      <a:pt x="164021" y="110871"/>
                    </a:lnTo>
                    <a:cubicBezTo>
                      <a:pt x="164021" y="101918"/>
                      <a:pt x="158210" y="95631"/>
                      <a:pt x="150019" y="95631"/>
                    </a:cubicBezTo>
                    <a:cubicBezTo>
                      <a:pt x="144113" y="95631"/>
                      <a:pt x="138875" y="98870"/>
                      <a:pt x="137351" y="104013"/>
                    </a:cubicBezTo>
                    <a:cubicBezTo>
                      <a:pt x="135255" y="98870"/>
                      <a:pt x="130588" y="95631"/>
                      <a:pt x="124587" y="95631"/>
                    </a:cubicBezTo>
                    <a:cubicBezTo>
                      <a:pt x="119443" y="95631"/>
                      <a:pt x="115157" y="98203"/>
                      <a:pt x="113157" y="102299"/>
                    </a:cubicBezTo>
                    <a:lnTo>
                      <a:pt x="113157" y="96488"/>
                    </a:lnTo>
                    <a:lnTo>
                      <a:pt x="107442" y="96488"/>
                    </a:lnTo>
                    <a:lnTo>
                      <a:pt x="107442" y="135826"/>
                    </a:lnTo>
                    <a:lnTo>
                      <a:pt x="113157" y="135826"/>
                    </a:lnTo>
                    <a:lnTo>
                      <a:pt x="113157" y="110776"/>
                    </a:lnTo>
                    <a:cubicBezTo>
                      <a:pt x="113157" y="104870"/>
                      <a:pt x="117539" y="100679"/>
                      <a:pt x="123825" y="100679"/>
                    </a:cubicBezTo>
                    <a:cubicBezTo>
                      <a:pt x="129159" y="100679"/>
                      <a:pt x="132874" y="105156"/>
                      <a:pt x="132874" y="111538"/>
                    </a:cubicBezTo>
                    <a:lnTo>
                      <a:pt x="132874" y="135826"/>
                    </a:lnTo>
                    <a:lnTo>
                      <a:pt x="138589" y="135826"/>
                    </a:lnTo>
                    <a:lnTo>
                      <a:pt x="138589" y="110776"/>
                    </a:lnTo>
                    <a:cubicBezTo>
                      <a:pt x="138589" y="104870"/>
                      <a:pt x="142970" y="100679"/>
                      <a:pt x="149257" y="100679"/>
                    </a:cubicBezTo>
                    <a:cubicBezTo>
                      <a:pt x="154591" y="100679"/>
                      <a:pt x="158305" y="105156"/>
                      <a:pt x="158305" y="111538"/>
                    </a:cubicBezTo>
                    <a:lnTo>
                      <a:pt x="158305" y="135826"/>
                    </a:lnTo>
                    <a:lnTo>
                      <a:pt x="164021" y="135826"/>
                    </a:lnTo>
                    <a:close/>
                    <a:moveTo>
                      <a:pt x="67246" y="96583"/>
                    </a:moveTo>
                    <a:lnTo>
                      <a:pt x="60865" y="96583"/>
                    </a:lnTo>
                    <a:lnTo>
                      <a:pt x="77629" y="135922"/>
                    </a:lnTo>
                    <a:lnTo>
                      <a:pt x="83153" y="135922"/>
                    </a:lnTo>
                    <a:lnTo>
                      <a:pt x="99631" y="96583"/>
                    </a:lnTo>
                    <a:lnTo>
                      <a:pt x="93250" y="96583"/>
                    </a:lnTo>
                    <a:lnTo>
                      <a:pt x="80391" y="129254"/>
                    </a:lnTo>
                    <a:lnTo>
                      <a:pt x="67246" y="96583"/>
                    </a:lnTo>
                    <a:close/>
                  </a:path>
                </a:pathLst>
              </a:custGeom>
              <a:solidFill>
                <a:srgbClr val="9BF00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grpSp>
        <p:grpSp>
          <p:nvGrpSpPr>
            <p:cNvPr id="284" name="Group 283">
              <a:extLst>
                <a:ext uri="{FF2B5EF4-FFF2-40B4-BE49-F238E27FC236}">
                  <a16:creationId xmlns:a16="http://schemas.microsoft.com/office/drawing/2014/main" id="{6A2760DC-3F3F-4D4D-9576-F6C5A0A3DBC9}"/>
                </a:ext>
              </a:extLst>
            </p:cNvPr>
            <p:cNvGrpSpPr/>
            <p:nvPr/>
          </p:nvGrpSpPr>
          <p:grpSpPr>
            <a:xfrm>
              <a:off x="7374308" y="4833054"/>
              <a:ext cx="2219644" cy="890378"/>
              <a:chOff x="237547" y="4963562"/>
              <a:chExt cx="2219644" cy="890378"/>
            </a:xfrm>
          </p:grpSpPr>
          <p:sp>
            <p:nvSpPr>
              <p:cNvPr id="285" name="Rectangle 284">
                <a:extLst>
                  <a:ext uri="{FF2B5EF4-FFF2-40B4-BE49-F238E27FC236}">
                    <a16:creationId xmlns:a16="http://schemas.microsoft.com/office/drawing/2014/main" id="{053B4602-F61E-4E65-9F35-F0AE4C349330}"/>
                  </a:ext>
                </a:extLst>
              </p:cNvPr>
              <p:cNvSpPr/>
              <p:nvPr/>
            </p:nvSpPr>
            <p:spPr bwMode="auto">
              <a:xfrm>
                <a:off x="237547" y="4963562"/>
                <a:ext cx="1089544" cy="890378"/>
              </a:xfrm>
              <a:prstGeom prst="rect">
                <a:avLst/>
              </a:prstGeom>
              <a:solidFill>
                <a:srgbClr val="000000"/>
              </a:solidFill>
              <a:ln w="3175" cap="flat" cmpd="sng" algn="ctr">
                <a:solidFill>
                  <a:srgbClr val="EF31CB"/>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servers</a:t>
                </a:r>
              </a:p>
            </p:txBody>
          </p:sp>
          <p:grpSp>
            <p:nvGrpSpPr>
              <p:cNvPr id="286" name="Group 285">
                <a:extLst>
                  <a:ext uri="{FF2B5EF4-FFF2-40B4-BE49-F238E27FC236}">
                    <a16:creationId xmlns:a16="http://schemas.microsoft.com/office/drawing/2014/main" id="{5D99E73C-795A-4CE3-9E72-7B5194AC5FA4}"/>
                  </a:ext>
                </a:extLst>
              </p:cNvPr>
              <p:cNvGrpSpPr/>
              <p:nvPr/>
            </p:nvGrpSpPr>
            <p:grpSpPr>
              <a:xfrm>
                <a:off x="410314" y="5040405"/>
                <a:ext cx="746434" cy="365760"/>
                <a:chOff x="1668757" y="5300934"/>
                <a:chExt cx="746434" cy="365760"/>
              </a:xfrm>
            </p:grpSpPr>
            <p:pic>
              <p:nvPicPr>
                <p:cNvPr id="291" name="Graphic 290">
                  <a:extLst>
                    <a:ext uri="{FF2B5EF4-FFF2-40B4-BE49-F238E27FC236}">
                      <a16:creationId xmlns:a16="http://schemas.microsoft.com/office/drawing/2014/main" id="{2BC617A5-E191-49F6-9362-1B3594F73DFF}"/>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668757" y="5300934"/>
                  <a:ext cx="365760" cy="365760"/>
                </a:xfrm>
                <a:prstGeom prst="rect">
                  <a:avLst/>
                </a:prstGeom>
                <a:effectLst/>
              </p:spPr>
            </p:pic>
            <p:pic>
              <p:nvPicPr>
                <p:cNvPr id="292" name="Graphic 291">
                  <a:extLst>
                    <a:ext uri="{FF2B5EF4-FFF2-40B4-BE49-F238E27FC236}">
                      <a16:creationId xmlns:a16="http://schemas.microsoft.com/office/drawing/2014/main" id="{C3327811-CAD9-43C6-A784-E780C26BAE14}"/>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2049431" y="5300934"/>
                  <a:ext cx="365760" cy="365760"/>
                </a:xfrm>
                <a:prstGeom prst="rect">
                  <a:avLst/>
                </a:prstGeom>
                <a:effectLst/>
              </p:spPr>
            </p:pic>
          </p:grpSp>
          <p:sp>
            <p:nvSpPr>
              <p:cNvPr id="287" name="Rectangle 286">
                <a:extLst>
                  <a:ext uri="{FF2B5EF4-FFF2-40B4-BE49-F238E27FC236}">
                    <a16:creationId xmlns:a16="http://schemas.microsoft.com/office/drawing/2014/main" id="{D39D4B4F-4ACE-4D63-BA59-ACA1E92A0EFA}"/>
                  </a:ext>
                </a:extLst>
              </p:cNvPr>
              <p:cNvSpPr/>
              <p:nvPr/>
            </p:nvSpPr>
            <p:spPr bwMode="auto">
              <a:xfrm>
                <a:off x="1367647" y="4963562"/>
                <a:ext cx="1089544" cy="890378"/>
              </a:xfrm>
              <a:prstGeom prst="rect">
                <a:avLst/>
              </a:prstGeom>
              <a:solidFill>
                <a:srgbClr val="000000"/>
              </a:solidFill>
              <a:ln w="3175" cap="flat" cmpd="sng" algn="ctr">
                <a:solidFill>
                  <a:srgbClr val="EF31CB"/>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p:txBody>
          </p:sp>
          <p:grpSp>
            <p:nvGrpSpPr>
              <p:cNvPr id="288" name="Group 287">
                <a:extLst>
                  <a:ext uri="{FF2B5EF4-FFF2-40B4-BE49-F238E27FC236}">
                    <a16:creationId xmlns:a16="http://schemas.microsoft.com/office/drawing/2014/main" id="{11929F28-9AC3-4B69-8FF2-BB9C462B8D1E}"/>
                  </a:ext>
                </a:extLst>
              </p:cNvPr>
              <p:cNvGrpSpPr/>
              <p:nvPr/>
            </p:nvGrpSpPr>
            <p:grpSpPr>
              <a:xfrm>
                <a:off x="1540444" y="5045202"/>
                <a:ext cx="755350" cy="365760"/>
                <a:chOff x="1537459" y="5040405"/>
                <a:chExt cx="755350" cy="365760"/>
              </a:xfrm>
            </p:grpSpPr>
            <p:pic>
              <p:nvPicPr>
                <p:cNvPr id="289" name="Graphic 288" descr="Azure SQL">
                  <a:extLst>
                    <a:ext uri="{FF2B5EF4-FFF2-40B4-BE49-F238E27FC236}">
                      <a16:creationId xmlns:a16="http://schemas.microsoft.com/office/drawing/2014/main" id="{5C429871-8985-468E-9E23-6AB31661885A}"/>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537459" y="5040405"/>
                  <a:ext cx="365760" cy="365760"/>
                </a:xfrm>
                <a:prstGeom prst="rect">
                  <a:avLst/>
                </a:prstGeom>
                <a:effectLst/>
              </p:spPr>
            </p:pic>
            <p:pic>
              <p:nvPicPr>
                <p:cNvPr id="290" name="Graphic 289" descr="Azure SQL">
                  <a:extLst>
                    <a:ext uri="{FF2B5EF4-FFF2-40B4-BE49-F238E27FC236}">
                      <a16:creationId xmlns:a16="http://schemas.microsoft.com/office/drawing/2014/main" id="{A2D365DD-19DA-4751-A60E-EF309ACA88E9}"/>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927049" y="5040405"/>
                  <a:ext cx="365760" cy="365760"/>
                </a:xfrm>
                <a:prstGeom prst="rect">
                  <a:avLst/>
                </a:prstGeom>
                <a:effectLst/>
              </p:spPr>
            </p:pic>
          </p:grpSp>
        </p:grpSp>
        <p:sp>
          <p:nvSpPr>
            <p:cNvPr id="253" name="Rectangle 252">
              <a:extLst>
                <a:ext uri="{FF2B5EF4-FFF2-40B4-BE49-F238E27FC236}">
                  <a16:creationId xmlns:a16="http://schemas.microsoft.com/office/drawing/2014/main" id="{A8525A70-8D70-4D02-8609-8E83CE913764}"/>
                </a:ext>
              </a:extLst>
            </p:cNvPr>
            <p:cNvSpPr/>
            <p:nvPr/>
          </p:nvSpPr>
          <p:spPr bwMode="auto">
            <a:xfrm>
              <a:off x="7374308" y="5776899"/>
              <a:ext cx="2219756" cy="37378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EC2 Instances</a:t>
              </a:r>
            </a:p>
          </p:txBody>
        </p:sp>
        <p:grpSp>
          <p:nvGrpSpPr>
            <p:cNvPr id="208" name="Group 207">
              <a:extLst>
                <a:ext uri="{FF2B5EF4-FFF2-40B4-BE49-F238E27FC236}">
                  <a16:creationId xmlns:a16="http://schemas.microsoft.com/office/drawing/2014/main" id="{95A540DC-76B7-4BBA-AB9A-2E3E869B2B4D}"/>
                </a:ext>
              </a:extLst>
            </p:cNvPr>
            <p:cNvGrpSpPr/>
            <p:nvPr/>
          </p:nvGrpSpPr>
          <p:grpSpPr>
            <a:xfrm>
              <a:off x="7374196" y="6225909"/>
              <a:ext cx="2219756" cy="455308"/>
              <a:chOff x="7456863" y="6326198"/>
              <a:chExt cx="2219756" cy="455308"/>
            </a:xfrm>
          </p:grpSpPr>
          <p:sp>
            <p:nvSpPr>
              <p:cNvPr id="209" name="Rectangle 208">
                <a:extLst>
                  <a:ext uri="{FF2B5EF4-FFF2-40B4-BE49-F238E27FC236}">
                    <a16:creationId xmlns:a16="http://schemas.microsoft.com/office/drawing/2014/main" id="{6DAE98EA-83F2-436D-B92C-4C110B8ADD24}"/>
                  </a:ext>
                </a:extLst>
              </p:cNvPr>
              <p:cNvSpPr/>
              <p:nvPr/>
            </p:nvSpPr>
            <p:spPr bwMode="auto">
              <a:xfrm>
                <a:off x="7456863" y="6326198"/>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Amazon Web Services</a:t>
                </a:r>
              </a:p>
            </p:txBody>
          </p:sp>
          <p:pic>
            <p:nvPicPr>
              <p:cNvPr id="210" name="Picture 209" descr="A yellow and black logo&#10;&#10;Description automatically generated with low confidence">
                <a:extLst>
                  <a:ext uri="{FF2B5EF4-FFF2-40B4-BE49-F238E27FC236}">
                    <a16:creationId xmlns:a16="http://schemas.microsoft.com/office/drawing/2014/main" id="{6FD53A23-C725-4922-B733-FE7AB4C4EA74}"/>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7518293" y="6456097"/>
                <a:ext cx="382009" cy="228600"/>
              </a:xfrm>
              <a:prstGeom prst="rect">
                <a:avLst/>
              </a:prstGeom>
            </p:spPr>
          </p:pic>
        </p:grpSp>
        <p:pic>
          <p:nvPicPr>
            <p:cNvPr id="215" name="Graphic 17">
              <a:extLst>
                <a:ext uri="{FF2B5EF4-FFF2-40B4-BE49-F238E27FC236}">
                  <a16:creationId xmlns:a16="http://schemas.microsoft.com/office/drawing/2014/main" id="{B995080B-EB17-47D5-9EF1-8FDF251C6A28}"/>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7472402" y="5837585"/>
              <a:ext cx="274320" cy="248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 name="Group 34">
            <a:extLst>
              <a:ext uri="{FF2B5EF4-FFF2-40B4-BE49-F238E27FC236}">
                <a16:creationId xmlns:a16="http://schemas.microsoft.com/office/drawing/2014/main" id="{1741A314-D2BC-4A84-8D7F-3CA1684C739E}"/>
              </a:ext>
              <a:ext uri="{C183D7F6-B498-43B3-948B-1728B52AA6E4}">
                <adec:decorative xmlns:adec="http://schemas.microsoft.com/office/drawing/2017/decorative" val="1"/>
              </a:ext>
            </a:extLst>
          </p:cNvPr>
          <p:cNvGrpSpPr/>
          <p:nvPr/>
        </p:nvGrpSpPr>
        <p:grpSpPr>
          <a:xfrm>
            <a:off x="99675" y="4833053"/>
            <a:ext cx="4654527" cy="1862273"/>
            <a:chOff x="99675" y="4833053"/>
            <a:chExt cx="4654527" cy="1862273"/>
          </a:xfrm>
        </p:grpSpPr>
        <p:sp>
          <p:nvSpPr>
            <p:cNvPr id="271" name="Rectangle 270">
              <a:extLst>
                <a:ext uri="{FF2B5EF4-FFF2-40B4-BE49-F238E27FC236}">
                  <a16:creationId xmlns:a16="http://schemas.microsoft.com/office/drawing/2014/main" id="{89B2D9B2-1CB8-44EF-93F9-1BBCB550B483}"/>
                </a:ext>
              </a:extLst>
            </p:cNvPr>
            <p:cNvSpPr/>
            <p:nvPr/>
          </p:nvSpPr>
          <p:spPr bwMode="auto">
            <a:xfrm>
              <a:off x="99675" y="4833053"/>
              <a:ext cx="2219756" cy="1317629"/>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VMs</a:t>
              </a:r>
            </a:p>
          </p:txBody>
        </p:sp>
        <p:sp>
          <p:nvSpPr>
            <p:cNvPr id="250" name="Rectangle 249">
              <a:extLst>
                <a:ext uri="{FF2B5EF4-FFF2-40B4-BE49-F238E27FC236}">
                  <a16:creationId xmlns:a16="http://schemas.microsoft.com/office/drawing/2014/main" id="{8CFA902D-708C-43D9-8C05-C8E1BC613FBB}"/>
                </a:ext>
              </a:extLst>
            </p:cNvPr>
            <p:cNvSpPr/>
            <p:nvPr/>
          </p:nvSpPr>
          <p:spPr bwMode="auto">
            <a:xfrm>
              <a:off x="2534446" y="4833054"/>
              <a:ext cx="1089544" cy="890378"/>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servers</a:t>
              </a:r>
            </a:p>
          </p:txBody>
        </p:sp>
        <p:grpSp>
          <p:nvGrpSpPr>
            <p:cNvPr id="254" name="Group 253">
              <a:extLst>
                <a:ext uri="{FF2B5EF4-FFF2-40B4-BE49-F238E27FC236}">
                  <a16:creationId xmlns:a16="http://schemas.microsoft.com/office/drawing/2014/main" id="{226F0F13-6140-4B3B-9FBB-7F456D6C9A67}"/>
                </a:ext>
              </a:extLst>
            </p:cNvPr>
            <p:cNvGrpSpPr/>
            <p:nvPr/>
          </p:nvGrpSpPr>
          <p:grpSpPr>
            <a:xfrm>
              <a:off x="2707213" y="4909897"/>
              <a:ext cx="746434" cy="365760"/>
              <a:chOff x="1668757" y="5300934"/>
              <a:chExt cx="746434" cy="365760"/>
            </a:xfrm>
          </p:grpSpPr>
          <p:pic>
            <p:nvPicPr>
              <p:cNvPr id="262" name="Graphic 261">
                <a:extLst>
                  <a:ext uri="{FF2B5EF4-FFF2-40B4-BE49-F238E27FC236}">
                    <a16:creationId xmlns:a16="http://schemas.microsoft.com/office/drawing/2014/main" id="{228D8931-6967-4FB9-9C32-F343AE2D8E2F}"/>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668757" y="5300934"/>
                <a:ext cx="365760" cy="365760"/>
              </a:xfrm>
              <a:prstGeom prst="rect">
                <a:avLst/>
              </a:prstGeom>
              <a:effectLst/>
            </p:spPr>
          </p:pic>
          <p:pic>
            <p:nvPicPr>
              <p:cNvPr id="263" name="Graphic 262">
                <a:extLst>
                  <a:ext uri="{FF2B5EF4-FFF2-40B4-BE49-F238E27FC236}">
                    <a16:creationId xmlns:a16="http://schemas.microsoft.com/office/drawing/2014/main" id="{35E837DE-3FA4-41FF-9798-C25532B00672}"/>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2049431" y="5300934"/>
                <a:ext cx="365760" cy="365760"/>
              </a:xfrm>
              <a:prstGeom prst="rect">
                <a:avLst/>
              </a:prstGeom>
              <a:effectLst/>
            </p:spPr>
          </p:pic>
        </p:grpSp>
        <p:sp>
          <p:nvSpPr>
            <p:cNvPr id="255" name="Rectangle 254">
              <a:extLst>
                <a:ext uri="{FF2B5EF4-FFF2-40B4-BE49-F238E27FC236}">
                  <a16:creationId xmlns:a16="http://schemas.microsoft.com/office/drawing/2014/main" id="{A998F4B1-7B65-4BB8-B5A2-E38A69AFF8B1}"/>
                </a:ext>
              </a:extLst>
            </p:cNvPr>
            <p:cNvSpPr/>
            <p:nvPr/>
          </p:nvSpPr>
          <p:spPr bwMode="auto">
            <a:xfrm>
              <a:off x="3664546" y="4833054"/>
              <a:ext cx="1089544" cy="890378"/>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p:txBody>
        </p:sp>
        <p:grpSp>
          <p:nvGrpSpPr>
            <p:cNvPr id="259" name="Group 258">
              <a:extLst>
                <a:ext uri="{FF2B5EF4-FFF2-40B4-BE49-F238E27FC236}">
                  <a16:creationId xmlns:a16="http://schemas.microsoft.com/office/drawing/2014/main" id="{45D1318A-301B-42EE-B936-1701372D4871}"/>
                </a:ext>
              </a:extLst>
            </p:cNvPr>
            <p:cNvGrpSpPr/>
            <p:nvPr/>
          </p:nvGrpSpPr>
          <p:grpSpPr>
            <a:xfrm>
              <a:off x="3837343" y="4914694"/>
              <a:ext cx="755350" cy="365760"/>
              <a:chOff x="1537459" y="5040405"/>
              <a:chExt cx="755350" cy="365760"/>
            </a:xfrm>
          </p:grpSpPr>
          <p:pic>
            <p:nvPicPr>
              <p:cNvPr id="260" name="Graphic 259" descr="Azure SQL">
                <a:extLst>
                  <a:ext uri="{FF2B5EF4-FFF2-40B4-BE49-F238E27FC236}">
                    <a16:creationId xmlns:a16="http://schemas.microsoft.com/office/drawing/2014/main" id="{A285DD5E-BD89-44F0-A964-A9F5BA353879}"/>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537459" y="5040405"/>
                <a:ext cx="365760" cy="365760"/>
              </a:xfrm>
              <a:prstGeom prst="rect">
                <a:avLst/>
              </a:prstGeom>
              <a:effectLst/>
            </p:spPr>
          </p:pic>
          <p:pic>
            <p:nvPicPr>
              <p:cNvPr id="261" name="Graphic 260" descr="Azure SQL">
                <a:extLst>
                  <a:ext uri="{FF2B5EF4-FFF2-40B4-BE49-F238E27FC236}">
                    <a16:creationId xmlns:a16="http://schemas.microsoft.com/office/drawing/2014/main" id="{C9A6F62C-4A99-47F9-9A70-120A545152B7}"/>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927049" y="5040405"/>
                <a:ext cx="365760" cy="365760"/>
              </a:xfrm>
              <a:prstGeom prst="rect">
                <a:avLst/>
              </a:prstGeom>
              <a:effectLst/>
            </p:spPr>
          </p:pic>
        </p:grpSp>
        <p:sp>
          <p:nvSpPr>
            <p:cNvPr id="198" name="Rectangle 197">
              <a:extLst>
                <a:ext uri="{FF2B5EF4-FFF2-40B4-BE49-F238E27FC236}">
                  <a16:creationId xmlns:a16="http://schemas.microsoft.com/office/drawing/2014/main" id="{4462ADB2-FDF4-45A1-AF09-796643D40775}"/>
                </a:ext>
              </a:extLst>
            </p:cNvPr>
            <p:cNvSpPr/>
            <p:nvPr/>
          </p:nvSpPr>
          <p:spPr bwMode="auto">
            <a:xfrm>
              <a:off x="2534446" y="5776899"/>
              <a:ext cx="2219756" cy="37378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Stack HCI VMs</a:t>
              </a:r>
            </a:p>
          </p:txBody>
        </p:sp>
        <p:grpSp>
          <p:nvGrpSpPr>
            <p:cNvPr id="17" name="Group 16">
              <a:extLst>
                <a:ext uri="{FF2B5EF4-FFF2-40B4-BE49-F238E27FC236}">
                  <a16:creationId xmlns:a16="http://schemas.microsoft.com/office/drawing/2014/main" id="{D2D99571-324B-4823-8D18-1F4AB19AFB30}"/>
                </a:ext>
              </a:extLst>
            </p:cNvPr>
            <p:cNvGrpSpPr/>
            <p:nvPr/>
          </p:nvGrpSpPr>
          <p:grpSpPr>
            <a:xfrm>
              <a:off x="2531418" y="6219594"/>
              <a:ext cx="2219756" cy="455308"/>
              <a:chOff x="2433629" y="6242682"/>
              <a:chExt cx="2219756" cy="455308"/>
            </a:xfrm>
          </p:grpSpPr>
          <p:sp>
            <p:nvSpPr>
              <p:cNvPr id="320" name="Rectangle 319">
                <a:extLst>
                  <a:ext uri="{FF2B5EF4-FFF2-40B4-BE49-F238E27FC236}">
                    <a16:creationId xmlns:a16="http://schemas.microsoft.com/office/drawing/2014/main" id="{E7D89503-BE21-4833-B0E3-CAF92D57095E}"/>
                  </a:ext>
                </a:extLst>
              </p:cNvPr>
              <p:cNvSpPr/>
              <p:nvPr/>
            </p:nvSpPr>
            <p:spPr bwMode="auto">
              <a:xfrm>
                <a:off x="2433629" y="6242682"/>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Stack HCI</a:t>
                </a:r>
              </a:p>
            </p:txBody>
          </p:sp>
          <p:pic>
            <p:nvPicPr>
              <p:cNvPr id="321" name="Graphic 320">
                <a:extLst>
                  <a:ext uri="{FF2B5EF4-FFF2-40B4-BE49-F238E27FC236}">
                    <a16:creationId xmlns:a16="http://schemas.microsoft.com/office/drawing/2014/main" id="{0F400A20-2711-44AF-8D37-EA98C6085439}"/>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521247" y="6343571"/>
                <a:ext cx="274320" cy="274320"/>
              </a:xfrm>
              <a:prstGeom prst="rect">
                <a:avLst/>
              </a:prstGeom>
            </p:spPr>
          </p:pic>
        </p:grpSp>
        <p:sp>
          <p:nvSpPr>
            <p:cNvPr id="322" name="Rectangle 321">
              <a:extLst>
                <a:ext uri="{FF2B5EF4-FFF2-40B4-BE49-F238E27FC236}">
                  <a16:creationId xmlns:a16="http://schemas.microsoft.com/office/drawing/2014/main" id="{538C26DE-BF00-440E-A3C9-134739E11A8D}"/>
                </a:ext>
              </a:extLst>
            </p:cNvPr>
            <p:cNvSpPr/>
            <p:nvPr/>
          </p:nvSpPr>
          <p:spPr bwMode="auto">
            <a:xfrm>
              <a:off x="99675" y="6240018"/>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a:t>
              </a:r>
            </a:p>
          </p:txBody>
        </p:sp>
        <p:pic>
          <p:nvPicPr>
            <p:cNvPr id="323" name="Graphic 322">
              <a:extLst>
                <a:ext uri="{FF2B5EF4-FFF2-40B4-BE49-F238E27FC236}">
                  <a16:creationId xmlns:a16="http://schemas.microsoft.com/office/drawing/2014/main" id="{51E349CA-6739-4C61-80E9-911FCF092725}"/>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34023" y="6340907"/>
              <a:ext cx="274320" cy="274320"/>
            </a:xfrm>
            <a:prstGeom prst="rect">
              <a:avLst/>
            </a:prstGeom>
          </p:spPr>
        </p:pic>
        <p:grpSp>
          <p:nvGrpSpPr>
            <p:cNvPr id="19" name="Group 18">
              <a:extLst>
                <a:ext uri="{FF2B5EF4-FFF2-40B4-BE49-F238E27FC236}">
                  <a16:creationId xmlns:a16="http://schemas.microsoft.com/office/drawing/2014/main" id="{E7773BC0-CCF7-4BF1-82EF-B8276163C76B}"/>
                </a:ext>
              </a:extLst>
            </p:cNvPr>
            <p:cNvGrpSpPr/>
            <p:nvPr/>
          </p:nvGrpSpPr>
          <p:grpSpPr>
            <a:xfrm>
              <a:off x="560764" y="5167953"/>
              <a:ext cx="1307845" cy="394535"/>
              <a:chOff x="675790" y="3064510"/>
              <a:chExt cx="1307845" cy="394535"/>
            </a:xfrm>
          </p:grpSpPr>
          <p:pic>
            <p:nvPicPr>
              <p:cNvPr id="329" name="Graphic 328" descr="Windows Virtual Machine icon">
                <a:extLst>
                  <a:ext uri="{FF2B5EF4-FFF2-40B4-BE49-F238E27FC236}">
                    <a16:creationId xmlns:a16="http://schemas.microsoft.com/office/drawing/2014/main" id="{F564962E-BBF9-43FB-BA0E-A6231BEE3D75}"/>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75790" y="3092876"/>
                <a:ext cx="365760" cy="365760"/>
              </a:xfrm>
              <a:prstGeom prst="rect">
                <a:avLst/>
              </a:prstGeom>
            </p:spPr>
          </p:pic>
          <p:pic>
            <p:nvPicPr>
              <p:cNvPr id="330" name="Graphic 329" descr="Linux machine icon">
                <a:extLst>
                  <a:ext uri="{FF2B5EF4-FFF2-40B4-BE49-F238E27FC236}">
                    <a16:creationId xmlns:a16="http://schemas.microsoft.com/office/drawing/2014/main" id="{7CAF1AA9-8FB3-4274-BBF1-B1C8B086124E}"/>
                  </a:ext>
                  <a:ext uri="{C183D7F6-B498-43B3-948B-1728B52AA6E4}">
                    <adec:decorative xmlns:adec="http://schemas.microsoft.com/office/drawing/2017/decorative" val="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139699" y="3093285"/>
                <a:ext cx="365760" cy="365760"/>
              </a:xfrm>
              <a:prstGeom prst="rect">
                <a:avLst/>
              </a:prstGeom>
            </p:spPr>
          </p:pic>
          <p:pic>
            <p:nvPicPr>
              <p:cNvPr id="331" name="Graphic 330">
                <a:extLst>
                  <a:ext uri="{FF2B5EF4-FFF2-40B4-BE49-F238E27FC236}">
                    <a16:creationId xmlns:a16="http://schemas.microsoft.com/office/drawing/2014/main" id="{DF6BC94E-755A-443F-A319-28FF6260F530}"/>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589510" y="3064510"/>
                <a:ext cx="394125" cy="394125"/>
              </a:xfrm>
              <a:prstGeom prst="rect">
                <a:avLst/>
              </a:prstGeom>
            </p:spPr>
          </p:pic>
        </p:grpSp>
        <p:pic>
          <p:nvPicPr>
            <p:cNvPr id="21" name="Graphic 20">
              <a:extLst>
                <a:ext uri="{FF2B5EF4-FFF2-40B4-BE49-F238E27FC236}">
                  <a16:creationId xmlns:a16="http://schemas.microsoft.com/office/drawing/2014/main" id="{51D453F6-0E79-4E60-BED3-995A70C33508}"/>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2654818" y="5830651"/>
              <a:ext cx="274320" cy="274320"/>
            </a:xfrm>
            <a:prstGeom prst="rect">
              <a:avLst/>
            </a:prstGeom>
          </p:spPr>
        </p:pic>
      </p:grpSp>
      <p:sp>
        <p:nvSpPr>
          <p:cNvPr id="339" name="Rectangle 338">
            <a:extLst>
              <a:ext uri="{FF2B5EF4-FFF2-40B4-BE49-F238E27FC236}">
                <a16:creationId xmlns:a16="http://schemas.microsoft.com/office/drawing/2014/main" id="{78864CD6-E824-4CB6-9D81-1C1E09D24D20}"/>
              </a:ext>
              <a:ext uri="{C183D7F6-B498-43B3-948B-1728B52AA6E4}">
                <adec:decorative xmlns:adec="http://schemas.microsoft.com/office/drawing/2017/decorative" val="1"/>
              </a:ext>
            </a:extLst>
          </p:cNvPr>
          <p:cNvSpPr/>
          <p:nvPr/>
        </p:nvSpPr>
        <p:spPr bwMode="auto">
          <a:xfrm>
            <a:off x="342842" y="2733796"/>
            <a:ext cx="796185" cy="275259"/>
          </a:xfrm>
          <a:prstGeom prst="rect">
            <a:avLst/>
          </a:prstGeom>
          <a:solidFill>
            <a:srgbClr val="000000"/>
          </a:solidFill>
          <a:ln w="12700" cap="flat" cmpd="sng" algn="ctr">
            <a:solidFill>
              <a:schemeClr val="accent4"/>
            </a:solidFill>
            <a:prstDash val="sysDash"/>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0E5D0"/>
                </a:solidFill>
                <a:effectLst/>
                <a:uLnTx/>
                <a:uFillTx/>
                <a:latin typeface="Segoe UI Semibold"/>
                <a:ea typeface="+mn-ea"/>
                <a:cs typeface="Segoe UI" pitchFamily="34" charset="0"/>
              </a:rPr>
              <a:t>Native Azure</a:t>
            </a:r>
          </a:p>
        </p:txBody>
      </p:sp>
      <p:cxnSp>
        <p:nvCxnSpPr>
          <p:cNvPr id="340" name="Connector: Elbow 339">
            <a:extLst>
              <a:ext uri="{FF2B5EF4-FFF2-40B4-BE49-F238E27FC236}">
                <a16:creationId xmlns:a16="http://schemas.microsoft.com/office/drawing/2014/main" id="{76B1C758-CA84-4CCB-97C2-942E3C4E4A56}"/>
              </a:ext>
              <a:ext uri="{C183D7F6-B498-43B3-948B-1728B52AA6E4}">
                <adec:decorative xmlns:adec="http://schemas.microsoft.com/office/drawing/2017/decorative" val="1"/>
              </a:ext>
            </a:extLst>
          </p:cNvPr>
          <p:cNvCxnSpPr>
            <a:cxnSpLocks/>
            <a:endCxn id="339" idx="0"/>
          </p:cNvCxnSpPr>
          <p:nvPr/>
        </p:nvCxnSpPr>
        <p:spPr>
          <a:xfrm rot="10800000" flipV="1">
            <a:off x="740936" y="2242600"/>
            <a:ext cx="5867259" cy="491196"/>
          </a:xfrm>
          <a:prstGeom prst="bentConnector2">
            <a:avLst/>
          </a:prstGeom>
          <a:ln w="12700">
            <a:solidFill>
              <a:schemeClr val="accent4"/>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BB887595-F70D-44B6-946B-B4996AC321CE}"/>
              </a:ext>
              <a:ext uri="{C183D7F6-B498-43B3-948B-1728B52AA6E4}">
                <adec:decorative xmlns:adec="http://schemas.microsoft.com/office/drawing/2017/decorative" val="1"/>
              </a:ext>
            </a:extLst>
          </p:cNvPr>
          <p:cNvCxnSpPr>
            <a:cxnSpLocks/>
          </p:cNvCxnSpPr>
          <p:nvPr/>
        </p:nvCxnSpPr>
        <p:spPr>
          <a:xfrm flipV="1">
            <a:off x="6603961" y="2080877"/>
            <a:ext cx="0" cy="165956"/>
          </a:xfrm>
          <a:prstGeom prst="line">
            <a:avLst/>
          </a:prstGeom>
          <a:ln w="12700">
            <a:solidFill>
              <a:schemeClr val="accent4"/>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CF9D375F-0A3B-4365-8AC7-32A49B38BC11}"/>
              </a:ext>
              <a:ext uri="{C183D7F6-B498-43B3-948B-1728B52AA6E4}">
                <adec:decorative xmlns:adec="http://schemas.microsoft.com/office/drawing/2017/decorative" val="1"/>
              </a:ext>
            </a:extLst>
          </p:cNvPr>
          <p:cNvGrpSpPr/>
          <p:nvPr/>
        </p:nvGrpSpPr>
        <p:grpSpPr>
          <a:xfrm>
            <a:off x="486109" y="3289585"/>
            <a:ext cx="11538497" cy="715780"/>
            <a:chOff x="486109" y="3289585"/>
            <a:chExt cx="11538497" cy="715780"/>
          </a:xfrm>
        </p:grpSpPr>
        <p:sp>
          <p:nvSpPr>
            <p:cNvPr id="298" name="Rectangle 297">
              <a:extLst>
                <a:ext uri="{FF2B5EF4-FFF2-40B4-BE49-F238E27FC236}">
                  <a16:creationId xmlns:a16="http://schemas.microsoft.com/office/drawing/2014/main" id="{43045D75-0383-4BBB-B283-F7EB52A2D02A}"/>
                </a:ext>
              </a:extLst>
            </p:cNvPr>
            <p:cNvSpPr/>
            <p:nvPr/>
          </p:nvSpPr>
          <p:spPr bwMode="auto">
            <a:xfrm>
              <a:off x="486109" y="3289585"/>
              <a:ext cx="11538497" cy="715780"/>
            </a:xfrm>
            <a:prstGeom prst="rect">
              <a:avLst/>
            </a:prstGeom>
            <a:solidFill>
              <a:srgbClr val="000000"/>
            </a:solidFill>
            <a:ln w="952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299" name="TextBox 298">
              <a:extLst>
                <a:ext uri="{FF2B5EF4-FFF2-40B4-BE49-F238E27FC236}">
                  <a16:creationId xmlns:a16="http://schemas.microsoft.com/office/drawing/2014/main" id="{324BBA1C-19FE-4356-99F8-8D1B3360C248}"/>
                </a:ext>
              </a:extLst>
            </p:cNvPr>
            <p:cNvSpPr txBox="1"/>
            <p:nvPr/>
          </p:nvSpPr>
          <p:spPr>
            <a:xfrm>
              <a:off x="737462" y="3300828"/>
              <a:ext cx="11055570" cy="2000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Security Management &amp; Operations</a:t>
              </a:r>
            </a:p>
          </p:txBody>
        </p:sp>
      </p:grpSp>
      <p:grpSp>
        <p:nvGrpSpPr>
          <p:cNvPr id="37" name="Group 36">
            <a:extLst>
              <a:ext uri="{FF2B5EF4-FFF2-40B4-BE49-F238E27FC236}">
                <a16:creationId xmlns:a16="http://schemas.microsoft.com/office/drawing/2014/main" id="{7F59662E-899F-4CCA-82C0-6336E7CE18A5}"/>
              </a:ext>
              <a:ext uri="{C183D7F6-B498-43B3-948B-1728B52AA6E4}">
                <adec:decorative xmlns:adec="http://schemas.microsoft.com/office/drawing/2017/decorative" val="1"/>
              </a:ext>
            </a:extLst>
          </p:cNvPr>
          <p:cNvGrpSpPr/>
          <p:nvPr/>
        </p:nvGrpSpPr>
        <p:grpSpPr>
          <a:xfrm>
            <a:off x="4001688" y="3487943"/>
            <a:ext cx="3980059" cy="499904"/>
            <a:chOff x="4001688" y="3487943"/>
            <a:chExt cx="3980059" cy="499904"/>
          </a:xfrm>
        </p:grpSpPr>
        <p:cxnSp>
          <p:nvCxnSpPr>
            <p:cNvPr id="274" name="Straight Connector 273">
              <a:extLst>
                <a:ext uri="{FF2B5EF4-FFF2-40B4-BE49-F238E27FC236}">
                  <a16:creationId xmlns:a16="http://schemas.microsoft.com/office/drawing/2014/main" id="{CD198384-1A69-49AA-9BD5-A86716D75515}"/>
                </a:ext>
                <a:ext uri="{C183D7F6-B498-43B3-948B-1728B52AA6E4}">
                  <adec:decorative xmlns:adec="http://schemas.microsoft.com/office/drawing/2017/decorative" val="1"/>
                </a:ext>
              </a:extLst>
            </p:cNvPr>
            <p:cNvCxnSpPr>
              <a:cxnSpLocks/>
              <a:stCxn id="276" idx="3"/>
              <a:endCxn id="277" idx="1"/>
            </p:cNvCxnSpPr>
            <p:nvPr/>
          </p:nvCxnSpPr>
          <p:spPr>
            <a:xfrm>
              <a:off x="5148290" y="3625103"/>
              <a:ext cx="731520" cy="137160"/>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76" name="Graphic 275">
              <a:extLst>
                <a:ext uri="{FF2B5EF4-FFF2-40B4-BE49-F238E27FC236}">
                  <a16:creationId xmlns:a16="http://schemas.microsoft.com/office/drawing/2014/main" id="{529DDBA5-A6EF-4AC9-BA61-2427BEC6C1E6}"/>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906078" y="3487943"/>
              <a:ext cx="242212" cy="274320"/>
            </a:xfrm>
            <a:prstGeom prst="rect">
              <a:avLst/>
            </a:prstGeom>
          </p:spPr>
        </p:pic>
        <p:pic>
          <p:nvPicPr>
            <p:cNvPr id="277" name="Graphic 276">
              <a:extLst>
                <a:ext uri="{FF2B5EF4-FFF2-40B4-BE49-F238E27FC236}">
                  <a16:creationId xmlns:a16="http://schemas.microsoft.com/office/drawing/2014/main" id="{0A6556DA-0D7A-48C7-88D7-BB951A2F7443}"/>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5906307" y="3643208"/>
              <a:ext cx="242212" cy="274320"/>
            </a:xfrm>
            <a:prstGeom prst="rect">
              <a:avLst/>
            </a:prstGeom>
          </p:spPr>
        </p:pic>
        <p:pic>
          <p:nvPicPr>
            <p:cNvPr id="279" name="Graphic 278">
              <a:extLst>
                <a:ext uri="{FF2B5EF4-FFF2-40B4-BE49-F238E27FC236}">
                  <a16:creationId xmlns:a16="http://schemas.microsoft.com/office/drawing/2014/main" id="{92E8316A-EFA5-44DC-8ABC-BC73D0230AE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875357" y="3508338"/>
              <a:ext cx="242212" cy="274320"/>
            </a:xfrm>
            <a:prstGeom prst="rect">
              <a:avLst/>
            </a:prstGeom>
          </p:spPr>
        </p:pic>
        <p:cxnSp>
          <p:nvCxnSpPr>
            <p:cNvPr id="283" name="Straight Connector 282">
              <a:extLst>
                <a:ext uri="{FF2B5EF4-FFF2-40B4-BE49-F238E27FC236}">
                  <a16:creationId xmlns:a16="http://schemas.microsoft.com/office/drawing/2014/main" id="{14CE1E35-61E4-4722-9C33-C2977BB92ADE}"/>
                </a:ext>
                <a:ext uri="{C183D7F6-B498-43B3-948B-1728B52AA6E4}">
                  <adec:decorative xmlns:adec="http://schemas.microsoft.com/office/drawing/2017/decorative" val="1"/>
                </a:ext>
              </a:extLst>
            </p:cNvPr>
            <p:cNvCxnSpPr>
              <a:cxnSpLocks/>
              <a:stCxn id="277" idx="3"/>
              <a:endCxn id="279" idx="1"/>
            </p:cNvCxnSpPr>
            <p:nvPr/>
          </p:nvCxnSpPr>
          <p:spPr>
            <a:xfrm flipV="1">
              <a:off x="6148519" y="3645498"/>
              <a:ext cx="726838" cy="134870"/>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1E7220BF-E0B5-4C5D-B5A7-8E674E231D64}"/>
                </a:ext>
                <a:ext uri="{C183D7F6-B498-43B3-948B-1728B52AA6E4}">
                  <adec:decorative xmlns:adec="http://schemas.microsoft.com/office/drawing/2017/decorative" val="1"/>
                </a:ext>
              </a:extLst>
            </p:cNvPr>
            <p:cNvCxnSpPr>
              <a:cxnSpLocks/>
            </p:cNvCxnSpPr>
            <p:nvPr/>
          </p:nvCxnSpPr>
          <p:spPr>
            <a:xfrm>
              <a:off x="5158450" y="3551780"/>
              <a:ext cx="1692425" cy="0"/>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5" name="TextBox 294">
              <a:extLst>
                <a:ext uri="{FF2B5EF4-FFF2-40B4-BE49-F238E27FC236}">
                  <a16:creationId xmlns:a16="http://schemas.microsoft.com/office/drawing/2014/main" id="{1CB32A63-5D1F-4DA3-8946-CDDADC09A777}"/>
                </a:ext>
              </a:extLst>
            </p:cNvPr>
            <p:cNvSpPr txBox="1"/>
            <p:nvPr/>
          </p:nvSpPr>
          <p:spPr>
            <a:xfrm>
              <a:off x="4937328" y="3787792"/>
              <a:ext cx="1103866"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Security Center</a:t>
              </a:r>
            </a:p>
          </p:txBody>
        </p:sp>
        <p:sp>
          <p:nvSpPr>
            <p:cNvPr id="296" name="TextBox 295">
              <a:extLst>
                <a:ext uri="{FF2B5EF4-FFF2-40B4-BE49-F238E27FC236}">
                  <a16:creationId xmlns:a16="http://schemas.microsoft.com/office/drawing/2014/main" id="{274227B2-B9D0-42CE-B5A6-AEFF66803CF8}"/>
                </a:ext>
              </a:extLst>
            </p:cNvPr>
            <p:cNvSpPr txBox="1"/>
            <p:nvPr/>
          </p:nvSpPr>
          <p:spPr>
            <a:xfrm>
              <a:off x="4001688" y="3527399"/>
              <a:ext cx="1103866"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Defender</a:t>
              </a:r>
            </a:p>
          </p:txBody>
        </p:sp>
        <p:sp>
          <p:nvSpPr>
            <p:cNvPr id="297" name="TextBox 296">
              <a:extLst>
                <a:ext uri="{FF2B5EF4-FFF2-40B4-BE49-F238E27FC236}">
                  <a16:creationId xmlns:a16="http://schemas.microsoft.com/office/drawing/2014/main" id="{B349A0C5-3110-4308-B614-8DCA37B608AF}"/>
                </a:ext>
              </a:extLst>
            </p:cNvPr>
            <p:cNvSpPr txBox="1"/>
            <p:nvPr/>
          </p:nvSpPr>
          <p:spPr>
            <a:xfrm>
              <a:off x="6877881" y="3524284"/>
              <a:ext cx="1103866"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Sentinel</a:t>
              </a:r>
            </a:p>
          </p:txBody>
        </p:sp>
      </p:grpSp>
      <p:cxnSp>
        <p:nvCxnSpPr>
          <p:cNvPr id="341" name="Straight Connector 340">
            <a:extLst>
              <a:ext uri="{FF2B5EF4-FFF2-40B4-BE49-F238E27FC236}">
                <a16:creationId xmlns:a16="http://schemas.microsoft.com/office/drawing/2014/main" id="{2F0C9DED-662F-4948-869F-34BF632EFC0B}"/>
              </a:ext>
              <a:ext uri="{C183D7F6-B498-43B3-948B-1728B52AA6E4}">
                <adec:decorative xmlns:adec="http://schemas.microsoft.com/office/drawing/2017/decorative" val="1"/>
              </a:ext>
            </a:extLst>
          </p:cNvPr>
          <p:cNvCxnSpPr>
            <a:cxnSpLocks/>
          </p:cNvCxnSpPr>
          <p:nvPr/>
        </p:nvCxnSpPr>
        <p:spPr>
          <a:xfrm flipV="1">
            <a:off x="3095772" y="4005365"/>
            <a:ext cx="0" cy="827688"/>
          </a:xfrm>
          <a:prstGeom prst="line">
            <a:avLst/>
          </a:prstGeom>
          <a:ln w="12700">
            <a:solidFill>
              <a:schemeClr val="accent2"/>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3C30A4E1-D735-4DFB-B02D-529A01C44516}"/>
              </a:ext>
              <a:ext uri="{C183D7F6-B498-43B3-948B-1728B52AA6E4}">
                <adec:decorative xmlns:adec="http://schemas.microsoft.com/office/drawing/2017/decorative" val="1"/>
              </a:ext>
            </a:extLst>
          </p:cNvPr>
          <p:cNvCxnSpPr>
            <a:cxnSpLocks/>
          </p:cNvCxnSpPr>
          <p:nvPr/>
        </p:nvCxnSpPr>
        <p:spPr>
          <a:xfrm flipV="1">
            <a:off x="4223969" y="4005365"/>
            <a:ext cx="0" cy="827688"/>
          </a:xfrm>
          <a:prstGeom prst="line">
            <a:avLst/>
          </a:prstGeom>
          <a:ln w="12700">
            <a:solidFill>
              <a:schemeClr val="accent2"/>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06E98DAD-808D-4800-9644-EE96FB70A7EE}"/>
              </a:ext>
              <a:ext uri="{C183D7F6-B498-43B3-948B-1728B52AA6E4}">
                <adec:decorative xmlns:adec="http://schemas.microsoft.com/office/drawing/2017/decorative" val="1"/>
              </a:ext>
            </a:extLst>
          </p:cNvPr>
          <p:cNvCxnSpPr>
            <a:cxnSpLocks/>
          </p:cNvCxnSpPr>
          <p:nvPr/>
        </p:nvCxnSpPr>
        <p:spPr>
          <a:xfrm flipV="1">
            <a:off x="5502875" y="4005365"/>
            <a:ext cx="0" cy="827688"/>
          </a:xfrm>
          <a:prstGeom prst="line">
            <a:avLst/>
          </a:prstGeom>
          <a:ln w="12700">
            <a:solidFill>
              <a:srgbClr val="9BF00B"/>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B01F82F8-CF9C-40B0-A485-BB43159363FC}"/>
              </a:ext>
              <a:ext uri="{C183D7F6-B498-43B3-948B-1728B52AA6E4}">
                <adec:decorative xmlns:adec="http://schemas.microsoft.com/office/drawing/2017/decorative" val="1"/>
              </a:ext>
            </a:extLst>
          </p:cNvPr>
          <p:cNvCxnSpPr>
            <a:cxnSpLocks/>
          </p:cNvCxnSpPr>
          <p:nvPr/>
        </p:nvCxnSpPr>
        <p:spPr>
          <a:xfrm flipV="1">
            <a:off x="6631072" y="4005365"/>
            <a:ext cx="0" cy="827688"/>
          </a:xfrm>
          <a:prstGeom prst="line">
            <a:avLst/>
          </a:prstGeom>
          <a:ln w="12700">
            <a:solidFill>
              <a:srgbClr val="9BF00B"/>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659537DC-041E-4358-8415-C4E156333C67}"/>
              </a:ext>
              <a:ext uri="{C183D7F6-B498-43B3-948B-1728B52AA6E4}">
                <adec:decorative xmlns:adec="http://schemas.microsoft.com/office/drawing/2017/decorative" val="1"/>
              </a:ext>
            </a:extLst>
          </p:cNvPr>
          <p:cNvCxnSpPr>
            <a:cxnSpLocks/>
          </p:cNvCxnSpPr>
          <p:nvPr/>
        </p:nvCxnSpPr>
        <p:spPr>
          <a:xfrm flipV="1">
            <a:off x="7909978" y="4005365"/>
            <a:ext cx="0" cy="827688"/>
          </a:xfrm>
          <a:prstGeom prst="line">
            <a:avLst/>
          </a:prstGeom>
          <a:ln w="12700">
            <a:solidFill>
              <a:srgbClr val="EF31CB"/>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360426AB-4CC9-4B78-967D-8DEB99D0CD2C}"/>
              </a:ext>
              <a:ext uri="{C183D7F6-B498-43B3-948B-1728B52AA6E4}">
                <adec:decorative xmlns:adec="http://schemas.microsoft.com/office/drawing/2017/decorative" val="1"/>
              </a:ext>
            </a:extLst>
          </p:cNvPr>
          <p:cNvCxnSpPr>
            <a:cxnSpLocks/>
          </p:cNvCxnSpPr>
          <p:nvPr/>
        </p:nvCxnSpPr>
        <p:spPr>
          <a:xfrm flipV="1">
            <a:off x="9038175" y="4005365"/>
            <a:ext cx="0" cy="827688"/>
          </a:xfrm>
          <a:prstGeom prst="line">
            <a:avLst/>
          </a:prstGeom>
          <a:ln w="12700">
            <a:solidFill>
              <a:srgbClr val="EF31CB"/>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F37F76E4-925F-46BA-9F25-AE07DC1C6700}"/>
              </a:ext>
              <a:ext uri="{C183D7F6-B498-43B3-948B-1728B52AA6E4}">
                <adec:decorative xmlns:adec="http://schemas.microsoft.com/office/drawing/2017/decorative" val="1"/>
              </a:ext>
            </a:extLst>
          </p:cNvPr>
          <p:cNvCxnSpPr>
            <a:cxnSpLocks/>
          </p:cNvCxnSpPr>
          <p:nvPr/>
        </p:nvCxnSpPr>
        <p:spPr>
          <a:xfrm flipV="1">
            <a:off x="10317081" y="4005365"/>
            <a:ext cx="0" cy="827688"/>
          </a:xfrm>
          <a:prstGeom prst="line">
            <a:avLst/>
          </a:prstGeom>
          <a:ln w="12700">
            <a:solidFill>
              <a:srgbClr val="FF0000"/>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78967D22-B108-437B-86FD-84DACE9552E2}"/>
              </a:ext>
              <a:ext uri="{C183D7F6-B498-43B3-948B-1728B52AA6E4}">
                <adec:decorative xmlns:adec="http://schemas.microsoft.com/office/drawing/2017/decorative" val="1"/>
              </a:ext>
            </a:extLst>
          </p:cNvPr>
          <p:cNvCxnSpPr>
            <a:cxnSpLocks/>
          </p:cNvCxnSpPr>
          <p:nvPr/>
        </p:nvCxnSpPr>
        <p:spPr>
          <a:xfrm flipV="1">
            <a:off x="11445278" y="4005365"/>
            <a:ext cx="0" cy="827688"/>
          </a:xfrm>
          <a:prstGeom prst="line">
            <a:avLst/>
          </a:prstGeom>
          <a:ln w="12700">
            <a:solidFill>
              <a:srgbClr val="FF0000"/>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32CF781C-5299-4C9D-8945-2222C9FDE935}"/>
              </a:ext>
              <a:ext uri="{C183D7F6-B498-43B3-948B-1728B52AA6E4}">
                <adec:decorative xmlns:adec="http://schemas.microsoft.com/office/drawing/2017/decorative" val="1"/>
              </a:ext>
            </a:extLst>
          </p:cNvPr>
          <p:cNvGrpSpPr/>
          <p:nvPr/>
        </p:nvGrpSpPr>
        <p:grpSpPr>
          <a:xfrm>
            <a:off x="486112" y="4266657"/>
            <a:ext cx="1443522" cy="336772"/>
            <a:chOff x="486112" y="4266657"/>
            <a:chExt cx="1443522" cy="336772"/>
          </a:xfrm>
        </p:grpSpPr>
        <p:sp>
          <p:nvSpPr>
            <p:cNvPr id="352" name="Rectangle 351">
              <a:extLst>
                <a:ext uri="{FF2B5EF4-FFF2-40B4-BE49-F238E27FC236}">
                  <a16:creationId xmlns:a16="http://schemas.microsoft.com/office/drawing/2014/main" id="{DA20583D-E16E-4A3E-82BB-577B61EC01FC}"/>
                </a:ext>
              </a:extLst>
            </p:cNvPr>
            <p:cNvSpPr/>
            <p:nvPr/>
          </p:nvSpPr>
          <p:spPr bwMode="auto">
            <a:xfrm>
              <a:off x="486112" y="4266657"/>
              <a:ext cx="1443522" cy="336772"/>
            </a:xfrm>
            <a:prstGeom prst="rect">
              <a:avLst/>
            </a:prstGeom>
            <a:solidFill>
              <a:srgbClr val="000000"/>
            </a:solidFill>
            <a:ln w="952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Monitor</a:t>
              </a:r>
            </a:p>
          </p:txBody>
        </p:sp>
        <p:pic>
          <p:nvPicPr>
            <p:cNvPr id="353" name="Graphic 352">
              <a:extLst>
                <a:ext uri="{FF2B5EF4-FFF2-40B4-BE49-F238E27FC236}">
                  <a16:creationId xmlns:a16="http://schemas.microsoft.com/office/drawing/2014/main" id="{6F34D998-2B0B-436B-8B70-600C1B0DB76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40258" y="4288126"/>
              <a:ext cx="242212" cy="274320"/>
            </a:xfrm>
            <a:prstGeom prst="rect">
              <a:avLst/>
            </a:prstGeom>
          </p:spPr>
        </p:pic>
      </p:grpSp>
      <p:grpSp>
        <p:nvGrpSpPr>
          <p:cNvPr id="29" name="Group 28">
            <a:extLst>
              <a:ext uri="{FF2B5EF4-FFF2-40B4-BE49-F238E27FC236}">
                <a16:creationId xmlns:a16="http://schemas.microsoft.com/office/drawing/2014/main" id="{09E4CCA6-9B6B-466D-AEF6-8BDEC342F438}"/>
              </a:ext>
              <a:ext uri="{C183D7F6-B498-43B3-948B-1728B52AA6E4}">
                <adec:decorative xmlns:adec="http://schemas.microsoft.com/office/drawing/2017/decorative" val="1"/>
              </a:ext>
            </a:extLst>
          </p:cNvPr>
          <p:cNvGrpSpPr/>
          <p:nvPr/>
        </p:nvGrpSpPr>
        <p:grpSpPr>
          <a:xfrm>
            <a:off x="2920768" y="4266433"/>
            <a:ext cx="1443522" cy="336772"/>
            <a:chOff x="2920768" y="4266433"/>
            <a:chExt cx="1443522" cy="336772"/>
          </a:xfrm>
        </p:grpSpPr>
        <p:sp>
          <p:nvSpPr>
            <p:cNvPr id="355" name="Rectangle 354">
              <a:extLst>
                <a:ext uri="{FF2B5EF4-FFF2-40B4-BE49-F238E27FC236}">
                  <a16:creationId xmlns:a16="http://schemas.microsoft.com/office/drawing/2014/main" id="{EC656166-0719-4160-AB5A-29F6BE904EBD}"/>
                </a:ext>
              </a:extLst>
            </p:cNvPr>
            <p:cNvSpPr/>
            <p:nvPr/>
          </p:nvSpPr>
          <p:spPr bwMode="auto">
            <a:xfrm>
              <a:off x="2920768" y="4266433"/>
              <a:ext cx="1443522" cy="336772"/>
            </a:xfrm>
            <a:prstGeom prst="rect">
              <a:avLst/>
            </a:prstGeom>
            <a:solidFill>
              <a:srgbClr val="000000"/>
            </a:solidFill>
            <a:ln w="952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Monitor</a:t>
              </a:r>
            </a:p>
          </p:txBody>
        </p:sp>
        <p:pic>
          <p:nvPicPr>
            <p:cNvPr id="356" name="Graphic 355">
              <a:extLst>
                <a:ext uri="{FF2B5EF4-FFF2-40B4-BE49-F238E27FC236}">
                  <a16:creationId xmlns:a16="http://schemas.microsoft.com/office/drawing/2014/main" id="{ED9D6824-ECD8-49F3-AFBC-2532C83BF29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974914" y="4287902"/>
              <a:ext cx="242212" cy="274320"/>
            </a:xfrm>
            <a:prstGeom prst="rect">
              <a:avLst/>
            </a:prstGeom>
          </p:spPr>
        </p:pic>
      </p:grpSp>
      <p:grpSp>
        <p:nvGrpSpPr>
          <p:cNvPr id="28" name="Group 27">
            <a:extLst>
              <a:ext uri="{FF2B5EF4-FFF2-40B4-BE49-F238E27FC236}">
                <a16:creationId xmlns:a16="http://schemas.microsoft.com/office/drawing/2014/main" id="{4C841828-6866-4480-9C6A-4CDD3F7FCB12}"/>
              </a:ext>
              <a:ext uri="{C183D7F6-B498-43B3-948B-1728B52AA6E4}">
                <adec:decorative xmlns:adec="http://schemas.microsoft.com/office/drawing/2017/decorative" val="1"/>
              </a:ext>
            </a:extLst>
          </p:cNvPr>
          <p:cNvGrpSpPr/>
          <p:nvPr/>
        </p:nvGrpSpPr>
        <p:grpSpPr>
          <a:xfrm>
            <a:off x="5342006" y="4266433"/>
            <a:ext cx="1443522" cy="336772"/>
            <a:chOff x="5342006" y="4266433"/>
            <a:chExt cx="1443522" cy="336772"/>
          </a:xfrm>
        </p:grpSpPr>
        <p:sp>
          <p:nvSpPr>
            <p:cNvPr id="364" name="Rectangle 363">
              <a:extLst>
                <a:ext uri="{FF2B5EF4-FFF2-40B4-BE49-F238E27FC236}">
                  <a16:creationId xmlns:a16="http://schemas.microsoft.com/office/drawing/2014/main" id="{472B550F-82B3-4795-A604-EB16B6E58A53}"/>
                </a:ext>
              </a:extLst>
            </p:cNvPr>
            <p:cNvSpPr/>
            <p:nvPr/>
          </p:nvSpPr>
          <p:spPr bwMode="auto">
            <a:xfrm>
              <a:off x="5342006" y="4266433"/>
              <a:ext cx="1443522" cy="336772"/>
            </a:xfrm>
            <a:prstGeom prst="rect">
              <a:avLst/>
            </a:prstGeom>
            <a:solidFill>
              <a:srgbClr val="000000"/>
            </a:solidFill>
            <a:ln w="952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Monitor</a:t>
              </a:r>
            </a:p>
          </p:txBody>
        </p:sp>
        <p:pic>
          <p:nvPicPr>
            <p:cNvPr id="365" name="Graphic 364">
              <a:extLst>
                <a:ext uri="{FF2B5EF4-FFF2-40B4-BE49-F238E27FC236}">
                  <a16:creationId xmlns:a16="http://schemas.microsoft.com/office/drawing/2014/main" id="{09523006-A023-4B0E-8FF1-E81D644E37E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396152" y="4287902"/>
              <a:ext cx="242212" cy="274320"/>
            </a:xfrm>
            <a:prstGeom prst="rect">
              <a:avLst/>
            </a:prstGeom>
          </p:spPr>
        </p:pic>
      </p:grpSp>
      <p:grpSp>
        <p:nvGrpSpPr>
          <p:cNvPr id="27" name="Group 26">
            <a:extLst>
              <a:ext uri="{FF2B5EF4-FFF2-40B4-BE49-F238E27FC236}">
                <a16:creationId xmlns:a16="http://schemas.microsoft.com/office/drawing/2014/main" id="{6C1999CE-0652-4CF6-A8A3-794CD3FA2473}"/>
              </a:ext>
              <a:ext uri="{C183D7F6-B498-43B3-948B-1728B52AA6E4}">
                <adec:decorative xmlns:adec="http://schemas.microsoft.com/office/drawing/2017/decorative" val="1"/>
              </a:ext>
            </a:extLst>
          </p:cNvPr>
          <p:cNvGrpSpPr/>
          <p:nvPr/>
        </p:nvGrpSpPr>
        <p:grpSpPr>
          <a:xfrm>
            <a:off x="7749698" y="4266433"/>
            <a:ext cx="1443522" cy="336772"/>
            <a:chOff x="7749698" y="4266433"/>
            <a:chExt cx="1443522" cy="336772"/>
          </a:xfrm>
        </p:grpSpPr>
        <p:sp>
          <p:nvSpPr>
            <p:cNvPr id="367" name="Rectangle 366">
              <a:extLst>
                <a:ext uri="{FF2B5EF4-FFF2-40B4-BE49-F238E27FC236}">
                  <a16:creationId xmlns:a16="http://schemas.microsoft.com/office/drawing/2014/main" id="{24ECE0AA-5457-4FA1-96C1-1FBB5BBB64EE}"/>
                </a:ext>
              </a:extLst>
            </p:cNvPr>
            <p:cNvSpPr/>
            <p:nvPr/>
          </p:nvSpPr>
          <p:spPr bwMode="auto">
            <a:xfrm>
              <a:off x="7749698" y="4266433"/>
              <a:ext cx="1443522" cy="336772"/>
            </a:xfrm>
            <a:prstGeom prst="rect">
              <a:avLst/>
            </a:prstGeom>
            <a:solidFill>
              <a:srgbClr val="000000"/>
            </a:solidFill>
            <a:ln w="952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Monitor</a:t>
              </a:r>
            </a:p>
          </p:txBody>
        </p:sp>
        <p:pic>
          <p:nvPicPr>
            <p:cNvPr id="368" name="Graphic 367">
              <a:extLst>
                <a:ext uri="{FF2B5EF4-FFF2-40B4-BE49-F238E27FC236}">
                  <a16:creationId xmlns:a16="http://schemas.microsoft.com/office/drawing/2014/main" id="{A3E39A4F-95C4-4BC7-8B04-9F5ED8F8B8F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803844" y="4287902"/>
              <a:ext cx="242212" cy="274320"/>
            </a:xfrm>
            <a:prstGeom prst="rect">
              <a:avLst/>
            </a:prstGeom>
          </p:spPr>
        </p:pic>
      </p:grpSp>
      <p:grpSp>
        <p:nvGrpSpPr>
          <p:cNvPr id="26" name="Group 25">
            <a:extLst>
              <a:ext uri="{FF2B5EF4-FFF2-40B4-BE49-F238E27FC236}">
                <a16:creationId xmlns:a16="http://schemas.microsoft.com/office/drawing/2014/main" id="{4AA0FDC4-C059-4E8D-A704-9BDA5996083C}"/>
              </a:ext>
              <a:ext uri="{C183D7F6-B498-43B3-948B-1728B52AA6E4}">
                <adec:decorative xmlns:adec="http://schemas.microsoft.com/office/drawing/2017/decorative" val="1"/>
              </a:ext>
            </a:extLst>
          </p:cNvPr>
          <p:cNvGrpSpPr/>
          <p:nvPr/>
        </p:nvGrpSpPr>
        <p:grpSpPr>
          <a:xfrm>
            <a:off x="10164166" y="4266433"/>
            <a:ext cx="1443522" cy="336772"/>
            <a:chOff x="10164166" y="4266433"/>
            <a:chExt cx="1443522" cy="336772"/>
          </a:xfrm>
        </p:grpSpPr>
        <p:sp>
          <p:nvSpPr>
            <p:cNvPr id="370" name="Rectangle 369">
              <a:extLst>
                <a:ext uri="{FF2B5EF4-FFF2-40B4-BE49-F238E27FC236}">
                  <a16:creationId xmlns:a16="http://schemas.microsoft.com/office/drawing/2014/main" id="{B00BA308-A5E5-441D-BA03-A5B39A2DAA03}"/>
                </a:ext>
              </a:extLst>
            </p:cNvPr>
            <p:cNvSpPr/>
            <p:nvPr/>
          </p:nvSpPr>
          <p:spPr bwMode="auto">
            <a:xfrm>
              <a:off x="10164166" y="4266433"/>
              <a:ext cx="1443522" cy="336772"/>
            </a:xfrm>
            <a:prstGeom prst="rect">
              <a:avLst/>
            </a:prstGeom>
            <a:solidFill>
              <a:srgbClr val="000000"/>
            </a:solidFill>
            <a:ln w="952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Monitor</a:t>
              </a:r>
            </a:p>
          </p:txBody>
        </p:sp>
        <p:pic>
          <p:nvPicPr>
            <p:cNvPr id="371" name="Graphic 370">
              <a:extLst>
                <a:ext uri="{FF2B5EF4-FFF2-40B4-BE49-F238E27FC236}">
                  <a16:creationId xmlns:a16="http://schemas.microsoft.com/office/drawing/2014/main" id="{0C57F3A2-AAE9-4605-ADF6-267066CD4B9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218312" y="4287902"/>
              <a:ext cx="242212" cy="274320"/>
            </a:xfrm>
            <a:prstGeom prst="rect">
              <a:avLst/>
            </a:prstGeom>
          </p:spPr>
        </p:pic>
      </p:grpSp>
      <p:cxnSp>
        <p:nvCxnSpPr>
          <p:cNvPr id="372" name="Connector: Elbow 371">
            <a:extLst>
              <a:ext uri="{FF2B5EF4-FFF2-40B4-BE49-F238E27FC236}">
                <a16:creationId xmlns:a16="http://schemas.microsoft.com/office/drawing/2014/main" id="{3DE435C5-302D-44AF-95A3-658053C9588B}"/>
              </a:ext>
              <a:ext uri="{C183D7F6-B498-43B3-948B-1728B52AA6E4}">
                <adec:decorative xmlns:adec="http://schemas.microsoft.com/office/drawing/2017/decorative" val="1"/>
              </a:ext>
            </a:extLst>
          </p:cNvPr>
          <p:cNvCxnSpPr>
            <a:cxnSpLocks/>
            <a:endCxn id="388" idx="1"/>
          </p:cNvCxnSpPr>
          <p:nvPr/>
        </p:nvCxnSpPr>
        <p:spPr>
          <a:xfrm rot="5400000" flipH="1" flipV="1">
            <a:off x="2196224" y="2623756"/>
            <a:ext cx="699729" cy="631930"/>
          </a:xfrm>
          <a:prstGeom prst="bentConnector2">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519334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65C4A2-8972-43E7-87D7-E399DA2D947A}"/>
              </a:ext>
            </a:extLst>
          </p:cNvPr>
          <p:cNvSpPr>
            <a:spLocks noGrp="1"/>
          </p:cNvSpPr>
          <p:nvPr>
            <p:ph type="title"/>
          </p:nvPr>
        </p:nvSpPr>
        <p:spPr>
          <a:xfrm>
            <a:off x="586740" y="439524"/>
            <a:ext cx="11018520" cy="861774"/>
          </a:xfrm>
        </p:spPr>
        <p:txBody>
          <a:bodyPr anchor="ctr"/>
          <a:lstStyle/>
          <a:p>
            <a:pPr algn="ctr"/>
            <a:r>
              <a:rPr lang="en-US"/>
              <a:t>SQL Server on Arc-enabled servers</a:t>
            </a:r>
            <a:br>
              <a:rPr lang="en-US"/>
            </a:br>
            <a:r>
              <a:rPr lang="en-US" sz="2000">
                <a:latin typeface="+mn-lt"/>
              </a:rPr>
              <a:t>Data management benefits for Azure Arc-enabled servers</a:t>
            </a:r>
          </a:p>
        </p:txBody>
      </p:sp>
      <p:grpSp>
        <p:nvGrpSpPr>
          <p:cNvPr id="20" name="Group 19" descr="Flexibility, management, governance and security">
            <a:extLst>
              <a:ext uri="{FF2B5EF4-FFF2-40B4-BE49-F238E27FC236}">
                <a16:creationId xmlns:a16="http://schemas.microsoft.com/office/drawing/2014/main" id="{06741CC8-CD5A-479A-94B2-374D3B185BD8}"/>
              </a:ext>
            </a:extLst>
          </p:cNvPr>
          <p:cNvGrpSpPr/>
          <p:nvPr/>
        </p:nvGrpSpPr>
        <p:grpSpPr>
          <a:xfrm>
            <a:off x="2597242" y="2149616"/>
            <a:ext cx="7296111" cy="3086016"/>
            <a:chOff x="1317056" y="2173584"/>
            <a:chExt cx="7296111" cy="3086016"/>
          </a:xfrm>
        </p:grpSpPr>
        <p:grpSp>
          <p:nvGrpSpPr>
            <p:cNvPr id="2" name="Group 1">
              <a:extLst>
                <a:ext uri="{FF2B5EF4-FFF2-40B4-BE49-F238E27FC236}">
                  <a16:creationId xmlns:a16="http://schemas.microsoft.com/office/drawing/2014/main" id="{2EE8B586-C9AB-44EA-958F-4E6FAC45ABCD}"/>
                </a:ext>
              </a:extLst>
            </p:cNvPr>
            <p:cNvGrpSpPr/>
            <p:nvPr/>
          </p:nvGrpSpPr>
          <p:grpSpPr>
            <a:xfrm>
              <a:off x="1317056" y="2173584"/>
              <a:ext cx="2286000" cy="3086016"/>
              <a:chOff x="212184" y="2098492"/>
              <a:chExt cx="2286000" cy="3086016"/>
            </a:xfrm>
          </p:grpSpPr>
          <p:sp>
            <p:nvSpPr>
              <p:cNvPr id="93" name="Rectangle 92">
                <a:extLst>
                  <a:ext uri="{FF2B5EF4-FFF2-40B4-BE49-F238E27FC236}">
                    <a16:creationId xmlns:a16="http://schemas.microsoft.com/office/drawing/2014/main" id="{91E4045A-6EE4-429C-B718-12419F96E79F}"/>
                  </a:ext>
                </a:extLst>
              </p:cNvPr>
              <p:cNvSpPr/>
              <p:nvPr/>
            </p:nvSpPr>
            <p:spPr bwMode="auto">
              <a:xfrm>
                <a:off x="212184" y="2098492"/>
                <a:ext cx="2286000" cy="3086016"/>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 name="Rectangle 8">
                <a:extLst>
                  <a:ext uri="{FF2B5EF4-FFF2-40B4-BE49-F238E27FC236}">
                    <a16:creationId xmlns:a16="http://schemas.microsoft.com/office/drawing/2014/main" id="{B68BD192-9B41-4771-9EED-4AF4A246EBF6}"/>
                  </a:ext>
                </a:extLst>
              </p:cNvPr>
              <p:cNvSpPr/>
              <p:nvPr/>
            </p:nvSpPr>
            <p:spPr bwMode="auto">
              <a:xfrm>
                <a:off x="212184" y="3419265"/>
                <a:ext cx="2286000" cy="3995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Flexibility</a:t>
                </a:r>
              </a:p>
            </p:txBody>
          </p:sp>
        </p:grpSp>
        <p:grpSp>
          <p:nvGrpSpPr>
            <p:cNvPr id="3" name="Group 2">
              <a:extLst>
                <a:ext uri="{FF2B5EF4-FFF2-40B4-BE49-F238E27FC236}">
                  <a16:creationId xmlns:a16="http://schemas.microsoft.com/office/drawing/2014/main" id="{00F7FA58-B9D7-43FC-9CE3-16B5D3438C1F}"/>
                </a:ext>
              </a:extLst>
            </p:cNvPr>
            <p:cNvGrpSpPr/>
            <p:nvPr/>
          </p:nvGrpSpPr>
          <p:grpSpPr>
            <a:xfrm>
              <a:off x="3801943" y="2173584"/>
              <a:ext cx="2286000" cy="3086016"/>
              <a:chOff x="2567446" y="2086970"/>
              <a:chExt cx="2286000" cy="3086016"/>
            </a:xfrm>
          </p:grpSpPr>
          <p:sp>
            <p:nvSpPr>
              <p:cNvPr id="94" name="Rectangle 93">
                <a:extLst>
                  <a:ext uri="{FF2B5EF4-FFF2-40B4-BE49-F238E27FC236}">
                    <a16:creationId xmlns:a16="http://schemas.microsoft.com/office/drawing/2014/main" id="{1F3AF720-73A6-4426-9D2C-B49D492AA068}"/>
                  </a:ext>
                </a:extLst>
              </p:cNvPr>
              <p:cNvSpPr/>
              <p:nvPr/>
            </p:nvSpPr>
            <p:spPr bwMode="auto">
              <a:xfrm>
                <a:off x="2567446" y="2086970"/>
                <a:ext cx="2286000" cy="3086016"/>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0" name="Rectangle 129">
                <a:extLst>
                  <a:ext uri="{FF2B5EF4-FFF2-40B4-BE49-F238E27FC236}">
                    <a16:creationId xmlns:a16="http://schemas.microsoft.com/office/drawing/2014/main" id="{8DC0112B-A823-454C-8A01-AAB7B40B34CC}"/>
                  </a:ext>
                </a:extLst>
              </p:cNvPr>
              <p:cNvSpPr/>
              <p:nvPr/>
            </p:nvSpPr>
            <p:spPr bwMode="auto">
              <a:xfrm>
                <a:off x="2567446" y="3274134"/>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Management</a:t>
                </a:r>
              </a:p>
            </p:txBody>
          </p:sp>
          <p:sp>
            <p:nvSpPr>
              <p:cNvPr id="318" name="AutoShape 46">
                <a:extLst>
                  <a:ext uri="{FF2B5EF4-FFF2-40B4-BE49-F238E27FC236}">
                    <a16:creationId xmlns:a16="http://schemas.microsoft.com/office/drawing/2014/main" id="{EC3992C7-8BEF-4E30-B9CC-A36E998F0E0B}"/>
                  </a:ext>
                </a:extLst>
              </p:cNvPr>
              <p:cNvSpPr>
                <a:spLocks noChangeAspect="1" noChangeArrowheads="1" noTextEdit="1"/>
              </p:cNvSpPr>
              <p:nvPr/>
            </p:nvSpPr>
            <p:spPr bwMode="auto">
              <a:xfrm>
                <a:off x="3589404" y="2432342"/>
                <a:ext cx="268283" cy="269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CD9EE8BF-F018-4900-9A1F-FD89E99B4D56}"/>
                </a:ext>
              </a:extLst>
            </p:cNvPr>
            <p:cNvGrpSpPr/>
            <p:nvPr/>
          </p:nvGrpSpPr>
          <p:grpSpPr>
            <a:xfrm>
              <a:off x="6286876" y="2173584"/>
              <a:ext cx="2326291" cy="3086016"/>
              <a:chOff x="4950506" y="2086970"/>
              <a:chExt cx="2326291" cy="3086016"/>
            </a:xfrm>
          </p:grpSpPr>
          <p:sp>
            <p:nvSpPr>
              <p:cNvPr id="95" name="Rectangle 94">
                <a:extLst>
                  <a:ext uri="{FF2B5EF4-FFF2-40B4-BE49-F238E27FC236}">
                    <a16:creationId xmlns:a16="http://schemas.microsoft.com/office/drawing/2014/main" id="{F2740021-7FFB-4BFB-A589-7595436879AA}"/>
                  </a:ext>
                </a:extLst>
              </p:cNvPr>
              <p:cNvSpPr/>
              <p:nvPr/>
            </p:nvSpPr>
            <p:spPr bwMode="auto">
              <a:xfrm>
                <a:off x="4950506" y="2086970"/>
                <a:ext cx="2286000" cy="3086016"/>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1" name="Rectangle 130">
                <a:extLst>
                  <a:ext uri="{FF2B5EF4-FFF2-40B4-BE49-F238E27FC236}">
                    <a16:creationId xmlns:a16="http://schemas.microsoft.com/office/drawing/2014/main" id="{A4F8F336-59C1-45C3-BBE1-6BD0901D9807}"/>
                  </a:ext>
                </a:extLst>
              </p:cNvPr>
              <p:cNvSpPr/>
              <p:nvPr/>
            </p:nvSpPr>
            <p:spPr bwMode="auto">
              <a:xfrm>
                <a:off x="4990797" y="3274134"/>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Governance</a:t>
                </a:r>
                <a:b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and Security</a:t>
                </a:r>
              </a:p>
            </p:txBody>
          </p:sp>
        </p:grpSp>
      </p:grpSp>
      <p:pic>
        <p:nvPicPr>
          <p:cNvPr id="42" name="Graphic 41" descr="Virtual Machine icon">
            <a:extLst>
              <a:ext uri="{FF2B5EF4-FFF2-40B4-BE49-F238E27FC236}">
                <a16:creationId xmlns:a16="http://schemas.microsoft.com/office/drawing/2014/main" id="{C84D7576-7303-44D1-A196-5C85B3332BF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85952" y="2392957"/>
            <a:ext cx="688563" cy="688563"/>
          </a:xfrm>
          <a:prstGeom prst="rect">
            <a:avLst/>
          </a:prstGeom>
        </p:spPr>
      </p:pic>
      <p:grpSp>
        <p:nvGrpSpPr>
          <p:cNvPr id="78" name="Group 77" descr="Server icon">
            <a:extLst>
              <a:ext uri="{FF2B5EF4-FFF2-40B4-BE49-F238E27FC236}">
                <a16:creationId xmlns:a16="http://schemas.microsoft.com/office/drawing/2014/main" id="{7473AAE2-D89C-4DA5-8298-BBD774DA9AAE}"/>
              </a:ext>
            </a:extLst>
          </p:cNvPr>
          <p:cNvGrpSpPr/>
          <p:nvPr/>
        </p:nvGrpSpPr>
        <p:grpSpPr>
          <a:xfrm>
            <a:off x="3956009" y="2552993"/>
            <a:ext cx="296393" cy="470862"/>
            <a:chOff x="3914276" y="2156385"/>
            <a:chExt cx="349236" cy="554811"/>
          </a:xfrm>
        </p:grpSpPr>
        <p:sp>
          <p:nvSpPr>
            <p:cNvPr id="79" name="Rounded Rectangle 1">
              <a:extLst>
                <a:ext uri="{FF2B5EF4-FFF2-40B4-BE49-F238E27FC236}">
                  <a16:creationId xmlns:a16="http://schemas.microsoft.com/office/drawing/2014/main" id="{5E94ADF4-2EFF-489A-908C-8ED903B15DEE}"/>
                </a:ext>
              </a:extLst>
            </p:cNvPr>
            <p:cNvSpPr/>
            <p:nvPr/>
          </p:nvSpPr>
          <p:spPr bwMode="auto">
            <a:xfrm rot="10800000">
              <a:off x="3914276" y="2156385"/>
              <a:ext cx="349236" cy="554811"/>
            </a:xfrm>
            <a:prstGeom prst="roundRect">
              <a:avLst>
                <a:gd name="adj" fmla="val 6277"/>
              </a:avLst>
            </a:prstGeom>
            <a:gradFill flip="none" rotWithShape="0">
              <a:gsLst>
                <a:gs pos="0">
                  <a:srgbClr val="0078D4"/>
                </a:gs>
                <a:gs pos="100000">
                  <a:srgbClr val="0078D4">
                    <a:lumMod val="60000"/>
                    <a:lumOff val="40000"/>
                  </a:srgbClr>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0" name="Group 79">
              <a:extLst>
                <a:ext uri="{FF2B5EF4-FFF2-40B4-BE49-F238E27FC236}">
                  <a16:creationId xmlns:a16="http://schemas.microsoft.com/office/drawing/2014/main" id="{5728147C-AF1B-4D89-9980-E535F40C37D3}"/>
                </a:ext>
              </a:extLst>
            </p:cNvPr>
            <p:cNvGrpSpPr/>
            <p:nvPr/>
          </p:nvGrpSpPr>
          <p:grpSpPr>
            <a:xfrm>
              <a:off x="3979099" y="2239308"/>
              <a:ext cx="193059" cy="40549"/>
              <a:chOff x="11000750" y="2088439"/>
              <a:chExt cx="350652" cy="73649"/>
            </a:xfrm>
          </p:grpSpPr>
          <p:cxnSp>
            <p:nvCxnSpPr>
              <p:cNvPr id="84" name="Straight Connector 83">
                <a:extLst>
                  <a:ext uri="{FF2B5EF4-FFF2-40B4-BE49-F238E27FC236}">
                    <a16:creationId xmlns:a16="http://schemas.microsoft.com/office/drawing/2014/main" id="{D56114D9-95D2-4928-BD9A-02F6E8A76E0F}"/>
                  </a:ext>
                </a:extLst>
              </p:cNvPr>
              <p:cNvCxnSpPr>
                <a:cxnSpLocks/>
              </p:cNvCxnSpPr>
              <p:nvPr/>
            </p:nvCxnSpPr>
            <p:spPr>
              <a:xfrm flipH="1">
                <a:off x="11031216" y="2121069"/>
                <a:ext cx="320186" cy="0"/>
              </a:xfrm>
              <a:prstGeom prst="line">
                <a:avLst/>
              </a:prstGeom>
              <a:noFill/>
              <a:ln w="76200" cap="rnd" cmpd="sng" algn="ctr">
                <a:solidFill>
                  <a:srgbClr val="50E6FF"/>
                </a:solidFill>
                <a:prstDash val="solid"/>
                <a:headEnd type="none" w="lg" len="med"/>
                <a:tailEnd type="none" w="lg" len="med"/>
              </a:ln>
              <a:effectLst/>
            </p:spPr>
          </p:cxnSp>
          <p:sp>
            <p:nvSpPr>
              <p:cNvPr id="85" name="Oval 84">
                <a:extLst>
                  <a:ext uri="{FF2B5EF4-FFF2-40B4-BE49-F238E27FC236}">
                    <a16:creationId xmlns:a16="http://schemas.microsoft.com/office/drawing/2014/main" id="{721F7624-5349-45D5-B3DE-5A4C04109BAE}"/>
                  </a:ext>
                </a:extLst>
              </p:cNvPr>
              <p:cNvSpPr/>
              <p:nvPr/>
            </p:nvSpPr>
            <p:spPr bwMode="auto">
              <a:xfrm>
                <a:off x="11000750" y="2088439"/>
                <a:ext cx="73649" cy="73649"/>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1" name="Group 80">
              <a:extLst>
                <a:ext uri="{FF2B5EF4-FFF2-40B4-BE49-F238E27FC236}">
                  <a16:creationId xmlns:a16="http://schemas.microsoft.com/office/drawing/2014/main" id="{F94F9C9F-A5B2-4222-8B3F-1AB894BAA012}"/>
                </a:ext>
              </a:extLst>
            </p:cNvPr>
            <p:cNvGrpSpPr/>
            <p:nvPr/>
          </p:nvGrpSpPr>
          <p:grpSpPr>
            <a:xfrm>
              <a:off x="3979099" y="2360605"/>
              <a:ext cx="193059" cy="40549"/>
              <a:chOff x="11000750" y="2088439"/>
              <a:chExt cx="350652" cy="73649"/>
            </a:xfrm>
          </p:grpSpPr>
          <p:cxnSp>
            <p:nvCxnSpPr>
              <p:cNvPr id="82" name="Straight Connector 81">
                <a:extLst>
                  <a:ext uri="{FF2B5EF4-FFF2-40B4-BE49-F238E27FC236}">
                    <a16:creationId xmlns:a16="http://schemas.microsoft.com/office/drawing/2014/main" id="{AE5F4CDA-A501-4A1C-B775-469B52A1934E}"/>
                  </a:ext>
                </a:extLst>
              </p:cNvPr>
              <p:cNvCxnSpPr>
                <a:cxnSpLocks/>
              </p:cNvCxnSpPr>
              <p:nvPr/>
            </p:nvCxnSpPr>
            <p:spPr>
              <a:xfrm flipH="1">
                <a:off x="11031216" y="2121069"/>
                <a:ext cx="320186" cy="0"/>
              </a:xfrm>
              <a:prstGeom prst="line">
                <a:avLst/>
              </a:prstGeom>
              <a:noFill/>
              <a:ln w="76200" cap="rnd" cmpd="sng" algn="ctr">
                <a:solidFill>
                  <a:srgbClr val="50E6FF"/>
                </a:solidFill>
                <a:prstDash val="solid"/>
                <a:headEnd type="none" w="lg" len="med"/>
                <a:tailEnd type="none" w="lg" len="med"/>
              </a:ln>
              <a:effectLst/>
            </p:spPr>
          </p:cxnSp>
          <p:sp>
            <p:nvSpPr>
              <p:cNvPr id="83" name="Oval 82">
                <a:extLst>
                  <a:ext uri="{FF2B5EF4-FFF2-40B4-BE49-F238E27FC236}">
                    <a16:creationId xmlns:a16="http://schemas.microsoft.com/office/drawing/2014/main" id="{A1DFFCE2-1F69-4E2B-BE33-32A32CE274A4}"/>
                  </a:ext>
                </a:extLst>
              </p:cNvPr>
              <p:cNvSpPr/>
              <p:nvPr/>
            </p:nvSpPr>
            <p:spPr bwMode="auto">
              <a:xfrm>
                <a:off x="11000750" y="2088439"/>
                <a:ext cx="73649" cy="73649"/>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1" name="Rectangle 10">
            <a:extLst>
              <a:ext uri="{FF2B5EF4-FFF2-40B4-BE49-F238E27FC236}">
                <a16:creationId xmlns:a16="http://schemas.microsoft.com/office/drawing/2014/main" id="{AF6962AE-E0D8-4586-A338-AC9F346191B1}"/>
              </a:ext>
            </a:extLst>
          </p:cNvPr>
          <p:cNvSpPr/>
          <p:nvPr/>
        </p:nvSpPr>
        <p:spPr bwMode="auto">
          <a:xfrm>
            <a:off x="2587233" y="4038574"/>
            <a:ext cx="2285999" cy="6932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9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VMs and bare-metal servers</a:t>
            </a:r>
          </a:p>
          <a:p>
            <a:pPr marL="0" marR="0" lvl="0" indent="0" algn="ctr" defTabSz="914225" rtl="0" eaLnBrk="1" fontAlgn="auto" latinLnBrk="0" hangingPunct="1">
              <a:lnSpc>
                <a:spcPct val="100000"/>
              </a:lnSpc>
              <a:spcBef>
                <a:spcPts val="0"/>
              </a:spcBef>
              <a:spcAft>
                <a:spcPts val="9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On-premises and multi-cloud</a:t>
            </a:r>
          </a:p>
        </p:txBody>
      </p:sp>
      <p:grpSp>
        <p:nvGrpSpPr>
          <p:cNvPr id="43" name="Group 42" descr="Managed desktop icon">
            <a:extLst>
              <a:ext uri="{FF2B5EF4-FFF2-40B4-BE49-F238E27FC236}">
                <a16:creationId xmlns:a16="http://schemas.microsoft.com/office/drawing/2014/main" id="{308274F9-8C06-4C08-ACDA-E450CEF3248B}"/>
              </a:ext>
            </a:extLst>
          </p:cNvPr>
          <p:cNvGrpSpPr/>
          <p:nvPr/>
        </p:nvGrpSpPr>
        <p:grpSpPr>
          <a:xfrm>
            <a:off x="5855879" y="2370204"/>
            <a:ext cx="764697" cy="764697"/>
            <a:chOff x="5509353" y="-1555048"/>
            <a:chExt cx="3110095" cy="3110095"/>
          </a:xfrm>
        </p:grpSpPr>
        <p:pic>
          <p:nvPicPr>
            <p:cNvPr id="44" name="Graphic 43">
              <a:extLst>
                <a:ext uri="{FF2B5EF4-FFF2-40B4-BE49-F238E27FC236}">
                  <a16:creationId xmlns:a16="http://schemas.microsoft.com/office/drawing/2014/main" id="{AEA9BBEC-2888-4734-92EC-8E9CEFB0614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09353" y="-1555048"/>
              <a:ext cx="3110095" cy="3110095"/>
            </a:xfrm>
            <a:prstGeom prst="rect">
              <a:avLst/>
            </a:prstGeom>
          </p:spPr>
        </p:pic>
        <p:sp>
          <p:nvSpPr>
            <p:cNvPr id="45" name="Rectangle 44">
              <a:extLst>
                <a:ext uri="{FF2B5EF4-FFF2-40B4-BE49-F238E27FC236}">
                  <a16:creationId xmlns:a16="http://schemas.microsoft.com/office/drawing/2014/main" id="{3CB0B342-6989-4B87-9F09-11447E7C5AFE}"/>
                </a:ext>
              </a:extLst>
            </p:cNvPr>
            <p:cNvSpPr/>
            <p:nvPr/>
          </p:nvSpPr>
          <p:spPr bwMode="auto">
            <a:xfrm>
              <a:off x="6109790" y="-1148889"/>
              <a:ext cx="1959172" cy="14104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ounded Rectangle 86">
              <a:extLst>
                <a:ext uri="{FF2B5EF4-FFF2-40B4-BE49-F238E27FC236}">
                  <a16:creationId xmlns:a16="http://schemas.microsoft.com/office/drawing/2014/main" id="{D6AFAA4A-C9FB-4BE4-9D70-4C1DA34F6CCF}"/>
                </a:ext>
              </a:extLst>
            </p:cNvPr>
            <p:cNvSpPr/>
            <p:nvPr/>
          </p:nvSpPr>
          <p:spPr>
            <a:xfrm rot="18935354">
              <a:off x="6494577" y="-531950"/>
              <a:ext cx="253167" cy="667286"/>
            </a:xfrm>
            <a:prstGeom prst="roundRect">
              <a:avLst/>
            </a:prstGeom>
            <a:solidFill>
              <a:srgbClr val="0078D4"/>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7" name="Rounded Rectangle 87">
              <a:extLst>
                <a:ext uri="{FF2B5EF4-FFF2-40B4-BE49-F238E27FC236}">
                  <a16:creationId xmlns:a16="http://schemas.microsoft.com/office/drawing/2014/main" id="{9B6CE0F7-5FE7-4E13-80D6-4D9A98A1EAF3}"/>
                </a:ext>
              </a:extLst>
            </p:cNvPr>
            <p:cNvSpPr/>
            <p:nvPr/>
          </p:nvSpPr>
          <p:spPr>
            <a:xfrm rot="2727583">
              <a:off x="7189402" y="-1239777"/>
              <a:ext cx="239179" cy="1594443"/>
            </a:xfrm>
            <a:prstGeom prst="roundRect">
              <a:avLst/>
            </a:prstGeom>
            <a:solidFill>
              <a:srgbClr val="50E6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5" name="Rectangle 4">
            <a:extLst>
              <a:ext uri="{FF2B5EF4-FFF2-40B4-BE49-F238E27FC236}">
                <a16:creationId xmlns:a16="http://schemas.microsoft.com/office/drawing/2014/main" id="{8ED9FA8E-03FB-4F54-BB52-D56EA64CE5B6}"/>
              </a:ext>
            </a:extLst>
          </p:cNvPr>
          <p:cNvSpPr/>
          <p:nvPr/>
        </p:nvSpPr>
        <p:spPr bwMode="auto">
          <a:xfrm>
            <a:off x="5082129" y="4006478"/>
            <a:ext cx="2286000" cy="8477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9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Searchable inventory</a:t>
            </a:r>
          </a:p>
          <a:p>
            <a:pPr marL="0" marR="0" lvl="0" indent="0" algn="ctr" defTabSz="914225" rtl="0" eaLnBrk="1" fontAlgn="auto" latinLnBrk="0" hangingPunct="1">
              <a:lnSpc>
                <a:spcPct val="100000"/>
              </a:lnSpc>
              <a:spcBef>
                <a:spcPts val="0"/>
              </a:spcBef>
              <a:spcAft>
                <a:spcPts val="9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SQL Assessment service</a:t>
            </a:r>
          </a:p>
        </p:txBody>
      </p:sp>
      <p:grpSp>
        <p:nvGrpSpPr>
          <p:cNvPr id="48" name="Group 47" descr="Security icon">
            <a:extLst>
              <a:ext uri="{FF2B5EF4-FFF2-40B4-BE49-F238E27FC236}">
                <a16:creationId xmlns:a16="http://schemas.microsoft.com/office/drawing/2014/main" id="{8499FFDC-D546-48BB-939B-7D0C818CD239}"/>
              </a:ext>
            </a:extLst>
          </p:cNvPr>
          <p:cNvGrpSpPr/>
          <p:nvPr/>
        </p:nvGrpSpPr>
        <p:grpSpPr>
          <a:xfrm>
            <a:off x="8331741" y="2343604"/>
            <a:ext cx="826341" cy="826341"/>
            <a:chOff x="7372379" y="1626087"/>
            <a:chExt cx="2459159" cy="2459159"/>
          </a:xfrm>
        </p:grpSpPr>
        <p:pic>
          <p:nvPicPr>
            <p:cNvPr id="49" name="Graphic 48">
              <a:extLst>
                <a:ext uri="{FF2B5EF4-FFF2-40B4-BE49-F238E27FC236}">
                  <a16:creationId xmlns:a16="http://schemas.microsoft.com/office/drawing/2014/main" id="{ACA8E276-A1AE-4D81-9860-5448469F1B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72379" y="1626087"/>
              <a:ext cx="2459159" cy="2459159"/>
            </a:xfrm>
            <a:prstGeom prst="rect">
              <a:avLst/>
            </a:prstGeom>
          </p:spPr>
        </p:pic>
        <p:sp>
          <p:nvSpPr>
            <p:cNvPr id="50" name="Rectangle 49">
              <a:extLst>
                <a:ext uri="{FF2B5EF4-FFF2-40B4-BE49-F238E27FC236}">
                  <a16:creationId xmlns:a16="http://schemas.microsoft.com/office/drawing/2014/main" id="{1BC73A41-0D4C-4DFC-A842-5679EC6A0B0E}"/>
                </a:ext>
              </a:extLst>
            </p:cNvPr>
            <p:cNvSpPr/>
            <p:nvPr/>
          </p:nvSpPr>
          <p:spPr>
            <a:xfrm>
              <a:off x="8091989" y="2115137"/>
              <a:ext cx="994861" cy="1203534"/>
            </a:xfrm>
            <a:prstGeom prst="rect">
              <a:avLst/>
            </a:prstGeom>
            <a:gradFill>
              <a:gsLst>
                <a:gs pos="47000">
                  <a:srgbClr val="4594E8"/>
                </a:gs>
                <a:gs pos="0">
                  <a:srgbClr val="599CED"/>
                </a:gs>
                <a:gs pos="100000">
                  <a:srgbClr val="2185DD"/>
                </a:gs>
              </a:gsLst>
              <a:lin ang="5400000" scaled="1"/>
            </a:gra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51" name="Graphic 50">
              <a:extLst>
                <a:ext uri="{FF2B5EF4-FFF2-40B4-BE49-F238E27FC236}">
                  <a16:creationId xmlns:a16="http://schemas.microsoft.com/office/drawing/2014/main" id="{04DFA8F1-AC1D-477A-BDB6-377BF553CFB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20331" y="1980090"/>
              <a:ext cx="1403739" cy="1403739"/>
            </a:xfrm>
            <a:prstGeom prst="rect">
              <a:avLst/>
            </a:prstGeom>
          </p:spPr>
        </p:pic>
        <p:sp>
          <p:nvSpPr>
            <p:cNvPr id="52" name="Triangle 96">
              <a:extLst>
                <a:ext uri="{FF2B5EF4-FFF2-40B4-BE49-F238E27FC236}">
                  <a16:creationId xmlns:a16="http://schemas.microsoft.com/office/drawing/2014/main" id="{8582965E-E155-44F7-893F-CEDEEBD9F10C}"/>
                </a:ext>
              </a:extLst>
            </p:cNvPr>
            <p:cNvSpPr/>
            <p:nvPr/>
          </p:nvSpPr>
          <p:spPr>
            <a:xfrm rot="10800000">
              <a:off x="8291835" y="2703310"/>
              <a:ext cx="676607" cy="277141"/>
            </a:xfrm>
            <a:prstGeom prst="triangle">
              <a:avLst/>
            </a:prstGeom>
            <a:solidFill>
              <a:srgbClr val="73EB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3" name="Triangle 97">
              <a:extLst>
                <a:ext uri="{FF2B5EF4-FFF2-40B4-BE49-F238E27FC236}">
                  <a16:creationId xmlns:a16="http://schemas.microsoft.com/office/drawing/2014/main" id="{27AFE498-E641-4C1F-8729-F1051B616834}"/>
                </a:ext>
              </a:extLst>
            </p:cNvPr>
            <p:cNvSpPr/>
            <p:nvPr/>
          </p:nvSpPr>
          <p:spPr>
            <a:xfrm rot="16200000">
              <a:off x="8645768" y="2832226"/>
              <a:ext cx="519061" cy="363103"/>
            </a:xfrm>
            <a:prstGeom prst="triangle">
              <a:avLst/>
            </a:prstGeom>
            <a:solidFill>
              <a:srgbClr val="4FE6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6" name="Triangle 98">
              <a:extLst>
                <a:ext uri="{FF2B5EF4-FFF2-40B4-BE49-F238E27FC236}">
                  <a16:creationId xmlns:a16="http://schemas.microsoft.com/office/drawing/2014/main" id="{D688616A-3257-43A2-9C85-ACB3ACE37BFE}"/>
                </a:ext>
              </a:extLst>
            </p:cNvPr>
            <p:cNvSpPr/>
            <p:nvPr/>
          </p:nvSpPr>
          <p:spPr>
            <a:xfrm>
              <a:off x="8279851" y="3057402"/>
              <a:ext cx="676607" cy="299086"/>
            </a:xfrm>
            <a:prstGeom prst="triangle">
              <a:avLst/>
            </a:prstGeom>
            <a:gradFill>
              <a:gsLst>
                <a:gs pos="32000">
                  <a:srgbClr val="21B1D6">
                    <a:lumMod val="99000"/>
                    <a:lumOff val="1000"/>
                  </a:srgbClr>
                </a:gs>
                <a:gs pos="100000">
                  <a:srgbClr val="219FC6"/>
                </a:gs>
              </a:gsLst>
              <a:lin ang="5400000" scaled="1"/>
            </a:gra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7" name="Triangle 99">
              <a:extLst>
                <a:ext uri="{FF2B5EF4-FFF2-40B4-BE49-F238E27FC236}">
                  <a16:creationId xmlns:a16="http://schemas.microsoft.com/office/drawing/2014/main" id="{D63BB3E8-F4E8-4600-816E-527D030F8F01}"/>
                </a:ext>
              </a:extLst>
            </p:cNvPr>
            <p:cNvSpPr/>
            <p:nvPr/>
          </p:nvSpPr>
          <p:spPr>
            <a:xfrm rot="5400000">
              <a:off x="8182468" y="2829808"/>
              <a:ext cx="396612" cy="363104"/>
            </a:xfrm>
            <a:prstGeom prst="triangle">
              <a:avLst>
                <a:gd name="adj" fmla="val 50000"/>
              </a:avLst>
            </a:prstGeom>
            <a:gradFill>
              <a:gsLst>
                <a:gs pos="0">
                  <a:srgbClr val="59D4EF"/>
                </a:gs>
                <a:gs pos="47000">
                  <a:srgbClr val="50C4E2"/>
                </a:gs>
                <a:gs pos="100000">
                  <a:srgbClr val="51C1DF"/>
                </a:gs>
              </a:gsLst>
              <a:lin ang="0" scaled="0"/>
            </a:gra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22" name="Rectangle 21">
            <a:extLst>
              <a:ext uri="{FF2B5EF4-FFF2-40B4-BE49-F238E27FC236}">
                <a16:creationId xmlns:a16="http://schemas.microsoft.com/office/drawing/2014/main" id="{56F8BA06-FD96-4EFB-A08D-9AE26669D843}"/>
              </a:ext>
            </a:extLst>
          </p:cNvPr>
          <p:cNvSpPr/>
          <p:nvPr/>
        </p:nvSpPr>
        <p:spPr bwMode="auto">
          <a:xfrm>
            <a:off x="7567016" y="4039998"/>
            <a:ext cx="2286000"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9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Azure Policy</a:t>
            </a:r>
          </a:p>
          <a:p>
            <a:pPr marL="0" marR="0" lvl="0" indent="0" algn="ctr" defTabSz="914225" rtl="0" eaLnBrk="1" fontAlgn="auto" latinLnBrk="0" hangingPunct="1">
              <a:lnSpc>
                <a:spcPct val="100000"/>
              </a:lnSpc>
              <a:spcBef>
                <a:spcPts val="0"/>
              </a:spcBef>
              <a:spcAft>
                <a:spcPts val="9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Azure Defender</a:t>
            </a:r>
          </a:p>
        </p:txBody>
      </p:sp>
      <p:sp>
        <p:nvSpPr>
          <p:cNvPr id="92" name="Rectangle 91">
            <a:extLst>
              <a:ext uri="{FF2B5EF4-FFF2-40B4-BE49-F238E27FC236}">
                <a16:creationId xmlns:a16="http://schemas.microsoft.com/office/drawing/2014/main" id="{86AC2482-19C2-4AB1-A8A4-BB25B80585AD}"/>
              </a:ext>
              <a:ext uri="{C183D7F6-B498-43B3-948B-1728B52AA6E4}">
                <adec:decorative xmlns:adec="http://schemas.microsoft.com/office/drawing/2017/decorative" val="1"/>
              </a:ext>
            </a:extLst>
          </p:cNvPr>
          <p:cNvSpPr/>
          <p:nvPr/>
        </p:nvSpPr>
        <p:spPr bwMode="auto">
          <a:xfrm>
            <a:off x="2597241" y="5421426"/>
            <a:ext cx="7255775" cy="100783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4" name="Rectangle 23">
            <a:extLst>
              <a:ext uri="{FF2B5EF4-FFF2-40B4-BE49-F238E27FC236}">
                <a16:creationId xmlns:a16="http://schemas.microsoft.com/office/drawing/2014/main" id="{300A4E29-B60A-4A29-9920-7B76F49DA353}"/>
              </a:ext>
            </a:extLst>
          </p:cNvPr>
          <p:cNvSpPr/>
          <p:nvPr/>
        </p:nvSpPr>
        <p:spPr bwMode="auto">
          <a:xfrm>
            <a:off x="2712967" y="5634746"/>
            <a:ext cx="7024322" cy="5811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No migration needed for existing SQL Servers</a:t>
            </a:r>
          </a:p>
        </p:txBody>
      </p:sp>
    </p:spTree>
    <p:extLst>
      <p:ext uri="{BB962C8B-B14F-4D97-AF65-F5344CB8AC3E}">
        <p14:creationId xmlns:p14="http://schemas.microsoft.com/office/powerpoint/2010/main" val="1386838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64" presetClass="path" presetSubtype="0" accel="50000" decel="50000" fill="hold" grpId="1" nodeType="withEffect">
                                  <p:stCondLst>
                                    <p:cond delay="0"/>
                                  </p:stCondLst>
                                  <p:childTnLst>
                                    <p:animMotion origin="layout" path="M 3.125E-6 0.08842 L 3.125E-6 1.11111E-6 " pathEditMode="relative" rAng="0" ptsTypes="AA">
                                      <p:cBhvr>
                                        <p:cTn id="9" dur="750" fill="hold"/>
                                        <p:tgtEl>
                                          <p:spTgt spid="92"/>
                                        </p:tgtEl>
                                        <p:attrNameLst>
                                          <p:attrName>ppt_x</p:attrName>
                                          <p:attrName>ppt_y</p:attrName>
                                        </p:attrNameLst>
                                      </p:cBhvr>
                                      <p:rCtr x="0" y="-4421"/>
                                    </p:animMotion>
                                  </p:childTnLst>
                                </p:cTn>
                              </p:par>
                              <p:par>
                                <p:cTn id="10" presetID="10"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64" presetClass="path" presetSubtype="0" accel="50000" decel="50000" fill="hold" grpId="1" nodeType="withEffect">
                                  <p:stCondLst>
                                    <p:cond delay="0"/>
                                  </p:stCondLst>
                                  <p:childTnLst>
                                    <p:animMotion origin="layout" path="M 3.125E-6 0.08842 L 3.125E-6 1.11111E-6 " pathEditMode="relative" rAng="0" ptsTypes="AA">
                                      <p:cBhvr>
                                        <p:cTn id="14" dur="750" fill="hold"/>
                                        <p:tgtEl>
                                          <p:spTgt spid="24"/>
                                        </p:tgtEl>
                                        <p:attrNameLst>
                                          <p:attrName>ppt_x</p:attrName>
                                          <p:attrName>ppt_y</p:attrName>
                                        </p:attrNameLst>
                                      </p:cBhvr>
                                      <p:rCtr x="0" y="-44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24" grpId="0"/>
      <p:bldP spid="24"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65C4A2-8972-43E7-87D7-E399DA2D947A}"/>
              </a:ext>
            </a:extLst>
          </p:cNvPr>
          <p:cNvSpPr>
            <a:spLocks noGrp="1"/>
          </p:cNvSpPr>
          <p:nvPr>
            <p:ph type="title"/>
          </p:nvPr>
        </p:nvSpPr>
        <p:spPr>
          <a:xfrm>
            <a:off x="588263" y="457200"/>
            <a:ext cx="11018520" cy="861774"/>
          </a:xfrm>
        </p:spPr>
        <p:txBody>
          <a:bodyPr/>
          <a:lstStyle/>
          <a:p>
            <a:pPr algn="ctr"/>
            <a:r>
              <a:rPr lang="en-US">
                <a:cs typeface="Segoe UI"/>
              </a:rPr>
              <a:t>Azure Arc-enabled VMware vSphere</a:t>
            </a:r>
            <a:br>
              <a:rPr lang="en-US">
                <a:cs typeface="Segoe UI"/>
              </a:rPr>
            </a:br>
            <a:r>
              <a:rPr lang="en-US" sz="2000">
                <a:latin typeface="Segoe UI"/>
                <a:cs typeface="Segoe UI"/>
              </a:rPr>
              <a:t>Provision and Manage</a:t>
            </a:r>
            <a:r>
              <a:rPr lang="en-US" sz="2000">
                <a:latin typeface="+mn-lt"/>
                <a:cs typeface="Segoe UI"/>
              </a:rPr>
              <a:t> VMware VMs from Azure using Azure Arc</a:t>
            </a:r>
          </a:p>
        </p:txBody>
      </p:sp>
      <p:grpSp>
        <p:nvGrpSpPr>
          <p:cNvPr id="18" name="Group 17">
            <a:extLst>
              <a:ext uri="{FF2B5EF4-FFF2-40B4-BE49-F238E27FC236}">
                <a16:creationId xmlns:a16="http://schemas.microsoft.com/office/drawing/2014/main" id="{1FF68D86-1899-4324-AE95-E5B32604BCBF}"/>
              </a:ext>
              <a:ext uri="{C183D7F6-B498-43B3-948B-1728B52AA6E4}">
                <adec:decorative xmlns:adec="http://schemas.microsoft.com/office/drawing/2017/decorative" val="1"/>
              </a:ext>
            </a:extLst>
          </p:cNvPr>
          <p:cNvGrpSpPr/>
          <p:nvPr/>
        </p:nvGrpSpPr>
        <p:grpSpPr>
          <a:xfrm>
            <a:off x="2108200" y="5923919"/>
            <a:ext cx="8026400" cy="104449"/>
            <a:chOff x="2108200" y="5643727"/>
            <a:chExt cx="8026400" cy="104449"/>
          </a:xfrm>
        </p:grpSpPr>
        <p:cxnSp>
          <p:nvCxnSpPr>
            <p:cNvPr id="12" name="Straight Connector 11">
              <a:extLst>
                <a:ext uri="{FF2B5EF4-FFF2-40B4-BE49-F238E27FC236}">
                  <a16:creationId xmlns:a16="http://schemas.microsoft.com/office/drawing/2014/main" id="{BAAEA3DD-7F75-4096-AB9A-10BFA6B6F1DF}"/>
                </a:ext>
              </a:extLst>
            </p:cNvPr>
            <p:cNvCxnSpPr>
              <a:cxnSpLocks/>
            </p:cNvCxnSpPr>
            <p:nvPr/>
          </p:nvCxnSpPr>
          <p:spPr>
            <a:xfrm>
              <a:off x="2108200" y="5695949"/>
              <a:ext cx="8026400" cy="0"/>
            </a:xfrm>
            <a:prstGeom prst="line">
              <a:avLst/>
            </a:prstGeom>
            <a:noFill/>
            <a:ln w="15875">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04" name="Rectangle 40">
              <a:extLst>
                <a:ext uri="{FF2B5EF4-FFF2-40B4-BE49-F238E27FC236}">
                  <a16:creationId xmlns:a16="http://schemas.microsoft.com/office/drawing/2014/main" id="{C784CA90-5263-49BE-B180-2B8B8E27568B}"/>
                </a:ext>
              </a:extLst>
            </p:cNvPr>
            <p:cNvSpPr/>
            <p:nvPr/>
          </p:nvSpPr>
          <p:spPr bwMode="auto">
            <a:xfrm rot="8100000">
              <a:off x="10014327" y="5643727"/>
              <a:ext cx="104449" cy="104449"/>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5875">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5" name="Rectangle 40">
              <a:extLst>
                <a:ext uri="{FF2B5EF4-FFF2-40B4-BE49-F238E27FC236}">
                  <a16:creationId xmlns:a16="http://schemas.microsoft.com/office/drawing/2014/main" id="{D825EDC4-A9B1-4CA9-92CC-BDF6C83F5755}"/>
                </a:ext>
              </a:extLst>
            </p:cNvPr>
            <p:cNvSpPr/>
            <p:nvPr/>
          </p:nvSpPr>
          <p:spPr bwMode="auto">
            <a:xfrm rot="13500000" flipH="1">
              <a:off x="2129833" y="5643727"/>
              <a:ext cx="104449" cy="104449"/>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5875">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323" name="nodes">
            <a:extLst>
              <a:ext uri="{FF2B5EF4-FFF2-40B4-BE49-F238E27FC236}">
                <a16:creationId xmlns:a16="http://schemas.microsoft.com/office/drawing/2014/main" id="{EF01CB12-EA83-4261-9C35-BC5B0D741B7E}"/>
              </a:ext>
              <a:ext uri="{C183D7F6-B498-43B3-948B-1728B52AA6E4}">
                <adec:decorative xmlns:adec="http://schemas.microsoft.com/office/drawing/2017/decorative" val="1"/>
              </a:ext>
            </a:extLst>
          </p:cNvPr>
          <p:cNvGrpSpPr>
            <a:grpSpLocks noChangeAspect="1"/>
          </p:cNvGrpSpPr>
          <p:nvPr/>
        </p:nvGrpSpPr>
        <p:grpSpPr bwMode="auto">
          <a:xfrm>
            <a:off x="869215" y="5669004"/>
            <a:ext cx="629757" cy="627777"/>
            <a:chOff x="1016" y="765"/>
            <a:chExt cx="318" cy="317"/>
          </a:xfrm>
        </p:grpSpPr>
        <p:sp>
          <p:nvSpPr>
            <p:cNvPr id="324" name="AutoShape 3">
              <a:extLst>
                <a:ext uri="{FF2B5EF4-FFF2-40B4-BE49-F238E27FC236}">
                  <a16:creationId xmlns:a16="http://schemas.microsoft.com/office/drawing/2014/main" id="{602CF74F-4C4C-4D47-B249-1230BE36F66D}"/>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5" name="Freeform 5">
              <a:extLst>
                <a:ext uri="{FF2B5EF4-FFF2-40B4-BE49-F238E27FC236}">
                  <a16:creationId xmlns:a16="http://schemas.microsoft.com/office/drawing/2014/main" id="{77380952-C4D5-46D6-B77F-71F544E934DB}"/>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6" name="Freeform 6">
              <a:extLst>
                <a:ext uri="{FF2B5EF4-FFF2-40B4-BE49-F238E27FC236}">
                  <a16:creationId xmlns:a16="http://schemas.microsoft.com/office/drawing/2014/main" id="{A1073927-3012-4D79-BAD0-52E3C2DB94BC}"/>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7" name="Freeform 7">
              <a:extLst>
                <a:ext uri="{FF2B5EF4-FFF2-40B4-BE49-F238E27FC236}">
                  <a16:creationId xmlns:a16="http://schemas.microsoft.com/office/drawing/2014/main" id="{F644A2F8-CE4C-490B-BAFD-26DF03D277D6}"/>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8" name="Freeform 8">
              <a:extLst>
                <a:ext uri="{FF2B5EF4-FFF2-40B4-BE49-F238E27FC236}">
                  <a16:creationId xmlns:a16="http://schemas.microsoft.com/office/drawing/2014/main" id="{52E67CB9-4EF6-477A-A233-2DFC9CC570F0}"/>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9" name="Freeform 9">
              <a:extLst>
                <a:ext uri="{FF2B5EF4-FFF2-40B4-BE49-F238E27FC236}">
                  <a16:creationId xmlns:a16="http://schemas.microsoft.com/office/drawing/2014/main" id="{6D624D7C-AD71-46C8-B642-72318B77D51E}"/>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0" name="Freeform 10">
              <a:extLst>
                <a:ext uri="{FF2B5EF4-FFF2-40B4-BE49-F238E27FC236}">
                  <a16:creationId xmlns:a16="http://schemas.microsoft.com/office/drawing/2014/main" id="{F5D743C8-7050-4C83-BB64-8AF82A2ECA39}"/>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1" name="Oval 11">
              <a:extLst>
                <a:ext uri="{FF2B5EF4-FFF2-40B4-BE49-F238E27FC236}">
                  <a16:creationId xmlns:a16="http://schemas.microsoft.com/office/drawing/2014/main" id="{27708ABB-1250-483E-B3AE-18E0FFA2F8D8}"/>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2" name="Oval 12">
              <a:extLst>
                <a:ext uri="{FF2B5EF4-FFF2-40B4-BE49-F238E27FC236}">
                  <a16:creationId xmlns:a16="http://schemas.microsoft.com/office/drawing/2014/main" id="{BB5ED897-F71C-4ECD-B948-C449AB3FB453}"/>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3" name="Oval 13">
              <a:extLst>
                <a:ext uri="{FF2B5EF4-FFF2-40B4-BE49-F238E27FC236}">
                  <a16:creationId xmlns:a16="http://schemas.microsoft.com/office/drawing/2014/main" id="{773DE20E-2EE9-42DC-8A49-A07CBF8919BD}"/>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4" name="Oval 14">
              <a:extLst>
                <a:ext uri="{FF2B5EF4-FFF2-40B4-BE49-F238E27FC236}">
                  <a16:creationId xmlns:a16="http://schemas.microsoft.com/office/drawing/2014/main" id="{D2FA8BC6-0486-4F91-9F9A-FA114E5BC1B2}"/>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5" name="Freeform 15">
              <a:extLst>
                <a:ext uri="{FF2B5EF4-FFF2-40B4-BE49-F238E27FC236}">
                  <a16:creationId xmlns:a16="http://schemas.microsoft.com/office/drawing/2014/main" id="{4E725426-7080-4C63-9540-F3DF33F84736}"/>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6" name="Freeform 16">
              <a:extLst>
                <a:ext uri="{FF2B5EF4-FFF2-40B4-BE49-F238E27FC236}">
                  <a16:creationId xmlns:a16="http://schemas.microsoft.com/office/drawing/2014/main" id="{D9E48E33-C7F8-4B46-BDED-3111F48560B6}"/>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7" name="Freeform 17">
              <a:extLst>
                <a:ext uri="{FF2B5EF4-FFF2-40B4-BE49-F238E27FC236}">
                  <a16:creationId xmlns:a16="http://schemas.microsoft.com/office/drawing/2014/main" id="{FD572DA3-DF8E-4BC3-A847-303E9D600322}"/>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8" name="Oval 18">
              <a:extLst>
                <a:ext uri="{FF2B5EF4-FFF2-40B4-BE49-F238E27FC236}">
                  <a16:creationId xmlns:a16="http://schemas.microsoft.com/office/drawing/2014/main" id="{B4042B7C-3F6B-4032-8F76-E17C99E6927A}"/>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useBgFill="1">
        <p:nvSpPr>
          <p:cNvPr id="206" name="Rectangle 205">
            <a:extLst>
              <a:ext uri="{FF2B5EF4-FFF2-40B4-BE49-F238E27FC236}">
                <a16:creationId xmlns:a16="http://schemas.microsoft.com/office/drawing/2014/main" id="{20355A14-F7BE-473C-BD5A-967D9C3E3088}"/>
              </a:ext>
              <a:ext uri="{C183D7F6-B498-43B3-948B-1728B52AA6E4}">
                <adec:decorative xmlns:adec="http://schemas.microsoft.com/office/drawing/2017/decorative" val="1"/>
              </a:ext>
            </a:extLst>
          </p:cNvPr>
          <p:cNvSpPr/>
          <p:nvPr/>
        </p:nvSpPr>
        <p:spPr bwMode="auto">
          <a:xfrm>
            <a:off x="1474671" y="6112475"/>
            <a:ext cx="9156097" cy="4339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VMware vSphere environments hosted in your datacenter or on Azure VMware Solutions</a:t>
            </a:r>
            <a:endParaRPr kumimoji="0" lang="en-US" sz="20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Segoe UI" pitchFamily="34" charset="0"/>
            </a:endParaRPr>
          </a:p>
        </p:txBody>
      </p:sp>
      <p:grpSp>
        <p:nvGrpSpPr>
          <p:cNvPr id="11" name="Graphic 22">
            <a:extLst>
              <a:ext uri="{FF2B5EF4-FFF2-40B4-BE49-F238E27FC236}">
                <a16:creationId xmlns:a16="http://schemas.microsoft.com/office/drawing/2014/main" id="{7214E2DE-976B-EE4F-A40B-3EEBE56C4C1D}"/>
              </a:ext>
              <a:ext uri="{C183D7F6-B498-43B3-948B-1728B52AA6E4}">
                <adec:decorative xmlns:adec="http://schemas.microsoft.com/office/drawing/2017/decorative" val="1"/>
              </a:ext>
            </a:extLst>
          </p:cNvPr>
          <p:cNvGrpSpPr/>
          <p:nvPr/>
        </p:nvGrpSpPr>
        <p:grpSpPr>
          <a:xfrm>
            <a:off x="10621664" y="5669004"/>
            <a:ext cx="614274" cy="614274"/>
            <a:chOff x="10366215" y="5669004"/>
            <a:chExt cx="614274" cy="614274"/>
          </a:xfrm>
        </p:grpSpPr>
        <p:sp>
          <p:nvSpPr>
            <p:cNvPr id="22" name="Freeform: Shape 21">
              <a:extLst>
                <a:ext uri="{FF2B5EF4-FFF2-40B4-BE49-F238E27FC236}">
                  <a16:creationId xmlns:a16="http://schemas.microsoft.com/office/drawing/2014/main" id="{A4E6AB81-A69D-4C38-ADD3-41697CAF3D8C}"/>
                </a:ext>
              </a:extLst>
            </p:cNvPr>
            <p:cNvSpPr/>
            <p:nvPr/>
          </p:nvSpPr>
          <p:spPr>
            <a:xfrm>
              <a:off x="10494188" y="5758585"/>
              <a:ext cx="396718" cy="396718"/>
            </a:xfrm>
            <a:custGeom>
              <a:avLst/>
              <a:gdLst>
                <a:gd name="connsiteX0" fmla="*/ 325266 w 396718"/>
                <a:gd name="connsiteY0" fmla="*/ 139946 h 396718"/>
                <a:gd name="connsiteX1" fmla="*/ 256775 w 396718"/>
                <a:gd name="connsiteY1" fmla="*/ 71457 h 396718"/>
                <a:gd name="connsiteX2" fmla="*/ 318502 w 396718"/>
                <a:gd name="connsiteY2" fmla="*/ 9730 h 396718"/>
                <a:gd name="connsiteX3" fmla="*/ 245813 w 396718"/>
                <a:gd name="connsiteY3" fmla="*/ 2273 h 396718"/>
                <a:gd name="connsiteX4" fmla="*/ 181039 w 396718"/>
                <a:gd name="connsiteY4" fmla="*/ 36090 h 396718"/>
                <a:gd name="connsiteX5" fmla="*/ 145605 w 396718"/>
                <a:gd name="connsiteY5" fmla="*/ 99994 h 396718"/>
                <a:gd name="connsiteX6" fmla="*/ 151233 w 396718"/>
                <a:gd name="connsiteY6" fmla="*/ 172845 h 396718"/>
                <a:gd name="connsiteX7" fmla="*/ 14981 w 396718"/>
                <a:gd name="connsiteY7" fmla="*/ 309087 h 396718"/>
                <a:gd name="connsiteX8" fmla="*/ 0 w 396718"/>
                <a:gd name="connsiteY8" fmla="*/ 345413 h 396718"/>
                <a:gd name="connsiteX9" fmla="*/ 14981 w 396718"/>
                <a:gd name="connsiteY9" fmla="*/ 381738 h 396718"/>
                <a:gd name="connsiteX10" fmla="*/ 51306 w 396718"/>
                <a:gd name="connsiteY10" fmla="*/ 396719 h 396718"/>
                <a:gd name="connsiteX11" fmla="*/ 87631 w 396718"/>
                <a:gd name="connsiteY11" fmla="*/ 381738 h 396718"/>
                <a:gd name="connsiteX12" fmla="*/ 223875 w 396718"/>
                <a:gd name="connsiteY12" fmla="*/ 245487 h 396718"/>
                <a:gd name="connsiteX13" fmla="*/ 296725 w 396718"/>
                <a:gd name="connsiteY13" fmla="*/ 251113 h 396718"/>
                <a:gd name="connsiteX14" fmla="*/ 360626 w 396718"/>
                <a:gd name="connsiteY14" fmla="*/ 215682 h 396718"/>
                <a:gd name="connsiteX15" fmla="*/ 394445 w 396718"/>
                <a:gd name="connsiteY15" fmla="*/ 150913 h 396718"/>
                <a:gd name="connsiteX16" fmla="*/ 386993 w 396718"/>
                <a:gd name="connsiteY16" fmla="*/ 78228 h 396718"/>
                <a:gd name="connsiteX17" fmla="*/ 325266 w 396718"/>
                <a:gd name="connsiteY17" fmla="*/ 139946 h 396718"/>
                <a:gd name="connsiteX18" fmla="*/ 69465 w 396718"/>
                <a:gd name="connsiteY18" fmla="*/ 363571 h 396718"/>
                <a:gd name="connsiteX19" fmla="*/ 56315 w 396718"/>
                <a:gd name="connsiteY19" fmla="*/ 370602 h 396718"/>
                <a:gd name="connsiteX20" fmla="*/ 41474 w 396718"/>
                <a:gd name="connsiteY20" fmla="*/ 369142 h 396718"/>
                <a:gd name="connsiteX21" fmla="*/ 29946 w 396718"/>
                <a:gd name="connsiteY21" fmla="*/ 359683 h 396718"/>
                <a:gd name="connsiteX22" fmla="*/ 25618 w 396718"/>
                <a:gd name="connsiteY22" fmla="*/ 345413 h 396718"/>
                <a:gd name="connsiteX23" fmla="*/ 29946 w 396718"/>
                <a:gd name="connsiteY23" fmla="*/ 331142 h 396718"/>
                <a:gd name="connsiteX24" fmla="*/ 41474 w 396718"/>
                <a:gd name="connsiteY24" fmla="*/ 321684 h 396718"/>
                <a:gd name="connsiteX25" fmla="*/ 56315 w 396718"/>
                <a:gd name="connsiteY25" fmla="*/ 320224 h 396718"/>
                <a:gd name="connsiteX26" fmla="*/ 69465 w 396718"/>
                <a:gd name="connsiteY26" fmla="*/ 327254 h 396718"/>
                <a:gd name="connsiteX27" fmla="*/ 76985 w 396718"/>
                <a:gd name="connsiteY27" fmla="*/ 345413 h 396718"/>
                <a:gd name="connsiteX28" fmla="*/ 69465 w 396718"/>
                <a:gd name="connsiteY28" fmla="*/ 363571 h 39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6718" h="396718">
                  <a:moveTo>
                    <a:pt x="325266" y="139946"/>
                  </a:moveTo>
                  <a:lnTo>
                    <a:pt x="256775" y="71457"/>
                  </a:lnTo>
                  <a:lnTo>
                    <a:pt x="318502" y="9730"/>
                  </a:lnTo>
                  <a:cubicBezTo>
                    <a:pt x="295526" y="180"/>
                    <a:pt x="270251" y="-2413"/>
                    <a:pt x="245813" y="2273"/>
                  </a:cubicBezTo>
                  <a:cubicBezTo>
                    <a:pt x="221377" y="6959"/>
                    <a:pt x="198853" y="18718"/>
                    <a:pt x="181039" y="36090"/>
                  </a:cubicBezTo>
                  <a:cubicBezTo>
                    <a:pt x="163224" y="53461"/>
                    <a:pt x="150904" y="75681"/>
                    <a:pt x="145605" y="99994"/>
                  </a:cubicBezTo>
                  <a:cubicBezTo>
                    <a:pt x="140307" y="124305"/>
                    <a:pt x="142263" y="149637"/>
                    <a:pt x="151233" y="172845"/>
                  </a:cubicBezTo>
                  <a:lnTo>
                    <a:pt x="14981" y="309087"/>
                  </a:lnTo>
                  <a:cubicBezTo>
                    <a:pt x="5385" y="318742"/>
                    <a:pt x="0" y="331801"/>
                    <a:pt x="0" y="345413"/>
                  </a:cubicBezTo>
                  <a:cubicBezTo>
                    <a:pt x="0" y="359024"/>
                    <a:pt x="5385" y="372084"/>
                    <a:pt x="14981" y="381738"/>
                  </a:cubicBezTo>
                  <a:cubicBezTo>
                    <a:pt x="24636" y="391334"/>
                    <a:pt x="37695" y="396719"/>
                    <a:pt x="51306" y="396719"/>
                  </a:cubicBezTo>
                  <a:cubicBezTo>
                    <a:pt x="64919" y="396719"/>
                    <a:pt x="77977" y="391334"/>
                    <a:pt x="87631" y="381738"/>
                  </a:cubicBezTo>
                  <a:lnTo>
                    <a:pt x="223875" y="245487"/>
                  </a:lnTo>
                  <a:cubicBezTo>
                    <a:pt x="247084" y="254455"/>
                    <a:pt x="272415" y="256412"/>
                    <a:pt x="296725" y="251113"/>
                  </a:cubicBezTo>
                  <a:cubicBezTo>
                    <a:pt x="321035" y="245815"/>
                    <a:pt x="343255" y="233495"/>
                    <a:pt x="360626" y="215682"/>
                  </a:cubicBezTo>
                  <a:cubicBezTo>
                    <a:pt x="377999" y="197869"/>
                    <a:pt x="389757" y="175348"/>
                    <a:pt x="394445" y="150913"/>
                  </a:cubicBezTo>
                  <a:cubicBezTo>
                    <a:pt x="399131" y="126478"/>
                    <a:pt x="396539" y="101204"/>
                    <a:pt x="386993" y="78228"/>
                  </a:cubicBezTo>
                  <a:lnTo>
                    <a:pt x="325266" y="139946"/>
                  </a:lnTo>
                  <a:close/>
                  <a:moveTo>
                    <a:pt x="69465" y="363571"/>
                  </a:moveTo>
                  <a:cubicBezTo>
                    <a:pt x="65873" y="367163"/>
                    <a:pt x="61297" y="369610"/>
                    <a:pt x="56315" y="370602"/>
                  </a:cubicBezTo>
                  <a:cubicBezTo>
                    <a:pt x="51332" y="371594"/>
                    <a:pt x="46168" y="371086"/>
                    <a:pt x="41474" y="369142"/>
                  </a:cubicBezTo>
                  <a:cubicBezTo>
                    <a:pt x="36781" y="367198"/>
                    <a:pt x="32769" y="363906"/>
                    <a:pt x="29946" y="359683"/>
                  </a:cubicBezTo>
                  <a:cubicBezTo>
                    <a:pt x="27124" y="355459"/>
                    <a:pt x="25618" y="350493"/>
                    <a:pt x="25618" y="345413"/>
                  </a:cubicBezTo>
                  <a:cubicBezTo>
                    <a:pt x="25618" y="340332"/>
                    <a:pt x="27124" y="335367"/>
                    <a:pt x="29946" y="331142"/>
                  </a:cubicBezTo>
                  <a:cubicBezTo>
                    <a:pt x="32769" y="326919"/>
                    <a:pt x="36781" y="323628"/>
                    <a:pt x="41474" y="321684"/>
                  </a:cubicBezTo>
                  <a:cubicBezTo>
                    <a:pt x="46168" y="319740"/>
                    <a:pt x="51332" y="319232"/>
                    <a:pt x="56315" y="320224"/>
                  </a:cubicBezTo>
                  <a:cubicBezTo>
                    <a:pt x="61297" y="321215"/>
                    <a:pt x="65873" y="323662"/>
                    <a:pt x="69465" y="327254"/>
                  </a:cubicBezTo>
                  <a:cubicBezTo>
                    <a:pt x="74280" y="332071"/>
                    <a:pt x="76985" y="338602"/>
                    <a:pt x="76985" y="345413"/>
                  </a:cubicBezTo>
                  <a:cubicBezTo>
                    <a:pt x="76985" y="352223"/>
                    <a:pt x="74280" y="358754"/>
                    <a:pt x="69465" y="363571"/>
                  </a:cubicBezTo>
                  <a:close/>
                </a:path>
              </a:pathLst>
            </a:custGeom>
            <a:solidFill>
              <a:srgbClr val="50E6FF"/>
            </a:solidFill>
            <a:ln w="1088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8CF8A2AD-C970-432E-9F3A-96FB2CA64C4A}"/>
                </a:ext>
              </a:extLst>
            </p:cNvPr>
            <p:cNvSpPr/>
            <p:nvPr/>
          </p:nvSpPr>
          <p:spPr>
            <a:xfrm>
              <a:off x="10366215" y="5669004"/>
              <a:ext cx="127973" cy="127973"/>
            </a:xfrm>
            <a:custGeom>
              <a:avLst/>
              <a:gdLst>
                <a:gd name="connsiteX0" fmla="*/ 0 w 127973"/>
                <a:gd name="connsiteY0" fmla="*/ 0 h 127973"/>
                <a:gd name="connsiteX1" fmla="*/ 127974 w 127973"/>
                <a:gd name="connsiteY1" fmla="*/ 0 h 127973"/>
                <a:gd name="connsiteX2" fmla="*/ 127974 w 127973"/>
                <a:gd name="connsiteY2" fmla="*/ 127974 h 127973"/>
                <a:gd name="connsiteX3" fmla="*/ 0 w 127973"/>
                <a:gd name="connsiteY3" fmla="*/ 127974 h 127973"/>
              </a:gdLst>
              <a:ahLst/>
              <a:cxnLst>
                <a:cxn ang="0">
                  <a:pos x="connsiteX0" y="connsiteY0"/>
                </a:cxn>
                <a:cxn ang="0">
                  <a:pos x="connsiteX1" y="connsiteY1"/>
                </a:cxn>
                <a:cxn ang="0">
                  <a:pos x="connsiteX2" y="connsiteY2"/>
                </a:cxn>
                <a:cxn ang="0">
                  <a:pos x="connsiteX3" y="connsiteY3"/>
                </a:cxn>
              </a:cxnLst>
              <a:rect l="l" t="t" r="r" b="b"/>
              <a:pathLst>
                <a:path w="127973" h="127973">
                  <a:moveTo>
                    <a:pt x="0" y="0"/>
                  </a:moveTo>
                  <a:lnTo>
                    <a:pt x="127974" y="0"/>
                  </a:lnTo>
                  <a:lnTo>
                    <a:pt x="127974" y="127974"/>
                  </a:lnTo>
                  <a:lnTo>
                    <a:pt x="0" y="127974"/>
                  </a:lnTo>
                  <a:close/>
                </a:path>
              </a:pathLst>
            </a:custGeom>
            <a:solidFill>
              <a:srgbClr val="0078D4"/>
            </a:solidFill>
            <a:ln w="1088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33F8F3C2-F05C-47EB-A187-4B0FA3D416C5}"/>
                </a:ext>
              </a:extLst>
            </p:cNvPr>
            <p:cNvSpPr/>
            <p:nvPr/>
          </p:nvSpPr>
          <p:spPr>
            <a:xfrm>
              <a:off x="10852515" y="5669004"/>
              <a:ext cx="127973" cy="127973"/>
            </a:xfrm>
            <a:custGeom>
              <a:avLst/>
              <a:gdLst>
                <a:gd name="connsiteX0" fmla="*/ 0 w 127973"/>
                <a:gd name="connsiteY0" fmla="*/ 0 h 127973"/>
                <a:gd name="connsiteX1" fmla="*/ 127974 w 127973"/>
                <a:gd name="connsiteY1" fmla="*/ 0 h 127973"/>
                <a:gd name="connsiteX2" fmla="*/ 127974 w 127973"/>
                <a:gd name="connsiteY2" fmla="*/ 127974 h 127973"/>
                <a:gd name="connsiteX3" fmla="*/ 0 w 127973"/>
                <a:gd name="connsiteY3" fmla="*/ 127974 h 127973"/>
              </a:gdLst>
              <a:ahLst/>
              <a:cxnLst>
                <a:cxn ang="0">
                  <a:pos x="connsiteX0" y="connsiteY0"/>
                </a:cxn>
                <a:cxn ang="0">
                  <a:pos x="connsiteX1" y="connsiteY1"/>
                </a:cxn>
                <a:cxn ang="0">
                  <a:pos x="connsiteX2" y="connsiteY2"/>
                </a:cxn>
                <a:cxn ang="0">
                  <a:pos x="connsiteX3" y="connsiteY3"/>
                </a:cxn>
              </a:cxnLst>
              <a:rect l="l" t="t" r="r" b="b"/>
              <a:pathLst>
                <a:path w="127973" h="127973">
                  <a:moveTo>
                    <a:pt x="0" y="0"/>
                  </a:moveTo>
                  <a:lnTo>
                    <a:pt x="127974" y="0"/>
                  </a:lnTo>
                  <a:lnTo>
                    <a:pt x="127974" y="127974"/>
                  </a:lnTo>
                  <a:lnTo>
                    <a:pt x="0" y="127974"/>
                  </a:lnTo>
                  <a:close/>
                </a:path>
              </a:pathLst>
            </a:custGeom>
            <a:solidFill>
              <a:srgbClr val="0078D4"/>
            </a:solidFill>
            <a:ln w="1088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E973D2EC-F025-4263-BFE1-49794E3A69EE}"/>
                </a:ext>
              </a:extLst>
            </p:cNvPr>
            <p:cNvSpPr/>
            <p:nvPr/>
          </p:nvSpPr>
          <p:spPr>
            <a:xfrm>
              <a:off x="10366215" y="6155304"/>
              <a:ext cx="127973" cy="127973"/>
            </a:xfrm>
            <a:custGeom>
              <a:avLst/>
              <a:gdLst>
                <a:gd name="connsiteX0" fmla="*/ 0 w 127973"/>
                <a:gd name="connsiteY0" fmla="*/ 0 h 127973"/>
                <a:gd name="connsiteX1" fmla="*/ 127974 w 127973"/>
                <a:gd name="connsiteY1" fmla="*/ 0 h 127973"/>
                <a:gd name="connsiteX2" fmla="*/ 127974 w 127973"/>
                <a:gd name="connsiteY2" fmla="*/ 127974 h 127973"/>
                <a:gd name="connsiteX3" fmla="*/ 0 w 127973"/>
                <a:gd name="connsiteY3" fmla="*/ 127974 h 127973"/>
              </a:gdLst>
              <a:ahLst/>
              <a:cxnLst>
                <a:cxn ang="0">
                  <a:pos x="connsiteX0" y="connsiteY0"/>
                </a:cxn>
                <a:cxn ang="0">
                  <a:pos x="connsiteX1" y="connsiteY1"/>
                </a:cxn>
                <a:cxn ang="0">
                  <a:pos x="connsiteX2" y="connsiteY2"/>
                </a:cxn>
                <a:cxn ang="0">
                  <a:pos x="connsiteX3" y="connsiteY3"/>
                </a:cxn>
              </a:cxnLst>
              <a:rect l="l" t="t" r="r" b="b"/>
              <a:pathLst>
                <a:path w="127973" h="127973">
                  <a:moveTo>
                    <a:pt x="0" y="0"/>
                  </a:moveTo>
                  <a:lnTo>
                    <a:pt x="127974" y="0"/>
                  </a:lnTo>
                  <a:lnTo>
                    <a:pt x="127974" y="127974"/>
                  </a:lnTo>
                  <a:lnTo>
                    <a:pt x="0" y="127974"/>
                  </a:lnTo>
                  <a:close/>
                </a:path>
              </a:pathLst>
            </a:custGeom>
            <a:solidFill>
              <a:srgbClr val="0078D4"/>
            </a:solidFill>
            <a:ln w="1088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F6DF7E8B-D95E-45D8-B79B-A49C4D1BFAC9}"/>
                </a:ext>
              </a:extLst>
            </p:cNvPr>
            <p:cNvSpPr/>
            <p:nvPr/>
          </p:nvSpPr>
          <p:spPr>
            <a:xfrm>
              <a:off x="10852515" y="6155304"/>
              <a:ext cx="127973" cy="127973"/>
            </a:xfrm>
            <a:custGeom>
              <a:avLst/>
              <a:gdLst>
                <a:gd name="connsiteX0" fmla="*/ 0 w 127973"/>
                <a:gd name="connsiteY0" fmla="*/ 0 h 127973"/>
                <a:gd name="connsiteX1" fmla="*/ 127974 w 127973"/>
                <a:gd name="connsiteY1" fmla="*/ 0 h 127973"/>
                <a:gd name="connsiteX2" fmla="*/ 127974 w 127973"/>
                <a:gd name="connsiteY2" fmla="*/ 127974 h 127973"/>
                <a:gd name="connsiteX3" fmla="*/ 0 w 127973"/>
                <a:gd name="connsiteY3" fmla="*/ 127974 h 127973"/>
              </a:gdLst>
              <a:ahLst/>
              <a:cxnLst>
                <a:cxn ang="0">
                  <a:pos x="connsiteX0" y="connsiteY0"/>
                </a:cxn>
                <a:cxn ang="0">
                  <a:pos x="connsiteX1" y="connsiteY1"/>
                </a:cxn>
                <a:cxn ang="0">
                  <a:pos x="connsiteX2" y="connsiteY2"/>
                </a:cxn>
                <a:cxn ang="0">
                  <a:pos x="connsiteX3" y="connsiteY3"/>
                </a:cxn>
              </a:cxnLst>
              <a:rect l="l" t="t" r="r" b="b"/>
              <a:pathLst>
                <a:path w="127973" h="127973">
                  <a:moveTo>
                    <a:pt x="0" y="0"/>
                  </a:moveTo>
                  <a:lnTo>
                    <a:pt x="127974" y="0"/>
                  </a:lnTo>
                  <a:lnTo>
                    <a:pt x="127974" y="127974"/>
                  </a:lnTo>
                  <a:lnTo>
                    <a:pt x="0" y="127974"/>
                  </a:lnTo>
                  <a:close/>
                </a:path>
              </a:pathLst>
            </a:custGeom>
            <a:solidFill>
              <a:srgbClr val="0078D4"/>
            </a:solidFill>
            <a:ln w="1088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FBB86F6C-B3D7-4B8F-9584-E039BA10586F}"/>
              </a:ext>
              <a:ext uri="{C183D7F6-B498-43B3-948B-1728B52AA6E4}">
                <adec:decorative xmlns:adec="http://schemas.microsoft.com/office/drawing/2017/decorative" val="1"/>
              </a:ext>
            </a:extLst>
          </p:cNvPr>
          <p:cNvGrpSpPr/>
          <p:nvPr/>
        </p:nvGrpSpPr>
        <p:grpSpPr>
          <a:xfrm>
            <a:off x="1225646" y="2031676"/>
            <a:ext cx="9740707" cy="3097538"/>
            <a:chOff x="1082900" y="2137247"/>
            <a:chExt cx="9740707" cy="3097538"/>
          </a:xfrm>
        </p:grpSpPr>
        <p:grpSp>
          <p:nvGrpSpPr>
            <p:cNvPr id="20" name="Group 19" descr="Reach, organize and inventory, governance and ssecurity, and role-based operations">
              <a:extLst>
                <a:ext uri="{FF2B5EF4-FFF2-40B4-BE49-F238E27FC236}">
                  <a16:creationId xmlns:a16="http://schemas.microsoft.com/office/drawing/2014/main" id="{06741CC8-CD5A-479A-94B2-374D3B185BD8}"/>
                </a:ext>
              </a:extLst>
            </p:cNvPr>
            <p:cNvGrpSpPr/>
            <p:nvPr/>
          </p:nvGrpSpPr>
          <p:grpSpPr>
            <a:xfrm>
              <a:off x="1082900" y="2137247"/>
              <a:ext cx="9740707" cy="3097538"/>
              <a:chOff x="1317056" y="2167823"/>
              <a:chExt cx="9740707" cy="3097538"/>
            </a:xfrm>
          </p:grpSpPr>
          <p:grpSp>
            <p:nvGrpSpPr>
              <p:cNvPr id="2" name="Group 1">
                <a:extLst>
                  <a:ext uri="{FF2B5EF4-FFF2-40B4-BE49-F238E27FC236}">
                    <a16:creationId xmlns:a16="http://schemas.microsoft.com/office/drawing/2014/main" id="{2EE8B586-C9AB-44EA-958F-4E6FAC45ABCD}"/>
                  </a:ext>
                </a:extLst>
              </p:cNvPr>
              <p:cNvGrpSpPr/>
              <p:nvPr/>
            </p:nvGrpSpPr>
            <p:grpSpPr>
              <a:xfrm>
                <a:off x="1317056" y="2167823"/>
                <a:ext cx="2286000" cy="3086016"/>
                <a:chOff x="212184" y="2092731"/>
                <a:chExt cx="2286000" cy="3086016"/>
              </a:xfrm>
            </p:grpSpPr>
            <p:sp>
              <p:nvSpPr>
                <p:cNvPr id="93" name="Rectangle 92">
                  <a:extLst>
                    <a:ext uri="{FF2B5EF4-FFF2-40B4-BE49-F238E27FC236}">
                      <a16:creationId xmlns:a16="http://schemas.microsoft.com/office/drawing/2014/main" id="{91E4045A-6EE4-429C-B718-12419F96E79F}"/>
                    </a:ext>
                  </a:extLst>
                </p:cNvPr>
                <p:cNvSpPr/>
                <p:nvPr/>
              </p:nvSpPr>
              <p:spPr bwMode="auto">
                <a:xfrm>
                  <a:off x="212184" y="2092731"/>
                  <a:ext cx="2286000" cy="308601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 name="Rectangle 8">
                  <a:extLst>
                    <a:ext uri="{FF2B5EF4-FFF2-40B4-BE49-F238E27FC236}">
                      <a16:creationId xmlns:a16="http://schemas.microsoft.com/office/drawing/2014/main" id="{B68BD192-9B41-4771-9EED-4AF4A246EBF6}"/>
                    </a:ext>
                  </a:extLst>
                </p:cNvPr>
                <p:cNvSpPr/>
                <p:nvPr/>
              </p:nvSpPr>
              <p:spPr bwMode="auto">
                <a:xfrm>
                  <a:off x="212184" y="3416608"/>
                  <a:ext cx="2286000" cy="3995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Virtual Machine Lifecycle</a:t>
                  </a:r>
                </a:p>
              </p:txBody>
            </p:sp>
            <p:sp>
              <p:nvSpPr>
                <p:cNvPr id="198" name="Rectangle 197">
                  <a:extLst>
                    <a:ext uri="{FF2B5EF4-FFF2-40B4-BE49-F238E27FC236}">
                      <a16:creationId xmlns:a16="http://schemas.microsoft.com/office/drawing/2014/main" id="{9C97DB13-C8E1-41EA-85BB-70F1CE059C99}"/>
                    </a:ext>
                  </a:extLst>
                </p:cNvPr>
                <p:cNvSpPr/>
                <p:nvPr/>
              </p:nvSpPr>
              <p:spPr bwMode="auto">
                <a:xfrm>
                  <a:off x="414754" y="4026059"/>
                  <a:ext cx="1943010" cy="6450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a:rPr>
                    <a:t>Perform full lifecycle management such as create, resize, and delete on VMware VMs from Azure </a:t>
                  </a:r>
                </a:p>
              </p:txBody>
            </p:sp>
          </p:grpSp>
          <p:grpSp>
            <p:nvGrpSpPr>
              <p:cNvPr id="3" name="Group 2">
                <a:extLst>
                  <a:ext uri="{FF2B5EF4-FFF2-40B4-BE49-F238E27FC236}">
                    <a16:creationId xmlns:a16="http://schemas.microsoft.com/office/drawing/2014/main" id="{00F7FA58-B9D7-43FC-9CE3-16B5D3438C1F}"/>
                  </a:ext>
                </a:extLst>
              </p:cNvPr>
              <p:cNvGrpSpPr/>
              <p:nvPr/>
            </p:nvGrpSpPr>
            <p:grpSpPr>
              <a:xfrm>
                <a:off x="3801943" y="2179345"/>
                <a:ext cx="2286000" cy="3086016"/>
                <a:chOff x="2567446" y="2092731"/>
                <a:chExt cx="2286000" cy="3086016"/>
              </a:xfrm>
            </p:grpSpPr>
            <p:sp>
              <p:nvSpPr>
                <p:cNvPr id="94" name="Rectangle 93">
                  <a:extLst>
                    <a:ext uri="{FF2B5EF4-FFF2-40B4-BE49-F238E27FC236}">
                      <a16:creationId xmlns:a16="http://schemas.microsoft.com/office/drawing/2014/main" id="{1F3AF720-73A6-4426-9D2C-B49D492AA068}"/>
                    </a:ext>
                  </a:extLst>
                </p:cNvPr>
                <p:cNvSpPr/>
                <p:nvPr/>
              </p:nvSpPr>
              <p:spPr bwMode="auto">
                <a:xfrm>
                  <a:off x="2567446" y="2092731"/>
                  <a:ext cx="2286000" cy="308601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0" name="Rectangle 129">
                  <a:extLst>
                    <a:ext uri="{FF2B5EF4-FFF2-40B4-BE49-F238E27FC236}">
                      <a16:creationId xmlns:a16="http://schemas.microsoft.com/office/drawing/2014/main" id="{8DC0112B-A823-454C-8A01-AAB7B40B34CC}"/>
                    </a:ext>
                  </a:extLst>
                </p:cNvPr>
                <p:cNvSpPr/>
                <p:nvPr/>
              </p:nvSpPr>
              <p:spPr bwMode="auto">
                <a:xfrm>
                  <a:off x="2567446" y="3276791"/>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a:rPr>
                    <a:t>Self-Serve Operations</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8" name="AutoShape 46">
                  <a:extLst>
                    <a:ext uri="{FF2B5EF4-FFF2-40B4-BE49-F238E27FC236}">
                      <a16:creationId xmlns:a16="http://schemas.microsoft.com/office/drawing/2014/main" id="{EC3992C7-8BEF-4E30-B9CC-A36E998F0E0B}"/>
                    </a:ext>
                  </a:extLst>
                </p:cNvPr>
                <p:cNvSpPr>
                  <a:spLocks noChangeAspect="1" noChangeArrowheads="1" noTextEdit="1"/>
                </p:cNvSpPr>
                <p:nvPr/>
              </p:nvSpPr>
              <p:spPr bwMode="auto">
                <a:xfrm>
                  <a:off x="3589404" y="2432342"/>
                  <a:ext cx="268283" cy="269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CD9EE8BF-F018-4900-9A1F-FD89E99B4D56}"/>
                  </a:ext>
                </a:extLst>
              </p:cNvPr>
              <p:cNvGrpSpPr/>
              <p:nvPr/>
            </p:nvGrpSpPr>
            <p:grpSpPr>
              <a:xfrm>
                <a:off x="6286876" y="2179345"/>
                <a:ext cx="2320850" cy="3086016"/>
                <a:chOff x="4950506" y="2092731"/>
                <a:chExt cx="2320850" cy="3086016"/>
              </a:xfrm>
            </p:grpSpPr>
            <p:sp>
              <p:nvSpPr>
                <p:cNvPr id="95" name="Rectangle 94">
                  <a:extLst>
                    <a:ext uri="{FF2B5EF4-FFF2-40B4-BE49-F238E27FC236}">
                      <a16:creationId xmlns:a16="http://schemas.microsoft.com/office/drawing/2014/main" id="{F2740021-7FFB-4BFB-A589-7595436879AA}"/>
                    </a:ext>
                  </a:extLst>
                </p:cNvPr>
                <p:cNvSpPr/>
                <p:nvPr/>
              </p:nvSpPr>
              <p:spPr bwMode="auto">
                <a:xfrm>
                  <a:off x="4950506" y="2092731"/>
                  <a:ext cx="2286000" cy="308601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1" name="Rectangle 130">
                  <a:extLst>
                    <a:ext uri="{FF2B5EF4-FFF2-40B4-BE49-F238E27FC236}">
                      <a16:creationId xmlns:a16="http://schemas.microsoft.com/office/drawing/2014/main" id="{A4F8F336-59C1-45C3-BBE1-6BD0901D9807}"/>
                    </a:ext>
                  </a:extLst>
                </p:cNvPr>
                <p:cNvSpPr/>
                <p:nvPr/>
              </p:nvSpPr>
              <p:spPr bwMode="auto">
                <a:xfrm>
                  <a:off x="4985356" y="3271477"/>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a:rPr>
                    <a:t>Single Pane View </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0" name="Group 49">
                <a:extLst>
                  <a:ext uri="{FF2B5EF4-FFF2-40B4-BE49-F238E27FC236}">
                    <a16:creationId xmlns:a16="http://schemas.microsoft.com/office/drawing/2014/main" id="{71F03F44-3E3A-4196-A589-3F9D706019A4}"/>
                  </a:ext>
                </a:extLst>
              </p:cNvPr>
              <p:cNvGrpSpPr/>
              <p:nvPr/>
            </p:nvGrpSpPr>
            <p:grpSpPr>
              <a:xfrm>
                <a:off x="3997580" y="2167823"/>
                <a:ext cx="7060183" cy="3086016"/>
                <a:chOff x="176323" y="2092731"/>
                <a:chExt cx="7060183" cy="3086016"/>
              </a:xfrm>
            </p:grpSpPr>
            <p:sp>
              <p:nvSpPr>
                <p:cNvPr id="51" name="Rectangle 50">
                  <a:extLst>
                    <a:ext uri="{FF2B5EF4-FFF2-40B4-BE49-F238E27FC236}">
                      <a16:creationId xmlns:a16="http://schemas.microsoft.com/office/drawing/2014/main" id="{14A0CD93-225E-4AEF-86C0-E656D738ABA0}"/>
                    </a:ext>
                  </a:extLst>
                </p:cNvPr>
                <p:cNvSpPr/>
                <p:nvPr/>
              </p:nvSpPr>
              <p:spPr bwMode="auto">
                <a:xfrm>
                  <a:off x="4950506" y="2092731"/>
                  <a:ext cx="2286000" cy="308601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2" name="Rectangle 51">
                  <a:extLst>
                    <a:ext uri="{FF2B5EF4-FFF2-40B4-BE49-F238E27FC236}">
                      <a16:creationId xmlns:a16="http://schemas.microsoft.com/office/drawing/2014/main" id="{AB027A45-9A5A-49DF-BF57-AAAEBD035F69}"/>
                    </a:ext>
                  </a:extLst>
                </p:cNvPr>
                <p:cNvSpPr/>
                <p:nvPr/>
              </p:nvSpPr>
              <p:spPr bwMode="auto">
                <a:xfrm>
                  <a:off x="4937533" y="3313886"/>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pitchFamily="34" charset="0"/>
                    </a:rPr>
                    <a:t>Azure Management services</a:t>
                  </a:r>
                </a:p>
              </p:txBody>
            </p:sp>
            <p:sp>
              <p:nvSpPr>
                <p:cNvPr id="53" name="Rectangle 52">
                  <a:extLst>
                    <a:ext uri="{FF2B5EF4-FFF2-40B4-BE49-F238E27FC236}">
                      <a16:creationId xmlns:a16="http://schemas.microsoft.com/office/drawing/2014/main" id="{49263D14-5BDD-40AA-B19F-51DD003E4300}"/>
                    </a:ext>
                  </a:extLst>
                </p:cNvPr>
                <p:cNvSpPr/>
                <p:nvPr/>
              </p:nvSpPr>
              <p:spPr bwMode="auto">
                <a:xfrm>
                  <a:off x="176323" y="3991434"/>
                  <a:ext cx="1902419"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a:rPr>
                    <a:t>Use Azure RBAC to enable teams and workload owners to provision and manage VMs on demand</a:t>
                  </a:r>
                  <a:endPar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grpSp>
        </p:grpSp>
        <p:pic>
          <p:nvPicPr>
            <p:cNvPr id="8" name="Graphic 7" descr="Continuous Improvement with solid fill">
              <a:extLst>
                <a:ext uri="{FF2B5EF4-FFF2-40B4-BE49-F238E27FC236}">
                  <a16:creationId xmlns:a16="http://schemas.microsoft.com/office/drawing/2014/main" id="{9B7D0C65-23CF-4780-9FAB-06829786A0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69848" y="2372142"/>
              <a:ext cx="914400" cy="914400"/>
            </a:xfrm>
            <a:prstGeom prst="rect">
              <a:avLst/>
            </a:prstGeom>
          </p:spPr>
        </p:pic>
        <p:pic>
          <p:nvPicPr>
            <p:cNvPr id="15" name="Graphic 14">
              <a:extLst>
                <a:ext uri="{FF2B5EF4-FFF2-40B4-BE49-F238E27FC236}">
                  <a16:creationId xmlns:a16="http://schemas.microsoft.com/office/drawing/2014/main" id="{EBFF17A4-6A25-4331-93DA-DD2AADF814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53610" y="2366682"/>
              <a:ext cx="914400" cy="914400"/>
            </a:xfrm>
            <a:prstGeom prst="rect">
              <a:avLst/>
            </a:prstGeom>
          </p:spPr>
        </p:pic>
        <p:sp>
          <p:nvSpPr>
            <p:cNvPr id="7" name="TextBox 6">
              <a:extLst>
                <a:ext uri="{FF2B5EF4-FFF2-40B4-BE49-F238E27FC236}">
                  <a16:creationId xmlns:a16="http://schemas.microsoft.com/office/drawing/2014/main" id="{ED4A842C-EF64-4A94-90B6-7C00B1444CEC}"/>
                </a:ext>
              </a:extLst>
            </p:cNvPr>
            <p:cNvSpPr txBox="1"/>
            <p:nvPr/>
          </p:nvSpPr>
          <p:spPr>
            <a:xfrm>
              <a:off x="6203099" y="3860656"/>
              <a:ext cx="2054942" cy="135421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1100" b="0" i="0" u="none" strike="noStrike" kern="1200" cap="none" spc="0" normalizeH="0" baseline="0" noProof="0">
                <a:ln>
                  <a:noFill/>
                </a:ln>
                <a:solidFill>
                  <a:srgbClr val="FFFFFF"/>
                </a:solidFill>
                <a:effectLst/>
                <a:uLnTx/>
                <a:uFillTx/>
                <a:latin typeface="Segoe UI"/>
                <a:ea typeface="+mn-lt"/>
                <a:cs typeface="Segoe UI"/>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1100" b="0" i="0" u="none" strike="noStrike" kern="1200" cap="none" spc="0" normalizeH="0" baseline="0" noProof="0">
                  <a:ln>
                    <a:noFill/>
                  </a:ln>
                  <a:solidFill>
                    <a:srgbClr val="FFFFFF"/>
                  </a:solidFill>
                  <a:effectLst/>
                  <a:uLnTx/>
                  <a:uFillTx/>
                  <a:latin typeface="Segoe UI"/>
                  <a:ea typeface="+mn-lt"/>
                  <a:cs typeface="Segoe UI"/>
                </a:rPr>
                <a:t>Browse your VMware VMs from your data centers and AVS along with your Azure VMs</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1100" b="0" i="0" u="none" strike="noStrike" kern="1200" cap="none" spc="0" normalizeH="0" baseline="0" noProof="0">
                  <a:ln>
                    <a:noFill/>
                  </a:ln>
                  <a:solidFill>
                    <a:srgbClr val="FFFFFF"/>
                  </a:solidFill>
                  <a:effectLst/>
                  <a:uLnTx/>
                  <a:uFillTx/>
                  <a:latin typeface="Segoe UI"/>
                  <a:ea typeface="+mn-lt"/>
                  <a:cs typeface="Segoe UI"/>
                </a:rPr>
                <a:t>Discover and onboard existing VMware VMs to Azure</a:t>
              </a:r>
              <a:endParaRPr kumimoji="0" lang="en-US" sz="11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Segoe UI"/>
              </a:endParaRPr>
            </a:p>
          </p:txBody>
        </p:sp>
        <p:pic>
          <p:nvPicPr>
            <p:cNvPr id="10" name="Graphic 9">
              <a:extLst>
                <a:ext uri="{FF2B5EF4-FFF2-40B4-BE49-F238E27FC236}">
                  <a16:creationId xmlns:a16="http://schemas.microsoft.com/office/drawing/2014/main" id="{61D665CA-232F-4744-807A-17DBB586F8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20200" y="2394054"/>
              <a:ext cx="914400" cy="914400"/>
            </a:xfrm>
            <a:prstGeom prst="rect">
              <a:avLst/>
            </a:prstGeom>
          </p:spPr>
        </p:pic>
        <p:sp>
          <p:nvSpPr>
            <p:cNvPr id="14" name="TextBox 13">
              <a:extLst>
                <a:ext uri="{FF2B5EF4-FFF2-40B4-BE49-F238E27FC236}">
                  <a16:creationId xmlns:a16="http://schemas.microsoft.com/office/drawing/2014/main" id="{B9200ECB-CF15-4DC9-86D6-3057E1D394D0}"/>
                </a:ext>
              </a:extLst>
            </p:cNvPr>
            <p:cNvSpPr txBox="1"/>
            <p:nvPr/>
          </p:nvSpPr>
          <p:spPr>
            <a:xfrm>
              <a:off x="8599138" y="4042019"/>
              <a:ext cx="2156523" cy="97719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Segoe UI"/>
                </a:rPr>
                <a:t>Perform governance, monitoring, update management, security at scale using rich Azure management services like Azure Monitor, Security Center and others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Segoe UI"/>
              </a:endParaRPr>
            </a:p>
          </p:txBody>
        </p:sp>
        <p:pic>
          <p:nvPicPr>
            <p:cNvPr id="16" name="Graphic 15" descr="Internet Of Things with solid fill">
              <a:extLst>
                <a:ext uri="{FF2B5EF4-FFF2-40B4-BE49-F238E27FC236}">
                  <a16:creationId xmlns:a16="http://schemas.microsoft.com/office/drawing/2014/main" id="{0F8D13C8-6BCB-4E8C-AB83-13E23ADAD4A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38520" y="2441164"/>
              <a:ext cx="914400" cy="914400"/>
            </a:xfrm>
            <a:prstGeom prst="rect">
              <a:avLst/>
            </a:prstGeom>
          </p:spPr>
        </p:pic>
      </p:grpSp>
    </p:spTree>
    <p:extLst>
      <p:ext uri="{BB962C8B-B14F-4D97-AF65-F5344CB8AC3E}">
        <p14:creationId xmlns:p14="http://schemas.microsoft.com/office/powerpoint/2010/main" val="1902591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outVertical)">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6"/>
                                        </p:tgtEl>
                                        <p:attrNameLst>
                                          <p:attrName>style.visibility</p:attrName>
                                        </p:attrNameLst>
                                      </p:cBhvr>
                                      <p:to>
                                        <p:strVal val="visible"/>
                                      </p:to>
                                    </p:set>
                                    <p:animEffect transition="in" filter="fade">
                                      <p:cBhvr>
                                        <p:cTn id="10" dur="500"/>
                                        <p:tgtEl>
                                          <p:spTgt spid="206"/>
                                        </p:tgtEl>
                                      </p:cBhvr>
                                    </p:animEffect>
                                  </p:childTnLst>
                                </p:cTn>
                              </p:par>
                              <p:par>
                                <p:cTn id="11" presetID="42" presetClass="path" presetSubtype="0" decel="100000" fill="hold" grpId="1" nodeType="withEffect">
                                  <p:stCondLst>
                                    <p:cond delay="0"/>
                                  </p:stCondLst>
                                  <p:childTnLst>
                                    <p:animMotion origin="layout" path="M 0 -7.40741E-7 L 0 0.01898 " pathEditMode="relative" rAng="0" ptsTypes="AA">
                                      <p:cBhvr>
                                        <p:cTn id="12" dur="700" spd="-100000" fill="hold"/>
                                        <p:tgtEl>
                                          <p:spTgt spid="206"/>
                                        </p:tgtEl>
                                        <p:attrNameLst>
                                          <p:attrName>ppt_x</p:attrName>
                                          <p:attrName>ppt_y</p:attrName>
                                        </p:attrNameLst>
                                      </p:cBhvr>
                                      <p:rCtr x="0" y="949"/>
                                    </p:animMotion>
                                  </p:childTnLst>
                                </p:cTn>
                              </p:par>
                              <p:par>
                                <p:cTn id="13" presetID="1" presetClass="entr" presetSubtype="0" fill="hold" nodeType="withEffect">
                                  <p:stCondLst>
                                    <p:cond delay="0"/>
                                  </p:stCondLst>
                                  <p:childTnLst>
                                    <p:set>
                                      <p:cBhvr>
                                        <p:cTn id="14" dur="1" fill="hold">
                                          <p:stCondLst>
                                            <p:cond delay="299"/>
                                          </p:stCondLst>
                                        </p:cTn>
                                        <p:tgtEl>
                                          <p:spTgt spid="323"/>
                                        </p:tgtEl>
                                        <p:attrNameLst>
                                          <p:attrName>style.visibility</p:attrName>
                                        </p:attrNameLst>
                                      </p:cBhvr>
                                      <p:to>
                                        <p:strVal val="visible"/>
                                      </p:to>
                                    </p:set>
                                  </p:childTnLst>
                                </p:cTn>
                              </p:par>
                              <p:par>
                                <p:cTn id="15" presetID="6" presetClass="emph" presetSubtype="0" accel="100000" autoRev="1" fill="hold" nodeType="withEffect">
                                  <p:stCondLst>
                                    <p:cond delay="0"/>
                                  </p:stCondLst>
                                  <p:childTnLst>
                                    <p:animScale>
                                      <p:cBhvr>
                                        <p:cTn id="16" dur="300" fill="hold"/>
                                        <p:tgtEl>
                                          <p:spTgt spid="323"/>
                                        </p:tgtEl>
                                      </p:cBhvr>
                                      <p:by x="0" y="0"/>
                                    </p:animScale>
                                  </p:childTnLst>
                                </p:cTn>
                              </p:par>
                              <p:par>
                                <p:cTn id="17" presetID="1" presetClass="entr" presetSubtype="0" fill="hold" nodeType="withEffect">
                                  <p:stCondLst>
                                    <p:cond delay="0"/>
                                  </p:stCondLst>
                                  <p:childTnLst>
                                    <p:set>
                                      <p:cBhvr>
                                        <p:cTn id="18" dur="1" fill="hold">
                                          <p:stCondLst>
                                            <p:cond delay="299"/>
                                          </p:stCondLst>
                                        </p:cTn>
                                        <p:tgtEl>
                                          <p:spTgt spid="11"/>
                                        </p:tgtEl>
                                        <p:attrNameLst>
                                          <p:attrName>style.visibility</p:attrName>
                                        </p:attrNameLst>
                                      </p:cBhvr>
                                      <p:to>
                                        <p:strVal val="visible"/>
                                      </p:to>
                                    </p:set>
                                  </p:childTnLst>
                                </p:cTn>
                              </p:par>
                              <p:par>
                                <p:cTn id="19" presetID="6" presetClass="emph" presetSubtype="0" accel="100000" autoRev="1" fill="hold" nodeType="withEffect">
                                  <p:stCondLst>
                                    <p:cond delay="0"/>
                                  </p:stCondLst>
                                  <p:childTnLst>
                                    <p:animScale>
                                      <p:cBhvr>
                                        <p:cTn id="20" dur="300" fill="hold"/>
                                        <p:tgtEl>
                                          <p:spTgt spid="11"/>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animBg="1"/>
      <p:bldP spid="206"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492E5F-F028-4E65-A28C-DA0767D8DAFC}"/>
              </a:ext>
            </a:extLst>
          </p:cNvPr>
          <p:cNvSpPr>
            <a:spLocks noGrp="1"/>
          </p:cNvSpPr>
          <p:nvPr>
            <p:ph type="title"/>
          </p:nvPr>
        </p:nvSpPr>
        <p:spPr>
          <a:xfrm>
            <a:off x="588263" y="457200"/>
            <a:ext cx="11018520" cy="553998"/>
          </a:xfrm>
        </p:spPr>
        <p:txBody>
          <a:bodyPr/>
          <a:lstStyle/>
          <a:p>
            <a:pPr lvl="0"/>
            <a:r>
              <a:rPr lang="en-US" sz="3600"/>
              <a:t>Azure Migrate + Azure Arc-enabled servers highlights</a:t>
            </a:r>
            <a:endParaRPr lang="en-US" sz="2400"/>
          </a:p>
        </p:txBody>
      </p:sp>
      <p:pic>
        <p:nvPicPr>
          <p:cNvPr id="8" name="Picture 7" descr="Graphical user interface, text, application&#10;&#10;Description automatically generated">
            <a:extLst>
              <a:ext uri="{FF2B5EF4-FFF2-40B4-BE49-F238E27FC236}">
                <a16:creationId xmlns:a16="http://schemas.microsoft.com/office/drawing/2014/main" id="{301A615F-F928-4717-B932-983880DE30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397" y="1533820"/>
            <a:ext cx="6164258" cy="456564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effectLst>
            <a:outerShdw blurRad="63500" sx="101000" sy="101000" algn="ctr" rotWithShape="0">
              <a:schemeClr val="accent1">
                <a:alpha val="72000"/>
              </a:schemeClr>
            </a:outerShdw>
          </a:effectLst>
        </p:spPr>
      </p:pic>
      <p:cxnSp>
        <p:nvCxnSpPr>
          <p:cNvPr id="14" name="Straight Connector 13">
            <a:extLst>
              <a:ext uri="{FF2B5EF4-FFF2-40B4-BE49-F238E27FC236}">
                <a16:creationId xmlns:a16="http://schemas.microsoft.com/office/drawing/2014/main" id="{1B7BDEB0-3AAD-4294-89E3-8375781FCB37}"/>
              </a:ext>
              <a:ext uri="{C183D7F6-B498-43B3-948B-1728B52AA6E4}">
                <adec:decorative xmlns:adec="http://schemas.microsoft.com/office/drawing/2017/decorative" val="1"/>
              </a:ext>
            </a:extLst>
          </p:cNvPr>
          <p:cNvCxnSpPr>
            <a:cxnSpLocks/>
          </p:cNvCxnSpPr>
          <p:nvPr/>
        </p:nvCxnSpPr>
        <p:spPr>
          <a:xfrm>
            <a:off x="7366907" y="1533820"/>
            <a:ext cx="0" cy="456564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999F7BF-6917-41D4-A2FC-FFEBDE798043}"/>
              </a:ext>
            </a:extLst>
          </p:cNvPr>
          <p:cNvSpPr txBox="1"/>
          <p:nvPr/>
        </p:nvSpPr>
        <p:spPr>
          <a:xfrm>
            <a:off x="7674905" y="1631427"/>
            <a:ext cx="4073913" cy="4370427"/>
          </a:xfrm>
          <a:prstGeom prst="rect">
            <a:avLst/>
          </a:prstGeom>
          <a:noFill/>
        </p:spPr>
        <p:txBody>
          <a:bodyPr wrap="square" lIns="91440" tIns="45720" rIns="91440" bIns="45720" anchor="t">
            <a:spAutoFit/>
          </a:bodyPr>
          <a:lstStyle/>
          <a:p>
            <a:pPr marL="0" marR="0" lvl="1" indent="0" algn="l" defTabSz="914400" rtl="0" eaLnBrk="1" fontAlgn="auto" latinLnBrk="0" hangingPunct="1">
              <a:lnSpc>
                <a:spcPct val="100000"/>
              </a:lnSpc>
              <a:spcBef>
                <a:spcPts val="1200"/>
              </a:spcBef>
              <a:spcAft>
                <a:spcPts val="1200"/>
              </a:spcAft>
              <a:buClr>
                <a:srgbClr val="50E6FF"/>
              </a:buClr>
              <a:buSzTx/>
              <a:buFontTx/>
              <a:buNone/>
              <a:tabLst/>
              <a:defRPr/>
            </a:pPr>
            <a:r>
              <a:rPr kumimoji="0" lang="en-US" sz="1800" b="1" i="0" u="none" strike="noStrike" kern="1200" cap="none" spc="0" normalizeH="0" baseline="0" noProof="0">
                <a:ln>
                  <a:noFill/>
                </a:ln>
                <a:solidFill>
                  <a:srgbClr val="50E6FF"/>
                </a:solidFill>
                <a:effectLst/>
                <a:uLnTx/>
                <a:uFillTx/>
                <a:latin typeface="Segoe UI"/>
                <a:ea typeface="+mn-ea"/>
                <a:cs typeface="+mn-cs"/>
              </a:rPr>
              <a:t>Key highlights</a:t>
            </a:r>
          </a:p>
          <a:p>
            <a:pPr marL="285750" marR="0" lvl="1" indent="-285750" algn="l" defTabSz="914400" rtl="0" eaLnBrk="1" fontAlgn="auto" latinLnBrk="0" hangingPunct="1">
              <a:lnSpc>
                <a:spcPct val="100000"/>
              </a:lnSpc>
              <a:spcBef>
                <a:spcPts val="1200"/>
              </a:spcBef>
              <a:spcAft>
                <a:spcPts val="1200"/>
              </a:spcAft>
              <a:buClr>
                <a:srgbClr val="50E6FF"/>
              </a:buClr>
              <a:buSzTx/>
              <a:buFont typeface="Wingdings" panose="05000000000000000000" pitchFamily="2" charset="2"/>
              <a:buChar char="ü"/>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Intent-based onboarding of VMware servers to Azure Arc at the time of Migrate onboarding</a:t>
            </a:r>
          </a:p>
          <a:p>
            <a:pPr marL="285750" marR="0" lvl="1" indent="-285750" algn="l" defTabSz="914400" rtl="0" eaLnBrk="1" fontAlgn="auto" latinLnBrk="0" hangingPunct="1">
              <a:lnSpc>
                <a:spcPct val="100000"/>
              </a:lnSpc>
              <a:spcBef>
                <a:spcPts val="1200"/>
              </a:spcBef>
              <a:spcAft>
                <a:spcPts val="1200"/>
              </a:spcAft>
              <a:buClr>
                <a:srgbClr val="50E6FF"/>
              </a:buClr>
              <a:buSzTx/>
              <a:buFont typeface="Wingdings" panose="05000000000000000000" pitchFamily="2" charset="2"/>
              <a:buChar char="ü"/>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At-scale onboarding of discovered servers</a:t>
            </a:r>
          </a:p>
          <a:p>
            <a:pPr marL="285750" marR="0" lvl="1" indent="-285750" algn="l" defTabSz="914400" rtl="0" eaLnBrk="1" fontAlgn="auto" latinLnBrk="0" hangingPunct="1">
              <a:lnSpc>
                <a:spcPct val="100000"/>
              </a:lnSpc>
              <a:spcBef>
                <a:spcPts val="1200"/>
              </a:spcBef>
              <a:spcAft>
                <a:spcPts val="1200"/>
              </a:spcAft>
              <a:buClr>
                <a:srgbClr val="50E6FF"/>
              </a:buClr>
              <a:buSzTx/>
              <a:buFont typeface="Wingdings" panose="05000000000000000000" pitchFamily="2" charset="2"/>
              <a:buChar char="ü"/>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Ability to provide resource details (similar to the portal experience for Arc)</a:t>
            </a:r>
          </a:p>
          <a:p>
            <a:pPr marL="285750" marR="0" lvl="1" indent="-285750" algn="l" defTabSz="914400" rtl="0" eaLnBrk="1" fontAlgn="auto" latinLnBrk="0" hangingPunct="1">
              <a:lnSpc>
                <a:spcPct val="100000"/>
              </a:lnSpc>
              <a:spcBef>
                <a:spcPts val="1200"/>
              </a:spcBef>
              <a:spcAft>
                <a:spcPts val="1200"/>
              </a:spcAft>
              <a:buClr>
                <a:srgbClr val="50E6FF"/>
              </a:buClr>
              <a:buSzTx/>
              <a:buFont typeface="Wingdings" panose="05000000000000000000" pitchFamily="2" charset="2"/>
              <a:buChar char="ü"/>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Ability to track success / failure and retry onboarding</a:t>
            </a:r>
          </a:p>
        </p:txBody>
      </p:sp>
    </p:spTree>
    <p:extLst>
      <p:ext uri="{BB962C8B-B14F-4D97-AF65-F5344CB8AC3E}">
        <p14:creationId xmlns:p14="http://schemas.microsoft.com/office/powerpoint/2010/main" val="141912254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angle 118">
            <a:extLst>
              <a:ext uri="{FF2B5EF4-FFF2-40B4-BE49-F238E27FC236}">
                <a16:creationId xmlns:a16="http://schemas.microsoft.com/office/drawing/2014/main" id="{506B56D2-D93D-4517-A8DB-9FE85C88FCD5}"/>
              </a:ext>
              <a:ext uri="{C183D7F6-B498-43B3-948B-1728B52AA6E4}">
                <adec:decorative xmlns:adec="http://schemas.microsoft.com/office/drawing/2017/decorative" val="1"/>
              </a:ext>
            </a:extLst>
          </p:cNvPr>
          <p:cNvSpPr/>
          <p:nvPr/>
        </p:nvSpPr>
        <p:spPr bwMode="auto">
          <a:xfrm>
            <a:off x="3039912" y="1947797"/>
            <a:ext cx="4763802" cy="423864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vSphere Infrastructure</a:t>
            </a:r>
          </a:p>
        </p:txBody>
      </p:sp>
      <p:sp>
        <p:nvSpPr>
          <p:cNvPr id="49" name="Freeform: Shape 48">
            <a:extLst>
              <a:ext uri="{FF2B5EF4-FFF2-40B4-BE49-F238E27FC236}">
                <a16:creationId xmlns:a16="http://schemas.microsoft.com/office/drawing/2014/main" id="{B5D6DD58-211F-4202-9CBD-6AF73DB59F42}"/>
              </a:ext>
              <a:ext uri="{C183D7F6-B498-43B3-948B-1728B52AA6E4}">
                <adec:decorative xmlns:adec="http://schemas.microsoft.com/office/drawing/2017/decorative" val="1"/>
              </a:ext>
            </a:extLst>
          </p:cNvPr>
          <p:cNvSpPr/>
          <p:nvPr/>
        </p:nvSpPr>
        <p:spPr>
          <a:xfrm>
            <a:off x="4739705" y="2876662"/>
            <a:ext cx="643365" cy="628739"/>
          </a:xfrm>
          <a:custGeom>
            <a:avLst/>
            <a:gdLst>
              <a:gd name="connsiteX0" fmla="*/ 88297 w 285750"/>
              <a:gd name="connsiteY0" fmla="*/ 56578 h 285750"/>
              <a:gd name="connsiteX1" fmla="*/ 102775 w 285750"/>
              <a:gd name="connsiteY1" fmla="*/ 23813 h 285750"/>
              <a:gd name="connsiteX2" fmla="*/ 98774 w 285750"/>
              <a:gd name="connsiteY2" fmla="*/ 23813 h 285750"/>
              <a:gd name="connsiteX3" fmla="*/ 86392 w 285750"/>
              <a:gd name="connsiteY3" fmla="*/ 52006 h 285750"/>
              <a:gd name="connsiteX4" fmla="*/ 73914 w 285750"/>
              <a:gd name="connsiteY4" fmla="*/ 23813 h 285750"/>
              <a:gd name="connsiteX5" fmla="*/ 69818 w 285750"/>
              <a:gd name="connsiteY5" fmla="*/ 23813 h 285750"/>
              <a:gd name="connsiteX6" fmla="*/ 84296 w 285750"/>
              <a:gd name="connsiteY6" fmla="*/ 56578 h 285750"/>
              <a:gd name="connsiteX7" fmla="*/ 88297 w 285750"/>
              <a:gd name="connsiteY7" fmla="*/ 56578 h 285750"/>
              <a:gd name="connsiteX8" fmla="*/ 107918 w 285750"/>
              <a:gd name="connsiteY8" fmla="*/ 56578 h 285750"/>
              <a:gd name="connsiteX9" fmla="*/ 111538 w 285750"/>
              <a:gd name="connsiteY9" fmla="*/ 56578 h 285750"/>
              <a:gd name="connsiteX10" fmla="*/ 111538 w 285750"/>
              <a:gd name="connsiteY10" fmla="*/ 31909 h 285750"/>
              <a:gd name="connsiteX11" fmla="*/ 107918 w 285750"/>
              <a:gd name="connsiteY11" fmla="*/ 31909 h 285750"/>
              <a:gd name="connsiteX12" fmla="*/ 107918 w 285750"/>
              <a:gd name="connsiteY12" fmla="*/ 56578 h 285750"/>
              <a:gd name="connsiteX13" fmla="*/ 109728 w 285750"/>
              <a:gd name="connsiteY13" fmla="*/ 27432 h 285750"/>
              <a:gd name="connsiteX14" fmla="*/ 112109 w 285750"/>
              <a:gd name="connsiteY14" fmla="*/ 25051 h 285750"/>
              <a:gd name="connsiteX15" fmla="*/ 109728 w 285750"/>
              <a:gd name="connsiteY15" fmla="*/ 22670 h 285750"/>
              <a:gd name="connsiteX16" fmla="*/ 107347 w 285750"/>
              <a:gd name="connsiteY16" fmla="*/ 25051 h 285750"/>
              <a:gd name="connsiteX17" fmla="*/ 109728 w 285750"/>
              <a:gd name="connsiteY17" fmla="*/ 27432 h 285750"/>
              <a:gd name="connsiteX18" fmla="*/ 122587 w 285750"/>
              <a:gd name="connsiteY18" fmla="*/ 42767 h 285750"/>
              <a:gd name="connsiteX19" fmla="*/ 132112 w 285750"/>
              <a:gd name="connsiteY19" fmla="*/ 34480 h 285750"/>
              <a:gd name="connsiteX20" fmla="*/ 132112 w 285750"/>
              <a:gd name="connsiteY20" fmla="*/ 31337 h 285750"/>
              <a:gd name="connsiteX21" fmla="*/ 122587 w 285750"/>
              <a:gd name="connsiteY21" fmla="*/ 36767 h 285750"/>
              <a:gd name="connsiteX22" fmla="*/ 122587 w 285750"/>
              <a:gd name="connsiteY22" fmla="*/ 31909 h 285750"/>
              <a:gd name="connsiteX23" fmla="*/ 118967 w 285750"/>
              <a:gd name="connsiteY23" fmla="*/ 31909 h 285750"/>
              <a:gd name="connsiteX24" fmla="*/ 118967 w 285750"/>
              <a:gd name="connsiteY24" fmla="*/ 56578 h 285750"/>
              <a:gd name="connsiteX25" fmla="*/ 122587 w 285750"/>
              <a:gd name="connsiteY25" fmla="*/ 56578 h 285750"/>
              <a:gd name="connsiteX26" fmla="*/ 122587 w 285750"/>
              <a:gd name="connsiteY26" fmla="*/ 42767 h 285750"/>
              <a:gd name="connsiteX27" fmla="*/ 139065 w 285750"/>
              <a:gd name="connsiteY27" fmla="*/ 50864 h 285750"/>
              <a:gd name="connsiteX28" fmla="*/ 145066 w 285750"/>
              <a:gd name="connsiteY28" fmla="*/ 57150 h 285750"/>
              <a:gd name="connsiteX29" fmla="*/ 149638 w 285750"/>
              <a:gd name="connsiteY29" fmla="*/ 55531 h 285750"/>
              <a:gd name="connsiteX30" fmla="*/ 147828 w 285750"/>
              <a:gd name="connsiteY30" fmla="*/ 52864 h 285750"/>
              <a:gd name="connsiteX31" fmla="*/ 145256 w 285750"/>
              <a:gd name="connsiteY31" fmla="*/ 53816 h 285750"/>
              <a:gd name="connsiteX32" fmla="*/ 142589 w 285750"/>
              <a:gd name="connsiteY32" fmla="*/ 50673 h 285750"/>
              <a:gd name="connsiteX33" fmla="*/ 142589 w 285750"/>
              <a:gd name="connsiteY33" fmla="*/ 34957 h 285750"/>
              <a:gd name="connsiteX34" fmla="*/ 148685 w 285750"/>
              <a:gd name="connsiteY34" fmla="*/ 34957 h 285750"/>
              <a:gd name="connsiteX35" fmla="*/ 148685 w 285750"/>
              <a:gd name="connsiteY35" fmla="*/ 31718 h 285750"/>
              <a:gd name="connsiteX36" fmla="*/ 142589 w 285750"/>
              <a:gd name="connsiteY36" fmla="*/ 31718 h 285750"/>
              <a:gd name="connsiteX37" fmla="*/ 142589 w 285750"/>
              <a:gd name="connsiteY37" fmla="*/ 24955 h 285750"/>
              <a:gd name="connsiteX38" fmla="*/ 138970 w 285750"/>
              <a:gd name="connsiteY38" fmla="*/ 24955 h 285750"/>
              <a:gd name="connsiteX39" fmla="*/ 138970 w 285750"/>
              <a:gd name="connsiteY39" fmla="*/ 31718 h 285750"/>
              <a:gd name="connsiteX40" fmla="*/ 135065 w 285750"/>
              <a:gd name="connsiteY40" fmla="*/ 31718 h 285750"/>
              <a:gd name="connsiteX41" fmla="*/ 135065 w 285750"/>
              <a:gd name="connsiteY41" fmla="*/ 34957 h 285750"/>
              <a:gd name="connsiteX42" fmla="*/ 138970 w 285750"/>
              <a:gd name="connsiteY42" fmla="*/ 34957 h 285750"/>
              <a:gd name="connsiteX43" fmla="*/ 138970 w 285750"/>
              <a:gd name="connsiteY43" fmla="*/ 50864 h 285750"/>
              <a:gd name="connsiteX44" fmla="*/ 163925 w 285750"/>
              <a:gd name="connsiteY44" fmla="*/ 57150 h 285750"/>
              <a:gd name="connsiteX45" fmla="*/ 172021 w 285750"/>
              <a:gd name="connsiteY45" fmla="*/ 52578 h 285750"/>
              <a:gd name="connsiteX46" fmla="*/ 172021 w 285750"/>
              <a:gd name="connsiteY46" fmla="*/ 56578 h 285750"/>
              <a:gd name="connsiteX47" fmla="*/ 175641 w 285750"/>
              <a:gd name="connsiteY47" fmla="*/ 56578 h 285750"/>
              <a:gd name="connsiteX48" fmla="*/ 175641 w 285750"/>
              <a:gd name="connsiteY48" fmla="*/ 31909 h 285750"/>
              <a:gd name="connsiteX49" fmla="*/ 172021 w 285750"/>
              <a:gd name="connsiteY49" fmla="*/ 31909 h 285750"/>
              <a:gd name="connsiteX50" fmla="*/ 172021 w 285750"/>
              <a:gd name="connsiteY50" fmla="*/ 47625 h 285750"/>
              <a:gd name="connsiteX51" fmla="*/ 164401 w 285750"/>
              <a:gd name="connsiteY51" fmla="*/ 54007 h 285750"/>
              <a:gd name="connsiteX52" fmla="*/ 158210 w 285750"/>
              <a:gd name="connsiteY52" fmla="*/ 47149 h 285750"/>
              <a:gd name="connsiteX53" fmla="*/ 158210 w 285750"/>
              <a:gd name="connsiteY53" fmla="*/ 31909 h 285750"/>
              <a:gd name="connsiteX54" fmla="*/ 154591 w 285750"/>
              <a:gd name="connsiteY54" fmla="*/ 31909 h 285750"/>
              <a:gd name="connsiteX55" fmla="*/ 154591 w 285750"/>
              <a:gd name="connsiteY55" fmla="*/ 47625 h 285750"/>
              <a:gd name="connsiteX56" fmla="*/ 163925 w 285750"/>
              <a:gd name="connsiteY56" fmla="*/ 57150 h 285750"/>
              <a:gd name="connsiteX57" fmla="*/ 191357 w 285750"/>
              <a:gd name="connsiteY57" fmla="*/ 41053 h 285750"/>
              <a:gd name="connsiteX58" fmla="*/ 181642 w 285750"/>
              <a:gd name="connsiteY58" fmla="*/ 49244 h 285750"/>
              <a:gd name="connsiteX59" fmla="*/ 190691 w 285750"/>
              <a:gd name="connsiteY59" fmla="*/ 57150 h 285750"/>
              <a:gd name="connsiteX60" fmla="*/ 199358 w 285750"/>
              <a:gd name="connsiteY60" fmla="*/ 52673 h 285750"/>
              <a:gd name="connsiteX61" fmla="*/ 199358 w 285750"/>
              <a:gd name="connsiteY61" fmla="*/ 56578 h 285750"/>
              <a:gd name="connsiteX62" fmla="*/ 202978 w 285750"/>
              <a:gd name="connsiteY62" fmla="*/ 56578 h 285750"/>
              <a:gd name="connsiteX63" fmla="*/ 202978 w 285750"/>
              <a:gd name="connsiteY63" fmla="*/ 41529 h 285750"/>
              <a:gd name="connsiteX64" fmla="*/ 192976 w 285750"/>
              <a:gd name="connsiteY64" fmla="*/ 31337 h 285750"/>
              <a:gd name="connsiteX65" fmla="*/ 184118 w 285750"/>
              <a:gd name="connsiteY65" fmla="*/ 33719 h 285750"/>
              <a:gd name="connsiteX66" fmla="*/ 185547 w 285750"/>
              <a:gd name="connsiteY66" fmla="*/ 36671 h 285750"/>
              <a:gd name="connsiteX67" fmla="*/ 192786 w 285750"/>
              <a:gd name="connsiteY67" fmla="*/ 34385 h 285750"/>
              <a:gd name="connsiteX68" fmla="*/ 199454 w 285750"/>
              <a:gd name="connsiteY68" fmla="*/ 41529 h 285750"/>
              <a:gd name="connsiteX69" fmla="*/ 199454 w 285750"/>
              <a:gd name="connsiteY69" fmla="*/ 42481 h 285750"/>
              <a:gd name="connsiteX70" fmla="*/ 191357 w 285750"/>
              <a:gd name="connsiteY70" fmla="*/ 41053 h 285750"/>
              <a:gd name="connsiteX71" fmla="*/ 199454 w 285750"/>
              <a:gd name="connsiteY71" fmla="*/ 48863 h 285750"/>
              <a:gd name="connsiteX72" fmla="*/ 191357 w 285750"/>
              <a:gd name="connsiteY72" fmla="*/ 54007 h 285750"/>
              <a:gd name="connsiteX73" fmla="*/ 185166 w 285750"/>
              <a:gd name="connsiteY73" fmla="*/ 49149 h 285750"/>
              <a:gd name="connsiteX74" fmla="*/ 191929 w 285750"/>
              <a:gd name="connsiteY74" fmla="*/ 44101 h 285750"/>
              <a:gd name="connsiteX75" fmla="*/ 199358 w 285750"/>
              <a:gd name="connsiteY75" fmla="*/ 45149 h 285750"/>
              <a:gd name="connsiteX76" fmla="*/ 199358 w 285750"/>
              <a:gd name="connsiteY76" fmla="*/ 48863 h 285750"/>
              <a:gd name="connsiteX77" fmla="*/ 213836 w 285750"/>
              <a:gd name="connsiteY77" fmla="*/ 23241 h 285750"/>
              <a:gd name="connsiteX78" fmla="*/ 210217 w 285750"/>
              <a:gd name="connsiteY78" fmla="*/ 23241 h 285750"/>
              <a:gd name="connsiteX79" fmla="*/ 210217 w 285750"/>
              <a:gd name="connsiteY79" fmla="*/ 56578 h 285750"/>
              <a:gd name="connsiteX80" fmla="*/ 213836 w 285750"/>
              <a:gd name="connsiteY80" fmla="*/ 56578 h 285750"/>
              <a:gd name="connsiteX81" fmla="*/ 213836 w 285750"/>
              <a:gd name="connsiteY81" fmla="*/ 23241 h 285750"/>
              <a:gd name="connsiteX82" fmla="*/ 37624 w 285750"/>
              <a:gd name="connsiteY82" fmla="*/ 109252 h 285750"/>
              <a:gd name="connsiteX83" fmla="*/ 55912 w 285750"/>
              <a:gd name="connsiteY83" fmla="*/ 109252 h 285750"/>
              <a:gd name="connsiteX84" fmla="*/ 59246 w 285750"/>
              <a:gd name="connsiteY84" fmla="*/ 116681 h 285750"/>
              <a:gd name="connsiteX85" fmla="*/ 63246 w 285750"/>
              <a:gd name="connsiteY85" fmla="*/ 116681 h 285750"/>
              <a:gd name="connsiteX86" fmla="*/ 48768 w 285750"/>
              <a:gd name="connsiteY86" fmla="*/ 83915 h 285750"/>
              <a:gd name="connsiteX87" fmla="*/ 44767 w 285750"/>
              <a:gd name="connsiteY87" fmla="*/ 83915 h 285750"/>
              <a:gd name="connsiteX88" fmla="*/ 30290 w 285750"/>
              <a:gd name="connsiteY88" fmla="*/ 116681 h 285750"/>
              <a:gd name="connsiteX89" fmla="*/ 34385 w 285750"/>
              <a:gd name="connsiteY89" fmla="*/ 116681 h 285750"/>
              <a:gd name="connsiteX90" fmla="*/ 37624 w 285750"/>
              <a:gd name="connsiteY90" fmla="*/ 109252 h 285750"/>
              <a:gd name="connsiteX91" fmla="*/ 46768 w 285750"/>
              <a:gd name="connsiteY91" fmla="*/ 88487 h 285750"/>
              <a:gd name="connsiteX92" fmla="*/ 54388 w 285750"/>
              <a:gd name="connsiteY92" fmla="*/ 105728 h 285750"/>
              <a:gd name="connsiteX93" fmla="*/ 39148 w 285750"/>
              <a:gd name="connsiteY93" fmla="*/ 105728 h 285750"/>
              <a:gd name="connsiteX94" fmla="*/ 46768 w 285750"/>
              <a:gd name="connsiteY94" fmla="*/ 88487 h 285750"/>
              <a:gd name="connsiteX95" fmla="*/ 72295 w 285750"/>
              <a:gd name="connsiteY95" fmla="*/ 112109 h 285750"/>
              <a:gd name="connsiteX96" fmla="*/ 81248 w 285750"/>
              <a:gd name="connsiteY96" fmla="*/ 117348 h 285750"/>
              <a:gd name="connsiteX97" fmla="*/ 92583 w 285750"/>
              <a:gd name="connsiteY97" fmla="*/ 104394 h 285750"/>
              <a:gd name="connsiteX98" fmla="*/ 81248 w 285750"/>
              <a:gd name="connsiteY98" fmla="*/ 91535 h 285750"/>
              <a:gd name="connsiteX99" fmla="*/ 72295 w 285750"/>
              <a:gd name="connsiteY99" fmla="*/ 96774 h 285750"/>
              <a:gd name="connsiteX100" fmla="*/ 72295 w 285750"/>
              <a:gd name="connsiteY100" fmla="*/ 92107 h 285750"/>
              <a:gd name="connsiteX101" fmla="*/ 68675 w 285750"/>
              <a:gd name="connsiteY101" fmla="*/ 92107 h 285750"/>
              <a:gd name="connsiteX102" fmla="*/ 68675 w 285750"/>
              <a:gd name="connsiteY102" fmla="*/ 124968 h 285750"/>
              <a:gd name="connsiteX103" fmla="*/ 72295 w 285750"/>
              <a:gd name="connsiteY103" fmla="*/ 124968 h 285750"/>
              <a:gd name="connsiteX104" fmla="*/ 72295 w 285750"/>
              <a:gd name="connsiteY104" fmla="*/ 112109 h 285750"/>
              <a:gd name="connsiteX105" fmla="*/ 80582 w 285750"/>
              <a:gd name="connsiteY105" fmla="*/ 94678 h 285750"/>
              <a:gd name="connsiteX106" fmla="*/ 88868 w 285750"/>
              <a:gd name="connsiteY106" fmla="*/ 104394 h 285750"/>
              <a:gd name="connsiteX107" fmla="*/ 80582 w 285750"/>
              <a:gd name="connsiteY107" fmla="*/ 114109 h 285750"/>
              <a:gd name="connsiteX108" fmla="*/ 72295 w 285750"/>
              <a:gd name="connsiteY108" fmla="*/ 104394 h 285750"/>
              <a:gd name="connsiteX109" fmla="*/ 80582 w 285750"/>
              <a:gd name="connsiteY109" fmla="*/ 94678 h 285750"/>
              <a:gd name="connsiteX110" fmla="*/ 102775 w 285750"/>
              <a:gd name="connsiteY110" fmla="*/ 92107 h 285750"/>
              <a:gd name="connsiteX111" fmla="*/ 99155 w 285750"/>
              <a:gd name="connsiteY111" fmla="*/ 92107 h 285750"/>
              <a:gd name="connsiteX112" fmla="*/ 99155 w 285750"/>
              <a:gd name="connsiteY112" fmla="*/ 124968 h 285750"/>
              <a:gd name="connsiteX113" fmla="*/ 102775 w 285750"/>
              <a:gd name="connsiteY113" fmla="*/ 124968 h 285750"/>
              <a:gd name="connsiteX114" fmla="*/ 102775 w 285750"/>
              <a:gd name="connsiteY114" fmla="*/ 112109 h 285750"/>
              <a:gd name="connsiteX115" fmla="*/ 111728 w 285750"/>
              <a:gd name="connsiteY115" fmla="*/ 117348 h 285750"/>
              <a:gd name="connsiteX116" fmla="*/ 123063 w 285750"/>
              <a:gd name="connsiteY116" fmla="*/ 104394 h 285750"/>
              <a:gd name="connsiteX117" fmla="*/ 111728 w 285750"/>
              <a:gd name="connsiteY117" fmla="*/ 91535 h 285750"/>
              <a:gd name="connsiteX118" fmla="*/ 102775 w 285750"/>
              <a:gd name="connsiteY118" fmla="*/ 96774 h 285750"/>
              <a:gd name="connsiteX119" fmla="*/ 102775 w 285750"/>
              <a:gd name="connsiteY119" fmla="*/ 92107 h 285750"/>
              <a:gd name="connsiteX120" fmla="*/ 111062 w 285750"/>
              <a:gd name="connsiteY120" fmla="*/ 94678 h 285750"/>
              <a:gd name="connsiteX121" fmla="*/ 119348 w 285750"/>
              <a:gd name="connsiteY121" fmla="*/ 104394 h 285750"/>
              <a:gd name="connsiteX122" fmla="*/ 111062 w 285750"/>
              <a:gd name="connsiteY122" fmla="*/ 114109 h 285750"/>
              <a:gd name="connsiteX123" fmla="*/ 102775 w 285750"/>
              <a:gd name="connsiteY123" fmla="*/ 104394 h 285750"/>
              <a:gd name="connsiteX124" fmla="*/ 111062 w 285750"/>
              <a:gd name="connsiteY124" fmla="*/ 94678 h 285750"/>
              <a:gd name="connsiteX125" fmla="*/ 129254 w 285750"/>
              <a:gd name="connsiteY125" fmla="*/ 116681 h 285750"/>
              <a:gd name="connsiteX126" fmla="*/ 132874 w 285750"/>
              <a:gd name="connsiteY126" fmla="*/ 116681 h 285750"/>
              <a:gd name="connsiteX127" fmla="*/ 132874 w 285750"/>
              <a:gd name="connsiteY127" fmla="*/ 83344 h 285750"/>
              <a:gd name="connsiteX128" fmla="*/ 129254 w 285750"/>
              <a:gd name="connsiteY128" fmla="*/ 83344 h 285750"/>
              <a:gd name="connsiteX129" fmla="*/ 129254 w 285750"/>
              <a:gd name="connsiteY129" fmla="*/ 116681 h 285750"/>
              <a:gd name="connsiteX130" fmla="*/ 140017 w 285750"/>
              <a:gd name="connsiteY130" fmla="*/ 116681 h 285750"/>
              <a:gd name="connsiteX131" fmla="*/ 143637 w 285750"/>
              <a:gd name="connsiteY131" fmla="*/ 116681 h 285750"/>
              <a:gd name="connsiteX132" fmla="*/ 143637 w 285750"/>
              <a:gd name="connsiteY132" fmla="*/ 92012 h 285750"/>
              <a:gd name="connsiteX133" fmla="*/ 140017 w 285750"/>
              <a:gd name="connsiteY133" fmla="*/ 92012 h 285750"/>
              <a:gd name="connsiteX134" fmla="*/ 140017 w 285750"/>
              <a:gd name="connsiteY134" fmla="*/ 116681 h 285750"/>
              <a:gd name="connsiteX135" fmla="*/ 141827 w 285750"/>
              <a:gd name="connsiteY135" fmla="*/ 82868 h 285750"/>
              <a:gd name="connsiteX136" fmla="*/ 139446 w 285750"/>
              <a:gd name="connsiteY136" fmla="*/ 85249 h 285750"/>
              <a:gd name="connsiteX137" fmla="*/ 141827 w 285750"/>
              <a:gd name="connsiteY137" fmla="*/ 87630 h 285750"/>
              <a:gd name="connsiteX138" fmla="*/ 144209 w 285750"/>
              <a:gd name="connsiteY138" fmla="*/ 85249 h 285750"/>
              <a:gd name="connsiteX139" fmla="*/ 141827 w 285750"/>
              <a:gd name="connsiteY139" fmla="*/ 82868 h 285750"/>
              <a:gd name="connsiteX140" fmla="*/ 160592 w 285750"/>
              <a:gd name="connsiteY140" fmla="*/ 94583 h 285750"/>
              <a:gd name="connsiteX141" fmla="*/ 167259 w 285750"/>
              <a:gd name="connsiteY141" fmla="*/ 101727 h 285750"/>
              <a:gd name="connsiteX142" fmla="*/ 167259 w 285750"/>
              <a:gd name="connsiteY142" fmla="*/ 102679 h 285750"/>
              <a:gd name="connsiteX143" fmla="*/ 159258 w 285750"/>
              <a:gd name="connsiteY143" fmla="*/ 101251 h 285750"/>
              <a:gd name="connsiteX144" fmla="*/ 149542 w 285750"/>
              <a:gd name="connsiteY144" fmla="*/ 109442 h 285750"/>
              <a:gd name="connsiteX145" fmla="*/ 158591 w 285750"/>
              <a:gd name="connsiteY145" fmla="*/ 117348 h 285750"/>
              <a:gd name="connsiteX146" fmla="*/ 167259 w 285750"/>
              <a:gd name="connsiteY146" fmla="*/ 112871 h 285750"/>
              <a:gd name="connsiteX147" fmla="*/ 167259 w 285750"/>
              <a:gd name="connsiteY147" fmla="*/ 116777 h 285750"/>
              <a:gd name="connsiteX148" fmla="*/ 170879 w 285750"/>
              <a:gd name="connsiteY148" fmla="*/ 116777 h 285750"/>
              <a:gd name="connsiteX149" fmla="*/ 170879 w 285750"/>
              <a:gd name="connsiteY149" fmla="*/ 101727 h 285750"/>
              <a:gd name="connsiteX150" fmla="*/ 160877 w 285750"/>
              <a:gd name="connsiteY150" fmla="*/ 91535 h 285750"/>
              <a:gd name="connsiteX151" fmla="*/ 152019 w 285750"/>
              <a:gd name="connsiteY151" fmla="*/ 93917 h 285750"/>
              <a:gd name="connsiteX152" fmla="*/ 153448 w 285750"/>
              <a:gd name="connsiteY152" fmla="*/ 96869 h 285750"/>
              <a:gd name="connsiteX153" fmla="*/ 160592 w 285750"/>
              <a:gd name="connsiteY153" fmla="*/ 94583 h 285750"/>
              <a:gd name="connsiteX154" fmla="*/ 167259 w 285750"/>
              <a:gd name="connsiteY154" fmla="*/ 108966 h 285750"/>
              <a:gd name="connsiteX155" fmla="*/ 159163 w 285750"/>
              <a:gd name="connsiteY155" fmla="*/ 114109 h 285750"/>
              <a:gd name="connsiteX156" fmla="*/ 152971 w 285750"/>
              <a:gd name="connsiteY156" fmla="*/ 109252 h 285750"/>
              <a:gd name="connsiteX157" fmla="*/ 159734 w 285750"/>
              <a:gd name="connsiteY157" fmla="*/ 104203 h 285750"/>
              <a:gd name="connsiteX158" fmla="*/ 167164 w 285750"/>
              <a:gd name="connsiteY158" fmla="*/ 105156 h 285750"/>
              <a:gd name="connsiteX159" fmla="*/ 167164 w 285750"/>
              <a:gd name="connsiteY159" fmla="*/ 108966 h 285750"/>
              <a:gd name="connsiteX160" fmla="*/ 181832 w 285750"/>
              <a:gd name="connsiteY160" fmla="*/ 101060 h 285750"/>
              <a:gd name="connsiteX161" fmla="*/ 189452 w 285750"/>
              <a:gd name="connsiteY161" fmla="*/ 94678 h 285750"/>
              <a:gd name="connsiteX162" fmla="*/ 195643 w 285750"/>
              <a:gd name="connsiteY162" fmla="*/ 101537 h 285750"/>
              <a:gd name="connsiteX163" fmla="*/ 195643 w 285750"/>
              <a:gd name="connsiteY163" fmla="*/ 116777 h 285750"/>
              <a:gd name="connsiteX164" fmla="*/ 199263 w 285750"/>
              <a:gd name="connsiteY164" fmla="*/ 116777 h 285750"/>
              <a:gd name="connsiteX165" fmla="*/ 199263 w 285750"/>
              <a:gd name="connsiteY165" fmla="*/ 101060 h 285750"/>
              <a:gd name="connsiteX166" fmla="*/ 190024 w 285750"/>
              <a:gd name="connsiteY166" fmla="*/ 91535 h 285750"/>
              <a:gd name="connsiteX167" fmla="*/ 181928 w 285750"/>
              <a:gd name="connsiteY167" fmla="*/ 96107 h 285750"/>
              <a:gd name="connsiteX168" fmla="*/ 181928 w 285750"/>
              <a:gd name="connsiteY168" fmla="*/ 92107 h 285750"/>
              <a:gd name="connsiteX169" fmla="*/ 178308 w 285750"/>
              <a:gd name="connsiteY169" fmla="*/ 92107 h 285750"/>
              <a:gd name="connsiteX170" fmla="*/ 178308 w 285750"/>
              <a:gd name="connsiteY170" fmla="*/ 116777 h 285750"/>
              <a:gd name="connsiteX171" fmla="*/ 181928 w 285750"/>
              <a:gd name="connsiteY171" fmla="*/ 116777 h 285750"/>
              <a:gd name="connsiteX172" fmla="*/ 181928 w 285750"/>
              <a:gd name="connsiteY172" fmla="*/ 101060 h 285750"/>
              <a:gd name="connsiteX173" fmla="*/ 217837 w 285750"/>
              <a:gd name="connsiteY173" fmla="*/ 117253 h 285750"/>
              <a:gd name="connsiteX174" fmla="*/ 226790 w 285750"/>
              <a:gd name="connsiteY174" fmla="*/ 113443 h 285750"/>
              <a:gd name="connsiteX175" fmla="*/ 224314 w 285750"/>
              <a:gd name="connsiteY175" fmla="*/ 111062 h 285750"/>
              <a:gd name="connsiteX176" fmla="*/ 217932 w 285750"/>
              <a:gd name="connsiteY176" fmla="*/ 114014 h 285750"/>
              <a:gd name="connsiteX177" fmla="*/ 208883 w 285750"/>
              <a:gd name="connsiteY177" fmla="*/ 104299 h 285750"/>
              <a:gd name="connsiteX178" fmla="*/ 217932 w 285750"/>
              <a:gd name="connsiteY178" fmla="*/ 94583 h 285750"/>
              <a:gd name="connsiteX179" fmla="*/ 224218 w 285750"/>
              <a:gd name="connsiteY179" fmla="*/ 97441 h 285750"/>
              <a:gd name="connsiteX180" fmla="*/ 226695 w 285750"/>
              <a:gd name="connsiteY180" fmla="*/ 95059 h 285750"/>
              <a:gd name="connsiteX181" fmla="*/ 217932 w 285750"/>
              <a:gd name="connsiteY181" fmla="*/ 91440 h 285750"/>
              <a:gd name="connsiteX182" fmla="*/ 205168 w 285750"/>
              <a:gd name="connsiteY182" fmla="*/ 104299 h 285750"/>
              <a:gd name="connsiteX183" fmla="*/ 217837 w 285750"/>
              <a:gd name="connsiteY183" fmla="*/ 117253 h 285750"/>
              <a:gd name="connsiteX184" fmla="*/ 243459 w 285750"/>
              <a:gd name="connsiteY184" fmla="*/ 117253 h 285750"/>
              <a:gd name="connsiteX185" fmla="*/ 253365 w 285750"/>
              <a:gd name="connsiteY185" fmla="*/ 113443 h 285750"/>
              <a:gd name="connsiteX186" fmla="*/ 251174 w 285750"/>
              <a:gd name="connsiteY186" fmla="*/ 111062 h 285750"/>
              <a:gd name="connsiteX187" fmla="*/ 243364 w 285750"/>
              <a:gd name="connsiteY187" fmla="*/ 114014 h 285750"/>
              <a:gd name="connsiteX188" fmla="*/ 234601 w 285750"/>
              <a:gd name="connsiteY188" fmla="*/ 105632 h 285750"/>
              <a:gd name="connsiteX189" fmla="*/ 254794 w 285750"/>
              <a:gd name="connsiteY189" fmla="*/ 105632 h 285750"/>
              <a:gd name="connsiteX190" fmla="*/ 243078 w 285750"/>
              <a:gd name="connsiteY190" fmla="*/ 91345 h 285750"/>
              <a:gd name="connsiteX191" fmla="*/ 230886 w 285750"/>
              <a:gd name="connsiteY191" fmla="*/ 104203 h 285750"/>
              <a:gd name="connsiteX192" fmla="*/ 243459 w 285750"/>
              <a:gd name="connsiteY192" fmla="*/ 117253 h 285750"/>
              <a:gd name="connsiteX193" fmla="*/ 243173 w 285750"/>
              <a:gd name="connsiteY193" fmla="*/ 94678 h 285750"/>
              <a:gd name="connsiteX194" fmla="*/ 251174 w 285750"/>
              <a:gd name="connsiteY194" fmla="*/ 102584 h 285750"/>
              <a:gd name="connsiteX195" fmla="*/ 234601 w 285750"/>
              <a:gd name="connsiteY195" fmla="*/ 102584 h 285750"/>
              <a:gd name="connsiteX196" fmla="*/ 243173 w 285750"/>
              <a:gd name="connsiteY196" fmla="*/ 94678 h 285750"/>
              <a:gd name="connsiteX197" fmla="*/ 0 w 285750"/>
              <a:gd name="connsiteY197" fmla="*/ 0 h 285750"/>
              <a:gd name="connsiteX198" fmla="*/ 0 w 285750"/>
              <a:gd name="connsiteY198" fmla="*/ 285750 h 285750"/>
              <a:gd name="connsiteX199" fmla="*/ 285750 w 285750"/>
              <a:gd name="connsiteY199" fmla="*/ 285750 h 285750"/>
              <a:gd name="connsiteX200" fmla="*/ 285750 w 285750"/>
              <a:gd name="connsiteY200" fmla="*/ 0 h 285750"/>
              <a:gd name="connsiteX201" fmla="*/ 0 w 285750"/>
              <a:gd name="connsiteY201" fmla="*/ 0 h 285750"/>
              <a:gd name="connsiteX202" fmla="*/ 276225 w 285750"/>
              <a:gd name="connsiteY202" fmla="*/ 276225 h 285750"/>
              <a:gd name="connsiteX203" fmla="*/ 9525 w 285750"/>
              <a:gd name="connsiteY203" fmla="*/ 276225 h 285750"/>
              <a:gd name="connsiteX204" fmla="*/ 9525 w 285750"/>
              <a:gd name="connsiteY204" fmla="*/ 9525 h 285750"/>
              <a:gd name="connsiteX205" fmla="*/ 276225 w 285750"/>
              <a:gd name="connsiteY205" fmla="*/ 9525 h 285750"/>
              <a:gd name="connsiteX206" fmla="*/ 276225 w 285750"/>
              <a:gd name="connsiteY206" fmla="*/ 276225 h 285750"/>
              <a:gd name="connsiteX207" fmla="*/ 170497 w 285750"/>
              <a:gd name="connsiteY207" fmla="*/ 171831 h 285750"/>
              <a:gd name="connsiteX208" fmla="*/ 156782 w 285750"/>
              <a:gd name="connsiteY208" fmla="*/ 171831 h 285750"/>
              <a:gd name="connsiteX209" fmla="*/ 155448 w 285750"/>
              <a:gd name="connsiteY209" fmla="*/ 176498 h 285750"/>
              <a:gd name="connsiteX210" fmla="*/ 154115 w 285750"/>
              <a:gd name="connsiteY210" fmla="*/ 181261 h 285750"/>
              <a:gd name="connsiteX211" fmla="*/ 145161 w 285750"/>
              <a:gd name="connsiteY211" fmla="*/ 184690 h 285750"/>
              <a:gd name="connsiteX212" fmla="*/ 139446 w 285750"/>
              <a:gd name="connsiteY212" fmla="*/ 181261 h 285750"/>
              <a:gd name="connsiteX213" fmla="*/ 139732 w 285750"/>
              <a:gd name="connsiteY213" fmla="*/ 180689 h 285750"/>
              <a:gd name="connsiteX214" fmla="*/ 143066 w 285750"/>
              <a:gd name="connsiteY214" fmla="*/ 179927 h 285750"/>
              <a:gd name="connsiteX215" fmla="*/ 146304 w 285750"/>
              <a:gd name="connsiteY215" fmla="*/ 178975 h 285750"/>
              <a:gd name="connsiteX216" fmla="*/ 146304 w 285750"/>
              <a:gd name="connsiteY216" fmla="*/ 168116 h 285750"/>
              <a:gd name="connsiteX217" fmla="*/ 142875 w 285750"/>
              <a:gd name="connsiteY217" fmla="*/ 167164 h 285750"/>
              <a:gd name="connsiteX218" fmla="*/ 139351 w 285750"/>
              <a:gd name="connsiteY218" fmla="*/ 166402 h 285750"/>
              <a:gd name="connsiteX219" fmla="*/ 136684 w 285750"/>
              <a:gd name="connsiteY219" fmla="*/ 159163 h 285750"/>
              <a:gd name="connsiteX220" fmla="*/ 140303 w 285750"/>
              <a:gd name="connsiteY220" fmla="*/ 152876 h 285750"/>
              <a:gd name="connsiteX221" fmla="*/ 136398 w 285750"/>
              <a:gd name="connsiteY221" fmla="*/ 149162 h 285750"/>
              <a:gd name="connsiteX222" fmla="*/ 132397 w 285750"/>
              <a:gd name="connsiteY222" fmla="*/ 145637 h 285750"/>
              <a:gd name="connsiteX223" fmla="*/ 129350 w 285750"/>
              <a:gd name="connsiteY223" fmla="*/ 147352 h 285750"/>
              <a:gd name="connsiteX224" fmla="*/ 126111 w 285750"/>
              <a:gd name="connsiteY224" fmla="*/ 148971 h 285750"/>
              <a:gd name="connsiteX225" fmla="*/ 122872 w 285750"/>
              <a:gd name="connsiteY225" fmla="*/ 147352 h 285750"/>
              <a:gd name="connsiteX226" fmla="*/ 119443 w 285750"/>
              <a:gd name="connsiteY226" fmla="*/ 146018 h 285750"/>
              <a:gd name="connsiteX227" fmla="*/ 117443 w 285750"/>
              <a:gd name="connsiteY227" fmla="*/ 139065 h 285750"/>
              <a:gd name="connsiteX228" fmla="*/ 106871 w 285750"/>
              <a:gd name="connsiteY228" fmla="*/ 139065 h 285750"/>
              <a:gd name="connsiteX229" fmla="*/ 105823 w 285750"/>
              <a:gd name="connsiteY229" fmla="*/ 142685 h 285750"/>
              <a:gd name="connsiteX230" fmla="*/ 104775 w 285750"/>
              <a:gd name="connsiteY230" fmla="*/ 146399 h 285750"/>
              <a:gd name="connsiteX231" fmla="*/ 97917 w 285750"/>
              <a:gd name="connsiteY231" fmla="*/ 149066 h 285750"/>
              <a:gd name="connsiteX232" fmla="*/ 91630 w 285750"/>
              <a:gd name="connsiteY232" fmla="*/ 145447 h 285750"/>
              <a:gd name="connsiteX233" fmla="*/ 84011 w 285750"/>
              <a:gd name="connsiteY233" fmla="*/ 153353 h 285750"/>
              <a:gd name="connsiteX234" fmla="*/ 87630 w 285750"/>
              <a:gd name="connsiteY234" fmla="*/ 159353 h 285750"/>
              <a:gd name="connsiteX235" fmla="*/ 85916 w 285750"/>
              <a:gd name="connsiteY235" fmla="*/ 162782 h 285750"/>
              <a:gd name="connsiteX236" fmla="*/ 84296 w 285750"/>
              <a:gd name="connsiteY236" fmla="*/ 166306 h 285750"/>
              <a:gd name="connsiteX237" fmla="*/ 80963 w 285750"/>
              <a:gd name="connsiteY237" fmla="*/ 167068 h 285750"/>
              <a:gd name="connsiteX238" fmla="*/ 77724 w 285750"/>
              <a:gd name="connsiteY238" fmla="*/ 168021 h 285750"/>
              <a:gd name="connsiteX239" fmla="*/ 77724 w 285750"/>
              <a:gd name="connsiteY239" fmla="*/ 178880 h 285750"/>
              <a:gd name="connsiteX240" fmla="*/ 81153 w 285750"/>
              <a:gd name="connsiteY240" fmla="*/ 179832 h 285750"/>
              <a:gd name="connsiteX241" fmla="*/ 84677 w 285750"/>
              <a:gd name="connsiteY241" fmla="*/ 180594 h 285750"/>
              <a:gd name="connsiteX242" fmla="*/ 85820 w 285750"/>
              <a:gd name="connsiteY242" fmla="*/ 184404 h 285750"/>
              <a:gd name="connsiteX243" fmla="*/ 87344 w 285750"/>
              <a:gd name="connsiteY243" fmla="*/ 187833 h 285750"/>
              <a:gd name="connsiteX244" fmla="*/ 84011 w 285750"/>
              <a:gd name="connsiteY244" fmla="*/ 194120 h 285750"/>
              <a:gd name="connsiteX245" fmla="*/ 91630 w 285750"/>
              <a:gd name="connsiteY245" fmla="*/ 201454 h 285750"/>
              <a:gd name="connsiteX246" fmla="*/ 94679 w 285750"/>
              <a:gd name="connsiteY246" fmla="*/ 199739 h 285750"/>
              <a:gd name="connsiteX247" fmla="*/ 97917 w 285750"/>
              <a:gd name="connsiteY247" fmla="*/ 198120 h 285750"/>
              <a:gd name="connsiteX248" fmla="*/ 104489 w 285750"/>
              <a:gd name="connsiteY248" fmla="*/ 201073 h 285750"/>
              <a:gd name="connsiteX249" fmla="*/ 105442 w 285750"/>
              <a:gd name="connsiteY249" fmla="*/ 204597 h 285750"/>
              <a:gd name="connsiteX250" fmla="*/ 106490 w 285750"/>
              <a:gd name="connsiteY250" fmla="*/ 208026 h 285750"/>
              <a:gd name="connsiteX251" fmla="*/ 117062 w 285750"/>
              <a:gd name="connsiteY251" fmla="*/ 208026 h 285750"/>
              <a:gd name="connsiteX252" fmla="*/ 118205 w 285750"/>
              <a:gd name="connsiteY252" fmla="*/ 204311 h 285750"/>
              <a:gd name="connsiteX253" fmla="*/ 119443 w 285750"/>
              <a:gd name="connsiteY253" fmla="*/ 200692 h 285750"/>
              <a:gd name="connsiteX254" fmla="*/ 126016 w 285750"/>
              <a:gd name="connsiteY254" fmla="*/ 198025 h 285750"/>
              <a:gd name="connsiteX255" fmla="*/ 130397 w 285750"/>
              <a:gd name="connsiteY255" fmla="*/ 200597 h 285750"/>
              <a:gd name="connsiteX256" fmla="*/ 129445 w 285750"/>
              <a:gd name="connsiteY256" fmla="*/ 202692 h 285750"/>
              <a:gd name="connsiteX257" fmla="*/ 127349 w 285750"/>
              <a:gd name="connsiteY257" fmla="*/ 207264 h 285750"/>
              <a:gd name="connsiteX258" fmla="*/ 122968 w 285750"/>
              <a:gd name="connsiteY258" fmla="*/ 208216 h 285750"/>
              <a:gd name="connsiteX259" fmla="*/ 118777 w 285750"/>
              <a:gd name="connsiteY259" fmla="*/ 209360 h 285750"/>
              <a:gd name="connsiteX260" fmla="*/ 118777 w 285750"/>
              <a:gd name="connsiteY260" fmla="*/ 223457 h 285750"/>
              <a:gd name="connsiteX261" fmla="*/ 123158 w 285750"/>
              <a:gd name="connsiteY261" fmla="*/ 224599 h 285750"/>
              <a:gd name="connsiteX262" fmla="*/ 127730 w 285750"/>
              <a:gd name="connsiteY262" fmla="*/ 225552 h 285750"/>
              <a:gd name="connsiteX263" fmla="*/ 129254 w 285750"/>
              <a:gd name="connsiteY263" fmla="*/ 230505 h 285750"/>
              <a:gd name="connsiteX264" fmla="*/ 131159 w 285750"/>
              <a:gd name="connsiteY264" fmla="*/ 234982 h 285750"/>
              <a:gd name="connsiteX265" fmla="*/ 126873 w 285750"/>
              <a:gd name="connsiteY265" fmla="*/ 243173 h 285750"/>
              <a:gd name="connsiteX266" fmla="*/ 136779 w 285750"/>
              <a:gd name="connsiteY266" fmla="*/ 252603 h 285750"/>
              <a:gd name="connsiteX267" fmla="*/ 140684 w 285750"/>
              <a:gd name="connsiteY267" fmla="*/ 250317 h 285750"/>
              <a:gd name="connsiteX268" fmla="*/ 144875 w 285750"/>
              <a:gd name="connsiteY268" fmla="*/ 248222 h 285750"/>
              <a:gd name="connsiteX269" fmla="*/ 153448 w 285750"/>
              <a:gd name="connsiteY269" fmla="*/ 252127 h 285750"/>
              <a:gd name="connsiteX270" fmla="*/ 154686 w 285750"/>
              <a:gd name="connsiteY270" fmla="*/ 256699 h 285750"/>
              <a:gd name="connsiteX271" fmla="*/ 156020 w 285750"/>
              <a:gd name="connsiteY271" fmla="*/ 261176 h 285750"/>
              <a:gd name="connsiteX272" fmla="*/ 169736 w 285750"/>
              <a:gd name="connsiteY272" fmla="*/ 261176 h 285750"/>
              <a:gd name="connsiteX273" fmla="*/ 171164 w 285750"/>
              <a:gd name="connsiteY273" fmla="*/ 256413 h 285750"/>
              <a:gd name="connsiteX274" fmla="*/ 172784 w 285750"/>
              <a:gd name="connsiteY274" fmla="*/ 251746 h 285750"/>
              <a:gd name="connsiteX275" fmla="*/ 181356 w 285750"/>
              <a:gd name="connsiteY275" fmla="*/ 248317 h 285750"/>
              <a:gd name="connsiteX276" fmla="*/ 189547 w 285750"/>
              <a:gd name="connsiteY276" fmla="*/ 253079 h 285750"/>
              <a:gd name="connsiteX277" fmla="*/ 199358 w 285750"/>
              <a:gd name="connsiteY277" fmla="*/ 242792 h 285750"/>
              <a:gd name="connsiteX278" fmla="*/ 196882 w 285750"/>
              <a:gd name="connsiteY278" fmla="*/ 238982 h 285750"/>
              <a:gd name="connsiteX279" fmla="*/ 194596 w 285750"/>
              <a:gd name="connsiteY279" fmla="*/ 234982 h 285750"/>
              <a:gd name="connsiteX280" fmla="*/ 196882 w 285750"/>
              <a:gd name="connsiteY280" fmla="*/ 230600 h 285750"/>
              <a:gd name="connsiteX281" fmla="*/ 198882 w 285750"/>
              <a:gd name="connsiteY281" fmla="*/ 226028 h 285750"/>
              <a:gd name="connsiteX282" fmla="*/ 203263 w 285750"/>
              <a:gd name="connsiteY282" fmla="*/ 225076 h 285750"/>
              <a:gd name="connsiteX283" fmla="*/ 207454 w 285750"/>
              <a:gd name="connsiteY283" fmla="*/ 223933 h 285750"/>
              <a:gd name="connsiteX284" fmla="*/ 207454 w 285750"/>
              <a:gd name="connsiteY284" fmla="*/ 209836 h 285750"/>
              <a:gd name="connsiteX285" fmla="*/ 203073 w 285750"/>
              <a:gd name="connsiteY285" fmla="*/ 208693 h 285750"/>
              <a:gd name="connsiteX286" fmla="*/ 198501 w 285750"/>
              <a:gd name="connsiteY286" fmla="*/ 207740 h 285750"/>
              <a:gd name="connsiteX287" fmla="*/ 195072 w 285750"/>
              <a:gd name="connsiteY287" fmla="*/ 198311 h 285750"/>
              <a:gd name="connsiteX288" fmla="*/ 199834 w 285750"/>
              <a:gd name="connsiteY288" fmla="*/ 190119 h 285750"/>
              <a:gd name="connsiteX289" fmla="*/ 194786 w 285750"/>
              <a:gd name="connsiteY289" fmla="*/ 185261 h 285750"/>
              <a:gd name="connsiteX290" fmla="*/ 189547 w 285750"/>
              <a:gd name="connsiteY290" fmla="*/ 180689 h 285750"/>
              <a:gd name="connsiteX291" fmla="*/ 185547 w 285750"/>
              <a:gd name="connsiteY291" fmla="*/ 182975 h 285750"/>
              <a:gd name="connsiteX292" fmla="*/ 181356 w 285750"/>
              <a:gd name="connsiteY292" fmla="*/ 185071 h 285750"/>
              <a:gd name="connsiteX293" fmla="*/ 177165 w 285750"/>
              <a:gd name="connsiteY293" fmla="*/ 182975 h 285750"/>
              <a:gd name="connsiteX294" fmla="*/ 172784 w 285750"/>
              <a:gd name="connsiteY294" fmla="*/ 181261 h 285750"/>
              <a:gd name="connsiteX295" fmla="*/ 170497 w 285750"/>
              <a:gd name="connsiteY295" fmla="*/ 171831 h 285750"/>
              <a:gd name="connsiteX296" fmla="*/ 131159 w 285750"/>
              <a:gd name="connsiteY296" fmla="*/ 183547 h 285750"/>
              <a:gd name="connsiteX297" fmla="*/ 118682 w 285750"/>
              <a:gd name="connsiteY297" fmla="*/ 193548 h 285750"/>
              <a:gd name="connsiteX298" fmla="*/ 101727 w 285750"/>
              <a:gd name="connsiteY298" fmla="*/ 192119 h 285750"/>
              <a:gd name="connsiteX299" fmla="*/ 92869 w 285750"/>
              <a:gd name="connsiteY299" fmla="*/ 182309 h 285750"/>
              <a:gd name="connsiteX300" fmla="*/ 91440 w 285750"/>
              <a:gd name="connsiteY300" fmla="*/ 169355 h 285750"/>
              <a:gd name="connsiteX301" fmla="*/ 97346 w 285750"/>
              <a:gd name="connsiteY301" fmla="*/ 157829 h 285750"/>
              <a:gd name="connsiteX302" fmla="*/ 110585 w 285750"/>
              <a:gd name="connsiteY302" fmla="*/ 152114 h 285750"/>
              <a:gd name="connsiteX303" fmla="*/ 121349 w 285750"/>
              <a:gd name="connsiteY303" fmla="*/ 154210 h 285750"/>
              <a:gd name="connsiteX304" fmla="*/ 129826 w 285750"/>
              <a:gd name="connsiteY304" fmla="*/ 161068 h 285750"/>
              <a:gd name="connsiteX305" fmla="*/ 133731 w 285750"/>
              <a:gd name="connsiteY305" fmla="*/ 171355 h 285750"/>
              <a:gd name="connsiteX306" fmla="*/ 131159 w 285750"/>
              <a:gd name="connsiteY306" fmla="*/ 183547 h 285750"/>
              <a:gd name="connsiteX307" fmla="*/ 186404 w 285750"/>
              <a:gd name="connsiteY307" fmla="*/ 200597 h 285750"/>
              <a:gd name="connsiteX308" fmla="*/ 191548 w 285750"/>
              <a:gd name="connsiteY308" fmla="*/ 213932 h 285750"/>
              <a:gd name="connsiteX309" fmla="*/ 188119 w 285750"/>
              <a:gd name="connsiteY309" fmla="*/ 229743 h 285750"/>
              <a:gd name="connsiteX310" fmla="*/ 171926 w 285750"/>
              <a:gd name="connsiteY310" fmla="*/ 242792 h 285750"/>
              <a:gd name="connsiteX311" fmla="*/ 149828 w 285750"/>
              <a:gd name="connsiteY311" fmla="*/ 240887 h 285750"/>
              <a:gd name="connsiteX312" fmla="*/ 138398 w 285750"/>
              <a:gd name="connsiteY312" fmla="*/ 228124 h 285750"/>
              <a:gd name="connsiteX313" fmla="*/ 136493 w 285750"/>
              <a:gd name="connsiteY313" fmla="*/ 211265 h 285750"/>
              <a:gd name="connsiteX314" fmla="*/ 144209 w 285750"/>
              <a:gd name="connsiteY314" fmla="*/ 196310 h 285750"/>
              <a:gd name="connsiteX315" fmla="*/ 161449 w 285750"/>
              <a:gd name="connsiteY315" fmla="*/ 188881 h 285750"/>
              <a:gd name="connsiteX316" fmla="*/ 175450 w 285750"/>
              <a:gd name="connsiteY316" fmla="*/ 191548 h 285750"/>
              <a:gd name="connsiteX317" fmla="*/ 186404 w 285750"/>
              <a:gd name="connsiteY317" fmla="*/ 200597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Lst>
            <a:rect l="l" t="t" r="r" b="b"/>
            <a:pathLst>
              <a:path w="285750" h="285750">
                <a:moveTo>
                  <a:pt x="88297" y="56578"/>
                </a:moveTo>
                <a:lnTo>
                  <a:pt x="102775" y="23813"/>
                </a:lnTo>
                <a:lnTo>
                  <a:pt x="98774" y="23813"/>
                </a:lnTo>
                <a:lnTo>
                  <a:pt x="86392" y="52006"/>
                </a:lnTo>
                <a:lnTo>
                  <a:pt x="73914" y="23813"/>
                </a:lnTo>
                <a:lnTo>
                  <a:pt x="69818" y="23813"/>
                </a:lnTo>
                <a:lnTo>
                  <a:pt x="84296" y="56578"/>
                </a:lnTo>
                <a:lnTo>
                  <a:pt x="88297" y="56578"/>
                </a:lnTo>
                <a:close/>
                <a:moveTo>
                  <a:pt x="107918" y="56578"/>
                </a:moveTo>
                <a:lnTo>
                  <a:pt x="111538" y="56578"/>
                </a:lnTo>
                <a:lnTo>
                  <a:pt x="111538" y="31909"/>
                </a:lnTo>
                <a:lnTo>
                  <a:pt x="107918" y="31909"/>
                </a:lnTo>
                <a:lnTo>
                  <a:pt x="107918" y="56578"/>
                </a:lnTo>
                <a:close/>
                <a:moveTo>
                  <a:pt x="109728" y="27432"/>
                </a:moveTo>
                <a:cubicBezTo>
                  <a:pt x="111062" y="27432"/>
                  <a:pt x="112109" y="26384"/>
                  <a:pt x="112109" y="25051"/>
                </a:cubicBezTo>
                <a:cubicBezTo>
                  <a:pt x="112109" y="23813"/>
                  <a:pt x="111062" y="22670"/>
                  <a:pt x="109728" y="22670"/>
                </a:cubicBezTo>
                <a:cubicBezTo>
                  <a:pt x="108395" y="22670"/>
                  <a:pt x="107347" y="23813"/>
                  <a:pt x="107347" y="25051"/>
                </a:cubicBezTo>
                <a:cubicBezTo>
                  <a:pt x="107347" y="26384"/>
                  <a:pt x="108395" y="27432"/>
                  <a:pt x="109728" y="27432"/>
                </a:cubicBezTo>
                <a:close/>
                <a:moveTo>
                  <a:pt x="122587" y="42767"/>
                </a:moveTo>
                <a:cubicBezTo>
                  <a:pt x="122587" y="37909"/>
                  <a:pt x="126587" y="34480"/>
                  <a:pt x="132112" y="34480"/>
                </a:cubicBezTo>
                <a:lnTo>
                  <a:pt x="132112" y="31337"/>
                </a:lnTo>
                <a:cubicBezTo>
                  <a:pt x="127540" y="31337"/>
                  <a:pt x="124016" y="33433"/>
                  <a:pt x="122587" y="36767"/>
                </a:cubicBezTo>
                <a:lnTo>
                  <a:pt x="122587" y="31909"/>
                </a:lnTo>
                <a:lnTo>
                  <a:pt x="118967" y="31909"/>
                </a:lnTo>
                <a:lnTo>
                  <a:pt x="118967" y="56578"/>
                </a:lnTo>
                <a:lnTo>
                  <a:pt x="122587" y="56578"/>
                </a:lnTo>
                <a:lnTo>
                  <a:pt x="122587" y="42767"/>
                </a:lnTo>
                <a:close/>
                <a:moveTo>
                  <a:pt x="139065" y="50864"/>
                </a:moveTo>
                <a:cubicBezTo>
                  <a:pt x="139065" y="54578"/>
                  <a:pt x="141542" y="57150"/>
                  <a:pt x="145066" y="57150"/>
                </a:cubicBezTo>
                <a:cubicBezTo>
                  <a:pt x="146685" y="57150"/>
                  <a:pt x="148304" y="56578"/>
                  <a:pt x="149638" y="55531"/>
                </a:cubicBezTo>
                <a:lnTo>
                  <a:pt x="147828" y="52864"/>
                </a:lnTo>
                <a:cubicBezTo>
                  <a:pt x="147352" y="53435"/>
                  <a:pt x="146304" y="53816"/>
                  <a:pt x="145256" y="53816"/>
                </a:cubicBezTo>
                <a:cubicBezTo>
                  <a:pt x="143828" y="53816"/>
                  <a:pt x="142589" y="52578"/>
                  <a:pt x="142589" y="50673"/>
                </a:cubicBezTo>
                <a:lnTo>
                  <a:pt x="142589" y="34957"/>
                </a:lnTo>
                <a:lnTo>
                  <a:pt x="148685" y="34957"/>
                </a:lnTo>
                <a:lnTo>
                  <a:pt x="148685" y="31718"/>
                </a:lnTo>
                <a:lnTo>
                  <a:pt x="142589" y="31718"/>
                </a:lnTo>
                <a:lnTo>
                  <a:pt x="142589" y="24955"/>
                </a:lnTo>
                <a:lnTo>
                  <a:pt x="138970" y="24955"/>
                </a:lnTo>
                <a:lnTo>
                  <a:pt x="138970" y="31718"/>
                </a:lnTo>
                <a:lnTo>
                  <a:pt x="135065" y="31718"/>
                </a:lnTo>
                <a:lnTo>
                  <a:pt x="135065" y="34957"/>
                </a:lnTo>
                <a:lnTo>
                  <a:pt x="138970" y="34957"/>
                </a:lnTo>
                <a:lnTo>
                  <a:pt x="138970" y="50864"/>
                </a:lnTo>
                <a:close/>
                <a:moveTo>
                  <a:pt x="163925" y="57150"/>
                </a:moveTo>
                <a:cubicBezTo>
                  <a:pt x="167450" y="57150"/>
                  <a:pt x="170593" y="55245"/>
                  <a:pt x="172021" y="52578"/>
                </a:cubicBezTo>
                <a:lnTo>
                  <a:pt x="172021" y="56578"/>
                </a:lnTo>
                <a:lnTo>
                  <a:pt x="175641" y="56578"/>
                </a:lnTo>
                <a:lnTo>
                  <a:pt x="175641" y="31909"/>
                </a:lnTo>
                <a:lnTo>
                  <a:pt x="172021" y="31909"/>
                </a:lnTo>
                <a:lnTo>
                  <a:pt x="172021" y="47625"/>
                </a:lnTo>
                <a:cubicBezTo>
                  <a:pt x="172021" y="51054"/>
                  <a:pt x="168497" y="54007"/>
                  <a:pt x="164401" y="54007"/>
                </a:cubicBezTo>
                <a:cubicBezTo>
                  <a:pt x="160782" y="54007"/>
                  <a:pt x="158210" y="51245"/>
                  <a:pt x="158210" y="47149"/>
                </a:cubicBezTo>
                <a:lnTo>
                  <a:pt x="158210" y="31909"/>
                </a:lnTo>
                <a:lnTo>
                  <a:pt x="154591" y="31909"/>
                </a:lnTo>
                <a:lnTo>
                  <a:pt x="154591" y="47625"/>
                </a:lnTo>
                <a:cubicBezTo>
                  <a:pt x="154686" y="53150"/>
                  <a:pt x="158496" y="57150"/>
                  <a:pt x="163925" y="57150"/>
                </a:cubicBezTo>
                <a:close/>
                <a:moveTo>
                  <a:pt x="191357" y="41053"/>
                </a:moveTo>
                <a:cubicBezTo>
                  <a:pt x="186023" y="41053"/>
                  <a:pt x="181642" y="44387"/>
                  <a:pt x="181642" y="49244"/>
                </a:cubicBezTo>
                <a:cubicBezTo>
                  <a:pt x="181642" y="54102"/>
                  <a:pt x="185452" y="57150"/>
                  <a:pt x="190691" y="57150"/>
                </a:cubicBezTo>
                <a:cubicBezTo>
                  <a:pt x="193929" y="57150"/>
                  <a:pt x="197644" y="55626"/>
                  <a:pt x="199358" y="52673"/>
                </a:cubicBezTo>
                <a:lnTo>
                  <a:pt x="199358" y="56578"/>
                </a:lnTo>
                <a:lnTo>
                  <a:pt x="202978" y="56578"/>
                </a:lnTo>
                <a:lnTo>
                  <a:pt x="202978" y="41529"/>
                </a:lnTo>
                <a:cubicBezTo>
                  <a:pt x="202978" y="35528"/>
                  <a:pt x="199644" y="31337"/>
                  <a:pt x="192976" y="31337"/>
                </a:cubicBezTo>
                <a:cubicBezTo>
                  <a:pt x="190595" y="31337"/>
                  <a:pt x="187642" y="31909"/>
                  <a:pt x="184118" y="33719"/>
                </a:cubicBezTo>
                <a:lnTo>
                  <a:pt x="185547" y="36671"/>
                </a:lnTo>
                <a:cubicBezTo>
                  <a:pt x="187833" y="35528"/>
                  <a:pt x="190309" y="34385"/>
                  <a:pt x="192786" y="34385"/>
                </a:cubicBezTo>
                <a:cubicBezTo>
                  <a:pt x="198120" y="34385"/>
                  <a:pt x="199454" y="38195"/>
                  <a:pt x="199454" y="41529"/>
                </a:cubicBezTo>
                <a:lnTo>
                  <a:pt x="199454" y="42481"/>
                </a:lnTo>
                <a:cubicBezTo>
                  <a:pt x="196882" y="41624"/>
                  <a:pt x="194024" y="41053"/>
                  <a:pt x="191357" y="41053"/>
                </a:cubicBezTo>
                <a:close/>
                <a:moveTo>
                  <a:pt x="199454" y="48863"/>
                </a:moveTo>
                <a:cubicBezTo>
                  <a:pt x="198501" y="52388"/>
                  <a:pt x="194596" y="54007"/>
                  <a:pt x="191357" y="54007"/>
                </a:cubicBezTo>
                <a:cubicBezTo>
                  <a:pt x="187833" y="54007"/>
                  <a:pt x="185166" y="52197"/>
                  <a:pt x="185166" y="49149"/>
                </a:cubicBezTo>
                <a:cubicBezTo>
                  <a:pt x="185166" y="46196"/>
                  <a:pt x="188309" y="44101"/>
                  <a:pt x="191929" y="44101"/>
                </a:cubicBezTo>
                <a:cubicBezTo>
                  <a:pt x="194596" y="44101"/>
                  <a:pt x="197167" y="44482"/>
                  <a:pt x="199358" y="45149"/>
                </a:cubicBezTo>
                <a:lnTo>
                  <a:pt x="199358" y="48863"/>
                </a:lnTo>
                <a:close/>
                <a:moveTo>
                  <a:pt x="213836" y="23241"/>
                </a:moveTo>
                <a:lnTo>
                  <a:pt x="210217" y="23241"/>
                </a:lnTo>
                <a:lnTo>
                  <a:pt x="210217" y="56578"/>
                </a:lnTo>
                <a:lnTo>
                  <a:pt x="213836" y="56578"/>
                </a:lnTo>
                <a:lnTo>
                  <a:pt x="213836" y="23241"/>
                </a:lnTo>
                <a:close/>
                <a:moveTo>
                  <a:pt x="37624" y="109252"/>
                </a:moveTo>
                <a:lnTo>
                  <a:pt x="55912" y="109252"/>
                </a:lnTo>
                <a:lnTo>
                  <a:pt x="59246" y="116681"/>
                </a:lnTo>
                <a:lnTo>
                  <a:pt x="63246" y="116681"/>
                </a:lnTo>
                <a:lnTo>
                  <a:pt x="48768" y="83915"/>
                </a:lnTo>
                <a:lnTo>
                  <a:pt x="44767" y="83915"/>
                </a:lnTo>
                <a:lnTo>
                  <a:pt x="30290" y="116681"/>
                </a:lnTo>
                <a:lnTo>
                  <a:pt x="34385" y="116681"/>
                </a:lnTo>
                <a:lnTo>
                  <a:pt x="37624" y="109252"/>
                </a:lnTo>
                <a:close/>
                <a:moveTo>
                  <a:pt x="46768" y="88487"/>
                </a:moveTo>
                <a:lnTo>
                  <a:pt x="54388" y="105728"/>
                </a:lnTo>
                <a:lnTo>
                  <a:pt x="39148" y="105728"/>
                </a:lnTo>
                <a:lnTo>
                  <a:pt x="46768" y="88487"/>
                </a:lnTo>
                <a:close/>
                <a:moveTo>
                  <a:pt x="72295" y="112109"/>
                </a:moveTo>
                <a:cubicBezTo>
                  <a:pt x="74200" y="115348"/>
                  <a:pt x="77343" y="117348"/>
                  <a:pt x="81248" y="117348"/>
                </a:cubicBezTo>
                <a:cubicBezTo>
                  <a:pt x="87725" y="117348"/>
                  <a:pt x="92583" y="112014"/>
                  <a:pt x="92583" y="104394"/>
                </a:cubicBezTo>
                <a:cubicBezTo>
                  <a:pt x="92583" y="96869"/>
                  <a:pt x="87725" y="91535"/>
                  <a:pt x="81248" y="91535"/>
                </a:cubicBezTo>
                <a:cubicBezTo>
                  <a:pt x="77248" y="91535"/>
                  <a:pt x="74104" y="93536"/>
                  <a:pt x="72295" y="96774"/>
                </a:cubicBezTo>
                <a:lnTo>
                  <a:pt x="72295" y="92107"/>
                </a:lnTo>
                <a:lnTo>
                  <a:pt x="68675" y="92107"/>
                </a:lnTo>
                <a:lnTo>
                  <a:pt x="68675" y="124968"/>
                </a:lnTo>
                <a:lnTo>
                  <a:pt x="72295" y="124968"/>
                </a:lnTo>
                <a:lnTo>
                  <a:pt x="72295" y="112109"/>
                </a:lnTo>
                <a:close/>
                <a:moveTo>
                  <a:pt x="80582" y="94678"/>
                </a:moveTo>
                <a:cubicBezTo>
                  <a:pt x="85344" y="94678"/>
                  <a:pt x="88868" y="98679"/>
                  <a:pt x="88868" y="104394"/>
                </a:cubicBezTo>
                <a:cubicBezTo>
                  <a:pt x="88868" y="110109"/>
                  <a:pt x="85439" y="114109"/>
                  <a:pt x="80582" y="114109"/>
                </a:cubicBezTo>
                <a:cubicBezTo>
                  <a:pt x="75724" y="114109"/>
                  <a:pt x="72295" y="110014"/>
                  <a:pt x="72295" y="104394"/>
                </a:cubicBezTo>
                <a:cubicBezTo>
                  <a:pt x="72295" y="98774"/>
                  <a:pt x="75724" y="94678"/>
                  <a:pt x="80582" y="94678"/>
                </a:cubicBezTo>
                <a:close/>
                <a:moveTo>
                  <a:pt x="102775" y="92107"/>
                </a:moveTo>
                <a:lnTo>
                  <a:pt x="99155" y="92107"/>
                </a:lnTo>
                <a:lnTo>
                  <a:pt x="99155" y="124968"/>
                </a:lnTo>
                <a:lnTo>
                  <a:pt x="102775" y="124968"/>
                </a:lnTo>
                <a:lnTo>
                  <a:pt x="102775" y="112109"/>
                </a:lnTo>
                <a:cubicBezTo>
                  <a:pt x="104680" y="115348"/>
                  <a:pt x="107823" y="117348"/>
                  <a:pt x="111728" y="117348"/>
                </a:cubicBezTo>
                <a:cubicBezTo>
                  <a:pt x="118205" y="117348"/>
                  <a:pt x="123063" y="112014"/>
                  <a:pt x="123063" y="104394"/>
                </a:cubicBezTo>
                <a:cubicBezTo>
                  <a:pt x="123063" y="96869"/>
                  <a:pt x="118205" y="91535"/>
                  <a:pt x="111728" y="91535"/>
                </a:cubicBezTo>
                <a:cubicBezTo>
                  <a:pt x="107728" y="91535"/>
                  <a:pt x="104584" y="93536"/>
                  <a:pt x="102775" y="96774"/>
                </a:cubicBezTo>
                <a:lnTo>
                  <a:pt x="102775" y="92107"/>
                </a:lnTo>
                <a:close/>
                <a:moveTo>
                  <a:pt x="111062" y="94678"/>
                </a:moveTo>
                <a:cubicBezTo>
                  <a:pt x="115919" y="94678"/>
                  <a:pt x="119348" y="98679"/>
                  <a:pt x="119348" y="104394"/>
                </a:cubicBezTo>
                <a:cubicBezTo>
                  <a:pt x="119348" y="110109"/>
                  <a:pt x="115919" y="114109"/>
                  <a:pt x="111062" y="114109"/>
                </a:cubicBezTo>
                <a:cubicBezTo>
                  <a:pt x="106204" y="114109"/>
                  <a:pt x="102775" y="110014"/>
                  <a:pt x="102775" y="104394"/>
                </a:cubicBezTo>
                <a:cubicBezTo>
                  <a:pt x="102775" y="98774"/>
                  <a:pt x="106204" y="94678"/>
                  <a:pt x="111062" y="94678"/>
                </a:cubicBezTo>
                <a:close/>
                <a:moveTo>
                  <a:pt x="129254" y="116681"/>
                </a:moveTo>
                <a:lnTo>
                  <a:pt x="132874" y="116681"/>
                </a:lnTo>
                <a:lnTo>
                  <a:pt x="132874" y="83344"/>
                </a:lnTo>
                <a:lnTo>
                  <a:pt x="129254" y="83344"/>
                </a:lnTo>
                <a:lnTo>
                  <a:pt x="129254" y="116681"/>
                </a:lnTo>
                <a:close/>
                <a:moveTo>
                  <a:pt x="140017" y="116681"/>
                </a:moveTo>
                <a:lnTo>
                  <a:pt x="143637" y="116681"/>
                </a:lnTo>
                <a:lnTo>
                  <a:pt x="143637" y="92012"/>
                </a:lnTo>
                <a:lnTo>
                  <a:pt x="140017" y="92012"/>
                </a:lnTo>
                <a:lnTo>
                  <a:pt x="140017" y="116681"/>
                </a:lnTo>
                <a:close/>
                <a:moveTo>
                  <a:pt x="141827" y="82868"/>
                </a:moveTo>
                <a:cubicBezTo>
                  <a:pt x="140494" y="82868"/>
                  <a:pt x="139446" y="83915"/>
                  <a:pt x="139446" y="85249"/>
                </a:cubicBezTo>
                <a:cubicBezTo>
                  <a:pt x="139446" y="86487"/>
                  <a:pt x="140494" y="87630"/>
                  <a:pt x="141827" y="87630"/>
                </a:cubicBezTo>
                <a:cubicBezTo>
                  <a:pt x="143066" y="87630"/>
                  <a:pt x="144209" y="86487"/>
                  <a:pt x="144209" y="85249"/>
                </a:cubicBezTo>
                <a:cubicBezTo>
                  <a:pt x="144209" y="83915"/>
                  <a:pt x="143161" y="82868"/>
                  <a:pt x="141827" y="82868"/>
                </a:cubicBezTo>
                <a:close/>
                <a:moveTo>
                  <a:pt x="160592" y="94583"/>
                </a:moveTo>
                <a:cubicBezTo>
                  <a:pt x="165925" y="94583"/>
                  <a:pt x="167259" y="98393"/>
                  <a:pt x="167259" y="101727"/>
                </a:cubicBezTo>
                <a:lnTo>
                  <a:pt x="167259" y="102679"/>
                </a:lnTo>
                <a:cubicBezTo>
                  <a:pt x="164687" y="101918"/>
                  <a:pt x="161925" y="101251"/>
                  <a:pt x="159258" y="101251"/>
                </a:cubicBezTo>
                <a:cubicBezTo>
                  <a:pt x="153924" y="101251"/>
                  <a:pt x="149542" y="104584"/>
                  <a:pt x="149542" y="109442"/>
                </a:cubicBezTo>
                <a:cubicBezTo>
                  <a:pt x="149542" y="114300"/>
                  <a:pt x="153353" y="117348"/>
                  <a:pt x="158591" y="117348"/>
                </a:cubicBezTo>
                <a:cubicBezTo>
                  <a:pt x="161830" y="117348"/>
                  <a:pt x="165545" y="115824"/>
                  <a:pt x="167259" y="112871"/>
                </a:cubicBezTo>
                <a:lnTo>
                  <a:pt x="167259" y="116777"/>
                </a:lnTo>
                <a:lnTo>
                  <a:pt x="170879" y="116777"/>
                </a:lnTo>
                <a:lnTo>
                  <a:pt x="170879" y="101727"/>
                </a:lnTo>
                <a:cubicBezTo>
                  <a:pt x="170879" y="95726"/>
                  <a:pt x="167545" y="91535"/>
                  <a:pt x="160877" y="91535"/>
                </a:cubicBezTo>
                <a:cubicBezTo>
                  <a:pt x="158496" y="91535"/>
                  <a:pt x="155543" y="92107"/>
                  <a:pt x="152019" y="93917"/>
                </a:cubicBezTo>
                <a:lnTo>
                  <a:pt x="153448" y="96869"/>
                </a:lnTo>
                <a:cubicBezTo>
                  <a:pt x="155638" y="95631"/>
                  <a:pt x="158115" y="94583"/>
                  <a:pt x="160592" y="94583"/>
                </a:cubicBezTo>
                <a:close/>
                <a:moveTo>
                  <a:pt x="167259" y="108966"/>
                </a:moveTo>
                <a:cubicBezTo>
                  <a:pt x="166307" y="112490"/>
                  <a:pt x="162401" y="114109"/>
                  <a:pt x="159163" y="114109"/>
                </a:cubicBezTo>
                <a:cubicBezTo>
                  <a:pt x="155638" y="114109"/>
                  <a:pt x="152971" y="112300"/>
                  <a:pt x="152971" y="109252"/>
                </a:cubicBezTo>
                <a:cubicBezTo>
                  <a:pt x="152971" y="106299"/>
                  <a:pt x="156115" y="104203"/>
                  <a:pt x="159734" y="104203"/>
                </a:cubicBezTo>
                <a:cubicBezTo>
                  <a:pt x="162401" y="104203"/>
                  <a:pt x="164973" y="104584"/>
                  <a:pt x="167164" y="105156"/>
                </a:cubicBezTo>
                <a:lnTo>
                  <a:pt x="167164" y="108966"/>
                </a:lnTo>
                <a:close/>
                <a:moveTo>
                  <a:pt x="181832" y="101060"/>
                </a:moveTo>
                <a:cubicBezTo>
                  <a:pt x="181832" y="97631"/>
                  <a:pt x="185357" y="94678"/>
                  <a:pt x="189452" y="94678"/>
                </a:cubicBezTo>
                <a:cubicBezTo>
                  <a:pt x="193072" y="94678"/>
                  <a:pt x="195643" y="97441"/>
                  <a:pt x="195643" y="101537"/>
                </a:cubicBezTo>
                <a:lnTo>
                  <a:pt x="195643" y="116777"/>
                </a:lnTo>
                <a:lnTo>
                  <a:pt x="199263" y="116777"/>
                </a:lnTo>
                <a:lnTo>
                  <a:pt x="199263" y="101060"/>
                </a:lnTo>
                <a:cubicBezTo>
                  <a:pt x="199263" y="95441"/>
                  <a:pt x="195453" y="91535"/>
                  <a:pt x="190024" y="91535"/>
                </a:cubicBezTo>
                <a:cubicBezTo>
                  <a:pt x="186500" y="91535"/>
                  <a:pt x="183356" y="93440"/>
                  <a:pt x="181928" y="96107"/>
                </a:cubicBezTo>
                <a:lnTo>
                  <a:pt x="181928" y="92107"/>
                </a:lnTo>
                <a:lnTo>
                  <a:pt x="178308" y="92107"/>
                </a:lnTo>
                <a:lnTo>
                  <a:pt x="178308" y="116777"/>
                </a:lnTo>
                <a:lnTo>
                  <a:pt x="181928" y="116777"/>
                </a:lnTo>
                <a:lnTo>
                  <a:pt x="181928" y="101060"/>
                </a:lnTo>
                <a:close/>
                <a:moveTo>
                  <a:pt x="217837" y="117253"/>
                </a:moveTo>
                <a:cubicBezTo>
                  <a:pt x="221266" y="117253"/>
                  <a:pt x="224409" y="115824"/>
                  <a:pt x="226790" y="113443"/>
                </a:cubicBezTo>
                <a:lnTo>
                  <a:pt x="224314" y="111062"/>
                </a:lnTo>
                <a:cubicBezTo>
                  <a:pt x="222695" y="112871"/>
                  <a:pt x="220313" y="114014"/>
                  <a:pt x="217932" y="114014"/>
                </a:cubicBezTo>
                <a:cubicBezTo>
                  <a:pt x="212979" y="114014"/>
                  <a:pt x="208883" y="109538"/>
                  <a:pt x="208883" y="104299"/>
                </a:cubicBezTo>
                <a:cubicBezTo>
                  <a:pt x="208883" y="99060"/>
                  <a:pt x="212979" y="94583"/>
                  <a:pt x="217932" y="94583"/>
                </a:cubicBezTo>
                <a:cubicBezTo>
                  <a:pt x="220313" y="94583"/>
                  <a:pt x="222599" y="95631"/>
                  <a:pt x="224218" y="97441"/>
                </a:cubicBezTo>
                <a:lnTo>
                  <a:pt x="226695" y="95059"/>
                </a:lnTo>
                <a:cubicBezTo>
                  <a:pt x="224314" y="92774"/>
                  <a:pt x="221266" y="91440"/>
                  <a:pt x="217932" y="91440"/>
                </a:cubicBezTo>
                <a:cubicBezTo>
                  <a:pt x="210979" y="91440"/>
                  <a:pt x="205168" y="97346"/>
                  <a:pt x="205168" y="104299"/>
                </a:cubicBezTo>
                <a:cubicBezTo>
                  <a:pt x="205073" y="111347"/>
                  <a:pt x="210884" y="117253"/>
                  <a:pt x="217837" y="117253"/>
                </a:cubicBezTo>
                <a:close/>
                <a:moveTo>
                  <a:pt x="243459" y="117253"/>
                </a:moveTo>
                <a:cubicBezTo>
                  <a:pt x="246888" y="117253"/>
                  <a:pt x="251270" y="115729"/>
                  <a:pt x="253365" y="113443"/>
                </a:cubicBezTo>
                <a:lnTo>
                  <a:pt x="251174" y="111062"/>
                </a:lnTo>
                <a:cubicBezTo>
                  <a:pt x="249650" y="112681"/>
                  <a:pt x="246317" y="114014"/>
                  <a:pt x="243364" y="114014"/>
                </a:cubicBezTo>
                <a:cubicBezTo>
                  <a:pt x="238506" y="114014"/>
                  <a:pt x="235077" y="110490"/>
                  <a:pt x="234601" y="105632"/>
                </a:cubicBezTo>
                <a:lnTo>
                  <a:pt x="254794" y="105632"/>
                </a:lnTo>
                <a:cubicBezTo>
                  <a:pt x="254794" y="96965"/>
                  <a:pt x="250508" y="91345"/>
                  <a:pt x="243078" y="91345"/>
                </a:cubicBezTo>
                <a:cubicBezTo>
                  <a:pt x="236411" y="91345"/>
                  <a:pt x="230886" y="96869"/>
                  <a:pt x="230886" y="104203"/>
                </a:cubicBezTo>
                <a:cubicBezTo>
                  <a:pt x="230886" y="111919"/>
                  <a:pt x="236792" y="117253"/>
                  <a:pt x="243459" y="117253"/>
                </a:cubicBezTo>
                <a:close/>
                <a:moveTo>
                  <a:pt x="243173" y="94678"/>
                </a:moveTo>
                <a:cubicBezTo>
                  <a:pt x="248126" y="94678"/>
                  <a:pt x="250698" y="98107"/>
                  <a:pt x="251174" y="102584"/>
                </a:cubicBezTo>
                <a:lnTo>
                  <a:pt x="234601" y="102584"/>
                </a:lnTo>
                <a:cubicBezTo>
                  <a:pt x="235267" y="97822"/>
                  <a:pt x="238792" y="94678"/>
                  <a:pt x="243173" y="94678"/>
                </a:cubicBezTo>
                <a:close/>
                <a:moveTo>
                  <a:pt x="0" y="0"/>
                </a:moveTo>
                <a:lnTo>
                  <a:pt x="0" y="285750"/>
                </a:lnTo>
                <a:lnTo>
                  <a:pt x="285750" y="285750"/>
                </a:lnTo>
                <a:lnTo>
                  <a:pt x="285750" y="0"/>
                </a:lnTo>
                <a:lnTo>
                  <a:pt x="0" y="0"/>
                </a:lnTo>
                <a:close/>
                <a:moveTo>
                  <a:pt x="276225" y="276225"/>
                </a:moveTo>
                <a:lnTo>
                  <a:pt x="9525" y="276225"/>
                </a:lnTo>
                <a:lnTo>
                  <a:pt x="9525" y="9525"/>
                </a:lnTo>
                <a:lnTo>
                  <a:pt x="276225" y="9525"/>
                </a:lnTo>
                <a:lnTo>
                  <a:pt x="276225" y="276225"/>
                </a:lnTo>
                <a:close/>
                <a:moveTo>
                  <a:pt x="170497" y="171831"/>
                </a:moveTo>
                <a:lnTo>
                  <a:pt x="156782" y="171831"/>
                </a:lnTo>
                <a:cubicBezTo>
                  <a:pt x="156400" y="173069"/>
                  <a:pt x="156020" y="174593"/>
                  <a:pt x="155448" y="176498"/>
                </a:cubicBezTo>
                <a:cubicBezTo>
                  <a:pt x="154781" y="179165"/>
                  <a:pt x="154305" y="180785"/>
                  <a:pt x="154115" y="181261"/>
                </a:cubicBezTo>
                <a:cubicBezTo>
                  <a:pt x="153257" y="181261"/>
                  <a:pt x="150209" y="182404"/>
                  <a:pt x="145161" y="184690"/>
                </a:cubicBezTo>
                <a:cubicBezTo>
                  <a:pt x="143732" y="183642"/>
                  <a:pt x="141732" y="182499"/>
                  <a:pt x="139446" y="181261"/>
                </a:cubicBezTo>
                <a:cubicBezTo>
                  <a:pt x="139541" y="181070"/>
                  <a:pt x="139637" y="180785"/>
                  <a:pt x="139732" y="180689"/>
                </a:cubicBezTo>
                <a:cubicBezTo>
                  <a:pt x="140684" y="180594"/>
                  <a:pt x="141732" y="180308"/>
                  <a:pt x="143066" y="179927"/>
                </a:cubicBezTo>
                <a:cubicBezTo>
                  <a:pt x="144685" y="179451"/>
                  <a:pt x="145828" y="179165"/>
                  <a:pt x="146304" y="178975"/>
                </a:cubicBezTo>
                <a:lnTo>
                  <a:pt x="146304" y="168116"/>
                </a:lnTo>
                <a:cubicBezTo>
                  <a:pt x="145637" y="168021"/>
                  <a:pt x="144494" y="167640"/>
                  <a:pt x="142875" y="167164"/>
                </a:cubicBezTo>
                <a:cubicBezTo>
                  <a:pt x="141542" y="166783"/>
                  <a:pt x="140303" y="166497"/>
                  <a:pt x="139351" y="166402"/>
                </a:cubicBezTo>
                <a:cubicBezTo>
                  <a:pt x="139446" y="166878"/>
                  <a:pt x="138493" y="164402"/>
                  <a:pt x="136684" y="159163"/>
                </a:cubicBezTo>
                <a:cubicBezTo>
                  <a:pt x="137541" y="157925"/>
                  <a:pt x="138779" y="155829"/>
                  <a:pt x="140303" y="152876"/>
                </a:cubicBezTo>
                <a:cubicBezTo>
                  <a:pt x="139541" y="152210"/>
                  <a:pt x="138208" y="150971"/>
                  <a:pt x="136398" y="149162"/>
                </a:cubicBezTo>
                <a:cubicBezTo>
                  <a:pt x="134874" y="147542"/>
                  <a:pt x="133541" y="146304"/>
                  <a:pt x="132397" y="145637"/>
                </a:cubicBezTo>
                <a:cubicBezTo>
                  <a:pt x="131826" y="145923"/>
                  <a:pt x="130778" y="146495"/>
                  <a:pt x="129350" y="147352"/>
                </a:cubicBezTo>
                <a:cubicBezTo>
                  <a:pt x="128111" y="148114"/>
                  <a:pt x="127063" y="148685"/>
                  <a:pt x="126111" y="148971"/>
                </a:cubicBezTo>
                <a:cubicBezTo>
                  <a:pt x="125444" y="148400"/>
                  <a:pt x="124301" y="147923"/>
                  <a:pt x="122872" y="147352"/>
                </a:cubicBezTo>
                <a:cubicBezTo>
                  <a:pt x="121063" y="146685"/>
                  <a:pt x="119920" y="146209"/>
                  <a:pt x="119443" y="146018"/>
                </a:cubicBezTo>
                <a:cubicBezTo>
                  <a:pt x="118491" y="142303"/>
                  <a:pt x="117824" y="140018"/>
                  <a:pt x="117443" y="139065"/>
                </a:cubicBezTo>
                <a:lnTo>
                  <a:pt x="106871" y="139065"/>
                </a:lnTo>
                <a:cubicBezTo>
                  <a:pt x="106585" y="140018"/>
                  <a:pt x="106204" y="141161"/>
                  <a:pt x="105823" y="142685"/>
                </a:cubicBezTo>
                <a:cubicBezTo>
                  <a:pt x="105251" y="144685"/>
                  <a:pt x="104966" y="145923"/>
                  <a:pt x="104775" y="146399"/>
                </a:cubicBezTo>
                <a:cubicBezTo>
                  <a:pt x="104108" y="146399"/>
                  <a:pt x="101822" y="147352"/>
                  <a:pt x="97917" y="149066"/>
                </a:cubicBezTo>
                <a:cubicBezTo>
                  <a:pt x="96488" y="148019"/>
                  <a:pt x="94393" y="146780"/>
                  <a:pt x="91630" y="145447"/>
                </a:cubicBezTo>
                <a:cubicBezTo>
                  <a:pt x="87154" y="149828"/>
                  <a:pt x="84677" y="152400"/>
                  <a:pt x="84011" y="153353"/>
                </a:cubicBezTo>
                <a:cubicBezTo>
                  <a:pt x="84772" y="154210"/>
                  <a:pt x="86011" y="156210"/>
                  <a:pt x="87630" y="159353"/>
                </a:cubicBezTo>
                <a:cubicBezTo>
                  <a:pt x="87154" y="160115"/>
                  <a:pt x="86582" y="161258"/>
                  <a:pt x="85916" y="162782"/>
                </a:cubicBezTo>
                <a:cubicBezTo>
                  <a:pt x="85154" y="164497"/>
                  <a:pt x="84677" y="165735"/>
                  <a:pt x="84296" y="166306"/>
                </a:cubicBezTo>
                <a:cubicBezTo>
                  <a:pt x="83344" y="166402"/>
                  <a:pt x="82296" y="166688"/>
                  <a:pt x="80963" y="167068"/>
                </a:cubicBezTo>
                <a:cubicBezTo>
                  <a:pt x="79343" y="167545"/>
                  <a:pt x="78200" y="167830"/>
                  <a:pt x="77724" y="168021"/>
                </a:cubicBezTo>
                <a:lnTo>
                  <a:pt x="77724" y="178880"/>
                </a:lnTo>
                <a:cubicBezTo>
                  <a:pt x="78391" y="178975"/>
                  <a:pt x="79534" y="179356"/>
                  <a:pt x="81153" y="179832"/>
                </a:cubicBezTo>
                <a:cubicBezTo>
                  <a:pt x="82582" y="180213"/>
                  <a:pt x="83725" y="180499"/>
                  <a:pt x="84677" y="180594"/>
                </a:cubicBezTo>
                <a:cubicBezTo>
                  <a:pt x="84868" y="181737"/>
                  <a:pt x="85249" y="182975"/>
                  <a:pt x="85820" y="184404"/>
                </a:cubicBezTo>
                <a:cubicBezTo>
                  <a:pt x="86678" y="186309"/>
                  <a:pt x="87154" y="187452"/>
                  <a:pt x="87344" y="187833"/>
                </a:cubicBezTo>
                <a:cubicBezTo>
                  <a:pt x="85344" y="191357"/>
                  <a:pt x="84201" y="193453"/>
                  <a:pt x="84011" y="194120"/>
                </a:cubicBezTo>
                <a:cubicBezTo>
                  <a:pt x="88201" y="198406"/>
                  <a:pt x="90678" y="200787"/>
                  <a:pt x="91630" y="201454"/>
                </a:cubicBezTo>
                <a:cubicBezTo>
                  <a:pt x="92202" y="201168"/>
                  <a:pt x="93250" y="200597"/>
                  <a:pt x="94679" y="199739"/>
                </a:cubicBezTo>
                <a:cubicBezTo>
                  <a:pt x="95917" y="198977"/>
                  <a:pt x="96965" y="198406"/>
                  <a:pt x="97917" y="198120"/>
                </a:cubicBezTo>
                <a:cubicBezTo>
                  <a:pt x="98108" y="198215"/>
                  <a:pt x="100298" y="199263"/>
                  <a:pt x="104489" y="201073"/>
                </a:cubicBezTo>
                <a:cubicBezTo>
                  <a:pt x="104775" y="201740"/>
                  <a:pt x="105061" y="202883"/>
                  <a:pt x="105442" y="204597"/>
                </a:cubicBezTo>
                <a:cubicBezTo>
                  <a:pt x="105823" y="206121"/>
                  <a:pt x="106108" y="207359"/>
                  <a:pt x="106490" y="208026"/>
                </a:cubicBezTo>
                <a:lnTo>
                  <a:pt x="117062" y="208026"/>
                </a:lnTo>
                <a:cubicBezTo>
                  <a:pt x="117348" y="207359"/>
                  <a:pt x="117729" y="206121"/>
                  <a:pt x="118205" y="204311"/>
                </a:cubicBezTo>
                <a:cubicBezTo>
                  <a:pt x="118586" y="202692"/>
                  <a:pt x="118967" y="201454"/>
                  <a:pt x="119443" y="200692"/>
                </a:cubicBezTo>
                <a:cubicBezTo>
                  <a:pt x="121539" y="200311"/>
                  <a:pt x="123730" y="199453"/>
                  <a:pt x="126016" y="198025"/>
                </a:cubicBezTo>
                <a:cubicBezTo>
                  <a:pt x="127445" y="198977"/>
                  <a:pt x="128873" y="199739"/>
                  <a:pt x="130397" y="200597"/>
                </a:cubicBezTo>
                <a:cubicBezTo>
                  <a:pt x="130112" y="201263"/>
                  <a:pt x="129730" y="201930"/>
                  <a:pt x="129445" y="202692"/>
                </a:cubicBezTo>
                <a:cubicBezTo>
                  <a:pt x="128492" y="204978"/>
                  <a:pt x="127825" y="206502"/>
                  <a:pt x="127349" y="207264"/>
                </a:cubicBezTo>
                <a:cubicBezTo>
                  <a:pt x="126111" y="207455"/>
                  <a:pt x="124682" y="207740"/>
                  <a:pt x="122968" y="208216"/>
                </a:cubicBezTo>
                <a:cubicBezTo>
                  <a:pt x="120872" y="208883"/>
                  <a:pt x="119443" y="209264"/>
                  <a:pt x="118777" y="209360"/>
                </a:cubicBezTo>
                <a:lnTo>
                  <a:pt x="118777" y="223457"/>
                </a:lnTo>
                <a:cubicBezTo>
                  <a:pt x="119634" y="223647"/>
                  <a:pt x="121063" y="224028"/>
                  <a:pt x="123158" y="224599"/>
                </a:cubicBezTo>
                <a:cubicBezTo>
                  <a:pt x="124968" y="225076"/>
                  <a:pt x="126492" y="225457"/>
                  <a:pt x="127730" y="225552"/>
                </a:cubicBezTo>
                <a:cubicBezTo>
                  <a:pt x="127921" y="226981"/>
                  <a:pt x="128397" y="228600"/>
                  <a:pt x="129254" y="230505"/>
                </a:cubicBezTo>
                <a:cubicBezTo>
                  <a:pt x="130397" y="232982"/>
                  <a:pt x="131064" y="234505"/>
                  <a:pt x="131159" y="234982"/>
                </a:cubicBezTo>
                <a:cubicBezTo>
                  <a:pt x="128588" y="239554"/>
                  <a:pt x="127063" y="242221"/>
                  <a:pt x="126873" y="243173"/>
                </a:cubicBezTo>
                <a:cubicBezTo>
                  <a:pt x="132302" y="248698"/>
                  <a:pt x="135541" y="251841"/>
                  <a:pt x="136779" y="252603"/>
                </a:cubicBezTo>
                <a:cubicBezTo>
                  <a:pt x="137541" y="252317"/>
                  <a:pt x="138875" y="251555"/>
                  <a:pt x="140684" y="250317"/>
                </a:cubicBezTo>
                <a:cubicBezTo>
                  <a:pt x="142304" y="249365"/>
                  <a:pt x="143732" y="248603"/>
                  <a:pt x="144875" y="248222"/>
                </a:cubicBezTo>
                <a:cubicBezTo>
                  <a:pt x="145161" y="248412"/>
                  <a:pt x="147923" y="249650"/>
                  <a:pt x="153448" y="252127"/>
                </a:cubicBezTo>
                <a:cubicBezTo>
                  <a:pt x="153734" y="252984"/>
                  <a:pt x="154210" y="254508"/>
                  <a:pt x="154686" y="256699"/>
                </a:cubicBezTo>
                <a:cubicBezTo>
                  <a:pt x="155162" y="258699"/>
                  <a:pt x="155638" y="260223"/>
                  <a:pt x="156020" y="261176"/>
                </a:cubicBezTo>
                <a:lnTo>
                  <a:pt x="169736" y="261176"/>
                </a:lnTo>
                <a:cubicBezTo>
                  <a:pt x="170117" y="260318"/>
                  <a:pt x="170593" y="258699"/>
                  <a:pt x="171164" y="256413"/>
                </a:cubicBezTo>
                <a:cubicBezTo>
                  <a:pt x="171641" y="254222"/>
                  <a:pt x="172212" y="252698"/>
                  <a:pt x="172784" y="251746"/>
                </a:cubicBezTo>
                <a:cubicBezTo>
                  <a:pt x="175450" y="251270"/>
                  <a:pt x="178308" y="250126"/>
                  <a:pt x="181356" y="248317"/>
                </a:cubicBezTo>
                <a:cubicBezTo>
                  <a:pt x="184023" y="250126"/>
                  <a:pt x="186690" y="251746"/>
                  <a:pt x="189547" y="253079"/>
                </a:cubicBezTo>
                <a:cubicBezTo>
                  <a:pt x="195263" y="247460"/>
                  <a:pt x="198596" y="244030"/>
                  <a:pt x="199358" y="242792"/>
                </a:cubicBezTo>
                <a:cubicBezTo>
                  <a:pt x="198692" y="241840"/>
                  <a:pt x="197834" y="240601"/>
                  <a:pt x="196882" y="238982"/>
                </a:cubicBezTo>
                <a:cubicBezTo>
                  <a:pt x="195643" y="236791"/>
                  <a:pt x="194882" y="235458"/>
                  <a:pt x="194596" y="234982"/>
                </a:cubicBezTo>
                <a:cubicBezTo>
                  <a:pt x="195358" y="234124"/>
                  <a:pt x="196120" y="232696"/>
                  <a:pt x="196882" y="230600"/>
                </a:cubicBezTo>
                <a:cubicBezTo>
                  <a:pt x="197739" y="228314"/>
                  <a:pt x="198406" y="226695"/>
                  <a:pt x="198882" y="226028"/>
                </a:cubicBezTo>
                <a:cubicBezTo>
                  <a:pt x="200120" y="225838"/>
                  <a:pt x="201549" y="225552"/>
                  <a:pt x="203263" y="225076"/>
                </a:cubicBezTo>
                <a:cubicBezTo>
                  <a:pt x="205359" y="224409"/>
                  <a:pt x="206788" y="224028"/>
                  <a:pt x="207454" y="223933"/>
                </a:cubicBezTo>
                <a:lnTo>
                  <a:pt x="207454" y="209836"/>
                </a:lnTo>
                <a:cubicBezTo>
                  <a:pt x="206597" y="209645"/>
                  <a:pt x="205168" y="209264"/>
                  <a:pt x="203073" y="208693"/>
                </a:cubicBezTo>
                <a:cubicBezTo>
                  <a:pt x="201263" y="208121"/>
                  <a:pt x="199739" y="207836"/>
                  <a:pt x="198501" y="207740"/>
                </a:cubicBezTo>
                <a:cubicBezTo>
                  <a:pt x="198596" y="208312"/>
                  <a:pt x="197453" y="205168"/>
                  <a:pt x="195072" y="198311"/>
                </a:cubicBezTo>
                <a:cubicBezTo>
                  <a:pt x="196215" y="196691"/>
                  <a:pt x="197739" y="193929"/>
                  <a:pt x="199834" y="190119"/>
                </a:cubicBezTo>
                <a:cubicBezTo>
                  <a:pt x="198787" y="189262"/>
                  <a:pt x="197072" y="187643"/>
                  <a:pt x="194786" y="185261"/>
                </a:cubicBezTo>
                <a:cubicBezTo>
                  <a:pt x="192786" y="183070"/>
                  <a:pt x="191071" y="181547"/>
                  <a:pt x="189547" y="180689"/>
                </a:cubicBezTo>
                <a:cubicBezTo>
                  <a:pt x="188786" y="180975"/>
                  <a:pt x="187452" y="181737"/>
                  <a:pt x="185547" y="182975"/>
                </a:cubicBezTo>
                <a:cubicBezTo>
                  <a:pt x="183928" y="184023"/>
                  <a:pt x="182594" y="184690"/>
                  <a:pt x="181356" y="185071"/>
                </a:cubicBezTo>
                <a:cubicBezTo>
                  <a:pt x="180404" y="184404"/>
                  <a:pt x="179070" y="183642"/>
                  <a:pt x="177165" y="182975"/>
                </a:cubicBezTo>
                <a:cubicBezTo>
                  <a:pt x="174784" y="182023"/>
                  <a:pt x="173260" y="181451"/>
                  <a:pt x="172784" y="181261"/>
                </a:cubicBezTo>
                <a:cubicBezTo>
                  <a:pt x="171831" y="176022"/>
                  <a:pt x="170974" y="173069"/>
                  <a:pt x="170497" y="171831"/>
                </a:cubicBezTo>
                <a:close/>
                <a:moveTo>
                  <a:pt x="131159" y="183547"/>
                </a:moveTo>
                <a:cubicBezTo>
                  <a:pt x="128588" y="188405"/>
                  <a:pt x="124492" y="191738"/>
                  <a:pt x="118682" y="193548"/>
                </a:cubicBezTo>
                <a:cubicBezTo>
                  <a:pt x="112681" y="195453"/>
                  <a:pt x="107061" y="194977"/>
                  <a:pt x="101727" y="192119"/>
                </a:cubicBezTo>
                <a:cubicBezTo>
                  <a:pt x="97726" y="189928"/>
                  <a:pt x="94774" y="186595"/>
                  <a:pt x="92869" y="182309"/>
                </a:cubicBezTo>
                <a:cubicBezTo>
                  <a:pt x="91154" y="178213"/>
                  <a:pt x="90678" y="173831"/>
                  <a:pt x="91440" y="169355"/>
                </a:cubicBezTo>
                <a:cubicBezTo>
                  <a:pt x="92202" y="164783"/>
                  <a:pt x="94202" y="160877"/>
                  <a:pt x="97346" y="157829"/>
                </a:cubicBezTo>
                <a:cubicBezTo>
                  <a:pt x="100870" y="154400"/>
                  <a:pt x="105251" y="152495"/>
                  <a:pt x="110585" y="152114"/>
                </a:cubicBezTo>
                <a:cubicBezTo>
                  <a:pt x="114300" y="151828"/>
                  <a:pt x="117824" y="152495"/>
                  <a:pt x="121349" y="154210"/>
                </a:cubicBezTo>
                <a:cubicBezTo>
                  <a:pt x="124778" y="155829"/>
                  <a:pt x="127540" y="158115"/>
                  <a:pt x="129826" y="161068"/>
                </a:cubicBezTo>
                <a:cubicBezTo>
                  <a:pt x="132112" y="164211"/>
                  <a:pt x="133445" y="167545"/>
                  <a:pt x="133731" y="171355"/>
                </a:cubicBezTo>
                <a:cubicBezTo>
                  <a:pt x="134112" y="175546"/>
                  <a:pt x="133255" y="179546"/>
                  <a:pt x="131159" y="183547"/>
                </a:cubicBezTo>
                <a:close/>
                <a:moveTo>
                  <a:pt x="186404" y="200597"/>
                </a:moveTo>
                <a:cubicBezTo>
                  <a:pt x="189357" y="204597"/>
                  <a:pt x="191071" y="209074"/>
                  <a:pt x="191548" y="213932"/>
                </a:cubicBezTo>
                <a:cubicBezTo>
                  <a:pt x="192024" y="219266"/>
                  <a:pt x="190881" y="224504"/>
                  <a:pt x="188119" y="229743"/>
                </a:cubicBezTo>
                <a:cubicBezTo>
                  <a:pt x="184785" y="236030"/>
                  <a:pt x="179356" y="240411"/>
                  <a:pt x="171926" y="242792"/>
                </a:cubicBezTo>
                <a:cubicBezTo>
                  <a:pt x="164116" y="245269"/>
                  <a:pt x="156782" y="244697"/>
                  <a:pt x="149828" y="240887"/>
                </a:cubicBezTo>
                <a:cubicBezTo>
                  <a:pt x="144590" y="238030"/>
                  <a:pt x="140779" y="233743"/>
                  <a:pt x="138398" y="228124"/>
                </a:cubicBezTo>
                <a:cubicBezTo>
                  <a:pt x="136112" y="222790"/>
                  <a:pt x="135541" y="217170"/>
                  <a:pt x="136493" y="211265"/>
                </a:cubicBezTo>
                <a:cubicBezTo>
                  <a:pt x="137541" y="205264"/>
                  <a:pt x="140113" y="200311"/>
                  <a:pt x="144209" y="196310"/>
                </a:cubicBezTo>
                <a:cubicBezTo>
                  <a:pt x="148780" y="191929"/>
                  <a:pt x="154496" y="189452"/>
                  <a:pt x="161449" y="188881"/>
                </a:cubicBezTo>
                <a:cubicBezTo>
                  <a:pt x="166211" y="188500"/>
                  <a:pt x="170879" y="189357"/>
                  <a:pt x="175450" y="191548"/>
                </a:cubicBezTo>
                <a:cubicBezTo>
                  <a:pt x="179927" y="193739"/>
                  <a:pt x="183547" y="196691"/>
                  <a:pt x="186404" y="200597"/>
                </a:cubicBezTo>
                <a:close/>
              </a:path>
            </a:pathLst>
          </a:custGeom>
          <a:solidFill>
            <a:srgbClr val="9BF00B"/>
          </a:solid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grpSp>
        <p:nvGrpSpPr>
          <p:cNvPr id="3" name="Group 2">
            <a:extLst>
              <a:ext uri="{FF2B5EF4-FFF2-40B4-BE49-F238E27FC236}">
                <a16:creationId xmlns:a16="http://schemas.microsoft.com/office/drawing/2014/main" id="{11AD5D8C-2E2A-4ED7-8A14-5EF29F34AE3D}"/>
              </a:ext>
              <a:ext uri="{C183D7F6-B498-43B3-948B-1728B52AA6E4}">
                <adec:decorative xmlns:adec="http://schemas.microsoft.com/office/drawing/2017/decorative" val="1"/>
              </a:ext>
            </a:extLst>
          </p:cNvPr>
          <p:cNvGrpSpPr/>
          <p:nvPr/>
        </p:nvGrpSpPr>
        <p:grpSpPr>
          <a:xfrm>
            <a:off x="4964496" y="3628262"/>
            <a:ext cx="2158261" cy="1747530"/>
            <a:chOff x="4964496" y="3628262"/>
            <a:chExt cx="2158261" cy="1747530"/>
          </a:xfrm>
        </p:grpSpPr>
        <p:sp>
          <p:nvSpPr>
            <p:cNvPr id="130" name="Rectangle 129">
              <a:extLst>
                <a:ext uri="{FF2B5EF4-FFF2-40B4-BE49-F238E27FC236}">
                  <a16:creationId xmlns:a16="http://schemas.microsoft.com/office/drawing/2014/main" id="{9414DBB9-2E7F-4B0D-90ED-3A59E1DC5F92}"/>
                </a:ext>
              </a:extLst>
            </p:cNvPr>
            <p:cNvSpPr/>
            <p:nvPr/>
          </p:nvSpPr>
          <p:spPr bwMode="auto">
            <a:xfrm>
              <a:off x="4964496" y="3628262"/>
              <a:ext cx="2158261" cy="174753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VMware Guest VMs</a:t>
              </a:r>
            </a:p>
          </p:txBody>
        </p:sp>
        <p:sp>
          <p:nvSpPr>
            <p:cNvPr id="50" name="Freeform: Shape 49">
              <a:extLst>
                <a:ext uri="{FF2B5EF4-FFF2-40B4-BE49-F238E27FC236}">
                  <a16:creationId xmlns:a16="http://schemas.microsoft.com/office/drawing/2014/main" id="{47047E9E-4D69-417E-89F2-5C6C5462131E}"/>
                </a:ext>
              </a:extLst>
            </p:cNvPr>
            <p:cNvSpPr/>
            <p:nvPr/>
          </p:nvSpPr>
          <p:spPr>
            <a:xfrm>
              <a:off x="5087162" y="4006636"/>
              <a:ext cx="582437" cy="553998"/>
            </a:xfrm>
            <a:custGeom>
              <a:avLst/>
              <a:gdLst>
                <a:gd name="connsiteX0" fmla="*/ 0 w 228599"/>
                <a:gd name="connsiteY0" fmla="*/ 0 h 228600"/>
                <a:gd name="connsiteX1" fmla="*/ 0 w 228599"/>
                <a:gd name="connsiteY1" fmla="*/ 228314 h 228600"/>
                <a:gd name="connsiteX2" fmla="*/ 196786 w 228599"/>
                <a:gd name="connsiteY2" fmla="*/ 228314 h 228600"/>
                <a:gd name="connsiteX3" fmla="*/ 196786 w 228599"/>
                <a:gd name="connsiteY3" fmla="*/ 218694 h 228600"/>
                <a:gd name="connsiteX4" fmla="*/ 9620 w 228599"/>
                <a:gd name="connsiteY4" fmla="*/ 218694 h 228600"/>
                <a:gd name="connsiteX5" fmla="*/ 9620 w 228599"/>
                <a:gd name="connsiteY5" fmla="*/ 9620 h 228600"/>
                <a:gd name="connsiteX6" fmla="*/ 219075 w 228599"/>
                <a:gd name="connsiteY6" fmla="*/ 9620 h 228600"/>
                <a:gd name="connsiteX7" fmla="*/ 219075 w 228599"/>
                <a:gd name="connsiteY7" fmla="*/ 228600 h 228600"/>
                <a:gd name="connsiteX8" fmla="*/ 228600 w 228599"/>
                <a:gd name="connsiteY8" fmla="*/ 228600 h 228600"/>
                <a:gd name="connsiteX9" fmla="*/ 228600 w 228599"/>
                <a:gd name="connsiteY9" fmla="*/ 0 h 228600"/>
                <a:gd name="connsiteX10" fmla="*/ 0 w 228599"/>
                <a:gd name="connsiteY10" fmla="*/ 0 h 228600"/>
                <a:gd name="connsiteX11" fmla="*/ 164021 w 228599"/>
                <a:gd name="connsiteY11" fmla="*/ 135922 h 228600"/>
                <a:gd name="connsiteX12" fmla="*/ 164021 w 228599"/>
                <a:gd name="connsiteY12" fmla="*/ 110871 h 228600"/>
                <a:gd name="connsiteX13" fmla="*/ 150019 w 228599"/>
                <a:gd name="connsiteY13" fmla="*/ 95631 h 228600"/>
                <a:gd name="connsiteX14" fmla="*/ 137351 w 228599"/>
                <a:gd name="connsiteY14" fmla="*/ 104013 h 228600"/>
                <a:gd name="connsiteX15" fmla="*/ 124587 w 228599"/>
                <a:gd name="connsiteY15" fmla="*/ 95631 h 228600"/>
                <a:gd name="connsiteX16" fmla="*/ 113157 w 228599"/>
                <a:gd name="connsiteY16" fmla="*/ 102299 h 228600"/>
                <a:gd name="connsiteX17" fmla="*/ 113157 w 228599"/>
                <a:gd name="connsiteY17" fmla="*/ 96488 h 228600"/>
                <a:gd name="connsiteX18" fmla="*/ 107442 w 228599"/>
                <a:gd name="connsiteY18" fmla="*/ 96488 h 228600"/>
                <a:gd name="connsiteX19" fmla="*/ 107442 w 228599"/>
                <a:gd name="connsiteY19" fmla="*/ 135826 h 228600"/>
                <a:gd name="connsiteX20" fmla="*/ 113157 w 228599"/>
                <a:gd name="connsiteY20" fmla="*/ 135826 h 228600"/>
                <a:gd name="connsiteX21" fmla="*/ 113157 w 228599"/>
                <a:gd name="connsiteY21" fmla="*/ 110776 h 228600"/>
                <a:gd name="connsiteX22" fmla="*/ 123825 w 228599"/>
                <a:gd name="connsiteY22" fmla="*/ 100679 h 228600"/>
                <a:gd name="connsiteX23" fmla="*/ 132874 w 228599"/>
                <a:gd name="connsiteY23" fmla="*/ 111538 h 228600"/>
                <a:gd name="connsiteX24" fmla="*/ 132874 w 228599"/>
                <a:gd name="connsiteY24" fmla="*/ 135826 h 228600"/>
                <a:gd name="connsiteX25" fmla="*/ 138589 w 228599"/>
                <a:gd name="connsiteY25" fmla="*/ 135826 h 228600"/>
                <a:gd name="connsiteX26" fmla="*/ 138589 w 228599"/>
                <a:gd name="connsiteY26" fmla="*/ 110776 h 228600"/>
                <a:gd name="connsiteX27" fmla="*/ 149257 w 228599"/>
                <a:gd name="connsiteY27" fmla="*/ 100679 h 228600"/>
                <a:gd name="connsiteX28" fmla="*/ 158305 w 228599"/>
                <a:gd name="connsiteY28" fmla="*/ 111538 h 228600"/>
                <a:gd name="connsiteX29" fmla="*/ 158305 w 228599"/>
                <a:gd name="connsiteY29" fmla="*/ 135826 h 228600"/>
                <a:gd name="connsiteX30" fmla="*/ 164021 w 228599"/>
                <a:gd name="connsiteY30" fmla="*/ 135826 h 228600"/>
                <a:gd name="connsiteX31" fmla="*/ 67246 w 228599"/>
                <a:gd name="connsiteY31" fmla="*/ 96583 h 228600"/>
                <a:gd name="connsiteX32" fmla="*/ 60865 w 228599"/>
                <a:gd name="connsiteY32" fmla="*/ 96583 h 228600"/>
                <a:gd name="connsiteX33" fmla="*/ 77629 w 228599"/>
                <a:gd name="connsiteY33" fmla="*/ 135922 h 228600"/>
                <a:gd name="connsiteX34" fmla="*/ 83153 w 228599"/>
                <a:gd name="connsiteY34" fmla="*/ 135922 h 228600"/>
                <a:gd name="connsiteX35" fmla="*/ 99631 w 228599"/>
                <a:gd name="connsiteY35" fmla="*/ 96583 h 228600"/>
                <a:gd name="connsiteX36" fmla="*/ 93250 w 228599"/>
                <a:gd name="connsiteY36" fmla="*/ 96583 h 228600"/>
                <a:gd name="connsiteX37" fmla="*/ 80391 w 228599"/>
                <a:gd name="connsiteY37" fmla="*/ 129254 h 228600"/>
                <a:gd name="connsiteX38" fmla="*/ 67246 w 228599"/>
                <a:gd name="connsiteY38" fmla="*/ 96583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8599" h="228600">
                  <a:moveTo>
                    <a:pt x="0" y="0"/>
                  </a:moveTo>
                  <a:lnTo>
                    <a:pt x="0" y="228314"/>
                  </a:lnTo>
                  <a:lnTo>
                    <a:pt x="196786" y="228314"/>
                  </a:lnTo>
                  <a:lnTo>
                    <a:pt x="196786" y="218694"/>
                  </a:lnTo>
                  <a:lnTo>
                    <a:pt x="9620" y="218694"/>
                  </a:lnTo>
                  <a:lnTo>
                    <a:pt x="9620" y="9620"/>
                  </a:lnTo>
                  <a:lnTo>
                    <a:pt x="219075" y="9620"/>
                  </a:lnTo>
                  <a:lnTo>
                    <a:pt x="219075" y="228600"/>
                  </a:lnTo>
                  <a:lnTo>
                    <a:pt x="228600" y="228600"/>
                  </a:lnTo>
                  <a:lnTo>
                    <a:pt x="228600" y="0"/>
                  </a:lnTo>
                  <a:lnTo>
                    <a:pt x="0" y="0"/>
                  </a:lnTo>
                  <a:close/>
                  <a:moveTo>
                    <a:pt x="164021" y="135922"/>
                  </a:moveTo>
                  <a:lnTo>
                    <a:pt x="164021" y="110871"/>
                  </a:lnTo>
                  <a:cubicBezTo>
                    <a:pt x="164021" y="101918"/>
                    <a:pt x="158210" y="95631"/>
                    <a:pt x="150019" y="95631"/>
                  </a:cubicBezTo>
                  <a:cubicBezTo>
                    <a:pt x="144113" y="95631"/>
                    <a:pt x="138875" y="98870"/>
                    <a:pt x="137351" y="104013"/>
                  </a:cubicBezTo>
                  <a:cubicBezTo>
                    <a:pt x="135255" y="98870"/>
                    <a:pt x="130588" y="95631"/>
                    <a:pt x="124587" y="95631"/>
                  </a:cubicBezTo>
                  <a:cubicBezTo>
                    <a:pt x="119443" y="95631"/>
                    <a:pt x="115157" y="98203"/>
                    <a:pt x="113157" y="102299"/>
                  </a:cubicBezTo>
                  <a:lnTo>
                    <a:pt x="113157" y="96488"/>
                  </a:lnTo>
                  <a:lnTo>
                    <a:pt x="107442" y="96488"/>
                  </a:lnTo>
                  <a:lnTo>
                    <a:pt x="107442" y="135826"/>
                  </a:lnTo>
                  <a:lnTo>
                    <a:pt x="113157" y="135826"/>
                  </a:lnTo>
                  <a:lnTo>
                    <a:pt x="113157" y="110776"/>
                  </a:lnTo>
                  <a:cubicBezTo>
                    <a:pt x="113157" y="104870"/>
                    <a:pt x="117539" y="100679"/>
                    <a:pt x="123825" y="100679"/>
                  </a:cubicBezTo>
                  <a:cubicBezTo>
                    <a:pt x="129159" y="100679"/>
                    <a:pt x="132874" y="105156"/>
                    <a:pt x="132874" y="111538"/>
                  </a:cubicBezTo>
                  <a:lnTo>
                    <a:pt x="132874" y="135826"/>
                  </a:lnTo>
                  <a:lnTo>
                    <a:pt x="138589" y="135826"/>
                  </a:lnTo>
                  <a:lnTo>
                    <a:pt x="138589" y="110776"/>
                  </a:lnTo>
                  <a:cubicBezTo>
                    <a:pt x="138589" y="104870"/>
                    <a:pt x="142970" y="100679"/>
                    <a:pt x="149257" y="100679"/>
                  </a:cubicBezTo>
                  <a:cubicBezTo>
                    <a:pt x="154591" y="100679"/>
                    <a:pt x="158305" y="105156"/>
                    <a:pt x="158305" y="111538"/>
                  </a:cubicBezTo>
                  <a:lnTo>
                    <a:pt x="158305" y="135826"/>
                  </a:lnTo>
                  <a:lnTo>
                    <a:pt x="164021" y="135826"/>
                  </a:lnTo>
                  <a:close/>
                  <a:moveTo>
                    <a:pt x="67246" y="96583"/>
                  </a:moveTo>
                  <a:lnTo>
                    <a:pt x="60865" y="96583"/>
                  </a:lnTo>
                  <a:lnTo>
                    <a:pt x="77629" y="135922"/>
                  </a:lnTo>
                  <a:lnTo>
                    <a:pt x="83153" y="135922"/>
                  </a:lnTo>
                  <a:lnTo>
                    <a:pt x="99631" y="96583"/>
                  </a:lnTo>
                  <a:lnTo>
                    <a:pt x="93250" y="96583"/>
                  </a:lnTo>
                  <a:lnTo>
                    <a:pt x="80391" y="129254"/>
                  </a:lnTo>
                  <a:lnTo>
                    <a:pt x="67246" y="96583"/>
                  </a:lnTo>
                  <a:close/>
                </a:path>
              </a:pathLst>
            </a:custGeom>
            <a:solidFill>
              <a:srgbClr val="9BF00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51" name="Freeform: Shape 50">
              <a:extLst>
                <a:ext uri="{FF2B5EF4-FFF2-40B4-BE49-F238E27FC236}">
                  <a16:creationId xmlns:a16="http://schemas.microsoft.com/office/drawing/2014/main" id="{C994103F-D7CD-496C-A6B1-340DFDE14324}"/>
                </a:ext>
              </a:extLst>
            </p:cNvPr>
            <p:cNvSpPr/>
            <p:nvPr/>
          </p:nvSpPr>
          <p:spPr>
            <a:xfrm>
              <a:off x="5753129" y="4006636"/>
              <a:ext cx="582437" cy="553998"/>
            </a:xfrm>
            <a:custGeom>
              <a:avLst/>
              <a:gdLst>
                <a:gd name="connsiteX0" fmla="*/ 0 w 228599"/>
                <a:gd name="connsiteY0" fmla="*/ 0 h 228600"/>
                <a:gd name="connsiteX1" fmla="*/ 0 w 228599"/>
                <a:gd name="connsiteY1" fmla="*/ 228314 h 228600"/>
                <a:gd name="connsiteX2" fmla="*/ 196786 w 228599"/>
                <a:gd name="connsiteY2" fmla="*/ 228314 h 228600"/>
                <a:gd name="connsiteX3" fmla="*/ 196786 w 228599"/>
                <a:gd name="connsiteY3" fmla="*/ 218694 h 228600"/>
                <a:gd name="connsiteX4" fmla="*/ 9620 w 228599"/>
                <a:gd name="connsiteY4" fmla="*/ 218694 h 228600"/>
                <a:gd name="connsiteX5" fmla="*/ 9620 w 228599"/>
                <a:gd name="connsiteY5" fmla="*/ 9620 h 228600"/>
                <a:gd name="connsiteX6" fmla="*/ 219075 w 228599"/>
                <a:gd name="connsiteY6" fmla="*/ 9620 h 228600"/>
                <a:gd name="connsiteX7" fmla="*/ 219075 w 228599"/>
                <a:gd name="connsiteY7" fmla="*/ 228600 h 228600"/>
                <a:gd name="connsiteX8" fmla="*/ 228600 w 228599"/>
                <a:gd name="connsiteY8" fmla="*/ 228600 h 228600"/>
                <a:gd name="connsiteX9" fmla="*/ 228600 w 228599"/>
                <a:gd name="connsiteY9" fmla="*/ 0 h 228600"/>
                <a:gd name="connsiteX10" fmla="*/ 0 w 228599"/>
                <a:gd name="connsiteY10" fmla="*/ 0 h 228600"/>
                <a:gd name="connsiteX11" fmla="*/ 164021 w 228599"/>
                <a:gd name="connsiteY11" fmla="*/ 135922 h 228600"/>
                <a:gd name="connsiteX12" fmla="*/ 164021 w 228599"/>
                <a:gd name="connsiteY12" fmla="*/ 110871 h 228600"/>
                <a:gd name="connsiteX13" fmla="*/ 150019 w 228599"/>
                <a:gd name="connsiteY13" fmla="*/ 95631 h 228600"/>
                <a:gd name="connsiteX14" fmla="*/ 137351 w 228599"/>
                <a:gd name="connsiteY14" fmla="*/ 104013 h 228600"/>
                <a:gd name="connsiteX15" fmla="*/ 124587 w 228599"/>
                <a:gd name="connsiteY15" fmla="*/ 95631 h 228600"/>
                <a:gd name="connsiteX16" fmla="*/ 113157 w 228599"/>
                <a:gd name="connsiteY16" fmla="*/ 102299 h 228600"/>
                <a:gd name="connsiteX17" fmla="*/ 113157 w 228599"/>
                <a:gd name="connsiteY17" fmla="*/ 96488 h 228600"/>
                <a:gd name="connsiteX18" fmla="*/ 107442 w 228599"/>
                <a:gd name="connsiteY18" fmla="*/ 96488 h 228600"/>
                <a:gd name="connsiteX19" fmla="*/ 107442 w 228599"/>
                <a:gd name="connsiteY19" fmla="*/ 135826 h 228600"/>
                <a:gd name="connsiteX20" fmla="*/ 113157 w 228599"/>
                <a:gd name="connsiteY20" fmla="*/ 135826 h 228600"/>
                <a:gd name="connsiteX21" fmla="*/ 113157 w 228599"/>
                <a:gd name="connsiteY21" fmla="*/ 110776 h 228600"/>
                <a:gd name="connsiteX22" fmla="*/ 123825 w 228599"/>
                <a:gd name="connsiteY22" fmla="*/ 100679 h 228600"/>
                <a:gd name="connsiteX23" fmla="*/ 132874 w 228599"/>
                <a:gd name="connsiteY23" fmla="*/ 111538 h 228600"/>
                <a:gd name="connsiteX24" fmla="*/ 132874 w 228599"/>
                <a:gd name="connsiteY24" fmla="*/ 135826 h 228600"/>
                <a:gd name="connsiteX25" fmla="*/ 138589 w 228599"/>
                <a:gd name="connsiteY25" fmla="*/ 135826 h 228600"/>
                <a:gd name="connsiteX26" fmla="*/ 138589 w 228599"/>
                <a:gd name="connsiteY26" fmla="*/ 110776 h 228600"/>
                <a:gd name="connsiteX27" fmla="*/ 149257 w 228599"/>
                <a:gd name="connsiteY27" fmla="*/ 100679 h 228600"/>
                <a:gd name="connsiteX28" fmla="*/ 158305 w 228599"/>
                <a:gd name="connsiteY28" fmla="*/ 111538 h 228600"/>
                <a:gd name="connsiteX29" fmla="*/ 158305 w 228599"/>
                <a:gd name="connsiteY29" fmla="*/ 135826 h 228600"/>
                <a:gd name="connsiteX30" fmla="*/ 164021 w 228599"/>
                <a:gd name="connsiteY30" fmla="*/ 135826 h 228600"/>
                <a:gd name="connsiteX31" fmla="*/ 67246 w 228599"/>
                <a:gd name="connsiteY31" fmla="*/ 96583 h 228600"/>
                <a:gd name="connsiteX32" fmla="*/ 60865 w 228599"/>
                <a:gd name="connsiteY32" fmla="*/ 96583 h 228600"/>
                <a:gd name="connsiteX33" fmla="*/ 77629 w 228599"/>
                <a:gd name="connsiteY33" fmla="*/ 135922 h 228600"/>
                <a:gd name="connsiteX34" fmla="*/ 83153 w 228599"/>
                <a:gd name="connsiteY34" fmla="*/ 135922 h 228600"/>
                <a:gd name="connsiteX35" fmla="*/ 99631 w 228599"/>
                <a:gd name="connsiteY35" fmla="*/ 96583 h 228600"/>
                <a:gd name="connsiteX36" fmla="*/ 93250 w 228599"/>
                <a:gd name="connsiteY36" fmla="*/ 96583 h 228600"/>
                <a:gd name="connsiteX37" fmla="*/ 80391 w 228599"/>
                <a:gd name="connsiteY37" fmla="*/ 129254 h 228600"/>
                <a:gd name="connsiteX38" fmla="*/ 67246 w 228599"/>
                <a:gd name="connsiteY38" fmla="*/ 96583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8599" h="228600">
                  <a:moveTo>
                    <a:pt x="0" y="0"/>
                  </a:moveTo>
                  <a:lnTo>
                    <a:pt x="0" y="228314"/>
                  </a:lnTo>
                  <a:lnTo>
                    <a:pt x="196786" y="228314"/>
                  </a:lnTo>
                  <a:lnTo>
                    <a:pt x="196786" y="218694"/>
                  </a:lnTo>
                  <a:lnTo>
                    <a:pt x="9620" y="218694"/>
                  </a:lnTo>
                  <a:lnTo>
                    <a:pt x="9620" y="9620"/>
                  </a:lnTo>
                  <a:lnTo>
                    <a:pt x="219075" y="9620"/>
                  </a:lnTo>
                  <a:lnTo>
                    <a:pt x="219075" y="228600"/>
                  </a:lnTo>
                  <a:lnTo>
                    <a:pt x="228600" y="228600"/>
                  </a:lnTo>
                  <a:lnTo>
                    <a:pt x="228600" y="0"/>
                  </a:lnTo>
                  <a:lnTo>
                    <a:pt x="0" y="0"/>
                  </a:lnTo>
                  <a:close/>
                  <a:moveTo>
                    <a:pt x="164021" y="135922"/>
                  </a:moveTo>
                  <a:lnTo>
                    <a:pt x="164021" y="110871"/>
                  </a:lnTo>
                  <a:cubicBezTo>
                    <a:pt x="164021" y="101918"/>
                    <a:pt x="158210" y="95631"/>
                    <a:pt x="150019" y="95631"/>
                  </a:cubicBezTo>
                  <a:cubicBezTo>
                    <a:pt x="144113" y="95631"/>
                    <a:pt x="138875" y="98870"/>
                    <a:pt x="137351" y="104013"/>
                  </a:cubicBezTo>
                  <a:cubicBezTo>
                    <a:pt x="135255" y="98870"/>
                    <a:pt x="130588" y="95631"/>
                    <a:pt x="124587" y="95631"/>
                  </a:cubicBezTo>
                  <a:cubicBezTo>
                    <a:pt x="119443" y="95631"/>
                    <a:pt x="115157" y="98203"/>
                    <a:pt x="113157" y="102299"/>
                  </a:cubicBezTo>
                  <a:lnTo>
                    <a:pt x="113157" y="96488"/>
                  </a:lnTo>
                  <a:lnTo>
                    <a:pt x="107442" y="96488"/>
                  </a:lnTo>
                  <a:lnTo>
                    <a:pt x="107442" y="135826"/>
                  </a:lnTo>
                  <a:lnTo>
                    <a:pt x="113157" y="135826"/>
                  </a:lnTo>
                  <a:lnTo>
                    <a:pt x="113157" y="110776"/>
                  </a:lnTo>
                  <a:cubicBezTo>
                    <a:pt x="113157" y="104870"/>
                    <a:pt x="117539" y="100679"/>
                    <a:pt x="123825" y="100679"/>
                  </a:cubicBezTo>
                  <a:cubicBezTo>
                    <a:pt x="129159" y="100679"/>
                    <a:pt x="132874" y="105156"/>
                    <a:pt x="132874" y="111538"/>
                  </a:cubicBezTo>
                  <a:lnTo>
                    <a:pt x="132874" y="135826"/>
                  </a:lnTo>
                  <a:lnTo>
                    <a:pt x="138589" y="135826"/>
                  </a:lnTo>
                  <a:lnTo>
                    <a:pt x="138589" y="110776"/>
                  </a:lnTo>
                  <a:cubicBezTo>
                    <a:pt x="138589" y="104870"/>
                    <a:pt x="142970" y="100679"/>
                    <a:pt x="149257" y="100679"/>
                  </a:cubicBezTo>
                  <a:cubicBezTo>
                    <a:pt x="154591" y="100679"/>
                    <a:pt x="158305" y="105156"/>
                    <a:pt x="158305" y="111538"/>
                  </a:cubicBezTo>
                  <a:lnTo>
                    <a:pt x="158305" y="135826"/>
                  </a:lnTo>
                  <a:lnTo>
                    <a:pt x="164021" y="135826"/>
                  </a:lnTo>
                  <a:close/>
                  <a:moveTo>
                    <a:pt x="67246" y="96583"/>
                  </a:moveTo>
                  <a:lnTo>
                    <a:pt x="60865" y="96583"/>
                  </a:lnTo>
                  <a:lnTo>
                    <a:pt x="77629" y="135922"/>
                  </a:lnTo>
                  <a:lnTo>
                    <a:pt x="83153" y="135922"/>
                  </a:lnTo>
                  <a:lnTo>
                    <a:pt x="99631" y="96583"/>
                  </a:lnTo>
                  <a:lnTo>
                    <a:pt x="93250" y="96583"/>
                  </a:lnTo>
                  <a:lnTo>
                    <a:pt x="80391" y="129254"/>
                  </a:lnTo>
                  <a:lnTo>
                    <a:pt x="67246" y="96583"/>
                  </a:lnTo>
                  <a:close/>
                </a:path>
              </a:pathLst>
            </a:custGeom>
            <a:solidFill>
              <a:srgbClr val="9BF00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52" name="Freeform: Shape 51">
              <a:extLst>
                <a:ext uri="{FF2B5EF4-FFF2-40B4-BE49-F238E27FC236}">
                  <a16:creationId xmlns:a16="http://schemas.microsoft.com/office/drawing/2014/main" id="{A75721AE-AAAC-42D5-8E4F-A8E9D5E77F60}"/>
                </a:ext>
              </a:extLst>
            </p:cNvPr>
            <p:cNvSpPr/>
            <p:nvPr/>
          </p:nvSpPr>
          <p:spPr>
            <a:xfrm>
              <a:off x="6419096" y="4006636"/>
              <a:ext cx="582437" cy="553998"/>
            </a:xfrm>
            <a:custGeom>
              <a:avLst/>
              <a:gdLst>
                <a:gd name="connsiteX0" fmla="*/ 0 w 228599"/>
                <a:gd name="connsiteY0" fmla="*/ 0 h 228600"/>
                <a:gd name="connsiteX1" fmla="*/ 0 w 228599"/>
                <a:gd name="connsiteY1" fmla="*/ 228314 h 228600"/>
                <a:gd name="connsiteX2" fmla="*/ 196786 w 228599"/>
                <a:gd name="connsiteY2" fmla="*/ 228314 h 228600"/>
                <a:gd name="connsiteX3" fmla="*/ 196786 w 228599"/>
                <a:gd name="connsiteY3" fmla="*/ 218694 h 228600"/>
                <a:gd name="connsiteX4" fmla="*/ 9620 w 228599"/>
                <a:gd name="connsiteY4" fmla="*/ 218694 h 228600"/>
                <a:gd name="connsiteX5" fmla="*/ 9620 w 228599"/>
                <a:gd name="connsiteY5" fmla="*/ 9620 h 228600"/>
                <a:gd name="connsiteX6" fmla="*/ 219075 w 228599"/>
                <a:gd name="connsiteY6" fmla="*/ 9620 h 228600"/>
                <a:gd name="connsiteX7" fmla="*/ 219075 w 228599"/>
                <a:gd name="connsiteY7" fmla="*/ 228600 h 228600"/>
                <a:gd name="connsiteX8" fmla="*/ 228600 w 228599"/>
                <a:gd name="connsiteY8" fmla="*/ 228600 h 228600"/>
                <a:gd name="connsiteX9" fmla="*/ 228600 w 228599"/>
                <a:gd name="connsiteY9" fmla="*/ 0 h 228600"/>
                <a:gd name="connsiteX10" fmla="*/ 0 w 228599"/>
                <a:gd name="connsiteY10" fmla="*/ 0 h 228600"/>
                <a:gd name="connsiteX11" fmla="*/ 164021 w 228599"/>
                <a:gd name="connsiteY11" fmla="*/ 135922 h 228600"/>
                <a:gd name="connsiteX12" fmla="*/ 164021 w 228599"/>
                <a:gd name="connsiteY12" fmla="*/ 110871 h 228600"/>
                <a:gd name="connsiteX13" fmla="*/ 150019 w 228599"/>
                <a:gd name="connsiteY13" fmla="*/ 95631 h 228600"/>
                <a:gd name="connsiteX14" fmla="*/ 137351 w 228599"/>
                <a:gd name="connsiteY14" fmla="*/ 104013 h 228600"/>
                <a:gd name="connsiteX15" fmla="*/ 124587 w 228599"/>
                <a:gd name="connsiteY15" fmla="*/ 95631 h 228600"/>
                <a:gd name="connsiteX16" fmla="*/ 113157 w 228599"/>
                <a:gd name="connsiteY16" fmla="*/ 102299 h 228600"/>
                <a:gd name="connsiteX17" fmla="*/ 113157 w 228599"/>
                <a:gd name="connsiteY17" fmla="*/ 96488 h 228600"/>
                <a:gd name="connsiteX18" fmla="*/ 107442 w 228599"/>
                <a:gd name="connsiteY18" fmla="*/ 96488 h 228600"/>
                <a:gd name="connsiteX19" fmla="*/ 107442 w 228599"/>
                <a:gd name="connsiteY19" fmla="*/ 135826 h 228600"/>
                <a:gd name="connsiteX20" fmla="*/ 113157 w 228599"/>
                <a:gd name="connsiteY20" fmla="*/ 135826 h 228600"/>
                <a:gd name="connsiteX21" fmla="*/ 113157 w 228599"/>
                <a:gd name="connsiteY21" fmla="*/ 110776 h 228600"/>
                <a:gd name="connsiteX22" fmla="*/ 123825 w 228599"/>
                <a:gd name="connsiteY22" fmla="*/ 100679 h 228600"/>
                <a:gd name="connsiteX23" fmla="*/ 132874 w 228599"/>
                <a:gd name="connsiteY23" fmla="*/ 111538 h 228600"/>
                <a:gd name="connsiteX24" fmla="*/ 132874 w 228599"/>
                <a:gd name="connsiteY24" fmla="*/ 135826 h 228600"/>
                <a:gd name="connsiteX25" fmla="*/ 138589 w 228599"/>
                <a:gd name="connsiteY25" fmla="*/ 135826 h 228600"/>
                <a:gd name="connsiteX26" fmla="*/ 138589 w 228599"/>
                <a:gd name="connsiteY26" fmla="*/ 110776 h 228600"/>
                <a:gd name="connsiteX27" fmla="*/ 149257 w 228599"/>
                <a:gd name="connsiteY27" fmla="*/ 100679 h 228600"/>
                <a:gd name="connsiteX28" fmla="*/ 158305 w 228599"/>
                <a:gd name="connsiteY28" fmla="*/ 111538 h 228600"/>
                <a:gd name="connsiteX29" fmla="*/ 158305 w 228599"/>
                <a:gd name="connsiteY29" fmla="*/ 135826 h 228600"/>
                <a:gd name="connsiteX30" fmla="*/ 164021 w 228599"/>
                <a:gd name="connsiteY30" fmla="*/ 135826 h 228600"/>
                <a:gd name="connsiteX31" fmla="*/ 67246 w 228599"/>
                <a:gd name="connsiteY31" fmla="*/ 96583 h 228600"/>
                <a:gd name="connsiteX32" fmla="*/ 60865 w 228599"/>
                <a:gd name="connsiteY32" fmla="*/ 96583 h 228600"/>
                <a:gd name="connsiteX33" fmla="*/ 77629 w 228599"/>
                <a:gd name="connsiteY33" fmla="*/ 135922 h 228600"/>
                <a:gd name="connsiteX34" fmla="*/ 83153 w 228599"/>
                <a:gd name="connsiteY34" fmla="*/ 135922 h 228600"/>
                <a:gd name="connsiteX35" fmla="*/ 99631 w 228599"/>
                <a:gd name="connsiteY35" fmla="*/ 96583 h 228600"/>
                <a:gd name="connsiteX36" fmla="*/ 93250 w 228599"/>
                <a:gd name="connsiteY36" fmla="*/ 96583 h 228600"/>
                <a:gd name="connsiteX37" fmla="*/ 80391 w 228599"/>
                <a:gd name="connsiteY37" fmla="*/ 129254 h 228600"/>
                <a:gd name="connsiteX38" fmla="*/ 67246 w 228599"/>
                <a:gd name="connsiteY38" fmla="*/ 96583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8599" h="228600">
                  <a:moveTo>
                    <a:pt x="0" y="0"/>
                  </a:moveTo>
                  <a:lnTo>
                    <a:pt x="0" y="228314"/>
                  </a:lnTo>
                  <a:lnTo>
                    <a:pt x="196786" y="228314"/>
                  </a:lnTo>
                  <a:lnTo>
                    <a:pt x="196786" y="218694"/>
                  </a:lnTo>
                  <a:lnTo>
                    <a:pt x="9620" y="218694"/>
                  </a:lnTo>
                  <a:lnTo>
                    <a:pt x="9620" y="9620"/>
                  </a:lnTo>
                  <a:lnTo>
                    <a:pt x="219075" y="9620"/>
                  </a:lnTo>
                  <a:lnTo>
                    <a:pt x="219075" y="228600"/>
                  </a:lnTo>
                  <a:lnTo>
                    <a:pt x="228600" y="228600"/>
                  </a:lnTo>
                  <a:lnTo>
                    <a:pt x="228600" y="0"/>
                  </a:lnTo>
                  <a:lnTo>
                    <a:pt x="0" y="0"/>
                  </a:lnTo>
                  <a:close/>
                  <a:moveTo>
                    <a:pt x="164021" y="135922"/>
                  </a:moveTo>
                  <a:lnTo>
                    <a:pt x="164021" y="110871"/>
                  </a:lnTo>
                  <a:cubicBezTo>
                    <a:pt x="164021" y="101918"/>
                    <a:pt x="158210" y="95631"/>
                    <a:pt x="150019" y="95631"/>
                  </a:cubicBezTo>
                  <a:cubicBezTo>
                    <a:pt x="144113" y="95631"/>
                    <a:pt x="138875" y="98870"/>
                    <a:pt x="137351" y="104013"/>
                  </a:cubicBezTo>
                  <a:cubicBezTo>
                    <a:pt x="135255" y="98870"/>
                    <a:pt x="130588" y="95631"/>
                    <a:pt x="124587" y="95631"/>
                  </a:cubicBezTo>
                  <a:cubicBezTo>
                    <a:pt x="119443" y="95631"/>
                    <a:pt x="115157" y="98203"/>
                    <a:pt x="113157" y="102299"/>
                  </a:cubicBezTo>
                  <a:lnTo>
                    <a:pt x="113157" y="96488"/>
                  </a:lnTo>
                  <a:lnTo>
                    <a:pt x="107442" y="96488"/>
                  </a:lnTo>
                  <a:lnTo>
                    <a:pt x="107442" y="135826"/>
                  </a:lnTo>
                  <a:lnTo>
                    <a:pt x="113157" y="135826"/>
                  </a:lnTo>
                  <a:lnTo>
                    <a:pt x="113157" y="110776"/>
                  </a:lnTo>
                  <a:cubicBezTo>
                    <a:pt x="113157" y="104870"/>
                    <a:pt x="117539" y="100679"/>
                    <a:pt x="123825" y="100679"/>
                  </a:cubicBezTo>
                  <a:cubicBezTo>
                    <a:pt x="129159" y="100679"/>
                    <a:pt x="132874" y="105156"/>
                    <a:pt x="132874" y="111538"/>
                  </a:cubicBezTo>
                  <a:lnTo>
                    <a:pt x="132874" y="135826"/>
                  </a:lnTo>
                  <a:lnTo>
                    <a:pt x="138589" y="135826"/>
                  </a:lnTo>
                  <a:lnTo>
                    <a:pt x="138589" y="110776"/>
                  </a:lnTo>
                  <a:cubicBezTo>
                    <a:pt x="138589" y="104870"/>
                    <a:pt x="142970" y="100679"/>
                    <a:pt x="149257" y="100679"/>
                  </a:cubicBezTo>
                  <a:cubicBezTo>
                    <a:pt x="154591" y="100679"/>
                    <a:pt x="158305" y="105156"/>
                    <a:pt x="158305" y="111538"/>
                  </a:cubicBezTo>
                  <a:lnTo>
                    <a:pt x="158305" y="135826"/>
                  </a:lnTo>
                  <a:lnTo>
                    <a:pt x="164021" y="135826"/>
                  </a:lnTo>
                  <a:close/>
                  <a:moveTo>
                    <a:pt x="67246" y="96583"/>
                  </a:moveTo>
                  <a:lnTo>
                    <a:pt x="60865" y="96583"/>
                  </a:lnTo>
                  <a:lnTo>
                    <a:pt x="77629" y="135922"/>
                  </a:lnTo>
                  <a:lnTo>
                    <a:pt x="83153" y="135922"/>
                  </a:lnTo>
                  <a:lnTo>
                    <a:pt x="99631" y="96583"/>
                  </a:lnTo>
                  <a:lnTo>
                    <a:pt x="93250" y="96583"/>
                  </a:lnTo>
                  <a:lnTo>
                    <a:pt x="80391" y="129254"/>
                  </a:lnTo>
                  <a:lnTo>
                    <a:pt x="67246" y="96583"/>
                  </a:lnTo>
                  <a:close/>
                </a:path>
              </a:pathLst>
            </a:custGeom>
            <a:solidFill>
              <a:srgbClr val="9BF00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53" name="Freeform: Shape 52">
              <a:extLst>
                <a:ext uri="{FF2B5EF4-FFF2-40B4-BE49-F238E27FC236}">
                  <a16:creationId xmlns:a16="http://schemas.microsoft.com/office/drawing/2014/main" id="{945BE93F-DE44-49AD-87BD-FD597362B46F}"/>
                </a:ext>
              </a:extLst>
            </p:cNvPr>
            <p:cNvSpPr/>
            <p:nvPr/>
          </p:nvSpPr>
          <p:spPr>
            <a:xfrm>
              <a:off x="5087162" y="4690730"/>
              <a:ext cx="582437" cy="553998"/>
            </a:xfrm>
            <a:custGeom>
              <a:avLst/>
              <a:gdLst>
                <a:gd name="connsiteX0" fmla="*/ 0 w 228599"/>
                <a:gd name="connsiteY0" fmla="*/ 0 h 228600"/>
                <a:gd name="connsiteX1" fmla="*/ 0 w 228599"/>
                <a:gd name="connsiteY1" fmla="*/ 228314 h 228600"/>
                <a:gd name="connsiteX2" fmla="*/ 196786 w 228599"/>
                <a:gd name="connsiteY2" fmla="*/ 228314 h 228600"/>
                <a:gd name="connsiteX3" fmla="*/ 196786 w 228599"/>
                <a:gd name="connsiteY3" fmla="*/ 218694 h 228600"/>
                <a:gd name="connsiteX4" fmla="*/ 9620 w 228599"/>
                <a:gd name="connsiteY4" fmla="*/ 218694 h 228600"/>
                <a:gd name="connsiteX5" fmla="*/ 9620 w 228599"/>
                <a:gd name="connsiteY5" fmla="*/ 9620 h 228600"/>
                <a:gd name="connsiteX6" fmla="*/ 219075 w 228599"/>
                <a:gd name="connsiteY6" fmla="*/ 9620 h 228600"/>
                <a:gd name="connsiteX7" fmla="*/ 219075 w 228599"/>
                <a:gd name="connsiteY7" fmla="*/ 228600 h 228600"/>
                <a:gd name="connsiteX8" fmla="*/ 228600 w 228599"/>
                <a:gd name="connsiteY8" fmla="*/ 228600 h 228600"/>
                <a:gd name="connsiteX9" fmla="*/ 228600 w 228599"/>
                <a:gd name="connsiteY9" fmla="*/ 0 h 228600"/>
                <a:gd name="connsiteX10" fmla="*/ 0 w 228599"/>
                <a:gd name="connsiteY10" fmla="*/ 0 h 228600"/>
                <a:gd name="connsiteX11" fmla="*/ 164021 w 228599"/>
                <a:gd name="connsiteY11" fmla="*/ 135922 h 228600"/>
                <a:gd name="connsiteX12" fmla="*/ 164021 w 228599"/>
                <a:gd name="connsiteY12" fmla="*/ 110871 h 228600"/>
                <a:gd name="connsiteX13" fmla="*/ 150019 w 228599"/>
                <a:gd name="connsiteY13" fmla="*/ 95631 h 228600"/>
                <a:gd name="connsiteX14" fmla="*/ 137351 w 228599"/>
                <a:gd name="connsiteY14" fmla="*/ 104013 h 228600"/>
                <a:gd name="connsiteX15" fmla="*/ 124587 w 228599"/>
                <a:gd name="connsiteY15" fmla="*/ 95631 h 228600"/>
                <a:gd name="connsiteX16" fmla="*/ 113157 w 228599"/>
                <a:gd name="connsiteY16" fmla="*/ 102299 h 228600"/>
                <a:gd name="connsiteX17" fmla="*/ 113157 w 228599"/>
                <a:gd name="connsiteY17" fmla="*/ 96488 h 228600"/>
                <a:gd name="connsiteX18" fmla="*/ 107442 w 228599"/>
                <a:gd name="connsiteY18" fmla="*/ 96488 h 228600"/>
                <a:gd name="connsiteX19" fmla="*/ 107442 w 228599"/>
                <a:gd name="connsiteY19" fmla="*/ 135826 h 228600"/>
                <a:gd name="connsiteX20" fmla="*/ 113157 w 228599"/>
                <a:gd name="connsiteY20" fmla="*/ 135826 h 228600"/>
                <a:gd name="connsiteX21" fmla="*/ 113157 w 228599"/>
                <a:gd name="connsiteY21" fmla="*/ 110776 h 228600"/>
                <a:gd name="connsiteX22" fmla="*/ 123825 w 228599"/>
                <a:gd name="connsiteY22" fmla="*/ 100679 h 228600"/>
                <a:gd name="connsiteX23" fmla="*/ 132874 w 228599"/>
                <a:gd name="connsiteY23" fmla="*/ 111538 h 228600"/>
                <a:gd name="connsiteX24" fmla="*/ 132874 w 228599"/>
                <a:gd name="connsiteY24" fmla="*/ 135826 h 228600"/>
                <a:gd name="connsiteX25" fmla="*/ 138589 w 228599"/>
                <a:gd name="connsiteY25" fmla="*/ 135826 h 228600"/>
                <a:gd name="connsiteX26" fmla="*/ 138589 w 228599"/>
                <a:gd name="connsiteY26" fmla="*/ 110776 h 228600"/>
                <a:gd name="connsiteX27" fmla="*/ 149257 w 228599"/>
                <a:gd name="connsiteY27" fmla="*/ 100679 h 228600"/>
                <a:gd name="connsiteX28" fmla="*/ 158305 w 228599"/>
                <a:gd name="connsiteY28" fmla="*/ 111538 h 228600"/>
                <a:gd name="connsiteX29" fmla="*/ 158305 w 228599"/>
                <a:gd name="connsiteY29" fmla="*/ 135826 h 228600"/>
                <a:gd name="connsiteX30" fmla="*/ 164021 w 228599"/>
                <a:gd name="connsiteY30" fmla="*/ 135826 h 228600"/>
                <a:gd name="connsiteX31" fmla="*/ 67246 w 228599"/>
                <a:gd name="connsiteY31" fmla="*/ 96583 h 228600"/>
                <a:gd name="connsiteX32" fmla="*/ 60865 w 228599"/>
                <a:gd name="connsiteY32" fmla="*/ 96583 h 228600"/>
                <a:gd name="connsiteX33" fmla="*/ 77629 w 228599"/>
                <a:gd name="connsiteY33" fmla="*/ 135922 h 228600"/>
                <a:gd name="connsiteX34" fmla="*/ 83153 w 228599"/>
                <a:gd name="connsiteY34" fmla="*/ 135922 h 228600"/>
                <a:gd name="connsiteX35" fmla="*/ 99631 w 228599"/>
                <a:gd name="connsiteY35" fmla="*/ 96583 h 228600"/>
                <a:gd name="connsiteX36" fmla="*/ 93250 w 228599"/>
                <a:gd name="connsiteY36" fmla="*/ 96583 h 228600"/>
                <a:gd name="connsiteX37" fmla="*/ 80391 w 228599"/>
                <a:gd name="connsiteY37" fmla="*/ 129254 h 228600"/>
                <a:gd name="connsiteX38" fmla="*/ 67246 w 228599"/>
                <a:gd name="connsiteY38" fmla="*/ 96583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8599" h="228600">
                  <a:moveTo>
                    <a:pt x="0" y="0"/>
                  </a:moveTo>
                  <a:lnTo>
                    <a:pt x="0" y="228314"/>
                  </a:lnTo>
                  <a:lnTo>
                    <a:pt x="196786" y="228314"/>
                  </a:lnTo>
                  <a:lnTo>
                    <a:pt x="196786" y="218694"/>
                  </a:lnTo>
                  <a:lnTo>
                    <a:pt x="9620" y="218694"/>
                  </a:lnTo>
                  <a:lnTo>
                    <a:pt x="9620" y="9620"/>
                  </a:lnTo>
                  <a:lnTo>
                    <a:pt x="219075" y="9620"/>
                  </a:lnTo>
                  <a:lnTo>
                    <a:pt x="219075" y="228600"/>
                  </a:lnTo>
                  <a:lnTo>
                    <a:pt x="228600" y="228600"/>
                  </a:lnTo>
                  <a:lnTo>
                    <a:pt x="228600" y="0"/>
                  </a:lnTo>
                  <a:lnTo>
                    <a:pt x="0" y="0"/>
                  </a:lnTo>
                  <a:close/>
                  <a:moveTo>
                    <a:pt x="164021" y="135922"/>
                  </a:moveTo>
                  <a:lnTo>
                    <a:pt x="164021" y="110871"/>
                  </a:lnTo>
                  <a:cubicBezTo>
                    <a:pt x="164021" y="101918"/>
                    <a:pt x="158210" y="95631"/>
                    <a:pt x="150019" y="95631"/>
                  </a:cubicBezTo>
                  <a:cubicBezTo>
                    <a:pt x="144113" y="95631"/>
                    <a:pt x="138875" y="98870"/>
                    <a:pt x="137351" y="104013"/>
                  </a:cubicBezTo>
                  <a:cubicBezTo>
                    <a:pt x="135255" y="98870"/>
                    <a:pt x="130588" y="95631"/>
                    <a:pt x="124587" y="95631"/>
                  </a:cubicBezTo>
                  <a:cubicBezTo>
                    <a:pt x="119443" y="95631"/>
                    <a:pt x="115157" y="98203"/>
                    <a:pt x="113157" y="102299"/>
                  </a:cubicBezTo>
                  <a:lnTo>
                    <a:pt x="113157" y="96488"/>
                  </a:lnTo>
                  <a:lnTo>
                    <a:pt x="107442" y="96488"/>
                  </a:lnTo>
                  <a:lnTo>
                    <a:pt x="107442" y="135826"/>
                  </a:lnTo>
                  <a:lnTo>
                    <a:pt x="113157" y="135826"/>
                  </a:lnTo>
                  <a:lnTo>
                    <a:pt x="113157" y="110776"/>
                  </a:lnTo>
                  <a:cubicBezTo>
                    <a:pt x="113157" y="104870"/>
                    <a:pt x="117539" y="100679"/>
                    <a:pt x="123825" y="100679"/>
                  </a:cubicBezTo>
                  <a:cubicBezTo>
                    <a:pt x="129159" y="100679"/>
                    <a:pt x="132874" y="105156"/>
                    <a:pt x="132874" y="111538"/>
                  </a:cubicBezTo>
                  <a:lnTo>
                    <a:pt x="132874" y="135826"/>
                  </a:lnTo>
                  <a:lnTo>
                    <a:pt x="138589" y="135826"/>
                  </a:lnTo>
                  <a:lnTo>
                    <a:pt x="138589" y="110776"/>
                  </a:lnTo>
                  <a:cubicBezTo>
                    <a:pt x="138589" y="104870"/>
                    <a:pt x="142970" y="100679"/>
                    <a:pt x="149257" y="100679"/>
                  </a:cubicBezTo>
                  <a:cubicBezTo>
                    <a:pt x="154591" y="100679"/>
                    <a:pt x="158305" y="105156"/>
                    <a:pt x="158305" y="111538"/>
                  </a:cubicBezTo>
                  <a:lnTo>
                    <a:pt x="158305" y="135826"/>
                  </a:lnTo>
                  <a:lnTo>
                    <a:pt x="164021" y="135826"/>
                  </a:lnTo>
                  <a:close/>
                  <a:moveTo>
                    <a:pt x="67246" y="96583"/>
                  </a:moveTo>
                  <a:lnTo>
                    <a:pt x="60865" y="96583"/>
                  </a:lnTo>
                  <a:lnTo>
                    <a:pt x="77629" y="135922"/>
                  </a:lnTo>
                  <a:lnTo>
                    <a:pt x="83153" y="135922"/>
                  </a:lnTo>
                  <a:lnTo>
                    <a:pt x="99631" y="96583"/>
                  </a:lnTo>
                  <a:lnTo>
                    <a:pt x="93250" y="96583"/>
                  </a:lnTo>
                  <a:lnTo>
                    <a:pt x="80391" y="129254"/>
                  </a:lnTo>
                  <a:lnTo>
                    <a:pt x="67246" y="96583"/>
                  </a:lnTo>
                  <a:close/>
                </a:path>
              </a:pathLst>
            </a:custGeom>
            <a:solidFill>
              <a:srgbClr val="9BF00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54" name="Freeform: Shape 53">
              <a:extLst>
                <a:ext uri="{FF2B5EF4-FFF2-40B4-BE49-F238E27FC236}">
                  <a16:creationId xmlns:a16="http://schemas.microsoft.com/office/drawing/2014/main" id="{776D2ABB-EB7C-4A74-8F57-0BC47AB81A32}"/>
                </a:ext>
              </a:extLst>
            </p:cNvPr>
            <p:cNvSpPr/>
            <p:nvPr/>
          </p:nvSpPr>
          <p:spPr>
            <a:xfrm>
              <a:off x="5753129" y="4690730"/>
              <a:ext cx="582437" cy="553998"/>
            </a:xfrm>
            <a:custGeom>
              <a:avLst/>
              <a:gdLst>
                <a:gd name="connsiteX0" fmla="*/ 0 w 228599"/>
                <a:gd name="connsiteY0" fmla="*/ 0 h 228600"/>
                <a:gd name="connsiteX1" fmla="*/ 0 w 228599"/>
                <a:gd name="connsiteY1" fmla="*/ 228314 h 228600"/>
                <a:gd name="connsiteX2" fmla="*/ 196786 w 228599"/>
                <a:gd name="connsiteY2" fmla="*/ 228314 h 228600"/>
                <a:gd name="connsiteX3" fmla="*/ 196786 w 228599"/>
                <a:gd name="connsiteY3" fmla="*/ 218694 h 228600"/>
                <a:gd name="connsiteX4" fmla="*/ 9620 w 228599"/>
                <a:gd name="connsiteY4" fmla="*/ 218694 h 228600"/>
                <a:gd name="connsiteX5" fmla="*/ 9620 w 228599"/>
                <a:gd name="connsiteY5" fmla="*/ 9620 h 228600"/>
                <a:gd name="connsiteX6" fmla="*/ 219075 w 228599"/>
                <a:gd name="connsiteY6" fmla="*/ 9620 h 228600"/>
                <a:gd name="connsiteX7" fmla="*/ 219075 w 228599"/>
                <a:gd name="connsiteY7" fmla="*/ 228600 h 228600"/>
                <a:gd name="connsiteX8" fmla="*/ 228600 w 228599"/>
                <a:gd name="connsiteY8" fmla="*/ 228600 h 228600"/>
                <a:gd name="connsiteX9" fmla="*/ 228600 w 228599"/>
                <a:gd name="connsiteY9" fmla="*/ 0 h 228600"/>
                <a:gd name="connsiteX10" fmla="*/ 0 w 228599"/>
                <a:gd name="connsiteY10" fmla="*/ 0 h 228600"/>
                <a:gd name="connsiteX11" fmla="*/ 164021 w 228599"/>
                <a:gd name="connsiteY11" fmla="*/ 135922 h 228600"/>
                <a:gd name="connsiteX12" fmla="*/ 164021 w 228599"/>
                <a:gd name="connsiteY12" fmla="*/ 110871 h 228600"/>
                <a:gd name="connsiteX13" fmla="*/ 150019 w 228599"/>
                <a:gd name="connsiteY13" fmla="*/ 95631 h 228600"/>
                <a:gd name="connsiteX14" fmla="*/ 137351 w 228599"/>
                <a:gd name="connsiteY14" fmla="*/ 104013 h 228600"/>
                <a:gd name="connsiteX15" fmla="*/ 124587 w 228599"/>
                <a:gd name="connsiteY15" fmla="*/ 95631 h 228600"/>
                <a:gd name="connsiteX16" fmla="*/ 113157 w 228599"/>
                <a:gd name="connsiteY16" fmla="*/ 102299 h 228600"/>
                <a:gd name="connsiteX17" fmla="*/ 113157 w 228599"/>
                <a:gd name="connsiteY17" fmla="*/ 96488 h 228600"/>
                <a:gd name="connsiteX18" fmla="*/ 107442 w 228599"/>
                <a:gd name="connsiteY18" fmla="*/ 96488 h 228600"/>
                <a:gd name="connsiteX19" fmla="*/ 107442 w 228599"/>
                <a:gd name="connsiteY19" fmla="*/ 135826 h 228600"/>
                <a:gd name="connsiteX20" fmla="*/ 113157 w 228599"/>
                <a:gd name="connsiteY20" fmla="*/ 135826 h 228600"/>
                <a:gd name="connsiteX21" fmla="*/ 113157 w 228599"/>
                <a:gd name="connsiteY21" fmla="*/ 110776 h 228600"/>
                <a:gd name="connsiteX22" fmla="*/ 123825 w 228599"/>
                <a:gd name="connsiteY22" fmla="*/ 100679 h 228600"/>
                <a:gd name="connsiteX23" fmla="*/ 132874 w 228599"/>
                <a:gd name="connsiteY23" fmla="*/ 111538 h 228600"/>
                <a:gd name="connsiteX24" fmla="*/ 132874 w 228599"/>
                <a:gd name="connsiteY24" fmla="*/ 135826 h 228600"/>
                <a:gd name="connsiteX25" fmla="*/ 138589 w 228599"/>
                <a:gd name="connsiteY25" fmla="*/ 135826 h 228600"/>
                <a:gd name="connsiteX26" fmla="*/ 138589 w 228599"/>
                <a:gd name="connsiteY26" fmla="*/ 110776 h 228600"/>
                <a:gd name="connsiteX27" fmla="*/ 149257 w 228599"/>
                <a:gd name="connsiteY27" fmla="*/ 100679 h 228600"/>
                <a:gd name="connsiteX28" fmla="*/ 158305 w 228599"/>
                <a:gd name="connsiteY28" fmla="*/ 111538 h 228600"/>
                <a:gd name="connsiteX29" fmla="*/ 158305 w 228599"/>
                <a:gd name="connsiteY29" fmla="*/ 135826 h 228600"/>
                <a:gd name="connsiteX30" fmla="*/ 164021 w 228599"/>
                <a:gd name="connsiteY30" fmla="*/ 135826 h 228600"/>
                <a:gd name="connsiteX31" fmla="*/ 67246 w 228599"/>
                <a:gd name="connsiteY31" fmla="*/ 96583 h 228600"/>
                <a:gd name="connsiteX32" fmla="*/ 60865 w 228599"/>
                <a:gd name="connsiteY32" fmla="*/ 96583 h 228600"/>
                <a:gd name="connsiteX33" fmla="*/ 77629 w 228599"/>
                <a:gd name="connsiteY33" fmla="*/ 135922 h 228600"/>
                <a:gd name="connsiteX34" fmla="*/ 83153 w 228599"/>
                <a:gd name="connsiteY34" fmla="*/ 135922 h 228600"/>
                <a:gd name="connsiteX35" fmla="*/ 99631 w 228599"/>
                <a:gd name="connsiteY35" fmla="*/ 96583 h 228600"/>
                <a:gd name="connsiteX36" fmla="*/ 93250 w 228599"/>
                <a:gd name="connsiteY36" fmla="*/ 96583 h 228600"/>
                <a:gd name="connsiteX37" fmla="*/ 80391 w 228599"/>
                <a:gd name="connsiteY37" fmla="*/ 129254 h 228600"/>
                <a:gd name="connsiteX38" fmla="*/ 67246 w 228599"/>
                <a:gd name="connsiteY38" fmla="*/ 96583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8599" h="228600">
                  <a:moveTo>
                    <a:pt x="0" y="0"/>
                  </a:moveTo>
                  <a:lnTo>
                    <a:pt x="0" y="228314"/>
                  </a:lnTo>
                  <a:lnTo>
                    <a:pt x="196786" y="228314"/>
                  </a:lnTo>
                  <a:lnTo>
                    <a:pt x="196786" y="218694"/>
                  </a:lnTo>
                  <a:lnTo>
                    <a:pt x="9620" y="218694"/>
                  </a:lnTo>
                  <a:lnTo>
                    <a:pt x="9620" y="9620"/>
                  </a:lnTo>
                  <a:lnTo>
                    <a:pt x="219075" y="9620"/>
                  </a:lnTo>
                  <a:lnTo>
                    <a:pt x="219075" y="228600"/>
                  </a:lnTo>
                  <a:lnTo>
                    <a:pt x="228600" y="228600"/>
                  </a:lnTo>
                  <a:lnTo>
                    <a:pt x="228600" y="0"/>
                  </a:lnTo>
                  <a:lnTo>
                    <a:pt x="0" y="0"/>
                  </a:lnTo>
                  <a:close/>
                  <a:moveTo>
                    <a:pt x="164021" y="135922"/>
                  </a:moveTo>
                  <a:lnTo>
                    <a:pt x="164021" y="110871"/>
                  </a:lnTo>
                  <a:cubicBezTo>
                    <a:pt x="164021" y="101918"/>
                    <a:pt x="158210" y="95631"/>
                    <a:pt x="150019" y="95631"/>
                  </a:cubicBezTo>
                  <a:cubicBezTo>
                    <a:pt x="144113" y="95631"/>
                    <a:pt x="138875" y="98870"/>
                    <a:pt x="137351" y="104013"/>
                  </a:cubicBezTo>
                  <a:cubicBezTo>
                    <a:pt x="135255" y="98870"/>
                    <a:pt x="130588" y="95631"/>
                    <a:pt x="124587" y="95631"/>
                  </a:cubicBezTo>
                  <a:cubicBezTo>
                    <a:pt x="119443" y="95631"/>
                    <a:pt x="115157" y="98203"/>
                    <a:pt x="113157" y="102299"/>
                  </a:cubicBezTo>
                  <a:lnTo>
                    <a:pt x="113157" y="96488"/>
                  </a:lnTo>
                  <a:lnTo>
                    <a:pt x="107442" y="96488"/>
                  </a:lnTo>
                  <a:lnTo>
                    <a:pt x="107442" y="135826"/>
                  </a:lnTo>
                  <a:lnTo>
                    <a:pt x="113157" y="135826"/>
                  </a:lnTo>
                  <a:lnTo>
                    <a:pt x="113157" y="110776"/>
                  </a:lnTo>
                  <a:cubicBezTo>
                    <a:pt x="113157" y="104870"/>
                    <a:pt x="117539" y="100679"/>
                    <a:pt x="123825" y="100679"/>
                  </a:cubicBezTo>
                  <a:cubicBezTo>
                    <a:pt x="129159" y="100679"/>
                    <a:pt x="132874" y="105156"/>
                    <a:pt x="132874" y="111538"/>
                  </a:cubicBezTo>
                  <a:lnTo>
                    <a:pt x="132874" y="135826"/>
                  </a:lnTo>
                  <a:lnTo>
                    <a:pt x="138589" y="135826"/>
                  </a:lnTo>
                  <a:lnTo>
                    <a:pt x="138589" y="110776"/>
                  </a:lnTo>
                  <a:cubicBezTo>
                    <a:pt x="138589" y="104870"/>
                    <a:pt x="142970" y="100679"/>
                    <a:pt x="149257" y="100679"/>
                  </a:cubicBezTo>
                  <a:cubicBezTo>
                    <a:pt x="154591" y="100679"/>
                    <a:pt x="158305" y="105156"/>
                    <a:pt x="158305" y="111538"/>
                  </a:cubicBezTo>
                  <a:lnTo>
                    <a:pt x="158305" y="135826"/>
                  </a:lnTo>
                  <a:lnTo>
                    <a:pt x="164021" y="135826"/>
                  </a:lnTo>
                  <a:close/>
                  <a:moveTo>
                    <a:pt x="67246" y="96583"/>
                  </a:moveTo>
                  <a:lnTo>
                    <a:pt x="60865" y="96583"/>
                  </a:lnTo>
                  <a:lnTo>
                    <a:pt x="77629" y="135922"/>
                  </a:lnTo>
                  <a:lnTo>
                    <a:pt x="83153" y="135922"/>
                  </a:lnTo>
                  <a:lnTo>
                    <a:pt x="99631" y="96583"/>
                  </a:lnTo>
                  <a:lnTo>
                    <a:pt x="93250" y="96583"/>
                  </a:lnTo>
                  <a:lnTo>
                    <a:pt x="80391" y="129254"/>
                  </a:lnTo>
                  <a:lnTo>
                    <a:pt x="67246" y="96583"/>
                  </a:lnTo>
                  <a:close/>
                </a:path>
              </a:pathLst>
            </a:custGeom>
            <a:solidFill>
              <a:srgbClr val="9BF00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55" name="Freeform: Shape 54">
              <a:extLst>
                <a:ext uri="{FF2B5EF4-FFF2-40B4-BE49-F238E27FC236}">
                  <a16:creationId xmlns:a16="http://schemas.microsoft.com/office/drawing/2014/main" id="{1662A6B4-C584-4F2E-B9A4-E17CF0E2F9E4}"/>
                </a:ext>
              </a:extLst>
            </p:cNvPr>
            <p:cNvSpPr/>
            <p:nvPr/>
          </p:nvSpPr>
          <p:spPr>
            <a:xfrm>
              <a:off x="6419096" y="4690730"/>
              <a:ext cx="582437" cy="553998"/>
            </a:xfrm>
            <a:custGeom>
              <a:avLst/>
              <a:gdLst>
                <a:gd name="connsiteX0" fmla="*/ 0 w 228599"/>
                <a:gd name="connsiteY0" fmla="*/ 0 h 228600"/>
                <a:gd name="connsiteX1" fmla="*/ 0 w 228599"/>
                <a:gd name="connsiteY1" fmla="*/ 228314 h 228600"/>
                <a:gd name="connsiteX2" fmla="*/ 196786 w 228599"/>
                <a:gd name="connsiteY2" fmla="*/ 228314 h 228600"/>
                <a:gd name="connsiteX3" fmla="*/ 196786 w 228599"/>
                <a:gd name="connsiteY3" fmla="*/ 218694 h 228600"/>
                <a:gd name="connsiteX4" fmla="*/ 9620 w 228599"/>
                <a:gd name="connsiteY4" fmla="*/ 218694 h 228600"/>
                <a:gd name="connsiteX5" fmla="*/ 9620 w 228599"/>
                <a:gd name="connsiteY5" fmla="*/ 9620 h 228600"/>
                <a:gd name="connsiteX6" fmla="*/ 219075 w 228599"/>
                <a:gd name="connsiteY6" fmla="*/ 9620 h 228600"/>
                <a:gd name="connsiteX7" fmla="*/ 219075 w 228599"/>
                <a:gd name="connsiteY7" fmla="*/ 228600 h 228600"/>
                <a:gd name="connsiteX8" fmla="*/ 228600 w 228599"/>
                <a:gd name="connsiteY8" fmla="*/ 228600 h 228600"/>
                <a:gd name="connsiteX9" fmla="*/ 228600 w 228599"/>
                <a:gd name="connsiteY9" fmla="*/ 0 h 228600"/>
                <a:gd name="connsiteX10" fmla="*/ 0 w 228599"/>
                <a:gd name="connsiteY10" fmla="*/ 0 h 228600"/>
                <a:gd name="connsiteX11" fmla="*/ 164021 w 228599"/>
                <a:gd name="connsiteY11" fmla="*/ 135922 h 228600"/>
                <a:gd name="connsiteX12" fmla="*/ 164021 w 228599"/>
                <a:gd name="connsiteY12" fmla="*/ 110871 h 228600"/>
                <a:gd name="connsiteX13" fmla="*/ 150019 w 228599"/>
                <a:gd name="connsiteY13" fmla="*/ 95631 h 228600"/>
                <a:gd name="connsiteX14" fmla="*/ 137351 w 228599"/>
                <a:gd name="connsiteY14" fmla="*/ 104013 h 228600"/>
                <a:gd name="connsiteX15" fmla="*/ 124587 w 228599"/>
                <a:gd name="connsiteY15" fmla="*/ 95631 h 228600"/>
                <a:gd name="connsiteX16" fmla="*/ 113157 w 228599"/>
                <a:gd name="connsiteY16" fmla="*/ 102299 h 228600"/>
                <a:gd name="connsiteX17" fmla="*/ 113157 w 228599"/>
                <a:gd name="connsiteY17" fmla="*/ 96488 h 228600"/>
                <a:gd name="connsiteX18" fmla="*/ 107442 w 228599"/>
                <a:gd name="connsiteY18" fmla="*/ 96488 h 228600"/>
                <a:gd name="connsiteX19" fmla="*/ 107442 w 228599"/>
                <a:gd name="connsiteY19" fmla="*/ 135826 h 228600"/>
                <a:gd name="connsiteX20" fmla="*/ 113157 w 228599"/>
                <a:gd name="connsiteY20" fmla="*/ 135826 h 228600"/>
                <a:gd name="connsiteX21" fmla="*/ 113157 w 228599"/>
                <a:gd name="connsiteY21" fmla="*/ 110776 h 228600"/>
                <a:gd name="connsiteX22" fmla="*/ 123825 w 228599"/>
                <a:gd name="connsiteY22" fmla="*/ 100679 h 228600"/>
                <a:gd name="connsiteX23" fmla="*/ 132874 w 228599"/>
                <a:gd name="connsiteY23" fmla="*/ 111538 h 228600"/>
                <a:gd name="connsiteX24" fmla="*/ 132874 w 228599"/>
                <a:gd name="connsiteY24" fmla="*/ 135826 h 228600"/>
                <a:gd name="connsiteX25" fmla="*/ 138589 w 228599"/>
                <a:gd name="connsiteY25" fmla="*/ 135826 h 228600"/>
                <a:gd name="connsiteX26" fmla="*/ 138589 w 228599"/>
                <a:gd name="connsiteY26" fmla="*/ 110776 h 228600"/>
                <a:gd name="connsiteX27" fmla="*/ 149257 w 228599"/>
                <a:gd name="connsiteY27" fmla="*/ 100679 h 228600"/>
                <a:gd name="connsiteX28" fmla="*/ 158305 w 228599"/>
                <a:gd name="connsiteY28" fmla="*/ 111538 h 228600"/>
                <a:gd name="connsiteX29" fmla="*/ 158305 w 228599"/>
                <a:gd name="connsiteY29" fmla="*/ 135826 h 228600"/>
                <a:gd name="connsiteX30" fmla="*/ 164021 w 228599"/>
                <a:gd name="connsiteY30" fmla="*/ 135826 h 228600"/>
                <a:gd name="connsiteX31" fmla="*/ 67246 w 228599"/>
                <a:gd name="connsiteY31" fmla="*/ 96583 h 228600"/>
                <a:gd name="connsiteX32" fmla="*/ 60865 w 228599"/>
                <a:gd name="connsiteY32" fmla="*/ 96583 h 228600"/>
                <a:gd name="connsiteX33" fmla="*/ 77629 w 228599"/>
                <a:gd name="connsiteY33" fmla="*/ 135922 h 228600"/>
                <a:gd name="connsiteX34" fmla="*/ 83153 w 228599"/>
                <a:gd name="connsiteY34" fmla="*/ 135922 h 228600"/>
                <a:gd name="connsiteX35" fmla="*/ 99631 w 228599"/>
                <a:gd name="connsiteY35" fmla="*/ 96583 h 228600"/>
                <a:gd name="connsiteX36" fmla="*/ 93250 w 228599"/>
                <a:gd name="connsiteY36" fmla="*/ 96583 h 228600"/>
                <a:gd name="connsiteX37" fmla="*/ 80391 w 228599"/>
                <a:gd name="connsiteY37" fmla="*/ 129254 h 228600"/>
                <a:gd name="connsiteX38" fmla="*/ 67246 w 228599"/>
                <a:gd name="connsiteY38" fmla="*/ 96583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8599" h="228600">
                  <a:moveTo>
                    <a:pt x="0" y="0"/>
                  </a:moveTo>
                  <a:lnTo>
                    <a:pt x="0" y="228314"/>
                  </a:lnTo>
                  <a:lnTo>
                    <a:pt x="196786" y="228314"/>
                  </a:lnTo>
                  <a:lnTo>
                    <a:pt x="196786" y="218694"/>
                  </a:lnTo>
                  <a:lnTo>
                    <a:pt x="9620" y="218694"/>
                  </a:lnTo>
                  <a:lnTo>
                    <a:pt x="9620" y="9620"/>
                  </a:lnTo>
                  <a:lnTo>
                    <a:pt x="219075" y="9620"/>
                  </a:lnTo>
                  <a:lnTo>
                    <a:pt x="219075" y="228600"/>
                  </a:lnTo>
                  <a:lnTo>
                    <a:pt x="228600" y="228600"/>
                  </a:lnTo>
                  <a:lnTo>
                    <a:pt x="228600" y="0"/>
                  </a:lnTo>
                  <a:lnTo>
                    <a:pt x="0" y="0"/>
                  </a:lnTo>
                  <a:close/>
                  <a:moveTo>
                    <a:pt x="164021" y="135922"/>
                  </a:moveTo>
                  <a:lnTo>
                    <a:pt x="164021" y="110871"/>
                  </a:lnTo>
                  <a:cubicBezTo>
                    <a:pt x="164021" y="101918"/>
                    <a:pt x="158210" y="95631"/>
                    <a:pt x="150019" y="95631"/>
                  </a:cubicBezTo>
                  <a:cubicBezTo>
                    <a:pt x="144113" y="95631"/>
                    <a:pt x="138875" y="98870"/>
                    <a:pt x="137351" y="104013"/>
                  </a:cubicBezTo>
                  <a:cubicBezTo>
                    <a:pt x="135255" y="98870"/>
                    <a:pt x="130588" y="95631"/>
                    <a:pt x="124587" y="95631"/>
                  </a:cubicBezTo>
                  <a:cubicBezTo>
                    <a:pt x="119443" y="95631"/>
                    <a:pt x="115157" y="98203"/>
                    <a:pt x="113157" y="102299"/>
                  </a:cubicBezTo>
                  <a:lnTo>
                    <a:pt x="113157" y="96488"/>
                  </a:lnTo>
                  <a:lnTo>
                    <a:pt x="107442" y="96488"/>
                  </a:lnTo>
                  <a:lnTo>
                    <a:pt x="107442" y="135826"/>
                  </a:lnTo>
                  <a:lnTo>
                    <a:pt x="113157" y="135826"/>
                  </a:lnTo>
                  <a:lnTo>
                    <a:pt x="113157" y="110776"/>
                  </a:lnTo>
                  <a:cubicBezTo>
                    <a:pt x="113157" y="104870"/>
                    <a:pt x="117539" y="100679"/>
                    <a:pt x="123825" y="100679"/>
                  </a:cubicBezTo>
                  <a:cubicBezTo>
                    <a:pt x="129159" y="100679"/>
                    <a:pt x="132874" y="105156"/>
                    <a:pt x="132874" y="111538"/>
                  </a:cubicBezTo>
                  <a:lnTo>
                    <a:pt x="132874" y="135826"/>
                  </a:lnTo>
                  <a:lnTo>
                    <a:pt x="138589" y="135826"/>
                  </a:lnTo>
                  <a:lnTo>
                    <a:pt x="138589" y="110776"/>
                  </a:lnTo>
                  <a:cubicBezTo>
                    <a:pt x="138589" y="104870"/>
                    <a:pt x="142970" y="100679"/>
                    <a:pt x="149257" y="100679"/>
                  </a:cubicBezTo>
                  <a:cubicBezTo>
                    <a:pt x="154591" y="100679"/>
                    <a:pt x="158305" y="105156"/>
                    <a:pt x="158305" y="111538"/>
                  </a:cubicBezTo>
                  <a:lnTo>
                    <a:pt x="158305" y="135826"/>
                  </a:lnTo>
                  <a:lnTo>
                    <a:pt x="164021" y="135826"/>
                  </a:lnTo>
                  <a:close/>
                  <a:moveTo>
                    <a:pt x="67246" y="96583"/>
                  </a:moveTo>
                  <a:lnTo>
                    <a:pt x="60865" y="96583"/>
                  </a:lnTo>
                  <a:lnTo>
                    <a:pt x="77629" y="135922"/>
                  </a:lnTo>
                  <a:lnTo>
                    <a:pt x="83153" y="135922"/>
                  </a:lnTo>
                  <a:lnTo>
                    <a:pt x="99631" y="96583"/>
                  </a:lnTo>
                  <a:lnTo>
                    <a:pt x="93250" y="96583"/>
                  </a:lnTo>
                  <a:lnTo>
                    <a:pt x="80391" y="129254"/>
                  </a:lnTo>
                  <a:lnTo>
                    <a:pt x="67246" y="96583"/>
                  </a:lnTo>
                  <a:close/>
                </a:path>
              </a:pathLst>
            </a:custGeom>
            <a:solidFill>
              <a:srgbClr val="9BF00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grpSp>
      <p:grpSp>
        <p:nvGrpSpPr>
          <p:cNvPr id="4" name="Group 3">
            <a:extLst>
              <a:ext uri="{FF2B5EF4-FFF2-40B4-BE49-F238E27FC236}">
                <a16:creationId xmlns:a16="http://schemas.microsoft.com/office/drawing/2014/main" id="{1FDA7D92-2515-4434-90F6-972A22A375D7}"/>
              </a:ext>
              <a:ext uri="{C183D7F6-B498-43B3-948B-1728B52AA6E4}">
                <adec:decorative xmlns:adec="http://schemas.microsoft.com/office/drawing/2017/decorative" val="1"/>
              </a:ext>
            </a:extLst>
          </p:cNvPr>
          <p:cNvGrpSpPr/>
          <p:nvPr/>
        </p:nvGrpSpPr>
        <p:grpSpPr>
          <a:xfrm>
            <a:off x="5650240" y="5437122"/>
            <a:ext cx="786771" cy="661955"/>
            <a:chOff x="5650240" y="5437122"/>
            <a:chExt cx="786771" cy="661955"/>
          </a:xfrm>
        </p:grpSpPr>
        <p:sp>
          <p:nvSpPr>
            <p:cNvPr id="84" name="Freeform: Shape 83">
              <a:extLst>
                <a:ext uri="{FF2B5EF4-FFF2-40B4-BE49-F238E27FC236}">
                  <a16:creationId xmlns:a16="http://schemas.microsoft.com/office/drawing/2014/main" id="{82429E3C-F282-4CD2-BAC1-0301620A6F1F}"/>
                </a:ext>
              </a:extLst>
            </p:cNvPr>
            <p:cNvSpPr/>
            <p:nvPr/>
          </p:nvSpPr>
          <p:spPr>
            <a:xfrm>
              <a:off x="5901954" y="5551307"/>
              <a:ext cx="288393" cy="547770"/>
            </a:xfrm>
            <a:custGeom>
              <a:avLst/>
              <a:gdLst>
                <a:gd name="connsiteX0" fmla="*/ 93821 w 103346"/>
                <a:gd name="connsiteY0" fmla="*/ 9525 h 232124"/>
                <a:gd name="connsiteX1" fmla="*/ 93821 w 103346"/>
                <a:gd name="connsiteY1" fmla="*/ 222599 h 232124"/>
                <a:gd name="connsiteX2" fmla="*/ 9525 w 103346"/>
                <a:gd name="connsiteY2" fmla="*/ 222599 h 232124"/>
                <a:gd name="connsiteX3" fmla="*/ 9525 w 103346"/>
                <a:gd name="connsiteY3" fmla="*/ 9525 h 232124"/>
                <a:gd name="connsiteX4" fmla="*/ 93821 w 103346"/>
                <a:gd name="connsiteY4" fmla="*/ 9525 h 232124"/>
                <a:gd name="connsiteX5" fmla="*/ 103346 w 103346"/>
                <a:gd name="connsiteY5" fmla="*/ 0 h 232124"/>
                <a:gd name="connsiteX6" fmla="*/ 0 w 103346"/>
                <a:gd name="connsiteY6" fmla="*/ 0 h 232124"/>
                <a:gd name="connsiteX7" fmla="*/ 0 w 103346"/>
                <a:gd name="connsiteY7" fmla="*/ 232124 h 232124"/>
                <a:gd name="connsiteX8" fmla="*/ 103346 w 103346"/>
                <a:gd name="connsiteY8" fmla="*/ 232124 h 232124"/>
                <a:gd name="connsiteX9" fmla="*/ 103346 w 103346"/>
                <a:gd name="connsiteY9" fmla="*/ 0 h 232124"/>
                <a:gd name="connsiteX10" fmla="*/ 103346 w 103346"/>
                <a:gd name="connsiteY10" fmla="*/ 0 h 23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346" h="232124">
                  <a:moveTo>
                    <a:pt x="93821" y="9525"/>
                  </a:moveTo>
                  <a:lnTo>
                    <a:pt x="93821" y="222599"/>
                  </a:lnTo>
                  <a:lnTo>
                    <a:pt x="9525" y="222599"/>
                  </a:lnTo>
                  <a:lnTo>
                    <a:pt x="9525" y="9525"/>
                  </a:lnTo>
                  <a:lnTo>
                    <a:pt x="93821" y="9525"/>
                  </a:lnTo>
                  <a:moveTo>
                    <a:pt x="103346" y="0"/>
                  </a:moveTo>
                  <a:lnTo>
                    <a:pt x="0" y="0"/>
                  </a:lnTo>
                  <a:lnTo>
                    <a:pt x="0" y="232124"/>
                  </a:lnTo>
                  <a:lnTo>
                    <a:pt x="103346" y="232124"/>
                  </a:lnTo>
                  <a:lnTo>
                    <a:pt x="103346" y="0"/>
                  </a:lnTo>
                  <a:lnTo>
                    <a:pt x="103346" y="0"/>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85" name="Freeform: Shape 84">
              <a:extLst>
                <a:ext uri="{FF2B5EF4-FFF2-40B4-BE49-F238E27FC236}">
                  <a16:creationId xmlns:a16="http://schemas.microsoft.com/office/drawing/2014/main" id="{225D64C5-B63A-4504-9547-DF8167AD64BC}"/>
                </a:ext>
              </a:extLst>
            </p:cNvPr>
            <p:cNvSpPr/>
            <p:nvPr/>
          </p:nvSpPr>
          <p:spPr>
            <a:xfrm>
              <a:off x="5985947" y="5602331"/>
              <a:ext cx="120937" cy="22477"/>
            </a:xfrm>
            <a:custGeom>
              <a:avLst/>
              <a:gdLst>
                <a:gd name="connsiteX0" fmla="*/ 0 w 43338"/>
                <a:gd name="connsiteY0" fmla="*/ 0 h 9525"/>
                <a:gd name="connsiteX1" fmla="*/ 43339 w 43338"/>
                <a:gd name="connsiteY1" fmla="*/ 0 h 9525"/>
                <a:gd name="connsiteX2" fmla="*/ 43339 w 43338"/>
                <a:gd name="connsiteY2" fmla="*/ 9525 h 9525"/>
                <a:gd name="connsiteX3" fmla="*/ 0 w 43338"/>
                <a:gd name="connsiteY3" fmla="*/ 9525 h 9525"/>
              </a:gdLst>
              <a:ahLst/>
              <a:cxnLst>
                <a:cxn ang="0">
                  <a:pos x="connsiteX0" y="connsiteY0"/>
                </a:cxn>
                <a:cxn ang="0">
                  <a:pos x="connsiteX1" y="connsiteY1"/>
                </a:cxn>
                <a:cxn ang="0">
                  <a:pos x="connsiteX2" y="connsiteY2"/>
                </a:cxn>
                <a:cxn ang="0">
                  <a:pos x="connsiteX3" y="connsiteY3"/>
                </a:cxn>
              </a:cxnLst>
              <a:rect l="l" t="t" r="r" b="b"/>
              <a:pathLst>
                <a:path w="43338" h="9525">
                  <a:moveTo>
                    <a:pt x="0" y="0"/>
                  </a:moveTo>
                  <a:lnTo>
                    <a:pt x="43339" y="0"/>
                  </a:lnTo>
                  <a:lnTo>
                    <a:pt x="43339" y="9525"/>
                  </a:lnTo>
                  <a:lnTo>
                    <a:pt x="0" y="9525"/>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86" name="Freeform: Shape 85">
              <a:extLst>
                <a:ext uri="{FF2B5EF4-FFF2-40B4-BE49-F238E27FC236}">
                  <a16:creationId xmlns:a16="http://schemas.microsoft.com/office/drawing/2014/main" id="{4373C65B-B73C-4FC2-BBA3-E27ABD2731F7}"/>
                </a:ext>
              </a:extLst>
            </p:cNvPr>
            <p:cNvSpPr/>
            <p:nvPr/>
          </p:nvSpPr>
          <p:spPr>
            <a:xfrm>
              <a:off x="5985947" y="5670435"/>
              <a:ext cx="120937" cy="22477"/>
            </a:xfrm>
            <a:custGeom>
              <a:avLst/>
              <a:gdLst>
                <a:gd name="connsiteX0" fmla="*/ 0 w 43338"/>
                <a:gd name="connsiteY0" fmla="*/ 0 h 9525"/>
                <a:gd name="connsiteX1" fmla="*/ 43339 w 43338"/>
                <a:gd name="connsiteY1" fmla="*/ 0 h 9525"/>
                <a:gd name="connsiteX2" fmla="*/ 43339 w 43338"/>
                <a:gd name="connsiteY2" fmla="*/ 9525 h 9525"/>
                <a:gd name="connsiteX3" fmla="*/ 0 w 43338"/>
                <a:gd name="connsiteY3" fmla="*/ 9525 h 9525"/>
              </a:gdLst>
              <a:ahLst/>
              <a:cxnLst>
                <a:cxn ang="0">
                  <a:pos x="connsiteX0" y="connsiteY0"/>
                </a:cxn>
                <a:cxn ang="0">
                  <a:pos x="connsiteX1" y="connsiteY1"/>
                </a:cxn>
                <a:cxn ang="0">
                  <a:pos x="connsiteX2" y="connsiteY2"/>
                </a:cxn>
                <a:cxn ang="0">
                  <a:pos x="connsiteX3" y="connsiteY3"/>
                </a:cxn>
              </a:cxnLst>
              <a:rect l="l" t="t" r="r" b="b"/>
              <a:pathLst>
                <a:path w="43338" h="9525">
                  <a:moveTo>
                    <a:pt x="0" y="0"/>
                  </a:moveTo>
                  <a:lnTo>
                    <a:pt x="43339" y="0"/>
                  </a:lnTo>
                  <a:lnTo>
                    <a:pt x="43339" y="9525"/>
                  </a:lnTo>
                  <a:lnTo>
                    <a:pt x="0" y="9525"/>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87" name="Freeform: Shape 86">
              <a:extLst>
                <a:ext uri="{FF2B5EF4-FFF2-40B4-BE49-F238E27FC236}">
                  <a16:creationId xmlns:a16="http://schemas.microsoft.com/office/drawing/2014/main" id="{22FEC64D-383A-43E9-9D4E-793A88A83938}"/>
                </a:ext>
              </a:extLst>
            </p:cNvPr>
            <p:cNvSpPr/>
            <p:nvPr/>
          </p:nvSpPr>
          <p:spPr>
            <a:xfrm>
              <a:off x="5985947" y="5738542"/>
              <a:ext cx="120937" cy="22477"/>
            </a:xfrm>
            <a:custGeom>
              <a:avLst/>
              <a:gdLst>
                <a:gd name="connsiteX0" fmla="*/ 0 w 43338"/>
                <a:gd name="connsiteY0" fmla="*/ 0 h 9525"/>
                <a:gd name="connsiteX1" fmla="*/ 43339 w 43338"/>
                <a:gd name="connsiteY1" fmla="*/ 0 h 9525"/>
                <a:gd name="connsiteX2" fmla="*/ 43339 w 43338"/>
                <a:gd name="connsiteY2" fmla="*/ 9525 h 9525"/>
                <a:gd name="connsiteX3" fmla="*/ 0 w 43338"/>
                <a:gd name="connsiteY3" fmla="*/ 9525 h 9525"/>
              </a:gdLst>
              <a:ahLst/>
              <a:cxnLst>
                <a:cxn ang="0">
                  <a:pos x="connsiteX0" y="connsiteY0"/>
                </a:cxn>
                <a:cxn ang="0">
                  <a:pos x="connsiteX1" y="connsiteY1"/>
                </a:cxn>
                <a:cxn ang="0">
                  <a:pos x="connsiteX2" y="connsiteY2"/>
                </a:cxn>
                <a:cxn ang="0">
                  <a:pos x="connsiteX3" y="connsiteY3"/>
                </a:cxn>
              </a:cxnLst>
              <a:rect l="l" t="t" r="r" b="b"/>
              <a:pathLst>
                <a:path w="43338" h="9525">
                  <a:moveTo>
                    <a:pt x="0" y="0"/>
                  </a:moveTo>
                  <a:lnTo>
                    <a:pt x="43339" y="0"/>
                  </a:lnTo>
                  <a:lnTo>
                    <a:pt x="43339" y="9525"/>
                  </a:lnTo>
                  <a:lnTo>
                    <a:pt x="0" y="9525"/>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88" name="Freeform: Shape 87">
              <a:extLst>
                <a:ext uri="{FF2B5EF4-FFF2-40B4-BE49-F238E27FC236}">
                  <a16:creationId xmlns:a16="http://schemas.microsoft.com/office/drawing/2014/main" id="{81E7D003-FD72-46B0-B30C-1396E4C932F0}"/>
                </a:ext>
              </a:extLst>
            </p:cNvPr>
            <p:cNvSpPr/>
            <p:nvPr/>
          </p:nvSpPr>
          <p:spPr>
            <a:xfrm>
              <a:off x="5985947" y="5806648"/>
              <a:ext cx="120937" cy="22477"/>
            </a:xfrm>
            <a:custGeom>
              <a:avLst/>
              <a:gdLst>
                <a:gd name="connsiteX0" fmla="*/ 0 w 43338"/>
                <a:gd name="connsiteY0" fmla="*/ 0 h 9525"/>
                <a:gd name="connsiteX1" fmla="*/ 43339 w 43338"/>
                <a:gd name="connsiteY1" fmla="*/ 0 h 9525"/>
                <a:gd name="connsiteX2" fmla="*/ 43339 w 43338"/>
                <a:gd name="connsiteY2" fmla="*/ 9525 h 9525"/>
                <a:gd name="connsiteX3" fmla="*/ 0 w 43338"/>
                <a:gd name="connsiteY3" fmla="*/ 9525 h 9525"/>
              </a:gdLst>
              <a:ahLst/>
              <a:cxnLst>
                <a:cxn ang="0">
                  <a:pos x="connsiteX0" y="connsiteY0"/>
                </a:cxn>
                <a:cxn ang="0">
                  <a:pos x="connsiteX1" y="connsiteY1"/>
                </a:cxn>
                <a:cxn ang="0">
                  <a:pos x="connsiteX2" y="connsiteY2"/>
                </a:cxn>
                <a:cxn ang="0">
                  <a:pos x="connsiteX3" y="connsiteY3"/>
                </a:cxn>
              </a:cxnLst>
              <a:rect l="l" t="t" r="r" b="b"/>
              <a:pathLst>
                <a:path w="43338" h="9525">
                  <a:moveTo>
                    <a:pt x="0" y="0"/>
                  </a:moveTo>
                  <a:lnTo>
                    <a:pt x="43339" y="0"/>
                  </a:lnTo>
                  <a:lnTo>
                    <a:pt x="43339" y="9525"/>
                  </a:lnTo>
                  <a:lnTo>
                    <a:pt x="0" y="9525"/>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89" name="Freeform: Shape 88">
              <a:extLst>
                <a:ext uri="{FF2B5EF4-FFF2-40B4-BE49-F238E27FC236}">
                  <a16:creationId xmlns:a16="http://schemas.microsoft.com/office/drawing/2014/main" id="{31FBEBD8-789A-44F0-826E-3C0BC4AA5490}"/>
                </a:ext>
              </a:extLst>
            </p:cNvPr>
            <p:cNvSpPr/>
            <p:nvPr/>
          </p:nvSpPr>
          <p:spPr>
            <a:xfrm>
              <a:off x="5985947" y="5874755"/>
              <a:ext cx="120937" cy="22477"/>
            </a:xfrm>
            <a:custGeom>
              <a:avLst/>
              <a:gdLst>
                <a:gd name="connsiteX0" fmla="*/ 0 w 43338"/>
                <a:gd name="connsiteY0" fmla="*/ 0 h 9525"/>
                <a:gd name="connsiteX1" fmla="*/ 43339 w 43338"/>
                <a:gd name="connsiteY1" fmla="*/ 0 h 9525"/>
                <a:gd name="connsiteX2" fmla="*/ 43339 w 43338"/>
                <a:gd name="connsiteY2" fmla="*/ 9525 h 9525"/>
                <a:gd name="connsiteX3" fmla="*/ 0 w 43338"/>
                <a:gd name="connsiteY3" fmla="*/ 9525 h 9525"/>
              </a:gdLst>
              <a:ahLst/>
              <a:cxnLst>
                <a:cxn ang="0">
                  <a:pos x="connsiteX0" y="connsiteY0"/>
                </a:cxn>
                <a:cxn ang="0">
                  <a:pos x="connsiteX1" y="connsiteY1"/>
                </a:cxn>
                <a:cxn ang="0">
                  <a:pos x="connsiteX2" y="connsiteY2"/>
                </a:cxn>
                <a:cxn ang="0">
                  <a:pos x="connsiteX3" y="connsiteY3"/>
                </a:cxn>
              </a:cxnLst>
              <a:rect l="l" t="t" r="r" b="b"/>
              <a:pathLst>
                <a:path w="43338" h="9525">
                  <a:moveTo>
                    <a:pt x="0" y="0"/>
                  </a:moveTo>
                  <a:lnTo>
                    <a:pt x="43339" y="0"/>
                  </a:lnTo>
                  <a:lnTo>
                    <a:pt x="43339" y="9525"/>
                  </a:lnTo>
                  <a:lnTo>
                    <a:pt x="0" y="9525"/>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90" name="Freeform: Shape 89">
              <a:extLst>
                <a:ext uri="{FF2B5EF4-FFF2-40B4-BE49-F238E27FC236}">
                  <a16:creationId xmlns:a16="http://schemas.microsoft.com/office/drawing/2014/main" id="{40083025-28FF-41E9-9132-6AFFAED20918}"/>
                </a:ext>
              </a:extLst>
            </p:cNvPr>
            <p:cNvSpPr/>
            <p:nvPr/>
          </p:nvSpPr>
          <p:spPr>
            <a:xfrm>
              <a:off x="5985947" y="5942859"/>
              <a:ext cx="120937" cy="22477"/>
            </a:xfrm>
            <a:custGeom>
              <a:avLst/>
              <a:gdLst>
                <a:gd name="connsiteX0" fmla="*/ 0 w 43338"/>
                <a:gd name="connsiteY0" fmla="*/ 0 h 9525"/>
                <a:gd name="connsiteX1" fmla="*/ 43339 w 43338"/>
                <a:gd name="connsiteY1" fmla="*/ 0 h 9525"/>
                <a:gd name="connsiteX2" fmla="*/ 43339 w 43338"/>
                <a:gd name="connsiteY2" fmla="*/ 9525 h 9525"/>
                <a:gd name="connsiteX3" fmla="*/ 0 w 43338"/>
                <a:gd name="connsiteY3" fmla="*/ 9525 h 9525"/>
              </a:gdLst>
              <a:ahLst/>
              <a:cxnLst>
                <a:cxn ang="0">
                  <a:pos x="connsiteX0" y="connsiteY0"/>
                </a:cxn>
                <a:cxn ang="0">
                  <a:pos x="connsiteX1" y="connsiteY1"/>
                </a:cxn>
                <a:cxn ang="0">
                  <a:pos x="connsiteX2" y="connsiteY2"/>
                </a:cxn>
                <a:cxn ang="0">
                  <a:pos x="connsiteX3" y="connsiteY3"/>
                </a:cxn>
              </a:cxnLst>
              <a:rect l="l" t="t" r="r" b="b"/>
              <a:pathLst>
                <a:path w="43338" h="9525">
                  <a:moveTo>
                    <a:pt x="0" y="0"/>
                  </a:moveTo>
                  <a:lnTo>
                    <a:pt x="43339" y="0"/>
                  </a:lnTo>
                  <a:lnTo>
                    <a:pt x="43339" y="9525"/>
                  </a:lnTo>
                  <a:lnTo>
                    <a:pt x="0" y="9525"/>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91" name="Freeform: Shape 90">
              <a:extLst>
                <a:ext uri="{FF2B5EF4-FFF2-40B4-BE49-F238E27FC236}">
                  <a16:creationId xmlns:a16="http://schemas.microsoft.com/office/drawing/2014/main" id="{1505E92E-6ECB-49FA-8016-D6A8920DB326}"/>
                </a:ext>
              </a:extLst>
            </p:cNvPr>
            <p:cNvSpPr/>
            <p:nvPr/>
          </p:nvSpPr>
          <p:spPr>
            <a:xfrm>
              <a:off x="5985947" y="6010966"/>
              <a:ext cx="120937" cy="22477"/>
            </a:xfrm>
            <a:custGeom>
              <a:avLst/>
              <a:gdLst>
                <a:gd name="connsiteX0" fmla="*/ 0 w 43338"/>
                <a:gd name="connsiteY0" fmla="*/ 0 h 9525"/>
                <a:gd name="connsiteX1" fmla="*/ 43339 w 43338"/>
                <a:gd name="connsiteY1" fmla="*/ 0 h 9525"/>
                <a:gd name="connsiteX2" fmla="*/ 43339 w 43338"/>
                <a:gd name="connsiteY2" fmla="*/ 9525 h 9525"/>
                <a:gd name="connsiteX3" fmla="*/ 0 w 43338"/>
                <a:gd name="connsiteY3" fmla="*/ 9525 h 9525"/>
              </a:gdLst>
              <a:ahLst/>
              <a:cxnLst>
                <a:cxn ang="0">
                  <a:pos x="connsiteX0" y="connsiteY0"/>
                </a:cxn>
                <a:cxn ang="0">
                  <a:pos x="connsiteX1" y="connsiteY1"/>
                </a:cxn>
                <a:cxn ang="0">
                  <a:pos x="connsiteX2" y="connsiteY2"/>
                </a:cxn>
                <a:cxn ang="0">
                  <a:pos x="connsiteX3" y="connsiteY3"/>
                </a:cxn>
              </a:cxnLst>
              <a:rect l="l" t="t" r="r" b="b"/>
              <a:pathLst>
                <a:path w="43338" h="9525">
                  <a:moveTo>
                    <a:pt x="0" y="0"/>
                  </a:moveTo>
                  <a:lnTo>
                    <a:pt x="43339" y="0"/>
                  </a:lnTo>
                  <a:lnTo>
                    <a:pt x="43339" y="9525"/>
                  </a:lnTo>
                  <a:lnTo>
                    <a:pt x="0" y="9525"/>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92" name="Freeform: Shape 91">
              <a:extLst>
                <a:ext uri="{FF2B5EF4-FFF2-40B4-BE49-F238E27FC236}">
                  <a16:creationId xmlns:a16="http://schemas.microsoft.com/office/drawing/2014/main" id="{069218C9-B1C3-400B-B0A2-D7B6A0799B04}"/>
                </a:ext>
              </a:extLst>
            </p:cNvPr>
            <p:cNvSpPr/>
            <p:nvPr/>
          </p:nvSpPr>
          <p:spPr>
            <a:xfrm>
              <a:off x="5888663" y="5437122"/>
              <a:ext cx="313377" cy="91707"/>
            </a:xfrm>
            <a:custGeom>
              <a:avLst/>
              <a:gdLst>
                <a:gd name="connsiteX0" fmla="*/ 112300 w 112299"/>
                <a:gd name="connsiteY0" fmla="*/ 38862 h 38862"/>
                <a:gd name="connsiteX1" fmla="*/ 102203 w 112299"/>
                <a:gd name="connsiteY1" fmla="*/ 38862 h 38862"/>
                <a:gd name="connsiteX2" fmla="*/ 91154 w 112299"/>
                <a:gd name="connsiteY2" fmla="*/ 9525 h 38862"/>
                <a:gd name="connsiteX3" fmla="*/ 20479 w 112299"/>
                <a:gd name="connsiteY3" fmla="*/ 9525 h 38862"/>
                <a:gd name="connsiteX4" fmla="*/ 10097 w 112299"/>
                <a:gd name="connsiteY4" fmla="*/ 38862 h 38862"/>
                <a:gd name="connsiteX5" fmla="*/ 0 w 112299"/>
                <a:gd name="connsiteY5" fmla="*/ 38862 h 38862"/>
                <a:gd name="connsiteX6" fmla="*/ 13716 w 112299"/>
                <a:gd name="connsiteY6" fmla="*/ 0 h 38862"/>
                <a:gd name="connsiteX7" fmla="*/ 97727 w 112299"/>
                <a:gd name="connsiteY7" fmla="*/ 0 h 38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299" h="38862">
                  <a:moveTo>
                    <a:pt x="112300" y="38862"/>
                  </a:moveTo>
                  <a:lnTo>
                    <a:pt x="102203" y="38862"/>
                  </a:lnTo>
                  <a:lnTo>
                    <a:pt x="91154" y="9525"/>
                  </a:lnTo>
                  <a:lnTo>
                    <a:pt x="20479" y="9525"/>
                  </a:lnTo>
                  <a:lnTo>
                    <a:pt x="10097" y="38862"/>
                  </a:lnTo>
                  <a:lnTo>
                    <a:pt x="0" y="38862"/>
                  </a:lnTo>
                  <a:lnTo>
                    <a:pt x="13716" y="0"/>
                  </a:lnTo>
                  <a:lnTo>
                    <a:pt x="97727" y="0"/>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93" name="Freeform: Shape 92">
              <a:extLst>
                <a:ext uri="{FF2B5EF4-FFF2-40B4-BE49-F238E27FC236}">
                  <a16:creationId xmlns:a16="http://schemas.microsoft.com/office/drawing/2014/main" id="{DDCA096B-6FCF-46F3-A8FB-8A018EF542AC}"/>
                </a:ext>
              </a:extLst>
            </p:cNvPr>
            <p:cNvSpPr/>
            <p:nvPr/>
          </p:nvSpPr>
          <p:spPr>
            <a:xfrm>
              <a:off x="6220915" y="5573560"/>
              <a:ext cx="216096" cy="496072"/>
            </a:xfrm>
            <a:custGeom>
              <a:avLst/>
              <a:gdLst>
                <a:gd name="connsiteX0" fmla="*/ 77438 w 77438"/>
                <a:gd name="connsiteY0" fmla="*/ 210217 h 210216"/>
                <a:gd name="connsiteX1" fmla="*/ 0 w 77438"/>
                <a:gd name="connsiteY1" fmla="*/ 210217 h 210216"/>
                <a:gd name="connsiteX2" fmla="*/ 0 w 77438"/>
                <a:gd name="connsiteY2" fmla="*/ 200692 h 210216"/>
                <a:gd name="connsiteX3" fmla="*/ 67913 w 77438"/>
                <a:gd name="connsiteY3" fmla="*/ 200692 h 210216"/>
                <a:gd name="connsiteX4" fmla="*/ 67913 w 77438"/>
                <a:gd name="connsiteY4" fmla="*/ 9525 h 210216"/>
                <a:gd name="connsiteX5" fmla="*/ 0 w 77438"/>
                <a:gd name="connsiteY5" fmla="*/ 9525 h 210216"/>
                <a:gd name="connsiteX6" fmla="*/ 0 w 77438"/>
                <a:gd name="connsiteY6" fmla="*/ 0 h 210216"/>
                <a:gd name="connsiteX7" fmla="*/ 77438 w 77438"/>
                <a:gd name="connsiteY7" fmla="*/ 0 h 210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38" h="210216">
                  <a:moveTo>
                    <a:pt x="77438" y="210217"/>
                  </a:moveTo>
                  <a:lnTo>
                    <a:pt x="0" y="210217"/>
                  </a:lnTo>
                  <a:lnTo>
                    <a:pt x="0" y="200692"/>
                  </a:lnTo>
                  <a:lnTo>
                    <a:pt x="67913" y="200692"/>
                  </a:lnTo>
                  <a:lnTo>
                    <a:pt x="67913" y="9525"/>
                  </a:lnTo>
                  <a:lnTo>
                    <a:pt x="0" y="9525"/>
                  </a:lnTo>
                  <a:lnTo>
                    <a:pt x="0" y="0"/>
                  </a:lnTo>
                  <a:lnTo>
                    <a:pt x="77438" y="0"/>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94" name="Freeform: Shape 93">
              <a:extLst>
                <a:ext uri="{FF2B5EF4-FFF2-40B4-BE49-F238E27FC236}">
                  <a16:creationId xmlns:a16="http://schemas.microsoft.com/office/drawing/2014/main" id="{EDD61B37-0D66-4899-A604-62759DDE39ED}"/>
                </a:ext>
              </a:extLst>
            </p:cNvPr>
            <p:cNvSpPr/>
            <p:nvPr/>
          </p:nvSpPr>
          <p:spPr>
            <a:xfrm>
              <a:off x="6220915" y="5627953"/>
              <a:ext cx="119874" cy="22477"/>
            </a:xfrm>
            <a:custGeom>
              <a:avLst/>
              <a:gdLst>
                <a:gd name="connsiteX0" fmla="*/ 0 w 42957"/>
                <a:gd name="connsiteY0" fmla="*/ 0 h 9525"/>
                <a:gd name="connsiteX1" fmla="*/ 42958 w 42957"/>
                <a:gd name="connsiteY1" fmla="*/ 0 h 9525"/>
                <a:gd name="connsiteX2" fmla="*/ 42958 w 42957"/>
                <a:gd name="connsiteY2" fmla="*/ 9525 h 9525"/>
                <a:gd name="connsiteX3" fmla="*/ 0 w 42957"/>
                <a:gd name="connsiteY3" fmla="*/ 9525 h 9525"/>
              </a:gdLst>
              <a:ahLst/>
              <a:cxnLst>
                <a:cxn ang="0">
                  <a:pos x="connsiteX0" y="connsiteY0"/>
                </a:cxn>
                <a:cxn ang="0">
                  <a:pos x="connsiteX1" y="connsiteY1"/>
                </a:cxn>
                <a:cxn ang="0">
                  <a:pos x="connsiteX2" y="connsiteY2"/>
                </a:cxn>
                <a:cxn ang="0">
                  <a:pos x="connsiteX3" y="connsiteY3"/>
                </a:cxn>
              </a:cxnLst>
              <a:rect l="l" t="t" r="r" b="b"/>
              <a:pathLst>
                <a:path w="42957" h="9525">
                  <a:moveTo>
                    <a:pt x="0" y="0"/>
                  </a:moveTo>
                  <a:lnTo>
                    <a:pt x="42958" y="0"/>
                  </a:lnTo>
                  <a:lnTo>
                    <a:pt x="42958" y="9525"/>
                  </a:lnTo>
                  <a:lnTo>
                    <a:pt x="0" y="9525"/>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95" name="Freeform: Shape 94">
              <a:extLst>
                <a:ext uri="{FF2B5EF4-FFF2-40B4-BE49-F238E27FC236}">
                  <a16:creationId xmlns:a16="http://schemas.microsoft.com/office/drawing/2014/main" id="{18C536BA-5F0B-4FAD-889E-817B5CAEF17F}"/>
                </a:ext>
              </a:extLst>
            </p:cNvPr>
            <p:cNvSpPr/>
            <p:nvPr/>
          </p:nvSpPr>
          <p:spPr>
            <a:xfrm>
              <a:off x="6220915" y="5696060"/>
              <a:ext cx="119874" cy="22477"/>
            </a:xfrm>
            <a:custGeom>
              <a:avLst/>
              <a:gdLst>
                <a:gd name="connsiteX0" fmla="*/ 0 w 42957"/>
                <a:gd name="connsiteY0" fmla="*/ 0 h 9525"/>
                <a:gd name="connsiteX1" fmla="*/ 42958 w 42957"/>
                <a:gd name="connsiteY1" fmla="*/ 0 h 9525"/>
                <a:gd name="connsiteX2" fmla="*/ 42958 w 42957"/>
                <a:gd name="connsiteY2" fmla="*/ 9525 h 9525"/>
                <a:gd name="connsiteX3" fmla="*/ 0 w 42957"/>
                <a:gd name="connsiteY3" fmla="*/ 9525 h 9525"/>
              </a:gdLst>
              <a:ahLst/>
              <a:cxnLst>
                <a:cxn ang="0">
                  <a:pos x="connsiteX0" y="connsiteY0"/>
                </a:cxn>
                <a:cxn ang="0">
                  <a:pos x="connsiteX1" y="connsiteY1"/>
                </a:cxn>
                <a:cxn ang="0">
                  <a:pos x="connsiteX2" y="connsiteY2"/>
                </a:cxn>
                <a:cxn ang="0">
                  <a:pos x="connsiteX3" y="connsiteY3"/>
                </a:cxn>
              </a:cxnLst>
              <a:rect l="l" t="t" r="r" b="b"/>
              <a:pathLst>
                <a:path w="42957" h="9525">
                  <a:moveTo>
                    <a:pt x="0" y="0"/>
                  </a:moveTo>
                  <a:lnTo>
                    <a:pt x="42958" y="0"/>
                  </a:lnTo>
                  <a:lnTo>
                    <a:pt x="42958" y="9525"/>
                  </a:lnTo>
                  <a:lnTo>
                    <a:pt x="0" y="9525"/>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96" name="Freeform: Shape 95">
              <a:extLst>
                <a:ext uri="{FF2B5EF4-FFF2-40B4-BE49-F238E27FC236}">
                  <a16:creationId xmlns:a16="http://schemas.microsoft.com/office/drawing/2014/main" id="{E75C7E87-1446-4015-95B2-055351624DA6}"/>
                </a:ext>
              </a:extLst>
            </p:cNvPr>
            <p:cNvSpPr/>
            <p:nvPr/>
          </p:nvSpPr>
          <p:spPr>
            <a:xfrm>
              <a:off x="6220915" y="5764167"/>
              <a:ext cx="119874" cy="22477"/>
            </a:xfrm>
            <a:custGeom>
              <a:avLst/>
              <a:gdLst>
                <a:gd name="connsiteX0" fmla="*/ 0 w 42957"/>
                <a:gd name="connsiteY0" fmla="*/ 0 h 9525"/>
                <a:gd name="connsiteX1" fmla="*/ 42958 w 42957"/>
                <a:gd name="connsiteY1" fmla="*/ 0 h 9525"/>
                <a:gd name="connsiteX2" fmla="*/ 42958 w 42957"/>
                <a:gd name="connsiteY2" fmla="*/ 9525 h 9525"/>
                <a:gd name="connsiteX3" fmla="*/ 0 w 42957"/>
                <a:gd name="connsiteY3" fmla="*/ 9525 h 9525"/>
              </a:gdLst>
              <a:ahLst/>
              <a:cxnLst>
                <a:cxn ang="0">
                  <a:pos x="connsiteX0" y="connsiteY0"/>
                </a:cxn>
                <a:cxn ang="0">
                  <a:pos x="connsiteX1" y="connsiteY1"/>
                </a:cxn>
                <a:cxn ang="0">
                  <a:pos x="connsiteX2" y="connsiteY2"/>
                </a:cxn>
                <a:cxn ang="0">
                  <a:pos x="connsiteX3" y="connsiteY3"/>
                </a:cxn>
              </a:cxnLst>
              <a:rect l="l" t="t" r="r" b="b"/>
              <a:pathLst>
                <a:path w="42957" h="9525">
                  <a:moveTo>
                    <a:pt x="0" y="0"/>
                  </a:moveTo>
                  <a:lnTo>
                    <a:pt x="42958" y="0"/>
                  </a:lnTo>
                  <a:lnTo>
                    <a:pt x="42958" y="9525"/>
                  </a:lnTo>
                  <a:lnTo>
                    <a:pt x="0" y="9525"/>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97" name="Freeform: Shape 96">
              <a:extLst>
                <a:ext uri="{FF2B5EF4-FFF2-40B4-BE49-F238E27FC236}">
                  <a16:creationId xmlns:a16="http://schemas.microsoft.com/office/drawing/2014/main" id="{BDE94328-91D9-4F4B-92DA-B47F56203D37}"/>
                </a:ext>
              </a:extLst>
            </p:cNvPr>
            <p:cNvSpPr/>
            <p:nvPr/>
          </p:nvSpPr>
          <p:spPr>
            <a:xfrm>
              <a:off x="6220915" y="5832047"/>
              <a:ext cx="119874" cy="22477"/>
            </a:xfrm>
            <a:custGeom>
              <a:avLst/>
              <a:gdLst>
                <a:gd name="connsiteX0" fmla="*/ 0 w 42957"/>
                <a:gd name="connsiteY0" fmla="*/ 0 h 9525"/>
                <a:gd name="connsiteX1" fmla="*/ 42958 w 42957"/>
                <a:gd name="connsiteY1" fmla="*/ 0 h 9525"/>
                <a:gd name="connsiteX2" fmla="*/ 42958 w 42957"/>
                <a:gd name="connsiteY2" fmla="*/ 9525 h 9525"/>
                <a:gd name="connsiteX3" fmla="*/ 0 w 42957"/>
                <a:gd name="connsiteY3" fmla="*/ 9525 h 9525"/>
              </a:gdLst>
              <a:ahLst/>
              <a:cxnLst>
                <a:cxn ang="0">
                  <a:pos x="connsiteX0" y="connsiteY0"/>
                </a:cxn>
                <a:cxn ang="0">
                  <a:pos x="connsiteX1" y="connsiteY1"/>
                </a:cxn>
                <a:cxn ang="0">
                  <a:pos x="connsiteX2" y="connsiteY2"/>
                </a:cxn>
                <a:cxn ang="0">
                  <a:pos x="connsiteX3" y="connsiteY3"/>
                </a:cxn>
              </a:cxnLst>
              <a:rect l="l" t="t" r="r" b="b"/>
              <a:pathLst>
                <a:path w="42957" h="9525">
                  <a:moveTo>
                    <a:pt x="0" y="0"/>
                  </a:moveTo>
                  <a:lnTo>
                    <a:pt x="42958" y="0"/>
                  </a:lnTo>
                  <a:lnTo>
                    <a:pt x="42958" y="9525"/>
                  </a:lnTo>
                  <a:lnTo>
                    <a:pt x="0" y="9525"/>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98" name="Freeform: Shape 97">
              <a:extLst>
                <a:ext uri="{FF2B5EF4-FFF2-40B4-BE49-F238E27FC236}">
                  <a16:creationId xmlns:a16="http://schemas.microsoft.com/office/drawing/2014/main" id="{40A4474A-E917-449C-8D4B-B22D09140852}"/>
                </a:ext>
              </a:extLst>
            </p:cNvPr>
            <p:cNvSpPr/>
            <p:nvPr/>
          </p:nvSpPr>
          <p:spPr>
            <a:xfrm>
              <a:off x="6220915" y="5900154"/>
              <a:ext cx="119874" cy="22477"/>
            </a:xfrm>
            <a:custGeom>
              <a:avLst/>
              <a:gdLst>
                <a:gd name="connsiteX0" fmla="*/ 0 w 42957"/>
                <a:gd name="connsiteY0" fmla="*/ 0 h 9525"/>
                <a:gd name="connsiteX1" fmla="*/ 42958 w 42957"/>
                <a:gd name="connsiteY1" fmla="*/ 0 h 9525"/>
                <a:gd name="connsiteX2" fmla="*/ 42958 w 42957"/>
                <a:gd name="connsiteY2" fmla="*/ 9525 h 9525"/>
                <a:gd name="connsiteX3" fmla="*/ 0 w 42957"/>
                <a:gd name="connsiteY3" fmla="*/ 9525 h 9525"/>
              </a:gdLst>
              <a:ahLst/>
              <a:cxnLst>
                <a:cxn ang="0">
                  <a:pos x="connsiteX0" y="connsiteY0"/>
                </a:cxn>
                <a:cxn ang="0">
                  <a:pos x="connsiteX1" y="connsiteY1"/>
                </a:cxn>
                <a:cxn ang="0">
                  <a:pos x="connsiteX2" y="connsiteY2"/>
                </a:cxn>
                <a:cxn ang="0">
                  <a:pos x="connsiteX3" y="connsiteY3"/>
                </a:cxn>
              </a:cxnLst>
              <a:rect l="l" t="t" r="r" b="b"/>
              <a:pathLst>
                <a:path w="42957" h="9525">
                  <a:moveTo>
                    <a:pt x="0" y="0"/>
                  </a:moveTo>
                  <a:lnTo>
                    <a:pt x="42958" y="0"/>
                  </a:lnTo>
                  <a:lnTo>
                    <a:pt x="42958" y="9525"/>
                  </a:lnTo>
                  <a:lnTo>
                    <a:pt x="0" y="9525"/>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99" name="Freeform: Shape 98">
              <a:extLst>
                <a:ext uri="{FF2B5EF4-FFF2-40B4-BE49-F238E27FC236}">
                  <a16:creationId xmlns:a16="http://schemas.microsoft.com/office/drawing/2014/main" id="{61942B7E-A463-452C-9896-2BA7B64155B7}"/>
                </a:ext>
              </a:extLst>
            </p:cNvPr>
            <p:cNvSpPr/>
            <p:nvPr/>
          </p:nvSpPr>
          <p:spPr>
            <a:xfrm>
              <a:off x="6220915" y="5968260"/>
              <a:ext cx="119874" cy="22477"/>
            </a:xfrm>
            <a:custGeom>
              <a:avLst/>
              <a:gdLst>
                <a:gd name="connsiteX0" fmla="*/ 0 w 42957"/>
                <a:gd name="connsiteY0" fmla="*/ 0 h 9525"/>
                <a:gd name="connsiteX1" fmla="*/ 42958 w 42957"/>
                <a:gd name="connsiteY1" fmla="*/ 0 h 9525"/>
                <a:gd name="connsiteX2" fmla="*/ 42958 w 42957"/>
                <a:gd name="connsiteY2" fmla="*/ 9525 h 9525"/>
                <a:gd name="connsiteX3" fmla="*/ 0 w 42957"/>
                <a:gd name="connsiteY3" fmla="*/ 9525 h 9525"/>
              </a:gdLst>
              <a:ahLst/>
              <a:cxnLst>
                <a:cxn ang="0">
                  <a:pos x="connsiteX0" y="connsiteY0"/>
                </a:cxn>
                <a:cxn ang="0">
                  <a:pos x="connsiteX1" y="connsiteY1"/>
                </a:cxn>
                <a:cxn ang="0">
                  <a:pos x="connsiteX2" y="connsiteY2"/>
                </a:cxn>
                <a:cxn ang="0">
                  <a:pos x="connsiteX3" y="connsiteY3"/>
                </a:cxn>
              </a:cxnLst>
              <a:rect l="l" t="t" r="r" b="b"/>
              <a:pathLst>
                <a:path w="42957" h="9525">
                  <a:moveTo>
                    <a:pt x="0" y="0"/>
                  </a:moveTo>
                  <a:lnTo>
                    <a:pt x="42958" y="0"/>
                  </a:lnTo>
                  <a:lnTo>
                    <a:pt x="42958" y="9525"/>
                  </a:lnTo>
                  <a:lnTo>
                    <a:pt x="0" y="9525"/>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100" name="Freeform: Shape 99">
              <a:extLst>
                <a:ext uri="{FF2B5EF4-FFF2-40B4-BE49-F238E27FC236}">
                  <a16:creationId xmlns:a16="http://schemas.microsoft.com/office/drawing/2014/main" id="{BEC1DF17-4319-4A55-8CC9-A287DE045762}"/>
                </a:ext>
              </a:extLst>
            </p:cNvPr>
            <p:cNvSpPr/>
            <p:nvPr/>
          </p:nvSpPr>
          <p:spPr>
            <a:xfrm>
              <a:off x="6220915" y="5470837"/>
              <a:ext cx="206259" cy="80467"/>
            </a:xfrm>
            <a:custGeom>
              <a:avLst/>
              <a:gdLst>
                <a:gd name="connsiteX0" fmla="*/ 73914 w 73913"/>
                <a:gd name="connsiteY0" fmla="*/ 34100 h 34099"/>
                <a:gd name="connsiteX1" fmla="*/ 63627 w 73913"/>
                <a:gd name="connsiteY1" fmla="*/ 34100 h 34099"/>
                <a:gd name="connsiteX2" fmla="*/ 53340 w 73913"/>
                <a:gd name="connsiteY2" fmla="*/ 9525 h 34099"/>
                <a:gd name="connsiteX3" fmla="*/ 0 w 73913"/>
                <a:gd name="connsiteY3" fmla="*/ 9525 h 34099"/>
                <a:gd name="connsiteX4" fmla="*/ 0 w 73913"/>
                <a:gd name="connsiteY4" fmla="*/ 0 h 34099"/>
                <a:gd name="connsiteX5" fmla="*/ 59626 w 73913"/>
                <a:gd name="connsiteY5" fmla="*/ 0 h 3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13" h="34099">
                  <a:moveTo>
                    <a:pt x="73914" y="34100"/>
                  </a:moveTo>
                  <a:lnTo>
                    <a:pt x="63627" y="34100"/>
                  </a:lnTo>
                  <a:lnTo>
                    <a:pt x="53340" y="9525"/>
                  </a:lnTo>
                  <a:lnTo>
                    <a:pt x="0" y="9525"/>
                  </a:lnTo>
                  <a:lnTo>
                    <a:pt x="0" y="0"/>
                  </a:lnTo>
                  <a:lnTo>
                    <a:pt x="59626" y="0"/>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101" name="Freeform: Shape 100">
              <a:extLst>
                <a:ext uri="{FF2B5EF4-FFF2-40B4-BE49-F238E27FC236}">
                  <a16:creationId xmlns:a16="http://schemas.microsoft.com/office/drawing/2014/main" id="{E27BA120-CEF7-4382-8010-2C7F6BAB0009}"/>
                </a:ext>
              </a:extLst>
            </p:cNvPr>
            <p:cNvSpPr/>
            <p:nvPr/>
          </p:nvSpPr>
          <p:spPr>
            <a:xfrm>
              <a:off x="5650240" y="5573560"/>
              <a:ext cx="216096" cy="496072"/>
            </a:xfrm>
            <a:custGeom>
              <a:avLst/>
              <a:gdLst>
                <a:gd name="connsiteX0" fmla="*/ 77438 w 77438"/>
                <a:gd name="connsiteY0" fmla="*/ 210217 h 210216"/>
                <a:gd name="connsiteX1" fmla="*/ 0 w 77438"/>
                <a:gd name="connsiteY1" fmla="*/ 210217 h 210216"/>
                <a:gd name="connsiteX2" fmla="*/ 0 w 77438"/>
                <a:gd name="connsiteY2" fmla="*/ 0 h 210216"/>
                <a:gd name="connsiteX3" fmla="*/ 77438 w 77438"/>
                <a:gd name="connsiteY3" fmla="*/ 0 h 210216"/>
                <a:gd name="connsiteX4" fmla="*/ 77438 w 77438"/>
                <a:gd name="connsiteY4" fmla="*/ 9525 h 210216"/>
                <a:gd name="connsiteX5" fmla="*/ 9525 w 77438"/>
                <a:gd name="connsiteY5" fmla="*/ 9525 h 210216"/>
                <a:gd name="connsiteX6" fmla="*/ 9525 w 77438"/>
                <a:gd name="connsiteY6" fmla="*/ 200692 h 210216"/>
                <a:gd name="connsiteX7" fmla="*/ 77438 w 77438"/>
                <a:gd name="connsiteY7" fmla="*/ 200692 h 210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38" h="210216">
                  <a:moveTo>
                    <a:pt x="77438" y="210217"/>
                  </a:moveTo>
                  <a:lnTo>
                    <a:pt x="0" y="210217"/>
                  </a:lnTo>
                  <a:lnTo>
                    <a:pt x="0" y="0"/>
                  </a:lnTo>
                  <a:lnTo>
                    <a:pt x="77438" y="0"/>
                  </a:lnTo>
                  <a:lnTo>
                    <a:pt x="77438" y="9525"/>
                  </a:lnTo>
                  <a:lnTo>
                    <a:pt x="9525" y="9525"/>
                  </a:lnTo>
                  <a:lnTo>
                    <a:pt x="9525" y="200692"/>
                  </a:lnTo>
                  <a:lnTo>
                    <a:pt x="77438" y="200692"/>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102" name="Freeform: Shape 101">
              <a:extLst>
                <a:ext uri="{FF2B5EF4-FFF2-40B4-BE49-F238E27FC236}">
                  <a16:creationId xmlns:a16="http://schemas.microsoft.com/office/drawing/2014/main" id="{08DC73C1-7C01-4A63-A750-E7D6FCDE0F60}"/>
                </a:ext>
              </a:extLst>
            </p:cNvPr>
            <p:cNvSpPr/>
            <p:nvPr/>
          </p:nvSpPr>
          <p:spPr>
            <a:xfrm>
              <a:off x="5746461" y="5627953"/>
              <a:ext cx="119874" cy="22477"/>
            </a:xfrm>
            <a:custGeom>
              <a:avLst/>
              <a:gdLst>
                <a:gd name="connsiteX0" fmla="*/ 0 w 42957"/>
                <a:gd name="connsiteY0" fmla="*/ 0 h 9525"/>
                <a:gd name="connsiteX1" fmla="*/ 42958 w 42957"/>
                <a:gd name="connsiteY1" fmla="*/ 0 h 9525"/>
                <a:gd name="connsiteX2" fmla="*/ 42958 w 42957"/>
                <a:gd name="connsiteY2" fmla="*/ 9525 h 9525"/>
                <a:gd name="connsiteX3" fmla="*/ 0 w 42957"/>
                <a:gd name="connsiteY3" fmla="*/ 9525 h 9525"/>
              </a:gdLst>
              <a:ahLst/>
              <a:cxnLst>
                <a:cxn ang="0">
                  <a:pos x="connsiteX0" y="connsiteY0"/>
                </a:cxn>
                <a:cxn ang="0">
                  <a:pos x="connsiteX1" y="connsiteY1"/>
                </a:cxn>
                <a:cxn ang="0">
                  <a:pos x="connsiteX2" y="connsiteY2"/>
                </a:cxn>
                <a:cxn ang="0">
                  <a:pos x="connsiteX3" y="connsiteY3"/>
                </a:cxn>
              </a:cxnLst>
              <a:rect l="l" t="t" r="r" b="b"/>
              <a:pathLst>
                <a:path w="42957" h="9525">
                  <a:moveTo>
                    <a:pt x="0" y="0"/>
                  </a:moveTo>
                  <a:lnTo>
                    <a:pt x="42958" y="0"/>
                  </a:lnTo>
                  <a:lnTo>
                    <a:pt x="42958" y="9525"/>
                  </a:lnTo>
                  <a:lnTo>
                    <a:pt x="0" y="9525"/>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103" name="Freeform: Shape 102">
              <a:extLst>
                <a:ext uri="{FF2B5EF4-FFF2-40B4-BE49-F238E27FC236}">
                  <a16:creationId xmlns:a16="http://schemas.microsoft.com/office/drawing/2014/main" id="{41E0D342-FF55-4692-AD45-9F4E5AD42A27}"/>
                </a:ext>
              </a:extLst>
            </p:cNvPr>
            <p:cNvSpPr/>
            <p:nvPr/>
          </p:nvSpPr>
          <p:spPr>
            <a:xfrm>
              <a:off x="5746461" y="5696060"/>
              <a:ext cx="119874" cy="22477"/>
            </a:xfrm>
            <a:custGeom>
              <a:avLst/>
              <a:gdLst>
                <a:gd name="connsiteX0" fmla="*/ 0 w 42957"/>
                <a:gd name="connsiteY0" fmla="*/ 0 h 9525"/>
                <a:gd name="connsiteX1" fmla="*/ 42958 w 42957"/>
                <a:gd name="connsiteY1" fmla="*/ 0 h 9525"/>
                <a:gd name="connsiteX2" fmla="*/ 42958 w 42957"/>
                <a:gd name="connsiteY2" fmla="*/ 9525 h 9525"/>
                <a:gd name="connsiteX3" fmla="*/ 0 w 42957"/>
                <a:gd name="connsiteY3" fmla="*/ 9525 h 9525"/>
              </a:gdLst>
              <a:ahLst/>
              <a:cxnLst>
                <a:cxn ang="0">
                  <a:pos x="connsiteX0" y="connsiteY0"/>
                </a:cxn>
                <a:cxn ang="0">
                  <a:pos x="connsiteX1" y="connsiteY1"/>
                </a:cxn>
                <a:cxn ang="0">
                  <a:pos x="connsiteX2" y="connsiteY2"/>
                </a:cxn>
                <a:cxn ang="0">
                  <a:pos x="connsiteX3" y="connsiteY3"/>
                </a:cxn>
              </a:cxnLst>
              <a:rect l="l" t="t" r="r" b="b"/>
              <a:pathLst>
                <a:path w="42957" h="9525">
                  <a:moveTo>
                    <a:pt x="0" y="0"/>
                  </a:moveTo>
                  <a:lnTo>
                    <a:pt x="42958" y="0"/>
                  </a:lnTo>
                  <a:lnTo>
                    <a:pt x="42958" y="9525"/>
                  </a:lnTo>
                  <a:lnTo>
                    <a:pt x="0" y="9525"/>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104" name="Freeform: Shape 103">
              <a:extLst>
                <a:ext uri="{FF2B5EF4-FFF2-40B4-BE49-F238E27FC236}">
                  <a16:creationId xmlns:a16="http://schemas.microsoft.com/office/drawing/2014/main" id="{B83BA1A6-D190-4674-91C4-158E4EBD392E}"/>
                </a:ext>
              </a:extLst>
            </p:cNvPr>
            <p:cNvSpPr/>
            <p:nvPr/>
          </p:nvSpPr>
          <p:spPr>
            <a:xfrm>
              <a:off x="5746461" y="5764167"/>
              <a:ext cx="119874" cy="22477"/>
            </a:xfrm>
            <a:custGeom>
              <a:avLst/>
              <a:gdLst>
                <a:gd name="connsiteX0" fmla="*/ 0 w 42957"/>
                <a:gd name="connsiteY0" fmla="*/ 0 h 9525"/>
                <a:gd name="connsiteX1" fmla="*/ 42958 w 42957"/>
                <a:gd name="connsiteY1" fmla="*/ 0 h 9525"/>
                <a:gd name="connsiteX2" fmla="*/ 42958 w 42957"/>
                <a:gd name="connsiteY2" fmla="*/ 9525 h 9525"/>
                <a:gd name="connsiteX3" fmla="*/ 0 w 42957"/>
                <a:gd name="connsiteY3" fmla="*/ 9525 h 9525"/>
              </a:gdLst>
              <a:ahLst/>
              <a:cxnLst>
                <a:cxn ang="0">
                  <a:pos x="connsiteX0" y="connsiteY0"/>
                </a:cxn>
                <a:cxn ang="0">
                  <a:pos x="connsiteX1" y="connsiteY1"/>
                </a:cxn>
                <a:cxn ang="0">
                  <a:pos x="connsiteX2" y="connsiteY2"/>
                </a:cxn>
                <a:cxn ang="0">
                  <a:pos x="connsiteX3" y="connsiteY3"/>
                </a:cxn>
              </a:cxnLst>
              <a:rect l="l" t="t" r="r" b="b"/>
              <a:pathLst>
                <a:path w="42957" h="9525">
                  <a:moveTo>
                    <a:pt x="0" y="0"/>
                  </a:moveTo>
                  <a:lnTo>
                    <a:pt x="42958" y="0"/>
                  </a:lnTo>
                  <a:lnTo>
                    <a:pt x="42958" y="9525"/>
                  </a:lnTo>
                  <a:lnTo>
                    <a:pt x="0" y="9525"/>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105" name="Freeform: Shape 104">
              <a:extLst>
                <a:ext uri="{FF2B5EF4-FFF2-40B4-BE49-F238E27FC236}">
                  <a16:creationId xmlns:a16="http://schemas.microsoft.com/office/drawing/2014/main" id="{95D4F625-ABB8-4703-9022-EE88E576EFD2}"/>
                </a:ext>
              </a:extLst>
            </p:cNvPr>
            <p:cNvSpPr/>
            <p:nvPr/>
          </p:nvSpPr>
          <p:spPr>
            <a:xfrm>
              <a:off x="5746461" y="5832047"/>
              <a:ext cx="119874" cy="22477"/>
            </a:xfrm>
            <a:custGeom>
              <a:avLst/>
              <a:gdLst>
                <a:gd name="connsiteX0" fmla="*/ 0 w 42957"/>
                <a:gd name="connsiteY0" fmla="*/ 0 h 9525"/>
                <a:gd name="connsiteX1" fmla="*/ 42958 w 42957"/>
                <a:gd name="connsiteY1" fmla="*/ 0 h 9525"/>
                <a:gd name="connsiteX2" fmla="*/ 42958 w 42957"/>
                <a:gd name="connsiteY2" fmla="*/ 9525 h 9525"/>
                <a:gd name="connsiteX3" fmla="*/ 0 w 42957"/>
                <a:gd name="connsiteY3" fmla="*/ 9525 h 9525"/>
              </a:gdLst>
              <a:ahLst/>
              <a:cxnLst>
                <a:cxn ang="0">
                  <a:pos x="connsiteX0" y="connsiteY0"/>
                </a:cxn>
                <a:cxn ang="0">
                  <a:pos x="connsiteX1" y="connsiteY1"/>
                </a:cxn>
                <a:cxn ang="0">
                  <a:pos x="connsiteX2" y="connsiteY2"/>
                </a:cxn>
                <a:cxn ang="0">
                  <a:pos x="connsiteX3" y="connsiteY3"/>
                </a:cxn>
              </a:cxnLst>
              <a:rect l="l" t="t" r="r" b="b"/>
              <a:pathLst>
                <a:path w="42957" h="9525">
                  <a:moveTo>
                    <a:pt x="0" y="0"/>
                  </a:moveTo>
                  <a:lnTo>
                    <a:pt x="42958" y="0"/>
                  </a:lnTo>
                  <a:lnTo>
                    <a:pt x="42958" y="9525"/>
                  </a:lnTo>
                  <a:lnTo>
                    <a:pt x="0" y="9525"/>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106" name="Freeform: Shape 105">
              <a:extLst>
                <a:ext uri="{FF2B5EF4-FFF2-40B4-BE49-F238E27FC236}">
                  <a16:creationId xmlns:a16="http://schemas.microsoft.com/office/drawing/2014/main" id="{83591A42-29E4-4AC4-B394-C1D92B1236AE}"/>
                </a:ext>
              </a:extLst>
            </p:cNvPr>
            <p:cNvSpPr/>
            <p:nvPr/>
          </p:nvSpPr>
          <p:spPr>
            <a:xfrm>
              <a:off x="5746461" y="5900154"/>
              <a:ext cx="119874" cy="22477"/>
            </a:xfrm>
            <a:custGeom>
              <a:avLst/>
              <a:gdLst>
                <a:gd name="connsiteX0" fmla="*/ 0 w 42957"/>
                <a:gd name="connsiteY0" fmla="*/ 0 h 9525"/>
                <a:gd name="connsiteX1" fmla="*/ 42958 w 42957"/>
                <a:gd name="connsiteY1" fmla="*/ 0 h 9525"/>
                <a:gd name="connsiteX2" fmla="*/ 42958 w 42957"/>
                <a:gd name="connsiteY2" fmla="*/ 9525 h 9525"/>
                <a:gd name="connsiteX3" fmla="*/ 0 w 42957"/>
                <a:gd name="connsiteY3" fmla="*/ 9525 h 9525"/>
              </a:gdLst>
              <a:ahLst/>
              <a:cxnLst>
                <a:cxn ang="0">
                  <a:pos x="connsiteX0" y="connsiteY0"/>
                </a:cxn>
                <a:cxn ang="0">
                  <a:pos x="connsiteX1" y="connsiteY1"/>
                </a:cxn>
                <a:cxn ang="0">
                  <a:pos x="connsiteX2" y="connsiteY2"/>
                </a:cxn>
                <a:cxn ang="0">
                  <a:pos x="connsiteX3" y="connsiteY3"/>
                </a:cxn>
              </a:cxnLst>
              <a:rect l="l" t="t" r="r" b="b"/>
              <a:pathLst>
                <a:path w="42957" h="9525">
                  <a:moveTo>
                    <a:pt x="0" y="0"/>
                  </a:moveTo>
                  <a:lnTo>
                    <a:pt x="42958" y="0"/>
                  </a:lnTo>
                  <a:lnTo>
                    <a:pt x="42958" y="9525"/>
                  </a:lnTo>
                  <a:lnTo>
                    <a:pt x="0" y="9525"/>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107" name="Freeform: Shape 106">
              <a:extLst>
                <a:ext uri="{FF2B5EF4-FFF2-40B4-BE49-F238E27FC236}">
                  <a16:creationId xmlns:a16="http://schemas.microsoft.com/office/drawing/2014/main" id="{CD802100-909A-4106-8BC4-3A76A88C4CF0}"/>
                </a:ext>
              </a:extLst>
            </p:cNvPr>
            <p:cNvSpPr/>
            <p:nvPr/>
          </p:nvSpPr>
          <p:spPr>
            <a:xfrm>
              <a:off x="5746461" y="5968260"/>
              <a:ext cx="119874" cy="22477"/>
            </a:xfrm>
            <a:custGeom>
              <a:avLst/>
              <a:gdLst>
                <a:gd name="connsiteX0" fmla="*/ 0 w 42957"/>
                <a:gd name="connsiteY0" fmla="*/ 0 h 9525"/>
                <a:gd name="connsiteX1" fmla="*/ 42958 w 42957"/>
                <a:gd name="connsiteY1" fmla="*/ 0 h 9525"/>
                <a:gd name="connsiteX2" fmla="*/ 42958 w 42957"/>
                <a:gd name="connsiteY2" fmla="*/ 9525 h 9525"/>
                <a:gd name="connsiteX3" fmla="*/ 0 w 42957"/>
                <a:gd name="connsiteY3" fmla="*/ 9525 h 9525"/>
              </a:gdLst>
              <a:ahLst/>
              <a:cxnLst>
                <a:cxn ang="0">
                  <a:pos x="connsiteX0" y="connsiteY0"/>
                </a:cxn>
                <a:cxn ang="0">
                  <a:pos x="connsiteX1" y="connsiteY1"/>
                </a:cxn>
                <a:cxn ang="0">
                  <a:pos x="connsiteX2" y="connsiteY2"/>
                </a:cxn>
                <a:cxn ang="0">
                  <a:pos x="connsiteX3" y="connsiteY3"/>
                </a:cxn>
              </a:cxnLst>
              <a:rect l="l" t="t" r="r" b="b"/>
              <a:pathLst>
                <a:path w="42957" h="9525">
                  <a:moveTo>
                    <a:pt x="0" y="0"/>
                  </a:moveTo>
                  <a:lnTo>
                    <a:pt x="42958" y="0"/>
                  </a:lnTo>
                  <a:lnTo>
                    <a:pt x="42958" y="9525"/>
                  </a:lnTo>
                  <a:lnTo>
                    <a:pt x="0" y="9525"/>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108" name="Freeform: Shape 107">
              <a:extLst>
                <a:ext uri="{FF2B5EF4-FFF2-40B4-BE49-F238E27FC236}">
                  <a16:creationId xmlns:a16="http://schemas.microsoft.com/office/drawing/2014/main" id="{4363231F-C356-409B-82F8-18A62AB0A388}"/>
                </a:ext>
              </a:extLst>
            </p:cNvPr>
            <p:cNvSpPr/>
            <p:nvPr/>
          </p:nvSpPr>
          <p:spPr>
            <a:xfrm>
              <a:off x="5660074" y="5470837"/>
              <a:ext cx="206527" cy="80467"/>
            </a:xfrm>
            <a:custGeom>
              <a:avLst/>
              <a:gdLst>
                <a:gd name="connsiteX0" fmla="*/ 74009 w 74009"/>
                <a:gd name="connsiteY0" fmla="*/ 0 h 34099"/>
                <a:gd name="connsiteX1" fmla="*/ 74009 w 74009"/>
                <a:gd name="connsiteY1" fmla="*/ 9525 h 34099"/>
                <a:gd name="connsiteX2" fmla="*/ 20574 w 74009"/>
                <a:gd name="connsiteY2" fmla="*/ 9525 h 34099"/>
                <a:gd name="connsiteX3" fmla="*/ 10287 w 74009"/>
                <a:gd name="connsiteY3" fmla="*/ 34100 h 34099"/>
                <a:gd name="connsiteX4" fmla="*/ 0 w 74009"/>
                <a:gd name="connsiteY4" fmla="*/ 34100 h 34099"/>
                <a:gd name="connsiteX5" fmla="*/ 14288 w 74009"/>
                <a:gd name="connsiteY5" fmla="*/ 0 h 3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09" h="34099">
                  <a:moveTo>
                    <a:pt x="74009" y="0"/>
                  </a:moveTo>
                  <a:lnTo>
                    <a:pt x="74009" y="9525"/>
                  </a:lnTo>
                  <a:lnTo>
                    <a:pt x="20574" y="9525"/>
                  </a:lnTo>
                  <a:lnTo>
                    <a:pt x="10287" y="34100"/>
                  </a:lnTo>
                  <a:lnTo>
                    <a:pt x="0" y="34100"/>
                  </a:lnTo>
                  <a:lnTo>
                    <a:pt x="14288" y="0"/>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grpSp>
      <p:sp>
        <p:nvSpPr>
          <p:cNvPr id="109" name="Freeform: Shape 108">
            <a:extLst>
              <a:ext uri="{FF2B5EF4-FFF2-40B4-BE49-F238E27FC236}">
                <a16:creationId xmlns:a16="http://schemas.microsoft.com/office/drawing/2014/main" id="{085DF699-AD3E-481D-8BBC-CB896098C55B}"/>
              </a:ext>
              <a:ext uri="{C183D7F6-B498-43B3-948B-1728B52AA6E4}">
                <adec:decorative xmlns:adec="http://schemas.microsoft.com/office/drawing/2017/decorative" val="1"/>
              </a:ext>
            </a:extLst>
          </p:cNvPr>
          <p:cNvSpPr/>
          <p:nvPr/>
        </p:nvSpPr>
        <p:spPr>
          <a:xfrm>
            <a:off x="6798656" y="2892028"/>
            <a:ext cx="415133" cy="386079"/>
          </a:xfrm>
          <a:custGeom>
            <a:avLst/>
            <a:gdLst>
              <a:gd name="connsiteX0" fmla="*/ 223171 w 238315"/>
              <a:gd name="connsiteY0" fmla="*/ 0 h 238029"/>
              <a:gd name="connsiteX1" fmla="*/ 88678 w 238315"/>
              <a:gd name="connsiteY1" fmla="*/ 0 h 238029"/>
              <a:gd name="connsiteX2" fmla="*/ 73533 w 238315"/>
              <a:gd name="connsiteY2" fmla="*/ 15240 h 238029"/>
              <a:gd name="connsiteX3" fmla="*/ 73533 w 238315"/>
              <a:gd name="connsiteY3" fmla="*/ 71057 h 238029"/>
              <a:gd name="connsiteX4" fmla="*/ 15145 w 238315"/>
              <a:gd name="connsiteY4" fmla="*/ 71057 h 238029"/>
              <a:gd name="connsiteX5" fmla="*/ 0 w 238315"/>
              <a:gd name="connsiteY5" fmla="*/ 86297 h 238029"/>
              <a:gd name="connsiteX6" fmla="*/ 0 w 238315"/>
              <a:gd name="connsiteY6" fmla="*/ 222790 h 238029"/>
              <a:gd name="connsiteX7" fmla="*/ 15145 w 238315"/>
              <a:gd name="connsiteY7" fmla="*/ 238030 h 238029"/>
              <a:gd name="connsiteX8" fmla="*/ 149638 w 238315"/>
              <a:gd name="connsiteY8" fmla="*/ 238030 h 238029"/>
              <a:gd name="connsiteX9" fmla="*/ 164783 w 238315"/>
              <a:gd name="connsiteY9" fmla="*/ 222790 h 238029"/>
              <a:gd name="connsiteX10" fmla="*/ 164783 w 238315"/>
              <a:gd name="connsiteY10" fmla="*/ 166973 h 238029"/>
              <a:gd name="connsiteX11" fmla="*/ 223171 w 238315"/>
              <a:gd name="connsiteY11" fmla="*/ 166973 h 238029"/>
              <a:gd name="connsiteX12" fmla="*/ 238315 w 238315"/>
              <a:gd name="connsiteY12" fmla="*/ 151733 h 238029"/>
              <a:gd name="connsiteX13" fmla="*/ 238315 w 238315"/>
              <a:gd name="connsiteY13" fmla="*/ 15240 h 238029"/>
              <a:gd name="connsiteX14" fmla="*/ 223171 w 238315"/>
              <a:gd name="connsiteY14" fmla="*/ 0 h 238029"/>
              <a:gd name="connsiteX15" fmla="*/ 228790 w 238315"/>
              <a:gd name="connsiteY15" fmla="*/ 151733 h 238029"/>
              <a:gd name="connsiteX16" fmla="*/ 223171 w 238315"/>
              <a:gd name="connsiteY16" fmla="*/ 157448 h 238029"/>
              <a:gd name="connsiteX17" fmla="*/ 155258 w 238315"/>
              <a:gd name="connsiteY17" fmla="*/ 157448 h 238029"/>
              <a:gd name="connsiteX18" fmla="*/ 155258 w 238315"/>
              <a:gd name="connsiteY18" fmla="*/ 222790 h 238029"/>
              <a:gd name="connsiteX19" fmla="*/ 149638 w 238315"/>
              <a:gd name="connsiteY19" fmla="*/ 228505 h 238029"/>
              <a:gd name="connsiteX20" fmla="*/ 15145 w 238315"/>
              <a:gd name="connsiteY20" fmla="*/ 228505 h 238029"/>
              <a:gd name="connsiteX21" fmla="*/ 9525 w 238315"/>
              <a:gd name="connsiteY21" fmla="*/ 222790 h 238029"/>
              <a:gd name="connsiteX22" fmla="*/ 9525 w 238315"/>
              <a:gd name="connsiteY22" fmla="*/ 86297 h 238029"/>
              <a:gd name="connsiteX23" fmla="*/ 15145 w 238315"/>
              <a:gd name="connsiteY23" fmla="*/ 80582 h 238029"/>
              <a:gd name="connsiteX24" fmla="*/ 83153 w 238315"/>
              <a:gd name="connsiteY24" fmla="*/ 80582 h 238029"/>
              <a:gd name="connsiteX25" fmla="*/ 83153 w 238315"/>
              <a:gd name="connsiteY25" fmla="*/ 15240 h 238029"/>
              <a:gd name="connsiteX26" fmla="*/ 88773 w 238315"/>
              <a:gd name="connsiteY26" fmla="*/ 9525 h 238029"/>
              <a:gd name="connsiteX27" fmla="*/ 223266 w 238315"/>
              <a:gd name="connsiteY27" fmla="*/ 9525 h 238029"/>
              <a:gd name="connsiteX28" fmla="*/ 228886 w 238315"/>
              <a:gd name="connsiteY28" fmla="*/ 15240 h 238029"/>
              <a:gd name="connsiteX29" fmla="*/ 228886 w 238315"/>
              <a:gd name="connsiteY29" fmla="*/ 151733 h 238029"/>
              <a:gd name="connsiteX30" fmla="*/ 183642 w 238315"/>
              <a:gd name="connsiteY30" fmla="*/ 47911 h 238029"/>
              <a:gd name="connsiteX31" fmla="*/ 127730 w 238315"/>
              <a:gd name="connsiteY31" fmla="*/ 47911 h 238029"/>
              <a:gd name="connsiteX32" fmla="*/ 117538 w 238315"/>
              <a:gd name="connsiteY32" fmla="*/ 58103 h 238029"/>
              <a:gd name="connsiteX33" fmla="*/ 117538 w 238315"/>
              <a:gd name="connsiteY33" fmla="*/ 114014 h 238029"/>
              <a:gd name="connsiteX34" fmla="*/ 119253 w 238315"/>
              <a:gd name="connsiteY34" fmla="*/ 119634 h 238029"/>
              <a:gd name="connsiteX35" fmla="*/ 112585 w 238315"/>
              <a:gd name="connsiteY35" fmla="*/ 117062 h 238029"/>
              <a:gd name="connsiteX36" fmla="*/ 56674 w 238315"/>
              <a:gd name="connsiteY36" fmla="*/ 117062 h 238029"/>
              <a:gd name="connsiteX37" fmla="*/ 46482 w 238315"/>
              <a:gd name="connsiteY37" fmla="*/ 127254 h 238029"/>
              <a:gd name="connsiteX38" fmla="*/ 46482 w 238315"/>
              <a:gd name="connsiteY38" fmla="*/ 183166 h 238029"/>
              <a:gd name="connsiteX39" fmla="*/ 56674 w 238315"/>
              <a:gd name="connsiteY39" fmla="*/ 193358 h 238029"/>
              <a:gd name="connsiteX40" fmla="*/ 112585 w 238315"/>
              <a:gd name="connsiteY40" fmla="*/ 193358 h 238029"/>
              <a:gd name="connsiteX41" fmla="*/ 122777 w 238315"/>
              <a:gd name="connsiteY41" fmla="*/ 183166 h 238029"/>
              <a:gd name="connsiteX42" fmla="*/ 122777 w 238315"/>
              <a:gd name="connsiteY42" fmla="*/ 127254 h 238029"/>
              <a:gd name="connsiteX43" fmla="*/ 121063 w 238315"/>
              <a:gd name="connsiteY43" fmla="*/ 121634 h 238029"/>
              <a:gd name="connsiteX44" fmla="*/ 127730 w 238315"/>
              <a:gd name="connsiteY44" fmla="*/ 124206 h 238029"/>
              <a:gd name="connsiteX45" fmla="*/ 183642 w 238315"/>
              <a:gd name="connsiteY45" fmla="*/ 124206 h 238029"/>
              <a:gd name="connsiteX46" fmla="*/ 193834 w 238315"/>
              <a:gd name="connsiteY46" fmla="*/ 114014 h 238029"/>
              <a:gd name="connsiteX47" fmla="*/ 193834 w 238315"/>
              <a:gd name="connsiteY47" fmla="*/ 58103 h 238029"/>
              <a:gd name="connsiteX48" fmla="*/ 183642 w 238315"/>
              <a:gd name="connsiteY48" fmla="*/ 47911 h 238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8315" h="238029">
                <a:moveTo>
                  <a:pt x="223171" y="0"/>
                </a:moveTo>
                <a:lnTo>
                  <a:pt x="88678" y="0"/>
                </a:lnTo>
                <a:cubicBezTo>
                  <a:pt x="80391" y="0"/>
                  <a:pt x="73533" y="6858"/>
                  <a:pt x="73533" y="15240"/>
                </a:cubicBezTo>
                <a:lnTo>
                  <a:pt x="73533" y="71057"/>
                </a:lnTo>
                <a:lnTo>
                  <a:pt x="15145" y="71057"/>
                </a:lnTo>
                <a:cubicBezTo>
                  <a:pt x="6858" y="71057"/>
                  <a:pt x="0" y="77915"/>
                  <a:pt x="0" y="86297"/>
                </a:cubicBezTo>
                <a:lnTo>
                  <a:pt x="0" y="222790"/>
                </a:lnTo>
                <a:cubicBezTo>
                  <a:pt x="0" y="231172"/>
                  <a:pt x="6763" y="238030"/>
                  <a:pt x="15145" y="238030"/>
                </a:cubicBezTo>
                <a:lnTo>
                  <a:pt x="149638" y="238030"/>
                </a:lnTo>
                <a:cubicBezTo>
                  <a:pt x="157925" y="238030"/>
                  <a:pt x="164783" y="231172"/>
                  <a:pt x="164783" y="222790"/>
                </a:cubicBezTo>
                <a:lnTo>
                  <a:pt x="164783" y="166973"/>
                </a:lnTo>
                <a:lnTo>
                  <a:pt x="223171" y="166973"/>
                </a:lnTo>
                <a:cubicBezTo>
                  <a:pt x="231458" y="166973"/>
                  <a:pt x="238315" y="160115"/>
                  <a:pt x="238315" y="151733"/>
                </a:cubicBezTo>
                <a:lnTo>
                  <a:pt x="238315" y="15240"/>
                </a:lnTo>
                <a:cubicBezTo>
                  <a:pt x="238315" y="6858"/>
                  <a:pt x="231553" y="0"/>
                  <a:pt x="223171" y="0"/>
                </a:cubicBezTo>
                <a:close/>
                <a:moveTo>
                  <a:pt x="228790" y="151733"/>
                </a:moveTo>
                <a:cubicBezTo>
                  <a:pt x="228790" y="154877"/>
                  <a:pt x="226314" y="157448"/>
                  <a:pt x="223171" y="157448"/>
                </a:cubicBezTo>
                <a:lnTo>
                  <a:pt x="155258" y="157448"/>
                </a:lnTo>
                <a:lnTo>
                  <a:pt x="155258" y="222790"/>
                </a:lnTo>
                <a:cubicBezTo>
                  <a:pt x="155258" y="225933"/>
                  <a:pt x="152781" y="228505"/>
                  <a:pt x="149638" y="228505"/>
                </a:cubicBezTo>
                <a:lnTo>
                  <a:pt x="15145" y="228505"/>
                </a:lnTo>
                <a:cubicBezTo>
                  <a:pt x="12097" y="228505"/>
                  <a:pt x="9525" y="225933"/>
                  <a:pt x="9525" y="222790"/>
                </a:cubicBezTo>
                <a:lnTo>
                  <a:pt x="9525" y="86297"/>
                </a:lnTo>
                <a:cubicBezTo>
                  <a:pt x="9525" y="83153"/>
                  <a:pt x="12001" y="80582"/>
                  <a:pt x="15145" y="80582"/>
                </a:cubicBezTo>
                <a:lnTo>
                  <a:pt x="83153" y="80582"/>
                </a:lnTo>
                <a:lnTo>
                  <a:pt x="83153" y="15240"/>
                </a:lnTo>
                <a:cubicBezTo>
                  <a:pt x="83153" y="12097"/>
                  <a:pt x="85630" y="9525"/>
                  <a:pt x="88773" y="9525"/>
                </a:cubicBezTo>
                <a:lnTo>
                  <a:pt x="223266" y="9525"/>
                </a:lnTo>
                <a:cubicBezTo>
                  <a:pt x="226314" y="9525"/>
                  <a:pt x="228886" y="12097"/>
                  <a:pt x="228886" y="15240"/>
                </a:cubicBezTo>
                <a:lnTo>
                  <a:pt x="228886" y="151733"/>
                </a:lnTo>
                <a:close/>
                <a:moveTo>
                  <a:pt x="183642" y="47911"/>
                </a:moveTo>
                <a:lnTo>
                  <a:pt x="127730" y="47911"/>
                </a:lnTo>
                <a:cubicBezTo>
                  <a:pt x="122110" y="47911"/>
                  <a:pt x="117538" y="52483"/>
                  <a:pt x="117538" y="58103"/>
                </a:cubicBezTo>
                <a:lnTo>
                  <a:pt x="117538" y="114014"/>
                </a:lnTo>
                <a:cubicBezTo>
                  <a:pt x="117538" y="116110"/>
                  <a:pt x="118205" y="118015"/>
                  <a:pt x="119253" y="119634"/>
                </a:cubicBezTo>
                <a:cubicBezTo>
                  <a:pt x="117443" y="118015"/>
                  <a:pt x="115157" y="117062"/>
                  <a:pt x="112585" y="117062"/>
                </a:cubicBezTo>
                <a:lnTo>
                  <a:pt x="56674" y="117062"/>
                </a:lnTo>
                <a:cubicBezTo>
                  <a:pt x="51054" y="117062"/>
                  <a:pt x="46482" y="121634"/>
                  <a:pt x="46482" y="127254"/>
                </a:cubicBezTo>
                <a:lnTo>
                  <a:pt x="46482" y="183166"/>
                </a:lnTo>
                <a:cubicBezTo>
                  <a:pt x="46482" y="188786"/>
                  <a:pt x="51054" y="193358"/>
                  <a:pt x="56674" y="193358"/>
                </a:cubicBezTo>
                <a:lnTo>
                  <a:pt x="112585" y="193358"/>
                </a:lnTo>
                <a:cubicBezTo>
                  <a:pt x="118205" y="193358"/>
                  <a:pt x="122777" y="188786"/>
                  <a:pt x="122777" y="183166"/>
                </a:cubicBezTo>
                <a:lnTo>
                  <a:pt x="122777" y="127254"/>
                </a:lnTo>
                <a:cubicBezTo>
                  <a:pt x="122777" y="125158"/>
                  <a:pt x="122110" y="123254"/>
                  <a:pt x="121063" y="121634"/>
                </a:cubicBezTo>
                <a:cubicBezTo>
                  <a:pt x="122872" y="123254"/>
                  <a:pt x="125158" y="124206"/>
                  <a:pt x="127730" y="124206"/>
                </a:cubicBezTo>
                <a:lnTo>
                  <a:pt x="183642" y="124206"/>
                </a:lnTo>
                <a:cubicBezTo>
                  <a:pt x="189262" y="124206"/>
                  <a:pt x="193834" y="119634"/>
                  <a:pt x="193834" y="114014"/>
                </a:cubicBezTo>
                <a:lnTo>
                  <a:pt x="193834" y="58103"/>
                </a:lnTo>
                <a:cubicBezTo>
                  <a:pt x="193834" y="52483"/>
                  <a:pt x="189262" y="47911"/>
                  <a:pt x="183642" y="47911"/>
                </a:cubicBezTo>
                <a:close/>
              </a:path>
            </a:pathLst>
          </a:custGeom>
          <a:solidFill>
            <a:srgbClr val="9BF00B"/>
          </a:solidFill>
          <a:ln w="9525"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80F5CBE1-BA1A-427D-A4E4-6D09EEF58879}"/>
              </a:ext>
              <a:ext uri="{C183D7F6-B498-43B3-948B-1728B52AA6E4}">
                <adec:decorative xmlns:adec="http://schemas.microsoft.com/office/drawing/2017/decorative" val="1"/>
              </a:ext>
            </a:extLst>
          </p:cNvPr>
          <p:cNvSpPr/>
          <p:nvPr/>
        </p:nvSpPr>
        <p:spPr>
          <a:xfrm>
            <a:off x="6417902" y="3318284"/>
            <a:ext cx="1176639"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vCenter Server</a:t>
            </a:r>
          </a:p>
        </p:txBody>
      </p:sp>
      <p:sp>
        <p:nvSpPr>
          <p:cNvPr id="111" name="TextBox 110">
            <a:extLst>
              <a:ext uri="{FF2B5EF4-FFF2-40B4-BE49-F238E27FC236}">
                <a16:creationId xmlns:a16="http://schemas.microsoft.com/office/drawing/2014/main" id="{EBA669EA-FE29-4F3C-91B9-6305F130667C}"/>
              </a:ext>
              <a:ext uri="{C183D7F6-B498-43B3-948B-1728B52AA6E4}">
                <adec:decorative xmlns:adec="http://schemas.microsoft.com/office/drawing/2017/decorative" val="1"/>
              </a:ext>
            </a:extLst>
          </p:cNvPr>
          <p:cNvSpPr txBox="1"/>
          <p:nvPr/>
        </p:nvSpPr>
        <p:spPr>
          <a:xfrm>
            <a:off x="4847669" y="2305924"/>
            <a:ext cx="2673077" cy="600164"/>
          </a:xfrm>
          <a:prstGeom prst="rect">
            <a:avLst/>
          </a:prstGeom>
        </p:spPr>
        <p:txBody>
          <a:bodyPr wrap="square">
            <a:spAutoFit/>
          </a:bodyPr>
          <a:lstStyle>
            <a:defPPr>
              <a:defRPr lang="en-US"/>
            </a:defPPr>
            <a:lvl1pPr algn="ctr" defTabSz="914400">
              <a:defRPr sz="700">
                <a:latin typeface="Segoe UI Symbol" panose="020B0502040204020203" pitchFamily="34" charset="0"/>
                <a:ea typeface="Segoe UI Symbol"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Deploy Azure Migrate appliance for agentless VMware migrations and connect to vCenter </a:t>
            </a:r>
          </a:p>
        </p:txBody>
      </p:sp>
      <p:cxnSp>
        <p:nvCxnSpPr>
          <p:cNvPr id="118" name="Straight Connector 117">
            <a:extLst>
              <a:ext uri="{FF2B5EF4-FFF2-40B4-BE49-F238E27FC236}">
                <a16:creationId xmlns:a16="http://schemas.microsoft.com/office/drawing/2014/main" id="{B5D529FF-5B79-42C4-9313-9D7D0C82CA3C}"/>
              </a:ext>
              <a:ext uri="{C183D7F6-B498-43B3-948B-1728B52AA6E4}">
                <adec:decorative xmlns:adec="http://schemas.microsoft.com/office/drawing/2017/decorative" val="1"/>
              </a:ext>
            </a:extLst>
          </p:cNvPr>
          <p:cNvCxnSpPr>
            <a:cxnSpLocks/>
          </p:cNvCxnSpPr>
          <p:nvPr/>
        </p:nvCxnSpPr>
        <p:spPr>
          <a:xfrm flipH="1">
            <a:off x="5488081" y="3156559"/>
            <a:ext cx="1248427" cy="0"/>
          </a:xfrm>
          <a:prstGeom prst="line">
            <a:avLst/>
          </a:prstGeom>
          <a:noFill/>
          <a:ln w="19050" cap="flat" cmpd="sng" algn="ctr">
            <a:solidFill>
              <a:schemeClr val="accent1"/>
            </a:solidFill>
            <a:prstDash val="solid"/>
            <a:miter lim="800000"/>
            <a:headEnd type="arrow" w="med" len="med"/>
            <a:tailEnd type="none" w="med" len="med"/>
          </a:ln>
          <a:effectLst/>
        </p:spPr>
      </p:cxnSp>
      <p:pic>
        <p:nvPicPr>
          <p:cNvPr id="120" name="Graphic 119">
            <a:extLst>
              <a:ext uri="{FF2B5EF4-FFF2-40B4-BE49-F238E27FC236}">
                <a16:creationId xmlns:a16="http://schemas.microsoft.com/office/drawing/2014/main" id="{5104CFD9-7B44-458E-8CC0-0C22EE684D89}"/>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873" y="1920261"/>
            <a:ext cx="452794" cy="452794"/>
          </a:xfrm>
          <a:prstGeom prst="rect">
            <a:avLst/>
          </a:prstGeom>
        </p:spPr>
      </p:pic>
      <p:sp>
        <p:nvSpPr>
          <p:cNvPr id="121" name="Rectangle 120">
            <a:extLst>
              <a:ext uri="{FF2B5EF4-FFF2-40B4-BE49-F238E27FC236}">
                <a16:creationId xmlns:a16="http://schemas.microsoft.com/office/drawing/2014/main" id="{3510B35C-3248-4161-B6AB-376E52FC10C4}"/>
              </a:ext>
              <a:ext uri="{C183D7F6-B498-43B3-948B-1728B52AA6E4}">
                <adec:decorative xmlns:adec="http://schemas.microsoft.com/office/drawing/2017/decorative" val="1"/>
              </a:ext>
            </a:extLst>
          </p:cNvPr>
          <p:cNvSpPr/>
          <p:nvPr/>
        </p:nvSpPr>
        <p:spPr>
          <a:xfrm>
            <a:off x="-187665" y="1715755"/>
            <a:ext cx="1000566"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Admin</a:t>
            </a:r>
          </a:p>
        </p:txBody>
      </p:sp>
      <p:sp>
        <p:nvSpPr>
          <p:cNvPr id="122" name="TextBox 121">
            <a:extLst>
              <a:ext uri="{FF2B5EF4-FFF2-40B4-BE49-F238E27FC236}">
                <a16:creationId xmlns:a16="http://schemas.microsoft.com/office/drawing/2014/main" id="{F1AED90A-E2BB-446C-A79E-806348DC6D29}"/>
              </a:ext>
              <a:ext uri="{C183D7F6-B498-43B3-948B-1728B52AA6E4}">
                <adec:decorative xmlns:adec="http://schemas.microsoft.com/office/drawing/2017/decorative" val="1"/>
              </a:ext>
            </a:extLst>
          </p:cNvPr>
          <p:cNvSpPr txBox="1"/>
          <p:nvPr/>
        </p:nvSpPr>
        <p:spPr>
          <a:xfrm>
            <a:off x="510577" y="2358494"/>
            <a:ext cx="2347557" cy="600164"/>
          </a:xfrm>
          <a:prstGeom prst="rect">
            <a:avLst/>
          </a:prstGeom>
        </p:spPr>
        <p:txBody>
          <a:bodyPr wrap="square">
            <a:spAutoFit/>
          </a:bodyPr>
          <a:lstStyle>
            <a:defPPr>
              <a:defRPr lang="en-US"/>
            </a:defPPr>
            <a:lvl1pPr algn="ctr" defTabSz="914400">
              <a:defRPr sz="1100">
                <a:latin typeface="Segoe UI Symbol" panose="020B0502040204020203" pitchFamily="34" charset="0"/>
                <a:ea typeface="Segoe UI Symbol"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Admin Input Azure Arc onboarding details using the Appliance Configuration Manager</a:t>
            </a:r>
          </a:p>
        </p:txBody>
      </p:sp>
      <p:cxnSp>
        <p:nvCxnSpPr>
          <p:cNvPr id="123" name="Connector: Elbow 122">
            <a:extLst>
              <a:ext uri="{FF2B5EF4-FFF2-40B4-BE49-F238E27FC236}">
                <a16:creationId xmlns:a16="http://schemas.microsoft.com/office/drawing/2014/main" id="{EE6F7A5E-947D-4C6E-A830-CD717738F42F}"/>
              </a:ext>
              <a:ext uri="{C183D7F6-B498-43B3-948B-1728B52AA6E4}">
                <adec:decorative xmlns:adec="http://schemas.microsoft.com/office/drawing/2017/decorative" val="1"/>
              </a:ext>
            </a:extLst>
          </p:cNvPr>
          <p:cNvCxnSpPr>
            <a:cxnSpLocks/>
            <a:stCxn id="120" idx="2"/>
          </p:cNvCxnSpPr>
          <p:nvPr/>
        </p:nvCxnSpPr>
        <p:spPr>
          <a:xfrm rot="16200000" flipH="1">
            <a:off x="2177243" y="500081"/>
            <a:ext cx="644536" cy="4390483"/>
          </a:xfrm>
          <a:prstGeom prst="bentConnector2">
            <a:avLst/>
          </a:prstGeom>
          <a:noFill/>
          <a:ln w="19050" cap="flat" cmpd="sng" algn="ctr">
            <a:solidFill>
              <a:schemeClr val="accent1"/>
            </a:solidFill>
            <a:prstDash val="solid"/>
            <a:miter lim="800000"/>
            <a:headEnd type="none" w="med" len="med"/>
            <a:tailEnd type="arrow" w="med" len="med"/>
          </a:ln>
          <a:effectLst/>
        </p:spPr>
      </p:cxnSp>
      <p:pic>
        <p:nvPicPr>
          <p:cNvPr id="129" name="Picture 2">
            <a:extLst>
              <a:ext uri="{FF2B5EF4-FFF2-40B4-BE49-F238E27FC236}">
                <a16:creationId xmlns:a16="http://schemas.microsoft.com/office/drawing/2014/main" id="{E19C9776-5933-4820-B386-A0051F99458D}"/>
              </a:ext>
              <a:ext uri="{C183D7F6-B498-43B3-948B-1728B52AA6E4}">
                <adec:decorative xmlns:adec="http://schemas.microsoft.com/office/drawing/2017/decorative" val="1"/>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123968" y="2105022"/>
            <a:ext cx="1124348" cy="171287"/>
          </a:xfrm>
          <a:prstGeom prst="rect">
            <a:avLst/>
          </a:prstGeom>
          <a:noFill/>
          <a:extLst>
            <a:ext uri="{909E8E84-426E-40DD-AFC4-6F175D3DCCD1}">
              <a14:hiddenFill xmlns:a14="http://schemas.microsoft.com/office/drawing/2010/main">
                <a:solidFill>
                  <a:srgbClr val="FFFFFF"/>
                </a:solidFill>
              </a14:hiddenFill>
            </a:ext>
          </a:extLst>
        </p:spPr>
      </p:pic>
      <p:sp>
        <p:nvSpPr>
          <p:cNvPr id="132" name="TextBox 131">
            <a:extLst>
              <a:ext uri="{FF2B5EF4-FFF2-40B4-BE49-F238E27FC236}">
                <a16:creationId xmlns:a16="http://schemas.microsoft.com/office/drawing/2014/main" id="{1912415F-EE80-4728-BD7D-ABF1581C7186}"/>
              </a:ext>
              <a:ext uri="{C183D7F6-B498-43B3-948B-1728B52AA6E4}">
                <adec:decorative xmlns:adec="http://schemas.microsoft.com/office/drawing/2017/decorative" val="1"/>
              </a:ext>
            </a:extLst>
          </p:cNvPr>
          <p:cNvSpPr txBox="1"/>
          <p:nvPr/>
        </p:nvSpPr>
        <p:spPr>
          <a:xfrm>
            <a:off x="3060974" y="4582838"/>
            <a:ext cx="1990133" cy="600164"/>
          </a:xfrm>
          <a:prstGeom prst="rect">
            <a:avLst/>
          </a:prstGeom>
        </p:spPr>
        <p:txBody>
          <a:bodyPr wrap="square">
            <a:spAutoFit/>
          </a:bodyPr>
          <a:lstStyle>
            <a:defPPr>
              <a:defRPr lang="en-US"/>
            </a:defPPr>
            <a:lvl1pPr algn="ctr" defTabSz="914400">
              <a:defRPr sz="1100">
                <a:latin typeface="Segoe UI Symbol" panose="020B0502040204020203" pitchFamily="34" charset="0"/>
                <a:ea typeface="Segoe UI Symbol"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The Azure Migrate appliance initiates remote sessions to each discovered guest VM</a:t>
            </a:r>
          </a:p>
        </p:txBody>
      </p:sp>
      <p:cxnSp>
        <p:nvCxnSpPr>
          <p:cNvPr id="133" name="Connector: Elbow 132">
            <a:extLst>
              <a:ext uri="{FF2B5EF4-FFF2-40B4-BE49-F238E27FC236}">
                <a16:creationId xmlns:a16="http://schemas.microsoft.com/office/drawing/2014/main" id="{9399EE45-98EE-460C-A8BA-B912F095CFDD}"/>
              </a:ext>
              <a:ext uri="{C183D7F6-B498-43B3-948B-1728B52AA6E4}">
                <adec:decorative xmlns:adec="http://schemas.microsoft.com/office/drawing/2017/decorative" val="1"/>
              </a:ext>
            </a:extLst>
          </p:cNvPr>
          <p:cNvCxnSpPr>
            <a:cxnSpLocks/>
            <a:endCxn id="130" idx="1"/>
          </p:cNvCxnSpPr>
          <p:nvPr/>
        </p:nvCxnSpPr>
        <p:spPr>
          <a:xfrm rot="16200000" flipH="1">
            <a:off x="3947280" y="3473327"/>
            <a:ext cx="1325880" cy="731520"/>
          </a:xfrm>
          <a:prstGeom prst="bentConnector2">
            <a:avLst/>
          </a:prstGeom>
          <a:noFill/>
          <a:ln w="19050" cap="flat" cmpd="sng" algn="ctr">
            <a:solidFill>
              <a:schemeClr val="accent1"/>
            </a:solidFill>
            <a:prstDash val="solid"/>
            <a:miter lim="800000"/>
            <a:headEnd type="none" w="med" len="med"/>
            <a:tailEnd type="arrow" w="med" len="med"/>
          </a:ln>
          <a:effectLst/>
        </p:spPr>
      </p:cxnSp>
      <p:cxnSp>
        <p:nvCxnSpPr>
          <p:cNvPr id="139" name="Straight Connector 138">
            <a:extLst>
              <a:ext uri="{FF2B5EF4-FFF2-40B4-BE49-F238E27FC236}">
                <a16:creationId xmlns:a16="http://schemas.microsoft.com/office/drawing/2014/main" id="{A8A2F681-AB2B-49C1-9000-C45C273FB52F}"/>
              </a:ext>
              <a:ext uri="{C183D7F6-B498-43B3-948B-1728B52AA6E4}">
                <adec:decorative xmlns:adec="http://schemas.microsoft.com/office/drawing/2017/decorative" val="1"/>
              </a:ext>
            </a:extLst>
          </p:cNvPr>
          <p:cNvCxnSpPr>
            <a:cxnSpLocks/>
          </p:cNvCxnSpPr>
          <p:nvPr/>
        </p:nvCxnSpPr>
        <p:spPr>
          <a:xfrm>
            <a:off x="4244460" y="3185951"/>
            <a:ext cx="461420" cy="0"/>
          </a:xfrm>
          <a:prstGeom prst="line">
            <a:avLst/>
          </a:prstGeom>
          <a:ln w="1905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9ADB3A79-7E32-478E-BEED-7813C79EC7ED}"/>
              </a:ext>
              <a:ext uri="{C183D7F6-B498-43B3-948B-1728B52AA6E4}">
                <adec:decorative xmlns:adec="http://schemas.microsoft.com/office/drawing/2017/decorative" val="1"/>
              </a:ext>
            </a:extLst>
          </p:cNvPr>
          <p:cNvSpPr txBox="1"/>
          <p:nvPr/>
        </p:nvSpPr>
        <p:spPr>
          <a:xfrm>
            <a:off x="3092254" y="5356440"/>
            <a:ext cx="1924465" cy="769441"/>
          </a:xfrm>
          <a:prstGeom prst="rect">
            <a:avLst/>
          </a:prstGeom>
        </p:spPr>
        <p:txBody>
          <a:bodyPr wrap="square">
            <a:spAutoFit/>
          </a:bodyPr>
          <a:lstStyle>
            <a:defPPr>
              <a:defRPr lang="en-US"/>
            </a:defPPr>
            <a:lvl1pPr algn="ctr" defTabSz="914400">
              <a:defRPr sz="1100">
                <a:latin typeface="Segoe UI Symbol" panose="020B0502040204020203" pitchFamily="34" charset="0"/>
                <a:ea typeface="Segoe UI Symbol"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Onboarding script is executed inside the guest VM to be onboarded as Azure Arc-enabled server</a:t>
            </a:r>
          </a:p>
        </p:txBody>
      </p:sp>
      <p:cxnSp>
        <p:nvCxnSpPr>
          <p:cNvPr id="151" name="Connector: Elbow 150">
            <a:extLst>
              <a:ext uri="{FF2B5EF4-FFF2-40B4-BE49-F238E27FC236}">
                <a16:creationId xmlns:a16="http://schemas.microsoft.com/office/drawing/2014/main" id="{9A0350C1-5F8D-4F2D-9E4F-4694CA7A1783}"/>
              </a:ext>
              <a:ext uri="{C183D7F6-B498-43B3-948B-1728B52AA6E4}">
                <adec:decorative xmlns:adec="http://schemas.microsoft.com/office/drawing/2017/decorative" val="1"/>
              </a:ext>
            </a:extLst>
          </p:cNvPr>
          <p:cNvCxnSpPr>
            <a:cxnSpLocks/>
          </p:cNvCxnSpPr>
          <p:nvPr/>
        </p:nvCxnSpPr>
        <p:spPr>
          <a:xfrm flipV="1">
            <a:off x="4893802" y="5375792"/>
            <a:ext cx="640080" cy="445616"/>
          </a:xfrm>
          <a:prstGeom prst="bentConnector2">
            <a:avLst/>
          </a:prstGeom>
          <a:noFill/>
          <a:ln w="19050" cap="flat" cmpd="sng" algn="ctr">
            <a:solidFill>
              <a:schemeClr val="accent1"/>
            </a:solidFill>
            <a:prstDash val="solid"/>
            <a:miter lim="800000"/>
            <a:headEnd type="none" w="med" len="med"/>
            <a:tailEnd type="arrow" w="med" len="med"/>
          </a:ln>
          <a:effectLst/>
        </p:spPr>
      </p:cxnSp>
      <p:grpSp>
        <p:nvGrpSpPr>
          <p:cNvPr id="2" name="Group 1">
            <a:extLst>
              <a:ext uri="{FF2B5EF4-FFF2-40B4-BE49-F238E27FC236}">
                <a16:creationId xmlns:a16="http://schemas.microsoft.com/office/drawing/2014/main" id="{17EF7711-2B91-47E9-9FE1-4C29B53A109F}"/>
              </a:ext>
              <a:ext uri="{C183D7F6-B498-43B3-948B-1728B52AA6E4}">
                <adec:decorative xmlns:adec="http://schemas.microsoft.com/office/drawing/2017/decorative" val="1"/>
              </a:ext>
            </a:extLst>
          </p:cNvPr>
          <p:cNvGrpSpPr/>
          <p:nvPr/>
        </p:nvGrpSpPr>
        <p:grpSpPr>
          <a:xfrm>
            <a:off x="8044468" y="1943473"/>
            <a:ext cx="1803748" cy="1684789"/>
            <a:chOff x="8044468" y="1943473"/>
            <a:chExt cx="1803748" cy="1684789"/>
          </a:xfrm>
        </p:grpSpPr>
        <p:sp>
          <p:nvSpPr>
            <p:cNvPr id="163" name="Rectangle 162">
              <a:extLst>
                <a:ext uri="{FF2B5EF4-FFF2-40B4-BE49-F238E27FC236}">
                  <a16:creationId xmlns:a16="http://schemas.microsoft.com/office/drawing/2014/main" id="{C68DE90A-0D38-4DCC-B28C-1033D9103AC6}"/>
                </a:ext>
                <a:ext uri="{C183D7F6-B498-43B3-948B-1728B52AA6E4}">
                  <adec:decorative xmlns:adec="http://schemas.microsoft.com/office/drawing/2017/decorative" val="1"/>
                </a:ext>
              </a:extLst>
            </p:cNvPr>
            <p:cNvSpPr/>
            <p:nvPr/>
          </p:nvSpPr>
          <p:spPr bwMode="auto">
            <a:xfrm>
              <a:off x="8044468" y="1943473"/>
              <a:ext cx="1803748" cy="168478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emibold"/>
                <a:ea typeface="+mj-ea"/>
                <a:cs typeface="+mj-cs"/>
              </a:endParaRPr>
            </a:p>
          </p:txBody>
        </p:sp>
        <p:pic>
          <p:nvPicPr>
            <p:cNvPr id="148" name="Graphic 147">
              <a:extLst>
                <a:ext uri="{FF2B5EF4-FFF2-40B4-BE49-F238E27FC236}">
                  <a16:creationId xmlns:a16="http://schemas.microsoft.com/office/drawing/2014/main" id="{84CAE24A-3D27-4411-9349-167A3FD51E6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64860" y="2563938"/>
              <a:ext cx="452048" cy="452048"/>
            </a:xfrm>
            <a:prstGeom prst="rect">
              <a:avLst/>
            </a:prstGeom>
          </p:spPr>
        </p:pic>
        <p:pic>
          <p:nvPicPr>
            <p:cNvPr id="156" name="Graphic 155">
              <a:extLst>
                <a:ext uri="{FF2B5EF4-FFF2-40B4-BE49-F238E27FC236}">
                  <a16:creationId xmlns:a16="http://schemas.microsoft.com/office/drawing/2014/main" id="{6E5E9A61-FB8D-47EC-BCF3-2EC6CE3B0A5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20318" y="2561881"/>
              <a:ext cx="452048" cy="452048"/>
            </a:xfrm>
            <a:prstGeom prst="rect">
              <a:avLst/>
            </a:prstGeom>
          </p:spPr>
        </p:pic>
        <p:pic>
          <p:nvPicPr>
            <p:cNvPr id="157" name="Graphic 156">
              <a:extLst>
                <a:ext uri="{FF2B5EF4-FFF2-40B4-BE49-F238E27FC236}">
                  <a16:creationId xmlns:a16="http://schemas.microsoft.com/office/drawing/2014/main" id="{EEC7BE03-2B39-4211-BE30-E382C7321D2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75776" y="2559824"/>
              <a:ext cx="452048" cy="452048"/>
            </a:xfrm>
            <a:prstGeom prst="rect">
              <a:avLst/>
            </a:prstGeom>
          </p:spPr>
        </p:pic>
        <p:pic>
          <p:nvPicPr>
            <p:cNvPr id="159" name="Graphic 158">
              <a:extLst>
                <a:ext uri="{FF2B5EF4-FFF2-40B4-BE49-F238E27FC236}">
                  <a16:creationId xmlns:a16="http://schemas.microsoft.com/office/drawing/2014/main" id="{937D47E7-8B61-4FEA-BA44-31C72C4ED1E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64860" y="3093813"/>
              <a:ext cx="452048" cy="452048"/>
            </a:xfrm>
            <a:prstGeom prst="rect">
              <a:avLst/>
            </a:prstGeom>
          </p:spPr>
        </p:pic>
        <p:pic>
          <p:nvPicPr>
            <p:cNvPr id="160" name="Graphic 159">
              <a:extLst>
                <a:ext uri="{FF2B5EF4-FFF2-40B4-BE49-F238E27FC236}">
                  <a16:creationId xmlns:a16="http://schemas.microsoft.com/office/drawing/2014/main" id="{AD6CA49E-B8C4-4A9B-B80A-BF2F1DC58FF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20318" y="3091756"/>
              <a:ext cx="452048" cy="452048"/>
            </a:xfrm>
            <a:prstGeom prst="rect">
              <a:avLst/>
            </a:prstGeom>
          </p:spPr>
        </p:pic>
        <p:pic>
          <p:nvPicPr>
            <p:cNvPr id="161" name="Graphic 160">
              <a:extLst>
                <a:ext uri="{FF2B5EF4-FFF2-40B4-BE49-F238E27FC236}">
                  <a16:creationId xmlns:a16="http://schemas.microsoft.com/office/drawing/2014/main" id="{1988BC16-06E2-4802-9D04-C9F8729C2E2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75776" y="3089699"/>
              <a:ext cx="452048" cy="452048"/>
            </a:xfrm>
            <a:prstGeom prst="rect">
              <a:avLst/>
            </a:prstGeom>
          </p:spPr>
        </p:pic>
        <p:grpSp>
          <p:nvGrpSpPr>
            <p:cNvPr id="164" name="Group 163" descr="Microsoft Azure logo">
              <a:extLst>
                <a:ext uri="{FF2B5EF4-FFF2-40B4-BE49-F238E27FC236}">
                  <a16:creationId xmlns:a16="http://schemas.microsoft.com/office/drawing/2014/main" id="{8A7445DD-ABCE-4740-8BE8-96693532823E}"/>
                </a:ext>
              </a:extLst>
            </p:cNvPr>
            <p:cNvGrpSpPr/>
            <p:nvPr/>
          </p:nvGrpSpPr>
          <p:grpSpPr>
            <a:xfrm>
              <a:off x="8128783" y="2028811"/>
              <a:ext cx="1635118" cy="301856"/>
              <a:chOff x="9047655" y="4372095"/>
              <a:chExt cx="1685927" cy="311236"/>
            </a:xfrm>
          </p:grpSpPr>
          <p:pic>
            <p:nvPicPr>
              <p:cNvPr id="165" name="Picture 164" descr="A picture containing drawing&#10;&#10;Description automatically generated">
                <a:extLst>
                  <a:ext uri="{FF2B5EF4-FFF2-40B4-BE49-F238E27FC236}">
                    <a16:creationId xmlns:a16="http://schemas.microsoft.com/office/drawing/2014/main" id="{380F2A87-CD7E-414D-B0CF-9A604634938F}"/>
                  </a:ext>
                </a:extLst>
              </p:cNvPr>
              <p:cNvPicPr>
                <a:picLocks noChangeAspect="1"/>
              </p:cNvPicPr>
              <p:nvPr/>
            </p:nvPicPr>
            <p:blipFill rotWithShape="1">
              <a:blip r:embed="rId9">
                <a:extLst>
                  <a:ext uri="{28A0092B-C50C-407E-A947-70E740481C1C}">
                    <a14:useLocalDpi xmlns:a14="http://schemas.microsoft.com/office/drawing/2010/main" val="0"/>
                  </a:ext>
                </a:extLst>
              </a:blip>
              <a:srcRect r="82446" b="108"/>
              <a:stretch/>
            </p:blipFill>
            <p:spPr>
              <a:xfrm>
                <a:off x="9047655" y="4372095"/>
                <a:ext cx="295941" cy="310902"/>
              </a:xfrm>
              <a:prstGeom prst="rect">
                <a:avLst/>
              </a:prstGeom>
            </p:spPr>
          </p:pic>
          <p:pic>
            <p:nvPicPr>
              <p:cNvPr id="166" name="Picture 165" descr="A picture containing drawing&#10;&#10;Description automatically generated">
                <a:extLst>
                  <a:ext uri="{FF2B5EF4-FFF2-40B4-BE49-F238E27FC236}">
                    <a16:creationId xmlns:a16="http://schemas.microsoft.com/office/drawing/2014/main" id="{E5CA468F-BB2A-4F5C-98D7-1A681AB012F0}"/>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p:blipFill>
            <p:spPr>
              <a:xfrm>
                <a:off x="9343597" y="4372095"/>
                <a:ext cx="1389985" cy="311236"/>
              </a:xfrm>
              <a:prstGeom prst="rect">
                <a:avLst/>
              </a:prstGeom>
            </p:spPr>
          </p:pic>
        </p:grpSp>
      </p:grpSp>
      <p:sp>
        <p:nvSpPr>
          <p:cNvPr id="167" name="TextBox 166">
            <a:extLst>
              <a:ext uri="{FF2B5EF4-FFF2-40B4-BE49-F238E27FC236}">
                <a16:creationId xmlns:a16="http://schemas.microsoft.com/office/drawing/2014/main" id="{D7628085-AC62-4146-AC95-239A1DE89C93}"/>
              </a:ext>
              <a:ext uri="{C183D7F6-B498-43B3-948B-1728B52AA6E4}">
                <adec:decorative xmlns:adec="http://schemas.microsoft.com/office/drawing/2017/decorative" val="1"/>
              </a:ext>
            </a:extLst>
          </p:cNvPr>
          <p:cNvSpPr txBox="1"/>
          <p:nvPr/>
        </p:nvSpPr>
        <p:spPr>
          <a:xfrm>
            <a:off x="7719399" y="4616727"/>
            <a:ext cx="2044502" cy="600164"/>
          </a:xfrm>
          <a:prstGeom prst="rect">
            <a:avLst/>
          </a:prstGeom>
        </p:spPr>
        <p:txBody>
          <a:bodyPr wrap="square">
            <a:spAutoFit/>
          </a:bodyPr>
          <a:lstStyle>
            <a:defPPr>
              <a:defRPr lang="en-US"/>
            </a:defPPr>
            <a:lvl1pPr algn="ctr" defTabSz="914400">
              <a:defRPr sz="700">
                <a:latin typeface="Segoe UI Symbol" panose="020B0502040204020203" pitchFamily="34" charset="0"/>
                <a:ea typeface="Segoe UI Symbol"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Azure Arc-enabled servers onboarded and available to manage via the Azure portal</a:t>
            </a:r>
          </a:p>
        </p:txBody>
      </p:sp>
      <p:pic>
        <p:nvPicPr>
          <p:cNvPr id="168" name="Picture 167">
            <a:extLst>
              <a:ext uri="{FF2B5EF4-FFF2-40B4-BE49-F238E27FC236}">
                <a16:creationId xmlns:a16="http://schemas.microsoft.com/office/drawing/2014/main" id="{71DD8893-039B-43B1-B31F-DFC01EF959AC}"/>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9934833" y="1945962"/>
            <a:ext cx="2120752" cy="1662638"/>
          </a:xfrm>
          <a:prstGeom prst="rect">
            <a:avLst/>
          </a:prstGeom>
          <a:ln>
            <a:solidFill>
              <a:schemeClr val="tx1">
                <a:lumMod val="50000"/>
                <a:lumOff val="50000"/>
              </a:schemeClr>
            </a:solidFill>
          </a:ln>
        </p:spPr>
      </p:pic>
      <p:cxnSp>
        <p:nvCxnSpPr>
          <p:cNvPr id="170" name="Connector: Elbow 169">
            <a:extLst>
              <a:ext uri="{FF2B5EF4-FFF2-40B4-BE49-F238E27FC236}">
                <a16:creationId xmlns:a16="http://schemas.microsoft.com/office/drawing/2014/main" id="{62A3C986-549E-465E-8985-DAB824339D90}"/>
              </a:ext>
              <a:ext uri="{C183D7F6-B498-43B3-948B-1728B52AA6E4}">
                <adec:decorative xmlns:adec="http://schemas.microsoft.com/office/drawing/2017/decorative" val="1"/>
              </a:ext>
            </a:extLst>
          </p:cNvPr>
          <p:cNvCxnSpPr>
            <a:cxnSpLocks/>
            <a:endCxn id="163" idx="2"/>
          </p:cNvCxnSpPr>
          <p:nvPr/>
        </p:nvCxnSpPr>
        <p:spPr>
          <a:xfrm flipV="1">
            <a:off x="7129020" y="3628262"/>
            <a:ext cx="1817322" cy="923870"/>
          </a:xfrm>
          <a:prstGeom prst="bentConnector2">
            <a:avLst/>
          </a:prstGeom>
          <a:noFill/>
          <a:ln w="19050" cap="flat" cmpd="sng" algn="ctr">
            <a:solidFill>
              <a:schemeClr val="accent1"/>
            </a:solidFill>
            <a:prstDash val="solid"/>
            <a:miter lim="800000"/>
            <a:headEnd type="none" w="med" len="med"/>
            <a:tailEnd type="arrow" w="med" len="med"/>
          </a:ln>
          <a:effectLst/>
        </p:spPr>
      </p:cxnSp>
      <p:sp>
        <p:nvSpPr>
          <p:cNvPr id="174" name="Oval 173">
            <a:extLst>
              <a:ext uri="{FF2B5EF4-FFF2-40B4-BE49-F238E27FC236}">
                <a16:creationId xmlns:a16="http://schemas.microsoft.com/office/drawing/2014/main" id="{350CB077-B961-4CDB-A1EA-49ABD63334DA}"/>
              </a:ext>
              <a:ext uri="{C183D7F6-B498-43B3-948B-1728B52AA6E4}">
                <adec:decorative xmlns:adec="http://schemas.microsoft.com/office/drawing/2017/decorative" val="1"/>
              </a:ext>
            </a:extLst>
          </p:cNvPr>
          <p:cNvSpPr/>
          <p:nvPr/>
        </p:nvSpPr>
        <p:spPr>
          <a:xfrm>
            <a:off x="4803883" y="2429594"/>
            <a:ext cx="216602" cy="216602"/>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1</a:t>
            </a:r>
          </a:p>
        </p:txBody>
      </p:sp>
      <p:sp>
        <p:nvSpPr>
          <p:cNvPr id="175" name="Oval 174">
            <a:extLst>
              <a:ext uri="{FF2B5EF4-FFF2-40B4-BE49-F238E27FC236}">
                <a16:creationId xmlns:a16="http://schemas.microsoft.com/office/drawing/2014/main" id="{27A4AC14-7FF6-4720-AF5B-0109CDD00AA3}"/>
              </a:ext>
              <a:ext uri="{C183D7F6-B498-43B3-948B-1728B52AA6E4}">
                <adec:decorative xmlns:adec="http://schemas.microsoft.com/office/drawing/2017/decorative" val="1"/>
              </a:ext>
            </a:extLst>
          </p:cNvPr>
          <p:cNvSpPr/>
          <p:nvPr/>
        </p:nvSpPr>
        <p:spPr>
          <a:xfrm>
            <a:off x="638631" y="2271826"/>
            <a:ext cx="216602" cy="216602"/>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2</a:t>
            </a:r>
          </a:p>
        </p:txBody>
      </p:sp>
      <p:sp>
        <p:nvSpPr>
          <p:cNvPr id="176" name="Oval 175">
            <a:extLst>
              <a:ext uri="{FF2B5EF4-FFF2-40B4-BE49-F238E27FC236}">
                <a16:creationId xmlns:a16="http://schemas.microsoft.com/office/drawing/2014/main" id="{AAE5F67E-5E9F-4862-B818-F10C03C636EA}"/>
              </a:ext>
              <a:ext uri="{C183D7F6-B498-43B3-948B-1728B52AA6E4}">
                <adec:decorative xmlns:adec="http://schemas.microsoft.com/office/drawing/2017/decorative" val="1"/>
              </a:ext>
            </a:extLst>
          </p:cNvPr>
          <p:cNvSpPr/>
          <p:nvPr/>
        </p:nvSpPr>
        <p:spPr>
          <a:xfrm>
            <a:off x="5010171" y="5531019"/>
            <a:ext cx="216602" cy="216602"/>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4</a:t>
            </a:r>
          </a:p>
        </p:txBody>
      </p:sp>
      <p:sp>
        <p:nvSpPr>
          <p:cNvPr id="177" name="Oval 176">
            <a:extLst>
              <a:ext uri="{FF2B5EF4-FFF2-40B4-BE49-F238E27FC236}">
                <a16:creationId xmlns:a16="http://schemas.microsoft.com/office/drawing/2014/main" id="{03F63474-BD8C-4B95-82D5-5C5A88A9E200}"/>
              </a:ext>
              <a:ext uri="{C183D7F6-B498-43B3-948B-1728B52AA6E4}">
                <adec:decorative xmlns:adec="http://schemas.microsoft.com/office/drawing/2017/decorative" val="1"/>
              </a:ext>
            </a:extLst>
          </p:cNvPr>
          <p:cNvSpPr/>
          <p:nvPr/>
        </p:nvSpPr>
        <p:spPr>
          <a:xfrm>
            <a:off x="4314721" y="4225481"/>
            <a:ext cx="216602" cy="216602"/>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3</a:t>
            </a:r>
          </a:p>
        </p:txBody>
      </p:sp>
      <p:sp>
        <p:nvSpPr>
          <p:cNvPr id="178" name="Oval 177">
            <a:extLst>
              <a:ext uri="{FF2B5EF4-FFF2-40B4-BE49-F238E27FC236}">
                <a16:creationId xmlns:a16="http://schemas.microsoft.com/office/drawing/2014/main" id="{5C255EB1-51BD-4D3F-A96F-76E5E0CD04B1}"/>
              </a:ext>
              <a:ext uri="{C183D7F6-B498-43B3-948B-1728B52AA6E4}">
                <adec:decorative xmlns:adec="http://schemas.microsoft.com/office/drawing/2017/decorative" val="1"/>
              </a:ext>
            </a:extLst>
          </p:cNvPr>
          <p:cNvSpPr/>
          <p:nvPr/>
        </p:nvSpPr>
        <p:spPr>
          <a:xfrm>
            <a:off x="8612017" y="4228815"/>
            <a:ext cx="216602" cy="216602"/>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5</a:t>
            </a:r>
          </a:p>
        </p:txBody>
      </p:sp>
      <p:sp>
        <p:nvSpPr>
          <p:cNvPr id="179" name="Title 1">
            <a:extLst>
              <a:ext uri="{FF2B5EF4-FFF2-40B4-BE49-F238E27FC236}">
                <a16:creationId xmlns:a16="http://schemas.microsoft.com/office/drawing/2014/main" id="{7E1CD8AF-8F12-4D6D-B2C2-8CDBE152EE67}"/>
              </a:ext>
              <a:ext uri="{C183D7F6-B498-43B3-948B-1728B52AA6E4}">
                <adec:decorative xmlns:adec="http://schemas.microsoft.com/office/drawing/2017/decorative" val="1"/>
              </a:ext>
            </a:extLst>
          </p:cNvPr>
          <p:cNvSpPr txBox="1">
            <a:spLocks noGrp="1"/>
          </p:cNvSpPr>
          <p:nvPr>
            <p:ph type="title" idx="4294967295"/>
          </p:nvPr>
        </p:nvSpPr>
        <p:spPr>
          <a:xfrm>
            <a:off x="476687" y="112148"/>
            <a:ext cx="11018520" cy="86177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Azure Migrate + Azure Arc</a:t>
            </a:r>
            <a:b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br>
            <a:r>
              <a:rPr kumimoji="0" lang="en-US" sz="2000" b="0" i="0" u="none" strike="noStrike" kern="1200" cap="none" spc="-50" normalizeH="0" baseline="0" noProof="0" dirty="0">
                <a:ln w="3175">
                  <a:noFill/>
                </a:ln>
                <a:solidFill>
                  <a:srgbClr val="50E6FF"/>
                </a:solidFill>
                <a:effectLst/>
                <a:uLnTx/>
                <a:uFillTx/>
                <a:latin typeface="Segoe UI"/>
                <a:ea typeface="+mn-ea"/>
                <a:cs typeface="Segoe UI" pitchFamily="34" charset="0"/>
              </a:rPr>
              <a:t>How it works</a:t>
            </a:r>
            <a:endParaRPr kumimoji="0" lang="en-US" sz="2000" b="0" i="0" u="none" strike="noStrike" kern="1200" cap="none" spc="-50" normalizeH="0" baseline="0" noProof="0" dirty="0">
              <a:ln w="3175">
                <a:noFill/>
              </a:ln>
              <a:solidFill>
                <a:srgbClr val="FF0000"/>
              </a:solidFill>
              <a:effectLst/>
              <a:uLnTx/>
              <a:uFillTx/>
              <a:latin typeface="Segoe UI"/>
              <a:ea typeface="+mn-ea"/>
              <a:cs typeface="Segoe UI" pitchFamily="34" charset="0"/>
            </a:endParaRPr>
          </a:p>
        </p:txBody>
      </p:sp>
      <p:pic>
        <p:nvPicPr>
          <p:cNvPr id="183" name="Graphic 182">
            <a:extLst>
              <a:ext uri="{FF2B5EF4-FFF2-40B4-BE49-F238E27FC236}">
                <a16:creationId xmlns:a16="http://schemas.microsoft.com/office/drawing/2014/main" id="{1BA01103-0D33-4BAC-BE45-9D888CB6819C}"/>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35826" y="2642735"/>
            <a:ext cx="367167" cy="367167"/>
          </a:xfrm>
          <a:prstGeom prst="rect">
            <a:avLst/>
          </a:prstGeom>
        </p:spPr>
      </p:pic>
    </p:spTree>
    <p:extLst>
      <p:ext uri="{BB962C8B-B14F-4D97-AF65-F5344CB8AC3E}">
        <p14:creationId xmlns:p14="http://schemas.microsoft.com/office/powerpoint/2010/main" val="24551343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par>
                                <p:cTn id="8" presetID="10" presetClass="entr" presetSubtype="0" fill="hold" nodeType="withEffect">
                                  <p:stCondLst>
                                    <p:cond delay="0"/>
                                  </p:stCondLst>
                                  <p:childTnLst>
                                    <p:set>
                                      <p:cBhvr>
                                        <p:cTn id="9" dur="1" fill="hold">
                                          <p:stCondLst>
                                            <p:cond delay="0"/>
                                          </p:stCondLst>
                                        </p:cTn>
                                        <p:tgtEl>
                                          <p:spTgt spid="118"/>
                                        </p:tgtEl>
                                        <p:attrNameLst>
                                          <p:attrName>style.visibility</p:attrName>
                                        </p:attrNameLst>
                                      </p:cBhvr>
                                      <p:to>
                                        <p:strVal val="visible"/>
                                      </p:to>
                                    </p:set>
                                    <p:animEffect transition="in" filter="fade">
                                      <p:cBhvr>
                                        <p:cTn id="10" dur="500"/>
                                        <p:tgtEl>
                                          <p:spTgt spid="118"/>
                                        </p:tgtEl>
                                      </p:cBhvr>
                                    </p:animEffect>
                                  </p:childTnLst>
                                </p:cTn>
                              </p:par>
                              <p:par>
                                <p:cTn id="11" presetID="10" presetClass="entr" presetSubtype="0" fill="hold" nodeType="withEffect">
                                  <p:stCondLst>
                                    <p:cond delay="0"/>
                                  </p:stCondLst>
                                  <p:childTnLst>
                                    <p:set>
                                      <p:cBhvr>
                                        <p:cTn id="12" dur="1" fill="hold">
                                          <p:stCondLst>
                                            <p:cond delay="0"/>
                                          </p:stCondLst>
                                        </p:cTn>
                                        <p:tgtEl>
                                          <p:spTgt spid="123"/>
                                        </p:tgtEl>
                                        <p:attrNameLst>
                                          <p:attrName>style.visibility</p:attrName>
                                        </p:attrNameLst>
                                      </p:cBhvr>
                                      <p:to>
                                        <p:strVal val="visible"/>
                                      </p:to>
                                    </p:set>
                                    <p:animEffect transition="in" filter="fade">
                                      <p:cBhvr>
                                        <p:cTn id="13" dur="500"/>
                                        <p:tgtEl>
                                          <p:spTgt spid="123"/>
                                        </p:tgtEl>
                                      </p:cBhvr>
                                    </p:animEffect>
                                  </p:childTnLst>
                                </p:cTn>
                              </p:par>
                              <p:par>
                                <p:cTn id="14" presetID="10" presetClass="entr" presetSubtype="0" fill="hold" nodeType="withEffect">
                                  <p:stCondLst>
                                    <p:cond delay="0"/>
                                  </p:stCondLst>
                                  <p:childTnLst>
                                    <p:set>
                                      <p:cBhvr>
                                        <p:cTn id="15" dur="1" fill="hold">
                                          <p:stCondLst>
                                            <p:cond delay="0"/>
                                          </p:stCondLst>
                                        </p:cTn>
                                        <p:tgtEl>
                                          <p:spTgt spid="133"/>
                                        </p:tgtEl>
                                        <p:attrNameLst>
                                          <p:attrName>style.visibility</p:attrName>
                                        </p:attrNameLst>
                                      </p:cBhvr>
                                      <p:to>
                                        <p:strVal val="visible"/>
                                      </p:to>
                                    </p:set>
                                    <p:animEffect transition="in" filter="fade">
                                      <p:cBhvr>
                                        <p:cTn id="16" dur="500"/>
                                        <p:tgtEl>
                                          <p:spTgt spid="133"/>
                                        </p:tgtEl>
                                      </p:cBhvr>
                                    </p:animEffect>
                                  </p:childTnLst>
                                </p:cTn>
                              </p:par>
                              <p:par>
                                <p:cTn id="17" presetID="10" presetClass="entr" presetSubtype="0" fill="hold" nodeType="withEffect">
                                  <p:stCondLst>
                                    <p:cond delay="0"/>
                                  </p:stCondLst>
                                  <p:childTnLst>
                                    <p:set>
                                      <p:cBhvr>
                                        <p:cTn id="18" dur="1" fill="hold">
                                          <p:stCondLst>
                                            <p:cond delay="0"/>
                                          </p:stCondLst>
                                        </p:cTn>
                                        <p:tgtEl>
                                          <p:spTgt spid="151"/>
                                        </p:tgtEl>
                                        <p:attrNameLst>
                                          <p:attrName>style.visibility</p:attrName>
                                        </p:attrNameLst>
                                      </p:cBhvr>
                                      <p:to>
                                        <p:strVal val="visible"/>
                                      </p:to>
                                    </p:set>
                                    <p:animEffect transition="in" filter="fade">
                                      <p:cBhvr>
                                        <p:cTn id="19" dur="500"/>
                                        <p:tgtEl>
                                          <p:spTgt spid="151"/>
                                        </p:tgtEl>
                                      </p:cBhvr>
                                    </p:animEffect>
                                  </p:childTnLst>
                                </p:cTn>
                              </p:par>
                              <p:par>
                                <p:cTn id="20" presetID="10" presetClass="entr" presetSubtype="0" fill="hold" nodeType="withEffect">
                                  <p:stCondLst>
                                    <p:cond delay="0"/>
                                  </p:stCondLst>
                                  <p:childTnLst>
                                    <p:set>
                                      <p:cBhvr>
                                        <p:cTn id="21" dur="1" fill="hold">
                                          <p:stCondLst>
                                            <p:cond delay="0"/>
                                          </p:stCondLst>
                                        </p:cTn>
                                        <p:tgtEl>
                                          <p:spTgt spid="170"/>
                                        </p:tgtEl>
                                        <p:attrNameLst>
                                          <p:attrName>style.visibility</p:attrName>
                                        </p:attrNameLst>
                                      </p:cBhvr>
                                      <p:to>
                                        <p:strVal val="visible"/>
                                      </p:to>
                                    </p:set>
                                    <p:animEffect transition="in" filter="fade">
                                      <p:cBhvr>
                                        <p:cTn id="22"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492E5F-F028-4E65-A28C-DA0767D8DAFC}"/>
              </a:ext>
            </a:extLst>
          </p:cNvPr>
          <p:cNvSpPr>
            <a:spLocks noGrp="1"/>
          </p:cNvSpPr>
          <p:nvPr>
            <p:ph type="title"/>
          </p:nvPr>
        </p:nvSpPr>
        <p:spPr>
          <a:xfrm>
            <a:off x="588263" y="457200"/>
            <a:ext cx="11018520" cy="923330"/>
          </a:xfrm>
        </p:spPr>
        <p:txBody>
          <a:bodyPr/>
          <a:lstStyle/>
          <a:p>
            <a:pPr lvl="0"/>
            <a:r>
              <a:rPr lang="en-US"/>
              <a:t>Customer scenario</a:t>
            </a:r>
            <a:br>
              <a:rPr lang="en-US"/>
            </a:br>
            <a:r>
              <a:rPr lang="en-US" sz="2400"/>
              <a:t>Build Cloud native apps anywhere, at scale</a:t>
            </a:r>
          </a:p>
        </p:txBody>
      </p:sp>
      <p:sp>
        <p:nvSpPr>
          <p:cNvPr id="9" name="Rectangle 8">
            <a:extLst>
              <a:ext uri="{FF2B5EF4-FFF2-40B4-BE49-F238E27FC236}">
                <a16:creationId xmlns:a16="http://schemas.microsoft.com/office/drawing/2014/main" id="{991A0D89-6EE4-4FBC-9CC8-AE80A2A4B5F1}"/>
              </a:ext>
            </a:extLst>
          </p:cNvPr>
          <p:cNvSpPr/>
          <p:nvPr/>
        </p:nvSpPr>
        <p:spPr>
          <a:xfrm>
            <a:off x="588264" y="2031117"/>
            <a:ext cx="5264168" cy="3924151"/>
          </a:xfrm>
          <a:prstGeom prst="rect">
            <a:avLst/>
          </a:prstGeom>
        </p:spPr>
        <p:txBody>
          <a:bodyPr wrap="square" lIns="0" tIns="45720" rIns="91440" bIns="45720" anchor="t" anchorCtr="0">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Overview</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A retailer with 100s of stores would like to move all in-store applications to containers running on a K8s clusters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They are faced with the challenge of how to uniformly deploy, configure and manage their containerized applications across multiple locations</a:t>
            </a:r>
            <a:endParaRPr kumimoji="0" lang="en-US" sz="14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endParaRPr>
          </a:p>
          <a:p>
            <a:pPr marL="0" marR="0" lvl="0" indent="0" algn="l" defTabSz="932472" rtl="0" eaLnBrk="1" fontAlgn="base" latinLnBrk="0" hangingPunct="1">
              <a:lnSpc>
                <a:spcPct val="100000"/>
              </a:lnSpc>
              <a:spcBef>
                <a:spcPts val="1200"/>
              </a:spcBef>
              <a:spcAft>
                <a:spcPts val="60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Business requirements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Bootstrap a new store to fully run with the applications and configuration that this store requires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Enable IT to apply and monitor at scale governance across all stores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Monitor the state of applications and configuration in all stores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Integrate DevOps and Safe Deployment Practices for applications running in stores</a:t>
            </a:r>
          </a:p>
        </p:txBody>
      </p:sp>
      <p:grpSp>
        <p:nvGrpSpPr>
          <p:cNvPr id="43" name="Group 42">
            <a:extLst>
              <a:ext uri="{FF2B5EF4-FFF2-40B4-BE49-F238E27FC236}">
                <a16:creationId xmlns:a16="http://schemas.microsoft.com/office/drawing/2014/main" id="{42902684-875B-4AE9-B9B8-D5EFD4EB9F93}"/>
              </a:ext>
              <a:ext uri="{C183D7F6-B498-43B3-948B-1728B52AA6E4}">
                <adec:decorative xmlns:adec="http://schemas.microsoft.com/office/drawing/2017/decorative" val="1"/>
              </a:ext>
            </a:extLst>
          </p:cNvPr>
          <p:cNvGrpSpPr/>
          <p:nvPr/>
        </p:nvGrpSpPr>
        <p:grpSpPr>
          <a:xfrm>
            <a:off x="6805471" y="1617432"/>
            <a:ext cx="4958899" cy="3719174"/>
            <a:chOff x="6921477" y="2256454"/>
            <a:chExt cx="4958899" cy="3719174"/>
          </a:xfrm>
        </p:grpSpPr>
        <p:pic>
          <p:nvPicPr>
            <p:cNvPr id="6" name="Picture 5" descr="A close up of an animal&#10;&#10;Description automatically generated">
              <a:extLst>
                <a:ext uri="{FF2B5EF4-FFF2-40B4-BE49-F238E27FC236}">
                  <a16:creationId xmlns:a16="http://schemas.microsoft.com/office/drawing/2014/main" id="{94332390-58EE-4599-8854-B73143ABC522}"/>
                </a:ext>
              </a:extLst>
            </p:cNvPr>
            <p:cNvPicPr>
              <a:picLocks noChangeAspect="1"/>
            </p:cNvPicPr>
            <p:nvPr/>
          </p:nvPicPr>
          <p:blipFill>
            <a:blip r:embed="rId3">
              <a:biLevel thresh="25000"/>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921477" y="2256454"/>
              <a:ext cx="4958899" cy="3719174"/>
            </a:xfrm>
            <a:prstGeom prst="rect">
              <a:avLst/>
            </a:prstGeom>
          </p:spPr>
        </p:pic>
        <p:grpSp>
          <p:nvGrpSpPr>
            <p:cNvPr id="42" name="Group 41">
              <a:extLst>
                <a:ext uri="{FF2B5EF4-FFF2-40B4-BE49-F238E27FC236}">
                  <a16:creationId xmlns:a16="http://schemas.microsoft.com/office/drawing/2014/main" id="{2521D137-F836-48F7-941C-1ED23C02A16D}"/>
                </a:ext>
              </a:extLst>
            </p:cNvPr>
            <p:cNvGrpSpPr/>
            <p:nvPr/>
          </p:nvGrpSpPr>
          <p:grpSpPr>
            <a:xfrm>
              <a:off x="7750548" y="3420928"/>
              <a:ext cx="3697449" cy="1674931"/>
              <a:chOff x="7750548" y="3420928"/>
              <a:chExt cx="3697449" cy="1674931"/>
            </a:xfrm>
          </p:grpSpPr>
          <p:pic>
            <p:nvPicPr>
              <p:cNvPr id="2" name="Picture 1" descr="A close up of a sign&#10;&#10;Description automatically generated">
                <a:extLst>
                  <a:ext uri="{FF2B5EF4-FFF2-40B4-BE49-F238E27FC236}">
                    <a16:creationId xmlns:a16="http://schemas.microsoft.com/office/drawing/2014/main" id="{24CE019E-2E5D-4726-AC4D-106B86136E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1700" y="3913794"/>
                <a:ext cx="141402" cy="137160"/>
              </a:xfrm>
              <a:prstGeom prst="rect">
                <a:avLst/>
              </a:prstGeom>
            </p:spPr>
          </p:pic>
          <p:pic>
            <p:nvPicPr>
              <p:cNvPr id="10" name="Picture 9" descr="A close up of a sign&#10;&#10;Description automatically generated">
                <a:extLst>
                  <a:ext uri="{FF2B5EF4-FFF2-40B4-BE49-F238E27FC236}">
                    <a16:creationId xmlns:a16="http://schemas.microsoft.com/office/drawing/2014/main" id="{F1909435-F0AC-4529-909C-D1880B6CE7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0548" y="3506494"/>
                <a:ext cx="141402" cy="137160"/>
              </a:xfrm>
              <a:prstGeom prst="rect">
                <a:avLst/>
              </a:prstGeom>
            </p:spPr>
          </p:pic>
          <p:pic>
            <p:nvPicPr>
              <p:cNvPr id="11" name="Picture 10" descr="A close up of a sign&#10;&#10;Description automatically generated">
                <a:extLst>
                  <a:ext uri="{FF2B5EF4-FFF2-40B4-BE49-F238E27FC236}">
                    <a16:creationId xmlns:a16="http://schemas.microsoft.com/office/drawing/2014/main" id="{557063DA-A7A2-4C85-A51A-2A953D3E94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0548" y="3776634"/>
                <a:ext cx="141402" cy="137160"/>
              </a:xfrm>
              <a:prstGeom prst="rect">
                <a:avLst/>
              </a:prstGeom>
            </p:spPr>
          </p:pic>
          <p:pic>
            <p:nvPicPr>
              <p:cNvPr id="13" name="Picture 12" descr="A close up of a sign&#10;&#10;Description automatically generated">
                <a:extLst>
                  <a:ext uri="{FF2B5EF4-FFF2-40B4-BE49-F238E27FC236}">
                    <a16:creationId xmlns:a16="http://schemas.microsoft.com/office/drawing/2014/main" id="{4E2CFED3-88CD-46A6-8E89-892B1BC681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10107" y="4599508"/>
                <a:ext cx="141402" cy="137160"/>
              </a:xfrm>
              <a:prstGeom prst="rect">
                <a:avLst/>
              </a:prstGeom>
            </p:spPr>
          </p:pic>
          <p:pic>
            <p:nvPicPr>
              <p:cNvPr id="14" name="Picture 13" descr="A close up of a sign&#10;&#10;Description automatically generated">
                <a:extLst>
                  <a:ext uri="{FF2B5EF4-FFF2-40B4-BE49-F238E27FC236}">
                    <a16:creationId xmlns:a16="http://schemas.microsoft.com/office/drawing/2014/main" id="{A3530A45-AC59-42D7-A499-1BE49C0BEC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1509" y="4890119"/>
                <a:ext cx="141402" cy="137160"/>
              </a:xfrm>
              <a:prstGeom prst="rect">
                <a:avLst/>
              </a:prstGeom>
            </p:spPr>
          </p:pic>
          <p:pic>
            <p:nvPicPr>
              <p:cNvPr id="15" name="Picture 14" descr="A close up of a sign&#10;&#10;Description automatically generated">
                <a:extLst>
                  <a:ext uri="{FF2B5EF4-FFF2-40B4-BE49-F238E27FC236}">
                    <a16:creationId xmlns:a16="http://schemas.microsoft.com/office/drawing/2014/main" id="{E4D39313-72FD-43AB-BE54-2E97BA14F8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9524" y="4286801"/>
                <a:ext cx="141402" cy="137160"/>
              </a:xfrm>
              <a:prstGeom prst="rect">
                <a:avLst/>
              </a:prstGeom>
            </p:spPr>
          </p:pic>
          <p:pic>
            <p:nvPicPr>
              <p:cNvPr id="16" name="Picture 15" descr="A close up of a sign&#10;&#10;Description automatically generated">
                <a:extLst>
                  <a:ext uri="{FF2B5EF4-FFF2-40B4-BE49-F238E27FC236}">
                    <a16:creationId xmlns:a16="http://schemas.microsoft.com/office/drawing/2014/main" id="{3DB2E1A3-DAF4-4B0C-BA33-A696CAB4EA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67288" y="4058375"/>
                <a:ext cx="141402" cy="137160"/>
              </a:xfrm>
              <a:prstGeom prst="rect">
                <a:avLst/>
              </a:prstGeom>
            </p:spPr>
          </p:pic>
          <p:pic>
            <p:nvPicPr>
              <p:cNvPr id="17" name="Picture 16" descr="A close up of a sign&#10;&#10;Description automatically generated">
                <a:extLst>
                  <a:ext uri="{FF2B5EF4-FFF2-40B4-BE49-F238E27FC236}">
                    <a16:creationId xmlns:a16="http://schemas.microsoft.com/office/drawing/2014/main" id="{A0C7B037-6693-4C43-ABB1-6CEF057174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0926" y="3750426"/>
                <a:ext cx="141402" cy="137160"/>
              </a:xfrm>
              <a:prstGeom prst="rect">
                <a:avLst/>
              </a:prstGeom>
            </p:spPr>
          </p:pic>
          <p:pic>
            <p:nvPicPr>
              <p:cNvPr id="18" name="Picture 17" descr="A close up of a sign&#10;&#10;Description automatically generated">
                <a:extLst>
                  <a:ext uri="{FF2B5EF4-FFF2-40B4-BE49-F238E27FC236}">
                    <a16:creationId xmlns:a16="http://schemas.microsoft.com/office/drawing/2014/main" id="{A37A156E-BE92-44D7-AFCB-1B105E5A61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83084" y="3475787"/>
                <a:ext cx="141402" cy="137160"/>
              </a:xfrm>
              <a:prstGeom prst="rect">
                <a:avLst/>
              </a:prstGeom>
            </p:spPr>
          </p:pic>
          <p:pic>
            <p:nvPicPr>
              <p:cNvPr id="19" name="Picture 18" descr="A close up of a sign&#10;&#10;Description automatically generated">
                <a:extLst>
                  <a:ext uri="{FF2B5EF4-FFF2-40B4-BE49-F238E27FC236}">
                    <a16:creationId xmlns:a16="http://schemas.microsoft.com/office/drawing/2014/main" id="{AFBCFF7F-D5C8-4A86-B3B2-4C0AF9F221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15618" y="4958699"/>
                <a:ext cx="141402" cy="137160"/>
              </a:xfrm>
              <a:prstGeom prst="rect">
                <a:avLst/>
              </a:prstGeom>
            </p:spPr>
          </p:pic>
          <p:pic>
            <p:nvPicPr>
              <p:cNvPr id="20" name="Picture 19" descr="A close up of a sign&#10;&#10;Description automatically generated">
                <a:extLst>
                  <a:ext uri="{FF2B5EF4-FFF2-40B4-BE49-F238E27FC236}">
                    <a16:creationId xmlns:a16="http://schemas.microsoft.com/office/drawing/2014/main" id="{5B3AD34D-A66E-4953-97C2-5517DDD128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06595" y="4958699"/>
                <a:ext cx="141402" cy="137160"/>
              </a:xfrm>
              <a:prstGeom prst="rect">
                <a:avLst/>
              </a:prstGeom>
            </p:spPr>
          </p:pic>
          <p:pic>
            <p:nvPicPr>
              <p:cNvPr id="21" name="Picture 20" descr="A close up of a sign&#10;&#10;Description automatically generated">
                <a:extLst>
                  <a:ext uri="{FF2B5EF4-FFF2-40B4-BE49-F238E27FC236}">
                    <a16:creationId xmlns:a16="http://schemas.microsoft.com/office/drawing/2014/main" id="{64BCB772-C423-4043-9153-FEBD503869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24486" y="3921215"/>
                <a:ext cx="141402" cy="137160"/>
              </a:xfrm>
              <a:prstGeom prst="rect">
                <a:avLst/>
              </a:prstGeom>
            </p:spPr>
          </p:pic>
          <p:pic>
            <p:nvPicPr>
              <p:cNvPr id="22" name="Picture 21" descr="A close up of a sign&#10;&#10;Description automatically generated">
                <a:extLst>
                  <a:ext uri="{FF2B5EF4-FFF2-40B4-BE49-F238E27FC236}">
                    <a16:creationId xmlns:a16="http://schemas.microsoft.com/office/drawing/2014/main" id="{A5397FD4-20FE-4956-B5B9-810D1A33B2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96587" y="4286801"/>
                <a:ext cx="141402" cy="137160"/>
              </a:xfrm>
              <a:prstGeom prst="rect">
                <a:avLst/>
              </a:prstGeom>
            </p:spPr>
          </p:pic>
          <p:pic>
            <p:nvPicPr>
              <p:cNvPr id="23" name="Picture 22" descr="A close up of a sign&#10;&#10;Description automatically generated">
                <a:extLst>
                  <a:ext uri="{FF2B5EF4-FFF2-40B4-BE49-F238E27FC236}">
                    <a16:creationId xmlns:a16="http://schemas.microsoft.com/office/drawing/2014/main" id="{E120F248-C044-4CCE-A659-A3C7EF988E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74060" y="3544367"/>
                <a:ext cx="141402" cy="137160"/>
              </a:xfrm>
              <a:prstGeom prst="rect">
                <a:avLst/>
              </a:prstGeom>
            </p:spPr>
          </p:pic>
          <p:pic>
            <p:nvPicPr>
              <p:cNvPr id="33" name="Picture 32" descr="A close up of a sign&#10;&#10;Description automatically generated">
                <a:extLst>
                  <a:ext uri="{FF2B5EF4-FFF2-40B4-BE49-F238E27FC236}">
                    <a16:creationId xmlns:a16="http://schemas.microsoft.com/office/drawing/2014/main" id="{C6506EE6-2511-4AB8-8DA3-980D58DE40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1700" y="3658602"/>
                <a:ext cx="141402" cy="137160"/>
              </a:xfrm>
              <a:prstGeom prst="rect">
                <a:avLst/>
              </a:prstGeom>
            </p:spPr>
          </p:pic>
          <p:pic>
            <p:nvPicPr>
              <p:cNvPr id="34" name="Picture 33" descr="A close up of a sign&#10;&#10;Description automatically generated">
                <a:extLst>
                  <a:ext uri="{FF2B5EF4-FFF2-40B4-BE49-F238E27FC236}">
                    <a16:creationId xmlns:a16="http://schemas.microsoft.com/office/drawing/2014/main" id="{6E52D51B-1013-4E35-BF1A-CBF9C6DFE3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4100" y="3811002"/>
                <a:ext cx="141402" cy="137160"/>
              </a:xfrm>
              <a:prstGeom prst="rect">
                <a:avLst/>
              </a:prstGeom>
            </p:spPr>
          </p:pic>
          <p:pic>
            <p:nvPicPr>
              <p:cNvPr id="35" name="Picture 34" descr="A close up of a sign&#10;&#10;Description automatically generated">
                <a:extLst>
                  <a:ext uri="{FF2B5EF4-FFF2-40B4-BE49-F238E27FC236}">
                    <a16:creationId xmlns:a16="http://schemas.microsoft.com/office/drawing/2014/main" id="{6AB4820D-C5FA-45C9-9168-B39B224A20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1249" y="3970808"/>
                <a:ext cx="141402" cy="137160"/>
              </a:xfrm>
              <a:prstGeom prst="rect">
                <a:avLst/>
              </a:prstGeom>
            </p:spPr>
          </p:pic>
          <p:pic>
            <p:nvPicPr>
              <p:cNvPr id="36" name="Picture 35" descr="A close up of a sign&#10;&#10;Description automatically generated">
                <a:extLst>
                  <a:ext uri="{FF2B5EF4-FFF2-40B4-BE49-F238E27FC236}">
                    <a16:creationId xmlns:a16="http://schemas.microsoft.com/office/drawing/2014/main" id="{FB0F0C3F-320F-4A09-9182-C40A01B9AA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2651" y="3420928"/>
                <a:ext cx="141402" cy="137160"/>
              </a:xfrm>
              <a:prstGeom prst="rect">
                <a:avLst/>
              </a:prstGeom>
            </p:spPr>
          </p:pic>
          <p:pic>
            <p:nvPicPr>
              <p:cNvPr id="37" name="Picture 36" descr="A close up of a sign&#10;&#10;Description automatically generated">
                <a:extLst>
                  <a:ext uri="{FF2B5EF4-FFF2-40B4-BE49-F238E27FC236}">
                    <a16:creationId xmlns:a16="http://schemas.microsoft.com/office/drawing/2014/main" id="{E0088C54-15DA-47F1-BCF1-5CA93C38A3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42328" y="4890119"/>
                <a:ext cx="141402" cy="137160"/>
              </a:xfrm>
              <a:prstGeom prst="rect">
                <a:avLst/>
              </a:prstGeom>
            </p:spPr>
          </p:pic>
          <p:pic>
            <p:nvPicPr>
              <p:cNvPr id="38" name="Picture 37" descr="A close up of a sign&#10;&#10;Description automatically generated">
                <a:extLst>
                  <a:ext uri="{FF2B5EF4-FFF2-40B4-BE49-F238E27FC236}">
                    <a16:creationId xmlns:a16="http://schemas.microsoft.com/office/drawing/2014/main" id="{86A96509-8687-4BCC-AE84-F999188E1A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37761" y="4059572"/>
                <a:ext cx="141402" cy="137160"/>
              </a:xfrm>
              <a:prstGeom prst="rect">
                <a:avLst/>
              </a:prstGeom>
            </p:spPr>
          </p:pic>
          <p:pic>
            <p:nvPicPr>
              <p:cNvPr id="39" name="Picture 38" descr="A close up of a sign&#10;&#10;Description automatically generated">
                <a:extLst>
                  <a:ext uri="{FF2B5EF4-FFF2-40B4-BE49-F238E27FC236}">
                    <a16:creationId xmlns:a16="http://schemas.microsoft.com/office/drawing/2014/main" id="{588F5BEE-A0BF-4747-AD8C-8AB84CEA1D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08462" y="3750426"/>
                <a:ext cx="141402" cy="137160"/>
              </a:xfrm>
              <a:prstGeom prst="rect">
                <a:avLst/>
              </a:prstGeom>
            </p:spPr>
          </p:pic>
          <p:pic>
            <p:nvPicPr>
              <p:cNvPr id="40" name="Picture 39" descr="A close up of a sign&#10;&#10;Description automatically generated">
                <a:extLst>
                  <a:ext uri="{FF2B5EF4-FFF2-40B4-BE49-F238E27FC236}">
                    <a16:creationId xmlns:a16="http://schemas.microsoft.com/office/drawing/2014/main" id="{44FE2930-DCC7-4505-8640-96D8689A1A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10983" y="3811002"/>
                <a:ext cx="141402" cy="137160"/>
              </a:xfrm>
              <a:prstGeom prst="rect">
                <a:avLst/>
              </a:prstGeom>
            </p:spPr>
          </p:pic>
          <p:pic>
            <p:nvPicPr>
              <p:cNvPr id="41" name="Picture 40" descr="A close up of a sign&#10;&#10;Description automatically generated">
                <a:extLst>
                  <a:ext uri="{FF2B5EF4-FFF2-40B4-BE49-F238E27FC236}">
                    <a16:creationId xmlns:a16="http://schemas.microsoft.com/office/drawing/2014/main" id="{31E2481B-C895-482B-ADA7-74AEBB8CB3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40302" y="4530928"/>
                <a:ext cx="141402" cy="137160"/>
              </a:xfrm>
              <a:prstGeom prst="rect">
                <a:avLst/>
              </a:prstGeom>
            </p:spPr>
          </p:pic>
        </p:grpSp>
      </p:grpSp>
    </p:spTree>
    <p:extLst>
      <p:ext uri="{BB962C8B-B14F-4D97-AF65-F5344CB8AC3E}">
        <p14:creationId xmlns:p14="http://schemas.microsoft.com/office/powerpoint/2010/main" val="304834808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492E5F-F028-4E65-A28C-DA0767D8DAFC}"/>
              </a:ext>
            </a:extLst>
          </p:cNvPr>
          <p:cNvSpPr>
            <a:spLocks noGrp="1"/>
          </p:cNvSpPr>
          <p:nvPr>
            <p:ph type="title"/>
          </p:nvPr>
        </p:nvSpPr>
        <p:spPr>
          <a:xfrm>
            <a:off x="588263" y="457200"/>
            <a:ext cx="11018520" cy="923330"/>
          </a:xfrm>
        </p:spPr>
        <p:txBody>
          <a:bodyPr/>
          <a:lstStyle/>
          <a:p>
            <a:pPr lvl="0"/>
            <a:r>
              <a:rPr lang="en-US"/>
              <a:t>Customer scenario</a:t>
            </a:r>
            <a:br>
              <a:rPr lang="en-US"/>
            </a:br>
            <a:r>
              <a:rPr lang="en-US" sz="2400"/>
              <a:t>At-scale Kubernetes app management</a:t>
            </a:r>
          </a:p>
        </p:txBody>
      </p:sp>
      <p:grpSp>
        <p:nvGrpSpPr>
          <p:cNvPr id="43" name="Group 42">
            <a:extLst>
              <a:ext uri="{FF2B5EF4-FFF2-40B4-BE49-F238E27FC236}">
                <a16:creationId xmlns:a16="http://schemas.microsoft.com/office/drawing/2014/main" id="{42902684-875B-4AE9-B9B8-D5EFD4EB9F93}"/>
              </a:ext>
              <a:ext uri="{C183D7F6-B498-43B3-948B-1728B52AA6E4}">
                <adec:decorative xmlns:adec="http://schemas.microsoft.com/office/drawing/2017/decorative" val="1"/>
              </a:ext>
            </a:extLst>
          </p:cNvPr>
          <p:cNvGrpSpPr/>
          <p:nvPr/>
        </p:nvGrpSpPr>
        <p:grpSpPr>
          <a:xfrm>
            <a:off x="6921477" y="2886673"/>
            <a:ext cx="4958899" cy="3719174"/>
            <a:chOff x="6921477" y="2256454"/>
            <a:chExt cx="4958899" cy="3719174"/>
          </a:xfrm>
        </p:grpSpPr>
        <p:pic>
          <p:nvPicPr>
            <p:cNvPr id="6" name="Picture 5" descr="A close up of an animal&#10;&#10;Description automatically generated">
              <a:extLst>
                <a:ext uri="{FF2B5EF4-FFF2-40B4-BE49-F238E27FC236}">
                  <a16:creationId xmlns:a16="http://schemas.microsoft.com/office/drawing/2014/main" id="{94332390-58EE-4599-8854-B73143ABC522}"/>
                </a:ext>
              </a:extLst>
            </p:cNvPr>
            <p:cNvPicPr>
              <a:picLocks noChangeAspect="1"/>
            </p:cNvPicPr>
            <p:nvPr/>
          </p:nvPicPr>
          <p:blipFill>
            <a:blip r:embed="rId3">
              <a:biLevel thresh="25000"/>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921477" y="2256454"/>
              <a:ext cx="4958899" cy="3719174"/>
            </a:xfrm>
            <a:prstGeom prst="rect">
              <a:avLst/>
            </a:prstGeom>
          </p:spPr>
        </p:pic>
        <p:grpSp>
          <p:nvGrpSpPr>
            <p:cNvPr id="42" name="Group 41">
              <a:extLst>
                <a:ext uri="{FF2B5EF4-FFF2-40B4-BE49-F238E27FC236}">
                  <a16:creationId xmlns:a16="http://schemas.microsoft.com/office/drawing/2014/main" id="{2521D137-F836-48F7-941C-1ED23C02A16D}"/>
                </a:ext>
              </a:extLst>
            </p:cNvPr>
            <p:cNvGrpSpPr/>
            <p:nvPr/>
          </p:nvGrpSpPr>
          <p:grpSpPr>
            <a:xfrm>
              <a:off x="7750548" y="3420928"/>
              <a:ext cx="3697449" cy="1674931"/>
              <a:chOff x="7750548" y="3420928"/>
              <a:chExt cx="3697449" cy="1674931"/>
            </a:xfrm>
          </p:grpSpPr>
          <p:pic>
            <p:nvPicPr>
              <p:cNvPr id="2" name="Picture 1" descr="A close up of a sign&#10;&#10;Description automatically generated">
                <a:extLst>
                  <a:ext uri="{FF2B5EF4-FFF2-40B4-BE49-F238E27FC236}">
                    <a16:creationId xmlns:a16="http://schemas.microsoft.com/office/drawing/2014/main" id="{24CE019E-2E5D-4726-AC4D-106B86136E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1700" y="3913794"/>
                <a:ext cx="141402" cy="137160"/>
              </a:xfrm>
              <a:prstGeom prst="rect">
                <a:avLst/>
              </a:prstGeom>
            </p:spPr>
          </p:pic>
          <p:pic>
            <p:nvPicPr>
              <p:cNvPr id="10" name="Picture 9" descr="A close up of a sign&#10;&#10;Description automatically generated">
                <a:extLst>
                  <a:ext uri="{FF2B5EF4-FFF2-40B4-BE49-F238E27FC236}">
                    <a16:creationId xmlns:a16="http://schemas.microsoft.com/office/drawing/2014/main" id="{F1909435-F0AC-4529-909C-D1880B6CE7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0548" y="3506494"/>
                <a:ext cx="141402" cy="137160"/>
              </a:xfrm>
              <a:prstGeom prst="rect">
                <a:avLst/>
              </a:prstGeom>
            </p:spPr>
          </p:pic>
          <p:pic>
            <p:nvPicPr>
              <p:cNvPr id="11" name="Picture 10" descr="A close up of a sign&#10;&#10;Description automatically generated">
                <a:extLst>
                  <a:ext uri="{FF2B5EF4-FFF2-40B4-BE49-F238E27FC236}">
                    <a16:creationId xmlns:a16="http://schemas.microsoft.com/office/drawing/2014/main" id="{557063DA-A7A2-4C85-A51A-2A953D3E94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0548" y="3776634"/>
                <a:ext cx="141402" cy="137160"/>
              </a:xfrm>
              <a:prstGeom prst="rect">
                <a:avLst/>
              </a:prstGeom>
            </p:spPr>
          </p:pic>
          <p:pic>
            <p:nvPicPr>
              <p:cNvPr id="13" name="Picture 12" descr="A close up of a sign&#10;&#10;Description automatically generated">
                <a:extLst>
                  <a:ext uri="{FF2B5EF4-FFF2-40B4-BE49-F238E27FC236}">
                    <a16:creationId xmlns:a16="http://schemas.microsoft.com/office/drawing/2014/main" id="{4E2CFED3-88CD-46A6-8E89-892B1BC681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10107" y="4599508"/>
                <a:ext cx="141402" cy="137160"/>
              </a:xfrm>
              <a:prstGeom prst="rect">
                <a:avLst/>
              </a:prstGeom>
            </p:spPr>
          </p:pic>
          <p:pic>
            <p:nvPicPr>
              <p:cNvPr id="14" name="Picture 13" descr="A close up of a sign&#10;&#10;Description automatically generated">
                <a:extLst>
                  <a:ext uri="{FF2B5EF4-FFF2-40B4-BE49-F238E27FC236}">
                    <a16:creationId xmlns:a16="http://schemas.microsoft.com/office/drawing/2014/main" id="{A3530A45-AC59-42D7-A499-1BE49C0BEC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1509" y="4890119"/>
                <a:ext cx="141402" cy="137160"/>
              </a:xfrm>
              <a:prstGeom prst="rect">
                <a:avLst/>
              </a:prstGeom>
            </p:spPr>
          </p:pic>
          <p:pic>
            <p:nvPicPr>
              <p:cNvPr id="15" name="Picture 14" descr="A close up of a sign&#10;&#10;Description automatically generated">
                <a:extLst>
                  <a:ext uri="{FF2B5EF4-FFF2-40B4-BE49-F238E27FC236}">
                    <a16:creationId xmlns:a16="http://schemas.microsoft.com/office/drawing/2014/main" id="{E4D39313-72FD-43AB-BE54-2E97BA14F8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9524" y="4286801"/>
                <a:ext cx="141402" cy="137160"/>
              </a:xfrm>
              <a:prstGeom prst="rect">
                <a:avLst/>
              </a:prstGeom>
            </p:spPr>
          </p:pic>
          <p:pic>
            <p:nvPicPr>
              <p:cNvPr id="16" name="Picture 15" descr="A close up of a sign&#10;&#10;Description automatically generated">
                <a:extLst>
                  <a:ext uri="{FF2B5EF4-FFF2-40B4-BE49-F238E27FC236}">
                    <a16:creationId xmlns:a16="http://schemas.microsoft.com/office/drawing/2014/main" id="{3DB2E1A3-DAF4-4B0C-BA33-A696CAB4EA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67288" y="4058375"/>
                <a:ext cx="141402" cy="137160"/>
              </a:xfrm>
              <a:prstGeom prst="rect">
                <a:avLst/>
              </a:prstGeom>
            </p:spPr>
          </p:pic>
          <p:pic>
            <p:nvPicPr>
              <p:cNvPr id="17" name="Picture 16" descr="A close up of a sign&#10;&#10;Description automatically generated">
                <a:extLst>
                  <a:ext uri="{FF2B5EF4-FFF2-40B4-BE49-F238E27FC236}">
                    <a16:creationId xmlns:a16="http://schemas.microsoft.com/office/drawing/2014/main" id="{A0C7B037-6693-4C43-ABB1-6CEF057174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0926" y="3750426"/>
                <a:ext cx="141402" cy="137160"/>
              </a:xfrm>
              <a:prstGeom prst="rect">
                <a:avLst/>
              </a:prstGeom>
            </p:spPr>
          </p:pic>
          <p:pic>
            <p:nvPicPr>
              <p:cNvPr id="18" name="Picture 17" descr="A close up of a sign&#10;&#10;Description automatically generated">
                <a:extLst>
                  <a:ext uri="{FF2B5EF4-FFF2-40B4-BE49-F238E27FC236}">
                    <a16:creationId xmlns:a16="http://schemas.microsoft.com/office/drawing/2014/main" id="{A37A156E-BE92-44D7-AFCB-1B105E5A61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83084" y="3475787"/>
                <a:ext cx="141402" cy="137160"/>
              </a:xfrm>
              <a:prstGeom prst="rect">
                <a:avLst/>
              </a:prstGeom>
            </p:spPr>
          </p:pic>
          <p:pic>
            <p:nvPicPr>
              <p:cNvPr id="19" name="Picture 18" descr="A close up of a sign&#10;&#10;Description automatically generated">
                <a:extLst>
                  <a:ext uri="{FF2B5EF4-FFF2-40B4-BE49-F238E27FC236}">
                    <a16:creationId xmlns:a16="http://schemas.microsoft.com/office/drawing/2014/main" id="{AFBCFF7F-D5C8-4A86-B3B2-4C0AF9F221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15618" y="4958699"/>
                <a:ext cx="141402" cy="137160"/>
              </a:xfrm>
              <a:prstGeom prst="rect">
                <a:avLst/>
              </a:prstGeom>
            </p:spPr>
          </p:pic>
          <p:pic>
            <p:nvPicPr>
              <p:cNvPr id="20" name="Picture 19" descr="A close up of a sign&#10;&#10;Description automatically generated">
                <a:extLst>
                  <a:ext uri="{FF2B5EF4-FFF2-40B4-BE49-F238E27FC236}">
                    <a16:creationId xmlns:a16="http://schemas.microsoft.com/office/drawing/2014/main" id="{5B3AD34D-A66E-4953-97C2-5517DDD128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06595" y="4958699"/>
                <a:ext cx="141402" cy="137160"/>
              </a:xfrm>
              <a:prstGeom prst="rect">
                <a:avLst/>
              </a:prstGeom>
            </p:spPr>
          </p:pic>
          <p:pic>
            <p:nvPicPr>
              <p:cNvPr id="21" name="Picture 20" descr="A close up of a sign&#10;&#10;Description automatically generated">
                <a:extLst>
                  <a:ext uri="{FF2B5EF4-FFF2-40B4-BE49-F238E27FC236}">
                    <a16:creationId xmlns:a16="http://schemas.microsoft.com/office/drawing/2014/main" id="{64BCB772-C423-4043-9153-FEBD503869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24486" y="3921215"/>
                <a:ext cx="141402" cy="137160"/>
              </a:xfrm>
              <a:prstGeom prst="rect">
                <a:avLst/>
              </a:prstGeom>
            </p:spPr>
          </p:pic>
          <p:pic>
            <p:nvPicPr>
              <p:cNvPr id="22" name="Picture 21" descr="A close up of a sign&#10;&#10;Description automatically generated">
                <a:extLst>
                  <a:ext uri="{FF2B5EF4-FFF2-40B4-BE49-F238E27FC236}">
                    <a16:creationId xmlns:a16="http://schemas.microsoft.com/office/drawing/2014/main" id="{A5397FD4-20FE-4956-B5B9-810D1A33B2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96587" y="4286801"/>
                <a:ext cx="141402" cy="137160"/>
              </a:xfrm>
              <a:prstGeom prst="rect">
                <a:avLst/>
              </a:prstGeom>
            </p:spPr>
          </p:pic>
          <p:pic>
            <p:nvPicPr>
              <p:cNvPr id="23" name="Picture 22" descr="A close up of a sign&#10;&#10;Description automatically generated">
                <a:extLst>
                  <a:ext uri="{FF2B5EF4-FFF2-40B4-BE49-F238E27FC236}">
                    <a16:creationId xmlns:a16="http://schemas.microsoft.com/office/drawing/2014/main" id="{E120F248-C044-4CCE-A659-A3C7EF988E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74060" y="3544367"/>
                <a:ext cx="141402" cy="137160"/>
              </a:xfrm>
              <a:prstGeom prst="rect">
                <a:avLst/>
              </a:prstGeom>
            </p:spPr>
          </p:pic>
          <p:pic>
            <p:nvPicPr>
              <p:cNvPr id="33" name="Picture 32" descr="A close up of a sign&#10;&#10;Description automatically generated">
                <a:extLst>
                  <a:ext uri="{FF2B5EF4-FFF2-40B4-BE49-F238E27FC236}">
                    <a16:creationId xmlns:a16="http://schemas.microsoft.com/office/drawing/2014/main" id="{C6506EE6-2511-4AB8-8DA3-980D58DE40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1700" y="3658602"/>
                <a:ext cx="141402" cy="137160"/>
              </a:xfrm>
              <a:prstGeom prst="rect">
                <a:avLst/>
              </a:prstGeom>
            </p:spPr>
          </p:pic>
          <p:pic>
            <p:nvPicPr>
              <p:cNvPr id="34" name="Picture 33" descr="A close up of a sign&#10;&#10;Description automatically generated">
                <a:extLst>
                  <a:ext uri="{FF2B5EF4-FFF2-40B4-BE49-F238E27FC236}">
                    <a16:creationId xmlns:a16="http://schemas.microsoft.com/office/drawing/2014/main" id="{6E52D51B-1013-4E35-BF1A-CBF9C6DFE3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4100" y="3811002"/>
                <a:ext cx="141402" cy="137160"/>
              </a:xfrm>
              <a:prstGeom prst="rect">
                <a:avLst/>
              </a:prstGeom>
            </p:spPr>
          </p:pic>
          <p:pic>
            <p:nvPicPr>
              <p:cNvPr id="35" name="Picture 34" descr="A close up of a sign&#10;&#10;Description automatically generated">
                <a:extLst>
                  <a:ext uri="{FF2B5EF4-FFF2-40B4-BE49-F238E27FC236}">
                    <a16:creationId xmlns:a16="http://schemas.microsoft.com/office/drawing/2014/main" id="{6AB4820D-C5FA-45C9-9168-B39B224A20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1249" y="3970808"/>
                <a:ext cx="141402" cy="137160"/>
              </a:xfrm>
              <a:prstGeom prst="rect">
                <a:avLst/>
              </a:prstGeom>
            </p:spPr>
          </p:pic>
          <p:pic>
            <p:nvPicPr>
              <p:cNvPr id="36" name="Picture 35" descr="A close up of a sign&#10;&#10;Description automatically generated">
                <a:extLst>
                  <a:ext uri="{FF2B5EF4-FFF2-40B4-BE49-F238E27FC236}">
                    <a16:creationId xmlns:a16="http://schemas.microsoft.com/office/drawing/2014/main" id="{FB0F0C3F-320F-4A09-9182-C40A01B9AA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2651" y="3420928"/>
                <a:ext cx="141402" cy="137160"/>
              </a:xfrm>
              <a:prstGeom prst="rect">
                <a:avLst/>
              </a:prstGeom>
            </p:spPr>
          </p:pic>
          <p:pic>
            <p:nvPicPr>
              <p:cNvPr id="37" name="Picture 36" descr="A close up of a sign&#10;&#10;Description automatically generated">
                <a:extLst>
                  <a:ext uri="{FF2B5EF4-FFF2-40B4-BE49-F238E27FC236}">
                    <a16:creationId xmlns:a16="http://schemas.microsoft.com/office/drawing/2014/main" id="{E0088C54-15DA-47F1-BCF1-5CA93C38A3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42328" y="4890119"/>
                <a:ext cx="141402" cy="137160"/>
              </a:xfrm>
              <a:prstGeom prst="rect">
                <a:avLst/>
              </a:prstGeom>
            </p:spPr>
          </p:pic>
          <p:pic>
            <p:nvPicPr>
              <p:cNvPr id="38" name="Picture 37" descr="A close up of a sign&#10;&#10;Description automatically generated">
                <a:extLst>
                  <a:ext uri="{FF2B5EF4-FFF2-40B4-BE49-F238E27FC236}">
                    <a16:creationId xmlns:a16="http://schemas.microsoft.com/office/drawing/2014/main" id="{86A96509-8687-4BCC-AE84-F999188E1A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37761" y="4059572"/>
                <a:ext cx="141402" cy="137160"/>
              </a:xfrm>
              <a:prstGeom prst="rect">
                <a:avLst/>
              </a:prstGeom>
            </p:spPr>
          </p:pic>
          <p:pic>
            <p:nvPicPr>
              <p:cNvPr id="39" name="Picture 38" descr="A close up of a sign&#10;&#10;Description automatically generated">
                <a:extLst>
                  <a:ext uri="{FF2B5EF4-FFF2-40B4-BE49-F238E27FC236}">
                    <a16:creationId xmlns:a16="http://schemas.microsoft.com/office/drawing/2014/main" id="{588F5BEE-A0BF-4747-AD8C-8AB84CEA1D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08462" y="3750426"/>
                <a:ext cx="141402" cy="137160"/>
              </a:xfrm>
              <a:prstGeom prst="rect">
                <a:avLst/>
              </a:prstGeom>
            </p:spPr>
          </p:pic>
          <p:pic>
            <p:nvPicPr>
              <p:cNvPr id="40" name="Picture 39" descr="A close up of a sign&#10;&#10;Description automatically generated">
                <a:extLst>
                  <a:ext uri="{FF2B5EF4-FFF2-40B4-BE49-F238E27FC236}">
                    <a16:creationId xmlns:a16="http://schemas.microsoft.com/office/drawing/2014/main" id="{44FE2930-DCC7-4505-8640-96D8689A1A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10983" y="3811002"/>
                <a:ext cx="141402" cy="137160"/>
              </a:xfrm>
              <a:prstGeom prst="rect">
                <a:avLst/>
              </a:prstGeom>
            </p:spPr>
          </p:pic>
          <p:pic>
            <p:nvPicPr>
              <p:cNvPr id="41" name="Picture 40" descr="A close up of a sign&#10;&#10;Description automatically generated">
                <a:extLst>
                  <a:ext uri="{FF2B5EF4-FFF2-40B4-BE49-F238E27FC236}">
                    <a16:creationId xmlns:a16="http://schemas.microsoft.com/office/drawing/2014/main" id="{31E2481B-C895-482B-ADA7-74AEBB8CB3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40302" y="4530928"/>
                <a:ext cx="141402" cy="137160"/>
              </a:xfrm>
              <a:prstGeom prst="rect">
                <a:avLst/>
              </a:prstGeom>
            </p:spPr>
          </p:pic>
        </p:grpSp>
      </p:grpSp>
      <p:grpSp>
        <p:nvGrpSpPr>
          <p:cNvPr id="44" name="Group 43">
            <a:extLst>
              <a:ext uri="{FF2B5EF4-FFF2-40B4-BE49-F238E27FC236}">
                <a16:creationId xmlns:a16="http://schemas.microsoft.com/office/drawing/2014/main" id="{029EFB31-1478-4B8D-B53E-32AAB5140124}"/>
              </a:ext>
              <a:ext uri="{C183D7F6-B498-43B3-948B-1728B52AA6E4}">
                <adec:decorative xmlns:adec="http://schemas.microsoft.com/office/drawing/2017/decorative" val="1"/>
              </a:ext>
            </a:extLst>
          </p:cNvPr>
          <p:cNvGrpSpPr/>
          <p:nvPr/>
        </p:nvGrpSpPr>
        <p:grpSpPr>
          <a:xfrm>
            <a:off x="9075586" y="1380530"/>
            <a:ext cx="537443" cy="1984823"/>
            <a:chOff x="9083153" y="1858191"/>
            <a:chExt cx="537443" cy="1984823"/>
          </a:xfrm>
        </p:grpSpPr>
        <p:pic>
          <p:nvPicPr>
            <p:cNvPr id="45" name="Graphic 44">
              <a:extLst>
                <a:ext uri="{FF2B5EF4-FFF2-40B4-BE49-F238E27FC236}">
                  <a16:creationId xmlns:a16="http://schemas.microsoft.com/office/drawing/2014/main" id="{CE86BED1-1764-454B-83AD-B18739D790A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83153" y="1858191"/>
              <a:ext cx="537443" cy="548640"/>
            </a:xfrm>
            <a:prstGeom prst="rect">
              <a:avLst/>
            </a:prstGeom>
          </p:spPr>
        </p:pic>
        <p:cxnSp>
          <p:nvCxnSpPr>
            <p:cNvPr id="46" name="Straight Connector 45">
              <a:extLst>
                <a:ext uri="{FF2B5EF4-FFF2-40B4-BE49-F238E27FC236}">
                  <a16:creationId xmlns:a16="http://schemas.microsoft.com/office/drawing/2014/main" id="{0BF7F635-0172-460A-8975-5E3302D1DC0A}"/>
                </a:ext>
              </a:extLst>
            </p:cNvPr>
            <p:cNvCxnSpPr>
              <a:cxnSpLocks/>
              <a:endCxn id="45" idx="2"/>
            </p:cNvCxnSpPr>
            <p:nvPr/>
          </p:nvCxnSpPr>
          <p:spPr>
            <a:xfrm flipV="1">
              <a:off x="9351874" y="2406831"/>
              <a:ext cx="1" cy="1436183"/>
            </a:xfrm>
            <a:prstGeom prst="line">
              <a:avLst/>
            </a:prstGeom>
            <a:ln w="19050">
              <a:solidFill>
                <a:srgbClr val="50E6FF"/>
              </a:solidFill>
              <a:prstDash val="dash"/>
              <a:headEnd type="arrow" w="med" len="med"/>
              <a:tailEnd type="none" w="lg" len="med"/>
            </a:ln>
          </p:spPr>
          <p:style>
            <a:lnRef idx="1">
              <a:schemeClr val="accent1"/>
            </a:lnRef>
            <a:fillRef idx="0">
              <a:schemeClr val="accent1"/>
            </a:fillRef>
            <a:effectRef idx="0">
              <a:schemeClr val="accent1"/>
            </a:effectRef>
            <a:fontRef idx="minor">
              <a:schemeClr val="tx1"/>
            </a:fontRef>
          </p:style>
        </p:cxnSp>
        <p:pic>
          <p:nvPicPr>
            <p:cNvPr id="47" name="Graphic 46">
              <a:extLst>
                <a:ext uri="{FF2B5EF4-FFF2-40B4-BE49-F238E27FC236}">
                  <a16:creationId xmlns:a16="http://schemas.microsoft.com/office/drawing/2014/main" id="{D893FDFF-599F-4FEE-B7C1-8567551AC18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28990" y="2758136"/>
              <a:ext cx="445770" cy="548640"/>
            </a:xfrm>
            <a:prstGeom prst="rect">
              <a:avLst/>
            </a:prstGeom>
          </p:spPr>
        </p:pic>
      </p:grpSp>
      <p:sp>
        <p:nvSpPr>
          <p:cNvPr id="51" name="Title 3">
            <a:extLst>
              <a:ext uri="{FF2B5EF4-FFF2-40B4-BE49-F238E27FC236}">
                <a16:creationId xmlns:a16="http://schemas.microsoft.com/office/drawing/2014/main" id="{F39CE5F5-0AD1-4ECE-BAAF-572B473FEB1E}"/>
              </a:ext>
            </a:extLst>
          </p:cNvPr>
          <p:cNvSpPr txBox="1">
            <a:spLocks/>
          </p:cNvSpPr>
          <p:nvPr/>
        </p:nvSpPr>
        <p:spPr>
          <a:xfrm>
            <a:off x="586740" y="453511"/>
            <a:ext cx="6008024" cy="923330"/>
          </a:xfrm>
          <a:prstGeom prst="rect">
            <a:avLst/>
          </a:prstGeom>
          <a:solidFill>
            <a:schemeClr val="bg1"/>
          </a:solid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Customer scenario</a:t>
            </a:r>
            <a:br>
              <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br>
            <a:r>
              <a:rPr lang="en-US" sz="2400"/>
              <a:t>Build Cloud native apps anywhere, at scale</a:t>
            </a:r>
            <a:endParaRPr kumimoji="0" lang="en-US" sz="24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sp>
        <p:nvSpPr>
          <p:cNvPr id="53" name="Rectangle 52">
            <a:extLst>
              <a:ext uri="{FF2B5EF4-FFF2-40B4-BE49-F238E27FC236}">
                <a16:creationId xmlns:a16="http://schemas.microsoft.com/office/drawing/2014/main" id="{346324D1-5304-4D38-B0D1-B03D10E9D4FD}"/>
              </a:ext>
            </a:extLst>
          </p:cNvPr>
          <p:cNvSpPr/>
          <p:nvPr/>
        </p:nvSpPr>
        <p:spPr>
          <a:xfrm>
            <a:off x="652810" y="2180962"/>
            <a:ext cx="5267454" cy="3524042"/>
          </a:xfrm>
          <a:prstGeom prst="rect">
            <a:avLst/>
          </a:prstGeom>
          <a:solidFill>
            <a:schemeClr val="bg1"/>
          </a:solidFill>
        </p:spPr>
        <p:txBody>
          <a:bodyPr wrap="square" lIns="0" tIns="45720" rIns="91440" bIns="45720" anchor="t" anchorCtr="0">
            <a:spAutoFit/>
          </a:bodyPr>
          <a:lstStyle/>
          <a:p>
            <a:pPr marL="0" marR="0" lvl="0" indent="0" algn="l" defTabSz="932472" rtl="0" eaLnBrk="1" fontAlgn="base" latinLnBrk="0" hangingPunct="1">
              <a:lnSpc>
                <a:spcPct val="100000"/>
              </a:lnSpc>
              <a:spcBef>
                <a:spcPts val="120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Key benefits from Azure Arc</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Asset organization and inventory with a unified</a:t>
            </a:r>
            <a:br>
              <a:rPr kumimoji="0" lang="en-US" sz="1800" b="0" i="0" u="none" strike="noStrike" kern="1200" cap="none" spc="0" normalizeH="0" baseline="0" noProof="0">
                <a:ln>
                  <a:noFill/>
                </a:ln>
                <a:solidFill>
                  <a:prstClr val="white"/>
                </a:solidFill>
                <a:effectLst/>
                <a:uLnTx/>
                <a:uFillTx/>
                <a:latin typeface="Segoe UI"/>
                <a:ea typeface="+mn-ea"/>
                <a:cs typeface="+mn-cs"/>
              </a:rPr>
            </a:br>
            <a:r>
              <a:rPr kumimoji="0" lang="en-US" sz="1800" b="0" i="0" u="none" strike="noStrike" kern="1200" cap="none" spc="0" normalizeH="0" baseline="0" noProof="0">
                <a:ln>
                  <a:noFill/>
                </a:ln>
                <a:solidFill>
                  <a:prstClr val="white"/>
                </a:solidFill>
                <a:effectLst/>
                <a:uLnTx/>
                <a:uFillTx/>
                <a:latin typeface="Segoe UI"/>
                <a:ea typeface="+mn-ea"/>
                <a:cs typeface="+mn-cs"/>
              </a:rPr>
              <a:t>view in the Azure Portal across all locations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err="1">
                <a:ln>
                  <a:noFill/>
                </a:ln>
                <a:solidFill>
                  <a:prstClr val="white"/>
                </a:solidFill>
                <a:effectLst/>
                <a:uLnTx/>
                <a:uFillTx/>
                <a:latin typeface="Segoe UI"/>
                <a:ea typeface="+mn-ea"/>
                <a:cs typeface="+mn-cs"/>
              </a:rPr>
              <a:t>GitOps</a:t>
            </a:r>
            <a:r>
              <a:rPr kumimoji="0" lang="en-US" sz="1800" b="0" i="0" u="none" strike="noStrike" kern="1200" cap="none" spc="0" normalizeH="0" baseline="0" noProof="0">
                <a:ln>
                  <a:noFill/>
                </a:ln>
                <a:solidFill>
                  <a:prstClr val="white"/>
                </a:solidFill>
                <a:effectLst/>
                <a:uLnTx/>
                <a:uFillTx/>
                <a:latin typeface="Segoe UI"/>
                <a:ea typeface="+mn-ea"/>
                <a:cs typeface="+mn-cs"/>
              </a:rPr>
              <a:t>-based model for deploying configuration</a:t>
            </a:r>
            <a:br>
              <a:rPr kumimoji="0" lang="en-US" sz="1800" b="0" i="0" u="none" strike="noStrike" kern="1200" cap="none" spc="0" normalizeH="0" baseline="0" noProof="0">
                <a:ln>
                  <a:noFill/>
                </a:ln>
                <a:solidFill>
                  <a:prstClr val="white"/>
                </a:solidFill>
                <a:effectLst/>
                <a:uLnTx/>
                <a:uFillTx/>
                <a:latin typeface="Segoe UI"/>
                <a:ea typeface="+mn-ea"/>
                <a:cs typeface="+mn-cs"/>
              </a:rPr>
            </a:br>
            <a:r>
              <a:rPr kumimoji="0" lang="en-US" sz="1800" b="0" i="0" u="none" strike="noStrike" kern="1200" cap="none" spc="0" normalizeH="0" baseline="0" noProof="0">
                <a:ln>
                  <a:noFill/>
                </a:ln>
                <a:solidFill>
                  <a:prstClr val="white"/>
                </a:solidFill>
                <a:effectLst/>
                <a:uLnTx/>
                <a:uFillTx/>
                <a:latin typeface="Segoe UI"/>
                <a:ea typeface="+mn-ea"/>
                <a:cs typeface="+mn-cs"/>
              </a:rPr>
              <a:t>as code to one or many clusters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Application deployment and update at scale </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Source control based Safe Deployment Procedures when rolling new applications and configurations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Developer tooling agnostic—use the tools they want</a:t>
            </a:r>
          </a:p>
        </p:txBody>
      </p:sp>
      <p:sp>
        <p:nvSpPr>
          <p:cNvPr id="55" name="Rectangle: Rounded Corners 54">
            <a:extLst>
              <a:ext uri="{FF2B5EF4-FFF2-40B4-BE49-F238E27FC236}">
                <a16:creationId xmlns:a16="http://schemas.microsoft.com/office/drawing/2014/main" id="{0DEE6E1D-6CF8-4B37-954A-6F925913C2F3}"/>
              </a:ext>
            </a:extLst>
          </p:cNvPr>
          <p:cNvSpPr/>
          <p:nvPr/>
        </p:nvSpPr>
        <p:spPr>
          <a:xfrm>
            <a:off x="7711960" y="408467"/>
            <a:ext cx="3264693" cy="780623"/>
          </a:xfrm>
          <a:prstGeom prst="round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Azure Management</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(Azure Resource Manager, Azure Policy, </a:t>
            </a:r>
            <a:b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Azure Portal, API, CLI…)</a:t>
            </a:r>
          </a:p>
        </p:txBody>
      </p:sp>
    </p:spTree>
    <p:extLst>
      <p:ext uri="{BB962C8B-B14F-4D97-AF65-F5344CB8AC3E}">
        <p14:creationId xmlns:p14="http://schemas.microsoft.com/office/powerpoint/2010/main" val="426992459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65C4A2-8972-43E7-87D7-E399DA2D947A}"/>
              </a:ext>
            </a:extLst>
          </p:cNvPr>
          <p:cNvSpPr>
            <a:spLocks noGrp="1"/>
          </p:cNvSpPr>
          <p:nvPr>
            <p:ph type="title"/>
          </p:nvPr>
        </p:nvSpPr>
        <p:spPr>
          <a:xfrm>
            <a:off x="588263" y="457200"/>
            <a:ext cx="11018520" cy="861774"/>
          </a:xfrm>
        </p:spPr>
        <p:txBody>
          <a:bodyPr/>
          <a:lstStyle/>
          <a:p>
            <a:pPr algn="ctr"/>
            <a:r>
              <a:rPr lang="en-US"/>
              <a:t>Azure Arc-enabled Kubernetes</a:t>
            </a:r>
            <a:br>
              <a:rPr lang="en-US"/>
            </a:br>
            <a:r>
              <a:rPr lang="en-US" sz="2000">
                <a:latin typeface="+mn-lt"/>
              </a:rPr>
              <a:t>Connect, manage, and operate Kubernetes clusters and applications running anywhere using Azure Arc</a:t>
            </a:r>
          </a:p>
        </p:txBody>
      </p:sp>
      <p:grpSp>
        <p:nvGrpSpPr>
          <p:cNvPr id="10" name="Group 9" descr="Connect, configure, operate and monitor, govern and secure">
            <a:extLst>
              <a:ext uri="{FF2B5EF4-FFF2-40B4-BE49-F238E27FC236}">
                <a16:creationId xmlns:a16="http://schemas.microsoft.com/office/drawing/2014/main" id="{CF8B25E2-78A4-4E4C-9162-F069FCA75760}"/>
              </a:ext>
            </a:extLst>
          </p:cNvPr>
          <p:cNvGrpSpPr/>
          <p:nvPr/>
        </p:nvGrpSpPr>
        <p:grpSpPr>
          <a:xfrm>
            <a:off x="1230020" y="1750830"/>
            <a:ext cx="9769476" cy="3092613"/>
            <a:chOff x="1325947" y="7758131"/>
            <a:chExt cx="9769476" cy="3092613"/>
          </a:xfrm>
        </p:grpSpPr>
        <p:grpSp>
          <p:nvGrpSpPr>
            <p:cNvPr id="3" name="Group 2">
              <a:extLst>
                <a:ext uri="{FF2B5EF4-FFF2-40B4-BE49-F238E27FC236}">
                  <a16:creationId xmlns:a16="http://schemas.microsoft.com/office/drawing/2014/main" id="{00F7FA58-B9D7-43FC-9CE3-16B5D3438C1F}"/>
                </a:ext>
              </a:extLst>
            </p:cNvPr>
            <p:cNvGrpSpPr/>
            <p:nvPr/>
          </p:nvGrpSpPr>
          <p:grpSpPr>
            <a:xfrm>
              <a:off x="3827704" y="7764728"/>
              <a:ext cx="2316764" cy="3086016"/>
              <a:chOff x="2567446" y="2092731"/>
              <a:chExt cx="2316764" cy="3086016"/>
            </a:xfrm>
          </p:grpSpPr>
          <p:sp>
            <p:nvSpPr>
              <p:cNvPr id="94" name="Rectangle 93">
                <a:extLst>
                  <a:ext uri="{FF2B5EF4-FFF2-40B4-BE49-F238E27FC236}">
                    <a16:creationId xmlns:a16="http://schemas.microsoft.com/office/drawing/2014/main" id="{1F3AF720-73A6-4426-9D2C-B49D492AA068}"/>
                  </a:ext>
                </a:extLst>
              </p:cNvPr>
              <p:cNvSpPr/>
              <p:nvPr/>
            </p:nvSpPr>
            <p:spPr bwMode="auto">
              <a:xfrm>
                <a:off x="2567446" y="2092731"/>
                <a:ext cx="2286000" cy="3086016"/>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0" name="Rectangle 129">
                <a:extLst>
                  <a:ext uri="{FF2B5EF4-FFF2-40B4-BE49-F238E27FC236}">
                    <a16:creationId xmlns:a16="http://schemas.microsoft.com/office/drawing/2014/main" id="{8DC0112B-A823-454C-8A01-AAB7B40B34CC}"/>
                  </a:ext>
                </a:extLst>
              </p:cNvPr>
              <p:cNvSpPr/>
              <p:nvPr/>
            </p:nvSpPr>
            <p:spPr bwMode="auto">
              <a:xfrm>
                <a:off x="2598210" y="3549425"/>
                <a:ext cx="2286000" cy="3306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Configure</a:t>
                </a:r>
              </a:p>
            </p:txBody>
          </p:sp>
          <p:sp>
            <p:nvSpPr>
              <p:cNvPr id="199" name="Rectangle 198">
                <a:extLst>
                  <a:ext uri="{FF2B5EF4-FFF2-40B4-BE49-F238E27FC236}">
                    <a16:creationId xmlns:a16="http://schemas.microsoft.com/office/drawing/2014/main" id="{86B708B9-D54F-4E30-AFEA-9E7BAE66BC43}"/>
                  </a:ext>
                </a:extLst>
              </p:cNvPr>
              <p:cNvSpPr/>
              <p:nvPr/>
            </p:nvSpPr>
            <p:spPr bwMode="auto">
              <a:xfrm>
                <a:off x="2577787" y="4074802"/>
                <a:ext cx="2286000"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Configure </a:t>
                </a:r>
                <a:r>
                  <a:rPr kumimoji="0" lang="en-US" sz="1100" b="0" i="0" u="none" strike="noStrike" kern="1200" cap="none" spc="0" normalizeH="0" baseline="0" noProof="0" err="1">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GitOps</a:t>
                </a: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 workflows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Enforce desired state across clusters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Cluster &amp; Namespace support</a:t>
                </a:r>
              </a:p>
            </p:txBody>
          </p:sp>
          <p:sp>
            <p:nvSpPr>
              <p:cNvPr id="318" name="AutoShape 46">
                <a:extLst>
                  <a:ext uri="{FF2B5EF4-FFF2-40B4-BE49-F238E27FC236}">
                    <a16:creationId xmlns:a16="http://schemas.microsoft.com/office/drawing/2014/main" id="{EC3992C7-8BEF-4E30-B9CC-A36E998F0E0B}"/>
                  </a:ext>
                </a:extLst>
              </p:cNvPr>
              <p:cNvSpPr>
                <a:spLocks noChangeAspect="1" noChangeArrowheads="1" noTextEdit="1"/>
              </p:cNvSpPr>
              <p:nvPr/>
            </p:nvSpPr>
            <p:spPr bwMode="auto">
              <a:xfrm>
                <a:off x="3589404" y="2432342"/>
                <a:ext cx="268283" cy="269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2EE8B586-C9AB-44EA-958F-4E6FAC45ABCD}"/>
                </a:ext>
              </a:extLst>
            </p:cNvPr>
            <p:cNvGrpSpPr/>
            <p:nvPr/>
          </p:nvGrpSpPr>
          <p:grpSpPr>
            <a:xfrm>
              <a:off x="1325947" y="7758131"/>
              <a:ext cx="2303820" cy="3086016"/>
              <a:chOff x="194727" y="2092731"/>
              <a:chExt cx="2303820" cy="3086016"/>
            </a:xfrm>
          </p:grpSpPr>
          <p:sp>
            <p:nvSpPr>
              <p:cNvPr id="93" name="Rectangle 92">
                <a:extLst>
                  <a:ext uri="{FF2B5EF4-FFF2-40B4-BE49-F238E27FC236}">
                    <a16:creationId xmlns:a16="http://schemas.microsoft.com/office/drawing/2014/main" id="{91E4045A-6EE4-429C-B718-12419F96E79F}"/>
                  </a:ext>
                </a:extLst>
              </p:cNvPr>
              <p:cNvSpPr/>
              <p:nvPr/>
            </p:nvSpPr>
            <p:spPr bwMode="auto">
              <a:xfrm>
                <a:off x="212184" y="2092731"/>
                <a:ext cx="2286000" cy="3086016"/>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 name="Rectangle 8">
                <a:extLst>
                  <a:ext uri="{FF2B5EF4-FFF2-40B4-BE49-F238E27FC236}">
                    <a16:creationId xmlns:a16="http://schemas.microsoft.com/office/drawing/2014/main" id="{B68BD192-9B41-4771-9EED-4AF4A246EBF6}"/>
                  </a:ext>
                </a:extLst>
              </p:cNvPr>
              <p:cNvSpPr/>
              <p:nvPr/>
            </p:nvSpPr>
            <p:spPr bwMode="auto">
              <a:xfrm>
                <a:off x="212547" y="3572262"/>
                <a:ext cx="2286000" cy="2981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Connect</a:t>
                </a:r>
              </a:p>
            </p:txBody>
          </p:sp>
          <p:sp>
            <p:nvSpPr>
              <p:cNvPr id="198" name="Rectangle 197">
                <a:extLst>
                  <a:ext uri="{FF2B5EF4-FFF2-40B4-BE49-F238E27FC236}">
                    <a16:creationId xmlns:a16="http://schemas.microsoft.com/office/drawing/2014/main" id="{9C97DB13-C8E1-41EA-85BB-70F1CE059C99}"/>
                  </a:ext>
                </a:extLst>
              </p:cNvPr>
              <p:cNvSpPr/>
              <p:nvPr/>
            </p:nvSpPr>
            <p:spPr bwMode="auto">
              <a:xfrm>
                <a:off x="194727" y="4171885"/>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Support for multiple flavors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Deploy to an existing cluster</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OSS ecosystem friendly</a:t>
                </a:r>
              </a:p>
            </p:txBody>
          </p:sp>
        </p:grpSp>
        <p:grpSp>
          <p:nvGrpSpPr>
            <p:cNvPr id="24" name="Group 23">
              <a:extLst>
                <a:ext uri="{FF2B5EF4-FFF2-40B4-BE49-F238E27FC236}">
                  <a16:creationId xmlns:a16="http://schemas.microsoft.com/office/drawing/2014/main" id="{35E6DC80-17FC-4D4D-BF9A-320E7436E9AE}"/>
                </a:ext>
              </a:extLst>
            </p:cNvPr>
            <p:cNvGrpSpPr/>
            <p:nvPr/>
          </p:nvGrpSpPr>
          <p:grpSpPr>
            <a:xfrm>
              <a:off x="8785145" y="7764728"/>
              <a:ext cx="2310278" cy="3086016"/>
              <a:chOff x="8458431" y="2248552"/>
              <a:chExt cx="2310278" cy="3086016"/>
            </a:xfrm>
          </p:grpSpPr>
          <p:grpSp>
            <p:nvGrpSpPr>
              <p:cNvPr id="108" name="Group 107">
                <a:extLst>
                  <a:ext uri="{FF2B5EF4-FFF2-40B4-BE49-F238E27FC236}">
                    <a16:creationId xmlns:a16="http://schemas.microsoft.com/office/drawing/2014/main" id="{EC3E673B-7EE6-4CA8-A537-5646874BDE6A}"/>
                  </a:ext>
                </a:extLst>
              </p:cNvPr>
              <p:cNvGrpSpPr/>
              <p:nvPr/>
            </p:nvGrpSpPr>
            <p:grpSpPr>
              <a:xfrm>
                <a:off x="8458431" y="2248552"/>
                <a:ext cx="2310278" cy="3086016"/>
                <a:chOff x="4926228" y="2092731"/>
                <a:chExt cx="2310278" cy="3086016"/>
              </a:xfrm>
            </p:grpSpPr>
            <p:sp>
              <p:nvSpPr>
                <p:cNvPr id="109" name="Rectangle 108">
                  <a:extLst>
                    <a:ext uri="{FF2B5EF4-FFF2-40B4-BE49-F238E27FC236}">
                      <a16:creationId xmlns:a16="http://schemas.microsoft.com/office/drawing/2014/main" id="{1C8286E8-37CF-408C-B3BD-639B263B44C6}"/>
                    </a:ext>
                  </a:extLst>
                </p:cNvPr>
                <p:cNvSpPr/>
                <p:nvPr/>
              </p:nvSpPr>
              <p:spPr bwMode="auto">
                <a:xfrm>
                  <a:off x="4950506" y="2092731"/>
                  <a:ext cx="2286000" cy="3086016"/>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0" name="Rectangle 109">
                  <a:extLst>
                    <a:ext uri="{FF2B5EF4-FFF2-40B4-BE49-F238E27FC236}">
                      <a16:creationId xmlns:a16="http://schemas.microsoft.com/office/drawing/2014/main" id="{F883B5C6-0994-49EC-8AA6-FDDC64CF2E01}"/>
                    </a:ext>
                  </a:extLst>
                </p:cNvPr>
                <p:cNvSpPr/>
                <p:nvPr/>
              </p:nvSpPr>
              <p:spPr bwMode="auto">
                <a:xfrm>
                  <a:off x="4950506" y="3381376"/>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Govern </a:t>
                  </a:r>
                  <a:b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and Secure</a:t>
                  </a:r>
                </a:p>
              </p:txBody>
            </p:sp>
            <p:sp>
              <p:nvSpPr>
                <p:cNvPr id="111" name="Rectangle 110">
                  <a:extLst>
                    <a:ext uri="{FF2B5EF4-FFF2-40B4-BE49-F238E27FC236}">
                      <a16:creationId xmlns:a16="http://schemas.microsoft.com/office/drawing/2014/main" id="{8F6482AE-44F0-454C-BAC9-15E71C025D00}"/>
                    </a:ext>
                  </a:extLst>
                </p:cNvPr>
                <p:cNvSpPr/>
                <p:nvPr/>
              </p:nvSpPr>
              <p:spPr bwMode="auto">
                <a:xfrm>
                  <a:off x="4926228" y="4167619"/>
                  <a:ext cx="2286000"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Built-in Azure Policies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Cluster security baseline</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Role-Based Access Control</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Compliance across environments</a:t>
                  </a:r>
                </a:p>
              </p:txBody>
            </p:sp>
          </p:grpSp>
          <p:pic>
            <p:nvPicPr>
              <p:cNvPr id="112" name="Graphic 111">
                <a:extLst>
                  <a:ext uri="{FF2B5EF4-FFF2-40B4-BE49-F238E27FC236}">
                    <a16:creationId xmlns:a16="http://schemas.microsoft.com/office/drawing/2014/main" id="{23771219-C4C4-44CA-A189-DB0984CF80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68509" y="2494124"/>
                <a:ext cx="914400" cy="914400"/>
              </a:xfrm>
              <a:prstGeom prst="rect">
                <a:avLst/>
              </a:prstGeom>
            </p:spPr>
          </p:pic>
        </p:grpSp>
        <p:grpSp>
          <p:nvGrpSpPr>
            <p:cNvPr id="23" name="Group 22">
              <a:extLst>
                <a:ext uri="{FF2B5EF4-FFF2-40B4-BE49-F238E27FC236}">
                  <a16:creationId xmlns:a16="http://schemas.microsoft.com/office/drawing/2014/main" id="{91711757-F9BB-4A0E-BE5C-345B4C62D3A8}"/>
                </a:ext>
              </a:extLst>
            </p:cNvPr>
            <p:cNvGrpSpPr/>
            <p:nvPr/>
          </p:nvGrpSpPr>
          <p:grpSpPr>
            <a:xfrm>
              <a:off x="6311816" y="7764728"/>
              <a:ext cx="2317085" cy="3086016"/>
              <a:chOff x="6141346" y="2246320"/>
              <a:chExt cx="2317085" cy="3086016"/>
            </a:xfrm>
          </p:grpSpPr>
          <p:grpSp>
            <p:nvGrpSpPr>
              <p:cNvPr id="4" name="Group 3">
                <a:extLst>
                  <a:ext uri="{FF2B5EF4-FFF2-40B4-BE49-F238E27FC236}">
                    <a16:creationId xmlns:a16="http://schemas.microsoft.com/office/drawing/2014/main" id="{CD9EE8BF-F018-4900-9A1F-FD89E99B4D56}"/>
                  </a:ext>
                </a:extLst>
              </p:cNvPr>
              <p:cNvGrpSpPr/>
              <p:nvPr/>
            </p:nvGrpSpPr>
            <p:grpSpPr>
              <a:xfrm>
                <a:off x="6141346" y="2246320"/>
                <a:ext cx="2317085" cy="3086016"/>
                <a:chOff x="4950506" y="2092731"/>
                <a:chExt cx="2317085" cy="3086016"/>
              </a:xfrm>
            </p:grpSpPr>
            <p:sp>
              <p:nvSpPr>
                <p:cNvPr id="95" name="Rectangle 94">
                  <a:extLst>
                    <a:ext uri="{FF2B5EF4-FFF2-40B4-BE49-F238E27FC236}">
                      <a16:creationId xmlns:a16="http://schemas.microsoft.com/office/drawing/2014/main" id="{F2740021-7FFB-4BFB-A589-7595436879AA}"/>
                    </a:ext>
                  </a:extLst>
                </p:cNvPr>
                <p:cNvSpPr/>
                <p:nvPr/>
              </p:nvSpPr>
              <p:spPr bwMode="auto">
                <a:xfrm>
                  <a:off x="4950506" y="2092731"/>
                  <a:ext cx="2286000" cy="3086016"/>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1" name="Rectangle 130">
                  <a:extLst>
                    <a:ext uri="{FF2B5EF4-FFF2-40B4-BE49-F238E27FC236}">
                      <a16:creationId xmlns:a16="http://schemas.microsoft.com/office/drawing/2014/main" id="{A4F8F336-59C1-45C3-BBE1-6BD0901D9807}"/>
                    </a:ext>
                  </a:extLst>
                </p:cNvPr>
                <p:cNvSpPr/>
                <p:nvPr/>
              </p:nvSpPr>
              <p:spPr bwMode="auto">
                <a:xfrm>
                  <a:off x="4964001" y="3527828"/>
                  <a:ext cx="2286000" cy="3738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Operate</a:t>
                  </a:r>
                  <a:b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and Monitor</a:t>
                  </a:r>
                </a:p>
              </p:txBody>
            </p:sp>
            <p:sp>
              <p:nvSpPr>
                <p:cNvPr id="200" name="Rectangle 199">
                  <a:extLst>
                    <a:ext uri="{FF2B5EF4-FFF2-40B4-BE49-F238E27FC236}">
                      <a16:creationId xmlns:a16="http://schemas.microsoft.com/office/drawing/2014/main" id="{5D843D90-7C6F-4269-A587-286D182A4740}"/>
                    </a:ext>
                  </a:extLst>
                </p:cNvPr>
                <p:cNvSpPr/>
                <p:nvPr/>
              </p:nvSpPr>
              <p:spPr bwMode="auto">
                <a:xfrm>
                  <a:off x="4981591" y="4074801"/>
                  <a:ext cx="2286000"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Azure Monitor Integration</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Health status reporting</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Cluster &amp; App observability</a:t>
                  </a:r>
                </a:p>
              </p:txBody>
            </p:sp>
          </p:grpSp>
          <p:pic>
            <p:nvPicPr>
              <p:cNvPr id="11" name="Graphic 10">
                <a:extLst>
                  <a:ext uri="{FF2B5EF4-FFF2-40B4-BE49-F238E27FC236}">
                    <a16:creationId xmlns:a16="http://schemas.microsoft.com/office/drawing/2014/main" id="{F57BF03F-7BEC-416A-AD9C-1C1199722E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07893" y="2544187"/>
                <a:ext cx="752906" cy="840453"/>
              </a:xfrm>
              <a:prstGeom prst="rect">
                <a:avLst/>
              </a:prstGeom>
            </p:spPr>
          </p:pic>
        </p:grpSp>
        <p:pic>
          <p:nvPicPr>
            <p:cNvPr id="14" name="Graphic 13">
              <a:extLst>
                <a:ext uri="{FF2B5EF4-FFF2-40B4-BE49-F238E27FC236}">
                  <a16:creationId xmlns:a16="http://schemas.microsoft.com/office/drawing/2014/main" id="{1B4126F2-6913-4571-82A0-5529FBA916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48926" y="8019612"/>
              <a:ext cx="841248" cy="841248"/>
            </a:xfrm>
            <a:prstGeom prst="rect">
              <a:avLst/>
            </a:prstGeom>
          </p:spPr>
        </p:pic>
        <p:pic>
          <p:nvPicPr>
            <p:cNvPr id="19" name="Graphic 18">
              <a:extLst>
                <a:ext uri="{FF2B5EF4-FFF2-40B4-BE49-F238E27FC236}">
                  <a16:creationId xmlns:a16="http://schemas.microsoft.com/office/drawing/2014/main" id="{8167A418-0C0A-41C8-A9BF-43B722940D1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80786" y="8062595"/>
              <a:ext cx="806165" cy="822960"/>
            </a:xfrm>
            <a:prstGeom prst="rect">
              <a:avLst/>
            </a:prstGeom>
          </p:spPr>
        </p:pic>
      </p:grpSp>
      <p:grpSp>
        <p:nvGrpSpPr>
          <p:cNvPr id="102" name="nodes" descr="nodes">
            <a:extLst>
              <a:ext uri="{FF2B5EF4-FFF2-40B4-BE49-F238E27FC236}">
                <a16:creationId xmlns:a16="http://schemas.microsoft.com/office/drawing/2014/main" id="{AA41F129-A6D4-495F-8429-AE5BDA7B0FD2}"/>
              </a:ext>
            </a:extLst>
          </p:cNvPr>
          <p:cNvGrpSpPr>
            <a:grpSpLocks noChangeAspect="1"/>
          </p:cNvGrpSpPr>
          <p:nvPr/>
        </p:nvGrpSpPr>
        <p:grpSpPr bwMode="auto">
          <a:xfrm>
            <a:off x="1230020" y="5252723"/>
            <a:ext cx="629757" cy="627777"/>
            <a:chOff x="1016" y="765"/>
            <a:chExt cx="318" cy="317"/>
          </a:xfrm>
        </p:grpSpPr>
        <p:sp>
          <p:nvSpPr>
            <p:cNvPr id="103" name="AutoShape 3">
              <a:extLst>
                <a:ext uri="{FF2B5EF4-FFF2-40B4-BE49-F238E27FC236}">
                  <a16:creationId xmlns:a16="http://schemas.microsoft.com/office/drawing/2014/main" id="{8FE03970-AF03-402B-B95F-1D74217EB9AD}"/>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4" name="Freeform 5">
              <a:extLst>
                <a:ext uri="{FF2B5EF4-FFF2-40B4-BE49-F238E27FC236}">
                  <a16:creationId xmlns:a16="http://schemas.microsoft.com/office/drawing/2014/main" id="{C6253C02-D2FC-4E60-9293-AE9F21837AB2}"/>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6">
              <a:extLst>
                <a:ext uri="{FF2B5EF4-FFF2-40B4-BE49-F238E27FC236}">
                  <a16:creationId xmlns:a16="http://schemas.microsoft.com/office/drawing/2014/main" id="{698782A7-E89F-4F9B-AC99-C31F9D4A7826}"/>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7">
              <a:extLst>
                <a:ext uri="{FF2B5EF4-FFF2-40B4-BE49-F238E27FC236}">
                  <a16:creationId xmlns:a16="http://schemas.microsoft.com/office/drawing/2014/main" id="{102E7504-D199-42AC-A8E4-1A1BFE525C1E}"/>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8">
              <a:extLst>
                <a:ext uri="{FF2B5EF4-FFF2-40B4-BE49-F238E27FC236}">
                  <a16:creationId xmlns:a16="http://schemas.microsoft.com/office/drawing/2014/main" id="{62F84C8F-C13C-4D4C-A45F-8AAB05D1A83A}"/>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9">
              <a:extLst>
                <a:ext uri="{FF2B5EF4-FFF2-40B4-BE49-F238E27FC236}">
                  <a16:creationId xmlns:a16="http://schemas.microsoft.com/office/drawing/2014/main" id="{D67F228D-B235-4A34-AB99-1FCD67976442}"/>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10">
              <a:extLst>
                <a:ext uri="{FF2B5EF4-FFF2-40B4-BE49-F238E27FC236}">
                  <a16:creationId xmlns:a16="http://schemas.microsoft.com/office/drawing/2014/main" id="{369FF15C-CB03-400E-82EC-E2D42D17B711}"/>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Oval 11">
              <a:extLst>
                <a:ext uri="{FF2B5EF4-FFF2-40B4-BE49-F238E27FC236}">
                  <a16:creationId xmlns:a16="http://schemas.microsoft.com/office/drawing/2014/main" id="{C12759BD-6101-4B30-B473-2BE96FBDB4C9}"/>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Oval 12">
              <a:extLst>
                <a:ext uri="{FF2B5EF4-FFF2-40B4-BE49-F238E27FC236}">
                  <a16:creationId xmlns:a16="http://schemas.microsoft.com/office/drawing/2014/main" id="{29CF364A-2D17-4058-9991-A9768893DFA7}"/>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Oval 13">
              <a:extLst>
                <a:ext uri="{FF2B5EF4-FFF2-40B4-BE49-F238E27FC236}">
                  <a16:creationId xmlns:a16="http://schemas.microsoft.com/office/drawing/2014/main" id="{1EDFE87B-5403-4A03-9FEF-E4AF80BA3BCA}"/>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Oval 14">
              <a:extLst>
                <a:ext uri="{FF2B5EF4-FFF2-40B4-BE49-F238E27FC236}">
                  <a16:creationId xmlns:a16="http://schemas.microsoft.com/office/drawing/2014/main" id="{DC679819-9FB7-41DB-9DF9-53FF88DC9553}"/>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15">
              <a:extLst>
                <a:ext uri="{FF2B5EF4-FFF2-40B4-BE49-F238E27FC236}">
                  <a16:creationId xmlns:a16="http://schemas.microsoft.com/office/drawing/2014/main" id="{77FAC4F4-192D-418C-BF8E-B157837BFCD5}"/>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16">
              <a:extLst>
                <a:ext uri="{FF2B5EF4-FFF2-40B4-BE49-F238E27FC236}">
                  <a16:creationId xmlns:a16="http://schemas.microsoft.com/office/drawing/2014/main" id="{69E4CE3A-C486-483D-BAB2-09024104C8E3}"/>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17">
              <a:extLst>
                <a:ext uri="{FF2B5EF4-FFF2-40B4-BE49-F238E27FC236}">
                  <a16:creationId xmlns:a16="http://schemas.microsoft.com/office/drawing/2014/main" id="{78D4647C-4C62-432F-9E5A-40388EC2443E}"/>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Oval 18">
              <a:extLst>
                <a:ext uri="{FF2B5EF4-FFF2-40B4-BE49-F238E27FC236}">
                  <a16:creationId xmlns:a16="http://schemas.microsoft.com/office/drawing/2014/main" id="{FEFD7D64-BC5A-454B-BBE7-7EF2A2F63BB6}"/>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97" name="Group 96" descr="Any infrastructre, any Kubernetes">
            <a:extLst>
              <a:ext uri="{FF2B5EF4-FFF2-40B4-BE49-F238E27FC236}">
                <a16:creationId xmlns:a16="http://schemas.microsoft.com/office/drawing/2014/main" id="{0786A93E-2D28-4507-8622-96CE79A38AE5}"/>
              </a:ext>
            </a:extLst>
          </p:cNvPr>
          <p:cNvGrpSpPr/>
          <p:nvPr/>
        </p:nvGrpSpPr>
        <p:grpSpPr>
          <a:xfrm>
            <a:off x="2108200" y="5516368"/>
            <a:ext cx="8026400" cy="104449"/>
            <a:chOff x="2108200" y="5643727"/>
            <a:chExt cx="8026400" cy="104449"/>
          </a:xfrm>
        </p:grpSpPr>
        <p:cxnSp>
          <p:nvCxnSpPr>
            <p:cNvPr id="98" name="Straight Connector 97">
              <a:extLst>
                <a:ext uri="{FF2B5EF4-FFF2-40B4-BE49-F238E27FC236}">
                  <a16:creationId xmlns:a16="http://schemas.microsoft.com/office/drawing/2014/main" id="{DC930671-A359-47C7-B15B-5D417E873CD1}"/>
                </a:ext>
              </a:extLst>
            </p:cNvPr>
            <p:cNvCxnSpPr>
              <a:cxnSpLocks/>
            </p:cNvCxnSpPr>
            <p:nvPr/>
          </p:nvCxnSpPr>
          <p:spPr>
            <a:xfrm>
              <a:off x="2108200" y="5695949"/>
              <a:ext cx="8026400" cy="0"/>
            </a:xfrm>
            <a:prstGeom prst="line">
              <a:avLst/>
            </a:prstGeom>
            <a:noFill/>
            <a:ln w="15875">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99" name="Rectangle 40">
              <a:extLst>
                <a:ext uri="{FF2B5EF4-FFF2-40B4-BE49-F238E27FC236}">
                  <a16:creationId xmlns:a16="http://schemas.microsoft.com/office/drawing/2014/main" id="{F967D88B-F228-4897-8EEF-C3B06AD48676}"/>
                </a:ext>
              </a:extLst>
            </p:cNvPr>
            <p:cNvSpPr/>
            <p:nvPr/>
          </p:nvSpPr>
          <p:spPr bwMode="auto">
            <a:xfrm rot="8100000">
              <a:off x="10014327" y="5643727"/>
              <a:ext cx="104449" cy="104449"/>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5875">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0" name="Rectangle 40">
              <a:extLst>
                <a:ext uri="{FF2B5EF4-FFF2-40B4-BE49-F238E27FC236}">
                  <a16:creationId xmlns:a16="http://schemas.microsoft.com/office/drawing/2014/main" id="{FAA9B448-A110-4278-9EE3-E65D6B435518}"/>
                </a:ext>
              </a:extLst>
            </p:cNvPr>
            <p:cNvSpPr/>
            <p:nvPr/>
          </p:nvSpPr>
          <p:spPr bwMode="auto">
            <a:xfrm rot="13500000" flipH="1">
              <a:off x="2129833" y="5643727"/>
              <a:ext cx="104449" cy="104449"/>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5875">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useBgFill="1">
        <p:nvSpPr>
          <p:cNvPr id="101" name="Rectangle 100">
            <a:extLst>
              <a:ext uri="{FF2B5EF4-FFF2-40B4-BE49-F238E27FC236}">
                <a16:creationId xmlns:a16="http://schemas.microsoft.com/office/drawing/2014/main" id="{17F5CE13-F081-4613-BF3A-C376BD9C74CF}"/>
              </a:ext>
            </a:extLst>
          </p:cNvPr>
          <p:cNvSpPr/>
          <p:nvPr/>
        </p:nvSpPr>
        <p:spPr bwMode="auto">
          <a:xfrm>
            <a:off x="3991361" y="5337759"/>
            <a:ext cx="4209294" cy="4616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Segoe UI" pitchFamily="34" charset="0"/>
              </a:rPr>
              <a:t>Any infrastructure, any Kubernetes</a:t>
            </a:r>
          </a:p>
        </p:txBody>
      </p:sp>
      <p:pic>
        <p:nvPicPr>
          <p:cNvPr id="208" name="Kubernetes" descr="Kubernetes">
            <a:extLst>
              <a:ext uri="{FF2B5EF4-FFF2-40B4-BE49-F238E27FC236}">
                <a16:creationId xmlns:a16="http://schemas.microsoft.com/office/drawing/2014/main" id="{72426C9C-C914-4F52-A639-92707D93019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406652" y="5301812"/>
            <a:ext cx="533400" cy="533398"/>
          </a:xfrm>
          <a:prstGeom prst="rect">
            <a:avLst/>
          </a:prstGeom>
        </p:spPr>
      </p:pic>
      <p:grpSp>
        <p:nvGrpSpPr>
          <p:cNvPr id="27" name="Group 26" descr="Kubernetes icons">
            <a:extLst>
              <a:ext uri="{FF2B5EF4-FFF2-40B4-BE49-F238E27FC236}">
                <a16:creationId xmlns:a16="http://schemas.microsoft.com/office/drawing/2014/main" id="{3FAA0D57-2A51-4446-9632-CD81F5B65CFF}"/>
              </a:ext>
            </a:extLst>
          </p:cNvPr>
          <p:cNvGrpSpPr/>
          <p:nvPr/>
        </p:nvGrpSpPr>
        <p:grpSpPr>
          <a:xfrm>
            <a:off x="2096775" y="5788497"/>
            <a:ext cx="2994435" cy="648505"/>
            <a:chOff x="2096775" y="5788497"/>
            <a:chExt cx="2994435" cy="648505"/>
          </a:xfrm>
        </p:grpSpPr>
        <p:grpSp>
          <p:nvGrpSpPr>
            <p:cNvPr id="26" name="Group 25">
              <a:extLst>
                <a:ext uri="{FF2B5EF4-FFF2-40B4-BE49-F238E27FC236}">
                  <a16:creationId xmlns:a16="http://schemas.microsoft.com/office/drawing/2014/main" id="{72A3CEFA-09B6-4A83-8614-35EDB7150EB1}"/>
                </a:ext>
              </a:extLst>
            </p:cNvPr>
            <p:cNvGrpSpPr/>
            <p:nvPr/>
          </p:nvGrpSpPr>
          <p:grpSpPr>
            <a:xfrm>
              <a:off x="3390923" y="5788497"/>
              <a:ext cx="426700" cy="648505"/>
              <a:chOff x="3390923" y="5788497"/>
              <a:chExt cx="426700" cy="648505"/>
            </a:xfrm>
          </p:grpSpPr>
          <p:sp>
            <p:nvSpPr>
              <p:cNvPr id="63" name="TextBox 1090">
                <a:extLst>
                  <a:ext uri="{FF2B5EF4-FFF2-40B4-BE49-F238E27FC236}">
                    <a16:creationId xmlns:a16="http://schemas.microsoft.com/office/drawing/2014/main" id="{D89588A6-E262-4C59-88B4-814F196064D9}"/>
                  </a:ext>
                </a:extLst>
              </p:cNvPr>
              <p:cNvSpPr txBox="1"/>
              <p:nvPr/>
            </p:nvSpPr>
            <p:spPr>
              <a:xfrm>
                <a:off x="3390923" y="6206170"/>
                <a:ext cx="426700" cy="230832"/>
              </a:xfrm>
              <a:prstGeom prst="rect">
                <a:avLst/>
              </a:prstGeom>
              <a:noFill/>
            </p:spPr>
            <p:txBody>
              <a:bodyPr wrap="square" bIns="4572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ea typeface="+mn-ea"/>
                    <a:cs typeface="Segoe UI Semibold" panose="020B0502040204020203" pitchFamily="34" charset="0"/>
                  </a:rPr>
                  <a:t>AKS</a:t>
                </a:r>
              </a:p>
            </p:txBody>
          </p:sp>
          <p:pic>
            <p:nvPicPr>
              <p:cNvPr id="17" name="Graphic 16">
                <a:extLst>
                  <a:ext uri="{FF2B5EF4-FFF2-40B4-BE49-F238E27FC236}">
                    <a16:creationId xmlns:a16="http://schemas.microsoft.com/office/drawing/2014/main" id="{2352F402-3AC4-416B-901C-49EFB997BE6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394428" y="5788497"/>
                <a:ext cx="419690" cy="419690"/>
              </a:xfrm>
              <a:prstGeom prst="rect">
                <a:avLst/>
              </a:prstGeom>
            </p:spPr>
          </p:pic>
        </p:grpSp>
        <p:grpSp>
          <p:nvGrpSpPr>
            <p:cNvPr id="51" name="Group 50">
              <a:extLst>
                <a:ext uri="{FF2B5EF4-FFF2-40B4-BE49-F238E27FC236}">
                  <a16:creationId xmlns:a16="http://schemas.microsoft.com/office/drawing/2014/main" id="{2000BA1D-6CDF-4293-A764-D7446079E76A}"/>
                </a:ext>
              </a:extLst>
            </p:cNvPr>
            <p:cNvGrpSpPr/>
            <p:nvPr/>
          </p:nvGrpSpPr>
          <p:grpSpPr>
            <a:xfrm>
              <a:off x="4072098" y="5809058"/>
              <a:ext cx="1019112" cy="627944"/>
              <a:chOff x="3786338" y="5452251"/>
              <a:chExt cx="1019112" cy="627944"/>
            </a:xfrm>
          </p:grpSpPr>
          <p:pic>
            <p:nvPicPr>
              <p:cNvPr id="83" name="Picture 4" descr="Image result for openshift">
                <a:extLst>
                  <a:ext uri="{FF2B5EF4-FFF2-40B4-BE49-F238E27FC236}">
                    <a16:creationId xmlns:a16="http://schemas.microsoft.com/office/drawing/2014/main" id="{7BE95E78-E26F-4E14-82F0-D453826EE3B7}"/>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b="21931"/>
              <a:stretch/>
            </p:blipFill>
            <p:spPr bwMode="auto">
              <a:xfrm>
                <a:off x="4074781" y="5452251"/>
                <a:ext cx="444776" cy="365760"/>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1090">
                <a:extLst>
                  <a:ext uri="{FF2B5EF4-FFF2-40B4-BE49-F238E27FC236}">
                    <a16:creationId xmlns:a16="http://schemas.microsoft.com/office/drawing/2014/main" id="{E2CCCF24-9D60-4785-A3D7-6EEB5D0F154F}"/>
                  </a:ext>
                </a:extLst>
              </p:cNvPr>
              <p:cNvSpPr txBox="1"/>
              <p:nvPr/>
            </p:nvSpPr>
            <p:spPr>
              <a:xfrm>
                <a:off x="3786338" y="5849363"/>
                <a:ext cx="1019112" cy="230832"/>
              </a:xfrm>
              <a:prstGeom prst="rect">
                <a:avLst/>
              </a:prstGeom>
              <a:noFill/>
            </p:spPr>
            <p:txBody>
              <a:bodyPr wrap="square"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ea typeface="+mn-ea"/>
                    <a:cs typeface="Segoe UI Semibold" panose="020B0502040204020203" pitchFamily="34" charset="0"/>
                  </a:rPr>
                  <a:t>OpenShift</a:t>
                </a:r>
              </a:p>
            </p:txBody>
          </p:sp>
        </p:grpSp>
        <p:grpSp>
          <p:nvGrpSpPr>
            <p:cNvPr id="52" name="Group 51">
              <a:extLst>
                <a:ext uri="{FF2B5EF4-FFF2-40B4-BE49-F238E27FC236}">
                  <a16:creationId xmlns:a16="http://schemas.microsoft.com/office/drawing/2014/main" id="{FB0C20D4-B4C1-48DF-992A-DA04C06F618C}"/>
                </a:ext>
              </a:extLst>
            </p:cNvPr>
            <p:cNvGrpSpPr/>
            <p:nvPr/>
          </p:nvGrpSpPr>
          <p:grpSpPr>
            <a:xfrm>
              <a:off x="2096775" y="5793906"/>
              <a:ext cx="1019112" cy="643096"/>
              <a:chOff x="875403" y="3328267"/>
              <a:chExt cx="1019112" cy="643096"/>
            </a:xfrm>
          </p:grpSpPr>
          <p:pic>
            <p:nvPicPr>
              <p:cNvPr id="81" name="Kubernetes" descr="Kubernetes">
                <a:extLst>
                  <a:ext uri="{FF2B5EF4-FFF2-40B4-BE49-F238E27FC236}">
                    <a16:creationId xmlns:a16="http://schemas.microsoft.com/office/drawing/2014/main" id="{004D747B-DD39-43C5-B3E6-5CFED955BE9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93106" y="3328267"/>
                <a:ext cx="365763" cy="365760"/>
              </a:xfrm>
              <a:prstGeom prst="rect">
                <a:avLst/>
              </a:prstGeom>
            </p:spPr>
          </p:pic>
          <p:sp>
            <p:nvSpPr>
              <p:cNvPr id="82" name="TextBox 1090">
                <a:extLst>
                  <a:ext uri="{FF2B5EF4-FFF2-40B4-BE49-F238E27FC236}">
                    <a16:creationId xmlns:a16="http://schemas.microsoft.com/office/drawing/2014/main" id="{28CCBB36-AF1B-4970-B168-CBCE2E08035E}"/>
                  </a:ext>
                </a:extLst>
              </p:cNvPr>
              <p:cNvSpPr txBox="1"/>
              <p:nvPr/>
            </p:nvSpPr>
            <p:spPr>
              <a:xfrm>
                <a:off x="875403" y="3740531"/>
                <a:ext cx="1019112" cy="230832"/>
              </a:xfrm>
              <a:prstGeom prst="rect">
                <a:avLst/>
              </a:prstGeom>
              <a:noFill/>
            </p:spPr>
            <p:txBody>
              <a:bodyPr wrap="square" bIns="4572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err="1">
                    <a:ln>
                      <a:noFill/>
                    </a:ln>
                    <a:solidFill>
                      <a:srgbClr val="FFFFFF"/>
                    </a:solidFill>
                    <a:effectLst/>
                    <a:uLnTx/>
                    <a:uFillTx/>
                    <a:ea typeface="+mn-ea"/>
                    <a:cs typeface="Segoe UI Semibold" panose="020B0502040204020203" pitchFamily="34" charset="0"/>
                  </a:rPr>
                  <a:t>kubeadm</a:t>
                </a:r>
                <a:endParaRPr kumimoji="0" lang="en-US" sz="900" b="0" i="0" u="none" strike="noStrike" kern="1200" cap="none" spc="0" normalizeH="0" baseline="0" noProof="0">
                  <a:ln>
                    <a:noFill/>
                  </a:ln>
                  <a:solidFill>
                    <a:srgbClr val="FFFFFF"/>
                  </a:solidFill>
                  <a:effectLst/>
                  <a:uLnTx/>
                  <a:uFillTx/>
                  <a:ea typeface="+mn-ea"/>
                  <a:cs typeface="Segoe UI Semibold" panose="020B0502040204020203" pitchFamily="34" charset="0"/>
                </a:endParaRPr>
              </a:p>
            </p:txBody>
          </p:sp>
        </p:grpSp>
      </p:grpSp>
      <p:grpSp>
        <p:nvGrpSpPr>
          <p:cNvPr id="22" name="Group 21" descr="Kubernetes icons">
            <a:extLst>
              <a:ext uri="{FF2B5EF4-FFF2-40B4-BE49-F238E27FC236}">
                <a16:creationId xmlns:a16="http://schemas.microsoft.com/office/drawing/2014/main" id="{CA70E83F-0F8C-468E-A9D4-60C4CA530DFE}"/>
              </a:ext>
            </a:extLst>
          </p:cNvPr>
          <p:cNvGrpSpPr/>
          <p:nvPr/>
        </p:nvGrpSpPr>
        <p:grpSpPr>
          <a:xfrm>
            <a:off x="7146081" y="5793674"/>
            <a:ext cx="3035219" cy="643328"/>
            <a:chOff x="7647283" y="5877271"/>
            <a:chExt cx="3035219" cy="643328"/>
          </a:xfrm>
        </p:grpSpPr>
        <p:grpSp>
          <p:nvGrpSpPr>
            <p:cNvPr id="54" name="Group 53">
              <a:extLst>
                <a:ext uri="{FF2B5EF4-FFF2-40B4-BE49-F238E27FC236}">
                  <a16:creationId xmlns:a16="http://schemas.microsoft.com/office/drawing/2014/main" id="{44924937-F0BF-4AAB-94ED-60D481F1DD47}"/>
                </a:ext>
              </a:extLst>
            </p:cNvPr>
            <p:cNvGrpSpPr/>
            <p:nvPr/>
          </p:nvGrpSpPr>
          <p:grpSpPr>
            <a:xfrm>
              <a:off x="8768541" y="5893149"/>
              <a:ext cx="873957" cy="627450"/>
              <a:chOff x="9067542" y="5486543"/>
              <a:chExt cx="873957" cy="627450"/>
            </a:xfrm>
          </p:grpSpPr>
          <p:pic>
            <p:nvPicPr>
              <p:cNvPr id="61" name="Shape 339" descr="Container-Engine_256px.png">
                <a:extLst>
                  <a:ext uri="{FF2B5EF4-FFF2-40B4-BE49-F238E27FC236}">
                    <a16:creationId xmlns:a16="http://schemas.microsoft.com/office/drawing/2014/main" id="{E58C045D-9299-4059-832A-EF1E630D2F19}"/>
                  </a:ext>
                </a:extLst>
              </p:cNvPr>
              <p:cNvPicPr preferRelativeResize="0"/>
              <p:nvPr/>
            </p:nvPicPr>
            <p:blipFill rotWithShape="1">
              <a:blip r:embed="rId16"/>
              <a:srcRect t="5092" b="5092"/>
              <a:stretch/>
            </p:blipFill>
            <p:spPr>
              <a:xfrm>
                <a:off x="9307925" y="5486543"/>
                <a:ext cx="393192" cy="365760"/>
              </a:xfrm>
              <a:prstGeom prst="rect">
                <a:avLst/>
              </a:prstGeom>
            </p:spPr>
          </p:pic>
          <p:sp>
            <p:nvSpPr>
              <p:cNvPr id="62" name="TextBox 61">
                <a:extLst>
                  <a:ext uri="{FF2B5EF4-FFF2-40B4-BE49-F238E27FC236}">
                    <a16:creationId xmlns:a16="http://schemas.microsoft.com/office/drawing/2014/main" id="{67456DAA-CC97-438D-A8F9-33EA82E1B131}"/>
                  </a:ext>
                </a:extLst>
              </p:cNvPr>
              <p:cNvSpPr txBox="1"/>
              <p:nvPr/>
            </p:nvSpPr>
            <p:spPr>
              <a:xfrm>
                <a:off x="9067542" y="5883161"/>
                <a:ext cx="873957"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ea typeface="+mn-ea"/>
                    <a:cs typeface="Segoe UI" pitchFamily="34" charset="0"/>
                  </a:rPr>
                  <a:t>GKE</a:t>
                </a:r>
              </a:p>
            </p:txBody>
          </p:sp>
        </p:grpSp>
        <p:grpSp>
          <p:nvGrpSpPr>
            <p:cNvPr id="55" name="Group 54">
              <a:extLst>
                <a:ext uri="{FF2B5EF4-FFF2-40B4-BE49-F238E27FC236}">
                  <a16:creationId xmlns:a16="http://schemas.microsoft.com/office/drawing/2014/main" id="{7879F29E-8E1F-4F1E-B261-EBE927570C97}"/>
                </a:ext>
              </a:extLst>
            </p:cNvPr>
            <p:cNvGrpSpPr/>
            <p:nvPr/>
          </p:nvGrpSpPr>
          <p:grpSpPr>
            <a:xfrm>
              <a:off x="7647283" y="5905349"/>
              <a:ext cx="1160246" cy="615250"/>
              <a:chOff x="7603407" y="5480114"/>
              <a:chExt cx="1160246" cy="615250"/>
            </a:xfrm>
          </p:grpSpPr>
          <p:sp>
            <p:nvSpPr>
              <p:cNvPr id="56" name="Rectangle 55">
                <a:extLst>
                  <a:ext uri="{FF2B5EF4-FFF2-40B4-BE49-F238E27FC236}">
                    <a16:creationId xmlns:a16="http://schemas.microsoft.com/office/drawing/2014/main" id="{CD8F8BC6-A84F-4E3B-8CB4-19198C264679}"/>
                  </a:ext>
                </a:extLst>
              </p:cNvPr>
              <p:cNvSpPr/>
              <p:nvPr/>
            </p:nvSpPr>
            <p:spPr>
              <a:xfrm>
                <a:off x="7603407" y="5864532"/>
                <a:ext cx="1160246"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ea typeface="+mn-ea"/>
                    <a:cs typeface="Segoe UI" pitchFamily="34" charset="0"/>
                  </a:rPr>
                  <a:t>EKS</a:t>
                </a:r>
                <a:endParaRPr kumimoji="0" lang="en-US" sz="900" b="0" i="0" u="none" strike="noStrike" kern="1200" cap="none" spc="0" normalizeH="0" baseline="0" noProof="0">
                  <a:ln>
                    <a:noFill/>
                  </a:ln>
                  <a:solidFill>
                    <a:srgbClr val="50E6FF"/>
                  </a:solidFill>
                  <a:effectLst/>
                  <a:uLnTx/>
                  <a:uFillTx/>
                  <a:ea typeface="+mn-ea"/>
                  <a:cs typeface="Segoe UI" pitchFamily="34" charset="0"/>
                </a:endParaRPr>
              </a:p>
            </p:txBody>
          </p:sp>
          <p:grpSp>
            <p:nvGrpSpPr>
              <p:cNvPr id="57" name="Graphic 6">
                <a:extLst>
                  <a:ext uri="{FF2B5EF4-FFF2-40B4-BE49-F238E27FC236}">
                    <a16:creationId xmlns:a16="http://schemas.microsoft.com/office/drawing/2014/main" id="{2EAC0DE5-A91F-4F23-956B-44856BE0F540}"/>
                  </a:ext>
                </a:extLst>
              </p:cNvPr>
              <p:cNvGrpSpPr/>
              <p:nvPr/>
            </p:nvGrpSpPr>
            <p:grpSpPr>
              <a:xfrm>
                <a:off x="8022426" y="5480114"/>
                <a:ext cx="336385" cy="365760"/>
                <a:chOff x="8069129" y="5583999"/>
                <a:chExt cx="226630" cy="246421"/>
              </a:xfrm>
              <a:solidFill>
                <a:srgbClr val="FFFFFF"/>
              </a:solidFill>
            </p:grpSpPr>
            <p:sp>
              <p:nvSpPr>
                <p:cNvPr id="58" name="Freeform: Shape 57">
                  <a:extLst>
                    <a:ext uri="{FF2B5EF4-FFF2-40B4-BE49-F238E27FC236}">
                      <a16:creationId xmlns:a16="http://schemas.microsoft.com/office/drawing/2014/main" id="{B99B064F-4479-493A-8C89-F763FEFDBB9C}"/>
                    </a:ext>
                  </a:extLst>
                </p:cNvPr>
                <p:cNvSpPr/>
                <p:nvPr/>
              </p:nvSpPr>
              <p:spPr>
                <a:xfrm>
                  <a:off x="8069129" y="5583999"/>
                  <a:ext cx="217079" cy="246421"/>
                </a:xfrm>
                <a:custGeom>
                  <a:avLst/>
                  <a:gdLst>
                    <a:gd name="connsiteX0" fmla="*/ 113315 w 217079"/>
                    <a:gd name="connsiteY0" fmla="*/ 255072 h 255072"/>
                    <a:gd name="connsiteX1" fmla="*/ 110955 w 217079"/>
                    <a:gd name="connsiteY1" fmla="*/ 254459 h 255072"/>
                    <a:gd name="connsiteX2" fmla="*/ 2361 w 217079"/>
                    <a:gd name="connsiteY2" fmla="*/ 191758 h 255072"/>
                    <a:gd name="connsiteX3" fmla="*/ 0 w 217079"/>
                    <a:gd name="connsiteY3" fmla="*/ 187650 h 255072"/>
                    <a:gd name="connsiteX4" fmla="*/ 0 w 217079"/>
                    <a:gd name="connsiteY4" fmla="*/ 62248 h 255072"/>
                    <a:gd name="connsiteX5" fmla="*/ 2361 w 217079"/>
                    <a:gd name="connsiteY5" fmla="*/ 58140 h 255072"/>
                    <a:gd name="connsiteX6" fmla="*/ 101512 w 217079"/>
                    <a:gd name="connsiteY6" fmla="*/ 633 h 255072"/>
                    <a:gd name="connsiteX7" fmla="*/ 106233 w 217079"/>
                    <a:gd name="connsiteY7" fmla="*/ 633 h 255072"/>
                    <a:gd name="connsiteX8" fmla="*/ 108594 w 217079"/>
                    <a:gd name="connsiteY8" fmla="*/ 4740 h 255072"/>
                    <a:gd name="connsiteX9" fmla="*/ 108594 w 217079"/>
                    <a:gd name="connsiteY9" fmla="*/ 59084 h 255072"/>
                    <a:gd name="connsiteX10" fmla="*/ 106233 w 217079"/>
                    <a:gd name="connsiteY10" fmla="*/ 63192 h 255072"/>
                    <a:gd name="connsiteX11" fmla="*/ 56658 w 217079"/>
                    <a:gd name="connsiteY11" fmla="*/ 92135 h 255072"/>
                    <a:gd name="connsiteX12" fmla="*/ 56658 w 217079"/>
                    <a:gd name="connsiteY12" fmla="*/ 157621 h 255072"/>
                    <a:gd name="connsiteX13" fmla="*/ 113315 w 217079"/>
                    <a:gd name="connsiteY13" fmla="*/ 190341 h 255072"/>
                    <a:gd name="connsiteX14" fmla="*/ 162749 w 217079"/>
                    <a:gd name="connsiteY14" fmla="*/ 162012 h 255072"/>
                    <a:gd name="connsiteX15" fmla="*/ 167470 w 217079"/>
                    <a:gd name="connsiteY15" fmla="*/ 162012 h 255072"/>
                    <a:gd name="connsiteX16" fmla="*/ 214685 w 217079"/>
                    <a:gd name="connsiteY16" fmla="*/ 189255 h 255072"/>
                    <a:gd name="connsiteX17" fmla="*/ 216465 w 217079"/>
                    <a:gd name="connsiteY17" fmla="*/ 195691 h 255072"/>
                    <a:gd name="connsiteX18" fmla="*/ 214685 w 217079"/>
                    <a:gd name="connsiteY18" fmla="*/ 197471 h 255072"/>
                    <a:gd name="connsiteX19" fmla="*/ 115676 w 217079"/>
                    <a:gd name="connsiteY19" fmla="*/ 254459 h 255072"/>
                    <a:gd name="connsiteX20" fmla="*/ 113315 w 217079"/>
                    <a:gd name="connsiteY20" fmla="*/ 255072 h 255072"/>
                    <a:gd name="connsiteX21" fmla="*/ 9443 w 217079"/>
                    <a:gd name="connsiteY21" fmla="*/ 184911 h 255072"/>
                    <a:gd name="connsiteX22" fmla="*/ 113315 w 217079"/>
                    <a:gd name="connsiteY22" fmla="*/ 244921 h 255072"/>
                    <a:gd name="connsiteX23" fmla="*/ 203023 w 217079"/>
                    <a:gd name="connsiteY23" fmla="*/ 192985 h 255072"/>
                    <a:gd name="connsiteX24" fmla="*/ 165251 w 217079"/>
                    <a:gd name="connsiteY24" fmla="*/ 171172 h 255072"/>
                    <a:gd name="connsiteX25" fmla="*/ 115676 w 217079"/>
                    <a:gd name="connsiteY25" fmla="*/ 199926 h 255072"/>
                    <a:gd name="connsiteX26" fmla="*/ 110955 w 217079"/>
                    <a:gd name="connsiteY26" fmla="*/ 199926 h 255072"/>
                    <a:gd name="connsiteX27" fmla="*/ 49575 w 217079"/>
                    <a:gd name="connsiteY27" fmla="*/ 164467 h 255072"/>
                    <a:gd name="connsiteX28" fmla="*/ 47215 w 217079"/>
                    <a:gd name="connsiteY28" fmla="*/ 160360 h 255072"/>
                    <a:gd name="connsiteX29" fmla="*/ 47215 w 217079"/>
                    <a:gd name="connsiteY29" fmla="*/ 89538 h 255072"/>
                    <a:gd name="connsiteX30" fmla="*/ 49575 w 217079"/>
                    <a:gd name="connsiteY30" fmla="*/ 85430 h 255072"/>
                    <a:gd name="connsiteX31" fmla="*/ 99151 w 217079"/>
                    <a:gd name="connsiteY31" fmla="*/ 56582 h 255072"/>
                    <a:gd name="connsiteX32" fmla="*/ 99151 w 217079"/>
                    <a:gd name="connsiteY32" fmla="*/ 12908 h 255072"/>
                    <a:gd name="connsiteX33" fmla="*/ 9443 w 217079"/>
                    <a:gd name="connsiteY33" fmla="*/ 64845 h 255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7079" h="255072">
                      <a:moveTo>
                        <a:pt x="113315" y="255072"/>
                      </a:moveTo>
                      <a:cubicBezTo>
                        <a:pt x="112488" y="255078"/>
                        <a:pt x="111674" y="254866"/>
                        <a:pt x="110955" y="254459"/>
                      </a:cubicBezTo>
                      <a:lnTo>
                        <a:pt x="2361" y="191758"/>
                      </a:lnTo>
                      <a:cubicBezTo>
                        <a:pt x="894" y="190911"/>
                        <a:pt x="-7" y="189343"/>
                        <a:pt x="0" y="187650"/>
                      </a:cubicBezTo>
                      <a:lnTo>
                        <a:pt x="0" y="62248"/>
                      </a:lnTo>
                      <a:cubicBezTo>
                        <a:pt x="-7" y="60554"/>
                        <a:pt x="894" y="58987"/>
                        <a:pt x="2361" y="58140"/>
                      </a:cubicBezTo>
                      <a:lnTo>
                        <a:pt x="101512" y="633"/>
                      </a:lnTo>
                      <a:cubicBezTo>
                        <a:pt x="102972" y="-211"/>
                        <a:pt x="104772" y="-211"/>
                        <a:pt x="106233" y="633"/>
                      </a:cubicBezTo>
                      <a:cubicBezTo>
                        <a:pt x="107700" y="1479"/>
                        <a:pt x="108600" y="3047"/>
                        <a:pt x="108594" y="4740"/>
                      </a:cubicBezTo>
                      <a:lnTo>
                        <a:pt x="108594" y="59084"/>
                      </a:lnTo>
                      <a:cubicBezTo>
                        <a:pt x="108600" y="60778"/>
                        <a:pt x="107700" y="62345"/>
                        <a:pt x="106233" y="63192"/>
                      </a:cubicBezTo>
                      <a:lnTo>
                        <a:pt x="56658" y="92135"/>
                      </a:lnTo>
                      <a:lnTo>
                        <a:pt x="56658" y="157621"/>
                      </a:lnTo>
                      <a:lnTo>
                        <a:pt x="113315" y="190341"/>
                      </a:lnTo>
                      <a:lnTo>
                        <a:pt x="162749" y="162012"/>
                      </a:lnTo>
                      <a:cubicBezTo>
                        <a:pt x="164210" y="161169"/>
                        <a:pt x="166010" y="161169"/>
                        <a:pt x="167470" y="162012"/>
                      </a:cubicBezTo>
                      <a:lnTo>
                        <a:pt x="214685" y="189255"/>
                      </a:lnTo>
                      <a:cubicBezTo>
                        <a:pt x="216954" y="190541"/>
                        <a:pt x="217751" y="193422"/>
                        <a:pt x="216465" y="195691"/>
                      </a:cubicBezTo>
                      <a:cubicBezTo>
                        <a:pt x="216044" y="196434"/>
                        <a:pt x="215429" y="197049"/>
                        <a:pt x="214685" y="197471"/>
                      </a:cubicBezTo>
                      <a:lnTo>
                        <a:pt x="115676" y="254459"/>
                      </a:lnTo>
                      <a:cubicBezTo>
                        <a:pt x="114956" y="254866"/>
                        <a:pt x="114142" y="255078"/>
                        <a:pt x="113315" y="255072"/>
                      </a:cubicBezTo>
                      <a:close/>
                      <a:moveTo>
                        <a:pt x="9443" y="184911"/>
                      </a:moveTo>
                      <a:lnTo>
                        <a:pt x="113315" y="244921"/>
                      </a:lnTo>
                      <a:lnTo>
                        <a:pt x="203023" y="192985"/>
                      </a:lnTo>
                      <a:lnTo>
                        <a:pt x="165251" y="171172"/>
                      </a:lnTo>
                      <a:lnTo>
                        <a:pt x="115676" y="199926"/>
                      </a:lnTo>
                      <a:cubicBezTo>
                        <a:pt x="114215" y="200769"/>
                        <a:pt x="112415" y="200769"/>
                        <a:pt x="110955" y="199926"/>
                      </a:cubicBezTo>
                      <a:lnTo>
                        <a:pt x="49575" y="164467"/>
                      </a:lnTo>
                      <a:cubicBezTo>
                        <a:pt x="48109" y="163621"/>
                        <a:pt x="47208" y="162053"/>
                        <a:pt x="47215" y="160360"/>
                      </a:cubicBezTo>
                      <a:lnTo>
                        <a:pt x="47215" y="89538"/>
                      </a:lnTo>
                      <a:cubicBezTo>
                        <a:pt x="47208" y="87844"/>
                        <a:pt x="48109" y="86277"/>
                        <a:pt x="49575" y="85430"/>
                      </a:cubicBezTo>
                      <a:lnTo>
                        <a:pt x="99151" y="56582"/>
                      </a:lnTo>
                      <a:lnTo>
                        <a:pt x="99151" y="12908"/>
                      </a:lnTo>
                      <a:lnTo>
                        <a:pt x="9443" y="64845"/>
                      </a:lnTo>
                      <a:close/>
                    </a:path>
                  </a:pathLst>
                </a:custGeom>
                <a:solidFill>
                  <a:srgbClr val="FFFFFF"/>
                </a:solidFill>
                <a:ln w="46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59" name="Freeform: Shape 58">
                  <a:extLst>
                    <a:ext uri="{FF2B5EF4-FFF2-40B4-BE49-F238E27FC236}">
                      <a16:creationId xmlns:a16="http://schemas.microsoft.com/office/drawing/2014/main" id="{DECA76F3-A24F-41C8-9701-770770304C54}"/>
                    </a:ext>
                  </a:extLst>
                </p:cNvPr>
                <p:cNvSpPr/>
                <p:nvPr/>
              </p:nvSpPr>
              <p:spPr>
                <a:xfrm>
                  <a:off x="8187166" y="5584559"/>
                  <a:ext cx="108593" cy="180951"/>
                </a:xfrm>
                <a:custGeom>
                  <a:avLst/>
                  <a:gdLst>
                    <a:gd name="connsiteX0" fmla="*/ 103872 w 108593"/>
                    <a:gd name="connsiteY0" fmla="*/ 180952 h 180951"/>
                    <a:gd name="connsiteX1" fmla="*/ 101512 w 108593"/>
                    <a:gd name="connsiteY1" fmla="*/ 180338 h 180951"/>
                    <a:gd name="connsiteX2" fmla="*/ 54297 w 108593"/>
                    <a:gd name="connsiteY2" fmla="*/ 153190 h 180951"/>
                    <a:gd name="connsiteX3" fmla="*/ 52172 w 108593"/>
                    <a:gd name="connsiteY3" fmla="*/ 149082 h 180951"/>
                    <a:gd name="connsiteX4" fmla="*/ 52172 w 108593"/>
                    <a:gd name="connsiteY4" fmla="*/ 91574 h 180951"/>
                    <a:gd name="connsiteX5" fmla="*/ 2361 w 108593"/>
                    <a:gd name="connsiteY5" fmla="*/ 63246 h 180951"/>
                    <a:gd name="connsiteX6" fmla="*/ 0 w 108593"/>
                    <a:gd name="connsiteY6" fmla="*/ 59138 h 180951"/>
                    <a:gd name="connsiteX7" fmla="*/ 0 w 108593"/>
                    <a:gd name="connsiteY7" fmla="*/ 4699 h 180951"/>
                    <a:gd name="connsiteX8" fmla="*/ 2361 w 108593"/>
                    <a:gd name="connsiteY8" fmla="*/ 592 h 180951"/>
                    <a:gd name="connsiteX9" fmla="*/ 7082 w 108593"/>
                    <a:gd name="connsiteY9" fmla="*/ 592 h 180951"/>
                    <a:gd name="connsiteX10" fmla="*/ 106233 w 108593"/>
                    <a:gd name="connsiteY10" fmla="*/ 57580 h 180951"/>
                    <a:gd name="connsiteX11" fmla="*/ 108594 w 108593"/>
                    <a:gd name="connsiteY11" fmla="*/ 61688 h 180951"/>
                    <a:gd name="connsiteX12" fmla="*/ 108594 w 108593"/>
                    <a:gd name="connsiteY12" fmla="*/ 176230 h 180951"/>
                    <a:gd name="connsiteX13" fmla="*/ 103872 w 108593"/>
                    <a:gd name="connsiteY13" fmla="*/ 180952 h 180951"/>
                    <a:gd name="connsiteX14" fmla="*/ 61379 w 108593"/>
                    <a:gd name="connsiteY14" fmla="*/ 146391 h 180951"/>
                    <a:gd name="connsiteX15" fmla="*/ 99151 w 108593"/>
                    <a:gd name="connsiteY15" fmla="*/ 168015 h 180951"/>
                    <a:gd name="connsiteX16" fmla="*/ 99151 w 108593"/>
                    <a:gd name="connsiteY16" fmla="*/ 64426 h 180951"/>
                    <a:gd name="connsiteX17" fmla="*/ 9443 w 108593"/>
                    <a:gd name="connsiteY17" fmla="*/ 12868 h 180951"/>
                    <a:gd name="connsiteX18" fmla="*/ 9443 w 108593"/>
                    <a:gd name="connsiteY18" fmla="*/ 56447 h 180951"/>
                    <a:gd name="connsiteX19" fmla="*/ 59018 w 108593"/>
                    <a:gd name="connsiteY19" fmla="*/ 84776 h 180951"/>
                    <a:gd name="connsiteX20" fmla="*/ 61379 w 108593"/>
                    <a:gd name="connsiteY20" fmla="*/ 88836 h 18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593" h="180951">
                      <a:moveTo>
                        <a:pt x="103872" y="180952"/>
                      </a:moveTo>
                      <a:cubicBezTo>
                        <a:pt x="103045" y="180958"/>
                        <a:pt x="102231" y="180746"/>
                        <a:pt x="101512" y="180338"/>
                      </a:cubicBezTo>
                      <a:lnTo>
                        <a:pt x="54297" y="153190"/>
                      </a:lnTo>
                      <a:cubicBezTo>
                        <a:pt x="52812" y="152387"/>
                        <a:pt x="51969" y="150758"/>
                        <a:pt x="52172" y="149082"/>
                      </a:cubicBezTo>
                      <a:lnTo>
                        <a:pt x="52172" y="91574"/>
                      </a:lnTo>
                      <a:lnTo>
                        <a:pt x="2361" y="63246"/>
                      </a:lnTo>
                      <a:cubicBezTo>
                        <a:pt x="894" y="62399"/>
                        <a:pt x="-7" y="60831"/>
                        <a:pt x="0" y="59138"/>
                      </a:cubicBezTo>
                      <a:lnTo>
                        <a:pt x="0" y="4699"/>
                      </a:lnTo>
                      <a:cubicBezTo>
                        <a:pt x="-7" y="3006"/>
                        <a:pt x="894" y="1439"/>
                        <a:pt x="2361" y="592"/>
                      </a:cubicBezTo>
                      <a:cubicBezTo>
                        <a:pt x="3836" y="-197"/>
                        <a:pt x="5607" y="-197"/>
                        <a:pt x="7082" y="592"/>
                      </a:cubicBezTo>
                      <a:lnTo>
                        <a:pt x="106233" y="57580"/>
                      </a:lnTo>
                      <a:cubicBezTo>
                        <a:pt x="107700" y="58427"/>
                        <a:pt x="108600" y="59994"/>
                        <a:pt x="108594" y="61688"/>
                      </a:cubicBezTo>
                      <a:lnTo>
                        <a:pt x="108594" y="176230"/>
                      </a:lnTo>
                      <a:cubicBezTo>
                        <a:pt x="108594" y="178838"/>
                        <a:pt x="106480" y="180952"/>
                        <a:pt x="103872" y="180952"/>
                      </a:cubicBezTo>
                      <a:close/>
                      <a:moveTo>
                        <a:pt x="61379" y="146391"/>
                      </a:moveTo>
                      <a:lnTo>
                        <a:pt x="99151" y="168015"/>
                      </a:lnTo>
                      <a:lnTo>
                        <a:pt x="99151" y="64426"/>
                      </a:lnTo>
                      <a:lnTo>
                        <a:pt x="9443" y="12868"/>
                      </a:lnTo>
                      <a:lnTo>
                        <a:pt x="9443" y="56447"/>
                      </a:lnTo>
                      <a:lnTo>
                        <a:pt x="59018" y="84776"/>
                      </a:lnTo>
                      <a:cubicBezTo>
                        <a:pt x="60470" y="85614"/>
                        <a:pt x="61369" y="87159"/>
                        <a:pt x="61379" y="88836"/>
                      </a:cubicBezTo>
                      <a:close/>
                    </a:path>
                  </a:pathLst>
                </a:custGeom>
                <a:solidFill>
                  <a:srgbClr val="FFFFFF"/>
                </a:solidFill>
                <a:ln w="46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60" name="Freeform: Shape 59">
                  <a:extLst>
                    <a:ext uri="{FF2B5EF4-FFF2-40B4-BE49-F238E27FC236}">
                      <a16:creationId xmlns:a16="http://schemas.microsoft.com/office/drawing/2014/main" id="{C3D27036-9D8D-4D16-907C-32A17F3DCEE2}"/>
                    </a:ext>
                  </a:extLst>
                </p:cNvPr>
                <p:cNvSpPr/>
                <p:nvPr/>
              </p:nvSpPr>
              <p:spPr>
                <a:xfrm>
                  <a:off x="8158837" y="5673726"/>
                  <a:ext cx="55382" cy="70822"/>
                </a:xfrm>
                <a:custGeom>
                  <a:avLst/>
                  <a:gdLst>
                    <a:gd name="connsiteX0" fmla="*/ 0 w 55382"/>
                    <a:gd name="connsiteY0" fmla="*/ 70822 h 70822"/>
                    <a:gd name="connsiteX1" fmla="*/ 0 w 55382"/>
                    <a:gd name="connsiteY1" fmla="*/ 0 h 70822"/>
                    <a:gd name="connsiteX2" fmla="*/ 9443 w 55382"/>
                    <a:gd name="connsiteY2" fmla="*/ 0 h 70822"/>
                    <a:gd name="connsiteX3" fmla="*/ 9443 w 55382"/>
                    <a:gd name="connsiteY3" fmla="*/ 32248 h 70822"/>
                    <a:gd name="connsiteX4" fmla="*/ 40132 w 55382"/>
                    <a:gd name="connsiteY4" fmla="*/ 0 h 70822"/>
                    <a:gd name="connsiteX5" fmla="*/ 52597 w 55382"/>
                    <a:gd name="connsiteY5" fmla="*/ 0 h 70822"/>
                    <a:gd name="connsiteX6" fmla="*/ 20586 w 55382"/>
                    <a:gd name="connsiteY6" fmla="*/ 34467 h 70822"/>
                    <a:gd name="connsiteX7" fmla="*/ 55383 w 55382"/>
                    <a:gd name="connsiteY7" fmla="*/ 70822 h 70822"/>
                    <a:gd name="connsiteX8" fmla="*/ 42493 w 55382"/>
                    <a:gd name="connsiteY8" fmla="*/ 70822 h 70822"/>
                    <a:gd name="connsiteX9" fmla="*/ 9443 w 55382"/>
                    <a:gd name="connsiteY9" fmla="*/ 37772 h 70822"/>
                    <a:gd name="connsiteX10" fmla="*/ 9443 w 55382"/>
                    <a:gd name="connsiteY10" fmla="*/ 70822 h 7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382" h="70822">
                      <a:moveTo>
                        <a:pt x="0" y="70822"/>
                      </a:moveTo>
                      <a:lnTo>
                        <a:pt x="0" y="0"/>
                      </a:lnTo>
                      <a:lnTo>
                        <a:pt x="9443" y="0"/>
                      </a:lnTo>
                      <a:lnTo>
                        <a:pt x="9443" y="32248"/>
                      </a:lnTo>
                      <a:lnTo>
                        <a:pt x="40132" y="0"/>
                      </a:lnTo>
                      <a:lnTo>
                        <a:pt x="52597" y="0"/>
                      </a:lnTo>
                      <a:lnTo>
                        <a:pt x="20586" y="34467"/>
                      </a:lnTo>
                      <a:lnTo>
                        <a:pt x="55383" y="70822"/>
                      </a:lnTo>
                      <a:lnTo>
                        <a:pt x="42493" y="70822"/>
                      </a:lnTo>
                      <a:lnTo>
                        <a:pt x="9443" y="37772"/>
                      </a:lnTo>
                      <a:lnTo>
                        <a:pt x="9443" y="70822"/>
                      </a:lnTo>
                      <a:close/>
                    </a:path>
                  </a:pathLst>
                </a:custGeom>
                <a:solidFill>
                  <a:srgbClr val="FFFFFF"/>
                </a:solidFill>
                <a:ln w="46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grpSp>
        </p:grpSp>
        <p:pic>
          <p:nvPicPr>
            <p:cNvPr id="20" name="Picture 19" descr="A picture containing object, clock&#10;&#10;Description automatically generated">
              <a:extLst>
                <a:ext uri="{FF2B5EF4-FFF2-40B4-BE49-F238E27FC236}">
                  <a16:creationId xmlns:a16="http://schemas.microsoft.com/office/drawing/2014/main" id="{EC67895E-FD73-4AB8-B6EB-DE08D33D084C}"/>
                </a:ext>
              </a:extLst>
            </p:cNvPr>
            <p:cNvPicPr>
              <a:picLocks noChangeAspect="1"/>
            </p:cNvPicPr>
            <p:nvPr/>
          </p:nvPicPr>
          <p:blipFill>
            <a:blip r:embed="rId17"/>
            <a:stretch>
              <a:fillRect/>
            </a:stretch>
          </p:blipFill>
          <p:spPr>
            <a:xfrm>
              <a:off x="9975588" y="5877271"/>
              <a:ext cx="393191" cy="390032"/>
            </a:xfrm>
            <a:prstGeom prst="rect">
              <a:avLst/>
            </a:prstGeom>
          </p:spPr>
        </p:pic>
        <p:sp>
          <p:nvSpPr>
            <p:cNvPr id="21" name="TextBox 20">
              <a:extLst>
                <a:ext uri="{FF2B5EF4-FFF2-40B4-BE49-F238E27FC236}">
                  <a16:creationId xmlns:a16="http://schemas.microsoft.com/office/drawing/2014/main" id="{3F76E874-97C3-4B23-A6DF-58C13C64A309}"/>
                </a:ext>
              </a:extLst>
            </p:cNvPr>
            <p:cNvSpPr txBox="1"/>
            <p:nvPr/>
          </p:nvSpPr>
          <p:spPr>
            <a:xfrm>
              <a:off x="9661863" y="6289767"/>
              <a:ext cx="1020639"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ea typeface="+mn-ea"/>
                  <a:cs typeface="Segoe UI" pitchFamily="34" charset="0"/>
                </a:rPr>
                <a:t>VMware Tanzu</a:t>
              </a:r>
            </a:p>
          </p:txBody>
        </p:sp>
      </p:grpSp>
    </p:spTree>
    <p:extLst>
      <p:ext uri="{BB962C8B-B14F-4D97-AF65-F5344CB8AC3E}">
        <p14:creationId xmlns:p14="http://schemas.microsoft.com/office/powerpoint/2010/main" val="1559078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299"/>
                                          </p:stCondLst>
                                        </p:cTn>
                                        <p:tgtEl>
                                          <p:spTgt spid="208"/>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300" fill="hold"/>
                                        <p:tgtEl>
                                          <p:spTgt spid="208"/>
                                        </p:tgtEl>
                                      </p:cBhvr>
                                      <p:by x="0" y="0"/>
                                    </p:animScale>
                                  </p:childTnLst>
                                </p:cTn>
                              </p:par>
                              <p:par>
                                <p:cTn id="9" presetID="16" presetClass="entr" presetSubtype="37" fill="hold" nodeType="withEffect">
                                  <p:stCondLst>
                                    <p:cond delay="0"/>
                                  </p:stCondLst>
                                  <p:childTnLst>
                                    <p:set>
                                      <p:cBhvr>
                                        <p:cTn id="10" dur="1" fill="hold">
                                          <p:stCondLst>
                                            <p:cond delay="0"/>
                                          </p:stCondLst>
                                        </p:cTn>
                                        <p:tgtEl>
                                          <p:spTgt spid="97"/>
                                        </p:tgtEl>
                                        <p:attrNameLst>
                                          <p:attrName>style.visibility</p:attrName>
                                        </p:attrNameLst>
                                      </p:cBhvr>
                                      <p:to>
                                        <p:strVal val="visible"/>
                                      </p:to>
                                    </p:set>
                                    <p:animEffect transition="in" filter="barn(outVertical)">
                                      <p:cBhvr>
                                        <p:cTn id="11" dur="500"/>
                                        <p:tgtEl>
                                          <p:spTgt spid="9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500"/>
                                        <p:tgtEl>
                                          <p:spTgt spid="101"/>
                                        </p:tgtEl>
                                      </p:cBhvr>
                                    </p:animEffect>
                                  </p:childTnLst>
                                </p:cTn>
                              </p:par>
                              <p:par>
                                <p:cTn id="15" presetID="42" presetClass="path" presetSubtype="0" decel="100000" fill="hold" grpId="1" nodeType="withEffect">
                                  <p:stCondLst>
                                    <p:cond delay="0"/>
                                  </p:stCondLst>
                                  <p:childTnLst>
                                    <p:animMotion origin="layout" path="M 0 4.44444E-6 L 0 0.01898 " pathEditMode="relative" rAng="0" ptsTypes="AA">
                                      <p:cBhvr>
                                        <p:cTn id="16" dur="700" spd="-100000" fill="hold"/>
                                        <p:tgtEl>
                                          <p:spTgt spid="101"/>
                                        </p:tgtEl>
                                        <p:attrNameLst>
                                          <p:attrName>ppt_x</p:attrName>
                                          <p:attrName>ppt_y</p:attrName>
                                        </p:attrNameLst>
                                      </p:cBhvr>
                                      <p:rCtr x="0" y="949"/>
                                    </p:animMotion>
                                  </p:childTnLst>
                                </p:cTn>
                              </p:par>
                              <p:par>
                                <p:cTn id="17" presetID="1" presetClass="entr" presetSubtype="0" fill="hold" nodeType="withEffect">
                                  <p:stCondLst>
                                    <p:cond delay="0"/>
                                  </p:stCondLst>
                                  <p:childTnLst>
                                    <p:set>
                                      <p:cBhvr>
                                        <p:cTn id="18" dur="1" fill="hold">
                                          <p:stCondLst>
                                            <p:cond delay="299"/>
                                          </p:stCondLst>
                                        </p:cTn>
                                        <p:tgtEl>
                                          <p:spTgt spid="102"/>
                                        </p:tgtEl>
                                        <p:attrNameLst>
                                          <p:attrName>style.visibility</p:attrName>
                                        </p:attrNameLst>
                                      </p:cBhvr>
                                      <p:to>
                                        <p:strVal val="visible"/>
                                      </p:to>
                                    </p:set>
                                  </p:childTnLst>
                                </p:cTn>
                              </p:par>
                              <p:par>
                                <p:cTn id="19" presetID="6" presetClass="emph" presetSubtype="0" accel="100000" autoRev="1" fill="hold" nodeType="withEffect">
                                  <p:stCondLst>
                                    <p:cond delay="0"/>
                                  </p:stCondLst>
                                  <p:childTnLst>
                                    <p:animScale>
                                      <p:cBhvr>
                                        <p:cTn id="20" dur="300" fill="hold"/>
                                        <p:tgtEl>
                                          <p:spTgt spid="102"/>
                                        </p:tgtEl>
                                      </p:cBhvr>
                                      <p:by x="0" y="0"/>
                                    </p:animScale>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42" presetClass="path" presetSubtype="0" decel="100000" fill="hold" nodeType="withEffect">
                                  <p:stCondLst>
                                    <p:cond delay="0"/>
                                  </p:stCondLst>
                                  <p:childTnLst>
                                    <p:animMotion origin="layout" path="M 3.125E-6 3.33333E-6 L 3.125E-6 0.01898 " pathEditMode="relative" rAng="0" ptsTypes="AA">
                                      <p:cBhvr>
                                        <p:cTn id="25" dur="700" spd="-100000" fill="hold"/>
                                        <p:tgtEl>
                                          <p:spTgt spid="22"/>
                                        </p:tgtEl>
                                        <p:attrNameLst>
                                          <p:attrName>ppt_x</p:attrName>
                                          <p:attrName>ppt_y</p:attrName>
                                        </p:attrNameLst>
                                      </p:cBhvr>
                                      <p:rCtr x="0" y="949"/>
                                    </p:animMotion>
                                  </p:childTnLst>
                                </p:cTn>
                              </p:par>
                              <p:par>
                                <p:cTn id="26" presetID="10" presetClass="entr" presetSubtype="0"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42" presetClass="path" presetSubtype="0" decel="100000" fill="hold" nodeType="withEffect">
                                  <p:stCondLst>
                                    <p:cond delay="0"/>
                                  </p:stCondLst>
                                  <p:childTnLst>
                                    <p:animMotion origin="layout" path="M 3.125E-6 3.33333E-6 L 3.125E-6 0.01898 " pathEditMode="relative" rAng="0" ptsTypes="AA">
                                      <p:cBhvr>
                                        <p:cTn id="30" dur="700" spd="-100000" fill="hold"/>
                                        <p:tgtEl>
                                          <p:spTgt spid="27"/>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6" name="Title 1">
            <a:extLst>
              <a:ext uri="{FF2B5EF4-FFF2-40B4-BE49-F238E27FC236}">
                <a16:creationId xmlns:a16="http://schemas.microsoft.com/office/drawing/2014/main" id="{CC358CC5-7F14-4E43-9625-B55F704A87AF}"/>
              </a:ext>
            </a:extLst>
          </p:cNvPr>
          <p:cNvSpPr txBox="1">
            <a:spLocks noGrp="1"/>
          </p:cNvSpPr>
          <p:nvPr>
            <p:ph type="title" idx="4294967295"/>
          </p:nvPr>
        </p:nvSpPr>
        <p:spPr>
          <a:xfrm>
            <a:off x="2252421" y="357593"/>
            <a:ext cx="7687157" cy="4985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j-lt"/>
                <a:cs typeface="Segoe UI Semibold"/>
              </a:rPr>
              <a:t>Innovate anywhere with Azure Arc</a:t>
            </a:r>
          </a:p>
        </p:txBody>
      </p:sp>
      <p:grpSp>
        <p:nvGrpSpPr>
          <p:cNvPr id="128" name="Group 127">
            <a:extLst>
              <a:ext uri="{FF2B5EF4-FFF2-40B4-BE49-F238E27FC236}">
                <a16:creationId xmlns:a16="http://schemas.microsoft.com/office/drawing/2014/main" id="{229519DC-A5AA-4006-9E38-90673A097C3F}"/>
              </a:ext>
              <a:ext uri="{C183D7F6-B498-43B3-948B-1728B52AA6E4}">
                <adec:decorative xmlns:adec="http://schemas.microsoft.com/office/drawing/2017/decorative" val="1"/>
              </a:ext>
            </a:extLst>
          </p:cNvPr>
          <p:cNvGrpSpPr/>
          <p:nvPr/>
        </p:nvGrpSpPr>
        <p:grpSpPr>
          <a:xfrm>
            <a:off x="3416183" y="1498901"/>
            <a:ext cx="5273302" cy="4685113"/>
            <a:chOff x="5728498" y="1171097"/>
            <a:chExt cx="5273302" cy="4685113"/>
          </a:xfrm>
        </p:grpSpPr>
        <p:grpSp>
          <p:nvGrpSpPr>
            <p:cNvPr id="67" name="Group 66" descr="Server and database">
              <a:extLst>
                <a:ext uri="{FF2B5EF4-FFF2-40B4-BE49-F238E27FC236}">
                  <a16:creationId xmlns:a16="http://schemas.microsoft.com/office/drawing/2014/main" id="{B2DA748A-F8CD-487C-BCB8-738C3A47914E}"/>
                </a:ext>
              </a:extLst>
            </p:cNvPr>
            <p:cNvGrpSpPr/>
            <p:nvPr/>
          </p:nvGrpSpPr>
          <p:grpSpPr>
            <a:xfrm>
              <a:off x="9739142" y="2371318"/>
              <a:ext cx="505366" cy="276108"/>
              <a:chOff x="-1606918" y="2945898"/>
              <a:chExt cx="1024959" cy="542161"/>
            </a:xfrm>
          </p:grpSpPr>
          <p:pic>
            <p:nvPicPr>
              <p:cNvPr id="68" name="Graphic 67">
                <a:extLst>
                  <a:ext uri="{FF2B5EF4-FFF2-40B4-BE49-F238E27FC236}">
                    <a16:creationId xmlns:a16="http://schemas.microsoft.com/office/drawing/2014/main" id="{4EB22C4C-8680-40A4-9DD7-EAD80B476B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69" name="Database" descr=" Database">
                <a:extLst>
                  <a:ext uri="{FF2B5EF4-FFF2-40B4-BE49-F238E27FC236}">
                    <a16:creationId xmlns:a16="http://schemas.microsoft.com/office/drawing/2014/main" id="{DC83ECB0-929D-4833-9D69-92A1B6F84C4C}"/>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70" name="Rectangle 69">
              <a:extLst>
                <a:ext uri="{FF2B5EF4-FFF2-40B4-BE49-F238E27FC236}">
                  <a16:creationId xmlns:a16="http://schemas.microsoft.com/office/drawing/2014/main" id="{D2AB4C68-BD70-4A7E-9DA0-3D69A946CC58}"/>
                </a:ext>
              </a:extLst>
            </p:cNvPr>
            <p:cNvSpPr/>
            <p:nvPr/>
          </p:nvSpPr>
          <p:spPr>
            <a:xfrm>
              <a:off x="9426356" y="2876291"/>
              <a:ext cx="1129089" cy="437043"/>
            </a:xfrm>
            <a:prstGeom prst="rect">
              <a:avLst/>
            </a:prstGeom>
            <a:noFill/>
          </p:spPr>
          <p:txBody>
            <a:bodyPr wrap="square" lIns="0" rIns="0" anchor="ctr">
              <a:spAutoFit/>
            </a:bodyPr>
            <a:lstStyle/>
            <a:p>
              <a:pPr marL="0" marR="0" lvl="0" indent="0" algn="ctr" defTabSz="914367" rtl="0" eaLnBrk="1" fontAlgn="auto" latinLnBrk="0" hangingPunct="1">
                <a:lnSpc>
                  <a:spcPct val="80000"/>
                </a:lnSpc>
                <a:spcBef>
                  <a:spcPts val="0"/>
                </a:spcBef>
                <a:spcAft>
                  <a:spcPts val="0"/>
                </a:spcAft>
                <a:buClrTx/>
                <a:buSzTx/>
                <a:buFontTx/>
                <a:buNone/>
                <a:tabLst/>
                <a:defRPr/>
              </a:pPr>
              <a:r>
                <a:rPr kumimoji="0" lang="en-US" sz="1400" b="1" i="0" u="none" strike="noStrike" kern="1200" cap="none" spc="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App, data &amp; ML services</a:t>
              </a:r>
            </a:p>
          </p:txBody>
        </p:sp>
        <p:sp>
          <p:nvSpPr>
            <p:cNvPr id="71" name="Rectangle 70">
              <a:extLst>
                <a:ext uri="{FF2B5EF4-FFF2-40B4-BE49-F238E27FC236}">
                  <a16:creationId xmlns:a16="http://schemas.microsoft.com/office/drawing/2014/main" id="{19A32B46-DEB2-4022-AD03-911FBA3C24D1}"/>
                </a:ext>
              </a:extLst>
            </p:cNvPr>
            <p:cNvSpPr/>
            <p:nvPr/>
          </p:nvSpPr>
          <p:spPr>
            <a:xfrm>
              <a:off x="6095693" y="2876291"/>
              <a:ext cx="1313917" cy="437043"/>
            </a:xfrm>
            <a:prstGeom prst="rect">
              <a:avLst/>
            </a:prstGeom>
            <a:noFill/>
          </p:spPr>
          <p:txBody>
            <a:bodyPr wrap="square" lIns="0" rIns="0" anchor="ctr">
              <a:spAutoFit/>
            </a:bodyPr>
            <a:lstStyle/>
            <a:p>
              <a:pPr marL="0" marR="0" lvl="0" indent="0" algn="ctr" defTabSz="914367" rtl="0" eaLnBrk="1" fontAlgn="auto" latinLnBrk="0" hangingPunct="1">
                <a:lnSpc>
                  <a:spcPct val="80000"/>
                </a:lnSpc>
                <a:spcBef>
                  <a:spcPts val="0"/>
                </a:spcBef>
                <a:spcAft>
                  <a:spcPts val="0"/>
                </a:spcAft>
                <a:buClrTx/>
                <a:buSzTx/>
                <a:buFontTx/>
                <a:buNone/>
                <a:tabLst/>
                <a:defRPr/>
              </a:pPr>
              <a:r>
                <a:rPr kumimoji="0" lang="en-US" sz="1400" b="1" i="0" u="none" strike="noStrike" kern="1200" cap="none" spc="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Security &amp; Governance</a:t>
              </a:r>
            </a:p>
          </p:txBody>
        </p:sp>
        <p:sp>
          <p:nvSpPr>
            <p:cNvPr id="72" name="Rectangle 71">
              <a:extLst>
                <a:ext uri="{FF2B5EF4-FFF2-40B4-BE49-F238E27FC236}">
                  <a16:creationId xmlns:a16="http://schemas.microsoft.com/office/drawing/2014/main" id="{4575A521-627D-485C-A62F-0378EF87CA37}"/>
                </a:ext>
              </a:extLst>
            </p:cNvPr>
            <p:cNvSpPr/>
            <p:nvPr/>
          </p:nvSpPr>
          <p:spPr>
            <a:xfrm>
              <a:off x="7774113" y="2876291"/>
              <a:ext cx="1212600" cy="437043"/>
            </a:xfrm>
            <a:prstGeom prst="rect">
              <a:avLst/>
            </a:prstGeom>
            <a:noFill/>
          </p:spPr>
          <p:txBody>
            <a:bodyPr wrap="square" lIns="0" rIns="0" anchor="ctr">
              <a:spAutoFit/>
            </a:bodyPr>
            <a:lstStyle/>
            <a:p>
              <a:pPr marL="0" marR="0" lvl="0" indent="0" algn="ctr" defTabSz="914367" rtl="0" eaLnBrk="1" fontAlgn="auto" latinLnBrk="0" hangingPunct="1">
                <a:lnSpc>
                  <a:spcPct val="80000"/>
                </a:lnSpc>
                <a:spcBef>
                  <a:spcPts val="0"/>
                </a:spcBef>
                <a:spcAft>
                  <a:spcPts val="0"/>
                </a:spcAft>
                <a:buClrTx/>
                <a:buSzTx/>
                <a:buFontTx/>
                <a:buNone/>
                <a:tabLst/>
                <a:defRPr/>
              </a:pPr>
              <a:r>
                <a:rPr kumimoji="0" lang="en-US" sz="1400" b="1" i="0" u="none" strike="noStrike" kern="1200" cap="none" spc="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Dev tools &amp; practices</a:t>
              </a:r>
            </a:p>
          </p:txBody>
        </p:sp>
        <p:pic>
          <p:nvPicPr>
            <p:cNvPr id="73" name="Picture 2" descr="Icon&#10;&#10;Description automatically generated">
              <a:extLst>
                <a:ext uri="{FF2B5EF4-FFF2-40B4-BE49-F238E27FC236}">
                  <a16:creationId xmlns:a16="http://schemas.microsoft.com/office/drawing/2014/main" id="{C6A19E73-296D-4F1D-AEBC-6CE595A40179}"/>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04981" y="2333940"/>
              <a:ext cx="350865" cy="350865"/>
            </a:xfrm>
            <a:prstGeom prst="rect">
              <a:avLst/>
            </a:prstGeom>
            <a:noFill/>
          </p:spPr>
        </p:pic>
        <p:grpSp>
          <p:nvGrpSpPr>
            <p:cNvPr id="74" name="Group 73">
              <a:extLst>
                <a:ext uri="{FF2B5EF4-FFF2-40B4-BE49-F238E27FC236}">
                  <a16:creationId xmlns:a16="http://schemas.microsoft.com/office/drawing/2014/main" id="{A9FCC9B8-413F-4BC3-97B6-95ABB84B7402}"/>
                </a:ext>
              </a:extLst>
            </p:cNvPr>
            <p:cNvGrpSpPr/>
            <p:nvPr/>
          </p:nvGrpSpPr>
          <p:grpSpPr>
            <a:xfrm>
              <a:off x="7687574" y="1171097"/>
              <a:ext cx="1277866" cy="662496"/>
              <a:chOff x="8501820" y="1914339"/>
              <a:chExt cx="845601" cy="539688"/>
            </a:xfrm>
          </p:grpSpPr>
          <p:grpSp>
            <p:nvGrpSpPr>
              <p:cNvPr id="75" name="Group 74" descr="Azure">
                <a:extLst>
                  <a:ext uri="{FF2B5EF4-FFF2-40B4-BE49-F238E27FC236}">
                    <a16:creationId xmlns:a16="http://schemas.microsoft.com/office/drawing/2014/main" id="{17442CDC-D46C-4755-BE64-C13C89E12B47}"/>
                  </a:ext>
                </a:extLst>
              </p:cNvPr>
              <p:cNvGrpSpPr/>
              <p:nvPr/>
            </p:nvGrpSpPr>
            <p:grpSpPr>
              <a:xfrm>
                <a:off x="8501820" y="1914339"/>
                <a:ext cx="845601" cy="539688"/>
                <a:chOff x="8110280" y="2525812"/>
                <a:chExt cx="1104044" cy="680524"/>
              </a:xfrm>
            </p:grpSpPr>
            <p:sp>
              <p:nvSpPr>
                <p:cNvPr id="77" name="cloud 4" descr="cloud">
                  <a:extLst>
                    <a:ext uri="{FF2B5EF4-FFF2-40B4-BE49-F238E27FC236}">
                      <a16:creationId xmlns:a16="http://schemas.microsoft.com/office/drawing/2014/main" id="{F1E8950F-A3D1-4243-9CF6-34B4909A5D44}"/>
                    </a:ext>
                  </a:extLst>
                </p:cNvPr>
                <p:cNvSpPr>
                  <a:spLocks noChangeAspect="1"/>
                </p:cNvSpPr>
                <p:nvPr/>
              </p:nvSpPr>
              <p:spPr bwMode="auto">
                <a:xfrm flipV="1">
                  <a:off x="8110280" y="2525812"/>
                  <a:ext cx="1104044" cy="68052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adFill>
                  <a:gsLst>
                    <a:gs pos="0">
                      <a:srgbClr val="50E6FF"/>
                    </a:gs>
                    <a:gs pos="100000">
                      <a:srgbClr val="0078D4"/>
                    </a:gs>
                  </a:gsLst>
                  <a:lin ang="18600000" scaled="0"/>
                </a:gradFill>
                <a:ln w="25400" cap="flat">
                  <a:noFill/>
                  <a:prstDash val="solid"/>
                  <a:miter lim="800000"/>
                  <a:headEnd/>
                  <a:tailEnd/>
                </a:ln>
                <a:effectLst>
                  <a:outerShdw blurRad="50800" dir="2700000" algn="tl" rotWithShape="0">
                    <a:prstClr val="black">
                      <a:alpha val="49000"/>
                    </a:prstClr>
                  </a:outerShdw>
                </a:effec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8" name="TextBox 77">
                  <a:extLst>
                    <a:ext uri="{FF2B5EF4-FFF2-40B4-BE49-F238E27FC236}">
                      <a16:creationId xmlns:a16="http://schemas.microsoft.com/office/drawing/2014/main" id="{B0CA9C87-F48D-4CC3-A1FC-32EA552E5137}"/>
                    </a:ext>
                  </a:extLst>
                </p:cNvPr>
                <p:cNvSpPr txBox="1"/>
                <p:nvPr/>
              </p:nvSpPr>
              <p:spPr>
                <a:xfrm>
                  <a:off x="8640688" y="2809875"/>
                  <a:ext cx="74" cy="20590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gradFill>
                      <a:gsLst>
                        <a:gs pos="94737">
                          <a:srgbClr val="000000"/>
                        </a:gs>
                        <a:gs pos="60000">
                          <a:srgbClr val="000000"/>
                        </a:gs>
                      </a:gsLst>
                      <a:lin ang="18900000" scaled="1"/>
                    </a:gradFill>
                    <a:effectLst/>
                    <a:uLnTx/>
                    <a:uFillTx/>
                    <a:latin typeface="Segoe UI Semibold"/>
                    <a:ea typeface="+mn-ea"/>
                    <a:cs typeface="+mn-cs"/>
                  </a:endParaRPr>
                </a:p>
              </p:txBody>
            </p:sp>
          </p:grpSp>
          <p:sp>
            <p:nvSpPr>
              <p:cNvPr id="76" name="TextBox 75">
                <a:extLst>
                  <a:ext uri="{FF2B5EF4-FFF2-40B4-BE49-F238E27FC236}">
                    <a16:creationId xmlns:a16="http://schemas.microsoft.com/office/drawing/2014/main" id="{C29BB325-227E-4A1E-87A8-E40A5947350D}"/>
                  </a:ext>
                </a:extLst>
              </p:cNvPr>
              <p:cNvSpPr txBox="1"/>
              <p:nvPr/>
            </p:nvSpPr>
            <p:spPr>
              <a:xfrm>
                <a:off x="8633734" y="2085806"/>
                <a:ext cx="623241" cy="326588"/>
              </a:xfrm>
              <a:prstGeom prst="rect">
                <a:avLst/>
              </a:prstGeom>
              <a:noFill/>
            </p:spPr>
            <p:txBody>
              <a:bodyPr wrap="square" anchor="ctr">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mn-cs"/>
                  </a:rPr>
                  <a:t>Azure</a:t>
                </a:r>
              </a:p>
            </p:txBody>
          </p:sp>
        </p:grpSp>
        <p:sp>
          <p:nvSpPr>
            <p:cNvPr id="79" name="TextBox 78">
              <a:extLst>
                <a:ext uri="{FF2B5EF4-FFF2-40B4-BE49-F238E27FC236}">
                  <a16:creationId xmlns:a16="http://schemas.microsoft.com/office/drawing/2014/main" id="{D3F51436-9421-46E7-9016-76C4E85CD1D6}"/>
                </a:ext>
              </a:extLst>
            </p:cNvPr>
            <p:cNvSpPr txBox="1"/>
            <p:nvPr/>
          </p:nvSpPr>
          <p:spPr>
            <a:xfrm>
              <a:off x="6790908" y="1899646"/>
              <a:ext cx="3155479" cy="215444"/>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1800"/>
                </a:spcBef>
                <a:spcAft>
                  <a:spcPts val="0"/>
                </a:spcAft>
                <a:buClrTx/>
                <a:buSzTx/>
                <a:buFontTx/>
                <a:buNone/>
                <a:tabLst/>
                <a:defRPr/>
              </a:pPr>
              <a:r>
                <a:rPr kumimoji="0" lang="en-US" sz="1400" b="0" i="0" u="none" strike="noStrike" kern="1200" cap="none" spc="0" normalizeH="0" baseline="0" noProof="0">
                  <a:ln w="3175">
                    <a:noFill/>
                  </a:ln>
                  <a:gradFill flip="none" rotWithShape="1">
                    <a:gsLst>
                      <a:gs pos="0">
                        <a:srgbClr val="50E6FF"/>
                      </a:gs>
                      <a:gs pos="100000">
                        <a:srgbClr val="0078D4"/>
                      </a:gs>
                    </a:gsLst>
                    <a:lin ang="18900000" scaled="1"/>
                    <a:tileRect/>
                  </a:gradFill>
                  <a:effectLst/>
                  <a:uLnTx/>
                  <a:uFillTx/>
                  <a:latin typeface="Segoe UI Semibold"/>
                  <a:ea typeface="+mn-ea"/>
                  <a:cs typeface="Segoe UI" pitchFamily="34" charset="0"/>
                </a:rPr>
                <a:t>Secure, develop and operate</a:t>
              </a:r>
            </a:p>
          </p:txBody>
        </p:sp>
        <p:sp>
          <p:nvSpPr>
            <p:cNvPr id="80" name="Freeform: Shape 79">
              <a:extLst>
                <a:ext uri="{FF2B5EF4-FFF2-40B4-BE49-F238E27FC236}">
                  <a16:creationId xmlns:a16="http://schemas.microsoft.com/office/drawing/2014/main" id="{C38B702D-5CCD-4791-A293-E2E26CCE962E}"/>
                </a:ext>
              </a:extLst>
            </p:cNvPr>
            <p:cNvSpPr/>
            <p:nvPr/>
          </p:nvSpPr>
          <p:spPr bwMode="auto">
            <a:xfrm>
              <a:off x="5735494" y="2023136"/>
              <a:ext cx="5266306" cy="1413740"/>
            </a:xfrm>
            <a:custGeom>
              <a:avLst/>
              <a:gdLst>
                <a:gd name="connsiteX0" fmla="*/ 82120 w 5266306"/>
                <a:gd name="connsiteY0" fmla="*/ 0 h 1689373"/>
                <a:gd name="connsiteX1" fmla="*/ 960596 w 5266306"/>
                <a:gd name="connsiteY1" fmla="*/ 0 h 1689373"/>
                <a:gd name="connsiteX2" fmla="*/ 960596 w 5266306"/>
                <a:gd name="connsiteY2" fmla="*/ 61639 h 1689373"/>
                <a:gd name="connsiteX3" fmla="*/ 4288368 w 5266306"/>
                <a:gd name="connsiteY3" fmla="*/ 61639 h 1689373"/>
                <a:gd name="connsiteX4" fmla="*/ 4288368 w 5266306"/>
                <a:gd name="connsiteY4" fmla="*/ 0 h 1689373"/>
                <a:gd name="connsiteX5" fmla="*/ 5184186 w 5266306"/>
                <a:gd name="connsiteY5" fmla="*/ 0 h 1689373"/>
                <a:gd name="connsiteX6" fmla="*/ 5266306 w 5266306"/>
                <a:gd name="connsiteY6" fmla="*/ 82120 h 1689373"/>
                <a:gd name="connsiteX7" fmla="*/ 5266306 w 5266306"/>
                <a:gd name="connsiteY7" fmla="*/ 1607253 h 1689373"/>
                <a:gd name="connsiteX8" fmla="*/ 5184186 w 5266306"/>
                <a:gd name="connsiteY8" fmla="*/ 1689373 h 1689373"/>
                <a:gd name="connsiteX9" fmla="*/ 82120 w 5266306"/>
                <a:gd name="connsiteY9" fmla="*/ 1689373 h 1689373"/>
                <a:gd name="connsiteX10" fmla="*/ 0 w 5266306"/>
                <a:gd name="connsiteY10" fmla="*/ 1607253 h 1689373"/>
                <a:gd name="connsiteX11" fmla="*/ 0 w 5266306"/>
                <a:gd name="connsiteY11" fmla="*/ 82120 h 1689373"/>
                <a:gd name="connsiteX12" fmla="*/ 82120 w 5266306"/>
                <a:gd name="connsiteY12" fmla="*/ 0 h 1689373"/>
                <a:gd name="connsiteX0" fmla="*/ 82120 w 5266306"/>
                <a:gd name="connsiteY0" fmla="*/ 0 h 1689373"/>
                <a:gd name="connsiteX1" fmla="*/ 960596 w 5266306"/>
                <a:gd name="connsiteY1" fmla="*/ 0 h 1689373"/>
                <a:gd name="connsiteX2" fmla="*/ 4288368 w 5266306"/>
                <a:gd name="connsiteY2" fmla="*/ 61639 h 1689373"/>
                <a:gd name="connsiteX3" fmla="*/ 4288368 w 5266306"/>
                <a:gd name="connsiteY3" fmla="*/ 0 h 1689373"/>
                <a:gd name="connsiteX4" fmla="*/ 5184186 w 5266306"/>
                <a:gd name="connsiteY4" fmla="*/ 0 h 1689373"/>
                <a:gd name="connsiteX5" fmla="*/ 5266306 w 5266306"/>
                <a:gd name="connsiteY5" fmla="*/ 82120 h 1689373"/>
                <a:gd name="connsiteX6" fmla="*/ 5266306 w 5266306"/>
                <a:gd name="connsiteY6" fmla="*/ 1607253 h 1689373"/>
                <a:gd name="connsiteX7" fmla="*/ 5184186 w 5266306"/>
                <a:gd name="connsiteY7" fmla="*/ 1689373 h 1689373"/>
                <a:gd name="connsiteX8" fmla="*/ 82120 w 5266306"/>
                <a:gd name="connsiteY8" fmla="*/ 1689373 h 1689373"/>
                <a:gd name="connsiteX9" fmla="*/ 0 w 5266306"/>
                <a:gd name="connsiteY9" fmla="*/ 1607253 h 1689373"/>
                <a:gd name="connsiteX10" fmla="*/ 0 w 5266306"/>
                <a:gd name="connsiteY10" fmla="*/ 82120 h 1689373"/>
                <a:gd name="connsiteX11" fmla="*/ 82120 w 5266306"/>
                <a:gd name="connsiteY11" fmla="*/ 0 h 1689373"/>
                <a:gd name="connsiteX0" fmla="*/ 82120 w 5266306"/>
                <a:gd name="connsiteY0" fmla="*/ 0 h 1689373"/>
                <a:gd name="connsiteX1" fmla="*/ 960596 w 5266306"/>
                <a:gd name="connsiteY1" fmla="*/ 0 h 1689373"/>
                <a:gd name="connsiteX2" fmla="*/ 4288368 w 5266306"/>
                <a:gd name="connsiteY2" fmla="*/ 0 h 1689373"/>
                <a:gd name="connsiteX3" fmla="*/ 5184186 w 5266306"/>
                <a:gd name="connsiteY3" fmla="*/ 0 h 1689373"/>
                <a:gd name="connsiteX4" fmla="*/ 5266306 w 5266306"/>
                <a:gd name="connsiteY4" fmla="*/ 82120 h 1689373"/>
                <a:gd name="connsiteX5" fmla="*/ 5266306 w 5266306"/>
                <a:gd name="connsiteY5" fmla="*/ 1607253 h 1689373"/>
                <a:gd name="connsiteX6" fmla="*/ 5184186 w 5266306"/>
                <a:gd name="connsiteY6" fmla="*/ 1689373 h 1689373"/>
                <a:gd name="connsiteX7" fmla="*/ 82120 w 5266306"/>
                <a:gd name="connsiteY7" fmla="*/ 1689373 h 1689373"/>
                <a:gd name="connsiteX8" fmla="*/ 0 w 5266306"/>
                <a:gd name="connsiteY8" fmla="*/ 1607253 h 1689373"/>
                <a:gd name="connsiteX9" fmla="*/ 0 w 5266306"/>
                <a:gd name="connsiteY9" fmla="*/ 82120 h 1689373"/>
                <a:gd name="connsiteX10" fmla="*/ 82120 w 5266306"/>
                <a:gd name="connsiteY10" fmla="*/ 0 h 1689373"/>
                <a:gd name="connsiteX0" fmla="*/ 82120 w 5266306"/>
                <a:gd name="connsiteY0" fmla="*/ 0 h 1689373"/>
                <a:gd name="connsiteX1" fmla="*/ 4288368 w 5266306"/>
                <a:gd name="connsiteY1" fmla="*/ 0 h 1689373"/>
                <a:gd name="connsiteX2" fmla="*/ 5184186 w 5266306"/>
                <a:gd name="connsiteY2" fmla="*/ 0 h 1689373"/>
                <a:gd name="connsiteX3" fmla="*/ 5266306 w 5266306"/>
                <a:gd name="connsiteY3" fmla="*/ 82120 h 1689373"/>
                <a:gd name="connsiteX4" fmla="*/ 5266306 w 5266306"/>
                <a:gd name="connsiteY4" fmla="*/ 1607253 h 1689373"/>
                <a:gd name="connsiteX5" fmla="*/ 5184186 w 5266306"/>
                <a:gd name="connsiteY5" fmla="*/ 1689373 h 1689373"/>
                <a:gd name="connsiteX6" fmla="*/ 82120 w 5266306"/>
                <a:gd name="connsiteY6" fmla="*/ 1689373 h 1689373"/>
                <a:gd name="connsiteX7" fmla="*/ 0 w 5266306"/>
                <a:gd name="connsiteY7" fmla="*/ 1607253 h 1689373"/>
                <a:gd name="connsiteX8" fmla="*/ 0 w 5266306"/>
                <a:gd name="connsiteY8" fmla="*/ 82120 h 1689373"/>
                <a:gd name="connsiteX9" fmla="*/ 82120 w 5266306"/>
                <a:gd name="connsiteY9" fmla="*/ 0 h 1689373"/>
                <a:gd name="connsiteX0" fmla="*/ 4288368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82120 w 5266306"/>
                <a:gd name="connsiteY5" fmla="*/ 1689373 h 1689373"/>
                <a:gd name="connsiteX6" fmla="*/ 0 w 5266306"/>
                <a:gd name="connsiteY6" fmla="*/ 1607253 h 1689373"/>
                <a:gd name="connsiteX7" fmla="*/ 0 w 5266306"/>
                <a:gd name="connsiteY7" fmla="*/ 82120 h 1689373"/>
                <a:gd name="connsiteX8" fmla="*/ 82120 w 5266306"/>
                <a:gd name="connsiteY8" fmla="*/ 0 h 1689373"/>
                <a:gd name="connsiteX9" fmla="*/ 4379808 w 5266306"/>
                <a:gd name="connsiteY9" fmla="*/ 91440 h 1689373"/>
                <a:gd name="connsiteX0" fmla="*/ 4288368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82120 w 5266306"/>
                <a:gd name="connsiteY5" fmla="*/ 1689373 h 1689373"/>
                <a:gd name="connsiteX6" fmla="*/ 0 w 5266306"/>
                <a:gd name="connsiteY6" fmla="*/ 1607253 h 1689373"/>
                <a:gd name="connsiteX7" fmla="*/ 0 w 5266306"/>
                <a:gd name="connsiteY7" fmla="*/ 82120 h 1689373"/>
                <a:gd name="connsiteX8" fmla="*/ 82120 w 5266306"/>
                <a:gd name="connsiteY8" fmla="*/ 0 h 1689373"/>
                <a:gd name="connsiteX9" fmla="*/ 1022775 w 5266306"/>
                <a:gd name="connsiteY9" fmla="*/ 424 h 1689373"/>
                <a:gd name="connsiteX0" fmla="*/ 4315885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82120 w 5266306"/>
                <a:gd name="connsiteY5" fmla="*/ 1689373 h 1689373"/>
                <a:gd name="connsiteX6" fmla="*/ 0 w 5266306"/>
                <a:gd name="connsiteY6" fmla="*/ 1607253 h 1689373"/>
                <a:gd name="connsiteX7" fmla="*/ 0 w 5266306"/>
                <a:gd name="connsiteY7" fmla="*/ 82120 h 1689373"/>
                <a:gd name="connsiteX8" fmla="*/ 82120 w 5266306"/>
                <a:gd name="connsiteY8" fmla="*/ 0 h 1689373"/>
                <a:gd name="connsiteX9" fmla="*/ 1022775 w 5266306"/>
                <a:gd name="connsiteY9" fmla="*/ 424 h 1689373"/>
                <a:gd name="connsiteX0" fmla="*/ 4277785 w 5266306"/>
                <a:gd name="connsiteY0" fmla="*/ 0 h 1692219"/>
                <a:gd name="connsiteX1" fmla="*/ 5184186 w 5266306"/>
                <a:gd name="connsiteY1" fmla="*/ 2846 h 1692219"/>
                <a:gd name="connsiteX2" fmla="*/ 5266306 w 5266306"/>
                <a:gd name="connsiteY2" fmla="*/ 84966 h 1692219"/>
                <a:gd name="connsiteX3" fmla="*/ 5266306 w 5266306"/>
                <a:gd name="connsiteY3" fmla="*/ 1610099 h 1692219"/>
                <a:gd name="connsiteX4" fmla="*/ 5184186 w 5266306"/>
                <a:gd name="connsiteY4" fmla="*/ 1692219 h 1692219"/>
                <a:gd name="connsiteX5" fmla="*/ 82120 w 5266306"/>
                <a:gd name="connsiteY5" fmla="*/ 1692219 h 1692219"/>
                <a:gd name="connsiteX6" fmla="*/ 0 w 5266306"/>
                <a:gd name="connsiteY6" fmla="*/ 1610099 h 1692219"/>
                <a:gd name="connsiteX7" fmla="*/ 0 w 5266306"/>
                <a:gd name="connsiteY7" fmla="*/ 84966 h 1692219"/>
                <a:gd name="connsiteX8" fmla="*/ 82120 w 5266306"/>
                <a:gd name="connsiteY8" fmla="*/ 2846 h 1692219"/>
                <a:gd name="connsiteX9" fmla="*/ 1022775 w 5266306"/>
                <a:gd name="connsiteY9" fmla="*/ 3270 h 169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6306" h="1692219">
                  <a:moveTo>
                    <a:pt x="4277785" y="0"/>
                  </a:moveTo>
                  <a:lnTo>
                    <a:pt x="5184186" y="2846"/>
                  </a:lnTo>
                  <a:cubicBezTo>
                    <a:pt x="5229540" y="2846"/>
                    <a:pt x="5266306" y="39612"/>
                    <a:pt x="5266306" y="84966"/>
                  </a:cubicBezTo>
                  <a:lnTo>
                    <a:pt x="5266306" y="1610099"/>
                  </a:lnTo>
                  <a:cubicBezTo>
                    <a:pt x="5266306" y="1655453"/>
                    <a:pt x="5229540" y="1692219"/>
                    <a:pt x="5184186" y="1692219"/>
                  </a:cubicBezTo>
                  <a:lnTo>
                    <a:pt x="82120" y="1692219"/>
                  </a:lnTo>
                  <a:cubicBezTo>
                    <a:pt x="36766" y="1692219"/>
                    <a:pt x="0" y="1655453"/>
                    <a:pt x="0" y="1610099"/>
                  </a:cubicBezTo>
                  <a:lnTo>
                    <a:pt x="0" y="84966"/>
                  </a:lnTo>
                  <a:cubicBezTo>
                    <a:pt x="0" y="39612"/>
                    <a:pt x="36766" y="2846"/>
                    <a:pt x="82120" y="2846"/>
                  </a:cubicBezTo>
                  <a:lnTo>
                    <a:pt x="1022775" y="3270"/>
                  </a:lnTo>
                </a:path>
              </a:pathLst>
            </a:custGeom>
            <a:noFill/>
            <a:ln w="22225" cap="rnd" cmpd="sng" algn="ctr">
              <a:gradFill flip="none" rotWithShape="1">
                <a:gsLst>
                  <a:gs pos="0">
                    <a:srgbClr val="50E6FF"/>
                  </a:gs>
                  <a:gs pos="100000">
                    <a:srgbClr val="0078D4"/>
                  </a:gs>
                </a:gsLst>
                <a:lin ang="2700000" scaled="1"/>
                <a:tileRect/>
              </a:gra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81" name="Group 80">
              <a:extLst>
                <a:ext uri="{FF2B5EF4-FFF2-40B4-BE49-F238E27FC236}">
                  <a16:creationId xmlns:a16="http://schemas.microsoft.com/office/drawing/2014/main" id="{F5C3A28B-F9E3-482A-B441-29DDDCA15067}"/>
                </a:ext>
              </a:extLst>
            </p:cNvPr>
            <p:cNvGrpSpPr/>
            <p:nvPr/>
          </p:nvGrpSpPr>
          <p:grpSpPr>
            <a:xfrm>
              <a:off x="6608514" y="2299653"/>
              <a:ext cx="288273" cy="419438"/>
              <a:chOff x="5533032" y="2440858"/>
              <a:chExt cx="443575" cy="645400"/>
            </a:xfrm>
          </p:grpSpPr>
          <p:sp>
            <p:nvSpPr>
              <p:cNvPr id="82" name="Freeform: Shape 81">
                <a:extLst>
                  <a:ext uri="{FF2B5EF4-FFF2-40B4-BE49-F238E27FC236}">
                    <a16:creationId xmlns:a16="http://schemas.microsoft.com/office/drawing/2014/main" id="{3E8D33C1-99AD-418D-8D05-DD1BA8879972}"/>
                  </a:ext>
                </a:extLst>
              </p:cNvPr>
              <p:cNvSpPr/>
              <p:nvPr/>
            </p:nvSpPr>
            <p:spPr>
              <a:xfrm>
                <a:off x="5533032" y="2743322"/>
                <a:ext cx="443575" cy="342936"/>
              </a:xfrm>
              <a:custGeom>
                <a:avLst/>
                <a:gdLst>
                  <a:gd name="connsiteX0" fmla="*/ 443576 w 443575"/>
                  <a:gd name="connsiteY0" fmla="*/ 302736 h 342936"/>
                  <a:gd name="connsiteX1" fmla="*/ 403374 w 443575"/>
                  <a:gd name="connsiteY1" fmla="*/ 342937 h 342936"/>
                  <a:gd name="connsiteX2" fmla="*/ 40201 w 443575"/>
                  <a:gd name="connsiteY2" fmla="*/ 342937 h 342936"/>
                  <a:gd name="connsiteX3" fmla="*/ 0 w 443575"/>
                  <a:gd name="connsiteY3" fmla="*/ 302736 h 342936"/>
                  <a:gd name="connsiteX4" fmla="*/ 0 w 443575"/>
                  <a:gd name="connsiteY4" fmla="*/ 0 h 342936"/>
                  <a:gd name="connsiteX5" fmla="*/ 443576 w 443575"/>
                  <a:gd name="connsiteY5" fmla="*/ 0 h 342936"/>
                  <a:gd name="connsiteX6" fmla="*/ 443576 w 443575"/>
                  <a:gd name="connsiteY6" fmla="*/ 302736 h 34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575" h="342936">
                    <a:moveTo>
                      <a:pt x="443576" y="302736"/>
                    </a:moveTo>
                    <a:cubicBezTo>
                      <a:pt x="443576" y="324888"/>
                      <a:pt x="425252" y="342937"/>
                      <a:pt x="403374" y="342937"/>
                    </a:cubicBezTo>
                    <a:lnTo>
                      <a:pt x="40201" y="342937"/>
                    </a:lnTo>
                    <a:cubicBezTo>
                      <a:pt x="18323" y="342937"/>
                      <a:pt x="0" y="324888"/>
                      <a:pt x="0" y="302736"/>
                    </a:cubicBezTo>
                    <a:lnTo>
                      <a:pt x="0" y="0"/>
                    </a:lnTo>
                    <a:lnTo>
                      <a:pt x="443576" y="0"/>
                    </a:lnTo>
                    <a:lnTo>
                      <a:pt x="443576" y="302736"/>
                    </a:lnTo>
                    <a:close/>
                  </a:path>
                </a:pathLst>
              </a:custGeom>
              <a:solidFill>
                <a:srgbClr val="243A5E"/>
              </a:solidFill>
              <a:ln w="7719"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D3528DB3-F890-4434-B924-F5999B5C673C}"/>
                  </a:ext>
                </a:extLst>
              </p:cNvPr>
              <p:cNvSpPr/>
              <p:nvPr/>
            </p:nvSpPr>
            <p:spPr>
              <a:xfrm>
                <a:off x="5533032" y="2662921"/>
                <a:ext cx="443575" cy="120604"/>
              </a:xfrm>
              <a:custGeom>
                <a:avLst/>
                <a:gdLst>
                  <a:gd name="connsiteX0" fmla="*/ 443576 w 443575"/>
                  <a:gd name="connsiteY0" fmla="*/ 80401 h 120604"/>
                  <a:gd name="connsiteX1" fmla="*/ 403374 w 443575"/>
                  <a:gd name="connsiteY1" fmla="*/ 120602 h 120604"/>
                  <a:gd name="connsiteX2" fmla="*/ 40201 w 443575"/>
                  <a:gd name="connsiteY2" fmla="*/ 120602 h 120604"/>
                  <a:gd name="connsiteX3" fmla="*/ 0 w 443575"/>
                  <a:gd name="connsiteY3" fmla="*/ 80401 h 120604"/>
                  <a:gd name="connsiteX4" fmla="*/ 0 w 443575"/>
                  <a:gd name="connsiteY4" fmla="*/ 40201 h 120604"/>
                  <a:gd name="connsiteX5" fmla="*/ 40201 w 443575"/>
                  <a:gd name="connsiteY5" fmla="*/ 0 h 120604"/>
                  <a:gd name="connsiteX6" fmla="*/ 403374 w 443575"/>
                  <a:gd name="connsiteY6" fmla="*/ 0 h 120604"/>
                  <a:gd name="connsiteX7" fmla="*/ 443576 w 443575"/>
                  <a:gd name="connsiteY7" fmla="*/ 40201 h 120604"/>
                  <a:gd name="connsiteX8" fmla="*/ 443576 w 443575"/>
                  <a:gd name="connsiteY8" fmla="*/ 80401 h 12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575" h="120604">
                    <a:moveTo>
                      <a:pt x="443576" y="80401"/>
                    </a:moveTo>
                    <a:cubicBezTo>
                      <a:pt x="443576" y="102552"/>
                      <a:pt x="425252" y="120602"/>
                      <a:pt x="403374" y="120602"/>
                    </a:cubicBezTo>
                    <a:lnTo>
                      <a:pt x="40201" y="120602"/>
                    </a:lnTo>
                    <a:cubicBezTo>
                      <a:pt x="18323" y="120876"/>
                      <a:pt x="0" y="102552"/>
                      <a:pt x="0" y="80401"/>
                    </a:cubicBezTo>
                    <a:lnTo>
                      <a:pt x="0" y="40201"/>
                    </a:lnTo>
                    <a:cubicBezTo>
                      <a:pt x="0" y="18049"/>
                      <a:pt x="18323" y="0"/>
                      <a:pt x="40201" y="0"/>
                    </a:cubicBezTo>
                    <a:lnTo>
                      <a:pt x="403374" y="0"/>
                    </a:lnTo>
                    <a:cubicBezTo>
                      <a:pt x="425526" y="0"/>
                      <a:pt x="443576" y="18323"/>
                      <a:pt x="443576" y="40201"/>
                    </a:cubicBezTo>
                    <a:lnTo>
                      <a:pt x="443576" y="80401"/>
                    </a:lnTo>
                    <a:close/>
                  </a:path>
                </a:pathLst>
              </a:custGeom>
              <a:solidFill>
                <a:srgbClr val="243A5E">
                  <a:lumMod val="75000"/>
                </a:srgbClr>
              </a:solidFill>
              <a:ln w="7719"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36CEF6A9-8614-4754-ABE9-0BB43FB685CC}"/>
                  </a:ext>
                </a:extLst>
              </p:cNvPr>
              <p:cNvSpPr/>
              <p:nvPr/>
            </p:nvSpPr>
            <p:spPr>
              <a:xfrm>
                <a:off x="5533032" y="2753434"/>
                <a:ext cx="443575" cy="332817"/>
              </a:xfrm>
              <a:custGeom>
                <a:avLst/>
                <a:gdLst>
                  <a:gd name="connsiteX0" fmla="*/ 403374 w 443575"/>
                  <a:gd name="connsiteY0" fmla="*/ 40474 h 332817"/>
                  <a:gd name="connsiteX1" fmla="*/ 241751 w 443575"/>
                  <a:gd name="connsiteY1" fmla="*/ 40474 h 332817"/>
                  <a:gd name="connsiteX2" fmla="*/ 221514 w 443575"/>
                  <a:gd name="connsiteY2" fmla="*/ 60711 h 332817"/>
                  <a:gd name="connsiteX3" fmla="*/ 221514 w 443575"/>
                  <a:gd name="connsiteY3" fmla="*/ 292617 h 332817"/>
                  <a:gd name="connsiteX4" fmla="*/ 201277 w 443575"/>
                  <a:gd name="connsiteY4" fmla="*/ 312854 h 332817"/>
                  <a:gd name="connsiteX5" fmla="*/ 40201 w 443575"/>
                  <a:gd name="connsiteY5" fmla="*/ 312854 h 332817"/>
                  <a:gd name="connsiteX6" fmla="*/ 0 w 443575"/>
                  <a:gd name="connsiteY6" fmla="*/ 272380 h 332817"/>
                  <a:gd name="connsiteX7" fmla="*/ 0 w 443575"/>
                  <a:gd name="connsiteY7" fmla="*/ 292617 h 332817"/>
                  <a:gd name="connsiteX8" fmla="*/ 40201 w 443575"/>
                  <a:gd name="connsiteY8" fmla="*/ 332818 h 332817"/>
                  <a:gd name="connsiteX9" fmla="*/ 403374 w 443575"/>
                  <a:gd name="connsiteY9" fmla="*/ 332818 h 332817"/>
                  <a:gd name="connsiteX10" fmla="*/ 443576 w 443575"/>
                  <a:gd name="connsiteY10" fmla="*/ 292617 h 332817"/>
                  <a:gd name="connsiteX11" fmla="*/ 443576 w 443575"/>
                  <a:gd name="connsiteY11" fmla="*/ 0 h 332817"/>
                  <a:gd name="connsiteX12" fmla="*/ 403374 w 443575"/>
                  <a:gd name="connsiteY12" fmla="*/ 40474 h 33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3575" h="332817">
                    <a:moveTo>
                      <a:pt x="403374" y="40474"/>
                    </a:moveTo>
                    <a:lnTo>
                      <a:pt x="241751" y="40474"/>
                    </a:lnTo>
                    <a:cubicBezTo>
                      <a:pt x="230812" y="40474"/>
                      <a:pt x="221514" y="49499"/>
                      <a:pt x="221514" y="60711"/>
                    </a:cubicBezTo>
                    <a:lnTo>
                      <a:pt x="221514" y="292617"/>
                    </a:lnTo>
                    <a:cubicBezTo>
                      <a:pt x="221514" y="303556"/>
                      <a:pt x="212490" y="312854"/>
                      <a:pt x="201277" y="312854"/>
                    </a:cubicBezTo>
                    <a:lnTo>
                      <a:pt x="40201" y="312854"/>
                    </a:lnTo>
                    <a:cubicBezTo>
                      <a:pt x="18323" y="312854"/>
                      <a:pt x="0" y="294531"/>
                      <a:pt x="0" y="272380"/>
                    </a:cubicBezTo>
                    <a:lnTo>
                      <a:pt x="0" y="292617"/>
                    </a:lnTo>
                    <a:cubicBezTo>
                      <a:pt x="0" y="314769"/>
                      <a:pt x="18323" y="332818"/>
                      <a:pt x="40201" y="332818"/>
                    </a:cubicBezTo>
                    <a:lnTo>
                      <a:pt x="403374" y="332818"/>
                    </a:lnTo>
                    <a:cubicBezTo>
                      <a:pt x="425526" y="332818"/>
                      <a:pt x="443576" y="314495"/>
                      <a:pt x="443576" y="292617"/>
                    </a:cubicBezTo>
                    <a:lnTo>
                      <a:pt x="443576" y="0"/>
                    </a:lnTo>
                    <a:cubicBezTo>
                      <a:pt x="443576" y="22151"/>
                      <a:pt x="425526" y="40474"/>
                      <a:pt x="403374" y="40474"/>
                    </a:cubicBezTo>
                    <a:close/>
                  </a:path>
                </a:pathLst>
              </a:custGeom>
              <a:solidFill>
                <a:srgbClr val="243A5E"/>
              </a:solidFill>
              <a:ln w="7719"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EF980449-A8AC-42FC-8986-2AD49BD3474B}"/>
                  </a:ext>
                </a:extLst>
              </p:cNvPr>
              <p:cNvSpPr/>
              <p:nvPr/>
            </p:nvSpPr>
            <p:spPr>
              <a:xfrm>
                <a:off x="5690004" y="2867478"/>
                <a:ext cx="129355" cy="129626"/>
              </a:xfrm>
              <a:custGeom>
                <a:avLst/>
                <a:gdLst>
                  <a:gd name="connsiteX0" fmla="*/ 64814 w 129355"/>
                  <a:gd name="connsiteY0" fmla="*/ 0 h 129626"/>
                  <a:gd name="connsiteX1" fmla="*/ 0 w 129355"/>
                  <a:gd name="connsiteY1" fmla="*/ 64813 h 129626"/>
                  <a:gd name="connsiteX2" fmla="*/ 64814 w 129355"/>
                  <a:gd name="connsiteY2" fmla="*/ 129627 h 129626"/>
                  <a:gd name="connsiteX3" fmla="*/ 129353 w 129355"/>
                  <a:gd name="connsiteY3" fmla="*/ 64813 h 129626"/>
                  <a:gd name="connsiteX4" fmla="*/ 64814 w 129355"/>
                  <a:gd name="connsiteY4" fmla="*/ 0 h 12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55" h="129626">
                    <a:moveTo>
                      <a:pt x="64814" y="0"/>
                    </a:moveTo>
                    <a:cubicBezTo>
                      <a:pt x="28988" y="0"/>
                      <a:pt x="0" y="28988"/>
                      <a:pt x="0" y="64813"/>
                    </a:cubicBezTo>
                    <a:cubicBezTo>
                      <a:pt x="0" y="100638"/>
                      <a:pt x="28988" y="129627"/>
                      <a:pt x="64814" y="129627"/>
                    </a:cubicBezTo>
                    <a:cubicBezTo>
                      <a:pt x="100639" y="129627"/>
                      <a:pt x="129353" y="100364"/>
                      <a:pt x="129353" y="64813"/>
                    </a:cubicBezTo>
                    <a:cubicBezTo>
                      <a:pt x="129628" y="28988"/>
                      <a:pt x="100639" y="0"/>
                      <a:pt x="64814" y="0"/>
                    </a:cubicBezTo>
                    <a:close/>
                  </a:path>
                </a:pathLst>
              </a:custGeom>
              <a:solidFill>
                <a:srgbClr val="50E6FF"/>
              </a:solidFill>
              <a:ln w="7719"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2735CFA1-5203-4BD2-8591-02CBBB585B92}"/>
                  </a:ext>
                </a:extLst>
              </p:cNvPr>
              <p:cNvSpPr/>
              <p:nvPr/>
            </p:nvSpPr>
            <p:spPr>
              <a:xfrm>
                <a:off x="5583626" y="2693000"/>
                <a:ext cx="80401" cy="60711"/>
              </a:xfrm>
              <a:custGeom>
                <a:avLst/>
                <a:gdLst>
                  <a:gd name="connsiteX0" fmla="*/ 80401 w 80401"/>
                  <a:gd name="connsiteY0" fmla="*/ 30356 h 60711"/>
                  <a:gd name="connsiteX1" fmla="*/ 40201 w 80401"/>
                  <a:gd name="connsiteY1" fmla="*/ 60711 h 60711"/>
                  <a:gd name="connsiteX2" fmla="*/ 0 w 80401"/>
                  <a:gd name="connsiteY2" fmla="*/ 30356 h 60711"/>
                  <a:gd name="connsiteX3" fmla="*/ 40201 w 80401"/>
                  <a:gd name="connsiteY3" fmla="*/ 0 h 60711"/>
                  <a:gd name="connsiteX4" fmla="*/ 80401 w 80401"/>
                  <a:gd name="connsiteY4" fmla="*/ 30356 h 60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401" h="60711">
                    <a:moveTo>
                      <a:pt x="80401" y="30356"/>
                    </a:moveTo>
                    <a:cubicBezTo>
                      <a:pt x="80401" y="47038"/>
                      <a:pt x="62352" y="60711"/>
                      <a:pt x="40201" y="60711"/>
                    </a:cubicBezTo>
                    <a:cubicBezTo>
                      <a:pt x="18049" y="60711"/>
                      <a:pt x="0" y="47038"/>
                      <a:pt x="0" y="30356"/>
                    </a:cubicBezTo>
                    <a:cubicBezTo>
                      <a:pt x="0" y="13673"/>
                      <a:pt x="18049" y="0"/>
                      <a:pt x="40201" y="0"/>
                    </a:cubicBezTo>
                    <a:cubicBezTo>
                      <a:pt x="62352" y="0"/>
                      <a:pt x="80401" y="13400"/>
                      <a:pt x="80401" y="30356"/>
                    </a:cubicBezTo>
                    <a:close/>
                  </a:path>
                </a:pathLst>
              </a:custGeom>
              <a:solidFill>
                <a:srgbClr val="182A37"/>
              </a:solidFill>
              <a:ln w="7719"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E500176B-5CC9-4DAE-AED8-6A4F08E61705}"/>
                  </a:ext>
                </a:extLst>
              </p:cNvPr>
              <p:cNvSpPr/>
              <p:nvPr/>
            </p:nvSpPr>
            <p:spPr>
              <a:xfrm>
                <a:off x="5845884" y="2693000"/>
                <a:ext cx="80401" cy="60715"/>
              </a:xfrm>
              <a:custGeom>
                <a:avLst/>
                <a:gdLst>
                  <a:gd name="connsiteX0" fmla="*/ 80402 w 80401"/>
                  <a:gd name="connsiteY0" fmla="*/ 30360 h 60715"/>
                  <a:gd name="connsiteX1" fmla="*/ 40201 w 80401"/>
                  <a:gd name="connsiteY1" fmla="*/ 60715 h 60715"/>
                  <a:gd name="connsiteX2" fmla="*/ 0 w 80401"/>
                  <a:gd name="connsiteY2" fmla="*/ 30360 h 60715"/>
                  <a:gd name="connsiteX3" fmla="*/ 40201 w 80401"/>
                  <a:gd name="connsiteY3" fmla="*/ 4 h 60715"/>
                  <a:gd name="connsiteX4" fmla="*/ 80402 w 80401"/>
                  <a:gd name="connsiteY4" fmla="*/ 30360 h 60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401" h="60715">
                    <a:moveTo>
                      <a:pt x="80402" y="30360"/>
                    </a:moveTo>
                    <a:cubicBezTo>
                      <a:pt x="80402" y="47042"/>
                      <a:pt x="62353" y="60715"/>
                      <a:pt x="40201" y="60715"/>
                    </a:cubicBezTo>
                    <a:cubicBezTo>
                      <a:pt x="18049" y="60715"/>
                      <a:pt x="0" y="47315"/>
                      <a:pt x="0" y="30360"/>
                    </a:cubicBezTo>
                    <a:cubicBezTo>
                      <a:pt x="0" y="13678"/>
                      <a:pt x="18049" y="4"/>
                      <a:pt x="40201" y="4"/>
                    </a:cubicBezTo>
                    <a:cubicBezTo>
                      <a:pt x="62353" y="-269"/>
                      <a:pt x="80402" y="13404"/>
                      <a:pt x="80402" y="30360"/>
                    </a:cubicBezTo>
                    <a:close/>
                  </a:path>
                </a:pathLst>
              </a:custGeom>
              <a:solidFill>
                <a:srgbClr val="182A37"/>
              </a:solidFill>
              <a:ln w="7719"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EB9AED3B-DF99-483D-891B-1187E1BF7AF5}"/>
                  </a:ext>
                </a:extLst>
              </p:cNvPr>
              <p:cNvSpPr/>
              <p:nvPr/>
            </p:nvSpPr>
            <p:spPr>
              <a:xfrm>
                <a:off x="5593197" y="2440858"/>
                <a:ext cx="322700" cy="312853"/>
              </a:xfrm>
              <a:custGeom>
                <a:avLst/>
                <a:gdLst>
                  <a:gd name="connsiteX0" fmla="*/ 161623 w 322700"/>
                  <a:gd name="connsiteY0" fmla="*/ 0 h 312853"/>
                  <a:gd name="connsiteX1" fmla="*/ 0 w 322700"/>
                  <a:gd name="connsiteY1" fmla="*/ 161623 h 312853"/>
                  <a:gd name="connsiteX2" fmla="*/ 0 w 322700"/>
                  <a:gd name="connsiteY2" fmla="*/ 302462 h 312853"/>
                  <a:gd name="connsiteX3" fmla="*/ 30355 w 322700"/>
                  <a:gd name="connsiteY3" fmla="*/ 312854 h 312853"/>
                  <a:gd name="connsiteX4" fmla="*/ 60712 w 322700"/>
                  <a:gd name="connsiteY4" fmla="*/ 302462 h 312853"/>
                  <a:gd name="connsiteX5" fmla="*/ 60712 w 322700"/>
                  <a:gd name="connsiteY5" fmla="*/ 161623 h 312853"/>
                  <a:gd name="connsiteX6" fmla="*/ 161350 w 322700"/>
                  <a:gd name="connsiteY6" fmla="*/ 60985 h 312853"/>
                  <a:gd name="connsiteX7" fmla="*/ 261988 w 322700"/>
                  <a:gd name="connsiteY7" fmla="*/ 161623 h 312853"/>
                  <a:gd name="connsiteX8" fmla="*/ 261988 w 322700"/>
                  <a:gd name="connsiteY8" fmla="*/ 282498 h 312853"/>
                  <a:gd name="connsiteX9" fmla="*/ 292344 w 322700"/>
                  <a:gd name="connsiteY9" fmla="*/ 302736 h 312853"/>
                  <a:gd name="connsiteX10" fmla="*/ 322700 w 322700"/>
                  <a:gd name="connsiteY10" fmla="*/ 282498 h 312853"/>
                  <a:gd name="connsiteX11" fmla="*/ 322700 w 322700"/>
                  <a:gd name="connsiteY11" fmla="*/ 161623 h 312853"/>
                  <a:gd name="connsiteX12" fmla="*/ 161623 w 322700"/>
                  <a:gd name="connsiteY12" fmla="*/ 0 h 312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2700" h="312853">
                    <a:moveTo>
                      <a:pt x="161623" y="0"/>
                    </a:moveTo>
                    <a:cubicBezTo>
                      <a:pt x="72470" y="0"/>
                      <a:pt x="0" y="72197"/>
                      <a:pt x="0" y="161623"/>
                    </a:cubicBezTo>
                    <a:lnTo>
                      <a:pt x="0" y="302462"/>
                    </a:lnTo>
                    <a:cubicBezTo>
                      <a:pt x="7384" y="308752"/>
                      <a:pt x="18049" y="312854"/>
                      <a:pt x="30355" y="312854"/>
                    </a:cubicBezTo>
                    <a:cubicBezTo>
                      <a:pt x="42662" y="312854"/>
                      <a:pt x="53054" y="308752"/>
                      <a:pt x="60712" y="302462"/>
                    </a:cubicBezTo>
                    <a:lnTo>
                      <a:pt x="60712" y="161623"/>
                    </a:lnTo>
                    <a:cubicBezTo>
                      <a:pt x="60712" y="106108"/>
                      <a:pt x="106108" y="60985"/>
                      <a:pt x="161350" y="60985"/>
                    </a:cubicBezTo>
                    <a:cubicBezTo>
                      <a:pt x="216865" y="60985"/>
                      <a:pt x="261988" y="106382"/>
                      <a:pt x="261988" y="161623"/>
                    </a:cubicBezTo>
                    <a:lnTo>
                      <a:pt x="261988" y="282498"/>
                    </a:lnTo>
                    <a:cubicBezTo>
                      <a:pt x="261988" y="293437"/>
                      <a:pt x="275389" y="302736"/>
                      <a:pt x="292344" y="302736"/>
                    </a:cubicBezTo>
                    <a:cubicBezTo>
                      <a:pt x="309026" y="302736"/>
                      <a:pt x="322700" y="293711"/>
                      <a:pt x="322700" y="282498"/>
                    </a:cubicBezTo>
                    <a:lnTo>
                      <a:pt x="322700" y="161623"/>
                    </a:lnTo>
                    <a:cubicBezTo>
                      <a:pt x="322973" y="72197"/>
                      <a:pt x="250502" y="0"/>
                      <a:pt x="161623" y="0"/>
                    </a:cubicBezTo>
                    <a:close/>
                  </a:path>
                </a:pathLst>
              </a:custGeom>
              <a:solidFill>
                <a:srgbClr val="005A9F"/>
              </a:solidFill>
              <a:ln w="7719"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0E027913-1726-4586-B715-3563C2F40F7C}"/>
                  </a:ext>
                </a:extLst>
              </p:cNvPr>
              <p:cNvSpPr/>
              <p:nvPr/>
            </p:nvSpPr>
            <p:spPr>
              <a:xfrm>
                <a:off x="5592918" y="2501527"/>
                <a:ext cx="151230" cy="251909"/>
              </a:xfrm>
              <a:custGeom>
                <a:avLst/>
                <a:gdLst>
                  <a:gd name="connsiteX0" fmla="*/ 103920 w 151230"/>
                  <a:gd name="connsiteY0" fmla="*/ 7424 h 251909"/>
                  <a:gd name="connsiteX1" fmla="*/ 40748 w 151230"/>
                  <a:gd name="connsiteY1" fmla="*/ 105327 h 251909"/>
                  <a:gd name="connsiteX2" fmla="*/ 40748 w 151230"/>
                  <a:gd name="connsiteY2" fmla="*/ 208700 h 251909"/>
                  <a:gd name="connsiteX3" fmla="*/ 15314 w 151230"/>
                  <a:gd name="connsiteY3" fmla="*/ 228117 h 251909"/>
                  <a:gd name="connsiteX4" fmla="*/ 0 w 151230"/>
                  <a:gd name="connsiteY4" fmla="*/ 221281 h 251909"/>
                  <a:gd name="connsiteX5" fmla="*/ 0 w 151230"/>
                  <a:gd name="connsiteY5" fmla="*/ 241517 h 251909"/>
                  <a:gd name="connsiteX6" fmla="*/ 30356 w 151230"/>
                  <a:gd name="connsiteY6" fmla="*/ 251909 h 251909"/>
                  <a:gd name="connsiteX7" fmla="*/ 40474 w 151230"/>
                  <a:gd name="connsiteY7" fmla="*/ 250815 h 251909"/>
                  <a:gd name="connsiteX8" fmla="*/ 46491 w 151230"/>
                  <a:gd name="connsiteY8" fmla="*/ 249448 h 251909"/>
                  <a:gd name="connsiteX9" fmla="*/ 49225 w 151230"/>
                  <a:gd name="connsiteY9" fmla="*/ 248354 h 251909"/>
                  <a:gd name="connsiteX10" fmla="*/ 53054 w 151230"/>
                  <a:gd name="connsiteY10" fmla="*/ 246440 h 251909"/>
                  <a:gd name="connsiteX11" fmla="*/ 54968 w 151230"/>
                  <a:gd name="connsiteY11" fmla="*/ 245346 h 251909"/>
                  <a:gd name="connsiteX12" fmla="*/ 60437 w 151230"/>
                  <a:gd name="connsiteY12" fmla="*/ 241790 h 251909"/>
                  <a:gd name="connsiteX13" fmla="*/ 60437 w 151230"/>
                  <a:gd name="connsiteY13" fmla="*/ 101225 h 251909"/>
                  <a:gd name="connsiteX14" fmla="*/ 151231 w 151230"/>
                  <a:gd name="connsiteY14" fmla="*/ 860 h 251909"/>
                  <a:gd name="connsiteX15" fmla="*/ 103920 w 151230"/>
                  <a:gd name="connsiteY15" fmla="*/ 7424 h 25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1230" h="251909">
                    <a:moveTo>
                      <a:pt x="103920" y="7424"/>
                    </a:moveTo>
                    <a:cubicBezTo>
                      <a:pt x="65087" y="23832"/>
                      <a:pt x="40748" y="63212"/>
                      <a:pt x="40748" y="105327"/>
                    </a:cubicBezTo>
                    <a:lnTo>
                      <a:pt x="40748" y="208700"/>
                    </a:lnTo>
                    <a:cubicBezTo>
                      <a:pt x="40748" y="221827"/>
                      <a:pt x="28168" y="231672"/>
                      <a:pt x="15314" y="228117"/>
                    </a:cubicBezTo>
                    <a:cubicBezTo>
                      <a:pt x="9025" y="226476"/>
                      <a:pt x="3555" y="224288"/>
                      <a:pt x="0" y="221281"/>
                    </a:cubicBezTo>
                    <a:lnTo>
                      <a:pt x="0" y="241517"/>
                    </a:lnTo>
                    <a:cubicBezTo>
                      <a:pt x="7384" y="247807"/>
                      <a:pt x="18049" y="251909"/>
                      <a:pt x="30356" y="251909"/>
                    </a:cubicBezTo>
                    <a:cubicBezTo>
                      <a:pt x="33637" y="251909"/>
                      <a:pt x="37192" y="251636"/>
                      <a:pt x="40474" y="250815"/>
                    </a:cubicBezTo>
                    <a:cubicBezTo>
                      <a:pt x="42389" y="250542"/>
                      <a:pt x="44303" y="249995"/>
                      <a:pt x="46491" y="249448"/>
                    </a:cubicBezTo>
                    <a:cubicBezTo>
                      <a:pt x="47311" y="249175"/>
                      <a:pt x="48405" y="248901"/>
                      <a:pt x="49225" y="248354"/>
                    </a:cubicBezTo>
                    <a:cubicBezTo>
                      <a:pt x="50593" y="247807"/>
                      <a:pt x="51960" y="247260"/>
                      <a:pt x="53054" y="246440"/>
                    </a:cubicBezTo>
                    <a:cubicBezTo>
                      <a:pt x="53601" y="246166"/>
                      <a:pt x="54421" y="245893"/>
                      <a:pt x="54968" y="245346"/>
                    </a:cubicBezTo>
                    <a:cubicBezTo>
                      <a:pt x="56882" y="244252"/>
                      <a:pt x="58524" y="242884"/>
                      <a:pt x="60437" y="241790"/>
                    </a:cubicBezTo>
                    <a:lnTo>
                      <a:pt x="60437" y="101225"/>
                    </a:lnTo>
                    <a:cubicBezTo>
                      <a:pt x="60437" y="48991"/>
                      <a:pt x="100365" y="5783"/>
                      <a:pt x="151231" y="860"/>
                    </a:cubicBezTo>
                    <a:cubicBezTo>
                      <a:pt x="136737" y="-1328"/>
                      <a:pt x="120602" y="587"/>
                      <a:pt x="103920" y="7424"/>
                    </a:cubicBezTo>
                    <a:close/>
                  </a:path>
                </a:pathLst>
              </a:custGeom>
              <a:solidFill>
                <a:srgbClr val="003C6A"/>
              </a:solidFill>
              <a:ln w="7719"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C4C12516-2A89-4D31-A6F0-CE555B18670D}"/>
                  </a:ext>
                </a:extLst>
              </p:cNvPr>
              <p:cNvSpPr/>
              <p:nvPr/>
            </p:nvSpPr>
            <p:spPr>
              <a:xfrm>
                <a:off x="5744703" y="2440858"/>
                <a:ext cx="171195" cy="312307"/>
              </a:xfrm>
              <a:custGeom>
                <a:avLst/>
                <a:gdLst>
                  <a:gd name="connsiteX0" fmla="*/ 10118 w 171195"/>
                  <a:gd name="connsiteY0" fmla="*/ 0 h 312307"/>
                  <a:gd name="connsiteX1" fmla="*/ 0 w 171195"/>
                  <a:gd name="connsiteY1" fmla="*/ 547 h 312307"/>
                  <a:gd name="connsiteX2" fmla="*/ 151231 w 171195"/>
                  <a:gd name="connsiteY2" fmla="*/ 161349 h 312307"/>
                  <a:gd name="connsiteX3" fmla="*/ 151231 w 171195"/>
                  <a:gd name="connsiteY3" fmla="*/ 269098 h 312307"/>
                  <a:gd name="connsiteX4" fmla="*/ 125798 w 171195"/>
                  <a:gd name="connsiteY4" fmla="*/ 288515 h 312307"/>
                  <a:gd name="connsiteX5" fmla="*/ 110483 w 171195"/>
                  <a:gd name="connsiteY5" fmla="*/ 281679 h 312307"/>
                  <a:gd name="connsiteX6" fmla="*/ 110483 w 171195"/>
                  <a:gd name="connsiteY6" fmla="*/ 301915 h 312307"/>
                  <a:gd name="connsiteX7" fmla="*/ 140839 w 171195"/>
                  <a:gd name="connsiteY7" fmla="*/ 312307 h 312307"/>
                  <a:gd name="connsiteX8" fmla="*/ 171195 w 171195"/>
                  <a:gd name="connsiteY8" fmla="*/ 301915 h 312307"/>
                  <a:gd name="connsiteX9" fmla="*/ 171195 w 171195"/>
                  <a:gd name="connsiteY9" fmla="*/ 161349 h 312307"/>
                  <a:gd name="connsiteX10" fmla="*/ 10118 w 171195"/>
                  <a:gd name="connsiteY10" fmla="*/ 0 h 312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195" h="312307">
                    <a:moveTo>
                      <a:pt x="10118" y="0"/>
                    </a:moveTo>
                    <a:cubicBezTo>
                      <a:pt x="6836" y="0"/>
                      <a:pt x="3281" y="273"/>
                      <a:pt x="0" y="547"/>
                    </a:cubicBezTo>
                    <a:cubicBezTo>
                      <a:pt x="84503" y="6016"/>
                      <a:pt x="151231" y="75753"/>
                      <a:pt x="151231" y="161349"/>
                    </a:cubicBezTo>
                    <a:lnTo>
                      <a:pt x="151231" y="269098"/>
                    </a:lnTo>
                    <a:cubicBezTo>
                      <a:pt x="151231" y="282225"/>
                      <a:pt x="138651" y="292070"/>
                      <a:pt x="125798" y="288515"/>
                    </a:cubicBezTo>
                    <a:cubicBezTo>
                      <a:pt x="119508" y="286874"/>
                      <a:pt x="114039" y="284686"/>
                      <a:pt x="110483" y="281679"/>
                    </a:cubicBezTo>
                    <a:lnTo>
                      <a:pt x="110483" y="301915"/>
                    </a:lnTo>
                    <a:cubicBezTo>
                      <a:pt x="117867" y="308206"/>
                      <a:pt x="128806" y="312307"/>
                      <a:pt x="140839" y="312307"/>
                    </a:cubicBezTo>
                    <a:cubicBezTo>
                      <a:pt x="152872" y="312307"/>
                      <a:pt x="163538" y="308206"/>
                      <a:pt x="171195" y="301915"/>
                    </a:cubicBezTo>
                    <a:lnTo>
                      <a:pt x="171195" y="161349"/>
                    </a:lnTo>
                    <a:cubicBezTo>
                      <a:pt x="171468" y="72197"/>
                      <a:pt x="98997" y="0"/>
                      <a:pt x="10118" y="0"/>
                    </a:cubicBezTo>
                    <a:close/>
                  </a:path>
                </a:pathLst>
              </a:custGeom>
              <a:solidFill>
                <a:srgbClr val="003C6A"/>
              </a:solidFill>
              <a:ln w="7719"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grpSp>
        <p:sp>
          <p:nvSpPr>
            <p:cNvPr id="91" name="Rectangle: Rounded Corners 90">
              <a:extLst>
                <a:ext uri="{FF2B5EF4-FFF2-40B4-BE49-F238E27FC236}">
                  <a16:creationId xmlns:a16="http://schemas.microsoft.com/office/drawing/2014/main" id="{DE1696A4-9305-476B-8546-E6A5B8442129}"/>
                </a:ext>
              </a:extLst>
            </p:cNvPr>
            <p:cNvSpPr/>
            <p:nvPr/>
          </p:nvSpPr>
          <p:spPr bwMode="auto">
            <a:xfrm>
              <a:off x="5728498" y="3593499"/>
              <a:ext cx="5266306" cy="646472"/>
            </a:xfrm>
            <a:prstGeom prst="roundRect">
              <a:avLst>
                <a:gd name="adj" fmla="val 19005"/>
              </a:avLst>
            </a:prstGeom>
            <a:gradFill flip="none" rotWithShape="1">
              <a:gsLst>
                <a:gs pos="0">
                  <a:srgbClr val="000000"/>
                </a:gs>
                <a:gs pos="49000">
                  <a:srgbClr val="000000">
                    <a:lumMod val="85000"/>
                    <a:lumOff val="15000"/>
                  </a:srgbClr>
                </a:gs>
                <a:gs pos="100000">
                  <a:srgbClr val="000000"/>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grpSp>
          <p:nvGrpSpPr>
            <p:cNvPr id="92" name="Group 91">
              <a:extLst>
                <a:ext uri="{FF2B5EF4-FFF2-40B4-BE49-F238E27FC236}">
                  <a16:creationId xmlns:a16="http://schemas.microsoft.com/office/drawing/2014/main" id="{9B2BE111-1EF9-42F0-BB9A-3721C400F12E}"/>
                </a:ext>
              </a:extLst>
            </p:cNvPr>
            <p:cNvGrpSpPr/>
            <p:nvPr/>
          </p:nvGrpSpPr>
          <p:grpSpPr>
            <a:xfrm>
              <a:off x="7613955" y="3704506"/>
              <a:ext cx="1812402" cy="424458"/>
              <a:chOff x="8286214" y="3677557"/>
              <a:chExt cx="2065707" cy="424458"/>
            </a:xfrm>
          </p:grpSpPr>
          <p:sp>
            <p:nvSpPr>
              <p:cNvPr id="93" name="TextBox 92">
                <a:extLst>
                  <a:ext uri="{FF2B5EF4-FFF2-40B4-BE49-F238E27FC236}">
                    <a16:creationId xmlns:a16="http://schemas.microsoft.com/office/drawing/2014/main" id="{676A926E-4D02-47B9-A108-7DED0CD5E369}"/>
                  </a:ext>
                </a:extLst>
              </p:cNvPr>
              <p:cNvSpPr txBox="1"/>
              <p:nvPr/>
            </p:nvSpPr>
            <p:spPr>
              <a:xfrm>
                <a:off x="8370624" y="3703001"/>
                <a:ext cx="1981297" cy="338554"/>
              </a:xfrm>
              <a:prstGeom prst="rect">
                <a:avLst/>
              </a:prstGeom>
              <a:noFill/>
            </p:spPr>
            <p:txBody>
              <a:bodyPr wrap="square" anchor="ctr">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Azure Arc</a:t>
                </a:r>
              </a:p>
            </p:txBody>
          </p:sp>
          <p:pic>
            <p:nvPicPr>
              <p:cNvPr id="94" name="Graphic 93">
                <a:extLst>
                  <a:ext uri="{FF2B5EF4-FFF2-40B4-BE49-F238E27FC236}">
                    <a16:creationId xmlns:a16="http://schemas.microsoft.com/office/drawing/2014/main" id="{93CC0EDB-ABD7-4434-BAE2-6912EB62D9E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86214" y="3677557"/>
                <a:ext cx="424459" cy="424458"/>
              </a:xfrm>
              <a:prstGeom prst="rect">
                <a:avLst/>
              </a:prstGeom>
            </p:spPr>
          </p:pic>
        </p:grpSp>
        <p:sp>
          <p:nvSpPr>
            <p:cNvPr id="95" name="TextBox 94">
              <a:extLst>
                <a:ext uri="{FF2B5EF4-FFF2-40B4-BE49-F238E27FC236}">
                  <a16:creationId xmlns:a16="http://schemas.microsoft.com/office/drawing/2014/main" id="{1F354CBC-DBF4-4DD3-B05A-04ABDC02FFE9}"/>
                </a:ext>
              </a:extLst>
            </p:cNvPr>
            <p:cNvSpPr txBox="1"/>
            <p:nvPr/>
          </p:nvSpPr>
          <p:spPr>
            <a:xfrm>
              <a:off x="6790908" y="5640766"/>
              <a:ext cx="3155479" cy="215444"/>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1800"/>
                </a:spcBef>
                <a:spcAft>
                  <a:spcPts val="0"/>
                </a:spcAft>
                <a:buClrTx/>
                <a:buSzTx/>
                <a:buFontTx/>
                <a:buNone/>
                <a:tabLst/>
                <a:defRPr/>
              </a:pPr>
              <a:r>
                <a:rPr kumimoji="0" lang="en-US" sz="1400" b="0" i="0" u="none" strike="noStrike" kern="1200" cap="none" spc="0" normalizeH="0" baseline="0" noProof="0">
                  <a:ln w="3175">
                    <a:noFill/>
                  </a:ln>
                  <a:gradFill flip="none" rotWithShape="1">
                    <a:gsLst>
                      <a:gs pos="0">
                        <a:srgbClr val="50E6FF"/>
                      </a:gs>
                      <a:gs pos="100000">
                        <a:srgbClr val="0078D4"/>
                      </a:gs>
                    </a:gsLst>
                    <a:lin ang="18900000" scaled="1"/>
                    <a:tileRect/>
                  </a:gradFill>
                  <a:effectLst/>
                  <a:uLnTx/>
                  <a:uFillTx/>
                  <a:latin typeface="Segoe UI Semibold"/>
                  <a:ea typeface="+mn-ea"/>
                  <a:cs typeface="Segoe UI" pitchFamily="34" charset="0"/>
                </a:rPr>
                <a:t>On-premises, multicloud, and edge</a:t>
              </a:r>
            </a:p>
          </p:txBody>
        </p:sp>
        <p:sp>
          <p:nvSpPr>
            <p:cNvPr id="96" name="Freeform: Shape 95">
              <a:extLst>
                <a:ext uri="{FF2B5EF4-FFF2-40B4-BE49-F238E27FC236}">
                  <a16:creationId xmlns:a16="http://schemas.microsoft.com/office/drawing/2014/main" id="{AFF9A4AB-340F-4461-9B7B-A56453CFAB55}"/>
                </a:ext>
              </a:extLst>
            </p:cNvPr>
            <p:cNvSpPr/>
            <p:nvPr/>
          </p:nvSpPr>
          <p:spPr bwMode="auto">
            <a:xfrm>
              <a:off x="5735494" y="4432973"/>
              <a:ext cx="5266306" cy="1327409"/>
            </a:xfrm>
            <a:custGeom>
              <a:avLst/>
              <a:gdLst>
                <a:gd name="connsiteX0" fmla="*/ 82120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4122868 w 5266306"/>
                <a:gd name="connsiteY5" fmla="*/ 1689373 h 1689373"/>
                <a:gd name="connsiteX6" fmla="*/ 4122868 w 5266306"/>
                <a:gd name="connsiteY6" fmla="*/ 644196 h 1689373"/>
                <a:gd name="connsiteX7" fmla="*/ 1134472 w 5266306"/>
                <a:gd name="connsiteY7" fmla="*/ 644196 h 1689373"/>
                <a:gd name="connsiteX8" fmla="*/ 1134472 w 5266306"/>
                <a:gd name="connsiteY8" fmla="*/ 1689373 h 1689373"/>
                <a:gd name="connsiteX9" fmla="*/ 82120 w 5266306"/>
                <a:gd name="connsiteY9" fmla="*/ 1689373 h 1689373"/>
                <a:gd name="connsiteX10" fmla="*/ 0 w 5266306"/>
                <a:gd name="connsiteY10" fmla="*/ 1607253 h 1689373"/>
                <a:gd name="connsiteX11" fmla="*/ 0 w 5266306"/>
                <a:gd name="connsiteY11" fmla="*/ 82120 h 1689373"/>
                <a:gd name="connsiteX12" fmla="*/ 82120 w 5266306"/>
                <a:gd name="connsiteY12" fmla="*/ 0 h 1689373"/>
                <a:gd name="connsiteX0" fmla="*/ 82120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4122868 w 5266306"/>
                <a:gd name="connsiteY5" fmla="*/ 1689373 h 1689373"/>
                <a:gd name="connsiteX6" fmla="*/ 4122868 w 5266306"/>
                <a:gd name="connsiteY6" fmla="*/ 644196 h 1689373"/>
                <a:gd name="connsiteX7" fmla="*/ 1134472 w 5266306"/>
                <a:gd name="connsiteY7" fmla="*/ 1689373 h 1689373"/>
                <a:gd name="connsiteX8" fmla="*/ 82120 w 5266306"/>
                <a:gd name="connsiteY8" fmla="*/ 1689373 h 1689373"/>
                <a:gd name="connsiteX9" fmla="*/ 0 w 5266306"/>
                <a:gd name="connsiteY9" fmla="*/ 1607253 h 1689373"/>
                <a:gd name="connsiteX10" fmla="*/ 0 w 5266306"/>
                <a:gd name="connsiteY10" fmla="*/ 82120 h 1689373"/>
                <a:gd name="connsiteX11" fmla="*/ 82120 w 5266306"/>
                <a:gd name="connsiteY11" fmla="*/ 0 h 1689373"/>
                <a:gd name="connsiteX0" fmla="*/ 82120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4122868 w 5266306"/>
                <a:gd name="connsiteY5" fmla="*/ 1689373 h 1689373"/>
                <a:gd name="connsiteX6" fmla="*/ 1134472 w 5266306"/>
                <a:gd name="connsiteY6" fmla="*/ 1689373 h 1689373"/>
                <a:gd name="connsiteX7" fmla="*/ 82120 w 5266306"/>
                <a:gd name="connsiteY7" fmla="*/ 1689373 h 1689373"/>
                <a:gd name="connsiteX8" fmla="*/ 0 w 5266306"/>
                <a:gd name="connsiteY8" fmla="*/ 1607253 h 1689373"/>
                <a:gd name="connsiteX9" fmla="*/ 0 w 5266306"/>
                <a:gd name="connsiteY9" fmla="*/ 82120 h 1689373"/>
                <a:gd name="connsiteX10" fmla="*/ 82120 w 5266306"/>
                <a:gd name="connsiteY10" fmla="*/ 0 h 1689373"/>
                <a:gd name="connsiteX0" fmla="*/ 82120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1134472 w 5266306"/>
                <a:gd name="connsiteY5" fmla="*/ 1689373 h 1689373"/>
                <a:gd name="connsiteX6" fmla="*/ 82120 w 5266306"/>
                <a:gd name="connsiteY6" fmla="*/ 1689373 h 1689373"/>
                <a:gd name="connsiteX7" fmla="*/ 0 w 5266306"/>
                <a:gd name="connsiteY7" fmla="*/ 1607253 h 1689373"/>
                <a:gd name="connsiteX8" fmla="*/ 0 w 5266306"/>
                <a:gd name="connsiteY8" fmla="*/ 82120 h 1689373"/>
                <a:gd name="connsiteX9" fmla="*/ 82120 w 5266306"/>
                <a:gd name="connsiteY9" fmla="*/ 0 h 1689373"/>
                <a:gd name="connsiteX0" fmla="*/ 1134472 w 5266306"/>
                <a:gd name="connsiteY0" fmla="*/ 1689373 h 1780813"/>
                <a:gd name="connsiteX1" fmla="*/ 82120 w 5266306"/>
                <a:gd name="connsiteY1" fmla="*/ 1689373 h 1780813"/>
                <a:gd name="connsiteX2" fmla="*/ 0 w 5266306"/>
                <a:gd name="connsiteY2" fmla="*/ 1607253 h 1780813"/>
                <a:gd name="connsiteX3" fmla="*/ 0 w 5266306"/>
                <a:gd name="connsiteY3" fmla="*/ 82120 h 1780813"/>
                <a:gd name="connsiteX4" fmla="*/ 82120 w 5266306"/>
                <a:gd name="connsiteY4" fmla="*/ 0 h 1780813"/>
                <a:gd name="connsiteX5" fmla="*/ 5184186 w 5266306"/>
                <a:gd name="connsiteY5" fmla="*/ 0 h 1780813"/>
                <a:gd name="connsiteX6" fmla="*/ 5266306 w 5266306"/>
                <a:gd name="connsiteY6" fmla="*/ 82120 h 1780813"/>
                <a:gd name="connsiteX7" fmla="*/ 5266306 w 5266306"/>
                <a:gd name="connsiteY7" fmla="*/ 1607253 h 1780813"/>
                <a:gd name="connsiteX8" fmla="*/ 5184186 w 5266306"/>
                <a:gd name="connsiteY8" fmla="*/ 1689373 h 1780813"/>
                <a:gd name="connsiteX9" fmla="*/ 1225912 w 5266306"/>
                <a:gd name="connsiteY9" fmla="*/ 1780813 h 1780813"/>
                <a:gd name="connsiteX0" fmla="*/ 1134472 w 5266306"/>
                <a:gd name="connsiteY0" fmla="*/ 1689373 h 1699533"/>
                <a:gd name="connsiteX1" fmla="*/ 82120 w 5266306"/>
                <a:gd name="connsiteY1" fmla="*/ 1689373 h 1699533"/>
                <a:gd name="connsiteX2" fmla="*/ 0 w 5266306"/>
                <a:gd name="connsiteY2" fmla="*/ 1607253 h 1699533"/>
                <a:gd name="connsiteX3" fmla="*/ 0 w 5266306"/>
                <a:gd name="connsiteY3" fmla="*/ 82120 h 1699533"/>
                <a:gd name="connsiteX4" fmla="*/ 82120 w 5266306"/>
                <a:gd name="connsiteY4" fmla="*/ 0 h 1699533"/>
                <a:gd name="connsiteX5" fmla="*/ 5184186 w 5266306"/>
                <a:gd name="connsiteY5" fmla="*/ 0 h 1699533"/>
                <a:gd name="connsiteX6" fmla="*/ 5266306 w 5266306"/>
                <a:gd name="connsiteY6" fmla="*/ 82120 h 1699533"/>
                <a:gd name="connsiteX7" fmla="*/ 5266306 w 5266306"/>
                <a:gd name="connsiteY7" fmla="*/ 1607253 h 1699533"/>
                <a:gd name="connsiteX8" fmla="*/ 5184186 w 5266306"/>
                <a:gd name="connsiteY8" fmla="*/ 1689373 h 1699533"/>
                <a:gd name="connsiteX9" fmla="*/ 4157072 w 5266306"/>
                <a:gd name="connsiteY9" fmla="*/ 1699533 h 1699533"/>
                <a:gd name="connsiteX0" fmla="*/ 1134472 w 5266306"/>
                <a:gd name="connsiteY0" fmla="*/ 1689373 h 1694453"/>
                <a:gd name="connsiteX1" fmla="*/ 82120 w 5266306"/>
                <a:gd name="connsiteY1" fmla="*/ 1689373 h 1694453"/>
                <a:gd name="connsiteX2" fmla="*/ 0 w 5266306"/>
                <a:gd name="connsiteY2" fmla="*/ 1607253 h 1694453"/>
                <a:gd name="connsiteX3" fmla="*/ 0 w 5266306"/>
                <a:gd name="connsiteY3" fmla="*/ 82120 h 1694453"/>
                <a:gd name="connsiteX4" fmla="*/ 82120 w 5266306"/>
                <a:gd name="connsiteY4" fmla="*/ 0 h 1694453"/>
                <a:gd name="connsiteX5" fmla="*/ 5184186 w 5266306"/>
                <a:gd name="connsiteY5" fmla="*/ 0 h 1694453"/>
                <a:gd name="connsiteX6" fmla="*/ 5266306 w 5266306"/>
                <a:gd name="connsiteY6" fmla="*/ 82120 h 1694453"/>
                <a:gd name="connsiteX7" fmla="*/ 5266306 w 5266306"/>
                <a:gd name="connsiteY7" fmla="*/ 1607253 h 1694453"/>
                <a:gd name="connsiteX8" fmla="*/ 5184186 w 5266306"/>
                <a:gd name="connsiteY8" fmla="*/ 1689373 h 1694453"/>
                <a:gd name="connsiteX9" fmla="*/ 4121512 w 5266306"/>
                <a:gd name="connsiteY9" fmla="*/ 1694453 h 16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6306" h="1694453">
                  <a:moveTo>
                    <a:pt x="1134472" y="1689373"/>
                  </a:moveTo>
                  <a:lnTo>
                    <a:pt x="82120" y="1689373"/>
                  </a:lnTo>
                  <a:cubicBezTo>
                    <a:pt x="36766" y="1689373"/>
                    <a:pt x="0" y="1652607"/>
                    <a:pt x="0" y="1607253"/>
                  </a:cubicBezTo>
                  <a:lnTo>
                    <a:pt x="0" y="82120"/>
                  </a:lnTo>
                  <a:cubicBezTo>
                    <a:pt x="0" y="36766"/>
                    <a:pt x="36766" y="0"/>
                    <a:pt x="82120" y="0"/>
                  </a:cubicBezTo>
                  <a:lnTo>
                    <a:pt x="5184186" y="0"/>
                  </a:lnTo>
                  <a:cubicBezTo>
                    <a:pt x="5229540" y="0"/>
                    <a:pt x="5266306" y="36766"/>
                    <a:pt x="5266306" y="82120"/>
                  </a:cubicBezTo>
                  <a:lnTo>
                    <a:pt x="5266306" y="1607253"/>
                  </a:lnTo>
                  <a:cubicBezTo>
                    <a:pt x="5266306" y="1652607"/>
                    <a:pt x="5229540" y="1689373"/>
                    <a:pt x="5184186" y="1689373"/>
                  </a:cubicBezTo>
                  <a:lnTo>
                    <a:pt x="4121512" y="1694453"/>
                  </a:lnTo>
                </a:path>
              </a:pathLst>
            </a:custGeom>
            <a:noFill/>
            <a:ln w="22225" cap="rnd" cmpd="sng" algn="ctr">
              <a:gradFill flip="none" rotWithShape="1">
                <a:gsLst>
                  <a:gs pos="0">
                    <a:srgbClr val="50E6FF"/>
                  </a:gs>
                  <a:gs pos="100000">
                    <a:srgbClr val="0078D4"/>
                  </a:gs>
                </a:gsLst>
                <a:lin ang="2700000" scaled="1"/>
                <a:tileRect/>
              </a:gra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97" name="Group 96">
              <a:extLst>
                <a:ext uri="{FF2B5EF4-FFF2-40B4-BE49-F238E27FC236}">
                  <a16:creationId xmlns:a16="http://schemas.microsoft.com/office/drawing/2014/main" id="{ACC986A3-D012-4802-BB1E-35DFF7350A36}"/>
                </a:ext>
              </a:extLst>
            </p:cNvPr>
            <p:cNvGrpSpPr/>
            <p:nvPr/>
          </p:nvGrpSpPr>
          <p:grpSpPr>
            <a:xfrm>
              <a:off x="9133238" y="4748241"/>
              <a:ext cx="586236" cy="359379"/>
              <a:chOff x="1624587" y="3554019"/>
              <a:chExt cx="539676" cy="313237"/>
            </a:xfrm>
          </p:grpSpPr>
          <p:pic>
            <p:nvPicPr>
              <p:cNvPr id="98" name="Picture 2" descr="Image result for aws logo png">
                <a:extLst>
                  <a:ext uri="{FF2B5EF4-FFF2-40B4-BE49-F238E27FC236}">
                    <a16:creationId xmlns:a16="http://schemas.microsoft.com/office/drawing/2014/main" id="{5BD37B14-62A4-4C7D-B634-CF2C29BD56D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2580" t="65567" r="12580"/>
              <a:stretch/>
            </p:blipFill>
            <p:spPr bwMode="auto">
              <a:xfrm>
                <a:off x="1624587" y="3727587"/>
                <a:ext cx="539676" cy="139669"/>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 descr="Image result for aws logo png">
                <a:extLst>
                  <a:ext uri="{FF2B5EF4-FFF2-40B4-BE49-F238E27FC236}">
                    <a16:creationId xmlns:a16="http://schemas.microsoft.com/office/drawing/2014/main" id="{E5CF5823-15FE-4D8D-B5A2-0B45D66C04EF}"/>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l="12580" t="18764" r="12580" b="32417"/>
              <a:stretch/>
            </p:blipFill>
            <p:spPr bwMode="auto">
              <a:xfrm>
                <a:off x="1624587" y="3554019"/>
                <a:ext cx="539676" cy="198019"/>
              </a:xfrm>
              <a:prstGeom prst="rect">
                <a:avLst/>
              </a:prstGeom>
              <a:noFill/>
              <a:extLst>
                <a:ext uri="{909E8E84-426E-40DD-AFC4-6F175D3DCCD1}">
                  <a14:hiddenFill xmlns:a14="http://schemas.microsoft.com/office/drawing/2010/main">
                    <a:solidFill>
                      <a:srgbClr val="FFFFFF"/>
                    </a:solidFill>
                  </a14:hiddenFill>
                </a:ext>
              </a:extLst>
            </p:spPr>
          </p:pic>
        </p:grpSp>
        <p:pic>
          <p:nvPicPr>
            <p:cNvPr id="100" name="Picture 4" descr="Image result for google cloud logo png">
              <a:extLst>
                <a:ext uri="{FF2B5EF4-FFF2-40B4-BE49-F238E27FC236}">
                  <a16:creationId xmlns:a16="http://schemas.microsoft.com/office/drawing/2014/main" id="{EE88026B-C473-4F72-AD68-BD6239BE8BCC}"/>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r="79839"/>
            <a:stretch/>
          </p:blipFill>
          <p:spPr bwMode="auto">
            <a:xfrm>
              <a:off x="8368647" y="5047291"/>
              <a:ext cx="422735" cy="326103"/>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descr="Vmware Png Logo - Free Transparent PNG Logos">
              <a:extLst>
                <a:ext uri="{FF2B5EF4-FFF2-40B4-BE49-F238E27FC236}">
                  <a16:creationId xmlns:a16="http://schemas.microsoft.com/office/drawing/2014/main" id="{3CF7DC2A-2BBC-4D11-9444-991BCD477619}"/>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418716" y="4813451"/>
              <a:ext cx="803630" cy="120658"/>
            </a:xfrm>
            <a:prstGeom prst="rect">
              <a:avLst/>
            </a:prstGeom>
            <a:noFill/>
            <a:extLst>
              <a:ext uri="{909E8E84-426E-40DD-AFC4-6F175D3DCCD1}">
                <a14:hiddenFill xmlns:a14="http://schemas.microsoft.com/office/drawing/2010/main">
                  <a:solidFill>
                    <a:srgbClr val="FFFFFF"/>
                  </a:solidFill>
                </a14:hiddenFill>
              </a:ext>
            </a:extLst>
          </p:spPr>
        </p:pic>
        <p:grpSp>
          <p:nvGrpSpPr>
            <p:cNvPr id="102" name="Group 101">
              <a:extLst>
                <a:ext uri="{FF2B5EF4-FFF2-40B4-BE49-F238E27FC236}">
                  <a16:creationId xmlns:a16="http://schemas.microsoft.com/office/drawing/2014/main" id="{BDD2E41E-ACE6-4405-BFCD-4769E8331F02}"/>
                </a:ext>
              </a:extLst>
            </p:cNvPr>
            <p:cNvGrpSpPr/>
            <p:nvPr/>
          </p:nvGrpSpPr>
          <p:grpSpPr>
            <a:xfrm>
              <a:off x="6467987" y="4688293"/>
              <a:ext cx="543768" cy="540275"/>
              <a:chOff x="6259453" y="4361532"/>
              <a:chExt cx="807055" cy="794657"/>
            </a:xfrm>
          </p:grpSpPr>
          <p:grpSp>
            <p:nvGrpSpPr>
              <p:cNvPr id="103" name="Group 102">
                <a:extLst>
                  <a:ext uri="{FF2B5EF4-FFF2-40B4-BE49-F238E27FC236}">
                    <a16:creationId xmlns:a16="http://schemas.microsoft.com/office/drawing/2014/main" id="{117DBDAD-9DDB-46E9-8F10-7652C588CC5A}"/>
                  </a:ext>
                </a:extLst>
              </p:cNvPr>
              <p:cNvGrpSpPr/>
              <p:nvPr/>
            </p:nvGrpSpPr>
            <p:grpSpPr>
              <a:xfrm>
                <a:off x="6259453" y="4486276"/>
                <a:ext cx="461310" cy="669913"/>
                <a:chOff x="4092782" y="3098405"/>
                <a:chExt cx="1847726" cy="2683257"/>
              </a:xfrm>
            </p:grpSpPr>
            <p:grpSp>
              <p:nvGrpSpPr>
                <p:cNvPr id="106" name="Group 105">
                  <a:extLst>
                    <a:ext uri="{FF2B5EF4-FFF2-40B4-BE49-F238E27FC236}">
                      <a16:creationId xmlns:a16="http://schemas.microsoft.com/office/drawing/2014/main" id="{5884B27C-0F49-4558-9F20-D2D1274EBB7B}"/>
                    </a:ext>
                  </a:extLst>
                </p:cNvPr>
                <p:cNvGrpSpPr/>
                <p:nvPr/>
              </p:nvGrpSpPr>
              <p:grpSpPr>
                <a:xfrm>
                  <a:off x="4092782" y="3098405"/>
                  <a:ext cx="1847726" cy="2683257"/>
                  <a:chOff x="5805254" y="2680531"/>
                  <a:chExt cx="464354" cy="674334"/>
                </a:xfrm>
              </p:grpSpPr>
              <p:grpSp>
                <p:nvGrpSpPr>
                  <p:cNvPr id="113" name="Group 112">
                    <a:extLst>
                      <a:ext uri="{FF2B5EF4-FFF2-40B4-BE49-F238E27FC236}">
                        <a16:creationId xmlns:a16="http://schemas.microsoft.com/office/drawing/2014/main" id="{ABE4BE77-A801-493A-87C4-9841E224F427}"/>
                      </a:ext>
                    </a:extLst>
                  </p:cNvPr>
                  <p:cNvGrpSpPr/>
                  <p:nvPr/>
                </p:nvGrpSpPr>
                <p:grpSpPr>
                  <a:xfrm>
                    <a:off x="5805254" y="2947233"/>
                    <a:ext cx="464354" cy="407632"/>
                    <a:chOff x="5293520" y="2499874"/>
                    <a:chExt cx="464354" cy="407632"/>
                  </a:xfrm>
                </p:grpSpPr>
                <p:sp>
                  <p:nvSpPr>
                    <p:cNvPr id="122" name="Rectangle 110">
                      <a:extLst>
                        <a:ext uri="{FF2B5EF4-FFF2-40B4-BE49-F238E27FC236}">
                          <a16:creationId xmlns:a16="http://schemas.microsoft.com/office/drawing/2014/main" id="{947598E4-1C7A-4219-9C32-C79052263C03}"/>
                        </a:ext>
                      </a:extLst>
                    </p:cNvPr>
                    <p:cNvSpPr/>
                    <p:nvPr/>
                  </p:nvSpPr>
                  <p:spPr bwMode="auto">
                    <a:xfrm>
                      <a:off x="5293520"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23" name="Rectangle 110">
                      <a:extLst>
                        <a:ext uri="{FF2B5EF4-FFF2-40B4-BE49-F238E27FC236}">
                          <a16:creationId xmlns:a16="http://schemas.microsoft.com/office/drawing/2014/main" id="{DCBB2AB0-4AE8-4589-8405-860FB98AF468}"/>
                        </a:ext>
                      </a:extLst>
                    </p:cNvPr>
                    <p:cNvSpPr/>
                    <p:nvPr/>
                  </p:nvSpPr>
                  <p:spPr bwMode="auto">
                    <a:xfrm flipH="1">
                      <a:off x="5524512"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24" name="Rectangle 123">
                      <a:extLst>
                        <a:ext uri="{FF2B5EF4-FFF2-40B4-BE49-F238E27FC236}">
                          <a16:creationId xmlns:a16="http://schemas.microsoft.com/office/drawing/2014/main" id="{AC5EF91B-0EDE-402E-AF60-8D36C89FBD62}"/>
                        </a:ext>
                      </a:extLst>
                    </p:cNvPr>
                    <p:cNvSpPr/>
                    <p:nvPr/>
                  </p:nvSpPr>
                  <p:spPr bwMode="auto">
                    <a:xfrm>
                      <a:off x="5360979" y="2499874"/>
                      <a:ext cx="329051" cy="329051"/>
                    </a:xfrm>
                    <a:prstGeom prst="rect">
                      <a:avLst/>
                    </a:prstGeom>
                    <a:solidFill>
                      <a:srgbClr val="0078D4"/>
                    </a:solidFill>
                    <a:ln w="9525" cap="flat" cmpd="sng" algn="ctr">
                      <a:noFill/>
                      <a:prstDash val="solid"/>
                      <a:headEnd type="none" w="med" len="med"/>
                      <a:tailEnd type="none" w="med" len="med"/>
                    </a:ln>
                    <a:effectLst/>
                    <a:scene3d>
                      <a:camera prst="isometricTopUp"/>
                      <a:lightRig rig="threePt" dir="t"/>
                    </a:scene3d>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114" name="Group 113">
                    <a:extLst>
                      <a:ext uri="{FF2B5EF4-FFF2-40B4-BE49-F238E27FC236}">
                        <a16:creationId xmlns:a16="http://schemas.microsoft.com/office/drawing/2014/main" id="{8403AEE4-5B59-4211-8066-22EB5525ED08}"/>
                      </a:ext>
                    </a:extLst>
                  </p:cNvPr>
                  <p:cNvGrpSpPr/>
                  <p:nvPr/>
                </p:nvGrpSpPr>
                <p:grpSpPr>
                  <a:xfrm>
                    <a:off x="5805254" y="2813881"/>
                    <a:ext cx="464354" cy="407632"/>
                    <a:chOff x="5293520" y="2499874"/>
                    <a:chExt cx="464354" cy="407632"/>
                  </a:xfrm>
                </p:grpSpPr>
                <p:sp>
                  <p:nvSpPr>
                    <p:cNvPr id="119" name="Rectangle 110">
                      <a:extLst>
                        <a:ext uri="{FF2B5EF4-FFF2-40B4-BE49-F238E27FC236}">
                          <a16:creationId xmlns:a16="http://schemas.microsoft.com/office/drawing/2014/main" id="{C7E5C769-9BE4-4207-A4CC-703BF8D08A96}"/>
                        </a:ext>
                      </a:extLst>
                    </p:cNvPr>
                    <p:cNvSpPr/>
                    <p:nvPr/>
                  </p:nvSpPr>
                  <p:spPr bwMode="auto">
                    <a:xfrm>
                      <a:off x="5293520"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20" name="Rectangle 110">
                      <a:extLst>
                        <a:ext uri="{FF2B5EF4-FFF2-40B4-BE49-F238E27FC236}">
                          <a16:creationId xmlns:a16="http://schemas.microsoft.com/office/drawing/2014/main" id="{8B620AA0-B522-436B-8970-D18C20B07DC8}"/>
                        </a:ext>
                      </a:extLst>
                    </p:cNvPr>
                    <p:cNvSpPr/>
                    <p:nvPr/>
                  </p:nvSpPr>
                  <p:spPr bwMode="auto">
                    <a:xfrm flipH="1">
                      <a:off x="5524512"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151873D5-A7B8-40BE-AC85-8C337F7C8146}"/>
                        </a:ext>
                      </a:extLst>
                    </p:cNvPr>
                    <p:cNvSpPr/>
                    <p:nvPr/>
                  </p:nvSpPr>
                  <p:spPr bwMode="auto">
                    <a:xfrm>
                      <a:off x="5360979" y="2499874"/>
                      <a:ext cx="329051" cy="329051"/>
                    </a:xfrm>
                    <a:prstGeom prst="rect">
                      <a:avLst/>
                    </a:prstGeom>
                    <a:solidFill>
                      <a:srgbClr val="0078D4"/>
                    </a:solidFill>
                    <a:ln w="9525" cap="flat" cmpd="sng" algn="ctr">
                      <a:noFill/>
                      <a:prstDash val="solid"/>
                      <a:headEnd type="none" w="med" len="med"/>
                      <a:tailEnd type="none" w="med" len="med"/>
                    </a:ln>
                    <a:effectLst/>
                    <a:scene3d>
                      <a:camera prst="isometricTopUp"/>
                      <a:lightRig rig="threePt" dir="t"/>
                    </a:scene3d>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115" name="Group 114">
                    <a:extLst>
                      <a:ext uri="{FF2B5EF4-FFF2-40B4-BE49-F238E27FC236}">
                        <a16:creationId xmlns:a16="http://schemas.microsoft.com/office/drawing/2014/main" id="{F9C15E77-8F3E-42C9-B9DA-9057665AAD40}"/>
                      </a:ext>
                    </a:extLst>
                  </p:cNvPr>
                  <p:cNvGrpSpPr/>
                  <p:nvPr/>
                </p:nvGrpSpPr>
                <p:grpSpPr>
                  <a:xfrm>
                    <a:off x="5805254" y="2680531"/>
                    <a:ext cx="464354" cy="407632"/>
                    <a:chOff x="5293520" y="2499874"/>
                    <a:chExt cx="464354" cy="407632"/>
                  </a:xfrm>
                </p:grpSpPr>
                <p:sp>
                  <p:nvSpPr>
                    <p:cNvPr id="116" name="Rectangle 110">
                      <a:extLst>
                        <a:ext uri="{FF2B5EF4-FFF2-40B4-BE49-F238E27FC236}">
                          <a16:creationId xmlns:a16="http://schemas.microsoft.com/office/drawing/2014/main" id="{7F34742A-DC35-45DC-B66B-B63C558313D0}"/>
                        </a:ext>
                      </a:extLst>
                    </p:cNvPr>
                    <p:cNvSpPr/>
                    <p:nvPr/>
                  </p:nvSpPr>
                  <p:spPr bwMode="auto">
                    <a:xfrm>
                      <a:off x="5293520"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7" name="Rectangle 110">
                      <a:extLst>
                        <a:ext uri="{FF2B5EF4-FFF2-40B4-BE49-F238E27FC236}">
                          <a16:creationId xmlns:a16="http://schemas.microsoft.com/office/drawing/2014/main" id="{F7AECCA2-946C-446D-90BA-1D7B6F4C42AE}"/>
                        </a:ext>
                      </a:extLst>
                    </p:cNvPr>
                    <p:cNvSpPr/>
                    <p:nvPr/>
                  </p:nvSpPr>
                  <p:spPr bwMode="auto">
                    <a:xfrm flipH="1">
                      <a:off x="5524512"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27305E66-9D67-4811-80FE-9BAD577B8AEA}"/>
                        </a:ext>
                      </a:extLst>
                    </p:cNvPr>
                    <p:cNvSpPr/>
                    <p:nvPr/>
                  </p:nvSpPr>
                  <p:spPr bwMode="auto">
                    <a:xfrm>
                      <a:off x="5360979" y="2499874"/>
                      <a:ext cx="329051" cy="329051"/>
                    </a:xfrm>
                    <a:prstGeom prst="rect">
                      <a:avLst/>
                    </a:prstGeom>
                    <a:solidFill>
                      <a:srgbClr val="0078D4"/>
                    </a:solidFill>
                    <a:ln w="9525" cap="flat" cmpd="sng" algn="ctr">
                      <a:noFill/>
                      <a:prstDash val="solid"/>
                      <a:headEnd type="none" w="med" len="med"/>
                      <a:tailEnd type="none" w="med" len="med"/>
                    </a:ln>
                    <a:effectLst/>
                    <a:scene3d>
                      <a:camera prst="isometricTopUp"/>
                      <a:lightRig rig="threePt" dir="t"/>
                    </a:scene3d>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sp>
              <p:nvSpPr>
                <p:cNvPr id="107" name="Rectangle 114">
                  <a:extLst>
                    <a:ext uri="{FF2B5EF4-FFF2-40B4-BE49-F238E27FC236}">
                      <a16:creationId xmlns:a16="http://schemas.microsoft.com/office/drawing/2014/main" id="{563EEC06-E714-4911-90C4-76B49A54B64D}"/>
                    </a:ext>
                  </a:extLst>
                </p:cNvPr>
                <p:cNvSpPr/>
                <p:nvPr/>
              </p:nvSpPr>
              <p:spPr bwMode="auto">
                <a:xfrm>
                  <a:off x="4790909" y="4307303"/>
                  <a:ext cx="119230" cy="207764"/>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8" name="Rectangle 114">
                  <a:extLst>
                    <a:ext uri="{FF2B5EF4-FFF2-40B4-BE49-F238E27FC236}">
                      <a16:creationId xmlns:a16="http://schemas.microsoft.com/office/drawing/2014/main" id="{262863B2-398C-45DA-8FAC-B23EE86557DF}"/>
                    </a:ext>
                  </a:extLst>
                </p:cNvPr>
                <p:cNvSpPr/>
                <p:nvPr/>
              </p:nvSpPr>
              <p:spPr bwMode="auto">
                <a:xfrm>
                  <a:off x="4790909" y="4835941"/>
                  <a:ext cx="119230" cy="207764"/>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9" name="Rectangle 114">
                  <a:extLst>
                    <a:ext uri="{FF2B5EF4-FFF2-40B4-BE49-F238E27FC236}">
                      <a16:creationId xmlns:a16="http://schemas.microsoft.com/office/drawing/2014/main" id="{4F73DAB3-9390-42A7-A7DF-E638500F955E}"/>
                    </a:ext>
                  </a:extLst>
                </p:cNvPr>
                <p:cNvSpPr/>
                <p:nvPr/>
              </p:nvSpPr>
              <p:spPr bwMode="auto">
                <a:xfrm>
                  <a:off x="4790909" y="5369341"/>
                  <a:ext cx="119230" cy="207764"/>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0" name="Rectangle 114">
                  <a:extLst>
                    <a:ext uri="{FF2B5EF4-FFF2-40B4-BE49-F238E27FC236}">
                      <a16:creationId xmlns:a16="http://schemas.microsoft.com/office/drawing/2014/main" id="{6F9734D4-4DC6-44E7-A205-24354A553A85}"/>
                    </a:ext>
                  </a:extLst>
                </p:cNvPr>
                <p:cNvSpPr/>
                <p:nvPr/>
              </p:nvSpPr>
              <p:spPr bwMode="auto">
                <a:xfrm>
                  <a:off x="4624768" y="4243388"/>
                  <a:ext cx="70512" cy="122870"/>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292A28"/>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1" name="Rectangle 114">
                  <a:extLst>
                    <a:ext uri="{FF2B5EF4-FFF2-40B4-BE49-F238E27FC236}">
                      <a16:creationId xmlns:a16="http://schemas.microsoft.com/office/drawing/2014/main" id="{7BB87E43-0EC9-46E9-B118-FC1B86CF8A91}"/>
                    </a:ext>
                  </a:extLst>
                </p:cNvPr>
                <p:cNvSpPr/>
                <p:nvPr/>
              </p:nvSpPr>
              <p:spPr bwMode="auto">
                <a:xfrm>
                  <a:off x="4624768" y="4772026"/>
                  <a:ext cx="70512" cy="122870"/>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292A28"/>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2" name="Rectangle 114">
                  <a:extLst>
                    <a:ext uri="{FF2B5EF4-FFF2-40B4-BE49-F238E27FC236}">
                      <a16:creationId xmlns:a16="http://schemas.microsoft.com/office/drawing/2014/main" id="{1C9E496A-AAAF-4B5B-B105-9A00232FD53E}"/>
                    </a:ext>
                  </a:extLst>
                </p:cNvPr>
                <p:cNvSpPr/>
                <p:nvPr/>
              </p:nvSpPr>
              <p:spPr bwMode="auto">
                <a:xfrm>
                  <a:off x="4624768" y="5305426"/>
                  <a:ext cx="70512" cy="122870"/>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292A28"/>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104" name="cloud 4" descr="cloud">
                <a:extLst>
                  <a:ext uri="{FF2B5EF4-FFF2-40B4-BE49-F238E27FC236}">
                    <a16:creationId xmlns:a16="http://schemas.microsoft.com/office/drawing/2014/main" id="{08BAB320-710D-49EA-A76A-ED2DE196E563}"/>
                  </a:ext>
                </a:extLst>
              </p:cNvPr>
              <p:cNvSpPr>
                <a:spLocks noChangeAspect="1"/>
              </p:cNvSpPr>
              <p:nvPr/>
            </p:nvSpPr>
            <p:spPr bwMode="auto">
              <a:xfrm flipV="1">
                <a:off x="6638675" y="4361532"/>
                <a:ext cx="427833" cy="229379"/>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adFill>
                <a:gsLst>
                  <a:gs pos="0">
                    <a:srgbClr val="50E6FF"/>
                  </a:gs>
                  <a:gs pos="100000">
                    <a:srgbClr val="0078D4"/>
                  </a:gs>
                </a:gsLst>
                <a:lin ang="18600000" scaled="0"/>
              </a:gradFill>
              <a:ln w="25400" cap="flat">
                <a:noFill/>
                <a:prstDash val="solid"/>
                <a:miter lim="800000"/>
                <a:headEnd/>
                <a:tailEnd/>
              </a:ln>
              <a:effectLst>
                <a:outerShdw blurRad="50800" dir="2700000" algn="tl" rotWithShape="0">
                  <a:prstClr val="black">
                    <a:alpha val="49000"/>
                  </a:prstClr>
                </a:outerShdw>
              </a:effec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5" name="Oval 260">
                <a:extLst>
                  <a:ext uri="{FF2B5EF4-FFF2-40B4-BE49-F238E27FC236}">
                    <a16:creationId xmlns:a16="http://schemas.microsoft.com/office/drawing/2014/main" id="{4D6C2E0E-88D7-4958-B086-A0DB0EBDA836}"/>
                  </a:ext>
                </a:extLst>
              </p:cNvPr>
              <p:cNvSpPr/>
              <p:nvPr/>
            </p:nvSpPr>
            <p:spPr bwMode="auto">
              <a:xfrm rot="1800000">
                <a:off x="6671340" y="4568169"/>
                <a:ext cx="161095" cy="350478"/>
              </a:xfrm>
              <a:custGeom>
                <a:avLst/>
                <a:gdLst>
                  <a:gd name="connsiteX0" fmla="*/ 0 w 238125"/>
                  <a:gd name="connsiteY0" fmla="*/ 119063 h 238125"/>
                  <a:gd name="connsiteX1" fmla="*/ 119063 w 238125"/>
                  <a:gd name="connsiteY1" fmla="*/ 0 h 238125"/>
                  <a:gd name="connsiteX2" fmla="*/ 238126 w 238125"/>
                  <a:gd name="connsiteY2" fmla="*/ 119063 h 238125"/>
                  <a:gd name="connsiteX3" fmla="*/ 119063 w 238125"/>
                  <a:gd name="connsiteY3" fmla="*/ 238126 h 238125"/>
                  <a:gd name="connsiteX4" fmla="*/ 0 w 238125"/>
                  <a:gd name="connsiteY4" fmla="*/ 119063 h 238125"/>
                  <a:gd name="connsiteX0" fmla="*/ 119063 w 238126"/>
                  <a:gd name="connsiteY0" fmla="*/ 0 h 238126"/>
                  <a:gd name="connsiteX1" fmla="*/ 238126 w 238126"/>
                  <a:gd name="connsiteY1" fmla="*/ 119063 h 238126"/>
                  <a:gd name="connsiteX2" fmla="*/ 119063 w 238126"/>
                  <a:gd name="connsiteY2" fmla="*/ 238126 h 238126"/>
                  <a:gd name="connsiteX3" fmla="*/ 0 w 238126"/>
                  <a:gd name="connsiteY3" fmla="*/ 119063 h 238126"/>
                  <a:gd name="connsiteX4" fmla="*/ 210503 w 238126"/>
                  <a:gd name="connsiteY4" fmla="*/ 91440 h 238126"/>
                  <a:gd name="connsiteX0" fmla="*/ 119063 w 238126"/>
                  <a:gd name="connsiteY0" fmla="*/ 0 h 238126"/>
                  <a:gd name="connsiteX1" fmla="*/ 238126 w 238126"/>
                  <a:gd name="connsiteY1" fmla="*/ 119063 h 238126"/>
                  <a:gd name="connsiteX2" fmla="*/ 119063 w 238126"/>
                  <a:gd name="connsiteY2" fmla="*/ 238126 h 238126"/>
                  <a:gd name="connsiteX3" fmla="*/ 0 w 238126"/>
                  <a:gd name="connsiteY3" fmla="*/ 119063 h 238126"/>
                  <a:gd name="connsiteX0" fmla="*/ 0 w 119063"/>
                  <a:gd name="connsiteY0" fmla="*/ 0 h 238126"/>
                  <a:gd name="connsiteX1" fmla="*/ 119063 w 119063"/>
                  <a:gd name="connsiteY1" fmla="*/ 119063 h 238126"/>
                  <a:gd name="connsiteX2" fmla="*/ 0 w 119063"/>
                  <a:gd name="connsiteY2" fmla="*/ 238126 h 238126"/>
                  <a:gd name="connsiteX0" fmla="*/ 35930 w 119063"/>
                  <a:gd name="connsiteY0" fmla="*/ 0 h 261619"/>
                  <a:gd name="connsiteX1" fmla="*/ 119063 w 119063"/>
                  <a:gd name="connsiteY1" fmla="*/ 142556 h 261619"/>
                  <a:gd name="connsiteX2" fmla="*/ 0 w 119063"/>
                  <a:gd name="connsiteY2" fmla="*/ 261619 h 261619"/>
                  <a:gd name="connsiteX0" fmla="*/ 35930 w 119063"/>
                  <a:gd name="connsiteY0" fmla="*/ 0 h 261619"/>
                  <a:gd name="connsiteX1" fmla="*/ 119063 w 119063"/>
                  <a:gd name="connsiteY1" fmla="*/ 142556 h 261619"/>
                  <a:gd name="connsiteX2" fmla="*/ 0 w 119063"/>
                  <a:gd name="connsiteY2" fmla="*/ 261619 h 261619"/>
                  <a:gd name="connsiteX0" fmla="*/ 58700 w 119063"/>
                  <a:gd name="connsiteY0" fmla="*/ 0 h 255517"/>
                  <a:gd name="connsiteX1" fmla="*/ 119063 w 119063"/>
                  <a:gd name="connsiteY1" fmla="*/ 136454 h 255517"/>
                  <a:gd name="connsiteX2" fmla="*/ 0 w 119063"/>
                  <a:gd name="connsiteY2" fmla="*/ 255517 h 255517"/>
                  <a:gd name="connsiteX0" fmla="*/ 58700 w 119063"/>
                  <a:gd name="connsiteY0" fmla="*/ 0 h 255517"/>
                  <a:gd name="connsiteX1" fmla="*/ 119063 w 119063"/>
                  <a:gd name="connsiteY1" fmla="*/ 136454 h 255517"/>
                  <a:gd name="connsiteX2" fmla="*/ 0 w 119063"/>
                  <a:gd name="connsiteY2" fmla="*/ 255517 h 255517"/>
                  <a:gd name="connsiteX0" fmla="*/ 58700 w 119063"/>
                  <a:gd name="connsiteY0" fmla="*/ 0 h 255517"/>
                  <a:gd name="connsiteX1" fmla="*/ 119063 w 119063"/>
                  <a:gd name="connsiteY1" fmla="*/ 136454 h 255517"/>
                  <a:gd name="connsiteX2" fmla="*/ 0 w 119063"/>
                  <a:gd name="connsiteY2" fmla="*/ 255517 h 255517"/>
                  <a:gd name="connsiteX0" fmla="*/ 67035 w 119063"/>
                  <a:gd name="connsiteY0" fmla="*/ 0 h 259034"/>
                  <a:gd name="connsiteX1" fmla="*/ 119063 w 119063"/>
                  <a:gd name="connsiteY1" fmla="*/ 139971 h 259034"/>
                  <a:gd name="connsiteX2" fmla="*/ 0 w 119063"/>
                  <a:gd name="connsiteY2" fmla="*/ 259034 h 259034"/>
                  <a:gd name="connsiteX0" fmla="*/ 67035 w 119063"/>
                  <a:gd name="connsiteY0" fmla="*/ 0 h 259034"/>
                  <a:gd name="connsiteX1" fmla="*/ 119063 w 119063"/>
                  <a:gd name="connsiteY1" fmla="*/ 139971 h 259034"/>
                  <a:gd name="connsiteX2" fmla="*/ 0 w 119063"/>
                  <a:gd name="connsiteY2" fmla="*/ 259034 h 259034"/>
                </a:gdLst>
                <a:ahLst/>
                <a:cxnLst>
                  <a:cxn ang="0">
                    <a:pos x="connsiteX0" y="connsiteY0"/>
                  </a:cxn>
                  <a:cxn ang="0">
                    <a:pos x="connsiteX1" y="connsiteY1"/>
                  </a:cxn>
                  <a:cxn ang="0">
                    <a:pos x="connsiteX2" y="connsiteY2"/>
                  </a:cxn>
                </a:cxnLst>
                <a:rect l="l" t="t" r="r" b="b"/>
                <a:pathLst>
                  <a:path w="119063" h="259034">
                    <a:moveTo>
                      <a:pt x="67035" y="0"/>
                    </a:moveTo>
                    <a:cubicBezTo>
                      <a:pt x="72737" y="11104"/>
                      <a:pt x="119063" y="74214"/>
                      <a:pt x="119063" y="139971"/>
                    </a:cubicBezTo>
                    <a:cubicBezTo>
                      <a:pt x="119063" y="205728"/>
                      <a:pt x="65757" y="259034"/>
                      <a:pt x="0" y="259034"/>
                    </a:cubicBezTo>
                  </a:path>
                </a:pathLst>
              </a:custGeom>
              <a:noFill/>
              <a:ln w="15875" cap="rnd" cmpd="sng" algn="ctr">
                <a:solidFill>
                  <a:srgbClr val="50E6FF"/>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125" name="TextBox 124">
              <a:extLst>
                <a:ext uri="{FF2B5EF4-FFF2-40B4-BE49-F238E27FC236}">
                  <a16:creationId xmlns:a16="http://schemas.microsoft.com/office/drawing/2014/main" id="{C0A83C95-CBE0-44E6-85DE-0F1E3A59B4C5}"/>
                </a:ext>
              </a:extLst>
            </p:cNvPr>
            <p:cNvSpPr txBox="1"/>
            <p:nvPr/>
          </p:nvSpPr>
          <p:spPr>
            <a:xfrm>
              <a:off x="5966013" y="5318281"/>
              <a:ext cx="1356659"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Azure Stack HCI</a:t>
              </a:r>
            </a:p>
          </p:txBody>
        </p:sp>
        <p:sp>
          <p:nvSpPr>
            <p:cNvPr id="126" name="TextBox 125">
              <a:extLst>
                <a:ext uri="{FF2B5EF4-FFF2-40B4-BE49-F238E27FC236}">
                  <a16:creationId xmlns:a16="http://schemas.microsoft.com/office/drawing/2014/main" id="{914884A2-DC24-4EBF-80AC-CCC4F48C333A}"/>
                </a:ext>
              </a:extLst>
            </p:cNvPr>
            <p:cNvSpPr txBox="1"/>
            <p:nvPr/>
          </p:nvSpPr>
          <p:spPr>
            <a:xfrm>
              <a:off x="9585917" y="5318281"/>
              <a:ext cx="1356659"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Azure IoT</a:t>
              </a:r>
            </a:p>
          </p:txBody>
        </p:sp>
        <p:sp>
          <p:nvSpPr>
            <p:cNvPr id="127" name="IoT_Hub" title="Icon of circles connecting to a center circle surrounded by brackets">
              <a:extLst>
                <a:ext uri="{FF2B5EF4-FFF2-40B4-BE49-F238E27FC236}">
                  <a16:creationId xmlns:a16="http://schemas.microsoft.com/office/drawing/2014/main" id="{B7D08496-645B-40F3-8B86-A53F36543264}"/>
                </a:ext>
              </a:extLst>
            </p:cNvPr>
            <p:cNvSpPr>
              <a:spLocks noChangeAspect="1" noEditPoints="1"/>
            </p:cNvSpPr>
            <p:nvPr/>
          </p:nvSpPr>
          <p:spPr bwMode="auto">
            <a:xfrm>
              <a:off x="10080355" y="4849206"/>
              <a:ext cx="367783" cy="367782"/>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5875" cap="sq">
              <a:gradFill>
                <a:gsLst>
                  <a:gs pos="0">
                    <a:srgbClr val="50E6FF"/>
                  </a:gs>
                  <a:gs pos="100000">
                    <a:srgbClr val="0078D3"/>
                  </a:gs>
                </a:gsLst>
                <a:lin ang="5400000" scaled="1"/>
              </a:gradFill>
              <a:prstDash val="soli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Semibold"/>
                <a:ea typeface="+mn-ea"/>
                <a:cs typeface="+mn-cs"/>
              </a:endParaRPr>
            </a:p>
          </p:txBody>
        </p:sp>
      </p:grpSp>
    </p:spTree>
    <p:extLst>
      <p:ext uri="{BB962C8B-B14F-4D97-AF65-F5344CB8AC3E}">
        <p14:creationId xmlns:p14="http://schemas.microsoft.com/office/powerpoint/2010/main" val="17826605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65C4A2-8972-43E7-87D7-E399DA2D947A}"/>
              </a:ext>
            </a:extLst>
          </p:cNvPr>
          <p:cNvSpPr>
            <a:spLocks noGrp="1"/>
          </p:cNvSpPr>
          <p:nvPr>
            <p:ph type="title"/>
          </p:nvPr>
        </p:nvSpPr>
        <p:spPr>
          <a:xfrm>
            <a:off x="539281" y="235581"/>
            <a:ext cx="11209374" cy="553998"/>
          </a:xfrm>
        </p:spPr>
        <p:txBody>
          <a:bodyPr/>
          <a:lstStyle/>
          <a:p>
            <a:pPr algn="ctr"/>
            <a:r>
              <a:rPr lang="en-US"/>
              <a:t>Azure Arc-enabled Kubernetes</a:t>
            </a:r>
            <a:endParaRPr lang="en-US" sz="2000">
              <a:latin typeface="+mn-lt"/>
            </a:endParaRPr>
          </a:p>
        </p:txBody>
      </p:sp>
      <p:sp>
        <p:nvSpPr>
          <p:cNvPr id="12" name="TextBox 11">
            <a:extLst>
              <a:ext uri="{FF2B5EF4-FFF2-40B4-BE49-F238E27FC236}">
                <a16:creationId xmlns:a16="http://schemas.microsoft.com/office/drawing/2014/main" id="{0D5694B7-0FF4-4E55-ABA3-E8DE2AD76CA1}"/>
              </a:ext>
            </a:extLst>
          </p:cNvPr>
          <p:cNvSpPr txBox="1"/>
          <p:nvPr/>
        </p:nvSpPr>
        <p:spPr>
          <a:xfrm>
            <a:off x="2787750" y="923509"/>
            <a:ext cx="6712437"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Easily integrate with Azure services using Cluster Extensions</a:t>
            </a:r>
          </a:p>
        </p:txBody>
      </p:sp>
      <p:sp>
        <p:nvSpPr>
          <p:cNvPr id="5" name="Rectangle 4">
            <a:extLst>
              <a:ext uri="{FF2B5EF4-FFF2-40B4-BE49-F238E27FC236}">
                <a16:creationId xmlns:a16="http://schemas.microsoft.com/office/drawing/2014/main" id="{8F59D347-F85F-4486-99D4-2C195D81145D}"/>
              </a:ext>
            </a:extLst>
          </p:cNvPr>
          <p:cNvSpPr/>
          <p:nvPr/>
        </p:nvSpPr>
        <p:spPr bwMode="auto">
          <a:xfrm>
            <a:off x="9699791" y="889331"/>
            <a:ext cx="1279359" cy="36933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PUBLIC PREVIEW</a:t>
            </a:r>
          </a:p>
        </p:txBody>
      </p:sp>
      <p:grpSp>
        <p:nvGrpSpPr>
          <p:cNvPr id="2" name="Group 1">
            <a:extLst>
              <a:ext uri="{FF2B5EF4-FFF2-40B4-BE49-F238E27FC236}">
                <a16:creationId xmlns:a16="http://schemas.microsoft.com/office/drawing/2014/main" id="{09876F01-4794-4F1E-9053-6C4B5C82AD5D}"/>
              </a:ext>
              <a:ext uri="{C183D7F6-B498-43B3-948B-1728B52AA6E4}">
                <adec:decorative xmlns:adec="http://schemas.microsoft.com/office/drawing/2017/decorative" val="1"/>
              </a:ext>
            </a:extLst>
          </p:cNvPr>
          <p:cNvGrpSpPr/>
          <p:nvPr/>
        </p:nvGrpSpPr>
        <p:grpSpPr>
          <a:xfrm>
            <a:off x="2043694" y="2113618"/>
            <a:ext cx="8104613" cy="3729964"/>
            <a:chOff x="2043694" y="2113618"/>
            <a:chExt cx="8104613" cy="3729964"/>
          </a:xfrm>
        </p:grpSpPr>
        <p:sp>
          <p:nvSpPr>
            <p:cNvPr id="318" name="AutoShape 46">
              <a:extLst>
                <a:ext uri="{FF2B5EF4-FFF2-40B4-BE49-F238E27FC236}">
                  <a16:creationId xmlns:a16="http://schemas.microsoft.com/office/drawing/2014/main" id="{EC3992C7-8BEF-4E30-B9CC-A36E998F0E0B}"/>
                </a:ext>
              </a:extLst>
            </p:cNvPr>
            <p:cNvSpPr>
              <a:spLocks noChangeAspect="1" noChangeArrowheads="1" noTextEdit="1"/>
            </p:cNvSpPr>
            <p:nvPr/>
          </p:nvSpPr>
          <p:spPr bwMode="auto">
            <a:xfrm>
              <a:off x="4465461" y="2113618"/>
              <a:ext cx="268283" cy="269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EEB7EE2F-97CC-47CE-B432-9CFBBAE7EB68}"/>
                </a:ext>
              </a:extLst>
            </p:cNvPr>
            <p:cNvSpPr/>
            <p:nvPr/>
          </p:nvSpPr>
          <p:spPr bwMode="auto">
            <a:xfrm>
              <a:off x="2043694" y="2304927"/>
              <a:ext cx="3733975" cy="3538655"/>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6" name="Graphic 15">
              <a:extLst>
                <a:ext uri="{FF2B5EF4-FFF2-40B4-BE49-F238E27FC236}">
                  <a16:creationId xmlns:a16="http://schemas.microsoft.com/office/drawing/2014/main" id="{8E62255C-9D51-4771-996B-1156A74A1D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34228" y="2480069"/>
              <a:ext cx="752906" cy="840453"/>
            </a:xfrm>
            <a:prstGeom prst="rect">
              <a:avLst/>
            </a:prstGeom>
          </p:spPr>
        </p:pic>
        <p:sp>
          <p:nvSpPr>
            <p:cNvPr id="76" name="Rectangle 75">
              <a:extLst>
                <a:ext uri="{FF2B5EF4-FFF2-40B4-BE49-F238E27FC236}">
                  <a16:creationId xmlns:a16="http://schemas.microsoft.com/office/drawing/2014/main" id="{705ECA5A-68BF-457D-A11B-9BB0C4D17239}"/>
                </a:ext>
              </a:extLst>
            </p:cNvPr>
            <p:cNvSpPr/>
            <p:nvPr/>
          </p:nvSpPr>
          <p:spPr bwMode="auto">
            <a:xfrm>
              <a:off x="2313672" y="3413685"/>
              <a:ext cx="3194018" cy="429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Monitor</a:t>
              </a:r>
            </a:p>
            <a:p>
              <a:pPr marL="0" marR="0" lvl="0" indent="0" algn="ctr" defTabSz="914225"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endParaRPr>
            </a:p>
          </p:txBody>
        </p:sp>
        <p:sp>
          <p:nvSpPr>
            <p:cNvPr id="77" name="Rectangle 76">
              <a:extLst>
                <a:ext uri="{FF2B5EF4-FFF2-40B4-BE49-F238E27FC236}">
                  <a16:creationId xmlns:a16="http://schemas.microsoft.com/office/drawing/2014/main" id="{DBB12EC0-CFB2-4FB6-B6C9-618E8B9ABA9F}"/>
                </a:ext>
              </a:extLst>
            </p:cNvPr>
            <p:cNvSpPr/>
            <p:nvPr/>
          </p:nvSpPr>
          <p:spPr bwMode="auto">
            <a:xfrm>
              <a:off x="2462817" y="3889749"/>
              <a:ext cx="2895728" cy="18481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Collect metrics and logs of application workloads</a:t>
              </a: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Open ecosystem</a:t>
              </a: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algn="ctr" defTabSz="914225">
                <a:lnSpc>
                  <a:spcPct val="90000"/>
                </a:lnSpc>
                <a:spcAft>
                  <a:spcPts val="400"/>
                </a:spcAft>
                <a:defRPr/>
              </a:pPr>
              <a:r>
                <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Multi-cluster roll-up and cluster </a:t>
              </a:r>
            </a:p>
            <a:p>
              <a:pPr algn="ctr" defTabSz="914225">
                <a:lnSpc>
                  <a:spcPct val="90000"/>
                </a:lnSpc>
                <a:spcAft>
                  <a:spcPts val="400"/>
                </a:spcAft>
                <a:defRPr/>
              </a:pPr>
              <a:r>
                <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drill down views</a:t>
              </a: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8" name="Rectangle 17">
              <a:extLst>
                <a:ext uri="{FF2B5EF4-FFF2-40B4-BE49-F238E27FC236}">
                  <a16:creationId xmlns:a16="http://schemas.microsoft.com/office/drawing/2014/main" id="{3E8CFE95-D3BB-4F6E-8FC6-7AD47E735BBC}"/>
                </a:ext>
              </a:extLst>
            </p:cNvPr>
            <p:cNvSpPr/>
            <p:nvPr/>
          </p:nvSpPr>
          <p:spPr bwMode="auto">
            <a:xfrm>
              <a:off x="6414332" y="2304927"/>
              <a:ext cx="3733975" cy="3538655"/>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 name="Rectangle 19">
              <a:extLst>
                <a:ext uri="{FF2B5EF4-FFF2-40B4-BE49-F238E27FC236}">
                  <a16:creationId xmlns:a16="http://schemas.microsoft.com/office/drawing/2014/main" id="{CCC1A849-82BF-4288-BE19-4281501524E5}"/>
                </a:ext>
              </a:extLst>
            </p:cNvPr>
            <p:cNvSpPr/>
            <p:nvPr/>
          </p:nvSpPr>
          <p:spPr bwMode="auto">
            <a:xfrm>
              <a:off x="6684310" y="3413685"/>
              <a:ext cx="3194018" cy="429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Secure</a:t>
              </a:r>
            </a:p>
            <a:p>
              <a:pPr marL="0" marR="0" lvl="0" indent="0" algn="ctr" defTabSz="914225"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endParaRPr>
            </a:p>
          </p:txBody>
        </p:sp>
        <p:sp>
          <p:nvSpPr>
            <p:cNvPr id="22" name="Rectangle 21">
              <a:extLst>
                <a:ext uri="{FF2B5EF4-FFF2-40B4-BE49-F238E27FC236}">
                  <a16:creationId xmlns:a16="http://schemas.microsoft.com/office/drawing/2014/main" id="{46C804F2-926A-4055-8CF4-625C562C0702}"/>
                </a:ext>
              </a:extLst>
            </p:cNvPr>
            <p:cNvSpPr/>
            <p:nvPr/>
          </p:nvSpPr>
          <p:spPr bwMode="auto">
            <a:xfrm>
              <a:off x="6648240" y="3889749"/>
              <a:ext cx="3266158" cy="18864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R="0" lvl="0" indent="0" algn="ctr" defTabSz="914225" fontAlgn="auto">
                <a:lnSpc>
                  <a:spcPct val="90000"/>
                </a:lnSpc>
                <a:spcBef>
                  <a:spcPts val="0"/>
                </a:spcBef>
                <a:spcAft>
                  <a:spcPts val="400"/>
                </a:spcAft>
                <a:buClrTx/>
                <a:buSzTx/>
                <a:buFontTx/>
                <a:buNone/>
                <a:tabLst/>
                <a:defRPr/>
              </a:pPr>
              <a:r>
                <a:rPr lang="en-US" sz="1600">
                  <a:gradFill>
                    <a:gsLst>
                      <a:gs pos="2917">
                        <a:srgbClr val="FFFFFF"/>
                      </a:gs>
                      <a:gs pos="100000">
                        <a:srgbClr val="FFFFFF"/>
                      </a:gs>
                    </a:gsLst>
                    <a:lin ang="5400000" scaled="0"/>
                  </a:gradFill>
                  <a:latin typeface="Segoe UI" panose="020B0502040204020203" pitchFamily="34" charset="0"/>
                  <a:cs typeface="Segoe UI" panose="020B0502040204020203" pitchFamily="34" charset="0"/>
                </a:rPr>
                <a:t>Azure Defender Integration</a:t>
              </a:r>
            </a:p>
            <a:p>
              <a:pPr marR="0" lvl="0" indent="0" algn="ctr" defTabSz="914225" fontAlgn="auto">
                <a:lnSpc>
                  <a:spcPct val="90000"/>
                </a:lnSpc>
                <a:spcBef>
                  <a:spcPts val="0"/>
                </a:spcBef>
                <a:spcAft>
                  <a:spcPts val="400"/>
                </a:spcAft>
                <a:buClrTx/>
                <a:buSzTx/>
                <a:buFontTx/>
                <a:buNone/>
                <a:tabLst/>
                <a:defRPr/>
              </a:pPr>
              <a:endParaRPr lang="en-US" sz="1600">
                <a:gradFill>
                  <a:gsLst>
                    <a:gs pos="2917">
                      <a:srgbClr val="FFFFFF"/>
                    </a:gs>
                    <a:gs pos="100000">
                      <a:srgbClr val="FFFFFF"/>
                    </a:gs>
                  </a:gsLst>
                  <a:lin ang="5400000" scaled="0"/>
                </a:gradFill>
                <a:latin typeface="Segoe UI" panose="020B0502040204020203" pitchFamily="34" charset="0"/>
                <a:cs typeface="Segoe UI" panose="020B0502040204020203" pitchFamily="34" charset="0"/>
              </a:endParaRPr>
            </a:p>
            <a:p>
              <a:pPr marR="0" lvl="0" indent="0" algn="ctr" defTabSz="914225" fontAlgn="auto">
                <a:lnSpc>
                  <a:spcPct val="90000"/>
                </a:lnSpc>
                <a:spcBef>
                  <a:spcPts val="0"/>
                </a:spcBef>
                <a:spcAft>
                  <a:spcPts val="400"/>
                </a:spcAft>
                <a:buClrTx/>
                <a:buSzTx/>
                <a:buFontTx/>
                <a:buNone/>
                <a:tabLst/>
                <a:defRPr/>
              </a:pPr>
              <a:r>
                <a:rPr lang="en-US" sz="1600">
                  <a:gradFill>
                    <a:gsLst>
                      <a:gs pos="2917">
                        <a:srgbClr val="FFFFFF"/>
                      </a:gs>
                      <a:gs pos="100000">
                        <a:srgbClr val="FFFFFF"/>
                      </a:gs>
                    </a:gsLst>
                    <a:lin ang="5400000" scaled="0"/>
                  </a:gradFill>
                  <a:latin typeface="Segoe UI" panose="020B0502040204020203" pitchFamily="34" charset="0"/>
                  <a:cs typeface="Segoe UI" panose="020B0502040204020203" pitchFamily="34" charset="0"/>
                </a:rPr>
                <a:t>Threat detection across on-premises and multi-cloud</a:t>
              </a:r>
            </a:p>
            <a:p>
              <a:pPr marR="0" lvl="0" indent="0" algn="ctr" defTabSz="914225" fontAlgn="auto">
                <a:lnSpc>
                  <a:spcPct val="90000"/>
                </a:lnSpc>
                <a:spcBef>
                  <a:spcPts val="0"/>
                </a:spcBef>
                <a:spcAft>
                  <a:spcPts val="400"/>
                </a:spcAft>
                <a:buClrTx/>
                <a:buSzTx/>
                <a:buFontTx/>
                <a:buNone/>
                <a:tabLst/>
                <a:defRPr/>
              </a:pPr>
              <a:endParaRPr lang="en-US" sz="1600">
                <a:gradFill>
                  <a:gsLst>
                    <a:gs pos="2917">
                      <a:srgbClr val="FFFFFF"/>
                    </a:gs>
                    <a:gs pos="100000">
                      <a:srgbClr val="FFFFFF"/>
                    </a:gs>
                  </a:gsLst>
                  <a:lin ang="5400000" scaled="0"/>
                </a:gradFill>
                <a:latin typeface="Segoe UI" panose="020B0502040204020203" pitchFamily="34" charset="0"/>
                <a:cs typeface="Segoe UI" panose="020B0502040204020203" pitchFamily="34" charset="0"/>
              </a:endParaRPr>
            </a:p>
            <a:p>
              <a:pPr marR="0" lvl="0" indent="0" algn="ctr" defTabSz="914225" fontAlgn="auto">
                <a:lnSpc>
                  <a:spcPct val="90000"/>
                </a:lnSpc>
                <a:spcBef>
                  <a:spcPts val="0"/>
                </a:spcBef>
                <a:spcAft>
                  <a:spcPts val="400"/>
                </a:spcAft>
                <a:buClrTx/>
                <a:buSzTx/>
                <a:buFontTx/>
                <a:buNone/>
                <a:tabLst/>
                <a:defRPr/>
              </a:pPr>
              <a:r>
                <a:rPr lang="en-US" sz="1600">
                  <a:gradFill>
                    <a:gsLst>
                      <a:gs pos="2917">
                        <a:srgbClr val="FFFFFF"/>
                      </a:gs>
                      <a:gs pos="100000">
                        <a:srgbClr val="FFFFFF"/>
                      </a:gs>
                    </a:gsLst>
                    <a:lin ang="5400000" scaled="0"/>
                  </a:gradFill>
                  <a:latin typeface="Segoe UI" panose="020B0502040204020203" pitchFamily="34" charset="0"/>
                  <a:cs typeface="Segoe UI" panose="020B0502040204020203" pitchFamily="34" charset="0"/>
                </a:rPr>
                <a:t>Actionable recommendations for security best practices</a:t>
              </a: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pic>
          <p:nvPicPr>
            <p:cNvPr id="15" name="Graphic 14">
              <a:extLst>
                <a:ext uri="{FF2B5EF4-FFF2-40B4-BE49-F238E27FC236}">
                  <a16:creationId xmlns:a16="http://schemas.microsoft.com/office/drawing/2014/main" id="{26EDEEF3-0AB7-4795-B8EB-10DB10D6A9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67680" y="2486656"/>
              <a:ext cx="827277" cy="827277"/>
            </a:xfrm>
            <a:prstGeom prst="rect">
              <a:avLst/>
            </a:prstGeom>
          </p:spPr>
        </p:pic>
      </p:grpSp>
    </p:spTree>
    <p:extLst>
      <p:ext uri="{BB962C8B-B14F-4D97-AF65-F5344CB8AC3E}">
        <p14:creationId xmlns:p14="http://schemas.microsoft.com/office/powerpoint/2010/main" val="170971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65C4A2-8972-43E7-87D7-E399DA2D947A}"/>
              </a:ext>
            </a:extLst>
          </p:cNvPr>
          <p:cNvSpPr>
            <a:spLocks noGrp="1"/>
          </p:cNvSpPr>
          <p:nvPr>
            <p:ph type="title"/>
          </p:nvPr>
        </p:nvSpPr>
        <p:spPr>
          <a:xfrm>
            <a:off x="539281" y="235581"/>
            <a:ext cx="11209374" cy="1114396"/>
          </a:xfrm>
        </p:spPr>
        <p:txBody>
          <a:bodyPr/>
          <a:lstStyle/>
          <a:p>
            <a:pPr algn="ctr"/>
            <a:r>
              <a:rPr lang="en-US" dirty="0"/>
              <a:t>Azure Arc-enabled Kubernetes</a:t>
            </a:r>
            <a:endParaRPr lang="en-US" sz="2000" dirty="0">
              <a:latin typeface="+mn-lt"/>
            </a:endParaRPr>
          </a:p>
        </p:txBody>
      </p:sp>
      <p:sp>
        <p:nvSpPr>
          <p:cNvPr id="12" name="TextBox 11">
            <a:extLst>
              <a:ext uri="{FF2B5EF4-FFF2-40B4-BE49-F238E27FC236}">
                <a16:creationId xmlns:a16="http://schemas.microsoft.com/office/drawing/2014/main" id="{0D5694B7-0FF4-4E55-ABA3-E8DE2AD76CA1}"/>
              </a:ext>
            </a:extLst>
          </p:cNvPr>
          <p:cNvSpPr txBox="1"/>
          <p:nvPr/>
        </p:nvSpPr>
        <p:spPr>
          <a:xfrm>
            <a:off x="1538875" y="925600"/>
            <a:ext cx="9247421"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Provide Azure services and users secure access to Arc-enabled Kubernetes clusters</a:t>
            </a:r>
          </a:p>
        </p:txBody>
      </p:sp>
      <p:sp>
        <p:nvSpPr>
          <p:cNvPr id="5" name="Rectangle 4">
            <a:extLst>
              <a:ext uri="{FF2B5EF4-FFF2-40B4-BE49-F238E27FC236}">
                <a16:creationId xmlns:a16="http://schemas.microsoft.com/office/drawing/2014/main" id="{8F59D347-F85F-4486-99D4-2C195D81145D}"/>
              </a:ext>
            </a:extLst>
          </p:cNvPr>
          <p:cNvSpPr/>
          <p:nvPr/>
        </p:nvSpPr>
        <p:spPr bwMode="auto">
          <a:xfrm>
            <a:off x="10817411" y="921228"/>
            <a:ext cx="1279359" cy="36933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PUBLIC PREVIEW</a:t>
            </a:r>
          </a:p>
        </p:txBody>
      </p:sp>
      <p:grpSp>
        <p:nvGrpSpPr>
          <p:cNvPr id="10" name="Group 9">
            <a:extLst>
              <a:ext uri="{FF2B5EF4-FFF2-40B4-BE49-F238E27FC236}">
                <a16:creationId xmlns:a16="http://schemas.microsoft.com/office/drawing/2014/main" id="{968C1429-D592-4C45-A18E-D5C14FE89B1D}"/>
              </a:ext>
              <a:ext uri="{C183D7F6-B498-43B3-948B-1728B52AA6E4}">
                <adec:decorative xmlns:adec="http://schemas.microsoft.com/office/drawing/2017/decorative" val="1"/>
              </a:ext>
            </a:extLst>
          </p:cNvPr>
          <p:cNvGrpSpPr/>
          <p:nvPr/>
        </p:nvGrpSpPr>
        <p:grpSpPr>
          <a:xfrm>
            <a:off x="227741" y="2239192"/>
            <a:ext cx="11736517" cy="3565259"/>
            <a:chOff x="209123" y="2206759"/>
            <a:chExt cx="11736517" cy="3565259"/>
          </a:xfrm>
        </p:grpSpPr>
        <p:grpSp>
          <p:nvGrpSpPr>
            <p:cNvPr id="35" name="Group 34">
              <a:extLst>
                <a:ext uri="{FF2B5EF4-FFF2-40B4-BE49-F238E27FC236}">
                  <a16:creationId xmlns:a16="http://schemas.microsoft.com/office/drawing/2014/main" id="{FB461C8E-5DA8-BD48-9795-3F6D0A6C582D}"/>
                </a:ext>
              </a:extLst>
            </p:cNvPr>
            <p:cNvGrpSpPr/>
            <p:nvPr/>
          </p:nvGrpSpPr>
          <p:grpSpPr>
            <a:xfrm>
              <a:off x="209123" y="2233362"/>
              <a:ext cx="3733975" cy="3538655"/>
              <a:chOff x="214096" y="2239192"/>
              <a:chExt cx="3733975" cy="3538655"/>
            </a:xfrm>
          </p:grpSpPr>
          <p:sp>
            <p:nvSpPr>
              <p:cNvPr id="27" name="Rectangle 26">
                <a:extLst>
                  <a:ext uri="{FF2B5EF4-FFF2-40B4-BE49-F238E27FC236}">
                    <a16:creationId xmlns:a16="http://schemas.microsoft.com/office/drawing/2014/main" id="{204E1586-B9D0-F243-B252-90DB01C3EE0E}"/>
                  </a:ext>
                </a:extLst>
              </p:cNvPr>
              <p:cNvSpPr/>
              <p:nvPr/>
            </p:nvSpPr>
            <p:spPr bwMode="auto">
              <a:xfrm>
                <a:off x="214096" y="2239192"/>
                <a:ext cx="3733975" cy="3538655"/>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9" name="Rectangle 28">
                <a:extLst>
                  <a:ext uri="{FF2B5EF4-FFF2-40B4-BE49-F238E27FC236}">
                    <a16:creationId xmlns:a16="http://schemas.microsoft.com/office/drawing/2014/main" id="{2577312E-5229-C440-9039-8F71F322AC58}"/>
                  </a:ext>
                </a:extLst>
              </p:cNvPr>
              <p:cNvSpPr/>
              <p:nvPr/>
            </p:nvSpPr>
            <p:spPr bwMode="auto">
              <a:xfrm>
                <a:off x="476419" y="3255929"/>
                <a:ext cx="3194018" cy="4633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AAD RBAC</a:t>
                </a:r>
              </a:p>
              <a:p>
                <a:pPr marL="0" marR="0" lvl="0" indent="0" algn="ctr" defTabSz="914225"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endParaRPr>
              </a:p>
            </p:txBody>
          </p:sp>
          <p:sp>
            <p:nvSpPr>
              <p:cNvPr id="31" name="Rectangle 30">
                <a:extLst>
                  <a:ext uri="{FF2B5EF4-FFF2-40B4-BE49-F238E27FC236}">
                    <a16:creationId xmlns:a16="http://schemas.microsoft.com/office/drawing/2014/main" id="{E890AFAC-8FDA-4840-BB6D-3798916FB6DA}"/>
                  </a:ext>
                </a:extLst>
              </p:cNvPr>
              <p:cNvSpPr/>
              <p:nvPr/>
            </p:nvSpPr>
            <p:spPr bwMode="auto">
              <a:xfrm>
                <a:off x="396397" y="3848731"/>
                <a:ext cx="3382726" cy="18487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ctr" anchorCtr="1" forceAA="0" compatLnSpc="1">
                <a:prstTxWarp prst="textNoShape">
                  <a:avLst/>
                </a:prstTxWarp>
                <a:sp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Role assignments in Azure to control authorization checks in cluster</a:t>
                </a: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Cluster scope and </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namespace scope support</a:t>
                </a:r>
                <a:br>
                  <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br>
                <a:endPar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r>
                  <a:rPr lang="en-US" sz="1600">
                    <a:gradFill>
                      <a:gsLst>
                        <a:gs pos="2917">
                          <a:srgbClr val="FFFFFF"/>
                        </a:gs>
                        <a:gs pos="100000">
                          <a:srgbClr val="FFFFFF"/>
                        </a:gs>
                      </a:gsLst>
                      <a:lin ang="5400000" scaled="0"/>
                    </a:gradFill>
                    <a:latin typeface="Segoe UI" panose="020B0502040204020203" pitchFamily="34" charset="0"/>
                    <a:cs typeface="Segoe UI" panose="020B0502040204020203" pitchFamily="34" charset="0"/>
                  </a:rPr>
                  <a:t>Custom roles support</a:t>
                </a:r>
                <a:endPar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pic>
            <p:nvPicPr>
              <p:cNvPr id="33" name="Graphic 32">
                <a:extLst>
                  <a:ext uri="{FF2B5EF4-FFF2-40B4-BE49-F238E27FC236}">
                    <a16:creationId xmlns:a16="http://schemas.microsoft.com/office/drawing/2014/main" id="{EE8EEB6E-7FD6-3549-A7FA-ED6902B797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95841" y="2361293"/>
                <a:ext cx="773314" cy="835219"/>
              </a:xfrm>
              <a:prstGeom prst="rect">
                <a:avLst/>
              </a:prstGeom>
            </p:spPr>
          </p:pic>
        </p:grpSp>
        <p:grpSp>
          <p:nvGrpSpPr>
            <p:cNvPr id="17" name="Group 16">
              <a:extLst>
                <a:ext uri="{FF2B5EF4-FFF2-40B4-BE49-F238E27FC236}">
                  <a16:creationId xmlns:a16="http://schemas.microsoft.com/office/drawing/2014/main" id="{60BD8CFA-6556-4CF3-B48E-F84D32393986}"/>
                </a:ext>
              </a:extLst>
            </p:cNvPr>
            <p:cNvGrpSpPr/>
            <p:nvPr/>
          </p:nvGrpSpPr>
          <p:grpSpPr>
            <a:xfrm>
              <a:off x="4210394" y="2233363"/>
              <a:ext cx="3733975" cy="3538655"/>
              <a:chOff x="4210394" y="2233363"/>
              <a:chExt cx="3733975" cy="3538655"/>
            </a:xfrm>
          </p:grpSpPr>
          <p:grpSp>
            <p:nvGrpSpPr>
              <p:cNvPr id="37" name="Group 36">
                <a:extLst>
                  <a:ext uri="{FF2B5EF4-FFF2-40B4-BE49-F238E27FC236}">
                    <a16:creationId xmlns:a16="http://schemas.microsoft.com/office/drawing/2014/main" id="{20280EDA-2593-BF4B-8BAE-5E9E2D259D8D}"/>
                  </a:ext>
                </a:extLst>
              </p:cNvPr>
              <p:cNvGrpSpPr/>
              <p:nvPr/>
            </p:nvGrpSpPr>
            <p:grpSpPr>
              <a:xfrm>
                <a:off x="4210394" y="2233363"/>
                <a:ext cx="3733975" cy="3538655"/>
                <a:chOff x="4181366" y="2233363"/>
                <a:chExt cx="3733975" cy="3538655"/>
              </a:xfrm>
            </p:grpSpPr>
            <p:sp>
              <p:nvSpPr>
                <p:cNvPr id="2" name="Rectangle 1">
                  <a:extLst>
                    <a:ext uri="{FF2B5EF4-FFF2-40B4-BE49-F238E27FC236}">
                      <a16:creationId xmlns:a16="http://schemas.microsoft.com/office/drawing/2014/main" id="{EB7FD6C6-3DC6-3541-97A7-B664AB171281}"/>
                    </a:ext>
                  </a:extLst>
                </p:cNvPr>
                <p:cNvSpPr/>
                <p:nvPr/>
              </p:nvSpPr>
              <p:spPr bwMode="auto">
                <a:xfrm>
                  <a:off x="4181366" y="2233363"/>
                  <a:ext cx="3733975" cy="3538655"/>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 name="Rectangle 2">
                  <a:extLst>
                    <a:ext uri="{FF2B5EF4-FFF2-40B4-BE49-F238E27FC236}">
                      <a16:creationId xmlns:a16="http://schemas.microsoft.com/office/drawing/2014/main" id="{00D36B53-87DF-CD4A-A296-4A06618E3672}"/>
                    </a:ext>
                  </a:extLst>
                </p:cNvPr>
                <p:cNvSpPr/>
                <p:nvPr/>
              </p:nvSpPr>
              <p:spPr bwMode="auto">
                <a:xfrm>
                  <a:off x="4467381" y="3287936"/>
                  <a:ext cx="3194018" cy="429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Cluster Connect</a:t>
                  </a:r>
                </a:p>
                <a:p>
                  <a:pPr marL="0" marR="0" lvl="0" indent="0" algn="ctr" defTabSz="914225"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endParaRPr>
                </a:p>
              </p:txBody>
            </p:sp>
            <p:sp>
              <p:nvSpPr>
                <p:cNvPr id="4" name="Rectangle 3">
                  <a:extLst>
                    <a:ext uri="{FF2B5EF4-FFF2-40B4-BE49-F238E27FC236}">
                      <a16:creationId xmlns:a16="http://schemas.microsoft.com/office/drawing/2014/main" id="{2B01136E-1CB5-6F45-AB83-2EAA886794A0}"/>
                    </a:ext>
                  </a:extLst>
                </p:cNvPr>
                <p:cNvSpPr/>
                <p:nvPr/>
              </p:nvSpPr>
              <p:spPr bwMode="auto">
                <a:xfrm>
                  <a:off x="4303400" y="3756398"/>
                  <a:ext cx="3521980" cy="19410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spAutoFit/>
                </a:bodyPr>
                <a:lstStyle/>
                <a:p>
                  <a:pPr algn="ctr" defTabSz="914225">
                    <a:lnSpc>
                      <a:spcPct val="90000"/>
                    </a:lnSpc>
                    <a:spcAft>
                      <a:spcPts val="400"/>
                    </a:spcAft>
                    <a:defRPr/>
                  </a:pPr>
                  <a:r>
                    <a:rPr lang="en-US" sz="1600">
                      <a:gradFill>
                        <a:gsLst>
                          <a:gs pos="2917">
                            <a:srgbClr val="FFFFFF"/>
                          </a:gs>
                          <a:gs pos="100000">
                            <a:srgbClr val="FFFFFF"/>
                          </a:gs>
                        </a:gsLst>
                        <a:lin ang="5400000" scaled="0"/>
                      </a:gradFill>
                      <a:latin typeface="Segoe UI" panose="020B0502040204020203" pitchFamily="34" charset="0"/>
                      <a:cs typeface="Segoe UI" panose="020B0502040204020203" pitchFamily="34" charset="0"/>
                    </a:rPr>
                    <a:t>No inbound ports needed on firewall</a:t>
                  </a:r>
                </a:p>
                <a:p>
                  <a:pPr algn="ctr" defTabSz="914225">
                    <a:lnSpc>
                      <a:spcPct val="90000"/>
                    </a:lnSpc>
                    <a:spcAft>
                      <a:spcPts val="400"/>
                    </a:spcAft>
                    <a:defRPr/>
                  </a:pPr>
                  <a:endPar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r>
                    <a:rPr lang="en-US" sz="1600">
                      <a:gradFill>
                        <a:gsLst>
                          <a:gs pos="2917">
                            <a:srgbClr val="FFFFFF"/>
                          </a:gs>
                          <a:gs pos="100000">
                            <a:srgbClr val="FFFFFF"/>
                          </a:gs>
                        </a:gsLst>
                        <a:lin ang="5400000" scaled="0"/>
                      </a:gradFill>
                      <a:latin typeface="Segoe UI" panose="020B0502040204020203" pitchFamily="34" charset="0"/>
                      <a:cs typeface="Segoe UI" panose="020B0502040204020203" pitchFamily="34" charset="0"/>
                    </a:rPr>
                    <a:t>Interactive</a:t>
                  </a:r>
                  <a:r>
                    <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 developer debugging from anywhere</a:t>
                  </a: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r>
                    <a:rPr lang="en-US" sz="1600">
                      <a:gradFill>
                        <a:gsLst>
                          <a:gs pos="2917">
                            <a:srgbClr val="FFFFFF"/>
                          </a:gs>
                          <a:gs pos="100000">
                            <a:srgbClr val="FFFFFF"/>
                          </a:gs>
                        </a:gsLst>
                        <a:lin ang="5400000" scaled="0"/>
                      </a:gradFill>
                      <a:latin typeface="Segoe UI" panose="020B0502040204020203" pitchFamily="34" charset="0"/>
                      <a:cs typeface="Segoe UI" panose="020B0502040204020203" pitchFamily="34" charset="0"/>
                    </a:rPr>
                    <a:t>Deploy using GitHub Actions and Azure DevOps Pipelines hosted agents</a:t>
                  </a:r>
                  <a:endParaRPr kumimoji="0" lang="en-US" sz="1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pic>
            <p:nvPicPr>
              <p:cNvPr id="13" name="Graphic 12">
                <a:extLst>
                  <a:ext uri="{FF2B5EF4-FFF2-40B4-BE49-F238E27FC236}">
                    <a16:creationId xmlns:a16="http://schemas.microsoft.com/office/drawing/2014/main" id="{80ADFA11-1B59-46F6-8EEC-1F3BEFDFB23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54739" y="2412224"/>
                <a:ext cx="778458" cy="778458"/>
              </a:xfrm>
              <a:prstGeom prst="rect">
                <a:avLst/>
              </a:prstGeom>
            </p:spPr>
          </p:pic>
        </p:grpSp>
        <p:grpSp>
          <p:nvGrpSpPr>
            <p:cNvPr id="18" name="Group 17">
              <a:extLst>
                <a:ext uri="{FF2B5EF4-FFF2-40B4-BE49-F238E27FC236}">
                  <a16:creationId xmlns:a16="http://schemas.microsoft.com/office/drawing/2014/main" id="{7129FCF4-8FE9-421B-9725-7F3B437ECA21}"/>
                </a:ext>
              </a:extLst>
            </p:cNvPr>
            <p:cNvGrpSpPr/>
            <p:nvPr/>
          </p:nvGrpSpPr>
          <p:grpSpPr>
            <a:xfrm>
              <a:off x="8211665" y="2206759"/>
              <a:ext cx="3733975" cy="3565258"/>
              <a:chOff x="8267649" y="2239192"/>
              <a:chExt cx="3733975" cy="3565258"/>
            </a:xfrm>
          </p:grpSpPr>
          <p:grpSp>
            <p:nvGrpSpPr>
              <p:cNvPr id="39" name="Group 38">
                <a:extLst>
                  <a:ext uri="{FF2B5EF4-FFF2-40B4-BE49-F238E27FC236}">
                    <a16:creationId xmlns:a16="http://schemas.microsoft.com/office/drawing/2014/main" id="{1AE7B84A-58C5-9243-A304-33790B8E9814}"/>
                  </a:ext>
                </a:extLst>
              </p:cNvPr>
              <p:cNvGrpSpPr/>
              <p:nvPr/>
            </p:nvGrpSpPr>
            <p:grpSpPr>
              <a:xfrm>
                <a:off x="8267649" y="2239192"/>
                <a:ext cx="3733975" cy="3565258"/>
                <a:chOff x="8267649" y="2239192"/>
                <a:chExt cx="3733975" cy="3565258"/>
              </a:xfrm>
            </p:grpSpPr>
            <p:sp>
              <p:nvSpPr>
                <p:cNvPr id="7" name="Rectangle 6">
                  <a:extLst>
                    <a:ext uri="{FF2B5EF4-FFF2-40B4-BE49-F238E27FC236}">
                      <a16:creationId xmlns:a16="http://schemas.microsoft.com/office/drawing/2014/main" id="{44063A32-5BCC-0E46-A9DB-643030624F52}"/>
                    </a:ext>
                  </a:extLst>
                </p:cNvPr>
                <p:cNvSpPr/>
                <p:nvPr/>
              </p:nvSpPr>
              <p:spPr bwMode="auto">
                <a:xfrm>
                  <a:off x="8267649" y="2239192"/>
                  <a:ext cx="3733975" cy="3565258"/>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 name="Rectangle 7">
                  <a:extLst>
                    <a:ext uri="{FF2B5EF4-FFF2-40B4-BE49-F238E27FC236}">
                      <a16:creationId xmlns:a16="http://schemas.microsoft.com/office/drawing/2014/main" id="{4428F2B2-5F39-E547-8CA3-78FBB99C2E8D}"/>
                    </a:ext>
                  </a:extLst>
                </p:cNvPr>
                <p:cNvSpPr/>
                <p:nvPr/>
              </p:nvSpPr>
              <p:spPr bwMode="auto">
                <a:xfrm>
                  <a:off x="8540310" y="3287936"/>
                  <a:ext cx="3194018" cy="4322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Custom Locations</a:t>
                  </a:r>
                </a:p>
              </p:txBody>
            </p:sp>
            <p:sp>
              <p:nvSpPr>
                <p:cNvPr id="9" name="Rectangle 8">
                  <a:extLst>
                    <a:ext uri="{FF2B5EF4-FFF2-40B4-BE49-F238E27FC236}">
                      <a16:creationId xmlns:a16="http://schemas.microsoft.com/office/drawing/2014/main" id="{3B8F8EDA-BD48-F44B-9A48-0155302EB6A3}"/>
                    </a:ext>
                  </a:extLst>
                </p:cNvPr>
                <p:cNvSpPr/>
                <p:nvPr/>
              </p:nvSpPr>
              <p:spPr bwMode="auto">
                <a:xfrm>
                  <a:off x="8687355" y="4296655"/>
                  <a:ext cx="2894562" cy="12706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lang="en-US" sz="1600">
                      <a:gradFill>
                        <a:gsLst>
                          <a:gs pos="2917">
                            <a:srgbClr val="FFFFFF"/>
                          </a:gs>
                          <a:gs pos="100000">
                            <a:srgbClr val="FFFFFF"/>
                          </a:gs>
                        </a:gsLst>
                        <a:lin ang="5400000" scaled="0"/>
                      </a:gradFill>
                      <a:latin typeface="Segoe UI" panose="020B0502040204020203" pitchFamily="34" charset="0"/>
                      <a:cs typeface="Segoe UI" panose="020B0502040204020203" pitchFamily="34" charset="0"/>
                    </a:rPr>
                    <a:t>Deploy Azure PaaS services </a:t>
                  </a:r>
                </a:p>
                <a:p>
                  <a:pPr marL="0" marR="0" lvl="0" indent="0" algn="ctr" defTabSz="914225" rtl="0" eaLnBrk="1" fontAlgn="auto" latinLnBrk="0" hangingPunct="1">
                    <a:lnSpc>
                      <a:spcPct val="90000"/>
                    </a:lnSpc>
                    <a:spcBef>
                      <a:spcPts val="0"/>
                    </a:spcBef>
                    <a:spcAft>
                      <a:spcPts val="400"/>
                    </a:spcAft>
                    <a:buClrTx/>
                    <a:buSzTx/>
                    <a:buFontTx/>
                    <a:buNone/>
                    <a:tabLst/>
                    <a:defRPr/>
                  </a:pPr>
                  <a:r>
                    <a:rPr lang="en-US" sz="1600">
                      <a:gradFill>
                        <a:gsLst>
                          <a:gs pos="2917">
                            <a:srgbClr val="FFFFFF"/>
                          </a:gs>
                          <a:gs pos="100000">
                            <a:srgbClr val="FFFFFF"/>
                          </a:gs>
                        </a:gsLst>
                        <a:lin ang="5400000" scaled="0"/>
                      </a:gradFill>
                      <a:latin typeface="Segoe UI" panose="020B0502040204020203" pitchFamily="34" charset="0"/>
                      <a:cs typeface="Segoe UI" panose="020B0502040204020203" pitchFamily="34" charset="0"/>
                    </a:rPr>
                    <a:t>to any location</a:t>
                  </a:r>
                </a:p>
              </p:txBody>
            </p:sp>
          </p:grpSp>
          <p:pic>
            <p:nvPicPr>
              <p:cNvPr id="16" name="Graphic 15">
                <a:extLst>
                  <a:ext uri="{FF2B5EF4-FFF2-40B4-BE49-F238E27FC236}">
                    <a16:creationId xmlns:a16="http://schemas.microsoft.com/office/drawing/2014/main" id="{8282833A-C5B2-4C95-826F-3583CD1CC8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55789" y="2420280"/>
                <a:ext cx="757694" cy="757694"/>
              </a:xfrm>
              <a:prstGeom prst="rect">
                <a:avLst/>
              </a:prstGeom>
            </p:spPr>
          </p:pic>
        </p:grpSp>
      </p:grpSp>
      <p:sp>
        <p:nvSpPr>
          <p:cNvPr id="318" name="AutoShape 46">
            <a:extLst>
              <a:ext uri="{FF2B5EF4-FFF2-40B4-BE49-F238E27FC236}">
                <a16:creationId xmlns:a16="http://schemas.microsoft.com/office/drawing/2014/main" id="{EC3992C7-8BEF-4E30-B9CC-A36E998F0E0B}"/>
              </a:ext>
              <a:ext uri="{C183D7F6-B498-43B3-948B-1728B52AA6E4}">
                <adec:decorative xmlns:adec="http://schemas.microsoft.com/office/drawing/2017/decorative" val="1"/>
              </a:ext>
            </a:extLst>
          </p:cNvPr>
          <p:cNvSpPr>
            <a:spLocks noChangeAspect="1" noChangeArrowheads="1" noTextEdit="1"/>
          </p:cNvSpPr>
          <p:nvPr/>
        </p:nvSpPr>
        <p:spPr bwMode="auto">
          <a:xfrm flipV="1">
            <a:off x="481392" y="2239192"/>
            <a:ext cx="8132521" cy="8170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310961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9A557-E7BC-4DEA-B5D0-D924B908A17B}"/>
              </a:ext>
            </a:extLst>
          </p:cNvPr>
          <p:cNvSpPr>
            <a:spLocks noGrp="1"/>
          </p:cNvSpPr>
          <p:nvPr>
            <p:ph type="title"/>
          </p:nvPr>
        </p:nvSpPr>
        <p:spPr>
          <a:xfrm>
            <a:off x="389001" y="95780"/>
            <a:ext cx="11413989" cy="492443"/>
          </a:xfrm>
        </p:spPr>
        <p:txBody>
          <a:bodyPr/>
          <a:lstStyle/>
          <a:p>
            <a:pPr lvl="0" algn="ctr"/>
            <a:r>
              <a:rPr lang="en-US" sz="3200">
                <a:latin typeface="+mj-lt"/>
              </a:rPr>
              <a:t>Azure Arc-enabled Kubernetes validation program</a:t>
            </a:r>
          </a:p>
        </p:txBody>
      </p:sp>
      <p:grpSp>
        <p:nvGrpSpPr>
          <p:cNvPr id="10" name="Group 9">
            <a:extLst>
              <a:ext uri="{FF2B5EF4-FFF2-40B4-BE49-F238E27FC236}">
                <a16:creationId xmlns:a16="http://schemas.microsoft.com/office/drawing/2014/main" id="{5A09A4AE-2980-47B1-8CF4-076D8FF8A2F5}"/>
              </a:ext>
              <a:ext uri="{C183D7F6-B498-43B3-948B-1728B52AA6E4}">
                <adec:decorative xmlns:adec="http://schemas.microsoft.com/office/drawing/2017/decorative" val="1"/>
              </a:ext>
            </a:extLst>
          </p:cNvPr>
          <p:cNvGrpSpPr/>
          <p:nvPr/>
        </p:nvGrpSpPr>
        <p:grpSpPr>
          <a:xfrm>
            <a:off x="750218" y="700737"/>
            <a:ext cx="10691563" cy="5750794"/>
            <a:chOff x="750218" y="700737"/>
            <a:chExt cx="10691563" cy="5750794"/>
          </a:xfrm>
        </p:grpSpPr>
        <p:grpSp>
          <p:nvGrpSpPr>
            <p:cNvPr id="9" name="Group 8">
              <a:extLst>
                <a:ext uri="{FF2B5EF4-FFF2-40B4-BE49-F238E27FC236}">
                  <a16:creationId xmlns:a16="http://schemas.microsoft.com/office/drawing/2014/main" id="{DE95E44D-E613-46EA-969B-9C202F18D3DE}"/>
                </a:ext>
                <a:ext uri="{C183D7F6-B498-43B3-948B-1728B52AA6E4}">
                  <adec:decorative xmlns:adec="http://schemas.microsoft.com/office/drawing/2017/decorative" val="1"/>
                </a:ext>
              </a:extLst>
            </p:cNvPr>
            <p:cNvGrpSpPr/>
            <p:nvPr/>
          </p:nvGrpSpPr>
          <p:grpSpPr>
            <a:xfrm>
              <a:off x="750218" y="700737"/>
              <a:ext cx="10691563" cy="5750794"/>
              <a:chOff x="750218" y="700737"/>
              <a:chExt cx="10691563" cy="5750794"/>
            </a:xfrm>
          </p:grpSpPr>
          <p:sp>
            <p:nvSpPr>
              <p:cNvPr id="5" name="Freeform: Shape 4">
                <a:extLst>
                  <a:ext uri="{FF2B5EF4-FFF2-40B4-BE49-F238E27FC236}">
                    <a16:creationId xmlns:a16="http://schemas.microsoft.com/office/drawing/2014/main" id="{A2E1E503-5E7C-49E8-BE31-0BF3722E3C01}"/>
                  </a:ext>
                </a:extLst>
              </p:cNvPr>
              <p:cNvSpPr/>
              <p:nvPr/>
            </p:nvSpPr>
            <p:spPr>
              <a:xfrm>
                <a:off x="4314072" y="700737"/>
                <a:ext cx="3563854" cy="1916931"/>
              </a:xfrm>
              <a:custGeom>
                <a:avLst/>
                <a:gdLst>
                  <a:gd name="connsiteX0" fmla="*/ 0 w 3563854"/>
                  <a:gd name="connsiteY0" fmla="*/ 1916931 h 1916931"/>
                  <a:gd name="connsiteX1" fmla="*/ 1781922 w 3563854"/>
                  <a:gd name="connsiteY1" fmla="*/ 0 h 1916931"/>
                  <a:gd name="connsiteX2" fmla="*/ 1781932 w 3563854"/>
                  <a:gd name="connsiteY2" fmla="*/ 0 h 1916931"/>
                  <a:gd name="connsiteX3" fmla="*/ 3563854 w 3563854"/>
                  <a:gd name="connsiteY3" fmla="*/ 1916931 h 1916931"/>
                  <a:gd name="connsiteX4" fmla="*/ 0 w 3563854"/>
                  <a:gd name="connsiteY4" fmla="*/ 1916931 h 1916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3854" h="1916931">
                    <a:moveTo>
                      <a:pt x="0" y="1916931"/>
                    </a:moveTo>
                    <a:lnTo>
                      <a:pt x="1781922" y="0"/>
                    </a:lnTo>
                    <a:lnTo>
                      <a:pt x="1781932" y="0"/>
                    </a:lnTo>
                    <a:lnTo>
                      <a:pt x="3563854" y="1916931"/>
                    </a:lnTo>
                    <a:lnTo>
                      <a:pt x="0" y="1916931"/>
                    </a:lnTo>
                    <a:close/>
                  </a:path>
                </a:pathLst>
              </a:cu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2">
                <a:scrgbClr r="0" g="0" b="0"/>
              </a:lnRef>
              <a:fillRef idx="1">
                <a:scrgbClr r="0" g="0" b="0"/>
              </a:fillRef>
              <a:effectRef idx="0">
                <a:scrgbClr r="0" g="0" b="0"/>
              </a:effectRef>
              <a:fontRef idx="minor">
                <a:schemeClr val="lt1"/>
              </a:fontRef>
            </p:style>
            <p:txBody>
              <a:bodyPr rot="0" spcFirstLastPara="0" vertOverflow="overflow" horzOverflow="overflow" vert="horz" wrap="square" lIns="0" tIns="146304" rIns="0" bIns="146304" numCol="1" spcCol="127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lang="en-US" sz="1200" kern="1200">
                  <a:solidFill>
                    <a:schemeClr val="tx1"/>
                  </a:solidFill>
                  <a:latin typeface="+mn-lt"/>
                  <a:ea typeface="+mn-ea"/>
                  <a:cs typeface="Segoe UI"/>
                </a:endParaRPr>
              </a:p>
            </p:txBody>
          </p:sp>
          <p:sp>
            <p:nvSpPr>
              <p:cNvPr id="6" name="Freeform: Shape 5">
                <a:extLst>
                  <a:ext uri="{FF2B5EF4-FFF2-40B4-BE49-F238E27FC236}">
                    <a16:creationId xmlns:a16="http://schemas.microsoft.com/office/drawing/2014/main" id="{6697788A-719C-4EE2-BB8C-B161073816B7}"/>
                  </a:ext>
                </a:extLst>
              </p:cNvPr>
              <p:cNvSpPr/>
              <p:nvPr/>
            </p:nvSpPr>
            <p:spPr>
              <a:xfrm>
                <a:off x="2532145" y="2617668"/>
                <a:ext cx="7127709" cy="1916931"/>
              </a:xfrm>
              <a:custGeom>
                <a:avLst/>
                <a:gdLst>
                  <a:gd name="connsiteX0" fmla="*/ 0 w 7127709"/>
                  <a:gd name="connsiteY0" fmla="*/ 1916931 h 1916931"/>
                  <a:gd name="connsiteX1" fmla="*/ 1781922 w 7127709"/>
                  <a:gd name="connsiteY1" fmla="*/ 0 h 1916931"/>
                  <a:gd name="connsiteX2" fmla="*/ 5345787 w 7127709"/>
                  <a:gd name="connsiteY2" fmla="*/ 0 h 1916931"/>
                  <a:gd name="connsiteX3" fmla="*/ 7127709 w 7127709"/>
                  <a:gd name="connsiteY3" fmla="*/ 1916931 h 1916931"/>
                  <a:gd name="connsiteX4" fmla="*/ 0 w 7127709"/>
                  <a:gd name="connsiteY4" fmla="*/ 1916931 h 1916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7709" h="1916931">
                    <a:moveTo>
                      <a:pt x="0" y="1916931"/>
                    </a:moveTo>
                    <a:lnTo>
                      <a:pt x="1781922" y="0"/>
                    </a:lnTo>
                    <a:lnTo>
                      <a:pt x="5345787" y="0"/>
                    </a:lnTo>
                    <a:lnTo>
                      <a:pt x="7127709" y="1916931"/>
                    </a:lnTo>
                    <a:lnTo>
                      <a:pt x="0" y="1916931"/>
                    </a:lnTo>
                    <a:close/>
                  </a:path>
                </a:pathLst>
              </a:cu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2">
                <a:scrgbClr r="0" g="0" b="0"/>
              </a:lnRef>
              <a:fillRef idx="1">
                <a:scrgbClr r="0" g="0" b="0"/>
              </a:fillRef>
              <a:effectRef idx="0">
                <a:scrgbClr r="0" g="0" b="0"/>
              </a:effectRef>
              <a:fontRef idx="minor">
                <a:schemeClr val="lt1"/>
              </a:fontRef>
            </p:style>
            <p:txBody>
              <a:bodyPr rot="0" spcFirstLastPara="0" vertOverflow="overflow" horzOverflow="overflow" vert="horz" wrap="square" lIns="1247349" tIns="146304" rIns="1247349" bIns="146304" numCol="1" spcCol="127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lang="en-US" sz="1800" kern="1200">
                  <a:solidFill>
                    <a:schemeClr val="tx1"/>
                  </a:solidFill>
                  <a:latin typeface="+mn-lt"/>
                  <a:ea typeface="+mn-ea"/>
                  <a:cs typeface="Segoe UI"/>
                </a:endParaRPr>
              </a:p>
            </p:txBody>
          </p:sp>
          <p:sp>
            <p:nvSpPr>
              <p:cNvPr id="7" name="Freeform: Shape 6">
                <a:extLst>
                  <a:ext uri="{FF2B5EF4-FFF2-40B4-BE49-F238E27FC236}">
                    <a16:creationId xmlns:a16="http://schemas.microsoft.com/office/drawing/2014/main" id="{8B741F1A-B9E9-49E8-BA8E-1BB6CADE1612}"/>
                  </a:ext>
                </a:extLst>
              </p:cNvPr>
              <p:cNvSpPr/>
              <p:nvPr/>
            </p:nvSpPr>
            <p:spPr>
              <a:xfrm>
                <a:off x="750218" y="4534600"/>
                <a:ext cx="10691563" cy="1916931"/>
              </a:xfrm>
              <a:custGeom>
                <a:avLst/>
                <a:gdLst>
                  <a:gd name="connsiteX0" fmla="*/ 0 w 10691563"/>
                  <a:gd name="connsiteY0" fmla="*/ 1916931 h 1916931"/>
                  <a:gd name="connsiteX1" fmla="*/ 1781922 w 10691563"/>
                  <a:gd name="connsiteY1" fmla="*/ 0 h 1916931"/>
                  <a:gd name="connsiteX2" fmla="*/ 8909641 w 10691563"/>
                  <a:gd name="connsiteY2" fmla="*/ 0 h 1916931"/>
                  <a:gd name="connsiteX3" fmla="*/ 10691563 w 10691563"/>
                  <a:gd name="connsiteY3" fmla="*/ 1916931 h 1916931"/>
                  <a:gd name="connsiteX4" fmla="*/ 0 w 10691563"/>
                  <a:gd name="connsiteY4" fmla="*/ 1916931 h 1916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1563" h="1916931">
                    <a:moveTo>
                      <a:pt x="0" y="1916931"/>
                    </a:moveTo>
                    <a:lnTo>
                      <a:pt x="1781922" y="0"/>
                    </a:lnTo>
                    <a:lnTo>
                      <a:pt x="8909641" y="0"/>
                    </a:lnTo>
                    <a:lnTo>
                      <a:pt x="10691563" y="1916931"/>
                    </a:lnTo>
                    <a:lnTo>
                      <a:pt x="0" y="1916931"/>
                    </a:lnTo>
                    <a:close/>
                  </a:path>
                </a:pathLst>
              </a:cu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2">
                <a:scrgbClr r="0" g="0" b="0"/>
              </a:lnRef>
              <a:fillRef idx="1">
                <a:scrgbClr r="0" g="0" b="0"/>
              </a:fillRef>
              <a:effectRef idx="0">
                <a:scrgbClr r="0" g="0" b="0"/>
              </a:effectRef>
              <a:fontRef idx="minor">
                <a:schemeClr val="lt1"/>
              </a:fontRef>
            </p:style>
            <p:txBody>
              <a:bodyPr rot="0" spcFirstLastPara="0" vertOverflow="overflow" horzOverflow="overflow" vert="horz" wrap="square" lIns="1871023" tIns="146304" rIns="1871024" bIns="146304" numCol="1" spcCol="1270" rtlCol="0" fromWordArt="0" anchor="ctr" anchorCtr="0" forceAA="0" compatLnSpc="1">
                <a:prstTxWarp prst="textNoShape">
                  <a:avLst/>
                </a:prstTxWarp>
                <a:noAutofit/>
              </a:bodyPr>
              <a:lstStyle/>
              <a:p>
                <a:pPr marL="0" lvl="0" indent="0" algn="ctr" defTabSz="1600200">
                  <a:lnSpc>
                    <a:spcPct val="90000"/>
                  </a:lnSpc>
                  <a:spcBef>
                    <a:spcPct val="0"/>
                  </a:spcBef>
                  <a:spcAft>
                    <a:spcPct val="35000"/>
                  </a:spcAft>
                  <a:buNone/>
                </a:pPr>
                <a:endParaRPr lang="en-US" sz="3600" kern="1200">
                  <a:latin typeface="+mj-lt"/>
                </a:endParaRPr>
              </a:p>
            </p:txBody>
          </p:sp>
        </p:grpSp>
        <p:sp>
          <p:nvSpPr>
            <p:cNvPr id="8" name="TextBox 7">
              <a:extLst>
                <a:ext uri="{FF2B5EF4-FFF2-40B4-BE49-F238E27FC236}">
                  <a16:creationId xmlns:a16="http://schemas.microsoft.com/office/drawing/2014/main" id="{441DBD65-4E73-4F10-8250-209D8386AD37}"/>
                </a:ext>
              </a:extLst>
            </p:cNvPr>
            <p:cNvSpPr txBox="1"/>
            <p:nvPr/>
          </p:nvSpPr>
          <p:spPr>
            <a:xfrm>
              <a:off x="3672102" y="1635809"/>
              <a:ext cx="4847795" cy="978729"/>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3200" kern="1200">
                  <a:solidFill>
                    <a:schemeClr val="tx1"/>
                  </a:solidFill>
                  <a:latin typeface="+mj-lt"/>
                  <a:ea typeface="+mn-ea"/>
                  <a:cs typeface="Segoe UI"/>
                </a:rPr>
                <a:t>Azure Arc </a:t>
              </a:r>
            </a:p>
            <a:p>
              <a:pPr marL="0" marR="0" lvl="0" indent="0" algn="ctr" defTabSz="932472" rtl="0" eaLnBrk="1" fontAlgn="base" latinLnBrk="0" hangingPunct="1">
                <a:lnSpc>
                  <a:spcPct val="90000"/>
                </a:lnSpc>
                <a:spcBef>
                  <a:spcPct val="0"/>
                </a:spcBef>
                <a:spcAft>
                  <a:spcPct val="0"/>
                </a:spcAft>
                <a:buClrTx/>
                <a:buSzTx/>
                <a:buFontTx/>
                <a:buNone/>
                <a:tabLst/>
                <a:defRPr/>
              </a:pPr>
              <a:r>
                <a:rPr lang="en-US" sz="3200" kern="1200">
                  <a:solidFill>
                    <a:schemeClr val="tx1"/>
                  </a:solidFill>
                  <a:latin typeface="+mj-lt"/>
                  <a:ea typeface="+mn-ea"/>
                  <a:cs typeface="Segoe UI"/>
                </a:rPr>
                <a:t>validated</a:t>
              </a:r>
            </a:p>
          </p:txBody>
        </p:sp>
        <p:pic>
          <p:nvPicPr>
            <p:cNvPr id="11" name="Picture 10" descr="Kubernetes icon">
              <a:extLst>
                <a:ext uri="{FF2B5EF4-FFF2-40B4-BE49-F238E27FC236}">
                  <a16:creationId xmlns:a16="http://schemas.microsoft.com/office/drawing/2014/main" id="{2C368366-2881-4CA1-8E98-E9A08D702B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201" y="5589601"/>
              <a:ext cx="761594" cy="738749"/>
            </a:xfrm>
            <a:prstGeom prst="rect">
              <a:avLst/>
            </a:prstGeom>
          </p:spPr>
        </p:pic>
        <p:sp>
          <p:nvSpPr>
            <p:cNvPr id="12" name="TextBox 11">
              <a:extLst>
                <a:ext uri="{FF2B5EF4-FFF2-40B4-BE49-F238E27FC236}">
                  <a16:creationId xmlns:a16="http://schemas.microsoft.com/office/drawing/2014/main" id="{AF74DC1B-341C-4FE7-95B1-C4F7BDCE28E8}"/>
                </a:ext>
              </a:extLst>
            </p:cNvPr>
            <p:cNvSpPr txBox="1"/>
            <p:nvPr/>
          </p:nvSpPr>
          <p:spPr>
            <a:xfrm>
              <a:off x="2051864" y="4783952"/>
              <a:ext cx="8088261" cy="584775"/>
            </a:xfrm>
            <a:prstGeom prst="rect">
              <a:avLst/>
            </a:prstGeom>
            <a:noFill/>
          </p:spPr>
          <p:txBody>
            <a:bodyPr wrap="square">
              <a:spAutoFit/>
            </a:bodyPr>
            <a:lstStyle/>
            <a:p>
              <a:pPr lvl="0" algn="ctr"/>
              <a:r>
                <a:rPr lang="en-US" sz="3200">
                  <a:latin typeface="+mj-lt"/>
                </a:rPr>
                <a:t>CNCF certified Kubernetes distributions </a:t>
              </a:r>
            </a:p>
          </p:txBody>
        </p:sp>
        <p:pic>
          <p:nvPicPr>
            <p:cNvPr id="13" name="Graphic 12" descr="Azure Arc logo">
              <a:extLst>
                <a:ext uri="{FF2B5EF4-FFF2-40B4-BE49-F238E27FC236}">
                  <a16:creationId xmlns:a16="http://schemas.microsoft.com/office/drawing/2014/main" id="{66A4D567-650B-4998-937A-5D33FD0E8B9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57153" y="1004577"/>
              <a:ext cx="677690" cy="677690"/>
            </a:xfrm>
            <a:prstGeom prst="rect">
              <a:avLst/>
            </a:prstGeom>
          </p:spPr>
        </p:pic>
        <p:sp>
          <p:nvSpPr>
            <p:cNvPr id="16" name="TextBox 15">
              <a:extLst>
                <a:ext uri="{FF2B5EF4-FFF2-40B4-BE49-F238E27FC236}">
                  <a16:creationId xmlns:a16="http://schemas.microsoft.com/office/drawing/2014/main" id="{19073528-342F-43DE-8997-333E74321006}"/>
                </a:ext>
              </a:extLst>
            </p:cNvPr>
            <p:cNvSpPr txBox="1"/>
            <p:nvPr/>
          </p:nvSpPr>
          <p:spPr>
            <a:xfrm>
              <a:off x="3437293" y="3576134"/>
              <a:ext cx="5317409" cy="830997"/>
            </a:xfrm>
            <a:prstGeom prst="rect">
              <a:avLst/>
            </a:prstGeom>
            <a:noFill/>
          </p:spPr>
          <p:txBody>
            <a:bodyPr wrap="square">
              <a:spAutoFit/>
            </a:bodyPr>
            <a:lstStyle/>
            <a:p>
              <a:pPr lvl="0" algn="ctr"/>
              <a:r>
                <a:rPr lang="en-US" sz="2400">
                  <a:latin typeface="+mj-lt"/>
                </a:rPr>
                <a:t>Azure Arc-enabled Kubernetes validation program</a:t>
              </a:r>
            </a:p>
          </p:txBody>
        </p:sp>
        <p:sp>
          <p:nvSpPr>
            <p:cNvPr id="17" name="TextBox 16">
              <a:extLst>
                <a:ext uri="{FF2B5EF4-FFF2-40B4-BE49-F238E27FC236}">
                  <a16:creationId xmlns:a16="http://schemas.microsoft.com/office/drawing/2014/main" id="{48464F8A-14B9-48CA-9DAE-409A765E1319}"/>
                </a:ext>
              </a:extLst>
            </p:cNvPr>
            <p:cNvSpPr txBox="1"/>
            <p:nvPr/>
          </p:nvSpPr>
          <p:spPr>
            <a:xfrm>
              <a:off x="3816633" y="2744108"/>
              <a:ext cx="4558727" cy="338554"/>
            </a:xfrm>
            <a:prstGeom prst="rect">
              <a:avLst/>
            </a:prstGeom>
            <a:noFill/>
          </p:spPr>
          <p:txBody>
            <a:bodyPr wrap="square">
              <a:spAutoFit/>
            </a:bodyPr>
            <a:lstStyle/>
            <a:p>
              <a:pPr algn="ctr"/>
              <a:r>
                <a:rPr lang="en-US" sz="1600">
                  <a:effectLst/>
                  <a:latin typeface="+mj-lt"/>
                  <a:ea typeface="Calibri" panose="020F0502020204030204" pitchFamily="34" charset="0"/>
                </a:rPr>
                <a:t>Conformance testing and error resolution</a:t>
              </a:r>
              <a:endParaRPr lang="en-US" sz="1600">
                <a:latin typeface="+mj-lt"/>
              </a:endParaRPr>
            </a:p>
          </p:txBody>
        </p:sp>
        <p:cxnSp>
          <p:nvCxnSpPr>
            <p:cNvPr id="18" name="Straight Connector 17">
              <a:extLst>
                <a:ext uri="{FF2B5EF4-FFF2-40B4-BE49-F238E27FC236}">
                  <a16:creationId xmlns:a16="http://schemas.microsoft.com/office/drawing/2014/main" id="{B8F0B974-939A-4BF2-B10B-B5D19988DEBA}"/>
                </a:ext>
                <a:ext uri="{C183D7F6-B498-43B3-948B-1728B52AA6E4}">
                  <adec:decorative xmlns:adec="http://schemas.microsoft.com/office/drawing/2017/decorative" val="1"/>
                </a:ext>
              </a:extLst>
            </p:cNvPr>
            <p:cNvCxnSpPr>
              <a:cxnSpLocks/>
              <a:stCxn id="17" idx="2"/>
              <a:endCxn id="16" idx="0"/>
            </p:cNvCxnSpPr>
            <p:nvPr/>
          </p:nvCxnSpPr>
          <p:spPr>
            <a:xfrm>
              <a:off x="6095997" y="3082662"/>
              <a:ext cx="1" cy="493472"/>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42580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492E5F-F028-4E65-A28C-DA0767D8DAFC}"/>
              </a:ext>
            </a:extLst>
          </p:cNvPr>
          <p:cNvSpPr>
            <a:spLocks noGrp="1"/>
          </p:cNvSpPr>
          <p:nvPr>
            <p:ph type="title"/>
          </p:nvPr>
        </p:nvSpPr>
        <p:spPr>
          <a:xfrm>
            <a:off x="588263" y="457200"/>
            <a:ext cx="11018520" cy="923330"/>
          </a:xfrm>
        </p:spPr>
        <p:txBody>
          <a:bodyPr/>
          <a:lstStyle/>
          <a:p>
            <a:pPr lvl="0"/>
            <a:r>
              <a:rPr lang="en-US"/>
              <a:t>Customer scenario</a:t>
            </a:r>
            <a:br>
              <a:rPr lang="en-US"/>
            </a:br>
            <a:r>
              <a:rPr lang="en-US" sz="2400"/>
              <a:t>Run Azure data services anywhere</a:t>
            </a:r>
          </a:p>
        </p:txBody>
      </p:sp>
      <p:sp>
        <p:nvSpPr>
          <p:cNvPr id="6" name="Rectangle 5">
            <a:extLst>
              <a:ext uri="{FF2B5EF4-FFF2-40B4-BE49-F238E27FC236}">
                <a16:creationId xmlns:a16="http://schemas.microsoft.com/office/drawing/2014/main" id="{C0E0B257-F5B9-4C4A-8FE8-09E1A049F73B}"/>
              </a:ext>
            </a:extLst>
          </p:cNvPr>
          <p:cNvSpPr/>
          <p:nvPr/>
        </p:nvSpPr>
        <p:spPr>
          <a:xfrm>
            <a:off x="568216" y="1497807"/>
            <a:ext cx="5101336" cy="4893647"/>
          </a:xfrm>
          <a:prstGeom prst="rect">
            <a:avLst/>
          </a:prstGeom>
        </p:spPr>
        <p:txBody>
          <a:bodyPr wrap="square" lIns="0" tIns="45720" rIns="91440" bIns="45720" anchor="t" anchorCtr="0">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Overview</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A Manufacturing company wants to build new applications or modernize existing applications and infrastructure so they can capture and analyze data at remote locations worldwide and deliver onsite, real-time insights with no latency.</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Customer has little to no visibility or control over on-premises or multi-cloud applications at remote locations. </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Intermittent connectivity or latency issues preclude using Azure services.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Limited IT-administration resources at remote locations.</a:t>
            </a:r>
          </a:p>
          <a:p>
            <a:pPr marL="0" marR="0" lvl="0" indent="0" algn="l" defTabSz="932472" rtl="0" eaLnBrk="1" fontAlgn="base" latinLnBrk="0" hangingPunct="1">
              <a:lnSpc>
                <a:spcPct val="100000"/>
              </a:lnSpc>
              <a:spcBef>
                <a:spcPts val="120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Business requirements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Leverage existing OEM hardware and any Kubernetes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Latest innovation automatically deployed from edge to cloud </a:t>
            </a:r>
          </a:p>
          <a:p>
            <a:pPr marL="177800" indent="-177800" defTabSz="932472" fontAlgn="base">
              <a:spcBef>
                <a:spcPct val="0"/>
              </a:spcBef>
              <a:spcAft>
                <a:spcPts val="600"/>
              </a:spcAft>
              <a:buFont typeface="Arial" panose="020B0604020202020204" pitchFamily="34" charset="0"/>
              <a:buChar char="•"/>
              <a:defRPr/>
            </a:pPr>
            <a:r>
              <a:rPr kumimoji="0" lang="en-US" sz="1400" b="0" i="0" u="none" strike="noStrike" kern="1200" cap="none" spc="0" normalizeH="0" baseline="0" noProof="0">
                <a:ln>
                  <a:noFill/>
                </a:ln>
                <a:solidFill>
                  <a:prstClr val="white"/>
                </a:solidFill>
                <a:effectLst/>
                <a:uLnTx/>
                <a:uFillTx/>
                <a:latin typeface="Segoe UI"/>
                <a:ea typeface="+mn-ea"/>
                <a:cs typeface="+mn-cs"/>
              </a:rPr>
              <a:t>Automation at scale for IT control systems e.g., HA/DR, backup, CI/CD, DevOps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Consistent security and governance</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Move from a renewal cycle to an evergreen model for their data services. </a:t>
            </a:r>
          </a:p>
        </p:txBody>
      </p:sp>
      <p:grpSp>
        <p:nvGrpSpPr>
          <p:cNvPr id="2" name="Group 1">
            <a:extLst>
              <a:ext uri="{FF2B5EF4-FFF2-40B4-BE49-F238E27FC236}">
                <a16:creationId xmlns:a16="http://schemas.microsoft.com/office/drawing/2014/main" id="{18156BA9-F318-4895-8C32-DFDE7C12AA5A}"/>
              </a:ext>
              <a:ext uri="{C183D7F6-B498-43B3-948B-1728B52AA6E4}">
                <adec:decorative xmlns:adec="http://schemas.microsoft.com/office/drawing/2017/decorative" val="1"/>
              </a:ext>
            </a:extLst>
          </p:cNvPr>
          <p:cNvGrpSpPr/>
          <p:nvPr/>
        </p:nvGrpSpPr>
        <p:grpSpPr>
          <a:xfrm>
            <a:off x="6096000" y="1714624"/>
            <a:ext cx="5669861" cy="3616210"/>
            <a:chOff x="6096000" y="1714624"/>
            <a:chExt cx="5669861" cy="3616210"/>
          </a:xfrm>
        </p:grpSpPr>
        <p:sp useBgFill="1">
          <p:nvSpPr>
            <p:cNvPr id="306" name="Rectangle 305">
              <a:extLst>
                <a:ext uri="{FF2B5EF4-FFF2-40B4-BE49-F238E27FC236}">
                  <a16:creationId xmlns:a16="http://schemas.microsoft.com/office/drawing/2014/main" id="{B850E9D5-51B3-4417-B3A1-705AD482070A}"/>
                </a:ext>
              </a:extLst>
            </p:cNvPr>
            <p:cNvSpPr/>
            <p:nvPr/>
          </p:nvSpPr>
          <p:spPr bwMode="auto">
            <a:xfrm>
              <a:off x="6553781" y="1714624"/>
              <a:ext cx="5212080" cy="3034246"/>
            </a:xfrm>
            <a:prstGeom prst="rect">
              <a:avLst/>
            </a:prstGeom>
            <a:ln w="12700">
              <a:solidFill>
                <a:schemeClr val="accent1"/>
              </a:solidFill>
              <a:miter lim="800000"/>
              <a:headEnd type="none" w="med" len="med"/>
              <a:tailEnd type="none" w="med" len="med"/>
            </a:ln>
            <a:effectLst>
              <a:outerShdw blurRad="571500" algn="ctr" rotWithShape="0">
                <a:schemeClr val="accent2">
                  <a:alpha val="7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50E6FF"/>
                  </a:solidFill>
                  <a:effectLst/>
                  <a:uLnTx/>
                  <a:uFillTx/>
                  <a:latin typeface="Segoe UI Semibold"/>
                  <a:ea typeface="+mn-ea"/>
                  <a:cs typeface="+mn-cs"/>
                </a:rPr>
                <a:t>Factory N</a:t>
              </a:r>
            </a:p>
          </p:txBody>
        </p:sp>
        <p:sp>
          <p:nvSpPr>
            <p:cNvPr id="308" name="TextBox 307">
              <a:extLst>
                <a:ext uri="{FF2B5EF4-FFF2-40B4-BE49-F238E27FC236}">
                  <a16:creationId xmlns:a16="http://schemas.microsoft.com/office/drawing/2014/main" id="{789AD023-1D12-4DDF-84E8-E86EE3868EA7}"/>
                </a:ext>
              </a:extLst>
            </p:cNvPr>
            <p:cNvSpPr txBox="1"/>
            <p:nvPr/>
          </p:nvSpPr>
          <p:spPr>
            <a:xfrm>
              <a:off x="6349574" y="1776922"/>
              <a:ext cx="90039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mn-cs"/>
                </a:rPr>
                <a:t>…</a:t>
              </a:r>
            </a:p>
          </p:txBody>
        </p:sp>
        <p:sp useBgFill="1">
          <p:nvSpPr>
            <p:cNvPr id="309" name="Rectangle 308">
              <a:extLst>
                <a:ext uri="{FF2B5EF4-FFF2-40B4-BE49-F238E27FC236}">
                  <a16:creationId xmlns:a16="http://schemas.microsoft.com/office/drawing/2014/main" id="{3DE62C68-EDE3-4397-912A-61062EEBC460}"/>
                </a:ext>
              </a:extLst>
            </p:cNvPr>
            <p:cNvSpPr/>
            <p:nvPr/>
          </p:nvSpPr>
          <p:spPr bwMode="auto">
            <a:xfrm>
              <a:off x="6281975" y="2042934"/>
              <a:ext cx="5212080" cy="3034246"/>
            </a:xfrm>
            <a:prstGeom prst="rect">
              <a:avLst/>
            </a:prstGeom>
            <a:ln w="12700">
              <a:solidFill>
                <a:schemeClr val="accent1"/>
              </a:solidFill>
              <a:miter lim="800000"/>
              <a:headEnd type="none" w="med" len="med"/>
              <a:tailEnd type="none" w="med" len="med"/>
            </a:ln>
            <a:effectLst>
              <a:outerShdw blurRad="571500" algn="ctr" rotWithShape="0">
                <a:schemeClr val="accent2">
                  <a:alpha val="7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50E6FF"/>
                  </a:solidFill>
                  <a:effectLst/>
                  <a:uLnTx/>
                  <a:uFillTx/>
                  <a:latin typeface="Segoe UI Semibold"/>
                  <a:ea typeface="+mn-ea"/>
                  <a:cs typeface="+mn-cs"/>
                </a:rPr>
                <a:t>Factory 2</a:t>
              </a:r>
            </a:p>
          </p:txBody>
        </p:sp>
        <p:sp useBgFill="1">
          <p:nvSpPr>
            <p:cNvPr id="310" name="Rectangle 309">
              <a:extLst>
                <a:ext uri="{FF2B5EF4-FFF2-40B4-BE49-F238E27FC236}">
                  <a16:creationId xmlns:a16="http://schemas.microsoft.com/office/drawing/2014/main" id="{00844AC2-E915-46E7-9D78-DD629D11569E}"/>
                </a:ext>
              </a:extLst>
            </p:cNvPr>
            <p:cNvSpPr/>
            <p:nvPr/>
          </p:nvSpPr>
          <p:spPr bwMode="auto">
            <a:xfrm>
              <a:off x="6096000" y="2296588"/>
              <a:ext cx="5212080" cy="3034246"/>
            </a:xfrm>
            <a:prstGeom prst="rect">
              <a:avLst/>
            </a:prstGeom>
            <a:ln w="12700">
              <a:solidFill>
                <a:schemeClr val="accent1"/>
              </a:solidFill>
              <a:miter lim="800000"/>
              <a:headEnd type="none" w="med" len="med"/>
              <a:tailEnd type="none" w="med" len="med"/>
            </a:ln>
            <a:effectLst>
              <a:outerShdw blurRad="571500" algn="ctr" rotWithShape="0">
                <a:schemeClr val="accent2">
                  <a:alpha val="7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50E6FF"/>
                  </a:solidFill>
                  <a:effectLst/>
                  <a:uLnTx/>
                  <a:uFillTx/>
                  <a:latin typeface="Segoe UI Semibold"/>
                  <a:ea typeface="+mn-ea"/>
                  <a:cs typeface="+mn-cs"/>
                </a:rPr>
                <a:t>Factory 1</a:t>
              </a:r>
            </a:p>
          </p:txBody>
        </p:sp>
        <p:sp>
          <p:nvSpPr>
            <p:cNvPr id="311" name="Rectangle 310">
              <a:extLst>
                <a:ext uri="{FF2B5EF4-FFF2-40B4-BE49-F238E27FC236}">
                  <a16:creationId xmlns:a16="http://schemas.microsoft.com/office/drawing/2014/main" id="{3B5F6D1A-9092-40D9-B38F-94F466E8A78F}"/>
                </a:ext>
              </a:extLst>
            </p:cNvPr>
            <p:cNvSpPr/>
            <p:nvPr/>
          </p:nvSpPr>
          <p:spPr bwMode="auto">
            <a:xfrm>
              <a:off x="6231692" y="4355344"/>
              <a:ext cx="4948112" cy="851478"/>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Hybrid Infrastructure</a:t>
              </a:r>
            </a:p>
          </p:txBody>
        </p:sp>
        <p:sp>
          <p:nvSpPr>
            <p:cNvPr id="312" name="Rectangle 311">
              <a:extLst>
                <a:ext uri="{FF2B5EF4-FFF2-40B4-BE49-F238E27FC236}">
                  <a16:creationId xmlns:a16="http://schemas.microsoft.com/office/drawing/2014/main" id="{80624AC1-8A25-4D35-94BE-EA67494B6856}"/>
                </a:ext>
              </a:extLst>
            </p:cNvPr>
            <p:cNvSpPr/>
            <p:nvPr/>
          </p:nvSpPr>
          <p:spPr>
            <a:xfrm>
              <a:off x="9186615" y="3771566"/>
              <a:ext cx="1674861" cy="152349"/>
            </a:xfrm>
            <a:prstGeom prst="rect">
              <a:avLst/>
            </a:prstGeom>
          </p:spPr>
          <p:txBody>
            <a:bodyPr wrap="square" lIns="0" tIns="0" rIns="0" bIns="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mn-cs"/>
                </a:rPr>
                <a:t>SQL Managed Instance</a:t>
              </a:r>
            </a:p>
          </p:txBody>
        </p:sp>
        <p:cxnSp>
          <p:nvCxnSpPr>
            <p:cNvPr id="313" name="Straight Arrow Connector 312">
              <a:extLst>
                <a:ext uri="{FF2B5EF4-FFF2-40B4-BE49-F238E27FC236}">
                  <a16:creationId xmlns:a16="http://schemas.microsoft.com/office/drawing/2014/main" id="{06050DD2-D409-4682-8090-5A3A90E5846C}"/>
                </a:ext>
                <a:ext uri="{C183D7F6-B498-43B3-948B-1728B52AA6E4}">
                  <adec:decorative xmlns:adec="http://schemas.microsoft.com/office/drawing/2017/decorative" val="1"/>
                </a:ext>
              </a:extLst>
            </p:cNvPr>
            <p:cNvCxnSpPr>
              <a:cxnSpLocks/>
              <a:stCxn id="314" idx="1"/>
              <a:endCxn id="315" idx="3"/>
            </p:cNvCxnSpPr>
            <p:nvPr/>
          </p:nvCxnSpPr>
          <p:spPr>
            <a:xfrm flipH="1">
              <a:off x="8543205" y="3374510"/>
              <a:ext cx="325083" cy="0"/>
            </a:xfrm>
            <a:prstGeom prst="straightConnector1">
              <a:avLst/>
            </a:prstGeom>
            <a:ln w="12700">
              <a:solidFill>
                <a:schemeClr val="accent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314" name="Rectangle 313">
              <a:extLst>
                <a:ext uri="{FF2B5EF4-FFF2-40B4-BE49-F238E27FC236}">
                  <a16:creationId xmlns:a16="http://schemas.microsoft.com/office/drawing/2014/main" id="{5C52EED9-1761-441C-9B0E-25E5E9A632A8}"/>
                </a:ext>
              </a:extLst>
            </p:cNvPr>
            <p:cNvSpPr/>
            <p:nvPr/>
          </p:nvSpPr>
          <p:spPr bwMode="auto">
            <a:xfrm>
              <a:off x="8868288" y="2688710"/>
              <a:ext cx="2311515" cy="1371600"/>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Persist and Compute in Azure Arc-enabled data services</a:t>
              </a:r>
            </a:p>
          </p:txBody>
        </p:sp>
        <p:sp>
          <p:nvSpPr>
            <p:cNvPr id="315" name="Rectangle 314">
              <a:extLst>
                <a:ext uri="{FF2B5EF4-FFF2-40B4-BE49-F238E27FC236}">
                  <a16:creationId xmlns:a16="http://schemas.microsoft.com/office/drawing/2014/main" id="{DA49C164-255E-4C8C-AD90-71E1461B65EA}"/>
                </a:ext>
              </a:extLst>
            </p:cNvPr>
            <p:cNvSpPr/>
            <p:nvPr/>
          </p:nvSpPr>
          <p:spPr bwMode="auto">
            <a:xfrm>
              <a:off x="6231690" y="2688710"/>
              <a:ext cx="2311515" cy="1371600"/>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Streaming data from machines</a:t>
              </a:r>
            </a:p>
          </p:txBody>
        </p:sp>
        <p:sp>
          <p:nvSpPr>
            <p:cNvPr id="316" name="Rectangle 315">
              <a:extLst>
                <a:ext uri="{FF2B5EF4-FFF2-40B4-BE49-F238E27FC236}">
                  <a16:creationId xmlns:a16="http://schemas.microsoft.com/office/drawing/2014/main" id="{9EB5F438-B7F4-4E5B-A9C8-FE5B3E61624A}"/>
                </a:ext>
              </a:extLst>
            </p:cNvPr>
            <p:cNvSpPr/>
            <p:nvPr/>
          </p:nvSpPr>
          <p:spPr>
            <a:xfrm>
              <a:off x="6564439" y="3771566"/>
              <a:ext cx="1646016" cy="152349"/>
            </a:xfrm>
            <a:prstGeom prst="rect">
              <a:avLst/>
            </a:prstGeom>
          </p:spPr>
          <p:txBody>
            <a:bodyPr wrap="square" lIns="0" tIns="0" rIns="0" bIns="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mn-cs"/>
                </a:rPr>
                <a:t>Azure SQL Edge</a:t>
              </a:r>
            </a:p>
          </p:txBody>
        </p:sp>
        <p:cxnSp>
          <p:nvCxnSpPr>
            <p:cNvPr id="317" name="Straight Arrow Connector 316">
              <a:extLst>
                <a:ext uri="{FF2B5EF4-FFF2-40B4-BE49-F238E27FC236}">
                  <a16:creationId xmlns:a16="http://schemas.microsoft.com/office/drawing/2014/main" id="{876FD16D-336F-4BD7-8C41-CC53831E7635}"/>
                </a:ext>
                <a:ext uri="{C183D7F6-B498-43B3-948B-1728B52AA6E4}">
                  <adec:decorative xmlns:adec="http://schemas.microsoft.com/office/drawing/2017/decorative" val="1"/>
                </a:ext>
              </a:extLst>
            </p:cNvPr>
            <p:cNvCxnSpPr>
              <a:cxnSpLocks/>
            </p:cNvCxnSpPr>
            <p:nvPr/>
          </p:nvCxnSpPr>
          <p:spPr>
            <a:xfrm flipH="1" flipV="1">
              <a:off x="10024045" y="4060310"/>
              <a:ext cx="0" cy="290445"/>
            </a:xfrm>
            <a:prstGeom prst="straightConnector1">
              <a:avLst/>
            </a:prstGeom>
            <a:ln w="12700">
              <a:solidFill>
                <a:schemeClr val="accent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318" name="Straight Arrow Connector 317">
              <a:extLst>
                <a:ext uri="{FF2B5EF4-FFF2-40B4-BE49-F238E27FC236}">
                  <a16:creationId xmlns:a16="http://schemas.microsoft.com/office/drawing/2014/main" id="{6D221FE1-D69B-49CB-8BFF-D7842C97F642}"/>
                </a:ext>
                <a:ext uri="{C183D7F6-B498-43B3-948B-1728B52AA6E4}">
                  <adec:decorative xmlns:adec="http://schemas.microsoft.com/office/drawing/2017/decorative" val="1"/>
                </a:ext>
              </a:extLst>
            </p:cNvPr>
            <p:cNvCxnSpPr>
              <a:cxnSpLocks/>
            </p:cNvCxnSpPr>
            <p:nvPr/>
          </p:nvCxnSpPr>
          <p:spPr>
            <a:xfrm flipH="1" flipV="1">
              <a:off x="7387447" y="4060310"/>
              <a:ext cx="0" cy="290445"/>
            </a:xfrm>
            <a:prstGeom prst="straightConnector1">
              <a:avLst/>
            </a:prstGeom>
            <a:ln w="12700">
              <a:solidFill>
                <a:schemeClr val="accent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grpSp>
          <p:nvGrpSpPr>
            <p:cNvPr id="319" name="Group 318">
              <a:extLst>
                <a:ext uri="{FF2B5EF4-FFF2-40B4-BE49-F238E27FC236}">
                  <a16:creationId xmlns:a16="http://schemas.microsoft.com/office/drawing/2014/main" id="{21F34BE4-A86B-407E-895C-0DCD2B49F3AC}"/>
                </a:ext>
                <a:ext uri="{C183D7F6-B498-43B3-948B-1728B52AA6E4}">
                  <adec:decorative xmlns:adec="http://schemas.microsoft.com/office/drawing/2017/decorative" val="1"/>
                </a:ext>
              </a:extLst>
            </p:cNvPr>
            <p:cNvGrpSpPr/>
            <p:nvPr/>
          </p:nvGrpSpPr>
          <p:grpSpPr>
            <a:xfrm>
              <a:off x="6382232" y="3105071"/>
              <a:ext cx="2010430" cy="531223"/>
              <a:chOff x="6029329" y="2979369"/>
              <a:chExt cx="2010430" cy="531223"/>
            </a:xfrm>
          </p:grpSpPr>
          <p:pic>
            <p:nvPicPr>
              <p:cNvPr id="320" name="Picture 319">
                <a:extLst>
                  <a:ext uri="{FF2B5EF4-FFF2-40B4-BE49-F238E27FC236}">
                    <a16:creationId xmlns:a16="http://schemas.microsoft.com/office/drawing/2014/main" id="{D9025AA6-C0AB-40D5-A16C-1A33DA56A0EA}"/>
                  </a:ext>
                </a:extLst>
              </p:cNvPr>
              <p:cNvPicPr>
                <a:picLocks noChangeAspect="1"/>
              </p:cNvPicPr>
              <p:nvPr/>
            </p:nvPicPr>
            <p:blipFill>
              <a:blip r:embed="rId2"/>
              <a:stretch>
                <a:fillRect/>
              </a:stretch>
            </p:blipFill>
            <p:spPr>
              <a:xfrm>
                <a:off x="7454543" y="2979369"/>
                <a:ext cx="585216" cy="531223"/>
              </a:xfrm>
              <a:prstGeom prst="rect">
                <a:avLst/>
              </a:prstGeom>
            </p:spPr>
          </p:pic>
          <p:pic>
            <p:nvPicPr>
              <p:cNvPr id="321" name="Picture 320">
                <a:extLst>
                  <a:ext uri="{FF2B5EF4-FFF2-40B4-BE49-F238E27FC236}">
                    <a16:creationId xmlns:a16="http://schemas.microsoft.com/office/drawing/2014/main" id="{CF5EF654-D58C-44E1-BA14-6A36FA7B4ED9}"/>
                  </a:ext>
                </a:extLst>
              </p:cNvPr>
              <p:cNvPicPr>
                <a:picLocks noChangeAspect="1"/>
              </p:cNvPicPr>
              <p:nvPr/>
            </p:nvPicPr>
            <p:blipFill>
              <a:blip r:embed="rId2"/>
              <a:stretch>
                <a:fillRect/>
              </a:stretch>
            </p:blipFill>
            <p:spPr>
              <a:xfrm>
                <a:off x="6741936" y="2979369"/>
                <a:ext cx="585216" cy="531223"/>
              </a:xfrm>
              <a:prstGeom prst="rect">
                <a:avLst/>
              </a:prstGeom>
            </p:spPr>
          </p:pic>
          <p:pic>
            <p:nvPicPr>
              <p:cNvPr id="322" name="Picture 321">
                <a:extLst>
                  <a:ext uri="{FF2B5EF4-FFF2-40B4-BE49-F238E27FC236}">
                    <a16:creationId xmlns:a16="http://schemas.microsoft.com/office/drawing/2014/main" id="{752FA383-087F-48F8-B1F6-F04705400D23}"/>
                  </a:ext>
                </a:extLst>
              </p:cNvPr>
              <p:cNvPicPr>
                <a:picLocks noChangeAspect="1"/>
              </p:cNvPicPr>
              <p:nvPr/>
            </p:nvPicPr>
            <p:blipFill>
              <a:blip r:embed="rId2"/>
              <a:stretch>
                <a:fillRect/>
              </a:stretch>
            </p:blipFill>
            <p:spPr>
              <a:xfrm>
                <a:off x="6029329" y="2979369"/>
                <a:ext cx="585216" cy="531223"/>
              </a:xfrm>
              <a:prstGeom prst="rect">
                <a:avLst/>
              </a:prstGeom>
            </p:spPr>
          </p:pic>
        </p:grpSp>
        <p:grpSp>
          <p:nvGrpSpPr>
            <p:cNvPr id="323" name="Group 322">
              <a:extLst>
                <a:ext uri="{FF2B5EF4-FFF2-40B4-BE49-F238E27FC236}">
                  <a16:creationId xmlns:a16="http://schemas.microsoft.com/office/drawing/2014/main" id="{6FFD09EA-6FEF-483B-A085-511050BBC3DC}"/>
                </a:ext>
                <a:ext uri="{C183D7F6-B498-43B3-948B-1728B52AA6E4}">
                  <adec:decorative xmlns:adec="http://schemas.microsoft.com/office/drawing/2017/decorative" val="1"/>
                </a:ext>
              </a:extLst>
            </p:cNvPr>
            <p:cNvGrpSpPr/>
            <p:nvPr/>
          </p:nvGrpSpPr>
          <p:grpSpPr>
            <a:xfrm>
              <a:off x="9032706" y="4686192"/>
              <a:ext cx="816334" cy="384785"/>
              <a:chOff x="2931067" y="4414838"/>
              <a:chExt cx="1069433" cy="504086"/>
            </a:xfrm>
          </p:grpSpPr>
          <p:grpSp>
            <p:nvGrpSpPr>
              <p:cNvPr id="324" name="Group 105">
                <a:extLst>
                  <a:ext uri="{FF2B5EF4-FFF2-40B4-BE49-F238E27FC236}">
                    <a16:creationId xmlns:a16="http://schemas.microsoft.com/office/drawing/2014/main" id="{4E2C8A3B-0B8D-4BF8-B672-E8827B4AEA1C}"/>
                  </a:ext>
                </a:extLst>
              </p:cNvPr>
              <p:cNvGrpSpPr>
                <a:grpSpLocks noChangeAspect="1"/>
              </p:cNvGrpSpPr>
              <p:nvPr/>
            </p:nvGrpSpPr>
            <p:grpSpPr bwMode="auto">
              <a:xfrm>
                <a:off x="3505200" y="4414838"/>
                <a:ext cx="495300" cy="495300"/>
                <a:chOff x="2208" y="2781"/>
                <a:chExt cx="312" cy="312"/>
              </a:xfrm>
            </p:grpSpPr>
            <p:sp>
              <p:nvSpPr>
                <p:cNvPr id="326" name="AutoShape 104">
                  <a:extLst>
                    <a:ext uri="{FF2B5EF4-FFF2-40B4-BE49-F238E27FC236}">
                      <a16:creationId xmlns:a16="http://schemas.microsoft.com/office/drawing/2014/main" id="{E3E8FF2D-7E2A-4F13-81D3-66CC753AA085}"/>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7" name="Rectangle 106">
                  <a:extLst>
                    <a:ext uri="{FF2B5EF4-FFF2-40B4-BE49-F238E27FC236}">
                      <a16:creationId xmlns:a16="http://schemas.microsoft.com/office/drawing/2014/main" id="{A216C129-C9C3-4BB2-8BDD-CF98188DA591}"/>
                    </a:ext>
                  </a:extLst>
                </p:cNvPr>
                <p:cNvSpPr>
                  <a:spLocks noChangeArrowheads="1"/>
                </p:cNvSpPr>
                <p:nvPr/>
              </p:nvSpPr>
              <p:spPr bwMode="auto">
                <a:xfrm>
                  <a:off x="2208" y="2781"/>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8" name="Rectangle 107">
                  <a:extLst>
                    <a:ext uri="{FF2B5EF4-FFF2-40B4-BE49-F238E27FC236}">
                      <a16:creationId xmlns:a16="http://schemas.microsoft.com/office/drawing/2014/main" id="{C90596E9-9746-4A35-951A-5ED98AC7BE8D}"/>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9" name="Rectangle 108">
                  <a:extLst>
                    <a:ext uri="{FF2B5EF4-FFF2-40B4-BE49-F238E27FC236}">
                      <a16:creationId xmlns:a16="http://schemas.microsoft.com/office/drawing/2014/main" id="{FC86769F-7E1F-4C5B-AF0A-882279FA049D}"/>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0" name="Rectangle 109">
                  <a:extLst>
                    <a:ext uri="{FF2B5EF4-FFF2-40B4-BE49-F238E27FC236}">
                      <a16:creationId xmlns:a16="http://schemas.microsoft.com/office/drawing/2014/main" id="{A2BCF399-FDCB-4D01-BE84-60CD4DEA7681}"/>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1" name="Rectangle 110">
                  <a:extLst>
                    <a:ext uri="{FF2B5EF4-FFF2-40B4-BE49-F238E27FC236}">
                      <a16:creationId xmlns:a16="http://schemas.microsoft.com/office/drawing/2014/main" id="{9A0B0220-3BAB-4807-A541-DD6A91E9053F}"/>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2" name="Oval 111">
                  <a:extLst>
                    <a:ext uri="{FF2B5EF4-FFF2-40B4-BE49-F238E27FC236}">
                      <a16:creationId xmlns:a16="http://schemas.microsoft.com/office/drawing/2014/main" id="{F2AAD389-3F85-46EE-8587-2FA10B4B79C7}"/>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3" name="Oval 112">
                  <a:extLst>
                    <a:ext uri="{FF2B5EF4-FFF2-40B4-BE49-F238E27FC236}">
                      <a16:creationId xmlns:a16="http://schemas.microsoft.com/office/drawing/2014/main" id="{E9C30818-98BC-424B-BB05-F86DD99F34C2}"/>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4" name="Oval 113">
                  <a:extLst>
                    <a:ext uri="{FF2B5EF4-FFF2-40B4-BE49-F238E27FC236}">
                      <a16:creationId xmlns:a16="http://schemas.microsoft.com/office/drawing/2014/main" id="{4765BCF2-B77D-46F3-9CF2-30C9017F226B}"/>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5" name="Oval 114">
                  <a:extLst>
                    <a:ext uri="{FF2B5EF4-FFF2-40B4-BE49-F238E27FC236}">
                      <a16:creationId xmlns:a16="http://schemas.microsoft.com/office/drawing/2014/main" id="{B9D1E19F-7392-4BD3-A57F-EA88F41F5E03}"/>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6" name="Oval 115">
                  <a:extLst>
                    <a:ext uri="{FF2B5EF4-FFF2-40B4-BE49-F238E27FC236}">
                      <a16:creationId xmlns:a16="http://schemas.microsoft.com/office/drawing/2014/main" id="{301F99F6-6AEE-45D1-A30A-842AF3D859D3}"/>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7" name="Oval 116">
                  <a:extLst>
                    <a:ext uri="{FF2B5EF4-FFF2-40B4-BE49-F238E27FC236}">
                      <a16:creationId xmlns:a16="http://schemas.microsoft.com/office/drawing/2014/main" id="{7F561D66-CF1A-4770-82C5-FE1689C933F7}"/>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8" name="Oval 117">
                  <a:extLst>
                    <a:ext uri="{FF2B5EF4-FFF2-40B4-BE49-F238E27FC236}">
                      <a16:creationId xmlns:a16="http://schemas.microsoft.com/office/drawing/2014/main" id="{D8D6E47D-8820-41DB-A696-AA2C139910C6}"/>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9" name="Oval 118">
                  <a:extLst>
                    <a:ext uri="{FF2B5EF4-FFF2-40B4-BE49-F238E27FC236}">
                      <a16:creationId xmlns:a16="http://schemas.microsoft.com/office/drawing/2014/main" id="{5358E889-F562-4B1B-875E-85E17DC8F067}"/>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0" name="Oval 119">
                  <a:extLst>
                    <a:ext uri="{FF2B5EF4-FFF2-40B4-BE49-F238E27FC236}">
                      <a16:creationId xmlns:a16="http://schemas.microsoft.com/office/drawing/2014/main" id="{D9905E97-88B5-4F7C-AA89-619F6C13ABD2}"/>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1" name="Oval 120">
                  <a:extLst>
                    <a:ext uri="{FF2B5EF4-FFF2-40B4-BE49-F238E27FC236}">
                      <a16:creationId xmlns:a16="http://schemas.microsoft.com/office/drawing/2014/main" id="{FC7E6857-5822-469B-A493-BA2658F95A8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2" name="Oval 121">
                  <a:extLst>
                    <a:ext uri="{FF2B5EF4-FFF2-40B4-BE49-F238E27FC236}">
                      <a16:creationId xmlns:a16="http://schemas.microsoft.com/office/drawing/2014/main" id="{1C3026C9-1112-49B4-B51C-F27A8B4348C0}"/>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3" name="Oval 122">
                  <a:extLst>
                    <a:ext uri="{FF2B5EF4-FFF2-40B4-BE49-F238E27FC236}">
                      <a16:creationId xmlns:a16="http://schemas.microsoft.com/office/drawing/2014/main" id="{6103244E-8ADC-4A9E-B65B-9AA7E8F869E0}"/>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325" name="Graphic 324">
                <a:extLst>
                  <a:ext uri="{FF2B5EF4-FFF2-40B4-BE49-F238E27FC236}">
                    <a16:creationId xmlns:a16="http://schemas.microsoft.com/office/drawing/2014/main" id="{D9D470A3-916B-4B52-B9F0-5ACF87AB2A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31067" y="4455373"/>
                <a:ext cx="463551" cy="463551"/>
              </a:xfrm>
              <a:prstGeom prst="rect">
                <a:avLst/>
              </a:prstGeom>
            </p:spPr>
          </p:pic>
        </p:grpSp>
        <p:grpSp>
          <p:nvGrpSpPr>
            <p:cNvPr id="344" name="Group 343">
              <a:extLst>
                <a:ext uri="{FF2B5EF4-FFF2-40B4-BE49-F238E27FC236}">
                  <a16:creationId xmlns:a16="http://schemas.microsoft.com/office/drawing/2014/main" id="{9E3FDECC-2AFF-47FE-A73E-4D201E1085A8}"/>
                </a:ext>
                <a:ext uri="{C183D7F6-B498-43B3-948B-1728B52AA6E4}">
                  <adec:decorative xmlns:adec="http://schemas.microsoft.com/office/drawing/2017/decorative" val="1"/>
                </a:ext>
              </a:extLst>
            </p:cNvPr>
            <p:cNvGrpSpPr/>
            <p:nvPr/>
          </p:nvGrpSpPr>
          <p:grpSpPr>
            <a:xfrm>
              <a:off x="10151357" y="4686192"/>
              <a:ext cx="816334" cy="384785"/>
              <a:chOff x="2931067" y="4414838"/>
              <a:chExt cx="1069433" cy="504086"/>
            </a:xfrm>
          </p:grpSpPr>
          <p:grpSp>
            <p:nvGrpSpPr>
              <p:cNvPr id="345" name="Group 105">
                <a:extLst>
                  <a:ext uri="{FF2B5EF4-FFF2-40B4-BE49-F238E27FC236}">
                    <a16:creationId xmlns:a16="http://schemas.microsoft.com/office/drawing/2014/main" id="{C301B078-D2E1-457D-A5E7-DF12B92C969A}"/>
                  </a:ext>
                </a:extLst>
              </p:cNvPr>
              <p:cNvGrpSpPr>
                <a:grpSpLocks noChangeAspect="1"/>
              </p:cNvGrpSpPr>
              <p:nvPr/>
            </p:nvGrpSpPr>
            <p:grpSpPr bwMode="auto">
              <a:xfrm>
                <a:off x="3505200" y="4414838"/>
                <a:ext cx="495300" cy="495300"/>
                <a:chOff x="2208" y="2781"/>
                <a:chExt cx="312" cy="312"/>
              </a:xfrm>
            </p:grpSpPr>
            <p:sp>
              <p:nvSpPr>
                <p:cNvPr id="347" name="AutoShape 104">
                  <a:extLst>
                    <a:ext uri="{FF2B5EF4-FFF2-40B4-BE49-F238E27FC236}">
                      <a16:creationId xmlns:a16="http://schemas.microsoft.com/office/drawing/2014/main" id="{2676D07D-5602-41F0-A007-3EECE4268102}"/>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8" name="Rectangle 106">
                  <a:extLst>
                    <a:ext uri="{FF2B5EF4-FFF2-40B4-BE49-F238E27FC236}">
                      <a16:creationId xmlns:a16="http://schemas.microsoft.com/office/drawing/2014/main" id="{9C3ECE8B-E3F8-4482-A2E9-FC0E3D5B0398}"/>
                    </a:ext>
                  </a:extLst>
                </p:cNvPr>
                <p:cNvSpPr>
                  <a:spLocks noChangeArrowheads="1"/>
                </p:cNvSpPr>
                <p:nvPr/>
              </p:nvSpPr>
              <p:spPr bwMode="auto">
                <a:xfrm>
                  <a:off x="2208" y="2781"/>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9" name="Rectangle 107">
                  <a:extLst>
                    <a:ext uri="{FF2B5EF4-FFF2-40B4-BE49-F238E27FC236}">
                      <a16:creationId xmlns:a16="http://schemas.microsoft.com/office/drawing/2014/main" id="{A0E60ED5-18DE-441C-8943-D3A6F176EB5E}"/>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0" name="Rectangle 108">
                  <a:extLst>
                    <a:ext uri="{FF2B5EF4-FFF2-40B4-BE49-F238E27FC236}">
                      <a16:creationId xmlns:a16="http://schemas.microsoft.com/office/drawing/2014/main" id="{E6945D78-9FD9-4AAF-B6F1-836D4B1B372F}"/>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1" name="Rectangle 109">
                  <a:extLst>
                    <a:ext uri="{FF2B5EF4-FFF2-40B4-BE49-F238E27FC236}">
                      <a16:creationId xmlns:a16="http://schemas.microsoft.com/office/drawing/2014/main" id="{5C488F40-67A5-4065-89B5-CE17E62D2DDA}"/>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2" name="Rectangle 110">
                  <a:extLst>
                    <a:ext uri="{FF2B5EF4-FFF2-40B4-BE49-F238E27FC236}">
                      <a16:creationId xmlns:a16="http://schemas.microsoft.com/office/drawing/2014/main" id="{55C2EF13-F29B-46F0-905B-8EA93342A483}"/>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3" name="Oval 111">
                  <a:extLst>
                    <a:ext uri="{FF2B5EF4-FFF2-40B4-BE49-F238E27FC236}">
                      <a16:creationId xmlns:a16="http://schemas.microsoft.com/office/drawing/2014/main" id="{C2317CB8-7D3F-49B8-B1CE-D6F88F544C96}"/>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4" name="Oval 112">
                  <a:extLst>
                    <a:ext uri="{FF2B5EF4-FFF2-40B4-BE49-F238E27FC236}">
                      <a16:creationId xmlns:a16="http://schemas.microsoft.com/office/drawing/2014/main" id="{FE178DA7-6038-461B-A11D-1C4C45CC49EE}"/>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5" name="Oval 113">
                  <a:extLst>
                    <a:ext uri="{FF2B5EF4-FFF2-40B4-BE49-F238E27FC236}">
                      <a16:creationId xmlns:a16="http://schemas.microsoft.com/office/drawing/2014/main" id="{1F0E17E6-01DE-4386-8009-6757FBC9707C}"/>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6" name="Oval 114">
                  <a:extLst>
                    <a:ext uri="{FF2B5EF4-FFF2-40B4-BE49-F238E27FC236}">
                      <a16:creationId xmlns:a16="http://schemas.microsoft.com/office/drawing/2014/main" id="{8195DDC5-57AF-474A-BC67-D2DF89EFF499}"/>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7" name="Oval 115">
                  <a:extLst>
                    <a:ext uri="{FF2B5EF4-FFF2-40B4-BE49-F238E27FC236}">
                      <a16:creationId xmlns:a16="http://schemas.microsoft.com/office/drawing/2014/main" id="{5A08B2B7-D9C2-4E7C-9491-B90060C98905}"/>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8" name="Oval 116">
                  <a:extLst>
                    <a:ext uri="{FF2B5EF4-FFF2-40B4-BE49-F238E27FC236}">
                      <a16:creationId xmlns:a16="http://schemas.microsoft.com/office/drawing/2014/main" id="{CFB4AD3A-772A-4194-ACC5-3B43707F225A}"/>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9" name="Oval 117">
                  <a:extLst>
                    <a:ext uri="{FF2B5EF4-FFF2-40B4-BE49-F238E27FC236}">
                      <a16:creationId xmlns:a16="http://schemas.microsoft.com/office/drawing/2014/main" id="{F77C1B38-1FB8-4F68-8C6B-060606ED3C25}"/>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0" name="Oval 118">
                  <a:extLst>
                    <a:ext uri="{FF2B5EF4-FFF2-40B4-BE49-F238E27FC236}">
                      <a16:creationId xmlns:a16="http://schemas.microsoft.com/office/drawing/2014/main" id="{94D82B2C-CF8F-4991-AAA0-06C8C5AA000B}"/>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1" name="Oval 119">
                  <a:extLst>
                    <a:ext uri="{FF2B5EF4-FFF2-40B4-BE49-F238E27FC236}">
                      <a16:creationId xmlns:a16="http://schemas.microsoft.com/office/drawing/2014/main" id="{D358BCE0-595D-4855-947B-ECDBDBD9412D}"/>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2" name="Oval 120">
                  <a:extLst>
                    <a:ext uri="{FF2B5EF4-FFF2-40B4-BE49-F238E27FC236}">
                      <a16:creationId xmlns:a16="http://schemas.microsoft.com/office/drawing/2014/main" id="{B0FB4058-1671-41AF-8CF8-87ACC3384680}"/>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3" name="Oval 121">
                  <a:extLst>
                    <a:ext uri="{FF2B5EF4-FFF2-40B4-BE49-F238E27FC236}">
                      <a16:creationId xmlns:a16="http://schemas.microsoft.com/office/drawing/2014/main" id="{974B87EC-63BA-43F5-8DD8-9D23F53D2949}"/>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4" name="Oval 122">
                  <a:extLst>
                    <a:ext uri="{FF2B5EF4-FFF2-40B4-BE49-F238E27FC236}">
                      <a16:creationId xmlns:a16="http://schemas.microsoft.com/office/drawing/2014/main" id="{24C5E98D-DCDA-46D4-B0BA-A45585589CF2}"/>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346" name="Graphic 345">
                <a:extLst>
                  <a:ext uri="{FF2B5EF4-FFF2-40B4-BE49-F238E27FC236}">
                    <a16:creationId xmlns:a16="http://schemas.microsoft.com/office/drawing/2014/main" id="{5EED7EB8-4CF8-4CEB-A846-77C79C90E3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31067" y="4455373"/>
                <a:ext cx="463551" cy="463551"/>
              </a:xfrm>
              <a:prstGeom prst="rect">
                <a:avLst/>
              </a:prstGeom>
            </p:spPr>
          </p:pic>
        </p:grpSp>
        <p:pic>
          <p:nvPicPr>
            <p:cNvPr id="365" name="Graphic 364">
              <a:extLst>
                <a:ext uri="{FF2B5EF4-FFF2-40B4-BE49-F238E27FC236}">
                  <a16:creationId xmlns:a16="http://schemas.microsoft.com/office/drawing/2014/main" id="{84688AAE-EF58-4E21-9CAF-97B8A208BD58}"/>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84223" y="4599000"/>
              <a:ext cx="475102" cy="475102"/>
            </a:xfrm>
            <a:prstGeom prst="rect">
              <a:avLst/>
            </a:prstGeom>
          </p:spPr>
        </p:pic>
        <p:sp>
          <p:nvSpPr>
            <p:cNvPr id="366" name="Rectangle 365">
              <a:extLst>
                <a:ext uri="{FF2B5EF4-FFF2-40B4-BE49-F238E27FC236}">
                  <a16:creationId xmlns:a16="http://schemas.microsoft.com/office/drawing/2014/main" id="{24A4A305-0EDF-477D-B264-95E83B4DE2A6}"/>
                </a:ext>
              </a:extLst>
            </p:cNvPr>
            <p:cNvSpPr/>
            <p:nvPr/>
          </p:nvSpPr>
          <p:spPr>
            <a:xfrm>
              <a:off x="6287666" y="4603091"/>
              <a:ext cx="824577" cy="457048"/>
            </a:xfrm>
            <a:prstGeom prst="rect">
              <a:avLst/>
            </a:prstGeom>
          </p:spPr>
          <p:txBody>
            <a:bodyPr wrap="square" lIns="0" tIns="0" rIns="0" bIns="0">
              <a:spAutoFit/>
            </a:bodyPr>
            <a:lstStyle/>
            <a:p>
              <a:pPr marL="0" marR="0" lvl="0" indent="0" algn="r" defTabSz="914367"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mn-cs"/>
                </a:rPr>
                <a:t>Azure Kubernetes Service</a:t>
              </a:r>
            </a:p>
          </p:txBody>
        </p:sp>
        <p:grpSp>
          <p:nvGrpSpPr>
            <p:cNvPr id="367" name="Group 366">
              <a:extLst>
                <a:ext uri="{FF2B5EF4-FFF2-40B4-BE49-F238E27FC236}">
                  <a16:creationId xmlns:a16="http://schemas.microsoft.com/office/drawing/2014/main" id="{BC838BCA-7590-4AD9-A7C3-60F7D320B5A9}"/>
                </a:ext>
                <a:ext uri="{C183D7F6-B498-43B3-948B-1728B52AA6E4}">
                  <adec:decorative xmlns:adec="http://schemas.microsoft.com/office/drawing/2017/decorative" val="1"/>
                </a:ext>
              </a:extLst>
            </p:cNvPr>
            <p:cNvGrpSpPr/>
            <p:nvPr/>
          </p:nvGrpSpPr>
          <p:grpSpPr>
            <a:xfrm>
              <a:off x="7909310" y="4691268"/>
              <a:ext cx="816334" cy="384785"/>
              <a:chOff x="2931067" y="4414838"/>
              <a:chExt cx="1069433" cy="504086"/>
            </a:xfrm>
          </p:grpSpPr>
          <p:grpSp>
            <p:nvGrpSpPr>
              <p:cNvPr id="368" name="Group 105">
                <a:extLst>
                  <a:ext uri="{FF2B5EF4-FFF2-40B4-BE49-F238E27FC236}">
                    <a16:creationId xmlns:a16="http://schemas.microsoft.com/office/drawing/2014/main" id="{B4935359-F45C-4C73-BB10-0459CAC50B85}"/>
                  </a:ext>
                </a:extLst>
              </p:cNvPr>
              <p:cNvGrpSpPr>
                <a:grpSpLocks noChangeAspect="1"/>
              </p:cNvGrpSpPr>
              <p:nvPr/>
            </p:nvGrpSpPr>
            <p:grpSpPr bwMode="auto">
              <a:xfrm>
                <a:off x="3505200" y="4414838"/>
                <a:ext cx="495300" cy="495300"/>
                <a:chOff x="2208" y="2781"/>
                <a:chExt cx="312" cy="312"/>
              </a:xfrm>
            </p:grpSpPr>
            <p:sp>
              <p:nvSpPr>
                <p:cNvPr id="370" name="AutoShape 104">
                  <a:extLst>
                    <a:ext uri="{FF2B5EF4-FFF2-40B4-BE49-F238E27FC236}">
                      <a16:creationId xmlns:a16="http://schemas.microsoft.com/office/drawing/2014/main" id="{163AC9C1-69E0-40A9-B3FC-9832DCED8B1B}"/>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1" name="Rectangle 106">
                  <a:extLst>
                    <a:ext uri="{FF2B5EF4-FFF2-40B4-BE49-F238E27FC236}">
                      <a16:creationId xmlns:a16="http://schemas.microsoft.com/office/drawing/2014/main" id="{CC832C70-0EF1-4861-8039-4D0F1273B20F}"/>
                    </a:ext>
                  </a:extLst>
                </p:cNvPr>
                <p:cNvSpPr>
                  <a:spLocks noChangeArrowheads="1"/>
                </p:cNvSpPr>
                <p:nvPr/>
              </p:nvSpPr>
              <p:spPr bwMode="auto">
                <a:xfrm>
                  <a:off x="2208" y="2781"/>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2" name="Rectangle 107">
                  <a:extLst>
                    <a:ext uri="{FF2B5EF4-FFF2-40B4-BE49-F238E27FC236}">
                      <a16:creationId xmlns:a16="http://schemas.microsoft.com/office/drawing/2014/main" id="{B755C127-69E9-4EB0-8636-67CB2D112D23}"/>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3" name="Rectangle 108">
                  <a:extLst>
                    <a:ext uri="{FF2B5EF4-FFF2-40B4-BE49-F238E27FC236}">
                      <a16:creationId xmlns:a16="http://schemas.microsoft.com/office/drawing/2014/main" id="{8AEAD793-F361-4F78-8195-FEAF1763EB99}"/>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4" name="Rectangle 109">
                  <a:extLst>
                    <a:ext uri="{FF2B5EF4-FFF2-40B4-BE49-F238E27FC236}">
                      <a16:creationId xmlns:a16="http://schemas.microsoft.com/office/drawing/2014/main" id="{A46964AD-CFD1-4BD8-A59D-EE673DCDEAC8}"/>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5" name="Rectangle 110">
                  <a:extLst>
                    <a:ext uri="{FF2B5EF4-FFF2-40B4-BE49-F238E27FC236}">
                      <a16:creationId xmlns:a16="http://schemas.microsoft.com/office/drawing/2014/main" id="{35EE0C35-B021-4629-B584-D203BA71B986}"/>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6" name="Oval 111">
                  <a:extLst>
                    <a:ext uri="{FF2B5EF4-FFF2-40B4-BE49-F238E27FC236}">
                      <a16:creationId xmlns:a16="http://schemas.microsoft.com/office/drawing/2014/main" id="{44D7408F-42D5-400E-B554-FB1667BAC486}"/>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7" name="Oval 112">
                  <a:extLst>
                    <a:ext uri="{FF2B5EF4-FFF2-40B4-BE49-F238E27FC236}">
                      <a16:creationId xmlns:a16="http://schemas.microsoft.com/office/drawing/2014/main" id="{1D5E63C1-566C-4085-A62C-0CA41991503A}"/>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8" name="Oval 113">
                  <a:extLst>
                    <a:ext uri="{FF2B5EF4-FFF2-40B4-BE49-F238E27FC236}">
                      <a16:creationId xmlns:a16="http://schemas.microsoft.com/office/drawing/2014/main" id="{AE9BB6DA-3864-41DC-A59F-979E782DEEAD}"/>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9" name="Oval 114">
                  <a:extLst>
                    <a:ext uri="{FF2B5EF4-FFF2-40B4-BE49-F238E27FC236}">
                      <a16:creationId xmlns:a16="http://schemas.microsoft.com/office/drawing/2014/main" id="{C34E7D2E-6CC9-424F-8911-51A568E00EC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0" name="Oval 115">
                  <a:extLst>
                    <a:ext uri="{FF2B5EF4-FFF2-40B4-BE49-F238E27FC236}">
                      <a16:creationId xmlns:a16="http://schemas.microsoft.com/office/drawing/2014/main" id="{76ADD843-AB54-44A6-A3B6-E1F0FB59DA83}"/>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1" name="Oval 116">
                  <a:extLst>
                    <a:ext uri="{FF2B5EF4-FFF2-40B4-BE49-F238E27FC236}">
                      <a16:creationId xmlns:a16="http://schemas.microsoft.com/office/drawing/2014/main" id="{E62A82E2-E750-406C-9E27-C8BBC80E1022}"/>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2" name="Oval 117">
                  <a:extLst>
                    <a:ext uri="{FF2B5EF4-FFF2-40B4-BE49-F238E27FC236}">
                      <a16:creationId xmlns:a16="http://schemas.microsoft.com/office/drawing/2014/main" id="{024E5E42-7000-48F6-BFAE-960C123BAFC0}"/>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3" name="Oval 118">
                  <a:extLst>
                    <a:ext uri="{FF2B5EF4-FFF2-40B4-BE49-F238E27FC236}">
                      <a16:creationId xmlns:a16="http://schemas.microsoft.com/office/drawing/2014/main" id="{3DF2D96B-A57E-4218-B530-CE67C87CBD83}"/>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4" name="Oval 119">
                  <a:extLst>
                    <a:ext uri="{FF2B5EF4-FFF2-40B4-BE49-F238E27FC236}">
                      <a16:creationId xmlns:a16="http://schemas.microsoft.com/office/drawing/2014/main" id="{36FF5E40-5171-4765-80AF-580691A2A90E}"/>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5" name="Oval 120">
                  <a:extLst>
                    <a:ext uri="{FF2B5EF4-FFF2-40B4-BE49-F238E27FC236}">
                      <a16:creationId xmlns:a16="http://schemas.microsoft.com/office/drawing/2014/main" id="{315E6562-01EE-4CFF-9C4F-D938B87171B9}"/>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6" name="Oval 121">
                  <a:extLst>
                    <a:ext uri="{FF2B5EF4-FFF2-40B4-BE49-F238E27FC236}">
                      <a16:creationId xmlns:a16="http://schemas.microsoft.com/office/drawing/2014/main" id="{0897FEC5-C958-44BB-8018-1FBB1F2D709F}"/>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7" name="Oval 122">
                  <a:extLst>
                    <a:ext uri="{FF2B5EF4-FFF2-40B4-BE49-F238E27FC236}">
                      <a16:creationId xmlns:a16="http://schemas.microsoft.com/office/drawing/2014/main" id="{B73A0EEF-F72A-4E9A-A615-123528B760DC}"/>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369" name="Graphic 368">
                <a:extLst>
                  <a:ext uri="{FF2B5EF4-FFF2-40B4-BE49-F238E27FC236}">
                    <a16:creationId xmlns:a16="http://schemas.microsoft.com/office/drawing/2014/main" id="{F28780B8-8485-4D64-B811-9035B7E04F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31067" y="4455373"/>
                <a:ext cx="463551" cy="463551"/>
              </a:xfrm>
              <a:prstGeom prst="rect">
                <a:avLst/>
              </a:prstGeom>
            </p:spPr>
          </p:pic>
        </p:grpSp>
        <p:pic>
          <p:nvPicPr>
            <p:cNvPr id="388" name="Graphic 387">
              <a:extLst>
                <a:ext uri="{FF2B5EF4-FFF2-40B4-BE49-F238E27FC236}">
                  <a16:creationId xmlns:a16="http://schemas.microsoft.com/office/drawing/2014/main" id="{E2F60E33-07A4-48CC-B96D-AD592F811C07}"/>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01783" y="3184724"/>
              <a:ext cx="515368" cy="515368"/>
            </a:xfrm>
            <a:prstGeom prst="rect">
              <a:avLst/>
            </a:prstGeom>
          </p:spPr>
        </p:pic>
      </p:grpSp>
    </p:spTree>
    <p:extLst>
      <p:ext uri="{BB962C8B-B14F-4D97-AF65-F5344CB8AC3E}">
        <p14:creationId xmlns:p14="http://schemas.microsoft.com/office/powerpoint/2010/main" val="32973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492E5F-F028-4E65-A28C-DA0767D8DAFC}"/>
              </a:ext>
            </a:extLst>
          </p:cNvPr>
          <p:cNvSpPr>
            <a:spLocks noGrp="1"/>
          </p:cNvSpPr>
          <p:nvPr>
            <p:ph type="title"/>
          </p:nvPr>
        </p:nvSpPr>
        <p:spPr>
          <a:xfrm>
            <a:off x="588263" y="457200"/>
            <a:ext cx="11018520" cy="923330"/>
          </a:xfrm>
        </p:spPr>
        <p:txBody>
          <a:bodyPr/>
          <a:lstStyle/>
          <a:p>
            <a:pPr lvl="0"/>
            <a:r>
              <a:rPr lang="en-US"/>
              <a:t>Customer scenario</a:t>
            </a:r>
            <a:br>
              <a:rPr lang="en-US"/>
            </a:br>
            <a:r>
              <a:rPr lang="en-US" sz="2400"/>
              <a:t>Run Azure data services anywhere</a:t>
            </a:r>
          </a:p>
        </p:txBody>
      </p:sp>
      <p:sp>
        <p:nvSpPr>
          <p:cNvPr id="6" name="Rectangle 5">
            <a:extLst>
              <a:ext uri="{FF2B5EF4-FFF2-40B4-BE49-F238E27FC236}">
                <a16:creationId xmlns:a16="http://schemas.microsoft.com/office/drawing/2014/main" id="{C0E0B257-F5B9-4C4A-8FE8-09E1A049F73B}"/>
              </a:ext>
            </a:extLst>
          </p:cNvPr>
          <p:cNvSpPr/>
          <p:nvPr/>
        </p:nvSpPr>
        <p:spPr>
          <a:xfrm>
            <a:off x="588263" y="1847161"/>
            <a:ext cx="4304248" cy="3777957"/>
          </a:xfrm>
          <a:prstGeom prst="rect">
            <a:avLst/>
          </a:prstGeom>
        </p:spPr>
        <p:txBody>
          <a:bodyPr wrap="square" lIns="0" tIns="45720" rIns="91440" bIns="45720" anchor="t" anchorCtr="0">
            <a:spAutoFit/>
          </a:bodyPr>
          <a:lstStyle/>
          <a:p>
            <a:pPr defTabSz="932472" fontAlgn="base">
              <a:spcBef>
                <a:spcPct val="0"/>
              </a:spcBef>
              <a:spcAft>
                <a:spcPts val="600"/>
              </a:spcAft>
              <a:defRPr/>
            </a:pPr>
            <a:r>
              <a:rPr lang="en-US" sz="1750">
                <a:solidFill>
                  <a:srgbClr val="50E6FF"/>
                </a:solidFill>
                <a:latin typeface="Segoe UI Semibold"/>
                <a:cs typeface="Segoe UI Semibold"/>
              </a:rPr>
              <a:t>Key benefits from Azure Arc</a:t>
            </a:r>
          </a:p>
          <a:p>
            <a:pPr marL="177800" lvl="0" indent="-177800" defTabSz="932472" fontAlgn="base">
              <a:spcBef>
                <a:spcPct val="0"/>
              </a:spcBef>
              <a:spcAft>
                <a:spcPts val="600"/>
              </a:spcAft>
              <a:buFont typeface="Arial" panose="020B0604020202020204" pitchFamily="34" charset="0"/>
              <a:buChar char="•"/>
              <a:defRPr/>
            </a:pPr>
            <a:r>
              <a:rPr lang="en-US" sz="1400"/>
              <a:t>Leverage existing infrastructure</a:t>
            </a:r>
            <a:endParaRPr lang="en-US" sz="1400">
              <a:cs typeface="Segoe UI"/>
            </a:endParaRPr>
          </a:p>
          <a:p>
            <a:pPr marL="177800" lvl="0" indent="-177800" defTabSz="932472" fontAlgn="base">
              <a:spcBef>
                <a:spcPct val="0"/>
              </a:spcBef>
              <a:spcAft>
                <a:spcPts val="600"/>
              </a:spcAft>
              <a:buFont typeface="Arial" panose="020B0604020202020204" pitchFamily="34" charset="0"/>
              <a:buChar char="•"/>
              <a:defRPr/>
            </a:pPr>
            <a:r>
              <a:rPr lang="en-US" sz="1400">
                <a:cs typeface="Segoe UI"/>
              </a:rPr>
              <a:t>Build cloud-native applications on any Kubernetes.</a:t>
            </a:r>
          </a:p>
          <a:p>
            <a:pPr marL="177800" lvl="0" indent="-177800" defTabSz="932472" fontAlgn="base">
              <a:spcBef>
                <a:spcPct val="0"/>
              </a:spcBef>
              <a:spcAft>
                <a:spcPts val="600"/>
              </a:spcAft>
              <a:buFont typeface="Arial" panose="020B0604020202020204" pitchFamily="34" charset="0"/>
              <a:buChar char="•"/>
              <a:defRPr/>
            </a:pPr>
            <a:r>
              <a:rPr lang="en-US" sz="1400">
                <a:cs typeface="Segoe UI"/>
              </a:rPr>
              <a:t>Enjoy the cloud-like benefits of an evergreen SQL engine with </a:t>
            </a:r>
            <a:r>
              <a:rPr lang="en-US" sz="1400"/>
              <a:t>no end-of-support. </a:t>
            </a:r>
            <a:endParaRPr lang="en-US" sz="1400">
              <a:cs typeface="Segoe UI"/>
            </a:endParaRPr>
          </a:p>
          <a:p>
            <a:pPr marL="177800" indent="-177800" defTabSz="932472" fontAlgn="base">
              <a:spcBef>
                <a:spcPct val="0"/>
              </a:spcBef>
              <a:spcAft>
                <a:spcPts val="600"/>
              </a:spcAft>
              <a:buFont typeface="Arial" panose="020B0604020202020204" pitchFamily="34" charset="0"/>
              <a:buChar char="•"/>
              <a:defRPr/>
            </a:pPr>
            <a:r>
              <a:rPr lang="en-US" sz="1400">
                <a:cs typeface="Segoe UI"/>
              </a:rPr>
              <a:t>Consistently manage and deploy data services across multiple locations.</a:t>
            </a:r>
          </a:p>
          <a:p>
            <a:pPr marL="177800" lvl="0" indent="-177800" defTabSz="932472" fontAlgn="base">
              <a:spcBef>
                <a:spcPct val="0"/>
              </a:spcBef>
              <a:spcAft>
                <a:spcPts val="600"/>
              </a:spcAft>
              <a:buFont typeface="Arial" panose="020B0604020202020204" pitchFamily="34" charset="0"/>
              <a:buChar char="•"/>
              <a:defRPr/>
            </a:pPr>
            <a:r>
              <a:rPr lang="en-US" sz="1400"/>
              <a:t>Elastic scale without application downtime.</a:t>
            </a:r>
            <a:endParaRPr lang="en-US" sz="1400">
              <a:cs typeface="Segoe UI"/>
            </a:endParaRPr>
          </a:p>
          <a:p>
            <a:pPr marL="177800" lvl="0" indent="-177800" defTabSz="932472" fontAlgn="base">
              <a:spcBef>
                <a:spcPct val="0"/>
              </a:spcBef>
              <a:spcAft>
                <a:spcPts val="600"/>
              </a:spcAft>
              <a:buFont typeface="Arial" panose="020B0604020202020204" pitchFamily="34" charset="0"/>
              <a:buChar char="•"/>
              <a:defRPr/>
            </a:pPr>
            <a:r>
              <a:rPr lang="en-US" sz="1400"/>
              <a:t>Automation at scale with unified management of all data assets, incl. SQL and OSS.</a:t>
            </a:r>
            <a:endParaRPr lang="en-US" sz="1400">
              <a:cs typeface="Segoe UI"/>
            </a:endParaRPr>
          </a:p>
          <a:p>
            <a:pPr marL="177800" lvl="0" indent="-177800" defTabSz="932472" fontAlgn="base">
              <a:spcBef>
                <a:spcPct val="0"/>
              </a:spcBef>
              <a:spcAft>
                <a:spcPts val="600"/>
              </a:spcAft>
              <a:buFont typeface="Arial" panose="020B0604020202020204" pitchFamily="34" charset="0"/>
              <a:buChar char="•"/>
              <a:defRPr/>
            </a:pPr>
            <a:r>
              <a:rPr lang="en-US" sz="1400"/>
              <a:t>Market leading security &amp; governance consistently deployed everywhere.</a:t>
            </a:r>
          </a:p>
          <a:p>
            <a:pPr marL="177800" lvl="0" indent="-177800" defTabSz="932472" fontAlgn="base">
              <a:spcBef>
                <a:spcPct val="0"/>
              </a:spcBef>
              <a:spcAft>
                <a:spcPts val="600"/>
              </a:spcAft>
              <a:buFont typeface="Arial" panose="020B0604020202020204" pitchFamily="34" charset="0"/>
              <a:buChar char="•"/>
              <a:defRPr/>
            </a:pPr>
            <a:r>
              <a:rPr lang="en-US" sz="1400">
                <a:cs typeface="Segoe UI"/>
              </a:rPr>
              <a:t>Move from a </a:t>
            </a:r>
            <a:r>
              <a:rPr lang="en-US" sz="1400" err="1">
                <a:cs typeface="Segoe UI"/>
              </a:rPr>
              <a:t>CapEx</a:t>
            </a:r>
            <a:r>
              <a:rPr lang="en-US" sz="1400">
                <a:cs typeface="Segoe UI"/>
              </a:rPr>
              <a:t> model to </a:t>
            </a:r>
            <a:r>
              <a:rPr lang="en-US" sz="1400" err="1">
                <a:cs typeface="Segoe UI"/>
              </a:rPr>
              <a:t>OpEx</a:t>
            </a:r>
            <a:r>
              <a:rPr lang="en-US" sz="1400">
                <a:cs typeface="Segoe UI"/>
              </a:rPr>
              <a:t> model with cloud billing.</a:t>
            </a:r>
          </a:p>
        </p:txBody>
      </p:sp>
      <p:grpSp>
        <p:nvGrpSpPr>
          <p:cNvPr id="2" name="Group 1">
            <a:extLst>
              <a:ext uri="{FF2B5EF4-FFF2-40B4-BE49-F238E27FC236}">
                <a16:creationId xmlns:a16="http://schemas.microsoft.com/office/drawing/2014/main" id="{F1B39C27-4DE9-47C9-98BF-53A7DF9692CD}"/>
              </a:ext>
              <a:ext uri="{C183D7F6-B498-43B3-948B-1728B52AA6E4}">
                <adec:decorative xmlns:adec="http://schemas.microsoft.com/office/drawing/2017/decorative" val="1"/>
              </a:ext>
            </a:extLst>
          </p:cNvPr>
          <p:cNvGrpSpPr/>
          <p:nvPr/>
        </p:nvGrpSpPr>
        <p:grpSpPr>
          <a:xfrm>
            <a:off x="6096000" y="1714624"/>
            <a:ext cx="5669861" cy="3616210"/>
            <a:chOff x="6096000" y="1714624"/>
            <a:chExt cx="5669861" cy="3616210"/>
          </a:xfrm>
        </p:grpSpPr>
        <p:sp useBgFill="1">
          <p:nvSpPr>
            <p:cNvPr id="182" name="Rectangle 181">
              <a:extLst>
                <a:ext uri="{FF2B5EF4-FFF2-40B4-BE49-F238E27FC236}">
                  <a16:creationId xmlns:a16="http://schemas.microsoft.com/office/drawing/2014/main" id="{D519F450-81CD-4693-8785-6A069B43EC08}"/>
                </a:ext>
              </a:extLst>
            </p:cNvPr>
            <p:cNvSpPr/>
            <p:nvPr/>
          </p:nvSpPr>
          <p:spPr bwMode="auto">
            <a:xfrm>
              <a:off x="6553781" y="1714624"/>
              <a:ext cx="5212080" cy="3034246"/>
            </a:xfrm>
            <a:prstGeom prst="rect">
              <a:avLst/>
            </a:prstGeom>
            <a:ln w="12700">
              <a:solidFill>
                <a:schemeClr val="accent1"/>
              </a:solidFill>
              <a:miter lim="800000"/>
              <a:headEnd type="none" w="med" len="med"/>
              <a:tailEnd type="none" w="med" len="med"/>
            </a:ln>
            <a:effectLst>
              <a:outerShdw blurRad="571500" algn="ctr" rotWithShape="0">
                <a:schemeClr val="accent2">
                  <a:alpha val="7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50E6FF"/>
                  </a:solidFill>
                  <a:effectLst/>
                  <a:uLnTx/>
                  <a:uFillTx/>
                  <a:latin typeface="Segoe UI Semibold"/>
                  <a:ea typeface="+mn-ea"/>
                  <a:cs typeface="+mn-cs"/>
                </a:rPr>
                <a:t>Factory N</a:t>
              </a:r>
            </a:p>
          </p:txBody>
        </p:sp>
        <p:sp>
          <p:nvSpPr>
            <p:cNvPr id="184" name="TextBox 183">
              <a:extLst>
                <a:ext uri="{FF2B5EF4-FFF2-40B4-BE49-F238E27FC236}">
                  <a16:creationId xmlns:a16="http://schemas.microsoft.com/office/drawing/2014/main" id="{A5BF852E-87BC-4131-A825-F0332535C31F}"/>
                </a:ext>
              </a:extLst>
            </p:cNvPr>
            <p:cNvSpPr txBox="1"/>
            <p:nvPr/>
          </p:nvSpPr>
          <p:spPr>
            <a:xfrm>
              <a:off x="6347291" y="1757596"/>
              <a:ext cx="90039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mn-cs"/>
                </a:rPr>
                <a:t>…</a:t>
              </a:r>
            </a:p>
          </p:txBody>
        </p:sp>
        <p:sp useBgFill="1">
          <p:nvSpPr>
            <p:cNvPr id="185" name="Rectangle 184">
              <a:extLst>
                <a:ext uri="{FF2B5EF4-FFF2-40B4-BE49-F238E27FC236}">
                  <a16:creationId xmlns:a16="http://schemas.microsoft.com/office/drawing/2014/main" id="{F20BA351-2946-41FC-8E20-A3FD6052456C}"/>
                </a:ext>
              </a:extLst>
            </p:cNvPr>
            <p:cNvSpPr/>
            <p:nvPr/>
          </p:nvSpPr>
          <p:spPr bwMode="auto">
            <a:xfrm>
              <a:off x="6281975" y="2042934"/>
              <a:ext cx="5212080" cy="3034246"/>
            </a:xfrm>
            <a:prstGeom prst="rect">
              <a:avLst/>
            </a:prstGeom>
            <a:ln w="12700">
              <a:solidFill>
                <a:schemeClr val="accent1"/>
              </a:solidFill>
              <a:miter lim="800000"/>
              <a:headEnd type="none" w="med" len="med"/>
              <a:tailEnd type="none" w="med" len="med"/>
            </a:ln>
            <a:effectLst>
              <a:outerShdw blurRad="571500" algn="ctr" rotWithShape="0">
                <a:schemeClr val="accent2">
                  <a:alpha val="7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50E6FF"/>
                  </a:solidFill>
                  <a:effectLst/>
                  <a:uLnTx/>
                  <a:uFillTx/>
                  <a:latin typeface="Segoe UI Semibold"/>
                  <a:ea typeface="+mn-ea"/>
                  <a:cs typeface="+mn-cs"/>
                </a:rPr>
                <a:t>Factory 2</a:t>
              </a:r>
            </a:p>
          </p:txBody>
        </p:sp>
        <p:sp useBgFill="1">
          <p:nvSpPr>
            <p:cNvPr id="186" name="Rectangle 185">
              <a:extLst>
                <a:ext uri="{FF2B5EF4-FFF2-40B4-BE49-F238E27FC236}">
                  <a16:creationId xmlns:a16="http://schemas.microsoft.com/office/drawing/2014/main" id="{BE86E96F-8011-4E0E-9E8F-0544CB225EED}"/>
                </a:ext>
                <a:ext uri="{C183D7F6-B498-43B3-948B-1728B52AA6E4}">
                  <adec:decorative xmlns:adec="http://schemas.microsoft.com/office/drawing/2017/decorative" val="1"/>
                </a:ext>
              </a:extLst>
            </p:cNvPr>
            <p:cNvSpPr/>
            <p:nvPr/>
          </p:nvSpPr>
          <p:spPr bwMode="auto">
            <a:xfrm>
              <a:off x="6096000" y="2296588"/>
              <a:ext cx="5212080" cy="3034246"/>
            </a:xfrm>
            <a:prstGeom prst="rect">
              <a:avLst/>
            </a:prstGeom>
            <a:ln w="12700">
              <a:solidFill>
                <a:schemeClr val="accent1"/>
              </a:solidFill>
              <a:miter lim="800000"/>
              <a:headEnd type="none" w="med" len="med"/>
              <a:tailEnd type="none" w="med" len="med"/>
            </a:ln>
            <a:effectLst>
              <a:outerShdw blurRad="571500" algn="ctr" rotWithShape="0">
                <a:schemeClr val="accent2">
                  <a:alpha val="7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50E6FF"/>
                  </a:solidFill>
                  <a:effectLst/>
                  <a:uLnTx/>
                  <a:uFillTx/>
                  <a:latin typeface="Segoe UI Semibold"/>
                  <a:ea typeface="+mn-ea"/>
                  <a:cs typeface="+mn-cs"/>
                </a:rPr>
                <a:t>Factory 1</a:t>
              </a:r>
            </a:p>
          </p:txBody>
        </p:sp>
        <p:sp>
          <p:nvSpPr>
            <p:cNvPr id="187" name="Rectangle 186">
              <a:extLst>
                <a:ext uri="{FF2B5EF4-FFF2-40B4-BE49-F238E27FC236}">
                  <a16:creationId xmlns:a16="http://schemas.microsoft.com/office/drawing/2014/main" id="{DEB477BD-E934-4DFE-AAF3-D3752236893A}"/>
                </a:ext>
              </a:extLst>
            </p:cNvPr>
            <p:cNvSpPr/>
            <p:nvPr/>
          </p:nvSpPr>
          <p:spPr bwMode="auto">
            <a:xfrm>
              <a:off x="6231692" y="4355344"/>
              <a:ext cx="4948112" cy="851478"/>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Hybrid Infrastructure</a:t>
              </a:r>
            </a:p>
          </p:txBody>
        </p:sp>
        <p:sp>
          <p:nvSpPr>
            <p:cNvPr id="188" name="Rectangle 187">
              <a:extLst>
                <a:ext uri="{FF2B5EF4-FFF2-40B4-BE49-F238E27FC236}">
                  <a16:creationId xmlns:a16="http://schemas.microsoft.com/office/drawing/2014/main" id="{333A92BC-E7E0-4535-8E15-9CBA34328F42}"/>
                </a:ext>
              </a:extLst>
            </p:cNvPr>
            <p:cNvSpPr/>
            <p:nvPr/>
          </p:nvSpPr>
          <p:spPr>
            <a:xfrm>
              <a:off x="9186615" y="3771566"/>
              <a:ext cx="1674861" cy="152349"/>
            </a:xfrm>
            <a:prstGeom prst="rect">
              <a:avLst/>
            </a:prstGeom>
          </p:spPr>
          <p:txBody>
            <a:bodyPr wrap="square" lIns="0" tIns="0" rIns="0" bIns="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mn-cs"/>
                </a:rPr>
                <a:t>SQL Managed Instance</a:t>
              </a:r>
            </a:p>
          </p:txBody>
        </p:sp>
        <p:cxnSp>
          <p:nvCxnSpPr>
            <p:cNvPr id="189" name="Straight Arrow Connector 188">
              <a:extLst>
                <a:ext uri="{FF2B5EF4-FFF2-40B4-BE49-F238E27FC236}">
                  <a16:creationId xmlns:a16="http://schemas.microsoft.com/office/drawing/2014/main" id="{8E6EF26E-A4C8-4A36-9DAB-DB185AD63F1B}"/>
                </a:ext>
                <a:ext uri="{C183D7F6-B498-43B3-948B-1728B52AA6E4}">
                  <adec:decorative xmlns:adec="http://schemas.microsoft.com/office/drawing/2017/decorative" val="1"/>
                </a:ext>
              </a:extLst>
            </p:cNvPr>
            <p:cNvCxnSpPr>
              <a:cxnSpLocks/>
              <a:stCxn id="190" idx="1"/>
              <a:endCxn id="191" idx="3"/>
            </p:cNvCxnSpPr>
            <p:nvPr/>
          </p:nvCxnSpPr>
          <p:spPr>
            <a:xfrm flipH="1">
              <a:off x="8543205" y="3374510"/>
              <a:ext cx="325083" cy="0"/>
            </a:xfrm>
            <a:prstGeom prst="straightConnector1">
              <a:avLst/>
            </a:prstGeom>
            <a:ln w="12700">
              <a:solidFill>
                <a:schemeClr val="accent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90" name="Rectangle 189">
              <a:extLst>
                <a:ext uri="{FF2B5EF4-FFF2-40B4-BE49-F238E27FC236}">
                  <a16:creationId xmlns:a16="http://schemas.microsoft.com/office/drawing/2014/main" id="{65B82BB7-EDEC-472B-8DD2-6C1EDE6C05F9}"/>
                </a:ext>
              </a:extLst>
            </p:cNvPr>
            <p:cNvSpPr/>
            <p:nvPr/>
          </p:nvSpPr>
          <p:spPr bwMode="auto">
            <a:xfrm>
              <a:off x="8868288" y="2688710"/>
              <a:ext cx="2311515" cy="1371600"/>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Persist and Compute in Azure Arc-enabled data services</a:t>
              </a:r>
            </a:p>
          </p:txBody>
        </p:sp>
        <p:sp>
          <p:nvSpPr>
            <p:cNvPr id="191" name="Rectangle 190">
              <a:extLst>
                <a:ext uri="{FF2B5EF4-FFF2-40B4-BE49-F238E27FC236}">
                  <a16:creationId xmlns:a16="http://schemas.microsoft.com/office/drawing/2014/main" id="{2FB4655C-2385-4A88-978A-062BED19615D}"/>
                </a:ext>
              </a:extLst>
            </p:cNvPr>
            <p:cNvSpPr/>
            <p:nvPr/>
          </p:nvSpPr>
          <p:spPr bwMode="auto">
            <a:xfrm>
              <a:off x="6231690" y="2688710"/>
              <a:ext cx="2311515" cy="1371600"/>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Streaming data from machines</a:t>
              </a:r>
            </a:p>
          </p:txBody>
        </p:sp>
        <p:sp>
          <p:nvSpPr>
            <p:cNvPr id="192" name="Rectangle 191">
              <a:extLst>
                <a:ext uri="{FF2B5EF4-FFF2-40B4-BE49-F238E27FC236}">
                  <a16:creationId xmlns:a16="http://schemas.microsoft.com/office/drawing/2014/main" id="{E5DCB279-7E16-4DA4-B660-7E2E30C43499}"/>
                </a:ext>
              </a:extLst>
            </p:cNvPr>
            <p:cNvSpPr/>
            <p:nvPr/>
          </p:nvSpPr>
          <p:spPr>
            <a:xfrm>
              <a:off x="6564439" y="3771566"/>
              <a:ext cx="1646016" cy="152349"/>
            </a:xfrm>
            <a:prstGeom prst="rect">
              <a:avLst/>
            </a:prstGeom>
          </p:spPr>
          <p:txBody>
            <a:bodyPr wrap="square" lIns="0" tIns="0" rIns="0" bIns="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mn-cs"/>
                </a:rPr>
                <a:t>Azure SQL Edge</a:t>
              </a:r>
            </a:p>
          </p:txBody>
        </p:sp>
        <p:cxnSp>
          <p:nvCxnSpPr>
            <p:cNvPr id="193" name="Straight Arrow Connector 192">
              <a:extLst>
                <a:ext uri="{FF2B5EF4-FFF2-40B4-BE49-F238E27FC236}">
                  <a16:creationId xmlns:a16="http://schemas.microsoft.com/office/drawing/2014/main" id="{A35D83E4-207A-4F83-ACD0-3DABCC53B0C0}"/>
                </a:ext>
                <a:ext uri="{C183D7F6-B498-43B3-948B-1728B52AA6E4}">
                  <adec:decorative xmlns:adec="http://schemas.microsoft.com/office/drawing/2017/decorative" val="1"/>
                </a:ext>
              </a:extLst>
            </p:cNvPr>
            <p:cNvCxnSpPr>
              <a:cxnSpLocks/>
            </p:cNvCxnSpPr>
            <p:nvPr/>
          </p:nvCxnSpPr>
          <p:spPr>
            <a:xfrm flipH="1" flipV="1">
              <a:off x="10024045" y="4060310"/>
              <a:ext cx="0" cy="290445"/>
            </a:xfrm>
            <a:prstGeom prst="straightConnector1">
              <a:avLst/>
            </a:prstGeom>
            <a:ln w="12700">
              <a:solidFill>
                <a:schemeClr val="accent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36F82493-6A08-4CCA-97D5-92383B99559E}"/>
                </a:ext>
                <a:ext uri="{C183D7F6-B498-43B3-948B-1728B52AA6E4}">
                  <adec:decorative xmlns:adec="http://schemas.microsoft.com/office/drawing/2017/decorative" val="1"/>
                </a:ext>
              </a:extLst>
            </p:cNvPr>
            <p:cNvCxnSpPr>
              <a:cxnSpLocks/>
            </p:cNvCxnSpPr>
            <p:nvPr/>
          </p:nvCxnSpPr>
          <p:spPr>
            <a:xfrm flipH="1" flipV="1">
              <a:off x="7387447" y="4060310"/>
              <a:ext cx="0" cy="290445"/>
            </a:xfrm>
            <a:prstGeom prst="straightConnector1">
              <a:avLst/>
            </a:prstGeom>
            <a:ln w="12700">
              <a:solidFill>
                <a:schemeClr val="accent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grpSp>
          <p:nvGrpSpPr>
            <p:cNvPr id="195" name="Group 194">
              <a:extLst>
                <a:ext uri="{FF2B5EF4-FFF2-40B4-BE49-F238E27FC236}">
                  <a16:creationId xmlns:a16="http://schemas.microsoft.com/office/drawing/2014/main" id="{95AFA14D-AEBE-435A-88B4-016509C90870}"/>
                </a:ext>
                <a:ext uri="{C183D7F6-B498-43B3-948B-1728B52AA6E4}">
                  <adec:decorative xmlns:adec="http://schemas.microsoft.com/office/drawing/2017/decorative" val="1"/>
                </a:ext>
              </a:extLst>
            </p:cNvPr>
            <p:cNvGrpSpPr/>
            <p:nvPr/>
          </p:nvGrpSpPr>
          <p:grpSpPr>
            <a:xfrm>
              <a:off x="6382232" y="3105071"/>
              <a:ext cx="2010430" cy="531223"/>
              <a:chOff x="6029329" y="2979369"/>
              <a:chExt cx="2010430" cy="531223"/>
            </a:xfrm>
          </p:grpSpPr>
          <p:pic>
            <p:nvPicPr>
              <p:cNvPr id="196" name="Picture 195">
                <a:extLst>
                  <a:ext uri="{FF2B5EF4-FFF2-40B4-BE49-F238E27FC236}">
                    <a16:creationId xmlns:a16="http://schemas.microsoft.com/office/drawing/2014/main" id="{9C36F7F2-EF6A-4EBC-9BF3-0D03E858AC1E}"/>
                  </a:ext>
                </a:extLst>
              </p:cNvPr>
              <p:cNvPicPr>
                <a:picLocks noChangeAspect="1"/>
              </p:cNvPicPr>
              <p:nvPr/>
            </p:nvPicPr>
            <p:blipFill>
              <a:blip r:embed="rId3"/>
              <a:stretch>
                <a:fillRect/>
              </a:stretch>
            </p:blipFill>
            <p:spPr>
              <a:xfrm>
                <a:off x="7454543" y="2979369"/>
                <a:ext cx="585216" cy="531223"/>
              </a:xfrm>
              <a:prstGeom prst="rect">
                <a:avLst/>
              </a:prstGeom>
            </p:spPr>
          </p:pic>
          <p:pic>
            <p:nvPicPr>
              <p:cNvPr id="197" name="Picture 196">
                <a:extLst>
                  <a:ext uri="{FF2B5EF4-FFF2-40B4-BE49-F238E27FC236}">
                    <a16:creationId xmlns:a16="http://schemas.microsoft.com/office/drawing/2014/main" id="{873241BA-3F10-4E4F-BE67-34AACF778911}"/>
                  </a:ext>
                </a:extLst>
              </p:cNvPr>
              <p:cNvPicPr>
                <a:picLocks noChangeAspect="1"/>
              </p:cNvPicPr>
              <p:nvPr/>
            </p:nvPicPr>
            <p:blipFill>
              <a:blip r:embed="rId3"/>
              <a:stretch>
                <a:fillRect/>
              </a:stretch>
            </p:blipFill>
            <p:spPr>
              <a:xfrm>
                <a:off x="6741936" y="2979369"/>
                <a:ext cx="585216" cy="531223"/>
              </a:xfrm>
              <a:prstGeom prst="rect">
                <a:avLst/>
              </a:prstGeom>
            </p:spPr>
          </p:pic>
          <p:pic>
            <p:nvPicPr>
              <p:cNvPr id="198" name="Picture 197">
                <a:extLst>
                  <a:ext uri="{FF2B5EF4-FFF2-40B4-BE49-F238E27FC236}">
                    <a16:creationId xmlns:a16="http://schemas.microsoft.com/office/drawing/2014/main" id="{114D3B26-FB30-4DAB-AC3A-7CF0459A94E2}"/>
                  </a:ext>
                </a:extLst>
              </p:cNvPr>
              <p:cNvPicPr>
                <a:picLocks noChangeAspect="1"/>
              </p:cNvPicPr>
              <p:nvPr/>
            </p:nvPicPr>
            <p:blipFill>
              <a:blip r:embed="rId3"/>
              <a:stretch>
                <a:fillRect/>
              </a:stretch>
            </p:blipFill>
            <p:spPr>
              <a:xfrm>
                <a:off x="6029329" y="2979369"/>
                <a:ext cx="585216" cy="531223"/>
              </a:xfrm>
              <a:prstGeom prst="rect">
                <a:avLst/>
              </a:prstGeom>
            </p:spPr>
          </p:pic>
        </p:grpSp>
        <p:grpSp>
          <p:nvGrpSpPr>
            <p:cNvPr id="199" name="Group 198">
              <a:extLst>
                <a:ext uri="{FF2B5EF4-FFF2-40B4-BE49-F238E27FC236}">
                  <a16:creationId xmlns:a16="http://schemas.microsoft.com/office/drawing/2014/main" id="{637D535F-9BBF-4C61-8AA7-A43A7C07F72D}"/>
                </a:ext>
                <a:ext uri="{C183D7F6-B498-43B3-948B-1728B52AA6E4}">
                  <adec:decorative xmlns:adec="http://schemas.microsoft.com/office/drawing/2017/decorative" val="1"/>
                </a:ext>
              </a:extLst>
            </p:cNvPr>
            <p:cNvGrpSpPr/>
            <p:nvPr/>
          </p:nvGrpSpPr>
          <p:grpSpPr>
            <a:xfrm>
              <a:off x="9032706" y="4686192"/>
              <a:ext cx="816334" cy="384785"/>
              <a:chOff x="2931067" y="4414838"/>
              <a:chExt cx="1069433" cy="504086"/>
            </a:xfrm>
          </p:grpSpPr>
          <p:grpSp>
            <p:nvGrpSpPr>
              <p:cNvPr id="200" name="Group 105">
                <a:extLst>
                  <a:ext uri="{FF2B5EF4-FFF2-40B4-BE49-F238E27FC236}">
                    <a16:creationId xmlns:a16="http://schemas.microsoft.com/office/drawing/2014/main" id="{D35B603E-A0DC-44D6-B888-D71E9E2009E9}"/>
                  </a:ext>
                </a:extLst>
              </p:cNvPr>
              <p:cNvGrpSpPr>
                <a:grpSpLocks noChangeAspect="1"/>
              </p:cNvGrpSpPr>
              <p:nvPr/>
            </p:nvGrpSpPr>
            <p:grpSpPr bwMode="auto">
              <a:xfrm>
                <a:off x="3505200" y="4414838"/>
                <a:ext cx="495300" cy="495300"/>
                <a:chOff x="2208" y="2781"/>
                <a:chExt cx="312" cy="312"/>
              </a:xfrm>
            </p:grpSpPr>
            <p:sp>
              <p:nvSpPr>
                <p:cNvPr id="202" name="AutoShape 104">
                  <a:extLst>
                    <a:ext uri="{FF2B5EF4-FFF2-40B4-BE49-F238E27FC236}">
                      <a16:creationId xmlns:a16="http://schemas.microsoft.com/office/drawing/2014/main" id="{86D0F3B4-9825-4C2E-8E71-0F58E1610C5F}"/>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3" name="Rectangle 106">
                  <a:extLst>
                    <a:ext uri="{FF2B5EF4-FFF2-40B4-BE49-F238E27FC236}">
                      <a16:creationId xmlns:a16="http://schemas.microsoft.com/office/drawing/2014/main" id="{49C5B0E1-212B-40F7-8215-1FD2D506280A}"/>
                    </a:ext>
                  </a:extLst>
                </p:cNvPr>
                <p:cNvSpPr>
                  <a:spLocks noChangeArrowheads="1"/>
                </p:cNvSpPr>
                <p:nvPr/>
              </p:nvSpPr>
              <p:spPr bwMode="auto">
                <a:xfrm>
                  <a:off x="2208" y="2781"/>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4" name="Rectangle 107">
                  <a:extLst>
                    <a:ext uri="{FF2B5EF4-FFF2-40B4-BE49-F238E27FC236}">
                      <a16:creationId xmlns:a16="http://schemas.microsoft.com/office/drawing/2014/main" id="{6013EC28-5A5F-40FD-80ED-52C924617C86}"/>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5" name="Rectangle 108">
                  <a:extLst>
                    <a:ext uri="{FF2B5EF4-FFF2-40B4-BE49-F238E27FC236}">
                      <a16:creationId xmlns:a16="http://schemas.microsoft.com/office/drawing/2014/main" id="{22C2ED2E-C5C1-4692-9E26-D826AB5EE30A}"/>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6" name="Rectangle 109">
                  <a:extLst>
                    <a:ext uri="{FF2B5EF4-FFF2-40B4-BE49-F238E27FC236}">
                      <a16:creationId xmlns:a16="http://schemas.microsoft.com/office/drawing/2014/main" id="{8C5337F9-40B4-4231-82DA-3A89665DC041}"/>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7" name="Rectangle 110">
                  <a:extLst>
                    <a:ext uri="{FF2B5EF4-FFF2-40B4-BE49-F238E27FC236}">
                      <a16:creationId xmlns:a16="http://schemas.microsoft.com/office/drawing/2014/main" id="{A9FF1E2E-8F42-4F11-933B-3B43346D6BD5}"/>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8" name="Oval 111">
                  <a:extLst>
                    <a:ext uri="{FF2B5EF4-FFF2-40B4-BE49-F238E27FC236}">
                      <a16:creationId xmlns:a16="http://schemas.microsoft.com/office/drawing/2014/main" id="{0FB83701-328D-43C1-8C0D-F784D0F9F8D4}"/>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9" name="Oval 112">
                  <a:extLst>
                    <a:ext uri="{FF2B5EF4-FFF2-40B4-BE49-F238E27FC236}">
                      <a16:creationId xmlns:a16="http://schemas.microsoft.com/office/drawing/2014/main" id="{96E22DED-9F2B-4BB8-B689-8CA89DE808C1}"/>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0" name="Oval 113">
                  <a:extLst>
                    <a:ext uri="{FF2B5EF4-FFF2-40B4-BE49-F238E27FC236}">
                      <a16:creationId xmlns:a16="http://schemas.microsoft.com/office/drawing/2014/main" id="{3F97C785-B43C-42C0-B7F3-D9D731B2E2B4}"/>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1" name="Oval 114">
                  <a:extLst>
                    <a:ext uri="{FF2B5EF4-FFF2-40B4-BE49-F238E27FC236}">
                      <a16:creationId xmlns:a16="http://schemas.microsoft.com/office/drawing/2014/main" id="{55227613-88DC-4CB9-A3FC-FDFC6EAF5BE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2" name="Oval 115">
                  <a:extLst>
                    <a:ext uri="{FF2B5EF4-FFF2-40B4-BE49-F238E27FC236}">
                      <a16:creationId xmlns:a16="http://schemas.microsoft.com/office/drawing/2014/main" id="{86029DDA-1CBC-4616-A474-00A27B6C9B4D}"/>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3" name="Oval 116">
                  <a:extLst>
                    <a:ext uri="{FF2B5EF4-FFF2-40B4-BE49-F238E27FC236}">
                      <a16:creationId xmlns:a16="http://schemas.microsoft.com/office/drawing/2014/main" id="{4BB9B444-AEA9-4B81-9DB5-9DCBEF21EAA5}"/>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4" name="Oval 117">
                  <a:extLst>
                    <a:ext uri="{FF2B5EF4-FFF2-40B4-BE49-F238E27FC236}">
                      <a16:creationId xmlns:a16="http://schemas.microsoft.com/office/drawing/2014/main" id="{B11E4DD5-EB8A-4370-8436-37CFDED8859F}"/>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5" name="Oval 118">
                  <a:extLst>
                    <a:ext uri="{FF2B5EF4-FFF2-40B4-BE49-F238E27FC236}">
                      <a16:creationId xmlns:a16="http://schemas.microsoft.com/office/drawing/2014/main" id="{1ACE8B3D-80EB-4918-B2AC-E7BC3F0A355D}"/>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6" name="Oval 119">
                  <a:extLst>
                    <a:ext uri="{FF2B5EF4-FFF2-40B4-BE49-F238E27FC236}">
                      <a16:creationId xmlns:a16="http://schemas.microsoft.com/office/drawing/2014/main" id="{11AF923D-016F-4CDC-A590-A043C589410F}"/>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7" name="Oval 120">
                  <a:extLst>
                    <a:ext uri="{FF2B5EF4-FFF2-40B4-BE49-F238E27FC236}">
                      <a16:creationId xmlns:a16="http://schemas.microsoft.com/office/drawing/2014/main" id="{B31B13D9-34FD-4694-9DF5-7E87759DA212}"/>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8" name="Oval 121">
                  <a:extLst>
                    <a:ext uri="{FF2B5EF4-FFF2-40B4-BE49-F238E27FC236}">
                      <a16:creationId xmlns:a16="http://schemas.microsoft.com/office/drawing/2014/main" id="{61D57C63-0602-4A22-9427-E599741C52DB}"/>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9" name="Oval 122">
                  <a:extLst>
                    <a:ext uri="{FF2B5EF4-FFF2-40B4-BE49-F238E27FC236}">
                      <a16:creationId xmlns:a16="http://schemas.microsoft.com/office/drawing/2014/main" id="{BF80C6BF-7AAB-4854-91F9-51705FDD5C9D}"/>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201" name="Graphic 200">
                <a:extLst>
                  <a:ext uri="{FF2B5EF4-FFF2-40B4-BE49-F238E27FC236}">
                    <a16:creationId xmlns:a16="http://schemas.microsoft.com/office/drawing/2014/main" id="{C566FAA4-7DE5-45D8-9349-4CBB914BE6D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31067" y="4455373"/>
                <a:ext cx="463551" cy="463551"/>
              </a:xfrm>
              <a:prstGeom prst="rect">
                <a:avLst/>
              </a:prstGeom>
            </p:spPr>
          </p:pic>
        </p:grpSp>
        <p:grpSp>
          <p:nvGrpSpPr>
            <p:cNvPr id="220" name="Group 219">
              <a:extLst>
                <a:ext uri="{FF2B5EF4-FFF2-40B4-BE49-F238E27FC236}">
                  <a16:creationId xmlns:a16="http://schemas.microsoft.com/office/drawing/2014/main" id="{3E9BC103-4414-4168-A71B-6FC6871C463C}"/>
                </a:ext>
                <a:ext uri="{C183D7F6-B498-43B3-948B-1728B52AA6E4}">
                  <adec:decorative xmlns:adec="http://schemas.microsoft.com/office/drawing/2017/decorative" val="1"/>
                </a:ext>
              </a:extLst>
            </p:cNvPr>
            <p:cNvGrpSpPr/>
            <p:nvPr/>
          </p:nvGrpSpPr>
          <p:grpSpPr>
            <a:xfrm>
              <a:off x="10151357" y="4686192"/>
              <a:ext cx="816334" cy="384785"/>
              <a:chOff x="2931067" y="4414838"/>
              <a:chExt cx="1069433" cy="504086"/>
            </a:xfrm>
          </p:grpSpPr>
          <p:grpSp>
            <p:nvGrpSpPr>
              <p:cNvPr id="221" name="Group 105">
                <a:extLst>
                  <a:ext uri="{FF2B5EF4-FFF2-40B4-BE49-F238E27FC236}">
                    <a16:creationId xmlns:a16="http://schemas.microsoft.com/office/drawing/2014/main" id="{1137CB30-B877-4D71-B437-98E2CDCBA719}"/>
                  </a:ext>
                </a:extLst>
              </p:cNvPr>
              <p:cNvGrpSpPr>
                <a:grpSpLocks noChangeAspect="1"/>
              </p:cNvGrpSpPr>
              <p:nvPr/>
            </p:nvGrpSpPr>
            <p:grpSpPr bwMode="auto">
              <a:xfrm>
                <a:off x="3505200" y="4414838"/>
                <a:ext cx="495300" cy="495300"/>
                <a:chOff x="2208" y="2781"/>
                <a:chExt cx="312" cy="312"/>
              </a:xfrm>
            </p:grpSpPr>
            <p:sp>
              <p:nvSpPr>
                <p:cNvPr id="223" name="AutoShape 104">
                  <a:extLst>
                    <a:ext uri="{FF2B5EF4-FFF2-40B4-BE49-F238E27FC236}">
                      <a16:creationId xmlns:a16="http://schemas.microsoft.com/office/drawing/2014/main" id="{B1AAA140-B166-4BB9-BDFB-0C53F912F41A}"/>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4" name="Rectangle 106">
                  <a:extLst>
                    <a:ext uri="{FF2B5EF4-FFF2-40B4-BE49-F238E27FC236}">
                      <a16:creationId xmlns:a16="http://schemas.microsoft.com/office/drawing/2014/main" id="{3A02243E-A6E0-4521-883C-6A716167E1F8}"/>
                    </a:ext>
                  </a:extLst>
                </p:cNvPr>
                <p:cNvSpPr>
                  <a:spLocks noChangeArrowheads="1"/>
                </p:cNvSpPr>
                <p:nvPr/>
              </p:nvSpPr>
              <p:spPr bwMode="auto">
                <a:xfrm>
                  <a:off x="2208" y="2781"/>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5" name="Rectangle 107">
                  <a:extLst>
                    <a:ext uri="{FF2B5EF4-FFF2-40B4-BE49-F238E27FC236}">
                      <a16:creationId xmlns:a16="http://schemas.microsoft.com/office/drawing/2014/main" id="{72B90E45-4204-46E7-AE91-6B35888496D8}"/>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6" name="Rectangle 108">
                  <a:extLst>
                    <a:ext uri="{FF2B5EF4-FFF2-40B4-BE49-F238E27FC236}">
                      <a16:creationId xmlns:a16="http://schemas.microsoft.com/office/drawing/2014/main" id="{7A7EAF71-3C3E-4744-92E9-BDFC2D9FA72E}"/>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7" name="Rectangle 109">
                  <a:extLst>
                    <a:ext uri="{FF2B5EF4-FFF2-40B4-BE49-F238E27FC236}">
                      <a16:creationId xmlns:a16="http://schemas.microsoft.com/office/drawing/2014/main" id="{4E4FCD3C-0CE8-4FC2-BE9F-018CB5FD9C88}"/>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8" name="Rectangle 110">
                  <a:extLst>
                    <a:ext uri="{FF2B5EF4-FFF2-40B4-BE49-F238E27FC236}">
                      <a16:creationId xmlns:a16="http://schemas.microsoft.com/office/drawing/2014/main" id="{E11F71D3-C435-4069-891E-B92174FB4347}"/>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9" name="Oval 111">
                  <a:extLst>
                    <a:ext uri="{FF2B5EF4-FFF2-40B4-BE49-F238E27FC236}">
                      <a16:creationId xmlns:a16="http://schemas.microsoft.com/office/drawing/2014/main" id="{7E6AFB07-745A-4C6B-98B4-6D1C45AA2294}"/>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0" name="Oval 112">
                  <a:extLst>
                    <a:ext uri="{FF2B5EF4-FFF2-40B4-BE49-F238E27FC236}">
                      <a16:creationId xmlns:a16="http://schemas.microsoft.com/office/drawing/2014/main" id="{7331382F-3006-4B82-967E-01B13A5462DD}"/>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1" name="Oval 113">
                  <a:extLst>
                    <a:ext uri="{FF2B5EF4-FFF2-40B4-BE49-F238E27FC236}">
                      <a16:creationId xmlns:a16="http://schemas.microsoft.com/office/drawing/2014/main" id="{A9044C59-5752-443C-A376-C61A449B02EA}"/>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2" name="Oval 114">
                  <a:extLst>
                    <a:ext uri="{FF2B5EF4-FFF2-40B4-BE49-F238E27FC236}">
                      <a16:creationId xmlns:a16="http://schemas.microsoft.com/office/drawing/2014/main" id="{39778DE7-0CF2-4FD0-B2AC-26B72E71B0BA}"/>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3" name="Oval 115">
                  <a:extLst>
                    <a:ext uri="{FF2B5EF4-FFF2-40B4-BE49-F238E27FC236}">
                      <a16:creationId xmlns:a16="http://schemas.microsoft.com/office/drawing/2014/main" id="{99A4D922-A2B7-4AFC-911B-3A83DD0DE266}"/>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4" name="Oval 116">
                  <a:extLst>
                    <a:ext uri="{FF2B5EF4-FFF2-40B4-BE49-F238E27FC236}">
                      <a16:creationId xmlns:a16="http://schemas.microsoft.com/office/drawing/2014/main" id="{9B13C5FF-3454-4C47-83FF-0E925EAD79CB}"/>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5" name="Oval 117">
                  <a:extLst>
                    <a:ext uri="{FF2B5EF4-FFF2-40B4-BE49-F238E27FC236}">
                      <a16:creationId xmlns:a16="http://schemas.microsoft.com/office/drawing/2014/main" id="{DCAF81EF-710E-4907-8AFF-ECA5A9DA28EA}"/>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6" name="Oval 118">
                  <a:extLst>
                    <a:ext uri="{FF2B5EF4-FFF2-40B4-BE49-F238E27FC236}">
                      <a16:creationId xmlns:a16="http://schemas.microsoft.com/office/drawing/2014/main" id="{C248B7B4-9A14-4707-ABAE-160A78BE6138}"/>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7" name="Oval 119">
                  <a:extLst>
                    <a:ext uri="{FF2B5EF4-FFF2-40B4-BE49-F238E27FC236}">
                      <a16:creationId xmlns:a16="http://schemas.microsoft.com/office/drawing/2014/main" id="{86BB8637-047D-4B4D-B80E-5B1324FFAA58}"/>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8" name="Oval 120">
                  <a:extLst>
                    <a:ext uri="{FF2B5EF4-FFF2-40B4-BE49-F238E27FC236}">
                      <a16:creationId xmlns:a16="http://schemas.microsoft.com/office/drawing/2014/main" id="{C21CDE61-3486-4494-A382-13EB83EEE659}"/>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9" name="Oval 121">
                  <a:extLst>
                    <a:ext uri="{FF2B5EF4-FFF2-40B4-BE49-F238E27FC236}">
                      <a16:creationId xmlns:a16="http://schemas.microsoft.com/office/drawing/2014/main" id="{B9631CE8-A159-4F0D-ABCA-0BF9D4D8C0A2}"/>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0" name="Oval 122">
                  <a:extLst>
                    <a:ext uri="{FF2B5EF4-FFF2-40B4-BE49-F238E27FC236}">
                      <a16:creationId xmlns:a16="http://schemas.microsoft.com/office/drawing/2014/main" id="{D1B91774-FE5D-44AE-85E7-AB64588DC03F}"/>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222" name="Graphic 221">
                <a:extLst>
                  <a:ext uri="{FF2B5EF4-FFF2-40B4-BE49-F238E27FC236}">
                    <a16:creationId xmlns:a16="http://schemas.microsoft.com/office/drawing/2014/main" id="{A5B292FE-A220-4511-AC40-63A7297A34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31067" y="4455373"/>
                <a:ext cx="463551" cy="463551"/>
              </a:xfrm>
              <a:prstGeom prst="rect">
                <a:avLst/>
              </a:prstGeom>
            </p:spPr>
          </p:pic>
        </p:grpSp>
        <p:pic>
          <p:nvPicPr>
            <p:cNvPr id="241" name="Graphic 240">
              <a:extLst>
                <a:ext uri="{FF2B5EF4-FFF2-40B4-BE49-F238E27FC236}">
                  <a16:creationId xmlns:a16="http://schemas.microsoft.com/office/drawing/2014/main" id="{DB8E8777-019A-4BE2-BCC1-159A579B91E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84223" y="4599000"/>
              <a:ext cx="475102" cy="475102"/>
            </a:xfrm>
            <a:prstGeom prst="rect">
              <a:avLst/>
            </a:prstGeom>
          </p:spPr>
        </p:pic>
        <p:sp>
          <p:nvSpPr>
            <p:cNvPr id="242" name="Rectangle 241">
              <a:extLst>
                <a:ext uri="{FF2B5EF4-FFF2-40B4-BE49-F238E27FC236}">
                  <a16:creationId xmlns:a16="http://schemas.microsoft.com/office/drawing/2014/main" id="{8C8F1EFE-1652-40DF-990E-E5CC471DAA3B}"/>
                </a:ext>
              </a:extLst>
            </p:cNvPr>
            <p:cNvSpPr/>
            <p:nvPr/>
          </p:nvSpPr>
          <p:spPr>
            <a:xfrm>
              <a:off x="6287666" y="4603091"/>
              <a:ext cx="824577" cy="457048"/>
            </a:xfrm>
            <a:prstGeom prst="rect">
              <a:avLst/>
            </a:prstGeom>
          </p:spPr>
          <p:txBody>
            <a:bodyPr wrap="square" lIns="0" tIns="0" rIns="0" bIns="0">
              <a:spAutoFit/>
            </a:bodyPr>
            <a:lstStyle/>
            <a:p>
              <a:pPr marL="0" marR="0" lvl="0" indent="0" algn="r" defTabSz="914367"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mn-cs"/>
                </a:rPr>
                <a:t>Azure Kubernetes Service</a:t>
              </a:r>
            </a:p>
          </p:txBody>
        </p:sp>
        <p:grpSp>
          <p:nvGrpSpPr>
            <p:cNvPr id="243" name="Group 242">
              <a:extLst>
                <a:ext uri="{FF2B5EF4-FFF2-40B4-BE49-F238E27FC236}">
                  <a16:creationId xmlns:a16="http://schemas.microsoft.com/office/drawing/2014/main" id="{A9D4FB90-29B9-40BD-8C70-38E3A1B94593}"/>
                </a:ext>
                <a:ext uri="{C183D7F6-B498-43B3-948B-1728B52AA6E4}">
                  <adec:decorative xmlns:adec="http://schemas.microsoft.com/office/drawing/2017/decorative" val="1"/>
                </a:ext>
              </a:extLst>
            </p:cNvPr>
            <p:cNvGrpSpPr/>
            <p:nvPr/>
          </p:nvGrpSpPr>
          <p:grpSpPr>
            <a:xfrm>
              <a:off x="7909310" y="4691268"/>
              <a:ext cx="816334" cy="384785"/>
              <a:chOff x="2931067" y="4414838"/>
              <a:chExt cx="1069433" cy="504086"/>
            </a:xfrm>
          </p:grpSpPr>
          <p:grpSp>
            <p:nvGrpSpPr>
              <p:cNvPr id="244" name="Group 105">
                <a:extLst>
                  <a:ext uri="{FF2B5EF4-FFF2-40B4-BE49-F238E27FC236}">
                    <a16:creationId xmlns:a16="http://schemas.microsoft.com/office/drawing/2014/main" id="{5A654F93-B835-4062-B284-2F18F9BFA6D8}"/>
                  </a:ext>
                </a:extLst>
              </p:cNvPr>
              <p:cNvGrpSpPr>
                <a:grpSpLocks noChangeAspect="1"/>
              </p:cNvGrpSpPr>
              <p:nvPr/>
            </p:nvGrpSpPr>
            <p:grpSpPr bwMode="auto">
              <a:xfrm>
                <a:off x="3505200" y="4414838"/>
                <a:ext cx="495300" cy="495300"/>
                <a:chOff x="2208" y="2781"/>
                <a:chExt cx="312" cy="312"/>
              </a:xfrm>
            </p:grpSpPr>
            <p:sp>
              <p:nvSpPr>
                <p:cNvPr id="246" name="AutoShape 104">
                  <a:extLst>
                    <a:ext uri="{FF2B5EF4-FFF2-40B4-BE49-F238E27FC236}">
                      <a16:creationId xmlns:a16="http://schemas.microsoft.com/office/drawing/2014/main" id="{13CFC95D-7BA5-46F7-A6F8-F07872FF6C11}"/>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7" name="Rectangle 106">
                  <a:extLst>
                    <a:ext uri="{FF2B5EF4-FFF2-40B4-BE49-F238E27FC236}">
                      <a16:creationId xmlns:a16="http://schemas.microsoft.com/office/drawing/2014/main" id="{29A8D6D9-02AE-40C6-BE61-2E39B514D9AF}"/>
                    </a:ext>
                  </a:extLst>
                </p:cNvPr>
                <p:cNvSpPr>
                  <a:spLocks noChangeArrowheads="1"/>
                </p:cNvSpPr>
                <p:nvPr/>
              </p:nvSpPr>
              <p:spPr bwMode="auto">
                <a:xfrm>
                  <a:off x="2208" y="2781"/>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8" name="Rectangle 107">
                  <a:extLst>
                    <a:ext uri="{FF2B5EF4-FFF2-40B4-BE49-F238E27FC236}">
                      <a16:creationId xmlns:a16="http://schemas.microsoft.com/office/drawing/2014/main" id="{ACD54C55-E262-4CA9-AE04-3FAFF885ABB0}"/>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9" name="Rectangle 108">
                  <a:extLst>
                    <a:ext uri="{FF2B5EF4-FFF2-40B4-BE49-F238E27FC236}">
                      <a16:creationId xmlns:a16="http://schemas.microsoft.com/office/drawing/2014/main" id="{9B126896-ED5D-4403-8021-EEDF7CF9C54C}"/>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0" name="Rectangle 109">
                  <a:extLst>
                    <a:ext uri="{FF2B5EF4-FFF2-40B4-BE49-F238E27FC236}">
                      <a16:creationId xmlns:a16="http://schemas.microsoft.com/office/drawing/2014/main" id="{5D9573ED-C898-4D81-AF8C-5C7FC078DC08}"/>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1" name="Rectangle 110">
                  <a:extLst>
                    <a:ext uri="{FF2B5EF4-FFF2-40B4-BE49-F238E27FC236}">
                      <a16:creationId xmlns:a16="http://schemas.microsoft.com/office/drawing/2014/main" id="{7E3C0826-E743-403E-A99D-E2CAC296E4CF}"/>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2" name="Oval 111">
                  <a:extLst>
                    <a:ext uri="{FF2B5EF4-FFF2-40B4-BE49-F238E27FC236}">
                      <a16:creationId xmlns:a16="http://schemas.microsoft.com/office/drawing/2014/main" id="{89726A4C-22C7-4007-A369-9280B5C542F5}"/>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3" name="Oval 112">
                  <a:extLst>
                    <a:ext uri="{FF2B5EF4-FFF2-40B4-BE49-F238E27FC236}">
                      <a16:creationId xmlns:a16="http://schemas.microsoft.com/office/drawing/2014/main" id="{5842479C-1A43-4508-A45D-51733D0D3765}"/>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4" name="Oval 113">
                  <a:extLst>
                    <a:ext uri="{FF2B5EF4-FFF2-40B4-BE49-F238E27FC236}">
                      <a16:creationId xmlns:a16="http://schemas.microsoft.com/office/drawing/2014/main" id="{BD9F8B20-038F-4583-8C0D-68E4F5CDA44C}"/>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5" name="Oval 114">
                  <a:extLst>
                    <a:ext uri="{FF2B5EF4-FFF2-40B4-BE49-F238E27FC236}">
                      <a16:creationId xmlns:a16="http://schemas.microsoft.com/office/drawing/2014/main" id="{A5DF30BA-D10B-4592-A230-01991A566619}"/>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6" name="Oval 115">
                  <a:extLst>
                    <a:ext uri="{FF2B5EF4-FFF2-40B4-BE49-F238E27FC236}">
                      <a16:creationId xmlns:a16="http://schemas.microsoft.com/office/drawing/2014/main" id="{7A86E81C-0FE0-4DD3-A54E-FFD39AB65CE4}"/>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7" name="Oval 116">
                  <a:extLst>
                    <a:ext uri="{FF2B5EF4-FFF2-40B4-BE49-F238E27FC236}">
                      <a16:creationId xmlns:a16="http://schemas.microsoft.com/office/drawing/2014/main" id="{4B113C4E-61DC-4C89-AE68-889FD50D899F}"/>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8" name="Oval 117">
                  <a:extLst>
                    <a:ext uri="{FF2B5EF4-FFF2-40B4-BE49-F238E27FC236}">
                      <a16:creationId xmlns:a16="http://schemas.microsoft.com/office/drawing/2014/main" id="{EDE3A6DA-8571-4032-8FA4-3129F9D5F35F}"/>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9" name="Oval 118">
                  <a:extLst>
                    <a:ext uri="{FF2B5EF4-FFF2-40B4-BE49-F238E27FC236}">
                      <a16:creationId xmlns:a16="http://schemas.microsoft.com/office/drawing/2014/main" id="{A519169C-91DC-40A6-9A02-79C3FDE3336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0" name="Oval 119">
                  <a:extLst>
                    <a:ext uri="{FF2B5EF4-FFF2-40B4-BE49-F238E27FC236}">
                      <a16:creationId xmlns:a16="http://schemas.microsoft.com/office/drawing/2014/main" id="{046026C1-8642-4CDC-8A4A-AD05EC52F6F0}"/>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1" name="Oval 120">
                  <a:extLst>
                    <a:ext uri="{FF2B5EF4-FFF2-40B4-BE49-F238E27FC236}">
                      <a16:creationId xmlns:a16="http://schemas.microsoft.com/office/drawing/2014/main" id="{10FB47A4-D56F-43EF-BF0C-D868974BDC5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2" name="Oval 121">
                  <a:extLst>
                    <a:ext uri="{FF2B5EF4-FFF2-40B4-BE49-F238E27FC236}">
                      <a16:creationId xmlns:a16="http://schemas.microsoft.com/office/drawing/2014/main" id="{CF1FEDC5-05BD-40CF-8C64-91829C620BCA}"/>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3" name="Oval 122">
                  <a:extLst>
                    <a:ext uri="{FF2B5EF4-FFF2-40B4-BE49-F238E27FC236}">
                      <a16:creationId xmlns:a16="http://schemas.microsoft.com/office/drawing/2014/main" id="{C1F50FCD-1284-4BFA-BFF3-1E2A8403129E}"/>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245" name="Graphic 244">
                <a:extLst>
                  <a:ext uri="{FF2B5EF4-FFF2-40B4-BE49-F238E27FC236}">
                    <a16:creationId xmlns:a16="http://schemas.microsoft.com/office/drawing/2014/main" id="{296CBACC-1F61-4A6F-A046-3F175E1258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31067" y="4455373"/>
                <a:ext cx="463551" cy="463551"/>
              </a:xfrm>
              <a:prstGeom prst="rect">
                <a:avLst/>
              </a:prstGeom>
            </p:spPr>
          </p:pic>
        </p:grpSp>
        <p:pic>
          <p:nvPicPr>
            <p:cNvPr id="264" name="Graphic 263">
              <a:extLst>
                <a:ext uri="{FF2B5EF4-FFF2-40B4-BE49-F238E27FC236}">
                  <a16:creationId xmlns:a16="http://schemas.microsoft.com/office/drawing/2014/main" id="{2A5C9129-02AF-433B-B4BB-3C0085BDF9B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01783" y="3184724"/>
              <a:ext cx="515368" cy="515368"/>
            </a:xfrm>
            <a:prstGeom prst="rect">
              <a:avLst/>
            </a:prstGeom>
          </p:spPr>
        </p:pic>
      </p:grpSp>
    </p:spTree>
    <p:extLst>
      <p:ext uri="{BB962C8B-B14F-4D97-AF65-F5344CB8AC3E}">
        <p14:creationId xmlns:p14="http://schemas.microsoft.com/office/powerpoint/2010/main" val="2061816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65C4A2-8972-43E7-87D7-E399DA2D947A}"/>
              </a:ext>
            </a:extLst>
          </p:cNvPr>
          <p:cNvSpPr>
            <a:spLocks noGrp="1"/>
          </p:cNvSpPr>
          <p:nvPr>
            <p:ph type="title"/>
          </p:nvPr>
        </p:nvSpPr>
        <p:spPr>
          <a:xfrm>
            <a:off x="588263" y="457200"/>
            <a:ext cx="11018520" cy="492443"/>
          </a:xfrm>
        </p:spPr>
        <p:txBody>
          <a:bodyPr/>
          <a:lstStyle/>
          <a:p>
            <a:r>
              <a:rPr lang="en-US"/>
              <a:t>Azure Arc-enabled data services</a:t>
            </a:r>
          </a:p>
        </p:txBody>
      </p:sp>
      <p:sp>
        <p:nvSpPr>
          <p:cNvPr id="8" name="Text Placeholder 7">
            <a:extLst>
              <a:ext uri="{FF2B5EF4-FFF2-40B4-BE49-F238E27FC236}">
                <a16:creationId xmlns:a16="http://schemas.microsoft.com/office/drawing/2014/main" id="{168AD2B3-3766-4770-AC78-1557F059B76B}"/>
              </a:ext>
            </a:extLst>
          </p:cNvPr>
          <p:cNvSpPr>
            <a:spLocks noGrp="1"/>
          </p:cNvSpPr>
          <p:nvPr>
            <p:ph type="body" sz="quarter" idx="10"/>
          </p:nvPr>
        </p:nvSpPr>
        <p:spPr>
          <a:xfrm>
            <a:off x="588263" y="975043"/>
            <a:ext cx="11021125" cy="310863"/>
          </a:xfrm>
        </p:spPr>
        <p:txBody>
          <a:bodyPr/>
          <a:lstStyle/>
          <a:p>
            <a:r>
              <a:rPr lang="en-US">
                <a:solidFill>
                  <a:schemeClr val="tx1"/>
                </a:solidFill>
                <a:latin typeface="+mn-lt"/>
              </a:rPr>
              <a:t>Cloud experience for data workloads anywhere</a:t>
            </a:r>
          </a:p>
        </p:txBody>
      </p:sp>
      <p:grpSp>
        <p:nvGrpSpPr>
          <p:cNvPr id="4" name="Group 3">
            <a:extLst>
              <a:ext uri="{FF2B5EF4-FFF2-40B4-BE49-F238E27FC236}">
                <a16:creationId xmlns:a16="http://schemas.microsoft.com/office/drawing/2014/main" id="{2EB255FA-E0E9-4E66-B55B-F15C51DCFD4A}"/>
              </a:ext>
              <a:ext uri="{C183D7F6-B498-43B3-948B-1728B52AA6E4}">
                <adec:decorative xmlns:adec="http://schemas.microsoft.com/office/drawing/2017/decorative" val="1"/>
              </a:ext>
            </a:extLst>
          </p:cNvPr>
          <p:cNvGrpSpPr/>
          <p:nvPr/>
        </p:nvGrpSpPr>
        <p:grpSpPr>
          <a:xfrm>
            <a:off x="590048" y="1640918"/>
            <a:ext cx="11019339" cy="4674742"/>
            <a:chOff x="590048" y="1640918"/>
            <a:chExt cx="11019339" cy="4674742"/>
          </a:xfrm>
        </p:grpSpPr>
        <p:sp>
          <p:nvSpPr>
            <p:cNvPr id="12" name="Rectangle 11">
              <a:extLst>
                <a:ext uri="{FF2B5EF4-FFF2-40B4-BE49-F238E27FC236}">
                  <a16:creationId xmlns:a16="http://schemas.microsoft.com/office/drawing/2014/main" id="{7EF2AE61-7A19-4388-9D35-5B0913F7DD02}"/>
                </a:ext>
                <a:ext uri="{C183D7F6-B498-43B3-948B-1728B52AA6E4}">
                  <adec:decorative xmlns:adec="http://schemas.microsoft.com/office/drawing/2017/decorative" val="1"/>
                </a:ext>
              </a:extLst>
            </p:cNvPr>
            <p:cNvSpPr/>
            <p:nvPr/>
          </p:nvSpPr>
          <p:spPr bwMode="auto">
            <a:xfrm>
              <a:off x="590048" y="2542354"/>
              <a:ext cx="11019339" cy="332217"/>
            </a:xfrm>
            <a:custGeom>
              <a:avLst/>
              <a:gdLst>
                <a:gd name="connsiteX0" fmla="*/ 0 w 1829438"/>
                <a:gd name="connsiteY0" fmla="*/ 0 h 780435"/>
                <a:gd name="connsiteX1" fmla="*/ 1829438 w 1829438"/>
                <a:gd name="connsiteY1" fmla="*/ 0 h 780435"/>
                <a:gd name="connsiteX2" fmla="*/ 1829438 w 1829438"/>
                <a:gd name="connsiteY2" fmla="*/ 780435 h 780435"/>
                <a:gd name="connsiteX3" fmla="*/ 0 w 1829438"/>
                <a:gd name="connsiteY3" fmla="*/ 780435 h 780435"/>
                <a:gd name="connsiteX4" fmla="*/ 0 w 1829438"/>
                <a:gd name="connsiteY4" fmla="*/ 0 h 780435"/>
                <a:gd name="connsiteX0" fmla="*/ 0 w 1829438"/>
                <a:gd name="connsiteY0" fmla="*/ 0 h 895403"/>
                <a:gd name="connsiteX1" fmla="*/ 1829438 w 1829438"/>
                <a:gd name="connsiteY1" fmla="*/ 0 h 895403"/>
                <a:gd name="connsiteX2" fmla="*/ 1829438 w 1829438"/>
                <a:gd name="connsiteY2" fmla="*/ 780435 h 895403"/>
                <a:gd name="connsiteX3" fmla="*/ 1076963 w 1829438"/>
                <a:gd name="connsiteY3" fmla="*/ 895350 h 895403"/>
                <a:gd name="connsiteX4" fmla="*/ 0 w 1829438"/>
                <a:gd name="connsiteY4" fmla="*/ 780435 h 895403"/>
                <a:gd name="connsiteX5" fmla="*/ 0 w 1829438"/>
                <a:gd name="connsiteY5" fmla="*/ 0 h 895403"/>
                <a:gd name="connsiteX0" fmla="*/ 1076963 w 1829438"/>
                <a:gd name="connsiteY0" fmla="*/ 895350 h 986790"/>
                <a:gd name="connsiteX1" fmla="*/ 0 w 1829438"/>
                <a:gd name="connsiteY1" fmla="*/ 780435 h 986790"/>
                <a:gd name="connsiteX2" fmla="*/ 0 w 1829438"/>
                <a:gd name="connsiteY2" fmla="*/ 0 h 986790"/>
                <a:gd name="connsiteX3" fmla="*/ 1829438 w 1829438"/>
                <a:gd name="connsiteY3" fmla="*/ 0 h 986790"/>
                <a:gd name="connsiteX4" fmla="*/ 1829438 w 1829438"/>
                <a:gd name="connsiteY4" fmla="*/ 780435 h 986790"/>
                <a:gd name="connsiteX5" fmla="*/ 1168403 w 1829438"/>
                <a:gd name="connsiteY5" fmla="*/ 986790 h 986790"/>
                <a:gd name="connsiteX0" fmla="*/ 1076963 w 1829438"/>
                <a:gd name="connsiteY0" fmla="*/ 895350 h 895350"/>
                <a:gd name="connsiteX1" fmla="*/ 0 w 1829438"/>
                <a:gd name="connsiteY1" fmla="*/ 780435 h 895350"/>
                <a:gd name="connsiteX2" fmla="*/ 0 w 1829438"/>
                <a:gd name="connsiteY2" fmla="*/ 0 h 895350"/>
                <a:gd name="connsiteX3" fmla="*/ 1829438 w 1829438"/>
                <a:gd name="connsiteY3" fmla="*/ 0 h 895350"/>
                <a:gd name="connsiteX4" fmla="*/ 1829438 w 1829438"/>
                <a:gd name="connsiteY4" fmla="*/ 780435 h 895350"/>
                <a:gd name="connsiteX0" fmla="*/ 0 w 1829438"/>
                <a:gd name="connsiteY0" fmla="*/ 780435 h 780435"/>
                <a:gd name="connsiteX1" fmla="*/ 0 w 1829438"/>
                <a:gd name="connsiteY1" fmla="*/ 0 h 780435"/>
                <a:gd name="connsiteX2" fmla="*/ 1829438 w 1829438"/>
                <a:gd name="connsiteY2" fmla="*/ 0 h 780435"/>
                <a:gd name="connsiteX3" fmla="*/ 1829438 w 1829438"/>
                <a:gd name="connsiteY3" fmla="*/ 780435 h 780435"/>
              </a:gdLst>
              <a:ahLst/>
              <a:cxnLst>
                <a:cxn ang="0">
                  <a:pos x="connsiteX0" y="connsiteY0"/>
                </a:cxn>
                <a:cxn ang="0">
                  <a:pos x="connsiteX1" y="connsiteY1"/>
                </a:cxn>
                <a:cxn ang="0">
                  <a:pos x="connsiteX2" y="connsiteY2"/>
                </a:cxn>
                <a:cxn ang="0">
                  <a:pos x="connsiteX3" y="connsiteY3"/>
                </a:cxn>
              </a:cxnLst>
              <a:rect l="l" t="t" r="r" b="b"/>
              <a:pathLst>
                <a:path w="1829438" h="780435">
                  <a:moveTo>
                    <a:pt x="0" y="780435"/>
                  </a:moveTo>
                  <a:lnTo>
                    <a:pt x="0" y="0"/>
                  </a:lnTo>
                  <a:lnTo>
                    <a:pt x="1829438" y="0"/>
                  </a:lnTo>
                  <a:lnTo>
                    <a:pt x="1829438" y="780435"/>
                  </a:lnTo>
                </a:path>
              </a:pathLst>
            </a:custGeom>
            <a:noFill/>
            <a:ln w="19050">
              <a:solidFill>
                <a:schemeClr val="accent2"/>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2" name="Rectangle 141">
              <a:extLst>
                <a:ext uri="{FF2B5EF4-FFF2-40B4-BE49-F238E27FC236}">
                  <a16:creationId xmlns:a16="http://schemas.microsoft.com/office/drawing/2014/main" id="{E0399B46-D527-4A89-AFAD-782590A09B56}"/>
                </a:ext>
              </a:extLst>
            </p:cNvPr>
            <p:cNvSpPr/>
            <p:nvPr/>
          </p:nvSpPr>
          <p:spPr bwMode="auto">
            <a:xfrm>
              <a:off x="3398497" y="2947845"/>
              <a:ext cx="2651760" cy="2592829"/>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91440" tIns="1097280" rIns="91440" bIns="8229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As-a-Service</a:t>
              </a:r>
            </a:p>
          </p:txBody>
        </p:sp>
        <p:sp>
          <p:nvSpPr>
            <p:cNvPr id="143" name="Rectangle 142">
              <a:extLst>
                <a:ext uri="{FF2B5EF4-FFF2-40B4-BE49-F238E27FC236}">
                  <a16:creationId xmlns:a16="http://schemas.microsoft.com/office/drawing/2014/main" id="{83189E29-EB85-4997-A413-3900C5A9A783}"/>
                </a:ext>
              </a:extLst>
            </p:cNvPr>
            <p:cNvSpPr/>
            <p:nvPr/>
          </p:nvSpPr>
          <p:spPr bwMode="auto">
            <a:xfrm>
              <a:off x="6141745" y="2947845"/>
              <a:ext cx="2651760" cy="2592829"/>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91440" tIns="1097280" rIns="91440" bIns="8229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Elastic scale</a:t>
              </a:r>
            </a:p>
          </p:txBody>
        </p:sp>
        <p:sp>
          <p:nvSpPr>
            <p:cNvPr id="144" name="Rectangle 143">
              <a:extLst>
                <a:ext uri="{FF2B5EF4-FFF2-40B4-BE49-F238E27FC236}">
                  <a16:creationId xmlns:a16="http://schemas.microsoft.com/office/drawing/2014/main" id="{043AC030-BF1D-41D2-927F-29B5B009E70E}"/>
                </a:ext>
              </a:extLst>
            </p:cNvPr>
            <p:cNvSpPr/>
            <p:nvPr/>
          </p:nvSpPr>
          <p:spPr bwMode="auto">
            <a:xfrm>
              <a:off x="8884992" y="2947845"/>
              <a:ext cx="2651760" cy="2592829"/>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91440" tIns="1097280" rIns="91440" bIns="8229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Unified</a:t>
              </a:r>
            </a:p>
            <a:p>
              <a:pPr marL="0" marR="0" lvl="0" indent="0" algn="ctr" defTabSz="932472" rtl="0" eaLnBrk="1" fontAlgn="base"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management</a:t>
              </a:r>
            </a:p>
          </p:txBody>
        </p:sp>
        <p:sp>
          <p:nvSpPr>
            <p:cNvPr id="141" name="Rectangle 140">
              <a:extLst>
                <a:ext uri="{FF2B5EF4-FFF2-40B4-BE49-F238E27FC236}">
                  <a16:creationId xmlns:a16="http://schemas.microsoft.com/office/drawing/2014/main" id="{44489CC6-C5F0-43FB-849B-75D6E26A66E1}"/>
                </a:ext>
              </a:extLst>
            </p:cNvPr>
            <p:cNvSpPr/>
            <p:nvPr/>
          </p:nvSpPr>
          <p:spPr bwMode="auto">
            <a:xfrm>
              <a:off x="655249" y="2947845"/>
              <a:ext cx="2651760" cy="2592829"/>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91440" tIns="1097280" rIns="91440" bIns="8229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Always current</a:t>
              </a:r>
            </a:p>
          </p:txBody>
        </p:sp>
        <p:grpSp>
          <p:nvGrpSpPr>
            <p:cNvPr id="242" name="Group 241">
              <a:extLst>
                <a:ext uri="{FF2B5EF4-FFF2-40B4-BE49-F238E27FC236}">
                  <a16:creationId xmlns:a16="http://schemas.microsoft.com/office/drawing/2014/main" id="{BB92B4B5-A832-497B-AB4E-E568C6B5099C}"/>
                </a:ext>
                <a:ext uri="{C183D7F6-B498-43B3-948B-1728B52AA6E4}">
                  <adec:decorative xmlns:adec="http://schemas.microsoft.com/office/drawing/2017/decorative" val="1"/>
                </a:ext>
              </a:extLst>
            </p:cNvPr>
            <p:cNvGrpSpPr/>
            <p:nvPr/>
          </p:nvGrpSpPr>
          <p:grpSpPr>
            <a:xfrm>
              <a:off x="7055839" y="3223823"/>
              <a:ext cx="823573" cy="725923"/>
              <a:chOff x="8507388" y="2477816"/>
              <a:chExt cx="859591" cy="757673"/>
            </a:xfrm>
          </p:grpSpPr>
          <p:sp>
            <p:nvSpPr>
              <p:cNvPr id="307" name="Freeform: Shape 306">
                <a:extLst>
                  <a:ext uri="{FF2B5EF4-FFF2-40B4-BE49-F238E27FC236}">
                    <a16:creationId xmlns:a16="http://schemas.microsoft.com/office/drawing/2014/main" id="{FEBCAFC7-859E-4A44-9527-DF22E96D5E42}"/>
                  </a:ext>
                </a:extLst>
              </p:cNvPr>
              <p:cNvSpPr/>
              <p:nvPr/>
            </p:nvSpPr>
            <p:spPr>
              <a:xfrm>
                <a:off x="8621363" y="2749937"/>
                <a:ext cx="638598" cy="350777"/>
              </a:xfrm>
              <a:custGeom>
                <a:avLst/>
                <a:gdLst>
                  <a:gd name="connsiteX0" fmla="*/ 186626 w 360208"/>
                  <a:gd name="connsiteY0" fmla="*/ 80150 h 197861"/>
                  <a:gd name="connsiteX1" fmla="*/ 186626 w 360208"/>
                  <a:gd name="connsiteY1" fmla="*/ 2021 h 197861"/>
                  <a:gd name="connsiteX2" fmla="*/ 173819 w 360208"/>
                  <a:gd name="connsiteY2" fmla="*/ 2021 h 197861"/>
                  <a:gd name="connsiteX3" fmla="*/ 173819 w 360208"/>
                  <a:gd name="connsiteY3" fmla="*/ 80150 h 197861"/>
                  <a:gd name="connsiteX4" fmla="*/ 2021 w 360208"/>
                  <a:gd name="connsiteY4" fmla="*/ 80150 h 197861"/>
                  <a:gd name="connsiteX5" fmla="*/ 2021 w 360208"/>
                  <a:gd name="connsiteY5" fmla="*/ 197556 h 197861"/>
                  <a:gd name="connsiteX6" fmla="*/ 14829 w 360208"/>
                  <a:gd name="connsiteY6" fmla="*/ 197556 h 197861"/>
                  <a:gd name="connsiteX7" fmla="*/ 14829 w 360208"/>
                  <a:gd name="connsiteY7" fmla="*/ 92958 h 197861"/>
                  <a:gd name="connsiteX8" fmla="*/ 173819 w 360208"/>
                  <a:gd name="connsiteY8" fmla="*/ 92958 h 197861"/>
                  <a:gd name="connsiteX9" fmla="*/ 173819 w 360208"/>
                  <a:gd name="connsiteY9" fmla="*/ 177917 h 197861"/>
                  <a:gd name="connsiteX10" fmla="*/ 186626 w 360208"/>
                  <a:gd name="connsiteY10" fmla="*/ 177917 h 197861"/>
                  <a:gd name="connsiteX11" fmla="*/ 186626 w 360208"/>
                  <a:gd name="connsiteY11" fmla="*/ 92958 h 197861"/>
                  <a:gd name="connsiteX12" fmla="*/ 345445 w 360208"/>
                  <a:gd name="connsiteY12" fmla="*/ 92958 h 197861"/>
                  <a:gd name="connsiteX13" fmla="*/ 345445 w 360208"/>
                  <a:gd name="connsiteY13" fmla="*/ 197556 h 197861"/>
                  <a:gd name="connsiteX14" fmla="*/ 358253 w 360208"/>
                  <a:gd name="connsiteY14" fmla="*/ 197556 h 197861"/>
                  <a:gd name="connsiteX15" fmla="*/ 358253 w 360208"/>
                  <a:gd name="connsiteY15" fmla="*/ 80150 h 197861"/>
                  <a:gd name="connsiteX16" fmla="*/ 186626 w 360208"/>
                  <a:gd name="connsiteY16" fmla="*/ 80150 h 19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0208" h="197861">
                    <a:moveTo>
                      <a:pt x="186626" y="80150"/>
                    </a:moveTo>
                    <a:lnTo>
                      <a:pt x="186626" y="2021"/>
                    </a:lnTo>
                    <a:lnTo>
                      <a:pt x="173819" y="2021"/>
                    </a:lnTo>
                    <a:lnTo>
                      <a:pt x="173819" y="80150"/>
                    </a:lnTo>
                    <a:lnTo>
                      <a:pt x="2021" y="80150"/>
                    </a:lnTo>
                    <a:lnTo>
                      <a:pt x="2021" y="197556"/>
                    </a:lnTo>
                    <a:lnTo>
                      <a:pt x="14829" y="197556"/>
                    </a:lnTo>
                    <a:lnTo>
                      <a:pt x="14829" y="92958"/>
                    </a:lnTo>
                    <a:lnTo>
                      <a:pt x="173819" y="92958"/>
                    </a:lnTo>
                    <a:lnTo>
                      <a:pt x="173819" y="177917"/>
                    </a:lnTo>
                    <a:lnTo>
                      <a:pt x="186626" y="177917"/>
                    </a:lnTo>
                    <a:lnTo>
                      <a:pt x="186626" y="92958"/>
                    </a:lnTo>
                    <a:lnTo>
                      <a:pt x="345445" y="92958"/>
                    </a:lnTo>
                    <a:lnTo>
                      <a:pt x="345445" y="197556"/>
                    </a:lnTo>
                    <a:lnTo>
                      <a:pt x="358253" y="197556"/>
                    </a:lnTo>
                    <a:lnTo>
                      <a:pt x="358253" y="80150"/>
                    </a:lnTo>
                    <a:lnTo>
                      <a:pt x="186626" y="80150"/>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0E7E39EE-8C12-40C0-9568-115ADE3C5552}"/>
                  </a:ext>
                </a:extLst>
              </p:cNvPr>
              <p:cNvSpPr/>
              <p:nvPr/>
            </p:nvSpPr>
            <p:spPr>
              <a:xfrm>
                <a:off x="8507388" y="3046608"/>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9" name="Freeform: Shape 308">
                <a:extLst>
                  <a:ext uri="{FF2B5EF4-FFF2-40B4-BE49-F238E27FC236}">
                    <a16:creationId xmlns:a16="http://schemas.microsoft.com/office/drawing/2014/main" id="{F51B8393-0321-4495-866C-7D823B6D4E50}"/>
                  </a:ext>
                </a:extLst>
              </p:cNvPr>
              <p:cNvSpPr/>
              <p:nvPr/>
            </p:nvSpPr>
            <p:spPr>
              <a:xfrm>
                <a:off x="8548846" y="3067969"/>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0" name="Freeform: Shape 309">
                <a:extLst>
                  <a:ext uri="{FF2B5EF4-FFF2-40B4-BE49-F238E27FC236}">
                    <a16:creationId xmlns:a16="http://schemas.microsoft.com/office/drawing/2014/main" id="{4A2B1F31-01D9-4E32-98DB-D2CB85394665}"/>
                  </a:ext>
                </a:extLst>
              </p:cNvPr>
              <p:cNvSpPr/>
              <p:nvPr/>
            </p:nvSpPr>
            <p:spPr>
              <a:xfrm>
                <a:off x="9097149" y="3046608"/>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1" name="Freeform: Shape 310">
                <a:extLst>
                  <a:ext uri="{FF2B5EF4-FFF2-40B4-BE49-F238E27FC236}">
                    <a16:creationId xmlns:a16="http://schemas.microsoft.com/office/drawing/2014/main" id="{89CC026F-59A8-42EF-AF21-5933A963016F}"/>
                  </a:ext>
                </a:extLst>
              </p:cNvPr>
              <p:cNvSpPr/>
              <p:nvPr/>
            </p:nvSpPr>
            <p:spPr>
              <a:xfrm>
                <a:off x="9138607" y="3067969"/>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2" name="Freeform: Shape 311">
                <a:extLst>
                  <a:ext uri="{FF2B5EF4-FFF2-40B4-BE49-F238E27FC236}">
                    <a16:creationId xmlns:a16="http://schemas.microsoft.com/office/drawing/2014/main" id="{040628C7-A765-4B5C-9E12-A847D203CA9F}"/>
                  </a:ext>
                </a:extLst>
              </p:cNvPr>
              <p:cNvSpPr/>
              <p:nvPr/>
            </p:nvSpPr>
            <p:spPr>
              <a:xfrm>
                <a:off x="8801953" y="3046608"/>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3" name="Freeform: Shape 312">
                <a:extLst>
                  <a:ext uri="{FF2B5EF4-FFF2-40B4-BE49-F238E27FC236}">
                    <a16:creationId xmlns:a16="http://schemas.microsoft.com/office/drawing/2014/main" id="{C995F9F6-9467-40A5-A2C1-C1B3CA1B41D4}"/>
                  </a:ext>
                </a:extLst>
              </p:cNvPr>
              <p:cNvSpPr/>
              <p:nvPr/>
            </p:nvSpPr>
            <p:spPr>
              <a:xfrm>
                <a:off x="8843411" y="3067969"/>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4" name="Freeform: Shape 313">
                <a:extLst>
                  <a:ext uri="{FF2B5EF4-FFF2-40B4-BE49-F238E27FC236}">
                    <a16:creationId xmlns:a16="http://schemas.microsoft.com/office/drawing/2014/main" id="{C8275F7A-4CC0-46BD-BEE3-D03C3C11F378}"/>
                  </a:ext>
                </a:extLst>
              </p:cNvPr>
              <p:cNvSpPr/>
              <p:nvPr/>
            </p:nvSpPr>
            <p:spPr>
              <a:xfrm>
                <a:off x="8597121" y="3093546"/>
                <a:ext cx="89944" cy="8994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5" name="Freeform: Shape 314">
                <a:extLst>
                  <a:ext uri="{FF2B5EF4-FFF2-40B4-BE49-F238E27FC236}">
                    <a16:creationId xmlns:a16="http://schemas.microsoft.com/office/drawing/2014/main" id="{2E737975-B888-4987-BDEE-42DE065DA828}"/>
                  </a:ext>
                </a:extLst>
              </p:cNvPr>
              <p:cNvSpPr/>
              <p:nvPr/>
            </p:nvSpPr>
            <p:spPr>
              <a:xfrm>
                <a:off x="8891755" y="3093546"/>
                <a:ext cx="89944" cy="8994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6" name="Freeform: Shape 315">
                <a:extLst>
                  <a:ext uri="{FF2B5EF4-FFF2-40B4-BE49-F238E27FC236}">
                    <a16:creationId xmlns:a16="http://schemas.microsoft.com/office/drawing/2014/main" id="{0199E1CF-DA37-4CB5-9ACD-D8EDA0FD94D1}"/>
                  </a:ext>
                </a:extLst>
              </p:cNvPr>
              <p:cNvSpPr/>
              <p:nvPr/>
            </p:nvSpPr>
            <p:spPr>
              <a:xfrm>
                <a:off x="9186882" y="3093546"/>
                <a:ext cx="89944" cy="89944"/>
              </a:xfrm>
              <a:custGeom>
                <a:avLst/>
                <a:gdLst>
                  <a:gd name="connsiteX0" fmla="*/ 27808 w 50733"/>
                  <a:gd name="connsiteY0" fmla="*/ 2021 h 50733"/>
                  <a:gd name="connsiteX1" fmla="*/ 2021 w 50733"/>
                  <a:gd name="connsiteY1" fmla="*/ 27808 h 50733"/>
                  <a:gd name="connsiteX2" fmla="*/ 21575 w 50733"/>
                  <a:gd name="connsiteY2" fmla="*/ 27808 h 50733"/>
                  <a:gd name="connsiteX3" fmla="*/ 21575 w 50733"/>
                  <a:gd name="connsiteY3" fmla="*/ 53253 h 50733"/>
                  <a:gd name="connsiteX4" fmla="*/ 34468 w 50733"/>
                  <a:gd name="connsiteY4" fmla="*/ 53253 h 50733"/>
                  <a:gd name="connsiteX5" fmla="*/ 34468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575" y="27808"/>
                    </a:lnTo>
                    <a:lnTo>
                      <a:pt x="21575" y="53253"/>
                    </a:lnTo>
                    <a:lnTo>
                      <a:pt x="34468" y="53253"/>
                    </a:lnTo>
                    <a:lnTo>
                      <a:pt x="34468"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17" name="quick setup 1" descr="quick setup">
                <a:extLst>
                  <a:ext uri="{FF2B5EF4-FFF2-40B4-BE49-F238E27FC236}">
                    <a16:creationId xmlns:a16="http://schemas.microsoft.com/office/drawing/2014/main" id="{6CE48C68-CD29-4DE3-9843-53B777B9B068}"/>
                  </a:ext>
                </a:extLst>
              </p:cNvPr>
              <p:cNvGrpSpPr>
                <a:grpSpLocks noChangeAspect="1"/>
              </p:cNvGrpSpPr>
              <p:nvPr/>
            </p:nvGrpSpPr>
            <p:grpSpPr bwMode="auto">
              <a:xfrm>
                <a:off x="8800654" y="2477816"/>
                <a:ext cx="280016" cy="281318"/>
                <a:chOff x="3422" y="784"/>
                <a:chExt cx="215" cy="216"/>
              </a:xfrm>
            </p:grpSpPr>
            <p:sp>
              <p:nvSpPr>
                <p:cNvPr id="318" name="AutoShape 46">
                  <a:extLst>
                    <a:ext uri="{FF2B5EF4-FFF2-40B4-BE49-F238E27FC236}">
                      <a16:creationId xmlns:a16="http://schemas.microsoft.com/office/drawing/2014/main" id="{EC3992C7-8BEF-4E30-B9CC-A36E998F0E0B}"/>
                    </a:ext>
                  </a:extLst>
                </p:cNvPr>
                <p:cNvSpPr>
                  <a:spLocks noChangeAspect="1" noChangeArrowheads="1" noTextEdit="1"/>
                </p:cNvSpPr>
                <p:nvPr/>
              </p:nvSpPr>
              <p:spPr bwMode="auto">
                <a:xfrm>
                  <a:off x="3422" y="784"/>
                  <a:ext cx="2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9" name="Freeform 48">
                  <a:extLst>
                    <a:ext uri="{FF2B5EF4-FFF2-40B4-BE49-F238E27FC236}">
                      <a16:creationId xmlns:a16="http://schemas.microsoft.com/office/drawing/2014/main" id="{EDBF3781-89AB-4333-93A8-1469234BC54C}"/>
                    </a:ext>
                  </a:extLst>
                </p:cNvPr>
                <p:cNvSpPr>
                  <a:spLocks noEditPoints="1"/>
                </p:cNvSpPr>
                <p:nvPr/>
              </p:nvSpPr>
              <p:spPr bwMode="auto">
                <a:xfrm>
                  <a:off x="3422" y="784"/>
                  <a:ext cx="215" cy="216"/>
                </a:xfrm>
                <a:custGeom>
                  <a:avLst/>
                  <a:gdLst>
                    <a:gd name="T0" fmla="*/ 193 w 215"/>
                    <a:gd name="T1" fmla="*/ 23 h 216"/>
                    <a:gd name="T2" fmla="*/ 193 w 215"/>
                    <a:gd name="T3" fmla="*/ 194 h 216"/>
                    <a:gd name="T4" fmla="*/ 22 w 215"/>
                    <a:gd name="T5" fmla="*/ 194 h 216"/>
                    <a:gd name="T6" fmla="*/ 22 w 215"/>
                    <a:gd name="T7" fmla="*/ 23 h 216"/>
                    <a:gd name="T8" fmla="*/ 193 w 215"/>
                    <a:gd name="T9" fmla="*/ 23 h 216"/>
                    <a:gd name="T10" fmla="*/ 215 w 215"/>
                    <a:gd name="T11" fmla="*/ 0 h 216"/>
                    <a:gd name="T12" fmla="*/ 0 w 215"/>
                    <a:gd name="T13" fmla="*/ 0 h 216"/>
                    <a:gd name="T14" fmla="*/ 0 w 215"/>
                    <a:gd name="T15" fmla="*/ 216 h 216"/>
                    <a:gd name="T16" fmla="*/ 215 w 215"/>
                    <a:gd name="T17" fmla="*/ 216 h 216"/>
                    <a:gd name="T18" fmla="*/ 215 w 215"/>
                    <a:gd name="T1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216">
                      <a:moveTo>
                        <a:pt x="193" y="23"/>
                      </a:moveTo>
                      <a:lnTo>
                        <a:pt x="193" y="194"/>
                      </a:lnTo>
                      <a:lnTo>
                        <a:pt x="22" y="194"/>
                      </a:lnTo>
                      <a:lnTo>
                        <a:pt x="22" y="23"/>
                      </a:lnTo>
                      <a:lnTo>
                        <a:pt x="193" y="23"/>
                      </a:lnTo>
                      <a:close/>
                      <a:moveTo>
                        <a:pt x="215" y="0"/>
                      </a:moveTo>
                      <a:lnTo>
                        <a:pt x="0" y="0"/>
                      </a:lnTo>
                      <a:lnTo>
                        <a:pt x="0" y="216"/>
                      </a:lnTo>
                      <a:lnTo>
                        <a:pt x="215" y="216"/>
                      </a:lnTo>
                      <a:lnTo>
                        <a:pt x="21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0" name="Rectangle 49">
                  <a:extLst>
                    <a:ext uri="{FF2B5EF4-FFF2-40B4-BE49-F238E27FC236}">
                      <a16:creationId xmlns:a16="http://schemas.microsoft.com/office/drawing/2014/main" id="{0AB7251D-170A-49FC-89D3-6229593477D5}"/>
                    </a:ext>
                  </a:extLst>
                </p:cNvPr>
                <p:cNvSpPr>
                  <a:spLocks noChangeArrowheads="1"/>
                </p:cNvSpPr>
                <p:nvPr/>
              </p:nvSpPr>
              <p:spPr bwMode="auto">
                <a:xfrm>
                  <a:off x="3422" y="898"/>
                  <a:ext cx="102" cy="10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1" name="Freeform 50">
                  <a:extLst>
                    <a:ext uri="{FF2B5EF4-FFF2-40B4-BE49-F238E27FC236}">
                      <a16:creationId xmlns:a16="http://schemas.microsoft.com/office/drawing/2014/main" id="{C022FB42-3220-4D7C-961D-96FF8AB58D92}"/>
                    </a:ext>
                  </a:extLst>
                </p:cNvPr>
                <p:cNvSpPr>
                  <a:spLocks/>
                </p:cNvSpPr>
                <p:nvPr/>
              </p:nvSpPr>
              <p:spPr bwMode="auto">
                <a:xfrm>
                  <a:off x="3558" y="784"/>
                  <a:ext cx="79" cy="79"/>
                </a:xfrm>
                <a:custGeom>
                  <a:avLst/>
                  <a:gdLst>
                    <a:gd name="T0" fmla="*/ 0 w 79"/>
                    <a:gd name="T1" fmla="*/ 0 h 79"/>
                    <a:gd name="T2" fmla="*/ 0 w 79"/>
                    <a:gd name="T3" fmla="*/ 23 h 79"/>
                    <a:gd name="T4" fmla="*/ 57 w 79"/>
                    <a:gd name="T5" fmla="*/ 23 h 79"/>
                    <a:gd name="T6" fmla="*/ 57 w 79"/>
                    <a:gd name="T7" fmla="*/ 79 h 79"/>
                    <a:gd name="T8" fmla="*/ 79 w 79"/>
                    <a:gd name="T9" fmla="*/ 79 h 79"/>
                    <a:gd name="T10" fmla="*/ 79 w 79"/>
                    <a:gd name="T11" fmla="*/ 0 h 79"/>
                    <a:gd name="T12" fmla="*/ 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0" y="0"/>
                      </a:moveTo>
                      <a:lnTo>
                        <a:pt x="0" y="23"/>
                      </a:lnTo>
                      <a:lnTo>
                        <a:pt x="57" y="23"/>
                      </a:lnTo>
                      <a:lnTo>
                        <a:pt x="57" y="79"/>
                      </a:lnTo>
                      <a:lnTo>
                        <a:pt x="79" y="79"/>
                      </a:lnTo>
                      <a:lnTo>
                        <a:pt x="79"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2" name="Freeform 51">
                  <a:extLst>
                    <a:ext uri="{FF2B5EF4-FFF2-40B4-BE49-F238E27FC236}">
                      <a16:creationId xmlns:a16="http://schemas.microsoft.com/office/drawing/2014/main" id="{FF5A5BEF-7BCC-4166-86C4-9C864A3136D9}"/>
                    </a:ext>
                  </a:extLst>
                </p:cNvPr>
                <p:cNvSpPr>
                  <a:spLocks/>
                </p:cNvSpPr>
                <p:nvPr/>
              </p:nvSpPr>
              <p:spPr bwMode="auto">
                <a:xfrm>
                  <a:off x="3469" y="831"/>
                  <a:ext cx="121" cy="122"/>
                </a:xfrm>
                <a:custGeom>
                  <a:avLst/>
                  <a:gdLst>
                    <a:gd name="T0" fmla="*/ 99 w 121"/>
                    <a:gd name="T1" fmla="*/ 0 h 122"/>
                    <a:gd name="T2" fmla="*/ 42 w 121"/>
                    <a:gd name="T3" fmla="*/ 0 h 122"/>
                    <a:gd name="T4" fmla="*/ 42 w 121"/>
                    <a:gd name="T5" fmla="*/ 23 h 122"/>
                    <a:gd name="T6" fmla="*/ 82 w 121"/>
                    <a:gd name="T7" fmla="*/ 23 h 122"/>
                    <a:gd name="T8" fmla="*/ 0 w 121"/>
                    <a:gd name="T9" fmla="*/ 106 h 122"/>
                    <a:gd name="T10" fmla="*/ 16 w 121"/>
                    <a:gd name="T11" fmla="*/ 122 h 122"/>
                    <a:gd name="T12" fmla="*/ 99 w 121"/>
                    <a:gd name="T13" fmla="*/ 39 h 122"/>
                    <a:gd name="T14" fmla="*/ 99 w 121"/>
                    <a:gd name="T15" fmla="*/ 80 h 122"/>
                    <a:gd name="T16" fmla="*/ 121 w 121"/>
                    <a:gd name="T17" fmla="*/ 80 h 122"/>
                    <a:gd name="T18" fmla="*/ 121 w 121"/>
                    <a:gd name="T19" fmla="*/ 23 h 122"/>
                    <a:gd name="T20" fmla="*/ 121 w 121"/>
                    <a:gd name="T21" fmla="*/ 0 h 122"/>
                    <a:gd name="T22" fmla="*/ 99 w 121"/>
                    <a:gd name="T23" fmla="*/ 0 h 122"/>
                    <a:gd name="T24" fmla="*/ 99 w 121"/>
                    <a:gd name="T2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22">
                      <a:moveTo>
                        <a:pt x="99" y="0"/>
                      </a:moveTo>
                      <a:lnTo>
                        <a:pt x="42" y="0"/>
                      </a:lnTo>
                      <a:lnTo>
                        <a:pt x="42" y="23"/>
                      </a:lnTo>
                      <a:lnTo>
                        <a:pt x="82" y="23"/>
                      </a:lnTo>
                      <a:lnTo>
                        <a:pt x="0" y="106"/>
                      </a:lnTo>
                      <a:lnTo>
                        <a:pt x="16" y="122"/>
                      </a:lnTo>
                      <a:lnTo>
                        <a:pt x="99" y="39"/>
                      </a:lnTo>
                      <a:lnTo>
                        <a:pt x="99" y="80"/>
                      </a:lnTo>
                      <a:lnTo>
                        <a:pt x="121" y="80"/>
                      </a:lnTo>
                      <a:lnTo>
                        <a:pt x="121" y="23"/>
                      </a:lnTo>
                      <a:lnTo>
                        <a:pt x="121" y="0"/>
                      </a:lnTo>
                      <a:lnTo>
                        <a:pt x="99" y="0"/>
                      </a:lnTo>
                      <a:lnTo>
                        <a:pt x="9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43" name="Group 242">
              <a:extLst>
                <a:ext uri="{FF2B5EF4-FFF2-40B4-BE49-F238E27FC236}">
                  <a16:creationId xmlns:a16="http://schemas.microsoft.com/office/drawing/2014/main" id="{15BC5603-5D52-4EDC-AADF-61744B4BAAF4}"/>
                </a:ext>
                <a:ext uri="{C183D7F6-B498-43B3-948B-1728B52AA6E4}">
                  <adec:decorative xmlns:adec="http://schemas.microsoft.com/office/drawing/2017/decorative" val="1"/>
                </a:ext>
              </a:extLst>
            </p:cNvPr>
            <p:cNvGrpSpPr/>
            <p:nvPr/>
          </p:nvGrpSpPr>
          <p:grpSpPr>
            <a:xfrm>
              <a:off x="1609541" y="3218621"/>
              <a:ext cx="743176" cy="736335"/>
              <a:chOff x="5737913" y="2543671"/>
              <a:chExt cx="705976" cy="699480"/>
            </a:xfrm>
          </p:grpSpPr>
          <p:sp>
            <p:nvSpPr>
              <p:cNvPr id="303" name="Freeform 169">
                <a:extLst>
                  <a:ext uri="{FF2B5EF4-FFF2-40B4-BE49-F238E27FC236}">
                    <a16:creationId xmlns:a16="http://schemas.microsoft.com/office/drawing/2014/main" id="{BDBB25BB-D270-4769-9426-0C7EDEE86E07}"/>
                  </a:ext>
                </a:extLst>
              </p:cNvPr>
              <p:cNvSpPr>
                <a:spLocks/>
              </p:cNvSpPr>
              <p:nvPr/>
            </p:nvSpPr>
            <p:spPr bwMode="auto">
              <a:xfrm>
                <a:off x="6227332" y="2651950"/>
                <a:ext cx="216557" cy="565214"/>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4" name="Freeform 170">
                <a:extLst>
                  <a:ext uri="{FF2B5EF4-FFF2-40B4-BE49-F238E27FC236}">
                    <a16:creationId xmlns:a16="http://schemas.microsoft.com/office/drawing/2014/main" id="{1804EB74-61EA-4E5C-B1AF-89E293A761CD}"/>
                  </a:ext>
                </a:extLst>
              </p:cNvPr>
              <p:cNvSpPr>
                <a:spLocks/>
              </p:cNvSpPr>
              <p:nvPr/>
            </p:nvSpPr>
            <p:spPr bwMode="auto">
              <a:xfrm>
                <a:off x="5737913" y="2968123"/>
                <a:ext cx="443942" cy="275028"/>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5" name="Freeform 171">
                <a:extLst>
                  <a:ext uri="{FF2B5EF4-FFF2-40B4-BE49-F238E27FC236}">
                    <a16:creationId xmlns:a16="http://schemas.microsoft.com/office/drawing/2014/main" id="{52B3D5CD-8368-4C3B-B16F-907B835D4F46}"/>
                  </a:ext>
                </a:extLst>
              </p:cNvPr>
              <p:cNvSpPr>
                <a:spLocks/>
              </p:cNvSpPr>
              <p:nvPr/>
            </p:nvSpPr>
            <p:spPr bwMode="auto">
              <a:xfrm>
                <a:off x="5753072" y="2543671"/>
                <a:ext cx="526234" cy="348657"/>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06" name="calendar5" descr="calendar">
                <a:extLst>
                  <a:ext uri="{FF2B5EF4-FFF2-40B4-BE49-F238E27FC236}">
                    <a16:creationId xmlns:a16="http://schemas.microsoft.com/office/drawing/2014/main" id="{3112B010-C9BA-4F1D-8214-9E5324C138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38166" y="2738511"/>
                <a:ext cx="305472" cy="305470"/>
              </a:xfrm>
              <a:prstGeom prst="rect">
                <a:avLst/>
              </a:prstGeom>
            </p:spPr>
          </p:pic>
        </p:grpSp>
        <p:grpSp>
          <p:nvGrpSpPr>
            <p:cNvPr id="258" name="Group 257">
              <a:extLst>
                <a:ext uri="{FF2B5EF4-FFF2-40B4-BE49-F238E27FC236}">
                  <a16:creationId xmlns:a16="http://schemas.microsoft.com/office/drawing/2014/main" id="{E9DDF934-03EB-42E9-AD89-CEBE6F674BE6}"/>
                </a:ext>
                <a:ext uri="{C183D7F6-B498-43B3-948B-1728B52AA6E4}">
                  <adec:decorative xmlns:adec="http://schemas.microsoft.com/office/drawing/2017/decorative" val="1"/>
                </a:ext>
              </a:extLst>
            </p:cNvPr>
            <p:cNvGrpSpPr/>
            <p:nvPr/>
          </p:nvGrpSpPr>
          <p:grpSpPr>
            <a:xfrm>
              <a:off x="9835585" y="3128712"/>
              <a:ext cx="750578" cy="836540"/>
              <a:chOff x="1762121" y="2315025"/>
              <a:chExt cx="771532" cy="859893"/>
            </a:xfrm>
          </p:grpSpPr>
          <p:grpSp>
            <p:nvGrpSpPr>
              <p:cNvPr id="259" name="decentralized identity" descr="decentralized identity">
                <a:extLst>
                  <a:ext uri="{FF2B5EF4-FFF2-40B4-BE49-F238E27FC236}">
                    <a16:creationId xmlns:a16="http://schemas.microsoft.com/office/drawing/2014/main" id="{887E9E36-9B88-4216-B512-26BB0D74823D}"/>
                  </a:ext>
                </a:extLst>
              </p:cNvPr>
              <p:cNvGrpSpPr/>
              <p:nvPr/>
            </p:nvGrpSpPr>
            <p:grpSpPr>
              <a:xfrm>
                <a:off x="1762121" y="2315025"/>
                <a:ext cx="771532" cy="859893"/>
                <a:chOff x="7299144" y="3026630"/>
                <a:chExt cx="411707" cy="458859"/>
              </a:xfrm>
            </p:grpSpPr>
            <p:sp>
              <p:nvSpPr>
                <p:cNvPr id="266" name="Freeform: Shape 265">
                  <a:extLst>
                    <a:ext uri="{FF2B5EF4-FFF2-40B4-BE49-F238E27FC236}">
                      <a16:creationId xmlns:a16="http://schemas.microsoft.com/office/drawing/2014/main" id="{E9E4FC21-9B99-4B38-A2A6-2FFC2F6EA3E6}"/>
                    </a:ext>
                  </a:extLst>
                </p:cNvPr>
                <p:cNvSpPr/>
                <p:nvPr/>
              </p:nvSpPr>
              <p:spPr>
                <a:xfrm>
                  <a:off x="7317393" y="3038869"/>
                  <a:ext cx="375600" cy="432653"/>
                </a:xfrm>
                <a:custGeom>
                  <a:avLst/>
                  <a:gdLst>
                    <a:gd name="connsiteX0" fmla="*/ 188033 w 375600"/>
                    <a:gd name="connsiteY0" fmla="*/ 432015 h 432653"/>
                    <a:gd name="connsiteX1" fmla="*/ 1765 w 375600"/>
                    <a:gd name="connsiteY1" fmla="*/ 324432 h 432653"/>
                    <a:gd name="connsiteX2" fmla="*/ 1765 w 375600"/>
                    <a:gd name="connsiteY2" fmla="*/ 109347 h 432653"/>
                    <a:gd name="connsiteX3" fmla="*/ 188033 w 375600"/>
                    <a:gd name="connsiteY3" fmla="*/ 1765 h 432653"/>
                    <a:gd name="connsiteX4" fmla="*/ 374301 w 375600"/>
                    <a:gd name="connsiteY4" fmla="*/ 109347 h 432653"/>
                    <a:gd name="connsiteX5" fmla="*/ 374301 w 375600"/>
                    <a:gd name="connsiteY5" fmla="*/ 324432 h 432653"/>
                    <a:gd name="connsiteX6" fmla="*/ 188033 w 375600"/>
                    <a:gd name="connsiteY6" fmla="*/ 432015 h 432653"/>
                    <a:gd name="connsiteX7" fmla="*/ 13771 w 375600"/>
                    <a:gd name="connsiteY7" fmla="*/ 317548 h 432653"/>
                    <a:gd name="connsiteX8" fmla="*/ 188033 w 375600"/>
                    <a:gd name="connsiteY8" fmla="*/ 418167 h 432653"/>
                    <a:gd name="connsiteX9" fmla="*/ 362294 w 375600"/>
                    <a:gd name="connsiteY9" fmla="*/ 317548 h 432653"/>
                    <a:gd name="connsiteX10" fmla="*/ 362294 w 375600"/>
                    <a:gd name="connsiteY10" fmla="*/ 116231 h 432653"/>
                    <a:gd name="connsiteX11" fmla="*/ 188033 w 375600"/>
                    <a:gd name="connsiteY11" fmla="*/ 15613 h 432653"/>
                    <a:gd name="connsiteX12" fmla="*/ 13771 w 375600"/>
                    <a:gd name="connsiteY12" fmla="*/ 116231 h 432653"/>
                    <a:gd name="connsiteX13" fmla="*/ 13771 w 375600"/>
                    <a:gd name="connsiteY13" fmla="*/ 317548 h 43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600" h="432653">
                      <a:moveTo>
                        <a:pt x="188033" y="432015"/>
                      </a:moveTo>
                      <a:lnTo>
                        <a:pt x="1765" y="324432"/>
                      </a:lnTo>
                      <a:lnTo>
                        <a:pt x="1765" y="109347"/>
                      </a:lnTo>
                      <a:lnTo>
                        <a:pt x="188033" y="1765"/>
                      </a:lnTo>
                      <a:lnTo>
                        <a:pt x="374301" y="109347"/>
                      </a:lnTo>
                      <a:lnTo>
                        <a:pt x="374301" y="324432"/>
                      </a:lnTo>
                      <a:lnTo>
                        <a:pt x="188033" y="432015"/>
                      </a:lnTo>
                      <a:close/>
                      <a:moveTo>
                        <a:pt x="13771" y="317548"/>
                      </a:moveTo>
                      <a:lnTo>
                        <a:pt x="188033" y="418167"/>
                      </a:lnTo>
                      <a:lnTo>
                        <a:pt x="362294" y="317548"/>
                      </a:lnTo>
                      <a:lnTo>
                        <a:pt x="362294" y="116231"/>
                      </a:lnTo>
                      <a:lnTo>
                        <a:pt x="188033" y="15613"/>
                      </a:lnTo>
                      <a:lnTo>
                        <a:pt x="13771" y="116231"/>
                      </a:lnTo>
                      <a:lnTo>
                        <a:pt x="13771" y="317548"/>
                      </a:ln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7" name="Freeform: Shape 266">
                  <a:extLst>
                    <a:ext uri="{FF2B5EF4-FFF2-40B4-BE49-F238E27FC236}">
                      <a16:creationId xmlns:a16="http://schemas.microsoft.com/office/drawing/2014/main" id="{A128067D-8008-4509-BF2A-E797765FFA56}"/>
                    </a:ext>
                  </a:extLst>
                </p:cNvPr>
                <p:cNvSpPr/>
                <p:nvPr/>
              </p:nvSpPr>
              <p:spPr>
                <a:xfrm>
                  <a:off x="7477647" y="302663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8" name="Freeform: Shape 267">
                  <a:extLst>
                    <a:ext uri="{FF2B5EF4-FFF2-40B4-BE49-F238E27FC236}">
                      <a16:creationId xmlns:a16="http://schemas.microsoft.com/office/drawing/2014/main" id="{0A0F3F09-D18F-46E1-9DF3-BBB51C4266C5}"/>
                    </a:ext>
                  </a:extLst>
                </p:cNvPr>
                <p:cNvSpPr/>
                <p:nvPr/>
              </p:nvSpPr>
              <p:spPr>
                <a:xfrm>
                  <a:off x="7477647" y="343319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5"/>
                        <a:pt x="40284" y="1765"/>
                        <a:pt x="26579" y="1765"/>
                      </a:cubicBezTo>
                      <a:cubicBezTo>
                        <a:pt x="12874" y="1765"/>
                        <a:pt x="1765" y="12875"/>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9" name="Freeform: Shape 268">
                  <a:extLst>
                    <a:ext uri="{FF2B5EF4-FFF2-40B4-BE49-F238E27FC236}">
                      <a16:creationId xmlns:a16="http://schemas.microsoft.com/office/drawing/2014/main" id="{87BC0766-5EF5-4F4D-95F9-9EE71271C9D2}"/>
                    </a:ext>
                  </a:extLst>
                </p:cNvPr>
                <p:cNvSpPr/>
                <p:nvPr/>
              </p:nvSpPr>
              <p:spPr>
                <a:xfrm>
                  <a:off x="7658552" y="3338491"/>
                  <a:ext cx="52299" cy="52299"/>
                </a:xfrm>
                <a:custGeom>
                  <a:avLst/>
                  <a:gdLst>
                    <a:gd name="connsiteX0" fmla="*/ 26579 w 52298"/>
                    <a:gd name="connsiteY0" fmla="*/ 51393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3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3"/>
                      </a:moveTo>
                      <a:cubicBezTo>
                        <a:pt x="40284" y="51393"/>
                        <a:pt x="51393" y="40284"/>
                        <a:pt x="51393" y="26579"/>
                      </a:cubicBezTo>
                      <a:cubicBezTo>
                        <a:pt x="51393" y="12874"/>
                        <a:pt x="40284" y="1765"/>
                        <a:pt x="26579" y="1765"/>
                      </a:cubicBezTo>
                      <a:cubicBezTo>
                        <a:pt x="12874" y="1765"/>
                        <a:pt x="1765" y="12874"/>
                        <a:pt x="1765" y="26579"/>
                      </a:cubicBezTo>
                      <a:cubicBezTo>
                        <a:pt x="1765" y="40284"/>
                        <a:pt x="12874" y="51393"/>
                        <a:pt x="26579" y="51393"/>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0" name="Freeform: Shape 269">
                  <a:extLst>
                    <a:ext uri="{FF2B5EF4-FFF2-40B4-BE49-F238E27FC236}">
                      <a16:creationId xmlns:a16="http://schemas.microsoft.com/office/drawing/2014/main" id="{6A74F062-2357-41E3-BAC7-9DFE2DE931ED}"/>
                    </a:ext>
                  </a:extLst>
                </p:cNvPr>
                <p:cNvSpPr/>
                <p:nvPr/>
              </p:nvSpPr>
              <p:spPr>
                <a:xfrm>
                  <a:off x="7658552" y="3121719"/>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1" name="Freeform: Shape 270">
                  <a:extLst>
                    <a:ext uri="{FF2B5EF4-FFF2-40B4-BE49-F238E27FC236}">
                      <a16:creationId xmlns:a16="http://schemas.microsoft.com/office/drawing/2014/main" id="{2ABCBCE0-8840-4270-B723-AE87406724CE}"/>
                    </a:ext>
                  </a:extLst>
                </p:cNvPr>
                <p:cNvSpPr/>
                <p:nvPr/>
              </p:nvSpPr>
              <p:spPr>
                <a:xfrm>
                  <a:off x="7299144" y="3339605"/>
                  <a:ext cx="47544" cy="47544"/>
                </a:xfrm>
                <a:custGeom>
                  <a:avLst/>
                  <a:gdLst>
                    <a:gd name="connsiteX0" fmla="*/ 25698 w 47544"/>
                    <a:gd name="connsiteY0" fmla="*/ 49633 h 47544"/>
                    <a:gd name="connsiteX1" fmla="*/ 49632 w 47544"/>
                    <a:gd name="connsiteY1" fmla="*/ 25699 h 47544"/>
                    <a:gd name="connsiteX2" fmla="*/ 25698 w 47544"/>
                    <a:gd name="connsiteY2" fmla="*/ 1765 h 47544"/>
                    <a:gd name="connsiteX3" fmla="*/ 1765 w 47544"/>
                    <a:gd name="connsiteY3" fmla="*/ 25699 h 47544"/>
                    <a:gd name="connsiteX4" fmla="*/ 25698 w 47544"/>
                    <a:gd name="connsiteY4" fmla="*/ 49633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3"/>
                      </a:moveTo>
                      <a:cubicBezTo>
                        <a:pt x="38917" y="49633"/>
                        <a:pt x="49632" y="38917"/>
                        <a:pt x="49632" y="25699"/>
                      </a:cubicBezTo>
                      <a:cubicBezTo>
                        <a:pt x="49632" y="12480"/>
                        <a:pt x="38917" y="1765"/>
                        <a:pt x="25698" y="1765"/>
                      </a:cubicBezTo>
                      <a:cubicBezTo>
                        <a:pt x="12480" y="1765"/>
                        <a:pt x="1765" y="12480"/>
                        <a:pt x="1765" y="25699"/>
                      </a:cubicBezTo>
                      <a:cubicBezTo>
                        <a:pt x="1765" y="38917"/>
                        <a:pt x="12480" y="49633"/>
                        <a:pt x="25698" y="49633"/>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2" name="Freeform: Shape 271">
                  <a:extLst>
                    <a:ext uri="{FF2B5EF4-FFF2-40B4-BE49-F238E27FC236}">
                      <a16:creationId xmlns:a16="http://schemas.microsoft.com/office/drawing/2014/main" id="{4C811515-11CC-421A-BF49-559BC58F9BC0}"/>
                    </a:ext>
                  </a:extLst>
                </p:cNvPr>
                <p:cNvSpPr/>
                <p:nvPr/>
              </p:nvSpPr>
              <p:spPr>
                <a:xfrm>
                  <a:off x="7299144" y="3124282"/>
                  <a:ext cx="47544" cy="47544"/>
                </a:xfrm>
                <a:custGeom>
                  <a:avLst/>
                  <a:gdLst>
                    <a:gd name="connsiteX0" fmla="*/ 25698 w 47544"/>
                    <a:gd name="connsiteY0" fmla="*/ 49632 h 47544"/>
                    <a:gd name="connsiteX1" fmla="*/ 49632 w 47544"/>
                    <a:gd name="connsiteY1" fmla="*/ 25698 h 47544"/>
                    <a:gd name="connsiteX2" fmla="*/ 25698 w 47544"/>
                    <a:gd name="connsiteY2" fmla="*/ 1765 h 47544"/>
                    <a:gd name="connsiteX3" fmla="*/ 1765 w 47544"/>
                    <a:gd name="connsiteY3" fmla="*/ 25698 h 47544"/>
                    <a:gd name="connsiteX4" fmla="*/ 25698 w 47544"/>
                    <a:gd name="connsiteY4" fmla="*/ 49632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2"/>
                      </a:moveTo>
                      <a:cubicBezTo>
                        <a:pt x="38917" y="49632"/>
                        <a:pt x="49632" y="38917"/>
                        <a:pt x="49632" y="25698"/>
                      </a:cubicBezTo>
                      <a:cubicBezTo>
                        <a:pt x="49632" y="12480"/>
                        <a:pt x="38917" y="1765"/>
                        <a:pt x="25698" y="1765"/>
                      </a:cubicBezTo>
                      <a:cubicBezTo>
                        <a:pt x="12480" y="1765"/>
                        <a:pt x="1765" y="12480"/>
                        <a:pt x="1765" y="25698"/>
                      </a:cubicBezTo>
                      <a:cubicBezTo>
                        <a:pt x="1765" y="38917"/>
                        <a:pt x="12480" y="49632"/>
                        <a:pt x="25698" y="49632"/>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1FACF048-4EEC-45F8-B604-C37922243E28}"/>
                  </a:ext>
                </a:extLst>
              </p:cNvPr>
              <p:cNvGrpSpPr/>
              <p:nvPr/>
            </p:nvGrpSpPr>
            <p:grpSpPr>
              <a:xfrm>
                <a:off x="1937918" y="2671820"/>
                <a:ext cx="419935" cy="146289"/>
                <a:chOff x="1954412" y="2652778"/>
                <a:chExt cx="419935" cy="146289"/>
              </a:xfrm>
            </p:grpSpPr>
            <p:sp>
              <p:nvSpPr>
                <p:cNvPr id="261" name="Freeform: Shape 260">
                  <a:extLst>
                    <a:ext uri="{FF2B5EF4-FFF2-40B4-BE49-F238E27FC236}">
                      <a16:creationId xmlns:a16="http://schemas.microsoft.com/office/drawing/2014/main" id="{CE09AF7D-BAED-4075-9F89-C6A5A81AC20A}"/>
                    </a:ext>
                  </a:extLst>
                </p:cNvPr>
                <p:cNvSpPr/>
                <p:nvPr/>
              </p:nvSpPr>
              <p:spPr>
                <a:xfrm>
                  <a:off x="1954412" y="2652778"/>
                  <a:ext cx="185012" cy="146289"/>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62" name="Group 261">
                  <a:extLst>
                    <a:ext uri="{FF2B5EF4-FFF2-40B4-BE49-F238E27FC236}">
                      <a16:creationId xmlns:a16="http://schemas.microsoft.com/office/drawing/2014/main" id="{E1821BDB-9976-40FE-A9F3-840EC781B565}"/>
                    </a:ext>
                  </a:extLst>
                </p:cNvPr>
                <p:cNvGrpSpPr/>
                <p:nvPr/>
              </p:nvGrpSpPr>
              <p:grpSpPr>
                <a:xfrm>
                  <a:off x="2165589" y="2658168"/>
                  <a:ext cx="208758" cy="139790"/>
                  <a:chOff x="2222738" y="2658178"/>
                  <a:chExt cx="391875" cy="262412"/>
                </a:xfrm>
              </p:grpSpPr>
              <p:sp>
                <p:nvSpPr>
                  <p:cNvPr id="263" name="Rectangle 262">
                    <a:extLst>
                      <a:ext uri="{FF2B5EF4-FFF2-40B4-BE49-F238E27FC236}">
                        <a16:creationId xmlns:a16="http://schemas.microsoft.com/office/drawing/2014/main" id="{4843D6EA-CC0F-4DFD-8711-9D201AD33650}"/>
                      </a:ext>
                    </a:extLst>
                  </p:cNvPr>
                  <p:cNvSpPr/>
                  <p:nvPr/>
                </p:nvSpPr>
                <p:spPr bwMode="auto">
                  <a:xfrm>
                    <a:off x="2222738" y="2658178"/>
                    <a:ext cx="391875"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Rectangle 263">
                    <a:extLst>
                      <a:ext uri="{FF2B5EF4-FFF2-40B4-BE49-F238E27FC236}">
                        <a16:creationId xmlns:a16="http://schemas.microsoft.com/office/drawing/2014/main" id="{06BACB3E-A49B-4859-8608-024A66D3187D}"/>
                      </a:ext>
                    </a:extLst>
                  </p:cNvPr>
                  <p:cNvSpPr/>
                  <p:nvPr/>
                </p:nvSpPr>
                <p:spPr bwMode="auto">
                  <a:xfrm>
                    <a:off x="2222738" y="2766525"/>
                    <a:ext cx="391875"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ectangle 264">
                    <a:extLst>
                      <a:ext uri="{FF2B5EF4-FFF2-40B4-BE49-F238E27FC236}">
                        <a16:creationId xmlns:a16="http://schemas.microsoft.com/office/drawing/2014/main" id="{D936D60B-FB38-418A-8CD6-864C46766CB5}"/>
                      </a:ext>
                    </a:extLst>
                  </p:cNvPr>
                  <p:cNvSpPr/>
                  <p:nvPr/>
                </p:nvSpPr>
                <p:spPr bwMode="auto">
                  <a:xfrm>
                    <a:off x="2222738" y="2874871"/>
                    <a:ext cx="391875"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pic>
          <p:nvPicPr>
            <p:cNvPr id="105" name="Kubernetes" descr="Kubernetes">
              <a:extLst>
                <a:ext uri="{FF2B5EF4-FFF2-40B4-BE49-F238E27FC236}">
                  <a16:creationId xmlns:a16="http://schemas.microsoft.com/office/drawing/2014/main" id="{0976D7B2-F9B7-2040-8127-37496473ED8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16323" y="5722415"/>
              <a:ext cx="586740" cy="586738"/>
            </a:xfrm>
            <a:prstGeom prst="rect">
              <a:avLst/>
            </a:prstGeom>
          </p:spPr>
        </p:pic>
        <p:grpSp>
          <p:nvGrpSpPr>
            <p:cNvPr id="17" name="Group 16">
              <a:extLst>
                <a:ext uri="{FF2B5EF4-FFF2-40B4-BE49-F238E27FC236}">
                  <a16:creationId xmlns:a16="http://schemas.microsoft.com/office/drawing/2014/main" id="{08CEC0BE-55F7-486A-8B49-5AC27C8464FC}"/>
                </a:ext>
                <a:ext uri="{C183D7F6-B498-43B3-948B-1728B52AA6E4}">
                  <adec:decorative xmlns:adec="http://schemas.microsoft.com/office/drawing/2017/decorative" val="1"/>
                </a:ext>
              </a:extLst>
            </p:cNvPr>
            <p:cNvGrpSpPr/>
            <p:nvPr/>
          </p:nvGrpSpPr>
          <p:grpSpPr>
            <a:xfrm>
              <a:off x="1388112" y="5784953"/>
              <a:ext cx="9415778" cy="461665"/>
              <a:chOff x="1646630" y="5864301"/>
              <a:chExt cx="9049083" cy="461665"/>
            </a:xfrm>
          </p:grpSpPr>
          <p:cxnSp>
            <p:nvCxnSpPr>
              <p:cNvPr id="107" name="Straight Connector 106">
                <a:extLst>
                  <a:ext uri="{FF2B5EF4-FFF2-40B4-BE49-F238E27FC236}">
                    <a16:creationId xmlns:a16="http://schemas.microsoft.com/office/drawing/2014/main" id="{BE41F1F7-8C65-A24C-8BCA-A72DB4ABE995}"/>
                  </a:ext>
                </a:extLst>
              </p:cNvPr>
              <p:cNvCxnSpPr>
                <a:cxnSpLocks/>
              </p:cNvCxnSpPr>
              <p:nvPr/>
            </p:nvCxnSpPr>
            <p:spPr>
              <a:xfrm>
                <a:off x="1646630" y="6095132"/>
                <a:ext cx="9049083" cy="0"/>
              </a:xfrm>
              <a:prstGeom prst="line">
                <a:avLst/>
              </a:prstGeom>
              <a:noFill/>
              <a:ln w="19050">
                <a:solidFill>
                  <a:schemeClr val="accent2"/>
                </a:solidFill>
                <a:miter lim="800000"/>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cxnSp>
          <p:sp useBgFill="1">
            <p:nvSpPr>
              <p:cNvPr id="110" name="Rectangle 109">
                <a:extLst>
                  <a:ext uri="{FF2B5EF4-FFF2-40B4-BE49-F238E27FC236}">
                    <a16:creationId xmlns:a16="http://schemas.microsoft.com/office/drawing/2014/main" id="{AECAF701-2D30-0540-851E-7D1B5188563A}"/>
                  </a:ext>
                </a:extLst>
              </p:cNvPr>
              <p:cNvSpPr/>
              <p:nvPr/>
            </p:nvSpPr>
            <p:spPr bwMode="auto">
              <a:xfrm>
                <a:off x="4308898" y="5864301"/>
                <a:ext cx="3724546" cy="4616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Segoe UI" pitchFamily="34" charset="0"/>
                  </a:rPr>
                  <a:t>Any hardware, any Kubernetes</a:t>
                </a:r>
              </a:p>
            </p:txBody>
          </p:sp>
        </p:grpSp>
        <p:grpSp>
          <p:nvGrpSpPr>
            <p:cNvPr id="111" name="nodes" descr="nodes">
              <a:extLst>
                <a:ext uri="{FF2B5EF4-FFF2-40B4-BE49-F238E27FC236}">
                  <a16:creationId xmlns:a16="http://schemas.microsoft.com/office/drawing/2014/main" id="{E719A52A-73BF-7A49-8A29-74B9E2DE8C07}"/>
                </a:ext>
              </a:extLst>
            </p:cNvPr>
            <p:cNvGrpSpPr>
              <a:grpSpLocks noChangeAspect="1"/>
            </p:cNvGrpSpPr>
            <p:nvPr/>
          </p:nvGrpSpPr>
          <p:grpSpPr bwMode="auto">
            <a:xfrm>
              <a:off x="597945" y="5691844"/>
              <a:ext cx="625796" cy="623816"/>
              <a:chOff x="1018" y="767"/>
              <a:chExt cx="316" cy="315"/>
            </a:xfrm>
          </p:grpSpPr>
          <p:sp>
            <p:nvSpPr>
              <p:cNvPr id="112" name="AutoShape 3">
                <a:extLst>
                  <a:ext uri="{FF2B5EF4-FFF2-40B4-BE49-F238E27FC236}">
                    <a16:creationId xmlns:a16="http://schemas.microsoft.com/office/drawing/2014/main" id="{011BDE4A-3044-0D4B-A0DE-6F5ACE5BFDB5}"/>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5">
                <a:extLst>
                  <a:ext uri="{FF2B5EF4-FFF2-40B4-BE49-F238E27FC236}">
                    <a16:creationId xmlns:a16="http://schemas.microsoft.com/office/drawing/2014/main" id="{4B2D6EC6-7B1D-3648-880A-6C2FADE670F2}"/>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6">
                <a:extLst>
                  <a:ext uri="{FF2B5EF4-FFF2-40B4-BE49-F238E27FC236}">
                    <a16:creationId xmlns:a16="http://schemas.microsoft.com/office/drawing/2014/main" id="{D86E7382-2A87-0540-BEBA-4D94DBC68773}"/>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7">
                <a:extLst>
                  <a:ext uri="{FF2B5EF4-FFF2-40B4-BE49-F238E27FC236}">
                    <a16:creationId xmlns:a16="http://schemas.microsoft.com/office/drawing/2014/main" id="{D8417A48-9F00-D447-A915-0D877B845AD4}"/>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8">
                <a:extLst>
                  <a:ext uri="{FF2B5EF4-FFF2-40B4-BE49-F238E27FC236}">
                    <a16:creationId xmlns:a16="http://schemas.microsoft.com/office/drawing/2014/main" id="{A55DDABF-A9B1-094E-980F-2CC3F0778145}"/>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9">
                <a:extLst>
                  <a:ext uri="{FF2B5EF4-FFF2-40B4-BE49-F238E27FC236}">
                    <a16:creationId xmlns:a16="http://schemas.microsoft.com/office/drawing/2014/main" id="{D4E82A0A-6DBB-3A46-84DC-E3618B5AF50D}"/>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10">
                <a:extLst>
                  <a:ext uri="{FF2B5EF4-FFF2-40B4-BE49-F238E27FC236}">
                    <a16:creationId xmlns:a16="http://schemas.microsoft.com/office/drawing/2014/main" id="{4DE1A7F5-FA36-304A-A7EA-6A1621C70B03}"/>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Oval 11">
                <a:extLst>
                  <a:ext uri="{FF2B5EF4-FFF2-40B4-BE49-F238E27FC236}">
                    <a16:creationId xmlns:a16="http://schemas.microsoft.com/office/drawing/2014/main" id="{B54729C0-61A2-484C-A101-C6B0D2DE10E6}"/>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0" name="Oval 12">
                <a:extLst>
                  <a:ext uri="{FF2B5EF4-FFF2-40B4-BE49-F238E27FC236}">
                    <a16:creationId xmlns:a16="http://schemas.microsoft.com/office/drawing/2014/main" id="{B02F31C1-5DBD-A64F-838F-7ECE57DF77BA}"/>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Oval 13">
                <a:extLst>
                  <a:ext uri="{FF2B5EF4-FFF2-40B4-BE49-F238E27FC236}">
                    <a16:creationId xmlns:a16="http://schemas.microsoft.com/office/drawing/2014/main" id="{3DBF6C8E-C34B-AA42-89F5-5A85E76B035D}"/>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Oval 14">
                <a:extLst>
                  <a:ext uri="{FF2B5EF4-FFF2-40B4-BE49-F238E27FC236}">
                    <a16:creationId xmlns:a16="http://schemas.microsoft.com/office/drawing/2014/main" id="{11F2B73A-3E1B-2A4D-8A67-B6C64D68F3EE}"/>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15">
                <a:extLst>
                  <a:ext uri="{FF2B5EF4-FFF2-40B4-BE49-F238E27FC236}">
                    <a16:creationId xmlns:a16="http://schemas.microsoft.com/office/drawing/2014/main" id="{37A08A61-CF5B-6349-96A0-E9B91EFE484D}"/>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16">
                <a:extLst>
                  <a:ext uri="{FF2B5EF4-FFF2-40B4-BE49-F238E27FC236}">
                    <a16:creationId xmlns:a16="http://schemas.microsoft.com/office/drawing/2014/main" id="{12EF049B-4136-7742-BFCE-8F2D0C30F5D2}"/>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17">
                <a:extLst>
                  <a:ext uri="{FF2B5EF4-FFF2-40B4-BE49-F238E27FC236}">
                    <a16:creationId xmlns:a16="http://schemas.microsoft.com/office/drawing/2014/main" id="{ABC213AF-7174-4B47-9261-E46F139CBB19}"/>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Oval 18">
                <a:extLst>
                  <a:ext uri="{FF2B5EF4-FFF2-40B4-BE49-F238E27FC236}">
                    <a16:creationId xmlns:a16="http://schemas.microsoft.com/office/drawing/2014/main" id="{0B572028-B3A2-6C4F-9FD3-43A9FCBA6E23}"/>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0674C549-213F-4A72-94D8-D311E97A932F}"/>
                </a:ext>
                <a:ext uri="{C183D7F6-B498-43B3-948B-1728B52AA6E4}">
                  <adec:decorative xmlns:adec="http://schemas.microsoft.com/office/drawing/2017/decorative" val="1"/>
                </a:ext>
              </a:extLst>
            </p:cNvPr>
            <p:cNvGrpSpPr/>
            <p:nvPr/>
          </p:nvGrpSpPr>
          <p:grpSpPr>
            <a:xfrm>
              <a:off x="3994496" y="2315314"/>
              <a:ext cx="4790114" cy="443283"/>
              <a:chOff x="3985371" y="2096092"/>
              <a:chExt cx="4219795" cy="421299"/>
            </a:xfrm>
          </p:grpSpPr>
          <p:sp useBgFill="1">
            <p:nvSpPr>
              <p:cNvPr id="188" name="Rectangle 187">
                <a:extLst>
                  <a:ext uri="{FF2B5EF4-FFF2-40B4-BE49-F238E27FC236}">
                    <a16:creationId xmlns:a16="http://schemas.microsoft.com/office/drawing/2014/main" id="{6D45C583-3E91-4650-A91C-2C3D5FBC6A7E}"/>
                  </a:ext>
                </a:extLst>
              </p:cNvPr>
              <p:cNvSpPr/>
              <p:nvPr/>
            </p:nvSpPr>
            <p:spPr bwMode="auto">
              <a:xfrm>
                <a:off x="4488290" y="2096092"/>
                <a:ext cx="3716876" cy="42129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rPr>
                  <a:t>Support all connectivity modes</a:t>
                </a:r>
              </a:p>
            </p:txBody>
          </p:sp>
          <p:grpSp>
            <p:nvGrpSpPr>
              <p:cNvPr id="24" name="Group 23">
                <a:extLst>
                  <a:ext uri="{FF2B5EF4-FFF2-40B4-BE49-F238E27FC236}">
                    <a16:creationId xmlns:a16="http://schemas.microsoft.com/office/drawing/2014/main" id="{1CA4DC0F-EB7C-4513-9D0B-737C32E7572A}"/>
                  </a:ext>
                </a:extLst>
              </p:cNvPr>
              <p:cNvGrpSpPr/>
              <p:nvPr/>
            </p:nvGrpSpPr>
            <p:grpSpPr>
              <a:xfrm>
                <a:off x="3985371" y="2113333"/>
                <a:ext cx="502920" cy="300427"/>
                <a:chOff x="3995684" y="4825694"/>
                <a:chExt cx="502920" cy="300427"/>
              </a:xfrm>
            </p:grpSpPr>
            <p:sp useBgFill="1">
              <p:nvSpPr>
                <p:cNvPr id="23" name="Rectangle 22">
                  <a:extLst>
                    <a:ext uri="{FF2B5EF4-FFF2-40B4-BE49-F238E27FC236}">
                      <a16:creationId xmlns:a16="http://schemas.microsoft.com/office/drawing/2014/main" id="{C083C6E9-D779-422C-910D-D59AAE185AB0}"/>
                    </a:ext>
                  </a:extLst>
                </p:cNvPr>
                <p:cNvSpPr/>
                <p:nvPr/>
              </p:nvSpPr>
              <p:spPr bwMode="auto">
                <a:xfrm>
                  <a:off x="3995684" y="4952789"/>
                  <a:ext cx="502920" cy="14785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 name="Group 19">
                  <a:extLst>
                    <a:ext uri="{FF2B5EF4-FFF2-40B4-BE49-F238E27FC236}">
                      <a16:creationId xmlns:a16="http://schemas.microsoft.com/office/drawing/2014/main" id="{C480ACEE-97BE-3843-A3D8-FB44ECDE705D}"/>
                    </a:ext>
                  </a:extLst>
                </p:cNvPr>
                <p:cNvGrpSpPr/>
                <p:nvPr/>
              </p:nvGrpSpPr>
              <p:grpSpPr>
                <a:xfrm>
                  <a:off x="4022035" y="4825694"/>
                  <a:ext cx="417513" cy="300427"/>
                  <a:chOff x="10031642" y="2558400"/>
                  <a:chExt cx="417513" cy="300427"/>
                </a:xfrm>
              </p:grpSpPr>
              <p:grpSp>
                <p:nvGrpSpPr>
                  <p:cNvPr id="14" name="Group 13">
                    <a:extLst>
                      <a:ext uri="{FF2B5EF4-FFF2-40B4-BE49-F238E27FC236}">
                        <a16:creationId xmlns:a16="http://schemas.microsoft.com/office/drawing/2014/main" id="{C0D55356-C469-9644-9D45-F19AE15980E1}"/>
                      </a:ext>
                    </a:extLst>
                  </p:cNvPr>
                  <p:cNvGrpSpPr/>
                  <p:nvPr/>
                </p:nvGrpSpPr>
                <p:grpSpPr>
                  <a:xfrm>
                    <a:off x="10031642" y="2580832"/>
                    <a:ext cx="417513" cy="277995"/>
                    <a:chOff x="10031642" y="2580832"/>
                    <a:chExt cx="417513" cy="277995"/>
                  </a:xfrm>
                </p:grpSpPr>
                <p:grpSp>
                  <p:nvGrpSpPr>
                    <p:cNvPr id="11" name="Group 10">
                      <a:extLst>
                        <a:ext uri="{FF2B5EF4-FFF2-40B4-BE49-F238E27FC236}">
                          <a16:creationId xmlns:a16="http://schemas.microsoft.com/office/drawing/2014/main" id="{82EDBC42-F6B9-E64B-AD48-F5C11C06A174}"/>
                        </a:ext>
                      </a:extLst>
                    </p:cNvPr>
                    <p:cNvGrpSpPr/>
                    <p:nvPr/>
                  </p:nvGrpSpPr>
                  <p:grpSpPr>
                    <a:xfrm rot="16200000">
                      <a:off x="10135624" y="2476850"/>
                      <a:ext cx="209550" cy="417513"/>
                      <a:chOff x="5387975" y="4319593"/>
                      <a:chExt cx="209550" cy="417513"/>
                    </a:xfrm>
                  </p:grpSpPr>
                  <p:sp>
                    <p:nvSpPr>
                      <p:cNvPr id="152" name="Freeform 107">
                        <a:extLst>
                          <a:ext uri="{FF2B5EF4-FFF2-40B4-BE49-F238E27FC236}">
                            <a16:creationId xmlns:a16="http://schemas.microsoft.com/office/drawing/2014/main" id="{28A52AC3-757B-394F-9E40-06FE76AF43AF}"/>
                          </a:ext>
                        </a:extLst>
                      </p:cNvPr>
                      <p:cNvSpPr>
                        <a:spLocks/>
                      </p:cNvSpPr>
                      <p:nvPr/>
                    </p:nvSpPr>
                    <p:spPr bwMode="auto">
                      <a:xfrm>
                        <a:off x="5387975" y="4422781"/>
                        <a:ext cx="61913" cy="211138"/>
                      </a:xfrm>
                      <a:custGeom>
                        <a:avLst/>
                        <a:gdLst>
                          <a:gd name="T0" fmla="*/ 50 w 62"/>
                          <a:gd name="T1" fmla="*/ 49 h 214"/>
                          <a:gd name="T2" fmla="*/ 50 w 62"/>
                          <a:gd name="T3" fmla="*/ 49 h 214"/>
                          <a:gd name="T4" fmla="*/ 18 w 62"/>
                          <a:gd name="T5" fmla="*/ 0 h 214"/>
                          <a:gd name="T6" fmla="*/ 0 w 62"/>
                          <a:gd name="T7" fmla="*/ 18 h 214"/>
                          <a:gd name="T8" fmla="*/ 27 w 62"/>
                          <a:gd name="T9" fmla="*/ 59 h 214"/>
                          <a:gd name="T10" fmla="*/ 36 w 62"/>
                          <a:gd name="T11" fmla="*/ 107 h 214"/>
                          <a:gd name="T12" fmla="*/ 27 w 62"/>
                          <a:gd name="T13" fmla="*/ 155 h 214"/>
                          <a:gd name="T14" fmla="*/ 0 w 62"/>
                          <a:gd name="T15" fmla="*/ 196 h 214"/>
                          <a:gd name="T16" fmla="*/ 18 w 62"/>
                          <a:gd name="T17" fmla="*/ 214 h 214"/>
                          <a:gd name="T18" fmla="*/ 50 w 62"/>
                          <a:gd name="T19" fmla="*/ 165 h 214"/>
                          <a:gd name="T20" fmla="*/ 62 w 62"/>
                          <a:gd name="T21" fmla="*/ 107 h 214"/>
                          <a:gd name="T22" fmla="*/ 50 w 62"/>
                          <a:gd name="T23" fmla="*/ 49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214">
                            <a:moveTo>
                              <a:pt x="50" y="49"/>
                            </a:moveTo>
                            <a:lnTo>
                              <a:pt x="50" y="49"/>
                            </a:lnTo>
                            <a:cubicBezTo>
                              <a:pt x="43" y="31"/>
                              <a:pt x="32" y="15"/>
                              <a:pt x="18" y="0"/>
                            </a:cubicBezTo>
                            <a:lnTo>
                              <a:pt x="0" y="18"/>
                            </a:lnTo>
                            <a:cubicBezTo>
                              <a:pt x="12" y="30"/>
                              <a:pt x="21" y="44"/>
                              <a:pt x="27" y="59"/>
                            </a:cubicBezTo>
                            <a:cubicBezTo>
                              <a:pt x="33" y="74"/>
                              <a:pt x="36" y="90"/>
                              <a:pt x="36" y="107"/>
                            </a:cubicBezTo>
                            <a:cubicBezTo>
                              <a:pt x="36" y="124"/>
                              <a:pt x="33" y="140"/>
                              <a:pt x="27" y="155"/>
                            </a:cubicBezTo>
                            <a:cubicBezTo>
                              <a:pt x="21" y="171"/>
                              <a:pt x="12" y="184"/>
                              <a:pt x="0" y="196"/>
                            </a:cubicBezTo>
                            <a:lnTo>
                              <a:pt x="18" y="214"/>
                            </a:lnTo>
                            <a:cubicBezTo>
                              <a:pt x="32" y="200"/>
                              <a:pt x="43" y="183"/>
                              <a:pt x="50" y="165"/>
                            </a:cubicBezTo>
                            <a:cubicBezTo>
                              <a:pt x="58" y="147"/>
                              <a:pt x="62" y="127"/>
                              <a:pt x="62" y="107"/>
                            </a:cubicBezTo>
                            <a:cubicBezTo>
                              <a:pt x="62" y="87"/>
                              <a:pt x="58" y="68"/>
                              <a:pt x="50" y="49"/>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Freeform 108">
                        <a:extLst>
                          <a:ext uri="{FF2B5EF4-FFF2-40B4-BE49-F238E27FC236}">
                            <a16:creationId xmlns:a16="http://schemas.microsoft.com/office/drawing/2014/main" id="{46E4CA12-C24C-BC47-ABC6-1BEEA298B70C}"/>
                          </a:ext>
                        </a:extLst>
                      </p:cNvPr>
                      <p:cNvSpPr>
                        <a:spLocks/>
                      </p:cNvSpPr>
                      <p:nvPr/>
                    </p:nvSpPr>
                    <p:spPr bwMode="auto">
                      <a:xfrm>
                        <a:off x="5440363" y="4370393"/>
                        <a:ext cx="82550" cy="314325"/>
                      </a:xfrm>
                      <a:custGeom>
                        <a:avLst/>
                        <a:gdLst>
                          <a:gd name="T0" fmla="*/ 80 w 84"/>
                          <a:gd name="T1" fmla="*/ 205 h 320"/>
                          <a:gd name="T2" fmla="*/ 80 w 84"/>
                          <a:gd name="T3" fmla="*/ 205 h 320"/>
                          <a:gd name="T4" fmla="*/ 84 w 84"/>
                          <a:gd name="T5" fmla="*/ 160 h 320"/>
                          <a:gd name="T6" fmla="*/ 80 w 84"/>
                          <a:gd name="T7" fmla="*/ 116 h 320"/>
                          <a:gd name="T8" fmla="*/ 67 w 84"/>
                          <a:gd name="T9" fmla="*/ 74 h 320"/>
                          <a:gd name="T10" fmla="*/ 46 w 84"/>
                          <a:gd name="T11" fmla="*/ 35 h 320"/>
                          <a:gd name="T12" fmla="*/ 18 w 84"/>
                          <a:gd name="T13" fmla="*/ 0 h 320"/>
                          <a:gd name="T14" fmla="*/ 0 w 84"/>
                          <a:gd name="T15" fmla="*/ 18 h 320"/>
                          <a:gd name="T16" fmla="*/ 25 w 84"/>
                          <a:gd name="T17" fmla="*/ 49 h 320"/>
                          <a:gd name="T18" fmla="*/ 44 w 84"/>
                          <a:gd name="T19" fmla="*/ 83 h 320"/>
                          <a:gd name="T20" fmla="*/ 55 w 84"/>
                          <a:gd name="T21" fmla="*/ 121 h 320"/>
                          <a:gd name="T22" fmla="*/ 59 w 84"/>
                          <a:gd name="T23" fmla="*/ 160 h 320"/>
                          <a:gd name="T24" fmla="*/ 55 w 84"/>
                          <a:gd name="T25" fmla="*/ 200 h 320"/>
                          <a:gd name="T26" fmla="*/ 44 w 84"/>
                          <a:gd name="T27" fmla="*/ 237 h 320"/>
                          <a:gd name="T28" fmla="*/ 25 w 84"/>
                          <a:gd name="T29" fmla="*/ 272 h 320"/>
                          <a:gd name="T30" fmla="*/ 0 w 84"/>
                          <a:gd name="T31" fmla="*/ 302 h 320"/>
                          <a:gd name="T32" fmla="*/ 18 w 84"/>
                          <a:gd name="T33" fmla="*/ 320 h 320"/>
                          <a:gd name="T34" fmla="*/ 46 w 84"/>
                          <a:gd name="T35" fmla="*/ 286 h 320"/>
                          <a:gd name="T36" fmla="*/ 67 w 84"/>
                          <a:gd name="T37" fmla="*/ 247 h 320"/>
                          <a:gd name="T38" fmla="*/ 80 w 84"/>
                          <a:gd name="T39" fmla="*/ 20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320">
                            <a:moveTo>
                              <a:pt x="80" y="205"/>
                            </a:moveTo>
                            <a:lnTo>
                              <a:pt x="80" y="205"/>
                            </a:lnTo>
                            <a:cubicBezTo>
                              <a:pt x="83" y="190"/>
                              <a:pt x="84" y="175"/>
                              <a:pt x="84" y="160"/>
                            </a:cubicBezTo>
                            <a:cubicBezTo>
                              <a:pt x="84" y="145"/>
                              <a:pt x="83" y="130"/>
                              <a:pt x="80" y="116"/>
                            </a:cubicBezTo>
                            <a:cubicBezTo>
                              <a:pt x="77" y="101"/>
                              <a:pt x="73" y="87"/>
                              <a:pt x="67" y="74"/>
                            </a:cubicBezTo>
                            <a:cubicBezTo>
                              <a:pt x="61" y="60"/>
                              <a:pt x="54" y="47"/>
                              <a:pt x="46" y="35"/>
                            </a:cubicBezTo>
                            <a:cubicBezTo>
                              <a:pt x="38" y="22"/>
                              <a:pt x="28" y="11"/>
                              <a:pt x="18" y="0"/>
                            </a:cubicBezTo>
                            <a:lnTo>
                              <a:pt x="0" y="18"/>
                            </a:lnTo>
                            <a:cubicBezTo>
                              <a:pt x="10" y="27"/>
                              <a:pt x="18" y="38"/>
                              <a:pt x="25" y="49"/>
                            </a:cubicBezTo>
                            <a:cubicBezTo>
                              <a:pt x="33" y="60"/>
                              <a:pt x="39" y="71"/>
                              <a:pt x="44" y="83"/>
                            </a:cubicBezTo>
                            <a:cubicBezTo>
                              <a:pt x="49" y="95"/>
                              <a:pt x="52" y="108"/>
                              <a:pt x="55" y="121"/>
                            </a:cubicBezTo>
                            <a:cubicBezTo>
                              <a:pt x="58" y="134"/>
                              <a:pt x="59" y="147"/>
                              <a:pt x="59" y="160"/>
                            </a:cubicBezTo>
                            <a:cubicBezTo>
                              <a:pt x="59" y="174"/>
                              <a:pt x="58" y="187"/>
                              <a:pt x="55" y="200"/>
                            </a:cubicBezTo>
                            <a:cubicBezTo>
                              <a:pt x="52" y="212"/>
                              <a:pt x="49" y="225"/>
                              <a:pt x="44" y="237"/>
                            </a:cubicBezTo>
                            <a:cubicBezTo>
                              <a:pt x="39" y="249"/>
                              <a:pt x="33" y="261"/>
                              <a:pt x="25" y="272"/>
                            </a:cubicBezTo>
                            <a:cubicBezTo>
                              <a:pt x="18" y="283"/>
                              <a:pt x="10" y="293"/>
                              <a:pt x="0" y="302"/>
                            </a:cubicBezTo>
                            <a:lnTo>
                              <a:pt x="18" y="320"/>
                            </a:lnTo>
                            <a:cubicBezTo>
                              <a:pt x="28" y="310"/>
                              <a:pt x="38" y="298"/>
                              <a:pt x="46" y="286"/>
                            </a:cubicBezTo>
                            <a:cubicBezTo>
                              <a:pt x="54" y="273"/>
                              <a:pt x="61" y="260"/>
                              <a:pt x="67" y="247"/>
                            </a:cubicBezTo>
                            <a:cubicBezTo>
                              <a:pt x="73" y="233"/>
                              <a:pt x="77" y="219"/>
                              <a:pt x="80" y="205"/>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Freeform 109">
                        <a:extLst>
                          <a:ext uri="{FF2B5EF4-FFF2-40B4-BE49-F238E27FC236}">
                            <a16:creationId xmlns:a16="http://schemas.microsoft.com/office/drawing/2014/main" id="{ACB36FD5-65CF-3F4C-A73A-73088FA4A803}"/>
                          </a:ext>
                        </a:extLst>
                      </p:cNvPr>
                      <p:cNvSpPr>
                        <a:spLocks/>
                      </p:cNvSpPr>
                      <p:nvPr/>
                    </p:nvSpPr>
                    <p:spPr bwMode="auto">
                      <a:xfrm>
                        <a:off x="5492750" y="4319593"/>
                        <a:ext cx="104775" cy="417513"/>
                      </a:xfrm>
                      <a:custGeom>
                        <a:avLst/>
                        <a:gdLst>
                          <a:gd name="T0" fmla="*/ 101 w 107"/>
                          <a:gd name="T1" fmla="*/ 153 h 425"/>
                          <a:gd name="T2" fmla="*/ 101 w 107"/>
                          <a:gd name="T3" fmla="*/ 153 h 425"/>
                          <a:gd name="T4" fmla="*/ 84 w 107"/>
                          <a:gd name="T5" fmla="*/ 97 h 425"/>
                          <a:gd name="T6" fmla="*/ 56 w 107"/>
                          <a:gd name="T7" fmla="*/ 45 h 425"/>
                          <a:gd name="T8" fmla="*/ 18 w 107"/>
                          <a:gd name="T9" fmla="*/ 0 h 425"/>
                          <a:gd name="T10" fmla="*/ 0 w 107"/>
                          <a:gd name="T11" fmla="*/ 17 h 425"/>
                          <a:gd name="T12" fmla="*/ 35 w 107"/>
                          <a:gd name="T13" fmla="*/ 59 h 425"/>
                          <a:gd name="T14" fmla="*/ 60 w 107"/>
                          <a:gd name="T15" fmla="*/ 106 h 425"/>
                          <a:gd name="T16" fmla="*/ 76 w 107"/>
                          <a:gd name="T17" fmla="*/ 158 h 425"/>
                          <a:gd name="T18" fmla="*/ 81 w 107"/>
                          <a:gd name="T19" fmla="*/ 212 h 425"/>
                          <a:gd name="T20" fmla="*/ 76 w 107"/>
                          <a:gd name="T21" fmla="*/ 266 h 425"/>
                          <a:gd name="T22" fmla="*/ 60 w 107"/>
                          <a:gd name="T23" fmla="*/ 318 h 425"/>
                          <a:gd name="T24" fmla="*/ 35 w 107"/>
                          <a:gd name="T25" fmla="*/ 366 h 425"/>
                          <a:gd name="T26" fmla="*/ 0 w 107"/>
                          <a:gd name="T27" fmla="*/ 408 h 425"/>
                          <a:gd name="T28" fmla="*/ 18 w 107"/>
                          <a:gd name="T29" fmla="*/ 425 h 425"/>
                          <a:gd name="T30" fmla="*/ 56 w 107"/>
                          <a:gd name="T31" fmla="*/ 380 h 425"/>
                          <a:gd name="T32" fmla="*/ 84 w 107"/>
                          <a:gd name="T33" fmla="*/ 328 h 425"/>
                          <a:gd name="T34" fmla="*/ 101 w 107"/>
                          <a:gd name="T35" fmla="*/ 271 h 425"/>
                          <a:gd name="T36" fmla="*/ 107 w 107"/>
                          <a:gd name="T37" fmla="*/ 212 h 425"/>
                          <a:gd name="T38" fmla="*/ 101 w 107"/>
                          <a:gd name="T39" fmla="*/ 153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7" h="425">
                            <a:moveTo>
                              <a:pt x="101" y="153"/>
                            </a:moveTo>
                            <a:lnTo>
                              <a:pt x="101" y="153"/>
                            </a:lnTo>
                            <a:cubicBezTo>
                              <a:pt x="97" y="134"/>
                              <a:pt x="91" y="115"/>
                              <a:pt x="84" y="97"/>
                            </a:cubicBezTo>
                            <a:cubicBezTo>
                              <a:pt x="76" y="79"/>
                              <a:pt x="67" y="61"/>
                              <a:pt x="56" y="45"/>
                            </a:cubicBezTo>
                            <a:cubicBezTo>
                              <a:pt x="45" y="28"/>
                              <a:pt x="32" y="13"/>
                              <a:pt x="18" y="0"/>
                            </a:cubicBezTo>
                            <a:lnTo>
                              <a:pt x="0" y="17"/>
                            </a:lnTo>
                            <a:cubicBezTo>
                              <a:pt x="14" y="30"/>
                              <a:pt x="25" y="44"/>
                              <a:pt x="35" y="59"/>
                            </a:cubicBezTo>
                            <a:cubicBezTo>
                              <a:pt x="45" y="74"/>
                              <a:pt x="54" y="90"/>
                              <a:pt x="60" y="106"/>
                            </a:cubicBezTo>
                            <a:cubicBezTo>
                              <a:pt x="67" y="123"/>
                              <a:pt x="72" y="140"/>
                              <a:pt x="76" y="158"/>
                            </a:cubicBezTo>
                            <a:cubicBezTo>
                              <a:pt x="80" y="176"/>
                              <a:pt x="81" y="194"/>
                              <a:pt x="81" y="212"/>
                            </a:cubicBezTo>
                            <a:cubicBezTo>
                              <a:pt x="81" y="230"/>
                              <a:pt x="80" y="249"/>
                              <a:pt x="76" y="266"/>
                            </a:cubicBezTo>
                            <a:cubicBezTo>
                              <a:pt x="72" y="284"/>
                              <a:pt x="67" y="302"/>
                              <a:pt x="60" y="318"/>
                            </a:cubicBezTo>
                            <a:cubicBezTo>
                              <a:pt x="54" y="335"/>
                              <a:pt x="45" y="351"/>
                              <a:pt x="35" y="366"/>
                            </a:cubicBezTo>
                            <a:cubicBezTo>
                              <a:pt x="25" y="381"/>
                              <a:pt x="14" y="395"/>
                              <a:pt x="0" y="408"/>
                            </a:cubicBezTo>
                            <a:lnTo>
                              <a:pt x="18" y="425"/>
                            </a:lnTo>
                            <a:cubicBezTo>
                              <a:pt x="32" y="411"/>
                              <a:pt x="45" y="396"/>
                              <a:pt x="56" y="380"/>
                            </a:cubicBezTo>
                            <a:cubicBezTo>
                              <a:pt x="67" y="363"/>
                              <a:pt x="76" y="346"/>
                              <a:pt x="84" y="328"/>
                            </a:cubicBezTo>
                            <a:cubicBezTo>
                              <a:pt x="91" y="310"/>
                              <a:pt x="97" y="291"/>
                              <a:pt x="101" y="271"/>
                            </a:cubicBezTo>
                            <a:cubicBezTo>
                              <a:pt x="105" y="252"/>
                              <a:pt x="107" y="232"/>
                              <a:pt x="107" y="212"/>
                            </a:cubicBezTo>
                            <a:cubicBezTo>
                              <a:pt x="107" y="192"/>
                              <a:pt x="105" y="172"/>
                              <a:pt x="101" y="153"/>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 name="Oval 12">
                      <a:extLst>
                        <a:ext uri="{FF2B5EF4-FFF2-40B4-BE49-F238E27FC236}">
                          <a16:creationId xmlns:a16="http://schemas.microsoft.com/office/drawing/2014/main" id="{097929C7-05E4-3446-9BE8-AF47AE76E58F}"/>
                        </a:ext>
                      </a:extLst>
                    </p:cNvPr>
                    <p:cNvSpPr/>
                    <p:nvPr/>
                  </p:nvSpPr>
                  <p:spPr bwMode="auto">
                    <a:xfrm>
                      <a:off x="10211600" y="2806863"/>
                      <a:ext cx="51964" cy="51964"/>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9" name="Straight Connector 18">
                    <a:extLst>
                      <a:ext uri="{FF2B5EF4-FFF2-40B4-BE49-F238E27FC236}">
                        <a16:creationId xmlns:a16="http://schemas.microsoft.com/office/drawing/2014/main" id="{0D9BE6AC-FA4D-474E-9629-39F39AE4B7F1}"/>
                      </a:ext>
                    </a:extLst>
                  </p:cNvPr>
                  <p:cNvCxnSpPr/>
                  <p:nvPr/>
                </p:nvCxnSpPr>
                <p:spPr>
                  <a:xfrm flipV="1">
                    <a:off x="10082442" y="2558400"/>
                    <a:ext cx="314326" cy="282566"/>
                  </a:xfrm>
                  <a:prstGeom prst="line">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grpSp>
          <p:nvGrpSpPr>
            <p:cNvPr id="22" name="Group 21">
              <a:extLst>
                <a:ext uri="{FF2B5EF4-FFF2-40B4-BE49-F238E27FC236}">
                  <a16:creationId xmlns:a16="http://schemas.microsoft.com/office/drawing/2014/main" id="{59E6726C-E860-4220-B05B-5C7F5BA3A449}"/>
                </a:ext>
                <a:ext uri="{C183D7F6-B498-43B3-948B-1728B52AA6E4}">
                  <adec:decorative xmlns:adec="http://schemas.microsoft.com/office/drawing/2017/decorative" val="1"/>
                </a:ext>
              </a:extLst>
            </p:cNvPr>
            <p:cNvGrpSpPr/>
            <p:nvPr/>
          </p:nvGrpSpPr>
          <p:grpSpPr>
            <a:xfrm>
              <a:off x="4266628" y="3259835"/>
              <a:ext cx="915499" cy="751254"/>
              <a:chOff x="4966175" y="2976660"/>
              <a:chExt cx="915499" cy="751254"/>
            </a:xfrm>
          </p:grpSpPr>
          <p:grpSp>
            <p:nvGrpSpPr>
              <p:cNvPr id="139" name="Group 71">
                <a:extLst>
                  <a:ext uri="{FF2B5EF4-FFF2-40B4-BE49-F238E27FC236}">
                    <a16:creationId xmlns:a16="http://schemas.microsoft.com/office/drawing/2014/main" id="{32DA3B9B-4515-4CCA-9BFF-7B968959496C}"/>
                  </a:ext>
                </a:extLst>
              </p:cNvPr>
              <p:cNvGrpSpPr>
                <a:grpSpLocks noChangeAspect="1"/>
              </p:cNvGrpSpPr>
              <p:nvPr/>
            </p:nvGrpSpPr>
            <p:grpSpPr bwMode="auto">
              <a:xfrm>
                <a:off x="4966175" y="2976660"/>
                <a:ext cx="622720" cy="467042"/>
                <a:chOff x="1614" y="2822"/>
                <a:chExt cx="312" cy="234"/>
              </a:xfrm>
            </p:grpSpPr>
            <p:sp>
              <p:nvSpPr>
                <p:cNvPr id="140" name="AutoShape 70">
                  <a:extLst>
                    <a:ext uri="{FF2B5EF4-FFF2-40B4-BE49-F238E27FC236}">
                      <a16:creationId xmlns:a16="http://schemas.microsoft.com/office/drawing/2014/main" id="{3F0DFB09-A854-4190-B300-A1A1B9541E05}"/>
                    </a:ext>
                  </a:extLst>
                </p:cNvPr>
                <p:cNvSpPr>
                  <a:spLocks noChangeAspect="1" noChangeArrowheads="1" noTextEdit="1"/>
                </p:cNvSpPr>
                <p:nvPr/>
              </p:nvSpPr>
              <p:spPr bwMode="auto">
                <a:xfrm>
                  <a:off x="1614" y="2822"/>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Rectangle 72">
                  <a:extLst>
                    <a:ext uri="{FF2B5EF4-FFF2-40B4-BE49-F238E27FC236}">
                      <a16:creationId xmlns:a16="http://schemas.microsoft.com/office/drawing/2014/main" id="{92968734-566E-49D6-8EBF-64504915ED61}"/>
                    </a:ext>
                  </a:extLst>
                </p:cNvPr>
                <p:cNvSpPr>
                  <a:spLocks noChangeArrowheads="1"/>
                </p:cNvSpPr>
                <p:nvPr/>
              </p:nvSpPr>
              <p:spPr bwMode="auto">
                <a:xfrm>
                  <a:off x="1614" y="2822"/>
                  <a:ext cx="312"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Rectangle 73">
                  <a:extLst>
                    <a:ext uri="{FF2B5EF4-FFF2-40B4-BE49-F238E27FC236}">
                      <a16:creationId xmlns:a16="http://schemas.microsoft.com/office/drawing/2014/main" id="{B54CB83A-965F-44BF-882D-E5065D96BF50}"/>
                    </a:ext>
                  </a:extLst>
                </p:cNvPr>
                <p:cNvSpPr>
                  <a:spLocks noChangeArrowheads="1"/>
                </p:cNvSpPr>
                <p:nvPr/>
              </p:nvSpPr>
              <p:spPr bwMode="auto">
                <a:xfrm>
                  <a:off x="1614" y="2851"/>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74">
                  <a:extLst>
                    <a:ext uri="{FF2B5EF4-FFF2-40B4-BE49-F238E27FC236}">
                      <a16:creationId xmlns:a16="http://schemas.microsoft.com/office/drawing/2014/main" id="{6616C395-E3C0-4428-9458-AEF98FCA7D76}"/>
                    </a:ext>
                  </a:extLst>
                </p:cNvPr>
                <p:cNvSpPr>
                  <a:spLocks/>
                </p:cNvSpPr>
                <p:nvPr/>
              </p:nvSpPr>
              <p:spPr bwMode="auto">
                <a:xfrm>
                  <a:off x="1729" y="2913"/>
                  <a:ext cx="58" cy="70"/>
                </a:xfrm>
                <a:custGeom>
                  <a:avLst/>
                  <a:gdLst>
                    <a:gd name="T0" fmla="*/ 58 w 58"/>
                    <a:gd name="T1" fmla="*/ 35 h 70"/>
                    <a:gd name="T2" fmla="*/ 0 w 58"/>
                    <a:gd name="T3" fmla="*/ 70 h 70"/>
                    <a:gd name="T4" fmla="*/ 0 w 58"/>
                    <a:gd name="T5" fmla="*/ 0 h 70"/>
                    <a:gd name="T6" fmla="*/ 58 w 58"/>
                    <a:gd name="T7" fmla="*/ 35 h 70"/>
                  </a:gdLst>
                  <a:ahLst/>
                  <a:cxnLst>
                    <a:cxn ang="0">
                      <a:pos x="T0" y="T1"/>
                    </a:cxn>
                    <a:cxn ang="0">
                      <a:pos x="T2" y="T3"/>
                    </a:cxn>
                    <a:cxn ang="0">
                      <a:pos x="T4" y="T5"/>
                    </a:cxn>
                    <a:cxn ang="0">
                      <a:pos x="T6" y="T7"/>
                    </a:cxn>
                  </a:cxnLst>
                  <a:rect l="0" t="0" r="r" b="b"/>
                  <a:pathLst>
                    <a:path w="58" h="70">
                      <a:moveTo>
                        <a:pt x="58" y="35"/>
                      </a:moveTo>
                      <a:lnTo>
                        <a:pt x="0" y="70"/>
                      </a:lnTo>
                      <a:lnTo>
                        <a:pt x="0" y="0"/>
                      </a:lnTo>
                      <a:lnTo>
                        <a:pt x="58" y="3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Oval 75">
                  <a:extLst>
                    <a:ext uri="{FF2B5EF4-FFF2-40B4-BE49-F238E27FC236}">
                      <a16:creationId xmlns:a16="http://schemas.microsoft.com/office/drawing/2014/main" id="{5163F392-45CE-4426-808A-6756BEDC6BCB}"/>
                    </a:ext>
                  </a:extLst>
                </p:cNvPr>
                <p:cNvSpPr>
                  <a:spLocks noChangeArrowheads="1"/>
                </p:cNvSpPr>
                <p:nvPr/>
              </p:nvSpPr>
              <p:spPr bwMode="auto">
                <a:xfrm>
                  <a:off x="1624" y="2832"/>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9" name="Oval 76">
                  <a:extLst>
                    <a:ext uri="{FF2B5EF4-FFF2-40B4-BE49-F238E27FC236}">
                      <a16:creationId xmlns:a16="http://schemas.microsoft.com/office/drawing/2014/main" id="{50A9806A-42E1-44A6-8422-AD671536C8DA}"/>
                    </a:ext>
                  </a:extLst>
                </p:cNvPr>
                <p:cNvSpPr>
                  <a:spLocks noChangeArrowheads="1"/>
                </p:cNvSpPr>
                <p:nvPr/>
              </p:nvSpPr>
              <p:spPr bwMode="auto">
                <a:xfrm>
                  <a:off x="1638" y="2832"/>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1" name="Oval 77">
                  <a:extLst>
                    <a:ext uri="{FF2B5EF4-FFF2-40B4-BE49-F238E27FC236}">
                      <a16:creationId xmlns:a16="http://schemas.microsoft.com/office/drawing/2014/main" id="{0EF7ACFD-6CFB-4D9D-BCFA-D5D9609B2B2B}"/>
                    </a:ext>
                  </a:extLst>
                </p:cNvPr>
                <p:cNvSpPr>
                  <a:spLocks noChangeArrowheads="1"/>
                </p:cNvSpPr>
                <p:nvPr/>
              </p:nvSpPr>
              <p:spPr bwMode="auto">
                <a:xfrm>
                  <a:off x="1653" y="2832"/>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useBgFill="1">
            <p:nvSpPr>
              <p:cNvPr id="21" name="Oval 20">
                <a:extLst>
                  <a:ext uri="{FF2B5EF4-FFF2-40B4-BE49-F238E27FC236}">
                    <a16:creationId xmlns:a16="http://schemas.microsoft.com/office/drawing/2014/main" id="{BCEF625E-2CA8-4553-B33E-BDC56797D0CE}"/>
                  </a:ext>
                </a:extLst>
              </p:cNvPr>
              <p:cNvSpPr/>
              <p:nvPr/>
            </p:nvSpPr>
            <p:spPr bwMode="auto">
              <a:xfrm>
                <a:off x="5328198" y="3174438"/>
                <a:ext cx="553476" cy="55347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6" name="Group 342">
                <a:extLst>
                  <a:ext uri="{FF2B5EF4-FFF2-40B4-BE49-F238E27FC236}">
                    <a16:creationId xmlns:a16="http://schemas.microsoft.com/office/drawing/2014/main" id="{023CEFD8-45B3-44BE-8232-65745EE3097B}"/>
                  </a:ext>
                </a:extLst>
              </p:cNvPr>
              <p:cNvGrpSpPr>
                <a:grpSpLocks noChangeAspect="1"/>
              </p:cNvGrpSpPr>
              <p:nvPr/>
            </p:nvGrpSpPr>
            <p:grpSpPr bwMode="auto">
              <a:xfrm>
                <a:off x="5351730" y="3203526"/>
                <a:ext cx="506413" cy="495300"/>
                <a:chOff x="2805" y="2777"/>
                <a:chExt cx="319" cy="312"/>
              </a:xfrm>
            </p:grpSpPr>
            <p:sp>
              <p:nvSpPr>
                <p:cNvPr id="137" name="Freeform 343">
                  <a:extLst>
                    <a:ext uri="{FF2B5EF4-FFF2-40B4-BE49-F238E27FC236}">
                      <a16:creationId xmlns:a16="http://schemas.microsoft.com/office/drawing/2014/main" id="{738EA9C1-B47B-4167-BC54-2405209B9AAA}"/>
                    </a:ext>
                  </a:extLst>
                </p:cNvPr>
                <p:cNvSpPr>
                  <a:spLocks noEditPoints="1"/>
                </p:cNvSpPr>
                <p:nvPr/>
              </p:nvSpPr>
              <p:spPr bwMode="auto">
                <a:xfrm>
                  <a:off x="2805" y="2777"/>
                  <a:ext cx="319" cy="312"/>
                </a:xfrm>
                <a:custGeom>
                  <a:avLst/>
                  <a:gdLst>
                    <a:gd name="T0" fmla="*/ 715 w 1396"/>
                    <a:gd name="T1" fmla="*/ 0 h 1365"/>
                    <a:gd name="T2" fmla="*/ 125 w 1396"/>
                    <a:gd name="T3" fmla="*/ 341 h 1365"/>
                    <a:gd name="T4" fmla="*/ 125 w 1396"/>
                    <a:gd name="T5" fmla="*/ 1024 h 1365"/>
                    <a:gd name="T6" fmla="*/ 715 w 1396"/>
                    <a:gd name="T7" fmla="*/ 1365 h 1365"/>
                    <a:gd name="T8" fmla="*/ 1396 w 1396"/>
                    <a:gd name="T9" fmla="*/ 682 h 1365"/>
                    <a:gd name="T10" fmla="*/ 715 w 1396"/>
                    <a:gd name="T11" fmla="*/ 0 h 1365"/>
                    <a:gd name="T12" fmla="*/ 714 w 1396"/>
                    <a:gd name="T13" fmla="*/ 1237 h 1365"/>
                    <a:gd name="T14" fmla="*/ 159 w 1396"/>
                    <a:gd name="T15" fmla="*/ 683 h 1365"/>
                    <a:gd name="T16" fmla="*/ 714 w 1396"/>
                    <a:gd name="T17" fmla="*/ 128 h 1365"/>
                    <a:gd name="T18" fmla="*/ 1268 w 1396"/>
                    <a:gd name="T19" fmla="*/ 683 h 1365"/>
                    <a:gd name="T20" fmla="*/ 714 w 1396"/>
                    <a:gd name="T21" fmla="*/ 1237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6" h="1365">
                      <a:moveTo>
                        <a:pt x="715" y="0"/>
                      </a:moveTo>
                      <a:cubicBezTo>
                        <a:pt x="464" y="0"/>
                        <a:pt x="250" y="124"/>
                        <a:pt x="125" y="341"/>
                      </a:cubicBezTo>
                      <a:cubicBezTo>
                        <a:pt x="0" y="559"/>
                        <a:pt x="0" y="806"/>
                        <a:pt x="125" y="1024"/>
                      </a:cubicBezTo>
                      <a:cubicBezTo>
                        <a:pt x="250" y="1241"/>
                        <a:pt x="464" y="1365"/>
                        <a:pt x="715" y="1365"/>
                      </a:cubicBezTo>
                      <a:cubicBezTo>
                        <a:pt x="1091" y="1365"/>
                        <a:pt x="1396" y="1059"/>
                        <a:pt x="1396" y="682"/>
                      </a:cubicBezTo>
                      <a:cubicBezTo>
                        <a:pt x="1396" y="305"/>
                        <a:pt x="1091" y="0"/>
                        <a:pt x="715" y="0"/>
                      </a:cubicBezTo>
                      <a:close/>
                      <a:moveTo>
                        <a:pt x="714" y="1237"/>
                      </a:moveTo>
                      <a:cubicBezTo>
                        <a:pt x="407" y="1237"/>
                        <a:pt x="159" y="989"/>
                        <a:pt x="159" y="683"/>
                      </a:cubicBezTo>
                      <a:cubicBezTo>
                        <a:pt x="159" y="376"/>
                        <a:pt x="407" y="128"/>
                        <a:pt x="714" y="128"/>
                      </a:cubicBezTo>
                      <a:cubicBezTo>
                        <a:pt x="1020" y="128"/>
                        <a:pt x="1268" y="376"/>
                        <a:pt x="1268" y="683"/>
                      </a:cubicBezTo>
                      <a:cubicBezTo>
                        <a:pt x="1268" y="989"/>
                        <a:pt x="1020" y="1237"/>
                        <a:pt x="714" y="123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344">
                  <a:extLst>
                    <a:ext uri="{FF2B5EF4-FFF2-40B4-BE49-F238E27FC236}">
                      <a16:creationId xmlns:a16="http://schemas.microsoft.com/office/drawing/2014/main" id="{CF1E1C02-78A1-4C32-8532-B5C80F83B0A4}"/>
                    </a:ext>
                  </a:extLst>
                </p:cNvPr>
                <p:cNvSpPr>
                  <a:spLocks noEditPoints="1"/>
                </p:cNvSpPr>
                <p:nvPr/>
              </p:nvSpPr>
              <p:spPr bwMode="auto">
                <a:xfrm>
                  <a:off x="2871" y="2835"/>
                  <a:ext cx="195" cy="195"/>
                </a:xfrm>
                <a:custGeom>
                  <a:avLst/>
                  <a:gdLst>
                    <a:gd name="T0" fmla="*/ 853 w 853"/>
                    <a:gd name="T1" fmla="*/ 471 h 854"/>
                    <a:gd name="T2" fmla="*/ 852 w 853"/>
                    <a:gd name="T3" fmla="*/ 382 h 854"/>
                    <a:gd name="T4" fmla="*/ 789 w 853"/>
                    <a:gd name="T5" fmla="*/ 383 h 854"/>
                    <a:gd name="T6" fmla="*/ 715 w 853"/>
                    <a:gd name="T7" fmla="*/ 205 h 854"/>
                    <a:gd name="T8" fmla="*/ 759 w 853"/>
                    <a:gd name="T9" fmla="*/ 160 h 854"/>
                    <a:gd name="T10" fmla="*/ 691 w 853"/>
                    <a:gd name="T11" fmla="*/ 95 h 854"/>
                    <a:gd name="T12" fmla="*/ 648 w 853"/>
                    <a:gd name="T13" fmla="*/ 139 h 854"/>
                    <a:gd name="T14" fmla="*/ 465 w 853"/>
                    <a:gd name="T15" fmla="*/ 65 h 854"/>
                    <a:gd name="T16" fmla="*/ 464 w 853"/>
                    <a:gd name="T17" fmla="*/ 0 h 854"/>
                    <a:gd name="T18" fmla="*/ 373 w 853"/>
                    <a:gd name="T19" fmla="*/ 1 h 854"/>
                    <a:gd name="T20" fmla="*/ 374 w 853"/>
                    <a:gd name="T21" fmla="*/ 67 h 854"/>
                    <a:gd name="T22" fmla="*/ 198 w 853"/>
                    <a:gd name="T23" fmla="*/ 143 h 854"/>
                    <a:gd name="T24" fmla="*/ 155 w 853"/>
                    <a:gd name="T25" fmla="*/ 102 h 854"/>
                    <a:gd name="T26" fmla="*/ 89 w 853"/>
                    <a:gd name="T27" fmla="*/ 169 h 854"/>
                    <a:gd name="T28" fmla="*/ 133 w 853"/>
                    <a:gd name="T29" fmla="*/ 211 h 854"/>
                    <a:gd name="T30" fmla="*/ 63 w 853"/>
                    <a:gd name="T31" fmla="*/ 382 h 854"/>
                    <a:gd name="T32" fmla="*/ 0 w 853"/>
                    <a:gd name="T33" fmla="*/ 383 h 854"/>
                    <a:gd name="T34" fmla="*/ 1 w 853"/>
                    <a:gd name="T35" fmla="*/ 472 h 854"/>
                    <a:gd name="T36" fmla="*/ 63 w 853"/>
                    <a:gd name="T37" fmla="*/ 471 h 854"/>
                    <a:gd name="T38" fmla="*/ 137 w 853"/>
                    <a:gd name="T39" fmla="*/ 654 h 854"/>
                    <a:gd name="T40" fmla="*/ 96 w 853"/>
                    <a:gd name="T41" fmla="*/ 696 h 854"/>
                    <a:gd name="T42" fmla="*/ 164 w 853"/>
                    <a:gd name="T43" fmla="*/ 761 h 854"/>
                    <a:gd name="T44" fmla="*/ 204 w 853"/>
                    <a:gd name="T45" fmla="*/ 720 h 854"/>
                    <a:gd name="T46" fmla="*/ 388 w 853"/>
                    <a:gd name="T47" fmla="*/ 793 h 854"/>
                    <a:gd name="T48" fmla="*/ 389 w 853"/>
                    <a:gd name="T49" fmla="*/ 854 h 854"/>
                    <a:gd name="T50" fmla="*/ 480 w 853"/>
                    <a:gd name="T51" fmla="*/ 853 h 854"/>
                    <a:gd name="T52" fmla="*/ 479 w 853"/>
                    <a:gd name="T53" fmla="*/ 791 h 854"/>
                    <a:gd name="T54" fmla="*/ 657 w 853"/>
                    <a:gd name="T55" fmla="*/ 713 h 854"/>
                    <a:gd name="T56" fmla="*/ 700 w 853"/>
                    <a:gd name="T57" fmla="*/ 754 h 854"/>
                    <a:gd name="T58" fmla="*/ 766 w 853"/>
                    <a:gd name="T59" fmla="*/ 688 h 854"/>
                    <a:gd name="T60" fmla="*/ 722 w 853"/>
                    <a:gd name="T61" fmla="*/ 645 h 854"/>
                    <a:gd name="T62" fmla="*/ 789 w 853"/>
                    <a:gd name="T63" fmla="*/ 472 h 854"/>
                    <a:gd name="T64" fmla="*/ 853 w 853"/>
                    <a:gd name="T65" fmla="*/ 471 h 854"/>
                    <a:gd name="T66" fmla="*/ 425 w 853"/>
                    <a:gd name="T67" fmla="*/ 683 h 854"/>
                    <a:gd name="T68" fmla="*/ 169 w 853"/>
                    <a:gd name="T69" fmla="*/ 427 h 854"/>
                    <a:gd name="T70" fmla="*/ 425 w 853"/>
                    <a:gd name="T71" fmla="*/ 171 h 854"/>
                    <a:gd name="T72" fmla="*/ 681 w 853"/>
                    <a:gd name="T73" fmla="*/ 427 h 854"/>
                    <a:gd name="T74" fmla="*/ 425 w 853"/>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3" h="854">
                      <a:moveTo>
                        <a:pt x="853" y="471"/>
                      </a:moveTo>
                      <a:cubicBezTo>
                        <a:pt x="852" y="382"/>
                        <a:pt x="852" y="382"/>
                        <a:pt x="852" y="382"/>
                      </a:cubicBezTo>
                      <a:cubicBezTo>
                        <a:pt x="789" y="383"/>
                        <a:pt x="789" y="383"/>
                        <a:pt x="789" y="383"/>
                      </a:cubicBezTo>
                      <a:cubicBezTo>
                        <a:pt x="781" y="316"/>
                        <a:pt x="754" y="255"/>
                        <a:pt x="715" y="205"/>
                      </a:cubicBezTo>
                      <a:cubicBezTo>
                        <a:pt x="759" y="160"/>
                        <a:pt x="759" y="160"/>
                        <a:pt x="759" y="160"/>
                      </a:cubicBezTo>
                      <a:cubicBezTo>
                        <a:pt x="691" y="95"/>
                        <a:pt x="691" y="95"/>
                        <a:pt x="691" y="95"/>
                      </a:cubicBezTo>
                      <a:cubicBezTo>
                        <a:pt x="648" y="139"/>
                        <a:pt x="648" y="139"/>
                        <a:pt x="648" y="139"/>
                      </a:cubicBezTo>
                      <a:cubicBezTo>
                        <a:pt x="596" y="99"/>
                        <a:pt x="533" y="73"/>
                        <a:pt x="465" y="65"/>
                      </a:cubicBezTo>
                      <a:cubicBezTo>
                        <a:pt x="464" y="0"/>
                        <a:pt x="464" y="0"/>
                        <a:pt x="464" y="0"/>
                      </a:cubicBezTo>
                      <a:cubicBezTo>
                        <a:pt x="373" y="1"/>
                        <a:pt x="373" y="1"/>
                        <a:pt x="373" y="1"/>
                      </a:cubicBezTo>
                      <a:cubicBezTo>
                        <a:pt x="374" y="67"/>
                        <a:pt x="374" y="67"/>
                        <a:pt x="374" y="67"/>
                      </a:cubicBezTo>
                      <a:cubicBezTo>
                        <a:pt x="308" y="76"/>
                        <a:pt x="248" y="104"/>
                        <a:pt x="198" y="143"/>
                      </a:cubicBezTo>
                      <a:cubicBezTo>
                        <a:pt x="155" y="102"/>
                        <a:pt x="155" y="102"/>
                        <a:pt x="155" y="102"/>
                      </a:cubicBezTo>
                      <a:cubicBezTo>
                        <a:pt x="89" y="169"/>
                        <a:pt x="89" y="169"/>
                        <a:pt x="89" y="169"/>
                      </a:cubicBezTo>
                      <a:cubicBezTo>
                        <a:pt x="133" y="211"/>
                        <a:pt x="133" y="211"/>
                        <a:pt x="133" y="211"/>
                      </a:cubicBezTo>
                      <a:cubicBezTo>
                        <a:pt x="96" y="260"/>
                        <a:pt x="71" y="319"/>
                        <a:pt x="63" y="382"/>
                      </a:cubicBezTo>
                      <a:cubicBezTo>
                        <a:pt x="0" y="383"/>
                        <a:pt x="0" y="383"/>
                        <a:pt x="0" y="383"/>
                      </a:cubicBezTo>
                      <a:cubicBezTo>
                        <a:pt x="1" y="472"/>
                        <a:pt x="1" y="472"/>
                        <a:pt x="1" y="472"/>
                      </a:cubicBezTo>
                      <a:cubicBezTo>
                        <a:pt x="63" y="471"/>
                        <a:pt x="63" y="471"/>
                        <a:pt x="63" y="471"/>
                      </a:cubicBezTo>
                      <a:cubicBezTo>
                        <a:pt x="70" y="540"/>
                        <a:pt x="97" y="602"/>
                        <a:pt x="137" y="654"/>
                      </a:cubicBezTo>
                      <a:cubicBezTo>
                        <a:pt x="96" y="696"/>
                        <a:pt x="96" y="696"/>
                        <a:pt x="96" y="696"/>
                      </a:cubicBezTo>
                      <a:cubicBezTo>
                        <a:pt x="164" y="761"/>
                        <a:pt x="164" y="761"/>
                        <a:pt x="164" y="761"/>
                      </a:cubicBezTo>
                      <a:cubicBezTo>
                        <a:pt x="204" y="720"/>
                        <a:pt x="204" y="720"/>
                        <a:pt x="204" y="720"/>
                      </a:cubicBezTo>
                      <a:cubicBezTo>
                        <a:pt x="256" y="760"/>
                        <a:pt x="320" y="786"/>
                        <a:pt x="388" y="793"/>
                      </a:cubicBezTo>
                      <a:cubicBezTo>
                        <a:pt x="389" y="854"/>
                        <a:pt x="389" y="854"/>
                        <a:pt x="389" y="854"/>
                      </a:cubicBezTo>
                      <a:cubicBezTo>
                        <a:pt x="480" y="853"/>
                        <a:pt x="480" y="853"/>
                        <a:pt x="480" y="853"/>
                      </a:cubicBezTo>
                      <a:cubicBezTo>
                        <a:pt x="479" y="791"/>
                        <a:pt x="479" y="791"/>
                        <a:pt x="479" y="791"/>
                      </a:cubicBezTo>
                      <a:cubicBezTo>
                        <a:pt x="546" y="782"/>
                        <a:pt x="607" y="754"/>
                        <a:pt x="657" y="713"/>
                      </a:cubicBezTo>
                      <a:cubicBezTo>
                        <a:pt x="700" y="754"/>
                        <a:pt x="700" y="754"/>
                        <a:pt x="700" y="754"/>
                      </a:cubicBezTo>
                      <a:cubicBezTo>
                        <a:pt x="766" y="688"/>
                        <a:pt x="766" y="688"/>
                        <a:pt x="766" y="688"/>
                      </a:cubicBezTo>
                      <a:cubicBezTo>
                        <a:pt x="722" y="645"/>
                        <a:pt x="722" y="645"/>
                        <a:pt x="722" y="645"/>
                      </a:cubicBezTo>
                      <a:cubicBezTo>
                        <a:pt x="758" y="595"/>
                        <a:pt x="782" y="536"/>
                        <a:pt x="789" y="472"/>
                      </a:cubicBezTo>
                      <a:lnTo>
                        <a:pt x="853" y="471"/>
                      </a:lnTo>
                      <a:close/>
                      <a:moveTo>
                        <a:pt x="425" y="683"/>
                      </a:moveTo>
                      <a:cubicBezTo>
                        <a:pt x="284" y="683"/>
                        <a:pt x="169" y="568"/>
                        <a:pt x="169" y="427"/>
                      </a:cubicBezTo>
                      <a:cubicBezTo>
                        <a:pt x="169" y="285"/>
                        <a:pt x="284" y="171"/>
                        <a:pt x="425" y="171"/>
                      </a:cubicBezTo>
                      <a:cubicBezTo>
                        <a:pt x="566" y="171"/>
                        <a:pt x="681" y="285"/>
                        <a:pt x="681" y="427"/>
                      </a:cubicBezTo>
                      <a:cubicBezTo>
                        <a:pt x="681" y="568"/>
                        <a:pt x="566" y="683"/>
                        <a:pt x="425" y="6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150" name="Straight Connector 149">
              <a:extLst>
                <a:ext uri="{FF2B5EF4-FFF2-40B4-BE49-F238E27FC236}">
                  <a16:creationId xmlns:a16="http://schemas.microsoft.com/office/drawing/2014/main" id="{DB35FD2C-2978-4115-BCA8-8E82BF018214}"/>
                </a:ext>
                <a:ext uri="{C183D7F6-B498-43B3-948B-1728B52AA6E4}">
                  <adec:decorative xmlns:adec="http://schemas.microsoft.com/office/drawing/2017/decorative" val="1"/>
                </a:ext>
              </a:extLst>
            </p:cNvPr>
            <p:cNvCxnSpPr/>
            <p:nvPr/>
          </p:nvCxnSpPr>
          <p:spPr>
            <a:xfrm>
              <a:off x="5118792" y="1649042"/>
              <a:ext cx="0" cy="446315"/>
            </a:xfrm>
            <a:prstGeom prst="line">
              <a:avLst/>
            </a:prstGeom>
            <a:ln w="3175">
              <a:solidFill>
                <a:schemeClr val="accent2">
                  <a:lumMod val="20000"/>
                  <a:lumOff val="80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Rectangle 154" descr="Azure SQL Database&#10;Azure Database for PostgreSQL&#10;Azure DB for MySQL&#10;Azure DB for MariaDB&#10;Azure CosmosDB&#10;">
              <a:extLst>
                <a:ext uri="{FF2B5EF4-FFF2-40B4-BE49-F238E27FC236}">
                  <a16:creationId xmlns:a16="http://schemas.microsoft.com/office/drawing/2014/main" id="{31F6E85A-E511-4058-B929-AE9E3273B49E}"/>
                </a:ext>
              </a:extLst>
            </p:cNvPr>
            <p:cNvSpPr/>
            <p:nvPr/>
          </p:nvSpPr>
          <p:spPr bwMode="auto">
            <a:xfrm>
              <a:off x="3782111" y="1657233"/>
              <a:ext cx="1144672" cy="406265"/>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none" lIns="91440" tIns="91440" rIns="91440" bIns="9144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3897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Segoe UI Semibold"/>
                  <a:ea typeface="+mn-ea"/>
                  <a:cs typeface="+mn-cs"/>
                </a:rPr>
                <a:t>Azure SQL</a:t>
              </a:r>
            </a:p>
          </p:txBody>
        </p:sp>
        <p:sp>
          <p:nvSpPr>
            <p:cNvPr id="163" name="Rectangle 162">
              <a:extLst>
                <a:ext uri="{FF2B5EF4-FFF2-40B4-BE49-F238E27FC236}">
                  <a16:creationId xmlns:a16="http://schemas.microsoft.com/office/drawing/2014/main" id="{2EB89BBB-7FD5-4CEA-82D3-7E9C1C3AA617}"/>
                </a:ext>
              </a:extLst>
            </p:cNvPr>
            <p:cNvSpPr/>
            <p:nvPr/>
          </p:nvSpPr>
          <p:spPr bwMode="auto">
            <a:xfrm>
              <a:off x="6352223" y="1640918"/>
              <a:ext cx="4201384" cy="406265"/>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9144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3897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Segoe UI Semibold"/>
                  <a:ea typeface="+mn-ea"/>
                  <a:cs typeface="+mn-cs"/>
                </a:rPr>
                <a:t>Azure Database for PostgreSQL</a:t>
              </a:r>
            </a:p>
          </p:txBody>
        </p:sp>
        <p:sp>
          <p:nvSpPr>
            <p:cNvPr id="96" name="Rectangle 95">
              <a:extLst>
                <a:ext uri="{FF2B5EF4-FFF2-40B4-BE49-F238E27FC236}">
                  <a16:creationId xmlns:a16="http://schemas.microsoft.com/office/drawing/2014/main" id="{62F2986F-2FDC-4E91-9A83-B642BEBF27E5}"/>
                </a:ext>
              </a:extLst>
            </p:cNvPr>
            <p:cNvSpPr/>
            <p:nvPr/>
          </p:nvSpPr>
          <p:spPr bwMode="auto">
            <a:xfrm>
              <a:off x="6597356" y="4874137"/>
              <a:ext cx="1708962" cy="4390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Scale up, scale out</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Hyperscale Postgres</a:t>
              </a:r>
            </a:p>
          </p:txBody>
        </p:sp>
        <p:sp>
          <p:nvSpPr>
            <p:cNvPr id="97" name="Rectangle 96">
              <a:extLst>
                <a:ext uri="{FF2B5EF4-FFF2-40B4-BE49-F238E27FC236}">
                  <a16:creationId xmlns:a16="http://schemas.microsoft.com/office/drawing/2014/main" id="{2B821816-840A-43FE-A2FD-FD5C444B540D}"/>
                </a:ext>
              </a:extLst>
            </p:cNvPr>
            <p:cNvSpPr/>
            <p:nvPr/>
          </p:nvSpPr>
          <p:spPr bwMode="auto">
            <a:xfrm>
              <a:off x="1110860" y="4874137"/>
              <a:ext cx="1708962" cy="4390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Automated updates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Evergreen SQL</a:t>
              </a:r>
            </a:p>
          </p:txBody>
        </p:sp>
        <p:sp>
          <p:nvSpPr>
            <p:cNvPr id="98" name="Rectangle 97">
              <a:extLst>
                <a:ext uri="{FF2B5EF4-FFF2-40B4-BE49-F238E27FC236}">
                  <a16:creationId xmlns:a16="http://schemas.microsoft.com/office/drawing/2014/main" id="{B0007C7E-5A87-486D-9A01-213EAA727BCD}"/>
                </a:ext>
              </a:extLst>
            </p:cNvPr>
            <p:cNvSpPr/>
            <p:nvPr/>
          </p:nvSpPr>
          <p:spPr bwMode="auto">
            <a:xfrm>
              <a:off x="9216334" y="4874137"/>
              <a:ext cx="1957500" cy="4390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Single pane of glass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Consistent workflows</a:t>
              </a:r>
            </a:p>
          </p:txBody>
        </p:sp>
        <p:sp>
          <p:nvSpPr>
            <p:cNvPr id="99" name="Rectangle 98">
              <a:extLst>
                <a:ext uri="{FF2B5EF4-FFF2-40B4-BE49-F238E27FC236}">
                  <a16:creationId xmlns:a16="http://schemas.microsoft.com/office/drawing/2014/main" id="{227881C2-482C-49DC-A0B3-94B7C31DFDF7}"/>
                </a:ext>
              </a:extLst>
            </p:cNvPr>
            <p:cNvSpPr/>
            <p:nvPr/>
          </p:nvSpPr>
          <p:spPr bwMode="auto">
            <a:xfrm>
              <a:off x="3565589" y="4874137"/>
              <a:ext cx="2286000" cy="4390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Built in HA/DR</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Automation at scale</a:t>
              </a:r>
            </a:p>
          </p:txBody>
        </p:sp>
        <p:sp>
          <p:nvSpPr>
            <p:cNvPr id="2" name="Rectangle 1">
              <a:extLst>
                <a:ext uri="{FF2B5EF4-FFF2-40B4-BE49-F238E27FC236}">
                  <a16:creationId xmlns:a16="http://schemas.microsoft.com/office/drawing/2014/main" id="{C9BB8841-BD37-4D26-AEE3-52FDE9FA88DA}"/>
                </a:ext>
              </a:extLst>
            </p:cNvPr>
            <p:cNvSpPr/>
            <p:nvPr/>
          </p:nvSpPr>
          <p:spPr bwMode="auto">
            <a:xfrm>
              <a:off x="1981129" y="1684158"/>
              <a:ext cx="1728633" cy="369332"/>
            </a:xfrm>
            <a:prstGeom prst="rect">
              <a:avLst/>
            </a:prstGeom>
            <a:solidFill>
              <a:srgbClr val="000000"/>
            </a:solidFill>
            <a:ln w="6350" cap="flat" cmpd="sng" algn="ctr">
              <a:noFill/>
              <a:prstDash val="solid"/>
              <a:headEnd type="none" w="med" len="med"/>
              <a:tailEnd type="none" w="med" len="med"/>
            </a:ln>
            <a:effectLst>
              <a:outerShdw blurRad="381000" algn="tl" rotWithShape="0">
                <a:srgbClr val="0078D4">
                  <a:alpha val="55000"/>
                </a:srgbClr>
              </a:outerShdw>
            </a:effectLst>
          </p:spPr>
          <p:txBody>
            <a:bodyPr rot="0" spcFirstLastPara="0" vert="horz" wrap="square" lIns="0" tIns="146304" rIns="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lnSpc>
                  <a:spcPct val="90000"/>
                </a:lnSpc>
                <a:spcBef>
                  <a:spcPct val="0"/>
                </a:spcBef>
                <a:spcAft>
                  <a:spcPct val="0"/>
                </a:spcAft>
                <a:defRPr/>
              </a:pPr>
              <a:r>
                <a:rPr lang="en-US" sz="1200">
                  <a:solidFill>
                    <a:srgbClr val="50E6FF"/>
                  </a:solidFill>
                  <a:latin typeface="Segoe UI Semibold"/>
                  <a:cs typeface="Segoe UI" pitchFamily="34" charset="0"/>
                </a:rPr>
                <a:t>GENERALLY AVAILABLE</a:t>
              </a:r>
            </a:p>
          </p:txBody>
        </p:sp>
        <p:sp>
          <p:nvSpPr>
            <p:cNvPr id="3" name="Rectangle 2">
              <a:extLst>
                <a:ext uri="{FF2B5EF4-FFF2-40B4-BE49-F238E27FC236}">
                  <a16:creationId xmlns:a16="http://schemas.microsoft.com/office/drawing/2014/main" id="{91689FCD-095B-4255-B962-18E956E12DF5}"/>
                </a:ext>
              </a:extLst>
            </p:cNvPr>
            <p:cNvSpPr/>
            <p:nvPr/>
          </p:nvSpPr>
          <p:spPr bwMode="auto">
            <a:xfrm>
              <a:off x="5399330" y="1691916"/>
              <a:ext cx="1422334" cy="369332"/>
            </a:xfrm>
            <a:prstGeom prst="rect">
              <a:avLst/>
            </a:prstGeom>
            <a:solidFill>
              <a:srgbClr val="000000"/>
            </a:solidFill>
            <a:ln w="6350" cap="flat" cmpd="sng" algn="ctr">
              <a:noFill/>
              <a:prstDash val="solid"/>
              <a:headEnd type="none" w="med" len="med"/>
              <a:tailEnd type="none" w="med" len="med"/>
            </a:ln>
            <a:effectLst>
              <a:outerShdw blurRad="381000" algn="tl" rotWithShape="0">
                <a:srgbClr val="0078D4">
                  <a:alpha val="55000"/>
                </a:srgbClr>
              </a:outerShdw>
            </a:effectLst>
          </p:spPr>
          <p:txBody>
            <a:bodyPr rot="0" spcFirstLastPara="0" vert="horz" wrap="square" lIns="0" tIns="146304" rIns="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E6FF"/>
                  </a:solidFill>
                  <a:latin typeface="Segoe UI Semibold"/>
                  <a:cs typeface="Segoe UI" pitchFamily="34" charset="0"/>
                </a:rPr>
                <a:t>PUBLIC PREVIEW</a:t>
              </a:r>
              <a:endPar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spTree>
    <p:extLst>
      <p:ext uri="{BB962C8B-B14F-4D97-AF65-F5344CB8AC3E}">
        <p14:creationId xmlns:p14="http://schemas.microsoft.com/office/powerpoint/2010/main" val="1250634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C5579-C159-4B6B-8A8E-C627938CAF2D}"/>
              </a:ext>
            </a:extLst>
          </p:cNvPr>
          <p:cNvSpPr>
            <a:spLocks noGrp="1"/>
          </p:cNvSpPr>
          <p:nvPr>
            <p:ph type="title"/>
          </p:nvPr>
        </p:nvSpPr>
        <p:spPr>
          <a:xfrm>
            <a:off x="588263" y="457200"/>
            <a:ext cx="11018520" cy="553998"/>
          </a:xfrm>
        </p:spPr>
        <p:txBody>
          <a:bodyPr/>
          <a:lstStyle/>
          <a:p>
            <a:r>
              <a:rPr lang="en-US"/>
              <a:t>Savings from Azure Arc-enabled data services</a:t>
            </a:r>
          </a:p>
        </p:txBody>
      </p:sp>
      <p:sp>
        <p:nvSpPr>
          <p:cNvPr id="3" name="Text Placeholder 2">
            <a:extLst>
              <a:ext uri="{FF2B5EF4-FFF2-40B4-BE49-F238E27FC236}">
                <a16:creationId xmlns:a16="http://schemas.microsoft.com/office/drawing/2014/main" id="{FD73A83B-E8FF-4C51-A7E9-47ABC5CBECB3}"/>
              </a:ext>
            </a:extLst>
          </p:cNvPr>
          <p:cNvSpPr>
            <a:spLocks noGrp="1"/>
          </p:cNvSpPr>
          <p:nvPr>
            <p:ph type="body" sz="quarter" idx="10"/>
          </p:nvPr>
        </p:nvSpPr>
        <p:spPr>
          <a:xfrm>
            <a:off x="588263" y="1011198"/>
            <a:ext cx="11021125" cy="310863"/>
          </a:xfrm>
        </p:spPr>
        <p:txBody>
          <a:bodyPr/>
          <a:lstStyle/>
          <a:p>
            <a:r>
              <a:rPr lang="en-US">
                <a:solidFill>
                  <a:schemeClr val="accent2"/>
                </a:solidFill>
                <a:latin typeface="+mn-lt"/>
                <a:cs typeface="Segoe UI"/>
              </a:rPr>
              <a:t>Cost efficiency from automation and better resource use </a:t>
            </a:r>
          </a:p>
        </p:txBody>
      </p:sp>
      <p:sp>
        <p:nvSpPr>
          <p:cNvPr id="4" name="Rectangle 3">
            <a:extLst>
              <a:ext uri="{FF2B5EF4-FFF2-40B4-BE49-F238E27FC236}">
                <a16:creationId xmlns:a16="http://schemas.microsoft.com/office/drawing/2014/main" id="{1DC37BB3-EA5B-420E-95F7-84BC53E8CFB5}"/>
              </a:ext>
            </a:extLst>
          </p:cNvPr>
          <p:cNvSpPr/>
          <p:nvPr/>
        </p:nvSpPr>
        <p:spPr bwMode="auto">
          <a:xfrm>
            <a:off x="2137856" y="2048448"/>
            <a:ext cx="8509102" cy="6204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91427"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Flexible cost structures</a:t>
            </a: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a:ea typeface="+mn-ea"/>
                <a:cs typeface="Segoe UI" pitchFamily="34" charset="0"/>
              </a:rPr>
              <a:t>Choose between allocating costs as Opex or Capex </a:t>
            </a:r>
            <a:r>
              <a:rPr kumimoji="0" lang="en-US" sz="2000" b="1" i="0" u="none" strike="noStrike" kern="1200" cap="none" spc="0" normalizeH="0" baseline="0" noProof="0">
                <a:ln>
                  <a:noFill/>
                </a:ln>
                <a:solidFill>
                  <a:srgbClr val="000000"/>
                </a:solidFill>
                <a:effectLst/>
                <a:uLnTx/>
                <a:uFillTx/>
                <a:latin typeface="Segoe UI"/>
                <a:ea typeface="+mn-ea"/>
                <a:cs typeface="+mn-cs"/>
              </a:rPr>
              <a:t> </a:t>
            </a:r>
            <a:endParaRPr kumimoji="0" lang="en-US" sz="2350" b="0" i="0" u="none" strike="noStrike" kern="1200" cap="none" spc="0" normalizeH="0" baseline="0" noProof="0">
              <a:ln>
                <a:noFill/>
              </a:ln>
              <a:solidFill>
                <a:srgbClr val="000000"/>
              </a:solidFill>
              <a:effectLst/>
              <a:uLnTx/>
              <a:uFillTx/>
              <a:latin typeface="Segoe UI"/>
              <a:ea typeface="+mn-ea"/>
              <a:cs typeface="Segoe UI"/>
            </a:endParaRPr>
          </a:p>
        </p:txBody>
      </p:sp>
      <p:grpSp>
        <p:nvGrpSpPr>
          <p:cNvPr id="38" name="Group 108">
            <a:extLst>
              <a:ext uri="{FF2B5EF4-FFF2-40B4-BE49-F238E27FC236}">
                <a16:creationId xmlns:a16="http://schemas.microsoft.com/office/drawing/2014/main" id="{B28BC88F-30F4-4E0B-9F77-F546E99F7736}"/>
              </a:ext>
              <a:ext uri="{C183D7F6-B498-43B3-948B-1728B52AA6E4}">
                <adec:decorative xmlns:adec="http://schemas.microsoft.com/office/drawing/2017/decorative" val="1"/>
              </a:ext>
            </a:extLst>
          </p:cNvPr>
          <p:cNvGrpSpPr>
            <a:grpSpLocks noChangeAspect="1"/>
          </p:cNvGrpSpPr>
          <p:nvPr/>
        </p:nvGrpSpPr>
        <p:grpSpPr bwMode="auto">
          <a:xfrm>
            <a:off x="811543" y="3526776"/>
            <a:ext cx="660875" cy="755295"/>
            <a:chOff x="1033" y="2781"/>
            <a:chExt cx="273" cy="312"/>
          </a:xfrm>
        </p:grpSpPr>
        <p:sp>
          <p:nvSpPr>
            <p:cNvPr id="39" name="Rectangle 109">
              <a:extLst>
                <a:ext uri="{FF2B5EF4-FFF2-40B4-BE49-F238E27FC236}">
                  <a16:creationId xmlns:a16="http://schemas.microsoft.com/office/drawing/2014/main" id="{BC4249FF-FB4C-4E83-9DB1-B767E9428368}"/>
                </a:ext>
              </a:extLst>
            </p:cNvPr>
            <p:cNvSpPr>
              <a:spLocks noChangeArrowheads="1"/>
            </p:cNvSpPr>
            <p:nvPr/>
          </p:nvSpPr>
          <p:spPr bwMode="auto">
            <a:xfrm>
              <a:off x="1277" y="3025"/>
              <a:ext cx="29" cy="6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0" name="Rectangle 110">
              <a:extLst>
                <a:ext uri="{FF2B5EF4-FFF2-40B4-BE49-F238E27FC236}">
                  <a16:creationId xmlns:a16="http://schemas.microsoft.com/office/drawing/2014/main" id="{64A504DE-4A9D-4FF1-8A4B-930C8667AEFB}"/>
                </a:ext>
              </a:extLst>
            </p:cNvPr>
            <p:cNvSpPr>
              <a:spLocks noChangeArrowheads="1"/>
            </p:cNvSpPr>
            <p:nvPr/>
          </p:nvSpPr>
          <p:spPr bwMode="auto">
            <a:xfrm>
              <a:off x="1228" y="2976"/>
              <a:ext cx="29"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1" name="Rectangle 111">
              <a:extLst>
                <a:ext uri="{FF2B5EF4-FFF2-40B4-BE49-F238E27FC236}">
                  <a16:creationId xmlns:a16="http://schemas.microsoft.com/office/drawing/2014/main" id="{E9EFF577-79EE-49EB-9693-96D334412A83}"/>
                </a:ext>
              </a:extLst>
            </p:cNvPr>
            <p:cNvSpPr>
              <a:spLocks noChangeArrowheads="1"/>
            </p:cNvSpPr>
            <p:nvPr/>
          </p:nvSpPr>
          <p:spPr bwMode="auto">
            <a:xfrm>
              <a:off x="1179" y="2927"/>
              <a:ext cx="30" cy="16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2" name="Rectangle 112">
              <a:extLst>
                <a:ext uri="{FF2B5EF4-FFF2-40B4-BE49-F238E27FC236}">
                  <a16:creationId xmlns:a16="http://schemas.microsoft.com/office/drawing/2014/main" id="{1CBB3F61-594F-40D2-9B6D-60894F130B35}"/>
                </a:ext>
              </a:extLst>
            </p:cNvPr>
            <p:cNvSpPr>
              <a:spLocks noChangeArrowheads="1"/>
            </p:cNvSpPr>
            <p:nvPr/>
          </p:nvSpPr>
          <p:spPr bwMode="auto">
            <a:xfrm>
              <a:off x="1130" y="2878"/>
              <a:ext cx="30" cy="2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3" name="Rectangle 113">
              <a:extLst>
                <a:ext uri="{FF2B5EF4-FFF2-40B4-BE49-F238E27FC236}">
                  <a16:creationId xmlns:a16="http://schemas.microsoft.com/office/drawing/2014/main" id="{CE3231D3-F912-4A8D-8484-EA445F0122DE}"/>
                </a:ext>
              </a:extLst>
            </p:cNvPr>
            <p:cNvSpPr>
              <a:spLocks noChangeArrowheads="1"/>
            </p:cNvSpPr>
            <p:nvPr/>
          </p:nvSpPr>
          <p:spPr bwMode="auto">
            <a:xfrm>
              <a:off x="1082" y="2830"/>
              <a:ext cx="29" cy="2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4" name="Rectangle 114">
              <a:extLst>
                <a:ext uri="{FF2B5EF4-FFF2-40B4-BE49-F238E27FC236}">
                  <a16:creationId xmlns:a16="http://schemas.microsoft.com/office/drawing/2014/main" id="{46BEB63F-4CAC-4E4E-8176-F32479D8BEFF}"/>
                </a:ext>
              </a:extLst>
            </p:cNvPr>
            <p:cNvSpPr>
              <a:spLocks noChangeArrowheads="1"/>
            </p:cNvSpPr>
            <p:nvPr/>
          </p:nvSpPr>
          <p:spPr bwMode="auto">
            <a:xfrm>
              <a:off x="1033" y="2781"/>
              <a:ext cx="29"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5" name="Freeform 115">
              <a:extLst>
                <a:ext uri="{FF2B5EF4-FFF2-40B4-BE49-F238E27FC236}">
                  <a16:creationId xmlns:a16="http://schemas.microsoft.com/office/drawing/2014/main" id="{B541D051-B980-4588-BF89-E40DB4C142AB}"/>
                </a:ext>
              </a:extLst>
            </p:cNvPr>
            <p:cNvSpPr>
              <a:spLocks noEditPoints="1"/>
            </p:cNvSpPr>
            <p:nvPr/>
          </p:nvSpPr>
          <p:spPr bwMode="auto">
            <a:xfrm>
              <a:off x="1229" y="2781"/>
              <a:ext cx="77" cy="151"/>
            </a:xfrm>
            <a:custGeom>
              <a:avLst/>
              <a:gdLst>
                <a:gd name="T0" fmla="*/ 339 w 339"/>
                <a:gd name="T1" fmla="*/ 439 h 661"/>
                <a:gd name="T2" fmla="*/ 302 w 339"/>
                <a:gd name="T3" fmla="*/ 533 h 661"/>
                <a:gd name="T4" fmla="*/ 195 w 339"/>
                <a:gd name="T5" fmla="*/ 577 h 661"/>
                <a:gd name="T6" fmla="*/ 195 w 339"/>
                <a:gd name="T7" fmla="*/ 661 h 661"/>
                <a:gd name="T8" fmla="*/ 143 w 339"/>
                <a:gd name="T9" fmla="*/ 661 h 661"/>
                <a:gd name="T10" fmla="*/ 143 w 339"/>
                <a:gd name="T11" fmla="*/ 579 h 661"/>
                <a:gd name="T12" fmla="*/ 10 w 339"/>
                <a:gd name="T13" fmla="*/ 547 h 661"/>
                <a:gd name="T14" fmla="*/ 10 w 339"/>
                <a:gd name="T15" fmla="*/ 449 h 661"/>
                <a:gd name="T16" fmla="*/ 71 w 339"/>
                <a:gd name="T17" fmla="*/ 479 h 661"/>
                <a:gd name="T18" fmla="*/ 143 w 339"/>
                <a:gd name="T19" fmla="*/ 496 h 661"/>
                <a:gd name="T20" fmla="*/ 143 w 339"/>
                <a:gd name="T21" fmla="*/ 367 h 661"/>
                <a:gd name="T22" fmla="*/ 33 w 339"/>
                <a:gd name="T23" fmla="*/ 304 h 661"/>
                <a:gd name="T24" fmla="*/ 0 w 339"/>
                <a:gd name="T25" fmla="*/ 213 h 661"/>
                <a:gd name="T26" fmla="*/ 40 w 339"/>
                <a:gd name="T27" fmla="*/ 119 h 661"/>
                <a:gd name="T28" fmla="*/ 143 w 339"/>
                <a:gd name="T29" fmla="*/ 74 h 661"/>
                <a:gd name="T30" fmla="*/ 143 w 339"/>
                <a:gd name="T31" fmla="*/ 0 h 661"/>
                <a:gd name="T32" fmla="*/ 195 w 339"/>
                <a:gd name="T33" fmla="*/ 0 h 661"/>
                <a:gd name="T34" fmla="*/ 195 w 339"/>
                <a:gd name="T35" fmla="*/ 72 h 661"/>
                <a:gd name="T36" fmla="*/ 306 w 339"/>
                <a:gd name="T37" fmla="*/ 96 h 661"/>
                <a:gd name="T38" fmla="*/ 306 w 339"/>
                <a:gd name="T39" fmla="*/ 192 h 661"/>
                <a:gd name="T40" fmla="*/ 195 w 339"/>
                <a:gd name="T41" fmla="*/ 155 h 661"/>
                <a:gd name="T42" fmla="*/ 195 w 339"/>
                <a:gd name="T43" fmla="*/ 289 h 661"/>
                <a:gd name="T44" fmla="*/ 306 w 339"/>
                <a:gd name="T45" fmla="*/ 352 h 661"/>
                <a:gd name="T46" fmla="*/ 339 w 339"/>
                <a:gd name="T47" fmla="*/ 439 h 661"/>
                <a:gd name="T48" fmla="*/ 143 w 339"/>
                <a:gd name="T49" fmla="*/ 268 h 661"/>
                <a:gd name="T50" fmla="*/ 143 w 339"/>
                <a:gd name="T51" fmla="*/ 156 h 661"/>
                <a:gd name="T52" fmla="*/ 94 w 339"/>
                <a:gd name="T53" fmla="*/ 207 h 661"/>
                <a:gd name="T54" fmla="*/ 143 w 339"/>
                <a:gd name="T55" fmla="*/ 268 h 661"/>
                <a:gd name="T56" fmla="*/ 245 w 339"/>
                <a:gd name="T57" fmla="*/ 444 h 661"/>
                <a:gd name="T58" fmla="*/ 195 w 339"/>
                <a:gd name="T59" fmla="*/ 388 h 661"/>
                <a:gd name="T60" fmla="*/ 195 w 339"/>
                <a:gd name="T61" fmla="*/ 495 h 661"/>
                <a:gd name="T62" fmla="*/ 245 w 339"/>
                <a:gd name="T63" fmla="*/ 444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9" h="661">
                  <a:moveTo>
                    <a:pt x="339" y="439"/>
                  </a:moveTo>
                  <a:cubicBezTo>
                    <a:pt x="339" y="478"/>
                    <a:pt x="327" y="510"/>
                    <a:pt x="302" y="533"/>
                  </a:cubicBezTo>
                  <a:cubicBezTo>
                    <a:pt x="278" y="557"/>
                    <a:pt x="242" y="572"/>
                    <a:pt x="195" y="577"/>
                  </a:cubicBezTo>
                  <a:cubicBezTo>
                    <a:pt x="195" y="661"/>
                    <a:pt x="195" y="661"/>
                    <a:pt x="195" y="661"/>
                  </a:cubicBezTo>
                  <a:cubicBezTo>
                    <a:pt x="143" y="661"/>
                    <a:pt x="143" y="661"/>
                    <a:pt x="143" y="661"/>
                  </a:cubicBezTo>
                  <a:cubicBezTo>
                    <a:pt x="143" y="579"/>
                    <a:pt x="143" y="579"/>
                    <a:pt x="143" y="579"/>
                  </a:cubicBezTo>
                  <a:cubicBezTo>
                    <a:pt x="95" y="579"/>
                    <a:pt x="50" y="568"/>
                    <a:pt x="10" y="547"/>
                  </a:cubicBezTo>
                  <a:cubicBezTo>
                    <a:pt x="10" y="449"/>
                    <a:pt x="10" y="449"/>
                    <a:pt x="10" y="449"/>
                  </a:cubicBezTo>
                  <a:cubicBezTo>
                    <a:pt x="23" y="459"/>
                    <a:pt x="43" y="469"/>
                    <a:pt x="71" y="479"/>
                  </a:cubicBezTo>
                  <a:cubicBezTo>
                    <a:pt x="99" y="489"/>
                    <a:pt x="123" y="495"/>
                    <a:pt x="143" y="496"/>
                  </a:cubicBezTo>
                  <a:cubicBezTo>
                    <a:pt x="143" y="367"/>
                    <a:pt x="143" y="367"/>
                    <a:pt x="143" y="367"/>
                  </a:cubicBezTo>
                  <a:cubicBezTo>
                    <a:pt x="91" y="348"/>
                    <a:pt x="55" y="327"/>
                    <a:pt x="33" y="304"/>
                  </a:cubicBezTo>
                  <a:cubicBezTo>
                    <a:pt x="11" y="281"/>
                    <a:pt x="0" y="251"/>
                    <a:pt x="0" y="213"/>
                  </a:cubicBezTo>
                  <a:cubicBezTo>
                    <a:pt x="0" y="176"/>
                    <a:pt x="14" y="144"/>
                    <a:pt x="40" y="119"/>
                  </a:cubicBezTo>
                  <a:cubicBezTo>
                    <a:pt x="67" y="93"/>
                    <a:pt x="101" y="78"/>
                    <a:pt x="143" y="74"/>
                  </a:cubicBezTo>
                  <a:cubicBezTo>
                    <a:pt x="143" y="0"/>
                    <a:pt x="143" y="0"/>
                    <a:pt x="143" y="0"/>
                  </a:cubicBezTo>
                  <a:cubicBezTo>
                    <a:pt x="195" y="0"/>
                    <a:pt x="195" y="0"/>
                    <a:pt x="195" y="0"/>
                  </a:cubicBezTo>
                  <a:cubicBezTo>
                    <a:pt x="195" y="72"/>
                    <a:pt x="195" y="72"/>
                    <a:pt x="195" y="72"/>
                  </a:cubicBezTo>
                  <a:cubicBezTo>
                    <a:pt x="245" y="75"/>
                    <a:pt x="282" y="83"/>
                    <a:pt x="306" y="96"/>
                  </a:cubicBezTo>
                  <a:cubicBezTo>
                    <a:pt x="306" y="192"/>
                    <a:pt x="306" y="192"/>
                    <a:pt x="306" y="192"/>
                  </a:cubicBezTo>
                  <a:cubicBezTo>
                    <a:pt x="273" y="172"/>
                    <a:pt x="236" y="160"/>
                    <a:pt x="195" y="155"/>
                  </a:cubicBezTo>
                  <a:cubicBezTo>
                    <a:pt x="195" y="289"/>
                    <a:pt x="195" y="289"/>
                    <a:pt x="195" y="289"/>
                  </a:cubicBezTo>
                  <a:cubicBezTo>
                    <a:pt x="247" y="307"/>
                    <a:pt x="284" y="329"/>
                    <a:pt x="306" y="352"/>
                  </a:cubicBezTo>
                  <a:cubicBezTo>
                    <a:pt x="328" y="376"/>
                    <a:pt x="339" y="405"/>
                    <a:pt x="339" y="439"/>
                  </a:cubicBezTo>
                  <a:close/>
                  <a:moveTo>
                    <a:pt x="143" y="268"/>
                  </a:moveTo>
                  <a:cubicBezTo>
                    <a:pt x="143" y="156"/>
                    <a:pt x="143" y="156"/>
                    <a:pt x="143" y="156"/>
                  </a:cubicBezTo>
                  <a:cubicBezTo>
                    <a:pt x="111" y="162"/>
                    <a:pt x="94" y="179"/>
                    <a:pt x="94" y="207"/>
                  </a:cubicBezTo>
                  <a:cubicBezTo>
                    <a:pt x="94" y="232"/>
                    <a:pt x="111" y="252"/>
                    <a:pt x="143" y="268"/>
                  </a:cubicBezTo>
                  <a:close/>
                  <a:moveTo>
                    <a:pt x="245" y="444"/>
                  </a:moveTo>
                  <a:cubicBezTo>
                    <a:pt x="245" y="421"/>
                    <a:pt x="229" y="402"/>
                    <a:pt x="195" y="388"/>
                  </a:cubicBezTo>
                  <a:cubicBezTo>
                    <a:pt x="195" y="495"/>
                    <a:pt x="195" y="495"/>
                    <a:pt x="195" y="495"/>
                  </a:cubicBezTo>
                  <a:cubicBezTo>
                    <a:pt x="229" y="489"/>
                    <a:pt x="245" y="472"/>
                    <a:pt x="245" y="44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24" name="Rectangle 23">
            <a:extLst>
              <a:ext uri="{FF2B5EF4-FFF2-40B4-BE49-F238E27FC236}">
                <a16:creationId xmlns:a16="http://schemas.microsoft.com/office/drawing/2014/main" id="{6113B11B-022D-4FB7-8B64-273EBF85FE52}"/>
              </a:ext>
            </a:extLst>
          </p:cNvPr>
          <p:cNvSpPr/>
          <p:nvPr/>
        </p:nvSpPr>
        <p:spPr bwMode="auto">
          <a:xfrm>
            <a:off x="2137856" y="3408920"/>
            <a:ext cx="8581726" cy="6204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91427"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Lower TCO</a:t>
            </a: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a:ea typeface="+mn-ea"/>
                <a:cs typeface="Segoe UI" pitchFamily="34" charset="0"/>
              </a:rPr>
              <a:t>Reduce costs with built-in capabilities and increase productivity from automation at scale </a:t>
            </a:r>
          </a:p>
        </p:txBody>
      </p:sp>
      <p:grpSp>
        <p:nvGrpSpPr>
          <p:cNvPr id="25" name="Group 102">
            <a:extLst>
              <a:ext uri="{FF2B5EF4-FFF2-40B4-BE49-F238E27FC236}">
                <a16:creationId xmlns:a16="http://schemas.microsoft.com/office/drawing/2014/main" id="{7F994B00-2D3A-4F47-89E0-C19B49093327}"/>
              </a:ext>
              <a:ext uri="{C183D7F6-B498-43B3-948B-1728B52AA6E4}">
                <adec:decorative xmlns:adec="http://schemas.microsoft.com/office/drawing/2017/decorative" val="1"/>
              </a:ext>
            </a:extLst>
          </p:cNvPr>
          <p:cNvGrpSpPr>
            <a:grpSpLocks noChangeAspect="1"/>
          </p:cNvGrpSpPr>
          <p:nvPr/>
        </p:nvGrpSpPr>
        <p:grpSpPr bwMode="auto">
          <a:xfrm>
            <a:off x="737749" y="5065954"/>
            <a:ext cx="738924" cy="738924"/>
            <a:chOff x="410" y="2781"/>
            <a:chExt cx="312" cy="312"/>
          </a:xfrm>
        </p:grpSpPr>
        <p:sp>
          <p:nvSpPr>
            <p:cNvPr id="26" name="Freeform 103">
              <a:extLst>
                <a:ext uri="{FF2B5EF4-FFF2-40B4-BE49-F238E27FC236}">
                  <a16:creationId xmlns:a16="http://schemas.microsoft.com/office/drawing/2014/main" id="{B7B77C48-CE0C-43F9-B16C-08CE0702763E}"/>
                </a:ext>
              </a:extLst>
            </p:cNvPr>
            <p:cNvSpPr>
              <a:spLocks noEditPoints="1"/>
            </p:cNvSpPr>
            <p:nvPr/>
          </p:nvSpPr>
          <p:spPr bwMode="auto">
            <a:xfrm>
              <a:off x="527" y="2863"/>
              <a:ext cx="78" cy="148"/>
            </a:xfrm>
            <a:custGeom>
              <a:avLst/>
              <a:gdLst>
                <a:gd name="T0" fmla="*/ 342 w 342"/>
                <a:gd name="T1" fmla="*/ 435 h 651"/>
                <a:gd name="T2" fmla="*/ 304 w 342"/>
                <a:gd name="T3" fmla="*/ 529 h 651"/>
                <a:gd name="T4" fmla="*/ 196 w 342"/>
                <a:gd name="T5" fmla="*/ 574 h 651"/>
                <a:gd name="T6" fmla="*/ 196 w 342"/>
                <a:gd name="T7" fmla="*/ 651 h 651"/>
                <a:gd name="T8" fmla="*/ 144 w 342"/>
                <a:gd name="T9" fmla="*/ 651 h 651"/>
                <a:gd name="T10" fmla="*/ 144 w 342"/>
                <a:gd name="T11" fmla="*/ 576 h 651"/>
                <a:gd name="T12" fmla="*/ 10 w 342"/>
                <a:gd name="T13" fmla="*/ 543 h 651"/>
                <a:gd name="T14" fmla="*/ 10 w 342"/>
                <a:gd name="T15" fmla="*/ 444 h 651"/>
                <a:gd name="T16" fmla="*/ 71 w 342"/>
                <a:gd name="T17" fmla="*/ 475 h 651"/>
                <a:gd name="T18" fmla="*/ 144 w 342"/>
                <a:gd name="T19" fmla="*/ 492 h 651"/>
                <a:gd name="T20" fmla="*/ 144 w 342"/>
                <a:gd name="T21" fmla="*/ 362 h 651"/>
                <a:gd name="T22" fmla="*/ 33 w 342"/>
                <a:gd name="T23" fmla="*/ 299 h 651"/>
                <a:gd name="T24" fmla="*/ 0 w 342"/>
                <a:gd name="T25" fmla="*/ 207 h 651"/>
                <a:gd name="T26" fmla="*/ 40 w 342"/>
                <a:gd name="T27" fmla="*/ 112 h 651"/>
                <a:gd name="T28" fmla="*/ 144 w 342"/>
                <a:gd name="T29" fmla="*/ 67 h 651"/>
                <a:gd name="T30" fmla="*/ 144 w 342"/>
                <a:gd name="T31" fmla="*/ 0 h 651"/>
                <a:gd name="T32" fmla="*/ 196 w 342"/>
                <a:gd name="T33" fmla="*/ 0 h 651"/>
                <a:gd name="T34" fmla="*/ 196 w 342"/>
                <a:gd name="T35" fmla="*/ 65 h 651"/>
                <a:gd name="T36" fmla="*/ 308 w 342"/>
                <a:gd name="T37" fmla="*/ 89 h 651"/>
                <a:gd name="T38" fmla="*/ 308 w 342"/>
                <a:gd name="T39" fmla="*/ 185 h 651"/>
                <a:gd name="T40" fmla="*/ 196 w 342"/>
                <a:gd name="T41" fmla="*/ 148 h 651"/>
                <a:gd name="T42" fmla="*/ 196 w 342"/>
                <a:gd name="T43" fmla="*/ 283 h 651"/>
                <a:gd name="T44" fmla="*/ 308 w 342"/>
                <a:gd name="T45" fmla="*/ 347 h 651"/>
                <a:gd name="T46" fmla="*/ 342 w 342"/>
                <a:gd name="T47" fmla="*/ 435 h 651"/>
                <a:gd name="T48" fmla="*/ 144 w 342"/>
                <a:gd name="T49" fmla="*/ 262 h 651"/>
                <a:gd name="T50" fmla="*/ 144 w 342"/>
                <a:gd name="T51" fmla="*/ 150 h 651"/>
                <a:gd name="T52" fmla="*/ 95 w 342"/>
                <a:gd name="T53" fmla="*/ 201 h 651"/>
                <a:gd name="T54" fmla="*/ 144 w 342"/>
                <a:gd name="T55" fmla="*/ 262 h 651"/>
                <a:gd name="T56" fmla="*/ 247 w 342"/>
                <a:gd name="T57" fmla="*/ 440 h 651"/>
                <a:gd name="T58" fmla="*/ 196 w 342"/>
                <a:gd name="T59" fmla="*/ 383 h 651"/>
                <a:gd name="T60" fmla="*/ 196 w 342"/>
                <a:gd name="T61" fmla="*/ 490 h 651"/>
                <a:gd name="T62" fmla="*/ 247 w 342"/>
                <a:gd name="T63" fmla="*/ 44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2" h="651">
                  <a:moveTo>
                    <a:pt x="342" y="435"/>
                  </a:moveTo>
                  <a:cubicBezTo>
                    <a:pt x="342" y="474"/>
                    <a:pt x="329" y="506"/>
                    <a:pt x="304" y="529"/>
                  </a:cubicBezTo>
                  <a:cubicBezTo>
                    <a:pt x="280" y="553"/>
                    <a:pt x="244" y="568"/>
                    <a:pt x="196" y="574"/>
                  </a:cubicBezTo>
                  <a:cubicBezTo>
                    <a:pt x="196" y="651"/>
                    <a:pt x="196" y="651"/>
                    <a:pt x="196" y="651"/>
                  </a:cubicBezTo>
                  <a:cubicBezTo>
                    <a:pt x="144" y="651"/>
                    <a:pt x="144" y="651"/>
                    <a:pt x="144" y="651"/>
                  </a:cubicBezTo>
                  <a:cubicBezTo>
                    <a:pt x="144" y="576"/>
                    <a:pt x="144" y="576"/>
                    <a:pt x="144" y="576"/>
                  </a:cubicBezTo>
                  <a:cubicBezTo>
                    <a:pt x="95" y="575"/>
                    <a:pt x="51" y="564"/>
                    <a:pt x="10" y="543"/>
                  </a:cubicBezTo>
                  <a:cubicBezTo>
                    <a:pt x="10" y="444"/>
                    <a:pt x="10" y="444"/>
                    <a:pt x="10" y="444"/>
                  </a:cubicBezTo>
                  <a:cubicBezTo>
                    <a:pt x="23" y="455"/>
                    <a:pt x="43" y="465"/>
                    <a:pt x="71" y="475"/>
                  </a:cubicBezTo>
                  <a:cubicBezTo>
                    <a:pt x="99" y="485"/>
                    <a:pt x="124" y="490"/>
                    <a:pt x="144" y="492"/>
                  </a:cubicBezTo>
                  <a:cubicBezTo>
                    <a:pt x="144" y="362"/>
                    <a:pt x="144" y="362"/>
                    <a:pt x="144" y="362"/>
                  </a:cubicBezTo>
                  <a:cubicBezTo>
                    <a:pt x="92" y="343"/>
                    <a:pt x="55" y="322"/>
                    <a:pt x="33" y="299"/>
                  </a:cubicBezTo>
                  <a:cubicBezTo>
                    <a:pt x="11" y="275"/>
                    <a:pt x="0" y="245"/>
                    <a:pt x="0" y="207"/>
                  </a:cubicBezTo>
                  <a:cubicBezTo>
                    <a:pt x="0" y="170"/>
                    <a:pt x="14" y="138"/>
                    <a:pt x="40" y="112"/>
                  </a:cubicBezTo>
                  <a:cubicBezTo>
                    <a:pt x="67" y="86"/>
                    <a:pt x="102" y="71"/>
                    <a:pt x="144" y="67"/>
                  </a:cubicBezTo>
                  <a:cubicBezTo>
                    <a:pt x="144" y="0"/>
                    <a:pt x="144" y="0"/>
                    <a:pt x="144" y="0"/>
                  </a:cubicBezTo>
                  <a:cubicBezTo>
                    <a:pt x="196" y="0"/>
                    <a:pt x="196" y="0"/>
                    <a:pt x="196" y="0"/>
                  </a:cubicBezTo>
                  <a:cubicBezTo>
                    <a:pt x="196" y="65"/>
                    <a:pt x="196" y="65"/>
                    <a:pt x="196" y="65"/>
                  </a:cubicBezTo>
                  <a:cubicBezTo>
                    <a:pt x="246" y="67"/>
                    <a:pt x="284" y="76"/>
                    <a:pt x="308" y="89"/>
                  </a:cubicBezTo>
                  <a:cubicBezTo>
                    <a:pt x="308" y="185"/>
                    <a:pt x="308" y="185"/>
                    <a:pt x="308" y="185"/>
                  </a:cubicBezTo>
                  <a:cubicBezTo>
                    <a:pt x="275" y="165"/>
                    <a:pt x="238" y="153"/>
                    <a:pt x="196" y="148"/>
                  </a:cubicBezTo>
                  <a:cubicBezTo>
                    <a:pt x="196" y="283"/>
                    <a:pt x="196" y="283"/>
                    <a:pt x="196" y="283"/>
                  </a:cubicBezTo>
                  <a:cubicBezTo>
                    <a:pt x="249" y="302"/>
                    <a:pt x="286" y="323"/>
                    <a:pt x="308" y="347"/>
                  </a:cubicBezTo>
                  <a:cubicBezTo>
                    <a:pt x="331" y="371"/>
                    <a:pt x="342" y="400"/>
                    <a:pt x="342" y="435"/>
                  </a:cubicBezTo>
                  <a:close/>
                  <a:moveTo>
                    <a:pt x="144" y="262"/>
                  </a:moveTo>
                  <a:cubicBezTo>
                    <a:pt x="144" y="150"/>
                    <a:pt x="144" y="150"/>
                    <a:pt x="144" y="150"/>
                  </a:cubicBezTo>
                  <a:cubicBezTo>
                    <a:pt x="111" y="156"/>
                    <a:pt x="95" y="173"/>
                    <a:pt x="95" y="201"/>
                  </a:cubicBezTo>
                  <a:cubicBezTo>
                    <a:pt x="95" y="226"/>
                    <a:pt x="111" y="247"/>
                    <a:pt x="144" y="262"/>
                  </a:cubicBezTo>
                  <a:close/>
                  <a:moveTo>
                    <a:pt x="247" y="440"/>
                  </a:moveTo>
                  <a:cubicBezTo>
                    <a:pt x="247" y="417"/>
                    <a:pt x="230" y="398"/>
                    <a:pt x="196" y="383"/>
                  </a:cubicBezTo>
                  <a:cubicBezTo>
                    <a:pt x="196" y="490"/>
                    <a:pt x="196" y="490"/>
                    <a:pt x="196" y="490"/>
                  </a:cubicBezTo>
                  <a:cubicBezTo>
                    <a:pt x="230" y="485"/>
                    <a:pt x="247" y="468"/>
                    <a:pt x="247" y="44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 name="Freeform 104">
              <a:extLst>
                <a:ext uri="{FF2B5EF4-FFF2-40B4-BE49-F238E27FC236}">
                  <a16:creationId xmlns:a16="http://schemas.microsoft.com/office/drawing/2014/main" id="{FD3134AB-4ADB-49FF-9CB7-3B11B2B4B86C}"/>
                </a:ext>
              </a:extLst>
            </p:cNvPr>
            <p:cNvSpPr>
              <a:spLocks/>
            </p:cNvSpPr>
            <p:nvPr/>
          </p:nvSpPr>
          <p:spPr bwMode="auto">
            <a:xfrm>
              <a:off x="410" y="2781"/>
              <a:ext cx="312" cy="312"/>
            </a:xfrm>
            <a:custGeom>
              <a:avLst/>
              <a:gdLst>
                <a:gd name="T0" fmla="*/ 682 w 1364"/>
                <a:gd name="T1" fmla="*/ 1365 h 1365"/>
                <a:gd name="T2" fmla="*/ 0 w 1364"/>
                <a:gd name="T3" fmla="*/ 683 h 1365"/>
                <a:gd name="T4" fmla="*/ 682 w 1364"/>
                <a:gd name="T5" fmla="*/ 0 h 1365"/>
                <a:gd name="T6" fmla="*/ 1280 w 1364"/>
                <a:gd name="T7" fmla="*/ 353 h 1365"/>
                <a:gd name="T8" fmla="*/ 1311 w 1364"/>
                <a:gd name="T9" fmla="*/ 409 h 1365"/>
                <a:gd name="T10" fmla="*/ 1199 w 1364"/>
                <a:gd name="T11" fmla="*/ 471 h 1365"/>
                <a:gd name="T12" fmla="*/ 1168 w 1364"/>
                <a:gd name="T13" fmla="*/ 415 h 1365"/>
                <a:gd name="T14" fmla="*/ 682 w 1364"/>
                <a:gd name="T15" fmla="*/ 128 h 1365"/>
                <a:gd name="T16" fmla="*/ 128 w 1364"/>
                <a:gd name="T17" fmla="*/ 683 h 1365"/>
                <a:gd name="T18" fmla="*/ 682 w 1364"/>
                <a:gd name="T19" fmla="*/ 1237 h 1365"/>
                <a:gd name="T20" fmla="*/ 1236 w 1364"/>
                <a:gd name="T21" fmla="*/ 683 h 1365"/>
                <a:gd name="T22" fmla="*/ 1236 w 1364"/>
                <a:gd name="T23" fmla="*/ 683 h 1365"/>
                <a:gd name="T24" fmla="*/ 1364 w 1364"/>
                <a:gd name="T25" fmla="*/ 683 h 1365"/>
                <a:gd name="T26" fmla="*/ 1364 w 1364"/>
                <a:gd name="T27" fmla="*/ 683 h 1365"/>
                <a:gd name="T28" fmla="*/ 682 w 1364"/>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4" h="1365">
                  <a:moveTo>
                    <a:pt x="682" y="1365"/>
                  </a:moveTo>
                  <a:cubicBezTo>
                    <a:pt x="306" y="1365"/>
                    <a:pt x="0" y="1059"/>
                    <a:pt x="0" y="683"/>
                  </a:cubicBezTo>
                  <a:cubicBezTo>
                    <a:pt x="0" y="306"/>
                    <a:pt x="306" y="0"/>
                    <a:pt x="682" y="0"/>
                  </a:cubicBezTo>
                  <a:cubicBezTo>
                    <a:pt x="930" y="0"/>
                    <a:pt x="1159" y="135"/>
                    <a:pt x="1280" y="353"/>
                  </a:cubicBezTo>
                  <a:cubicBezTo>
                    <a:pt x="1311" y="409"/>
                    <a:pt x="1311" y="409"/>
                    <a:pt x="1311" y="409"/>
                  </a:cubicBezTo>
                  <a:cubicBezTo>
                    <a:pt x="1199" y="471"/>
                    <a:pt x="1199" y="471"/>
                    <a:pt x="1199" y="471"/>
                  </a:cubicBezTo>
                  <a:cubicBezTo>
                    <a:pt x="1168" y="415"/>
                    <a:pt x="1168" y="415"/>
                    <a:pt x="1168" y="415"/>
                  </a:cubicBezTo>
                  <a:cubicBezTo>
                    <a:pt x="1070" y="238"/>
                    <a:pt x="884" y="128"/>
                    <a:pt x="682" y="128"/>
                  </a:cubicBezTo>
                  <a:cubicBezTo>
                    <a:pt x="376" y="128"/>
                    <a:pt x="128" y="377"/>
                    <a:pt x="128" y="683"/>
                  </a:cubicBezTo>
                  <a:cubicBezTo>
                    <a:pt x="128" y="988"/>
                    <a:pt x="376" y="1237"/>
                    <a:pt x="682" y="1237"/>
                  </a:cubicBezTo>
                  <a:cubicBezTo>
                    <a:pt x="988" y="1237"/>
                    <a:pt x="1236" y="988"/>
                    <a:pt x="1236" y="683"/>
                  </a:cubicBezTo>
                  <a:cubicBezTo>
                    <a:pt x="1236" y="683"/>
                    <a:pt x="1236" y="683"/>
                    <a:pt x="1236" y="683"/>
                  </a:cubicBezTo>
                  <a:cubicBezTo>
                    <a:pt x="1364" y="683"/>
                    <a:pt x="1364" y="683"/>
                    <a:pt x="1364" y="683"/>
                  </a:cubicBezTo>
                  <a:cubicBezTo>
                    <a:pt x="1364" y="683"/>
                    <a:pt x="1364" y="683"/>
                    <a:pt x="1364" y="683"/>
                  </a:cubicBezTo>
                  <a:cubicBezTo>
                    <a:pt x="1364" y="1059"/>
                    <a:pt x="1058" y="1365"/>
                    <a:pt x="682"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 name="Freeform 105">
              <a:extLst>
                <a:ext uri="{FF2B5EF4-FFF2-40B4-BE49-F238E27FC236}">
                  <a16:creationId xmlns:a16="http://schemas.microsoft.com/office/drawing/2014/main" id="{1494BCB3-1563-4BDD-8A60-3EDD206AB6FF}"/>
                </a:ext>
              </a:extLst>
            </p:cNvPr>
            <p:cNvSpPr>
              <a:spLocks/>
            </p:cNvSpPr>
            <p:nvPr/>
          </p:nvSpPr>
          <p:spPr bwMode="auto">
            <a:xfrm>
              <a:off x="634" y="2811"/>
              <a:ext cx="88" cy="87"/>
            </a:xfrm>
            <a:custGeom>
              <a:avLst/>
              <a:gdLst>
                <a:gd name="T0" fmla="*/ 0 w 88"/>
                <a:gd name="T1" fmla="*/ 87 h 87"/>
                <a:gd name="T2" fmla="*/ 0 w 88"/>
                <a:gd name="T3" fmla="*/ 58 h 87"/>
                <a:gd name="T4" fmla="*/ 59 w 88"/>
                <a:gd name="T5" fmla="*/ 58 h 87"/>
                <a:gd name="T6" fmla="*/ 59 w 88"/>
                <a:gd name="T7" fmla="*/ 0 h 87"/>
                <a:gd name="T8" fmla="*/ 88 w 88"/>
                <a:gd name="T9" fmla="*/ 0 h 87"/>
                <a:gd name="T10" fmla="*/ 88 w 88"/>
                <a:gd name="T11" fmla="*/ 87 h 87"/>
                <a:gd name="T12" fmla="*/ 0 w 8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8" h="87">
                  <a:moveTo>
                    <a:pt x="0" y="87"/>
                  </a:moveTo>
                  <a:lnTo>
                    <a:pt x="0" y="58"/>
                  </a:lnTo>
                  <a:lnTo>
                    <a:pt x="59" y="58"/>
                  </a:lnTo>
                  <a:lnTo>
                    <a:pt x="59" y="0"/>
                  </a:lnTo>
                  <a:lnTo>
                    <a:pt x="88" y="0"/>
                  </a:lnTo>
                  <a:lnTo>
                    <a:pt x="88" y="87"/>
                  </a:lnTo>
                  <a:lnTo>
                    <a:pt x="0" y="8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29" name="Rectangle 28">
            <a:extLst>
              <a:ext uri="{FF2B5EF4-FFF2-40B4-BE49-F238E27FC236}">
                <a16:creationId xmlns:a16="http://schemas.microsoft.com/office/drawing/2014/main" id="{F8F8159F-39A0-4216-8488-F4D74083D8FE}"/>
              </a:ext>
            </a:extLst>
          </p:cNvPr>
          <p:cNvSpPr/>
          <p:nvPr/>
        </p:nvSpPr>
        <p:spPr bwMode="auto">
          <a:xfrm>
            <a:off x="2153883" y="5105550"/>
            <a:ext cx="8581726" cy="6204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91427"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Reusable investments</a:t>
            </a: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a:ea typeface="+mn-ea"/>
                <a:cs typeface="Segoe UI" pitchFamily="34" charset="0"/>
              </a:rPr>
              <a:t>Leverage existing infrastructure, environments and SQL Server licenses</a:t>
            </a:r>
          </a:p>
        </p:txBody>
      </p:sp>
      <p:grpSp>
        <p:nvGrpSpPr>
          <p:cNvPr id="32" name="Group 235">
            <a:extLst>
              <a:ext uri="{FF2B5EF4-FFF2-40B4-BE49-F238E27FC236}">
                <a16:creationId xmlns:a16="http://schemas.microsoft.com/office/drawing/2014/main" id="{756CC494-1186-43DD-978B-0B64A3E6E6E2}"/>
              </a:ext>
              <a:ext uri="{C183D7F6-B498-43B3-948B-1728B52AA6E4}">
                <adec:decorative xmlns:adec="http://schemas.microsoft.com/office/drawing/2017/decorative" val="1"/>
              </a:ext>
            </a:extLst>
          </p:cNvPr>
          <p:cNvGrpSpPr>
            <a:grpSpLocks noChangeAspect="1"/>
          </p:cNvGrpSpPr>
          <p:nvPr/>
        </p:nvGrpSpPr>
        <p:grpSpPr bwMode="auto">
          <a:xfrm>
            <a:off x="846644" y="2082080"/>
            <a:ext cx="615088" cy="678117"/>
            <a:chOff x="5822" y="2781"/>
            <a:chExt cx="283" cy="312"/>
          </a:xfrm>
        </p:grpSpPr>
        <p:sp>
          <p:nvSpPr>
            <p:cNvPr id="35" name="AutoShape 234">
              <a:extLst>
                <a:ext uri="{FF2B5EF4-FFF2-40B4-BE49-F238E27FC236}">
                  <a16:creationId xmlns:a16="http://schemas.microsoft.com/office/drawing/2014/main" id="{8F6BE0E1-F424-4219-884E-DD170040BC82}"/>
                </a:ext>
              </a:extLst>
            </p:cNvPr>
            <p:cNvSpPr>
              <a:spLocks noChangeAspect="1" noChangeArrowheads="1" noTextEdit="1"/>
            </p:cNvSpPr>
            <p:nvPr/>
          </p:nvSpPr>
          <p:spPr bwMode="auto">
            <a:xfrm>
              <a:off x="5822" y="2781"/>
              <a:ext cx="283"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Rectangle 236">
              <a:extLst>
                <a:ext uri="{FF2B5EF4-FFF2-40B4-BE49-F238E27FC236}">
                  <a16:creationId xmlns:a16="http://schemas.microsoft.com/office/drawing/2014/main" id="{98CAD619-FA60-42CD-BA20-0A6A2EAA9B21}"/>
                </a:ext>
              </a:extLst>
            </p:cNvPr>
            <p:cNvSpPr>
              <a:spLocks noChangeArrowheads="1"/>
            </p:cNvSpPr>
            <p:nvPr/>
          </p:nvSpPr>
          <p:spPr bwMode="auto">
            <a:xfrm>
              <a:off x="5849" y="2781"/>
              <a:ext cx="5" cy="3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Rectangle 237">
              <a:extLst>
                <a:ext uri="{FF2B5EF4-FFF2-40B4-BE49-F238E27FC236}">
                  <a16:creationId xmlns:a16="http://schemas.microsoft.com/office/drawing/2014/main" id="{994A1CF6-23B8-421D-8D53-E42216921842}"/>
                </a:ext>
              </a:extLst>
            </p:cNvPr>
            <p:cNvSpPr>
              <a:spLocks noChangeArrowheads="1"/>
            </p:cNvSpPr>
            <p:nvPr/>
          </p:nvSpPr>
          <p:spPr bwMode="auto">
            <a:xfrm>
              <a:off x="5961" y="2781"/>
              <a:ext cx="5" cy="3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Rectangle 238">
              <a:extLst>
                <a:ext uri="{FF2B5EF4-FFF2-40B4-BE49-F238E27FC236}">
                  <a16:creationId xmlns:a16="http://schemas.microsoft.com/office/drawing/2014/main" id="{F05A7EA6-476D-45A4-9E52-C70809CABA80}"/>
                </a:ext>
              </a:extLst>
            </p:cNvPr>
            <p:cNvSpPr>
              <a:spLocks noChangeArrowheads="1"/>
            </p:cNvSpPr>
            <p:nvPr/>
          </p:nvSpPr>
          <p:spPr bwMode="auto">
            <a:xfrm>
              <a:off x="6073" y="2781"/>
              <a:ext cx="5" cy="3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Oval 239">
              <a:extLst>
                <a:ext uri="{FF2B5EF4-FFF2-40B4-BE49-F238E27FC236}">
                  <a16:creationId xmlns:a16="http://schemas.microsoft.com/office/drawing/2014/main" id="{A3583B11-8FF6-43BB-9D96-8056F4762920}"/>
                </a:ext>
              </a:extLst>
            </p:cNvPr>
            <p:cNvSpPr>
              <a:spLocks noChangeArrowheads="1"/>
            </p:cNvSpPr>
            <p:nvPr/>
          </p:nvSpPr>
          <p:spPr bwMode="auto">
            <a:xfrm>
              <a:off x="5822" y="2844"/>
              <a:ext cx="59" cy="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 name="Oval 240">
              <a:extLst>
                <a:ext uri="{FF2B5EF4-FFF2-40B4-BE49-F238E27FC236}">
                  <a16:creationId xmlns:a16="http://schemas.microsoft.com/office/drawing/2014/main" id="{A8E04A46-6CDA-4518-9B16-016F2F40C931}"/>
                </a:ext>
              </a:extLst>
            </p:cNvPr>
            <p:cNvSpPr>
              <a:spLocks noChangeArrowheads="1"/>
            </p:cNvSpPr>
            <p:nvPr/>
          </p:nvSpPr>
          <p:spPr bwMode="auto">
            <a:xfrm>
              <a:off x="5934" y="2979"/>
              <a:ext cx="59" cy="59"/>
            </a:xfrm>
            <a:prstGeom prst="ellipse">
              <a:avLst/>
            </a:prstGeom>
            <a:solidFill>
              <a:srgbClr val="F8F7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 name="Oval 241">
              <a:extLst>
                <a:ext uri="{FF2B5EF4-FFF2-40B4-BE49-F238E27FC236}">
                  <a16:creationId xmlns:a16="http://schemas.microsoft.com/office/drawing/2014/main" id="{9F2865A8-A9E3-4E37-873D-BD5A70E3A932}"/>
                </a:ext>
              </a:extLst>
            </p:cNvPr>
            <p:cNvSpPr>
              <a:spLocks noChangeArrowheads="1"/>
            </p:cNvSpPr>
            <p:nvPr/>
          </p:nvSpPr>
          <p:spPr bwMode="auto">
            <a:xfrm>
              <a:off x="6046" y="2830"/>
              <a:ext cx="59"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88937521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B0ACCA-308A-1349-AF8B-6AAE301C325B}"/>
              </a:ext>
            </a:extLst>
          </p:cNvPr>
          <p:cNvSpPr>
            <a:spLocks noGrp="1"/>
          </p:cNvSpPr>
          <p:nvPr>
            <p:ph type="title"/>
          </p:nvPr>
        </p:nvSpPr>
        <p:spPr>
          <a:xfrm>
            <a:off x="588263" y="457200"/>
            <a:ext cx="11018520" cy="553998"/>
          </a:xfrm>
        </p:spPr>
        <p:txBody>
          <a:bodyPr/>
          <a:lstStyle/>
          <a:p>
            <a:pPr lvl="0" algn="ctr"/>
            <a:r>
              <a:rPr lang="en-US"/>
              <a:t>Azure Arc-enabled data services architecture</a:t>
            </a:r>
          </a:p>
        </p:txBody>
      </p:sp>
      <p:cxnSp>
        <p:nvCxnSpPr>
          <p:cNvPr id="253" name="Straight Connector 252">
            <a:extLst>
              <a:ext uri="{FF2B5EF4-FFF2-40B4-BE49-F238E27FC236}">
                <a16:creationId xmlns:a16="http://schemas.microsoft.com/office/drawing/2014/main" id="{266DE937-061B-415C-A24D-66F38BEE0A82}"/>
              </a:ext>
              <a:ext uri="{C183D7F6-B498-43B3-948B-1728B52AA6E4}">
                <adec:decorative xmlns:adec="http://schemas.microsoft.com/office/drawing/2017/decorative" val="1"/>
              </a:ext>
            </a:extLst>
          </p:cNvPr>
          <p:cNvCxnSpPr>
            <a:cxnSpLocks/>
          </p:cNvCxnSpPr>
          <p:nvPr/>
        </p:nvCxnSpPr>
        <p:spPr>
          <a:xfrm flipH="1">
            <a:off x="2521246" y="2112054"/>
            <a:ext cx="8106797" cy="0"/>
          </a:xfrm>
          <a:prstGeom prst="line">
            <a:avLst/>
          </a:prstGeom>
          <a:ln w="15875">
            <a:solidFill>
              <a:srgbClr val="0078D4"/>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4" name="TextBox 253">
            <a:extLst>
              <a:ext uri="{FF2B5EF4-FFF2-40B4-BE49-F238E27FC236}">
                <a16:creationId xmlns:a16="http://schemas.microsoft.com/office/drawing/2014/main" id="{9B296EED-6452-4092-B5C0-EA09A1351E74}"/>
              </a:ext>
              <a:ext uri="{C183D7F6-B498-43B3-948B-1728B52AA6E4}">
                <adec:decorative xmlns:adec="http://schemas.microsoft.com/office/drawing/2017/decorative" val="1"/>
              </a:ext>
            </a:extLst>
          </p:cNvPr>
          <p:cNvSpPr txBox="1"/>
          <p:nvPr/>
        </p:nvSpPr>
        <p:spPr>
          <a:xfrm>
            <a:off x="2521330" y="5352763"/>
            <a:ext cx="8130449" cy="83655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defPPr>
              <a:defRPr lang="en-US"/>
            </a:defPPr>
            <a:lvl1pPr marR="0" lvl="0" indent="0" algn="ctr" defTabSz="932472" fontAlgn="base">
              <a:lnSpc>
                <a:spcPct val="90000"/>
              </a:lnSpc>
              <a:spcBef>
                <a:spcPct val="0"/>
              </a:spcBef>
              <a:spcAft>
                <a:spcPct val="0"/>
              </a:spcAft>
              <a:buClrTx/>
              <a:buSzTx/>
              <a:buFontTx/>
              <a:buNone/>
              <a:tabLst/>
              <a:defRPr kumimoji="0" sz="1400" b="0" i="0" u="none" strike="noStrike" cap="none" spc="0" normalizeH="0" baseline="0">
                <a:ln>
                  <a:noFill/>
                </a:ln>
                <a:solidFill>
                  <a:srgbClr val="50E6FF"/>
                </a:solidFill>
                <a:effectLst/>
                <a:uLnTx/>
                <a:uFillTx/>
                <a:latin typeface="Segoe UI Semibold"/>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endParaRPr lang="en-US"/>
          </a:p>
        </p:txBody>
      </p:sp>
      <p:grpSp>
        <p:nvGrpSpPr>
          <p:cNvPr id="255" name="Group 254">
            <a:extLst>
              <a:ext uri="{FF2B5EF4-FFF2-40B4-BE49-F238E27FC236}">
                <a16:creationId xmlns:a16="http://schemas.microsoft.com/office/drawing/2014/main" id="{1A58AA35-D35F-4B50-B324-3ACB9AF03A9E}"/>
              </a:ext>
              <a:ext uri="{C183D7F6-B498-43B3-948B-1728B52AA6E4}">
                <adec:decorative xmlns:adec="http://schemas.microsoft.com/office/drawing/2017/decorative" val="1"/>
              </a:ext>
            </a:extLst>
          </p:cNvPr>
          <p:cNvGrpSpPr/>
          <p:nvPr/>
        </p:nvGrpSpPr>
        <p:grpSpPr>
          <a:xfrm>
            <a:off x="3580152" y="5508885"/>
            <a:ext cx="831068" cy="577782"/>
            <a:chOff x="2601701" y="5883211"/>
            <a:chExt cx="831068" cy="577782"/>
          </a:xfrm>
        </p:grpSpPr>
        <p:sp>
          <p:nvSpPr>
            <p:cNvPr id="261" name="TextBox 260">
              <a:extLst>
                <a:ext uri="{FF2B5EF4-FFF2-40B4-BE49-F238E27FC236}">
                  <a16:creationId xmlns:a16="http://schemas.microsoft.com/office/drawing/2014/main" id="{4705E38A-E92F-4652-AD43-AA24866E304F}"/>
                </a:ext>
                <a:ext uri="{C183D7F6-B498-43B3-948B-1728B52AA6E4}">
                  <adec:decorative xmlns:adec="http://schemas.microsoft.com/office/drawing/2017/decorative" val="1"/>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1" i="0" u="none" strike="noStrike" kern="1200" cap="none" spc="0" normalizeH="0" baseline="0" noProof="0">
                  <a:ln>
                    <a:noFill/>
                  </a:ln>
                  <a:solidFill>
                    <a:schemeClr val="accent2"/>
                  </a:solidFill>
                  <a:effectLst/>
                  <a:uLnTx/>
                  <a:uFillTx/>
                  <a:latin typeface="Segoe UI Semibold" panose="020B0502040204020203" pitchFamily="34" charset="0"/>
                  <a:ea typeface="+mn-ea"/>
                  <a:cs typeface="Segoe UI Semibold" panose="020B0502040204020203" pitchFamily="34" charset="0"/>
                </a:rPr>
                <a:t>Node</a:t>
              </a:r>
            </a:p>
          </p:txBody>
        </p:sp>
        <p:grpSp>
          <p:nvGrpSpPr>
            <p:cNvPr id="271" name="Group 270">
              <a:extLst>
                <a:ext uri="{FF2B5EF4-FFF2-40B4-BE49-F238E27FC236}">
                  <a16:creationId xmlns:a16="http://schemas.microsoft.com/office/drawing/2014/main" id="{B3FBE70F-5A2F-4000-BC27-CF173FF107FA}"/>
                </a:ext>
              </a:extLst>
            </p:cNvPr>
            <p:cNvGrpSpPr/>
            <p:nvPr/>
          </p:nvGrpSpPr>
          <p:grpSpPr>
            <a:xfrm>
              <a:off x="2867821" y="5883211"/>
              <a:ext cx="317340" cy="313918"/>
              <a:chOff x="6712956" y="9045673"/>
              <a:chExt cx="464984" cy="459971"/>
            </a:xfrm>
          </p:grpSpPr>
          <p:sp>
            <p:nvSpPr>
              <p:cNvPr id="272" name="Rectangle 271">
                <a:extLst>
                  <a:ext uri="{FF2B5EF4-FFF2-40B4-BE49-F238E27FC236}">
                    <a16:creationId xmlns:a16="http://schemas.microsoft.com/office/drawing/2014/main" id="{BE50289F-D667-490A-9467-529B28345F12}"/>
                  </a:ext>
                  <a:ext uri="{C183D7F6-B498-43B3-948B-1728B52AA6E4}">
                    <adec:decorative xmlns:adec="http://schemas.microsoft.com/office/drawing/2017/decorative" val="1"/>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accent2"/>
                  </a:solidFill>
                  <a:effectLst/>
                  <a:uLnTx/>
                  <a:uFillTx/>
                  <a:latin typeface="Segoe UI"/>
                  <a:ea typeface="Segoe UI" pitchFamily="34" charset="0"/>
                  <a:cs typeface="Segoe UI" pitchFamily="34" charset="0"/>
                </a:endParaRPr>
              </a:p>
            </p:txBody>
          </p:sp>
          <p:sp>
            <p:nvSpPr>
              <p:cNvPr id="274" name="Rectangle 273">
                <a:extLst>
                  <a:ext uri="{FF2B5EF4-FFF2-40B4-BE49-F238E27FC236}">
                    <a16:creationId xmlns:a16="http://schemas.microsoft.com/office/drawing/2014/main" id="{DE5AEF67-4670-4600-9FD1-4F82804081EF}"/>
                  </a:ext>
                  <a:ext uri="{C183D7F6-B498-43B3-948B-1728B52AA6E4}">
                    <adec:decorative xmlns:adec="http://schemas.microsoft.com/office/drawing/2017/decorative" val="1"/>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accent2"/>
                  </a:solidFill>
                  <a:effectLst/>
                  <a:uLnTx/>
                  <a:uFillTx/>
                  <a:latin typeface="Segoe UI"/>
                  <a:ea typeface="Segoe UI" pitchFamily="34" charset="0"/>
                  <a:cs typeface="Segoe UI" pitchFamily="34" charset="0"/>
                </a:endParaRPr>
              </a:p>
            </p:txBody>
          </p:sp>
          <p:grpSp>
            <p:nvGrpSpPr>
              <p:cNvPr id="276" name="Group 275">
                <a:extLst>
                  <a:ext uri="{FF2B5EF4-FFF2-40B4-BE49-F238E27FC236}">
                    <a16:creationId xmlns:a16="http://schemas.microsoft.com/office/drawing/2014/main" id="{E8621F84-F5B7-4B25-AD55-4D5A42668EEA}"/>
                  </a:ext>
                </a:extLst>
              </p:cNvPr>
              <p:cNvGrpSpPr/>
              <p:nvPr/>
            </p:nvGrpSpPr>
            <p:grpSpPr>
              <a:xfrm>
                <a:off x="6712956" y="9045673"/>
                <a:ext cx="464984" cy="138505"/>
                <a:chOff x="551886" y="4922823"/>
                <a:chExt cx="508602" cy="151498"/>
              </a:xfrm>
            </p:grpSpPr>
            <p:sp>
              <p:nvSpPr>
                <p:cNvPr id="289" name="Rectangle 288">
                  <a:extLst>
                    <a:ext uri="{FF2B5EF4-FFF2-40B4-BE49-F238E27FC236}">
                      <a16:creationId xmlns:a16="http://schemas.microsoft.com/office/drawing/2014/main" id="{568B0A9F-308E-480F-A112-9CE3B5C05484}"/>
                    </a:ext>
                    <a:ext uri="{C183D7F6-B498-43B3-948B-1728B52AA6E4}">
                      <adec:decorative xmlns:adec="http://schemas.microsoft.com/office/drawing/2017/decorative" val="1"/>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accent2"/>
                    </a:solidFill>
                    <a:effectLst/>
                    <a:uLnTx/>
                    <a:uFillTx/>
                    <a:latin typeface="Segoe UI"/>
                    <a:ea typeface="Segoe UI" pitchFamily="34" charset="0"/>
                    <a:cs typeface="Segoe UI" pitchFamily="34" charset="0"/>
                  </a:endParaRPr>
                </a:p>
              </p:txBody>
            </p:sp>
            <p:sp>
              <p:nvSpPr>
                <p:cNvPr id="290" name="Oval 289">
                  <a:extLst>
                    <a:ext uri="{FF2B5EF4-FFF2-40B4-BE49-F238E27FC236}">
                      <a16:creationId xmlns:a16="http://schemas.microsoft.com/office/drawing/2014/main" id="{7E14990E-AF4C-4E6A-88B4-A313FA586C5F}"/>
                    </a:ext>
                    <a:ext uri="{C183D7F6-B498-43B3-948B-1728B52AA6E4}">
                      <adec:decorative xmlns:adec="http://schemas.microsoft.com/office/drawing/2017/decorative" val="1"/>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accent2"/>
                    </a:solidFill>
                    <a:effectLst/>
                    <a:uLnTx/>
                    <a:uFillTx/>
                    <a:latin typeface="Segoe UI"/>
                    <a:ea typeface="Segoe UI" pitchFamily="34" charset="0"/>
                    <a:cs typeface="Segoe UI" pitchFamily="34" charset="0"/>
                  </a:endParaRPr>
                </a:p>
              </p:txBody>
            </p:sp>
            <p:cxnSp>
              <p:nvCxnSpPr>
                <p:cNvPr id="291" name="Straight Connector 290">
                  <a:extLst>
                    <a:ext uri="{FF2B5EF4-FFF2-40B4-BE49-F238E27FC236}">
                      <a16:creationId xmlns:a16="http://schemas.microsoft.com/office/drawing/2014/main" id="{09B60AC7-D9EB-4E36-8832-E459B91DF842}"/>
                    </a:ext>
                    <a:ext uri="{C183D7F6-B498-43B3-948B-1728B52AA6E4}">
                      <adec:decorative xmlns:adec="http://schemas.microsoft.com/office/drawing/2017/decorative" val="1"/>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77" name="Straight Connector 276">
                <a:extLst>
                  <a:ext uri="{FF2B5EF4-FFF2-40B4-BE49-F238E27FC236}">
                    <a16:creationId xmlns:a16="http://schemas.microsoft.com/office/drawing/2014/main" id="{5D14269F-EB64-49AE-A583-61E72C41F941}"/>
                  </a:ext>
                  <a:ext uri="{C183D7F6-B498-43B3-948B-1728B52AA6E4}">
                    <adec:decorative xmlns:adec="http://schemas.microsoft.com/office/drawing/2017/decorative" val="1"/>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3FBFFBAD-0DE4-47D3-B9DE-D5DDBC7CBF01}"/>
                  </a:ext>
                  <a:ext uri="{C183D7F6-B498-43B3-948B-1728B52AA6E4}">
                    <adec:decorative xmlns:adec="http://schemas.microsoft.com/office/drawing/2017/decorative" val="1"/>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DA3307E7-1B6E-41FD-B1CB-59D269D4E5DD}"/>
                  </a:ext>
                  <a:ext uri="{C183D7F6-B498-43B3-948B-1728B52AA6E4}">
                    <adec:decorative xmlns:adec="http://schemas.microsoft.com/office/drawing/2017/decorative" val="1"/>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949C5609-4EA8-4030-8931-359B5872E783}"/>
                  </a:ext>
                  <a:ext uri="{C183D7F6-B498-43B3-948B-1728B52AA6E4}">
                    <adec:decorative xmlns:adec="http://schemas.microsoft.com/office/drawing/2017/decorative" val="1"/>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C50AC2E6-EAFD-4C84-A4A4-1FEF6460CA69}"/>
                  </a:ext>
                  <a:ext uri="{C183D7F6-B498-43B3-948B-1728B52AA6E4}">
                    <adec:decorative xmlns:adec="http://schemas.microsoft.com/office/drawing/2017/decorative" val="1"/>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778C2E02-1045-4000-BE8C-5BD57F25FC46}"/>
                  </a:ext>
                  <a:ext uri="{C183D7F6-B498-43B3-948B-1728B52AA6E4}">
                    <adec:decorative xmlns:adec="http://schemas.microsoft.com/office/drawing/2017/decorative" val="1"/>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C0FD96B-01A0-49CC-9411-83659EF4C216}"/>
                  </a:ext>
                  <a:ext uri="{C183D7F6-B498-43B3-948B-1728B52AA6E4}">
                    <adec:decorative xmlns:adec="http://schemas.microsoft.com/office/drawing/2017/decorative" val="1"/>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6DAA691B-6BFD-4820-AD5C-D9AE5270EECC}"/>
                  </a:ext>
                  <a:ext uri="{C183D7F6-B498-43B3-948B-1728B52AA6E4}">
                    <adec:decorative xmlns:adec="http://schemas.microsoft.com/office/drawing/2017/decorative" val="1"/>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4" name="Group 293">
            <a:extLst>
              <a:ext uri="{FF2B5EF4-FFF2-40B4-BE49-F238E27FC236}">
                <a16:creationId xmlns:a16="http://schemas.microsoft.com/office/drawing/2014/main" id="{085FB72B-778C-407D-89E0-215954B4F020}"/>
              </a:ext>
              <a:ext uri="{C183D7F6-B498-43B3-948B-1728B52AA6E4}">
                <adec:decorative xmlns:adec="http://schemas.microsoft.com/office/drawing/2017/decorative" val="1"/>
              </a:ext>
            </a:extLst>
          </p:cNvPr>
          <p:cNvGrpSpPr/>
          <p:nvPr/>
        </p:nvGrpSpPr>
        <p:grpSpPr>
          <a:xfrm>
            <a:off x="4832588" y="5508885"/>
            <a:ext cx="831068" cy="577782"/>
            <a:chOff x="2601701" y="5883211"/>
            <a:chExt cx="831068" cy="577782"/>
          </a:xfrm>
        </p:grpSpPr>
        <p:sp>
          <p:nvSpPr>
            <p:cNvPr id="297" name="TextBox 296">
              <a:extLst>
                <a:ext uri="{FF2B5EF4-FFF2-40B4-BE49-F238E27FC236}">
                  <a16:creationId xmlns:a16="http://schemas.microsoft.com/office/drawing/2014/main" id="{6FB2BA29-3D03-4424-BE8F-9EB897DDE418}"/>
                </a:ext>
                <a:ext uri="{C183D7F6-B498-43B3-948B-1728B52AA6E4}">
                  <adec:decorative xmlns:adec="http://schemas.microsoft.com/office/drawing/2017/decorative" val="1"/>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1" i="0" u="none" strike="noStrike" kern="1200" cap="none" spc="0" normalizeH="0" baseline="0" noProof="0">
                  <a:ln>
                    <a:noFill/>
                  </a:ln>
                  <a:solidFill>
                    <a:schemeClr val="accent2"/>
                  </a:solidFill>
                  <a:effectLst/>
                  <a:uLnTx/>
                  <a:uFillTx/>
                  <a:latin typeface="Segoe UI Semibold" panose="020B0502040204020203" pitchFamily="34" charset="0"/>
                  <a:ea typeface="+mn-ea"/>
                  <a:cs typeface="Segoe UI Semibold" panose="020B0502040204020203" pitchFamily="34" charset="0"/>
                </a:rPr>
                <a:t>Node</a:t>
              </a:r>
            </a:p>
          </p:txBody>
        </p:sp>
        <p:grpSp>
          <p:nvGrpSpPr>
            <p:cNvPr id="299" name="Group 298">
              <a:extLst>
                <a:ext uri="{FF2B5EF4-FFF2-40B4-BE49-F238E27FC236}">
                  <a16:creationId xmlns:a16="http://schemas.microsoft.com/office/drawing/2014/main" id="{13E34451-A7FC-4368-939F-DA877D67B406}"/>
                </a:ext>
              </a:extLst>
            </p:cNvPr>
            <p:cNvGrpSpPr/>
            <p:nvPr/>
          </p:nvGrpSpPr>
          <p:grpSpPr>
            <a:xfrm>
              <a:off x="2867821" y="5883211"/>
              <a:ext cx="317340" cy="313918"/>
              <a:chOff x="6712956" y="9045673"/>
              <a:chExt cx="464984" cy="459971"/>
            </a:xfrm>
          </p:grpSpPr>
          <p:sp>
            <p:nvSpPr>
              <p:cNvPr id="300" name="Rectangle 299">
                <a:extLst>
                  <a:ext uri="{FF2B5EF4-FFF2-40B4-BE49-F238E27FC236}">
                    <a16:creationId xmlns:a16="http://schemas.microsoft.com/office/drawing/2014/main" id="{C75FD511-00EB-4D97-BB61-55A01F2BC93A}"/>
                  </a:ext>
                  <a:ext uri="{C183D7F6-B498-43B3-948B-1728B52AA6E4}">
                    <adec:decorative xmlns:adec="http://schemas.microsoft.com/office/drawing/2017/decorative" val="1"/>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accent2"/>
                  </a:solidFill>
                  <a:effectLst/>
                  <a:uLnTx/>
                  <a:uFillTx/>
                  <a:latin typeface="Segoe UI"/>
                  <a:ea typeface="Segoe UI" pitchFamily="34" charset="0"/>
                  <a:cs typeface="Segoe UI" pitchFamily="34" charset="0"/>
                </a:endParaRPr>
              </a:p>
            </p:txBody>
          </p:sp>
          <p:sp>
            <p:nvSpPr>
              <p:cNvPr id="301" name="Rectangle 300">
                <a:extLst>
                  <a:ext uri="{FF2B5EF4-FFF2-40B4-BE49-F238E27FC236}">
                    <a16:creationId xmlns:a16="http://schemas.microsoft.com/office/drawing/2014/main" id="{60AC1B3A-472A-471C-BDD1-A0E0616A22D7}"/>
                  </a:ext>
                  <a:ext uri="{C183D7F6-B498-43B3-948B-1728B52AA6E4}">
                    <adec:decorative xmlns:adec="http://schemas.microsoft.com/office/drawing/2017/decorative" val="1"/>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accent2"/>
                  </a:solidFill>
                  <a:effectLst/>
                  <a:uLnTx/>
                  <a:uFillTx/>
                  <a:latin typeface="Segoe UI"/>
                  <a:ea typeface="Segoe UI" pitchFamily="34" charset="0"/>
                  <a:cs typeface="Segoe UI" pitchFamily="34" charset="0"/>
                </a:endParaRPr>
              </a:p>
            </p:txBody>
          </p:sp>
          <p:grpSp>
            <p:nvGrpSpPr>
              <p:cNvPr id="302" name="Group 301">
                <a:extLst>
                  <a:ext uri="{FF2B5EF4-FFF2-40B4-BE49-F238E27FC236}">
                    <a16:creationId xmlns:a16="http://schemas.microsoft.com/office/drawing/2014/main" id="{74136258-CBFA-4504-B7B7-D95EA4DA2CAE}"/>
                  </a:ext>
                </a:extLst>
              </p:cNvPr>
              <p:cNvGrpSpPr/>
              <p:nvPr/>
            </p:nvGrpSpPr>
            <p:grpSpPr>
              <a:xfrm>
                <a:off x="6712956" y="9045673"/>
                <a:ext cx="464984" cy="138505"/>
                <a:chOff x="551886" y="4922823"/>
                <a:chExt cx="508602" cy="151498"/>
              </a:xfrm>
            </p:grpSpPr>
            <p:sp>
              <p:nvSpPr>
                <p:cNvPr id="311" name="Rectangle 310">
                  <a:extLst>
                    <a:ext uri="{FF2B5EF4-FFF2-40B4-BE49-F238E27FC236}">
                      <a16:creationId xmlns:a16="http://schemas.microsoft.com/office/drawing/2014/main" id="{58C7EE06-4FE3-4CDC-8B32-AFB3724FA950}"/>
                    </a:ext>
                    <a:ext uri="{C183D7F6-B498-43B3-948B-1728B52AA6E4}">
                      <adec:decorative xmlns:adec="http://schemas.microsoft.com/office/drawing/2017/decorative" val="1"/>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accent2"/>
                    </a:solidFill>
                    <a:effectLst/>
                    <a:uLnTx/>
                    <a:uFillTx/>
                    <a:latin typeface="Segoe UI"/>
                    <a:ea typeface="Segoe UI" pitchFamily="34" charset="0"/>
                    <a:cs typeface="Segoe UI" pitchFamily="34" charset="0"/>
                  </a:endParaRPr>
                </a:p>
              </p:txBody>
            </p:sp>
            <p:sp>
              <p:nvSpPr>
                <p:cNvPr id="312" name="Oval 311">
                  <a:extLst>
                    <a:ext uri="{FF2B5EF4-FFF2-40B4-BE49-F238E27FC236}">
                      <a16:creationId xmlns:a16="http://schemas.microsoft.com/office/drawing/2014/main" id="{7F836F4D-8B15-403C-9964-E389D228A899}"/>
                    </a:ext>
                    <a:ext uri="{C183D7F6-B498-43B3-948B-1728B52AA6E4}">
                      <adec:decorative xmlns:adec="http://schemas.microsoft.com/office/drawing/2017/decorative" val="1"/>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accent2"/>
                    </a:solidFill>
                    <a:effectLst/>
                    <a:uLnTx/>
                    <a:uFillTx/>
                    <a:latin typeface="Segoe UI"/>
                    <a:ea typeface="Segoe UI" pitchFamily="34" charset="0"/>
                    <a:cs typeface="Segoe UI" pitchFamily="34" charset="0"/>
                  </a:endParaRPr>
                </a:p>
              </p:txBody>
            </p:sp>
            <p:cxnSp>
              <p:nvCxnSpPr>
                <p:cNvPr id="313" name="Straight Connector 312">
                  <a:extLst>
                    <a:ext uri="{FF2B5EF4-FFF2-40B4-BE49-F238E27FC236}">
                      <a16:creationId xmlns:a16="http://schemas.microsoft.com/office/drawing/2014/main" id="{BC6BCCB7-CB7C-400C-954F-436625CBBDBE}"/>
                    </a:ext>
                    <a:ext uri="{C183D7F6-B498-43B3-948B-1728B52AA6E4}">
                      <adec:decorative xmlns:adec="http://schemas.microsoft.com/office/drawing/2017/decorative" val="1"/>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03" name="Straight Connector 302">
                <a:extLst>
                  <a:ext uri="{FF2B5EF4-FFF2-40B4-BE49-F238E27FC236}">
                    <a16:creationId xmlns:a16="http://schemas.microsoft.com/office/drawing/2014/main" id="{C7E6772A-3483-4E32-9BBD-7B7892059C63}"/>
                  </a:ext>
                  <a:ext uri="{C183D7F6-B498-43B3-948B-1728B52AA6E4}">
                    <adec:decorative xmlns:adec="http://schemas.microsoft.com/office/drawing/2017/decorative" val="1"/>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57323752-3063-4925-BA2F-1F3ACA9A6A34}"/>
                  </a:ext>
                  <a:ext uri="{C183D7F6-B498-43B3-948B-1728B52AA6E4}">
                    <adec:decorative xmlns:adec="http://schemas.microsoft.com/office/drawing/2017/decorative" val="1"/>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5A927C70-D89A-458A-BEF0-DA26D3CF60C6}"/>
                  </a:ext>
                  <a:ext uri="{C183D7F6-B498-43B3-948B-1728B52AA6E4}">
                    <adec:decorative xmlns:adec="http://schemas.microsoft.com/office/drawing/2017/decorative" val="1"/>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CB45EE30-73D3-47CB-835C-0786FAB41C52}"/>
                  </a:ext>
                  <a:ext uri="{C183D7F6-B498-43B3-948B-1728B52AA6E4}">
                    <adec:decorative xmlns:adec="http://schemas.microsoft.com/office/drawing/2017/decorative" val="1"/>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99023FF3-2EC4-4E84-BDA7-F7C3B6E0CDAD}"/>
                  </a:ext>
                  <a:ext uri="{C183D7F6-B498-43B3-948B-1728B52AA6E4}">
                    <adec:decorative xmlns:adec="http://schemas.microsoft.com/office/drawing/2017/decorative" val="1"/>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A316B57C-432B-4814-B0FE-14C91DCC5BCE}"/>
                  </a:ext>
                  <a:ext uri="{C183D7F6-B498-43B3-948B-1728B52AA6E4}">
                    <adec:decorative xmlns:adec="http://schemas.microsoft.com/office/drawing/2017/decorative" val="1"/>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72254051-B6A2-46EF-BE77-81E0E3C8F764}"/>
                  </a:ext>
                  <a:ext uri="{C183D7F6-B498-43B3-948B-1728B52AA6E4}">
                    <adec:decorative xmlns:adec="http://schemas.microsoft.com/office/drawing/2017/decorative" val="1"/>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E7DA65C0-C226-462C-8F14-B6FF832C3084}"/>
                  </a:ext>
                  <a:ext uri="{C183D7F6-B498-43B3-948B-1728B52AA6E4}">
                    <adec:decorative xmlns:adec="http://schemas.microsoft.com/office/drawing/2017/decorative" val="1"/>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14" name="Group 313">
            <a:extLst>
              <a:ext uri="{FF2B5EF4-FFF2-40B4-BE49-F238E27FC236}">
                <a16:creationId xmlns:a16="http://schemas.microsoft.com/office/drawing/2014/main" id="{8A723F02-C6A7-4299-91C0-49E6A0C1D687}"/>
              </a:ext>
              <a:ext uri="{C183D7F6-B498-43B3-948B-1728B52AA6E4}">
                <adec:decorative xmlns:adec="http://schemas.microsoft.com/office/drawing/2017/decorative" val="1"/>
              </a:ext>
            </a:extLst>
          </p:cNvPr>
          <p:cNvGrpSpPr/>
          <p:nvPr/>
        </p:nvGrpSpPr>
        <p:grpSpPr>
          <a:xfrm>
            <a:off x="6085024" y="5508885"/>
            <a:ext cx="831068" cy="577782"/>
            <a:chOff x="2601701" y="5883211"/>
            <a:chExt cx="831068" cy="577782"/>
          </a:xfrm>
        </p:grpSpPr>
        <p:sp>
          <p:nvSpPr>
            <p:cNvPr id="315" name="TextBox 314">
              <a:extLst>
                <a:ext uri="{FF2B5EF4-FFF2-40B4-BE49-F238E27FC236}">
                  <a16:creationId xmlns:a16="http://schemas.microsoft.com/office/drawing/2014/main" id="{5DD19C6D-0D6F-4635-8ABA-EBC236843D83}"/>
                </a:ext>
                <a:ext uri="{C183D7F6-B498-43B3-948B-1728B52AA6E4}">
                  <adec:decorative xmlns:adec="http://schemas.microsoft.com/office/drawing/2017/decorative" val="1"/>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1" i="0" u="none" strike="noStrike" kern="1200" cap="none" spc="0" normalizeH="0" baseline="0" noProof="0">
                  <a:ln>
                    <a:noFill/>
                  </a:ln>
                  <a:solidFill>
                    <a:schemeClr val="accent2"/>
                  </a:solidFill>
                  <a:effectLst/>
                  <a:uLnTx/>
                  <a:uFillTx/>
                  <a:latin typeface="Segoe UI Semibold" panose="020B0502040204020203" pitchFamily="34" charset="0"/>
                  <a:ea typeface="+mn-ea"/>
                  <a:cs typeface="Segoe UI Semibold" panose="020B0502040204020203" pitchFamily="34" charset="0"/>
                </a:rPr>
                <a:t>Node</a:t>
              </a:r>
            </a:p>
          </p:txBody>
        </p:sp>
        <p:grpSp>
          <p:nvGrpSpPr>
            <p:cNvPr id="316" name="Group 315">
              <a:extLst>
                <a:ext uri="{FF2B5EF4-FFF2-40B4-BE49-F238E27FC236}">
                  <a16:creationId xmlns:a16="http://schemas.microsoft.com/office/drawing/2014/main" id="{63F75549-B2B7-46F5-A516-3F31B76EACB7}"/>
                </a:ext>
              </a:extLst>
            </p:cNvPr>
            <p:cNvGrpSpPr/>
            <p:nvPr/>
          </p:nvGrpSpPr>
          <p:grpSpPr>
            <a:xfrm>
              <a:off x="2867821" y="5883211"/>
              <a:ext cx="317340" cy="313918"/>
              <a:chOff x="6712956" y="9045673"/>
              <a:chExt cx="464984" cy="459971"/>
            </a:xfrm>
          </p:grpSpPr>
          <p:sp>
            <p:nvSpPr>
              <p:cNvPr id="317" name="Rectangle 316">
                <a:extLst>
                  <a:ext uri="{FF2B5EF4-FFF2-40B4-BE49-F238E27FC236}">
                    <a16:creationId xmlns:a16="http://schemas.microsoft.com/office/drawing/2014/main" id="{79F703F6-A272-41E7-85C6-81D7A725F317}"/>
                  </a:ext>
                  <a:ext uri="{C183D7F6-B498-43B3-948B-1728B52AA6E4}">
                    <adec:decorative xmlns:adec="http://schemas.microsoft.com/office/drawing/2017/decorative" val="1"/>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accent2"/>
                  </a:solidFill>
                  <a:effectLst/>
                  <a:uLnTx/>
                  <a:uFillTx/>
                  <a:latin typeface="Segoe UI"/>
                  <a:ea typeface="Segoe UI" pitchFamily="34" charset="0"/>
                  <a:cs typeface="Segoe UI" pitchFamily="34" charset="0"/>
                </a:endParaRPr>
              </a:p>
            </p:txBody>
          </p:sp>
          <p:sp>
            <p:nvSpPr>
              <p:cNvPr id="318" name="Rectangle 317">
                <a:extLst>
                  <a:ext uri="{FF2B5EF4-FFF2-40B4-BE49-F238E27FC236}">
                    <a16:creationId xmlns:a16="http://schemas.microsoft.com/office/drawing/2014/main" id="{DB3C323E-6D3F-4E6F-AED2-8A303A492362}"/>
                  </a:ext>
                  <a:ext uri="{C183D7F6-B498-43B3-948B-1728B52AA6E4}">
                    <adec:decorative xmlns:adec="http://schemas.microsoft.com/office/drawing/2017/decorative" val="1"/>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accent2"/>
                  </a:solidFill>
                  <a:effectLst/>
                  <a:uLnTx/>
                  <a:uFillTx/>
                  <a:latin typeface="Segoe UI"/>
                  <a:ea typeface="Segoe UI" pitchFamily="34" charset="0"/>
                  <a:cs typeface="Segoe UI" pitchFamily="34" charset="0"/>
                </a:endParaRPr>
              </a:p>
            </p:txBody>
          </p:sp>
          <p:grpSp>
            <p:nvGrpSpPr>
              <p:cNvPr id="319" name="Group 318">
                <a:extLst>
                  <a:ext uri="{FF2B5EF4-FFF2-40B4-BE49-F238E27FC236}">
                    <a16:creationId xmlns:a16="http://schemas.microsoft.com/office/drawing/2014/main" id="{205BC8CD-299C-4884-B6AD-E87AE61A269F}"/>
                  </a:ext>
                </a:extLst>
              </p:cNvPr>
              <p:cNvGrpSpPr/>
              <p:nvPr/>
            </p:nvGrpSpPr>
            <p:grpSpPr>
              <a:xfrm>
                <a:off x="6712956" y="9045673"/>
                <a:ext cx="464984" cy="138505"/>
                <a:chOff x="551886" y="4922823"/>
                <a:chExt cx="508602" cy="151498"/>
              </a:xfrm>
            </p:grpSpPr>
            <p:sp>
              <p:nvSpPr>
                <p:cNvPr id="328" name="Rectangle 327">
                  <a:extLst>
                    <a:ext uri="{FF2B5EF4-FFF2-40B4-BE49-F238E27FC236}">
                      <a16:creationId xmlns:a16="http://schemas.microsoft.com/office/drawing/2014/main" id="{43D4BE26-C56D-4CA2-A465-749E17E194E8}"/>
                    </a:ext>
                    <a:ext uri="{C183D7F6-B498-43B3-948B-1728B52AA6E4}">
                      <adec:decorative xmlns:adec="http://schemas.microsoft.com/office/drawing/2017/decorative" val="1"/>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accent2"/>
                    </a:solidFill>
                    <a:effectLst/>
                    <a:uLnTx/>
                    <a:uFillTx/>
                    <a:latin typeface="Segoe UI"/>
                    <a:ea typeface="Segoe UI" pitchFamily="34" charset="0"/>
                    <a:cs typeface="Segoe UI" pitchFamily="34" charset="0"/>
                  </a:endParaRPr>
                </a:p>
              </p:txBody>
            </p:sp>
            <p:sp>
              <p:nvSpPr>
                <p:cNvPr id="329" name="Oval 328">
                  <a:extLst>
                    <a:ext uri="{FF2B5EF4-FFF2-40B4-BE49-F238E27FC236}">
                      <a16:creationId xmlns:a16="http://schemas.microsoft.com/office/drawing/2014/main" id="{AD7CD548-B810-4843-BF2E-FEA29A151D8B}"/>
                    </a:ext>
                    <a:ext uri="{C183D7F6-B498-43B3-948B-1728B52AA6E4}">
                      <adec:decorative xmlns:adec="http://schemas.microsoft.com/office/drawing/2017/decorative" val="1"/>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accent2"/>
                    </a:solidFill>
                    <a:effectLst/>
                    <a:uLnTx/>
                    <a:uFillTx/>
                    <a:latin typeface="Segoe UI"/>
                    <a:ea typeface="Segoe UI" pitchFamily="34" charset="0"/>
                    <a:cs typeface="Segoe UI" pitchFamily="34" charset="0"/>
                  </a:endParaRPr>
                </a:p>
              </p:txBody>
            </p:sp>
            <p:cxnSp>
              <p:nvCxnSpPr>
                <p:cNvPr id="330" name="Straight Connector 329">
                  <a:extLst>
                    <a:ext uri="{FF2B5EF4-FFF2-40B4-BE49-F238E27FC236}">
                      <a16:creationId xmlns:a16="http://schemas.microsoft.com/office/drawing/2014/main" id="{8191E0A1-018E-4FF3-B37A-0EF5D513528F}"/>
                    </a:ext>
                    <a:ext uri="{C183D7F6-B498-43B3-948B-1728B52AA6E4}">
                      <adec:decorative xmlns:adec="http://schemas.microsoft.com/office/drawing/2017/decorative" val="1"/>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20" name="Straight Connector 319">
                <a:extLst>
                  <a:ext uri="{FF2B5EF4-FFF2-40B4-BE49-F238E27FC236}">
                    <a16:creationId xmlns:a16="http://schemas.microsoft.com/office/drawing/2014/main" id="{043A8B5A-CEE3-44F3-83CF-1A2946D45299}"/>
                  </a:ext>
                  <a:ext uri="{C183D7F6-B498-43B3-948B-1728B52AA6E4}">
                    <adec:decorative xmlns:adec="http://schemas.microsoft.com/office/drawing/2017/decorative" val="1"/>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2A3AA365-7958-492D-93DC-43CF12B52930}"/>
                  </a:ext>
                  <a:ext uri="{C183D7F6-B498-43B3-948B-1728B52AA6E4}">
                    <adec:decorative xmlns:adec="http://schemas.microsoft.com/office/drawing/2017/decorative" val="1"/>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58ABC015-85EA-463C-AD58-4DD994BFBB00}"/>
                  </a:ext>
                  <a:ext uri="{C183D7F6-B498-43B3-948B-1728B52AA6E4}">
                    <adec:decorative xmlns:adec="http://schemas.microsoft.com/office/drawing/2017/decorative" val="1"/>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B856F566-269F-4DC1-A750-6839717E459E}"/>
                  </a:ext>
                  <a:ext uri="{C183D7F6-B498-43B3-948B-1728B52AA6E4}">
                    <adec:decorative xmlns:adec="http://schemas.microsoft.com/office/drawing/2017/decorative" val="1"/>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232F63A9-C517-49FD-9DAE-A9151E762C6E}"/>
                  </a:ext>
                  <a:ext uri="{C183D7F6-B498-43B3-948B-1728B52AA6E4}">
                    <adec:decorative xmlns:adec="http://schemas.microsoft.com/office/drawing/2017/decorative" val="1"/>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51B6A3BE-511C-4B94-AC33-1F45B273C959}"/>
                  </a:ext>
                  <a:ext uri="{C183D7F6-B498-43B3-948B-1728B52AA6E4}">
                    <adec:decorative xmlns:adec="http://schemas.microsoft.com/office/drawing/2017/decorative" val="1"/>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DF2FC60C-3891-43EF-807C-81D427FD3AC0}"/>
                  </a:ext>
                  <a:ext uri="{C183D7F6-B498-43B3-948B-1728B52AA6E4}">
                    <adec:decorative xmlns:adec="http://schemas.microsoft.com/office/drawing/2017/decorative" val="1"/>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FA9B8B1C-B93C-4AB8-AFA4-F505C82C0ECE}"/>
                  </a:ext>
                  <a:ext uri="{C183D7F6-B498-43B3-948B-1728B52AA6E4}">
                    <adec:decorative xmlns:adec="http://schemas.microsoft.com/office/drawing/2017/decorative" val="1"/>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31" name="Group 330">
            <a:extLst>
              <a:ext uri="{FF2B5EF4-FFF2-40B4-BE49-F238E27FC236}">
                <a16:creationId xmlns:a16="http://schemas.microsoft.com/office/drawing/2014/main" id="{05D65940-4DF3-4AF7-9AE6-2D64DE4450F3}"/>
              </a:ext>
              <a:ext uri="{C183D7F6-B498-43B3-948B-1728B52AA6E4}">
                <adec:decorative xmlns:adec="http://schemas.microsoft.com/office/drawing/2017/decorative" val="1"/>
              </a:ext>
            </a:extLst>
          </p:cNvPr>
          <p:cNvGrpSpPr/>
          <p:nvPr/>
        </p:nvGrpSpPr>
        <p:grpSpPr>
          <a:xfrm>
            <a:off x="7337460" y="5508885"/>
            <a:ext cx="831068" cy="577782"/>
            <a:chOff x="2601701" y="5883211"/>
            <a:chExt cx="831068" cy="577782"/>
          </a:xfrm>
        </p:grpSpPr>
        <p:sp>
          <p:nvSpPr>
            <p:cNvPr id="333" name="TextBox 332">
              <a:extLst>
                <a:ext uri="{FF2B5EF4-FFF2-40B4-BE49-F238E27FC236}">
                  <a16:creationId xmlns:a16="http://schemas.microsoft.com/office/drawing/2014/main" id="{B73493E3-018C-4D65-B25F-D9C10D43EAD5}"/>
                </a:ext>
                <a:ext uri="{C183D7F6-B498-43B3-948B-1728B52AA6E4}">
                  <adec:decorative xmlns:adec="http://schemas.microsoft.com/office/drawing/2017/decorative" val="1"/>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1" i="0" u="none" strike="noStrike" kern="1200" cap="none" spc="0" normalizeH="0" baseline="0" noProof="0">
                  <a:ln>
                    <a:noFill/>
                  </a:ln>
                  <a:solidFill>
                    <a:schemeClr val="accent2"/>
                  </a:solidFill>
                  <a:effectLst/>
                  <a:uLnTx/>
                  <a:uFillTx/>
                  <a:latin typeface="Segoe UI Semibold" panose="020B0502040204020203" pitchFamily="34" charset="0"/>
                  <a:ea typeface="+mn-ea"/>
                  <a:cs typeface="Segoe UI Semibold" panose="020B0502040204020203" pitchFamily="34" charset="0"/>
                </a:rPr>
                <a:t>Node</a:t>
              </a:r>
            </a:p>
          </p:txBody>
        </p:sp>
        <p:grpSp>
          <p:nvGrpSpPr>
            <p:cNvPr id="334" name="Group 333">
              <a:extLst>
                <a:ext uri="{FF2B5EF4-FFF2-40B4-BE49-F238E27FC236}">
                  <a16:creationId xmlns:a16="http://schemas.microsoft.com/office/drawing/2014/main" id="{D225B544-B7CC-4815-8572-4FD30746D236}"/>
                </a:ext>
              </a:extLst>
            </p:cNvPr>
            <p:cNvGrpSpPr/>
            <p:nvPr/>
          </p:nvGrpSpPr>
          <p:grpSpPr>
            <a:xfrm>
              <a:off x="2867821" y="5883211"/>
              <a:ext cx="317340" cy="313918"/>
              <a:chOff x="6712956" y="9045673"/>
              <a:chExt cx="464984" cy="459971"/>
            </a:xfrm>
          </p:grpSpPr>
          <p:sp>
            <p:nvSpPr>
              <p:cNvPr id="335" name="Rectangle 334">
                <a:extLst>
                  <a:ext uri="{FF2B5EF4-FFF2-40B4-BE49-F238E27FC236}">
                    <a16:creationId xmlns:a16="http://schemas.microsoft.com/office/drawing/2014/main" id="{A2DA4CCD-32EF-4708-9208-232D342440C0}"/>
                  </a:ext>
                  <a:ext uri="{C183D7F6-B498-43B3-948B-1728B52AA6E4}">
                    <adec:decorative xmlns:adec="http://schemas.microsoft.com/office/drawing/2017/decorative" val="1"/>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accent2"/>
                  </a:solidFill>
                  <a:effectLst/>
                  <a:uLnTx/>
                  <a:uFillTx/>
                  <a:latin typeface="Segoe UI"/>
                  <a:ea typeface="Segoe UI" pitchFamily="34" charset="0"/>
                  <a:cs typeface="Segoe UI" pitchFamily="34" charset="0"/>
                </a:endParaRPr>
              </a:p>
            </p:txBody>
          </p:sp>
          <p:sp>
            <p:nvSpPr>
              <p:cNvPr id="336" name="Rectangle 335">
                <a:extLst>
                  <a:ext uri="{FF2B5EF4-FFF2-40B4-BE49-F238E27FC236}">
                    <a16:creationId xmlns:a16="http://schemas.microsoft.com/office/drawing/2014/main" id="{A676E7C3-3D44-477F-B4F5-55CC099635E7}"/>
                  </a:ext>
                  <a:ext uri="{C183D7F6-B498-43B3-948B-1728B52AA6E4}">
                    <adec:decorative xmlns:adec="http://schemas.microsoft.com/office/drawing/2017/decorative" val="1"/>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accent2"/>
                  </a:solidFill>
                  <a:effectLst/>
                  <a:uLnTx/>
                  <a:uFillTx/>
                  <a:latin typeface="Segoe UI"/>
                  <a:ea typeface="Segoe UI" pitchFamily="34" charset="0"/>
                  <a:cs typeface="Segoe UI" pitchFamily="34" charset="0"/>
                </a:endParaRPr>
              </a:p>
            </p:txBody>
          </p:sp>
          <p:grpSp>
            <p:nvGrpSpPr>
              <p:cNvPr id="337" name="Group 336">
                <a:extLst>
                  <a:ext uri="{FF2B5EF4-FFF2-40B4-BE49-F238E27FC236}">
                    <a16:creationId xmlns:a16="http://schemas.microsoft.com/office/drawing/2014/main" id="{968D9141-AC6F-4E82-B4BB-AF246B504C12}"/>
                  </a:ext>
                </a:extLst>
              </p:cNvPr>
              <p:cNvGrpSpPr/>
              <p:nvPr/>
            </p:nvGrpSpPr>
            <p:grpSpPr>
              <a:xfrm>
                <a:off x="6712956" y="9045673"/>
                <a:ext cx="464984" cy="138505"/>
                <a:chOff x="551886" y="4922823"/>
                <a:chExt cx="508602" cy="151498"/>
              </a:xfrm>
            </p:grpSpPr>
            <p:sp>
              <p:nvSpPr>
                <p:cNvPr id="346" name="Rectangle 345">
                  <a:extLst>
                    <a:ext uri="{FF2B5EF4-FFF2-40B4-BE49-F238E27FC236}">
                      <a16:creationId xmlns:a16="http://schemas.microsoft.com/office/drawing/2014/main" id="{33516644-BE98-4CF5-920D-4E9B779F8E16}"/>
                    </a:ext>
                    <a:ext uri="{C183D7F6-B498-43B3-948B-1728B52AA6E4}">
                      <adec:decorative xmlns:adec="http://schemas.microsoft.com/office/drawing/2017/decorative" val="1"/>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accent2"/>
                    </a:solidFill>
                    <a:effectLst/>
                    <a:uLnTx/>
                    <a:uFillTx/>
                    <a:latin typeface="Segoe UI"/>
                    <a:ea typeface="Segoe UI" pitchFamily="34" charset="0"/>
                    <a:cs typeface="Segoe UI" pitchFamily="34" charset="0"/>
                  </a:endParaRPr>
                </a:p>
              </p:txBody>
            </p:sp>
            <p:sp>
              <p:nvSpPr>
                <p:cNvPr id="347" name="Oval 346">
                  <a:extLst>
                    <a:ext uri="{FF2B5EF4-FFF2-40B4-BE49-F238E27FC236}">
                      <a16:creationId xmlns:a16="http://schemas.microsoft.com/office/drawing/2014/main" id="{8096967A-23E4-4919-A6CE-133B00B2C7ED}"/>
                    </a:ext>
                    <a:ext uri="{C183D7F6-B498-43B3-948B-1728B52AA6E4}">
                      <adec:decorative xmlns:adec="http://schemas.microsoft.com/office/drawing/2017/decorative" val="1"/>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accent2"/>
                    </a:solidFill>
                    <a:effectLst/>
                    <a:uLnTx/>
                    <a:uFillTx/>
                    <a:latin typeface="Segoe UI"/>
                    <a:ea typeface="Segoe UI" pitchFamily="34" charset="0"/>
                    <a:cs typeface="Segoe UI" pitchFamily="34" charset="0"/>
                  </a:endParaRPr>
                </a:p>
              </p:txBody>
            </p:sp>
            <p:cxnSp>
              <p:nvCxnSpPr>
                <p:cNvPr id="348" name="Straight Connector 347">
                  <a:extLst>
                    <a:ext uri="{FF2B5EF4-FFF2-40B4-BE49-F238E27FC236}">
                      <a16:creationId xmlns:a16="http://schemas.microsoft.com/office/drawing/2014/main" id="{0E5104C1-392D-4FF6-839C-08A602D0FE76}"/>
                    </a:ext>
                    <a:ext uri="{C183D7F6-B498-43B3-948B-1728B52AA6E4}">
                      <adec:decorative xmlns:adec="http://schemas.microsoft.com/office/drawing/2017/decorative" val="1"/>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38" name="Straight Connector 337">
                <a:extLst>
                  <a:ext uri="{FF2B5EF4-FFF2-40B4-BE49-F238E27FC236}">
                    <a16:creationId xmlns:a16="http://schemas.microsoft.com/office/drawing/2014/main" id="{759407B3-4DCA-4D7F-AB22-718297FFF884}"/>
                  </a:ext>
                  <a:ext uri="{C183D7F6-B498-43B3-948B-1728B52AA6E4}">
                    <adec:decorative xmlns:adec="http://schemas.microsoft.com/office/drawing/2017/decorative" val="1"/>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42AC9930-6057-477C-A673-6868982FFCA2}"/>
                  </a:ext>
                  <a:ext uri="{C183D7F6-B498-43B3-948B-1728B52AA6E4}">
                    <adec:decorative xmlns:adec="http://schemas.microsoft.com/office/drawing/2017/decorative" val="1"/>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C52252FE-CB1E-4D41-94D1-B2ABE267728B}"/>
                  </a:ext>
                  <a:ext uri="{C183D7F6-B498-43B3-948B-1728B52AA6E4}">
                    <adec:decorative xmlns:adec="http://schemas.microsoft.com/office/drawing/2017/decorative" val="1"/>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738B5151-6442-44A5-850D-F9E6D16D4301}"/>
                  </a:ext>
                  <a:ext uri="{C183D7F6-B498-43B3-948B-1728B52AA6E4}">
                    <adec:decorative xmlns:adec="http://schemas.microsoft.com/office/drawing/2017/decorative" val="1"/>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ACAA1DE3-5B5F-46D4-9878-BEFF642E7F94}"/>
                  </a:ext>
                  <a:ext uri="{C183D7F6-B498-43B3-948B-1728B52AA6E4}">
                    <adec:decorative xmlns:adec="http://schemas.microsoft.com/office/drawing/2017/decorative" val="1"/>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855F561B-8CAA-4406-8BB4-FB7AD2F3CFE8}"/>
                  </a:ext>
                  <a:ext uri="{C183D7F6-B498-43B3-948B-1728B52AA6E4}">
                    <adec:decorative xmlns:adec="http://schemas.microsoft.com/office/drawing/2017/decorative" val="1"/>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05214987-523D-4E9E-B0FE-D219961F8697}"/>
                  </a:ext>
                  <a:ext uri="{C183D7F6-B498-43B3-948B-1728B52AA6E4}">
                    <adec:decorative xmlns:adec="http://schemas.microsoft.com/office/drawing/2017/decorative" val="1"/>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F6C3C5DA-AF60-4E58-B8E3-9B539D12943F}"/>
                  </a:ext>
                  <a:ext uri="{C183D7F6-B498-43B3-948B-1728B52AA6E4}">
                    <adec:decorative xmlns:adec="http://schemas.microsoft.com/office/drawing/2017/decorative" val="1"/>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49" name="Group 348">
            <a:extLst>
              <a:ext uri="{FF2B5EF4-FFF2-40B4-BE49-F238E27FC236}">
                <a16:creationId xmlns:a16="http://schemas.microsoft.com/office/drawing/2014/main" id="{267BC306-76BE-46F1-AF36-D7FA7E17D966}"/>
              </a:ext>
              <a:ext uri="{C183D7F6-B498-43B3-948B-1728B52AA6E4}">
                <adec:decorative xmlns:adec="http://schemas.microsoft.com/office/drawing/2017/decorative" val="1"/>
              </a:ext>
            </a:extLst>
          </p:cNvPr>
          <p:cNvGrpSpPr/>
          <p:nvPr/>
        </p:nvGrpSpPr>
        <p:grpSpPr>
          <a:xfrm>
            <a:off x="8589896" y="5508885"/>
            <a:ext cx="831068" cy="577782"/>
            <a:chOff x="2601701" y="5883211"/>
            <a:chExt cx="831068" cy="577782"/>
          </a:xfrm>
        </p:grpSpPr>
        <p:sp>
          <p:nvSpPr>
            <p:cNvPr id="350" name="TextBox 349">
              <a:extLst>
                <a:ext uri="{FF2B5EF4-FFF2-40B4-BE49-F238E27FC236}">
                  <a16:creationId xmlns:a16="http://schemas.microsoft.com/office/drawing/2014/main" id="{70FC9D7A-00CE-4B66-932F-C8F68EB51AED}"/>
                </a:ext>
                <a:ext uri="{C183D7F6-B498-43B3-948B-1728B52AA6E4}">
                  <adec:decorative xmlns:adec="http://schemas.microsoft.com/office/drawing/2017/decorative" val="1"/>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1" i="0" u="none" strike="noStrike" kern="1200" cap="none" spc="0" normalizeH="0" baseline="0" noProof="0">
                  <a:ln>
                    <a:noFill/>
                  </a:ln>
                  <a:solidFill>
                    <a:schemeClr val="accent2"/>
                  </a:solidFill>
                  <a:effectLst/>
                  <a:uLnTx/>
                  <a:uFillTx/>
                  <a:latin typeface="Segoe UI Semibold" panose="020B0502040204020203" pitchFamily="34" charset="0"/>
                  <a:ea typeface="+mn-ea"/>
                  <a:cs typeface="Segoe UI Semibold" panose="020B0502040204020203" pitchFamily="34" charset="0"/>
                </a:rPr>
                <a:t>Node</a:t>
              </a:r>
            </a:p>
          </p:txBody>
        </p:sp>
        <p:grpSp>
          <p:nvGrpSpPr>
            <p:cNvPr id="351" name="Group 350">
              <a:extLst>
                <a:ext uri="{FF2B5EF4-FFF2-40B4-BE49-F238E27FC236}">
                  <a16:creationId xmlns:a16="http://schemas.microsoft.com/office/drawing/2014/main" id="{0035DBDD-987C-4C9C-9086-227833CB30D5}"/>
                </a:ext>
              </a:extLst>
            </p:cNvPr>
            <p:cNvGrpSpPr/>
            <p:nvPr/>
          </p:nvGrpSpPr>
          <p:grpSpPr>
            <a:xfrm>
              <a:off x="2867821" y="5883211"/>
              <a:ext cx="317340" cy="313918"/>
              <a:chOff x="6712956" y="9045673"/>
              <a:chExt cx="464984" cy="459971"/>
            </a:xfrm>
          </p:grpSpPr>
          <p:sp>
            <p:nvSpPr>
              <p:cNvPr id="352" name="Rectangle 351">
                <a:extLst>
                  <a:ext uri="{FF2B5EF4-FFF2-40B4-BE49-F238E27FC236}">
                    <a16:creationId xmlns:a16="http://schemas.microsoft.com/office/drawing/2014/main" id="{C17F65C1-A2C5-459E-85E7-F7EC92829A6D}"/>
                  </a:ext>
                  <a:ext uri="{C183D7F6-B498-43B3-948B-1728B52AA6E4}">
                    <adec:decorative xmlns:adec="http://schemas.microsoft.com/office/drawing/2017/decorative" val="1"/>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accent2"/>
                  </a:solidFill>
                  <a:effectLst/>
                  <a:uLnTx/>
                  <a:uFillTx/>
                  <a:latin typeface="Segoe UI"/>
                  <a:ea typeface="Segoe UI" pitchFamily="34" charset="0"/>
                  <a:cs typeface="Segoe UI" pitchFamily="34" charset="0"/>
                </a:endParaRPr>
              </a:p>
            </p:txBody>
          </p:sp>
          <p:sp>
            <p:nvSpPr>
              <p:cNvPr id="353" name="Rectangle 352">
                <a:extLst>
                  <a:ext uri="{FF2B5EF4-FFF2-40B4-BE49-F238E27FC236}">
                    <a16:creationId xmlns:a16="http://schemas.microsoft.com/office/drawing/2014/main" id="{493A8CB5-B496-4C30-AD4E-377E54D6D9C0}"/>
                  </a:ext>
                  <a:ext uri="{C183D7F6-B498-43B3-948B-1728B52AA6E4}">
                    <adec:decorative xmlns:adec="http://schemas.microsoft.com/office/drawing/2017/decorative" val="1"/>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accent2"/>
                  </a:solidFill>
                  <a:effectLst/>
                  <a:uLnTx/>
                  <a:uFillTx/>
                  <a:latin typeface="Segoe UI"/>
                  <a:ea typeface="Segoe UI" pitchFamily="34" charset="0"/>
                  <a:cs typeface="Segoe UI" pitchFamily="34" charset="0"/>
                </a:endParaRPr>
              </a:p>
            </p:txBody>
          </p:sp>
          <p:grpSp>
            <p:nvGrpSpPr>
              <p:cNvPr id="354" name="Group 353">
                <a:extLst>
                  <a:ext uri="{FF2B5EF4-FFF2-40B4-BE49-F238E27FC236}">
                    <a16:creationId xmlns:a16="http://schemas.microsoft.com/office/drawing/2014/main" id="{114CDF96-0C67-486E-B40B-37A74429DB43}"/>
                  </a:ext>
                </a:extLst>
              </p:cNvPr>
              <p:cNvGrpSpPr/>
              <p:nvPr/>
            </p:nvGrpSpPr>
            <p:grpSpPr>
              <a:xfrm>
                <a:off x="6712956" y="9045673"/>
                <a:ext cx="464984" cy="138505"/>
                <a:chOff x="551886" y="4922823"/>
                <a:chExt cx="508602" cy="151498"/>
              </a:xfrm>
            </p:grpSpPr>
            <p:sp>
              <p:nvSpPr>
                <p:cNvPr id="363" name="Rectangle 362">
                  <a:extLst>
                    <a:ext uri="{FF2B5EF4-FFF2-40B4-BE49-F238E27FC236}">
                      <a16:creationId xmlns:a16="http://schemas.microsoft.com/office/drawing/2014/main" id="{A95987FD-A3DA-4F46-ABE0-E46D5CE845D3}"/>
                    </a:ext>
                    <a:ext uri="{C183D7F6-B498-43B3-948B-1728B52AA6E4}">
                      <adec:decorative xmlns:adec="http://schemas.microsoft.com/office/drawing/2017/decorative" val="1"/>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accent2"/>
                    </a:solidFill>
                    <a:effectLst/>
                    <a:uLnTx/>
                    <a:uFillTx/>
                    <a:latin typeface="Segoe UI"/>
                    <a:ea typeface="Segoe UI" pitchFamily="34" charset="0"/>
                    <a:cs typeface="Segoe UI" pitchFamily="34" charset="0"/>
                  </a:endParaRPr>
                </a:p>
              </p:txBody>
            </p:sp>
            <p:sp>
              <p:nvSpPr>
                <p:cNvPr id="364" name="Oval 363">
                  <a:extLst>
                    <a:ext uri="{FF2B5EF4-FFF2-40B4-BE49-F238E27FC236}">
                      <a16:creationId xmlns:a16="http://schemas.microsoft.com/office/drawing/2014/main" id="{0166B699-E5B5-488A-8B79-C80125956D50}"/>
                    </a:ext>
                    <a:ext uri="{C183D7F6-B498-43B3-948B-1728B52AA6E4}">
                      <adec:decorative xmlns:adec="http://schemas.microsoft.com/office/drawing/2017/decorative" val="1"/>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accent2"/>
                    </a:solidFill>
                    <a:effectLst/>
                    <a:uLnTx/>
                    <a:uFillTx/>
                    <a:latin typeface="Segoe UI"/>
                    <a:ea typeface="Segoe UI" pitchFamily="34" charset="0"/>
                    <a:cs typeface="Segoe UI" pitchFamily="34" charset="0"/>
                  </a:endParaRPr>
                </a:p>
              </p:txBody>
            </p:sp>
            <p:cxnSp>
              <p:nvCxnSpPr>
                <p:cNvPr id="365" name="Straight Connector 364">
                  <a:extLst>
                    <a:ext uri="{FF2B5EF4-FFF2-40B4-BE49-F238E27FC236}">
                      <a16:creationId xmlns:a16="http://schemas.microsoft.com/office/drawing/2014/main" id="{07675FEF-21EF-438C-918D-DD651B7DB191}"/>
                    </a:ext>
                    <a:ext uri="{C183D7F6-B498-43B3-948B-1728B52AA6E4}">
                      <adec:decorative xmlns:adec="http://schemas.microsoft.com/office/drawing/2017/decorative" val="1"/>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55" name="Straight Connector 354">
                <a:extLst>
                  <a:ext uri="{FF2B5EF4-FFF2-40B4-BE49-F238E27FC236}">
                    <a16:creationId xmlns:a16="http://schemas.microsoft.com/office/drawing/2014/main" id="{B94523A1-3B4A-4444-8F63-3D104B5D37A2}"/>
                  </a:ext>
                  <a:ext uri="{C183D7F6-B498-43B3-948B-1728B52AA6E4}">
                    <adec:decorative xmlns:adec="http://schemas.microsoft.com/office/drawing/2017/decorative" val="1"/>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6EDE45B4-4CA0-487A-851C-60B837544711}"/>
                  </a:ext>
                  <a:ext uri="{C183D7F6-B498-43B3-948B-1728B52AA6E4}">
                    <adec:decorative xmlns:adec="http://schemas.microsoft.com/office/drawing/2017/decorative" val="1"/>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0B84B79A-3FCC-45FE-88AF-5EEAB54E09D9}"/>
                  </a:ext>
                  <a:ext uri="{C183D7F6-B498-43B3-948B-1728B52AA6E4}">
                    <adec:decorative xmlns:adec="http://schemas.microsoft.com/office/drawing/2017/decorative" val="1"/>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EAE33843-C62D-40A1-8FAD-22446624C25D}"/>
                  </a:ext>
                  <a:ext uri="{C183D7F6-B498-43B3-948B-1728B52AA6E4}">
                    <adec:decorative xmlns:adec="http://schemas.microsoft.com/office/drawing/2017/decorative" val="1"/>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87417E79-B4E7-4942-8733-6EA17C4F1F89}"/>
                  </a:ext>
                  <a:ext uri="{C183D7F6-B498-43B3-948B-1728B52AA6E4}">
                    <adec:decorative xmlns:adec="http://schemas.microsoft.com/office/drawing/2017/decorative" val="1"/>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9CC3D6D8-7EB0-4535-ABA8-F8E6282BCE00}"/>
                  </a:ext>
                  <a:ext uri="{C183D7F6-B498-43B3-948B-1728B52AA6E4}">
                    <adec:decorative xmlns:adec="http://schemas.microsoft.com/office/drawing/2017/decorative" val="1"/>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47FCB828-64BE-4D19-9203-0B5962DC6915}"/>
                  </a:ext>
                  <a:ext uri="{C183D7F6-B498-43B3-948B-1728B52AA6E4}">
                    <adec:decorative xmlns:adec="http://schemas.microsoft.com/office/drawing/2017/decorative" val="1"/>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BE904167-CDFF-4B4D-AEDC-460D4F4964C4}"/>
                  </a:ext>
                  <a:ext uri="{C183D7F6-B498-43B3-948B-1728B52AA6E4}">
                    <adec:decorative xmlns:adec="http://schemas.microsoft.com/office/drawing/2017/decorative" val="1"/>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66" name="Group 365">
            <a:extLst>
              <a:ext uri="{FF2B5EF4-FFF2-40B4-BE49-F238E27FC236}">
                <a16:creationId xmlns:a16="http://schemas.microsoft.com/office/drawing/2014/main" id="{CD4C2D9B-5BFB-415D-9816-3A80B024E9D6}"/>
              </a:ext>
              <a:ext uri="{C183D7F6-B498-43B3-948B-1728B52AA6E4}">
                <adec:decorative xmlns:adec="http://schemas.microsoft.com/office/drawing/2017/decorative" val="1"/>
              </a:ext>
            </a:extLst>
          </p:cNvPr>
          <p:cNvGrpSpPr/>
          <p:nvPr/>
        </p:nvGrpSpPr>
        <p:grpSpPr>
          <a:xfrm>
            <a:off x="9842332" y="5508885"/>
            <a:ext cx="831068" cy="577782"/>
            <a:chOff x="2601701" y="5883211"/>
            <a:chExt cx="831068" cy="577782"/>
          </a:xfrm>
        </p:grpSpPr>
        <p:sp>
          <p:nvSpPr>
            <p:cNvPr id="367" name="TextBox 366">
              <a:extLst>
                <a:ext uri="{FF2B5EF4-FFF2-40B4-BE49-F238E27FC236}">
                  <a16:creationId xmlns:a16="http://schemas.microsoft.com/office/drawing/2014/main" id="{8B9B76C8-0AF2-4838-BF5C-F4DE6A0A4CF7}"/>
                </a:ext>
                <a:ext uri="{C183D7F6-B498-43B3-948B-1728B52AA6E4}">
                  <adec:decorative xmlns:adec="http://schemas.microsoft.com/office/drawing/2017/decorative" val="1"/>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1" i="0" u="none" strike="noStrike" kern="1200" cap="none" spc="0" normalizeH="0" baseline="0" noProof="0">
                  <a:ln>
                    <a:noFill/>
                  </a:ln>
                  <a:solidFill>
                    <a:schemeClr val="accent2"/>
                  </a:solidFill>
                  <a:effectLst/>
                  <a:uLnTx/>
                  <a:uFillTx/>
                  <a:latin typeface="Segoe UI Semibold" panose="020B0502040204020203" pitchFamily="34" charset="0"/>
                  <a:ea typeface="+mn-ea"/>
                  <a:cs typeface="Segoe UI Semibold" panose="020B0502040204020203" pitchFamily="34" charset="0"/>
                </a:rPr>
                <a:t>Node</a:t>
              </a:r>
            </a:p>
          </p:txBody>
        </p:sp>
        <p:grpSp>
          <p:nvGrpSpPr>
            <p:cNvPr id="368" name="Group 367">
              <a:extLst>
                <a:ext uri="{FF2B5EF4-FFF2-40B4-BE49-F238E27FC236}">
                  <a16:creationId xmlns:a16="http://schemas.microsoft.com/office/drawing/2014/main" id="{961E229C-7DE9-4772-9841-20D373A05C03}"/>
                </a:ext>
              </a:extLst>
            </p:cNvPr>
            <p:cNvGrpSpPr/>
            <p:nvPr/>
          </p:nvGrpSpPr>
          <p:grpSpPr>
            <a:xfrm>
              <a:off x="2867821" y="5883211"/>
              <a:ext cx="317340" cy="313918"/>
              <a:chOff x="6712956" y="9045673"/>
              <a:chExt cx="464984" cy="459971"/>
            </a:xfrm>
          </p:grpSpPr>
          <p:sp>
            <p:nvSpPr>
              <p:cNvPr id="369" name="Rectangle 368">
                <a:extLst>
                  <a:ext uri="{FF2B5EF4-FFF2-40B4-BE49-F238E27FC236}">
                    <a16:creationId xmlns:a16="http://schemas.microsoft.com/office/drawing/2014/main" id="{F250DBDD-B270-400F-AB71-884E608B0737}"/>
                  </a:ext>
                  <a:ext uri="{C183D7F6-B498-43B3-948B-1728B52AA6E4}">
                    <adec:decorative xmlns:adec="http://schemas.microsoft.com/office/drawing/2017/decorative" val="1"/>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accent2"/>
                  </a:solidFill>
                  <a:effectLst/>
                  <a:uLnTx/>
                  <a:uFillTx/>
                  <a:latin typeface="Segoe UI"/>
                  <a:ea typeface="Segoe UI" pitchFamily="34" charset="0"/>
                  <a:cs typeface="Segoe UI" pitchFamily="34" charset="0"/>
                </a:endParaRPr>
              </a:p>
            </p:txBody>
          </p:sp>
          <p:sp>
            <p:nvSpPr>
              <p:cNvPr id="371" name="Rectangle 370">
                <a:extLst>
                  <a:ext uri="{FF2B5EF4-FFF2-40B4-BE49-F238E27FC236}">
                    <a16:creationId xmlns:a16="http://schemas.microsoft.com/office/drawing/2014/main" id="{A4B0BAF1-FA1C-475B-880F-5D9EF327AEC0}"/>
                  </a:ext>
                  <a:ext uri="{C183D7F6-B498-43B3-948B-1728B52AA6E4}">
                    <adec:decorative xmlns:adec="http://schemas.microsoft.com/office/drawing/2017/decorative" val="1"/>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accent2"/>
                  </a:solidFill>
                  <a:effectLst/>
                  <a:uLnTx/>
                  <a:uFillTx/>
                  <a:latin typeface="Segoe UI"/>
                  <a:ea typeface="Segoe UI" pitchFamily="34" charset="0"/>
                  <a:cs typeface="Segoe UI" pitchFamily="34" charset="0"/>
                </a:endParaRPr>
              </a:p>
            </p:txBody>
          </p:sp>
          <p:grpSp>
            <p:nvGrpSpPr>
              <p:cNvPr id="372" name="Group 371">
                <a:extLst>
                  <a:ext uri="{FF2B5EF4-FFF2-40B4-BE49-F238E27FC236}">
                    <a16:creationId xmlns:a16="http://schemas.microsoft.com/office/drawing/2014/main" id="{B3DEB2F2-7EFB-4625-9339-9D52C43ECC07}"/>
                  </a:ext>
                </a:extLst>
              </p:cNvPr>
              <p:cNvGrpSpPr/>
              <p:nvPr/>
            </p:nvGrpSpPr>
            <p:grpSpPr>
              <a:xfrm>
                <a:off x="6712956" y="9045673"/>
                <a:ext cx="464984" cy="138505"/>
                <a:chOff x="551886" y="4922823"/>
                <a:chExt cx="508602" cy="151498"/>
              </a:xfrm>
            </p:grpSpPr>
            <p:sp>
              <p:nvSpPr>
                <p:cNvPr id="381" name="Rectangle 380">
                  <a:extLst>
                    <a:ext uri="{FF2B5EF4-FFF2-40B4-BE49-F238E27FC236}">
                      <a16:creationId xmlns:a16="http://schemas.microsoft.com/office/drawing/2014/main" id="{34BB1D61-07FF-44ED-A322-BEA88CA8C4ED}"/>
                    </a:ext>
                    <a:ext uri="{C183D7F6-B498-43B3-948B-1728B52AA6E4}">
                      <adec:decorative xmlns:adec="http://schemas.microsoft.com/office/drawing/2017/decorative" val="1"/>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accent2"/>
                    </a:solidFill>
                    <a:effectLst/>
                    <a:uLnTx/>
                    <a:uFillTx/>
                    <a:latin typeface="Segoe UI"/>
                    <a:ea typeface="Segoe UI" pitchFamily="34" charset="0"/>
                    <a:cs typeface="Segoe UI" pitchFamily="34" charset="0"/>
                  </a:endParaRPr>
                </a:p>
              </p:txBody>
            </p:sp>
            <p:sp>
              <p:nvSpPr>
                <p:cNvPr id="382" name="Oval 381">
                  <a:extLst>
                    <a:ext uri="{FF2B5EF4-FFF2-40B4-BE49-F238E27FC236}">
                      <a16:creationId xmlns:a16="http://schemas.microsoft.com/office/drawing/2014/main" id="{5506EF4F-4DCD-4F59-AEBB-AD25C6932231}"/>
                    </a:ext>
                    <a:ext uri="{C183D7F6-B498-43B3-948B-1728B52AA6E4}">
                      <adec:decorative xmlns:adec="http://schemas.microsoft.com/office/drawing/2017/decorative" val="1"/>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accent2"/>
                    </a:solidFill>
                    <a:effectLst/>
                    <a:uLnTx/>
                    <a:uFillTx/>
                    <a:latin typeface="Segoe UI"/>
                    <a:ea typeface="Segoe UI" pitchFamily="34" charset="0"/>
                    <a:cs typeface="Segoe UI" pitchFamily="34" charset="0"/>
                  </a:endParaRPr>
                </a:p>
              </p:txBody>
            </p:sp>
            <p:cxnSp>
              <p:nvCxnSpPr>
                <p:cNvPr id="383" name="Straight Connector 382">
                  <a:extLst>
                    <a:ext uri="{FF2B5EF4-FFF2-40B4-BE49-F238E27FC236}">
                      <a16:creationId xmlns:a16="http://schemas.microsoft.com/office/drawing/2014/main" id="{A9E306B9-221E-43DB-A362-703C0ECFA758}"/>
                    </a:ext>
                    <a:ext uri="{C183D7F6-B498-43B3-948B-1728B52AA6E4}">
                      <adec:decorative xmlns:adec="http://schemas.microsoft.com/office/drawing/2017/decorative" val="1"/>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73" name="Straight Connector 372">
                <a:extLst>
                  <a:ext uri="{FF2B5EF4-FFF2-40B4-BE49-F238E27FC236}">
                    <a16:creationId xmlns:a16="http://schemas.microsoft.com/office/drawing/2014/main" id="{5D0E12A5-D139-4BF4-A0D5-CD339EBF3331}"/>
                  </a:ext>
                  <a:ext uri="{C183D7F6-B498-43B3-948B-1728B52AA6E4}">
                    <adec:decorative xmlns:adec="http://schemas.microsoft.com/office/drawing/2017/decorative" val="1"/>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30E05A6D-438A-4A96-ADB3-8B97EAED1F06}"/>
                  </a:ext>
                  <a:ext uri="{C183D7F6-B498-43B3-948B-1728B52AA6E4}">
                    <adec:decorative xmlns:adec="http://schemas.microsoft.com/office/drawing/2017/decorative" val="1"/>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BC3A03DF-307C-4C71-82D8-28546D672B0A}"/>
                  </a:ext>
                  <a:ext uri="{C183D7F6-B498-43B3-948B-1728B52AA6E4}">
                    <adec:decorative xmlns:adec="http://schemas.microsoft.com/office/drawing/2017/decorative" val="1"/>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5C72387E-5BC2-4AAC-9248-3FD6BFB4FC90}"/>
                  </a:ext>
                  <a:ext uri="{C183D7F6-B498-43B3-948B-1728B52AA6E4}">
                    <adec:decorative xmlns:adec="http://schemas.microsoft.com/office/drawing/2017/decorative" val="1"/>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40149F24-21A2-4525-BCF7-3AED1654D269}"/>
                  </a:ext>
                  <a:ext uri="{C183D7F6-B498-43B3-948B-1728B52AA6E4}">
                    <adec:decorative xmlns:adec="http://schemas.microsoft.com/office/drawing/2017/decorative" val="1"/>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3995A0AA-A236-41C1-85DC-29FD1E919759}"/>
                  </a:ext>
                  <a:ext uri="{C183D7F6-B498-43B3-948B-1728B52AA6E4}">
                    <adec:decorative xmlns:adec="http://schemas.microsoft.com/office/drawing/2017/decorative" val="1"/>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B92899F2-2141-4430-A6A8-D2D32E623199}"/>
                  </a:ext>
                  <a:ext uri="{C183D7F6-B498-43B3-948B-1728B52AA6E4}">
                    <adec:decorative xmlns:adec="http://schemas.microsoft.com/office/drawing/2017/decorative" val="1"/>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A9D8B133-3355-40A9-8C6C-293DB3C03B28}"/>
                  </a:ext>
                  <a:ext uri="{C183D7F6-B498-43B3-948B-1728B52AA6E4}">
                    <adec:decorative xmlns:adec="http://schemas.microsoft.com/office/drawing/2017/decorative" val="1"/>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87" name="TextBox 386">
            <a:extLst>
              <a:ext uri="{FF2B5EF4-FFF2-40B4-BE49-F238E27FC236}">
                <a16:creationId xmlns:a16="http://schemas.microsoft.com/office/drawing/2014/main" id="{11DCED72-C9BF-4BEE-B6E1-41B0DF48AF26}"/>
              </a:ext>
              <a:ext uri="{C183D7F6-B498-43B3-948B-1728B52AA6E4}">
                <adec:decorative xmlns:adec="http://schemas.microsoft.com/office/drawing/2017/decorative" val="1"/>
              </a:ext>
            </a:extLst>
          </p:cNvPr>
          <p:cNvSpPr txBox="1"/>
          <p:nvPr/>
        </p:nvSpPr>
        <p:spPr>
          <a:xfrm>
            <a:off x="1123652" y="2253917"/>
            <a:ext cx="18651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effectLst/>
                <a:uLnTx/>
                <a:uFillTx/>
                <a:latin typeface="Segoe UI Semibold" panose="020B0502040204020203" pitchFamily="34" charset="0"/>
                <a:ea typeface="+mn-ea"/>
                <a:cs typeface="Segoe UI Semibold" panose="020B0502040204020203" pitchFamily="34" charset="0"/>
              </a:rPr>
              <a:t>Azure Data Studio</a:t>
            </a:r>
          </a:p>
        </p:txBody>
      </p:sp>
      <p:sp>
        <p:nvSpPr>
          <p:cNvPr id="400" name="TextBox 399">
            <a:extLst>
              <a:ext uri="{FF2B5EF4-FFF2-40B4-BE49-F238E27FC236}">
                <a16:creationId xmlns:a16="http://schemas.microsoft.com/office/drawing/2014/main" id="{DBC03C6B-1D3B-4044-BC60-E0EE946A35B9}"/>
              </a:ext>
              <a:ext uri="{C183D7F6-B498-43B3-948B-1728B52AA6E4}">
                <adec:decorative xmlns:adec="http://schemas.microsoft.com/office/drawing/2017/decorative" val="1"/>
              </a:ext>
            </a:extLst>
          </p:cNvPr>
          <p:cNvSpPr txBox="1"/>
          <p:nvPr/>
        </p:nvSpPr>
        <p:spPr>
          <a:xfrm>
            <a:off x="8671166" y="1435081"/>
            <a:ext cx="1619931" cy="461665"/>
          </a:xfrm>
          <a:prstGeom prst="rect">
            <a:avLst/>
          </a:prstGeom>
          <a:solidFill>
            <a:srgbClr val="000000"/>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Microsoft Container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Registry</a:t>
            </a:r>
          </a:p>
        </p:txBody>
      </p:sp>
      <p:sp>
        <p:nvSpPr>
          <p:cNvPr id="414" name="Freeform 68">
            <a:extLst>
              <a:ext uri="{FF2B5EF4-FFF2-40B4-BE49-F238E27FC236}">
                <a16:creationId xmlns:a16="http://schemas.microsoft.com/office/drawing/2014/main" id="{36746D1E-BD24-4895-AB51-D92C97A2306B}"/>
              </a:ext>
              <a:ext uri="{C183D7F6-B498-43B3-948B-1728B52AA6E4}">
                <adec:decorative xmlns:adec="http://schemas.microsoft.com/office/drawing/2017/decorative" val="1"/>
              </a:ext>
            </a:extLst>
          </p:cNvPr>
          <p:cNvSpPr>
            <a:spLocks noEditPoints="1"/>
          </p:cNvSpPr>
          <p:nvPr/>
        </p:nvSpPr>
        <p:spPr bwMode="auto">
          <a:xfrm>
            <a:off x="3004416" y="4589472"/>
            <a:ext cx="205488" cy="210632"/>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solidFill>
              <a:effectLst/>
              <a:uLnTx/>
              <a:uFillTx/>
              <a:latin typeface="Segoe UI"/>
              <a:ea typeface="+mn-ea"/>
              <a:cs typeface="+mn-cs"/>
            </a:endParaRPr>
          </a:p>
        </p:txBody>
      </p:sp>
      <p:sp>
        <p:nvSpPr>
          <p:cNvPr id="415" name="Freeform 69">
            <a:extLst>
              <a:ext uri="{FF2B5EF4-FFF2-40B4-BE49-F238E27FC236}">
                <a16:creationId xmlns:a16="http://schemas.microsoft.com/office/drawing/2014/main" id="{ADAFE59F-C1EA-498C-B0B4-2390500A3A93}"/>
              </a:ext>
              <a:ext uri="{C183D7F6-B498-43B3-948B-1728B52AA6E4}">
                <adec:decorative xmlns:adec="http://schemas.microsoft.com/office/drawing/2017/decorative" val="1"/>
              </a:ext>
            </a:extLst>
          </p:cNvPr>
          <p:cNvSpPr>
            <a:spLocks/>
          </p:cNvSpPr>
          <p:nvPr/>
        </p:nvSpPr>
        <p:spPr bwMode="auto">
          <a:xfrm>
            <a:off x="3084076" y="4652776"/>
            <a:ext cx="80323" cy="7314"/>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solidFill>
              <a:effectLst/>
              <a:uLnTx/>
              <a:uFillTx/>
              <a:latin typeface="Segoe UI"/>
              <a:ea typeface="+mn-ea"/>
              <a:cs typeface="+mn-cs"/>
            </a:endParaRPr>
          </a:p>
        </p:txBody>
      </p:sp>
      <p:sp>
        <p:nvSpPr>
          <p:cNvPr id="416" name="Rectangle 415">
            <a:extLst>
              <a:ext uri="{FF2B5EF4-FFF2-40B4-BE49-F238E27FC236}">
                <a16:creationId xmlns:a16="http://schemas.microsoft.com/office/drawing/2014/main" id="{226ED6D0-9906-4EA2-9A23-A9995978EF49}"/>
              </a:ext>
              <a:ext uri="{C183D7F6-B498-43B3-948B-1728B52AA6E4}">
                <adec:decorative xmlns:adec="http://schemas.microsoft.com/office/drawing/2017/decorative" val="1"/>
              </a:ext>
            </a:extLst>
          </p:cNvPr>
          <p:cNvSpPr/>
          <p:nvPr/>
        </p:nvSpPr>
        <p:spPr>
          <a:xfrm>
            <a:off x="7555241" y="4290678"/>
            <a:ext cx="1346689" cy="901396"/>
          </a:xfrm>
          <a:prstGeom prst="rect">
            <a:avLst/>
          </a:prstGeom>
          <a:solidFill>
            <a:schemeClr val="bg1"/>
          </a:solidFill>
          <a:ln w="12700">
            <a:noFill/>
            <a:prstDash val="solid"/>
            <a:miter lim="800000"/>
          </a:ln>
          <a:effectLst>
            <a:outerShdw blurRad="381000" algn="tl" rotWithShape="0">
              <a:srgbClr val="0078D4">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chemeClr val="accent2"/>
              </a:solidFill>
              <a:effectLst/>
              <a:uLnTx/>
              <a:uFillTx/>
              <a:latin typeface="Segoe UI Semibold" panose="020B0502040204020203" pitchFamily="34" charset="0"/>
              <a:ea typeface="+mn-ea"/>
              <a:cs typeface="Segoe UI Semibold" panose="020B0502040204020203" pitchFamily="34" charset="0"/>
            </a:endParaRPr>
          </a:p>
        </p:txBody>
      </p:sp>
      <p:sp>
        <p:nvSpPr>
          <p:cNvPr id="417" name="Rectangle 416">
            <a:extLst>
              <a:ext uri="{FF2B5EF4-FFF2-40B4-BE49-F238E27FC236}">
                <a16:creationId xmlns:a16="http://schemas.microsoft.com/office/drawing/2014/main" id="{4E6EEF4B-0454-4AB4-9DC3-6156EF868FEE}"/>
              </a:ext>
              <a:ext uri="{C183D7F6-B498-43B3-948B-1728B52AA6E4}">
                <adec:decorative xmlns:adec="http://schemas.microsoft.com/office/drawing/2017/decorative" val="1"/>
              </a:ext>
            </a:extLst>
          </p:cNvPr>
          <p:cNvSpPr/>
          <p:nvPr/>
        </p:nvSpPr>
        <p:spPr>
          <a:xfrm>
            <a:off x="7633587" y="4836592"/>
            <a:ext cx="1215397" cy="400110"/>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accent2"/>
                </a:solidFill>
                <a:effectLst/>
                <a:uLnTx/>
                <a:uFillTx/>
                <a:latin typeface="Segoe UI Semibold" panose="020B0502040204020203" pitchFamily="34" charset="0"/>
                <a:ea typeface="+mn-ea"/>
                <a:cs typeface="Segoe UI Semibold" panose="020B0502040204020203" pitchFamily="34" charset="0"/>
              </a:rPr>
              <a:t>Database services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accent2"/>
                </a:solidFill>
                <a:effectLst/>
                <a:uLnTx/>
                <a:uFillTx/>
                <a:latin typeface="Segoe UI Semibold" panose="020B0502040204020203" pitchFamily="34" charset="0"/>
                <a:ea typeface="+mn-ea"/>
                <a:cs typeface="Segoe UI Semibold" panose="020B0502040204020203" pitchFamily="34" charset="0"/>
              </a:rPr>
              <a:t>(Future)</a:t>
            </a:r>
          </a:p>
        </p:txBody>
      </p:sp>
      <p:sp>
        <p:nvSpPr>
          <p:cNvPr id="420" name="TextBox 419">
            <a:extLst>
              <a:ext uri="{FF2B5EF4-FFF2-40B4-BE49-F238E27FC236}">
                <a16:creationId xmlns:a16="http://schemas.microsoft.com/office/drawing/2014/main" id="{06E069D0-E82B-4939-9CB6-CB3C66954975}"/>
              </a:ext>
              <a:ext uri="{C183D7F6-B498-43B3-948B-1728B52AA6E4}">
                <adec:decorative xmlns:adec="http://schemas.microsoft.com/office/drawing/2017/decorative" val="1"/>
              </a:ext>
            </a:extLst>
          </p:cNvPr>
          <p:cNvSpPr txBox="1"/>
          <p:nvPr/>
        </p:nvSpPr>
        <p:spPr>
          <a:xfrm>
            <a:off x="2521330" y="6266248"/>
            <a:ext cx="8130449" cy="246221"/>
          </a:xfrm>
          <a:prstGeom prst="rect">
            <a:avLst/>
          </a:prstGeom>
          <a:solidFill>
            <a:srgbClr val="000000"/>
          </a:solidFill>
          <a:ln w="12700">
            <a:noFill/>
            <a:prstDash val="solid"/>
            <a:miter lim="800000"/>
          </a:ln>
          <a:effectLst>
            <a:outerShdw blurRad="381000" algn="tl" rotWithShape="0">
              <a:srgbClr val="0078D4">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defTabSz="457200">
              <a:defRPr sz="1000" b="1">
                <a:solidFill>
                  <a:srgbClr val="000000"/>
                </a:solidFill>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accent2"/>
                </a:solidFill>
                <a:effectLst/>
                <a:uLnTx/>
                <a:uFillTx/>
                <a:latin typeface="Segoe UI Semibold" panose="020B0502040204020203" pitchFamily="34" charset="0"/>
                <a:ea typeface="+mn-ea"/>
                <a:cs typeface="Segoe UI Semibold" panose="020B0502040204020203" pitchFamily="34" charset="0"/>
              </a:rPr>
              <a:t>Persistent storage </a:t>
            </a:r>
          </a:p>
        </p:txBody>
      </p:sp>
      <p:grpSp>
        <p:nvGrpSpPr>
          <p:cNvPr id="448" name="Graphic 8">
            <a:extLst>
              <a:ext uri="{FF2B5EF4-FFF2-40B4-BE49-F238E27FC236}">
                <a16:creationId xmlns:a16="http://schemas.microsoft.com/office/drawing/2014/main" id="{22D2FE48-3709-4425-8808-2516344C37E4}"/>
              </a:ext>
              <a:ext uri="{C183D7F6-B498-43B3-948B-1728B52AA6E4}">
                <adec:decorative xmlns:adec="http://schemas.microsoft.com/office/drawing/2017/decorative" val="1"/>
              </a:ext>
            </a:extLst>
          </p:cNvPr>
          <p:cNvGrpSpPr/>
          <p:nvPr/>
        </p:nvGrpSpPr>
        <p:grpSpPr>
          <a:xfrm>
            <a:off x="2953274" y="5508209"/>
            <a:ext cx="331184" cy="320533"/>
            <a:chOff x="-850533" y="4628630"/>
            <a:chExt cx="637376" cy="616878"/>
          </a:xfrm>
          <a:solidFill>
            <a:srgbClr val="0078D4"/>
          </a:solidFill>
        </p:grpSpPr>
        <p:sp>
          <p:nvSpPr>
            <p:cNvPr id="449" name="Freeform 237">
              <a:extLst>
                <a:ext uri="{FF2B5EF4-FFF2-40B4-BE49-F238E27FC236}">
                  <a16:creationId xmlns:a16="http://schemas.microsoft.com/office/drawing/2014/main" id="{CFBAB6A1-4E0D-44D1-B486-E25650866762}"/>
                </a:ext>
                <a:ext uri="{C183D7F6-B498-43B3-948B-1728B52AA6E4}">
                  <adec:decorative xmlns:adec="http://schemas.microsoft.com/office/drawing/2017/decorative" val="1"/>
                </a:ext>
              </a:extLst>
            </p:cNvPr>
            <p:cNvSpPr/>
            <p:nvPr/>
          </p:nvSpPr>
          <p:spPr>
            <a:xfrm>
              <a:off x="-850533" y="4628630"/>
              <a:ext cx="637376" cy="616878"/>
            </a:xfrm>
            <a:custGeom>
              <a:avLst/>
              <a:gdLst>
                <a:gd name="connsiteX0" fmla="*/ 199148 w 637376"/>
                <a:gd name="connsiteY0" fmla="*/ 616878 h 616878"/>
                <a:gd name="connsiteX1" fmla="*/ 159695 w 637376"/>
                <a:gd name="connsiteY1" fmla="*/ 597866 h 616878"/>
                <a:gd name="connsiteX2" fmla="*/ 11217 w 637376"/>
                <a:gd name="connsiteY2" fmla="*/ 414070 h 616878"/>
                <a:gd name="connsiteX3" fmla="*/ 1459 w 637376"/>
                <a:gd name="connsiteY3" fmla="*/ 370972 h 616878"/>
                <a:gd name="connsiteX4" fmla="*/ 54487 w 637376"/>
                <a:gd name="connsiteY4" fmla="*/ 141544 h 616878"/>
                <a:gd name="connsiteX5" fmla="*/ 82062 w 637376"/>
                <a:gd name="connsiteY5" fmla="*/ 107320 h 616878"/>
                <a:gd name="connsiteX6" fmla="*/ 296718 w 637376"/>
                <a:gd name="connsiteY6" fmla="*/ 5070 h 616878"/>
                <a:gd name="connsiteX7" fmla="*/ 318779 w 637376"/>
                <a:gd name="connsiteY7" fmla="*/ 0 h 616878"/>
                <a:gd name="connsiteX8" fmla="*/ 340838 w 637376"/>
                <a:gd name="connsiteY8" fmla="*/ 5070 h 616878"/>
                <a:gd name="connsiteX9" fmla="*/ 555496 w 637376"/>
                <a:gd name="connsiteY9" fmla="*/ 106897 h 616878"/>
                <a:gd name="connsiteX10" fmla="*/ 583069 w 637376"/>
                <a:gd name="connsiteY10" fmla="*/ 141122 h 616878"/>
                <a:gd name="connsiteX11" fmla="*/ 636097 w 637376"/>
                <a:gd name="connsiteY11" fmla="*/ 370549 h 616878"/>
                <a:gd name="connsiteX12" fmla="*/ 626341 w 637376"/>
                <a:gd name="connsiteY12" fmla="*/ 413648 h 616878"/>
                <a:gd name="connsiteX13" fmla="*/ 477862 w 637376"/>
                <a:gd name="connsiteY13" fmla="*/ 597444 h 616878"/>
                <a:gd name="connsiteX14" fmla="*/ 438409 w 637376"/>
                <a:gd name="connsiteY14" fmla="*/ 616456 h 616878"/>
                <a:gd name="connsiteX15" fmla="*/ 199148 w 637376"/>
                <a:gd name="connsiteY15" fmla="*/ 616878 h 616878"/>
                <a:gd name="connsiteX16" fmla="*/ 199148 w 637376"/>
                <a:gd name="connsiteY16" fmla="*/ 616878 h 61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7376" h="616878">
                  <a:moveTo>
                    <a:pt x="199148" y="616878"/>
                  </a:moveTo>
                  <a:cubicBezTo>
                    <a:pt x="183876" y="616878"/>
                    <a:pt x="169452" y="610120"/>
                    <a:pt x="159695" y="597866"/>
                  </a:cubicBezTo>
                  <a:lnTo>
                    <a:pt x="11217" y="414070"/>
                  </a:lnTo>
                  <a:cubicBezTo>
                    <a:pt x="1459" y="401816"/>
                    <a:pt x="-2359" y="386183"/>
                    <a:pt x="1459" y="370972"/>
                  </a:cubicBezTo>
                  <a:lnTo>
                    <a:pt x="54487" y="141544"/>
                  </a:lnTo>
                  <a:cubicBezTo>
                    <a:pt x="57881" y="126333"/>
                    <a:pt x="68062" y="114080"/>
                    <a:pt x="82062" y="107320"/>
                  </a:cubicBezTo>
                  <a:lnTo>
                    <a:pt x="296718" y="5070"/>
                  </a:lnTo>
                  <a:cubicBezTo>
                    <a:pt x="303507" y="1690"/>
                    <a:pt x="311143" y="0"/>
                    <a:pt x="318779" y="0"/>
                  </a:cubicBezTo>
                  <a:cubicBezTo>
                    <a:pt x="326416" y="0"/>
                    <a:pt x="334049" y="1690"/>
                    <a:pt x="340838" y="5070"/>
                  </a:cubicBezTo>
                  <a:lnTo>
                    <a:pt x="555496" y="106897"/>
                  </a:lnTo>
                  <a:cubicBezTo>
                    <a:pt x="569494" y="113658"/>
                    <a:pt x="579676" y="125911"/>
                    <a:pt x="583069" y="141122"/>
                  </a:cubicBezTo>
                  <a:lnTo>
                    <a:pt x="636097" y="370549"/>
                  </a:lnTo>
                  <a:cubicBezTo>
                    <a:pt x="639492" y="385761"/>
                    <a:pt x="636097" y="401394"/>
                    <a:pt x="626341" y="413648"/>
                  </a:cubicBezTo>
                  <a:lnTo>
                    <a:pt x="477862" y="597444"/>
                  </a:lnTo>
                  <a:cubicBezTo>
                    <a:pt x="468104" y="609273"/>
                    <a:pt x="453682" y="616456"/>
                    <a:pt x="438409" y="616456"/>
                  </a:cubicBezTo>
                  <a:lnTo>
                    <a:pt x="199148" y="616878"/>
                  </a:lnTo>
                  <a:lnTo>
                    <a:pt x="199148" y="616878"/>
                  </a:lnTo>
                  <a:close/>
                </a:path>
              </a:pathLst>
            </a:custGeom>
            <a:solidFill>
              <a:srgbClr val="0078D4"/>
            </a:solidFill>
            <a:ln w="25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solidFill>
                <a:effectLst/>
                <a:uLnTx/>
                <a:uFillTx/>
                <a:latin typeface="Segoe UI"/>
                <a:ea typeface="+mn-ea"/>
                <a:cs typeface="+mn-cs"/>
              </a:endParaRPr>
            </a:p>
          </p:txBody>
        </p:sp>
        <p:sp>
          <p:nvSpPr>
            <p:cNvPr id="450" name="Freeform 238">
              <a:extLst>
                <a:ext uri="{FF2B5EF4-FFF2-40B4-BE49-F238E27FC236}">
                  <a16:creationId xmlns:a16="http://schemas.microsoft.com/office/drawing/2014/main" id="{6F7A0697-70C0-4941-B9D9-D87E8C97DEF1}"/>
                </a:ext>
                <a:ext uri="{C183D7F6-B498-43B3-948B-1728B52AA6E4}">
                  <adec:decorative xmlns:adec="http://schemas.microsoft.com/office/drawing/2017/decorative" val="1"/>
                </a:ext>
              </a:extLst>
            </p:cNvPr>
            <p:cNvSpPr/>
            <p:nvPr/>
          </p:nvSpPr>
          <p:spPr>
            <a:xfrm>
              <a:off x="-756801" y="4716937"/>
              <a:ext cx="452006" cy="437731"/>
            </a:xfrm>
            <a:custGeom>
              <a:avLst/>
              <a:gdLst>
                <a:gd name="connsiteX0" fmla="*/ 439703 w 452006"/>
                <a:gd name="connsiteY0" fmla="*/ 266610 h 437731"/>
                <a:gd name="connsiteX1" fmla="*/ 439703 w 452006"/>
                <a:gd name="connsiteY1" fmla="*/ 266610 h 437731"/>
                <a:gd name="connsiteX2" fmla="*/ 439703 w 452006"/>
                <a:gd name="connsiteY2" fmla="*/ 266610 h 437731"/>
                <a:gd name="connsiteX3" fmla="*/ 439703 w 452006"/>
                <a:gd name="connsiteY3" fmla="*/ 266610 h 437731"/>
                <a:gd name="connsiteX4" fmla="*/ 439279 w 452006"/>
                <a:gd name="connsiteY4" fmla="*/ 266610 h 437731"/>
                <a:gd name="connsiteX5" fmla="*/ 438431 w 452006"/>
                <a:gd name="connsiteY5" fmla="*/ 266187 h 437731"/>
                <a:gd name="connsiteX6" fmla="*/ 435886 w 452006"/>
                <a:gd name="connsiteY6" fmla="*/ 265765 h 437731"/>
                <a:gd name="connsiteX7" fmla="*/ 427826 w 452006"/>
                <a:gd name="connsiteY7" fmla="*/ 264921 h 437731"/>
                <a:gd name="connsiteX8" fmla="*/ 423583 w 452006"/>
                <a:gd name="connsiteY8" fmla="*/ 264496 h 437731"/>
                <a:gd name="connsiteX9" fmla="*/ 423159 w 452006"/>
                <a:gd name="connsiteY9" fmla="*/ 264496 h 437731"/>
                <a:gd name="connsiteX10" fmla="*/ 400250 w 452006"/>
                <a:gd name="connsiteY10" fmla="*/ 260695 h 437731"/>
                <a:gd name="connsiteX11" fmla="*/ 395583 w 452006"/>
                <a:gd name="connsiteY11" fmla="*/ 256047 h 437731"/>
                <a:gd name="connsiteX12" fmla="*/ 395159 w 452006"/>
                <a:gd name="connsiteY12" fmla="*/ 255202 h 437731"/>
                <a:gd name="connsiteX13" fmla="*/ 395159 w 452006"/>
                <a:gd name="connsiteY13" fmla="*/ 255202 h 437731"/>
                <a:gd name="connsiteX14" fmla="*/ 389645 w 452006"/>
                <a:gd name="connsiteY14" fmla="*/ 253511 h 437731"/>
                <a:gd name="connsiteX15" fmla="*/ 386675 w 452006"/>
                <a:gd name="connsiteY15" fmla="*/ 193935 h 437731"/>
                <a:gd name="connsiteX16" fmla="*/ 362919 w 452006"/>
                <a:gd name="connsiteY16" fmla="*/ 138586 h 437731"/>
                <a:gd name="connsiteX17" fmla="*/ 367162 w 452006"/>
                <a:gd name="connsiteY17" fmla="*/ 134784 h 437731"/>
                <a:gd name="connsiteX18" fmla="*/ 367162 w 452006"/>
                <a:gd name="connsiteY18" fmla="*/ 133939 h 437731"/>
                <a:gd name="connsiteX19" fmla="*/ 369281 w 452006"/>
                <a:gd name="connsiteY19" fmla="*/ 127601 h 437731"/>
                <a:gd name="connsiteX20" fmla="*/ 388373 w 452006"/>
                <a:gd name="connsiteY20" fmla="*/ 114503 h 437731"/>
                <a:gd name="connsiteX21" fmla="*/ 388373 w 452006"/>
                <a:gd name="connsiteY21" fmla="*/ 114503 h 437731"/>
                <a:gd name="connsiteX22" fmla="*/ 392190 w 452006"/>
                <a:gd name="connsiteY22" fmla="*/ 112390 h 437731"/>
                <a:gd name="connsiteX23" fmla="*/ 399403 w 452006"/>
                <a:gd name="connsiteY23" fmla="*/ 108165 h 437731"/>
                <a:gd name="connsiteX24" fmla="*/ 401524 w 452006"/>
                <a:gd name="connsiteY24" fmla="*/ 106475 h 437731"/>
                <a:gd name="connsiteX25" fmla="*/ 402372 w 452006"/>
                <a:gd name="connsiteY25" fmla="*/ 105630 h 437731"/>
                <a:gd name="connsiteX26" fmla="*/ 402372 w 452006"/>
                <a:gd name="connsiteY26" fmla="*/ 105630 h 437731"/>
                <a:gd name="connsiteX27" fmla="*/ 405341 w 452006"/>
                <a:gd name="connsiteY27" fmla="*/ 86617 h 437731"/>
                <a:gd name="connsiteX28" fmla="*/ 395583 w 452006"/>
                <a:gd name="connsiteY28" fmla="*/ 81969 h 437731"/>
                <a:gd name="connsiteX29" fmla="*/ 386252 w 452006"/>
                <a:gd name="connsiteY29" fmla="*/ 85349 h 437731"/>
                <a:gd name="connsiteX30" fmla="*/ 386252 w 452006"/>
                <a:gd name="connsiteY30" fmla="*/ 85349 h 437731"/>
                <a:gd name="connsiteX31" fmla="*/ 386252 w 452006"/>
                <a:gd name="connsiteY31" fmla="*/ 85349 h 437731"/>
                <a:gd name="connsiteX32" fmla="*/ 385404 w 452006"/>
                <a:gd name="connsiteY32" fmla="*/ 86194 h 437731"/>
                <a:gd name="connsiteX33" fmla="*/ 383282 w 452006"/>
                <a:gd name="connsiteY33" fmla="*/ 87884 h 437731"/>
                <a:gd name="connsiteX34" fmla="*/ 377768 w 452006"/>
                <a:gd name="connsiteY34" fmla="*/ 93799 h 437731"/>
                <a:gd name="connsiteX35" fmla="*/ 374798 w 452006"/>
                <a:gd name="connsiteY35" fmla="*/ 96757 h 437731"/>
                <a:gd name="connsiteX36" fmla="*/ 374798 w 452006"/>
                <a:gd name="connsiteY36" fmla="*/ 96757 h 437731"/>
                <a:gd name="connsiteX37" fmla="*/ 357828 w 452006"/>
                <a:gd name="connsiteY37" fmla="*/ 111968 h 437731"/>
                <a:gd name="connsiteX38" fmla="*/ 354011 w 452006"/>
                <a:gd name="connsiteY38" fmla="*/ 113235 h 437731"/>
                <a:gd name="connsiteX39" fmla="*/ 351466 w 452006"/>
                <a:gd name="connsiteY39" fmla="*/ 112813 h 437731"/>
                <a:gd name="connsiteX40" fmla="*/ 350616 w 452006"/>
                <a:gd name="connsiteY40" fmla="*/ 112813 h 437731"/>
                <a:gd name="connsiteX41" fmla="*/ 350616 w 452006"/>
                <a:gd name="connsiteY41" fmla="*/ 112813 h 437731"/>
                <a:gd name="connsiteX42" fmla="*/ 345525 w 452006"/>
                <a:gd name="connsiteY42" fmla="*/ 116193 h 437731"/>
                <a:gd name="connsiteX43" fmla="*/ 328133 w 452006"/>
                <a:gd name="connsiteY43" fmla="*/ 100137 h 437731"/>
                <a:gd name="connsiteX44" fmla="*/ 239470 w 452006"/>
                <a:gd name="connsiteY44" fmla="*/ 65068 h 437731"/>
                <a:gd name="connsiteX45" fmla="*/ 239046 w 452006"/>
                <a:gd name="connsiteY45" fmla="*/ 59575 h 437731"/>
                <a:gd name="connsiteX46" fmla="*/ 238198 w 452006"/>
                <a:gd name="connsiteY46" fmla="*/ 58730 h 437731"/>
                <a:gd name="connsiteX47" fmla="*/ 234803 w 452006"/>
                <a:gd name="connsiteY47" fmla="*/ 53237 h 437731"/>
                <a:gd name="connsiteX48" fmla="*/ 236077 w 452006"/>
                <a:gd name="connsiteY48" fmla="*/ 30421 h 437731"/>
                <a:gd name="connsiteX49" fmla="*/ 236077 w 452006"/>
                <a:gd name="connsiteY49" fmla="*/ 29999 h 437731"/>
                <a:gd name="connsiteX50" fmla="*/ 236924 w 452006"/>
                <a:gd name="connsiteY50" fmla="*/ 25774 h 437731"/>
                <a:gd name="connsiteX51" fmla="*/ 238198 w 452006"/>
                <a:gd name="connsiteY51" fmla="*/ 17746 h 437731"/>
                <a:gd name="connsiteX52" fmla="*/ 238198 w 452006"/>
                <a:gd name="connsiteY52" fmla="*/ 15211 h 437731"/>
                <a:gd name="connsiteX53" fmla="*/ 238198 w 452006"/>
                <a:gd name="connsiteY53" fmla="*/ 13943 h 437731"/>
                <a:gd name="connsiteX54" fmla="*/ 238198 w 452006"/>
                <a:gd name="connsiteY54" fmla="*/ 13943 h 437731"/>
                <a:gd name="connsiteX55" fmla="*/ 238198 w 452006"/>
                <a:gd name="connsiteY55" fmla="*/ 13943 h 437731"/>
                <a:gd name="connsiteX56" fmla="*/ 225047 w 452006"/>
                <a:gd name="connsiteY56" fmla="*/ 0 h 437731"/>
                <a:gd name="connsiteX57" fmla="*/ 215713 w 452006"/>
                <a:gd name="connsiteY57" fmla="*/ 4225 h 437731"/>
                <a:gd name="connsiteX58" fmla="*/ 211897 w 452006"/>
                <a:gd name="connsiteY58" fmla="*/ 13943 h 437731"/>
                <a:gd name="connsiteX59" fmla="*/ 211897 w 452006"/>
                <a:gd name="connsiteY59" fmla="*/ 13943 h 437731"/>
                <a:gd name="connsiteX60" fmla="*/ 211897 w 452006"/>
                <a:gd name="connsiteY60" fmla="*/ 13943 h 437731"/>
                <a:gd name="connsiteX61" fmla="*/ 211897 w 452006"/>
                <a:gd name="connsiteY61" fmla="*/ 14788 h 437731"/>
                <a:gd name="connsiteX62" fmla="*/ 211897 w 452006"/>
                <a:gd name="connsiteY62" fmla="*/ 17323 h 437731"/>
                <a:gd name="connsiteX63" fmla="*/ 213168 w 452006"/>
                <a:gd name="connsiteY63" fmla="*/ 25351 h 437731"/>
                <a:gd name="connsiteX64" fmla="*/ 214016 w 452006"/>
                <a:gd name="connsiteY64" fmla="*/ 29576 h 437731"/>
                <a:gd name="connsiteX65" fmla="*/ 214016 w 452006"/>
                <a:gd name="connsiteY65" fmla="*/ 29999 h 437731"/>
                <a:gd name="connsiteX66" fmla="*/ 215290 w 452006"/>
                <a:gd name="connsiteY66" fmla="*/ 52815 h 437731"/>
                <a:gd name="connsiteX67" fmla="*/ 211897 w 452006"/>
                <a:gd name="connsiteY67" fmla="*/ 58308 h 437731"/>
                <a:gd name="connsiteX68" fmla="*/ 211046 w 452006"/>
                <a:gd name="connsiteY68" fmla="*/ 59153 h 437731"/>
                <a:gd name="connsiteX69" fmla="*/ 211046 w 452006"/>
                <a:gd name="connsiteY69" fmla="*/ 59153 h 437731"/>
                <a:gd name="connsiteX70" fmla="*/ 210623 w 452006"/>
                <a:gd name="connsiteY70" fmla="*/ 64646 h 437731"/>
                <a:gd name="connsiteX71" fmla="*/ 187714 w 452006"/>
                <a:gd name="connsiteY71" fmla="*/ 68026 h 437731"/>
                <a:gd name="connsiteX72" fmla="*/ 103719 w 452006"/>
                <a:gd name="connsiteY72" fmla="*/ 115348 h 437731"/>
                <a:gd name="connsiteX73" fmla="*/ 99476 w 452006"/>
                <a:gd name="connsiteY73" fmla="*/ 112390 h 437731"/>
                <a:gd name="connsiteX74" fmla="*/ 98628 w 452006"/>
                <a:gd name="connsiteY74" fmla="*/ 112390 h 437731"/>
                <a:gd name="connsiteX75" fmla="*/ 96083 w 452006"/>
                <a:gd name="connsiteY75" fmla="*/ 112813 h 437731"/>
                <a:gd name="connsiteX76" fmla="*/ 92265 w 452006"/>
                <a:gd name="connsiteY76" fmla="*/ 111545 h 437731"/>
                <a:gd name="connsiteX77" fmla="*/ 75296 w 452006"/>
                <a:gd name="connsiteY77" fmla="*/ 95912 h 437731"/>
                <a:gd name="connsiteX78" fmla="*/ 75296 w 452006"/>
                <a:gd name="connsiteY78" fmla="*/ 95912 h 437731"/>
                <a:gd name="connsiteX79" fmla="*/ 72326 w 452006"/>
                <a:gd name="connsiteY79" fmla="*/ 92954 h 437731"/>
                <a:gd name="connsiteX80" fmla="*/ 66811 w 452006"/>
                <a:gd name="connsiteY80" fmla="*/ 87039 h 437731"/>
                <a:gd name="connsiteX81" fmla="*/ 64690 w 452006"/>
                <a:gd name="connsiteY81" fmla="*/ 85349 h 437731"/>
                <a:gd name="connsiteX82" fmla="*/ 63842 w 452006"/>
                <a:gd name="connsiteY82" fmla="*/ 84504 h 437731"/>
                <a:gd name="connsiteX83" fmla="*/ 63842 w 452006"/>
                <a:gd name="connsiteY83" fmla="*/ 84504 h 437731"/>
                <a:gd name="connsiteX84" fmla="*/ 54509 w 452006"/>
                <a:gd name="connsiteY84" fmla="*/ 81124 h 437731"/>
                <a:gd name="connsiteX85" fmla="*/ 44752 w 452006"/>
                <a:gd name="connsiteY85" fmla="*/ 85772 h 437731"/>
                <a:gd name="connsiteX86" fmla="*/ 47721 w 452006"/>
                <a:gd name="connsiteY86" fmla="*/ 104785 h 437731"/>
                <a:gd name="connsiteX87" fmla="*/ 47721 w 452006"/>
                <a:gd name="connsiteY87" fmla="*/ 104785 h 437731"/>
                <a:gd name="connsiteX88" fmla="*/ 47721 w 452006"/>
                <a:gd name="connsiteY88" fmla="*/ 104785 h 437731"/>
                <a:gd name="connsiteX89" fmla="*/ 48570 w 452006"/>
                <a:gd name="connsiteY89" fmla="*/ 105208 h 437731"/>
                <a:gd name="connsiteX90" fmla="*/ 50691 w 452006"/>
                <a:gd name="connsiteY90" fmla="*/ 106897 h 437731"/>
                <a:gd name="connsiteX91" fmla="*/ 57903 w 452006"/>
                <a:gd name="connsiteY91" fmla="*/ 111123 h 437731"/>
                <a:gd name="connsiteX92" fmla="*/ 61721 w 452006"/>
                <a:gd name="connsiteY92" fmla="*/ 113235 h 437731"/>
                <a:gd name="connsiteX93" fmla="*/ 61721 w 452006"/>
                <a:gd name="connsiteY93" fmla="*/ 113235 h 437731"/>
                <a:gd name="connsiteX94" fmla="*/ 80811 w 452006"/>
                <a:gd name="connsiteY94" fmla="*/ 126333 h 437731"/>
                <a:gd name="connsiteX95" fmla="*/ 82932 w 452006"/>
                <a:gd name="connsiteY95" fmla="*/ 132671 h 437731"/>
                <a:gd name="connsiteX96" fmla="*/ 82932 w 452006"/>
                <a:gd name="connsiteY96" fmla="*/ 133516 h 437731"/>
                <a:gd name="connsiteX97" fmla="*/ 82932 w 452006"/>
                <a:gd name="connsiteY97" fmla="*/ 133516 h 437731"/>
                <a:gd name="connsiteX98" fmla="*/ 87174 w 452006"/>
                <a:gd name="connsiteY98" fmla="*/ 137319 h 437731"/>
                <a:gd name="connsiteX99" fmla="*/ 85053 w 452006"/>
                <a:gd name="connsiteY99" fmla="*/ 140699 h 437731"/>
                <a:gd name="connsiteX100" fmla="*/ 61296 w 452006"/>
                <a:gd name="connsiteY100" fmla="*/ 252245 h 437731"/>
                <a:gd name="connsiteX101" fmla="*/ 55782 w 452006"/>
                <a:gd name="connsiteY101" fmla="*/ 253933 h 437731"/>
                <a:gd name="connsiteX102" fmla="*/ 55357 w 452006"/>
                <a:gd name="connsiteY102" fmla="*/ 254780 h 437731"/>
                <a:gd name="connsiteX103" fmla="*/ 50691 w 452006"/>
                <a:gd name="connsiteY103" fmla="*/ 259426 h 437731"/>
                <a:gd name="connsiteX104" fmla="*/ 27783 w 452006"/>
                <a:gd name="connsiteY104" fmla="*/ 263230 h 437731"/>
                <a:gd name="connsiteX105" fmla="*/ 27359 w 452006"/>
                <a:gd name="connsiteY105" fmla="*/ 263230 h 437731"/>
                <a:gd name="connsiteX106" fmla="*/ 23116 w 452006"/>
                <a:gd name="connsiteY106" fmla="*/ 263652 h 437731"/>
                <a:gd name="connsiteX107" fmla="*/ 15056 w 452006"/>
                <a:gd name="connsiteY107" fmla="*/ 264496 h 437731"/>
                <a:gd name="connsiteX108" fmla="*/ 12511 w 452006"/>
                <a:gd name="connsiteY108" fmla="*/ 264921 h 437731"/>
                <a:gd name="connsiteX109" fmla="*/ 11238 w 452006"/>
                <a:gd name="connsiteY109" fmla="*/ 265343 h 437731"/>
                <a:gd name="connsiteX110" fmla="*/ 11238 w 452006"/>
                <a:gd name="connsiteY110" fmla="*/ 265343 h 437731"/>
                <a:gd name="connsiteX111" fmla="*/ 11238 w 452006"/>
                <a:gd name="connsiteY111" fmla="*/ 265343 h 437731"/>
                <a:gd name="connsiteX112" fmla="*/ 208 w 452006"/>
                <a:gd name="connsiteY112" fmla="*/ 280976 h 437731"/>
                <a:gd name="connsiteX113" fmla="*/ 13783 w 452006"/>
                <a:gd name="connsiteY113" fmla="*/ 290693 h 437731"/>
                <a:gd name="connsiteX114" fmla="*/ 17177 w 452006"/>
                <a:gd name="connsiteY114" fmla="*/ 290271 h 437731"/>
                <a:gd name="connsiteX115" fmla="*/ 17177 w 452006"/>
                <a:gd name="connsiteY115" fmla="*/ 290271 h 437731"/>
                <a:gd name="connsiteX116" fmla="*/ 17177 w 452006"/>
                <a:gd name="connsiteY116" fmla="*/ 290271 h 437731"/>
                <a:gd name="connsiteX117" fmla="*/ 18026 w 452006"/>
                <a:gd name="connsiteY117" fmla="*/ 289848 h 437731"/>
                <a:gd name="connsiteX118" fmla="*/ 20571 w 452006"/>
                <a:gd name="connsiteY118" fmla="*/ 289426 h 437731"/>
                <a:gd name="connsiteX119" fmla="*/ 28207 w 452006"/>
                <a:gd name="connsiteY119" fmla="*/ 286469 h 437731"/>
                <a:gd name="connsiteX120" fmla="*/ 32025 w 452006"/>
                <a:gd name="connsiteY120" fmla="*/ 284778 h 437731"/>
                <a:gd name="connsiteX121" fmla="*/ 32449 w 452006"/>
                <a:gd name="connsiteY121" fmla="*/ 284778 h 437731"/>
                <a:gd name="connsiteX122" fmla="*/ 54509 w 452006"/>
                <a:gd name="connsiteY122" fmla="*/ 278441 h 437731"/>
                <a:gd name="connsiteX123" fmla="*/ 55357 w 452006"/>
                <a:gd name="connsiteY123" fmla="*/ 278441 h 437731"/>
                <a:gd name="connsiteX124" fmla="*/ 60872 w 452006"/>
                <a:gd name="connsiteY124" fmla="*/ 280554 h 437731"/>
                <a:gd name="connsiteX125" fmla="*/ 61721 w 452006"/>
                <a:gd name="connsiteY125" fmla="*/ 280976 h 437731"/>
                <a:gd name="connsiteX126" fmla="*/ 61721 w 452006"/>
                <a:gd name="connsiteY126" fmla="*/ 280976 h 437731"/>
                <a:gd name="connsiteX127" fmla="*/ 67660 w 452006"/>
                <a:gd name="connsiteY127" fmla="*/ 280130 h 437731"/>
                <a:gd name="connsiteX128" fmla="*/ 123233 w 452006"/>
                <a:gd name="connsiteY128" fmla="*/ 359565 h 437731"/>
                <a:gd name="connsiteX129" fmla="*/ 141475 w 452006"/>
                <a:gd name="connsiteY129" fmla="*/ 371817 h 437731"/>
                <a:gd name="connsiteX130" fmla="*/ 138929 w 452006"/>
                <a:gd name="connsiteY130" fmla="*/ 377309 h 437731"/>
                <a:gd name="connsiteX131" fmla="*/ 139354 w 452006"/>
                <a:gd name="connsiteY131" fmla="*/ 378156 h 437731"/>
                <a:gd name="connsiteX132" fmla="*/ 140202 w 452006"/>
                <a:gd name="connsiteY132" fmla="*/ 384915 h 437731"/>
                <a:gd name="connsiteX133" fmla="*/ 129172 w 452006"/>
                <a:gd name="connsiteY133" fmla="*/ 404774 h 437731"/>
                <a:gd name="connsiteX134" fmla="*/ 129172 w 452006"/>
                <a:gd name="connsiteY134" fmla="*/ 405196 h 437731"/>
                <a:gd name="connsiteX135" fmla="*/ 126627 w 452006"/>
                <a:gd name="connsiteY135" fmla="*/ 408576 h 437731"/>
                <a:gd name="connsiteX136" fmla="*/ 121960 w 452006"/>
                <a:gd name="connsiteY136" fmla="*/ 415337 h 437731"/>
                <a:gd name="connsiteX137" fmla="*/ 120688 w 452006"/>
                <a:gd name="connsiteY137" fmla="*/ 417450 h 437731"/>
                <a:gd name="connsiteX138" fmla="*/ 120263 w 452006"/>
                <a:gd name="connsiteY138" fmla="*/ 418294 h 437731"/>
                <a:gd name="connsiteX139" fmla="*/ 120263 w 452006"/>
                <a:gd name="connsiteY139" fmla="*/ 418294 h 437731"/>
                <a:gd name="connsiteX140" fmla="*/ 120263 w 452006"/>
                <a:gd name="connsiteY140" fmla="*/ 418294 h 437731"/>
                <a:gd name="connsiteX141" fmla="*/ 125778 w 452006"/>
                <a:gd name="connsiteY141" fmla="*/ 436463 h 437731"/>
                <a:gd name="connsiteX142" fmla="*/ 130869 w 452006"/>
                <a:gd name="connsiteY142" fmla="*/ 437732 h 437731"/>
                <a:gd name="connsiteX143" fmla="*/ 143596 w 452006"/>
                <a:gd name="connsiteY143" fmla="*/ 429701 h 437731"/>
                <a:gd name="connsiteX144" fmla="*/ 143596 w 452006"/>
                <a:gd name="connsiteY144" fmla="*/ 429701 h 437731"/>
                <a:gd name="connsiteX145" fmla="*/ 143596 w 452006"/>
                <a:gd name="connsiteY145" fmla="*/ 429701 h 437731"/>
                <a:gd name="connsiteX146" fmla="*/ 144020 w 452006"/>
                <a:gd name="connsiteY146" fmla="*/ 428857 h 437731"/>
                <a:gd name="connsiteX147" fmla="*/ 145293 w 452006"/>
                <a:gd name="connsiteY147" fmla="*/ 426744 h 437731"/>
                <a:gd name="connsiteX148" fmla="*/ 147838 w 452006"/>
                <a:gd name="connsiteY148" fmla="*/ 419139 h 437731"/>
                <a:gd name="connsiteX149" fmla="*/ 149111 w 452006"/>
                <a:gd name="connsiteY149" fmla="*/ 415337 h 437731"/>
                <a:gd name="connsiteX150" fmla="*/ 149111 w 452006"/>
                <a:gd name="connsiteY150" fmla="*/ 415337 h 437731"/>
                <a:gd name="connsiteX151" fmla="*/ 158019 w 452006"/>
                <a:gd name="connsiteY151" fmla="*/ 394211 h 437731"/>
                <a:gd name="connsiteX152" fmla="*/ 163534 w 452006"/>
                <a:gd name="connsiteY152" fmla="*/ 390407 h 437731"/>
                <a:gd name="connsiteX153" fmla="*/ 164384 w 452006"/>
                <a:gd name="connsiteY153" fmla="*/ 389985 h 437731"/>
                <a:gd name="connsiteX154" fmla="*/ 164384 w 452006"/>
                <a:gd name="connsiteY154" fmla="*/ 389985 h 437731"/>
                <a:gd name="connsiteX155" fmla="*/ 167353 w 452006"/>
                <a:gd name="connsiteY155" fmla="*/ 384493 h 437731"/>
                <a:gd name="connsiteX156" fmla="*/ 226743 w 452006"/>
                <a:gd name="connsiteY156" fmla="*/ 395478 h 437731"/>
                <a:gd name="connsiteX157" fmla="*/ 263650 w 452006"/>
                <a:gd name="connsiteY157" fmla="*/ 391254 h 437731"/>
                <a:gd name="connsiteX158" fmla="*/ 285711 w 452006"/>
                <a:gd name="connsiteY158" fmla="*/ 384915 h 437731"/>
                <a:gd name="connsiteX159" fmla="*/ 288257 w 452006"/>
                <a:gd name="connsiteY159" fmla="*/ 389563 h 437731"/>
                <a:gd name="connsiteX160" fmla="*/ 289104 w 452006"/>
                <a:gd name="connsiteY160" fmla="*/ 389985 h 437731"/>
                <a:gd name="connsiteX161" fmla="*/ 294619 w 452006"/>
                <a:gd name="connsiteY161" fmla="*/ 393789 h 437731"/>
                <a:gd name="connsiteX162" fmla="*/ 303527 w 452006"/>
                <a:gd name="connsiteY162" fmla="*/ 414915 h 437731"/>
                <a:gd name="connsiteX163" fmla="*/ 303527 w 452006"/>
                <a:gd name="connsiteY163" fmla="*/ 415337 h 437731"/>
                <a:gd name="connsiteX164" fmla="*/ 304801 w 452006"/>
                <a:gd name="connsiteY164" fmla="*/ 419139 h 437731"/>
                <a:gd name="connsiteX165" fmla="*/ 307346 w 452006"/>
                <a:gd name="connsiteY165" fmla="*/ 426744 h 437731"/>
                <a:gd name="connsiteX166" fmla="*/ 308617 w 452006"/>
                <a:gd name="connsiteY166" fmla="*/ 428857 h 437731"/>
                <a:gd name="connsiteX167" fmla="*/ 309044 w 452006"/>
                <a:gd name="connsiteY167" fmla="*/ 429701 h 437731"/>
                <a:gd name="connsiteX168" fmla="*/ 309044 w 452006"/>
                <a:gd name="connsiteY168" fmla="*/ 429701 h 437731"/>
                <a:gd name="connsiteX169" fmla="*/ 309044 w 452006"/>
                <a:gd name="connsiteY169" fmla="*/ 429701 h 437731"/>
                <a:gd name="connsiteX170" fmla="*/ 321768 w 452006"/>
                <a:gd name="connsiteY170" fmla="*/ 437732 h 437731"/>
                <a:gd name="connsiteX171" fmla="*/ 326859 w 452006"/>
                <a:gd name="connsiteY171" fmla="*/ 436463 h 437731"/>
                <a:gd name="connsiteX172" fmla="*/ 333224 w 452006"/>
                <a:gd name="connsiteY172" fmla="*/ 428857 h 437731"/>
                <a:gd name="connsiteX173" fmla="*/ 332374 w 452006"/>
                <a:gd name="connsiteY173" fmla="*/ 418294 h 437731"/>
                <a:gd name="connsiteX174" fmla="*/ 332374 w 452006"/>
                <a:gd name="connsiteY174" fmla="*/ 418294 h 437731"/>
                <a:gd name="connsiteX175" fmla="*/ 332374 w 452006"/>
                <a:gd name="connsiteY175" fmla="*/ 418294 h 437731"/>
                <a:gd name="connsiteX176" fmla="*/ 331950 w 452006"/>
                <a:gd name="connsiteY176" fmla="*/ 417450 h 437731"/>
                <a:gd name="connsiteX177" fmla="*/ 330679 w 452006"/>
                <a:gd name="connsiteY177" fmla="*/ 415337 h 437731"/>
                <a:gd name="connsiteX178" fmla="*/ 326012 w 452006"/>
                <a:gd name="connsiteY178" fmla="*/ 408576 h 437731"/>
                <a:gd name="connsiteX179" fmla="*/ 323466 w 452006"/>
                <a:gd name="connsiteY179" fmla="*/ 405196 h 437731"/>
                <a:gd name="connsiteX180" fmla="*/ 323466 w 452006"/>
                <a:gd name="connsiteY180" fmla="*/ 404774 h 437731"/>
                <a:gd name="connsiteX181" fmla="*/ 312437 w 452006"/>
                <a:gd name="connsiteY181" fmla="*/ 384915 h 437731"/>
                <a:gd name="connsiteX182" fmla="*/ 312861 w 452006"/>
                <a:gd name="connsiteY182" fmla="*/ 378156 h 437731"/>
                <a:gd name="connsiteX183" fmla="*/ 313285 w 452006"/>
                <a:gd name="connsiteY183" fmla="*/ 377309 h 437731"/>
                <a:gd name="connsiteX184" fmla="*/ 313285 w 452006"/>
                <a:gd name="connsiteY184" fmla="*/ 377309 h 437731"/>
                <a:gd name="connsiteX185" fmla="*/ 311163 w 452006"/>
                <a:gd name="connsiteY185" fmla="*/ 372241 h 437731"/>
                <a:gd name="connsiteX186" fmla="*/ 367162 w 452006"/>
                <a:gd name="connsiteY186" fmla="*/ 317736 h 437731"/>
                <a:gd name="connsiteX187" fmla="*/ 384978 w 452006"/>
                <a:gd name="connsiteY187" fmla="*/ 279708 h 437731"/>
                <a:gd name="connsiteX188" fmla="*/ 390068 w 452006"/>
                <a:gd name="connsiteY188" fmla="*/ 280554 h 437731"/>
                <a:gd name="connsiteX189" fmla="*/ 390919 w 452006"/>
                <a:gd name="connsiteY189" fmla="*/ 280130 h 437731"/>
                <a:gd name="connsiteX190" fmla="*/ 396433 w 452006"/>
                <a:gd name="connsiteY190" fmla="*/ 278019 h 437731"/>
                <a:gd name="connsiteX191" fmla="*/ 397281 w 452006"/>
                <a:gd name="connsiteY191" fmla="*/ 278019 h 437731"/>
                <a:gd name="connsiteX192" fmla="*/ 419342 w 452006"/>
                <a:gd name="connsiteY192" fmla="*/ 284356 h 437731"/>
                <a:gd name="connsiteX193" fmla="*/ 419766 w 452006"/>
                <a:gd name="connsiteY193" fmla="*/ 284356 h 437731"/>
                <a:gd name="connsiteX194" fmla="*/ 423583 w 452006"/>
                <a:gd name="connsiteY194" fmla="*/ 286047 h 437731"/>
                <a:gd name="connsiteX195" fmla="*/ 431219 w 452006"/>
                <a:gd name="connsiteY195" fmla="*/ 289004 h 437731"/>
                <a:gd name="connsiteX196" fmla="*/ 433764 w 452006"/>
                <a:gd name="connsiteY196" fmla="*/ 289426 h 437731"/>
                <a:gd name="connsiteX197" fmla="*/ 435036 w 452006"/>
                <a:gd name="connsiteY197" fmla="*/ 289848 h 437731"/>
                <a:gd name="connsiteX198" fmla="*/ 435036 w 452006"/>
                <a:gd name="connsiteY198" fmla="*/ 289848 h 437731"/>
                <a:gd name="connsiteX199" fmla="*/ 438431 w 452006"/>
                <a:gd name="connsiteY199" fmla="*/ 290271 h 437731"/>
                <a:gd name="connsiteX200" fmla="*/ 452006 w 452006"/>
                <a:gd name="connsiteY200" fmla="*/ 280554 h 437731"/>
                <a:gd name="connsiteX201" fmla="*/ 439703 w 452006"/>
                <a:gd name="connsiteY201" fmla="*/ 266610 h 437731"/>
                <a:gd name="connsiteX202" fmla="*/ 439703 w 452006"/>
                <a:gd name="connsiteY202" fmla="*/ 266610 h 437731"/>
                <a:gd name="connsiteX203" fmla="*/ 243289 w 452006"/>
                <a:gd name="connsiteY203" fmla="*/ 245906 h 437731"/>
                <a:gd name="connsiteX204" fmla="*/ 224621 w 452006"/>
                <a:gd name="connsiteY204" fmla="*/ 254780 h 437731"/>
                <a:gd name="connsiteX205" fmla="*/ 205956 w 452006"/>
                <a:gd name="connsiteY205" fmla="*/ 245906 h 437731"/>
                <a:gd name="connsiteX206" fmla="*/ 201291 w 452006"/>
                <a:gd name="connsiteY206" fmla="*/ 226049 h 437731"/>
                <a:gd name="connsiteX207" fmla="*/ 214016 w 452006"/>
                <a:gd name="connsiteY207" fmla="*/ 209993 h 437731"/>
                <a:gd name="connsiteX208" fmla="*/ 234803 w 452006"/>
                <a:gd name="connsiteY208" fmla="*/ 209993 h 437731"/>
                <a:gd name="connsiteX209" fmla="*/ 247530 w 452006"/>
                <a:gd name="connsiteY209" fmla="*/ 226049 h 437731"/>
                <a:gd name="connsiteX210" fmla="*/ 243289 w 452006"/>
                <a:gd name="connsiteY210" fmla="*/ 245906 h 437731"/>
                <a:gd name="connsiteX211" fmla="*/ 243289 w 452006"/>
                <a:gd name="connsiteY211" fmla="*/ 245906 h 437731"/>
                <a:gd name="connsiteX212" fmla="*/ 354011 w 452006"/>
                <a:gd name="connsiteY212" fmla="*/ 201966 h 437731"/>
                <a:gd name="connsiteX213" fmla="*/ 356981 w 452006"/>
                <a:gd name="connsiteY213" fmla="*/ 244639 h 437731"/>
                <a:gd name="connsiteX214" fmla="*/ 292074 w 452006"/>
                <a:gd name="connsiteY214" fmla="*/ 226049 h 437731"/>
                <a:gd name="connsiteX215" fmla="*/ 284013 w 452006"/>
                <a:gd name="connsiteY215" fmla="*/ 212529 h 437731"/>
                <a:gd name="connsiteX216" fmla="*/ 286559 w 452006"/>
                <a:gd name="connsiteY216" fmla="*/ 207880 h 437731"/>
                <a:gd name="connsiteX217" fmla="*/ 337891 w 452006"/>
                <a:gd name="connsiteY217" fmla="*/ 161825 h 437731"/>
                <a:gd name="connsiteX218" fmla="*/ 354011 w 452006"/>
                <a:gd name="connsiteY218" fmla="*/ 201966 h 437731"/>
                <a:gd name="connsiteX219" fmla="*/ 354011 w 452006"/>
                <a:gd name="connsiteY219" fmla="*/ 201966 h 437731"/>
                <a:gd name="connsiteX220" fmla="*/ 317528 w 452006"/>
                <a:gd name="connsiteY220" fmla="*/ 136474 h 437731"/>
                <a:gd name="connsiteX221" fmla="*/ 261955 w 452006"/>
                <a:gd name="connsiteY221" fmla="*/ 175770 h 437731"/>
                <a:gd name="connsiteX222" fmla="*/ 247106 w 452006"/>
                <a:gd name="connsiteY222" fmla="*/ 173234 h 437731"/>
                <a:gd name="connsiteX223" fmla="*/ 244984 w 452006"/>
                <a:gd name="connsiteY223" fmla="*/ 168586 h 437731"/>
                <a:gd name="connsiteX224" fmla="*/ 241168 w 452006"/>
                <a:gd name="connsiteY224" fmla="*/ 99715 h 437731"/>
                <a:gd name="connsiteX225" fmla="*/ 317528 w 452006"/>
                <a:gd name="connsiteY225" fmla="*/ 136474 h 437731"/>
                <a:gd name="connsiteX226" fmla="*/ 317528 w 452006"/>
                <a:gd name="connsiteY226" fmla="*/ 136474 h 437731"/>
                <a:gd name="connsiteX227" fmla="*/ 194502 w 452006"/>
                <a:gd name="connsiteY227" fmla="*/ 101827 h 437731"/>
                <a:gd name="connsiteX228" fmla="*/ 208077 w 452006"/>
                <a:gd name="connsiteY228" fmla="*/ 99292 h 437731"/>
                <a:gd name="connsiteX229" fmla="*/ 204260 w 452006"/>
                <a:gd name="connsiteY229" fmla="*/ 166895 h 437731"/>
                <a:gd name="connsiteX230" fmla="*/ 192805 w 452006"/>
                <a:gd name="connsiteY230" fmla="*/ 177880 h 437731"/>
                <a:gd name="connsiteX231" fmla="*/ 187714 w 452006"/>
                <a:gd name="connsiteY231" fmla="*/ 176614 h 437731"/>
                <a:gd name="connsiteX232" fmla="*/ 131293 w 452006"/>
                <a:gd name="connsiteY232" fmla="*/ 136474 h 437731"/>
                <a:gd name="connsiteX233" fmla="*/ 194502 w 452006"/>
                <a:gd name="connsiteY233" fmla="*/ 101827 h 437731"/>
                <a:gd name="connsiteX234" fmla="*/ 194502 w 452006"/>
                <a:gd name="connsiteY234" fmla="*/ 101827 h 437731"/>
                <a:gd name="connsiteX235" fmla="*/ 110931 w 452006"/>
                <a:gd name="connsiteY235" fmla="*/ 161825 h 437731"/>
                <a:gd name="connsiteX236" fmla="*/ 161412 w 452006"/>
                <a:gd name="connsiteY236" fmla="*/ 206611 h 437731"/>
                <a:gd name="connsiteX237" fmla="*/ 162686 w 452006"/>
                <a:gd name="connsiteY237" fmla="*/ 222245 h 437731"/>
                <a:gd name="connsiteX238" fmla="*/ 157595 w 452006"/>
                <a:gd name="connsiteY238" fmla="*/ 225627 h 437731"/>
                <a:gd name="connsiteX239" fmla="*/ 91840 w 452006"/>
                <a:gd name="connsiteY239" fmla="*/ 244639 h 437731"/>
                <a:gd name="connsiteX240" fmla="*/ 110931 w 452006"/>
                <a:gd name="connsiteY240" fmla="*/ 161825 h 437731"/>
                <a:gd name="connsiteX241" fmla="*/ 110931 w 452006"/>
                <a:gd name="connsiteY241" fmla="*/ 161825 h 437731"/>
                <a:gd name="connsiteX242" fmla="*/ 99476 w 452006"/>
                <a:gd name="connsiteY242" fmla="*/ 276328 h 437731"/>
                <a:gd name="connsiteX243" fmla="*/ 166929 w 452006"/>
                <a:gd name="connsiteY243" fmla="*/ 264921 h 437731"/>
                <a:gd name="connsiteX244" fmla="*/ 178806 w 452006"/>
                <a:gd name="connsiteY244" fmla="*/ 273793 h 437731"/>
                <a:gd name="connsiteX245" fmla="*/ 178382 w 452006"/>
                <a:gd name="connsiteY245" fmla="*/ 280554 h 437731"/>
                <a:gd name="connsiteX246" fmla="*/ 178382 w 452006"/>
                <a:gd name="connsiteY246" fmla="*/ 280554 h 437731"/>
                <a:gd name="connsiteX247" fmla="*/ 152504 w 452006"/>
                <a:gd name="connsiteY247" fmla="*/ 342663 h 437731"/>
                <a:gd name="connsiteX248" fmla="*/ 99476 w 452006"/>
                <a:gd name="connsiteY248" fmla="*/ 276328 h 437731"/>
                <a:gd name="connsiteX249" fmla="*/ 99476 w 452006"/>
                <a:gd name="connsiteY249" fmla="*/ 276328 h 437731"/>
                <a:gd name="connsiteX250" fmla="*/ 254319 w 452006"/>
                <a:gd name="connsiteY250" fmla="*/ 360409 h 437731"/>
                <a:gd name="connsiteX251" fmla="*/ 224621 w 452006"/>
                <a:gd name="connsiteY251" fmla="*/ 363789 h 437731"/>
                <a:gd name="connsiteX252" fmla="*/ 181775 w 452006"/>
                <a:gd name="connsiteY252" fmla="*/ 357030 h 437731"/>
                <a:gd name="connsiteX253" fmla="*/ 215290 w 452006"/>
                <a:gd name="connsiteY253" fmla="*/ 296610 h 437731"/>
                <a:gd name="connsiteX254" fmla="*/ 228864 w 452006"/>
                <a:gd name="connsiteY254" fmla="*/ 293652 h 437731"/>
                <a:gd name="connsiteX255" fmla="*/ 233955 w 452006"/>
                <a:gd name="connsiteY255" fmla="*/ 298298 h 437731"/>
                <a:gd name="connsiteX256" fmla="*/ 233955 w 452006"/>
                <a:gd name="connsiteY256" fmla="*/ 298298 h 437731"/>
                <a:gd name="connsiteX257" fmla="*/ 266619 w 452006"/>
                <a:gd name="connsiteY257" fmla="*/ 357030 h 437731"/>
                <a:gd name="connsiteX258" fmla="*/ 254319 w 452006"/>
                <a:gd name="connsiteY258" fmla="*/ 360409 h 437731"/>
                <a:gd name="connsiteX259" fmla="*/ 254319 w 452006"/>
                <a:gd name="connsiteY259" fmla="*/ 360409 h 437731"/>
                <a:gd name="connsiteX260" fmla="*/ 337041 w 452006"/>
                <a:gd name="connsiteY260" fmla="*/ 301680 h 437731"/>
                <a:gd name="connsiteX261" fmla="*/ 296317 w 452006"/>
                <a:gd name="connsiteY261" fmla="*/ 342663 h 437731"/>
                <a:gd name="connsiteX262" fmla="*/ 269591 w 452006"/>
                <a:gd name="connsiteY262" fmla="*/ 278863 h 437731"/>
                <a:gd name="connsiteX263" fmla="*/ 275530 w 452006"/>
                <a:gd name="connsiteY263" fmla="*/ 265765 h 437731"/>
                <a:gd name="connsiteX264" fmla="*/ 281468 w 452006"/>
                <a:gd name="connsiteY264" fmla="*/ 264496 h 437731"/>
                <a:gd name="connsiteX265" fmla="*/ 349344 w 452006"/>
                <a:gd name="connsiteY265" fmla="*/ 275906 h 437731"/>
                <a:gd name="connsiteX266" fmla="*/ 337041 w 452006"/>
                <a:gd name="connsiteY266" fmla="*/ 301680 h 437731"/>
                <a:gd name="connsiteX267" fmla="*/ 337041 w 452006"/>
                <a:gd name="connsiteY267" fmla="*/ 301680 h 437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Lst>
              <a:rect l="l" t="t" r="r" b="b"/>
              <a:pathLst>
                <a:path w="452006" h="437731">
                  <a:moveTo>
                    <a:pt x="439703" y="266610"/>
                  </a:moveTo>
                  <a:lnTo>
                    <a:pt x="439703" y="266610"/>
                  </a:lnTo>
                  <a:lnTo>
                    <a:pt x="439703" y="266610"/>
                  </a:lnTo>
                  <a:cubicBezTo>
                    <a:pt x="439279" y="266610"/>
                    <a:pt x="439279" y="266610"/>
                    <a:pt x="439703" y="266610"/>
                  </a:cubicBezTo>
                  <a:lnTo>
                    <a:pt x="439279" y="266610"/>
                  </a:lnTo>
                  <a:cubicBezTo>
                    <a:pt x="438855" y="266610"/>
                    <a:pt x="438431" y="266610"/>
                    <a:pt x="438431" y="266187"/>
                  </a:cubicBezTo>
                  <a:cubicBezTo>
                    <a:pt x="437581" y="266187"/>
                    <a:pt x="436734" y="265765"/>
                    <a:pt x="435886" y="265765"/>
                  </a:cubicBezTo>
                  <a:cubicBezTo>
                    <a:pt x="432917" y="265343"/>
                    <a:pt x="430371" y="264921"/>
                    <a:pt x="427826" y="264921"/>
                  </a:cubicBezTo>
                  <a:cubicBezTo>
                    <a:pt x="426552" y="264921"/>
                    <a:pt x="425281" y="264921"/>
                    <a:pt x="423583" y="264496"/>
                  </a:cubicBezTo>
                  <a:lnTo>
                    <a:pt x="423159" y="264496"/>
                  </a:lnTo>
                  <a:cubicBezTo>
                    <a:pt x="414251" y="263652"/>
                    <a:pt x="407039" y="262808"/>
                    <a:pt x="400250" y="260695"/>
                  </a:cubicBezTo>
                  <a:cubicBezTo>
                    <a:pt x="397281" y="259426"/>
                    <a:pt x="396433" y="257738"/>
                    <a:pt x="395583" y="256047"/>
                  </a:cubicBezTo>
                  <a:cubicBezTo>
                    <a:pt x="395583" y="255625"/>
                    <a:pt x="395159" y="255625"/>
                    <a:pt x="395159" y="255202"/>
                  </a:cubicBezTo>
                  <a:lnTo>
                    <a:pt x="395159" y="255202"/>
                  </a:lnTo>
                  <a:lnTo>
                    <a:pt x="389645" y="253511"/>
                  </a:lnTo>
                  <a:cubicBezTo>
                    <a:pt x="392190" y="234077"/>
                    <a:pt x="391342" y="213795"/>
                    <a:pt x="386675" y="193935"/>
                  </a:cubicBezTo>
                  <a:cubicBezTo>
                    <a:pt x="382008" y="174079"/>
                    <a:pt x="373948" y="155487"/>
                    <a:pt x="362919" y="138586"/>
                  </a:cubicBezTo>
                  <a:lnTo>
                    <a:pt x="367162" y="134784"/>
                  </a:lnTo>
                  <a:lnTo>
                    <a:pt x="367162" y="133939"/>
                  </a:lnTo>
                  <a:cubicBezTo>
                    <a:pt x="367162" y="131826"/>
                    <a:pt x="367586" y="129714"/>
                    <a:pt x="369281" y="127601"/>
                  </a:cubicBezTo>
                  <a:cubicBezTo>
                    <a:pt x="374372" y="122953"/>
                    <a:pt x="380737" y="119151"/>
                    <a:pt x="388373" y="114503"/>
                  </a:cubicBezTo>
                  <a:lnTo>
                    <a:pt x="388373" y="114503"/>
                  </a:lnTo>
                  <a:cubicBezTo>
                    <a:pt x="389645" y="113658"/>
                    <a:pt x="390919" y="113235"/>
                    <a:pt x="392190" y="112390"/>
                  </a:cubicBezTo>
                  <a:cubicBezTo>
                    <a:pt x="394735" y="111123"/>
                    <a:pt x="396857" y="109855"/>
                    <a:pt x="399403" y="108165"/>
                  </a:cubicBezTo>
                  <a:cubicBezTo>
                    <a:pt x="399826" y="107742"/>
                    <a:pt x="400674" y="107320"/>
                    <a:pt x="401524" y="106475"/>
                  </a:cubicBezTo>
                  <a:cubicBezTo>
                    <a:pt x="401948" y="106053"/>
                    <a:pt x="402372" y="106053"/>
                    <a:pt x="402372" y="105630"/>
                  </a:cubicBezTo>
                  <a:lnTo>
                    <a:pt x="402372" y="105630"/>
                  </a:lnTo>
                  <a:cubicBezTo>
                    <a:pt x="408310" y="100560"/>
                    <a:pt x="409584" y="92109"/>
                    <a:pt x="405341" y="86617"/>
                  </a:cubicBezTo>
                  <a:cubicBezTo>
                    <a:pt x="403219" y="83659"/>
                    <a:pt x="399403" y="81969"/>
                    <a:pt x="395583" y="81969"/>
                  </a:cubicBezTo>
                  <a:cubicBezTo>
                    <a:pt x="392190" y="81969"/>
                    <a:pt x="389221" y="83236"/>
                    <a:pt x="386252" y="85349"/>
                  </a:cubicBezTo>
                  <a:lnTo>
                    <a:pt x="386252" y="85349"/>
                  </a:lnTo>
                  <a:lnTo>
                    <a:pt x="386252" y="85349"/>
                  </a:lnTo>
                  <a:cubicBezTo>
                    <a:pt x="385828" y="85772"/>
                    <a:pt x="385828" y="85772"/>
                    <a:pt x="385404" y="86194"/>
                  </a:cubicBezTo>
                  <a:cubicBezTo>
                    <a:pt x="384554" y="86617"/>
                    <a:pt x="384130" y="87462"/>
                    <a:pt x="383282" y="87884"/>
                  </a:cubicBezTo>
                  <a:cubicBezTo>
                    <a:pt x="381161" y="89997"/>
                    <a:pt x="379463" y="91687"/>
                    <a:pt x="377768" y="93799"/>
                  </a:cubicBezTo>
                  <a:cubicBezTo>
                    <a:pt x="376917" y="94644"/>
                    <a:pt x="376070" y="95912"/>
                    <a:pt x="374798" y="96757"/>
                  </a:cubicBezTo>
                  <a:lnTo>
                    <a:pt x="374798" y="96757"/>
                  </a:lnTo>
                  <a:cubicBezTo>
                    <a:pt x="368857" y="103095"/>
                    <a:pt x="363343" y="108165"/>
                    <a:pt x="357828" y="111968"/>
                  </a:cubicBezTo>
                  <a:cubicBezTo>
                    <a:pt x="356557" y="112813"/>
                    <a:pt x="355283" y="113235"/>
                    <a:pt x="354011" y="113235"/>
                  </a:cubicBezTo>
                  <a:cubicBezTo>
                    <a:pt x="353161" y="113235"/>
                    <a:pt x="352313" y="113235"/>
                    <a:pt x="351466" y="112813"/>
                  </a:cubicBezTo>
                  <a:lnTo>
                    <a:pt x="350616" y="112813"/>
                  </a:lnTo>
                  <a:lnTo>
                    <a:pt x="350616" y="112813"/>
                  </a:lnTo>
                  <a:lnTo>
                    <a:pt x="345525" y="116193"/>
                  </a:lnTo>
                  <a:cubicBezTo>
                    <a:pt x="340010" y="110278"/>
                    <a:pt x="334072" y="105208"/>
                    <a:pt x="328133" y="100137"/>
                  </a:cubicBezTo>
                  <a:cubicBezTo>
                    <a:pt x="302679" y="80279"/>
                    <a:pt x="271710" y="68026"/>
                    <a:pt x="239470" y="65068"/>
                  </a:cubicBezTo>
                  <a:lnTo>
                    <a:pt x="239046" y="59575"/>
                  </a:lnTo>
                  <a:cubicBezTo>
                    <a:pt x="238622" y="59153"/>
                    <a:pt x="238622" y="59153"/>
                    <a:pt x="238198" y="58730"/>
                  </a:cubicBezTo>
                  <a:cubicBezTo>
                    <a:pt x="236924" y="57463"/>
                    <a:pt x="235229" y="56195"/>
                    <a:pt x="234803" y="53237"/>
                  </a:cubicBezTo>
                  <a:cubicBezTo>
                    <a:pt x="234379" y="46477"/>
                    <a:pt x="235229" y="38872"/>
                    <a:pt x="236077" y="30421"/>
                  </a:cubicBezTo>
                  <a:lnTo>
                    <a:pt x="236077" y="29999"/>
                  </a:lnTo>
                  <a:cubicBezTo>
                    <a:pt x="236077" y="28731"/>
                    <a:pt x="236501" y="27041"/>
                    <a:pt x="236924" y="25774"/>
                  </a:cubicBezTo>
                  <a:cubicBezTo>
                    <a:pt x="237348" y="23239"/>
                    <a:pt x="237772" y="20703"/>
                    <a:pt x="238198" y="17746"/>
                  </a:cubicBezTo>
                  <a:lnTo>
                    <a:pt x="238198" y="15211"/>
                  </a:lnTo>
                  <a:lnTo>
                    <a:pt x="238198" y="13943"/>
                  </a:lnTo>
                  <a:lnTo>
                    <a:pt x="238198" y="13943"/>
                  </a:lnTo>
                  <a:lnTo>
                    <a:pt x="238198" y="13943"/>
                  </a:lnTo>
                  <a:cubicBezTo>
                    <a:pt x="238198" y="6338"/>
                    <a:pt x="232257" y="0"/>
                    <a:pt x="225047" y="0"/>
                  </a:cubicBezTo>
                  <a:cubicBezTo>
                    <a:pt x="221652" y="0"/>
                    <a:pt x="218259" y="1690"/>
                    <a:pt x="215713" y="4225"/>
                  </a:cubicBezTo>
                  <a:cubicBezTo>
                    <a:pt x="213168" y="6760"/>
                    <a:pt x="211897" y="10141"/>
                    <a:pt x="211897" y="13943"/>
                  </a:cubicBezTo>
                  <a:lnTo>
                    <a:pt x="211897" y="13943"/>
                  </a:lnTo>
                  <a:lnTo>
                    <a:pt x="211897" y="13943"/>
                  </a:lnTo>
                  <a:lnTo>
                    <a:pt x="211897" y="14788"/>
                  </a:lnTo>
                  <a:lnTo>
                    <a:pt x="211897" y="17323"/>
                  </a:lnTo>
                  <a:cubicBezTo>
                    <a:pt x="211897" y="20281"/>
                    <a:pt x="212320" y="22816"/>
                    <a:pt x="213168" y="25351"/>
                  </a:cubicBezTo>
                  <a:cubicBezTo>
                    <a:pt x="213592" y="26619"/>
                    <a:pt x="213592" y="27886"/>
                    <a:pt x="214016" y="29576"/>
                  </a:cubicBezTo>
                  <a:lnTo>
                    <a:pt x="214016" y="29999"/>
                  </a:lnTo>
                  <a:cubicBezTo>
                    <a:pt x="214866" y="38449"/>
                    <a:pt x="216137" y="46055"/>
                    <a:pt x="215290" y="52815"/>
                  </a:cubicBezTo>
                  <a:cubicBezTo>
                    <a:pt x="214866" y="55773"/>
                    <a:pt x="213168" y="57040"/>
                    <a:pt x="211897" y="58308"/>
                  </a:cubicBezTo>
                  <a:cubicBezTo>
                    <a:pt x="211470" y="58730"/>
                    <a:pt x="211470" y="58730"/>
                    <a:pt x="211046" y="59153"/>
                  </a:cubicBezTo>
                  <a:lnTo>
                    <a:pt x="211046" y="59153"/>
                  </a:lnTo>
                  <a:lnTo>
                    <a:pt x="210623" y="64646"/>
                  </a:lnTo>
                  <a:cubicBezTo>
                    <a:pt x="202986" y="65491"/>
                    <a:pt x="195350" y="66336"/>
                    <a:pt x="187714" y="68026"/>
                  </a:cubicBezTo>
                  <a:cubicBezTo>
                    <a:pt x="155050" y="75208"/>
                    <a:pt x="126203" y="91687"/>
                    <a:pt x="103719" y="115348"/>
                  </a:cubicBezTo>
                  <a:lnTo>
                    <a:pt x="99476" y="112390"/>
                  </a:lnTo>
                  <a:lnTo>
                    <a:pt x="98628" y="112390"/>
                  </a:lnTo>
                  <a:cubicBezTo>
                    <a:pt x="97780" y="112390"/>
                    <a:pt x="96931" y="112813"/>
                    <a:pt x="96083" y="112813"/>
                  </a:cubicBezTo>
                  <a:cubicBezTo>
                    <a:pt x="94810" y="112813"/>
                    <a:pt x="93537" y="112390"/>
                    <a:pt x="92265" y="111545"/>
                  </a:cubicBezTo>
                  <a:cubicBezTo>
                    <a:pt x="86750" y="107742"/>
                    <a:pt x="81235" y="102250"/>
                    <a:pt x="75296" y="95912"/>
                  </a:cubicBezTo>
                  <a:lnTo>
                    <a:pt x="75296" y="95912"/>
                  </a:lnTo>
                  <a:cubicBezTo>
                    <a:pt x="74447" y="95067"/>
                    <a:pt x="73599" y="93799"/>
                    <a:pt x="72326" y="92954"/>
                  </a:cubicBezTo>
                  <a:cubicBezTo>
                    <a:pt x="70629" y="90842"/>
                    <a:pt x="68932" y="89152"/>
                    <a:pt x="66811" y="87039"/>
                  </a:cubicBezTo>
                  <a:cubicBezTo>
                    <a:pt x="66387" y="86617"/>
                    <a:pt x="65539" y="86194"/>
                    <a:pt x="64690" y="85349"/>
                  </a:cubicBezTo>
                  <a:cubicBezTo>
                    <a:pt x="64266" y="84926"/>
                    <a:pt x="63842" y="84926"/>
                    <a:pt x="63842" y="84504"/>
                  </a:cubicBezTo>
                  <a:lnTo>
                    <a:pt x="63842" y="84504"/>
                  </a:lnTo>
                  <a:cubicBezTo>
                    <a:pt x="61296" y="82391"/>
                    <a:pt x="57903" y="81124"/>
                    <a:pt x="54509" y="81124"/>
                  </a:cubicBezTo>
                  <a:cubicBezTo>
                    <a:pt x="50691" y="81124"/>
                    <a:pt x="46873" y="82814"/>
                    <a:pt x="44752" y="85772"/>
                  </a:cubicBezTo>
                  <a:cubicBezTo>
                    <a:pt x="40510" y="91264"/>
                    <a:pt x="41782" y="99715"/>
                    <a:pt x="47721" y="104785"/>
                  </a:cubicBezTo>
                  <a:lnTo>
                    <a:pt x="47721" y="104785"/>
                  </a:lnTo>
                  <a:lnTo>
                    <a:pt x="47721" y="104785"/>
                  </a:lnTo>
                  <a:cubicBezTo>
                    <a:pt x="48146" y="104785"/>
                    <a:pt x="48146" y="105208"/>
                    <a:pt x="48570" y="105208"/>
                  </a:cubicBezTo>
                  <a:cubicBezTo>
                    <a:pt x="49418" y="105630"/>
                    <a:pt x="49842" y="106475"/>
                    <a:pt x="50691" y="106897"/>
                  </a:cubicBezTo>
                  <a:cubicBezTo>
                    <a:pt x="53236" y="108588"/>
                    <a:pt x="55357" y="109855"/>
                    <a:pt x="57903" y="111123"/>
                  </a:cubicBezTo>
                  <a:cubicBezTo>
                    <a:pt x="59175" y="111545"/>
                    <a:pt x="60448" y="112390"/>
                    <a:pt x="61721" y="113235"/>
                  </a:cubicBezTo>
                  <a:lnTo>
                    <a:pt x="61721" y="113235"/>
                  </a:lnTo>
                  <a:cubicBezTo>
                    <a:pt x="69357" y="117883"/>
                    <a:pt x="75720" y="121686"/>
                    <a:pt x="80811" y="126333"/>
                  </a:cubicBezTo>
                  <a:cubicBezTo>
                    <a:pt x="82932" y="128446"/>
                    <a:pt x="82932" y="130559"/>
                    <a:pt x="82932" y="132671"/>
                  </a:cubicBezTo>
                  <a:lnTo>
                    <a:pt x="82932" y="133516"/>
                  </a:lnTo>
                  <a:lnTo>
                    <a:pt x="82932" y="133516"/>
                  </a:lnTo>
                  <a:lnTo>
                    <a:pt x="87174" y="137319"/>
                  </a:lnTo>
                  <a:cubicBezTo>
                    <a:pt x="86326" y="138586"/>
                    <a:pt x="85477" y="139431"/>
                    <a:pt x="85053" y="140699"/>
                  </a:cubicBezTo>
                  <a:cubicBezTo>
                    <a:pt x="63842" y="174079"/>
                    <a:pt x="55782" y="213373"/>
                    <a:pt x="61296" y="252245"/>
                  </a:cubicBezTo>
                  <a:lnTo>
                    <a:pt x="55782" y="253933"/>
                  </a:lnTo>
                  <a:cubicBezTo>
                    <a:pt x="55782" y="254358"/>
                    <a:pt x="55357" y="254358"/>
                    <a:pt x="55357" y="254780"/>
                  </a:cubicBezTo>
                  <a:cubicBezTo>
                    <a:pt x="54509" y="256469"/>
                    <a:pt x="53236" y="258160"/>
                    <a:pt x="50691" y="259426"/>
                  </a:cubicBezTo>
                  <a:cubicBezTo>
                    <a:pt x="44327" y="261539"/>
                    <a:pt x="36691" y="262386"/>
                    <a:pt x="27783" y="263230"/>
                  </a:cubicBezTo>
                  <a:lnTo>
                    <a:pt x="27359" y="263230"/>
                  </a:lnTo>
                  <a:cubicBezTo>
                    <a:pt x="26086" y="263230"/>
                    <a:pt x="24389" y="263230"/>
                    <a:pt x="23116" y="263652"/>
                  </a:cubicBezTo>
                  <a:cubicBezTo>
                    <a:pt x="20571" y="263652"/>
                    <a:pt x="18026" y="264074"/>
                    <a:pt x="15056" y="264496"/>
                  </a:cubicBezTo>
                  <a:cubicBezTo>
                    <a:pt x="14208" y="264496"/>
                    <a:pt x="13359" y="264921"/>
                    <a:pt x="12511" y="264921"/>
                  </a:cubicBezTo>
                  <a:cubicBezTo>
                    <a:pt x="12087" y="264921"/>
                    <a:pt x="11662" y="264921"/>
                    <a:pt x="11238" y="265343"/>
                  </a:cubicBezTo>
                  <a:lnTo>
                    <a:pt x="11238" y="265343"/>
                  </a:lnTo>
                  <a:lnTo>
                    <a:pt x="11238" y="265343"/>
                  </a:lnTo>
                  <a:cubicBezTo>
                    <a:pt x="3602" y="267032"/>
                    <a:pt x="-1064" y="274215"/>
                    <a:pt x="208" y="280976"/>
                  </a:cubicBezTo>
                  <a:cubicBezTo>
                    <a:pt x="1481" y="286891"/>
                    <a:pt x="6996" y="290693"/>
                    <a:pt x="13783" y="290693"/>
                  </a:cubicBezTo>
                  <a:cubicBezTo>
                    <a:pt x="15056" y="290693"/>
                    <a:pt x="15904" y="290693"/>
                    <a:pt x="17177" y="290271"/>
                  </a:cubicBezTo>
                  <a:lnTo>
                    <a:pt x="17177" y="290271"/>
                  </a:lnTo>
                  <a:lnTo>
                    <a:pt x="17177" y="290271"/>
                  </a:lnTo>
                  <a:cubicBezTo>
                    <a:pt x="17601" y="290271"/>
                    <a:pt x="18026" y="290271"/>
                    <a:pt x="18026" y="289848"/>
                  </a:cubicBezTo>
                  <a:cubicBezTo>
                    <a:pt x="18874" y="289848"/>
                    <a:pt x="19723" y="289426"/>
                    <a:pt x="20571" y="289426"/>
                  </a:cubicBezTo>
                  <a:cubicBezTo>
                    <a:pt x="23540" y="288582"/>
                    <a:pt x="25662" y="287735"/>
                    <a:pt x="28207" y="286469"/>
                  </a:cubicBezTo>
                  <a:cubicBezTo>
                    <a:pt x="29480" y="286047"/>
                    <a:pt x="30752" y="285200"/>
                    <a:pt x="32025" y="284778"/>
                  </a:cubicBezTo>
                  <a:lnTo>
                    <a:pt x="32449" y="284778"/>
                  </a:lnTo>
                  <a:cubicBezTo>
                    <a:pt x="40510" y="281821"/>
                    <a:pt x="47721" y="279286"/>
                    <a:pt x="54509" y="278441"/>
                  </a:cubicBezTo>
                  <a:lnTo>
                    <a:pt x="55357" y="278441"/>
                  </a:lnTo>
                  <a:cubicBezTo>
                    <a:pt x="57903" y="278441"/>
                    <a:pt x="59599" y="279708"/>
                    <a:pt x="60872" y="280554"/>
                  </a:cubicBezTo>
                  <a:cubicBezTo>
                    <a:pt x="61296" y="280554"/>
                    <a:pt x="61296" y="280976"/>
                    <a:pt x="61721" y="280976"/>
                  </a:cubicBezTo>
                  <a:lnTo>
                    <a:pt x="61721" y="280976"/>
                  </a:lnTo>
                  <a:lnTo>
                    <a:pt x="67660" y="280130"/>
                  </a:lnTo>
                  <a:cubicBezTo>
                    <a:pt x="77841" y="311396"/>
                    <a:pt x="97355" y="339284"/>
                    <a:pt x="123233" y="359565"/>
                  </a:cubicBezTo>
                  <a:cubicBezTo>
                    <a:pt x="129172" y="364211"/>
                    <a:pt x="135111" y="368015"/>
                    <a:pt x="141475" y="371817"/>
                  </a:cubicBezTo>
                  <a:lnTo>
                    <a:pt x="138929" y="377309"/>
                  </a:lnTo>
                  <a:cubicBezTo>
                    <a:pt x="138929" y="377734"/>
                    <a:pt x="139354" y="377734"/>
                    <a:pt x="139354" y="378156"/>
                  </a:cubicBezTo>
                  <a:cubicBezTo>
                    <a:pt x="140202" y="379844"/>
                    <a:pt x="141050" y="381957"/>
                    <a:pt x="140202" y="384915"/>
                  </a:cubicBezTo>
                  <a:cubicBezTo>
                    <a:pt x="137657" y="391254"/>
                    <a:pt x="133839" y="397591"/>
                    <a:pt x="129172" y="404774"/>
                  </a:cubicBezTo>
                  <a:lnTo>
                    <a:pt x="129172" y="405196"/>
                  </a:lnTo>
                  <a:cubicBezTo>
                    <a:pt x="128324" y="406465"/>
                    <a:pt x="127475" y="407309"/>
                    <a:pt x="126627" y="408576"/>
                  </a:cubicBezTo>
                  <a:cubicBezTo>
                    <a:pt x="124930" y="410689"/>
                    <a:pt x="123657" y="412802"/>
                    <a:pt x="121960" y="415337"/>
                  </a:cubicBezTo>
                  <a:cubicBezTo>
                    <a:pt x="121536" y="415759"/>
                    <a:pt x="121112" y="416603"/>
                    <a:pt x="120688" y="417450"/>
                  </a:cubicBezTo>
                  <a:cubicBezTo>
                    <a:pt x="120688" y="417872"/>
                    <a:pt x="120263" y="418294"/>
                    <a:pt x="120263" y="418294"/>
                  </a:cubicBezTo>
                  <a:lnTo>
                    <a:pt x="120263" y="418294"/>
                  </a:lnTo>
                  <a:lnTo>
                    <a:pt x="120263" y="418294"/>
                  </a:lnTo>
                  <a:cubicBezTo>
                    <a:pt x="116870" y="425478"/>
                    <a:pt x="119415" y="433506"/>
                    <a:pt x="125778" y="436463"/>
                  </a:cubicBezTo>
                  <a:cubicBezTo>
                    <a:pt x="127475" y="437307"/>
                    <a:pt x="129172" y="437732"/>
                    <a:pt x="130869" y="437732"/>
                  </a:cubicBezTo>
                  <a:cubicBezTo>
                    <a:pt x="135960" y="437732"/>
                    <a:pt x="141050" y="434350"/>
                    <a:pt x="143596" y="429701"/>
                  </a:cubicBezTo>
                  <a:lnTo>
                    <a:pt x="143596" y="429701"/>
                  </a:lnTo>
                  <a:lnTo>
                    <a:pt x="143596" y="429701"/>
                  </a:lnTo>
                  <a:cubicBezTo>
                    <a:pt x="143596" y="429279"/>
                    <a:pt x="144020" y="428857"/>
                    <a:pt x="144020" y="428857"/>
                  </a:cubicBezTo>
                  <a:cubicBezTo>
                    <a:pt x="144444" y="428013"/>
                    <a:pt x="144868" y="427166"/>
                    <a:pt x="145293" y="426744"/>
                  </a:cubicBezTo>
                  <a:cubicBezTo>
                    <a:pt x="146565" y="423787"/>
                    <a:pt x="146990" y="421674"/>
                    <a:pt x="147838" y="419139"/>
                  </a:cubicBezTo>
                  <a:cubicBezTo>
                    <a:pt x="148262" y="417872"/>
                    <a:pt x="148686" y="416603"/>
                    <a:pt x="149111" y="415337"/>
                  </a:cubicBezTo>
                  <a:lnTo>
                    <a:pt x="149111" y="415337"/>
                  </a:lnTo>
                  <a:cubicBezTo>
                    <a:pt x="152080" y="406887"/>
                    <a:pt x="154202" y="400126"/>
                    <a:pt x="158019" y="394211"/>
                  </a:cubicBezTo>
                  <a:cubicBezTo>
                    <a:pt x="159717" y="391676"/>
                    <a:pt x="161838" y="391254"/>
                    <a:pt x="163534" y="390407"/>
                  </a:cubicBezTo>
                  <a:cubicBezTo>
                    <a:pt x="163957" y="390407"/>
                    <a:pt x="163957" y="390407"/>
                    <a:pt x="164384" y="389985"/>
                  </a:cubicBezTo>
                  <a:lnTo>
                    <a:pt x="164384" y="389985"/>
                  </a:lnTo>
                  <a:lnTo>
                    <a:pt x="167353" y="384493"/>
                  </a:lnTo>
                  <a:cubicBezTo>
                    <a:pt x="186019" y="391676"/>
                    <a:pt x="206382" y="395478"/>
                    <a:pt x="226743" y="395478"/>
                  </a:cubicBezTo>
                  <a:cubicBezTo>
                    <a:pt x="239046" y="395478"/>
                    <a:pt x="251773" y="394211"/>
                    <a:pt x="263650" y="391254"/>
                  </a:cubicBezTo>
                  <a:cubicBezTo>
                    <a:pt x="271286" y="389563"/>
                    <a:pt x="278499" y="387450"/>
                    <a:pt x="285711" y="384915"/>
                  </a:cubicBezTo>
                  <a:lnTo>
                    <a:pt x="288257" y="389563"/>
                  </a:lnTo>
                  <a:cubicBezTo>
                    <a:pt x="288680" y="389563"/>
                    <a:pt x="288680" y="389563"/>
                    <a:pt x="289104" y="389985"/>
                  </a:cubicBezTo>
                  <a:cubicBezTo>
                    <a:pt x="291226" y="390407"/>
                    <a:pt x="292921" y="391254"/>
                    <a:pt x="294619" y="393789"/>
                  </a:cubicBezTo>
                  <a:cubicBezTo>
                    <a:pt x="298012" y="399704"/>
                    <a:pt x="300557" y="406887"/>
                    <a:pt x="303527" y="414915"/>
                  </a:cubicBezTo>
                  <a:lnTo>
                    <a:pt x="303527" y="415337"/>
                  </a:lnTo>
                  <a:cubicBezTo>
                    <a:pt x="303953" y="416603"/>
                    <a:pt x="304377" y="417872"/>
                    <a:pt x="304801" y="419139"/>
                  </a:cubicBezTo>
                  <a:cubicBezTo>
                    <a:pt x="305648" y="421674"/>
                    <a:pt x="306072" y="424209"/>
                    <a:pt x="307346" y="426744"/>
                  </a:cubicBezTo>
                  <a:cubicBezTo>
                    <a:pt x="307770" y="427591"/>
                    <a:pt x="308194" y="428013"/>
                    <a:pt x="308617" y="428857"/>
                  </a:cubicBezTo>
                  <a:cubicBezTo>
                    <a:pt x="308617" y="429279"/>
                    <a:pt x="309044" y="429701"/>
                    <a:pt x="309044" y="429701"/>
                  </a:cubicBezTo>
                  <a:lnTo>
                    <a:pt x="309044" y="429701"/>
                  </a:lnTo>
                  <a:lnTo>
                    <a:pt x="309044" y="429701"/>
                  </a:lnTo>
                  <a:cubicBezTo>
                    <a:pt x="311589" y="434772"/>
                    <a:pt x="316678" y="437732"/>
                    <a:pt x="321768" y="437732"/>
                  </a:cubicBezTo>
                  <a:cubicBezTo>
                    <a:pt x="323466" y="437732"/>
                    <a:pt x="325164" y="437307"/>
                    <a:pt x="326859" y="436463"/>
                  </a:cubicBezTo>
                  <a:cubicBezTo>
                    <a:pt x="329828" y="434772"/>
                    <a:pt x="332374" y="432237"/>
                    <a:pt x="333224" y="428857"/>
                  </a:cubicBezTo>
                  <a:cubicBezTo>
                    <a:pt x="334072" y="425478"/>
                    <a:pt x="334072" y="421674"/>
                    <a:pt x="332374" y="418294"/>
                  </a:cubicBezTo>
                  <a:lnTo>
                    <a:pt x="332374" y="418294"/>
                  </a:lnTo>
                  <a:lnTo>
                    <a:pt x="332374" y="418294"/>
                  </a:lnTo>
                  <a:cubicBezTo>
                    <a:pt x="332374" y="417872"/>
                    <a:pt x="331950" y="417872"/>
                    <a:pt x="331950" y="417450"/>
                  </a:cubicBezTo>
                  <a:cubicBezTo>
                    <a:pt x="331526" y="416603"/>
                    <a:pt x="331102" y="415759"/>
                    <a:pt x="330679" y="415337"/>
                  </a:cubicBezTo>
                  <a:cubicBezTo>
                    <a:pt x="329405" y="412802"/>
                    <a:pt x="327709" y="410689"/>
                    <a:pt x="326012" y="408576"/>
                  </a:cubicBezTo>
                  <a:cubicBezTo>
                    <a:pt x="325164" y="407309"/>
                    <a:pt x="324314" y="406465"/>
                    <a:pt x="323466" y="405196"/>
                  </a:cubicBezTo>
                  <a:lnTo>
                    <a:pt x="323466" y="404774"/>
                  </a:lnTo>
                  <a:cubicBezTo>
                    <a:pt x="318799" y="397591"/>
                    <a:pt x="314558" y="391254"/>
                    <a:pt x="312437" y="384915"/>
                  </a:cubicBezTo>
                  <a:cubicBezTo>
                    <a:pt x="311589" y="381957"/>
                    <a:pt x="312437" y="380269"/>
                    <a:pt x="312861" y="378156"/>
                  </a:cubicBezTo>
                  <a:cubicBezTo>
                    <a:pt x="312861" y="377734"/>
                    <a:pt x="313285" y="377734"/>
                    <a:pt x="313285" y="377309"/>
                  </a:cubicBezTo>
                  <a:lnTo>
                    <a:pt x="313285" y="377309"/>
                  </a:lnTo>
                  <a:lnTo>
                    <a:pt x="311163" y="372241"/>
                  </a:lnTo>
                  <a:cubicBezTo>
                    <a:pt x="333648" y="359143"/>
                    <a:pt x="352737" y="340550"/>
                    <a:pt x="367162" y="317736"/>
                  </a:cubicBezTo>
                  <a:cubicBezTo>
                    <a:pt x="374798" y="305904"/>
                    <a:pt x="380737" y="292806"/>
                    <a:pt x="384978" y="279708"/>
                  </a:cubicBezTo>
                  <a:lnTo>
                    <a:pt x="390068" y="280554"/>
                  </a:lnTo>
                  <a:cubicBezTo>
                    <a:pt x="390495" y="280554"/>
                    <a:pt x="390495" y="280130"/>
                    <a:pt x="390919" y="280130"/>
                  </a:cubicBezTo>
                  <a:cubicBezTo>
                    <a:pt x="392614" y="279286"/>
                    <a:pt x="393888" y="278019"/>
                    <a:pt x="396433" y="278019"/>
                  </a:cubicBezTo>
                  <a:lnTo>
                    <a:pt x="397281" y="278019"/>
                  </a:lnTo>
                  <a:cubicBezTo>
                    <a:pt x="404070" y="278863"/>
                    <a:pt x="411279" y="281399"/>
                    <a:pt x="419342" y="284356"/>
                  </a:cubicBezTo>
                  <a:lnTo>
                    <a:pt x="419766" y="284356"/>
                  </a:lnTo>
                  <a:cubicBezTo>
                    <a:pt x="421037" y="284778"/>
                    <a:pt x="422311" y="285622"/>
                    <a:pt x="423583" y="286047"/>
                  </a:cubicBezTo>
                  <a:cubicBezTo>
                    <a:pt x="426128" y="287313"/>
                    <a:pt x="428250" y="288157"/>
                    <a:pt x="431219" y="289004"/>
                  </a:cubicBezTo>
                  <a:cubicBezTo>
                    <a:pt x="432067" y="289004"/>
                    <a:pt x="432917" y="289426"/>
                    <a:pt x="433764" y="289426"/>
                  </a:cubicBezTo>
                  <a:cubicBezTo>
                    <a:pt x="434188" y="289426"/>
                    <a:pt x="434612" y="289426"/>
                    <a:pt x="435036" y="289848"/>
                  </a:cubicBezTo>
                  <a:lnTo>
                    <a:pt x="435036" y="289848"/>
                  </a:lnTo>
                  <a:cubicBezTo>
                    <a:pt x="436310" y="290271"/>
                    <a:pt x="437157" y="290271"/>
                    <a:pt x="438431" y="290271"/>
                  </a:cubicBezTo>
                  <a:cubicBezTo>
                    <a:pt x="444794" y="290271"/>
                    <a:pt x="450308" y="286047"/>
                    <a:pt x="452006" y="280554"/>
                  </a:cubicBezTo>
                  <a:cubicBezTo>
                    <a:pt x="452006" y="275484"/>
                    <a:pt x="447339" y="268723"/>
                    <a:pt x="439703" y="266610"/>
                  </a:cubicBezTo>
                  <a:lnTo>
                    <a:pt x="439703" y="266610"/>
                  </a:lnTo>
                  <a:close/>
                  <a:moveTo>
                    <a:pt x="243289" y="245906"/>
                  </a:moveTo>
                  <a:lnTo>
                    <a:pt x="224621" y="254780"/>
                  </a:lnTo>
                  <a:lnTo>
                    <a:pt x="205956" y="245906"/>
                  </a:lnTo>
                  <a:lnTo>
                    <a:pt x="201291" y="226049"/>
                  </a:lnTo>
                  <a:lnTo>
                    <a:pt x="214016" y="209993"/>
                  </a:lnTo>
                  <a:lnTo>
                    <a:pt x="234803" y="209993"/>
                  </a:lnTo>
                  <a:lnTo>
                    <a:pt x="247530" y="226049"/>
                  </a:lnTo>
                  <a:lnTo>
                    <a:pt x="243289" y="245906"/>
                  </a:lnTo>
                  <a:lnTo>
                    <a:pt x="243289" y="245906"/>
                  </a:lnTo>
                  <a:close/>
                  <a:moveTo>
                    <a:pt x="354011" y="201966"/>
                  </a:moveTo>
                  <a:cubicBezTo>
                    <a:pt x="357404" y="216330"/>
                    <a:pt x="358252" y="230695"/>
                    <a:pt x="356981" y="244639"/>
                  </a:cubicBezTo>
                  <a:lnTo>
                    <a:pt x="292074" y="226049"/>
                  </a:lnTo>
                  <a:cubicBezTo>
                    <a:pt x="286135" y="224358"/>
                    <a:pt x="282742" y="218443"/>
                    <a:pt x="284013" y="212529"/>
                  </a:cubicBezTo>
                  <a:cubicBezTo>
                    <a:pt x="284437" y="210838"/>
                    <a:pt x="285287" y="209147"/>
                    <a:pt x="286559" y="207880"/>
                  </a:cubicBezTo>
                  <a:lnTo>
                    <a:pt x="337891" y="161825"/>
                  </a:lnTo>
                  <a:cubicBezTo>
                    <a:pt x="345101" y="173656"/>
                    <a:pt x="350616" y="187177"/>
                    <a:pt x="354011" y="201966"/>
                  </a:cubicBezTo>
                  <a:lnTo>
                    <a:pt x="354011" y="201966"/>
                  </a:lnTo>
                  <a:close/>
                  <a:moveTo>
                    <a:pt x="317528" y="136474"/>
                  </a:moveTo>
                  <a:lnTo>
                    <a:pt x="261955" y="175770"/>
                  </a:lnTo>
                  <a:cubicBezTo>
                    <a:pt x="257288" y="178727"/>
                    <a:pt x="250923" y="177880"/>
                    <a:pt x="247106" y="173234"/>
                  </a:cubicBezTo>
                  <a:cubicBezTo>
                    <a:pt x="245835" y="171965"/>
                    <a:pt x="245408" y="170274"/>
                    <a:pt x="244984" y="168586"/>
                  </a:cubicBezTo>
                  <a:lnTo>
                    <a:pt x="241168" y="99715"/>
                  </a:lnTo>
                  <a:cubicBezTo>
                    <a:pt x="270439" y="103095"/>
                    <a:pt x="297164" y="116193"/>
                    <a:pt x="317528" y="136474"/>
                  </a:cubicBezTo>
                  <a:lnTo>
                    <a:pt x="317528" y="136474"/>
                  </a:lnTo>
                  <a:close/>
                  <a:moveTo>
                    <a:pt x="194502" y="101827"/>
                  </a:moveTo>
                  <a:cubicBezTo>
                    <a:pt x="199169" y="100982"/>
                    <a:pt x="203410" y="100137"/>
                    <a:pt x="208077" y="99292"/>
                  </a:cubicBezTo>
                  <a:lnTo>
                    <a:pt x="204260" y="166895"/>
                  </a:lnTo>
                  <a:cubicBezTo>
                    <a:pt x="203836" y="172810"/>
                    <a:pt x="199169" y="177880"/>
                    <a:pt x="192805" y="177880"/>
                  </a:cubicBezTo>
                  <a:cubicBezTo>
                    <a:pt x="191109" y="177880"/>
                    <a:pt x="188988" y="177458"/>
                    <a:pt x="187714" y="176614"/>
                  </a:cubicBezTo>
                  <a:lnTo>
                    <a:pt x="131293" y="136474"/>
                  </a:lnTo>
                  <a:cubicBezTo>
                    <a:pt x="148686" y="119151"/>
                    <a:pt x="170322" y="107320"/>
                    <a:pt x="194502" y="101827"/>
                  </a:cubicBezTo>
                  <a:lnTo>
                    <a:pt x="194502" y="101827"/>
                  </a:lnTo>
                  <a:close/>
                  <a:moveTo>
                    <a:pt x="110931" y="161825"/>
                  </a:moveTo>
                  <a:lnTo>
                    <a:pt x="161412" y="206611"/>
                  </a:lnTo>
                  <a:cubicBezTo>
                    <a:pt x="166079" y="210416"/>
                    <a:pt x="166503" y="217596"/>
                    <a:pt x="162686" y="222245"/>
                  </a:cubicBezTo>
                  <a:cubicBezTo>
                    <a:pt x="161412" y="223936"/>
                    <a:pt x="159717" y="225202"/>
                    <a:pt x="157595" y="225627"/>
                  </a:cubicBezTo>
                  <a:lnTo>
                    <a:pt x="91840" y="244639"/>
                  </a:lnTo>
                  <a:cubicBezTo>
                    <a:pt x="89295" y="215908"/>
                    <a:pt x="95659" y="186755"/>
                    <a:pt x="110931" y="161825"/>
                  </a:cubicBezTo>
                  <a:lnTo>
                    <a:pt x="110931" y="161825"/>
                  </a:lnTo>
                  <a:close/>
                  <a:moveTo>
                    <a:pt x="99476" y="276328"/>
                  </a:moveTo>
                  <a:lnTo>
                    <a:pt x="166929" y="264921"/>
                  </a:lnTo>
                  <a:cubicBezTo>
                    <a:pt x="172444" y="264496"/>
                    <a:pt x="177535" y="268301"/>
                    <a:pt x="178806" y="273793"/>
                  </a:cubicBezTo>
                  <a:cubicBezTo>
                    <a:pt x="179230" y="276328"/>
                    <a:pt x="179230" y="278441"/>
                    <a:pt x="178382" y="280554"/>
                  </a:cubicBezTo>
                  <a:lnTo>
                    <a:pt x="178382" y="280554"/>
                  </a:lnTo>
                  <a:lnTo>
                    <a:pt x="152504" y="342663"/>
                  </a:lnTo>
                  <a:cubicBezTo>
                    <a:pt x="128748" y="327452"/>
                    <a:pt x="109658" y="304215"/>
                    <a:pt x="99476" y="276328"/>
                  </a:cubicBezTo>
                  <a:lnTo>
                    <a:pt x="99476" y="276328"/>
                  </a:lnTo>
                  <a:close/>
                  <a:moveTo>
                    <a:pt x="254319" y="360409"/>
                  </a:moveTo>
                  <a:cubicBezTo>
                    <a:pt x="244561" y="362522"/>
                    <a:pt x="234803" y="363789"/>
                    <a:pt x="224621" y="363789"/>
                  </a:cubicBezTo>
                  <a:cubicBezTo>
                    <a:pt x="209775" y="363789"/>
                    <a:pt x="195350" y="361254"/>
                    <a:pt x="181775" y="357030"/>
                  </a:cubicBezTo>
                  <a:lnTo>
                    <a:pt x="215290" y="296610"/>
                  </a:lnTo>
                  <a:cubicBezTo>
                    <a:pt x="218683" y="292806"/>
                    <a:pt x="224197" y="291117"/>
                    <a:pt x="228864" y="293652"/>
                  </a:cubicBezTo>
                  <a:cubicBezTo>
                    <a:pt x="230986" y="294919"/>
                    <a:pt x="232684" y="296610"/>
                    <a:pt x="233955" y="298298"/>
                  </a:cubicBezTo>
                  <a:lnTo>
                    <a:pt x="233955" y="298298"/>
                  </a:lnTo>
                  <a:lnTo>
                    <a:pt x="266619" y="357030"/>
                  </a:lnTo>
                  <a:cubicBezTo>
                    <a:pt x="262802" y="358296"/>
                    <a:pt x="258559" y="359143"/>
                    <a:pt x="254319" y="360409"/>
                  </a:cubicBezTo>
                  <a:lnTo>
                    <a:pt x="254319" y="360409"/>
                  </a:lnTo>
                  <a:close/>
                  <a:moveTo>
                    <a:pt x="337041" y="301680"/>
                  </a:moveTo>
                  <a:cubicBezTo>
                    <a:pt x="326435" y="318580"/>
                    <a:pt x="312437" y="332100"/>
                    <a:pt x="296317" y="342663"/>
                  </a:cubicBezTo>
                  <a:lnTo>
                    <a:pt x="269591" y="278863"/>
                  </a:lnTo>
                  <a:cubicBezTo>
                    <a:pt x="268317" y="273793"/>
                    <a:pt x="270439" y="268301"/>
                    <a:pt x="275530" y="265765"/>
                  </a:cubicBezTo>
                  <a:cubicBezTo>
                    <a:pt x="277225" y="264921"/>
                    <a:pt x="279346" y="264496"/>
                    <a:pt x="281468" y="264496"/>
                  </a:cubicBezTo>
                  <a:lnTo>
                    <a:pt x="349344" y="275906"/>
                  </a:lnTo>
                  <a:cubicBezTo>
                    <a:pt x="346799" y="285200"/>
                    <a:pt x="342556" y="293652"/>
                    <a:pt x="337041" y="301680"/>
                  </a:cubicBezTo>
                  <a:lnTo>
                    <a:pt x="337041" y="301680"/>
                  </a:lnTo>
                  <a:close/>
                </a:path>
              </a:pathLst>
            </a:custGeom>
            <a:solidFill>
              <a:srgbClr val="FFFFFF"/>
            </a:solidFill>
            <a:ln w="25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solidFill>
                <a:effectLst/>
                <a:uLnTx/>
                <a:uFillTx/>
                <a:latin typeface="Segoe UI"/>
                <a:ea typeface="+mn-ea"/>
                <a:cs typeface="+mn-cs"/>
              </a:endParaRPr>
            </a:p>
          </p:txBody>
        </p:sp>
      </p:grpSp>
      <p:sp>
        <p:nvSpPr>
          <p:cNvPr id="451" name="TextBox 450">
            <a:extLst>
              <a:ext uri="{FF2B5EF4-FFF2-40B4-BE49-F238E27FC236}">
                <a16:creationId xmlns:a16="http://schemas.microsoft.com/office/drawing/2014/main" id="{2C88619E-856B-4BAF-B324-FCF0416C6852}"/>
              </a:ext>
              <a:ext uri="{C183D7F6-B498-43B3-948B-1728B52AA6E4}">
                <adec:decorative xmlns:adec="http://schemas.microsoft.com/office/drawing/2017/decorative" val="1"/>
              </a:ext>
            </a:extLst>
          </p:cNvPr>
          <p:cNvSpPr txBox="1"/>
          <p:nvPr/>
        </p:nvSpPr>
        <p:spPr>
          <a:xfrm>
            <a:off x="2644195" y="5855835"/>
            <a:ext cx="922815"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1" i="0" u="none" strike="noStrike" kern="1200" cap="none" spc="0" normalizeH="0" baseline="0" noProof="0">
                <a:ln>
                  <a:noFill/>
                </a:ln>
                <a:solidFill>
                  <a:schemeClr val="accent2"/>
                </a:solidFill>
                <a:effectLst/>
                <a:uLnTx/>
                <a:uFillTx/>
                <a:latin typeface="Segoe UI Semibold" panose="020B0502040204020203" pitchFamily="34" charset="0"/>
                <a:ea typeface="+mn-ea"/>
                <a:cs typeface="Segoe UI Semibold" panose="020B0502040204020203" pitchFamily="34" charset="0"/>
              </a:rPr>
              <a:t>Kubernetes</a:t>
            </a:r>
          </a:p>
        </p:txBody>
      </p:sp>
      <p:cxnSp>
        <p:nvCxnSpPr>
          <p:cNvPr id="454" name="Connector: Elbow 453">
            <a:extLst>
              <a:ext uri="{FF2B5EF4-FFF2-40B4-BE49-F238E27FC236}">
                <a16:creationId xmlns:a16="http://schemas.microsoft.com/office/drawing/2014/main" id="{A2B8C7CE-8177-4006-9535-88577893B2F2}"/>
              </a:ext>
              <a:ext uri="{C183D7F6-B498-43B3-948B-1728B52AA6E4}">
                <adec:decorative xmlns:adec="http://schemas.microsoft.com/office/drawing/2017/decorative" val="1"/>
              </a:ext>
            </a:extLst>
          </p:cNvPr>
          <p:cNvCxnSpPr>
            <a:stCxn id="402" idx="3"/>
            <a:endCxn id="225" idx="1"/>
          </p:cNvCxnSpPr>
          <p:nvPr/>
        </p:nvCxnSpPr>
        <p:spPr>
          <a:xfrm flipV="1">
            <a:off x="2325123" y="3673596"/>
            <a:ext cx="223703" cy="2096576"/>
          </a:xfrm>
          <a:prstGeom prst="bentConnector3">
            <a:avLst/>
          </a:prstGeom>
          <a:ln w="15875">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 name="Group 4" descr="Kubernetes API is interconnected to Azure CLI and kubectl CLI.">
            <a:extLst>
              <a:ext uri="{FF2B5EF4-FFF2-40B4-BE49-F238E27FC236}">
                <a16:creationId xmlns:a16="http://schemas.microsoft.com/office/drawing/2014/main" id="{9511BA68-BB15-4E25-962B-80021BBBA30B}"/>
              </a:ext>
              <a:ext uri="{C183D7F6-B498-43B3-948B-1728B52AA6E4}">
                <adec:decorative xmlns:adec="http://schemas.microsoft.com/office/drawing/2017/decorative" val="0"/>
              </a:ext>
            </a:extLst>
          </p:cNvPr>
          <p:cNvGrpSpPr/>
          <p:nvPr/>
        </p:nvGrpSpPr>
        <p:grpSpPr>
          <a:xfrm>
            <a:off x="730950" y="1405298"/>
            <a:ext cx="1984618" cy="4783152"/>
            <a:chOff x="730950" y="1405298"/>
            <a:chExt cx="1984618" cy="4783152"/>
          </a:xfrm>
        </p:grpSpPr>
        <p:sp>
          <p:nvSpPr>
            <p:cNvPr id="394" name="TextBox 393">
              <a:extLst>
                <a:ext uri="{FF2B5EF4-FFF2-40B4-BE49-F238E27FC236}">
                  <a16:creationId xmlns:a16="http://schemas.microsoft.com/office/drawing/2014/main" id="{3348AB20-6686-462B-8231-8B3EC827BC13}"/>
                </a:ext>
                <a:ext uri="{C183D7F6-B498-43B3-948B-1728B52AA6E4}">
                  <adec:decorative xmlns:adec="http://schemas.microsoft.com/office/drawing/2017/decorative" val="1"/>
                </a:ext>
              </a:extLst>
            </p:cNvPr>
            <p:cNvSpPr txBox="1"/>
            <p:nvPr/>
          </p:nvSpPr>
          <p:spPr>
            <a:xfrm>
              <a:off x="730950" y="1405298"/>
              <a:ext cx="136564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effectLst/>
                  <a:uLnTx/>
                  <a:uFillTx/>
                  <a:latin typeface="Segoe UI Semibold" panose="020B0502040204020203" pitchFamily="34" charset="0"/>
                  <a:ea typeface="+mn-ea"/>
                  <a:cs typeface="Segoe UI Semibold" panose="020B0502040204020203" pitchFamily="34" charset="0"/>
                </a:rPr>
                <a:t>Azure CLI</a:t>
              </a:r>
            </a:p>
          </p:txBody>
        </p:sp>
        <p:sp>
          <p:nvSpPr>
            <p:cNvPr id="395" name="TextBox 394">
              <a:extLst>
                <a:ext uri="{FF2B5EF4-FFF2-40B4-BE49-F238E27FC236}">
                  <a16:creationId xmlns:a16="http://schemas.microsoft.com/office/drawing/2014/main" id="{C76C3E31-6BDD-4FAC-8669-39254112A121}"/>
                </a:ext>
                <a:ext uri="{C183D7F6-B498-43B3-948B-1728B52AA6E4}">
                  <adec:decorative xmlns:adec="http://schemas.microsoft.com/office/drawing/2017/decorative" val="1"/>
                </a:ext>
              </a:extLst>
            </p:cNvPr>
            <p:cNvSpPr txBox="1"/>
            <p:nvPr/>
          </p:nvSpPr>
          <p:spPr>
            <a:xfrm>
              <a:off x="1226484" y="4701898"/>
              <a:ext cx="148908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effectLst/>
                  <a:uLnTx/>
                  <a:uFillTx/>
                  <a:latin typeface="Segoe UI Semibold" panose="020B0502040204020203" pitchFamily="34" charset="0"/>
                  <a:ea typeface="+mn-ea"/>
                  <a:cs typeface="Segoe UI Semibold" panose="020B0502040204020203" pitchFamily="34" charset="0"/>
                </a:rPr>
                <a:t>kubectl CLI</a:t>
              </a:r>
            </a:p>
          </p:txBody>
        </p:sp>
        <p:cxnSp>
          <p:nvCxnSpPr>
            <p:cNvPr id="397" name="Straight Arrow Connector 396">
              <a:extLst>
                <a:ext uri="{FF2B5EF4-FFF2-40B4-BE49-F238E27FC236}">
                  <a16:creationId xmlns:a16="http://schemas.microsoft.com/office/drawing/2014/main" id="{E0165A8D-D205-48C2-9D11-F071CF3C93AF}"/>
                </a:ext>
                <a:ext uri="{C183D7F6-B498-43B3-948B-1728B52AA6E4}">
                  <adec:decorative xmlns:adec="http://schemas.microsoft.com/office/drawing/2017/decorative" val="1"/>
                </a:ext>
              </a:extLst>
            </p:cNvPr>
            <p:cNvCxnSpPr>
              <a:cxnSpLocks/>
            </p:cNvCxnSpPr>
            <p:nvPr/>
          </p:nvCxnSpPr>
          <p:spPr>
            <a:xfrm>
              <a:off x="1776929" y="4978897"/>
              <a:ext cx="0" cy="290288"/>
            </a:xfrm>
            <a:prstGeom prst="straightConnector1">
              <a:avLst/>
            </a:prstGeom>
            <a:ln w="15875">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9" name="Straight Arrow Connector 398">
              <a:extLst>
                <a:ext uri="{FF2B5EF4-FFF2-40B4-BE49-F238E27FC236}">
                  <a16:creationId xmlns:a16="http://schemas.microsoft.com/office/drawing/2014/main" id="{02462EAE-C2DE-478D-A2E8-717111C4FE4E}"/>
                </a:ext>
                <a:ext uri="{C183D7F6-B498-43B3-948B-1728B52AA6E4}">
                  <adec:decorative xmlns:adec="http://schemas.microsoft.com/office/drawing/2017/decorative" val="1"/>
                </a:ext>
              </a:extLst>
            </p:cNvPr>
            <p:cNvCxnSpPr>
              <a:cxnSpLocks/>
            </p:cNvCxnSpPr>
            <p:nvPr/>
          </p:nvCxnSpPr>
          <p:spPr>
            <a:xfrm flipH="1">
              <a:off x="1035084" y="1672496"/>
              <a:ext cx="0" cy="3596689"/>
            </a:xfrm>
            <a:prstGeom prst="straightConnector1">
              <a:avLst/>
            </a:prstGeom>
            <a:ln w="15875">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02" name="TextBox 401">
              <a:extLst>
                <a:ext uri="{FF2B5EF4-FFF2-40B4-BE49-F238E27FC236}">
                  <a16:creationId xmlns:a16="http://schemas.microsoft.com/office/drawing/2014/main" id="{C9A63D30-C074-48F2-9C5E-930E2FED691F}"/>
                </a:ext>
                <a:ext uri="{C183D7F6-B498-43B3-948B-1728B52AA6E4}">
                  <adec:decorative xmlns:adec="http://schemas.microsoft.com/office/drawing/2017/decorative" val="1"/>
                </a:ext>
              </a:extLst>
            </p:cNvPr>
            <p:cNvSpPr txBox="1"/>
            <p:nvPr/>
          </p:nvSpPr>
          <p:spPr>
            <a:xfrm>
              <a:off x="829945" y="5351894"/>
              <a:ext cx="1495178" cy="836556"/>
            </a:xfrm>
            <a:prstGeom prst="rect">
              <a:avLst/>
            </a:prstGeom>
            <a:solidFill>
              <a:srgbClr val="000000"/>
            </a:solidFill>
            <a:ln w="12700">
              <a:noFill/>
              <a:prstDash val="solid"/>
              <a:miter lim="800000"/>
            </a:ln>
            <a:effectLst>
              <a:outerShdw blurRad="381000" algn="tl" rotWithShape="0">
                <a:srgbClr val="0078D4">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defTabSz="457200">
                <a:defRPr sz="1000" b="1">
                  <a:solidFill>
                    <a:schemeClr val="accent1"/>
                  </a:solidFill>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accent2"/>
                  </a:solidFill>
                  <a:effectLst/>
                  <a:uLnTx/>
                  <a:uFillTx/>
                  <a:latin typeface="Segoe UI Semibold" panose="020B0502040204020203" pitchFamily="34" charset="0"/>
                  <a:ea typeface="+mn-ea"/>
                  <a:cs typeface="Segoe UI Semibold" panose="020B0502040204020203" pitchFamily="34" charset="0"/>
                </a:rPr>
                <a:t>Kubernetes API</a:t>
              </a:r>
            </a:p>
          </p:txBody>
        </p:sp>
      </p:grpSp>
      <p:cxnSp>
        <p:nvCxnSpPr>
          <p:cNvPr id="401" name="Straight Arrow Connector 400">
            <a:extLst>
              <a:ext uri="{FF2B5EF4-FFF2-40B4-BE49-F238E27FC236}">
                <a16:creationId xmlns:a16="http://schemas.microsoft.com/office/drawing/2014/main" id="{2E0625AD-7DE3-48D4-BD4C-628BE6D4F6ED}"/>
              </a:ext>
              <a:ext uri="{C183D7F6-B498-43B3-948B-1728B52AA6E4}">
                <adec:decorative xmlns:adec="http://schemas.microsoft.com/office/drawing/2017/decorative" val="1"/>
              </a:ext>
            </a:extLst>
          </p:cNvPr>
          <p:cNvCxnSpPr>
            <a:cxnSpLocks/>
          </p:cNvCxnSpPr>
          <p:nvPr/>
        </p:nvCxnSpPr>
        <p:spPr>
          <a:xfrm>
            <a:off x="8403044" y="1962658"/>
            <a:ext cx="0" cy="313768"/>
          </a:xfrm>
          <a:prstGeom prst="straightConnector1">
            <a:avLst/>
          </a:prstGeom>
          <a:ln w="15875">
            <a:solidFill>
              <a:schemeClr val="accent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04" name="Group 403" descr="Microsoft Container Registry is divided to another Microsoft Container Registry.">
            <a:extLst>
              <a:ext uri="{FF2B5EF4-FFF2-40B4-BE49-F238E27FC236}">
                <a16:creationId xmlns:a16="http://schemas.microsoft.com/office/drawing/2014/main" id="{C0B71145-5568-4F0D-A828-AD343F3C6D82}"/>
              </a:ext>
              <a:ext uri="{C183D7F6-B498-43B3-948B-1728B52AA6E4}">
                <adec:decorative xmlns:adec="http://schemas.microsoft.com/office/drawing/2017/decorative" val="0"/>
              </a:ext>
            </a:extLst>
          </p:cNvPr>
          <p:cNvGrpSpPr/>
          <p:nvPr/>
        </p:nvGrpSpPr>
        <p:grpSpPr>
          <a:xfrm>
            <a:off x="8226298" y="2322919"/>
            <a:ext cx="317500" cy="339125"/>
            <a:chOff x="7745573" y="2353312"/>
            <a:chExt cx="739862" cy="739841"/>
          </a:xfrm>
          <a:solidFill>
            <a:schemeClr val="accent1"/>
          </a:solidFill>
        </p:grpSpPr>
        <p:grpSp>
          <p:nvGrpSpPr>
            <p:cNvPr id="405" name="Graphic 192">
              <a:extLst>
                <a:ext uri="{FF2B5EF4-FFF2-40B4-BE49-F238E27FC236}">
                  <a16:creationId xmlns:a16="http://schemas.microsoft.com/office/drawing/2014/main" id="{6DC3560B-EF0D-4A4C-ACD5-AC0B481418A0}"/>
                </a:ext>
              </a:extLst>
            </p:cNvPr>
            <p:cNvGrpSpPr/>
            <p:nvPr/>
          </p:nvGrpSpPr>
          <p:grpSpPr>
            <a:xfrm>
              <a:off x="7858707" y="2457203"/>
              <a:ext cx="502716" cy="520052"/>
              <a:chOff x="8967037" y="-894836"/>
              <a:chExt cx="1514449" cy="1566672"/>
            </a:xfrm>
            <a:grpFill/>
          </p:grpSpPr>
          <p:sp>
            <p:nvSpPr>
              <p:cNvPr id="410" name="Freeform 19">
                <a:extLst>
                  <a:ext uri="{FF2B5EF4-FFF2-40B4-BE49-F238E27FC236}">
                    <a16:creationId xmlns:a16="http://schemas.microsoft.com/office/drawing/2014/main" id="{E773434E-924C-43BE-8AF4-A9D5F0EC1734}"/>
                  </a:ext>
                  <a:ext uri="{C183D7F6-B498-43B3-948B-1728B52AA6E4}">
                    <adec:decorative xmlns:adec="http://schemas.microsoft.com/office/drawing/2017/decorative" val="1"/>
                  </a:ext>
                </a:extLst>
              </p:cNvPr>
              <p:cNvSpPr/>
              <p:nvPr/>
            </p:nvSpPr>
            <p:spPr>
              <a:xfrm>
                <a:off x="8967037" y="-894836"/>
                <a:ext cx="365557" cy="783336"/>
              </a:xfrm>
              <a:custGeom>
                <a:avLst/>
                <a:gdLst>
                  <a:gd name="connsiteX0" fmla="*/ 0 w 365556"/>
                  <a:gd name="connsiteY0" fmla="*/ 208890 h 783335"/>
                  <a:gd name="connsiteX1" fmla="*/ 0 w 365556"/>
                  <a:gd name="connsiteY1" fmla="*/ 783336 h 783335"/>
                  <a:gd name="connsiteX2" fmla="*/ 365557 w 365556"/>
                  <a:gd name="connsiteY2" fmla="*/ 626669 h 783335"/>
                  <a:gd name="connsiteX3" fmla="*/ 365557 w 365556"/>
                  <a:gd name="connsiteY3" fmla="*/ 0 h 783335"/>
                  <a:gd name="connsiteX4" fmla="*/ 0 w 365556"/>
                  <a:gd name="connsiteY4" fmla="*/ 208890 h 783335"/>
                  <a:gd name="connsiteX5" fmla="*/ 313334 w 365556"/>
                  <a:gd name="connsiteY5" fmla="*/ 145805 h 783335"/>
                  <a:gd name="connsiteX6" fmla="*/ 313334 w 365556"/>
                  <a:gd name="connsiteY6" fmla="*/ 198027 h 783335"/>
                  <a:gd name="connsiteX7" fmla="*/ 313334 w 365556"/>
                  <a:gd name="connsiteY7" fmla="*/ 544627 h 783335"/>
                  <a:gd name="connsiteX8" fmla="*/ 235001 w 365556"/>
                  <a:gd name="connsiteY8" fmla="*/ 580086 h 783335"/>
                  <a:gd name="connsiteX9" fmla="*/ 235001 w 365556"/>
                  <a:gd name="connsiteY9" fmla="*/ 240484 h 783335"/>
                  <a:gd name="connsiteX10" fmla="*/ 130556 w 365556"/>
                  <a:gd name="connsiteY10" fmla="*/ 297041 h 783335"/>
                  <a:gd name="connsiteX11" fmla="*/ 130556 w 365556"/>
                  <a:gd name="connsiteY11" fmla="*/ 628549 h 783335"/>
                  <a:gd name="connsiteX12" fmla="*/ 52222 w 365556"/>
                  <a:gd name="connsiteY12" fmla="*/ 660248 h 783335"/>
                  <a:gd name="connsiteX13" fmla="*/ 52222 w 365556"/>
                  <a:gd name="connsiteY13" fmla="*/ 339445 h 783335"/>
                  <a:gd name="connsiteX14" fmla="*/ 52222 w 365556"/>
                  <a:gd name="connsiteY14" fmla="*/ 287223 h 783335"/>
                  <a:gd name="connsiteX15" fmla="*/ 235001 w 365556"/>
                  <a:gd name="connsiteY15" fmla="*/ 188209 h 783335"/>
                  <a:gd name="connsiteX16" fmla="*/ 235001 w 365556"/>
                  <a:gd name="connsiteY16" fmla="*/ 187739 h 783335"/>
                  <a:gd name="connsiteX17" fmla="*/ 313334 w 365556"/>
                  <a:gd name="connsiteY17" fmla="*/ 145805 h 783335"/>
                  <a:gd name="connsiteX18" fmla="*/ 313334 w 365556"/>
                  <a:gd name="connsiteY18" fmla="*/ 145805 h 783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5556" h="783335">
                    <a:moveTo>
                      <a:pt x="0" y="208890"/>
                    </a:moveTo>
                    <a:lnTo>
                      <a:pt x="0" y="783336"/>
                    </a:lnTo>
                    <a:lnTo>
                      <a:pt x="365557" y="626669"/>
                    </a:lnTo>
                    <a:lnTo>
                      <a:pt x="365557" y="0"/>
                    </a:lnTo>
                    <a:lnTo>
                      <a:pt x="0" y="208890"/>
                    </a:lnTo>
                    <a:close/>
                    <a:moveTo>
                      <a:pt x="313334" y="145805"/>
                    </a:moveTo>
                    <a:lnTo>
                      <a:pt x="313334" y="198027"/>
                    </a:lnTo>
                    <a:lnTo>
                      <a:pt x="313334" y="544627"/>
                    </a:lnTo>
                    <a:lnTo>
                      <a:pt x="235001" y="580086"/>
                    </a:lnTo>
                    <a:lnTo>
                      <a:pt x="235001" y="240484"/>
                    </a:lnTo>
                    <a:lnTo>
                      <a:pt x="130556" y="297041"/>
                    </a:lnTo>
                    <a:lnTo>
                      <a:pt x="130556" y="628549"/>
                    </a:lnTo>
                    <a:lnTo>
                      <a:pt x="52222" y="660248"/>
                    </a:lnTo>
                    <a:lnTo>
                      <a:pt x="52222" y="339445"/>
                    </a:lnTo>
                    <a:lnTo>
                      <a:pt x="52222" y="287223"/>
                    </a:lnTo>
                    <a:lnTo>
                      <a:pt x="235001" y="188209"/>
                    </a:lnTo>
                    <a:lnTo>
                      <a:pt x="235001" y="187739"/>
                    </a:lnTo>
                    <a:lnTo>
                      <a:pt x="313334" y="145805"/>
                    </a:lnTo>
                    <a:lnTo>
                      <a:pt x="313334" y="145805"/>
                    </a:lnTo>
                    <a:close/>
                  </a:path>
                </a:pathLst>
              </a:custGeom>
              <a:grp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11" name="Freeform 20">
                <a:extLst>
                  <a:ext uri="{FF2B5EF4-FFF2-40B4-BE49-F238E27FC236}">
                    <a16:creationId xmlns:a16="http://schemas.microsoft.com/office/drawing/2014/main" id="{5454F58A-42B8-4D75-A353-40A76093066B}"/>
                  </a:ext>
                  <a:ext uri="{C183D7F6-B498-43B3-948B-1728B52AA6E4}">
                    <adec:decorative xmlns:adec="http://schemas.microsoft.com/office/drawing/2017/decorative" val="1"/>
                  </a:ext>
                </a:extLst>
              </p:cNvPr>
              <p:cNvSpPr/>
              <p:nvPr/>
            </p:nvSpPr>
            <p:spPr>
              <a:xfrm>
                <a:off x="9332594" y="-894836"/>
                <a:ext cx="1148892" cy="835558"/>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grp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12" name="Freeform 21">
                <a:extLst>
                  <a:ext uri="{FF2B5EF4-FFF2-40B4-BE49-F238E27FC236}">
                    <a16:creationId xmlns:a16="http://schemas.microsoft.com/office/drawing/2014/main" id="{B2EBFB94-C5A5-4048-9F05-61097E96E6AA}"/>
                  </a:ext>
                  <a:ext uri="{C183D7F6-B498-43B3-948B-1728B52AA6E4}">
                    <adec:decorative xmlns:adec="http://schemas.microsoft.com/office/drawing/2017/decorative" val="1"/>
                  </a:ext>
                </a:extLst>
              </p:cNvPr>
              <p:cNvSpPr/>
              <p:nvPr/>
            </p:nvSpPr>
            <p:spPr>
              <a:xfrm>
                <a:off x="9332594" y="-163722"/>
                <a:ext cx="1148892" cy="835558"/>
              </a:xfrm>
              <a:custGeom>
                <a:avLst/>
                <a:gdLst>
                  <a:gd name="connsiteX0" fmla="*/ 0 w 1148892"/>
                  <a:gd name="connsiteY0" fmla="*/ 0 h 835558"/>
                  <a:gd name="connsiteX1" fmla="*/ 0 w 1148892"/>
                  <a:gd name="connsiteY1" fmla="*/ 835558 h 835558"/>
                  <a:gd name="connsiteX2" fmla="*/ 1148892 w 1148892"/>
                  <a:gd name="connsiteY2" fmla="*/ 574446 h 835558"/>
                  <a:gd name="connsiteX3" fmla="*/ 1148892 w 1148892"/>
                  <a:gd name="connsiteY3" fmla="*/ 221945 h 835558"/>
                  <a:gd name="connsiteX4" fmla="*/ 0 w 1148892"/>
                  <a:gd name="connsiteY4" fmla="*/ 0 h 835558"/>
                  <a:gd name="connsiteX5" fmla="*/ 1044448 w 1148892"/>
                  <a:gd name="connsiteY5" fmla="*/ 517472 h 835558"/>
                  <a:gd name="connsiteX6" fmla="*/ 968516 w 1148892"/>
                  <a:gd name="connsiteY6" fmla="*/ 530214 h 835558"/>
                  <a:gd name="connsiteX7" fmla="*/ 968516 w 1148892"/>
                  <a:gd name="connsiteY7" fmla="*/ 303517 h 835558"/>
                  <a:gd name="connsiteX8" fmla="*/ 835558 w 1148892"/>
                  <a:gd name="connsiteY8" fmla="*/ 286022 h 835558"/>
                  <a:gd name="connsiteX9" fmla="*/ 835558 w 1148892"/>
                  <a:gd name="connsiteY9" fmla="*/ 560242 h 835558"/>
                  <a:gd name="connsiteX10" fmla="*/ 759627 w 1148892"/>
                  <a:gd name="connsiteY10" fmla="*/ 572984 h 835558"/>
                  <a:gd name="connsiteX11" fmla="*/ 759627 w 1148892"/>
                  <a:gd name="connsiteY11" fmla="*/ 276256 h 835558"/>
                  <a:gd name="connsiteX12" fmla="*/ 626669 w 1148892"/>
                  <a:gd name="connsiteY12" fmla="*/ 258657 h 835558"/>
                  <a:gd name="connsiteX13" fmla="*/ 626669 w 1148892"/>
                  <a:gd name="connsiteY13" fmla="*/ 602907 h 835558"/>
                  <a:gd name="connsiteX14" fmla="*/ 550737 w 1148892"/>
                  <a:gd name="connsiteY14" fmla="*/ 615650 h 835558"/>
                  <a:gd name="connsiteX15" fmla="*/ 550737 w 1148892"/>
                  <a:gd name="connsiteY15" fmla="*/ 248840 h 835558"/>
                  <a:gd name="connsiteX16" fmla="*/ 417779 w 1148892"/>
                  <a:gd name="connsiteY16" fmla="*/ 231345 h 835558"/>
                  <a:gd name="connsiteX17" fmla="*/ 417779 w 1148892"/>
                  <a:gd name="connsiteY17" fmla="*/ 645677 h 835558"/>
                  <a:gd name="connsiteX18" fmla="*/ 341848 w 1148892"/>
                  <a:gd name="connsiteY18" fmla="*/ 658420 h 835558"/>
                  <a:gd name="connsiteX19" fmla="*/ 341848 w 1148892"/>
                  <a:gd name="connsiteY19" fmla="*/ 221580 h 835558"/>
                  <a:gd name="connsiteX20" fmla="*/ 195834 w 1148892"/>
                  <a:gd name="connsiteY20" fmla="*/ 204712 h 835558"/>
                  <a:gd name="connsiteX21" fmla="*/ 195573 w 1148892"/>
                  <a:gd name="connsiteY21" fmla="*/ 693983 h 835558"/>
                  <a:gd name="connsiteX22" fmla="*/ 104445 w 1148892"/>
                  <a:gd name="connsiteY22" fmla="*/ 709754 h 835558"/>
                  <a:gd name="connsiteX23" fmla="*/ 104445 w 1148892"/>
                  <a:gd name="connsiteY23" fmla="*/ 131600 h 835558"/>
                  <a:gd name="connsiteX24" fmla="*/ 1044448 w 1148892"/>
                  <a:gd name="connsiteY24" fmla="*/ 274168 h 835558"/>
                  <a:gd name="connsiteX25" fmla="*/ 1044448 w 1148892"/>
                  <a:gd name="connsiteY25" fmla="*/ 517472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8892" h="835558">
                    <a:moveTo>
                      <a:pt x="0" y="0"/>
                    </a:moveTo>
                    <a:lnTo>
                      <a:pt x="0" y="835558"/>
                    </a:lnTo>
                    <a:lnTo>
                      <a:pt x="1148892" y="574446"/>
                    </a:lnTo>
                    <a:lnTo>
                      <a:pt x="1148892" y="221945"/>
                    </a:lnTo>
                    <a:lnTo>
                      <a:pt x="0" y="0"/>
                    </a:lnTo>
                    <a:close/>
                    <a:moveTo>
                      <a:pt x="1044448" y="517472"/>
                    </a:moveTo>
                    <a:lnTo>
                      <a:pt x="968516" y="530214"/>
                    </a:lnTo>
                    <a:lnTo>
                      <a:pt x="968516" y="303517"/>
                    </a:lnTo>
                    <a:lnTo>
                      <a:pt x="835558" y="286022"/>
                    </a:lnTo>
                    <a:lnTo>
                      <a:pt x="835558" y="560242"/>
                    </a:lnTo>
                    <a:lnTo>
                      <a:pt x="759627" y="572984"/>
                    </a:lnTo>
                    <a:lnTo>
                      <a:pt x="759627" y="276256"/>
                    </a:lnTo>
                    <a:lnTo>
                      <a:pt x="626669" y="258657"/>
                    </a:lnTo>
                    <a:lnTo>
                      <a:pt x="626669" y="602907"/>
                    </a:lnTo>
                    <a:lnTo>
                      <a:pt x="550737" y="615650"/>
                    </a:lnTo>
                    <a:lnTo>
                      <a:pt x="550737" y="248840"/>
                    </a:lnTo>
                    <a:lnTo>
                      <a:pt x="417779" y="231345"/>
                    </a:lnTo>
                    <a:lnTo>
                      <a:pt x="417779" y="645677"/>
                    </a:lnTo>
                    <a:lnTo>
                      <a:pt x="341848" y="658420"/>
                    </a:lnTo>
                    <a:lnTo>
                      <a:pt x="341848" y="221580"/>
                    </a:lnTo>
                    <a:lnTo>
                      <a:pt x="195834" y="204712"/>
                    </a:lnTo>
                    <a:lnTo>
                      <a:pt x="195573" y="693983"/>
                    </a:lnTo>
                    <a:lnTo>
                      <a:pt x="104445" y="709754"/>
                    </a:lnTo>
                    <a:lnTo>
                      <a:pt x="104445" y="131600"/>
                    </a:lnTo>
                    <a:lnTo>
                      <a:pt x="1044448" y="274168"/>
                    </a:lnTo>
                    <a:lnTo>
                      <a:pt x="1044448" y="517472"/>
                    </a:lnTo>
                    <a:close/>
                  </a:path>
                </a:pathLst>
              </a:custGeom>
              <a:grp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13" name="Freeform 24">
                <a:extLst>
                  <a:ext uri="{FF2B5EF4-FFF2-40B4-BE49-F238E27FC236}">
                    <a16:creationId xmlns:a16="http://schemas.microsoft.com/office/drawing/2014/main" id="{4474C3F3-86E5-4524-8FC2-5F64F94A917A}"/>
                  </a:ext>
                  <a:ext uri="{C183D7F6-B498-43B3-948B-1728B52AA6E4}">
                    <adec:decorative xmlns:adec="http://schemas.microsoft.com/office/drawing/2017/decorative" val="1"/>
                  </a:ext>
                </a:extLst>
              </p:cNvPr>
              <p:cNvSpPr/>
              <p:nvPr/>
            </p:nvSpPr>
            <p:spPr>
              <a:xfrm>
                <a:off x="8967037" y="-163722"/>
                <a:ext cx="365557" cy="835558"/>
              </a:xfrm>
              <a:custGeom>
                <a:avLst/>
                <a:gdLst>
                  <a:gd name="connsiteX0" fmla="*/ 0 w 365556"/>
                  <a:gd name="connsiteY0" fmla="*/ 143612 h 835558"/>
                  <a:gd name="connsiteX1" fmla="*/ 0 w 365556"/>
                  <a:gd name="connsiteY1" fmla="*/ 626669 h 835558"/>
                  <a:gd name="connsiteX2" fmla="*/ 365557 w 365556"/>
                  <a:gd name="connsiteY2" fmla="*/ 835558 h 835558"/>
                  <a:gd name="connsiteX3" fmla="*/ 365557 w 365556"/>
                  <a:gd name="connsiteY3" fmla="*/ 0 h 835558"/>
                  <a:gd name="connsiteX4" fmla="*/ 0 w 365556"/>
                  <a:gd name="connsiteY4" fmla="*/ 143612 h 835558"/>
                  <a:gd name="connsiteX5" fmla="*/ 313334 w 365556"/>
                  <a:gd name="connsiteY5" fmla="*/ 199960 h 835558"/>
                  <a:gd name="connsiteX6" fmla="*/ 313334 w 365556"/>
                  <a:gd name="connsiteY6" fmla="*/ 705002 h 835558"/>
                  <a:gd name="connsiteX7" fmla="*/ 235001 w 365556"/>
                  <a:gd name="connsiteY7" fmla="*/ 665835 h 835558"/>
                  <a:gd name="connsiteX8" fmla="*/ 235001 w 365556"/>
                  <a:gd name="connsiteY8" fmla="*/ 225757 h 835558"/>
                  <a:gd name="connsiteX9" fmla="*/ 130556 w 365556"/>
                  <a:gd name="connsiteY9" fmla="*/ 260120 h 835558"/>
                  <a:gd name="connsiteX10" fmla="*/ 130556 w 365556"/>
                  <a:gd name="connsiteY10" fmla="*/ 613456 h 835558"/>
                  <a:gd name="connsiteX11" fmla="*/ 52222 w 365556"/>
                  <a:gd name="connsiteY11" fmla="*/ 574446 h 835558"/>
                  <a:gd name="connsiteX12" fmla="*/ 52222 w 365556"/>
                  <a:gd name="connsiteY12" fmla="*/ 285917 h 835558"/>
                  <a:gd name="connsiteX13" fmla="*/ 52222 w 365556"/>
                  <a:gd name="connsiteY13" fmla="*/ 233695 h 835558"/>
                  <a:gd name="connsiteX14" fmla="*/ 235001 w 365556"/>
                  <a:gd name="connsiteY14" fmla="*/ 173535 h 835558"/>
                  <a:gd name="connsiteX15" fmla="*/ 313334 w 365556"/>
                  <a:gd name="connsiteY15" fmla="*/ 147737 h 835558"/>
                  <a:gd name="connsiteX16" fmla="*/ 313334 w 365556"/>
                  <a:gd name="connsiteY16" fmla="*/ 199960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5556" h="835558">
                    <a:moveTo>
                      <a:pt x="0" y="143612"/>
                    </a:moveTo>
                    <a:lnTo>
                      <a:pt x="0" y="626669"/>
                    </a:lnTo>
                    <a:lnTo>
                      <a:pt x="365557" y="835558"/>
                    </a:lnTo>
                    <a:lnTo>
                      <a:pt x="365557" y="0"/>
                    </a:lnTo>
                    <a:lnTo>
                      <a:pt x="0" y="143612"/>
                    </a:lnTo>
                    <a:close/>
                    <a:moveTo>
                      <a:pt x="313334" y="199960"/>
                    </a:moveTo>
                    <a:lnTo>
                      <a:pt x="313334" y="705002"/>
                    </a:lnTo>
                    <a:lnTo>
                      <a:pt x="235001" y="665835"/>
                    </a:lnTo>
                    <a:lnTo>
                      <a:pt x="235001" y="225757"/>
                    </a:lnTo>
                    <a:lnTo>
                      <a:pt x="130556" y="260120"/>
                    </a:lnTo>
                    <a:lnTo>
                      <a:pt x="130556" y="613456"/>
                    </a:lnTo>
                    <a:lnTo>
                      <a:pt x="52222" y="574446"/>
                    </a:lnTo>
                    <a:lnTo>
                      <a:pt x="52222" y="285917"/>
                    </a:lnTo>
                    <a:lnTo>
                      <a:pt x="52222" y="233695"/>
                    </a:lnTo>
                    <a:lnTo>
                      <a:pt x="235001" y="173535"/>
                    </a:lnTo>
                    <a:lnTo>
                      <a:pt x="313334" y="147737"/>
                    </a:lnTo>
                    <a:lnTo>
                      <a:pt x="313334" y="199960"/>
                    </a:lnTo>
                    <a:close/>
                  </a:path>
                </a:pathLst>
              </a:custGeom>
              <a:grp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406" name="Freeform: Shape 166">
              <a:extLst>
                <a:ext uri="{FF2B5EF4-FFF2-40B4-BE49-F238E27FC236}">
                  <a16:creationId xmlns:a16="http://schemas.microsoft.com/office/drawing/2014/main" id="{BDD644F3-3FAD-4FB4-B4D4-A951CF6FBD2F}"/>
                </a:ext>
                <a:ext uri="{C183D7F6-B498-43B3-948B-1728B52AA6E4}">
                  <adec:decorative xmlns:adec="http://schemas.microsoft.com/office/drawing/2017/decorative" val="1"/>
                </a:ext>
              </a:extLst>
            </p:cNvPr>
            <p:cNvSpPr/>
            <p:nvPr/>
          </p:nvSpPr>
          <p:spPr>
            <a:xfrm>
              <a:off x="7745610" y="2353312"/>
              <a:ext cx="161832" cy="161869"/>
            </a:xfrm>
            <a:custGeom>
              <a:avLst/>
              <a:gdLst>
                <a:gd name="connsiteX0" fmla="*/ 0 w 109598"/>
                <a:gd name="connsiteY0" fmla="*/ 0 h 109623"/>
                <a:gd name="connsiteX1" fmla="*/ 109598 w 109598"/>
                <a:gd name="connsiteY1" fmla="*/ 0 h 109623"/>
                <a:gd name="connsiteX2" fmla="*/ 109598 w 109598"/>
                <a:gd name="connsiteY2" fmla="*/ 31315 h 109623"/>
                <a:gd name="connsiteX3" fmla="*/ 31328 w 109598"/>
                <a:gd name="connsiteY3" fmla="*/ 31315 h 109623"/>
                <a:gd name="connsiteX4" fmla="*/ 31328 w 109598"/>
                <a:gd name="connsiteY4" fmla="*/ 109623 h 109623"/>
                <a:gd name="connsiteX5" fmla="*/ 14 w 109598"/>
                <a:gd name="connsiteY5" fmla="*/ 109623 h 109623"/>
                <a:gd name="connsiteX6" fmla="*/ 14 w 109598"/>
                <a:gd name="connsiteY6" fmla="*/ 31315 h 109623"/>
                <a:gd name="connsiteX7" fmla="*/ 0 w 109598"/>
                <a:gd name="connsiteY7" fmla="*/ 31315 h 109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598" h="109623">
                  <a:moveTo>
                    <a:pt x="0" y="0"/>
                  </a:moveTo>
                  <a:lnTo>
                    <a:pt x="109598" y="0"/>
                  </a:lnTo>
                  <a:lnTo>
                    <a:pt x="109598" y="31315"/>
                  </a:lnTo>
                  <a:lnTo>
                    <a:pt x="31328" y="31315"/>
                  </a:lnTo>
                  <a:lnTo>
                    <a:pt x="31328" y="109623"/>
                  </a:lnTo>
                  <a:lnTo>
                    <a:pt x="14" y="109623"/>
                  </a:lnTo>
                  <a:lnTo>
                    <a:pt x="14" y="31315"/>
                  </a:lnTo>
                  <a:lnTo>
                    <a:pt x="0" y="313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07" name="Freeform: Shape 169">
              <a:extLst>
                <a:ext uri="{FF2B5EF4-FFF2-40B4-BE49-F238E27FC236}">
                  <a16:creationId xmlns:a16="http://schemas.microsoft.com/office/drawing/2014/main" id="{E867F634-818C-4ECF-9440-5C3D1967F715}"/>
                </a:ext>
                <a:ext uri="{C183D7F6-B498-43B3-948B-1728B52AA6E4}">
                  <adec:decorative xmlns:adec="http://schemas.microsoft.com/office/drawing/2017/decorative" val="1"/>
                </a:ext>
              </a:extLst>
            </p:cNvPr>
            <p:cNvSpPr/>
            <p:nvPr/>
          </p:nvSpPr>
          <p:spPr>
            <a:xfrm>
              <a:off x="7745573" y="2931305"/>
              <a:ext cx="161869" cy="161832"/>
            </a:xfrm>
            <a:custGeom>
              <a:avLst/>
              <a:gdLst>
                <a:gd name="connsiteX0" fmla="*/ 0 w 109623"/>
                <a:gd name="connsiteY0" fmla="*/ 0 h 109598"/>
                <a:gd name="connsiteX1" fmla="*/ 31315 w 109623"/>
                <a:gd name="connsiteY1" fmla="*/ 0 h 109598"/>
                <a:gd name="connsiteX2" fmla="*/ 31315 w 109623"/>
                <a:gd name="connsiteY2" fmla="*/ 78270 h 109598"/>
                <a:gd name="connsiteX3" fmla="*/ 109623 w 109623"/>
                <a:gd name="connsiteY3" fmla="*/ 78270 h 109598"/>
                <a:gd name="connsiteX4" fmla="*/ 109623 w 109623"/>
                <a:gd name="connsiteY4" fmla="*/ 109585 h 109598"/>
                <a:gd name="connsiteX5" fmla="*/ 31315 w 109623"/>
                <a:gd name="connsiteY5" fmla="*/ 109585 h 109598"/>
                <a:gd name="connsiteX6" fmla="*/ 31315 w 109623"/>
                <a:gd name="connsiteY6" fmla="*/ 109598 h 109598"/>
                <a:gd name="connsiteX7" fmla="*/ 0 w 109623"/>
                <a:gd name="connsiteY7" fmla="*/ 109598 h 10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623" h="109598">
                  <a:moveTo>
                    <a:pt x="0" y="0"/>
                  </a:moveTo>
                  <a:lnTo>
                    <a:pt x="31315" y="0"/>
                  </a:lnTo>
                  <a:lnTo>
                    <a:pt x="31315" y="78270"/>
                  </a:lnTo>
                  <a:lnTo>
                    <a:pt x="109623" y="78270"/>
                  </a:lnTo>
                  <a:lnTo>
                    <a:pt x="109623" y="109585"/>
                  </a:lnTo>
                  <a:lnTo>
                    <a:pt x="31315" y="109585"/>
                  </a:lnTo>
                  <a:lnTo>
                    <a:pt x="31315" y="109598"/>
                  </a:lnTo>
                  <a:lnTo>
                    <a:pt x="0" y="10959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08" name="Freeform: Shape 167">
              <a:extLst>
                <a:ext uri="{FF2B5EF4-FFF2-40B4-BE49-F238E27FC236}">
                  <a16:creationId xmlns:a16="http://schemas.microsoft.com/office/drawing/2014/main" id="{557D8F88-63CB-41B5-846D-BF8E2201FF28}"/>
                </a:ext>
                <a:ext uri="{C183D7F6-B498-43B3-948B-1728B52AA6E4}">
                  <adec:decorative xmlns:adec="http://schemas.microsoft.com/office/drawing/2017/decorative" val="1"/>
                </a:ext>
              </a:extLst>
            </p:cNvPr>
            <p:cNvSpPr/>
            <p:nvPr/>
          </p:nvSpPr>
          <p:spPr>
            <a:xfrm>
              <a:off x="8323582" y="2353312"/>
              <a:ext cx="161832" cy="161853"/>
            </a:xfrm>
            <a:custGeom>
              <a:avLst/>
              <a:gdLst>
                <a:gd name="connsiteX0" fmla="*/ 0 w 109598"/>
                <a:gd name="connsiteY0" fmla="*/ 0 h 109612"/>
                <a:gd name="connsiteX1" fmla="*/ 109598 w 109598"/>
                <a:gd name="connsiteY1" fmla="*/ 0 h 109612"/>
                <a:gd name="connsiteX2" fmla="*/ 109598 w 109598"/>
                <a:gd name="connsiteY2" fmla="*/ 31315 h 109612"/>
                <a:gd name="connsiteX3" fmla="*/ 109575 w 109598"/>
                <a:gd name="connsiteY3" fmla="*/ 31315 h 109612"/>
                <a:gd name="connsiteX4" fmla="*/ 109575 w 109598"/>
                <a:gd name="connsiteY4" fmla="*/ 109612 h 109612"/>
                <a:gd name="connsiteX5" fmla="*/ 78260 w 109598"/>
                <a:gd name="connsiteY5" fmla="*/ 109612 h 109612"/>
                <a:gd name="connsiteX6" fmla="*/ 78260 w 109598"/>
                <a:gd name="connsiteY6" fmla="*/ 31315 h 109612"/>
                <a:gd name="connsiteX7" fmla="*/ 0 w 109598"/>
                <a:gd name="connsiteY7" fmla="*/ 31315 h 10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598" h="109612">
                  <a:moveTo>
                    <a:pt x="0" y="0"/>
                  </a:moveTo>
                  <a:lnTo>
                    <a:pt x="109598" y="0"/>
                  </a:lnTo>
                  <a:lnTo>
                    <a:pt x="109598" y="31315"/>
                  </a:lnTo>
                  <a:lnTo>
                    <a:pt x="109575" y="31315"/>
                  </a:lnTo>
                  <a:lnTo>
                    <a:pt x="109575" y="109612"/>
                  </a:lnTo>
                  <a:lnTo>
                    <a:pt x="78260" y="109612"/>
                  </a:lnTo>
                  <a:lnTo>
                    <a:pt x="78260" y="31315"/>
                  </a:lnTo>
                  <a:lnTo>
                    <a:pt x="0" y="313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09" name="Freeform: Shape 168">
              <a:extLst>
                <a:ext uri="{FF2B5EF4-FFF2-40B4-BE49-F238E27FC236}">
                  <a16:creationId xmlns:a16="http://schemas.microsoft.com/office/drawing/2014/main" id="{5334AFAC-CAEA-4DF5-A2FD-02532EC6214B}"/>
                </a:ext>
                <a:ext uri="{C183D7F6-B498-43B3-948B-1728B52AA6E4}">
                  <adec:decorative xmlns:adec="http://schemas.microsoft.com/office/drawing/2017/decorative" val="1"/>
                </a:ext>
              </a:extLst>
            </p:cNvPr>
            <p:cNvSpPr/>
            <p:nvPr/>
          </p:nvSpPr>
          <p:spPr>
            <a:xfrm>
              <a:off x="8323582" y="2931321"/>
              <a:ext cx="161853" cy="161832"/>
            </a:xfrm>
            <a:custGeom>
              <a:avLst/>
              <a:gdLst>
                <a:gd name="connsiteX0" fmla="*/ 78298 w 109612"/>
                <a:gd name="connsiteY0" fmla="*/ 0 h 109598"/>
                <a:gd name="connsiteX1" fmla="*/ 109612 w 109612"/>
                <a:gd name="connsiteY1" fmla="*/ 0 h 109598"/>
                <a:gd name="connsiteX2" fmla="*/ 109612 w 109612"/>
                <a:gd name="connsiteY2" fmla="*/ 109598 h 109598"/>
                <a:gd name="connsiteX3" fmla="*/ 78298 w 109612"/>
                <a:gd name="connsiteY3" fmla="*/ 109598 h 109598"/>
                <a:gd name="connsiteX4" fmla="*/ 78298 w 109612"/>
                <a:gd name="connsiteY4" fmla="*/ 109574 h 109598"/>
                <a:gd name="connsiteX5" fmla="*/ 0 w 109612"/>
                <a:gd name="connsiteY5" fmla="*/ 109574 h 109598"/>
                <a:gd name="connsiteX6" fmla="*/ 0 w 109612"/>
                <a:gd name="connsiteY6" fmla="*/ 78259 h 109598"/>
                <a:gd name="connsiteX7" fmla="*/ 78298 w 109612"/>
                <a:gd name="connsiteY7" fmla="*/ 78259 h 10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612" h="109598">
                  <a:moveTo>
                    <a:pt x="78298" y="0"/>
                  </a:moveTo>
                  <a:lnTo>
                    <a:pt x="109612" y="0"/>
                  </a:lnTo>
                  <a:lnTo>
                    <a:pt x="109612" y="109598"/>
                  </a:lnTo>
                  <a:lnTo>
                    <a:pt x="78298" y="109598"/>
                  </a:lnTo>
                  <a:lnTo>
                    <a:pt x="78298" y="109574"/>
                  </a:lnTo>
                  <a:lnTo>
                    <a:pt x="0" y="109574"/>
                  </a:lnTo>
                  <a:lnTo>
                    <a:pt x="0" y="78259"/>
                  </a:lnTo>
                  <a:lnTo>
                    <a:pt x="78298" y="782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225" name="Rectangle 224">
            <a:extLst>
              <a:ext uri="{FF2B5EF4-FFF2-40B4-BE49-F238E27FC236}">
                <a16:creationId xmlns:a16="http://schemas.microsoft.com/office/drawing/2014/main" id="{BF39CDB6-6519-4F3C-BAAF-A8730064359B}"/>
              </a:ext>
              <a:ext uri="{C183D7F6-B498-43B3-948B-1728B52AA6E4}">
                <adec:decorative xmlns:adec="http://schemas.microsoft.com/office/drawing/2017/decorative" val="1"/>
              </a:ext>
            </a:extLst>
          </p:cNvPr>
          <p:cNvSpPr/>
          <p:nvPr/>
        </p:nvSpPr>
        <p:spPr>
          <a:xfrm>
            <a:off x="2548826" y="3259867"/>
            <a:ext cx="8102184" cy="82745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91440" tIns="146304" rIns="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100">
                <a:solidFill>
                  <a:srgbClr val="50E6FF"/>
                </a:solidFill>
                <a:latin typeface="Segoe UI Semibold"/>
                <a:cs typeface="Segoe UI" pitchFamily="34" charset="0"/>
              </a:rPr>
              <a:t>Azure Arc data controller</a:t>
            </a:r>
          </a:p>
        </p:txBody>
      </p:sp>
      <p:sp>
        <p:nvSpPr>
          <p:cNvPr id="226" name="Rectangle 225">
            <a:extLst>
              <a:ext uri="{FF2B5EF4-FFF2-40B4-BE49-F238E27FC236}">
                <a16:creationId xmlns:a16="http://schemas.microsoft.com/office/drawing/2014/main" id="{1B958C15-9677-495B-A5FF-4C50D75DDA40}"/>
              </a:ext>
              <a:ext uri="{C183D7F6-B498-43B3-948B-1728B52AA6E4}">
                <adec:decorative xmlns:adec="http://schemas.microsoft.com/office/drawing/2017/decorative" val="1"/>
              </a:ext>
            </a:extLst>
          </p:cNvPr>
          <p:cNvSpPr/>
          <p:nvPr/>
        </p:nvSpPr>
        <p:spPr>
          <a:xfrm>
            <a:off x="7541527" y="3393334"/>
            <a:ext cx="1363579" cy="24589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rgbClr val="50E6FF"/>
                </a:solidFill>
                <a:latin typeface="Segoe UI Semibold"/>
                <a:cs typeface="Segoe UI" pitchFamily="34" charset="0"/>
              </a:rPr>
              <a:t>Backup</a:t>
            </a:r>
          </a:p>
        </p:txBody>
      </p:sp>
      <p:sp>
        <p:nvSpPr>
          <p:cNvPr id="227" name="Rectangle 226">
            <a:extLst>
              <a:ext uri="{FF2B5EF4-FFF2-40B4-BE49-F238E27FC236}">
                <a16:creationId xmlns:a16="http://schemas.microsoft.com/office/drawing/2014/main" id="{B46EE72A-6817-49DF-A3F3-743A380D2A92}"/>
              </a:ext>
              <a:ext uri="{C183D7F6-B498-43B3-948B-1728B52AA6E4}">
                <adec:decorative xmlns:adec="http://schemas.microsoft.com/office/drawing/2017/decorative" val="1"/>
              </a:ext>
            </a:extLst>
          </p:cNvPr>
          <p:cNvSpPr/>
          <p:nvPr/>
        </p:nvSpPr>
        <p:spPr>
          <a:xfrm>
            <a:off x="5934842" y="3404521"/>
            <a:ext cx="1463093" cy="24622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rgbClr val="50E6FF"/>
                </a:solidFill>
                <a:latin typeface="Segoe UI Semibold"/>
                <a:cs typeface="Segoe UI" pitchFamily="34" charset="0"/>
              </a:rPr>
              <a:t>Monitoring and logs </a:t>
            </a:r>
          </a:p>
        </p:txBody>
      </p:sp>
      <p:sp>
        <p:nvSpPr>
          <p:cNvPr id="228" name="Rectangle 227">
            <a:extLst>
              <a:ext uri="{FF2B5EF4-FFF2-40B4-BE49-F238E27FC236}">
                <a16:creationId xmlns:a16="http://schemas.microsoft.com/office/drawing/2014/main" id="{BDB32536-CC2F-4FFC-9AA6-05630E93E6E2}"/>
              </a:ext>
              <a:ext uri="{C183D7F6-B498-43B3-948B-1728B52AA6E4}">
                <adec:decorative xmlns:adec="http://schemas.microsoft.com/office/drawing/2017/decorative" val="1"/>
              </a:ext>
            </a:extLst>
          </p:cNvPr>
          <p:cNvSpPr/>
          <p:nvPr/>
        </p:nvSpPr>
        <p:spPr>
          <a:xfrm>
            <a:off x="2707496" y="3715435"/>
            <a:ext cx="1460864" cy="24622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rgbClr val="50E6FF"/>
                </a:solidFill>
                <a:latin typeface="Segoe UI Semibold"/>
                <a:cs typeface="Segoe UI" pitchFamily="34" charset="0"/>
              </a:rPr>
              <a:t>Controller</a:t>
            </a:r>
          </a:p>
        </p:txBody>
      </p:sp>
      <p:sp>
        <p:nvSpPr>
          <p:cNvPr id="241" name="Rectangle 240">
            <a:extLst>
              <a:ext uri="{FF2B5EF4-FFF2-40B4-BE49-F238E27FC236}">
                <a16:creationId xmlns:a16="http://schemas.microsoft.com/office/drawing/2014/main" id="{8239E1B3-FA68-4386-8D6D-1B57319C06BA}"/>
              </a:ext>
              <a:ext uri="{C183D7F6-B498-43B3-948B-1728B52AA6E4}">
                <adec:decorative xmlns:adec="http://schemas.microsoft.com/office/drawing/2017/decorative" val="1"/>
              </a:ext>
            </a:extLst>
          </p:cNvPr>
          <p:cNvSpPr/>
          <p:nvPr/>
        </p:nvSpPr>
        <p:spPr>
          <a:xfrm>
            <a:off x="4317886" y="3716944"/>
            <a:ext cx="1460864" cy="24471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rgbClr val="50E6FF"/>
                </a:solidFill>
                <a:latin typeface="Segoe UI Semibold"/>
                <a:cs typeface="Segoe UI" pitchFamily="34" charset="0"/>
              </a:rPr>
              <a:t>Azure Arc integration</a:t>
            </a:r>
          </a:p>
        </p:txBody>
      </p:sp>
      <p:sp>
        <p:nvSpPr>
          <p:cNvPr id="249" name="Rectangle 248">
            <a:extLst>
              <a:ext uri="{FF2B5EF4-FFF2-40B4-BE49-F238E27FC236}">
                <a16:creationId xmlns:a16="http://schemas.microsoft.com/office/drawing/2014/main" id="{141E0A86-94F6-4B23-BFCF-3CCF9F5254CF}"/>
              </a:ext>
              <a:ext uri="{C183D7F6-B498-43B3-948B-1728B52AA6E4}">
                <adec:decorative xmlns:adec="http://schemas.microsoft.com/office/drawing/2017/decorative" val="1"/>
              </a:ext>
            </a:extLst>
          </p:cNvPr>
          <p:cNvSpPr/>
          <p:nvPr/>
        </p:nvSpPr>
        <p:spPr>
          <a:xfrm>
            <a:off x="5928275" y="3715435"/>
            <a:ext cx="1463093" cy="24622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rgbClr val="50E6FF"/>
                </a:solidFill>
                <a:latin typeface="Segoe UI Semibold"/>
                <a:cs typeface="Segoe UI" pitchFamily="34" charset="0"/>
              </a:rPr>
              <a:t>HA/DR</a:t>
            </a:r>
          </a:p>
        </p:txBody>
      </p:sp>
      <p:sp>
        <p:nvSpPr>
          <p:cNvPr id="250" name="Rectangle 249">
            <a:extLst>
              <a:ext uri="{FF2B5EF4-FFF2-40B4-BE49-F238E27FC236}">
                <a16:creationId xmlns:a16="http://schemas.microsoft.com/office/drawing/2014/main" id="{A3A79D7F-7F3C-4256-B4C4-37A565A7BE5B}"/>
              </a:ext>
              <a:ext uri="{C183D7F6-B498-43B3-948B-1728B52AA6E4}">
                <adec:decorative xmlns:adec="http://schemas.microsoft.com/office/drawing/2017/decorative" val="1"/>
              </a:ext>
            </a:extLst>
          </p:cNvPr>
          <p:cNvSpPr/>
          <p:nvPr/>
        </p:nvSpPr>
        <p:spPr>
          <a:xfrm>
            <a:off x="7540893" y="3715435"/>
            <a:ext cx="1365250" cy="24622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rgbClr val="50E6FF"/>
                </a:solidFill>
                <a:latin typeface="Segoe UI Semibold"/>
                <a:cs typeface="Segoe UI" pitchFamily="34" charset="0"/>
              </a:rPr>
              <a:t>Scaling</a:t>
            </a:r>
          </a:p>
        </p:txBody>
      </p:sp>
      <p:sp>
        <p:nvSpPr>
          <p:cNvPr id="251" name="Rectangle 250">
            <a:extLst>
              <a:ext uri="{FF2B5EF4-FFF2-40B4-BE49-F238E27FC236}">
                <a16:creationId xmlns:a16="http://schemas.microsoft.com/office/drawing/2014/main" id="{F4DA8328-0860-4B03-8A9A-554DBAABDEDE}"/>
              </a:ext>
              <a:ext uri="{C183D7F6-B498-43B3-948B-1728B52AA6E4}">
                <adec:decorative xmlns:adec="http://schemas.microsoft.com/office/drawing/2017/decorative" val="1"/>
              </a:ext>
            </a:extLst>
          </p:cNvPr>
          <p:cNvSpPr/>
          <p:nvPr/>
        </p:nvSpPr>
        <p:spPr>
          <a:xfrm>
            <a:off x="9056648" y="3393239"/>
            <a:ext cx="1445485" cy="24589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rgbClr val="50E6FF"/>
                </a:solidFill>
                <a:latin typeface="Segoe UI Semibold"/>
                <a:cs typeface="Segoe UI" pitchFamily="34" charset="0"/>
              </a:rPr>
              <a:t>Patching/updates</a:t>
            </a:r>
          </a:p>
        </p:txBody>
      </p:sp>
      <p:sp>
        <p:nvSpPr>
          <p:cNvPr id="252" name="Rectangle 251">
            <a:extLst>
              <a:ext uri="{FF2B5EF4-FFF2-40B4-BE49-F238E27FC236}">
                <a16:creationId xmlns:a16="http://schemas.microsoft.com/office/drawing/2014/main" id="{B02BAB03-C818-444F-B47D-BF169AFA4E6E}"/>
              </a:ext>
              <a:ext uri="{C183D7F6-B498-43B3-948B-1728B52AA6E4}">
                <adec:decorative xmlns:adec="http://schemas.microsoft.com/office/drawing/2017/decorative" val="1"/>
              </a:ext>
            </a:extLst>
          </p:cNvPr>
          <p:cNvSpPr/>
          <p:nvPr/>
        </p:nvSpPr>
        <p:spPr>
          <a:xfrm>
            <a:off x="9055669" y="3714190"/>
            <a:ext cx="1455651" cy="24622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rgbClr val="50E6FF"/>
                </a:solidFill>
                <a:latin typeface="Segoe UI Semibold"/>
                <a:cs typeface="Segoe UI" pitchFamily="34" charset="0"/>
              </a:rPr>
              <a:t>Provisioning</a:t>
            </a:r>
          </a:p>
        </p:txBody>
      </p:sp>
      <p:grpSp>
        <p:nvGrpSpPr>
          <p:cNvPr id="391" name="Group 390" descr="Azure Arc integration: Resource Inventory, Billing, Logs &amp; Metrics, Backup Retention is connected to Azure. ">
            <a:extLst>
              <a:ext uri="{FF2B5EF4-FFF2-40B4-BE49-F238E27FC236}">
                <a16:creationId xmlns:a16="http://schemas.microsoft.com/office/drawing/2014/main" id="{890A6C18-7994-482C-9A70-5471FAC8D9A2}"/>
              </a:ext>
              <a:ext uri="{C183D7F6-B498-43B3-948B-1728B52AA6E4}">
                <adec:decorative xmlns:adec="http://schemas.microsoft.com/office/drawing/2017/decorative" val="0"/>
              </a:ext>
            </a:extLst>
          </p:cNvPr>
          <p:cNvGrpSpPr/>
          <p:nvPr/>
        </p:nvGrpSpPr>
        <p:grpSpPr>
          <a:xfrm>
            <a:off x="5154721" y="1962658"/>
            <a:ext cx="1323271" cy="1748587"/>
            <a:chOff x="7832947" y="1589983"/>
            <a:chExt cx="1323271" cy="1752777"/>
          </a:xfrm>
        </p:grpSpPr>
        <p:cxnSp>
          <p:nvCxnSpPr>
            <p:cNvPr id="392" name="Straight Arrow Connector 391">
              <a:extLst>
                <a:ext uri="{FF2B5EF4-FFF2-40B4-BE49-F238E27FC236}">
                  <a16:creationId xmlns:a16="http://schemas.microsoft.com/office/drawing/2014/main" id="{5D790316-2C25-42DF-849C-AA3F1D0DC3EB}"/>
                </a:ext>
                <a:ext uri="{C183D7F6-B498-43B3-948B-1728B52AA6E4}">
                  <adec:decorative xmlns:adec="http://schemas.microsoft.com/office/drawing/2017/decorative" val="1"/>
                </a:ext>
              </a:extLst>
            </p:cNvPr>
            <p:cNvCxnSpPr>
              <a:cxnSpLocks/>
            </p:cNvCxnSpPr>
            <p:nvPr/>
          </p:nvCxnSpPr>
          <p:spPr>
            <a:xfrm flipV="1">
              <a:off x="7832947" y="1589983"/>
              <a:ext cx="0" cy="1752777"/>
            </a:xfrm>
            <a:prstGeom prst="straightConnector1">
              <a:avLst/>
            </a:prstGeom>
            <a:ln w="15875">
              <a:solidFill>
                <a:schemeClr val="accent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393" name="TextBox 392">
              <a:extLst>
                <a:ext uri="{FF2B5EF4-FFF2-40B4-BE49-F238E27FC236}">
                  <a16:creationId xmlns:a16="http://schemas.microsoft.com/office/drawing/2014/main" id="{8EADDE89-E043-4871-B38C-4088F2DD8130}"/>
                </a:ext>
                <a:ext uri="{C183D7F6-B498-43B3-948B-1728B52AA6E4}">
                  <adec:decorative xmlns:adec="http://schemas.microsoft.com/office/drawing/2017/decorative" val="1"/>
                </a:ext>
              </a:extLst>
            </p:cNvPr>
            <p:cNvSpPr txBox="1"/>
            <p:nvPr/>
          </p:nvSpPr>
          <p:spPr>
            <a:xfrm>
              <a:off x="7861005" y="1905823"/>
              <a:ext cx="1295213" cy="1007812"/>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400"/>
                </a:spcAft>
                <a:buClrTx/>
                <a:buSzTx/>
                <a:buFontTx/>
                <a:buNone/>
                <a:tabLst/>
                <a:defRPr/>
              </a:pPr>
              <a:r>
                <a:rPr kumimoji="0" lang="en-US" sz="1000" b="0" i="0" u="none" strike="noStrike" kern="1200" cap="none" spc="0" normalizeH="0" baseline="0" noProof="0">
                  <a:ln>
                    <a:noFill/>
                  </a:ln>
                  <a:effectLst/>
                  <a:uLnTx/>
                  <a:uFillTx/>
                  <a:latin typeface="Segoe UI"/>
                  <a:ea typeface="+mn-ea"/>
                  <a:cs typeface="+mn-cs"/>
                </a:rPr>
                <a:t>Resource Inventory</a:t>
              </a:r>
            </a:p>
            <a:p>
              <a:pPr marL="0" marR="0" lvl="0" indent="0" algn="l" defTabSz="914400" rtl="0" eaLnBrk="1" fontAlgn="auto" latinLnBrk="0" hangingPunct="1">
                <a:lnSpc>
                  <a:spcPct val="90000"/>
                </a:lnSpc>
                <a:spcBef>
                  <a:spcPts val="0"/>
                </a:spcBef>
                <a:spcAft>
                  <a:spcPts val="400"/>
                </a:spcAft>
                <a:buClrTx/>
                <a:buSzTx/>
                <a:buFontTx/>
                <a:buNone/>
                <a:tabLst/>
                <a:defRPr/>
              </a:pPr>
              <a:r>
                <a:rPr kumimoji="0" lang="en-US" sz="1000" b="0" i="0" u="none" strike="noStrike" kern="1200" cap="none" spc="0" normalizeH="0" baseline="0" noProof="0">
                  <a:ln>
                    <a:noFill/>
                  </a:ln>
                  <a:effectLst/>
                  <a:uLnTx/>
                  <a:uFillTx/>
                  <a:latin typeface="Segoe UI"/>
                  <a:ea typeface="+mn-ea"/>
                  <a:cs typeface="+mn-cs"/>
                </a:rPr>
                <a:t>Billing</a:t>
              </a:r>
            </a:p>
            <a:p>
              <a:pPr marL="0" marR="0" lvl="0" indent="0" algn="l" defTabSz="914400" rtl="0" eaLnBrk="1" fontAlgn="auto" latinLnBrk="0" hangingPunct="1">
                <a:lnSpc>
                  <a:spcPct val="90000"/>
                </a:lnSpc>
                <a:spcBef>
                  <a:spcPts val="0"/>
                </a:spcBef>
                <a:spcAft>
                  <a:spcPts val="400"/>
                </a:spcAft>
                <a:buClrTx/>
                <a:buSzTx/>
                <a:buFontTx/>
                <a:buNone/>
                <a:tabLst/>
                <a:defRPr/>
              </a:pPr>
              <a:r>
                <a:rPr kumimoji="0" lang="en-US" sz="1000" b="0" i="0" u="none" strike="noStrike" kern="1200" cap="none" spc="0" normalizeH="0" baseline="0" noProof="0">
                  <a:ln>
                    <a:noFill/>
                  </a:ln>
                  <a:effectLst/>
                  <a:uLnTx/>
                  <a:uFillTx/>
                  <a:latin typeface="Segoe UI"/>
                  <a:ea typeface="+mn-ea"/>
                  <a:cs typeface="+mn-cs"/>
                </a:rPr>
                <a:t>Logs &amp; Metrics</a:t>
              </a:r>
            </a:p>
            <a:p>
              <a:pPr marL="0" marR="0" lvl="0" indent="0" algn="l" defTabSz="914400" rtl="0" eaLnBrk="1" fontAlgn="auto" latinLnBrk="0" hangingPunct="1">
                <a:lnSpc>
                  <a:spcPct val="90000"/>
                </a:lnSpc>
                <a:spcBef>
                  <a:spcPts val="0"/>
                </a:spcBef>
                <a:spcAft>
                  <a:spcPts val="400"/>
                </a:spcAft>
                <a:buClrTx/>
                <a:buSzTx/>
                <a:buFontTx/>
                <a:buNone/>
                <a:tabLst/>
                <a:defRPr/>
              </a:pPr>
              <a:r>
                <a:rPr kumimoji="0" lang="en-US" sz="1000" b="0" i="0" u="none" strike="noStrike" kern="1200" cap="none" spc="0" normalizeH="0" baseline="0" noProof="0">
                  <a:ln>
                    <a:noFill/>
                  </a:ln>
                  <a:effectLst/>
                  <a:uLnTx/>
                  <a:uFillTx/>
                  <a:latin typeface="Segoe UI"/>
                  <a:ea typeface="+mn-ea"/>
                  <a:cs typeface="+mn-cs"/>
                </a:rPr>
                <a:t>Backup Retention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effectLst/>
                <a:uLnTx/>
                <a:uFillTx/>
                <a:latin typeface="Segoe UI"/>
                <a:ea typeface="+mn-ea"/>
                <a:cs typeface="+mn-cs"/>
              </a:endParaRPr>
            </a:p>
          </p:txBody>
        </p:sp>
      </p:grpSp>
      <p:grpSp>
        <p:nvGrpSpPr>
          <p:cNvPr id="388" name="Group 387" descr="Azure: Deployments/Actions, Advanced Data Security is connected back to Azure Arc integration.">
            <a:extLst>
              <a:ext uri="{FF2B5EF4-FFF2-40B4-BE49-F238E27FC236}">
                <a16:creationId xmlns:a16="http://schemas.microsoft.com/office/drawing/2014/main" id="{055D5471-8189-4CEA-8CD6-D7A91B97D33E}"/>
              </a:ext>
              <a:ext uri="{C183D7F6-B498-43B3-948B-1728B52AA6E4}">
                <adec:decorative xmlns:adec="http://schemas.microsoft.com/office/drawing/2017/decorative" val="0"/>
              </a:ext>
            </a:extLst>
          </p:cNvPr>
          <p:cNvGrpSpPr/>
          <p:nvPr/>
        </p:nvGrpSpPr>
        <p:grpSpPr>
          <a:xfrm>
            <a:off x="3127753" y="1967172"/>
            <a:ext cx="1546636" cy="1755648"/>
            <a:chOff x="5808943" y="1594497"/>
            <a:chExt cx="1546636" cy="1755648"/>
          </a:xfrm>
        </p:grpSpPr>
        <p:sp>
          <p:nvSpPr>
            <p:cNvPr id="389" name="TextBox 388">
              <a:extLst>
                <a:ext uri="{FF2B5EF4-FFF2-40B4-BE49-F238E27FC236}">
                  <a16:creationId xmlns:a16="http://schemas.microsoft.com/office/drawing/2014/main" id="{165674E9-1804-4518-96F2-6BA965F0B0C5}"/>
                </a:ext>
                <a:ext uri="{C183D7F6-B498-43B3-948B-1728B52AA6E4}">
                  <adec:decorative xmlns:adec="http://schemas.microsoft.com/office/drawing/2017/decorative" val="1"/>
                </a:ext>
              </a:extLst>
            </p:cNvPr>
            <p:cNvSpPr txBox="1"/>
            <p:nvPr/>
          </p:nvSpPr>
          <p:spPr>
            <a:xfrm>
              <a:off x="5808943" y="1902018"/>
              <a:ext cx="1537907" cy="420628"/>
            </a:xfrm>
            <a:prstGeom prst="rect">
              <a:avLst/>
            </a:prstGeom>
            <a:noFill/>
          </p:spPr>
          <p:txBody>
            <a:bodyPr wrap="square" rtlCol="0">
              <a:spAutoFit/>
            </a:bodyPr>
            <a:lstStyle/>
            <a:p>
              <a:pPr marL="0" marR="0" lvl="0" indent="0" algn="r" defTabSz="914400" rtl="0" eaLnBrk="1" fontAlgn="auto" latinLnBrk="0" hangingPunct="1">
                <a:lnSpc>
                  <a:spcPct val="90000"/>
                </a:lnSpc>
                <a:spcBef>
                  <a:spcPts val="0"/>
                </a:spcBef>
                <a:spcAft>
                  <a:spcPts val="400"/>
                </a:spcAft>
                <a:buClrTx/>
                <a:buSzTx/>
                <a:buFontTx/>
                <a:buNone/>
                <a:tabLst/>
                <a:defRPr/>
              </a:pPr>
              <a:r>
                <a:rPr kumimoji="0" lang="en-US" sz="1000" b="0" i="0" u="none" strike="noStrike" kern="1200" cap="none" spc="0" normalizeH="0" baseline="0" noProof="0">
                  <a:ln>
                    <a:noFill/>
                  </a:ln>
                  <a:effectLst/>
                  <a:uLnTx/>
                  <a:uFillTx/>
                  <a:latin typeface="Segoe UI"/>
                  <a:ea typeface="+mn-ea"/>
                  <a:cs typeface="Segoe UI Semilight" panose="020B0402040204020203" pitchFamily="34" charset="0"/>
                </a:rPr>
                <a:t>Deployments/Actions</a:t>
              </a:r>
              <a:endParaRPr kumimoji="0" lang="en-US" sz="1000" b="0" i="0" u="none" strike="noStrike" kern="1200" cap="none" spc="0" normalizeH="0" baseline="0" noProof="0">
                <a:ln>
                  <a:noFill/>
                </a:ln>
                <a:effectLst/>
                <a:uLnTx/>
                <a:uFillTx/>
                <a:latin typeface="Segoe UI"/>
                <a:ea typeface="+mn-ea"/>
              </a:endParaRPr>
            </a:p>
            <a:p>
              <a:pPr marL="0" marR="0" lvl="0" indent="0" algn="r" defTabSz="914400" rtl="0" eaLnBrk="1" fontAlgn="auto" latinLnBrk="0" hangingPunct="1">
                <a:lnSpc>
                  <a:spcPct val="90000"/>
                </a:lnSpc>
                <a:spcBef>
                  <a:spcPts val="0"/>
                </a:spcBef>
                <a:spcAft>
                  <a:spcPts val="400"/>
                </a:spcAft>
                <a:buClrTx/>
                <a:buSzTx/>
                <a:buFontTx/>
                <a:buNone/>
                <a:tabLst/>
                <a:defRPr/>
              </a:pPr>
              <a:r>
                <a:rPr kumimoji="0" lang="en-US" sz="1000" b="0" i="0" u="none" strike="noStrike" kern="1200" cap="none" spc="0" normalizeH="0" baseline="0" noProof="0">
                  <a:ln>
                    <a:noFill/>
                  </a:ln>
                  <a:effectLst/>
                  <a:uLnTx/>
                  <a:uFillTx/>
                  <a:latin typeface="Segoe UI"/>
                  <a:ea typeface="+mn-ea"/>
                  <a:cs typeface="Segoe UI Semilight" panose="020B0402040204020203" pitchFamily="34" charset="0"/>
                </a:rPr>
                <a:t>Advanced Data Security</a:t>
              </a:r>
            </a:p>
          </p:txBody>
        </p:sp>
        <p:cxnSp>
          <p:nvCxnSpPr>
            <p:cNvPr id="390" name="Straight Arrow Connector 389">
              <a:extLst>
                <a:ext uri="{FF2B5EF4-FFF2-40B4-BE49-F238E27FC236}">
                  <a16:creationId xmlns:a16="http://schemas.microsoft.com/office/drawing/2014/main" id="{CCCA9617-2FE7-4663-9E49-F21BAA3FB4F4}"/>
                </a:ext>
                <a:ext uri="{C183D7F6-B498-43B3-948B-1728B52AA6E4}">
                  <adec:decorative xmlns:adec="http://schemas.microsoft.com/office/drawing/2017/decorative" val="1"/>
                </a:ext>
              </a:extLst>
            </p:cNvPr>
            <p:cNvCxnSpPr>
              <a:cxnSpLocks/>
            </p:cNvCxnSpPr>
            <p:nvPr/>
          </p:nvCxnSpPr>
          <p:spPr>
            <a:xfrm>
              <a:off x="7355579" y="1594497"/>
              <a:ext cx="0" cy="1755648"/>
            </a:xfrm>
            <a:prstGeom prst="straightConnector1">
              <a:avLst/>
            </a:prstGeom>
            <a:ln w="15875">
              <a:solidFill>
                <a:schemeClr val="accent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441" name="Graphic 440">
            <a:extLst>
              <a:ext uri="{FF2B5EF4-FFF2-40B4-BE49-F238E27FC236}">
                <a16:creationId xmlns:a16="http://schemas.microsoft.com/office/drawing/2014/main" id="{B66EF937-5788-4A6C-A845-BBF43AE6D30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42897" y="2509633"/>
            <a:ext cx="344314" cy="344314"/>
          </a:xfrm>
          <a:prstGeom prst="rect">
            <a:avLst/>
          </a:prstGeom>
        </p:spPr>
      </p:pic>
      <p:cxnSp>
        <p:nvCxnSpPr>
          <p:cNvPr id="195" name="Straight Connector 194">
            <a:extLst>
              <a:ext uri="{FF2B5EF4-FFF2-40B4-BE49-F238E27FC236}">
                <a16:creationId xmlns:a16="http://schemas.microsoft.com/office/drawing/2014/main" id="{C63912D3-CB61-44F3-AF12-AC4220EE35BC}"/>
              </a:ext>
              <a:ext uri="{C183D7F6-B498-43B3-948B-1728B52AA6E4}">
                <adec:decorative xmlns:adec="http://schemas.microsoft.com/office/drawing/2017/decorative" val="1"/>
              </a:ext>
            </a:extLst>
          </p:cNvPr>
          <p:cNvCxnSpPr>
            <a:cxnSpLocks/>
          </p:cNvCxnSpPr>
          <p:nvPr/>
        </p:nvCxnSpPr>
        <p:spPr>
          <a:xfrm>
            <a:off x="8219859" y="4098914"/>
            <a:ext cx="0" cy="210602"/>
          </a:xfrm>
          <a:prstGeom prst="line">
            <a:avLst/>
          </a:prstGeom>
          <a:ln w="15875">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98B5D811-2B6E-46E0-8853-48493CA6B6C8}"/>
              </a:ext>
              <a:ext uri="{C183D7F6-B498-43B3-948B-1728B52AA6E4}">
                <adec:decorative xmlns:adec="http://schemas.microsoft.com/office/drawing/2017/decorative" val="1"/>
              </a:ext>
            </a:extLst>
          </p:cNvPr>
          <p:cNvCxnSpPr>
            <a:cxnSpLocks/>
          </p:cNvCxnSpPr>
          <p:nvPr/>
        </p:nvCxnSpPr>
        <p:spPr>
          <a:xfrm>
            <a:off x="5859305" y="4087787"/>
            <a:ext cx="0" cy="198226"/>
          </a:xfrm>
          <a:prstGeom prst="line">
            <a:avLst/>
          </a:prstGeom>
          <a:ln w="15875">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A1AF272F-AFD8-45C4-8325-EE2D02AC20D0}"/>
              </a:ext>
              <a:ext uri="{C183D7F6-B498-43B3-948B-1728B52AA6E4}">
                <adec:decorative xmlns:adec="http://schemas.microsoft.com/office/drawing/2017/decorative" val="1"/>
              </a:ext>
            </a:extLst>
          </p:cNvPr>
          <p:cNvCxnSpPr>
            <a:cxnSpLocks/>
          </p:cNvCxnSpPr>
          <p:nvPr/>
        </p:nvCxnSpPr>
        <p:spPr>
          <a:xfrm flipH="1">
            <a:off x="3460025" y="4087479"/>
            <a:ext cx="1" cy="198226"/>
          </a:xfrm>
          <a:prstGeom prst="line">
            <a:avLst/>
          </a:prstGeom>
          <a:ln w="15875">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0F96483B-24A2-43ED-B04B-EE2709D0036C}"/>
              </a:ext>
              <a:ext uri="{C183D7F6-B498-43B3-948B-1728B52AA6E4}">
                <adec:decorative xmlns:adec="http://schemas.microsoft.com/office/drawing/2017/decorative" val="1"/>
              </a:ext>
            </a:extLst>
          </p:cNvPr>
          <p:cNvCxnSpPr>
            <a:cxnSpLocks/>
          </p:cNvCxnSpPr>
          <p:nvPr/>
        </p:nvCxnSpPr>
        <p:spPr>
          <a:xfrm>
            <a:off x="9761619" y="4080076"/>
            <a:ext cx="0" cy="210602"/>
          </a:xfrm>
          <a:prstGeom prst="line">
            <a:avLst/>
          </a:prstGeom>
          <a:ln w="15875">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426" name="Rectangle 425">
            <a:extLst>
              <a:ext uri="{FF2B5EF4-FFF2-40B4-BE49-F238E27FC236}">
                <a16:creationId xmlns:a16="http://schemas.microsoft.com/office/drawing/2014/main" id="{6184AE23-39D4-4CF6-B513-AB94248C2B1A}"/>
              </a:ext>
              <a:ext uri="{C183D7F6-B498-43B3-948B-1728B52AA6E4}">
                <adec:decorative xmlns:adec="http://schemas.microsoft.com/office/drawing/2017/decorative" val="1"/>
              </a:ext>
            </a:extLst>
          </p:cNvPr>
          <p:cNvSpPr/>
          <p:nvPr/>
        </p:nvSpPr>
        <p:spPr>
          <a:xfrm>
            <a:off x="2603439" y="4286014"/>
            <a:ext cx="1671286" cy="90139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a:solidFill>
                <a:srgbClr val="50E6FF"/>
              </a:solidFill>
              <a:latin typeface="Segoe UI Semibold"/>
              <a:cs typeface="Segoe UI" pitchFamily="34" charset="0"/>
            </a:endParaRPr>
          </a:p>
        </p:txBody>
      </p:sp>
      <p:sp>
        <p:nvSpPr>
          <p:cNvPr id="427" name="Rectangle 426">
            <a:extLst>
              <a:ext uri="{FF2B5EF4-FFF2-40B4-BE49-F238E27FC236}">
                <a16:creationId xmlns:a16="http://schemas.microsoft.com/office/drawing/2014/main" id="{25A9AF57-26C5-434E-880D-030FB7934B8E}"/>
              </a:ext>
              <a:ext uri="{C183D7F6-B498-43B3-948B-1728B52AA6E4}">
                <adec:decorative xmlns:adec="http://schemas.microsoft.com/office/drawing/2017/decorative" val="1"/>
              </a:ext>
            </a:extLst>
          </p:cNvPr>
          <p:cNvSpPr/>
          <p:nvPr/>
        </p:nvSpPr>
        <p:spPr>
          <a:xfrm>
            <a:off x="2568114" y="4880691"/>
            <a:ext cx="1766089" cy="246221"/>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accent2"/>
                </a:solidFill>
                <a:effectLst/>
                <a:uLnTx/>
                <a:uFillTx/>
                <a:latin typeface="Segoe UI Semibold" panose="020B0502040204020203" pitchFamily="34" charset="0"/>
                <a:ea typeface="+mn-ea"/>
                <a:cs typeface="Segoe UI Semibold" panose="020B0502040204020203" pitchFamily="34" charset="0"/>
              </a:rPr>
              <a:t>PostgreSQL Hyperscale</a:t>
            </a:r>
          </a:p>
        </p:txBody>
      </p:sp>
      <p:sp>
        <p:nvSpPr>
          <p:cNvPr id="438" name="Rectangle 437">
            <a:extLst>
              <a:ext uri="{FF2B5EF4-FFF2-40B4-BE49-F238E27FC236}">
                <a16:creationId xmlns:a16="http://schemas.microsoft.com/office/drawing/2014/main" id="{622B26E5-415B-4C9E-8FF7-3B8B72E1A5A6}"/>
              </a:ext>
              <a:ext uri="{C183D7F6-B498-43B3-948B-1728B52AA6E4}">
                <adec:decorative xmlns:adec="http://schemas.microsoft.com/office/drawing/2017/decorative" val="1"/>
              </a:ext>
            </a:extLst>
          </p:cNvPr>
          <p:cNvSpPr/>
          <p:nvPr/>
        </p:nvSpPr>
        <p:spPr>
          <a:xfrm>
            <a:off x="4463462" y="4286028"/>
            <a:ext cx="2833541" cy="904115"/>
          </a:xfrm>
          <a:prstGeom prst="rect">
            <a:avLst/>
          </a:prstGeom>
          <a:solidFill>
            <a:schemeClr val="bg1"/>
          </a:solidFill>
          <a:ln w="12700">
            <a:noFill/>
            <a:prstDash val="solid"/>
            <a:miter lim="800000"/>
          </a:ln>
          <a:effectLst>
            <a:outerShdw blurRad="381000" algn="tl" rotWithShape="0">
              <a:srgbClr val="0078D4">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chemeClr val="accent2"/>
              </a:solidFill>
              <a:effectLst/>
              <a:uLnTx/>
              <a:uFillTx/>
              <a:latin typeface="Segoe UI Semibold" panose="020B0502040204020203" pitchFamily="34" charset="0"/>
              <a:ea typeface="+mn-ea"/>
              <a:cs typeface="Segoe UI Semibold" panose="020B0502040204020203" pitchFamily="34" charset="0"/>
            </a:endParaRPr>
          </a:p>
        </p:txBody>
      </p:sp>
      <p:sp>
        <p:nvSpPr>
          <p:cNvPr id="439" name="Rectangle 438">
            <a:extLst>
              <a:ext uri="{FF2B5EF4-FFF2-40B4-BE49-F238E27FC236}">
                <a16:creationId xmlns:a16="http://schemas.microsoft.com/office/drawing/2014/main" id="{574E7D07-45FD-4F80-B859-1A2EBA2FF740}"/>
              </a:ext>
              <a:ext uri="{C183D7F6-B498-43B3-948B-1728B52AA6E4}">
                <adec:decorative xmlns:adec="http://schemas.microsoft.com/office/drawing/2017/decorative" val="1"/>
              </a:ext>
            </a:extLst>
          </p:cNvPr>
          <p:cNvSpPr/>
          <p:nvPr/>
        </p:nvSpPr>
        <p:spPr>
          <a:xfrm>
            <a:off x="4741162" y="4882877"/>
            <a:ext cx="604653" cy="246221"/>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accent2"/>
                </a:solidFill>
                <a:effectLst/>
                <a:uLnTx/>
                <a:uFillTx/>
                <a:latin typeface="Segoe UI Semibold" panose="020B0502040204020203" pitchFamily="34" charset="0"/>
                <a:ea typeface="+mn-ea"/>
                <a:cs typeface="Segoe UI Semibold" panose="020B0502040204020203" pitchFamily="34" charset="0"/>
              </a:rPr>
              <a:t>SQL MI</a:t>
            </a:r>
          </a:p>
        </p:txBody>
      </p:sp>
      <p:sp>
        <p:nvSpPr>
          <p:cNvPr id="440" name="Rectangle 439">
            <a:extLst>
              <a:ext uri="{FF2B5EF4-FFF2-40B4-BE49-F238E27FC236}">
                <a16:creationId xmlns:a16="http://schemas.microsoft.com/office/drawing/2014/main" id="{8E888CF4-11D6-4CB0-B84C-821717AF0EBF}"/>
              </a:ext>
              <a:ext uri="{C183D7F6-B498-43B3-948B-1728B52AA6E4}">
                <adec:decorative xmlns:adec="http://schemas.microsoft.com/office/drawing/2017/decorative" val="1"/>
              </a:ext>
            </a:extLst>
          </p:cNvPr>
          <p:cNvSpPr/>
          <p:nvPr/>
        </p:nvSpPr>
        <p:spPr>
          <a:xfrm>
            <a:off x="5679352" y="4882877"/>
            <a:ext cx="1007007" cy="246221"/>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accent2"/>
                </a:solidFill>
                <a:effectLst/>
                <a:uLnTx/>
                <a:uFillTx/>
                <a:latin typeface="Segoe UI Semibold" panose="020B0502040204020203" pitchFamily="34" charset="0"/>
                <a:ea typeface="+mn-ea"/>
                <a:cs typeface="Segoe UI Semibold" panose="020B0502040204020203" pitchFamily="34" charset="0"/>
              </a:rPr>
              <a:t>SQL MI w/ HA</a:t>
            </a:r>
          </a:p>
        </p:txBody>
      </p:sp>
      <p:sp>
        <p:nvSpPr>
          <p:cNvPr id="418" name="Rectangle 417">
            <a:extLst>
              <a:ext uri="{FF2B5EF4-FFF2-40B4-BE49-F238E27FC236}">
                <a16:creationId xmlns:a16="http://schemas.microsoft.com/office/drawing/2014/main" id="{B20CE458-380F-41DC-B280-C3A8BB97B9CE}"/>
              </a:ext>
              <a:ext uri="{C183D7F6-B498-43B3-948B-1728B52AA6E4}">
                <adec:decorative xmlns:adec="http://schemas.microsoft.com/office/drawing/2017/decorative" val="1"/>
              </a:ext>
            </a:extLst>
          </p:cNvPr>
          <p:cNvSpPr/>
          <p:nvPr/>
        </p:nvSpPr>
        <p:spPr>
          <a:xfrm>
            <a:off x="9148162" y="4299249"/>
            <a:ext cx="1321791" cy="901396"/>
          </a:xfrm>
          <a:prstGeom prst="rect">
            <a:avLst/>
          </a:prstGeom>
          <a:solidFill>
            <a:schemeClr val="bg1"/>
          </a:solidFill>
          <a:ln w="12700">
            <a:noFill/>
            <a:prstDash val="solid"/>
            <a:miter lim="800000"/>
          </a:ln>
          <a:effectLst>
            <a:outerShdw blurRad="381000" algn="tl" rotWithShape="0">
              <a:srgbClr val="0078D4">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chemeClr val="accent2"/>
              </a:solidFill>
              <a:effectLst/>
              <a:uLnTx/>
              <a:uFillTx/>
              <a:latin typeface="Segoe UI Semibold" panose="020B0502040204020203" pitchFamily="34" charset="0"/>
              <a:ea typeface="+mn-ea"/>
              <a:cs typeface="Segoe UI Semibold" panose="020B0502040204020203" pitchFamily="34" charset="0"/>
            </a:endParaRPr>
          </a:p>
        </p:txBody>
      </p:sp>
      <p:sp>
        <p:nvSpPr>
          <p:cNvPr id="419" name="Rectangle 418">
            <a:extLst>
              <a:ext uri="{FF2B5EF4-FFF2-40B4-BE49-F238E27FC236}">
                <a16:creationId xmlns:a16="http://schemas.microsoft.com/office/drawing/2014/main" id="{0880DAED-24B8-4D02-9685-CE47683018EC}"/>
              </a:ext>
              <a:ext uri="{C183D7F6-B498-43B3-948B-1728B52AA6E4}">
                <adec:decorative xmlns:adec="http://schemas.microsoft.com/office/drawing/2017/decorative" val="1"/>
              </a:ext>
            </a:extLst>
          </p:cNvPr>
          <p:cNvSpPr/>
          <p:nvPr/>
        </p:nvSpPr>
        <p:spPr>
          <a:xfrm>
            <a:off x="9235171" y="4836419"/>
            <a:ext cx="1199366" cy="400110"/>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accent2"/>
                </a:solidFill>
                <a:effectLst/>
                <a:uLnTx/>
                <a:uFillTx/>
                <a:latin typeface="Segoe UI Semibold" panose="020B0502040204020203" pitchFamily="34" charset="0"/>
                <a:ea typeface="+mn-ea"/>
                <a:cs typeface="Segoe UI Semibold" panose="020B0502040204020203" pitchFamily="34" charset="0"/>
              </a:rPr>
              <a:t>Analytics services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accent2"/>
                </a:solidFill>
                <a:effectLst/>
                <a:uLnTx/>
                <a:uFillTx/>
                <a:latin typeface="Segoe UI Semibold" panose="020B0502040204020203" pitchFamily="34" charset="0"/>
                <a:ea typeface="+mn-ea"/>
                <a:cs typeface="Segoe UI Semibold" panose="020B0502040204020203" pitchFamily="34" charset="0"/>
              </a:rPr>
              <a:t>(Future)</a:t>
            </a:r>
          </a:p>
        </p:txBody>
      </p:sp>
      <p:grpSp>
        <p:nvGrpSpPr>
          <p:cNvPr id="442" name="Group 231">
            <a:extLst>
              <a:ext uri="{FF2B5EF4-FFF2-40B4-BE49-F238E27FC236}">
                <a16:creationId xmlns:a16="http://schemas.microsoft.com/office/drawing/2014/main" id="{BC3E6821-A5A5-49E1-AAB5-CB99FD723279}"/>
              </a:ext>
              <a:ext uri="{C183D7F6-B498-43B3-948B-1728B52AA6E4}">
                <adec:decorative xmlns:adec="http://schemas.microsoft.com/office/drawing/2017/decorative" val="1"/>
              </a:ext>
            </a:extLst>
          </p:cNvPr>
          <p:cNvGrpSpPr>
            <a:grpSpLocks noChangeAspect="1"/>
          </p:cNvGrpSpPr>
          <p:nvPr/>
        </p:nvGrpSpPr>
        <p:grpSpPr bwMode="auto">
          <a:xfrm>
            <a:off x="9576782" y="4419344"/>
            <a:ext cx="431333" cy="431333"/>
            <a:chOff x="4616" y="2783"/>
            <a:chExt cx="312" cy="312"/>
          </a:xfrm>
        </p:grpSpPr>
        <p:sp>
          <p:nvSpPr>
            <p:cNvPr id="443" name="Freeform 232">
              <a:extLst>
                <a:ext uri="{FF2B5EF4-FFF2-40B4-BE49-F238E27FC236}">
                  <a16:creationId xmlns:a16="http://schemas.microsoft.com/office/drawing/2014/main" id="{C9445849-BDED-4DB9-A16A-0F999C15088D}"/>
                </a:ext>
                <a:ext uri="{C183D7F6-B498-43B3-948B-1728B52AA6E4}">
                  <adec:decorative xmlns:adec="http://schemas.microsoft.com/office/drawing/2017/decorative" val="1"/>
                </a:ext>
              </a:extLst>
            </p:cNvPr>
            <p:cNvSpPr>
              <a:spLocks/>
            </p:cNvSpPr>
            <p:nvPr/>
          </p:nvSpPr>
          <p:spPr bwMode="auto">
            <a:xfrm>
              <a:off x="4780" y="2947"/>
              <a:ext cx="148" cy="148"/>
            </a:xfrm>
            <a:custGeom>
              <a:avLst/>
              <a:gdLst>
                <a:gd name="T0" fmla="*/ 148 w 148"/>
                <a:gd name="T1" fmla="*/ 127 h 148"/>
                <a:gd name="T2" fmla="*/ 127 w 148"/>
                <a:gd name="T3" fmla="*/ 148 h 148"/>
                <a:gd name="T4" fmla="*/ 53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3" y="73"/>
                  </a:lnTo>
                  <a:lnTo>
                    <a:pt x="0" y="21"/>
                  </a:lnTo>
                  <a:lnTo>
                    <a:pt x="21" y="0"/>
                  </a:lnTo>
                  <a:lnTo>
                    <a:pt x="148" y="1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2"/>
                </a:solidFill>
                <a:effectLst/>
                <a:uLnTx/>
                <a:uFillTx/>
                <a:latin typeface="Segoe UI"/>
                <a:ea typeface="+mn-ea"/>
                <a:cs typeface="+mn-cs"/>
              </a:endParaRPr>
            </a:p>
          </p:txBody>
        </p:sp>
        <p:sp>
          <p:nvSpPr>
            <p:cNvPr id="444" name="Freeform 233">
              <a:extLst>
                <a:ext uri="{FF2B5EF4-FFF2-40B4-BE49-F238E27FC236}">
                  <a16:creationId xmlns:a16="http://schemas.microsoft.com/office/drawing/2014/main" id="{2C5BF7C1-6009-4598-9D89-842194A81045}"/>
                </a:ext>
                <a:ext uri="{C183D7F6-B498-43B3-948B-1728B52AA6E4}">
                  <adec:decorative xmlns:adec="http://schemas.microsoft.com/office/drawing/2017/decorative" val="1"/>
                </a:ext>
              </a:extLst>
            </p:cNvPr>
            <p:cNvSpPr>
              <a:spLocks noEditPoints="1"/>
            </p:cNvSpPr>
            <p:nvPr/>
          </p:nvSpPr>
          <p:spPr bwMode="auto">
            <a:xfrm>
              <a:off x="4616" y="2783"/>
              <a:ext cx="215" cy="215"/>
            </a:xfrm>
            <a:custGeom>
              <a:avLst/>
              <a:gdLst>
                <a:gd name="T0" fmla="*/ 469 w 938"/>
                <a:gd name="T1" fmla="*/ 0 h 939"/>
                <a:gd name="T2" fmla="*/ 0 w 938"/>
                <a:gd name="T3" fmla="*/ 469 h 939"/>
                <a:gd name="T4" fmla="*/ 469 w 938"/>
                <a:gd name="T5" fmla="*/ 939 h 939"/>
                <a:gd name="T6" fmla="*/ 938 w 938"/>
                <a:gd name="T7" fmla="*/ 469 h 939"/>
                <a:gd name="T8" fmla="*/ 469 w 938"/>
                <a:gd name="T9" fmla="*/ 0 h 939"/>
                <a:gd name="T10" fmla="*/ 469 w 938"/>
                <a:gd name="T11" fmla="*/ 811 h 939"/>
                <a:gd name="T12" fmla="*/ 128 w 938"/>
                <a:gd name="T13" fmla="*/ 469 h 939"/>
                <a:gd name="T14" fmla="*/ 469 w 938"/>
                <a:gd name="T15" fmla="*/ 128 h 939"/>
                <a:gd name="T16" fmla="*/ 810 w 938"/>
                <a:gd name="T17" fmla="*/ 469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69"/>
                  </a:cubicBezTo>
                  <a:cubicBezTo>
                    <a:pt x="0" y="729"/>
                    <a:pt x="210" y="939"/>
                    <a:pt x="469" y="939"/>
                  </a:cubicBezTo>
                  <a:cubicBezTo>
                    <a:pt x="728" y="939"/>
                    <a:pt x="938" y="729"/>
                    <a:pt x="938" y="469"/>
                  </a:cubicBezTo>
                  <a:cubicBezTo>
                    <a:pt x="938" y="210"/>
                    <a:pt x="728" y="0"/>
                    <a:pt x="469" y="0"/>
                  </a:cubicBezTo>
                  <a:close/>
                  <a:moveTo>
                    <a:pt x="469" y="811"/>
                  </a:moveTo>
                  <a:cubicBezTo>
                    <a:pt x="281" y="811"/>
                    <a:pt x="128" y="658"/>
                    <a:pt x="128" y="469"/>
                  </a:cubicBezTo>
                  <a:cubicBezTo>
                    <a:pt x="128" y="281"/>
                    <a:pt x="281" y="128"/>
                    <a:pt x="469" y="128"/>
                  </a:cubicBezTo>
                  <a:cubicBezTo>
                    <a:pt x="658" y="128"/>
                    <a:pt x="810" y="281"/>
                    <a:pt x="810" y="469"/>
                  </a:cubicBezTo>
                  <a:cubicBezTo>
                    <a:pt x="810" y="658"/>
                    <a:pt x="658" y="811"/>
                    <a:pt x="469" y="8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2"/>
                </a:solidFill>
                <a:effectLst/>
                <a:uLnTx/>
                <a:uFillTx/>
                <a:latin typeface="Segoe UI"/>
                <a:ea typeface="+mn-ea"/>
                <a:cs typeface="+mn-cs"/>
              </a:endParaRPr>
            </a:p>
          </p:txBody>
        </p:sp>
        <p:sp>
          <p:nvSpPr>
            <p:cNvPr id="445" name="Rectangle 234">
              <a:extLst>
                <a:ext uri="{FF2B5EF4-FFF2-40B4-BE49-F238E27FC236}">
                  <a16:creationId xmlns:a16="http://schemas.microsoft.com/office/drawing/2014/main" id="{706828DE-7B21-4367-9B22-DEAB2EA4F381}"/>
                </a:ext>
                <a:ext uri="{C183D7F6-B498-43B3-948B-1728B52AA6E4}">
                  <adec:decorative xmlns:adec="http://schemas.microsoft.com/office/drawing/2017/decorative" val="1"/>
                </a:ext>
              </a:extLst>
            </p:cNvPr>
            <p:cNvSpPr>
              <a:spLocks noChangeArrowheads="1"/>
            </p:cNvSpPr>
            <p:nvPr/>
          </p:nvSpPr>
          <p:spPr bwMode="auto">
            <a:xfrm>
              <a:off x="4742" y="2891"/>
              <a:ext cx="20" cy="4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2"/>
                </a:solidFill>
                <a:effectLst/>
                <a:uLnTx/>
                <a:uFillTx/>
                <a:latin typeface="Segoe UI"/>
                <a:ea typeface="+mn-ea"/>
                <a:cs typeface="+mn-cs"/>
              </a:endParaRPr>
            </a:p>
          </p:txBody>
        </p:sp>
        <p:sp>
          <p:nvSpPr>
            <p:cNvPr id="446" name="Rectangle 235">
              <a:extLst>
                <a:ext uri="{FF2B5EF4-FFF2-40B4-BE49-F238E27FC236}">
                  <a16:creationId xmlns:a16="http://schemas.microsoft.com/office/drawing/2014/main" id="{0CDB4C84-F8AC-45E8-849F-EB7F9162CD83}"/>
                </a:ext>
                <a:ext uri="{C183D7F6-B498-43B3-948B-1728B52AA6E4}">
                  <adec:decorative xmlns:adec="http://schemas.microsoft.com/office/drawing/2017/decorative" val="1"/>
                </a:ext>
              </a:extLst>
            </p:cNvPr>
            <p:cNvSpPr>
              <a:spLocks noChangeArrowheads="1"/>
            </p:cNvSpPr>
            <p:nvPr/>
          </p:nvSpPr>
          <p:spPr bwMode="auto">
            <a:xfrm>
              <a:off x="4713" y="2861"/>
              <a:ext cx="20" cy="7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2"/>
                </a:solidFill>
                <a:effectLst/>
                <a:uLnTx/>
                <a:uFillTx/>
                <a:latin typeface="Segoe UI"/>
                <a:ea typeface="+mn-ea"/>
                <a:cs typeface="+mn-cs"/>
              </a:endParaRPr>
            </a:p>
          </p:txBody>
        </p:sp>
        <p:sp>
          <p:nvSpPr>
            <p:cNvPr id="447" name="Rectangle 236">
              <a:extLst>
                <a:ext uri="{FF2B5EF4-FFF2-40B4-BE49-F238E27FC236}">
                  <a16:creationId xmlns:a16="http://schemas.microsoft.com/office/drawing/2014/main" id="{C765FD07-490C-4B69-B3A9-7E6D6A5BC40A}"/>
                </a:ext>
                <a:ext uri="{C183D7F6-B498-43B3-948B-1728B52AA6E4}">
                  <adec:decorative xmlns:adec="http://schemas.microsoft.com/office/drawing/2017/decorative" val="1"/>
                </a:ext>
              </a:extLst>
            </p:cNvPr>
            <p:cNvSpPr>
              <a:spLocks noChangeArrowheads="1"/>
            </p:cNvSpPr>
            <p:nvPr/>
          </p:nvSpPr>
          <p:spPr bwMode="auto">
            <a:xfrm>
              <a:off x="4684" y="2842"/>
              <a:ext cx="19" cy="9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2"/>
                </a:solidFill>
                <a:effectLst/>
                <a:uLnTx/>
                <a:uFillTx/>
                <a:latin typeface="Segoe UI"/>
                <a:ea typeface="+mn-ea"/>
                <a:cs typeface="+mn-cs"/>
              </a:endParaRPr>
            </a:p>
          </p:txBody>
        </p:sp>
      </p:grpSp>
      <p:cxnSp>
        <p:nvCxnSpPr>
          <p:cNvPr id="453" name="Straight Arrow Connector 452">
            <a:extLst>
              <a:ext uri="{FF2B5EF4-FFF2-40B4-BE49-F238E27FC236}">
                <a16:creationId xmlns:a16="http://schemas.microsoft.com/office/drawing/2014/main" id="{B55E8B74-A3A9-4D2F-9816-E66401DBCF66}"/>
              </a:ext>
              <a:ext uri="{C183D7F6-B498-43B3-948B-1728B52AA6E4}">
                <adec:decorative xmlns:adec="http://schemas.microsoft.com/office/drawing/2017/decorative" val="1"/>
              </a:ext>
            </a:extLst>
          </p:cNvPr>
          <p:cNvCxnSpPr>
            <a:cxnSpLocks/>
          </p:cNvCxnSpPr>
          <p:nvPr/>
        </p:nvCxnSpPr>
        <p:spPr>
          <a:xfrm flipH="1">
            <a:off x="1397464" y="2489729"/>
            <a:ext cx="0" cy="2779456"/>
          </a:xfrm>
          <a:prstGeom prst="straightConnector1">
            <a:avLst/>
          </a:prstGeom>
          <a:ln w="15875">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5" name="Straight Arrow Connector 454">
            <a:extLst>
              <a:ext uri="{FF2B5EF4-FFF2-40B4-BE49-F238E27FC236}">
                <a16:creationId xmlns:a16="http://schemas.microsoft.com/office/drawing/2014/main" id="{B0BB0869-60F8-42A7-B1BD-0EFD54E6292F}"/>
              </a:ext>
              <a:ext uri="{C183D7F6-B498-43B3-948B-1728B52AA6E4}">
                <adec:decorative xmlns:adec="http://schemas.microsoft.com/office/drawing/2017/decorative" val="1"/>
              </a:ext>
            </a:extLst>
          </p:cNvPr>
          <p:cNvCxnSpPr>
            <a:cxnSpLocks/>
          </p:cNvCxnSpPr>
          <p:nvPr/>
        </p:nvCxnSpPr>
        <p:spPr>
          <a:xfrm flipH="1" flipV="1">
            <a:off x="1577534" y="1539317"/>
            <a:ext cx="2963890" cy="240"/>
          </a:xfrm>
          <a:prstGeom prst="straightConnector1">
            <a:avLst/>
          </a:prstGeom>
          <a:ln w="15875">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6" name="Group 15" descr="Azure is interconnected to Azure Portal.">
            <a:extLst>
              <a:ext uri="{FF2B5EF4-FFF2-40B4-BE49-F238E27FC236}">
                <a16:creationId xmlns:a16="http://schemas.microsoft.com/office/drawing/2014/main" id="{926F7705-3686-4ACF-A998-77D2044B3C2D}"/>
              </a:ext>
              <a:ext uri="{C183D7F6-B498-43B3-948B-1728B52AA6E4}">
                <adec:decorative xmlns:adec="http://schemas.microsoft.com/office/drawing/2017/decorative" val="0"/>
              </a:ext>
            </a:extLst>
          </p:cNvPr>
          <p:cNvGrpSpPr/>
          <p:nvPr/>
        </p:nvGrpSpPr>
        <p:grpSpPr>
          <a:xfrm>
            <a:off x="730950" y="1158082"/>
            <a:ext cx="3718287" cy="589391"/>
            <a:chOff x="730950" y="1158082"/>
            <a:chExt cx="3718287" cy="589391"/>
          </a:xfrm>
        </p:grpSpPr>
        <p:cxnSp>
          <p:nvCxnSpPr>
            <p:cNvPr id="456" name="Straight Arrow Connector 455">
              <a:extLst>
                <a:ext uri="{FF2B5EF4-FFF2-40B4-BE49-F238E27FC236}">
                  <a16:creationId xmlns:a16="http://schemas.microsoft.com/office/drawing/2014/main" id="{7694ED8D-C87D-469F-BA9D-DB99A4CD346D}"/>
                </a:ext>
                <a:ext uri="{C183D7F6-B498-43B3-948B-1728B52AA6E4}">
                  <adec:decorative xmlns:adec="http://schemas.microsoft.com/office/drawing/2017/decorative" val="1"/>
                </a:ext>
              </a:extLst>
            </p:cNvPr>
            <p:cNvCxnSpPr>
              <a:cxnSpLocks/>
            </p:cNvCxnSpPr>
            <p:nvPr/>
          </p:nvCxnSpPr>
          <p:spPr>
            <a:xfrm flipH="1">
              <a:off x="2148230" y="1745410"/>
              <a:ext cx="2301007" cy="2063"/>
            </a:xfrm>
            <a:prstGeom prst="straightConnector1">
              <a:avLst/>
            </a:prstGeom>
            <a:ln w="15875">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57" name="TextBox 456">
              <a:extLst>
                <a:ext uri="{FF2B5EF4-FFF2-40B4-BE49-F238E27FC236}">
                  <a16:creationId xmlns:a16="http://schemas.microsoft.com/office/drawing/2014/main" id="{A2493562-7A0A-4C8B-B24A-C3462A2A8F00}"/>
                </a:ext>
                <a:ext uri="{C183D7F6-B498-43B3-948B-1728B52AA6E4}">
                  <adec:decorative xmlns:adec="http://schemas.microsoft.com/office/drawing/2017/decorative" val="1"/>
                </a:ext>
              </a:extLst>
            </p:cNvPr>
            <p:cNvSpPr txBox="1"/>
            <p:nvPr/>
          </p:nvSpPr>
          <p:spPr>
            <a:xfrm>
              <a:off x="730950" y="1158082"/>
              <a:ext cx="136564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effectLst/>
                  <a:uLnTx/>
                  <a:uFillTx/>
                  <a:latin typeface="Segoe UI Semibold" panose="020B0502040204020203" pitchFamily="34" charset="0"/>
                  <a:ea typeface="+mn-ea"/>
                  <a:cs typeface="Segoe UI Semibold" panose="020B0502040204020203" pitchFamily="34" charset="0"/>
                </a:rPr>
                <a:t>Azure Portal</a:t>
              </a:r>
            </a:p>
          </p:txBody>
        </p:sp>
      </p:grpSp>
      <p:cxnSp>
        <p:nvCxnSpPr>
          <p:cNvPr id="458" name="Straight Arrow Connector 457">
            <a:extLst>
              <a:ext uri="{FF2B5EF4-FFF2-40B4-BE49-F238E27FC236}">
                <a16:creationId xmlns:a16="http://schemas.microsoft.com/office/drawing/2014/main" id="{A98A6DAA-EA32-4755-B3ED-2D92B64BF9D8}"/>
              </a:ext>
              <a:ext uri="{C183D7F6-B498-43B3-948B-1728B52AA6E4}">
                <adec:decorative xmlns:adec="http://schemas.microsoft.com/office/drawing/2017/decorative" val="1"/>
              </a:ext>
            </a:extLst>
          </p:cNvPr>
          <p:cNvCxnSpPr>
            <a:cxnSpLocks/>
          </p:cNvCxnSpPr>
          <p:nvPr/>
        </p:nvCxnSpPr>
        <p:spPr>
          <a:xfrm flipH="1" flipV="1">
            <a:off x="1730124" y="1326263"/>
            <a:ext cx="2915234" cy="0"/>
          </a:xfrm>
          <a:prstGeom prst="straightConnector1">
            <a:avLst/>
          </a:prstGeom>
          <a:ln w="15875">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88362C92-CB54-4F46-9D4B-451467CE678C}"/>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4684" y="1169452"/>
            <a:ext cx="742390" cy="742390"/>
          </a:xfrm>
          <a:prstGeom prst="rect">
            <a:avLst/>
          </a:prstGeom>
        </p:spPr>
      </p:pic>
      <p:pic>
        <p:nvPicPr>
          <p:cNvPr id="200" name="Graphic 199">
            <a:extLst>
              <a:ext uri="{FF2B5EF4-FFF2-40B4-BE49-F238E27FC236}">
                <a16:creationId xmlns:a16="http://schemas.microsoft.com/office/drawing/2014/main" id="{ECFFEB72-5E30-4A6C-8904-979DCE29F12F}"/>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6250" y="1644303"/>
            <a:ext cx="585216" cy="585216"/>
          </a:xfrm>
          <a:prstGeom prst="rect">
            <a:avLst/>
          </a:prstGeom>
        </p:spPr>
      </p:pic>
      <p:pic>
        <p:nvPicPr>
          <p:cNvPr id="201" name="Graphic 200">
            <a:extLst>
              <a:ext uri="{FF2B5EF4-FFF2-40B4-BE49-F238E27FC236}">
                <a16:creationId xmlns:a16="http://schemas.microsoft.com/office/drawing/2014/main" id="{C5F94B87-E819-40E7-B38B-9FD42C1B067F}"/>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69672" y="1326263"/>
            <a:ext cx="601494" cy="601494"/>
          </a:xfrm>
          <a:prstGeom prst="rect">
            <a:avLst/>
          </a:prstGeom>
        </p:spPr>
      </p:pic>
      <p:pic>
        <p:nvPicPr>
          <p:cNvPr id="211" name="Graphic 210">
            <a:extLst>
              <a:ext uri="{FF2B5EF4-FFF2-40B4-BE49-F238E27FC236}">
                <a16:creationId xmlns:a16="http://schemas.microsoft.com/office/drawing/2014/main" id="{4A8811C2-0F7B-4F4C-9895-CA139327162D}"/>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71236" y="4431279"/>
            <a:ext cx="457200" cy="457200"/>
          </a:xfrm>
          <a:prstGeom prst="rect">
            <a:avLst/>
          </a:prstGeom>
        </p:spPr>
      </p:pic>
      <p:pic>
        <p:nvPicPr>
          <p:cNvPr id="212" name="Graphic 211">
            <a:extLst>
              <a:ext uri="{FF2B5EF4-FFF2-40B4-BE49-F238E27FC236}">
                <a16:creationId xmlns:a16="http://schemas.microsoft.com/office/drawing/2014/main" id="{5776351A-2A0A-41CF-9C60-EC9D721D2DCB}"/>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062493" y="4426851"/>
            <a:ext cx="457200" cy="457200"/>
          </a:xfrm>
          <a:prstGeom prst="rect">
            <a:avLst/>
          </a:prstGeom>
        </p:spPr>
      </p:pic>
      <p:pic>
        <p:nvPicPr>
          <p:cNvPr id="213" name="Graphic 212">
            <a:extLst>
              <a:ext uri="{FF2B5EF4-FFF2-40B4-BE49-F238E27FC236}">
                <a16:creationId xmlns:a16="http://schemas.microsoft.com/office/drawing/2014/main" id="{AF1BD808-C00C-4A76-A91B-39B2D829740D}"/>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553750" y="4422423"/>
            <a:ext cx="457200" cy="457200"/>
          </a:xfrm>
          <a:prstGeom prst="rect">
            <a:avLst/>
          </a:prstGeom>
        </p:spPr>
      </p:pic>
      <p:pic>
        <p:nvPicPr>
          <p:cNvPr id="214" name="Graphic 213">
            <a:extLst>
              <a:ext uri="{FF2B5EF4-FFF2-40B4-BE49-F238E27FC236}">
                <a16:creationId xmlns:a16="http://schemas.microsoft.com/office/drawing/2014/main" id="{0358130D-1B3E-40B7-8AD0-015F24333873}"/>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002007" y="4420524"/>
            <a:ext cx="442618" cy="442618"/>
          </a:xfrm>
          <a:prstGeom prst="rect">
            <a:avLst/>
          </a:prstGeom>
        </p:spPr>
      </p:pic>
      <p:pic>
        <p:nvPicPr>
          <p:cNvPr id="215" name="Graphic 214">
            <a:extLst>
              <a:ext uri="{FF2B5EF4-FFF2-40B4-BE49-F238E27FC236}">
                <a16:creationId xmlns:a16="http://schemas.microsoft.com/office/drawing/2014/main" id="{CAB612C3-7A92-40FC-AD81-93A1F8414E8E}"/>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209826" y="4391190"/>
            <a:ext cx="482664" cy="482664"/>
          </a:xfrm>
          <a:prstGeom prst="rect">
            <a:avLst/>
          </a:prstGeom>
        </p:spPr>
      </p:pic>
      <p:pic>
        <p:nvPicPr>
          <p:cNvPr id="216" name="Graphic 215">
            <a:extLst>
              <a:ext uri="{FF2B5EF4-FFF2-40B4-BE49-F238E27FC236}">
                <a16:creationId xmlns:a16="http://schemas.microsoft.com/office/drawing/2014/main" id="{E01AC686-60B7-402F-9CA6-D25CB8210775}"/>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831809" y="4430958"/>
            <a:ext cx="457200" cy="457200"/>
          </a:xfrm>
          <a:prstGeom prst="rect">
            <a:avLst/>
          </a:prstGeom>
        </p:spPr>
      </p:pic>
    </p:spTree>
    <p:extLst>
      <p:ext uri="{BB962C8B-B14F-4D97-AF65-F5344CB8AC3E}">
        <p14:creationId xmlns:p14="http://schemas.microsoft.com/office/powerpoint/2010/main" val="3118485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01"/>
                                        </p:tgtEl>
                                        <p:attrNameLst>
                                          <p:attrName>style.visibility</p:attrName>
                                        </p:attrNameLst>
                                      </p:cBhvr>
                                      <p:to>
                                        <p:strVal val="visible"/>
                                      </p:to>
                                    </p:set>
                                    <p:animEffect transition="in" filter="wipe(up)">
                                      <p:cBhvr>
                                        <p:cTn id="12" dur="350"/>
                                        <p:tgtEl>
                                          <p:spTgt spid="401"/>
                                        </p:tgtEl>
                                      </p:cBhvr>
                                    </p:animEffect>
                                  </p:childTnLst>
                                </p:cTn>
                              </p:par>
                              <p:par>
                                <p:cTn id="13" presetID="10" presetClass="entr" presetSubtype="0" fill="hold" nodeType="withEffect">
                                  <p:stCondLst>
                                    <p:cond delay="150"/>
                                  </p:stCondLst>
                                  <p:childTnLst>
                                    <p:set>
                                      <p:cBhvr>
                                        <p:cTn id="14" dur="1" fill="hold">
                                          <p:stCondLst>
                                            <p:cond delay="0"/>
                                          </p:stCondLst>
                                        </p:cTn>
                                        <p:tgtEl>
                                          <p:spTgt spid="404"/>
                                        </p:tgtEl>
                                        <p:attrNameLst>
                                          <p:attrName>style.visibility</p:attrName>
                                        </p:attrNameLst>
                                      </p:cBhvr>
                                      <p:to>
                                        <p:strVal val="visible"/>
                                      </p:to>
                                    </p:set>
                                    <p:animEffect transition="in" filter="fade">
                                      <p:cBhvr>
                                        <p:cTn id="15" dur="500"/>
                                        <p:tgtEl>
                                          <p:spTgt spid="40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91"/>
                                        </p:tgtEl>
                                        <p:attrNameLst>
                                          <p:attrName>style.visibility</p:attrName>
                                        </p:attrNameLst>
                                      </p:cBhvr>
                                      <p:to>
                                        <p:strVal val="visible"/>
                                      </p:to>
                                    </p:set>
                                    <p:animEffect transition="in" filter="wipe(down)">
                                      <p:cBhvr>
                                        <p:cTn id="20" dur="750"/>
                                        <p:tgtEl>
                                          <p:spTgt spid="39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388"/>
                                        </p:tgtEl>
                                        <p:attrNameLst>
                                          <p:attrName>style.visibility</p:attrName>
                                        </p:attrNameLst>
                                      </p:cBhvr>
                                      <p:to>
                                        <p:strVal val="visible"/>
                                      </p:to>
                                    </p:set>
                                    <p:animEffect transition="in" filter="wipe(up)">
                                      <p:cBhvr>
                                        <p:cTn id="25" dur="750"/>
                                        <p:tgtEl>
                                          <p:spTgt spid="388"/>
                                        </p:tgtEl>
                                      </p:cBhvr>
                                    </p:animEffect>
                                  </p:childTnLst>
                                </p:cTn>
                              </p:par>
                              <p:par>
                                <p:cTn id="26" presetID="10" presetClass="entr" presetSubtype="0" fill="hold" nodeType="withEffect">
                                  <p:stCondLst>
                                    <p:cond delay="0"/>
                                  </p:stCondLst>
                                  <p:childTnLst>
                                    <p:set>
                                      <p:cBhvr>
                                        <p:cTn id="27" dur="1" fill="hold">
                                          <p:stCondLst>
                                            <p:cond delay="0"/>
                                          </p:stCondLst>
                                        </p:cTn>
                                        <p:tgtEl>
                                          <p:spTgt spid="441"/>
                                        </p:tgtEl>
                                        <p:attrNameLst>
                                          <p:attrName>style.visibility</p:attrName>
                                        </p:attrNameLst>
                                      </p:cBhvr>
                                      <p:to>
                                        <p:strVal val="visible"/>
                                      </p:to>
                                    </p:set>
                                    <p:animEffect transition="in" filter="fade">
                                      <p:cBhvr>
                                        <p:cTn id="28" dur="500"/>
                                        <p:tgtEl>
                                          <p:spTgt spid="44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53"/>
                                        </p:tgtEl>
                                        <p:attrNameLst>
                                          <p:attrName>style.visibility</p:attrName>
                                        </p:attrNameLst>
                                      </p:cBhvr>
                                      <p:to>
                                        <p:strVal val="visible"/>
                                      </p:to>
                                    </p:set>
                                    <p:animEffect transition="in" filter="fade">
                                      <p:cBhvr>
                                        <p:cTn id="33" dur="500"/>
                                        <p:tgtEl>
                                          <p:spTgt spid="45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55"/>
                                        </p:tgtEl>
                                        <p:attrNameLst>
                                          <p:attrName>style.visibility</p:attrName>
                                        </p:attrNameLst>
                                      </p:cBhvr>
                                      <p:to>
                                        <p:strVal val="visible"/>
                                      </p:to>
                                    </p:set>
                                    <p:animEffect transition="in" filter="fade">
                                      <p:cBhvr>
                                        <p:cTn id="38" dur="500"/>
                                        <p:tgtEl>
                                          <p:spTgt spid="45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58"/>
                                        </p:tgtEl>
                                        <p:attrNameLst>
                                          <p:attrName>style.visibility</p:attrName>
                                        </p:attrNameLst>
                                      </p:cBhvr>
                                      <p:to>
                                        <p:strVal val="visible"/>
                                      </p:to>
                                    </p:set>
                                    <p:animEffect transition="in" filter="fade">
                                      <p:cBhvr>
                                        <p:cTn id="48" dur="500"/>
                                        <p:tgtEl>
                                          <p:spTgt spid="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65C4A2-8972-43E7-87D7-E399DA2D947A}"/>
              </a:ext>
            </a:extLst>
          </p:cNvPr>
          <p:cNvSpPr>
            <a:spLocks noGrp="1"/>
          </p:cNvSpPr>
          <p:nvPr>
            <p:ph type="title"/>
          </p:nvPr>
        </p:nvSpPr>
        <p:spPr>
          <a:xfrm>
            <a:off x="456914" y="445815"/>
            <a:ext cx="11018520" cy="553998"/>
          </a:xfrm>
        </p:spPr>
        <p:txBody>
          <a:bodyPr/>
          <a:lstStyle/>
          <a:p>
            <a:r>
              <a:rPr lang="en-US"/>
              <a:t>Azure Arc-enabled application services</a:t>
            </a:r>
          </a:p>
        </p:txBody>
      </p:sp>
      <p:sp>
        <p:nvSpPr>
          <p:cNvPr id="8" name="Text Placeholder 7">
            <a:extLst>
              <a:ext uri="{FF2B5EF4-FFF2-40B4-BE49-F238E27FC236}">
                <a16:creationId xmlns:a16="http://schemas.microsoft.com/office/drawing/2014/main" id="{168AD2B3-3766-4770-AC78-1557F059B76B}"/>
              </a:ext>
            </a:extLst>
          </p:cNvPr>
          <p:cNvSpPr>
            <a:spLocks noGrp="1"/>
          </p:cNvSpPr>
          <p:nvPr>
            <p:ph type="body" sz="quarter" idx="12"/>
          </p:nvPr>
        </p:nvSpPr>
        <p:spPr>
          <a:xfrm>
            <a:off x="586739" y="1040670"/>
            <a:ext cx="11018520" cy="307777"/>
          </a:xfrm>
        </p:spPr>
        <p:txBody>
          <a:bodyPr/>
          <a:lstStyle/>
          <a:p>
            <a:r>
              <a:rPr lang="en-US">
                <a:solidFill>
                  <a:schemeClr val="tx1"/>
                </a:solidFill>
              </a:rPr>
              <a:t>Run your apps, anywhere</a:t>
            </a:r>
          </a:p>
        </p:txBody>
      </p:sp>
      <p:grpSp>
        <p:nvGrpSpPr>
          <p:cNvPr id="2" name="Group 1">
            <a:extLst>
              <a:ext uri="{FF2B5EF4-FFF2-40B4-BE49-F238E27FC236}">
                <a16:creationId xmlns:a16="http://schemas.microsoft.com/office/drawing/2014/main" id="{3B39C67D-23AA-4601-9B48-C2069D10EA00}"/>
              </a:ext>
              <a:ext uri="{C183D7F6-B498-43B3-948B-1728B52AA6E4}">
                <adec:decorative xmlns:adec="http://schemas.microsoft.com/office/drawing/2017/decorative" val="1"/>
              </a:ext>
            </a:extLst>
          </p:cNvPr>
          <p:cNvGrpSpPr/>
          <p:nvPr/>
        </p:nvGrpSpPr>
        <p:grpSpPr>
          <a:xfrm>
            <a:off x="660718" y="1621929"/>
            <a:ext cx="11018520" cy="4978658"/>
            <a:chOff x="660718" y="1621929"/>
            <a:chExt cx="11018520" cy="4978658"/>
          </a:xfrm>
        </p:grpSpPr>
        <p:sp>
          <p:nvSpPr>
            <p:cNvPr id="127" name="Rectangle 126">
              <a:extLst>
                <a:ext uri="{FF2B5EF4-FFF2-40B4-BE49-F238E27FC236}">
                  <a16:creationId xmlns:a16="http://schemas.microsoft.com/office/drawing/2014/main" id="{DCDBCC9A-4CF2-8F45-A0AE-4F509A4302E4}"/>
                </a:ext>
                <a:ext uri="{C183D7F6-B498-43B3-948B-1728B52AA6E4}">
                  <adec:decorative xmlns:adec="http://schemas.microsoft.com/office/drawing/2017/decorative" val="1"/>
                </a:ext>
              </a:extLst>
            </p:cNvPr>
            <p:cNvSpPr/>
            <p:nvPr/>
          </p:nvSpPr>
          <p:spPr bwMode="auto">
            <a:xfrm>
              <a:off x="660718" y="5782175"/>
              <a:ext cx="11018520" cy="818412"/>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0" name="Rectangle 129">
              <a:extLst>
                <a:ext uri="{FF2B5EF4-FFF2-40B4-BE49-F238E27FC236}">
                  <a16:creationId xmlns:a16="http://schemas.microsoft.com/office/drawing/2014/main" id="{8DC0112B-A823-454C-8A01-AAB7B40B34CC}"/>
                </a:ext>
                <a:ext uri="{C183D7F6-B498-43B3-948B-1728B52AA6E4}">
                  <adec:decorative xmlns:adec="http://schemas.microsoft.com/office/drawing/2017/decorative" val="1"/>
                </a:ext>
              </a:extLst>
            </p:cNvPr>
            <p:cNvSpPr/>
            <p:nvPr/>
          </p:nvSpPr>
          <p:spPr bwMode="auto">
            <a:xfrm>
              <a:off x="4516212" y="4094312"/>
              <a:ext cx="3194018" cy="429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endParaRPr>
            </a:p>
            <a:p>
              <a:pPr marL="0" marR="0" lvl="0" indent="0" algn="ctr" defTabSz="914225"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endParaRPr>
            </a:p>
          </p:txBody>
        </p:sp>
        <p:sp>
          <p:nvSpPr>
            <p:cNvPr id="93" name="Rectangle 92">
              <a:extLst>
                <a:ext uri="{FF2B5EF4-FFF2-40B4-BE49-F238E27FC236}">
                  <a16:creationId xmlns:a16="http://schemas.microsoft.com/office/drawing/2014/main" id="{91E4045A-6EE4-429C-B718-12419F96E79F}"/>
                </a:ext>
                <a:ext uri="{C183D7F6-B498-43B3-948B-1728B52AA6E4}">
                  <adec:decorative xmlns:adec="http://schemas.microsoft.com/office/drawing/2017/decorative" val="1"/>
                </a:ext>
              </a:extLst>
            </p:cNvPr>
            <p:cNvSpPr/>
            <p:nvPr/>
          </p:nvSpPr>
          <p:spPr bwMode="auto">
            <a:xfrm>
              <a:off x="1006002" y="3100720"/>
              <a:ext cx="3194017" cy="2216722"/>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 name="Rectangle 8">
              <a:extLst>
                <a:ext uri="{FF2B5EF4-FFF2-40B4-BE49-F238E27FC236}">
                  <a16:creationId xmlns:a16="http://schemas.microsoft.com/office/drawing/2014/main" id="{B68BD192-9B41-4771-9EED-4AF4A246EBF6}"/>
                </a:ext>
                <a:ext uri="{C183D7F6-B498-43B3-948B-1728B52AA6E4}">
                  <adec:decorative xmlns:adec="http://schemas.microsoft.com/office/drawing/2017/decorative" val="1"/>
                </a:ext>
              </a:extLst>
            </p:cNvPr>
            <p:cNvSpPr/>
            <p:nvPr/>
          </p:nvSpPr>
          <p:spPr bwMode="auto">
            <a:xfrm>
              <a:off x="4593726" y="4035167"/>
              <a:ext cx="3143199" cy="3991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endParaRPr>
            </a:p>
          </p:txBody>
        </p:sp>
        <p:sp>
          <p:nvSpPr>
            <p:cNvPr id="198" name="Rectangle 197">
              <a:extLst>
                <a:ext uri="{FF2B5EF4-FFF2-40B4-BE49-F238E27FC236}">
                  <a16:creationId xmlns:a16="http://schemas.microsoft.com/office/drawing/2014/main" id="{9C97DB13-C8E1-41EA-85BB-70F1CE059C99}"/>
                </a:ext>
                <a:ext uri="{C183D7F6-B498-43B3-948B-1728B52AA6E4}">
                  <adec:decorative xmlns:adec="http://schemas.microsoft.com/office/drawing/2017/decorative" val="1"/>
                </a:ext>
              </a:extLst>
            </p:cNvPr>
            <p:cNvSpPr/>
            <p:nvPr/>
          </p:nvSpPr>
          <p:spPr bwMode="auto">
            <a:xfrm>
              <a:off x="1460009" y="4447189"/>
              <a:ext cx="2286000"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00" name="Rectangle 199">
              <a:extLst>
                <a:ext uri="{FF2B5EF4-FFF2-40B4-BE49-F238E27FC236}">
                  <a16:creationId xmlns:a16="http://schemas.microsoft.com/office/drawing/2014/main" id="{5D843D90-7C6F-4269-A587-286D182A4740}"/>
                </a:ext>
                <a:ext uri="{C183D7F6-B498-43B3-948B-1728B52AA6E4}">
                  <adec:decorative xmlns:adec="http://schemas.microsoft.com/office/drawing/2017/decorative" val="1"/>
                </a:ext>
              </a:extLst>
            </p:cNvPr>
            <p:cNvSpPr/>
            <p:nvPr/>
          </p:nvSpPr>
          <p:spPr bwMode="auto">
            <a:xfrm>
              <a:off x="8131851" y="4474576"/>
              <a:ext cx="3194016" cy="5810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pic>
          <p:nvPicPr>
            <p:cNvPr id="105" name="Kubernetes" descr="Kubernetes">
              <a:extLst>
                <a:ext uri="{FF2B5EF4-FFF2-40B4-BE49-F238E27FC236}">
                  <a16:creationId xmlns:a16="http://schemas.microsoft.com/office/drawing/2014/main" id="{0976D7B2-F9B7-2040-8127-37496473ED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52627" y="5945055"/>
              <a:ext cx="533400" cy="533398"/>
            </a:xfrm>
            <a:prstGeom prst="rect">
              <a:avLst/>
            </a:prstGeom>
          </p:spPr>
        </p:pic>
        <p:grpSp>
          <p:nvGrpSpPr>
            <p:cNvPr id="106" name="Group 105">
              <a:extLst>
                <a:ext uri="{FF2B5EF4-FFF2-40B4-BE49-F238E27FC236}">
                  <a16:creationId xmlns:a16="http://schemas.microsoft.com/office/drawing/2014/main" id="{D3A955D6-BD57-6146-90F7-D54CD9FC5B53}"/>
                </a:ext>
                <a:ext uri="{C183D7F6-B498-43B3-948B-1728B52AA6E4}">
                  <adec:decorative xmlns:adec="http://schemas.microsoft.com/office/drawing/2017/decorative" val="1"/>
                </a:ext>
              </a:extLst>
            </p:cNvPr>
            <p:cNvGrpSpPr/>
            <p:nvPr/>
          </p:nvGrpSpPr>
          <p:grpSpPr>
            <a:xfrm>
              <a:off x="1646630" y="6159530"/>
              <a:ext cx="9049083" cy="104450"/>
              <a:chOff x="1646630" y="5643725"/>
              <a:chExt cx="9049083" cy="104450"/>
            </a:xfrm>
          </p:grpSpPr>
          <p:cxnSp>
            <p:nvCxnSpPr>
              <p:cNvPr id="107" name="Straight Connector 106">
                <a:extLst>
                  <a:ext uri="{FF2B5EF4-FFF2-40B4-BE49-F238E27FC236}">
                    <a16:creationId xmlns:a16="http://schemas.microsoft.com/office/drawing/2014/main" id="{BE41F1F7-8C65-A24C-8BCA-A72DB4ABE995}"/>
                  </a:ext>
                </a:extLst>
              </p:cNvPr>
              <p:cNvCxnSpPr>
                <a:cxnSpLocks/>
              </p:cNvCxnSpPr>
              <p:nvPr/>
            </p:nvCxnSpPr>
            <p:spPr>
              <a:xfrm>
                <a:off x="1646630" y="5695949"/>
                <a:ext cx="9049083" cy="0"/>
              </a:xfrm>
              <a:prstGeom prst="line">
                <a:avLst/>
              </a:pr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8" name="Rectangle 40">
                <a:extLst>
                  <a:ext uri="{FF2B5EF4-FFF2-40B4-BE49-F238E27FC236}">
                    <a16:creationId xmlns:a16="http://schemas.microsoft.com/office/drawing/2014/main" id="{CB7E250B-F1DB-9442-8483-DAC909FCB7AF}"/>
                  </a:ext>
                </a:extLst>
              </p:cNvPr>
              <p:cNvSpPr/>
              <p:nvPr/>
            </p:nvSpPr>
            <p:spPr bwMode="auto">
              <a:xfrm rot="8100000">
                <a:off x="10587142" y="5643725"/>
                <a:ext cx="104449" cy="104449"/>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9" name="Rectangle 40">
                <a:extLst>
                  <a:ext uri="{FF2B5EF4-FFF2-40B4-BE49-F238E27FC236}">
                    <a16:creationId xmlns:a16="http://schemas.microsoft.com/office/drawing/2014/main" id="{CA21307E-7A96-704F-8CA8-1B6E53471FB9}"/>
                  </a:ext>
                </a:extLst>
              </p:cNvPr>
              <p:cNvSpPr/>
              <p:nvPr/>
            </p:nvSpPr>
            <p:spPr bwMode="auto">
              <a:xfrm rot="13500000" flipH="1">
                <a:off x="1656129" y="5643726"/>
                <a:ext cx="104449" cy="104449"/>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useBgFill="1">
          <p:nvSpPr>
            <p:cNvPr id="110" name="Rectangle 109">
              <a:extLst>
                <a:ext uri="{FF2B5EF4-FFF2-40B4-BE49-F238E27FC236}">
                  <a16:creationId xmlns:a16="http://schemas.microsoft.com/office/drawing/2014/main" id="{AECAF701-2D30-0540-851E-7D1B5188563A}"/>
                </a:ext>
              </a:extLst>
            </p:cNvPr>
            <p:cNvSpPr/>
            <p:nvPr/>
          </p:nvSpPr>
          <p:spPr bwMode="auto">
            <a:xfrm>
              <a:off x="4458628" y="5980923"/>
              <a:ext cx="3274743" cy="4616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Segoe UI" pitchFamily="34" charset="0"/>
                </a:rPr>
                <a:t>Any Kubernetes, anywhere</a:t>
              </a:r>
            </a:p>
          </p:txBody>
        </p:sp>
        <p:grpSp>
          <p:nvGrpSpPr>
            <p:cNvPr id="111" name="nodes" descr="nodes">
              <a:extLst>
                <a:ext uri="{FF2B5EF4-FFF2-40B4-BE49-F238E27FC236}">
                  <a16:creationId xmlns:a16="http://schemas.microsoft.com/office/drawing/2014/main" id="{E719A52A-73BF-7A49-8A29-74B9E2DE8C07}"/>
                </a:ext>
              </a:extLst>
            </p:cNvPr>
            <p:cNvGrpSpPr>
              <a:grpSpLocks noChangeAspect="1"/>
            </p:cNvGrpSpPr>
            <p:nvPr/>
          </p:nvGrpSpPr>
          <p:grpSpPr bwMode="auto">
            <a:xfrm>
              <a:off x="899488" y="5887814"/>
              <a:ext cx="625796" cy="623816"/>
              <a:chOff x="1018" y="767"/>
              <a:chExt cx="316" cy="315"/>
            </a:xfrm>
          </p:grpSpPr>
          <p:sp>
            <p:nvSpPr>
              <p:cNvPr id="112" name="AutoShape 3">
                <a:extLst>
                  <a:ext uri="{FF2B5EF4-FFF2-40B4-BE49-F238E27FC236}">
                    <a16:creationId xmlns:a16="http://schemas.microsoft.com/office/drawing/2014/main" id="{011BDE4A-3044-0D4B-A0DE-6F5ACE5BFDB5}"/>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5">
                <a:extLst>
                  <a:ext uri="{FF2B5EF4-FFF2-40B4-BE49-F238E27FC236}">
                    <a16:creationId xmlns:a16="http://schemas.microsoft.com/office/drawing/2014/main" id="{4B2D6EC6-7B1D-3648-880A-6C2FADE670F2}"/>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6">
                <a:extLst>
                  <a:ext uri="{FF2B5EF4-FFF2-40B4-BE49-F238E27FC236}">
                    <a16:creationId xmlns:a16="http://schemas.microsoft.com/office/drawing/2014/main" id="{D86E7382-2A87-0540-BEBA-4D94DBC68773}"/>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7">
                <a:extLst>
                  <a:ext uri="{FF2B5EF4-FFF2-40B4-BE49-F238E27FC236}">
                    <a16:creationId xmlns:a16="http://schemas.microsoft.com/office/drawing/2014/main" id="{D8417A48-9F00-D447-A915-0D877B845AD4}"/>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8">
                <a:extLst>
                  <a:ext uri="{FF2B5EF4-FFF2-40B4-BE49-F238E27FC236}">
                    <a16:creationId xmlns:a16="http://schemas.microsoft.com/office/drawing/2014/main" id="{A55DDABF-A9B1-094E-980F-2CC3F0778145}"/>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9">
                <a:extLst>
                  <a:ext uri="{FF2B5EF4-FFF2-40B4-BE49-F238E27FC236}">
                    <a16:creationId xmlns:a16="http://schemas.microsoft.com/office/drawing/2014/main" id="{D4E82A0A-6DBB-3A46-84DC-E3618B5AF50D}"/>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10">
                <a:extLst>
                  <a:ext uri="{FF2B5EF4-FFF2-40B4-BE49-F238E27FC236}">
                    <a16:creationId xmlns:a16="http://schemas.microsoft.com/office/drawing/2014/main" id="{4DE1A7F5-FA36-304A-A7EA-6A1621C70B03}"/>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Oval 11">
                <a:extLst>
                  <a:ext uri="{FF2B5EF4-FFF2-40B4-BE49-F238E27FC236}">
                    <a16:creationId xmlns:a16="http://schemas.microsoft.com/office/drawing/2014/main" id="{B54729C0-61A2-484C-A101-C6B0D2DE10E6}"/>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0" name="Oval 12">
                <a:extLst>
                  <a:ext uri="{FF2B5EF4-FFF2-40B4-BE49-F238E27FC236}">
                    <a16:creationId xmlns:a16="http://schemas.microsoft.com/office/drawing/2014/main" id="{B02F31C1-5DBD-A64F-838F-7ECE57DF77BA}"/>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Oval 13">
                <a:extLst>
                  <a:ext uri="{FF2B5EF4-FFF2-40B4-BE49-F238E27FC236}">
                    <a16:creationId xmlns:a16="http://schemas.microsoft.com/office/drawing/2014/main" id="{3DBF6C8E-C34B-AA42-89F5-5A85E76B035D}"/>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Oval 14">
                <a:extLst>
                  <a:ext uri="{FF2B5EF4-FFF2-40B4-BE49-F238E27FC236}">
                    <a16:creationId xmlns:a16="http://schemas.microsoft.com/office/drawing/2014/main" id="{11F2B73A-3E1B-2A4D-8A67-B6C64D68F3EE}"/>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15">
                <a:extLst>
                  <a:ext uri="{FF2B5EF4-FFF2-40B4-BE49-F238E27FC236}">
                    <a16:creationId xmlns:a16="http://schemas.microsoft.com/office/drawing/2014/main" id="{37A08A61-CF5B-6349-96A0-E9B91EFE484D}"/>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16">
                <a:extLst>
                  <a:ext uri="{FF2B5EF4-FFF2-40B4-BE49-F238E27FC236}">
                    <a16:creationId xmlns:a16="http://schemas.microsoft.com/office/drawing/2014/main" id="{12EF049B-4136-7742-BFCE-8F2D0C30F5D2}"/>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17">
                <a:extLst>
                  <a:ext uri="{FF2B5EF4-FFF2-40B4-BE49-F238E27FC236}">
                    <a16:creationId xmlns:a16="http://schemas.microsoft.com/office/drawing/2014/main" id="{ABC213AF-7174-4B47-9261-E46F139CBB19}"/>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Oval 18">
                <a:extLst>
                  <a:ext uri="{FF2B5EF4-FFF2-40B4-BE49-F238E27FC236}">
                    <a16:creationId xmlns:a16="http://schemas.microsoft.com/office/drawing/2014/main" id="{0B572028-B3A2-6C4F-9FD3-43A9FCBA6E23}"/>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 name="Rectangle 6">
              <a:extLst>
                <a:ext uri="{FF2B5EF4-FFF2-40B4-BE49-F238E27FC236}">
                  <a16:creationId xmlns:a16="http://schemas.microsoft.com/office/drawing/2014/main" id="{FCECCB71-C1BD-49E2-8CA2-A4FCAD0E356E}"/>
                </a:ext>
              </a:extLst>
            </p:cNvPr>
            <p:cNvSpPr/>
            <p:nvPr/>
          </p:nvSpPr>
          <p:spPr bwMode="auto">
            <a:xfrm>
              <a:off x="1031410" y="4063889"/>
              <a:ext cx="3143199" cy="3991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Cloud-native, at scale</a:t>
              </a:r>
            </a:p>
          </p:txBody>
        </p:sp>
        <p:grpSp>
          <p:nvGrpSpPr>
            <p:cNvPr id="155" name="Group 154">
              <a:extLst>
                <a:ext uri="{FF2B5EF4-FFF2-40B4-BE49-F238E27FC236}">
                  <a16:creationId xmlns:a16="http://schemas.microsoft.com/office/drawing/2014/main" id="{C873C556-8628-4CA6-872E-3F796D172E86}"/>
                </a:ext>
                <a:ext uri="{C183D7F6-B498-43B3-948B-1728B52AA6E4}">
                  <adec:decorative xmlns:adec="http://schemas.microsoft.com/office/drawing/2017/decorative" val="1"/>
                </a:ext>
              </a:extLst>
            </p:cNvPr>
            <p:cNvGrpSpPr/>
            <p:nvPr/>
          </p:nvGrpSpPr>
          <p:grpSpPr>
            <a:xfrm>
              <a:off x="2231431" y="3290380"/>
              <a:ext cx="743176" cy="736335"/>
              <a:chOff x="5737913" y="2543671"/>
              <a:chExt cx="705976" cy="699480"/>
            </a:xfrm>
          </p:grpSpPr>
          <p:sp>
            <p:nvSpPr>
              <p:cNvPr id="156" name="Freeform 169">
                <a:extLst>
                  <a:ext uri="{FF2B5EF4-FFF2-40B4-BE49-F238E27FC236}">
                    <a16:creationId xmlns:a16="http://schemas.microsoft.com/office/drawing/2014/main" id="{0A035731-9672-4BCC-9819-31D528A51F77}"/>
                  </a:ext>
                </a:extLst>
              </p:cNvPr>
              <p:cNvSpPr>
                <a:spLocks/>
              </p:cNvSpPr>
              <p:nvPr/>
            </p:nvSpPr>
            <p:spPr bwMode="auto">
              <a:xfrm>
                <a:off x="6227332" y="2651950"/>
                <a:ext cx="216557" cy="565214"/>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Freeform 170">
                <a:extLst>
                  <a:ext uri="{FF2B5EF4-FFF2-40B4-BE49-F238E27FC236}">
                    <a16:creationId xmlns:a16="http://schemas.microsoft.com/office/drawing/2014/main" id="{32D12E7E-48C7-40AB-BBE4-8B2E48D41EEA}"/>
                  </a:ext>
                </a:extLst>
              </p:cNvPr>
              <p:cNvSpPr>
                <a:spLocks/>
              </p:cNvSpPr>
              <p:nvPr/>
            </p:nvSpPr>
            <p:spPr bwMode="auto">
              <a:xfrm>
                <a:off x="5737913" y="2968123"/>
                <a:ext cx="443942" cy="275028"/>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Freeform 171">
                <a:extLst>
                  <a:ext uri="{FF2B5EF4-FFF2-40B4-BE49-F238E27FC236}">
                    <a16:creationId xmlns:a16="http://schemas.microsoft.com/office/drawing/2014/main" id="{65D8C8F5-1C7C-46F9-AD43-01976A21BB31}"/>
                  </a:ext>
                </a:extLst>
              </p:cNvPr>
              <p:cNvSpPr>
                <a:spLocks/>
              </p:cNvSpPr>
              <p:nvPr/>
            </p:nvSpPr>
            <p:spPr bwMode="auto">
              <a:xfrm>
                <a:off x="5753072" y="2543671"/>
                <a:ext cx="526234" cy="348657"/>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59" name="calendar5" descr="calendar">
                <a:extLst>
                  <a:ext uri="{FF2B5EF4-FFF2-40B4-BE49-F238E27FC236}">
                    <a16:creationId xmlns:a16="http://schemas.microsoft.com/office/drawing/2014/main" id="{E328E719-1992-44D7-BF9F-7BE8CF1479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38166" y="2738511"/>
                <a:ext cx="305472" cy="305470"/>
              </a:xfrm>
              <a:prstGeom prst="rect">
                <a:avLst/>
              </a:prstGeom>
            </p:spPr>
          </p:pic>
        </p:grpSp>
        <p:grpSp>
          <p:nvGrpSpPr>
            <p:cNvPr id="30" name="Group 29">
              <a:extLst>
                <a:ext uri="{FF2B5EF4-FFF2-40B4-BE49-F238E27FC236}">
                  <a16:creationId xmlns:a16="http://schemas.microsoft.com/office/drawing/2014/main" id="{98ABBCE3-DEAD-4AD2-93F3-BD66B99B1D4C}"/>
                </a:ext>
                <a:ext uri="{C183D7F6-B498-43B3-948B-1728B52AA6E4}">
                  <adec:decorative xmlns:adec="http://schemas.microsoft.com/office/drawing/2017/decorative" val="1"/>
                </a:ext>
              </a:extLst>
            </p:cNvPr>
            <p:cNvGrpSpPr/>
            <p:nvPr/>
          </p:nvGrpSpPr>
          <p:grpSpPr>
            <a:xfrm>
              <a:off x="4483823" y="3118017"/>
              <a:ext cx="3194018" cy="2246710"/>
              <a:chOff x="8131850" y="3100720"/>
              <a:chExt cx="3194018" cy="2246710"/>
            </a:xfrm>
          </p:grpSpPr>
          <p:sp>
            <p:nvSpPr>
              <p:cNvPr id="95" name="Rectangle 94">
                <a:extLst>
                  <a:ext uri="{FF2B5EF4-FFF2-40B4-BE49-F238E27FC236}">
                    <a16:creationId xmlns:a16="http://schemas.microsoft.com/office/drawing/2014/main" id="{F2740021-7FFB-4BFB-A589-7595436879AA}"/>
                  </a:ext>
                </a:extLst>
              </p:cNvPr>
              <p:cNvSpPr/>
              <p:nvPr/>
            </p:nvSpPr>
            <p:spPr bwMode="auto">
              <a:xfrm>
                <a:off x="8131851" y="3100720"/>
                <a:ext cx="3194017" cy="2216722"/>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1" name="Rectangle 130">
                <a:extLst>
                  <a:ext uri="{FF2B5EF4-FFF2-40B4-BE49-F238E27FC236}">
                    <a16:creationId xmlns:a16="http://schemas.microsoft.com/office/drawing/2014/main" id="{A4F8F336-59C1-45C3-BBE1-6BD0901D9807}"/>
                  </a:ext>
                </a:extLst>
              </p:cNvPr>
              <p:cNvSpPr/>
              <p:nvPr/>
            </p:nvSpPr>
            <p:spPr bwMode="auto">
              <a:xfrm>
                <a:off x="8131850" y="4048194"/>
                <a:ext cx="3194018" cy="5810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lang="en-US" sz="2000">
                    <a:solidFill>
                      <a:srgbClr val="50E6FF"/>
                    </a:solidFill>
                    <a:latin typeface="Segoe UI Semibold"/>
                    <a:cs typeface="Segoe UI" pitchFamily="34" charset="0"/>
                  </a:rPr>
                  <a:t>Flexibility</a:t>
                </a:r>
                <a:endPar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endParaRPr>
              </a:p>
              <a:p>
                <a:pPr marL="0" marR="0" lvl="0" indent="0" algn="ctr" defTabSz="914225"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endParaRPr>
              </a:p>
            </p:txBody>
          </p:sp>
          <p:sp>
            <p:nvSpPr>
              <p:cNvPr id="12" name="Rectangle 11">
                <a:extLst>
                  <a:ext uri="{FF2B5EF4-FFF2-40B4-BE49-F238E27FC236}">
                    <a16:creationId xmlns:a16="http://schemas.microsoft.com/office/drawing/2014/main" id="{B9789B72-AF96-432F-8E4B-C5B88DE9AB12}"/>
                  </a:ext>
                </a:extLst>
              </p:cNvPr>
              <p:cNvSpPr/>
              <p:nvPr/>
            </p:nvSpPr>
            <p:spPr bwMode="auto">
              <a:xfrm>
                <a:off x="8428684" y="4499705"/>
                <a:ext cx="2588108"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Use the services you want with any CNCF-conformant Kubernetes cluster</a:t>
                </a:r>
                <a:endPar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29" name="Group 28">
              <a:extLst>
                <a:ext uri="{FF2B5EF4-FFF2-40B4-BE49-F238E27FC236}">
                  <a16:creationId xmlns:a16="http://schemas.microsoft.com/office/drawing/2014/main" id="{3BBE32F0-6D39-4CF2-83E0-88EAF92E4F41}"/>
                </a:ext>
                <a:ext uri="{C183D7F6-B498-43B3-948B-1728B52AA6E4}">
                  <adec:decorative xmlns:adec="http://schemas.microsoft.com/office/drawing/2017/decorative" val="1"/>
                </a:ext>
              </a:extLst>
            </p:cNvPr>
            <p:cNvGrpSpPr/>
            <p:nvPr/>
          </p:nvGrpSpPr>
          <p:grpSpPr>
            <a:xfrm>
              <a:off x="5644029" y="2893616"/>
              <a:ext cx="5631021" cy="2423826"/>
              <a:chOff x="2064055" y="3290374"/>
              <a:chExt cx="5631021" cy="2423826"/>
            </a:xfrm>
          </p:grpSpPr>
          <p:sp>
            <p:nvSpPr>
              <p:cNvPr id="94" name="Rectangle 93">
                <a:extLst>
                  <a:ext uri="{FF2B5EF4-FFF2-40B4-BE49-F238E27FC236}">
                    <a16:creationId xmlns:a16="http://schemas.microsoft.com/office/drawing/2014/main" id="{1F3AF720-73A6-4426-9D2C-B49D492AA068}"/>
                  </a:ext>
                </a:extLst>
              </p:cNvPr>
              <p:cNvSpPr/>
              <p:nvPr/>
            </p:nvSpPr>
            <p:spPr bwMode="auto">
              <a:xfrm>
                <a:off x="4425626" y="3497478"/>
                <a:ext cx="3194017" cy="2216722"/>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9" name="Rectangle 198">
                <a:extLst>
                  <a:ext uri="{FF2B5EF4-FFF2-40B4-BE49-F238E27FC236}">
                    <a16:creationId xmlns:a16="http://schemas.microsoft.com/office/drawing/2014/main" id="{86B708B9-D54F-4E30-AFEA-9E7BAE66BC43}"/>
                  </a:ext>
                </a:extLst>
              </p:cNvPr>
              <p:cNvSpPr/>
              <p:nvPr/>
            </p:nvSpPr>
            <p:spPr bwMode="auto">
              <a:xfrm>
                <a:off x="4871271" y="4447384"/>
                <a:ext cx="2588108"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2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2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2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35" name="Group 134">
                <a:extLst>
                  <a:ext uri="{FF2B5EF4-FFF2-40B4-BE49-F238E27FC236}">
                    <a16:creationId xmlns:a16="http://schemas.microsoft.com/office/drawing/2014/main" id="{F39FAA0B-12B5-4A8D-A1CF-96A56BA55A75}"/>
                  </a:ext>
                </a:extLst>
              </p:cNvPr>
              <p:cNvGrpSpPr/>
              <p:nvPr/>
            </p:nvGrpSpPr>
            <p:grpSpPr>
              <a:xfrm>
                <a:off x="2064055" y="3290374"/>
                <a:ext cx="4186643" cy="1025374"/>
                <a:chOff x="4710930" y="2477815"/>
                <a:chExt cx="4369740" cy="1070222"/>
              </a:xfrm>
            </p:grpSpPr>
            <p:sp>
              <p:nvSpPr>
                <p:cNvPr id="136" name="Freeform: Shape 135">
                  <a:extLst>
                    <a:ext uri="{FF2B5EF4-FFF2-40B4-BE49-F238E27FC236}">
                      <a16:creationId xmlns:a16="http://schemas.microsoft.com/office/drawing/2014/main" id="{CE7ECC87-1B21-41E0-A6D2-9EA0AAEF61B6}"/>
                    </a:ext>
                  </a:extLst>
                </p:cNvPr>
                <p:cNvSpPr/>
                <p:nvPr/>
              </p:nvSpPr>
              <p:spPr>
                <a:xfrm>
                  <a:off x="4825117" y="3059952"/>
                  <a:ext cx="638598" cy="350777"/>
                </a:xfrm>
                <a:custGeom>
                  <a:avLst/>
                  <a:gdLst>
                    <a:gd name="connsiteX0" fmla="*/ 186626 w 360208"/>
                    <a:gd name="connsiteY0" fmla="*/ 80150 h 197861"/>
                    <a:gd name="connsiteX1" fmla="*/ 186626 w 360208"/>
                    <a:gd name="connsiteY1" fmla="*/ 2021 h 197861"/>
                    <a:gd name="connsiteX2" fmla="*/ 173819 w 360208"/>
                    <a:gd name="connsiteY2" fmla="*/ 2021 h 197861"/>
                    <a:gd name="connsiteX3" fmla="*/ 173819 w 360208"/>
                    <a:gd name="connsiteY3" fmla="*/ 80150 h 197861"/>
                    <a:gd name="connsiteX4" fmla="*/ 2021 w 360208"/>
                    <a:gd name="connsiteY4" fmla="*/ 80150 h 197861"/>
                    <a:gd name="connsiteX5" fmla="*/ 2021 w 360208"/>
                    <a:gd name="connsiteY5" fmla="*/ 197556 h 197861"/>
                    <a:gd name="connsiteX6" fmla="*/ 14829 w 360208"/>
                    <a:gd name="connsiteY6" fmla="*/ 197556 h 197861"/>
                    <a:gd name="connsiteX7" fmla="*/ 14829 w 360208"/>
                    <a:gd name="connsiteY7" fmla="*/ 92958 h 197861"/>
                    <a:gd name="connsiteX8" fmla="*/ 173819 w 360208"/>
                    <a:gd name="connsiteY8" fmla="*/ 92958 h 197861"/>
                    <a:gd name="connsiteX9" fmla="*/ 173819 w 360208"/>
                    <a:gd name="connsiteY9" fmla="*/ 177917 h 197861"/>
                    <a:gd name="connsiteX10" fmla="*/ 186626 w 360208"/>
                    <a:gd name="connsiteY10" fmla="*/ 177917 h 197861"/>
                    <a:gd name="connsiteX11" fmla="*/ 186626 w 360208"/>
                    <a:gd name="connsiteY11" fmla="*/ 92958 h 197861"/>
                    <a:gd name="connsiteX12" fmla="*/ 345445 w 360208"/>
                    <a:gd name="connsiteY12" fmla="*/ 92958 h 197861"/>
                    <a:gd name="connsiteX13" fmla="*/ 345445 w 360208"/>
                    <a:gd name="connsiteY13" fmla="*/ 197556 h 197861"/>
                    <a:gd name="connsiteX14" fmla="*/ 358253 w 360208"/>
                    <a:gd name="connsiteY14" fmla="*/ 197556 h 197861"/>
                    <a:gd name="connsiteX15" fmla="*/ 358253 w 360208"/>
                    <a:gd name="connsiteY15" fmla="*/ 80150 h 197861"/>
                    <a:gd name="connsiteX16" fmla="*/ 186626 w 360208"/>
                    <a:gd name="connsiteY16" fmla="*/ 80150 h 19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0208" h="197861">
                      <a:moveTo>
                        <a:pt x="186626" y="80150"/>
                      </a:moveTo>
                      <a:lnTo>
                        <a:pt x="186626" y="2021"/>
                      </a:lnTo>
                      <a:lnTo>
                        <a:pt x="173819" y="2021"/>
                      </a:lnTo>
                      <a:lnTo>
                        <a:pt x="173819" y="80150"/>
                      </a:lnTo>
                      <a:lnTo>
                        <a:pt x="2021" y="80150"/>
                      </a:lnTo>
                      <a:lnTo>
                        <a:pt x="2021" y="197556"/>
                      </a:lnTo>
                      <a:lnTo>
                        <a:pt x="14829" y="197556"/>
                      </a:lnTo>
                      <a:lnTo>
                        <a:pt x="14829" y="92958"/>
                      </a:lnTo>
                      <a:lnTo>
                        <a:pt x="173819" y="92958"/>
                      </a:lnTo>
                      <a:lnTo>
                        <a:pt x="173819" y="177917"/>
                      </a:lnTo>
                      <a:lnTo>
                        <a:pt x="186626" y="177917"/>
                      </a:lnTo>
                      <a:lnTo>
                        <a:pt x="186626" y="92958"/>
                      </a:lnTo>
                      <a:lnTo>
                        <a:pt x="345445" y="92958"/>
                      </a:lnTo>
                      <a:lnTo>
                        <a:pt x="345445" y="197556"/>
                      </a:lnTo>
                      <a:lnTo>
                        <a:pt x="358253" y="197556"/>
                      </a:lnTo>
                      <a:lnTo>
                        <a:pt x="358253" y="80150"/>
                      </a:lnTo>
                      <a:lnTo>
                        <a:pt x="186626" y="80150"/>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A03C6789-9675-496A-B5DB-BC21F1BC87CC}"/>
                    </a:ext>
                  </a:extLst>
                </p:cNvPr>
                <p:cNvSpPr/>
                <p:nvPr/>
              </p:nvSpPr>
              <p:spPr>
                <a:xfrm>
                  <a:off x="4710930" y="3359156"/>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8EF9409E-F239-4201-B3DA-4FA9EF5009B1}"/>
                    </a:ext>
                  </a:extLst>
                </p:cNvPr>
                <p:cNvSpPr/>
                <p:nvPr/>
              </p:nvSpPr>
              <p:spPr>
                <a:xfrm>
                  <a:off x="4755605" y="3379183"/>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4D41A0C5-EE94-45C8-BBD3-EE7B75D69691}"/>
                    </a:ext>
                  </a:extLst>
                </p:cNvPr>
                <p:cNvSpPr/>
                <p:nvPr/>
              </p:nvSpPr>
              <p:spPr>
                <a:xfrm>
                  <a:off x="5303907" y="3357821"/>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18895DA3-4C66-4EC8-BC44-E6191179232C}"/>
                    </a:ext>
                  </a:extLst>
                </p:cNvPr>
                <p:cNvSpPr/>
                <p:nvPr/>
              </p:nvSpPr>
              <p:spPr>
                <a:xfrm>
                  <a:off x="5342358" y="3377983"/>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A121248C-B91D-4F82-A38A-D494B366F1B2}"/>
                    </a:ext>
                  </a:extLst>
                </p:cNvPr>
                <p:cNvSpPr/>
                <p:nvPr/>
              </p:nvSpPr>
              <p:spPr>
                <a:xfrm>
                  <a:off x="5008710" y="3357822"/>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5C1063FA-0C3E-4048-A53A-1667357356EA}"/>
                    </a:ext>
                  </a:extLst>
                </p:cNvPr>
                <p:cNvSpPr/>
                <p:nvPr/>
              </p:nvSpPr>
              <p:spPr>
                <a:xfrm>
                  <a:off x="5047164" y="3377985"/>
                  <a:ext cx="188882" cy="143908"/>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E0DF600F-AD58-4EE5-8FB9-FC441D170AA4}"/>
                    </a:ext>
                  </a:extLst>
                </p:cNvPr>
                <p:cNvSpPr/>
                <p:nvPr/>
              </p:nvSpPr>
              <p:spPr>
                <a:xfrm>
                  <a:off x="4800874" y="3403561"/>
                  <a:ext cx="89944" cy="8994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9A3756CB-4ED9-4355-8672-954E90C3C789}"/>
                    </a:ext>
                  </a:extLst>
                </p:cNvPr>
                <p:cNvSpPr/>
                <p:nvPr/>
              </p:nvSpPr>
              <p:spPr>
                <a:xfrm>
                  <a:off x="5104323" y="3415028"/>
                  <a:ext cx="89944" cy="8994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903E5B51-7C80-45D0-9C69-C2C4E427A9ED}"/>
                    </a:ext>
                  </a:extLst>
                </p:cNvPr>
                <p:cNvSpPr/>
                <p:nvPr/>
              </p:nvSpPr>
              <p:spPr>
                <a:xfrm>
                  <a:off x="5399449" y="3415028"/>
                  <a:ext cx="89944" cy="89944"/>
                </a:xfrm>
                <a:custGeom>
                  <a:avLst/>
                  <a:gdLst>
                    <a:gd name="connsiteX0" fmla="*/ 27808 w 50733"/>
                    <a:gd name="connsiteY0" fmla="*/ 2021 h 50733"/>
                    <a:gd name="connsiteX1" fmla="*/ 2021 w 50733"/>
                    <a:gd name="connsiteY1" fmla="*/ 27808 h 50733"/>
                    <a:gd name="connsiteX2" fmla="*/ 21575 w 50733"/>
                    <a:gd name="connsiteY2" fmla="*/ 27808 h 50733"/>
                    <a:gd name="connsiteX3" fmla="*/ 21575 w 50733"/>
                    <a:gd name="connsiteY3" fmla="*/ 53253 h 50733"/>
                    <a:gd name="connsiteX4" fmla="*/ 34468 w 50733"/>
                    <a:gd name="connsiteY4" fmla="*/ 53253 h 50733"/>
                    <a:gd name="connsiteX5" fmla="*/ 34468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575" y="27808"/>
                      </a:lnTo>
                      <a:lnTo>
                        <a:pt x="21575" y="53253"/>
                      </a:lnTo>
                      <a:lnTo>
                        <a:pt x="34468" y="53253"/>
                      </a:lnTo>
                      <a:lnTo>
                        <a:pt x="34468"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6" name="quick setup 1" descr="quick setup">
                  <a:extLst>
                    <a:ext uri="{FF2B5EF4-FFF2-40B4-BE49-F238E27FC236}">
                      <a16:creationId xmlns:a16="http://schemas.microsoft.com/office/drawing/2014/main" id="{18C589D0-9F12-4F05-8ECF-2201424D39F9}"/>
                    </a:ext>
                  </a:extLst>
                </p:cNvPr>
                <p:cNvGrpSpPr>
                  <a:grpSpLocks noChangeAspect="1"/>
                </p:cNvGrpSpPr>
                <p:nvPr/>
              </p:nvGrpSpPr>
              <p:grpSpPr bwMode="auto">
                <a:xfrm>
                  <a:off x="4983320" y="2477815"/>
                  <a:ext cx="4097350" cy="603010"/>
                  <a:chOff x="491" y="784"/>
                  <a:chExt cx="3146" cy="463"/>
                </a:xfrm>
              </p:grpSpPr>
              <p:sp>
                <p:nvSpPr>
                  <p:cNvPr id="147" name="AutoShape 46">
                    <a:extLst>
                      <a:ext uri="{FF2B5EF4-FFF2-40B4-BE49-F238E27FC236}">
                        <a16:creationId xmlns:a16="http://schemas.microsoft.com/office/drawing/2014/main" id="{E980695B-C48C-4D2E-B9FB-8D87AC2D9091}"/>
                      </a:ext>
                    </a:extLst>
                  </p:cNvPr>
                  <p:cNvSpPr>
                    <a:spLocks noChangeAspect="1" noChangeArrowheads="1" noTextEdit="1"/>
                  </p:cNvSpPr>
                  <p:nvPr/>
                </p:nvSpPr>
                <p:spPr bwMode="auto">
                  <a:xfrm>
                    <a:off x="3422" y="784"/>
                    <a:ext cx="2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Freeform 48">
                    <a:extLst>
                      <a:ext uri="{FF2B5EF4-FFF2-40B4-BE49-F238E27FC236}">
                        <a16:creationId xmlns:a16="http://schemas.microsoft.com/office/drawing/2014/main" id="{5F8004E7-43E3-43EF-819B-03B1732EE719}"/>
                      </a:ext>
                    </a:extLst>
                  </p:cNvPr>
                  <p:cNvSpPr>
                    <a:spLocks noEditPoints="1"/>
                  </p:cNvSpPr>
                  <p:nvPr/>
                </p:nvSpPr>
                <p:spPr bwMode="auto">
                  <a:xfrm>
                    <a:off x="491" y="1031"/>
                    <a:ext cx="215" cy="216"/>
                  </a:xfrm>
                  <a:custGeom>
                    <a:avLst/>
                    <a:gdLst>
                      <a:gd name="T0" fmla="*/ 193 w 215"/>
                      <a:gd name="T1" fmla="*/ 23 h 216"/>
                      <a:gd name="T2" fmla="*/ 193 w 215"/>
                      <a:gd name="T3" fmla="*/ 194 h 216"/>
                      <a:gd name="T4" fmla="*/ 22 w 215"/>
                      <a:gd name="T5" fmla="*/ 194 h 216"/>
                      <a:gd name="T6" fmla="*/ 22 w 215"/>
                      <a:gd name="T7" fmla="*/ 23 h 216"/>
                      <a:gd name="T8" fmla="*/ 193 w 215"/>
                      <a:gd name="T9" fmla="*/ 23 h 216"/>
                      <a:gd name="T10" fmla="*/ 215 w 215"/>
                      <a:gd name="T11" fmla="*/ 0 h 216"/>
                      <a:gd name="T12" fmla="*/ 0 w 215"/>
                      <a:gd name="T13" fmla="*/ 0 h 216"/>
                      <a:gd name="T14" fmla="*/ 0 w 215"/>
                      <a:gd name="T15" fmla="*/ 216 h 216"/>
                      <a:gd name="T16" fmla="*/ 215 w 215"/>
                      <a:gd name="T17" fmla="*/ 216 h 216"/>
                      <a:gd name="T18" fmla="*/ 215 w 215"/>
                      <a:gd name="T1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216">
                        <a:moveTo>
                          <a:pt x="193" y="23"/>
                        </a:moveTo>
                        <a:lnTo>
                          <a:pt x="193" y="194"/>
                        </a:lnTo>
                        <a:lnTo>
                          <a:pt x="22" y="194"/>
                        </a:lnTo>
                        <a:lnTo>
                          <a:pt x="22" y="23"/>
                        </a:lnTo>
                        <a:lnTo>
                          <a:pt x="193" y="23"/>
                        </a:lnTo>
                        <a:close/>
                        <a:moveTo>
                          <a:pt x="215" y="0"/>
                        </a:moveTo>
                        <a:lnTo>
                          <a:pt x="0" y="0"/>
                        </a:lnTo>
                        <a:lnTo>
                          <a:pt x="0" y="216"/>
                        </a:lnTo>
                        <a:lnTo>
                          <a:pt x="215" y="216"/>
                        </a:lnTo>
                        <a:lnTo>
                          <a:pt x="21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9" name="Rectangle 49">
                    <a:extLst>
                      <a:ext uri="{FF2B5EF4-FFF2-40B4-BE49-F238E27FC236}">
                        <a16:creationId xmlns:a16="http://schemas.microsoft.com/office/drawing/2014/main" id="{473C17DE-6CDA-426E-B41B-32641871EA7C}"/>
                      </a:ext>
                    </a:extLst>
                  </p:cNvPr>
                  <p:cNvSpPr>
                    <a:spLocks noChangeArrowheads="1"/>
                  </p:cNvSpPr>
                  <p:nvPr/>
                </p:nvSpPr>
                <p:spPr bwMode="auto">
                  <a:xfrm>
                    <a:off x="503" y="1120"/>
                    <a:ext cx="102" cy="10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0" name="Freeform 50">
                    <a:extLst>
                      <a:ext uri="{FF2B5EF4-FFF2-40B4-BE49-F238E27FC236}">
                        <a16:creationId xmlns:a16="http://schemas.microsoft.com/office/drawing/2014/main" id="{8E9DC132-B565-4A86-B357-F9E494A8A1BF}"/>
                      </a:ext>
                    </a:extLst>
                  </p:cNvPr>
                  <p:cNvSpPr>
                    <a:spLocks/>
                  </p:cNvSpPr>
                  <p:nvPr/>
                </p:nvSpPr>
                <p:spPr bwMode="auto">
                  <a:xfrm>
                    <a:off x="627" y="1023"/>
                    <a:ext cx="79" cy="79"/>
                  </a:xfrm>
                  <a:custGeom>
                    <a:avLst/>
                    <a:gdLst>
                      <a:gd name="T0" fmla="*/ 0 w 79"/>
                      <a:gd name="T1" fmla="*/ 0 h 79"/>
                      <a:gd name="T2" fmla="*/ 0 w 79"/>
                      <a:gd name="T3" fmla="*/ 23 h 79"/>
                      <a:gd name="T4" fmla="*/ 57 w 79"/>
                      <a:gd name="T5" fmla="*/ 23 h 79"/>
                      <a:gd name="T6" fmla="*/ 57 w 79"/>
                      <a:gd name="T7" fmla="*/ 79 h 79"/>
                      <a:gd name="T8" fmla="*/ 79 w 79"/>
                      <a:gd name="T9" fmla="*/ 79 h 79"/>
                      <a:gd name="T10" fmla="*/ 79 w 79"/>
                      <a:gd name="T11" fmla="*/ 0 h 79"/>
                      <a:gd name="T12" fmla="*/ 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0" y="0"/>
                        </a:moveTo>
                        <a:lnTo>
                          <a:pt x="0" y="23"/>
                        </a:lnTo>
                        <a:lnTo>
                          <a:pt x="57" y="23"/>
                        </a:lnTo>
                        <a:lnTo>
                          <a:pt x="57" y="79"/>
                        </a:lnTo>
                        <a:lnTo>
                          <a:pt x="79" y="79"/>
                        </a:lnTo>
                        <a:lnTo>
                          <a:pt x="79"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Freeform 51">
                    <a:extLst>
                      <a:ext uri="{FF2B5EF4-FFF2-40B4-BE49-F238E27FC236}">
                        <a16:creationId xmlns:a16="http://schemas.microsoft.com/office/drawing/2014/main" id="{16C28BBB-FCD4-4152-B2E1-D6ADC922C33C}"/>
                      </a:ext>
                    </a:extLst>
                  </p:cNvPr>
                  <p:cNvSpPr>
                    <a:spLocks/>
                  </p:cNvSpPr>
                  <p:nvPr/>
                </p:nvSpPr>
                <p:spPr bwMode="auto">
                  <a:xfrm>
                    <a:off x="554" y="1069"/>
                    <a:ext cx="121" cy="122"/>
                  </a:xfrm>
                  <a:custGeom>
                    <a:avLst/>
                    <a:gdLst>
                      <a:gd name="T0" fmla="*/ 99 w 121"/>
                      <a:gd name="T1" fmla="*/ 0 h 122"/>
                      <a:gd name="T2" fmla="*/ 42 w 121"/>
                      <a:gd name="T3" fmla="*/ 0 h 122"/>
                      <a:gd name="T4" fmla="*/ 42 w 121"/>
                      <a:gd name="T5" fmla="*/ 23 h 122"/>
                      <a:gd name="T6" fmla="*/ 82 w 121"/>
                      <a:gd name="T7" fmla="*/ 23 h 122"/>
                      <a:gd name="T8" fmla="*/ 0 w 121"/>
                      <a:gd name="T9" fmla="*/ 106 h 122"/>
                      <a:gd name="T10" fmla="*/ 16 w 121"/>
                      <a:gd name="T11" fmla="*/ 122 h 122"/>
                      <a:gd name="T12" fmla="*/ 99 w 121"/>
                      <a:gd name="T13" fmla="*/ 39 h 122"/>
                      <a:gd name="T14" fmla="*/ 99 w 121"/>
                      <a:gd name="T15" fmla="*/ 80 h 122"/>
                      <a:gd name="T16" fmla="*/ 121 w 121"/>
                      <a:gd name="T17" fmla="*/ 80 h 122"/>
                      <a:gd name="T18" fmla="*/ 121 w 121"/>
                      <a:gd name="T19" fmla="*/ 23 h 122"/>
                      <a:gd name="T20" fmla="*/ 121 w 121"/>
                      <a:gd name="T21" fmla="*/ 0 h 122"/>
                      <a:gd name="T22" fmla="*/ 99 w 121"/>
                      <a:gd name="T23" fmla="*/ 0 h 122"/>
                      <a:gd name="T24" fmla="*/ 99 w 121"/>
                      <a:gd name="T2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22">
                        <a:moveTo>
                          <a:pt x="99" y="0"/>
                        </a:moveTo>
                        <a:lnTo>
                          <a:pt x="42" y="0"/>
                        </a:lnTo>
                        <a:lnTo>
                          <a:pt x="42" y="23"/>
                        </a:lnTo>
                        <a:lnTo>
                          <a:pt x="82" y="23"/>
                        </a:lnTo>
                        <a:lnTo>
                          <a:pt x="0" y="106"/>
                        </a:lnTo>
                        <a:lnTo>
                          <a:pt x="16" y="122"/>
                        </a:lnTo>
                        <a:lnTo>
                          <a:pt x="99" y="39"/>
                        </a:lnTo>
                        <a:lnTo>
                          <a:pt x="99" y="80"/>
                        </a:lnTo>
                        <a:lnTo>
                          <a:pt x="121" y="80"/>
                        </a:lnTo>
                        <a:lnTo>
                          <a:pt x="121" y="23"/>
                        </a:lnTo>
                        <a:lnTo>
                          <a:pt x="121" y="0"/>
                        </a:lnTo>
                        <a:lnTo>
                          <a:pt x="99" y="0"/>
                        </a:lnTo>
                        <a:lnTo>
                          <a:pt x="9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28" name="Rectangle 27">
                <a:extLst>
                  <a:ext uri="{FF2B5EF4-FFF2-40B4-BE49-F238E27FC236}">
                    <a16:creationId xmlns:a16="http://schemas.microsoft.com/office/drawing/2014/main" id="{BF81CBD2-0E15-42AC-80BB-C94FE39628D1}"/>
                  </a:ext>
                </a:extLst>
              </p:cNvPr>
              <p:cNvSpPr/>
              <p:nvPr/>
            </p:nvSpPr>
            <p:spPr bwMode="auto">
              <a:xfrm>
                <a:off x="4551877" y="4457968"/>
                <a:ext cx="3143199" cy="3991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Unified Management </a:t>
                </a:r>
              </a:p>
            </p:txBody>
          </p:sp>
        </p:grpSp>
        <p:grpSp>
          <p:nvGrpSpPr>
            <p:cNvPr id="258" name="Group 257">
              <a:extLst>
                <a:ext uri="{FF2B5EF4-FFF2-40B4-BE49-F238E27FC236}">
                  <a16:creationId xmlns:a16="http://schemas.microsoft.com/office/drawing/2014/main" id="{E9DDF934-03EB-42E9-AD89-CEBE6F674BE6}"/>
                </a:ext>
                <a:ext uri="{C183D7F6-B498-43B3-948B-1728B52AA6E4}">
                  <adec:decorative xmlns:adec="http://schemas.microsoft.com/office/drawing/2017/decorative" val="1"/>
                </a:ext>
              </a:extLst>
            </p:cNvPr>
            <p:cNvGrpSpPr/>
            <p:nvPr/>
          </p:nvGrpSpPr>
          <p:grpSpPr>
            <a:xfrm>
              <a:off x="9268728" y="3150464"/>
              <a:ext cx="750578" cy="836540"/>
              <a:chOff x="1762120" y="2315025"/>
              <a:chExt cx="771532" cy="859893"/>
            </a:xfrm>
          </p:grpSpPr>
          <p:grpSp>
            <p:nvGrpSpPr>
              <p:cNvPr id="259" name="decentralized identity" descr="decentralized identity">
                <a:extLst>
                  <a:ext uri="{FF2B5EF4-FFF2-40B4-BE49-F238E27FC236}">
                    <a16:creationId xmlns:a16="http://schemas.microsoft.com/office/drawing/2014/main" id="{887E9E36-9B88-4216-B512-26BB0D74823D}"/>
                  </a:ext>
                </a:extLst>
              </p:cNvPr>
              <p:cNvGrpSpPr/>
              <p:nvPr/>
            </p:nvGrpSpPr>
            <p:grpSpPr>
              <a:xfrm>
                <a:off x="1762120" y="2315025"/>
                <a:ext cx="771532" cy="859893"/>
                <a:chOff x="7299144" y="3026630"/>
                <a:chExt cx="411707" cy="458859"/>
              </a:xfrm>
            </p:grpSpPr>
            <p:sp>
              <p:nvSpPr>
                <p:cNvPr id="266" name="Freeform: Shape 265">
                  <a:extLst>
                    <a:ext uri="{FF2B5EF4-FFF2-40B4-BE49-F238E27FC236}">
                      <a16:creationId xmlns:a16="http://schemas.microsoft.com/office/drawing/2014/main" id="{E9E4FC21-9B99-4B38-A2A6-2FFC2F6EA3E6}"/>
                    </a:ext>
                  </a:extLst>
                </p:cNvPr>
                <p:cNvSpPr/>
                <p:nvPr/>
              </p:nvSpPr>
              <p:spPr>
                <a:xfrm>
                  <a:off x="7317393" y="3038869"/>
                  <a:ext cx="375600" cy="432653"/>
                </a:xfrm>
                <a:custGeom>
                  <a:avLst/>
                  <a:gdLst>
                    <a:gd name="connsiteX0" fmla="*/ 188033 w 375600"/>
                    <a:gd name="connsiteY0" fmla="*/ 432015 h 432653"/>
                    <a:gd name="connsiteX1" fmla="*/ 1765 w 375600"/>
                    <a:gd name="connsiteY1" fmla="*/ 324432 h 432653"/>
                    <a:gd name="connsiteX2" fmla="*/ 1765 w 375600"/>
                    <a:gd name="connsiteY2" fmla="*/ 109347 h 432653"/>
                    <a:gd name="connsiteX3" fmla="*/ 188033 w 375600"/>
                    <a:gd name="connsiteY3" fmla="*/ 1765 h 432653"/>
                    <a:gd name="connsiteX4" fmla="*/ 374301 w 375600"/>
                    <a:gd name="connsiteY4" fmla="*/ 109347 h 432653"/>
                    <a:gd name="connsiteX5" fmla="*/ 374301 w 375600"/>
                    <a:gd name="connsiteY5" fmla="*/ 324432 h 432653"/>
                    <a:gd name="connsiteX6" fmla="*/ 188033 w 375600"/>
                    <a:gd name="connsiteY6" fmla="*/ 432015 h 432653"/>
                    <a:gd name="connsiteX7" fmla="*/ 13771 w 375600"/>
                    <a:gd name="connsiteY7" fmla="*/ 317548 h 432653"/>
                    <a:gd name="connsiteX8" fmla="*/ 188033 w 375600"/>
                    <a:gd name="connsiteY8" fmla="*/ 418167 h 432653"/>
                    <a:gd name="connsiteX9" fmla="*/ 362294 w 375600"/>
                    <a:gd name="connsiteY9" fmla="*/ 317548 h 432653"/>
                    <a:gd name="connsiteX10" fmla="*/ 362294 w 375600"/>
                    <a:gd name="connsiteY10" fmla="*/ 116231 h 432653"/>
                    <a:gd name="connsiteX11" fmla="*/ 188033 w 375600"/>
                    <a:gd name="connsiteY11" fmla="*/ 15613 h 432653"/>
                    <a:gd name="connsiteX12" fmla="*/ 13771 w 375600"/>
                    <a:gd name="connsiteY12" fmla="*/ 116231 h 432653"/>
                    <a:gd name="connsiteX13" fmla="*/ 13771 w 375600"/>
                    <a:gd name="connsiteY13" fmla="*/ 317548 h 43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600" h="432653">
                      <a:moveTo>
                        <a:pt x="188033" y="432015"/>
                      </a:moveTo>
                      <a:lnTo>
                        <a:pt x="1765" y="324432"/>
                      </a:lnTo>
                      <a:lnTo>
                        <a:pt x="1765" y="109347"/>
                      </a:lnTo>
                      <a:lnTo>
                        <a:pt x="188033" y="1765"/>
                      </a:lnTo>
                      <a:lnTo>
                        <a:pt x="374301" y="109347"/>
                      </a:lnTo>
                      <a:lnTo>
                        <a:pt x="374301" y="324432"/>
                      </a:lnTo>
                      <a:lnTo>
                        <a:pt x="188033" y="432015"/>
                      </a:lnTo>
                      <a:close/>
                      <a:moveTo>
                        <a:pt x="13771" y="317548"/>
                      </a:moveTo>
                      <a:lnTo>
                        <a:pt x="188033" y="418167"/>
                      </a:lnTo>
                      <a:lnTo>
                        <a:pt x="362294" y="317548"/>
                      </a:lnTo>
                      <a:lnTo>
                        <a:pt x="362294" y="116231"/>
                      </a:lnTo>
                      <a:lnTo>
                        <a:pt x="188033" y="15613"/>
                      </a:lnTo>
                      <a:lnTo>
                        <a:pt x="13771" y="116231"/>
                      </a:lnTo>
                      <a:lnTo>
                        <a:pt x="13771" y="317548"/>
                      </a:ln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7" name="Freeform: Shape 266">
                  <a:extLst>
                    <a:ext uri="{FF2B5EF4-FFF2-40B4-BE49-F238E27FC236}">
                      <a16:creationId xmlns:a16="http://schemas.microsoft.com/office/drawing/2014/main" id="{A128067D-8008-4509-BF2A-E797765FFA56}"/>
                    </a:ext>
                  </a:extLst>
                </p:cNvPr>
                <p:cNvSpPr/>
                <p:nvPr/>
              </p:nvSpPr>
              <p:spPr>
                <a:xfrm>
                  <a:off x="7477647" y="302663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8" name="Freeform: Shape 267">
                  <a:extLst>
                    <a:ext uri="{FF2B5EF4-FFF2-40B4-BE49-F238E27FC236}">
                      <a16:creationId xmlns:a16="http://schemas.microsoft.com/office/drawing/2014/main" id="{0A0F3F09-D18F-46E1-9DF3-BBB51C4266C5}"/>
                    </a:ext>
                  </a:extLst>
                </p:cNvPr>
                <p:cNvSpPr/>
                <p:nvPr/>
              </p:nvSpPr>
              <p:spPr>
                <a:xfrm>
                  <a:off x="7477647" y="343319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5"/>
                        <a:pt x="40284" y="1765"/>
                        <a:pt x="26579" y="1765"/>
                      </a:cubicBezTo>
                      <a:cubicBezTo>
                        <a:pt x="12874" y="1765"/>
                        <a:pt x="1765" y="12875"/>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9" name="Freeform: Shape 268">
                  <a:extLst>
                    <a:ext uri="{FF2B5EF4-FFF2-40B4-BE49-F238E27FC236}">
                      <a16:creationId xmlns:a16="http://schemas.microsoft.com/office/drawing/2014/main" id="{87BC0766-5EF5-4F4D-95F9-9EE71271C9D2}"/>
                    </a:ext>
                  </a:extLst>
                </p:cNvPr>
                <p:cNvSpPr/>
                <p:nvPr/>
              </p:nvSpPr>
              <p:spPr>
                <a:xfrm>
                  <a:off x="7658552" y="3338491"/>
                  <a:ext cx="52299" cy="52299"/>
                </a:xfrm>
                <a:custGeom>
                  <a:avLst/>
                  <a:gdLst>
                    <a:gd name="connsiteX0" fmla="*/ 26579 w 52298"/>
                    <a:gd name="connsiteY0" fmla="*/ 51393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3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3"/>
                      </a:moveTo>
                      <a:cubicBezTo>
                        <a:pt x="40284" y="51393"/>
                        <a:pt x="51393" y="40284"/>
                        <a:pt x="51393" y="26579"/>
                      </a:cubicBezTo>
                      <a:cubicBezTo>
                        <a:pt x="51393" y="12874"/>
                        <a:pt x="40284" y="1765"/>
                        <a:pt x="26579" y="1765"/>
                      </a:cubicBezTo>
                      <a:cubicBezTo>
                        <a:pt x="12874" y="1765"/>
                        <a:pt x="1765" y="12874"/>
                        <a:pt x="1765" y="26579"/>
                      </a:cubicBezTo>
                      <a:cubicBezTo>
                        <a:pt x="1765" y="40284"/>
                        <a:pt x="12874" y="51393"/>
                        <a:pt x="26579" y="51393"/>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0" name="Freeform: Shape 269">
                  <a:extLst>
                    <a:ext uri="{FF2B5EF4-FFF2-40B4-BE49-F238E27FC236}">
                      <a16:creationId xmlns:a16="http://schemas.microsoft.com/office/drawing/2014/main" id="{6A74F062-2357-41E3-BAC7-9DFE2DE931ED}"/>
                    </a:ext>
                  </a:extLst>
                </p:cNvPr>
                <p:cNvSpPr/>
                <p:nvPr/>
              </p:nvSpPr>
              <p:spPr>
                <a:xfrm>
                  <a:off x="7658552" y="3121719"/>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1" name="Freeform: Shape 270">
                  <a:extLst>
                    <a:ext uri="{FF2B5EF4-FFF2-40B4-BE49-F238E27FC236}">
                      <a16:creationId xmlns:a16="http://schemas.microsoft.com/office/drawing/2014/main" id="{2ABCBCE0-8840-4270-B723-AE87406724CE}"/>
                    </a:ext>
                  </a:extLst>
                </p:cNvPr>
                <p:cNvSpPr/>
                <p:nvPr/>
              </p:nvSpPr>
              <p:spPr>
                <a:xfrm>
                  <a:off x="7299144" y="3339605"/>
                  <a:ext cx="47544" cy="47544"/>
                </a:xfrm>
                <a:custGeom>
                  <a:avLst/>
                  <a:gdLst>
                    <a:gd name="connsiteX0" fmla="*/ 25698 w 47544"/>
                    <a:gd name="connsiteY0" fmla="*/ 49633 h 47544"/>
                    <a:gd name="connsiteX1" fmla="*/ 49632 w 47544"/>
                    <a:gd name="connsiteY1" fmla="*/ 25699 h 47544"/>
                    <a:gd name="connsiteX2" fmla="*/ 25698 w 47544"/>
                    <a:gd name="connsiteY2" fmla="*/ 1765 h 47544"/>
                    <a:gd name="connsiteX3" fmla="*/ 1765 w 47544"/>
                    <a:gd name="connsiteY3" fmla="*/ 25699 h 47544"/>
                    <a:gd name="connsiteX4" fmla="*/ 25698 w 47544"/>
                    <a:gd name="connsiteY4" fmla="*/ 49633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3"/>
                      </a:moveTo>
                      <a:cubicBezTo>
                        <a:pt x="38917" y="49633"/>
                        <a:pt x="49632" y="38917"/>
                        <a:pt x="49632" y="25699"/>
                      </a:cubicBezTo>
                      <a:cubicBezTo>
                        <a:pt x="49632" y="12480"/>
                        <a:pt x="38917" y="1765"/>
                        <a:pt x="25698" y="1765"/>
                      </a:cubicBezTo>
                      <a:cubicBezTo>
                        <a:pt x="12480" y="1765"/>
                        <a:pt x="1765" y="12480"/>
                        <a:pt x="1765" y="25699"/>
                      </a:cubicBezTo>
                      <a:cubicBezTo>
                        <a:pt x="1765" y="38917"/>
                        <a:pt x="12480" y="49633"/>
                        <a:pt x="25698" y="49633"/>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2" name="Freeform: Shape 271">
                  <a:extLst>
                    <a:ext uri="{FF2B5EF4-FFF2-40B4-BE49-F238E27FC236}">
                      <a16:creationId xmlns:a16="http://schemas.microsoft.com/office/drawing/2014/main" id="{4C811515-11CC-421A-BF49-559BC58F9BC0}"/>
                    </a:ext>
                  </a:extLst>
                </p:cNvPr>
                <p:cNvSpPr/>
                <p:nvPr/>
              </p:nvSpPr>
              <p:spPr>
                <a:xfrm>
                  <a:off x="7299144" y="3124282"/>
                  <a:ext cx="47544" cy="47544"/>
                </a:xfrm>
                <a:custGeom>
                  <a:avLst/>
                  <a:gdLst>
                    <a:gd name="connsiteX0" fmla="*/ 25698 w 47544"/>
                    <a:gd name="connsiteY0" fmla="*/ 49632 h 47544"/>
                    <a:gd name="connsiteX1" fmla="*/ 49632 w 47544"/>
                    <a:gd name="connsiteY1" fmla="*/ 25698 h 47544"/>
                    <a:gd name="connsiteX2" fmla="*/ 25698 w 47544"/>
                    <a:gd name="connsiteY2" fmla="*/ 1765 h 47544"/>
                    <a:gd name="connsiteX3" fmla="*/ 1765 w 47544"/>
                    <a:gd name="connsiteY3" fmla="*/ 25698 h 47544"/>
                    <a:gd name="connsiteX4" fmla="*/ 25698 w 47544"/>
                    <a:gd name="connsiteY4" fmla="*/ 49632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2"/>
                      </a:moveTo>
                      <a:cubicBezTo>
                        <a:pt x="38917" y="49632"/>
                        <a:pt x="49632" y="38917"/>
                        <a:pt x="49632" y="25698"/>
                      </a:cubicBezTo>
                      <a:cubicBezTo>
                        <a:pt x="49632" y="12480"/>
                        <a:pt x="38917" y="1765"/>
                        <a:pt x="25698" y="1765"/>
                      </a:cubicBezTo>
                      <a:cubicBezTo>
                        <a:pt x="12480" y="1765"/>
                        <a:pt x="1765" y="12480"/>
                        <a:pt x="1765" y="25698"/>
                      </a:cubicBezTo>
                      <a:cubicBezTo>
                        <a:pt x="1765" y="38917"/>
                        <a:pt x="12480" y="49632"/>
                        <a:pt x="25698" y="49632"/>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1FACF048-4EEC-45F8-B604-C37922243E28}"/>
                  </a:ext>
                </a:extLst>
              </p:cNvPr>
              <p:cNvGrpSpPr/>
              <p:nvPr/>
            </p:nvGrpSpPr>
            <p:grpSpPr>
              <a:xfrm>
                <a:off x="1937918" y="2671820"/>
                <a:ext cx="419935" cy="146289"/>
                <a:chOff x="1954412" y="2652778"/>
                <a:chExt cx="419935" cy="146289"/>
              </a:xfrm>
            </p:grpSpPr>
            <p:sp>
              <p:nvSpPr>
                <p:cNvPr id="261" name="Freeform: Shape 260">
                  <a:extLst>
                    <a:ext uri="{FF2B5EF4-FFF2-40B4-BE49-F238E27FC236}">
                      <a16:creationId xmlns:a16="http://schemas.microsoft.com/office/drawing/2014/main" id="{CE09AF7D-BAED-4075-9F89-C6A5A81AC20A}"/>
                    </a:ext>
                  </a:extLst>
                </p:cNvPr>
                <p:cNvSpPr/>
                <p:nvPr/>
              </p:nvSpPr>
              <p:spPr>
                <a:xfrm>
                  <a:off x="1954412" y="2652778"/>
                  <a:ext cx="185012" cy="146289"/>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62" name="Group 261">
                  <a:extLst>
                    <a:ext uri="{FF2B5EF4-FFF2-40B4-BE49-F238E27FC236}">
                      <a16:creationId xmlns:a16="http://schemas.microsoft.com/office/drawing/2014/main" id="{E1821BDB-9976-40FE-A9F3-840EC781B565}"/>
                    </a:ext>
                  </a:extLst>
                </p:cNvPr>
                <p:cNvGrpSpPr/>
                <p:nvPr/>
              </p:nvGrpSpPr>
              <p:grpSpPr>
                <a:xfrm>
                  <a:off x="2165589" y="2658168"/>
                  <a:ext cx="208758" cy="139790"/>
                  <a:chOff x="2222738" y="2658178"/>
                  <a:chExt cx="391875" cy="262412"/>
                </a:xfrm>
              </p:grpSpPr>
              <p:sp>
                <p:nvSpPr>
                  <p:cNvPr id="263" name="Rectangle 262">
                    <a:extLst>
                      <a:ext uri="{FF2B5EF4-FFF2-40B4-BE49-F238E27FC236}">
                        <a16:creationId xmlns:a16="http://schemas.microsoft.com/office/drawing/2014/main" id="{4843D6EA-CC0F-4DFD-8711-9D201AD33650}"/>
                      </a:ext>
                    </a:extLst>
                  </p:cNvPr>
                  <p:cNvSpPr/>
                  <p:nvPr/>
                </p:nvSpPr>
                <p:spPr bwMode="auto">
                  <a:xfrm>
                    <a:off x="2222738" y="2658178"/>
                    <a:ext cx="391875"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Rectangle 263">
                    <a:extLst>
                      <a:ext uri="{FF2B5EF4-FFF2-40B4-BE49-F238E27FC236}">
                        <a16:creationId xmlns:a16="http://schemas.microsoft.com/office/drawing/2014/main" id="{06BACB3E-A49B-4859-8608-024A66D3187D}"/>
                      </a:ext>
                    </a:extLst>
                  </p:cNvPr>
                  <p:cNvSpPr/>
                  <p:nvPr/>
                </p:nvSpPr>
                <p:spPr bwMode="auto">
                  <a:xfrm>
                    <a:off x="2222738" y="2766525"/>
                    <a:ext cx="391875"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ectangle 264">
                    <a:extLst>
                      <a:ext uri="{FF2B5EF4-FFF2-40B4-BE49-F238E27FC236}">
                        <a16:creationId xmlns:a16="http://schemas.microsoft.com/office/drawing/2014/main" id="{D936D60B-FB38-418A-8CD6-864C46766CB5}"/>
                      </a:ext>
                    </a:extLst>
                  </p:cNvPr>
                  <p:cNvSpPr/>
                  <p:nvPr/>
                </p:nvSpPr>
                <p:spPr bwMode="auto">
                  <a:xfrm>
                    <a:off x="2222738" y="2874871"/>
                    <a:ext cx="391875"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5" name="Rectangle 4">
              <a:extLst>
                <a:ext uri="{FF2B5EF4-FFF2-40B4-BE49-F238E27FC236}">
                  <a16:creationId xmlns:a16="http://schemas.microsoft.com/office/drawing/2014/main" id="{88F19BDC-9401-4171-A65E-91888DAEE8F8}"/>
                </a:ext>
              </a:extLst>
            </p:cNvPr>
            <p:cNvSpPr/>
            <p:nvPr/>
          </p:nvSpPr>
          <p:spPr bwMode="auto">
            <a:xfrm>
              <a:off x="8451245" y="4549543"/>
              <a:ext cx="2588108"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Single view across hybrid and multicloud environments</a:t>
              </a: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 name="Rectangle 9">
              <a:extLst>
                <a:ext uri="{FF2B5EF4-FFF2-40B4-BE49-F238E27FC236}">
                  <a16:creationId xmlns:a16="http://schemas.microsoft.com/office/drawing/2014/main" id="{BFD92D6F-00F7-473F-9261-397B5FB70A11}"/>
                </a:ext>
                <a:ext uri="{C183D7F6-B498-43B3-948B-1728B52AA6E4}">
                  <adec:decorative xmlns:adec="http://schemas.microsoft.com/office/drawing/2017/decorative" val="1"/>
                </a:ext>
              </a:extLst>
            </p:cNvPr>
            <p:cNvSpPr/>
            <p:nvPr/>
          </p:nvSpPr>
          <p:spPr bwMode="auto">
            <a:xfrm>
              <a:off x="1272787" y="4465012"/>
              <a:ext cx="2588108"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1" name="Rectangle 10">
              <a:extLst>
                <a:ext uri="{FF2B5EF4-FFF2-40B4-BE49-F238E27FC236}">
                  <a16:creationId xmlns:a16="http://schemas.microsoft.com/office/drawing/2014/main" id="{D8CC8F7E-9162-4DB8-B325-E5137F0B6316}"/>
                </a:ext>
              </a:extLst>
            </p:cNvPr>
            <p:cNvSpPr/>
            <p:nvPr/>
          </p:nvSpPr>
          <p:spPr bwMode="auto">
            <a:xfrm>
              <a:off x="1335912" y="4500186"/>
              <a:ext cx="2588108"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Manage applications running on Kubernetes at scale with modern cloud native practices</a:t>
              </a: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4" name="Group 3">
              <a:extLst>
                <a:ext uri="{FF2B5EF4-FFF2-40B4-BE49-F238E27FC236}">
                  <a16:creationId xmlns:a16="http://schemas.microsoft.com/office/drawing/2014/main" id="{91092DA5-C08C-45C6-9111-2DD13C6A4ADB}"/>
                </a:ext>
                <a:ext uri="{C183D7F6-B498-43B3-948B-1728B52AA6E4}">
                  <adec:decorative xmlns:adec="http://schemas.microsoft.com/office/drawing/2017/decorative" val="1"/>
                </a:ext>
              </a:extLst>
            </p:cNvPr>
            <p:cNvGrpSpPr/>
            <p:nvPr/>
          </p:nvGrpSpPr>
          <p:grpSpPr>
            <a:xfrm>
              <a:off x="1544238" y="1621929"/>
              <a:ext cx="8809914" cy="1060395"/>
              <a:chOff x="1234838" y="1614061"/>
              <a:chExt cx="8809914" cy="1060395"/>
            </a:xfrm>
          </p:grpSpPr>
          <p:sp>
            <p:nvSpPr>
              <p:cNvPr id="3" name="Rectangle 2">
                <a:extLst>
                  <a:ext uri="{FF2B5EF4-FFF2-40B4-BE49-F238E27FC236}">
                    <a16:creationId xmlns:a16="http://schemas.microsoft.com/office/drawing/2014/main" id="{F1F366C7-8CE4-CE4D-8A2D-4E69097A532E}"/>
                  </a:ext>
                </a:extLst>
              </p:cNvPr>
              <p:cNvSpPr/>
              <p:nvPr/>
            </p:nvSpPr>
            <p:spPr bwMode="auto">
              <a:xfrm>
                <a:off x="1234838" y="1614061"/>
                <a:ext cx="958877" cy="106039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a:extLst>
                  <a:ext uri="{FF2B5EF4-FFF2-40B4-BE49-F238E27FC236}">
                    <a16:creationId xmlns:a16="http://schemas.microsoft.com/office/drawing/2014/main" id="{F06EE492-5605-450A-82F0-4B0CF3B9B8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8766" y="1675420"/>
                <a:ext cx="355012" cy="355012"/>
              </a:xfrm>
              <a:prstGeom prst="rect">
                <a:avLst/>
              </a:prstGeom>
            </p:spPr>
          </p:pic>
          <p:pic>
            <p:nvPicPr>
              <p:cNvPr id="14" name="Graphic 13">
                <a:extLst>
                  <a:ext uri="{FF2B5EF4-FFF2-40B4-BE49-F238E27FC236}">
                    <a16:creationId xmlns:a16="http://schemas.microsoft.com/office/drawing/2014/main" id="{5E86D066-45E9-44C4-A30E-1410D899978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11081" y="1669384"/>
                <a:ext cx="387710" cy="387708"/>
              </a:xfrm>
              <a:prstGeom prst="rect">
                <a:avLst/>
              </a:prstGeom>
            </p:spPr>
          </p:pic>
          <p:sp>
            <p:nvSpPr>
              <p:cNvPr id="15" name="Rectangle 14">
                <a:extLst>
                  <a:ext uri="{FF2B5EF4-FFF2-40B4-BE49-F238E27FC236}">
                    <a16:creationId xmlns:a16="http://schemas.microsoft.com/office/drawing/2014/main" id="{8DF0438F-4AC1-41F6-BE6F-0B702A79A841}"/>
                  </a:ext>
                </a:extLst>
              </p:cNvPr>
              <p:cNvSpPr/>
              <p:nvPr/>
            </p:nvSpPr>
            <p:spPr bwMode="auto">
              <a:xfrm>
                <a:off x="3295241" y="2139639"/>
                <a:ext cx="1828800" cy="2154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Functions</a:t>
                </a:r>
              </a:p>
            </p:txBody>
          </p:sp>
          <p:sp>
            <p:nvSpPr>
              <p:cNvPr id="16" name="Rectangle 15">
                <a:extLst>
                  <a:ext uri="{FF2B5EF4-FFF2-40B4-BE49-F238E27FC236}">
                    <a16:creationId xmlns:a16="http://schemas.microsoft.com/office/drawing/2014/main" id="{DC7216CD-45BF-4C29-9ACE-F8DB0621EFCB}"/>
                  </a:ext>
                </a:extLst>
              </p:cNvPr>
              <p:cNvSpPr/>
              <p:nvPr/>
            </p:nvSpPr>
            <p:spPr bwMode="auto">
              <a:xfrm>
                <a:off x="4823348" y="2132568"/>
                <a:ext cx="1828800"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Logic </a:t>
                </a:r>
                <a:br>
                  <a:rPr kumimoji="0" lang="en-US" sz="1400" b="0" i="0" u="none" strike="noStrike" kern="1200" cap="none" spc="0" normalizeH="0" baseline="0" noProof="0">
                    <a:ln>
                      <a:noFill/>
                    </a:ln>
                    <a:solidFill>
                      <a:srgbClr val="50E6FF"/>
                    </a:solidFill>
                    <a:effectLst/>
                    <a:uLnTx/>
                    <a:uFillTx/>
                    <a:latin typeface="Segoe UI Semibold"/>
                    <a:ea typeface="+mn-ea"/>
                    <a:cs typeface="+mn-cs"/>
                  </a:rPr>
                </a:br>
                <a:r>
                  <a:rPr kumimoji="0" lang="en-US" sz="1400" b="0" i="0" u="none" strike="noStrike" kern="1200" cap="none" spc="0" normalizeH="0" baseline="0" noProof="0">
                    <a:ln>
                      <a:noFill/>
                    </a:ln>
                    <a:solidFill>
                      <a:srgbClr val="50E6FF"/>
                    </a:solidFill>
                    <a:effectLst/>
                    <a:uLnTx/>
                    <a:uFillTx/>
                    <a:latin typeface="Segoe UI Semibold"/>
                    <a:ea typeface="+mn-ea"/>
                    <a:cs typeface="+mn-cs"/>
                  </a:rPr>
                  <a:t>Apps</a:t>
                </a:r>
              </a:p>
            </p:txBody>
          </p:sp>
          <p:sp>
            <p:nvSpPr>
              <p:cNvPr id="17" name="Rectangle 16">
                <a:extLst>
                  <a:ext uri="{FF2B5EF4-FFF2-40B4-BE49-F238E27FC236}">
                    <a16:creationId xmlns:a16="http://schemas.microsoft.com/office/drawing/2014/main" id="{6B6FA09F-45DF-4857-9A99-BB3B0DC514EA}"/>
                  </a:ext>
                </a:extLst>
              </p:cNvPr>
              <p:cNvSpPr/>
              <p:nvPr/>
            </p:nvSpPr>
            <p:spPr bwMode="auto">
              <a:xfrm>
                <a:off x="6625191" y="2145603"/>
                <a:ext cx="1828800"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API </a:t>
                </a:r>
                <a:br>
                  <a:rPr kumimoji="0" lang="en-US" sz="1400" b="0" i="0" u="none" strike="noStrike" kern="1200" cap="none" spc="0" normalizeH="0" baseline="0" noProof="0">
                    <a:ln>
                      <a:noFill/>
                    </a:ln>
                    <a:solidFill>
                      <a:srgbClr val="50E6FF"/>
                    </a:solidFill>
                    <a:effectLst/>
                    <a:uLnTx/>
                    <a:uFillTx/>
                    <a:latin typeface="Segoe UI Semibold"/>
                    <a:ea typeface="+mn-ea"/>
                    <a:cs typeface="+mn-cs"/>
                  </a:rPr>
                </a:br>
                <a:r>
                  <a:rPr kumimoji="0" lang="en-US" sz="1400" b="0" i="0" u="none" strike="noStrike" kern="1200" cap="none" spc="0" normalizeH="0" baseline="0" noProof="0">
                    <a:ln>
                      <a:noFill/>
                    </a:ln>
                    <a:solidFill>
                      <a:srgbClr val="50E6FF"/>
                    </a:solidFill>
                    <a:effectLst/>
                    <a:uLnTx/>
                    <a:uFillTx/>
                    <a:latin typeface="Segoe UI Semibold"/>
                    <a:ea typeface="+mn-ea"/>
                    <a:cs typeface="+mn-cs"/>
                  </a:rPr>
                  <a:t>Management</a:t>
                </a:r>
              </a:p>
            </p:txBody>
          </p:sp>
          <p:sp>
            <p:nvSpPr>
              <p:cNvPr id="18" name="Rectangle 17">
                <a:extLst>
                  <a:ext uri="{FF2B5EF4-FFF2-40B4-BE49-F238E27FC236}">
                    <a16:creationId xmlns:a16="http://schemas.microsoft.com/office/drawing/2014/main" id="{EF01D578-3FFD-47D3-994F-761D537060E5}"/>
                  </a:ext>
                </a:extLst>
              </p:cNvPr>
              <p:cNvSpPr/>
              <p:nvPr/>
            </p:nvSpPr>
            <p:spPr bwMode="auto">
              <a:xfrm>
                <a:off x="8215952" y="2131780"/>
                <a:ext cx="1828800" cy="2154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Event Grid</a:t>
                </a:r>
              </a:p>
            </p:txBody>
          </p:sp>
          <p:pic>
            <p:nvPicPr>
              <p:cNvPr id="19" name="Graphic 18">
                <a:extLst>
                  <a:ext uri="{FF2B5EF4-FFF2-40B4-BE49-F238E27FC236}">
                    <a16:creationId xmlns:a16="http://schemas.microsoft.com/office/drawing/2014/main" id="{3AE32FA7-0E4D-4C96-BE4F-17E3823F1E1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559440" y="1650266"/>
                <a:ext cx="356616" cy="356616"/>
              </a:xfrm>
              <a:prstGeom prst="rect">
                <a:avLst/>
              </a:prstGeom>
            </p:spPr>
          </p:pic>
          <p:pic>
            <p:nvPicPr>
              <p:cNvPr id="20" name="Graphic 19">
                <a:extLst>
                  <a:ext uri="{FF2B5EF4-FFF2-40B4-BE49-F238E27FC236}">
                    <a16:creationId xmlns:a16="http://schemas.microsoft.com/office/drawing/2014/main" id="{E0A7AE7F-07B1-43AB-BB3B-3312F6B29F7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941526" y="1685708"/>
                <a:ext cx="356616" cy="356616"/>
              </a:xfrm>
              <a:prstGeom prst="rect">
                <a:avLst/>
              </a:prstGeom>
            </p:spPr>
          </p:pic>
          <p:pic>
            <p:nvPicPr>
              <p:cNvPr id="21" name="Graphic 20">
                <a:extLst>
                  <a:ext uri="{FF2B5EF4-FFF2-40B4-BE49-F238E27FC236}">
                    <a16:creationId xmlns:a16="http://schemas.microsoft.com/office/drawing/2014/main" id="{8676CFA2-EF84-4C9D-A98E-AE42E8E2401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316030" y="1634638"/>
                <a:ext cx="457200" cy="457200"/>
              </a:xfrm>
              <a:prstGeom prst="rect">
                <a:avLst/>
              </a:prstGeom>
            </p:spPr>
          </p:pic>
          <p:sp>
            <p:nvSpPr>
              <p:cNvPr id="22" name="Rectangle 21">
                <a:extLst>
                  <a:ext uri="{FF2B5EF4-FFF2-40B4-BE49-F238E27FC236}">
                    <a16:creationId xmlns:a16="http://schemas.microsoft.com/office/drawing/2014/main" id="{5B64CC8D-A8A8-4619-9FD7-E750D1B00FA9}"/>
                  </a:ext>
                </a:extLst>
              </p:cNvPr>
              <p:cNvSpPr/>
              <p:nvPr/>
            </p:nvSpPr>
            <p:spPr bwMode="auto">
              <a:xfrm>
                <a:off x="1961872" y="2127123"/>
                <a:ext cx="1828800"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App </a:t>
                </a:r>
                <a:br>
                  <a:rPr kumimoji="0" lang="en-US" sz="1400" b="0" i="0" u="none" strike="noStrike" kern="1200" cap="none" spc="0" normalizeH="0" baseline="0" noProof="0">
                    <a:ln>
                      <a:noFill/>
                    </a:ln>
                    <a:solidFill>
                      <a:srgbClr val="50E6FF"/>
                    </a:solidFill>
                    <a:effectLst/>
                    <a:uLnTx/>
                    <a:uFillTx/>
                    <a:latin typeface="Segoe UI Semibold"/>
                    <a:ea typeface="+mn-ea"/>
                    <a:cs typeface="+mn-cs"/>
                  </a:rPr>
                </a:br>
                <a:r>
                  <a:rPr kumimoji="0" lang="en-US" sz="1400" b="0" i="0" u="none" strike="noStrike" kern="1200" cap="none" spc="0" normalizeH="0" baseline="0" noProof="0">
                    <a:ln>
                      <a:noFill/>
                    </a:ln>
                    <a:solidFill>
                      <a:srgbClr val="50E6FF"/>
                    </a:solidFill>
                    <a:effectLst/>
                    <a:uLnTx/>
                    <a:uFillTx/>
                    <a:latin typeface="Segoe UI Semibold"/>
                    <a:ea typeface="+mn-ea"/>
                    <a:cs typeface="+mn-cs"/>
                  </a:rPr>
                  <a:t>Service</a:t>
                </a:r>
              </a:p>
            </p:txBody>
          </p:sp>
        </p:grpSp>
      </p:grpSp>
      <p:sp>
        <p:nvSpPr>
          <p:cNvPr id="23" name="Rectangle 22">
            <a:extLst>
              <a:ext uri="{FF2B5EF4-FFF2-40B4-BE49-F238E27FC236}">
                <a16:creationId xmlns:a16="http://schemas.microsoft.com/office/drawing/2014/main" id="{A00E00F2-CFF8-41BC-9F2C-BD01CE68AD05}"/>
              </a:ext>
            </a:extLst>
          </p:cNvPr>
          <p:cNvSpPr/>
          <p:nvPr/>
        </p:nvSpPr>
        <p:spPr bwMode="auto">
          <a:xfrm>
            <a:off x="9971633" y="594208"/>
            <a:ext cx="941926" cy="36933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PREVIEW</a:t>
            </a:r>
          </a:p>
        </p:txBody>
      </p:sp>
    </p:spTree>
    <p:extLst>
      <p:ext uri="{BB962C8B-B14F-4D97-AF65-F5344CB8AC3E}">
        <p14:creationId xmlns:p14="http://schemas.microsoft.com/office/powerpoint/2010/main" val="2073310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65C4A2-8972-43E7-87D7-E399DA2D947A}"/>
              </a:ext>
            </a:extLst>
          </p:cNvPr>
          <p:cNvSpPr>
            <a:spLocks noGrp="1"/>
          </p:cNvSpPr>
          <p:nvPr>
            <p:ph type="title"/>
          </p:nvPr>
        </p:nvSpPr>
        <p:spPr/>
        <p:txBody>
          <a:bodyPr/>
          <a:lstStyle/>
          <a:p>
            <a:r>
              <a:rPr lang="en-US"/>
              <a:t>Azure Arc-enabled machine learning</a:t>
            </a:r>
          </a:p>
        </p:txBody>
      </p:sp>
      <p:sp>
        <p:nvSpPr>
          <p:cNvPr id="8" name="Text Placeholder 7">
            <a:extLst>
              <a:ext uri="{FF2B5EF4-FFF2-40B4-BE49-F238E27FC236}">
                <a16:creationId xmlns:a16="http://schemas.microsoft.com/office/drawing/2014/main" id="{168AD2B3-3766-4770-AC78-1557F059B76B}"/>
              </a:ext>
            </a:extLst>
          </p:cNvPr>
          <p:cNvSpPr>
            <a:spLocks noGrp="1"/>
          </p:cNvSpPr>
          <p:nvPr>
            <p:ph type="body" sz="quarter" idx="12"/>
          </p:nvPr>
        </p:nvSpPr>
        <p:spPr>
          <a:xfrm>
            <a:off x="584200" y="1076659"/>
            <a:ext cx="11018520" cy="307777"/>
          </a:xfrm>
        </p:spPr>
        <p:txBody>
          <a:bodyPr/>
          <a:lstStyle/>
          <a:p>
            <a:r>
              <a:rPr lang="en-US">
                <a:solidFill>
                  <a:schemeClr val="tx1"/>
                </a:solidFill>
              </a:rPr>
              <a:t>Build models on-premises, in multi-cloud, and at the edge with Azure Arc</a:t>
            </a:r>
          </a:p>
        </p:txBody>
      </p:sp>
      <p:grpSp>
        <p:nvGrpSpPr>
          <p:cNvPr id="4" name="Group 3">
            <a:extLst>
              <a:ext uri="{FF2B5EF4-FFF2-40B4-BE49-F238E27FC236}">
                <a16:creationId xmlns:a16="http://schemas.microsoft.com/office/drawing/2014/main" id="{4FBEAED2-247A-49A3-A206-24C57EF45190}"/>
              </a:ext>
              <a:ext uri="{C183D7F6-B498-43B3-948B-1728B52AA6E4}">
                <adec:decorative xmlns:adec="http://schemas.microsoft.com/office/drawing/2017/decorative" val="1"/>
              </a:ext>
            </a:extLst>
          </p:cNvPr>
          <p:cNvGrpSpPr/>
          <p:nvPr/>
        </p:nvGrpSpPr>
        <p:grpSpPr>
          <a:xfrm>
            <a:off x="4770405" y="611926"/>
            <a:ext cx="6082222" cy="1549583"/>
            <a:chOff x="2939689" y="331705"/>
            <a:chExt cx="6082222" cy="1549583"/>
          </a:xfrm>
        </p:grpSpPr>
        <p:sp>
          <p:nvSpPr>
            <p:cNvPr id="129" name="Rectangle 128" descr="Azure SQL Database&#10;Azure Database for PostgreSQL&#10;Azure DB for MySQL&#10;Azure DB for MariaDB&#10;Azure CosmosDB&#10;">
              <a:extLst>
                <a:ext uri="{FF2B5EF4-FFF2-40B4-BE49-F238E27FC236}">
                  <a16:creationId xmlns:a16="http://schemas.microsoft.com/office/drawing/2014/main" id="{B4CF123D-E0FA-4967-9A69-908BE3E652B4}"/>
                </a:ext>
              </a:extLst>
            </p:cNvPr>
            <p:cNvSpPr/>
            <p:nvPr/>
          </p:nvSpPr>
          <p:spPr bwMode="auto">
            <a:xfrm>
              <a:off x="2939689" y="1419623"/>
              <a:ext cx="2997295" cy="461665"/>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ctr" anchorCtr="0" forceAA="0" compatLnSpc="1">
              <a:prstTxWarp prst="textNoShape">
                <a:avLst/>
              </a:prstTxWarp>
              <a:spAutoFit/>
            </a:bodyPr>
            <a:lstStyle/>
            <a:p>
              <a:pPr marL="0" marR="0" lvl="0" indent="0" algn="ctr" defTabSz="83897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Azure Machine Learning</a:t>
              </a:r>
            </a:p>
          </p:txBody>
        </p:sp>
        <p:sp>
          <p:nvSpPr>
            <p:cNvPr id="132" name="Rectangle 131">
              <a:extLst>
                <a:ext uri="{FF2B5EF4-FFF2-40B4-BE49-F238E27FC236}">
                  <a16:creationId xmlns:a16="http://schemas.microsoft.com/office/drawing/2014/main" id="{82A9A667-EC2C-4351-A6F2-BDD5B14C9C32}"/>
                </a:ext>
              </a:extLst>
            </p:cNvPr>
            <p:cNvSpPr/>
            <p:nvPr/>
          </p:nvSpPr>
          <p:spPr bwMode="auto">
            <a:xfrm>
              <a:off x="8079985" y="331705"/>
              <a:ext cx="941926" cy="36933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PREVIEW</a:t>
              </a:r>
            </a:p>
          </p:txBody>
        </p:sp>
      </p:grpSp>
      <p:sp>
        <p:nvSpPr>
          <p:cNvPr id="2" name="TextBox 1">
            <a:extLst>
              <a:ext uri="{FF2B5EF4-FFF2-40B4-BE49-F238E27FC236}">
                <a16:creationId xmlns:a16="http://schemas.microsoft.com/office/drawing/2014/main" id="{2B3E91C8-4DB7-463D-9F4F-5C43B734E911}"/>
              </a:ext>
              <a:ext uri="{C183D7F6-B498-43B3-948B-1728B52AA6E4}">
                <adec:decorative xmlns:adec="http://schemas.microsoft.com/office/drawing/2017/decorative" val="1"/>
              </a:ext>
            </a:extLst>
          </p:cNvPr>
          <p:cNvSpPr txBox="1"/>
          <p:nvPr/>
        </p:nvSpPr>
        <p:spPr>
          <a:xfrm>
            <a:off x="8495663" y="2357793"/>
            <a:ext cx="3657304" cy="923330"/>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Tx/>
              <a:buChar char="-"/>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Char char="-"/>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Char char="-"/>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FF01E790-B61C-4AC3-9E2E-C20C2D757106}"/>
              </a:ext>
              <a:ext uri="{C183D7F6-B498-43B3-948B-1728B52AA6E4}">
                <adec:decorative xmlns:adec="http://schemas.microsoft.com/office/drawing/2017/decorative" val="1"/>
              </a:ext>
            </a:extLst>
          </p:cNvPr>
          <p:cNvGrpSpPr/>
          <p:nvPr/>
        </p:nvGrpSpPr>
        <p:grpSpPr>
          <a:xfrm>
            <a:off x="660718" y="1614061"/>
            <a:ext cx="11018520" cy="4986526"/>
            <a:chOff x="660718" y="1614061"/>
            <a:chExt cx="11018520" cy="4986526"/>
          </a:xfrm>
        </p:grpSpPr>
        <p:sp>
          <p:nvSpPr>
            <p:cNvPr id="127" name="Rectangle 126">
              <a:extLst>
                <a:ext uri="{FF2B5EF4-FFF2-40B4-BE49-F238E27FC236}">
                  <a16:creationId xmlns:a16="http://schemas.microsoft.com/office/drawing/2014/main" id="{DCDBCC9A-4CF2-8F45-A0AE-4F509A4302E4}"/>
                </a:ext>
                <a:ext uri="{C183D7F6-B498-43B3-948B-1728B52AA6E4}">
                  <adec:decorative xmlns:adec="http://schemas.microsoft.com/office/drawing/2017/decorative" val="1"/>
                </a:ext>
              </a:extLst>
            </p:cNvPr>
            <p:cNvSpPr/>
            <p:nvPr/>
          </p:nvSpPr>
          <p:spPr bwMode="auto">
            <a:xfrm>
              <a:off x="660718" y="5782175"/>
              <a:ext cx="11018520" cy="818412"/>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 name="Rectangle 2">
              <a:extLst>
                <a:ext uri="{FF2B5EF4-FFF2-40B4-BE49-F238E27FC236}">
                  <a16:creationId xmlns:a16="http://schemas.microsoft.com/office/drawing/2014/main" id="{F1F366C7-8CE4-CE4D-8A2D-4E69097A532E}"/>
                </a:ext>
                <a:ext uri="{C183D7F6-B498-43B3-948B-1728B52AA6E4}">
                  <adec:decorative xmlns:adec="http://schemas.microsoft.com/office/drawing/2017/decorative" val="1"/>
                </a:ext>
              </a:extLst>
            </p:cNvPr>
            <p:cNvSpPr/>
            <p:nvPr/>
          </p:nvSpPr>
          <p:spPr bwMode="auto">
            <a:xfrm>
              <a:off x="1234838" y="1614061"/>
              <a:ext cx="958877" cy="106039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Rectangle 129">
              <a:extLst>
                <a:ext uri="{FF2B5EF4-FFF2-40B4-BE49-F238E27FC236}">
                  <a16:creationId xmlns:a16="http://schemas.microsoft.com/office/drawing/2014/main" id="{8DC0112B-A823-454C-8A01-AAB7B40B34CC}"/>
                </a:ext>
                <a:ext uri="{C183D7F6-B498-43B3-948B-1728B52AA6E4}">
                  <adec:decorative xmlns:adec="http://schemas.microsoft.com/office/drawing/2017/decorative" val="1"/>
                </a:ext>
              </a:extLst>
            </p:cNvPr>
            <p:cNvSpPr/>
            <p:nvPr/>
          </p:nvSpPr>
          <p:spPr bwMode="auto">
            <a:xfrm>
              <a:off x="4516212" y="4094312"/>
              <a:ext cx="3194018" cy="429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endParaRPr>
            </a:p>
            <a:p>
              <a:pPr marL="0" marR="0" lvl="0" indent="0" algn="ctr" defTabSz="914225"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endParaRPr>
            </a:p>
          </p:txBody>
        </p:sp>
        <p:sp>
          <p:nvSpPr>
            <p:cNvPr id="93" name="Rectangle 92">
              <a:extLst>
                <a:ext uri="{FF2B5EF4-FFF2-40B4-BE49-F238E27FC236}">
                  <a16:creationId xmlns:a16="http://schemas.microsoft.com/office/drawing/2014/main" id="{91E4045A-6EE4-429C-B718-12419F96E79F}"/>
                </a:ext>
                <a:ext uri="{C183D7F6-B498-43B3-948B-1728B52AA6E4}">
                  <adec:decorative xmlns:adec="http://schemas.microsoft.com/office/drawing/2017/decorative" val="1"/>
                </a:ext>
              </a:extLst>
            </p:cNvPr>
            <p:cNvSpPr/>
            <p:nvPr/>
          </p:nvSpPr>
          <p:spPr bwMode="auto">
            <a:xfrm>
              <a:off x="1006002" y="3100720"/>
              <a:ext cx="3194017" cy="2216722"/>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 name="Rectangle 8">
              <a:extLst>
                <a:ext uri="{FF2B5EF4-FFF2-40B4-BE49-F238E27FC236}">
                  <a16:creationId xmlns:a16="http://schemas.microsoft.com/office/drawing/2014/main" id="{B68BD192-9B41-4771-9EED-4AF4A246EBF6}"/>
                </a:ext>
                <a:ext uri="{C183D7F6-B498-43B3-948B-1728B52AA6E4}">
                  <adec:decorative xmlns:adec="http://schemas.microsoft.com/office/drawing/2017/decorative" val="1"/>
                </a:ext>
              </a:extLst>
            </p:cNvPr>
            <p:cNvSpPr/>
            <p:nvPr/>
          </p:nvSpPr>
          <p:spPr bwMode="auto">
            <a:xfrm>
              <a:off x="4593726" y="4035167"/>
              <a:ext cx="3143199" cy="3991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endParaRPr>
            </a:p>
          </p:txBody>
        </p:sp>
        <p:sp>
          <p:nvSpPr>
            <p:cNvPr id="198" name="Rectangle 197">
              <a:extLst>
                <a:ext uri="{FF2B5EF4-FFF2-40B4-BE49-F238E27FC236}">
                  <a16:creationId xmlns:a16="http://schemas.microsoft.com/office/drawing/2014/main" id="{9C97DB13-C8E1-41EA-85BB-70F1CE059C99}"/>
                </a:ext>
                <a:ext uri="{C183D7F6-B498-43B3-948B-1728B52AA6E4}">
                  <adec:decorative xmlns:adec="http://schemas.microsoft.com/office/drawing/2017/decorative" val="1"/>
                </a:ext>
              </a:extLst>
            </p:cNvPr>
            <p:cNvSpPr/>
            <p:nvPr/>
          </p:nvSpPr>
          <p:spPr bwMode="auto">
            <a:xfrm>
              <a:off x="1460009" y="4447189"/>
              <a:ext cx="2286000"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00" name="Rectangle 199">
              <a:extLst>
                <a:ext uri="{FF2B5EF4-FFF2-40B4-BE49-F238E27FC236}">
                  <a16:creationId xmlns:a16="http://schemas.microsoft.com/office/drawing/2014/main" id="{5D843D90-7C6F-4269-A587-286D182A4740}"/>
                </a:ext>
                <a:ext uri="{C183D7F6-B498-43B3-948B-1728B52AA6E4}">
                  <adec:decorative xmlns:adec="http://schemas.microsoft.com/office/drawing/2017/decorative" val="1"/>
                </a:ext>
              </a:extLst>
            </p:cNvPr>
            <p:cNvSpPr/>
            <p:nvPr/>
          </p:nvSpPr>
          <p:spPr bwMode="auto">
            <a:xfrm>
              <a:off x="8131851" y="4474576"/>
              <a:ext cx="3194016" cy="5810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pic>
          <p:nvPicPr>
            <p:cNvPr id="105" name="Kubernetes" descr="Kubernetes">
              <a:extLst>
                <a:ext uri="{FF2B5EF4-FFF2-40B4-BE49-F238E27FC236}">
                  <a16:creationId xmlns:a16="http://schemas.microsoft.com/office/drawing/2014/main" id="{0976D7B2-F9B7-2040-8127-37496473ED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52627" y="5945055"/>
              <a:ext cx="533400" cy="533398"/>
            </a:xfrm>
            <a:prstGeom prst="rect">
              <a:avLst/>
            </a:prstGeom>
          </p:spPr>
        </p:pic>
        <p:grpSp>
          <p:nvGrpSpPr>
            <p:cNvPr id="106" name="Group 105">
              <a:extLst>
                <a:ext uri="{FF2B5EF4-FFF2-40B4-BE49-F238E27FC236}">
                  <a16:creationId xmlns:a16="http://schemas.microsoft.com/office/drawing/2014/main" id="{D3A955D6-BD57-6146-90F7-D54CD9FC5B53}"/>
                </a:ext>
                <a:ext uri="{C183D7F6-B498-43B3-948B-1728B52AA6E4}">
                  <adec:decorative xmlns:adec="http://schemas.microsoft.com/office/drawing/2017/decorative" val="1"/>
                </a:ext>
              </a:extLst>
            </p:cNvPr>
            <p:cNvGrpSpPr/>
            <p:nvPr/>
          </p:nvGrpSpPr>
          <p:grpSpPr>
            <a:xfrm>
              <a:off x="1646630" y="6159530"/>
              <a:ext cx="9049083" cy="104450"/>
              <a:chOff x="1646630" y="5643725"/>
              <a:chExt cx="9049083" cy="104450"/>
            </a:xfrm>
          </p:grpSpPr>
          <p:cxnSp>
            <p:nvCxnSpPr>
              <p:cNvPr id="107" name="Straight Connector 106">
                <a:extLst>
                  <a:ext uri="{FF2B5EF4-FFF2-40B4-BE49-F238E27FC236}">
                    <a16:creationId xmlns:a16="http://schemas.microsoft.com/office/drawing/2014/main" id="{BE41F1F7-8C65-A24C-8BCA-A72DB4ABE995}"/>
                  </a:ext>
                </a:extLst>
              </p:cNvPr>
              <p:cNvCxnSpPr>
                <a:cxnSpLocks/>
              </p:cNvCxnSpPr>
              <p:nvPr/>
            </p:nvCxnSpPr>
            <p:spPr>
              <a:xfrm>
                <a:off x="1646630" y="5695949"/>
                <a:ext cx="9049083" cy="0"/>
              </a:xfrm>
              <a:prstGeom prst="line">
                <a:avLst/>
              </a:pr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8" name="Rectangle 40">
                <a:extLst>
                  <a:ext uri="{FF2B5EF4-FFF2-40B4-BE49-F238E27FC236}">
                    <a16:creationId xmlns:a16="http://schemas.microsoft.com/office/drawing/2014/main" id="{CB7E250B-F1DB-9442-8483-DAC909FCB7AF}"/>
                  </a:ext>
                </a:extLst>
              </p:cNvPr>
              <p:cNvSpPr/>
              <p:nvPr/>
            </p:nvSpPr>
            <p:spPr bwMode="auto">
              <a:xfrm rot="8100000">
                <a:off x="10587142" y="5643725"/>
                <a:ext cx="104449" cy="104449"/>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9" name="Rectangle 40">
                <a:extLst>
                  <a:ext uri="{FF2B5EF4-FFF2-40B4-BE49-F238E27FC236}">
                    <a16:creationId xmlns:a16="http://schemas.microsoft.com/office/drawing/2014/main" id="{CA21307E-7A96-704F-8CA8-1B6E53471FB9}"/>
                  </a:ext>
                </a:extLst>
              </p:cNvPr>
              <p:cNvSpPr/>
              <p:nvPr/>
            </p:nvSpPr>
            <p:spPr bwMode="auto">
              <a:xfrm rot="13500000" flipH="1">
                <a:off x="1656129" y="5643726"/>
                <a:ext cx="104449" cy="104449"/>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useBgFill="1">
          <p:nvSpPr>
            <p:cNvPr id="110" name="Rectangle 109">
              <a:extLst>
                <a:ext uri="{FF2B5EF4-FFF2-40B4-BE49-F238E27FC236}">
                  <a16:creationId xmlns:a16="http://schemas.microsoft.com/office/drawing/2014/main" id="{AECAF701-2D30-0540-851E-7D1B5188563A}"/>
                </a:ext>
              </a:extLst>
            </p:cNvPr>
            <p:cNvSpPr/>
            <p:nvPr/>
          </p:nvSpPr>
          <p:spPr bwMode="auto">
            <a:xfrm>
              <a:off x="4458628" y="5980923"/>
              <a:ext cx="3274743" cy="4616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Segoe UI" pitchFamily="34" charset="0"/>
                </a:rPr>
                <a:t>Any Kubernetes, anywhere</a:t>
              </a:r>
            </a:p>
          </p:txBody>
        </p:sp>
        <p:grpSp>
          <p:nvGrpSpPr>
            <p:cNvPr id="111" name="nodes" descr="nodes">
              <a:extLst>
                <a:ext uri="{FF2B5EF4-FFF2-40B4-BE49-F238E27FC236}">
                  <a16:creationId xmlns:a16="http://schemas.microsoft.com/office/drawing/2014/main" id="{E719A52A-73BF-7A49-8A29-74B9E2DE8C07}"/>
                </a:ext>
              </a:extLst>
            </p:cNvPr>
            <p:cNvGrpSpPr>
              <a:grpSpLocks noChangeAspect="1"/>
            </p:cNvGrpSpPr>
            <p:nvPr/>
          </p:nvGrpSpPr>
          <p:grpSpPr bwMode="auto">
            <a:xfrm>
              <a:off x="899488" y="5887814"/>
              <a:ext cx="625796" cy="623816"/>
              <a:chOff x="1018" y="767"/>
              <a:chExt cx="316" cy="315"/>
            </a:xfrm>
          </p:grpSpPr>
          <p:sp>
            <p:nvSpPr>
              <p:cNvPr id="112" name="AutoShape 3">
                <a:extLst>
                  <a:ext uri="{FF2B5EF4-FFF2-40B4-BE49-F238E27FC236}">
                    <a16:creationId xmlns:a16="http://schemas.microsoft.com/office/drawing/2014/main" id="{011BDE4A-3044-0D4B-A0DE-6F5ACE5BFDB5}"/>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5">
                <a:extLst>
                  <a:ext uri="{FF2B5EF4-FFF2-40B4-BE49-F238E27FC236}">
                    <a16:creationId xmlns:a16="http://schemas.microsoft.com/office/drawing/2014/main" id="{4B2D6EC6-7B1D-3648-880A-6C2FADE670F2}"/>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6">
                <a:extLst>
                  <a:ext uri="{FF2B5EF4-FFF2-40B4-BE49-F238E27FC236}">
                    <a16:creationId xmlns:a16="http://schemas.microsoft.com/office/drawing/2014/main" id="{D86E7382-2A87-0540-BEBA-4D94DBC68773}"/>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7">
                <a:extLst>
                  <a:ext uri="{FF2B5EF4-FFF2-40B4-BE49-F238E27FC236}">
                    <a16:creationId xmlns:a16="http://schemas.microsoft.com/office/drawing/2014/main" id="{D8417A48-9F00-D447-A915-0D877B845AD4}"/>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8">
                <a:extLst>
                  <a:ext uri="{FF2B5EF4-FFF2-40B4-BE49-F238E27FC236}">
                    <a16:creationId xmlns:a16="http://schemas.microsoft.com/office/drawing/2014/main" id="{A55DDABF-A9B1-094E-980F-2CC3F0778145}"/>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9">
                <a:extLst>
                  <a:ext uri="{FF2B5EF4-FFF2-40B4-BE49-F238E27FC236}">
                    <a16:creationId xmlns:a16="http://schemas.microsoft.com/office/drawing/2014/main" id="{D4E82A0A-6DBB-3A46-84DC-E3618B5AF50D}"/>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10">
                <a:extLst>
                  <a:ext uri="{FF2B5EF4-FFF2-40B4-BE49-F238E27FC236}">
                    <a16:creationId xmlns:a16="http://schemas.microsoft.com/office/drawing/2014/main" id="{4DE1A7F5-FA36-304A-A7EA-6A1621C70B03}"/>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Oval 11">
                <a:extLst>
                  <a:ext uri="{FF2B5EF4-FFF2-40B4-BE49-F238E27FC236}">
                    <a16:creationId xmlns:a16="http://schemas.microsoft.com/office/drawing/2014/main" id="{B54729C0-61A2-484C-A101-C6B0D2DE10E6}"/>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0" name="Oval 12">
                <a:extLst>
                  <a:ext uri="{FF2B5EF4-FFF2-40B4-BE49-F238E27FC236}">
                    <a16:creationId xmlns:a16="http://schemas.microsoft.com/office/drawing/2014/main" id="{B02F31C1-5DBD-A64F-838F-7ECE57DF77BA}"/>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Oval 13">
                <a:extLst>
                  <a:ext uri="{FF2B5EF4-FFF2-40B4-BE49-F238E27FC236}">
                    <a16:creationId xmlns:a16="http://schemas.microsoft.com/office/drawing/2014/main" id="{3DBF6C8E-C34B-AA42-89F5-5A85E76B035D}"/>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Oval 14">
                <a:extLst>
                  <a:ext uri="{FF2B5EF4-FFF2-40B4-BE49-F238E27FC236}">
                    <a16:creationId xmlns:a16="http://schemas.microsoft.com/office/drawing/2014/main" id="{11F2B73A-3E1B-2A4D-8A67-B6C64D68F3EE}"/>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15">
                <a:extLst>
                  <a:ext uri="{FF2B5EF4-FFF2-40B4-BE49-F238E27FC236}">
                    <a16:creationId xmlns:a16="http://schemas.microsoft.com/office/drawing/2014/main" id="{37A08A61-CF5B-6349-96A0-E9B91EFE484D}"/>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16">
                <a:extLst>
                  <a:ext uri="{FF2B5EF4-FFF2-40B4-BE49-F238E27FC236}">
                    <a16:creationId xmlns:a16="http://schemas.microsoft.com/office/drawing/2014/main" id="{12EF049B-4136-7742-BFCE-8F2D0C30F5D2}"/>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17">
                <a:extLst>
                  <a:ext uri="{FF2B5EF4-FFF2-40B4-BE49-F238E27FC236}">
                    <a16:creationId xmlns:a16="http://schemas.microsoft.com/office/drawing/2014/main" id="{ABC213AF-7174-4B47-9261-E46F139CBB19}"/>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Oval 18">
                <a:extLst>
                  <a:ext uri="{FF2B5EF4-FFF2-40B4-BE49-F238E27FC236}">
                    <a16:creationId xmlns:a16="http://schemas.microsoft.com/office/drawing/2014/main" id="{0B572028-B3A2-6C4F-9FD3-43A9FCBA6E23}"/>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 name="Rectangle 6">
              <a:extLst>
                <a:ext uri="{FF2B5EF4-FFF2-40B4-BE49-F238E27FC236}">
                  <a16:creationId xmlns:a16="http://schemas.microsoft.com/office/drawing/2014/main" id="{FCECCB71-C1BD-49E2-8CA2-A4FCAD0E356E}"/>
                </a:ext>
              </a:extLst>
            </p:cNvPr>
            <p:cNvSpPr/>
            <p:nvPr/>
          </p:nvSpPr>
          <p:spPr bwMode="auto">
            <a:xfrm>
              <a:off x="1031410" y="4063889"/>
              <a:ext cx="3143199" cy="3991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Innovate rapidly</a:t>
              </a:r>
            </a:p>
          </p:txBody>
        </p:sp>
        <p:grpSp>
          <p:nvGrpSpPr>
            <p:cNvPr id="155" name="Group 154">
              <a:extLst>
                <a:ext uri="{FF2B5EF4-FFF2-40B4-BE49-F238E27FC236}">
                  <a16:creationId xmlns:a16="http://schemas.microsoft.com/office/drawing/2014/main" id="{C873C556-8628-4CA6-872E-3F796D172E86}"/>
                </a:ext>
                <a:ext uri="{C183D7F6-B498-43B3-948B-1728B52AA6E4}">
                  <adec:decorative xmlns:adec="http://schemas.microsoft.com/office/drawing/2017/decorative" val="1"/>
                </a:ext>
              </a:extLst>
            </p:cNvPr>
            <p:cNvGrpSpPr/>
            <p:nvPr/>
          </p:nvGrpSpPr>
          <p:grpSpPr>
            <a:xfrm>
              <a:off x="2231431" y="3290380"/>
              <a:ext cx="743176" cy="736335"/>
              <a:chOff x="5737913" y="2543671"/>
              <a:chExt cx="705976" cy="699480"/>
            </a:xfrm>
          </p:grpSpPr>
          <p:sp>
            <p:nvSpPr>
              <p:cNvPr id="156" name="Freeform 169">
                <a:extLst>
                  <a:ext uri="{FF2B5EF4-FFF2-40B4-BE49-F238E27FC236}">
                    <a16:creationId xmlns:a16="http://schemas.microsoft.com/office/drawing/2014/main" id="{0A035731-9672-4BCC-9819-31D528A51F77}"/>
                  </a:ext>
                </a:extLst>
              </p:cNvPr>
              <p:cNvSpPr>
                <a:spLocks/>
              </p:cNvSpPr>
              <p:nvPr/>
            </p:nvSpPr>
            <p:spPr bwMode="auto">
              <a:xfrm>
                <a:off x="6227332" y="2651950"/>
                <a:ext cx="216557" cy="565214"/>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Freeform 170">
                <a:extLst>
                  <a:ext uri="{FF2B5EF4-FFF2-40B4-BE49-F238E27FC236}">
                    <a16:creationId xmlns:a16="http://schemas.microsoft.com/office/drawing/2014/main" id="{32D12E7E-48C7-40AB-BBE4-8B2E48D41EEA}"/>
                  </a:ext>
                </a:extLst>
              </p:cNvPr>
              <p:cNvSpPr>
                <a:spLocks/>
              </p:cNvSpPr>
              <p:nvPr/>
            </p:nvSpPr>
            <p:spPr bwMode="auto">
              <a:xfrm>
                <a:off x="5737913" y="2968123"/>
                <a:ext cx="443942" cy="275028"/>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Freeform 171">
                <a:extLst>
                  <a:ext uri="{FF2B5EF4-FFF2-40B4-BE49-F238E27FC236}">
                    <a16:creationId xmlns:a16="http://schemas.microsoft.com/office/drawing/2014/main" id="{65D8C8F5-1C7C-46F9-AD43-01976A21BB31}"/>
                  </a:ext>
                </a:extLst>
              </p:cNvPr>
              <p:cNvSpPr>
                <a:spLocks/>
              </p:cNvSpPr>
              <p:nvPr/>
            </p:nvSpPr>
            <p:spPr bwMode="auto">
              <a:xfrm>
                <a:off x="5753072" y="2543671"/>
                <a:ext cx="526234" cy="348657"/>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59" name="calendar5" descr="calendar">
                <a:extLst>
                  <a:ext uri="{FF2B5EF4-FFF2-40B4-BE49-F238E27FC236}">
                    <a16:creationId xmlns:a16="http://schemas.microsoft.com/office/drawing/2014/main" id="{E328E719-1992-44D7-BF9F-7BE8CF1479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38166" y="2738511"/>
                <a:ext cx="305472" cy="305470"/>
              </a:xfrm>
              <a:prstGeom prst="rect">
                <a:avLst/>
              </a:prstGeom>
            </p:spPr>
          </p:pic>
        </p:grpSp>
        <p:grpSp>
          <p:nvGrpSpPr>
            <p:cNvPr id="30" name="Group 29">
              <a:extLst>
                <a:ext uri="{FF2B5EF4-FFF2-40B4-BE49-F238E27FC236}">
                  <a16:creationId xmlns:a16="http://schemas.microsoft.com/office/drawing/2014/main" id="{98ABBCE3-DEAD-4AD2-93F3-BD66B99B1D4C}"/>
                </a:ext>
                <a:ext uri="{C183D7F6-B498-43B3-948B-1728B52AA6E4}">
                  <adec:decorative xmlns:adec="http://schemas.microsoft.com/office/drawing/2017/decorative" val="1"/>
                </a:ext>
              </a:extLst>
            </p:cNvPr>
            <p:cNvGrpSpPr/>
            <p:nvPr/>
          </p:nvGrpSpPr>
          <p:grpSpPr>
            <a:xfrm>
              <a:off x="4483823" y="3118017"/>
              <a:ext cx="3194018" cy="2216722"/>
              <a:chOff x="8131850" y="3100720"/>
              <a:chExt cx="3194018" cy="2216722"/>
            </a:xfrm>
          </p:grpSpPr>
          <p:sp>
            <p:nvSpPr>
              <p:cNvPr id="95" name="Rectangle 94">
                <a:extLst>
                  <a:ext uri="{FF2B5EF4-FFF2-40B4-BE49-F238E27FC236}">
                    <a16:creationId xmlns:a16="http://schemas.microsoft.com/office/drawing/2014/main" id="{F2740021-7FFB-4BFB-A589-7595436879AA}"/>
                  </a:ext>
                </a:extLst>
              </p:cNvPr>
              <p:cNvSpPr/>
              <p:nvPr/>
            </p:nvSpPr>
            <p:spPr bwMode="auto">
              <a:xfrm>
                <a:off x="8131851" y="3100720"/>
                <a:ext cx="3194017" cy="2216722"/>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1" name="Rectangle 130">
                <a:extLst>
                  <a:ext uri="{FF2B5EF4-FFF2-40B4-BE49-F238E27FC236}">
                    <a16:creationId xmlns:a16="http://schemas.microsoft.com/office/drawing/2014/main" id="{A4F8F336-59C1-45C3-BBE1-6BD0901D9807}"/>
                  </a:ext>
                </a:extLst>
              </p:cNvPr>
              <p:cNvSpPr/>
              <p:nvPr/>
            </p:nvSpPr>
            <p:spPr bwMode="auto">
              <a:xfrm>
                <a:off x="8131850" y="4039831"/>
                <a:ext cx="3194018" cy="5810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Operate efficiently</a:t>
                </a:r>
              </a:p>
              <a:p>
                <a:pPr marL="0" marR="0" lvl="0" indent="0" algn="ctr" defTabSz="914225"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endParaRPr>
              </a:p>
            </p:txBody>
          </p:sp>
          <p:sp>
            <p:nvSpPr>
              <p:cNvPr id="12" name="Rectangle 11">
                <a:extLst>
                  <a:ext uri="{FF2B5EF4-FFF2-40B4-BE49-F238E27FC236}">
                    <a16:creationId xmlns:a16="http://schemas.microsoft.com/office/drawing/2014/main" id="{B9789B72-AF96-432F-8E4B-C5B88DE9AB12}"/>
                  </a:ext>
                </a:extLst>
              </p:cNvPr>
              <p:cNvSpPr/>
              <p:nvPr/>
            </p:nvSpPr>
            <p:spPr bwMode="auto">
              <a:xfrm>
                <a:off x="8430110" y="4430333"/>
                <a:ext cx="2588108"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Get started in minutes</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No data movement</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Leverage existing infrastructure</a:t>
                </a: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pic>
          <p:nvPicPr>
            <p:cNvPr id="162" name="Graphic 15">
              <a:extLst>
                <a:ext uri="{FF2B5EF4-FFF2-40B4-BE49-F238E27FC236}">
                  <a16:creationId xmlns:a16="http://schemas.microsoft.com/office/drawing/2014/main" id="{CD8033DD-92FB-46DD-90BF-E7E7AB0A8C00}"/>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39445" y="2157585"/>
              <a:ext cx="599383" cy="599383"/>
            </a:xfrm>
            <a:prstGeom prst="rect">
              <a:avLst/>
            </a:prstGeom>
          </p:spPr>
        </p:pic>
        <p:grpSp>
          <p:nvGrpSpPr>
            <p:cNvPr id="29" name="Group 28">
              <a:extLst>
                <a:ext uri="{FF2B5EF4-FFF2-40B4-BE49-F238E27FC236}">
                  <a16:creationId xmlns:a16="http://schemas.microsoft.com/office/drawing/2014/main" id="{3BBE32F0-6D39-4CF2-83E0-88EAF92E4F41}"/>
                </a:ext>
                <a:ext uri="{C183D7F6-B498-43B3-948B-1728B52AA6E4}">
                  <adec:decorative xmlns:adec="http://schemas.microsoft.com/office/drawing/2017/decorative" val="1"/>
                </a:ext>
              </a:extLst>
            </p:cNvPr>
            <p:cNvGrpSpPr/>
            <p:nvPr/>
          </p:nvGrpSpPr>
          <p:grpSpPr>
            <a:xfrm>
              <a:off x="5644027" y="2893620"/>
              <a:ext cx="5631023" cy="2423822"/>
              <a:chOff x="2064053" y="3290378"/>
              <a:chExt cx="5631023" cy="2423822"/>
            </a:xfrm>
          </p:grpSpPr>
          <p:sp>
            <p:nvSpPr>
              <p:cNvPr id="94" name="Rectangle 93">
                <a:extLst>
                  <a:ext uri="{FF2B5EF4-FFF2-40B4-BE49-F238E27FC236}">
                    <a16:creationId xmlns:a16="http://schemas.microsoft.com/office/drawing/2014/main" id="{1F3AF720-73A6-4426-9D2C-B49D492AA068}"/>
                  </a:ext>
                </a:extLst>
              </p:cNvPr>
              <p:cNvSpPr/>
              <p:nvPr/>
            </p:nvSpPr>
            <p:spPr bwMode="auto">
              <a:xfrm>
                <a:off x="4425626" y="3497478"/>
                <a:ext cx="3194017" cy="2216722"/>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9" name="Rectangle 198">
                <a:extLst>
                  <a:ext uri="{FF2B5EF4-FFF2-40B4-BE49-F238E27FC236}">
                    <a16:creationId xmlns:a16="http://schemas.microsoft.com/office/drawing/2014/main" id="{86B708B9-D54F-4E30-AFEA-9E7BAE66BC43}"/>
                  </a:ext>
                </a:extLst>
              </p:cNvPr>
              <p:cNvSpPr/>
              <p:nvPr/>
            </p:nvSpPr>
            <p:spPr bwMode="auto">
              <a:xfrm>
                <a:off x="4871271" y="4447384"/>
                <a:ext cx="2588108"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2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2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2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35" name="Group 134">
                <a:extLst>
                  <a:ext uri="{FF2B5EF4-FFF2-40B4-BE49-F238E27FC236}">
                    <a16:creationId xmlns:a16="http://schemas.microsoft.com/office/drawing/2014/main" id="{F39FAA0B-12B5-4A8D-A1CF-96A56BA55A75}"/>
                  </a:ext>
                </a:extLst>
              </p:cNvPr>
              <p:cNvGrpSpPr/>
              <p:nvPr/>
            </p:nvGrpSpPr>
            <p:grpSpPr>
              <a:xfrm>
                <a:off x="2064053" y="3290378"/>
                <a:ext cx="4186641" cy="1025375"/>
                <a:chOff x="4710930" y="2477815"/>
                <a:chExt cx="4369740" cy="1070222"/>
              </a:xfrm>
            </p:grpSpPr>
            <p:sp>
              <p:nvSpPr>
                <p:cNvPr id="136" name="Freeform: Shape 135">
                  <a:extLst>
                    <a:ext uri="{FF2B5EF4-FFF2-40B4-BE49-F238E27FC236}">
                      <a16:creationId xmlns:a16="http://schemas.microsoft.com/office/drawing/2014/main" id="{CE7ECC87-1B21-41E0-A6D2-9EA0AAEF61B6}"/>
                    </a:ext>
                  </a:extLst>
                </p:cNvPr>
                <p:cNvSpPr/>
                <p:nvPr/>
              </p:nvSpPr>
              <p:spPr>
                <a:xfrm>
                  <a:off x="4825117" y="3059952"/>
                  <a:ext cx="638598" cy="350777"/>
                </a:xfrm>
                <a:custGeom>
                  <a:avLst/>
                  <a:gdLst>
                    <a:gd name="connsiteX0" fmla="*/ 186626 w 360208"/>
                    <a:gd name="connsiteY0" fmla="*/ 80150 h 197861"/>
                    <a:gd name="connsiteX1" fmla="*/ 186626 w 360208"/>
                    <a:gd name="connsiteY1" fmla="*/ 2021 h 197861"/>
                    <a:gd name="connsiteX2" fmla="*/ 173819 w 360208"/>
                    <a:gd name="connsiteY2" fmla="*/ 2021 h 197861"/>
                    <a:gd name="connsiteX3" fmla="*/ 173819 w 360208"/>
                    <a:gd name="connsiteY3" fmla="*/ 80150 h 197861"/>
                    <a:gd name="connsiteX4" fmla="*/ 2021 w 360208"/>
                    <a:gd name="connsiteY4" fmla="*/ 80150 h 197861"/>
                    <a:gd name="connsiteX5" fmla="*/ 2021 w 360208"/>
                    <a:gd name="connsiteY5" fmla="*/ 197556 h 197861"/>
                    <a:gd name="connsiteX6" fmla="*/ 14829 w 360208"/>
                    <a:gd name="connsiteY6" fmla="*/ 197556 h 197861"/>
                    <a:gd name="connsiteX7" fmla="*/ 14829 w 360208"/>
                    <a:gd name="connsiteY7" fmla="*/ 92958 h 197861"/>
                    <a:gd name="connsiteX8" fmla="*/ 173819 w 360208"/>
                    <a:gd name="connsiteY8" fmla="*/ 92958 h 197861"/>
                    <a:gd name="connsiteX9" fmla="*/ 173819 w 360208"/>
                    <a:gd name="connsiteY9" fmla="*/ 177917 h 197861"/>
                    <a:gd name="connsiteX10" fmla="*/ 186626 w 360208"/>
                    <a:gd name="connsiteY10" fmla="*/ 177917 h 197861"/>
                    <a:gd name="connsiteX11" fmla="*/ 186626 w 360208"/>
                    <a:gd name="connsiteY11" fmla="*/ 92958 h 197861"/>
                    <a:gd name="connsiteX12" fmla="*/ 345445 w 360208"/>
                    <a:gd name="connsiteY12" fmla="*/ 92958 h 197861"/>
                    <a:gd name="connsiteX13" fmla="*/ 345445 w 360208"/>
                    <a:gd name="connsiteY13" fmla="*/ 197556 h 197861"/>
                    <a:gd name="connsiteX14" fmla="*/ 358253 w 360208"/>
                    <a:gd name="connsiteY14" fmla="*/ 197556 h 197861"/>
                    <a:gd name="connsiteX15" fmla="*/ 358253 w 360208"/>
                    <a:gd name="connsiteY15" fmla="*/ 80150 h 197861"/>
                    <a:gd name="connsiteX16" fmla="*/ 186626 w 360208"/>
                    <a:gd name="connsiteY16" fmla="*/ 80150 h 19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0208" h="197861">
                      <a:moveTo>
                        <a:pt x="186626" y="80150"/>
                      </a:moveTo>
                      <a:lnTo>
                        <a:pt x="186626" y="2021"/>
                      </a:lnTo>
                      <a:lnTo>
                        <a:pt x="173819" y="2021"/>
                      </a:lnTo>
                      <a:lnTo>
                        <a:pt x="173819" y="80150"/>
                      </a:lnTo>
                      <a:lnTo>
                        <a:pt x="2021" y="80150"/>
                      </a:lnTo>
                      <a:lnTo>
                        <a:pt x="2021" y="197556"/>
                      </a:lnTo>
                      <a:lnTo>
                        <a:pt x="14829" y="197556"/>
                      </a:lnTo>
                      <a:lnTo>
                        <a:pt x="14829" y="92958"/>
                      </a:lnTo>
                      <a:lnTo>
                        <a:pt x="173819" y="92958"/>
                      </a:lnTo>
                      <a:lnTo>
                        <a:pt x="173819" y="177917"/>
                      </a:lnTo>
                      <a:lnTo>
                        <a:pt x="186626" y="177917"/>
                      </a:lnTo>
                      <a:lnTo>
                        <a:pt x="186626" y="92958"/>
                      </a:lnTo>
                      <a:lnTo>
                        <a:pt x="345445" y="92958"/>
                      </a:lnTo>
                      <a:lnTo>
                        <a:pt x="345445" y="197556"/>
                      </a:lnTo>
                      <a:lnTo>
                        <a:pt x="358253" y="197556"/>
                      </a:lnTo>
                      <a:lnTo>
                        <a:pt x="358253" y="80150"/>
                      </a:lnTo>
                      <a:lnTo>
                        <a:pt x="186626" y="80150"/>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A03C6789-9675-496A-B5DB-BC21F1BC87CC}"/>
                    </a:ext>
                  </a:extLst>
                </p:cNvPr>
                <p:cNvSpPr/>
                <p:nvPr/>
              </p:nvSpPr>
              <p:spPr>
                <a:xfrm>
                  <a:off x="4710930" y="3359156"/>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8EF9409E-F239-4201-B3DA-4FA9EF5009B1}"/>
                    </a:ext>
                  </a:extLst>
                </p:cNvPr>
                <p:cNvSpPr/>
                <p:nvPr/>
              </p:nvSpPr>
              <p:spPr>
                <a:xfrm>
                  <a:off x="4755605" y="3379183"/>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4D41A0C5-EE94-45C8-BBD3-EE7B75D69691}"/>
                    </a:ext>
                  </a:extLst>
                </p:cNvPr>
                <p:cNvSpPr/>
                <p:nvPr/>
              </p:nvSpPr>
              <p:spPr>
                <a:xfrm>
                  <a:off x="5303907" y="3357821"/>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18895DA3-4C66-4EC8-BC44-E6191179232C}"/>
                    </a:ext>
                  </a:extLst>
                </p:cNvPr>
                <p:cNvSpPr/>
                <p:nvPr/>
              </p:nvSpPr>
              <p:spPr>
                <a:xfrm>
                  <a:off x="5342358" y="3377983"/>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A121248C-B91D-4F82-A38A-D494B366F1B2}"/>
                    </a:ext>
                  </a:extLst>
                </p:cNvPr>
                <p:cNvSpPr/>
                <p:nvPr/>
              </p:nvSpPr>
              <p:spPr>
                <a:xfrm>
                  <a:off x="5008710" y="3357822"/>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5C1063FA-0C3E-4048-A53A-1667357356EA}"/>
                    </a:ext>
                  </a:extLst>
                </p:cNvPr>
                <p:cNvSpPr/>
                <p:nvPr/>
              </p:nvSpPr>
              <p:spPr>
                <a:xfrm>
                  <a:off x="5047164" y="3377985"/>
                  <a:ext cx="188882" cy="143908"/>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E0DF600F-AD58-4EE5-8FB9-FC441D170AA4}"/>
                    </a:ext>
                  </a:extLst>
                </p:cNvPr>
                <p:cNvSpPr/>
                <p:nvPr/>
              </p:nvSpPr>
              <p:spPr>
                <a:xfrm>
                  <a:off x="4800874" y="3403561"/>
                  <a:ext cx="89944" cy="8994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9A3756CB-4ED9-4355-8672-954E90C3C789}"/>
                    </a:ext>
                  </a:extLst>
                </p:cNvPr>
                <p:cNvSpPr/>
                <p:nvPr/>
              </p:nvSpPr>
              <p:spPr>
                <a:xfrm>
                  <a:off x="5104323" y="3415028"/>
                  <a:ext cx="89944" cy="8994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903E5B51-7C80-45D0-9C69-C2C4E427A9ED}"/>
                    </a:ext>
                  </a:extLst>
                </p:cNvPr>
                <p:cNvSpPr/>
                <p:nvPr/>
              </p:nvSpPr>
              <p:spPr>
                <a:xfrm>
                  <a:off x="5399449" y="3415028"/>
                  <a:ext cx="89944" cy="89944"/>
                </a:xfrm>
                <a:custGeom>
                  <a:avLst/>
                  <a:gdLst>
                    <a:gd name="connsiteX0" fmla="*/ 27808 w 50733"/>
                    <a:gd name="connsiteY0" fmla="*/ 2021 h 50733"/>
                    <a:gd name="connsiteX1" fmla="*/ 2021 w 50733"/>
                    <a:gd name="connsiteY1" fmla="*/ 27808 h 50733"/>
                    <a:gd name="connsiteX2" fmla="*/ 21575 w 50733"/>
                    <a:gd name="connsiteY2" fmla="*/ 27808 h 50733"/>
                    <a:gd name="connsiteX3" fmla="*/ 21575 w 50733"/>
                    <a:gd name="connsiteY3" fmla="*/ 53253 h 50733"/>
                    <a:gd name="connsiteX4" fmla="*/ 34468 w 50733"/>
                    <a:gd name="connsiteY4" fmla="*/ 53253 h 50733"/>
                    <a:gd name="connsiteX5" fmla="*/ 34468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575" y="27808"/>
                      </a:lnTo>
                      <a:lnTo>
                        <a:pt x="21575" y="53253"/>
                      </a:lnTo>
                      <a:lnTo>
                        <a:pt x="34468" y="53253"/>
                      </a:lnTo>
                      <a:lnTo>
                        <a:pt x="34468"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6" name="quick setup 1" descr="quick setup">
                  <a:extLst>
                    <a:ext uri="{FF2B5EF4-FFF2-40B4-BE49-F238E27FC236}">
                      <a16:creationId xmlns:a16="http://schemas.microsoft.com/office/drawing/2014/main" id="{18C589D0-9F12-4F05-8ECF-2201424D39F9}"/>
                    </a:ext>
                  </a:extLst>
                </p:cNvPr>
                <p:cNvGrpSpPr>
                  <a:grpSpLocks noChangeAspect="1"/>
                </p:cNvGrpSpPr>
                <p:nvPr/>
              </p:nvGrpSpPr>
              <p:grpSpPr bwMode="auto">
                <a:xfrm>
                  <a:off x="4983320" y="2477815"/>
                  <a:ext cx="4097350" cy="603010"/>
                  <a:chOff x="491" y="784"/>
                  <a:chExt cx="3146" cy="463"/>
                </a:xfrm>
              </p:grpSpPr>
              <p:sp>
                <p:nvSpPr>
                  <p:cNvPr id="147" name="AutoShape 46">
                    <a:extLst>
                      <a:ext uri="{FF2B5EF4-FFF2-40B4-BE49-F238E27FC236}">
                        <a16:creationId xmlns:a16="http://schemas.microsoft.com/office/drawing/2014/main" id="{E980695B-C48C-4D2E-B9FB-8D87AC2D9091}"/>
                      </a:ext>
                    </a:extLst>
                  </p:cNvPr>
                  <p:cNvSpPr>
                    <a:spLocks noChangeAspect="1" noChangeArrowheads="1" noTextEdit="1"/>
                  </p:cNvSpPr>
                  <p:nvPr/>
                </p:nvSpPr>
                <p:spPr bwMode="auto">
                  <a:xfrm>
                    <a:off x="3422" y="784"/>
                    <a:ext cx="2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Freeform 48">
                    <a:extLst>
                      <a:ext uri="{FF2B5EF4-FFF2-40B4-BE49-F238E27FC236}">
                        <a16:creationId xmlns:a16="http://schemas.microsoft.com/office/drawing/2014/main" id="{5F8004E7-43E3-43EF-819B-03B1732EE719}"/>
                      </a:ext>
                    </a:extLst>
                  </p:cNvPr>
                  <p:cNvSpPr>
                    <a:spLocks noEditPoints="1"/>
                  </p:cNvSpPr>
                  <p:nvPr/>
                </p:nvSpPr>
                <p:spPr bwMode="auto">
                  <a:xfrm>
                    <a:off x="491" y="1031"/>
                    <a:ext cx="215" cy="216"/>
                  </a:xfrm>
                  <a:custGeom>
                    <a:avLst/>
                    <a:gdLst>
                      <a:gd name="T0" fmla="*/ 193 w 215"/>
                      <a:gd name="T1" fmla="*/ 23 h 216"/>
                      <a:gd name="T2" fmla="*/ 193 w 215"/>
                      <a:gd name="T3" fmla="*/ 194 h 216"/>
                      <a:gd name="T4" fmla="*/ 22 w 215"/>
                      <a:gd name="T5" fmla="*/ 194 h 216"/>
                      <a:gd name="T6" fmla="*/ 22 w 215"/>
                      <a:gd name="T7" fmla="*/ 23 h 216"/>
                      <a:gd name="T8" fmla="*/ 193 w 215"/>
                      <a:gd name="T9" fmla="*/ 23 h 216"/>
                      <a:gd name="T10" fmla="*/ 215 w 215"/>
                      <a:gd name="T11" fmla="*/ 0 h 216"/>
                      <a:gd name="T12" fmla="*/ 0 w 215"/>
                      <a:gd name="T13" fmla="*/ 0 h 216"/>
                      <a:gd name="T14" fmla="*/ 0 w 215"/>
                      <a:gd name="T15" fmla="*/ 216 h 216"/>
                      <a:gd name="T16" fmla="*/ 215 w 215"/>
                      <a:gd name="T17" fmla="*/ 216 h 216"/>
                      <a:gd name="T18" fmla="*/ 215 w 215"/>
                      <a:gd name="T1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216">
                        <a:moveTo>
                          <a:pt x="193" y="23"/>
                        </a:moveTo>
                        <a:lnTo>
                          <a:pt x="193" y="194"/>
                        </a:lnTo>
                        <a:lnTo>
                          <a:pt x="22" y="194"/>
                        </a:lnTo>
                        <a:lnTo>
                          <a:pt x="22" y="23"/>
                        </a:lnTo>
                        <a:lnTo>
                          <a:pt x="193" y="23"/>
                        </a:lnTo>
                        <a:close/>
                        <a:moveTo>
                          <a:pt x="215" y="0"/>
                        </a:moveTo>
                        <a:lnTo>
                          <a:pt x="0" y="0"/>
                        </a:lnTo>
                        <a:lnTo>
                          <a:pt x="0" y="216"/>
                        </a:lnTo>
                        <a:lnTo>
                          <a:pt x="215" y="216"/>
                        </a:lnTo>
                        <a:lnTo>
                          <a:pt x="21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9" name="Rectangle 49">
                    <a:extLst>
                      <a:ext uri="{FF2B5EF4-FFF2-40B4-BE49-F238E27FC236}">
                        <a16:creationId xmlns:a16="http://schemas.microsoft.com/office/drawing/2014/main" id="{473C17DE-6CDA-426E-B41B-32641871EA7C}"/>
                      </a:ext>
                    </a:extLst>
                  </p:cNvPr>
                  <p:cNvSpPr>
                    <a:spLocks noChangeArrowheads="1"/>
                  </p:cNvSpPr>
                  <p:nvPr/>
                </p:nvSpPr>
                <p:spPr bwMode="auto">
                  <a:xfrm>
                    <a:off x="503" y="1120"/>
                    <a:ext cx="102" cy="10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0" name="Freeform 50">
                    <a:extLst>
                      <a:ext uri="{FF2B5EF4-FFF2-40B4-BE49-F238E27FC236}">
                        <a16:creationId xmlns:a16="http://schemas.microsoft.com/office/drawing/2014/main" id="{8E9DC132-B565-4A86-B357-F9E494A8A1BF}"/>
                      </a:ext>
                    </a:extLst>
                  </p:cNvPr>
                  <p:cNvSpPr>
                    <a:spLocks/>
                  </p:cNvSpPr>
                  <p:nvPr/>
                </p:nvSpPr>
                <p:spPr bwMode="auto">
                  <a:xfrm>
                    <a:off x="627" y="1023"/>
                    <a:ext cx="79" cy="79"/>
                  </a:xfrm>
                  <a:custGeom>
                    <a:avLst/>
                    <a:gdLst>
                      <a:gd name="T0" fmla="*/ 0 w 79"/>
                      <a:gd name="T1" fmla="*/ 0 h 79"/>
                      <a:gd name="T2" fmla="*/ 0 w 79"/>
                      <a:gd name="T3" fmla="*/ 23 h 79"/>
                      <a:gd name="T4" fmla="*/ 57 w 79"/>
                      <a:gd name="T5" fmla="*/ 23 h 79"/>
                      <a:gd name="T6" fmla="*/ 57 w 79"/>
                      <a:gd name="T7" fmla="*/ 79 h 79"/>
                      <a:gd name="T8" fmla="*/ 79 w 79"/>
                      <a:gd name="T9" fmla="*/ 79 h 79"/>
                      <a:gd name="T10" fmla="*/ 79 w 79"/>
                      <a:gd name="T11" fmla="*/ 0 h 79"/>
                      <a:gd name="T12" fmla="*/ 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0" y="0"/>
                        </a:moveTo>
                        <a:lnTo>
                          <a:pt x="0" y="23"/>
                        </a:lnTo>
                        <a:lnTo>
                          <a:pt x="57" y="23"/>
                        </a:lnTo>
                        <a:lnTo>
                          <a:pt x="57" y="79"/>
                        </a:lnTo>
                        <a:lnTo>
                          <a:pt x="79" y="79"/>
                        </a:lnTo>
                        <a:lnTo>
                          <a:pt x="79"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Freeform 51">
                    <a:extLst>
                      <a:ext uri="{FF2B5EF4-FFF2-40B4-BE49-F238E27FC236}">
                        <a16:creationId xmlns:a16="http://schemas.microsoft.com/office/drawing/2014/main" id="{16C28BBB-FCD4-4152-B2E1-D6ADC922C33C}"/>
                      </a:ext>
                    </a:extLst>
                  </p:cNvPr>
                  <p:cNvSpPr>
                    <a:spLocks/>
                  </p:cNvSpPr>
                  <p:nvPr/>
                </p:nvSpPr>
                <p:spPr bwMode="auto">
                  <a:xfrm>
                    <a:off x="554" y="1069"/>
                    <a:ext cx="121" cy="122"/>
                  </a:xfrm>
                  <a:custGeom>
                    <a:avLst/>
                    <a:gdLst>
                      <a:gd name="T0" fmla="*/ 99 w 121"/>
                      <a:gd name="T1" fmla="*/ 0 h 122"/>
                      <a:gd name="T2" fmla="*/ 42 w 121"/>
                      <a:gd name="T3" fmla="*/ 0 h 122"/>
                      <a:gd name="T4" fmla="*/ 42 w 121"/>
                      <a:gd name="T5" fmla="*/ 23 h 122"/>
                      <a:gd name="T6" fmla="*/ 82 w 121"/>
                      <a:gd name="T7" fmla="*/ 23 h 122"/>
                      <a:gd name="T8" fmla="*/ 0 w 121"/>
                      <a:gd name="T9" fmla="*/ 106 h 122"/>
                      <a:gd name="T10" fmla="*/ 16 w 121"/>
                      <a:gd name="T11" fmla="*/ 122 h 122"/>
                      <a:gd name="T12" fmla="*/ 99 w 121"/>
                      <a:gd name="T13" fmla="*/ 39 h 122"/>
                      <a:gd name="T14" fmla="*/ 99 w 121"/>
                      <a:gd name="T15" fmla="*/ 80 h 122"/>
                      <a:gd name="T16" fmla="*/ 121 w 121"/>
                      <a:gd name="T17" fmla="*/ 80 h 122"/>
                      <a:gd name="T18" fmla="*/ 121 w 121"/>
                      <a:gd name="T19" fmla="*/ 23 h 122"/>
                      <a:gd name="T20" fmla="*/ 121 w 121"/>
                      <a:gd name="T21" fmla="*/ 0 h 122"/>
                      <a:gd name="T22" fmla="*/ 99 w 121"/>
                      <a:gd name="T23" fmla="*/ 0 h 122"/>
                      <a:gd name="T24" fmla="*/ 99 w 121"/>
                      <a:gd name="T2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22">
                        <a:moveTo>
                          <a:pt x="99" y="0"/>
                        </a:moveTo>
                        <a:lnTo>
                          <a:pt x="42" y="0"/>
                        </a:lnTo>
                        <a:lnTo>
                          <a:pt x="42" y="23"/>
                        </a:lnTo>
                        <a:lnTo>
                          <a:pt x="82" y="23"/>
                        </a:lnTo>
                        <a:lnTo>
                          <a:pt x="0" y="106"/>
                        </a:lnTo>
                        <a:lnTo>
                          <a:pt x="16" y="122"/>
                        </a:lnTo>
                        <a:lnTo>
                          <a:pt x="99" y="39"/>
                        </a:lnTo>
                        <a:lnTo>
                          <a:pt x="99" y="80"/>
                        </a:lnTo>
                        <a:lnTo>
                          <a:pt x="121" y="80"/>
                        </a:lnTo>
                        <a:lnTo>
                          <a:pt x="121" y="23"/>
                        </a:lnTo>
                        <a:lnTo>
                          <a:pt x="121" y="0"/>
                        </a:lnTo>
                        <a:lnTo>
                          <a:pt x="99" y="0"/>
                        </a:lnTo>
                        <a:lnTo>
                          <a:pt x="9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28" name="Rectangle 27">
                <a:extLst>
                  <a:ext uri="{FF2B5EF4-FFF2-40B4-BE49-F238E27FC236}">
                    <a16:creationId xmlns:a16="http://schemas.microsoft.com/office/drawing/2014/main" id="{BF81CBD2-0E15-42AC-80BB-C94FE39628D1}"/>
                  </a:ext>
                </a:extLst>
              </p:cNvPr>
              <p:cNvSpPr/>
              <p:nvPr/>
            </p:nvSpPr>
            <p:spPr bwMode="auto">
              <a:xfrm>
                <a:off x="4551877" y="4431925"/>
                <a:ext cx="3143199" cy="3991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Unified Management </a:t>
                </a:r>
              </a:p>
            </p:txBody>
          </p:sp>
        </p:grpSp>
        <p:grpSp>
          <p:nvGrpSpPr>
            <p:cNvPr id="258" name="Group 257">
              <a:extLst>
                <a:ext uri="{FF2B5EF4-FFF2-40B4-BE49-F238E27FC236}">
                  <a16:creationId xmlns:a16="http://schemas.microsoft.com/office/drawing/2014/main" id="{E9DDF934-03EB-42E9-AD89-CEBE6F674BE6}"/>
                </a:ext>
                <a:ext uri="{C183D7F6-B498-43B3-948B-1728B52AA6E4}">
                  <adec:decorative xmlns:adec="http://schemas.microsoft.com/office/drawing/2017/decorative" val="1"/>
                </a:ext>
              </a:extLst>
            </p:cNvPr>
            <p:cNvGrpSpPr/>
            <p:nvPr/>
          </p:nvGrpSpPr>
          <p:grpSpPr>
            <a:xfrm>
              <a:off x="9268728" y="3150464"/>
              <a:ext cx="750578" cy="836540"/>
              <a:chOff x="1762120" y="2315025"/>
              <a:chExt cx="771532" cy="859893"/>
            </a:xfrm>
          </p:grpSpPr>
          <p:grpSp>
            <p:nvGrpSpPr>
              <p:cNvPr id="259" name="decentralized identity" descr="decentralized identity">
                <a:extLst>
                  <a:ext uri="{FF2B5EF4-FFF2-40B4-BE49-F238E27FC236}">
                    <a16:creationId xmlns:a16="http://schemas.microsoft.com/office/drawing/2014/main" id="{887E9E36-9B88-4216-B512-26BB0D74823D}"/>
                  </a:ext>
                </a:extLst>
              </p:cNvPr>
              <p:cNvGrpSpPr/>
              <p:nvPr/>
            </p:nvGrpSpPr>
            <p:grpSpPr>
              <a:xfrm>
                <a:off x="1762120" y="2315025"/>
                <a:ext cx="771532" cy="859893"/>
                <a:chOff x="7299144" y="3026630"/>
                <a:chExt cx="411707" cy="458859"/>
              </a:xfrm>
            </p:grpSpPr>
            <p:sp>
              <p:nvSpPr>
                <p:cNvPr id="266" name="Freeform: Shape 265">
                  <a:extLst>
                    <a:ext uri="{FF2B5EF4-FFF2-40B4-BE49-F238E27FC236}">
                      <a16:creationId xmlns:a16="http://schemas.microsoft.com/office/drawing/2014/main" id="{E9E4FC21-9B99-4B38-A2A6-2FFC2F6EA3E6}"/>
                    </a:ext>
                  </a:extLst>
                </p:cNvPr>
                <p:cNvSpPr/>
                <p:nvPr/>
              </p:nvSpPr>
              <p:spPr>
                <a:xfrm>
                  <a:off x="7317393" y="3038869"/>
                  <a:ext cx="375600" cy="432653"/>
                </a:xfrm>
                <a:custGeom>
                  <a:avLst/>
                  <a:gdLst>
                    <a:gd name="connsiteX0" fmla="*/ 188033 w 375600"/>
                    <a:gd name="connsiteY0" fmla="*/ 432015 h 432653"/>
                    <a:gd name="connsiteX1" fmla="*/ 1765 w 375600"/>
                    <a:gd name="connsiteY1" fmla="*/ 324432 h 432653"/>
                    <a:gd name="connsiteX2" fmla="*/ 1765 w 375600"/>
                    <a:gd name="connsiteY2" fmla="*/ 109347 h 432653"/>
                    <a:gd name="connsiteX3" fmla="*/ 188033 w 375600"/>
                    <a:gd name="connsiteY3" fmla="*/ 1765 h 432653"/>
                    <a:gd name="connsiteX4" fmla="*/ 374301 w 375600"/>
                    <a:gd name="connsiteY4" fmla="*/ 109347 h 432653"/>
                    <a:gd name="connsiteX5" fmla="*/ 374301 w 375600"/>
                    <a:gd name="connsiteY5" fmla="*/ 324432 h 432653"/>
                    <a:gd name="connsiteX6" fmla="*/ 188033 w 375600"/>
                    <a:gd name="connsiteY6" fmla="*/ 432015 h 432653"/>
                    <a:gd name="connsiteX7" fmla="*/ 13771 w 375600"/>
                    <a:gd name="connsiteY7" fmla="*/ 317548 h 432653"/>
                    <a:gd name="connsiteX8" fmla="*/ 188033 w 375600"/>
                    <a:gd name="connsiteY8" fmla="*/ 418167 h 432653"/>
                    <a:gd name="connsiteX9" fmla="*/ 362294 w 375600"/>
                    <a:gd name="connsiteY9" fmla="*/ 317548 h 432653"/>
                    <a:gd name="connsiteX10" fmla="*/ 362294 w 375600"/>
                    <a:gd name="connsiteY10" fmla="*/ 116231 h 432653"/>
                    <a:gd name="connsiteX11" fmla="*/ 188033 w 375600"/>
                    <a:gd name="connsiteY11" fmla="*/ 15613 h 432653"/>
                    <a:gd name="connsiteX12" fmla="*/ 13771 w 375600"/>
                    <a:gd name="connsiteY12" fmla="*/ 116231 h 432653"/>
                    <a:gd name="connsiteX13" fmla="*/ 13771 w 375600"/>
                    <a:gd name="connsiteY13" fmla="*/ 317548 h 43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600" h="432653">
                      <a:moveTo>
                        <a:pt x="188033" y="432015"/>
                      </a:moveTo>
                      <a:lnTo>
                        <a:pt x="1765" y="324432"/>
                      </a:lnTo>
                      <a:lnTo>
                        <a:pt x="1765" y="109347"/>
                      </a:lnTo>
                      <a:lnTo>
                        <a:pt x="188033" y="1765"/>
                      </a:lnTo>
                      <a:lnTo>
                        <a:pt x="374301" y="109347"/>
                      </a:lnTo>
                      <a:lnTo>
                        <a:pt x="374301" y="324432"/>
                      </a:lnTo>
                      <a:lnTo>
                        <a:pt x="188033" y="432015"/>
                      </a:lnTo>
                      <a:close/>
                      <a:moveTo>
                        <a:pt x="13771" y="317548"/>
                      </a:moveTo>
                      <a:lnTo>
                        <a:pt x="188033" y="418167"/>
                      </a:lnTo>
                      <a:lnTo>
                        <a:pt x="362294" y="317548"/>
                      </a:lnTo>
                      <a:lnTo>
                        <a:pt x="362294" y="116231"/>
                      </a:lnTo>
                      <a:lnTo>
                        <a:pt x="188033" y="15613"/>
                      </a:lnTo>
                      <a:lnTo>
                        <a:pt x="13771" y="116231"/>
                      </a:lnTo>
                      <a:lnTo>
                        <a:pt x="13771" y="317548"/>
                      </a:ln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7" name="Freeform: Shape 266">
                  <a:extLst>
                    <a:ext uri="{FF2B5EF4-FFF2-40B4-BE49-F238E27FC236}">
                      <a16:creationId xmlns:a16="http://schemas.microsoft.com/office/drawing/2014/main" id="{A128067D-8008-4509-BF2A-E797765FFA56}"/>
                    </a:ext>
                  </a:extLst>
                </p:cNvPr>
                <p:cNvSpPr/>
                <p:nvPr/>
              </p:nvSpPr>
              <p:spPr>
                <a:xfrm>
                  <a:off x="7477647" y="302663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8" name="Freeform: Shape 267">
                  <a:extLst>
                    <a:ext uri="{FF2B5EF4-FFF2-40B4-BE49-F238E27FC236}">
                      <a16:creationId xmlns:a16="http://schemas.microsoft.com/office/drawing/2014/main" id="{0A0F3F09-D18F-46E1-9DF3-BBB51C4266C5}"/>
                    </a:ext>
                  </a:extLst>
                </p:cNvPr>
                <p:cNvSpPr/>
                <p:nvPr/>
              </p:nvSpPr>
              <p:spPr>
                <a:xfrm>
                  <a:off x="7477647" y="343319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5"/>
                        <a:pt x="40284" y="1765"/>
                        <a:pt x="26579" y="1765"/>
                      </a:cubicBezTo>
                      <a:cubicBezTo>
                        <a:pt x="12874" y="1765"/>
                        <a:pt x="1765" y="12875"/>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9" name="Freeform: Shape 268">
                  <a:extLst>
                    <a:ext uri="{FF2B5EF4-FFF2-40B4-BE49-F238E27FC236}">
                      <a16:creationId xmlns:a16="http://schemas.microsoft.com/office/drawing/2014/main" id="{87BC0766-5EF5-4F4D-95F9-9EE71271C9D2}"/>
                    </a:ext>
                  </a:extLst>
                </p:cNvPr>
                <p:cNvSpPr/>
                <p:nvPr/>
              </p:nvSpPr>
              <p:spPr>
                <a:xfrm>
                  <a:off x="7658552" y="3338491"/>
                  <a:ext cx="52299" cy="52299"/>
                </a:xfrm>
                <a:custGeom>
                  <a:avLst/>
                  <a:gdLst>
                    <a:gd name="connsiteX0" fmla="*/ 26579 w 52298"/>
                    <a:gd name="connsiteY0" fmla="*/ 51393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3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3"/>
                      </a:moveTo>
                      <a:cubicBezTo>
                        <a:pt x="40284" y="51393"/>
                        <a:pt x="51393" y="40284"/>
                        <a:pt x="51393" y="26579"/>
                      </a:cubicBezTo>
                      <a:cubicBezTo>
                        <a:pt x="51393" y="12874"/>
                        <a:pt x="40284" y="1765"/>
                        <a:pt x="26579" y="1765"/>
                      </a:cubicBezTo>
                      <a:cubicBezTo>
                        <a:pt x="12874" y="1765"/>
                        <a:pt x="1765" y="12874"/>
                        <a:pt x="1765" y="26579"/>
                      </a:cubicBezTo>
                      <a:cubicBezTo>
                        <a:pt x="1765" y="40284"/>
                        <a:pt x="12874" y="51393"/>
                        <a:pt x="26579" y="51393"/>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0" name="Freeform: Shape 269">
                  <a:extLst>
                    <a:ext uri="{FF2B5EF4-FFF2-40B4-BE49-F238E27FC236}">
                      <a16:creationId xmlns:a16="http://schemas.microsoft.com/office/drawing/2014/main" id="{6A74F062-2357-41E3-BAC7-9DFE2DE931ED}"/>
                    </a:ext>
                  </a:extLst>
                </p:cNvPr>
                <p:cNvSpPr/>
                <p:nvPr/>
              </p:nvSpPr>
              <p:spPr>
                <a:xfrm>
                  <a:off x="7658552" y="3121719"/>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1" name="Freeform: Shape 270">
                  <a:extLst>
                    <a:ext uri="{FF2B5EF4-FFF2-40B4-BE49-F238E27FC236}">
                      <a16:creationId xmlns:a16="http://schemas.microsoft.com/office/drawing/2014/main" id="{2ABCBCE0-8840-4270-B723-AE87406724CE}"/>
                    </a:ext>
                  </a:extLst>
                </p:cNvPr>
                <p:cNvSpPr/>
                <p:nvPr/>
              </p:nvSpPr>
              <p:spPr>
                <a:xfrm>
                  <a:off x="7299144" y="3339605"/>
                  <a:ext cx="47544" cy="47544"/>
                </a:xfrm>
                <a:custGeom>
                  <a:avLst/>
                  <a:gdLst>
                    <a:gd name="connsiteX0" fmla="*/ 25698 w 47544"/>
                    <a:gd name="connsiteY0" fmla="*/ 49633 h 47544"/>
                    <a:gd name="connsiteX1" fmla="*/ 49632 w 47544"/>
                    <a:gd name="connsiteY1" fmla="*/ 25699 h 47544"/>
                    <a:gd name="connsiteX2" fmla="*/ 25698 w 47544"/>
                    <a:gd name="connsiteY2" fmla="*/ 1765 h 47544"/>
                    <a:gd name="connsiteX3" fmla="*/ 1765 w 47544"/>
                    <a:gd name="connsiteY3" fmla="*/ 25699 h 47544"/>
                    <a:gd name="connsiteX4" fmla="*/ 25698 w 47544"/>
                    <a:gd name="connsiteY4" fmla="*/ 49633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3"/>
                      </a:moveTo>
                      <a:cubicBezTo>
                        <a:pt x="38917" y="49633"/>
                        <a:pt x="49632" y="38917"/>
                        <a:pt x="49632" y="25699"/>
                      </a:cubicBezTo>
                      <a:cubicBezTo>
                        <a:pt x="49632" y="12480"/>
                        <a:pt x="38917" y="1765"/>
                        <a:pt x="25698" y="1765"/>
                      </a:cubicBezTo>
                      <a:cubicBezTo>
                        <a:pt x="12480" y="1765"/>
                        <a:pt x="1765" y="12480"/>
                        <a:pt x="1765" y="25699"/>
                      </a:cubicBezTo>
                      <a:cubicBezTo>
                        <a:pt x="1765" y="38917"/>
                        <a:pt x="12480" y="49633"/>
                        <a:pt x="25698" y="49633"/>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2" name="Freeform: Shape 271">
                  <a:extLst>
                    <a:ext uri="{FF2B5EF4-FFF2-40B4-BE49-F238E27FC236}">
                      <a16:creationId xmlns:a16="http://schemas.microsoft.com/office/drawing/2014/main" id="{4C811515-11CC-421A-BF49-559BC58F9BC0}"/>
                    </a:ext>
                  </a:extLst>
                </p:cNvPr>
                <p:cNvSpPr/>
                <p:nvPr/>
              </p:nvSpPr>
              <p:spPr>
                <a:xfrm>
                  <a:off x="7299144" y="3124282"/>
                  <a:ext cx="47544" cy="47544"/>
                </a:xfrm>
                <a:custGeom>
                  <a:avLst/>
                  <a:gdLst>
                    <a:gd name="connsiteX0" fmla="*/ 25698 w 47544"/>
                    <a:gd name="connsiteY0" fmla="*/ 49632 h 47544"/>
                    <a:gd name="connsiteX1" fmla="*/ 49632 w 47544"/>
                    <a:gd name="connsiteY1" fmla="*/ 25698 h 47544"/>
                    <a:gd name="connsiteX2" fmla="*/ 25698 w 47544"/>
                    <a:gd name="connsiteY2" fmla="*/ 1765 h 47544"/>
                    <a:gd name="connsiteX3" fmla="*/ 1765 w 47544"/>
                    <a:gd name="connsiteY3" fmla="*/ 25698 h 47544"/>
                    <a:gd name="connsiteX4" fmla="*/ 25698 w 47544"/>
                    <a:gd name="connsiteY4" fmla="*/ 49632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2"/>
                      </a:moveTo>
                      <a:cubicBezTo>
                        <a:pt x="38917" y="49632"/>
                        <a:pt x="49632" y="38917"/>
                        <a:pt x="49632" y="25698"/>
                      </a:cubicBezTo>
                      <a:cubicBezTo>
                        <a:pt x="49632" y="12480"/>
                        <a:pt x="38917" y="1765"/>
                        <a:pt x="25698" y="1765"/>
                      </a:cubicBezTo>
                      <a:cubicBezTo>
                        <a:pt x="12480" y="1765"/>
                        <a:pt x="1765" y="12480"/>
                        <a:pt x="1765" y="25698"/>
                      </a:cubicBezTo>
                      <a:cubicBezTo>
                        <a:pt x="1765" y="38917"/>
                        <a:pt x="12480" y="49632"/>
                        <a:pt x="25698" y="49632"/>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1FACF048-4EEC-45F8-B604-C37922243E28}"/>
                  </a:ext>
                </a:extLst>
              </p:cNvPr>
              <p:cNvGrpSpPr/>
              <p:nvPr/>
            </p:nvGrpSpPr>
            <p:grpSpPr>
              <a:xfrm>
                <a:off x="1937918" y="2671820"/>
                <a:ext cx="419935" cy="146289"/>
                <a:chOff x="1954412" y="2652778"/>
                <a:chExt cx="419935" cy="146289"/>
              </a:xfrm>
            </p:grpSpPr>
            <p:sp>
              <p:nvSpPr>
                <p:cNvPr id="261" name="Freeform: Shape 260">
                  <a:extLst>
                    <a:ext uri="{FF2B5EF4-FFF2-40B4-BE49-F238E27FC236}">
                      <a16:creationId xmlns:a16="http://schemas.microsoft.com/office/drawing/2014/main" id="{CE09AF7D-BAED-4075-9F89-C6A5A81AC20A}"/>
                    </a:ext>
                  </a:extLst>
                </p:cNvPr>
                <p:cNvSpPr/>
                <p:nvPr/>
              </p:nvSpPr>
              <p:spPr>
                <a:xfrm>
                  <a:off x="1954412" y="2652778"/>
                  <a:ext cx="185012" cy="146289"/>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62" name="Group 261">
                  <a:extLst>
                    <a:ext uri="{FF2B5EF4-FFF2-40B4-BE49-F238E27FC236}">
                      <a16:creationId xmlns:a16="http://schemas.microsoft.com/office/drawing/2014/main" id="{E1821BDB-9976-40FE-A9F3-840EC781B565}"/>
                    </a:ext>
                  </a:extLst>
                </p:cNvPr>
                <p:cNvGrpSpPr/>
                <p:nvPr/>
              </p:nvGrpSpPr>
              <p:grpSpPr>
                <a:xfrm>
                  <a:off x="2165589" y="2658168"/>
                  <a:ext cx="208758" cy="139790"/>
                  <a:chOff x="2222738" y="2658178"/>
                  <a:chExt cx="391875" cy="262412"/>
                </a:xfrm>
              </p:grpSpPr>
              <p:sp>
                <p:nvSpPr>
                  <p:cNvPr id="263" name="Rectangle 262">
                    <a:extLst>
                      <a:ext uri="{FF2B5EF4-FFF2-40B4-BE49-F238E27FC236}">
                        <a16:creationId xmlns:a16="http://schemas.microsoft.com/office/drawing/2014/main" id="{4843D6EA-CC0F-4DFD-8711-9D201AD33650}"/>
                      </a:ext>
                    </a:extLst>
                  </p:cNvPr>
                  <p:cNvSpPr/>
                  <p:nvPr/>
                </p:nvSpPr>
                <p:spPr bwMode="auto">
                  <a:xfrm>
                    <a:off x="2222738" y="2658178"/>
                    <a:ext cx="391875"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Rectangle 263">
                    <a:extLst>
                      <a:ext uri="{FF2B5EF4-FFF2-40B4-BE49-F238E27FC236}">
                        <a16:creationId xmlns:a16="http://schemas.microsoft.com/office/drawing/2014/main" id="{06BACB3E-A49B-4859-8608-024A66D3187D}"/>
                      </a:ext>
                    </a:extLst>
                  </p:cNvPr>
                  <p:cNvSpPr/>
                  <p:nvPr/>
                </p:nvSpPr>
                <p:spPr bwMode="auto">
                  <a:xfrm>
                    <a:off x="2222738" y="2766525"/>
                    <a:ext cx="391875"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ectangle 264">
                    <a:extLst>
                      <a:ext uri="{FF2B5EF4-FFF2-40B4-BE49-F238E27FC236}">
                        <a16:creationId xmlns:a16="http://schemas.microsoft.com/office/drawing/2014/main" id="{D936D60B-FB38-418A-8CD6-864C46766CB5}"/>
                      </a:ext>
                    </a:extLst>
                  </p:cNvPr>
                  <p:cNvSpPr/>
                  <p:nvPr/>
                </p:nvSpPr>
                <p:spPr bwMode="auto">
                  <a:xfrm>
                    <a:off x="2222738" y="2874871"/>
                    <a:ext cx="391875"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5" name="Rectangle 4">
              <a:extLst>
                <a:ext uri="{FF2B5EF4-FFF2-40B4-BE49-F238E27FC236}">
                  <a16:creationId xmlns:a16="http://schemas.microsoft.com/office/drawing/2014/main" id="{88F19BDC-9401-4171-A65E-91888DAEE8F8}"/>
                </a:ext>
              </a:extLst>
            </p:cNvPr>
            <p:cNvSpPr/>
            <p:nvPr/>
          </p:nvSpPr>
          <p:spPr bwMode="auto">
            <a:xfrm>
              <a:off x="8434805" y="4409207"/>
              <a:ext cx="2588108"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Single view for on-prem and clouds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Consistent workflows</a:t>
              </a: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 name="Rectangle 9">
              <a:extLst>
                <a:ext uri="{FF2B5EF4-FFF2-40B4-BE49-F238E27FC236}">
                  <a16:creationId xmlns:a16="http://schemas.microsoft.com/office/drawing/2014/main" id="{BFD92D6F-00F7-473F-9261-397B5FB70A11}"/>
                </a:ext>
                <a:ext uri="{C183D7F6-B498-43B3-948B-1728B52AA6E4}">
                  <adec:decorative xmlns:adec="http://schemas.microsoft.com/office/drawing/2017/decorative" val="1"/>
                </a:ext>
              </a:extLst>
            </p:cNvPr>
            <p:cNvSpPr/>
            <p:nvPr/>
          </p:nvSpPr>
          <p:spPr bwMode="auto">
            <a:xfrm>
              <a:off x="1272787" y="4465012"/>
              <a:ext cx="2588108"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1" name="Rectangle 10">
              <a:extLst>
                <a:ext uri="{FF2B5EF4-FFF2-40B4-BE49-F238E27FC236}">
                  <a16:creationId xmlns:a16="http://schemas.microsoft.com/office/drawing/2014/main" id="{D8CC8F7E-9162-4DB8-B325-E5137F0B6316}"/>
                </a:ext>
              </a:extLst>
            </p:cNvPr>
            <p:cNvSpPr/>
            <p:nvPr/>
          </p:nvSpPr>
          <p:spPr bwMode="auto">
            <a:xfrm>
              <a:off x="1335912" y="4456100"/>
              <a:ext cx="2588108"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Use familiar tools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Meet regulatory compliance</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Auto scale compute anywhere</a:t>
              </a: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spTree>
    <p:extLst>
      <p:ext uri="{BB962C8B-B14F-4D97-AF65-F5344CB8AC3E}">
        <p14:creationId xmlns:p14="http://schemas.microsoft.com/office/powerpoint/2010/main" val="382382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Azure Arc logo">
            <a:extLst>
              <a:ext uri="{FF2B5EF4-FFF2-40B4-BE49-F238E27FC236}">
                <a16:creationId xmlns:a16="http://schemas.microsoft.com/office/drawing/2014/main" id="{BA9AC7E5-36B3-4EF5-85E5-20ABEEF878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96313" y="496545"/>
            <a:ext cx="859304" cy="859304"/>
          </a:xfrm>
          <a:prstGeom prst="rect">
            <a:avLst/>
          </a:prstGeom>
        </p:spPr>
      </p:pic>
      <p:sp>
        <p:nvSpPr>
          <p:cNvPr id="2" name="Title 1">
            <a:extLst>
              <a:ext uri="{FF2B5EF4-FFF2-40B4-BE49-F238E27FC236}">
                <a16:creationId xmlns:a16="http://schemas.microsoft.com/office/drawing/2014/main" id="{A619C88F-CA7F-4240-935E-086C83FD1B8A}"/>
              </a:ext>
            </a:extLst>
          </p:cNvPr>
          <p:cNvSpPr>
            <a:spLocks noGrp="1"/>
          </p:cNvSpPr>
          <p:nvPr>
            <p:ph type="title"/>
          </p:nvPr>
        </p:nvSpPr>
        <p:spPr>
          <a:xfrm>
            <a:off x="1057992" y="626803"/>
            <a:ext cx="11018520" cy="664797"/>
          </a:xfrm>
        </p:spPr>
        <p:txBody>
          <a:bodyPr/>
          <a:lstStyle/>
          <a:p>
            <a:pPr marL="0" marR="0" lvl="0" indent="0" algn="ctr" defTabSz="932472" rtl="0" eaLnBrk="1" fontAlgn="base" latinLnBrk="0" hangingPunct="1">
              <a:lnSpc>
                <a:spcPct val="90000"/>
              </a:lnSpc>
              <a:spcBef>
                <a:spcPts val="600"/>
              </a:spcBef>
              <a:spcAft>
                <a:spcPts val="600"/>
              </a:spcAft>
              <a:tabLst/>
              <a:defRPr/>
            </a:pPr>
            <a:r>
              <a:rPr kumimoji="0" lang="en-US" sz="4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Azure Arc</a:t>
            </a:r>
            <a:endParaRPr lang="en-US" sz="4800"/>
          </a:p>
        </p:txBody>
      </p:sp>
      <p:sp>
        <p:nvSpPr>
          <p:cNvPr id="19" name="TextBox 18">
            <a:extLst>
              <a:ext uri="{FF2B5EF4-FFF2-40B4-BE49-F238E27FC236}">
                <a16:creationId xmlns:a16="http://schemas.microsoft.com/office/drawing/2014/main" id="{C0363C4E-8E5E-434E-B128-749478D0635C}"/>
              </a:ext>
            </a:extLst>
          </p:cNvPr>
          <p:cNvSpPr txBox="1"/>
          <p:nvPr/>
        </p:nvSpPr>
        <p:spPr>
          <a:xfrm>
            <a:off x="1501543" y="1510279"/>
            <a:ext cx="9253135" cy="751380"/>
          </a:xfrm>
          <a:prstGeom prst="rect">
            <a:avLst/>
          </a:prstGeom>
          <a:noFill/>
        </p:spPr>
        <p:txBody>
          <a:bodyPr wrap="square" lIns="0" tIns="0" rIns="0" bIns="0" rtlCol="0">
            <a:noAutofit/>
          </a:bodyPr>
          <a:lstStyle/>
          <a:p>
            <a:pPr algn="ctr">
              <a:defRPr/>
            </a:pPr>
            <a:r>
              <a:rPr lang="en-US" sz="2000">
                <a:latin typeface="Segoe UI Semibold"/>
              </a:rPr>
              <a:t>Extend Azure management and services anywhere</a:t>
            </a:r>
          </a:p>
        </p:txBody>
      </p:sp>
      <p:sp>
        <p:nvSpPr>
          <p:cNvPr id="8" name="Text Placeholder 1">
            <a:extLst>
              <a:ext uri="{FF2B5EF4-FFF2-40B4-BE49-F238E27FC236}">
                <a16:creationId xmlns:a16="http://schemas.microsoft.com/office/drawing/2014/main" id="{409D3E70-6448-4AB6-856A-0F790B875397}"/>
              </a:ext>
            </a:extLst>
          </p:cNvPr>
          <p:cNvSpPr txBox="1">
            <a:spLocks/>
          </p:cNvSpPr>
          <p:nvPr/>
        </p:nvSpPr>
        <p:spPr>
          <a:xfrm>
            <a:off x="839520" y="10107767"/>
            <a:ext cx="2936911" cy="1969770"/>
          </a:xfrm>
          <a:prstGeom prst="rect">
            <a:avLst/>
          </a:prstGeom>
        </p:spPr>
        <p:txBody>
          <a:bodyPr vert="horz" wrap="square" lIns="0" tIns="0" rIns="0" bIns="0" rtlCol="0">
            <a:spAutoFit/>
          </a:bodyPr>
          <a:lstStyle>
            <a:lvl1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2000" kern="1200" spc="0" baseline="0">
                <a:solidFill>
                  <a:srgbClr val="000000"/>
                </a:solidFill>
                <a:latin typeface="+mj-lt"/>
                <a:ea typeface="+mn-ea"/>
                <a:cs typeface="+mn-cs"/>
              </a:defRPr>
            </a:lvl1pPr>
            <a:lvl2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0" marR="0" indent="0" algn="l" defTabSz="914016" rtl="0" eaLnBrk="1" fontAlgn="auto" latinLnBrk="0" hangingPunct="1">
              <a:lnSpc>
                <a:spcPct val="100000"/>
              </a:lnSpc>
              <a:spcBef>
                <a:spcPts val="1200"/>
              </a:spcBef>
              <a:spcAft>
                <a:spcPts val="0"/>
              </a:spcAft>
              <a:buClrTx/>
              <a:buSzPct val="90000"/>
              <a:buFont typeface="Wingdings" panose="05000000000000000000" pitchFamily="2" charset="2"/>
              <a:buNone/>
              <a:tabLst/>
              <a:defRPr sz="1400" b="1" kern="1200" spc="0" baseline="0">
                <a:solidFill>
                  <a:srgbClr val="000000"/>
                </a:solidFill>
                <a:latin typeface="+mn-lt"/>
                <a:ea typeface="+mn-ea"/>
                <a:cs typeface="+mn-cs"/>
              </a:defRPr>
            </a:lvl3pPr>
            <a:lvl4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100" kern="1200" spc="0" baseline="0">
                <a:solidFill>
                  <a:srgbClr val="000000"/>
                </a:soli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R="0" lvl="0" algn="l" defTabSz="914016" rtl="0" eaLnBrk="1" fontAlgn="base"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Azure is already trusted and proven by our customers. Azure Arc uses the same APIs and the same control plane as Azure, providing consistency across</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the hybrid infrastructure, which increases productivity and reduces risk.”</a:t>
            </a:r>
          </a:p>
        </p:txBody>
      </p:sp>
      <p:grpSp>
        <p:nvGrpSpPr>
          <p:cNvPr id="4" name="Group 3">
            <a:extLst>
              <a:ext uri="{FF2B5EF4-FFF2-40B4-BE49-F238E27FC236}">
                <a16:creationId xmlns:a16="http://schemas.microsoft.com/office/drawing/2014/main" id="{52048894-57F1-42A6-ADF9-E0413D302733}"/>
              </a:ext>
              <a:ext uri="{C183D7F6-B498-43B3-948B-1728B52AA6E4}">
                <adec:decorative xmlns:adec="http://schemas.microsoft.com/office/drawing/2017/decorative" val="1"/>
              </a:ext>
            </a:extLst>
          </p:cNvPr>
          <p:cNvGrpSpPr/>
          <p:nvPr/>
        </p:nvGrpSpPr>
        <p:grpSpPr>
          <a:xfrm>
            <a:off x="478958" y="2295921"/>
            <a:ext cx="11220327" cy="3329645"/>
            <a:chOff x="478958" y="2295921"/>
            <a:chExt cx="11220327" cy="3329645"/>
          </a:xfrm>
        </p:grpSpPr>
        <p:sp useBgFill="1">
          <p:nvSpPr>
            <p:cNvPr id="93" name="Rectangle 92">
              <a:extLst>
                <a:ext uri="{FF2B5EF4-FFF2-40B4-BE49-F238E27FC236}">
                  <a16:creationId xmlns:a16="http://schemas.microsoft.com/office/drawing/2014/main" id="{982032FD-14E9-4B5E-9A6D-2613B2775C5D}"/>
                </a:ext>
                <a:ext uri="{C183D7F6-B498-43B3-948B-1728B52AA6E4}">
                  <adec:decorative xmlns:adec="http://schemas.microsoft.com/office/drawing/2017/decorative" val="1"/>
                </a:ext>
              </a:extLst>
            </p:cNvPr>
            <p:cNvSpPr/>
            <p:nvPr/>
          </p:nvSpPr>
          <p:spPr bwMode="auto">
            <a:xfrm>
              <a:off x="478958" y="2295921"/>
              <a:ext cx="3622770" cy="3329645"/>
            </a:xfrm>
            <a:prstGeom prst="rect">
              <a:avLst/>
            </a:prstGeom>
            <a:ln w="28575"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useBgFill="1">
          <p:nvSpPr>
            <p:cNvPr id="103" name="Rectangle 102">
              <a:extLst>
                <a:ext uri="{FF2B5EF4-FFF2-40B4-BE49-F238E27FC236}">
                  <a16:creationId xmlns:a16="http://schemas.microsoft.com/office/drawing/2014/main" id="{C7AC46D8-9BA7-41A8-AE76-88A4A287CF16}"/>
                </a:ext>
                <a:ext uri="{C183D7F6-B498-43B3-948B-1728B52AA6E4}">
                  <adec:decorative xmlns:adec="http://schemas.microsoft.com/office/drawing/2017/decorative" val="1"/>
                </a:ext>
              </a:extLst>
            </p:cNvPr>
            <p:cNvSpPr/>
            <p:nvPr/>
          </p:nvSpPr>
          <p:spPr bwMode="auto">
            <a:xfrm>
              <a:off x="4316286" y="2295922"/>
              <a:ext cx="3576605" cy="3329644"/>
            </a:xfrm>
            <a:prstGeom prst="rect">
              <a:avLst/>
            </a:prstGeom>
            <a:ln w="28575"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useBgFill="1">
          <p:nvSpPr>
            <p:cNvPr id="104" name="Rectangle 103">
              <a:extLst>
                <a:ext uri="{FF2B5EF4-FFF2-40B4-BE49-F238E27FC236}">
                  <a16:creationId xmlns:a16="http://schemas.microsoft.com/office/drawing/2014/main" id="{78A3D090-D35F-4929-8886-325DCF3A7BC3}"/>
                </a:ext>
                <a:ext uri="{C183D7F6-B498-43B3-948B-1728B52AA6E4}">
                  <adec:decorative xmlns:adec="http://schemas.microsoft.com/office/drawing/2017/decorative" val="1"/>
                </a:ext>
              </a:extLst>
            </p:cNvPr>
            <p:cNvSpPr/>
            <p:nvPr/>
          </p:nvSpPr>
          <p:spPr bwMode="auto">
            <a:xfrm>
              <a:off x="8126105" y="2295921"/>
              <a:ext cx="3573180" cy="3329643"/>
            </a:xfrm>
            <a:prstGeom prst="rect">
              <a:avLst/>
            </a:prstGeom>
            <a:ln w="28575"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Text Placeholder 7">
              <a:extLst>
                <a:ext uri="{FF2B5EF4-FFF2-40B4-BE49-F238E27FC236}">
                  <a16:creationId xmlns:a16="http://schemas.microsoft.com/office/drawing/2014/main" id="{73D7CDAC-3602-4DB5-B969-91EE332723BB}"/>
                </a:ext>
              </a:extLst>
            </p:cNvPr>
            <p:cNvSpPr txBox="1">
              <a:spLocks/>
            </p:cNvSpPr>
            <p:nvPr/>
          </p:nvSpPr>
          <p:spPr>
            <a:xfrm>
              <a:off x="734862" y="4637355"/>
              <a:ext cx="3117592" cy="498598"/>
            </a:xfrm>
            <a:prstGeom prst="rect">
              <a:avLst/>
            </a:prstGeom>
            <a:noFill/>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000" kern="1200" spc="0" baseline="0">
                  <a:solidFill>
                    <a:schemeClr val="accent2"/>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472" fontAlgn="base">
                <a:lnSpc>
                  <a:spcPct val="90000"/>
                </a:lnSpc>
                <a:spcBef>
                  <a:spcPts val="600"/>
                </a:spcBef>
                <a:spcAft>
                  <a:spcPts val="600"/>
                </a:spcAft>
                <a:buSzTx/>
                <a:defRPr/>
              </a:pPr>
              <a:r>
                <a:rPr lang="en-US" sz="1800">
                  <a:gradFill>
                    <a:gsLst>
                      <a:gs pos="0">
                        <a:srgbClr val="FFFFFF"/>
                      </a:gs>
                      <a:gs pos="100000">
                        <a:srgbClr val="FFFFFF"/>
                      </a:gs>
                    </a:gsLst>
                    <a:lin ang="5400000" scaled="0"/>
                  </a:gradFill>
                  <a:latin typeface="Segoe UI Semibold"/>
                </a:rPr>
                <a:t>Gain central visibility, operations, and compliance</a:t>
              </a:r>
            </a:p>
          </p:txBody>
        </p:sp>
        <p:sp>
          <p:nvSpPr>
            <p:cNvPr id="125" name="Text Placeholder 7">
              <a:extLst>
                <a:ext uri="{FF2B5EF4-FFF2-40B4-BE49-F238E27FC236}">
                  <a16:creationId xmlns:a16="http://schemas.microsoft.com/office/drawing/2014/main" id="{86436D47-0B75-409F-A4C5-58D503CE6AE3}"/>
                </a:ext>
              </a:extLst>
            </p:cNvPr>
            <p:cNvSpPr txBox="1">
              <a:spLocks/>
            </p:cNvSpPr>
            <p:nvPr/>
          </p:nvSpPr>
          <p:spPr>
            <a:xfrm>
              <a:off x="4656682" y="4637355"/>
              <a:ext cx="2914225" cy="498598"/>
            </a:xfrm>
            <a:prstGeom prst="rect">
              <a:avLst/>
            </a:prstGeom>
            <a:noFill/>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000" kern="1200" spc="0" baseline="0">
                  <a:solidFill>
                    <a:schemeClr val="accent2"/>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ts val="600"/>
                </a:spcBef>
                <a:spcAft>
                  <a:spcPts val="600"/>
                </a:spcAft>
                <a:buClrTx/>
                <a:buSzTx/>
                <a:buFontTx/>
                <a:buNone/>
                <a:tabLst/>
                <a:defRPr/>
              </a:pPr>
              <a:r>
                <a:rPr lang="en-US" sz="1800">
                  <a:gradFill>
                    <a:gsLst>
                      <a:gs pos="0">
                        <a:srgbClr val="FFFFFF"/>
                      </a:gs>
                      <a:gs pos="100000">
                        <a:srgbClr val="FFFFFF"/>
                      </a:gs>
                    </a:gsLst>
                    <a:lin ang="5400000" scaled="0"/>
                  </a:gradFill>
                  <a:latin typeface="Segoe UI Semibold"/>
                </a:rPr>
                <a:t>Build Cloud native apps anywhere, at scale</a:t>
              </a:r>
            </a:p>
          </p:txBody>
        </p:sp>
        <p:sp>
          <p:nvSpPr>
            <p:cNvPr id="126" name="Text Placeholder 7">
              <a:extLst>
                <a:ext uri="{FF2B5EF4-FFF2-40B4-BE49-F238E27FC236}">
                  <a16:creationId xmlns:a16="http://schemas.microsoft.com/office/drawing/2014/main" id="{37F62926-7747-4956-A3D0-CE282AA8E3B3}"/>
                </a:ext>
              </a:extLst>
            </p:cNvPr>
            <p:cNvSpPr txBox="1">
              <a:spLocks/>
            </p:cNvSpPr>
            <p:nvPr/>
          </p:nvSpPr>
          <p:spPr>
            <a:xfrm>
              <a:off x="8469938" y="4637355"/>
              <a:ext cx="2914225" cy="498598"/>
            </a:xfrm>
            <a:prstGeom prst="rect">
              <a:avLst/>
            </a:prstGeom>
            <a:noFill/>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000" kern="1200" spc="0" baseline="0">
                  <a:solidFill>
                    <a:schemeClr val="accent2"/>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472" fontAlgn="base">
                <a:lnSpc>
                  <a:spcPct val="90000"/>
                </a:lnSpc>
                <a:spcBef>
                  <a:spcPts val="600"/>
                </a:spcBef>
                <a:spcAft>
                  <a:spcPts val="600"/>
                </a:spcAft>
                <a:buSzTx/>
                <a:defRPr/>
              </a:pPr>
              <a:r>
                <a:rPr lang="en-US" sz="1800">
                  <a:gradFill>
                    <a:gsLst>
                      <a:gs pos="0">
                        <a:srgbClr val="FFFFFF"/>
                      </a:gs>
                      <a:gs pos="100000">
                        <a:srgbClr val="FFFFFF"/>
                      </a:gs>
                    </a:gsLst>
                    <a:lin ang="5400000" scaled="0"/>
                  </a:gradFill>
                  <a:latin typeface="Segoe UI Semibold"/>
                </a:rPr>
                <a:t>Run Azure</a:t>
              </a:r>
              <a:br>
                <a:rPr lang="en-US" sz="1800">
                  <a:gradFill>
                    <a:gsLst>
                      <a:gs pos="0">
                        <a:srgbClr val="FFFFFF"/>
                      </a:gs>
                      <a:gs pos="100000">
                        <a:srgbClr val="FFFFFF"/>
                      </a:gs>
                    </a:gsLst>
                    <a:lin ang="5400000" scaled="0"/>
                  </a:gradFill>
                  <a:latin typeface="Segoe UI Semibold"/>
                </a:rPr>
              </a:br>
              <a:r>
                <a:rPr lang="en-US" sz="1800">
                  <a:gradFill>
                    <a:gsLst>
                      <a:gs pos="0">
                        <a:srgbClr val="FFFFFF"/>
                      </a:gs>
                      <a:gs pos="100000">
                        <a:srgbClr val="FFFFFF"/>
                      </a:gs>
                    </a:gsLst>
                    <a:lin ang="5400000" scaled="0"/>
                  </a:gradFill>
                  <a:latin typeface="Segoe UI Semibold"/>
                </a:rPr>
                <a:t>services anywhere</a:t>
              </a:r>
            </a:p>
          </p:txBody>
        </p:sp>
        <p:grpSp>
          <p:nvGrpSpPr>
            <p:cNvPr id="20" name="Group 19">
              <a:extLst>
                <a:ext uri="{FF2B5EF4-FFF2-40B4-BE49-F238E27FC236}">
                  <a16:creationId xmlns:a16="http://schemas.microsoft.com/office/drawing/2014/main" id="{8FD56404-9CEF-4F24-A796-546843B0A703}"/>
                </a:ext>
                <a:ext uri="{C183D7F6-B498-43B3-948B-1728B52AA6E4}">
                  <adec:decorative xmlns:adec="http://schemas.microsoft.com/office/drawing/2017/decorative" val="1"/>
                </a:ext>
              </a:extLst>
            </p:cNvPr>
            <p:cNvGrpSpPr/>
            <p:nvPr/>
          </p:nvGrpSpPr>
          <p:grpSpPr>
            <a:xfrm>
              <a:off x="931011" y="2771050"/>
              <a:ext cx="2716711" cy="1612797"/>
              <a:chOff x="941980" y="2293266"/>
              <a:chExt cx="2716711" cy="1612797"/>
            </a:xfrm>
          </p:grpSpPr>
          <p:grpSp>
            <p:nvGrpSpPr>
              <p:cNvPr id="21" name="Group 20">
                <a:extLst>
                  <a:ext uri="{FF2B5EF4-FFF2-40B4-BE49-F238E27FC236}">
                    <a16:creationId xmlns:a16="http://schemas.microsoft.com/office/drawing/2014/main" id="{36428A0B-69BE-4B11-890C-D2AD73850E9F}"/>
                  </a:ext>
                </a:extLst>
              </p:cNvPr>
              <p:cNvGrpSpPr/>
              <p:nvPr/>
            </p:nvGrpSpPr>
            <p:grpSpPr>
              <a:xfrm>
                <a:off x="1163631" y="2479127"/>
                <a:ext cx="2495060" cy="1261024"/>
                <a:chOff x="1147337" y="2070101"/>
                <a:chExt cx="2495060" cy="1182727"/>
              </a:xfrm>
            </p:grpSpPr>
            <p:sp>
              <p:nvSpPr>
                <p:cNvPr id="47" name="Rectangle 46">
                  <a:extLst>
                    <a:ext uri="{FF2B5EF4-FFF2-40B4-BE49-F238E27FC236}">
                      <a16:creationId xmlns:a16="http://schemas.microsoft.com/office/drawing/2014/main" id="{E83E4781-7CAF-4C85-9C3F-F7D60C0395B2}"/>
                    </a:ext>
                  </a:extLst>
                </p:cNvPr>
                <p:cNvSpPr/>
                <p:nvPr/>
              </p:nvSpPr>
              <p:spPr bwMode="auto">
                <a:xfrm>
                  <a:off x="1147337" y="2070101"/>
                  <a:ext cx="2495060" cy="589496"/>
                </a:xfrm>
                <a:prstGeom prst="rect">
                  <a:avLst/>
                </a:prstGeom>
                <a:noFill/>
                <a:ln w="15875">
                  <a:solidFill>
                    <a:schemeClr val="tx1"/>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F01283B3-5DE5-46C1-BB42-E0432599363D}"/>
                    </a:ext>
                  </a:extLst>
                </p:cNvPr>
                <p:cNvSpPr/>
                <p:nvPr/>
              </p:nvSpPr>
              <p:spPr bwMode="auto">
                <a:xfrm>
                  <a:off x="1147337" y="2823547"/>
                  <a:ext cx="2495060" cy="429281"/>
                </a:xfrm>
                <a:prstGeom prst="rect">
                  <a:avLst/>
                </a:prstGeom>
                <a:noFill/>
                <a:ln w="15875">
                  <a:solidFill>
                    <a:schemeClr val="tx1"/>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useBgFill="1">
            <p:nvSpPr>
              <p:cNvPr id="22" name="TextBox 21">
                <a:extLst>
                  <a:ext uri="{FF2B5EF4-FFF2-40B4-BE49-F238E27FC236}">
                    <a16:creationId xmlns:a16="http://schemas.microsoft.com/office/drawing/2014/main" id="{21CBF317-20A9-49E1-8EF5-1C37D220A987}"/>
                  </a:ext>
                </a:extLst>
              </p:cNvPr>
              <p:cNvSpPr txBox="1"/>
              <p:nvPr/>
            </p:nvSpPr>
            <p:spPr>
              <a:xfrm>
                <a:off x="2276079" y="2310209"/>
                <a:ext cx="867545" cy="338554"/>
              </a:xfrm>
              <a:prstGeom prst="rect">
                <a:avLst/>
              </a:prstGeom>
            </p:spPr>
            <p:txBody>
              <a:bodyPr wrap="none" lIns="91440" tIns="91440" r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Multi-cloud</a:t>
                </a:r>
              </a:p>
            </p:txBody>
          </p:sp>
          <p:sp useBgFill="1">
            <p:nvSpPr>
              <p:cNvPr id="23" name="TextBox 22">
                <a:extLst>
                  <a:ext uri="{FF2B5EF4-FFF2-40B4-BE49-F238E27FC236}">
                    <a16:creationId xmlns:a16="http://schemas.microsoft.com/office/drawing/2014/main" id="{2CEFFCAD-831E-4587-AA2A-2A2249543114}"/>
                  </a:ext>
                </a:extLst>
              </p:cNvPr>
              <p:cNvSpPr txBox="1"/>
              <p:nvPr/>
            </p:nvSpPr>
            <p:spPr>
              <a:xfrm>
                <a:off x="2149079" y="3567509"/>
                <a:ext cx="1386918" cy="338554"/>
              </a:xfrm>
              <a:prstGeom prst="rect">
                <a:avLst/>
              </a:prstGeom>
            </p:spPr>
            <p:txBody>
              <a:bodyPr wrap="none" lIns="91440" tIns="91440" r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Datacenter &amp; hosted</a:t>
                </a:r>
              </a:p>
            </p:txBody>
          </p:sp>
          <p:grpSp>
            <p:nvGrpSpPr>
              <p:cNvPr id="24" name="Group 23">
                <a:extLst>
                  <a:ext uri="{FF2B5EF4-FFF2-40B4-BE49-F238E27FC236}">
                    <a16:creationId xmlns:a16="http://schemas.microsoft.com/office/drawing/2014/main" id="{F16AFCBA-4441-4B0B-8456-42AF4CD56E88}"/>
                  </a:ext>
                </a:extLst>
              </p:cNvPr>
              <p:cNvGrpSpPr/>
              <p:nvPr/>
            </p:nvGrpSpPr>
            <p:grpSpPr>
              <a:xfrm>
                <a:off x="1716688" y="2791061"/>
                <a:ext cx="1388947" cy="807972"/>
                <a:chOff x="1700394" y="2341903"/>
                <a:chExt cx="1388947" cy="807972"/>
              </a:xfrm>
            </p:grpSpPr>
            <p:pic>
              <p:nvPicPr>
                <p:cNvPr id="31" name="Graphic 30">
                  <a:extLst>
                    <a:ext uri="{FF2B5EF4-FFF2-40B4-BE49-F238E27FC236}">
                      <a16:creationId xmlns:a16="http://schemas.microsoft.com/office/drawing/2014/main" id="{6A49A0FC-D4AF-4E12-A4ED-54AE728B10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00394" y="2348857"/>
                  <a:ext cx="247970" cy="247969"/>
                </a:xfrm>
                <a:prstGeom prst="rect">
                  <a:avLst/>
                </a:prstGeom>
              </p:spPr>
            </p:pic>
            <p:grpSp>
              <p:nvGrpSpPr>
                <p:cNvPr id="32" name="storage3" descr="storage">
                  <a:extLst>
                    <a:ext uri="{FF2B5EF4-FFF2-40B4-BE49-F238E27FC236}">
                      <a16:creationId xmlns:a16="http://schemas.microsoft.com/office/drawing/2014/main" id="{D04ACB2B-A20C-4EF9-92B3-9B0F04410404}"/>
                    </a:ext>
                  </a:extLst>
                </p:cNvPr>
                <p:cNvGrpSpPr/>
                <p:nvPr/>
              </p:nvGrpSpPr>
              <p:grpSpPr>
                <a:xfrm>
                  <a:off x="2298699" y="2341903"/>
                  <a:ext cx="197143" cy="261872"/>
                  <a:chOff x="19547751" y="2337953"/>
                  <a:chExt cx="652767" cy="867099"/>
                </a:xfrm>
              </p:grpSpPr>
              <p:sp>
                <p:nvSpPr>
                  <p:cNvPr id="44" name="Freeform: Shape 43">
                    <a:extLst>
                      <a:ext uri="{FF2B5EF4-FFF2-40B4-BE49-F238E27FC236}">
                        <a16:creationId xmlns:a16="http://schemas.microsoft.com/office/drawing/2014/main" id="{138CCFCE-FF2E-40B6-A3AE-5CF9818302A8}"/>
                      </a:ext>
                    </a:extLst>
                  </p:cNvPr>
                  <p:cNvSpPr/>
                  <p:nvPr/>
                </p:nvSpPr>
                <p:spPr>
                  <a:xfrm>
                    <a:off x="19547751" y="2337953"/>
                    <a:ext cx="652743" cy="2659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B26A45F2-781A-4C97-BEF7-05291E47323C}"/>
                      </a:ext>
                    </a:extLst>
                  </p:cNvPr>
                  <p:cNvSpPr/>
                  <p:nvPr/>
                </p:nvSpPr>
                <p:spPr>
                  <a:xfrm>
                    <a:off x="19547774" y="2471726"/>
                    <a:ext cx="652744" cy="733326"/>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84A39E96-1E89-47C6-8EEF-AF8A79A29309}"/>
                      </a:ext>
                    </a:extLst>
                  </p:cNvPr>
                  <p:cNvSpPr/>
                  <p:nvPr/>
                </p:nvSpPr>
                <p:spPr>
                  <a:xfrm>
                    <a:off x="19617055" y="2416928"/>
                    <a:ext cx="507689" cy="185346"/>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33" name="Kubernetes" descr="Kubernetes">
                  <a:extLst>
                    <a:ext uri="{FF2B5EF4-FFF2-40B4-BE49-F238E27FC236}">
                      <a16:creationId xmlns:a16="http://schemas.microsoft.com/office/drawing/2014/main" id="{A729C793-E713-4D2D-AA55-F9CEA2FD199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46188" y="2351265"/>
                  <a:ext cx="243153" cy="243153"/>
                </a:xfrm>
                <a:prstGeom prst="rect">
                  <a:avLst/>
                </a:prstGeom>
              </p:spPr>
            </p:pic>
            <p:grpSp>
              <p:nvGrpSpPr>
                <p:cNvPr id="34" name="Group 33">
                  <a:extLst>
                    <a:ext uri="{FF2B5EF4-FFF2-40B4-BE49-F238E27FC236}">
                      <a16:creationId xmlns:a16="http://schemas.microsoft.com/office/drawing/2014/main" id="{789FC758-55AC-49A2-B8BC-A77F475F3B10}"/>
                    </a:ext>
                  </a:extLst>
                </p:cNvPr>
                <p:cNvGrpSpPr/>
                <p:nvPr/>
              </p:nvGrpSpPr>
              <p:grpSpPr>
                <a:xfrm>
                  <a:off x="1700394" y="2888003"/>
                  <a:ext cx="1388947" cy="261872"/>
                  <a:chOff x="1721424" y="2341903"/>
                  <a:chExt cx="1388947" cy="261872"/>
                </a:xfrm>
              </p:grpSpPr>
              <p:pic>
                <p:nvPicPr>
                  <p:cNvPr id="38" name="Graphic 37">
                    <a:extLst>
                      <a:ext uri="{FF2B5EF4-FFF2-40B4-BE49-F238E27FC236}">
                        <a16:creationId xmlns:a16="http://schemas.microsoft.com/office/drawing/2014/main" id="{986F0D28-4A0A-4BE0-82BE-EFE1D554A44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21424" y="2348857"/>
                    <a:ext cx="247970" cy="247969"/>
                  </a:xfrm>
                  <a:prstGeom prst="rect">
                    <a:avLst/>
                  </a:prstGeom>
                </p:spPr>
              </p:pic>
              <p:grpSp>
                <p:nvGrpSpPr>
                  <p:cNvPr id="39" name="storage3" descr="storage">
                    <a:extLst>
                      <a:ext uri="{FF2B5EF4-FFF2-40B4-BE49-F238E27FC236}">
                        <a16:creationId xmlns:a16="http://schemas.microsoft.com/office/drawing/2014/main" id="{C6E5DF20-EFBB-4EA5-AFC9-31EEC0B98271}"/>
                      </a:ext>
                    </a:extLst>
                  </p:cNvPr>
                  <p:cNvGrpSpPr/>
                  <p:nvPr/>
                </p:nvGrpSpPr>
                <p:grpSpPr>
                  <a:xfrm>
                    <a:off x="2319729" y="2341903"/>
                    <a:ext cx="197143" cy="261872"/>
                    <a:chOff x="19547751" y="2337953"/>
                    <a:chExt cx="652767" cy="867099"/>
                  </a:xfrm>
                </p:grpSpPr>
                <p:sp>
                  <p:nvSpPr>
                    <p:cNvPr id="41" name="Freeform: Shape 40">
                      <a:extLst>
                        <a:ext uri="{FF2B5EF4-FFF2-40B4-BE49-F238E27FC236}">
                          <a16:creationId xmlns:a16="http://schemas.microsoft.com/office/drawing/2014/main" id="{2743A36F-819E-4D50-9AFC-B331023ECFDA}"/>
                        </a:ext>
                      </a:extLst>
                    </p:cNvPr>
                    <p:cNvSpPr/>
                    <p:nvPr/>
                  </p:nvSpPr>
                  <p:spPr>
                    <a:xfrm>
                      <a:off x="19547751" y="2337953"/>
                      <a:ext cx="652743" cy="2659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583280AB-3469-4929-B6A3-C871148DDE36}"/>
                        </a:ext>
                      </a:extLst>
                    </p:cNvPr>
                    <p:cNvSpPr/>
                    <p:nvPr/>
                  </p:nvSpPr>
                  <p:spPr>
                    <a:xfrm>
                      <a:off x="19547774" y="2471726"/>
                      <a:ext cx="652744" cy="733326"/>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023BF4D5-ED29-4779-9E54-6868289D9A12}"/>
                        </a:ext>
                      </a:extLst>
                    </p:cNvPr>
                    <p:cNvSpPr/>
                    <p:nvPr/>
                  </p:nvSpPr>
                  <p:spPr>
                    <a:xfrm>
                      <a:off x="19617055" y="2416928"/>
                      <a:ext cx="507689" cy="185346"/>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40" name="Kubernetes" descr="Kubernetes">
                    <a:extLst>
                      <a:ext uri="{FF2B5EF4-FFF2-40B4-BE49-F238E27FC236}">
                        <a16:creationId xmlns:a16="http://schemas.microsoft.com/office/drawing/2014/main" id="{B19B1289-0B87-41D9-A57F-625BFF006B6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67218" y="2351265"/>
                    <a:ext cx="243153" cy="243153"/>
                  </a:xfrm>
                  <a:prstGeom prst="rect">
                    <a:avLst/>
                  </a:prstGeom>
                </p:spPr>
              </p:pic>
            </p:grpSp>
            <p:cxnSp>
              <p:nvCxnSpPr>
                <p:cNvPr id="35" name="Straight Connector 34">
                  <a:extLst>
                    <a:ext uri="{FF2B5EF4-FFF2-40B4-BE49-F238E27FC236}">
                      <a16:creationId xmlns:a16="http://schemas.microsoft.com/office/drawing/2014/main" id="{DBDE8340-77E3-40D8-A180-0E9372D4CFCB}"/>
                    </a:ext>
                  </a:extLst>
                </p:cNvPr>
                <p:cNvCxnSpPr>
                  <a:cxnSpLocks/>
                </p:cNvCxnSpPr>
                <p:nvPr/>
              </p:nvCxnSpPr>
              <p:spPr>
                <a:xfrm>
                  <a:off x="1824379" y="2615416"/>
                  <a:ext cx="0" cy="254000"/>
                </a:xfrm>
                <a:prstGeom prst="line">
                  <a:avLst/>
                </a:prstGeom>
                <a:ln w="15875"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1F992B5-81FB-4553-95FE-BEC6643F9FFF}"/>
                    </a:ext>
                  </a:extLst>
                </p:cNvPr>
                <p:cNvCxnSpPr>
                  <a:cxnSpLocks/>
                </p:cNvCxnSpPr>
                <p:nvPr/>
              </p:nvCxnSpPr>
              <p:spPr>
                <a:xfrm>
                  <a:off x="2397276" y="2615416"/>
                  <a:ext cx="0" cy="254000"/>
                </a:xfrm>
                <a:prstGeom prst="line">
                  <a:avLst/>
                </a:prstGeom>
                <a:ln w="15875"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A592EBA-0BAB-4731-B62F-288D5D978072}"/>
                    </a:ext>
                  </a:extLst>
                </p:cNvPr>
                <p:cNvCxnSpPr>
                  <a:cxnSpLocks/>
                </p:cNvCxnSpPr>
                <p:nvPr/>
              </p:nvCxnSpPr>
              <p:spPr>
                <a:xfrm>
                  <a:off x="2967764" y="2615416"/>
                  <a:ext cx="0" cy="254000"/>
                </a:xfrm>
                <a:prstGeom prst="line">
                  <a:avLst/>
                </a:prstGeom>
                <a:ln w="15875"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26" name="Picture 25">
                <a:extLst>
                  <a:ext uri="{FF2B5EF4-FFF2-40B4-BE49-F238E27FC236}">
                    <a16:creationId xmlns:a16="http://schemas.microsoft.com/office/drawing/2014/main" id="{B675C67C-373D-40DC-83BB-F7C3B8618C19}"/>
                  </a:ext>
                </a:extLst>
              </p:cNvPr>
              <p:cNvPicPr>
                <a:picLocks noChangeAspect="1"/>
              </p:cNvPicPr>
              <p:nvPr/>
            </p:nvPicPr>
            <p:blipFill rotWithShape="1">
              <a:blip r:embed="rId9"/>
              <a:srcRect l="7868" t="75623" r="62322" b="1137"/>
              <a:stretch/>
            </p:blipFill>
            <p:spPr>
              <a:xfrm>
                <a:off x="941980" y="3354397"/>
                <a:ext cx="476250" cy="353606"/>
              </a:xfrm>
              <a:prstGeom prst="rect">
                <a:avLst/>
              </a:prstGeom>
              <a:solidFill>
                <a:schemeClr val="bg1"/>
              </a:solidFill>
            </p:spPr>
          </p:pic>
          <p:grpSp>
            <p:nvGrpSpPr>
              <p:cNvPr id="27" name="Group 26">
                <a:extLst>
                  <a:ext uri="{FF2B5EF4-FFF2-40B4-BE49-F238E27FC236}">
                    <a16:creationId xmlns:a16="http://schemas.microsoft.com/office/drawing/2014/main" id="{81E5BCED-A742-470A-9377-351015659C57}"/>
                  </a:ext>
                </a:extLst>
              </p:cNvPr>
              <p:cNvGrpSpPr/>
              <p:nvPr/>
            </p:nvGrpSpPr>
            <p:grpSpPr>
              <a:xfrm>
                <a:off x="1678698" y="2293266"/>
                <a:ext cx="575953" cy="290130"/>
                <a:chOff x="1419697" y="2812532"/>
                <a:chExt cx="1091632" cy="549900"/>
              </a:xfrm>
            </p:grpSpPr>
            <p:sp>
              <p:nvSpPr>
                <p:cNvPr id="28" name="cloud 4" descr="cloud">
                  <a:extLst>
                    <a:ext uri="{FF2B5EF4-FFF2-40B4-BE49-F238E27FC236}">
                      <a16:creationId xmlns:a16="http://schemas.microsoft.com/office/drawing/2014/main" id="{A26D05DD-9532-455A-A3E4-96A19BB49C8C}"/>
                    </a:ext>
                  </a:extLst>
                </p:cNvPr>
                <p:cNvSpPr>
                  <a:spLocks noChangeAspect="1"/>
                </p:cNvSpPr>
                <p:nvPr/>
              </p:nvSpPr>
              <p:spPr bwMode="auto">
                <a:xfrm flipV="1">
                  <a:off x="1419697" y="2812532"/>
                  <a:ext cx="558499" cy="30787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 name="cloud 4" descr="cloud">
                  <a:extLst>
                    <a:ext uri="{FF2B5EF4-FFF2-40B4-BE49-F238E27FC236}">
                      <a16:creationId xmlns:a16="http://schemas.microsoft.com/office/drawing/2014/main" id="{161A5FC8-3B2C-45E4-8B68-BA345A069EC7}"/>
                    </a:ext>
                  </a:extLst>
                </p:cNvPr>
                <p:cNvSpPr>
                  <a:spLocks noChangeAspect="1"/>
                </p:cNvSpPr>
                <p:nvPr/>
              </p:nvSpPr>
              <p:spPr bwMode="auto">
                <a:xfrm flipV="1">
                  <a:off x="2078600" y="2940283"/>
                  <a:ext cx="432729" cy="23854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 name="cloud 4" descr="cloud">
                  <a:extLst>
                    <a:ext uri="{FF2B5EF4-FFF2-40B4-BE49-F238E27FC236}">
                      <a16:creationId xmlns:a16="http://schemas.microsoft.com/office/drawing/2014/main" id="{2FBBC776-7456-475D-8935-6D5DDE4374C6}"/>
                    </a:ext>
                  </a:extLst>
                </p:cNvPr>
                <p:cNvSpPr>
                  <a:spLocks noChangeAspect="1"/>
                </p:cNvSpPr>
                <p:nvPr/>
              </p:nvSpPr>
              <p:spPr bwMode="auto">
                <a:xfrm flipV="1">
                  <a:off x="1701951" y="2984384"/>
                  <a:ext cx="685800" cy="37804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grpSp>
        <p:grpSp>
          <p:nvGrpSpPr>
            <p:cNvPr id="49" name="Group 48">
              <a:extLst>
                <a:ext uri="{FF2B5EF4-FFF2-40B4-BE49-F238E27FC236}">
                  <a16:creationId xmlns:a16="http://schemas.microsoft.com/office/drawing/2014/main" id="{4B3F4F0A-B381-491D-9935-0E3F778A19FE}"/>
                </a:ext>
                <a:ext uri="{C183D7F6-B498-43B3-948B-1728B52AA6E4}">
                  <adec:decorative xmlns:adec="http://schemas.microsoft.com/office/drawing/2017/decorative" val="1"/>
                </a:ext>
              </a:extLst>
            </p:cNvPr>
            <p:cNvGrpSpPr/>
            <p:nvPr/>
          </p:nvGrpSpPr>
          <p:grpSpPr>
            <a:xfrm>
              <a:off x="4928430" y="3154258"/>
              <a:ext cx="2362264" cy="830647"/>
              <a:chOff x="5155718" y="2572948"/>
              <a:chExt cx="2362264" cy="830647"/>
            </a:xfrm>
          </p:grpSpPr>
          <p:grpSp>
            <p:nvGrpSpPr>
              <p:cNvPr id="50" name="Group 49">
                <a:extLst>
                  <a:ext uri="{FF2B5EF4-FFF2-40B4-BE49-F238E27FC236}">
                    <a16:creationId xmlns:a16="http://schemas.microsoft.com/office/drawing/2014/main" id="{495E305C-FE26-454F-84ED-6167CA53B780}"/>
                  </a:ext>
                </a:extLst>
              </p:cNvPr>
              <p:cNvGrpSpPr/>
              <p:nvPr/>
            </p:nvGrpSpPr>
            <p:grpSpPr>
              <a:xfrm>
                <a:off x="5155718" y="2682058"/>
                <a:ext cx="2362264" cy="721537"/>
                <a:chOff x="4607560" y="2803716"/>
                <a:chExt cx="1880033" cy="574244"/>
              </a:xfrm>
            </p:grpSpPr>
            <p:grpSp>
              <p:nvGrpSpPr>
                <p:cNvPr id="52" name="Group 51">
                  <a:extLst>
                    <a:ext uri="{FF2B5EF4-FFF2-40B4-BE49-F238E27FC236}">
                      <a16:creationId xmlns:a16="http://schemas.microsoft.com/office/drawing/2014/main" id="{22B5F0A0-03AD-4C58-ADC8-0DF40E968D66}"/>
                    </a:ext>
                  </a:extLst>
                </p:cNvPr>
                <p:cNvGrpSpPr/>
                <p:nvPr/>
              </p:nvGrpSpPr>
              <p:grpSpPr>
                <a:xfrm>
                  <a:off x="4836485" y="3049171"/>
                  <a:ext cx="1267691" cy="83127"/>
                  <a:chOff x="1558636" y="2758787"/>
                  <a:chExt cx="1267691" cy="83127"/>
                </a:xfrm>
              </p:grpSpPr>
              <p:cxnSp>
                <p:nvCxnSpPr>
                  <p:cNvPr id="75" name="Straight Connector 74">
                    <a:extLst>
                      <a:ext uri="{FF2B5EF4-FFF2-40B4-BE49-F238E27FC236}">
                        <a16:creationId xmlns:a16="http://schemas.microsoft.com/office/drawing/2014/main" id="{D779260D-AA0D-44C1-9A47-99B0379C4D16}"/>
                      </a:ext>
                    </a:extLst>
                  </p:cNvPr>
                  <p:cNvCxnSpPr>
                    <a:cxnSpLocks/>
                  </p:cNvCxnSpPr>
                  <p:nvPr/>
                </p:nvCxnSpPr>
                <p:spPr>
                  <a:xfrm>
                    <a:off x="1558636" y="2800350"/>
                    <a:ext cx="1267691" cy="0"/>
                  </a:xfrm>
                  <a:prstGeom prst="line">
                    <a:avLst/>
                  </a:prstGeom>
                  <a:noFill/>
                  <a:ln w="15875">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6" name="Rectangle 40">
                    <a:extLst>
                      <a:ext uri="{FF2B5EF4-FFF2-40B4-BE49-F238E27FC236}">
                        <a16:creationId xmlns:a16="http://schemas.microsoft.com/office/drawing/2014/main" id="{94E7AFFF-EDAF-4B82-BB53-7CDF1FE2BC6F}"/>
                      </a:ext>
                    </a:extLst>
                  </p:cNvPr>
                  <p:cNvSpPr/>
                  <p:nvPr/>
                </p:nvSpPr>
                <p:spPr bwMode="auto">
                  <a:xfrm rot="8100000">
                    <a:off x="2729346" y="2758787"/>
                    <a:ext cx="83127" cy="83127"/>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5875">
                    <a:solidFill>
                      <a:schemeClr val="bg1">
                        <a:lumMod val="8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useBgFill="1">
              <p:nvSpPr>
                <p:cNvPr id="53" name="Oval 52">
                  <a:extLst>
                    <a:ext uri="{FF2B5EF4-FFF2-40B4-BE49-F238E27FC236}">
                      <a16:creationId xmlns:a16="http://schemas.microsoft.com/office/drawing/2014/main" id="{DA2FE374-F85F-401C-BE44-CAF6BD1221A0}"/>
                    </a:ext>
                  </a:extLst>
                </p:cNvPr>
                <p:cNvSpPr/>
                <p:nvPr/>
              </p:nvSpPr>
              <p:spPr bwMode="auto">
                <a:xfrm>
                  <a:off x="5308848" y="2844800"/>
                  <a:ext cx="533160" cy="5331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4" name="spreadsheet" descr="spreadsheet, data, paper, list">
                  <a:extLst>
                    <a:ext uri="{FF2B5EF4-FFF2-40B4-BE49-F238E27FC236}">
                      <a16:creationId xmlns:a16="http://schemas.microsoft.com/office/drawing/2014/main" id="{CE01EBBF-3547-43A6-BA19-4ECEF78EEC12}"/>
                    </a:ext>
                  </a:extLst>
                </p:cNvPr>
                <p:cNvGrpSpPr/>
                <p:nvPr/>
              </p:nvGrpSpPr>
              <p:grpSpPr>
                <a:xfrm>
                  <a:off x="6223458" y="2922863"/>
                  <a:ext cx="264135" cy="333644"/>
                  <a:chOff x="6392789" y="3964742"/>
                  <a:chExt cx="297505" cy="375795"/>
                </a:xfrm>
              </p:grpSpPr>
              <p:sp>
                <p:nvSpPr>
                  <p:cNvPr id="67" name="Freeform: Shape 66">
                    <a:extLst>
                      <a:ext uri="{FF2B5EF4-FFF2-40B4-BE49-F238E27FC236}">
                        <a16:creationId xmlns:a16="http://schemas.microsoft.com/office/drawing/2014/main" id="{6AE5A5C9-35C2-4F92-BBF3-9D4CE0E0638F}"/>
                      </a:ext>
                    </a:extLst>
                  </p:cNvPr>
                  <p:cNvSpPr/>
                  <p:nvPr/>
                </p:nvSpPr>
                <p:spPr>
                  <a:xfrm>
                    <a:off x="6392789" y="3964742"/>
                    <a:ext cx="297505" cy="375795"/>
                  </a:xfrm>
                  <a:custGeom>
                    <a:avLst/>
                    <a:gdLst>
                      <a:gd name="connsiteX0" fmla="*/ 1180 w 297504"/>
                      <a:gd name="connsiteY0" fmla="*/ 376584 h 375795"/>
                      <a:gd name="connsiteX1" fmla="*/ 298294 w 297504"/>
                      <a:gd name="connsiteY1" fmla="*/ 376584 h 375795"/>
                      <a:gd name="connsiteX2" fmla="*/ 298294 w 297504"/>
                      <a:gd name="connsiteY2" fmla="*/ 1180 h 375795"/>
                      <a:gd name="connsiteX3" fmla="*/ 1180 w 297504"/>
                      <a:gd name="connsiteY3" fmla="*/ 1180 h 375795"/>
                      <a:gd name="connsiteX4" fmla="*/ 1180 w 297504"/>
                      <a:gd name="connsiteY4" fmla="*/ 376584 h 375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504" h="375795">
                        <a:moveTo>
                          <a:pt x="1180" y="376584"/>
                        </a:moveTo>
                        <a:lnTo>
                          <a:pt x="298294" y="376584"/>
                        </a:lnTo>
                        <a:lnTo>
                          <a:pt x="298294" y="1180"/>
                        </a:lnTo>
                        <a:lnTo>
                          <a:pt x="1180" y="1180"/>
                        </a:lnTo>
                        <a:lnTo>
                          <a:pt x="1180" y="376584"/>
                        </a:lnTo>
                        <a:close/>
                      </a:path>
                    </a:pathLst>
                  </a:custGeom>
                  <a:solidFill>
                    <a:srgbClr val="0078D4"/>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897B3B83-CF64-4AB1-95D2-DFBF5C7B6D63}"/>
                      </a:ext>
                    </a:extLst>
                  </p:cNvPr>
                  <p:cNvSpPr/>
                  <p:nvPr/>
                </p:nvSpPr>
                <p:spPr>
                  <a:xfrm>
                    <a:off x="6452680" y="4242276"/>
                    <a:ext cx="180069" cy="39145"/>
                  </a:xfrm>
                  <a:custGeom>
                    <a:avLst/>
                    <a:gdLst>
                      <a:gd name="connsiteX0" fmla="*/ 1180 w 180068"/>
                      <a:gd name="connsiteY0" fmla="*/ 40326 h 39145"/>
                      <a:gd name="connsiteX1" fmla="*/ 179292 w 180068"/>
                      <a:gd name="connsiteY1" fmla="*/ 40326 h 39145"/>
                      <a:gd name="connsiteX2" fmla="*/ 179292 w 180068"/>
                      <a:gd name="connsiteY2" fmla="*/ 1180 h 39145"/>
                      <a:gd name="connsiteX3" fmla="*/ 1180 w 180068"/>
                      <a:gd name="connsiteY3" fmla="*/ 1180 h 39145"/>
                      <a:gd name="connsiteX4" fmla="*/ 1180 w 180068"/>
                      <a:gd name="connsiteY4" fmla="*/ 40326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326"/>
                        </a:moveTo>
                        <a:lnTo>
                          <a:pt x="179292" y="40326"/>
                        </a:lnTo>
                        <a:lnTo>
                          <a:pt x="179292" y="1180"/>
                        </a:lnTo>
                        <a:lnTo>
                          <a:pt x="1180" y="1180"/>
                        </a:lnTo>
                        <a:lnTo>
                          <a:pt x="1180" y="40326"/>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771C39DC-E208-4615-9BA3-0FF0653747BE}"/>
                      </a:ext>
                    </a:extLst>
                  </p:cNvPr>
                  <p:cNvSpPr/>
                  <p:nvPr/>
                </p:nvSpPr>
                <p:spPr>
                  <a:xfrm>
                    <a:off x="6452680" y="4182778"/>
                    <a:ext cx="180069" cy="39145"/>
                  </a:xfrm>
                  <a:custGeom>
                    <a:avLst/>
                    <a:gdLst>
                      <a:gd name="connsiteX0" fmla="*/ 1180 w 180068"/>
                      <a:gd name="connsiteY0" fmla="*/ 40717 h 39145"/>
                      <a:gd name="connsiteX1" fmla="*/ 179292 w 180068"/>
                      <a:gd name="connsiteY1" fmla="*/ 40717 h 39145"/>
                      <a:gd name="connsiteX2" fmla="*/ 179292 w 180068"/>
                      <a:gd name="connsiteY2" fmla="*/ 1180 h 39145"/>
                      <a:gd name="connsiteX3" fmla="*/ 1180 w 180068"/>
                      <a:gd name="connsiteY3" fmla="*/ 1180 h 39145"/>
                      <a:gd name="connsiteX4" fmla="*/ 1180 w 180068"/>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717"/>
                        </a:moveTo>
                        <a:lnTo>
                          <a:pt x="179292" y="40717"/>
                        </a:lnTo>
                        <a:lnTo>
                          <a:pt x="179292"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064D5CD1-AB7A-4552-9089-1F4AB0DCF027}"/>
                      </a:ext>
                    </a:extLst>
                  </p:cNvPr>
                  <p:cNvSpPr/>
                  <p:nvPr/>
                </p:nvSpPr>
                <p:spPr>
                  <a:xfrm>
                    <a:off x="6452680" y="4122883"/>
                    <a:ext cx="180069" cy="39145"/>
                  </a:xfrm>
                  <a:custGeom>
                    <a:avLst/>
                    <a:gdLst>
                      <a:gd name="connsiteX0" fmla="*/ 1180 w 180068"/>
                      <a:gd name="connsiteY0" fmla="*/ 40717 h 39145"/>
                      <a:gd name="connsiteX1" fmla="*/ 179292 w 180068"/>
                      <a:gd name="connsiteY1" fmla="*/ 40717 h 39145"/>
                      <a:gd name="connsiteX2" fmla="*/ 179292 w 180068"/>
                      <a:gd name="connsiteY2" fmla="*/ 1180 h 39145"/>
                      <a:gd name="connsiteX3" fmla="*/ 1180 w 180068"/>
                      <a:gd name="connsiteY3" fmla="*/ 1180 h 39145"/>
                      <a:gd name="connsiteX4" fmla="*/ 1180 w 180068"/>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717"/>
                        </a:moveTo>
                        <a:lnTo>
                          <a:pt x="179292" y="40717"/>
                        </a:lnTo>
                        <a:lnTo>
                          <a:pt x="179292"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9FAFF597-DBEC-41A2-BDB8-9444B0F71F33}"/>
                      </a:ext>
                    </a:extLst>
                  </p:cNvPr>
                  <p:cNvSpPr/>
                  <p:nvPr/>
                </p:nvSpPr>
                <p:spPr>
                  <a:xfrm>
                    <a:off x="6570510" y="4063003"/>
                    <a:ext cx="62633" cy="39145"/>
                  </a:xfrm>
                  <a:custGeom>
                    <a:avLst/>
                    <a:gdLst>
                      <a:gd name="connsiteX0" fmla="*/ 1180 w 62632"/>
                      <a:gd name="connsiteY0" fmla="*/ 40717 h 39145"/>
                      <a:gd name="connsiteX1" fmla="*/ 61464 w 62632"/>
                      <a:gd name="connsiteY1" fmla="*/ 40717 h 39145"/>
                      <a:gd name="connsiteX2" fmla="*/ 61464 w 62632"/>
                      <a:gd name="connsiteY2" fmla="*/ 1180 h 39145"/>
                      <a:gd name="connsiteX3" fmla="*/ 1180 w 62632"/>
                      <a:gd name="connsiteY3" fmla="*/ 1180 h 39145"/>
                      <a:gd name="connsiteX4" fmla="*/ 1180 w 62632"/>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32" h="39145">
                        <a:moveTo>
                          <a:pt x="1180" y="40717"/>
                        </a:moveTo>
                        <a:lnTo>
                          <a:pt x="61464" y="40717"/>
                        </a:lnTo>
                        <a:lnTo>
                          <a:pt x="61464"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29668BA9-128A-46CF-8D91-D3DB19D6FAE9}"/>
                      </a:ext>
                    </a:extLst>
                  </p:cNvPr>
                  <p:cNvSpPr/>
                  <p:nvPr/>
                </p:nvSpPr>
                <p:spPr>
                  <a:xfrm>
                    <a:off x="6570510" y="4004285"/>
                    <a:ext cx="62633" cy="39145"/>
                  </a:xfrm>
                  <a:custGeom>
                    <a:avLst/>
                    <a:gdLst>
                      <a:gd name="connsiteX0" fmla="*/ 1180 w 62632"/>
                      <a:gd name="connsiteY0" fmla="*/ 40326 h 39145"/>
                      <a:gd name="connsiteX1" fmla="*/ 61464 w 62632"/>
                      <a:gd name="connsiteY1" fmla="*/ 40326 h 39145"/>
                      <a:gd name="connsiteX2" fmla="*/ 61464 w 62632"/>
                      <a:gd name="connsiteY2" fmla="*/ 1180 h 39145"/>
                      <a:gd name="connsiteX3" fmla="*/ 1180 w 62632"/>
                      <a:gd name="connsiteY3" fmla="*/ 1180 h 39145"/>
                      <a:gd name="connsiteX4" fmla="*/ 1180 w 62632"/>
                      <a:gd name="connsiteY4" fmla="*/ 40326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32" h="39145">
                        <a:moveTo>
                          <a:pt x="1180" y="40326"/>
                        </a:moveTo>
                        <a:lnTo>
                          <a:pt x="61464" y="40326"/>
                        </a:lnTo>
                        <a:lnTo>
                          <a:pt x="61464" y="1180"/>
                        </a:lnTo>
                        <a:lnTo>
                          <a:pt x="1180" y="1180"/>
                        </a:lnTo>
                        <a:lnTo>
                          <a:pt x="1180" y="40326"/>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2D4A351-4B76-4F28-9967-F2272DD74968}"/>
                      </a:ext>
                    </a:extLst>
                  </p:cNvPr>
                  <p:cNvSpPr/>
                  <p:nvPr/>
                </p:nvSpPr>
                <p:spPr>
                  <a:xfrm>
                    <a:off x="6473821" y="4019148"/>
                    <a:ext cx="78291" cy="78291"/>
                  </a:xfrm>
                  <a:custGeom>
                    <a:avLst/>
                    <a:gdLst>
                      <a:gd name="connsiteX0" fmla="*/ 1180 w 78290"/>
                      <a:gd name="connsiteY0" fmla="*/ 68119 h 78290"/>
                      <a:gd name="connsiteX1" fmla="*/ 13315 w 78290"/>
                      <a:gd name="connsiteY1" fmla="*/ 80254 h 78290"/>
                      <a:gd name="connsiteX2" fmla="*/ 80254 w 78290"/>
                      <a:gd name="connsiteY2" fmla="*/ 13315 h 78290"/>
                      <a:gd name="connsiteX3" fmla="*/ 68119 w 78290"/>
                      <a:gd name="connsiteY3" fmla="*/ 1180 h 78290"/>
                      <a:gd name="connsiteX4" fmla="*/ 1180 w 78290"/>
                      <a:gd name="connsiteY4" fmla="*/ 68119 h 78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90" h="78290">
                        <a:moveTo>
                          <a:pt x="1180" y="68119"/>
                        </a:moveTo>
                        <a:lnTo>
                          <a:pt x="13315" y="80254"/>
                        </a:lnTo>
                        <a:lnTo>
                          <a:pt x="80254" y="13315"/>
                        </a:lnTo>
                        <a:lnTo>
                          <a:pt x="68119" y="1180"/>
                        </a:lnTo>
                        <a:lnTo>
                          <a:pt x="1180" y="68119"/>
                        </a:lnTo>
                        <a:close/>
                      </a:path>
                    </a:pathLst>
                  </a:custGeom>
                  <a:solidFill>
                    <a:srgbClr val="FFFF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8B809CAE-1D72-4855-B426-FDC3ABA732C2}"/>
                      </a:ext>
                    </a:extLst>
                  </p:cNvPr>
                  <p:cNvSpPr/>
                  <p:nvPr/>
                </p:nvSpPr>
                <p:spPr>
                  <a:xfrm>
                    <a:off x="6447199" y="4047727"/>
                    <a:ext cx="50889" cy="50889"/>
                  </a:xfrm>
                  <a:custGeom>
                    <a:avLst/>
                    <a:gdLst>
                      <a:gd name="connsiteX0" fmla="*/ 39543 w 50888"/>
                      <a:gd name="connsiteY0" fmla="*/ 51286 h 50888"/>
                      <a:gd name="connsiteX1" fmla="*/ 51678 w 50888"/>
                      <a:gd name="connsiteY1" fmla="*/ 39151 h 50888"/>
                      <a:gd name="connsiteX2" fmla="*/ 13315 w 50888"/>
                      <a:gd name="connsiteY2" fmla="*/ 1180 h 50888"/>
                      <a:gd name="connsiteX3" fmla="*/ 1180 w 50888"/>
                      <a:gd name="connsiteY3" fmla="*/ 13315 h 50888"/>
                      <a:gd name="connsiteX4" fmla="*/ 39543 w 50888"/>
                      <a:gd name="connsiteY4" fmla="*/ 51286 h 5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8" h="50888">
                        <a:moveTo>
                          <a:pt x="39543" y="51286"/>
                        </a:moveTo>
                        <a:lnTo>
                          <a:pt x="51678" y="39151"/>
                        </a:lnTo>
                        <a:lnTo>
                          <a:pt x="13315" y="1180"/>
                        </a:lnTo>
                        <a:lnTo>
                          <a:pt x="1180" y="13315"/>
                        </a:lnTo>
                        <a:lnTo>
                          <a:pt x="39543" y="51286"/>
                        </a:lnTo>
                        <a:close/>
                      </a:path>
                    </a:pathLst>
                  </a:custGeom>
                  <a:solidFill>
                    <a:srgbClr val="FFFF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5" name="code samples" descr="code samples">
                  <a:extLst>
                    <a:ext uri="{FF2B5EF4-FFF2-40B4-BE49-F238E27FC236}">
                      <a16:creationId xmlns:a16="http://schemas.microsoft.com/office/drawing/2014/main" id="{77CE5323-5FD4-4C8D-9D72-3611955820B8}"/>
                    </a:ext>
                  </a:extLst>
                </p:cNvPr>
                <p:cNvGrpSpPr/>
                <p:nvPr/>
              </p:nvGrpSpPr>
              <p:grpSpPr>
                <a:xfrm>
                  <a:off x="5379789" y="3013129"/>
                  <a:ext cx="393190" cy="198902"/>
                  <a:chOff x="2548477" y="4015530"/>
                  <a:chExt cx="500554" cy="253214"/>
                </a:xfrm>
              </p:grpSpPr>
              <p:sp>
                <p:nvSpPr>
                  <p:cNvPr id="62" name="Freeform: Shape 61">
                    <a:extLst>
                      <a:ext uri="{FF2B5EF4-FFF2-40B4-BE49-F238E27FC236}">
                        <a16:creationId xmlns:a16="http://schemas.microsoft.com/office/drawing/2014/main" id="{F618E235-183C-458B-9993-F2FF875B2362}"/>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70F87FE-5572-4A7F-93D6-9F45A8B0761A}"/>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72300AAD-3F2A-4D71-A22A-D3956A4E91FC}"/>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EB389DB8-2429-4BCC-970F-123835D59079}"/>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5B7CD7DC-9D8A-4F9C-8169-0264D29FF02F}"/>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6" name="globe" descr="globe, earth">
                  <a:extLst>
                    <a:ext uri="{FF2B5EF4-FFF2-40B4-BE49-F238E27FC236}">
                      <a16:creationId xmlns:a16="http://schemas.microsoft.com/office/drawing/2014/main" id="{281CFB98-058C-4358-9869-EB288F9FC1E2}"/>
                    </a:ext>
                  </a:extLst>
                </p:cNvPr>
                <p:cNvGrpSpPr/>
                <p:nvPr/>
              </p:nvGrpSpPr>
              <p:grpSpPr>
                <a:xfrm>
                  <a:off x="4607560" y="2803716"/>
                  <a:ext cx="574039" cy="574036"/>
                  <a:chOff x="8617745" y="2840833"/>
                  <a:chExt cx="896938" cy="896934"/>
                </a:xfrm>
              </p:grpSpPr>
              <p:sp>
                <p:nvSpPr>
                  <p:cNvPr id="57" name="Oval 56">
                    <a:extLst>
                      <a:ext uri="{FF2B5EF4-FFF2-40B4-BE49-F238E27FC236}">
                        <a16:creationId xmlns:a16="http://schemas.microsoft.com/office/drawing/2014/main" id="{334F8774-1EF2-4DE4-8205-A4EB60B4C81C}"/>
                      </a:ext>
                    </a:extLst>
                  </p:cNvPr>
                  <p:cNvSpPr/>
                  <p:nvPr/>
                </p:nvSpPr>
                <p:spPr bwMode="auto">
                  <a:xfrm>
                    <a:off x="8618568" y="2840833"/>
                    <a:ext cx="896112" cy="896112"/>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8" name="Group 4">
                    <a:extLst>
                      <a:ext uri="{FF2B5EF4-FFF2-40B4-BE49-F238E27FC236}">
                        <a16:creationId xmlns:a16="http://schemas.microsoft.com/office/drawing/2014/main" id="{A231F22E-11E4-48F5-91D2-C894F9498A75}"/>
                      </a:ext>
                    </a:extLst>
                  </p:cNvPr>
                  <p:cNvGrpSpPr>
                    <a:grpSpLocks noChangeAspect="1"/>
                  </p:cNvGrpSpPr>
                  <p:nvPr/>
                </p:nvGrpSpPr>
                <p:grpSpPr bwMode="auto">
                  <a:xfrm>
                    <a:off x="8617745" y="2840833"/>
                    <a:ext cx="896938" cy="896934"/>
                    <a:chOff x="2177" y="498"/>
                    <a:chExt cx="3324" cy="3324"/>
                  </a:xfrm>
                  <a:solidFill>
                    <a:srgbClr val="243A5E"/>
                  </a:solidFill>
                </p:grpSpPr>
                <p:sp>
                  <p:nvSpPr>
                    <p:cNvPr id="59" name="Freeform 5">
                      <a:extLst>
                        <a:ext uri="{FF2B5EF4-FFF2-40B4-BE49-F238E27FC236}">
                          <a16:creationId xmlns:a16="http://schemas.microsoft.com/office/drawing/2014/main" id="{FF375E61-F30B-43F4-9D1A-FB4A5C4DE8AE}"/>
                        </a:ext>
                      </a:extLst>
                    </p:cNvPr>
                    <p:cNvSpPr>
                      <a:spLocks/>
                    </p:cNvSpPr>
                    <p:nvPr/>
                  </p:nvSpPr>
                  <p:spPr bwMode="auto">
                    <a:xfrm>
                      <a:off x="2177" y="2063"/>
                      <a:ext cx="766" cy="1462"/>
                    </a:xfrm>
                    <a:custGeom>
                      <a:avLst/>
                      <a:gdLst>
                        <a:gd name="T0" fmla="*/ 429 w 435"/>
                        <a:gd name="T1" fmla="*/ 729 h 830"/>
                        <a:gd name="T2" fmla="*/ 404 w 435"/>
                        <a:gd name="T3" fmla="*/ 683 h 830"/>
                        <a:gd name="T4" fmla="*/ 411 w 435"/>
                        <a:gd name="T5" fmla="*/ 596 h 830"/>
                        <a:gd name="T6" fmla="*/ 315 w 435"/>
                        <a:gd name="T7" fmla="*/ 499 h 830"/>
                        <a:gd name="T8" fmla="*/ 255 w 435"/>
                        <a:gd name="T9" fmla="*/ 382 h 830"/>
                        <a:gd name="T10" fmla="*/ 271 w 435"/>
                        <a:gd name="T11" fmla="*/ 323 h 830"/>
                        <a:gd name="T12" fmla="*/ 266 w 435"/>
                        <a:gd name="T13" fmla="*/ 301 h 830"/>
                        <a:gd name="T14" fmla="*/ 285 w 435"/>
                        <a:gd name="T15" fmla="*/ 274 h 830"/>
                        <a:gd name="T16" fmla="*/ 313 w 435"/>
                        <a:gd name="T17" fmla="*/ 194 h 830"/>
                        <a:gd name="T18" fmla="*/ 290 w 435"/>
                        <a:gd name="T19" fmla="*/ 182 h 830"/>
                        <a:gd name="T20" fmla="*/ 263 w 435"/>
                        <a:gd name="T21" fmla="*/ 186 h 830"/>
                        <a:gd name="T22" fmla="*/ 213 w 435"/>
                        <a:gd name="T23" fmla="*/ 151 h 830"/>
                        <a:gd name="T24" fmla="*/ 177 w 435"/>
                        <a:gd name="T25" fmla="*/ 106 h 830"/>
                        <a:gd name="T26" fmla="*/ 107 w 435"/>
                        <a:gd name="T27" fmla="*/ 90 h 830"/>
                        <a:gd name="T28" fmla="*/ 35 w 435"/>
                        <a:gd name="T29" fmla="*/ 47 h 830"/>
                        <a:gd name="T30" fmla="*/ 1 w 435"/>
                        <a:gd name="T31" fmla="*/ 0 h 830"/>
                        <a:gd name="T32" fmla="*/ 0 w 435"/>
                        <a:gd name="T33" fmla="*/ 55 h 830"/>
                        <a:gd name="T34" fmla="*/ 404 w 435"/>
                        <a:gd name="T35" fmla="*/ 830 h 830"/>
                        <a:gd name="T36" fmla="*/ 429 w 435"/>
                        <a:gd name="T37" fmla="*/ 729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5" h="830">
                          <a:moveTo>
                            <a:pt x="429" y="729"/>
                          </a:moveTo>
                          <a:cubicBezTo>
                            <a:pt x="423" y="710"/>
                            <a:pt x="408" y="705"/>
                            <a:pt x="404" y="683"/>
                          </a:cubicBezTo>
                          <a:cubicBezTo>
                            <a:pt x="401" y="661"/>
                            <a:pt x="416" y="610"/>
                            <a:pt x="411" y="596"/>
                          </a:cubicBezTo>
                          <a:cubicBezTo>
                            <a:pt x="406" y="581"/>
                            <a:pt x="336" y="525"/>
                            <a:pt x="315" y="499"/>
                          </a:cubicBezTo>
                          <a:cubicBezTo>
                            <a:pt x="294" y="473"/>
                            <a:pt x="257" y="406"/>
                            <a:pt x="255" y="382"/>
                          </a:cubicBezTo>
                          <a:cubicBezTo>
                            <a:pt x="254" y="358"/>
                            <a:pt x="270" y="330"/>
                            <a:pt x="271" y="323"/>
                          </a:cubicBezTo>
                          <a:cubicBezTo>
                            <a:pt x="272" y="316"/>
                            <a:pt x="268" y="311"/>
                            <a:pt x="266" y="301"/>
                          </a:cubicBezTo>
                          <a:cubicBezTo>
                            <a:pt x="265" y="290"/>
                            <a:pt x="277" y="285"/>
                            <a:pt x="285" y="274"/>
                          </a:cubicBezTo>
                          <a:cubicBezTo>
                            <a:pt x="294" y="262"/>
                            <a:pt x="313" y="194"/>
                            <a:pt x="313" y="194"/>
                          </a:cubicBezTo>
                          <a:cubicBezTo>
                            <a:pt x="313" y="194"/>
                            <a:pt x="299" y="183"/>
                            <a:pt x="290" y="182"/>
                          </a:cubicBezTo>
                          <a:cubicBezTo>
                            <a:pt x="281" y="181"/>
                            <a:pt x="276" y="187"/>
                            <a:pt x="263" y="186"/>
                          </a:cubicBezTo>
                          <a:cubicBezTo>
                            <a:pt x="250" y="185"/>
                            <a:pt x="231" y="170"/>
                            <a:pt x="213" y="151"/>
                          </a:cubicBezTo>
                          <a:cubicBezTo>
                            <a:pt x="194" y="132"/>
                            <a:pt x="193" y="120"/>
                            <a:pt x="177" y="106"/>
                          </a:cubicBezTo>
                          <a:cubicBezTo>
                            <a:pt x="161" y="93"/>
                            <a:pt x="128" y="93"/>
                            <a:pt x="107" y="90"/>
                          </a:cubicBezTo>
                          <a:cubicBezTo>
                            <a:pt x="85" y="86"/>
                            <a:pt x="54" y="61"/>
                            <a:pt x="35" y="47"/>
                          </a:cubicBezTo>
                          <a:cubicBezTo>
                            <a:pt x="19" y="35"/>
                            <a:pt x="6" y="9"/>
                            <a:pt x="1" y="0"/>
                          </a:cubicBezTo>
                          <a:cubicBezTo>
                            <a:pt x="0" y="18"/>
                            <a:pt x="0" y="37"/>
                            <a:pt x="0" y="55"/>
                          </a:cubicBezTo>
                          <a:cubicBezTo>
                            <a:pt x="0" y="376"/>
                            <a:pt x="160" y="659"/>
                            <a:pt x="404" y="830"/>
                          </a:cubicBezTo>
                          <a:cubicBezTo>
                            <a:pt x="405" y="829"/>
                            <a:pt x="435" y="747"/>
                            <a:pt x="429" y="72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6">
                      <a:extLst>
                        <a:ext uri="{FF2B5EF4-FFF2-40B4-BE49-F238E27FC236}">
                          <a16:creationId xmlns:a16="http://schemas.microsoft.com/office/drawing/2014/main" id="{630EA577-836B-481F-A6BD-0BBDAEAB373F}"/>
                        </a:ext>
                      </a:extLst>
                    </p:cNvPr>
                    <p:cNvSpPr>
                      <a:spLocks/>
                    </p:cNvSpPr>
                    <p:nvPr/>
                  </p:nvSpPr>
                  <p:spPr bwMode="auto">
                    <a:xfrm>
                      <a:off x="2774" y="808"/>
                      <a:ext cx="98" cy="81"/>
                    </a:xfrm>
                    <a:custGeom>
                      <a:avLst/>
                      <a:gdLst>
                        <a:gd name="T0" fmla="*/ 41 w 56"/>
                        <a:gd name="T1" fmla="*/ 43 h 46"/>
                        <a:gd name="T2" fmla="*/ 56 w 56"/>
                        <a:gd name="T3" fmla="*/ 0 h 46"/>
                        <a:gd name="T4" fmla="*/ 0 w 56"/>
                        <a:gd name="T5" fmla="*/ 43 h 46"/>
                        <a:gd name="T6" fmla="*/ 41 w 56"/>
                        <a:gd name="T7" fmla="*/ 43 h 46"/>
                      </a:gdLst>
                      <a:ahLst/>
                      <a:cxnLst>
                        <a:cxn ang="0">
                          <a:pos x="T0" y="T1"/>
                        </a:cxn>
                        <a:cxn ang="0">
                          <a:pos x="T2" y="T3"/>
                        </a:cxn>
                        <a:cxn ang="0">
                          <a:pos x="T4" y="T5"/>
                        </a:cxn>
                        <a:cxn ang="0">
                          <a:pos x="T6" y="T7"/>
                        </a:cxn>
                      </a:cxnLst>
                      <a:rect l="0" t="0" r="r" b="b"/>
                      <a:pathLst>
                        <a:path w="56" h="46">
                          <a:moveTo>
                            <a:pt x="41" y="43"/>
                          </a:moveTo>
                          <a:cubicBezTo>
                            <a:pt x="46" y="40"/>
                            <a:pt x="49" y="5"/>
                            <a:pt x="56" y="0"/>
                          </a:cubicBezTo>
                          <a:cubicBezTo>
                            <a:pt x="37" y="13"/>
                            <a:pt x="18" y="28"/>
                            <a:pt x="0" y="43"/>
                          </a:cubicBezTo>
                          <a:cubicBezTo>
                            <a:pt x="1" y="43"/>
                            <a:pt x="35" y="46"/>
                            <a:pt x="4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7">
                      <a:extLst>
                        <a:ext uri="{FF2B5EF4-FFF2-40B4-BE49-F238E27FC236}">
                          <a16:creationId xmlns:a16="http://schemas.microsoft.com/office/drawing/2014/main" id="{CE5B3B69-AFF4-47D9-83F4-0D4204F33E31}"/>
                        </a:ext>
                      </a:extLst>
                    </p:cNvPr>
                    <p:cNvSpPr>
                      <a:spLocks noEditPoints="1"/>
                    </p:cNvSpPr>
                    <p:nvPr/>
                  </p:nvSpPr>
                  <p:spPr bwMode="auto">
                    <a:xfrm>
                      <a:off x="2333" y="498"/>
                      <a:ext cx="3168" cy="3324"/>
                    </a:xfrm>
                    <a:custGeom>
                      <a:avLst/>
                      <a:gdLst>
                        <a:gd name="T0" fmla="*/ 1630 w 1799"/>
                        <a:gd name="T1" fmla="*/ 741 h 1888"/>
                        <a:gd name="T2" fmla="*/ 1732 w 1799"/>
                        <a:gd name="T3" fmla="*/ 850 h 1888"/>
                        <a:gd name="T4" fmla="*/ 1574 w 1799"/>
                        <a:gd name="T5" fmla="*/ 975 h 1888"/>
                        <a:gd name="T6" fmla="*/ 1459 w 1799"/>
                        <a:gd name="T7" fmla="*/ 770 h 1888"/>
                        <a:gd name="T8" fmla="*/ 1663 w 1799"/>
                        <a:gd name="T9" fmla="*/ 1004 h 1888"/>
                        <a:gd name="T10" fmla="*/ 1551 w 1799"/>
                        <a:gd name="T11" fmla="*/ 1367 h 1888"/>
                        <a:gd name="T12" fmla="*/ 1456 w 1799"/>
                        <a:gd name="T13" fmla="*/ 1563 h 1888"/>
                        <a:gd name="T14" fmla="*/ 1278 w 1799"/>
                        <a:gd name="T15" fmla="*/ 1690 h 1888"/>
                        <a:gd name="T16" fmla="*/ 1229 w 1799"/>
                        <a:gd name="T17" fmla="*/ 1383 h 1888"/>
                        <a:gd name="T18" fmla="*/ 1203 w 1799"/>
                        <a:gd name="T19" fmla="*/ 1132 h 1888"/>
                        <a:gd name="T20" fmla="*/ 1052 w 1799"/>
                        <a:gd name="T21" fmla="*/ 1102 h 1888"/>
                        <a:gd name="T22" fmla="*/ 879 w 1799"/>
                        <a:gd name="T23" fmla="*/ 944 h 1888"/>
                        <a:gd name="T24" fmla="*/ 961 w 1799"/>
                        <a:gd name="T25" fmla="*/ 739 h 1888"/>
                        <a:gd name="T26" fmla="*/ 1272 w 1799"/>
                        <a:gd name="T27" fmla="*/ 723 h 1888"/>
                        <a:gd name="T28" fmla="*/ 1478 w 1799"/>
                        <a:gd name="T29" fmla="*/ 665 h 1888"/>
                        <a:gd name="T30" fmla="*/ 1325 w 1799"/>
                        <a:gd name="T31" fmla="*/ 607 h 1888"/>
                        <a:gd name="T32" fmla="*/ 1248 w 1799"/>
                        <a:gd name="T33" fmla="*/ 536 h 1888"/>
                        <a:gd name="T34" fmla="*/ 1256 w 1799"/>
                        <a:gd name="T35" fmla="*/ 590 h 1888"/>
                        <a:gd name="T36" fmla="*/ 1213 w 1799"/>
                        <a:gd name="T37" fmla="*/ 562 h 1888"/>
                        <a:gd name="T38" fmla="*/ 1073 w 1799"/>
                        <a:gd name="T39" fmla="*/ 627 h 1888"/>
                        <a:gd name="T40" fmla="*/ 984 w 1799"/>
                        <a:gd name="T41" fmla="*/ 599 h 1888"/>
                        <a:gd name="T42" fmla="*/ 1045 w 1799"/>
                        <a:gd name="T43" fmla="*/ 477 h 1888"/>
                        <a:gd name="T44" fmla="*/ 1164 w 1799"/>
                        <a:gd name="T45" fmla="*/ 361 h 1888"/>
                        <a:gd name="T46" fmla="*/ 1291 w 1799"/>
                        <a:gd name="T47" fmla="*/ 336 h 1888"/>
                        <a:gd name="T48" fmla="*/ 1290 w 1799"/>
                        <a:gd name="T49" fmla="*/ 233 h 1888"/>
                        <a:gd name="T50" fmla="*/ 1201 w 1799"/>
                        <a:gd name="T51" fmla="*/ 348 h 1888"/>
                        <a:gd name="T52" fmla="*/ 1178 w 1799"/>
                        <a:gd name="T53" fmla="*/ 245 h 1888"/>
                        <a:gd name="T54" fmla="*/ 1435 w 1799"/>
                        <a:gd name="T55" fmla="*/ 210 h 1888"/>
                        <a:gd name="T56" fmla="*/ 1438 w 1799"/>
                        <a:gd name="T57" fmla="*/ 251 h 1888"/>
                        <a:gd name="T58" fmla="*/ 353 w 1799"/>
                        <a:gd name="T59" fmla="*/ 191 h 1888"/>
                        <a:gd name="T60" fmla="*/ 302 w 1799"/>
                        <a:gd name="T61" fmla="*/ 387 h 1888"/>
                        <a:gd name="T62" fmla="*/ 429 w 1799"/>
                        <a:gd name="T63" fmla="*/ 286 h 1888"/>
                        <a:gd name="T64" fmla="*/ 536 w 1799"/>
                        <a:gd name="T65" fmla="*/ 389 h 1888"/>
                        <a:gd name="T66" fmla="*/ 389 w 1799"/>
                        <a:gd name="T67" fmla="*/ 475 h 1888"/>
                        <a:gd name="T68" fmla="*/ 307 w 1799"/>
                        <a:gd name="T69" fmla="*/ 603 h 1888"/>
                        <a:gd name="T70" fmla="*/ 114 w 1799"/>
                        <a:gd name="T71" fmla="*/ 740 h 1888"/>
                        <a:gd name="T72" fmla="*/ 39 w 1799"/>
                        <a:gd name="T73" fmla="*/ 912 h 1888"/>
                        <a:gd name="T74" fmla="*/ 140 w 1799"/>
                        <a:gd name="T75" fmla="*/ 955 h 1888"/>
                        <a:gd name="T76" fmla="*/ 291 w 1799"/>
                        <a:gd name="T77" fmla="*/ 988 h 1888"/>
                        <a:gd name="T78" fmla="*/ 530 w 1799"/>
                        <a:gd name="T79" fmla="*/ 1170 h 1888"/>
                        <a:gd name="T80" fmla="*/ 632 w 1799"/>
                        <a:gd name="T81" fmla="*/ 1521 h 1888"/>
                        <a:gd name="T82" fmla="*/ 486 w 1799"/>
                        <a:gd name="T83" fmla="*/ 1700 h 1888"/>
                        <a:gd name="T84" fmla="*/ 855 w 1799"/>
                        <a:gd name="T85" fmla="*/ 1888 h 1888"/>
                        <a:gd name="T86" fmla="*/ 1091 w 1799"/>
                        <a:gd name="T87" fmla="*/ 388 h 1888"/>
                        <a:gd name="T88" fmla="*/ 1058 w 1799"/>
                        <a:gd name="T89" fmla="*/ 363 h 1888"/>
                        <a:gd name="T90" fmla="*/ 1042 w 1799"/>
                        <a:gd name="T91" fmla="*/ 409 h 1888"/>
                        <a:gd name="T92" fmla="*/ 905 w 1799"/>
                        <a:gd name="T93" fmla="*/ 257 h 1888"/>
                        <a:gd name="T94" fmla="*/ 454 w 1799"/>
                        <a:gd name="T95" fmla="*/ 99 h 1888"/>
                        <a:gd name="T96" fmla="*/ 615 w 1799"/>
                        <a:gd name="T97" fmla="*/ 67 h 1888"/>
                        <a:gd name="T98" fmla="*/ 454 w 1799"/>
                        <a:gd name="T99" fmla="*/ 99 h 1888"/>
                        <a:gd name="T100" fmla="*/ 516 w 1799"/>
                        <a:gd name="T101" fmla="*/ 249 h 1888"/>
                        <a:gd name="T102" fmla="*/ 549 w 1799"/>
                        <a:gd name="T103" fmla="*/ 504 h 1888"/>
                        <a:gd name="T104" fmla="*/ 395 w 1799"/>
                        <a:gd name="T105" fmla="*/ 225 h 1888"/>
                        <a:gd name="T106" fmla="*/ 388 w 1799"/>
                        <a:gd name="T107" fmla="*/ 198 h 1888"/>
                        <a:gd name="T108" fmla="*/ 448 w 1799"/>
                        <a:gd name="T109" fmla="*/ 145 h 1888"/>
                        <a:gd name="T110" fmla="*/ 574 w 1799"/>
                        <a:gd name="T111" fmla="*/ 240 h 1888"/>
                        <a:gd name="T112" fmla="*/ 642 w 1799"/>
                        <a:gd name="T113" fmla="*/ 228 h 1888"/>
                        <a:gd name="T114" fmla="*/ 746 w 1799"/>
                        <a:gd name="T115" fmla="*/ 4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99" h="1888">
                          <a:moveTo>
                            <a:pt x="1787" y="791"/>
                          </a:moveTo>
                          <a:cubicBezTo>
                            <a:pt x="1786" y="792"/>
                            <a:pt x="1758" y="822"/>
                            <a:pt x="1754" y="822"/>
                          </a:cubicBezTo>
                          <a:cubicBezTo>
                            <a:pt x="1751" y="822"/>
                            <a:pt x="1718" y="784"/>
                            <a:pt x="1711" y="782"/>
                          </a:cubicBezTo>
                          <a:cubicBezTo>
                            <a:pt x="1703" y="779"/>
                            <a:pt x="1679" y="779"/>
                            <a:pt x="1669" y="775"/>
                          </a:cubicBezTo>
                          <a:cubicBezTo>
                            <a:pt x="1660" y="771"/>
                            <a:pt x="1632" y="743"/>
                            <a:pt x="1630" y="741"/>
                          </a:cubicBezTo>
                          <a:cubicBezTo>
                            <a:pt x="1628" y="739"/>
                            <a:pt x="1624" y="787"/>
                            <a:pt x="1628" y="793"/>
                          </a:cubicBezTo>
                          <a:cubicBezTo>
                            <a:pt x="1633" y="799"/>
                            <a:pt x="1648" y="807"/>
                            <a:pt x="1655" y="809"/>
                          </a:cubicBezTo>
                          <a:cubicBezTo>
                            <a:pt x="1663" y="812"/>
                            <a:pt x="1678" y="825"/>
                            <a:pt x="1684" y="828"/>
                          </a:cubicBezTo>
                          <a:cubicBezTo>
                            <a:pt x="1691" y="831"/>
                            <a:pt x="1707" y="814"/>
                            <a:pt x="1713" y="814"/>
                          </a:cubicBezTo>
                          <a:cubicBezTo>
                            <a:pt x="1719" y="814"/>
                            <a:pt x="1730" y="841"/>
                            <a:pt x="1732" y="850"/>
                          </a:cubicBezTo>
                          <a:cubicBezTo>
                            <a:pt x="1734" y="859"/>
                            <a:pt x="1735" y="872"/>
                            <a:pt x="1732" y="891"/>
                          </a:cubicBezTo>
                          <a:cubicBezTo>
                            <a:pt x="1729" y="909"/>
                            <a:pt x="1712" y="918"/>
                            <a:pt x="1700" y="928"/>
                          </a:cubicBezTo>
                          <a:cubicBezTo>
                            <a:pt x="1688" y="939"/>
                            <a:pt x="1659" y="956"/>
                            <a:pt x="1644" y="965"/>
                          </a:cubicBezTo>
                          <a:cubicBezTo>
                            <a:pt x="1630" y="974"/>
                            <a:pt x="1606" y="1009"/>
                            <a:pt x="1599" y="1009"/>
                          </a:cubicBezTo>
                          <a:cubicBezTo>
                            <a:pt x="1591" y="1009"/>
                            <a:pt x="1576" y="981"/>
                            <a:pt x="1574" y="975"/>
                          </a:cubicBezTo>
                          <a:cubicBezTo>
                            <a:pt x="1571" y="969"/>
                            <a:pt x="1586" y="951"/>
                            <a:pt x="1583" y="942"/>
                          </a:cubicBezTo>
                          <a:cubicBezTo>
                            <a:pt x="1579" y="932"/>
                            <a:pt x="1565" y="923"/>
                            <a:pt x="1555" y="908"/>
                          </a:cubicBezTo>
                          <a:cubicBezTo>
                            <a:pt x="1545" y="892"/>
                            <a:pt x="1522" y="821"/>
                            <a:pt x="1506" y="804"/>
                          </a:cubicBezTo>
                          <a:cubicBezTo>
                            <a:pt x="1490" y="786"/>
                            <a:pt x="1470" y="763"/>
                            <a:pt x="1466" y="762"/>
                          </a:cubicBezTo>
                          <a:cubicBezTo>
                            <a:pt x="1463" y="761"/>
                            <a:pt x="1459" y="764"/>
                            <a:pt x="1459" y="770"/>
                          </a:cubicBezTo>
                          <a:cubicBezTo>
                            <a:pt x="1458" y="775"/>
                            <a:pt x="1465" y="822"/>
                            <a:pt x="1471" y="833"/>
                          </a:cubicBezTo>
                          <a:cubicBezTo>
                            <a:pt x="1478" y="844"/>
                            <a:pt x="1491" y="849"/>
                            <a:pt x="1498" y="860"/>
                          </a:cubicBezTo>
                          <a:cubicBezTo>
                            <a:pt x="1505" y="871"/>
                            <a:pt x="1552" y="1007"/>
                            <a:pt x="1563" y="1011"/>
                          </a:cubicBezTo>
                          <a:cubicBezTo>
                            <a:pt x="1573" y="1015"/>
                            <a:pt x="1594" y="1012"/>
                            <a:pt x="1602" y="1012"/>
                          </a:cubicBezTo>
                          <a:cubicBezTo>
                            <a:pt x="1610" y="1012"/>
                            <a:pt x="1661" y="1002"/>
                            <a:pt x="1663" y="1004"/>
                          </a:cubicBezTo>
                          <a:cubicBezTo>
                            <a:pt x="1665" y="1006"/>
                            <a:pt x="1663" y="1018"/>
                            <a:pt x="1663" y="1032"/>
                          </a:cubicBezTo>
                          <a:cubicBezTo>
                            <a:pt x="1663" y="1045"/>
                            <a:pt x="1633" y="1121"/>
                            <a:pt x="1626" y="1129"/>
                          </a:cubicBezTo>
                          <a:cubicBezTo>
                            <a:pt x="1620" y="1138"/>
                            <a:pt x="1595" y="1158"/>
                            <a:pt x="1588" y="1170"/>
                          </a:cubicBezTo>
                          <a:cubicBezTo>
                            <a:pt x="1580" y="1182"/>
                            <a:pt x="1556" y="1228"/>
                            <a:pt x="1550" y="1246"/>
                          </a:cubicBezTo>
                          <a:cubicBezTo>
                            <a:pt x="1545" y="1265"/>
                            <a:pt x="1548" y="1350"/>
                            <a:pt x="1551" y="1367"/>
                          </a:cubicBezTo>
                          <a:cubicBezTo>
                            <a:pt x="1555" y="1383"/>
                            <a:pt x="1560" y="1399"/>
                            <a:pt x="1560" y="1405"/>
                          </a:cubicBezTo>
                          <a:cubicBezTo>
                            <a:pt x="1560" y="1412"/>
                            <a:pt x="1533" y="1430"/>
                            <a:pt x="1533" y="1430"/>
                          </a:cubicBezTo>
                          <a:cubicBezTo>
                            <a:pt x="1533" y="1430"/>
                            <a:pt x="1486" y="1460"/>
                            <a:pt x="1484" y="1468"/>
                          </a:cubicBezTo>
                          <a:cubicBezTo>
                            <a:pt x="1482" y="1476"/>
                            <a:pt x="1493" y="1518"/>
                            <a:pt x="1491" y="1524"/>
                          </a:cubicBezTo>
                          <a:cubicBezTo>
                            <a:pt x="1490" y="1529"/>
                            <a:pt x="1459" y="1555"/>
                            <a:pt x="1456" y="1563"/>
                          </a:cubicBezTo>
                          <a:cubicBezTo>
                            <a:pt x="1453" y="1570"/>
                            <a:pt x="1459" y="1583"/>
                            <a:pt x="1456" y="1592"/>
                          </a:cubicBezTo>
                          <a:cubicBezTo>
                            <a:pt x="1453" y="1600"/>
                            <a:pt x="1397" y="1656"/>
                            <a:pt x="1387" y="1661"/>
                          </a:cubicBezTo>
                          <a:cubicBezTo>
                            <a:pt x="1376" y="1667"/>
                            <a:pt x="1355" y="1667"/>
                            <a:pt x="1341" y="1670"/>
                          </a:cubicBezTo>
                          <a:cubicBezTo>
                            <a:pt x="1327" y="1673"/>
                            <a:pt x="1299" y="1688"/>
                            <a:pt x="1294" y="1690"/>
                          </a:cubicBezTo>
                          <a:cubicBezTo>
                            <a:pt x="1289" y="1692"/>
                            <a:pt x="1282" y="1695"/>
                            <a:pt x="1278" y="1690"/>
                          </a:cubicBezTo>
                          <a:cubicBezTo>
                            <a:pt x="1274" y="1685"/>
                            <a:pt x="1276" y="1650"/>
                            <a:pt x="1276" y="1650"/>
                          </a:cubicBezTo>
                          <a:cubicBezTo>
                            <a:pt x="1276" y="1650"/>
                            <a:pt x="1274" y="1621"/>
                            <a:pt x="1273" y="1610"/>
                          </a:cubicBezTo>
                          <a:cubicBezTo>
                            <a:pt x="1272" y="1598"/>
                            <a:pt x="1246" y="1527"/>
                            <a:pt x="1246" y="1527"/>
                          </a:cubicBezTo>
                          <a:cubicBezTo>
                            <a:pt x="1229" y="1469"/>
                            <a:pt x="1229" y="1469"/>
                            <a:pt x="1229" y="1469"/>
                          </a:cubicBezTo>
                          <a:cubicBezTo>
                            <a:pt x="1225" y="1454"/>
                            <a:pt x="1225" y="1396"/>
                            <a:pt x="1229" y="1383"/>
                          </a:cubicBezTo>
                          <a:cubicBezTo>
                            <a:pt x="1233" y="1371"/>
                            <a:pt x="1248" y="1350"/>
                            <a:pt x="1247" y="1340"/>
                          </a:cubicBezTo>
                          <a:cubicBezTo>
                            <a:pt x="1245" y="1329"/>
                            <a:pt x="1225" y="1313"/>
                            <a:pt x="1223" y="1298"/>
                          </a:cubicBezTo>
                          <a:cubicBezTo>
                            <a:pt x="1220" y="1284"/>
                            <a:pt x="1227" y="1240"/>
                            <a:pt x="1223" y="1231"/>
                          </a:cubicBezTo>
                          <a:cubicBezTo>
                            <a:pt x="1219" y="1222"/>
                            <a:pt x="1197" y="1201"/>
                            <a:pt x="1194" y="1188"/>
                          </a:cubicBezTo>
                          <a:cubicBezTo>
                            <a:pt x="1191" y="1175"/>
                            <a:pt x="1206" y="1143"/>
                            <a:pt x="1203" y="1132"/>
                          </a:cubicBezTo>
                          <a:cubicBezTo>
                            <a:pt x="1200" y="1122"/>
                            <a:pt x="1187" y="1111"/>
                            <a:pt x="1178" y="1107"/>
                          </a:cubicBezTo>
                          <a:cubicBezTo>
                            <a:pt x="1169" y="1103"/>
                            <a:pt x="1137" y="1106"/>
                            <a:pt x="1130" y="1103"/>
                          </a:cubicBezTo>
                          <a:cubicBezTo>
                            <a:pt x="1122" y="1100"/>
                            <a:pt x="1123" y="1097"/>
                            <a:pt x="1113" y="1097"/>
                          </a:cubicBezTo>
                          <a:cubicBezTo>
                            <a:pt x="1103" y="1098"/>
                            <a:pt x="1087" y="1110"/>
                            <a:pt x="1079" y="1110"/>
                          </a:cubicBezTo>
                          <a:cubicBezTo>
                            <a:pt x="1071" y="1111"/>
                            <a:pt x="1058" y="1099"/>
                            <a:pt x="1052" y="1102"/>
                          </a:cubicBezTo>
                          <a:cubicBezTo>
                            <a:pt x="1046" y="1104"/>
                            <a:pt x="1047" y="1106"/>
                            <a:pt x="1040" y="1111"/>
                          </a:cubicBezTo>
                          <a:cubicBezTo>
                            <a:pt x="1034" y="1117"/>
                            <a:pt x="1008" y="1134"/>
                            <a:pt x="1003" y="1132"/>
                          </a:cubicBezTo>
                          <a:cubicBezTo>
                            <a:pt x="998" y="1131"/>
                            <a:pt x="974" y="1106"/>
                            <a:pt x="958" y="1091"/>
                          </a:cubicBezTo>
                          <a:cubicBezTo>
                            <a:pt x="942" y="1076"/>
                            <a:pt x="924" y="1052"/>
                            <a:pt x="912" y="1030"/>
                          </a:cubicBezTo>
                          <a:cubicBezTo>
                            <a:pt x="899" y="1007"/>
                            <a:pt x="879" y="954"/>
                            <a:pt x="879" y="944"/>
                          </a:cubicBezTo>
                          <a:cubicBezTo>
                            <a:pt x="879" y="934"/>
                            <a:pt x="896" y="919"/>
                            <a:pt x="900" y="913"/>
                          </a:cubicBezTo>
                          <a:cubicBezTo>
                            <a:pt x="904" y="906"/>
                            <a:pt x="907" y="903"/>
                            <a:pt x="906" y="895"/>
                          </a:cubicBezTo>
                          <a:cubicBezTo>
                            <a:pt x="904" y="888"/>
                            <a:pt x="895" y="883"/>
                            <a:pt x="895" y="876"/>
                          </a:cubicBezTo>
                          <a:cubicBezTo>
                            <a:pt x="895" y="869"/>
                            <a:pt x="925" y="794"/>
                            <a:pt x="931" y="783"/>
                          </a:cubicBezTo>
                          <a:cubicBezTo>
                            <a:pt x="938" y="771"/>
                            <a:pt x="952" y="748"/>
                            <a:pt x="961" y="739"/>
                          </a:cubicBezTo>
                          <a:cubicBezTo>
                            <a:pt x="971" y="729"/>
                            <a:pt x="1017" y="678"/>
                            <a:pt x="1029" y="671"/>
                          </a:cubicBezTo>
                          <a:cubicBezTo>
                            <a:pt x="1042" y="664"/>
                            <a:pt x="1082" y="654"/>
                            <a:pt x="1092" y="651"/>
                          </a:cubicBezTo>
                          <a:cubicBezTo>
                            <a:pt x="1103" y="648"/>
                            <a:pt x="1130" y="646"/>
                            <a:pt x="1157" y="646"/>
                          </a:cubicBezTo>
                          <a:cubicBezTo>
                            <a:pt x="1183" y="647"/>
                            <a:pt x="1189" y="649"/>
                            <a:pt x="1205" y="655"/>
                          </a:cubicBezTo>
                          <a:cubicBezTo>
                            <a:pt x="1222" y="661"/>
                            <a:pt x="1272" y="723"/>
                            <a:pt x="1272" y="723"/>
                          </a:cubicBezTo>
                          <a:cubicBezTo>
                            <a:pt x="1272" y="723"/>
                            <a:pt x="1286" y="700"/>
                            <a:pt x="1292" y="697"/>
                          </a:cubicBezTo>
                          <a:cubicBezTo>
                            <a:pt x="1299" y="694"/>
                            <a:pt x="1319" y="692"/>
                            <a:pt x="1327" y="693"/>
                          </a:cubicBezTo>
                          <a:cubicBezTo>
                            <a:pt x="1335" y="694"/>
                            <a:pt x="1362" y="711"/>
                            <a:pt x="1380" y="715"/>
                          </a:cubicBezTo>
                          <a:cubicBezTo>
                            <a:pt x="1398" y="719"/>
                            <a:pt x="1429" y="714"/>
                            <a:pt x="1439" y="711"/>
                          </a:cubicBezTo>
                          <a:cubicBezTo>
                            <a:pt x="1449" y="707"/>
                            <a:pt x="1480" y="674"/>
                            <a:pt x="1478" y="665"/>
                          </a:cubicBezTo>
                          <a:cubicBezTo>
                            <a:pt x="1475" y="657"/>
                            <a:pt x="1453" y="645"/>
                            <a:pt x="1445" y="644"/>
                          </a:cubicBezTo>
                          <a:cubicBezTo>
                            <a:pt x="1436" y="643"/>
                            <a:pt x="1403" y="641"/>
                            <a:pt x="1394" y="636"/>
                          </a:cubicBezTo>
                          <a:cubicBezTo>
                            <a:pt x="1385" y="631"/>
                            <a:pt x="1353" y="581"/>
                            <a:pt x="1347" y="581"/>
                          </a:cubicBezTo>
                          <a:cubicBezTo>
                            <a:pt x="1342" y="580"/>
                            <a:pt x="1333" y="582"/>
                            <a:pt x="1330" y="586"/>
                          </a:cubicBezTo>
                          <a:cubicBezTo>
                            <a:pt x="1326" y="591"/>
                            <a:pt x="1326" y="601"/>
                            <a:pt x="1325" y="607"/>
                          </a:cubicBezTo>
                          <a:cubicBezTo>
                            <a:pt x="1324" y="613"/>
                            <a:pt x="1323" y="637"/>
                            <a:pt x="1320" y="637"/>
                          </a:cubicBezTo>
                          <a:cubicBezTo>
                            <a:pt x="1318" y="637"/>
                            <a:pt x="1305" y="627"/>
                            <a:pt x="1301" y="621"/>
                          </a:cubicBezTo>
                          <a:cubicBezTo>
                            <a:pt x="1297" y="614"/>
                            <a:pt x="1291" y="607"/>
                            <a:pt x="1289" y="601"/>
                          </a:cubicBezTo>
                          <a:cubicBezTo>
                            <a:pt x="1287" y="595"/>
                            <a:pt x="1286" y="574"/>
                            <a:pt x="1283" y="565"/>
                          </a:cubicBezTo>
                          <a:cubicBezTo>
                            <a:pt x="1280" y="557"/>
                            <a:pt x="1256" y="540"/>
                            <a:pt x="1248" y="536"/>
                          </a:cubicBezTo>
                          <a:cubicBezTo>
                            <a:pt x="1241" y="533"/>
                            <a:pt x="1235" y="535"/>
                            <a:pt x="1235" y="535"/>
                          </a:cubicBezTo>
                          <a:cubicBezTo>
                            <a:pt x="1235" y="535"/>
                            <a:pt x="1238" y="545"/>
                            <a:pt x="1244" y="555"/>
                          </a:cubicBezTo>
                          <a:cubicBezTo>
                            <a:pt x="1248" y="561"/>
                            <a:pt x="1264" y="577"/>
                            <a:pt x="1264" y="584"/>
                          </a:cubicBezTo>
                          <a:cubicBezTo>
                            <a:pt x="1265" y="591"/>
                            <a:pt x="1253" y="575"/>
                            <a:pt x="1254" y="577"/>
                          </a:cubicBezTo>
                          <a:cubicBezTo>
                            <a:pt x="1255" y="579"/>
                            <a:pt x="1256" y="585"/>
                            <a:pt x="1256" y="590"/>
                          </a:cubicBezTo>
                          <a:cubicBezTo>
                            <a:pt x="1256" y="596"/>
                            <a:pt x="1254" y="602"/>
                            <a:pt x="1254" y="602"/>
                          </a:cubicBezTo>
                          <a:cubicBezTo>
                            <a:pt x="1254" y="602"/>
                            <a:pt x="1251" y="612"/>
                            <a:pt x="1247" y="613"/>
                          </a:cubicBezTo>
                          <a:cubicBezTo>
                            <a:pt x="1243" y="613"/>
                            <a:pt x="1243" y="610"/>
                            <a:pt x="1243" y="610"/>
                          </a:cubicBezTo>
                          <a:cubicBezTo>
                            <a:pt x="1243" y="610"/>
                            <a:pt x="1247" y="599"/>
                            <a:pt x="1240" y="587"/>
                          </a:cubicBezTo>
                          <a:cubicBezTo>
                            <a:pt x="1233" y="576"/>
                            <a:pt x="1219" y="569"/>
                            <a:pt x="1213" y="562"/>
                          </a:cubicBezTo>
                          <a:cubicBezTo>
                            <a:pt x="1206" y="555"/>
                            <a:pt x="1193" y="541"/>
                            <a:pt x="1182" y="536"/>
                          </a:cubicBezTo>
                          <a:cubicBezTo>
                            <a:pt x="1170" y="531"/>
                            <a:pt x="1135" y="543"/>
                            <a:pt x="1130" y="547"/>
                          </a:cubicBezTo>
                          <a:cubicBezTo>
                            <a:pt x="1126" y="550"/>
                            <a:pt x="1125" y="561"/>
                            <a:pt x="1119" y="565"/>
                          </a:cubicBezTo>
                          <a:cubicBezTo>
                            <a:pt x="1113" y="569"/>
                            <a:pt x="1097" y="573"/>
                            <a:pt x="1089" y="582"/>
                          </a:cubicBezTo>
                          <a:cubicBezTo>
                            <a:pt x="1081" y="591"/>
                            <a:pt x="1076" y="620"/>
                            <a:pt x="1073" y="627"/>
                          </a:cubicBezTo>
                          <a:cubicBezTo>
                            <a:pt x="1070" y="634"/>
                            <a:pt x="1069" y="637"/>
                            <a:pt x="1063" y="640"/>
                          </a:cubicBezTo>
                          <a:cubicBezTo>
                            <a:pt x="1058" y="644"/>
                            <a:pt x="1034" y="649"/>
                            <a:pt x="1029" y="648"/>
                          </a:cubicBezTo>
                          <a:cubicBezTo>
                            <a:pt x="1023" y="647"/>
                            <a:pt x="1015" y="628"/>
                            <a:pt x="1008" y="627"/>
                          </a:cubicBezTo>
                          <a:cubicBezTo>
                            <a:pt x="1002" y="626"/>
                            <a:pt x="990" y="629"/>
                            <a:pt x="988" y="627"/>
                          </a:cubicBezTo>
                          <a:cubicBezTo>
                            <a:pt x="985" y="626"/>
                            <a:pt x="985" y="612"/>
                            <a:pt x="984" y="599"/>
                          </a:cubicBezTo>
                          <a:cubicBezTo>
                            <a:pt x="982" y="587"/>
                            <a:pt x="983" y="564"/>
                            <a:pt x="988" y="556"/>
                          </a:cubicBezTo>
                          <a:cubicBezTo>
                            <a:pt x="993" y="548"/>
                            <a:pt x="1024" y="534"/>
                            <a:pt x="1033" y="531"/>
                          </a:cubicBezTo>
                          <a:cubicBezTo>
                            <a:pt x="1042" y="528"/>
                            <a:pt x="1063" y="536"/>
                            <a:pt x="1066" y="531"/>
                          </a:cubicBezTo>
                          <a:cubicBezTo>
                            <a:pt x="1069" y="526"/>
                            <a:pt x="1063" y="508"/>
                            <a:pt x="1062" y="501"/>
                          </a:cubicBezTo>
                          <a:cubicBezTo>
                            <a:pt x="1061" y="494"/>
                            <a:pt x="1042" y="481"/>
                            <a:pt x="1045" y="477"/>
                          </a:cubicBezTo>
                          <a:cubicBezTo>
                            <a:pt x="1048" y="473"/>
                            <a:pt x="1078" y="469"/>
                            <a:pt x="1082" y="465"/>
                          </a:cubicBezTo>
                          <a:cubicBezTo>
                            <a:pt x="1087" y="461"/>
                            <a:pt x="1124" y="405"/>
                            <a:pt x="1130" y="401"/>
                          </a:cubicBezTo>
                          <a:cubicBezTo>
                            <a:pt x="1137" y="398"/>
                            <a:pt x="1169" y="398"/>
                            <a:pt x="1169" y="398"/>
                          </a:cubicBezTo>
                          <a:cubicBezTo>
                            <a:pt x="1169" y="398"/>
                            <a:pt x="1157" y="378"/>
                            <a:pt x="1158" y="373"/>
                          </a:cubicBezTo>
                          <a:cubicBezTo>
                            <a:pt x="1158" y="369"/>
                            <a:pt x="1159" y="365"/>
                            <a:pt x="1164" y="361"/>
                          </a:cubicBezTo>
                          <a:cubicBezTo>
                            <a:pt x="1168" y="358"/>
                            <a:pt x="1177" y="355"/>
                            <a:pt x="1180" y="358"/>
                          </a:cubicBezTo>
                          <a:cubicBezTo>
                            <a:pt x="1184" y="360"/>
                            <a:pt x="1180" y="379"/>
                            <a:pt x="1183" y="387"/>
                          </a:cubicBezTo>
                          <a:cubicBezTo>
                            <a:pt x="1187" y="395"/>
                            <a:pt x="1222" y="398"/>
                            <a:pt x="1240" y="398"/>
                          </a:cubicBezTo>
                          <a:cubicBezTo>
                            <a:pt x="1259" y="399"/>
                            <a:pt x="1289" y="359"/>
                            <a:pt x="1290" y="353"/>
                          </a:cubicBezTo>
                          <a:cubicBezTo>
                            <a:pt x="1291" y="347"/>
                            <a:pt x="1289" y="342"/>
                            <a:pt x="1291" y="336"/>
                          </a:cubicBezTo>
                          <a:cubicBezTo>
                            <a:pt x="1294" y="329"/>
                            <a:pt x="1338" y="302"/>
                            <a:pt x="1338" y="302"/>
                          </a:cubicBezTo>
                          <a:cubicBezTo>
                            <a:pt x="1338" y="302"/>
                            <a:pt x="1293" y="309"/>
                            <a:pt x="1290" y="305"/>
                          </a:cubicBezTo>
                          <a:cubicBezTo>
                            <a:pt x="1286" y="300"/>
                            <a:pt x="1286" y="276"/>
                            <a:pt x="1291" y="268"/>
                          </a:cubicBezTo>
                          <a:cubicBezTo>
                            <a:pt x="1297" y="260"/>
                            <a:pt x="1307" y="235"/>
                            <a:pt x="1305" y="233"/>
                          </a:cubicBezTo>
                          <a:cubicBezTo>
                            <a:pt x="1302" y="230"/>
                            <a:pt x="1297" y="230"/>
                            <a:pt x="1290" y="233"/>
                          </a:cubicBezTo>
                          <a:cubicBezTo>
                            <a:pt x="1283" y="236"/>
                            <a:pt x="1264" y="256"/>
                            <a:pt x="1254" y="266"/>
                          </a:cubicBezTo>
                          <a:cubicBezTo>
                            <a:pt x="1244" y="277"/>
                            <a:pt x="1240" y="281"/>
                            <a:pt x="1240" y="286"/>
                          </a:cubicBezTo>
                          <a:cubicBezTo>
                            <a:pt x="1239" y="290"/>
                            <a:pt x="1250" y="307"/>
                            <a:pt x="1250" y="313"/>
                          </a:cubicBezTo>
                          <a:cubicBezTo>
                            <a:pt x="1250" y="320"/>
                            <a:pt x="1236" y="363"/>
                            <a:pt x="1232" y="364"/>
                          </a:cubicBezTo>
                          <a:cubicBezTo>
                            <a:pt x="1228" y="365"/>
                            <a:pt x="1201" y="348"/>
                            <a:pt x="1201" y="348"/>
                          </a:cubicBezTo>
                          <a:cubicBezTo>
                            <a:pt x="1201" y="348"/>
                            <a:pt x="1188" y="333"/>
                            <a:pt x="1179" y="331"/>
                          </a:cubicBezTo>
                          <a:cubicBezTo>
                            <a:pt x="1170" y="329"/>
                            <a:pt x="1149" y="350"/>
                            <a:pt x="1140" y="348"/>
                          </a:cubicBezTo>
                          <a:cubicBezTo>
                            <a:pt x="1131" y="346"/>
                            <a:pt x="1126" y="326"/>
                            <a:pt x="1126" y="317"/>
                          </a:cubicBezTo>
                          <a:cubicBezTo>
                            <a:pt x="1126" y="308"/>
                            <a:pt x="1123" y="293"/>
                            <a:pt x="1126" y="286"/>
                          </a:cubicBezTo>
                          <a:cubicBezTo>
                            <a:pt x="1134" y="271"/>
                            <a:pt x="1170" y="255"/>
                            <a:pt x="1178" y="245"/>
                          </a:cubicBezTo>
                          <a:cubicBezTo>
                            <a:pt x="1186" y="235"/>
                            <a:pt x="1188" y="222"/>
                            <a:pt x="1194" y="215"/>
                          </a:cubicBezTo>
                          <a:cubicBezTo>
                            <a:pt x="1199" y="208"/>
                            <a:pt x="1227" y="193"/>
                            <a:pt x="1236" y="190"/>
                          </a:cubicBezTo>
                          <a:cubicBezTo>
                            <a:pt x="1246" y="187"/>
                            <a:pt x="1293" y="173"/>
                            <a:pt x="1306" y="173"/>
                          </a:cubicBezTo>
                          <a:cubicBezTo>
                            <a:pt x="1319" y="173"/>
                            <a:pt x="1400" y="198"/>
                            <a:pt x="1400" y="198"/>
                          </a:cubicBezTo>
                          <a:cubicBezTo>
                            <a:pt x="1400" y="198"/>
                            <a:pt x="1429" y="206"/>
                            <a:pt x="1435" y="210"/>
                          </a:cubicBezTo>
                          <a:cubicBezTo>
                            <a:pt x="1440" y="214"/>
                            <a:pt x="1420" y="233"/>
                            <a:pt x="1412" y="233"/>
                          </a:cubicBezTo>
                          <a:cubicBezTo>
                            <a:pt x="1404" y="232"/>
                            <a:pt x="1380" y="230"/>
                            <a:pt x="1373" y="233"/>
                          </a:cubicBezTo>
                          <a:cubicBezTo>
                            <a:pt x="1367" y="235"/>
                            <a:pt x="1383" y="244"/>
                            <a:pt x="1388" y="250"/>
                          </a:cubicBezTo>
                          <a:cubicBezTo>
                            <a:pt x="1393" y="255"/>
                            <a:pt x="1408" y="266"/>
                            <a:pt x="1416" y="265"/>
                          </a:cubicBezTo>
                          <a:cubicBezTo>
                            <a:pt x="1424" y="264"/>
                            <a:pt x="1434" y="255"/>
                            <a:pt x="1438" y="251"/>
                          </a:cubicBezTo>
                          <a:cubicBezTo>
                            <a:pt x="1443" y="247"/>
                            <a:pt x="1462" y="223"/>
                            <a:pt x="1463" y="222"/>
                          </a:cubicBezTo>
                          <a:cubicBezTo>
                            <a:pt x="1299" y="83"/>
                            <a:pt x="1086" y="0"/>
                            <a:pt x="855" y="0"/>
                          </a:cubicBezTo>
                          <a:cubicBezTo>
                            <a:pt x="650" y="0"/>
                            <a:pt x="461" y="65"/>
                            <a:pt x="307" y="175"/>
                          </a:cubicBezTo>
                          <a:cubicBezTo>
                            <a:pt x="314" y="171"/>
                            <a:pt x="329" y="173"/>
                            <a:pt x="337" y="176"/>
                          </a:cubicBezTo>
                          <a:cubicBezTo>
                            <a:pt x="344" y="178"/>
                            <a:pt x="351" y="185"/>
                            <a:pt x="353" y="191"/>
                          </a:cubicBezTo>
                          <a:cubicBezTo>
                            <a:pt x="355" y="196"/>
                            <a:pt x="356" y="223"/>
                            <a:pt x="353" y="230"/>
                          </a:cubicBezTo>
                          <a:cubicBezTo>
                            <a:pt x="350" y="238"/>
                            <a:pt x="313" y="270"/>
                            <a:pt x="310" y="271"/>
                          </a:cubicBezTo>
                          <a:cubicBezTo>
                            <a:pt x="308" y="273"/>
                            <a:pt x="226" y="317"/>
                            <a:pt x="225" y="321"/>
                          </a:cubicBezTo>
                          <a:cubicBezTo>
                            <a:pt x="224" y="325"/>
                            <a:pt x="227" y="349"/>
                            <a:pt x="236" y="358"/>
                          </a:cubicBezTo>
                          <a:cubicBezTo>
                            <a:pt x="245" y="367"/>
                            <a:pt x="295" y="380"/>
                            <a:pt x="302" y="387"/>
                          </a:cubicBezTo>
                          <a:cubicBezTo>
                            <a:pt x="309" y="394"/>
                            <a:pt x="313" y="435"/>
                            <a:pt x="313" y="435"/>
                          </a:cubicBezTo>
                          <a:cubicBezTo>
                            <a:pt x="313" y="435"/>
                            <a:pt x="331" y="389"/>
                            <a:pt x="340" y="382"/>
                          </a:cubicBezTo>
                          <a:cubicBezTo>
                            <a:pt x="348" y="375"/>
                            <a:pt x="368" y="368"/>
                            <a:pt x="373" y="364"/>
                          </a:cubicBezTo>
                          <a:cubicBezTo>
                            <a:pt x="377" y="360"/>
                            <a:pt x="373" y="342"/>
                            <a:pt x="378" y="335"/>
                          </a:cubicBezTo>
                          <a:cubicBezTo>
                            <a:pt x="382" y="329"/>
                            <a:pt x="408" y="279"/>
                            <a:pt x="429" y="286"/>
                          </a:cubicBezTo>
                          <a:cubicBezTo>
                            <a:pt x="451" y="293"/>
                            <a:pt x="459" y="301"/>
                            <a:pt x="461" y="305"/>
                          </a:cubicBezTo>
                          <a:cubicBezTo>
                            <a:pt x="464" y="309"/>
                            <a:pt x="461" y="321"/>
                            <a:pt x="464" y="322"/>
                          </a:cubicBezTo>
                          <a:cubicBezTo>
                            <a:pt x="467" y="324"/>
                            <a:pt x="488" y="331"/>
                            <a:pt x="495" y="334"/>
                          </a:cubicBezTo>
                          <a:cubicBezTo>
                            <a:pt x="501" y="337"/>
                            <a:pt x="516" y="349"/>
                            <a:pt x="518" y="360"/>
                          </a:cubicBezTo>
                          <a:cubicBezTo>
                            <a:pt x="519" y="371"/>
                            <a:pt x="536" y="389"/>
                            <a:pt x="536" y="389"/>
                          </a:cubicBezTo>
                          <a:cubicBezTo>
                            <a:pt x="553" y="407"/>
                            <a:pt x="553" y="407"/>
                            <a:pt x="553" y="407"/>
                          </a:cubicBezTo>
                          <a:cubicBezTo>
                            <a:pt x="548" y="428"/>
                            <a:pt x="548" y="428"/>
                            <a:pt x="548" y="428"/>
                          </a:cubicBezTo>
                          <a:cubicBezTo>
                            <a:pt x="548" y="428"/>
                            <a:pt x="496" y="451"/>
                            <a:pt x="487" y="451"/>
                          </a:cubicBezTo>
                          <a:cubicBezTo>
                            <a:pt x="477" y="451"/>
                            <a:pt x="457" y="450"/>
                            <a:pt x="446" y="451"/>
                          </a:cubicBezTo>
                          <a:cubicBezTo>
                            <a:pt x="434" y="452"/>
                            <a:pt x="389" y="475"/>
                            <a:pt x="389" y="475"/>
                          </a:cubicBezTo>
                          <a:cubicBezTo>
                            <a:pt x="389" y="475"/>
                            <a:pt x="470" y="479"/>
                            <a:pt x="474" y="483"/>
                          </a:cubicBezTo>
                          <a:cubicBezTo>
                            <a:pt x="479" y="487"/>
                            <a:pt x="456" y="523"/>
                            <a:pt x="450" y="528"/>
                          </a:cubicBezTo>
                          <a:cubicBezTo>
                            <a:pt x="443" y="532"/>
                            <a:pt x="389" y="536"/>
                            <a:pt x="382" y="539"/>
                          </a:cubicBezTo>
                          <a:cubicBezTo>
                            <a:pt x="375" y="543"/>
                            <a:pt x="365" y="568"/>
                            <a:pt x="356" y="579"/>
                          </a:cubicBezTo>
                          <a:cubicBezTo>
                            <a:pt x="346" y="591"/>
                            <a:pt x="313" y="597"/>
                            <a:pt x="307" y="603"/>
                          </a:cubicBezTo>
                          <a:cubicBezTo>
                            <a:pt x="301" y="610"/>
                            <a:pt x="291" y="644"/>
                            <a:pt x="282" y="658"/>
                          </a:cubicBezTo>
                          <a:cubicBezTo>
                            <a:pt x="274" y="672"/>
                            <a:pt x="218" y="715"/>
                            <a:pt x="214" y="720"/>
                          </a:cubicBezTo>
                          <a:cubicBezTo>
                            <a:pt x="210" y="725"/>
                            <a:pt x="210" y="788"/>
                            <a:pt x="206" y="795"/>
                          </a:cubicBezTo>
                          <a:cubicBezTo>
                            <a:pt x="201" y="802"/>
                            <a:pt x="176" y="751"/>
                            <a:pt x="167" y="747"/>
                          </a:cubicBezTo>
                          <a:cubicBezTo>
                            <a:pt x="158" y="742"/>
                            <a:pt x="120" y="737"/>
                            <a:pt x="114" y="740"/>
                          </a:cubicBezTo>
                          <a:cubicBezTo>
                            <a:pt x="107" y="742"/>
                            <a:pt x="111" y="754"/>
                            <a:pt x="107" y="758"/>
                          </a:cubicBezTo>
                          <a:cubicBezTo>
                            <a:pt x="103" y="761"/>
                            <a:pt x="75" y="758"/>
                            <a:pt x="62" y="762"/>
                          </a:cubicBezTo>
                          <a:cubicBezTo>
                            <a:pt x="49" y="766"/>
                            <a:pt x="20" y="784"/>
                            <a:pt x="10" y="801"/>
                          </a:cubicBezTo>
                          <a:cubicBezTo>
                            <a:pt x="0" y="818"/>
                            <a:pt x="4" y="892"/>
                            <a:pt x="10" y="898"/>
                          </a:cubicBezTo>
                          <a:cubicBezTo>
                            <a:pt x="15" y="903"/>
                            <a:pt x="26" y="911"/>
                            <a:pt x="39" y="912"/>
                          </a:cubicBezTo>
                          <a:cubicBezTo>
                            <a:pt x="52" y="914"/>
                            <a:pt x="66" y="902"/>
                            <a:pt x="66" y="902"/>
                          </a:cubicBezTo>
                          <a:cubicBezTo>
                            <a:pt x="66" y="902"/>
                            <a:pt x="90" y="875"/>
                            <a:pt x="94" y="871"/>
                          </a:cubicBezTo>
                          <a:cubicBezTo>
                            <a:pt x="99" y="868"/>
                            <a:pt x="109" y="866"/>
                            <a:pt x="112" y="870"/>
                          </a:cubicBezTo>
                          <a:cubicBezTo>
                            <a:pt x="115" y="874"/>
                            <a:pt x="113" y="937"/>
                            <a:pt x="116" y="942"/>
                          </a:cubicBezTo>
                          <a:cubicBezTo>
                            <a:pt x="119" y="946"/>
                            <a:pt x="137" y="950"/>
                            <a:pt x="140" y="955"/>
                          </a:cubicBezTo>
                          <a:cubicBezTo>
                            <a:pt x="144" y="959"/>
                            <a:pt x="143" y="973"/>
                            <a:pt x="148" y="991"/>
                          </a:cubicBezTo>
                          <a:cubicBezTo>
                            <a:pt x="154" y="1010"/>
                            <a:pt x="159" y="1029"/>
                            <a:pt x="169" y="1034"/>
                          </a:cubicBezTo>
                          <a:cubicBezTo>
                            <a:pt x="178" y="1039"/>
                            <a:pt x="224" y="1055"/>
                            <a:pt x="224" y="1055"/>
                          </a:cubicBezTo>
                          <a:cubicBezTo>
                            <a:pt x="224" y="1055"/>
                            <a:pt x="222" y="1047"/>
                            <a:pt x="224" y="1041"/>
                          </a:cubicBezTo>
                          <a:cubicBezTo>
                            <a:pt x="225" y="1034"/>
                            <a:pt x="284" y="988"/>
                            <a:pt x="291" y="988"/>
                          </a:cubicBezTo>
                          <a:cubicBezTo>
                            <a:pt x="297" y="987"/>
                            <a:pt x="338" y="1028"/>
                            <a:pt x="347" y="1030"/>
                          </a:cubicBezTo>
                          <a:cubicBezTo>
                            <a:pt x="355" y="1032"/>
                            <a:pt x="410" y="1018"/>
                            <a:pt x="419" y="1025"/>
                          </a:cubicBezTo>
                          <a:cubicBezTo>
                            <a:pt x="427" y="1031"/>
                            <a:pt x="437" y="1088"/>
                            <a:pt x="449" y="1099"/>
                          </a:cubicBezTo>
                          <a:cubicBezTo>
                            <a:pt x="461" y="1110"/>
                            <a:pt x="485" y="1103"/>
                            <a:pt x="501" y="1113"/>
                          </a:cubicBezTo>
                          <a:cubicBezTo>
                            <a:pt x="516" y="1123"/>
                            <a:pt x="520" y="1156"/>
                            <a:pt x="530" y="1170"/>
                          </a:cubicBezTo>
                          <a:cubicBezTo>
                            <a:pt x="541" y="1184"/>
                            <a:pt x="694" y="1244"/>
                            <a:pt x="703" y="1258"/>
                          </a:cubicBezTo>
                          <a:cubicBezTo>
                            <a:pt x="711" y="1272"/>
                            <a:pt x="706" y="1306"/>
                            <a:pt x="699" y="1316"/>
                          </a:cubicBezTo>
                          <a:cubicBezTo>
                            <a:pt x="692" y="1326"/>
                            <a:pt x="663" y="1358"/>
                            <a:pt x="656" y="1378"/>
                          </a:cubicBezTo>
                          <a:cubicBezTo>
                            <a:pt x="650" y="1398"/>
                            <a:pt x="664" y="1445"/>
                            <a:pt x="662" y="1458"/>
                          </a:cubicBezTo>
                          <a:cubicBezTo>
                            <a:pt x="660" y="1470"/>
                            <a:pt x="639" y="1515"/>
                            <a:pt x="632" y="1521"/>
                          </a:cubicBezTo>
                          <a:cubicBezTo>
                            <a:pt x="624" y="1527"/>
                            <a:pt x="587" y="1526"/>
                            <a:pt x="578" y="1532"/>
                          </a:cubicBezTo>
                          <a:cubicBezTo>
                            <a:pt x="569" y="1538"/>
                            <a:pt x="559" y="1561"/>
                            <a:pt x="556" y="1570"/>
                          </a:cubicBezTo>
                          <a:cubicBezTo>
                            <a:pt x="554" y="1579"/>
                            <a:pt x="566" y="1590"/>
                            <a:pt x="566" y="1598"/>
                          </a:cubicBezTo>
                          <a:cubicBezTo>
                            <a:pt x="565" y="1606"/>
                            <a:pt x="537" y="1678"/>
                            <a:pt x="529" y="1683"/>
                          </a:cubicBezTo>
                          <a:cubicBezTo>
                            <a:pt x="522" y="1688"/>
                            <a:pt x="495" y="1694"/>
                            <a:pt x="486" y="1700"/>
                          </a:cubicBezTo>
                          <a:cubicBezTo>
                            <a:pt x="477" y="1706"/>
                            <a:pt x="479" y="1719"/>
                            <a:pt x="475" y="1728"/>
                          </a:cubicBezTo>
                          <a:cubicBezTo>
                            <a:pt x="471" y="1737"/>
                            <a:pt x="450" y="1748"/>
                            <a:pt x="447" y="1755"/>
                          </a:cubicBezTo>
                          <a:cubicBezTo>
                            <a:pt x="445" y="1762"/>
                            <a:pt x="451" y="1769"/>
                            <a:pt x="450" y="1776"/>
                          </a:cubicBezTo>
                          <a:cubicBezTo>
                            <a:pt x="448" y="1783"/>
                            <a:pt x="437" y="1791"/>
                            <a:pt x="437" y="1791"/>
                          </a:cubicBezTo>
                          <a:cubicBezTo>
                            <a:pt x="563" y="1853"/>
                            <a:pt x="705" y="1888"/>
                            <a:pt x="855" y="1888"/>
                          </a:cubicBezTo>
                          <a:cubicBezTo>
                            <a:pt x="1376" y="1888"/>
                            <a:pt x="1799" y="1466"/>
                            <a:pt x="1799" y="944"/>
                          </a:cubicBezTo>
                          <a:cubicBezTo>
                            <a:pt x="1799" y="892"/>
                            <a:pt x="1795" y="841"/>
                            <a:pt x="1787" y="791"/>
                          </a:cubicBezTo>
                          <a:close/>
                          <a:moveTo>
                            <a:pt x="1042" y="325"/>
                          </a:moveTo>
                          <a:cubicBezTo>
                            <a:pt x="1046" y="322"/>
                            <a:pt x="1060" y="321"/>
                            <a:pt x="1064" y="325"/>
                          </a:cubicBezTo>
                          <a:cubicBezTo>
                            <a:pt x="1068" y="329"/>
                            <a:pt x="1085" y="380"/>
                            <a:pt x="1091" y="388"/>
                          </a:cubicBezTo>
                          <a:cubicBezTo>
                            <a:pt x="1097" y="397"/>
                            <a:pt x="1115" y="409"/>
                            <a:pt x="1115" y="413"/>
                          </a:cubicBezTo>
                          <a:cubicBezTo>
                            <a:pt x="1115" y="416"/>
                            <a:pt x="1097" y="436"/>
                            <a:pt x="1091" y="441"/>
                          </a:cubicBezTo>
                          <a:cubicBezTo>
                            <a:pt x="1085" y="445"/>
                            <a:pt x="1058" y="451"/>
                            <a:pt x="1052" y="449"/>
                          </a:cubicBezTo>
                          <a:cubicBezTo>
                            <a:pt x="1047" y="447"/>
                            <a:pt x="1058" y="406"/>
                            <a:pt x="1060" y="394"/>
                          </a:cubicBezTo>
                          <a:cubicBezTo>
                            <a:pt x="1062" y="383"/>
                            <a:pt x="1062" y="367"/>
                            <a:pt x="1058" y="363"/>
                          </a:cubicBezTo>
                          <a:cubicBezTo>
                            <a:pt x="1055" y="358"/>
                            <a:pt x="1048" y="355"/>
                            <a:pt x="1045" y="351"/>
                          </a:cubicBezTo>
                          <a:cubicBezTo>
                            <a:pt x="1042" y="347"/>
                            <a:pt x="1037" y="328"/>
                            <a:pt x="1042" y="325"/>
                          </a:cubicBezTo>
                          <a:close/>
                          <a:moveTo>
                            <a:pt x="1006" y="382"/>
                          </a:moveTo>
                          <a:cubicBezTo>
                            <a:pt x="1010" y="380"/>
                            <a:pt x="1027" y="376"/>
                            <a:pt x="1032" y="378"/>
                          </a:cubicBezTo>
                          <a:cubicBezTo>
                            <a:pt x="1038" y="380"/>
                            <a:pt x="1045" y="401"/>
                            <a:pt x="1042" y="409"/>
                          </a:cubicBezTo>
                          <a:cubicBezTo>
                            <a:pt x="1039" y="417"/>
                            <a:pt x="1015" y="428"/>
                            <a:pt x="1012" y="425"/>
                          </a:cubicBezTo>
                          <a:cubicBezTo>
                            <a:pt x="1008" y="422"/>
                            <a:pt x="1002" y="384"/>
                            <a:pt x="1006" y="382"/>
                          </a:cubicBezTo>
                          <a:close/>
                          <a:moveTo>
                            <a:pt x="971" y="247"/>
                          </a:moveTo>
                          <a:cubicBezTo>
                            <a:pt x="969" y="251"/>
                            <a:pt x="940" y="276"/>
                            <a:pt x="932" y="276"/>
                          </a:cubicBezTo>
                          <a:cubicBezTo>
                            <a:pt x="924" y="276"/>
                            <a:pt x="908" y="263"/>
                            <a:pt x="905" y="257"/>
                          </a:cubicBezTo>
                          <a:cubicBezTo>
                            <a:pt x="902" y="250"/>
                            <a:pt x="905" y="238"/>
                            <a:pt x="909" y="236"/>
                          </a:cubicBezTo>
                          <a:cubicBezTo>
                            <a:pt x="912" y="235"/>
                            <a:pt x="919" y="241"/>
                            <a:pt x="923" y="242"/>
                          </a:cubicBezTo>
                          <a:cubicBezTo>
                            <a:pt x="926" y="243"/>
                            <a:pt x="938" y="231"/>
                            <a:pt x="947" y="228"/>
                          </a:cubicBezTo>
                          <a:cubicBezTo>
                            <a:pt x="956" y="225"/>
                            <a:pt x="974" y="243"/>
                            <a:pt x="971" y="247"/>
                          </a:cubicBezTo>
                          <a:close/>
                          <a:moveTo>
                            <a:pt x="454" y="99"/>
                          </a:moveTo>
                          <a:cubicBezTo>
                            <a:pt x="459" y="94"/>
                            <a:pt x="496" y="77"/>
                            <a:pt x="504" y="77"/>
                          </a:cubicBezTo>
                          <a:cubicBezTo>
                            <a:pt x="513" y="76"/>
                            <a:pt x="531" y="79"/>
                            <a:pt x="536" y="77"/>
                          </a:cubicBezTo>
                          <a:cubicBezTo>
                            <a:pt x="542" y="74"/>
                            <a:pt x="549" y="54"/>
                            <a:pt x="555" y="52"/>
                          </a:cubicBezTo>
                          <a:cubicBezTo>
                            <a:pt x="561" y="49"/>
                            <a:pt x="594" y="42"/>
                            <a:pt x="603" y="46"/>
                          </a:cubicBezTo>
                          <a:cubicBezTo>
                            <a:pt x="611" y="49"/>
                            <a:pt x="615" y="64"/>
                            <a:pt x="615" y="67"/>
                          </a:cubicBezTo>
                          <a:cubicBezTo>
                            <a:pt x="615" y="71"/>
                            <a:pt x="553" y="94"/>
                            <a:pt x="546" y="97"/>
                          </a:cubicBezTo>
                          <a:cubicBezTo>
                            <a:pt x="539" y="99"/>
                            <a:pt x="507" y="101"/>
                            <a:pt x="501" y="104"/>
                          </a:cubicBezTo>
                          <a:cubicBezTo>
                            <a:pt x="495" y="107"/>
                            <a:pt x="493" y="114"/>
                            <a:pt x="488" y="117"/>
                          </a:cubicBezTo>
                          <a:cubicBezTo>
                            <a:pt x="482" y="119"/>
                            <a:pt x="446" y="111"/>
                            <a:pt x="446" y="109"/>
                          </a:cubicBezTo>
                          <a:cubicBezTo>
                            <a:pt x="446" y="107"/>
                            <a:pt x="450" y="103"/>
                            <a:pt x="454" y="99"/>
                          </a:cubicBezTo>
                          <a:close/>
                          <a:moveTo>
                            <a:pt x="516" y="276"/>
                          </a:moveTo>
                          <a:cubicBezTo>
                            <a:pt x="514" y="279"/>
                            <a:pt x="493" y="279"/>
                            <a:pt x="486" y="276"/>
                          </a:cubicBezTo>
                          <a:cubicBezTo>
                            <a:pt x="478" y="273"/>
                            <a:pt x="452" y="260"/>
                            <a:pt x="452" y="255"/>
                          </a:cubicBezTo>
                          <a:cubicBezTo>
                            <a:pt x="452" y="250"/>
                            <a:pt x="474" y="232"/>
                            <a:pt x="480" y="233"/>
                          </a:cubicBezTo>
                          <a:cubicBezTo>
                            <a:pt x="486" y="235"/>
                            <a:pt x="512" y="244"/>
                            <a:pt x="516" y="249"/>
                          </a:cubicBezTo>
                          <a:cubicBezTo>
                            <a:pt x="520" y="254"/>
                            <a:pt x="518" y="274"/>
                            <a:pt x="516" y="276"/>
                          </a:cubicBezTo>
                          <a:close/>
                          <a:moveTo>
                            <a:pt x="549" y="504"/>
                          </a:moveTo>
                          <a:cubicBezTo>
                            <a:pt x="540" y="495"/>
                            <a:pt x="532" y="456"/>
                            <a:pt x="540" y="452"/>
                          </a:cubicBezTo>
                          <a:cubicBezTo>
                            <a:pt x="549" y="449"/>
                            <a:pt x="564" y="459"/>
                            <a:pt x="569" y="469"/>
                          </a:cubicBezTo>
                          <a:cubicBezTo>
                            <a:pt x="574" y="479"/>
                            <a:pt x="558" y="513"/>
                            <a:pt x="549" y="504"/>
                          </a:cubicBezTo>
                          <a:close/>
                          <a:moveTo>
                            <a:pt x="574" y="240"/>
                          </a:moveTo>
                          <a:cubicBezTo>
                            <a:pt x="567" y="246"/>
                            <a:pt x="550" y="253"/>
                            <a:pt x="547" y="252"/>
                          </a:cubicBezTo>
                          <a:cubicBezTo>
                            <a:pt x="544" y="251"/>
                            <a:pt x="498" y="215"/>
                            <a:pt x="484" y="207"/>
                          </a:cubicBezTo>
                          <a:cubicBezTo>
                            <a:pt x="469" y="199"/>
                            <a:pt x="452" y="193"/>
                            <a:pt x="446" y="193"/>
                          </a:cubicBezTo>
                          <a:cubicBezTo>
                            <a:pt x="439" y="192"/>
                            <a:pt x="405" y="217"/>
                            <a:pt x="395" y="225"/>
                          </a:cubicBezTo>
                          <a:cubicBezTo>
                            <a:pt x="384" y="232"/>
                            <a:pt x="381" y="266"/>
                            <a:pt x="377" y="268"/>
                          </a:cubicBezTo>
                          <a:cubicBezTo>
                            <a:pt x="372" y="270"/>
                            <a:pt x="363" y="270"/>
                            <a:pt x="358" y="269"/>
                          </a:cubicBezTo>
                          <a:cubicBezTo>
                            <a:pt x="354" y="269"/>
                            <a:pt x="345" y="270"/>
                            <a:pt x="344" y="267"/>
                          </a:cubicBezTo>
                          <a:cubicBezTo>
                            <a:pt x="343" y="264"/>
                            <a:pt x="357" y="229"/>
                            <a:pt x="361" y="222"/>
                          </a:cubicBezTo>
                          <a:cubicBezTo>
                            <a:pt x="365" y="216"/>
                            <a:pt x="386" y="209"/>
                            <a:pt x="388" y="198"/>
                          </a:cubicBezTo>
                          <a:cubicBezTo>
                            <a:pt x="391" y="187"/>
                            <a:pt x="383" y="158"/>
                            <a:pt x="386" y="153"/>
                          </a:cubicBezTo>
                          <a:cubicBezTo>
                            <a:pt x="388" y="147"/>
                            <a:pt x="390" y="143"/>
                            <a:pt x="392" y="143"/>
                          </a:cubicBezTo>
                          <a:cubicBezTo>
                            <a:pt x="395" y="143"/>
                            <a:pt x="410" y="179"/>
                            <a:pt x="410" y="179"/>
                          </a:cubicBezTo>
                          <a:cubicBezTo>
                            <a:pt x="410" y="179"/>
                            <a:pt x="416" y="155"/>
                            <a:pt x="422" y="150"/>
                          </a:cubicBezTo>
                          <a:cubicBezTo>
                            <a:pt x="428" y="144"/>
                            <a:pt x="442" y="143"/>
                            <a:pt x="448" y="145"/>
                          </a:cubicBezTo>
                          <a:cubicBezTo>
                            <a:pt x="454" y="147"/>
                            <a:pt x="455" y="159"/>
                            <a:pt x="460" y="162"/>
                          </a:cubicBezTo>
                          <a:cubicBezTo>
                            <a:pt x="464" y="165"/>
                            <a:pt x="521" y="166"/>
                            <a:pt x="528" y="171"/>
                          </a:cubicBezTo>
                          <a:cubicBezTo>
                            <a:pt x="535" y="175"/>
                            <a:pt x="538" y="200"/>
                            <a:pt x="544" y="206"/>
                          </a:cubicBezTo>
                          <a:cubicBezTo>
                            <a:pt x="549" y="212"/>
                            <a:pt x="579" y="221"/>
                            <a:pt x="583" y="222"/>
                          </a:cubicBezTo>
                          <a:cubicBezTo>
                            <a:pt x="587" y="223"/>
                            <a:pt x="580" y="233"/>
                            <a:pt x="574" y="240"/>
                          </a:cubicBezTo>
                          <a:close/>
                          <a:moveTo>
                            <a:pt x="749" y="241"/>
                          </a:moveTo>
                          <a:cubicBezTo>
                            <a:pt x="734" y="252"/>
                            <a:pt x="720" y="286"/>
                            <a:pt x="713" y="298"/>
                          </a:cubicBezTo>
                          <a:cubicBezTo>
                            <a:pt x="707" y="309"/>
                            <a:pt x="694" y="311"/>
                            <a:pt x="687" y="310"/>
                          </a:cubicBezTo>
                          <a:cubicBezTo>
                            <a:pt x="679" y="309"/>
                            <a:pt x="665" y="281"/>
                            <a:pt x="660" y="273"/>
                          </a:cubicBezTo>
                          <a:cubicBezTo>
                            <a:pt x="655" y="266"/>
                            <a:pt x="640" y="236"/>
                            <a:pt x="642" y="228"/>
                          </a:cubicBezTo>
                          <a:cubicBezTo>
                            <a:pt x="644" y="220"/>
                            <a:pt x="672" y="206"/>
                            <a:pt x="676" y="197"/>
                          </a:cubicBezTo>
                          <a:cubicBezTo>
                            <a:pt x="680" y="188"/>
                            <a:pt x="682" y="185"/>
                            <a:pt x="674" y="164"/>
                          </a:cubicBezTo>
                          <a:cubicBezTo>
                            <a:pt x="666" y="143"/>
                            <a:pt x="601" y="110"/>
                            <a:pt x="592" y="109"/>
                          </a:cubicBezTo>
                          <a:cubicBezTo>
                            <a:pt x="583" y="108"/>
                            <a:pt x="598" y="95"/>
                            <a:pt x="615" y="85"/>
                          </a:cubicBezTo>
                          <a:cubicBezTo>
                            <a:pt x="633" y="75"/>
                            <a:pt x="730" y="48"/>
                            <a:pt x="746" y="46"/>
                          </a:cubicBezTo>
                          <a:cubicBezTo>
                            <a:pt x="762" y="43"/>
                            <a:pt x="827" y="31"/>
                            <a:pt x="851" y="35"/>
                          </a:cubicBezTo>
                          <a:cubicBezTo>
                            <a:pt x="875" y="39"/>
                            <a:pt x="941" y="61"/>
                            <a:pt x="947" y="71"/>
                          </a:cubicBezTo>
                          <a:cubicBezTo>
                            <a:pt x="952" y="82"/>
                            <a:pt x="920" y="171"/>
                            <a:pt x="906" y="182"/>
                          </a:cubicBezTo>
                          <a:cubicBezTo>
                            <a:pt x="893" y="192"/>
                            <a:pt x="765" y="230"/>
                            <a:pt x="749" y="24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pic>
            <p:nvPicPr>
              <p:cNvPr id="51" name="Kubernetes" descr="Kubernetes">
                <a:extLst>
                  <a:ext uri="{FF2B5EF4-FFF2-40B4-BE49-F238E27FC236}">
                    <a16:creationId xmlns:a16="http://schemas.microsoft.com/office/drawing/2014/main" id="{C1AEF9E2-C701-4F2A-BD43-0CA306EC993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67718" y="2572948"/>
                <a:ext cx="352754" cy="352754"/>
              </a:xfrm>
              <a:prstGeom prst="rect">
                <a:avLst/>
              </a:prstGeom>
            </p:spPr>
          </p:pic>
        </p:grpSp>
        <p:grpSp>
          <p:nvGrpSpPr>
            <p:cNvPr id="77" name="Group 76">
              <a:extLst>
                <a:ext uri="{FF2B5EF4-FFF2-40B4-BE49-F238E27FC236}">
                  <a16:creationId xmlns:a16="http://schemas.microsoft.com/office/drawing/2014/main" id="{D412F997-4EBB-4F42-9451-5B42B75299DE}"/>
                </a:ext>
                <a:ext uri="{C183D7F6-B498-43B3-948B-1728B52AA6E4}">
                  <adec:decorative xmlns:adec="http://schemas.microsoft.com/office/drawing/2017/decorative" val="1"/>
                </a:ext>
              </a:extLst>
            </p:cNvPr>
            <p:cNvGrpSpPr/>
            <p:nvPr/>
          </p:nvGrpSpPr>
          <p:grpSpPr>
            <a:xfrm>
              <a:off x="9104815" y="2730494"/>
              <a:ext cx="1635184" cy="1492599"/>
              <a:chOff x="9333793" y="2297385"/>
              <a:chExt cx="1635184" cy="1492599"/>
            </a:xfrm>
          </p:grpSpPr>
          <p:sp>
            <p:nvSpPr>
              <p:cNvPr id="78" name="Oval 77">
                <a:extLst>
                  <a:ext uri="{FF2B5EF4-FFF2-40B4-BE49-F238E27FC236}">
                    <a16:creationId xmlns:a16="http://schemas.microsoft.com/office/drawing/2014/main" id="{B492A7F1-CA11-4D39-8EC2-F1D479FA8F3D}"/>
                  </a:ext>
                </a:extLst>
              </p:cNvPr>
              <p:cNvSpPr/>
              <p:nvPr/>
            </p:nvSpPr>
            <p:spPr bwMode="auto">
              <a:xfrm>
                <a:off x="9446536" y="2421529"/>
                <a:ext cx="1362075" cy="1362075"/>
              </a:xfrm>
              <a:prstGeom prst="ellipse">
                <a:avLst/>
              </a:prstGeom>
              <a:noFill/>
              <a:ln w="15875">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useBgFill="1">
            <p:nvSpPr>
              <p:cNvPr id="79" name="Oval 78">
                <a:extLst>
                  <a:ext uri="{FF2B5EF4-FFF2-40B4-BE49-F238E27FC236}">
                    <a16:creationId xmlns:a16="http://schemas.microsoft.com/office/drawing/2014/main" id="{C756E84B-506C-4D8D-ADCD-0BC97B5C07CA}"/>
                  </a:ext>
                </a:extLst>
              </p:cNvPr>
              <p:cNvSpPr/>
              <p:nvPr/>
            </p:nvSpPr>
            <p:spPr bwMode="auto">
              <a:xfrm>
                <a:off x="9968793" y="2297385"/>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useBgFill="1">
            <p:nvSpPr>
              <p:cNvPr id="80" name="Oval 79">
                <a:extLst>
                  <a:ext uri="{FF2B5EF4-FFF2-40B4-BE49-F238E27FC236}">
                    <a16:creationId xmlns:a16="http://schemas.microsoft.com/office/drawing/2014/main" id="{4ABDE915-DB11-4BDA-A278-7E36286A96D5}"/>
                  </a:ext>
                </a:extLst>
              </p:cNvPr>
              <p:cNvSpPr/>
              <p:nvPr/>
            </p:nvSpPr>
            <p:spPr bwMode="auto">
              <a:xfrm>
                <a:off x="10651417" y="2770460"/>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1" name="Group 80">
                <a:extLst>
                  <a:ext uri="{FF2B5EF4-FFF2-40B4-BE49-F238E27FC236}">
                    <a16:creationId xmlns:a16="http://schemas.microsoft.com/office/drawing/2014/main" id="{E8EAAE54-FE31-41C6-94ED-A55CDE11F330}"/>
                  </a:ext>
                </a:extLst>
              </p:cNvPr>
              <p:cNvGrpSpPr/>
              <p:nvPr/>
            </p:nvGrpSpPr>
            <p:grpSpPr>
              <a:xfrm>
                <a:off x="9846235" y="2765517"/>
                <a:ext cx="562679" cy="674104"/>
                <a:chOff x="9542400" y="2520955"/>
                <a:chExt cx="562679" cy="674104"/>
              </a:xfrm>
            </p:grpSpPr>
            <p:grpSp>
              <p:nvGrpSpPr>
                <p:cNvPr id="100" name="Group 99">
                  <a:extLst>
                    <a:ext uri="{FF2B5EF4-FFF2-40B4-BE49-F238E27FC236}">
                      <a16:creationId xmlns:a16="http://schemas.microsoft.com/office/drawing/2014/main" id="{554341AF-648E-486A-91AF-627B07094A33}"/>
                    </a:ext>
                  </a:extLst>
                </p:cNvPr>
                <p:cNvGrpSpPr/>
                <p:nvPr/>
              </p:nvGrpSpPr>
              <p:grpSpPr>
                <a:xfrm>
                  <a:off x="9542400" y="2520955"/>
                  <a:ext cx="562679" cy="283443"/>
                  <a:chOff x="1419697" y="2812532"/>
                  <a:chExt cx="1091633" cy="549900"/>
                </a:xfrm>
              </p:grpSpPr>
              <p:sp>
                <p:nvSpPr>
                  <p:cNvPr id="118" name="cloud 4" descr="cloud">
                    <a:extLst>
                      <a:ext uri="{FF2B5EF4-FFF2-40B4-BE49-F238E27FC236}">
                        <a16:creationId xmlns:a16="http://schemas.microsoft.com/office/drawing/2014/main" id="{97A5E3D1-D325-4914-99CD-7347B43B147A}"/>
                      </a:ext>
                    </a:extLst>
                  </p:cNvPr>
                  <p:cNvSpPr>
                    <a:spLocks noChangeAspect="1"/>
                  </p:cNvSpPr>
                  <p:nvPr/>
                </p:nvSpPr>
                <p:spPr bwMode="auto">
                  <a:xfrm flipV="1">
                    <a:off x="1419697" y="2812532"/>
                    <a:ext cx="558500" cy="30787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19" name="cloud 4" descr="cloud">
                    <a:extLst>
                      <a:ext uri="{FF2B5EF4-FFF2-40B4-BE49-F238E27FC236}">
                        <a16:creationId xmlns:a16="http://schemas.microsoft.com/office/drawing/2014/main" id="{FF7EE734-BB3D-4D7D-B8DF-B64BF76E3085}"/>
                      </a:ext>
                    </a:extLst>
                  </p:cNvPr>
                  <p:cNvSpPr>
                    <a:spLocks noChangeAspect="1"/>
                  </p:cNvSpPr>
                  <p:nvPr/>
                </p:nvSpPr>
                <p:spPr bwMode="auto">
                  <a:xfrm flipV="1">
                    <a:off x="2078600" y="2940282"/>
                    <a:ext cx="432730" cy="23854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20" name="cloud 4" descr="cloud">
                    <a:extLst>
                      <a:ext uri="{FF2B5EF4-FFF2-40B4-BE49-F238E27FC236}">
                        <a16:creationId xmlns:a16="http://schemas.microsoft.com/office/drawing/2014/main" id="{561C780D-416A-4EB4-8E84-013194B9A0C7}"/>
                      </a:ext>
                    </a:extLst>
                  </p:cNvPr>
                  <p:cNvSpPr>
                    <a:spLocks noChangeAspect="1"/>
                  </p:cNvSpPr>
                  <p:nvPr/>
                </p:nvSpPr>
                <p:spPr bwMode="auto">
                  <a:xfrm flipV="1">
                    <a:off x="1701950" y="2984384"/>
                    <a:ext cx="685800" cy="37804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101" name="Group 100">
                  <a:extLst>
                    <a:ext uri="{FF2B5EF4-FFF2-40B4-BE49-F238E27FC236}">
                      <a16:creationId xmlns:a16="http://schemas.microsoft.com/office/drawing/2014/main" id="{6A274DE6-CC95-40FF-BB09-F2A2E77AC722}"/>
                    </a:ext>
                  </a:extLst>
                </p:cNvPr>
                <p:cNvGrpSpPr/>
                <p:nvPr/>
              </p:nvGrpSpPr>
              <p:grpSpPr>
                <a:xfrm>
                  <a:off x="9562077" y="2746782"/>
                  <a:ext cx="423298" cy="448277"/>
                  <a:chOff x="6510727" y="4347819"/>
                  <a:chExt cx="499674" cy="529160"/>
                </a:xfrm>
              </p:grpSpPr>
              <p:sp>
                <p:nvSpPr>
                  <p:cNvPr id="102" name="Freeform: Shape 101">
                    <a:extLst>
                      <a:ext uri="{FF2B5EF4-FFF2-40B4-BE49-F238E27FC236}">
                        <a16:creationId xmlns:a16="http://schemas.microsoft.com/office/drawing/2014/main" id="{70D14597-6375-4033-B542-F4359EB693D8}"/>
                      </a:ext>
                    </a:extLst>
                  </p:cNvPr>
                  <p:cNvSpPr/>
                  <p:nvPr/>
                </p:nvSpPr>
                <p:spPr bwMode="auto">
                  <a:xfrm>
                    <a:off x="6510727" y="4347819"/>
                    <a:ext cx="378013" cy="529160"/>
                  </a:xfrm>
                  <a:custGeom>
                    <a:avLst/>
                    <a:gdLst>
                      <a:gd name="connsiteX0" fmla="*/ 112487 w 800100"/>
                      <a:gd name="connsiteY0" fmla="*/ 0 h 1120016"/>
                      <a:gd name="connsiteX1" fmla="*/ 687614 w 800100"/>
                      <a:gd name="connsiteY1" fmla="*/ 0 h 1120016"/>
                      <a:gd name="connsiteX2" fmla="*/ 687614 w 800100"/>
                      <a:gd name="connsiteY2" fmla="*/ 110366 h 1120016"/>
                      <a:gd name="connsiteX3" fmla="*/ 800100 w 800100"/>
                      <a:gd name="connsiteY3" fmla="*/ 110366 h 1120016"/>
                      <a:gd name="connsiteX4" fmla="*/ 800100 w 800100"/>
                      <a:gd name="connsiteY4" fmla="*/ 1120016 h 1120016"/>
                      <a:gd name="connsiteX5" fmla="*/ 530283 w 800100"/>
                      <a:gd name="connsiteY5" fmla="*/ 1120016 h 1120016"/>
                      <a:gd name="connsiteX6" fmla="*/ 530283 w 800100"/>
                      <a:gd name="connsiteY6" fmla="*/ 791269 h 1120016"/>
                      <a:gd name="connsiteX7" fmla="*/ 269817 w 800100"/>
                      <a:gd name="connsiteY7" fmla="*/ 791269 h 1120016"/>
                      <a:gd name="connsiteX8" fmla="*/ 269817 w 800100"/>
                      <a:gd name="connsiteY8" fmla="*/ 1120016 h 1120016"/>
                      <a:gd name="connsiteX9" fmla="*/ 0 w 800100"/>
                      <a:gd name="connsiteY9" fmla="*/ 1120016 h 1120016"/>
                      <a:gd name="connsiteX10" fmla="*/ 0 w 800100"/>
                      <a:gd name="connsiteY10" fmla="*/ 110366 h 1120016"/>
                      <a:gd name="connsiteX11" fmla="*/ 112487 w 800100"/>
                      <a:gd name="connsiteY11" fmla="*/ 110366 h 112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0100" h="1120016">
                        <a:moveTo>
                          <a:pt x="112487" y="0"/>
                        </a:moveTo>
                        <a:lnTo>
                          <a:pt x="687614" y="0"/>
                        </a:lnTo>
                        <a:lnTo>
                          <a:pt x="687614" y="110366"/>
                        </a:lnTo>
                        <a:lnTo>
                          <a:pt x="800100" y="110366"/>
                        </a:lnTo>
                        <a:lnTo>
                          <a:pt x="800100" y="1120016"/>
                        </a:lnTo>
                        <a:lnTo>
                          <a:pt x="530283" y="1120016"/>
                        </a:lnTo>
                        <a:lnTo>
                          <a:pt x="530283" y="791269"/>
                        </a:lnTo>
                        <a:lnTo>
                          <a:pt x="269817" y="791269"/>
                        </a:lnTo>
                        <a:lnTo>
                          <a:pt x="269817" y="1120016"/>
                        </a:lnTo>
                        <a:lnTo>
                          <a:pt x="0" y="1120016"/>
                        </a:lnTo>
                        <a:lnTo>
                          <a:pt x="0" y="110366"/>
                        </a:lnTo>
                        <a:lnTo>
                          <a:pt x="112487" y="110366"/>
                        </a:lnTo>
                        <a:close/>
                      </a:path>
                    </a:pathLst>
                  </a:custGeom>
                  <a:solidFill>
                    <a:srgbClr val="0078D4"/>
                  </a:solidFill>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grpSp>
                <p:nvGrpSpPr>
                  <p:cNvPr id="105" name="Group 104">
                    <a:extLst>
                      <a:ext uri="{FF2B5EF4-FFF2-40B4-BE49-F238E27FC236}">
                        <a16:creationId xmlns:a16="http://schemas.microsoft.com/office/drawing/2014/main" id="{4CD8F4E9-3D3E-45E1-9840-C17DFD41AD51}"/>
                      </a:ext>
                    </a:extLst>
                  </p:cNvPr>
                  <p:cNvGrpSpPr/>
                  <p:nvPr/>
                </p:nvGrpSpPr>
                <p:grpSpPr>
                  <a:xfrm>
                    <a:off x="6558497" y="4441365"/>
                    <a:ext cx="282498" cy="101334"/>
                    <a:chOff x="3292936" y="2556427"/>
                    <a:chExt cx="597929" cy="214484"/>
                  </a:xfrm>
                  <a:solidFill>
                    <a:schemeClr val="bg1"/>
                  </a:solidFill>
                </p:grpSpPr>
                <p:sp useBgFill="1">
                  <p:nvSpPr>
                    <p:cNvPr id="114" name="Rectangle 113">
                      <a:extLst>
                        <a:ext uri="{FF2B5EF4-FFF2-40B4-BE49-F238E27FC236}">
                          <a16:creationId xmlns:a16="http://schemas.microsoft.com/office/drawing/2014/main" id="{81EBC739-3DDD-4E39-BDB1-BE6B1DF2AE2C}"/>
                        </a:ext>
                      </a:extLst>
                    </p:cNvPr>
                    <p:cNvSpPr/>
                    <p:nvPr/>
                  </p:nvSpPr>
                  <p:spPr bwMode="auto">
                    <a:xfrm>
                      <a:off x="3292936"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15" name="Rectangle 114">
                      <a:extLst>
                        <a:ext uri="{FF2B5EF4-FFF2-40B4-BE49-F238E27FC236}">
                          <a16:creationId xmlns:a16="http://schemas.microsoft.com/office/drawing/2014/main" id="{01C4C849-060C-4EA2-81A1-2F0330E3BBCD}"/>
                        </a:ext>
                      </a:extLst>
                    </p:cNvPr>
                    <p:cNvSpPr/>
                    <p:nvPr/>
                  </p:nvSpPr>
                  <p:spPr bwMode="auto">
                    <a:xfrm>
                      <a:off x="3451971"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16" name="Rectangle 115">
                      <a:extLst>
                        <a:ext uri="{FF2B5EF4-FFF2-40B4-BE49-F238E27FC236}">
                          <a16:creationId xmlns:a16="http://schemas.microsoft.com/office/drawing/2014/main" id="{AD4983FD-0155-41E1-9100-85CED18D91E2}"/>
                        </a:ext>
                      </a:extLst>
                    </p:cNvPr>
                    <p:cNvSpPr/>
                    <p:nvPr/>
                  </p:nvSpPr>
                  <p:spPr bwMode="auto">
                    <a:xfrm>
                      <a:off x="3611006"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17" name="Rectangle 116">
                      <a:extLst>
                        <a:ext uri="{FF2B5EF4-FFF2-40B4-BE49-F238E27FC236}">
                          <a16:creationId xmlns:a16="http://schemas.microsoft.com/office/drawing/2014/main" id="{8C67FFE8-ACE8-499A-B952-BFD36B2120C3}"/>
                        </a:ext>
                      </a:extLst>
                    </p:cNvPr>
                    <p:cNvSpPr/>
                    <p:nvPr/>
                  </p:nvSpPr>
                  <p:spPr bwMode="auto">
                    <a:xfrm>
                      <a:off x="3770042"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grpSp>
              <p:grpSp>
                <p:nvGrpSpPr>
                  <p:cNvPr id="106" name="Group 105">
                    <a:extLst>
                      <a:ext uri="{FF2B5EF4-FFF2-40B4-BE49-F238E27FC236}">
                        <a16:creationId xmlns:a16="http://schemas.microsoft.com/office/drawing/2014/main" id="{73904D11-5AB1-4862-BF5E-0932A1998CD2}"/>
                      </a:ext>
                    </a:extLst>
                  </p:cNvPr>
                  <p:cNvGrpSpPr/>
                  <p:nvPr/>
                </p:nvGrpSpPr>
                <p:grpSpPr>
                  <a:xfrm>
                    <a:off x="6558497" y="4576276"/>
                    <a:ext cx="282498" cy="101334"/>
                    <a:chOff x="3292936" y="2556427"/>
                    <a:chExt cx="597929" cy="214484"/>
                  </a:xfrm>
                  <a:solidFill>
                    <a:schemeClr val="bg1"/>
                  </a:solidFill>
                </p:grpSpPr>
                <p:sp useBgFill="1">
                  <p:nvSpPr>
                    <p:cNvPr id="110" name="Rectangle 109">
                      <a:extLst>
                        <a:ext uri="{FF2B5EF4-FFF2-40B4-BE49-F238E27FC236}">
                          <a16:creationId xmlns:a16="http://schemas.microsoft.com/office/drawing/2014/main" id="{CEFE5521-19CF-4CA3-AC09-EA29281E7F32}"/>
                        </a:ext>
                      </a:extLst>
                    </p:cNvPr>
                    <p:cNvSpPr/>
                    <p:nvPr/>
                  </p:nvSpPr>
                  <p:spPr bwMode="auto">
                    <a:xfrm>
                      <a:off x="3292936"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11" name="Rectangle 110">
                      <a:extLst>
                        <a:ext uri="{FF2B5EF4-FFF2-40B4-BE49-F238E27FC236}">
                          <a16:creationId xmlns:a16="http://schemas.microsoft.com/office/drawing/2014/main" id="{FCCAD899-9F3A-4FB5-9D8F-8F7D47D99829}"/>
                        </a:ext>
                      </a:extLst>
                    </p:cNvPr>
                    <p:cNvSpPr/>
                    <p:nvPr/>
                  </p:nvSpPr>
                  <p:spPr bwMode="auto">
                    <a:xfrm>
                      <a:off x="3451971"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12" name="Rectangle 111">
                      <a:extLst>
                        <a:ext uri="{FF2B5EF4-FFF2-40B4-BE49-F238E27FC236}">
                          <a16:creationId xmlns:a16="http://schemas.microsoft.com/office/drawing/2014/main" id="{A1AA9A01-CE04-4166-8586-60B41B02F5A7}"/>
                        </a:ext>
                      </a:extLst>
                    </p:cNvPr>
                    <p:cNvSpPr/>
                    <p:nvPr/>
                  </p:nvSpPr>
                  <p:spPr bwMode="auto">
                    <a:xfrm>
                      <a:off x="3611006"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13" name="Rectangle 112">
                      <a:extLst>
                        <a:ext uri="{FF2B5EF4-FFF2-40B4-BE49-F238E27FC236}">
                          <a16:creationId xmlns:a16="http://schemas.microsoft.com/office/drawing/2014/main" id="{FD46D25F-A252-47B0-80B9-B71DCCA13A48}"/>
                        </a:ext>
                      </a:extLst>
                    </p:cNvPr>
                    <p:cNvSpPr/>
                    <p:nvPr/>
                  </p:nvSpPr>
                  <p:spPr bwMode="auto">
                    <a:xfrm>
                      <a:off x="3770042"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grpSp>
              <p:sp>
                <p:nvSpPr>
                  <p:cNvPr id="107" name="Rectangle 106">
                    <a:extLst>
                      <a:ext uri="{FF2B5EF4-FFF2-40B4-BE49-F238E27FC236}">
                        <a16:creationId xmlns:a16="http://schemas.microsoft.com/office/drawing/2014/main" id="{BFF55675-356D-4518-A203-E94EE387BD11}"/>
                      </a:ext>
                    </a:extLst>
                  </p:cNvPr>
                  <p:cNvSpPr/>
                  <p:nvPr/>
                </p:nvSpPr>
                <p:spPr bwMode="auto">
                  <a:xfrm>
                    <a:off x="6888741" y="4519134"/>
                    <a:ext cx="121660" cy="357845"/>
                  </a:xfrm>
                  <a:prstGeom prst="rect">
                    <a:avLst/>
                  </a:prstGeom>
                  <a:solidFill>
                    <a:srgbClr val="50E6FF"/>
                  </a:solidFill>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08" name="Rectangle 107">
                    <a:extLst>
                      <a:ext uri="{FF2B5EF4-FFF2-40B4-BE49-F238E27FC236}">
                        <a16:creationId xmlns:a16="http://schemas.microsoft.com/office/drawing/2014/main" id="{064D996D-F907-4357-A455-C868FDF0A271}"/>
                      </a:ext>
                    </a:extLst>
                  </p:cNvPr>
                  <p:cNvSpPr/>
                  <p:nvPr/>
                </p:nvSpPr>
                <p:spPr bwMode="auto">
                  <a:xfrm>
                    <a:off x="6924294" y="4569730"/>
                    <a:ext cx="50555" cy="101335"/>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109" name="Rectangle 108">
                    <a:extLst>
                      <a:ext uri="{FF2B5EF4-FFF2-40B4-BE49-F238E27FC236}">
                        <a16:creationId xmlns:a16="http://schemas.microsoft.com/office/drawing/2014/main" id="{7A078870-3381-439E-B49D-9B82D62B3DC5}"/>
                      </a:ext>
                    </a:extLst>
                  </p:cNvPr>
                  <p:cNvSpPr/>
                  <p:nvPr/>
                </p:nvSpPr>
                <p:spPr bwMode="auto">
                  <a:xfrm>
                    <a:off x="6924294" y="4707190"/>
                    <a:ext cx="50555" cy="101335"/>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grpSp>
          </p:grpSp>
          <p:grpSp>
            <p:nvGrpSpPr>
              <p:cNvPr id="82" name="Group 81">
                <a:extLst>
                  <a:ext uri="{FF2B5EF4-FFF2-40B4-BE49-F238E27FC236}">
                    <a16:creationId xmlns:a16="http://schemas.microsoft.com/office/drawing/2014/main" id="{135BF0A4-C721-4F35-9B48-38009F051510}"/>
                  </a:ext>
                </a:extLst>
              </p:cNvPr>
              <p:cNvGrpSpPr/>
              <p:nvPr/>
            </p:nvGrpSpPr>
            <p:grpSpPr>
              <a:xfrm>
                <a:off x="10450816" y="3472424"/>
                <a:ext cx="317560" cy="317560"/>
                <a:chOff x="9978965" y="3311263"/>
                <a:chExt cx="317560" cy="317560"/>
              </a:xfrm>
            </p:grpSpPr>
            <p:sp useBgFill="1">
              <p:nvSpPr>
                <p:cNvPr id="98" name="Oval 97">
                  <a:extLst>
                    <a:ext uri="{FF2B5EF4-FFF2-40B4-BE49-F238E27FC236}">
                      <a16:creationId xmlns:a16="http://schemas.microsoft.com/office/drawing/2014/main" id="{AF74D8A5-25B1-4FCE-8C5D-F7BC23E2CDE8}"/>
                    </a:ext>
                  </a:extLst>
                </p:cNvPr>
                <p:cNvSpPr/>
                <p:nvPr/>
              </p:nvSpPr>
              <p:spPr bwMode="auto">
                <a:xfrm>
                  <a:off x="9978965" y="3311263"/>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99" name="Graphic 98">
                  <a:extLst>
                    <a:ext uri="{FF2B5EF4-FFF2-40B4-BE49-F238E27FC236}">
                      <a16:creationId xmlns:a16="http://schemas.microsoft.com/office/drawing/2014/main" id="{0A15791B-47ED-4540-B6BE-023E664B0E2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26141" y="3370345"/>
                  <a:ext cx="204159" cy="204159"/>
                </a:xfrm>
                <a:prstGeom prst="rect">
                  <a:avLst/>
                </a:prstGeom>
              </p:spPr>
            </p:pic>
          </p:grpSp>
          <p:grpSp>
            <p:nvGrpSpPr>
              <p:cNvPr id="83" name="Group 82">
                <a:extLst>
                  <a:ext uri="{FF2B5EF4-FFF2-40B4-BE49-F238E27FC236}">
                    <a16:creationId xmlns:a16="http://schemas.microsoft.com/office/drawing/2014/main" id="{E3FC21F2-D4CC-4E88-A4DA-7C8DA9D14B08}"/>
                  </a:ext>
                </a:extLst>
              </p:cNvPr>
              <p:cNvGrpSpPr/>
              <p:nvPr/>
            </p:nvGrpSpPr>
            <p:grpSpPr>
              <a:xfrm>
                <a:off x="9333793" y="2770460"/>
                <a:ext cx="317560" cy="317560"/>
                <a:chOff x="9109015" y="2269863"/>
                <a:chExt cx="317560" cy="317560"/>
              </a:xfrm>
            </p:grpSpPr>
            <p:sp useBgFill="1">
              <p:nvSpPr>
                <p:cNvPr id="94" name="Oval 93">
                  <a:extLst>
                    <a:ext uri="{FF2B5EF4-FFF2-40B4-BE49-F238E27FC236}">
                      <a16:creationId xmlns:a16="http://schemas.microsoft.com/office/drawing/2014/main" id="{08F9148F-C9B2-44C8-9AEA-E385E681108F}"/>
                    </a:ext>
                  </a:extLst>
                </p:cNvPr>
                <p:cNvSpPr/>
                <p:nvPr/>
              </p:nvSpPr>
              <p:spPr bwMode="auto">
                <a:xfrm>
                  <a:off x="9109015" y="2269863"/>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97" name="Graphic 96">
                  <a:extLst>
                    <a:ext uri="{FF2B5EF4-FFF2-40B4-BE49-F238E27FC236}">
                      <a16:creationId xmlns:a16="http://schemas.microsoft.com/office/drawing/2014/main" id="{08FB56E5-B25A-4E0F-97EC-AA331EC53C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148702" y="2309550"/>
                  <a:ext cx="238186" cy="238186"/>
                </a:xfrm>
                <a:prstGeom prst="rect">
                  <a:avLst/>
                </a:prstGeom>
              </p:spPr>
            </p:pic>
          </p:grpSp>
          <p:grpSp>
            <p:nvGrpSpPr>
              <p:cNvPr id="84" name="Group 83">
                <a:extLst>
                  <a:ext uri="{FF2B5EF4-FFF2-40B4-BE49-F238E27FC236}">
                    <a16:creationId xmlns:a16="http://schemas.microsoft.com/office/drawing/2014/main" id="{C37D634F-60E2-47B6-A8E3-03C74432CA80}"/>
                  </a:ext>
                </a:extLst>
              </p:cNvPr>
              <p:cNvGrpSpPr/>
              <p:nvPr/>
            </p:nvGrpSpPr>
            <p:grpSpPr>
              <a:xfrm>
                <a:off x="9537570" y="3472424"/>
                <a:ext cx="317560" cy="317560"/>
                <a:chOff x="8975665" y="2882638"/>
                <a:chExt cx="317560" cy="317560"/>
              </a:xfrm>
            </p:grpSpPr>
            <p:sp useBgFill="1">
              <p:nvSpPr>
                <p:cNvPr id="87" name="Oval 86">
                  <a:extLst>
                    <a:ext uri="{FF2B5EF4-FFF2-40B4-BE49-F238E27FC236}">
                      <a16:creationId xmlns:a16="http://schemas.microsoft.com/office/drawing/2014/main" id="{CE6714CF-1270-4F46-BB2A-26A99B12B2AE}"/>
                    </a:ext>
                  </a:extLst>
                </p:cNvPr>
                <p:cNvSpPr/>
                <p:nvPr/>
              </p:nvSpPr>
              <p:spPr bwMode="auto">
                <a:xfrm>
                  <a:off x="8975665" y="2882638"/>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92" name="Graphic 91">
                  <a:extLst>
                    <a:ext uri="{FF2B5EF4-FFF2-40B4-BE49-F238E27FC236}">
                      <a16:creationId xmlns:a16="http://schemas.microsoft.com/office/drawing/2014/main" id="{4E85C044-7C9D-425F-B860-83179B71CEF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012971" y="2919944"/>
                  <a:ext cx="242948" cy="242948"/>
                </a:xfrm>
                <a:prstGeom prst="rect">
                  <a:avLst/>
                </a:prstGeom>
              </p:spPr>
            </p:pic>
          </p:grpSp>
          <p:pic>
            <p:nvPicPr>
              <p:cNvPr id="85" name="Graphic 84">
                <a:extLst>
                  <a:ext uri="{FF2B5EF4-FFF2-40B4-BE49-F238E27FC236}">
                    <a16:creationId xmlns:a16="http://schemas.microsoft.com/office/drawing/2014/main" id="{ABA0390F-3FA1-4D18-92DC-B4211A25F7A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001888" y="2330480"/>
                <a:ext cx="251370" cy="251370"/>
              </a:xfrm>
              <a:prstGeom prst="rect">
                <a:avLst/>
              </a:prstGeom>
            </p:spPr>
          </p:pic>
          <p:pic>
            <p:nvPicPr>
              <p:cNvPr id="86" name="Kubernetes" descr="Kubernetes">
                <a:extLst>
                  <a:ext uri="{FF2B5EF4-FFF2-40B4-BE49-F238E27FC236}">
                    <a16:creationId xmlns:a16="http://schemas.microsoft.com/office/drawing/2014/main" id="{4ADEF16F-27EA-4711-946A-7E93BBA6C97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83197" y="2802240"/>
                <a:ext cx="254000" cy="254000"/>
              </a:xfrm>
              <a:prstGeom prst="rect">
                <a:avLst/>
              </a:prstGeom>
            </p:spPr>
          </p:pic>
        </p:grpSp>
      </p:grpSp>
      <p:sp>
        <p:nvSpPr>
          <p:cNvPr id="9" name="Text Placeholder 1">
            <a:extLst>
              <a:ext uri="{FF2B5EF4-FFF2-40B4-BE49-F238E27FC236}">
                <a16:creationId xmlns:a16="http://schemas.microsoft.com/office/drawing/2014/main" id="{61DCB008-9929-4A73-B1BE-C359A03342C3}"/>
              </a:ext>
            </a:extLst>
          </p:cNvPr>
          <p:cNvSpPr txBox="1">
            <a:spLocks/>
          </p:cNvSpPr>
          <p:nvPr/>
        </p:nvSpPr>
        <p:spPr>
          <a:xfrm>
            <a:off x="4559377" y="10107767"/>
            <a:ext cx="3137468" cy="1477328"/>
          </a:xfrm>
          <a:prstGeom prst="rect">
            <a:avLst/>
          </a:prstGeom>
        </p:spPr>
        <p:txBody>
          <a:bodyPr vert="horz" wrap="square" lIns="0" tIns="0" rIns="0" bIns="0" rtlCol="0">
            <a:spAutoFit/>
          </a:bodyPr>
          <a:lstStyle>
            <a:lvl1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2000" kern="1200" spc="0" baseline="0">
                <a:solidFill>
                  <a:srgbClr val="000000"/>
                </a:solidFill>
                <a:latin typeface="+mj-lt"/>
                <a:ea typeface="+mn-ea"/>
                <a:cs typeface="+mn-cs"/>
              </a:defRPr>
            </a:lvl1pPr>
            <a:lvl2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0" marR="0" indent="0" algn="l" defTabSz="914016" rtl="0" eaLnBrk="1" fontAlgn="auto" latinLnBrk="0" hangingPunct="1">
              <a:lnSpc>
                <a:spcPct val="100000"/>
              </a:lnSpc>
              <a:spcBef>
                <a:spcPts val="1200"/>
              </a:spcBef>
              <a:spcAft>
                <a:spcPts val="0"/>
              </a:spcAft>
              <a:buClrTx/>
              <a:buSzPct val="90000"/>
              <a:buFont typeface="Wingdings" panose="05000000000000000000" pitchFamily="2" charset="2"/>
              <a:buNone/>
              <a:tabLst/>
              <a:defRPr sz="1400" b="1" kern="1200" spc="0" baseline="0">
                <a:solidFill>
                  <a:srgbClr val="000000"/>
                </a:solidFill>
                <a:latin typeface="+mn-lt"/>
                <a:ea typeface="+mn-ea"/>
                <a:cs typeface="+mn-cs"/>
              </a:defRPr>
            </a:lvl3pPr>
            <a:lvl4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100" kern="1200" spc="0" baseline="0">
                <a:solidFill>
                  <a:srgbClr val="000000"/>
                </a:soli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R="0" lvl="0" algn="l" defTabSz="914016" rtl="0" eaLnBrk="1" fontAlgn="base"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With Azure Arc, we can centrally manage multiple edge locations and help our customers grow</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and expand across the continent, creating more jobs and economic opportunities along the way." </a:t>
            </a:r>
            <a:endParaRPr kumimoji="0" lang="en-US" sz="16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10" name="Text Placeholder 1">
            <a:extLst>
              <a:ext uri="{FF2B5EF4-FFF2-40B4-BE49-F238E27FC236}">
                <a16:creationId xmlns:a16="http://schemas.microsoft.com/office/drawing/2014/main" id="{EC68D04D-AB0C-40F9-8912-5CD3EF04AD7D}"/>
              </a:ext>
            </a:extLst>
          </p:cNvPr>
          <p:cNvSpPr txBox="1">
            <a:spLocks/>
          </p:cNvSpPr>
          <p:nvPr/>
        </p:nvSpPr>
        <p:spPr>
          <a:xfrm>
            <a:off x="8361455" y="10107767"/>
            <a:ext cx="3159825" cy="1723549"/>
          </a:xfrm>
          <a:prstGeom prst="rect">
            <a:avLst/>
          </a:prstGeom>
        </p:spPr>
        <p:txBody>
          <a:bodyPr vert="horz" wrap="square" lIns="0" tIns="0" rIns="0" bIns="0" rtlCol="0">
            <a:spAutoFit/>
          </a:bodyPr>
          <a:lstStyle>
            <a:lvl1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2000" kern="1200" spc="0" baseline="0">
                <a:solidFill>
                  <a:srgbClr val="000000"/>
                </a:solidFill>
                <a:latin typeface="+mj-lt"/>
                <a:ea typeface="+mn-ea"/>
                <a:cs typeface="+mn-cs"/>
              </a:defRPr>
            </a:lvl1pPr>
            <a:lvl2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0" marR="0" indent="0" algn="l" defTabSz="914016" rtl="0" eaLnBrk="1" fontAlgn="auto" latinLnBrk="0" hangingPunct="1">
              <a:lnSpc>
                <a:spcPct val="100000"/>
              </a:lnSpc>
              <a:spcBef>
                <a:spcPts val="1200"/>
              </a:spcBef>
              <a:spcAft>
                <a:spcPts val="0"/>
              </a:spcAft>
              <a:buClrTx/>
              <a:buSzPct val="90000"/>
              <a:buFont typeface="Wingdings" panose="05000000000000000000" pitchFamily="2" charset="2"/>
              <a:buNone/>
              <a:tabLst/>
              <a:defRPr sz="1400" b="1" kern="1200" spc="0" baseline="0">
                <a:solidFill>
                  <a:srgbClr val="000000"/>
                </a:solidFill>
                <a:latin typeface="+mn-lt"/>
                <a:ea typeface="+mn-ea"/>
                <a:cs typeface="+mn-cs"/>
              </a:defRPr>
            </a:lvl3pPr>
            <a:lvl4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100" kern="1200" spc="0" baseline="0">
                <a:solidFill>
                  <a:srgbClr val="000000"/>
                </a:soli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R="0" lvl="1"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For me, the main benefit is</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that my managers do not have</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to go to three different places</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to see the health of our database environment. I want to reinforce this over and over again because that’s what’s driving us.”</a:t>
            </a:r>
            <a:endParaRPr kumimoji="0" lang="en-US" sz="1600" b="0" i="0" u="none" strike="noStrike" kern="1200" cap="none" spc="0" normalizeH="0" baseline="0" noProof="0">
              <a:ln>
                <a:noFill/>
              </a:ln>
              <a:solidFill>
                <a:srgbClr val="FFFFFF"/>
              </a:solidFill>
              <a:effectLst/>
              <a:uLnTx/>
              <a:uFillTx/>
              <a:latin typeface="Segoe UI Semibold"/>
              <a:ea typeface="+mn-ea"/>
              <a:cs typeface="+mn-cs"/>
            </a:endParaRPr>
          </a:p>
        </p:txBody>
      </p:sp>
    </p:spTree>
    <p:extLst>
      <p:ext uri="{BB962C8B-B14F-4D97-AF65-F5344CB8AC3E}">
        <p14:creationId xmlns:p14="http://schemas.microsoft.com/office/powerpoint/2010/main" val="26393018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834D3-3E31-4B2A-9130-0A63B051A5C7}"/>
              </a:ext>
            </a:extLst>
          </p:cNvPr>
          <p:cNvSpPr>
            <a:spLocks noGrp="1"/>
          </p:cNvSpPr>
          <p:nvPr>
            <p:ph type="title"/>
          </p:nvPr>
        </p:nvSpPr>
        <p:spPr>
          <a:xfrm>
            <a:off x="588263" y="457200"/>
            <a:ext cx="11018520" cy="984885"/>
          </a:xfrm>
        </p:spPr>
        <p:txBody>
          <a:bodyPr/>
          <a:lstStyle/>
          <a:p>
            <a:r>
              <a:rPr lang="en-US"/>
              <a:t>Azure Arc and Azure Stack HCI</a:t>
            </a:r>
            <a:br>
              <a:rPr lang="en-US"/>
            </a:br>
            <a:r>
              <a:rPr lang="en-US" sz="2800">
                <a:solidFill>
                  <a:schemeClr val="accent1"/>
                </a:solidFill>
              </a:rPr>
              <a:t>Platform architecture</a:t>
            </a:r>
            <a:endParaRPr lang="en-US">
              <a:solidFill>
                <a:schemeClr val="accent1"/>
              </a:solidFill>
            </a:endParaRPr>
          </a:p>
        </p:txBody>
      </p:sp>
      <p:cxnSp>
        <p:nvCxnSpPr>
          <p:cNvPr id="109" name="Straight Arrow Connector 108">
            <a:extLst>
              <a:ext uri="{FF2B5EF4-FFF2-40B4-BE49-F238E27FC236}">
                <a16:creationId xmlns:a16="http://schemas.microsoft.com/office/drawing/2014/main" id="{10ADA72B-C104-477B-87F5-83292E139CE7}"/>
              </a:ext>
              <a:ext uri="{C183D7F6-B498-43B3-948B-1728B52AA6E4}">
                <adec:decorative xmlns:adec="http://schemas.microsoft.com/office/drawing/2017/decorative" val="1"/>
              </a:ext>
            </a:extLst>
          </p:cNvPr>
          <p:cNvCxnSpPr>
            <a:cxnSpLocks/>
            <a:endCxn id="43" idx="0"/>
          </p:cNvCxnSpPr>
          <p:nvPr/>
        </p:nvCxnSpPr>
        <p:spPr>
          <a:xfrm>
            <a:off x="10828824" y="1485931"/>
            <a:ext cx="1" cy="509801"/>
          </a:xfrm>
          <a:prstGeom prst="straightConnector1">
            <a:avLst/>
          </a:prstGeom>
          <a:ln>
            <a:solidFill>
              <a:schemeClr val="tx1">
                <a:lumMod val="8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15A408C1-20A8-4D24-B8B3-6C7AB48AD31D}"/>
              </a:ext>
              <a:ext uri="{C183D7F6-B498-43B3-948B-1728B52AA6E4}">
                <adec:decorative xmlns:adec="http://schemas.microsoft.com/office/drawing/2017/decorative" val="1"/>
              </a:ext>
            </a:extLst>
          </p:cNvPr>
          <p:cNvGrpSpPr/>
          <p:nvPr/>
        </p:nvGrpSpPr>
        <p:grpSpPr>
          <a:xfrm>
            <a:off x="1645324" y="436523"/>
            <a:ext cx="10000770" cy="5746124"/>
            <a:chOff x="1645324" y="436523"/>
            <a:chExt cx="10000770" cy="5746124"/>
          </a:xfrm>
        </p:grpSpPr>
        <p:grpSp>
          <p:nvGrpSpPr>
            <p:cNvPr id="20" name="Group 19">
              <a:extLst>
                <a:ext uri="{FF2B5EF4-FFF2-40B4-BE49-F238E27FC236}">
                  <a16:creationId xmlns:a16="http://schemas.microsoft.com/office/drawing/2014/main" id="{6D105600-E877-4623-ADEC-1765FA1501EC}"/>
                </a:ext>
              </a:extLst>
            </p:cNvPr>
            <p:cNvGrpSpPr/>
            <p:nvPr/>
          </p:nvGrpSpPr>
          <p:grpSpPr>
            <a:xfrm>
              <a:off x="4967165" y="2850161"/>
              <a:ext cx="1870516" cy="750007"/>
              <a:chOff x="588263" y="1870425"/>
              <a:chExt cx="3627967" cy="750007"/>
            </a:xfrm>
          </p:grpSpPr>
          <p:sp>
            <p:nvSpPr>
              <p:cNvPr id="21" name="Rectangle 20">
                <a:extLst>
                  <a:ext uri="{FF2B5EF4-FFF2-40B4-BE49-F238E27FC236}">
                    <a16:creationId xmlns:a16="http://schemas.microsoft.com/office/drawing/2014/main" id="{FBABE472-F2EC-43BE-848C-8FB809B4AD66}"/>
                  </a:ext>
                </a:extLst>
              </p:cNvPr>
              <p:cNvSpPr/>
              <p:nvPr/>
            </p:nvSpPr>
            <p:spPr bwMode="auto">
              <a:xfrm>
                <a:off x="588263" y="1870425"/>
                <a:ext cx="3627967" cy="750007"/>
              </a:xfrm>
              <a:prstGeom prst="rect">
                <a:avLst/>
              </a:prstGeom>
              <a:noFill/>
              <a:ln>
                <a:gradFill>
                  <a:gsLst>
                    <a:gs pos="100000">
                      <a:schemeClr val="accent2"/>
                    </a:gs>
                    <a:gs pos="0">
                      <a:schemeClr val="accent1"/>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0" scaled="1"/>
                  </a:gradFill>
                  <a:effectLst/>
                  <a:uLnTx/>
                  <a:uFillTx/>
                  <a:latin typeface="Segoe UI Semibold"/>
                  <a:ea typeface="+mn-ea"/>
                  <a:cs typeface="Segoe UI" pitchFamily="34" charset="0"/>
                </a:endParaRPr>
              </a:p>
            </p:txBody>
          </p:sp>
          <p:sp>
            <p:nvSpPr>
              <p:cNvPr id="22" name="TextBox 21">
                <a:extLst>
                  <a:ext uri="{FF2B5EF4-FFF2-40B4-BE49-F238E27FC236}">
                    <a16:creationId xmlns:a16="http://schemas.microsoft.com/office/drawing/2014/main" id="{9A77CBB5-24D3-4920-8204-4B2DD4AEB15D}"/>
                  </a:ext>
                </a:extLst>
              </p:cNvPr>
              <p:cNvSpPr txBox="1"/>
              <p:nvPr/>
            </p:nvSpPr>
            <p:spPr>
              <a:xfrm>
                <a:off x="736724" y="2142504"/>
                <a:ext cx="1690486"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Containers</a:t>
                </a:r>
              </a:p>
            </p:txBody>
          </p:sp>
        </p:grpSp>
        <p:grpSp>
          <p:nvGrpSpPr>
            <p:cNvPr id="47" name="Group 46">
              <a:extLst>
                <a:ext uri="{FF2B5EF4-FFF2-40B4-BE49-F238E27FC236}">
                  <a16:creationId xmlns:a16="http://schemas.microsoft.com/office/drawing/2014/main" id="{92933F9A-17A0-4B7C-9BB5-8D7DD168A499}"/>
                </a:ext>
              </a:extLst>
            </p:cNvPr>
            <p:cNvGrpSpPr/>
            <p:nvPr/>
          </p:nvGrpSpPr>
          <p:grpSpPr>
            <a:xfrm>
              <a:off x="1645325" y="3714186"/>
              <a:ext cx="3206075" cy="750007"/>
              <a:chOff x="1762165" y="3568559"/>
              <a:chExt cx="3206075" cy="750007"/>
            </a:xfrm>
          </p:grpSpPr>
          <p:grpSp>
            <p:nvGrpSpPr>
              <p:cNvPr id="11" name="Group 10">
                <a:extLst>
                  <a:ext uri="{FF2B5EF4-FFF2-40B4-BE49-F238E27FC236}">
                    <a16:creationId xmlns:a16="http://schemas.microsoft.com/office/drawing/2014/main" id="{F6EE0576-96CC-4746-97A3-E5083601ED54}"/>
                  </a:ext>
                </a:extLst>
              </p:cNvPr>
              <p:cNvGrpSpPr/>
              <p:nvPr/>
            </p:nvGrpSpPr>
            <p:grpSpPr>
              <a:xfrm>
                <a:off x="1762165" y="3568559"/>
                <a:ext cx="3206075" cy="750007"/>
                <a:chOff x="588263" y="1870425"/>
                <a:chExt cx="3627967" cy="750007"/>
              </a:xfrm>
            </p:grpSpPr>
            <p:sp>
              <p:nvSpPr>
                <p:cNvPr id="12" name="Rectangle 11">
                  <a:extLst>
                    <a:ext uri="{FF2B5EF4-FFF2-40B4-BE49-F238E27FC236}">
                      <a16:creationId xmlns:a16="http://schemas.microsoft.com/office/drawing/2014/main" id="{40E6597A-3B5E-4E8E-999A-FA4A81E8C855}"/>
                    </a:ext>
                  </a:extLst>
                </p:cNvPr>
                <p:cNvSpPr/>
                <p:nvPr/>
              </p:nvSpPr>
              <p:spPr bwMode="auto">
                <a:xfrm>
                  <a:off x="588263" y="1870425"/>
                  <a:ext cx="3627967" cy="750007"/>
                </a:xfrm>
                <a:prstGeom prst="rect">
                  <a:avLst/>
                </a:prstGeom>
                <a:noFill/>
                <a:ln>
                  <a:gradFill>
                    <a:gsLst>
                      <a:gs pos="100000">
                        <a:schemeClr val="accent2"/>
                      </a:gs>
                      <a:gs pos="0">
                        <a:schemeClr val="accent1"/>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0" scaled="1"/>
                    </a:gradFill>
                    <a:effectLst/>
                    <a:uLnTx/>
                    <a:uFillTx/>
                    <a:latin typeface="Segoe UI Semibold"/>
                    <a:ea typeface="+mn-ea"/>
                    <a:cs typeface="Segoe UI" pitchFamily="34" charset="0"/>
                  </a:endParaRPr>
                </a:p>
              </p:txBody>
            </p:sp>
            <p:sp>
              <p:nvSpPr>
                <p:cNvPr id="13" name="TextBox 12">
                  <a:extLst>
                    <a:ext uri="{FF2B5EF4-FFF2-40B4-BE49-F238E27FC236}">
                      <a16:creationId xmlns:a16="http://schemas.microsoft.com/office/drawing/2014/main" id="{0606DF01-9F6C-4126-A034-A2BB286CB91A}"/>
                    </a:ext>
                  </a:extLst>
                </p:cNvPr>
                <p:cNvSpPr txBox="1"/>
                <p:nvPr/>
              </p:nvSpPr>
              <p:spPr>
                <a:xfrm>
                  <a:off x="764116" y="2137706"/>
                  <a:ext cx="1667123" cy="215444"/>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Windows/Linux VMs</a:t>
                  </a:r>
                </a:p>
              </p:txBody>
            </p:sp>
          </p:grpSp>
          <p:pic>
            <p:nvPicPr>
              <p:cNvPr id="46" name="Graphic 45">
                <a:extLst>
                  <a:ext uri="{FF2B5EF4-FFF2-40B4-BE49-F238E27FC236}">
                    <a16:creationId xmlns:a16="http://schemas.microsoft.com/office/drawing/2014/main" id="{9B79CBC0-A444-4886-9919-83637CE101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44034" y="3764720"/>
                <a:ext cx="365319" cy="365319"/>
              </a:xfrm>
              <a:prstGeom prst="rect">
                <a:avLst/>
              </a:prstGeom>
            </p:spPr>
          </p:pic>
        </p:grpSp>
        <p:grpSp>
          <p:nvGrpSpPr>
            <p:cNvPr id="23" name="Group 22">
              <a:extLst>
                <a:ext uri="{FF2B5EF4-FFF2-40B4-BE49-F238E27FC236}">
                  <a16:creationId xmlns:a16="http://schemas.microsoft.com/office/drawing/2014/main" id="{563C8241-F402-4815-8128-3C158787E6D2}"/>
                </a:ext>
              </a:extLst>
            </p:cNvPr>
            <p:cNvGrpSpPr/>
            <p:nvPr/>
          </p:nvGrpSpPr>
          <p:grpSpPr>
            <a:xfrm>
              <a:off x="4967164" y="3709388"/>
              <a:ext cx="5345831" cy="750007"/>
              <a:chOff x="588263" y="1870425"/>
              <a:chExt cx="4908126" cy="750007"/>
            </a:xfrm>
          </p:grpSpPr>
          <p:sp>
            <p:nvSpPr>
              <p:cNvPr id="24" name="Rectangle 23">
                <a:extLst>
                  <a:ext uri="{FF2B5EF4-FFF2-40B4-BE49-F238E27FC236}">
                    <a16:creationId xmlns:a16="http://schemas.microsoft.com/office/drawing/2014/main" id="{1F157BF1-C4D9-4509-B8F3-F8DC7ED21291}"/>
                  </a:ext>
                </a:extLst>
              </p:cNvPr>
              <p:cNvSpPr/>
              <p:nvPr/>
            </p:nvSpPr>
            <p:spPr bwMode="auto">
              <a:xfrm>
                <a:off x="588263" y="1870425"/>
                <a:ext cx="4908126" cy="750007"/>
              </a:xfrm>
              <a:prstGeom prst="rect">
                <a:avLst/>
              </a:prstGeom>
              <a:noFill/>
              <a:ln>
                <a:gradFill>
                  <a:gsLst>
                    <a:gs pos="100000">
                      <a:schemeClr val="accent2"/>
                    </a:gs>
                    <a:gs pos="0">
                      <a:schemeClr val="accent1"/>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0" scaled="1"/>
                  </a:gradFill>
                  <a:effectLst/>
                  <a:uLnTx/>
                  <a:uFillTx/>
                  <a:latin typeface="Segoe UI Semibold"/>
                  <a:ea typeface="+mn-ea"/>
                  <a:cs typeface="Segoe UI" pitchFamily="34" charset="0"/>
                </a:endParaRPr>
              </a:p>
            </p:txBody>
          </p:sp>
          <p:sp>
            <p:nvSpPr>
              <p:cNvPr id="25" name="TextBox 24">
                <a:extLst>
                  <a:ext uri="{FF2B5EF4-FFF2-40B4-BE49-F238E27FC236}">
                    <a16:creationId xmlns:a16="http://schemas.microsoft.com/office/drawing/2014/main" id="{CACD7F75-FE55-4DC2-8DEF-7023D4E943AD}"/>
                  </a:ext>
                </a:extLst>
              </p:cNvPr>
              <p:cNvSpPr txBox="1"/>
              <p:nvPr/>
            </p:nvSpPr>
            <p:spPr>
              <a:xfrm>
                <a:off x="764116" y="2137706"/>
                <a:ext cx="1931234" cy="215444"/>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AKS on Azure Stack HCI</a:t>
                </a:r>
              </a:p>
            </p:txBody>
          </p:sp>
        </p:grpSp>
        <p:grpSp>
          <p:nvGrpSpPr>
            <p:cNvPr id="102" name="Group 101">
              <a:extLst>
                <a:ext uri="{FF2B5EF4-FFF2-40B4-BE49-F238E27FC236}">
                  <a16:creationId xmlns:a16="http://schemas.microsoft.com/office/drawing/2014/main" id="{908986FE-CCC6-4550-8A62-8EC259D1C258}"/>
                </a:ext>
              </a:extLst>
            </p:cNvPr>
            <p:cNvGrpSpPr/>
            <p:nvPr/>
          </p:nvGrpSpPr>
          <p:grpSpPr>
            <a:xfrm>
              <a:off x="10427885" y="1995732"/>
              <a:ext cx="801880" cy="3332768"/>
              <a:chOff x="10427885" y="1809465"/>
              <a:chExt cx="801880" cy="3332768"/>
            </a:xfrm>
          </p:grpSpPr>
          <p:grpSp>
            <p:nvGrpSpPr>
              <p:cNvPr id="42" name="Group 41">
                <a:extLst>
                  <a:ext uri="{FF2B5EF4-FFF2-40B4-BE49-F238E27FC236}">
                    <a16:creationId xmlns:a16="http://schemas.microsoft.com/office/drawing/2014/main" id="{3CF009CF-EC87-4C7B-B3B0-4AFCE0068D9C}"/>
                  </a:ext>
                </a:extLst>
              </p:cNvPr>
              <p:cNvGrpSpPr/>
              <p:nvPr/>
            </p:nvGrpSpPr>
            <p:grpSpPr>
              <a:xfrm>
                <a:off x="10427885" y="1809465"/>
                <a:ext cx="801880" cy="3332768"/>
                <a:chOff x="588263" y="1870425"/>
                <a:chExt cx="8667667" cy="750007"/>
              </a:xfrm>
            </p:grpSpPr>
            <p:sp>
              <p:nvSpPr>
                <p:cNvPr id="43" name="Rectangle 42">
                  <a:extLst>
                    <a:ext uri="{FF2B5EF4-FFF2-40B4-BE49-F238E27FC236}">
                      <a16:creationId xmlns:a16="http://schemas.microsoft.com/office/drawing/2014/main" id="{04C49433-B8E0-4AAE-A041-16F3B6C00522}"/>
                    </a:ext>
                  </a:extLst>
                </p:cNvPr>
                <p:cNvSpPr/>
                <p:nvPr/>
              </p:nvSpPr>
              <p:spPr bwMode="auto">
                <a:xfrm>
                  <a:off x="588263" y="1870425"/>
                  <a:ext cx="8667667" cy="750007"/>
                </a:xfrm>
                <a:prstGeom prst="rect">
                  <a:avLst/>
                </a:prstGeom>
                <a:solidFill>
                  <a:schemeClr val="tx1">
                    <a:alpha val="20000"/>
                  </a:schemeClr>
                </a:solidFill>
                <a:ln>
                  <a:gradFill>
                    <a:gsLst>
                      <a:gs pos="100000">
                        <a:schemeClr val="accent2"/>
                      </a:gs>
                      <a:gs pos="0">
                        <a:schemeClr val="accent1"/>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0" scaled="1"/>
                    </a:gradFill>
                    <a:effectLst/>
                    <a:uLnTx/>
                    <a:uFillTx/>
                    <a:latin typeface="Segoe UI Semibold"/>
                    <a:ea typeface="+mn-ea"/>
                    <a:cs typeface="Segoe UI" pitchFamily="34" charset="0"/>
                  </a:endParaRPr>
                </a:p>
              </p:txBody>
            </p:sp>
            <p:sp>
              <p:nvSpPr>
                <p:cNvPr id="44" name="TextBox 43">
                  <a:extLst>
                    <a:ext uri="{FF2B5EF4-FFF2-40B4-BE49-F238E27FC236}">
                      <a16:creationId xmlns:a16="http://schemas.microsoft.com/office/drawing/2014/main" id="{831FF163-CFF3-47E6-8EB0-7E9F98420EC8}"/>
                    </a:ext>
                  </a:extLst>
                </p:cNvPr>
                <p:cNvSpPr txBox="1"/>
                <p:nvPr/>
              </p:nvSpPr>
              <p:spPr>
                <a:xfrm>
                  <a:off x="943080" y="1915206"/>
                  <a:ext cx="7958025" cy="75720"/>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Arc</a:t>
                  </a:r>
                </a:p>
              </p:txBody>
            </p:sp>
          </p:grpSp>
          <p:pic>
            <p:nvPicPr>
              <p:cNvPr id="52" name="Graphic 51">
                <a:extLst>
                  <a:ext uri="{FF2B5EF4-FFF2-40B4-BE49-F238E27FC236}">
                    <a16:creationId xmlns:a16="http://schemas.microsoft.com/office/drawing/2014/main" id="{BB35CF57-5E7B-4E16-A6C4-EB64FC81CD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20422" y="4553746"/>
                <a:ext cx="416806" cy="416806"/>
              </a:xfrm>
              <a:prstGeom prst="rect">
                <a:avLst/>
              </a:prstGeom>
            </p:spPr>
          </p:pic>
        </p:grpSp>
        <p:grpSp>
          <p:nvGrpSpPr>
            <p:cNvPr id="92" name="Group 91">
              <a:extLst>
                <a:ext uri="{FF2B5EF4-FFF2-40B4-BE49-F238E27FC236}">
                  <a16:creationId xmlns:a16="http://schemas.microsoft.com/office/drawing/2014/main" id="{6D23BC2F-8E87-4A32-9A79-3327A797EBFF}"/>
                </a:ext>
              </a:extLst>
            </p:cNvPr>
            <p:cNvGrpSpPr/>
            <p:nvPr/>
          </p:nvGrpSpPr>
          <p:grpSpPr>
            <a:xfrm>
              <a:off x="4967163" y="1995732"/>
              <a:ext cx="5345831" cy="750007"/>
              <a:chOff x="5084003" y="1850105"/>
              <a:chExt cx="5345831" cy="750007"/>
            </a:xfrm>
          </p:grpSpPr>
          <p:grpSp>
            <p:nvGrpSpPr>
              <p:cNvPr id="7" name="Group 6">
                <a:extLst>
                  <a:ext uri="{FF2B5EF4-FFF2-40B4-BE49-F238E27FC236}">
                    <a16:creationId xmlns:a16="http://schemas.microsoft.com/office/drawing/2014/main" id="{2E1B7EBB-AA2E-45FB-9A1E-46358DBD7965}"/>
                  </a:ext>
                </a:extLst>
              </p:cNvPr>
              <p:cNvGrpSpPr/>
              <p:nvPr/>
            </p:nvGrpSpPr>
            <p:grpSpPr>
              <a:xfrm>
                <a:off x="5084003" y="1850105"/>
                <a:ext cx="5345831" cy="750007"/>
                <a:chOff x="3910099" y="1870425"/>
                <a:chExt cx="5345831" cy="750007"/>
              </a:xfrm>
            </p:grpSpPr>
            <p:sp>
              <p:nvSpPr>
                <p:cNvPr id="4" name="Rectangle 3">
                  <a:extLst>
                    <a:ext uri="{FF2B5EF4-FFF2-40B4-BE49-F238E27FC236}">
                      <a16:creationId xmlns:a16="http://schemas.microsoft.com/office/drawing/2014/main" id="{C9FB0726-D684-49FE-AAB0-1D03D0621016}"/>
                    </a:ext>
                  </a:extLst>
                </p:cNvPr>
                <p:cNvSpPr/>
                <p:nvPr/>
              </p:nvSpPr>
              <p:spPr bwMode="auto">
                <a:xfrm>
                  <a:off x="3910099" y="1870425"/>
                  <a:ext cx="5345831" cy="750007"/>
                </a:xfrm>
                <a:prstGeom prst="rect">
                  <a:avLst/>
                </a:prstGeom>
                <a:noFill/>
                <a:ln>
                  <a:gradFill>
                    <a:gsLst>
                      <a:gs pos="100000">
                        <a:schemeClr val="accent2"/>
                      </a:gs>
                      <a:gs pos="0">
                        <a:schemeClr val="accent1"/>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0" scaled="1"/>
                    </a:gradFill>
                    <a:effectLst/>
                    <a:uLnTx/>
                    <a:uFillTx/>
                    <a:latin typeface="Segoe UI Semibold"/>
                    <a:ea typeface="+mn-ea"/>
                    <a:cs typeface="Segoe UI" pitchFamily="34" charset="0"/>
                  </a:endParaRPr>
                </a:p>
              </p:txBody>
            </p:sp>
            <p:sp>
              <p:nvSpPr>
                <p:cNvPr id="6" name="TextBox 5">
                  <a:extLst>
                    <a:ext uri="{FF2B5EF4-FFF2-40B4-BE49-F238E27FC236}">
                      <a16:creationId xmlns:a16="http://schemas.microsoft.com/office/drawing/2014/main" id="{BFDEB573-79FF-4AC7-893E-4B58633C1896}"/>
                    </a:ext>
                  </a:extLst>
                </p:cNvPr>
                <p:cNvSpPr txBox="1"/>
                <p:nvPr/>
              </p:nvSpPr>
              <p:spPr>
                <a:xfrm>
                  <a:off x="3986645" y="2020315"/>
                  <a:ext cx="1077411" cy="430887"/>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Cloud-Native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Applications</a:t>
                  </a:r>
                </a:p>
              </p:txBody>
            </p:sp>
          </p:grpSp>
          <p:pic>
            <p:nvPicPr>
              <p:cNvPr id="54" name="Picture 4">
                <a:extLst>
                  <a:ext uri="{FF2B5EF4-FFF2-40B4-BE49-F238E27FC236}">
                    <a16:creationId xmlns:a16="http://schemas.microsoft.com/office/drawing/2014/main" id="{577F53DD-16DB-4E49-BC75-24C5F18372CD}"/>
                  </a:ext>
                </a:extLst>
              </p:cNvPr>
              <p:cNvPicPr>
                <a:picLocks noChangeAspect="1" noChangeArrowheads="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771917" y="2015824"/>
                <a:ext cx="617111" cy="345437"/>
              </a:xfrm>
              <a:prstGeom prst="rect">
                <a:avLst/>
              </a:prstGeom>
              <a:noFill/>
              <a:extLst>
                <a:ext uri="{909E8E84-426E-40DD-AFC4-6F175D3DCCD1}">
                  <a14:hiddenFill xmlns:a14="http://schemas.microsoft.com/office/drawing/2010/main">
                    <a:solidFill>
                      <a:srgbClr val="FFFFFF"/>
                    </a:solidFill>
                  </a14:hiddenFill>
                </a:ext>
              </a:extLst>
            </p:spPr>
          </p:pic>
          <p:pic>
            <p:nvPicPr>
              <p:cNvPr id="56" name="Graphic 55">
                <a:extLst>
                  <a:ext uri="{FF2B5EF4-FFF2-40B4-BE49-F238E27FC236}">
                    <a16:creationId xmlns:a16="http://schemas.microsoft.com/office/drawing/2014/main" id="{053FA053-8F8A-4D3F-807F-B510F1F0B7F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01236" y="2107134"/>
                <a:ext cx="513316" cy="221555"/>
              </a:xfrm>
              <a:prstGeom prst="rect">
                <a:avLst/>
              </a:prstGeom>
            </p:spPr>
          </p:pic>
          <p:pic>
            <p:nvPicPr>
              <p:cNvPr id="60" name="Picture 4" descr="See the source image">
                <a:extLst>
                  <a:ext uri="{FF2B5EF4-FFF2-40B4-BE49-F238E27FC236}">
                    <a16:creationId xmlns:a16="http://schemas.microsoft.com/office/drawing/2014/main" id="{AEE5F74A-090D-4F4E-8CA6-DB6D876750E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88007" y="2048765"/>
                <a:ext cx="924105" cy="369642"/>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descr="A picture containing clipart&#10;&#10;Description automatically generated">
                <a:extLst>
                  <a:ext uri="{FF2B5EF4-FFF2-40B4-BE49-F238E27FC236}">
                    <a16:creationId xmlns:a16="http://schemas.microsoft.com/office/drawing/2014/main" id="{15138B5A-809F-4373-BEAD-D85AD43294B4}"/>
                  </a:ext>
                </a:extLst>
              </p:cNvPr>
              <p:cNvPicPr>
                <a:picLocks noChangeAspect="1"/>
              </p:cNvPicPr>
              <p:nvPr/>
            </p:nvPicPr>
            <p:blipFill>
              <a:blip r:embed="rId10">
                <a:extLst>
                  <a:ext uri="{28A0092B-C50C-407E-A947-70E740481C1C}">
                    <a14:useLocalDpi xmlns:a14="http://schemas.microsoft.com/office/drawing/2010/main" val="0"/>
                  </a:ext>
                </a:extLst>
              </a:blip>
              <a:srcRect l="12921" t="6196" r="13823" b="6946"/>
              <a:stretch>
                <a:fillRect/>
              </a:stretch>
            </p:blipFill>
            <p:spPr>
              <a:xfrm>
                <a:off x="7850964" y="2070464"/>
                <a:ext cx="360390" cy="327594"/>
              </a:xfrm>
              <a:custGeom>
                <a:avLst/>
                <a:gdLst>
                  <a:gd name="connsiteX0" fmla="*/ 159954 w 319908"/>
                  <a:gd name="connsiteY0" fmla="*/ 0 h 290796"/>
                  <a:gd name="connsiteX1" fmla="*/ 319908 w 319908"/>
                  <a:gd name="connsiteY1" fmla="*/ 145398 h 290796"/>
                  <a:gd name="connsiteX2" fmla="*/ 159954 w 319908"/>
                  <a:gd name="connsiteY2" fmla="*/ 290796 h 290796"/>
                  <a:gd name="connsiteX3" fmla="*/ 0 w 319908"/>
                  <a:gd name="connsiteY3" fmla="*/ 145398 h 290796"/>
                  <a:gd name="connsiteX4" fmla="*/ 159954 w 319908"/>
                  <a:gd name="connsiteY4" fmla="*/ 0 h 290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908" h="290796">
                    <a:moveTo>
                      <a:pt x="159954" y="0"/>
                    </a:moveTo>
                    <a:cubicBezTo>
                      <a:pt x="248294" y="0"/>
                      <a:pt x="319908" y="65097"/>
                      <a:pt x="319908" y="145398"/>
                    </a:cubicBezTo>
                    <a:cubicBezTo>
                      <a:pt x="319908" y="225699"/>
                      <a:pt x="248294" y="290796"/>
                      <a:pt x="159954" y="290796"/>
                    </a:cubicBezTo>
                    <a:cubicBezTo>
                      <a:pt x="71614" y="290796"/>
                      <a:pt x="0" y="225699"/>
                      <a:pt x="0" y="145398"/>
                    </a:cubicBezTo>
                    <a:cubicBezTo>
                      <a:pt x="0" y="65097"/>
                      <a:pt x="71614" y="0"/>
                      <a:pt x="159954" y="0"/>
                    </a:cubicBezTo>
                    <a:close/>
                  </a:path>
                </a:pathLst>
              </a:custGeom>
              <a:ln>
                <a:noFill/>
              </a:ln>
            </p:spPr>
          </p:pic>
          <p:pic>
            <p:nvPicPr>
              <p:cNvPr id="64" name="Picture 6" descr="See the source image">
                <a:extLst>
                  <a:ext uri="{FF2B5EF4-FFF2-40B4-BE49-F238E27FC236}">
                    <a16:creationId xmlns:a16="http://schemas.microsoft.com/office/drawing/2014/main" id="{56029E7D-70D7-4462-847F-FF459B9FA81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46124" y="2029494"/>
                <a:ext cx="823704" cy="37524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3" name="Group 92">
              <a:extLst>
                <a:ext uri="{FF2B5EF4-FFF2-40B4-BE49-F238E27FC236}">
                  <a16:creationId xmlns:a16="http://schemas.microsoft.com/office/drawing/2014/main" id="{4304FCE4-6732-4877-85D5-BC424B6301CB}"/>
                </a:ext>
              </a:extLst>
            </p:cNvPr>
            <p:cNvGrpSpPr/>
            <p:nvPr/>
          </p:nvGrpSpPr>
          <p:grpSpPr>
            <a:xfrm>
              <a:off x="1645324" y="5432640"/>
              <a:ext cx="9584440" cy="750007"/>
              <a:chOff x="1762164" y="5287013"/>
              <a:chExt cx="9584440" cy="750007"/>
            </a:xfrm>
          </p:grpSpPr>
          <p:grpSp>
            <p:nvGrpSpPr>
              <p:cNvPr id="17" name="Group 16">
                <a:extLst>
                  <a:ext uri="{FF2B5EF4-FFF2-40B4-BE49-F238E27FC236}">
                    <a16:creationId xmlns:a16="http://schemas.microsoft.com/office/drawing/2014/main" id="{76113550-46F7-41E2-BCD9-D05B72343097}"/>
                  </a:ext>
                </a:extLst>
              </p:cNvPr>
              <p:cNvGrpSpPr/>
              <p:nvPr/>
            </p:nvGrpSpPr>
            <p:grpSpPr>
              <a:xfrm>
                <a:off x="1762164" y="5287013"/>
                <a:ext cx="9584440" cy="750007"/>
                <a:chOff x="588263" y="1870425"/>
                <a:chExt cx="4441270" cy="750007"/>
              </a:xfrm>
            </p:grpSpPr>
            <p:sp>
              <p:nvSpPr>
                <p:cNvPr id="18" name="Rectangle 17">
                  <a:extLst>
                    <a:ext uri="{FF2B5EF4-FFF2-40B4-BE49-F238E27FC236}">
                      <a16:creationId xmlns:a16="http://schemas.microsoft.com/office/drawing/2014/main" id="{AD30BB82-2CD2-4090-8615-FA011FB1877F}"/>
                    </a:ext>
                  </a:extLst>
                </p:cNvPr>
                <p:cNvSpPr/>
                <p:nvPr/>
              </p:nvSpPr>
              <p:spPr bwMode="auto">
                <a:xfrm>
                  <a:off x="588263" y="1870425"/>
                  <a:ext cx="4441270" cy="750007"/>
                </a:xfrm>
                <a:prstGeom prst="rect">
                  <a:avLst/>
                </a:prstGeom>
                <a:noFill/>
                <a:ln>
                  <a:gradFill>
                    <a:gsLst>
                      <a:gs pos="100000">
                        <a:schemeClr val="accent2"/>
                      </a:gs>
                      <a:gs pos="0">
                        <a:schemeClr val="accent1"/>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0" scaled="1"/>
                    </a:gradFill>
                    <a:effectLst/>
                    <a:uLnTx/>
                    <a:uFillTx/>
                    <a:latin typeface="Segoe UI Semibold"/>
                    <a:ea typeface="+mn-ea"/>
                    <a:cs typeface="Segoe UI" pitchFamily="34" charset="0"/>
                  </a:endParaRPr>
                </a:p>
              </p:txBody>
            </p:sp>
            <p:sp>
              <p:nvSpPr>
                <p:cNvPr id="19" name="TextBox 18">
                  <a:extLst>
                    <a:ext uri="{FF2B5EF4-FFF2-40B4-BE49-F238E27FC236}">
                      <a16:creationId xmlns:a16="http://schemas.microsoft.com/office/drawing/2014/main" id="{346653B1-1561-4E06-B0F4-8E0773C80D08}"/>
                    </a:ext>
                  </a:extLst>
                </p:cNvPr>
                <p:cNvSpPr txBox="1"/>
                <p:nvPr/>
              </p:nvSpPr>
              <p:spPr>
                <a:xfrm>
                  <a:off x="669750" y="2137706"/>
                  <a:ext cx="781699" cy="215444"/>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Hardware ecosystem</a:t>
                  </a:r>
                </a:p>
              </p:txBody>
            </p:sp>
          </p:grpSp>
          <p:grpSp>
            <p:nvGrpSpPr>
              <p:cNvPr id="83" name="Group 82">
                <a:extLst>
                  <a:ext uri="{FF2B5EF4-FFF2-40B4-BE49-F238E27FC236}">
                    <a16:creationId xmlns:a16="http://schemas.microsoft.com/office/drawing/2014/main" id="{5B539DCB-903B-4E4D-B889-F2B80C952CB0}"/>
                  </a:ext>
                </a:extLst>
              </p:cNvPr>
              <p:cNvGrpSpPr/>
              <p:nvPr/>
            </p:nvGrpSpPr>
            <p:grpSpPr>
              <a:xfrm>
                <a:off x="10814657" y="5460160"/>
                <a:ext cx="262015" cy="403712"/>
                <a:chOff x="6077074" y="3402838"/>
                <a:chExt cx="1240518" cy="1911385"/>
              </a:xfrm>
            </p:grpSpPr>
            <p:sp>
              <p:nvSpPr>
                <p:cNvPr id="68" name="Freeform: Shape 67">
                  <a:extLst>
                    <a:ext uri="{FF2B5EF4-FFF2-40B4-BE49-F238E27FC236}">
                      <a16:creationId xmlns:a16="http://schemas.microsoft.com/office/drawing/2014/main" id="{8743E5E5-D825-4EF1-B27E-A649FBB8A5A6}"/>
                    </a:ext>
                  </a:extLst>
                </p:cNvPr>
                <p:cNvSpPr/>
                <p:nvPr/>
              </p:nvSpPr>
              <p:spPr>
                <a:xfrm>
                  <a:off x="6077074" y="3402838"/>
                  <a:ext cx="1240518" cy="1911385"/>
                </a:xfrm>
                <a:custGeom>
                  <a:avLst/>
                  <a:gdLst>
                    <a:gd name="connsiteX0" fmla="*/ 1240518 w 1240518"/>
                    <a:gd name="connsiteY0" fmla="*/ 1846540 h 1911385"/>
                    <a:gd name="connsiteX1" fmla="*/ 1168950 w 1240518"/>
                    <a:gd name="connsiteY1" fmla="*/ 1911309 h 1911385"/>
                    <a:gd name="connsiteX2" fmla="*/ 71568 w 1240518"/>
                    <a:gd name="connsiteY2" fmla="*/ 1911309 h 1911385"/>
                    <a:gd name="connsiteX3" fmla="*/ 0 w 1240518"/>
                    <a:gd name="connsiteY3" fmla="*/ 1846540 h 1911385"/>
                    <a:gd name="connsiteX4" fmla="*/ 0 w 1240518"/>
                    <a:gd name="connsiteY4" fmla="*/ 64845 h 1911385"/>
                    <a:gd name="connsiteX5" fmla="*/ 71330 w 1240518"/>
                    <a:gd name="connsiteY5" fmla="*/ 76 h 1911385"/>
                    <a:gd name="connsiteX6" fmla="*/ 1168711 w 1240518"/>
                    <a:gd name="connsiteY6" fmla="*/ 76 h 1911385"/>
                    <a:gd name="connsiteX7" fmla="*/ 1240280 w 1240518"/>
                    <a:gd name="connsiteY7" fmla="*/ 64845 h 1911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0518" h="1911385">
                      <a:moveTo>
                        <a:pt x="1240518" y="1846540"/>
                      </a:moveTo>
                      <a:cubicBezTo>
                        <a:pt x="1238526" y="1884137"/>
                        <a:pt x="1206559" y="1913063"/>
                        <a:pt x="1168950" y="1911309"/>
                      </a:cubicBezTo>
                      <a:lnTo>
                        <a:pt x="71568" y="1911309"/>
                      </a:lnTo>
                      <a:cubicBezTo>
                        <a:pt x="33963" y="1913063"/>
                        <a:pt x="1992" y="1884137"/>
                        <a:pt x="0" y="1846540"/>
                      </a:cubicBezTo>
                      <a:lnTo>
                        <a:pt x="0" y="64845"/>
                      </a:lnTo>
                      <a:cubicBezTo>
                        <a:pt x="1993" y="27348"/>
                        <a:pt x="33815" y="-1547"/>
                        <a:pt x="71330" y="76"/>
                      </a:cubicBezTo>
                      <a:lnTo>
                        <a:pt x="1168711" y="76"/>
                      </a:lnTo>
                      <a:cubicBezTo>
                        <a:pt x="1206321" y="-1682"/>
                        <a:pt x="1238288" y="27251"/>
                        <a:pt x="1240280" y="64845"/>
                      </a:cubicBezTo>
                      <a:close/>
                    </a:path>
                  </a:pathLst>
                </a:custGeom>
                <a:solidFill>
                  <a:srgbClr val="B3B2B3"/>
                </a:solidFill>
                <a:ln w="1190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B4227F24-2CE2-4BA9-B430-E99A45DA3572}"/>
                    </a:ext>
                  </a:extLst>
                </p:cNvPr>
                <p:cNvSpPr/>
                <p:nvPr/>
              </p:nvSpPr>
              <p:spPr>
                <a:xfrm>
                  <a:off x="6258918" y="4070885"/>
                  <a:ext cx="887677" cy="298201"/>
                </a:xfrm>
                <a:custGeom>
                  <a:avLst/>
                  <a:gdLst>
                    <a:gd name="connsiteX0" fmla="*/ 175 w 887677"/>
                    <a:gd name="connsiteY0" fmla="*/ 149101 h 298201"/>
                    <a:gd name="connsiteX1" fmla="*/ 135081 w 887677"/>
                    <a:gd name="connsiteY1" fmla="*/ 0 h 298201"/>
                    <a:gd name="connsiteX2" fmla="*/ 752597 w 887677"/>
                    <a:gd name="connsiteY2" fmla="*/ 0 h 298201"/>
                    <a:gd name="connsiteX3" fmla="*/ 887503 w 887677"/>
                    <a:gd name="connsiteY3" fmla="*/ 149101 h 298201"/>
                    <a:gd name="connsiteX4" fmla="*/ 887503 w 887677"/>
                    <a:gd name="connsiteY4" fmla="*/ 149101 h 298201"/>
                    <a:gd name="connsiteX5" fmla="*/ 752597 w 887677"/>
                    <a:gd name="connsiteY5" fmla="*/ 298202 h 298201"/>
                    <a:gd name="connsiteX6" fmla="*/ 135081 w 887677"/>
                    <a:gd name="connsiteY6" fmla="*/ 298202 h 298201"/>
                    <a:gd name="connsiteX7" fmla="*/ 175 w 887677"/>
                    <a:gd name="connsiteY7" fmla="*/ 149101 h 298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677" h="298201">
                      <a:moveTo>
                        <a:pt x="175" y="149101"/>
                      </a:moveTo>
                      <a:cubicBezTo>
                        <a:pt x="-3677" y="70699"/>
                        <a:pt x="56685" y="3985"/>
                        <a:pt x="135081" y="0"/>
                      </a:cubicBezTo>
                      <a:lnTo>
                        <a:pt x="752597" y="0"/>
                      </a:lnTo>
                      <a:cubicBezTo>
                        <a:pt x="830993" y="3985"/>
                        <a:pt x="891355" y="70699"/>
                        <a:pt x="887503" y="149101"/>
                      </a:cubicBezTo>
                      <a:lnTo>
                        <a:pt x="887503" y="149101"/>
                      </a:lnTo>
                      <a:cubicBezTo>
                        <a:pt x="891355" y="227503"/>
                        <a:pt x="830993" y="294216"/>
                        <a:pt x="752597" y="298202"/>
                      </a:cubicBezTo>
                      <a:lnTo>
                        <a:pt x="135081" y="298202"/>
                      </a:lnTo>
                      <a:cubicBezTo>
                        <a:pt x="56685" y="294216"/>
                        <a:pt x="-3677" y="227503"/>
                        <a:pt x="175" y="149101"/>
                      </a:cubicBezTo>
                      <a:close/>
                    </a:path>
                  </a:pathLst>
                </a:custGeom>
                <a:solidFill>
                  <a:srgbClr val="003067"/>
                </a:solidFill>
                <a:ln w="1190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83BEFCBC-C3BD-41C4-AE41-1A00FC002AB3}"/>
                    </a:ext>
                  </a:extLst>
                </p:cNvPr>
                <p:cNvSpPr/>
                <p:nvPr/>
              </p:nvSpPr>
              <p:spPr>
                <a:xfrm>
                  <a:off x="6258924" y="3629547"/>
                  <a:ext cx="887665" cy="297605"/>
                </a:xfrm>
                <a:custGeom>
                  <a:avLst/>
                  <a:gdLst>
                    <a:gd name="connsiteX0" fmla="*/ 169 w 887665"/>
                    <a:gd name="connsiteY0" fmla="*/ 148981 h 297605"/>
                    <a:gd name="connsiteX1" fmla="*/ 135075 w 887665"/>
                    <a:gd name="connsiteY1" fmla="*/ 0 h 297605"/>
                    <a:gd name="connsiteX2" fmla="*/ 752591 w 887665"/>
                    <a:gd name="connsiteY2" fmla="*/ 0 h 297605"/>
                    <a:gd name="connsiteX3" fmla="*/ 887497 w 887665"/>
                    <a:gd name="connsiteY3" fmla="*/ 148981 h 297605"/>
                    <a:gd name="connsiteX4" fmla="*/ 887497 w 887665"/>
                    <a:gd name="connsiteY4" fmla="*/ 148981 h 297605"/>
                    <a:gd name="connsiteX5" fmla="*/ 752591 w 887665"/>
                    <a:gd name="connsiteY5" fmla="*/ 297605 h 297605"/>
                    <a:gd name="connsiteX6" fmla="*/ 135075 w 887665"/>
                    <a:gd name="connsiteY6" fmla="*/ 297605 h 297605"/>
                    <a:gd name="connsiteX7" fmla="*/ 169 w 887665"/>
                    <a:gd name="connsiteY7" fmla="*/ 148981 h 297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665" h="297605">
                      <a:moveTo>
                        <a:pt x="169" y="148981"/>
                      </a:moveTo>
                      <a:cubicBezTo>
                        <a:pt x="-3615" y="70625"/>
                        <a:pt x="56728" y="3985"/>
                        <a:pt x="135075" y="0"/>
                      </a:cubicBezTo>
                      <a:lnTo>
                        <a:pt x="752591" y="0"/>
                      </a:lnTo>
                      <a:cubicBezTo>
                        <a:pt x="830938" y="3985"/>
                        <a:pt x="891281" y="70625"/>
                        <a:pt x="887497" y="148981"/>
                      </a:cubicBezTo>
                      <a:lnTo>
                        <a:pt x="887497" y="148981"/>
                      </a:lnTo>
                      <a:cubicBezTo>
                        <a:pt x="891077" y="227201"/>
                        <a:pt x="830791" y="293618"/>
                        <a:pt x="752591" y="297605"/>
                      </a:cubicBezTo>
                      <a:lnTo>
                        <a:pt x="135075" y="297605"/>
                      </a:lnTo>
                      <a:cubicBezTo>
                        <a:pt x="56875" y="293618"/>
                        <a:pt x="-3412" y="227201"/>
                        <a:pt x="169" y="148981"/>
                      </a:cubicBezTo>
                      <a:close/>
                    </a:path>
                  </a:pathLst>
                </a:custGeom>
                <a:solidFill>
                  <a:srgbClr val="003067"/>
                </a:solidFill>
                <a:ln w="1190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A16211BB-B676-430E-B69F-CAE514E1CA83}"/>
                    </a:ext>
                  </a:extLst>
                </p:cNvPr>
                <p:cNvSpPr/>
                <p:nvPr/>
              </p:nvSpPr>
              <p:spPr>
                <a:xfrm>
                  <a:off x="6333047" y="3678810"/>
                  <a:ext cx="199437" cy="199437"/>
                </a:xfrm>
                <a:custGeom>
                  <a:avLst/>
                  <a:gdLst>
                    <a:gd name="connsiteX0" fmla="*/ 199437 w 199437"/>
                    <a:gd name="connsiteY0" fmla="*/ 99719 h 199437"/>
                    <a:gd name="connsiteX1" fmla="*/ 99719 w 199437"/>
                    <a:gd name="connsiteY1" fmla="*/ 199437 h 199437"/>
                    <a:gd name="connsiteX2" fmla="*/ 0 w 199437"/>
                    <a:gd name="connsiteY2" fmla="*/ 99719 h 199437"/>
                    <a:gd name="connsiteX3" fmla="*/ 99719 w 199437"/>
                    <a:gd name="connsiteY3" fmla="*/ 0 h 199437"/>
                    <a:gd name="connsiteX4" fmla="*/ 199437 w 199437"/>
                    <a:gd name="connsiteY4" fmla="*/ 99719 h 199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437" h="199437">
                      <a:moveTo>
                        <a:pt x="199437" y="99719"/>
                      </a:moveTo>
                      <a:cubicBezTo>
                        <a:pt x="199437" y="154792"/>
                        <a:pt x="154792" y="199437"/>
                        <a:pt x="99719" y="199437"/>
                      </a:cubicBezTo>
                      <a:cubicBezTo>
                        <a:pt x="44646" y="199437"/>
                        <a:pt x="0" y="154792"/>
                        <a:pt x="0" y="99719"/>
                      </a:cubicBezTo>
                      <a:cubicBezTo>
                        <a:pt x="0" y="44646"/>
                        <a:pt x="44646" y="0"/>
                        <a:pt x="99719" y="0"/>
                      </a:cubicBezTo>
                      <a:cubicBezTo>
                        <a:pt x="154792" y="0"/>
                        <a:pt x="199437" y="44646"/>
                        <a:pt x="199437" y="99719"/>
                      </a:cubicBezTo>
                      <a:close/>
                    </a:path>
                  </a:pathLst>
                </a:custGeom>
                <a:solidFill>
                  <a:srgbClr val="50E6FF"/>
                </a:solidFill>
                <a:ln w="1190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870FFBFA-CC67-4BFD-8DE2-0B0F7275BCEB}"/>
                    </a:ext>
                  </a:extLst>
                </p:cNvPr>
                <p:cNvSpPr/>
                <p:nvPr/>
              </p:nvSpPr>
              <p:spPr>
                <a:xfrm>
                  <a:off x="6333047" y="4120267"/>
                  <a:ext cx="199437" cy="199437"/>
                </a:xfrm>
                <a:custGeom>
                  <a:avLst/>
                  <a:gdLst>
                    <a:gd name="connsiteX0" fmla="*/ 199437 w 199437"/>
                    <a:gd name="connsiteY0" fmla="*/ 99719 h 199437"/>
                    <a:gd name="connsiteX1" fmla="*/ 99719 w 199437"/>
                    <a:gd name="connsiteY1" fmla="*/ 199437 h 199437"/>
                    <a:gd name="connsiteX2" fmla="*/ 0 w 199437"/>
                    <a:gd name="connsiteY2" fmla="*/ 99719 h 199437"/>
                    <a:gd name="connsiteX3" fmla="*/ 99719 w 199437"/>
                    <a:gd name="connsiteY3" fmla="*/ 0 h 199437"/>
                    <a:gd name="connsiteX4" fmla="*/ 199437 w 199437"/>
                    <a:gd name="connsiteY4" fmla="*/ 99719 h 199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437" h="199437">
                      <a:moveTo>
                        <a:pt x="199437" y="99719"/>
                      </a:moveTo>
                      <a:cubicBezTo>
                        <a:pt x="199437" y="154792"/>
                        <a:pt x="154792" y="199437"/>
                        <a:pt x="99719" y="199437"/>
                      </a:cubicBezTo>
                      <a:cubicBezTo>
                        <a:pt x="44646" y="199437"/>
                        <a:pt x="0" y="154792"/>
                        <a:pt x="0" y="99719"/>
                      </a:cubicBezTo>
                      <a:cubicBezTo>
                        <a:pt x="0" y="44646"/>
                        <a:pt x="44646" y="0"/>
                        <a:pt x="99719" y="0"/>
                      </a:cubicBezTo>
                      <a:cubicBezTo>
                        <a:pt x="154792" y="0"/>
                        <a:pt x="199437" y="44646"/>
                        <a:pt x="199437" y="99719"/>
                      </a:cubicBezTo>
                      <a:close/>
                    </a:path>
                  </a:pathLst>
                </a:custGeom>
                <a:solidFill>
                  <a:srgbClr val="50E6FF"/>
                </a:solidFill>
                <a:ln w="1190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91" name="Group 90">
              <a:extLst>
                <a:ext uri="{FF2B5EF4-FFF2-40B4-BE49-F238E27FC236}">
                  <a16:creationId xmlns:a16="http://schemas.microsoft.com/office/drawing/2014/main" id="{B43B21E2-BBD0-49A0-BABE-4228D5140661}"/>
                </a:ext>
              </a:extLst>
            </p:cNvPr>
            <p:cNvGrpSpPr/>
            <p:nvPr/>
          </p:nvGrpSpPr>
          <p:grpSpPr>
            <a:xfrm>
              <a:off x="6953445" y="2847762"/>
              <a:ext cx="3359550" cy="750007"/>
              <a:chOff x="7070285" y="2702135"/>
              <a:chExt cx="3359550" cy="750007"/>
            </a:xfrm>
          </p:grpSpPr>
          <p:grpSp>
            <p:nvGrpSpPr>
              <p:cNvPr id="26" name="Group 25">
                <a:extLst>
                  <a:ext uri="{FF2B5EF4-FFF2-40B4-BE49-F238E27FC236}">
                    <a16:creationId xmlns:a16="http://schemas.microsoft.com/office/drawing/2014/main" id="{3FDE64CD-99C1-499F-B08F-A892AD624799}"/>
                  </a:ext>
                </a:extLst>
              </p:cNvPr>
              <p:cNvGrpSpPr/>
              <p:nvPr/>
            </p:nvGrpSpPr>
            <p:grpSpPr>
              <a:xfrm>
                <a:off x="7070285" y="2702135"/>
                <a:ext cx="3359550" cy="750007"/>
                <a:chOff x="588263" y="1870425"/>
                <a:chExt cx="3627967" cy="750007"/>
              </a:xfrm>
            </p:grpSpPr>
            <p:sp>
              <p:nvSpPr>
                <p:cNvPr id="27" name="Rectangle 26">
                  <a:extLst>
                    <a:ext uri="{FF2B5EF4-FFF2-40B4-BE49-F238E27FC236}">
                      <a16:creationId xmlns:a16="http://schemas.microsoft.com/office/drawing/2014/main" id="{10E7D677-0995-48FF-AB35-BEA8C7657F24}"/>
                    </a:ext>
                  </a:extLst>
                </p:cNvPr>
                <p:cNvSpPr/>
                <p:nvPr/>
              </p:nvSpPr>
              <p:spPr bwMode="auto">
                <a:xfrm>
                  <a:off x="588263" y="1870425"/>
                  <a:ext cx="3627967" cy="750007"/>
                </a:xfrm>
                <a:prstGeom prst="rect">
                  <a:avLst/>
                </a:prstGeom>
                <a:noFill/>
                <a:ln>
                  <a:gradFill>
                    <a:gsLst>
                      <a:gs pos="100000">
                        <a:schemeClr val="accent2"/>
                      </a:gs>
                      <a:gs pos="0">
                        <a:schemeClr val="accent1"/>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0" scaled="1"/>
                    </a:gradFill>
                    <a:effectLst/>
                    <a:uLnTx/>
                    <a:uFillTx/>
                    <a:latin typeface="Segoe UI Semibold"/>
                    <a:ea typeface="+mn-ea"/>
                    <a:cs typeface="Segoe UI" pitchFamily="34" charset="0"/>
                  </a:endParaRPr>
                </a:p>
              </p:txBody>
            </p:sp>
            <p:sp>
              <p:nvSpPr>
                <p:cNvPr id="28" name="TextBox 27">
                  <a:extLst>
                    <a:ext uri="{FF2B5EF4-FFF2-40B4-BE49-F238E27FC236}">
                      <a16:creationId xmlns:a16="http://schemas.microsoft.com/office/drawing/2014/main" id="{CE105616-9661-4D2F-A068-18503B9338FC}"/>
                    </a:ext>
                  </a:extLst>
                </p:cNvPr>
                <p:cNvSpPr txBox="1"/>
                <p:nvPr/>
              </p:nvSpPr>
              <p:spPr>
                <a:xfrm>
                  <a:off x="761523" y="2160292"/>
                  <a:ext cx="2418593" cy="184666"/>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Azure A</a:t>
                  </a:r>
                  <a:r>
                    <a:rPr kumimoji="0" lang="en-US" sz="12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Semibold"/>
                      <a:ea typeface="+mn-ea"/>
                      <a:cs typeface="+mn-cs"/>
                    </a:rPr>
                    <a:t>rc</a:t>
                  </a: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-enabled data services</a:t>
                  </a:r>
                </a:p>
              </p:txBody>
            </p:sp>
          </p:grpSp>
          <p:pic>
            <p:nvPicPr>
              <p:cNvPr id="86" name="Graphic 85">
                <a:extLst>
                  <a:ext uri="{FF2B5EF4-FFF2-40B4-BE49-F238E27FC236}">
                    <a16:creationId xmlns:a16="http://schemas.microsoft.com/office/drawing/2014/main" id="{843218E8-711D-4C8C-BD6C-449494D291A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971950" y="2897461"/>
                <a:ext cx="373749" cy="373749"/>
              </a:xfrm>
              <a:prstGeom prst="rect">
                <a:avLst/>
              </a:prstGeom>
            </p:spPr>
          </p:pic>
          <p:pic>
            <p:nvPicPr>
              <p:cNvPr id="90" name="Graphic 89">
                <a:extLst>
                  <a:ext uri="{FF2B5EF4-FFF2-40B4-BE49-F238E27FC236}">
                    <a16:creationId xmlns:a16="http://schemas.microsoft.com/office/drawing/2014/main" id="{07791742-EA5C-47E3-9107-1B10028175A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586404" y="2897461"/>
                <a:ext cx="373749" cy="373749"/>
              </a:xfrm>
              <a:prstGeom prst="rect">
                <a:avLst/>
              </a:prstGeom>
            </p:spPr>
          </p:pic>
        </p:grpSp>
        <p:grpSp>
          <p:nvGrpSpPr>
            <p:cNvPr id="96" name="Group 95">
              <a:extLst>
                <a:ext uri="{FF2B5EF4-FFF2-40B4-BE49-F238E27FC236}">
                  <a16:creationId xmlns:a16="http://schemas.microsoft.com/office/drawing/2014/main" id="{A228001D-3DC4-4D50-8E40-3B8CA719389C}"/>
                </a:ext>
              </a:extLst>
            </p:cNvPr>
            <p:cNvGrpSpPr/>
            <p:nvPr/>
          </p:nvGrpSpPr>
          <p:grpSpPr>
            <a:xfrm>
              <a:off x="1645325" y="4573413"/>
              <a:ext cx="8667670" cy="750007"/>
              <a:chOff x="1645325" y="4387146"/>
              <a:chExt cx="8667670" cy="750007"/>
            </a:xfrm>
          </p:grpSpPr>
          <p:grpSp>
            <p:nvGrpSpPr>
              <p:cNvPr id="14" name="Group 13">
                <a:extLst>
                  <a:ext uri="{FF2B5EF4-FFF2-40B4-BE49-F238E27FC236}">
                    <a16:creationId xmlns:a16="http://schemas.microsoft.com/office/drawing/2014/main" id="{5A8100AC-1D18-4322-8C36-C257AD524AB8}"/>
                  </a:ext>
                </a:extLst>
              </p:cNvPr>
              <p:cNvGrpSpPr/>
              <p:nvPr/>
            </p:nvGrpSpPr>
            <p:grpSpPr>
              <a:xfrm>
                <a:off x="1645325" y="4387146"/>
                <a:ext cx="8667670" cy="750007"/>
                <a:chOff x="588263" y="1870425"/>
                <a:chExt cx="4016454" cy="750007"/>
              </a:xfrm>
            </p:grpSpPr>
            <p:sp>
              <p:nvSpPr>
                <p:cNvPr id="15" name="Rectangle 14">
                  <a:extLst>
                    <a:ext uri="{FF2B5EF4-FFF2-40B4-BE49-F238E27FC236}">
                      <a16:creationId xmlns:a16="http://schemas.microsoft.com/office/drawing/2014/main" id="{3E699F91-D89A-452E-9E55-D7C2EC9B7123}"/>
                    </a:ext>
                  </a:extLst>
                </p:cNvPr>
                <p:cNvSpPr/>
                <p:nvPr/>
              </p:nvSpPr>
              <p:spPr bwMode="auto">
                <a:xfrm>
                  <a:off x="588263" y="1870425"/>
                  <a:ext cx="4016454" cy="750007"/>
                </a:xfrm>
                <a:prstGeom prst="rect">
                  <a:avLst/>
                </a:prstGeom>
                <a:noFill/>
                <a:ln>
                  <a:gradFill>
                    <a:gsLst>
                      <a:gs pos="100000">
                        <a:schemeClr val="accent2"/>
                      </a:gs>
                      <a:gs pos="0">
                        <a:schemeClr val="accent1"/>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0" scaled="1"/>
                    </a:gradFill>
                    <a:effectLst/>
                    <a:uLnTx/>
                    <a:uFillTx/>
                    <a:latin typeface="Segoe UI Semibold"/>
                    <a:ea typeface="+mn-ea"/>
                    <a:cs typeface="Segoe UI" pitchFamily="34" charset="0"/>
                  </a:endParaRPr>
                </a:p>
              </p:txBody>
            </p:sp>
            <p:sp>
              <p:nvSpPr>
                <p:cNvPr id="16" name="TextBox 15">
                  <a:extLst>
                    <a:ext uri="{FF2B5EF4-FFF2-40B4-BE49-F238E27FC236}">
                      <a16:creationId xmlns:a16="http://schemas.microsoft.com/office/drawing/2014/main" id="{1B9D5993-FFB6-4DC5-A3F1-214089375E8E}"/>
                    </a:ext>
                  </a:extLst>
                </p:cNvPr>
                <p:cNvSpPr txBox="1"/>
                <p:nvPr/>
              </p:nvSpPr>
              <p:spPr>
                <a:xfrm>
                  <a:off x="669750" y="2137706"/>
                  <a:ext cx="1273257" cy="215444"/>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Azure Stack HCI operating system</a:t>
                  </a:r>
                </a:p>
              </p:txBody>
            </p:sp>
          </p:grpSp>
          <p:pic>
            <p:nvPicPr>
              <p:cNvPr id="95" name="Graphic 94">
                <a:extLst>
                  <a:ext uri="{FF2B5EF4-FFF2-40B4-BE49-F238E27FC236}">
                    <a16:creationId xmlns:a16="http://schemas.microsoft.com/office/drawing/2014/main" id="{D55338AC-88AF-428B-B295-30D31EA7AF1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804433" y="4581984"/>
                <a:ext cx="355534" cy="355534"/>
              </a:xfrm>
              <a:prstGeom prst="rect">
                <a:avLst/>
              </a:prstGeom>
            </p:spPr>
          </p:pic>
        </p:grpSp>
        <p:pic>
          <p:nvPicPr>
            <p:cNvPr id="63" name="Graphic 62">
              <a:extLst>
                <a:ext uri="{FF2B5EF4-FFF2-40B4-BE49-F238E27FC236}">
                  <a16:creationId xmlns:a16="http://schemas.microsoft.com/office/drawing/2014/main" id="{D0F6EBB7-F758-4764-909A-E44206C9E26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799320" y="3865050"/>
              <a:ext cx="365760" cy="388404"/>
            </a:xfrm>
            <a:prstGeom prst="rect">
              <a:avLst/>
            </a:prstGeom>
          </p:spPr>
        </p:pic>
        <p:grpSp>
          <p:nvGrpSpPr>
            <p:cNvPr id="3" name="Group 2">
              <a:extLst>
                <a:ext uri="{FF2B5EF4-FFF2-40B4-BE49-F238E27FC236}">
                  <a16:creationId xmlns:a16="http://schemas.microsoft.com/office/drawing/2014/main" id="{9B17F7A6-6134-41C2-BDC0-141416006A6E}"/>
                </a:ext>
              </a:extLst>
            </p:cNvPr>
            <p:cNvGrpSpPr/>
            <p:nvPr/>
          </p:nvGrpSpPr>
          <p:grpSpPr>
            <a:xfrm>
              <a:off x="9941918" y="436523"/>
              <a:ext cx="1704176" cy="1049408"/>
              <a:chOff x="9757542" y="395257"/>
              <a:chExt cx="1704176" cy="1049408"/>
            </a:xfrm>
          </p:grpSpPr>
          <p:grpSp>
            <p:nvGrpSpPr>
              <p:cNvPr id="104" name="Group 103">
                <a:extLst>
                  <a:ext uri="{FF2B5EF4-FFF2-40B4-BE49-F238E27FC236}">
                    <a16:creationId xmlns:a16="http://schemas.microsoft.com/office/drawing/2014/main" id="{795C5CEB-F2E7-4EB5-9237-812EA21330CD}"/>
                  </a:ext>
                </a:extLst>
              </p:cNvPr>
              <p:cNvGrpSpPr/>
              <p:nvPr/>
            </p:nvGrpSpPr>
            <p:grpSpPr>
              <a:xfrm>
                <a:off x="9757542" y="395257"/>
                <a:ext cx="1704176" cy="1049408"/>
                <a:chOff x="9585581" y="2678373"/>
                <a:chExt cx="1936752" cy="1144588"/>
              </a:xfrm>
            </p:grpSpPr>
            <p:sp>
              <p:nvSpPr>
                <p:cNvPr id="106" name="Freeform: Shape 105">
                  <a:extLst>
                    <a:ext uri="{FF2B5EF4-FFF2-40B4-BE49-F238E27FC236}">
                      <a16:creationId xmlns:a16="http://schemas.microsoft.com/office/drawing/2014/main" id="{BDA4C395-0994-4594-AFE8-B25921107612}"/>
                    </a:ext>
                  </a:extLst>
                </p:cNvPr>
                <p:cNvSpPr/>
                <p:nvPr/>
              </p:nvSpPr>
              <p:spPr bwMode="auto">
                <a:xfrm>
                  <a:off x="9585581" y="2678373"/>
                  <a:ext cx="1936752" cy="1144588"/>
                </a:xfrm>
                <a:custGeom>
                  <a:avLst/>
                  <a:gdLst>
                    <a:gd name="connsiteX0" fmla="*/ 954884 w 1936752"/>
                    <a:gd name="connsiteY0" fmla="*/ 0 h 1144588"/>
                    <a:gd name="connsiteX1" fmla="*/ 1363620 w 1936752"/>
                    <a:gd name="connsiteY1" fmla="*/ 217323 h 1144588"/>
                    <a:gd name="connsiteX2" fmla="*/ 1387750 w 1936752"/>
                    <a:gd name="connsiteY2" fmla="*/ 261779 h 1144588"/>
                    <a:gd name="connsiteX3" fmla="*/ 1398855 w 1936752"/>
                    <a:gd name="connsiteY3" fmla="*/ 258332 h 1144588"/>
                    <a:gd name="connsiteX4" fmla="*/ 1489077 w 1936752"/>
                    <a:gd name="connsiteY4" fmla="*/ 249237 h 1144588"/>
                    <a:gd name="connsiteX5" fmla="*/ 1936752 w 1936752"/>
                    <a:gd name="connsiteY5" fmla="*/ 696912 h 1144588"/>
                    <a:gd name="connsiteX6" fmla="*/ 1579299 w 1936752"/>
                    <a:gd name="connsiteY6" fmla="*/ 1135492 h 1144588"/>
                    <a:gd name="connsiteX7" fmla="*/ 1508127 w 1936752"/>
                    <a:gd name="connsiteY7" fmla="*/ 1142667 h 1144588"/>
                    <a:gd name="connsiteX8" fmla="*/ 1508127 w 1936752"/>
                    <a:gd name="connsiteY8" fmla="*/ 1144586 h 1144588"/>
                    <a:gd name="connsiteX9" fmla="*/ 1489087 w 1936752"/>
                    <a:gd name="connsiteY9" fmla="*/ 1144586 h 1144588"/>
                    <a:gd name="connsiteX10" fmla="*/ 1489077 w 1936752"/>
                    <a:gd name="connsiteY10" fmla="*/ 1144587 h 1144588"/>
                    <a:gd name="connsiteX11" fmla="*/ 1489067 w 1936752"/>
                    <a:gd name="connsiteY11" fmla="*/ 1144586 h 1144588"/>
                    <a:gd name="connsiteX12" fmla="*/ 279421 w 1936752"/>
                    <a:gd name="connsiteY12" fmla="*/ 1144586 h 1144588"/>
                    <a:gd name="connsiteX13" fmla="*/ 279401 w 1936752"/>
                    <a:gd name="connsiteY13" fmla="*/ 1144588 h 1144588"/>
                    <a:gd name="connsiteX14" fmla="*/ 279381 w 1936752"/>
                    <a:gd name="connsiteY14" fmla="*/ 1144586 h 1144588"/>
                    <a:gd name="connsiteX15" fmla="*/ 273052 w 1936752"/>
                    <a:gd name="connsiteY15" fmla="*/ 1144586 h 1144588"/>
                    <a:gd name="connsiteX16" fmla="*/ 273052 w 1936752"/>
                    <a:gd name="connsiteY16" fmla="*/ 1143948 h 1144588"/>
                    <a:gd name="connsiteX17" fmla="*/ 223092 w 1936752"/>
                    <a:gd name="connsiteY17" fmla="*/ 1138912 h 1144588"/>
                    <a:gd name="connsiteX18" fmla="*/ 0 w 1936752"/>
                    <a:gd name="connsiteY18" fmla="*/ 865187 h 1144588"/>
                    <a:gd name="connsiteX19" fmla="*/ 223092 w 1936752"/>
                    <a:gd name="connsiteY19" fmla="*/ 591462 h 1144588"/>
                    <a:gd name="connsiteX20" fmla="*/ 241989 w 1936752"/>
                    <a:gd name="connsiteY20" fmla="*/ 589557 h 1144588"/>
                    <a:gd name="connsiteX21" fmla="*/ 263275 w 1936752"/>
                    <a:gd name="connsiteY21" fmla="*/ 484127 h 1144588"/>
                    <a:gd name="connsiteX22" fmla="*/ 444073 w 1936752"/>
                    <a:gd name="connsiteY22" fmla="*/ 320205 h 1144588"/>
                    <a:gd name="connsiteX23" fmla="*/ 497251 w 1936752"/>
                    <a:gd name="connsiteY23" fmla="*/ 312165 h 1144588"/>
                    <a:gd name="connsiteX24" fmla="*/ 500701 w 1936752"/>
                    <a:gd name="connsiteY24" fmla="*/ 301052 h 1144588"/>
                    <a:gd name="connsiteX25" fmla="*/ 954884 w 1936752"/>
                    <a:gd name="connsiteY25" fmla="*/ 0 h 1144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36752" h="1144588">
                      <a:moveTo>
                        <a:pt x="954884" y="0"/>
                      </a:moveTo>
                      <a:cubicBezTo>
                        <a:pt x="1125029" y="0"/>
                        <a:pt x="1275039" y="86206"/>
                        <a:pt x="1363620" y="217323"/>
                      </a:cubicBezTo>
                      <a:lnTo>
                        <a:pt x="1387750" y="261779"/>
                      </a:lnTo>
                      <a:lnTo>
                        <a:pt x="1398855" y="258332"/>
                      </a:lnTo>
                      <a:cubicBezTo>
                        <a:pt x="1427997" y="252369"/>
                        <a:pt x="1458171" y="249237"/>
                        <a:pt x="1489077" y="249237"/>
                      </a:cubicBezTo>
                      <a:cubicBezTo>
                        <a:pt x="1736321" y="249237"/>
                        <a:pt x="1936752" y="449668"/>
                        <a:pt x="1936752" y="696912"/>
                      </a:cubicBezTo>
                      <a:cubicBezTo>
                        <a:pt x="1936752" y="913251"/>
                        <a:pt x="1783297" y="1093748"/>
                        <a:pt x="1579299" y="1135492"/>
                      </a:cubicBezTo>
                      <a:lnTo>
                        <a:pt x="1508127" y="1142667"/>
                      </a:lnTo>
                      <a:lnTo>
                        <a:pt x="1508127" y="1144586"/>
                      </a:lnTo>
                      <a:lnTo>
                        <a:pt x="1489087" y="1144586"/>
                      </a:lnTo>
                      <a:lnTo>
                        <a:pt x="1489077" y="1144587"/>
                      </a:lnTo>
                      <a:lnTo>
                        <a:pt x="1489067" y="1144586"/>
                      </a:lnTo>
                      <a:lnTo>
                        <a:pt x="279421" y="1144586"/>
                      </a:lnTo>
                      <a:lnTo>
                        <a:pt x="279401" y="1144588"/>
                      </a:lnTo>
                      <a:lnTo>
                        <a:pt x="279381" y="1144586"/>
                      </a:lnTo>
                      <a:lnTo>
                        <a:pt x="273052" y="1144586"/>
                      </a:lnTo>
                      <a:lnTo>
                        <a:pt x="273052" y="1143948"/>
                      </a:lnTo>
                      <a:lnTo>
                        <a:pt x="223092" y="1138912"/>
                      </a:lnTo>
                      <a:cubicBezTo>
                        <a:pt x="95774" y="1112859"/>
                        <a:pt x="0" y="1000208"/>
                        <a:pt x="0" y="865187"/>
                      </a:cubicBezTo>
                      <a:cubicBezTo>
                        <a:pt x="0" y="730167"/>
                        <a:pt x="95774" y="617515"/>
                        <a:pt x="223092" y="591462"/>
                      </a:cubicBezTo>
                      <a:lnTo>
                        <a:pt x="241989" y="589557"/>
                      </a:lnTo>
                      <a:lnTo>
                        <a:pt x="263275" y="484127"/>
                      </a:lnTo>
                      <a:cubicBezTo>
                        <a:pt x="296261" y="406139"/>
                        <a:pt x="362425" y="345600"/>
                        <a:pt x="444073" y="320205"/>
                      </a:cubicBezTo>
                      <a:lnTo>
                        <a:pt x="497251" y="312165"/>
                      </a:lnTo>
                      <a:lnTo>
                        <a:pt x="500701" y="301052"/>
                      </a:lnTo>
                      <a:cubicBezTo>
                        <a:pt x="575530" y="124136"/>
                        <a:pt x="750710" y="0"/>
                        <a:pt x="954884" y="0"/>
                      </a:cubicBezTo>
                      <a:close/>
                    </a:path>
                  </a:pathLst>
                </a:custGeom>
                <a:solidFill>
                  <a:schemeClr val="bg1"/>
                </a:solidFill>
                <a:ln w="15875" cap="rnd">
                  <a:solidFill>
                    <a:schemeClr val="tx1">
                      <a:lumMod val="6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07" name="cloud 4" descr="cloud">
                  <a:extLst>
                    <a:ext uri="{FF2B5EF4-FFF2-40B4-BE49-F238E27FC236}">
                      <a16:creationId xmlns:a16="http://schemas.microsoft.com/office/drawing/2014/main" id="{C9FA89EF-77C9-4B81-A960-FBDF0B1BD62D}"/>
                    </a:ext>
                  </a:extLst>
                </p:cNvPr>
                <p:cNvSpPr>
                  <a:spLocks noChangeAspect="1"/>
                </p:cNvSpPr>
                <p:nvPr/>
              </p:nvSpPr>
              <p:spPr bwMode="auto">
                <a:xfrm flipV="1">
                  <a:off x="9678658" y="2778431"/>
                  <a:ext cx="1757952" cy="96907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adFill>
                  <a:gsLst>
                    <a:gs pos="0">
                      <a:schemeClr val="accent1"/>
                    </a:gs>
                    <a:gs pos="100000">
                      <a:schemeClr val="accent2"/>
                    </a:gs>
                  </a:gsLst>
                  <a:lin ang="2700000" scaled="1"/>
                </a:gradFill>
                <a:ln>
                  <a:noFill/>
                  <a:headEnd type="none" w="med" len="med"/>
                  <a:tailEnd type="none" w="med" len="med"/>
                </a:ln>
                <a:effectLst>
                  <a:outerShdw blurRad="88900" dir="2700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grpSp>
            <p:nvGrpSpPr>
              <p:cNvPr id="65" name="Group 64">
                <a:extLst>
                  <a:ext uri="{FF2B5EF4-FFF2-40B4-BE49-F238E27FC236}">
                    <a16:creationId xmlns:a16="http://schemas.microsoft.com/office/drawing/2014/main" id="{25353616-782D-4CB9-B320-404B6CBAEA25}"/>
                  </a:ext>
                </a:extLst>
              </p:cNvPr>
              <p:cNvGrpSpPr/>
              <p:nvPr/>
            </p:nvGrpSpPr>
            <p:grpSpPr>
              <a:xfrm>
                <a:off x="10102537" y="916486"/>
                <a:ext cx="1190559" cy="221598"/>
                <a:chOff x="8561608" y="2785729"/>
                <a:chExt cx="1405900" cy="265698"/>
              </a:xfrm>
            </p:grpSpPr>
            <p:pic>
              <p:nvPicPr>
                <p:cNvPr id="66" name="Picture 65" descr="A picture containing drawing&#10;&#10;Description automatically generated">
                  <a:extLst>
                    <a:ext uri="{FF2B5EF4-FFF2-40B4-BE49-F238E27FC236}">
                      <a16:creationId xmlns:a16="http://schemas.microsoft.com/office/drawing/2014/main" id="{587D59AE-B3A3-4413-BB55-F21EA3C97E32}"/>
                    </a:ext>
                  </a:extLst>
                </p:cNvPr>
                <p:cNvPicPr>
                  <a:picLocks noChangeAspect="1"/>
                </p:cNvPicPr>
                <p:nvPr/>
              </p:nvPicPr>
              <p:blipFill rotWithShape="1">
                <a:blip r:embed="rId20">
                  <a:extLst>
                    <a:ext uri="{28A0092B-C50C-407E-A947-70E740481C1C}">
                      <a14:useLocalDpi xmlns:a14="http://schemas.microsoft.com/office/drawing/2010/main" val="0"/>
                    </a:ext>
                  </a:extLst>
                </a:blip>
                <a:srcRect r="82446" b="108"/>
                <a:stretch/>
              </p:blipFill>
              <p:spPr>
                <a:xfrm>
                  <a:off x="8561608" y="2785729"/>
                  <a:ext cx="252912" cy="265698"/>
                </a:xfrm>
                <a:prstGeom prst="rect">
                  <a:avLst/>
                </a:prstGeom>
              </p:spPr>
            </p:pic>
            <p:pic>
              <p:nvPicPr>
                <p:cNvPr id="67" name="Picture 66" descr="A picture containing drawing&#10;&#10;Description automatically generated">
                  <a:extLst>
                    <a:ext uri="{FF2B5EF4-FFF2-40B4-BE49-F238E27FC236}">
                      <a16:creationId xmlns:a16="http://schemas.microsoft.com/office/drawing/2014/main" id="{F3646BD6-EDA3-4E49-A676-27EF3FE80533}"/>
                    </a:ext>
                  </a:extLst>
                </p:cNvPr>
                <p:cNvPicPr>
                  <a:picLocks noChangeAspect="1"/>
                </p:cNvPicPr>
                <p:nvPr/>
              </p:nvPicPr>
              <p:blipFill rotWithShape="1">
                <a:blip r:embed="rId21">
                  <a:duotone>
                    <a:prstClr val="black"/>
                    <a:schemeClr val="tx2">
                      <a:tint val="45000"/>
                      <a:satMod val="400000"/>
                    </a:schemeClr>
                  </a:duotone>
                  <a:extLst>
                    <a:ext uri="{BEBA8EAE-BF5A-486C-A8C5-ECC9F3942E4B}">
                      <a14:imgProps xmlns:a14="http://schemas.microsoft.com/office/drawing/2010/main">
                        <a14:imgLayer r:embed="rId22">
                          <a14:imgEffect>
                            <a14:brightnessContrast bright="100000"/>
                          </a14:imgEffect>
                        </a14:imgLayer>
                      </a14:imgProps>
                    </a:ext>
                    <a:ext uri="{28A0092B-C50C-407E-A947-70E740481C1C}">
                      <a14:useLocalDpi xmlns:a14="http://schemas.microsoft.com/office/drawing/2010/main" val="0"/>
                    </a:ext>
                  </a:extLst>
                </a:blip>
                <a:srcRect l="17553"/>
                <a:stretch/>
              </p:blipFill>
              <p:spPr>
                <a:xfrm>
                  <a:off x="8814520" y="2785729"/>
                  <a:ext cx="1152988" cy="258169"/>
                </a:xfrm>
                <a:prstGeom prst="rect">
                  <a:avLst/>
                </a:prstGeom>
              </p:spPr>
            </p:pic>
          </p:grpSp>
        </p:grpSp>
        <p:pic>
          <p:nvPicPr>
            <p:cNvPr id="1028" name="Picture 4" descr="Introduction to Node.js">
              <a:extLst>
                <a:ext uri="{FF2B5EF4-FFF2-40B4-BE49-F238E27FC236}">
                  <a16:creationId xmlns:a16="http://schemas.microsoft.com/office/drawing/2014/main" id="{77314B39-4272-4EB2-A39C-9572616973BE}"/>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912603" y="2177150"/>
              <a:ext cx="698558" cy="427931"/>
            </a:xfrm>
            <a:prstGeom prst="rect">
              <a:avLst/>
            </a:prstGeom>
            <a:noFill/>
            <a:extLst>
              <a:ext uri="{909E8E84-426E-40DD-AFC4-6F175D3DCCD1}">
                <a14:hiddenFill xmlns:a14="http://schemas.microsoft.com/office/drawing/2010/main">
                  <a:solidFill>
                    <a:srgbClr val="FFFFFF"/>
                  </a:solidFill>
                </a14:hiddenFill>
              </a:ext>
            </a:extLst>
          </p:spPr>
        </p:pic>
        <p:pic>
          <p:nvPicPr>
            <p:cNvPr id="30" name="Graphic 29">
              <a:extLst>
                <a:ext uri="{FF2B5EF4-FFF2-40B4-BE49-F238E27FC236}">
                  <a16:creationId xmlns:a16="http://schemas.microsoft.com/office/drawing/2014/main" id="{61C49A88-020F-49D5-A5E0-648AB4D4249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350551" y="3063240"/>
              <a:ext cx="365760" cy="365760"/>
            </a:xfrm>
            <a:prstGeom prst="rect">
              <a:avLst/>
            </a:prstGeom>
          </p:spPr>
        </p:pic>
        <p:sp>
          <p:nvSpPr>
            <p:cNvPr id="78" name="Rectangle 77">
              <a:extLst>
                <a:ext uri="{FF2B5EF4-FFF2-40B4-BE49-F238E27FC236}">
                  <a16:creationId xmlns:a16="http://schemas.microsoft.com/office/drawing/2014/main" id="{D0622FEC-0A77-4021-951F-6F93DB97E8DD}"/>
                </a:ext>
              </a:extLst>
            </p:cNvPr>
            <p:cNvSpPr/>
            <p:nvPr/>
          </p:nvSpPr>
          <p:spPr bwMode="auto">
            <a:xfrm>
              <a:off x="1645325" y="1995732"/>
              <a:ext cx="3206076" cy="1602037"/>
            </a:xfrm>
            <a:prstGeom prst="rect">
              <a:avLst/>
            </a:prstGeom>
            <a:noFill/>
            <a:ln>
              <a:gradFill>
                <a:gsLst>
                  <a:gs pos="100000">
                    <a:schemeClr val="accent2"/>
                  </a:gs>
                  <a:gs pos="0">
                    <a:schemeClr val="accent1"/>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0" scaled="1"/>
                </a:gradFill>
                <a:effectLst/>
                <a:uLnTx/>
                <a:uFillTx/>
                <a:latin typeface="Segoe UI Semibold"/>
                <a:ea typeface="+mn-ea"/>
                <a:cs typeface="Segoe UI" pitchFamily="34" charset="0"/>
              </a:endParaRPr>
            </a:p>
          </p:txBody>
        </p:sp>
        <p:pic>
          <p:nvPicPr>
            <p:cNvPr id="34" name="Picture 33" descr="Logo&#10;&#10;Description automatically generated">
              <a:extLst>
                <a:ext uri="{FF2B5EF4-FFF2-40B4-BE49-F238E27FC236}">
                  <a16:creationId xmlns:a16="http://schemas.microsoft.com/office/drawing/2014/main" id="{CCCBF89A-B871-43DE-9C8D-A01100D323BC}"/>
                </a:ext>
              </a:extLst>
            </p:cNvPr>
            <p:cNvPicPr>
              <a:picLocks noChangeAspect="1"/>
            </p:cNvPicPr>
            <p:nvPr/>
          </p:nvPicPr>
          <p:blipFill>
            <a:blip r:embed="rId26"/>
            <a:stretch>
              <a:fillRect/>
            </a:stretch>
          </p:blipFill>
          <p:spPr>
            <a:xfrm>
              <a:off x="3390900" y="3140135"/>
              <a:ext cx="1252054" cy="370995"/>
            </a:xfrm>
            <a:prstGeom prst="rect">
              <a:avLst/>
            </a:prstGeom>
          </p:spPr>
        </p:pic>
        <p:pic>
          <p:nvPicPr>
            <p:cNvPr id="38" name="Graphic 37">
              <a:extLst>
                <a:ext uri="{FF2B5EF4-FFF2-40B4-BE49-F238E27FC236}">
                  <a16:creationId xmlns:a16="http://schemas.microsoft.com/office/drawing/2014/main" id="{FBFC04B0-F6FD-4DE6-A92F-BE6685297AB6}"/>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294836" y="2665124"/>
              <a:ext cx="1454699" cy="330130"/>
            </a:xfrm>
            <a:prstGeom prst="rect">
              <a:avLst/>
            </a:prstGeom>
          </p:spPr>
        </p:pic>
        <p:pic>
          <p:nvPicPr>
            <p:cNvPr id="45" name="Graphic 44">
              <a:extLst>
                <a:ext uri="{FF2B5EF4-FFF2-40B4-BE49-F238E27FC236}">
                  <a16:creationId xmlns:a16="http://schemas.microsoft.com/office/drawing/2014/main" id="{4C1E825B-8E31-4633-8793-BFD25CE869A5}"/>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3877451" y="2093527"/>
              <a:ext cx="444671" cy="444671"/>
            </a:xfrm>
            <a:prstGeom prst="rect">
              <a:avLst/>
            </a:prstGeom>
          </p:spPr>
        </p:pic>
        <p:sp>
          <p:nvSpPr>
            <p:cNvPr id="88" name="TextBox 87">
              <a:extLst>
                <a:ext uri="{FF2B5EF4-FFF2-40B4-BE49-F238E27FC236}">
                  <a16:creationId xmlns:a16="http://schemas.microsoft.com/office/drawing/2014/main" id="{36B7A36F-6857-452A-A621-D4299D287054}"/>
                </a:ext>
              </a:extLst>
            </p:cNvPr>
            <p:cNvSpPr txBox="1"/>
            <p:nvPr/>
          </p:nvSpPr>
          <p:spPr>
            <a:xfrm>
              <a:off x="1716354" y="2587357"/>
              <a:ext cx="1362937" cy="430887"/>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Virtual Machines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Applications</a:t>
              </a:r>
            </a:p>
          </p:txBody>
        </p:sp>
      </p:grpSp>
    </p:spTree>
    <p:extLst>
      <p:ext uri="{BB962C8B-B14F-4D97-AF65-F5344CB8AC3E}">
        <p14:creationId xmlns:p14="http://schemas.microsoft.com/office/powerpoint/2010/main" val="377163387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6" name="Elbow Connector 164">
            <a:extLst>
              <a:ext uri="{FF2B5EF4-FFF2-40B4-BE49-F238E27FC236}">
                <a16:creationId xmlns:a16="http://schemas.microsoft.com/office/drawing/2014/main" id="{B4ACB7C7-1611-B042-883B-692A8F1F3D65}"/>
              </a:ext>
              <a:ext uri="{C183D7F6-B498-43B3-948B-1728B52AA6E4}">
                <adec:decorative xmlns:adec="http://schemas.microsoft.com/office/drawing/2017/decorative" val="1"/>
              </a:ext>
            </a:extLst>
          </p:cNvPr>
          <p:cNvCxnSpPr>
            <a:cxnSpLocks/>
            <a:stCxn id="157" idx="2"/>
            <a:endCxn id="135" idx="2"/>
          </p:cNvCxnSpPr>
          <p:nvPr/>
        </p:nvCxnSpPr>
        <p:spPr>
          <a:xfrm rot="5400000" flipH="1">
            <a:off x="2751557" y="-672780"/>
            <a:ext cx="4573283" cy="8331845"/>
          </a:xfrm>
          <a:prstGeom prst="bentConnector3">
            <a:avLst>
              <a:gd name="adj1" fmla="val -4999"/>
            </a:avLst>
          </a:prstGeom>
          <a:ln w="15875">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19" name="Rectangle 118">
            <a:extLst>
              <a:ext uri="{FF2B5EF4-FFF2-40B4-BE49-F238E27FC236}">
                <a16:creationId xmlns:a16="http://schemas.microsoft.com/office/drawing/2014/main" id="{0DAF9B64-EDAD-0344-8872-63FE4A5C000B}"/>
              </a:ext>
              <a:ext uri="{C183D7F6-B498-43B3-948B-1728B52AA6E4}">
                <adec:decorative xmlns:adec="http://schemas.microsoft.com/office/drawing/2017/decorative" val="1"/>
              </a:ext>
            </a:extLst>
          </p:cNvPr>
          <p:cNvSpPr/>
          <p:nvPr/>
        </p:nvSpPr>
        <p:spPr bwMode="auto">
          <a:xfrm>
            <a:off x="3641929" y="273668"/>
            <a:ext cx="2581072" cy="550611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118" name="Rectangle 117">
            <a:extLst>
              <a:ext uri="{FF2B5EF4-FFF2-40B4-BE49-F238E27FC236}">
                <a16:creationId xmlns:a16="http://schemas.microsoft.com/office/drawing/2014/main" id="{01DA8AB3-C657-324A-BDD7-629C8456AED9}"/>
              </a:ext>
              <a:ext uri="{C183D7F6-B498-43B3-948B-1728B52AA6E4}">
                <adec:decorative xmlns:adec="http://schemas.microsoft.com/office/drawing/2017/decorative" val="1"/>
              </a:ext>
            </a:extLst>
          </p:cNvPr>
          <p:cNvSpPr/>
          <p:nvPr/>
        </p:nvSpPr>
        <p:spPr bwMode="auto">
          <a:xfrm>
            <a:off x="4647120" y="1456625"/>
            <a:ext cx="7486515" cy="2473349"/>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113" name="Rectangle 112">
            <a:extLst>
              <a:ext uri="{FF2B5EF4-FFF2-40B4-BE49-F238E27FC236}">
                <a16:creationId xmlns:a16="http://schemas.microsoft.com/office/drawing/2014/main" id="{56DC5651-44CD-884F-B6F3-1D4F8ADD36D1}"/>
              </a:ext>
              <a:ext uri="{C183D7F6-B498-43B3-948B-1728B52AA6E4}">
                <adec:decorative xmlns:adec="http://schemas.microsoft.com/office/drawing/2017/decorative" val="1"/>
              </a:ext>
            </a:extLst>
          </p:cNvPr>
          <p:cNvSpPr/>
          <p:nvPr/>
        </p:nvSpPr>
        <p:spPr bwMode="auto">
          <a:xfrm>
            <a:off x="4647120" y="528400"/>
            <a:ext cx="7486515" cy="83801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j-ea"/>
                <a:cs typeface="Segoe UI" pitchFamily="34" charset="0"/>
              </a:rPr>
              <a:t>Management Services</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50E6FF"/>
              </a:solidFill>
              <a:effectLst/>
              <a:uLnTx/>
              <a:uFillTx/>
              <a:latin typeface="Segoe UI Semibold"/>
              <a:ea typeface="+mj-ea"/>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j-ea"/>
                <a:cs typeface="+mj-cs"/>
              </a:rPr>
              <a:t>Monitoring | Update | Containers | Backup | Security Center | More…</a:t>
            </a:r>
          </a:p>
        </p:txBody>
      </p:sp>
      <p:grpSp>
        <p:nvGrpSpPr>
          <p:cNvPr id="19" name="Group 18">
            <a:extLst>
              <a:ext uri="{FF2B5EF4-FFF2-40B4-BE49-F238E27FC236}">
                <a16:creationId xmlns:a16="http://schemas.microsoft.com/office/drawing/2014/main" id="{8737643B-4E06-4CAB-B171-1386CD7E3F2F}"/>
              </a:ext>
              <a:ext uri="{C183D7F6-B498-43B3-948B-1728B52AA6E4}">
                <adec:decorative xmlns:adec="http://schemas.microsoft.com/office/drawing/2017/decorative" val="1"/>
              </a:ext>
            </a:extLst>
          </p:cNvPr>
          <p:cNvGrpSpPr/>
          <p:nvPr/>
        </p:nvGrpSpPr>
        <p:grpSpPr>
          <a:xfrm>
            <a:off x="6008990" y="1548434"/>
            <a:ext cx="6008453" cy="2001862"/>
            <a:chOff x="6008990" y="1548434"/>
            <a:chExt cx="6008453" cy="2001862"/>
          </a:xfrm>
        </p:grpSpPr>
        <p:sp>
          <p:nvSpPr>
            <p:cNvPr id="114" name="Rectangle 113">
              <a:extLst>
                <a:ext uri="{FF2B5EF4-FFF2-40B4-BE49-F238E27FC236}">
                  <a16:creationId xmlns:a16="http://schemas.microsoft.com/office/drawing/2014/main" id="{4321D308-D2B2-304B-964E-A75F646CC870}"/>
                </a:ext>
              </a:extLst>
            </p:cNvPr>
            <p:cNvSpPr/>
            <p:nvPr/>
          </p:nvSpPr>
          <p:spPr bwMode="auto">
            <a:xfrm>
              <a:off x="6008991" y="1548434"/>
              <a:ext cx="2937755" cy="936684"/>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j-ea"/>
                  <a:cs typeface="+mj-cs"/>
                </a:rPr>
                <a:t>Access and Security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9BF00B"/>
                </a:solidFill>
                <a:effectLst/>
                <a:uLnTx/>
                <a:uFillTx/>
                <a:latin typeface="Segoe UI"/>
                <a:ea typeface="+mj-ea"/>
                <a:cs typeface="+mj-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j-ea"/>
                  <a:cs typeface="+mj-cs"/>
                </a:rPr>
                <a:t>RBAC | MSPs | Subscriptions</a:t>
              </a:r>
              <a:endParaRPr kumimoji="0" lang="en-US" sz="1000" b="0" i="0" u="none" strike="noStrike" kern="1200" cap="none" spc="0" normalizeH="0" baseline="0" noProof="0">
                <a:ln>
                  <a:noFill/>
                </a:ln>
                <a:solidFill>
                  <a:srgbClr val="FFFFFF"/>
                </a:solidFill>
                <a:effectLst/>
                <a:uLnTx/>
                <a:uFillTx/>
                <a:latin typeface="Segoe UI"/>
                <a:ea typeface="+mj-ea"/>
                <a:cs typeface="+mj-cs"/>
              </a:endParaRPr>
            </a:p>
          </p:txBody>
        </p:sp>
        <p:sp>
          <p:nvSpPr>
            <p:cNvPr id="115" name="Rectangle 114">
              <a:extLst>
                <a:ext uri="{FF2B5EF4-FFF2-40B4-BE49-F238E27FC236}">
                  <a16:creationId xmlns:a16="http://schemas.microsoft.com/office/drawing/2014/main" id="{39655D29-71B0-A14E-BE74-A43FD94FC017}"/>
                </a:ext>
              </a:extLst>
            </p:cNvPr>
            <p:cNvSpPr/>
            <p:nvPr/>
          </p:nvSpPr>
          <p:spPr bwMode="auto">
            <a:xfrm>
              <a:off x="9079688" y="1550055"/>
              <a:ext cx="2937755" cy="936684"/>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j-ea"/>
                  <a:cs typeface="+mj-cs"/>
                </a:rPr>
                <a:t>Organization and Inventory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9BF00B"/>
                </a:solidFill>
                <a:effectLst/>
                <a:uLnTx/>
                <a:uFillTx/>
                <a:latin typeface="Segoe UI"/>
                <a:ea typeface="+mj-ea"/>
                <a:cs typeface="+mj-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j-ea"/>
                  <a:cs typeface="+mj-cs"/>
                </a:rPr>
                <a:t>Search | Index | Groups | Tags </a:t>
              </a:r>
            </a:p>
          </p:txBody>
        </p:sp>
        <p:sp>
          <p:nvSpPr>
            <p:cNvPr id="116" name="Rectangle 115">
              <a:extLst>
                <a:ext uri="{FF2B5EF4-FFF2-40B4-BE49-F238E27FC236}">
                  <a16:creationId xmlns:a16="http://schemas.microsoft.com/office/drawing/2014/main" id="{B12E6F5C-6A2E-8947-BD7E-B2C0CB76881D}"/>
                </a:ext>
              </a:extLst>
            </p:cNvPr>
            <p:cNvSpPr/>
            <p:nvPr/>
          </p:nvSpPr>
          <p:spPr bwMode="auto">
            <a:xfrm>
              <a:off x="6008990" y="2613612"/>
              <a:ext cx="2937755" cy="936684"/>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j-ea"/>
                  <a:cs typeface="+mj-cs"/>
                </a:rPr>
                <a:t>Environments and Automation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9BF00B"/>
                </a:solidFill>
                <a:effectLst/>
                <a:uLnTx/>
                <a:uFillTx/>
                <a:latin typeface="Segoe UI"/>
                <a:ea typeface="+mj-ea"/>
                <a:cs typeface="+mj-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j-ea"/>
                  <a:cs typeface="+mj-cs"/>
                </a:rPr>
                <a:t>Templates | Extensions</a:t>
              </a:r>
            </a:p>
          </p:txBody>
        </p:sp>
        <p:sp>
          <p:nvSpPr>
            <p:cNvPr id="117" name="Rectangle 116">
              <a:extLst>
                <a:ext uri="{FF2B5EF4-FFF2-40B4-BE49-F238E27FC236}">
                  <a16:creationId xmlns:a16="http://schemas.microsoft.com/office/drawing/2014/main" id="{FDA1B88C-980B-A54E-B1AD-FB49E5DAF4BE}"/>
                </a:ext>
              </a:extLst>
            </p:cNvPr>
            <p:cNvSpPr/>
            <p:nvPr/>
          </p:nvSpPr>
          <p:spPr bwMode="auto">
            <a:xfrm>
              <a:off x="9079688" y="2613612"/>
              <a:ext cx="2937755" cy="936684"/>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j-ea"/>
                  <a:cs typeface="+mj-cs"/>
                </a:rPr>
                <a:t>Governance and Compliance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9BF00B"/>
                </a:solidFill>
                <a:effectLst/>
                <a:uLnTx/>
                <a:uFillTx/>
                <a:latin typeface="Segoe UI"/>
                <a:ea typeface="+mj-ea"/>
                <a:cs typeface="+mj-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j-ea"/>
                  <a:cs typeface="+mj-cs"/>
                </a:rPr>
                <a:t>Logs | Policy | Blueprints</a:t>
              </a:r>
            </a:p>
          </p:txBody>
        </p:sp>
      </p:grpSp>
      <p:sp>
        <p:nvSpPr>
          <p:cNvPr id="2" name="Rectangle 1">
            <a:extLst>
              <a:ext uri="{FF2B5EF4-FFF2-40B4-BE49-F238E27FC236}">
                <a16:creationId xmlns:a16="http://schemas.microsoft.com/office/drawing/2014/main" id="{401934B0-90FB-7A41-9BB9-F218F65125EE}"/>
              </a:ext>
              <a:ext uri="{C183D7F6-B498-43B3-948B-1728B52AA6E4}">
                <adec:decorative xmlns:adec="http://schemas.microsoft.com/office/drawing/2017/decorative" val="1"/>
              </a:ext>
            </a:extLst>
          </p:cNvPr>
          <p:cNvSpPr/>
          <p:nvPr/>
        </p:nvSpPr>
        <p:spPr>
          <a:xfrm>
            <a:off x="4523901" y="2062348"/>
            <a:ext cx="1491574" cy="978729"/>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n-ea"/>
                <a:cs typeface="Segoe UI" pitchFamily="34" charset="0"/>
              </a:rPr>
              <a:t>Azure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n-ea"/>
                <a:cs typeface="Segoe UI" pitchFamily="34" charset="0"/>
              </a:rPr>
              <a:t>Resource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n-ea"/>
                <a:cs typeface="Segoe UI" pitchFamily="34" charset="0"/>
              </a:rPr>
              <a:t>Manager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n-ea"/>
                <a:cs typeface="Segoe UI" pitchFamily="34" charset="0"/>
              </a:rPr>
              <a:t>(ARM)</a:t>
            </a:r>
          </a:p>
        </p:txBody>
      </p:sp>
      <p:grpSp>
        <p:nvGrpSpPr>
          <p:cNvPr id="13" name="Group 12">
            <a:extLst>
              <a:ext uri="{FF2B5EF4-FFF2-40B4-BE49-F238E27FC236}">
                <a16:creationId xmlns:a16="http://schemas.microsoft.com/office/drawing/2014/main" id="{268046CC-01CE-4B0F-8489-417F7C77A666}"/>
              </a:ext>
              <a:ext uri="{C183D7F6-B498-43B3-948B-1728B52AA6E4}">
                <adec:decorative xmlns:adec="http://schemas.microsoft.com/office/drawing/2017/decorative" val="1"/>
              </a:ext>
            </a:extLst>
          </p:cNvPr>
          <p:cNvGrpSpPr/>
          <p:nvPr/>
        </p:nvGrpSpPr>
        <p:grpSpPr>
          <a:xfrm>
            <a:off x="4262998" y="5429407"/>
            <a:ext cx="1338931" cy="256388"/>
            <a:chOff x="4262998" y="5429407"/>
            <a:chExt cx="1338931" cy="256388"/>
          </a:xfrm>
        </p:grpSpPr>
        <p:pic>
          <p:nvPicPr>
            <p:cNvPr id="124" name="Picture 123" descr="A picture containing drawing&#10;&#10;Description automatically generated">
              <a:extLst>
                <a:ext uri="{FF2B5EF4-FFF2-40B4-BE49-F238E27FC236}">
                  <a16:creationId xmlns:a16="http://schemas.microsoft.com/office/drawing/2014/main" id="{00DF28BD-3CBD-6A4E-9010-30CABDCB7AC3}"/>
                </a:ext>
              </a:extLst>
            </p:cNvPr>
            <p:cNvPicPr>
              <a:picLocks noChangeAspect="1"/>
            </p:cNvPicPr>
            <p:nvPr/>
          </p:nvPicPr>
          <p:blipFill rotWithShape="1">
            <a:blip r:embed="rId3">
              <a:extLst>
                <a:ext uri="{28A0092B-C50C-407E-A947-70E740481C1C}">
                  <a14:useLocalDpi xmlns:a14="http://schemas.microsoft.com/office/drawing/2010/main" val="0"/>
                </a:ext>
              </a:extLst>
            </a:blip>
            <a:srcRect r="82446" b="108"/>
            <a:stretch/>
          </p:blipFill>
          <p:spPr>
            <a:xfrm>
              <a:off x="4262998" y="5429407"/>
              <a:ext cx="235031" cy="256113"/>
            </a:xfrm>
            <a:prstGeom prst="rect">
              <a:avLst/>
            </a:prstGeom>
          </p:spPr>
        </p:pic>
        <p:pic>
          <p:nvPicPr>
            <p:cNvPr id="125" name="Picture 124" descr="A picture containing drawing&#10;&#10;Description automatically generated">
              <a:extLst>
                <a:ext uri="{FF2B5EF4-FFF2-40B4-BE49-F238E27FC236}">
                  <a16:creationId xmlns:a16="http://schemas.microsoft.com/office/drawing/2014/main" id="{40178F26-D13D-9245-B0C1-346A455296C3}"/>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p:blipFill>
          <p:spPr>
            <a:xfrm>
              <a:off x="4498029" y="5429407"/>
              <a:ext cx="1103900" cy="256388"/>
            </a:xfrm>
            <a:prstGeom prst="rect">
              <a:avLst/>
            </a:prstGeom>
          </p:spPr>
        </p:pic>
      </p:grpSp>
      <p:grpSp>
        <p:nvGrpSpPr>
          <p:cNvPr id="18" name="Group 17">
            <a:extLst>
              <a:ext uri="{FF2B5EF4-FFF2-40B4-BE49-F238E27FC236}">
                <a16:creationId xmlns:a16="http://schemas.microsoft.com/office/drawing/2014/main" id="{C3C65A4E-E063-4851-A96A-8667AC4C74D8}"/>
              </a:ext>
              <a:ext uri="{C183D7F6-B498-43B3-948B-1728B52AA6E4}">
                <adec:decorative xmlns:adec="http://schemas.microsoft.com/office/drawing/2017/decorative" val="1"/>
              </a:ext>
            </a:extLst>
          </p:cNvPr>
          <p:cNvGrpSpPr/>
          <p:nvPr/>
        </p:nvGrpSpPr>
        <p:grpSpPr>
          <a:xfrm>
            <a:off x="3838777" y="3732321"/>
            <a:ext cx="2187375" cy="1512567"/>
            <a:chOff x="3838777" y="3732321"/>
            <a:chExt cx="2187375" cy="1512567"/>
          </a:xfrm>
        </p:grpSpPr>
        <p:sp>
          <p:nvSpPr>
            <p:cNvPr id="134" name="Rectangle 133">
              <a:extLst>
                <a:ext uri="{FF2B5EF4-FFF2-40B4-BE49-F238E27FC236}">
                  <a16:creationId xmlns:a16="http://schemas.microsoft.com/office/drawing/2014/main" id="{D9230E48-FF4E-C54B-8F28-F0ABFA0DBD8D}"/>
                </a:ext>
              </a:extLst>
            </p:cNvPr>
            <p:cNvSpPr/>
            <p:nvPr/>
          </p:nvSpPr>
          <p:spPr bwMode="auto">
            <a:xfrm>
              <a:off x="3838777" y="3732321"/>
              <a:ext cx="2187375" cy="1512567"/>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j-ea"/>
                  <a:cs typeface="+mj-cs"/>
                </a:rPr>
                <a:t>Azure Resources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9BF00B"/>
                </a:solidFill>
                <a:effectLst/>
                <a:uLnTx/>
                <a:uFillTx/>
                <a:latin typeface="Segoe UI"/>
                <a:ea typeface="+mj-ea"/>
                <a:cs typeface="+mj-cs"/>
              </a:endParaRPr>
            </a:p>
          </p:txBody>
        </p:sp>
        <p:grpSp>
          <p:nvGrpSpPr>
            <p:cNvPr id="4" name="Group 3">
              <a:extLst>
                <a:ext uri="{FF2B5EF4-FFF2-40B4-BE49-F238E27FC236}">
                  <a16:creationId xmlns:a16="http://schemas.microsoft.com/office/drawing/2014/main" id="{F629B78B-061D-0240-B38F-CA4218A283F3}"/>
                </a:ext>
              </a:extLst>
            </p:cNvPr>
            <p:cNvGrpSpPr/>
            <p:nvPr/>
          </p:nvGrpSpPr>
          <p:grpSpPr>
            <a:xfrm>
              <a:off x="4143906" y="4218333"/>
              <a:ext cx="1633265" cy="877533"/>
              <a:chOff x="6165449" y="5315005"/>
              <a:chExt cx="1633265" cy="877533"/>
            </a:xfrm>
          </p:grpSpPr>
          <p:pic>
            <p:nvPicPr>
              <p:cNvPr id="126" name="Graphic 125">
                <a:extLst>
                  <a:ext uri="{FF2B5EF4-FFF2-40B4-BE49-F238E27FC236}">
                    <a16:creationId xmlns:a16="http://schemas.microsoft.com/office/drawing/2014/main" id="{F0FB636D-537D-B445-864E-528A4638BFD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65449" y="5354013"/>
                <a:ext cx="365760" cy="365760"/>
              </a:xfrm>
              <a:prstGeom prst="rect">
                <a:avLst/>
              </a:prstGeom>
            </p:spPr>
          </p:pic>
          <p:pic>
            <p:nvPicPr>
              <p:cNvPr id="127" name="Graphic 126">
                <a:extLst>
                  <a:ext uri="{FF2B5EF4-FFF2-40B4-BE49-F238E27FC236}">
                    <a16:creationId xmlns:a16="http://schemas.microsoft.com/office/drawing/2014/main" id="{42C3DEB6-9232-A743-AE4D-F2DD758802E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588248" y="5315005"/>
                <a:ext cx="365760" cy="365760"/>
              </a:xfrm>
              <a:prstGeom prst="rect">
                <a:avLst/>
              </a:prstGeom>
            </p:spPr>
          </p:pic>
          <p:pic>
            <p:nvPicPr>
              <p:cNvPr id="128" name="Graphic 127">
                <a:extLst>
                  <a:ext uri="{FF2B5EF4-FFF2-40B4-BE49-F238E27FC236}">
                    <a16:creationId xmlns:a16="http://schemas.microsoft.com/office/drawing/2014/main" id="{399B94B4-4D9C-F84C-866E-200DBCA2898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165449" y="5811583"/>
                <a:ext cx="365760" cy="365760"/>
              </a:xfrm>
              <a:prstGeom prst="rect">
                <a:avLst/>
              </a:prstGeom>
            </p:spPr>
          </p:pic>
          <p:pic>
            <p:nvPicPr>
              <p:cNvPr id="129" name="Graphic 128">
                <a:extLst>
                  <a:ext uri="{FF2B5EF4-FFF2-40B4-BE49-F238E27FC236}">
                    <a16:creationId xmlns:a16="http://schemas.microsoft.com/office/drawing/2014/main" id="{C3084536-BB7C-AB41-B601-F5EAA1B41BD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011047" y="5811583"/>
                <a:ext cx="365760" cy="365760"/>
              </a:xfrm>
              <a:prstGeom prst="rect">
                <a:avLst/>
              </a:prstGeom>
            </p:spPr>
          </p:pic>
          <p:pic>
            <p:nvPicPr>
              <p:cNvPr id="130" name="Graphic 129">
                <a:extLst>
                  <a:ext uri="{FF2B5EF4-FFF2-40B4-BE49-F238E27FC236}">
                    <a16:creationId xmlns:a16="http://schemas.microsoft.com/office/drawing/2014/main" id="{EC9AE296-7CFC-084D-AD44-C6C44316964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588248" y="5811583"/>
                <a:ext cx="365760" cy="365760"/>
              </a:xfrm>
              <a:prstGeom prst="rect">
                <a:avLst/>
              </a:prstGeom>
            </p:spPr>
          </p:pic>
          <p:pic>
            <p:nvPicPr>
              <p:cNvPr id="131" name="Graphic 130">
                <a:extLst>
                  <a:ext uri="{FF2B5EF4-FFF2-40B4-BE49-F238E27FC236}">
                    <a16:creationId xmlns:a16="http://schemas.microsoft.com/office/drawing/2014/main" id="{33F63EF1-0B4A-944A-B3A5-CA3D8190D78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432954" y="5826778"/>
                <a:ext cx="365760" cy="365760"/>
              </a:xfrm>
              <a:prstGeom prst="rect">
                <a:avLst/>
              </a:prstGeom>
            </p:spPr>
          </p:pic>
          <p:pic>
            <p:nvPicPr>
              <p:cNvPr id="132" name="Graphic 131">
                <a:extLst>
                  <a:ext uri="{FF2B5EF4-FFF2-40B4-BE49-F238E27FC236}">
                    <a16:creationId xmlns:a16="http://schemas.microsoft.com/office/drawing/2014/main" id="{6E0F6C0A-8A5E-D947-AD23-6EC153864A2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428413" y="5350373"/>
                <a:ext cx="365760" cy="365760"/>
              </a:xfrm>
              <a:prstGeom prst="rect">
                <a:avLst/>
              </a:prstGeom>
            </p:spPr>
          </p:pic>
          <p:pic>
            <p:nvPicPr>
              <p:cNvPr id="133" name="Graphic 132">
                <a:extLst>
                  <a:ext uri="{FF2B5EF4-FFF2-40B4-BE49-F238E27FC236}">
                    <a16:creationId xmlns:a16="http://schemas.microsoft.com/office/drawing/2014/main" id="{CFD15DC9-A60D-7E4F-8244-FCF8DBFDD77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005614" y="5315005"/>
                <a:ext cx="365760" cy="365760"/>
              </a:xfrm>
              <a:prstGeom prst="rect">
                <a:avLst/>
              </a:prstGeom>
            </p:spPr>
          </p:pic>
        </p:grpSp>
      </p:grpSp>
      <p:sp>
        <p:nvSpPr>
          <p:cNvPr id="135" name="Title 134">
            <a:extLst>
              <a:ext uri="{FF2B5EF4-FFF2-40B4-BE49-F238E27FC236}">
                <a16:creationId xmlns:a16="http://schemas.microsoft.com/office/drawing/2014/main" id="{9F647443-9E16-C542-88E9-B5A5E8B0D326}"/>
              </a:ext>
              <a:ext uri="{C183D7F6-B498-43B3-948B-1728B52AA6E4}">
                <adec:decorative xmlns:adec="http://schemas.microsoft.com/office/drawing/2017/decorative" val="1"/>
              </a:ext>
            </a:extLst>
          </p:cNvPr>
          <p:cNvSpPr>
            <a:spLocks noGrp="1"/>
          </p:cNvSpPr>
          <p:nvPr>
            <p:ph type="title" idx="4294967295"/>
          </p:nvPr>
        </p:nvSpPr>
        <p:spPr bwMode="auto">
          <a:xfrm>
            <a:off x="117419" y="114300"/>
            <a:ext cx="1509713" cy="109220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j-ea"/>
                <a:cs typeface="+mj-cs"/>
              </a:rPr>
              <a:t>Azure Customer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9BF00B"/>
              </a:solidFill>
              <a:effectLst/>
              <a:uLnTx/>
              <a:uFillTx/>
              <a:latin typeface="Segoe UI"/>
              <a:ea typeface="+mj-ea"/>
              <a:cs typeface="+mj-cs"/>
            </a:endParaRPr>
          </a:p>
        </p:txBody>
      </p:sp>
      <p:pic>
        <p:nvPicPr>
          <p:cNvPr id="7" name="Graphic 6">
            <a:extLst>
              <a:ext uri="{FF2B5EF4-FFF2-40B4-BE49-F238E27FC236}">
                <a16:creationId xmlns:a16="http://schemas.microsoft.com/office/drawing/2014/main" id="{6AD3B740-1DD3-EA4A-AF60-E5D83D8A48DC}"/>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03194" y="551363"/>
            <a:ext cx="538164" cy="538164"/>
          </a:xfrm>
          <a:prstGeom prst="rect">
            <a:avLst/>
          </a:prstGeom>
        </p:spPr>
      </p:pic>
      <p:grpSp>
        <p:nvGrpSpPr>
          <p:cNvPr id="17" name="Group 16">
            <a:extLst>
              <a:ext uri="{FF2B5EF4-FFF2-40B4-BE49-F238E27FC236}">
                <a16:creationId xmlns:a16="http://schemas.microsoft.com/office/drawing/2014/main" id="{AB83FE19-C913-4EFC-9A71-4C39AAB254A5}"/>
              </a:ext>
              <a:ext uri="{C183D7F6-B498-43B3-948B-1728B52AA6E4}">
                <adec:decorative xmlns:adec="http://schemas.microsoft.com/office/drawing/2017/decorative" val="1"/>
              </a:ext>
            </a:extLst>
          </p:cNvPr>
          <p:cNvGrpSpPr/>
          <p:nvPr/>
        </p:nvGrpSpPr>
        <p:grpSpPr>
          <a:xfrm>
            <a:off x="945121" y="1730316"/>
            <a:ext cx="2506223" cy="1923438"/>
            <a:chOff x="945121" y="1730316"/>
            <a:chExt cx="2506223" cy="1923438"/>
          </a:xfrm>
        </p:grpSpPr>
        <p:sp>
          <p:nvSpPr>
            <p:cNvPr id="136" name="Rectangle 135">
              <a:extLst>
                <a:ext uri="{FF2B5EF4-FFF2-40B4-BE49-F238E27FC236}">
                  <a16:creationId xmlns:a16="http://schemas.microsoft.com/office/drawing/2014/main" id="{C6C7BD80-0BB8-A54E-9EA9-506C65A5E14A}"/>
                </a:ext>
              </a:extLst>
            </p:cNvPr>
            <p:cNvSpPr/>
            <p:nvPr/>
          </p:nvSpPr>
          <p:spPr bwMode="auto">
            <a:xfrm>
              <a:off x="945121" y="1730316"/>
              <a:ext cx="2506223" cy="1923438"/>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j-ea"/>
                  <a:cs typeface="+mj-cs"/>
                </a:rPr>
                <a:t>Tools and Experiences</a:t>
              </a:r>
            </a:p>
          </p:txBody>
        </p:sp>
        <p:grpSp>
          <p:nvGrpSpPr>
            <p:cNvPr id="11" name="Group 10">
              <a:extLst>
                <a:ext uri="{FF2B5EF4-FFF2-40B4-BE49-F238E27FC236}">
                  <a16:creationId xmlns:a16="http://schemas.microsoft.com/office/drawing/2014/main" id="{6E6149B0-50CD-DC4B-B5F6-21DE2092F787}"/>
                </a:ext>
              </a:extLst>
            </p:cNvPr>
            <p:cNvGrpSpPr/>
            <p:nvPr/>
          </p:nvGrpSpPr>
          <p:grpSpPr>
            <a:xfrm>
              <a:off x="1064580" y="2236399"/>
              <a:ext cx="2254784" cy="1292055"/>
              <a:chOff x="6704864" y="4282490"/>
              <a:chExt cx="2254784" cy="1292055"/>
            </a:xfrm>
          </p:grpSpPr>
          <p:sp>
            <p:nvSpPr>
              <p:cNvPr id="137" name="Rectangle 136">
                <a:extLst>
                  <a:ext uri="{FF2B5EF4-FFF2-40B4-BE49-F238E27FC236}">
                    <a16:creationId xmlns:a16="http://schemas.microsoft.com/office/drawing/2014/main" id="{12544D86-B8F8-4A4A-89E3-204062A7E5B4}"/>
                  </a:ext>
                </a:extLst>
              </p:cNvPr>
              <p:cNvSpPr/>
              <p:nvPr/>
            </p:nvSpPr>
            <p:spPr bwMode="auto">
              <a:xfrm>
                <a:off x="6704864" y="5300225"/>
                <a:ext cx="2254784" cy="27432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j-ea"/>
                    <a:cs typeface="+mj-cs"/>
                  </a:rPr>
                  <a:t>Marketplace</a:t>
                </a:r>
              </a:p>
            </p:txBody>
          </p:sp>
          <p:sp>
            <p:nvSpPr>
              <p:cNvPr id="8" name="Rectangle 7">
                <a:extLst>
                  <a:ext uri="{FF2B5EF4-FFF2-40B4-BE49-F238E27FC236}">
                    <a16:creationId xmlns:a16="http://schemas.microsoft.com/office/drawing/2014/main" id="{AE3B7842-2F0E-FE40-AFD3-6FA189CFA0B1}"/>
                  </a:ext>
                </a:extLst>
              </p:cNvPr>
              <p:cNvSpPr/>
              <p:nvPr/>
            </p:nvSpPr>
            <p:spPr>
              <a:xfrm>
                <a:off x="6704864" y="4282490"/>
                <a:ext cx="1097280" cy="27432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j-ea"/>
                    <a:cs typeface="+mj-cs"/>
                  </a:rPr>
                  <a:t>Portal</a:t>
                </a:r>
              </a:p>
            </p:txBody>
          </p:sp>
          <p:sp>
            <p:nvSpPr>
              <p:cNvPr id="9" name="Rectangle 8">
                <a:extLst>
                  <a:ext uri="{FF2B5EF4-FFF2-40B4-BE49-F238E27FC236}">
                    <a16:creationId xmlns:a16="http://schemas.microsoft.com/office/drawing/2014/main" id="{CF5575CE-6C7D-9A4E-9B30-A24F97AAAAE9}"/>
                  </a:ext>
                </a:extLst>
              </p:cNvPr>
              <p:cNvSpPr/>
              <p:nvPr/>
            </p:nvSpPr>
            <p:spPr>
              <a:xfrm>
                <a:off x="7862368" y="4282490"/>
                <a:ext cx="1097280" cy="27432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j-ea"/>
                    <a:cs typeface="+mj-cs"/>
                  </a:rPr>
                  <a:t>PowerShell</a:t>
                </a:r>
              </a:p>
            </p:txBody>
          </p:sp>
          <p:sp>
            <p:nvSpPr>
              <p:cNvPr id="10" name="Rectangle 9">
                <a:extLst>
                  <a:ext uri="{FF2B5EF4-FFF2-40B4-BE49-F238E27FC236}">
                    <a16:creationId xmlns:a16="http://schemas.microsoft.com/office/drawing/2014/main" id="{C055AE7F-0CA6-E54F-B2E0-EC3855FC5CF7}"/>
                  </a:ext>
                </a:extLst>
              </p:cNvPr>
              <p:cNvSpPr/>
              <p:nvPr/>
            </p:nvSpPr>
            <p:spPr>
              <a:xfrm>
                <a:off x="6704864" y="4960980"/>
                <a:ext cx="1097280" cy="27432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j-ea"/>
                    <a:cs typeface="+mj-cs"/>
                  </a:rPr>
                  <a:t>SDK</a:t>
                </a:r>
              </a:p>
            </p:txBody>
          </p:sp>
          <p:sp>
            <p:nvSpPr>
              <p:cNvPr id="140" name="Rectangle 139">
                <a:extLst>
                  <a:ext uri="{FF2B5EF4-FFF2-40B4-BE49-F238E27FC236}">
                    <a16:creationId xmlns:a16="http://schemas.microsoft.com/office/drawing/2014/main" id="{46F45166-EE08-E54F-A977-2896D356FAB5}"/>
                  </a:ext>
                </a:extLst>
              </p:cNvPr>
              <p:cNvSpPr/>
              <p:nvPr/>
            </p:nvSpPr>
            <p:spPr>
              <a:xfrm>
                <a:off x="6704864" y="4621735"/>
                <a:ext cx="1097280" cy="27432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j-ea"/>
                    <a:cs typeface="+mj-cs"/>
                  </a:rPr>
                  <a:t>CLI</a:t>
                </a:r>
              </a:p>
            </p:txBody>
          </p:sp>
          <p:sp>
            <p:nvSpPr>
              <p:cNvPr id="141" name="Rectangle 140">
                <a:extLst>
                  <a:ext uri="{FF2B5EF4-FFF2-40B4-BE49-F238E27FC236}">
                    <a16:creationId xmlns:a16="http://schemas.microsoft.com/office/drawing/2014/main" id="{828147C7-B58F-C246-BC96-31C949FB9B37}"/>
                  </a:ext>
                </a:extLst>
              </p:cNvPr>
              <p:cNvSpPr/>
              <p:nvPr/>
            </p:nvSpPr>
            <p:spPr>
              <a:xfrm>
                <a:off x="7862368" y="4619372"/>
                <a:ext cx="1097280" cy="27432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j-ea"/>
                    <a:cs typeface="+mj-cs"/>
                  </a:rPr>
                  <a:t>API</a:t>
                </a:r>
              </a:p>
            </p:txBody>
          </p:sp>
          <p:sp>
            <p:nvSpPr>
              <p:cNvPr id="143" name="Rectangle 142">
                <a:extLst>
                  <a:ext uri="{FF2B5EF4-FFF2-40B4-BE49-F238E27FC236}">
                    <a16:creationId xmlns:a16="http://schemas.microsoft.com/office/drawing/2014/main" id="{9A807B87-20C1-7148-96C8-E9713762901F}"/>
                  </a:ext>
                </a:extLst>
              </p:cNvPr>
              <p:cNvSpPr/>
              <p:nvPr/>
            </p:nvSpPr>
            <p:spPr>
              <a:xfrm>
                <a:off x="7862368" y="4960980"/>
                <a:ext cx="1097280" cy="27432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j-ea"/>
                    <a:cs typeface="+mj-cs"/>
                  </a:rPr>
                  <a:t>Ecosystem</a:t>
                </a:r>
              </a:p>
            </p:txBody>
          </p:sp>
        </p:grpSp>
      </p:grpSp>
      <p:cxnSp>
        <p:nvCxnSpPr>
          <p:cNvPr id="147" name="Straight Arrow Connector 146">
            <a:extLst>
              <a:ext uri="{FF2B5EF4-FFF2-40B4-BE49-F238E27FC236}">
                <a16:creationId xmlns:a16="http://schemas.microsoft.com/office/drawing/2014/main" id="{8AF20386-EE32-6049-8478-B3C57C6D5A12}"/>
              </a:ext>
              <a:ext uri="{C183D7F6-B498-43B3-948B-1728B52AA6E4}">
                <adec:decorative xmlns:adec="http://schemas.microsoft.com/office/drawing/2017/decorative" val="1"/>
              </a:ext>
            </a:extLst>
          </p:cNvPr>
          <p:cNvCxnSpPr>
            <a:cxnSpLocks/>
            <a:stCxn id="136" idx="3"/>
            <a:endCxn id="118" idx="1"/>
          </p:cNvCxnSpPr>
          <p:nvPr/>
        </p:nvCxnSpPr>
        <p:spPr>
          <a:xfrm>
            <a:off x="3451344" y="2692035"/>
            <a:ext cx="1195776" cy="1265"/>
          </a:xfrm>
          <a:prstGeom prst="straightConnector1">
            <a:avLst/>
          </a:prstGeom>
          <a:ln w="15875">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50" name="Elbow Connector 164">
            <a:extLst>
              <a:ext uri="{FF2B5EF4-FFF2-40B4-BE49-F238E27FC236}">
                <a16:creationId xmlns:a16="http://schemas.microsoft.com/office/drawing/2014/main" id="{18EC1EDF-D463-F040-992E-DB3DCA470313}"/>
              </a:ext>
              <a:ext uri="{C183D7F6-B498-43B3-948B-1728B52AA6E4}">
                <adec:decorative xmlns:adec="http://schemas.microsoft.com/office/drawing/2017/decorative" val="1"/>
              </a:ext>
            </a:extLst>
          </p:cNvPr>
          <p:cNvCxnSpPr>
            <a:cxnSpLocks/>
            <a:stCxn id="136" idx="0"/>
            <a:endCxn id="135" idx="3"/>
          </p:cNvCxnSpPr>
          <p:nvPr/>
        </p:nvCxnSpPr>
        <p:spPr>
          <a:xfrm rot="16200000" flipV="1">
            <a:off x="1377725" y="909807"/>
            <a:ext cx="1069916" cy="571101"/>
          </a:xfrm>
          <a:prstGeom prst="bentConnector2">
            <a:avLst/>
          </a:prstGeom>
          <a:ln w="15875">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57" name="Rectangle 156">
            <a:extLst>
              <a:ext uri="{FF2B5EF4-FFF2-40B4-BE49-F238E27FC236}">
                <a16:creationId xmlns:a16="http://schemas.microsoft.com/office/drawing/2014/main" id="{125FC7D0-AE09-0E41-BC52-48F21F36E52E}"/>
              </a:ext>
              <a:ext uri="{C183D7F6-B498-43B3-948B-1728B52AA6E4}">
                <adec:decorative xmlns:adec="http://schemas.microsoft.com/office/drawing/2017/decorative" val="1"/>
              </a:ext>
            </a:extLst>
          </p:cNvPr>
          <p:cNvSpPr/>
          <p:nvPr/>
        </p:nvSpPr>
        <p:spPr bwMode="auto">
          <a:xfrm>
            <a:off x="6274607" y="4253701"/>
            <a:ext cx="5859028" cy="152608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UI"/>
              <a:ea typeface="+mj-ea"/>
              <a:cs typeface="+mj-cs"/>
            </a:endParaRPr>
          </a:p>
        </p:txBody>
      </p:sp>
      <p:sp>
        <p:nvSpPr>
          <p:cNvPr id="158" name="Rectangle 157">
            <a:extLst>
              <a:ext uri="{FF2B5EF4-FFF2-40B4-BE49-F238E27FC236}">
                <a16:creationId xmlns:a16="http://schemas.microsoft.com/office/drawing/2014/main" id="{11D7FE0C-95E5-C944-BF2F-E0E573847CE2}"/>
              </a:ext>
              <a:ext uri="{C183D7F6-B498-43B3-948B-1728B52AA6E4}">
                <adec:decorative xmlns:adec="http://schemas.microsoft.com/office/drawing/2017/decorative" val="1"/>
              </a:ext>
            </a:extLst>
          </p:cNvPr>
          <p:cNvSpPr/>
          <p:nvPr/>
        </p:nvSpPr>
        <p:spPr bwMode="auto">
          <a:xfrm>
            <a:off x="6697406" y="4376854"/>
            <a:ext cx="2237768" cy="102452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E6FF"/>
              </a:solidFill>
              <a:effectLst/>
              <a:uLnTx/>
              <a:uFillTx/>
              <a:latin typeface="Segoe UI"/>
              <a:ea typeface="+mj-ea"/>
              <a:cs typeface="+mj-cs"/>
            </a:endParaRPr>
          </a:p>
        </p:txBody>
      </p:sp>
      <p:grpSp>
        <p:nvGrpSpPr>
          <p:cNvPr id="6" name="Group 5">
            <a:extLst>
              <a:ext uri="{FF2B5EF4-FFF2-40B4-BE49-F238E27FC236}">
                <a16:creationId xmlns:a16="http://schemas.microsoft.com/office/drawing/2014/main" id="{94EAEAE4-0DC1-4E47-A970-8FF4CCF7783A}"/>
              </a:ext>
              <a:ext uri="{C183D7F6-B498-43B3-948B-1728B52AA6E4}">
                <adec:decorative xmlns:adec="http://schemas.microsoft.com/office/drawing/2017/decorative" val="1"/>
              </a:ext>
            </a:extLst>
          </p:cNvPr>
          <p:cNvGrpSpPr/>
          <p:nvPr/>
        </p:nvGrpSpPr>
        <p:grpSpPr>
          <a:xfrm>
            <a:off x="6895392" y="4453430"/>
            <a:ext cx="1934780" cy="267260"/>
            <a:chOff x="6895392" y="4453430"/>
            <a:chExt cx="1934780" cy="267260"/>
          </a:xfrm>
        </p:grpSpPr>
        <p:pic>
          <p:nvPicPr>
            <p:cNvPr id="160" name="Picture 2" descr="Fortanix - Runtime Encryption® with Intel® SGX">
              <a:extLst>
                <a:ext uri="{FF2B5EF4-FFF2-40B4-BE49-F238E27FC236}">
                  <a16:creationId xmlns:a16="http://schemas.microsoft.com/office/drawing/2014/main" id="{5B5EB927-E00D-4541-9C83-0CBB32E37F7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445089" y="4453430"/>
              <a:ext cx="1385083" cy="238062"/>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166" descr="A picture containing drawing&#10;&#10;Description automatically generated">
              <a:extLst>
                <a:ext uri="{FF2B5EF4-FFF2-40B4-BE49-F238E27FC236}">
                  <a16:creationId xmlns:a16="http://schemas.microsoft.com/office/drawing/2014/main" id="{E9ED2E25-DF5A-DD47-93A8-756636BD20D3}"/>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895392" y="4453430"/>
              <a:ext cx="369770" cy="267260"/>
            </a:xfrm>
            <a:prstGeom prst="rect">
              <a:avLst/>
            </a:prstGeom>
          </p:spPr>
        </p:pic>
      </p:grpSp>
      <p:sp>
        <p:nvSpPr>
          <p:cNvPr id="251" name="Rectangle 250">
            <a:extLst>
              <a:ext uri="{FF2B5EF4-FFF2-40B4-BE49-F238E27FC236}">
                <a16:creationId xmlns:a16="http://schemas.microsoft.com/office/drawing/2014/main" id="{22CC8FBF-5ED8-E245-963C-0D1B66BAD12A}"/>
              </a:ext>
              <a:ext uri="{C183D7F6-B498-43B3-948B-1728B52AA6E4}">
                <adec:decorative xmlns:adec="http://schemas.microsoft.com/office/drawing/2017/decorative" val="1"/>
              </a:ext>
            </a:extLst>
          </p:cNvPr>
          <p:cNvSpPr/>
          <p:nvPr/>
        </p:nvSpPr>
        <p:spPr bwMode="auto">
          <a:xfrm>
            <a:off x="9246305" y="4376854"/>
            <a:ext cx="2240280" cy="102452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E6FF"/>
              </a:solidFill>
              <a:effectLst/>
              <a:uLnTx/>
              <a:uFillTx/>
              <a:latin typeface="Segoe UI"/>
              <a:ea typeface="+mj-ea"/>
              <a:cs typeface="+mj-cs"/>
            </a:endParaRPr>
          </a:p>
        </p:txBody>
      </p:sp>
      <p:grpSp>
        <p:nvGrpSpPr>
          <p:cNvPr id="16" name="Group 15">
            <a:extLst>
              <a:ext uri="{FF2B5EF4-FFF2-40B4-BE49-F238E27FC236}">
                <a16:creationId xmlns:a16="http://schemas.microsoft.com/office/drawing/2014/main" id="{A3D11B2C-9303-438A-A899-9A90786F0AEE}"/>
              </a:ext>
              <a:ext uri="{C183D7F6-B498-43B3-948B-1728B52AA6E4}">
                <adec:decorative xmlns:adec="http://schemas.microsoft.com/office/drawing/2017/decorative" val="1"/>
              </a:ext>
            </a:extLst>
          </p:cNvPr>
          <p:cNvGrpSpPr/>
          <p:nvPr/>
        </p:nvGrpSpPr>
        <p:grpSpPr>
          <a:xfrm>
            <a:off x="9863497" y="4488604"/>
            <a:ext cx="1044893" cy="318483"/>
            <a:chOff x="9863497" y="4488604"/>
            <a:chExt cx="1044893" cy="318483"/>
          </a:xfrm>
        </p:grpSpPr>
        <p:pic>
          <p:nvPicPr>
            <p:cNvPr id="255" name="Graphic 254">
              <a:extLst>
                <a:ext uri="{FF2B5EF4-FFF2-40B4-BE49-F238E27FC236}">
                  <a16:creationId xmlns:a16="http://schemas.microsoft.com/office/drawing/2014/main" id="{0AA8E200-D210-E346-9C4B-B631CFEA551B}"/>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863497" y="4488604"/>
              <a:ext cx="306113" cy="306113"/>
            </a:xfrm>
            <a:prstGeom prst="rect">
              <a:avLst/>
            </a:prstGeom>
          </p:spPr>
        </p:pic>
        <p:pic>
          <p:nvPicPr>
            <p:cNvPr id="256" name="Graphic 255">
              <a:extLst>
                <a:ext uri="{FF2B5EF4-FFF2-40B4-BE49-F238E27FC236}">
                  <a16:creationId xmlns:a16="http://schemas.microsoft.com/office/drawing/2014/main" id="{D02A3992-E1BD-8F41-8713-0A8A07C83E2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0232887" y="4494789"/>
              <a:ext cx="306113" cy="306113"/>
            </a:xfrm>
            <a:prstGeom prst="rect">
              <a:avLst/>
            </a:prstGeom>
          </p:spPr>
        </p:pic>
        <p:pic>
          <p:nvPicPr>
            <p:cNvPr id="257" name="Graphic 256">
              <a:extLst>
                <a:ext uri="{FF2B5EF4-FFF2-40B4-BE49-F238E27FC236}">
                  <a16:creationId xmlns:a16="http://schemas.microsoft.com/office/drawing/2014/main" id="{D74B3AC0-E5E9-DA4A-B88F-D975D2253776}"/>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0602277" y="4500974"/>
              <a:ext cx="306113" cy="306113"/>
            </a:xfrm>
            <a:prstGeom prst="rect">
              <a:avLst/>
            </a:prstGeom>
          </p:spPr>
        </p:pic>
      </p:grpSp>
      <p:sp>
        <p:nvSpPr>
          <p:cNvPr id="258" name="Rectangle 257">
            <a:extLst>
              <a:ext uri="{FF2B5EF4-FFF2-40B4-BE49-F238E27FC236}">
                <a16:creationId xmlns:a16="http://schemas.microsoft.com/office/drawing/2014/main" id="{7FA02850-9B09-6D49-8181-E9288B181F63}"/>
              </a:ext>
              <a:ext uri="{C183D7F6-B498-43B3-948B-1728B52AA6E4}">
                <adec:decorative xmlns:adec="http://schemas.microsoft.com/office/drawing/2017/decorative" val="1"/>
              </a:ext>
            </a:extLst>
          </p:cNvPr>
          <p:cNvSpPr/>
          <p:nvPr/>
        </p:nvSpPr>
        <p:spPr bwMode="auto">
          <a:xfrm>
            <a:off x="7302779" y="3650444"/>
            <a:ext cx="3439533" cy="36737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0E6FF"/>
                </a:solidFill>
                <a:effectLst/>
                <a:uLnTx/>
                <a:uFillTx/>
                <a:latin typeface="Segoe UI"/>
                <a:ea typeface="+mj-ea"/>
                <a:cs typeface="+mj-cs"/>
              </a:rPr>
              <a:t>Azure Arc</a:t>
            </a:r>
          </a:p>
        </p:txBody>
      </p:sp>
      <p:cxnSp>
        <p:nvCxnSpPr>
          <p:cNvPr id="259" name="Elbow Connector 164">
            <a:extLst>
              <a:ext uri="{FF2B5EF4-FFF2-40B4-BE49-F238E27FC236}">
                <a16:creationId xmlns:a16="http://schemas.microsoft.com/office/drawing/2014/main" id="{32524CDF-A417-ED42-B1F8-78D47943C6C5}"/>
              </a:ext>
              <a:ext uri="{C183D7F6-B498-43B3-948B-1728B52AA6E4}">
                <adec:decorative xmlns:adec="http://schemas.microsoft.com/office/drawing/2017/decorative" val="1"/>
              </a:ext>
            </a:extLst>
          </p:cNvPr>
          <p:cNvCxnSpPr>
            <a:cxnSpLocks/>
            <a:stCxn id="158" idx="0"/>
            <a:endCxn id="258" idx="2"/>
          </p:cNvCxnSpPr>
          <p:nvPr/>
        </p:nvCxnSpPr>
        <p:spPr>
          <a:xfrm rot="5400000" flipH="1" flipV="1">
            <a:off x="8239899" y="3594207"/>
            <a:ext cx="359039" cy="1206256"/>
          </a:xfrm>
          <a:prstGeom prst="bentConnector3">
            <a:avLst>
              <a:gd name="adj1" fmla="val 50000"/>
            </a:avLst>
          </a:prstGeom>
          <a:ln w="15875">
            <a:solidFill>
              <a:schemeClr val="accent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260" name="Elbow Connector 164">
            <a:extLst>
              <a:ext uri="{FF2B5EF4-FFF2-40B4-BE49-F238E27FC236}">
                <a16:creationId xmlns:a16="http://schemas.microsoft.com/office/drawing/2014/main" id="{B76F5160-F078-7349-A64A-BBEB79189B10}"/>
              </a:ext>
              <a:ext uri="{C183D7F6-B498-43B3-948B-1728B52AA6E4}">
                <adec:decorative xmlns:adec="http://schemas.microsoft.com/office/drawing/2017/decorative" val="1"/>
              </a:ext>
            </a:extLst>
          </p:cNvPr>
          <p:cNvCxnSpPr>
            <a:cxnSpLocks/>
            <a:stCxn id="251" idx="0"/>
            <a:endCxn id="258" idx="2"/>
          </p:cNvCxnSpPr>
          <p:nvPr/>
        </p:nvCxnSpPr>
        <p:spPr>
          <a:xfrm rot="16200000" flipV="1">
            <a:off x="9514977" y="3525385"/>
            <a:ext cx="359039" cy="1343899"/>
          </a:xfrm>
          <a:prstGeom prst="bentConnector3">
            <a:avLst>
              <a:gd name="adj1" fmla="val 50000"/>
            </a:avLst>
          </a:prstGeom>
          <a:ln w="15875">
            <a:solidFill>
              <a:schemeClr val="accent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31232474-E867-4C6E-A15B-BE139FD7ABB8}"/>
              </a:ext>
              <a:ext uri="{C183D7F6-B498-43B3-948B-1728B52AA6E4}">
                <adec:decorative xmlns:adec="http://schemas.microsoft.com/office/drawing/2017/decorative" val="1"/>
              </a:ext>
            </a:extLst>
          </p:cNvPr>
          <p:cNvGrpSpPr/>
          <p:nvPr/>
        </p:nvGrpSpPr>
        <p:grpSpPr>
          <a:xfrm>
            <a:off x="945121" y="5454381"/>
            <a:ext cx="2499959" cy="1003505"/>
            <a:chOff x="945121" y="5454381"/>
            <a:chExt cx="2499959" cy="1003505"/>
          </a:xfrm>
        </p:grpSpPr>
        <p:sp>
          <p:nvSpPr>
            <p:cNvPr id="261" name="Rectangle 260">
              <a:extLst>
                <a:ext uri="{FF2B5EF4-FFF2-40B4-BE49-F238E27FC236}">
                  <a16:creationId xmlns:a16="http://schemas.microsoft.com/office/drawing/2014/main" id="{DFC1E326-934D-A14F-A2A6-93F8C10708EA}"/>
                </a:ext>
              </a:extLst>
            </p:cNvPr>
            <p:cNvSpPr/>
            <p:nvPr/>
          </p:nvSpPr>
          <p:spPr bwMode="auto">
            <a:xfrm>
              <a:off x="945121" y="5454381"/>
              <a:ext cx="2499959" cy="100350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UI"/>
                <a:ea typeface="+mj-ea"/>
                <a:cs typeface="+mj-cs"/>
              </a:endParaRPr>
            </a:p>
          </p:txBody>
        </p:sp>
        <p:grpSp>
          <p:nvGrpSpPr>
            <p:cNvPr id="29" name="Group 28">
              <a:extLst>
                <a:ext uri="{FF2B5EF4-FFF2-40B4-BE49-F238E27FC236}">
                  <a16:creationId xmlns:a16="http://schemas.microsoft.com/office/drawing/2014/main" id="{E17A85CB-3CC1-C14B-8006-6C37A41F90E0}"/>
                </a:ext>
              </a:extLst>
            </p:cNvPr>
            <p:cNvGrpSpPr/>
            <p:nvPr/>
          </p:nvGrpSpPr>
          <p:grpSpPr>
            <a:xfrm>
              <a:off x="1831701" y="5502494"/>
              <a:ext cx="1548029" cy="894932"/>
              <a:chOff x="525223" y="4605830"/>
              <a:chExt cx="1554481" cy="894932"/>
            </a:xfrm>
          </p:grpSpPr>
          <p:sp>
            <p:nvSpPr>
              <p:cNvPr id="262" name="Rectangle 261">
                <a:extLst>
                  <a:ext uri="{FF2B5EF4-FFF2-40B4-BE49-F238E27FC236}">
                    <a16:creationId xmlns:a16="http://schemas.microsoft.com/office/drawing/2014/main" id="{D569E315-ADA7-5046-9C05-74C1B4A2C946}"/>
                  </a:ext>
                </a:extLst>
              </p:cNvPr>
              <p:cNvSpPr/>
              <p:nvPr/>
            </p:nvSpPr>
            <p:spPr>
              <a:xfrm>
                <a:off x="525224" y="4605830"/>
                <a:ext cx="1554480" cy="27432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a:ea typeface="+mj-ea"/>
                    <a:cs typeface="+mj-cs"/>
                  </a:rPr>
                  <a:t>Azure Data Studio</a:t>
                </a:r>
              </a:p>
            </p:txBody>
          </p:sp>
          <p:sp>
            <p:nvSpPr>
              <p:cNvPr id="263" name="Rectangle 262">
                <a:extLst>
                  <a:ext uri="{FF2B5EF4-FFF2-40B4-BE49-F238E27FC236}">
                    <a16:creationId xmlns:a16="http://schemas.microsoft.com/office/drawing/2014/main" id="{A2A83A18-7B7E-3E42-8786-0B709EFF16C5}"/>
                  </a:ext>
                </a:extLst>
              </p:cNvPr>
              <p:cNvSpPr/>
              <p:nvPr/>
            </p:nvSpPr>
            <p:spPr>
              <a:xfrm>
                <a:off x="525223" y="4916136"/>
                <a:ext cx="1554480" cy="27432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a:ea typeface="+mj-ea"/>
                    <a:cs typeface="+mj-cs"/>
                  </a:rPr>
                  <a:t>Kubernetes Tools</a:t>
                </a:r>
              </a:p>
            </p:txBody>
          </p:sp>
          <p:sp>
            <p:nvSpPr>
              <p:cNvPr id="264" name="Rectangle 263">
                <a:extLst>
                  <a:ext uri="{FF2B5EF4-FFF2-40B4-BE49-F238E27FC236}">
                    <a16:creationId xmlns:a16="http://schemas.microsoft.com/office/drawing/2014/main" id="{D7F36F38-3985-D941-9118-B7A80EB61958}"/>
                  </a:ext>
                </a:extLst>
              </p:cNvPr>
              <p:cNvSpPr/>
              <p:nvPr/>
            </p:nvSpPr>
            <p:spPr>
              <a:xfrm>
                <a:off x="525223" y="5226442"/>
                <a:ext cx="1554480" cy="27432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a:ea typeface="+mj-ea"/>
                    <a:cs typeface="+mj-cs"/>
                  </a:rPr>
                  <a:t>Server Admin Tools</a:t>
                </a:r>
              </a:p>
            </p:txBody>
          </p:sp>
        </p:grpSp>
        <p:sp>
          <p:nvSpPr>
            <p:cNvPr id="30" name="Rectangle 29">
              <a:extLst>
                <a:ext uri="{FF2B5EF4-FFF2-40B4-BE49-F238E27FC236}">
                  <a16:creationId xmlns:a16="http://schemas.microsoft.com/office/drawing/2014/main" id="{5F3DB7E9-A916-3442-A691-57940356A1D6}"/>
                </a:ext>
              </a:extLst>
            </p:cNvPr>
            <p:cNvSpPr/>
            <p:nvPr/>
          </p:nvSpPr>
          <p:spPr>
            <a:xfrm>
              <a:off x="968822" y="5713084"/>
              <a:ext cx="788999"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rgbClr val="50E6FF"/>
                  </a:solidFill>
                  <a:latin typeface="Segoe UI"/>
                </a:rPr>
                <a:t>Existing</a:t>
              </a:r>
              <a:endParaRPr kumimoji="0" lang="en-US" sz="1400" b="0" i="0" u="none" strike="noStrike" kern="1200" cap="none" spc="0" normalizeH="0" baseline="0" noProof="0">
                <a:ln>
                  <a:noFill/>
                </a:ln>
                <a:solidFill>
                  <a:srgbClr val="50E6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Tools</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6" name="TextBox 65">
            <a:extLst>
              <a:ext uri="{FF2B5EF4-FFF2-40B4-BE49-F238E27FC236}">
                <a16:creationId xmlns:a16="http://schemas.microsoft.com/office/drawing/2014/main" id="{4DCFCD4F-CA3A-4711-AA5A-91BE4E0AACC8}"/>
              </a:ext>
              <a:ext uri="{C183D7F6-B498-43B3-948B-1728B52AA6E4}">
                <adec:decorative xmlns:adec="http://schemas.microsoft.com/office/drawing/2017/decorative" val="1"/>
              </a:ext>
            </a:extLst>
          </p:cNvPr>
          <p:cNvSpPr txBox="1"/>
          <p:nvPr/>
        </p:nvSpPr>
        <p:spPr>
          <a:xfrm>
            <a:off x="7357049" y="5135440"/>
            <a:ext cx="1033328" cy="276999"/>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a:ea typeface="+mj-ea"/>
                <a:cs typeface="+mj-cs"/>
              </a:rPr>
              <a:t>Multi-Cloud</a:t>
            </a:r>
          </a:p>
        </p:txBody>
      </p:sp>
      <p:pic>
        <p:nvPicPr>
          <p:cNvPr id="67" name="Picture 66">
            <a:extLst>
              <a:ext uri="{FF2B5EF4-FFF2-40B4-BE49-F238E27FC236}">
                <a16:creationId xmlns:a16="http://schemas.microsoft.com/office/drawing/2014/main" id="{48F3D272-434C-4B0C-852E-A8E404E2DABE}"/>
              </a:ext>
              <a:ext uri="{C183D7F6-B498-43B3-948B-1728B52AA6E4}">
                <adec:decorative xmlns:adec="http://schemas.microsoft.com/office/drawing/2017/decorative" val="1"/>
              </a:ext>
            </a:extLst>
          </p:cNvPr>
          <p:cNvPicPr>
            <a:picLocks noChangeAspect="1"/>
          </p:cNvPicPr>
          <p:nvPr/>
        </p:nvPicPr>
        <p:blipFill>
          <a:blip r:embed="rId28"/>
          <a:stretch>
            <a:fillRect/>
          </a:stretch>
        </p:blipFill>
        <p:spPr>
          <a:xfrm>
            <a:off x="6759933" y="4899759"/>
            <a:ext cx="768020" cy="100492"/>
          </a:xfrm>
          <a:prstGeom prst="rect">
            <a:avLst/>
          </a:prstGeom>
        </p:spPr>
      </p:pic>
      <p:pic>
        <p:nvPicPr>
          <p:cNvPr id="68" name="Picture 67">
            <a:extLst>
              <a:ext uri="{FF2B5EF4-FFF2-40B4-BE49-F238E27FC236}">
                <a16:creationId xmlns:a16="http://schemas.microsoft.com/office/drawing/2014/main" id="{480C1619-0F17-4878-A6DC-979C0A2D470A}"/>
              </a:ext>
              <a:ext uri="{C183D7F6-B498-43B3-948B-1728B52AA6E4}">
                <adec:decorative xmlns:adec="http://schemas.microsoft.com/office/drawing/2017/decorative" val="1"/>
              </a:ext>
            </a:extLst>
          </p:cNvPr>
          <p:cNvPicPr>
            <a:picLocks noChangeAspect="1"/>
          </p:cNvPicPr>
          <p:nvPr/>
        </p:nvPicPr>
        <p:blipFill>
          <a:blip r:embed="rId29"/>
          <a:stretch>
            <a:fillRect/>
          </a:stretch>
        </p:blipFill>
        <p:spPr>
          <a:xfrm>
            <a:off x="7680168" y="4778662"/>
            <a:ext cx="1148791" cy="266677"/>
          </a:xfrm>
          <a:prstGeom prst="rect">
            <a:avLst/>
          </a:prstGeom>
        </p:spPr>
      </p:pic>
      <p:sp>
        <p:nvSpPr>
          <p:cNvPr id="72" name="TextBox 71">
            <a:extLst>
              <a:ext uri="{FF2B5EF4-FFF2-40B4-BE49-F238E27FC236}">
                <a16:creationId xmlns:a16="http://schemas.microsoft.com/office/drawing/2014/main" id="{FF377BB2-F10D-440A-8911-AC5DC3A75FCA}"/>
              </a:ext>
              <a:ext uri="{C183D7F6-B498-43B3-948B-1728B52AA6E4}">
                <adec:decorative xmlns:adec="http://schemas.microsoft.com/office/drawing/2017/decorative" val="1"/>
              </a:ext>
            </a:extLst>
          </p:cNvPr>
          <p:cNvSpPr txBox="1"/>
          <p:nvPr/>
        </p:nvSpPr>
        <p:spPr>
          <a:xfrm>
            <a:off x="9246306" y="5132711"/>
            <a:ext cx="2279277" cy="276999"/>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a:ea typeface="+mj-ea"/>
                <a:cs typeface="+mj-cs"/>
              </a:rPr>
              <a:t>On–Premises / Hosted Services </a:t>
            </a:r>
          </a:p>
        </p:txBody>
      </p:sp>
      <p:grpSp>
        <p:nvGrpSpPr>
          <p:cNvPr id="14" name="Group 13">
            <a:extLst>
              <a:ext uri="{FF2B5EF4-FFF2-40B4-BE49-F238E27FC236}">
                <a16:creationId xmlns:a16="http://schemas.microsoft.com/office/drawing/2014/main" id="{2355EB9C-B706-45AE-B1CF-2415B6497A1A}"/>
              </a:ext>
              <a:ext uri="{C183D7F6-B498-43B3-948B-1728B52AA6E4}">
                <adec:decorative xmlns:adec="http://schemas.microsoft.com/office/drawing/2017/decorative" val="1"/>
              </a:ext>
            </a:extLst>
          </p:cNvPr>
          <p:cNvGrpSpPr/>
          <p:nvPr/>
        </p:nvGrpSpPr>
        <p:grpSpPr>
          <a:xfrm>
            <a:off x="9863496" y="4850536"/>
            <a:ext cx="1044893" cy="318483"/>
            <a:chOff x="9863496" y="4850536"/>
            <a:chExt cx="1044893" cy="318483"/>
          </a:xfrm>
        </p:grpSpPr>
        <p:pic>
          <p:nvPicPr>
            <p:cNvPr id="75" name="Graphic 74">
              <a:extLst>
                <a:ext uri="{FF2B5EF4-FFF2-40B4-BE49-F238E27FC236}">
                  <a16:creationId xmlns:a16="http://schemas.microsoft.com/office/drawing/2014/main" id="{3EB74070-7288-4CED-9F4A-3B61FC0CC81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863496" y="4850536"/>
              <a:ext cx="306113" cy="306113"/>
            </a:xfrm>
            <a:prstGeom prst="rect">
              <a:avLst/>
            </a:prstGeom>
          </p:spPr>
        </p:pic>
        <p:pic>
          <p:nvPicPr>
            <p:cNvPr id="76" name="Graphic 75">
              <a:extLst>
                <a:ext uri="{FF2B5EF4-FFF2-40B4-BE49-F238E27FC236}">
                  <a16:creationId xmlns:a16="http://schemas.microsoft.com/office/drawing/2014/main" id="{A6A8E690-6B52-46A3-91E5-2B76C7129390}"/>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0232886" y="4856721"/>
              <a:ext cx="306113" cy="306113"/>
            </a:xfrm>
            <a:prstGeom prst="rect">
              <a:avLst/>
            </a:prstGeom>
          </p:spPr>
        </p:pic>
        <p:pic>
          <p:nvPicPr>
            <p:cNvPr id="77" name="Graphic 76">
              <a:extLst>
                <a:ext uri="{FF2B5EF4-FFF2-40B4-BE49-F238E27FC236}">
                  <a16:creationId xmlns:a16="http://schemas.microsoft.com/office/drawing/2014/main" id="{623422E5-379D-43A3-B22C-DB121243961F}"/>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0602276" y="4862906"/>
              <a:ext cx="306113" cy="306113"/>
            </a:xfrm>
            <a:prstGeom prst="rect">
              <a:avLst/>
            </a:prstGeom>
          </p:spPr>
        </p:pic>
      </p:grpSp>
      <p:sp>
        <p:nvSpPr>
          <p:cNvPr id="79" name="TextBox 78">
            <a:extLst>
              <a:ext uri="{FF2B5EF4-FFF2-40B4-BE49-F238E27FC236}">
                <a16:creationId xmlns:a16="http://schemas.microsoft.com/office/drawing/2014/main" id="{1B87796D-4D7A-45D6-B2FF-AA9DE8047FAF}"/>
              </a:ext>
              <a:ext uri="{C183D7F6-B498-43B3-948B-1728B52AA6E4}">
                <adec:decorative xmlns:adec="http://schemas.microsoft.com/office/drawing/2017/decorative" val="1"/>
              </a:ext>
            </a:extLst>
          </p:cNvPr>
          <p:cNvSpPr txBox="1"/>
          <p:nvPr/>
        </p:nvSpPr>
        <p:spPr>
          <a:xfrm>
            <a:off x="7910824" y="5394782"/>
            <a:ext cx="2758053"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a:ea typeface="+mj-ea"/>
                <a:cs typeface="+mj-cs"/>
              </a:rPr>
              <a:t>Customer Environments</a:t>
            </a:r>
          </a:p>
        </p:txBody>
      </p:sp>
    </p:spTree>
    <p:extLst>
      <p:ext uri="{BB962C8B-B14F-4D97-AF65-F5344CB8AC3E}">
        <p14:creationId xmlns:p14="http://schemas.microsoft.com/office/powerpoint/2010/main" val="451537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
                                        </p:tgtEl>
                                        <p:attrNameLst>
                                          <p:attrName>style.visibility</p:attrName>
                                        </p:attrNameLst>
                                      </p:cBhvr>
                                      <p:to>
                                        <p:strVal val="visible"/>
                                      </p:to>
                                    </p:set>
                                    <p:animEffect transition="in" filter="fade">
                                      <p:cBhvr>
                                        <p:cTn id="7" dur="500"/>
                                        <p:tgtEl>
                                          <p:spTgt spid="2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7"/>
                                        </p:tgtEl>
                                        <p:attrNameLst>
                                          <p:attrName>style.visibility</p:attrName>
                                        </p:attrNameLst>
                                      </p:cBhvr>
                                      <p:to>
                                        <p:strVal val="visible"/>
                                      </p:to>
                                    </p:set>
                                    <p:animEffect transition="in" filter="fade">
                                      <p:cBhvr>
                                        <p:cTn id="10" dur="500"/>
                                        <p:tgtEl>
                                          <p:spTgt spid="15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9"/>
                                        </p:tgtEl>
                                        <p:attrNameLst>
                                          <p:attrName>style.visibility</p:attrName>
                                        </p:attrNameLst>
                                      </p:cBhvr>
                                      <p:to>
                                        <p:strVal val="visible"/>
                                      </p:to>
                                    </p:set>
                                    <p:animEffect transition="in" filter="fade">
                                      <p:cBhvr>
                                        <p:cTn id="15" dur="500"/>
                                        <p:tgtEl>
                                          <p:spTgt spid="259"/>
                                        </p:tgtEl>
                                      </p:cBhvr>
                                    </p:animEffect>
                                  </p:childTnLst>
                                </p:cTn>
                              </p:par>
                              <p:par>
                                <p:cTn id="16" presetID="10" presetClass="entr" presetSubtype="0" fill="hold" nodeType="withEffect">
                                  <p:stCondLst>
                                    <p:cond delay="0"/>
                                  </p:stCondLst>
                                  <p:childTnLst>
                                    <p:set>
                                      <p:cBhvr>
                                        <p:cTn id="17" dur="1" fill="hold">
                                          <p:stCondLst>
                                            <p:cond delay="0"/>
                                          </p:stCondLst>
                                        </p:cTn>
                                        <p:tgtEl>
                                          <p:spTgt spid="260"/>
                                        </p:tgtEl>
                                        <p:attrNameLst>
                                          <p:attrName>style.visibility</p:attrName>
                                        </p:attrNameLst>
                                      </p:cBhvr>
                                      <p:to>
                                        <p:strVal val="visible"/>
                                      </p:to>
                                    </p:set>
                                    <p:animEffect transition="in" filter="fade">
                                      <p:cBhvr>
                                        <p:cTn id="18" dur="500"/>
                                        <p:tgtEl>
                                          <p:spTgt spid="26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58"/>
                                        </p:tgtEl>
                                        <p:attrNameLst>
                                          <p:attrName>style.visibility</p:attrName>
                                        </p:attrNameLst>
                                      </p:cBhvr>
                                      <p:to>
                                        <p:strVal val="visible"/>
                                      </p:to>
                                    </p:set>
                                    <p:animEffect transition="in" filter="fade">
                                      <p:cBhvr>
                                        <p:cTn id="21" dur="500"/>
                                        <p:tgtEl>
                                          <p:spTgt spid="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animBg="1"/>
      <p:bldP spid="25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Group 101">
            <a:extLst>
              <a:ext uri="{FF2B5EF4-FFF2-40B4-BE49-F238E27FC236}">
                <a16:creationId xmlns:a16="http://schemas.microsoft.com/office/drawing/2014/main" id="{0D17D9D7-02F2-42CF-B6C0-1D1584BB924D}"/>
              </a:ext>
              <a:ext uri="{C183D7F6-B498-43B3-948B-1728B52AA6E4}">
                <adec:decorative xmlns:adec="http://schemas.microsoft.com/office/drawing/2017/decorative" val="1"/>
              </a:ext>
            </a:extLst>
          </p:cNvPr>
          <p:cNvGrpSpPr/>
          <p:nvPr/>
        </p:nvGrpSpPr>
        <p:grpSpPr>
          <a:xfrm>
            <a:off x="769665" y="3488035"/>
            <a:ext cx="10898465" cy="1509372"/>
            <a:chOff x="508253" y="3296357"/>
            <a:chExt cx="11420831" cy="2012789"/>
          </a:xfrm>
        </p:grpSpPr>
        <p:sp>
          <p:nvSpPr>
            <p:cNvPr id="103" name="Rectangle 102">
              <a:extLst>
                <a:ext uri="{FF2B5EF4-FFF2-40B4-BE49-F238E27FC236}">
                  <a16:creationId xmlns:a16="http://schemas.microsoft.com/office/drawing/2014/main" id="{6FA07890-9BDE-4AFC-B11C-3038386A1CFA}"/>
                </a:ext>
              </a:extLst>
            </p:cNvPr>
            <p:cNvSpPr/>
            <p:nvPr/>
          </p:nvSpPr>
          <p:spPr bwMode="auto">
            <a:xfrm>
              <a:off x="675944" y="3489781"/>
              <a:ext cx="11253140" cy="1819365"/>
            </a:xfrm>
            <a:prstGeom prst="rect">
              <a:avLst/>
            </a:prstGeom>
            <a:solidFill>
              <a:schemeClr val="bg1">
                <a:lumMod val="75000"/>
                <a:lumOff val="25000"/>
              </a:schemeClr>
            </a:solidFill>
            <a:ln w="7710" cap="flat" cmpd="sng" algn="ctr">
              <a:gradFill>
                <a:gsLst>
                  <a:gs pos="100000">
                    <a:schemeClr val="accent2"/>
                  </a:gs>
                  <a:gs pos="32000">
                    <a:schemeClr val="accent1"/>
                  </a:gs>
                </a:gsLst>
                <a:lin ang="2700000" scaled="0"/>
              </a:gradFill>
              <a:prstDash val="solid"/>
              <a:miter/>
            </a:ln>
            <a:effectLst>
              <a:outerShdw blurRad="152400" sx="101000" sy="101000" algn="ctr" rotWithShape="0">
                <a:prstClr val="black">
                  <a:alpha val="1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Segoe UI" pitchFamily="34" charset="0"/>
              </a:endParaRPr>
            </a:p>
          </p:txBody>
        </p:sp>
        <p:sp>
          <p:nvSpPr>
            <p:cNvPr id="105" name="Rectangle 104">
              <a:extLst>
                <a:ext uri="{FF2B5EF4-FFF2-40B4-BE49-F238E27FC236}">
                  <a16:creationId xmlns:a16="http://schemas.microsoft.com/office/drawing/2014/main" id="{E2BC51A3-CF63-4514-8717-412E94C96E67}"/>
                </a:ext>
              </a:extLst>
            </p:cNvPr>
            <p:cNvSpPr/>
            <p:nvPr/>
          </p:nvSpPr>
          <p:spPr bwMode="auto">
            <a:xfrm>
              <a:off x="577594" y="3385763"/>
              <a:ext cx="11283084" cy="1833396"/>
            </a:xfrm>
            <a:prstGeom prst="rect">
              <a:avLst/>
            </a:prstGeom>
            <a:solidFill>
              <a:schemeClr val="bg1">
                <a:lumMod val="75000"/>
                <a:lumOff val="25000"/>
              </a:schemeClr>
            </a:solidFill>
            <a:ln w="7710" cap="flat" cmpd="sng" algn="ctr">
              <a:gradFill>
                <a:gsLst>
                  <a:gs pos="100000">
                    <a:schemeClr val="accent2"/>
                  </a:gs>
                  <a:gs pos="0">
                    <a:schemeClr val="accent1"/>
                  </a:gs>
                </a:gsLst>
                <a:lin ang="2700000" scaled="0"/>
              </a:gradFill>
              <a:prstDash val="solid"/>
              <a:miter/>
            </a:ln>
            <a:effectLst>
              <a:outerShdw blurRad="152400" sx="101000" sy="101000" algn="ctr" rotWithShape="0">
                <a:prstClr val="black">
                  <a:alpha val="55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Segoe UI" pitchFamily="34" charset="0"/>
              </a:endParaRPr>
            </a:p>
          </p:txBody>
        </p:sp>
        <p:sp>
          <p:nvSpPr>
            <p:cNvPr id="106" name="Rectangle 105">
              <a:extLst>
                <a:ext uri="{FF2B5EF4-FFF2-40B4-BE49-F238E27FC236}">
                  <a16:creationId xmlns:a16="http://schemas.microsoft.com/office/drawing/2014/main" id="{D09E9DFE-9C7A-4F09-8FC9-3F77158C23DD}"/>
                </a:ext>
              </a:extLst>
            </p:cNvPr>
            <p:cNvSpPr/>
            <p:nvPr/>
          </p:nvSpPr>
          <p:spPr bwMode="auto">
            <a:xfrm>
              <a:off x="508253" y="3296357"/>
              <a:ext cx="11283084" cy="1833396"/>
            </a:xfrm>
            <a:prstGeom prst="rect">
              <a:avLst/>
            </a:prstGeom>
            <a:solidFill>
              <a:schemeClr val="bg1">
                <a:lumMod val="85000"/>
                <a:lumOff val="15000"/>
              </a:schemeClr>
            </a:solidFill>
            <a:ln w="7710" cap="flat" cmpd="sng" algn="ctr">
              <a:gradFill>
                <a:gsLst>
                  <a:gs pos="0">
                    <a:schemeClr val="accent1"/>
                  </a:gs>
                  <a:gs pos="100000">
                    <a:schemeClr val="accent2"/>
                  </a:gs>
                </a:gsLst>
                <a:lin ang="2700000" scaled="0"/>
              </a:gradFill>
              <a:prstDash val="solid"/>
              <a:miter/>
            </a:ln>
            <a:effectLst>
              <a:outerShdw blurRad="152400" sx="101000" sy="101000" algn="ctr" rotWithShape="0">
                <a:prstClr val="black">
                  <a:alpha val="55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Segoe UI" pitchFamily="34" charset="0"/>
              </a:endParaRPr>
            </a:p>
          </p:txBody>
        </p:sp>
      </p:grpSp>
      <p:grpSp>
        <p:nvGrpSpPr>
          <p:cNvPr id="3" name="Group 2">
            <a:extLst>
              <a:ext uri="{FF2B5EF4-FFF2-40B4-BE49-F238E27FC236}">
                <a16:creationId xmlns:a16="http://schemas.microsoft.com/office/drawing/2014/main" id="{D6A11D9C-9093-4D57-BD1A-A253D9219FE3}"/>
              </a:ext>
              <a:ext uri="{C183D7F6-B498-43B3-948B-1728B52AA6E4}">
                <adec:decorative xmlns:adec="http://schemas.microsoft.com/office/drawing/2017/decorative" val="1"/>
              </a:ext>
            </a:extLst>
          </p:cNvPr>
          <p:cNvGrpSpPr/>
          <p:nvPr/>
        </p:nvGrpSpPr>
        <p:grpSpPr>
          <a:xfrm>
            <a:off x="769664" y="1836114"/>
            <a:ext cx="10680133" cy="993527"/>
            <a:chOff x="769664" y="1836114"/>
            <a:chExt cx="10680133" cy="993527"/>
          </a:xfrm>
        </p:grpSpPr>
        <p:sp>
          <p:nvSpPr>
            <p:cNvPr id="84" name="Rectangle: Rounded Corners 1083">
              <a:extLst>
                <a:ext uri="{FF2B5EF4-FFF2-40B4-BE49-F238E27FC236}">
                  <a16:creationId xmlns:a16="http://schemas.microsoft.com/office/drawing/2014/main" id="{5F97E15B-AF2E-4E69-9F77-AAEC6E22AC27}"/>
                </a:ext>
              </a:extLst>
            </p:cNvPr>
            <p:cNvSpPr/>
            <p:nvPr/>
          </p:nvSpPr>
          <p:spPr bwMode="auto">
            <a:xfrm>
              <a:off x="769664" y="2016074"/>
              <a:ext cx="10680133" cy="813567"/>
            </a:xfrm>
            <a:custGeom>
              <a:avLst/>
              <a:gdLst>
                <a:gd name="connsiteX0" fmla="*/ 0 w 6205105"/>
                <a:gd name="connsiteY0" fmla="*/ 0 h 4012220"/>
                <a:gd name="connsiteX1" fmla="*/ 0 w 6205105"/>
                <a:gd name="connsiteY1" fmla="*/ 0 h 4012220"/>
                <a:gd name="connsiteX2" fmla="*/ 6205105 w 6205105"/>
                <a:gd name="connsiteY2" fmla="*/ 0 h 4012220"/>
                <a:gd name="connsiteX3" fmla="*/ 6205105 w 6205105"/>
                <a:gd name="connsiteY3" fmla="*/ 0 h 4012220"/>
                <a:gd name="connsiteX4" fmla="*/ 6205105 w 6205105"/>
                <a:gd name="connsiteY4" fmla="*/ 4012220 h 4012220"/>
                <a:gd name="connsiteX5" fmla="*/ 6205105 w 6205105"/>
                <a:gd name="connsiteY5" fmla="*/ 4012220 h 4012220"/>
                <a:gd name="connsiteX6" fmla="*/ 0 w 6205105"/>
                <a:gd name="connsiteY6" fmla="*/ 4012220 h 4012220"/>
                <a:gd name="connsiteX7" fmla="*/ 0 w 6205105"/>
                <a:gd name="connsiteY7" fmla="*/ 4012220 h 4012220"/>
                <a:gd name="connsiteX8" fmla="*/ 0 w 6205105"/>
                <a:gd name="connsiteY8" fmla="*/ 0 h 4012220"/>
                <a:gd name="connsiteX0" fmla="*/ 0 w 6205105"/>
                <a:gd name="connsiteY0" fmla="*/ 7621 h 4019841"/>
                <a:gd name="connsiteX1" fmla="*/ 0 w 6205105"/>
                <a:gd name="connsiteY1" fmla="*/ 7621 h 4019841"/>
                <a:gd name="connsiteX2" fmla="*/ 4192169 w 6205105"/>
                <a:gd name="connsiteY2" fmla="*/ 0 h 4019841"/>
                <a:gd name="connsiteX3" fmla="*/ 6205105 w 6205105"/>
                <a:gd name="connsiteY3" fmla="*/ 7621 h 4019841"/>
                <a:gd name="connsiteX4" fmla="*/ 6205105 w 6205105"/>
                <a:gd name="connsiteY4" fmla="*/ 7621 h 4019841"/>
                <a:gd name="connsiteX5" fmla="*/ 6205105 w 6205105"/>
                <a:gd name="connsiteY5" fmla="*/ 4019841 h 4019841"/>
                <a:gd name="connsiteX6" fmla="*/ 6205105 w 6205105"/>
                <a:gd name="connsiteY6" fmla="*/ 4019841 h 4019841"/>
                <a:gd name="connsiteX7" fmla="*/ 0 w 6205105"/>
                <a:gd name="connsiteY7" fmla="*/ 4019841 h 4019841"/>
                <a:gd name="connsiteX8" fmla="*/ 0 w 6205105"/>
                <a:gd name="connsiteY8" fmla="*/ 4019841 h 4019841"/>
                <a:gd name="connsiteX9" fmla="*/ 0 w 6205105"/>
                <a:gd name="connsiteY9" fmla="*/ 7621 h 4019841"/>
                <a:gd name="connsiteX0" fmla="*/ 0 w 6205105"/>
                <a:gd name="connsiteY0" fmla="*/ 15240 h 4027460"/>
                <a:gd name="connsiteX1" fmla="*/ 0 w 6205105"/>
                <a:gd name="connsiteY1" fmla="*/ 15240 h 4027460"/>
                <a:gd name="connsiteX2" fmla="*/ 1997609 w 6205105"/>
                <a:gd name="connsiteY2" fmla="*/ 0 h 4027460"/>
                <a:gd name="connsiteX3" fmla="*/ 4192169 w 6205105"/>
                <a:gd name="connsiteY3" fmla="*/ 7619 h 4027460"/>
                <a:gd name="connsiteX4" fmla="*/ 6205105 w 6205105"/>
                <a:gd name="connsiteY4" fmla="*/ 15240 h 4027460"/>
                <a:gd name="connsiteX5" fmla="*/ 6205105 w 6205105"/>
                <a:gd name="connsiteY5" fmla="*/ 15240 h 4027460"/>
                <a:gd name="connsiteX6" fmla="*/ 6205105 w 6205105"/>
                <a:gd name="connsiteY6" fmla="*/ 4027460 h 4027460"/>
                <a:gd name="connsiteX7" fmla="*/ 6205105 w 6205105"/>
                <a:gd name="connsiteY7" fmla="*/ 4027460 h 4027460"/>
                <a:gd name="connsiteX8" fmla="*/ 0 w 6205105"/>
                <a:gd name="connsiteY8" fmla="*/ 4027460 h 4027460"/>
                <a:gd name="connsiteX9" fmla="*/ 0 w 6205105"/>
                <a:gd name="connsiteY9" fmla="*/ 4027460 h 4027460"/>
                <a:gd name="connsiteX10" fmla="*/ 0 w 6205105"/>
                <a:gd name="connsiteY10" fmla="*/ 15240 h 4027460"/>
                <a:gd name="connsiteX0" fmla="*/ 4192169 w 6205105"/>
                <a:gd name="connsiteY0" fmla="*/ 0 h 4019841"/>
                <a:gd name="connsiteX1" fmla="*/ 6205105 w 6205105"/>
                <a:gd name="connsiteY1" fmla="*/ 7621 h 4019841"/>
                <a:gd name="connsiteX2" fmla="*/ 6205105 w 6205105"/>
                <a:gd name="connsiteY2" fmla="*/ 7621 h 4019841"/>
                <a:gd name="connsiteX3" fmla="*/ 6205105 w 6205105"/>
                <a:gd name="connsiteY3" fmla="*/ 4019841 h 4019841"/>
                <a:gd name="connsiteX4" fmla="*/ 6205105 w 6205105"/>
                <a:gd name="connsiteY4" fmla="*/ 4019841 h 4019841"/>
                <a:gd name="connsiteX5" fmla="*/ 0 w 6205105"/>
                <a:gd name="connsiteY5" fmla="*/ 4019841 h 4019841"/>
                <a:gd name="connsiteX6" fmla="*/ 0 w 6205105"/>
                <a:gd name="connsiteY6" fmla="*/ 4019841 h 4019841"/>
                <a:gd name="connsiteX7" fmla="*/ 0 w 6205105"/>
                <a:gd name="connsiteY7" fmla="*/ 7621 h 4019841"/>
                <a:gd name="connsiteX8" fmla="*/ 0 w 6205105"/>
                <a:gd name="connsiteY8" fmla="*/ 7621 h 4019841"/>
                <a:gd name="connsiteX9" fmla="*/ 2089049 w 6205105"/>
                <a:gd name="connsiteY9" fmla="*/ 83821 h 4019841"/>
                <a:gd name="connsiteX0" fmla="*/ 4192169 w 6205105"/>
                <a:gd name="connsiteY0" fmla="*/ 0 h 4019841"/>
                <a:gd name="connsiteX1" fmla="*/ 6205105 w 6205105"/>
                <a:gd name="connsiteY1" fmla="*/ 7621 h 4019841"/>
                <a:gd name="connsiteX2" fmla="*/ 6205105 w 6205105"/>
                <a:gd name="connsiteY2" fmla="*/ 7621 h 4019841"/>
                <a:gd name="connsiteX3" fmla="*/ 6205105 w 6205105"/>
                <a:gd name="connsiteY3" fmla="*/ 4019841 h 4019841"/>
                <a:gd name="connsiteX4" fmla="*/ 6205105 w 6205105"/>
                <a:gd name="connsiteY4" fmla="*/ 4019841 h 4019841"/>
                <a:gd name="connsiteX5" fmla="*/ 0 w 6205105"/>
                <a:gd name="connsiteY5" fmla="*/ 4019841 h 4019841"/>
                <a:gd name="connsiteX6" fmla="*/ 0 w 6205105"/>
                <a:gd name="connsiteY6" fmla="*/ 4019841 h 4019841"/>
                <a:gd name="connsiteX7" fmla="*/ 0 w 6205105"/>
                <a:gd name="connsiteY7" fmla="*/ 7621 h 4019841"/>
                <a:gd name="connsiteX8" fmla="*/ 0 w 6205105"/>
                <a:gd name="connsiteY8" fmla="*/ 7621 h 4019841"/>
                <a:gd name="connsiteX9" fmla="*/ 2041424 w 6205105"/>
                <a:gd name="connsiteY9" fmla="*/ 7621 h 4019841"/>
                <a:gd name="connsiteX0" fmla="*/ 4192169 w 6205105"/>
                <a:gd name="connsiteY0" fmla="*/ 0 h 4019841"/>
                <a:gd name="connsiteX1" fmla="*/ 6205105 w 6205105"/>
                <a:gd name="connsiteY1" fmla="*/ 7621 h 4019841"/>
                <a:gd name="connsiteX2" fmla="*/ 6205105 w 6205105"/>
                <a:gd name="connsiteY2" fmla="*/ 7621 h 4019841"/>
                <a:gd name="connsiteX3" fmla="*/ 6205105 w 6205105"/>
                <a:gd name="connsiteY3" fmla="*/ 4019841 h 4019841"/>
                <a:gd name="connsiteX4" fmla="*/ 6205105 w 6205105"/>
                <a:gd name="connsiteY4" fmla="*/ 4019841 h 4019841"/>
                <a:gd name="connsiteX5" fmla="*/ 0 w 6205105"/>
                <a:gd name="connsiteY5" fmla="*/ 4019841 h 4019841"/>
                <a:gd name="connsiteX6" fmla="*/ 0 w 6205105"/>
                <a:gd name="connsiteY6" fmla="*/ 4019841 h 4019841"/>
                <a:gd name="connsiteX7" fmla="*/ 0 w 6205105"/>
                <a:gd name="connsiteY7" fmla="*/ 7621 h 4019841"/>
                <a:gd name="connsiteX8" fmla="*/ 0 w 6205105"/>
                <a:gd name="connsiteY8" fmla="*/ 7621 h 4019841"/>
                <a:gd name="connsiteX9" fmla="*/ 2035074 w 6205105"/>
                <a:gd name="connsiteY9" fmla="*/ 7621 h 4019841"/>
                <a:gd name="connsiteX0" fmla="*/ 4131844 w 6205105"/>
                <a:gd name="connsiteY0" fmla="*/ 0 h 4023016"/>
                <a:gd name="connsiteX1" fmla="*/ 6205105 w 6205105"/>
                <a:gd name="connsiteY1" fmla="*/ 10796 h 4023016"/>
                <a:gd name="connsiteX2" fmla="*/ 6205105 w 6205105"/>
                <a:gd name="connsiteY2" fmla="*/ 10796 h 4023016"/>
                <a:gd name="connsiteX3" fmla="*/ 6205105 w 6205105"/>
                <a:gd name="connsiteY3" fmla="*/ 4023016 h 4023016"/>
                <a:gd name="connsiteX4" fmla="*/ 6205105 w 6205105"/>
                <a:gd name="connsiteY4" fmla="*/ 4023016 h 4023016"/>
                <a:gd name="connsiteX5" fmla="*/ 0 w 6205105"/>
                <a:gd name="connsiteY5" fmla="*/ 4023016 h 4023016"/>
                <a:gd name="connsiteX6" fmla="*/ 0 w 6205105"/>
                <a:gd name="connsiteY6" fmla="*/ 4023016 h 4023016"/>
                <a:gd name="connsiteX7" fmla="*/ 0 w 6205105"/>
                <a:gd name="connsiteY7" fmla="*/ 10796 h 4023016"/>
                <a:gd name="connsiteX8" fmla="*/ 0 w 6205105"/>
                <a:gd name="connsiteY8" fmla="*/ 10796 h 4023016"/>
                <a:gd name="connsiteX9" fmla="*/ 2035074 w 6205105"/>
                <a:gd name="connsiteY9" fmla="*/ 10796 h 4023016"/>
                <a:gd name="connsiteX0" fmla="*/ 4147719 w 6205105"/>
                <a:gd name="connsiteY0" fmla="*/ 0 h 4016666"/>
                <a:gd name="connsiteX1" fmla="*/ 6205105 w 6205105"/>
                <a:gd name="connsiteY1" fmla="*/ 4446 h 4016666"/>
                <a:gd name="connsiteX2" fmla="*/ 6205105 w 6205105"/>
                <a:gd name="connsiteY2" fmla="*/ 4446 h 4016666"/>
                <a:gd name="connsiteX3" fmla="*/ 6205105 w 6205105"/>
                <a:gd name="connsiteY3" fmla="*/ 4016666 h 4016666"/>
                <a:gd name="connsiteX4" fmla="*/ 6205105 w 6205105"/>
                <a:gd name="connsiteY4" fmla="*/ 4016666 h 4016666"/>
                <a:gd name="connsiteX5" fmla="*/ 0 w 6205105"/>
                <a:gd name="connsiteY5" fmla="*/ 4016666 h 4016666"/>
                <a:gd name="connsiteX6" fmla="*/ 0 w 6205105"/>
                <a:gd name="connsiteY6" fmla="*/ 4016666 h 4016666"/>
                <a:gd name="connsiteX7" fmla="*/ 0 w 6205105"/>
                <a:gd name="connsiteY7" fmla="*/ 4446 h 4016666"/>
                <a:gd name="connsiteX8" fmla="*/ 0 w 6205105"/>
                <a:gd name="connsiteY8" fmla="*/ 4446 h 4016666"/>
                <a:gd name="connsiteX9" fmla="*/ 2035074 w 6205105"/>
                <a:gd name="connsiteY9" fmla="*/ 4446 h 4016666"/>
                <a:gd name="connsiteX0" fmla="*/ 4157244 w 6205105"/>
                <a:gd name="connsiteY0" fmla="*/ 17779 h 4012220"/>
                <a:gd name="connsiteX1" fmla="*/ 6205105 w 6205105"/>
                <a:gd name="connsiteY1" fmla="*/ 0 h 4012220"/>
                <a:gd name="connsiteX2" fmla="*/ 6205105 w 6205105"/>
                <a:gd name="connsiteY2" fmla="*/ 0 h 4012220"/>
                <a:gd name="connsiteX3" fmla="*/ 6205105 w 6205105"/>
                <a:gd name="connsiteY3" fmla="*/ 4012220 h 4012220"/>
                <a:gd name="connsiteX4" fmla="*/ 6205105 w 6205105"/>
                <a:gd name="connsiteY4" fmla="*/ 4012220 h 4012220"/>
                <a:gd name="connsiteX5" fmla="*/ 0 w 6205105"/>
                <a:gd name="connsiteY5" fmla="*/ 4012220 h 4012220"/>
                <a:gd name="connsiteX6" fmla="*/ 0 w 6205105"/>
                <a:gd name="connsiteY6" fmla="*/ 4012220 h 4012220"/>
                <a:gd name="connsiteX7" fmla="*/ 0 w 6205105"/>
                <a:gd name="connsiteY7" fmla="*/ 0 h 4012220"/>
                <a:gd name="connsiteX8" fmla="*/ 0 w 6205105"/>
                <a:gd name="connsiteY8" fmla="*/ 0 h 4012220"/>
                <a:gd name="connsiteX9" fmla="*/ 2035074 w 6205105"/>
                <a:gd name="connsiteY9" fmla="*/ 0 h 4012220"/>
                <a:gd name="connsiteX0" fmla="*/ 4144544 w 6205105"/>
                <a:gd name="connsiteY0" fmla="*/ 1904 h 4012220"/>
                <a:gd name="connsiteX1" fmla="*/ 6205105 w 6205105"/>
                <a:gd name="connsiteY1" fmla="*/ 0 h 4012220"/>
                <a:gd name="connsiteX2" fmla="*/ 6205105 w 6205105"/>
                <a:gd name="connsiteY2" fmla="*/ 0 h 4012220"/>
                <a:gd name="connsiteX3" fmla="*/ 6205105 w 6205105"/>
                <a:gd name="connsiteY3" fmla="*/ 4012220 h 4012220"/>
                <a:gd name="connsiteX4" fmla="*/ 6205105 w 6205105"/>
                <a:gd name="connsiteY4" fmla="*/ 4012220 h 4012220"/>
                <a:gd name="connsiteX5" fmla="*/ 0 w 6205105"/>
                <a:gd name="connsiteY5" fmla="*/ 4012220 h 4012220"/>
                <a:gd name="connsiteX6" fmla="*/ 0 w 6205105"/>
                <a:gd name="connsiteY6" fmla="*/ 4012220 h 4012220"/>
                <a:gd name="connsiteX7" fmla="*/ 0 w 6205105"/>
                <a:gd name="connsiteY7" fmla="*/ 0 h 4012220"/>
                <a:gd name="connsiteX8" fmla="*/ 0 w 6205105"/>
                <a:gd name="connsiteY8" fmla="*/ 0 h 4012220"/>
                <a:gd name="connsiteX9" fmla="*/ 2035074 w 6205105"/>
                <a:gd name="connsiteY9" fmla="*/ 0 h 4012220"/>
                <a:gd name="connsiteX0" fmla="*/ 4421808 w 6205105"/>
                <a:gd name="connsiteY0" fmla="*/ 1904 h 4012220"/>
                <a:gd name="connsiteX1" fmla="*/ 6205105 w 6205105"/>
                <a:gd name="connsiteY1" fmla="*/ 0 h 4012220"/>
                <a:gd name="connsiteX2" fmla="*/ 6205105 w 6205105"/>
                <a:gd name="connsiteY2" fmla="*/ 0 h 4012220"/>
                <a:gd name="connsiteX3" fmla="*/ 6205105 w 6205105"/>
                <a:gd name="connsiteY3" fmla="*/ 4012220 h 4012220"/>
                <a:gd name="connsiteX4" fmla="*/ 6205105 w 6205105"/>
                <a:gd name="connsiteY4" fmla="*/ 4012220 h 4012220"/>
                <a:gd name="connsiteX5" fmla="*/ 0 w 6205105"/>
                <a:gd name="connsiteY5" fmla="*/ 4012220 h 4012220"/>
                <a:gd name="connsiteX6" fmla="*/ 0 w 6205105"/>
                <a:gd name="connsiteY6" fmla="*/ 4012220 h 4012220"/>
                <a:gd name="connsiteX7" fmla="*/ 0 w 6205105"/>
                <a:gd name="connsiteY7" fmla="*/ 0 h 4012220"/>
                <a:gd name="connsiteX8" fmla="*/ 0 w 6205105"/>
                <a:gd name="connsiteY8" fmla="*/ 0 h 4012220"/>
                <a:gd name="connsiteX9" fmla="*/ 2035074 w 6205105"/>
                <a:gd name="connsiteY9" fmla="*/ 0 h 4012220"/>
                <a:gd name="connsiteX0" fmla="*/ 4421808 w 6205105"/>
                <a:gd name="connsiteY0" fmla="*/ 1904 h 4012220"/>
                <a:gd name="connsiteX1" fmla="*/ 6205105 w 6205105"/>
                <a:gd name="connsiteY1" fmla="*/ 0 h 4012220"/>
                <a:gd name="connsiteX2" fmla="*/ 6205105 w 6205105"/>
                <a:gd name="connsiteY2" fmla="*/ 0 h 4012220"/>
                <a:gd name="connsiteX3" fmla="*/ 6205105 w 6205105"/>
                <a:gd name="connsiteY3" fmla="*/ 4012220 h 4012220"/>
                <a:gd name="connsiteX4" fmla="*/ 6205105 w 6205105"/>
                <a:gd name="connsiteY4" fmla="*/ 4012220 h 4012220"/>
                <a:gd name="connsiteX5" fmla="*/ 0 w 6205105"/>
                <a:gd name="connsiteY5" fmla="*/ 4012220 h 4012220"/>
                <a:gd name="connsiteX6" fmla="*/ 0 w 6205105"/>
                <a:gd name="connsiteY6" fmla="*/ 4012220 h 4012220"/>
                <a:gd name="connsiteX7" fmla="*/ 0 w 6205105"/>
                <a:gd name="connsiteY7" fmla="*/ 0 h 4012220"/>
                <a:gd name="connsiteX8" fmla="*/ 0 w 6205105"/>
                <a:gd name="connsiteY8" fmla="*/ 0 h 4012220"/>
                <a:gd name="connsiteX9" fmla="*/ 1751047 w 6205105"/>
                <a:gd name="connsiteY9" fmla="*/ 0 h 4012220"/>
                <a:gd name="connsiteX0" fmla="*/ 4601026 w 6205105"/>
                <a:gd name="connsiteY0" fmla="*/ 1904 h 4012220"/>
                <a:gd name="connsiteX1" fmla="*/ 6205105 w 6205105"/>
                <a:gd name="connsiteY1" fmla="*/ 0 h 4012220"/>
                <a:gd name="connsiteX2" fmla="*/ 6205105 w 6205105"/>
                <a:gd name="connsiteY2" fmla="*/ 0 h 4012220"/>
                <a:gd name="connsiteX3" fmla="*/ 6205105 w 6205105"/>
                <a:gd name="connsiteY3" fmla="*/ 4012220 h 4012220"/>
                <a:gd name="connsiteX4" fmla="*/ 6205105 w 6205105"/>
                <a:gd name="connsiteY4" fmla="*/ 4012220 h 4012220"/>
                <a:gd name="connsiteX5" fmla="*/ 0 w 6205105"/>
                <a:gd name="connsiteY5" fmla="*/ 4012220 h 4012220"/>
                <a:gd name="connsiteX6" fmla="*/ 0 w 6205105"/>
                <a:gd name="connsiteY6" fmla="*/ 4012220 h 4012220"/>
                <a:gd name="connsiteX7" fmla="*/ 0 w 6205105"/>
                <a:gd name="connsiteY7" fmla="*/ 0 h 4012220"/>
                <a:gd name="connsiteX8" fmla="*/ 0 w 6205105"/>
                <a:gd name="connsiteY8" fmla="*/ 0 h 4012220"/>
                <a:gd name="connsiteX9" fmla="*/ 1751047 w 6205105"/>
                <a:gd name="connsiteY9" fmla="*/ 0 h 4012220"/>
                <a:gd name="connsiteX0" fmla="*/ 4698781 w 6205105"/>
                <a:gd name="connsiteY0" fmla="*/ 1904 h 4012220"/>
                <a:gd name="connsiteX1" fmla="*/ 6205105 w 6205105"/>
                <a:gd name="connsiteY1" fmla="*/ 0 h 4012220"/>
                <a:gd name="connsiteX2" fmla="*/ 6205105 w 6205105"/>
                <a:gd name="connsiteY2" fmla="*/ 0 h 4012220"/>
                <a:gd name="connsiteX3" fmla="*/ 6205105 w 6205105"/>
                <a:gd name="connsiteY3" fmla="*/ 4012220 h 4012220"/>
                <a:gd name="connsiteX4" fmla="*/ 6205105 w 6205105"/>
                <a:gd name="connsiteY4" fmla="*/ 4012220 h 4012220"/>
                <a:gd name="connsiteX5" fmla="*/ 0 w 6205105"/>
                <a:gd name="connsiteY5" fmla="*/ 4012220 h 4012220"/>
                <a:gd name="connsiteX6" fmla="*/ 0 w 6205105"/>
                <a:gd name="connsiteY6" fmla="*/ 4012220 h 4012220"/>
                <a:gd name="connsiteX7" fmla="*/ 0 w 6205105"/>
                <a:gd name="connsiteY7" fmla="*/ 0 h 4012220"/>
                <a:gd name="connsiteX8" fmla="*/ 0 w 6205105"/>
                <a:gd name="connsiteY8" fmla="*/ 0 h 4012220"/>
                <a:gd name="connsiteX9" fmla="*/ 1751047 w 6205105"/>
                <a:gd name="connsiteY9" fmla="*/ 0 h 4012220"/>
                <a:gd name="connsiteX0" fmla="*/ 4698781 w 6205105"/>
                <a:gd name="connsiteY0" fmla="*/ 1904 h 4012220"/>
                <a:gd name="connsiteX1" fmla="*/ 6205105 w 6205105"/>
                <a:gd name="connsiteY1" fmla="*/ 0 h 4012220"/>
                <a:gd name="connsiteX2" fmla="*/ 6205105 w 6205105"/>
                <a:gd name="connsiteY2" fmla="*/ 0 h 4012220"/>
                <a:gd name="connsiteX3" fmla="*/ 6205105 w 6205105"/>
                <a:gd name="connsiteY3" fmla="*/ 4012220 h 4012220"/>
                <a:gd name="connsiteX4" fmla="*/ 6205105 w 6205105"/>
                <a:gd name="connsiteY4" fmla="*/ 4012220 h 4012220"/>
                <a:gd name="connsiteX5" fmla="*/ 0 w 6205105"/>
                <a:gd name="connsiteY5" fmla="*/ 4012220 h 4012220"/>
                <a:gd name="connsiteX6" fmla="*/ 0 w 6205105"/>
                <a:gd name="connsiteY6" fmla="*/ 4012220 h 4012220"/>
                <a:gd name="connsiteX7" fmla="*/ 0 w 6205105"/>
                <a:gd name="connsiteY7" fmla="*/ 0 h 4012220"/>
                <a:gd name="connsiteX8" fmla="*/ 0 w 6205105"/>
                <a:gd name="connsiteY8" fmla="*/ 0 h 4012220"/>
                <a:gd name="connsiteX9" fmla="*/ 1392610 w 6205105"/>
                <a:gd name="connsiteY9" fmla="*/ 0 h 4012220"/>
                <a:gd name="connsiteX0" fmla="*/ 4698781 w 6205105"/>
                <a:gd name="connsiteY0" fmla="*/ 8279 h 4018595"/>
                <a:gd name="connsiteX1" fmla="*/ 6205105 w 6205105"/>
                <a:gd name="connsiteY1" fmla="*/ 6375 h 4018595"/>
                <a:gd name="connsiteX2" fmla="*/ 6205105 w 6205105"/>
                <a:gd name="connsiteY2" fmla="*/ 6375 h 4018595"/>
                <a:gd name="connsiteX3" fmla="*/ 6205105 w 6205105"/>
                <a:gd name="connsiteY3" fmla="*/ 4018595 h 4018595"/>
                <a:gd name="connsiteX4" fmla="*/ 6205105 w 6205105"/>
                <a:gd name="connsiteY4" fmla="*/ 4018595 h 4018595"/>
                <a:gd name="connsiteX5" fmla="*/ 0 w 6205105"/>
                <a:gd name="connsiteY5" fmla="*/ 4018595 h 4018595"/>
                <a:gd name="connsiteX6" fmla="*/ 0 w 6205105"/>
                <a:gd name="connsiteY6" fmla="*/ 4018595 h 4018595"/>
                <a:gd name="connsiteX7" fmla="*/ 0 w 6205105"/>
                <a:gd name="connsiteY7" fmla="*/ 6375 h 4018595"/>
                <a:gd name="connsiteX8" fmla="*/ 0 w 6205105"/>
                <a:gd name="connsiteY8" fmla="*/ 6375 h 4018595"/>
                <a:gd name="connsiteX9" fmla="*/ 2251991 w 6205105"/>
                <a:gd name="connsiteY9" fmla="*/ 0 h 4018595"/>
                <a:gd name="connsiteX0" fmla="*/ 3991055 w 6205105"/>
                <a:gd name="connsiteY0" fmla="*/ 8279 h 4018595"/>
                <a:gd name="connsiteX1" fmla="*/ 6205105 w 6205105"/>
                <a:gd name="connsiteY1" fmla="*/ 6375 h 4018595"/>
                <a:gd name="connsiteX2" fmla="*/ 6205105 w 6205105"/>
                <a:gd name="connsiteY2" fmla="*/ 6375 h 4018595"/>
                <a:gd name="connsiteX3" fmla="*/ 6205105 w 6205105"/>
                <a:gd name="connsiteY3" fmla="*/ 4018595 h 4018595"/>
                <a:gd name="connsiteX4" fmla="*/ 6205105 w 6205105"/>
                <a:gd name="connsiteY4" fmla="*/ 4018595 h 4018595"/>
                <a:gd name="connsiteX5" fmla="*/ 0 w 6205105"/>
                <a:gd name="connsiteY5" fmla="*/ 4018595 h 4018595"/>
                <a:gd name="connsiteX6" fmla="*/ 0 w 6205105"/>
                <a:gd name="connsiteY6" fmla="*/ 4018595 h 4018595"/>
                <a:gd name="connsiteX7" fmla="*/ 0 w 6205105"/>
                <a:gd name="connsiteY7" fmla="*/ 6375 h 4018595"/>
                <a:gd name="connsiteX8" fmla="*/ 0 w 6205105"/>
                <a:gd name="connsiteY8" fmla="*/ 6375 h 4018595"/>
                <a:gd name="connsiteX9" fmla="*/ 2251991 w 6205105"/>
                <a:gd name="connsiteY9" fmla="*/ 0 h 4018595"/>
                <a:gd name="connsiteX0" fmla="*/ 4381244 w 6205105"/>
                <a:gd name="connsiteY0" fmla="*/ 8280 h 4018595"/>
                <a:gd name="connsiteX1" fmla="*/ 6205105 w 6205105"/>
                <a:gd name="connsiteY1" fmla="*/ 6375 h 4018595"/>
                <a:gd name="connsiteX2" fmla="*/ 6205105 w 6205105"/>
                <a:gd name="connsiteY2" fmla="*/ 6375 h 4018595"/>
                <a:gd name="connsiteX3" fmla="*/ 6205105 w 6205105"/>
                <a:gd name="connsiteY3" fmla="*/ 4018595 h 4018595"/>
                <a:gd name="connsiteX4" fmla="*/ 6205105 w 6205105"/>
                <a:gd name="connsiteY4" fmla="*/ 4018595 h 4018595"/>
                <a:gd name="connsiteX5" fmla="*/ 0 w 6205105"/>
                <a:gd name="connsiteY5" fmla="*/ 4018595 h 4018595"/>
                <a:gd name="connsiteX6" fmla="*/ 0 w 6205105"/>
                <a:gd name="connsiteY6" fmla="*/ 4018595 h 4018595"/>
                <a:gd name="connsiteX7" fmla="*/ 0 w 6205105"/>
                <a:gd name="connsiteY7" fmla="*/ 6375 h 4018595"/>
                <a:gd name="connsiteX8" fmla="*/ 0 w 6205105"/>
                <a:gd name="connsiteY8" fmla="*/ 6375 h 4018595"/>
                <a:gd name="connsiteX9" fmla="*/ 2251991 w 6205105"/>
                <a:gd name="connsiteY9" fmla="*/ 0 h 4018595"/>
                <a:gd name="connsiteX0" fmla="*/ 4368631 w 6205105"/>
                <a:gd name="connsiteY0" fmla="*/ 8280 h 4018595"/>
                <a:gd name="connsiteX1" fmla="*/ 6205105 w 6205105"/>
                <a:gd name="connsiteY1" fmla="*/ 6375 h 4018595"/>
                <a:gd name="connsiteX2" fmla="*/ 6205105 w 6205105"/>
                <a:gd name="connsiteY2" fmla="*/ 6375 h 4018595"/>
                <a:gd name="connsiteX3" fmla="*/ 6205105 w 6205105"/>
                <a:gd name="connsiteY3" fmla="*/ 4018595 h 4018595"/>
                <a:gd name="connsiteX4" fmla="*/ 6205105 w 6205105"/>
                <a:gd name="connsiteY4" fmla="*/ 4018595 h 4018595"/>
                <a:gd name="connsiteX5" fmla="*/ 0 w 6205105"/>
                <a:gd name="connsiteY5" fmla="*/ 4018595 h 4018595"/>
                <a:gd name="connsiteX6" fmla="*/ 0 w 6205105"/>
                <a:gd name="connsiteY6" fmla="*/ 4018595 h 4018595"/>
                <a:gd name="connsiteX7" fmla="*/ 0 w 6205105"/>
                <a:gd name="connsiteY7" fmla="*/ 6375 h 4018595"/>
                <a:gd name="connsiteX8" fmla="*/ 0 w 6205105"/>
                <a:gd name="connsiteY8" fmla="*/ 6375 h 4018595"/>
                <a:gd name="connsiteX9" fmla="*/ 2251991 w 6205105"/>
                <a:gd name="connsiteY9" fmla="*/ 0 h 4018595"/>
                <a:gd name="connsiteX0" fmla="*/ 4358540 w 6205105"/>
                <a:gd name="connsiteY0" fmla="*/ 8280 h 4018595"/>
                <a:gd name="connsiteX1" fmla="*/ 6205105 w 6205105"/>
                <a:gd name="connsiteY1" fmla="*/ 6375 h 4018595"/>
                <a:gd name="connsiteX2" fmla="*/ 6205105 w 6205105"/>
                <a:gd name="connsiteY2" fmla="*/ 6375 h 4018595"/>
                <a:gd name="connsiteX3" fmla="*/ 6205105 w 6205105"/>
                <a:gd name="connsiteY3" fmla="*/ 4018595 h 4018595"/>
                <a:gd name="connsiteX4" fmla="*/ 6205105 w 6205105"/>
                <a:gd name="connsiteY4" fmla="*/ 4018595 h 4018595"/>
                <a:gd name="connsiteX5" fmla="*/ 0 w 6205105"/>
                <a:gd name="connsiteY5" fmla="*/ 4018595 h 4018595"/>
                <a:gd name="connsiteX6" fmla="*/ 0 w 6205105"/>
                <a:gd name="connsiteY6" fmla="*/ 4018595 h 4018595"/>
                <a:gd name="connsiteX7" fmla="*/ 0 w 6205105"/>
                <a:gd name="connsiteY7" fmla="*/ 6375 h 4018595"/>
                <a:gd name="connsiteX8" fmla="*/ 0 w 6205105"/>
                <a:gd name="connsiteY8" fmla="*/ 6375 h 4018595"/>
                <a:gd name="connsiteX9" fmla="*/ 2251991 w 6205105"/>
                <a:gd name="connsiteY9" fmla="*/ 0 h 4018595"/>
                <a:gd name="connsiteX0" fmla="*/ 4358540 w 6205105"/>
                <a:gd name="connsiteY0" fmla="*/ 8280 h 4018595"/>
                <a:gd name="connsiteX1" fmla="*/ 6205105 w 6205105"/>
                <a:gd name="connsiteY1" fmla="*/ 6375 h 4018595"/>
                <a:gd name="connsiteX2" fmla="*/ 6205105 w 6205105"/>
                <a:gd name="connsiteY2" fmla="*/ 6375 h 4018595"/>
                <a:gd name="connsiteX3" fmla="*/ 6205105 w 6205105"/>
                <a:gd name="connsiteY3" fmla="*/ 4018595 h 4018595"/>
                <a:gd name="connsiteX4" fmla="*/ 6205105 w 6205105"/>
                <a:gd name="connsiteY4" fmla="*/ 4018595 h 4018595"/>
                <a:gd name="connsiteX5" fmla="*/ 0 w 6205105"/>
                <a:gd name="connsiteY5" fmla="*/ 4018595 h 4018595"/>
                <a:gd name="connsiteX6" fmla="*/ 0 w 6205105"/>
                <a:gd name="connsiteY6" fmla="*/ 4018595 h 4018595"/>
                <a:gd name="connsiteX7" fmla="*/ 0 w 6205105"/>
                <a:gd name="connsiteY7" fmla="*/ 6375 h 4018595"/>
                <a:gd name="connsiteX8" fmla="*/ 0 w 6205105"/>
                <a:gd name="connsiteY8" fmla="*/ 6375 h 4018595"/>
                <a:gd name="connsiteX9" fmla="*/ 1693618 w 6205105"/>
                <a:gd name="connsiteY9" fmla="*/ 0 h 4018595"/>
                <a:gd name="connsiteX0" fmla="*/ 4358540 w 6205105"/>
                <a:gd name="connsiteY0" fmla="*/ 8280 h 4018595"/>
                <a:gd name="connsiteX1" fmla="*/ 6205105 w 6205105"/>
                <a:gd name="connsiteY1" fmla="*/ 6375 h 4018595"/>
                <a:gd name="connsiteX2" fmla="*/ 6205105 w 6205105"/>
                <a:gd name="connsiteY2" fmla="*/ 6375 h 4018595"/>
                <a:gd name="connsiteX3" fmla="*/ 6205105 w 6205105"/>
                <a:gd name="connsiteY3" fmla="*/ 4018595 h 4018595"/>
                <a:gd name="connsiteX4" fmla="*/ 6205105 w 6205105"/>
                <a:gd name="connsiteY4" fmla="*/ 4018595 h 4018595"/>
                <a:gd name="connsiteX5" fmla="*/ 0 w 6205105"/>
                <a:gd name="connsiteY5" fmla="*/ 4018595 h 4018595"/>
                <a:gd name="connsiteX6" fmla="*/ 0 w 6205105"/>
                <a:gd name="connsiteY6" fmla="*/ 4018595 h 4018595"/>
                <a:gd name="connsiteX7" fmla="*/ 0 w 6205105"/>
                <a:gd name="connsiteY7" fmla="*/ 6375 h 4018595"/>
                <a:gd name="connsiteX8" fmla="*/ 0 w 6205105"/>
                <a:gd name="connsiteY8" fmla="*/ 6375 h 4018595"/>
                <a:gd name="connsiteX9" fmla="*/ 1779392 w 6205105"/>
                <a:gd name="connsiteY9" fmla="*/ 0 h 4018595"/>
                <a:gd name="connsiteX0" fmla="*/ 4429177 w 6205105"/>
                <a:gd name="connsiteY0" fmla="*/ 8281 h 4018595"/>
                <a:gd name="connsiteX1" fmla="*/ 6205105 w 6205105"/>
                <a:gd name="connsiteY1" fmla="*/ 6375 h 4018595"/>
                <a:gd name="connsiteX2" fmla="*/ 6205105 w 6205105"/>
                <a:gd name="connsiteY2" fmla="*/ 6375 h 4018595"/>
                <a:gd name="connsiteX3" fmla="*/ 6205105 w 6205105"/>
                <a:gd name="connsiteY3" fmla="*/ 4018595 h 4018595"/>
                <a:gd name="connsiteX4" fmla="*/ 6205105 w 6205105"/>
                <a:gd name="connsiteY4" fmla="*/ 4018595 h 4018595"/>
                <a:gd name="connsiteX5" fmla="*/ 0 w 6205105"/>
                <a:gd name="connsiteY5" fmla="*/ 4018595 h 4018595"/>
                <a:gd name="connsiteX6" fmla="*/ 0 w 6205105"/>
                <a:gd name="connsiteY6" fmla="*/ 4018595 h 4018595"/>
                <a:gd name="connsiteX7" fmla="*/ 0 w 6205105"/>
                <a:gd name="connsiteY7" fmla="*/ 6375 h 4018595"/>
                <a:gd name="connsiteX8" fmla="*/ 0 w 6205105"/>
                <a:gd name="connsiteY8" fmla="*/ 6375 h 4018595"/>
                <a:gd name="connsiteX9" fmla="*/ 1779392 w 6205105"/>
                <a:gd name="connsiteY9" fmla="*/ 0 h 4018595"/>
                <a:gd name="connsiteX0" fmla="*/ 4429177 w 6205105"/>
                <a:gd name="connsiteY0" fmla="*/ 14825 h 4025139"/>
                <a:gd name="connsiteX1" fmla="*/ 6205105 w 6205105"/>
                <a:gd name="connsiteY1" fmla="*/ 12919 h 4025139"/>
                <a:gd name="connsiteX2" fmla="*/ 6205105 w 6205105"/>
                <a:gd name="connsiteY2" fmla="*/ 12919 h 4025139"/>
                <a:gd name="connsiteX3" fmla="*/ 6205105 w 6205105"/>
                <a:gd name="connsiteY3" fmla="*/ 4025139 h 4025139"/>
                <a:gd name="connsiteX4" fmla="*/ 6205105 w 6205105"/>
                <a:gd name="connsiteY4" fmla="*/ 4025139 h 4025139"/>
                <a:gd name="connsiteX5" fmla="*/ 0 w 6205105"/>
                <a:gd name="connsiteY5" fmla="*/ 4025139 h 4025139"/>
                <a:gd name="connsiteX6" fmla="*/ 0 w 6205105"/>
                <a:gd name="connsiteY6" fmla="*/ 4025139 h 4025139"/>
                <a:gd name="connsiteX7" fmla="*/ 0 w 6205105"/>
                <a:gd name="connsiteY7" fmla="*/ 12919 h 4025139"/>
                <a:gd name="connsiteX8" fmla="*/ 0 w 6205105"/>
                <a:gd name="connsiteY8" fmla="*/ 12919 h 4025139"/>
                <a:gd name="connsiteX9" fmla="*/ 1981213 w 6205105"/>
                <a:gd name="connsiteY9" fmla="*/ 0 h 4025139"/>
                <a:gd name="connsiteX0" fmla="*/ 4229880 w 6205105"/>
                <a:gd name="connsiteY0" fmla="*/ 14825 h 4025139"/>
                <a:gd name="connsiteX1" fmla="*/ 6205105 w 6205105"/>
                <a:gd name="connsiteY1" fmla="*/ 12919 h 4025139"/>
                <a:gd name="connsiteX2" fmla="*/ 6205105 w 6205105"/>
                <a:gd name="connsiteY2" fmla="*/ 12919 h 4025139"/>
                <a:gd name="connsiteX3" fmla="*/ 6205105 w 6205105"/>
                <a:gd name="connsiteY3" fmla="*/ 4025139 h 4025139"/>
                <a:gd name="connsiteX4" fmla="*/ 6205105 w 6205105"/>
                <a:gd name="connsiteY4" fmla="*/ 4025139 h 4025139"/>
                <a:gd name="connsiteX5" fmla="*/ 0 w 6205105"/>
                <a:gd name="connsiteY5" fmla="*/ 4025139 h 4025139"/>
                <a:gd name="connsiteX6" fmla="*/ 0 w 6205105"/>
                <a:gd name="connsiteY6" fmla="*/ 4025139 h 4025139"/>
                <a:gd name="connsiteX7" fmla="*/ 0 w 6205105"/>
                <a:gd name="connsiteY7" fmla="*/ 12919 h 4025139"/>
                <a:gd name="connsiteX8" fmla="*/ 0 w 6205105"/>
                <a:gd name="connsiteY8" fmla="*/ 12919 h 4025139"/>
                <a:gd name="connsiteX9" fmla="*/ 1981213 w 6205105"/>
                <a:gd name="connsiteY9" fmla="*/ 0 h 4025139"/>
                <a:gd name="connsiteX0" fmla="*/ 4229880 w 6205105"/>
                <a:gd name="connsiteY0" fmla="*/ 14825 h 4025139"/>
                <a:gd name="connsiteX1" fmla="*/ 6205105 w 6205105"/>
                <a:gd name="connsiteY1" fmla="*/ 12919 h 4025139"/>
                <a:gd name="connsiteX2" fmla="*/ 6205105 w 6205105"/>
                <a:gd name="connsiteY2" fmla="*/ 12919 h 4025139"/>
                <a:gd name="connsiteX3" fmla="*/ 6205105 w 6205105"/>
                <a:gd name="connsiteY3" fmla="*/ 4025139 h 4025139"/>
                <a:gd name="connsiteX4" fmla="*/ 6205105 w 6205105"/>
                <a:gd name="connsiteY4" fmla="*/ 4025139 h 4025139"/>
                <a:gd name="connsiteX5" fmla="*/ 0 w 6205105"/>
                <a:gd name="connsiteY5" fmla="*/ 4025139 h 4025139"/>
                <a:gd name="connsiteX6" fmla="*/ 0 w 6205105"/>
                <a:gd name="connsiteY6" fmla="*/ 4025139 h 4025139"/>
                <a:gd name="connsiteX7" fmla="*/ 0 w 6205105"/>
                <a:gd name="connsiteY7" fmla="*/ 12919 h 4025139"/>
                <a:gd name="connsiteX8" fmla="*/ 0 w 6205105"/>
                <a:gd name="connsiteY8" fmla="*/ 12919 h 4025139"/>
                <a:gd name="connsiteX9" fmla="*/ 2467271 w 6205105"/>
                <a:gd name="connsiteY9" fmla="*/ 0 h 4025139"/>
                <a:gd name="connsiteX0" fmla="*/ 3861798 w 6205105"/>
                <a:gd name="connsiteY0" fmla="*/ 0 h 4049338"/>
                <a:gd name="connsiteX1" fmla="*/ 6205105 w 6205105"/>
                <a:gd name="connsiteY1" fmla="*/ 37118 h 4049338"/>
                <a:gd name="connsiteX2" fmla="*/ 6205105 w 6205105"/>
                <a:gd name="connsiteY2" fmla="*/ 37118 h 4049338"/>
                <a:gd name="connsiteX3" fmla="*/ 6205105 w 6205105"/>
                <a:gd name="connsiteY3" fmla="*/ 4049338 h 4049338"/>
                <a:gd name="connsiteX4" fmla="*/ 6205105 w 6205105"/>
                <a:gd name="connsiteY4" fmla="*/ 4049338 h 4049338"/>
                <a:gd name="connsiteX5" fmla="*/ 0 w 6205105"/>
                <a:gd name="connsiteY5" fmla="*/ 4049338 h 4049338"/>
                <a:gd name="connsiteX6" fmla="*/ 0 w 6205105"/>
                <a:gd name="connsiteY6" fmla="*/ 4049338 h 4049338"/>
                <a:gd name="connsiteX7" fmla="*/ 0 w 6205105"/>
                <a:gd name="connsiteY7" fmla="*/ 37118 h 4049338"/>
                <a:gd name="connsiteX8" fmla="*/ 0 w 6205105"/>
                <a:gd name="connsiteY8" fmla="*/ 37118 h 4049338"/>
                <a:gd name="connsiteX9" fmla="*/ 2467271 w 6205105"/>
                <a:gd name="connsiteY9" fmla="*/ 24199 h 4049338"/>
                <a:gd name="connsiteX0" fmla="*/ 3766743 w 6205105"/>
                <a:gd name="connsiteY0" fmla="*/ 0 h 4049338"/>
                <a:gd name="connsiteX1" fmla="*/ 6205105 w 6205105"/>
                <a:gd name="connsiteY1" fmla="*/ 37118 h 4049338"/>
                <a:gd name="connsiteX2" fmla="*/ 6205105 w 6205105"/>
                <a:gd name="connsiteY2" fmla="*/ 37118 h 4049338"/>
                <a:gd name="connsiteX3" fmla="*/ 6205105 w 6205105"/>
                <a:gd name="connsiteY3" fmla="*/ 4049338 h 4049338"/>
                <a:gd name="connsiteX4" fmla="*/ 6205105 w 6205105"/>
                <a:gd name="connsiteY4" fmla="*/ 4049338 h 4049338"/>
                <a:gd name="connsiteX5" fmla="*/ 0 w 6205105"/>
                <a:gd name="connsiteY5" fmla="*/ 4049338 h 4049338"/>
                <a:gd name="connsiteX6" fmla="*/ 0 w 6205105"/>
                <a:gd name="connsiteY6" fmla="*/ 4049338 h 4049338"/>
                <a:gd name="connsiteX7" fmla="*/ 0 w 6205105"/>
                <a:gd name="connsiteY7" fmla="*/ 37118 h 4049338"/>
                <a:gd name="connsiteX8" fmla="*/ 0 w 6205105"/>
                <a:gd name="connsiteY8" fmla="*/ 37118 h 4049338"/>
                <a:gd name="connsiteX9" fmla="*/ 2467271 w 6205105"/>
                <a:gd name="connsiteY9" fmla="*/ 24199 h 404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05105" h="4049338">
                  <a:moveTo>
                    <a:pt x="3766743" y="0"/>
                  </a:moveTo>
                  <a:lnTo>
                    <a:pt x="6205105" y="37118"/>
                  </a:lnTo>
                  <a:lnTo>
                    <a:pt x="6205105" y="37118"/>
                  </a:lnTo>
                  <a:lnTo>
                    <a:pt x="6205105" y="4049338"/>
                  </a:lnTo>
                  <a:lnTo>
                    <a:pt x="6205105" y="4049338"/>
                  </a:lnTo>
                  <a:lnTo>
                    <a:pt x="0" y="4049338"/>
                  </a:lnTo>
                  <a:lnTo>
                    <a:pt x="0" y="4049338"/>
                  </a:lnTo>
                  <a:lnTo>
                    <a:pt x="0" y="37118"/>
                  </a:lnTo>
                  <a:lnTo>
                    <a:pt x="0" y="37118"/>
                  </a:lnTo>
                  <a:lnTo>
                    <a:pt x="2467271" y="24199"/>
                  </a:lnTo>
                </a:path>
              </a:pathLst>
            </a:custGeom>
            <a:solidFill>
              <a:schemeClr val="bg1"/>
            </a:solidFill>
            <a:ln w="7710" cap="flat" cmpd="sng" algn="ctr">
              <a:gradFill>
                <a:gsLst>
                  <a:gs pos="5000">
                    <a:schemeClr val="accent1"/>
                  </a:gs>
                  <a:gs pos="100000">
                    <a:schemeClr val="accent2"/>
                  </a:gs>
                </a:gsLst>
                <a:lin ang="2700000" scaled="0"/>
              </a:gradFill>
              <a:prstDash val="solid"/>
              <a:miter/>
            </a:ln>
            <a:effectLst>
              <a:outerShdw blurRad="152400" sx="101000" sy="1010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Segoe UI" pitchFamily="34" charset="0"/>
              </a:endParaRPr>
            </a:p>
          </p:txBody>
        </p:sp>
        <p:sp>
          <p:nvSpPr>
            <p:cNvPr id="85" name="Rectangle 84">
              <a:extLst>
                <a:ext uri="{FF2B5EF4-FFF2-40B4-BE49-F238E27FC236}">
                  <a16:creationId xmlns:a16="http://schemas.microsoft.com/office/drawing/2014/main" id="{92A127C0-F9B9-4452-9345-AD0013D77C19}"/>
                </a:ext>
              </a:extLst>
            </p:cNvPr>
            <p:cNvSpPr/>
            <p:nvPr/>
          </p:nvSpPr>
          <p:spPr>
            <a:xfrm>
              <a:off x="993577" y="2208028"/>
              <a:ext cx="2624571" cy="322485"/>
            </a:xfrm>
            <a:prstGeom prst="rect">
              <a:avLst/>
            </a:prstGeom>
            <a:noFill/>
            <a:ln w="9525" cap="flat" cmpd="sng" algn="ctr">
              <a:noFill/>
              <a:prstDash val="solid"/>
            </a:ln>
            <a:effectLst>
              <a:outerShdw blurRad="101600" sx="101000" sy="101000" algn="tl" rotWithShape="0">
                <a:prstClr val="black">
                  <a:alpha val="30000"/>
                </a:prstClr>
              </a:outerShdw>
            </a:effectLst>
          </p:spPr>
          <p:txBody>
            <a:bodyPr rtlCol="0" anchor="t"/>
            <a:lstStyle/>
            <a:p>
              <a:pPr marL="0" marR="0" lvl="0" indent="0" algn="ctr" defTabSz="932472" rtl="0" eaLnBrk="1" fontAlgn="base" latinLnBrk="0" hangingPunct="1">
                <a:lnSpc>
                  <a:spcPct val="100000"/>
                </a:lnSpc>
                <a:spcBef>
                  <a:spcPts val="0"/>
                </a:spcBef>
                <a:spcAft>
                  <a:spcPts val="3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Environments and automation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a:ea typeface="+mn-ea"/>
                  <a:cs typeface="+mn-cs"/>
                </a:rPr>
                <a:t>Templates | Extensions</a:t>
              </a:r>
            </a:p>
          </p:txBody>
        </p:sp>
        <p:sp>
          <p:nvSpPr>
            <p:cNvPr id="86" name="Rectangle 85">
              <a:extLst>
                <a:ext uri="{FF2B5EF4-FFF2-40B4-BE49-F238E27FC236}">
                  <a16:creationId xmlns:a16="http://schemas.microsoft.com/office/drawing/2014/main" id="{239B84FB-F1B2-4E3D-A321-280F56240932}"/>
                </a:ext>
              </a:extLst>
            </p:cNvPr>
            <p:cNvSpPr/>
            <p:nvPr/>
          </p:nvSpPr>
          <p:spPr>
            <a:xfrm>
              <a:off x="6306138" y="2208028"/>
              <a:ext cx="2404017" cy="357438"/>
            </a:xfrm>
            <a:prstGeom prst="rect">
              <a:avLst/>
            </a:prstGeom>
            <a:noFill/>
            <a:ln w="9525" cap="flat" cmpd="sng" algn="ctr">
              <a:noFill/>
              <a:prstDash val="solid"/>
            </a:ln>
            <a:effectLst>
              <a:outerShdw blurRad="101600" sx="101000" sy="101000" algn="tl" rotWithShape="0">
                <a:prstClr val="black">
                  <a:alpha val="30000"/>
                </a:prstClr>
              </a:outerShdw>
            </a:effectLst>
          </p:spPr>
          <p:txBody>
            <a:bodyPr rtlCol="0" anchor="t"/>
            <a:lstStyle/>
            <a:p>
              <a:pPr marL="0" marR="0" lvl="0" indent="0" algn="ctr" defTabSz="932472" rtl="0" eaLnBrk="1" fontAlgn="base" latinLnBrk="0" hangingPunct="1">
                <a:lnSpc>
                  <a:spcPct val="100000"/>
                </a:lnSpc>
                <a:spcBef>
                  <a:spcPts val="0"/>
                </a:spcBef>
                <a:spcAft>
                  <a:spcPts val="3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Organization and inventory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a:ea typeface="+mn-ea"/>
                  <a:cs typeface="+mn-cs"/>
                </a:rPr>
                <a:t>Search | Index | Groups | Tags </a:t>
              </a:r>
            </a:p>
          </p:txBody>
        </p:sp>
        <p:sp>
          <p:nvSpPr>
            <p:cNvPr id="91" name="Rectangle 90">
              <a:extLst>
                <a:ext uri="{FF2B5EF4-FFF2-40B4-BE49-F238E27FC236}">
                  <a16:creationId xmlns:a16="http://schemas.microsoft.com/office/drawing/2014/main" id="{9B0B39E3-E6D2-45A4-9915-66914341CF39}"/>
                </a:ext>
              </a:extLst>
            </p:cNvPr>
            <p:cNvSpPr/>
            <p:nvPr/>
          </p:nvSpPr>
          <p:spPr>
            <a:xfrm>
              <a:off x="8849035" y="2208028"/>
              <a:ext cx="2466383" cy="316618"/>
            </a:xfrm>
            <a:prstGeom prst="rect">
              <a:avLst/>
            </a:prstGeom>
            <a:noFill/>
            <a:ln w="9525" cap="flat" cmpd="sng" algn="ctr">
              <a:noFill/>
              <a:prstDash val="solid"/>
            </a:ln>
            <a:effectLst>
              <a:outerShdw blurRad="101600" sx="101000" sy="101000" algn="tl" rotWithShape="0">
                <a:prstClr val="black">
                  <a:alpha val="30000"/>
                </a:prstClr>
              </a:outerShdw>
            </a:effectLst>
          </p:spPr>
          <p:txBody>
            <a:bodyPr rtlCol="0" anchor="t"/>
            <a:lstStyle/>
            <a:p>
              <a:pPr marL="0" marR="0" lvl="0" indent="0" algn="ctr" defTabSz="932472" rtl="0" eaLnBrk="1" fontAlgn="base" latinLnBrk="0" hangingPunct="1">
                <a:lnSpc>
                  <a:spcPct val="100000"/>
                </a:lnSpc>
                <a:spcBef>
                  <a:spcPts val="0"/>
                </a:spcBef>
                <a:spcAft>
                  <a:spcPts val="3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Governance and compliance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a:ea typeface="+mn-ea"/>
                  <a:cs typeface="+mn-cs"/>
                </a:rPr>
                <a:t>Logs | Policy | Blueprints</a:t>
              </a:r>
            </a:p>
          </p:txBody>
        </p:sp>
        <p:sp>
          <p:nvSpPr>
            <p:cNvPr id="92" name="Rectangle 91">
              <a:extLst>
                <a:ext uri="{FF2B5EF4-FFF2-40B4-BE49-F238E27FC236}">
                  <a16:creationId xmlns:a16="http://schemas.microsoft.com/office/drawing/2014/main" id="{3012DC2A-FD7C-4CE9-B011-0CDC57768AE7}"/>
                </a:ext>
              </a:extLst>
            </p:cNvPr>
            <p:cNvSpPr/>
            <p:nvPr/>
          </p:nvSpPr>
          <p:spPr>
            <a:xfrm>
              <a:off x="3911396" y="2208028"/>
              <a:ext cx="1965426" cy="341999"/>
            </a:xfrm>
            <a:prstGeom prst="rect">
              <a:avLst/>
            </a:prstGeom>
            <a:noFill/>
            <a:ln w="9525" cap="flat" cmpd="sng" algn="ctr">
              <a:noFill/>
              <a:prstDash val="solid"/>
            </a:ln>
            <a:effectLst>
              <a:outerShdw blurRad="101600" sx="101000" sy="101000" algn="tl" rotWithShape="0">
                <a:prstClr val="black">
                  <a:alpha val="30000"/>
                </a:prstClr>
              </a:outerShdw>
            </a:effectLst>
          </p:spPr>
          <p:txBody>
            <a:bodyPr rtlCol="0" anchor="t"/>
            <a:lstStyle/>
            <a:p>
              <a:pPr marL="0" marR="0" lvl="0" indent="0" algn="ctr" defTabSz="932472" rtl="0" eaLnBrk="1" fontAlgn="base" latinLnBrk="0" hangingPunct="1">
                <a:lnSpc>
                  <a:spcPct val="100000"/>
                </a:lnSpc>
                <a:spcBef>
                  <a:spcPts val="0"/>
                </a:spcBef>
                <a:spcAft>
                  <a:spcPts val="3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Access and security</a:t>
              </a:r>
            </a:p>
            <a:p>
              <a:pPr marL="0" marR="0" lvl="0" indent="0" algn="ctr" defTabSz="932472" rtl="0" eaLnBrk="1" fontAlgn="base" latinLnBrk="0" hangingPunct="1">
                <a:lnSpc>
                  <a:spcPct val="100000"/>
                </a:lnSpc>
                <a:spcBef>
                  <a:spcPts val="0"/>
                </a:spcBef>
                <a:spcAft>
                  <a:spcPts val="30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a:ea typeface="+mn-ea"/>
                  <a:cs typeface="Segoe UI" pitchFamily="34" charset="0"/>
                </a:rPr>
                <a:t>RBAC | Locks | Subscriptions</a:t>
              </a:r>
            </a:p>
          </p:txBody>
        </p:sp>
        <p:sp>
          <p:nvSpPr>
            <p:cNvPr id="100" name="Rectangle: Rounded Corners 99">
              <a:extLst>
                <a:ext uri="{FF2B5EF4-FFF2-40B4-BE49-F238E27FC236}">
                  <a16:creationId xmlns:a16="http://schemas.microsoft.com/office/drawing/2014/main" id="{F20E5029-2F26-4F94-ABB2-C656C8F82F66}"/>
                </a:ext>
              </a:extLst>
            </p:cNvPr>
            <p:cNvSpPr/>
            <p:nvPr/>
          </p:nvSpPr>
          <p:spPr bwMode="auto">
            <a:xfrm>
              <a:off x="4922113" y="1861948"/>
              <a:ext cx="2375234" cy="254319"/>
            </a:xfrm>
            <a:prstGeom prst="roundRect">
              <a:avLst>
                <a:gd name="adj" fmla="val 0"/>
              </a:avLst>
            </a:prstGeom>
            <a:noFill/>
            <a:ln w="12700" cap="flat" cmpd="sng" algn="ctr">
              <a:noFill/>
              <a:prstDash val="solid"/>
              <a:miter lim="800000"/>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ts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Segoe UI" pitchFamily="34" charset="0"/>
              </a:endParaRPr>
            </a:p>
          </p:txBody>
        </p:sp>
        <p:sp>
          <p:nvSpPr>
            <p:cNvPr id="173" name="Rectangle 172">
              <a:extLst>
                <a:ext uri="{FF2B5EF4-FFF2-40B4-BE49-F238E27FC236}">
                  <a16:creationId xmlns:a16="http://schemas.microsoft.com/office/drawing/2014/main" id="{B511D824-3C48-4997-8283-6E4C06C4870F}"/>
                </a:ext>
              </a:extLst>
            </p:cNvPr>
            <p:cNvSpPr/>
            <p:nvPr/>
          </p:nvSpPr>
          <p:spPr bwMode="auto">
            <a:xfrm>
              <a:off x="4779049" y="1836114"/>
              <a:ext cx="2661362" cy="327832"/>
            </a:xfrm>
            <a:prstGeom prst="rect">
              <a:avLst/>
            </a:prstGeom>
            <a:gradFill>
              <a:gsLst>
                <a:gs pos="0">
                  <a:schemeClr val="accent1"/>
                </a:gs>
                <a:gs pos="63000">
                  <a:schemeClr val="accent2"/>
                </a:gs>
              </a:gsLst>
              <a:lin ang="36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Azure Resource Manager</a:t>
              </a:r>
            </a:p>
          </p:txBody>
        </p:sp>
      </p:grpSp>
      <p:sp>
        <p:nvSpPr>
          <p:cNvPr id="11" name="Title 10">
            <a:extLst>
              <a:ext uri="{FF2B5EF4-FFF2-40B4-BE49-F238E27FC236}">
                <a16:creationId xmlns:a16="http://schemas.microsoft.com/office/drawing/2014/main" id="{EEA50BD9-7C5E-4187-A88F-B8FAAF8D7609}"/>
              </a:ext>
            </a:extLst>
          </p:cNvPr>
          <p:cNvSpPr>
            <a:spLocks noGrp="1"/>
          </p:cNvSpPr>
          <p:nvPr>
            <p:ph type="title"/>
          </p:nvPr>
        </p:nvSpPr>
        <p:spPr/>
        <p:txBody>
          <a:bodyPr/>
          <a:lstStyle/>
          <a:p>
            <a:pPr algn="ctr"/>
            <a:r>
              <a:rPr lang="en-US"/>
              <a:t>Azure Arc Architecture</a:t>
            </a:r>
          </a:p>
        </p:txBody>
      </p:sp>
      <p:grpSp>
        <p:nvGrpSpPr>
          <p:cNvPr id="112" name="Group 111">
            <a:extLst>
              <a:ext uri="{FF2B5EF4-FFF2-40B4-BE49-F238E27FC236}">
                <a16:creationId xmlns:a16="http://schemas.microsoft.com/office/drawing/2014/main" id="{8BA5183C-F0DF-43F2-B9C1-9F1996E7B57D}"/>
              </a:ext>
              <a:ext uri="{C183D7F6-B498-43B3-948B-1728B52AA6E4}">
                <adec:decorative xmlns:adec="http://schemas.microsoft.com/office/drawing/2017/decorative" val="1"/>
              </a:ext>
            </a:extLst>
          </p:cNvPr>
          <p:cNvGrpSpPr/>
          <p:nvPr/>
        </p:nvGrpSpPr>
        <p:grpSpPr>
          <a:xfrm>
            <a:off x="1027108" y="2746685"/>
            <a:ext cx="2545988" cy="1964910"/>
            <a:chOff x="778035" y="2307752"/>
            <a:chExt cx="2668018" cy="2620269"/>
          </a:xfrm>
        </p:grpSpPr>
        <p:grpSp>
          <p:nvGrpSpPr>
            <p:cNvPr id="113" name="Group 112">
              <a:extLst>
                <a:ext uri="{FF2B5EF4-FFF2-40B4-BE49-F238E27FC236}">
                  <a16:creationId xmlns:a16="http://schemas.microsoft.com/office/drawing/2014/main" id="{C97BEE3C-6325-49BF-A5BD-9FD94B2A718D}"/>
                </a:ext>
              </a:extLst>
            </p:cNvPr>
            <p:cNvGrpSpPr/>
            <p:nvPr/>
          </p:nvGrpSpPr>
          <p:grpSpPr>
            <a:xfrm>
              <a:off x="778035" y="3572488"/>
              <a:ext cx="1170691" cy="867774"/>
              <a:chOff x="7800987" y="4618607"/>
              <a:chExt cx="1170691" cy="728453"/>
            </a:xfrm>
          </p:grpSpPr>
          <p:sp>
            <p:nvSpPr>
              <p:cNvPr id="128" name="Rectangle 127">
                <a:extLst>
                  <a:ext uri="{FF2B5EF4-FFF2-40B4-BE49-F238E27FC236}">
                    <a16:creationId xmlns:a16="http://schemas.microsoft.com/office/drawing/2014/main" id="{695A1D92-DF70-4738-9DF5-FB1345D5A72D}"/>
                  </a:ext>
                </a:extLst>
              </p:cNvPr>
              <p:cNvSpPr/>
              <p:nvPr/>
            </p:nvSpPr>
            <p:spPr bwMode="auto">
              <a:xfrm>
                <a:off x="7800987" y="4618607"/>
                <a:ext cx="1170691" cy="352563"/>
              </a:xfrm>
              <a:prstGeom prst="rect">
                <a:avLst/>
              </a:prstGeom>
              <a:noFill/>
              <a:ln w="12700" cap="flat" cmpd="sng" algn="ctr">
                <a:solidFill>
                  <a:schemeClr val="accent1"/>
                </a:solid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Segoe UI" pitchFamily="34" charset="0"/>
                  </a:rPr>
                  <a:t>Azure Arc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Segoe UI" pitchFamily="34" charset="0"/>
                  </a:rPr>
                  <a:t>server agent</a:t>
                </a:r>
              </a:p>
            </p:txBody>
          </p:sp>
          <p:sp>
            <p:nvSpPr>
              <p:cNvPr id="130" name="Rectangle 129">
                <a:extLst>
                  <a:ext uri="{FF2B5EF4-FFF2-40B4-BE49-F238E27FC236}">
                    <a16:creationId xmlns:a16="http://schemas.microsoft.com/office/drawing/2014/main" id="{351F192E-9F0F-4411-B384-6F589293F662}"/>
                  </a:ext>
                </a:extLst>
              </p:cNvPr>
              <p:cNvSpPr/>
              <p:nvPr/>
            </p:nvSpPr>
            <p:spPr bwMode="auto">
              <a:xfrm>
                <a:off x="7800987" y="5057132"/>
                <a:ext cx="1170691" cy="289928"/>
              </a:xfrm>
              <a:prstGeom prst="rect">
                <a:avLst/>
              </a:prstGeom>
              <a:noFill/>
              <a:ln w="12700" cap="flat" cmpd="sng" algn="ctr">
                <a:solidFill>
                  <a:schemeClr val="accent1"/>
                </a:solid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Segoe UI" pitchFamily="34" charset="0"/>
                  </a:rPr>
                  <a:t>VM extensions</a:t>
                </a:r>
              </a:p>
            </p:txBody>
          </p:sp>
        </p:grpSp>
        <p:grpSp>
          <p:nvGrpSpPr>
            <p:cNvPr id="117" name="Group 116">
              <a:extLst>
                <a:ext uri="{FF2B5EF4-FFF2-40B4-BE49-F238E27FC236}">
                  <a16:creationId xmlns:a16="http://schemas.microsoft.com/office/drawing/2014/main" id="{741B11E5-80E5-45B1-B054-D3061D4AFE96}"/>
                </a:ext>
              </a:extLst>
            </p:cNvPr>
            <p:cNvGrpSpPr/>
            <p:nvPr/>
          </p:nvGrpSpPr>
          <p:grpSpPr>
            <a:xfrm>
              <a:off x="2275362" y="3572481"/>
              <a:ext cx="1170691" cy="867773"/>
              <a:chOff x="7800987" y="4618607"/>
              <a:chExt cx="1170691" cy="728453"/>
            </a:xfrm>
          </p:grpSpPr>
          <p:sp>
            <p:nvSpPr>
              <p:cNvPr id="125" name="Rectangle 124">
                <a:extLst>
                  <a:ext uri="{FF2B5EF4-FFF2-40B4-BE49-F238E27FC236}">
                    <a16:creationId xmlns:a16="http://schemas.microsoft.com/office/drawing/2014/main" id="{23E967F1-A61E-40B6-A1D4-C7B59EA4AC80}"/>
                  </a:ext>
                </a:extLst>
              </p:cNvPr>
              <p:cNvSpPr/>
              <p:nvPr/>
            </p:nvSpPr>
            <p:spPr bwMode="auto">
              <a:xfrm>
                <a:off x="7800987" y="4618607"/>
                <a:ext cx="1170691" cy="352564"/>
              </a:xfrm>
              <a:prstGeom prst="rect">
                <a:avLst/>
              </a:prstGeom>
              <a:noFill/>
              <a:ln w="12700" cap="flat" cmpd="sng" algn="ctr">
                <a:solidFill>
                  <a:schemeClr val="accent1"/>
                </a:solid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Segoe UI" pitchFamily="34" charset="0"/>
                  </a:rPr>
                  <a:t>Azure Arc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Segoe UI" pitchFamily="34" charset="0"/>
                  </a:rPr>
                  <a:t>server agent</a:t>
                </a:r>
              </a:p>
            </p:txBody>
          </p:sp>
          <p:sp>
            <p:nvSpPr>
              <p:cNvPr id="126" name="Rectangle 125">
                <a:extLst>
                  <a:ext uri="{FF2B5EF4-FFF2-40B4-BE49-F238E27FC236}">
                    <a16:creationId xmlns:a16="http://schemas.microsoft.com/office/drawing/2014/main" id="{1A9FD07D-23CA-4DBE-AF8C-8EB00773383A}"/>
                  </a:ext>
                </a:extLst>
              </p:cNvPr>
              <p:cNvSpPr/>
              <p:nvPr/>
            </p:nvSpPr>
            <p:spPr bwMode="auto">
              <a:xfrm>
                <a:off x="7800987" y="5057132"/>
                <a:ext cx="1170691" cy="289928"/>
              </a:xfrm>
              <a:prstGeom prst="rect">
                <a:avLst/>
              </a:prstGeom>
              <a:noFill/>
              <a:ln w="12700" cap="flat" cmpd="sng" algn="ctr">
                <a:solidFill>
                  <a:schemeClr val="accent1"/>
                </a:solid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Segoe UI" pitchFamily="34" charset="0"/>
                  </a:rPr>
                  <a:t>Monitoring</a:t>
                </a:r>
              </a:p>
            </p:txBody>
          </p:sp>
        </p:grpSp>
        <p:cxnSp>
          <p:nvCxnSpPr>
            <p:cNvPr id="118" name="Straight Arrow Connector 117">
              <a:extLst>
                <a:ext uri="{FF2B5EF4-FFF2-40B4-BE49-F238E27FC236}">
                  <a16:creationId xmlns:a16="http://schemas.microsoft.com/office/drawing/2014/main" id="{4AC925A2-2468-486D-B41B-C3F741FFEAEF}"/>
                </a:ext>
              </a:extLst>
            </p:cNvPr>
            <p:cNvCxnSpPr>
              <a:cxnSpLocks/>
              <a:stCxn id="128" idx="0"/>
              <a:endCxn id="119" idx="6"/>
            </p:cNvCxnSpPr>
            <p:nvPr/>
          </p:nvCxnSpPr>
          <p:spPr>
            <a:xfrm flipV="1">
              <a:off x="1363381" y="2829984"/>
              <a:ext cx="1870" cy="742504"/>
            </a:xfrm>
            <a:prstGeom prst="straightConnector1">
              <a:avLst/>
            </a:prstGeom>
            <a:noFill/>
            <a:ln w="12700" cap="rnd" cmpd="sng" algn="ctr">
              <a:solidFill>
                <a:schemeClr val="accent1"/>
              </a:solidFill>
              <a:prstDash val="solid"/>
              <a:headEnd type="triangle" w="med" len="med"/>
              <a:tailEnd type="triangle" w="med" len="med"/>
            </a:ln>
            <a:effectLst/>
          </p:spPr>
        </p:cxnSp>
        <p:sp>
          <p:nvSpPr>
            <p:cNvPr id="119" name="Rectangle: Rounded Corners 1083">
              <a:extLst>
                <a:ext uri="{FF2B5EF4-FFF2-40B4-BE49-F238E27FC236}">
                  <a16:creationId xmlns:a16="http://schemas.microsoft.com/office/drawing/2014/main" id="{9BA12484-9BD7-4468-B768-86E3EB76CA69}"/>
                </a:ext>
              </a:extLst>
            </p:cNvPr>
            <p:cNvSpPr/>
            <p:nvPr/>
          </p:nvSpPr>
          <p:spPr bwMode="auto">
            <a:xfrm>
              <a:off x="993742" y="2307752"/>
              <a:ext cx="2234710" cy="522232"/>
            </a:xfrm>
            <a:custGeom>
              <a:avLst/>
              <a:gdLst>
                <a:gd name="connsiteX0" fmla="*/ 0 w 6205105"/>
                <a:gd name="connsiteY0" fmla="*/ 0 h 4012220"/>
                <a:gd name="connsiteX1" fmla="*/ 0 w 6205105"/>
                <a:gd name="connsiteY1" fmla="*/ 0 h 4012220"/>
                <a:gd name="connsiteX2" fmla="*/ 6205105 w 6205105"/>
                <a:gd name="connsiteY2" fmla="*/ 0 h 4012220"/>
                <a:gd name="connsiteX3" fmla="*/ 6205105 w 6205105"/>
                <a:gd name="connsiteY3" fmla="*/ 0 h 4012220"/>
                <a:gd name="connsiteX4" fmla="*/ 6205105 w 6205105"/>
                <a:gd name="connsiteY4" fmla="*/ 4012220 h 4012220"/>
                <a:gd name="connsiteX5" fmla="*/ 6205105 w 6205105"/>
                <a:gd name="connsiteY5" fmla="*/ 4012220 h 4012220"/>
                <a:gd name="connsiteX6" fmla="*/ 0 w 6205105"/>
                <a:gd name="connsiteY6" fmla="*/ 4012220 h 4012220"/>
                <a:gd name="connsiteX7" fmla="*/ 0 w 6205105"/>
                <a:gd name="connsiteY7" fmla="*/ 4012220 h 4012220"/>
                <a:gd name="connsiteX8" fmla="*/ 0 w 6205105"/>
                <a:gd name="connsiteY8" fmla="*/ 0 h 4012220"/>
                <a:gd name="connsiteX0" fmla="*/ 0 w 6205105"/>
                <a:gd name="connsiteY0" fmla="*/ 7621 h 4019841"/>
                <a:gd name="connsiteX1" fmla="*/ 0 w 6205105"/>
                <a:gd name="connsiteY1" fmla="*/ 7621 h 4019841"/>
                <a:gd name="connsiteX2" fmla="*/ 4192169 w 6205105"/>
                <a:gd name="connsiteY2" fmla="*/ 0 h 4019841"/>
                <a:gd name="connsiteX3" fmla="*/ 6205105 w 6205105"/>
                <a:gd name="connsiteY3" fmla="*/ 7621 h 4019841"/>
                <a:gd name="connsiteX4" fmla="*/ 6205105 w 6205105"/>
                <a:gd name="connsiteY4" fmla="*/ 7621 h 4019841"/>
                <a:gd name="connsiteX5" fmla="*/ 6205105 w 6205105"/>
                <a:gd name="connsiteY5" fmla="*/ 4019841 h 4019841"/>
                <a:gd name="connsiteX6" fmla="*/ 6205105 w 6205105"/>
                <a:gd name="connsiteY6" fmla="*/ 4019841 h 4019841"/>
                <a:gd name="connsiteX7" fmla="*/ 0 w 6205105"/>
                <a:gd name="connsiteY7" fmla="*/ 4019841 h 4019841"/>
                <a:gd name="connsiteX8" fmla="*/ 0 w 6205105"/>
                <a:gd name="connsiteY8" fmla="*/ 4019841 h 4019841"/>
                <a:gd name="connsiteX9" fmla="*/ 0 w 6205105"/>
                <a:gd name="connsiteY9" fmla="*/ 7621 h 4019841"/>
                <a:gd name="connsiteX0" fmla="*/ 0 w 6205105"/>
                <a:gd name="connsiteY0" fmla="*/ 15240 h 4027460"/>
                <a:gd name="connsiteX1" fmla="*/ 0 w 6205105"/>
                <a:gd name="connsiteY1" fmla="*/ 15240 h 4027460"/>
                <a:gd name="connsiteX2" fmla="*/ 1997609 w 6205105"/>
                <a:gd name="connsiteY2" fmla="*/ 0 h 4027460"/>
                <a:gd name="connsiteX3" fmla="*/ 4192169 w 6205105"/>
                <a:gd name="connsiteY3" fmla="*/ 7619 h 4027460"/>
                <a:gd name="connsiteX4" fmla="*/ 6205105 w 6205105"/>
                <a:gd name="connsiteY4" fmla="*/ 15240 h 4027460"/>
                <a:gd name="connsiteX5" fmla="*/ 6205105 w 6205105"/>
                <a:gd name="connsiteY5" fmla="*/ 15240 h 4027460"/>
                <a:gd name="connsiteX6" fmla="*/ 6205105 w 6205105"/>
                <a:gd name="connsiteY6" fmla="*/ 4027460 h 4027460"/>
                <a:gd name="connsiteX7" fmla="*/ 6205105 w 6205105"/>
                <a:gd name="connsiteY7" fmla="*/ 4027460 h 4027460"/>
                <a:gd name="connsiteX8" fmla="*/ 0 w 6205105"/>
                <a:gd name="connsiteY8" fmla="*/ 4027460 h 4027460"/>
                <a:gd name="connsiteX9" fmla="*/ 0 w 6205105"/>
                <a:gd name="connsiteY9" fmla="*/ 4027460 h 4027460"/>
                <a:gd name="connsiteX10" fmla="*/ 0 w 6205105"/>
                <a:gd name="connsiteY10" fmla="*/ 15240 h 4027460"/>
                <a:gd name="connsiteX0" fmla="*/ 4192169 w 6205105"/>
                <a:gd name="connsiteY0" fmla="*/ 0 h 4019841"/>
                <a:gd name="connsiteX1" fmla="*/ 6205105 w 6205105"/>
                <a:gd name="connsiteY1" fmla="*/ 7621 h 4019841"/>
                <a:gd name="connsiteX2" fmla="*/ 6205105 w 6205105"/>
                <a:gd name="connsiteY2" fmla="*/ 7621 h 4019841"/>
                <a:gd name="connsiteX3" fmla="*/ 6205105 w 6205105"/>
                <a:gd name="connsiteY3" fmla="*/ 4019841 h 4019841"/>
                <a:gd name="connsiteX4" fmla="*/ 6205105 w 6205105"/>
                <a:gd name="connsiteY4" fmla="*/ 4019841 h 4019841"/>
                <a:gd name="connsiteX5" fmla="*/ 0 w 6205105"/>
                <a:gd name="connsiteY5" fmla="*/ 4019841 h 4019841"/>
                <a:gd name="connsiteX6" fmla="*/ 0 w 6205105"/>
                <a:gd name="connsiteY6" fmla="*/ 4019841 h 4019841"/>
                <a:gd name="connsiteX7" fmla="*/ 0 w 6205105"/>
                <a:gd name="connsiteY7" fmla="*/ 7621 h 4019841"/>
                <a:gd name="connsiteX8" fmla="*/ 0 w 6205105"/>
                <a:gd name="connsiteY8" fmla="*/ 7621 h 4019841"/>
                <a:gd name="connsiteX9" fmla="*/ 2089049 w 6205105"/>
                <a:gd name="connsiteY9" fmla="*/ 83821 h 4019841"/>
                <a:gd name="connsiteX0" fmla="*/ 4192169 w 6205105"/>
                <a:gd name="connsiteY0" fmla="*/ 0 h 4019841"/>
                <a:gd name="connsiteX1" fmla="*/ 6205105 w 6205105"/>
                <a:gd name="connsiteY1" fmla="*/ 7621 h 4019841"/>
                <a:gd name="connsiteX2" fmla="*/ 6205105 w 6205105"/>
                <a:gd name="connsiteY2" fmla="*/ 7621 h 4019841"/>
                <a:gd name="connsiteX3" fmla="*/ 6205105 w 6205105"/>
                <a:gd name="connsiteY3" fmla="*/ 4019841 h 4019841"/>
                <a:gd name="connsiteX4" fmla="*/ 6205105 w 6205105"/>
                <a:gd name="connsiteY4" fmla="*/ 4019841 h 4019841"/>
                <a:gd name="connsiteX5" fmla="*/ 0 w 6205105"/>
                <a:gd name="connsiteY5" fmla="*/ 4019841 h 4019841"/>
                <a:gd name="connsiteX6" fmla="*/ 0 w 6205105"/>
                <a:gd name="connsiteY6" fmla="*/ 4019841 h 4019841"/>
                <a:gd name="connsiteX7" fmla="*/ 0 w 6205105"/>
                <a:gd name="connsiteY7" fmla="*/ 7621 h 4019841"/>
                <a:gd name="connsiteX8" fmla="*/ 0 w 6205105"/>
                <a:gd name="connsiteY8" fmla="*/ 7621 h 4019841"/>
                <a:gd name="connsiteX9" fmla="*/ 2041424 w 6205105"/>
                <a:gd name="connsiteY9" fmla="*/ 7621 h 4019841"/>
                <a:gd name="connsiteX0" fmla="*/ 4192169 w 6205105"/>
                <a:gd name="connsiteY0" fmla="*/ 0 h 4019841"/>
                <a:gd name="connsiteX1" fmla="*/ 6205105 w 6205105"/>
                <a:gd name="connsiteY1" fmla="*/ 7621 h 4019841"/>
                <a:gd name="connsiteX2" fmla="*/ 6205105 w 6205105"/>
                <a:gd name="connsiteY2" fmla="*/ 7621 h 4019841"/>
                <a:gd name="connsiteX3" fmla="*/ 6205105 w 6205105"/>
                <a:gd name="connsiteY3" fmla="*/ 4019841 h 4019841"/>
                <a:gd name="connsiteX4" fmla="*/ 6205105 w 6205105"/>
                <a:gd name="connsiteY4" fmla="*/ 4019841 h 4019841"/>
                <a:gd name="connsiteX5" fmla="*/ 0 w 6205105"/>
                <a:gd name="connsiteY5" fmla="*/ 4019841 h 4019841"/>
                <a:gd name="connsiteX6" fmla="*/ 0 w 6205105"/>
                <a:gd name="connsiteY6" fmla="*/ 4019841 h 4019841"/>
                <a:gd name="connsiteX7" fmla="*/ 0 w 6205105"/>
                <a:gd name="connsiteY7" fmla="*/ 7621 h 4019841"/>
                <a:gd name="connsiteX8" fmla="*/ 0 w 6205105"/>
                <a:gd name="connsiteY8" fmla="*/ 7621 h 4019841"/>
                <a:gd name="connsiteX9" fmla="*/ 2035074 w 6205105"/>
                <a:gd name="connsiteY9" fmla="*/ 7621 h 4019841"/>
                <a:gd name="connsiteX0" fmla="*/ 4131844 w 6205105"/>
                <a:gd name="connsiteY0" fmla="*/ 0 h 4023016"/>
                <a:gd name="connsiteX1" fmla="*/ 6205105 w 6205105"/>
                <a:gd name="connsiteY1" fmla="*/ 10796 h 4023016"/>
                <a:gd name="connsiteX2" fmla="*/ 6205105 w 6205105"/>
                <a:gd name="connsiteY2" fmla="*/ 10796 h 4023016"/>
                <a:gd name="connsiteX3" fmla="*/ 6205105 w 6205105"/>
                <a:gd name="connsiteY3" fmla="*/ 4023016 h 4023016"/>
                <a:gd name="connsiteX4" fmla="*/ 6205105 w 6205105"/>
                <a:gd name="connsiteY4" fmla="*/ 4023016 h 4023016"/>
                <a:gd name="connsiteX5" fmla="*/ 0 w 6205105"/>
                <a:gd name="connsiteY5" fmla="*/ 4023016 h 4023016"/>
                <a:gd name="connsiteX6" fmla="*/ 0 w 6205105"/>
                <a:gd name="connsiteY6" fmla="*/ 4023016 h 4023016"/>
                <a:gd name="connsiteX7" fmla="*/ 0 w 6205105"/>
                <a:gd name="connsiteY7" fmla="*/ 10796 h 4023016"/>
                <a:gd name="connsiteX8" fmla="*/ 0 w 6205105"/>
                <a:gd name="connsiteY8" fmla="*/ 10796 h 4023016"/>
                <a:gd name="connsiteX9" fmla="*/ 2035074 w 6205105"/>
                <a:gd name="connsiteY9" fmla="*/ 10796 h 4023016"/>
                <a:gd name="connsiteX0" fmla="*/ 4147719 w 6205105"/>
                <a:gd name="connsiteY0" fmla="*/ 0 h 4016666"/>
                <a:gd name="connsiteX1" fmla="*/ 6205105 w 6205105"/>
                <a:gd name="connsiteY1" fmla="*/ 4446 h 4016666"/>
                <a:gd name="connsiteX2" fmla="*/ 6205105 w 6205105"/>
                <a:gd name="connsiteY2" fmla="*/ 4446 h 4016666"/>
                <a:gd name="connsiteX3" fmla="*/ 6205105 w 6205105"/>
                <a:gd name="connsiteY3" fmla="*/ 4016666 h 4016666"/>
                <a:gd name="connsiteX4" fmla="*/ 6205105 w 6205105"/>
                <a:gd name="connsiteY4" fmla="*/ 4016666 h 4016666"/>
                <a:gd name="connsiteX5" fmla="*/ 0 w 6205105"/>
                <a:gd name="connsiteY5" fmla="*/ 4016666 h 4016666"/>
                <a:gd name="connsiteX6" fmla="*/ 0 w 6205105"/>
                <a:gd name="connsiteY6" fmla="*/ 4016666 h 4016666"/>
                <a:gd name="connsiteX7" fmla="*/ 0 w 6205105"/>
                <a:gd name="connsiteY7" fmla="*/ 4446 h 4016666"/>
                <a:gd name="connsiteX8" fmla="*/ 0 w 6205105"/>
                <a:gd name="connsiteY8" fmla="*/ 4446 h 4016666"/>
                <a:gd name="connsiteX9" fmla="*/ 2035074 w 6205105"/>
                <a:gd name="connsiteY9" fmla="*/ 4446 h 4016666"/>
                <a:gd name="connsiteX0" fmla="*/ 4157244 w 6205105"/>
                <a:gd name="connsiteY0" fmla="*/ 17779 h 4012220"/>
                <a:gd name="connsiteX1" fmla="*/ 6205105 w 6205105"/>
                <a:gd name="connsiteY1" fmla="*/ 0 h 4012220"/>
                <a:gd name="connsiteX2" fmla="*/ 6205105 w 6205105"/>
                <a:gd name="connsiteY2" fmla="*/ 0 h 4012220"/>
                <a:gd name="connsiteX3" fmla="*/ 6205105 w 6205105"/>
                <a:gd name="connsiteY3" fmla="*/ 4012220 h 4012220"/>
                <a:gd name="connsiteX4" fmla="*/ 6205105 w 6205105"/>
                <a:gd name="connsiteY4" fmla="*/ 4012220 h 4012220"/>
                <a:gd name="connsiteX5" fmla="*/ 0 w 6205105"/>
                <a:gd name="connsiteY5" fmla="*/ 4012220 h 4012220"/>
                <a:gd name="connsiteX6" fmla="*/ 0 w 6205105"/>
                <a:gd name="connsiteY6" fmla="*/ 4012220 h 4012220"/>
                <a:gd name="connsiteX7" fmla="*/ 0 w 6205105"/>
                <a:gd name="connsiteY7" fmla="*/ 0 h 4012220"/>
                <a:gd name="connsiteX8" fmla="*/ 0 w 6205105"/>
                <a:gd name="connsiteY8" fmla="*/ 0 h 4012220"/>
                <a:gd name="connsiteX9" fmla="*/ 2035074 w 6205105"/>
                <a:gd name="connsiteY9" fmla="*/ 0 h 4012220"/>
                <a:gd name="connsiteX0" fmla="*/ 4144544 w 6205105"/>
                <a:gd name="connsiteY0" fmla="*/ 1904 h 4012220"/>
                <a:gd name="connsiteX1" fmla="*/ 6205105 w 6205105"/>
                <a:gd name="connsiteY1" fmla="*/ 0 h 4012220"/>
                <a:gd name="connsiteX2" fmla="*/ 6205105 w 6205105"/>
                <a:gd name="connsiteY2" fmla="*/ 0 h 4012220"/>
                <a:gd name="connsiteX3" fmla="*/ 6205105 w 6205105"/>
                <a:gd name="connsiteY3" fmla="*/ 4012220 h 4012220"/>
                <a:gd name="connsiteX4" fmla="*/ 6205105 w 6205105"/>
                <a:gd name="connsiteY4" fmla="*/ 4012220 h 4012220"/>
                <a:gd name="connsiteX5" fmla="*/ 0 w 6205105"/>
                <a:gd name="connsiteY5" fmla="*/ 4012220 h 4012220"/>
                <a:gd name="connsiteX6" fmla="*/ 0 w 6205105"/>
                <a:gd name="connsiteY6" fmla="*/ 4012220 h 4012220"/>
                <a:gd name="connsiteX7" fmla="*/ 0 w 6205105"/>
                <a:gd name="connsiteY7" fmla="*/ 0 h 4012220"/>
                <a:gd name="connsiteX8" fmla="*/ 0 w 6205105"/>
                <a:gd name="connsiteY8" fmla="*/ 0 h 4012220"/>
                <a:gd name="connsiteX9" fmla="*/ 2035074 w 6205105"/>
                <a:gd name="connsiteY9" fmla="*/ 0 h 4012220"/>
                <a:gd name="connsiteX0" fmla="*/ 4421808 w 6205105"/>
                <a:gd name="connsiteY0" fmla="*/ 1904 h 4012220"/>
                <a:gd name="connsiteX1" fmla="*/ 6205105 w 6205105"/>
                <a:gd name="connsiteY1" fmla="*/ 0 h 4012220"/>
                <a:gd name="connsiteX2" fmla="*/ 6205105 w 6205105"/>
                <a:gd name="connsiteY2" fmla="*/ 0 h 4012220"/>
                <a:gd name="connsiteX3" fmla="*/ 6205105 w 6205105"/>
                <a:gd name="connsiteY3" fmla="*/ 4012220 h 4012220"/>
                <a:gd name="connsiteX4" fmla="*/ 6205105 w 6205105"/>
                <a:gd name="connsiteY4" fmla="*/ 4012220 h 4012220"/>
                <a:gd name="connsiteX5" fmla="*/ 0 w 6205105"/>
                <a:gd name="connsiteY5" fmla="*/ 4012220 h 4012220"/>
                <a:gd name="connsiteX6" fmla="*/ 0 w 6205105"/>
                <a:gd name="connsiteY6" fmla="*/ 4012220 h 4012220"/>
                <a:gd name="connsiteX7" fmla="*/ 0 w 6205105"/>
                <a:gd name="connsiteY7" fmla="*/ 0 h 4012220"/>
                <a:gd name="connsiteX8" fmla="*/ 0 w 6205105"/>
                <a:gd name="connsiteY8" fmla="*/ 0 h 4012220"/>
                <a:gd name="connsiteX9" fmla="*/ 2035074 w 6205105"/>
                <a:gd name="connsiteY9" fmla="*/ 0 h 4012220"/>
                <a:gd name="connsiteX0" fmla="*/ 4421808 w 6205105"/>
                <a:gd name="connsiteY0" fmla="*/ 1904 h 4012220"/>
                <a:gd name="connsiteX1" fmla="*/ 6205105 w 6205105"/>
                <a:gd name="connsiteY1" fmla="*/ 0 h 4012220"/>
                <a:gd name="connsiteX2" fmla="*/ 6205105 w 6205105"/>
                <a:gd name="connsiteY2" fmla="*/ 0 h 4012220"/>
                <a:gd name="connsiteX3" fmla="*/ 6205105 w 6205105"/>
                <a:gd name="connsiteY3" fmla="*/ 4012220 h 4012220"/>
                <a:gd name="connsiteX4" fmla="*/ 6205105 w 6205105"/>
                <a:gd name="connsiteY4" fmla="*/ 4012220 h 4012220"/>
                <a:gd name="connsiteX5" fmla="*/ 0 w 6205105"/>
                <a:gd name="connsiteY5" fmla="*/ 4012220 h 4012220"/>
                <a:gd name="connsiteX6" fmla="*/ 0 w 6205105"/>
                <a:gd name="connsiteY6" fmla="*/ 4012220 h 4012220"/>
                <a:gd name="connsiteX7" fmla="*/ 0 w 6205105"/>
                <a:gd name="connsiteY7" fmla="*/ 0 h 4012220"/>
                <a:gd name="connsiteX8" fmla="*/ 0 w 6205105"/>
                <a:gd name="connsiteY8" fmla="*/ 0 h 4012220"/>
                <a:gd name="connsiteX9" fmla="*/ 1751047 w 6205105"/>
                <a:gd name="connsiteY9" fmla="*/ 0 h 4012220"/>
                <a:gd name="connsiteX0" fmla="*/ 4601026 w 6205105"/>
                <a:gd name="connsiteY0" fmla="*/ 1904 h 4012220"/>
                <a:gd name="connsiteX1" fmla="*/ 6205105 w 6205105"/>
                <a:gd name="connsiteY1" fmla="*/ 0 h 4012220"/>
                <a:gd name="connsiteX2" fmla="*/ 6205105 w 6205105"/>
                <a:gd name="connsiteY2" fmla="*/ 0 h 4012220"/>
                <a:gd name="connsiteX3" fmla="*/ 6205105 w 6205105"/>
                <a:gd name="connsiteY3" fmla="*/ 4012220 h 4012220"/>
                <a:gd name="connsiteX4" fmla="*/ 6205105 w 6205105"/>
                <a:gd name="connsiteY4" fmla="*/ 4012220 h 4012220"/>
                <a:gd name="connsiteX5" fmla="*/ 0 w 6205105"/>
                <a:gd name="connsiteY5" fmla="*/ 4012220 h 4012220"/>
                <a:gd name="connsiteX6" fmla="*/ 0 w 6205105"/>
                <a:gd name="connsiteY6" fmla="*/ 4012220 h 4012220"/>
                <a:gd name="connsiteX7" fmla="*/ 0 w 6205105"/>
                <a:gd name="connsiteY7" fmla="*/ 0 h 4012220"/>
                <a:gd name="connsiteX8" fmla="*/ 0 w 6205105"/>
                <a:gd name="connsiteY8" fmla="*/ 0 h 4012220"/>
                <a:gd name="connsiteX9" fmla="*/ 1751047 w 6205105"/>
                <a:gd name="connsiteY9" fmla="*/ 0 h 4012220"/>
                <a:gd name="connsiteX0" fmla="*/ 4698781 w 6205105"/>
                <a:gd name="connsiteY0" fmla="*/ 1904 h 4012220"/>
                <a:gd name="connsiteX1" fmla="*/ 6205105 w 6205105"/>
                <a:gd name="connsiteY1" fmla="*/ 0 h 4012220"/>
                <a:gd name="connsiteX2" fmla="*/ 6205105 w 6205105"/>
                <a:gd name="connsiteY2" fmla="*/ 0 h 4012220"/>
                <a:gd name="connsiteX3" fmla="*/ 6205105 w 6205105"/>
                <a:gd name="connsiteY3" fmla="*/ 4012220 h 4012220"/>
                <a:gd name="connsiteX4" fmla="*/ 6205105 w 6205105"/>
                <a:gd name="connsiteY4" fmla="*/ 4012220 h 4012220"/>
                <a:gd name="connsiteX5" fmla="*/ 0 w 6205105"/>
                <a:gd name="connsiteY5" fmla="*/ 4012220 h 4012220"/>
                <a:gd name="connsiteX6" fmla="*/ 0 w 6205105"/>
                <a:gd name="connsiteY6" fmla="*/ 4012220 h 4012220"/>
                <a:gd name="connsiteX7" fmla="*/ 0 w 6205105"/>
                <a:gd name="connsiteY7" fmla="*/ 0 h 4012220"/>
                <a:gd name="connsiteX8" fmla="*/ 0 w 6205105"/>
                <a:gd name="connsiteY8" fmla="*/ 0 h 4012220"/>
                <a:gd name="connsiteX9" fmla="*/ 1751047 w 6205105"/>
                <a:gd name="connsiteY9" fmla="*/ 0 h 4012220"/>
                <a:gd name="connsiteX0" fmla="*/ 4698781 w 6205105"/>
                <a:gd name="connsiteY0" fmla="*/ 1904 h 4012220"/>
                <a:gd name="connsiteX1" fmla="*/ 6205105 w 6205105"/>
                <a:gd name="connsiteY1" fmla="*/ 0 h 4012220"/>
                <a:gd name="connsiteX2" fmla="*/ 6205105 w 6205105"/>
                <a:gd name="connsiteY2" fmla="*/ 0 h 4012220"/>
                <a:gd name="connsiteX3" fmla="*/ 6205105 w 6205105"/>
                <a:gd name="connsiteY3" fmla="*/ 4012220 h 4012220"/>
                <a:gd name="connsiteX4" fmla="*/ 6205105 w 6205105"/>
                <a:gd name="connsiteY4" fmla="*/ 4012220 h 4012220"/>
                <a:gd name="connsiteX5" fmla="*/ 0 w 6205105"/>
                <a:gd name="connsiteY5" fmla="*/ 4012220 h 4012220"/>
                <a:gd name="connsiteX6" fmla="*/ 0 w 6205105"/>
                <a:gd name="connsiteY6" fmla="*/ 4012220 h 4012220"/>
                <a:gd name="connsiteX7" fmla="*/ 0 w 6205105"/>
                <a:gd name="connsiteY7" fmla="*/ 0 h 4012220"/>
                <a:gd name="connsiteX8" fmla="*/ 0 w 6205105"/>
                <a:gd name="connsiteY8" fmla="*/ 0 h 4012220"/>
                <a:gd name="connsiteX9" fmla="*/ 1392610 w 6205105"/>
                <a:gd name="connsiteY9" fmla="*/ 0 h 4012220"/>
                <a:gd name="connsiteX0" fmla="*/ 4698781 w 6205105"/>
                <a:gd name="connsiteY0" fmla="*/ 8279 h 4018595"/>
                <a:gd name="connsiteX1" fmla="*/ 6205105 w 6205105"/>
                <a:gd name="connsiteY1" fmla="*/ 6375 h 4018595"/>
                <a:gd name="connsiteX2" fmla="*/ 6205105 w 6205105"/>
                <a:gd name="connsiteY2" fmla="*/ 6375 h 4018595"/>
                <a:gd name="connsiteX3" fmla="*/ 6205105 w 6205105"/>
                <a:gd name="connsiteY3" fmla="*/ 4018595 h 4018595"/>
                <a:gd name="connsiteX4" fmla="*/ 6205105 w 6205105"/>
                <a:gd name="connsiteY4" fmla="*/ 4018595 h 4018595"/>
                <a:gd name="connsiteX5" fmla="*/ 0 w 6205105"/>
                <a:gd name="connsiteY5" fmla="*/ 4018595 h 4018595"/>
                <a:gd name="connsiteX6" fmla="*/ 0 w 6205105"/>
                <a:gd name="connsiteY6" fmla="*/ 4018595 h 4018595"/>
                <a:gd name="connsiteX7" fmla="*/ 0 w 6205105"/>
                <a:gd name="connsiteY7" fmla="*/ 6375 h 4018595"/>
                <a:gd name="connsiteX8" fmla="*/ 0 w 6205105"/>
                <a:gd name="connsiteY8" fmla="*/ 6375 h 4018595"/>
                <a:gd name="connsiteX9" fmla="*/ 2251991 w 6205105"/>
                <a:gd name="connsiteY9" fmla="*/ 0 h 4018595"/>
                <a:gd name="connsiteX0" fmla="*/ 3991055 w 6205105"/>
                <a:gd name="connsiteY0" fmla="*/ 8279 h 4018595"/>
                <a:gd name="connsiteX1" fmla="*/ 6205105 w 6205105"/>
                <a:gd name="connsiteY1" fmla="*/ 6375 h 4018595"/>
                <a:gd name="connsiteX2" fmla="*/ 6205105 w 6205105"/>
                <a:gd name="connsiteY2" fmla="*/ 6375 h 4018595"/>
                <a:gd name="connsiteX3" fmla="*/ 6205105 w 6205105"/>
                <a:gd name="connsiteY3" fmla="*/ 4018595 h 4018595"/>
                <a:gd name="connsiteX4" fmla="*/ 6205105 w 6205105"/>
                <a:gd name="connsiteY4" fmla="*/ 4018595 h 4018595"/>
                <a:gd name="connsiteX5" fmla="*/ 0 w 6205105"/>
                <a:gd name="connsiteY5" fmla="*/ 4018595 h 4018595"/>
                <a:gd name="connsiteX6" fmla="*/ 0 w 6205105"/>
                <a:gd name="connsiteY6" fmla="*/ 4018595 h 4018595"/>
                <a:gd name="connsiteX7" fmla="*/ 0 w 6205105"/>
                <a:gd name="connsiteY7" fmla="*/ 6375 h 4018595"/>
                <a:gd name="connsiteX8" fmla="*/ 0 w 6205105"/>
                <a:gd name="connsiteY8" fmla="*/ 6375 h 4018595"/>
                <a:gd name="connsiteX9" fmla="*/ 2251991 w 6205105"/>
                <a:gd name="connsiteY9" fmla="*/ 0 h 4018595"/>
                <a:gd name="connsiteX0" fmla="*/ 4381244 w 6205105"/>
                <a:gd name="connsiteY0" fmla="*/ 8280 h 4018595"/>
                <a:gd name="connsiteX1" fmla="*/ 6205105 w 6205105"/>
                <a:gd name="connsiteY1" fmla="*/ 6375 h 4018595"/>
                <a:gd name="connsiteX2" fmla="*/ 6205105 w 6205105"/>
                <a:gd name="connsiteY2" fmla="*/ 6375 h 4018595"/>
                <a:gd name="connsiteX3" fmla="*/ 6205105 w 6205105"/>
                <a:gd name="connsiteY3" fmla="*/ 4018595 h 4018595"/>
                <a:gd name="connsiteX4" fmla="*/ 6205105 w 6205105"/>
                <a:gd name="connsiteY4" fmla="*/ 4018595 h 4018595"/>
                <a:gd name="connsiteX5" fmla="*/ 0 w 6205105"/>
                <a:gd name="connsiteY5" fmla="*/ 4018595 h 4018595"/>
                <a:gd name="connsiteX6" fmla="*/ 0 w 6205105"/>
                <a:gd name="connsiteY6" fmla="*/ 4018595 h 4018595"/>
                <a:gd name="connsiteX7" fmla="*/ 0 w 6205105"/>
                <a:gd name="connsiteY7" fmla="*/ 6375 h 4018595"/>
                <a:gd name="connsiteX8" fmla="*/ 0 w 6205105"/>
                <a:gd name="connsiteY8" fmla="*/ 6375 h 4018595"/>
                <a:gd name="connsiteX9" fmla="*/ 2251991 w 6205105"/>
                <a:gd name="connsiteY9" fmla="*/ 0 h 4018595"/>
                <a:gd name="connsiteX0" fmla="*/ 4368631 w 6205105"/>
                <a:gd name="connsiteY0" fmla="*/ 8280 h 4018595"/>
                <a:gd name="connsiteX1" fmla="*/ 6205105 w 6205105"/>
                <a:gd name="connsiteY1" fmla="*/ 6375 h 4018595"/>
                <a:gd name="connsiteX2" fmla="*/ 6205105 w 6205105"/>
                <a:gd name="connsiteY2" fmla="*/ 6375 h 4018595"/>
                <a:gd name="connsiteX3" fmla="*/ 6205105 w 6205105"/>
                <a:gd name="connsiteY3" fmla="*/ 4018595 h 4018595"/>
                <a:gd name="connsiteX4" fmla="*/ 6205105 w 6205105"/>
                <a:gd name="connsiteY4" fmla="*/ 4018595 h 4018595"/>
                <a:gd name="connsiteX5" fmla="*/ 0 w 6205105"/>
                <a:gd name="connsiteY5" fmla="*/ 4018595 h 4018595"/>
                <a:gd name="connsiteX6" fmla="*/ 0 w 6205105"/>
                <a:gd name="connsiteY6" fmla="*/ 4018595 h 4018595"/>
                <a:gd name="connsiteX7" fmla="*/ 0 w 6205105"/>
                <a:gd name="connsiteY7" fmla="*/ 6375 h 4018595"/>
                <a:gd name="connsiteX8" fmla="*/ 0 w 6205105"/>
                <a:gd name="connsiteY8" fmla="*/ 6375 h 4018595"/>
                <a:gd name="connsiteX9" fmla="*/ 2251991 w 6205105"/>
                <a:gd name="connsiteY9" fmla="*/ 0 h 4018595"/>
                <a:gd name="connsiteX0" fmla="*/ 4358540 w 6205105"/>
                <a:gd name="connsiteY0" fmla="*/ 8280 h 4018595"/>
                <a:gd name="connsiteX1" fmla="*/ 6205105 w 6205105"/>
                <a:gd name="connsiteY1" fmla="*/ 6375 h 4018595"/>
                <a:gd name="connsiteX2" fmla="*/ 6205105 w 6205105"/>
                <a:gd name="connsiteY2" fmla="*/ 6375 h 4018595"/>
                <a:gd name="connsiteX3" fmla="*/ 6205105 w 6205105"/>
                <a:gd name="connsiteY3" fmla="*/ 4018595 h 4018595"/>
                <a:gd name="connsiteX4" fmla="*/ 6205105 w 6205105"/>
                <a:gd name="connsiteY4" fmla="*/ 4018595 h 4018595"/>
                <a:gd name="connsiteX5" fmla="*/ 0 w 6205105"/>
                <a:gd name="connsiteY5" fmla="*/ 4018595 h 4018595"/>
                <a:gd name="connsiteX6" fmla="*/ 0 w 6205105"/>
                <a:gd name="connsiteY6" fmla="*/ 4018595 h 4018595"/>
                <a:gd name="connsiteX7" fmla="*/ 0 w 6205105"/>
                <a:gd name="connsiteY7" fmla="*/ 6375 h 4018595"/>
                <a:gd name="connsiteX8" fmla="*/ 0 w 6205105"/>
                <a:gd name="connsiteY8" fmla="*/ 6375 h 4018595"/>
                <a:gd name="connsiteX9" fmla="*/ 2251991 w 6205105"/>
                <a:gd name="connsiteY9" fmla="*/ 0 h 4018595"/>
                <a:gd name="connsiteX0" fmla="*/ 4358540 w 6205105"/>
                <a:gd name="connsiteY0" fmla="*/ 8280 h 4018595"/>
                <a:gd name="connsiteX1" fmla="*/ 6205105 w 6205105"/>
                <a:gd name="connsiteY1" fmla="*/ 6375 h 4018595"/>
                <a:gd name="connsiteX2" fmla="*/ 6205105 w 6205105"/>
                <a:gd name="connsiteY2" fmla="*/ 6375 h 4018595"/>
                <a:gd name="connsiteX3" fmla="*/ 6205105 w 6205105"/>
                <a:gd name="connsiteY3" fmla="*/ 4018595 h 4018595"/>
                <a:gd name="connsiteX4" fmla="*/ 6205105 w 6205105"/>
                <a:gd name="connsiteY4" fmla="*/ 4018595 h 4018595"/>
                <a:gd name="connsiteX5" fmla="*/ 0 w 6205105"/>
                <a:gd name="connsiteY5" fmla="*/ 4018595 h 4018595"/>
                <a:gd name="connsiteX6" fmla="*/ 0 w 6205105"/>
                <a:gd name="connsiteY6" fmla="*/ 4018595 h 4018595"/>
                <a:gd name="connsiteX7" fmla="*/ 0 w 6205105"/>
                <a:gd name="connsiteY7" fmla="*/ 6375 h 4018595"/>
                <a:gd name="connsiteX8" fmla="*/ 0 w 6205105"/>
                <a:gd name="connsiteY8" fmla="*/ 6375 h 4018595"/>
                <a:gd name="connsiteX9" fmla="*/ 1693618 w 6205105"/>
                <a:gd name="connsiteY9" fmla="*/ 0 h 4018595"/>
                <a:gd name="connsiteX0" fmla="*/ 4358540 w 6205105"/>
                <a:gd name="connsiteY0" fmla="*/ 30980 h 4041295"/>
                <a:gd name="connsiteX1" fmla="*/ 6205105 w 6205105"/>
                <a:gd name="connsiteY1" fmla="*/ 29075 h 4041295"/>
                <a:gd name="connsiteX2" fmla="*/ 6205105 w 6205105"/>
                <a:gd name="connsiteY2" fmla="*/ 29075 h 4041295"/>
                <a:gd name="connsiteX3" fmla="*/ 6205105 w 6205105"/>
                <a:gd name="connsiteY3" fmla="*/ 4041295 h 4041295"/>
                <a:gd name="connsiteX4" fmla="*/ 6205105 w 6205105"/>
                <a:gd name="connsiteY4" fmla="*/ 4041295 h 4041295"/>
                <a:gd name="connsiteX5" fmla="*/ 0 w 6205105"/>
                <a:gd name="connsiteY5" fmla="*/ 4041295 h 4041295"/>
                <a:gd name="connsiteX6" fmla="*/ 0 w 6205105"/>
                <a:gd name="connsiteY6" fmla="*/ 4041295 h 4041295"/>
                <a:gd name="connsiteX7" fmla="*/ 0 w 6205105"/>
                <a:gd name="connsiteY7" fmla="*/ 29075 h 4041295"/>
                <a:gd name="connsiteX8" fmla="*/ 0 w 6205105"/>
                <a:gd name="connsiteY8" fmla="*/ 29075 h 4041295"/>
                <a:gd name="connsiteX9" fmla="*/ 1766141 w 6205105"/>
                <a:gd name="connsiteY9" fmla="*/ 0 h 4041295"/>
                <a:gd name="connsiteX0" fmla="*/ 4295687 w 6205105"/>
                <a:gd name="connsiteY0" fmla="*/ 30978 h 4041295"/>
                <a:gd name="connsiteX1" fmla="*/ 6205105 w 6205105"/>
                <a:gd name="connsiteY1" fmla="*/ 29075 h 4041295"/>
                <a:gd name="connsiteX2" fmla="*/ 6205105 w 6205105"/>
                <a:gd name="connsiteY2" fmla="*/ 29075 h 4041295"/>
                <a:gd name="connsiteX3" fmla="*/ 6205105 w 6205105"/>
                <a:gd name="connsiteY3" fmla="*/ 4041295 h 4041295"/>
                <a:gd name="connsiteX4" fmla="*/ 6205105 w 6205105"/>
                <a:gd name="connsiteY4" fmla="*/ 4041295 h 4041295"/>
                <a:gd name="connsiteX5" fmla="*/ 0 w 6205105"/>
                <a:gd name="connsiteY5" fmla="*/ 4041295 h 4041295"/>
                <a:gd name="connsiteX6" fmla="*/ 0 w 6205105"/>
                <a:gd name="connsiteY6" fmla="*/ 4041295 h 4041295"/>
                <a:gd name="connsiteX7" fmla="*/ 0 w 6205105"/>
                <a:gd name="connsiteY7" fmla="*/ 29075 h 4041295"/>
                <a:gd name="connsiteX8" fmla="*/ 0 w 6205105"/>
                <a:gd name="connsiteY8" fmla="*/ 29075 h 4041295"/>
                <a:gd name="connsiteX9" fmla="*/ 1766141 w 6205105"/>
                <a:gd name="connsiteY9" fmla="*/ 0 h 4041295"/>
                <a:gd name="connsiteX0" fmla="*/ 4295687 w 6205105"/>
                <a:gd name="connsiteY0" fmla="*/ 30978 h 4041295"/>
                <a:gd name="connsiteX1" fmla="*/ 6205105 w 6205105"/>
                <a:gd name="connsiteY1" fmla="*/ 29075 h 4041295"/>
                <a:gd name="connsiteX2" fmla="*/ 6205105 w 6205105"/>
                <a:gd name="connsiteY2" fmla="*/ 29075 h 4041295"/>
                <a:gd name="connsiteX3" fmla="*/ 6205105 w 6205105"/>
                <a:gd name="connsiteY3" fmla="*/ 4041295 h 4041295"/>
                <a:gd name="connsiteX4" fmla="*/ 6205105 w 6205105"/>
                <a:gd name="connsiteY4" fmla="*/ 4041295 h 4041295"/>
                <a:gd name="connsiteX5" fmla="*/ 0 w 6205105"/>
                <a:gd name="connsiteY5" fmla="*/ 4041295 h 4041295"/>
                <a:gd name="connsiteX6" fmla="*/ 0 w 6205105"/>
                <a:gd name="connsiteY6" fmla="*/ 4041295 h 4041295"/>
                <a:gd name="connsiteX7" fmla="*/ 0 w 6205105"/>
                <a:gd name="connsiteY7" fmla="*/ 29075 h 4041295"/>
                <a:gd name="connsiteX8" fmla="*/ 0 w 6205105"/>
                <a:gd name="connsiteY8" fmla="*/ 29075 h 4041295"/>
                <a:gd name="connsiteX9" fmla="*/ 1766141 w 6205105"/>
                <a:gd name="connsiteY9" fmla="*/ 0 h 4041295"/>
                <a:gd name="connsiteX10" fmla="*/ 4295687 w 6205105"/>
                <a:gd name="connsiteY10" fmla="*/ 30978 h 4041295"/>
                <a:gd name="connsiteX0" fmla="*/ 4295687 w 6205105"/>
                <a:gd name="connsiteY0" fmla="*/ 30978 h 4051101"/>
                <a:gd name="connsiteX1" fmla="*/ 6205105 w 6205105"/>
                <a:gd name="connsiteY1" fmla="*/ 29075 h 4051101"/>
                <a:gd name="connsiteX2" fmla="*/ 6205105 w 6205105"/>
                <a:gd name="connsiteY2" fmla="*/ 29075 h 4051101"/>
                <a:gd name="connsiteX3" fmla="*/ 6205105 w 6205105"/>
                <a:gd name="connsiteY3" fmla="*/ 4041295 h 4051101"/>
                <a:gd name="connsiteX4" fmla="*/ 6205105 w 6205105"/>
                <a:gd name="connsiteY4" fmla="*/ 4041295 h 4051101"/>
                <a:gd name="connsiteX5" fmla="*/ 5186839 w 6205105"/>
                <a:gd name="connsiteY5" fmla="*/ 4051101 h 4051101"/>
                <a:gd name="connsiteX6" fmla="*/ 0 w 6205105"/>
                <a:gd name="connsiteY6" fmla="*/ 4041295 h 4051101"/>
                <a:gd name="connsiteX7" fmla="*/ 0 w 6205105"/>
                <a:gd name="connsiteY7" fmla="*/ 4041295 h 4051101"/>
                <a:gd name="connsiteX8" fmla="*/ 0 w 6205105"/>
                <a:gd name="connsiteY8" fmla="*/ 29075 h 4051101"/>
                <a:gd name="connsiteX9" fmla="*/ 0 w 6205105"/>
                <a:gd name="connsiteY9" fmla="*/ 29075 h 4051101"/>
                <a:gd name="connsiteX10" fmla="*/ 1766141 w 6205105"/>
                <a:gd name="connsiteY10" fmla="*/ 0 h 4051101"/>
                <a:gd name="connsiteX11" fmla="*/ 4295687 w 6205105"/>
                <a:gd name="connsiteY11" fmla="*/ 30978 h 4051101"/>
                <a:gd name="connsiteX0" fmla="*/ 4295687 w 6205105"/>
                <a:gd name="connsiteY0" fmla="*/ 30978 h 4051101"/>
                <a:gd name="connsiteX1" fmla="*/ 6205105 w 6205105"/>
                <a:gd name="connsiteY1" fmla="*/ 29075 h 4051101"/>
                <a:gd name="connsiteX2" fmla="*/ 6205105 w 6205105"/>
                <a:gd name="connsiteY2" fmla="*/ 29075 h 4051101"/>
                <a:gd name="connsiteX3" fmla="*/ 6205105 w 6205105"/>
                <a:gd name="connsiteY3" fmla="*/ 4041295 h 4051101"/>
                <a:gd name="connsiteX4" fmla="*/ 6205105 w 6205105"/>
                <a:gd name="connsiteY4" fmla="*/ 4041295 h 4051101"/>
                <a:gd name="connsiteX5" fmla="*/ 5186839 w 6205105"/>
                <a:gd name="connsiteY5" fmla="*/ 4051101 h 4051101"/>
                <a:gd name="connsiteX6" fmla="*/ 1031564 w 6205105"/>
                <a:gd name="connsiteY6" fmla="*/ 4051101 h 4051101"/>
                <a:gd name="connsiteX7" fmla="*/ 0 w 6205105"/>
                <a:gd name="connsiteY7" fmla="*/ 4041295 h 4051101"/>
                <a:gd name="connsiteX8" fmla="*/ 0 w 6205105"/>
                <a:gd name="connsiteY8" fmla="*/ 4041295 h 4051101"/>
                <a:gd name="connsiteX9" fmla="*/ 0 w 6205105"/>
                <a:gd name="connsiteY9" fmla="*/ 29075 h 4051101"/>
                <a:gd name="connsiteX10" fmla="*/ 0 w 6205105"/>
                <a:gd name="connsiteY10" fmla="*/ 29075 h 4051101"/>
                <a:gd name="connsiteX11" fmla="*/ 1766141 w 6205105"/>
                <a:gd name="connsiteY11" fmla="*/ 0 h 4051101"/>
                <a:gd name="connsiteX12" fmla="*/ 4295687 w 6205105"/>
                <a:gd name="connsiteY12" fmla="*/ 30978 h 4051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05105" h="4051101">
                  <a:moveTo>
                    <a:pt x="4295687" y="30978"/>
                  </a:moveTo>
                  <a:lnTo>
                    <a:pt x="6205105" y="29075"/>
                  </a:lnTo>
                  <a:lnTo>
                    <a:pt x="6205105" y="29075"/>
                  </a:lnTo>
                  <a:lnTo>
                    <a:pt x="6205105" y="4041295"/>
                  </a:lnTo>
                  <a:lnTo>
                    <a:pt x="6205105" y="4041295"/>
                  </a:lnTo>
                  <a:lnTo>
                    <a:pt x="5186839" y="4051101"/>
                  </a:lnTo>
                  <a:lnTo>
                    <a:pt x="1031564" y="4051101"/>
                  </a:lnTo>
                  <a:lnTo>
                    <a:pt x="0" y="4041295"/>
                  </a:lnTo>
                  <a:lnTo>
                    <a:pt x="0" y="4041295"/>
                  </a:lnTo>
                  <a:lnTo>
                    <a:pt x="0" y="29075"/>
                  </a:lnTo>
                  <a:lnTo>
                    <a:pt x="0" y="29075"/>
                  </a:lnTo>
                  <a:lnTo>
                    <a:pt x="1766141" y="0"/>
                  </a:lnTo>
                  <a:lnTo>
                    <a:pt x="4295687" y="30978"/>
                  </a:lnTo>
                  <a:close/>
                </a:path>
              </a:pathLst>
            </a:custGeom>
            <a:solidFill>
              <a:schemeClr val="accent2"/>
            </a:solidFill>
            <a:ln w="1905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kern="0">
                  <a:solidFill>
                    <a:srgbClr val="FFFFFF"/>
                  </a:solidFill>
                  <a:latin typeface="Segoe UI Semibold"/>
                  <a:cs typeface="Segoe UI" pitchFamily="34" charset="0"/>
                </a:rPr>
                <a:t>Azure Arc-enabled servers RP</a:t>
              </a:r>
            </a:p>
          </p:txBody>
        </p:sp>
        <p:sp>
          <p:nvSpPr>
            <p:cNvPr id="121" name="TextBox 120">
              <a:extLst>
                <a:ext uri="{FF2B5EF4-FFF2-40B4-BE49-F238E27FC236}">
                  <a16:creationId xmlns:a16="http://schemas.microsoft.com/office/drawing/2014/main" id="{0D418177-2BF9-4139-A04B-0891504D0686}"/>
                </a:ext>
              </a:extLst>
            </p:cNvPr>
            <p:cNvSpPr txBox="1"/>
            <p:nvPr/>
          </p:nvSpPr>
          <p:spPr>
            <a:xfrm>
              <a:off x="1122448" y="4681763"/>
              <a:ext cx="1977298" cy="24625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Virtual/physical servers</a:t>
              </a:r>
            </a:p>
          </p:txBody>
        </p:sp>
        <p:cxnSp>
          <p:nvCxnSpPr>
            <p:cNvPr id="122" name="Straight Arrow Connector 121">
              <a:extLst>
                <a:ext uri="{FF2B5EF4-FFF2-40B4-BE49-F238E27FC236}">
                  <a16:creationId xmlns:a16="http://schemas.microsoft.com/office/drawing/2014/main" id="{A221A5E1-0517-48CF-96AB-719C4B9DFE51}"/>
                </a:ext>
              </a:extLst>
            </p:cNvPr>
            <p:cNvCxnSpPr>
              <a:cxnSpLocks/>
            </p:cNvCxnSpPr>
            <p:nvPr/>
          </p:nvCxnSpPr>
          <p:spPr>
            <a:xfrm flipV="1">
              <a:off x="2858838" y="2829983"/>
              <a:ext cx="1870" cy="742502"/>
            </a:xfrm>
            <a:prstGeom prst="straightConnector1">
              <a:avLst/>
            </a:prstGeom>
            <a:noFill/>
            <a:ln w="12700" cap="rnd" cmpd="sng" algn="ctr">
              <a:solidFill>
                <a:schemeClr val="accent1"/>
              </a:solidFill>
              <a:prstDash val="solid"/>
              <a:headEnd type="triangle" w="med" len="med"/>
              <a:tailEnd type="triangle" w="med" len="med"/>
            </a:ln>
            <a:effectLst/>
          </p:spPr>
        </p:cxnSp>
      </p:grpSp>
      <p:sp>
        <p:nvSpPr>
          <p:cNvPr id="156" name="Rectangle 155">
            <a:extLst>
              <a:ext uri="{FF2B5EF4-FFF2-40B4-BE49-F238E27FC236}">
                <a16:creationId xmlns:a16="http://schemas.microsoft.com/office/drawing/2014/main" id="{28D98A91-405E-467B-9AF2-FE65ECAF8067}"/>
              </a:ext>
              <a:ext uri="{C183D7F6-B498-43B3-948B-1728B52AA6E4}">
                <adec:decorative xmlns:adec="http://schemas.microsoft.com/office/drawing/2017/decorative" val="1"/>
              </a:ext>
            </a:extLst>
          </p:cNvPr>
          <p:cNvSpPr/>
          <p:nvPr/>
        </p:nvSpPr>
        <p:spPr bwMode="auto">
          <a:xfrm>
            <a:off x="5001014" y="3752045"/>
            <a:ext cx="304788" cy="180319"/>
          </a:xfrm>
          <a:prstGeom prst="rect">
            <a:avLst/>
          </a:prstGeom>
          <a:noFill/>
          <a:ln w="12700" cap="flat" cmpd="sng" algn="ctr">
            <a:noFill/>
            <a:prstDash val="solid"/>
            <a:miter/>
          </a:ln>
          <a:effectLst>
            <a:outerShdw blurRad="101600" sx="101000" sy="101000" algn="ctr" rotWithShape="0">
              <a:prstClr val="black">
                <a:alpha val="3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a:ea typeface="+mn-ea"/>
              <a:cs typeface="Segoe UI" pitchFamily="34" charset="0"/>
            </a:endParaRPr>
          </a:p>
        </p:txBody>
      </p:sp>
      <p:grpSp>
        <p:nvGrpSpPr>
          <p:cNvPr id="4" name="Group 3">
            <a:extLst>
              <a:ext uri="{FF2B5EF4-FFF2-40B4-BE49-F238E27FC236}">
                <a16:creationId xmlns:a16="http://schemas.microsoft.com/office/drawing/2014/main" id="{23D56055-DEF7-4BE3-8109-33A9336CC0D3}"/>
              </a:ext>
              <a:ext uri="{C183D7F6-B498-43B3-948B-1728B52AA6E4}">
                <adec:decorative xmlns:adec="http://schemas.microsoft.com/office/drawing/2017/decorative" val="1"/>
              </a:ext>
            </a:extLst>
          </p:cNvPr>
          <p:cNvGrpSpPr/>
          <p:nvPr/>
        </p:nvGrpSpPr>
        <p:grpSpPr>
          <a:xfrm>
            <a:off x="769664" y="5167259"/>
            <a:ext cx="10767017" cy="969314"/>
            <a:chOff x="769664" y="4984375"/>
            <a:chExt cx="10767017" cy="969314"/>
          </a:xfrm>
        </p:grpSpPr>
        <p:sp>
          <p:nvSpPr>
            <p:cNvPr id="151" name="Rectangle: Rounded Corners 1083">
              <a:extLst>
                <a:ext uri="{FF2B5EF4-FFF2-40B4-BE49-F238E27FC236}">
                  <a16:creationId xmlns:a16="http://schemas.microsoft.com/office/drawing/2014/main" id="{B492EECB-E1A1-4674-92F3-5B5463D0ECB9}"/>
                </a:ext>
              </a:extLst>
            </p:cNvPr>
            <p:cNvSpPr/>
            <p:nvPr/>
          </p:nvSpPr>
          <p:spPr bwMode="auto">
            <a:xfrm>
              <a:off x="769664" y="5140122"/>
              <a:ext cx="10767017" cy="813567"/>
            </a:xfrm>
            <a:custGeom>
              <a:avLst/>
              <a:gdLst>
                <a:gd name="connsiteX0" fmla="*/ 0 w 6205105"/>
                <a:gd name="connsiteY0" fmla="*/ 0 h 4012220"/>
                <a:gd name="connsiteX1" fmla="*/ 0 w 6205105"/>
                <a:gd name="connsiteY1" fmla="*/ 0 h 4012220"/>
                <a:gd name="connsiteX2" fmla="*/ 6205105 w 6205105"/>
                <a:gd name="connsiteY2" fmla="*/ 0 h 4012220"/>
                <a:gd name="connsiteX3" fmla="*/ 6205105 w 6205105"/>
                <a:gd name="connsiteY3" fmla="*/ 0 h 4012220"/>
                <a:gd name="connsiteX4" fmla="*/ 6205105 w 6205105"/>
                <a:gd name="connsiteY4" fmla="*/ 4012220 h 4012220"/>
                <a:gd name="connsiteX5" fmla="*/ 6205105 w 6205105"/>
                <a:gd name="connsiteY5" fmla="*/ 4012220 h 4012220"/>
                <a:gd name="connsiteX6" fmla="*/ 0 w 6205105"/>
                <a:gd name="connsiteY6" fmla="*/ 4012220 h 4012220"/>
                <a:gd name="connsiteX7" fmla="*/ 0 w 6205105"/>
                <a:gd name="connsiteY7" fmla="*/ 4012220 h 4012220"/>
                <a:gd name="connsiteX8" fmla="*/ 0 w 6205105"/>
                <a:gd name="connsiteY8" fmla="*/ 0 h 4012220"/>
                <a:gd name="connsiteX0" fmla="*/ 0 w 6205105"/>
                <a:gd name="connsiteY0" fmla="*/ 7621 h 4019841"/>
                <a:gd name="connsiteX1" fmla="*/ 0 w 6205105"/>
                <a:gd name="connsiteY1" fmla="*/ 7621 h 4019841"/>
                <a:gd name="connsiteX2" fmla="*/ 4192169 w 6205105"/>
                <a:gd name="connsiteY2" fmla="*/ 0 h 4019841"/>
                <a:gd name="connsiteX3" fmla="*/ 6205105 w 6205105"/>
                <a:gd name="connsiteY3" fmla="*/ 7621 h 4019841"/>
                <a:gd name="connsiteX4" fmla="*/ 6205105 w 6205105"/>
                <a:gd name="connsiteY4" fmla="*/ 7621 h 4019841"/>
                <a:gd name="connsiteX5" fmla="*/ 6205105 w 6205105"/>
                <a:gd name="connsiteY5" fmla="*/ 4019841 h 4019841"/>
                <a:gd name="connsiteX6" fmla="*/ 6205105 w 6205105"/>
                <a:gd name="connsiteY6" fmla="*/ 4019841 h 4019841"/>
                <a:gd name="connsiteX7" fmla="*/ 0 w 6205105"/>
                <a:gd name="connsiteY7" fmla="*/ 4019841 h 4019841"/>
                <a:gd name="connsiteX8" fmla="*/ 0 w 6205105"/>
                <a:gd name="connsiteY8" fmla="*/ 4019841 h 4019841"/>
                <a:gd name="connsiteX9" fmla="*/ 0 w 6205105"/>
                <a:gd name="connsiteY9" fmla="*/ 7621 h 4019841"/>
                <a:gd name="connsiteX0" fmla="*/ 0 w 6205105"/>
                <a:gd name="connsiteY0" fmla="*/ 15240 h 4027460"/>
                <a:gd name="connsiteX1" fmla="*/ 0 w 6205105"/>
                <a:gd name="connsiteY1" fmla="*/ 15240 h 4027460"/>
                <a:gd name="connsiteX2" fmla="*/ 1997609 w 6205105"/>
                <a:gd name="connsiteY2" fmla="*/ 0 h 4027460"/>
                <a:gd name="connsiteX3" fmla="*/ 4192169 w 6205105"/>
                <a:gd name="connsiteY3" fmla="*/ 7619 h 4027460"/>
                <a:gd name="connsiteX4" fmla="*/ 6205105 w 6205105"/>
                <a:gd name="connsiteY4" fmla="*/ 15240 h 4027460"/>
                <a:gd name="connsiteX5" fmla="*/ 6205105 w 6205105"/>
                <a:gd name="connsiteY5" fmla="*/ 15240 h 4027460"/>
                <a:gd name="connsiteX6" fmla="*/ 6205105 w 6205105"/>
                <a:gd name="connsiteY6" fmla="*/ 4027460 h 4027460"/>
                <a:gd name="connsiteX7" fmla="*/ 6205105 w 6205105"/>
                <a:gd name="connsiteY7" fmla="*/ 4027460 h 4027460"/>
                <a:gd name="connsiteX8" fmla="*/ 0 w 6205105"/>
                <a:gd name="connsiteY8" fmla="*/ 4027460 h 4027460"/>
                <a:gd name="connsiteX9" fmla="*/ 0 w 6205105"/>
                <a:gd name="connsiteY9" fmla="*/ 4027460 h 4027460"/>
                <a:gd name="connsiteX10" fmla="*/ 0 w 6205105"/>
                <a:gd name="connsiteY10" fmla="*/ 15240 h 4027460"/>
                <a:gd name="connsiteX0" fmla="*/ 4192169 w 6205105"/>
                <a:gd name="connsiteY0" fmla="*/ 0 h 4019841"/>
                <a:gd name="connsiteX1" fmla="*/ 6205105 w 6205105"/>
                <a:gd name="connsiteY1" fmla="*/ 7621 h 4019841"/>
                <a:gd name="connsiteX2" fmla="*/ 6205105 w 6205105"/>
                <a:gd name="connsiteY2" fmla="*/ 7621 h 4019841"/>
                <a:gd name="connsiteX3" fmla="*/ 6205105 w 6205105"/>
                <a:gd name="connsiteY3" fmla="*/ 4019841 h 4019841"/>
                <a:gd name="connsiteX4" fmla="*/ 6205105 w 6205105"/>
                <a:gd name="connsiteY4" fmla="*/ 4019841 h 4019841"/>
                <a:gd name="connsiteX5" fmla="*/ 0 w 6205105"/>
                <a:gd name="connsiteY5" fmla="*/ 4019841 h 4019841"/>
                <a:gd name="connsiteX6" fmla="*/ 0 w 6205105"/>
                <a:gd name="connsiteY6" fmla="*/ 4019841 h 4019841"/>
                <a:gd name="connsiteX7" fmla="*/ 0 w 6205105"/>
                <a:gd name="connsiteY7" fmla="*/ 7621 h 4019841"/>
                <a:gd name="connsiteX8" fmla="*/ 0 w 6205105"/>
                <a:gd name="connsiteY8" fmla="*/ 7621 h 4019841"/>
                <a:gd name="connsiteX9" fmla="*/ 2089049 w 6205105"/>
                <a:gd name="connsiteY9" fmla="*/ 83821 h 4019841"/>
                <a:gd name="connsiteX0" fmla="*/ 4192169 w 6205105"/>
                <a:gd name="connsiteY0" fmla="*/ 0 h 4019841"/>
                <a:gd name="connsiteX1" fmla="*/ 6205105 w 6205105"/>
                <a:gd name="connsiteY1" fmla="*/ 7621 h 4019841"/>
                <a:gd name="connsiteX2" fmla="*/ 6205105 w 6205105"/>
                <a:gd name="connsiteY2" fmla="*/ 7621 h 4019841"/>
                <a:gd name="connsiteX3" fmla="*/ 6205105 w 6205105"/>
                <a:gd name="connsiteY3" fmla="*/ 4019841 h 4019841"/>
                <a:gd name="connsiteX4" fmla="*/ 6205105 w 6205105"/>
                <a:gd name="connsiteY4" fmla="*/ 4019841 h 4019841"/>
                <a:gd name="connsiteX5" fmla="*/ 0 w 6205105"/>
                <a:gd name="connsiteY5" fmla="*/ 4019841 h 4019841"/>
                <a:gd name="connsiteX6" fmla="*/ 0 w 6205105"/>
                <a:gd name="connsiteY6" fmla="*/ 4019841 h 4019841"/>
                <a:gd name="connsiteX7" fmla="*/ 0 w 6205105"/>
                <a:gd name="connsiteY7" fmla="*/ 7621 h 4019841"/>
                <a:gd name="connsiteX8" fmla="*/ 0 w 6205105"/>
                <a:gd name="connsiteY8" fmla="*/ 7621 h 4019841"/>
                <a:gd name="connsiteX9" fmla="*/ 2041424 w 6205105"/>
                <a:gd name="connsiteY9" fmla="*/ 7621 h 4019841"/>
                <a:gd name="connsiteX0" fmla="*/ 4192169 w 6205105"/>
                <a:gd name="connsiteY0" fmla="*/ 0 h 4019841"/>
                <a:gd name="connsiteX1" fmla="*/ 6205105 w 6205105"/>
                <a:gd name="connsiteY1" fmla="*/ 7621 h 4019841"/>
                <a:gd name="connsiteX2" fmla="*/ 6205105 w 6205105"/>
                <a:gd name="connsiteY2" fmla="*/ 7621 h 4019841"/>
                <a:gd name="connsiteX3" fmla="*/ 6205105 w 6205105"/>
                <a:gd name="connsiteY3" fmla="*/ 4019841 h 4019841"/>
                <a:gd name="connsiteX4" fmla="*/ 6205105 w 6205105"/>
                <a:gd name="connsiteY4" fmla="*/ 4019841 h 4019841"/>
                <a:gd name="connsiteX5" fmla="*/ 0 w 6205105"/>
                <a:gd name="connsiteY5" fmla="*/ 4019841 h 4019841"/>
                <a:gd name="connsiteX6" fmla="*/ 0 w 6205105"/>
                <a:gd name="connsiteY6" fmla="*/ 4019841 h 4019841"/>
                <a:gd name="connsiteX7" fmla="*/ 0 w 6205105"/>
                <a:gd name="connsiteY7" fmla="*/ 7621 h 4019841"/>
                <a:gd name="connsiteX8" fmla="*/ 0 w 6205105"/>
                <a:gd name="connsiteY8" fmla="*/ 7621 h 4019841"/>
                <a:gd name="connsiteX9" fmla="*/ 2035074 w 6205105"/>
                <a:gd name="connsiteY9" fmla="*/ 7621 h 4019841"/>
                <a:gd name="connsiteX0" fmla="*/ 4131844 w 6205105"/>
                <a:gd name="connsiteY0" fmla="*/ 0 h 4023016"/>
                <a:gd name="connsiteX1" fmla="*/ 6205105 w 6205105"/>
                <a:gd name="connsiteY1" fmla="*/ 10796 h 4023016"/>
                <a:gd name="connsiteX2" fmla="*/ 6205105 w 6205105"/>
                <a:gd name="connsiteY2" fmla="*/ 10796 h 4023016"/>
                <a:gd name="connsiteX3" fmla="*/ 6205105 w 6205105"/>
                <a:gd name="connsiteY3" fmla="*/ 4023016 h 4023016"/>
                <a:gd name="connsiteX4" fmla="*/ 6205105 w 6205105"/>
                <a:gd name="connsiteY4" fmla="*/ 4023016 h 4023016"/>
                <a:gd name="connsiteX5" fmla="*/ 0 w 6205105"/>
                <a:gd name="connsiteY5" fmla="*/ 4023016 h 4023016"/>
                <a:gd name="connsiteX6" fmla="*/ 0 w 6205105"/>
                <a:gd name="connsiteY6" fmla="*/ 4023016 h 4023016"/>
                <a:gd name="connsiteX7" fmla="*/ 0 w 6205105"/>
                <a:gd name="connsiteY7" fmla="*/ 10796 h 4023016"/>
                <a:gd name="connsiteX8" fmla="*/ 0 w 6205105"/>
                <a:gd name="connsiteY8" fmla="*/ 10796 h 4023016"/>
                <a:gd name="connsiteX9" fmla="*/ 2035074 w 6205105"/>
                <a:gd name="connsiteY9" fmla="*/ 10796 h 4023016"/>
                <a:gd name="connsiteX0" fmla="*/ 4147719 w 6205105"/>
                <a:gd name="connsiteY0" fmla="*/ 0 h 4016666"/>
                <a:gd name="connsiteX1" fmla="*/ 6205105 w 6205105"/>
                <a:gd name="connsiteY1" fmla="*/ 4446 h 4016666"/>
                <a:gd name="connsiteX2" fmla="*/ 6205105 w 6205105"/>
                <a:gd name="connsiteY2" fmla="*/ 4446 h 4016666"/>
                <a:gd name="connsiteX3" fmla="*/ 6205105 w 6205105"/>
                <a:gd name="connsiteY3" fmla="*/ 4016666 h 4016666"/>
                <a:gd name="connsiteX4" fmla="*/ 6205105 w 6205105"/>
                <a:gd name="connsiteY4" fmla="*/ 4016666 h 4016666"/>
                <a:gd name="connsiteX5" fmla="*/ 0 w 6205105"/>
                <a:gd name="connsiteY5" fmla="*/ 4016666 h 4016666"/>
                <a:gd name="connsiteX6" fmla="*/ 0 w 6205105"/>
                <a:gd name="connsiteY6" fmla="*/ 4016666 h 4016666"/>
                <a:gd name="connsiteX7" fmla="*/ 0 w 6205105"/>
                <a:gd name="connsiteY7" fmla="*/ 4446 h 4016666"/>
                <a:gd name="connsiteX8" fmla="*/ 0 w 6205105"/>
                <a:gd name="connsiteY8" fmla="*/ 4446 h 4016666"/>
                <a:gd name="connsiteX9" fmla="*/ 2035074 w 6205105"/>
                <a:gd name="connsiteY9" fmla="*/ 4446 h 4016666"/>
                <a:gd name="connsiteX0" fmla="*/ 4157244 w 6205105"/>
                <a:gd name="connsiteY0" fmla="*/ 17779 h 4012220"/>
                <a:gd name="connsiteX1" fmla="*/ 6205105 w 6205105"/>
                <a:gd name="connsiteY1" fmla="*/ 0 h 4012220"/>
                <a:gd name="connsiteX2" fmla="*/ 6205105 w 6205105"/>
                <a:gd name="connsiteY2" fmla="*/ 0 h 4012220"/>
                <a:gd name="connsiteX3" fmla="*/ 6205105 w 6205105"/>
                <a:gd name="connsiteY3" fmla="*/ 4012220 h 4012220"/>
                <a:gd name="connsiteX4" fmla="*/ 6205105 w 6205105"/>
                <a:gd name="connsiteY4" fmla="*/ 4012220 h 4012220"/>
                <a:gd name="connsiteX5" fmla="*/ 0 w 6205105"/>
                <a:gd name="connsiteY5" fmla="*/ 4012220 h 4012220"/>
                <a:gd name="connsiteX6" fmla="*/ 0 w 6205105"/>
                <a:gd name="connsiteY6" fmla="*/ 4012220 h 4012220"/>
                <a:gd name="connsiteX7" fmla="*/ 0 w 6205105"/>
                <a:gd name="connsiteY7" fmla="*/ 0 h 4012220"/>
                <a:gd name="connsiteX8" fmla="*/ 0 w 6205105"/>
                <a:gd name="connsiteY8" fmla="*/ 0 h 4012220"/>
                <a:gd name="connsiteX9" fmla="*/ 2035074 w 6205105"/>
                <a:gd name="connsiteY9" fmla="*/ 0 h 4012220"/>
                <a:gd name="connsiteX0" fmla="*/ 4144544 w 6205105"/>
                <a:gd name="connsiteY0" fmla="*/ 1904 h 4012220"/>
                <a:gd name="connsiteX1" fmla="*/ 6205105 w 6205105"/>
                <a:gd name="connsiteY1" fmla="*/ 0 h 4012220"/>
                <a:gd name="connsiteX2" fmla="*/ 6205105 w 6205105"/>
                <a:gd name="connsiteY2" fmla="*/ 0 h 4012220"/>
                <a:gd name="connsiteX3" fmla="*/ 6205105 w 6205105"/>
                <a:gd name="connsiteY3" fmla="*/ 4012220 h 4012220"/>
                <a:gd name="connsiteX4" fmla="*/ 6205105 w 6205105"/>
                <a:gd name="connsiteY4" fmla="*/ 4012220 h 4012220"/>
                <a:gd name="connsiteX5" fmla="*/ 0 w 6205105"/>
                <a:gd name="connsiteY5" fmla="*/ 4012220 h 4012220"/>
                <a:gd name="connsiteX6" fmla="*/ 0 w 6205105"/>
                <a:gd name="connsiteY6" fmla="*/ 4012220 h 4012220"/>
                <a:gd name="connsiteX7" fmla="*/ 0 w 6205105"/>
                <a:gd name="connsiteY7" fmla="*/ 0 h 4012220"/>
                <a:gd name="connsiteX8" fmla="*/ 0 w 6205105"/>
                <a:gd name="connsiteY8" fmla="*/ 0 h 4012220"/>
                <a:gd name="connsiteX9" fmla="*/ 2035074 w 6205105"/>
                <a:gd name="connsiteY9" fmla="*/ 0 h 4012220"/>
                <a:gd name="connsiteX0" fmla="*/ 4421808 w 6205105"/>
                <a:gd name="connsiteY0" fmla="*/ 1904 h 4012220"/>
                <a:gd name="connsiteX1" fmla="*/ 6205105 w 6205105"/>
                <a:gd name="connsiteY1" fmla="*/ 0 h 4012220"/>
                <a:gd name="connsiteX2" fmla="*/ 6205105 w 6205105"/>
                <a:gd name="connsiteY2" fmla="*/ 0 h 4012220"/>
                <a:gd name="connsiteX3" fmla="*/ 6205105 w 6205105"/>
                <a:gd name="connsiteY3" fmla="*/ 4012220 h 4012220"/>
                <a:gd name="connsiteX4" fmla="*/ 6205105 w 6205105"/>
                <a:gd name="connsiteY4" fmla="*/ 4012220 h 4012220"/>
                <a:gd name="connsiteX5" fmla="*/ 0 w 6205105"/>
                <a:gd name="connsiteY5" fmla="*/ 4012220 h 4012220"/>
                <a:gd name="connsiteX6" fmla="*/ 0 w 6205105"/>
                <a:gd name="connsiteY6" fmla="*/ 4012220 h 4012220"/>
                <a:gd name="connsiteX7" fmla="*/ 0 w 6205105"/>
                <a:gd name="connsiteY7" fmla="*/ 0 h 4012220"/>
                <a:gd name="connsiteX8" fmla="*/ 0 w 6205105"/>
                <a:gd name="connsiteY8" fmla="*/ 0 h 4012220"/>
                <a:gd name="connsiteX9" fmla="*/ 2035074 w 6205105"/>
                <a:gd name="connsiteY9" fmla="*/ 0 h 4012220"/>
                <a:gd name="connsiteX0" fmla="*/ 4421808 w 6205105"/>
                <a:gd name="connsiteY0" fmla="*/ 1904 h 4012220"/>
                <a:gd name="connsiteX1" fmla="*/ 6205105 w 6205105"/>
                <a:gd name="connsiteY1" fmla="*/ 0 h 4012220"/>
                <a:gd name="connsiteX2" fmla="*/ 6205105 w 6205105"/>
                <a:gd name="connsiteY2" fmla="*/ 0 h 4012220"/>
                <a:gd name="connsiteX3" fmla="*/ 6205105 w 6205105"/>
                <a:gd name="connsiteY3" fmla="*/ 4012220 h 4012220"/>
                <a:gd name="connsiteX4" fmla="*/ 6205105 w 6205105"/>
                <a:gd name="connsiteY4" fmla="*/ 4012220 h 4012220"/>
                <a:gd name="connsiteX5" fmla="*/ 0 w 6205105"/>
                <a:gd name="connsiteY5" fmla="*/ 4012220 h 4012220"/>
                <a:gd name="connsiteX6" fmla="*/ 0 w 6205105"/>
                <a:gd name="connsiteY6" fmla="*/ 4012220 h 4012220"/>
                <a:gd name="connsiteX7" fmla="*/ 0 w 6205105"/>
                <a:gd name="connsiteY7" fmla="*/ 0 h 4012220"/>
                <a:gd name="connsiteX8" fmla="*/ 0 w 6205105"/>
                <a:gd name="connsiteY8" fmla="*/ 0 h 4012220"/>
                <a:gd name="connsiteX9" fmla="*/ 1751047 w 6205105"/>
                <a:gd name="connsiteY9" fmla="*/ 0 h 4012220"/>
                <a:gd name="connsiteX0" fmla="*/ 4601026 w 6205105"/>
                <a:gd name="connsiteY0" fmla="*/ 1904 h 4012220"/>
                <a:gd name="connsiteX1" fmla="*/ 6205105 w 6205105"/>
                <a:gd name="connsiteY1" fmla="*/ 0 h 4012220"/>
                <a:gd name="connsiteX2" fmla="*/ 6205105 w 6205105"/>
                <a:gd name="connsiteY2" fmla="*/ 0 h 4012220"/>
                <a:gd name="connsiteX3" fmla="*/ 6205105 w 6205105"/>
                <a:gd name="connsiteY3" fmla="*/ 4012220 h 4012220"/>
                <a:gd name="connsiteX4" fmla="*/ 6205105 w 6205105"/>
                <a:gd name="connsiteY4" fmla="*/ 4012220 h 4012220"/>
                <a:gd name="connsiteX5" fmla="*/ 0 w 6205105"/>
                <a:gd name="connsiteY5" fmla="*/ 4012220 h 4012220"/>
                <a:gd name="connsiteX6" fmla="*/ 0 w 6205105"/>
                <a:gd name="connsiteY6" fmla="*/ 4012220 h 4012220"/>
                <a:gd name="connsiteX7" fmla="*/ 0 w 6205105"/>
                <a:gd name="connsiteY7" fmla="*/ 0 h 4012220"/>
                <a:gd name="connsiteX8" fmla="*/ 0 w 6205105"/>
                <a:gd name="connsiteY8" fmla="*/ 0 h 4012220"/>
                <a:gd name="connsiteX9" fmla="*/ 1751047 w 6205105"/>
                <a:gd name="connsiteY9" fmla="*/ 0 h 4012220"/>
                <a:gd name="connsiteX0" fmla="*/ 4698781 w 6205105"/>
                <a:gd name="connsiteY0" fmla="*/ 1904 h 4012220"/>
                <a:gd name="connsiteX1" fmla="*/ 6205105 w 6205105"/>
                <a:gd name="connsiteY1" fmla="*/ 0 h 4012220"/>
                <a:gd name="connsiteX2" fmla="*/ 6205105 w 6205105"/>
                <a:gd name="connsiteY2" fmla="*/ 0 h 4012220"/>
                <a:gd name="connsiteX3" fmla="*/ 6205105 w 6205105"/>
                <a:gd name="connsiteY3" fmla="*/ 4012220 h 4012220"/>
                <a:gd name="connsiteX4" fmla="*/ 6205105 w 6205105"/>
                <a:gd name="connsiteY4" fmla="*/ 4012220 h 4012220"/>
                <a:gd name="connsiteX5" fmla="*/ 0 w 6205105"/>
                <a:gd name="connsiteY5" fmla="*/ 4012220 h 4012220"/>
                <a:gd name="connsiteX6" fmla="*/ 0 w 6205105"/>
                <a:gd name="connsiteY6" fmla="*/ 4012220 h 4012220"/>
                <a:gd name="connsiteX7" fmla="*/ 0 w 6205105"/>
                <a:gd name="connsiteY7" fmla="*/ 0 h 4012220"/>
                <a:gd name="connsiteX8" fmla="*/ 0 w 6205105"/>
                <a:gd name="connsiteY8" fmla="*/ 0 h 4012220"/>
                <a:gd name="connsiteX9" fmla="*/ 1751047 w 6205105"/>
                <a:gd name="connsiteY9" fmla="*/ 0 h 4012220"/>
                <a:gd name="connsiteX0" fmla="*/ 4698781 w 6205105"/>
                <a:gd name="connsiteY0" fmla="*/ 1904 h 4012220"/>
                <a:gd name="connsiteX1" fmla="*/ 6205105 w 6205105"/>
                <a:gd name="connsiteY1" fmla="*/ 0 h 4012220"/>
                <a:gd name="connsiteX2" fmla="*/ 6205105 w 6205105"/>
                <a:gd name="connsiteY2" fmla="*/ 0 h 4012220"/>
                <a:gd name="connsiteX3" fmla="*/ 6205105 w 6205105"/>
                <a:gd name="connsiteY3" fmla="*/ 4012220 h 4012220"/>
                <a:gd name="connsiteX4" fmla="*/ 6205105 w 6205105"/>
                <a:gd name="connsiteY4" fmla="*/ 4012220 h 4012220"/>
                <a:gd name="connsiteX5" fmla="*/ 0 w 6205105"/>
                <a:gd name="connsiteY5" fmla="*/ 4012220 h 4012220"/>
                <a:gd name="connsiteX6" fmla="*/ 0 w 6205105"/>
                <a:gd name="connsiteY6" fmla="*/ 4012220 h 4012220"/>
                <a:gd name="connsiteX7" fmla="*/ 0 w 6205105"/>
                <a:gd name="connsiteY7" fmla="*/ 0 h 4012220"/>
                <a:gd name="connsiteX8" fmla="*/ 0 w 6205105"/>
                <a:gd name="connsiteY8" fmla="*/ 0 h 4012220"/>
                <a:gd name="connsiteX9" fmla="*/ 1392610 w 6205105"/>
                <a:gd name="connsiteY9" fmla="*/ 0 h 4012220"/>
                <a:gd name="connsiteX0" fmla="*/ 4698781 w 6205105"/>
                <a:gd name="connsiteY0" fmla="*/ 8279 h 4018595"/>
                <a:gd name="connsiteX1" fmla="*/ 6205105 w 6205105"/>
                <a:gd name="connsiteY1" fmla="*/ 6375 h 4018595"/>
                <a:gd name="connsiteX2" fmla="*/ 6205105 w 6205105"/>
                <a:gd name="connsiteY2" fmla="*/ 6375 h 4018595"/>
                <a:gd name="connsiteX3" fmla="*/ 6205105 w 6205105"/>
                <a:gd name="connsiteY3" fmla="*/ 4018595 h 4018595"/>
                <a:gd name="connsiteX4" fmla="*/ 6205105 w 6205105"/>
                <a:gd name="connsiteY4" fmla="*/ 4018595 h 4018595"/>
                <a:gd name="connsiteX5" fmla="*/ 0 w 6205105"/>
                <a:gd name="connsiteY5" fmla="*/ 4018595 h 4018595"/>
                <a:gd name="connsiteX6" fmla="*/ 0 w 6205105"/>
                <a:gd name="connsiteY6" fmla="*/ 4018595 h 4018595"/>
                <a:gd name="connsiteX7" fmla="*/ 0 w 6205105"/>
                <a:gd name="connsiteY7" fmla="*/ 6375 h 4018595"/>
                <a:gd name="connsiteX8" fmla="*/ 0 w 6205105"/>
                <a:gd name="connsiteY8" fmla="*/ 6375 h 4018595"/>
                <a:gd name="connsiteX9" fmla="*/ 2251991 w 6205105"/>
                <a:gd name="connsiteY9" fmla="*/ 0 h 4018595"/>
                <a:gd name="connsiteX0" fmla="*/ 3991055 w 6205105"/>
                <a:gd name="connsiteY0" fmla="*/ 8279 h 4018595"/>
                <a:gd name="connsiteX1" fmla="*/ 6205105 w 6205105"/>
                <a:gd name="connsiteY1" fmla="*/ 6375 h 4018595"/>
                <a:gd name="connsiteX2" fmla="*/ 6205105 w 6205105"/>
                <a:gd name="connsiteY2" fmla="*/ 6375 h 4018595"/>
                <a:gd name="connsiteX3" fmla="*/ 6205105 w 6205105"/>
                <a:gd name="connsiteY3" fmla="*/ 4018595 h 4018595"/>
                <a:gd name="connsiteX4" fmla="*/ 6205105 w 6205105"/>
                <a:gd name="connsiteY4" fmla="*/ 4018595 h 4018595"/>
                <a:gd name="connsiteX5" fmla="*/ 0 w 6205105"/>
                <a:gd name="connsiteY5" fmla="*/ 4018595 h 4018595"/>
                <a:gd name="connsiteX6" fmla="*/ 0 w 6205105"/>
                <a:gd name="connsiteY6" fmla="*/ 4018595 h 4018595"/>
                <a:gd name="connsiteX7" fmla="*/ 0 w 6205105"/>
                <a:gd name="connsiteY7" fmla="*/ 6375 h 4018595"/>
                <a:gd name="connsiteX8" fmla="*/ 0 w 6205105"/>
                <a:gd name="connsiteY8" fmla="*/ 6375 h 4018595"/>
                <a:gd name="connsiteX9" fmla="*/ 2251991 w 6205105"/>
                <a:gd name="connsiteY9" fmla="*/ 0 h 4018595"/>
                <a:gd name="connsiteX0" fmla="*/ 4381244 w 6205105"/>
                <a:gd name="connsiteY0" fmla="*/ 8280 h 4018595"/>
                <a:gd name="connsiteX1" fmla="*/ 6205105 w 6205105"/>
                <a:gd name="connsiteY1" fmla="*/ 6375 h 4018595"/>
                <a:gd name="connsiteX2" fmla="*/ 6205105 w 6205105"/>
                <a:gd name="connsiteY2" fmla="*/ 6375 h 4018595"/>
                <a:gd name="connsiteX3" fmla="*/ 6205105 w 6205105"/>
                <a:gd name="connsiteY3" fmla="*/ 4018595 h 4018595"/>
                <a:gd name="connsiteX4" fmla="*/ 6205105 w 6205105"/>
                <a:gd name="connsiteY4" fmla="*/ 4018595 h 4018595"/>
                <a:gd name="connsiteX5" fmla="*/ 0 w 6205105"/>
                <a:gd name="connsiteY5" fmla="*/ 4018595 h 4018595"/>
                <a:gd name="connsiteX6" fmla="*/ 0 w 6205105"/>
                <a:gd name="connsiteY6" fmla="*/ 4018595 h 4018595"/>
                <a:gd name="connsiteX7" fmla="*/ 0 w 6205105"/>
                <a:gd name="connsiteY7" fmla="*/ 6375 h 4018595"/>
                <a:gd name="connsiteX8" fmla="*/ 0 w 6205105"/>
                <a:gd name="connsiteY8" fmla="*/ 6375 h 4018595"/>
                <a:gd name="connsiteX9" fmla="*/ 2251991 w 6205105"/>
                <a:gd name="connsiteY9" fmla="*/ 0 h 4018595"/>
                <a:gd name="connsiteX0" fmla="*/ 4368631 w 6205105"/>
                <a:gd name="connsiteY0" fmla="*/ 8280 h 4018595"/>
                <a:gd name="connsiteX1" fmla="*/ 6205105 w 6205105"/>
                <a:gd name="connsiteY1" fmla="*/ 6375 h 4018595"/>
                <a:gd name="connsiteX2" fmla="*/ 6205105 w 6205105"/>
                <a:gd name="connsiteY2" fmla="*/ 6375 h 4018595"/>
                <a:gd name="connsiteX3" fmla="*/ 6205105 w 6205105"/>
                <a:gd name="connsiteY3" fmla="*/ 4018595 h 4018595"/>
                <a:gd name="connsiteX4" fmla="*/ 6205105 w 6205105"/>
                <a:gd name="connsiteY4" fmla="*/ 4018595 h 4018595"/>
                <a:gd name="connsiteX5" fmla="*/ 0 w 6205105"/>
                <a:gd name="connsiteY5" fmla="*/ 4018595 h 4018595"/>
                <a:gd name="connsiteX6" fmla="*/ 0 w 6205105"/>
                <a:gd name="connsiteY6" fmla="*/ 4018595 h 4018595"/>
                <a:gd name="connsiteX7" fmla="*/ 0 w 6205105"/>
                <a:gd name="connsiteY7" fmla="*/ 6375 h 4018595"/>
                <a:gd name="connsiteX8" fmla="*/ 0 w 6205105"/>
                <a:gd name="connsiteY8" fmla="*/ 6375 h 4018595"/>
                <a:gd name="connsiteX9" fmla="*/ 2251991 w 6205105"/>
                <a:gd name="connsiteY9" fmla="*/ 0 h 4018595"/>
                <a:gd name="connsiteX0" fmla="*/ 4358540 w 6205105"/>
                <a:gd name="connsiteY0" fmla="*/ 8280 h 4018595"/>
                <a:gd name="connsiteX1" fmla="*/ 6205105 w 6205105"/>
                <a:gd name="connsiteY1" fmla="*/ 6375 h 4018595"/>
                <a:gd name="connsiteX2" fmla="*/ 6205105 w 6205105"/>
                <a:gd name="connsiteY2" fmla="*/ 6375 h 4018595"/>
                <a:gd name="connsiteX3" fmla="*/ 6205105 w 6205105"/>
                <a:gd name="connsiteY3" fmla="*/ 4018595 h 4018595"/>
                <a:gd name="connsiteX4" fmla="*/ 6205105 w 6205105"/>
                <a:gd name="connsiteY4" fmla="*/ 4018595 h 4018595"/>
                <a:gd name="connsiteX5" fmla="*/ 0 w 6205105"/>
                <a:gd name="connsiteY5" fmla="*/ 4018595 h 4018595"/>
                <a:gd name="connsiteX6" fmla="*/ 0 w 6205105"/>
                <a:gd name="connsiteY6" fmla="*/ 4018595 h 4018595"/>
                <a:gd name="connsiteX7" fmla="*/ 0 w 6205105"/>
                <a:gd name="connsiteY7" fmla="*/ 6375 h 4018595"/>
                <a:gd name="connsiteX8" fmla="*/ 0 w 6205105"/>
                <a:gd name="connsiteY8" fmla="*/ 6375 h 4018595"/>
                <a:gd name="connsiteX9" fmla="*/ 2251991 w 6205105"/>
                <a:gd name="connsiteY9" fmla="*/ 0 h 4018595"/>
                <a:gd name="connsiteX0" fmla="*/ 4358540 w 6205105"/>
                <a:gd name="connsiteY0" fmla="*/ 8280 h 4018595"/>
                <a:gd name="connsiteX1" fmla="*/ 6205105 w 6205105"/>
                <a:gd name="connsiteY1" fmla="*/ 6375 h 4018595"/>
                <a:gd name="connsiteX2" fmla="*/ 6205105 w 6205105"/>
                <a:gd name="connsiteY2" fmla="*/ 6375 h 4018595"/>
                <a:gd name="connsiteX3" fmla="*/ 6205105 w 6205105"/>
                <a:gd name="connsiteY3" fmla="*/ 4018595 h 4018595"/>
                <a:gd name="connsiteX4" fmla="*/ 6205105 w 6205105"/>
                <a:gd name="connsiteY4" fmla="*/ 4018595 h 4018595"/>
                <a:gd name="connsiteX5" fmla="*/ 0 w 6205105"/>
                <a:gd name="connsiteY5" fmla="*/ 4018595 h 4018595"/>
                <a:gd name="connsiteX6" fmla="*/ 0 w 6205105"/>
                <a:gd name="connsiteY6" fmla="*/ 4018595 h 4018595"/>
                <a:gd name="connsiteX7" fmla="*/ 0 w 6205105"/>
                <a:gd name="connsiteY7" fmla="*/ 6375 h 4018595"/>
                <a:gd name="connsiteX8" fmla="*/ 0 w 6205105"/>
                <a:gd name="connsiteY8" fmla="*/ 6375 h 4018595"/>
                <a:gd name="connsiteX9" fmla="*/ 1693618 w 6205105"/>
                <a:gd name="connsiteY9" fmla="*/ 0 h 4018595"/>
                <a:gd name="connsiteX0" fmla="*/ 4358540 w 6205105"/>
                <a:gd name="connsiteY0" fmla="*/ 30980 h 4041295"/>
                <a:gd name="connsiteX1" fmla="*/ 6205105 w 6205105"/>
                <a:gd name="connsiteY1" fmla="*/ 29075 h 4041295"/>
                <a:gd name="connsiteX2" fmla="*/ 6205105 w 6205105"/>
                <a:gd name="connsiteY2" fmla="*/ 29075 h 4041295"/>
                <a:gd name="connsiteX3" fmla="*/ 6205105 w 6205105"/>
                <a:gd name="connsiteY3" fmla="*/ 4041295 h 4041295"/>
                <a:gd name="connsiteX4" fmla="*/ 6205105 w 6205105"/>
                <a:gd name="connsiteY4" fmla="*/ 4041295 h 4041295"/>
                <a:gd name="connsiteX5" fmla="*/ 0 w 6205105"/>
                <a:gd name="connsiteY5" fmla="*/ 4041295 h 4041295"/>
                <a:gd name="connsiteX6" fmla="*/ 0 w 6205105"/>
                <a:gd name="connsiteY6" fmla="*/ 4041295 h 4041295"/>
                <a:gd name="connsiteX7" fmla="*/ 0 w 6205105"/>
                <a:gd name="connsiteY7" fmla="*/ 29075 h 4041295"/>
                <a:gd name="connsiteX8" fmla="*/ 0 w 6205105"/>
                <a:gd name="connsiteY8" fmla="*/ 29075 h 4041295"/>
                <a:gd name="connsiteX9" fmla="*/ 1766141 w 6205105"/>
                <a:gd name="connsiteY9" fmla="*/ 0 h 4041295"/>
                <a:gd name="connsiteX0" fmla="*/ 4295687 w 6205105"/>
                <a:gd name="connsiteY0" fmla="*/ 30978 h 4041295"/>
                <a:gd name="connsiteX1" fmla="*/ 6205105 w 6205105"/>
                <a:gd name="connsiteY1" fmla="*/ 29075 h 4041295"/>
                <a:gd name="connsiteX2" fmla="*/ 6205105 w 6205105"/>
                <a:gd name="connsiteY2" fmla="*/ 29075 h 4041295"/>
                <a:gd name="connsiteX3" fmla="*/ 6205105 w 6205105"/>
                <a:gd name="connsiteY3" fmla="*/ 4041295 h 4041295"/>
                <a:gd name="connsiteX4" fmla="*/ 6205105 w 6205105"/>
                <a:gd name="connsiteY4" fmla="*/ 4041295 h 4041295"/>
                <a:gd name="connsiteX5" fmla="*/ 0 w 6205105"/>
                <a:gd name="connsiteY5" fmla="*/ 4041295 h 4041295"/>
                <a:gd name="connsiteX6" fmla="*/ 0 w 6205105"/>
                <a:gd name="connsiteY6" fmla="*/ 4041295 h 4041295"/>
                <a:gd name="connsiteX7" fmla="*/ 0 w 6205105"/>
                <a:gd name="connsiteY7" fmla="*/ 29075 h 4041295"/>
                <a:gd name="connsiteX8" fmla="*/ 0 w 6205105"/>
                <a:gd name="connsiteY8" fmla="*/ 29075 h 4041295"/>
                <a:gd name="connsiteX9" fmla="*/ 1766141 w 6205105"/>
                <a:gd name="connsiteY9" fmla="*/ 0 h 4041295"/>
                <a:gd name="connsiteX0" fmla="*/ 4295687 w 6205105"/>
                <a:gd name="connsiteY0" fmla="*/ 30978 h 4041295"/>
                <a:gd name="connsiteX1" fmla="*/ 6205105 w 6205105"/>
                <a:gd name="connsiteY1" fmla="*/ 29075 h 4041295"/>
                <a:gd name="connsiteX2" fmla="*/ 6205105 w 6205105"/>
                <a:gd name="connsiteY2" fmla="*/ 29075 h 4041295"/>
                <a:gd name="connsiteX3" fmla="*/ 6205105 w 6205105"/>
                <a:gd name="connsiteY3" fmla="*/ 4041295 h 4041295"/>
                <a:gd name="connsiteX4" fmla="*/ 6205105 w 6205105"/>
                <a:gd name="connsiteY4" fmla="*/ 4041295 h 4041295"/>
                <a:gd name="connsiteX5" fmla="*/ 0 w 6205105"/>
                <a:gd name="connsiteY5" fmla="*/ 4041295 h 4041295"/>
                <a:gd name="connsiteX6" fmla="*/ 0 w 6205105"/>
                <a:gd name="connsiteY6" fmla="*/ 4041295 h 4041295"/>
                <a:gd name="connsiteX7" fmla="*/ 0 w 6205105"/>
                <a:gd name="connsiteY7" fmla="*/ 29075 h 4041295"/>
                <a:gd name="connsiteX8" fmla="*/ 0 w 6205105"/>
                <a:gd name="connsiteY8" fmla="*/ 29075 h 4041295"/>
                <a:gd name="connsiteX9" fmla="*/ 1766141 w 6205105"/>
                <a:gd name="connsiteY9" fmla="*/ 0 h 4041295"/>
                <a:gd name="connsiteX10" fmla="*/ 4295687 w 6205105"/>
                <a:gd name="connsiteY10" fmla="*/ 30978 h 40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05105" h="4041295">
                  <a:moveTo>
                    <a:pt x="4295687" y="30978"/>
                  </a:moveTo>
                  <a:lnTo>
                    <a:pt x="6205105" y="29075"/>
                  </a:lnTo>
                  <a:lnTo>
                    <a:pt x="6205105" y="29075"/>
                  </a:lnTo>
                  <a:lnTo>
                    <a:pt x="6205105" y="4041295"/>
                  </a:lnTo>
                  <a:lnTo>
                    <a:pt x="6205105" y="4041295"/>
                  </a:lnTo>
                  <a:lnTo>
                    <a:pt x="0" y="4041295"/>
                  </a:lnTo>
                  <a:lnTo>
                    <a:pt x="0" y="4041295"/>
                  </a:lnTo>
                  <a:lnTo>
                    <a:pt x="0" y="29075"/>
                  </a:lnTo>
                  <a:lnTo>
                    <a:pt x="0" y="29075"/>
                  </a:lnTo>
                  <a:lnTo>
                    <a:pt x="1766141" y="0"/>
                  </a:lnTo>
                  <a:lnTo>
                    <a:pt x="4295687" y="30978"/>
                  </a:lnTo>
                  <a:close/>
                </a:path>
              </a:pathLst>
            </a:custGeom>
            <a:noFill/>
            <a:ln w="7710" cap="flat" cmpd="sng" algn="ctr">
              <a:gradFill>
                <a:gsLst>
                  <a:gs pos="0">
                    <a:schemeClr val="accent2"/>
                  </a:gs>
                  <a:gs pos="100000">
                    <a:schemeClr val="accent1"/>
                  </a:gs>
                </a:gsLst>
                <a:lin ang="5400000" scaled="1"/>
              </a:gradFill>
              <a:prstDash val="solid"/>
              <a:miter/>
            </a:ln>
            <a:effectLst>
              <a:outerShdw blurRad="152400" sx="101000" sy="1010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Segoe UI" pitchFamily="34" charset="0"/>
              </a:endParaRPr>
            </a:p>
          </p:txBody>
        </p:sp>
        <p:sp>
          <p:nvSpPr>
            <p:cNvPr id="152" name="Rectangle 151">
              <a:extLst>
                <a:ext uri="{FF2B5EF4-FFF2-40B4-BE49-F238E27FC236}">
                  <a16:creationId xmlns:a16="http://schemas.microsoft.com/office/drawing/2014/main" id="{67C08A61-B42E-4A86-ADB7-91006E823B43}"/>
                </a:ext>
              </a:extLst>
            </p:cNvPr>
            <p:cNvSpPr/>
            <p:nvPr/>
          </p:nvSpPr>
          <p:spPr>
            <a:xfrm>
              <a:off x="986948" y="5387194"/>
              <a:ext cx="2624571" cy="322485"/>
            </a:xfrm>
            <a:prstGeom prst="rect">
              <a:avLst/>
            </a:prstGeom>
            <a:noFill/>
            <a:ln w="9525" cap="flat" cmpd="sng" algn="ctr">
              <a:noFill/>
              <a:prstDash val="solid"/>
            </a:ln>
            <a:effectLst>
              <a:outerShdw blurRad="101600" sx="101000" sy="101000" algn="tl" rotWithShape="0">
                <a:prstClr val="black">
                  <a:alpha val="30000"/>
                </a:prstClr>
              </a:outerShdw>
            </a:effectLst>
          </p:spPr>
          <p:txBody>
            <a:bodyPr rtlCol="0" anchor="t"/>
            <a:lstStyle/>
            <a:p>
              <a:pPr marL="0" marR="0" lvl="0" indent="0" algn="ctr" defTabSz="932472" rtl="0" eaLnBrk="1" fontAlgn="base" latinLnBrk="0" hangingPunct="1">
                <a:lnSpc>
                  <a:spcPct val="100000"/>
                </a:lnSpc>
                <a:spcBef>
                  <a:spcPts val="0"/>
                </a:spcBef>
                <a:spcAft>
                  <a:spcPts val="3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Server Admin Tools</a:t>
              </a:r>
            </a:p>
          </p:txBody>
        </p:sp>
        <p:sp>
          <p:nvSpPr>
            <p:cNvPr id="153" name="Rectangle 152">
              <a:extLst>
                <a:ext uri="{FF2B5EF4-FFF2-40B4-BE49-F238E27FC236}">
                  <a16:creationId xmlns:a16="http://schemas.microsoft.com/office/drawing/2014/main" id="{6A2DDC38-3296-4A84-8721-678768EE6627}"/>
                </a:ext>
              </a:extLst>
            </p:cNvPr>
            <p:cNvSpPr/>
            <p:nvPr/>
          </p:nvSpPr>
          <p:spPr>
            <a:xfrm>
              <a:off x="3652931" y="5387194"/>
              <a:ext cx="2937323" cy="322485"/>
            </a:xfrm>
            <a:prstGeom prst="rect">
              <a:avLst/>
            </a:prstGeom>
            <a:noFill/>
            <a:ln w="9525" cap="flat" cmpd="sng" algn="ctr">
              <a:noFill/>
              <a:prstDash val="solid"/>
            </a:ln>
            <a:effectLst>
              <a:outerShdw blurRad="101600" sx="101000" sy="101000" algn="tl" rotWithShape="0">
                <a:prstClr val="black">
                  <a:alpha val="30000"/>
                </a:prstClr>
              </a:outerShdw>
            </a:effectLst>
          </p:spPr>
          <p:txBody>
            <a:bodyPr rtlCol="0" anchor="t"/>
            <a:lstStyle/>
            <a:p>
              <a:pPr marL="0" marR="0" lvl="0" indent="0" algn="ctr" defTabSz="932472" rtl="0" eaLnBrk="1" fontAlgn="base" latinLnBrk="0" hangingPunct="1">
                <a:lnSpc>
                  <a:spcPct val="100000"/>
                </a:lnSpc>
                <a:spcBef>
                  <a:spcPts val="0"/>
                </a:spcBef>
                <a:spcAft>
                  <a:spcPts val="3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Kubernetes Native Tools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err="1">
                  <a:ln>
                    <a:noFill/>
                  </a:ln>
                  <a:solidFill>
                    <a:srgbClr val="50E6FF"/>
                  </a:solidFill>
                  <a:effectLst/>
                  <a:uLnTx/>
                  <a:uFillTx/>
                  <a:latin typeface="Segoe UI"/>
                  <a:ea typeface="+mn-ea"/>
                  <a:cs typeface="+mn-cs"/>
                </a:rPr>
                <a:t>kubectl</a:t>
              </a:r>
              <a:r>
                <a:rPr kumimoji="0" lang="en-US" sz="800" b="0" i="0" u="none" strike="noStrike" kern="0" cap="none" spc="0" normalizeH="0" baseline="0" noProof="0">
                  <a:ln>
                    <a:noFill/>
                  </a:ln>
                  <a:solidFill>
                    <a:srgbClr val="50E6FF"/>
                  </a:solidFill>
                  <a:effectLst/>
                  <a:uLnTx/>
                  <a:uFillTx/>
                  <a:latin typeface="Segoe UI"/>
                  <a:ea typeface="+mn-ea"/>
                  <a:cs typeface="+mn-cs"/>
                </a:rPr>
                <a:t> | Provisioning |  Monitoring | Lifecycle</a:t>
              </a:r>
            </a:p>
          </p:txBody>
        </p:sp>
        <p:sp>
          <p:nvSpPr>
            <p:cNvPr id="154" name="Rectangle 153">
              <a:extLst>
                <a:ext uri="{FF2B5EF4-FFF2-40B4-BE49-F238E27FC236}">
                  <a16:creationId xmlns:a16="http://schemas.microsoft.com/office/drawing/2014/main" id="{00FC8BC5-0299-4808-8924-ED8E335408CE}"/>
                </a:ext>
              </a:extLst>
            </p:cNvPr>
            <p:cNvSpPr/>
            <p:nvPr/>
          </p:nvSpPr>
          <p:spPr>
            <a:xfrm>
              <a:off x="8945850" y="5383992"/>
              <a:ext cx="2169572" cy="322485"/>
            </a:xfrm>
            <a:prstGeom prst="rect">
              <a:avLst/>
            </a:prstGeom>
            <a:noFill/>
            <a:ln w="9525" cap="flat" cmpd="sng" algn="ctr">
              <a:noFill/>
              <a:prstDash val="solid"/>
            </a:ln>
            <a:effectLst>
              <a:outerShdw blurRad="101600" sx="101000" sy="101000" algn="tl" rotWithShape="0">
                <a:prstClr val="black">
                  <a:alpha val="30000"/>
                </a:prstClr>
              </a:outerShdw>
            </a:effectLst>
          </p:spPr>
          <p:txBody>
            <a:bodyPr rtlCol="0" anchor="t"/>
            <a:lstStyle/>
            <a:p>
              <a:pPr marL="0" marR="0" lvl="0" indent="0" algn="ctr" defTabSz="932472" rtl="0" eaLnBrk="1" fontAlgn="base" latinLnBrk="0" hangingPunct="1">
                <a:lnSpc>
                  <a:spcPct val="100000"/>
                </a:lnSpc>
                <a:spcBef>
                  <a:spcPts val="0"/>
                </a:spcBef>
                <a:spcAft>
                  <a:spcPts val="3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Azure Data Studio</a:t>
              </a:r>
            </a:p>
          </p:txBody>
        </p:sp>
        <p:sp>
          <p:nvSpPr>
            <p:cNvPr id="155" name="Rectangle 154">
              <a:extLst>
                <a:ext uri="{FF2B5EF4-FFF2-40B4-BE49-F238E27FC236}">
                  <a16:creationId xmlns:a16="http://schemas.microsoft.com/office/drawing/2014/main" id="{A88B135D-4493-47C8-ACE0-2EF4DAF38217}"/>
                </a:ext>
              </a:extLst>
            </p:cNvPr>
            <p:cNvSpPr/>
            <p:nvPr/>
          </p:nvSpPr>
          <p:spPr>
            <a:xfrm>
              <a:off x="6683266" y="5387194"/>
              <a:ext cx="2169572" cy="322485"/>
            </a:xfrm>
            <a:prstGeom prst="rect">
              <a:avLst/>
            </a:prstGeom>
            <a:noFill/>
            <a:ln w="9525" cap="flat" cmpd="sng" algn="ctr">
              <a:noFill/>
              <a:prstDash val="solid"/>
            </a:ln>
            <a:effectLst>
              <a:outerShdw blurRad="101600" sx="101000" sy="101000" algn="tl" rotWithShape="0">
                <a:prstClr val="black">
                  <a:alpha val="30000"/>
                </a:prstClr>
              </a:outerShdw>
            </a:effectLst>
          </p:spPr>
          <p:txBody>
            <a:bodyPr rtlCol="0" anchor="t"/>
            <a:lstStyle/>
            <a:p>
              <a:pPr marL="0" marR="0" lvl="0" indent="0" algn="ctr" defTabSz="932472" rtl="0" eaLnBrk="1" fontAlgn="base" latinLnBrk="0" hangingPunct="1">
                <a:lnSpc>
                  <a:spcPct val="100000"/>
                </a:lnSpc>
                <a:spcBef>
                  <a:spcPts val="0"/>
                </a:spcBef>
                <a:spcAft>
                  <a:spcPts val="3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Git Repo</a:t>
              </a:r>
            </a:p>
          </p:txBody>
        </p:sp>
        <p:sp>
          <p:nvSpPr>
            <p:cNvPr id="174" name="Rectangle 173">
              <a:extLst>
                <a:ext uri="{FF2B5EF4-FFF2-40B4-BE49-F238E27FC236}">
                  <a16:creationId xmlns:a16="http://schemas.microsoft.com/office/drawing/2014/main" id="{B1B5416F-4688-4202-A856-C1E179FD7E1C}"/>
                </a:ext>
              </a:extLst>
            </p:cNvPr>
            <p:cNvSpPr/>
            <p:nvPr/>
          </p:nvSpPr>
          <p:spPr bwMode="auto">
            <a:xfrm>
              <a:off x="4965217" y="4984375"/>
              <a:ext cx="2289026" cy="329184"/>
            </a:xfrm>
            <a:prstGeom prst="rect">
              <a:avLst/>
            </a:prstGeom>
            <a:gradFill>
              <a:gsLst>
                <a:gs pos="0">
                  <a:schemeClr val="accent1"/>
                </a:gs>
                <a:gs pos="54000">
                  <a:schemeClr val="accent2"/>
                </a:gs>
              </a:gsLst>
              <a:lin ang="36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Resource specific tools</a:t>
              </a:r>
            </a:p>
          </p:txBody>
        </p:sp>
      </p:grpSp>
      <p:grpSp>
        <p:nvGrpSpPr>
          <p:cNvPr id="176" name="Group 175">
            <a:extLst>
              <a:ext uri="{FF2B5EF4-FFF2-40B4-BE49-F238E27FC236}">
                <a16:creationId xmlns:a16="http://schemas.microsoft.com/office/drawing/2014/main" id="{CC94DE69-F038-446B-9D8B-0E95A5FC6B21}"/>
              </a:ext>
              <a:ext uri="{C183D7F6-B498-43B3-948B-1728B52AA6E4}">
                <adec:decorative xmlns:adec="http://schemas.microsoft.com/office/drawing/2017/decorative" val="1"/>
              </a:ext>
            </a:extLst>
          </p:cNvPr>
          <p:cNvGrpSpPr/>
          <p:nvPr/>
        </p:nvGrpSpPr>
        <p:grpSpPr>
          <a:xfrm>
            <a:off x="6426328" y="2741336"/>
            <a:ext cx="4966089" cy="1636096"/>
            <a:chOff x="6426328" y="2947072"/>
            <a:chExt cx="4966089" cy="1636096"/>
          </a:xfrm>
        </p:grpSpPr>
        <p:cxnSp>
          <p:nvCxnSpPr>
            <p:cNvPr id="177" name="Straight Arrow Connector 176">
              <a:extLst>
                <a:ext uri="{FF2B5EF4-FFF2-40B4-BE49-F238E27FC236}">
                  <a16:creationId xmlns:a16="http://schemas.microsoft.com/office/drawing/2014/main" id="{96C1A1D9-F256-4C50-8A34-7AA21BE3E6D8}"/>
                </a:ext>
              </a:extLst>
            </p:cNvPr>
            <p:cNvCxnSpPr>
              <a:cxnSpLocks/>
            </p:cNvCxnSpPr>
            <p:nvPr/>
          </p:nvCxnSpPr>
          <p:spPr>
            <a:xfrm flipH="1" flipV="1">
              <a:off x="9618367" y="4049253"/>
              <a:ext cx="448908" cy="1018"/>
            </a:xfrm>
            <a:prstGeom prst="straightConnector1">
              <a:avLst/>
            </a:prstGeom>
            <a:noFill/>
            <a:ln w="19050" cap="flat" cmpd="sng" algn="ctr">
              <a:solidFill>
                <a:schemeClr val="accent1"/>
              </a:solidFill>
              <a:prstDash val="solid"/>
              <a:headEnd type="triangle" w="med" len="med"/>
              <a:tailEnd type="triangle" w="med" len="med"/>
            </a:ln>
            <a:effectLst/>
          </p:spPr>
        </p:cxnSp>
        <p:sp>
          <p:nvSpPr>
            <p:cNvPr id="178" name="Rectangle 177">
              <a:extLst>
                <a:ext uri="{FF2B5EF4-FFF2-40B4-BE49-F238E27FC236}">
                  <a16:creationId xmlns:a16="http://schemas.microsoft.com/office/drawing/2014/main" id="{51E4FCF2-762C-4D0B-A712-866A6B096305}"/>
                </a:ext>
              </a:extLst>
            </p:cNvPr>
            <p:cNvSpPr/>
            <p:nvPr/>
          </p:nvSpPr>
          <p:spPr>
            <a:xfrm>
              <a:off x="6941820" y="3877080"/>
              <a:ext cx="2557944" cy="706088"/>
            </a:xfrm>
            <a:prstGeom prst="rect">
              <a:avLst/>
            </a:pr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20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Segoe UI" pitchFamily="34" charset="0"/>
                </a:rPr>
                <a:t>Azure Arc data manager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a:ea typeface="+mn-ea"/>
                  <a:cs typeface="+mn-cs"/>
                </a:rPr>
                <a:t>Monitoring &amp; Logs | Backup | Scaling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a:ea typeface="+mn-ea"/>
                  <a:cs typeface="+mn-cs"/>
                </a:rPr>
                <a:t> Provisioning | Patching | HA/DR | API</a:t>
              </a:r>
            </a:p>
          </p:txBody>
        </p:sp>
        <p:cxnSp>
          <p:nvCxnSpPr>
            <p:cNvPr id="179" name="Straight Arrow Connector 171">
              <a:extLst>
                <a:ext uri="{FF2B5EF4-FFF2-40B4-BE49-F238E27FC236}">
                  <a16:creationId xmlns:a16="http://schemas.microsoft.com/office/drawing/2014/main" id="{6C237DCC-AF3F-42FD-9F3C-C59BC189F8AA}"/>
                </a:ext>
              </a:extLst>
            </p:cNvPr>
            <p:cNvCxnSpPr>
              <a:cxnSpLocks/>
              <a:stCxn id="178" idx="0"/>
              <a:endCxn id="181" idx="2"/>
            </p:cNvCxnSpPr>
            <p:nvPr/>
          </p:nvCxnSpPr>
          <p:spPr>
            <a:xfrm rot="5400000" flipH="1" flipV="1">
              <a:off x="8911888" y="2656410"/>
              <a:ext cx="529574" cy="1911767"/>
            </a:xfrm>
            <a:prstGeom prst="bentConnector3">
              <a:avLst>
                <a:gd name="adj1" fmla="val 50000"/>
              </a:avLst>
            </a:prstGeom>
            <a:noFill/>
            <a:ln w="12700" cap="flat" cmpd="sng" algn="ctr">
              <a:solidFill>
                <a:schemeClr val="accent1"/>
              </a:solidFill>
              <a:prstDash val="solid"/>
              <a:headEnd type="triangle" w="med" len="med"/>
              <a:tailEnd type="triangle" w="med" len="med"/>
            </a:ln>
            <a:effectLst/>
          </p:spPr>
        </p:cxnSp>
        <p:sp>
          <p:nvSpPr>
            <p:cNvPr id="180" name="Rectangle 179">
              <a:extLst>
                <a:ext uri="{FF2B5EF4-FFF2-40B4-BE49-F238E27FC236}">
                  <a16:creationId xmlns:a16="http://schemas.microsoft.com/office/drawing/2014/main" id="{2B637903-E267-4D04-8557-A27B8A5AE4FD}"/>
                </a:ext>
              </a:extLst>
            </p:cNvPr>
            <p:cNvSpPr/>
            <p:nvPr/>
          </p:nvSpPr>
          <p:spPr>
            <a:xfrm>
              <a:off x="10138416" y="4285418"/>
              <a:ext cx="389850" cy="230832"/>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mn-cs"/>
                </a:rPr>
                <a:t>SQL</a:t>
              </a:r>
            </a:p>
          </p:txBody>
        </p:sp>
        <p:sp>
          <p:nvSpPr>
            <p:cNvPr id="181" name="Rectangle 180">
              <a:extLst>
                <a:ext uri="{FF2B5EF4-FFF2-40B4-BE49-F238E27FC236}">
                  <a16:creationId xmlns:a16="http://schemas.microsoft.com/office/drawing/2014/main" id="{6936E61C-C5F1-4118-BACD-0425615AC8CB}"/>
                </a:ext>
              </a:extLst>
            </p:cNvPr>
            <p:cNvSpPr/>
            <p:nvPr/>
          </p:nvSpPr>
          <p:spPr>
            <a:xfrm>
              <a:off x="8872700" y="2947072"/>
              <a:ext cx="2519717" cy="400434"/>
            </a:xfrm>
            <a:prstGeom prst="rect">
              <a:avLst/>
            </a:prstGeom>
            <a:solidFill>
              <a:schemeClr val="accent2"/>
            </a:solidFill>
            <a:ln w="1905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kern="0">
                  <a:solidFill>
                    <a:srgbClr val="FFFFFF"/>
                  </a:solidFill>
                  <a:latin typeface="Segoe UI Semibold"/>
                  <a:cs typeface="Segoe UI" pitchFamily="34" charset="0"/>
                </a:rPr>
                <a:t>Azure Arc-enabled data services RP</a:t>
              </a:r>
            </a:p>
          </p:txBody>
        </p:sp>
        <p:sp>
          <p:nvSpPr>
            <p:cNvPr id="182" name="TextBox 181">
              <a:extLst>
                <a:ext uri="{FF2B5EF4-FFF2-40B4-BE49-F238E27FC236}">
                  <a16:creationId xmlns:a16="http://schemas.microsoft.com/office/drawing/2014/main" id="{8717263B-5242-4DA7-87A6-37ED18636590}"/>
                </a:ext>
              </a:extLst>
            </p:cNvPr>
            <p:cNvSpPr txBox="1"/>
            <p:nvPr/>
          </p:nvSpPr>
          <p:spPr>
            <a:xfrm>
              <a:off x="10469470" y="4285418"/>
              <a:ext cx="891260"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mn-cs"/>
                </a:rPr>
                <a:t>PostgreSQL</a:t>
              </a:r>
              <a:endParaRPr kumimoji="0" lang="en-US" sz="900" b="0" i="0" u="none" strike="noStrike" kern="0" cap="none" spc="0" normalizeH="0" baseline="0" noProof="0">
                <a:ln>
                  <a:noFill/>
                </a:ln>
                <a:solidFill>
                  <a:srgbClr val="FFFFFF"/>
                </a:solidFill>
                <a:effectLst/>
                <a:uLnTx/>
                <a:uFillTx/>
                <a:latin typeface="Segoe UI"/>
                <a:ea typeface="+mn-ea"/>
                <a:cs typeface="+mn-cs"/>
              </a:endParaRPr>
            </a:p>
          </p:txBody>
        </p:sp>
        <p:pic>
          <p:nvPicPr>
            <p:cNvPr id="183" name="Graphic 182">
              <a:extLst>
                <a:ext uri="{FF2B5EF4-FFF2-40B4-BE49-F238E27FC236}">
                  <a16:creationId xmlns:a16="http://schemas.microsoft.com/office/drawing/2014/main" id="{D12AC86D-1B00-46F3-8A87-D31CE50385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33761" y="3951391"/>
              <a:ext cx="350726" cy="350726"/>
            </a:xfrm>
            <a:prstGeom prst="rect">
              <a:avLst/>
            </a:prstGeom>
          </p:spPr>
        </p:pic>
        <p:pic>
          <p:nvPicPr>
            <p:cNvPr id="184" name="Graphic 183">
              <a:extLst>
                <a:ext uri="{FF2B5EF4-FFF2-40B4-BE49-F238E27FC236}">
                  <a16:creationId xmlns:a16="http://schemas.microsoft.com/office/drawing/2014/main" id="{2A65A37A-F4B2-4035-88E3-61929FA9F5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48214" y="3951390"/>
              <a:ext cx="350728" cy="350728"/>
            </a:xfrm>
            <a:prstGeom prst="rect">
              <a:avLst/>
            </a:prstGeom>
          </p:spPr>
        </p:pic>
        <p:cxnSp>
          <p:nvCxnSpPr>
            <p:cNvPr id="185" name="Straight Arrow Connector 184">
              <a:extLst>
                <a:ext uri="{FF2B5EF4-FFF2-40B4-BE49-F238E27FC236}">
                  <a16:creationId xmlns:a16="http://schemas.microsoft.com/office/drawing/2014/main" id="{00E8C906-7E3B-41DE-BA06-7FD7069664D3}"/>
                </a:ext>
              </a:extLst>
            </p:cNvPr>
            <p:cNvCxnSpPr>
              <a:cxnSpLocks/>
            </p:cNvCxnSpPr>
            <p:nvPr/>
          </p:nvCxnSpPr>
          <p:spPr>
            <a:xfrm>
              <a:off x="6426328" y="4054734"/>
              <a:ext cx="429217" cy="0"/>
            </a:xfrm>
            <a:prstGeom prst="straightConnector1">
              <a:avLst/>
            </a:prstGeom>
            <a:noFill/>
            <a:ln w="19050" cap="rnd" cmpd="sng" algn="ctr">
              <a:solidFill>
                <a:schemeClr val="accent1"/>
              </a:solidFill>
              <a:prstDash val="solid"/>
              <a:headEnd type="triangle" w="med" len="med"/>
              <a:tailEnd type="triangle" w="med" len="med"/>
            </a:ln>
            <a:effectLst/>
          </p:spPr>
        </p:cxnSp>
      </p:grpSp>
      <p:grpSp>
        <p:nvGrpSpPr>
          <p:cNvPr id="2" name="Group 1">
            <a:extLst>
              <a:ext uri="{FF2B5EF4-FFF2-40B4-BE49-F238E27FC236}">
                <a16:creationId xmlns:a16="http://schemas.microsoft.com/office/drawing/2014/main" id="{F1604871-6D0D-495B-9010-E38783A034BB}"/>
              </a:ext>
              <a:ext uri="{C183D7F6-B498-43B3-948B-1728B52AA6E4}">
                <adec:decorative xmlns:adec="http://schemas.microsoft.com/office/drawing/2017/decorative" val="1"/>
              </a:ext>
            </a:extLst>
          </p:cNvPr>
          <p:cNvGrpSpPr/>
          <p:nvPr/>
        </p:nvGrpSpPr>
        <p:grpSpPr>
          <a:xfrm>
            <a:off x="769664" y="1087859"/>
            <a:ext cx="11204643" cy="896045"/>
            <a:chOff x="769664" y="1087859"/>
            <a:chExt cx="11204643" cy="896045"/>
          </a:xfrm>
        </p:grpSpPr>
        <p:grpSp>
          <p:nvGrpSpPr>
            <p:cNvPr id="93" name="Group 92">
              <a:extLst>
                <a:ext uri="{FF2B5EF4-FFF2-40B4-BE49-F238E27FC236}">
                  <a16:creationId xmlns:a16="http://schemas.microsoft.com/office/drawing/2014/main" id="{3D80B0AF-F433-46AC-9189-8EBF90A29F36}"/>
                </a:ext>
              </a:extLst>
            </p:cNvPr>
            <p:cNvGrpSpPr/>
            <p:nvPr/>
          </p:nvGrpSpPr>
          <p:grpSpPr>
            <a:xfrm>
              <a:off x="5723759" y="1088765"/>
              <a:ext cx="6250548" cy="536337"/>
              <a:chOff x="4826001" y="989297"/>
              <a:chExt cx="5863375" cy="715221"/>
            </a:xfrm>
          </p:grpSpPr>
          <p:sp>
            <p:nvSpPr>
              <p:cNvPr id="97" name="Rectangle 96">
                <a:extLst>
                  <a:ext uri="{FF2B5EF4-FFF2-40B4-BE49-F238E27FC236}">
                    <a16:creationId xmlns:a16="http://schemas.microsoft.com/office/drawing/2014/main" id="{4614CE7D-1A14-4BC3-94E2-6817BD1F8A9E}"/>
                  </a:ext>
                </a:extLst>
              </p:cNvPr>
              <p:cNvSpPr/>
              <p:nvPr/>
            </p:nvSpPr>
            <p:spPr>
              <a:xfrm>
                <a:off x="5304952" y="1084348"/>
                <a:ext cx="4907203" cy="620170"/>
              </a:xfrm>
              <a:prstGeom prst="rect">
                <a:avLst/>
              </a:prstGeom>
              <a:noFill/>
              <a:ln w="7710" cap="flat" cmpd="sng" algn="ctr">
                <a:gradFill>
                  <a:gsLst>
                    <a:gs pos="0">
                      <a:schemeClr val="accent2"/>
                    </a:gs>
                    <a:gs pos="100000">
                      <a:schemeClr val="accent1"/>
                    </a:gs>
                  </a:gsLst>
                  <a:lin ang="2700000" scaled="0"/>
                </a:gradFill>
                <a:prstDash val="solid"/>
                <a:miter/>
              </a:ln>
              <a:effectLst>
                <a:outerShdw blurRad="152400" sx="101000" sy="1010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Segoe UI" pitchFamily="34" charset="0"/>
                </a:endParaRPr>
              </a:p>
            </p:txBody>
          </p:sp>
          <p:sp>
            <p:nvSpPr>
              <p:cNvPr id="99" name="Rectangle 98">
                <a:extLst>
                  <a:ext uri="{FF2B5EF4-FFF2-40B4-BE49-F238E27FC236}">
                    <a16:creationId xmlns:a16="http://schemas.microsoft.com/office/drawing/2014/main" id="{B0DD65C1-DA1C-4B01-A221-D3B4369639E4}"/>
                  </a:ext>
                </a:extLst>
              </p:cNvPr>
              <p:cNvSpPr/>
              <p:nvPr/>
            </p:nvSpPr>
            <p:spPr>
              <a:xfrm>
                <a:off x="4826001" y="989297"/>
                <a:ext cx="5863375" cy="695542"/>
              </a:xfrm>
              <a:prstGeom prst="rect">
                <a:avLst/>
              </a:prstGeom>
              <a:noFill/>
              <a:ln w="12700" cap="flat" cmpd="sng" algn="ctr">
                <a:noFill/>
                <a:prstDash val="solid"/>
                <a:miter lim="800000"/>
                <a:headEnd type="none" w="med" len="med"/>
                <a:tailEnd type="none" w="med" len="med"/>
              </a:ln>
              <a:effectLst/>
            </p:spPr>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ts val="0"/>
                  </a:spcBef>
                  <a:spcAft>
                    <a:spcPts val="3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Management Services</a:t>
                </a:r>
              </a:p>
              <a:p>
                <a:pPr marL="0" marR="0" lvl="0" indent="0" algn="ctr" defTabSz="932472" rtl="0" eaLnBrk="1" fontAlgn="base" latinLnBrk="0" hangingPunct="1">
                  <a:lnSpc>
                    <a:spcPct val="100000"/>
                  </a:lnSpc>
                  <a:spcBef>
                    <a:spcPts val="0"/>
                  </a:spcBef>
                  <a:spcAft>
                    <a:spcPts val="30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a:ea typeface="+mn-ea"/>
                    <a:cs typeface="Segoe UI" pitchFamily="34" charset="0"/>
                  </a:rPr>
                  <a:t>Monitoring | Update | Backup | Security Center | More…</a:t>
                </a:r>
              </a:p>
            </p:txBody>
          </p:sp>
        </p:grpSp>
        <p:grpSp>
          <p:nvGrpSpPr>
            <p:cNvPr id="108" name="Group 107">
              <a:extLst>
                <a:ext uri="{FF2B5EF4-FFF2-40B4-BE49-F238E27FC236}">
                  <a16:creationId xmlns:a16="http://schemas.microsoft.com/office/drawing/2014/main" id="{EA782515-E295-4ABC-8DB5-2A3580744C82}"/>
                </a:ext>
              </a:extLst>
            </p:cNvPr>
            <p:cNvGrpSpPr/>
            <p:nvPr/>
          </p:nvGrpSpPr>
          <p:grpSpPr>
            <a:xfrm>
              <a:off x="769664" y="1087859"/>
              <a:ext cx="5326336" cy="536337"/>
              <a:chOff x="4826001" y="989297"/>
              <a:chExt cx="5863375" cy="715221"/>
            </a:xfrm>
          </p:grpSpPr>
          <p:sp>
            <p:nvSpPr>
              <p:cNvPr id="109" name="Rectangle 108">
                <a:extLst>
                  <a:ext uri="{FF2B5EF4-FFF2-40B4-BE49-F238E27FC236}">
                    <a16:creationId xmlns:a16="http://schemas.microsoft.com/office/drawing/2014/main" id="{6FA0DCA8-8F6B-426D-9E3A-5F9CD3360B62}"/>
                  </a:ext>
                </a:extLst>
              </p:cNvPr>
              <p:cNvSpPr/>
              <p:nvPr/>
            </p:nvSpPr>
            <p:spPr>
              <a:xfrm>
                <a:off x="4826001" y="1084348"/>
                <a:ext cx="5863361" cy="620170"/>
              </a:xfrm>
              <a:prstGeom prst="rect">
                <a:avLst/>
              </a:prstGeom>
              <a:noFill/>
              <a:ln w="7710" cap="flat" cmpd="sng" algn="ctr">
                <a:gradFill>
                  <a:gsLst>
                    <a:gs pos="0">
                      <a:schemeClr val="accent2"/>
                    </a:gs>
                    <a:gs pos="100000">
                      <a:schemeClr val="accent1"/>
                    </a:gs>
                  </a:gsLst>
                  <a:lin ang="2700000" scaled="0"/>
                </a:gradFill>
                <a:prstDash val="solid"/>
                <a:miter/>
              </a:ln>
              <a:effectLst>
                <a:outerShdw blurRad="152400" sx="101000" sy="1010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Segoe UI" pitchFamily="34" charset="0"/>
                </a:endParaRPr>
              </a:p>
            </p:txBody>
          </p:sp>
          <p:sp>
            <p:nvSpPr>
              <p:cNvPr id="110" name="Rectangle 109">
                <a:extLst>
                  <a:ext uri="{FF2B5EF4-FFF2-40B4-BE49-F238E27FC236}">
                    <a16:creationId xmlns:a16="http://schemas.microsoft.com/office/drawing/2014/main" id="{B8E8DE7E-3AB3-46A0-B236-FDF2D564B548}"/>
                  </a:ext>
                </a:extLst>
              </p:cNvPr>
              <p:cNvSpPr/>
              <p:nvPr/>
            </p:nvSpPr>
            <p:spPr>
              <a:xfrm>
                <a:off x="4826001" y="989297"/>
                <a:ext cx="5863375" cy="695542"/>
              </a:xfrm>
              <a:prstGeom prst="rect">
                <a:avLst/>
              </a:prstGeom>
              <a:noFill/>
              <a:ln w="12700" cap="flat" cmpd="sng" algn="ctr">
                <a:noFill/>
                <a:prstDash val="solid"/>
                <a:miter lim="800000"/>
                <a:headEnd type="none" w="med" len="med"/>
                <a:tailEnd type="none" w="med" len="med"/>
              </a:ln>
              <a:effectLst/>
            </p:spPr>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ts val="0"/>
                  </a:spcBef>
                  <a:spcAft>
                    <a:spcPts val="3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Management Experiences</a:t>
                </a:r>
              </a:p>
              <a:p>
                <a:pPr marL="0" marR="0" lvl="0" indent="0" algn="ctr" defTabSz="932472" rtl="0" eaLnBrk="1" fontAlgn="base" latinLnBrk="0" hangingPunct="1">
                  <a:lnSpc>
                    <a:spcPct val="100000"/>
                  </a:lnSpc>
                  <a:spcBef>
                    <a:spcPts val="0"/>
                  </a:spcBef>
                  <a:spcAft>
                    <a:spcPts val="30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a:ea typeface="+mn-ea"/>
                    <a:cs typeface="Segoe UI" pitchFamily="34" charset="0"/>
                  </a:rPr>
                  <a:t>Portal | Azure CLI | Azure SDK</a:t>
                </a:r>
              </a:p>
            </p:txBody>
          </p:sp>
        </p:grpSp>
        <p:cxnSp>
          <p:nvCxnSpPr>
            <p:cNvPr id="111" name="Straight Arrow Connector 110">
              <a:extLst>
                <a:ext uri="{FF2B5EF4-FFF2-40B4-BE49-F238E27FC236}">
                  <a16:creationId xmlns:a16="http://schemas.microsoft.com/office/drawing/2014/main" id="{7E58EA66-C372-4074-80A3-397EE4E9C78E}"/>
                </a:ext>
              </a:extLst>
            </p:cNvPr>
            <p:cNvCxnSpPr>
              <a:cxnSpLocks/>
            </p:cNvCxnSpPr>
            <p:nvPr/>
          </p:nvCxnSpPr>
          <p:spPr>
            <a:xfrm flipV="1">
              <a:off x="3429320" y="1667686"/>
              <a:ext cx="0" cy="316218"/>
            </a:xfrm>
            <a:prstGeom prst="straightConnector1">
              <a:avLst/>
            </a:prstGeom>
            <a:noFill/>
            <a:ln w="12700" cap="flat" cmpd="sng" algn="ctr">
              <a:solidFill>
                <a:schemeClr val="bg1">
                  <a:lumMod val="50000"/>
                  <a:lumOff val="50000"/>
                </a:schemeClr>
              </a:solidFill>
              <a:prstDash val="solid"/>
              <a:headEnd type="triangle" w="med" len="med"/>
              <a:tailEnd type="triangle" w="med" len="med"/>
            </a:ln>
            <a:effectLst/>
          </p:spPr>
        </p:cxnSp>
        <p:cxnSp>
          <p:nvCxnSpPr>
            <p:cNvPr id="186" name="Straight Arrow Connector 185">
              <a:extLst>
                <a:ext uri="{FF2B5EF4-FFF2-40B4-BE49-F238E27FC236}">
                  <a16:creationId xmlns:a16="http://schemas.microsoft.com/office/drawing/2014/main" id="{820060AA-BD67-4541-83EF-0C94D9BC4543}"/>
                </a:ext>
              </a:extLst>
            </p:cNvPr>
            <p:cNvCxnSpPr>
              <a:cxnSpLocks/>
            </p:cNvCxnSpPr>
            <p:nvPr/>
          </p:nvCxnSpPr>
          <p:spPr>
            <a:xfrm flipV="1">
              <a:off x="8849034" y="1667686"/>
              <a:ext cx="0" cy="316218"/>
            </a:xfrm>
            <a:prstGeom prst="straightConnector1">
              <a:avLst/>
            </a:prstGeom>
            <a:noFill/>
            <a:ln w="12700" cap="flat" cmpd="sng" algn="ctr">
              <a:solidFill>
                <a:schemeClr val="bg1">
                  <a:lumMod val="50000"/>
                  <a:lumOff val="50000"/>
                </a:schemeClr>
              </a:solidFill>
              <a:prstDash val="solid"/>
              <a:headEnd type="triangle" w="med" len="med"/>
              <a:tailEnd type="triangle" w="med" len="med"/>
            </a:ln>
            <a:effectLst/>
          </p:spPr>
        </p:cxnSp>
      </p:grpSp>
      <p:grpSp>
        <p:nvGrpSpPr>
          <p:cNvPr id="6" name="Group 5">
            <a:extLst>
              <a:ext uri="{FF2B5EF4-FFF2-40B4-BE49-F238E27FC236}">
                <a16:creationId xmlns:a16="http://schemas.microsoft.com/office/drawing/2014/main" id="{EC167BBF-CF06-49BB-BB68-D8207B3984FD}"/>
              </a:ext>
              <a:ext uri="{C183D7F6-B498-43B3-948B-1728B52AA6E4}">
                <adec:decorative xmlns:adec="http://schemas.microsoft.com/office/drawing/2017/decorative" val="1"/>
              </a:ext>
            </a:extLst>
          </p:cNvPr>
          <p:cNvGrpSpPr/>
          <p:nvPr/>
        </p:nvGrpSpPr>
        <p:grpSpPr>
          <a:xfrm>
            <a:off x="3686792" y="2741336"/>
            <a:ext cx="4778175" cy="1985803"/>
            <a:chOff x="-8169019" y="2558452"/>
            <a:chExt cx="4778175" cy="1985803"/>
          </a:xfrm>
        </p:grpSpPr>
        <p:pic>
          <p:nvPicPr>
            <p:cNvPr id="1026" name="Picture 2" descr="See the source image">
              <a:extLst>
                <a:ext uri="{FF2B5EF4-FFF2-40B4-BE49-F238E27FC236}">
                  <a16:creationId xmlns:a16="http://schemas.microsoft.com/office/drawing/2014/main" id="{3A595815-21C3-40FD-95D3-C46B091C4F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9675" y="4303162"/>
              <a:ext cx="1050475" cy="241093"/>
            </a:xfrm>
            <a:prstGeom prst="rect">
              <a:avLst/>
            </a:prstGeom>
            <a:noFill/>
            <a:extLst>
              <a:ext uri="{909E8E84-426E-40DD-AFC4-6F175D3DCCD1}">
                <a14:hiddenFill xmlns:a14="http://schemas.microsoft.com/office/drawing/2010/main">
                  <a:solidFill>
                    <a:srgbClr val="FFFFFF"/>
                  </a:solidFill>
                </a14:hiddenFill>
              </a:ext>
            </a:extLst>
          </p:spPr>
        </p:pic>
        <p:sp>
          <p:nvSpPr>
            <p:cNvPr id="88" name="Rectangle: Rounded Corners 1083">
              <a:extLst>
                <a:ext uri="{FF2B5EF4-FFF2-40B4-BE49-F238E27FC236}">
                  <a16:creationId xmlns:a16="http://schemas.microsoft.com/office/drawing/2014/main" id="{42AFAF49-E15C-4586-9F03-8E073FCAF9F1}"/>
                </a:ext>
              </a:extLst>
            </p:cNvPr>
            <p:cNvSpPr/>
            <p:nvPr/>
          </p:nvSpPr>
          <p:spPr bwMode="auto">
            <a:xfrm>
              <a:off x="-8169019" y="2558452"/>
              <a:ext cx="2403756" cy="394413"/>
            </a:xfrm>
            <a:custGeom>
              <a:avLst/>
              <a:gdLst>
                <a:gd name="connsiteX0" fmla="*/ 0 w 6205105"/>
                <a:gd name="connsiteY0" fmla="*/ 0 h 4012220"/>
                <a:gd name="connsiteX1" fmla="*/ 0 w 6205105"/>
                <a:gd name="connsiteY1" fmla="*/ 0 h 4012220"/>
                <a:gd name="connsiteX2" fmla="*/ 6205105 w 6205105"/>
                <a:gd name="connsiteY2" fmla="*/ 0 h 4012220"/>
                <a:gd name="connsiteX3" fmla="*/ 6205105 w 6205105"/>
                <a:gd name="connsiteY3" fmla="*/ 0 h 4012220"/>
                <a:gd name="connsiteX4" fmla="*/ 6205105 w 6205105"/>
                <a:gd name="connsiteY4" fmla="*/ 4012220 h 4012220"/>
                <a:gd name="connsiteX5" fmla="*/ 6205105 w 6205105"/>
                <a:gd name="connsiteY5" fmla="*/ 4012220 h 4012220"/>
                <a:gd name="connsiteX6" fmla="*/ 0 w 6205105"/>
                <a:gd name="connsiteY6" fmla="*/ 4012220 h 4012220"/>
                <a:gd name="connsiteX7" fmla="*/ 0 w 6205105"/>
                <a:gd name="connsiteY7" fmla="*/ 4012220 h 4012220"/>
                <a:gd name="connsiteX8" fmla="*/ 0 w 6205105"/>
                <a:gd name="connsiteY8" fmla="*/ 0 h 4012220"/>
                <a:gd name="connsiteX0" fmla="*/ 0 w 6205105"/>
                <a:gd name="connsiteY0" fmla="*/ 7621 h 4019841"/>
                <a:gd name="connsiteX1" fmla="*/ 0 w 6205105"/>
                <a:gd name="connsiteY1" fmla="*/ 7621 h 4019841"/>
                <a:gd name="connsiteX2" fmla="*/ 4192169 w 6205105"/>
                <a:gd name="connsiteY2" fmla="*/ 0 h 4019841"/>
                <a:gd name="connsiteX3" fmla="*/ 6205105 w 6205105"/>
                <a:gd name="connsiteY3" fmla="*/ 7621 h 4019841"/>
                <a:gd name="connsiteX4" fmla="*/ 6205105 w 6205105"/>
                <a:gd name="connsiteY4" fmla="*/ 7621 h 4019841"/>
                <a:gd name="connsiteX5" fmla="*/ 6205105 w 6205105"/>
                <a:gd name="connsiteY5" fmla="*/ 4019841 h 4019841"/>
                <a:gd name="connsiteX6" fmla="*/ 6205105 w 6205105"/>
                <a:gd name="connsiteY6" fmla="*/ 4019841 h 4019841"/>
                <a:gd name="connsiteX7" fmla="*/ 0 w 6205105"/>
                <a:gd name="connsiteY7" fmla="*/ 4019841 h 4019841"/>
                <a:gd name="connsiteX8" fmla="*/ 0 w 6205105"/>
                <a:gd name="connsiteY8" fmla="*/ 4019841 h 4019841"/>
                <a:gd name="connsiteX9" fmla="*/ 0 w 6205105"/>
                <a:gd name="connsiteY9" fmla="*/ 7621 h 4019841"/>
                <a:gd name="connsiteX0" fmla="*/ 0 w 6205105"/>
                <a:gd name="connsiteY0" fmla="*/ 15240 h 4027460"/>
                <a:gd name="connsiteX1" fmla="*/ 0 w 6205105"/>
                <a:gd name="connsiteY1" fmla="*/ 15240 h 4027460"/>
                <a:gd name="connsiteX2" fmla="*/ 1997609 w 6205105"/>
                <a:gd name="connsiteY2" fmla="*/ 0 h 4027460"/>
                <a:gd name="connsiteX3" fmla="*/ 4192169 w 6205105"/>
                <a:gd name="connsiteY3" fmla="*/ 7619 h 4027460"/>
                <a:gd name="connsiteX4" fmla="*/ 6205105 w 6205105"/>
                <a:gd name="connsiteY4" fmla="*/ 15240 h 4027460"/>
                <a:gd name="connsiteX5" fmla="*/ 6205105 w 6205105"/>
                <a:gd name="connsiteY5" fmla="*/ 15240 h 4027460"/>
                <a:gd name="connsiteX6" fmla="*/ 6205105 w 6205105"/>
                <a:gd name="connsiteY6" fmla="*/ 4027460 h 4027460"/>
                <a:gd name="connsiteX7" fmla="*/ 6205105 w 6205105"/>
                <a:gd name="connsiteY7" fmla="*/ 4027460 h 4027460"/>
                <a:gd name="connsiteX8" fmla="*/ 0 w 6205105"/>
                <a:gd name="connsiteY8" fmla="*/ 4027460 h 4027460"/>
                <a:gd name="connsiteX9" fmla="*/ 0 w 6205105"/>
                <a:gd name="connsiteY9" fmla="*/ 4027460 h 4027460"/>
                <a:gd name="connsiteX10" fmla="*/ 0 w 6205105"/>
                <a:gd name="connsiteY10" fmla="*/ 15240 h 4027460"/>
                <a:gd name="connsiteX0" fmla="*/ 4192169 w 6205105"/>
                <a:gd name="connsiteY0" fmla="*/ 0 h 4019841"/>
                <a:gd name="connsiteX1" fmla="*/ 6205105 w 6205105"/>
                <a:gd name="connsiteY1" fmla="*/ 7621 h 4019841"/>
                <a:gd name="connsiteX2" fmla="*/ 6205105 w 6205105"/>
                <a:gd name="connsiteY2" fmla="*/ 7621 h 4019841"/>
                <a:gd name="connsiteX3" fmla="*/ 6205105 w 6205105"/>
                <a:gd name="connsiteY3" fmla="*/ 4019841 h 4019841"/>
                <a:gd name="connsiteX4" fmla="*/ 6205105 w 6205105"/>
                <a:gd name="connsiteY4" fmla="*/ 4019841 h 4019841"/>
                <a:gd name="connsiteX5" fmla="*/ 0 w 6205105"/>
                <a:gd name="connsiteY5" fmla="*/ 4019841 h 4019841"/>
                <a:gd name="connsiteX6" fmla="*/ 0 w 6205105"/>
                <a:gd name="connsiteY6" fmla="*/ 4019841 h 4019841"/>
                <a:gd name="connsiteX7" fmla="*/ 0 w 6205105"/>
                <a:gd name="connsiteY7" fmla="*/ 7621 h 4019841"/>
                <a:gd name="connsiteX8" fmla="*/ 0 w 6205105"/>
                <a:gd name="connsiteY8" fmla="*/ 7621 h 4019841"/>
                <a:gd name="connsiteX9" fmla="*/ 2089049 w 6205105"/>
                <a:gd name="connsiteY9" fmla="*/ 83821 h 4019841"/>
                <a:gd name="connsiteX0" fmla="*/ 4192169 w 6205105"/>
                <a:gd name="connsiteY0" fmla="*/ 0 h 4019841"/>
                <a:gd name="connsiteX1" fmla="*/ 6205105 w 6205105"/>
                <a:gd name="connsiteY1" fmla="*/ 7621 h 4019841"/>
                <a:gd name="connsiteX2" fmla="*/ 6205105 w 6205105"/>
                <a:gd name="connsiteY2" fmla="*/ 7621 h 4019841"/>
                <a:gd name="connsiteX3" fmla="*/ 6205105 w 6205105"/>
                <a:gd name="connsiteY3" fmla="*/ 4019841 h 4019841"/>
                <a:gd name="connsiteX4" fmla="*/ 6205105 w 6205105"/>
                <a:gd name="connsiteY4" fmla="*/ 4019841 h 4019841"/>
                <a:gd name="connsiteX5" fmla="*/ 0 w 6205105"/>
                <a:gd name="connsiteY5" fmla="*/ 4019841 h 4019841"/>
                <a:gd name="connsiteX6" fmla="*/ 0 w 6205105"/>
                <a:gd name="connsiteY6" fmla="*/ 4019841 h 4019841"/>
                <a:gd name="connsiteX7" fmla="*/ 0 w 6205105"/>
                <a:gd name="connsiteY7" fmla="*/ 7621 h 4019841"/>
                <a:gd name="connsiteX8" fmla="*/ 0 w 6205105"/>
                <a:gd name="connsiteY8" fmla="*/ 7621 h 4019841"/>
                <a:gd name="connsiteX9" fmla="*/ 2041424 w 6205105"/>
                <a:gd name="connsiteY9" fmla="*/ 7621 h 4019841"/>
                <a:gd name="connsiteX0" fmla="*/ 4192169 w 6205105"/>
                <a:gd name="connsiteY0" fmla="*/ 0 h 4019841"/>
                <a:gd name="connsiteX1" fmla="*/ 6205105 w 6205105"/>
                <a:gd name="connsiteY1" fmla="*/ 7621 h 4019841"/>
                <a:gd name="connsiteX2" fmla="*/ 6205105 w 6205105"/>
                <a:gd name="connsiteY2" fmla="*/ 7621 h 4019841"/>
                <a:gd name="connsiteX3" fmla="*/ 6205105 w 6205105"/>
                <a:gd name="connsiteY3" fmla="*/ 4019841 h 4019841"/>
                <a:gd name="connsiteX4" fmla="*/ 6205105 w 6205105"/>
                <a:gd name="connsiteY4" fmla="*/ 4019841 h 4019841"/>
                <a:gd name="connsiteX5" fmla="*/ 0 w 6205105"/>
                <a:gd name="connsiteY5" fmla="*/ 4019841 h 4019841"/>
                <a:gd name="connsiteX6" fmla="*/ 0 w 6205105"/>
                <a:gd name="connsiteY6" fmla="*/ 4019841 h 4019841"/>
                <a:gd name="connsiteX7" fmla="*/ 0 w 6205105"/>
                <a:gd name="connsiteY7" fmla="*/ 7621 h 4019841"/>
                <a:gd name="connsiteX8" fmla="*/ 0 w 6205105"/>
                <a:gd name="connsiteY8" fmla="*/ 7621 h 4019841"/>
                <a:gd name="connsiteX9" fmla="*/ 2035074 w 6205105"/>
                <a:gd name="connsiteY9" fmla="*/ 7621 h 4019841"/>
                <a:gd name="connsiteX0" fmla="*/ 4131844 w 6205105"/>
                <a:gd name="connsiteY0" fmla="*/ 0 h 4023016"/>
                <a:gd name="connsiteX1" fmla="*/ 6205105 w 6205105"/>
                <a:gd name="connsiteY1" fmla="*/ 10796 h 4023016"/>
                <a:gd name="connsiteX2" fmla="*/ 6205105 w 6205105"/>
                <a:gd name="connsiteY2" fmla="*/ 10796 h 4023016"/>
                <a:gd name="connsiteX3" fmla="*/ 6205105 w 6205105"/>
                <a:gd name="connsiteY3" fmla="*/ 4023016 h 4023016"/>
                <a:gd name="connsiteX4" fmla="*/ 6205105 w 6205105"/>
                <a:gd name="connsiteY4" fmla="*/ 4023016 h 4023016"/>
                <a:gd name="connsiteX5" fmla="*/ 0 w 6205105"/>
                <a:gd name="connsiteY5" fmla="*/ 4023016 h 4023016"/>
                <a:gd name="connsiteX6" fmla="*/ 0 w 6205105"/>
                <a:gd name="connsiteY6" fmla="*/ 4023016 h 4023016"/>
                <a:gd name="connsiteX7" fmla="*/ 0 w 6205105"/>
                <a:gd name="connsiteY7" fmla="*/ 10796 h 4023016"/>
                <a:gd name="connsiteX8" fmla="*/ 0 w 6205105"/>
                <a:gd name="connsiteY8" fmla="*/ 10796 h 4023016"/>
                <a:gd name="connsiteX9" fmla="*/ 2035074 w 6205105"/>
                <a:gd name="connsiteY9" fmla="*/ 10796 h 4023016"/>
                <a:gd name="connsiteX0" fmla="*/ 4147719 w 6205105"/>
                <a:gd name="connsiteY0" fmla="*/ 0 h 4016666"/>
                <a:gd name="connsiteX1" fmla="*/ 6205105 w 6205105"/>
                <a:gd name="connsiteY1" fmla="*/ 4446 h 4016666"/>
                <a:gd name="connsiteX2" fmla="*/ 6205105 w 6205105"/>
                <a:gd name="connsiteY2" fmla="*/ 4446 h 4016666"/>
                <a:gd name="connsiteX3" fmla="*/ 6205105 w 6205105"/>
                <a:gd name="connsiteY3" fmla="*/ 4016666 h 4016666"/>
                <a:gd name="connsiteX4" fmla="*/ 6205105 w 6205105"/>
                <a:gd name="connsiteY4" fmla="*/ 4016666 h 4016666"/>
                <a:gd name="connsiteX5" fmla="*/ 0 w 6205105"/>
                <a:gd name="connsiteY5" fmla="*/ 4016666 h 4016666"/>
                <a:gd name="connsiteX6" fmla="*/ 0 w 6205105"/>
                <a:gd name="connsiteY6" fmla="*/ 4016666 h 4016666"/>
                <a:gd name="connsiteX7" fmla="*/ 0 w 6205105"/>
                <a:gd name="connsiteY7" fmla="*/ 4446 h 4016666"/>
                <a:gd name="connsiteX8" fmla="*/ 0 w 6205105"/>
                <a:gd name="connsiteY8" fmla="*/ 4446 h 4016666"/>
                <a:gd name="connsiteX9" fmla="*/ 2035074 w 6205105"/>
                <a:gd name="connsiteY9" fmla="*/ 4446 h 4016666"/>
                <a:gd name="connsiteX0" fmla="*/ 4157244 w 6205105"/>
                <a:gd name="connsiteY0" fmla="*/ 17779 h 4012220"/>
                <a:gd name="connsiteX1" fmla="*/ 6205105 w 6205105"/>
                <a:gd name="connsiteY1" fmla="*/ 0 h 4012220"/>
                <a:gd name="connsiteX2" fmla="*/ 6205105 w 6205105"/>
                <a:gd name="connsiteY2" fmla="*/ 0 h 4012220"/>
                <a:gd name="connsiteX3" fmla="*/ 6205105 w 6205105"/>
                <a:gd name="connsiteY3" fmla="*/ 4012220 h 4012220"/>
                <a:gd name="connsiteX4" fmla="*/ 6205105 w 6205105"/>
                <a:gd name="connsiteY4" fmla="*/ 4012220 h 4012220"/>
                <a:gd name="connsiteX5" fmla="*/ 0 w 6205105"/>
                <a:gd name="connsiteY5" fmla="*/ 4012220 h 4012220"/>
                <a:gd name="connsiteX6" fmla="*/ 0 w 6205105"/>
                <a:gd name="connsiteY6" fmla="*/ 4012220 h 4012220"/>
                <a:gd name="connsiteX7" fmla="*/ 0 w 6205105"/>
                <a:gd name="connsiteY7" fmla="*/ 0 h 4012220"/>
                <a:gd name="connsiteX8" fmla="*/ 0 w 6205105"/>
                <a:gd name="connsiteY8" fmla="*/ 0 h 4012220"/>
                <a:gd name="connsiteX9" fmla="*/ 2035074 w 6205105"/>
                <a:gd name="connsiteY9" fmla="*/ 0 h 4012220"/>
                <a:gd name="connsiteX0" fmla="*/ 4144544 w 6205105"/>
                <a:gd name="connsiteY0" fmla="*/ 1904 h 4012220"/>
                <a:gd name="connsiteX1" fmla="*/ 6205105 w 6205105"/>
                <a:gd name="connsiteY1" fmla="*/ 0 h 4012220"/>
                <a:gd name="connsiteX2" fmla="*/ 6205105 w 6205105"/>
                <a:gd name="connsiteY2" fmla="*/ 0 h 4012220"/>
                <a:gd name="connsiteX3" fmla="*/ 6205105 w 6205105"/>
                <a:gd name="connsiteY3" fmla="*/ 4012220 h 4012220"/>
                <a:gd name="connsiteX4" fmla="*/ 6205105 w 6205105"/>
                <a:gd name="connsiteY4" fmla="*/ 4012220 h 4012220"/>
                <a:gd name="connsiteX5" fmla="*/ 0 w 6205105"/>
                <a:gd name="connsiteY5" fmla="*/ 4012220 h 4012220"/>
                <a:gd name="connsiteX6" fmla="*/ 0 w 6205105"/>
                <a:gd name="connsiteY6" fmla="*/ 4012220 h 4012220"/>
                <a:gd name="connsiteX7" fmla="*/ 0 w 6205105"/>
                <a:gd name="connsiteY7" fmla="*/ 0 h 4012220"/>
                <a:gd name="connsiteX8" fmla="*/ 0 w 6205105"/>
                <a:gd name="connsiteY8" fmla="*/ 0 h 4012220"/>
                <a:gd name="connsiteX9" fmla="*/ 2035074 w 6205105"/>
                <a:gd name="connsiteY9" fmla="*/ 0 h 4012220"/>
                <a:gd name="connsiteX0" fmla="*/ 4421808 w 6205105"/>
                <a:gd name="connsiteY0" fmla="*/ 1904 h 4012220"/>
                <a:gd name="connsiteX1" fmla="*/ 6205105 w 6205105"/>
                <a:gd name="connsiteY1" fmla="*/ 0 h 4012220"/>
                <a:gd name="connsiteX2" fmla="*/ 6205105 w 6205105"/>
                <a:gd name="connsiteY2" fmla="*/ 0 h 4012220"/>
                <a:gd name="connsiteX3" fmla="*/ 6205105 w 6205105"/>
                <a:gd name="connsiteY3" fmla="*/ 4012220 h 4012220"/>
                <a:gd name="connsiteX4" fmla="*/ 6205105 w 6205105"/>
                <a:gd name="connsiteY4" fmla="*/ 4012220 h 4012220"/>
                <a:gd name="connsiteX5" fmla="*/ 0 w 6205105"/>
                <a:gd name="connsiteY5" fmla="*/ 4012220 h 4012220"/>
                <a:gd name="connsiteX6" fmla="*/ 0 w 6205105"/>
                <a:gd name="connsiteY6" fmla="*/ 4012220 h 4012220"/>
                <a:gd name="connsiteX7" fmla="*/ 0 w 6205105"/>
                <a:gd name="connsiteY7" fmla="*/ 0 h 4012220"/>
                <a:gd name="connsiteX8" fmla="*/ 0 w 6205105"/>
                <a:gd name="connsiteY8" fmla="*/ 0 h 4012220"/>
                <a:gd name="connsiteX9" fmla="*/ 2035074 w 6205105"/>
                <a:gd name="connsiteY9" fmla="*/ 0 h 4012220"/>
                <a:gd name="connsiteX0" fmla="*/ 4421808 w 6205105"/>
                <a:gd name="connsiteY0" fmla="*/ 1904 h 4012220"/>
                <a:gd name="connsiteX1" fmla="*/ 6205105 w 6205105"/>
                <a:gd name="connsiteY1" fmla="*/ 0 h 4012220"/>
                <a:gd name="connsiteX2" fmla="*/ 6205105 w 6205105"/>
                <a:gd name="connsiteY2" fmla="*/ 0 h 4012220"/>
                <a:gd name="connsiteX3" fmla="*/ 6205105 w 6205105"/>
                <a:gd name="connsiteY3" fmla="*/ 4012220 h 4012220"/>
                <a:gd name="connsiteX4" fmla="*/ 6205105 w 6205105"/>
                <a:gd name="connsiteY4" fmla="*/ 4012220 h 4012220"/>
                <a:gd name="connsiteX5" fmla="*/ 0 w 6205105"/>
                <a:gd name="connsiteY5" fmla="*/ 4012220 h 4012220"/>
                <a:gd name="connsiteX6" fmla="*/ 0 w 6205105"/>
                <a:gd name="connsiteY6" fmla="*/ 4012220 h 4012220"/>
                <a:gd name="connsiteX7" fmla="*/ 0 w 6205105"/>
                <a:gd name="connsiteY7" fmla="*/ 0 h 4012220"/>
                <a:gd name="connsiteX8" fmla="*/ 0 w 6205105"/>
                <a:gd name="connsiteY8" fmla="*/ 0 h 4012220"/>
                <a:gd name="connsiteX9" fmla="*/ 1751047 w 6205105"/>
                <a:gd name="connsiteY9" fmla="*/ 0 h 4012220"/>
                <a:gd name="connsiteX0" fmla="*/ 4601026 w 6205105"/>
                <a:gd name="connsiteY0" fmla="*/ 1904 h 4012220"/>
                <a:gd name="connsiteX1" fmla="*/ 6205105 w 6205105"/>
                <a:gd name="connsiteY1" fmla="*/ 0 h 4012220"/>
                <a:gd name="connsiteX2" fmla="*/ 6205105 w 6205105"/>
                <a:gd name="connsiteY2" fmla="*/ 0 h 4012220"/>
                <a:gd name="connsiteX3" fmla="*/ 6205105 w 6205105"/>
                <a:gd name="connsiteY3" fmla="*/ 4012220 h 4012220"/>
                <a:gd name="connsiteX4" fmla="*/ 6205105 w 6205105"/>
                <a:gd name="connsiteY4" fmla="*/ 4012220 h 4012220"/>
                <a:gd name="connsiteX5" fmla="*/ 0 w 6205105"/>
                <a:gd name="connsiteY5" fmla="*/ 4012220 h 4012220"/>
                <a:gd name="connsiteX6" fmla="*/ 0 w 6205105"/>
                <a:gd name="connsiteY6" fmla="*/ 4012220 h 4012220"/>
                <a:gd name="connsiteX7" fmla="*/ 0 w 6205105"/>
                <a:gd name="connsiteY7" fmla="*/ 0 h 4012220"/>
                <a:gd name="connsiteX8" fmla="*/ 0 w 6205105"/>
                <a:gd name="connsiteY8" fmla="*/ 0 h 4012220"/>
                <a:gd name="connsiteX9" fmla="*/ 1751047 w 6205105"/>
                <a:gd name="connsiteY9" fmla="*/ 0 h 4012220"/>
                <a:gd name="connsiteX0" fmla="*/ 4698781 w 6205105"/>
                <a:gd name="connsiteY0" fmla="*/ 1904 h 4012220"/>
                <a:gd name="connsiteX1" fmla="*/ 6205105 w 6205105"/>
                <a:gd name="connsiteY1" fmla="*/ 0 h 4012220"/>
                <a:gd name="connsiteX2" fmla="*/ 6205105 w 6205105"/>
                <a:gd name="connsiteY2" fmla="*/ 0 h 4012220"/>
                <a:gd name="connsiteX3" fmla="*/ 6205105 w 6205105"/>
                <a:gd name="connsiteY3" fmla="*/ 4012220 h 4012220"/>
                <a:gd name="connsiteX4" fmla="*/ 6205105 w 6205105"/>
                <a:gd name="connsiteY4" fmla="*/ 4012220 h 4012220"/>
                <a:gd name="connsiteX5" fmla="*/ 0 w 6205105"/>
                <a:gd name="connsiteY5" fmla="*/ 4012220 h 4012220"/>
                <a:gd name="connsiteX6" fmla="*/ 0 w 6205105"/>
                <a:gd name="connsiteY6" fmla="*/ 4012220 h 4012220"/>
                <a:gd name="connsiteX7" fmla="*/ 0 w 6205105"/>
                <a:gd name="connsiteY7" fmla="*/ 0 h 4012220"/>
                <a:gd name="connsiteX8" fmla="*/ 0 w 6205105"/>
                <a:gd name="connsiteY8" fmla="*/ 0 h 4012220"/>
                <a:gd name="connsiteX9" fmla="*/ 1751047 w 6205105"/>
                <a:gd name="connsiteY9" fmla="*/ 0 h 4012220"/>
                <a:gd name="connsiteX0" fmla="*/ 4698781 w 6205105"/>
                <a:gd name="connsiteY0" fmla="*/ 1904 h 4012220"/>
                <a:gd name="connsiteX1" fmla="*/ 6205105 w 6205105"/>
                <a:gd name="connsiteY1" fmla="*/ 0 h 4012220"/>
                <a:gd name="connsiteX2" fmla="*/ 6205105 w 6205105"/>
                <a:gd name="connsiteY2" fmla="*/ 0 h 4012220"/>
                <a:gd name="connsiteX3" fmla="*/ 6205105 w 6205105"/>
                <a:gd name="connsiteY3" fmla="*/ 4012220 h 4012220"/>
                <a:gd name="connsiteX4" fmla="*/ 6205105 w 6205105"/>
                <a:gd name="connsiteY4" fmla="*/ 4012220 h 4012220"/>
                <a:gd name="connsiteX5" fmla="*/ 0 w 6205105"/>
                <a:gd name="connsiteY5" fmla="*/ 4012220 h 4012220"/>
                <a:gd name="connsiteX6" fmla="*/ 0 w 6205105"/>
                <a:gd name="connsiteY6" fmla="*/ 4012220 h 4012220"/>
                <a:gd name="connsiteX7" fmla="*/ 0 w 6205105"/>
                <a:gd name="connsiteY7" fmla="*/ 0 h 4012220"/>
                <a:gd name="connsiteX8" fmla="*/ 0 w 6205105"/>
                <a:gd name="connsiteY8" fmla="*/ 0 h 4012220"/>
                <a:gd name="connsiteX9" fmla="*/ 1392610 w 6205105"/>
                <a:gd name="connsiteY9" fmla="*/ 0 h 4012220"/>
                <a:gd name="connsiteX0" fmla="*/ 4698781 w 6205105"/>
                <a:gd name="connsiteY0" fmla="*/ 8279 h 4018595"/>
                <a:gd name="connsiteX1" fmla="*/ 6205105 w 6205105"/>
                <a:gd name="connsiteY1" fmla="*/ 6375 h 4018595"/>
                <a:gd name="connsiteX2" fmla="*/ 6205105 w 6205105"/>
                <a:gd name="connsiteY2" fmla="*/ 6375 h 4018595"/>
                <a:gd name="connsiteX3" fmla="*/ 6205105 w 6205105"/>
                <a:gd name="connsiteY3" fmla="*/ 4018595 h 4018595"/>
                <a:gd name="connsiteX4" fmla="*/ 6205105 w 6205105"/>
                <a:gd name="connsiteY4" fmla="*/ 4018595 h 4018595"/>
                <a:gd name="connsiteX5" fmla="*/ 0 w 6205105"/>
                <a:gd name="connsiteY5" fmla="*/ 4018595 h 4018595"/>
                <a:gd name="connsiteX6" fmla="*/ 0 w 6205105"/>
                <a:gd name="connsiteY6" fmla="*/ 4018595 h 4018595"/>
                <a:gd name="connsiteX7" fmla="*/ 0 w 6205105"/>
                <a:gd name="connsiteY7" fmla="*/ 6375 h 4018595"/>
                <a:gd name="connsiteX8" fmla="*/ 0 w 6205105"/>
                <a:gd name="connsiteY8" fmla="*/ 6375 h 4018595"/>
                <a:gd name="connsiteX9" fmla="*/ 2251991 w 6205105"/>
                <a:gd name="connsiteY9" fmla="*/ 0 h 4018595"/>
                <a:gd name="connsiteX0" fmla="*/ 3991055 w 6205105"/>
                <a:gd name="connsiteY0" fmla="*/ 8279 h 4018595"/>
                <a:gd name="connsiteX1" fmla="*/ 6205105 w 6205105"/>
                <a:gd name="connsiteY1" fmla="*/ 6375 h 4018595"/>
                <a:gd name="connsiteX2" fmla="*/ 6205105 w 6205105"/>
                <a:gd name="connsiteY2" fmla="*/ 6375 h 4018595"/>
                <a:gd name="connsiteX3" fmla="*/ 6205105 w 6205105"/>
                <a:gd name="connsiteY3" fmla="*/ 4018595 h 4018595"/>
                <a:gd name="connsiteX4" fmla="*/ 6205105 w 6205105"/>
                <a:gd name="connsiteY4" fmla="*/ 4018595 h 4018595"/>
                <a:gd name="connsiteX5" fmla="*/ 0 w 6205105"/>
                <a:gd name="connsiteY5" fmla="*/ 4018595 h 4018595"/>
                <a:gd name="connsiteX6" fmla="*/ 0 w 6205105"/>
                <a:gd name="connsiteY6" fmla="*/ 4018595 h 4018595"/>
                <a:gd name="connsiteX7" fmla="*/ 0 w 6205105"/>
                <a:gd name="connsiteY7" fmla="*/ 6375 h 4018595"/>
                <a:gd name="connsiteX8" fmla="*/ 0 w 6205105"/>
                <a:gd name="connsiteY8" fmla="*/ 6375 h 4018595"/>
                <a:gd name="connsiteX9" fmla="*/ 2251991 w 6205105"/>
                <a:gd name="connsiteY9" fmla="*/ 0 h 4018595"/>
                <a:gd name="connsiteX0" fmla="*/ 4381244 w 6205105"/>
                <a:gd name="connsiteY0" fmla="*/ 8280 h 4018595"/>
                <a:gd name="connsiteX1" fmla="*/ 6205105 w 6205105"/>
                <a:gd name="connsiteY1" fmla="*/ 6375 h 4018595"/>
                <a:gd name="connsiteX2" fmla="*/ 6205105 w 6205105"/>
                <a:gd name="connsiteY2" fmla="*/ 6375 h 4018595"/>
                <a:gd name="connsiteX3" fmla="*/ 6205105 w 6205105"/>
                <a:gd name="connsiteY3" fmla="*/ 4018595 h 4018595"/>
                <a:gd name="connsiteX4" fmla="*/ 6205105 w 6205105"/>
                <a:gd name="connsiteY4" fmla="*/ 4018595 h 4018595"/>
                <a:gd name="connsiteX5" fmla="*/ 0 w 6205105"/>
                <a:gd name="connsiteY5" fmla="*/ 4018595 h 4018595"/>
                <a:gd name="connsiteX6" fmla="*/ 0 w 6205105"/>
                <a:gd name="connsiteY6" fmla="*/ 4018595 h 4018595"/>
                <a:gd name="connsiteX7" fmla="*/ 0 w 6205105"/>
                <a:gd name="connsiteY7" fmla="*/ 6375 h 4018595"/>
                <a:gd name="connsiteX8" fmla="*/ 0 w 6205105"/>
                <a:gd name="connsiteY8" fmla="*/ 6375 h 4018595"/>
                <a:gd name="connsiteX9" fmla="*/ 2251991 w 6205105"/>
                <a:gd name="connsiteY9" fmla="*/ 0 h 4018595"/>
                <a:gd name="connsiteX0" fmla="*/ 4368631 w 6205105"/>
                <a:gd name="connsiteY0" fmla="*/ 8280 h 4018595"/>
                <a:gd name="connsiteX1" fmla="*/ 6205105 w 6205105"/>
                <a:gd name="connsiteY1" fmla="*/ 6375 h 4018595"/>
                <a:gd name="connsiteX2" fmla="*/ 6205105 w 6205105"/>
                <a:gd name="connsiteY2" fmla="*/ 6375 h 4018595"/>
                <a:gd name="connsiteX3" fmla="*/ 6205105 w 6205105"/>
                <a:gd name="connsiteY3" fmla="*/ 4018595 h 4018595"/>
                <a:gd name="connsiteX4" fmla="*/ 6205105 w 6205105"/>
                <a:gd name="connsiteY4" fmla="*/ 4018595 h 4018595"/>
                <a:gd name="connsiteX5" fmla="*/ 0 w 6205105"/>
                <a:gd name="connsiteY5" fmla="*/ 4018595 h 4018595"/>
                <a:gd name="connsiteX6" fmla="*/ 0 w 6205105"/>
                <a:gd name="connsiteY6" fmla="*/ 4018595 h 4018595"/>
                <a:gd name="connsiteX7" fmla="*/ 0 w 6205105"/>
                <a:gd name="connsiteY7" fmla="*/ 6375 h 4018595"/>
                <a:gd name="connsiteX8" fmla="*/ 0 w 6205105"/>
                <a:gd name="connsiteY8" fmla="*/ 6375 h 4018595"/>
                <a:gd name="connsiteX9" fmla="*/ 2251991 w 6205105"/>
                <a:gd name="connsiteY9" fmla="*/ 0 h 4018595"/>
                <a:gd name="connsiteX0" fmla="*/ 4358540 w 6205105"/>
                <a:gd name="connsiteY0" fmla="*/ 8280 h 4018595"/>
                <a:gd name="connsiteX1" fmla="*/ 6205105 w 6205105"/>
                <a:gd name="connsiteY1" fmla="*/ 6375 h 4018595"/>
                <a:gd name="connsiteX2" fmla="*/ 6205105 w 6205105"/>
                <a:gd name="connsiteY2" fmla="*/ 6375 h 4018595"/>
                <a:gd name="connsiteX3" fmla="*/ 6205105 w 6205105"/>
                <a:gd name="connsiteY3" fmla="*/ 4018595 h 4018595"/>
                <a:gd name="connsiteX4" fmla="*/ 6205105 w 6205105"/>
                <a:gd name="connsiteY4" fmla="*/ 4018595 h 4018595"/>
                <a:gd name="connsiteX5" fmla="*/ 0 w 6205105"/>
                <a:gd name="connsiteY5" fmla="*/ 4018595 h 4018595"/>
                <a:gd name="connsiteX6" fmla="*/ 0 w 6205105"/>
                <a:gd name="connsiteY6" fmla="*/ 4018595 h 4018595"/>
                <a:gd name="connsiteX7" fmla="*/ 0 w 6205105"/>
                <a:gd name="connsiteY7" fmla="*/ 6375 h 4018595"/>
                <a:gd name="connsiteX8" fmla="*/ 0 w 6205105"/>
                <a:gd name="connsiteY8" fmla="*/ 6375 h 4018595"/>
                <a:gd name="connsiteX9" fmla="*/ 2251991 w 6205105"/>
                <a:gd name="connsiteY9" fmla="*/ 0 h 4018595"/>
                <a:gd name="connsiteX0" fmla="*/ 4358540 w 6205105"/>
                <a:gd name="connsiteY0" fmla="*/ 8280 h 4018595"/>
                <a:gd name="connsiteX1" fmla="*/ 6205105 w 6205105"/>
                <a:gd name="connsiteY1" fmla="*/ 6375 h 4018595"/>
                <a:gd name="connsiteX2" fmla="*/ 6205105 w 6205105"/>
                <a:gd name="connsiteY2" fmla="*/ 6375 h 4018595"/>
                <a:gd name="connsiteX3" fmla="*/ 6205105 w 6205105"/>
                <a:gd name="connsiteY3" fmla="*/ 4018595 h 4018595"/>
                <a:gd name="connsiteX4" fmla="*/ 6205105 w 6205105"/>
                <a:gd name="connsiteY4" fmla="*/ 4018595 h 4018595"/>
                <a:gd name="connsiteX5" fmla="*/ 0 w 6205105"/>
                <a:gd name="connsiteY5" fmla="*/ 4018595 h 4018595"/>
                <a:gd name="connsiteX6" fmla="*/ 0 w 6205105"/>
                <a:gd name="connsiteY6" fmla="*/ 4018595 h 4018595"/>
                <a:gd name="connsiteX7" fmla="*/ 0 w 6205105"/>
                <a:gd name="connsiteY7" fmla="*/ 6375 h 4018595"/>
                <a:gd name="connsiteX8" fmla="*/ 0 w 6205105"/>
                <a:gd name="connsiteY8" fmla="*/ 6375 h 4018595"/>
                <a:gd name="connsiteX9" fmla="*/ 1693618 w 6205105"/>
                <a:gd name="connsiteY9" fmla="*/ 0 h 4018595"/>
                <a:gd name="connsiteX0" fmla="*/ 4358540 w 6205105"/>
                <a:gd name="connsiteY0" fmla="*/ 30980 h 4041295"/>
                <a:gd name="connsiteX1" fmla="*/ 6205105 w 6205105"/>
                <a:gd name="connsiteY1" fmla="*/ 29075 h 4041295"/>
                <a:gd name="connsiteX2" fmla="*/ 6205105 w 6205105"/>
                <a:gd name="connsiteY2" fmla="*/ 29075 h 4041295"/>
                <a:gd name="connsiteX3" fmla="*/ 6205105 w 6205105"/>
                <a:gd name="connsiteY3" fmla="*/ 4041295 h 4041295"/>
                <a:gd name="connsiteX4" fmla="*/ 6205105 w 6205105"/>
                <a:gd name="connsiteY4" fmla="*/ 4041295 h 4041295"/>
                <a:gd name="connsiteX5" fmla="*/ 0 w 6205105"/>
                <a:gd name="connsiteY5" fmla="*/ 4041295 h 4041295"/>
                <a:gd name="connsiteX6" fmla="*/ 0 w 6205105"/>
                <a:gd name="connsiteY6" fmla="*/ 4041295 h 4041295"/>
                <a:gd name="connsiteX7" fmla="*/ 0 w 6205105"/>
                <a:gd name="connsiteY7" fmla="*/ 29075 h 4041295"/>
                <a:gd name="connsiteX8" fmla="*/ 0 w 6205105"/>
                <a:gd name="connsiteY8" fmla="*/ 29075 h 4041295"/>
                <a:gd name="connsiteX9" fmla="*/ 1766141 w 6205105"/>
                <a:gd name="connsiteY9" fmla="*/ 0 h 4041295"/>
                <a:gd name="connsiteX0" fmla="*/ 4295687 w 6205105"/>
                <a:gd name="connsiteY0" fmla="*/ 30978 h 4041295"/>
                <a:gd name="connsiteX1" fmla="*/ 6205105 w 6205105"/>
                <a:gd name="connsiteY1" fmla="*/ 29075 h 4041295"/>
                <a:gd name="connsiteX2" fmla="*/ 6205105 w 6205105"/>
                <a:gd name="connsiteY2" fmla="*/ 29075 h 4041295"/>
                <a:gd name="connsiteX3" fmla="*/ 6205105 w 6205105"/>
                <a:gd name="connsiteY3" fmla="*/ 4041295 h 4041295"/>
                <a:gd name="connsiteX4" fmla="*/ 6205105 w 6205105"/>
                <a:gd name="connsiteY4" fmla="*/ 4041295 h 4041295"/>
                <a:gd name="connsiteX5" fmla="*/ 0 w 6205105"/>
                <a:gd name="connsiteY5" fmla="*/ 4041295 h 4041295"/>
                <a:gd name="connsiteX6" fmla="*/ 0 w 6205105"/>
                <a:gd name="connsiteY6" fmla="*/ 4041295 h 4041295"/>
                <a:gd name="connsiteX7" fmla="*/ 0 w 6205105"/>
                <a:gd name="connsiteY7" fmla="*/ 29075 h 4041295"/>
                <a:gd name="connsiteX8" fmla="*/ 0 w 6205105"/>
                <a:gd name="connsiteY8" fmla="*/ 29075 h 4041295"/>
                <a:gd name="connsiteX9" fmla="*/ 1766141 w 6205105"/>
                <a:gd name="connsiteY9" fmla="*/ 0 h 4041295"/>
                <a:gd name="connsiteX0" fmla="*/ 4295687 w 6205105"/>
                <a:gd name="connsiteY0" fmla="*/ 30978 h 4041295"/>
                <a:gd name="connsiteX1" fmla="*/ 6205105 w 6205105"/>
                <a:gd name="connsiteY1" fmla="*/ 29075 h 4041295"/>
                <a:gd name="connsiteX2" fmla="*/ 6205105 w 6205105"/>
                <a:gd name="connsiteY2" fmla="*/ 29075 h 4041295"/>
                <a:gd name="connsiteX3" fmla="*/ 6205105 w 6205105"/>
                <a:gd name="connsiteY3" fmla="*/ 4041295 h 4041295"/>
                <a:gd name="connsiteX4" fmla="*/ 6205105 w 6205105"/>
                <a:gd name="connsiteY4" fmla="*/ 4041295 h 4041295"/>
                <a:gd name="connsiteX5" fmla="*/ 0 w 6205105"/>
                <a:gd name="connsiteY5" fmla="*/ 4041295 h 4041295"/>
                <a:gd name="connsiteX6" fmla="*/ 0 w 6205105"/>
                <a:gd name="connsiteY6" fmla="*/ 4041295 h 4041295"/>
                <a:gd name="connsiteX7" fmla="*/ 0 w 6205105"/>
                <a:gd name="connsiteY7" fmla="*/ 29075 h 4041295"/>
                <a:gd name="connsiteX8" fmla="*/ 0 w 6205105"/>
                <a:gd name="connsiteY8" fmla="*/ 29075 h 4041295"/>
                <a:gd name="connsiteX9" fmla="*/ 1766141 w 6205105"/>
                <a:gd name="connsiteY9" fmla="*/ 0 h 4041295"/>
                <a:gd name="connsiteX10" fmla="*/ 4295687 w 6205105"/>
                <a:gd name="connsiteY10" fmla="*/ 30978 h 4041295"/>
                <a:gd name="connsiteX0" fmla="*/ 4295687 w 6205105"/>
                <a:gd name="connsiteY0" fmla="*/ 30978 h 4051101"/>
                <a:gd name="connsiteX1" fmla="*/ 6205105 w 6205105"/>
                <a:gd name="connsiteY1" fmla="*/ 29075 h 4051101"/>
                <a:gd name="connsiteX2" fmla="*/ 6205105 w 6205105"/>
                <a:gd name="connsiteY2" fmla="*/ 29075 h 4051101"/>
                <a:gd name="connsiteX3" fmla="*/ 6205105 w 6205105"/>
                <a:gd name="connsiteY3" fmla="*/ 4041295 h 4051101"/>
                <a:gd name="connsiteX4" fmla="*/ 6205105 w 6205105"/>
                <a:gd name="connsiteY4" fmla="*/ 4041295 h 4051101"/>
                <a:gd name="connsiteX5" fmla="*/ 5186839 w 6205105"/>
                <a:gd name="connsiteY5" fmla="*/ 4051101 h 4051101"/>
                <a:gd name="connsiteX6" fmla="*/ 0 w 6205105"/>
                <a:gd name="connsiteY6" fmla="*/ 4041295 h 4051101"/>
                <a:gd name="connsiteX7" fmla="*/ 0 w 6205105"/>
                <a:gd name="connsiteY7" fmla="*/ 4041295 h 4051101"/>
                <a:gd name="connsiteX8" fmla="*/ 0 w 6205105"/>
                <a:gd name="connsiteY8" fmla="*/ 29075 h 4051101"/>
                <a:gd name="connsiteX9" fmla="*/ 0 w 6205105"/>
                <a:gd name="connsiteY9" fmla="*/ 29075 h 4051101"/>
                <a:gd name="connsiteX10" fmla="*/ 1766141 w 6205105"/>
                <a:gd name="connsiteY10" fmla="*/ 0 h 4051101"/>
                <a:gd name="connsiteX11" fmla="*/ 4295687 w 6205105"/>
                <a:gd name="connsiteY11" fmla="*/ 30978 h 4051101"/>
                <a:gd name="connsiteX0" fmla="*/ 4295687 w 6205105"/>
                <a:gd name="connsiteY0" fmla="*/ 30978 h 4051101"/>
                <a:gd name="connsiteX1" fmla="*/ 6205105 w 6205105"/>
                <a:gd name="connsiteY1" fmla="*/ 29075 h 4051101"/>
                <a:gd name="connsiteX2" fmla="*/ 6205105 w 6205105"/>
                <a:gd name="connsiteY2" fmla="*/ 29075 h 4051101"/>
                <a:gd name="connsiteX3" fmla="*/ 6205105 w 6205105"/>
                <a:gd name="connsiteY3" fmla="*/ 4041295 h 4051101"/>
                <a:gd name="connsiteX4" fmla="*/ 6205105 w 6205105"/>
                <a:gd name="connsiteY4" fmla="*/ 4041295 h 4051101"/>
                <a:gd name="connsiteX5" fmla="*/ 5186839 w 6205105"/>
                <a:gd name="connsiteY5" fmla="*/ 4051101 h 4051101"/>
                <a:gd name="connsiteX6" fmla="*/ 1031564 w 6205105"/>
                <a:gd name="connsiteY6" fmla="*/ 4051101 h 4051101"/>
                <a:gd name="connsiteX7" fmla="*/ 0 w 6205105"/>
                <a:gd name="connsiteY7" fmla="*/ 4041295 h 4051101"/>
                <a:gd name="connsiteX8" fmla="*/ 0 w 6205105"/>
                <a:gd name="connsiteY8" fmla="*/ 4041295 h 4051101"/>
                <a:gd name="connsiteX9" fmla="*/ 0 w 6205105"/>
                <a:gd name="connsiteY9" fmla="*/ 29075 h 4051101"/>
                <a:gd name="connsiteX10" fmla="*/ 0 w 6205105"/>
                <a:gd name="connsiteY10" fmla="*/ 29075 h 4051101"/>
                <a:gd name="connsiteX11" fmla="*/ 1766141 w 6205105"/>
                <a:gd name="connsiteY11" fmla="*/ 0 h 4051101"/>
                <a:gd name="connsiteX12" fmla="*/ 4295687 w 6205105"/>
                <a:gd name="connsiteY12" fmla="*/ 30978 h 4051101"/>
                <a:gd name="connsiteX0" fmla="*/ 4295687 w 6205105"/>
                <a:gd name="connsiteY0" fmla="*/ 30978 h 4057598"/>
                <a:gd name="connsiteX1" fmla="*/ 6205105 w 6205105"/>
                <a:gd name="connsiteY1" fmla="*/ 29075 h 4057598"/>
                <a:gd name="connsiteX2" fmla="*/ 6205105 w 6205105"/>
                <a:gd name="connsiteY2" fmla="*/ 29075 h 4057598"/>
                <a:gd name="connsiteX3" fmla="*/ 6205105 w 6205105"/>
                <a:gd name="connsiteY3" fmla="*/ 4041295 h 4057598"/>
                <a:gd name="connsiteX4" fmla="*/ 6205105 w 6205105"/>
                <a:gd name="connsiteY4" fmla="*/ 4041295 h 4057598"/>
                <a:gd name="connsiteX5" fmla="*/ 5186839 w 6205105"/>
                <a:gd name="connsiteY5" fmla="*/ 4051101 h 4057598"/>
                <a:gd name="connsiteX6" fmla="*/ 3100358 w 6205105"/>
                <a:gd name="connsiteY6" fmla="*/ 4057598 h 4057598"/>
                <a:gd name="connsiteX7" fmla="*/ 1031564 w 6205105"/>
                <a:gd name="connsiteY7" fmla="*/ 4051101 h 4057598"/>
                <a:gd name="connsiteX8" fmla="*/ 0 w 6205105"/>
                <a:gd name="connsiteY8" fmla="*/ 4041295 h 4057598"/>
                <a:gd name="connsiteX9" fmla="*/ 0 w 6205105"/>
                <a:gd name="connsiteY9" fmla="*/ 4041295 h 4057598"/>
                <a:gd name="connsiteX10" fmla="*/ 0 w 6205105"/>
                <a:gd name="connsiteY10" fmla="*/ 29075 h 4057598"/>
                <a:gd name="connsiteX11" fmla="*/ 0 w 6205105"/>
                <a:gd name="connsiteY11" fmla="*/ 29075 h 4057598"/>
                <a:gd name="connsiteX12" fmla="*/ 1766141 w 6205105"/>
                <a:gd name="connsiteY12" fmla="*/ 0 h 4057598"/>
                <a:gd name="connsiteX13" fmla="*/ 4295687 w 6205105"/>
                <a:gd name="connsiteY13" fmla="*/ 30978 h 4057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05105" h="4057598">
                  <a:moveTo>
                    <a:pt x="4295687" y="30978"/>
                  </a:moveTo>
                  <a:lnTo>
                    <a:pt x="6205105" y="29075"/>
                  </a:lnTo>
                  <a:lnTo>
                    <a:pt x="6205105" y="29075"/>
                  </a:lnTo>
                  <a:lnTo>
                    <a:pt x="6205105" y="4041295"/>
                  </a:lnTo>
                  <a:lnTo>
                    <a:pt x="6205105" y="4041295"/>
                  </a:lnTo>
                  <a:lnTo>
                    <a:pt x="5186839" y="4051101"/>
                  </a:lnTo>
                  <a:lnTo>
                    <a:pt x="3100358" y="4057598"/>
                  </a:lnTo>
                  <a:lnTo>
                    <a:pt x="1031564" y="4051101"/>
                  </a:lnTo>
                  <a:lnTo>
                    <a:pt x="0" y="4041295"/>
                  </a:lnTo>
                  <a:lnTo>
                    <a:pt x="0" y="4041295"/>
                  </a:lnTo>
                  <a:lnTo>
                    <a:pt x="0" y="29075"/>
                  </a:lnTo>
                  <a:lnTo>
                    <a:pt x="0" y="29075"/>
                  </a:lnTo>
                  <a:lnTo>
                    <a:pt x="1766141" y="0"/>
                  </a:lnTo>
                  <a:lnTo>
                    <a:pt x="4295687" y="30978"/>
                  </a:lnTo>
                  <a:close/>
                </a:path>
              </a:pathLst>
            </a:custGeom>
            <a:solidFill>
              <a:schemeClr val="accent2"/>
            </a:solidFill>
            <a:ln w="1905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kern="0">
                  <a:solidFill>
                    <a:srgbClr val="FFFFFF"/>
                  </a:solidFill>
                  <a:latin typeface="Segoe UI Semibold"/>
                  <a:cs typeface="Segoe UI" pitchFamily="34" charset="0"/>
                </a:rPr>
                <a:t>Azure Arc-enabled Kubernetes RP</a:t>
              </a:r>
            </a:p>
          </p:txBody>
        </p:sp>
        <p:sp>
          <p:nvSpPr>
            <p:cNvPr id="89" name="Rectangle 88">
              <a:extLst>
                <a:ext uri="{FF2B5EF4-FFF2-40B4-BE49-F238E27FC236}">
                  <a16:creationId xmlns:a16="http://schemas.microsoft.com/office/drawing/2014/main" id="{92F862AD-FC71-4927-B042-2012ABE34E06}"/>
                </a:ext>
              </a:extLst>
            </p:cNvPr>
            <p:cNvSpPr/>
            <p:nvPr/>
          </p:nvSpPr>
          <p:spPr bwMode="auto">
            <a:xfrm>
              <a:off x="-6424974" y="3891271"/>
              <a:ext cx="907677" cy="304577"/>
            </a:xfrm>
            <a:prstGeom prst="rect">
              <a:avLst/>
            </a:prstGeom>
            <a:noFill/>
            <a:ln w="12700" cap="flat" cmpd="sng" algn="ctr">
              <a:solidFill>
                <a:schemeClr val="accent1"/>
              </a:solid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err="1">
                  <a:ln>
                    <a:noFill/>
                  </a:ln>
                  <a:solidFill>
                    <a:srgbClr val="FFFFFF"/>
                  </a:solidFill>
                  <a:effectLst/>
                  <a:uLnTx/>
                  <a:uFillTx/>
                  <a:latin typeface="Segoe UI"/>
                  <a:ea typeface="+mn-ea"/>
                  <a:cs typeface="Segoe UI" pitchFamily="34" charset="0"/>
                </a:rPr>
                <a:t>GitOps</a:t>
              </a:r>
              <a:endParaRPr kumimoji="0" lang="en-US" sz="900" b="0" i="0" u="none" strike="noStrike" kern="0" cap="none" spc="0" normalizeH="0" baseline="0" noProof="0">
                <a:ln>
                  <a:noFill/>
                </a:ln>
                <a:solidFill>
                  <a:srgbClr val="FFFFFF"/>
                </a:solidFill>
                <a:effectLst/>
                <a:uLnTx/>
                <a:uFillTx/>
                <a:latin typeface="Segoe UI"/>
                <a:ea typeface="+mn-ea"/>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Segoe UI" pitchFamily="34" charset="0"/>
                </a:rPr>
                <a:t>Manager</a:t>
              </a:r>
            </a:p>
          </p:txBody>
        </p:sp>
        <p:sp>
          <p:nvSpPr>
            <p:cNvPr id="90" name="Rectangle 89">
              <a:extLst>
                <a:ext uri="{FF2B5EF4-FFF2-40B4-BE49-F238E27FC236}">
                  <a16:creationId xmlns:a16="http://schemas.microsoft.com/office/drawing/2014/main" id="{2D558A1C-3A7E-4419-817E-50BC15537A47}"/>
                </a:ext>
              </a:extLst>
            </p:cNvPr>
            <p:cNvSpPr/>
            <p:nvPr/>
          </p:nvSpPr>
          <p:spPr bwMode="auto">
            <a:xfrm>
              <a:off x="-7621299" y="3512010"/>
              <a:ext cx="1117146" cy="304577"/>
            </a:xfrm>
            <a:prstGeom prst="rect">
              <a:avLst/>
            </a:prstGeom>
            <a:noFill/>
            <a:ln w="12700" cap="flat" cmpd="sng" algn="ctr">
              <a:solidFill>
                <a:schemeClr val="accent1"/>
              </a:solid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Segoe UI" pitchFamily="34" charset="0"/>
                </a:rPr>
                <a:t>Azure Arc</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Segoe UI" pitchFamily="34" charset="0"/>
                </a:rPr>
                <a:t>Kubernetes agent</a:t>
              </a:r>
            </a:p>
          </p:txBody>
        </p:sp>
        <p:sp>
          <p:nvSpPr>
            <p:cNvPr id="94" name="Rectangle 93">
              <a:extLst>
                <a:ext uri="{FF2B5EF4-FFF2-40B4-BE49-F238E27FC236}">
                  <a16:creationId xmlns:a16="http://schemas.microsoft.com/office/drawing/2014/main" id="{FFFD28C8-93C3-46E9-8B65-1811D4361AE7}"/>
                </a:ext>
              </a:extLst>
            </p:cNvPr>
            <p:cNvSpPr/>
            <p:nvPr/>
          </p:nvSpPr>
          <p:spPr bwMode="auto">
            <a:xfrm>
              <a:off x="-7621583" y="3887576"/>
              <a:ext cx="1117146" cy="304577"/>
            </a:xfrm>
            <a:prstGeom prst="rect">
              <a:avLst/>
            </a:prstGeom>
            <a:noFill/>
            <a:ln w="12700" cap="flat" cmpd="sng" algn="ctr">
              <a:solidFill>
                <a:schemeClr val="accent1"/>
              </a:solid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Segoe UI" pitchFamily="34" charset="0"/>
                </a:rPr>
                <a:t>Kubernetes API</a:t>
              </a:r>
            </a:p>
          </p:txBody>
        </p:sp>
        <p:sp>
          <p:nvSpPr>
            <p:cNvPr id="95" name="Rectangle 94">
              <a:extLst>
                <a:ext uri="{FF2B5EF4-FFF2-40B4-BE49-F238E27FC236}">
                  <a16:creationId xmlns:a16="http://schemas.microsoft.com/office/drawing/2014/main" id="{9AFA0448-F514-405D-BA33-0FA7C0865B43}"/>
                </a:ext>
              </a:extLst>
            </p:cNvPr>
            <p:cNvSpPr/>
            <p:nvPr/>
          </p:nvSpPr>
          <p:spPr bwMode="auto">
            <a:xfrm>
              <a:off x="-6424974" y="3509003"/>
              <a:ext cx="907677" cy="304577"/>
            </a:xfrm>
            <a:prstGeom prst="rect">
              <a:avLst/>
            </a:prstGeom>
            <a:noFill/>
            <a:ln w="12700" cap="flat" cmpd="sng" algn="ctr">
              <a:solidFill>
                <a:schemeClr val="accent1"/>
              </a:solid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Segoe UI" pitchFamily="34" charset="0"/>
                </a:rPr>
                <a:t>Azure PaaS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Segoe UI" pitchFamily="34" charset="0"/>
                </a:rPr>
                <a:t>Control</a:t>
              </a:r>
            </a:p>
          </p:txBody>
        </p:sp>
        <p:cxnSp>
          <p:nvCxnSpPr>
            <p:cNvPr id="98" name="Straight Arrow Connector 97">
              <a:extLst>
                <a:ext uri="{FF2B5EF4-FFF2-40B4-BE49-F238E27FC236}">
                  <a16:creationId xmlns:a16="http://schemas.microsoft.com/office/drawing/2014/main" id="{E570C074-8BBD-4BAF-A55B-1AE72F6FC63C}"/>
                </a:ext>
              </a:extLst>
            </p:cNvPr>
            <p:cNvCxnSpPr>
              <a:cxnSpLocks/>
              <a:stCxn id="90" idx="0"/>
            </p:cNvCxnSpPr>
            <p:nvPr/>
          </p:nvCxnSpPr>
          <p:spPr>
            <a:xfrm flipV="1">
              <a:off x="-7062726" y="2951513"/>
              <a:ext cx="0" cy="560497"/>
            </a:xfrm>
            <a:prstGeom prst="straightConnector1">
              <a:avLst/>
            </a:prstGeom>
            <a:noFill/>
            <a:ln w="12700" cap="rnd" cmpd="sng" algn="ctr">
              <a:solidFill>
                <a:schemeClr val="accent1"/>
              </a:solidFill>
              <a:prstDash val="solid"/>
              <a:headEnd type="triangle" w="med" len="med"/>
              <a:tailEnd type="triangle" w="med" len="med"/>
            </a:ln>
            <a:effectLst/>
          </p:spPr>
        </p:cxnSp>
        <p:sp>
          <p:nvSpPr>
            <p:cNvPr id="101" name="Rectangle 100">
              <a:extLst>
                <a:ext uri="{FF2B5EF4-FFF2-40B4-BE49-F238E27FC236}">
                  <a16:creationId xmlns:a16="http://schemas.microsoft.com/office/drawing/2014/main" id="{ACFF49DC-AE72-4F2F-AD55-EC04C36BC43F}"/>
                </a:ext>
              </a:extLst>
            </p:cNvPr>
            <p:cNvSpPr/>
            <p:nvPr/>
          </p:nvSpPr>
          <p:spPr>
            <a:xfrm>
              <a:off x="-5315363" y="2558452"/>
              <a:ext cx="1924519" cy="398839"/>
            </a:xfrm>
            <a:prstGeom prst="rect">
              <a:avLst/>
            </a:prstGeom>
            <a:solidFill>
              <a:schemeClr val="accent2"/>
            </a:solidFill>
            <a:ln w="1905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kern="0">
                  <a:solidFill>
                    <a:srgbClr val="FFFFFF"/>
                  </a:solidFill>
                  <a:latin typeface="Segoe UI Semibold"/>
                  <a:cs typeface="Segoe UI" pitchFamily="34" charset="0"/>
                </a:rPr>
                <a:t>Container Registry</a:t>
              </a:r>
            </a:p>
          </p:txBody>
        </p:sp>
        <p:cxnSp>
          <p:nvCxnSpPr>
            <p:cNvPr id="104" name="Straight Arrow Connector 89">
              <a:extLst>
                <a:ext uri="{FF2B5EF4-FFF2-40B4-BE49-F238E27FC236}">
                  <a16:creationId xmlns:a16="http://schemas.microsoft.com/office/drawing/2014/main" id="{90F96E72-C611-4DB9-9EE6-8CC336774031}"/>
                </a:ext>
              </a:extLst>
            </p:cNvPr>
            <p:cNvCxnSpPr>
              <a:cxnSpLocks/>
              <a:stCxn id="90" idx="0"/>
              <a:endCxn id="101" idx="2"/>
            </p:cNvCxnSpPr>
            <p:nvPr/>
          </p:nvCxnSpPr>
          <p:spPr>
            <a:xfrm rot="5400000" flipH="1" flipV="1">
              <a:off x="-5985274" y="1879840"/>
              <a:ext cx="554719" cy="2709623"/>
            </a:xfrm>
            <a:prstGeom prst="bentConnector3">
              <a:avLst>
                <a:gd name="adj1" fmla="val 50000"/>
              </a:avLst>
            </a:prstGeom>
            <a:noFill/>
            <a:ln w="12700" cap="rnd" cmpd="sng" algn="ctr">
              <a:solidFill>
                <a:schemeClr val="accent1"/>
              </a:solidFill>
              <a:prstDash val="solid"/>
              <a:headEnd type="triangle" w="med" len="med"/>
              <a:tailEnd type="triangle" w="med" len="med"/>
            </a:ln>
            <a:effectLst/>
          </p:spPr>
        </p:cxnSp>
      </p:grpSp>
      <p:grpSp>
        <p:nvGrpSpPr>
          <p:cNvPr id="7" name="Group 6">
            <a:extLst>
              <a:ext uri="{FF2B5EF4-FFF2-40B4-BE49-F238E27FC236}">
                <a16:creationId xmlns:a16="http://schemas.microsoft.com/office/drawing/2014/main" id="{1A46D9AE-064D-497B-B805-43CB5B8B6561}"/>
              </a:ext>
              <a:ext uri="{C183D7F6-B498-43B3-948B-1728B52AA6E4}">
                <adec:decorative xmlns:adec="http://schemas.microsoft.com/office/drawing/2017/decorative" val="1"/>
              </a:ext>
            </a:extLst>
          </p:cNvPr>
          <p:cNvGrpSpPr/>
          <p:nvPr/>
        </p:nvGrpSpPr>
        <p:grpSpPr>
          <a:xfrm>
            <a:off x="6810369" y="4413777"/>
            <a:ext cx="2619442" cy="363732"/>
            <a:chOff x="6810369" y="4230893"/>
            <a:chExt cx="2619442" cy="363732"/>
          </a:xfrm>
        </p:grpSpPr>
        <p:sp>
          <p:nvSpPr>
            <p:cNvPr id="132" name="Rectangle: Rounded Corners 131">
              <a:extLst>
                <a:ext uri="{FF2B5EF4-FFF2-40B4-BE49-F238E27FC236}">
                  <a16:creationId xmlns:a16="http://schemas.microsoft.com/office/drawing/2014/main" id="{749275E3-A689-4CE8-9C3F-4EBFDD8A3CEE}"/>
                </a:ext>
              </a:extLst>
            </p:cNvPr>
            <p:cNvSpPr/>
            <p:nvPr/>
          </p:nvSpPr>
          <p:spPr bwMode="auto">
            <a:xfrm>
              <a:off x="6810369" y="4230893"/>
              <a:ext cx="1490590" cy="363732"/>
            </a:xfrm>
            <a:prstGeom prst="roundRect">
              <a:avLst>
                <a:gd name="adj" fmla="val 0"/>
              </a:avLst>
            </a:prstGeom>
            <a:noFill/>
            <a:ln w="12700" cap="flat" cmpd="sng" algn="ctr">
              <a:noFill/>
              <a:prstDash val="solid"/>
              <a:miter lim="800000"/>
              <a:headEnd type="none" w="med" len="med"/>
              <a:tailEnd type="none" w="med" len="med"/>
            </a:ln>
            <a:effectLst/>
          </p:spPr>
          <p:txBody>
            <a:bodyPr rot="0" spcFirstLastPara="0" vertOverflow="overflow" horzOverflow="overflow" vert="horz" wrap="square" lIns="91440" tIns="146304" rIns="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ts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Customer locations</a:t>
              </a:r>
            </a:p>
          </p:txBody>
        </p:sp>
        <p:grpSp>
          <p:nvGrpSpPr>
            <p:cNvPr id="133" name="Group 132">
              <a:extLst>
                <a:ext uri="{FF2B5EF4-FFF2-40B4-BE49-F238E27FC236}">
                  <a16:creationId xmlns:a16="http://schemas.microsoft.com/office/drawing/2014/main" id="{814FE3EF-43A8-44CD-A29F-E940E2AC01F7}"/>
                </a:ext>
              </a:extLst>
            </p:cNvPr>
            <p:cNvGrpSpPr/>
            <p:nvPr/>
          </p:nvGrpSpPr>
          <p:grpSpPr>
            <a:xfrm>
              <a:off x="8520800" y="4318595"/>
              <a:ext cx="194488" cy="202808"/>
              <a:chOff x="8127724" y="5553915"/>
              <a:chExt cx="414372" cy="421134"/>
            </a:xfrm>
          </p:grpSpPr>
          <p:sp>
            <p:nvSpPr>
              <p:cNvPr id="134" name="Rectangle 5">
                <a:extLst>
                  <a:ext uri="{FF2B5EF4-FFF2-40B4-BE49-F238E27FC236}">
                    <a16:creationId xmlns:a16="http://schemas.microsoft.com/office/drawing/2014/main" id="{79F4713F-AC46-4A98-AB39-F46CA0622A47}"/>
                  </a:ext>
                </a:extLst>
              </p:cNvPr>
              <p:cNvSpPr>
                <a:spLocks noChangeArrowheads="1"/>
              </p:cNvSpPr>
              <p:nvPr/>
            </p:nvSpPr>
            <p:spPr bwMode="auto">
              <a:xfrm>
                <a:off x="8127724" y="5553915"/>
                <a:ext cx="209008" cy="418015"/>
              </a:xfrm>
              <a:prstGeom prst="rect">
                <a:avLst/>
              </a:prstGeom>
              <a:solidFill>
                <a:schemeClr val="accent1"/>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5" name="Rectangle 6">
                <a:extLst>
                  <a:ext uri="{FF2B5EF4-FFF2-40B4-BE49-F238E27FC236}">
                    <a16:creationId xmlns:a16="http://schemas.microsoft.com/office/drawing/2014/main" id="{C01128AA-218E-412F-858C-B302E15E1F3F}"/>
                  </a:ext>
                </a:extLst>
              </p:cNvPr>
              <p:cNvSpPr>
                <a:spLocks noChangeArrowheads="1"/>
              </p:cNvSpPr>
              <p:nvPr/>
            </p:nvSpPr>
            <p:spPr bwMode="auto">
              <a:xfrm>
                <a:off x="8331970" y="5766041"/>
                <a:ext cx="210126" cy="20900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6" name="Rectangle 7">
                <a:extLst>
                  <a:ext uri="{FF2B5EF4-FFF2-40B4-BE49-F238E27FC236}">
                    <a16:creationId xmlns:a16="http://schemas.microsoft.com/office/drawing/2014/main" id="{3189FDFF-2271-4C16-A432-01D27C823ACE}"/>
                  </a:ext>
                </a:extLst>
              </p:cNvPr>
              <p:cNvSpPr>
                <a:spLocks noChangeArrowheads="1"/>
              </p:cNvSpPr>
              <p:nvPr/>
            </p:nvSpPr>
            <p:spPr bwMode="auto">
              <a:xfrm>
                <a:off x="8180255" y="5618741"/>
                <a:ext cx="39119" cy="3911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7" name="Rectangle 8">
                <a:extLst>
                  <a:ext uri="{FF2B5EF4-FFF2-40B4-BE49-F238E27FC236}">
                    <a16:creationId xmlns:a16="http://schemas.microsoft.com/office/drawing/2014/main" id="{1E4ABF0D-F8A6-499C-9A93-AAAC851CD46B}"/>
                  </a:ext>
                </a:extLst>
              </p:cNvPr>
              <p:cNvSpPr>
                <a:spLocks noChangeArrowheads="1"/>
              </p:cNvSpPr>
              <p:nvPr/>
            </p:nvSpPr>
            <p:spPr bwMode="auto">
              <a:xfrm>
                <a:off x="8245081" y="5618738"/>
                <a:ext cx="40237" cy="3911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8" name="Rectangle 9">
                <a:extLst>
                  <a:ext uri="{FF2B5EF4-FFF2-40B4-BE49-F238E27FC236}">
                    <a16:creationId xmlns:a16="http://schemas.microsoft.com/office/drawing/2014/main" id="{9E493EEC-AE6A-4FC5-9EB7-B633CA127EB8}"/>
                  </a:ext>
                </a:extLst>
              </p:cNvPr>
              <p:cNvSpPr>
                <a:spLocks noChangeArrowheads="1"/>
              </p:cNvSpPr>
              <p:nvPr/>
            </p:nvSpPr>
            <p:spPr bwMode="auto">
              <a:xfrm>
                <a:off x="8180255" y="5684681"/>
                <a:ext cx="39119" cy="3911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9" name="Rectangle 10">
                <a:extLst>
                  <a:ext uri="{FF2B5EF4-FFF2-40B4-BE49-F238E27FC236}">
                    <a16:creationId xmlns:a16="http://schemas.microsoft.com/office/drawing/2014/main" id="{BC022B01-0431-4A88-81F9-6901B886B605}"/>
                  </a:ext>
                </a:extLst>
              </p:cNvPr>
              <p:cNvSpPr>
                <a:spLocks noChangeArrowheads="1"/>
              </p:cNvSpPr>
              <p:nvPr/>
            </p:nvSpPr>
            <p:spPr bwMode="auto">
              <a:xfrm>
                <a:off x="8245081" y="5684678"/>
                <a:ext cx="40237" cy="3911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40" name="Rectangle 11">
                <a:extLst>
                  <a:ext uri="{FF2B5EF4-FFF2-40B4-BE49-F238E27FC236}">
                    <a16:creationId xmlns:a16="http://schemas.microsoft.com/office/drawing/2014/main" id="{EE36E2BA-A11E-40BE-8AA2-BAC980F7B038}"/>
                  </a:ext>
                </a:extLst>
              </p:cNvPr>
              <p:cNvSpPr>
                <a:spLocks noChangeArrowheads="1"/>
              </p:cNvSpPr>
              <p:nvPr/>
            </p:nvSpPr>
            <p:spPr bwMode="auto">
              <a:xfrm>
                <a:off x="8180249" y="5749505"/>
                <a:ext cx="39119" cy="3911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41" name="Rectangle 12">
                <a:extLst>
                  <a:ext uri="{FF2B5EF4-FFF2-40B4-BE49-F238E27FC236}">
                    <a16:creationId xmlns:a16="http://schemas.microsoft.com/office/drawing/2014/main" id="{C67A0EFF-2695-4607-9A9E-803818432501}"/>
                  </a:ext>
                </a:extLst>
              </p:cNvPr>
              <p:cNvSpPr>
                <a:spLocks noChangeArrowheads="1"/>
              </p:cNvSpPr>
              <p:nvPr/>
            </p:nvSpPr>
            <p:spPr bwMode="auto">
              <a:xfrm>
                <a:off x="8245075" y="5749506"/>
                <a:ext cx="40237" cy="3911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42" name="Rectangle 13">
                <a:extLst>
                  <a:ext uri="{FF2B5EF4-FFF2-40B4-BE49-F238E27FC236}">
                    <a16:creationId xmlns:a16="http://schemas.microsoft.com/office/drawing/2014/main" id="{6A24DD1C-D144-4A6C-A871-D77528601F12}"/>
                  </a:ext>
                </a:extLst>
              </p:cNvPr>
              <p:cNvSpPr>
                <a:spLocks noChangeArrowheads="1"/>
              </p:cNvSpPr>
              <p:nvPr/>
            </p:nvSpPr>
            <p:spPr bwMode="auto">
              <a:xfrm>
                <a:off x="8180253" y="5815451"/>
                <a:ext cx="39119" cy="3911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43" name="Rectangle 14">
                <a:extLst>
                  <a:ext uri="{FF2B5EF4-FFF2-40B4-BE49-F238E27FC236}">
                    <a16:creationId xmlns:a16="http://schemas.microsoft.com/office/drawing/2014/main" id="{D4F81382-EAA3-4151-81A2-1B9B6571DF76}"/>
                  </a:ext>
                </a:extLst>
              </p:cNvPr>
              <p:cNvSpPr>
                <a:spLocks noChangeArrowheads="1"/>
              </p:cNvSpPr>
              <p:nvPr/>
            </p:nvSpPr>
            <p:spPr bwMode="auto">
              <a:xfrm>
                <a:off x="8245080" y="5815451"/>
                <a:ext cx="40237" cy="3911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44" name="Rectangle 15">
                <a:extLst>
                  <a:ext uri="{FF2B5EF4-FFF2-40B4-BE49-F238E27FC236}">
                    <a16:creationId xmlns:a16="http://schemas.microsoft.com/office/drawing/2014/main" id="{4FB9CE00-9466-42B3-940F-82FE967B243D}"/>
                  </a:ext>
                </a:extLst>
              </p:cNvPr>
              <p:cNvSpPr>
                <a:spLocks noChangeArrowheads="1"/>
              </p:cNvSpPr>
              <p:nvPr/>
            </p:nvSpPr>
            <p:spPr bwMode="auto">
              <a:xfrm>
                <a:off x="8205959" y="5919127"/>
                <a:ext cx="52530" cy="52530"/>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45" name="Rectangle 16">
                <a:extLst>
                  <a:ext uri="{FF2B5EF4-FFF2-40B4-BE49-F238E27FC236}">
                    <a16:creationId xmlns:a16="http://schemas.microsoft.com/office/drawing/2014/main" id="{0F67E027-35AA-418B-81F1-FE347313EC81}"/>
                  </a:ext>
                </a:extLst>
              </p:cNvPr>
              <p:cNvSpPr>
                <a:spLocks noChangeArrowheads="1"/>
              </p:cNvSpPr>
              <p:nvPr/>
            </p:nvSpPr>
            <p:spPr bwMode="auto">
              <a:xfrm>
                <a:off x="8384476" y="5810679"/>
                <a:ext cx="39119" cy="3911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46" name="Rectangle 17">
                <a:extLst>
                  <a:ext uri="{FF2B5EF4-FFF2-40B4-BE49-F238E27FC236}">
                    <a16:creationId xmlns:a16="http://schemas.microsoft.com/office/drawing/2014/main" id="{4A8F06F5-B604-45AB-82E9-78B472A79C49}"/>
                  </a:ext>
                </a:extLst>
              </p:cNvPr>
              <p:cNvSpPr>
                <a:spLocks noChangeArrowheads="1"/>
              </p:cNvSpPr>
              <p:nvPr/>
            </p:nvSpPr>
            <p:spPr bwMode="auto">
              <a:xfrm>
                <a:off x="8450406" y="5810679"/>
                <a:ext cx="39119" cy="3911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48" name="Rectangle 18">
                <a:extLst>
                  <a:ext uri="{FF2B5EF4-FFF2-40B4-BE49-F238E27FC236}">
                    <a16:creationId xmlns:a16="http://schemas.microsoft.com/office/drawing/2014/main" id="{CF51C92A-A9AF-4B3C-88A5-2CB4E1648995}"/>
                  </a:ext>
                </a:extLst>
              </p:cNvPr>
              <p:cNvSpPr>
                <a:spLocks noChangeArrowheads="1"/>
              </p:cNvSpPr>
              <p:nvPr/>
            </p:nvSpPr>
            <p:spPr bwMode="auto">
              <a:xfrm>
                <a:off x="8411269" y="5921234"/>
                <a:ext cx="52530" cy="52530"/>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pic>
          <p:nvPicPr>
            <p:cNvPr id="149" name="Picture 4" descr="Image result for google cloud platform">
              <a:extLst>
                <a:ext uri="{FF2B5EF4-FFF2-40B4-BE49-F238E27FC236}">
                  <a16:creationId xmlns:a16="http://schemas.microsoft.com/office/drawing/2014/main" id="{906866BA-59F3-4A1E-A642-90E28A6E255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8835605" y="4341789"/>
              <a:ext cx="224047" cy="1832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6C9447A0-FF01-4F48-9A18-E738960C77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07738" y="4333927"/>
              <a:ext cx="322073" cy="21164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658557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0"/>
                                  </p:stCondLst>
                                  <p:childTnLst>
                                    <p:animMotion origin="layout" path="M 4.375E-6 1.11111E-6 L 4.375E-6 0.03773 " pathEditMode="relative" rAng="0" ptsTypes="AA">
                                      <p:cBhvr>
                                        <p:cTn id="9" dur="750" spd="-100000" fill="hold"/>
                                        <p:tgtEl>
                                          <p:spTgt spid="11"/>
                                        </p:tgtEl>
                                        <p:attrNameLst>
                                          <p:attrName>ppt_x</p:attrName>
                                          <p:attrName>ppt_y</p:attrName>
                                        </p:attrNameLst>
                                      </p:cBhvr>
                                      <p:rCtr x="0" y="1875"/>
                                    </p:animMotion>
                                  </p:childTnLst>
                                </p:cTn>
                              </p:par>
                              <p:par>
                                <p:cTn id="10" presetID="10" presetClass="entr" presetSubtype="0" fill="hold" nodeType="withEffect">
                                  <p:stCondLst>
                                    <p:cond delay="1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nodeType="withEffect">
                                  <p:stCondLst>
                                    <p:cond delay="100"/>
                                  </p:stCondLst>
                                  <p:childTnLst>
                                    <p:animMotion origin="layout" path="M 3.75E-6 -2.59259E-6 L 3.75E-6 0.03773 " pathEditMode="relative" rAng="0" ptsTypes="AA">
                                      <p:cBhvr>
                                        <p:cTn id="14" dur="750" spd="-100000" fill="hold"/>
                                        <p:tgtEl>
                                          <p:spTgt spid="2"/>
                                        </p:tgtEl>
                                        <p:attrNameLst>
                                          <p:attrName>ppt_x</p:attrName>
                                          <p:attrName>ppt_y</p:attrName>
                                        </p:attrNameLst>
                                      </p:cBhvr>
                                      <p:rCtr x="0" y="1875"/>
                                    </p:animMotion>
                                  </p:childTnLst>
                                </p:cTn>
                              </p:par>
                              <p:par>
                                <p:cTn id="15" presetID="10" presetClass="entr" presetSubtype="0" fill="hold" nodeType="withEffect">
                                  <p:stCondLst>
                                    <p:cond delay="2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nodeType="withEffect">
                                  <p:stCondLst>
                                    <p:cond delay="200"/>
                                  </p:stCondLst>
                                  <p:childTnLst>
                                    <p:animMotion origin="layout" path="M 4.375E-6 1.11111E-6 L 4.375E-6 0.03773 " pathEditMode="relative" rAng="0" ptsTypes="AA">
                                      <p:cBhvr>
                                        <p:cTn id="19" dur="750" spd="-100000" fill="hold"/>
                                        <p:tgtEl>
                                          <p:spTgt spid="3"/>
                                        </p:tgtEl>
                                        <p:attrNameLst>
                                          <p:attrName>ppt_x</p:attrName>
                                          <p:attrName>ppt_y</p:attrName>
                                        </p:attrNameLst>
                                      </p:cBhvr>
                                      <p:rCtr x="0" y="1875"/>
                                    </p:animMotion>
                                  </p:childTnLst>
                                </p:cTn>
                              </p:par>
                              <p:par>
                                <p:cTn id="20" presetID="10" presetClass="entr" presetSubtype="0" fill="hold" nodeType="withEffect">
                                  <p:stCondLst>
                                    <p:cond delay="300"/>
                                  </p:stCondLst>
                                  <p:childTnLst>
                                    <p:set>
                                      <p:cBhvr>
                                        <p:cTn id="21" dur="1" fill="hold">
                                          <p:stCondLst>
                                            <p:cond delay="0"/>
                                          </p:stCondLst>
                                        </p:cTn>
                                        <p:tgtEl>
                                          <p:spTgt spid="102"/>
                                        </p:tgtEl>
                                        <p:attrNameLst>
                                          <p:attrName>style.visibility</p:attrName>
                                        </p:attrNameLst>
                                      </p:cBhvr>
                                      <p:to>
                                        <p:strVal val="visible"/>
                                      </p:to>
                                    </p:set>
                                    <p:animEffect transition="in" filter="fade">
                                      <p:cBhvr>
                                        <p:cTn id="22" dur="500"/>
                                        <p:tgtEl>
                                          <p:spTgt spid="102"/>
                                        </p:tgtEl>
                                      </p:cBhvr>
                                    </p:animEffect>
                                  </p:childTnLst>
                                </p:cTn>
                              </p:par>
                              <p:par>
                                <p:cTn id="23" presetID="42" presetClass="path" presetSubtype="0" decel="100000" fill="hold" nodeType="withEffect">
                                  <p:stCondLst>
                                    <p:cond delay="300"/>
                                  </p:stCondLst>
                                  <p:childTnLst>
                                    <p:animMotion origin="layout" path="M 3.95833E-6 1.85185E-6 L 3.95833E-6 0.03773 " pathEditMode="relative" rAng="0" ptsTypes="AA">
                                      <p:cBhvr>
                                        <p:cTn id="24" dur="750" spd="-100000" fill="hold"/>
                                        <p:tgtEl>
                                          <p:spTgt spid="102"/>
                                        </p:tgtEl>
                                        <p:attrNameLst>
                                          <p:attrName>ppt_x</p:attrName>
                                          <p:attrName>ppt_y</p:attrName>
                                        </p:attrNameLst>
                                      </p:cBhvr>
                                      <p:rCtr x="0" y="1875"/>
                                    </p:animMotion>
                                  </p:childTnLst>
                                </p:cTn>
                              </p:par>
                              <p:par>
                                <p:cTn id="25" presetID="10" presetClass="entr" presetSubtype="0" fill="hold" nodeType="withEffect">
                                  <p:stCondLst>
                                    <p:cond delay="4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42" presetClass="path" presetSubtype="0" decel="100000" fill="hold" nodeType="withEffect">
                                  <p:stCondLst>
                                    <p:cond delay="400"/>
                                  </p:stCondLst>
                                  <p:childTnLst>
                                    <p:animMotion origin="layout" path="M 2.5E-6 -3.7037E-6 L 2.5E-6 0.03774 " pathEditMode="relative" rAng="0" ptsTypes="AA">
                                      <p:cBhvr>
                                        <p:cTn id="29" dur="750" spd="-100000" fill="hold"/>
                                        <p:tgtEl>
                                          <p:spTgt spid="4"/>
                                        </p:tgtEl>
                                        <p:attrNameLst>
                                          <p:attrName>ppt_x</p:attrName>
                                          <p:attrName>ppt_y</p:attrName>
                                        </p:attrNameLst>
                                      </p:cBhvr>
                                      <p:rCtr x="0" y="1875"/>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12"/>
                                        </p:tgtEl>
                                        <p:attrNameLst>
                                          <p:attrName>style.visibility</p:attrName>
                                        </p:attrNameLst>
                                      </p:cBhvr>
                                      <p:to>
                                        <p:strVal val="visible"/>
                                      </p:to>
                                    </p:set>
                                    <p:animEffect transition="in" filter="fade">
                                      <p:cBhvr>
                                        <p:cTn id="34" dur="500"/>
                                        <p:tgtEl>
                                          <p:spTgt spid="1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76"/>
                                        </p:tgtEl>
                                        <p:attrNameLst>
                                          <p:attrName>style.visibility</p:attrName>
                                        </p:attrNameLst>
                                      </p:cBhvr>
                                      <p:to>
                                        <p:strVal val="visible"/>
                                      </p:to>
                                    </p:set>
                                    <p:animEffect transition="in" filter="fade">
                                      <p:cBhvr>
                                        <p:cTn id="44" dur="500"/>
                                        <p:tgtEl>
                                          <p:spTgt spid="176"/>
                                        </p:tgtEl>
                                      </p:cBhvr>
                                    </p:animEffect>
                                  </p:childTnLst>
                                </p:cTn>
                              </p:par>
                              <p:par>
                                <p:cTn id="45" presetID="10" presetClass="entr" presetSubtype="0"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par>
                                <p:cTn id="48" presetID="42" presetClass="path" presetSubtype="0" decel="100000" fill="hold" nodeType="withEffect">
                                  <p:stCondLst>
                                    <p:cond delay="0"/>
                                  </p:stCondLst>
                                  <p:childTnLst>
                                    <p:animMotion origin="layout" path="M 5E-6 2.96296E-6 L 5E-6 0.03773 " pathEditMode="relative" rAng="0" ptsTypes="AA">
                                      <p:cBhvr>
                                        <p:cTn id="49" dur="750" spd="-100000" fill="hold"/>
                                        <p:tgtEl>
                                          <p:spTgt spid="7"/>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B56D1-3F5B-4A5F-A757-BCEDA0263E8F}"/>
              </a:ext>
            </a:extLst>
          </p:cNvPr>
          <p:cNvSpPr>
            <a:spLocks noGrp="1"/>
          </p:cNvSpPr>
          <p:nvPr>
            <p:ph type="title"/>
          </p:nvPr>
        </p:nvSpPr>
        <p:spPr/>
        <p:txBody>
          <a:bodyPr/>
          <a:lstStyle/>
          <a:p>
            <a:r>
              <a:rPr lang="en-US">
                <a:solidFill>
                  <a:schemeClr val="tx1"/>
                </a:solidFill>
              </a:rPr>
              <a:t>Azure Arc Architecture</a:t>
            </a:r>
          </a:p>
        </p:txBody>
      </p:sp>
      <p:sp>
        <p:nvSpPr>
          <p:cNvPr id="77" name="Rectangle 76">
            <a:extLst>
              <a:ext uri="{FF2B5EF4-FFF2-40B4-BE49-F238E27FC236}">
                <a16:creationId xmlns:a16="http://schemas.microsoft.com/office/drawing/2014/main" id="{28250B10-4A5D-48EB-B30A-BA019FB7C6F5}"/>
              </a:ext>
            </a:extLst>
          </p:cNvPr>
          <p:cNvSpPr/>
          <p:nvPr/>
        </p:nvSpPr>
        <p:spPr>
          <a:xfrm>
            <a:off x="606466" y="6431858"/>
            <a:ext cx="1843188" cy="153888"/>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t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Azure Arc Components</a:t>
            </a:r>
          </a:p>
        </p:txBody>
      </p:sp>
      <p:sp>
        <p:nvSpPr>
          <p:cNvPr id="172" name="Rectangle 171">
            <a:extLst>
              <a:ext uri="{FF2B5EF4-FFF2-40B4-BE49-F238E27FC236}">
                <a16:creationId xmlns:a16="http://schemas.microsoft.com/office/drawing/2014/main" id="{750FBACC-5F4F-4573-853E-0C93F98723C3}"/>
              </a:ext>
              <a:ext uri="{C183D7F6-B498-43B3-948B-1728B52AA6E4}">
                <adec:decorative xmlns:adec="http://schemas.microsoft.com/office/drawing/2017/decorative" val="1"/>
              </a:ext>
            </a:extLst>
          </p:cNvPr>
          <p:cNvSpPr/>
          <p:nvPr/>
        </p:nvSpPr>
        <p:spPr>
          <a:xfrm>
            <a:off x="403900" y="6407520"/>
            <a:ext cx="202566" cy="202566"/>
          </a:xfrm>
          <a:prstGeom prst="rect">
            <a:avLst/>
          </a:prstGeom>
          <a:solidFill>
            <a:schemeClr val="accent2"/>
          </a:solidFill>
          <a:ln>
            <a:noFill/>
          </a:ln>
          <a:effectLst>
            <a:outerShdw blurRad="127000" algn="tl" rotWithShape="0">
              <a:prstClr val="black">
                <a:alpha val="3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Segoe UI"/>
              <a:ea typeface="+mn-ea"/>
              <a:cs typeface="+mn-cs"/>
            </a:endParaRPr>
          </a:p>
        </p:txBody>
      </p:sp>
      <p:grpSp>
        <p:nvGrpSpPr>
          <p:cNvPr id="60" name="Group 59" descr="Azure Arc architecture diagram">
            <a:extLst>
              <a:ext uri="{FF2B5EF4-FFF2-40B4-BE49-F238E27FC236}">
                <a16:creationId xmlns:a16="http://schemas.microsoft.com/office/drawing/2014/main" id="{3EC7A567-1431-49C7-8516-BD59D92E10D4}"/>
              </a:ext>
            </a:extLst>
          </p:cNvPr>
          <p:cNvGrpSpPr/>
          <p:nvPr/>
        </p:nvGrpSpPr>
        <p:grpSpPr>
          <a:xfrm>
            <a:off x="403900" y="1244841"/>
            <a:ext cx="11384200" cy="4832351"/>
            <a:chOff x="225188" y="1436688"/>
            <a:chExt cx="11384200" cy="4832351"/>
          </a:xfrm>
        </p:grpSpPr>
        <p:sp>
          <p:nvSpPr>
            <p:cNvPr id="69" name="TextBox 68">
              <a:extLst>
                <a:ext uri="{FF2B5EF4-FFF2-40B4-BE49-F238E27FC236}">
                  <a16:creationId xmlns:a16="http://schemas.microsoft.com/office/drawing/2014/main" id="{F6512433-254A-4ADA-9EFF-28CDBD668EAD}"/>
                </a:ext>
              </a:extLst>
            </p:cNvPr>
            <p:cNvSpPr txBox="1"/>
            <p:nvPr/>
          </p:nvSpPr>
          <p:spPr>
            <a:xfrm>
              <a:off x="9378111" y="1436689"/>
              <a:ext cx="2231277" cy="483235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defPPr>
                <a:defRPr lang="en-US"/>
              </a:defPPr>
              <a:lvl1pPr marR="0" lvl="0" indent="0" algn="ctr" defTabSz="932472" fontAlgn="base">
                <a:lnSpc>
                  <a:spcPct val="90000"/>
                </a:lnSpc>
                <a:spcBef>
                  <a:spcPct val="0"/>
                </a:spcBef>
                <a:spcAft>
                  <a:spcPct val="0"/>
                </a:spcAft>
                <a:buClrTx/>
                <a:buSzTx/>
                <a:buFontTx/>
                <a:buNone/>
                <a:tabLst/>
                <a:defRPr kumimoji="0" sz="1200" b="0" i="0" u="none" strike="noStrike" cap="none" spc="0" normalizeH="0" baseline="0">
                  <a:ln>
                    <a:noFill/>
                  </a:ln>
                  <a:solidFill>
                    <a:srgbClr val="FFFFFF"/>
                  </a:solidFill>
                  <a:effectLst/>
                  <a:uLnTx/>
                  <a:uFillTx/>
                  <a:latin typeface="Segoe UI Semibold"/>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t>Resource specific tools</a:t>
              </a:r>
            </a:p>
          </p:txBody>
        </p:sp>
        <p:sp>
          <p:nvSpPr>
            <p:cNvPr id="70" name="TextBox 69">
              <a:extLst>
                <a:ext uri="{FF2B5EF4-FFF2-40B4-BE49-F238E27FC236}">
                  <a16:creationId xmlns:a16="http://schemas.microsoft.com/office/drawing/2014/main" id="{2CA879CA-2505-447B-BC0A-730B43F88A49}"/>
                </a:ext>
              </a:extLst>
            </p:cNvPr>
            <p:cNvSpPr txBox="1"/>
            <p:nvPr/>
          </p:nvSpPr>
          <p:spPr>
            <a:xfrm>
              <a:off x="225188" y="1436688"/>
              <a:ext cx="5013175" cy="483235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defPPr>
                <a:defRPr lang="en-US"/>
              </a:defPPr>
              <a:lvl1pPr marR="0" lvl="0" indent="0" algn="ctr" defTabSz="932472" fontAlgn="base">
                <a:lnSpc>
                  <a:spcPct val="90000"/>
                </a:lnSpc>
                <a:spcBef>
                  <a:spcPct val="0"/>
                </a:spcBef>
                <a:spcAft>
                  <a:spcPct val="0"/>
                </a:spcAft>
                <a:buClrTx/>
                <a:buSzTx/>
                <a:buFontTx/>
                <a:buNone/>
                <a:tabLst/>
                <a:defRPr kumimoji="0" sz="1200" b="0" i="0" u="none" strike="noStrike" cap="none" spc="0" normalizeH="0" baseline="0">
                  <a:ln>
                    <a:noFill/>
                  </a:ln>
                  <a:solidFill>
                    <a:srgbClr val="FFFFFF"/>
                  </a:solidFill>
                  <a:effectLst/>
                  <a:uLnTx/>
                  <a:uFillTx/>
                  <a:latin typeface="Segoe UI Semibold"/>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endParaRPr lang="en-US"/>
            </a:p>
          </p:txBody>
        </p:sp>
        <p:sp>
          <p:nvSpPr>
            <p:cNvPr id="71" name="Rectangle 70">
              <a:extLst>
                <a:ext uri="{FF2B5EF4-FFF2-40B4-BE49-F238E27FC236}">
                  <a16:creationId xmlns:a16="http://schemas.microsoft.com/office/drawing/2014/main" id="{C253915D-EF11-4F01-8D75-88B8CF5FFDC4}"/>
                </a:ext>
              </a:extLst>
            </p:cNvPr>
            <p:cNvSpPr/>
            <p:nvPr/>
          </p:nvSpPr>
          <p:spPr>
            <a:xfrm>
              <a:off x="1942638" y="1963793"/>
              <a:ext cx="1627175" cy="406025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Azure Resource Manager (ARM)</a:t>
              </a:r>
            </a:p>
          </p:txBody>
        </p:sp>
        <p:sp>
          <p:nvSpPr>
            <p:cNvPr id="72" name="TextBox 71">
              <a:extLst>
                <a:ext uri="{FF2B5EF4-FFF2-40B4-BE49-F238E27FC236}">
                  <a16:creationId xmlns:a16="http://schemas.microsoft.com/office/drawing/2014/main" id="{ECAE01A9-2792-4B22-9F81-AADD7672A2C5}"/>
                </a:ext>
              </a:extLst>
            </p:cNvPr>
            <p:cNvSpPr txBox="1"/>
            <p:nvPr/>
          </p:nvSpPr>
          <p:spPr>
            <a:xfrm>
              <a:off x="303239" y="1969103"/>
              <a:ext cx="1440771" cy="155478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defPPr>
                <a:defRPr lang="en-US"/>
              </a:defPPr>
              <a:lvl1pPr marR="0" lvl="0" indent="0" algn="ctr" defTabSz="932472" fontAlgn="base">
                <a:lnSpc>
                  <a:spcPct val="90000"/>
                </a:lnSpc>
                <a:spcBef>
                  <a:spcPct val="0"/>
                </a:spcBef>
                <a:spcAft>
                  <a:spcPct val="0"/>
                </a:spcAft>
                <a:buClrTx/>
                <a:buSzTx/>
                <a:buFontTx/>
                <a:buNone/>
                <a:tabLst/>
                <a:defRPr kumimoji="0" sz="1200" b="0" i="0" u="none" strike="noStrike" cap="none" spc="0" normalizeH="0" baseline="0">
                  <a:ln>
                    <a:noFill/>
                  </a:ln>
                  <a:solidFill>
                    <a:srgbClr val="50E6FF"/>
                  </a:solidFill>
                  <a:effectLst/>
                  <a:uLnTx/>
                  <a:uFillTx/>
                  <a:latin typeface="Segoe UI Semibold"/>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Management Interfaces</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effectLst/>
                <a:uLnTx/>
                <a:uFillTx/>
                <a:latin typeface="Segoe UI Semibold"/>
                <a:ea typeface="+mn-ea"/>
                <a:cs typeface="Segoe UI" pitchFamily="34" charset="0"/>
              </a:endParaRPr>
            </a:p>
          </p:txBody>
        </p:sp>
        <p:grpSp>
          <p:nvGrpSpPr>
            <p:cNvPr id="12" name="Group 11">
              <a:extLst>
                <a:ext uri="{FF2B5EF4-FFF2-40B4-BE49-F238E27FC236}">
                  <a16:creationId xmlns:a16="http://schemas.microsoft.com/office/drawing/2014/main" id="{AC567668-0CE2-49B1-98AF-66D7CE346D92}"/>
                </a:ext>
              </a:extLst>
            </p:cNvPr>
            <p:cNvGrpSpPr/>
            <p:nvPr/>
          </p:nvGrpSpPr>
          <p:grpSpPr>
            <a:xfrm>
              <a:off x="383330" y="2613249"/>
              <a:ext cx="1280160" cy="842278"/>
              <a:chOff x="383544" y="2613249"/>
              <a:chExt cx="1280160" cy="842278"/>
            </a:xfrm>
          </p:grpSpPr>
          <p:sp>
            <p:nvSpPr>
              <p:cNvPr id="74" name="TextBox 73">
                <a:extLst>
                  <a:ext uri="{FF2B5EF4-FFF2-40B4-BE49-F238E27FC236}">
                    <a16:creationId xmlns:a16="http://schemas.microsoft.com/office/drawing/2014/main" id="{38567B8F-63A7-40D8-AD4E-F4E72E2F613F}"/>
                  </a:ext>
                </a:extLst>
              </p:cNvPr>
              <p:cNvSpPr txBox="1"/>
              <p:nvPr/>
            </p:nvSpPr>
            <p:spPr>
              <a:xfrm>
                <a:off x="383544" y="2613249"/>
                <a:ext cx="1280160" cy="23083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marR="0" lvl="0" indent="0" algn="ctr" defTabSz="932472" fontAlgn="base">
                  <a:lnSpc>
                    <a:spcPct val="90000"/>
                  </a:lnSpc>
                  <a:spcBef>
                    <a:spcPct val="0"/>
                  </a:spcBef>
                  <a:spcAft>
                    <a:spcPct val="0"/>
                  </a:spcAft>
                  <a:buClrTx/>
                  <a:buSzTx/>
                  <a:buFontTx/>
                  <a:buNone/>
                  <a:tabLst/>
                  <a:defRPr kumimoji="0" sz="1200" b="0" i="0" u="none" strike="noStrike" cap="none" spc="0" normalizeH="0" baseline="0">
                    <a:ln>
                      <a:noFill/>
                    </a:ln>
                    <a:solidFill>
                      <a:srgbClr val="50E6FF"/>
                    </a:solidFill>
                    <a:effectLst/>
                    <a:uLnTx/>
                    <a:uFillTx/>
                    <a:latin typeface="Segoe UI Semibold"/>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Portal</a:t>
                </a:r>
              </a:p>
            </p:txBody>
          </p:sp>
          <p:sp>
            <p:nvSpPr>
              <p:cNvPr id="75" name="TextBox 74">
                <a:extLst>
                  <a:ext uri="{FF2B5EF4-FFF2-40B4-BE49-F238E27FC236}">
                    <a16:creationId xmlns:a16="http://schemas.microsoft.com/office/drawing/2014/main" id="{E1B5BF7A-9A87-4DAD-8089-1F7F0506D208}"/>
                  </a:ext>
                </a:extLst>
              </p:cNvPr>
              <p:cNvSpPr txBox="1"/>
              <p:nvPr/>
            </p:nvSpPr>
            <p:spPr>
              <a:xfrm>
                <a:off x="383544" y="2918972"/>
                <a:ext cx="1280160" cy="23083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marR="0" lvl="0" indent="0" algn="ctr" defTabSz="932472" fontAlgn="base">
                  <a:lnSpc>
                    <a:spcPct val="90000"/>
                  </a:lnSpc>
                  <a:spcBef>
                    <a:spcPct val="0"/>
                  </a:spcBef>
                  <a:spcAft>
                    <a:spcPct val="0"/>
                  </a:spcAft>
                  <a:buClrTx/>
                  <a:buSzTx/>
                  <a:buFontTx/>
                  <a:buNone/>
                  <a:tabLst/>
                  <a:defRPr kumimoji="0" sz="1200" b="0" i="0" u="none" strike="noStrike" cap="none" spc="0" normalizeH="0" baseline="0">
                    <a:ln>
                      <a:noFill/>
                    </a:ln>
                    <a:solidFill>
                      <a:srgbClr val="50E6FF"/>
                    </a:solidFill>
                    <a:effectLst/>
                    <a:uLnTx/>
                    <a:uFillTx/>
                    <a:latin typeface="Segoe UI Semibold"/>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CLI</a:t>
                </a:r>
              </a:p>
            </p:txBody>
          </p:sp>
          <p:sp>
            <p:nvSpPr>
              <p:cNvPr id="76" name="TextBox 75">
                <a:extLst>
                  <a:ext uri="{FF2B5EF4-FFF2-40B4-BE49-F238E27FC236}">
                    <a16:creationId xmlns:a16="http://schemas.microsoft.com/office/drawing/2014/main" id="{442DC4A1-808B-4BD7-A981-C5DE5A4BFF9F}"/>
                  </a:ext>
                </a:extLst>
              </p:cNvPr>
              <p:cNvSpPr txBox="1"/>
              <p:nvPr/>
            </p:nvSpPr>
            <p:spPr>
              <a:xfrm>
                <a:off x="383544" y="3224695"/>
                <a:ext cx="1280160" cy="23083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marR="0" lvl="0" indent="0" algn="ctr" defTabSz="932472" fontAlgn="base">
                  <a:lnSpc>
                    <a:spcPct val="90000"/>
                  </a:lnSpc>
                  <a:spcBef>
                    <a:spcPct val="0"/>
                  </a:spcBef>
                  <a:spcAft>
                    <a:spcPct val="0"/>
                  </a:spcAft>
                  <a:buClrTx/>
                  <a:buSzTx/>
                  <a:buFontTx/>
                  <a:buNone/>
                  <a:tabLst/>
                  <a:defRPr kumimoji="0" sz="1200" b="0" i="0" u="none" strike="noStrike" cap="none" spc="0" normalizeH="0" baseline="0">
                    <a:ln>
                      <a:noFill/>
                    </a:ln>
                    <a:solidFill>
                      <a:srgbClr val="50E6FF"/>
                    </a:solidFill>
                    <a:effectLst/>
                    <a:uLnTx/>
                    <a:uFillTx/>
                    <a:latin typeface="Segoe UI Semibold"/>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SDK</a:t>
                </a:r>
              </a:p>
            </p:txBody>
          </p:sp>
        </p:grpSp>
        <p:grpSp>
          <p:nvGrpSpPr>
            <p:cNvPr id="4" name="Group 3">
              <a:extLst>
                <a:ext uri="{FF2B5EF4-FFF2-40B4-BE49-F238E27FC236}">
                  <a16:creationId xmlns:a16="http://schemas.microsoft.com/office/drawing/2014/main" id="{540C2EB8-E1D2-4DE2-BF37-0B3C0C7C5244}"/>
                </a:ext>
              </a:extLst>
            </p:cNvPr>
            <p:cNvGrpSpPr/>
            <p:nvPr/>
          </p:nvGrpSpPr>
          <p:grpSpPr>
            <a:xfrm>
              <a:off x="2259205" y="2613249"/>
              <a:ext cx="985497" cy="2970868"/>
              <a:chOff x="2532668" y="2671315"/>
              <a:chExt cx="985497" cy="2970868"/>
            </a:xfrm>
          </p:grpSpPr>
          <p:sp>
            <p:nvSpPr>
              <p:cNvPr id="80" name="Rectangle 79">
                <a:extLst>
                  <a:ext uri="{FF2B5EF4-FFF2-40B4-BE49-F238E27FC236}">
                    <a16:creationId xmlns:a16="http://schemas.microsoft.com/office/drawing/2014/main" id="{B1E63C44-A0EE-4E4C-A7FE-0A20D665B413}"/>
                  </a:ext>
                </a:extLst>
              </p:cNvPr>
              <p:cNvSpPr/>
              <p:nvPr/>
            </p:nvSpPr>
            <p:spPr>
              <a:xfrm>
                <a:off x="2532669" y="2671315"/>
                <a:ext cx="985496" cy="33566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Identity</a:t>
                </a:r>
              </a:p>
            </p:txBody>
          </p:sp>
          <p:sp>
            <p:nvSpPr>
              <p:cNvPr id="81" name="Rectangle 80">
                <a:extLst>
                  <a:ext uri="{FF2B5EF4-FFF2-40B4-BE49-F238E27FC236}">
                    <a16:creationId xmlns:a16="http://schemas.microsoft.com/office/drawing/2014/main" id="{1CDCC0BF-9B1B-4965-8235-1A1A4A1280F2}"/>
                  </a:ext>
                </a:extLst>
              </p:cNvPr>
              <p:cNvSpPr/>
              <p:nvPr/>
            </p:nvSpPr>
            <p:spPr>
              <a:xfrm>
                <a:off x="2532669" y="3200305"/>
                <a:ext cx="985496" cy="33566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RBAC</a:t>
                </a:r>
              </a:p>
            </p:txBody>
          </p:sp>
          <p:sp>
            <p:nvSpPr>
              <p:cNvPr id="82" name="Rectangle 81">
                <a:extLst>
                  <a:ext uri="{FF2B5EF4-FFF2-40B4-BE49-F238E27FC236}">
                    <a16:creationId xmlns:a16="http://schemas.microsoft.com/office/drawing/2014/main" id="{389F16DF-2E20-4F1D-85B8-9DD83A7EFE4F}"/>
                  </a:ext>
                </a:extLst>
              </p:cNvPr>
              <p:cNvSpPr/>
              <p:nvPr/>
            </p:nvSpPr>
            <p:spPr>
              <a:xfrm>
                <a:off x="2532669" y="3729295"/>
                <a:ext cx="985496" cy="32591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Policy</a:t>
                </a:r>
              </a:p>
            </p:txBody>
          </p:sp>
          <p:sp>
            <p:nvSpPr>
              <p:cNvPr id="83" name="Rectangle 82">
                <a:extLst>
                  <a:ext uri="{FF2B5EF4-FFF2-40B4-BE49-F238E27FC236}">
                    <a16:creationId xmlns:a16="http://schemas.microsoft.com/office/drawing/2014/main" id="{C9C80D61-6E92-4DAC-A867-3843B6D0661E}"/>
                  </a:ext>
                </a:extLst>
              </p:cNvPr>
              <p:cNvSpPr/>
              <p:nvPr/>
            </p:nvSpPr>
            <p:spPr>
              <a:xfrm>
                <a:off x="2532669" y="4248534"/>
                <a:ext cx="985495" cy="33566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Index</a:t>
                </a:r>
              </a:p>
            </p:txBody>
          </p:sp>
          <p:sp>
            <p:nvSpPr>
              <p:cNvPr id="84" name="Rectangle 83">
                <a:extLst>
                  <a:ext uri="{FF2B5EF4-FFF2-40B4-BE49-F238E27FC236}">
                    <a16:creationId xmlns:a16="http://schemas.microsoft.com/office/drawing/2014/main" id="{66FF176D-B63C-4490-B17C-3EA369C71752}"/>
                  </a:ext>
                </a:extLst>
              </p:cNvPr>
              <p:cNvSpPr/>
              <p:nvPr/>
            </p:nvSpPr>
            <p:spPr>
              <a:xfrm>
                <a:off x="2532669" y="4777524"/>
                <a:ext cx="985495" cy="33566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Groups</a:t>
                </a:r>
              </a:p>
            </p:txBody>
          </p:sp>
          <p:sp>
            <p:nvSpPr>
              <p:cNvPr id="85" name="Rectangle 84">
                <a:extLst>
                  <a:ext uri="{FF2B5EF4-FFF2-40B4-BE49-F238E27FC236}">
                    <a16:creationId xmlns:a16="http://schemas.microsoft.com/office/drawing/2014/main" id="{15DCB3B5-293F-443C-833A-768A731BF43C}"/>
                  </a:ext>
                </a:extLst>
              </p:cNvPr>
              <p:cNvSpPr/>
              <p:nvPr/>
            </p:nvSpPr>
            <p:spPr>
              <a:xfrm>
                <a:off x="2532668" y="5306515"/>
                <a:ext cx="985494" cy="33566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Etc.</a:t>
                </a:r>
              </a:p>
            </p:txBody>
          </p:sp>
        </p:grpSp>
        <p:sp>
          <p:nvSpPr>
            <p:cNvPr id="87" name="Rectangle 86">
              <a:extLst>
                <a:ext uri="{FF2B5EF4-FFF2-40B4-BE49-F238E27FC236}">
                  <a16:creationId xmlns:a16="http://schemas.microsoft.com/office/drawing/2014/main" id="{BDA3315C-DCBC-4C3B-9C78-C3D1926F7235}"/>
                </a:ext>
              </a:extLst>
            </p:cNvPr>
            <p:cNvSpPr/>
            <p:nvPr/>
          </p:nvSpPr>
          <p:spPr>
            <a:xfrm>
              <a:off x="3674775" y="2445165"/>
              <a:ext cx="1504498" cy="536123"/>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effectLst/>
                  <a:uLnTx/>
                  <a:uFillTx/>
                  <a:latin typeface="Segoe UI Semibold"/>
                  <a:ea typeface="+mn-ea"/>
                  <a:cs typeface="Segoe UI" pitchFamily="34" charset="0"/>
                </a:rPr>
                <a:t>Azure Arc Data Resource Provider (RP)</a:t>
              </a:r>
            </a:p>
          </p:txBody>
        </p:sp>
        <p:sp>
          <p:nvSpPr>
            <p:cNvPr id="88" name="Rectangle 87">
              <a:extLst>
                <a:ext uri="{FF2B5EF4-FFF2-40B4-BE49-F238E27FC236}">
                  <a16:creationId xmlns:a16="http://schemas.microsoft.com/office/drawing/2014/main" id="{BEF9F841-046A-4AEF-9AE2-BC35723DECB8}"/>
                </a:ext>
              </a:extLst>
            </p:cNvPr>
            <p:cNvSpPr/>
            <p:nvPr/>
          </p:nvSpPr>
          <p:spPr>
            <a:xfrm>
              <a:off x="3672644" y="3161985"/>
              <a:ext cx="1508760" cy="53949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Container Registry</a:t>
              </a:r>
            </a:p>
          </p:txBody>
        </p:sp>
        <p:sp>
          <p:nvSpPr>
            <p:cNvPr id="89" name="Rectangle 88">
              <a:extLst>
                <a:ext uri="{FF2B5EF4-FFF2-40B4-BE49-F238E27FC236}">
                  <a16:creationId xmlns:a16="http://schemas.microsoft.com/office/drawing/2014/main" id="{F81E2E07-0336-4235-9987-1E19560906D1}"/>
                </a:ext>
              </a:extLst>
            </p:cNvPr>
            <p:cNvSpPr/>
            <p:nvPr/>
          </p:nvSpPr>
          <p:spPr>
            <a:xfrm>
              <a:off x="3672644" y="3886883"/>
              <a:ext cx="1508760" cy="539496"/>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effectLst/>
                  <a:uLnTx/>
                  <a:uFillTx/>
                  <a:latin typeface="Segoe UI Semibold"/>
                  <a:ea typeface="+mn-ea"/>
                  <a:cs typeface="Segoe UI" pitchFamily="34" charset="0"/>
                </a:rPr>
                <a:t>Azure Arc K8s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effectLst/>
                  <a:uLnTx/>
                  <a:uFillTx/>
                  <a:latin typeface="Segoe UI Semibold"/>
                  <a:ea typeface="+mn-ea"/>
                  <a:cs typeface="Segoe UI" pitchFamily="34" charset="0"/>
                </a:rPr>
                <a:t>Resource Provider (RP)</a:t>
              </a:r>
            </a:p>
          </p:txBody>
        </p:sp>
        <p:sp>
          <p:nvSpPr>
            <p:cNvPr id="90" name="Rectangle 89">
              <a:extLst>
                <a:ext uri="{FF2B5EF4-FFF2-40B4-BE49-F238E27FC236}">
                  <a16:creationId xmlns:a16="http://schemas.microsoft.com/office/drawing/2014/main" id="{2DD62BE5-107D-48A7-AC56-B9688538754E}"/>
                </a:ext>
              </a:extLst>
            </p:cNvPr>
            <p:cNvSpPr/>
            <p:nvPr/>
          </p:nvSpPr>
          <p:spPr>
            <a:xfrm>
              <a:off x="3672644" y="4678522"/>
              <a:ext cx="1508760" cy="539496"/>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effectLst/>
                  <a:uLnTx/>
                  <a:uFillTx/>
                  <a:latin typeface="Segoe UI Semibold"/>
                  <a:ea typeface="+mn-ea"/>
                  <a:cs typeface="Segoe UI" pitchFamily="34" charset="0"/>
                </a:rPr>
                <a:t>Azure Arc Server Resource Provider (RP)</a:t>
              </a:r>
            </a:p>
          </p:txBody>
        </p:sp>
        <p:sp>
          <p:nvSpPr>
            <p:cNvPr id="91" name="TextBox 90">
              <a:extLst>
                <a:ext uri="{FF2B5EF4-FFF2-40B4-BE49-F238E27FC236}">
                  <a16:creationId xmlns:a16="http://schemas.microsoft.com/office/drawing/2014/main" id="{52FB7B8C-07D1-43A7-B28F-64BCA92A8EC3}"/>
                </a:ext>
              </a:extLst>
            </p:cNvPr>
            <p:cNvSpPr txBox="1"/>
            <p:nvPr/>
          </p:nvSpPr>
          <p:spPr>
            <a:xfrm>
              <a:off x="5607056" y="1436688"/>
              <a:ext cx="3402361" cy="483235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defPPr>
                <a:defRPr lang="en-US"/>
              </a:defPPr>
              <a:lvl1pPr marR="0" lvl="0" indent="0" algn="ctr" defTabSz="932472" fontAlgn="base">
                <a:lnSpc>
                  <a:spcPct val="90000"/>
                </a:lnSpc>
                <a:spcBef>
                  <a:spcPct val="0"/>
                </a:spcBef>
                <a:spcAft>
                  <a:spcPct val="0"/>
                </a:spcAft>
                <a:buClrTx/>
                <a:buSzTx/>
                <a:buFontTx/>
                <a:buNone/>
                <a:tabLst/>
                <a:defRPr kumimoji="0" sz="1200" b="0" i="0" u="none" strike="noStrike" cap="none" spc="0" normalizeH="0" baseline="0">
                  <a:ln>
                    <a:noFill/>
                  </a:ln>
                  <a:solidFill>
                    <a:srgbClr val="FFFFFF"/>
                  </a:solidFill>
                  <a:effectLst/>
                  <a:uLnTx/>
                  <a:uFillTx/>
                  <a:latin typeface="Segoe UI Semibold"/>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t>Customer locations (on-premises/clouds)</a:t>
              </a:r>
            </a:p>
          </p:txBody>
        </p:sp>
        <p:sp>
          <p:nvSpPr>
            <p:cNvPr id="92" name="Rectangle 91">
              <a:extLst>
                <a:ext uri="{FF2B5EF4-FFF2-40B4-BE49-F238E27FC236}">
                  <a16:creationId xmlns:a16="http://schemas.microsoft.com/office/drawing/2014/main" id="{CA3BB9E5-08F0-493C-BC28-B041CEED9A48}"/>
                </a:ext>
              </a:extLst>
            </p:cNvPr>
            <p:cNvSpPr/>
            <p:nvPr/>
          </p:nvSpPr>
          <p:spPr>
            <a:xfrm>
              <a:off x="6237715" y="1969103"/>
              <a:ext cx="2300996" cy="98591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93" name="Rectangle 92">
              <a:extLst>
                <a:ext uri="{FF2B5EF4-FFF2-40B4-BE49-F238E27FC236}">
                  <a16:creationId xmlns:a16="http://schemas.microsoft.com/office/drawing/2014/main" id="{92BFF0D3-FFDB-4315-9225-DE1FA9F515CB}"/>
                </a:ext>
              </a:extLst>
            </p:cNvPr>
            <p:cNvSpPr/>
            <p:nvPr/>
          </p:nvSpPr>
          <p:spPr>
            <a:xfrm>
              <a:off x="6581489" y="2014934"/>
              <a:ext cx="1956502" cy="2762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Azure data services</a:t>
              </a:r>
            </a:p>
          </p:txBody>
        </p:sp>
        <p:sp>
          <p:nvSpPr>
            <p:cNvPr id="96" name="Rectangle 95">
              <a:extLst>
                <a:ext uri="{FF2B5EF4-FFF2-40B4-BE49-F238E27FC236}">
                  <a16:creationId xmlns:a16="http://schemas.microsoft.com/office/drawing/2014/main" id="{25A034B5-78EF-4A7B-B357-53D31C0D47A4}"/>
                </a:ext>
              </a:extLst>
            </p:cNvPr>
            <p:cNvSpPr/>
            <p:nvPr/>
          </p:nvSpPr>
          <p:spPr>
            <a:xfrm>
              <a:off x="6237715" y="3034491"/>
              <a:ext cx="2300996" cy="191879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Kubernetes Cluster</a:t>
              </a:r>
              <a:endPar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102" name="Rectangle 101">
              <a:extLst>
                <a:ext uri="{FF2B5EF4-FFF2-40B4-BE49-F238E27FC236}">
                  <a16:creationId xmlns:a16="http://schemas.microsoft.com/office/drawing/2014/main" id="{82527F8A-D847-42A5-9550-DBDB8DB5EE60}"/>
                </a:ext>
              </a:extLst>
            </p:cNvPr>
            <p:cNvSpPr/>
            <p:nvPr/>
          </p:nvSpPr>
          <p:spPr>
            <a:xfrm>
              <a:off x="6454625" y="2373300"/>
              <a:ext cx="898260" cy="335668"/>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effectLst/>
                  <a:uLnTx/>
                  <a:uFillTx/>
                  <a:latin typeface="Segoe UI Semibold"/>
                  <a:ea typeface="+mn-ea"/>
                  <a:cs typeface="Segoe UI" pitchFamily="34" charset="0"/>
                </a:rPr>
                <a:t>Azure Arc Data Agent</a:t>
              </a:r>
            </a:p>
          </p:txBody>
        </p:sp>
        <p:sp>
          <p:nvSpPr>
            <p:cNvPr id="111" name="Rectangle 110">
              <a:extLst>
                <a:ext uri="{FF2B5EF4-FFF2-40B4-BE49-F238E27FC236}">
                  <a16:creationId xmlns:a16="http://schemas.microsoft.com/office/drawing/2014/main" id="{ACFA9C1F-3E23-4281-B1EE-B75BAA3CE9AC}"/>
                </a:ext>
              </a:extLst>
            </p:cNvPr>
            <p:cNvSpPr/>
            <p:nvPr/>
          </p:nvSpPr>
          <p:spPr>
            <a:xfrm>
              <a:off x="6237715" y="5016546"/>
              <a:ext cx="2300996" cy="101335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114" name="Rectangle 113">
              <a:extLst>
                <a:ext uri="{FF2B5EF4-FFF2-40B4-BE49-F238E27FC236}">
                  <a16:creationId xmlns:a16="http://schemas.microsoft.com/office/drawing/2014/main" id="{911D0842-564C-408E-AE37-A0C3BFF400AB}"/>
                </a:ext>
              </a:extLst>
            </p:cNvPr>
            <p:cNvSpPr/>
            <p:nvPr/>
          </p:nvSpPr>
          <p:spPr>
            <a:xfrm>
              <a:off x="6365646" y="5087735"/>
              <a:ext cx="1956502" cy="2762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Servers</a:t>
              </a:r>
            </a:p>
          </p:txBody>
        </p:sp>
        <p:sp>
          <p:nvSpPr>
            <p:cNvPr id="116" name="Rectangle 115">
              <a:extLst>
                <a:ext uri="{FF2B5EF4-FFF2-40B4-BE49-F238E27FC236}">
                  <a16:creationId xmlns:a16="http://schemas.microsoft.com/office/drawing/2014/main" id="{047B5C69-E085-4CFB-AC84-E4EA1AD94BBD}"/>
                </a:ext>
              </a:extLst>
            </p:cNvPr>
            <p:cNvSpPr/>
            <p:nvPr/>
          </p:nvSpPr>
          <p:spPr>
            <a:xfrm>
              <a:off x="7496636" y="5120874"/>
              <a:ext cx="896304" cy="33518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mn-ea"/>
                  <a:cs typeface="Segoe UI" pitchFamily="34" charset="0"/>
                </a:rPr>
                <a:t>Linux</a:t>
              </a:r>
            </a:p>
          </p:txBody>
        </p:sp>
        <p:sp>
          <p:nvSpPr>
            <p:cNvPr id="121" name="Rectangle 120">
              <a:extLst>
                <a:ext uri="{FF2B5EF4-FFF2-40B4-BE49-F238E27FC236}">
                  <a16:creationId xmlns:a16="http://schemas.microsoft.com/office/drawing/2014/main" id="{C683E312-9D33-4C45-AE8B-4065420C668A}"/>
                </a:ext>
              </a:extLst>
            </p:cNvPr>
            <p:cNvSpPr/>
            <p:nvPr/>
          </p:nvSpPr>
          <p:spPr>
            <a:xfrm>
              <a:off x="7491926" y="5553426"/>
              <a:ext cx="896304" cy="33518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mn-ea"/>
                  <a:cs typeface="Segoe UI" pitchFamily="34" charset="0"/>
                </a:rPr>
                <a:t>Windows Server</a:t>
              </a:r>
            </a:p>
          </p:txBody>
        </p:sp>
        <p:sp>
          <p:nvSpPr>
            <p:cNvPr id="122" name="Rectangle 121">
              <a:extLst>
                <a:ext uri="{FF2B5EF4-FFF2-40B4-BE49-F238E27FC236}">
                  <a16:creationId xmlns:a16="http://schemas.microsoft.com/office/drawing/2014/main" id="{FDADC825-8596-4E44-9809-46DB4EA381A5}"/>
                </a:ext>
              </a:extLst>
            </p:cNvPr>
            <p:cNvSpPr/>
            <p:nvPr/>
          </p:nvSpPr>
          <p:spPr>
            <a:xfrm>
              <a:off x="6445638" y="5553426"/>
              <a:ext cx="898260" cy="335668"/>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effectLst/>
                  <a:uLnTx/>
                  <a:uFillTx/>
                  <a:latin typeface="Segoe UI Semibold"/>
                  <a:ea typeface="+mn-ea"/>
                  <a:cs typeface="Segoe UI" pitchFamily="34" charset="0"/>
                </a:rPr>
                <a:t>Azure Arc Server Agent</a:t>
              </a:r>
            </a:p>
          </p:txBody>
        </p:sp>
        <p:sp>
          <p:nvSpPr>
            <p:cNvPr id="129" name="Rectangle 128">
              <a:extLst>
                <a:ext uri="{FF2B5EF4-FFF2-40B4-BE49-F238E27FC236}">
                  <a16:creationId xmlns:a16="http://schemas.microsoft.com/office/drawing/2014/main" id="{9E88D9E0-2F56-4D3A-926B-A1D5CE446D72}"/>
                </a:ext>
              </a:extLst>
            </p:cNvPr>
            <p:cNvSpPr/>
            <p:nvPr/>
          </p:nvSpPr>
          <p:spPr>
            <a:xfrm>
              <a:off x="9596296" y="2153441"/>
              <a:ext cx="1794905" cy="61724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Data Studio</a:t>
              </a:r>
            </a:p>
          </p:txBody>
        </p:sp>
        <p:grpSp>
          <p:nvGrpSpPr>
            <p:cNvPr id="55" name="Group 54">
              <a:extLst>
                <a:ext uri="{FF2B5EF4-FFF2-40B4-BE49-F238E27FC236}">
                  <a16:creationId xmlns:a16="http://schemas.microsoft.com/office/drawing/2014/main" id="{1FC0005B-4550-40BF-A52D-55E2246EAE0A}"/>
                </a:ext>
              </a:extLst>
            </p:cNvPr>
            <p:cNvGrpSpPr/>
            <p:nvPr/>
          </p:nvGrpSpPr>
          <p:grpSpPr>
            <a:xfrm>
              <a:off x="9596296" y="3039013"/>
              <a:ext cx="1809212" cy="1909258"/>
              <a:chOff x="9596296" y="3192563"/>
              <a:chExt cx="1809212" cy="1909258"/>
            </a:xfrm>
          </p:grpSpPr>
          <p:sp>
            <p:nvSpPr>
              <p:cNvPr id="130" name="Rectangle 129">
                <a:extLst>
                  <a:ext uri="{FF2B5EF4-FFF2-40B4-BE49-F238E27FC236}">
                    <a16:creationId xmlns:a16="http://schemas.microsoft.com/office/drawing/2014/main" id="{42596E1C-FBD5-4810-B55E-83CD597CF6A4}"/>
                  </a:ext>
                </a:extLst>
              </p:cNvPr>
              <p:cNvSpPr/>
              <p:nvPr/>
            </p:nvSpPr>
            <p:spPr>
              <a:xfrm>
                <a:off x="9596296" y="3192563"/>
                <a:ext cx="1794905" cy="190925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K8s Native Tools</a:t>
                </a:r>
              </a:p>
            </p:txBody>
          </p:sp>
          <p:sp>
            <p:nvSpPr>
              <p:cNvPr id="131" name="Rectangle 130">
                <a:extLst>
                  <a:ext uri="{FF2B5EF4-FFF2-40B4-BE49-F238E27FC236}">
                    <a16:creationId xmlns:a16="http://schemas.microsoft.com/office/drawing/2014/main" id="{A6F4F6DF-91CC-402D-85E6-89DF2B358F80}"/>
                  </a:ext>
                </a:extLst>
              </p:cNvPr>
              <p:cNvSpPr/>
              <p:nvPr/>
            </p:nvSpPr>
            <p:spPr>
              <a:xfrm>
                <a:off x="9601320" y="3571658"/>
                <a:ext cx="1804188" cy="1431161"/>
              </a:xfrm>
              <a:prstGeom prst="rect">
                <a:avLst/>
              </a:prstGeom>
              <a:ln w="3175">
                <a:noFill/>
              </a:ln>
            </p:spPr>
            <p:txBody>
              <a:bodyPr wrap="square" anchor="ctr">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Cluster provisioning​</a:t>
                </a: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Cluster upgrade and</a:t>
                </a:r>
                <a:b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patch management​</a:t>
                </a: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Cluster lifecycle management​</a:t>
                </a: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Cluster monitoring </a:t>
                </a:r>
              </a:p>
            </p:txBody>
          </p:sp>
        </p:grpSp>
        <p:sp>
          <p:nvSpPr>
            <p:cNvPr id="135" name="Rectangle 134">
              <a:extLst>
                <a:ext uri="{FF2B5EF4-FFF2-40B4-BE49-F238E27FC236}">
                  <a16:creationId xmlns:a16="http://schemas.microsoft.com/office/drawing/2014/main" id="{80A7281C-8FB9-4DDA-887F-5D99E21E89BE}"/>
                </a:ext>
              </a:extLst>
            </p:cNvPr>
            <p:cNvSpPr/>
            <p:nvPr/>
          </p:nvSpPr>
          <p:spPr>
            <a:xfrm>
              <a:off x="9596297" y="5208997"/>
              <a:ext cx="1794905" cy="61724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Server Admin Tools</a:t>
              </a:r>
            </a:p>
          </p:txBody>
        </p:sp>
        <p:cxnSp>
          <p:nvCxnSpPr>
            <p:cNvPr id="141" name="Elbow Connector 33">
              <a:extLst>
                <a:ext uri="{FF2B5EF4-FFF2-40B4-BE49-F238E27FC236}">
                  <a16:creationId xmlns:a16="http://schemas.microsoft.com/office/drawing/2014/main" id="{07F11710-96CE-4E51-A13A-33AABAA89F55}"/>
                </a:ext>
              </a:extLst>
            </p:cNvPr>
            <p:cNvCxnSpPr>
              <a:cxnSpLocks/>
              <a:stCxn id="89" idx="3"/>
              <a:endCxn id="108" idx="1"/>
            </p:cNvCxnSpPr>
            <p:nvPr/>
          </p:nvCxnSpPr>
          <p:spPr>
            <a:xfrm>
              <a:off x="5181404" y="4156631"/>
              <a:ext cx="1230052" cy="515302"/>
            </a:xfrm>
            <a:prstGeom prst="bentConnector3">
              <a:avLst>
                <a:gd name="adj1" fmla="val 50000"/>
              </a:avLst>
            </a:prstGeom>
            <a:ln w="190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E1B8AF96-9BDD-4616-B147-2D90EF3B9894}"/>
                </a:ext>
              </a:extLst>
            </p:cNvPr>
            <p:cNvCxnSpPr>
              <a:cxnSpLocks/>
            </p:cNvCxnSpPr>
            <p:nvPr/>
          </p:nvCxnSpPr>
          <p:spPr>
            <a:xfrm>
              <a:off x="6581489" y="2708968"/>
              <a:ext cx="0" cy="746559"/>
            </a:xfrm>
            <a:prstGeom prst="straightConnector1">
              <a:avLst/>
            </a:prstGeom>
            <a:ln w="1905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53" name="Elbow Connector 46">
              <a:extLst>
                <a:ext uri="{FF2B5EF4-FFF2-40B4-BE49-F238E27FC236}">
                  <a16:creationId xmlns:a16="http://schemas.microsoft.com/office/drawing/2014/main" id="{BC5022B3-6CC7-492F-83F6-3C2B29BB464C}"/>
                </a:ext>
              </a:extLst>
            </p:cNvPr>
            <p:cNvCxnSpPr>
              <a:cxnSpLocks/>
              <a:stCxn id="92" idx="1"/>
              <a:endCxn id="87" idx="3"/>
            </p:cNvCxnSpPr>
            <p:nvPr/>
          </p:nvCxnSpPr>
          <p:spPr>
            <a:xfrm rot="10800000" flipV="1">
              <a:off x="5179273" y="2462063"/>
              <a:ext cx="1058442" cy="251164"/>
            </a:xfrm>
            <a:prstGeom prst="bentConnector3">
              <a:avLst>
                <a:gd name="adj1" fmla="val 42263"/>
              </a:avLst>
            </a:prstGeom>
            <a:ln w="190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59" name="Elbow Connector 164">
              <a:extLst>
                <a:ext uri="{FF2B5EF4-FFF2-40B4-BE49-F238E27FC236}">
                  <a16:creationId xmlns:a16="http://schemas.microsoft.com/office/drawing/2014/main" id="{75DFE7F9-C86B-4909-84DB-B293BEE65F0B}"/>
                </a:ext>
              </a:extLst>
            </p:cNvPr>
            <p:cNvCxnSpPr>
              <a:cxnSpLocks/>
              <a:stCxn id="92" idx="1"/>
              <a:endCxn id="88" idx="3"/>
            </p:cNvCxnSpPr>
            <p:nvPr/>
          </p:nvCxnSpPr>
          <p:spPr>
            <a:xfrm rot="10800000" flipV="1">
              <a:off x="5181405" y="2462063"/>
              <a:ext cx="1056311" cy="969670"/>
            </a:xfrm>
            <a:prstGeom prst="bentConnector3">
              <a:avLst>
                <a:gd name="adj1" fmla="val 42248"/>
              </a:avLst>
            </a:prstGeom>
            <a:ln w="190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62" name="Elbow Connector 169">
              <a:extLst>
                <a:ext uri="{FF2B5EF4-FFF2-40B4-BE49-F238E27FC236}">
                  <a16:creationId xmlns:a16="http://schemas.microsoft.com/office/drawing/2014/main" id="{C5306107-0BC1-478A-A345-58A99DFDBDD3}"/>
                </a:ext>
              </a:extLst>
            </p:cNvPr>
            <p:cNvCxnSpPr>
              <a:cxnSpLocks/>
              <a:stCxn id="90" idx="3"/>
              <a:endCxn id="122" idx="1"/>
            </p:cNvCxnSpPr>
            <p:nvPr/>
          </p:nvCxnSpPr>
          <p:spPr>
            <a:xfrm>
              <a:off x="5181404" y="4948270"/>
              <a:ext cx="1264234" cy="772990"/>
            </a:xfrm>
            <a:prstGeom prst="bentConnector3">
              <a:avLst>
                <a:gd name="adj1" fmla="val 50000"/>
              </a:avLst>
            </a:prstGeom>
            <a:ln w="190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63" name="Elbow Connector 172">
              <a:extLst>
                <a:ext uri="{FF2B5EF4-FFF2-40B4-BE49-F238E27FC236}">
                  <a16:creationId xmlns:a16="http://schemas.microsoft.com/office/drawing/2014/main" id="{A473148C-EA80-455B-8883-2944E33B1F5E}"/>
                </a:ext>
              </a:extLst>
            </p:cNvPr>
            <p:cNvCxnSpPr>
              <a:cxnSpLocks/>
              <a:stCxn id="88" idx="3"/>
              <a:endCxn id="108" idx="1"/>
            </p:cNvCxnSpPr>
            <p:nvPr/>
          </p:nvCxnSpPr>
          <p:spPr>
            <a:xfrm>
              <a:off x="5181404" y="3431733"/>
              <a:ext cx="1230052" cy="1240200"/>
            </a:xfrm>
            <a:prstGeom prst="bentConnector3">
              <a:avLst>
                <a:gd name="adj1" fmla="val 49445"/>
              </a:avLst>
            </a:prstGeom>
            <a:ln w="190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66" name="Elbow Connector 178">
              <a:extLst>
                <a:ext uri="{FF2B5EF4-FFF2-40B4-BE49-F238E27FC236}">
                  <a16:creationId xmlns:a16="http://schemas.microsoft.com/office/drawing/2014/main" id="{E4FB88A0-4EB7-43FA-9692-01201049D2FF}"/>
                </a:ext>
              </a:extLst>
            </p:cNvPr>
            <p:cNvCxnSpPr>
              <a:cxnSpLocks/>
              <a:stCxn id="135" idx="1"/>
              <a:endCxn id="121" idx="3"/>
            </p:cNvCxnSpPr>
            <p:nvPr/>
          </p:nvCxnSpPr>
          <p:spPr>
            <a:xfrm rot="10800000" flipV="1">
              <a:off x="8388231" y="5517617"/>
              <a:ext cx="1208067" cy="203399"/>
            </a:xfrm>
            <a:prstGeom prst="bentConnector3">
              <a:avLst>
                <a:gd name="adj1" fmla="val 50000"/>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9557AD71-88AD-4CC3-92A4-E788AE058198}"/>
                </a:ext>
              </a:extLst>
            </p:cNvPr>
            <p:cNvCxnSpPr>
              <a:cxnSpLocks/>
            </p:cNvCxnSpPr>
            <p:nvPr/>
          </p:nvCxnSpPr>
          <p:spPr>
            <a:xfrm>
              <a:off x="7898316" y="3762945"/>
              <a:ext cx="0" cy="291802"/>
            </a:xfrm>
            <a:prstGeom prst="straightConnector1">
              <a:avLst/>
            </a:prstGeom>
            <a:ln w="1905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A9F905E7-0131-4606-8E4A-D074E113871B}"/>
                </a:ext>
              </a:extLst>
            </p:cNvPr>
            <p:cNvCxnSpPr>
              <a:cxnSpLocks/>
              <a:stCxn id="92" idx="3"/>
              <a:endCxn id="129" idx="1"/>
            </p:cNvCxnSpPr>
            <p:nvPr/>
          </p:nvCxnSpPr>
          <p:spPr>
            <a:xfrm flipV="1">
              <a:off x="8538711" y="2462062"/>
              <a:ext cx="1057585" cy="1"/>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5" name="Elbow Connector 178">
              <a:extLst>
                <a:ext uri="{FF2B5EF4-FFF2-40B4-BE49-F238E27FC236}">
                  <a16:creationId xmlns:a16="http://schemas.microsoft.com/office/drawing/2014/main" id="{FC5A47BE-3481-40EC-ADD6-D0372568DE7B}"/>
                </a:ext>
              </a:extLst>
            </p:cNvPr>
            <p:cNvCxnSpPr>
              <a:cxnSpLocks/>
              <a:stCxn id="135" idx="1"/>
              <a:endCxn id="116" idx="3"/>
            </p:cNvCxnSpPr>
            <p:nvPr/>
          </p:nvCxnSpPr>
          <p:spPr>
            <a:xfrm rot="10800000">
              <a:off x="8392941" y="5288466"/>
              <a:ext cx="1203357" cy="229153"/>
            </a:xfrm>
            <a:prstGeom prst="bentConnector3">
              <a:avLst>
                <a:gd name="adj1" fmla="val 50000"/>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8EBE6A5B-C8DD-4F05-A8F0-59FEC4A12C72}"/>
                </a:ext>
              </a:extLst>
            </p:cNvPr>
            <p:cNvGrpSpPr/>
            <p:nvPr/>
          </p:nvGrpSpPr>
          <p:grpSpPr>
            <a:xfrm>
              <a:off x="1988951" y="1548305"/>
              <a:ext cx="1485637" cy="267552"/>
              <a:chOff x="8433304" y="2569966"/>
              <a:chExt cx="1685926" cy="311236"/>
            </a:xfrm>
          </p:grpSpPr>
          <p:pic>
            <p:nvPicPr>
              <p:cNvPr id="65" name="Picture 64" descr="A picture containing drawing&#10;&#10;Description automatically generated">
                <a:extLst>
                  <a:ext uri="{FF2B5EF4-FFF2-40B4-BE49-F238E27FC236}">
                    <a16:creationId xmlns:a16="http://schemas.microsoft.com/office/drawing/2014/main" id="{8E7B8242-C9D5-4469-87E1-D9659DE1309B}"/>
                  </a:ext>
                </a:extLst>
              </p:cNvPr>
              <p:cNvPicPr>
                <a:picLocks noChangeAspect="1"/>
              </p:cNvPicPr>
              <p:nvPr/>
            </p:nvPicPr>
            <p:blipFill rotWithShape="1">
              <a:blip r:embed="rId3">
                <a:extLst>
                  <a:ext uri="{28A0092B-C50C-407E-A947-70E740481C1C}">
                    <a14:useLocalDpi xmlns:a14="http://schemas.microsoft.com/office/drawing/2010/main" val="0"/>
                  </a:ext>
                </a:extLst>
              </a:blip>
              <a:srcRect r="82446" b="108"/>
              <a:stretch/>
            </p:blipFill>
            <p:spPr>
              <a:xfrm>
                <a:off x="8433304" y="2569966"/>
                <a:ext cx="295941" cy="310902"/>
              </a:xfrm>
              <a:prstGeom prst="rect">
                <a:avLst/>
              </a:prstGeom>
            </p:spPr>
          </p:pic>
          <p:pic>
            <p:nvPicPr>
              <p:cNvPr id="66" name="Picture 65" descr="A picture containing drawing&#10;&#10;Description automatically generated">
                <a:extLst>
                  <a:ext uri="{FF2B5EF4-FFF2-40B4-BE49-F238E27FC236}">
                    <a16:creationId xmlns:a16="http://schemas.microsoft.com/office/drawing/2014/main" id="{14F72EA2-A888-4523-AC0F-C7D41CBA7582}"/>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p:blipFill>
            <p:spPr>
              <a:xfrm>
                <a:off x="8729245" y="2569966"/>
                <a:ext cx="1389985" cy="311236"/>
              </a:xfrm>
              <a:prstGeom prst="rect">
                <a:avLst/>
              </a:prstGeom>
            </p:spPr>
          </p:pic>
        </p:grpSp>
        <p:pic>
          <p:nvPicPr>
            <p:cNvPr id="17" name="Graphic 16">
              <a:extLst>
                <a:ext uri="{FF2B5EF4-FFF2-40B4-BE49-F238E27FC236}">
                  <a16:creationId xmlns:a16="http://schemas.microsoft.com/office/drawing/2014/main" id="{1B3D60D4-638E-4C96-B2E2-902FA65D2C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34274" y="2420688"/>
              <a:ext cx="274320" cy="274320"/>
            </a:xfrm>
            <a:prstGeom prst="rect">
              <a:avLst/>
            </a:prstGeom>
          </p:spPr>
        </p:pic>
        <p:pic>
          <p:nvPicPr>
            <p:cNvPr id="18" name="Graphic 17">
              <a:extLst>
                <a:ext uri="{FF2B5EF4-FFF2-40B4-BE49-F238E27FC236}">
                  <a16:creationId xmlns:a16="http://schemas.microsoft.com/office/drawing/2014/main" id="{BA2A9E99-961D-4506-B8A8-A94BAC628DC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802918" y="2420688"/>
              <a:ext cx="274320" cy="274320"/>
            </a:xfrm>
            <a:prstGeom prst="rect">
              <a:avLst/>
            </a:prstGeom>
          </p:spPr>
        </p:pic>
        <p:pic>
          <p:nvPicPr>
            <p:cNvPr id="19" name="Graphic 18">
              <a:extLst>
                <a:ext uri="{FF2B5EF4-FFF2-40B4-BE49-F238E27FC236}">
                  <a16:creationId xmlns:a16="http://schemas.microsoft.com/office/drawing/2014/main" id="{771DB08A-2B62-408E-87AF-7C7E1203483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476555" y="2420688"/>
              <a:ext cx="274320" cy="274320"/>
            </a:xfrm>
            <a:prstGeom prst="rect">
              <a:avLst/>
            </a:prstGeom>
          </p:spPr>
        </p:pic>
        <p:grpSp>
          <p:nvGrpSpPr>
            <p:cNvPr id="23" name="Group 22">
              <a:extLst>
                <a:ext uri="{FF2B5EF4-FFF2-40B4-BE49-F238E27FC236}">
                  <a16:creationId xmlns:a16="http://schemas.microsoft.com/office/drawing/2014/main" id="{483F24CA-488C-40A4-B977-7B6B09E74795}"/>
                </a:ext>
              </a:extLst>
            </p:cNvPr>
            <p:cNvGrpSpPr/>
            <p:nvPr/>
          </p:nvGrpSpPr>
          <p:grpSpPr>
            <a:xfrm>
              <a:off x="6408153" y="3444736"/>
              <a:ext cx="1960119" cy="1387217"/>
              <a:chOff x="6650807" y="3283415"/>
              <a:chExt cx="1960119" cy="1387217"/>
            </a:xfrm>
          </p:grpSpPr>
          <p:sp>
            <p:nvSpPr>
              <p:cNvPr id="98" name="Rectangle 97">
                <a:extLst>
                  <a:ext uri="{FF2B5EF4-FFF2-40B4-BE49-F238E27FC236}">
                    <a16:creationId xmlns:a16="http://schemas.microsoft.com/office/drawing/2014/main" id="{BE4B26FA-C1B5-45EB-9849-AA2EFEF36D18}"/>
                  </a:ext>
                </a:extLst>
              </p:cNvPr>
              <p:cNvSpPr/>
              <p:nvPr/>
            </p:nvSpPr>
            <p:spPr>
              <a:xfrm>
                <a:off x="7692818" y="3893426"/>
                <a:ext cx="896304" cy="335181"/>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effectLst/>
                    <a:uLnTx/>
                    <a:uFillTx/>
                    <a:latin typeface="Segoe UI Semibold"/>
                    <a:ea typeface="+mn-ea"/>
                    <a:cs typeface="Segoe UI" pitchFamily="34" charset="0"/>
                  </a:rPr>
                  <a:t>Azure PaaS Control</a:t>
                </a:r>
              </a:p>
            </p:txBody>
          </p:sp>
          <p:sp>
            <p:nvSpPr>
              <p:cNvPr id="106" name="Rectangle 105">
                <a:extLst>
                  <a:ext uri="{FF2B5EF4-FFF2-40B4-BE49-F238E27FC236}">
                    <a16:creationId xmlns:a16="http://schemas.microsoft.com/office/drawing/2014/main" id="{1C573F3C-1DB7-45E9-B589-E717A4D05BB4}"/>
                  </a:ext>
                </a:extLst>
              </p:cNvPr>
              <p:cNvSpPr/>
              <p:nvPr/>
            </p:nvSpPr>
            <p:spPr>
              <a:xfrm>
                <a:off x="6650807" y="3895802"/>
                <a:ext cx="898260" cy="33566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mn-ea"/>
                    <a:cs typeface="Segoe UI" pitchFamily="34" charset="0"/>
                  </a:rPr>
                  <a:t>GitOps Manager</a:t>
                </a:r>
              </a:p>
            </p:txBody>
          </p:sp>
          <p:sp>
            <p:nvSpPr>
              <p:cNvPr id="108" name="Rectangle 107">
                <a:extLst>
                  <a:ext uri="{FF2B5EF4-FFF2-40B4-BE49-F238E27FC236}">
                    <a16:creationId xmlns:a16="http://schemas.microsoft.com/office/drawing/2014/main" id="{AFC5436E-23B0-4BA9-B03D-00F510AF715C}"/>
                  </a:ext>
                </a:extLst>
              </p:cNvPr>
              <p:cNvSpPr/>
              <p:nvPr/>
            </p:nvSpPr>
            <p:spPr>
              <a:xfrm>
                <a:off x="6654110" y="4350592"/>
                <a:ext cx="1956816" cy="320040"/>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effectLst/>
                    <a:uLnTx/>
                    <a:uFillTx/>
                    <a:latin typeface="Segoe UI Semibold"/>
                    <a:ea typeface="+mn-ea"/>
                    <a:cs typeface="Segoe UI" pitchFamily="34" charset="0"/>
                  </a:rPr>
                  <a:t>Azure Arc K8s Agent</a:t>
                </a:r>
              </a:p>
            </p:txBody>
          </p:sp>
          <p:sp>
            <p:nvSpPr>
              <p:cNvPr id="95" name="Rectangle 94">
                <a:extLst>
                  <a:ext uri="{FF2B5EF4-FFF2-40B4-BE49-F238E27FC236}">
                    <a16:creationId xmlns:a16="http://schemas.microsoft.com/office/drawing/2014/main" id="{1CEEDF34-254D-4E23-ACEC-59D93ED27882}"/>
                  </a:ext>
                </a:extLst>
              </p:cNvPr>
              <p:cNvSpPr/>
              <p:nvPr/>
            </p:nvSpPr>
            <p:spPr>
              <a:xfrm>
                <a:off x="6650807" y="3283415"/>
                <a:ext cx="1953969" cy="318209"/>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effectLst/>
                    <a:uLnTx/>
                    <a:uFillTx/>
                    <a:latin typeface="Segoe UI Semibold"/>
                    <a:ea typeface="+mn-ea"/>
                    <a:cs typeface="Segoe UI" pitchFamily="34" charset="0"/>
                  </a:rPr>
                  <a:t>Azure Arc Data Controller</a:t>
                </a:r>
              </a:p>
            </p:txBody>
          </p:sp>
        </p:grpSp>
        <p:pic>
          <p:nvPicPr>
            <p:cNvPr id="20" name="Picture 19" descr="A close up of a sign&#10;&#10;Description automatically generated">
              <a:extLst>
                <a:ext uri="{FF2B5EF4-FFF2-40B4-BE49-F238E27FC236}">
                  <a16:creationId xmlns:a16="http://schemas.microsoft.com/office/drawing/2014/main" id="{3BE554E0-7E3A-459C-B38E-72040F2C60D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00207" y="3087535"/>
              <a:ext cx="282804" cy="274320"/>
            </a:xfrm>
            <a:prstGeom prst="rect">
              <a:avLst/>
            </a:prstGeom>
          </p:spPr>
        </p:pic>
        <p:cxnSp>
          <p:nvCxnSpPr>
            <p:cNvPr id="115" name="Straight Arrow Connector 114">
              <a:extLst>
                <a:ext uri="{FF2B5EF4-FFF2-40B4-BE49-F238E27FC236}">
                  <a16:creationId xmlns:a16="http://schemas.microsoft.com/office/drawing/2014/main" id="{E3C5B2E5-8742-4614-BC80-486292E6D2F8}"/>
                </a:ext>
              </a:extLst>
            </p:cNvPr>
            <p:cNvCxnSpPr>
              <a:cxnSpLocks/>
              <a:stCxn id="96" idx="3"/>
              <a:endCxn id="130" idx="1"/>
            </p:cNvCxnSpPr>
            <p:nvPr/>
          </p:nvCxnSpPr>
          <p:spPr>
            <a:xfrm flipV="1">
              <a:off x="8538711" y="3993642"/>
              <a:ext cx="1057585" cy="245"/>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1586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68897A-7613-EC4D-A3C4-00B32FBF8C5C}"/>
              </a:ext>
            </a:extLst>
          </p:cNvPr>
          <p:cNvSpPr>
            <a:spLocks noGrp="1"/>
          </p:cNvSpPr>
          <p:nvPr>
            <p:ph type="title"/>
          </p:nvPr>
        </p:nvSpPr>
        <p:spPr>
          <a:xfrm>
            <a:off x="838200" y="185739"/>
            <a:ext cx="10515600" cy="644691"/>
          </a:xfrm>
        </p:spPr>
        <p:txBody>
          <a:bodyPr vert="horz" wrap="square" lIns="0" tIns="0" rIns="0" bIns="0" rtlCol="0" anchor="t">
            <a:spAutoFit/>
          </a:bodyPr>
          <a:lstStyle/>
          <a:p>
            <a:r>
              <a:rPr lang="en-US"/>
              <a:t>GitOps – Definition &amp; Principles</a:t>
            </a:r>
          </a:p>
        </p:txBody>
      </p:sp>
      <p:graphicFrame>
        <p:nvGraphicFramePr>
          <p:cNvPr id="7" name="Content Placeholder 4">
            <a:extLst>
              <a:ext uri="{FF2B5EF4-FFF2-40B4-BE49-F238E27FC236}">
                <a16:creationId xmlns:a16="http://schemas.microsoft.com/office/drawing/2014/main" id="{101F4981-944C-456B-AE67-DCB9C6CBBB8E}"/>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2542886995"/>
              </p:ext>
            </p:extLst>
          </p:nvPr>
        </p:nvGraphicFramePr>
        <p:xfrm>
          <a:off x="838200" y="1235837"/>
          <a:ext cx="10515600" cy="2286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B440204E-E391-E14D-B14B-6E4CCEC5CC22}"/>
              </a:ext>
            </a:extLst>
          </p:cNvPr>
          <p:cNvSpPr txBox="1"/>
          <p:nvPr/>
        </p:nvSpPr>
        <p:spPr>
          <a:xfrm>
            <a:off x="7235835" y="6487595"/>
            <a:ext cx="495616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hlinkClick r:id="rId8"/>
              </a:rPr>
              <a:t>https://www.weave.works/technologies/gitops/</a:t>
            </a:r>
            <a:endPar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graphicFrame>
        <p:nvGraphicFramePr>
          <p:cNvPr id="5" name="Content Placeholder 4">
            <a:extLst>
              <a:ext uri="{FF2B5EF4-FFF2-40B4-BE49-F238E27FC236}">
                <a16:creationId xmlns:a16="http://schemas.microsoft.com/office/drawing/2014/main" id="{D089208F-3C30-4B3F-9958-D3AED9FBDA1B}"/>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3134852452"/>
              </p:ext>
            </p:extLst>
          </p:nvPr>
        </p:nvGraphicFramePr>
        <p:xfrm>
          <a:off x="838200" y="3889025"/>
          <a:ext cx="10515600" cy="22860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0220502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7246B4-36A3-4BA3-B155-9BF7875D814B}"/>
              </a:ext>
            </a:extLst>
          </p:cNvPr>
          <p:cNvSpPr>
            <a:spLocks noGrp="1"/>
          </p:cNvSpPr>
          <p:nvPr>
            <p:ph type="title"/>
          </p:nvPr>
        </p:nvSpPr>
        <p:spPr/>
        <p:txBody>
          <a:bodyPr/>
          <a:lstStyle/>
          <a:p>
            <a:r>
              <a:rPr lang="en-US"/>
              <a:t>Azure Arc-enabled Kubernetes GitOps Flow</a:t>
            </a:r>
          </a:p>
        </p:txBody>
      </p:sp>
      <p:grpSp>
        <p:nvGrpSpPr>
          <p:cNvPr id="4" name="Group 3">
            <a:extLst>
              <a:ext uri="{FF2B5EF4-FFF2-40B4-BE49-F238E27FC236}">
                <a16:creationId xmlns:a16="http://schemas.microsoft.com/office/drawing/2014/main" id="{F8A81D5D-6881-4916-B989-F457FAE2E430}"/>
              </a:ext>
              <a:ext uri="{C183D7F6-B498-43B3-948B-1728B52AA6E4}">
                <adec:decorative xmlns:adec="http://schemas.microsoft.com/office/drawing/2017/decorative" val="1"/>
              </a:ext>
            </a:extLst>
          </p:cNvPr>
          <p:cNvGrpSpPr/>
          <p:nvPr/>
        </p:nvGrpSpPr>
        <p:grpSpPr>
          <a:xfrm>
            <a:off x="382017" y="1285506"/>
            <a:ext cx="11545639" cy="5040682"/>
            <a:chOff x="382017" y="1285506"/>
            <a:chExt cx="11545639" cy="5040682"/>
          </a:xfrm>
        </p:grpSpPr>
        <p:pic>
          <p:nvPicPr>
            <p:cNvPr id="82" name="Graphic 81" descr="Kuberenetes icon">
              <a:extLst>
                <a:ext uri="{FF2B5EF4-FFF2-40B4-BE49-F238E27FC236}">
                  <a16:creationId xmlns:a16="http://schemas.microsoft.com/office/drawing/2014/main" id="{0FD1FE5E-8772-433B-9BED-234E087BD2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34936" y="1850769"/>
              <a:ext cx="640264" cy="640264"/>
            </a:xfrm>
            <a:prstGeom prst="rect">
              <a:avLst/>
            </a:prstGeom>
          </p:spPr>
        </p:pic>
        <p:sp>
          <p:nvSpPr>
            <p:cNvPr id="86" name="Rectangle 85">
              <a:extLst>
                <a:ext uri="{FF2B5EF4-FFF2-40B4-BE49-F238E27FC236}">
                  <a16:creationId xmlns:a16="http://schemas.microsoft.com/office/drawing/2014/main" id="{7FD0C919-8241-4F52-92E2-D72666E87C8B}"/>
                </a:ext>
              </a:extLst>
            </p:cNvPr>
            <p:cNvSpPr/>
            <p:nvPr/>
          </p:nvSpPr>
          <p:spPr>
            <a:xfrm>
              <a:off x="4803195" y="1285506"/>
              <a:ext cx="1503746"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Segoe UI" pitchFamily="34" charset="0"/>
                </a:rPr>
                <a:t>Arc Connected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Segoe UI" pitchFamily="34" charset="0"/>
                </a:rPr>
                <a:t>Kubernetes Cluster</a:t>
              </a:r>
              <a:endParaRPr kumimoji="0" lang="en-US" sz="1200" b="0" i="0" u="none" strike="noStrike" kern="1200" cap="none" spc="0" normalizeH="0" baseline="0" noProof="0">
                <a:ln>
                  <a:noFill/>
                </a:ln>
                <a:effectLst/>
                <a:uLnTx/>
                <a:uFillTx/>
                <a:latin typeface="Segoe UI"/>
                <a:ea typeface="+mn-ea"/>
                <a:cs typeface="+mn-cs"/>
              </a:endParaRPr>
            </a:p>
          </p:txBody>
        </p:sp>
        <p:sp>
          <p:nvSpPr>
            <p:cNvPr id="87" name="Rectangle 86">
              <a:extLst>
                <a:ext uri="{FF2B5EF4-FFF2-40B4-BE49-F238E27FC236}">
                  <a16:creationId xmlns:a16="http://schemas.microsoft.com/office/drawing/2014/main" id="{5EEF0CD4-4A18-4385-901E-51DDFAD822FC}"/>
                </a:ext>
              </a:extLst>
            </p:cNvPr>
            <p:cNvSpPr/>
            <p:nvPr/>
          </p:nvSpPr>
          <p:spPr>
            <a:xfrm>
              <a:off x="6681064" y="1285506"/>
              <a:ext cx="1218603"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Segoe UI" pitchFamily="34" charset="0"/>
                </a:rPr>
                <a:t>GitOps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Configurations</a:t>
              </a:r>
              <a:endParaRPr kumimoji="0" lang="en-US" sz="1200" b="0" i="0" u="none" strike="noStrike" kern="1200" cap="none" spc="0" normalizeH="0" baseline="0" noProof="0">
                <a:ln>
                  <a:noFill/>
                </a:ln>
                <a:effectLst/>
                <a:uLnTx/>
                <a:uFillTx/>
                <a:latin typeface="Segoe UI"/>
                <a:ea typeface="+mn-ea"/>
                <a:cs typeface="+mn-cs"/>
              </a:endParaRPr>
            </a:p>
          </p:txBody>
        </p:sp>
        <p:sp>
          <p:nvSpPr>
            <p:cNvPr id="89" name="Rectangle 88">
              <a:extLst>
                <a:ext uri="{FF2B5EF4-FFF2-40B4-BE49-F238E27FC236}">
                  <a16:creationId xmlns:a16="http://schemas.microsoft.com/office/drawing/2014/main" id="{4B036597-17B1-41C4-949D-9AA036DDB534}"/>
                </a:ext>
              </a:extLst>
            </p:cNvPr>
            <p:cNvSpPr/>
            <p:nvPr/>
          </p:nvSpPr>
          <p:spPr>
            <a:xfrm>
              <a:off x="10479988" y="1285506"/>
              <a:ext cx="937693"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git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Repository</a:t>
              </a:r>
              <a:endParaRPr kumimoji="0" lang="en-US" sz="1200" b="0" i="0" u="none" strike="noStrike" kern="1200" cap="none" spc="0" normalizeH="0" baseline="0" noProof="0">
                <a:ln>
                  <a:noFill/>
                </a:ln>
                <a:effectLst/>
                <a:uLnTx/>
                <a:uFillTx/>
                <a:latin typeface="Segoe UI"/>
                <a:ea typeface="+mn-ea"/>
                <a:cs typeface="+mn-cs"/>
              </a:endParaRPr>
            </a:p>
          </p:txBody>
        </p:sp>
        <p:sp>
          <p:nvSpPr>
            <p:cNvPr id="91" name="Rectangle 90">
              <a:extLst>
                <a:ext uri="{FF2B5EF4-FFF2-40B4-BE49-F238E27FC236}">
                  <a16:creationId xmlns:a16="http://schemas.microsoft.com/office/drawing/2014/main" id="{899437C7-BA8E-4F8D-A47D-3EEDDEBB50FC}"/>
                </a:ext>
              </a:extLst>
            </p:cNvPr>
            <p:cNvSpPr/>
            <p:nvPr/>
          </p:nvSpPr>
          <p:spPr>
            <a:xfrm>
              <a:off x="8289824" y="1285506"/>
              <a:ext cx="1419174"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Flux Operator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Helm Operator</a:t>
              </a:r>
              <a:endParaRPr kumimoji="0" lang="en-US" sz="1200" b="0" i="0" u="none" strike="noStrike" kern="1200" cap="none" spc="0" normalizeH="0" baseline="0" noProof="0">
                <a:ln>
                  <a:noFill/>
                </a:ln>
                <a:effectLst/>
                <a:uLnTx/>
                <a:uFillTx/>
                <a:latin typeface="Segoe UI"/>
                <a:ea typeface="+mn-ea"/>
                <a:cs typeface="+mn-cs"/>
              </a:endParaRPr>
            </a:p>
          </p:txBody>
        </p:sp>
        <p:cxnSp>
          <p:nvCxnSpPr>
            <p:cNvPr id="92" name="Straight Connector 91">
              <a:extLst>
                <a:ext uri="{FF2B5EF4-FFF2-40B4-BE49-F238E27FC236}">
                  <a16:creationId xmlns:a16="http://schemas.microsoft.com/office/drawing/2014/main" id="{461A6332-8CEC-4178-8036-D7BD2AC52CA3}"/>
                </a:ext>
                <a:ext uri="{C183D7F6-B498-43B3-948B-1728B52AA6E4}">
                  <adec:decorative xmlns:adec="http://schemas.microsoft.com/office/drawing/2017/decorative" val="1"/>
                </a:ext>
              </a:extLst>
            </p:cNvPr>
            <p:cNvCxnSpPr>
              <a:cxnSpLocks/>
            </p:cNvCxnSpPr>
            <p:nvPr/>
          </p:nvCxnSpPr>
          <p:spPr>
            <a:xfrm flipH="1">
              <a:off x="5907625" y="2170809"/>
              <a:ext cx="1097712" cy="92"/>
            </a:xfrm>
            <a:prstGeom prst="line">
              <a:avLst/>
            </a:prstGeom>
            <a:ln w="15875">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0F1F3E9-5C5C-498E-A5A7-5337094599D2}"/>
                </a:ext>
                <a:ext uri="{C183D7F6-B498-43B3-948B-1728B52AA6E4}">
                  <adec:decorative xmlns:adec="http://schemas.microsoft.com/office/drawing/2017/decorative" val="1"/>
                </a:ext>
              </a:extLst>
            </p:cNvPr>
            <p:cNvCxnSpPr>
              <a:cxnSpLocks/>
            </p:cNvCxnSpPr>
            <p:nvPr/>
          </p:nvCxnSpPr>
          <p:spPr>
            <a:xfrm flipH="1">
              <a:off x="7612992" y="2170809"/>
              <a:ext cx="773588" cy="0"/>
            </a:xfrm>
            <a:prstGeom prst="line">
              <a:avLst/>
            </a:prstGeom>
            <a:ln w="15875">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58DCBB1-B0F5-49F4-9BEA-AE06CA079A2D}"/>
                </a:ext>
                <a:ext uri="{C183D7F6-B498-43B3-948B-1728B52AA6E4}">
                  <adec:decorative xmlns:adec="http://schemas.microsoft.com/office/drawing/2017/decorative" val="1"/>
                </a:ext>
              </a:extLst>
            </p:cNvPr>
            <p:cNvCxnSpPr>
              <a:cxnSpLocks/>
            </p:cNvCxnSpPr>
            <p:nvPr/>
          </p:nvCxnSpPr>
          <p:spPr>
            <a:xfrm flipH="1">
              <a:off x="9578382" y="2153338"/>
              <a:ext cx="971390" cy="0"/>
            </a:xfrm>
            <a:prstGeom prst="line">
              <a:avLst/>
            </a:prstGeom>
            <a:ln w="15875">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96" name="Graphic 95" descr="application changes icon">
              <a:extLst>
                <a:ext uri="{FF2B5EF4-FFF2-40B4-BE49-F238E27FC236}">
                  <a16:creationId xmlns:a16="http://schemas.microsoft.com/office/drawing/2014/main" id="{1CBAEE1B-5248-4A86-9B7A-41C44D0283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46780" y="4045784"/>
              <a:ext cx="640080" cy="640080"/>
            </a:xfrm>
            <a:prstGeom prst="rect">
              <a:avLst/>
            </a:prstGeom>
          </p:spPr>
        </p:pic>
        <p:sp>
          <p:nvSpPr>
            <p:cNvPr id="97" name="Rectangle 96">
              <a:extLst>
                <a:ext uri="{FF2B5EF4-FFF2-40B4-BE49-F238E27FC236}">
                  <a16:creationId xmlns:a16="http://schemas.microsoft.com/office/drawing/2014/main" id="{5B9926E4-AB41-4F80-84D6-E4AF14EFE106}"/>
                </a:ext>
              </a:extLst>
            </p:cNvPr>
            <p:cNvSpPr/>
            <p:nvPr/>
          </p:nvSpPr>
          <p:spPr>
            <a:xfrm>
              <a:off x="10457355" y="4685864"/>
              <a:ext cx="982961"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Application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Changes</a:t>
              </a:r>
              <a:endParaRPr kumimoji="0" lang="en-US" sz="1200" b="0" i="0" u="none" strike="noStrike" kern="1200" cap="none" spc="0" normalizeH="0" baseline="0" noProof="0">
                <a:ln>
                  <a:noFill/>
                </a:ln>
                <a:effectLst/>
                <a:uLnTx/>
                <a:uFillTx/>
                <a:latin typeface="Segoe UI"/>
                <a:ea typeface="+mn-ea"/>
                <a:cs typeface="+mn-cs"/>
              </a:endParaRPr>
            </a:p>
          </p:txBody>
        </p:sp>
        <p:sp>
          <p:nvSpPr>
            <p:cNvPr id="98" name="Rectangle 97">
              <a:extLst>
                <a:ext uri="{FF2B5EF4-FFF2-40B4-BE49-F238E27FC236}">
                  <a16:creationId xmlns:a16="http://schemas.microsoft.com/office/drawing/2014/main" id="{1686EB33-AAE9-4F7F-9CD1-9257C55C0E29}"/>
                </a:ext>
              </a:extLst>
            </p:cNvPr>
            <p:cNvSpPr/>
            <p:nvPr/>
          </p:nvSpPr>
          <p:spPr>
            <a:xfrm>
              <a:off x="11310308" y="3098842"/>
              <a:ext cx="617348"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effectLst/>
                  <a:uLnTx/>
                  <a:uFillTx/>
                  <a:latin typeface="Segoe UI Semibold"/>
                  <a:ea typeface="+mn-ea"/>
                  <a:cs typeface="+mn-cs"/>
                </a:rPr>
                <a:t>git</a:t>
              </a:r>
              <a:br>
                <a:rPr kumimoji="0" lang="en-US" sz="1200" b="0" i="1" u="none" strike="noStrike" kern="1200" cap="none" spc="0" normalizeH="0" baseline="0" noProof="0">
                  <a:ln>
                    <a:noFill/>
                  </a:ln>
                  <a:effectLst/>
                  <a:uLnTx/>
                  <a:uFillTx/>
                  <a:latin typeface="Segoe UI Semibold"/>
                  <a:ea typeface="+mn-ea"/>
                  <a:cs typeface="+mn-cs"/>
                </a:rPr>
              </a:br>
              <a:r>
                <a:rPr kumimoji="0" lang="en-US" sz="1200" b="0" i="1" u="none" strike="noStrike" kern="1200" cap="none" spc="0" normalizeH="0" baseline="0" noProof="0">
                  <a:ln>
                    <a:noFill/>
                  </a:ln>
                  <a:effectLst/>
                  <a:uLnTx/>
                  <a:uFillTx/>
                  <a:latin typeface="Segoe UI Semibold"/>
                  <a:ea typeface="+mn-ea"/>
                  <a:cs typeface="+mn-cs"/>
                </a:rPr>
                <a:t>merge</a:t>
              </a:r>
              <a:endParaRPr kumimoji="0" lang="en-US" sz="1200" b="0" i="1" u="none" strike="noStrike" kern="1200" cap="none" spc="0" normalizeH="0" baseline="0" noProof="0">
                <a:ln>
                  <a:noFill/>
                </a:ln>
                <a:effectLst/>
                <a:uLnTx/>
                <a:uFillTx/>
                <a:latin typeface="Segoe UI"/>
                <a:ea typeface="+mn-ea"/>
                <a:cs typeface="+mn-cs"/>
              </a:endParaRPr>
            </a:p>
          </p:txBody>
        </p:sp>
        <p:cxnSp>
          <p:nvCxnSpPr>
            <p:cNvPr id="99" name="Straight Connector 98">
              <a:extLst>
                <a:ext uri="{FF2B5EF4-FFF2-40B4-BE49-F238E27FC236}">
                  <a16:creationId xmlns:a16="http://schemas.microsoft.com/office/drawing/2014/main" id="{F8E5571A-B9A0-4DEA-B550-96B2D9470D42}"/>
                </a:ext>
                <a:ext uri="{C183D7F6-B498-43B3-948B-1728B52AA6E4}">
                  <adec:decorative xmlns:adec="http://schemas.microsoft.com/office/drawing/2017/decorative" val="1"/>
                </a:ext>
              </a:extLst>
            </p:cNvPr>
            <p:cNvCxnSpPr>
              <a:cxnSpLocks/>
            </p:cNvCxnSpPr>
            <p:nvPr/>
          </p:nvCxnSpPr>
          <p:spPr>
            <a:xfrm flipH="1">
              <a:off x="9578382" y="2335166"/>
              <a:ext cx="971390" cy="0"/>
            </a:xfrm>
            <a:prstGeom prst="line">
              <a:avLst/>
            </a:prstGeom>
            <a:ln w="15875">
              <a:solidFill>
                <a:srgbClr val="9BF00B"/>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5D33D03B-7F4E-46CF-9719-59FEF489DEBE}"/>
                </a:ext>
              </a:extLst>
            </p:cNvPr>
            <p:cNvSpPr/>
            <p:nvPr/>
          </p:nvSpPr>
          <p:spPr>
            <a:xfrm>
              <a:off x="9477848" y="2372745"/>
              <a:ext cx="1266693"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Flux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pickup changes</a:t>
              </a:r>
              <a:endParaRPr kumimoji="0" lang="en-US" sz="1200" b="0" i="0" u="none" strike="noStrike" kern="1200" cap="none" spc="0" normalizeH="0" baseline="0" noProof="0">
                <a:ln>
                  <a:noFill/>
                </a:ln>
                <a:effectLst/>
                <a:uLnTx/>
                <a:uFillTx/>
                <a:latin typeface="Segoe UI"/>
                <a:ea typeface="+mn-ea"/>
                <a:cs typeface="+mn-cs"/>
              </a:endParaRPr>
            </a:p>
          </p:txBody>
        </p:sp>
        <p:grpSp>
          <p:nvGrpSpPr>
            <p:cNvPr id="101" name="Group 100">
              <a:extLst>
                <a:ext uri="{FF2B5EF4-FFF2-40B4-BE49-F238E27FC236}">
                  <a16:creationId xmlns:a16="http://schemas.microsoft.com/office/drawing/2014/main" id="{05BA06E4-591F-4667-A69C-0224D6878B54}"/>
                </a:ext>
                <a:ext uri="{C183D7F6-B498-43B3-948B-1728B52AA6E4}">
                  <adec:decorative xmlns:adec="http://schemas.microsoft.com/office/drawing/2017/decorative" val="1"/>
                </a:ext>
              </a:extLst>
            </p:cNvPr>
            <p:cNvGrpSpPr/>
            <p:nvPr/>
          </p:nvGrpSpPr>
          <p:grpSpPr>
            <a:xfrm>
              <a:off x="8425677" y="4125403"/>
              <a:ext cx="1062896" cy="560461"/>
              <a:chOff x="9869006" y="3388646"/>
              <a:chExt cx="1062896" cy="560461"/>
            </a:xfrm>
          </p:grpSpPr>
          <p:pic>
            <p:nvPicPr>
              <p:cNvPr id="102" name="Picture 101" descr="A close up of a sign&#10;&#10;Description automatically generated">
                <a:extLst>
                  <a:ext uri="{FF2B5EF4-FFF2-40B4-BE49-F238E27FC236}">
                    <a16:creationId xmlns:a16="http://schemas.microsoft.com/office/drawing/2014/main" id="{BE274FEC-7566-4386-BA99-1FD08E83BD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60562" y="3388646"/>
                <a:ext cx="471340" cy="457200"/>
              </a:xfrm>
              <a:prstGeom prst="rect">
                <a:avLst/>
              </a:prstGeom>
            </p:spPr>
          </p:pic>
          <p:pic>
            <p:nvPicPr>
              <p:cNvPr id="103" name="Graphic 102">
                <a:extLst>
                  <a:ext uri="{FF2B5EF4-FFF2-40B4-BE49-F238E27FC236}">
                    <a16:creationId xmlns:a16="http://schemas.microsoft.com/office/drawing/2014/main" id="{7C855180-1360-4274-949D-A6615D4AA56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69006" y="3388646"/>
                <a:ext cx="549023" cy="560461"/>
              </a:xfrm>
              <a:prstGeom prst="rect">
                <a:avLst/>
              </a:prstGeom>
            </p:spPr>
          </p:pic>
        </p:grpSp>
        <p:sp>
          <p:nvSpPr>
            <p:cNvPr id="104" name="Rectangle 103">
              <a:extLst>
                <a:ext uri="{FF2B5EF4-FFF2-40B4-BE49-F238E27FC236}">
                  <a16:creationId xmlns:a16="http://schemas.microsoft.com/office/drawing/2014/main" id="{52DBBC8D-5202-4682-953A-77AC15B565CD}"/>
                </a:ext>
              </a:extLst>
            </p:cNvPr>
            <p:cNvSpPr/>
            <p:nvPr/>
          </p:nvSpPr>
          <p:spPr>
            <a:xfrm>
              <a:off x="8355093" y="4685863"/>
              <a:ext cx="1210332"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Application V1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(Desired State)</a:t>
              </a:r>
              <a:endParaRPr kumimoji="0" lang="en-US" sz="1200" b="0" i="0" u="none" strike="noStrike" kern="1200" cap="none" spc="0" normalizeH="0" baseline="0" noProof="0">
                <a:ln>
                  <a:noFill/>
                </a:ln>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091DCEA5-A1EE-49C6-B5AF-CBD5EE50777D}"/>
                </a:ext>
                <a:ext uri="{C183D7F6-B498-43B3-948B-1728B52AA6E4}">
                  <adec:decorative xmlns:adec="http://schemas.microsoft.com/office/drawing/2017/decorative" val="1"/>
                </a:ext>
              </a:extLst>
            </p:cNvPr>
            <p:cNvCxnSpPr>
              <a:cxnSpLocks/>
            </p:cNvCxnSpPr>
            <p:nvPr/>
          </p:nvCxnSpPr>
          <p:spPr>
            <a:xfrm>
              <a:off x="10966820" y="2494156"/>
              <a:ext cx="0" cy="1486778"/>
            </a:xfrm>
            <a:prstGeom prst="line">
              <a:avLst/>
            </a:prstGeom>
            <a:ln w="15875">
              <a:solidFill>
                <a:srgbClr val="D83B0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04CF066-344A-4D33-A48C-037C709EBE5E}"/>
                </a:ext>
                <a:ext uri="{C183D7F6-B498-43B3-948B-1728B52AA6E4}">
                  <adec:decorative xmlns:adec="http://schemas.microsoft.com/office/drawing/2017/decorative" val="1"/>
                </a:ext>
              </a:extLst>
            </p:cNvPr>
            <p:cNvCxnSpPr>
              <a:cxnSpLocks/>
            </p:cNvCxnSpPr>
            <p:nvPr/>
          </p:nvCxnSpPr>
          <p:spPr>
            <a:xfrm flipV="1">
              <a:off x="8710352" y="2525258"/>
              <a:ext cx="0" cy="1513814"/>
            </a:xfrm>
            <a:prstGeom prst="line">
              <a:avLst/>
            </a:prstGeom>
            <a:ln w="15875">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07" name="Shape 339">
              <a:extLst>
                <a:ext uri="{FF2B5EF4-FFF2-40B4-BE49-F238E27FC236}">
                  <a16:creationId xmlns:a16="http://schemas.microsoft.com/office/drawing/2014/main" id="{0E6ED490-8AE1-40D5-BD21-C418CDD29423}"/>
                </a:ext>
                <a:ext uri="{C183D7F6-B498-43B3-948B-1728B52AA6E4}">
                  <adec:decorative xmlns:adec="http://schemas.microsoft.com/office/drawing/2017/decorative" val="1"/>
                </a:ext>
              </a:extLst>
            </p:cNvPr>
            <p:cNvPicPr preferRelativeResize="0"/>
            <p:nvPr/>
          </p:nvPicPr>
          <p:blipFill rotWithShape="1">
            <a:blip r:embed="rId10"/>
            <a:srcRect t="5092" b="5092"/>
            <a:stretch/>
          </p:blipFill>
          <p:spPr>
            <a:xfrm>
              <a:off x="2621801" y="1876339"/>
              <a:ext cx="638810" cy="553998"/>
            </a:xfrm>
            <a:prstGeom prst="rect">
              <a:avLst/>
            </a:prstGeom>
          </p:spPr>
        </p:pic>
        <p:sp>
          <p:nvSpPr>
            <p:cNvPr id="108" name="TextBox 107">
              <a:extLst>
                <a:ext uri="{FF2B5EF4-FFF2-40B4-BE49-F238E27FC236}">
                  <a16:creationId xmlns:a16="http://schemas.microsoft.com/office/drawing/2014/main" id="{05B07652-E238-4CA5-A6B9-629D511AEB8D}"/>
                </a:ext>
              </a:extLst>
            </p:cNvPr>
            <p:cNvSpPr txBox="1"/>
            <p:nvPr/>
          </p:nvSpPr>
          <p:spPr>
            <a:xfrm>
              <a:off x="382017" y="1936284"/>
              <a:ext cx="2006015" cy="461665"/>
            </a:xfrm>
            <a:prstGeom prst="rect">
              <a:avLst/>
            </a:prstGeom>
          </p:spPr>
          <p:txBody>
            <a:bodyPr wrap="square">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srgbClr val="FFFFFF"/>
                  </a:solidFill>
                  <a:effectLst/>
                  <a:uLnTx/>
                  <a:uFillTx/>
                  <a:latin typeface="Segoe UI Semibold"/>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a:ea typeface="+mn-ea"/>
                  <a:cs typeface="Segoe UI" pitchFamily="34" charset="0"/>
                </a:rPr>
                <a:t>Google Kubernetes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a:ea typeface="+mn-ea"/>
                  <a:cs typeface="Segoe UI" pitchFamily="34" charset="0"/>
                </a:rPr>
                <a:t>Engine (GKE)</a:t>
              </a:r>
            </a:p>
          </p:txBody>
        </p:sp>
        <p:cxnSp>
          <p:nvCxnSpPr>
            <p:cNvPr id="109" name="Straight Connector 108">
              <a:extLst>
                <a:ext uri="{FF2B5EF4-FFF2-40B4-BE49-F238E27FC236}">
                  <a16:creationId xmlns:a16="http://schemas.microsoft.com/office/drawing/2014/main" id="{5E268BC7-49CF-4E82-ADB9-23B45806E99A}"/>
                </a:ext>
                <a:ext uri="{C183D7F6-B498-43B3-948B-1728B52AA6E4}">
                  <adec:decorative xmlns:adec="http://schemas.microsoft.com/office/drawing/2017/decorative" val="1"/>
                </a:ext>
              </a:extLst>
            </p:cNvPr>
            <p:cNvCxnSpPr>
              <a:cxnSpLocks/>
            </p:cNvCxnSpPr>
            <p:nvPr/>
          </p:nvCxnSpPr>
          <p:spPr>
            <a:xfrm flipH="1">
              <a:off x="3434757" y="2170809"/>
              <a:ext cx="1800179" cy="0"/>
            </a:xfrm>
            <a:prstGeom prst="line">
              <a:avLst/>
            </a:prstGeom>
            <a:ln w="15875">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10" name="Graphic 109" descr="EKS icon">
              <a:extLst>
                <a:ext uri="{FF2B5EF4-FFF2-40B4-BE49-F238E27FC236}">
                  <a16:creationId xmlns:a16="http://schemas.microsoft.com/office/drawing/2014/main" id="{E3D8B7D6-7895-4EC9-8D4F-F8D23BD3F58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57611" y="3855459"/>
              <a:ext cx="560461" cy="560461"/>
            </a:xfrm>
            <a:prstGeom prst="rect">
              <a:avLst/>
            </a:prstGeom>
          </p:spPr>
        </p:pic>
        <p:sp>
          <p:nvSpPr>
            <p:cNvPr id="111" name="Rectangle 110">
              <a:extLst>
                <a:ext uri="{FF2B5EF4-FFF2-40B4-BE49-F238E27FC236}">
                  <a16:creationId xmlns:a16="http://schemas.microsoft.com/office/drawing/2014/main" id="{2A19C703-5D0F-4D31-9E0A-B73702C3C97D}"/>
                </a:ext>
              </a:extLst>
            </p:cNvPr>
            <p:cNvSpPr/>
            <p:nvPr/>
          </p:nvSpPr>
          <p:spPr>
            <a:xfrm>
              <a:off x="504329" y="3904857"/>
              <a:ext cx="176139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Segoe UI" pitchFamily="34" charset="0"/>
                </a:rPr>
                <a:t>Elastic Kubernetes Service (EKS)</a:t>
              </a:r>
            </a:p>
          </p:txBody>
        </p:sp>
        <p:sp>
          <p:nvSpPr>
            <p:cNvPr id="112" name="Rectangle 111">
              <a:extLst>
                <a:ext uri="{FF2B5EF4-FFF2-40B4-BE49-F238E27FC236}">
                  <a16:creationId xmlns:a16="http://schemas.microsoft.com/office/drawing/2014/main" id="{09214308-201C-4328-8D8A-826C472EB56A}"/>
                </a:ext>
              </a:extLst>
            </p:cNvPr>
            <p:cNvSpPr/>
            <p:nvPr/>
          </p:nvSpPr>
          <p:spPr>
            <a:xfrm>
              <a:off x="476785" y="4937219"/>
              <a:ext cx="1761390"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Segoe UI" pitchFamily="34" charset="0"/>
                </a:rPr>
                <a:t>Rancher K3s</a:t>
              </a:r>
            </a:p>
          </p:txBody>
        </p:sp>
        <p:sp>
          <p:nvSpPr>
            <p:cNvPr id="115" name="Rectangle 114">
              <a:extLst>
                <a:ext uri="{FF2B5EF4-FFF2-40B4-BE49-F238E27FC236}">
                  <a16:creationId xmlns:a16="http://schemas.microsoft.com/office/drawing/2014/main" id="{ECE8D105-81AB-4E04-AA40-A4480A680D4C}"/>
                </a:ext>
              </a:extLst>
            </p:cNvPr>
            <p:cNvSpPr/>
            <p:nvPr/>
          </p:nvSpPr>
          <p:spPr>
            <a:xfrm>
              <a:off x="661832" y="2912066"/>
              <a:ext cx="1446384"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Segoe UI" pitchFamily="34" charset="0"/>
                </a:rPr>
                <a:t>Azure Kubernetes Service on HCI</a:t>
              </a:r>
            </a:p>
          </p:txBody>
        </p:sp>
        <p:pic>
          <p:nvPicPr>
            <p:cNvPr id="117" name="Picture 4" descr="Rancher Brand Guidelines &amp; Resources">
              <a:extLst>
                <a:ext uri="{FF2B5EF4-FFF2-40B4-BE49-F238E27FC236}">
                  <a16:creationId xmlns:a16="http://schemas.microsoft.com/office/drawing/2014/main" id="{1558B545-7E25-4A32-B4EB-B6C04205551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55107" y="4881411"/>
              <a:ext cx="765468" cy="388614"/>
            </a:xfrm>
            <a:prstGeom prst="rect">
              <a:avLst/>
            </a:prstGeom>
            <a:noFill/>
            <a:extLst>
              <a:ext uri="{909E8E84-426E-40DD-AFC4-6F175D3DCCD1}">
                <a14:hiddenFill xmlns:a14="http://schemas.microsoft.com/office/drawing/2010/main">
                  <a:solidFill>
                    <a:srgbClr val="FFFFFF"/>
                  </a:solidFill>
                </a14:hiddenFill>
              </a:ext>
            </a:extLst>
          </p:spPr>
        </p:pic>
        <p:grpSp>
          <p:nvGrpSpPr>
            <p:cNvPr id="118" name="Group 117">
              <a:extLst>
                <a:ext uri="{FF2B5EF4-FFF2-40B4-BE49-F238E27FC236}">
                  <a16:creationId xmlns:a16="http://schemas.microsoft.com/office/drawing/2014/main" id="{EDCDB8AE-1A22-43D5-88CA-B2D6E08742AB}"/>
                </a:ext>
                <a:ext uri="{C183D7F6-B498-43B3-948B-1728B52AA6E4}">
                  <adec:decorative xmlns:adec="http://schemas.microsoft.com/office/drawing/2017/decorative" val="1"/>
                </a:ext>
              </a:extLst>
            </p:cNvPr>
            <p:cNvGrpSpPr/>
            <p:nvPr/>
          </p:nvGrpSpPr>
          <p:grpSpPr>
            <a:xfrm>
              <a:off x="8417535" y="1876339"/>
              <a:ext cx="1058751" cy="581167"/>
              <a:chOff x="8435919" y="1840161"/>
              <a:chExt cx="1058751" cy="581167"/>
            </a:xfrm>
          </p:grpSpPr>
          <p:pic>
            <p:nvPicPr>
              <p:cNvPr id="119" name="Picture 118" descr="A close up of a sign&#10;&#10;Description automatically generated">
                <a:extLst>
                  <a:ext uri="{FF2B5EF4-FFF2-40B4-BE49-F238E27FC236}">
                    <a16:creationId xmlns:a16="http://schemas.microsoft.com/office/drawing/2014/main" id="{79CB20CE-7750-4057-9D06-DA5029802C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04475" y="1869541"/>
                <a:ext cx="490195" cy="475488"/>
              </a:xfrm>
              <a:prstGeom prst="rect">
                <a:avLst/>
              </a:prstGeom>
            </p:spPr>
          </p:pic>
          <p:pic>
            <p:nvPicPr>
              <p:cNvPr id="120" name="Picture 6" descr="CNCF Branding | Flux">
                <a:extLst>
                  <a:ext uri="{FF2B5EF4-FFF2-40B4-BE49-F238E27FC236}">
                    <a16:creationId xmlns:a16="http://schemas.microsoft.com/office/drawing/2014/main" id="{3ECAFB6C-926B-4FF4-9B06-C143551F6D2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35919" y="1840161"/>
                <a:ext cx="581167" cy="581167"/>
              </a:xfrm>
              <a:prstGeom prst="rect">
                <a:avLst/>
              </a:prstGeom>
              <a:noFill/>
              <a:extLst>
                <a:ext uri="{909E8E84-426E-40DD-AFC4-6F175D3DCCD1}">
                  <a14:hiddenFill xmlns:a14="http://schemas.microsoft.com/office/drawing/2010/main">
                    <a:solidFill>
                      <a:srgbClr val="FFFFFF"/>
                    </a:solidFill>
                  </a14:hiddenFill>
                </a:ext>
              </a:extLst>
            </p:spPr>
          </p:pic>
        </p:grpSp>
        <p:pic>
          <p:nvPicPr>
            <p:cNvPr id="121" name="Graphic 120" descr="Checklist">
              <a:extLst>
                <a:ext uri="{FF2B5EF4-FFF2-40B4-BE49-F238E27FC236}">
                  <a16:creationId xmlns:a16="http://schemas.microsoft.com/office/drawing/2014/main" id="{B9A282D7-7DDE-49EF-9DD8-BF44C67410A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974470" y="1852526"/>
              <a:ext cx="631793" cy="631793"/>
            </a:xfrm>
            <a:prstGeom prst="rect">
              <a:avLst/>
            </a:prstGeom>
          </p:spPr>
        </p:pic>
        <p:pic>
          <p:nvPicPr>
            <p:cNvPr id="122" name="Picture 8" descr="Git - Logo Downloads">
              <a:extLst>
                <a:ext uri="{FF2B5EF4-FFF2-40B4-BE49-F238E27FC236}">
                  <a16:creationId xmlns:a16="http://schemas.microsoft.com/office/drawing/2014/main" id="{2B2AD68F-8178-4DCD-827E-96F4C1519B4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646780" y="1817427"/>
              <a:ext cx="640079" cy="640079"/>
            </a:xfrm>
            <a:prstGeom prst="rect">
              <a:avLst/>
            </a:prstGeom>
            <a:noFill/>
            <a:extLst>
              <a:ext uri="{909E8E84-426E-40DD-AFC4-6F175D3DCCD1}">
                <a14:hiddenFill xmlns:a14="http://schemas.microsoft.com/office/drawing/2010/main">
                  <a:solidFill>
                    <a:srgbClr val="FFFFFF"/>
                  </a:solidFill>
                </a14:hiddenFill>
              </a:ext>
            </a:extLst>
          </p:spPr>
        </p:pic>
        <p:pic>
          <p:nvPicPr>
            <p:cNvPr id="123" name="Graphic 122" descr="Azure Kubernetes Service on HCI icon">
              <a:extLst>
                <a:ext uri="{FF2B5EF4-FFF2-40B4-BE49-F238E27FC236}">
                  <a16:creationId xmlns:a16="http://schemas.microsoft.com/office/drawing/2014/main" id="{4F89B08D-FA66-4E0D-9B76-64AE0343800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642125" y="2842433"/>
              <a:ext cx="600930" cy="600930"/>
            </a:xfrm>
            <a:prstGeom prst="rect">
              <a:avLst/>
            </a:prstGeom>
          </p:spPr>
        </p:pic>
        <p:pic>
          <p:nvPicPr>
            <p:cNvPr id="124" name="Graphic 123" descr="Magnifying glass">
              <a:extLst>
                <a:ext uri="{FF2B5EF4-FFF2-40B4-BE49-F238E27FC236}">
                  <a16:creationId xmlns:a16="http://schemas.microsoft.com/office/drawing/2014/main" id="{54D74A9D-2487-4329-9073-7C218BE428A3}"/>
                </a:ext>
              </a:extLst>
            </p:cNvPr>
            <p:cNvPicPr>
              <a:picLocks noChangeAspect="1"/>
            </p:cNvPicPr>
            <p:nvPr/>
          </p:nvPicPr>
          <p:blipFill>
            <a:blip r:embed="rId20">
              <a:lum bright="100000"/>
              <a:extLst>
                <a:ext uri="{96DAC541-7B7A-43D3-8B79-37D633B846F1}">
                  <asvg:svgBlip xmlns:asvg="http://schemas.microsoft.com/office/drawing/2016/SVG/main" r:embed="rId21"/>
                </a:ext>
              </a:extLst>
            </a:blip>
            <a:stretch>
              <a:fillRect/>
            </a:stretch>
          </p:blipFill>
          <p:spPr>
            <a:xfrm>
              <a:off x="9889342" y="1701260"/>
              <a:ext cx="349469" cy="349469"/>
            </a:xfrm>
            <a:prstGeom prst="rect">
              <a:avLst/>
            </a:prstGeom>
          </p:spPr>
        </p:pic>
        <p:pic>
          <p:nvPicPr>
            <p:cNvPr id="125" name="Picture 10" descr="Git merge icon">
              <a:extLst>
                <a:ext uri="{FF2B5EF4-FFF2-40B4-BE49-F238E27FC236}">
                  <a16:creationId xmlns:a16="http://schemas.microsoft.com/office/drawing/2014/main" id="{E138BB99-52A5-4E3D-A5F7-90BB1CE631DC}"/>
                </a:ext>
              </a:extLst>
            </p:cNvPr>
            <p:cNvPicPr>
              <a:picLocks noChangeAspect="1" noChangeArrowheads="1"/>
            </p:cNvPicPr>
            <p:nvPr/>
          </p:nvPicPr>
          <p:blipFill>
            <a:blip r:embed="rId22">
              <a:extLst>
                <a:ext uri="{BEBA8EAE-BF5A-486C-A8C5-ECC9F3942E4B}">
                  <a14:imgProps xmlns:a14="http://schemas.microsoft.com/office/drawing/2010/main">
                    <a14:imgLayer r:embed="rId2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1037374" y="3147933"/>
              <a:ext cx="303451" cy="404601"/>
            </a:xfrm>
            <a:prstGeom prst="rect">
              <a:avLst/>
            </a:prstGeom>
            <a:noFill/>
            <a:extLst>
              <a:ext uri="{909E8E84-426E-40DD-AFC4-6F175D3DCCD1}">
                <a14:hiddenFill xmlns:a14="http://schemas.microsoft.com/office/drawing/2010/main">
                  <a:solidFill>
                    <a:srgbClr val="FFFFFF"/>
                  </a:solidFill>
                </a14:hiddenFill>
              </a:ext>
            </a:extLst>
          </p:spPr>
        </p:pic>
        <p:grpSp>
          <p:nvGrpSpPr>
            <p:cNvPr id="126" name="Group 125">
              <a:extLst>
                <a:ext uri="{FF2B5EF4-FFF2-40B4-BE49-F238E27FC236}">
                  <a16:creationId xmlns:a16="http://schemas.microsoft.com/office/drawing/2014/main" id="{1CBA1054-A503-47C0-975D-D83AEB4805B9}"/>
                </a:ext>
                <a:ext uri="{C183D7F6-B498-43B3-948B-1728B52AA6E4}">
                  <adec:decorative xmlns:adec="http://schemas.microsoft.com/office/drawing/2017/decorative" val="1"/>
                </a:ext>
              </a:extLst>
            </p:cNvPr>
            <p:cNvGrpSpPr/>
            <p:nvPr/>
          </p:nvGrpSpPr>
          <p:grpSpPr>
            <a:xfrm>
              <a:off x="2259342" y="1878319"/>
              <a:ext cx="234964" cy="234964"/>
              <a:chOff x="6142353" y="5302154"/>
              <a:chExt cx="640264" cy="441747"/>
            </a:xfrm>
            <a:solidFill>
              <a:schemeClr val="accent1"/>
            </a:solidFill>
          </p:grpSpPr>
          <p:sp>
            <p:nvSpPr>
              <p:cNvPr id="127" name="Oval 126">
                <a:extLst>
                  <a:ext uri="{FF2B5EF4-FFF2-40B4-BE49-F238E27FC236}">
                    <a16:creationId xmlns:a16="http://schemas.microsoft.com/office/drawing/2014/main" id="{7B360439-DEED-47E8-B561-14673DB80D86}"/>
                  </a:ext>
                </a:extLst>
              </p:cNvPr>
              <p:cNvSpPr/>
              <p:nvPr/>
            </p:nvSpPr>
            <p:spPr bwMode="auto">
              <a:xfrm>
                <a:off x="6325325" y="5302154"/>
                <a:ext cx="274320" cy="2743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128" name="TextBox 127">
                <a:extLst>
                  <a:ext uri="{FF2B5EF4-FFF2-40B4-BE49-F238E27FC236}">
                    <a16:creationId xmlns:a16="http://schemas.microsoft.com/office/drawing/2014/main" id="{50ECA3EC-AA9F-413B-83DC-34742F52A9D6}"/>
                  </a:ext>
                </a:extLst>
              </p:cNvPr>
              <p:cNvSpPr txBox="1"/>
              <p:nvPr/>
            </p:nvSpPr>
            <p:spPr>
              <a:xfrm>
                <a:off x="6142353" y="5302154"/>
                <a:ext cx="640264" cy="441747"/>
              </a:xfrm>
              <a:prstGeom prst="ellipse">
                <a:avLst/>
              </a:prstGeom>
              <a:grpFill/>
            </p:spPr>
            <p:txBody>
              <a:bodyPr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Semibold"/>
                    <a:ea typeface="+mn-ea"/>
                    <a:cs typeface="Segoe UI" pitchFamily="34" charset="0"/>
                  </a:rPr>
                  <a:t>1</a:t>
                </a:r>
                <a:endParaRPr kumimoji="0" lang="en-US" sz="1200"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129" name="Group 128">
              <a:extLst>
                <a:ext uri="{FF2B5EF4-FFF2-40B4-BE49-F238E27FC236}">
                  <a16:creationId xmlns:a16="http://schemas.microsoft.com/office/drawing/2014/main" id="{5B306F14-8368-44B5-81F8-FFC1853D6328}"/>
                </a:ext>
                <a:ext uri="{C183D7F6-B498-43B3-948B-1728B52AA6E4}">
                  <adec:decorative xmlns:adec="http://schemas.microsoft.com/office/drawing/2017/decorative" val="1"/>
                </a:ext>
              </a:extLst>
            </p:cNvPr>
            <p:cNvGrpSpPr/>
            <p:nvPr/>
          </p:nvGrpSpPr>
          <p:grpSpPr>
            <a:xfrm>
              <a:off x="4813406" y="1878319"/>
              <a:ext cx="234964" cy="234964"/>
              <a:chOff x="6142353" y="5302154"/>
              <a:chExt cx="640264" cy="441747"/>
            </a:xfrm>
            <a:solidFill>
              <a:schemeClr val="accent1"/>
            </a:solidFill>
          </p:grpSpPr>
          <p:sp>
            <p:nvSpPr>
              <p:cNvPr id="130" name="Oval 129">
                <a:extLst>
                  <a:ext uri="{FF2B5EF4-FFF2-40B4-BE49-F238E27FC236}">
                    <a16:creationId xmlns:a16="http://schemas.microsoft.com/office/drawing/2014/main" id="{B3CCA80D-5A15-4491-B6AE-A99748F644AC}"/>
                  </a:ext>
                </a:extLst>
              </p:cNvPr>
              <p:cNvSpPr/>
              <p:nvPr/>
            </p:nvSpPr>
            <p:spPr bwMode="auto">
              <a:xfrm>
                <a:off x="6325325" y="5302154"/>
                <a:ext cx="274320" cy="2743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131" name="TextBox 130">
                <a:extLst>
                  <a:ext uri="{FF2B5EF4-FFF2-40B4-BE49-F238E27FC236}">
                    <a16:creationId xmlns:a16="http://schemas.microsoft.com/office/drawing/2014/main" id="{31B57E5C-2340-427A-8D8E-0E1ADE16CE44}"/>
                  </a:ext>
                </a:extLst>
              </p:cNvPr>
              <p:cNvSpPr txBox="1"/>
              <p:nvPr/>
            </p:nvSpPr>
            <p:spPr>
              <a:xfrm>
                <a:off x="6142353" y="5302154"/>
                <a:ext cx="640264" cy="441747"/>
              </a:xfrm>
              <a:prstGeom prst="ellipse">
                <a:avLst/>
              </a:prstGeom>
              <a:grpFill/>
            </p:spPr>
            <p:txBody>
              <a:bodyPr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Semibold"/>
                    <a:ea typeface="+mn-ea"/>
                    <a:cs typeface="Segoe UI" pitchFamily="34" charset="0"/>
                  </a:rPr>
                  <a:t>2</a:t>
                </a:r>
                <a:endParaRPr kumimoji="0" lang="en-US" sz="1200"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132" name="Group 131">
              <a:extLst>
                <a:ext uri="{FF2B5EF4-FFF2-40B4-BE49-F238E27FC236}">
                  <a16:creationId xmlns:a16="http://schemas.microsoft.com/office/drawing/2014/main" id="{23CA6C35-55C6-4A1F-BA5F-D5E50C397A33}"/>
                </a:ext>
                <a:ext uri="{C183D7F6-B498-43B3-948B-1728B52AA6E4}">
                  <adec:decorative xmlns:adec="http://schemas.microsoft.com/office/drawing/2017/decorative" val="1"/>
                </a:ext>
              </a:extLst>
            </p:cNvPr>
            <p:cNvGrpSpPr/>
            <p:nvPr/>
          </p:nvGrpSpPr>
          <p:grpSpPr>
            <a:xfrm>
              <a:off x="6551662" y="1875640"/>
              <a:ext cx="234964" cy="234964"/>
              <a:chOff x="6142353" y="5302154"/>
              <a:chExt cx="640264" cy="441747"/>
            </a:xfrm>
            <a:solidFill>
              <a:schemeClr val="accent1"/>
            </a:solidFill>
          </p:grpSpPr>
          <p:sp>
            <p:nvSpPr>
              <p:cNvPr id="133" name="Oval 132">
                <a:extLst>
                  <a:ext uri="{FF2B5EF4-FFF2-40B4-BE49-F238E27FC236}">
                    <a16:creationId xmlns:a16="http://schemas.microsoft.com/office/drawing/2014/main" id="{F4DEBC89-86A2-4189-9CF6-AF79BC3E740E}"/>
                  </a:ext>
                </a:extLst>
              </p:cNvPr>
              <p:cNvSpPr/>
              <p:nvPr/>
            </p:nvSpPr>
            <p:spPr bwMode="auto">
              <a:xfrm>
                <a:off x="6325325" y="5302154"/>
                <a:ext cx="274320" cy="2743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134" name="TextBox 133">
                <a:extLst>
                  <a:ext uri="{FF2B5EF4-FFF2-40B4-BE49-F238E27FC236}">
                    <a16:creationId xmlns:a16="http://schemas.microsoft.com/office/drawing/2014/main" id="{28FA4655-CB54-4786-99E5-C01586BF52FC}"/>
                  </a:ext>
                </a:extLst>
              </p:cNvPr>
              <p:cNvSpPr txBox="1"/>
              <p:nvPr/>
            </p:nvSpPr>
            <p:spPr>
              <a:xfrm>
                <a:off x="6142353" y="5302154"/>
                <a:ext cx="640264" cy="441747"/>
              </a:xfrm>
              <a:prstGeom prst="ellipse">
                <a:avLst/>
              </a:prstGeom>
              <a:grpFill/>
            </p:spPr>
            <p:txBody>
              <a:bodyPr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Semibold"/>
                    <a:ea typeface="+mn-ea"/>
                    <a:cs typeface="Segoe UI" pitchFamily="34" charset="0"/>
                  </a:rPr>
                  <a:t>3</a:t>
                </a:r>
                <a:endParaRPr kumimoji="0" lang="en-US" sz="1200"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135" name="Group 134">
              <a:extLst>
                <a:ext uri="{FF2B5EF4-FFF2-40B4-BE49-F238E27FC236}">
                  <a16:creationId xmlns:a16="http://schemas.microsoft.com/office/drawing/2014/main" id="{CB122730-E5F4-4200-8E82-85DD21344D37}"/>
                </a:ext>
                <a:ext uri="{C183D7F6-B498-43B3-948B-1728B52AA6E4}">
                  <adec:decorative xmlns:adec="http://schemas.microsoft.com/office/drawing/2017/decorative" val="1"/>
                </a:ext>
              </a:extLst>
            </p:cNvPr>
            <p:cNvGrpSpPr/>
            <p:nvPr/>
          </p:nvGrpSpPr>
          <p:grpSpPr>
            <a:xfrm>
              <a:off x="9946595" y="1398856"/>
              <a:ext cx="234964" cy="234964"/>
              <a:chOff x="6142353" y="5302154"/>
              <a:chExt cx="640264" cy="441747"/>
            </a:xfrm>
            <a:solidFill>
              <a:schemeClr val="accent1"/>
            </a:solidFill>
          </p:grpSpPr>
          <p:sp>
            <p:nvSpPr>
              <p:cNvPr id="136" name="Oval 135">
                <a:extLst>
                  <a:ext uri="{FF2B5EF4-FFF2-40B4-BE49-F238E27FC236}">
                    <a16:creationId xmlns:a16="http://schemas.microsoft.com/office/drawing/2014/main" id="{6048B677-21A4-4B43-AE1E-5E556EBFA501}"/>
                  </a:ext>
                </a:extLst>
              </p:cNvPr>
              <p:cNvSpPr/>
              <p:nvPr/>
            </p:nvSpPr>
            <p:spPr bwMode="auto">
              <a:xfrm>
                <a:off x="6325325" y="5302154"/>
                <a:ext cx="274320" cy="2743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137" name="TextBox 136">
                <a:extLst>
                  <a:ext uri="{FF2B5EF4-FFF2-40B4-BE49-F238E27FC236}">
                    <a16:creationId xmlns:a16="http://schemas.microsoft.com/office/drawing/2014/main" id="{997A5D5D-6B24-423B-99E0-96F602564763}"/>
                  </a:ext>
                </a:extLst>
              </p:cNvPr>
              <p:cNvSpPr txBox="1"/>
              <p:nvPr/>
            </p:nvSpPr>
            <p:spPr>
              <a:xfrm>
                <a:off x="6142353" y="5302154"/>
                <a:ext cx="640264" cy="441747"/>
              </a:xfrm>
              <a:prstGeom prst="ellipse">
                <a:avLst/>
              </a:prstGeom>
              <a:grpFill/>
            </p:spPr>
            <p:txBody>
              <a:bodyPr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Semibold"/>
                    <a:ea typeface="+mn-ea"/>
                    <a:cs typeface="Segoe UI" pitchFamily="34" charset="0"/>
                  </a:rPr>
                  <a:t>4</a:t>
                </a:r>
                <a:endParaRPr kumimoji="0" lang="en-US" sz="1200"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0701842E-8AA1-49DD-9FB5-461A347B67A2}"/>
                </a:ext>
                <a:ext uri="{C183D7F6-B498-43B3-948B-1728B52AA6E4}">
                  <adec:decorative xmlns:adec="http://schemas.microsoft.com/office/drawing/2017/decorative" val="1"/>
                </a:ext>
              </a:extLst>
            </p:cNvPr>
            <p:cNvGrpSpPr/>
            <p:nvPr/>
          </p:nvGrpSpPr>
          <p:grpSpPr>
            <a:xfrm>
              <a:off x="8807165" y="3212531"/>
              <a:ext cx="1263101" cy="461665"/>
              <a:chOff x="8807165" y="3212531"/>
              <a:chExt cx="1263101" cy="461665"/>
            </a:xfrm>
          </p:grpSpPr>
          <p:sp>
            <p:nvSpPr>
              <p:cNvPr id="95" name="Rectangle 94">
                <a:extLst>
                  <a:ext uri="{FF2B5EF4-FFF2-40B4-BE49-F238E27FC236}">
                    <a16:creationId xmlns:a16="http://schemas.microsoft.com/office/drawing/2014/main" id="{94D57F7D-E99A-4DC5-8287-DD4A72A6B6DC}"/>
                  </a:ext>
                </a:extLst>
              </p:cNvPr>
              <p:cNvSpPr/>
              <p:nvPr/>
            </p:nvSpPr>
            <p:spPr>
              <a:xfrm>
                <a:off x="9026390" y="3212531"/>
                <a:ext cx="1043876" cy="461665"/>
              </a:xfrm>
              <a:prstGeom prst="rect">
                <a:avLst/>
              </a:prstGeom>
            </p:spPr>
            <p:txBody>
              <a:bodyPr wrap="non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Application</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Deployment</a:t>
                </a:r>
                <a:endParaRPr kumimoji="0" lang="en-US" sz="1200" b="0" i="0" u="none" strike="noStrike" kern="1200" cap="none" spc="0" normalizeH="0" baseline="0" noProof="0">
                  <a:ln>
                    <a:noFill/>
                  </a:ln>
                  <a:effectLst/>
                  <a:uLnTx/>
                  <a:uFillTx/>
                  <a:latin typeface="Segoe UI"/>
                  <a:ea typeface="+mn-ea"/>
                  <a:cs typeface="+mn-cs"/>
                </a:endParaRPr>
              </a:p>
            </p:txBody>
          </p:sp>
          <p:grpSp>
            <p:nvGrpSpPr>
              <p:cNvPr id="138" name="Group 137">
                <a:extLst>
                  <a:ext uri="{FF2B5EF4-FFF2-40B4-BE49-F238E27FC236}">
                    <a16:creationId xmlns:a16="http://schemas.microsoft.com/office/drawing/2014/main" id="{3D524D5B-1927-47E9-84A8-0866B03E8E74}"/>
                  </a:ext>
                  <a:ext uri="{C183D7F6-B498-43B3-948B-1728B52AA6E4}">
                    <adec:decorative xmlns:adec="http://schemas.microsoft.com/office/drawing/2017/decorative" val="1"/>
                  </a:ext>
                </a:extLst>
              </p:cNvPr>
              <p:cNvGrpSpPr/>
              <p:nvPr/>
            </p:nvGrpSpPr>
            <p:grpSpPr>
              <a:xfrm>
                <a:off x="8807165" y="3325881"/>
                <a:ext cx="234964" cy="234964"/>
                <a:chOff x="6142353" y="5302154"/>
                <a:chExt cx="640264" cy="441747"/>
              </a:xfrm>
              <a:solidFill>
                <a:schemeClr val="accent1"/>
              </a:solidFill>
            </p:grpSpPr>
            <p:sp>
              <p:nvSpPr>
                <p:cNvPr id="139" name="Oval 138">
                  <a:extLst>
                    <a:ext uri="{FF2B5EF4-FFF2-40B4-BE49-F238E27FC236}">
                      <a16:creationId xmlns:a16="http://schemas.microsoft.com/office/drawing/2014/main" id="{115A52F9-5B3C-43C5-A3C0-BEB1E5D5BF00}"/>
                    </a:ext>
                  </a:extLst>
                </p:cNvPr>
                <p:cNvSpPr/>
                <p:nvPr/>
              </p:nvSpPr>
              <p:spPr bwMode="auto">
                <a:xfrm>
                  <a:off x="6325325" y="5302154"/>
                  <a:ext cx="274320" cy="2743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140" name="TextBox 139">
                  <a:extLst>
                    <a:ext uri="{FF2B5EF4-FFF2-40B4-BE49-F238E27FC236}">
                      <a16:creationId xmlns:a16="http://schemas.microsoft.com/office/drawing/2014/main" id="{8400E580-844B-4F8F-88A7-92E13F5ED36D}"/>
                    </a:ext>
                  </a:extLst>
                </p:cNvPr>
                <p:cNvSpPr txBox="1"/>
                <p:nvPr/>
              </p:nvSpPr>
              <p:spPr>
                <a:xfrm>
                  <a:off x="6142353" y="5302154"/>
                  <a:ext cx="640264" cy="441747"/>
                </a:xfrm>
                <a:prstGeom prst="ellipse">
                  <a:avLst/>
                </a:prstGeom>
                <a:grpFill/>
              </p:spPr>
              <p:txBody>
                <a:bodyPr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Semibold"/>
                      <a:ea typeface="+mn-ea"/>
                      <a:cs typeface="Segoe UI" pitchFamily="34" charset="0"/>
                    </a:rPr>
                    <a:t>5</a:t>
                  </a:r>
                  <a:endParaRPr kumimoji="0" lang="en-US" sz="1200" b="0" i="0" u="none" strike="noStrike" kern="1200" cap="none" spc="0" normalizeH="0" baseline="0" noProof="0">
                    <a:ln>
                      <a:noFill/>
                    </a:ln>
                    <a:solidFill>
                      <a:schemeClr val="bg1"/>
                    </a:solidFill>
                    <a:effectLst/>
                    <a:uLnTx/>
                    <a:uFillTx/>
                    <a:latin typeface="Segoe UI"/>
                    <a:ea typeface="+mn-ea"/>
                    <a:cs typeface="+mn-cs"/>
                  </a:endParaRPr>
                </a:p>
              </p:txBody>
            </p:sp>
          </p:grpSp>
        </p:grpSp>
        <p:grpSp>
          <p:nvGrpSpPr>
            <p:cNvPr id="141" name="Group 140">
              <a:extLst>
                <a:ext uri="{FF2B5EF4-FFF2-40B4-BE49-F238E27FC236}">
                  <a16:creationId xmlns:a16="http://schemas.microsoft.com/office/drawing/2014/main" id="{BC0EE56D-D270-4E57-BB6A-6B250EAD0C2D}"/>
                </a:ext>
                <a:ext uri="{C183D7F6-B498-43B3-948B-1728B52AA6E4}">
                  <adec:decorative xmlns:adec="http://schemas.microsoft.com/office/drawing/2017/decorative" val="1"/>
                </a:ext>
              </a:extLst>
            </p:cNvPr>
            <p:cNvGrpSpPr/>
            <p:nvPr/>
          </p:nvGrpSpPr>
          <p:grpSpPr>
            <a:xfrm>
              <a:off x="11310308" y="3666498"/>
              <a:ext cx="234964" cy="234964"/>
              <a:chOff x="6142353" y="5302154"/>
              <a:chExt cx="640264" cy="441747"/>
            </a:xfrm>
            <a:solidFill>
              <a:schemeClr val="accent1"/>
            </a:solidFill>
          </p:grpSpPr>
          <p:sp>
            <p:nvSpPr>
              <p:cNvPr id="142" name="Oval 141">
                <a:extLst>
                  <a:ext uri="{FF2B5EF4-FFF2-40B4-BE49-F238E27FC236}">
                    <a16:creationId xmlns:a16="http://schemas.microsoft.com/office/drawing/2014/main" id="{BF28A015-B57B-465F-9D99-B1404B7D4E2F}"/>
                  </a:ext>
                </a:extLst>
              </p:cNvPr>
              <p:cNvSpPr/>
              <p:nvPr/>
            </p:nvSpPr>
            <p:spPr bwMode="auto">
              <a:xfrm>
                <a:off x="6325325" y="5302154"/>
                <a:ext cx="274320" cy="2743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143" name="TextBox 142">
                <a:extLst>
                  <a:ext uri="{FF2B5EF4-FFF2-40B4-BE49-F238E27FC236}">
                    <a16:creationId xmlns:a16="http://schemas.microsoft.com/office/drawing/2014/main" id="{E9D9CE83-DAE7-460D-BD4F-BD54AE5C971D}"/>
                  </a:ext>
                </a:extLst>
              </p:cNvPr>
              <p:cNvSpPr txBox="1"/>
              <p:nvPr/>
            </p:nvSpPr>
            <p:spPr>
              <a:xfrm>
                <a:off x="6142353" y="5302154"/>
                <a:ext cx="640264" cy="441747"/>
              </a:xfrm>
              <a:prstGeom prst="ellipse">
                <a:avLst/>
              </a:prstGeom>
              <a:grpFill/>
            </p:spPr>
            <p:txBody>
              <a:bodyPr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Semibold"/>
                    <a:ea typeface="+mn-ea"/>
                    <a:cs typeface="Segoe UI" pitchFamily="34" charset="0"/>
                  </a:rPr>
                  <a:t>6</a:t>
                </a:r>
                <a:endParaRPr kumimoji="0" lang="en-US" sz="1200"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144" name="Group 143">
              <a:extLst>
                <a:ext uri="{FF2B5EF4-FFF2-40B4-BE49-F238E27FC236}">
                  <a16:creationId xmlns:a16="http://schemas.microsoft.com/office/drawing/2014/main" id="{5297BDEE-F3E1-4EBD-9A12-55F4EDD105A8}"/>
                </a:ext>
                <a:ext uri="{C183D7F6-B498-43B3-948B-1728B52AA6E4}">
                  <adec:decorative xmlns:adec="http://schemas.microsoft.com/office/drawing/2017/decorative" val="1"/>
                </a:ext>
              </a:extLst>
            </p:cNvPr>
            <p:cNvGrpSpPr/>
            <p:nvPr/>
          </p:nvGrpSpPr>
          <p:grpSpPr>
            <a:xfrm>
              <a:off x="10509577" y="2882096"/>
              <a:ext cx="234964" cy="234964"/>
              <a:chOff x="6142353" y="5302154"/>
              <a:chExt cx="640264" cy="441747"/>
            </a:xfrm>
            <a:solidFill>
              <a:schemeClr val="accent1"/>
            </a:solidFill>
          </p:grpSpPr>
          <p:sp>
            <p:nvSpPr>
              <p:cNvPr id="145" name="Oval 144">
                <a:extLst>
                  <a:ext uri="{FF2B5EF4-FFF2-40B4-BE49-F238E27FC236}">
                    <a16:creationId xmlns:a16="http://schemas.microsoft.com/office/drawing/2014/main" id="{7C0634AC-0919-4D46-BCEA-D33EDEEA37F7}"/>
                  </a:ext>
                </a:extLst>
              </p:cNvPr>
              <p:cNvSpPr/>
              <p:nvPr/>
            </p:nvSpPr>
            <p:spPr bwMode="auto">
              <a:xfrm>
                <a:off x="6325325" y="5302154"/>
                <a:ext cx="274320" cy="2743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146" name="TextBox 145">
                <a:extLst>
                  <a:ext uri="{FF2B5EF4-FFF2-40B4-BE49-F238E27FC236}">
                    <a16:creationId xmlns:a16="http://schemas.microsoft.com/office/drawing/2014/main" id="{5297E44B-D874-4DD2-A0C5-BC7075EAA695}"/>
                  </a:ext>
                </a:extLst>
              </p:cNvPr>
              <p:cNvSpPr txBox="1"/>
              <p:nvPr/>
            </p:nvSpPr>
            <p:spPr>
              <a:xfrm>
                <a:off x="6142353" y="5302154"/>
                <a:ext cx="640264" cy="441747"/>
              </a:xfrm>
              <a:prstGeom prst="ellipse">
                <a:avLst/>
              </a:prstGeom>
              <a:grpFill/>
            </p:spPr>
            <p:txBody>
              <a:bodyPr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Semibold"/>
                    <a:ea typeface="+mn-ea"/>
                    <a:cs typeface="Segoe UI" pitchFamily="34" charset="0"/>
                  </a:rPr>
                  <a:t>7</a:t>
                </a:r>
                <a:endParaRPr kumimoji="0" lang="en-US" sz="1200"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147" name="Group 146">
              <a:extLst>
                <a:ext uri="{FF2B5EF4-FFF2-40B4-BE49-F238E27FC236}">
                  <a16:creationId xmlns:a16="http://schemas.microsoft.com/office/drawing/2014/main" id="{1DCE14FE-74A1-4126-BF7E-5118816BB18B}"/>
                </a:ext>
                <a:ext uri="{C183D7F6-B498-43B3-948B-1728B52AA6E4}">
                  <adec:decorative xmlns:adec="http://schemas.microsoft.com/office/drawing/2017/decorative" val="1"/>
                </a:ext>
              </a:extLst>
            </p:cNvPr>
            <p:cNvGrpSpPr/>
            <p:nvPr/>
          </p:nvGrpSpPr>
          <p:grpSpPr>
            <a:xfrm>
              <a:off x="6723670" y="4128952"/>
              <a:ext cx="1062896" cy="560461"/>
              <a:chOff x="9869006" y="3388646"/>
              <a:chExt cx="1062896" cy="560461"/>
            </a:xfrm>
          </p:grpSpPr>
          <p:pic>
            <p:nvPicPr>
              <p:cNvPr id="148" name="Picture 147" descr="A close up of a sign&#10;&#10;Description automatically generated">
                <a:extLst>
                  <a:ext uri="{FF2B5EF4-FFF2-40B4-BE49-F238E27FC236}">
                    <a16:creationId xmlns:a16="http://schemas.microsoft.com/office/drawing/2014/main" id="{19969163-27E0-4759-B67D-090DF9DD47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60562" y="3388646"/>
                <a:ext cx="471340" cy="457200"/>
              </a:xfrm>
              <a:prstGeom prst="rect">
                <a:avLst/>
              </a:prstGeom>
            </p:spPr>
          </p:pic>
          <p:pic>
            <p:nvPicPr>
              <p:cNvPr id="149" name="Graphic 148">
                <a:extLst>
                  <a:ext uri="{FF2B5EF4-FFF2-40B4-BE49-F238E27FC236}">
                    <a16:creationId xmlns:a16="http://schemas.microsoft.com/office/drawing/2014/main" id="{96207C32-967C-4D0A-B9BC-C25949862AF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69006" y="3388646"/>
                <a:ext cx="549023" cy="560461"/>
              </a:xfrm>
              <a:prstGeom prst="rect">
                <a:avLst/>
              </a:prstGeom>
            </p:spPr>
          </p:pic>
        </p:grpSp>
        <p:sp>
          <p:nvSpPr>
            <p:cNvPr id="150" name="Rectangle 149">
              <a:extLst>
                <a:ext uri="{FF2B5EF4-FFF2-40B4-BE49-F238E27FC236}">
                  <a16:creationId xmlns:a16="http://schemas.microsoft.com/office/drawing/2014/main" id="{F642A5FE-9A5F-4116-A3D4-F7898B46812D}"/>
                </a:ext>
              </a:extLst>
            </p:cNvPr>
            <p:cNvSpPr/>
            <p:nvPr/>
          </p:nvSpPr>
          <p:spPr>
            <a:xfrm>
              <a:off x="6502554" y="4689412"/>
              <a:ext cx="1569404"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9BF00B"/>
                  </a:solidFill>
                  <a:effectLst/>
                  <a:uLnTx/>
                  <a:uFillTx/>
                  <a:latin typeface="Segoe UI Semibold"/>
                  <a:ea typeface="+mn-ea"/>
                  <a:cs typeface="+mn-cs"/>
                </a:rPr>
                <a:t>Application V2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9BF00B"/>
                  </a:solidFill>
                  <a:effectLst/>
                  <a:uLnTx/>
                  <a:uFillTx/>
                  <a:latin typeface="Segoe UI Semibold"/>
                  <a:ea typeface="+mn-ea"/>
                  <a:cs typeface="+mn-cs"/>
                </a:rPr>
                <a:t>(New Desired State)</a:t>
              </a:r>
              <a:endParaRPr kumimoji="0" lang="en-US" sz="1200" b="0" i="0" u="none" strike="noStrike" kern="1200" cap="none" spc="0" normalizeH="0" baseline="0" noProof="0">
                <a:ln>
                  <a:noFill/>
                </a:ln>
                <a:solidFill>
                  <a:srgbClr val="9BF00B"/>
                </a:solidFill>
                <a:effectLst/>
                <a:uLnTx/>
                <a:uFillTx/>
                <a:latin typeface="Segoe UI"/>
                <a:ea typeface="+mn-ea"/>
                <a:cs typeface="+mn-cs"/>
              </a:endParaRPr>
            </a:p>
          </p:txBody>
        </p:sp>
        <p:cxnSp>
          <p:nvCxnSpPr>
            <p:cNvPr id="151" name="Straight Connector 150">
              <a:extLst>
                <a:ext uri="{FF2B5EF4-FFF2-40B4-BE49-F238E27FC236}">
                  <a16:creationId xmlns:a16="http://schemas.microsoft.com/office/drawing/2014/main" id="{E90CEA9C-AE12-4965-A4E3-2E3C0F33B47E}"/>
                </a:ext>
                <a:ext uri="{C183D7F6-B498-43B3-948B-1728B52AA6E4}">
                  <adec:decorative xmlns:adec="http://schemas.microsoft.com/office/drawing/2017/decorative" val="1"/>
                </a:ext>
              </a:extLst>
            </p:cNvPr>
            <p:cNvCxnSpPr>
              <a:cxnSpLocks/>
            </p:cNvCxnSpPr>
            <p:nvPr/>
          </p:nvCxnSpPr>
          <p:spPr>
            <a:xfrm flipV="1">
              <a:off x="7343246" y="2524651"/>
              <a:ext cx="1240421" cy="1486714"/>
            </a:xfrm>
            <a:prstGeom prst="line">
              <a:avLst/>
            </a:prstGeom>
            <a:ln w="15875">
              <a:solidFill>
                <a:srgbClr val="9BF00B"/>
              </a:solidFill>
              <a:prstDash val="dash"/>
              <a:headEnd type="arrow"/>
              <a:tailEnd type="none"/>
            </a:ln>
          </p:spPr>
          <p:style>
            <a:lnRef idx="1">
              <a:schemeClr val="accent1"/>
            </a:lnRef>
            <a:fillRef idx="0">
              <a:schemeClr val="accent1"/>
            </a:fillRef>
            <a:effectRef idx="0">
              <a:schemeClr val="accent1"/>
            </a:effectRef>
            <a:fontRef idx="minor">
              <a:schemeClr val="tx1"/>
            </a:fontRef>
          </p:style>
        </p:cxnSp>
        <p:sp>
          <p:nvSpPr>
            <p:cNvPr id="152" name="Rectangle 151">
              <a:extLst>
                <a:ext uri="{FF2B5EF4-FFF2-40B4-BE49-F238E27FC236}">
                  <a16:creationId xmlns:a16="http://schemas.microsoft.com/office/drawing/2014/main" id="{53453FA1-D661-482E-8ECB-7957D2ECCB3E}"/>
                </a:ext>
              </a:extLst>
            </p:cNvPr>
            <p:cNvSpPr/>
            <p:nvPr/>
          </p:nvSpPr>
          <p:spPr>
            <a:xfrm>
              <a:off x="6548326" y="2738416"/>
              <a:ext cx="1224822" cy="461665"/>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9BF00B"/>
                  </a:solidFill>
                  <a:effectLst/>
                  <a:uLnTx/>
                  <a:uFillTx/>
                  <a:latin typeface="Segoe UI Semibold"/>
                  <a:ea typeface="+mn-ea"/>
                  <a:cs typeface="+mn-cs"/>
                </a:rPr>
                <a:t>Application</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9BF00B"/>
                  </a:solidFill>
                  <a:effectLst/>
                  <a:uLnTx/>
                  <a:uFillTx/>
                  <a:latin typeface="Segoe UI Semibold"/>
                  <a:ea typeface="+mn-ea"/>
                  <a:cs typeface="+mn-cs"/>
                </a:rPr>
                <a:t>Rolling Update</a:t>
              </a:r>
              <a:endParaRPr kumimoji="0" lang="en-US" sz="1200" b="0" i="0" u="none" strike="noStrike" kern="1200" cap="none" spc="0" normalizeH="0" baseline="0" noProof="0">
                <a:ln>
                  <a:noFill/>
                </a:ln>
                <a:solidFill>
                  <a:srgbClr val="9BF00B"/>
                </a:solidFill>
                <a:effectLst/>
                <a:uLnTx/>
                <a:uFillTx/>
                <a:latin typeface="Segoe UI"/>
                <a:ea typeface="+mn-ea"/>
                <a:cs typeface="+mn-cs"/>
              </a:endParaRPr>
            </a:p>
          </p:txBody>
        </p:sp>
        <p:grpSp>
          <p:nvGrpSpPr>
            <p:cNvPr id="153" name="Group 152">
              <a:extLst>
                <a:ext uri="{FF2B5EF4-FFF2-40B4-BE49-F238E27FC236}">
                  <a16:creationId xmlns:a16="http://schemas.microsoft.com/office/drawing/2014/main" id="{B63EFB48-3768-422C-ABA4-BD5B0541256F}"/>
                </a:ext>
                <a:ext uri="{C183D7F6-B498-43B3-948B-1728B52AA6E4}">
                  <adec:decorative xmlns:adec="http://schemas.microsoft.com/office/drawing/2017/decorative" val="1"/>
                </a:ext>
              </a:extLst>
            </p:cNvPr>
            <p:cNvGrpSpPr/>
            <p:nvPr/>
          </p:nvGrpSpPr>
          <p:grpSpPr>
            <a:xfrm>
              <a:off x="7776517" y="2882096"/>
              <a:ext cx="234964" cy="234964"/>
              <a:chOff x="6142353" y="5302154"/>
              <a:chExt cx="640264" cy="441747"/>
            </a:xfrm>
            <a:solidFill>
              <a:schemeClr val="accent1"/>
            </a:solidFill>
          </p:grpSpPr>
          <p:sp>
            <p:nvSpPr>
              <p:cNvPr id="154" name="Oval 153">
                <a:extLst>
                  <a:ext uri="{FF2B5EF4-FFF2-40B4-BE49-F238E27FC236}">
                    <a16:creationId xmlns:a16="http://schemas.microsoft.com/office/drawing/2014/main" id="{16D05ED4-2F01-41D7-84DC-F739B2E8333F}"/>
                  </a:ext>
                </a:extLst>
              </p:cNvPr>
              <p:cNvSpPr/>
              <p:nvPr/>
            </p:nvSpPr>
            <p:spPr bwMode="auto">
              <a:xfrm>
                <a:off x="6325325" y="5302154"/>
                <a:ext cx="274320" cy="2743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155" name="TextBox 154">
                <a:extLst>
                  <a:ext uri="{FF2B5EF4-FFF2-40B4-BE49-F238E27FC236}">
                    <a16:creationId xmlns:a16="http://schemas.microsoft.com/office/drawing/2014/main" id="{8FFCD056-62A9-45F7-86FA-28492227984F}"/>
                  </a:ext>
                </a:extLst>
              </p:cNvPr>
              <p:cNvSpPr txBox="1"/>
              <p:nvPr/>
            </p:nvSpPr>
            <p:spPr>
              <a:xfrm>
                <a:off x="6142353" y="5302154"/>
                <a:ext cx="640264" cy="441747"/>
              </a:xfrm>
              <a:prstGeom prst="ellipse">
                <a:avLst/>
              </a:prstGeom>
              <a:grpFill/>
            </p:spPr>
            <p:txBody>
              <a:bodyPr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Semibold"/>
                    <a:ea typeface="+mn-ea"/>
                    <a:cs typeface="Segoe UI" pitchFamily="34" charset="0"/>
                  </a:rPr>
                  <a:t>8</a:t>
                </a:r>
                <a:endParaRPr kumimoji="0" lang="en-US" sz="1200" b="0" i="0" u="none" strike="noStrike" kern="1200" cap="none" spc="0" normalizeH="0" baseline="0" noProof="0">
                  <a:ln>
                    <a:noFill/>
                  </a:ln>
                  <a:solidFill>
                    <a:schemeClr val="bg1"/>
                  </a:solidFill>
                  <a:effectLst/>
                  <a:uLnTx/>
                  <a:uFillTx/>
                  <a:latin typeface="Segoe UI"/>
                  <a:ea typeface="+mn-ea"/>
                  <a:cs typeface="+mn-cs"/>
                </a:endParaRPr>
              </a:p>
            </p:txBody>
          </p:sp>
        </p:grpSp>
        <p:sp>
          <p:nvSpPr>
            <p:cNvPr id="156" name="Rectangle 155">
              <a:extLst>
                <a:ext uri="{FF2B5EF4-FFF2-40B4-BE49-F238E27FC236}">
                  <a16:creationId xmlns:a16="http://schemas.microsoft.com/office/drawing/2014/main" id="{742CD3BC-32F9-46FD-8576-5EA710BC968C}"/>
                </a:ext>
              </a:extLst>
            </p:cNvPr>
            <p:cNvSpPr/>
            <p:nvPr/>
          </p:nvSpPr>
          <p:spPr>
            <a:xfrm>
              <a:off x="476785" y="5800020"/>
              <a:ext cx="176139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Segoe UI" pitchFamily="34" charset="0"/>
                </a:rPr>
                <a:t>Any Kubernetes,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Segoe UI" pitchFamily="34" charset="0"/>
                </a:rPr>
                <a:t>any Infrastructure</a:t>
              </a:r>
            </a:p>
          </p:txBody>
        </p:sp>
        <p:pic>
          <p:nvPicPr>
            <p:cNvPr id="157" name="Picture 156" descr="Kubernetes icon">
              <a:extLst>
                <a:ext uri="{FF2B5EF4-FFF2-40B4-BE49-F238E27FC236}">
                  <a16:creationId xmlns:a16="http://schemas.microsoft.com/office/drawing/2014/main" id="{E081FCF1-F466-487E-B73B-57C7461F3194}"/>
                </a:ext>
                <a:ext uri="{C183D7F6-B498-43B3-948B-1728B52AA6E4}">
                  <adec:decorative xmlns:adec="http://schemas.microsoft.com/office/drawing/2017/decorative" val="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09132" y="5735516"/>
              <a:ext cx="608940" cy="590672"/>
            </a:xfrm>
            <a:prstGeom prst="rect">
              <a:avLst/>
            </a:prstGeom>
          </p:spPr>
        </p:pic>
        <p:cxnSp>
          <p:nvCxnSpPr>
            <p:cNvPr id="159" name="Straight Connector 158">
              <a:extLst>
                <a:ext uri="{FF2B5EF4-FFF2-40B4-BE49-F238E27FC236}">
                  <a16:creationId xmlns:a16="http://schemas.microsoft.com/office/drawing/2014/main" id="{5220A59B-DF47-4723-8183-EDBE7B588378}"/>
                </a:ext>
                <a:ext uri="{C183D7F6-B498-43B3-948B-1728B52AA6E4}">
                  <adec:decorative xmlns:adec="http://schemas.microsoft.com/office/drawing/2017/decorative" val="1"/>
                </a:ext>
              </a:extLst>
            </p:cNvPr>
            <p:cNvCxnSpPr>
              <a:cxnSpLocks/>
              <a:stCxn id="82" idx="2"/>
            </p:cNvCxnSpPr>
            <p:nvPr/>
          </p:nvCxnSpPr>
          <p:spPr>
            <a:xfrm>
              <a:off x="5555068" y="2491033"/>
              <a:ext cx="0" cy="3539819"/>
            </a:xfrm>
            <a:prstGeom prst="line">
              <a:avLst/>
            </a:prstGeom>
            <a:ln w="15875">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B78047-1F58-482F-A587-3BA4E67C4BA4}"/>
                </a:ext>
                <a:ext uri="{C183D7F6-B498-43B3-948B-1728B52AA6E4}">
                  <adec:decorative xmlns:adec="http://schemas.microsoft.com/office/drawing/2017/decorative" val="1"/>
                </a:ext>
              </a:extLst>
            </p:cNvPr>
            <p:cNvCxnSpPr>
              <a:cxnSpLocks/>
            </p:cNvCxnSpPr>
            <p:nvPr/>
          </p:nvCxnSpPr>
          <p:spPr>
            <a:xfrm flipH="1">
              <a:off x="3434757" y="3142898"/>
              <a:ext cx="2120311" cy="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BB656C10-807E-423A-BAF6-1E3639608500}"/>
                </a:ext>
                <a:ext uri="{C183D7F6-B498-43B3-948B-1728B52AA6E4}">
                  <adec:decorative xmlns:adec="http://schemas.microsoft.com/office/drawing/2017/decorative" val="1"/>
                </a:ext>
              </a:extLst>
            </p:cNvPr>
            <p:cNvCxnSpPr>
              <a:cxnSpLocks/>
            </p:cNvCxnSpPr>
            <p:nvPr/>
          </p:nvCxnSpPr>
          <p:spPr>
            <a:xfrm flipH="1">
              <a:off x="3434757" y="4135689"/>
              <a:ext cx="2120311" cy="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CED09B21-C8E5-4757-AC3F-2D1997E0ABC1}"/>
                </a:ext>
                <a:ext uri="{C183D7F6-B498-43B3-948B-1728B52AA6E4}">
                  <adec:decorative xmlns:adec="http://schemas.microsoft.com/office/drawing/2017/decorative" val="1"/>
                </a:ext>
              </a:extLst>
            </p:cNvPr>
            <p:cNvCxnSpPr>
              <a:cxnSpLocks/>
            </p:cNvCxnSpPr>
            <p:nvPr/>
          </p:nvCxnSpPr>
          <p:spPr>
            <a:xfrm flipH="1">
              <a:off x="3434757" y="5075718"/>
              <a:ext cx="2120311" cy="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9E9A8E6C-6375-44A4-8469-FE01C5DBC76D}"/>
                </a:ext>
                <a:ext uri="{C183D7F6-B498-43B3-948B-1728B52AA6E4}">
                  <adec:decorative xmlns:adec="http://schemas.microsoft.com/office/drawing/2017/decorative" val="1"/>
                </a:ext>
              </a:extLst>
            </p:cNvPr>
            <p:cNvCxnSpPr>
              <a:cxnSpLocks/>
            </p:cNvCxnSpPr>
            <p:nvPr/>
          </p:nvCxnSpPr>
          <p:spPr>
            <a:xfrm flipH="1">
              <a:off x="3434757" y="6030852"/>
              <a:ext cx="2120311" cy="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1749431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itle 1">
            <a:extLst>
              <a:ext uri="{FF2B5EF4-FFF2-40B4-BE49-F238E27FC236}">
                <a16:creationId xmlns:a16="http://schemas.microsoft.com/office/drawing/2014/main" id="{44850B5E-C4FF-41C6-B529-A13BEE90A628}"/>
              </a:ext>
            </a:extLst>
          </p:cNvPr>
          <p:cNvSpPr>
            <a:spLocks noGrp="1"/>
          </p:cNvSpPr>
          <p:nvPr>
            <p:ph type="title"/>
          </p:nvPr>
        </p:nvSpPr>
        <p:spPr>
          <a:xfrm>
            <a:off x="23434" y="-223051"/>
            <a:ext cx="7769609" cy="861774"/>
          </a:xfrm>
        </p:spPr>
        <p:txBody>
          <a:bodyPr anchor="ctr"/>
          <a:lstStyle/>
          <a:p>
            <a:pPr algn="ctr"/>
            <a:r>
              <a:rPr lang="en-GB" sz="2800"/>
              <a:t>Azure Arc-enabled VMware vSphere Architecture</a:t>
            </a:r>
            <a:endParaRPr lang="en-IN" sz="2800"/>
          </a:p>
        </p:txBody>
      </p:sp>
      <p:grpSp>
        <p:nvGrpSpPr>
          <p:cNvPr id="63" name="Group 62">
            <a:extLst>
              <a:ext uri="{FF2B5EF4-FFF2-40B4-BE49-F238E27FC236}">
                <a16:creationId xmlns:a16="http://schemas.microsoft.com/office/drawing/2014/main" id="{5EF77A98-8ADE-4A8C-B906-D0D6DB6BF40D}"/>
              </a:ext>
              <a:ext uri="{C183D7F6-B498-43B3-948B-1728B52AA6E4}">
                <adec:decorative xmlns:adec="http://schemas.microsoft.com/office/drawing/2017/decorative" val="1"/>
              </a:ext>
            </a:extLst>
          </p:cNvPr>
          <p:cNvGrpSpPr/>
          <p:nvPr/>
        </p:nvGrpSpPr>
        <p:grpSpPr>
          <a:xfrm>
            <a:off x="1704975" y="638723"/>
            <a:ext cx="8782049" cy="5840934"/>
            <a:chOff x="3255574" y="928166"/>
            <a:chExt cx="8782049" cy="5840934"/>
          </a:xfrm>
        </p:grpSpPr>
        <p:grpSp>
          <p:nvGrpSpPr>
            <p:cNvPr id="61" name="Group 60">
              <a:extLst>
                <a:ext uri="{FF2B5EF4-FFF2-40B4-BE49-F238E27FC236}">
                  <a16:creationId xmlns:a16="http://schemas.microsoft.com/office/drawing/2014/main" id="{361BCD5B-7CE5-4BAC-A005-5E723888EDB1}"/>
                </a:ext>
              </a:extLst>
            </p:cNvPr>
            <p:cNvGrpSpPr/>
            <p:nvPr/>
          </p:nvGrpSpPr>
          <p:grpSpPr>
            <a:xfrm>
              <a:off x="3255574" y="928166"/>
              <a:ext cx="8782049" cy="5840934"/>
              <a:chOff x="3255574" y="928166"/>
              <a:chExt cx="8782049" cy="5840934"/>
            </a:xfrm>
          </p:grpSpPr>
          <p:sp>
            <p:nvSpPr>
              <p:cNvPr id="352" name="Rectangle 351">
                <a:extLst>
                  <a:ext uri="{FF2B5EF4-FFF2-40B4-BE49-F238E27FC236}">
                    <a16:creationId xmlns:a16="http://schemas.microsoft.com/office/drawing/2014/main" id="{075E46B3-22F9-4599-8899-8165593EEB92}"/>
                  </a:ext>
                </a:extLst>
              </p:cNvPr>
              <p:cNvSpPr/>
              <p:nvPr/>
            </p:nvSpPr>
            <p:spPr bwMode="auto">
              <a:xfrm>
                <a:off x="3255574" y="928166"/>
                <a:ext cx="8782049" cy="5840934"/>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E6E6E6"/>
                    </a:solidFill>
                    <a:effectLst/>
                    <a:uLnTx/>
                    <a:uFillTx/>
                    <a:latin typeface="Segoe UI"/>
                    <a:ea typeface="+mj-ea"/>
                    <a:cs typeface="+mj-cs"/>
                  </a:rPr>
                  <a:t>Microsoft Azure</a:t>
                </a:r>
              </a:p>
            </p:txBody>
          </p:sp>
          <p:grpSp>
            <p:nvGrpSpPr>
              <p:cNvPr id="41" name="Group 40">
                <a:extLst>
                  <a:ext uri="{FF2B5EF4-FFF2-40B4-BE49-F238E27FC236}">
                    <a16:creationId xmlns:a16="http://schemas.microsoft.com/office/drawing/2014/main" id="{6E592C75-AF21-4157-9732-1502D69CAB48}"/>
                  </a:ext>
                </a:extLst>
              </p:cNvPr>
              <p:cNvGrpSpPr/>
              <p:nvPr/>
            </p:nvGrpSpPr>
            <p:grpSpPr>
              <a:xfrm>
                <a:off x="3399098" y="4774336"/>
                <a:ext cx="8509646" cy="1869354"/>
                <a:chOff x="2699477" y="2535400"/>
                <a:chExt cx="8509646" cy="1869354"/>
              </a:xfrm>
            </p:grpSpPr>
            <p:sp>
              <p:nvSpPr>
                <p:cNvPr id="183" name="Rectangle 182">
                  <a:extLst>
                    <a:ext uri="{FF2B5EF4-FFF2-40B4-BE49-F238E27FC236}">
                      <a16:creationId xmlns:a16="http://schemas.microsoft.com/office/drawing/2014/main" id="{ECDD759B-6D89-4134-9FE7-5D1983EE6EAC}"/>
                    </a:ext>
                  </a:extLst>
                </p:cNvPr>
                <p:cNvSpPr/>
                <p:nvPr/>
              </p:nvSpPr>
              <p:spPr bwMode="auto">
                <a:xfrm>
                  <a:off x="2699477" y="2535400"/>
                  <a:ext cx="8509646" cy="1869354"/>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E6E6E6"/>
                    </a:solidFill>
                    <a:effectLst/>
                    <a:uLnTx/>
                    <a:uFillTx/>
                    <a:latin typeface="Segoe UI"/>
                    <a:ea typeface="+mj-ea"/>
                    <a:cs typeface="+mj-cs"/>
                  </a:endParaRPr>
                </a:p>
              </p:txBody>
            </p:sp>
            <p:grpSp>
              <p:nvGrpSpPr>
                <p:cNvPr id="35" name="Group 34">
                  <a:extLst>
                    <a:ext uri="{FF2B5EF4-FFF2-40B4-BE49-F238E27FC236}">
                      <a16:creationId xmlns:a16="http://schemas.microsoft.com/office/drawing/2014/main" id="{8A20B4D3-A801-4691-9007-81A6F3A82DC4}"/>
                    </a:ext>
                  </a:extLst>
                </p:cNvPr>
                <p:cNvGrpSpPr/>
                <p:nvPr/>
              </p:nvGrpSpPr>
              <p:grpSpPr>
                <a:xfrm>
                  <a:off x="4746037" y="2656677"/>
                  <a:ext cx="5482522" cy="1658674"/>
                  <a:chOff x="4746037" y="2656677"/>
                  <a:chExt cx="5482522" cy="1658674"/>
                </a:xfrm>
              </p:grpSpPr>
              <p:grpSp>
                <p:nvGrpSpPr>
                  <p:cNvPr id="106" name="Group 105">
                    <a:extLst>
                      <a:ext uri="{FF2B5EF4-FFF2-40B4-BE49-F238E27FC236}">
                        <a16:creationId xmlns:a16="http://schemas.microsoft.com/office/drawing/2014/main" id="{8E61A7C0-3E75-4DBB-9B14-03C5C758F54B}"/>
                      </a:ext>
                    </a:extLst>
                  </p:cNvPr>
                  <p:cNvGrpSpPr/>
                  <p:nvPr/>
                </p:nvGrpSpPr>
                <p:grpSpPr>
                  <a:xfrm>
                    <a:off x="4750298" y="3507552"/>
                    <a:ext cx="1344910" cy="327762"/>
                    <a:chOff x="2046469" y="3475567"/>
                    <a:chExt cx="1344910" cy="327762"/>
                  </a:xfrm>
                </p:grpSpPr>
                <p:sp>
                  <p:nvSpPr>
                    <p:cNvPr id="107" name="Freeform: Shape 106">
                      <a:extLst>
                        <a:ext uri="{FF2B5EF4-FFF2-40B4-BE49-F238E27FC236}">
                          <a16:creationId xmlns:a16="http://schemas.microsoft.com/office/drawing/2014/main" id="{28D28BAB-5EC3-43B7-BF80-CD5368A53246}"/>
                        </a:ext>
                      </a:extLst>
                    </p:cNvPr>
                    <p:cNvSpPr/>
                    <p:nvPr/>
                  </p:nvSpPr>
                  <p:spPr>
                    <a:xfrm>
                      <a:off x="2046469" y="3475567"/>
                      <a:ext cx="319964" cy="327762"/>
                    </a:xfrm>
                    <a:custGeom>
                      <a:avLst/>
                      <a:gdLst>
                        <a:gd name="connsiteX0" fmla="*/ 0 w 228599"/>
                        <a:gd name="connsiteY0" fmla="*/ 0 h 228600"/>
                        <a:gd name="connsiteX1" fmla="*/ 0 w 228599"/>
                        <a:gd name="connsiteY1" fmla="*/ 228314 h 228600"/>
                        <a:gd name="connsiteX2" fmla="*/ 196786 w 228599"/>
                        <a:gd name="connsiteY2" fmla="*/ 228314 h 228600"/>
                        <a:gd name="connsiteX3" fmla="*/ 196786 w 228599"/>
                        <a:gd name="connsiteY3" fmla="*/ 218694 h 228600"/>
                        <a:gd name="connsiteX4" fmla="*/ 9620 w 228599"/>
                        <a:gd name="connsiteY4" fmla="*/ 218694 h 228600"/>
                        <a:gd name="connsiteX5" fmla="*/ 9620 w 228599"/>
                        <a:gd name="connsiteY5" fmla="*/ 9620 h 228600"/>
                        <a:gd name="connsiteX6" fmla="*/ 219075 w 228599"/>
                        <a:gd name="connsiteY6" fmla="*/ 9620 h 228600"/>
                        <a:gd name="connsiteX7" fmla="*/ 219075 w 228599"/>
                        <a:gd name="connsiteY7" fmla="*/ 228600 h 228600"/>
                        <a:gd name="connsiteX8" fmla="*/ 228600 w 228599"/>
                        <a:gd name="connsiteY8" fmla="*/ 228600 h 228600"/>
                        <a:gd name="connsiteX9" fmla="*/ 228600 w 228599"/>
                        <a:gd name="connsiteY9" fmla="*/ 0 h 228600"/>
                        <a:gd name="connsiteX10" fmla="*/ 0 w 228599"/>
                        <a:gd name="connsiteY10" fmla="*/ 0 h 228600"/>
                        <a:gd name="connsiteX11" fmla="*/ 164021 w 228599"/>
                        <a:gd name="connsiteY11" fmla="*/ 135922 h 228600"/>
                        <a:gd name="connsiteX12" fmla="*/ 164021 w 228599"/>
                        <a:gd name="connsiteY12" fmla="*/ 110871 h 228600"/>
                        <a:gd name="connsiteX13" fmla="*/ 150019 w 228599"/>
                        <a:gd name="connsiteY13" fmla="*/ 95631 h 228600"/>
                        <a:gd name="connsiteX14" fmla="*/ 137351 w 228599"/>
                        <a:gd name="connsiteY14" fmla="*/ 104013 h 228600"/>
                        <a:gd name="connsiteX15" fmla="*/ 124587 w 228599"/>
                        <a:gd name="connsiteY15" fmla="*/ 95631 h 228600"/>
                        <a:gd name="connsiteX16" fmla="*/ 113157 w 228599"/>
                        <a:gd name="connsiteY16" fmla="*/ 102299 h 228600"/>
                        <a:gd name="connsiteX17" fmla="*/ 113157 w 228599"/>
                        <a:gd name="connsiteY17" fmla="*/ 96488 h 228600"/>
                        <a:gd name="connsiteX18" fmla="*/ 107442 w 228599"/>
                        <a:gd name="connsiteY18" fmla="*/ 96488 h 228600"/>
                        <a:gd name="connsiteX19" fmla="*/ 107442 w 228599"/>
                        <a:gd name="connsiteY19" fmla="*/ 135826 h 228600"/>
                        <a:gd name="connsiteX20" fmla="*/ 113157 w 228599"/>
                        <a:gd name="connsiteY20" fmla="*/ 135826 h 228600"/>
                        <a:gd name="connsiteX21" fmla="*/ 113157 w 228599"/>
                        <a:gd name="connsiteY21" fmla="*/ 110776 h 228600"/>
                        <a:gd name="connsiteX22" fmla="*/ 123825 w 228599"/>
                        <a:gd name="connsiteY22" fmla="*/ 100679 h 228600"/>
                        <a:gd name="connsiteX23" fmla="*/ 132874 w 228599"/>
                        <a:gd name="connsiteY23" fmla="*/ 111538 h 228600"/>
                        <a:gd name="connsiteX24" fmla="*/ 132874 w 228599"/>
                        <a:gd name="connsiteY24" fmla="*/ 135826 h 228600"/>
                        <a:gd name="connsiteX25" fmla="*/ 138589 w 228599"/>
                        <a:gd name="connsiteY25" fmla="*/ 135826 h 228600"/>
                        <a:gd name="connsiteX26" fmla="*/ 138589 w 228599"/>
                        <a:gd name="connsiteY26" fmla="*/ 110776 h 228600"/>
                        <a:gd name="connsiteX27" fmla="*/ 149257 w 228599"/>
                        <a:gd name="connsiteY27" fmla="*/ 100679 h 228600"/>
                        <a:gd name="connsiteX28" fmla="*/ 158305 w 228599"/>
                        <a:gd name="connsiteY28" fmla="*/ 111538 h 228600"/>
                        <a:gd name="connsiteX29" fmla="*/ 158305 w 228599"/>
                        <a:gd name="connsiteY29" fmla="*/ 135826 h 228600"/>
                        <a:gd name="connsiteX30" fmla="*/ 164021 w 228599"/>
                        <a:gd name="connsiteY30" fmla="*/ 135826 h 228600"/>
                        <a:gd name="connsiteX31" fmla="*/ 67246 w 228599"/>
                        <a:gd name="connsiteY31" fmla="*/ 96583 h 228600"/>
                        <a:gd name="connsiteX32" fmla="*/ 60865 w 228599"/>
                        <a:gd name="connsiteY32" fmla="*/ 96583 h 228600"/>
                        <a:gd name="connsiteX33" fmla="*/ 77629 w 228599"/>
                        <a:gd name="connsiteY33" fmla="*/ 135922 h 228600"/>
                        <a:gd name="connsiteX34" fmla="*/ 83153 w 228599"/>
                        <a:gd name="connsiteY34" fmla="*/ 135922 h 228600"/>
                        <a:gd name="connsiteX35" fmla="*/ 99631 w 228599"/>
                        <a:gd name="connsiteY35" fmla="*/ 96583 h 228600"/>
                        <a:gd name="connsiteX36" fmla="*/ 93250 w 228599"/>
                        <a:gd name="connsiteY36" fmla="*/ 96583 h 228600"/>
                        <a:gd name="connsiteX37" fmla="*/ 80391 w 228599"/>
                        <a:gd name="connsiteY37" fmla="*/ 129254 h 228600"/>
                        <a:gd name="connsiteX38" fmla="*/ 67246 w 228599"/>
                        <a:gd name="connsiteY38" fmla="*/ 96583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8599" h="228600">
                          <a:moveTo>
                            <a:pt x="0" y="0"/>
                          </a:moveTo>
                          <a:lnTo>
                            <a:pt x="0" y="228314"/>
                          </a:lnTo>
                          <a:lnTo>
                            <a:pt x="196786" y="228314"/>
                          </a:lnTo>
                          <a:lnTo>
                            <a:pt x="196786" y="218694"/>
                          </a:lnTo>
                          <a:lnTo>
                            <a:pt x="9620" y="218694"/>
                          </a:lnTo>
                          <a:lnTo>
                            <a:pt x="9620" y="9620"/>
                          </a:lnTo>
                          <a:lnTo>
                            <a:pt x="219075" y="9620"/>
                          </a:lnTo>
                          <a:lnTo>
                            <a:pt x="219075" y="228600"/>
                          </a:lnTo>
                          <a:lnTo>
                            <a:pt x="228600" y="228600"/>
                          </a:lnTo>
                          <a:lnTo>
                            <a:pt x="228600" y="0"/>
                          </a:lnTo>
                          <a:lnTo>
                            <a:pt x="0" y="0"/>
                          </a:lnTo>
                          <a:close/>
                          <a:moveTo>
                            <a:pt x="164021" y="135922"/>
                          </a:moveTo>
                          <a:lnTo>
                            <a:pt x="164021" y="110871"/>
                          </a:lnTo>
                          <a:cubicBezTo>
                            <a:pt x="164021" y="101918"/>
                            <a:pt x="158210" y="95631"/>
                            <a:pt x="150019" y="95631"/>
                          </a:cubicBezTo>
                          <a:cubicBezTo>
                            <a:pt x="144113" y="95631"/>
                            <a:pt x="138875" y="98870"/>
                            <a:pt x="137351" y="104013"/>
                          </a:cubicBezTo>
                          <a:cubicBezTo>
                            <a:pt x="135255" y="98870"/>
                            <a:pt x="130588" y="95631"/>
                            <a:pt x="124587" y="95631"/>
                          </a:cubicBezTo>
                          <a:cubicBezTo>
                            <a:pt x="119443" y="95631"/>
                            <a:pt x="115157" y="98203"/>
                            <a:pt x="113157" y="102299"/>
                          </a:cubicBezTo>
                          <a:lnTo>
                            <a:pt x="113157" y="96488"/>
                          </a:lnTo>
                          <a:lnTo>
                            <a:pt x="107442" y="96488"/>
                          </a:lnTo>
                          <a:lnTo>
                            <a:pt x="107442" y="135826"/>
                          </a:lnTo>
                          <a:lnTo>
                            <a:pt x="113157" y="135826"/>
                          </a:lnTo>
                          <a:lnTo>
                            <a:pt x="113157" y="110776"/>
                          </a:lnTo>
                          <a:cubicBezTo>
                            <a:pt x="113157" y="104870"/>
                            <a:pt x="117539" y="100679"/>
                            <a:pt x="123825" y="100679"/>
                          </a:cubicBezTo>
                          <a:cubicBezTo>
                            <a:pt x="129159" y="100679"/>
                            <a:pt x="132874" y="105156"/>
                            <a:pt x="132874" y="111538"/>
                          </a:cubicBezTo>
                          <a:lnTo>
                            <a:pt x="132874" y="135826"/>
                          </a:lnTo>
                          <a:lnTo>
                            <a:pt x="138589" y="135826"/>
                          </a:lnTo>
                          <a:lnTo>
                            <a:pt x="138589" y="110776"/>
                          </a:lnTo>
                          <a:cubicBezTo>
                            <a:pt x="138589" y="104870"/>
                            <a:pt x="142970" y="100679"/>
                            <a:pt x="149257" y="100679"/>
                          </a:cubicBezTo>
                          <a:cubicBezTo>
                            <a:pt x="154591" y="100679"/>
                            <a:pt x="158305" y="105156"/>
                            <a:pt x="158305" y="111538"/>
                          </a:cubicBezTo>
                          <a:lnTo>
                            <a:pt x="158305" y="135826"/>
                          </a:lnTo>
                          <a:lnTo>
                            <a:pt x="164021" y="135826"/>
                          </a:lnTo>
                          <a:close/>
                          <a:moveTo>
                            <a:pt x="67246" y="96583"/>
                          </a:moveTo>
                          <a:lnTo>
                            <a:pt x="60865" y="96583"/>
                          </a:lnTo>
                          <a:lnTo>
                            <a:pt x="77629" y="135922"/>
                          </a:lnTo>
                          <a:lnTo>
                            <a:pt x="83153" y="135922"/>
                          </a:lnTo>
                          <a:lnTo>
                            <a:pt x="99631" y="96583"/>
                          </a:lnTo>
                          <a:lnTo>
                            <a:pt x="93250" y="96583"/>
                          </a:lnTo>
                          <a:lnTo>
                            <a:pt x="80391" y="129254"/>
                          </a:lnTo>
                          <a:lnTo>
                            <a:pt x="67246" y="96583"/>
                          </a:lnTo>
                          <a:close/>
                        </a:path>
                      </a:pathLst>
                    </a:custGeom>
                    <a:solidFill>
                      <a:srgbClr val="9BF00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108" name="Freeform: Shape 107">
                      <a:extLst>
                        <a:ext uri="{FF2B5EF4-FFF2-40B4-BE49-F238E27FC236}">
                          <a16:creationId xmlns:a16="http://schemas.microsoft.com/office/drawing/2014/main" id="{7921C9EE-3709-42C9-A986-E2E63EC5225C}"/>
                        </a:ext>
                      </a:extLst>
                    </p:cNvPr>
                    <p:cNvSpPr/>
                    <p:nvPr/>
                  </p:nvSpPr>
                  <p:spPr>
                    <a:xfrm>
                      <a:off x="2558942" y="3475567"/>
                      <a:ext cx="319964" cy="327762"/>
                    </a:xfrm>
                    <a:custGeom>
                      <a:avLst/>
                      <a:gdLst>
                        <a:gd name="connsiteX0" fmla="*/ 0 w 228599"/>
                        <a:gd name="connsiteY0" fmla="*/ 0 h 228600"/>
                        <a:gd name="connsiteX1" fmla="*/ 0 w 228599"/>
                        <a:gd name="connsiteY1" fmla="*/ 228314 h 228600"/>
                        <a:gd name="connsiteX2" fmla="*/ 196786 w 228599"/>
                        <a:gd name="connsiteY2" fmla="*/ 228314 h 228600"/>
                        <a:gd name="connsiteX3" fmla="*/ 196786 w 228599"/>
                        <a:gd name="connsiteY3" fmla="*/ 218694 h 228600"/>
                        <a:gd name="connsiteX4" fmla="*/ 9620 w 228599"/>
                        <a:gd name="connsiteY4" fmla="*/ 218694 h 228600"/>
                        <a:gd name="connsiteX5" fmla="*/ 9620 w 228599"/>
                        <a:gd name="connsiteY5" fmla="*/ 9620 h 228600"/>
                        <a:gd name="connsiteX6" fmla="*/ 219075 w 228599"/>
                        <a:gd name="connsiteY6" fmla="*/ 9620 h 228600"/>
                        <a:gd name="connsiteX7" fmla="*/ 219075 w 228599"/>
                        <a:gd name="connsiteY7" fmla="*/ 228600 h 228600"/>
                        <a:gd name="connsiteX8" fmla="*/ 228600 w 228599"/>
                        <a:gd name="connsiteY8" fmla="*/ 228600 h 228600"/>
                        <a:gd name="connsiteX9" fmla="*/ 228600 w 228599"/>
                        <a:gd name="connsiteY9" fmla="*/ 0 h 228600"/>
                        <a:gd name="connsiteX10" fmla="*/ 0 w 228599"/>
                        <a:gd name="connsiteY10" fmla="*/ 0 h 228600"/>
                        <a:gd name="connsiteX11" fmla="*/ 164021 w 228599"/>
                        <a:gd name="connsiteY11" fmla="*/ 135922 h 228600"/>
                        <a:gd name="connsiteX12" fmla="*/ 164021 w 228599"/>
                        <a:gd name="connsiteY12" fmla="*/ 110871 h 228600"/>
                        <a:gd name="connsiteX13" fmla="*/ 150019 w 228599"/>
                        <a:gd name="connsiteY13" fmla="*/ 95631 h 228600"/>
                        <a:gd name="connsiteX14" fmla="*/ 137351 w 228599"/>
                        <a:gd name="connsiteY14" fmla="*/ 104013 h 228600"/>
                        <a:gd name="connsiteX15" fmla="*/ 124587 w 228599"/>
                        <a:gd name="connsiteY15" fmla="*/ 95631 h 228600"/>
                        <a:gd name="connsiteX16" fmla="*/ 113157 w 228599"/>
                        <a:gd name="connsiteY16" fmla="*/ 102299 h 228600"/>
                        <a:gd name="connsiteX17" fmla="*/ 113157 w 228599"/>
                        <a:gd name="connsiteY17" fmla="*/ 96488 h 228600"/>
                        <a:gd name="connsiteX18" fmla="*/ 107442 w 228599"/>
                        <a:gd name="connsiteY18" fmla="*/ 96488 h 228600"/>
                        <a:gd name="connsiteX19" fmla="*/ 107442 w 228599"/>
                        <a:gd name="connsiteY19" fmla="*/ 135826 h 228600"/>
                        <a:gd name="connsiteX20" fmla="*/ 113157 w 228599"/>
                        <a:gd name="connsiteY20" fmla="*/ 135826 h 228600"/>
                        <a:gd name="connsiteX21" fmla="*/ 113157 w 228599"/>
                        <a:gd name="connsiteY21" fmla="*/ 110776 h 228600"/>
                        <a:gd name="connsiteX22" fmla="*/ 123825 w 228599"/>
                        <a:gd name="connsiteY22" fmla="*/ 100679 h 228600"/>
                        <a:gd name="connsiteX23" fmla="*/ 132874 w 228599"/>
                        <a:gd name="connsiteY23" fmla="*/ 111538 h 228600"/>
                        <a:gd name="connsiteX24" fmla="*/ 132874 w 228599"/>
                        <a:gd name="connsiteY24" fmla="*/ 135826 h 228600"/>
                        <a:gd name="connsiteX25" fmla="*/ 138589 w 228599"/>
                        <a:gd name="connsiteY25" fmla="*/ 135826 h 228600"/>
                        <a:gd name="connsiteX26" fmla="*/ 138589 w 228599"/>
                        <a:gd name="connsiteY26" fmla="*/ 110776 h 228600"/>
                        <a:gd name="connsiteX27" fmla="*/ 149257 w 228599"/>
                        <a:gd name="connsiteY27" fmla="*/ 100679 h 228600"/>
                        <a:gd name="connsiteX28" fmla="*/ 158305 w 228599"/>
                        <a:gd name="connsiteY28" fmla="*/ 111538 h 228600"/>
                        <a:gd name="connsiteX29" fmla="*/ 158305 w 228599"/>
                        <a:gd name="connsiteY29" fmla="*/ 135826 h 228600"/>
                        <a:gd name="connsiteX30" fmla="*/ 164021 w 228599"/>
                        <a:gd name="connsiteY30" fmla="*/ 135826 h 228600"/>
                        <a:gd name="connsiteX31" fmla="*/ 67246 w 228599"/>
                        <a:gd name="connsiteY31" fmla="*/ 96583 h 228600"/>
                        <a:gd name="connsiteX32" fmla="*/ 60865 w 228599"/>
                        <a:gd name="connsiteY32" fmla="*/ 96583 h 228600"/>
                        <a:gd name="connsiteX33" fmla="*/ 77629 w 228599"/>
                        <a:gd name="connsiteY33" fmla="*/ 135922 h 228600"/>
                        <a:gd name="connsiteX34" fmla="*/ 83153 w 228599"/>
                        <a:gd name="connsiteY34" fmla="*/ 135922 h 228600"/>
                        <a:gd name="connsiteX35" fmla="*/ 99631 w 228599"/>
                        <a:gd name="connsiteY35" fmla="*/ 96583 h 228600"/>
                        <a:gd name="connsiteX36" fmla="*/ 93250 w 228599"/>
                        <a:gd name="connsiteY36" fmla="*/ 96583 h 228600"/>
                        <a:gd name="connsiteX37" fmla="*/ 80391 w 228599"/>
                        <a:gd name="connsiteY37" fmla="*/ 129254 h 228600"/>
                        <a:gd name="connsiteX38" fmla="*/ 67246 w 228599"/>
                        <a:gd name="connsiteY38" fmla="*/ 96583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8599" h="228600">
                          <a:moveTo>
                            <a:pt x="0" y="0"/>
                          </a:moveTo>
                          <a:lnTo>
                            <a:pt x="0" y="228314"/>
                          </a:lnTo>
                          <a:lnTo>
                            <a:pt x="196786" y="228314"/>
                          </a:lnTo>
                          <a:lnTo>
                            <a:pt x="196786" y="218694"/>
                          </a:lnTo>
                          <a:lnTo>
                            <a:pt x="9620" y="218694"/>
                          </a:lnTo>
                          <a:lnTo>
                            <a:pt x="9620" y="9620"/>
                          </a:lnTo>
                          <a:lnTo>
                            <a:pt x="219075" y="9620"/>
                          </a:lnTo>
                          <a:lnTo>
                            <a:pt x="219075" y="228600"/>
                          </a:lnTo>
                          <a:lnTo>
                            <a:pt x="228600" y="228600"/>
                          </a:lnTo>
                          <a:lnTo>
                            <a:pt x="228600" y="0"/>
                          </a:lnTo>
                          <a:lnTo>
                            <a:pt x="0" y="0"/>
                          </a:lnTo>
                          <a:close/>
                          <a:moveTo>
                            <a:pt x="164021" y="135922"/>
                          </a:moveTo>
                          <a:lnTo>
                            <a:pt x="164021" y="110871"/>
                          </a:lnTo>
                          <a:cubicBezTo>
                            <a:pt x="164021" y="101918"/>
                            <a:pt x="158210" y="95631"/>
                            <a:pt x="150019" y="95631"/>
                          </a:cubicBezTo>
                          <a:cubicBezTo>
                            <a:pt x="144113" y="95631"/>
                            <a:pt x="138875" y="98870"/>
                            <a:pt x="137351" y="104013"/>
                          </a:cubicBezTo>
                          <a:cubicBezTo>
                            <a:pt x="135255" y="98870"/>
                            <a:pt x="130588" y="95631"/>
                            <a:pt x="124587" y="95631"/>
                          </a:cubicBezTo>
                          <a:cubicBezTo>
                            <a:pt x="119443" y="95631"/>
                            <a:pt x="115157" y="98203"/>
                            <a:pt x="113157" y="102299"/>
                          </a:cubicBezTo>
                          <a:lnTo>
                            <a:pt x="113157" y="96488"/>
                          </a:lnTo>
                          <a:lnTo>
                            <a:pt x="107442" y="96488"/>
                          </a:lnTo>
                          <a:lnTo>
                            <a:pt x="107442" y="135826"/>
                          </a:lnTo>
                          <a:lnTo>
                            <a:pt x="113157" y="135826"/>
                          </a:lnTo>
                          <a:lnTo>
                            <a:pt x="113157" y="110776"/>
                          </a:lnTo>
                          <a:cubicBezTo>
                            <a:pt x="113157" y="104870"/>
                            <a:pt x="117539" y="100679"/>
                            <a:pt x="123825" y="100679"/>
                          </a:cubicBezTo>
                          <a:cubicBezTo>
                            <a:pt x="129159" y="100679"/>
                            <a:pt x="132874" y="105156"/>
                            <a:pt x="132874" y="111538"/>
                          </a:cubicBezTo>
                          <a:lnTo>
                            <a:pt x="132874" y="135826"/>
                          </a:lnTo>
                          <a:lnTo>
                            <a:pt x="138589" y="135826"/>
                          </a:lnTo>
                          <a:lnTo>
                            <a:pt x="138589" y="110776"/>
                          </a:lnTo>
                          <a:cubicBezTo>
                            <a:pt x="138589" y="104870"/>
                            <a:pt x="142970" y="100679"/>
                            <a:pt x="149257" y="100679"/>
                          </a:cubicBezTo>
                          <a:cubicBezTo>
                            <a:pt x="154591" y="100679"/>
                            <a:pt x="158305" y="105156"/>
                            <a:pt x="158305" y="111538"/>
                          </a:cubicBezTo>
                          <a:lnTo>
                            <a:pt x="158305" y="135826"/>
                          </a:lnTo>
                          <a:lnTo>
                            <a:pt x="164021" y="135826"/>
                          </a:lnTo>
                          <a:close/>
                          <a:moveTo>
                            <a:pt x="67246" y="96583"/>
                          </a:moveTo>
                          <a:lnTo>
                            <a:pt x="60865" y="96583"/>
                          </a:lnTo>
                          <a:lnTo>
                            <a:pt x="77629" y="135922"/>
                          </a:lnTo>
                          <a:lnTo>
                            <a:pt x="83153" y="135922"/>
                          </a:lnTo>
                          <a:lnTo>
                            <a:pt x="99631" y="96583"/>
                          </a:lnTo>
                          <a:lnTo>
                            <a:pt x="93250" y="96583"/>
                          </a:lnTo>
                          <a:lnTo>
                            <a:pt x="80391" y="129254"/>
                          </a:lnTo>
                          <a:lnTo>
                            <a:pt x="67246" y="96583"/>
                          </a:lnTo>
                          <a:close/>
                        </a:path>
                      </a:pathLst>
                    </a:custGeom>
                    <a:solidFill>
                      <a:srgbClr val="9BF00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112" name="Freeform: Shape 111">
                      <a:extLst>
                        <a:ext uri="{FF2B5EF4-FFF2-40B4-BE49-F238E27FC236}">
                          <a16:creationId xmlns:a16="http://schemas.microsoft.com/office/drawing/2014/main" id="{AE0A3896-2DE2-4CA1-A81D-C743047A98C8}"/>
                        </a:ext>
                      </a:extLst>
                    </p:cNvPr>
                    <p:cNvSpPr/>
                    <p:nvPr/>
                  </p:nvSpPr>
                  <p:spPr>
                    <a:xfrm>
                      <a:off x="3071415" y="3475567"/>
                      <a:ext cx="319964" cy="327762"/>
                    </a:xfrm>
                    <a:custGeom>
                      <a:avLst/>
                      <a:gdLst>
                        <a:gd name="connsiteX0" fmla="*/ 0 w 228599"/>
                        <a:gd name="connsiteY0" fmla="*/ 0 h 228600"/>
                        <a:gd name="connsiteX1" fmla="*/ 0 w 228599"/>
                        <a:gd name="connsiteY1" fmla="*/ 228314 h 228600"/>
                        <a:gd name="connsiteX2" fmla="*/ 196786 w 228599"/>
                        <a:gd name="connsiteY2" fmla="*/ 228314 h 228600"/>
                        <a:gd name="connsiteX3" fmla="*/ 196786 w 228599"/>
                        <a:gd name="connsiteY3" fmla="*/ 218694 h 228600"/>
                        <a:gd name="connsiteX4" fmla="*/ 9620 w 228599"/>
                        <a:gd name="connsiteY4" fmla="*/ 218694 h 228600"/>
                        <a:gd name="connsiteX5" fmla="*/ 9620 w 228599"/>
                        <a:gd name="connsiteY5" fmla="*/ 9620 h 228600"/>
                        <a:gd name="connsiteX6" fmla="*/ 219075 w 228599"/>
                        <a:gd name="connsiteY6" fmla="*/ 9620 h 228600"/>
                        <a:gd name="connsiteX7" fmla="*/ 219075 w 228599"/>
                        <a:gd name="connsiteY7" fmla="*/ 228600 h 228600"/>
                        <a:gd name="connsiteX8" fmla="*/ 228600 w 228599"/>
                        <a:gd name="connsiteY8" fmla="*/ 228600 h 228600"/>
                        <a:gd name="connsiteX9" fmla="*/ 228600 w 228599"/>
                        <a:gd name="connsiteY9" fmla="*/ 0 h 228600"/>
                        <a:gd name="connsiteX10" fmla="*/ 0 w 228599"/>
                        <a:gd name="connsiteY10" fmla="*/ 0 h 228600"/>
                        <a:gd name="connsiteX11" fmla="*/ 164021 w 228599"/>
                        <a:gd name="connsiteY11" fmla="*/ 135922 h 228600"/>
                        <a:gd name="connsiteX12" fmla="*/ 164021 w 228599"/>
                        <a:gd name="connsiteY12" fmla="*/ 110871 h 228600"/>
                        <a:gd name="connsiteX13" fmla="*/ 150019 w 228599"/>
                        <a:gd name="connsiteY13" fmla="*/ 95631 h 228600"/>
                        <a:gd name="connsiteX14" fmla="*/ 137351 w 228599"/>
                        <a:gd name="connsiteY14" fmla="*/ 104013 h 228600"/>
                        <a:gd name="connsiteX15" fmla="*/ 124587 w 228599"/>
                        <a:gd name="connsiteY15" fmla="*/ 95631 h 228600"/>
                        <a:gd name="connsiteX16" fmla="*/ 113157 w 228599"/>
                        <a:gd name="connsiteY16" fmla="*/ 102299 h 228600"/>
                        <a:gd name="connsiteX17" fmla="*/ 113157 w 228599"/>
                        <a:gd name="connsiteY17" fmla="*/ 96488 h 228600"/>
                        <a:gd name="connsiteX18" fmla="*/ 107442 w 228599"/>
                        <a:gd name="connsiteY18" fmla="*/ 96488 h 228600"/>
                        <a:gd name="connsiteX19" fmla="*/ 107442 w 228599"/>
                        <a:gd name="connsiteY19" fmla="*/ 135826 h 228600"/>
                        <a:gd name="connsiteX20" fmla="*/ 113157 w 228599"/>
                        <a:gd name="connsiteY20" fmla="*/ 135826 h 228600"/>
                        <a:gd name="connsiteX21" fmla="*/ 113157 w 228599"/>
                        <a:gd name="connsiteY21" fmla="*/ 110776 h 228600"/>
                        <a:gd name="connsiteX22" fmla="*/ 123825 w 228599"/>
                        <a:gd name="connsiteY22" fmla="*/ 100679 h 228600"/>
                        <a:gd name="connsiteX23" fmla="*/ 132874 w 228599"/>
                        <a:gd name="connsiteY23" fmla="*/ 111538 h 228600"/>
                        <a:gd name="connsiteX24" fmla="*/ 132874 w 228599"/>
                        <a:gd name="connsiteY24" fmla="*/ 135826 h 228600"/>
                        <a:gd name="connsiteX25" fmla="*/ 138589 w 228599"/>
                        <a:gd name="connsiteY25" fmla="*/ 135826 h 228600"/>
                        <a:gd name="connsiteX26" fmla="*/ 138589 w 228599"/>
                        <a:gd name="connsiteY26" fmla="*/ 110776 h 228600"/>
                        <a:gd name="connsiteX27" fmla="*/ 149257 w 228599"/>
                        <a:gd name="connsiteY27" fmla="*/ 100679 h 228600"/>
                        <a:gd name="connsiteX28" fmla="*/ 158305 w 228599"/>
                        <a:gd name="connsiteY28" fmla="*/ 111538 h 228600"/>
                        <a:gd name="connsiteX29" fmla="*/ 158305 w 228599"/>
                        <a:gd name="connsiteY29" fmla="*/ 135826 h 228600"/>
                        <a:gd name="connsiteX30" fmla="*/ 164021 w 228599"/>
                        <a:gd name="connsiteY30" fmla="*/ 135826 h 228600"/>
                        <a:gd name="connsiteX31" fmla="*/ 67246 w 228599"/>
                        <a:gd name="connsiteY31" fmla="*/ 96583 h 228600"/>
                        <a:gd name="connsiteX32" fmla="*/ 60865 w 228599"/>
                        <a:gd name="connsiteY32" fmla="*/ 96583 h 228600"/>
                        <a:gd name="connsiteX33" fmla="*/ 77629 w 228599"/>
                        <a:gd name="connsiteY33" fmla="*/ 135922 h 228600"/>
                        <a:gd name="connsiteX34" fmla="*/ 83153 w 228599"/>
                        <a:gd name="connsiteY34" fmla="*/ 135922 h 228600"/>
                        <a:gd name="connsiteX35" fmla="*/ 99631 w 228599"/>
                        <a:gd name="connsiteY35" fmla="*/ 96583 h 228600"/>
                        <a:gd name="connsiteX36" fmla="*/ 93250 w 228599"/>
                        <a:gd name="connsiteY36" fmla="*/ 96583 h 228600"/>
                        <a:gd name="connsiteX37" fmla="*/ 80391 w 228599"/>
                        <a:gd name="connsiteY37" fmla="*/ 129254 h 228600"/>
                        <a:gd name="connsiteX38" fmla="*/ 67246 w 228599"/>
                        <a:gd name="connsiteY38" fmla="*/ 96583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8599" h="228600">
                          <a:moveTo>
                            <a:pt x="0" y="0"/>
                          </a:moveTo>
                          <a:lnTo>
                            <a:pt x="0" y="228314"/>
                          </a:lnTo>
                          <a:lnTo>
                            <a:pt x="196786" y="228314"/>
                          </a:lnTo>
                          <a:lnTo>
                            <a:pt x="196786" y="218694"/>
                          </a:lnTo>
                          <a:lnTo>
                            <a:pt x="9620" y="218694"/>
                          </a:lnTo>
                          <a:lnTo>
                            <a:pt x="9620" y="9620"/>
                          </a:lnTo>
                          <a:lnTo>
                            <a:pt x="219075" y="9620"/>
                          </a:lnTo>
                          <a:lnTo>
                            <a:pt x="219075" y="228600"/>
                          </a:lnTo>
                          <a:lnTo>
                            <a:pt x="228600" y="228600"/>
                          </a:lnTo>
                          <a:lnTo>
                            <a:pt x="228600" y="0"/>
                          </a:lnTo>
                          <a:lnTo>
                            <a:pt x="0" y="0"/>
                          </a:lnTo>
                          <a:close/>
                          <a:moveTo>
                            <a:pt x="164021" y="135922"/>
                          </a:moveTo>
                          <a:lnTo>
                            <a:pt x="164021" y="110871"/>
                          </a:lnTo>
                          <a:cubicBezTo>
                            <a:pt x="164021" y="101918"/>
                            <a:pt x="158210" y="95631"/>
                            <a:pt x="150019" y="95631"/>
                          </a:cubicBezTo>
                          <a:cubicBezTo>
                            <a:pt x="144113" y="95631"/>
                            <a:pt x="138875" y="98870"/>
                            <a:pt x="137351" y="104013"/>
                          </a:cubicBezTo>
                          <a:cubicBezTo>
                            <a:pt x="135255" y="98870"/>
                            <a:pt x="130588" y="95631"/>
                            <a:pt x="124587" y="95631"/>
                          </a:cubicBezTo>
                          <a:cubicBezTo>
                            <a:pt x="119443" y="95631"/>
                            <a:pt x="115157" y="98203"/>
                            <a:pt x="113157" y="102299"/>
                          </a:cubicBezTo>
                          <a:lnTo>
                            <a:pt x="113157" y="96488"/>
                          </a:lnTo>
                          <a:lnTo>
                            <a:pt x="107442" y="96488"/>
                          </a:lnTo>
                          <a:lnTo>
                            <a:pt x="107442" y="135826"/>
                          </a:lnTo>
                          <a:lnTo>
                            <a:pt x="113157" y="135826"/>
                          </a:lnTo>
                          <a:lnTo>
                            <a:pt x="113157" y="110776"/>
                          </a:lnTo>
                          <a:cubicBezTo>
                            <a:pt x="113157" y="104870"/>
                            <a:pt x="117539" y="100679"/>
                            <a:pt x="123825" y="100679"/>
                          </a:cubicBezTo>
                          <a:cubicBezTo>
                            <a:pt x="129159" y="100679"/>
                            <a:pt x="132874" y="105156"/>
                            <a:pt x="132874" y="111538"/>
                          </a:cubicBezTo>
                          <a:lnTo>
                            <a:pt x="132874" y="135826"/>
                          </a:lnTo>
                          <a:lnTo>
                            <a:pt x="138589" y="135826"/>
                          </a:lnTo>
                          <a:lnTo>
                            <a:pt x="138589" y="110776"/>
                          </a:lnTo>
                          <a:cubicBezTo>
                            <a:pt x="138589" y="104870"/>
                            <a:pt x="142970" y="100679"/>
                            <a:pt x="149257" y="100679"/>
                          </a:cubicBezTo>
                          <a:cubicBezTo>
                            <a:pt x="154591" y="100679"/>
                            <a:pt x="158305" y="105156"/>
                            <a:pt x="158305" y="111538"/>
                          </a:cubicBezTo>
                          <a:lnTo>
                            <a:pt x="158305" y="135826"/>
                          </a:lnTo>
                          <a:lnTo>
                            <a:pt x="164021" y="135826"/>
                          </a:lnTo>
                          <a:close/>
                          <a:moveTo>
                            <a:pt x="67246" y="96583"/>
                          </a:moveTo>
                          <a:lnTo>
                            <a:pt x="60865" y="96583"/>
                          </a:lnTo>
                          <a:lnTo>
                            <a:pt x="77629" y="135922"/>
                          </a:lnTo>
                          <a:lnTo>
                            <a:pt x="83153" y="135922"/>
                          </a:lnTo>
                          <a:lnTo>
                            <a:pt x="99631" y="96583"/>
                          </a:lnTo>
                          <a:lnTo>
                            <a:pt x="93250" y="96583"/>
                          </a:lnTo>
                          <a:lnTo>
                            <a:pt x="80391" y="129254"/>
                          </a:lnTo>
                          <a:lnTo>
                            <a:pt x="67246" y="96583"/>
                          </a:lnTo>
                          <a:close/>
                        </a:path>
                      </a:pathLst>
                    </a:custGeom>
                    <a:solidFill>
                      <a:srgbClr val="9BF00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grpSp>
              <p:grpSp>
                <p:nvGrpSpPr>
                  <p:cNvPr id="113" name="Group 112">
                    <a:extLst>
                      <a:ext uri="{FF2B5EF4-FFF2-40B4-BE49-F238E27FC236}">
                        <a16:creationId xmlns:a16="http://schemas.microsoft.com/office/drawing/2014/main" id="{4BAB3EAD-CD02-4304-B549-46D518DA035F}"/>
                      </a:ext>
                    </a:extLst>
                  </p:cNvPr>
                  <p:cNvGrpSpPr/>
                  <p:nvPr/>
                </p:nvGrpSpPr>
                <p:grpSpPr>
                  <a:xfrm>
                    <a:off x="6287717" y="3507552"/>
                    <a:ext cx="1344910" cy="327762"/>
                    <a:chOff x="2046469" y="3475567"/>
                    <a:chExt cx="1344910" cy="327762"/>
                  </a:xfrm>
                </p:grpSpPr>
                <p:sp>
                  <p:nvSpPr>
                    <p:cNvPr id="114" name="Freeform: Shape 113">
                      <a:extLst>
                        <a:ext uri="{FF2B5EF4-FFF2-40B4-BE49-F238E27FC236}">
                          <a16:creationId xmlns:a16="http://schemas.microsoft.com/office/drawing/2014/main" id="{656B837F-006B-4794-BCF9-007D37F0461A}"/>
                        </a:ext>
                      </a:extLst>
                    </p:cNvPr>
                    <p:cNvSpPr/>
                    <p:nvPr/>
                  </p:nvSpPr>
                  <p:spPr>
                    <a:xfrm>
                      <a:off x="2046469" y="3475567"/>
                      <a:ext cx="319964" cy="327762"/>
                    </a:xfrm>
                    <a:custGeom>
                      <a:avLst/>
                      <a:gdLst>
                        <a:gd name="connsiteX0" fmla="*/ 0 w 228599"/>
                        <a:gd name="connsiteY0" fmla="*/ 0 h 228600"/>
                        <a:gd name="connsiteX1" fmla="*/ 0 w 228599"/>
                        <a:gd name="connsiteY1" fmla="*/ 228314 h 228600"/>
                        <a:gd name="connsiteX2" fmla="*/ 196786 w 228599"/>
                        <a:gd name="connsiteY2" fmla="*/ 228314 h 228600"/>
                        <a:gd name="connsiteX3" fmla="*/ 196786 w 228599"/>
                        <a:gd name="connsiteY3" fmla="*/ 218694 h 228600"/>
                        <a:gd name="connsiteX4" fmla="*/ 9620 w 228599"/>
                        <a:gd name="connsiteY4" fmla="*/ 218694 h 228600"/>
                        <a:gd name="connsiteX5" fmla="*/ 9620 w 228599"/>
                        <a:gd name="connsiteY5" fmla="*/ 9620 h 228600"/>
                        <a:gd name="connsiteX6" fmla="*/ 219075 w 228599"/>
                        <a:gd name="connsiteY6" fmla="*/ 9620 h 228600"/>
                        <a:gd name="connsiteX7" fmla="*/ 219075 w 228599"/>
                        <a:gd name="connsiteY7" fmla="*/ 228600 h 228600"/>
                        <a:gd name="connsiteX8" fmla="*/ 228600 w 228599"/>
                        <a:gd name="connsiteY8" fmla="*/ 228600 h 228600"/>
                        <a:gd name="connsiteX9" fmla="*/ 228600 w 228599"/>
                        <a:gd name="connsiteY9" fmla="*/ 0 h 228600"/>
                        <a:gd name="connsiteX10" fmla="*/ 0 w 228599"/>
                        <a:gd name="connsiteY10" fmla="*/ 0 h 228600"/>
                        <a:gd name="connsiteX11" fmla="*/ 164021 w 228599"/>
                        <a:gd name="connsiteY11" fmla="*/ 135922 h 228600"/>
                        <a:gd name="connsiteX12" fmla="*/ 164021 w 228599"/>
                        <a:gd name="connsiteY12" fmla="*/ 110871 h 228600"/>
                        <a:gd name="connsiteX13" fmla="*/ 150019 w 228599"/>
                        <a:gd name="connsiteY13" fmla="*/ 95631 h 228600"/>
                        <a:gd name="connsiteX14" fmla="*/ 137351 w 228599"/>
                        <a:gd name="connsiteY14" fmla="*/ 104013 h 228600"/>
                        <a:gd name="connsiteX15" fmla="*/ 124587 w 228599"/>
                        <a:gd name="connsiteY15" fmla="*/ 95631 h 228600"/>
                        <a:gd name="connsiteX16" fmla="*/ 113157 w 228599"/>
                        <a:gd name="connsiteY16" fmla="*/ 102299 h 228600"/>
                        <a:gd name="connsiteX17" fmla="*/ 113157 w 228599"/>
                        <a:gd name="connsiteY17" fmla="*/ 96488 h 228600"/>
                        <a:gd name="connsiteX18" fmla="*/ 107442 w 228599"/>
                        <a:gd name="connsiteY18" fmla="*/ 96488 h 228600"/>
                        <a:gd name="connsiteX19" fmla="*/ 107442 w 228599"/>
                        <a:gd name="connsiteY19" fmla="*/ 135826 h 228600"/>
                        <a:gd name="connsiteX20" fmla="*/ 113157 w 228599"/>
                        <a:gd name="connsiteY20" fmla="*/ 135826 h 228600"/>
                        <a:gd name="connsiteX21" fmla="*/ 113157 w 228599"/>
                        <a:gd name="connsiteY21" fmla="*/ 110776 h 228600"/>
                        <a:gd name="connsiteX22" fmla="*/ 123825 w 228599"/>
                        <a:gd name="connsiteY22" fmla="*/ 100679 h 228600"/>
                        <a:gd name="connsiteX23" fmla="*/ 132874 w 228599"/>
                        <a:gd name="connsiteY23" fmla="*/ 111538 h 228600"/>
                        <a:gd name="connsiteX24" fmla="*/ 132874 w 228599"/>
                        <a:gd name="connsiteY24" fmla="*/ 135826 h 228600"/>
                        <a:gd name="connsiteX25" fmla="*/ 138589 w 228599"/>
                        <a:gd name="connsiteY25" fmla="*/ 135826 h 228600"/>
                        <a:gd name="connsiteX26" fmla="*/ 138589 w 228599"/>
                        <a:gd name="connsiteY26" fmla="*/ 110776 h 228600"/>
                        <a:gd name="connsiteX27" fmla="*/ 149257 w 228599"/>
                        <a:gd name="connsiteY27" fmla="*/ 100679 h 228600"/>
                        <a:gd name="connsiteX28" fmla="*/ 158305 w 228599"/>
                        <a:gd name="connsiteY28" fmla="*/ 111538 h 228600"/>
                        <a:gd name="connsiteX29" fmla="*/ 158305 w 228599"/>
                        <a:gd name="connsiteY29" fmla="*/ 135826 h 228600"/>
                        <a:gd name="connsiteX30" fmla="*/ 164021 w 228599"/>
                        <a:gd name="connsiteY30" fmla="*/ 135826 h 228600"/>
                        <a:gd name="connsiteX31" fmla="*/ 67246 w 228599"/>
                        <a:gd name="connsiteY31" fmla="*/ 96583 h 228600"/>
                        <a:gd name="connsiteX32" fmla="*/ 60865 w 228599"/>
                        <a:gd name="connsiteY32" fmla="*/ 96583 h 228600"/>
                        <a:gd name="connsiteX33" fmla="*/ 77629 w 228599"/>
                        <a:gd name="connsiteY33" fmla="*/ 135922 h 228600"/>
                        <a:gd name="connsiteX34" fmla="*/ 83153 w 228599"/>
                        <a:gd name="connsiteY34" fmla="*/ 135922 h 228600"/>
                        <a:gd name="connsiteX35" fmla="*/ 99631 w 228599"/>
                        <a:gd name="connsiteY35" fmla="*/ 96583 h 228600"/>
                        <a:gd name="connsiteX36" fmla="*/ 93250 w 228599"/>
                        <a:gd name="connsiteY36" fmla="*/ 96583 h 228600"/>
                        <a:gd name="connsiteX37" fmla="*/ 80391 w 228599"/>
                        <a:gd name="connsiteY37" fmla="*/ 129254 h 228600"/>
                        <a:gd name="connsiteX38" fmla="*/ 67246 w 228599"/>
                        <a:gd name="connsiteY38" fmla="*/ 96583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8599" h="228600">
                          <a:moveTo>
                            <a:pt x="0" y="0"/>
                          </a:moveTo>
                          <a:lnTo>
                            <a:pt x="0" y="228314"/>
                          </a:lnTo>
                          <a:lnTo>
                            <a:pt x="196786" y="228314"/>
                          </a:lnTo>
                          <a:lnTo>
                            <a:pt x="196786" y="218694"/>
                          </a:lnTo>
                          <a:lnTo>
                            <a:pt x="9620" y="218694"/>
                          </a:lnTo>
                          <a:lnTo>
                            <a:pt x="9620" y="9620"/>
                          </a:lnTo>
                          <a:lnTo>
                            <a:pt x="219075" y="9620"/>
                          </a:lnTo>
                          <a:lnTo>
                            <a:pt x="219075" y="228600"/>
                          </a:lnTo>
                          <a:lnTo>
                            <a:pt x="228600" y="228600"/>
                          </a:lnTo>
                          <a:lnTo>
                            <a:pt x="228600" y="0"/>
                          </a:lnTo>
                          <a:lnTo>
                            <a:pt x="0" y="0"/>
                          </a:lnTo>
                          <a:close/>
                          <a:moveTo>
                            <a:pt x="164021" y="135922"/>
                          </a:moveTo>
                          <a:lnTo>
                            <a:pt x="164021" y="110871"/>
                          </a:lnTo>
                          <a:cubicBezTo>
                            <a:pt x="164021" y="101918"/>
                            <a:pt x="158210" y="95631"/>
                            <a:pt x="150019" y="95631"/>
                          </a:cubicBezTo>
                          <a:cubicBezTo>
                            <a:pt x="144113" y="95631"/>
                            <a:pt x="138875" y="98870"/>
                            <a:pt x="137351" y="104013"/>
                          </a:cubicBezTo>
                          <a:cubicBezTo>
                            <a:pt x="135255" y="98870"/>
                            <a:pt x="130588" y="95631"/>
                            <a:pt x="124587" y="95631"/>
                          </a:cubicBezTo>
                          <a:cubicBezTo>
                            <a:pt x="119443" y="95631"/>
                            <a:pt x="115157" y="98203"/>
                            <a:pt x="113157" y="102299"/>
                          </a:cubicBezTo>
                          <a:lnTo>
                            <a:pt x="113157" y="96488"/>
                          </a:lnTo>
                          <a:lnTo>
                            <a:pt x="107442" y="96488"/>
                          </a:lnTo>
                          <a:lnTo>
                            <a:pt x="107442" y="135826"/>
                          </a:lnTo>
                          <a:lnTo>
                            <a:pt x="113157" y="135826"/>
                          </a:lnTo>
                          <a:lnTo>
                            <a:pt x="113157" y="110776"/>
                          </a:lnTo>
                          <a:cubicBezTo>
                            <a:pt x="113157" y="104870"/>
                            <a:pt x="117539" y="100679"/>
                            <a:pt x="123825" y="100679"/>
                          </a:cubicBezTo>
                          <a:cubicBezTo>
                            <a:pt x="129159" y="100679"/>
                            <a:pt x="132874" y="105156"/>
                            <a:pt x="132874" y="111538"/>
                          </a:cubicBezTo>
                          <a:lnTo>
                            <a:pt x="132874" y="135826"/>
                          </a:lnTo>
                          <a:lnTo>
                            <a:pt x="138589" y="135826"/>
                          </a:lnTo>
                          <a:lnTo>
                            <a:pt x="138589" y="110776"/>
                          </a:lnTo>
                          <a:cubicBezTo>
                            <a:pt x="138589" y="104870"/>
                            <a:pt x="142970" y="100679"/>
                            <a:pt x="149257" y="100679"/>
                          </a:cubicBezTo>
                          <a:cubicBezTo>
                            <a:pt x="154591" y="100679"/>
                            <a:pt x="158305" y="105156"/>
                            <a:pt x="158305" y="111538"/>
                          </a:cubicBezTo>
                          <a:lnTo>
                            <a:pt x="158305" y="135826"/>
                          </a:lnTo>
                          <a:lnTo>
                            <a:pt x="164021" y="135826"/>
                          </a:lnTo>
                          <a:close/>
                          <a:moveTo>
                            <a:pt x="67246" y="96583"/>
                          </a:moveTo>
                          <a:lnTo>
                            <a:pt x="60865" y="96583"/>
                          </a:lnTo>
                          <a:lnTo>
                            <a:pt x="77629" y="135922"/>
                          </a:lnTo>
                          <a:lnTo>
                            <a:pt x="83153" y="135922"/>
                          </a:lnTo>
                          <a:lnTo>
                            <a:pt x="99631" y="96583"/>
                          </a:lnTo>
                          <a:lnTo>
                            <a:pt x="93250" y="96583"/>
                          </a:lnTo>
                          <a:lnTo>
                            <a:pt x="80391" y="129254"/>
                          </a:lnTo>
                          <a:lnTo>
                            <a:pt x="67246" y="96583"/>
                          </a:lnTo>
                          <a:close/>
                        </a:path>
                      </a:pathLst>
                    </a:custGeom>
                    <a:solidFill>
                      <a:srgbClr val="9BF00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115" name="Freeform: Shape 114">
                      <a:extLst>
                        <a:ext uri="{FF2B5EF4-FFF2-40B4-BE49-F238E27FC236}">
                          <a16:creationId xmlns:a16="http://schemas.microsoft.com/office/drawing/2014/main" id="{E175C1E2-A9A9-41B8-BFE8-9A32095FFC30}"/>
                        </a:ext>
                      </a:extLst>
                    </p:cNvPr>
                    <p:cNvSpPr/>
                    <p:nvPr/>
                  </p:nvSpPr>
                  <p:spPr>
                    <a:xfrm>
                      <a:off x="2558942" y="3475567"/>
                      <a:ext cx="319964" cy="327762"/>
                    </a:xfrm>
                    <a:custGeom>
                      <a:avLst/>
                      <a:gdLst>
                        <a:gd name="connsiteX0" fmla="*/ 0 w 228599"/>
                        <a:gd name="connsiteY0" fmla="*/ 0 h 228600"/>
                        <a:gd name="connsiteX1" fmla="*/ 0 w 228599"/>
                        <a:gd name="connsiteY1" fmla="*/ 228314 h 228600"/>
                        <a:gd name="connsiteX2" fmla="*/ 196786 w 228599"/>
                        <a:gd name="connsiteY2" fmla="*/ 228314 h 228600"/>
                        <a:gd name="connsiteX3" fmla="*/ 196786 w 228599"/>
                        <a:gd name="connsiteY3" fmla="*/ 218694 h 228600"/>
                        <a:gd name="connsiteX4" fmla="*/ 9620 w 228599"/>
                        <a:gd name="connsiteY4" fmla="*/ 218694 h 228600"/>
                        <a:gd name="connsiteX5" fmla="*/ 9620 w 228599"/>
                        <a:gd name="connsiteY5" fmla="*/ 9620 h 228600"/>
                        <a:gd name="connsiteX6" fmla="*/ 219075 w 228599"/>
                        <a:gd name="connsiteY6" fmla="*/ 9620 h 228600"/>
                        <a:gd name="connsiteX7" fmla="*/ 219075 w 228599"/>
                        <a:gd name="connsiteY7" fmla="*/ 228600 h 228600"/>
                        <a:gd name="connsiteX8" fmla="*/ 228600 w 228599"/>
                        <a:gd name="connsiteY8" fmla="*/ 228600 h 228600"/>
                        <a:gd name="connsiteX9" fmla="*/ 228600 w 228599"/>
                        <a:gd name="connsiteY9" fmla="*/ 0 h 228600"/>
                        <a:gd name="connsiteX10" fmla="*/ 0 w 228599"/>
                        <a:gd name="connsiteY10" fmla="*/ 0 h 228600"/>
                        <a:gd name="connsiteX11" fmla="*/ 164021 w 228599"/>
                        <a:gd name="connsiteY11" fmla="*/ 135922 h 228600"/>
                        <a:gd name="connsiteX12" fmla="*/ 164021 w 228599"/>
                        <a:gd name="connsiteY12" fmla="*/ 110871 h 228600"/>
                        <a:gd name="connsiteX13" fmla="*/ 150019 w 228599"/>
                        <a:gd name="connsiteY13" fmla="*/ 95631 h 228600"/>
                        <a:gd name="connsiteX14" fmla="*/ 137351 w 228599"/>
                        <a:gd name="connsiteY14" fmla="*/ 104013 h 228600"/>
                        <a:gd name="connsiteX15" fmla="*/ 124587 w 228599"/>
                        <a:gd name="connsiteY15" fmla="*/ 95631 h 228600"/>
                        <a:gd name="connsiteX16" fmla="*/ 113157 w 228599"/>
                        <a:gd name="connsiteY16" fmla="*/ 102299 h 228600"/>
                        <a:gd name="connsiteX17" fmla="*/ 113157 w 228599"/>
                        <a:gd name="connsiteY17" fmla="*/ 96488 h 228600"/>
                        <a:gd name="connsiteX18" fmla="*/ 107442 w 228599"/>
                        <a:gd name="connsiteY18" fmla="*/ 96488 h 228600"/>
                        <a:gd name="connsiteX19" fmla="*/ 107442 w 228599"/>
                        <a:gd name="connsiteY19" fmla="*/ 135826 h 228600"/>
                        <a:gd name="connsiteX20" fmla="*/ 113157 w 228599"/>
                        <a:gd name="connsiteY20" fmla="*/ 135826 h 228600"/>
                        <a:gd name="connsiteX21" fmla="*/ 113157 w 228599"/>
                        <a:gd name="connsiteY21" fmla="*/ 110776 h 228600"/>
                        <a:gd name="connsiteX22" fmla="*/ 123825 w 228599"/>
                        <a:gd name="connsiteY22" fmla="*/ 100679 h 228600"/>
                        <a:gd name="connsiteX23" fmla="*/ 132874 w 228599"/>
                        <a:gd name="connsiteY23" fmla="*/ 111538 h 228600"/>
                        <a:gd name="connsiteX24" fmla="*/ 132874 w 228599"/>
                        <a:gd name="connsiteY24" fmla="*/ 135826 h 228600"/>
                        <a:gd name="connsiteX25" fmla="*/ 138589 w 228599"/>
                        <a:gd name="connsiteY25" fmla="*/ 135826 h 228600"/>
                        <a:gd name="connsiteX26" fmla="*/ 138589 w 228599"/>
                        <a:gd name="connsiteY26" fmla="*/ 110776 h 228600"/>
                        <a:gd name="connsiteX27" fmla="*/ 149257 w 228599"/>
                        <a:gd name="connsiteY27" fmla="*/ 100679 h 228600"/>
                        <a:gd name="connsiteX28" fmla="*/ 158305 w 228599"/>
                        <a:gd name="connsiteY28" fmla="*/ 111538 h 228600"/>
                        <a:gd name="connsiteX29" fmla="*/ 158305 w 228599"/>
                        <a:gd name="connsiteY29" fmla="*/ 135826 h 228600"/>
                        <a:gd name="connsiteX30" fmla="*/ 164021 w 228599"/>
                        <a:gd name="connsiteY30" fmla="*/ 135826 h 228600"/>
                        <a:gd name="connsiteX31" fmla="*/ 67246 w 228599"/>
                        <a:gd name="connsiteY31" fmla="*/ 96583 h 228600"/>
                        <a:gd name="connsiteX32" fmla="*/ 60865 w 228599"/>
                        <a:gd name="connsiteY32" fmla="*/ 96583 h 228600"/>
                        <a:gd name="connsiteX33" fmla="*/ 77629 w 228599"/>
                        <a:gd name="connsiteY33" fmla="*/ 135922 h 228600"/>
                        <a:gd name="connsiteX34" fmla="*/ 83153 w 228599"/>
                        <a:gd name="connsiteY34" fmla="*/ 135922 h 228600"/>
                        <a:gd name="connsiteX35" fmla="*/ 99631 w 228599"/>
                        <a:gd name="connsiteY35" fmla="*/ 96583 h 228600"/>
                        <a:gd name="connsiteX36" fmla="*/ 93250 w 228599"/>
                        <a:gd name="connsiteY36" fmla="*/ 96583 h 228600"/>
                        <a:gd name="connsiteX37" fmla="*/ 80391 w 228599"/>
                        <a:gd name="connsiteY37" fmla="*/ 129254 h 228600"/>
                        <a:gd name="connsiteX38" fmla="*/ 67246 w 228599"/>
                        <a:gd name="connsiteY38" fmla="*/ 96583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8599" h="228600">
                          <a:moveTo>
                            <a:pt x="0" y="0"/>
                          </a:moveTo>
                          <a:lnTo>
                            <a:pt x="0" y="228314"/>
                          </a:lnTo>
                          <a:lnTo>
                            <a:pt x="196786" y="228314"/>
                          </a:lnTo>
                          <a:lnTo>
                            <a:pt x="196786" y="218694"/>
                          </a:lnTo>
                          <a:lnTo>
                            <a:pt x="9620" y="218694"/>
                          </a:lnTo>
                          <a:lnTo>
                            <a:pt x="9620" y="9620"/>
                          </a:lnTo>
                          <a:lnTo>
                            <a:pt x="219075" y="9620"/>
                          </a:lnTo>
                          <a:lnTo>
                            <a:pt x="219075" y="228600"/>
                          </a:lnTo>
                          <a:lnTo>
                            <a:pt x="228600" y="228600"/>
                          </a:lnTo>
                          <a:lnTo>
                            <a:pt x="228600" y="0"/>
                          </a:lnTo>
                          <a:lnTo>
                            <a:pt x="0" y="0"/>
                          </a:lnTo>
                          <a:close/>
                          <a:moveTo>
                            <a:pt x="164021" y="135922"/>
                          </a:moveTo>
                          <a:lnTo>
                            <a:pt x="164021" y="110871"/>
                          </a:lnTo>
                          <a:cubicBezTo>
                            <a:pt x="164021" y="101918"/>
                            <a:pt x="158210" y="95631"/>
                            <a:pt x="150019" y="95631"/>
                          </a:cubicBezTo>
                          <a:cubicBezTo>
                            <a:pt x="144113" y="95631"/>
                            <a:pt x="138875" y="98870"/>
                            <a:pt x="137351" y="104013"/>
                          </a:cubicBezTo>
                          <a:cubicBezTo>
                            <a:pt x="135255" y="98870"/>
                            <a:pt x="130588" y="95631"/>
                            <a:pt x="124587" y="95631"/>
                          </a:cubicBezTo>
                          <a:cubicBezTo>
                            <a:pt x="119443" y="95631"/>
                            <a:pt x="115157" y="98203"/>
                            <a:pt x="113157" y="102299"/>
                          </a:cubicBezTo>
                          <a:lnTo>
                            <a:pt x="113157" y="96488"/>
                          </a:lnTo>
                          <a:lnTo>
                            <a:pt x="107442" y="96488"/>
                          </a:lnTo>
                          <a:lnTo>
                            <a:pt x="107442" y="135826"/>
                          </a:lnTo>
                          <a:lnTo>
                            <a:pt x="113157" y="135826"/>
                          </a:lnTo>
                          <a:lnTo>
                            <a:pt x="113157" y="110776"/>
                          </a:lnTo>
                          <a:cubicBezTo>
                            <a:pt x="113157" y="104870"/>
                            <a:pt x="117539" y="100679"/>
                            <a:pt x="123825" y="100679"/>
                          </a:cubicBezTo>
                          <a:cubicBezTo>
                            <a:pt x="129159" y="100679"/>
                            <a:pt x="132874" y="105156"/>
                            <a:pt x="132874" y="111538"/>
                          </a:cubicBezTo>
                          <a:lnTo>
                            <a:pt x="132874" y="135826"/>
                          </a:lnTo>
                          <a:lnTo>
                            <a:pt x="138589" y="135826"/>
                          </a:lnTo>
                          <a:lnTo>
                            <a:pt x="138589" y="110776"/>
                          </a:lnTo>
                          <a:cubicBezTo>
                            <a:pt x="138589" y="104870"/>
                            <a:pt x="142970" y="100679"/>
                            <a:pt x="149257" y="100679"/>
                          </a:cubicBezTo>
                          <a:cubicBezTo>
                            <a:pt x="154591" y="100679"/>
                            <a:pt x="158305" y="105156"/>
                            <a:pt x="158305" y="111538"/>
                          </a:cubicBezTo>
                          <a:lnTo>
                            <a:pt x="158305" y="135826"/>
                          </a:lnTo>
                          <a:lnTo>
                            <a:pt x="164021" y="135826"/>
                          </a:lnTo>
                          <a:close/>
                          <a:moveTo>
                            <a:pt x="67246" y="96583"/>
                          </a:moveTo>
                          <a:lnTo>
                            <a:pt x="60865" y="96583"/>
                          </a:lnTo>
                          <a:lnTo>
                            <a:pt x="77629" y="135922"/>
                          </a:lnTo>
                          <a:lnTo>
                            <a:pt x="83153" y="135922"/>
                          </a:lnTo>
                          <a:lnTo>
                            <a:pt x="99631" y="96583"/>
                          </a:lnTo>
                          <a:lnTo>
                            <a:pt x="93250" y="96583"/>
                          </a:lnTo>
                          <a:lnTo>
                            <a:pt x="80391" y="129254"/>
                          </a:lnTo>
                          <a:lnTo>
                            <a:pt x="67246" y="96583"/>
                          </a:lnTo>
                          <a:close/>
                        </a:path>
                      </a:pathLst>
                    </a:custGeom>
                    <a:solidFill>
                      <a:srgbClr val="9BF00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116" name="Freeform: Shape 115">
                      <a:extLst>
                        <a:ext uri="{FF2B5EF4-FFF2-40B4-BE49-F238E27FC236}">
                          <a16:creationId xmlns:a16="http://schemas.microsoft.com/office/drawing/2014/main" id="{EEAE7E0E-5DF6-4851-811D-AFC24009A9FD}"/>
                        </a:ext>
                      </a:extLst>
                    </p:cNvPr>
                    <p:cNvSpPr/>
                    <p:nvPr/>
                  </p:nvSpPr>
                  <p:spPr>
                    <a:xfrm>
                      <a:off x="3071415" y="3475567"/>
                      <a:ext cx="319964" cy="327762"/>
                    </a:xfrm>
                    <a:custGeom>
                      <a:avLst/>
                      <a:gdLst>
                        <a:gd name="connsiteX0" fmla="*/ 0 w 228599"/>
                        <a:gd name="connsiteY0" fmla="*/ 0 h 228600"/>
                        <a:gd name="connsiteX1" fmla="*/ 0 w 228599"/>
                        <a:gd name="connsiteY1" fmla="*/ 228314 h 228600"/>
                        <a:gd name="connsiteX2" fmla="*/ 196786 w 228599"/>
                        <a:gd name="connsiteY2" fmla="*/ 228314 h 228600"/>
                        <a:gd name="connsiteX3" fmla="*/ 196786 w 228599"/>
                        <a:gd name="connsiteY3" fmla="*/ 218694 h 228600"/>
                        <a:gd name="connsiteX4" fmla="*/ 9620 w 228599"/>
                        <a:gd name="connsiteY4" fmla="*/ 218694 h 228600"/>
                        <a:gd name="connsiteX5" fmla="*/ 9620 w 228599"/>
                        <a:gd name="connsiteY5" fmla="*/ 9620 h 228600"/>
                        <a:gd name="connsiteX6" fmla="*/ 219075 w 228599"/>
                        <a:gd name="connsiteY6" fmla="*/ 9620 h 228600"/>
                        <a:gd name="connsiteX7" fmla="*/ 219075 w 228599"/>
                        <a:gd name="connsiteY7" fmla="*/ 228600 h 228600"/>
                        <a:gd name="connsiteX8" fmla="*/ 228600 w 228599"/>
                        <a:gd name="connsiteY8" fmla="*/ 228600 h 228600"/>
                        <a:gd name="connsiteX9" fmla="*/ 228600 w 228599"/>
                        <a:gd name="connsiteY9" fmla="*/ 0 h 228600"/>
                        <a:gd name="connsiteX10" fmla="*/ 0 w 228599"/>
                        <a:gd name="connsiteY10" fmla="*/ 0 h 228600"/>
                        <a:gd name="connsiteX11" fmla="*/ 164021 w 228599"/>
                        <a:gd name="connsiteY11" fmla="*/ 135922 h 228600"/>
                        <a:gd name="connsiteX12" fmla="*/ 164021 w 228599"/>
                        <a:gd name="connsiteY12" fmla="*/ 110871 h 228600"/>
                        <a:gd name="connsiteX13" fmla="*/ 150019 w 228599"/>
                        <a:gd name="connsiteY13" fmla="*/ 95631 h 228600"/>
                        <a:gd name="connsiteX14" fmla="*/ 137351 w 228599"/>
                        <a:gd name="connsiteY14" fmla="*/ 104013 h 228600"/>
                        <a:gd name="connsiteX15" fmla="*/ 124587 w 228599"/>
                        <a:gd name="connsiteY15" fmla="*/ 95631 h 228600"/>
                        <a:gd name="connsiteX16" fmla="*/ 113157 w 228599"/>
                        <a:gd name="connsiteY16" fmla="*/ 102299 h 228600"/>
                        <a:gd name="connsiteX17" fmla="*/ 113157 w 228599"/>
                        <a:gd name="connsiteY17" fmla="*/ 96488 h 228600"/>
                        <a:gd name="connsiteX18" fmla="*/ 107442 w 228599"/>
                        <a:gd name="connsiteY18" fmla="*/ 96488 h 228600"/>
                        <a:gd name="connsiteX19" fmla="*/ 107442 w 228599"/>
                        <a:gd name="connsiteY19" fmla="*/ 135826 h 228600"/>
                        <a:gd name="connsiteX20" fmla="*/ 113157 w 228599"/>
                        <a:gd name="connsiteY20" fmla="*/ 135826 h 228600"/>
                        <a:gd name="connsiteX21" fmla="*/ 113157 w 228599"/>
                        <a:gd name="connsiteY21" fmla="*/ 110776 h 228600"/>
                        <a:gd name="connsiteX22" fmla="*/ 123825 w 228599"/>
                        <a:gd name="connsiteY22" fmla="*/ 100679 h 228600"/>
                        <a:gd name="connsiteX23" fmla="*/ 132874 w 228599"/>
                        <a:gd name="connsiteY23" fmla="*/ 111538 h 228600"/>
                        <a:gd name="connsiteX24" fmla="*/ 132874 w 228599"/>
                        <a:gd name="connsiteY24" fmla="*/ 135826 h 228600"/>
                        <a:gd name="connsiteX25" fmla="*/ 138589 w 228599"/>
                        <a:gd name="connsiteY25" fmla="*/ 135826 h 228600"/>
                        <a:gd name="connsiteX26" fmla="*/ 138589 w 228599"/>
                        <a:gd name="connsiteY26" fmla="*/ 110776 h 228600"/>
                        <a:gd name="connsiteX27" fmla="*/ 149257 w 228599"/>
                        <a:gd name="connsiteY27" fmla="*/ 100679 h 228600"/>
                        <a:gd name="connsiteX28" fmla="*/ 158305 w 228599"/>
                        <a:gd name="connsiteY28" fmla="*/ 111538 h 228600"/>
                        <a:gd name="connsiteX29" fmla="*/ 158305 w 228599"/>
                        <a:gd name="connsiteY29" fmla="*/ 135826 h 228600"/>
                        <a:gd name="connsiteX30" fmla="*/ 164021 w 228599"/>
                        <a:gd name="connsiteY30" fmla="*/ 135826 h 228600"/>
                        <a:gd name="connsiteX31" fmla="*/ 67246 w 228599"/>
                        <a:gd name="connsiteY31" fmla="*/ 96583 h 228600"/>
                        <a:gd name="connsiteX32" fmla="*/ 60865 w 228599"/>
                        <a:gd name="connsiteY32" fmla="*/ 96583 h 228600"/>
                        <a:gd name="connsiteX33" fmla="*/ 77629 w 228599"/>
                        <a:gd name="connsiteY33" fmla="*/ 135922 h 228600"/>
                        <a:gd name="connsiteX34" fmla="*/ 83153 w 228599"/>
                        <a:gd name="connsiteY34" fmla="*/ 135922 h 228600"/>
                        <a:gd name="connsiteX35" fmla="*/ 99631 w 228599"/>
                        <a:gd name="connsiteY35" fmla="*/ 96583 h 228600"/>
                        <a:gd name="connsiteX36" fmla="*/ 93250 w 228599"/>
                        <a:gd name="connsiteY36" fmla="*/ 96583 h 228600"/>
                        <a:gd name="connsiteX37" fmla="*/ 80391 w 228599"/>
                        <a:gd name="connsiteY37" fmla="*/ 129254 h 228600"/>
                        <a:gd name="connsiteX38" fmla="*/ 67246 w 228599"/>
                        <a:gd name="connsiteY38" fmla="*/ 96583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8599" h="228600">
                          <a:moveTo>
                            <a:pt x="0" y="0"/>
                          </a:moveTo>
                          <a:lnTo>
                            <a:pt x="0" y="228314"/>
                          </a:lnTo>
                          <a:lnTo>
                            <a:pt x="196786" y="228314"/>
                          </a:lnTo>
                          <a:lnTo>
                            <a:pt x="196786" y="218694"/>
                          </a:lnTo>
                          <a:lnTo>
                            <a:pt x="9620" y="218694"/>
                          </a:lnTo>
                          <a:lnTo>
                            <a:pt x="9620" y="9620"/>
                          </a:lnTo>
                          <a:lnTo>
                            <a:pt x="219075" y="9620"/>
                          </a:lnTo>
                          <a:lnTo>
                            <a:pt x="219075" y="228600"/>
                          </a:lnTo>
                          <a:lnTo>
                            <a:pt x="228600" y="228600"/>
                          </a:lnTo>
                          <a:lnTo>
                            <a:pt x="228600" y="0"/>
                          </a:lnTo>
                          <a:lnTo>
                            <a:pt x="0" y="0"/>
                          </a:lnTo>
                          <a:close/>
                          <a:moveTo>
                            <a:pt x="164021" y="135922"/>
                          </a:moveTo>
                          <a:lnTo>
                            <a:pt x="164021" y="110871"/>
                          </a:lnTo>
                          <a:cubicBezTo>
                            <a:pt x="164021" y="101918"/>
                            <a:pt x="158210" y="95631"/>
                            <a:pt x="150019" y="95631"/>
                          </a:cubicBezTo>
                          <a:cubicBezTo>
                            <a:pt x="144113" y="95631"/>
                            <a:pt x="138875" y="98870"/>
                            <a:pt x="137351" y="104013"/>
                          </a:cubicBezTo>
                          <a:cubicBezTo>
                            <a:pt x="135255" y="98870"/>
                            <a:pt x="130588" y="95631"/>
                            <a:pt x="124587" y="95631"/>
                          </a:cubicBezTo>
                          <a:cubicBezTo>
                            <a:pt x="119443" y="95631"/>
                            <a:pt x="115157" y="98203"/>
                            <a:pt x="113157" y="102299"/>
                          </a:cubicBezTo>
                          <a:lnTo>
                            <a:pt x="113157" y="96488"/>
                          </a:lnTo>
                          <a:lnTo>
                            <a:pt x="107442" y="96488"/>
                          </a:lnTo>
                          <a:lnTo>
                            <a:pt x="107442" y="135826"/>
                          </a:lnTo>
                          <a:lnTo>
                            <a:pt x="113157" y="135826"/>
                          </a:lnTo>
                          <a:lnTo>
                            <a:pt x="113157" y="110776"/>
                          </a:lnTo>
                          <a:cubicBezTo>
                            <a:pt x="113157" y="104870"/>
                            <a:pt x="117539" y="100679"/>
                            <a:pt x="123825" y="100679"/>
                          </a:cubicBezTo>
                          <a:cubicBezTo>
                            <a:pt x="129159" y="100679"/>
                            <a:pt x="132874" y="105156"/>
                            <a:pt x="132874" y="111538"/>
                          </a:cubicBezTo>
                          <a:lnTo>
                            <a:pt x="132874" y="135826"/>
                          </a:lnTo>
                          <a:lnTo>
                            <a:pt x="138589" y="135826"/>
                          </a:lnTo>
                          <a:lnTo>
                            <a:pt x="138589" y="110776"/>
                          </a:lnTo>
                          <a:cubicBezTo>
                            <a:pt x="138589" y="104870"/>
                            <a:pt x="142970" y="100679"/>
                            <a:pt x="149257" y="100679"/>
                          </a:cubicBezTo>
                          <a:cubicBezTo>
                            <a:pt x="154591" y="100679"/>
                            <a:pt x="158305" y="105156"/>
                            <a:pt x="158305" y="111538"/>
                          </a:cubicBezTo>
                          <a:lnTo>
                            <a:pt x="158305" y="135826"/>
                          </a:lnTo>
                          <a:lnTo>
                            <a:pt x="164021" y="135826"/>
                          </a:lnTo>
                          <a:close/>
                          <a:moveTo>
                            <a:pt x="67246" y="96583"/>
                          </a:moveTo>
                          <a:lnTo>
                            <a:pt x="60865" y="96583"/>
                          </a:lnTo>
                          <a:lnTo>
                            <a:pt x="77629" y="135922"/>
                          </a:lnTo>
                          <a:lnTo>
                            <a:pt x="83153" y="135922"/>
                          </a:lnTo>
                          <a:lnTo>
                            <a:pt x="99631" y="96583"/>
                          </a:lnTo>
                          <a:lnTo>
                            <a:pt x="93250" y="96583"/>
                          </a:lnTo>
                          <a:lnTo>
                            <a:pt x="80391" y="129254"/>
                          </a:lnTo>
                          <a:lnTo>
                            <a:pt x="67246" y="96583"/>
                          </a:lnTo>
                          <a:close/>
                        </a:path>
                      </a:pathLst>
                    </a:custGeom>
                    <a:solidFill>
                      <a:srgbClr val="9BF00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grpSp>
              <p:sp>
                <p:nvSpPr>
                  <p:cNvPr id="201" name="Rectangle 200">
                    <a:extLst>
                      <a:ext uri="{FF2B5EF4-FFF2-40B4-BE49-F238E27FC236}">
                        <a16:creationId xmlns:a16="http://schemas.microsoft.com/office/drawing/2014/main" id="{EFF9C4C0-EB46-4455-A91E-53C79618B811}"/>
                      </a:ext>
                    </a:extLst>
                  </p:cNvPr>
                  <p:cNvSpPr/>
                  <p:nvPr/>
                </p:nvSpPr>
                <p:spPr>
                  <a:xfrm>
                    <a:off x="7825136" y="3507552"/>
                    <a:ext cx="1105457" cy="327763"/>
                  </a:xfrm>
                  <a:prstGeom prst="rect">
                    <a:avLst/>
                  </a:prstGeom>
                  <a:solidFill>
                    <a:srgbClr val="000000"/>
                  </a:solidFill>
                  <a:ln w="3175" cap="flat" cmpd="sng" algn="ctr">
                    <a:solidFill>
                      <a:srgbClr val="92D050"/>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solidFill>
                          <a:srgbClr val="E6E6E6"/>
                        </a:solidFill>
                        <a:effectLst/>
                        <a:uLnTx/>
                        <a:uFillTx/>
                        <a:latin typeface="Segoe UI"/>
                        <a:ea typeface="+mj-ea"/>
                        <a:cs typeface="+mj-cs"/>
                      </a:rPr>
                      <a:t>VM Templates</a:t>
                    </a:r>
                  </a:p>
                </p:txBody>
              </p:sp>
              <p:sp>
                <p:nvSpPr>
                  <p:cNvPr id="202" name="Rectangle 201">
                    <a:extLst>
                      <a:ext uri="{FF2B5EF4-FFF2-40B4-BE49-F238E27FC236}">
                        <a16:creationId xmlns:a16="http://schemas.microsoft.com/office/drawing/2014/main" id="{7383DE1B-8EF9-4ABB-A158-D20719CF3EE9}"/>
                      </a:ext>
                    </a:extLst>
                  </p:cNvPr>
                  <p:cNvSpPr/>
                  <p:nvPr/>
                </p:nvSpPr>
                <p:spPr>
                  <a:xfrm>
                    <a:off x="9123102" y="3507551"/>
                    <a:ext cx="1105457" cy="327763"/>
                  </a:xfrm>
                  <a:prstGeom prst="rect">
                    <a:avLst/>
                  </a:prstGeom>
                  <a:solidFill>
                    <a:srgbClr val="000000"/>
                  </a:solidFill>
                  <a:ln w="3175" cap="flat" cmpd="sng" algn="ctr">
                    <a:solidFill>
                      <a:srgbClr val="92D050"/>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solidFill>
                          <a:srgbClr val="E6E6E6"/>
                        </a:solidFill>
                        <a:effectLst/>
                        <a:uLnTx/>
                        <a:uFillTx/>
                        <a:latin typeface="Segoe UI"/>
                        <a:ea typeface="+mj-ea"/>
                        <a:cs typeface="+mj-cs"/>
                      </a:rPr>
                      <a:t>Virtual Networks</a:t>
                    </a:r>
                  </a:p>
                </p:txBody>
              </p:sp>
              <p:grpSp>
                <p:nvGrpSpPr>
                  <p:cNvPr id="25" name="Group 24">
                    <a:extLst>
                      <a:ext uri="{FF2B5EF4-FFF2-40B4-BE49-F238E27FC236}">
                        <a16:creationId xmlns:a16="http://schemas.microsoft.com/office/drawing/2014/main" id="{0E402C41-1D92-42C5-B2EC-5C32513CC105}"/>
                      </a:ext>
                    </a:extLst>
                  </p:cNvPr>
                  <p:cNvGrpSpPr/>
                  <p:nvPr/>
                </p:nvGrpSpPr>
                <p:grpSpPr>
                  <a:xfrm>
                    <a:off x="9039370" y="3907085"/>
                    <a:ext cx="1189189" cy="408266"/>
                    <a:chOff x="9039370" y="3907085"/>
                    <a:chExt cx="1189189" cy="408266"/>
                  </a:xfrm>
                </p:grpSpPr>
                <p:sp>
                  <p:nvSpPr>
                    <p:cNvPr id="215" name="Rectangle 214">
                      <a:extLst>
                        <a:ext uri="{FF2B5EF4-FFF2-40B4-BE49-F238E27FC236}">
                          <a16:creationId xmlns:a16="http://schemas.microsoft.com/office/drawing/2014/main" id="{350223E5-589B-4905-89FC-AFB7876B3B50}"/>
                        </a:ext>
                      </a:extLst>
                    </p:cNvPr>
                    <p:cNvSpPr/>
                    <p:nvPr/>
                  </p:nvSpPr>
                  <p:spPr>
                    <a:xfrm>
                      <a:off x="9039370" y="4060945"/>
                      <a:ext cx="1189189" cy="254406"/>
                    </a:xfrm>
                    <a:prstGeom prst="rect">
                      <a:avLst/>
                    </a:prstGeom>
                    <a:solidFill>
                      <a:srgbClr val="000000"/>
                    </a:solidFill>
                    <a:ln w="3175" cap="flat" cmpd="sng" algn="ctr">
                      <a:solidFill>
                        <a:srgbClr val="92D050"/>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solidFill>
                            <a:srgbClr val="E6E6E6"/>
                          </a:solidFill>
                          <a:effectLst/>
                          <a:uLnTx/>
                          <a:uFillTx/>
                          <a:latin typeface="Segoe UI"/>
                          <a:ea typeface="+mj-ea"/>
                          <a:cs typeface="+mj-cs"/>
                        </a:rPr>
                        <a:t>ESXi Host</a:t>
                      </a:r>
                    </a:p>
                  </p:txBody>
                </p:sp>
                <p:grpSp>
                  <p:nvGrpSpPr>
                    <p:cNvPr id="216" name="Graphic 2">
                      <a:extLst>
                        <a:ext uri="{FF2B5EF4-FFF2-40B4-BE49-F238E27FC236}">
                          <a16:creationId xmlns:a16="http://schemas.microsoft.com/office/drawing/2014/main" id="{8C9F2CB6-EB57-4C7B-BE55-6E32A3846201}"/>
                        </a:ext>
                      </a:extLst>
                    </p:cNvPr>
                    <p:cNvGrpSpPr/>
                    <p:nvPr/>
                  </p:nvGrpSpPr>
                  <p:grpSpPr>
                    <a:xfrm>
                      <a:off x="9347802" y="3907085"/>
                      <a:ext cx="572323" cy="171198"/>
                      <a:chOff x="5602920" y="1774983"/>
                      <a:chExt cx="281463" cy="76200"/>
                    </a:xfrm>
                    <a:solidFill>
                      <a:schemeClr val="tx1"/>
                    </a:solidFill>
                  </p:grpSpPr>
                  <p:sp>
                    <p:nvSpPr>
                      <p:cNvPr id="217" name="Freeform: Shape 216">
                        <a:extLst>
                          <a:ext uri="{FF2B5EF4-FFF2-40B4-BE49-F238E27FC236}">
                            <a16:creationId xmlns:a16="http://schemas.microsoft.com/office/drawing/2014/main" id="{99247FA4-61C4-4CB2-AC94-A13BD200AC8A}"/>
                          </a:ext>
                        </a:extLst>
                      </p:cNvPr>
                      <p:cNvSpPr/>
                      <p:nvPr/>
                    </p:nvSpPr>
                    <p:spPr>
                      <a:xfrm>
                        <a:off x="5602920" y="1774983"/>
                        <a:ext cx="281463" cy="76200"/>
                      </a:xfrm>
                      <a:custGeom>
                        <a:avLst/>
                        <a:gdLst>
                          <a:gd name="connsiteX0" fmla="*/ 271653 w 281463"/>
                          <a:gd name="connsiteY0" fmla="*/ 9525 h 76200"/>
                          <a:gd name="connsiteX1" fmla="*/ 271939 w 281463"/>
                          <a:gd name="connsiteY1" fmla="*/ 66675 h 76200"/>
                          <a:gd name="connsiteX2" fmla="*/ 9906 w 281463"/>
                          <a:gd name="connsiteY2" fmla="*/ 66675 h 76200"/>
                          <a:gd name="connsiteX3" fmla="*/ 9620 w 281463"/>
                          <a:gd name="connsiteY3" fmla="*/ 9525 h 76200"/>
                          <a:gd name="connsiteX4" fmla="*/ 271653 w 281463"/>
                          <a:gd name="connsiteY4" fmla="*/ 9525 h 76200"/>
                          <a:gd name="connsiteX5" fmla="*/ 281178 w 281463"/>
                          <a:gd name="connsiteY5" fmla="*/ 0 h 76200"/>
                          <a:gd name="connsiteX6" fmla="*/ 0 w 281463"/>
                          <a:gd name="connsiteY6" fmla="*/ 0 h 76200"/>
                          <a:gd name="connsiteX7" fmla="*/ 381 w 281463"/>
                          <a:gd name="connsiteY7" fmla="*/ 76200 h 76200"/>
                          <a:gd name="connsiteX8" fmla="*/ 281464 w 281463"/>
                          <a:gd name="connsiteY8" fmla="*/ 76200 h 76200"/>
                          <a:gd name="connsiteX9" fmla="*/ 281178 w 281463"/>
                          <a:gd name="connsiteY9" fmla="*/ 0 h 76200"/>
                          <a:gd name="connsiteX10" fmla="*/ 281178 w 281463"/>
                          <a:gd name="connsiteY10" fmla="*/ 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1463" h="76200">
                            <a:moveTo>
                              <a:pt x="271653" y="9525"/>
                            </a:moveTo>
                            <a:lnTo>
                              <a:pt x="271939" y="66675"/>
                            </a:lnTo>
                            <a:lnTo>
                              <a:pt x="9906" y="66675"/>
                            </a:lnTo>
                            <a:lnTo>
                              <a:pt x="9620" y="9525"/>
                            </a:lnTo>
                            <a:lnTo>
                              <a:pt x="271653" y="9525"/>
                            </a:lnTo>
                            <a:moveTo>
                              <a:pt x="281178" y="0"/>
                            </a:moveTo>
                            <a:lnTo>
                              <a:pt x="0" y="0"/>
                            </a:lnTo>
                            <a:lnTo>
                              <a:pt x="381" y="76200"/>
                            </a:lnTo>
                            <a:lnTo>
                              <a:pt x="281464" y="76200"/>
                            </a:lnTo>
                            <a:lnTo>
                              <a:pt x="281178" y="0"/>
                            </a:lnTo>
                            <a:lnTo>
                              <a:pt x="281178" y="0"/>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grpSp>
                    <p:nvGrpSpPr>
                      <p:cNvPr id="218" name="Graphic 2">
                        <a:extLst>
                          <a:ext uri="{FF2B5EF4-FFF2-40B4-BE49-F238E27FC236}">
                            <a16:creationId xmlns:a16="http://schemas.microsoft.com/office/drawing/2014/main" id="{D71ABE6D-06F5-4CD6-80BC-553B24D9BC48}"/>
                          </a:ext>
                        </a:extLst>
                      </p:cNvPr>
                      <p:cNvGrpSpPr/>
                      <p:nvPr/>
                    </p:nvGrpSpPr>
                    <p:grpSpPr>
                      <a:xfrm>
                        <a:off x="5632353" y="1798224"/>
                        <a:ext cx="54007" cy="29622"/>
                        <a:chOff x="5632353" y="1798224"/>
                        <a:chExt cx="54007" cy="29622"/>
                      </a:xfrm>
                      <a:grpFill/>
                    </p:grpSpPr>
                    <p:sp>
                      <p:nvSpPr>
                        <p:cNvPr id="220" name="Freeform: Shape 219">
                          <a:extLst>
                            <a:ext uri="{FF2B5EF4-FFF2-40B4-BE49-F238E27FC236}">
                              <a16:creationId xmlns:a16="http://schemas.microsoft.com/office/drawing/2014/main" id="{5C439C79-D7A9-494F-8A37-19058DFF6A68}"/>
                            </a:ext>
                          </a:extLst>
                        </p:cNvPr>
                        <p:cNvSpPr/>
                        <p:nvPr/>
                      </p:nvSpPr>
                      <p:spPr>
                        <a:xfrm>
                          <a:off x="5632353" y="1798224"/>
                          <a:ext cx="9525" cy="29622"/>
                        </a:xfrm>
                        <a:custGeom>
                          <a:avLst/>
                          <a:gdLst>
                            <a:gd name="connsiteX0" fmla="*/ 0 w 9525"/>
                            <a:gd name="connsiteY0" fmla="*/ 0 h 29622"/>
                            <a:gd name="connsiteX1" fmla="*/ 9525 w 9525"/>
                            <a:gd name="connsiteY1" fmla="*/ 0 h 29622"/>
                            <a:gd name="connsiteX2" fmla="*/ 9525 w 9525"/>
                            <a:gd name="connsiteY2" fmla="*/ 29623 h 29622"/>
                            <a:gd name="connsiteX3" fmla="*/ 0 w 9525"/>
                            <a:gd name="connsiteY3" fmla="*/ 29623 h 29622"/>
                          </a:gdLst>
                          <a:ahLst/>
                          <a:cxnLst>
                            <a:cxn ang="0">
                              <a:pos x="connsiteX0" y="connsiteY0"/>
                            </a:cxn>
                            <a:cxn ang="0">
                              <a:pos x="connsiteX1" y="connsiteY1"/>
                            </a:cxn>
                            <a:cxn ang="0">
                              <a:pos x="connsiteX2" y="connsiteY2"/>
                            </a:cxn>
                            <a:cxn ang="0">
                              <a:pos x="connsiteX3" y="connsiteY3"/>
                            </a:cxn>
                          </a:cxnLst>
                          <a:rect l="l" t="t" r="r" b="b"/>
                          <a:pathLst>
                            <a:path w="9525" h="29622">
                              <a:moveTo>
                                <a:pt x="0" y="0"/>
                              </a:moveTo>
                              <a:lnTo>
                                <a:pt x="9525" y="0"/>
                              </a:lnTo>
                              <a:lnTo>
                                <a:pt x="9525" y="29623"/>
                              </a:lnTo>
                              <a:lnTo>
                                <a:pt x="0" y="2962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221" name="Freeform: Shape 220">
                          <a:extLst>
                            <a:ext uri="{FF2B5EF4-FFF2-40B4-BE49-F238E27FC236}">
                              <a16:creationId xmlns:a16="http://schemas.microsoft.com/office/drawing/2014/main" id="{0B6F32C0-5747-456B-89AA-EA75606BE581}"/>
                            </a:ext>
                          </a:extLst>
                        </p:cNvPr>
                        <p:cNvSpPr/>
                        <p:nvPr/>
                      </p:nvSpPr>
                      <p:spPr>
                        <a:xfrm>
                          <a:off x="5647212" y="1798224"/>
                          <a:ext cx="9525" cy="29622"/>
                        </a:xfrm>
                        <a:custGeom>
                          <a:avLst/>
                          <a:gdLst>
                            <a:gd name="connsiteX0" fmla="*/ 0 w 9525"/>
                            <a:gd name="connsiteY0" fmla="*/ 0 h 29622"/>
                            <a:gd name="connsiteX1" fmla="*/ 9525 w 9525"/>
                            <a:gd name="connsiteY1" fmla="*/ 0 h 29622"/>
                            <a:gd name="connsiteX2" fmla="*/ 9525 w 9525"/>
                            <a:gd name="connsiteY2" fmla="*/ 29623 h 29622"/>
                            <a:gd name="connsiteX3" fmla="*/ 0 w 9525"/>
                            <a:gd name="connsiteY3" fmla="*/ 29623 h 29622"/>
                          </a:gdLst>
                          <a:ahLst/>
                          <a:cxnLst>
                            <a:cxn ang="0">
                              <a:pos x="connsiteX0" y="connsiteY0"/>
                            </a:cxn>
                            <a:cxn ang="0">
                              <a:pos x="connsiteX1" y="connsiteY1"/>
                            </a:cxn>
                            <a:cxn ang="0">
                              <a:pos x="connsiteX2" y="connsiteY2"/>
                            </a:cxn>
                            <a:cxn ang="0">
                              <a:pos x="connsiteX3" y="connsiteY3"/>
                            </a:cxn>
                          </a:cxnLst>
                          <a:rect l="l" t="t" r="r" b="b"/>
                          <a:pathLst>
                            <a:path w="9525" h="29622">
                              <a:moveTo>
                                <a:pt x="0" y="0"/>
                              </a:moveTo>
                              <a:lnTo>
                                <a:pt x="9525" y="0"/>
                              </a:lnTo>
                              <a:lnTo>
                                <a:pt x="9525" y="29623"/>
                              </a:lnTo>
                              <a:lnTo>
                                <a:pt x="0" y="2962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223" name="Freeform: Shape 222">
                          <a:extLst>
                            <a:ext uri="{FF2B5EF4-FFF2-40B4-BE49-F238E27FC236}">
                              <a16:creationId xmlns:a16="http://schemas.microsoft.com/office/drawing/2014/main" id="{A10E9D6A-4DEF-4D07-8BF9-C9A83EA47D13}"/>
                            </a:ext>
                          </a:extLst>
                        </p:cNvPr>
                        <p:cNvSpPr/>
                        <p:nvPr/>
                      </p:nvSpPr>
                      <p:spPr>
                        <a:xfrm>
                          <a:off x="5662071" y="1798224"/>
                          <a:ext cx="9525" cy="29622"/>
                        </a:xfrm>
                        <a:custGeom>
                          <a:avLst/>
                          <a:gdLst>
                            <a:gd name="connsiteX0" fmla="*/ 0 w 9525"/>
                            <a:gd name="connsiteY0" fmla="*/ 0 h 29622"/>
                            <a:gd name="connsiteX1" fmla="*/ 9525 w 9525"/>
                            <a:gd name="connsiteY1" fmla="*/ 0 h 29622"/>
                            <a:gd name="connsiteX2" fmla="*/ 9525 w 9525"/>
                            <a:gd name="connsiteY2" fmla="*/ 29623 h 29622"/>
                            <a:gd name="connsiteX3" fmla="*/ 0 w 9525"/>
                            <a:gd name="connsiteY3" fmla="*/ 29623 h 29622"/>
                          </a:gdLst>
                          <a:ahLst/>
                          <a:cxnLst>
                            <a:cxn ang="0">
                              <a:pos x="connsiteX0" y="connsiteY0"/>
                            </a:cxn>
                            <a:cxn ang="0">
                              <a:pos x="connsiteX1" y="connsiteY1"/>
                            </a:cxn>
                            <a:cxn ang="0">
                              <a:pos x="connsiteX2" y="connsiteY2"/>
                            </a:cxn>
                            <a:cxn ang="0">
                              <a:pos x="connsiteX3" y="connsiteY3"/>
                            </a:cxn>
                          </a:cxnLst>
                          <a:rect l="l" t="t" r="r" b="b"/>
                          <a:pathLst>
                            <a:path w="9525" h="29622">
                              <a:moveTo>
                                <a:pt x="0" y="0"/>
                              </a:moveTo>
                              <a:lnTo>
                                <a:pt x="9525" y="0"/>
                              </a:lnTo>
                              <a:lnTo>
                                <a:pt x="9525" y="29623"/>
                              </a:lnTo>
                              <a:lnTo>
                                <a:pt x="0" y="2962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225" name="Freeform: Shape 224">
                          <a:extLst>
                            <a:ext uri="{FF2B5EF4-FFF2-40B4-BE49-F238E27FC236}">
                              <a16:creationId xmlns:a16="http://schemas.microsoft.com/office/drawing/2014/main" id="{50586A30-6645-41AA-9591-B2C6BB628774}"/>
                            </a:ext>
                          </a:extLst>
                        </p:cNvPr>
                        <p:cNvSpPr/>
                        <p:nvPr/>
                      </p:nvSpPr>
                      <p:spPr>
                        <a:xfrm>
                          <a:off x="5676835" y="1798224"/>
                          <a:ext cx="9525" cy="29622"/>
                        </a:xfrm>
                        <a:custGeom>
                          <a:avLst/>
                          <a:gdLst>
                            <a:gd name="connsiteX0" fmla="*/ 0 w 9525"/>
                            <a:gd name="connsiteY0" fmla="*/ 0 h 29622"/>
                            <a:gd name="connsiteX1" fmla="*/ 9525 w 9525"/>
                            <a:gd name="connsiteY1" fmla="*/ 0 h 29622"/>
                            <a:gd name="connsiteX2" fmla="*/ 9525 w 9525"/>
                            <a:gd name="connsiteY2" fmla="*/ 29623 h 29622"/>
                            <a:gd name="connsiteX3" fmla="*/ 0 w 9525"/>
                            <a:gd name="connsiteY3" fmla="*/ 29623 h 29622"/>
                          </a:gdLst>
                          <a:ahLst/>
                          <a:cxnLst>
                            <a:cxn ang="0">
                              <a:pos x="connsiteX0" y="connsiteY0"/>
                            </a:cxn>
                            <a:cxn ang="0">
                              <a:pos x="connsiteX1" y="connsiteY1"/>
                            </a:cxn>
                            <a:cxn ang="0">
                              <a:pos x="connsiteX2" y="connsiteY2"/>
                            </a:cxn>
                            <a:cxn ang="0">
                              <a:pos x="connsiteX3" y="connsiteY3"/>
                            </a:cxn>
                          </a:cxnLst>
                          <a:rect l="l" t="t" r="r" b="b"/>
                          <a:pathLst>
                            <a:path w="9525" h="29622">
                              <a:moveTo>
                                <a:pt x="0" y="0"/>
                              </a:moveTo>
                              <a:lnTo>
                                <a:pt x="9525" y="0"/>
                              </a:lnTo>
                              <a:lnTo>
                                <a:pt x="9525" y="29623"/>
                              </a:lnTo>
                              <a:lnTo>
                                <a:pt x="0" y="2962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grpSp>
                  <p:sp>
                    <p:nvSpPr>
                      <p:cNvPr id="219" name="Freeform: Shape 218">
                        <a:extLst>
                          <a:ext uri="{FF2B5EF4-FFF2-40B4-BE49-F238E27FC236}">
                            <a16:creationId xmlns:a16="http://schemas.microsoft.com/office/drawing/2014/main" id="{AE39A14E-60C1-4951-A893-571D97154980}"/>
                          </a:ext>
                        </a:extLst>
                      </p:cNvPr>
                      <p:cNvSpPr/>
                      <p:nvPr/>
                    </p:nvSpPr>
                    <p:spPr>
                      <a:xfrm>
                        <a:off x="5841427" y="1805749"/>
                        <a:ext cx="14859" cy="14859"/>
                      </a:xfrm>
                      <a:custGeom>
                        <a:avLst/>
                        <a:gdLst>
                          <a:gd name="connsiteX0" fmla="*/ 14859 w 14859"/>
                          <a:gd name="connsiteY0" fmla="*/ 7429 h 14859"/>
                          <a:gd name="connsiteX1" fmla="*/ 7430 w 14859"/>
                          <a:gd name="connsiteY1" fmla="*/ 14859 h 14859"/>
                          <a:gd name="connsiteX2" fmla="*/ 0 w 14859"/>
                          <a:gd name="connsiteY2" fmla="*/ 7429 h 14859"/>
                          <a:gd name="connsiteX3" fmla="*/ 7430 w 14859"/>
                          <a:gd name="connsiteY3" fmla="*/ 0 h 14859"/>
                          <a:gd name="connsiteX4" fmla="*/ 14859 w 14859"/>
                          <a:gd name="connsiteY4" fmla="*/ 7429 h 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 h="14859">
                            <a:moveTo>
                              <a:pt x="14859" y="7429"/>
                            </a:moveTo>
                            <a:cubicBezTo>
                              <a:pt x="14859" y="11533"/>
                              <a:pt x="11533" y="14859"/>
                              <a:pt x="7430" y="14859"/>
                            </a:cubicBezTo>
                            <a:cubicBezTo>
                              <a:pt x="3326" y="14859"/>
                              <a:pt x="0" y="11533"/>
                              <a:pt x="0" y="7429"/>
                            </a:cubicBezTo>
                            <a:cubicBezTo>
                              <a:pt x="0" y="3326"/>
                              <a:pt x="3326" y="0"/>
                              <a:pt x="7430" y="0"/>
                            </a:cubicBezTo>
                            <a:cubicBezTo>
                              <a:pt x="11533" y="0"/>
                              <a:pt x="14859" y="3326"/>
                              <a:pt x="14859" y="742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grpSp>
              </p:grpSp>
              <p:grpSp>
                <p:nvGrpSpPr>
                  <p:cNvPr id="6" name="Group 5">
                    <a:extLst>
                      <a:ext uri="{FF2B5EF4-FFF2-40B4-BE49-F238E27FC236}">
                        <a16:creationId xmlns:a16="http://schemas.microsoft.com/office/drawing/2014/main" id="{26021111-FBDE-4071-B341-D4D866D84F38}"/>
                      </a:ext>
                    </a:extLst>
                  </p:cNvPr>
                  <p:cNvGrpSpPr/>
                  <p:nvPr/>
                </p:nvGrpSpPr>
                <p:grpSpPr>
                  <a:xfrm>
                    <a:off x="5899427" y="2656677"/>
                    <a:ext cx="3317165" cy="596468"/>
                    <a:chOff x="6401024" y="2975801"/>
                    <a:chExt cx="3317165" cy="596468"/>
                  </a:xfrm>
                </p:grpSpPr>
                <p:sp>
                  <p:nvSpPr>
                    <p:cNvPr id="245" name="Rectangle 244">
                      <a:extLst>
                        <a:ext uri="{FF2B5EF4-FFF2-40B4-BE49-F238E27FC236}">
                          <a16:creationId xmlns:a16="http://schemas.microsoft.com/office/drawing/2014/main" id="{949ECA02-4CE4-4E2F-B463-77266FD5F0E6}"/>
                        </a:ext>
                      </a:extLst>
                    </p:cNvPr>
                    <p:cNvSpPr/>
                    <p:nvPr/>
                  </p:nvSpPr>
                  <p:spPr>
                    <a:xfrm>
                      <a:off x="8103066" y="3146053"/>
                      <a:ext cx="1477963" cy="42621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solidFill>
                            <a:srgbClr val="E6E6E6"/>
                          </a:solidFill>
                          <a:effectLst/>
                          <a:uLnTx/>
                          <a:uFillTx/>
                          <a:latin typeface="Segoe UI"/>
                          <a:ea typeface="+mj-ea"/>
                          <a:cs typeface="+mj-cs"/>
                        </a:rPr>
                        <a:t>VMware vCenter Server</a:t>
                      </a:r>
                    </a:p>
                  </p:txBody>
                </p:sp>
                <p:sp>
                  <p:nvSpPr>
                    <p:cNvPr id="246" name="Rectangle 245">
                      <a:extLst>
                        <a:ext uri="{FF2B5EF4-FFF2-40B4-BE49-F238E27FC236}">
                          <a16:creationId xmlns:a16="http://schemas.microsoft.com/office/drawing/2014/main" id="{B0C7C27F-B3E9-40B5-8BD2-9D35CD065F76}"/>
                        </a:ext>
                      </a:extLst>
                    </p:cNvPr>
                    <p:cNvSpPr/>
                    <p:nvPr/>
                  </p:nvSpPr>
                  <p:spPr>
                    <a:xfrm>
                      <a:off x="6401024" y="3146053"/>
                      <a:ext cx="1477963" cy="42621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solidFill>
                            <a:srgbClr val="E6E6E6"/>
                          </a:solidFill>
                          <a:effectLst/>
                          <a:uLnTx/>
                          <a:uFillTx/>
                          <a:latin typeface="Segoe UI"/>
                          <a:ea typeface="+mj-ea"/>
                          <a:cs typeface="+mj-cs"/>
                        </a:rPr>
                        <a:t>Azure Arc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solidFill>
                            <a:srgbClr val="E6E6E6"/>
                          </a:solidFill>
                          <a:effectLst/>
                          <a:uLnTx/>
                          <a:uFillTx/>
                          <a:latin typeface="Segoe UI"/>
                          <a:ea typeface="+mj-ea"/>
                          <a:cs typeface="+mj-cs"/>
                        </a:rPr>
                        <a:t>Resource Bridge</a:t>
                      </a:r>
                    </a:p>
                  </p:txBody>
                </p:sp>
                <p:sp>
                  <p:nvSpPr>
                    <p:cNvPr id="111" name="Freeform: Shape 110">
                      <a:extLst>
                        <a:ext uri="{FF2B5EF4-FFF2-40B4-BE49-F238E27FC236}">
                          <a16:creationId xmlns:a16="http://schemas.microsoft.com/office/drawing/2014/main" id="{C01659CB-288B-4DC9-9B03-8CD5DF7DEE15}"/>
                        </a:ext>
                      </a:extLst>
                    </p:cNvPr>
                    <p:cNvSpPr/>
                    <p:nvPr/>
                  </p:nvSpPr>
                  <p:spPr>
                    <a:xfrm>
                      <a:off x="9443869" y="2975801"/>
                      <a:ext cx="274320" cy="274320"/>
                    </a:xfrm>
                    <a:custGeom>
                      <a:avLst/>
                      <a:gdLst>
                        <a:gd name="connsiteX0" fmla="*/ 223171 w 238315"/>
                        <a:gd name="connsiteY0" fmla="*/ 0 h 238029"/>
                        <a:gd name="connsiteX1" fmla="*/ 88678 w 238315"/>
                        <a:gd name="connsiteY1" fmla="*/ 0 h 238029"/>
                        <a:gd name="connsiteX2" fmla="*/ 73533 w 238315"/>
                        <a:gd name="connsiteY2" fmla="*/ 15240 h 238029"/>
                        <a:gd name="connsiteX3" fmla="*/ 73533 w 238315"/>
                        <a:gd name="connsiteY3" fmla="*/ 71057 h 238029"/>
                        <a:gd name="connsiteX4" fmla="*/ 15145 w 238315"/>
                        <a:gd name="connsiteY4" fmla="*/ 71057 h 238029"/>
                        <a:gd name="connsiteX5" fmla="*/ 0 w 238315"/>
                        <a:gd name="connsiteY5" fmla="*/ 86297 h 238029"/>
                        <a:gd name="connsiteX6" fmla="*/ 0 w 238315"/>
                        <a:gd name="connsiteY6" fmla="*/ 222790 h 238029"/>
                        <a:gd name="connsiteX7" fmla="*/ 15145 w 238315"/>
                        <a:gd name="connsiteY7" fmla="*/ 238030 h 238029"/>
                        <a:gd name="connsiteX8" fmla="*/ 149638 w 238315"/>
                        <a:gd name="connsiteY8" fmla="*/ 238030 h 238029"/>
                        <a:gd name="connsiteX9" fmla="*/ 164783 w 238315"/>
                        <a:gd name="connsiteY9" fmla="*/ 222790 h 238029"/>
                        <a:gd name="connsiteX10" fmla="*/ 164783 w 238315"/>
                        <a:gd name="connsiteY10" fmla="*/ 166973 h 238029"/>
                        <a:gd name="connsiteX11" fmla="*/ 223171 w 238315"/>
                        <a:gd name="connsiteY11" fmla="*/ 166973 h 238029"/>
                        <a:gd name="connsiteX12" fmla="*/ 238315 w 238315"/>
                        <a:gd name="connsiteY12" fmla="*/ 151733 h 238029"/>
                        <a:gd name="connsiteX13" fmla="*/ 238315 w 238315"/>
                        <a:gd name="connsiteY13" fmla="*/ 15240 h 238029"/>
                        <a:gd name="connsiteX14" fmla="*/ 223171 w 238315"/>
                        <a:gd name="connsiteY14" fmla="*/ 0 h 238029"/>
                        <a:gd name="connsiteX15" fmla="*/ 228790 w 238315"/>
                        <a:gd name="connsiteY15" fmla="*/ 151733 h 238029"/>
                        <a:gd name="connsiteX16" fmla="*/ 223171 w 238315"/>
                        <a:gd name="connsiteY16" fmla="*/ 157448 h 238029"/>
                        <a:gd name="connsiteX17" fmla="*/ 155258 w 238315"/>
                        <a:gd name="connsiteY17" fmla="*/ 157448 h 238029"/>
                        <a:gd name="connsiteX18" fmla="*/ 155258 w 238315"/>
                        <a:gd name="connsiteY18" fmla="*/ 222790 h 238029"/>
                        <a:gd name="connsiteX19" fmla="*/ 149638 w 238315"/>
                        <a:gd name="connsiteY19" fmla="*/ 228505 h 238029"/>
                        <a:gd name="connsiteX20" fmla="*/ 15145 w 238315"/>
                        <a:gd name="connsiteY20" fmla="*/ 228505 h 238029"/>
                        <a:gd name="connsiteX21" fmla="*/ 9525 w 238315"/>
                        <a:gd name="connsiteY21" fmla="*/ 222790 h 238029"/>
                        <a:gd name="connsiteX22" fmla="*/ 9525 w 238315"/>
                        <a:gd name="connsiteY22" fmla="*/ 86297 h 238029"/>
                        <a:gd name="connsiteX23" fmla="*/ 15145 w 238315"/>
                        <a:gd name="connsiteY23" fmla="*/ 80582 h 238029"/>
                        <a:gd name="connsiteX24" fmla="*/ 83153 w 238315"/>
                        <a:gd name="connsiteY24" fmla="*/ 80582 h 238029"/>
                        <a:gd name="connsiteX25" fmla="*/ 83153 w 238315"/>
                        <a:gd name="connsiteY25" fmla="*/ 15240 h 238029"/>
                        <a:gd name="connsiteX26" fmla="*/ 88773 w 238315"/>
                        <a:gd name="connsiteY26" fmla="*/ 9525 h 238029"/>
                        <a:gd name="connsiteX27" fmla="*/ 223266 w 238315"/>
                        <a:gd name="connsiteY27" fmla="*/ 9525 h 238029"/>
                        <a:gd name="connsiteX28" fmla="*/ 228886 w 238315"/>
                        <a:gd name="connsiteY28" fmla="*/ 15240 h 238029"/>
                        <a:gd name="connsiteX29" fmla="*/ 228886 w 238315"/>
                        <a:gd name="connsiteY29" fmla="*/ 151733 h 238029"/>
                        <a:gd name="connsiteX30" fmla="*/ 183642 w 238315"/>
                        <a:gd name="connsiteY30" fmla="*/ 47911 h 238029"/>
                        <a:gd name="connsiteX31" fmla="*/ 127730 w 238315"/>
                        <a:gd name="connsiteY31" fmla="*/ 47911 h 238029"/>
                        <a:gd name="connsiteX32" fmla="*/ 117538 w 238315"/>
                        <a:gd name="connsiteY32" fmla="*/ 58103 h 238029"/>
                        <a:gd name="connsiteX33" fmla="*/ 117538 w 238315"/>
                        <a:gd name="connsiteY33" fmla="*/ 114014 h 238029"/>
                        <a:gd name="connsiteX34" fmla="*/ 119253 w 238315"/>
                        <a:gd name="connsiteY34" fmla="*/ 119634 h 238029"/>
                        <a:gd name="connsiteX35" fmla="*/ 112585 w 238315"/>
                        <a:gd name="connsiteY35" fmla="*/ 117062 h 238029"/>
                        <a:gd name="connsiteX36" fmla="*/ 56674 w 238315"/>
                        <a:gd name="connsiteY36" fmla="*/ 117062 h 238029"/>
                        <a:gd name="connsiteX37" fmla="*/ 46482 w 238315"/>
                        <a:gd name="connsiteY37" fmla="*/ 127254 h 238029"/>
                        <a:gd name="connsiteX38" fmla="*/ 46482 w 238315"/>
                        <a:gd name="connsiteY38" fmla="*/ 183166 h 238029"/>
                        <a:gd name="connsiteX39" fmla="*/ 56674 w 238315"/>
                        <a:gd name="connsiteY39" fmla="*/ 193358 h 238029"/>
                        <a:gd name="connsiteX40" fmla="*/ 112585 w 238315"/>
                        <a:gd name="connsiteY40" fmla="*/ 193358 h 238029"/>
                        <a:gd name="connsiteX41" fmla="*/ 122777 w 238315"/>
                        <a:gd name="connsiteY41" fmla="*/ 183166 h 238029"/>
                        <a:gd name="connsiteX42" fmla="*/ 122777 w 238315"/>
                        <a:gd name="connsiteY42" fmla="*/ 127254 h 238029"/>
                        <a:gd name="connsiteX43" fmla="*/ 121063 w 238315"/>
                        <a:gd name="connsiteY43" fmla="*/ 121634 h 238029"/>
                        <a:gd name="connsiteX44" fmla="*/ 127730 w 238315"/>
                        <a:gd name="connsiteY44" fmla="*/ 124206 h 238029"/>
                        <a:gd name="connsiteX45" fmla="*/ 183642 w 238315"/>
                        <a:gd name="connsiteY45" fmla="*/ 124206 h 238029"/>
                        <a:gd name="connsiteX46" fmla="*/ 193834 w 238315"/>
                        <a:gd name="connsiteY46" fmla="*/ 114014 h 238029"/>
                        <a:gd name="connsiteX47" fmla="*/ 193834 w 238315"/>
                        <a:gd name="connsiteY47" fmla="*/ 58103 h 238029"/>
                        <a:gd name="connsiteX48" fmla="*/ 183642 w 238315"/>
                        <a:gd name="connsiteY48" fmla="*/ 47911 h 238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8315" h="238029">
                          <a:moveTo>
                            <a:pt x="223171" y="0"/>
                          </a:moveTo>
                          <a:lnTo>
                            <a:pt x="88678" y="0"/>
                          </a:lnTo>
                          <a:cubicBezTo>
                            <a:pt x="80391" y="0"/>
                            <a:pt x="73533" y="6858"/>
                            <a:pt x="73533" y="15240"/>
                          </a:cubicBezTo>
                          <a:lnTo>
                            <a:pt x="73533" y="71057"/>
                          </a:lnTo>
                          <a:lnTo>
                            <a:pt x="15145" y="71057"/>
                          </a:lnTo>
                          <a:cubicBezTo>
                            <a:pt x="6858" y="71057"/>
                            <a:pt x="0" y="77915"/>
                            <a:pt x="0" y="86297"/>
                          </a:cubicBezTo>
                          <a:lnTo>
                            <a:pt x="0" y="222790"/>
                          </a:lnTo>
                          <a:cubicBezTo>
                            <a:pt x="0" y="231172"/>
                            <a:pt x="6763" y="238030"/>
                            <a:pt x="15145" y="238030"/>
                          </a:cubicBezTo>
                          <a:lnTo>
                            <a:pt x="149638" y="238030"/>
                          </a:lnTo>
                          <a:cubicBezTo>
                            <a:pt x="157925" y="238030"/>
                            <a:pt x="164783" y="231172"/>
                            <a:pt x="164783" y="222790"/>
                          </a:cubicBezTo>
                          <a:lnTo>
                            <a:pt x="164783" y="166973"/>
                          </a:lnTo>
                          <a:lnTo>
                            <a:pt x="223171" y="166973"/>
                          </a:lnTo>
                          <a:cubicBezTo>
                            <a:pt x="231458" y="166973"/>
                            <a:pt x="238315" y="160115"/>
                            <a:pt x="238315" y="151733"/>
                          </a:cubicBezTo>
                          <a:lnTo>
                            <a:pt x="238315" y="15240"/>
                          </a:lnTo>
                          <a:cubicBezTo>
                            <a:pt x="238315" y="6858"/>
                            <a:pt x="231553" y="0"/>
                            <a:pt x="223171" y="0"/>
                          </a:cubicBezTo>
                          <a:close/>
                          <a:moveTo>
                            <a:pt x="228790" y="151733"/>
                          </a:moveTo>
                          <a:cubicBezTo>
                            <a:pt x="228790" y="154877"/>
                            <a:pt x="226314" y="157448"/>
                            <a:pt x="223171" y="157448"/>
                          </a:cubicBezTo>
                          <a:lnTo>
                            <a:pt x="155258" y="157448"/>
                          </a:lnTo>
                          <a:lnTo>
                            <a:pt x="155258" y="222790"/>
                          </a:lnTo>
                          <a:cubicBezTo>
                            <a:pt x="155258" y="225933"/>
                            <a:pt x="152781" y="228505"/>
                            <a:pt x="149638" y="228505"/>
                          </a:cubicBezTo>
                          <a:lnTo>
                            <a:pt x="15145" y="228505"/>
                          </a:lnTo>
                          <a:cubicBezTo>
                            <a:pt x="12097" y="228505"/>
                            <a:pt x="9525" y="225933"/>
                            <a:pt x="9525" y="222790"/>
                          </a:cubicBezTo>
                          <a:lnTo>
                            <a:pt x="9525" y="86297"/>
                          </a:lnTo>
                          <a:cubicBezTo>
                            <a:pt x="9525" y="83153"/>
                            <a:pt x="12001" y="80582"/>
                            <a:pt x="15145" y="80582"/>
                          </a:cubicBezTo>
                          <a:lnTo>
                            <a:pt x="83153" y="80582"/>
                          </a:lnTo>
                          <a:lnTo>
                            <a:pt x="83153" y="15240"/>
                          </a:lnTo>
                          <a:cubicBezTo>
                            <a:pt x="83153" y="12097"/>
                            <a:pt x="85630" y="9525"/>
                            <a:pt x="88773" y="9525"/>
                          </a:cubicBezTo>
                          <a:lnTo>
                            <a:pt x="223266" y="9525"/>
                          </a:lnTo>
                          <a:cubicBezTo>
                            <a:pt x="226314" y="9525"/>
                            <a:pt x="228886" y="12097"/>
                            <a:pt x="228886" y="15240"/>
                          </a:cubicBezTo>
                          <a:lnTo>
                            <a:pt x="228886" y="151733"/>
                          </a:lnTo>
                          <a:close/>
                          <a:moveTo>
                            <a:pt x="183642" y="47911"/>
                          </a:moveTo>
                          <a:lnTo>
                            <a:pt x="127730" y="47911"/>
                          </a:lnTo>
                          <a:cubicBezTo>
                            <a:pt x="122110" y="47911"/>
                            <a:pt x="117538" y="52483"/>
                            <a:pt x="117538" y="58103"/>
                          </a:cubicBezTo>
                          <a:lnTo>
                            <a:pt x="117538" y="114014"/>
                          </a:lnTo>
                          <a:cubicBezTo>
                            <a:pt x="117538" y="116110"/>
                            <a:pt x="118205" y="118015"/>
                            <a:pt x="119253" y="119634"/>
                          </a:cubicBezTo>
                          <a:cubicBezTo>
                            <a:pt x="117443" y="118015"/>
                            <a:pt x="115157" y="117062"/>
                            <a:pt x="112585" y="117062"/>
                          </a:cubicBezTo>
                          <a:lnTo>
                            <a:pt x="56674" y="117062"/>
                          </a:lnTo>
                          <a:cubicBezTo>
                            <a:pt x="51054" y="117062"/>
                            <a:pt x="46482" y="121634"/>
                            <a:pt x="46482" y="127254"/>
                          </a:cubicBezTo>
                          <a:lnTo>
                            <a:pt x="46482" y="183166"/>
                          </a:lnTo>
                          <a:cubicBezTo>
                            <a:pt x="46482" y="188786"/>
                            <a:pt x="51054" y="193358"/>
                            <a:pt x="56674" y="193358"/>
                          </a:cubicBezTo>
                          <a:lnTo>
                            <a:pt x="112585" y="193358"/>
                          </a:lnTo>
                          <a:cubicBezTo>
                            <a:pt x="118205" y="193358"/>
                            <a:pt x="122777" y="188786"/>
                            <a:pt x="122777" y="183166"/>
                          </a:cubicBezTo>
                          <a:lnTo>
                            <a:pt x="122777" y="127254"/>
                          </a:lnTo>
                          <a:cubicBezTo>
                            <a:pt x="122777" y="125158"/>
                            <a:pt x="122110" y="123254"/>
                            <a:pt x="121063" y="121634"/>
                          </a:cubicBezTo>
                          <a:cubicBezTo>
                            <a:pt x="122872" y="123254"/>
                            <a:pt x="125158" y="124206"/>
                            <a:pt x="127730" y="124206"/>
                          </a:cubicBezTo>
                          <a:lnTo>
                            <a:pt x="183642" y="124206"/>
                          </a:lnTo>
                          <a:cubicBezTo>
                            <a:pt x="189262" y="124206"/>
                            <a:pt x="193834" y="119634"/>
                            <a:pt x="193834" y="114014"/>
                          </a:cubicBezTo>
                          <a:lnTo>
                            <a:pt x="193834" y="58103"/>
                          </a:lnTo>
                          <a:cubicBezTo>
                            <a:pt x="193834" y="52483"/>
                            <a:pt x="189262" y="47911"/>
                            <a:pt x="183642" y="47911"/>
                          </a:cubicBezTo>
                          <a:close/>
                        </a:path>
                      </a:pathLst>
                    </a:custGeom>
                    <a:solidFill>
                      <a:srgbClr val="9BF00B"/>
                    </a:solidFill>
                    <a:ln w="9525"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5" name="Straight Connector 4">
                      <a:extLst>
                        <a:ext uri="{FF2B5EF4-FFF2-40B4-BE49-F238E27FC236}">
                          <a16:creationId xmlns:a16="http://schemas.microsoft.com/office/drawing/2014/main" id="{A1F3A350-64D0-4BD0-97BC-10790A43FAC4}"/>
                        </a:ext>
                      </a:extLst>
                    </p:cNvPr>
                    <p:cNvCxnSpPr>
                      <a:stCxn id="246" idx="3"/>
                      <a:endCxn id="245" idx="1"/>
                    </p:cNvCxnSpPr>
                    <p:nvPr/>
                  </p:nvCxnSpPr>
                  <p:spPr>
                    <a:xfrm>
                      <a:off x="7878987" y="3359161"/>
                      <a:ext cx="224079"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247" name="Connector: Elbow 246">
                    <a:extLst>
                      <a:ext uri="{FF2B5EF4-FFF2-40B4-BE49-F238E27FC236}">
                        <a16:creationId xmlns:a16="http://schemas.microsoft.com/office/drawing/2014/main" id="{D7EC3DAC-0602-4DE1-85B8-B9F5A8D5E613}"/>
                      </a:ext>
                    </a:extLst>
                  </p:cNvPr>
                  <p:cNvCxnSpPr>
                    <a:cxnSpLocks/>
                    <a:stCxn id="202" idx="0"/>
                    <a:endCxn id="245" idx="2"/>
                  </p:cNvCxnSpPr>
                  <p:nvPr/>
                </p:nvCxnSpPr>
                <p:spPr>
                  <a:xfrm rot="16200000" flipV="1">
                    <a:off x="8880938" y="2712658"/>
                    <a:ext cx="254406" cy="1335380"/>
                  </a:xfrm>
                  <a:prstGeom prst="bentConnector3">
                    <a:avLst>
                      <a:gd name="adj1" fmla="val 50000"/>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2" name="Connector: Elbow 251">
                    <a:extLst>
                      <a:ext uri="{FF2B5EF4-FFF2-40B4-BE49-F238E27FC236}">
                        <a16:creationId xmlns:a16="http://schemas.microsoft.com/office/drawing/2014/main" id="{607D5575-17E8-4DE3-B935-FA52F7E0A745}"/>
                      </a:ext>
                    </a:extLst>
                  </p:cNvPr>
                  <p:cNvCxnSpPr>
                    <a:cxnSpLocks/>
                    <a:stCxn id="245" idx="2"/>
                  </p:cNvCxnSpPr>
                  <p:nvPr/>
                </p:nvCxnSpPr>
                <p:spPr>
                  <a:xfrm rot="5400000">
                    <a:off x="6558479" y="1596974"/>
                    <a:ext cx="125802" cy="3438144"/>
                  </a:xfrm>
                  <a:prstGeom prst="bentConnector2">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53" name="Group 252">
                    <a:extLst>
                      <a:ext uri="{FF2B5EF4-FFF2-40B4-BE49-F238E27FC236}">
                        <a16:creationId xmlns:a16="http://schemas.microsoft.com/office/drawing/2014/main" id="{73B61385-E864-449C-8B20-29CDE08D9CDE}"/>
                      </a:ext>
                    </a:extLst>
                  </p:cNvPr>
                  <p:cNvGrpSpPr/>
                  <p:nvPr/>
                </p:nvGrpSpPr>
                <p:grpSpPr>
                  <a:xfrm>
                    <a:off x="4746037" y="3907085"/>
                    <a:ext cx="1189189" cy="408266"/>
                    <a:chOff x="9039370" y="3907085"/>
                    <a:chExt cx="1189189" cy="408266"/>
                  </a:xfrm>
                </p:grpSpPr>
                <p:sp>
                  <p:nvSpPr>
                    <p:cNvPr id="254" name="Rectangle 253">
                      <a:extLst>
                        <a:ext uri="{FF2B5EF4-FFF2-40B4-BE49-F238E27FC236}">
                          <a16:creationId xmlns:a16="http://schemas.microsoft.com/office/drawing/2014/main" id="{46500EEE-8FD4-4510-B263-68CF61F6FE2C}"/>
                        </a:ext>
                      </a:extLst>
                    </p:cNvPr>
                    <p:cNvSpPr/>
                    <p:nvPr/>
                  </p:nvSpPr>
                  <p:spPr>
                    <a:xfrm>
                      <a:off x="9039370" y="4060945"/>
                      <a:ext cx="1189189" cy="254406"/>
                    </a:xfrm>
                    <a:prstGeom prst="rect">
                      <a:avLst/>
                    </a:prstGeom>
                    <a:solidFill>
                      <a:srgbClr val="000000"/>
                    </a:solidFill>
                    <a:ln w="3175" cap="flat" cmpd="sng" algn="ctr">
                      <a:solidFill>
                        <a:srgbClr val="92D050"/>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solidFill>
                            <a:srgbClr val="E6E6E6"/>
                          </a:solidFill>
                          <a:effectLst/>
                          <a:uLnTx/>
                          <a:uFillTx/>
                          <a:latin typeface="Segoe UI"/>
                          <a:ea typeface="+mj-ea"/>
                          <a:cs typeface="+mj-cs"/>
                        </a:rPr>
                        <a:t>ESXi Host</a:t>
                      </a:r>
                    </a:p>
                  </p:txBody>
                </p:sp>
                <p:grpSp>
                  <p:nvGrpSpPr>
                    <p:cNvPr id="255" name="Graphic 2">
                      <a:extLst>
                        <a:ext uri="{FF2B5EF4-FFF2-40B4-BE49-F238E27FC236}">
                          <a16:creationId xmlns:a16="http://schemas.microsoft.com/office/drawing/2014/main" id="{87096C88-F661-46B1-81AB-BFC940A31697}"/>
                        </a:ext>
                      </a:extLst>
                    </p:cNvPr>
                    <p:cNvGrpSpPr/>
                    <p:nvPr/>
                  </p:nvGrpSpPr>
                  <p:grpSpPr>
                    <a:xfrm>
                      <a:off x="9347802" y="3907085"/>
                      <a:ext cx="572323" cy="171198"/>
                      <a:chOff x="5602920" y="1774983"/>
                      <a:chExt cx="281463" cy="76200"/>
                    </a:xfrm>
                    <a:solidFill>
                      <a:schemeClr val="tx1"/>
                    </a:solidFill>
                  </p:grpSpPr>
                  <p:sp>
                    <p:nvSpPr>
                      <p:cNvPr id="257" name="Freeform: Shape 256">
                        <a:extLst>
                          <a:ext uri="{FF2B5EF4-FFF2-40B4-BE49-F238E27FC236}">
                            <a16:creationId xmlns:a16="http://schemas.microsoft.com/office/drawing/2014/main" id="{5BD16810-D36A-4B3E-91CB-92649FB9D81C}"/>
                          </a:ext>
                        </a:extLst>
                      </p:cNvPr>
                      <p:cNvSpPr/>
                      <p:nvPr/>
                    </p:nvSpPr>
                    <p:spPr>
                      <a:xfrm>
                        <a:off x="5602920" y="1774983"/>
                        <a:ext cx="281463" cy="76200"/>
                      </a:xfrm>
                      <a:custGeom>
                        <a:avLst/>
                        <a:gdLst>
                          <a:gd name="connsiteX0" fmla="*/ 271653 w 281463"/>
                          <a:gd name="connsiteY0" fmla="*/ 9525 h 76200"/>
                          <a:gd name="connsiteX1" fmla="*/ 271939 w 281463"/>
                          <a:gd name="connsiteY1" fmla="*/ 66675 h 76200"/>
                          <a:gd name="connsiteX2" fmla="*/ 9906 w 281463"/>
                          <a:gd name="connsiteY2" fmla="*/ 66675 h 76200"/>
                          <a:gd name="connsiteX3" fmla="*/ 9620 w 281463"/>
                          <a:gd name="connsiteY3" fmla="*/ 9525 h 76200"/>
                          <a:gd name="connsiteX4" fmla="*/ 271653 w 281463"/>
                          <a:gd name="connsiteY4" fmla="*/ 9525 h 76200"/>
                          <a:gd name="connsiteX5" fmla="*/ 281178 w 281463"/>
                          <a:gd name="connsiteY5" fmla="*/ 0 h 76200"/>
                          <a:gd name="connsiteX6" fmla="*/ 0 w 281463"/>
                          <a:gd name="connsiteY6" fmla="*/ 0 h 76200"/>
                          <a:gd name="connsiteX7" fmla="*/ 381 w 281463"/>
                          <a:gd name="connsiteY7" fmla="*/ 76200 h 76200"/>
                          <a:gd name="connsiteX8" fmla="*/ 281464 w 281463"/>
                          <a:gd name="connsiteY8" fmla="*/ 76200 h 76200"/>
                          <a:gd name="connsiteX9" fmla="*/ 281178 w 281463"/>
                          <a:gd name="connsiteY9" fmla="*/ 0 h 76200"/>
                          <a:gd name="connsiteX10" fmla="*/ 281178 w 281463"/>
                          <a:gd name="connsiteY10" fmla="*/ 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1463" h="76200">
                            <a:moveTo>
                              <a:pt x="271653" y="9525"/>
                            </a:moveTo>
                            <a:lnTo>
                              <a:pt x="271939" y="66675"/>
                            </a:lnTo>
                            <a:lnTo>
                              <a:pt x="9906" y="66675"/>
                            </a:lnTo>
                            <a:lnTo>
                              <a:pt x="9620" y="9525"/>
                            </a:lnTo>
                            <a:lnTo>
                              <a:pt x="271653" y="9525"/>
                            </a:lnTo>
                            <a:moveTo>
                              <a:pt x="281178" y="0"/>
                            </a:moveTo>
                            <a:lnTo>
                              <a:pt x="0" y="0"/>
                            </a:lnTo>
                            <a:lnTo>
                              <a:pt x="381" y="76200"/>
                            </a:lnTo>
                            <a:lnTo>
                              <a:pt x="281464" y="76200"/>
                            </a:lnTo>
                            <a:lnTo>
                              <a:pt x="281178" y="0"/>
                            </a:lnTo>
                            <a:lnTo>
                              <a:pt x="281178" y="0"/>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grpSp>
                    <p:nvGrpSpPr>
                      <p:cNvPr id="258" name="Graphic 2">
                        <a:extLst>
                          <a:ext uri="{FF2B5EF4-FFF2-40B4-BE49-F238E27FC236}">
                            <a16:creationId xmlns:a16="http://schemas.microsoft.com/office/drawing/2014/main" id="{6FBCFAA6-A782-4088-A46D-F006F578B499}"/>
                          </a:ext>
                        </a:extLst>
                      </p:cNvPr>
                      <p:cNvGrpSpPr/>
                      <p:nvPr/>
                    </p:nvGrpSpPr>
                    <p:grpSpPr>
                      <a:xfrm>
                        <a:off x="5632353" y="1798224"/>
                        <a:ext cx="54007" cy="29622"/>
                        <a:chOff x="5632353" y="1798224"/>
                        <a:chExt cx="54007" cy="29622"/>
                      </a:xfrm>
                      <a:grpFill/>
                    </p:grpSpPr>
                    <p:sp>
                      <p:nvSpPr>
                        <p:cNvPr id="260" name="Freeform: Shape 259">
                          <a:extLst>
                            <a:ext uri="{FF2B5EF4-FFF2-40B4-BE49-F238E27FC236}">
                              <a16:creationId xmlns:a16="http://schemas.microsoft.com/office/drawing/2014/main" id="{01722FF5-5ACF-4913-AF56-7E27794C297C}"/>
                            </a:ext>
                          </a:extLst>
                        </p:cNvPr>
                        <p:cNvSpPr/>
                        <p:nvPr/>
                      </p:nvSpPr>
                      <p:spPr>
                        <a:xfrm>
                          <a:off x="5632353" y="1798224"/>
                          <a:ext cx="9525" cy="29622"/>
                        </a:xfrm>
                        <a:custGeom>
                          <a:avLst/>
                          <a:gdLst>
                            <a:gd name="connsiteX0" fmla="*/ 0 w 9525"/>
                            <a:gd name="connsiteY0" fmla="*/ 0 h 29622"/>
                            <a:gd name="connsiteX1" fmla="*/ 9525 w 9525"/>
                            <a:gd name="connsiteY1" fmla="*/ 0 h 29622"/>
                            <a:gd name="connsiteX2" fmla="*/ 9525 w 9525"/>
                            <a:gd name="connsiteY2" fmla="*/ 29623 h 29622"/>
                            <a:gd name="connsiteX3" fmla="*/ 0 w 9525"/>
                            <a:gd name="connsiteY3" fmla="*/ 29623 h 29622"/>
                          </a:gdLst>
                          <a:ahLst/>
                          <a:cxnLst>
                            <a:cxn ang="0">
                              <a:pos x="connsiteX0" y="connsiteY0"/>
                            </a:cxn>
                            <a:cxn ang="0">
                              <a:pos x="connsiteX1" y="connsiteY1"/>
                            </a:cxn>
                            <a:cxn ang="0">
                              <a:pos x="connsiteX2" y="connsiteY2"/>
                            </a:cxn>
                            <a:cxn ang="0">
                              <a:pos x="connsiteX3" y="connsiteY3"/>
                            </a:cxn>
                          </a:cxnLst>
                          <a:rect l="l" t="t" r="r" b="b"/>
                          <a:pathLst>
                            <a:path w="9525" h="29622">
                              <a:moveTo>
                                <a:pt x="0" y="0"/>
                              </a:moveTo>
                              <a:lnTo>
                                <a:pt x="9525" y="0"/>
                              </a:lnTo>
                              <a:lnTo>
                                <a:pt x="9525" y="29623"/>
                              </a:lnTo>
                              <a:lnTo>
                                <a:pt x="0" y="2962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261" name="Freeform: Shape 260">
                          <a:extLst>
                            <a:ext uri="{FF2B5EF4-FFF2-40B4-BE49-F238E27FC236}">
                              <a16:creationId xmlns:a16="http://schemas.microsoft.com/office/drawing/2014/main" id="{AC8B4B7E-25FC-4AA5-BF5D-BD2BE1C9C3F4}"/>
                            </a:ext>
                          </a:extLst>
                        </p:cNvPr>
                        <p:cNvSpPr/>
                        <p:nvPr/>
                      </p:nvSpPr>
                      <p:spPr>
                        <a:xfrm>
                          <a:off x="5647212" y="1798224"/>
                          <a:ext cx="9525" cy="29622"/>
                        </a:xfrm>
                        <a:custGeom>
                          <a:avLst/>
                          <a:gdLst>
                            <a:gd name="connsiteX0" fmla="*/ 0 w 9525"/>
                            <a:gd name="connsiteY0" fmla="*/ 0 h 29622"/>
                            <a:gd name="connsiteX1" fmla="*/ 9525 w 9525"/>
                            <a:gd name="connsiteY1" fmla="*/ 0 h 29622"/>
                            <a:gd name="connsiteX2" fmla="*/ 9525 w 9525"/>
                            <a:gd name="connsiteY2" fmla="*/ 29623 h 29622"/>
                            <a:gd name="connsiteX3" fmla="*/ 0 w 9525"/>
                            <a:gd name="connsiteY3" fmla="*/ 29623 h 29622"/>
                          </a:gdLst>
                          <a:ahLst/>
                          <a:cxnLst>
                            <a:cxn ang="0">
                              <a:pos x="connsiteX0" y="connsiteY0"/>
                            </a:cxn>
                            <a:cxn ang="0">
                              <a:pos x="connsiteX1" y="connsiteY1"/>
                            </a:cxn>
                            <a:cxn ang="0">
                              <a:pos x="connsiteX2" y="connsiteY2"/>
                            </a:cxn>
                            <a:cxn ang="0">
                              <a:pos x="connsiteX3" y="connsiteY3"/>
                            </a:cxn>
                          </a:cxnLst>
                          <a:rect l="l" t="t" r="r" b="b"/>
                          <a:pathLst>
                            <a:path w="9525" h="29622">
                              <a:moveTo>
                                <a:pt x="0" y="0"/>
                              </a:moveTo>
                              <a:lnTo>
                                <a:pt x="9525" y="0"/>
                              </a:lnTo>
                              <a:lnTo>
                                <a:pt x="9525" y="29623"/>
                              </a:lnTo>
                              <a:lnTo>
                                <a:pt x="0" y="2962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262" name="Freeform: Shape 261">
                          <a:extLst>
                            <a:ext uri="{FF2B5EF4-FFF2-40B4-BE49-F238E27FC236}">
                              <a16:creationId xmlns:a16="http://schemas.microsoft.com/office/drawing/2014/main" id="{075823EC-0DBE-4007-BCB9-3F79F6547B66}"/>
                            </a:ext>
                          </a:extLst>
                        </p:cNvPr>
                        <p:cNvSpPr/>
                        <p:nvPr/>
                      </p:nvSpPr>
                      <p:spPr>
                        <a:xfrm>
                          <a:off x="5662071" y="1798224"/>
                          <a:ext cx="9525" cy="29622"/>
                        </a:xfrm>
                        <a:custGeom>
                          <a:avLst/>
                          <a:gdLst>
                            <a:gd name="connsiteX0" fmla="*/ 0 w 9525"/>
                            <a:gd name="connsiteY0" fmla="*/ 0 h 29622"/>
                            <a:gd name="connsiteX1" fmla="*/ 9525 w 9525"/>
                            <a:gd name="connsiteY1" fmla="*/ 0 h 29622"/>
                            <a:gd name="connsiteX2" fmla="*/ 9525 w 9525"/>
                            <a:gd name="connsiteY2" fmla="*/ 29623 h 29622"/>
                            <a:gd name="connsiteX3" fmla="*/ 0 w 9525"/>
                            <a:gd name="connsiteY3" fmla="*/ 29623 h 29622"/>
                          </a:gdLst>
                          <a:ahLst/>
                          <a:cxnLst>
                            <a:cxn ang="0">
                              <a:pos x="connsiteX0" y="connsiteY0"/>
                            </a:cxn>
                            <a:cxn ang="0">
                              <a:pos x="connsiteX1" y="connsiteY1"/>
                            </a:cxn>
                            <a:cxn ang="0">
                              <a:pos x="connsiteX2" y="connsiteY2"/>
                            </a:cxn>
                            <a:cxn ang="0">
                              <a:pos x="connsiteX3" y="connsiteY3"/>
                            </a:cxn>
                          </a:cxnLst>
                          <a:rect l="l" t="t" r="r" b="b"/>
                          <a:pathLst>
                            <a:path w="9525" h="29622">
                              <a:moveTo>
                                <a:pt x="0" y="0"/>
                              </a:moveTo>
                              <a:lnTo>
                                <a:pt x="9525" y="0"/>
                              </a:lnTo>
                              <a:lnTo>
                                <a:pt x="9525" y="29623"/>
                              </a:lnTo>
                              <a:lnTo>
                                <a:pt x="0" y="2962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263" name="Freeform: Shape 262">
                          <a:extLst>
                            <a:ext uri="{FF2B5EF4-FFF2-40B4-BE49-F238E27FC236}">
                              <a16:creationId xmlns:a16="http://schemas.microsoft.com/office/drawing/2014/main" id="{4D43B6F8-FD86-496F-8193-2688B0F36280}"/>
                            </a:ext>
                          </a:extLst>
                        </p:cNvPr>
                        <p:cNvSpPr/>
                        <p:nvPr/>
                      </p:nvSpPr>
                      <p:spPr>
                        <a:xfrm>
                          <a:off x="5676835" y="1798224"/>
                          <a:ext cx="9525" cy="29622"/>
                        </a:xfrm>
                        <a:custGeom>
                          <a:avLst/>
                          <a:gdLst>
                            <a:gd name="connsiteX0" fmla="*/ 0 w 9525"/>
                            <a:gd name="connsiteY0" fmla="*/ 0 h 29622"/>
                            <a:gd name="connsiteX1" fmla="*/ 9525 w 9525"/>
                            <a:gd name="connsiteY1" fmla="*/ 0 h 29622"/>
                            <a:gd name="connsiteX2" fmla="*/ 9525 w 9525"/>
                            <a:gd name="connsiteY2" fmla="*/ 29623 h 29622"/>
                            <a:gd name="connsiteX3" fmla="*/ 0 w 9525"/>
                            <a:gd name="connsiteY3" fmla="*/ 29623 h 29622"/>
                          </a:gdLst>
                          <a:ahLst/>
                          <a:cxnLst>
                            <a:cxn ang="0">
                              <a:pos x="connsiteX0" y="connsiteY0"/>
                            </a:cxn>
                            <a:cxn ang="0">
                              <a:pos x="connsiteX1" y="connsiteY1"/>
                            </a:cxn>
                            <a:cxn ang="0">
                              <a:pos x="connsiteX2" y="connsiteY2"/>
                            </a:cxn>
                            <a:cxn ang="0">
                              <a:pos x="connsiteX3" y="connsiteY3"/>
                            </a:cxn>
                          </a:cxnLst>
                          <a:rect l="l" t="t" r="r" b="b"/>
                          <a:pathLst>
                            <a:path w="9525" h="29622">
                              <a:moveTo>
                                <a:pt x="0" y="0"/>
                              </a:moveTo>
                              <a:lnTo>
                                <a:pt x="9525" y="0"/>
                              </a:lnTo>
                              <a:lnTo>
                                <a:pt x="9525" y="29623"/>
                              </a:lnTo>
                              <a:lnTo>
                                <a:pt x="0" y="2962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grpSp>
                  <p:sp>
                    <p:nvSpPr>
                      <p:cNvPr id="259" name="Freeform: Shape 258">
                        <a:extLst>
                          <a:ext uri="{FF2B5EF4-FFF2-40B4-BE49-F238E27FC236}">
                            <a16:creationId xmlns:a16="http://schemas.microsoft.com/office/drawing/2014/main" id="{D6E6062F-4E12-474F-88FC-E982B6482111}"/>
                          </a:ext>
                        </a:extLst>
                      </p:cNvPr>
                      <p:cNvSpPr/>
                      <p:nvPr/>
                    </p:nvSpPr>
                    <p:spPr>
                      <a:xfrm>
                        <a:off x="5841427" y="1805749"/>
                        <a:ext cx="14859" cy="14859"/>
                      </a:xfrm>
                      <a:custGeom>
                        <a:avLst/>
                        <a:gdLst>
                          <a:gd name="connsiteX0" fmla="*/ 14859 w 14859"/>
                          <a:gd name="connsiteY0" fmla="*/ 7429 h 14859"/>
                          <a:gd name="connsiteX1" fmla="*/ 7430 w 14859"/>
                          <a:gd name="connsiteY1" fmla="*/ 14859 h 14859"/>
                          <a:gd name="connsiteX2" fmla="*/ 0 w 14859"/>
                          <a:gd name="connsiteY2" fmla="*/ 7429 h 14859"/>
                          <a:gd name="connsiteX3" fmla="*/ 7430 w 14859"/>
                          <a:gd name="connsiteY3" fmla="*/ 0 h 14859"/>
                          <a:gd name="connsiteX4" fmla="*/ 14859 w 14859"/>
                          <a:gd name="connsiteY4" fmla="*/ 7429 h 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 h="14859">
                            <a:moveTo>
                              <a:pt x="14859" y="7429"/>
                            </a:moveTo>
                            <a:cubicBezTo>
                              <a:pt x="14859" y="11533"/>
                              <a:pt x="11533" y="14859"/>
                              <a:pt x="7430" y="14859"/>
                            </a:cubicBezTo>
                            <a:cubicBezTo>
                              <a:pt x="3326" y="14859"/>
                              <a:pt x="0" y="11533"/>
                              <a:pt x="0" y="7429"/>
                            </a:cubicBezTo>
                            <a:cubicBezTo>
                              <a:pt x="0" y="3326"/>
                              <a:pt x="3326" y="0"/>
                              <a:pt x="7430" y="0"/>
                            </a:cubicBezTo>
                            <a:cubicBezTo>
                              <a:pt x="11533" y="0"/>
                              <a:pt x="14859" y="3326"/>
                              <a:pt x="14859" y="742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grpSp>
              </p:grpSp>
              <p:grpSp>
                <p:nvGrpSpPr>
                  <p:cNvPr id="264" name="Group 263">
                    <a:extLst>
                      <a:ext uri="{FF2B5EF4-FFF2-40B4-BE49-F238E27FC236}">
                        <a16:creationId xmlns:a16="http://schemas.microsoft.com/office/drawing/2014/main" id="{B11C10F7-D055-4A9C-9E52-67FD7C0CD169}"/>
                      </a:ext>
                    </a:extLst>
                  </p:cNvPr>
                  <p:cNvGrpSpPr/>
                  <p:nvPr/>
                </p:nvGrpSpPr>
                <p:grpSpPr>
                  <a:xfrm>
                    <a:off x="6182490" y="3905891"/>
                    <a:ext cx="1189189" cy="408266"/>
                    <a:chOff x="9039370" y="3907085"/>
                    <a:chExt cx="1189189" cy="408266"/>
                  </a:xfrm>
                </p:grpSpPr>
                <p:sp>
                  <p:nvSpPr>
                    <p:cNvPr id="265" name="Rectangle 264">
                      <a:extLst>
                        <a:ext uri="{FF2B5EF4-FFF2-40B4-BE49-F238E27FC236}">
                          <a16:creationId xmlns:a16="http://schemas.microsoft.com/office/drawing/2014/main" id="{8D0FFBB0-5AD4-4475-B038-86A923C69898}"/>
                        </a:ext>
                      </a:extLst>
                    </p:cNvPr>
                    <p:cNvSpPr/>
                    <p:nvPr/>
                  </p:nvSpPr>
                  <p:spPr>
                    <a:xfrm>
                      <a:off x="9039370" y="4060945"/>
                      <a:ext cx="1189189" cy="254406"/>
                    </a:xfrm>
                    <a:prstGeom prst="rect">
                      <a:avLst/>
                    </a:prstGeom>
                    <a:solidFill>
                      <a:srgbClr val="000000"/>
                    </a:solidFill>
                    <a:ln w="3175" cap="flat" cmpd="sng" algn="ctr">
                      <a:solidFill>
                        <a:srgbClr val="92D050"/>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solidFill>
                            <a:srgbClr val="E6E6E6"/>
                          </a:solidFill>
                          <a:effectLst/>
                          <a:uLnTx/>
                          <a:uFillTx/>
                          <a:latin typeface="Segoe UI"/>
                          <a:ea typeface="+mj-ea"/>
                          <a:cs typeface="+mj-cs"/>
                        </a:rPr>
                        <a:t>ESXi Host</a:t>
                      </a:r>
                    </a:p>
                  </p:txBody>
                </p:sp>
                <p:grpSp>
                  <p:nvGrpSpPr>
                    <p:cNvPr id="266" name="Graphic 2">
                      <a:extLst>
                        <a:ext uri="{FF2B5EF4-FFF2-40B4-BE49-F238E27FC236}">
                          <a16:creationId xmlns:a16="http://schemas.microsoft.com/office/drawing/2014/main" id="{F83CB9A6-EF2A-4B7C-8788-13C47F61A25B}"/>
                        </a:ext>
                      </a:extLst>
                    </p:cNvPr>
                    <p:cNvGrpSpPr/>
                    <p:nvPr/>
                  </p:nvGrpSpPr>
                  <p:grpSpPr>
                    <a:xfrm>
                      <a:off x="9347802" y="3907085"/>
                      <a:ext cx="572323" cy="171198"/>
                      <a:chOff x="5602920" y="1774983"/>
                      <a:chExt cx="281463" cy="76200"/>
                    </a:xfrm>
                    <a:solidFill>
                      <a:schemeClr val="tx1"/>
                    </a:solidFill>
                  </p:grpSpPr>
                  <p:sp>
                    <p:nvSpPr>
                      <p:cNvPr id="267" name="Freeform: Shape 266">
                        <a:extLst>
                          <a:ext uri="{FF2B5EF4-FFF2-40B4-BE49-F238E27FC236}">
                            <a16:creationId xmlns:a16="http://schemas.microsoft.com/office/drawing/2014/main" id="{C228755F-366F-4EEA-92C2-436CF0E15449}"/>
                          </a:ext>
                        </a:extLst>
                      </p:cNvPr>
                      <p:cNvSpPr/>
                      <p:nvPr/>
                    </p:nvSpPr>
                    <p:spPr>
                      <a:xfrm>
                        <a:off x="5602920" y="1774983"/>
                        <a:ext cx="281463" cy="76200"/>
                      </a:xfrm>
                      <a:custGeom>
                        <a:avLst/>
                        <a:gdLst>
                          <a:gd name="connsiteX0" fmla="*/ 271653 w 281463"/>
                          <a:gd name="connsiteY0" fmla="*/ 9525 h 76200"/>
                          <a:gd name="connsiteX1" fmla="*/ 271939 w 281463"/>
                          <a:gd name="connsiteY1" fmla="*/ 66675 h 76200"/>
                          <a:gd name="connsiteX2" fmla="*/ 9906 w 281463"/>
                          <a:gd name="connsiteY2" fmla="*/ 66675 h 76200"/>
                          <a:gd name="connsiteX3" fmla="*/ 9620 w 281463"/>
                          <a:gd name="connsiteY3" fmla="*/ 9525 h 76200"/>
                          <a:gd name="connsiteX4" fmla="*/ 271653 w 281463"/>
                          <a:gd name="connsiteY4" fmla="*/ 9525 h 76200"/>
                          <a:gd name="connsiteX5" fmla="*/ 281178 w 281463"/>
                          <a:gd name="connsiteY5" fmla="*/ 0 h 76200"/>
                          <a:gd name="connsiteX6" fmla="*/ 0 w 281463"/>
                          <a:gd name="connsiteY6" fmla="*/ 0 h 76200"/>
                          <a:gd name="connsiteX7" fmla="*/ 381 w 281463"/>
                          <a:gd name="connsiteY7" fmla="*/ 76200 h 76200"/>
                          <a:gd name="connsiteX8" fmla="*/ 281464 w 281463"/>
                          <a:gd name="connsiteY8" fmla="*/ 76200 h 76200"/>
                          <a:gd name="connsiteX9" fmla="*/ 281178 w 281463"/>
                          <a:gd name="connsiteY9" fmla="*/ 0 h 76200"/>
                          <a:gd name="connsiteX10" fmla="*/ 281178 w 281463"/>
                          <a:gd name="connsiteY10" fmla="*/ 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1463" h="76200">
                            <a:moveTo>
                              <a:pt x="271653" y="9525"/>
                            </a:moveTo>
                            <a:lnTo>
                              <a:pt x="271939" y="66675"/>
                            </a:lnTo>
                            <a:lnTo>
                              <a:pt x="9906" y="66675"/>
                            </a:lnTo>
                            <a:lnTo>
                              <a:pt x="9620" y="9525"/>
                            </a:lnTo>
                            <a:lnTo>
                              <a:pt x="271653" y="9525"/>
                            </a:lnTo>
                            <a:moveTo>
                              <a:pt x="281178" y="0"/>
                            </a:moveTo>
                            <a:lnTo>
                              <a:pt x="0" y="0"/>
                            </a:lnTo>
                            <a:lnTo>
                              <a:pt x="381" y="76200"/>
                            </a:lnTo>
                            <a:lnTo>
                              <a:pt x="281464" y="76200"/>
                            </a:lnTo>
                            <a:lnTo>
                              <a:pt x="281178" y="0"/>
                            </a:lnTo>
                            <a:lnTo>
                              <a:pt x="281178" y="0"/>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grpSp>
                    <p:nvGrpSpPr>
                      <p:cNvPr id="268" name="Graphic 2">
                        <a:extLst>
                          <a:ext uri="{FF2B5EF4-FFF2-40B4-BE49-F238E27FC236}">
                            <a16:creationId xmlns:a16="http://schemas.microsoft.com/office/drawing/2014/main" id="{96E057C7-1ABD-4417-A26F-B593DAB14FCE}"/>
                          </a:ext>
                        </a:extLst>
                      </p:cNvPr>
                      <p:cNvGrpSpPr/>
                      <p:nvPr/>
                    </p:nvGrpSpPr>
                    <p:grpSpPr>
                      <a:xfrm>
                        <a:off x="5632353" y="1798224"/>
                        <a:ext cx="54007" cy="29622"/>
                        <a:chOff x="5632353" y="1798224"/>
                        <a:chExt cx="54007" cy="29622"/>
                      </a:xfrm>
                      <a:grpFill/>
                    </p:grpSpPr>
                    <p:sp>
                      <p:nvSpPr>
                        <p:cNvPr id="270" name="Freeform: Shape 269">
                          <a:extLst>
                            <a:ext uri="{FF2B5EF4-FFF2-40B4-BE49-F238E27FC236}">
                              <a16:creationId xmlns:a16="http://schemas.microsoft.com/office/drawing/2014/main" id="{91D33205-9B9C-4154-961C-1C5EEF7BF4E9}"/>
                            </a:ext>
                          </a:extLst>
                        </p:cNvPr>
                        <p:cNvSpPr/>
                        <p:nvPr/>
                      </p:nvSpPr>
                      <p:spPr>
                        <a:xfrm>
                          <a:off x="5632353" y="1798224"/>
                          <a:ext cx="9525" cy="29622"/>
                        </a:xfrm>
                        <a:custGeom>
                          <a:avLst/>
                          <a:gdLst>
                            <a:gd name="connsiteX0" fmla="*/ 0 w 9525"/>
                            <a:gd name="connsiteY0" fmla="*/ 0 h 29622"/>
                            <a:gd name="connsiteX1" fmla="*/ 9525 w 9525"/>
                            <a:gd name="connsiteY1" fmla="*/ 0 h 29622"/>
                            <a:gd name="connsiteX2" fmla="*/ 9525 w 9525"/>
                            <a:gd name="connsiteY2" fmla="*/ 29623 h 29622"/>
                            <a:gd name="connsiteX3" fmla="*/ 0 w 9525"/>
                            <a:gd name="connsiteY3" fmla="*/ 29623 h 29622"/>
                          </a:gdLst>
                          <a:ahLst/>
                          <a:cxnLst>
                            <a:cxn ang="0">
                              <a:pos x="connsiteX0" y="connsiteY0"/>
                            </a:cxn>
                            <a:cxn ang="0">
                              <a:pos x="connsiteX1" y="connsiteY1"/>
                            </a:cxn>
                            <a:cxn ang="0">
                              <a:pos x="connsiteX2" y="connsiteY2"/>
                            </a:cxn>
                            <a:cxn ang="0">
                              <a:pos x="connsiteX3" y="connsiteY3"/>
                            </a:cxn>
                          </a:cxnLst>
                          <a:rect l="l" t="t" r="r" b="b"/>
                          <a:pathLst>
                            <a:path w="9525" h="29622">
                              <a:moveTo>
                                <a:pt x="0" y="0"/>
                              </a:moveTo>
                              <a:lnTo>
                                <a:pt x="9525" y="0"/>
                              </a:lnTo>
                              <a:lnTo>
                                <a:pt x="9525" y="29623"/>
                              </a:lnTo>
                              <a:lnTo>
                                <a:pt x="0" y="2962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271" name="Freeform: Shape 270">
                          <a:extLst>
                            <a:ext uri="{FF2B5EF4-FFF2-40B4-BE49-F238E27FC236}">
                              <a16:creationId xmlns:a16="http://schemas.microsoft.com/office/drawing/2014/main" id="{756ED5CF-78E8-481B-A40F-37197F9E5964}"/>
                            </a:ext>
                          </a:extLst>
                        </p:cNvPr>
                        <p:cNvSpPr/>
                        <p:nvPr/>
                      </p:nvSpPr>
                      <p:spPr>
                        <a:xfrm>
                          <a:off x="5647212" y="1798224"/>
                          <a:ext cx="9525" cy="29622"/>
                        </a:xfrm>
                        <a:custGeom>
                          <a:avLst/>
                          <a:gdLst>
                            <a:gd name="connsiteX0" fmla="*/ 0 w 9525"/>
                            <a:gd name="connsiteY0" fmla="*/ 0 h 29622"/>
                            <a:gd name="connsiteX1" fmla="*/ 9525 w 9525"/>
                            <a:gd name="connsiteY1" fmla="*/ 0 h 29622"/>
                            <a:gd name="connsiteX2" fmla="*/ 9525 w 9525"/>
                            <a:gd name="connsiteY2" fmla="*/ 29623 h 29622"/>
                            <a:gd name="connsiteX3" fmla="*/ 0 w 9525"/>
                            <a:gd name="connsiteY3" fmla="*/ 29623 h 29622"/>
                          </a:gdLst>
                          <a:ahLst/>
                          <a:cxnLst>
                            <a:cxn ang="0">
                              <a:pos x="connsiteX0" y="connsiteY0"/>
                            </a:cxn>
                            <a:cxn ang="0">
                              <a:pos x="connsiteX1" y="connsiteY1"/>
                            </a:cxn>
                            <a:cxn ang="0">
                              <a:pos x="connsiteX2" y="connsiteY2"/>
                            </a:cxn>
                            <a:cxn ang="0">
                              <a:pos x="connsiteX3" y="connsiteY3"/>
                            </a:cxn>
                          </a:cxnLst>
                          <a:rect l="l" t="t" r="r" b="b"/>
                          <a:pathLst>
                            <a:path w="9525" h="29622">
                              <a:moveTo>
                                <a:pt x="0" y="0"/>
                              </a:moveTo>
                              <a:lnTo>
                                <a:pt x="9525" y="0"/>
                              </a:lnTo>
                              <a:lnTo>
                                <a:pt x="9525" y="29623"/>
                              </a:lnTo>
                              <a:lnTo>
                                <a:pt x="0" y="2962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272" name="Freeform: Shape 271">
                          <a:extLst>
                            <a:ext uri="{FF2B5EF4-FFF2-40B4-BE49-F238E27FC236}">
                              <a16:creationId xmlns:a16="http://schemas.microsoft.com/office/drawing/2014/main" id="{F48AE026-06A1-40DD-A7A4-97EF730EE4AF}"/>
                            </a:ext>
                          </a:extLst>
                        </p:cNvPr>
                        <p:cNvSpPr/>
                        <p:nvPr/>
                      </p:nvSpPr>
                      <p:spPr>
                        <a:xfrm>
                          <a:off x="5662071" y="1798224"/>
                          <a:ext cx="9525" cy="29622"/>
                        </a:xfrm>
                        <a:custGeom>
                          <a:avLst/>
                          <a:gdLst>
                            <a:gd name="connsiteX0" fmla="*/ 0 w 9525"/>
                            <a:gd name="connsiteY0" fmla="*/ 0 h 29622"/>
                            <a:gd name="connsiteX1" fmla="*/ 9525 w 9525"/>
                            <a:gd name="connsiteY1" fmla="*/ 0 h 29622"/>
                            <a:gd name="connsiteX2" fmla="*/ 9525 w 9525"/>
                            <a:gd name="connsiteY2" fmla="*/ 29623 h 29622"/>
                            <a:gd name="connsiteX3" fmla="*/ 0 w 9525"/>
                            <a:gd name="connsiteY3" fmla="*/ 29623 h 29622"/>
                          </a:gdLst>
                          <a:ahLst/>
                          <a:cxnLst>
                            <a:cxn ang="0">
                              <a:pos x="connsiteX0" y="connsiteY0"/>
                            </a:cxn>
                            <a:cxn ang="0">
                              <a:pos x="connsiteX1" y="connsiteY1"/>
                            </a:cxn>
                            <a:cxn ang="0">
                              <a:pos x="connsiteX2" y="connsiteY2"/>
                            </a:cxn>
                            <a:cxn ang="0">
                              <a:pos x="connsiteX3" y="connsiteY3"/>
                            </a:cxn>
                          </a:cxnLst>
                          <a:rect l="l" t="t" r="r" b="b"/>
                          <a:pathLst>
                            <a:path w="9525" h="29622">
                              <a:moveTo>
                                <a:pt x="0" y="0"/>
                              </a:moveTo>
                              <a:lnTo>
                                <a:pt x="9525" y="0"/>
                              </a:lnTo>
                              <a:lnTo>
                                <a:pt x="9525" y="29623"/>
                              </a:lnTo>
                              <a:lnTo>
                                <a:pt x="0" y="2962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274" name="Freeform: Shape 273">
                          <a:extLst>
                            <a:ext uri="{FF2B5EF4-FFF2-40B4-BE49-F238E27FC236}">
                              <a16:creationId xmlns:a16="http://schemas.microsoft.com/office/drawing/2014/main" id="{806F11FA-6B8C-4D3C-9099-FC9B2E8B73BB}"/>
                            </a:ext>
                          </a:extLst>
                        </p:cNvPr>
                        <p:cNvSpPr/>
                        <p:nvPr/>
                      </p:nvSpPr>
                      <p:spPr>
                        <a:xfrm>
                          <a:off x="5676835" y="1798224"/>
                          <a:ext cx="9525" cy="29622"/>
                        </a:xfrm>
                        <a:custGeom>
                          <a:avLst/>
                          <a:gdLst>
                            <a:gd name="connsiteX0" fmla="*/ 0 w 9525"/>
                            <a:gd name="connsiteY0" fmla="*/ 0 h 29622"/>
                            <a:gd name="connsiteX1" fmla="*/ 9525 w 9525"/>
                            <a:gd name="connsiteY1" fmla="*/ 0 h 29622"/>
                            <a:gd name="connsiteX2" fmla="*/ 9525 w 9525"/>
                            <a:gd name="connsiteY2" fmla="*/ 29623 h 29622"/>
                            <a:gd name="connsiteX3" fmla="*/ 0 w 9525"/>
                            <a:gd name="connsiteY3" fmla="*/ 29623 h 29622"/>
                          </a:gdLst>
                          <a:ahLst/>
                          <a:cxnLst>
                            <a:cxn ang="0">
                              <a:pos x="connsiteX0" y="connsiteY0"/>
                            </a:cxn>
                            <a:cxn ang="0">
                              <a:pos x="connsiteX1" y="connsiteY1"/>
                            </a:cxn>
                            <a:cxn ang="0">
                              <a:pos x="connsiteX2" y="connsiteY2"/>
                            </a:cxn>
                            <a:cxn ang="0">
                              <a:pos x="connsiteX3" y="connsiteY3"/>
                            </a:cxn>
                          </a:cxnLst>
                          <a:rect l="l" t="t" r="r" b="b"/>
                          <a:pathLst>
                            <a:path w="9525" h="29622">
                              <a:moveTo>
                                <a:pt x="0" y="0"/>
                              </a:moveTo>
                              <a:lnTo>
                                <a:pt x="9525" y="0"/>
                              </a:lnTo>
                              <a:lnTo>
                                <a:pt x="9525" y="29623"/>
                              </a:lnTo>
                              <a:lnTo>
                                <a:pt x="0" y="2962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grpSp>
                  <p:sp>
                    <p:nvSpPr>
                      <p:cNvPr id="269" name="Freeform: Shape 268">
                        <a:extLst>
                          <a:ext uri="{FF2B5EF4-FFF2-40B4-BE49-F238E27FC236}">
                            <a16:creationId xmlns:a16="http://schemas.microsoft.com/office/drawing/2014/main" id="{636E4D57-9624-4669-A3BB-A638506CE92E}"/>
                          </a:ext>
                        </a:extLst>
                      </p:cNvPr>
                      <p:cNvSpPr/>
                      <p:nvPr/>
                    </p:nvSpPr>
                    <p:spPr>
                      <a:xfrm>
                        <a:off x="5841427" y="1805749"/>
                        <a:ext cx="14859" cy="14859"/>
                      </a:xfrm>
                      <a:custGeom>
                        <a:avLst/>
                        <a:gdLst>
                          <a:gd name="connsiteX0" fmla="*/ 14859 w 14859"/>
                          <a:gd name="connsiteY0" fmla="*/ 7429 h 14859"/>
                          <a:gd name="connsiteX1" fmla="*/ 7430 w 14859"/>
                          <a:gd name="connsiteY1" fmla="*/ 14859 h 14859"/>
                          <a:gd name="connsiteX2" fmla="*/ 0 w 14859"/>
                          <a:gd name="connsiteY2" fmla="*/ 7429 h 14859"/>
                          <a:gd name="connsiteX3" fmla="*/ 7430 w 14859"/>
                          <a:gd name="connsiteY3" fmla="*/ 0 h 14859"/>
                          <a:gd name="connsiteX4" fmla="*/ 14859 w 14859"/>
                          <a:gd name="connsiteY4" fmla="*/ 7429 h 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 h="14859">
                            <a:moveTo>
                              <a:pt x="14859" y="7429"/>
                            </a:moveTo>
                            <a:cubicBezTo>
                              <a:pt x="14859" y="11533"/>
                              <a:pt x="11533" y="14859"/>
                              <a:pt x="7430" y="14859"/>
                            </a:cubicBezTo>
                            <a:cubicBezTo>
                              <a:pt x="3326" y="14859"/>
                              <a:pt x="0" y="11533"/>
                              <a:pt x="0" y="7429"/>
                            </a:cubicBezTo>
                            <a:cubicBezTo>
                              <a:pt x="0" y="3326"/>
                              <a:pt x="3326" y="0"/>
                              <a:pt x="7430" y="0"/>
                            </a:cubicBezTo>
                            <a:cubicBezTo>
                              <a:pt x="11533" y="0"/>
                              <a:pt x="14859" y="3326"/>
                              <a:pt x="14859" y="742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grpSp>
              </p:grpSp>
              <p:grpSp>
                <p:nvGrpSpPr>
                  <p:cNvPr id="276" name="Group 275">
                    <a:extLst>
                      <a:ext uri="{FF2B5EF4-FFF2-40B4-BE49-F238E27FC236}">
                        <a16:creationId xmlns:a16="http://schemas.microsoft.com/office/drawing/2014/main" id="{1C75C0FF-97B1-4301-A5D5-767F0939073C}"/>
                      </a:ext>
                    </a:extLst>
                  </p:cNvPr>
                  <p:cNvGrpSpPr/>
                  <p:nvPr/>
                </p:nvGrpSpPr>
                <p:grpSpPr>
                  <a:xfrm>
                    <a:off x="7601469" y="3907085"/>
                    <a:ext cx="1189189" cy="408266"/>
                    <a:chOff x="9039370" y="3907085"/>
                    <a:chExt cx="1189189" cy="408266"/>
                  </a:xfrm>
                </p:grpSpPr>
                <p:sp>
                  <p:nvSpPr>
                    <p:cNvPr id="277" name="Rectangle 276">
                      <a:extLst>
                        <a:ext uri="{FF2B5EF4-FFF2-40B4-BE49-F238E27FC236}">
                          <a16:creationId xmlns:a16="http://schemas.microsoft.com/office/drawing/2014/main" id="{E34860FE-87BF-4727-BAE6-89E9C36F2CAB}"/>
                        </a:ext>
                      </a:extLst>
                    </p:cNvPr>
                    <p:cNvSpPr/>
                    <p:nvPr/>
                  </p:nvSpPr>
                  <p:spPr>
                    <a:xfrm>
                      <a:off x="9039370" y="4060945"/>
                      <a:ext cx="1189189" cy="254406"/>
                    </a:xfrm>
                    <a:prstGeom prst="rect">
                      <a:avLst/>
                    </a:prstGeom>
                    <a:solidFill>
                      <a:srgbClr val="000000"/>
                    </a:solidFill>
                    <a:ln w="3175" cap="flat" cmpd="sng" algn="ctr">
                      <a:solidFill>
                        <a:srgbClr val="92D050"/>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solidFill>
                            <a:srgbClr val="E6E6E6"/>
                          </a:solidFill>
                          <a:effectLst/>
                          <a:uLnTx/>
                          <a:uFillTx/>
                          <a:latin typeface="Segoe UI"/>
                          <a:ea typeface="+mj-ea"/>
                          <a:cs typeface="+mj-cs"/>
                        </a:rPr>
                        <a:t>ESXi Host</a:t>
                      </a:r>
                    </a:p>
                  </p:txBody>
                </p:sp>
                <p:grpSp>
                  <p:nvGrpSpPr>
                    <p:cNvPr id="278" name="Graphic 2">
                      <a:extLst>
                        <a:ext uri="{FF2B5EF4-FFF2-40B4-BE49-F238E27FC236}">
                          <a16:creationId xmlns:a16="http://schemas.microsoft.com/office/drawing/2014/main" id="{9D4EF684-316F-4309-953F-F74FCEECFA75}"/>
                        </a:ext>
                      </a:extLst>
                    </p:cNvPr>
                    <p:cNvGrpSpPr/>
                    <p:nvPr/>
                  </p:nvGrpSpPr>
                  <p:grpSpPr>
                    <a:xfrm>
                      <a:off x="9347802" y="3907085"/>
                      <a:ext cx="572323" cy="171198"/>
                      <a:chOff x="5602920" y="1774983"/>
                      <a:chExt cx="281463" cy="76200"/>
                    </a:xfrm>
                    <a:solidFill>
                      <a:schemeClr val="tx1"/>
                    </a:solidFill>
                  </p:grpSpPr>
                  <p:sp>
                    <p:nvSpPr>
                      <p:cNvPr id="279" name="Freeform: Shape 278">
                        <a:extLst>
                          <a:ext uri="{FF2B5EF4-FFF2-40B4-BE49-F238E27FC236}">
                            <a16:creationId xmlns:a16="http://schemas.microsoft.com/office/drawing/2014/main" id="{1ECB212F-E3E7-4837-ACDC-81B19ACFF901}"/>
                          </a:ext>
                        </a:extLst>
                      </p:cNvPr>
                      <p:cNvSpPr/>
                      <p:nvPr/>
                    </p:nvSpPr>
                    <p:spPr>
                      <a:xfrm>
                        <a:off x="5602920" y="1774983"/>
                        <a:ext cx="281463" cy="76200"/>
                      </a:xfrm>
                      <a:custGeom>
                        <a:avLst/>
                        <a:gdLst>
                          <a:gd name="connsiteX0" fmla="*/ 271653 w 281463"/>
                          <a:gd name="connsiteY0" fmla="*/ 9525 h 76200"/>
                          <a:gd name="connsiteX1" fmla="*/ 271939 w 281463"/>
                          <a:gd name="connsiteY1" fmla="*/ 66675 h 76200"/>
                          <a:gd name="connsiteX2" fmla="*/ 9906 w 281463"/>
                          <a:gd name="connsiteY2" fmla="*/ 66675 h 76200"/>
                          <a:gd name="connsiteX3" fmla="*/ 9620 w 281463"/>
                          <a:gd name="connsiteY3" fmla="*/ 9525 h 76200"/>
                          <a:gd name="connsiteX4" fmla="*/ 271653 w 281463"/>
                          <a:gd name="connsiteY4" fmla="*/ 9525 h 76200"/>
                          <a:gd name="connsiteX5" fmla="*/ 281178 w 281463"/>
                          <a:gd name="connsiteY5" fmla="*/ 0 h 76200"/>
                          <a:gd name="connsiteX6" fmla="*/ 0 w 281463"/>
                          <a:gd name="connsiteY6" fmla="*/ 0 h 76200"/>
                          <a:gd name="connsiteX7" fmla="*/ 381 w 281463"/>
                          <a:gd name="connsiteY7" fmla="*/ 76200 h 76200"/>
                          <a:gd name="connsiteX8" fmla="*/ 281464 w 281463"/>
                          <a:gd name="connsiteY8" fmla="*/ 76200 h 76200"/>
                          <a:gd name="connsiteX9" fmla="*/ 281178 w 281463"/>
                          <a:gd name="connsiteY9" fmla="*/ 0 h 76200"/>
                          <a:gd name="connsiteX10" fmla="*/ 281178 w 281463"/>
                          <a:gd name="connsiteY10" fmla="*/ 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1463" h="76200">
                            <a:moveTo>
                              <a:pt x="271653" y="9525"/>
                            </a:moveTo>
                            <a:lnTo>
                              <a:pt x="271939" y="66675"/>
                            </a:lnTo>
                            <a:lnTo>
                              <a:pt x="9906" y="66675"/>
                            </a:lnTo>
                            <a:lnTo>
                              <a:pt x="9620" y="9525"/>
                            </a:lnTo>
                            <a:lnTo>
                              <a:pt x="271653" y="9525"/>
                            </a:lnTo>
                            <a:moveTo>
                              <a:pt x="281178" y="0"/>
                            </a:moveTo>
                            <a:lnTo>
                              <a:pt x="0" y="0"/>
                            </a:lnTo>
                            <a:lnTo>
                              <a:pt x="381" y="76200"/>
                            </a:lnTo>
                            <a:lnTo>
                              <a:pt x="281464" y="76200"/>
                            </a:lnTo>
                            <a:lnTo>
                              <a:pt x="281178" y="0"/>
                            </a:lnTo>
                            <a:lnTo>
                              <a:pt x="281178" y="0"/>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grpSp>
                    <p:nvGrpSpPr>
                      <p:cNvPr id="280" name="Graphic 2">
                        <a:extLst>
                          <a:ext uri="{FF2B5EF4-FFF2-40B4-BE49-F238E27FC236}">
                            <a16:creationId xmlns:a16="http://schemas.microsoft.com/office/drawing/2014/main" id="{31B78292-5534-4708-9674-5FF62EA74A75}"/>
                          </a:ext>
                        </a:extLst>
                      </p:cNvPr>
                      <p:cNvGrpSpPr/>
                      <p:nvPr/>
                    </p:nvGrpSpPr>
                    <p:grpSpPr>
                      <a:xfrm>
                        <a:off x="5632353" y="1798224"/>
                        <a:ext cx="54007" cy="29622"/>
                        <a:chOff x="5632353" y="1798224"/>
                        <a:chExt cx="54007" cy="29622"/>
                      </a:xfrm>
                      <a:grpFill/>
                    </p:grpSpPr>
                    <p:sp>
                      <p:nvSpPr>
                        <p:cNvPr id="282" name="Freeform: Shape 281">
                          <a:extLst>
                            <a:ext uri="{FF2B5EF4-FFF2-40B4-BE49-F238E27FC236}">
                              <a16:creationId xmlns:a16="http://schemas.microsoft.com/office/drawing/2014/main" id="{82F0B721-2B0F-45E8-967B-B449E3FA7729}"/>
                            </a:ext>
                          </a:extLst>
                        </p:cNvPr>
                        <p:cNvSpPr/>
                        <p:nvPr/>
                      </p:nvSpPr>
                      <p:spPr>
                        <a:xfrm>
                          <a:off x="5632353" y="1798224"/>
                          <a:ext cx="9525" cy="29622"/>
                        </a:xfrm>
                        <a:custGeom>
                          <a:avLst/>
                          <a:gdLst>
                            <a:gd name="connsiteX0" fmla="*/ 0 w 9525"/>
                            <a:gd name="connsiteY0" fmla="*/ 0 h 29622"/>
                            <a:gd name="connsiteX1" fmla="*/ 9525 w 9525"/>
                            <a:gd name="connsiteY1" fmla="*/ 0 h 29622"/>
                            <a:gd name="connsiteX2" fmla="*/ 9525 w 9525"/>
                            <a:gd name="connsiteY2" fmla="*/ 29623 h 29622"/>
                            <a:gd name="connsiteX3" fmla="*/ 0 w 9525"/>
                            <a:gd name="connsiteY3" fmla="*/ 29623 h 29622"/>
                          </a:gdLst>
                          <a:ahLst/>
                          <a:cxnLst>
                            <a:cxn ang="0">
                              <a:pos x="connsiteX0" y="connsiteY0"/>
                            </a:cxn>
                            <a:cxn ang="0">
                              <a:pos x="connsiteX1" y="connsiteY1"/>
                            </a:cxn>
                            <a:cxn ang="0">
                              <a:pos x="connsiteX2" y="connsiteY2"/>
                            </a:cxn>
                            <a:cxn ang="0">
                              <a:pos x="connsiteX3" y="connsiteY3"/>
                            </a:cxn>
                          </a:cxnLst>
                          <a:rect l="l" t="t" r="r" b="b"/>
                          <a:pathLst>
                            <a:path w="9525" h="29622">
                              <a:moveTo>
                                <a:pt x="0" y="0"/>
                              </a:moveTo>
                              <a:lnTo>
                                <a:pt x="9525" y="0"/>
                              </a:lnTo>
                              <a:lnTo>
                                <a:pt x="9525" y="29623"/>
                              </a:lnTo>
                              <a:lnTo>
                                <a:pt x="0" y="2962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283" name="Freeform: Shape 282">
                          <a:extLst>
                            <a:ext uri="{FF2B5EF4-FFF2-40B4-BE49-F238E27FC236}">
                              <a16:creationId xmlns:a16="http://schemas.microsoft.com/office/drawing/2014/main" id="{3BE31ABD-B87D-4897-AEB8-11CC812CCA35}"/>
                            </a:ext>
                          </a:extLst>
                        </p:cNvPr>
                        <p:cNvSpPr/>
                        <p:nvPr/>
                      </p:nvSpPr>
                      <p:spPr>
                        <a:xfrm>
                          <a:off x="5647212" y="1798224"/>
                          <a:ext cx="9525" cy="29622"/>
                        </a:xfrm>
                        <a:custGeom>
                          <a:avLst/>
                          <a:gdLst>
                            <a:gd name="connsiteX0" fmla="*/ 0 w 9525"/>
                            <a:gd name="connsiteY0" fmla="*/ 0 h 29622"/>
                            <a:gd name="connsiteX1" fmla="*/ 9525 w 9525"/>
                            <a:gd name="connsiteY1" fmla="*/ 0 h 29622"/>
                            <a:gd name="connsiteX2" fmla="*/ 9525 w 9525"/>
                            <a:gd name="connsiteY2" fmla="*/ 29623 h 29622"/>
                            <a:gd name="connsiteX3" fmla="*/ 0 w 9525"/>
                            <a:gd name="connsiteY3" fmla="*/ 29623 h 29622"/>
                          </a:gdLst>
                          <a:ahLst/>
                          <a:cxnLst>
                            <a:cxn ang="0">
                              <a:pos x="connsiteX0" y="connsiteY0"/>
                            </a:cxn>
                            <a:cxn ang="0">
                              <a:pos x="connsiteX1" y="connsiteY1"/>
                            </a:cxn>
                            <a:cxn ang="0">
                              <a:pos x="connsiteX2" y="connsiteY2"/>
                            </a:cxn>
                            <a:cxn ang="0">
                              <a:pos x="connsiteX3" y="connsiteY3"/>
                            </a:cxn>
                          </a:cxnLst>
                          <a:rect l="l" t="t" r="r" b="b"/>
                          <a:pathLst>
                            <a:path w="9525" h="29622">
                              <a:moveTo>
                                <a:pt x="0" y="0"/>
                              </a:moveTo>
                              <a:lnTo>
                                <a:pt x="9525" y="0"/>
                              </a:lnTo>
                              <a:lnTo>
                                <a:pt x="9525" y="29623"/>
                              </a:lnTo>
                              <a:lnTo>
                                <a:pt x="0" y="2962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284" name="Freeform: Shape 283">
                          <a:extLst>
                            <a:ext uri="{FF2B5EF4-FFF2-40B4-BE49-F238E27FC236}">
                              <a16:creationId xmlns:a16="http://schemas.microsoft.com/office/drawing/2014/main" id="{4999AA51-AE34-4C16-A80D-4B4966D07C6C}"/>
                            </a:ext>
                          </a:extLst>
                        </p:cNvPr>
                        <p:cNvSpPr/>
                        <p:nvPr/>
                      </p:nvSpPr>
                      <p:spPr>
                        <a:xfrm>
                          <a:off x="5662071" y="1798224"/>
                          <a:ext cx="9525" cy="29622"/>
                        </a:xfrm>
                        <a:custGeom>
                          <a:avLst/>
                          <a:gdLst>
                            <a:gd name="connsiteX0" fmla="*/ 0 w 9525"/>
                            <a:gd name="connsiteY0" fmla="*/ 0 h 29622"/>
                            <a:gd name="connsiteX1" fmla="*/ 9525 w 9525"/>
                            <a:gd name="connsiteY1" fmla="*/ 0 h 29622"/>
                            <a:gd name="connsiteX2" fmla="*/ 9525 w 9525"/>
                            <a:gd name="connsiteY2" fmla="*/ 29623 h 29622"/>
                            <a:gd name="connsiteX3" fmla="*/ 0 w 9525"/>
                            <a:gd name="connsiteY3" fmla="*/ 29623 h 29622"/>
                          </a:gdLst>
                          <a:ahLst/>
                          <a:cxnLst>
                            <a:cxn ang="0">
                              <a:pos x="connsiteX0" y="connsiteY0"/>
                            </a:cxn>
                            <a:cxn ang="0">
                              <a:pos x="connsiteX1" y="connsiteY1"/>
                            </a:cxn>
                            <a:cxn ang="0">
                              <a:pos x="connsiteX2" y="connsiteY2"/>
                            </a:cxn>
                            <a:cxn ang="0">
                              <a:pos x="connsiteX3" y="connsiteY3"/>
                            </a:cxn>
                          </a:cxnLst>
                          <a:rect l="l" t="t" r="r" b="b"/>
                          <a:pathLst>
                            <a:path w="9525" h="29622">
                              <a:moveTo>
                                <a:pt x="0" y="0"/>
                              </a:moveTo>
                              <a:lnTo>
                                <a:pt x="9525" y="0"/>
                              </a:lnTo>
                              <a:lnTo>
                                <a:pt x="9525" y="29623"/>
                              </a:lnTo>
                              <a:lnTo>
                                <a:pt x="0" y="2962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286" name="Freeform: Shape 285">
                          <a:extLst>
                            <a:ext uri="{FF2B5EF4-FFF2-40B4-BE49-F238E27FC236}">
                              <a16:creationId xmlns:a16="http://schemas.microsoft.com/office/drawing/2014/main" id="{DF197642-45F2-45EA-8CE0-577032236319}"/>
                            </a:ext>
                          </a:extLst>
                        </p:cNvPr>
                        <p:cNvSpPr/>
                        <p:nvPr/>
                      </p:nvSpPr>
                      <p:spPr>
                        <a:xfrm>
                          <a:off x="5676835" y="1798224"/>
                          <a:ext cx="9525" cy="29622"/>
                        </a:xfrm>
                        <a:custGeom>
                          <a:avLst/>
                          <a:gdLst>
                            <a:gd name="connsiteX0" fmla="*/ 0 w 9525"/>
                            <a:gd name="connsiteY0" fmla="*/ 0 h 29622"/>
                            <a:gd name="connsiteX1" fmla="*/ 9525 w 9525"/>
                            <a:gd name="connsiteY1" fmla="*/ 0 h 29622"/>
                            <a:gd name="connsiteX2" fmla="*/ 9525 w 9525"/>
                            <a:gd name="connsiteY2" fmla="*/ 29623 h 29622"/>
                            <a:gd name="connsiteX3" fmla="*/ 0 w 9525"/>
                            <a:gd name="connsiteY3" fmla="*/ 29623 h 29622"/>
                          </a:gdLst>
                          <a:ahLst/>
                          <a:cxnLst>
                            <a:cxn ang="0">
                              <a:pos x="connsiteX0" y="connsiteY0"/>
                            </a:cxn>
                            <a:cxn ang="0">
                              <a:pos x="connsiteX1" y="connsiteY1"/>
                            </a:cxn>
                            <a:cxn ang="0">
                              <a:pos x="connsiteX2" y="connsiteY2"/>
                            </a:cxn>
                            <a:cxn ang="0">
                              <a:pos x="connsiteX3" y="connsiteY3"/>
                            </a:cxn>
                          </a:cxnLst>
                          <a:rect l="l" t="t" r="r" b="b"/>
                          <a:pathLst>
                            <a:path w="9525" h="29622">
                              <a:moveTo>
                                <a:pt x="0" y="0"/>
                              </a:moveTo>
                              <a:lnTo>
                                <a:pt x="9525" y="0"/>
                              </a:lnTo>
                              <a:lnTo>
                                <a:pt x="9525" y="29623"/>
                              </a:lnTo>
                              <a:lnTo>
                                <a:pt x="0" y="2962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grpSp>
                  <p:sp>
                    <p:nvSpPr>
                      <p:cNvPr id="281" name="Freeform: Shape 280">
                        <a:extLst>
                          <a:ext uri="{FF2B5EF4-FFF2-40B4-BE49-F238E27FC236}">
                            <a16:creationId xmlns:a16="http://schemas.microsoft.com/office/drawing/2014/main" id="{29C7E874-C64C-4099-ADA6-BF261135139E}"/>
                          </a:ext>
                        </a:extLst>
                      </p:cNvPr>
                      <p:cNvSpPr/>
                      <p:nvPr/>
                    </p:nvSpPr>
                    <p:spPr>
                      <a:xfrm>
                        <a:off x="5841427" y="1805749"/>
                        <a:ext cx="14859" cy="14859"/>
                      </a:xfrm>
                      <a:custGeom>
                        <a:avLst/>
                        <a:gdLst>
                          <a:gd name="connsiteX0" fmla="*/ 14859 w 14859"/>
                          <a:gd name="connsiteY0" fmla="*/ 7429 h 14859"/>
                          <a:gd name="connsiteX1" fmla="*/ 7430 w 14859"/>
                          <a:gd name="connsiteY1" fmla="*/ 14859 h 14859"/>
                          <a:gd name="connsiteX2" fmla="*/ 0 w 14859"/>
                          <a:gd name="connsiteY2" fmla="*/ 7429 h 14859"/>
                          <a:gd name="connsiteX3" fmla="*/ 7430 w 14859"/>
                          <a:gd name="connsiteY3" fmla="*/ 0 h 14859"/>
                          <a:gd name="connsiteX4" fmla="*/ 14859 w 14859"/>
                          <a:gd name="connsiteY4" fmla="*/ 7429 h 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 h="14859">
                            <a:moveTo>
                              <a:pt x="14859" y="7429"/>
                            </a:moveTo>
                            <a:cubicBezTo>
                              <a:pt x="14859" y="11533"/>
                              <a:pt x="11533" y="14859"/>
                              <a:pt x="7430" y="14859"/>
                            </a:cubicBezTo>
                            <a:cubicBezTo>
                              <a:pt x="3326" y="14859"/>
                              <a:pt x="0" y="11533"/>
                              <a:pt x="0" y="7429"/>
                            </a:cubicBezTo>
                            <a:cubicBezTo>
                              <a:pt x="0" y="3326"/>
                              <a:pt x="3326" y="0"/>
                              <a:pt x="7430" y="0"/>
                            </a:cubicBezTo>
                            <a:cubicBezTo>
                              <a:pt x="11533" y="0"/>
                              <a:pt x="14859" y="3326"/>
                              <a:pt x="14859" y="742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grpSp>
              </p:grpSp>
              <p:cxnSp>
                <p:nvCxnSpPr>
                  <p:cNvPr id="288" name="Straight Connector 287">
                    <a:extLst>
                      <a:ext uri="{FF2B5EF4-FFF2-40B4-BE49-F238E27FC236}">
                        <a16:creationId xmlns:a16="http://schemas.microsoft.com/office/drawing/2014/main" id="{2FE838B3-F75B-4D45-9199-91A8CEA57B44}"/>
                      </a:ext>
                    </a:extLst>
                  </p:cNvPr>
                  <p:cNvCxnSpPr>
                    <a:cxnSpLocks/>
                  </p:cNvCxnSpPr>
                  <p:nvPr/>
                </p:nvCxnSpPr>
                <p:spPr>
                  <a:xfrm>
                    <a:off x="4910280" y="3378948"/>
                    <a:ext cx="0" cy="13082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951E2A67-C7D4-4A6B-85BB-F11CF3F1A040}"/>
                      </a:ext>
                    </a:extLst>
                  </p:cNvPr>
                  <p:cNvCxnSpPr>
                    <a:cxnSpLocks/>
                  </p:cNvCxnSpPr>
                  <p:nvPr/>
                </p:nvCxnSpPr>
                <p:spPr>
                  <a:xfrm>
                    <a:off x="5422753" y="3378947"/>
                    <a:ext cx="0" cy="13082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8DC23B2A-486F-4C56-93EF-9D46A0620C81}"/>
                      </a:ext>
                    </a:extLst>
                  </p:cNvPr>
                  <p:cNvCxnSpPr>
                    <a:cxnSpLocks/>
                  </p:cNvCxnSpPr>
                  <p:nvPr/>
                </p:nvCxnSpPr>
                <p:spPr>
                  <a:xfrm>
                    <a:off x="5935226" y="3378946"/>
                    <a:ext cx="0" cy="13082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861E23B-AB69-409A-91FE-BDE9754CF0D8}"/>
                      </a:ext>
                    </a:extLst>
                  </p:cNvPr>
                  <p:cNvCxnSpPr>
                    <a:cxnSpLocks/>
                  </p:cNvCxnSpPr>
                  <p:nvPr/>
                </p:nvCxnSpPr>
                <p:spPr>
                  <a:xfrm>
                    <a:off x="6447699" y="3378945"/>
                    <a:ext cx="0" cy="13082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F6EC9ABC-3A8B-44A8-A13F-C44542226833}"/>
                      </a:ext>
                    </a:extLst>
                  </p:cNvPr>
                  <p:cNvCxnSpPr>
                    <a:cxnSpLocks/>
                  </p:cNvCxnSpPr>
                  <p:nvPr/>
                </p:nvCxnSpPr>
                <p:spPr>
                  <a:xfrm>
                    <a:off x="6960172" y="3378944"/>
                    <a:ext cx="0" cy="13082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CCFD51B4-69D2-48E5-9C1F-D97354C6374D}"/>
                      </a:ext>
                    </a:extLst>
                  </p:cNvPr>
                  <p:cNvCxnSpPr>
                    <a:cxnSpLocks/>
                  </p:cNvCxnSpPr>
                  <p:nvPr/>
                </p:nvCxnSpPr>
                <p:spPr>
                  <a:xfrm>
                    <a:off x="7472645" y="3378943"/>
                    <a:ext cx="0" cy="13082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6" name="Group 55">
                <a:extLst>
                  <a:ext uri="{FF2B5EF4-FFF2-40B4-BE49-F238E27FC236}">
                    <a16:creationId xmlns:a16="http://schemas.microsoft.com/office/drawing/2014/main" id="{03AD5EE8-4F0A-48D0-8626-1A78142DA3AF}"/>
                  </a:ext>
                </a:extLst>
              </p:cNvPr>
              <p:cNvGrpSpPr/>
              <p:nvPr/>
            </p:nvGrpSpPr>
            <p:grpSpPr>
              <a:xfrm>
                <a:off x="3393112" y="2956839"/>
                <a:ext cx="8512959" cy="1725889"/>
                <a:chOff x="3519748" y="2896236"/>
                <a:chExt cx="8512959" cy="1725889"/>
              </a:xfrm>
            </p:grpSpPr>
            <p:grpSp>
              <p:nvGrpSpPr>
                <p:cNvPr id="48" name="Group 47">
                  <a:extLst>
                    <a:ext uri="{FF2B5EF4-FFF2-40B4-BE49-F238E27FC236}">
                      <a16:creationId xmlns:a16="http://schemas.microsoft.com/office/drawing/2014/main" id="{C3C8F5DA-57CE-499A-8859-63A8C99983A6}"/>
                    </a:ext>
                  </a:extLst>
                </p:cNvPr>
                <p:cNvGrpSpPr/>
                <p:nvPr/>
              </p:nvGrpSpPr>
              <p:grpSpPr>
                <a:xfrm>
                  <a:off x="5752646" y="2897841"/>
                  <a:ext cx="6280061" cy="1724284"/>
                  <a:chOff x="5617527" y="2722289"/>
                  <a:chExt cx="6280061" cy="1724284"/>
                </a:xfrm>
              </p:grpSpPr>
              <p:sp>
                <p:nvSpPr>
                  <p:cNvPr id="301" name="Rectangle 300">
                    <a:extLst>
                      <a:ext uri="{FF2B5EF4-FFF2-40B4-BE49-F238E27FC236}">
                        <a16:creationId xmlns:a16="http://schemas.microsoft.com/office/drawing/2014/main" id="{30B3A9C5-2FDD-4C6E-BD3C-572494BF40B6}"/>
                      </a:ext>
                    </a:extLst>
                  </p:cNvPr>
                  <p:cNvSpPr/>
                  <p:nvPr/>
                </p:nvSpPr>
                <p:spPr bwMode="auto">
                  <a:xfrm>
                    <a:off x="5631850" y="2722289"/>
                    <a:ext cx="6265738" cy="1724284"/>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E6E6E6"/>
                        </a:solidFill>
                        <a:effectLst/>
                        <a:uLnTx/>
                        <a:uFillTx/>
                        <a:latin typeface="Segoe UI"/>
                        <a:ea typeface="+mj-ea"/>
                        <a:cs typeface="+mj-cs"/>
                      </a:rPr>
                      <a:t>  Azure Arc Resources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E6E6E6"/>
                      </a:solidFill>
                      <a:effectLst/>
                      <a:uLnTx/>
                      <a:uFillTx/>
                      <a:latin typeface="Segoe UI"/>
                      <a:ea typeface="+mj-ea"/>
                      <a:cs typeface="+mj-cs"/>
                    </a:endParaRPr>
                  </a:p>
                </p:txBody>
              </p:sp>
              <p:sp>
                <p:nvSpPr>
                  <p:cNvPr id="302" name="Rectangle 301">
                    <a:extLst>
                      <a:ext uri="{FF2B5EF4-FFF2-40B4-BE49-F238E27FC236}">
                        <a16:creationId xmlns:a16="http://schemas.microsoft.com/office/drawing/2014/main" id="{D5C053AE-489A-41EA-831D-4B07C81560C8}"/>
                      </a:ext>
                    </a:extLst>
                  </p:cNvPr>
                  <p:cNvSpPr/>
                  <p:nvPr/>
                </p:nvSpPr>
                <p:spPr>
                  <a:xfrm>
                    <a:off x="5691054" y="3141291"/>
                    <a:ext cx="6147331" cy="36846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1" u="none" strike="noStrike" kern="1200" cap="none" spc="0" normalizeH="0" baseline="0" noProof="0">
                        <a:ln>
                          <a:noFill/>
                        </a:ln>
                        <a:solidFill>
                          <a:srgbClr val="E6E6E6"/>
                        </a:solidFill>
                        <a:effectLst/>
                        <a:uLnTx/>
                        <a:uFillTx/>
                        <a:latin typeface="Segoe UI"/>
                        <a:ea typeface="+mj-ea"/>
                        <a:cs typeface="+mj-cs"/>
                      </a:rPr>
                      <a:t>ConnectedVMwareVSphere</a:t>
                    </a:r>
                    <a:r>
                      <a:rPr kumimoji="0" lang="en-IN" sz="1200" b="0" i="0" u="none" strike="noStrike" kern="1200" cap="none" spc="0" normalizeH="0" baseline="0" noProof="0">
                        <a:ln>
                          <a:noFill/>
                        </a:ln>
                        <a:solidFill>
                          <a:srgbClr val="E6E6E6"/>
                        </a:solidFill>
                        <a:effectLst/>
                        <a:uLnTx/>
                        <a:uFillTx/>
                        <a:latin typeface="Segoe UI"/>
                        <a:ea typeface="+mj-ea"/>
                        <a:cs typeface="+mj-cs"/>
                      </a:rPr>
                      <a:t> ARM Resource Provider</a:t>
                    </a:r>
                  </a:p>
                </p:txBody>
              </p:sp>
              <p:pic>
                <p:nvPicPr>
                  <p:cNvPr id="314" name="Graphic 313" descr="Azure Arc logo">
                    <a:extLst>
                      <a:ext uri="{FF2B5EF4-FFF2-40B4-BE49-F238E27FC236}">
                        <a16:creationId xmlns:a16="http://schemas.microsoft.com/office/drawing/2014/main" id="{103BFAAF-C43A-4587-9EC5-46348BB991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42929" y="2744408"/>
                    <a:ext cx="365760" cy="365760"/>
                  </a:xfrm>
                  <a:prstGeom prst="rect">
                    <a:avLst/>
                  </a:prstGeom>
                </p:spPr>
              </p:pic>
              <p:grpSp>
                <p:nvGrpSpPr>
                  <p:cNvPr id="47" name="Group 46">
                    <a:extLst>
                      <a:ext uri="{FF2B5EF4-FFF2-40B4-BE49-F238E27FC236}">
                        <a16:creationId xmlns:a16="http://schemas.microsoft.com/office/drawing/2014/main" id="{B735E0D5-A600-4BF6-BF03-AC9AA88EFB8F}"/>
                      </a:ext>
                    </a:extLst>
                  </p:cNvPr>
                  <p:cNvGrpSpPr/>
                  <p:nvPr/>
                </p:nvGrpSpPr>
                <p:grpSpPr>
                  <a:xfrm>
                    <a:off x="5617527" y="3543300"/>
                    <a:ext cx="2864899" cy="793376"/>
                    <a:chOff x="5617527" y="3543300"/>
                    <a:chExt cx="2864899" cy="793376"/>
                  </a:xfrm>
                </p:grpSpPr>
                <p:sp>
                  <p:nvSpPr>
                    <p:cNvPr id="325" name="Rectangle 324">
                      <a:extLst>
                        <a:ext uri="{FF2B5EF4-FFF2-40B4-BE49-F238E27FC236}">
                          <a16:creationId xmlns:a16="http://schemas.microsoft.com/office/drawing/2014/main" id="{3B216412-A4D7-4D88-8B1A-3F6A79DF8C93}"/>
                        </a:ext>
                      </a:extLst>
                    </p:cNvPr>
                    <p:cNvSpPr/>
                    <p:nvPr/>
                  </p:nvSpPr>
                  <p:spPr bwMode="auto">
                    <a:xfrm>
                      <a:off x="5691054" y="3543300"/>
                      <a:ext cx="2720022" cy="79337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E6E6E6"/>
                        </a:solidFill>
                        <a:effectLst/>
                        <a:uLnTx/>
                        <a:uFillTx/>
                        <a:latin typeface="Segoe UI"/>
                        <a:ea typeface="+mj-ea"/>
                        <a:cs typeface="+mj-cs"/>
                      </a:endParaRPr>
                    </a:p>
                  </p:txBody>
                </p:sp>
                <p:grpSp>
                  <p:nvGrpSpPr>
                    <p:cNvPr id="46" name="Group 45">
                      <a:extLst>
                        <a:ext uri="{FF2B5EF4-FFF2-40B4-BE49-F238E27FC236}">
                          <a16:creationId xmlns:a16="http://schemas.microsoft.com/office/drawing/2014/main" id="{27ABCCB9-F79B-41CC-9AF1-82426B16FFB1}"/>
                        </a:ext>
                      </a:extLst>
                    </p:cNvPr>
                    <p:cNvGrpSpPr/>
                    <p:nvPr/>
                  </p:nvGrpSpPr>
                  <p:grpSpPr>
                    <a:xfrm>
                      <a:off x="5776725" y="3880438"/>
                      <a:ext cx="2548680" cy="365760"/>
                      <a:chOff x="5812137" y="3880438"/>
                      <a:chExt cx="2548680" cy="365760"/>
                    </a:xfrm>
                  </p:grpSpPr>
                  <p:pic>
                    <p:nvPicPr>
                      <p:cNvPr id="44" name="Graphic 43">
                        <a:extLst>
                          <a:ext uri="{FF2B5EF4-FFF2-40B4-BE49-F238E27FC236}">
                            <a16:creationId xmlns:a16="http://schemas.microsoft.com/office/drawing/2014/main" id="{C9BE37A3-36DB-425A-A461-8BEA5995F0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12137" y="3880438"/>
                        <a:ext cx="365760" cy="365760"/>
                      </a:xfrm>
                      <a:prstGeom prst="rect">
                        <a:avLst/>
                      </a:prstGeom>
                    </p:spPr>
                  </p:pic>
                  <p:pic>
                    <p:nvPicPr>
                      <p:cNvPr id="320" name="Graphic 319">
                        <a:extLst>
                          <a:ext uri="{FF2B5EF4-FFF2-40B4-BE49-F238E27FC236}">
                            <a16:creationId xmlns:a16="http://schemas.microsoft.com/office/drawing/2014/main" id="{ED6EA380-27DA-49FA-85E5-E164C939E1E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48721" y="3880438"/>
                        <a:ext cx="365760" cy="365760"/>
                      </a:xfrm>
                      <a:prstGeom prst="rect">
                        <a:avLst/>
                      </a:prstGeom>
                    </p:spPr>
                  </p:pic>
                  <p:pic>
                    <p:nvPicPr>
                      <p:cNvPr id="321" name="Graphic 320">
                        <a:extLst>
                          <a:ext uri="{FF2B5EF4-FFF2-40B4-BE49-F238E27FC236}">
                            <a16:creationId xmlns:a16="http://schemas.microsoft.com/office/drawing/2014/main" id="{DBBE82EE-5CE1-4C39-B123-FE0DD8FB32F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85305" y="3880438"/>
                        <a:ext cx="365760" cy="365760"/>
                      </a:xfrm>
                      <a:prstGeom prst="rect">
                        <a:avLst/>
                      </a:prstGeom>
                    </p:spPr>
                  </p:pic>
                  <p:pic>
                    <p:nvPicPr>
                      <p:cNvPr id="322" name="Graphic 321">
                        <a:extLst>
                          <a:ext uri="{FF2B5EF4-FFF2-40B4-BE49-F238E27FC236}">
                            <a16:creationId xmlns:a16="http://schemas.microsoft.com/office/drawing/2014/main" id="{04F4853D-E28B-48D3-8BFE-D8778E9BD77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21889" y="3880438"/>
                        <a:ext cx="365760" cy="365760"/>
                      </a:xfrm>
                      <a:prstGeom prst="rect">
                        <a:avLst/>
                      </a:prstGeom>
                    </p:spPr>
                  </p:pic>
                  <p:pic>
                    <p:nvPicPr>
                      <p:cNvPr id="323" name="Graphic 322">
                        <a:extLst>
                          <a:ext uri="{FF2B5EF4-FFF2-40B4-BE49-F238E27FC236}">
                            <a16:creationId xmlns:a16="http://schemas.microsoft.com/office/drawing/2014/main" id="{E9F496CD-A4AB-44D8-953E-AFE14510207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58473" y="3880438"/>
                        <a:ext cx="365760" cy="365760"/>
                      </a:xfrm>
                      <a:prstGeom prst="rect">
                        <a:avLst/>
                      </a:prstGeom>
                    </p:spPr>
                  </p:pic>
                  <p:pic>
                    <p:nvPicPr>
                      <p:cNvPr id="324" name="Graphic 323">
                        <a:extLst>
                          <a:ext uri="{FF2B5EF4-FFF2-40B4-BE49-F238E27FC236}">
                            <a16:creationId xmlns:a16="http://schemas.microsoft.com/office/drawing/2014/main" id="{91094D98-F701-42C8-852C-ABFCEC49EC6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95057" y="3880438"/>
                        <a:ext cx="365760" cy="365760"/>
                      </a:xfrm>
                      <a:prstGeom prst="rect">
                        <a:avLst/>
                      </a:prstGeom>
                    </p:spPr>
                  </p:pic>
                </p:grpSp>
                <p:sp>
                  <p:nvSpPr>
                    <p:cNvPr id="326" name="TextBox 325">
                      <a:extLst>
                        <a:ext uri="{FF2B5EF4-FFF2-40B4-BE49-F238E27FC236}">
                          <a16:creationId xmlns:a16="http://schemas.microsoft.com/office/drawing/2014/main" id="{015EDDB7-B431-4BA8-B245-F9C284F3FC0C}"/>
                        </a:ext>
                      </a:extLst>
                    </p:cNvPr>
                    <p:cNvSpPr txBox="1"/>
                    <p:nvPr/>
                  </p:nvSpPr>
                  <p:spPr>
                    <a:xfrm>
                      <a:off x="5617527" y="3570354"/>
                      <a:ext cx="2864899" cy="2308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E6E6E6"/>
                          </a:solidFill>
                          <a:effectLst/>
                          <a:uLnTx/>
                          <a:uFillTx/>
                          <a:latin typeface="Segoe UI"/>
                          <a:ea typeface="+mn-ea"/>
                          <a:cs typeface="+mn-cs"/>
                        </a:rPr>
                        <a:t>Azure Arc-enabled VMware vSphere VMs </a:t>
                      </a:r>
                      <a:r>
                        <a:rPr kumimoji="0" lang="en-IN" sz="900" b="0" i="0" u="none" strike="noStrike" kern="1200" cap="none" spc="0" normalizeH="0" baseline="0" noProof="0">
                          <a:ln>
                            <a:noFill/>
                          </a:ln>
                          <a:solidFill>
                            <a:srgbClr val="E6E6E6"/>
                          </a:solidFill>
                          <a:effectLst/>
                          <a:uLnTx/>
                          <a:uFillTx/>
                          <a:latin typeface="Segoe UI"/>
                          <a:ea typeface="+mn-ea"/>
                          <a:cs typeface="+mn-cs"/>
                        </a:rPr>
                        <a:t>resources</a:t>
                      </a:r>
                      <a:endParaRPr kumimoji="0" lang="en-US" sz="900" b="0" i="0" u="none" strike="noStrike" kern="1200" cap="none" spc="0" normalizeH="0" baseline="0" noProof="0">
                        <a:ln>
                          <a:noFill/>
                        </a:ln>
                        <a:solidFill>
                          <a:srgbClr val="E6E6E6"/>
                        </a:solidFill>
                        <a:effectLst/>
                        <a:uLnTx/>
                        <a:uFillTx/>
                        <a:latin typeface="Segoe UI"/>
                        <a:ea typeface="+mn-ea"/>
                        <a:cs typeface="+mn-cs"/>
                      </a:endParaRPr>
                    </a:p>
                  </p:txBody>
                </p:sp>
              </p:grpSp>
              <p:sp>
                <p:nvSpPr>
                  <p:cNvPr id="327" name="Rectangle 326">
                    <a:extLst>
                      <a:ext uri="{FF2B5EF4-FFF2-40B4-BE49-F238E27FC236}">
                        <a16:creationId xmlns:a16="http://schemas.microsoft.com/office/drawing/2014/main" id="{C0CFA8FA-4C67-4E88-8B3D-0A74EF18E058}"/>
                      </a:ext>
                    </a:extLst>
                  </p:cNvPr>
                  <p:cNvSpPr/>
                  <p:nvPr/>
                </p:nvSpPr>
                <p:spPr>
                  <a:xfrm>
                    <a:off x="8496747" y="3549711"/>
                    <a:ext cx="1073982" cy="79337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solidFill>
                          <a:srgbClr val="E6E6E6"/>
                        </a:solidFill>
                        <a:effectLst/>
                        <a:uLnTx/>
                        <a:uFillTx/>
                        <a:latin typeface="Segoe UI"/>
                        <a:ea typeface="+mj-ea"/>
                        <a:cs typeface="+mj-cs"/>
                      </a:rPr>
                      <a:t>Azure Arc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solidFill>
                          <a:srgbClr val="E6E6E6"/>
                        </a:solidFill>
                        <a:effectLst/>
                        <a:uLnTx/>
                        <a:uFillTx/>
                        <a:latin typeface="Segoe UI"/>
                        <a:ea typeface="+mj-ea"/>
                        <a:cs typeface="+mj-cs"/>
                      </a:rPr>
                      <a:t>vCenter Server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solidFill>
                          <a:srgbClr val="E6E6E6"/>
                        </a:solidFill>
                        <a:effectLst/>
                        <a:uLnTx/>
                        <a:uFillTx/>
                        <a:latin typeface="Segoe UI"/>
                        <a:ea typeface="+mj-ea"/>
                        <a:cs typeface="+mj-cs"/>
                      </a:rPr>
                      <a:t>resource</a:t>
                    </a:r>
                  </a:p>
                </p:txBody>
              </p:sp>
              <p:sp>
                <p:nvSpPr>
                  <p:cNvPr id="328" name="Rectangle 327">
                    <a:extLst>
                      <a:ext uri="{FF2B5EF4-FFF2-40B4-BE49-F238E27FC236}">
                        <a16:creationId xmlns:a16="http://schemas.microsoft.com/office/drawing/2014/main" id="{C6A674B1-EAD9-4ED9-A956-C8C87D004E59}"/>
                      </a:ext>
                    </a:extLst>
                  </p:cNvPr>
                  <p:cNvSpPr/>
                  <p:nvPr/>
                </p:nvSpPr>
                <p:spPr>
                  <a:xfrm>
                    <a:off x="9630575" y="3549711"/>
                    <a:ext cx="1073982" cy="79337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solidFill>
                          <a:srgbClr val="E6E6E6"/>
                        </a:solidFill>
                        <a:effectLst/>
                        <a:uLnTx/>
                        <a:uFillTx/>
                        <a:latin typeface="Segoe UI"/>
                        <a:ea typeface="+mj-ea"/>
                        <a:cs typeface="+mj-cs"/>
                      </a:rPr>
                      <a:t>Azure Arc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solidFill>
                          <a:srgbClr val="E6E6E6"/>
                        </a:solidFill>
                        <a:effectLst/>
                        <a:uLnTx/>
                        <a:uFillTx/>
                        <a:latin typeface="Segoe UI"/>
                        <a:ea typeface="+mj-ea"/>
                        <a:cs typeface="+mj-cs"/>
                      </a:rPr>
                      <a:t>VM Templates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solidFill>
                          <a:srgbClr val="E6E6E6"/>
                        </a:solidFill>
                        <a:effectLst/>
                        <a:uLnTx/>
                        <a:uFillTx/>
                        <a:latin typeface="Segoe UI"/>
                        <a:ea typeface="+mj-ea"/>
                        <a:cs typeface="+mj-cs"/>
                      </a:rPr>
                      <a:t>resource</a:t>
                    </a:r>
                  </a:p>
                </p:txBody>
              </p:sp>
              <p:sp>
                <p:nvSpPr>
                  <p:cNvPr id="329" name="Rectangle 328">
                    <a:extLst>
                      <a:ext uri="{FF2B5EF4-FFF2-40B4-BE49-F238E27FC236}">
                        <a16:creationId xmlns:a16="http://schemas.microsoft.com/office/drawing/2014/main" id="{5F081B11-9746-4DAC-B305-E81FB988585B}"/>
                      </a:ext>
                    </a:extLst>
                  </p:cNvPr>
                  <p:cNvSpPr/>
                  <p:nvPr/>
                </p:nvSpPr>
                <p:spPr>
                  <a:xfrm>
                    <a:off x="10764403" y="3549711"/>
                    <a:ext cx="1073982" cy="79337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solidFill>
                          <a:srgbClr val="E6E6E6"/>
                        </a:solidFill>
                        <a:effectLst/>
                        <a:uLnTx/>
                        <a:uFillTx/>
                        <a:latin typeface="Segoe UI"/>
                        <a:ea typeface="+mj-ea"/>
                        <a:cs typeface="+mj-cs"/>
                      </a:rPr>
                      <a:t>Azure Arc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solidFill>
                          <a:srgbClr val="E6E6E6"/>
                        </a:solidFill>
                        <a:effectLst/>
                        <a:uLnTx/>
                        <a:uFillTx/>
                        <a:latin typeface="Segoe UI"/>
                        <a:ea typeface="+mj-ea"/>
                        <a:cs typeface="+mj-cs"/>
                      </a:rPr>
                      <a:t>Virtual Networks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solidFill>
                          <a:srgbClr val="E6E6E6"/>
                        </a:solidFill>
                        <a:effectLst/>
                        <a:uLnTx/>
                        <a:uFillTx/>
                        <a:latin typeface="Segoe UI"/>
                        <a:ea typeface="+mj-ea"/>
                        <a:cs typeface="+mj-cs"/>
                      </a:rPr>
                      <a:t>resource</a:t>
                    </a:r>
                  </a:p>
                </p:txBody>
              </p:sp>
              <p:pic>
                <p:nvPicPr>
                  <p:cNvPr id="330" name="Graphic 329">
                    <a:extLst>
                      <a:ext uri="{FF2B5EF4-FFF2-40B4-BE49-F238E27FC236}">
                        <a16:creationId xmlns:a16="http://schemas.microsoft.com/office/drawing/2014/main" id="{66C04AFB-E8A8-4095-AD4D-762EBA4594D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52759" y="3189728"/>
                    <a:ext cx="274320" cy="274320"/>
                  </a:xfrm>
                  <a:prstGeom prst="rect">
                    <a:avLst/>
                  </a:prstGeom>
                </p:spPr>
              </p:pic>
            </p:grpSp>
            <p:sp>
              <p:nvSpPr>
                <p:cNvPr id="332" name="Rectangle 331">
                  <a:extLst>
                    <a:ext uri="{FF2B5EF4-FFF2-40B4-BE49-F238E27FC236}">
                      <a16:creationId xmlns:a16="http://schemas.microsoft.com/office/drawing/2014/main" id="{FEB8BCAC-660E-414C-9B1C-AD85D4DCCED2}"/>
                    </a:ext>
                  </a:extLst>
                </p:cNvPr>
                <p:cNvSpPr/>
                <p:nvPr/>
              </p:nvSpPr>
              <p:spPr bwMode="auto">
                <a:xfrm>
                  <a:off x="3519748" y="2896236"/>
                  <a:ext cx="2187375" cy="1724283"/>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E6E6E6"/>
                      </a:solidFill>
                      <a:effectLst/>
                      <a:uLnTx/>
                      <a:uFillTx/>
                      <a:latin typeface="Segoe UI"/>
                      <a:ea typeface="+mj-ea"/>
                      <a:cs typeface="+mj-cs"/>
                    </a:rPr>
                    <a:t>Azure Resources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E6E6E6"/>
                    </a:solidFill>
                    <a:effectLst/>
                    <a:uLnTx/>
                    <a:uFillTx/>
                    <a:latin typeface="Segoe UI"/>
                    <a:ea typeface="+mj-ea"/>
                    <a:cs typeface="+mj-cs"/>
                  </a:endParaRPr>
                </a:p>
              </p:txBody>
            </p:sp>
            <p:grpSp>
              <p:nvGrpSpPr>
                <p:cNvPr id="333" name="Group 332">
                  <a:extLst>
                    <a:ext uri="{FF2B5EF4-FFF2-40B4-BE49-F238E27FC236}">
                      <a16:creationId xmlns:a16="http://schemas.microsoft.com/office/drawing/2014/main" id="{80F5924D-9589-47B1-8372-361C11700017}"/>
                    </a:ext>
                  </a:extLst>
                </p:cNvPr>
                <p:cNvGrpSpPr/>
                <p:nvPr/>
              </p:nvGrpSpPr>
              <p:grpSpPr>
                <a:xfrm>
                  <a:off x="3796802" y="3481539"/>
                  <a:ext cx="1633265" cy="911554"/>
                  <a:chOff x="3045732" y="4360859"/>
                  <a:chExt cx="1633265" cy="877533"/>
                </a:xfrm>
              </p:grpSpPr>
              <p:pic>
                <p:nvPicPr>
                  <p:cNvPr id="334" name="Graphic 333">
                    <a:extLst>
                      <a:ext uri="{FF2B5EF4-FFF2-40B4-BE49-F238E27FC236}">
                        <a16:creationId xmlns:a16="http://schemas.microsoft.com/office/drawing/2014/main" id="{1CD926F2-D5A0-45A8-8CD0-063AA7C9DD5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45732" y="4399867"/>
                    <a:ext cx="365760" cy="365760"/>
                  </a:xfrm>
                  <a:prstGeom prst="rect">
                    <a:avLst/>
                  </a:prstGeom>
                </p:spPr>
              </p:pic>
              <p:pic>
                <p:nvPicPr>
                  <p:cNvPr id="335" name="Graphic 334">
                    <a:extLst>
                      <a:ext uri="{FF2B5EF4-FFF2-40B4-BE49-F238E27FC236}">
                        <a16:creationId xmlns:a16="http://schemas.microsoft.com/office/drawing/2014/main" id="{55CC64B8-9E2C-4606-876C-3F885FD7CDA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68531" y="4360859"/>
                    <a:ext cx="365760" cy="365760"/>
                  </a:xfrm>
                  <a:prstGeom prst="rect">
                    <a:avLst/>
                  </a:prstGeom>
                </p:spPr>
              </p:pic>
              <p:pic>
                <p:nvPicPr>
                  <p:cNvPr id="336" name="Graphic 335">
                    <a:extLst>
                      <a:ext uri="{FF2B5EF4-FFF2-40B4-BE49-F238E27FC236}">
                        <a16:creationId xmlns:a16="http://schemas.microsoft.com/office/drawing/2014/main" id="{BE9564FC-2065-4689-8686-6994AB06B07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045732" y="4857437"/>
                    <a:ext cx="365760" cy="365760"/>
                  </a:xfrm>
                  <a:prstGeom prst="rect">
                    <a:avLst/>
                  </a:prstGeom>
                </p:spPr>
              </p:pic>
              <p:pic>
                <p:nvPicPr>
                  <p:cNvPr id="337" name="Graphic 336">
                    <a:extLst>
                      <a:ext uri="{FF2B5EF4-FFF2-40B4-BE49-F238E27FC236}">
                        <a16:creationId xmlns:a16="http://schemas.microsoft.com/office/drawing/2014/main" id="{BACA3F67-86A1-46AC-BF4E-E53883C75C3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891330" y="4857437"/>
                    <a:ext cx="365760" cy="365760"/>
                  </a:xfrm>
                  <a:prstGeom prst="rect">
                    <a:avLst/>
                  </a:prstGeom>
                </p:spPr>
              </p:pic>
              <p:pic>
                <p:nvPicPr>
                  <p:cNvPr id="338" name="Graphic 337">
                    <a:extLst>
                      <a:ext uri="{FF2B5EF4-FFF2-40B4-BE49-F238E27FC236}">
                        <a16:creationId xmlns:a16="http://schemas.microsoft.com/office/drawing/2014/main" id="{FB98DBFF-8CF0-4A15-9F29-6F0CE8F79B4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468531" y="4857437"/>
                    <a:ext cx="365760" cy="365760"/>
                  </a:xfrm>
                  <a:prstGeom prst="rect">
                    <a:avLst/>
                  </a:prstGeom>
                </p:spPr>
              </p:pic>
              <p:pic>
                <p:nvPicPr>
                  <p:cNvPr id="339" name="Graphic 338">
                    <a:extLst>
                      <a:ext uri="{FF2B5EF4-FFF2-40B4-BE49-F238E27FC236}">
                        <a16:creationId xmlns:a16="http://schemas.microsoft.com/office/drawing/2014/main" id="{50467EEA-6CDE-4040-8862-22979775304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313237" y="4872632"/>
                    <a:ext cx="365760" cy="365760"/>
                  </a:xfrm>
                  <a:prstGeom prst="rect">
                    <a:avLst/>
                  </a:prstGeom>
                </p:spPr>
              </p:pic>
              <p:pic>
                <p:nvPicPr>
                  <p:cNvPr id="340" name="Graphic 339">
                    <a:extLst>
                      <a:ext uri="{FF2B5EF4-FFF2-40B4-BE49-F238E27FC236}">
                        <a16:creationId xmlns:a16="http://schemas.microsoft.com/office/drawing/2014/main" id="{F2E6B8E5-6036-4D9F-9286-AEF1A61DE1D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308696" y="4396227"/>
                    <a:ext cx="365760" cy="365760"/>
                  </a:xfrm>
                  <a:prstGeom prst="rect">
                    <a:avLst/>
                  </a:prstGeom>
                </p:spPr>
              </p:pic>
              <p:pic>
                <p:nvPicPr>
                  <p:cNvPr id="341" name="Graphic 340">
                    <a:extLst>
                      <a:ext uri="{FF2B5EF4-FFF2-40B4-BE49-F238E27FC236}">
                        <a16:creationId xmlns:a16="http://schemas.microsoft.com/office/drawing/2014/main" id="{51D03C2C-3080-4183-B1A4-F74AFD1C6A3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885897" y="4360859"/>
                    <a:ext cx="365760" cy="365760"/>
                  </a:xfrm>
                  <a:prstGeom prst="rect">
                    <a:avLst/>
                  </a:prstGeom>
                </p:spPr>
              </p:pic>
            </p:grpSp>
          </p:grpSp>
          <p:sp>
            <p:nvSpPr>
              <p:cNvPr id="342" name="TextBox 341">
                <a:extLst>
                  <a:ext uri="{FF2B5EF4-FFF2-40B4-BE49-F238E27FC236}">
                    <a16:creationId xmlns:a16="http://schemas.microsoft.com/office/drawing/2014/main" id="{9126C337-4200-4F0E-AC63-E7C494601810}"/>
                  </a:ext>
                </a:extLst>
              </p:cNvPr>
              <p:cNvSpPr txBox="1"/>
              <p:nvPr/>
            </p:nvSpPr>
            <p:spPr>
              <a:xfrm>
                <a:off x="3334628" y="4817307"/>
                <a:ext cx="2069938" cy="46166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a:ea typeface="+mn-ea"/>
                    <a:cs typeface="+mn-cs"/>
                  </a:rPr>
                  <a:t>On-Premises Data Center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a:ea typeface="+mn-ea"/>
                    <a:cs typeface="+mn-cs"/>
                  </a:rPr>
                  <a:t>VMware vSphere</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cxnSp>
            <p:nvCxnSpPr>
              <p:cNvPr id="343" name="Connector: Elbow 342">
                <a:extLst>
                  <a:ext uri="{FF2B5EF4-FFF2-40B4-BE49-F238E27FC236}">
                    <a16:creationId xmlns:a16="http://schemas.microsoft.com/office/drawing/2014/main" id="{274F187F-7C64-4519-832A-4BE8CEF9C446}"/>
                  </a:ext>
                </a:extLst>
              </p:cNvPr>
              <p:cNvCxnSpPr>
                <a:cxnSpLocks/>
                <a:stCxn id="301" idx="2"/>
                <a:endCxn id="246" idx="0"/>
              </p:cNvCxnSpPr>
              <p:nvPr/>
            </p:nvCxnSpPr>
            <p:spPr>
              <a:xfrm rot="5400000">
                <a:off x="7864048" y="4156710"/>
                <a:ext cx="383137" cy="1435172"/>
              </a:xfrm>
              <a:prstGeom prst="bentConnector3">
                <a:avLst>
                  <a:gd name="adj1" fmla="val 50000"/>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91AD9A64-6768-4F74-8EE1-DDE8E6DD4568}"/>
                  </a:ext>
                </a:extLst>
              </p:cNvPr>
              <p:cNvGrpSpPr/>
              <p:nvPr/>
            </p:nvGrpSpPr>
            <p:grpSpPr>
              <a:xfrm>
                <a:off x="3387126" y="1971059"/>
                <a:ext cx="8518945" cy="880983"/>
                <a:chOff x="3513762" y="1910028"/>
                <a:chExt cx="8518945" cy="880983"/>
              </a:xfrm>
            </p:grpSpPr>
            <p:sp>
              <p:nvSpPr>
                <p:cNvPr id="348" name="Rectangle 347">
                  <a:extLst>
                    <a:ext uri="{FF2B5EF4-FFF2-40B4-BE49-F238E27FC236}">
                      <a16:creationId xmlns:a16="http://schemas.microsoft.com/office/drawing/2014/main" id="{D3FF6EC3-567B-4B97-84D7-102A6F959C8C}"/>
                    </a:ext>
                  </a:extLst>
                </p:cNvPr>
                <p:cNvSpPr/>
                <p:nvPr/>
              </p:nvSpPr>
              <p:spPr bwMode="auto">
                <a:xfrm>
                  <a:off x="3513762" y="1910028"/>
                  <a:ext cx="8518945" cy="880983"/>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E6E6E6"/>
                      </a:solidFill>
                      <a:effectLst/>
                      <a:uLnTx/>
                      <a:uFillTx/>
                      <a:latin typeface="Segoe UI"/>
                      <a:ea typeface="+mj-ea"/>
                      <a:cs typeface="+mj-cs"/>
                    </a:rPr>
                    <a:t>  Azure Resource Manager (ARM)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E6E6E6"/>
                    </a:solidFill>
                    <a:effectLst/>
                    <a:uLnTx/>
                    <a:uFillTx/>
                    <a:latin typeface="Segoe UI"/>
                    <a:ea typeface="+mj-ea"/>
                    <a:cs typeface="+mj-cs"/>
                  </a:endParaRPr>
                </a:p>
              </p:txBody>
            </p:sp>
            <p:grpSp>
              <p:nvGrpSpPr>
                <p:cNvPr id="54" name="Group 53">
                  <a:extLst>
                    <a:ext uri="{FF2B5EF4-FFF2-40B4-BE49-F238E27FC236}">
                      <a16:creationId xmlns:a16="http://schemas.microsoft.com/office/drawing/2014/main" id="{D4E5F0C7-DCA6-45CF-87F0-3A4A1CEFE90A}"/>
                    </a:ext>
                  </a:extLst>
                </p:cNvPr>
                <p:cNvGrpSpPr/>
                <p:nvPr/>
              </p:nvGrpSpPr>
              <p:grpSpPr>
                <a:xfrm>
                  <a:off x="3834607" y="2366567"/>
                  <a:ext cx="7877254" cy="325868"/>
                  <a:chOff x="3824871" y="2353164"/>
                  <a:chExt cx="7877254" cy="325868"/>
                </a:xfrm>
              </p:grpSpPr>
              <p:sp>
                <p:nvSpPr>
                  <p:cNvPr id="344" name="Rectangle 343">
                    <a:extLst>
                      <a:ext uri="{FF2B5EF4-FFF2-40B4-BE49-F238E27FC236}">
                        <a16:creationId xmlns:a16="http://schemas.microsoft.com/office/drawing/2014/main" id="{96AD9B15-45FA-4A0F-9BF4-233F28EF70F8}"/>
                      </a:ext>
                    </a:extLst>
                  </p:cNvPr>
                  <p:cNvSpPr/>
                  <p:nvPr/>
                </p:nvSpPr>
                <p:spPr bwMode="auto">
                  <a:xfrm>
                    <a:off x="3824871" y="2353200"/>
                    <a:ext cx="1829248" cy="32583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E6E6E6"/>
                        </a:solidFill>
                        <a:effectLst/>
                        <a:uLnTx/>
                        <a:uFillTx/>
                        <a:latin typeface="Segoe UI"/>
                        <a:ea typeface="+mj-ea"/>
                        <a:cs typeface="+mj-cs"/>
                      </a:rPr>
                      <a:t>Access and Security</a:t>
                    </a:r>
                  </a:p>
                </p:txBody>
              </p:sp>
              <p:sp>
                <p:nvSpPr>
                  <p:cNvPr id="345" name="Rectangle 344">
                    <a:extLst>
                      <a:ext uri="{FF2B5EF4-FFF2-40B4-BE49-F238E27FC236}">
                        <a16:creationId xmlns:a16="http://schemas.microsoft.com/office/drawing/2014/main" id="{68A3B40B-FE87-4552-8DF2-A3280F7A3DF1}"/>
                      </a:ext>
                    </a:extLst>
                  </p:cNvPr>
                  <p:cNvSpPr/>
                  <p:nvPr/>
                </p:nvSpPr>
                <p:spPr bwMode="auto">
                  <a:xfrm>
                    <a:off x="9872877" y="2353164"/>
                    <a:ext cx="1829248" cy="32583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E6E6E6"/>
                        </a:solidFill>
                        <a:effectLst/>
                        <a:uLnTx/>
                        <a:uFillTx/>
                        <a:latin typeface="Segoe UI"/>
                        <a:ea typeface="+mj-ea"/>
                        <a:cs typeface="+mj-cs"/>
                      </a:rPr>
                      <a:t>Governance &amp; Compliance</a:t>
                    </a:r>
                  </a:p>
                </p:txBody>
              </p:sp>
              <p:sp>
                <p:nvSpPr>
                  <p:cNvPr id="346" name="Rectangle 345">
                    <a:extLst>
                      <a:ext uri="{FF2B5EF4-FFF2-40B4-BE49-F238E27FC236}">
                        <a16:creationId xmlns:a16="http://schemas.microsoft.com/office/drawing/2014/main" id="{33AAD3E9-A14E-4AA3-866C-7CB56AF54D9D}"/>
                      </a:ext>
                    </a:extLst>
                  </p:cNvPr>
                  <p:cNvSpPr/>
                  <p:nvPr/>
                </p:nvSpPr>
                <p:spPr bwMode="auto">
                  <a:xfrm>
                    <a:off x="5840873" y="2353201"/>
                    <a:ext cx="1829248" cy="32583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E6E6E6"/>
                        </a:solidFill>
                        <a:effectLst/>
                        <a:uLnTx/>
                        <a:uFillTx/>
                        <a:latin typeface="Segoe UI"/>
                        <a:ea typeface="+mj-ea"/>
                        <a:cs typeface="+mj-cs"/>
                      </a:rPr>
                      <a:t>Organization &amp; Inventory</a:t>
                    </a:r>
                  </a:p>
                </p:txBody>
              </p:sp>
              <p:sp>
                <p:nvSpPr>
                  <p:cNvPr id="347" name="Rectangle 346">
                    <a:extLst>
                      <a:ext uri="{FF2B5EF4-FFF2-40B4-BE49-F238E27FC236}">
                        <a16:creationId xmlns:a16="http://schemas.microsoft.com/office/drawing/2014/main" id="{2E3007C8-2BC7-4B93-9E04-60FB4B435590}"/>
                      </a:ext>
                    </a:extLst>
                  </p:cNvPr>
                  <p:cNvSpPr/>
                  <p:nvPr/>
                </p:nvSpPr>
                <p:spPr bwMode="auto">
                  <a:xfrm>
                    <a:off x="7856875" y="2353165"/>
                    <a:ext cx="1829248" cy="32583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E6E6E6"/>
                        </a:solidFill>
                        <a:effectLst/>
                        <a:uLnTx/>
                        <a:uFillTx/>
                        <a:latin typeface="Segoe UI"/>
                        <a:ea typeface="+mj-ea"/>
                        <a:cs typeface="+mj-cs"/>
                      </a:rPr>
                      <a:t>Environment &amp; Automation</a:t>
                    </a:r>
                  </a:p>
                </p:txBody>
              </p:sp>
            </p:grpSp>
          </p:grpSp>
          <p:sp>
            <p:nvSpPr>
              <p:cNvPr id="349" name="Rectangle 348">
                <a:extLst>
                  <a:ext uri="{FF2B5EF4-FFF2-40B4-BE49-F238E27FC236}">
                    <a16:creationId xmlns:a16="http://schemas.microsoft.com/office/drawing/2014/main" id="{68A9940C-EE37-4CB7-8C35-F75518BC9F87}"/>
                  </a:ext>
                </a:extLst>
              </p:cNvPr>
              <p:cNvSpPr/>
              <p:nvPr/>
            </p:nvSpPr>
            <p:spPr bwMode="auto">
              <a:xfrm>
                <a:off x="3397914" y="1497820"/>
                <a:ext cx="8508157" cy="363223"/>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E6E6E6"/>
                    </a:solidFill>
                    <a:effectLst/>
                    <a:uLnTx/>
                    <a:uFillTx/>
                    <a:latin typeface="Segoe UI"/>
                    <a:ea typeface="+mj-ea"/>
                    <a:cs typeface="+mj-cs"/>
                  </a:rPr>
                  <a:t>Management Services – Monitor | Update | Backup and more</a:t>
                </a:r>
              </a:p>
            </p:txBody>
          </p:sp>
          <p:pic>
            <p:nvPicPr>
              <p:cNvPr id="350" name="Graphic 349">
                <a:extLst>
                  <a:ext uri="{FF2B5EF4-FFF2-40B4-BE49-F238E27FC236}">
                    <a16:creationId xmlns:a16="http://schemas.microsoft.com/office/drawing/2014/main" id="{1CC052BA-CF42-489D-B05E-453135FCD7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27669" y="2043298"/>
                <a:ext cx="274320" cy="274320"/>
              </a:xfrm>
              <a:prstGeom prst="rect">
                <a:avLst/>
              </a:prstGeom>
            </p:spPr>
          </p:pic>
          <p:cxnSp>
            <p:nvCxnSpPr>
              <p:cNvPr id="351" name="Straight Connector 350">
                <a:extLst>
                  <a:ext uri="{FF2B5EF4-FFF2-40B4-BE49-F238E27FC236}">
                    <a16:creationId xmlns:a16="http://schemas.microsoft.com/office/drawing/2014/main" id="{A71633BA-D710-4F83-94EA-B419F01AEA55}"/>
                  </a:ext>
                </a:extLst>
              </p:cNvPr>
              <p:cNvCxnSpPr>
                <a:cxnSpLocks/>
                <a:stCxn id="348" idx="2"/>
              </p:cNvCxnSpPr>
              <p:nvPr/>
            </p:nvCxnSpPr>
            <p:spPr>
              <a:xfrm>
                <a:off x="7646599" y="2852042"/>
                <a:ext cx="0" cy="525404"/>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53" name="Graphic 352">
                <a:extLst>
                  <a:ext uri="{FF2B5EF4-FFF2-40B4-BE49-F238E27FC236}">
                    <a16:creationId xmlns:a16="http://schemas.microsoft.com/office/drawing/2014/main" id="{A444C4D6-E641-4877-B989-17C94C437EBD}"/>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297372" y="963449"/>
                <a:ext cx="460594" cy="460594"/>
              </a:xfrm>
              <a:prstGeom prst="rect">
                <a:avLst/>
              </a:prstGeom>
            </p:spPr>
          </p:pic>
        </p:grpSp>
        <p:pic>
          <p:nvPicPr>
            <p:cNvPr id="354" name="Picture 2" descr="Vmware Png Logo - Free Transparent PNG Logos">
              <a:extLst>
                <a:ext uri="{FF2B5EF4-FFF2-40B4-BE49-F238E27FC236}">
                  <a16:creationId xmlns:a16="http://schemas.microsoft.com/office/drawing/2014/main" id="{C222E77D-4160-425C-8FF2-41C335EEE1AC}"/>
                </a:ext>
              </a:extLst>
            </p:cNvPr>
            <p:cNvPicPr>
              <a:picLocks noChangeAspect="1" noChangeArrowheads="1"/>
            </p:cNvPicPr>
            <p:nvPr/>
          </p:nvPicPr>
          <p:blipFill>
            <a:blip r:embed="rId27">
              <a:extLst>
                <a:ext uri="{BEBA8EAE-BF5A-486C-A8C5-ECC9F3942E4B}">
                  <a14:imgProps xmlns:a14="http://schemas.microsoft.com/office/drawing/2010/main">
                    <a14:imgLayer r:embed="rId2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536830" y="6298687"/>
              <a:ext cx="1124348" cy="17128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2940702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Rectangle 326">
            <a:extLst>
              <a:ext uri="{FF2B5EF4-FFF2-40B4-BE49-F238E27FC236}">
                <a16:creationId xmlns:a16="http://schemas.microsoft.com/office/drawing/2014/main" id="{85A36602-F853-431F-B5C8-67940E03A643}"/>
              </a:ext>
              <a:ext uri="{C183D7F6-B498-43B3-948B-1728B52AA6E4}">
                <adec:decorative xmlns:adec="http://schemas.microsoft.com/office/drawing/2017/decorative" val="1"/>
              </a:ext>
            </a:extLst>
          </p:cNvPr>
          <p:cNvSpPr/>
          <p:nvPr/>
        </p:nvSpPr>
        <p:spPr bwMode="auto">
          <a:xfrm>
            <a:off x="34855" y="798039"/>
            <a:ext cx="1813388" cy="159217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52" name="Group 51">
            <a:extLst>
              <a:ext uri="{FF2B5EF4-FFF2-40B4-BE49-F238E27FC236}">
                <a16:creationId xmlns:a16="http://schemas.microsoft.com/office/drawing/2014/main" id="{DFDCCDCC-82B8-4381-856B-59A0E6C417D8}"/>
              </a:ext>
              <a:ext uri="{C183D7F6-B498-43B3-948B-1728B52AA6E4}">
                <adec:decorative xmlns:adec="http://schemas.microsoft.com/office/drawing/2017/decorative" val="1"/>
              </a:ext>
            </a:extLst>
          </p:cNvPr>
          <p:cNvGrpSpPr/>
          <p:nvPr/>
        </p:nvGrpSpPr>
        <p:grpSpPr>
          <a:xfrm>
            <a:off x="60894" y="1064262"/>
            <a:ext cx="1765092" cy="1266385"/>
            <a:chOff x="-2051980" y="1157004"/>
            <a:chExt cx="1951796" cy="1266385"/>
          </a:xfrm>
        </p:grpSpPr>
        <p:grpSp>
          <p:nvGrpSpPr>
            <p:cNvPr id="45" name="Group 44">
              <a:extLst>
                <a:ext uri="{FF2B5EF4-FFF2-40B4-BE49-F238E27FC236}">
                  <a16:creationId xmlns:a16="http://schemas.microsoft.com/office/drawing/2014/main" id="{20CEA896-7B31-4797-9BE3-DF7C4BA7B59A}"/>
                </a:ext>
              </a:extLst>
            </p:cNvPr>
            <p:cNvGrpSpPr/>
            <p:nvPr/>
          </p:nvGrpSpPr>
          <p:grpSpPr>
            <a:xfrm>
              <a:off x="-2048766" y="1157004"/>
              <a:ext cx="1012197" cy="622567"/>
              <a:chOff x="294422" y="2145600"/>
              <a:chExt cx="1012197" cy="622567"/>
            </a:xfrm>
          </p:grpSpPr>
          <p:sp>
            <p:nvSpPr>
              <p:cNvPr id="302" name="Rectangle 301">
                <a:extLst>
                  <a:ext uri="{FF2B5EF4-FFF2-40B4-BE49-F238E27FC236}">
                    <a16:creationId xmlns:a16="http://schemas.microsoft.com/office/drawing/2014/main" id="{9DFC8309-15A5-438B-B97C-F16BA43BC1E7}"/>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03" name="TextBox 302">
                <a:extLst>
                  <a:ext uri="{FF2B5EF4-FFF2-40B4-BE49-F238E27FC236}">
                    <a16:creationId xmlns:a16="http://schemas.microsoft.com/office/drawing/2014/main" id="{8565A573-2BE1-45CF-ABCE-3DEB96D0C7A9}"/>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Portal</a:t>
                </a:r>
              </a:p>
            </p:txBody>
          </p:sp>
        </p:grpSp>
        <p:grpSp>
          <p:nvGrpSpPr>
            <p:cNvPr id="306" name="Group 305">
              <a:extLst>
                <a:ext uri="{FF2B5EF4-FFF2-40B4-BE49-F238E27FC236}">
                  <a16:creationId xmlns:a16="http://schemas.microsoft.com/office/drawing/2014/main" id="{6117C55C-5369-462B-B509-8F6DA1816D84}"/>
                </a:ext>
              </a:extLst>
            </p:cNvPr>
            <p:cNvGrpSpPr/>
            <p:nvPr/>
          </p:nvGrpSpPr>
          <p:grpSpPr>
            <a:xfrm>
              <a:off x="-1113136" y="1157841"/>
              <a:ext cx="1012197" cy="622567"/>
              <a:chOff x="294422" y="2145600"/>
              <a:chExt cx="1012197" cy="622567"/>
            </a:xfrm>
          </p:grpSpPr>
          <p:sp>
            <p:nvSpPr>
              <p:cNvPr id="307" name="Rectangle 306">
                <a:extLst>
                  <a:ext uri="{FF2B5EF4-FFF2-40B4-BE49-F238E27FC236}">
                    <a16:creationId xmlns:a16="http://schemas.microsoft.com/office/drawing/2014/main" id="{E9002E36-978D-4765-8EC4-0700BB991166}"/>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09" name="TextBox 308">
                <a:extLst>
                  <a:ext uri="{FF2B5EF4-FFF2-40B4-BE49-F238E27FC236}">
                    <a16:creationId xmlns:a16="http://schemas.microsoft.com/office/drawing/2014/main" id="{AABA3BFE-B814-47D2-AEFC-6F5232C8ACCA}"/>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REST API</a:t>
                </a:r>
              </a:p>
            </p:txBody>
          </p:sp>
        </p:grpSp>
        <p:grpSp>
          <p:nvGrpSpPr>
            <p:cNvPr id="310" name="Group 309">
              <a:extLst>
                <a:ext uri="{FF2B5EF4-FFF2-40B4-BE49-F238E27FC236}">
                  <a16:creationId xmlns:a16="http://schemas.microsoft.com/office/drawing/2014/main" id="{3D783D06-DF58-4E49-B779-72ED5BFF378F}"/>
                </a:ext>
              </a:extLst>
            </p:cNvPr>
            <p:cNvGrpSpPr/>
            <p:nvPr/>
          </p:nvGrpSpPr>
          <p:grpSpPr>
            <a:xfrm>
              <a:off x="-2051980" y="1798785"/>
              <a:ext cx="1012197" cy="622567"/>
              <a:chOff x="294422" y="2145600"/>
              <a:chExt cx="1012197" cy="622567"/>
            </a:xfrm>
          </p:grpSpPr>
          <p:sp>
            <p:nvSpPr>
              <p:cNvPr id="313" name="Rectangle 312">
                <a:extLst>
                  <a:ext uri="{FF2B5EF4-FFF2-40B4-BE49-F238E27FC236}">
                    <a16:creationId xmlns:a16="http://schemas.microsoft.com/office/drawing/2014/main" id="{ED0C4C6C-93CA-4D02-981B-C6C3D4EC7C0B}"/>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14" name="TextBox 313">
                <a:extLst>
                  <a:ext uri="{FF2B5EF4-FFF2-40B4-BE49-F238E27FC236}">
                    <a16:creationId xmlns:a16="http://schemas.microsoft.com/office/drawing/2014/main" id="{CCB6E230-B8B0-4B28-BF03-C8E6ABE44370}"/>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CLI</a:t>
                </a:r>
              </a:p>
            </p:txBody>
          </p:sp>
        </p:grpSp>
        <p:grpSp>
          <p:nvGrpSpPr>
            <p:cNvPr id="315" name="Group 314">
              <a:extLst>
                <a:ext uri="{FF2B5EF4-FFF2-40B4-BE49-F238E27FC236}">
                  <a16:creationId xmlns:a16="http://schemas.microsoft.com/office/drawing/2014/main" id="{2185AB4A-0253-443A-B3A6-7FD6F470CCD6}"/>
                </a:ext>
              </a:extLst>
            </p:cNvPr>
            <p:cNvGrpSpPr/>
            <p:nvPr/>
          </p:nvGrpSpPr>
          <p:grpSpPr>
            <a:xfrm>
              <a:off x="-1112381" y="1800822"/>
              <a:ext cx="1012197" cy="622567"/>
              <a:chOff x="294422" y="2145600"/>
              <a:chExt cx="1012197" cy="622567"/>
            </a:xfrm>
          </p:grpSpPr>
          <p:sp>
            <p:nvSpPr>
              <p:cNvPr id="324" name="Rectangle 323">
                <a:extLst>
                  <a:ext uri="{FF2B5EF4-FFF2-40B4-BE49-F238E27FC236}">
                    <a16:creationId xmlns:a16="http://schemas.microsoft.com/office/drawing/2014/main" id="{9372A8CF-F51A-49F5-8B02-53A773728A59}"/>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25" name="TextBox 324">
                <a:extLst>
                  <a:ext uri="{FF2B5EF4-FFF2-40B4-BE49-F238E27FC236}">
                    <a16:creationId xmlns:a16="http://schemas.microsoft.com/office/drawing/2014/main" id="{C2850F57-1B1D-4D56-AC2D-E15ECE3B9234}"/>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PowerShell</a:t>
                </a:r>
              </a:p>
            </p:txBody>
          </p:sp>
        </p:grpSp>
        <p:pic>
          <p:nvPicPr>
            <p:cNvPr id="47" name="Graphic 46">
              <a:extLst>
                <a:ext uri="{FF2B5EF4-FFF2-40B4-BE49-F238E27FC236}">
                  <a16:creationId xmlns:a16="http://schemas.microsoft.com/office/drawing/2014/main" id="{6A2D0987-3F5F-4481-8514-4B21EF8429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01846" y="1423347"/>
              <a:ext cx="303336" cy="303338"/>
            </a:xfrm>
            <a:prstGeom prst="rect">
              <a:avLst/>
            </a:prstGeom>
          </p:spPr>
        </p:pic>
        <p:pic>
          <p:nvPicPr>
            <p:cNvPr id="49" name="Graphic 48">
              <a:extLst>
                <a:ext uri="{FF2B5EF4-FFF2-40B4-BE49-F238E27FC236}">
                  <a16:creationId xmlns:a16="http://schemas.microsoft.com/office/drawing/2014/main" id="{F3CB9F31-8881-4F06-9656-50713438FF2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07368" y="2068182"/>
              <a:ext cx="303336" cy="303338"/>
            </a:xfrm>
            <a:prstGeom prst="rect">
              <a:avLst/>
            </a:prstGeom>
          </p:spPr>
        </p:pic>
        <p:pic>
          <p:nvPicPr>
            <p:cNvPr id="326" name="Graphic 325">
              <a:extLst>
                <a:ext uri="{FF2B5EF4-FFF2-40B4-BE49-F238E27FC236}">
                  <a16:creationId xmlns:a16="http://schemas.microsoft.com/office/drawing/2014/main" id="{90BB022C-0335-4C04-826B-84913DAA834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7487" y="2061969"/>
              <a:ext cx="303336" cy="303338"/>
            </a:xfrm>
            <a:prstGeom prst="rect">
              <a:avLst/>
            </a:prstGeom>
          </p:spPr>
        </p:pic>
        <p:pic>
          <p:nvPicPr>
            <p:cNvPr id="51" name="Graphic 50">
              <a:extLst>
                <a:ext uri="{FF2B5EF4-FFF2-40B4-BE49-F238E27FC236}">
                  <a16:creationId xmlns:a16="http://schemas.microsoft.com/office/drawing/2014/main" id="{14017653-7F17-46AB-B9A0-99DD3D20C0C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57951" y="1417864"/>
              <a:ext cx="303336" cy="303338"/>
            </a:xfrm>
            <a:prstGeom prst="rect">
              <a:avLst/>
            </a:prstGeom>
          </p:spPr>
        </p:pic>
      </p:grpSp>
      <p:sp>
        <p:nvSpPr>
          <p:cNvPr id="328" name="TextBox 327">
            <a:extLst>
              <a:ext uri="{FF2B5EF4-FFF2-40B4-BE49-F238E27FC236}">
                <a16:creationId xmlns:a16="http://schemas.microsoft.com/office/drawing/2014/main" id="{44218FFA-3906-4D04-BBA3-D0364D3E07E2}"/>
              </a:ext>
              <a:ext uri="{C183D7F6-B498-43B3-948B-1728B52AA6E4}">
                <adec:decorative xmlns:adec="http://schemas.microsoft.com/office/drawing/2017/decorative" val="1"/>
              </a:ext>
            </a:extLst>
          </p:cNvPr>
          <p:cNvSpPr txBox="1"/>
          <p:nvPr/>
        </p:nvSpPr>
        <p:spPr>
          <a:xfrm>
            <a:off x="342842" y="832499"/>
            <a:ext cx="1194261"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User Interface</a:t>
            </a:r>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
        <p:nvSpPr>
          <p:cNvPr id="388" name="Rectangle 387">
            <a:extLst>
              <a:ext uri="{FF2B5EF4-FFF2-40B4-BE49-F238E27FC236}">
                <a16:creationId xmlns:a16="http://schemas.microsoft.com/office/drawing/2014/main" id="{1EE6970B-54CE-496C-A53C-3A89A5DB9E8E}"/>
              </a:ext>
              <a:ext uri="{C183D7F6-B498-43B3-948B-1728B52AA6E4}">
                <adec:decorative xmlns:adec="http://schemas.microsoft.com/office/drawing/2017/decorative" val="1"/>
              </a:ext>
            </a:extLst>
          </p:cNvPr>
          <p:cNvSpPr/>
          <p:nvPr/>
        </p:nvSpPr>
        <p:spPr bwMode="auto">
          <a:xfrm>
            <a:off x="3145687" y="2835522"/>
            <a:ext cx="8464246" cy="79007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240" name="TextBox 239">
            <a:extLst>
              <a:ext uri="{FF2B5EF4-FFF2-40B4-BE49-F238E27FC236}">
                <a16:creationId xmlns:a16="http://schemas.microsoft.com/office/drawing/2014/main" id="{41DA1C6B-3620-46C8-AE37-E8B451968CB0}"/>
              </a:ext>
              <a:ext uri="{C183D7F6-B498-43B3-948B-1728B52AA6E4}">
                <adec:decorative xmlns:adec="http://schemas.microsoft.com/office/drawing/2017/decorative" val="1"/>
              </a:ext>
            </a:extLst>
          </p:cNvPr>
          <p:cNvSpPr txBox="1"/>
          <p:nvPr/>
        </p:nvSpPr>
        <p:spPr>
          <a:xfrm>
            <a:off x="6114160" y="2897246"/>
            <a:ext cx="2527300"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Integration</a:t>
            </a:r>
          </a:p>
        </p:txBody>
      </p:sp>
      <p:pic>
        <p:nvPicPr>
          <p:cNvPr id="390" name="Graphic 389">
            <a:extLst>
              <a:ext uri="{FF2B5EF4-FFF2-40B4-BE49-F238E27FC236}">
                <a16:creationId xmlns:a16="http://schemas.microsoft.com/office/drawing/2014/main" id="{56A310F2-23AD-4D06-859E-85DE07198095}"/>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68409" y="2848259"/>
            <a:ext cx="365671" cy="365671"/>
          </a:xfrm>
          <a:prstGeom prst="rect">
            <a:avLst/>
          </a:prstGeom>
          <a:effectLst>
            <a:outerShdw blurRad="571500" algn="tl" rotWithShape="0">
              <a:srgbClr val="0078D4">
                <a:alpha val="70000"/>
              </a:srgbClr>
            </a:outerShdw>
          </a:effectLst>
        </p:spPr>
      </p:pic>
      <p:cxnSp>
        <p:nvCxnSpPr>
          <p:cNvPr id="300" name="Straight Connector 299">
            <a:extLst>
              <a:ext uri="{FF2B5EF4-FFF2-40B4-BE49-F238E27FC236}">
                <a16:creationId xmlns:a16="http://schemas.microsoft.com/office/drawing/2014/main" id="{4CECBE38-E4A3-4332-BAF0-47AE8EC311D5}"/>
              </a:ext>
              <a:ext uri="{C183D7F6-B498-43B3-948B-1728B52AA6E4}">
                <adec:decorative xmlns:adec="http://schemas.microsoft.com/office/drawing/2017/decorative" val="1"/>
              </a:ext>
            </a:extLst>
          </p:cNvPr>
          <p:cNvCxnSpPr>
            <a:cxnSpLocks/>
            <a:stCxn id="688" idx="2"/>
            <a:endCxn id="388" idx="0"/>
          </p:cNvCxnSpPr>
          <p:nvPr/>
        </p:nvCxnSpPr>
        <p:spPr>
          <a:xfrm>
            <a:off x="7373947" y="2390211"/>
            <a:ext cx="3863" cy="445311"/>
          </a:xfrm>
          <a:prstGeom prst="line">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688" name="Rectangle 687">
            <a:extLst>
              <a:ext uri="{FF2B5EF4-FFF2-40B4-BE49-F238E27FC236}">
                <a16:creationId xmlns:a16="http://schemas.microsoft.com/office/drawing/2014/main" id="{D5D7E886-1541-4276-AAF0-38CAE1683EEE}"/>
              </a:ext>
              <a:ext uri="{C183D7F6-B498-43B3-948B-1728B52AA6E4}">
                <adec:decorative xmlns:adec="http://schemas.microsoft.com/office/drawing/2017/decorative" val="1"/>
              </a:ext>
            </a:extLst>
          </p:cNvPr>
          <p:cNvSpPr/>
          <p:nvPr/>
        </p:nvSpPr>
        <p:spPr bwMode="auto">
          <a:xfrm>
            <a:off x="2862053" y="794025"/>
            <a:ext cx="9023788" cy="159618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611" name="Group 610">
            <a:extLst>
              <a:ext uri="{FF2B5EF4-FFF2-40B4-BE49-F238E27FC236}">
                <a16:creationId xmlns:a16="http://schemas.microsoft.com/office/drawing/2014/main" id="{E9A0DA23-9135-4358-847A-EF5FC7EA02DC}"/>
              </a:ext>
              <a:ext uri="{C183D7F6-B498-43B3-948B-1728B52AA6E4}">
                <adec:decorative xmlns:adec="http://schemas.microsoft.com/office/drawing/2017/decorative" val="1"/>
              </a:ext>
            </a:extLst>
          </p:cNvPr>
          <p:cNvGrpSpPr/>
          <p:nvPr/>
        </p:nvGrpSpPr>
        <p:grpSpPr>
          <a:xfrm>
            <a:off x="5067979" y="867005"/>
            <a:ext cx="1214049" cy="536971"/>
            <a:chOff x="1818469" y="893698"/>
            <a:chExt cx="1374983" cy="536971"/>
          </a:xfrm>
        </p:grpSpPr>
        <p:sp>
          <p:nvSpPr>
            <p:cNvPr id="605" name="Rectangle 604">
              <a:extLst>
                <a:ext uri="{FF2B5EF4-FFF2-40B4-BE49-F238E27FC236}">
                  <a16:creationId xmlns:a16="http://schemas.microsoft.com/office/drawing/2014/main" id="{26177DE5-8862-4845-91E6-264183FBF129}"/>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06" name="TextBox 605">
              <a:extLst>
                <a:ext uri="{FF2B5EF4-FFF2-40B4-BE49-F238E27FC236}">
                  <a16:creationId xmlns:a16="http://schemas.microsoft.com/office/drawing/2014/main" id="{C9FB9845-CE8C-497B-9D82-C0F9984AEE1A}"/>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AD (RBAC)</a:t>
              </a:r>
            </a:p>
          </p:txBody>
        </p:sp>
        <p:pic>
          <p:nvPicPr>
            <p:cNvPr id="604" name="Graphic 603">
              <a:extLst>
                <a:ext uri="{FF2B5EF4-FFF2-40B4-BE49-F238E27FC236}">
                  <a16:creationId xmlns:a16="http://schemas.microsoft.com/office/drawing/2014/main" id="{C6451F8A-3052-4D84-89F2-F0C64DDEE630}"/>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369497" y="1106162"/>
              <a:ext cx="274321" cy="274320"/>
            </a:xfrm>
            <a:prstGeom prst="rect">
              <a:avLst/>
            </a:prstGeom>
            <a:effectLst/>
          </p:spPr>
        </p:pic>
      </p:grpSp>
      <p:grpSp>
        <p:nvGrpSpPr>
          <p:cNvPr id="613" name="Group 612">
            <a:extLst>
              <a:ext uri="{FF2B5EF4-FFF2-40B4-BE49-F238E27FC236}">
                <a16:creationId xmlns:a16="http://schemas.microsoft.com/office/drawing/2014/main" id="{4BED16C2-58D6-4D6F-A128-51E4905D9635}"/>
              </a:ext>
              <a:ext uri="{C183D7F6-B498-43B3-948B-1728B52AA6E4}">
                <adec:decorative xmlns:adec="http://schemas.microsoft.com/office/drawing/2017/decorative" val="1"/>
              </a:ext>
            </a:extLst>
          </p:cNvPr>
          <p:cNvGrpSpPr/>
          <p:nvPr/>
        </p:nvGrpSpPr>
        <p:grpSpPr>
          <a:xfrm>
            <a:off x="5067979" y="1434714"/>
            <a:ext cx="1214049" cy="536971"/>
            <a:chOff x="3438765" y="892073"/>
            <a:chExt cx="1374983" cy="536971"/>
          </a:xfrm>
        </p:grpSpPr>
        <p:sp>
          <p:nvSpPr>
            <p:cNvPr id="607" name="Rectangle 606">
              <a:extLst>
                <a:ext uri="{FF2B5EF4-FFF2-40B4-BE49-F238E27FC236}">
                  <a16:creationId xmlns:a16="http://schemas.microsoft.com/office/drawing/2014/main" id="{D290C5C8-3750-4EA5-A83A-4AE1BDDBE4EA}"/>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08" name="TextBox 607">
              <a:extLst>
                <a:ext uri="{FF2B5EF4-FFF2-40B4-BE49-F238E27FC236}">
                  <a16:creationId xmlns:a16="http://schemas.microsoft.com/office/drawing/2014/main" id="{58517A91-8062-461A-A18D-EB93B396D033}"/>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Monitor</a:t>
              </a:r>
            </a:p>
          </p:txBody>
        </p:sp>
        <p:pic>
          <p:nvPicPr>
            <p:cNvPr id="610" name="Graphic 609">
              <a:extLst>
                <a:ext uri="{FF2B5EF4-FFF2-40B4-BE49-F238E27FC236}">
                  <a16:creationId xmlns:a16="http://schemas.microsoft.com/office/drawing/2014/main" id="{9DC2A2E9-49ED-4091-95ED-05498F86D93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994708" y="1101420"/>
              <a:ext cx="274320" cy="274320"/>
            </a:xfrm>
            <a:prstGeom prst="rect">
              <a:avLst/>
            </a:prstGeom>
            <a:effectLst/>
          </p:spPr>
        </p:pic>
      </p:grpSp>
      <p:grpSp>
        <p:nvGrpSpPr>
          <p:cNvPr id="614" name="Group 613">
            <a:extLst>
              <a:ext uri="{FF2B5EF4-FFF2-40B4-BE49-F238E27FC236}">
                <a16:creationId xmlns:a16="http://schemas.microsoft.com/office/drawing/2014/main" id="{2952947C-AA4F-4472-95B1-FADA57CC0EB4}"/>
              </a:ext>
              <a:ext uri="{C183D7F6-B498-43B3-948B-1728B52AA6E4}">
                <adec:decorative xmlns:adec="http://schemas.microsoft.com/office/drawing/2017/decorative" val="1"/>
              </a:ext>
            </a:extLst>
          </p:cNvPr>
          <p:cNvGrpSpPr/>
          <p:nvPr/>
        </p:nvGrpSpPr>
        <p:grpSpPr>
          <a:xfrm>
            <a:off x="6201858" y="868390"/>
            <a:ext cx="1214049" cy="536971"/>
            <a:chOff x="1818469" y="893698"/>
            <a:chExt cx="1374983" cy="536971"/>
          </a:xfrm>
        </p:grpSpPr>
        <p:sp>
          <p:nvSpPr>
            <p:cNvPr id="615" name="Rectangle 614">
              <a:extLst>
                <a:ext uri="{FF2B5EF4-FFF2-40B4-BE49-F238E27FC236}">
                  <a16:creationId xmlns:a16="http://schemas.microsoft.com/office/drawing/2014/main" id="{C36C38FE-43E2-4A54-BD6C-EA92C582B82D}"/>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16" name="TextBox 615">
              <a:extLst>
                <a:ext uri="{FF2B5EF4-FFF2-40B4-BE49-F238E27FC236}">
                  <a16:creationId xmlns:a16="http://schemas.microsoft.com/office/drawing/2014/main" id="{3782CD16-1246-4BF4-9C04-A5D7B89A80B7}"/>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ARM Templates</a:t>
              </a:r>
            </a:p>
          </p:txBody>
        </p:sp>
      </p:grpSp>
      <p:grpSp>
        <p:nvGrpSpPr>
          <p:cNvPr id="618" name="Group 617">
            <a:extLst>
              <a:ext uri="{FF2B5EF4-FFF2-40B4-BE49-F238E27FC236}">
                <a16:creationId xmlns:a16="http://schemas.microsoft.com/office/drawing/2014/main" id="{B527A3ED-9FAE-4DDE-B583-779C54BF2B5F}"/>
              </a:ext>
              <a:ext uri="{C183D7F6-B498-43B3-948B-1728B52AA6E4}">
                <adec:decorative xmlns:adec="http://schemas.microsoft.com/office/drawing/2017/decorative" val="1"/>
              </a:ext>
            </a:extLst>
          </p:cNvPr>
          <p:cNvGrpSpPr/>
          <p:nvPr/>
        </p:nvGrpSpPr>
        <p:grpSpPr>
          <a:xfrm>
            <a:off x="6201858" y="1436099"/>
            <a:ext cx="1214049" cy="536971"/>
            <a:chOff x="3438765" y="892073"/>
            <a:chExt cx="1374983" cy="536971"/>
          </a:xfrm>
        </p:grpSpPr>
        <p:sp>
          <p:nvSpPr>
            <p:cNvPr id="619" name="Rectangle 618">
              <a:extLst>
                <a:ext uri="{FF2B5EF4-FFF2-40B4-BE49-F238E27FC236}">
                  <a16:creationId xmlns:a16="http://schemas.microsoft.com/office/drawing/2014/main" id="{49790C9A-B288-4E4E-8F49-0054CFE83E2F}"/>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20" name="TextBox 619">
              <a:extLst>
                <a:ext uri="{FF2B5EF4-FFF2-40B4-BE49-F238E27FC236}">
                  <a16:creationId xmlns:a16="http://schemas.microsoft.com/office/drawing/2014/main" id="{693FEAB2-D3F7-4C08-9B9E-AF729D3D6C82}"/>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Log Analytics</a:t>
              </a:r>
            </a:p>
          </p:txBody>
        </p:sp>
      </p:grpSp>
      <p:grpSp>
        <p:nvGrpSpPr>
          <p:cNvPr id="622" name="Group 621">
            <a:extLst>
              <a:ext uri="{FF2B5EF4-FFF2-40B4-BE49-F238E27FC236}">
                <a16:creationId xmlns:a16="http://schemas.microsoft.com/office/drawing/2014/main" id="{BFA771D0-22AD-49AD-B805-F567F573CA49}"/>
              </a:ext>
              <a:ext uri="{C183D7F6-B498-43B3-948B-1728B52AA6E4}">
                <adec:decorative xmlns:adec="http://schemas.microsoft.com/office/drawing/2017/decorative" val="1"/>
              </a:ext>
            </a:extLst>
          </p:cNvPr>
          <p:cNvGrpSpPr/>
          <p:nvPr/>
        </p:nvGrpSpPr>
        <p:grpSpPr>
          <a:xfrm>
            <a:off x="7317319" y="868227"/>
            <a:ext cx="1214049" cy="536971"/>
            <a:chOff x="1818469" y="893698"/>
            <a:chExt cx="1374983" cy="536971"/>
          </a:xfrm>
        </p:grpSpPr>
        <p:sp>
          <p:nvSpPr>
            <p:cNvPr id="623" name="Rectangle 622">
              <a:extLst>
                <a:ext uri="{FF2B5EF4-FFF2-40B4-BE49-F238E27FC236}">
                  <a16:creationId xmlns:a16="http://schemas.microsoft.com/office/drawing/2014/main" id="{EB6E7632-DE4D-48DF-BB9C-DB8488CB1485}"/>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24" name="TextBox 623">
              <a:extLst>
                <a:ext uri="{FF2B5EF4-FFF2-40B4-BE49-F238E27FC236}">
                  <a16:creationId xmlns:a16="http://schemas.microsoft.com/office/drawing/2014/main" id="{0AE46CCA-A810-4FC9-B769-7949B12D0BAE}"/>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Tags</a:t>
              </a:r>
            </a:p>
          </p:txBody>
        </p:sp>
      </p:grpSp>
      <p:grpSp>
        <p:nvGrpSpPr>
          <p:cNvPr id="626" name="Group 625">
            <a:extLst>
              <a:ext uri="{FF2B5EF4-FFF2-40B4-BE49-F238E27FC236}">
                <a16:creationId xmlns:a16="http://schemas.microsoft.com/office/drawing/2014/main" id="{22A5641B-9E1B-4131-9D9D-9DBCE9113F7C}"/>
              </a:ext>
              <a:ext uri="{C183D7F6-B498-43B3-948B-1728B52AA6E4}">
                <adec:decorative xmlns:adec="http://schemas.microsoft.com/office/drawing/2017/decorative" val="1"/>
              </a:ext>
            </a:extLst>
          </p:cNvPr>
          <p:cNvGrpSpPr/>
          <p:nvPr/>
        </p:nvGrpSpPr>
        <p:grpSpPr>
          <a:xfrm>
            <a:off x="7317319" y="1435936"/>
            <a:ext cx="1214049" cy="536971"/>
            <a:chOff x="3438765" y="892073"/>
            <a:chExt cx="1374983" cy="536971"/>
          </a:xfrm>
        </p:grpSpPr>
        <p:sp>
          <p:nvSpPr>
            <p:cNvPr id="627" name="Rectangle 626">
              <a:extLst>
                <a:ext uri="{FF2B5EF4-FFF2-40B4-BE49-F238E27FC236}">
                  <a16:creationId xmlns:a16="http://schemas.microsoft.com/office/drawing/2014/main" id="{0A1FD26F-65D3-4C9F-B86B-B704914745BC}"/>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28" name="TextBox 627">
              <a:extLst>
                <a:ext uri="{FF2B5EF4-FFF2-40B4-BE49-F238E27FC236}">
                  <a16:creationId xmlns:a16="http://schemas.microsoft.com/office/drawing/2014/main" id="{78293A5E-824A-4283-AFA4-24827E85FAF8}"/>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Defender</a:t>
              </a:r>
            </a:p>
          </p:txBody>
        </p:sp>
      </p:grpSp>
      <p:grpSp>
        <p:nvGrpSpPr>
          <p:cNvPr id="630" name="Group 629">
            <a:extLst>
              <a:ext uri="{FF2B5EF4-FFF2-40B4-BE49-F238E27FC236}">
                <a16:creationId xmlns:a16="http://schemas.microsoft.com/office/drawing/2014/main" id="{22080754-8293-4375-9A29-58DA8F1605A8}"/>
              </a:ext>
              <a:ext uri="{C183D7F6-B498-43B3-948B-1728B52AA6E4}">
                <adec:decorative xmlns:adec="http://schemas.microsoft.com/office/drawing/2017/decorative" val="1"/>
              </a:ext>
            </a:extLst>
          </p:cNvPr>
          <p:cNvGrpSpPr/>
          <p:nvPr/>
        </p:nvGrpSpPr>
        <p:grpSpPr>
          <a:xfrm>
            <a:off x="8441352" y="869612"/>
            <a:ext cx="1214049" cy="536971"/>
            <a:chOff x="1818469" y="893698"/>
            <a:chExt cx="1374983" cy="536971"/>
          </a:xfrm>
        </p:grpSpPr>
        <p:sp>
          <p:nvSpPr>
            <p:cNvPr id="631" name="Rectangle 630">
              <a:extLst>
                <a:ext uri="{FF2B5EF4-FFF2-40B4-BE49-F238E27FC236}">
                  <a16:creationId xmlns:a16="http://schemas.microsoft.com/office/drawing/2014/main" id="{F8E4B73A-0338-4C85-9331-4A16711208DE}"/>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32" name="TextBox 631">
              <a:extLst>
                <a:ext uri="{FF2B5EF4-FFF2-40B4-BE49-F238E27FC236}">
                  <a16:creationId xmlns:a16="http://schemas.microsoft.com/office/drawing/2014/main" id="{A2689B47-3EE1-4EF9-BB6B-704AFBA16E55}"/>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Resource Graph</a:t>
              </a:r>
            </a:p>
          </p:txBody>
        </p:sp>
      </p:grpSp>
      <p:grpSp>
        <p:nvGrpSpPr>
          <p:cNvPr id="634" name="Group 633">
            <a:extLst>
              <a:ext uri="{FF2B5EF4-FFF2-40B4-BE49-F238E27FC236}">
                <a16:creationId xmlns:a16="http://schemas.microsoft.com/office/drawing/2014/main" id="{930F95D8-0DFE-4C9C-A468-0308F9698E5C}"/>
              </a:ext>
              <a:ext uri="{C183D7F6-B498-43B3-948B-1728B52AA6E4}">
                <adec:decorative xmlns:adec="http://schemas.microsoft.com/office/drawing/2017/decorative" val="1"/>
              </a:ext>
            </a:extLst>
          </p:cNvPr>
          <p:cNvGrpSpPr/>
          <p:nvPr/>
        </p:nvGrpSpPr>
        <p:grpSpPr>
          <a:xfrm>
            <a:off x="8441352" y="1437321"/>
            <a:ext cx="1214049" cy="536971"/>
            <a:chOff x="3438765" y="892073"/>
            <a:chExt cx="1374983" cy="536971"/>
          </a:xfrm>
        </p:grpSpPr>
        <p:sp>
          <p:nvSpPr>
            <p:cNvPr id="635" name="Rectangle 634">
              <a:extLst>
                <a:ext uri="{FF2B5EF4-FFF2-40B4-BE49-F238E27FC236}">
                  <a16:creationId xmlns:a16="http://schemas.microsoft.com/office/drawing/2014/main" id="{8D2BE6B0-C10B-491B-BC45-8C3D0F3841CD}"/>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36" name="TextBox 635">
              <a:extLst>
                <a:ext uri="{FF2B5EF4-FFF2-40B4-BE49-F238E27FC236}">
                  <a16:creationId xmlns:a16="http://schemas.microsoft.com/office/drawing/2014/main" id="{AC9A0C0F-569E-4C19-85FD-8966D57858A8}"/>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Sentinel</a:t>
              </a:r>
            </a:p>
          </p:txBody>
        </p:sp>
      </p:grpSp>
      <p:grpSp>
        <p:nvGrpSpPr>
          <p:cNvPr id="638" name="Group 637">
            <a:extLst>
              <a:ext uri="{FF2B5EF4-FFF2-40B4-BE49-F238E27FC236}">
                <a16:creationId xmlns:a16="http://schemas.microsoft.com/office/drawing/2014/main" id="{BE73B1BB-E3D5-481C-BA10-2DC2CBCA992F}"/>
              </a:ext>
              <a:ext uri="{C183D7F6-B498-43B3-948B-1728B52AA6E4}">
                <adec:decorative xmlns:adec="http://schemas.microsoft.com/office/drawing/2017/decorative" val="1"/>
              </a:ext>
            </a:extLst>
          </p:cNvPr>
          <p:cNvGrpSpPr/>
          <p:nvPr/>
        </p:nvGrpSpPr>
        <p:grpSpPr>
          <a:xfrm>
            <a:off x="9556813" y="869449"/>
            <a:ext cx="1214049" cy="536971"/>
            <a:chOff x="1818469" y="893698"/>
            <a:chExt cx="1374983" cy="536971"/>
          </a:xfrm>
        </p:grpSpPr>
        <p:sp>
          <p:nvSpPr>
            <p:cNvPr id="639" name="Rectangle 638">
              <a:extLst>
                <a:ext uri="{FF2B5EF4-FFF2-40B4-BE49-F238E27FC236}">
                  <a16:creationId xmlns:a16="http://schemas.microsoft.com/office/drawing/2014/main" id="{F7F46A6E-679E-4E46-BFE9-5BD2F5921D23}"/>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40" name="TextBox 639">
              <a:extLst>
                <a:ext uri="{FF2B5EF4-FFF2-40B4-BE49-F238E27FC236}">
                  <a16:creationId xmlns:a16="http://schemas.microsoft.com/office/drawing/2014/main" id="{F077CF51-0192-46F0-83F0-F249F90B4F82}"/>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Audit</a:t>
              </a:r>
            </a:p>
          </p:txBody>
        </p:sp>
      </p:grpSp>
      <p:grpSp>
        <p:nvGrpSpPr>
          <p:cNvPr id="642" name="Group 641">
            <a:extLst>
              <a:ext uri="{FF2B5EF4-FFF2-40B4-BE49-F238E27FC236}">
                <a16:creationId xmlns:a16="http://schemas.microsoft.com/office/drawing/2014/main" id="{084B3E04-E31F-429A-84DD-A7743E87E7A3}"/>
              </a:ext>
              <a:ext uri="{C183D7F6-B498-43B3-948B-1728B52AA6E4}">
                <adec:decorative xmlns:adec="http://schemas.microsoft.com/office/drawing/2017/decorative" val="1"/>
              </a:ext>
            </a:extLst>
          </p:cNvPr>
          <p:cNvGrpSpPr/>
          <p:nvPr/>
        </p:nvGrpSpPr>
        <p:grpSpPr>
          <a:xfrm>
            <a:off x="9556813" y="1437158"/>
            <a:ext cx="1214049" cy="536971"/>
            <a:chOff x="3438765" y="892073"/>
            <a:chExt cx="1374983" cy="536971"/>
          </a:xfrm>
        </p:grpSpPr>
        <p:sp>
          <p:nvSpPr>
            <p:cNvPr id="643" name="Rectangle 642">
              <a:extLst>
                <a:ext uri="{FF2B5EF4-FFF2-40B4-BE49-F238E27FC236}">
                  <a16:creationId xmlns:a16="http://schemas.microsoft.com/office/drawing/2014/main" id="{F57B29EF-9B1A-409F-B2EE-600807E0B38A}"/>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44" name="TextBox 643">
              <a:extLst>
                <a:ext uri="{FF2B5EF4-FFF2-40B4-BE49-F238E27FC236}">
                  <a16:creationId xmlns:a16="http://schemas.microsoft.com/office/drawing/2014/main" id="{99C400A1-2AB2-49C0-B64A-339531A699B2}"/>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Key Vault</a:t>
              </a:r>
            </a:p>
          </p:txBody>
        </p:sp>
      </p:grpSp>
      <p:grpSp>
        <p:nvGrpSpPr>
          <p:cNvPr id="646" name="Group 645">
            <a:extLst>
              <a:ext uri="{FF2B5EF4-FFF2-40B4-BE49-F238E27FC236}">
                <a16:creationId xmlns:a16="http://schemas.microsoft.com/office/drawing/2014/main" id="{26E678C4-D364-40EF-9ECF-3C6D112BED10}"/>
              </a:ext>
              <a:ext uri="{C183D7F6-B498-43B3-948B-1728B52AA6E4}">
                <adec:decorative xmlns:adec="http://schemas.microsoft.com/office/drawing/2017/decorative" val="1"/>
              </a:ext>
            </a:extLst>
          </p:cNvPr>
          <p:cNvGrpSpPr/>
          <p:nvPr/>
        </p:nvGrpSpPr>
        <p:grpSpPr>
          <a:xfrm>
            <a:off x="10690692" y="870834"/>
            <a:ext cx="1214049" cy="536971"/>
            <a:chOff x="1818469" y="893698"/>
            <a:chExt cx="1374983" cy="536971"/>
          </a:xfrm>
        </p:grpSpPr>
        <p:sp>
          <p:nvSpPr>
            <p:cNvPr id="647" name="Rectangle 646">
              <a:extLst>
                <a:ext uri="{FF2B5EF4-FFF2-40B4-BE49-F238E27FC236}">
                  <a16:creationId xmlns:a16="http://schemas.microsoft.com/office/drawing/2014/main" id="{3C39FFB2-E208-4EF1-BFD4-9F8262A3B5B6}"/>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48" name="TextBox 647">
              <a:extLst>
                <a:ext uri="{FF2B5EF4-FFF2-40B4-BE49-F238E27FC236}">
                  <a16:creationId xmlns:a16="http://schemas.microsoft.com/office/drawing/2014/main" id="{5B3C5A3B-74A4-49D9-BC70-0053AD0C1B5B}"/>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Automation</a:t>
              </a:r>
            </a:p>
          </p:txBody>
        </p:sp>
      </p:grpSp>
      <p:grpSp>
        <p:nvGrpSpPr>
          <p:cNvPr id="650" name="Group 649">
            <a:extLst>
              <a:ext uri="{FF2B5EF4-FFF2-40B4-BE49-F238E27FC236}">
                <a16:creationId xmlns:a16="http://schemas.microsoft.com/office/drawing/2014/main" id="{4B32FEC3-F156-4D6C-AB18-DB2274AA7A7A}"/>
              </a:ext>
              <a:ext uri="{C183D7F6-B498-43B3-948B-1728B52AA6E4}">
                <adec:decorative xmlns:adec="http://schemas.microsoft.com/office/drawing/2017/decorative" val="1"/>
              </a:ext>
            </a:extLst>
          </p:cNvPr>
          <p:cNvGrpSpPr/>
          <p:nvPr/>
        </p:nvGrpSpPr>
        <p:grpSpPr>
          <a:xfrm>
            <a:off x="10690692" y="1438543"/>
            <a:ext cx="1214049" cy="536971"/>
            <a:chOff x="3438765" y="892073"/>
            <a:chExt cx="1374983" cy="536971"/>
          </a:xfrm>
        </p:grpSpPr>
        <p:sp>
          <p:nvSpPr>
            <p:cNvPr id="651" name="Rectangle 650">
              <a:extLst>
                <a:ext uri="{FF2B5EF4-FFF2-40B4-BE49-F238E27FC236}">
                  <a16:creationId xmlns:a16="http://schemas.microsoft.com/office/drawing/2014/main" id="{79CB72B9-0BF5-4D73-A106-854C9719C2C5}"/>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52" name="TextBox 651">
              <a:extLst>
                <a:ext uri="{FF2B5EF4-FFF2-40B4-BE49-F238E27FC236}">
                  <a16:creationId xmlns:a16="http://schemas.microsoft.com/office/drawing/2014/main" id="{A827ECCB-74E1-44B7-AAE9-88AFD01CCD19}"/>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Automanage</a:t>
              </a:r>
            </a:p>
          </p:txBody>
        </p:sp>
      </p:grpSp>
      <p:pic>
        <p:nvPicPr>
          <p:cNvPr id="601" name="Graphic 600">
            <a:extLst>
              <a:ext uri="{FF2B5EF4-FFF2-40B4-BE49-F238E27FC236}">
                <a16:creationId xmlns:a16="http://schemas.microsoft.com/office/drawing/2014/main" id="{47D5E893-AD7E-4FD8-8D73-997E056FE7D3}"/>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141260" y="1067830"/>
            <a:ext cx="274320" cy="310684"/>
          </a:xfrm>
          <a:prstGeom prst="rect">
            <a:avLst/>
          </a:prstGeom>
          <a:effectLst/>
        </p:spPr>
      </p:pic>
      <p:pic>
        <p:nvPicPr>
          <p:cNvPr id="603" name="Graphic 602">
            <a:extLst>
              <a:ext uri="{FF2B5EF4-FFF2-40B4-BE49-F238E27FC236}">
                <a16:creationId xmlns:a16="http://schemas.microsoft.com/office/drawing/2014/main" id="{DB095AB1-E46F-4DC9-9B63-221A46375D39}"/>
              </a:ext>
              <a:ext uri="{C183D7F6-B498-43B3-948B-1728B52AA6E4}">
                <adec:decorative xmlns:adec="http://schemas.microsoft.com/office/drawing/2017/decorative" val="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1173368" y="1649375"/>
            <a:ext cx="242212" cy="274320"/>
          </a:xfrm>
          <a:prstGeom prst="rect">
            <a:avLst/>
          </a:prstGeom>
          <a:effectLst/>
        </p:spPr>
      </p:pic>
      <p:pic>
        <p:nvPicPr>
          <p:cNvPr id="655" name="Graphic 654">
            <a:extLst>
              <a:ext uri="{FF2B5EF4-FFF2-40B4-BE49-F238E27FC236}">
                <a16:creationId xmlns:a16="http://schemas.microsoft.com/office/drawing/2014/main" id="{962F9118-3F5B-4E26-8D03-FE55A34AE6FB}"/>
              </a:ext>
              <a:ext uri="{C183D7F6-B498-43B3-948B-1728B52AA6E4}">
                <adec:decorative xmlns:adec="http://schemas.microsoft.com/office/drawing/2017/decorative" val="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711714" y="1642717"/>
            <a:ext cx="242212" cy="274320"/>
          </a:xfrm>
          <a:prstGeom prst="rect">
            <a:avLst/>
          </a:prstGeom>
          <a:effectLst/>
        </p:spPr>
      </p:pic>
      <p:pic>
        <p:nvPicPr>
          <p:cNvPr id="656" name="Graphic 655">
            <a:extLst>
              <a:ext uri="{FF2B5EF4-FFF2-40B4-BE49-F238E27FC236}">
                <a16:creationId xmlns:a16="http://schemas.microsoft.com/office/drawing/2014/main" id="{C35EE239-0DB0-47F4-B41B-424225162B7E}"/>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927270" y="1641345"/>
            <a:ext cx="242212" cy="274320"/>
          </a:xfrm>
          <a:prstGeom prst="rect">
            <a:avLst/>
          </a:prstGeom>
          <a:effectLst/>
        </p:spPr>
      </p:pic>
      <p:pic>
        <p:nvPicPr>
          <p:cNvPr id="657" name="Graphic 656">
            <a:extLst>
              <a:ext uri="{FF2B5EF4-FFF2-40B4-BE49-F238E27FC236}">
                <a16:creationId xmlns:a16="http://schemas.microsoft.com/office/drawing/2014/main" id="{E286DCEC-62DE-4217-A722-B405DAFAC263}"/>
              </a:ext>
              <a:ext uri="{C183D7F6-B498-43B3-948B-1728B52AA6E4}">
                <adec:decorative xmlns:adec="http://schemas.microsoft.com/office/drawing/2017/decorative" val="1"/>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784017" y="1072924"/>
            <a:ext cx="242212" cy="274320"/>
          </a:xfrm>
          <a:prstGeom prst="rect">
            <a:avLst/>
          </a:prstGeom>
          <a:effectLst/>
        </p:spPr>
      </p:pic>
      <p:sp>
        <p:nvSpPr>
          <p:cNvPr id="658" name="Rectangle 657">
            <a:extLst>
              <a:ext uri="{FF2B5EF4-FFF2-40B4-BE49-F238E27FC236}">
                <a16:creationId xmlns:a16="http://schemas.microsoft.com/office/drawing/2014/main" id="{4B9707AA-986E-4BB7-BA49-949A89975DEA}"/>
              </a:ext>
              <a:ext uri="{C183D7F6-B498-43B3-948B-1728B52AA6E4}">
                <adec:decorative xmlns:adec="http://schemas.microsoft.com/office/drawing/2017/decorative" val="1"/>
              </a:ext>
            </a:extLst>
          </p:cNvPr>
          <p:cNvSpPr/>
          <p:nvPr/>
        </p:nvSpPr>
        <p:spPr>
          <a:xfrm>
            <a:off x="10026677" y="1096071"/>
            <a:ext cx="274320" cy="274320"/>
          </a:xfrm>
          <a:prstGeom prst="rect">
            <a:avLst/>
          </a:prstGeom>
          <a:blipFill rotWithShape="1">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a:fillRect/>
            </a:stretch>
          </a:blipFill>
          <a:ln w="10795" cap="flat" cmpd="sng" algn="ctr">
            <a:noFill/>
            <a:prstDash val="solid"/>
          </a:ln>
          <a:effectLst/>
        </p:spPr>
      </p:sp>
      <p:pic>
        <p:nvPicPr>
          <p:cNvPr id="659" name="Graphic 658">
            <a:extLst>
              <a:ext uri="{FF2B5EF4-FFF2-40B4-BE49-F238E27FC236}">
                <a16:creationId xmlns:a16="http://schemas.microsoft.com/office/drawing/2014/main" id="{885F0151-DAE8-4FD1-98C5-DA0549C57EB6}"/>
              </a:ext>
              <a:ext uri="{C183D7F6-B498-43B3-948B-1728B52AA6E4}">
                <adec:decorative xmlns:adec="http://schemas.microsoft.com/office/drawing/2017/decorative" val="1"/>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7800992" y="1638751"/>
            <a:ext cx="242212" cy="274320"/>
          </a:xfrm>
          <a:prstGeom prst="rect">
            <a:avLst/>
          </a:prstGeom>
          <a:effectLst/>
        </p:spPr>
      </p:pic>
      <p:pic>
        <p:nvPicPr>
          <p:cNvPr id="660" name="Graphic 659">
            <a:extLst>
              <a:ext uri="{FF2B5EF4-FFF2-40B4-BE49-F238E27FC236}">
                <a16:creationId xmlns:a16="http://schemas.microsoft.com/office/drawing/2014/main" id="{33A3E7D1-8817-44B2-92A9-5CF2B5485A60}"/>
              </a:ext>
              <a:ext uri="{C183D7F6-B498-43B3-948B-1728B52AA6E4}">
                <adec:decorative xmlns:adec="http://schemas.microsoft.com/office/drawing/2017/decorative" val="1"/>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6691958" y="1056108"/>
            <a:ext cx="242212" cy="274320"/>
          </a:xfrm>
          <a:prstGeom prst="rect">
            <a:avLst/>
          </a:prstGeom>
          <a:effectLst/>
        </p:spPr>
      </p:pic>
      <p:pic>
        <p:nvPicPr>
          <p:cNvPr id="661" name="Graphic 660">
            <a:extLst>
              <a:ext uri="{FF2B5EF4-FFF2-40B4-BE49-F238E27FC236}">
                <a16:creationId xmlns:a16="http://schemas.microsoft.com/office/drawing/2014/main" id="{3188A56E-D9F6-4F83-B688-DF7C3BA16944}"/>
              </a:ext>
              <a:ext uri="{C183D7F6-B498-43B3-948B-1728B52AA6E4}">
                <adec:decorative xmlns:adec="http://schemas.microsoft.com/office/drawing/2017/decorative" val="1"/>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8920671" y="1072924"/>
            <a:ext cx="242212" cy="274320"/>
          </a:xfrm>
          <a:prstGeom prst="rect">
            <a:avLst/>
          </a:prstGeom>
          <a:effectLst/>
        </p:spPr>
      </p:pic>
      <p:pic>
        <p:nvPicPr>
          <p:cNvPr id="662" name="Graphic 661">
            <a:extLst>
              <a:ext uri="{FF2B5EF4-FFF2-40B4-BE49-F238E27FC236}">
                <a16:creationId xmlns:a16="http://schemas.microsoft.com/office/drawing/2014/main" id="{98CDC937-8FD7-4F28-9E1B-A49887D2A7F4}"/>
              </a:ext>
              <a:ext uri="{C183D7F6-B498-43B3-948B-1728B52AA6E4}">
                <adec:decorative xmlns:adec="http://schemas.microsoft.com/office/drawing/2017/decorative" val="1"/>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0021254" y="1626282"/>
            <a:ext cx="274320" cy="310684"/>
          </a:xfrm>
          <a:prstGeom prst="rect">
            <a:avLst/>
          </a:prstGeom>
          <a:effectLst/>
        </p:spPr>
      </p:pic>
      <p:grpSp>
        <p:nvGrpSpPr>
          <p:cNvPr id="667" name="Group 666">
            <a:extLst>
              <a:ext uri="{FF2B5EF4-FFF2-40B4-BE49-F238E27FC236}">
                <a16:creationId xmlns:a16="http://schemas.microsoft.com/office/drawing/2014/main" id="{6185D6A5-4905-4A2A-B3E3-D99B79BBCE07}"/>
              </a:ext>
              <a:ext uri="{C183D7F6-B498-43B3-948B-1728B52AA6E4}">
                <adec:decorative xmlns:adec="http://schemas.microsoft.com/office/drawing/2017/decorative" val="1"/>
              </a:ext>
            </a:extLst>
          </p:cNvPr>
          <p:cNvGrpSpPr/>
          <p:nvPr/>
        </p:nvGrpSpPr>
        <p:grpSpPr>
          <a:xfrm>
            <a:off x="3937136" y="868758"/>
            <a:ext cx="1214049" cy="536971"/>
            <a:chOff x="1818469" y="893698"/>
            <a:chExt cx="1374983" cy="536971"/>
          </a:xfrm>
        </p:grpSpPr>
        <p:sp>
          <p:nvSpPr>
            <p:cNvPr id="668" name="Rectangle 667">
              <a:extLst>
                <a:ext uri="{FF2B5EF4-FFF2-40B4-BE49-F238E27FC236}">
                  <a16:creationId xmlns:a16="http://schemas.microsoft.com/office/drawing/2014/main" id="{729D6CD3-F9E2-4254-B6AA-FE404F0FEAEA}"/>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69" name="TextBox 668">
              <a:extLst>
                <a:ext uri="{FF2B5EF4-FFF2-40B4-BE49-F238E27FC236}">
                  <a16:creationId xmlns:a16="http://schemas.microsoft.com/office/drawing/2014/main" id="{2344A9AF-B2CE-4827-8A3E-AD11F69C10BE}"/>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Policy</a:t>
              </a:r>
            </a:p>
          </p:txBody>
        </p:sp>
      </p:grpSp>
      <p:grpSp>
        <p:nvGrpSpPr>
          <p:cNvPr id="671" name="Group 670">
            <a:extLst>
              <a:ext uri="{FF2B5EF4-FFF2-40B4-BE49-F238E27FC236}">
                <a16:creationId xmlns:a16="http://schemas.microsoft.com/office/drawing/2014/main" id="{840F9DDC-125F-4551-96B5-EB087AA6A833}"/>
              </a:ext>
              <a:ext uri="{C183D7F6-B498-43B3-948B-1728B52AA6E4}">
                <adec:decorative xmlns:adec="http://schemas.microsoft.com/office/drawing/2017/decorative" val="1"/>
              </a:ext>
            </a:extLst>
          </p:cNvPr>
          <p:cNvGrpSpPr/>
          <p:nvPr/>
        </p:nvGrpSpPr>
        <p:grpSpPr>
          <a:xfrm>
            <a:off x="3937136" y="1436467"/>
            <a:ext cx="1214049" cy="536971"/>
            <a:chOff x="3438765" y="892073"/>
            <a:chExt cx="1374983" cy="536971"/>
          </a:xfrm>
        </p:grpSpPr>
        <p:sp>
          <p:nvSpPr>
            <p:cNvPr id="672" name="Rectangle 671">
              <a:extLst>
                <a:ext uri="{FF2B5EF4-FFF2-40B4-BE49-F238E27FC236}">
                  <a16:creationId xmlns:a16="http://schemas.microsoft.com/office/drawing/2014/main" id="{73647008-4EF7-43AF-87CE-78FB79551B1E}"/>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73" name="TextBox 672">
              <a:extLst>
                <a:ext uri="{FF2B5EF4-FFF2-40B4-BE49-F238E27FC236}">
                  <a16:creationId xmlns:a16="http://schemas.microsoft.com/office/drawing/2014/main" id="{554142F4-5D01-4633-ABF8-989AB33BD18C}"/>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Security Center</a:t>
              </a:r>
            </a:p>
          </p:txBody>
        </p:sp>
      </p:grpSp>
      <p:pic>
        <p:nvPicPr>
          <p:cNvPr id="675" name="Graphic 674">
            <a:extLst>
              <a:ext uri="{FF2B5EF4-FFF2-40B4-BE49-F238E27FC236}">
                <a16:creationId xmlns:a16="http://schemas.microsoft.com/office/drawing/2014/main" id="{5AC4B763-6297-402C-86C2-76007BA98FBC}"/>
              </a:ext>
              <a:ext uri="{C183D7F6-B498-43B3-948B-1728B52AA6E4}">
                <adec:decorative xmlns:adec="http://schemas.microsoft.com/office/drawing/2017/decorative" val="1"/>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4420953" y="1084091"/>
            <a:ext cx="242212" cy="274320"/>
          </a:xfrm>
          <a:prstGeom prst="rect">
            <a:avLst/>
          </a:prstGeom>
          <a:effectLst/>
        </p:spPr>
      </p:pic>
      <p:pic>
        <p:nvPicPr>
          <p:cNvPr id="676" name="Graphic 675">
            <a:extLst>
              <a:ext uri="{FF2B5EF4-FFF2-40B4-BE49-F238E27FC236}">
                <a16:creationId xmlns:a16="http://schemas.microsoft.com/office/drawing/2014/main" id="{46E4F2AD-5E6A-40E5-A3F3-86B15CBA2A05}"/>
              </a:ext>
              <a:ext uri="{C183D7F6-B498-43B3-948B-1728B52AA6E4}">
                <adec:decorative xmlns:adec="http://schemas.microsoft.com/office/drawing/2017/decorative" val="1"/>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4412352" y="1637391"/>
            <a:ext cx="242212" cy="274320"/>
          </a:xfrm>
          <a:prstGeom prst="rect">
            <a:avLst/>
          </a:prstGeom>
          <a:effectLst/>
        </p:spPr>
      </p:pic>
      <p:grpSp>
        <p:nvGrpSpPr>
          <p:cNvPr id="686" name="Group 685">
            <a:extLst>
              <a:ext uri="{FF2B5EF4-FFF2-40B4-BE49-F238E27FC236}">
                <a16:creationId xmlns:a16="http://schemas.microsoft.com/office/drawing/2014/main" id="{985D71BF-5FA2-4419-A426-3FD30336600A}"/>
              </a:ext>
              <a:ext uri="{C183D7F6-B498-43B3-948B-1728B52AA6E4}">
                <adec:decorative xmlns:adec="http://schemas.microsoft.com/office/drawing/2017/decorative" val="1"/>
              </a:ext>
            </a:extLst>
          </p:cNvPr>
          <p:cNvGrpSpPr/>
          <p:nvPr/>
        </p:nvGrpSpPr>
        <p:grpSpPr>
          <a:xfrm>
            <a:off x="3992740" y="2064216"/>
            <a:ext cx="7856397" cy="226129"/>
            <a:chOff x="2316142" y="1542219"/>
            <a:chExt cx="8547028" cy="333995"/>
          </a:xfrm>
        </p:grpSpPr>
        <p:sp>
          <p:nvSpPr>
            <p:cNvPr id="678" name="Rectangle 677">
              <a:extLst>
                <a:ext uri="{FF2B5EF4-FFF2-40B4-BE49-F238E27FC236}">
                  <a16:creationId xmlns:a16="http://schemas.microsoft.com/office/drawing/2014/main" id="{BC3A0B80-5978-40F6-AF34-C049B678B438}"/>
                </a:ext>
              </a:extLst>
            </p:cNvPr>
            <p:cNvSpPr/>
            <p:nvPr/>
          </p:nvSpPr>
          <p:spPr bwMode="auto">
            <a:xfrm>
              <a:off x="2316142" y="1542686"/>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Resource Inventory</a:t>
              </a:r>
            </a:p>
          </p:txBody>
        </p:sp>
        <p:sp>
          <p:nvSpPr>
            <p:cNvPr id="679" name="Rectangle 678">
              <a:extLst>
                <a:ext uri="{FF2B5EF4-FFF2-40B4-BE49-F238E27FC236}">
                  <a16:creationId xmlns:a16="http://schemas.microsoft.com/office/drawing/2014/main" id="{E7C1AD02-2458-43A3-BA65-AE29766B37D5}"/>
                </a:ext>
              </a:extLst>
            </p:cNvPr>
            <p:cNvSpPr/>
            <p:nvPr/>
          </p:nvSpPr>
          <p:spPr bwMode="auto">
            <a:xfrm>
              <a:off x="3752051" y="1542865"/>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Billing</a:t>
              </a:r>
            </a:p>
          </p:txBody>
        </p:sp>
        <p:sp>
          <p:nvSpPr>
            <p:cNvPr id="680" name="Rectangle 679">
              <a:extLst>
                <a:ext uri="{FF2B5EF4-FFF2-40B4-BE49-F238E27FC236}">
                  <a16:creationId xmlns:a16="http://schemas.microsoft.com/office/drawing/2014/main" id="{320C182E-B05C-4171-AEBD-60A9E8204EA9}"/>
                </a:ext>
              </a:extLst>
            </p:cNvPr>
            <p:cNvSpPr/>
            <p:nvPr/>
          </p:nvSpPr>
          <p:spPr bwMode="auto">
            <a:xfrm>
              <a:off x="5188224" y="1542686"/>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Monitoring &amp; Logs</a:t>
              </a:r>
            </a:p>
          </p:txBody>
        </p:sp>
        <p:sp>
          <p:nvSpPr>
            <p:cNvPr id="682" name="Rectangle 681">
              <a:extLst>
                <a:ext uri="{FF2B5EF4-FFF2-40B4-BE49-F238E27FC236}">
                  <a16:creationId xmlns:a16="http://schemas.microsoft.com/office/drawing/2014/main" id="{C4DCD02A-5488-4F98-93FD-9A5EE9C206B7}"/>
                </a:ext>
              </a:extLst>
            </p:cNvPr>
            <p:cNvSpPr/>
            <p:nvPr/>
          </p:nvSpPr>
          <p:spPr bwMode="auto">
            <a:xfrm>
              <a:off x="6621545" y="1542219"/>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Secrets Management</a:t>
              </a:r>
            </a:p>
          </p:txBody>
        </p:sp>
        <p:sp>
          <p:nvSpPr>
            <p:cNvPr id="684" name="Rectangle 683">
              <a:extLst>
                <a:ext uri="{FF2B5EF4-FFF2-40B4-BE49-F238E27FC236}">
                  <a16:creationId xmlns:a16="http://schemas.microsoft.com/office/drawing/2014/main" id="{ACCB58F2-4870-4112-A14B-5C58E198A31E}"/>
                </a:ext>
              </a:extLst>
            </p:cNvPr>
            <p:cNvSpPr/>
            <p:nvPr/>
          </p:nvSpPr>
          <p:spPr bwMode="auto">
            <a:xfrm>
              <a:off x="8054866" y="1542219"/>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Governance</a:t>
              </a:r>
            </a:p>
          </p:txBody>
        </p:sp>
        <p:sp>
          <p:nvSpPr>
            <p:cNvPr id="685" name="Rectangle 684">
              <a:extLst>
                <a:ext uri="{FF2B5EF4-FFF2-40B4-BE49-F238E27FC236}">
                  <a16:creationId xmlns:a16="http://schemas.microsoft.com/office/drawing/2014/main" id="{B69AA552-3ECC-4458-82C1-A6BD3A63E4EC}"/>
                </a:ext>
              </a:extLst>
            </p:cNvPr>
            <p:cNvSpPr/>
            <p:nvPr/>
          </p:nvSpPr>
          <p:spPr bwMode="auto">
            <a:xfrm>
              <a:off x="9488187" y="1547029"/>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Compliance &amp; Security</a:t>
              </a:r>
            </a:p>
          </p:txBody>
        </p:sp>
      </p:grpSp>
      <p:pic>
        <p:nvPicPr>
          <p:cNvPr id="689" name="Graphic 688">
            <a:extLst>
              <a:ext uri="{FF2B5EF4-FFF2-40B4-BE49-F238E27FC236}">
                <a16:creationId xmlns:a16="http://schemas.microsoft.com/office/drawing/2014/main" id="{327FC977-9F33-4137-BCD3-57D814AEE936}"/>
              </a:ext>
              <a:ext uri="{C183D7F6-B498-43B3-948B-1728B52AA6E4}">
                <adec:decorative xmlns:adec="http://schemas.microsoft.com/office/drawing/2017/decorative" val="1"/>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3209456" y="1281210"/>
            <a:ext cx="522452" cy="522452"/>
          </a:xfrm>
          <a:prstGeom prst="rect">
            <a:avLst/>
          </a:prstGeom>
          <a:effectLst/>
        </p:spPr>
      </p:pic>
      <p:grpSp>
        <p:nvGrpSpPr>
          <p:cNvPr id="48" name="Group 47">
            <a:extLst>
              <a:ext uri="{FF2B5EF4-FFF2-40B4-BE49-F238E27FC236}">
                <a16:creationId xmlns:a16="http://schemas.microsoft.com/office/drawing/2014/main" id="{A690FE66-78DC-4ECD-9AAF-3B51D4EFBC62}"/>
              </a:ext>
              <a:ext uri="{C183D7F6-B498-43B3-948B-1728B52AA6E4}">
                <adec:decorative xmlns:adec="http://schemas.microsoft.com/office/drawing/2017/decorative" val="1"/>
              </a:ext>
            </a:extLst>
          </p:cNvPr>
          <p:cNvGrpSpPr/>
          <p:nvPr/>
        </p:nvGrpSpPr>
        <p:grpSpPr>
          <a:xfrm>
            <a:off x="2659399" y="4122925"/>
            <a:ext cx="2225935" cy="2673139"/>
            <a:chOff x="231256" y="4108954"/>
            <a:chExt cx="2225935" cy="2673139"/>
          </a:xfrm>
        </p:grpSpPr>
        <p:cxnSp>
          <p:nvCxnSpPr>
            <p:cNvPr id="304" name="Connector: Elbow 303">
              <a:extLst>
                <a:ext uri="{FF2B5EF4-FFF2-40B4-BE49-F238E27FC236}">
                  <a16:creationId xmlns:a16="http://schemas.microsoft.com/office/drawing/2014/main" id="{75743695-7265-4375-A309-32D706242C1A}"/>
                </a:ext>
              </a:extLst>
            </p:cNvPr>
            <p:cNvCxnSpPr>
              <a:cxnSpLocks/>
              <a:stCxn id="299" idx="0"/>
              <a:endCxn id="490" idx="2"/>
            </p:cNvCxnSpPr>
            <p:nvPr/>
          </p:nvCxnSpPr>
          <p:spPr>
            <a:xfrm rot="16200000" flipV="1">
              <a:off x="938982" y="4842669"/>
              <a:ext cx="245490" cy="558816"/>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DD65B6FB-02F4-4B85-B23D-36BE898658CC}"/>
                </a:ext>
              </a:extLst>
            </p:cNvPr>
            <p:cNvGrpSpPr/>
            <p:nvPr/>
          </p:nvGrpSpPr>
          <p:grpSpPr>
            <a:xfrm>
              <a:off x="231256" y="5345063"/>
              <a:ext cx="2219756" cy="1437030"/>
              <a:chOff x="231256" y="5345063"/>
              <a:chExt cx="2219756" cy="1437030"/>
            </a:xfrm>
          </p:grpSpPr>
          <p:sp>
            <p:nvSpPr>
              <p:cNvPr id="182" name="Rectangle 181">
                <a:extLst>
                  <a:ext uri="{FF2B5EF4-FFF2-40B4-BE49-F238E27FC236}">
                    <a16:creationId xmlns:a16="http://schemas.microsoft.com/office/drawing/2014/main" id="{0C2BC4A5-935D-4C20-9B6A-B47C3E95703B}"/>
                  </a:ext>
                </a:extLst>
              </p:cNvPr>
              <p:cNvSpPr/>
              <p:nvPr/>
            </p:nvSpPr>
            <p:spPr bwMode="auto">
              <a:xfrm>
                <a:off x="231256" y="6326785"/>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Stack HCI</a:t>
                </a:r>
              </a:p>
            </p:txBody>
          </p:sp>
          <p:pic>
            <p:nvPicPr>
              <p:cNvPr id="236" name="Graphic 235">
                <a:extLst>
                  <a:ext uri="{FF2B5EF4-FFF2-40B4-BE49-F238E27FC236}">
                    <a16:creationId xmlns:a16="http://schemas.microsoft.com/office/drawing/2014/main" id="{66B38C23-8FD8-436D-9AB6-92C5216C9588}"/>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318874" y="6427674"/>
                <a:ext cx="274320" cy="274320"/>
              </a:xfrm>
              <a:prstGeom prst="rect">
                <a:avLst/>
              </a:prstGeom>
            </p:spPr>
          </p:pic>
          <p:grpSp>
            <p:nvGrpSpPr>
              <p:cNvPr id="34" name="Group 33">
                <a:extLst>
                  <a:ext uri="{FF2B5EF4-FFF2-40B4-BE49-F238E27FC236}">
                    <a16:creationId xmlns:a16="http://schemas.microsoft.com/office/drawing/2014/main" id="{587BCF28-FEA7-407E-BB77-3483FC79AC05}"/>
                  </a:ext>
                </a:extLst>
              </p:cNvPr>
              <p:cNvGrpSpPr/>
              <p:nvPr/>
            </p:nvGrpSpPr>
            <p:grpSpPr>
              <a:xfrm>
                <a:off x="231256" y="5345064"/>
                <a:ext cx="1089544" cy="943113"/>
                <a:chOff x="231256" y="5345064"/>
                <a:chExt cx="1089544" cy="943113"/>
              </a:xfrm>
            </p:grpSpPr>
            <p:sp>
              <p:nvSpPr>
                <p:cNvPr id="5" name="Rectangle 4">
                  <a:extLst>
                    <a:ext uri="{FF2B5EF4-FFF2-40B4-BE49-F238E27FC236}">
                      <a16:creationId xmlns:a16="http://schemas.microsoft.com/office/drawing/2014/main" id="{45F4DA1D-BC82-4131-BDDD-AD887FFA3FE4}"/>
                    </a:ext>
                  </a:extLst>
                </p:cNvPr>
                <p:cNvSpPr/>
                <p:nvPr/>
              </p:nvSpPr>
              <p:spPr bwMode="auto">
                <a:xfrm>
                  <a:off x="231256" y="5345064"/>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WS &amp; Linux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Stack HCI VMs</a:t>
                  </a:r>
                </a:p>
              </p:txBody>
            </p:sp>
            <p:grpSp>
              <p:nvGrpSpPr>
                <p:cNvPr id="3" name="Group 2">
                  <a:extLst>
                    <a:ext uri="{FF2B5EF4-FFF2-40B4-BE49-F238E27FC236}">
                      <a16:creationId xmlns:a16="http://schemas.microsoft.com/office/drawing/2014/main" id="{6129E9C0-7EB6-4A40-B206-87B97BE47D47}"/>
                    </a:ext>
                  </a:extLst>
                </p:cNvPr>
                <p:cNvGrpSpPr/>
                <p:nvPr/>
              </p:nvGrpSpPr>
              <p:grpSpPr>
                <a:xfrm>
                  <a:off x="402764" y="5519311"/>
                  <a:ext cx="746527" cy="365760"/>
                  <a:chOff x="1246147" y="5427820"/>
                  <a:chExt cx="746527" cy="365760"/>
                </a:xfrm>
              </p:grpSpPr>
              <p:pic>
                <p:nvPicPr>
                  <p:cNvPr id="6" name="Graphic 5" descr="Windows Virtual Machine icon">
                    <a:extLst>
                      <a:ext uri="{FF2B5EF4-FFF2-40B4-BE49-F238E27FC236}">
                        <a16:creationId xmlns:a16="http://schemas.microsoft.com/office/drawing/2014/main" id="{BDE2128E-16DF-4D37-9FFC-A7D565655718}"/>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1246147" y="5427820"/>
                    <a:ext cx="365760" cy="365760"/>
                  </a:xfrm>
                  <a:prstGeom prst="rect">
                    <a:avLst/>
                  </a:prstGeom>
                </p:spPr>
              </p:pic>
              <p:pic>
                <p:nvPicPr>
                  <p:cNvPr id="13" name="Graphic 12" descr="Linux machine icon">
                    <a:extLst>
                      <a:ext uri="{FF2B5EF4-FFF2-40B4-BE49-F238E27FC236}">
                        <a16:creationId xmlns:a16="http://schemas.microsoft.com/office/drawing/2014/main" id="{D7EAAA2A-E39A-4AEA-9212-B2061DD9BD9B}"/>
                      </a:ext>
                      <a:ext uri="{C183D7F6-B498-43B3-948B-1728B52AA6E4}">
                        <adec:decorative xmlns:adec="http://schemas.microsoft.com/office/drawing/2017/decorative" val="0"/>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1626914" y="5427820"/>
                    <a:ext cx="365760" cy="365760"/>
                  </a:xfrm>
                  <a:prstGeom prst="rect">
                    <a:avLst/>
                  </a:prstGeom>
                </p:spPr>
              </p:pic>
            </p:grpSp>
          </p:grpSp>
          <p:sp>
            <p:nvSpPr>
              <p:cNvPr id="486" name="Rectangle 485">
                <a:extLst>
                  <a:ext uri="{FF2B5EF4-FFF2-40B4-BE49-F238E27FC236}">
                    <a16:creationId xmlns:a16="http://schemas.microsoft.com/office/drawing/2014/main" id="{EDE453B0-BBE8-463A-B09F-D4A912EF8E15}"/>
                  </a:ext>
                </a:extLst>
              </p:cNvPr>
              <p:cNvSpPr/>
              <p:nvPr/>
            </p:nvSpPr>
            <p:spPr bwMode="auto">
              <a:xfrm>
                <a:off x="1361468" y="5345063"/>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Stack HCI VMs</a:t>
                </a:r>
              </a:p>
            </p:txBody>
          </p:sp>
          <p:grpSp>
            <p:nvGrpSpPr>
              <p:cNvPr id="18" name="Group 17">
                <a:extLst>
                  <a:ext uri="{FF2B5EF4-FFF2-40B4-BE49-F238E27FC236}">
                    <a16:creationId xmlns:a16="http://schemas.microsoft.com/office/drawing/2014/main" id="{419AB5D6-DB9F-4D50-9036-0229FA602339}"/>
                  </a:ext>
                </a:extLst>
              </p:cNvPr>
              <p:cNvGrpSpPr/>
              <p:nvPr/>
            </p:nvGrpSpPr>
            <p:grpSpPr>
              <a:xfrm>
                <a:off x="1546659" y="5519311"/>
                <a:ext cx="726607" cy="365760"/>
                <a:chOff x="5773491" y="4922599"/>
                <a:chExt cx="726607" cy="365760"/>
              </a:xfrm>
            </p:grpSpPr>
            <p:pic>
              <p:nvPicPr>
                <p:cNvPr id="15" name="Graphic 14">
                  <a:extLst>
                    <a:ext uri="{FF2B5EF4-FFF2-40B4-BE49-F238E27FC236}">
                      <a16:creationId xmlns:a16="http://schemas.microsoft.com/office/drawing/2014/main" id="{55AE7035-AB40-44F1-A8D5-07527E40C953}"/>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5773491" y="4922599"/>
                  <a:ext cx="365760" cy="365760"/>
                </a:xfrm>
                <a:prstGeom prst="rect">
                  <a:avLst/>
                </a:prstGeom>
              </p:spPr>
            </p:pic>
            <p:pic>
              <p:nvPicPr>
                <p:cNvPr id="238" name="Graphic 237">
                  <a:extLst>
                    <a:ext uri="{FF2B5EF4-FFF2-40B4-BE49-F238E27FC236}">
                      <a16:creationId xmlns:a16="http://schemas.microsoft.com/office/drawing/2014/main" id="{6B78375A-FAB9-44AB-BC90-B694CF93CC9A}"/>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134338" y="4922599"/>
                  <a:ext cx="365760" cy="365760"/>
                </a:xfrm>
                <a:prstGeom prst="rect">
                  <a:avLst/>
                </a:prstGeom>
              </p:spPr>
            </p:pic>
          </p:grpSp>
        </p:grpSp>
        <p:sp>
          <p:nvSpPr>
            <p:cNvPr id="299" name="Rectangle 298">
              <a:extLst>
                <a:ext uri="{FF2B5EF4-FFF2-40B4-BE49-F238E27FC236}">
                  <a16:creationId xmlns:a16="http://schemas.microsoft.com/office/drawing/2014/main" id="{FA35BF12-907E-4586-B8D6-C17AB5368EFA}"/>
                </a:ext>
              </a:extLst>
            </p:cNvPr>
            <p:cNvSpPr/>
            <p:nvPr/>
          </p:nvSpPr>
          <p:spPr bwMode="auto">
            <a:xfrm>
              <a:off x="382444" y="5244822"/>
              <a:ext cx="1917381" cy="19803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 Connected Machine Agent</a:t>
              </a:r>
            </a:p>
          </p:txBody>
        </p:sp>
        <p:grpSp>
          <p:nvGrpSpPr>
            <p:cNvPr id="40" name="Group 39">
              <a:extLst>
                <a:ext uri="{FF2B5EF4-FFF2-40B4-BE49-F238E27FC236}">
                  <a16:creationId xmlns:a16="http://schemas.microsoft.com/office/drawing/2014/main" id="{115847A0-A79E-4B02-803D-CADD7274CB88}"/>
                </a:ext>
              </a:extLst>
            </p:cNvPr>
            <p:cNvGrpSpPr/>
            <p:nvPr/>
          </p:nvGrpSpPr>
          <p:grpSpPr>
            <a:xfrm>
              <a:off x="237547" y="4108954"/>
              <a:ext cx="2219644" cy="890378"/>
              <a:chOff x="237547" y="4138585"/>
              <a:chExt cx="2219644" cy="890378"/>
            </a:xfrm>
          </p:grpSpPr>
          <p:sp>
            <p:nvSpPr>
              <p:cNvPr id="490" name="Rectangle 489">
                <a:extLst>
                  <a:ext uri="{FF2B5EF4-FFF2-40B4-BE49-F238E27FC236}">
                    <a16:creationId xmlns:a16="http://schemas.microsoft.com/office/drawing/2014/main" id="{8A03E79E-8035-4B0D-941E-684026AE39A5}"/>
                  </a:ext>
                </a:extLst>
              </p:cNvPr>
              <p:cNvSpPr/>
              <p:nvPr/>
            </p:nvSpPr>
            <p:spPr bwMode="auto">
              <a:xfrm>
                <a:off x="237547" y="4138585"/>
                <a:ext cx="1089544" cy="89037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servers</a:t>
                </a:r>
              </a:p>
            </p:txBody>
          </p:sp>
          <p:grpSp>
            <p:nvGrpSpPr>
              <p:cNvPr id="38" name="Group 37">
                <a:extLst>
                  <a:ext uri="{FF2B5EF4-FFF2-40B4-BE49-F238E27FC236}">
                    <a16:creationId xmlns:a16="http://schemas.microsoft.com/office/drawing/2014/main" id="{083DE314-6968-49EF-9B5A-A294825FE518}"/>
                  </a:ext>
                </a:extLst>
              </p:cNvPr>
              <p:cNvGrpSpPr/>
              <p:nvPr/>
            </p:nvGrpSpPr>
            <p:grpSpPr>
              <a:xfrm>
                <a:off x="410314" y="4215428"/>
                <a:ext cx="746434" cy="365760"/>
                <a:chOff x="1668757" y="4475957"/>
                <a:chExt cx="746434" cy="365760"/>
              </a:xfrm>
            </p:grpSpPr>
            <p:pic>
              <p:nvPicPr>
                <p:cNvPr id="491" name="Graphic 490">
                  <a:extLst>
                    <a:ext uri="{FF2B5EF4-FFF2-40B4-BE49-F238E27FC236}">
                      <a16:creationId xmlns:a16="http://schemas.microsoft.com/office/drawing/2014/main" id="{8F16AFB5-7F3A-41F2-AF10-80580ABBF7B4}"/>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668757" y="4475957"/>
                  <a:ext cx="365760" cy="365760"/>
                </a:xfrm>
                <a:prstGeom prst="rect">
                  <a:avLst/>
                </a:prstGeom>
              </p:spPr>
            </p:pic>
            <p:pic>
              <p:nvPicPr>
                <p:cNvPr id="492" name="Graphic 491">
                  <a:extLst>
                    <a:ext uri="{FF2B5EF4-FFF2-40B4-BE49-F238E27FC236}">
                      <a16:creationId xmlns:a16="http://schemas.microsoft.com/office/drawing/2014/main" id="{2C3AE781-91F8-4373-9750-D0853E7BA843}"/>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049431" y="4475957"/>
                  <a:ext cx="365760" cy="365760"/>
                </a:xfrm>
                <a:prstGeom prst="rect">
                  <a:avLst/>
                </a:prstGeom>
              </p:spPr>
            </p:pic>
          </p:grpSp>
          <p:sp>
            <p:nvSpPr>
              <p:cNvPr id="493" name="Rectangle 492">
                <a:extLst>
                  <a:ext uri="{FF2B5EF4-FFF2-40B4-BE49-F238E27FC236}">
                    <a16:creationId xmlns:a16="http://schemas.microsoft.com/office/drawing/2014/main" id="{554B0619-E957-4D31-94FD-A7A8878D4836}"/>
                  </a:ext>
                </a:extLst>
              </p:cNvPr>
              <p:cNvSpPr/>
              <p:nvPr/>
            </p:nvSpPr>
            <p:spPr bwMode="auto">
              <a:xfrm>
                <a:off x="1367647" y="4138585"/>
                <a:ext cx="1089544" cy="89037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p:txBody>
          </p:sp>
          <p:grpSp>
            <p:nvGrpSpPr>
              <p:cNvPr id="39" name="Group 38">
                <a:extLst>
                  <a:ext uri="{FF2B5EF4-FFF2-40B4-BE49-F238E27FC236}">
                    <a16:creationId xmlns:a16="http://schemas.microsoft.com/office/drawing/2014/main" id="{8C5F0FBF-2ABB-4D82-8B0A-C4EE24254369}"/>
                  </a:ext>
                </a:extLst>
              </p:cNvPr>
              <p:cNvGrpSpPr/>
              <p:nvPr/>
            </p:nvGrpSpPr>
            <p:grpSpPr>
              <a:xfrm>
                <a:off x="1540444" y="4220225"/>
                <a:ext cx="755350" cy="365760"/>
                <a:chOff x="1537459" y="4215428"/>
                <a:chExt cx="755350" cy="365760"/>
              </a:xfrm>
            </p:grpSpPr>
            <p:pic>
              <p:nvPicPr>
                <p:cNvPr id="8" name="Graphic 7" descr="Azure SQL">
                  <a:extLst>
                    <a:ext uri="{FF2B5EF4-FFF2-40B4-BE49-F238E27FC236}">
                      <a16:creationId xmlns:a16="http://schemas.microsoft.com/office/drawing/2014/main" id="{CC75F621-A592-40C9-B52C-86F45C08F0D5}"/>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537459" y="4215428"/>
                  <a:ext cx="365760" cy="365760"/>
                </a:xfrm>
                <a:prstGeom prst="rect">
                  <a:avLst/>
                </a:prstGeom>
              </p:spPr>
            </p:pic>
            <p:pic>
              <p:nvPicPr>
                <p:cNvPr id="296" name="Graphic 295" descr="Azure SQL">
                  <a:extLst>
                    <a:ext uri="{FF2B5EF4-FFF2-40B4-BE49-F238E27FC236}">
                      <a16:creationId xmlns:a16="http://schemas.microsoft.com/office/drawing/2014/main" id="{EE0C6E8F-75DA-4B4F-A64F-60CDEC8158D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927049" y="4215428"/>
                  <a:ext cx="365760" cy="365760"/>
                </a:xfrm>
                <a:prstGeom prst="rect">
                  <a:avLst/>
                </a:prstGeom>
              </p:spPr>
            </p:pic>
          </p:grpSp>
        </p:grpSp>
        <p:cxnSp>
          <p:nvCxnSpPr>
            <p:cNvPr id="494" name="Connector: Elbow 493">
              <a:extLst>
                <a:ext uri="{FF2B5EF4-FFF2-40B4-BE49-F238E27FC236}">
                  <a16:creationId xmlns:a16="http://schemas.microsoft.com/office/drawing/2014/main" id="{B63D1755-6BD8-4C9B-B19B-7498C8493556}"/>
                </a:ext>
              </a:extLst>
            </p:cNvPr>
            <p:cNvCxnSpPr>
              <a:cxnSpLocks/>
              <a:stCxn id="299" idx="0"/>
              <a:endCxn id="493" idx="2"/>
            </p:cNvCxnSpPr>
            <p:nvPr/>
          </p:nvCxnSpPr>
          <p:spPr>
            <a:xfrm rot="5400000" flipH="1" flipV="1">
              <a:off x="1504032" y="4836435"/>
              <a:ext cx="245490" cy="571284"/>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95" name="Group 494">
            <a:extLst>
              <a:ext uri="{FF2B5EF4-FFF2-40B4-BE49-F238E27FC236}">
                <a16:creationId xmlns:a16="http://schemas.microsoft.com/office/drawing/2014/main" id="{D521E763-A923-49F5-B6A8-AC7464ECDB98}"/>
              </a:ext>
              <a:ext uri="{C183D7F6-B498-43B3-948B-1728B52AA6E4}">
                <adec:decorative xmlns:adec="http://schemas.microsoft.com/office/drawing/2017/decorative" val="1"/>
              </a:ext>
            </a:extLst>
          </p:cNvPr>
          <p:cNvGrpSpPr/>
          <p:nvPr/>
        </p:nvGrpSpPr>
        <p:grpSpPr>
          <a:xfrm>
            <a:off x="5058131" y="4122925"/>
            <a:ext cx="2225935" cy="2673139"/>
            <a:chOff x="231256" y="4108954"/>
            <a:chExt cx="2225935" cy="2673139"/>
          </a:xfrm>
        </p:grpSpPr>
        <p:cxnSp>
          <p:nvCxnSpPr>
            <p:cNvPr id="496" name="Connector: Elbow 495">
              <a:extLst>
                <a:ext uri="{FF2B5EF4-FFF2-40B4-BE49-F238E27FC236}">
                  <a16:creationId xmlns:a16="http://schemas.microsoft.com/office/drawing/2014/main" id="{B64359E1-8D86-422C-B9A2-A3D43B99E020}"/>
                </a:ext>
              </a:extLst>
            </p:cNvPr>
            <p:cNvCxnSpPr>
              <a:cxnSpLocks/>
              <a:stCxn id="498" idx="0"/>
              <a:endCxn id="501" idx="2"/>
            </p:cNvCxnSpPr>
            <p:nvPr/>
          </p:nvCxnSpPr>
          <p:spPr>
            <a:xfrm rot="16200000" flipV="1">
              <a:off x="938982" y="4842669"/>
              <a:ext cx="245490" cy="558816"/>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97" name="Group 496">
              <a:extLst>
                <a:ext uri="{FF2B5EF4-FFF2-40B4-BE49-F238E27FC236}">
                  <a16:creationId xmlns:a16="http://schemas.microsoft.com/office/drawing/2014/main" id="{17BBC6BA-9256-46C9-B76E-39EA1846C7B5}"/>
                </a:ext>
              </a:extLst>
            </p:cNvPr>
            <p:cNvGrpSpPr/>
            <p:nvPr/>
          </p:nvGrpSpPr>
          <p:grpSpPr>
            <a:xfrm>
              <a:off x="231256" y="5345063"/>
              <a:ext cx="2219756" cy="1437030"/>
              <a:chOff x="231256" y="5345063"/>
              <a:chExt cx="2219756" cy="1437030"/>
            </a:xfrm>
          </p:grpSpPr>
          <p:sp>
            <p:nvSpPr>
              <p:cNvPr id="509" name="Rectangle 508">
                <a:extLst>
                  <a:ext uri="{FF2B5EF4-FFF2-40B4-BE49-F238E27FC236}">
                    <a16:creationId xmlns:a16="http://schemas.microsoft.com/office/drawing/2014/main" id="{4C6B873C-60DF-4361-AF93-25B2D0084A0C}"/>
                  </a:ext>
                </a:extLst>
              </p:cNvPr>
              <p:cNvSpPr/>
              <p:nvPr/>
            </p:nvSpPr>
            <p:spPr bwMode="auto">
              <a:xfrm>
                <a:off x="231256" y="6326785"/>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VMware vSphere</a:t>
                </a:r>
              </a:p>
            </p:txBody>
          </p:sp>
          <p:sp>
            <p:nvSpPr>
              <p:cNvPr id="516" name="Rectangle 515">
                <a:extLst>
                  <a:ext uri="{FF2B5EF4-FFF2-40B4-BE49-F238E27FC236}">
                    <a16:creationId xmlns:a16="http://schemas.microsoft.com/office/drawing/2014/main" id="{B2631DA8-0BA5-4594-AA62-F2444C26658B}"/>
                  </a:ext>
                </a:extLst>
              </p:cNvPr>
              <p:cNvSpPr/>
              <p:nvPr/>
            </p:nvSpPr>
            <p:spPr bwMode="auto">
              <a:xfrm>
                <a:off x="231256" y="5345064"/>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WS &amp; Linux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VMware vSphere VMs</a:t>
                </a:r>
              </a:p>
            </p:txBody>
          </p:sp>
          <p:sp>
            <p:nvSpPr>
              <p:cNvPr id="512" name="Rectangle 511">
                <a:extLst>
                  <a:ext uri="{FF2B5EF4-FFF2-40B4-BE49-F238E27FC236}">
                    <a16:creationId xmlns:a16="http://schemas.microsoft.com/office/drawing/2014/main" id="{7F57D128-F4C6-4E5F-A50A-283ECF031D80}"/>
                  </a:ext>
                </a:extLst>
              </p:cNvPr>
              <p:cNvSpPr/>
              <p:nvPr/>
            </p:nvSpPr>
            <p:spPr bwMode="auto">
              <a:xfrm>
                <a:off x="1361468" y="5345063"/>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VMware vSphere VMs</a:t>
                </a:r>
              </a:p>
            </p:txBody>
          </p:sp>
        </p:grpSp>
        <p:sp>
          <p:nvSpPr>
            <p:cNvPr id="498" name="Rectangle 497">
              <a:extLst>
                <a:ext uri="{FF2B5EF4-FFF2-40B4-BE49-F238E27FC236}">
                  <a16:creationId xmlns:a16="http://schemas.microsoft.com/office/drawing/2014/main" id="{AA1A0C44-8AB2-46FF-A88B-B304FD436718}"/>
                </a:ext>
              </a:extLst>
            </p:cNvPr>
            <p:cNvSpPr/>
            <p:nvPr/>
          </p:nvSpPr>
          <p:spPr bwMode="auto">
            <a:xfrm>
              <a:off x="382444" y="5244822"/>
              <a:ext cx="1917381" cy="19803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 Connected Machine Agent</a:t>
              </a:r>
            </a:p>
          </p:txBody>
        </p:sp>
        <p:grpSp>
          <p:nvGrpSpPr>
            <p:cNvPr id="499" name="Group 498">
              <a:extLst>
                <a:ext uri="{FF2B5EF4-FFF2-40B4-BE49-F238E27FC236}">
                  <a16:creationId xmlns:a16="http://schemas.microsoft.com/office/drawing/2014/main" id="{BDF2CAE5-AC9A-4D4F-9FA7-A0C46C920D42}"/>
                </a:ext>
              </a:extLst>
            </p:cNvPr>
            <p:cNvGrpSpPr/>
            <p:nvPr/>
          </p:nvGrpSpPr>
          <p:grpSpPr>
            <a:xfrm>
              <a:off x="237547" y="4108954"/>
              <a:ext cx="2219644" cy="890378"/>
              <a:chOff x="237547" y="4138585"/>
              <a:chExt cx="2219644" cy="890378"/>
            </a:xfrm>
          </p:grpSpPr>
          <p:sp>
            <p:nvSpPr>
              <p:cNvPr id="501" name="Rectangle 500">
                <a:extLst>
                  <a:ext uri="{FF2B5EF4-FFF2-40B4-BE49-F238E27FC236}">
                    <a16:creationId xmlns:a16="http://schemas.microsoft.com/office/drawing/2014/main" id="{93E4E87E-E90C-4CBD-8832-CEEB5C8350E8}"/>
                  </a:ext>
                </a:extLst>
              </p:cNvPr>
              <p:cNvSpPr/>
              <p:nvPr/>
            </p:nvSpPr>
            <p:spPr bwMode="auto">
              <a:xfrm>
                <a:off x="237547" y="4138585"/>
                <a:ext cx="1089544" cy="89037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servers</a:t>
                </a:r>
              </a:p>
            </p:txBody>
          </p:sp>
          <p:grpSp>
            <p:nvGrpSpPr>
              <p:cNvPr id="502" name="Group 501">
                <a:extLst>
                  <a:ext uri="{FF2B5EF4-FFF2-40B4-BE49-F238E27FC236}">
                    <a16:creationId xmlns:a16="http://schemas.microsoft.com/office/drawing/2014/main" id="{AF8CFF24-AA51-4F4F-922D-DDF8BA3C5088}"/>
                  </a:ext>
                </a:extLst>
              </p:cNvPr>
              <p:cNvGrpSpPr/>
              <p:nvPr/>
            </p:nvGrpSpPr>
            <p:grpSpPr>
              <a:xfrm>
                <a:off x="410314" y="4215428"/>
                <a:ext cx="746434" cy="365760"/>
                <a:chOff x="1668757" y="4475957"/>
                <a:chExt cx="746434" cy="365760"/>
              </a:xfrm>
            </p:grpSpPr>
            <p:pic>
              <p:nvPicPr>
                <p:cNvPr id="507" name="Graphic 506">
                  <a:extLst>
                    <a:ext uri="{FF2B5EF4-FFF2-40B4-BE49-F238E27FC236}">
                      <a16:creationId xmlns:a16="http://schemas.microsoft.com/office/drawing/2014/main" id="{CB49799C-8B7E-4B71-9745-1CD543D4832C}"/>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668757" y="4475957"/>
                  <a:ext cx="365760" cy="365760"/>
                </a:xfrm>
                <a:prstGeom prst="rect">
                  <a:avLst/>
                </a:prstGeom>
              </p:spPr>
            </p:pic>
            <p:pic>
              <p:nvPicPr>
                <p:cNvPr id="508" name="Graphic 507">
                  <a:extLst>
                    <a:ext uri="{FF2B5EF4-FFF2-40B4-BE49-F238E27FC236}">
                      <a16:creationId xmlns:a16="http://schemas.microsoft.com/office/drawing/2014/main" id="{A7A30024-113D-4B06-AABE-3B520CD22BFB}"/>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049431" y="4475957"/>
                  <a:ext cx="365760" cy="365760"/>
                </a:xfrm>
                <a:prstGeom prst="rect">
                  <a:avLst/>
                </a:prstGeom>
              </p:spPr>
            </p:pic>
          </p:grpSp>
          <p:sp>
            <p:nvSpPr>
              <p:cNvPr id="503" name="Rectangle 502">
                <a:extLst>
                  <a:ext uri="{FF2B5EF4-FFF2-40B4-BE49-F238E27FC236}">
                    <a16:creationId xmlns:a16="http://schemas.microsoft.com/office/drawing/2014/main" id="{DAAEC5F1-4EC5-4129-8FB4-61C14CF6D36A}"/>
                  </a:ext>
                </a:extLst>
              </p:cNvPr>
              <p:cNvSpPr/>
              <p:nvPr/>
            </p:nvSpPr>
            <p:spPr bwMode="auto">
              <a:xfrm>
                <a:off x="1367647" y="4138585"/>
                <a:ext cx="1089544" cy="89037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p:txBody>
          </p:sp>
          <p:grpSp>
            <p:nvGrpSpPr>
              <p:cNvPr id="504" name="Group 503">
                <a:extLst>
                  <a:ext uri="{FF2B5EF4-FFF2-40B4-BE49-F238E27FC236}">
                    <a16:creationId xmlns:a16="http://schemas.microsoft.com/office/drawing/2014/main" id="{55664864-AD31-483A-8BAA-677881AC0541}"/>
                  </a:ext>
                </a:extLst>
              </p:cNvPr>
              <p:cNvGrpSpPr/>
              <p:nvPr/>
            </p:nvGrpSpPr>
            <p:grpSpPr>
              <a:xfrm>
                <a:off x="1540444" y="4220225"/>
                <a:ext cx="755350" cy="365760"/>
                <a:chOff x="1537459" y="4215428"/>
                <a:chExt cx="755350" cy="365760"/>
              </a:xfrm>
            </p:grpSpPr>
            <p:pic>
              <p:nvPicPr>
                <p:cNvPr id="505" name="Graphic 504" descr="Azure SQL">
                  <a:extLst>
                    <a:ext uri="{FF2B5EF4-FFF2-40B4-BE49-F238E27FC236}">
                      <a16:creationId xmlns:a16="http://schemas.microsoft.com/office/drawing/2014/main" id="{8D4A360B-5BB2-44CE-9468-2924F24F9F44}"/>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537459" y="4215428"/>
                  <a:ext cx="365760" cy="365760"/>
                </a:xfrm>
                <a:prstGeom prst="rect">
                  <a:avLst/>
                </a:prstGeom>
              </p:spPr>
            </p:pic>
            <p:pic>
              <p:nvPicPr>
                <p:cNvPr id="506" name="Graphic 505" descr="Azure SQL">
                  <a:extLst>
                    <a:ext uri="{FF2B5EF4-FFF2-40B4-BE49-F238E27FC236}">
                      <a16:creationId xmlns:a16="http://schemas.microsoft.com/office/drawing/2014/main" id="{085A76F4-4663-4490-A76E-4790D0DF2B87}"/>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927049" y="4215428"/>
                  <a:ext cx="365760" cy="365760"/>
                </a:xfrm>
                <a:prstGeom prst="rect">
                  <a:avLst/>
                </a:prstGeom>
              </p:spPr>
            </p:pic>
          </p:grpSp>
        </p:grpSp>
        <p:cxnSp>
          <p:nvCxnSpPr>
            <p:cNvPr id="500" name="Connector: Elbow 499">
              <a:extLst>
                <a:ext uri="{FF2B5EF4-FFF2-40B4-BE49-F238E27FC236}">
                  <a16:creationId xmlns:a16="http://schemas.microsoft.com/office/drawing/2014/main" id="{DFCF0D9E-FB0F-4C41-9E01-CBAA419D46EE}"/>
                </a:ext>
              </a:extLst>
            </p:cNvPr>
            <p:cNvCxnSpPr>
              <a:cxnSpLocks/>
              <a:stCxn id="498" idx="0"/>
              <a:endCxn id="503" idx="2"/>
            </p:cNvCxnSpPr>
            <p:nvPr/>
          </p:nvCxnSpPr>
          <p:spPr>
            <a:xfrm rot="5400000" flipH="1" flipV="1">
              <a:off x="1504032" y="4836435"/>
              <a:ext cx="245490" cy="571284"/>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520" name="Group 519">
            <a:extLst>
              <a:ext uri="{FF2B5EF4-FFF2-40B4-BE49-F238E27FC236}">
                <a16:creationId xmlns:a16="http://schemas.microsoft.com/office/drawing/2014/main" id="{4CE7A77F-FB05-4C90-B203-EE0A0A0A15F7}"/>
              </a:ext>
              <a:ext uri="{C183D7F6-B498-43B3-948B-1728B52AA6E4}">
                <adec:decorative xmlns:adec="http://schemas.microsoft.com/office/drawing/2017/decorative" val="1"/>
              </a:ext>
            </a:extLst>
          </p:cNvPr>
          <p:cNvGrpSpPr/>
          <p:nvPr/>
        </p:nvGrpSpPr>
        <p:grpSpPr>
          <a:xfrm>
            <a:off x="7456863" y="4122925"/>
            <a:ext cx="2225935" cy="2673139"/>
            <a:chOff x="231256" y="4108954"/>
            <a:chExt cx="2225935" cy="2673139"/>
          </a:xfrm>
        </p:grpSpPr>
        <p:cxnSp>
          <p:nvCxnSpPr>
            <p:cNvPr id="521" name="Connector: Elbow 520">
              <a:extLst>
                <a:ext uri="{FF2B5EF4-FFF2-40B4-BE49-F238E27FC236}">
                  <a16:creationId xmlns:a16="http://schemas.microsoft.com/office/drawing/2014/main" id="{7E53692E-D632-468D-945B-F88B22B30B72}"/>
                </a:ext>
              </a:extLst>
            </p:cNvPr>
            <p:cNvCxnSpPr>
              <a:cxnSpLocks/>
              <a:stCxn id="523" idx="0"/>
              <a:endCxn id="526" idx="2"/>
            </p:cNvCxnSpPr>
            <p:nvPr/>
          </p:nvCxnSpPr>
          <p:spPr>
            <a:xfrm rot="16200000" flipV="1">
              <a:off x="938982" y="4842669"/>
              <a:ext cx="245490" cy="558816"/>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22" name="Group 521">
              <a:extLst>
                <a:ext uri="{FF2B5EF4-FFF2-40B4-BE49-F238E27FC236}">
                  <a16:creationId xmlns:a16="http://schemas.microsoft.com/office/drawing/2014/main" id="{0AAE85F0-E603-46A8-8D78-F82ABE0CB730}"/>
                </a:ext>
              </a:extLst>
            </p:cNvPr>
            <p:cNvGrpSpPr/>
            <p:nvPr/>
          </p:nvGrpSpPr>
          <p:grpSpPr>
            <a:xfrm>
              <a:off x="231256" y="5345063"/>
              <a:ext cx="2219756" cy="1437030"/>
              <a:chOff x="231256" y="5345063"/>
              <a:chExt cx="2219756" cy="1437030"/>
            </a:xfrm>
          </p:grpSpPr>
          <p:sp>
            <p:nvSpPr>
              <p:cNvPr id="534" name="Rectangle 533">
                <a:extLst>
                  <a:ext uri="{FF2B5EF4-FFF2-40B4-BE49-F238E27FC236}">
                    <a16:creationId xmlns:a16="http://schemas.microsoft.com/office/drawing/2014/main" id="{C839651F-7D2B-4723-8243-385C0C2FCFD4}"/>
                  </a:ext>
                </a:extLst>
              </p:cNvPr>
              <p:cNvSpPr/>
              <p:nvPr/>
            </p:nvSpPr>
            <p:spPr bwMode="auto">
              <a:xfrm>
                <a:off x="231256" y="6326785"/>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Amazon Web Services</a:t>
                </a:r>
              </a:p>
            </p:txBody>
          </p:sp>
          <p:sp>
            <p:nvSpPr>
              <p:cNvPr id="541" name="Rectangle 540">
                <a:extLst>
                  <a:ext uri="{FF2B5EF4-FFF2-40B4-BE49-F238E27FC236}">
                    <a16:creationId xmlns:a16="http://schemas.microsoft.com/office/drawing/2014/main" id="{38B4975F-3292-4120-ACEB-09D66203AE7E}"/>
                  </a:ext>
                </a:extLst>
              </p:cNvPr>
              <p:cNvSpPr/>
              <p:nvPr/>
            </p:nvSpPr>
            <p:spPr bwMode="auto">
              <a:xfrm>
                <a:off x="231256" y="5345064"/>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WS &amp; Linux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EC2 Instances</a:t>
                </a:r>
              </a:p>
            </p:txBody>
          </p:sp>
          <p:sp>
            <p:nvSpPr>
              <p:cNvPr id="537" name="Rectangle 536">
                <a:extLst>
                  <a:ext uri="{FF2B5EF4-FFF2-40B4-BE49-F238E27FC236}">
                    <a16:creationId xmlns:a16="http://schemas.microsoft.com/office/drawing/2014/main" id="{81326B4C-0E05-4B4C-B940-73F29D597514}"/>
                  </a:ext>
                </a:extLst>
              </p:cNvPr>
              <p:cNvSpPr/>
              <p:nvPr/>
            </p:nvSpPr>
            <p:spPr bwMode="auto">
              <a:xfrm>
                <a:off x="1361468" y="5345063"/>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EC2 Instances</a:t>
                </a:r>
              </a:p>
            </p:txBody>
          </p:sp>
        </p:grpSp>
        <p:sp>
          <p:nvSpPr>
            <p:cNvPr id="523" name="Rectangle 522">
              <a:extLst>
                <a:ext uri="{FF2B5EF4-FFF2-40B4-BE49-F238E27FC236}">
                  <a16:creationId xmlns:a16="http://schemas.microsoft.com/office/drawing/2014/main" id="{18FBF5AC-B134-4DD0-BEC7-CDAB9CEBD43E}"/>
                </a:ext>
              </a:extLst>
            </p:cNvPr>
            <p:cNvSpPr/>
            <p:nvPr/>
          </p:nvSpPr>
          <p:spPr bwMode="auto">
            <a:xfrm>
              <a:off x="382444" y="5244822"/>
              <a:ext cx="1917381" cy="19803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 Connected Machine Agent</a:t>
              </a:r>
            </a:p>
          </p:txBody>
        </p:sp>
        <p:grpSp>
          <p:nvGrpSpPr>
            <p:cNvPr id="524" name="Group 523">
              <a:extLst>
                <a:ext uri="{FF2B5EF4-FFF2-40B4-BE49-F238E27FC236}">
                  <a16:creationId xmlns:a16="http://schemas.microsoft.com/office/drawing/2014/main" id="{587503F4-E150-497A-9E72-A4998FF97883}"/>
                </a:ext>
              </a:extLst>
            </p:cNvPr>
            <p:cNvGrpSpPr/>
            <p:nvPr/>
          </p:nvGrpSpPr>
          <p:grpSpPr>
            <a:xfrm>
              <a:off x="237547" y="4108954"/>
              <a:ext cx="2219644" cy="890378"/>
              <a:chOff x="237547" y="4138585"/>
              <a:chExt cx="2219644" cy="890378"/>
            </a:xfrm>
          </p:grpSpPr>
          <p:sp>
            <p:nvSpPr>
              <p:cNvPr id="526" name="Rectangle 525">
                <a:extLst>
                  <a:ext uri="{FF2B5EF4-FFF2-40B4-BE49-F238E27FC236}">
                    <a16:creationId xmlns:a16="http://schemas.microsoft.com/office/drawing/2014/main" id="{BDFA6DF4-E900-47EC-A947-B4A2438F74CE}"/>
                  </a:ext>
                </a:extLst>
              </p:cNvPr>
              <p:cNvSpPr/>
              <p:nvPr/>
            </p:nvSpPr>
            <p:spPr bwMode="auto">
              <a:xfrm>
                <a:off x="237547" y="4138585"/>
                <a:ext cx="1089544" cy="89037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servers</a:t>
                </a:r>
              </a:p>
            </p:txBody>
          </p:sp>
          <p:grpSp>
            <p:nvGrpSpPr>
              <p:cNvPr id="527" name="Group 526">
                <a:extLst>
                  <a:ext uri="{FF2B5EF4-FFF2-40B4-BE49-F238E27FC236}">
                    <a16:creationId xmlns:a16="http://schemas.microsoft.com/office/drawing/2014/main" id="{2279F075-36CF-4206-891F-60C54E692266}"/>
                  </a:ext>
                </a:extLst>
              </p:cNvPr>
              <p:cNvGrpSpPr/>
              <p:nvPr/>
            </p:nvGrpSpPr>
            <p:grpSpPr>
              <a:xfrm>
                <a:off x="410314" y="4215428"/>
                <a:ext cx="746434" cy="365760"/>
                <a:chOff x="1668757" y="4475957"/>
                <a:chExt cx="746434" cy="365760"/>
              </a:xfrm>
            </p:grpSpPr>
            <p:pic>
              <p:nvPicPr>
                <p:cNvPr id="532" name="Graphic 531">
                  <a:extLst>
                    <a:ext uri="{FF2B5EF4-FFF2-40B4-BE49-F238E27FC236}">
                      <a16:creationId xmlns:a16="http://schemas.microsoft.com/office/drawing/2014/main" id="{FAE68E86-A318-4228-BA2E-40ED096C7172}"/>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668757" y="4475957"/>
                  <a:ext cx="365760" cy="365760"/>
                </a:xfrm>
                <a:prstGeom prst="rect">
                  <a:avLst/>
                </a:prstGeom>
              </p:spPr>
            </p:pic>
            <p:pic>
              <p:nvPicPr>
                <p:cNvPr id="533" name="Graphic 532">
                  <a:extLst>
                    <a:ext uri="{FF2B5EF4-FFF2-40B4-BE49-F238E27FC236}">
                      <a16:creationId xmlns:a16="http://schemas.microsoft.com/office/drawing/2014/main" id="{1DD24BF4-F9B4-410F-BD63-575AF0ECBB64}"/>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049431" y="4475957"/>
                  <a:ext cx="365760" cy="365760"/>
                </a:xfrm>
                <a:prstGeom prst="rect">
                  <a:avLst/>
                </a:prstGeom>
              </p:spPr>
            </p:pic>
          </p:grpSp>
          <p:sp>
            <p:nvSpPr>
              <p:cNvPr id="528" name="Rectangle 527">
                <a:extLst>
                  <a:ext uri="{FF2B5EF4-FFF2-40B4-BE49-F238E27FC236}">
                    <a16:creationId xmlns:a16="http://schemas.microsoft.com/office/drawing/2014/main" id="{6FF41625-8373-4C40-8F28-5558345A11CC}"/>
                  </a:ext>
                </a:extLst>
              </p:cNvPr>
              <p:cNvSpPr/>
              <p:nvPr/>
            </p:nvSpPr>
            <p:spPr bwMode="auto">
              <a:xfrm>
                <a:off x="1367647" y="4138585"/>
                <a:ext cx="1089544" cy="89037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p:txBody>
          </p:sp>
          <p:grpSp>
            <p:nvGrpSpPr>
              <p:cNvPr id="529" name="Group 528">
                <a:extLst>
                  <a:ext uri="{FF2B5EF4-FFF2-40B4-BE49-F238E27FC236}">
                    <a16:creationId xmlns:a16="http://schemas.microsoft.com/office/drawing/2014/main" id="{D89CBE8F-0B23-4931-B3E5-1AB9036D838C}"/>
                  </a:ext>
                </a:extLst>
              </p:cNvPr>
              <p:cNvGrpSpPr/>
              <p:nvPr/>
            </p:nvGrpSpPr>
            <p:grpSpPr>
              <a:xfrm>
                <a:off x="1540444" y="4220225"/>
                <a:ext cx="755350" cy="365760"/>
                <a:chOff x="1537459" y="4215428"/>
                <a:chExt cx="755350" cy="365760"/>
              </a:xfrm>
            </p:grpSpPr>
            <p:pic>
              <p:nvPicPr>
                <p:cNvPr id="530" name="Graphic 529" descr="Azure SQL">
                  <a:extLst>
                    <a:ext uri="{FF2B5EF4-FFF2-40B4-BE49-F238E27FC236}">
                      <a16:creationId xmlns:a16="http://schemas.microsoft.com/office/drawing/2014/main" id="{B49F5B36-18F1-452B-AE10-D0A230F11A3C}"/>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537459" y="4215428"/>
                  <a:ext cx="365760" cy="365760"/>
                </a:xfrm>
                <a:prstGeom prst="rect">
                  <a:avLst/>
                </a:prstGeom>
              </p:spPr>
            </p:pic>
            <p:pic>
              <p:nvPicPr>
                <p:cNvPr id="531" name="Graphic 530" descr="Azure SQL">
                  <a:extLst>
                    <a:ext uri="{FF2B5EF4-FFF2-40B4-BE49-F238E27FC236}">
                      <a16:creationId xmlns:a16="http://schemas.microsoft.com/office/drawing/2014/main" id="{98324981-3B82-4E3C-93F2-E68620269935}"/>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927049" y="4215428"/>
                  <a:ext cx="365760" cy="365760"/>
                </a:xfrm>
                <a:prstGeom prst="rect">
                  <a:avLst/>
                </a:prstGeom>
              </p:spPr>
            </p:pic>
          </p:grpSp>
        </p:grpSp>
        <p:cxnSp>
          <p:nvCxnSpPr>
            <p:cNvPr id="525" name="Connector: Elbow 524">
              <a:extLst>
                <a:ext uri="{FF2B5EF4-FFF2-40B4-BE49-F238E27FC236}">
                  <a16:creationId xmlns:a16="http://schemas.microsoft.com/office/drawing/2014/main" id="{F561DC2C-AD2E-414A-B254-0A7BF933C62B}"/>
                </a:ext>
              </a:extLst>
            </p:cNvPr>
            <p:cNvCxnSpPr>
              <a:cxnSpLocks/>
              <a:stCxn id="523" idx="0"/>
              <a:endCxn id="528" idx="2"/>
            </p:cNvCxnSpPr>
            <p:nvPr/>
          </p:nvCxnSpPr>
          <p:spPr>
            <a:xfrm rot="5400000" flipH="1" flipV="1">
              <a:off x="1504032" y="4836435"/>
              <a:ext cx="245490" cy="571284"/>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545" name="Group 544">
            <a:extLst>
              <a:ext uri="{FF2B5EF4-FFF2-40B4-BE49-F238E27FC236}">
                <a16:creationId xmlns:a16="http://schemas.microsoft.com/office/drawing/2014/main" id="{93861034-F16E-4F0F-9B65-095154EF45D3}"/>
              </a:ext>
              <a:ext uri="{C183D7F6-B498-43B3-948B-1728B52AA6E4}">
                <adec:decorative xmlns:adec="http://schemas.microsoft.com/office/drawing/2017/decorative" val="1"/>
              </a:ext>
            </a:extLst>
          </p:cNvPr>
          <p:cNvGrpSpPr/>
          <p:nvPr/>
        </p:nvGrpSpPr>
        <p:grpSpPr>
          <a:xfrm>
            <a:off x="9855595" y="4122925"/>
            <a:ext cx="2225935" cy="2673139"/>
            <a:chOff x="231256" y="4108954"/>
            <a:chExt cx="2225935" cy="2673139"/>
          </a:xfrm>
        </p:grpSpPr>
        <p:cxnSp>
          <p:nvCxnSpPr>
            <p:cNvPr id="546" name="Connector: Elbow 545">
              <a:extLst>
                <a:ext uri="{FF2B5EF4-FFF2-40B4-BE49-F238E27FC236}">
                  <a16:creationId xmlns:a16="http://schemas.microsoft.com/office/drawing/2014/main" id="{E68FAA0C-BA37-462E-B9EC-1C45D1F8BA30}"/>
                </a:ext>
              </a:extLst>
            </p:cNvPr>
            <p:cNvCxnSpPr>
              <a:cxnSpLocks/>
              <a:stCxn id="548" idx="0"/>
              <a:endCxn id="551" idx="2"/>
            </p:cNvCxnSpPr>
            <p:nvPr/>
          </p:nvCxnSpPr>
          <p:spPr>
            <a:xfrm rot="16200000" flipV="1">
              <a:off x="938982" y="4842669"/>
              <a:ext cx="245490" cy="558816"/>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47" name="Group 546">
              <a:extLst>
                <a:ext uri="{FF2B5EF4-FFF2-40B4-BE49-F238E27FC236}">
                  <a16:creationId xmlns:a16="http://schemas.microsoft.com/office/drawing/2014/main" id="{E863E071-F0E3-4968-BE16-ED001B7BC151}"/>
                </a:ext>
              </a:extLst>
            </p:cNvPr>
            <p:cNvGrpSpPr/>
            <p:nvPr/>
          </p:nvGrpSpPr>
          <p:grpSpPr>
            <a:xfrm>
              <a:off x="231256" y="5345063"/>
              <a:ext cx="2219756" cy="1437030"/>
              <a:chOff x="231256" y="5345063"/>
              <a:chExt cx="2219756" cy="1437030"/>
            </a:xfrm>
          </p:grpSpPr>
          <p:sp>
            <p:nvSpPr>
              <p:cNvPr id="559" name="Rectangle 558">
                <a:extLst>
                  <a:ext uri="{FF2B5EF4-FFF2-40B4-BE49-F238E27FC236}">
                    <a16:creationId xmlns:a16="http://schemas.microsoft.com/office/drawing/2014/main" id="{2F969F29-8021-443F-8E92-4B61E0BC1167}"/>
                  </a:ext>
                </a:extLst>
              </p:cNvPr>
              <p:cNvSpPr/>
              <p:nvPr/>
            </p:nvSpPr>
            <p:spPr bwMode="auto">
              <a:xfrm>
                <a:off x="231256" y="6326785"/>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Google Cloud Platform</a:t>
                </a:r>
              </a:p>
            </p:txBody>
          </p:sp>
          <p:sp>
            <p:nvSpPr>
              <p:cNvPr id="566" name="Rectangle 565">
                <a:extLst>
                  <a:ext uri="{FF2B5EF4-FFF2-40B4-BE49-F238E27FC236}">
                    <a16:creationId xmlns:a16="http://schemas.microsoft.com/office/drawing/2014/main" id="{E27ACDA9-A0BD-4C6D-B49E-7766A30959B5}"/>
                  </a:ext>
                </a:extLst>
              </p:cNvPr>
              <p:cNvSpPr/>
              <p:nvPr/>
            </p:nvSpPr>
            <p:spPr bwMode="auto">
              <a:xfrm>
                <a:off x="231256" y="5345064"/>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WS &amp; Linux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Instances</a:t>
                </a:r>
              </a:p>
            </p:txBody>
          </p:sp>
          <p:sp>
            <p:nvSpPr>
              <p:cNvPr id="562" name="Rectangle 561">
                <a:extLst>
                  <a:ext uri="{FF2B5EF4-FFF2-40B4-BE49-F238E27FC236}">
                    <a16:creationId xmlns:a16="http://schemas.microsoft.com/office/drawing/2014/main" id="{B38805A7-A507-441C-876D-762083426DE7}"/>
                  </a:ext>
                </a:extLst>
              </p:cNvPr>
              <p:cNvSpPr/>
              <p:nvPr/>
            </p:nvSpPr>
            <p:spPr bwMode="auto">
              <a:xfrm>
                <a:off x="1361468" y="5345063"/>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Instances</a:t>
                </a:r>
              </a:p>
            </p:txBody>
          </p:sp>
        </p:grpSp>
        <p:sp>
          <p:nvSpPr>
            <p:cNvPr id="548" name="Rectangle 547">
              <a:extLst>
                <a:ext uri="{FF2B5EF4-FFF2-40B4-BE49-F238E27FC236}">
                  <a16:creationId xmlns:a16="http://schemas.microsoft.com/office/drawing/2014/main" id="{E977E674-6E36-48CC-B372-3037466CD69B}"/>
                </a:ext>
              </a:extLst>
            </p:cNvPr>
            <p:cNvSpPr/>
            <p:nvPr/>
          </p:nvSpPr>
          <p:spPr bwMode="auto">
            <a:xfrm>
              <a:off x="382444" y="5244822"/>
              <a:ext cx="1917381" cy="19803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 Connected Machine Agent</a:t>
              </a:r>
            </a:p>
          </p:txBody>
        </p:sp>
        <p:grpSp>
          <p:nvGrpSpPr>
            <p:cNvPr id="549" name="Group 548">
              <a:extLst>
                <a:ext uri="{FF2B5EF4-FFF2-40B4-BE49-F238E27FC236}">
                  <a16:creationId xmlns:a16="http://schemas.microsoft.com/office/drawing/2014/main" id="{223E63BB-77E4-4022-B6B1-8954A1EF0F56}"/>
                </a:ext>
              </a:extLst>
            </p:cNvPr>
            <p:cNvGrpSpPr/>
            <p:nvPr/>
          </p:nvGrpSpPr>
          <p:grpSpPr>
            <a:xfrm>
              <a:off x="237547" y="4108954"/>
              <a:ext cx="2219644" cy="890378"/>
              <a:chOff x="237547" y="4138585"/>
              <a:chExt cx="2219644" cy="890378"/>
            </a:xfrm>
          </p:grpSpPr>
          <p:sp>
            <p:nvSpPr>
              <p:cNvPr id="551" name="Rectangle 550">
                <a:extLst>
                  <a:ext uri="{FF2B5EF4-FFF2-40B4-BE49-F238E27FC236}">
                    <a16:creationId xmlns:a16="http://schemas.microsoft.com/office/drawing/2014/main" id="{AA3A8E17-30B0-4FDE-9B81-38C68C857C6C}"/>
                  </a:ext>
                </a:extLst>
              </p:cNvPr>
              <p:cNvSpPr/>
              <p:nvPr/>
            </p:nvSpPr>
            <p:spPr bwMode="auto">
              <a:xfrm>
                <a:off x="237547" y="4138585"/>
                <a:ext cx="1089544" cy="89037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servers</a:t>
                </a:r>
              </a:p>
            </p:txBody>
          </p:sp>
          <p:grpSp>
            <p:nvGrpSpPr>
              <p:cNvPr id="552" name="Group 551">
                <a:extLst>
                  <a:ext uri="{FF2B5EF4-FFF2-40B4-BE49-F238E27FC236}">
                    <a16:creationId xmlns:a16="http://schemas.microsoft.com/office/drawing/2014/main" id="{5A06B812-C0F0-4B4A-B878-533948F63D64}"/>
                  </a:ext>
                </a:extLst>
              </p:cNvPr>
              <p:cNvGrpSpPr/>
              <p:nvPr/>
            </p:nvGrpSpPr>
            <p:grpSpPr>
              <a:xfrm>
                <a:off x="410314" y="4215428"/>
                <a:ext cx="746434" cy="365760"/>
                <a:chOff x="1668757" y="4475957"/>
                <a:chExt cx="746434" cy="365760"/>
              </a:xfrm>
            </p:grpSpPr>
            <p:pic>
              <p:nvPicPr>
                <p:cNvPr id="557" name="Graphic 556">
                  <a:extLst>
                    <a:ext uri="{FF2B5EF4-FFF2-40B4-BE49-F238E27FC236}">
                      <a16:creationId xmlns:a16="http://schemas.microsoft.com/office/drawing/2014/main" id="{3746A1BD-8EA9-4DB0-BEBB-BC4CAECEDF93}"/>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668757" y="4475957"/>
                  <a:ext cx="365760" cy="365760"/>
                </a:xfrm>
                <a:prstGeom prst="rect">
                  <a:avLst/>
                </a:prstGeom>
              </p:spPr>
            </p:pic>
            <p:pic>
              <p:nvPicPr>
                <p:cNvPr id="558" name="Graphic 557">
                  <a:extLst>
                    <a:ext uri="{FF2B5EF4-FFF2-40B4-BE49-F238E27FC236}">
                      <a16:creationId xmlns:a16="http://schemas.microsoft.com/office/drawing/2014/main" id="{8BE047CE-6734-4650-B755-DCCE6ED6ECF0}"/>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049431" y="4475957"/>
                  <a:ext cx="365760" cy="365760"/>
                </a:xfrm>
                <a:prstGeom prst="rect">
                  <a:avLst/>
                </a:prstGeom>
              </p:spPr>
            </p:pic>
          </p:grpSp>
          <p:sp>
            <p:nvSpPr>
              <p:cNvPr id="553" name="Rectangle 552">
                <a:extLst>
                  <a:ext uri="{FF2B5EF4-FFF2-40B4-BE49-F238E27FC236}">
                    <a16:creationId xmlns:a16="http://schemas.microsoft.com/office/drawing/2014/main" id="{B39E10F0-AB54-4DDA-9248-F4E988B448D4}"/>
                  </a:ext>
                </a:extLst>
              </p:cNvPr>
              <p:cNvSpPr/>
              <p:nvPr/>
            </p:nvSpPr>
            <p:spPr bwMode="auto">
              <a:xfrm>
                <a:off x="1367647" y="4138585"/>
                <a:ext cx="1089544" cy="89037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p:txBody>
          </p:sp>
          <p:grpSp>
            <p:nvGrpSpPr>
              <p:cNvPr id="554" name="Group 553">
                <a:extLst>
                  <a:ext uri="{FF2B5EF4-FFF2-40B4-BE49-F238E27FC236}">
                    <a16:creationId xmlns:a16="http://schemas.microsoft.com/office/drawing/2014/main" id="{6502F424-CEB1-4988-A9C4-387E313867E0}"/>
                  </a:ext>
                </a:extLst>
              </p:cNvPr>
              <p:cNvGrpSpPr/>
              <p:nvPr/>
            </p:nvGrpSpPr>
            <p:grpSpPr>
              <a:xfrm>
                <a:off x="1540444" y="4220225"/>
                <a:ext cx="755350" cy="365760"/>
                <a:chOff x="1537459" y="4215428"/>
                <a:chExt cx="755350" cy="365760"/>
              </a:xfrm>
            </p:grpSpPr>
            <p:pic>
              <p:nvPicPr>
                <p:cNvPr id="555" name="Graphic 554" descr="Azure SQL">
                  <a:extLst>
                    <a:ext uri="{FF2B5EF4-FFF2-40B4-BE49-F238E27FC236}">
                      <a16:creationId xmlns:a16="http://schemas.microsoft.com/office/drawing/2014/main" id="{454DA667-1A1E-4D57-81A4-B7AB84D72FEE}"/>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537459" y="4215428"/>
                  <a:ext cx="365760" cy="365760"/>
                </a:xfrm>
                <a:prstGeom prst="rect">
                  <a:avLst/>
                </a:prstGeom>
              </p:spPr>
            </p:pic>
            <p:pic>
              <p:nvPicPr>
                <p:cNvPr id="556" name="Graphic 555" descr="Azure SQL">
                  <a:extLst>
                    <a:ext uri="{FF2B5EF4-FFF2-40B4-BE49-F238E27FC236}">
                      <a16:creationId xmlns:a16="http://schemas.microsoft.com/office/drawing/2014/main" id="{26BCBDE6-7E68-4DB3-A28F-D3AD890E26B4}"/>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927049" y="4215428"/>
                  <a:ext cx="365760" cy="365760"/>
                </a:xfrm>
                <a:prstGeom prst="rect">
                  <a:avLst/>
                </a:prstGeom>
              </p:spPr>
            </p:pic>
          </p:grpSp>
        </p:grpSp>
        <p:cxnSp>
          <p:nvCxnSpPr>
            <p:cNvPr id="550" name="Connector: Elbow 549">
              <a:extLst>
                <a:ext uri="{FF2B5EF4-FFF2-40B4-BE49-F238E27FC236}">
                  <a16:creationId xmlns:a16="http://schemas.microsoft.com/office/drawing/2014/main" id="{8A3A3DE2-92E8-480F-9C0C-AECA68AC8034}"/>
                </a:ext>
              </a:extLst>
            </p:cNvPr>
            <p:cNvCxnSpPr>
              <a:cxnSpLocks/>
              <a:stCxn id="548" idx="0"/>
              <a:endCxn id="553" idx="2"/>
            </p:cNvCxnSpPr>
            <p:nvPr/>
          </p:nvCxnSpPr>
          <p:spPr>
            <a:xfrm rot="5400000" flipH="1" flipV="1">
              <a:off x="1504032" y="4836435"/>
              <a:ext cx="245490" cy="571284"/>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DB91CA63-7903-4D43-BA78-EF4B830AAAB6}"/>
              </a:ext>
              <a:ext uri="{C183D7F6-B498-43B3-948B-1728B52AA6E4}">
                <adec:decorative xmlns:adec="http://schemas.microsoft.com/office/drawing/2017/decorative" val="1"/>
              </a:ext>
            </a:extLst>
          </p:cNvPr>
          <p:cNvGrpSpPr/>
          <p:nvPr/>
        </p:nvGrpSpPr>
        <p:grpSpPr>
          <a:xfrm>
            <a:off x="5265537" y="5537969"/>
            <a:ext cx="695266" cy="328704"/>
            <a:chOff x="2046469" y="3475567"/>
            <a:chExt cx="695266" cy="328704"/>
          </a:xfrm>
        </p:grpSpPr>
        <p:sp>
          <p:nvSpPr>
            <p:cNvPr id="596" name="Freeform: Shape 595">
              <a:extLst>
                <a:ext uri="{FF2B5EF4-FFF2-40B4-BE49-F238E27FC236}">
                  <a16:creationId xmlns:a16="http://schemas.microsoft.com/office/drawing/2014/main" id="{2038354B-B8CA-4C8E-9EC0-46C33641E47E}"/>
                </a:ext>
              </a:extLst>
            </p:cNvPr>
            <p:cNvSpPr/>
            <p:nvPr/>
          </p:nvSpPr>
          <p:spPr>
            <a:xfrm>
              <a:off x="2046469" y="3475567"/>
              <a:ext cx="319964" cy="327762"/>
            </a:xfrm>
            <a:custGeom>
              <a:avLst/>
              <a:gdLst>
                <a:gd name="connsiteX0" fmla="*/ 0 w 228599"/>
                <a:gd name="connsiteY0" fmla="*/ 0 h 228600"/>
                <a:gd name="connsiteX1" fmla="*/ 0 w 228599"/>
                <a:gd name="connsiteY1" fmla="*/ 228314 h 228600"/>
                <a:gd name="connsiteX2" fmla="*/ 196786 w 228599"/>
                <a:gd name="connsiteY2" fmla="*/ 228314 h 228600"/>
                <a:gd name="connsiteX3" fmla="*/ 196786 w 228599"/>
                <a:gd name="connsiteY3" fmla="*/ 218694 h 228600"/>
                <a:gd name="connsiteX4" fmla="*/ 9620 w 228599"/>
                <a:gd name="connsiteY4" fmla="*/ 218694 h 228600"/>
                <a:gd name="connsiteX5" fmla="*/ 9620 w 228599"/>
                <a:gd name="connsiteY5" fmla="*/ 9620 h 228600"/>
                <a:gd name="connsiteX6" fmla="*/ 219075 w 228599"/>
                <a:gd name="connsiteY6" fmla="*/ 9620 h 228600"/>
                <a:gd name="connsiteX7" fmla="*/ 219075 w 228599"/>
                <a:gd name="connsiteY7" fmla="*/ 228600 h 228600"/>
                <a:gd name="connsiteX8" fmla="*/ 228600 w 228599"/>
                <a:gd name="connsiteY8" fmla="*/ 228600 h 228600"/>
                <a:gd name="connsiteX9" fmla="*/ 228600 w 228599"/>
                <a:gd name="connsiteY9" fmla="*/ 0 h 228600"/>
                <a:gd name="connsiteX10" fmla="*/ 0 w 228599"/>
                <a:gd name="connsiteY10" fmla="*/ 0 h 228600"/>
                <a:gd name="connsiteX11" fmla="*/ 164021 w 228599"/>
                <a:gd name="connsiteY11" fmla="*/ 135922 h 228600"/>
                <a:gd name="connsiteX12" fmla="*/ 164021 w 228599"/>
                <a:gd name="connsiteY12" fmla="*/ 110871 h 228600"/>
                <a:gd name="connsiteX13" fmla="*/ 150019 w 228599"/>
                <a:gd name="connsiteY13" fmla="*/ 95631 h 228600"/>
                <a:gd name="connsiteX14" fmla="*/ 137351 w 228599"/>
                <a:gd name="connsiteY14" fmla="*/ 104013 h 228600"/>
                <a:gd name="connsiteX15" fmla="*/ 124587 w 228599"/>
                <a:gd name="connsiteY15" fmla="*/ 95631 h 228600"/>
                <a:gd name="connsiteX16" fmla="*/ 113157 w 228599"/>
                <a:gd name="connsiteY16" fmla="*/ 102299 h 228600"/>
                <a:gd name="connsiteX17" fmla="*/ 113157 w 228599"/>
                <a:gd name="connsiteY17" fmla="*/ 96488 h 228600"/>
                <a:gd name="connsiteX18" fmla="*/ 107442 w 228599"/>
                <a:gd name="connsiteY18" fmla="*/ 96488 h 228600"/>
                <a:gd name="connsiteX19" fmla="*/ 107442 w 228599"/>
                <a:gd name="connsiteY19" fmla="*/ 135826 h 228600"/>
                <a:gd name="connsiteX20" fmla="*/ 113157 w 228599"/>
                <a:gd name="connsiteY20" fmla="*/ 135826 h 228600"/>
                <a:gd name="connsiteX21" fmla="*/ 113157 w 228599"/>
                <a:gd name="connsiteY21" fmla="*/ 110776 h 228600"/>
                <a:gd name="connsiteX22" fmla="*/ 123825 w 228599"/>
                <a:gd name="connsiteY22" fmla="*/ 100679 h 228600"/>
                <a:gd name="connsiteX23" fmla="*/ 132874 w 228599"/>
                <a:gd name="connsiteY23" fmla="*/ 111538 h 228600"/>
                <a:gd name="connsiteX24" fmla="*/ 132874 w 228599"/>
                <a:gd name="connsiteY24" fmla="*/ 135826 h 228600"/>
                <a:gd name="connsiteX25" fmla="*/ 138589 w 228599"/>
                <a:gd name="connsiteY25" fmla="*/ 135826 h 228600"/>
                <a:gd name="connsiteX26" fmla="*/ 138589 w 228599"/>
                <a:gd name="connsiteY26" fmla="*/ 110776 h 228600"/>
                <a:gd name="connsiteX27" fmla="*/ 149257 w 228599"/>
                <a:gd name="connsiteY27" fmla="*/ 100679 h 228600"/>
                <a:gd name="connsiteX28" fmla="*/ 158305 w 228599"/>
                <a:gd name="connsiteY28" fmla="*/ 111538 h 228600"/>
                <a:gd name="connsiteX29" fmla="*/ 158305 w 228599"/>
                <a:gd name="connsiteY29" fmla="*/ 135826 h 228600"/>
                <a:gd name="connsiteX30" fmla="*/ 164021 w 228599"/>
                <a:gd name="connsiteY30" fmla="*/ 135826 h 228600"/>
                <a:gd name="connsiteX31" fmla="*/ 67246 w 228599"/>
                <a:gd name="connsiteY31" fmla="*/ 96583 h 228600"/>
                <a:gd name="connsiteX32" fmla="*/ 60865 w 228599"/>
                <a:gd name="connsiteY32" fmla="*/ 96583 h 228600"/>
                <a:gd name="connsiteX33" fmla="*/ 77629 w 228599"/>
                <a:gd name="connsiteY33" fmla="*/ 135922 h 228600"/>
                <a:gd name="connsiteX34" fmla="*/ 83153 w 228599"/>
                <a:gd name="connsiteY34" fmla="*/ 135922 h 228600"/>
                <a:gd name="connsiteX35" fmla="*/ 99631 w 228599"/>
                <a:gd name="connsiteY35" fmla="*/ 96583 h 228600"/>
                <a:gd name="connsiteX36" fmla="*/ 93250 w 228599"/>
                <a:gd name="connsiteY36" fmla="*/ 96583 h 228600"/>
                <a:gd name="connsiteX37" fmla="*/ 80391 w 228599"/>
                <a:gd name="connsiteY37" fmla="*/ 129254 h 228600"/>
                <a:gd name="connsiteX38" fmla="*/ 67246 w 228599"/>
                <a:gd name="connsiteY38" fmla="*/ 96583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8599" h="228600">
                  <a:moveTo>
                    <a:pt x="0" y="0"/>
                  </a:moveTo>
                  <a:lnTo>
                    <a:pt x="0" y="228314"/>
                  </a:lnTo>
                  <a:lnTo>
                    <a:pt x="196786" y="228314"/>
                  </a:lnTo>
                  <a:lnTo>
                    <a:pt x="196786" y="218694"/>
                  </a:lnTo>
                  <a:lnTo>
                    <a:pt x="9620" y="218694"/>
                  </a:lnTo>
                  <a:lnTo>
                    <a:pt x="9620" y="9620"/>
                  </a:lnTo>
                  <a:lnTo>
                    <a:pt x="219075" y="9620"/>
                  </a:lnTo>
                  <a:lnTo>
                    <a:pt x="219075" y="228600"/>
                  </a:lnTo>
                  <a:lnTo>
                    <a:pt x="228600" y="228600"/>
                  </a:lnTo>
                  <a:lnTo>
                    <a:pt x="228600" y="0"/>
                  </a:lnTo>
                  <a:lnTo>
                    <a:pt x="0" y="0"/>
                  </a:lnTo>
                  <a:close/>
                  <a:moveTo>
                    <a:pt x="164021" y="135922"/>
                  </a:moveTo>
                  <a:lnTo>
                    <a:pt x="164021" y="110871"/>
                  </a:lnTo>
                  <a:cubicBezTo>
                    <a:pt x="164021" y="101918"/>
                    <a:pt x="158210" y="95631"/>
                    <a:pt x="150019" y="95631"/>
                  </a:cubicBezTo>
                  <a:cubicBezTo>
                    <a:pt x="144113" y="95631"/>
                    <a:pt x="138875" y="98870"/>
                    <a:pt x="137351" y="104013"/>
                  </a:cubicBezTo>
                  <a:cubicBezTo>
                    <a:pt x="135255" y="98870"/>
                    <a:pt x="130588" y="95631"/>
                    <a:pt x="124587" y="95631"/>
                  </a:cubicBezTo>
                  <a:cubicBezTo>
                    <a:pt x="119443" y="95631"/>
                    <a:pt x="115157" y="98203"/>
                    <a:pt x="113157" y="102299"/>
                  </a:cubicBezTo>
                  <a:lnTo>
                    <a:pt x="113157" y="96488"/>
                  </a:lnTo>
                  <a:lnTo>
                    <a:pt x="107442" y="96488"/>
                  </a:lnTo>
                  <a:lnTo>
                    <a:pt x="107442" y="135826"/>
                  </a:lnTo>
                  <a:lnTo>
                    <a:pt x="113157" y="135826"/>
                  </a:lnTo>
                  <a:lnTo>
                    <a:pt x="113157" y="110776"/>
                  </a:lnTo>
                  <a:cubicBezTo>
                    <a:pt x="113157" y="104870"/>
                    <a:pt x="117539" y="100679"/>
                    <a:pt x="123825" y="100679"/>
                  </a:cubicBezTo>
                  <a:cubicBezTo>
                    <a:pt x="129159" y="100679"/>
                    <a:pt x="132874" y="105156"/>
                    <a:pt x="132874" y="111538"/>
                  </a:cubicBezTo>
                  <a:lnTo>
                    <a:pt x="132874" y="135826"/>
                  </a:lnTo>
                  <a:lnTo>
                    <a:pt x="138589" y="135826"/>
                  </a:lnTo>
                  <a:lnTo>
                    <a:pt x="138589" y="110776"/>
                  </a:lnTo>
                  <a:cubicBezTo>
                    <a:pt x="138589" y="104870"/>
                    <a:pt x="142970" y="100679"/>
                    <a:pt x="149257" y="100679"/>
                  </a:cubicBezTo>
                  <a:cubicBezTo>
                    <a:pt x="154591" y="100679"/>
                    <a:pt x="158305" y="105156"/>
                    <a:pt x="158305" y="111538"/>
                  </a:cubicBezTo>
                  <a:lnTo>
                    <a:pt x="158305" y="135826"/>
                  </a:lnTo>
                  <a:lnTo>
                    <a:pt x="164021" y="135826"/>
                  </a:lnTo>
                  <a:close/>
                  <a:moveTo>
                    <a:pt x="67246" y="96583"/>
                  </a:moveTo>
                  <a:lnTo>
                    <a:pt x="60865" y="96583"/>
                  </a:lnTo>
                  <a:lnTo>
                    <a:pt x="77629" y="135922"/>
                  </a:lnTo>
                  <a:lnTo>
                    <a:pt x="83153" y="135922"/>
                  </a:lnTo>
                  <a:lnTo>
                    <a:pt x="99631" y="96583"/>
                  </a:lnTo>
                  <a:lnTo>
                    <a:pt x="93250" y="96583"/>
                  </a:lnTo>
                  <a:lnTo>
                    <a:pt x="80391" y="129254"/>
                  </a:lnTo>
                  <a:lnTo>
                    <a:pt x="67246" y="96583"/>
                  </a:lnTo>
                  <a:close/>
                </a:path>
              </a:pathLst>
            </a:custGeom>
            <a:solidFill>
              <a:srgbClr val="9BF00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599" name="Freeform: Shape 598">
              <a:extLst>
                <a:ext uri="{FF2B5EF4-FFF2-40B4-BE49-F238E27FC236}">
                  <a16:creationId xmlns:a16="http://schemas.microsoft.com/office/drawing/2014/main" id="{DD133843-E22C-4173-9882-2F0144A726FB}"/>
                </a:ext>
              </a:extLst>
            </p:cNvPr>
            <p:cNvSpPr/>
            <p:nvPr/>
          </p:nvSpPr>
          <p:spPr>
            <a:xfrm>
              <a:off x="2421771" y="3476509"/>
              <a:ext cx="319964" cy="327762"/>
            </a:xfrm>
            <a:custGeom>
              <a:avLst/>
              <a:gdLst>
                <a:gd name="connsiteX0" fmla="*/ 0 w 228599"/>
                <a:gd name="connsiteY0" fmla="*/ 0 h 228600"/>
                <a:gd name="connsiteX1" fmla="*/ 0 w 228599"/>
                <a:gd name="connsiteY1" fmla="*/ 228314 h 228600"/>
                <a:gd name="connsiteX2" fmla="*/ 196786 w 228599"/>
                <a:gd name="connsiteY2" fmla="*/ 228314 h 228600"/>
                <a:gd name="connsiteX3" fmla="*/ 196786 w 228599"/>
                <a:gd name="connsiteY3" fmla="*/ 218694 h 228600"/>
                <a:gd name="connsiteX4" fmla="*/ 9620 w 228599"/>
                <a:gd name="connsiteY4" fmla="*/ 218694 h 228600"/>
                <a:gd name="connsiteX5" fmla="*/ 9620 w 228599"/>
                <a:gd name="connsiteY5" fmla="*/ 9620 h 228600"/>
                <a:gd name="connsiteX6" fmla="*/ 219075 w 228599"/>
                <a:gd name="connsiteY6" fmla="*/ 9620 h 228600"/>
                <a:gd name="connsiteX7" fmla="*/ 219075 w 228599"/>
                <a:gd name="connsiteY7" fmla="*/ 228600 h 228600"/>
                <a:gd name="connsiteX8" fmla="*/ 228600 w 228599"/>
                <a:gd name="connsiteY8" fmla="*/ 228600 h 228600"/>
                <a:gd name="connsiteX9" fmla="*/ 228600 w 228599"/>
                <a:gd name="connsiteY9" fmla="*/ 0 h 228600"/>
                <a:gd name="connsiteX10" fmla="*/ 0 w 228599"/>
                <a:gd name="connsiteY10" fmla="*/ 0 h 228600"/>
                <a:gd name="connsiteX11" fmla="*/ 164021 w 228599"/>
                <a:gd name="connsiteY11" fmla="*/ 135922 h 228600"/>
                <a:gd name="connsiteX12" fmla="*/ 164021 w 228599"/>
                <a:gd name="connsiteY12" fmla="*/ 110871 h 228600"/>
                <a:gd name="connsiteX13" fmla="*/ 150019 w 228599"/>
                <a:gd name="connsiteY13" fmla="*/ 95631 h 228600"/>
                <a:gd name="connsiteX14" fmla="*/ 137351 w 228599"/>
                <a:gd name="connsiteY14" fmla="*/ 104013 h 228600"/>
                <a:gd name="connsiteX15" fmla="*/ 124587 w 228599"/>
                <a:gd name="connsiteY15" fmla="*/ 95631 h 228600"/>
                <a:gd name="connsiteX16" fmla="*/ 113157 w 228599"/>
                <a:gd name="connsiteY16" fmla="*/ 102299 h 228600"/>
                <a:gd name="connsiteX17" fmla="*/ 113157 w 228599"/>
                <a:gd name="connsiteY17" fmla="*/ 96488 h 228600"/>
                <a:gd name="connsiteX18" fmla="*/ 107442 w 228599"/>
                <a:gd name="connsiteY18" fmla="*/ 96488 h 228600"/>
                <a:gd name="connsiteX19" fmla="*/ 107442 w 228599"/>
                <a:gd name="connsiteY19" fmla="*/ 135826 h 228600"/>
                <a:gd name="connsiteX20" fmla="*/ 113157 w 228599"/>
                <a:gd name="connsiteY20" fmla="*/ 135826 h 228600"/>
                <a:gd name="connsiteX21" fmla="*/ 113157 w 228599"/>
                <a:gd name="connsiteY21" fmla="*/ 110776 h 228600"/>
                <a:gd name="connsiteX22" fmla="*/ 123825 w 228599"/>
                <a:gd name="connsiteY22" fmla="*/ 100679 h 228600"/>
                <a:gd name="connsiteX23" fmla="*/ 132874 w 228599"/>
                <a:gd name="connsiteY23" fmla="*/ 111538 h 228600"/>
                <a:gd name="connsiteX24" fmla="*/ 132874 w 228599"/>
                <a:gd name="connsiteY24" fmla="*/ 135826 h 228600"/>
                <a:gd name="connsiteX25" fmla="*/ 138589 w 228599"/>
                <a:gd name="connsiteY25" fmla="*/ 135826 h 228600"/>
                <a:gd name="connsiteX26" fmla="*/ 138589 w 228599"/>
                <a:gd name="connsiteY26" fmla="*/ 110776 h 228600"/>
                <a:gd name="connsiteX27" fmla="*/ 149257 w 228599"/>
                <a:gd name="connsiteY27" fmla="*/ 100679 h 228600"/>
                <a:gd name="connsiteX28" fmla="*/ 158305 w 228599"/>
                <a:gd name="connsiteY28" fmla="*/ 111538 h 228600"/>
                <a:gd name="connsiteX29" fmla="*/ 158305 w 228599"/>
                <a:gd name="connsiteY29" fmla="*/ 135826 h 228600"/>
                <a:gd name="connsiteX30" fmla="*/ 164021 w 228599"/>
                <a:gd name="connsiteY30" fmla="*/ 135826 h 228600"/>
                <a:gd name="connsiteX31" fmla="*/ 67246 w 228599"/>
                <a:gd name="connsiteY31" fmla="*/ 96583 h 228600"/>
                <a:gd name="connsiteX32" fmla="*/ 60865 w 228599"/>
                <a:gd name="connsiteY32" fmla="*/ 96583 h 228600"/>
                <a:gd name="connsiteX33" fmla="*/ 77629 w 228599"/>
                <a:gd name="connsiteY33" fmla="*/ 135922 h 228600"/>
                <a:gd name="connsiteX34" fmla="*/ 83153 w 228599"/>
                <a:gd name="connsiteY34" fmla="*/ 135922 h 228600"/>
                <a:gd name="connsiteX35" fmla="*/ 99631 w 228599"/>
                <a:gd name="connsiteY35" fmla="*/ 96583 h 228600"/>
                <a:gd name="connsiteX36" fmla="*/ 93250 w 228599"/>
                <a:gd name="connsiteY36" fmla="*/ 96583 h 228600"/>
                <a:gd name="connsiteX37" fmla="*/ 80391 w 228599"/>
                <a:gd name="connsiteY37" fmla="*/ 129254 h 228600"/>
                <a:gd name="connsiteX38" fmla="*/ 67246 w 228599"/>
                <a:gd name="connsiteY38" fmla="*/ 96583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8599" h="228600">
                  <a:moveTo>
                    <a:pt x="0" y="0"/>
                  </a:moveTo>
                  <a:lnTo>
                    <a:pt x="0" y="228314"/>
                  </a:lnTo>
                  <a:lnTo>
                    <a:pt x="196786" y="228314"/>
                  </a:lnTo>
                  <a:lnTo>
                    <a:pt x="196786" y="218694"/>
                  </a:lnTo>
                  <a:lnTo>
                    <a:pt x="9620" y="218694"/>
                  </a:lnTo>
                  <a:lnTo>
                    <a:pt x="9620" y="9620"/>
                  </a:lnTo>
                  <a:lnTo>
                    <a:pt x="219075" y="9620"/>
                  </a:lnTo>
                  <a:lnTo>
                    <a:pt x="219075" y="228600"/>
                  </a:lnTo>
                  <a:lnTo>
                    <a:pt x="228600" y="228600"/>
                  </a:lnTo>
                  <a:lnTo>
                    <a:pt x="228600" y="0"/>
                  </a:lnTo>
                  <a:lnTo>
                    <a:pt x="0" y="0"/>
                  </a:lnTo>
                  <a:close/>
                  <a:moveTo>
                    <a:pt x="164021" y="135922"/>
                  </a:moveTo>
                  <a:lnTo>
                    <a:pt x="164021" y="110871"/>
                  </a:lnTo>
                  <a:cubicBezTo>
                    <a:pt x="164021" y="101918"/>
                    <a:pt x="158210" y="95631"/>
                    <a:pt x="150019" y="95631"/>
                  </a:cubicBezTo>
                  <a:cubicBezTo>
                    <a:pt x="144113" y="95631"/>
                    <a:pt x="138875" y="98870"/>
                    <a:pt x="137351" y="104013"/>
                  </a:cubicBezTo>
                  <a:cubicBezTo>
                    <a:pt x="135255" y="98870"/>
                    <a:pt x="130588" y="95631"/>
                    <a:pt x="124587" y="95631"/>
                  </a:cubicBezTo>
                  <a:cubicBezTo>
                    <a:pt x="119443" y="95631"/>
                    <a:pt x="115157" y="98203"/>
                    <a:pt x="113157" y="102299"/>
                  </a:cubicBezTo>
                  <a:lnTo>
                    <a:pt x="113157" y="96488"/>
                  </a:lnTo>
                  <a:lnTo>
                    <a:pt x="107442" y="96488"/>
                  </a:lnTo>
                  <a:lnTo>
                    <a:pt x="107442" y="135826"/>
                  </a:lnTo>
                  <a:lnTo>
                    <a:pt x="113157" y="135826"/>
                  </a:lnTo>
                  <a:lnTo>
                    <a:pt x="113157" y="110776"/>
                  </a:lnTo>
                  <a:cubicBezTo>
                    <a:pt x="113157" y="104870"/>
                    <a:pt x="117539" y="100679"/>
                    <a:pt x="123825" y="100679"/>
                  </a:cubicBezTo>
                  <a:cubicBezTo>
                    <a:pt x="129159" y="100679"/>
                    <a:pt x="132874" y="105156"/>
                    <a:pt x="132874" y="111538"/>
                  </a:cubicBezTo>
                  <a:lnTo>
                    <a:pt x="132874" y="135826"/>
                  </a:lnTo>
                  <a:lnTo>
                    <a:pt x="138589" y="135826"/>
                  </a:lnTo>
                  <a:lnTo>
                    <a:pt x="138589" y="110776"/>
                  </a:lnTo>
                  <a:cubicBezTo>
                    <a:pt x="138589" y="104870"/>
                    <a:pt x="142970" y="100679"/>
                    <a:pt x="149257" y="100679"/>
                  </a:cubicBezTo>
                  <a:cubicBezTo>
                    <a:pt x="154591" y="100679"/>
                    <a:pt x="158305" y="105156"/>
                    <a:pt x="158305" y="111538"/>
                  </a:cubicBezTo>
                  <a:lnTo>
                    <a:pt x="158305" y="135826"/>
                  </a:lnTo>
                  <a:lnTo>
                    <a:pt x="164021" y="135826"/>
                  </a:lnTo>
                  <a:close/>
                  <a:moveTo>
                    <a:pt x="67246" y="96583"/>
                  </a:moveTo>
                  <a:lnTo>
                    <a:pt x="60865" y="96583"/>
                  </a:lnTo>
                  <a:lnTo>
                    <a:pt x="77629" y="135922"/>
                  </a:lnTo>
                  <a:lnTo>
                    <a:pt x="83153" y="135922"/>
                  </a:lnTo>
                  <a:lnTo>
                    <a:pt x="99631" y="96583"/>
                  </a:lnTo>
                  <a:lnTo>
                    <a:pt x="93250" y="96583"/>
                  </a:lnTo>
                  <a:lnTo>
                    <a:pt x="80391" y="129254"/>
                  </a:lnTo>
                  <a:lnTo>
                    <a:pt x="67246" y="96583"/>
                  </a:lnTo>
                  <a:close/>
                </a:path>
              </a:pathLst>
            </a:custGeom>
            <a:solidFill>
              <a:srgbClr val="9BF00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grpSp>
      <p:pic>
        <p:nvPicPr>
          <p:cNvPr id="600" name="Graphic 599">
            <a:extLst>
              <a:ext uri="{FF2B5EF4-FFF2-40B4-BE49-F238E27FC236}">
                <a16:creationId xmlns:a16="http://schemas.microsoft.com/office/drawing/2014/main" id="{48F81C1D-C27C-458C-9BCA-55471F9C809F}"/>
              </a:ext>
              <a:ext uri="{C183D7F6-B498-43B3-948B-1728B52AA6E4}">
                <adec:decorative xmlns:adec="http://schemas.microsoft.com/office/drawing/2017/decorative" val="1"/>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6354236" y="5527817"/>
            <a:ext cx="365760" cy="365760"/>
          </a:xfrm>
          <a:prstGeom prst="rect">
            <a:avLst/>
          </a:prstGeom>
        </p:spPr>
      </p:pic>
      <p:pic>
        <p:nvPicPr>
          <p:cNvPr id="602" name="Graphic 601">
            <a:extLst>
              <a:ext uri="{FF2B5EF4-FFF2-40B4-BE49-F238E27FC236}">
                <a16:creationId xmlns:a16="http://schemas.microsoft.com/office/drawing/2014/main" id="{DBFA343A-D0D0-42A9-A818-EAE5FA27D2D2}"/>
              </a:ext>
              <a:ext uri="{C183D7F6-B498-43B3-948B-1728B52AA6E4}">
                <adec:decorative xmlns:adec="http://schemas.microsoft.com/office/drawing/2017/decorative" val="1"/>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6679880" y="5527817"/>
            <a:ext cx="365760" cy="365760"/>
          </a:xfrm>
          <a:prstGeom prst="rect">
            <a:avLst/>
          </a:prstGeom>
        </p:spPr>
      </p:pic>
      <p:sp>
        <p:nvSpPr>
          <p:cNvPr id="609" name="Freeform: Shape 608">
            <a:extLst>
              <a:ext uri="{FF2B5EF4-FFF2-40B4-BE49-F238E27FC236}">
                <a16:creationId xmlns:a16="http://schemas.microsoft.com/office/drawing/2014/main" id="{28729338-FE67-4AE9-96F3-A077635FE9E6}"/>
              </a:ext>
              <a:ext uri="{C183D7F6-B498-43B3-948B-1728B52AA6E4}">
                <adec:decorative xmlns:adec="http://schemas.microsoft.com/office/drawing/2017/decorative" val="1"/>
              </a:ext>
            </a:extLst>
          </p:cNvPr>
          <p:cNvSpPr/>
          <p:nvPr/>
        </p:nvSpPr>
        <p:spPr>
          <a:xfrm>
            <a:off x="5131467" y="6424935"/>
            <a:ext cx="274320" cy="274320"/>
          </a:xfrm>
          <a:custGeom>
            <a:avLst/>
            <a:gdLst>
              <a:gd name="connsiteX0" fmla="*/ 223171 w 238315"/>
              <a:gd name="connsiteY0" fmla="*/ 0 h 238029"/>
              <a:gd name="connsiteX1" fmla="*/ 88678 w 238315"/>
              <a:gd name="connsiteY1" fmla="*/ 0 h 238029"/>
              <a:gd name="connsiteX2" fmla="*/ 73533 w 238315"/>
              <a:gd name="connsiteY2" fmla="*/ 15240 h 238029"/>
              <a:gd name="connsiteX3" fmla="*/ 73533 w 238315"/>
              <a:gd name="connsiteY3" fmla="*/ 71057 h 238029"/>
              <a:gd name="connsiteX4" fmla="*/ 15145 w 238315"/>
              <a:gd name="connsiteY4" fmla="*/ 71057 h 238029"/>
              <a:gd name="connsiteX5" fmla="*/ 0 w 238315"/>
              <a:gd name="connsiteY5" fmla="*/ 86297 h 238029"/>
              <a:gd name="connsiteX6" fmla="*/ 0 w 238315"/>
              <a:gd name="connsiteY6" fmla="*/ 222790 h 238029"/>
              <a:gd name="connsiteX7" fmla="*/ 15145 w 238315"/>
              <a:gd name="connsiteY7" fmla="*/ 238030 h 238029"/>
              <a:gd name="connsiteX8" fmla="*/ 149638 w 238315"/>
              <a:gd name="connsiteY8" fmla="*/ 238030 h 238029"/>
              <a:gd name="connsiteX9" fmla="*/ 164783 w 238315"/>
              <a:gd name="connsiteY9" fmla="*/ 222790 h 238029"/>
              <a:gd name="connsiteX10" fmla="*/ 164783 w 238315"/>
              <a:gd name="connsiteY10" fmla="*/ 166973 h 238029"/>
              <a:gd name="connsiteX11" fmla="*/ 223171 w 238315"/>
              <a:gd name="connsiteY11" fmla="*/ 166973 h 238029"/>
              <a:gd name="connsiteX12" fmla="*/ 238315 w 238315"/>
              <a:gd name="connsiteY12" fmla="*/ 151733 h 238029"/>
              <a:gd name="connsiteX13" fmla="*/ 238315 w 238315"/>
              <a:gd name="connsiteY13" fmla="*/ 15240 h 238029"/>
              <a:gd name="connsiteX14" fmla="*/ 223171 w 238315"/>
              <a:gd name="connsiteY14" fmla="*/ 0 h 238029"/>
              <a:gd name="connsiteX15" fmla="*/ 228790 w 238315"/>
              <a:gd name="connsiteY15" fmla="*/ 151733 h 238029"/>
              <a:gd name="connsiteX16" fmla="*/ 223171 w 238315"/>
              <a:gd name="connsiteY16" fmla="*/ 157448 h 238029"/>
              <a:gd name="connsiteX17" fmla="*/ 155258 w 238315"/>
              <a:gd name="connsiteY17" fmla="*/ 157448 h 238029"/>
              <a:gd name="connsiteX18" fmla="*/ 155258 w 238315"/>
              <a:gd name="connsiteY18" fmla="*/ 222790 h 238029"/>
              <a:gd name="connsiteX19" fmla="*/ 149638 w 238315"/>
              <a:gd name="connsiteY19" fmla="*/ 228505 h 238029"/>
              <a:gd name="connsiteX20" fmla="*/ 15145 w 238315"/>
              <a:gd name="connsiteY20" fmla="*/ 228505 h 238029"/>
              <a:gd name="connsiteX21" fmla="*/ 9525 w 238315"/>
              <a:gd name="connsiteY21" fmla="*/ 222790 h 238029"/>
              <a:gd name="connsiteX22" fmla="*/ 9525 w 238315"/>
              <a:gd name="connsiteY22" fmla="*/ 86297 h 238029"/>
              <a:gd name="connsiteX23" fmla="*/ 15145 w 238315"/>
              <a:gd name="connsiteY23" fmla="*/ 80582 h 238029"/>
              <a:gd name="connsiteX24" fmla="*/ 83153 w 238315"/>
              <a:gd name="connsiteY24" fmla="*/ 80582 h 238029"/>
              <a:gd name="connsiteX25" fmla="*/ 83153 w 238315"/>
              <a:gd name="connsiteY25" fmla="*/ 15240 h 238029"/>
              <a:gd name="connsiteX26" fmla="*/ 88773 w 238315"/>
              <a:gd name="connsiteY26" fmla="*/ 9525 h 238029"/>
              <a:gd name="connsiteX27" fmla="*/ 223266 w 238315"/>
              <a:gd name="connsiteY27" fmla="*/ 9525 h 238029"/>
              <a:gd name="connsiteX28" fmla="*/ 228886 w 238315"/>
              <a:gd name="connsiteY28" fmla="*/ 15240 h 238029"/>
              <a:gd name="connsiteX29" fmla="*/ 228886 w 238315"/>
              <a:gd name="connsiteY29" fmla="*/ 151733 h 238029"/>
              <a:gd name="connsiteX30" fmla="*/ 183642 w 238315"/>
              <a:gd name="connsiteY30" fmla="*/ 47911 h 238029"/>
              <a:gd name="connsiteX31" fmla="*/ 127730 w 238315"/>
              <a:gd name="connsiteY31" fmla="*/ 47911 h 238029"/>
              <a:gd name="connsiteX32" fmla="*/ 117538 w 238315"/>
              <a:gd name="connsiteY32" fmla="*/ 58103 h 238029"/>
              <a:gd name="connsiteX33" fmla="*/ 117538 w 238315"/>
              <a:gd name="connsiteY33" fmla="*/ 114014 h 238029"/>
              <a:gd name="connsiteX34" fmla="*/ 119253 w 238315"/>
              <a:gd name="connsiteY34" fmla="*/ 119634 h 238029"/>
              <a:gd name="connsiteX35" fmla="*/ 112585 w 238315"/>
              <a:gd name="connsiteY35" fmla="*/ 117062 h 238029"/>
              <a:gd name="connsiteX36" fmla="*/ 56674 w 238315"/>
              <a:gd name="connsiteY36" fmla="*/ 117062 h 238029"/>
              <a:gd name="connsiteX37" fmla="*/ 46482 w 238315"/>
              <a:gd name="connsiteY37" fmla="*/ 127254 h 238029"/>
              <a:gd name="connsiteX38" fmla="*/ 46482 w 238315"/>
              <a:gd name="connsiteY38" fmla="*/ 183166 h 238029"/>
              <a:gd name="connsiteX39" fmla="*/ 56674 w 238315"/>
              <a:gd name="connsiteY39" fmla="*/ 193358 h 238029"/>
              <a:gd name="connsiteX40" fmla="*/ 112585 w 238315"/>
              <a:gd name="connsiteY40" fmla="*/ 193358 h 238029"/>
              <a:gd name="connsiteX41" fmla="*/ 122777 w 238315"/>
              <a:gd name="connsiteY41" fmla="*/ 183166 h 238029"/>
              <a:gd name="connsiteX42" fmla="*/ 122777 w 238315"/>
              <a:gd name="connsiteY42" fmla="*/ 127254 h 238029"/>
              <a:gd name="connsiteX43" fmla="*/ 121063 w 238315"/>
              <a:gd name="connsiteY43" fmla="*/ 121634 h 238029"/>
              <a:gd name="connsiteX44" fmla="*/ 127730 w 238315"/>
              <a:gd name="connsiteY44" fmla="*/ 124206 h 238029"/>
              <a:gd name="connsiteX45" fmla="*/ 183642 w 238315"/>
              <a:gd name="connsiteY45" fmla="*/ 124206 h 238029"/>
              <a:gd name="connsiteX46" fmla="*/ 193834 w 238315"/>
              <a:gd name="connsiteY46" fmla="*/ 114014 h 238029"/>
              <a:gd name="connsiteX47" fmla="*/ 193834 w 238315"/>
              <a:gd name="connsiteY47" fmla="*/ 58103 h 238029"/>
              <a:gd name="connsiteX48" fmla="*/ 183642 w 238315"/>
              <a:gd name="connsiteY48" fmla="*/ 47911 h 238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8315" h="238029">
                <a:moveTo>
                  <a:pt x="223171" y="0"/>
                </a:moveTo>
                <a:lnTo>
                  <a:pt x="88678" y="0"/>
                </a:lnTo>
                <a:cubicBezTo>
                  <a:pt x="80391" y="0"/>
                  <a:pt x="73533" y="6858"/>
                  <a:pt x="73533" y="15240"/>
                </a:cubicBezTo>
                <a:lnTo>
                  <a:pt x="73533" y="71057"/>
                </a:lnTo>
                <a:lnTo>
                  <a:pt x="15145" y="71057"/>
                </a:lnTo>
                <a:cubicBezTo>
                  <a:pt x="6858" y="71057"/>
                  <a:pt x="0" y="77915"/>
                  <a:pt x="0" y="86297"/>
                </a:cubicBezTo>
                <a:lnTo>
                  <a:pt x="0" y="222790"/>
                </a:lnTo>
                <a:cubicBezTo>
                  <a:pt x="0" y="231172"/>
                  <a:pt x="6763" y="238030"/>
                  <a:pt x="15145" y="238030"/>
                </a:cubicBezTo>
                <a:lnTo>
                  <a:pt x="149638" y="238030"/>
                </a:lnTo>
                <a:cubicBezTo>
                  <a:pt x="157925" y="238030"/>
                  <a:pt x="164783" y="231172"/>
                  <a:pt x="164783" y="222790"/>
                </a:cubicBezTo>
                <a:lnTo>
                  <a:pt x="164783" y="166973"/>
                </a:lnTo>
                <a:lnTo>
                  <a:pt x="223171" y="166973"/>
                </a:lnTo>
                <a:cubicBezTo>
                  <a:pt x="231458" y="166973"/>
                  <a:pt x="238315" y="160115"/>
                  <a:pt x="238315" y="151733"/>
                </a:cubicBezTo>
                <a:lnTo>
                  <a:pt x="238315" y="15240"/>
                </a:lnTo>
                <a:cubicBezTo>
                  <a:pt x="238315" y="6858"/>
                  <a:pt x="231553" y="0"/>
                  <a:pt x="223171" y="0"/>
                </a:cubicBezTo>
                <a:close/>
                <a:moveTo>
                  <a:pt x="228790" y="151733"/>
                </a:moveTo>
                <a:cubicBezTo>
                  <a:pt x="228790" y="154877"/>
                  <a:pt x="226314" y="157448"/>
                  <a:pt x="223171" y="157448"/>
                </a:cubicBezTo>
                <a:lnTo>
                  <a:pt x="155258" y="157448"/>
                </a:lnTo>
                <a:lnTo>
                  <a:pt x="155258" y="222790"/>
                </a:lnTo>
                <a:cubicBezTo>
                  <a:pt x="155258" y="225933"/>
                  <a:pt x="152781" y="228505"/>
                  <a:pt x="149638" y="228505"/>
                </a:cubicBezTo>
                <a:lnTo>
                  <a:pt x="15145" y="228505"/>
                </a:lnTo>
                <a:cubicBezTo>
                  <a:pt x="12097" y="228505"/>
                  <a:pt x="9525" y="225933"/>
                  <a:pt x="9525" y="222790"/>
                </a:cubicBezTo>
                <a:lnTo>
                  <a:pt x="9525" y="86297"/>
                </a:lnTo>
                <a:cubicBezTo>
                  <a:pt x="9525" y="83153"/>
                  <a:pt x="12001" y="80582"/>
                  <a:pt x="15145" y="80582"/>
                </a:cubicBezTo>
                <a:lnTo>
                  <a:pt x="83153" y="80582"/>
                </a:lnTo>
                <a:lnTo>
                  <a:pt x="83153" y="15240"/>
                </a:lnTo>
                <a:cubicBezTo>
                  <a:pt x="83153" y="12097"/>
                  <a:pt x="85630" y="9525"/>
                  <a:pt x="88773" y="9525"/>
                </a:cubicBezTo>
                <a:lnTo>
                  <a:pt x="223266" y="9525"/>
                </a:lnTo>
                <a:cubicBezTo>
                  <a:pt x="226314" y="9525"/>
                  <a:pt x="228886" y="12097"/>
                  <a:pt x="228886" y="15240"/>
                </a:cubicBezTo>
                <a:lnTo>
                  <a:pt x="228886" y="151733"/>
                </a:lnTo>
                <a:close/>
                <a:moveTo>
                  <a:pt x="183642" y="47911"/>
                </a:moveTo>
                <a:lnTo>
                  <a:pt x="127730" y="47911"/>
                </a:lnTo>
                <a:cubicBezTo>
                  <a:pt x="122110" y="47911"/>
                  <a:pt x="117538" y="52483"/>
                  <a:pt x="117538" y="58103"/>
                </a:cubicBezTo>
                <a:lnTo>
                  <a:pt x="117538" y="114014"/>
                </a:lnTo>
                <a:cubicBezTo>
                  <a:pt x="117538" y="116110"/>
                  <a:pt x="118205" y="118015"/>
                  <a:pt x="119253" y="119634"/>
                </a:cubicBezTo>
                <a:cubicBezTo>
                  <a:pt x="117443" y="118015"/>
                  <a:pt x="115157" y="117062"/>
                  <a:pt x="112585" y="117062"/>
                </a:cubicBezTo>
                <a:lnTo>
                  <a:pt x="56674" y="117062"/>
                </a:lnTo>
                <a:cubicBezTo>
                  <a:pt x="51054" y="117062"/>
                  <a:pt x="46482" y="121634"/>
                  <a:pt x="46482" y="127254"/>
                </a:cubicBezTo>
                <a:lnTo>
                  <a:pt x="46482" y="183166"/>
                </a:lnTo>
                <a:cubicBezTo>
                  <a:pt x="46482" y="188786"/>
                  <a:pt x="51054" y="193358"/>
                  <a:pt x="56674" y="193358"/>
                </a:cubicBezTo>
                <a:lnTo>
                  <a:pt x="112585" y="193358"/>
                </a:lnTo>
                <a:cubicBezTo>
                  <a:pt x="118205" y="193358"/>
                  <a:pt x="122777" y="188786"/>
                  <a:pt x="122777" y="183166"/>
                </a:cubicBezTo>
                <a:lnTo>
                  <a:pt x="122777" y="127254"/>
                </a:lnTo>
                <a:cubicBezTo>
                  <a:pt x="122777" y="125158"/>
                  <a:pt x="122110" y="123254"/>
                  <a:pt x="121063" y="121634"/>
                </a:cubicBezTo>
                <a:cubicBezTo>
                  <a:pt x="122872" y="123254"/>
                  <a:pt x="125158" y="124206"/>
                  <a:pt x="127730" y="124206"/>
                </a:cubicBezTo>
                <a:lnTo>
                  <a:pt x="183642" y="124206"/>
                </a:lnTo>
                <a:cubicBezTo>
                  <a:pt x="189262" y="124206"/>
                  <a:pt x="193834" y="119634"/>
                  <a:pt x="193834" y="114014"/>
                </a:cubicBezTo>
                <a:lnTo>
                  <a:pt x="193834" y="58103"/>
                </a:lnTo>
                <a:cubicBezTo>
                  <a:pt x="193834" y="52483"/>
                  <a:pt x="189262" y="47911"/>
                  <a:pt x="183642" y="47911"/>
                </a:cubicBezTo>
                <a:close/>
              </a:path>
            </a:pathLst>
          </a:custGeom>
          <a:solidFill>
            <a:srgbClr val="9BF00B"/>
          </a:solidFill>
          <a:ln w="9525"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55" name="Picture 54">
            <a:extLst>
              <a:ext uri="{FF2B5EF4-FFF2-40B4-BE49-F238E27FC236}">
                <a16:creationId xmlns:a16="http://schemas.microsoft.com/office/drawing/2014/main" id="{73183405-34A4-4768-981B-C20671050455}"/>
              </a:ext>
              <a:ext uri="{C183D7F6-B498-43B3-948B-1728B52AA6E4}">
                <adec:decorative xmlns:adec="http://schemas.microsoft.com/office/drawing/2017/decorative" val="1"/>
              </a:ext>
            </a:extLst>
          </p:cNvPr>
          <p:cNvPicPr>
            <a:picLocks noChangeAspect="1"/>
          </p:cNvPicPr>
          <p:nvPr/>
        </p:nvPicPr>
        <p:blipFill>
          <a:blip r:embed="rId57">
            <a:extLst>
              <a:ext uri="{28A0092B-C50C-407E-A947-70E740481C1C}">
                <a14:useLocalDpi xmlns:a14="http://schemas.microsoft.com/office/drawing/2010/main" val="0"/>
              </a:ext>
            </a:extLst>
          </a:blip>
          <a:stretch>
            <a:fillRect/>
          </a:stretch>
        </p:blipFill>
        <p:spPr>
          <a:xfrm>
            <a:off x="7518293" y="6470655"/>
            <a:ext cx="382009" cy="228600"/>
          </a:xfrm>
          <a:prstGeom prst="rect">
            <a:avLst/>
          </a:prstGeom>
        </p:spPr>
      </p:pic>
      <p:pic>
        <p:nvPicPr>
          <p:cNvPr id="621" name="Picture 620">
            <a:extLst>
              <a:ext uri="{FF2B5EF4-FFF2-40B4-BE49-F238E27FC236}">
                <a16:creationId xmlns:a16="http://schemas.microsoft.com/office/drawing/2014/main" id="{EBF30828-B091-46F9-A0B1-B040EB7294F2}"/>
              </a:ext>
              <a:ext uri="{C183D7F6-B498-43B3-948B-1728B52AA6E4}">
                <adec:decorative xmlns:adec="http://schemas.microsoft.com/office/drawing/2017/decorative" val="1"/>
              </a:ext>
            </a:extLst>
          </p:cNvPr>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9917493" y="6447795"/>
            <a:ext cx="274320" cy="274320"/>
          </a:xfrm>
          <a:prstGeom prst="rect">
            <a:avLst/>
          </a:prstGeom>
        </p:spPr>
      </p:pic>
      <p:grpSp>
        <p:nvGrpSpPr>
          <p:cNvPr id="56" name="Group 55">
            <a:extLst>
              <a:ext uri="{FF2B5EF4-FFF2-40B4-BE49-F238E27FC236}">
                <a16:creationId xmlns:a16="http://schemas.microsoft.com/office/drawing/2014/main" id="{CC77B94A-99CD-441D-9811-D7EAF18667D5}"/>
              </a:ext>
              <a:ext uri="{C183D7F6-B498-43B3-948B-1728B52AA6E4}">
                <adec:decorative xmlns:adec="http://schemas.microsoft.com/office/drawing/2017/decorative" val="1"/>
              </a:ext>
            </a:extLst>
          </p:cNvPr>
          <p:cNvGrpSpPr/>
          <p:nvPr/>
        </p:nvGrpSpPr>
        <p:grpSpPr>
          <a:xfrm>
            <a:off x="7650035" y="5523466"/>
            <a:ext cx="700067" cy="307124"/>
            <a:chOff x="4447110" y="3353207"/>
            <a:chExt cx="755768" cy="365760"/>
          </a:xfrm>
        </p:grpSpPr>
        <p:pic>
          <p:nvPicPr>
            <p:cNvPr id="629" name="Graphic 17">
              <a:extLst>
                <a:ext uri="{FF2B5EF4-FFF2-40B4-BE49-F238E27FC236}">
                  <a16:creationId xmlns:a16="http://schemas.microsoft.com/office/drawing/2014/main" id="{D69C511F-6F36-4F76-A694-67545DEAE5C2}"/>
                </a:ext>
              </a:extLst>
            </p:cNvPr>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4447110" y="3353207"/>
              <a:ext cx="365760"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3" name="Graphic 17">
              <a:extLst>
                <a:ext uri="{FF2B5EF4-FFF2-40B4-BE49-F238E27FC236}">
                  <a16:creationId xmlns:a16="http://schemas.microsoft.com/office/drawing/2014/main" id="{786D0A84-CC25-496F-8D51-0BAEC176F7BB}"/>
                </a:ext>
              </a:extLst>
            </p:cNvPr>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4837118" y="3353207"/>
              <a:ext cx="365760"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a:extLst>
              <a:ext uri="{FF2B5EF4-FFF2-40B4-BE49-F238E27FC236}">
                <a16:creationId xmlns:a16="http://schemas.microsoft.com/office/drawing/2014/main" id="{0313E16A-168E-493E-8EB9-4BFF3C3A27E9}"/>
              </a:ext>
              <a:ext uri="{C183D7F6-B498-43B3-948B-1728B52AA6E4}">
                <adec:decorative xmlns:adec="http://schemas.microsoft.com/office/drawing/2017/decorative" val="1"/>
              </a:ext>
            </a:extLst>
          </p:cNvPr>
          <p:cNvGrpSpPr/>
          <p:nvPr/>
        </p:nvGrpSpPr>
        <p:grpSpPr>
          <a:xfrm>
            <a:off x="8751313" y="5511159"/>
            <a:ext cx="751340" cy="379192"/>
            <a:chOff x="8249786" y="5090069"/>
            <a:chExt cx="751340" cy="379192"/>
          </a:xfrm>
        </p:grpSpPr>
        <p:pic>
          <p:nvPicPr>
            <p:cNvPr id="637" name="Graphic 84">
              <a:extLst>
                <a:ext uri="{FF2B5EF4-FFF2-40B4-BE49-F238E27FC236}">
                  <a16:creationId xmlns:a16="http://schemas.microsoft.com/office/drawing/2014/main" id="{37C3E2D6-A70D-4AE1-9169-3CFF2361C3C6}"/>
                </a:ext>
              </a:extLst>
            </p:cNvPr>
            <p:cNvPicPr>
              <a:picLocks noChangeAspect="1" noChangeArrowheads="1"/>
            </p:cNvPicPr>
            <p:nvPr/>
          </p:nvPicPr>
          <p:blipFill>
            <a:blip r:embed="rId60">
              <a:extLst>
                <a:ext uri="{96DAC541-7B7A-43D3-8B79-37D633B846F1}">
                  <asvg:svgBlip xmlns:asvg="http://schemas.microsoft.com/office/drawing/2016/SVG/main" r:embed="rId61"/>
                </a:ext>
              </a:extLst>
            </a:blip>
            <a:srcRect/>
            <a:stretch/>
          </p:blipFill>
          <p:spPr bwMode="auto">
            <a:xfrm>
              <a:off x="8249786" y="5090069"/>
              <a:ext cx="379192" cy="379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1" name="Graphic 84">
              <a:extLst>
                <a:ext uri="{FF2B5EF4-FFF2-40B4-BE49-F238E27FC236}">
                  <a16:creationId xmlns:a16="http://schemas.microsoft.com/office/drawing/2014/main" id="{AE0CE9E9-A9F3-41F1-99D9-9524F91FD154}"/>
                </a:ext>
              </a:extLst>
            </p:cNvPr>
            <p:cNvPicPr>
              <a:picLocks noChangeAspect="1" noChangeArrowheads="1"/>
            </p:cNvPicPr>
            <p:nvPr/>
          </p:nvPicPr>
          <p:blipFill>
            <a:blip r:embed="rId60">
              <a:extLst>
                <a:ext uri="{96DAC541-7B7A-43D3-8B79-37D633B846F1}">
                  <asvg:svgBlip xmlns:asvg="http://schemas.microsoft.com/office/drawing/2016/SVG/main" r:embed="rId61"/>
                </a:ext>
              </a:extLst>
            </a:blip>
            <a:srcRect/>
            <a:stretch/>
          </p:blipFill>
          <p:spPr bwMode="auto">
            <a:xfrm>
              <a:off x="8621934" y="5090069"/>
              <a:ext cx="379192" cy="379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a:extLst>
              <a:ext uri="{FF2B5EF4-FFF2-40B4-BE49-F238E27FC236}">
                <a16:creationId xmlns:a16="http://schemas.microsoft.com/office/drawing/2014/main" id="{B82CE74E-CEA7-4178-8B65-3F7B12C28378}"/>
              </a:ext>
              <a:ext uri="{C183D7F6-B498-43B3-948B-1728B52AA6E4}">
                <adec:decorative xmlns:adec="http://schemas.microsoft.com/office/drawing/2017/decorative" val="1"/>
              </a:ext>
            </a:extLst>
          </p:cNvPr>
          <p:cNvGrpSpPr/>
          <p:nvPr/>
        </p:nvGrpSpPr>
        <p:grpSpPr>
          <a:xfrm>
            <a:off x="9971396" y="5479745"/>
            <a:ext cx="858034" cy="442020"/>
            <a:chOff x="7559793" y="5481468"/>
            <a:chExt cx="858034" cy="442020"/>
          </a:xfrm>
        </p:grpSpPr>
        <p:pic>
          <p:nvPicPr>
            <p:cNvPr id="645" name="Picture 644" descr="Icon&#10;&#10;Description automatically generated">
              <a:extLst>
                <a:ext uri="{FF2B5EF4-FFF2-40B4-BE49-F238E27FC236}">
                  <a16:creationId xmlns:a16="http://schemas.microsoft.com/office/drawing/2014/main" id="{5C121695-3A67-4D5E-9A45-1D2527092B5B}"/>
                </a:ext>
              </a:extLst>
            </p:cNvPr>
            <p:cNvPicPr>
              <a:picLocks noChangeAspect="1"/>
            </p:cNvPicPr>
            <p:nvPr/>
          </p:nvPicPr>
          <p:blipFill>
            <a:blip r:embed="rId62">
              <a:extLst>
                <a:ext uri="{28A0092B-C50C-407E-A947-70E740481C1C}">
                  <a14:useLocalDpi xmlns:a14="http://schemas.microsoft.com/office/drawing/2010/main" val="0"/>
                </a:ext>
              </a:extLst>
            </a:blip>
            <a:stretch>
              <a:fillRect/>
            </a:stretch>
          </p:blipFill>
          <p:spPr>
            <a:xfrm>
              <a:off x="7559793" y="5481468"/>
              <a:ext cx="442020" cy="442020"/>
            </a:xfrm>
            <a:prstGeom prst="rect">
              <a:avLst/>
            </a:prstGeom>
          </p:spPr>
        </p:pic>
        <p:pic>
          <p:nvPicPr>
            <p:cNvPr id="649" name="Picture 648" descr="Icon&#10;&#10;Description automatically generated">
              <a:extLst>
                <a:ext uri="{FF2B5EF4-FFF2-40B4-BE49-F238E27FC236}">
                  <a16:creationId xmlns:a16="http://schemas.microsoft.com/office/drawing/2014/main" id="{8830FF90-1BAC-4C27-8ED5-F22C825DB729}"/>
                </a:ext>
              </a:extLst>
            </p:cNvPr>
            <p:cNvPicPr>
              <a:picLocks noChangeAspect="1"/>
            </p:cNvPicPr>
            <p:nvPr/>
          </p:nvPicPr>
          <p:blipFill>
            <a:blip r:embed="rId62">
              <a:extLst>
                <a:ext uri="{28A0092B-C50C-407E-A947-70E740481C1C}">
                  <a14:useLocalDpi xmlns:a14="http://schemas.microsoft.com/office/drawing/2010/main" val="0"/>
                </a:ext>
              </a:extLst>
            </a:blip>
            <a:stretch>
              <a:fillRect/>
            </a:stretch>
          </p:blipFill>
          <p:spPr>
            <a:xfrm>
              <a:off x="7975807" y="5481468"/>
              <a:ext cx="442020" cy="442020"/>
            </a:xfrm>
            <a:prstGeom prst="rect">
              <a:avLst/>
            </a:prstGeom>
          </p:spPr>
        </p:pic>
      </p:grpSp>
      <p:grpSp>
        <p:nvGrpSpPr>
          <p:cNvPr id="59" name="Group 58">
            <a:extLst>
              <a:ext uri="{FF2B5EF4-FFF2-40B4-BE49-F238E27FC236}">
                <a16:creationId xmlns:a16="http://schemas.microsoft.com/office/drawing/2014/main" id="{108E8313-112D-4A73-84C5-084242A64C64}"/>
              </a:ext>
              <a:ext uri="{C183D7F6-B498-43B3-948B-1728B52AA6E4}">
                <adec:decorative xmlns:adec="http://schemas.microsoft.com/office/drawing/2017/decorative" val="1"/>
              </a:ext>
            </a:extLst>
          </p:cNvPr>
          <p:cNvGrpSpPr/>
          <p:nvPr/>
        </p:nvGrpSpPr>
        <p:grpSpPr>
          <a:xfrm>
            <a:off x="11099953" y="5478228"/>
            <a:ext cx="861180" cy="443365"/>
            <a:chOff x="11039951" y="5039657"/>
            <a:chExt cx="861180" cy="443365"/>
          </a:xfrm>
        </p:grpSpPr>
        <p:pic>
          <p:nvPicPr>
            <p:cNvPr id="653" name="Graphic 652">
              <a:extLst>
                <a:ext uri="{FF2B5EF4-FFF2-40B4-BE49-F238E27FC236}">
                  <a16:creationId xmlns:a16="http://schemas.microsoft.com/office/drawing/2014/main" id="{F9924E3C-8FC6-4D46-AEBA-32590D1ECA7F}"/>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11039951" y="5039657"/>
              <a:ext cx="438912" cy="438912"/>
            </a:xfrm>
            <a:prstGeom prst="rect">
              <a:avLst/>
            </a:prstGeom>
          </p:spPr>
        </p:pic>
        <p:pic>
          <p:nvPicPr>
            <p:cNvPr id="654" name="Graphic 653">
              <a:extLst>
                <a:ext uri="{FF2B5EF4-FFF2-40B4-BE49-F238E27FC236}">
                  <a16:creationId xmlns:a16="http://schemas.microsoft.com/office/drawing/2014/main" id="{41CE4D82-F552-4D9B-835C-62FD5F140298}"/>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11462219" y="5044110"/>
              <a:ext cx="438912" cy="438912"/>
            </a:xfrm>
            <a:prstGeom prst="rect">
              <a:avLst/>
            </a:prstGeom>
          </p:spPr>
        </p:pic>
      </p:grpSp>
      <p:cxnSp>
        <p:nvCxnSpPr>
          <p:cNvPr id="241" name="Connector: Elbow 240">
            <a:extLst>
              <a:ext uri="{FF2B5EF4-FFF2-40B4-BE49-F238E27FC236}">
                <a16:creationId xmlns:a16="http://schemas.microsoft.com/office/drawing/2014/main" id="{00C9CC01-DAB9-4E4F-A78B-2E671E5C392B}"/>
              </a:ext>
              <a:ext uri="{C183D7F6-B498-43B3-948B-1728B52AA6E4}">
                <adec:decorative xmlns:adec="http://schemas.microsoft.com/office/drawing/2017/decorative" val="1"/>
              </a:ext>
            </a:extLst>
          </p:cNvPr>
          <p:cNvCxnSpPr>
            <a:cxnSpLocks/>
            <a:stCxn id="388" idx="2"/>
            <a:endCxn id="490" idx="0"/>
          </p:cNvCxnSpPr>
          <p:nvPr/>
        </p:nvCxnSpPr>
        <p:spPr>
          <a:xfrm rot="5400000">
            <a:off x="5045471" y="1790586"/>
            <a:ext cx="497330" cy="4167348"/>
          </a:xfrm>
          <a:prstGeom prst="bentConnector3">
            <a:avLst>
              <a:gd name="adj1" fmla="val 50000"/>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4" name="Connector: Elbow 243">
            <a:extLst>
              <a:ext uri="{FF2B5EF4-FFF2-40B4-BE49-F238E27FC236}">
                <a16:creationId xmlns:a16="http://schemas.microsoft.com/office/drawing/2014/main" id="{5A04DC4E-EFF9-4ACF-9DD3-25EDD2CB3C5A}"/>
              </a:ext>
              <a:ext uri="{C183D7F6-B498-43B3-948B-1728B52AA6E4}">
                <adec:decorative xmlns:adec="http://schemas.microsoft.com/office/drawing/2017/decorative" val="1"/>
              </a:ext>
            </a:extLst>
          </p:cNvPr>
          <p:cNvCxnSpPr>
            <a:cxnSpLocks/>
            <a:stCxn id="388" idx="2"/>
            <a:endCxn id="493" idx="0"/>
          </p:cNvCxnSpPr>
          <p:nvPr/>
        </p:nvCxnSpPr>
        <p:spPr>
          <a:xfrm rot="5400000">
            <a:off x="5610521" y="2355636"/>
            <a:ext cx="497330" cy="3037248"/>
          </a:xfrm>
          <a:prstGeom prst="bentConnector3">
            <a:avLst>
              <a:gd name="adj1" fmla="val 50000"/>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7" name="Connector: Elbow 246">
            <a:extLst>
              <a:ext uri="{FF2B5EF4-FFF2-40B4-BE49-F238E27FC236}">
                <a16:creationId xmlns:a16="http://schemas.microsoft.com/office/drawing/2014/main" id="{095378CB-2195-41EB-8B1E-CBD7A087A190}"/>
              </a:ext>
              <a:ext uri="{C183D7F6-B498-43B3-948B-1728B52AA6E4}">
                <adec:decorative xmlns:adec="http://schemas.microsoft.com/office/drawing/2017/decorative" val="1"/>
              </a:ext>
            </a:extLst>
          </p:cNvPr>
          <p:cNvCxnSpPr>
            <a:cxnSpLocks/>
            <a:stCxn id="388" idx="2"/>
            <a:endCxn id="501" idx="0"/>
          </p:cNvCxnSpPr>
          <p:nvPr/>
        </p:nvCxnSpPr>
        <p:spPr>
          <a:xfrm rot="5400000">
            <a:off x="6244837" y="2989952"/>
            <a:ext cx="497330" cy="1768616"/>
          </a:xfrm>
          <a:prstGeom prst="bentConnector3">
            <a:avLst>
              <a:gd name="adj1" fmla="val 50000"/>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0" name="Connector: Elbow 249">
            <a:extLst>
              <a:ext uri="{FF2B5EF4-FFF2-40B4-BE49-F238E27FC236}">
                <a16:creationId xmlns:a16="http://schemas.microsoft.com/office/drawing/2014/main" id="{C76442F3-6B37-4DAC-87C8-3615981CE6DB}"/>
              </a:ext>
              <a:ext uri="{C183D7F6-B498-43B3-948B-1728B52AA6E4}">
                <adec:decorative xmlns:adec="http://schemas.microsoft.com/office/drawing/2017/decorative" val="1"/>
              </a:ext>
            </a:extLst>
          </p:cNvPr>
          <p:cNvCxnSpPr>
            <a:cxnSpLocks/>
            <a:stCxn id="388" idx="2"/>
            <a:endCxn id="503" idx="0"/>
          </p:cNvCxnSpPr>
          <p:nvPr/>
        </p:nvCxnSpPr>
        <p:spPr>
          <a:xfrm rot="5400000">
            <a:off x="6809887" y="3555002"/>
            <a:ext cx="497330" cy="638516"/>
          </a:xfrm>
          <a:prstGeom prst="bentConnector3">
            <a:avLst>
              <a:gd name="adj1" fmla="val 50000"/>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3" name="Connector: Elbow 252">
            <a:extLst>
              <a:ext uri="{FF2B5EF4-FFF2-40B4-BE49-F238E27FC236}">
                <a16:creationId xmlns:a16="http://schemas.microsoft.com/office/drawing/2014/main" id="{E8B49C67-F028-43EF-90B0-CF1DD19D055A}"/>
              </a:ext>
              <a:ext uri="{C183D7F6-B498-43B3-948B-1728B52AA6E4}">
                <adec:decorative xmlns:adec="http://schemas.microsoft.com/office/drawing/2017/decorative" val="1"/>
              </a:ext>
            </a:extLst>
          </p:cNvPr>
          <p:cNvCxnSpPr>
            <a:cxnSpLocks/>
            <a:stCxn id="388" idx="2"/>
            <a:endCxn id="526" idx="0"/>
          </p:cNvCxnSpPr>
          <p:nvPr/>
        </p:nvCxnSpPr>
        <p:spPr>
          <a:xfrm rot="16200000" flipH="1">
            <a:off x="7444203" y="3559202"/>
            <a:ext cx="497330" cy="630116"/>
          </a:xfrm>
          <a:prstGeom prst="bentConnector3">
            <a:avLst>
              <a:gd name="adj1" fmla="val 50000"/>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6" name="Connector: Elbow 255">
            <a:extLst>
              <a:ext uri="{FF2B5EF4-FFF2-40B4-BE49-F238E27FC236}">
                <a16:creationId xmlns:a16="http://schemas.microsoft.com/office/drawing/2014/main" id="{186A9C78-B5F3-44D6-9310-84DE82D86756}"/>
              </a:ext>
              <a:ext uri="{C183D7F6-B498-43B3-948B-1728B52AA6E4}">
                <adec:decorative xmlns:adec="http://schemas.microsoft.com/office/drawing/2017/decorative" val="1"/>
              </a:ext>
            </a:extLst>
          </p:cNvPr>
          <p:cNvCxnSpPr>
            <a:cxnSpLocks/>
            <a:stCxn id="388" idx="2"/>
            <a:endCxn id="528" idx="0"/>
          </p:cNvCxnSpPr>
          <p:nvPr/>
        </p:nvCxnSpPr>
        <p:spPr>
          <a:xfrm rot="16200000" flipH="1">
            <a:off x="8009253" y="2994152"/>
            <a:ext cx="497330" cy="1760216"/>
          </a:xfrm>
          <a:prstGeom prst="bentConnector3">
            <a:avLst>
              <a:gd name="adj1" fmla="val 50000"/>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9" name="Connector: Elbow 258">
            <a:extLst>
              <a:ext uri="{FF2B5EF4-FFF2-40B4-BE49-F238E27FC236}">
                <a16:creationId xmlns:a16="http://schemas.microsoft.com/office/drawing/2014/main" id="{DB68892C-B28A-4F06-B80D-78551D4A31D1}"/>
              </a:ext>
              <a:ext uri="{C183D7F6-B498-43B3-948B-1728B52AA6E4}">
                <adec:decorative xmlns:adec="http://schemas.microsoft.com/office/drawing/2017/decorative" val="1"/>
              </a:ext>
            </a:extLst>
          </p:cNvPr>
          <p:cNvCxnSpPr>
            <a:cxnSpLocks/>
            <a:stCxn id="388" idx="2"/>
            <a:endCxn id="551" idx="0"/>
          </p:cNvCxnSpPr>
          <p:nvPr/>
        </p:nvCxnSpPr>
        <p:spPr>
          <a:xfrm rot="16200000" flipH="1">
            <a:off x="8643569" y="2359836"/>
            <a:ext cx="497330" cy="3028848"/>
          </a:xfrm>
          <a:prstGeom prst="bentConnector3">
            <a:avLst>
              <a:gd name="adj1" fmla="val 50000"/>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2" name="Connector: Elbow 261">
            <a:extLst>
              <a:ext uri="{FF2B5EF4-FFF2-40B4-BE49-F238E27FC236}">
                <a16:creationId xmlns:a16="http://schemas.microsoft.com/office/drawing/2014/main" id="{A839808E-0C82-4E7C-8E17-807672AA2338}"/>
              </a:ext>
              <a:ext uri="{C183D7F6-B498-43B3-948B-1728B52AA6E4}">
                <adec:decorative xmlns:adec="http://schemas.microsoft.com/office/drawing/2017/decorative" val="1"/>
              </a:ext>
            </a:extLst>
          </p:cNvPr>
          <p:cNvCxnSpPr>
            <a:cxnSpLocks/>
            <a:stCxn id="388" idx="2"/>
            <a:endCxn id="553" idx="0"/>
          </p:cNvCxnSpPr>
          <p:nvPr/>
        </p:nvCxnSpPr>
        <p:spPr>
          <a:xfrm rot="16200000" flipH="1">
            <a:off x="9208619" y="1794786"/>
            <a:ext cx="497330" cy="4158948"/>
          </a:xfrm>
          <a:prstGeom prst="bentConnector3">
            <a:avLst>
              <a:gd name="adj1" fmla="val 50000"/>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D01CBADD-6C6B-40F5-A31A-66886E33B832}"/>
              </a:ext>
              <a:ext uri="{C183D7F6-B498-43B3-948B-1728B52AA6E4}">
                <adec:decorative xmlns:adec="http://schemas.microsoft.com/office/drawing/2017/decorative" val="1"/>
              </a:ext>
            </a:extLst>
          </p:cNvPr>
          <p:cNvCxnSpPr>
            <a:cxnSpLocks/>
            <a:stCxn id="688" idx="1"/>
            <a:endCxn id="327" idx="3"/>
          </p:cNvCxnSpPr>
          <p:nvPr/>
        </p:nvCxnSpPr>
        <p:spPr>
          <a:xfrm flipH="1">
            <a:off x="1848243" y="1592118"/>
            <a:ext cx="1013810" cy="2007"/>
          </a:xfrm>
          <a:prstGeom prst="line">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70" name="Title 1">
            <a:extLst>
              <a:ext uri="{FF2B5EF4-FFF2-40B4-BE49-F238E27FC236}">
                <a16:creationId xmlns:a16="http://schemas.microsoft.com/office/drawing/2014/main" id="{E5B6113E-12A0-4257-889E-E9FABFDEE19B}"/>
              </a:ext>
            </a:extLst>
          </p:cNvPr>
          <p:cNvSpPr>
            <a:spLocks noGrp="1"/>
          </p:cNvSpPr>
          <p:nvPr>
            <p:ph type="title"/>
          </p:nvPr>
        </p:nvSpPr>
        <p:spPr>
          <a:xfrm>
            <a:off x="66302" y="11212"/>
            <a:ext cx="6690607" cy="615553"/>
          </a:xfrm>
        </p:spPr>
        <p:txBody>
          <a:bodyPr/>
          <a:lstStyle/>
          <a:p>
            <a:r>
              <a:rPr lang="en-US" sz="2000" noProof="0" dirty="0"/>
              <a:t>Azure Arc-enabled servers &amp; Azure Arc-enabled SQL server</a:t>
            </a:r>
            <a:br>
              <a:rPr lang="en-US" sz="2000" noProof="0" dirty="0"/>
            </a:br>
            <a:r>
              <a:rPr lang="en-US" sz="2000" noProof="0" dirty="0">
                <a:latin typeface="+mn-lt"/>
              </a:rPr>
              <a:t>On-premises and multi-cloud integration</a:t>
            </a:r>
            <a:endParaRPr lang="en-US" sz="1200" dirty="0">
              <a:latin typeface="+mn-lt"/>
            </a:endParaRPr>
          </a:p>
        </p:txBody>
      </p:sp>
      <p:grpSp>
        <p:nvGrpSpPr>
          <p:cNvPr id="273" name="Group 272">
            <a:extLst>
              <a:ext uri="{FF2B5EF4-FFF2-40B4-BE49-F238E27FC236}">
                <a16:creationId xmlns:a16="http://schemas.microsoft.com/office/drawing/2014/main" id="{CD4F3170-3B03-4C3B-AC31-B951EA9C8994}"/>
              </a:ext>
              <a:ext uri="{C183D7F6-B498-43B3-948B-1728B52AA6E4}">
                <adec:decorative xmlns:adec="http://schemas.microsoft.com/office/drawing/2017/decorative" val="1"/>
              </a:ext>
            </a:extLst>
          </p:cNvPr>
          <p:cNvGrpSpPr/>
          <p:nvPr/>
        </p:nvGrpSpPr>
        <p:grpSpPr>
          <a:xfrm>
            <a:off x="274561" y="4125970"/>
            <a:ext cx="2219756" cy="2673793"/>
            <a:chOff x="355925" y="4132929"/>
            <a:chExt cx="2219756" cy="2673793"/>
          </a:xfrm>
        </p:grpSpPr>
        <p:grpSp>
          <p:nvGrpSpPr>
            <p:cNvPr id="274" name="Group 273">
              <a:extLst>
                <a:ext uri="{FF2B5EF4-FFF2-40B4-BE49-F238E27FC236}">
                  <a16:creationId xmlns:a16="http://schemas.microsoft.com/office/drawing/2014/main" id="{2BE636D2-0D33-4807-893E-BEC19D234957}"/>
                </a:ext>
              </a:extLst>
            </p:cNvPr>
            <p:cNvGrpSpPr/>
            <p:nvPr/>
          </p:nvGrpSpPr>
          <p:grpSpPr>
            <a:xfrm>
              <a:off x="355925" y="4132929"/>
              <a:ext cx="2219756" cy="2673793"/>
              <a:chOff x="231256" y="4108300"/>
              <a:chExt cx="2219756" cy="2673793"/>
            </a:xfrm>
          </p:grpSpPr>
          <p:sp>
            <p:nvSpPr>
              <p:cNvPr id="276" name="Rectangle 275">
                <a:extLst>
                  <a:ext uri="{FF2B5EF4-FFF2-40B4-BE49-F238E27FC236}">
                    <a16:creationId xmlns:a16="http://schemas.microsoft.com/office/drawing/2014/main" id="{977E01E4-C176-4F29-8C91-5A0CB8FF46EC}"/>
                  </a:ext>
                </a:extLst>
              </p:cNvPr>
              <p:cNvSpPr/>
              <p:nvPr/>
            </p:nvSpPr>
            <p:spPr bwMode="auto">
              <a:xfrm>
                <a:off x="231256" y="6326785"/>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a:t>
                </a:r>
              </a:p>
            </p:txBody>
          </p:sp>
          <p:grpSp>
            <p:nvGrpSpPr>
              <p:cNvPr id="277" name="Group 276">
                <a:extLst>
                  <a:ext uri="{FF2B5EF4-FFF2-40B4-BE49-F238E27FC236}">
                    <a16:creationId xmlns:a16="http://schemas.microsoft.com/office/drawing/2014/main" id="{A305D807-5324-4014-9AD5-2C55AFFC324E}"/>
                  </a:ext>
                </a:extLst>
              </p:cNvPr>
              <p:cNvGrpSpPr/>
              <p:nvPr/>
            </p:nvGrpSpPr>
            <p:grpSpPr>
              <a:xfrm>
                <a:off x="231256" y="4108300"/>
                <a:ext cx="1089544" cy="2179877"/>
                <a:chOff x="231256" y="4108300"/>
                <a:chExt cx="1089544" cy="2179877"/>
              </a:xfrm>
            </p:grpSpPr>
            <p:sp>
              <p:nvSpPr>
                <p:cNvPr id="288" name="Rectangle 287">
                  <a:extLst>
                    <a:ext uri="{FF2B5EF4-FFF2-40B4-BE49-F238E27FC236}">
                      <a16:creationId xmlns:a16="http://schemas.microsoft.com/office/drawing/2014/main" id="{4797DD3F-0A4B-44B6-ADFD-1EA45170A442}"/>
                    </a:ext>
                  </a:extLst>
                </p:cNvPr>
                <p:cNvSpPr/>
                <p:nvPr/>
              </p:nvSpPr>
              <p:spPr bwMode="auto">
                <a:xfrm>
                  <a:off x="231256" y="4108300"/>
                  <a:ext cx="1089544" cy="217987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WS &amp; Linux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VMs</a:t>
                  </a:r>
                </a:p>
              </p:txBody>
            </p:sp>
            <p:grpSp>
              <p:nvGrpSpPr>
                <p:cNvPr id="289" name="Group 288">
                  <a:extLst>
                    <a:ext uri="{FF2B5EF4-FFF2-40B4-BE49-F238E27FC236}">
                      <a16:creationId xmlns:a16="http://schemas.microsoft.com/office/drawing/2014/main" id="{8746597B-2C82-430B-A8C5-ED5104BE1A39}"/>
                    </a:ext>
                  </a:extLst>
                </p:cNvPr>
                <p:cNvGrpSpPr/>
                <p:nvPr/>
              </p:nvGrpSpPr>
              <p:grpSpPr>
                <a:xfrm>
                  <a:off x="391528" y="4270699"/>
                  <a:ext cx="757763" cy="1614372"/>
                  <a:chOff x="1234911" y="4179208"/>
                  <a:chExt cx="757763" cy="1614372"/>
                </a:xfrm>
              </p:grpSpPr>
              <p:pic>
                <p:nvPicPr>
                  <p:cNvPr id="290" name="Graphic 289" descr="Windows Virtual Machine icon">
                    <a:extLst>
                      <a:ext uri="{FF2B5EF4-FFF2-40B4-BE49-F238E27FC236}">
                        <a16:creationId xmlns:a16="http://schemas.microsoft.com/office/drawing/2014/main" id="{B4AB9B18-5CDB-4242-837B-BF17B3F9BD34}"/>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1246147" y="5427820"/>
                    <a:ext cx="365760" cy="365760"/>
                  </a:xfrm>
                  <a:prstGeom prst="rect">
                    <a:avLst/>
                  </a:prstGeom>
                </p:spPr>
              </p:pic>
              <p:pic>
                <p:nvPicPr>
                  <p:cNvPr id="291" name="Graphic 290" descr="Linux machine icon">
                    <a:extLst>
                      <a:ext uri="{FF2B5EF4-FFF2-40B4-BE49-F238E27FC236}">
                        <a16:creationId xmlns:a16="http://schemas.microsoft.com/office/drawing/2014/main" id="{1A4F75E9-3441-4DF2-8757-E6F4D4EEEE81}"/>
                      </a:ext>
                      <a:ext uri="{C183D7F6-B498-43B3-948B-1728B52AA6E4}">
                        <adec:decorative xmlns:adec="http://schemas.microsoft.com/office/drawing/2017/decorative" val="0"/>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1626914" y="5427820"/>
                    <a:ext cx="365760" cy="365760"/>
                  </a:xfrm>
                  <a:prstGeom prst="rect">
                    <a:avLst/>
                  </a:prstGeom>
                </p:spPr>
              </p:pic>
              <p:pic>
                <p:nvPicPr>
                  <p:cNvPr id="292" name="Graphic 291" descr="Windows Virtual Machine icon">
                    <a:extLst>
                      <a:ext uri="{FF2B5EF4-FFF2-40B4-BE49-F238E27FC236}">
                        <a16:creationId xmlns:a16="http://schemas.microsoft.com/office/drawing/2014/main" id="{46B0643F-9236-4BCE-B49B-951621E50844}"/>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1240529" y="5011616"/>
                    <a:ext cx="365760" cy="365760"/>
                  </a:xfrm>
                  <a:prstGeom prst="rect">
                    <a:avLst/>
                  </a:prstGeom>
                </p:spPr>
              </p:pic>
              <p:pic>
                <p:nvPicPr>
                  <p:cNvPr id="293" name="Graphic 292" descr="Linux machine icon">
                    <a:extLst>
                      <a:ext uri="{FF2B5EF4-FFF2-40B4-BE49-F238E27FC236}">
                        <a16:creationId xmlns:a16="http://schemas.microsoft.com/office/drawing/2014/main" id="{DE5000A6-4D6D-4694-B07B-D739BD22BA56}"/>
                      </a:ext>
                      <a:ext uri="{C183D7F6-B498-43B3-948B-1728B52AA6E4}">
                        <adec:decorative xmlns:adec="http://schemas.microsoft.com/office/drawing/2017/decorative" val="0"/>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1621296" y="5011616"/>
                    <a:ext cx="365760" cy="365760"/>
                  </a:xfrm>
                  <a:prstGeom prst="rect">
                    <a:avLst/>
                  </a:prstGeom>
                </p:spPr>
              </p:pic>
              <p:pic>
                <p:nvPicPr>
                  <p:cNvPr id="294" name="Graphic 293" descr="Windows Virtual Machine icon">
                    <a:extLst>
                      <a:ext uri="{FF2B5EF4-FFF2-40B4-BE49-F238E27FC236}">
                        <a16:creationId xmlns:a16="http://schemas.microsoft.com/office/drawing/2014/main" id="{65B0372E-2573-4E99-9E0B-139EC960849F}"/>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1240529" y="4595412"/>
                    <a:ext cx="365760" cy="365760"/>
                  </a:xfrm>
                  <a:prstGeom prst="rect">
                    <a:avLst/>
                  </a:prstGeom>
                </p:spPr>
              </p:pic>
              <p:pic>
                <p:nvPicPr>
                  <p:cNvPr id="295" name="Graphic 294" descr="Linux machine icon">
                    <a:extLst>
                      <a:ext uri="{FF2B5EF4-FFF2-40B4-BE49-F238E27FC236}">
                        <a16:creationId xmlns:a16="http://schemas.microsoft.com/office/drawing/2014/main" id="{ACACDFA3-A01D-4C0F-9B88-96777734DC3E}"/>
                      </a:ext>
                      <a:ext uri="{C183D7F6-B498-43B3-948B-1728B52AA6E4}">
                        <adec:decorative xmlns:adec="http://schemas.microsoft.com/office/drawing/2017/decorative" val="0"/>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1621296" y="4595412"/>
                    <a:ext cx="365760" cy="365760"/>
                  </a:xfrm>
                  <a:prstGeom prst="rect">
                    <a:avLst/>
                  </a:prstGeom>
                </p:spPr>
              </p:pic>
              <p:pic>
                <p:nvPicPr>
                  <p:cNvPr id="297" name="Graphic 296" descr="Windows Virtual Machine icon">
                    <a:extLst>
                      <a:ext uri="{FF2B5EF4-FFF2-40B4-BE49-F238E27FC236}">
                        <a16:creationId xmlns:a16="http://schemas.microsoft.com/office/drawing/2014/main" id="{79DE4565-23AC-4089-8AA5-3DFB4AEA5CD8}"/>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1234911" y="4179208"/>
                    <a:ext cx="365760" cy="365760"/>
                  </a:xfrm>
                  <a:prstGeom prst="rect">
                    <a:avLst/>
                  </a:prstGeom>
                </p:spPr>
              </p:pic>
              <p:pic>
                <p:nvPicPr>
                  <p:cNvPr id="298" name="Graphic 297" descr="Linux machine icon">
                    <a:extLst>
                      <a:ext uri="{FF2B5EF4-FFF2-40B4-BE49-F238E27FC236}">
                        <a16:creationId xmlns:a16="http://schemas.microsoft.com/office/drawing/2014/main" id="{B3E8AF88-812E-4414-B08A-DB867CB2DE80}"/>
                      </a:ext>
                      <a:ext uri="{C183D7F6-B498-43B3-948B-1728B52AA6E4}">
                        <adec:decorative xmlns:adec="http://schemas.microsoft.com/office/drawing/2017/decorative" val="0"/>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1615678" y="4179208"/>
                    <a:ext cx="365760" cy="365760"/>
                  </a:xfrm>
                  <a:prstGeom prst="rect">
                    <a:avLst/>
                  </a:prstGeom>
                </p:spPr>
              </p:pic>
            </p:grpSp>
          </p:grpSp>
          <p:sp>
            <p:nvSpPr>
              <p:cNvPr id="278" name="Rectangle 277">
                <a:extLst>
                  <a:ext uri="{FF2B5EF4-FFF2-40B4-BE49-F238E27FC236}">
                    <a16:creationId xmlns:a16="http://schemas.microsoft.com/office/drawing/2014/main" id="{61D312F3-0D0B-4465-AE55-66E1E8ED1896}"/>
                  </a:ext>
                </a:extLst>
              </p:cNvPr>
              <p:cNvSpPr/>
              <p:nvPr/>
            </p:nvSpPr>
            <p:spPr bwMode="auto">
              <a:xfrm>
                <a:off x="1361468" y="4108301"/>
                <a:ext cx="1089544" cy="217987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VMs</a:t>
                </a:r>
              </a:p>
            </p:txBody>
          </p:sp>
          <p:grpSp>
            <p:nvGrpSpPr>
              <p:cNvPr id="279" name="Group 278">
                <a:extLst>
                  <a:ext uri="{FF2B5EF4-FFF2-40B4-BE49-F238E27FC236}">
                    <a16:creationId xmlns:a16="http://schemas.microsoft.com/office/drawing/2014/main" id="{90E1552C-B1D0-440B-89AC-BCD63AF0152D}"/>
                  </a:ext>
                </a:extLst>
              </p:cNvPr>
              <p:cNvGrpSpPr/>
              <p:nvPr/>
            </p:nvGrpSpPr>
            <p:grpSpPr>
              <a:xfrm>
                <a:off x="1542876" y="4268620"/>
                <a:ext cx="730390" cy="1616451"/>
                <a:chOff x="5769708" y="3671908"/>
                <a:chExt cx="730390" cy="1616451"/>
              </a:xfrm>
            </p:grpSpPr>
            <p:pic>
              <p:nvPicPr>
                <p:cNvPr id="280" name="Graphic 279">
                  <a:extLst>
                    <a:ext uri="{FF2B5EF4-FFF2-40B4-BE49-F238E27FC236}">
                      <a16:creationId xmlns:a16="http://schemas.microsoft.com/office/drawing/2014/main" id="{173D698C-10AB-45CF-AA62-0219B15E951F}"/>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5773491" y="4922599"/>
                  <a:ext cx="365760" cy="365760"/>
                </a:xfrm>
                <a:prstGeom prst="rect">
                  <a:avLst/>
                </a:prstGeom>
              </p:spPr>
            </p:pic>
            <p:pic>
              <p:nvPicPr>
                <p:cNvPr id="281" name="Graphic 280">
                  <a:extLst>
                    <a:ext uri="{FF2B5EF4-FFF2-40B4-BE49-F238E27FC236}">
                      <a16:creationId xmlns:a16="http://schemas.microsoft.com/office/drawing/2014/main" id="{EEEF49CD-61C9-486D-A1B5-1E5A3C8DCDE7}"/>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134338" y="4922599"/>
                  <a:ext cx="365760" cy="365760"/>
                </a:xfrm>
                <a:prstGeom prst="rect">
                  <a:avLst/>
                </a:prstGeom>
              </p:spPr>
            </p:pic>
            <p:pic>
              <p:nvPicPr>
                <p:cNvPr id="282" name="Graphic 281">
                  <a:extLst>
                    <a:ext uri="{FF2B5EF4-FFF2-40B4-BE49-F238E27FC236}">
                      <a16:creationId xmlns:a16="http://schemas.microsoft.com/office/drawing/2014/main" id="{0DE35C10-3664-42B5-931E-EC0189C8EC71}"/>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5773491" y="4508924"/>
                  <a:ext cx="365760" cy="365760"/>
                </a:xfrm>
                <a:prstGeom prst="rect">
                  <a:avLst/>
                </a:prstGeom>
              </p:spPr>
            </p:pic>
            <p:pic>
              <p:nvPicPr>
                <p:cNvPr id="283" name="Graphic 282">
                  <a:extLst>
                    <a:ext uri="{FF2B5EF4-FFF2-40B4-BE49-F238E27FC236}">
                      <a16:creationId xmlns:a16="http://schemas.microsoft.com/office/drawing/2014/main" id="{E8D39D87-2F59-4C57-87DB-35EFE17347A2}"/>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134338" y="4508924"/>
                  <a:ext cx="365760" cy="365760"/>
                </a:xfrm>
                <a:prstGeom prst="rect">
                  <a:avLst/>
                </a:prstGeom>
              </p:spPr>
            </p:pic>
            <p:pic>
              <p:nvPicPr>
                <p:cNvPr id="284" name="Graphic 283">
                  <a:extLst>
                    <a:ext uri="{FF2B5EF4-FFF2-40B4-BE49-F238E27FC236}">
                      <a16:creationId xmlns:a16="http://schemas.microsoft.com/office/drawing/2014/main" id="{931FF7D6-E0B4-4091-9217-7BF8D3D24487}"/>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5769708" y="4085583"/>
                  <a:ext cx="365760" cy="365760"/>
                </a:xfrm>
                <a:prstGeom prst="rect">
                  <a:avLst/>
                </a:prstGeom>
              </p:spPr>
            </p:pic>
            <p:pic>
              <p:nvPicPr>
                <p:cNvPr id="285" name="Graphic 284">
                  <a:extLst>
                    <a:ext uri="{FF2B5EF4-FFF2-40B4-BE49-F238E27FC236}">
                      <a16:creationId xmlns:a16="http://schemas.microsoft.com/office/drawing/2014/main" id="{C8D65582-660D-4711-864D-3A834B11BE79}"/>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130555" y="4085583"/>
                  <a:ext cx="365760" cy="365760"/>
                </a:xfrm>
                <a:prstGeom prst="rect">
                  <a:avLst/>
                </a:prstGeom>
              </p:spPr>
            </p:pic>
            <p:pic>
              <p:nvPicPr>
                <p:cNvPr id="286" name="Graphic 285">
                  <a:extLst>
                    <a:ext uri="{FF2B5EF4-FFF2-40B4-BE49-F238E27FC236}">
                      <a16:creationId xmlns:a16="http://schemas.microsoft.com/office/drawing/2014/main" id="{B2A9B2A2-B94C-4756-9BF6-A4A4F994006A}"/>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5769708" y="3671908"/>
                  <a:ext cx="365760" cy="365760"/>
                </a:xfrm>
                <a:prstGeom prst="rect">
                  <a:avLst/>
                </a:prstGeom>
              </p:spPr>
            </p:pic>
            <p:pic>
              <p:nvPicPr>
                <p:cNvPr id="287" name="Graphic 286">
                  <a:extLst>
                    <a:ext uri="{FF2B5EF4-FFF2-40B4-BE49-F238E27FC236}">
                      <a16:creationId xmlns:a16="http://schemas.microsoft.com/office/drawing/2014/main" id="{E2F69FA3-851B-478F-8EBC-19A4B17FB0B9}"/>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130555" y="3671908"/>
                  <a:ext cx="365760" cy="365760"/>
                </a:xfrm>
                <a:prstGeom prst="rect">
                  <a:avLst/>
                </a:prstGeom>
              </p:spPr>
            </p:pic>
          </p:grpSp>
        </p:grpSp>
        <p:pic>
          <p:nvPicPr>
            <p:cNvPr id="275" name="Graphic 274">
              <a:extLst>
                <a:ext uri="{FF2B5EF4-FFF2-40B4-BE49-F238E27FC236}">
                  <a16:creationId xmlns:a16="http://schemas.microsoft.com/office/drawing/2014/main" id="{6B5F495F-EDF6-4E14-BBC6-0CBE52DA03B0}"/>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390273" y="6452303"/>
              <a:ext cx="274320" cy="274320"/>
            </a:xfrm>
            <a:prstGeom prst="rect">
              <a:avLst/>
            </a:prstGeom>
          </p:spPr>
        </p:pic>
      </p:grpSp>
      <p:sp>
        <p:nvSpPr>
          <p:cNvPr id="301" name="Rectangle 300">
            <a:extLst>
              <a:ext uri="{FF2B5EF4-FFF2-40B4-BE49-F238E27FC236}">
                <a16:creationId xmlns:a16="http://schemas.microsoft.com/office/drawing/2014/main" id="{90025C6D-921E-43F7-B978-5DD7EA769D7D}"/>
              </a:ext>
              <a:ext uri="{C183D7F6-B498-43B3-948B-1728B52AA6E4}">
                <adec:decorative xmlns:adec="http://schemas.microsoft.com/office/drawing/2017/decorative" val="1"/>
              </a:ext>
            </a:extLst>
          </p:cNvPr>
          <p:cNvSpPr/>
          <p:nvPr/>
        </p:nvSpPr>
        <p:spPr bwMode="auto">
          <a:xfrm>
            <a:off x="986346" y="3263240"/>
            <a:ext cx="796185" cy="275259"/>
          </a:xfrm>
          <a:prstGeom prst="rect">
            <a:avLst/>
          </a:prstGeom>
          <a:solidFill>
            <a:srgbClr val="000000"/>
          </a:solidFill>
          <a:ln w="12700" cap="flat" cmpd="sng" algn="ctr">
            <a:solidFill>
              <a:schemeClr val="accent4"/>
            </a:solidFill>
            <a:prstDash val="sysDash"/>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0E5D0"/>
                </a:solidFill>
                <a:effectLst/>
                <a:uLnTx/>
                <a:uFillTx/>
                <a:latin typeface="Segoe UI Semibold"/>
                <a:ea typeface="+mn-ea"/>
                <a:cs typeface="Segoe UI" pitchFamily="34" charset="0"/>
              </a:rPr>
              <a:t>Native Azure</a:t>
            </a:r>
          </a:p>
        </p:txBody>
      </p:sp>
      <p:cxnSp>
        <p:nvCxnSpPr>
          <p:cNvPr id="308" name="Connector: Elbow 307">
            <a:extLst>
              <a:ext uri="{FF2B5EF4-FFF2-40B4-BE49-F238E27FC236}">
                <a16:creationId xmlns:a16="http://schemas.microsoft.com/office/drawing/2014/main" id="{198A8888-6C2B-4F5F-AED7-27BB8E34060C}"/>
              </a:ext>
              <a:ext uri="{C183D7F6-B498-43B3-948B-1728B52AA6E4}">
                <adec:decorative xmlns:adec="http://schemas.microsoft.com/office/drawing/2017/decorative" val="1"/>
              </a:ext>
            </a:extLst>
          </p:cNvPr>
          <p:cNvCxnSpPr>
            <a:cxnSpLocks/>
            <a:stCxn id="278" idx="0"/>
            <a:endCxn id="301" idx="2"/>
          </p:cNvCxnSpPr>
          <p:nvPr/>
        </p:nvCxnSpPr>
        <p:spPr>
          <a:xfrm rot="16200000" flipV="1">
            <a:off x="1373256" y="3549682"/>
            <a:ext cx="587472" cy="565106"/>
          </a:xfrm>
          <a:prstGeom prst="bentConnector3">
            <a:avLst>
              <a:gd name="adj1" fmla="val 50000"/>
            </a:avLst>
          </a:prstGeom>
          <a:ln w="12700">
            <a:solidFill>
              <a:schemeClr val="accent4"/>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1" name="Connector: Elbow 310">
            <a:extLst>
              <a:ext uri="{FF2B5EF4-FFF2-40B4-BE49-F238E27FC236}">
                <a16:creationId xmlns:a16="http://schemas.microsoft.com/office/drawing/2014/main" id="{E5FB4B74-1213-47F6-AA4B-BBAD71FF3904}"/>
              </a:ext>
              <a:ext uri="{C183D7F6-B498-43B3-948B-1728B52AA6E4}">
                <adec:decorative xmlns:adec="http://schemas.microsoft.com/office/drawing/2017/decorative" val="1"/>
              </a:ext>
            </a:extLst>
          </p:cNvPr>
          <p:cNvCxnSpPr>
            <a:cxnSpLocks/>
            <a:stCxn id="288" idx="0"/>
            <a:endCxn id="301" idx="2"/>
          </p:cNvCxnSpPr>
          <p:nvPr/>
        </p:nvCxnSpPr>
        <p:spPr>
          <a:xfrm rot="5400000" flipH="1" flipV="1">
            <a:off x="808151" y="3549682"/>
            <a:ext cx="587471" cy="565106"/>
          </a:xfrm>
          <a:prstGeom prst="bentConnector3">
            <a:avLst>
              <a:gd name="adj1" fmla="val 50000"/>
            </a:avLst>
          </a:prstGeom>
          <a:ln w="12700">
            <a:solidFill>
              <a:schemeClr val="accent4"/>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2" name="Connector: Elbow 311">
            <a:extLst>
              <a:ext uri="{FF2B5EF4-FFF2-40B4-BE49-F238E27FC236}">
                <a16:creationId xmlns:a16="http://schemas.microsoft.com/office/drawing/2014/main" id="{20553505-8328-4E2D-AAF0-F44A03A443D0}"/>
              </a:ext>
              <a:ext uri="{C183D7F6-B498-43B3-948B-1728B52AA6E4}">
                <adec:decorative xmlns:adec="http://schemas.microsoft.com/office/drawing/2017/decorative" val="1"/>
              </a:ext>
            </a:extLst>
          </p:cNvPr>
          <p:cNvCxnSpPr>
            <a:cxnSpLocks/>
          </p:cNvCxnSpPr>
          <p:nvPr/>
        </p:nvCxnSpPr>
        <p:spPr>
          <a:xfrm rot="5400000">
            <a:off x="4093792" y="-320985"/>
            <a:ext cx="274320" cy="5696712"/>
          </a:xfrm>
          <a:prstGeom prst="bentConnector2">
            <a:avLst/>
          </a:prstGeom>
          <a:ln w="12700">
            <a:solidFill>
              <a:schemeClr val="accent4"/>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813901AC-B296-4E78-B954-D1D53EE4D04B}"/>
              </a:ext>
              <a:ext uri="{C183D7F6-B498-43B3-948B-1728B52AA6E4}">
                <adec:decorative xmlns:adec="http://schemas.microsoft.com/office/drawing/2017/decorative" val="1"/>
              </a:ext>
            </a:extLst>
          </p:cNvPr>
          <p:cNvCxnSpPr>
            <a:cxnSpLocks/>
            <a:stCxn id="301" idx="0"/>
          </p:cNvCxnSpPr>
          <p:nvPr/>
        </p:nvCxnSpPr>
        <p:spPr>
          <a:xfrm flipV="1">
            <a:off x="1384439" y="2664531"/>
            <a:ext cx="0" cy="598709"/>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DB6E478D-1A51-4725-80E2-27EE0241BB87}"/>
              </a:ext>
              <a:ext uri="{C183D7F6-B498-43B3-948B-1728B52AA6E4}">
                <adec:decorative xmlns:adec="http://schemas.microsoft.com/office/drawing/2017/decorative" val="1"/>
              </a:ext>
            </a:extLst>
          </p:cNvPr>
          <p:cNvGrpSpPr/>
          <p:nvPr/>
        </p:nvGrpSpPr>
        <p:grpSpPr>
          <a:xfrm>
            <a:off x="3318820" y="3239000"/>
            <a:ext cx="8108381" cy="287211"/>
            <a:chOff x="3220753" y="3249194"/>
            <a:chExt cx="8108381" cy="287211"/>
          </a:xfrm>
        </p:grpSpPr>
        <p:sp>
          <p:nvSpPr>
            <p:cNvPr id="391" name="Rectangle 390">
              <a:extLst>
                <a:ext uri="{FF2B5EF4-FFF2-40B4-BE49-F238E27FC236}">
                  <a16:creationId xmlns:a16="http://schemas.microsoft.com/office/drawing/2014/main" id="{0E2BD810-944D-4DA1-8966-3F08FFDA50F5}"/>
                </a:ext>
              </a:extLst>
            </p:cNvPr>
            <p:cNvSpPr/>
            <p:nvPr/>
          </p:nvSpPr>
          <p:spPr bwMode="auto">
            <a:xfrm>
              <a:off x="5561398" y="3254465"/>
              <a:ext cx="109728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Secrets</a:t>
              </a:r>
            </a:p>
          </p:txBody>
        </p:sp>
        <p:sp>
          <p:nvSpPr>
            <p:cNvPr id="392" name="Rectangle 391">
              <a:extLst>
                <a:ext uri="{FF2B5EF4-FFF2-40B4-BE49-F238E27FC236}">
                  <a16:creationId xmlns:a16="http://schemas.microsoft.com/office/drawing/2014/main" id="{3B97AD20-4937-440B-9E80-A74069373070}"/>
                </a:ext>
              </a:extLst>
            </p:cNvPr>
            <p:cNvSpPr/>
            <p:nvPr/>
          </p:nvSpPr>
          <p:spPr bwMode="auto">
            <a:xfrm>
              <a:off x="6729012" y="3254465"/>
              <a:ext cx="109728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Change Tracking</a:t>
              </a:r>
            </a:p>
          </p:txBody>
        </p:sp>
        <p:sp>
          <p:nvSpPr>
            <p:cNvPr id="393" name="Rectangle 392">
              <a:extLst>
                <a:ext uri="{FF2B5EF4-FFF2-40B4-BE49-F238E27FC236}">
                  <a16:creationId xmlns:a16="http://schemas.microsoft.com/office/drawing/2014/main" id="{8253EF9C-B66D-4C5E-8CD1-2D459C72492D}"/>
                </a:ext>
              </a:extLst>
            </p:cNvPr>
            <p:cNvSpPr/>
            <p:nvPr/>
          </p:nvSpPr>
          <p:spPr bwMode="auto">
            <a:xfrm>
              <a:off x="10231854" y="3262085"/>
              <a:ext cx="109728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Automanage</a:t>
              </a:r>
            </a:p>
          </p:txBody>
        </p:sp>
        <p:sp>
          <p:nvSpPr>
            <p:cNvPr id="394" name="Rectangle 393">
              <a:extLst>
                <a:ext uri="{FF2B5EF4-FFF2-40B4-BE49-F238E27FC236}">
                  <a16:creationId xmlns:a16="http://schemas.microsoft.com/office/drawing/2014/main" id="{B3362EA0-5D9C-4CB1-AEF3-669BDDBB6687}"/>
                </a:ext>
              </a:extLst>
            </p:cNvPr>
            <p:cNvSpPr/>
            <p:nvPr/>
          </p:nvSpPr>
          <p:spPr bwMode="auto">
            <a:xfrm>
              <a:off x="4386638" y="3249194"/>
              <a:ext cx="109728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Monitoring &amp; Logs</a:t>
              </a:r>
            </a:p>
          </p:txBody>
        </p:sp>
        <p:sp>
          <p:nvSpPr>
            <p:cNvPr id="395" name="Rectangle 394">
              <a:extLst>
                <a:ext uri="{FF2B5EF4-FFF2-40B4-BE49-F238E27FC236}">
                  <a16:creationId xmlns:a16="http://schemas.microsoft.com/office/drawing/2014/main" id="{B35A2EA4-ECC1-4F4F-8A6F-D29E2C83B9F6}"/>
                </a:ext>
              </a:extLst>
            </p:cNvPr>
            <p:cNvSpPr/>
            <p:nvPr/>
          </p:nvSpPr>
          <p:spPr bwMode="auto">
            <a:xfrm>
              <a:off x="7896626" y="3257041"/>
              <a:ext cx="109728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Extensibility</a:t>
              </a:r>
            </a:p>
          </p:txBody>
        </p:sp>
        <p:sp>
          <p:nvSpPr>
            <p:cNvPr id="396" name="Rectangle 395">
              <a:extLst>
                <a:ext uri="{FF2B5EF4-FFF2-40B4-BE49-F238E27FC236}">
                  <a16:creationId xmlns:a16="http://schemas.microsoft.com/office/drawing/2014/main" id="{E5EEAF12-AE53-4A2E-97DF-D98F855D4040}"/>
                </a:ext>
              </a:extLst>
            </p:cNvPr>
            <p:cNvSpPr/>
            <p:nvPr/>
          </p:nvSpPr>
          <p:spPr bwMode="auto">
            <a:xfrm>
              <a:off x="9061134" y="3258843"/>
              <a:ext cx="109728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Patching &amp; Updates</a:t>
              </a:r>
            </a:p>
          </p:txBody>
        </p:sp>
        <p:sp>
          <p:nvSpPr>
            <p:cNvPr id="235" name="Rectangle 234">
              <a:extLst>
                <a:ext uri="{FF2B5EF4-FFF2-40B4-BE49-F238E27FC236}">
                  <a16:creationId xmlns:a16="http://schemas.microsoft.com/office/drawing/2014/main" id="{DA90F7D4-8BAB-412E-92BA-D32621E56079}"/>
                </a:ext>
              </a:extLst>
            </p:cNvPr>
            <p:cNvSpPr/>
            <p:nvPr/>
          </p:nvSpPr>
          <p:spPr bwMode="auto">
            <a:xfrm>
              <a:off x="3220753" y="3249194"/>
              <a:ext cx="109728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Threat Protection</a:t>
              </a:r>
            </a:p>
          </p:txBody>
        </p:sp>
      </p:grpSp>
    </p:spTree>
    <p:extLst>
      <p:ext uri="{BB962C8B-B14F-4D97-AF65-F5344CB8AC3E}">
        <p14:creationId xmlns:p14="http://schemas.microsoft.com/office/powerpoint/2010/main" val="292478146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5" name="Straight Connector 434">
            <a:extLst>
              <a:ext uri="{FF2B5EF4-FFF2-40B4-BE49-F238E27FC236}">
                <a16:creationId xmlns:a16="http://schemas.microsoft.com/office/drawing/2014/main" id="{EF83F22F-6DF7-44A7-8CAA-93463446103D}"/>
              </a:ext>
              <a:ext uri="{C183D7F6-B498-43B3-948B-1728B52AA6E4}">
                <adec:decorative xmlns:adec="http://schemas.microsoft.com/office/drawing/2017/decorative" val="1"/>
              </a:ext>
            </a:extLst>
          </p:cNvPr>
          <p:cNvCxnSpPr>
            <a:cxnSpLocks/>
          </p:cNvCxnSpPr>
          <p:nvPr/>
        </p:nvCxnSpPr>
        <p:spPr>
          <a:xfrm flipV="1">
            <a:off x="567326" y="2199082"/>
            <a:ext cx="0" cy="1901952"/>
          </a:xfrm>
          <a:prstGeom prst="line">
            <a:avLst/>
          </a:prstGeom>
          <a:ln w="12700">
            <a:solidFill>
              <a:schemeClr val="accent4"/>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009B3A5D-3B5E-4C90-9546-B9976558A6EA}"/>
              </a:ext>
              <a:ext uri="{C183D7F6-B498-43B3-948B-1728B52AA6E4}">
                <adec:decorative xmlns:adec="http://schemas.microsoft.com/office/drawing/2017/decorative" val="1"/>
              </a:ext>
            </a:extLst>
          </p:cNvPr>
          <p:cNvSpPr/>
          <p:nvPr/>
        </p:nvSpPr>
        <p:spPr bwMode="auto">
          <a:xfrm>
            <a:off x="312424" y="3071353"/>
            <a:ext cx="4613750" cy="3735352"/>
          </a:xfrm>
          <a:prstGeom prst="rect">
            <a:avLst/>
          </a:prstGeom>
          <a:noFill/>
          <a:ln w="12700">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27" name="Rectangle 326">
            <a:extLst>
              <a:ext uri="{FF2B5EF4-FFF2-40B4-BE49-F238E27FC236}">
                <a16:creationId xmlns:a16="http://schemas.microsoft.com/office/drawing/2014/main" id="{85A36602-F853-431F-B5C8-67940E03A643}"/>
              </a:ext>
              <a:ext uri="{C183D7F6-B498-43B3-948B-1728B52AA6E4}">
                <adec:decorative xmlns:adec="http://schemas.microsoft.com/office/drawing/2017/decorative" val="1"/>
              </a:ext>
            </a:extLst>
          </p:cNvPr>
          <p:cNvSpPr/>
          <p:nvPr/>
        </p:nvSpPr>
        <p:spPr bwMode="auto">
          <a:xfrm>
            <a:off x="34855" y="640793"/>
            <a:ext cx="1813388" cy="144476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63" name="Group 62">
            <a:extLst>
              <a:ext uri="{FF2B5EF4-FFF2-40B4-BE49-F238E27FC236}">
                <a16:creationId xmlns:a16="http://schemas.microsoft.com/office/drawing/2014/main" id="{18DBEE27-D629-4FC6-90F7-317450D254E4}"/>
              </a:ext>
              <a:ext uri="{C183D7F6-B498-43B3-948B-1728B52AA6E4}">
                <adec:decorative xmlns:adec="http://schemas.microsoft.com/office/drawing/2017/decorative" val="1"/>
              </a:ext>
            </a:extLst>
          </p:cNvPr>
          <p:cNvGrpSpPr/>
          <p:nvPr/>
        </p:nvGrpSpPr>
        <p:grpSpPr>
          <a:xfrm>
            <a:off x="60894" y="880893"/>
            <a:ext cx="1765092" cy="1180440"/>
            <a:chOff x="60894" y="880893"/>
            <a:chExt cx="1765092" cy="1180440"/>
          </a:xfrm>
        </p:grpSpPr>
        <p:grpSp>
          <p:nvGrpSpPr>
            <p:cNvPr id="45" name="Group 44">
              <a:extLst>
                <a:ext uri="{FF2B5EF4-FFF2-40B4-BE49-F238E27FC236}">
                  <a16:creationId xmlns:a16="http://schemas.microsoft.com/office/drawing/2014/main" id="{20CEA896-7B31-4797-9BE3-DF7C4BA7B59A}"/>
                </a:ext>
              </a:extLst>
            </p:cNvPr>
            <p:cNvGrpSpPr/>
            <p:nvPr/>
          </p:nvGrpSpPr>
          <p:grpSpPr>
            <a:xfrm>
              <a:off x="63801" y="880893"/>
              <a:ext cx="915373" cy="580316"/>
              <a:chOff x="294422" y="2145600"/>
              <a:chExt cx="1012197" cy="622567"/>
            </a:xfrm>
          </p:grpSpPr>
          <p:sp>
            <p:nvSpPr>
              <p:cNvPr id="302" name="Rectangle 301">
                <a:extLst>
                  <a:ext uri="{FF2B5EF4-FFF2-40B4-BE49-F238E27FC236}">
                    <a16:creationId xmlns:a16="http://schemas.microsoft.com/office/drawing/2014/main" id="{9DFC8309-15A5-438B-B97C-F16BA43BC1E7}"/>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03" name="TextBox 302">
                <a:extLst>
                  <a:ext uri="{FF2B5EF4-FFF2-40B4-BE49-F238E27FC236}">
                    <a16:creationId xmlns:a16="http://schemas.microsoft.com/office/drawing/2014/main" id="{8565A573-2BE1-45CF-ABCE-3DEB96D0C7A9}"/>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Portal</a:t>
                </a:r>
              </a:p>
            </p:txBody>
          </p:sp>
        </p:grpSp>
        <p:grpSp>
          <p:nvGrpSpPr>
            <p:cNvPr id="306" name="Group 305">
              <a:extLst>
                <a:ext uri="{FF2B5EF4-FFF2-40B4-BE49-F238E27FC236}">
                  <a16:creationId xmlns:a16="http://schemas.microsoft.com/office/drawing/2014/main" id="{6117C55C-5369-462B-B509-8F6DA1816D84}"/>
                </a:ext>
              </a:extLst>
            </p:cNvPr>
            <p:cNvGrpSpPr/>
            <p:nvPr/>
          </p:nvGrpSpPr>
          <p:grpSpPr>
            <a:xfrm>
              <a:off x="909930" y="881673"/>
              <a:ext cx="915373" cy="580316"/>
              <a:chOff x="294422" y="2145600"/>
              <a:chExt cx="1012197" cy="622567"/>
            </a:xfrm>
          </p:grpSpPr>
          <p:sp>
            <p:nvSpPr>
              <p:cNvPr id="307" name="Rectangle 306">
                <a:extLst>
                  <a:ext uri="{FF2B5EF4-FFF2-40B4-BE49-F238E27FC236}">
                    <a16:creationId xmlns:a16="http://schemas.microsoft.com/office/drawing/2014/main" id="{E9002E36-978D-4765-8EC4-0700BB991166}"/>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09" name="TextBox 308">
                <a:extLst>
                  <a:ext uri="{FF2B5EF4-FFF2-40B4-BE49-F238E27FC236}">
                    <a16:creationId xmlns:a16="http://schemas.microsoft.com/office/drawing/2014/main" id="{AABA3BFE-B814-47D2-AEFC-6F5232C8ACCA}"/>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REST API</a:t>
                </a:r>
              </a:p>
            </p:txBody>
          </p:sp>
        </p:grpSp>
        <p:grpSp>
          <p:nvGrpSpPr>
            <p:cNvPr id="310" name="Group 309">
              <a:extLst>
                <a:ext uri="{FF2B5EF4-FFF2-40B4-BE49-F238E27FC236}">
                  <a16:creationId xmlns:a16="http://schemas.microsoft.com/office/drawing/2014/main" id="{3D783D06-DF58-4E49-B779-72ED5BFF378F}"/>
                </a:ext>
              </a:extLst>
            </p:cNvPr>
            <p:cNvGrpSpPr/>
            <p:nvPr/>
          </p:nvGrpSpPr>
          <p:grpSpPr>
            <a:xfrm>
              <a:off x="60894" y="1479119"/>
              <a:ext cx="915373" cy="580316"/>
              <a:chOff x="294422" y="2145600"/>
              <a:chExt cx="1012197" cy="622567"/>
            </a:xfrm>
          </p:grpSpPr>
          <p:sp>
            <p:nvSpPr>
              <p:cNvPr id="313" name="Rectangle 312">
                <a:extLst>
                  <a:ext uri="{FF2B5EF4-FFF2-40B4-BE49-F238E27FC236}">
                    <a16:creationId xmlns:a16="http://schemas.microsoft.com/office/drawing/2014/main" id="{ED0C4C6C-93CA-4D02-981B-C6C3D4EC7C0B}"/>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14" name="TextBox 313">
                <a:extLst>
                  <a:ext uri="{FF2B5EF4-FFF2-40B4-BE49-F238E27FC236}">
                    <a16:creationId xmlns:a16="http://schemas.microsoft.com/office/drawing/2014/main" id="{CCB6E230-B8B0-4B28-BF03-C8E6ABE44370}"/>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CLI</a:t>
                </a:r>
              </a:p>
            </p:txBody>
          </p:sp>
        </p:grpSp>
        <p:grpSp>
          <p:nvGrpSpPr>
            <p:cNvPr id="315" name="Group 314">
              <a:extLst>
                <a:ext uri="{FF2B5EF4-FFF2-40B4-BE49-F238E27FC236}">
                  <a16:creationId xmlns:a16="http://schemas.microsoft.com/office/drawing/2014/main" id="{2185AB4A-0253-443A-B3A6-7FD6F470CCD6}"/>
                </a:ext>
              </a:extLst>
            </p:cNvPr>
            <p:cNvGrpSpPr/>
            <p:nvPr/>
          </p:nvGrpSpPr>
          <p:grpSpPr>
            <a:xfrm>
              <a:off x="910613" y="1481017"/>
              <a:ext cx="915373" cy="580316"/>
              <a:chOff x="294422" y="2145600"/>
              <a:chExt cx="1012197" cy="622567"/>
            </a:xfrm>
          </p:grpSpPr>
          <p:sp>
            <p:nvSpPr>
              <p:cNvPr id="324" name="Rectangle 323">
                <a:extLst>
                  <a:ext uri="{FF2B5EF4-FFF2-40B4-BE49-F238E27FC236}">
                    <a16:creationId xmlns:a16="http://schemas.microsoft.com/office/drawing/2014/main" id="{9372A8CF-F51A-49F5-8B02-53A773728A59}"/>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25" name="TextBox 324">
                <a:extLst>
                  <a:ext uri="{FF2B5EF4-FFF2-40B4-BE49-F238E27FC236}">
                    <a16:creationId xmlns:a16="http://schemas.microsoft.com/office/drawing/2014/main" id="{C2850F57-1B1D-4D56-AC2D-E15ECE3B9234}"/>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PowerShell</a:t>
                </a:r>
              </a:p>
            </p:txBody>
          </p:sp>
        </p:grpSp>
        <p:pic>
          <p:nvPicPr>
            <p:cNvPr id="47" name="Graphic 46">
              <a:extLst>
                <a:ext uri="{FF2B5EF4-FFF2-40B4-BE49-F238E27FC236}">
                  <a16:creationId xmlns:a16="http://schemas.microsoft.com/office/drawing/2014/main" id="{6A2D0987-3F5F-4481-8514-4B21EF8429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7535" y="1129160"/>
              <a:ext cx="274320" cy="282752"/>
            </a:xfrm>
            <a:prstGeom prst="rect">
              <a:avLst/>
            </a:prstGeom>
          </p:spPr>
        </p:pic>
        <p:pic>
          <p:nvPicPr>
            <p:cNvPr id="49" name="Graphic 48">
              <a:extLst>
                <a:ext uri="{FF2B5EF4-FFF2-40B4-BE49-F238E27FC236}">
                  <a16:creationId xmlns:a16="http://schemas.microsoft.com/office/drawing/2014/main" id="{F3CB9F31-8881-4F06-9656-50713438FF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2541" y="1730233"/>
              <a:ext cx="274320" cy="282752"/>
            </a:xfrm>
            <a:prstGeom prst="rect">
              <a:avLst/>
            </a:prstGeom>
          </p:spPr>
        </p:pic>
        <p:pic>
          <p:nvPicPr>
            <p:cNvPr id="326" name="Graphic 325">
              <a:extLst>
                <a:ext uri="{FF2B5EF4-FFF2-40B4-BE49-F238E27FC236}">
                  <a16:creationId xmlns:a16="http://schemas.microsoft.com/office/drawing/2014/main" id="{90BB022C-0335-4C04-826B-84913DAA834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22516" y="1724441"/>
              <a:ext cx="274320" cy="282752"/>
            </a:xfrm>
            <a:prstGeom prst="rect">
              <a:avLst/>
            </a:prstGeom>
          </p:spPr>
        </p:pic>
        <p:pic>
          <p:nvPicPr>
            <p:cNvPr id="51" name="Graphic 50">
              <a:extLst>
                <a:ext uri="{FF2B5EF4-FFF2-40B4-BE49-F238E27FC236}">
                  <a16:creationId xmlns:a16="http://schemas.microsoft.com/office/drawing/2014/main" id="{14017653-7F17-46AB-B9A0-99DD3D20C0C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31139" y="1124049"/>
              <a:ext cx="274320" cy="282752"/>
            </a:xfrm>
            <a:prstGeom prst="rect">
              <a:avLst/>
            </a:prstGeom>
          </p:spPr>
        </p:pic>
      </p:grpSp>
      <p:sp>
        <p:nvSpPr>
          <p:cNvPr id="328" name="TextBox 327">
            <a:extLst>
              <a:ext uri="{FF2B5EF4-FFF2-40B4-BE49-F238E27FC236}">
                <a16:creationId xmlns:a16="http://schemas.microsoft.com/office/drawing/2014/main" id="{44218FFA-3906-4D04-BBA3-D0364D3E07E2}"/>
              </a:ext>
              <a:ext uri="{C183D7F6-B498-43B3-948B-1728B52AA6E4}">
                <adec:decorative xmlns:adec="http://schemas.microsoft.com/office/drawing/2017/decorative" val="1"/>
              </a:ext>
            </a:extLst>
          </p:cNvPr>
          <p:cNvSpPr txBox="1"/>
          <p:nvPr/>
        </p:nvSpPr>
        <p:spPr>
          <a:xfrm>
            <a:off x="342842" y="649129"/>
            <a:ext cx="1194261"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User Interface</a:t>
            </a:r>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
        <p:nvSpPr>
          <p:cNvPr id="688" name="Rectangle 687">
            <a:extLst>
              <a:ext uri="{FF2B5EF4-FFF2-40B4-BE49-F238E27FC236}">
                <a16:creationId xmlns:a16="http://schemas.microsoft.com/office/drawing/2014/main" id="{D5D7E886-1541-4276-AAF0-38CAE1683EEE}"/>
              </a:ext>
              <a:ext uri="{C183D7F6-B498-43B3-948B-1728B52AA6E4}">
                <adec:decorative xmlns:adec="http://schemas.microsoft.com/office/drawing/2017/decorative" val="1"/>
              </a:ext>
            </a:extLst>
          </p:cNvPr>
          <p:cNvSpPr/>
          <p:nvPr/>
        </p:nvSpPr>
        <p:spPr bwMode="auto">
          <a:xfrm>
            <a:off x="2862053" y="636779"/>
            <a:ext cx="9023788" cy="145067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28" name="Group 27">
            <a:extLst>
              <a:ext uri="{FF2B5EF4-FFF2-40B4-BE49-F238E27FC236}">
                <a16:creationId xmlns:a16="http://schemas.microsoft.com/office/drawing/2014/main" id="{0E93E225-9595-43A9-B238-F98D7BA5173D}"/>
              </a:ext>
              <a:ext uri="{C183D7F6-B498-43B3-948B-1728B52AA6E4}">
                <adec:decorative xmlns:adec="http://schemas.microsoft.com/office/drawing/2017/decorative" val="1"/>
              </a:ext>
            </a:extLst>
          </p:cNvPr>
          <p:cNvGrpSpPr/>
          <p:nvPr/>
        </p:nvGrpSpPr>
        <p:grpSpPr>
          <a:xfrm>
            <a:off x="5067979" y="687455"/>
            <a:ext cx="1214049" cy="536971"/>
            <a:chOff x="5067979" y="687455"/>
            <a:chExt cx="1214049" cy="536971"/>
          </a:xfrm>
        </p:grpSpPr>
        <p:sp>
          <p:nvSpPr>
            <p:cNvPr id="605" name="Rectangle 604">
              <a:extLst>
                <a:ext uri="{FF2B5EF4-FFF2-40B4-BE49-F238E27FC236}">
                  <a16:creationId xmlns:a16="http://schemas.microsoft.com/office/drawing/2014/main" id="{26177DE5-8862-4845-91E6-264183FBF129}"/>
                </a:ext>
              </a:extLst>
            </p:cNvPr>
            <p:cNvSpPr/>
            <p:nvPr/>
          </p:nvSpPr>
          <p:spPr bwMode="auto">
            <a:xfrm>
              <a:off x="5123584" y="687455"/>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06" name="TextBox 605">
              <a:extLst>
                <a:ext uri="{FF2B5EF4-FFF2-40B4-BE49-F238E27FC236}">
                  <a16:creationId xmlns:a16="http://schemas.microsoft.com/office/drawing/2014/main" id="{C9FB9845-CE8C-497B-9D82-C0F9984AEE1A}"/>
                </a:ext>
              </a:extLst>
            </p:cNvPr>
            <p:cNvSpPr txBox="1"/>
            <p:nvPr/>
          </p:nvSpPr>
          <p:spPr>
            <a:xfrm>
              <a:off x="5067979" y="687455"/>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AD (RBAC)</a:t>
              </a:r>
            </a:p>
          </p:txBody>
        </p:sp>
        <p:pic>
          <p:nvPicPr>
            <p:cNvPr id="604" name="Graphic 603">
              <a:extLst>
                <a:ext uri="{FF2B5EF4-FFF2-40B4-BE49-F238E27FC236}">
                  <a16:creationId xmlns:a16="http://schemas.microsoft.com/office/drawing/2014/main" id="{C6451F8A-3052-4D84-89F2-F0C64DDEE630}"/>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554512" y="899919"/>
              <a:ext cx="242213" cy="274320"/>
            </a:xfrm>
            <a:prstGeom prst="rect">
              <a:avLst/>
            </a:prstGeom>
          </p:spPr>
        </p:pic>
      </p:grpSp>
      <p:grpSp>
        <p:nvGrpSpPr>
          <p:cNvPr id="27" name="Group 26">
            <a:extLst>
              <a:ext uri="{FF2B5EF4-FFF2-40B4-BE49-F238E27FC236}">
                <a16:creationId xmlns:a16="http://schemas.microsoft.com/office/drawing/2014/main" id="{B400075C-3347-4E64-BB56-F8A3B83059D9}"/>
              </a:ext>
              <a:ext uri="{C183D7F6-B498-43B3-948B-1728B52AA6E4}">
                <adec:decorative xmlns:adec="http://schemas.microsoft.com/office/drawing/2017/decorative" val="1"/>
              </a:ext>
            </a:extLst>
          </p:cNvPr>
          <p:cNvGrpSpPr/>
          <p:nvPr/>
        </p:nvGrpSpPr>
        <p:grpSpPr>
          <a:xfrm>
            <a:off x="5067979" y="1255164"/>
            <a:ext cx="1214049" cy="536971"/>
            <a:chOff x="5067979" y="1255164"/>
            <a:chExt cx="1214049" cy="536971"/>
          </a:xfrm>
        </p:grpSpPr>
        <p:sp>
          <p:nvSpPr>
            <p:cNvPr id="607" name="Rectangle 606">
              <a:extLst>
                <a:ext uri="{FF2B5EF4-FFF2-40B4-BE49-F238E27FC236}">
                  <a16:creationId xmlns:a16="http://schemas.microsoft.com/office/drawing/2014/main" id="{D290C5C8-3750-4EA5-A83A-4AE1BDDBE4EA}"/>
                </a:ext>
              </a:extLst>
            </p:cNvPr>
            <p:cNvSpPr/>
            <p:nvPr/>
          </p:nvSpPr>
          <p:spPr bwMode="auto">
            <a:xfrm>
              <a:off x="5123584" y="1255164"/>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08" name="TextBox 607">
              <a:extLst>
                <a:ext uri="{FF2B5EF4-FFF2-40B4-BE49-F238E27FC236}">
                  <a16:creationId xmlns:a16="http://schemas.microsoft.com/office/drawing/2014/main" id="{58517A91-8062-461A-A18D-EB93B396D033}"/>
                </a:ext>
              </a:extLst>
            </p:cNvPr>
            <p:cNvSpPr txBox="1"/>
            <p:nvPr/>
          </p:nvSpPr>
          <p:spPr>
            <a:xfrm>
              <a:off x="5067979" y="1255164"/>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Monitor</a:t>
              </a:r>
            </a:p>
          </p:txBody>
        </p:sp>
        <p:pic>
          <p:nvPicPr>
            <p:cNvPr id="610" name="Graphic 609">
              <a:extLst>
                <a:ext uri="{FF2B5EF4-FFF2-40B4-BE49-F238E27FC236}">
                  <a16:creationId xmlns:a16="http://schemas.microsoft.com/office/drawing/2014/main" id="{9DC2A2E9-49ED-4091-95ED-05498F86D93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558852" y="1464511"/>
              <a:ext cx="242212" cy="274320"/>
            </a:xfrm>
            <a:prstGeom prst="rect">
              <a:avLst/>
            </a:prstGeom>
          </p:spPr>
        </p:pic>
      </p:grpSp>
      <p:grpSp>
        <p:nvGrpSpPr>
          <p:cNvPr id="24" name="Group 23">
            <a:extLst>
              <a:ext uri="{FF2B5EF4-FFF2-40B4-BE49-F238E27FC236}">
                <a16:creationId xmlns:a16="http://schemas.microsoft.com/office/drawing/2014/main" id="{09798EFA-645B-49CF-A243-8313B0EBBE5F}"/>
              </a:ext>
              <a:ext uri="{C183D7F6-B498-43B3-948B-1728B52AA6E4}">
                <adec:decorative xmlns:adec="http://schemas.microsoft.com/office/drawing/2017/decorative" val="1"/>
              </a:ext>
            </a:extLst>
          </p:cNvPr>
          <p:cNvGrpSpPr/>
          <p:nvPr/>
        </p:nvGrpSpPr>
        <p:grpSpPr>
          <a:xfrm>
            <a:off x="6201858" y="688840"/>
            <a:ext cx="1214049" cy="536971"/>
            <a:chOff x="6201858" y="688840"/>
            <a:chExt cx="1214049" cy="536971"/>
          </a:xfrm>
        </p:grpSpPr>
        <p:sp>
          <p:nvSpPr>
            <p:cNvPr id="615" name="Rectangle 614">
              <a:extLst>
                <a:ext uri="{FF2B5EF4-FFF2-40B4-BE49-F238E27FC236}">
                  <a16:creationId xmlns:a16="http://schemas.microsoft.com/office/drawing/2014/main" id="{C36C38FE-43E2-4A54-BD6C-EA92C582B82D}"/>
                </a:ext>
              </a:extLst>
            </p:cNvPr>
            <p:cNvSpPr/>
            <p:nvPr/>
          </p:nvSpPr>
          <p:spPr bwMode="auto">
            <a:xfrm>
              <a:off x="6257463" y="688840"/>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16" name="TextBox 615">
              <a:extLst>
                <a:ext uri="{FF2B5EF4-FFF2-40B4-BE49-F238E27FC236}">
                  <a16:creationId xmlns:a16="http://schemas.microsoft.com/office/drawing/2014/main" id="{3782CD16-1246-4BF4-9C04-A5D7B89A80B7}"/>
                </a:ext>
              </a:extLst>
            </p:cNvPr>
            <p:cNvSpPr txBox="1"/>
            <p:nvPr/>
          </p:nvSpPr>
          <p:spPr>
            <a:xfrm>
              <a:off x="6201858" y="688840"/>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ARM Templates</a:t>
              </a:r>
            </a:p>
          </p:txBody>
        </p:sp>
      </p:grpSp>
      <p:grpSp>
        <p:nvGrpSpPr>
          <p:cNvPr id="22" name="Group 21">
            <a:extLst>
              <a:ext uri="{FF2B5EF4-FFF2-40B4-BE49-F238E27FC236}">
                <a16:creationId xmlns:a16="http://schemas.microsoft.com/office/drawing/2014/main" id="{934FCA9B-EC84-4950-945C-3ADF78645122}"/>
              </a:ext>
              <a:ext uri="{C183D7F6-B498-43B3-948B-1728B52AA6E4}">
                <adec:decorative xmlns:adec="http://schemas.microsoft.com/office/drawing/2017/decorative" val="1"/>
              </a:ext>
            </a:extLst>
          </p:cNvPr>
          <p:cNvGrpSpPr/>
          <p:nvPr/>
        </p:nvGrpSpPr>
        <p:grpSpPr>
          <a:xfrm>
            <a:off x="6201858" y="1256549"/>
            <a:ext cx="1214049" cy="536971"/>
            <a:chOff x="6201858" y="1256549"/>
            <a:chExt cx="1214049" cy="536971"/>
          </a:xfrm>
        </p:grpSpPr>
        <p:sp>
          <p:nvSpPr>
            <p:cNvPr id="619" name="Rectangle 618">
              <a:extLst>
                <a:ext uri="{FF2B5EF4-FFF2-40B4-BE49-F238E27FC236}">
                  <a16:creationId xmlns:a16="http://schemas.microsoft.com/office/drawing/2014/main" id="{49790C9A-B288-4E4E-8F49-0054CFE83E2F}"/>
                </a:ext>
              </a:extLst>
            </p:cNvPr>
            <p:cNvSpPr/>
            <p:nvPr/>
          </p:nvSpPr>
          <p:spPr bwMode="auto">
            <a:xfrm>
              <a:off x="6257463" y="1256549"/>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20" name="TextBox 619">
              <a:extLst>
                <a:ext uri="{FF2B5EF4-FFF2-40B4-BE49-F238E27FC236}">
                  <a16:creationId xmlns:a16="http://schemas.microsoft.com/office/drawing/2014/main" id="{693FEAB2-D3F7-4C08-9B9E-AF729D3D6C82}"/>
                </a:ext>
              </a:extLst>
            </p:cNvPr>
            <p:cNvSpPr txBox="1"/>
            <p:nvPr/>
          </p:nvSpPr>
          <p:spPr>
            <a:xfrm>
              <a:off x="6201858" y="1256549"/>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Log Analytics</a:t>
              </a:r>
            </a:p>
          </p:txBody>
        </p:sp>
      </p:grpSp>
      <p:grpSp>
        <p:nvGrpSpPr>
          <p:cNvPr id="21" name="Group 20">
            <a:extLst>
              <a:ext uri="{FF2B5EF4-FFF2-40B4-BE49-F238E27FC236}">
                <a16:creationId xmlns:a16="http://schemas.microsoft.com/office/drawing/2014/main" id="{F78DA568-4A60-4EAC-B136-9D71259F9165}"/>
              </a:ext>
              <a:ext uri="{C183D7F6-B498-43B3-948B-1728B52AA6E4}">
                <adec:decorative xmlns:adec="http://schemas.microsoft.com/office/drawing/2017/decorative" val="1"/>
              </a:ext>
            </a:extLst>
          </p:cNvPr>
          <p:cNvGrpSpPr/>
          <p:nvPr/>
        </p:nvGrpSpPr>
        <p:grpSpPr>
          <a:xfrm>
            <a:off x="7317319" y="688677"/>
            <a:ext cx="1214049" cy="536971"/>
            <a:chOff x="7317319" y="688677"/>
            <a:chExt cx="1214049" cy="536971"/>
          </a:xfrm>
        </p:grpSpPr>
        <p:sp>
          <p:nvSpPr>
            <p:cNvPr id="623" name="Rectangle 622">
              <a:extLst>
                <a:ext uri="{FF2B5EF4-FFF2-40B4-BE49-F238E27FC236}">
                  <a16:creationId xmlns:a16="http://schemas.microsoft.com/office/drawing/2014/main" id="{EB6E7632-DE4D-48DF-BB9C-DB8488CB1485}"/>
                </a:ext>
              </a:extLst>
            </p:cNvPr>
            <p:cNvSpPr/>
            <p:nvPr/>
          </p:nvSpPr>
          <p:spPr bwMode="auto">
            <a:xfrm>
              <a:off x="7372924" y="688677"/>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24" name="TextBox 623">
              <a:extLst>
                <a:ext uri="{FF2B5EF4-FFF2-40B4-BE49-F238E27FC236}">
                  <a16:creationId xmlns:a16="http://schemas.microsoft.com/office/drawing/2014/main" id="{0AE46CCA-A810-4FC9-B769-7949B12D0BAE}"/>
                </a:ext>
              </a:extLst>
            </p:cNvPr>
            <p:cNvSpPr txBox="1"/>
            <p:nvPr/>
          </p:nvSpPr>
          <p:spPr>
            <a:xfrm>
              <a:off x="7317319" y="688677"/>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Tags</a:t>
              </a:r>
            </a:p>
          </p:txBody>
        </p:sp>
      </p:grpSp>
      <p:grpSp>
        <p:nvGrpSpPr>
          <p:cNvPr id="20" name="Group 19">
            <a:extLst>
              <a:ext uri="{FF2B5EF4-FFF2-40B4-BE49-F238E27FC236}">
                <a16:creationId xmlns:a16="http://schemas.microsoft.com/office/drawing/2014/main" id="{338DF757-3116-40BB-BB00-E3A3D0CE3350}"/>
              </a:ext>
              <a:ext uri="{C183D7F6-B498-43B3-948B-1728B52AA6E4}">
                <adec:decorative xmlns:adec="http://schemas.microsoft.com/office/drawing/2017/decorative" val="1"/>
              </a:ext>
            </a:extLst>
          </p:cNvPr>
          <p:cNvGrpSpPr/>
          <p:nvPr/>
        </p:nvGrpSpPr>
        <p:grpSpPr>
          <a:xfrm>
            <a:off x="7317319" y="1256386"/>
            <a:ext cx="1214049" cy="536971"/>
            <a:chOff x="7317319" y="1256386"/>
            <a:chExt cx="1214049" cy="536971"/>
          </a:xfrm>
        </p:grpSpPr>
        <p:sp>
          <p:nvSpPr>
            <p:cNvPr id="627" name="Rectangle 626">
              <a:extLst>
                <a:ext uri="{FF2B5EF4-FFF2-40B4-BE49-F238E27FC236}">
                  <a16:creationId xmlns:a16="http://schemas.microsoft.com/office/drawing/2014/main" id="{0A1FD26F-65D3-4C9F-B86B-B704914745BC}"/>
                </a:ext>
              </a:extLst>
            </p:cNvPr>
            <p:cNvSpPr/>
            <p:nvPr/>
          </p:nvSpPr>
          <p:spPr bwMode="auto">
            <a:xfrm>
              <a:off x="7372924" y="1256386"/>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28" name="TextBox 627">
              <a:extLst>
                <a:ext uri="{FF2B5EF4-FFF2-40B4-BE49-F238E27FC236}">
                  <a16:creationId xmlns:a16="http://schemas.microsoft.com/office/drawing/2014/main" id="{78293A5E-824A-4283-AFA4-24827E85FAF8}"/>
                </a:ext>
              </a:extLst>
            </p:cNvPr>
            <p:cNvSpPr txBox="1"/>
            <p:nvPr/>
          </p:nvSpPr>
          <p:spPr>
            <a:xfrm>
              <a:off x="7317319" y="1256386"/>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Defender</a:t>
              </a:r>
            </a:p>
          </p:txBody>
        </p:sp>
      </p:grpSp>
      <p:grpSp>
        <p:nvGrpSpPr>
          <p:cNvPr id="19" name="Group 18">
            <a:extLst>
              <a:ext uri="{FF2B5EF4-FFF2-40B4-BE49-F238E27FC236}">
                <a16:creationId xmlns:a16="http://schemas.microsoft.com/office/drawing/2014/main" id="{E70CC99E-28B5-4FF3-970C-BB575870F531}"/>
              </a:ext>
              <a:ext uri="{C183D7F6-B498-43B3-948B-1728B52AA6E4}">
                <adec:decorative xmlns:adec="http://schemas.microsoft.com/office/drawing/2017/decorative" val="1"/>
              </a:ext>
            </a:extLst>
          </p:cNvPr>
          <p:cNvGrpSpPr/>
          <p:nvPr/>
        </p:nvGrpSpPr>
        <p:grpSpPr>
          <a:xfrm>
            <a:off x="8441352" y="690062"/>
            <a:ext cx="1214049" cy="536971"/>
            <a:chOff x="8441352" y="690062"/>
            <a:chExt cx="1214049" cy="536971"/>
          </a:xfrm>
        </p:grpSpPr>
        <p:sp>
          <p:nvSpPr>
            <p:cNvPr id="631" name="Rectangle 630">
              <a:extLst>
                <a:ext uri="{FF2B5EF4-FFF2-40B4-BE49-F238E27FC236}">
                  <a16:creationId xmlns:a16="http://schemas.microsoft.com/office/drawing/2014/main" id="{F8E4B73A-0338-4C85-9331-4A16711208DE}"/>
                </a:ext>
              </a:extLst>
            </p:cNvPr>
            <p:cNvSpPr/>
            <p:nvPr/>
          </p:nvSpPr>
          <p:spPr bwMode="auto">
            <a:xfrm>
              <a:off x="8496957" y="690062"/>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32" name="TextBox 631">
              <a:extLst>
                <a:ext uri="{FF2B5EF4-FFF2-40B4-BE49-F238E27FC236}">
                  <a16:creationId xmlns:a16="http://schemas.microsoft.com/office/drawing/2014/main" id="{A2689B47-3EE1-4EF9-BB6B-704AFBA16E55}"/>
                </a:ext>
              </a:extLst>
            </p:cNvPr>
            <p:cNvSpPr txBox="1"/>
            <p:nvPr/>
          </p:nvSpPr>
          <p:spPr>
            <a:xfrm>
              <a:off x="8441352" y="690062"/>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Resource Graph</a:t>
              </a:r>
            </a:p>
          </p:txBody>
        </p:sp>
      </p:grpSp>
      <p:grpSp>
        <p:nvGrpSpPr>
          <p:cNvPr id="17" name="Group 16">
            <a:extLst>
              <a:ext uri="{FF2B5EF4-FFF2-40B4-BE49-F238E27FC236}">
                <a16:creationId xmlns:a16="http://schemas.microsoft.com/office/drawing/2014/main" id="{C10D0E77-8257-44A1-8B52-81AC799E342C}"/>
              </a:ext>
              <a:ext uri="{C183D7F6-B498-43B3-948B-1728B52AA6E4}">
                <adec:decorative xmlns:adec="http://schemas.microsoft.com/office/drawing/2017/decorative" val="1"/>
              </a:ext>
            </a:extLst>
          </p:cNvPr>
          <p:cNvGrpSpPr/>
          <p:nvPr/>
        </p:nvGrpSpPr>
        <p:grpSpPr>
          <a:xfrm>
            <a:off x="8441352" y="1257771"/>
            <a:ext cx="1214049" cy="536971"/>
            <a:chOff x="8441352" y="1257771"/>
            <a:chExt cx="1214049" cy="536971"/>
          </a:xfrm>
        </p:grpSpPr>
        <p:sp>
          <p:nvSpPr>
            <p:cNvPr id="635" name="Rectangle 634">
              <a:extLst>
                <a:ext uri="{FF2B5EF4-FFF2-40B4-BE49-F238E27FC236}">
                  <a16:creationId xmlns:a16="http://schemas.microsoft.com/office/drawing/2014/main" id="{8D2BE6B0-C10B-491B-BC45-8C3D0F3841CD}"/>
                </a:ext>
              </a:extLst>
            </p:cNvPr>
            <p:cNvSpPr/>
            <p:nvPr/>
          </p:nvSpPr>
          <p:spPr bwMode="auto">
            <a:xfrm>
              <a:off x="8496957" y="1257771"/>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36" name="TextBox 635">
              <a:extLst>
                <a:ext uri="{FF2B5EF4-FFF2-40B4-BE49-F238E27FC236}">
                  <a16:creationId xmlns:a16="http://schemas.microsoft.com/office/drawing/2014/main" id="{AC9A0C0F-569E-4C19-85FD-8966D57858A8}"/>
                </a:ext>
              </a:extLst>
            </p:cNvPr>
            <p:cNvSpPr txBox="1"/>
            <p:nvPr/>
          </p:nvSpPr>
          <p:spPr>
            <a:xfrm>
              <a:off x="8441352" y="1257771"/>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Sentinel</a:t>
              </a:r>
            </a:p>
          </p:txBody>
        </p:sp>
      </p:grpSp>
      <p:grpSp>
        <p:nvGrpSpPr>
          <p:cNvPr id="16" name="Group 15">
            <a:extLst>
              <a:ext uri="{FF2B5EF4-FFF2-40B4-BE49-F238E27FC236}">
                <a16:creationId xmlns:a16="http://schemas.microsoft.com/office/drawing/2014/main" id="{E8C36C6C-00AA-42A2-B38C-CD83933121C2}"/>
              </a:ext>
              <a:ext uri="{C183D7F6-B498-43B3-948B-1728B52AA6E4}">
                <adec:decorative xmlns:adec="http://schemas.microsoft.com/office/drawing/2017/decorative" val="1"/>
              </a:ext>
            </a:extLst>
          </p:cNvPr>
          <p:cNvGrpSpPr/>
          <p:nvPr/>
        </p:nvGrpSpPr>
        <p:grpSpPr>
          <a:xfrm>
            <a:off x="9556813" y="689899"/>
            <a:ext cx="1214049" cy="536971"/>
            <a:chOff x="9556813" y="689899"/>
            <a:chExt cx="1214049" cy="536971"/>
          </a:xfrm>
        </p:grpSpPr>
        <p:sp>
          <p:nvSpPr>
            <p:cNvPr id="639" name="Rectangle 638">
              <a:extLst>
                <a:ext uri="{FF2B5EF4-FFF2-40B4-BE49-F238E27FC236}">
                  <a16:creationId xmlns:a16="http://schemas.microsoft.com/office/drawing/2014/main" id="{F7F46A6E-679E-4E46-BFE9-5BD2F5921D23}"/>
                </a:ext>
              </a:extLst>
            </p:cNvPr>
            <p:cNvSpPr/>
            <p:nvPr/>
          </p:nvSpPr>
          <p:spPr bwMode="auto">
            <a:xfrm>
              <a:off x="9612418" y="689899"/>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40" name="TextBox 639">
              <a:extLst>
                <a:ext uri="{FF2B5EF4-FFF2-40B4-BE49-F238E27FC236}">
                  <a16:creationId xmlns:a16="http://schemas.microsoft.com/office/drawing/2014/main" id="{F077CF51-0192-46F0-83F0-F249F90B4F82}"/>
                </a:ext>
              </a:extLst>
            </p:cNvPr>
            <p:cNvSpPr txBox="1"/>
            <p:nvPr/>
          </p:nvSpPr>
          <p:spPr>
            <a:xfrm>
              <a:off x="9556813" y="689899"/>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Audit</a:t>
              </a:r>
            </a:p>
          </p:txBody>
        </p:sp>
      </p:grpSp>
      <p:grpSp>
        <p:nvGrpSpPr>
          <p:cNvPr id="12" name="Group 11">
            <a:extLst>
              <a:ext uri="{FF2B5EF4-FFF2-40B4-BE49-F238E27FC236}">
                <a16:creationId xmlns:a16="http://schemas.microsoft.com/office/drawing/2014/main" id="{31B548DE-B221-4BB9-ACE8-E717F2445AD4}"/>
              </a:ext>
              <a:ext uri="{C183D7F6-B498-43B3-948B-1728B52AA6E4}">
                <adec:decorative xmlns:adec="http://schemas.microsoft.com/office/drawing/2017/decorative" val="1"/>
              </a:ext>
            </a:extLst>
          </p:cNvPr>
          <p:cNvGrpSpPr/>
          <p:nvPr/>
        </p:nvGrpSpPr>
        <p:grpSpPr>
          <a:xfrm>
            <a:off x="9556813" y="1257608"/>
            <a:ext cx="1214049" cy="536971"/>
            <a:chOff x="9556813" y="1257608"/>
            <a:chExt cx="1214049" cy="536971"/>
          </a:xfrm>
        </p:grpSpPr>
        <p:sp>
          <p:nvSpPr>
            <p:cNvPr id="643" name="Rectangle 642">
              <a:extLst>
                <a:ext uri="{FF2B5EF4-FFF2-40B4-BE49-F238E27FC236}">
                  <a16:creationId xmlns:a16="http://schemas.microsoft.com/office/drawing/2014/main" id="{F57B29EF-9B1A-409F-B2EE-600807E0B38A}"/>
                </a:ext>
              </a:extLst>
            </p:cNvPr>
            <p:cNvSpPr/>
            <p:nvPr/>
          </p:nvSpPr>
          <p:spPr bwMode="auto">
            <a:xfrm>
              <a:off x="9612418" y="1257608"/>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44" name="TextBox 643">
              <a:extLst>
                <a:ext uri="{FF2B5EF4-FFF2-40B4-BE49-F238E27FC236}">
                  <a16:creationId xmlns:a16="http://schemas.microsoft.com/office/drawing/2014/main" id="{99C400A1-2AB2-49C0-B64A-339531A699B2}"/>
                </a:ext>
              </a:extLst>
            </p:cNvPr>
            <p:cNvSpPr txBox="1"/>
            <p:nvPr/>
          </p:nvSpPr>
          <p:spPr>
            <a:xfrm>
              <a:off x="9556813" y="1257608"/>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Key Vault</a:t>
              </a:r>
            </a:p>
          </p:txBody>
        </p:sp>
      </p:grpSp>
      <p:grpSp>
        <p:nvGrpSpPr>
          <p:cNvPr id="11" name="Group 10">
            <a:extLst>
              <a:ext uri="{FF2B5EF4-FFF2-40B4-BE49-F238E27FC236}">
                <a16:creationId xmlns:a16="http://schemas.microsoft.com/office/drawing/2014/main" id="{E0798336-7D7D-4F2D-9616-3B42D7F3CB49}"/>
              </a:ext>
              <a:ext uri="{C183D7F6-B498-43B3-948B-1728B52AA6E4}">
                <adec:decorative xmlns:adec="http://schemas.microsoft.com/office/drawing/2017/decorative" val="1"/>
              </a:ext>
            </a:extLst>
          </p:cNvPr>
          <p:cNvGrpSpPr/>
          <p:nvPr/>
        </p:nvGrpSpPr>
        <p:grpSpPr>
          <a:xfrm>
            <a:off x="10690692" y="691284"/>
            <a:ext cx="1214049" cy="536971"/>
            <a:chOff x="10690692" y="691284"/>
            <a:chExt cx="1214049" cy="536971"/>
          </a:xfrm>
        </p:grpSpPr>
        <p:sp>
          <p:nvSpPr>
            <p:cNvPr id="647" name="Rectangle 646">
              <a:extLst>
                <a:ext uri="{FF2B5EF4-FFF2-40B4-BE49-F238E27FC236}">
                  <a16:creationId xmlns:a16="http://schemas.microsoft.com/office/drawing/2014/main" id="{3C39FFB2-E208-4EF1-BFD4-9F8262A3B5B6}"/>
                </a:ext>
              </a:extLst>
            </p:cNvPr>
            <p:cNvSpPr/>
            <p:nvPr/>
          </p:nvSpPr>
          <p:spPr bwMode="auto">
            <a:xfrm>
              <a:off x="10746297" y="691284"/>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48" name="TextBox 647">
              <a:extLst>
                <a:ext uri="{FF2B5EF4-FFF2-40B4-BE49-F238E27FC236}">
                  <a16:creationId xmlns:a16="http://schemas.microsoft.com/office/drawing/2014/main" id="{5B3C5A3B-74A4-49D9-BC70-0053AD0C1B5B}"/>
                </a:ext>
              </a:extLst>
            </p:cNvPr>
            <p:cNvSpPr txBox="1"/>
            <p:nvPr/>
          </p:nvSpPr>
          <p:spPr>
            <a:xfrm>
              <a:off x="10690692" y="691284"/>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Automation</a:t>
              </a:r>
            </a:p>
          </p:txBody>
        </p:sp>
      </p:grpSp>
      <p:grpSp>
        <p:nvGrpSpPr>
          <p:cNvPr id="10" name="Group 9">
            <a:extLst>
              <a:ext uri="{FF2B5EF4-FFF2-40B4-BE49-F238E27FC236}">
                <a16:creationId xmlns:a16="http://schemas.microsoft.com/office/drawing/2014/main" id="{CEFC9A1F-7AE6-4C61-B2CB-D9237E9CF46D}"/>
              </a:ext>
              <a:ext uri="{C183D7F6-B498-43B3-948B-1728B52AA6E4}">
                <adec:decorative xmlns:adec="http://schemas.microsoft.com/office/drawing/2017/decorative" val="1"/>
              </a:ext>
            </a:extLst>
          </p:cNvPr>
          <p:cNvGrpSpPr/>
          <p:nvPr/>
        </p:nvGrpSpPr>
        <p:grpSpPr>
          <a:xfrm>
            <a:off x="10690692" y="1258993"/>
            <a:ext cx="1214049" cy="536971"/>
            <a:chOff x="10690692" y="1258993"/>
            <a:chExt cx="1214049" cy="536971"/>
          </a:xfrm>
        </p:grpSpPr>
        <p:sp>
          <p:nvSpPr>
            <p:cNvPr id="651" name="Rectangle 650">
              <a:extLst>
                <a:ext uri="{FF2B5EF4-FFF2-40B4-BE49-F238E27FC236}">
                  <a16:creationId xmlns:a16="http://schemas.microsoft.com/office/drawing/2014/main" id="{79CB72B9-0BF5-4D73-A106-854C9719C2C5}"/>
                </a:ext>
              </a:extLst>
            </p:cNvPr>
            <p:cNvSpPr/>
            <p:nvPr/>
          </p:nvSpPr>
          <p:spPr bwMode="auto">
            <a:xfrm>
              <a:off x="10746297" y="1258993"/>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52" name="TextBox 651">
              <a:extLst>
                <a:ext uri="{FF2B5EF4-FFF2-40B4-BE49-F238E27FC236}">
                  <a16:creationId xmlns:a16="http://schemas.microsoft.com/office/drawing/2014/main" id="{A827ECCB-74E1-44B7-AAE9-88AFD01CCD19}"/>
                </a:ext>
              </a:extLst>
            </p:cNvPr>
            <p:cNvSpPr txBox="1"/>
            <p:nvPr/>
          </p:nvSpPr>
          <p:spPr>
            <a:xfrm>
              <a:off x="10690692" y="1258993"/>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Automanage</a:t>
              </a:r>
            </a:p>
          </p:txBody>
        </p:sp>
      </p:grpSp>
      <p:pic>
        <p:nvPicPr>
          <p:cNvPr id="601" name="Graphic 600">
            <a:extLst>
              <a:ext uri="{FF2B5EF4-FFF2-40B4-BE49-F238E27FC236}">
                <a16:creationId xmlns:a16="http://schemas.microsoft.com/office/drawing/2014/main" id="{47D5E893-AD7E-4FD8-8D73-997E056FE7D3}"/>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141260" y="888280"/>
            <a:ext cx="274320" cy="310684"/>
          </a:xfrm>
          <a:prstGeom prst="rect">
            <a:avLst/>
          </a:prstGeom>
        </p:spPr>
      </p:pic>
      <p:pic>
        <p:nvPicPr>
          <p:cNvPr id="603" name="Graphic 602">
            <a:extLst>
              <a:ext uri="{FF2B5EF4-FFF2-40B4-BE49-F238E27FC236}">
                <a16:creationId xmlns:a16="http://schemas.microsoft.com/office/drawing/2014/main" id="{DB095AB1-E46F-4DC9-9B63-221A46375D39}"/>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173368" y="1469825"/>
            <a:ext cx="242212" cy="274320"/>
          </a:xfrm>
          <a:prstGeom prst="rect">
            <a:avLst/>
          </a:prstGeom>
        </p:spPr>
      </p:pic>
      <p:pic>
        <p:nvPicPr>
          <p:cNvPr id="655" name="Graphic 654">
            <a:extLst>
              <a:ext uri="{FF2B5EF4-FFF2-40B4-BE49-F238E27FC236}">
                <a16:creationId xmlns:a16="http://schemas.microsoft.com/office/drawing/2014/main" id="{962F9118-3F5B-4E26-8D03-FE55A34AE6FB}"/>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711714" y="1463167"/>
            <a:ext cx="242212" cy="274320"/>
          </a:xfrm>
          <a:prstGeom prst="rect">
            <a:avLst/>
          </a:prstGeom>
        </p:spPr>
      </p:pic>
      <p:pic>
        <p:nvPicPr>
          <p:cNvPr id="656" name="Graphic 655">
            <a:extLst>
              <a:ext uri="{FF2B5EF4-FFF2-40B4-BE49-F238E27FC236}">
                <a16:creationId xmlns:a16="http://schemas.microsoft.com/office/drawing/2014/main" id="{C35EE239-0DB0-47F4-B41B-424225162B7E}"/>
              </a:ext>
              <a:ext uri="{C183D7F6-B498-43B3-948B-1728B52AA6E4}">
                <adec:decorative xmlns:adec="http://schemas.microsoft.com/office/drawing/2017/decorative" val="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927270" y="1461795"/>
            <a:ext cx="242212" cy="274320"/>
          </a:xfrm>
          <a:prstGeom prst="rect">
            <a:avLst/>
          </a:prstGeom>
        </p:spPr>
      </p:pic>
      <p:pic>
        <p:nvPicPr>
          <p:cNvPr id="657" name="Graphic 656">
            <a:extLst>
              <a:ext uri="{FF2B5EF4-FFF2-40B4-BE49-F238E27FC236}">
                <a16:creationId xmlns:a16="http://schemas.microsoft.com/office/drawing/2014/main" id="{E286DCEC-62DE-4217-A722-B405DAFAC263}"/>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784017" y="893374"/>
            <a:ext cx="242212" cy="274320"/>
          </a:xfrm>
          <a:prstGeom prst="rect">
            <a:avLst/>
          </a:prstGeom>
        </p:spPr>
      </p:pic>
      <p:sp>
        <p:nvSpPr>
          <p:cNvPr id="658" name="Rectangle 657">
            <a:extLst>
              <a:ext uri="{FF2B5EF4-FFF2-40B4-BE49-F238E27FC236}">
                <a16:creationId xmlns:a16="http://schemas.microsoft.com/office/drawing/2014/main" id="{4B9707AA-986E-4BB7-BA49-949A89975DEA}"/>
              </a:ext>
              <a:ext uri="{C183D7F6-B498-43B3-948B-1728B52AA6E4}">
                <adec:decorative xmlns:adec="http://schemas.microsoft.com/office/drawing/2017/decorative" val="1"/>
              </a:ext>
            </a:extLst>
          </p:cNvPr>
          <p:cNvSpPr/>
          <p:nvPr/>
        </p:nvSpPr>
        <p:spPr>
          <a:xfrm>
            <a:off x="10026677" y="916521"/>
            <a:ext cx="274320" cy="274320"/>
          </a:xfrm>
          <a:prstGeom prst="rect">
            <a:avLst/>
          </a:prstGeom>
          <a:blipFill rotWithShape="1">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a:blipFill>
          <a:ln w="10795" cap="flat" cmpd="sng" algn="ctr">
            <a:noFill/>
            <a:prstDash val="solid"/>
          </a:ln>
          <a:effectLst/>
        </p:spPr>
      </p:sp>
      <p:pic>
        <p:nvPicPr>
          <p:cNvPr id="659" name="Graphic 658">
            <a:extLst>
              <a:ext uri="{FF2B5EF4-FFF2-40B4-BE49-F238E27FC236}">
                <a16:creationId xmlns:a16="http://schemas.microsoft.com/office/drawing/2014/main" id="{885F0151-DAE8-4FD1-98C5-DA0549C57EB6}"/>
              </a:ext>
              <a:ext uri="{C183D7F6-B498-43B3-948B-1728B52AA6E4}">
                <adec:decorative xmlns:adec="http://schemas.microsoft.com/office/drawing/2017/decorative" val="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7800992" y="1459201"/>
            <a:ext cx="242212" cy="274320"/>
          </a:xfrm>
          <a:prstGeom prst="rect">
            <a:avLst/>
          </a:prstGeom>
        </p:spPr>
      </p:pic>
      <p:pic>
        <p:nvPicPr>
          <p:cNvPr id="660" name="Graphic 659">
            <a:extLst>
              <a:ext uri="{FF2B5EF4-FFF2-40B4-BE49-F238E27FC236}">
                <a16:creationId xmlns:a16="http://schemas.microsoft.com/office/drawing/2014/main" id="{33A3E7D1-8817-44B2-92A9-5CF2B5485A60}"/>
              </a:ext>
              <a:ext uri="{C183D7F6-B498-43B3-948B-1728B52AA6E4}">
                <adec:decorative xmlns:adec="http://schemas.microsoft.com/office/drawing/2017/decorative" val="1"/>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6691958" y="876558"/>
            <a:ext cx="242212" cy="274320"/>
          </a:xfrm>
          <a:prstGeom prst="rect">
            <a:avLst/>
          </a:prstGeom>
        </p:spPr>
      </p:pic>
      <p:pic>
        <p:nvPicPr>
          <p:cNvPr id="661" name="Graphic 660">
            <a:extLst>
              <a:ext uri="{FF2B5EF4-FFF2-40B4-BE49-F238E27FC236}">
                <a16:creationId xmlns:a16="http://schemas.microsoft.com/office/drawing/2014/main" id="{3188A56E-D9F6-4F83-B688-DF7C3BA16944}"/>
              </a:ext>
              <a:ext uri="{C183D7F6-B498-43B3-948B-1728B52AA6E4}">
                <adec:decorative xmlns:adec="http://schemas.microsoft.com/office/drawing/2017/decorative" val="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8920671" y="893374"/>
            <a:ext cx="242212" cy="274320"/>
          </a:xfrm>
          <a:prstGeom prst="rect">
            <a:avLst/>
          </a:prstGeom>
        </p:spPr>
      </p:pic>
      <p:pic>
        <p:nvPicPr>
          <p:cNvPr id="662" name="Graphic 661">
            <a:extLst>
              <a:ext uri="{FF2B5EF4-FFF2-40B4-BE49-F238E27FC236}">
                <a16:creationId xmlns:a16="http://schemas.microsoft.com/office/drawing/2014/main" id="{98CDC937-8FD7-4F28-9E1B-A49887D2A7F4}"/>
              </a:ext>
              <a:ext uri="{C183D7F6-B498-43B3-948B-1728B52AA6E4}">
                <adec:decorative xmlns:adec="http://schemas.microsoft.com/office/drawing/2017/decorative" val="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0021254" y="1446732"/>
            <a:ext cx="274320" cy="310684"/>
          </a:xfrm>
          <a:prstGeom prst="rect">
            <a:avLst/>
          </a:prstGeom>
        </p:spPr>
      </p:pic>
      <p:grpSp>
        <p:nvGrpSpPr>
          <p:cNvPr id="9" name="Group 8">
            <a:extLst>
              <a:ext uri="{FF2B5EF4-FFF2-40B4-BE49-F238E27FC236}">
                <a16:creationId xmlns:a16="http://schemas.microsoft.com/office/drawing/2014/main" id="{D25971D8-8EE6-484D-9453-D176C631AFA0}"/>
              </a:ext>
              <a:ext uri="{C183D7F6-B498-43B3-948B-1728B52AA6E4}">
                <adec:decorative xmlns:adec="http://schemas.microsoft.com/office/drawing/2017/decorative" val="1"/>
              </a:ext>
            </a:extLst>
          </p:cNvPr>
          <p:cNvGrpSpPr/>
          <p:nvPr/>
        </p:nvGrpSpPr>
        <p:grpSpPr>
          <a:xfrm>
            <a:off x="3937136" y="689208"/>
            <a:ext cx="1214049" cy="536971"/>
            <a:chOff x="3937136" y="689208"/>
            <a:chExt cx="1214049" cy="536971"/>
          </a:xfrm>
        </p:grpSpPr>
        <p:sp>
          <p:nvSpPr>
            <p:cNvPr id="668" name="Rectangle 667">
              <a:extLst>
                <a:ext uri="{FF2B5EF4-FFF2-40B4-BE49-F238E27FC236}">
                  <a16:creationId xmlns:a16="http://schemas.microsoft.com/office/drawing/2014/main" id="{729D6CD3-F9E2-4254-B6AA-FE404F0FEAEA}"/>
                </a:ext>
              </a:extLst>
            </p:cNvPr>
            <p:cNvSpPr/>
            <p:nvPr/>
          </p:nvSpPr>
          <p:spPr bwMode="auto">
            <a:xfrm>
              <a:off x="3992741" y="689208"/>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69" name="TextBox 668">
              <a:extLst>
                <a:ext uri="{FF2B5EF4-FFF2-40B4-BE49-F238E27FC236}">
                  <a16:creationId xmlns:a16="http://schemas.microsoft.com/office/drawing/2014/main" id="{2344A9AF-B2CE-4827-8A3E-AD11F69C10BE}"/>
                </a:ext>
              </a:extLst>
            </p:cNvPr>
            <p:cNvSpPr txBox="1"/>
            <p:nvPr/>
          </p:nvSpPr>
          <p:spPr>
            <a:xfrm>
              <a:off x="3937136" y="689208"/>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Policy</a:t>
              </a:r>
            </a:p>
          </p:txBody>
        </p:sp>
      </p:grpSp>
      <p:grpSp>
        <p:nvGrpSpPr>
          <p:cNvPr id="4" name="Group 3">
            <a:extLst>
              <a:ext uri="{FF2B5EF4-FFF2-40B4-BE49-F238E27FC236}">
                <a16:creationId xmlns:a16="http://schemas.microsoft.com/office/drawing/2014/main" id="{A35BFB3F-B809-4C2D-A36E-BCD8766F78FA}"/>
              </a:ext>
              <a:ext uri="{C183D7F6-B498-43B3-948B-1728B52AA6E4}">
                <adec:decorative xmlns:adec="http://schemas.microsoft.com/office/drawing/2017/decorative" val="1"/>
              </a:ext>
            </a:extLst>
          </p:cNvPr>
          <p:cNvGrpSpPr/>
          <p:nvPr/>
        </p:nvGrpSpPr>
        <p:grpSpPr>
          <a:xfrm>
            <a:off x="3937136" y="1256917"/>
            <a:ext cx="1214049" cy="536971"/>
            <a:chOff x="3937136" y="1256917"/>
            <a:chExt cx="1214049" cy="536971"/>
          </a:xfrm>
        </p:grpSpPr>
        <p:sp>
          <p:nvSpPr>
            <p:cNvPr id="672" name="Rectangle 671">
              <a:extLst>
                <a:ext uri="{FF2B5EF4-FFF2-40B4-BE49-F238E27FC236}">
                  <a16:creationId xmlns:a16="http://schemas.microsoft.com/office/drawing/2014/main" id="{73647008-4EF7-43AF-87CE-78FB79551B1E}"/>
                </a:ext>
              </a:extLst>
            </p:cNvPr>
            <p:cNvSpPr/>
            <p:nvPr/>
          </p:nvSpPr>
          <p:spPr bwMode="auto">
            <a:xfrm>
              <a:off x="3992741" y="1256917"/>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73" name="TextBox 672">
              <a:extLst>
                <a:ext uri="{FF2B5EF4-FFF2-40B4-BE49-F238E27FC236}">
                  <a16:creationId xmlns:a16="http://schemas.microsoft.com/office/drawing/2014/main" id="{554142F4-5D01-4633-ABF8-989AB33BD18C}"/>
                </a:ext>
              </a:extLst>
            </p:cNvPr>
            <p:cNvSpPr txBox="1"/>
            <p:nvPr/>
          </p:nvSpPr>
          <p:spPr>
            <a:xfrm>
              <a:off x="3937136" y="1256917"/>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Security Center</a:t>
              </a:r>
            </a:p>
          </p:txBody>
        </p:sp>
      </p:grpSp>
      <p:pic>
        <p:nvPicPr>
          <p:cNvPr id="675" name="Graphic 674">
            <a:extLst>
              <a:ext uri="{FF2B5EF4-FFF2-40B4-BE49-F238E27FC236}">
                <a16:creationId xmlns:a16="http://schemas.microsoft.com/office/drawing/2014/main" id="{5AC4B763-6297-402C-86C2-76007BA98FBC}"/>
              </a:ext>
              <a:ext uri="{C183D7F6-B498-43B3-948B-1728B52AA6E4}">
                <adec:decorative xmlns:adec="http://schemas.microsoft.com/office/drawing/2017/decorative" val="1"/>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4420953" y="904541"/>
            <a:ext cx="242212" cy="274320"/>
          </a:xfrm>
          <a:prstGeom prst="rect">
            <a:avLst/>
          </a:prstGeom>
        </p:spPr>
      </p:pic>
      <p:pic>
        <p:nvPicPr>
          <p:cNvPr id="676" name="Graphic 675">
            <a:extLst>
              <a:ext uri="{FF2B5EF4-FFF2-40B4-BE49-F238E27FC236}">
                <a16:creationId xmlns:a16="http://schemas.microsoft.com/office/drawing/2014/main" id="{46E4F2AD-5E6A-40E5-A3F3-86B15CBA2A05}"/>
              </a:ext>
              <a:ext uri="{C183D7F6-B498-43B3-948B-1728B52AA6E4}">
                <adec:decorative xmlns:adec="http://schemas.microsoft.com/office/drawing/2017/decorative" val="1"/>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4412352" y="1457841"/>
            <a:ext cx="242212" cy="274320"/>
          </a:xfrm>
          <a:prstGeom prst="rect">
            <a:avLst/>
          </a:prstGeom>
        </p:spPr>
      </p:pic>
      <p:grpSp>
        <p:nvGrpSpPr>
          <p:cNvPr id="2" name="Group 1">
            <a:extLst>
              <a:ext uri="{FF2B5EF4-FFF2-40B4-BE49-F238E27FC236}">
                <a16:creationId xmlns:a16="http://schemas.microsoft.com/office/drawing/2014/main" id="{6E82978E-4195-4EA8-8E74-C2CCB77D68BA}"/>
              </a:ext>
              <a:ext uri="{C183D7F6-B498-43B3-948B-1728B52AA6E4}">
                <adec:decorative xmlns:adec="http://schemas.microsoft.com/office/drawing/2017/decorative" val="1"/>
              </a:ext>
            </a:extLst>
          </p:cNvPr>
          <p:cNvGrpSpPr/>
          <p:nvPr/>
        </p:nvGrpSpPr>
        <p:grpSpPr>
          <a:xfrm>
            <a:off x="3992740" y="1823330"/>
            <a:ext cx="7856397" cy="226129"/>
            <a:chOff x="3992740" y="1823330"/>
            <a:chExt cx="7856397" cy="226129"/>
          </a:xfrm>
        </p:grpSpPr>
        <p:sp>
          <p:nvSpPr>
            <p:cNvPr id="678" name="Rectangle 677">
              <a:extLst>
                <a:ext uri="{FF2B5EF4-FFF2-40B4-BE49-F238E27FC236}">
                  <a16:creationId xmlns:a16="http://schemas.microsoft.com/office/drawing/2014/main" id="{BC3A0B80-5978-40F6-AF34-C049B678B438}"/>
                </a:ext>
              </a:extLst>
            </p:cNvPr>
            <p:cNvSpPr/>
            <p:nvPr/>
          </p:nvSpPr>
          <p:spPr bwMode="auto">
            <a:xfrm>
              <a:off x="3992740" y="1823646"/>
              <a:ext cx="1263879" cy="22287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Resource Inventory</a:t>
              </a:r>
            </a:p>
          </p:txBody>
        </p:sp>
        <p:sp>
          <p:nvSpPr>
            <p:cNvPr id="679" name="Rectangle 678">
              <a:extLst>
                <a:ext uri="{FF2B5EF4-FFF2-40B4-BE49-F238E27FC236}">
                  <a16:creationId xmlns:a16="http://schemas.microsoft.com/office/drawing/2014/main" id="{E7C1AD02-2458-43A3-BA65-AE29766B37D5}"/>
                </a:ext>
              </a:extLst>
            </p:cNvPr>
            <p:cNvSpPr/>
            <p:nvPr/>
          </p:nvSpPr>
          <p:spPr bwMode="auto">
            <a:xfrm>
              <a:off x="5312622" y="1823767"/>
              <a:ext cx="1263879" cy="22287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Billing</a:t>
              </a:r>
            </a:p>
          </p:txBody>
        </p:sp>
        <p:sp>
          <p:nvSpPr>
            <p:cNvPr id="680" name="Rectangle 679">
              <a:extLst>
                <a:ext uri="{FF2B5EF4-FFF2-40B4-BE49-F238E27FC236}">
                  <a16:creationId xmlns:a16="http://schemas.microsoft.com/office/drawing/2014/main" id="{320C182E-B05C-4171-AEBD-60A9E8204EA9}"/>
                </a:ext>
              </a:extLst>
            </p:cNvPr>
            <p:cNvSpPr/>
            <p:nvPr/>
          </p:nvSpPr>
          <p:spPr bwMode="auto">
            <a:xfrm>
              <a:off x="6632747" y="1823646"/>
              <a:ext cx="1263879" cy="22287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Monitoring &amp; Logs</a:t>
              </a:r>
            </a:p>
          </p:txBody>
        </p:sp>
        <p:sp>
          <p:nvSpPr>
            <p:cNvPr id="682" name="Rectangle 681">
              <a:extLst>
                <a:ext uri="{FF2B5EF4-FFF2-40B4-BE49-F238E27FC236}">
                  <a16:creationId xmlns:a16="http://schemas.microsoft.com/office/drawing/2014/main" id="{C4DCD02A-5488-4F98-93FD-9A5EE9C206B7}"/>
                </a:ext>
              </a:extLst>
            </p:cNvPr>
            <p:cNvSpPr/>
            <p:nvPr/>
          </p:nvSpPr>
          <p:spPr bwMode="auto">
            <a:xfrm>
              <a:off x="7950251" y="1823330"/>
              <a:ext cx="1263879" cy="22287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Secrets Management</a:t>
              </a:r>
            </a:p>
          </p:txBody>
        </p:sp>
        <p:sp>
          <p:nvSpPr>
            <p:cNvPr id="684" name="Rectangle 683">
              <a:extLst>
                <a:ext uri="{FF2B5EF4-FFF2-40B4-BE49-F238E27FC236}">
                  <a16:creationId xmlns:a16="http://schemas.microsoft.com/office/drawing/2014/main" id="{ACCB58F2-4870-4112-A14B-5C58E198A31E}"/>
                </a:ext>
              </a:extLst>
            </p:cNvPr>
            <p:cNvSpPr/>
            <p:nvPr/>
          </p:nvSpPr>
          <p:spPr bwMode="auto">
            <a:xfrm>
              <a:off x="9267754" y="1823330"/>
              <a:ext cx="1263879" cy="22287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Governance</a:t>
              </a:r>
            </a:p>
          </p:txBody>
        </p:sp>
        <p:sp>
          <p:nvSpPr>
            <p:cNvPr id="685" name="Rectangle 684">
              <a:extLst>
                <a:ext uri="{FF2B5EF4-FFF2-40B4-BE49-F238E27FC236}">
                  <a16:creationId xmlns:a16="http://schemas.microsoft.com/office/drawing/2014/main" id="{B69AA552-3ECC-4458-82C1-A6BD3A63E4EC}"/>
                </a:ext>
              </a:extLst>
            </p:cNvPr>
            <p:cNvSpPr/>
            <p:nvPr/>
          </p:nvSpPr>
          <p:spPr bwMode="auto">
            <a:xfrm>
              <a:off x="10585258" y="1826587"/>
              <a:ext cx="1263879" cy="22287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Compliance &amp; Security</a:t>
              </a:r>
            </a:p>
          </p:txBody>
        </p:sp>
      </p:grpSp>
      <p:pic>
        <p:nvPicPr>
          <p:cNvPr id="689" name="Graphic 688">
            <a:extLst>
              <a:ext uri="{FF2B5EF4-FFF2-40B4-BE49-F238E27FC236}">
                <a16:creationId xmlns:a16="http://schemas.microsoft.com/office/drawing/2014/main" id="{327FC977-9F33-4137-BCD3-57D814AEE936}"/>
              </a:ext>
              <a:ext uri="{C183D7F6-B498-43B3-948B-1728B52AA6E4}">
                <adec:decorative xmlns:adec="http://schemas.microsoft.com/office/drawing/2017/decorative" val="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209456" y="1123964"/>
            <a:ext cx="522452" cy="522452"/>
          </a:xfrm>
          <a:prstGeom prst="rect">
            <a:avLst/>
          </a:prstGeom>
        </p:spPr>
      </p:pic>
      <p:grpSp>
        <p:nvGrpSpPr>
          <p:cNvPr id="32" name="Group 31">
            <a:extLst>
              <a:ext uri="{FF2B5EF4-FFF2-40B4-BE49-F238E27FC236}">
                <a16:creationId xmlns:a16="http://schemas.microsoft.com/office/drawing/2014/main" id="{F8BC7398-3507-4EE0-9716-6DDAE693DB6D}"/>
              </a:ext>
              <a:ext uri="{C183D7F6-B498-43B3-948B-1728B52AA6E4}">
                <adec:decorative xmlns:adec="http://schemas.microsoft.com/office/drawing/2017/decorative" val="1"/>
              </a:ext>
            </a:extLst>
          </p:cNvPr>
          <p:cNvGrpSpPr/>
          <p:nvPr/>
        </p:nvGrpSpPr>
        <p:grpSpPr>
          <a:xfrm>
            <a:off x="5058131" y="4108367"/>
            <a:ext cx="2225935" cy="2673139"/>
            <a:chOff x="5058131" y="4108367"/>
            <a:chExt cx="2225935" cy="2673139"/>
          </a:xfrm>
        </p:grpSpPr>
        <p:cxnSp>
          <p:nvCxnSpPr>
            <p:cNvPr id="496" name="Connector: Elbow 495">
              <a:extLst>
                <a:ext uri="{FF2B5EF4-FFF2-40B4-BE49-F238E27FC236}">
                  <a16:creationId xmlns:a16="http://schemas.microsoft.com/office/drawing/2014/main" id="{B64359E1-8D86-422C-B9A2-A3D43B99E020}"/>
                </a:ext>
              </a:extLst>
            </p:cNvPr>
            <p:cNvCxnSpPr>
              <a:cxnSpLocks/>
              <a:stCxn id="498" idx="0"/>
              <a:endCxn id="501" idx="2"/>
            </p:cNvCxnSpPr>
            <p:nvPr/>
          </p:nvCxnSpPr>
          <p:spPr>
            <a:xfrm rot="16200000" flipV="1">
              <a:off x="5765857" y="4842082"/>
              <a:ext cx="245490" cy="558816"/>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97" name="Group 496">
              <a:extLst>
                <a:ext uri="{FF2B5EF4-FFF2-40B4-BE49-F238E27FC236}">
                  <a16:creationId xmlns:a16="http://schemas.microsoft.com/office/drawing/2014/main" id="{17BBC6BA-9256-46C9-B76E-39EA1846C7B5}"/>
                </a:ext>
              </a:extLst>
            </p:cNvPr>
            <p:cNvGrpSpPr/>
            <p:nvPr/>
          </p:nvGrpSpPr>
          <p:grpSpPr>
            <a:xfrm>
              <a:off x="5058131" y="5344476"/>
              <a:ext cx="2219756" cy="1437030"/>
              <a:chOff x="231256" y="5345063"/>
              <a:chExt cx="2219756" cy="1437030"/>
            </a:xfrm>
          </p:grpSpPr>
          <p:sp>
            <p:nvSpPr>
              <p:cNvPr id="509" name="Rectangle 508">
                <a:extLst>
                  <a:ext uri="{FF2B5EF4-FFF2-40B4-BE49-F238E27FC236}">
                    <a16:creationId xmlns:a16="http://schemas.microsoft.com/office/drawing/2014/main" id="{4C6B873C-60DF-4361-AF93-25B2D0084A0C}"/>
                  </a:ext>
                </a:extLst>
              </p:cNvPr>
              <p:cNvSpPr/>
              <p:nvPr/>
            </p:nvSpPr>
            <p:spPr bwMode="auto">
              <a:xfrm>
                <a:off x="231256" y="6326785"/>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VMware vSphere</a:t>
                </a:r>
              </a:p>
            </p:txBody>
          </p:sp>
          <p:sp>
            <p:nvSpPr>
              <p:cNvPr id="516" name="Rectangle 515">
                <a:extLst>
                  <a:ext uri="{FF2B5EF4-FFF2-40B4-BE49-F238E27FC236}">
                    <a16:creationId xmlns:a16="http://schemas.microsoft.com/office/drawing/2014/main" id="{B2631DA8-0BA5-4594-AA62-F2444C26658B}"/>
                  </a:ext>
                </a:extLst>
              </p:cNvPr>
              <p:cNvSpPr/>
              <p:nvPr/>
            </p:nvSpPr>
            <p:spPr bwMode="auto">
              <a:xfrm>
                <a:off x="231256" y="5345064"/>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WS &amp; Linux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VMware vSphere VMs</a:t>
                </a:r>
              </a:p>
            </p:txBody>
          </p:sp>
          <p:sp>
            <p:nvSpPr>
              <p:cNvPr id="512" name="Rectangle 511">
                <a:extLst>
                  <a:ext uri="{FF2B5EF4-FFF2-40B4-BE49-F238E27FC236}">
                    <a16:creationId xmlns:a16="http://schemas.microsoft.com/office/drawing/2014/main" id="{7F57D128-F4C6-4E5F-A50A-283ECF031D80}"/>
                  </a:ext>
                </a:extLst>
              </p:cNvPr>
              <p:cNvSpPr/>
              <p:nvPr/>
            </p:nvSpPr>
            <p:spPr bwMode="auto">
              <a:xfrm>
                <a:off x="1361468" y="5345063"/>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VMware vSphere VMs</a:t>
                </a:r>
              </a:p>
            </p:txBody>
          </p:sp>
        </p:grpSp>
        <p:sp>
          <p:nvSpPr>
            <p:cNvPr id="498" name="Rectangle 497">
              <a:extLst>
                <a:ext uri="{FF2B5EF4-FFF2-40B4-BE49-F238E27FC236}">
                  <a16:creationId xmlns:a16="http://schemas.microsoft.com/office/drawing/2014/main" id="{AA1A0C44-8AB2-46FF-A88B-B304FD436718}"/>
                </a:ext>
              </a:extLst>
            </p:cNvPr>
            <p:cNvSpPr/>
            <p:nvPr/>
          </p:nvSpPr>
          <p:spPr bwMode="auto">
            <a:xfrm>
              <a:off x="5209319" y="5244235"/>
              <a:ext cx="1917381" cy="19803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 Connected Machine Agent</a:t>
              </a:r>
            </a:p>
          </p:txBody>
        </p:sp>
        <p:grpSp>
          <p:nvGrpSpPr>
            <p:cNvPr id="499" name="Group 498">
              <a:extLst>
                <a:ext uri="{FF2B5EF4-FFF2-40B4-BE49-F238E27FC236}">
                  <a16:creationId xmlns:a16="http://schemas.microsoft.com/office/drawing/2014/main" id="{BDF2CAE5-AC9A-4D4F-9FA7-A0C46C920D42}"/>
                </a:ext>
              </a:extLst>
            </p:cNvPr>
            <p:cNvGrpSpPr/>
            <p:nvPr/>
          </p:nvGrpSpPr>
          <p:grpSpPr>
            <a:xfrm>
              <a:off x="5064422" y="4108367"/>
              <a:ext cx="2219644" cy="890378"/>
              <a:chOff x="237547" y="4138585"/>
              <a:chExt cx="2219644" cy="890378"/>
            </a:xfrm>
          </p:grpSpPr>
          <p:sp>
            <p:nvSpPr>
              <p:cNvPr id="501" name="Rectangle 500">
                <a:extLst>
                  <a:ext uri="{FF2B5EF4-FFF2-40B4-BE49-F238E27FC236}">
                    <a16:creationId xmlns:a16="http://schemas.microsoft.com/office/drawing/2014/main" id="{93E4E87E-E90C-4CBD-8832-CEEB5C8350E8}"/>
                  </a:ext>
                </a:extLst>
              </p:cNvPr>
              <p:cNvSpPr/>
              <p:nvPr/>
            </p:nvSpPr>
            <p:spPr bwMode="auto">
              <a:xfrm>
                <a:off x="237547" y="4138585"/>
                <a:ext cx="1089544" cy="89037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servers</a:t>
                </a:r>
              </a:p>
            </p:txBody>
          </p:sp>
          <p:grpSp>
            <p:nvGrpSpPr>
              <p:cNvPr id="502" name="Group 501">
                <a:extLst>
                  <a:ext uri="{FF2B5EF4-FFF2-40B4-BE49-F238E27FC236}">
                    <a16:creationId xmlns:a16="http://schemas.microsoft.com/office/drawing/2014/main" id="{AF8CFF24-AA51-4F4F-922D-DDF8BA3C5088}"/>
                  </a:ext>
                </a:extLst>
              </p:cNvPr>
              <p:cNvGrpSpPr/>
              <p:nvPr/>
            </p:nvGrpSpPr>
            <p:grpSpPr>
              <a:xfrm>
                <a:off x="410314" y="4215428"/>
                <a:ext cx="746434" cy="365760"/>
                <a:chOff x="1668757" y="4475957"/>
                <a:chExt cx="746434" cy="365760"/>
              </a:xfrm>
            </p:grpSpPr>
            <p:pic>
              <p:nvPicPr>
                <p:cNvPr id="507" name="Graphic 506">
                  <a:extLst>
                    <a:ext uri="{FF2B5EF4-FFF2-40B4-BE49-F238E27FC236}">
                      <a16:creationId xmlns:a16="http://schemas.microsoft.com/office/drawing/2014/main" id="{CB49799C-8B7E-4B71-9745-1CD543D4832C}"/>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668757" y="4475957"/>
                  <a:ext cx="365760" cy="365760"/>
                </a:xfrm>
                <a:prstGeom prst="rect">
                  <a:avLst/>
                </a:prstGeom>
              </p:spPr>
            </p:pic>
            <p:pic>
              <p:nvPicPr>
                <p:cNvPr id="508" name="Graphic 507">
                  <a:extLst>
                    <a:ext uri="{FF2B5EF4-FFF2-40B4-BE49-F238E27FC236}">
                      <a16:creationId xmlns:a16="http://schemas.microsoft.com/office/drawing/2014/main" id="{A7A30024-113D-4B06-AABE-3B520CD22BFB}"/>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049431" y="4475957"/>
                  <a:ext cx="365760" cy="365760"/>
                </a:xfrm>
                <a:prstGeom prst="rect">
                  <a:avLst/>
                </a:prstGeom>
              </p:spPr>
            </p:pic>
          </p:grpSp>
          <p:sp>
            <p:nvSpPr>
              <p:cNvPr id="503" name="Rectangle 502">
                <a:extLst>
                  <a:ext uri="{FF2B5EF4-FFF2-40B4-BE49-F238E27FC236}">
                    <a16:creationId xmlns:a16="http://schemas.microsoft.com/office/drawing/2014/main" id="{DAAEC5F1-4EC5-4129-8FB4-61C14CF6D36A}"/>
                  </a:ext>
                </a:extLst>
              </p:cNvPr>
              <p:cNvSpPr/>
              <p:nvPr/>
            </p:nvSpPr>
            <p:spPr bwMode="auto">
              <a:xfrm>
                <a:off x="1367647" y="4138585"/>
                <a:ext cx="1089544" cy="89037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p:txBody>
          </p:sp>
          <p:grpSp>
            <p:nvGrpSpPr>
              <p:cNvPr id="504" name="Group 503">
                <a:extLst>
                  <a:ext uri="{FF2B5EF4-FFF2-40B4-BE49-F238E27FC236}">
                    <a16:creationId xmlns:a16="http://schemas.microsoft.com/office/drawing/2014/main" id="{55664864-AD31-483A-8BAA-677881AC0541}"/>
                  </a:ext>
                </a:extLst>
              </p:cNvPr>
              <p:cNvGrpSpPr/>
              <p:nvPr/>
            </p:nvGrpSpPr>
            <p:grpSpPr>
              <a:xfrm>
                <a:off x="1540444" y="4220225"/>
                <a:ext cx="755350" cy="365760"/>
                <a:chOff x="1537459" y="4215428"/>
                <a:chExt cx="755350" cy="365760"/>
              </a:xfrm>
            </p:grpSpPr>
            <p:pic>
              <p:nvPicPr>
                <p:cNvPr id="505" name="Graphic 504" descr="Azure SQL">
                  <a:extLst>
                    <a:ext uri="{FF2B5EF4-FFF2-40B4-BE49-F238E27FC236}">
                      <a16:creationId xmlns:a16="http://schemas.microsoft.com/office/drawing/2014/main" id="{8D4A360B-5BB2-44CE-9468-2924F24F9F44}"/>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537459" y="4215428"/>
                  <a:ext cx="365760" cy="365760"/>
                </a:xfrm>
                <a:prstGeom prst="rect">
                  <a:avLst/>
                </a:prstGeom>
              </p:spPr>
            </p:pic>
            <p:pic>
              <p:nvPicPr>
                <p:cNvPr id="506" name="Graphic 505" descr="Azure SQL">
                  <a:extLst>
                    <a:ext uri="{FF2B5EF4-FFF2-40B4-BE49-F238E27FC236}">
                      <a16:creationId xmlns:a16="http://schemas.microsoft.com/office/drawing/2014/main" id="{085A76F4-4663-4490-A76E-4790D0DF2B87}"/>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927049" y="4215428"/>
                  <a:ext cx="365760" cy="365760"/>
                </a:xfrm>
                <a:prstGeom prst="rect">
                  <a:avLst/>
                </a:prstGeom>
              </p:spPr>
            </p:pic>
          </p:grpSp>
        </p:grpSp>
        <p:cxnSp>
          <p:nvCxnSpPr>
            <p:cNvPr id="500" name="Connector: Elbow 499">
              <a:extLst>
                <a:ext uri="{FF2B5EF4-FFF2-40B4-BE49-F238E27FC236}">
                  <a16:creationId xmlns:a16="http://schemas.microsoft.com/office/drawing/2014/main" id="{DFCF0D9E-FB0F-4C41-9E01-CBAA419D46EE}"/>
                </a:ext>
              </a:extLst>
            </p:cNvPr>
            <p:cNvCxnSpPr>
              <a:cxnSpLocks/>
              <a:stCxn id="498" idx="0"/>
              <a:endCxn id="503" idx="2"/>
            </p:cNvCxnSpPr>
            <p:nvPr/>
          </p:nvCxnSpPr>
          <p:spPr>
            <a:xfrm rot="5400000" flipH="1" flipV="1">
              <a:off x="6330907" y="4835848"/>
              <a:ext cx="245490" cy="571284"/>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9029598D-7D82-460E-BD54-12D5BF33F50F}"/>
              </a:ext>
              <a:ext uri="{C183D7F6-B498-43B3-948B-1728B52AA6E4}">
                <adec:decorative xmlns:adec="http://schemas.microsoft.com/office/drawing/2017/decorative" val="1"/>
              </a:ext>
            </a:extLst>
          </p:cNvPr>
          <p:cNvGrpSpPr/>
          <p:nvPr/>
        </p:nvGrpSpPr>
        <p:grpSpPr>
          <a:xfrm>
            <a:off x="7456863" y="4108367"/>
            <a:ext cx="2225935" cy="2673139"/>
            <a:chOff x="7456863" y="4108367"/>
            <a:chExt cx="2225935" cy="2673139"/>
          </a:xfrm>
        </p:grpSpPr>
        <p:cxnSp>
          <p:nvCxnSpPr>
            <p:cNvPr id="521" name="Connector: Elbow 520">
              <a:extLst>
                <a:ext uri="{FF2B5EF4-FFF2-40B4-BE49-F238E27FC236}">
                  <a16:creationId xmlns:a16="http://schemas.microsoft.com/office/drawing/2014/main" id="{7E53692E-D632-468D-945B-F88B22B30B72}"/>
                </a:ext>
              </a:extLst>
            </p:cNvPr>
            <p:cNvCxnSpPr>
              <a:cxnSpLocks/>
              <a:stCxn id="523" idx="0"/>
              <a:endCxn id="526" idx="2"/>
            </p:cNvCxnSpPr>
            <p:nvPr/>
          </p:nvCxnSpPr>
          <p:spPr>
            <a:xfrm rot="16200000" flipV="1">
              <a:off x="8164589" y="4842082"/>
              <a:ext cx="245490" cy="558816"/>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22" name="Group 521">
              <a:extLst>
                <a:ext uri="{FF2B5EF4-FFF2-40B4-BE49-F238E27FC236}">
                  <a16:creationId xmlns:a16="http://schemas.microsoft.com/office/drawing/2014/main" id="{0AAE85F0-E603-46A8-8D78-F82ABE0CB730}"/>
                </a:ext>
              </a:extLst>
            </p:cNvPr>
            <p:cNvGrpSpPr/>
            <p:nvPr/>
          </p:nvGrpSpPr>
          <p:grpSpPr>
            <a:xfrm>
              <a:off x="7456863" y="5344476"/>
              <a:ext cx="2219756" cy="1437030"/>
              <a:chOff x="231256" y="5345063"/>
              <a:chExt cx="2219756" cy="1437030"/>
            </a:xfrm>
          </p:grpSpPr>
          <p:sp>
            <p:nvSpPr>
              <p:cNvPr id="534" name="Rectangle 533">
                <a:extLst>
                  <a:ext uri="{FF2B5EF4-FFF2-40B4-BE49-F238E27FC236}">
                    <a16:creationId xmlns:a16="http://schemas.microsoft.com/office/drawing/2014/main" id="{C839651F-7D2B-4723-8243-385C0C2FCFD4}"/>
                  </a:ext>
                </a:extLst>
              </p:cNvPr>
              <p:cNvSpPr/>
              <p:nvPr/>
            </p:nvSpPr>
            <p:spPr bwMode="auto">
              <a:xfrm>
                <a:off x="231256" y="6326785"/>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Amazon Web Services</a:t>
                </a:r>
              </a:p>
            </p:txBody>
          </p:sp>
          <p:sp>
            <p:nvSpPr>
              <p:cNvPr id="541" name="Rectangle 540">
                <a:extLst>
                  <a:ext uri="{FF2B5EF4-FFF2-40B4-BE49-F238E27FC236}">
                    <a16:creationId xmlns:a16="http://schemas.microsoft.com/office/drawing/2014/main" id="{38B4975F-3292-4120-ACEB-09D66203AE7E}"/>
                  </a:ext>
                </a:extLst>
              </p:cNvPr>
              <p:cNvSpPr/>
              <p:nvPr/>
            </p:nvSpPr>
            <p:spPr bwMode="auto">
              <a:xfrm>
                <a:off x="231256" y="5345064"/>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WS &amp; Linux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EC2 Instances</a:t>
                </a:r>
              </a:p>
            </p:txBody>
          </p:sp>
          <p:sp>
            <p:nvSpPr>
              <p:cNvPr id="537" name="Rectangle 536">
                <a:extLst>
                  <a:ext uri="{FF2B5EF4-FFF2-40B4-BE49-F238E27FC236}">
                    <a16:creationId xmlns:a16="http://schemas.microsoft.com/office/drawing/2014/main" id="{81326B4C-0E05-4B4C-B940-73F29D597514}"/>
                  </a:ext>
                </a:extLst>
              </p:cNvPr>
              <p:cNvSpPr/>
              <p:nvPr/>
            </p:nvSpPr>
            <p:spPr bwMode="auto">
              <a:xfrm>
                <a:off x="1361468" y="5345063"/>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EC2 Instances</a:t>
                </a:r>
              </a:p>
            </p:txBody>
          </p:sp>
        </p:grpSp>
        <p:sp>
          <p:nvSpPr>
            <p:cNvPr id="523" name="Rectangle 522">
              <a:extLst>
                <a:ext uri="{FF2B5EF4-FFF2-40B4-BE49-F238E27FC236}">
                  <a16:creationId xmlns:a16="http://schemas.microsoft.com/office/drawing/2014/main" id="{18FBF5AC-B134-4DD0-BEC7-CDAB9CEBD43E}"/>
                </a:ext>
              </a:extLst>
            </p:cNvPr>
            <p:cNvSpPr/>
            <p:nvPr/>
          </p:nvSpPr>
          <p:spPr bwMode="auto">
            <a:xfrm>
              <a:off x="7608051" y="5244235"/>
              <a:ext cx="1917381" cy="19803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 Connected Machine Agent</a:t>
              </a:r>
            </a:p>
          </p:txBody>
        </p:sp>
        <p:grpSp>
          <p:nvGrpSpPr>
            <p:cNvPr id="524" name="Group 523">
              <a:extLst>
                <a:ext uri="{FF2B5EF4-FFF2-40B4-BE49-F238E27FC236}">
                  <a16:creationId xmlns:a16="http://schemas.microsoft.com/office/drawing/2014/main" id="{587503F4-E150-497A-9E72-A4998FF97883}"/>
                </a:ext>
              </a:extLst>
            </p:cNvPr>
            <p:cNvGrpSpPr/>
            <p:nvPr/>
          </p:nvGrpSpPr>
          <p:grpSpPr>
            <a:xfrm>
              <a:off x="7463154" y="4108367"/>
              <a:ext cx="2219644" cy="890378"/>
              <a:chOff x="237547" y="4138585"/>
              <a:chExt cx="2219644" cy="890378"/>
            </a:xfrm>
          </p:grpSpPr>
          <p:sp>
            <p:nvSpPr>
              <p:cNvPr id="526" name="Rectangle 525">
                <a:extLst>
                  <a:ext uri="{FF2B5EF4-FFF2-40B4-BE49-F238E27FC236}">
                    <a16:creationId xmlns:a16="http://schemas.microsoft.com/office/drawing/2014/main" id="{BDFA6DF4-E900-47EC-A947-B4A2438F74CE}"/>
                  </a:ext>
                </a:extLst>
              </p:cNvPr>
              <p:cNvSpPr/>
              <p:nvPr/>
            </p:nvSpPr>
            <p:spPr bwMode="auto">
              <a:xfrm>
                <a:off x="237547" y="4138585"/>
                <a:ext cx="1089544" cy="89037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servers</a:t>
                </a:r>
              </a:p>
            </p:txBody>
          </p:sp>
          <p:grpSp>
            <p:nvGrpSpPr>
              <p:cNvPr id="527" name="Group 526">
                <a:extLst>
                  <a:ext uri="{FF2B5EF4-FFF2-40B4-BE49-F238E27FC236}">
                    <a16:creationId xmlns:a16="http://schemas.microsoft.com/office/drawing/2014/main" id="{2279F075-36CF-4206-891F-60C54E692266}"/>
                  </a:ext>
                </a:extLst>
              </p:cNvPr>
              <p:cNvGrpSpPr/>
              <p:nvPr/>
            </p:nvGrpSpPr>
            <p:grpSpPr>
              <a:xfrm>
                <a:off x="410314" y="4215428"/>
                <a:ext cx="746434" cy="365760"/>
                <a:chOff x="1668757" y="4475957"/>
                <a:chExt cx="746434" cy="365760"/>
              </a:xfrm>
            </p:grpSpPr>
            <p:pic>
              <p:nvPicPr>
                <p:cNvPr id="532" name="Graphic 531">
                  <a:extLst>
                    <a:ext uri="{FF2B5EF4-FFF2-40B4-BE49-F238E27FC236}">
                      <a16:creationId xmlns:a16="http://schemas.microsoft.com/office/drawing/2014/main" id="{FAE68E86-A318-4228-BA2E-40ED096C7172}"/>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668757" y="4475957"/>
                  <a:ext cx="365760" cy="365760"/>
                </a:xfrm>
                <a:prstGeom prst="rect">
                  <a:avLst/>
                </a:prstGeom>
              </p:spPr>
            </p:pic>
            <p:pic>
              <p:nvPicPr>
                <p:cNvPr id="533" name="Graphic 532">
                  <a:extLst>
                    <a:ext uri="{FF2B5EF4-FFF2-40B4-BE49-F238E27FC236}">
                      <a16:creationId xmlns:a16="http://schemas.microsoft.com/office/drawing/2014/main" id="{1DD24BF4-F9B4-410F-BD63-575AF0ECBB64}"/>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049431" y="4475957"/>
                  <a:ext cx="365760" cy="365760"/>
                </a:xfrm>
                <a:prstGeom prst="rect">
                  <a:avLst/>
                </a:prstGeom>
              </p:spPr>
            </p:pic>
          </p:grpSp>
          <p:sp>
            <p:nvSpPr>
              <p:cNvPr id="528" name="Rectangle 527">
                <a:extLst>
                  <a:ext uri="{FF2B5EF4-FFF2-40B4-BE49-F238E27FC236}">
                    <a16:creationId xmlns:a16="http://schemas.microsoft.com/office/drawing/2014/main" id="{6FF41625-8373-4C40-8F28-5558345A11CC}"/>
                  </a:ext>
                </a:extLst>
              </p:cNvPr>
              <p:cNvSpPr/>
              <p:nvPr/>
            </p:nvSpPr>
            <p:spPr bwMode="auto">
              <a:xfrm>
                <a:off x="1367647" y="4138585"/>
                <a:ext cx="1089544" cy="89037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p:txBody>
          </p:sp>
          <p:grpSp>
            <p:nvGrpSpPr>
              <p:cNvPr id="529" name="Group 528">
                <a:extLst>
                  <a:ext uri="{FF2B5EF4-FFF2-40B4-BE49-F238E27FC236}">
                    <a16:creationId xmlns:a16="http://schemas.microsoft.com/office/drawing/2014/main" id="{D89CBE8F-0B23-4931-B3E5-1AB9036D838C}"/>
                  </a:ext>
                </a:extLst>
              </p:cNvPr>
              <p:cNvGrpSpPr/>
              <p:nvPr/>
            </p:nvGrpSpPr>
            <p:grpSpPr>
              <a:xfrm>
                <a:off x="1540444" y="4220225"/>
                <a:ext cx="755350" cy="365760"/>
                <a:chOff x="1537459" y="4215428"/>
                <a:chExt cx="755350" cy="365760"/>
              </a:xfrm>
            </p:grpSpPr>
            <p:pic>
              <p:nvPicPr>
                <p:cNvPr id="530" name="Graphic 529" descr="Azure SQL">
                  <a:extLst>
                    <a:ext uri="{FF2B5EF4-FFF2-40B4-BE49-F238E27FC236}">
                      <a16:creationId xmlns:a16="http://schemas.microsoft.com/office/drawing/2014/main" id="{B49F5B36-18F1-452B-AE10-D0A230F11A3C}"/>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537459" y="4215428"/>
                  <a:ext cx="365760" cy="365760"/>
                </a:xfrm>
                <a:prstGeom prst="rect">
                  <a:avLst/>
                </a:prstGeom>
              </p:spPr>
            </p:pic>
            <p:pic>
              <p:nvPicPr>
                <p:cNvPr id="531" name="Graphic 530" descr="Azure SQL">
                  <a:extLst>
                    <a:ext uri="{FF2B5EF4-FFF2-40B4-BE49-F238E27FC236}">
                      <a16:creationId xmlns:a16="http://schemas.microsoft.com/office/drawing/2014/main" id="{98324981-3B82-4E3C-93F2-E68620269935}"/>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927049" y="4215428"/>
                  <a:ext cx="365760" cy="365760"/>
                </a:xfrm>
                <a:prstGeom prst="rect">
                  <a:avLst/>
                </a:prstGeom>
              </p:spPr>
            </p:pic>
          </p:grpSp>
        </p:grpSp>
        <p:cxnSp>
          <p:nvCxnSpPr>
            <p:cNvPr id="525" name="Connector: Elbow 524">
              <a:extLst>
                <a:ext uri="{FF2B5EF4-FFF2-40B4-BE49-F238E27FC236}">
                  <a16:creationId xmlns:a16="http://schemas.microsoft.com/office/drawing/2014/main" id="{F561DC2C-AD2E-414A-B254-0A7BF933C62B}"/>
                </a:ext>
              </a:extLst>
            </p:cNvPr>
            <p:cNvCxnSpPr>
              <a:cxnSpLocks/>
              <a:stCxn id="523" idx="0"/>
              <a:endCxn id="528" idx="2"/>
            </p:cNvCxnSpPr>
            <p:nvPr/>
          </p:nvCxnSpPr>
          <p:spPr>
            <a:xfrm rot="5400000" flipH="1" flipV="1">
              <a:off x="8729639" y="4835848"/>
              <a:ext cx="245490" cy="571284"/>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EB3CA009-3DF8-4DDF-9478-504B83CF712B}"/>
              </a:ext>
              <a:ext uri="{C183D7F6-B498-43B3-948B-1728B52AA6E4}">
                <adec:decorative xmlns:adec="http://schemas.microsoft.com/office/drawing/2017/decorative" val="1"/>
              </a:ext>
            </a:extLst>
          </p:cNvPr>
          <p:cNvGrpSpPr/>
          <p:nvPr/>
        </p:nvGrpSpPr>
        <p:grpSpPr>
          <a:xfrm>
            <a:off x="9855595" y="4108367"/>
            <a:ext cx="2225935" cy="2673139"/>
            <a:chOff x="9855595" y="4108367"/>
            <a:chExt cx="2225935" cy="2673139"/>
          </a:xfrm>
        </p:grpSpPr>
        <p:cxnSp>
          <p:nvCxnSpPr>
            <p:cNvPr id="546" name="Connector: Elbow 545">
              <a:extLst>
                <a:ext uri="{FF2B5EF4-FFF2-40B4-BE49-F238E27FC236}">
                  <a16:creationId xmlns:a16="http://schemas.microsoft.com/office/drawing/2014/main" id="{E68FAA0C-BA37-462E-B9EC-1C45D1F8BA30}"/>
                </a:ext>
              </a:extLst>
            </p:cNvPr>
            <p:cNvCxnSpPr>
              <a:cxnSpLocks/>
              <a:stCxn id="548" idx="0"/>
              <a:endCxn id="551" idx="2"/>
            </p:cNvCxnSpPr>
            <p:nvPr/>
          </p:nvCxnSpPr>
          <p:spPr>
            <a:xfrm rot="16200000" flipV="1">
              <a:off x="10563321" y="4842082"/>
              <a:ext cx="245490" cy="558816"/>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47" name="Group 546">
              <a:extLst>
                <a:ext uri="{FF2B5EF4-FFF2-40B4-BE49-F238E27FC236}">
                  <a16:creationId xmlns:a16="http://schemas.microsoft.com/office/drawing/2014/main" id="{E863E071-F0E3-4968-BE16-ED001B7BC151}"/>
                </a:ext>
              </a:extLst>
            </p:cNvPr>
            <p:cNvGrpSpPr/>
            <p:nvPr/>
          </p:nvGrpSpPr>
          <p:grpSpPr>
            <a:xfrm>
              <a:off x="9855595" y="5344476"/>
              <a:ext cx="2219756" cy="1437030"/>
              <a:chOff x="231256" y="5345063"/>
              <a:chExt cx="2219756" cy="1437030"/>
            </a:xfrm>
          </p:grpSpPr>
          <p:sp>
            <p:nvSpPr>
              <p:cNvPr id="559" name="Rectangle 558">
                <a:extLst>
                  <a:ext uri="{FF2B5EF4-FFF2-40B4-BE49-F238E27FC236}">
                    <a16:creationId xmlns:a16="http://schemas.microsoft.com/office/drawing/2014/main" id="{2F969F29-8021-443F-8E92-4B61E0BC1167}"/>
                  </a:ext>
                </a:extLst>
              </p:cNvPr>
              <p:cNvSpPr/>
              <p:nvPr/>
            </p:nvSpPr>
            <p:spPr bwMode="auto">
              <a:xfrm>
                <a:off x="231256" y="6326785"/>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Google Cloud Platform</a:t>
                </a:r>
              </a:p>
            </p:txBody>
          </p:sp>
          <p:sp>
            <p:nvSpPr>
              <p:cNvPr id="566" name="Rectangle 565">
                <a:extLst>
                  <a:ext uri="{FF2B5EF4-FFF2-40B4-BE49-F238E27FC236}">
                    <a16:creationId xmlns:a16="http://schemas.microsoft.com/office/drawing/2014/main" id="{E27ACDA9-A0BD-4C6D-B49E-7766A30959B5}"/>
                  </a:ext>
                </a:extLst>
              </p:cNvPr>
              <p:cNvSpPr/>
              <p:nvPr/>
            </p:nvSpPr>
            <p:spPr bwMode="auto">
              <a:xfrm>
                <a:off x="231256" y="5345064"/>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WS &amp; Linux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Instances</a:t>
                </a:r>
              </a:p>
            </p:txBody>
          </p:sp>
          <p:sp>
            <p:nvSpPr>
              <p:cNvPr id="562" name="Rectangle 561">
                <a:extLst>
                  <a:ext uri="{FF2B5EF4-FFF2-40B4-BE49-F238E27FC236}">
                    <a16:creationId xmlns:a16="http://schemas.microsoft.com/office/drawing/2014/main" id="{B38805A7-A507-441C-876D-762083426DE7}"/>
                  </a:ext>
                </a:extLst>
              </p:cNvPr>
              <p:cNvSpPr/>
              <p:nvPr/>
            </p:nvSpPr>
            <p:spPr bwMode="auto">
              <a:xfrm>
                <a:off x="1361468" y="5345063"/>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Instances</a:t>
                </a:r>
              </a:p>
            </p:txBody>
          </p:sp>
        </p:grpSp>
        <p:sp>
          <p:nvSpPr>
            <p:cNvPr id="548" name="Rectangle 547">
              <a:extLst>
                <a:ext uri="{FF2B5EF4-FFF2-40B4-BE49-F238E27FC236}">
                  <a16:creationId xmlns:a16="http://schemas.microsoft.com/office/drawing/2014/main" id="{E977E674-6E36-48CC-B372-3037466CD69B}"/>
                </a:ext>
              </a:extLst>
            </p:cNvPr>
            <p:cNvSpPr/>
            <p:nvPr/>
          </p:nvSpPr>
          <p:spPr bwMode="auto">
            <a:xfrm>
              <a:off x="10006783" y="5244235"/>
              <a:ext cx="1917381" cy="19803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 Connected Machine Agent</a:t>
              </a:r>
            </a:p>
          </p:txBody>
        </p:sp>
        <p:grpSp>
          <p:nvGrpSpPr>
            <p:cNvPr id="549" name="Group 548">
              <a:extLst>
                <a:ext uri="{FF2B5EF4-FFF2-40B4-BE49-F238E27FC236}">
                  <a16:creationId xmlns:a16="http://schemas.microsoft.com/office/drawing/2014/main" id="{223E63BB-77E4-4022-B6B1-8954A1EF0F56}"/>
                </a:ext>
              </a:extLst>
            </p:cNvPr>
            <p:cNvGrpSpPr/>
            <p:nvPr/>
          </p:nvGrpSpPr>
          <p:grpSpPr>
            <a:xfrm>
              <a:off x="9861886" y="4108367"/>
              <a:ext cx="2219644" cy="890378"/>
              <a:chOff x="237547" y="4138585"/>
              <a:chExt cx="2219644" cy="890378"/>
            </a:xfrm>
          </p:grpSpPr>
          <p:sp>
            <p:nvSpPr>
              <p:cNvPr id="551" name="Rectangle 550">
                <a:extLst>
                  <a:ext uri="{FF2B5EF4-FFF2-40B4-BE49-F238E27FC236}">
                    <a16:creationId xmlns:a16="http://schemas.microsoft.com/office/drawing/2014/main" id="{AA3A8E17-30B0-4FDE-9B81-38C68C857C6C}"/>
                  </a:ext>
                </a:extLst>
              </p:cNvPr>
              <p:cNvSpPr/>
              <p:nvPr/>
            </p:nvSpPr>
            <p:spPr bwMode="auto">
              <a:xfrm>
                <a:off x="237547" y="4138585"/>
                <a:ext cx="1089544" cy="89037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servers</a:t>
                </a:r>
              </a:p>
            </p:txBody>
          </p:sp>
          <p:grpSp>
            <p:nvGrpSpPr>
              <p:cNvPr id="552" name="Group 551">
                <a:extLst>
                  <a:ext uri="{FF2B5EF4-FFF2-40B4-BE49-F238E27FC236}">
                    <a16:creationId xmlns:a16="http://schemas.microsoft.com/office/drawing/2014/main" id="{5A06B812-C0F0-4B4A-B878-533948F63D64}"/>
                  </a:ext>
                </a:extLst>
              </p:cNvPr>
              <p:cNvGrpSpPr/>
              <p:nvPr/>
            </p:nvGrpSpPr>
            <p:grpSpPr>
              <a:xfrm>
                <a:off x="410314" y="4215428"/>
                <a:ext cx="746434" cy="365760"/>
                <a:chOff x="1668757" y="4475957"/>
                <a:chExt cx="746434" cy="365760"/>
              </a:xfrm>
            </p:grpSpPr>
            <p:pic>
              <p:nvPicPr>
                <p:cNvPr id="557" name="Graphic 556">
                  <a:extLst>
                    <a:ext uri="{FF2B5EF4-FFF2-40B4-BE49-F238E27FC236}">
                      <a16:creationId xmlns:a16="http://schemas.microsoft.com/office/drawing/2014/main" id="{3746A1BD-8EA9-4DB0-BEBB-BC4CAECEDF93}"/>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668757" y="4475957"/>
                  <a:ext cx="365760" cy="365760"/>
                </a:xfrm>
                <a:prstGeom prst="rect">
                  <a:avLst/>
                </a:prstGeom>
              </p:spPr>
            </p:pic>
            <p:pic>
              <p:nvPicPr>
                <p:cNvPr id="558" name="Graphic 557">
                  <a:extLst>
                    <a:ext uri="{FF2B5EF4-FFF2-40B4-BE49-F238E27FC236}">
                      <a16:creationId xmlns:a16="http://schemas.microsoft.com/office/drawing/2014/main" id="{8BE047CE-6734-4650-B755-DCCE6ED6ECF0}"/>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049431" y="4475957"/>
                  <a:ext cx="365760" cy="365760"/>
                </a:xfrm>
                <a:prstGeom prst="rect">
                  <a:avLst/>
                </a:prstGeom>
              </p:spPr>
            </p:pic>
          </p:grpSp>
          <p:sp>
            <p:nvSpPr>
              <p:cNvPr id="553" name="Rectangle 552">
                <a:extLst>
                  <a:ext uri="{FF2B5EF4-FFF2-40B4-BE49-F238E27FC236}">
                    <a16:creationId xmlns:a16="http://schemas.microsoft.com/office/drawing/2014/main" id="{B39E10F0-AB54-4DDA-9248-F4E988B448D4}"/>
                  </a:ext>
                </a:extLst>
              </p:cNvPr>
              <p:cNvSpPr/>
              <p:nvPr/>
            </p:nvSpPr>
            <p:spPr bwMode="auto">
              <a:xfrm>
                <a:off x="1367647" y="4138585"/>
                <a:ext cx="1089544" cy="89037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p:txBody>
          </p:sp>
          <p:grpSp>
            <p:nvGrpSpPr>
              <p:cNvPr id="554" name="Group 553">
                <a:extLst>
                  <a:ext uri="{FF2B5EF4-FFF2-40B4-BE49-F238E27FC236}">
                    <a16:creationId xmlns:a16="http://schemas.microsoft.com/office/drawing/2014/main" id="{6502F424-CEB1-4988-A9C4-387E313867E0}"/>
                  </a:ext>
                </a:extLst>
              </p:cNvPr>
              <p:cNvGrpSpPr/>
              <p:nvPr/>
            </p:nvGrpSpPr>
            <p:grpSpPr>
              <a:xfrm>
                <a:off x="1540444" y="4220225"/>
                <a:ext cx="755350" cy="365760"/>
                <a:chOff x="1537459" y="4215428"/>
                <a:chExt cx="755350" cy="365760"/>
              </a:xfrm>
            </p:grpSpPr>
            <p:pic>
              <p:nvPicPr>
                <p:cNvPr id="555" name="Graphic 554" descr="Azure SQL">
                  <a:extLst>
                    <a:ext uri="{FF2B5EF4-FFF2-40B4-BE49-F238E27FC236}">
                      <a16:creationId xmlns:a16="http://schemas.microsoft.com/office/drawing/2014/main" id="{454DA667-1A1E-4D57-81A4-B7AB84D72FEE}"/>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537459" y="4215428"/>
                  <a:ext cx="365760" cy="365760"/>
                </a:xfrm>
                <a:prstGeom prst="rect">
                  <a:avLst/>
                </a:prstGeom>
              </p:spPr>
            </p:pic>
            <p:pic>
              <p:nvPicPr>
                <p:cNvPr id="556" name="Graphic 555" descr="Azure SQL">
                  <a:extLst>
                    <a:ext uri="{FF2B5EF4-FFF2-40B4-BE49-F238E27FC236}">
                      <a16:creationId xmlns:a16="http://schemas.microsoft.com/office/drawing/2014/main" id="{26BCBDE6-7E68-4DB3-A28F-D3AD890E26B4}"/>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927049" y="4215428"/>
                  <a:ext cx="365760" cy="365760"/>
                </a:xfrm>
                <a:prstGeom prst="rect">
                  <a:avLst/>
                </a:prstGeom>
              </p:spPr>
            </p:pic>
          </p:grpSp>
        </p:grpSp>
        <p:cxnSp>
          <p:nvCxnSpPr>
            <p:cNvPr id="550" name="Connector: Elbow 549">
              <a:extLst>
                <a:ext uri="{FF2B5EF4-FFF2-40B4-BE49-F238E27FC236}">
                  <a16:creationId xmlns:a16="http://schemas.microsoft.com/office/drawing/2014/main" id="{8A3A3DE2-92E8-480F-9C0C-AECA68AC8034}"/>
                </a:ext>
              </a:extLst>
            </p:cNvPr>
            <p:cNvCxnSpPr>
              <a:cxnSpLocks/>
              <a:stCxn id="548" idx="0"/>
              <a:endCxn id="553" idx="2"/>
            </p:cNvCxnSpPr>
            <p:nvPr/>
          </p:nvCxnSpPr>
          <p:spPr>
            <a:xfrm rot="5400000" flipH="1" flipV="1">
              <a:off x="11128371" y="4835848"/>
              <a:ext cx="245490" cy="571284"/>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48" name="Group 447">
            <a:extLst>
              <a:ext uri="{FF2B5EF4-FFF2-40B4-BE49-F238E27FC236}">
                <a16:creationId xmlns:a16="http://schemas.microsoft.com/office/drawing/2014/main" id="{F4C12625-39EB-425C-8FFC-B25AA560B55C}"/>
              </a:ext>
              <a:ext uri="{C183D7F6-B498-43B3-948B-1728B52AA6E4}">
                <adec:decorative xmlns:adec="http://schemas.microsoft.com/office/drawing/2017/decorative" val="1"/>
              </a:ext>
            </a:extLst>
          </p:cNvPr>
          <p:cNvGrpSpPr/>
          <p:nvPr/>
        </p:nvGrpSpPr>
        <p:grpSpPr>
          <a:xfrm>
            <a:off x="5265537" y="5523411"/>
            <a:ext cx="695266" cy="328704"/>
            <a:chOff x="5265537" y="5523411"/>
            <a:chExt cx="695266" cy="328704"/>
          </a:xfrm>
        </p:grpSpPr>
        <p:sp>
          <p:nvSpPr>
            <p:cNvPr id="596" name="Freeform: Shape 595">
              <a:extLst>
                <a:ext uri="{FF2B5EF4-FFF2-40B4-BE49-F238E27FC236}">
                  <a16:creationId xmlns:a16="http://schemas.microsoft.com/office/drawing/2014/main" id="{2038354B-B8CA-4C8E-9EC0-46C33641E47E}"/>
                </a:ext>
              </a:extLst>
            </p:cNvPr>
            <p:cNvSpPr/>
            <p:nvPr/>
          </p:nvSpPr>
          <p:spPr>
            <a:xfrm>
              <a:off x="5265537" y="5523411"/>
              <a:ext cx="319964" cy="327762"/>
            </a:xfrm>
            <a:custGeom>
              <a:avLst/>
              <a:gdLst>
                <a:gd name="connsiteX0" fmla="*/ 0 w 228599"/>
                <a:gd name="connsiteY0" fmla="*/ 0 h 228600"/>
                <a:gd name="connsiteX1" fmla="*/ 0 w 228599"/>
                <a:gd name="connsiteY1" fmla="*/ 228314 h 228600"/>
                <a:gd name="connsiteX2" fmla="*/ 196786 w 228599"/>
                <a:gd name="connsiteY2" fmla="*/ 228314 h 228600"/>
                <a:gd name="connsiteX3" fmla="*/ 196786 w 228599"/>
                <a:gd name="connsiteY3" fmla="*/ 218694 h 228600"/>
                <a:gd name="connsiteX4" fmla="*/ 9620 w 228599"/>
                <a:gd name="connsiteY4" fmla="*/ 218694 h 228600"/>
                <a:gd name="connsiteX5" fmla="*/ 9620 w 228599"/>
                <a:gd name="connsiteY5" fmla="*/ 9620 h 228600"/>
                <a:gd name="connsiteX6" fmla="*/ 219075 w 228599"/>
                <a:gd name="connsiteY6" fmla="*/ 9620 h 228600"/>
                <a:gd name="connsiteX7" fmla="*/ 219075 w 228599"/>
                <a:gd name="connsiteY7" fmla="*/ 228600 h 228600"/>
                <a:gd name="connsiteX8" fmla="*/ 228600 w 228599"/>
                <a:gd name="connsiteY8" fmla="*/ 228600 h 228600"/>
                <a:gd name="connsiteX9" fmla="*/ 228600 w 228599"/>
                <a:gd name="connsiteY9" fmla="*/ 0 h 228600"/>
                <a:gd name="connsiteX10" fmla="*/ 0 w 228599"/>
                <a:gd name="connsiteY10" fmla="*/ 0 h 228600"/>
                <a:gd name="connsiteX11" fmla="*/ 164021 w 228599"/>
                <a:gd name="connsiteY11" fmla="*/ 135922 h 228600"/>
                <a:gd name="connsiteX12" fmla="*/ 164021 w 228599"/>
                <a:gd name="connsiteY12" fmla="*/ 110871 h 228600"/>
                <a:gd name="connsiteX13" fmla="*/ 150019 w 228599"/>
                <a:gd name="connsiteY13" fmla="*/ 95631 h 228600"/>
                <a:gd name="connsiteX14" fmla="*/ 137351 w 228599"/>
                <a:gd name="connsiteY14" fmla="*/ 104013 h 228600"/>
                <a:gd name="connsiteX15" fmla="*/ 124587 w 228599"/>
                <a:gd name="connsiteY15" fmla="*/ 95631 h 228600"/>
                <a:gd name="connsiteX16" fmla="*/ 113157 w 228599"/>
                <a:gd name="connsiteY16" fmla="*/ 102299 h 228600"/>
                <a:gd name="connsiteX17" fmla="*/ 113157 w 228599"/>
                <a:gd name="connsiteY17" fmla="*/ 96488 h 228600"/>
                <a:gd name="connsiteX18" fmla="*/ 107442 w 228599"/>
                <a:gd name="connsiteY18" fmla="*/ 96488 h 228600"/>
                <a:gd name="connsiteX19" fmla="*/ 107442 w 228599"/>
                <a:gd name="connsiteY19" fmla="*/ 135826 h 228600"/>
                <a:gd name="connsiteX20" fmla="*/ 113157 w 228599"/>
                <a:gd name="connsiteY20" fmla="*/ 135826 h 228600"/>
                <a:gd name="connsiteX21" fmla="*/ 113157 w 228599"/>
                <a:gd name="connsiteY21" fmla="*/ 110776 h 228600"/>
                <a:gd name="connsiteX22" fmla="*/ 123825 w 228599"/>
                <a:gd name="connsiteY22" fmla="*/ 100679 h 228600"/>
                <a:gd name="connsiteX23" fmla="*/ 132874 w 228599"/>
                <a:gd name="connsiteY23" fmla="*/ 111538 h 228600"/>
                <a:gd name="connsiteX24" fmla="*/ 132874 w 228599"/>
                <a:gd name="connsiteY24" fmla="*/ 135826 h 228600"/>
                <a:gd name="connsiteX25" fmla="*/ 138589 w 228599"/>
                <a:gd name="connsiteY25" fmla="*/ 135826 h 228600"/>
                <a:gd name="connsiteX26" fmla="*/ 138589 w 228599"/>
                <a:gd name="connsiteY26" fmla="*/ 110776 h 228600"/>
                <a:gd name="connsiteX27" fmla="*/ 149257 w 228599"/>
                <a:gd name="connsiteY27" fmla="*/ 100679 h 228600"/>
                <a:gd name="connsiteX28" fmla="*/ 158305 w 228599"/>
                <a:gd name="connsiteY28" fmla="*/ 111538 h 228600"/>
                <a:gd name="connsiteX29" fmla="*/ 158305 w 228599"/>
                <a:gd name="connsiteY29" fmla="*/ 135826 h 228600"/>
                <a:gd name="connsiteX30" fmla="*/ 164021 w 228599"/>
                <a:gd name="connsiteY30" fmla="*/ 135826 h 228600"/>
                <a:gd name="connsiteX31" fmla="*/ 67246 w 228599"/>
                <a:gd name="connsiteY31" fmla="*/ 96583 h 228600"/>
                <a:gd name="connsiteX32" fmla="*/ 60865 w 228599"/>
                <a:gd name="connsiteY32" fmla="*/ 96583 h 228600"/>
                <a:gd name="connsiteX33" fmla="*/ 77629 w 228599"/>
                <a:gd name="connsiteY33" fmla="*/ 135922 h 228600"/>
                <a:gd name="connsiteX34" fmla="*/ 83153 w 228599"/>
                <a:gd name="connsiteY34" fmla="*/ 135922 h 228600"/>
                <a:gd name="connsiteX35" fmla="*/ 99631 w 228599"/>
                <a:gd name="connsiteY35" fmla="*/ 96583 h 228600"/>
                <a:gd name="connsiteX36" fmla="*/ 93250 w 228599"/>
                <a:gd name="connsiteY36" fmla="*/ 96583 h 228600"/>
                <a:gd name="connsiteX37" fmla="*/ 80391 w 228599"/>
                <a:gd name="connsiteY37" fmla="*/ 129254 h 228600"/>
                <a:gd name="connsiteX38" fmla="*/ 67246 w 228599"/>
                <a:gd name="connsiteY38" fmla="*/ 96583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8599" h="228600">
                  <a:moveTo>
                    <a:pt x="0" y="0"/>
                  </a:moveTo>
                  <a:lnTo>
                    <a:pt x="0" y="228314"/>
                  </a:lnTo>
                  <a:lnTo>
                    <a:pt x="196786" y="228314"/>
                  </a:lnTo>
                  <a:lnTo>
                    <a:pt x="196786" y="218694"/>
                  </a:lnTo>
                  <a:lnTo>
                    <a:pt x="9620" y="218694"/>
                  </a:lnTo>
                  <a:lnTo>
                    <a:pt x="9620" y="9620"/>
                  </a:lnTo>
                  <a:lnTo>
                    <a:pt x="219075" y="9620"/>
                  </a:lnTo>
                  <a:lnTo>
                    <a:pt x="219075" y="228600"/>
                  </a:lnTo>
                  <a:lnTo>
                    <a:pt x="228600" y="228600"/>
                  </a:lnTo>
                  <a:lnTo>
                    <a:pt x="228600" y="0"/>
                  </a:lnTo>
                  <a:lnTo>
                    <a:pt x="0" y="0"/>
                  </a:lnTo>
                  <a:close/>
                  <a:moveTo>
                    <a:pt x="164021" y="135922"/>
                  </a:moveTo>
                  <a:lnTo>
                    <a:pt x="164021" y="110871"/>
                  </a:lnTo>
                  <a:cubicBezTo>
                    <a:pt x="164021" y="101918"/>
                    <a:pt x="158210" y="95631"/>
                    <a:pt x="150019" y="95631"/>
                  </a:cubicBezTo>
                  <a:cubicBezTo>
                    <a:pt x="144113" y="95631"/>
                    <a:pt x="138875" y="98870"/>
                    <a:pt x="137351" y="104013"/>
                  </a:cubicBezTo>
                  <a:cubicBezTo>
                    <a:pt x="135255" y="98870"/>
                    <a:pt x="130588" y="95631"/>
                    <a:pt x="124587" y="95631"/>
                  </a:cubicBezTo>
                  <a:cubicBezTo>
                    <a:pt x="119443" y="95631"/>
                    <a:pt x="115157" y="98203"/>
                    <a:pt x="113157" y="102299"/>
                  </a:cubicBezTo>
                  <a:lnTo>
                    <a:pt x="113157" y="96488"/>
                  </a:lnTo>
                  <a:lnTo>
                    <a:pt x="107442" y="96488"/>
                  </a:lnTo>
                  <a:lnTo>
                    <a:pt x="107442" y="135826"/>
                  </a:lnTo>
                  <a:lnTo>
                    <a:pt x="113157" y="135826"/>
                  </a:lnTo>
                  <a:lnTo>
                    <a:pt x="113157" y="110776"/>
                  </a:lnTo>
                  <a:cubicBezTo>
                    <a:pt x="113157" y="104870"/>
                    <a:pt x="117539" y="100679"/>
                    <a:pt x="123825" y="100679"/>
                  </a:cubicBezTo>
                  <a:cubicBezTo>
                    <a:pt x="129159" y="100679"/>
                    <a:pt x="132874" y="105156"/>
                    <a:pt x="132874" y="111538"/>
                  </a:cubicBezTo>
                  <a:lnTo>
                    <a:pt x="132874" y="135826"/>
                  </a:lnTo>
                  <a:lnTo>
                    <a:pt x="138589" y="135826"/>
                  </a:lnTo>
                  <a:lnTo>
                    <a:pt x="138589" y="110776"/>
                  </a:lnTo>
                  <a:cubicBezTo>
                    <a:pt x="138589" y="104870"/>
                    <a:pt x="142970" y="100679"/>
                    <a:pt x="149257" y="100679"/>
                  </a:cubicBezTo>
                  <a:cubicBezTo>
                    <a:pt x="154591" y="100679"/>
                    <a:pt x="158305" y="105156"/>
                    <a:pt x="158305" y="111538"/>
                  </a:cubicBezTo>
                  <a:lnTo>
                    <a:pt x="158305" y="135826"/>
                  </a:lnTo>
                  <a:lnTo>
                    <a:pt x="164021" y="135826"/>
                  </a:lnTo>
                  <a:close/>
                  <a:moveTo>
                    <a:pt x="67246" y="96583"/>
                  </a:moveTo>
                  <a:lnTo>
                    <a:pt x="60865" y="96583"/>
                  </a:lnTo>
                  <a:lnTo>
                    <a:pt x="77629" y="135922"/>
                  </a:lnTo>
                  <a:lnTo>
                    <a:pt x="83153" y="135922"/>
                  </a:lnTo>
                  <a:lnTo>
                    <a:pt x="99631" y="96583"/>
                  </a:lnTo>
                  <a:lnTo>
                    <a:pt x="93250" y="96583"/>
                  </a:lnTo>
                  <a:lnTo>
                    <a:pt x="80391" y="129254"/>
                  </a:lnTo>
                  <a:lnTo>
                    <a:pt x="67246" y="96583"/>
                  </a:lnTo>
                  <a:close/>
                </a:path>
              </a:pathLst>
            </a:custGeom>
            <a:solidFill>
              <a:srgbClr val="9BF00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599" name="Freeform: Shape 598">
              <a:extLst>
                <a:ext uri="{FF2B5EF4-FFF2-40B4-BE49-F238E27FC236}">
                  <a16:creationId xmlns:a16="http://schemas.microsoft.com/office/drawing/2014/main" id="{DD133843-E22C-4173-9882-2F0144A726FB}"/>
                </a:ext>
              </a:extLst>
            </p:cNvPr>
            <p:cNvSpPr/>
            <p:nvPr/>
          </p:nvSpPr>
          <p:spPr>
            <a:xfrm>
              <a:off x="5640839" y="5524353"/>
              <a:ext cx="319964" cy="327762"/>
            </a:xfrm>
            <a:custGeom>
              <a:avLst/>
              <a:gdLst>
                <a:gd name="connsiteX0" fmla="*/ 0 w 228599"/>
                <a:gd name="connsiteY0" fmla="*/ 0 h 228600"/>
                <a:gd name="connsiteX1" fmla="*/ 0 w 228599"/>
                <a:gd name="connsiteY1" fmla="*/ 228314 h 228600"/>
                <a:gd name="connsiteX2" fmla="*/ 196786 w 228599"/>
                <a:gd name="connsiteY2" fmla="*/ 228314 h 228600"/>
                <a:gd name="connsiteX3" fmla="*/ 196786 w 228599"/>
                <a:gd name="connsiteY3" fmla="*/ 218694 h 228600"/>
                <a:gd name="connsiteX4" fmla="*/ 9620 w 228599"/>
                <a:gd name="connsiteY4" fmla="*/ 218694 h 228600"/>
                <a:gd name="connsiteX5" fmla="*/ 9620 w 228599"/>
                <a:gd name="connsiteY5" fmla="*/ 9620 h 228600"/>
                <a:gd name="connsiteX6" fmla="*/ 219075 w 228599"/>
                <a:gd name="connsiteY6" fmla="*/ 9620 h 228600"/>
                <a:gd name="connsiteX7" fmla="*/ 219075 w 228599"/>
                <a:gd name="connsiteY7" fmla="*/ 228600 h 228600"/>
                <a:gd name="connsiteX8" fmla="*/ 228600 w 228599"/>
                <a:gd name="connsiteY8" fmla="*/ 228600 h 228600"/>
                <a:gd name="connsiteX9" fmla="*/ 228600 w 228599"/>
                <a:gd name="connsiteY9" fmla="*/ 0 h 228600"/>
                <a:gd name="connsiteX10" fmla="*/ 0 w 228599"/>
                <a:gd name="connsiteY10" fmla="*/ 0 h 228600"/>
                <a:gd name="connsiteX11" fmla="*/ 164021 w 228599"/>
                <a:gd name="connsiteY11" fmla="*/ 135922 h 228600"/>
                <a:gd name="connsiteX12" fmla="*/ 164021 w 228599"/>
                <a:gd name="connsiteY12" fmla="*/ 110871 h 228600"/>
                <a:gd name="connsiteX13" fmla="*/ 150019 w 228599"/>
                <a:gd name="connsiteY13" fmla="*/ 95631 h 228600"/>
                <a:gd name="connsiteX14" fmla="*/ 137351 w 228599"/>
                <a:gd name="connsiteY14" fmla="*/ 104013 h 228600"/>
                <a:gd name="connsiteX15" fmla="*/ 124587 w 228599"/>
                <a:gd name="connsiteY15" fmla="*/ 95631 h 228600"/>
                <a:gd name="connsiteX16" fmla="*/ 113157 w 228599"/>
                <a:gd name="connsiteY16" fmla="*/ 102299 h 228600"/>
                <a:gd name="connsiteX17" fmla="*/ 113157 w 228599"/>
                <a:gd name="connsiteY17" fmla="*/ 96488 h 228600"/>
                <a:gd name="connsiteX18" fmla="*/ 107442 w 228599"/>
                <a:gd name="connsiteY18" fmla="*/ 96488 h 228600"/>
                <a:gd name="connsiteX19" fmla="*/ 107442 w 228599"/>
                <a:gd name="connsiteY19" fmla="*/ 135826 h 228600"/>
                <a:gd name="connsiteX20" fmla="*/ 113157 w 228599"/>
                <a:gd name="connsiteY20" fmla="*/ 135826 h 228600"/>
                <a:gd name="connsiteX21" fmla="*/ 113157 w 228599"/>
                <a:gd name="connsiteY21" fmla="*/ 110776 h 228600"/>
                <a:gd name="connsiteX22" fmla="*/ 123825 w 228599"/>
                <a:gd name="connsiteY22" fmla="*/ 100679 h 228600"/>
                <a:gd name="connsiteX23" fmla="*/ 132874 w 228599"/>
                <a:gd name="connsiteY23" fmla="*/ 111538 h 228600"/>
                <a:gd name="connsiteX24" fmla="*/ 132874 w 228599"/>
                <a:gd name="connsiteY24" fmla="*/ 135826 h 228600"/>
                <a:gd name="connsiteX25" fmla="*/ 138589 w 228599"/>
                <a:gd name="connsiteY25" fmla="*/ 135826 h 228600"/>
                <a:gd name="connsiteX26" fmla="*/ 138589 w 228599"/>
                <a:gd name="connsiteY26" fmla="*/ 110776 h 228600"/>
                <a:gd name="connsiteX27" fmla="*/ 149257 w 228599"/>
                <a:gd name="connsiteY27" fmla="*/ 100679 h 228600"/>
                <a:gd name="connsiteX28" fmla="*/ 158305 w 228599"/>
                <a:gd name="connsiteY28" fmla="*/ 111538 h 228600"/>
                <a:gd name="connsiteX29" fmla="*/ 158305 w 228599"/>
                <a:gd name="connsiteY29" fmla="*/ 135826 h 228600"/>
                <a:gd name="connsiteX30" fmla="*/ 164021 w 228599"/>
                <a:gd name="connsiteY30" fmla="*/ 135826 h 228600"/>
                <a:gd name="connsiteX31" fmla="*/ 67246 w 228599"/>
                <a:gd name="connsiteY31" fmla="*/ 96583 h 228600"/>
                <a:gd name="connsiteX32" fmla="*/ 60865 w 228599"/>
                <a:gd name="connsiteY32" fmla="*/ 96583 h 228600"/>
                <a:gd name="connsiteX33" fmla="*/ 77629 w 228599"/>
                <a:gd name="connsiteY33" fmla="*/ 135922 h 228600"/>
                <a:gd name="connsiteX34" fmla="*/ 83153 w 228599"/>
                <a:gd name="connsiteY34" fmla="*/ 135922 h 228600"/>
                <a:gd name="connsiteX35" fmla="*/ 99631 w 228599"/>
                <a:gd name="connsiteY35" fmla="*/ 96583 h 228600"/>
                <a:gd name="connsiteX36" fmla="*/ 93250 w 228599"/>
                <a:gd name="connsiteY36" fmla="*/ 96583 h 228600"/>
                <a:gd name="connsiteX37" fmla="*/ 80391 w 228599"/>
                <a:gd name="connsiteY37" fmla="*/ 129254 h 228600"/>
                <a:gd name="connsiteX38" fmla="*/ 67246 w 228599"/>
                <a:gd name="connsiteY38" fmla="*/ 96583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8599" h="228600">
                  <a:moveTo>
                    <a:pt x="0" y="0"/>
                  </a:moveTo>
                  <a:lnTo>
                    <a:pt x="0" y="228314"/>
                  </a:lnTo>
                  <a:lnTo>
                    <a:pt x="196786" y="228314"/>
                  </a:lnTo>
                  <a:lnTo>
                    <a:pt x="196786" y="218694"/>
                  </a:lnTo>
                  <a:lnTo>
                    <a:pt x="9620" y="218694"/>
                  </a:lnTo>
                  <a:lnTo>
                    <a:pt x="9620" y="9620"/>
                  </a:lnTo>
                  <a:lnTo>
                    <a:pt x="219075" y="9620"/>
                  </a:lnTo>
                  <a:lnTo>
                    <a:pt x="219075" y="228600"/>
                  </a:lnTo>
                  <a:lnTo>
                    <a:pt x="228600" y="228600"/>
                  </a:lnTo>
                  <a:lnTo>
                    <a:pt x="228600" y="0"/>
                  </a:lnTo>
                  <a:lnTo>
                    <a:pt x="0" y="0"/>
                  </a:lnTo>
                  <a:close/>
                  <a:moveTo>
                    <a:pt x="164021" y="135922"/>
                  </a:moveTo>
                  <a:lnTo>
                    <a:pt x="164021" y="110871"/>
                  </a:lnTo>
                  <a:cubicBezTo>
                    <a:pt x="164021" y="101918"/>
                    <a:pt x="158210" y="95631"/>
                    <a:pt x="150019" y="95631"/>
                  </a:cubicBezTo>
                  <a:cubicBezTo>
                    <a:pt x="144113" y="95631"/>
                    <a:pt x="138875" y="98870"/>
                    <a:pt x="137351" y="104013"/>
                  </a:cubicBezTo>
                  <a:cubicBezTo>
                    <a:pt x="135255" y="98870"/>
                    <a:pt x="130588" y="95631"/>
                    <a:pt x="124587" y="95631"/>
                  </a:cubicBezTo>
                  <a:cubicBezTo>
                    <a:pt x="119443" y="95631"/>
                    <a:pt x="115157" y="98203"/>
                    <a:pt x="113157" y="102299"/>
                  </a:cubicBezTo>
                  <a:lnTo>
                    <a:pt x="113157" y="96488"/>
                  </a:lnTo>
                  <a:lnTo>
                    <a:pt x="107442" y="96488"/>
                  </a:lnTo>
                  <a:lnTo>
                    <a:pt x="107442" y="135826"/>
                  </a:lnTo>
                  <a:lnTo>
                    <a:pt x="113157" y="135826"/>
                  </a:lnTo>
                  <a:lnTo>
                    <a:pt x="113157" y="110776"/>
                  </a:lnTo>
                  <a:cubicBezTo>
                    <a:pt x="113157" y="104870"/>
                    <a:pt x="117539" y="100679"/>
                    <a:pt x="123825" y="100679"/>
                  </a:cubicBezTo>
                  <a:cubicBezTo>
                    <a:pt x="129159" y="100679"/>
                    <a:pt x="132874" y="105156"/>
                    <a:pt x="132874" y="111538"/>
                  </a:cubicBezTo>
                  <a:lnTo>
                    <a:pt x="132874" y="135826"/>
                  </a:lnTo>
                  <a:lnTo>
                    <a:pt x="138589" y="135826"/>
                  </a:lnTo>
                  <a:lnTo>
                    <a:pt x="138589" y="110776"/>
                  </a:lnTo>
                  <a:cubicBezTo>
                    <a:pt x="138589" y="104870"/>
                    <a:pt x="142970" y="100679"/>
                    <a:pt x="149257" y="100679"/>
                  </a:cubicBezTo>
                  <a:cubicBezTo>
                    <a:pt x="154591" y="100679"/>
                    <a:pt x="158305" y="105156"/>
                    <a:pt x="158305" y="111538"/>
                  </a:cubicBezTo>
                  <a:lnTo>
                    <a:pt x="158305" y="135826"/>
                  </a:lnTo>
                  <a:lnTo>
                    <a:pt x="164021" y="135826"/>
                  </a:lnTo>
                  <a:close/>
                  <a:moveTo>
                    <a:pt x="67246" y="96583"/>
                  </a:moveTo>
                  <a:lnTo>
                    <a:pt x="60865" y="96583"/>
                  </a:lnTo>
                  <a:lnTo>
                    <a:pt x="77629" y="135922"/>
                  </a:lnTo>
                  <a:lnTo>
                    <a:pt x="83153" y="135922"/>
                  </a:lnTo>
                  <a:lnTo>
                    <a:pt x="99631" y="96583"/>
                  </a:lnTo>
                  <a:lnTo>
                    <a:pt x="93250" y="96583"/>
                  </a:lnTo>
                  <a:lnTo>
                    <a:pt x="80391" y="129254"/>
                  </a:lnTo>
                  <a:lnTo>
                    <a:pt x="67246" y="96583"/>
                  </a:lnTo>
                  <a:close/>
                </a:path>
              </a:pathLst>
            </a:custGeom>
            <a:solidFill>
              <a:srgbClr val="9BF00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grpSp>
      <p:pic>
        <p:nvPicPr>
          <p:cNvPr id="600" name="Graphic 599">
            <a:extLst>
              <a:ext uri="{FF2B5EF4-FFF2-40B4-BE49-F238E27FC236}">
                <a16:creationId xmlns:a16="http://schemas.microsoft.com/office/drawing/2014/main" id="{48F81C1D-C27C-458C-9BCA-55471F9C809F}"/>
              </a:ext>
              <a:ext uri="{C183D7F6-B498-43B3-948B-1728B52AA6E4}">
                <adec:decorative xmlns:adec="http://schemas.microsoft.com/office/drawing/2017/decorative" val="1"/>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6354236" y="5513259"/>
            <a:ext cx="365760" cy="365760"/>
          </a:xfrm>
          <a:prstGeom prst="rect">
            <a:avLst/>
          </a:prstGeom>
        </p:spPr>
      </p:pic>
      <p:pic>
        <p:nvPicPr>
          <p:cNvPr id="602" name="Graphic 601">
            <a:extLst>
              <a:ext uri="{FF2B5EF4-FFF2-40B4-BE49-F238E27FC236}">
                <a16:creationId xmlns:a16="http://schemas.microsoft.com/office/drawing/2014/main" id="{DBFA343A-D0D0-42A9-A818-EAE5FA27D2D2}"/>
              </a:ext>
              <a:ext uri="{C183D7F6-B498-43B3-948B-1728B52AA6E4}">
                <adec:decorative xmlns:adec="http://schemas.microsoft.com/office/drawing/2017/decorative" val="1"/>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6679880" y="5513259"/>
            <a:ext cx="365760" cy="365760"/>
          </a:xfrm>
          <a:prstGeom prst="rect">
            <a:avLst/>
          </a:prstGeom>
        </p:spPr>
      </p:pic>
      <p:sp>
        <p:nvSpPr>
          <p:cNvPr id="609" name="Freeform: Shape 608">
            <a:extLst>
              <a:ext uri="{FF2B5EF4-FFF2-40B4-BE49-F238E27FC236}">
                <a16:creationId xmlns:a16="http://schemas.microsoft.com/office/drawing/2014/main" id="{28729338-FE67-4AE9-96F3-A077635FE9E6}"/>
              </a:ext>
              <a:ext uri="{C183D7F6-B498-43B3-948B-1728B52AA6E4}">
                <adec:decorative xmlns:adec="http://schemas.microsoft.com/office/drawing/2017/decorative" val="1"/>
              </a:ext>
            </a:extLst>
          </p:cNvPr>
          <p:cNvSpPr/>
          <p:nvPr/>
        </p:nvSpPr>
        <p:spPr>
          <a:xfrm>
            <a:off x="5131467" y="6410377"/>
            <a:ext cx="274320" cy="274320"/>
          </a:xfrm>
          <a:custGeom>
            <a:avLst/>
            <a:gdLst>
              <a:gd name="connsiteX0" fmla="*/ 223171 w 238315"/>
              <a:gd name="connsiteY0" fmla="*/ 0 h 238029"/>
              <a:gd name="connsiteX1" fmla="*/ 88678 w 238315"/>
              <a:gd name="connsiteY1" fmla="*/ 0 h 238029"/>
              <a:gd name="connsiteX2" fmla="*/ 73533 w 238315"/>
              <a:gd name="connsiteY2" fmla="*/ 15240 h 238029"/>
              <a:gd name="connsiteX3" fmla="*/ 73533 w 238315"/>
              <a:gd name="connsiteY3" fmla="*/ 71057 h 238029"/>
              <a:gd name="connsiteX4" fmla="*/ 15145 w 238315"/>
              <a:gd name="connsiteY4" fmla="*/ 71057 h 238029"/>
              <a:gd name="connsiteX5" fmla="*/ 0 w 238315"/>
              <a:gd name="connsiteY5" fmla="*/ 86297 h 238029"/>
              <a:gd name="connsiteX6" fmla="*/ 0 w 238315"/>
              <a:gd name="connsiteY6" fmla="*/ 222790 h 238029"/>
              <a:gd name="connsiteX7" fmla="*/ 15145 w 238315"/>
              <a:gd name="connsiteY7" fmla="*/ 238030 h 238029"/>
              <a:gd name="connsiteX8" fmla="*/ 149638 w 238315"/>
              <a:gd name="connsiteY8" fmla="*/ 238030 h 238029"/>
              <a:gd name="connsiteX9" fmla="*/ 164783 w 238315"/>
              <a:gd name="connsiteY9" fmla="*/ 222790 h 238029"/>
              <a:gd name="connsiteX10" fmla="*/ 164783 w 238315"/>
              <a:gd name="connsiteY10" fmla="*/ 166973 h 238029"/>
              <a:gd name="connsiteX11" fmla="*/ 223171 w 238315"/>
              <a:gd name="connsiteY11" fmla="*/ 166973 h 238029"/>
              <a:gd name="connsiteX12" fmla="*/ 238315 w 238315"/>
              <a:gd name="connsiteY12" fmla="*/ 151733 h 238029"/>
              <a:gd name="connsiteX13" fmla="*/ 238315 w 238315"/>
              <a:gd name="connsiteY13" fmla="*/ 15240 h 238029"/>
              <a:gd name="connsiteX14" fmla="*/ 223171 w 238315"/>
              <a:gd name="connsiteY14" fmla="*/ 0 h 238029"/>
              <a:gd name="connsiteX15" fmla="*/ 228790 w 238315"/>
              <a:gd name="connsiteY15" fmla="*/ 151733 h 238029"/>
              <a:gd name="connsiteX16" fmla="*/ 223171 w 238315"/>
              <a:gd name="connsiteY16" fmla="*/ 157448 h 238029"/>
              <a:gd name="connsiteX17" fmla="*/ 155258 w 238315"/>
              <a:gd name="connsiteY17" fmla="*/ 157448 h 238029"/>
              <a:gd name="connsiteX18" fmla="*/ 155258 w 238315"/>
              <a:gd name="connsiteY18" fmla="*/ 222790 h 238029"/>
              <a:gd name="connsiteX19" fmla="*/ 149638 w 238315"/>
              <a:gd name="connsiteY19" fmla="*/ 228505 h 238029"/>
              <a:gd name="connsiteX20" fmla="*/ 15145 w 238315"/>
              <a:gd name="connsiteY20" fmla="*/ 228505 h 238029"/>
              <a:gd name="connsiteX21" fmla="*/ 9525 w 238315"/>
              <a:gd name="connsiteY21" fmla="*/ 222790 h 238029"/>
              <a:gd name="connsiteX22" fmla="*/ 9525 w 238315"/>
              <a:gd name="connsiteY22" fmla="*/ 86297 h 238029"/>
              <a:gd name="connsiteX23" fmla="*/ 15145 w 238315"/>
              <a:gd name="connsiteY23" fmla="*/ 80582 h 238029"/>
              <a:gd name="connsiteX24" fmla="*/ 83153 w 238315"/>
              <a:gd name="connsiteY24" fmla="*/ 80582 h 238029"/>
              <a:gd name="connsiteX25" fmla="*/ 83153 w 238315"/>
              <a:gd name="connsiteY25" fmla="*/ 15240 h 238029"/>
              <a:gd name="connsiteX26" fmla="*/ 88773 w 238315"/>
              <a:gd name="connsiteY26" fmla="*/ 9525 h 238029"/>
              <a:gd name="connsiteX27" fmla="*/ 223266 w 238315"/>
              <a:gd name="connsiteY27" fmla="*/ 9525 h 238029"/>
              <a:gd name="connsiteX28" fmla="*/ 228886 w 238315"/>
              <a:gd name="connsiteY28" fmla="*/ 15240 h 238029"/>
              <a:gd name="connsiteX29" fmla="*/ 228886 w 238315"/>
              <a:gd name="connsiteY29" fmla="*/ 151733 h 238029"/>
              <a:gd name="connsiteX30" fmla="*/ 183642 w 238315"/>
              <a:gd name="connsiteY30" fmla="*/ 47911 h 238029"/>
              <a:gd name="connsiteX31" fmla="*/ 127730 w 238315"/>
              <a:gd name="connsiteY31" fmla="*/ 47911 h 238029"/>
              <a:gd name="connsiteX32" fmla="*/ 117538 w 238315"/>
              <a:gd name="connsiteY32" fmla="*/ 58103 h 238029"/>
              <a:gd name="connsiteX33" fmla="*/ 117538 w 238315"/>
              <a:gd name="connsiteY33" fmla="*/ 114014 h 238029"/>
              <a:gd name="connsiteX34" fmla="*/ 119253 w 238315"/>
              <a:gd name="connsiteY34" fmla="*/ 119634 h 238029"/>
              <a:gd name="connsiteX35" fmla="*/ 112585 w 238315"/>
              <a:gd name="connsiteY35" fmla="*/ 117062 h 238029"/>
              <a:gd name="connsiteX36" fmla="*/ 56674 w 238315"/>
              <a:gd name="connsiteY36" fmla="*/ 117062 h 238029"/>
              <a:gd name="connsiteX37" fmla="*/ 46482 w 238315"/>
              <a:gd name="connsiteY37" fmla="*/ 127254 h 238029"/>
              <a:gd name="connsiteX38" fmla="*/ 46482 w 238315"/>
              <a:gd name="connsiteY38" fmla="*/ 183166 h 238029"/>
              <a:gd name="connsiteX39" fmla="*/ 56674 w 238315"/>
              <a:gd name="connsiteY39" fmla="*/ 193358 h 238029"/>
              <a:gd name="connsiteX40" fmla="*/ 112585 w 238315"/>
              <a:gd name="connsiteY40" fmla="*/ 193358 h 238029"/>
              <a:gd name="connsiteX41" fmla="*/ 122777 w 238315"/>
              <a:gd name="connsiteY41" fmla="*/ 183166 h 238029"/>
              <a:gd name="connsiteX42" fmla="*/ 122777 w 238315"/>
              <a:gd name="connsiteY42" fmla="*/ 127254 h 238029"/>
              <a:gd name="connsiteX43" fmla="*/ 121063 w 238315"/>
              <a:gd name="connsiteY43" fmla="*/ 121634 h 238029"/>
              <a:gd name="connsiteX44" fmla="*/ 127730 w 238315"/>
              <a:gd name="connsiteY44" fmla="*/ 124206 h 238029"/>
              <a:gd name="connsiteX45" fmla="*/ 183642 w 238315"/>
              <a:gd name="connsiteY45" fmla="*/ 124206 h 238029"/>
              <a:gd name="connsiteX46" fmla="*/ 193834 w 238315"/>
              <a:gd name="connsiteY46" fmla="*/ 114014 h 238029"/>
              <a:gd name="connsiteX47" fmla="*/ 193834 w 238315"/>
              <a:gd name="connsiteY47" fmla="*/ 58103 h 238029"/>
              <a:gd name="connsiteX48" fmla="*/ 183642 w 238315"/>
              <a:gd name="connsiteY48" fmla="*/ 47911 h 238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8315" h="238029">
                <a:moveTo>
                  <a:pt x="223171" y="0"/>
                </a:moveTo>
                <a:lnTo>
                  <a:pt x="88678" y="0"/>
                </a:lnTo>
                <a:cubicBezTo>
                  <a:pt x="80391" y="0"/>
                  <a:pt x="73533" y="6858"/>
                  <a:pt x="73533" y="15240"/>
                </a:cubicBezTo>
                <a:lnTo>
                  <a:pt x="73533" y="71057"/>
                </a:lnTo>
                <a:lnTo>
                  <a:pt x="15145" y="71057"/>
                </a:lnTo>
                <a:cubicBezTo>
                  <a:pt x="6858" y="71057"/>
                  <a:pt x="0" y="77915"/>
                  <a:pt x="0" y="86297"/>
                </a:cubicBezTo>
                <a:lnTo>
                  <a:pt x="0" y="222790"/>
                </a:lnTo>
                <a:cubicBezTo>
                  <a:pt x="0" y="231172"/>
                  <a:pt x="6763" y="238030"/>
                  <a:pt x="15145" y="238030"/>
                </a:cubicBezTo>
                <a:lnTo>
                  <a:pt x="149638" y="238030"/>
                </a:lnTo>
                <a:cubicBezTo>
                  <a:pt x="157925" y="238030"/>
                  <a:pt x="164783" y="231172"/>
                  <a:pt x="164783" y="222790"/>
                </a:cubicBezTo>
                <a:lnTo>
                  <a:pt x="164783" y="166973"/>
                </a:lnTo>
                <a:lnTo>
                  <a:pt x="223171" y="166973"/>
                </a:lnTo>
                <a:cubicBezTo>
                  <a:pt x="231458" y="166973"/>
                  <a:pt x="238315" y="160115"/>
                  <a:pt x="238315" y="151733"/>
                </a:cubicBezTo>
                <a:lnTo>
                  <a:pt x="238315" y="15240"/>
                </a:lnTo>
                <a:cubicBezTo>
                  <a:pt x="238315" y="6858"/>
                  <a:pt x="231553" y="0"/>
                  <a:pt x="223171" y="0"/>
                </a:cubicBezTo>
                <a:close/>
                <a:moveTo>
                  <a:pt x="228790" y="151733"/>
                </a:moveTo>
                <a:cubicBezTo>
                  <a:pt x="228790" y="154877"/>
                  <a:pt x="226314" y="157448"/>
                  <a:pt x="223171" y="157448"/>
                </a:cubicBezTo>
                <a:lnTo>
                  <a:pt x="155258" y="157448"/>
                </a:lnTo>
                <a:lnTo>
                  <a:pt x="155258" y="222790"/>
                </a:lnTo>
                <a:cubicBezTo>
                  <a:pt x="155258" y="225933"/>
                  <a:pt x="152781" y="228505"/>
                  <a:pt x="149638" y="228505"/>
                </a:cubicBezTo>
                <a:lnTo>
                  <a:pt x="15145" y="228505"/>
                </a:lnTo>
                <a:cubicBezTo>
                  <a:pt x="12097" y="228505"/>
                  <a:pt x="9525" y="225933"/>
                  <a:pt x="9525" y="222790"/>
                </a:cubicBezTo>
                <a:lnTo>
                  <a:pt x="9525" y="86297"/>
                </a:lnTo>
                <a:cubicBezTo>
                  <a:pt x="9525" y="83153"/>
                  <a:pt x="12001" y="80582"/>
                  <a:pt x="15145" y="80582"/>
                </a:cubicBezTo>
                <a:lnTo>
                  <a:pt x="83153" y="80582"/>
                </a:lnTo>
                <a:lnTo>
                  <a:pt x="83153" y="15240"/>
                </a:lnTo>
                <a:cubicBezTo>
                  <a:pt x="83153" y="12097"/>
                  <a:pt x="85630" y="9525"/>
                  <a:pt x="88773" y="9525"/>
                </a:cubicBezTo>
                <a:lnTo>
                  <a:pt x="223266" y="9525"/>
                </a:lnTo>
                <a:cubicBezTo>
                  <a:pt x="226314" y="9525"/>
                  <a:pt x="228886" y="12097"/>
                  <a:pt x="228886" y="15240"/>
                </a:cubicBezTo>
                <a:lnTo>
                  <a:pt x="228886" y="151733"/>
                </a:lnTo>
                <a:close/>
                <a:moveTo>
                  <a:pt x="183642" y="47911"/>
                </a:moveTo>
                <a:lnTo>
                  <a:pt x="127730" y="47911"/>
                </a:lnTo>
                <a:cubicBezTo>
                  <a:pt x="122110" y="47911"/>
                  <a:pt x="117538" y="52483"/>
                  <a:pt x="117538" y="58103"/>
                </a:cubicBezTo>
                <a:lnTo>
                  <a:pt x="117538" y="114014"/>
                </a:lnTo>
                <a:cubicBezTo>
                  <a:pt x="117538" y="116110"/>
                  <a:pt x="118205" y="118015"/>
                  <a:pt x="119253" y="119634"/>
                </a:cubicBezTo>
                <a:cubicBezTo>
                  <a:pt x="117443" y="118015"/>
                  <a:pt x="115157" y="117062"/>
                  <a:pt x="112585" y="117062"/>
                </a:cubicBezTo>
                <a:lnTo>
                  <a:pt x="56674" y="117062"/>
                </a:lnTo>
                <a:cubicBezTo>
                  <a:pt x="51054" y="117062"/>
                  <a:pt x="46482" y="121634"/>
                  <a:pt x="46482" y="127254"/>
                </a:cubicBezTo>
                <a:lnTo>
                  <a:pt x="46482" y="183166"/>
                </a:lnTo>
                <a:cubicBezTo>
                  <a:pt x="46482" y="188786"/>
                  <a:pt x="51054" y="193358"/>
                  <a:pt x="56674" y="193358"/>
                </a:cubicBezTo>
                <a:lnTo>
                  <a:pt x="112585" y="193358"/>
                </a:lnTo>
                <a:cubicBezTo>
                  <a:pt x="118205" y="193358"/>
                  <a:pt x="122777" y="188786"/>
                  <a:pt x="122777" y="183166"/>
                </a:cubicBezTo>
                <a:lnTo>
                  <a:pt x="122777" y="127254"/>
                </a:lnTo>
                <a:cubicBezTo>
                  <a:pt x="122777" y="125158"/>
                  <a:pt x="122110" y="123254"/>
                  <a:pt x="121063" y="121634"/>
                </a:cubicBezTo>
                <a:cubicBezTo>
                  <a:pt x="122872" y="123254"/>
                  <a:pt x="125158" y="124206"/>
                  <a:pt x="127730" y="124206"/>
                </a:cubicBezTo>
                <a:lnTo>
                  <a:pt x="183642" y="124206"/>
                </a:lnTo>
                <a:cubicBezTo>
                  <a:pt x="189262" y="124206"/>
                  <a:pt x="193834" y="119634"/>
                  <a:pt x="193834" y="114014"/>
                </a:cubicBezTo>
                <a:lnTo>
                  <a:pt x="193834" y="58103"/>
                </a:lnTo>
                <a:cubicBezTo>
                  <a:pt x="193834" y="52483"/>
                  <a:pt x="189262" y="47911"/>
                  <a:pt x="183642" y="47911"/>
                </a:cubicBezTo>
                <a:close/>
              </a:path>
            </a:pathLst>
          </a:custGeom>
          <a:solidFill>
            <a:srgbClr val="9BF00B"/>
          </a:solidFill>
          <a:ln w="9525"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55" name="Picture 54">
            <a:extLst>
              <a:ext uri="{FF2B5EF4-FFF2-40B4-BE49-F238E27FC236}">
                <a16:creationId xmlns:a16="http://schemas.microsoft.com/office/drawing/2014/main" id="{73183405-34A4-4768-981B-C20671050455}"/>
              </a:ext>
              <a:ext uri="{C183D7F6-B498-43B3-948B-1728B52AA6E4}">
                <adec:decorative xmlns:adec="http://schemas.microsoft.com/office/drawing/2017/decorative" val="1"/>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7518293" y="6456097"/>
            <a:ext cx="382009" cy="228600"/>
          </a:xfrm>
          <a:prstGeom prst="rect">
            <a:avLst/>
          </a:prstGeom>
        </p:spPr>
      </p:pic>
      <p:pic>
        <p:nvPicPr>
          <p:cNvPr id="621" name="Picture 620">
            <a:extLst>
              <a:ext uri="{FF2B5EF4-FFF2-40B4-BE49-F238E27FC236}">
                <a16:creationId xmlns:a16="http://schemas.microsoft.com/office/drawing/2014/main" id="{EBF30828-B091-46F9-A0B1-B040EB7294F2}"/>
              </a:ext>
              <a:ext uri="{C183D7F6-B498-43B3-948B-1728B52AA6E4}">
                <adec:decorative xmlns:adec="http://schemas.microsoft.com/office/drawing/2017/decorative" val="1"/>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9917493" y="6433237"/>
            <a:ext cx="274320" cy="274320"/>
          </a:xfrm>
          <a:prstGeom prst="rect">
            <a:avLst/>
          </a:prstGeom>
        </p:spPr>
      </p:pic>
      <p:grpSp>
        <p:nvGrpSpPr>
          <p:cNvPr id="62" name="Group 61">
            <a:extLst>
              <a:ext uri="{FF2B5EF4-FFF2-40B4-BE49-F238E27FC236}">
                <a16:creationId xmlns:a16="http://schemas.microsoft.com/office/drawing/2014/main" id="{62EABB58-241C-4F47-878C-27B57B0F1D4F}"/>
              </a:ext>
              <a:ext uri="{C183D7F6-B498-43B3-948B-1728B52AA6E4}">
                <adec:decorative xmlns:adec="http://schemas.microsoft.com/office/drawing/2017/decorative" val="1"/>
              </a:ext>
            </a:extLst>
          </p:cNvPr>
          <p:cNvGrpSpPr/>
          <p:nvPr/>
        </p:nvGrpSpPr>
        <p:grpSpPr>
          <a:xfrm>
            <a:off x="7650035" y="5508908"/>
            <a:ext cx="700067" cy="307124"/>
            <a:chOff x="7650035" y="5508908"/>
            <a:chExt cx="700067" cy="307124"/>
          </a:xfrm>
        </p:grpSpPr>
        <p:pic>
          <p:nvPicPr>
            <p:cNvPr id="629" name="Graphic 17">
              <a:extLst>
                <a:ext uri="{FF2B5EF4-FFF2-40B4-BE49-F238E27FC236}">
                  <a16:creationId xmlns:a16="http://schemas.microsoft.com/office/drawing/2014/main" id="{D69C511F-6F36-4F76-A694-67545DEAE5C2}"/>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7650035" y="5508908"/>
              <a:ext cx="338803" cy="307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3" name="Graphic 17">
              <a:extLst>
                <a:ext uri="{FF2B5EF4-FFF2-40B4-BE49-F238E27FC236}">
                  <a16:creationId xmlns:a16="http://schemas.microsoft.com/office/drawing/2014/main" id="{786D0A84-CC25-496F-8D51-0BAEC176F7BB}"/>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8011299" y="5508908"/>
              <a:ext cx="338803" cy="307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1" name="Group 60">
            <a:extLst>
              <a:ext uri="{FF2B5EF4-FFF2-40B4-BE49-F238E27FC236}">
                <a16:creationId xmlns:a16="http://schemas.microsoft.com/office/drawing/2014/main" id="{9AC1EE12-23C9-495B-824E-684497428BF2}"/>
              </a:ext>
              <a:ext uri="{C183D7F6-B498-43B3-948B-1728B52AA6E4}">
                <adec:decorative xmlns:adec="http://schemas.microsoft.com/office/drawing/2017/decorative" val="1"/>
              </a:ext>
            </a:extLst>
          </p:cNvPr>
          <p:cNvGrpSpPr/>
          <p:nvPr/>
        </p:nvGrpSpPr>
        <p:grpSpPr>
          <a:xfrm>
            <a:off x="8751313" y="5496601"/>
            <a:ext cx="751340" cy="379192"/>
            <a:chOff x="8751313" y="5496601"/>
            <a:chExt cx="751340" cy="379192"/>
          </a:xfrm>
        </p:grpSpPr>
        <p:pic>
          <p:nvPicPr>
            <p:cNvPr id="637" name="Graphic 84">
              <a:extLst>
                <a:ext uri="{FF2B5EF4-FFF2-40B4-BE49-F238E27FC236}">
                  <a16:creationId xmlns:a16="http://schemas.microsoft.com/office/drawing/2014/main" id="{37C3E2D6-A70D-4AE1-9169-3CFF2361C3C6}"/>
                </a:ext>
              </a:extLst>
            </p:cNvPr>
            <p:cNvPicPr>
              <a:picLocks noChangeAspect="1" noChangeArrowheads="1"/>
            </p:cNvPicPr>
            <p:nvPr/>
          </p:nvPicPr>
          <p:blipFill>
            <a:blip r:embed="rId49">
              <a:extLst>
                <a:ext uri="{96DAC541-7B7A-43D3-8B79-37D633B846F1}">
                  <asvg:svgBlip xmlns:asvg="http://schemas.microsoft.com/office/drawing/2016/SVG/main" r:embed="rId50"/>
                </a:ext>
              </a:extLst>
            </a:blip>
            <a:srcRect/>
            <a:stretch/>
          </p:blipFill>
          <p:spPr bwMode="auto">
            <a:xfrm>
              <a:off x="8751313" y="5496601"/>
              <a:ext cx="379192" cy="379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1" name="Graphic 84">
              <a:extLst>
                <a:ext uri="{FF2B5EF4-FFF2-40B4-BE49-F238E27FC236}">
                  <a16:creationId xmlns:a16="http://schemas.microsoft.com/office/drawing/2014/main" id="{AE0CE9E9-A9F3-41F1-99D9-9524F91FD154}"/>
                </a:ext>
              </a:extLst>
            </p:cNvPr>
            <p:cNvPicPr>
              <a:picLocks noChangeAspect="1" noChangeArrowheads="1"/>
            </p:cNvPicPr>
            <p:nvPr/>
          </p:nvPicPr>
          <p:blipFill>
            <a:blip r:embed="rId49">
              <a:extLst>
                <a:ext uri="{96DAC541-7B7A-43D3-8B79-37D633B846F1}">
                  <asvg:svgBlip xmlns:asvg="http://schemas.microsoft.com/office/drawing/2016/SVG/main" r:embed="rId50"/>
                </a:ext>
              </a:extLst>
            </a:blip>
            <a:srcRect/>
            <a:stretch/>
          </p:blipFill>
          <p:spPr bwMode="auto">
            <a:xfrm>
              <a:off x="9123461" y="5496601"/>
              <a:ext cx="379192" cy="379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4" name="Group 53">
            <a:extLst>
              <a:ext uri="{FF2B5EF4-FFF2-40B4-BE49-F238E27FC236}">
                <a16:creationId xmlns:a16="http://schemas.microsoft.com/office/drawing/2014/main" id="{E0803363-47A8-49F3-9488-29D0C39CB0BA}"/>
              </a:ext>
              <a:ext uri="{C183D7F6-B498-43B3-948B-1728B52AA6E4}">
                <adec:decorative xmlns:adec="http://schemas.microsoft.com/office/drawing/2017/decorative" val="1"/>
              </a:ext>
            </a:extLst>
          </p:cNvPr>
          <p:cNvGrpSpPr/>
          <p:nvPr/>
        </p:nvGrpSpPr>
        <p:grpSpPr>
          <a:xfrm>
            <a:off x="9971396" y="5465187"/>
            <a:ext cx="858034" cy="442020"/>
            <a:chOff x="9971396" y="5465187"/>
            <a:chExt cx="858034" cy="442020"/>
          </a:xfrm>
        </p:grpSpPr>
        <p:pic>
          <p:nvPicPr>
            <p:cNvPr id="645" name="Picture 644" descr="Icon&#10;&#10;Description automatically generated">
              <a:extLst>
                <a:ext uri="{FF2B5EF4-FFF2-40B4-BE49-F238E27FC236}">
                  <a16:creationId xmlns:a16="http://schemas.microsoft.com/office/drawing/2014/main" id="{5C121695-3A67-4D5E-9A45-1D2527092B5B}"/>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9971396" y="5465187"/>
              <a:ext cx="442020" cy="442020"/>
            </a:xfrm>
            <a:prstGeom prst="rect">
              <a:avLst/>
            </a:prstGeom>
          </p:spPr>
        </p:pic>
        <p:pic>
          <p:nvPicPr>
            <p:cNvPr id="649" name="Picture 648" descr="Icon&#10;&#10;Description automatically generated">
              <a:extLst>
                <a:ext uri="{FF2B5EF4-FFF2-40B4-BE49-F238E27FC236}">
                  <a16:creationId xmlns:a16="http://schemas.microsoft.com/office/drawing/2014/main" id="{8830FF90-1BAC-4C27-8ED5-F22C825DB729}"/>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10387410" y="5465187"/>
              <a:ext cx="442020" cy="442020"/>
            </a:xfrm>
            <a:prstGeom prst="rect">
              <a:avLst/>
            </a:prstGeom>
          </p:spPr>
        </p:pic>
      </p:grpSp>
      <p:grpSp>
        <p:nvGrpSpPr>
          <p:cNvPr id="53" name="Group 52">
            <a:extLst>
              <a:ext uri="{FF2B5EF4-FFF2-40B4-BE49-F238E27FC236}">
                <a16:creationId xmlns:a16="http://schemas.microsoft.com/office/drawing/2014/main" id="{9865CF54-6314-49ED-B640-295C6E21285D}"/>
              </a:ext>
              <a:ext uri="{C183D7F6-B498-43B3-948B-1728B52AA6E4}">
                <adec:decorative xmlns:adec="http://schemas.microsoft.com/office/drawing/2017/decorative" val="1"/>
              </a:ext>
            </a:extLst>
          </p:cNvPr>
          <p:cNvGrpSpPr/>
          <p:nvPr/>
        </p:nvGrpSpPr>
        <p:grpSpPr>
          <a:xfrm>
            <a:off x="11099953" y="5463670"/>
            <a:ext cx="861180" cy="443365"/>
            <a:chOff x="11099953" y="5463670"/>
            <a:chExt cx="861180" cy="443365"/>
          </a:xfrm>
        </p:grpSpPr>
        <p:pic>
          <p:nvPicPr>
            <p:cNvPr id="653" name="Graphic 652">
              <a:extLst>
                <a:ext uri="{FF2B5EF4-FFF2-40B4-BE49-F238E27FC236}">
                  <a16:creationId xmlns:a16="http://schemas.microsoft.com/office/drawing/2014/main" id="{F9924E3C-8FC6-4D46-AEBA-32590D1ECA7F}"/>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1099953" y="5463670"/>
              <a:ext cx="438912" cy="438912"/>
            </a:xfrm>
            <a:prstGeom prst="rect">
              <a:avLst/>
            </a:prstGeom>
          </p:spPr>
        </p:pic>
        <p:pic>
          <p:nvPicPr>
            <p:cNvPr id="654" name="Graphic 653">
              <a:extLst>
                <a:ext uri="{FF2B5EF4-FFF2-40B4-BE49-F238E27FC236}">
                  <a16:creationId xmlns:a16="http://schemas.microsoft.com/office/drawing/2014/main" id="{41CE4D82-F552-4D9B-835C-62FD5F140298}"/>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1522221" y="5468123"/>
              <a:ext cx="438912" cy="438912"/>
            </a:xfrm>
            <a:prstGeom prst="rect">
              <a:avLst/>
            </a:prstGeom>
          </p:spPr>
        </p:pic>
      </p:grpSp>
      <p:cxnSp>
        <p:nvCxnSpPr>
          <p:cNvPr id="267" name="Straight Connector 266">
            <a:extLst>
              <a:ext uri="{FF2B5EF4-FFF2-40B4-BE49-F238E27FC236}">
                <a16:creationId xmlns:a16="http://schemas.microsoft.com/office/drawing/2014/main" id="{D01CBADD-6C6B-40F5-A31A-66886E33B832}"/>
              </a:ext>
              <a:ext uri="{C183D7F6-B498-43B3-948B-1728B52AA6E4}">
                <adec:decorative xmlns:adec="http://schemas.microsoft.com/office/drawing/2017/decorative" val="1"/>
              </a:ext>
            </a:extLst>
          </p:cNvPr>
          <p:cNvCxnSpPr>
            <a:cxnSpLocks/>
            <a:stCxn id="688" idx="1"/>
            <a:endCxn id="327" idx="3"/>
          </p:cNvCxnSpPr>
          <p:nvPr/>
        </p:nvCxnSpPr>
        <p:spPr>
          <a:xfrm flipH="1">
            <a:off x="1848243" y="1362118"/>
            <a:ext cx="1013810" cy="1058"/>
          </a:xfrm>
          <a:prstGeom prst="line">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70" name="Title 1">
            <a:extLst>
              <a:ext uri="{FF2B5EF4-FFF2-40B4-BE49-F238E27FC236}">
                <a16:creationId xmlns:a16="http://schemas.microsoft.com/office/drawing/2014/main" id="{E5B6113E-12A0-4257-889E-E9FABFDEE19B}"/>
              </a:ext>
              <a:ext uri="{C183D7F6-B498-43B3-948B-1728B52AA6E4}">
                <adec:decorative xmlns:adec="http://schemas.microsoft.com/office/drawing/2017/decorative" val="1"/>
              </a:ext>
            </a:extLst>
          </p:cNvPr>
          <p:cNvSpPr>
            <a:spLocks noGrp="1"/>
          </p:cNvSpPr>
          <p:nvPr>
            <p:ph type="title"/>
          </p:nvPr>
        </p:nvSpPr>
        <p:spPr>
          <a:xfrm>
            <a:off x="66303" y="11212"/>
            <a:ext cx="5923840" cy="553998"/>
          </a:xfrm>
        </p:spPr>
        <p:txBody>
          <a:bodyPr/>
          <a:lstStyle/>
          <a:p>
            <a:r>
              <a:rPr lang="en-US" sz="1800" noProof="0"/>
              <a:t>Azure Arc-enabled servers &amp; Azure Arc-enabled SQL server</a:t>
            </a:r>
            <a:br>
              <a:rPr lang="en-US" sz="1800" noProof="0"/>
            </a:br>
            <a:r>
              <a:rPr lang="en-US" sz="1800">
                <a:latin typeface="+mn-lt"/>
              </a:rPr>
              <a:t>On-pre</a:t>
            </a:r>
            <a:r>
              <a:rPr lang="en-US" sz="1800" noProof="0">
                <a:latin typeface="+mn-lt"/>
              </a:rPr>
              <a:t>mises and multi-cloud compliance with Azure Policy</a:t>
            </a:r>
            <a:endParaRPr lang="en-US" sz="1100">
              <a:latin typeface="+mn-lt"/>
            </a:endParaRPr>
          </a:p>
        </p:txBody>
      </p:sp>
      <p:grpSp>
        <p:nvGrpSpPr>
          <p:cNvPr id="449" name="Group 448">
            <a:extLst>
              <a:ext uri="{FF2B5EF4-FFF2-40B4-BE49-F238E27FC236}">
                <a16:creationId xmlns:a16="http://schemas.microsoft.com/office/drawing/2014/main" id="{688E3BB5-3152-46FD-8C50-7BFC1F62BD59}"/>
              </a:ext>
              <a:ext uri="{C183D7F6-B498-43B3-948B-1728B52AA6E4}">
                <adec:decorative xmlns:adec="http://schemas.microsoft.com/office/drawing/2017/decorative" val="1"/>
              </a:ext>
            </a:extLst>
          </p:cNvPr>
          <p:cNvGrpSpPr/>
          <p:nvPr/>
        </p:nvGrpSpPr>
        <p:grpSpPr>
          <a:xfrm>
            <a:off x="355925" y="4105049"/>
            <a:ext cx="4529409" cy="2676457"/>
            <a:chOff x="355925" y="4105049"/>
            <a:chExt cx="4529409" cy="2676457"/>
          </a:xfrm>
        </p:grpSpPr>
        <p:grpSp>
          <p:nvGrpSpPr>
            <p:cNvPr id="48" name="Group 47">
              <a:extLst>
                <a:ext uri="{FF2B5EF4-FFF2-40B4-BE49-F238E27FC236}">
                  <a16:creationId xmlns:a16="http://schemas.microsoft.com/office/drawing/2014/main" id="{A690FE66-78DC-4ECD-9AAF-3B51D4EFBC62}"/>
                </a:ext>
              </a:extLst>
            </p:cNvPr>
            <p:cNvGrpSpPr/>
            <p:nvPr/>
          </p:nvGrpSpPr>
          <p:grpSpPr>
            <a:xfrm>
              <a:off x="2659399" y="4108367"/>
              <a:ext cx="2225935" cy="2673139"/>
              <a:chOff x="231256" y="4108954"/>
              <a:chExt cx="2225935" cy="2673139"/>
            </a:xfrm>
          </p:grpSpPr>
          <p:cxnSp>
            <p:nvCxnSpPr>
              <p:cNvPr id="304" name="Connector: Elbow 303">
                <a:extLst>
                  <a:ext uri="{FF2B5EF4-FFF2-40B4-BE49-F238E27FC236}">
                    <a16:creationId xmlns:a16="http://schemas.microsoft.com/office/drawing/2014/main" id="{75743695-7265-4375-A309-32D706242C1A}"/>
                  </a:ext>
                </a:extLst>
              </p:cNvPr>
              <p:cNvCxnSpPr>
                <a:cxnSpLocks/>
                <a:stCxn id="299" idx="0"/>
                <a:endCxn id="490" idx="2"/>
              </p:cNvCxnSpPr>
              <p:nvPr/>
            </p:nvCxnSpPr>
            <p:spPr>
              <a:xfrm rot="16200000" flipV="1">
                <a:off x="938982" y="4842669"/>
                <a:ext cx="245490" cy="558816"/>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DD65B6FB-02F4-4B85-B23D-36BE898658CC}"/>
                  </a:ext>
                </a:extLst>
              </p:cNvPr>
              <p:cNvGrpSpPr/>
              <p:nvPr/>
            </p:nvGrpSpPr>
            <p:grpSpPr>
              <a:xfrm>
                <a:off x="231256" y="5345063"/>
                <a:ext cx="2219756" cy="1437030"/>
                <a:chOff x="231256" y="5345063"/>
                <a:chExt cx="2219756" cy="1437030"/>
              </a:xfrm>
            </p:grpSpPr>
            <p:sp>
              <p:nvSpPr>
                <p:cNvPr id="182" name="Rectangle 181">
                  <a:extLst>
                    <a:ext uri="{FF2B5EF4-FFF2-40B4-BE49-F238E27FC236}">
                      <a16:creationId xmlns:a16="http://schemas.microsoft.com/office/drawing/2014/main" id="{0C2BC4A5-935D-4C20-9B6A-B47C3E95703B}"/>
                    </a:ext>
                  </a:extLst>
                </p:cNvPr>
                <p:cNvSpPr/>
                <p:nvPr/>
              </p:nvSpPr>
              <p:spPr bwMode="auto">
                <a:xfrm>
                  <a:off x="231256" y="6326785"/>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Stack HCI</a:t>
                  </a:r>
                </a:p>
              </p:txBody>
            </p:sp>
            <p:pic>
              <p:nvPicPr>
                <p:cNvPr id="236" name="Graphic 235">
                  <a:extLst>
                    <a:ext uri="{FF2B5EF4-FFF2-40B4-BE49-F238E27FC236}">
                      <a16:creationId xmlns:a16="http://schemas.microsoft.com/office/drawing/2014/main" id="{66B38C23-8FD8-436D-9AB6-92C5216C9588}"/>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18874" y="6427674"/>
                  <a:ext cx="274320" cy="274320"/>
                </a:xfrm>
                <a:prstGeom prst="rect">
                  <a:avLst/>
                </a:prstGeom>
              </p:spPr>
            </p:pic>
            <p:grpSp>
              <p:nvGrpSpPr>
                <p:cNvPr id="34" name="Group 33">
                  <a:extLst>
                    <a:ext uri="{FF2B5EF4-FFF2-40B4-BE49-F238E27FC236}">
                      <a16:creationId xmlns:a16="http://schemas.microsoft.com/office/drawing/2014/main" id="{587BCF28-FEA7-407E-BB77-3483FC79AC05}"/>
                    </a:ext>
                  </a:extLst>
                </p:cNvPr>
                <p:cNvGrpSpPr/>
                <p:nvPr/>
              </p:nvGrpSpPr>
              <p:grpSpPr>
                <a:xfrm>
                  <a:off x="231256" y="5345064"/>
                  <a:ext cx="1089544" cy="943113"/>
                  <a:chOff x="231256" y="5345064"/>
                  <a:chExt cx="1089544" cy="943113"/>
                </a:xfrm>
              </p:grpSpPr>
              <p:sp>
                <p:nvSpPr>
                  <p:cNvPr id="5" name="Rectangle 4">
                    <a:extLst>
                      <a:ext uri="{FF2B5EF4-FFF2-40B4-BE49-F238E27FC236}">
                        <a16:creationId xmlns:a16="http://schemas.microsoft.com/office/drawing/2014/main" id="{45F4DA1D-BC82-4131-BDDD-AD887FFA3FE4}"/>
                      </a:ext>
                    </a:extLst>
                  </p:cNvPr>
                  <p:cNvSpPr/>
                  <p:nvPr/>
                </p:nvSpPr>
                <p:spPr bwMode="auto">
                  <a:xfrm>
                    <a:off x="231256" y="5345064"/>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WS &amp; Linux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Stack HCI VMs</a:t>
                    </a:r>
                  </a:p>
                </p:txBody>
              </p:sp>
              <p:grpSp>
                <p:nvGrpSpPr>
                  <p:cNvPr id="3" name="Group 2">
                    <a:extLst>
                      <a:ext uri="{FF2B5EF4-FFF2-40B4-BE49-F238E27FC236}">
                        <a16:creationId xmlns:a16="http://schemas.microsoft.com/office/drawing/2014/main" id="{6129E9C0-7EB6-4A40-B206-87B97BE47D47}"/>
                      </a:ext>
                    </a:extLst>
                  </p:cNvPr>
                  <p:cNvGrpSpPr/>
                  <p:nvPr/>
                </p:nvGrpSpPr>
                <p:grpSpPr>
                  <a:xfrm>
                    <a:off x="402764" y="5519311"/>
                    <a:ext cx="746527" cy="365760"/>
                    <a:chOff x="1246147" y="5427820"/>
                    <a:chExt cx="746527" cy="365760"/>
                  </a:xfrm>
                </p:grpSpPr>
                <p:pic>
                  <p:nvPicPr>
                    <p:cNvPr id="6" name="Graphic 5" descr="Windows Virtual Machine icon">
                      <a:extLst>
                        <a:ext uri="{FF2B5EF4-FFF2-40B4-BE49-F238E27FC236}">
                          <a16:creationId xmlns:a16="http://schemas.microsoft.com/office/drawing/2014/main" id="{BDE2128E-16DF-4D37-9FFC-A7D565655718}"/>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246147" y="5427820"/>
                      <a:ext cx="365760" cy="365760"/>
                    </a:xfrm>
                    <a:prstGeom prst="rect">
                      <a:avLst/>
                    </a:prstGeom>
                  </p:spPr>
                </p:pic>
                <p:pic>
                  <p:nvPicPr>
                    <p:cNvPr id="13" name="Graphic 12" descr="Linux machine icon">
                      <a:extLst>
                        <a:ext uri="{FF2B5EF4-FFF2-40B4-BE49-F238E27FC236}">
                          <a16:creationId xmlns:a16="http://schemas.microsoft.com/office/drawing/2014/main" id="{D7EAAA2A-E39A-4AEA-9212-B2061DD9BD9B}"/>
                        </a:ext>
                        <a:ext uri="{C183D7F6-B498-43B3-948B-1728B52AA6E4}">
                          <adec:decorative xmlns:adec="http://schemas.microsoft.com/office/drawing/2017/decorative" val="0"/>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626914" y="5427820"/>
                      <a:ext cx="365760" cy="365760"/>
                    </a:xfrm>
                    <a:prstGeom prst="rect">
                      <a:avLst/>
                    </a:prstGeom>
                  </p:spPr>
                </p:pic>
              </p:grpSp>
            </p:grpSp>
            <p:sp>
              <p:nvSpPr>
                <p:cNvPr id="486" name="Rectangle 485">
                  <a:extLst>
                    <a:ext uri="{FF2B5EF4-FFF2-40B4-BE49-F238E27FC236}">
                      <a16:creationId xmlns:a16="http://schemas.microsoft.com/office/drawing/2014/main" id="{EDE453B0-BBE8-463A-B09F-D4A912EF8E15}"/>
                    </a:ext>
                  </a:extLst>
                </p:cNvPr>
                <p:cNvSpPr/>
                <p:nvPr/>
              </p:nvSpPr>
              <p:spPr bwMode="auto">
                <a:xfrm>
                  <a:off x="1361468" y="5345063"/>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Stack HCI VMs</a:t>
                  </a:r>
                </a:p>
              </p:txBody>
            </p:sp>
            <p:grpSp>
              <p:nvGrpSpPr>
                <p:cNvPr id="18" name="Group 17">
                  <a:extLst>
                    <a:ext uri="{FF2B5EF4-FFF2-40B4-BE49-F238E27FC236}">
                      <a16:creationId xmlns:a16="http://schemas.microsoft.com/office/drawing/2014/main" id="{419AB5D6-DB9F-4D50-9036-0229FA602339}"/>
                    </a:ext>
                  </a:extLst>
                </p:cNvPr>
                <p:cNvGrpSpPr/>
                <p:nvPr/>
              </p:nvGrpSpPr>
              <p:grpSpPr>
                <a:xfrm>
                  <a:off x="1546659" y="5519311"/>
                  <a:ext cx="726607" cy="365760"/>
                  <a:chOff x="5773491" y="4922599"/>
                  <a:chExt cx="726607" cy="365760"/>
                </a:xfrm>
              </p:grpSpPr>
              <p:pic>
                <p:nvPicPr>
                  <p:cNvPr id="15" name="Graphic 14">
                    <a:extLst>
                      <a:ext uri="{FF2B5EF4-FFF2-40B4-BE49-F238E27FC236}">
                        <a16:creationId xmlns:a16="http://schemas.microsoft.com/office/drawing/2014/main" id="{55AE7035-AB40-44F1-A8D5-07527E40C953}"/>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5773491" y="4922599"/>
                    <a:ext cx="365760" cy="365760"/>
                  </a:xfrm>
                  <a:prstGeom prst="rect">
                    <a:avLst/>
                  </a:prstGeom>
                </p:spPr>
              </p:pic>
              <p:pic>
                <p:nvPicPr>
                  <p:cNvPr id="238" name="Graphic 237">
                    <a:extLst>
                      <a:ext uri="{FF2B5EF4-FFF2-40B4-BE49-F238E27FC236}">
                        <a16:creationId xmlns:a16="http://schemas.microsoft.com/office/drawing/2014/main" id="{6B78375A-FAB9-44AB-BC90-B694CF93CC9A}"/>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6134338" y="4922599"/>
                    <a:ext cx="365760" cy="365760"/>
                  </a:xfrm>
                  <a:prstGeom prst="rect">
                    <a:avLst/>
                  </a:prstGeom>
                </p:spPr>
              </p:pic>
            </p:grpSp>
          </p:grpSp>
          <p:sp>
            <p:nvSpPr>
              <p:cNvPr id="299" name="Rectangle 298">
                <a:extLst>
                  <a:ext uri="{FF2B5EF4-FFF2-40B4-BE49-F238E27FC236}">
                    <a16:creationId xmlns:a16="http://schemas.microsoft.com/office/drawing/2014/main" id="{FA35BF12-907E-4586-B8D6-C17AB5368EFA}"/>
                  </a:ext>
                </a:extLst>
              </p:cNvPr>
              <p:cNvSpPr/>
              <p:nvPr/>
            </p:nvSpPr>
            <p:spPr bwMode="auto">
              <a:xfrm>
                <a:off x="382444" y="5244822"/>
                <a:ext cx="1917381" cy="19803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 Connected Machine Agent</a:t>
                </a:r>
              </a:p>
            </p:txBody>
          </p:sp>
          <p:grpSp>
            <p:nvGrpSpPr>
              <p:cNvPr id="40" name="Group 39">
                <a:extLst>
                  <a:ext uri="{FF2B5EF4-FFF2-40B4-BE49-F238E27FC236}">
                    <a16:creationId xmlns:a16="http://schemas.microsoft.com/office/drawing/2014/main" id="{115847A0-A79E-4B02-803D-CADD7274CB88}"/>
                  </a:ext>
                </a:extLst>
              </p:cNvPr>
              <p:cNvGrpSpPr/>
              <p:nvPr/>
            </p:nvGrpSpPr>
            <p:grpSpPr>
              <a:xfrm>
                <a:off x="237547" y="4108954"/>
                <a:ext cx="2219644" cy="890378"/>
                <a:chOff x="237547" y="4138585"/>
                <a:chExt cx="2219644" cy="890378"/>
              </a:xfrm>
            </p:grpSpPr>
            <p:sp>
              <p:nvSpPr>
                <p:cNvPr id="490" name="Rectangle 489">
                  <a:extLst>
                    <a:ext uri="{FF2B5EF4-FFF2-40B4-BE49-F238E27FC236}">
                      <a16:creationId xmlns:a16="http://schemas.microsoft.com/office/drawing/2014/main" id="{8A03E79E-8035-4B0D-941E-684026AE39A5}"/>
                    </a:ext>
                  </a:extLst>
                </p:cNvPr>
                <p:cNvSpPr/>
                <p:nvPr/>
              </p:nvSpPr>
              <p:spPr bwMode="auto">
                <a:xfrm>
                  <a:off x="237547" y="4138585"/>
                  <a:ext cx="1089544" cy="89037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servers</a:t>
                  </a:r>
                </a:p>
              </p:txBody>
            </p:sp>
            <p:grpSp>
              <p:nvGrpSpPr>
                <p:cNvPr id="38" name="Group 37">
                  <a:extLst>
                    <a:ext uri="{FF2B5EF4-FFF2-40B4-BE49-F238E27FC236}">
                      <a16:creationId xmlns:a16="http://schemas.microsoft.com/office/drawing/2014/main" id="{083DE314-6968-49EF-9B5A-A294825FE518}"/>
                    </a:ext>
                  </a:extLst>
                </p:cNvPr>
                <p:cNvGrpSpPr/>
                <p:nvPr/>
              </p:nvGrpSpPr>
              <p:grpSpPr>
                <a:xfrm>
                  <a:off x="410314" y="4215428"/>
                  <a:ext cx="746434" cy="365760"/>
                  <a:chOff x="1668757" y="4475957"/>
                  <a:chExt cx="746434" cy="365760"/>
                </a:xfrm>
              </p:grpSpPr>
              <p:pic>
                <p:nvPicPr>
                  <p:cNvPr id="491" name="Graphic 490">
                    <a:extLst>
                      <a:ext uri="{FF2B5EF4-FFF2-40B4-BE49-F238E27FC236}">
                        <a16:creationId xmlns:a16="http://schemas.microsoft.com/office/drawing/2014/main" id="{8F16AFB5-7F3A-41F2-AF10-80580ABBF7B4}"/>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668757" y="4475957"/>
                    <a:ext cx="365760" cy="365760"/>
                  </a:xfrm>
                  <a:prstGeom prst="rect">
                    <a:avLst/>
                  </a:prstGeom>
                </p:spPr>
              </p:pic>
              <p:pic>
                <p:nvPicPr>
                  <p:cNvPr id="492" name="Graphic 491">
                    <a:extLst>
                      <a:ext uri="{FF2B5EF4-FFF2-40B4-BE49-F238E27FC236}">
                        <a16:creationId xmlns:a16="http://schemas.microsoft.com/office/drawing/2014/main" id="{2C3AE781-91F8-4373-9750-D0853E7BA843}"/>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049431" y="4475957"/>
                    <a:ext cx="365760" cy="365760"/>
                  </a:xfrm>
                  <a:prstGeom prst="rect">
                    <a:avLst/>
                  </a:prstGeom>
                </p:spPr>
              </p:pic>
            </p:grpSp>
            <p:sp>
              <p:nvSpPr>
                <p:cNvPr id="493" name="Rectangle 492">
                  <a:extLst>
                    <a:ext uri="{FF2B5EF4-FFF2-40B4-BE49-F238E27FC236}">
                      <a16:creationId xmlns:a16="http://schemas.microsoft.com/office/drawing/2014/main" id="{554B0619-E957-4D31-94FD-A7A8878D4836}"/>
                    </a:ext>
                  </a:extLst>
                </p:cNvPr>
                <p:cNvSpPr/>
                <p:nvPr/>
              </p:nvSpPr>
              <p:spPr bwMode="auto">
                <a:xfrm>
                  <a:off x="1367647" y="4138585"/>
                  <a:ext cx="1089544" cy="89037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p:txBody>
            </p:sp>
            <p:grpSp>
              <p:nvGrpSpPr>
                <p:cNvPr id="39" name="Group 38">
                  <a:extLst>
                    <a:ext uri="{FF2B5EF4-FFF2-40B4-BE49-F238E27FC236}">
                      <a16:creationId xmlns:a16="http://schemas.microsoft.com/office/drawing/2014/main" id="{8C5F0FBF-2ABB-4D82-8B0A-C4EE24254369}"/>
                    </a:ext>
                  </a:extLst>
                </p:cNvPr>
                <p:cNvGrpSpPr/>
                <p:nvPr/>
              </p:nvGrpSpPr>
              <p:grpSpPr>
                <a:xfrm>
                  <a:off x="1540444" y="4220225"/>
                  <a:ext cx="755350" cy="365760"/>
                  <a:chOff x="1537459" y="4215428"/>
                  <a:chExt cx="755350" cy="365760"/>
                </a:xfrm>
              </p:grpSpPr>
              <p:pic>
                <p:nvPicPr>
                  <p:cNvPr id="8" name="Graphic 7" descr="Azure SQL">
                    <a:extLst>
                      <a:ext uri="{FF2B5EF4-FFF2-40B4-BE49-F238E27FC236}">
                        <a16:creationId xmlns:a16="http://schemas.microsoft.com/office/drawing/2014/main" id="{CC75F621-A592-40C9-B52C-86F45C08F0D5}"/>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537459" y="4215428"/>
                    <a:ext cx="365760" cy="365760"/>
                  </a:xfrm>
                  <a:prstGeom prst="rect">
                    <a:avLst/>
                  </a:prstGeom>
                </p:spPr>
              </p:pic>
              <p:pic>
                <p:nvPicPr>
                  <p:cNvPr id="296" name="Graphic 295" descr="Azure SQL">
                    <a:extLst>
                      <a:ext uri="{FF2B5EF4-FFF2-40B4-BE49-F238E27FC236}">
                        <a16:creationId xmlns:a16="http://schemas.microsoft.com/office/drawing/2014/main" id="{EE0C6E8F-75DA-4B4F-A64F-60CDEC8158D3}"/>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927049" y="4215428"/>
                    <a:ext cx="365760" cy="365760"/>
                  </a:xfrm>
                  <a:prstGeom prst="rect">
                    <a:avLst/>
                  </a:prstGeom>
                </p:spPr>
              </p:pic>
            </p:grpSp>
          </p:grpSp>
          <p:cxnSp>
            <p:nvCxnSpPr>
              <p:cNvPr id="494" name="Connector: Elbow 493">
                <a:extLst>
                  <a:ext uri="{FF2B5EF4-FFF2-40B4-BE49-F238E27FC236}">
                    <a16:creationId xmlns:a16="http://schemas.microsoft.com/office/drawing/2014/main" id="{B63D1755-6BD8-4C9B-B19B-7498C8493556}"/>
                  </a:ext>
                </a:extLst>
              </p:cNvPr>
              <p:cNvCxnSpPr>
                <a:cxnSpLocks/>
                <a:stCxn id="299" idx="0"/>
                <a:endCxn id="493" idx="2"/>
              </p:cNvCxnSpPr>
              <p:nvPr/>
            </p:nvCxnSpPr>
            <p:spPr>
              <a:xfrm rot="5400000" flipH="1" flipV="1">
                <a:off x="1504032" y="4836435"/>
                <a:ext cx="245490" cy="571284"/>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37" name="Group 236">
              <a:extLst>
                <a:ext uri="{FF2B5EF4-FFF2-40B4-BE49-F238E27FC236}">
                  <a16:creationId xmlns:a16="http://schemas.microsoft.com/office/drawing/2014/main" id="{9FAEC127-A7D2-444E-BBC7-DFF4672FFF2D}"/>
                </a:ext>
              </a:extLst>
            </p:cNvPr>
            <p:cNvGrpSpPr/>
            <p:nvPr/>
          </p:nvGrpSpPr>
          <p:grpSpPr>
            <a:xfrm>
              <a:off x="355925" y="4105049"/>
              <a:ext cx="2219756" cy="2673793"/>
              <a:chOff x="231256" y="4108300"/>
              <a:chExt cx="2219756" cy="2673793"/>
            </a:xfrm>
          </p:grpSpPr>
          <p:sp>
            <p:nvSpPr>
              <p:cNvPr id="257" name="Rectangle 256">
                <a:extLst>
                  <a:ext uri="{FF2B5EF4-FFF2-40B4-BE49-F238E27FC236}">
                    <a16:creationId xmlns:a16="http://schemas.microsoft.com/office/drawing/2014/main" id="{543028B7-1D41-4E20-ABD7-E8A64EE805C8}"/>
                  </a:ext>
                </a:extLst>
              </p:cNvPr>
              <p:cNvSpPr/>
              <p:nvPr/>
            </p:nvSpPr>
            <p:spPr bwMode="auto">
              <a:xfrm>
                <a:off x="231256" y="6326785"/>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a:t>
                </a:r>
              </a:p>
            </p:txBody>
          </p:sp>
          <p:grpSp>
            <p:nvGrpSpPr>
              <p:cNvPr id="258" name="Group 257">
                <a:extLst>
                  <a:ext uri="{FF2B5EF4-FFF2-40B4-BE49-F238E27FC236}">
                    <a16:creationId xmlns:a16="http://schemas.microsoft.com/office/drawing/2014/main" id="{3BB1AB8A-2C82-4A0D-A354-FE6D469A68C1}"/>
                  </a:ext>
                </a:extLst>
              </p:cNvPr>
              <p:cNvGrpSpPr/>
              <p:nvPr/>
            </p:nvGrpSpPr>
            <p:grpSpPr>
              <a:xfrm>
                <a:off x="231256" y="4108300"/>
                <a:ext cx="1089544" cy="2179877"/>
                <a:chOff x="231256" y="4108300"/>
                <a:chExt cx="1089544" cy="2179877"/>
              </a:xfrm>
            </p:grpSpPr>
            <p:sp>
              <p:nvSpPr>
                <p:cNvPr id="265" name="Rectangle 264">
                  <a:extLst>
                    <a:ext uri="{FF2B5EF4-FFF2-40B4-BE49-F238E27FC236}">
                      <a16:creationId xmlns:a16="http://schemas.microsoft.com/office/drawing/2014/main" id="{BD5C3541-DF74-44B8-8AD8-322696F65097}"/>
                    </a:ext>
                  </a:extLst>
                </p:cNvPr>
                <p:cNvSpPr/>
                <p:nvPr/>
              </p:nvSpPr>
              <p:spPr bwMode="auto">
                <a:xfrm>
                  <a:off x="231256" y="4108300"/>
                  <a:ext cx="1089544" cy="217987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WS &amp; Linux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VMs</a:t>
                  </a:r>
                </a:p>
              </p:txBody>
            </p:sp>
            <p:grpSp>
              <p:nvGrpSpPr>
                <p:cNvPr id="266" name="Group 265">
                  <a:extLst>
                    <a:ext uri="{FF2B5EF4-FFF2-40B4-BE49-F238E27FC236}">
                      <a16:creationId xmlns:a16="http://schemas.microsoft.com/office/drawing/2014/main" id="{5F37CBD9-CD2A-4BBC-BB6A-62C8309EA93E}"/>
                    </a:ext>
                  </a:extLst>
                </p:cNvPr>
                <p:cNvGrpSpPr/>
                <p:nvPr/>
              </p:nvGrpSpPr>
              <p:grpSpPr>
                <a:xfrm>
                  <a:off x="391528" y="4270699"/>
                  <a:ext cx="757763" cy="1614372"/>
                  <a:chOff x="1234911" y="4179208"/>
                  <a:chExt cx="757763" cy="1614372"/>
                </a:xfrm>
              </p:grpSpPr>
              <p:pic>
                <p:nvPicPr>
                  <p:cNvPr id="268" name="Graphic 267" descr="Windows Virtual Machine icon">
                    <a:extLst>
                      <a:ext uri="{FF2B5EF4-FFF2-40B4-BE49-F238E27FC236}">
                        <a16:creationId xmlns:a16="http://schemas.microsoft.com/office/drawing/2014/main" id="{4DA03D59-4C48-4BCE-9435-13EACF94B13F}"/>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246147" y="5427820"/>
                    <a:ext cx="365760" cy="365760"/>
                  </a:xfrm>
                  <a:prstGeom prst="rect">
                    <a:avLst/>
                  </a:prstGeom>
                </p:spPr>
              </p:pic>
              <p:pic>
                <p:nvPicPr>
                  <p:cNvPr id="269" name="Graphic 268" descr="Linux machine icon">
                    <a:extLst>
                      <a:ext uri="{FF2B5EF4-FFF2-40B4-BE49-F238E27FC236}">
                        <a16:creationId xmlns:a16="http://schemas.microsoft.com/office/drawing/2014/main" id="{88EF3215-0E82-4130-B095-19DF94B5D729}"/>
                      </a:ext>
                      <a:ext uri="{C183D7F6-B498-43B3-948B-1728B52AA6E4}">
                        <adec:decorative xmlns:adec="http://schemas.microsoft.com/office/drawing/2017/decorative" val="0"/>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626914" y="5427820"/>
                    <a:ext cx="365760" cy="365760"/>
                  </a:xfrm>
                  <a:prstGeom prst="rect">
                    <a:avLst/>
                  </a:prstGeom>
                </p:spPr>
              </p:pic>
              <p:pic>
                <p:nvPicPr>
                  <p:cNvPr id="347" name="Graphic 346" descr="Windows Virtual Machine icon">
                    <a:extLst>
                      <a:ext uri="{FF2B5EF4-FFF2-40B4-BE49-F238E27FC236}">
                        <a16:creationId xmlns:a16="http://schemas.microsoft.com/office/drawing/2014/main" id="{7CBED2DF-08FA-4BFC-95F4-08284150653C}"/>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240529" y="5011616"/>
                    <a:ext cx="365760" cy="365760"/>
                  </a:xfrm>
                  <a:prstGeom prst="rect">
                    <a:avLst/>
                  </a:prstGeom>
                </p:spPr>
              </p:pic>
              <p:pic>
                <p:nvPicPr>
                  <p:cNvPr id="348" name="Graphic 347" descr="Linux machine icon">
                    <a:extLst>
                      <a:ext uri="{FF2B5EF4-FFF2-40B4-BE49-F238E27FC236}">
                        <a16:creationId xmlns:a16="http://schemas.microsoft.com/office/drawing/2014/main" id="{4BF008CC-817D-4B41-A8C4-E930CD2DDB32}"/>
                      </a:ext>
                      <a:ext uri="{C183D7F6-B498-43B3-948B-1728B52AA6E4}">
                        <adec:decorative xmlns:adec="http://schemas.microsoft.com/office/drawing/2017/decorative" val="0"/>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621296" y="5011616"/>
                    <a:ext cx="365760" cy="365760"/>
                  </a:xfrm>
                  <a:prstGeom prst="rect">
                    <a:avLst/>
                  </a:prstGeom>
                </p:spPr>
              </p:pic>
              <p:pic>
                <p:nvPicPr>
                  <p:cNvPr id="349" name="Graphic 348" descr="Windows Virtual Machine icon">
                    <a:extLst>
                      <a:ext uri="{FF2B5EF4-FFF2-40B4-BE49-F238E27FC236}">
                        <a16:creationId xmlns:a16="http://schemas.microsoft.com/office/drawing/2014/main" id="{1F69606A-9CBB-4B5C-8490-40D9502B1B7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240529" y="4595412"/>
                    <a:ext cx="365760" cy="365760"/>
                  </a:xfrm>
                  <a:prstGeom prst="rect">
                    <a:avLst/>
                  </a:prstGeom>
                </p:spPr>
              </p:pic>
              <p:pic>
                <p:nvPicPr>
                  <p:cNvPr id="350" name="Graphic 349" descr="Linux machine icon">
                    <a:extLst>
                      <a:ext uri="{FF2B5EF4-FFF2-40B4-BE49-F238E27FC236}">
                        <a16:creationId xmlns:a16="http://schemas.microsoft.com/office/drawing/2014/main" id="{E8E19501-4CEF-401E-AF6F-430786331598}"/>
                      </a:ext>
                      <a:ext uri="{C183D7F6-B498-43B3-948B-1728B52AA6E4}">
                        <adec:decorative xmlns:adec="http://schemas.microsoft.com/office/drawing/2017/decorative" val="0"/>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621296" y="4595412"/>
                    <a:ext cx="365760" cy="365760"/>
                  </a:xfrm>
                  <a:prstGeom prst="rect">
                    <a:avLst/>
                  </a:prstGeom>
                </p:spPr>
              </p:pic>
              <p:pic>
                <p:nvPicPr>
                  <p:cNvPr id="351" name="Graphic 350" descr="Windows Virtual Machine icon">
                    <a:extLst>
                      <a:ext uri="{FF2B5EF4-FFF2-40B4-BE49-F238E27FC236}">
                        <a16:creationId xmlns:a16="http://schemas.microsoft.com/office/drawing/2014/main" id="{EEF60938-6127-4361-9467-FBD11864A146}"/>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234911" y="4179208"/>
                    <a:ext cx="365760" cy="365760"/>
                  </a:xfrm>
                  <a:prstGeom prst="rect">
                    <a:avLst/>
                  </a:prstGeom>
                </p:spPr>
              </p:pic>
              <p:pic>
                <p:nvPicPr>
                  <p:cNvPr id="352" name="Graphic 351" descr="Linux machine icon">
                    <a:extLst>
                      <a:ext uri="{FF2B5EF4-FFF2-40B4-BE49-F238E27FC236}">
                        <a16:creationId xmlns:a16="http://schemas.microsoft.com/office/drawing/2014/main" id="{E299DE8C-B285-444B-9508-3EAAD099E1CD}"/>
                      </a:ext>
                      <a:ext uri="{C183D7F6-B498-43B3-948B-1728B52AA6E4}">
                        <adec:decorative xmlns:adec="http://schemas.microsoft.com/office/drawing/2017/decorative" val="0"/>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615678" y="4179208"/>
                    <a:ext cx="365760" cy="365760"/>
                  </a:xfrm>
                  <a:prstGeom prst="rect">
                    <a:avLst/>
                  </a:prstGeom>
                </p:spPr>
              </p:pic>
            </p:grpSp>
          </p:grpSp>
          <p:sp>
            <p:nvSpPr>
              <p:cNvPr id="260" name="Rectangle 259">
                <a:extLst>
                  <a:ext uri="{FF2B5EF4-FFF2-40B4-BE49-F238E27FC236}">
                    <a16:creationId xmlns:a16="http://schemas.microsoft.com/office/drawing/2014/main" id="{AD0D74D8-ED42-4D0A-AA57-854677878CDB}"/>
                  </a:ext>
                </a:extLst>
              </p:cNvPr>
              <p:cNvSpPr/>
              <p:nvPr/>
            </p:nvSpPr>
            <p:spPr bwMode="auto">
              <a:xfrm>
                <a:off x="1361468" y="4108301"/>
                <a:ext cx="1089544" cy="217987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VMs</a:t>
                </a:r>
              </a:p>
            </p:txBody>
          </p:sp>
          <p:grpSp>
            <p:nvGrpSpPr>
              <p:cNvPr id="261" name="Group 260">
                <a:extLst>
                  <a:ext uri="{FF2B5EF4-FFF2-40B4-BE49-F238E27FC236}">
                    <a16:creationId xmlns:a16="http://schemas.microsoft.com/office/drawing/2014/main" id="{387BF259-9207-4D42-B40E-1D3E801E3DF6}"/>
                  </a:ext>
                </a:extLst>
              </p:cNvPr>
              <p:cNvGrpSpPr/>
              <p:nvPr/>
            </p:nvGrpSpPr>
            <p:grpSpPr>
              <a:xfrm>
                <a:off x="1542876" y="4268620"/>
                <a:ext cx="730390" cy="1616451"/>
                <a:chOff x="5769708" y="3671908"/>
                <a:chExt cx="730390" cy="1616451"/>
              </a:xfrm>
            </p:grpSpPr>
            <p:pic>
              <p:nvPicPr>
                <p:cNvPr id="263" name="Graphic 262">
                  <a:extLst>
                    <a:ext uri="{FF2B5EF4-FFF2-40B4-BE49-F238E27FC236}">
                      <a16:creationId xmlns:a16="http://schemas.microsoft.com/office/drawing/2014/main" id="{8772844A-DECB-49DC-9E3B-0C5A64176660}"/>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5773491" y="4922599"/>
                  <a:ext cx="365760" cy="365760"/>
                </a:xfrm>
                <a:prstGeom prst="rect">
                  <a:avLst/>
                </a:prstGeom>
              </p:spPr>
            </p:pic>
            <p:pic>
              <p:nvPicPr>
                <p:cNvPr id="264" name="Graphic 263">
                  <a:extLst>
                    <a:ext uri="{FF2B5EF4-FFF2-40B4-BE49-F238E27FC236}">
                      <a16:creationId xmlns:a16="http://schemas.microsoft.com/office/drawing/2014/main" id="{FA3E6F90-0F00-4A40-9E21-4F61484582BC}"/>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6134338" y="4922599"/>
                  <a:ext cx="365760" cy="365760"/>
                </a:xfrm>
                <a:prstGeom prst="rect">
                  <a:avLst/>
                </a:prstGeom>
              </p:spPr>
            </p:pic>
            <p:pic>
              <p:nvPicPr>
                <p:cNvPr id="353" name="Graphic 352">
                  <a:extLst>
                    <a:ext uri="{FF2B5EF4-FFF2-40B4-BE49-F238E27FC236}">
                      <a16:creationId xmlns:a16="http://schemas.microsoft.com/office/drawing/2014/main" id="{D94A97CC-1C26-4D88-8E61-BBFC6BA8632A}"/>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5773491" y="4508924"/>
                  <a:ext cx="365760" cy="365760"/>
                </a:xfrm>
                <a:prstGeom prst="rect">
                  <a:avLst/>
                </a:prstGeom>
              </p:spPr>
            </p:pic>
            <p:pic>
              <p:nvPicPr>
                <p:cNvPr id="354" name="Graphic 353">
                  <a:extLst>
                    <a:ext uri="{FF2B5EF4-FFF2-40B4-BE49-F238E27FC236}">
                      <a16:creationId xmlns:a16="http://schemas.microsoft.com/office/drawing/2014/main" id="{10DC81F1-075F-49D7-A8A4-EB3F9C189AA5}"/>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6134338" y="4508924"/>
                  <a:ext cx="365760" cy="365760"/>
                </a:xfrm>
                <a:prstGeom prst="rect">
                  <a:avLst/>
                </a:prstGeom>
              </p:spPr>
            </p:pic>
            <p:pic>
              <p:nvPicPr>
                <p:cNvPr id="355" name="Graphic 354">
                  <a:extLst>
                    <a:ext uri="{FF2B5EF4-FFF2-40B4-BE49-F238E27FC236}">
                      <a16:creationId xmlns:a16="http://schemas.microsoft.com/office/drawing/2014/main" id="{0384162C-2E0C-4B71-AFC9-13E5E985A1CB}"/>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5769708" y="4085583"/>
                  <a:ext cx="365760" cy="365760"/>
                </a:xfrm>
                <a:prstGeom prst="rect">
                  <a:avLst/>
                </a:prstGeom>
              </p:spPr>
            </p:pic>
            <p:pic>
              <p:nvPicPr>
                <p:cNvPr id="356" name="Graphic 355">
                  <a:extLst>
                    <a:ext uri="{FF2B5EF4-FFF2-40B4-BE49-F238E27FC236}">
                      <a16:creationId xmlns:a16="http://schemas.microsoft.com/office/drawing/2014/main" id="{96445D5F-A8C7-4F5B-AA6B-F7D1DC003308}"/>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6130555" y="4085583"/>
                  <a:ext cx="365760" cy="365760"/>
                </a:xfrm>
                <a:prstGeom prst="rect">
                  <a:avLst/>
                </a:prstGeom>
              </p:spPr>
            </p:pic>
            <p:pic>
              <p:nvPicPr>
                <p:cNvPr id="357" name="Graphic 356">
                  <a:extLst>
                    <a:ext uri="{FF2B5EF4-FFF2-40B4-BE49-F238E27FC236}">
                      <a16:creationId xmlns:a16="http://schemas.microsoft.com/office/drawing/2014/main" id="{29222D75-7459-4FC0-87B6-3E9699A73FBD}"/>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5769708" y="3671908"/>
                  <a:ext cx="365760" cy="365760"/>
                </a:xfrm>
                <a:prstGeom prst="rect">
                  <a:avLst/>
                </a:prstGeom>
              </p:spPr>
            </p:pic>
            <p:pic>
              <p:nvPicPr>
                <p:cNvPr id="358" name="Graphic 357">
                  <a:extLst>
                    <a:ext uri="{FF2B5EF4-FFF2-40B4-BE49-F238E27FC236}">
                      <a16:creationId xmlns:a16="http://schemas.microsoft.com/office/drawing/2014/main" id="{3BBE15A3-F1AF-472F-92B3-A837D15C4C9D}"/>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6130555" y="3671908"/>
                  <a:ext cx="365760" cy="365760"/>
                </a:xfrm>
                <a:prstGeom prst="rect">
                  <a:avLst/>
                </a:prstGeom>
              </p:spPr>
            </p:pic>
          </p:grpSp>
        </p:grpSp>
        <p:pic>
          <p:nvPicPr>
            <p:cNvPr id="271" name="Graphic 270">
              <a:extLst>
                <a:ext uri="{FF2B5EF4-FFF2-40B4-BE49-F238E27FC236}">
                  <a16:creationId xmlns:a16="http://schemas.microsoft.com/office/drawing/2014/main" id="{D086339B-A5FB-495E-A03E-F4D1C01BBBEA}"/>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90273" y="6424423"/>
              <a:ext cx="274320" cy="274320"/>
            </a:xfrm>
            <a:prstGeom prst="rect">
              <a:avLst/>
            </a:prstGeom>
          </p:spPr>
        </p:pic>
      </p:grpSp>
      <p:grpSp>
        <p:nvGrpSpPr>
          <p:cNvPr id="450" name="Group 449">
            <a:extLst>
              <a:ext uri="{FF2B5EF4-FFF2-40B4-BE49-F238E27FC236}">
                <a16:creationId xmlns:a16="http://schemas.microsoft.com/office/drawing/2014/main" id="{24B7B032-B881-4A81-B346-4FB1C8A9B561}"/>
              </a:ext>
              <a:ext uri="{C183D7F6-B498-43B3-948B-1728B52AA6E4}">
                <adec:decorative xmlns:adec="http://schemas.microsoft.com/office/drawing/2017/decorative" val="1"/>
              </a:ext>
            </a:extLst>
          </p:cNvPr>
          <p:cNvGrpSpPr/>
          <p:nvPr/>
        </p:nvGrpSpPr>
        <p:grpSpPr>
          <a:xfrm>
            <a:off x="5058131" y="3105916"/>
            <a:ext cx="2226132" cy="1006516"/>
            <a:chOff x="5058131" y="3105916"/>
            <a:chExt cx="2226132" cy="1006516"/>
          </a:xfrm>
        </p:grpSpPr>
        <p:pic>
          <p:nvPicPr>
            <p:cNvPr id="277" name="Graphic 276">
              <a:extLst>
                <a:ext uri="{FF2B5EF4-FFF2-40B4-BE49-F238E27FC236}">
                  <a16:creationId xmlns:a16="http://schemas.microsoft.com/office/drawing/2014/main" id="{007D1FF3-5EC9-4C5C-B67D-10A319FC4C2D}"/>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237189" y="3809535"/>
              <a:ext cx="242213" cy="274320"/>
            </a:xfrm>
            <a:prstGeom prst="rect">
              <a:avLst/>
            </a:prstGeom>
          </p:spPr>
        </p:pic>
        <p:grpSp>
          <p:nvGrpSpPr>
            <p:cNvPr id="26" name="Group 25">
              <a:extLst>
                <a:ext uri="{FF2B5EF4-FFF2-40B4-BE49-F238E27FC236}">
                  <a16:creationId xmlns:a16="http://schemas.microsoft.com/office/drawing/2014/main" id="{8893A354-A379-4205-AADB-25B8C94E36C4}"/>
                </a:ext>
              </a:extLst>
            </p:cNvPr>
            <p:cNvGrpSpPr/>
            <p:nvPr/>
          </p:nvGrpSpPr>
          <p:grpSpPr>
            <a:xfrm>
              <a:off x="5058131" y="3105916"/>
              <a:ext cx="2226132" cy="1006516"/>
              <a:chOff x="5058131" y="3142778"/>
              <a:chExt cx="2226132" cy="1006516"/>
            </a:xfrm>
          </p:grpSpPr>
          <p:grpSp>
            <p:nvGrpSpPr>
              <p:cNvPr id="23" name="Group 22">
                <a:extLst>
                  <a:ext uri="{FF2B5EF4-FFF2-40B4-BE49-F238E27FC236}">
                    <a16:creationId xmlns:a16="http://schemas.microsoft.com/office/drawing/2014/main" id="{159BAD58-D9CB-4B26-8C2F-98A9E645BE52}"/>
                  </a:ext>
                </a:extLst>
              </p:cNvPr>
              <p:cNvGrpSpPr/>
              <p:nvPr/>
            </p:nvGrpSpPr>
            <p:grpSpPr>
              <a:xfrm>
                <a:off x="5058131" y="3142778"/>
                <a:ext cx="2226132" cy="1006516"/>
                <a:chOff x="5058131" y="3142778"/>
                <a:chExt cx="2226132" cy="1006516"/>
              </a:xfrm>
            </p:grpSpPr>
            <p:grpSp>
              <p:nvGrpSpPr>
                <p:cNvPr id="14" name="Group 13">
                  <a:extLst>
                    <a:ext uri="{FF2B5EF4-FFF2-40B4-BE49-F238E27FC236}">
                      <a16:creationId xmlns:a16="http://schemas.microsoft.com/office/drawing/2014/main" id="{4045C3FB-7AA4-4E43-BF9A-6DBA37C408FD}"/>
                    </a:ext>
                  </a:extLst>
                </p:cNvPr>
                <p:cNvGrpSpPr/>
                <p:nvPr/>
              </p:nvGrpSpPr>
              <p:grpSpPr>
                <a:xfrm>
                  <a:off x="5058131" y="3142778"/>
                  <a:ext cx="2226132" cy="681215"/>
                  <a:chOff x="5057934" y="3143365"/>
                  <a:chExt cx="2226132" cy="796029"/>
                </a:xfrm>
              </p:grpSpPr>
              <p:grpSp>
                <p:nvGrpSpPr>
                  <p:cNvPr id="7" name="Group 6">
                    <a:extLst>
                      <a:ext uri="{FF2B5EF4-FFF2-40B4-BE49-F238E27FC236}">
                        <a16:creationId xmlns:a16="http://schemas.microsoft.com/office/drawing/2014/main" id="{2D77B93D-8FDB-420C-9DF2-9445784E7CC8}"/>
                      </a:ext>
                    </a:extLst>
                  </p:cNvPr>
                  <p:cNvGrpSpPr/>
                  <p:nvPr/>
                </p:nvGrpSpPr>
                <p:grpSpPr>
                  <a:xfrm>
                    <a:off x="5057934" y="3143365"/>
                    <a:ext cx="2226132" cy="796029"/>
                    <a:chOff x="5067978" y="3059613"/>
                    <a:chExt cx="2209909" cy="796029"/>
                  </a:xfrm>
                </p:grpSpPr>
                <p:sp>
                  <p:nvSpPr>
                    <p:cNvPr id="274" name="Rectangle 273">
                      <a:extLst>
                        <a:ext uri="{FF2B5EF4-FFF2-40B4-BE49-F238E27FC236}">
                          <a16:creationId xmlns:a16="http://schemas.microsoft.com/office/drawing/2014/main" id="{577A07F4-9056-44B7-9539-FB3A42615143}"/>
                        </a:ext>
                      </a:extLst>
                    </p:cNvPr>
                    <p:cNvSpPr/>
                    <p:nvPr/>
                  </p:nvSpPr>
                  <p:spPr bwMode="auto">
                    <a:xfrm>
                      <a:off x="5067978" y="3059613"/>
                      <a:ext cx="2209909" cy="796029"/>
                    </a:xfrm>
                    <a:prstGeom prst="rect">
                      <a:avLst/>
                    </a:prstGeom>
                    <a:solidFill>
                      <a:srgbClr val="000000"/>
                    </a:solidFill>
                    <a:ln w="12700" cap="flat" cmpd="sng" algn="ctr">
                      <a:solidFill>
                        <a:srgbClr val="92D05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273" name="Rectangle 272">
                      <a:extLst>
                        <a:ext uri="{FF2B5EF4-FFF2-40B4-BE49-F238E27FC236}">
                          <a16:creationId xmlns:a16="http://schemas.microsoft.com/office/drawing/2014/main" id="{072F4DF7-59B8-4677-B861-104CC31116E0}"/>
                        </a:ext>
                      </a:extLst>
                    </p:cNvPr>
                    <p:cNvSpPr/>
                    <p:nvPr/>
                  </p:nvSpPr>
                  <p:spPr bwMode="auto">
                    <a:xfrm>
                      <a:off x="5114548" y="3426876"/>
                      <a:ext cx="1297383" cy="39738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FedRAMP High Regulatory Compliance built-in initiative</a:t>
                      </a:r>
                    </a:p>
                  </p:txBody>
                </p:sp>
              </p:grpSp>
              <p:sp>
                <p:nvSpPr>
                  <p:cNvPr id="276" name="TextBox 275">
                    <a:extLst>
                      <a:ext uri="{FF2B5EF4-FFF2-40B4-BE49-F238E27FC236}">
                        <a16:creationId xmlns:a16="http://schemas.microsoft.com/office/drawing/2014/main" id="{511F5552-08D0-4721-9531-3CBDE1FA7564}"/>
                      </a:ext>
                    </a:extLst>
                  </p:cNvPr>
                  <p:cNvSpPr txBox="1"/>
                  <p:nvPr/>
                </p:nvSpPr>
                <p:spPr>
                  <a:xfrm>
                    <a:off x="5112975" y="3169670"/>
                    <a:ext cx="2100031" cy="35964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Federal Risk and Authorization Management Program (FedRAMP) Azure Policy</a:t>
                    </a:r>
                  </a:p>
                </p:txBody>
              </p:sp>
            </p:grpSp>
            <p:cxnSp>
              <p:nvCxnSpPr>
                <p:cNvPr id="278" name="Connector: Elbow 277">
                  <a:extLst>
                    <a:ext uri="{FF2B5EF4-FFF2-40B4-BE49-F238E27FC236}">
                      <a16:creationId xmlns:a16="http://schemas.microsoft.com/office/drawing/2014/main" id="{CEF41CD8-FB39-4F16-9C77-6D898F62DCBD}"/>
                    </a:ext>
                  </a:extLst>
                </p:cNvPr>
                <p:cNvCxnSpPr>
                  <a:cxnSpLocks/>
                  <a:stCxn id="274" idx="2"/>
                  <a:endCxn id="501" idx="0"/>
                </p:cNvCxnSpPr>
                <p:nvPr/>
              </p:nvCxnSpPr>
              <p:spPr>
                <a:xfrm rot="5400000">
                  <a:off x="5727546" y="3705642"/>
                  <a:ext cx="325300" cy="562003"/>
                </a:xfrm>
                <a:prstGeom prst="bentConnector3">
                  <a:avLst>
                    <a:gd name="adj1" fmla="val 50000"/>
                  </a:avLst>
                </a:prstGeom>
                <a:ln w="12700">
                  <a:solidFill>
                    <a:srgbClr val="92D05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9" name="Connector: Elbow 278">
                  <a:extLst>
                    <a:ext uri="{FF2B5EF4-FFF2-40B4-BE49-F238E27FC236}">
                      <a16:creationId xmlns:a16="http://schemas.microsoft.com/office/drawing/2014/main" id="{5E9D671E-687B-48D3-83DA-975B5752D9C0}"/>
                    </a:ext>
                  </a:extLst>
                </p:cNvPr>
                <p:cNvCxnSpPr>
                  <a:cxnSpLocks/>
                  <a:stCxn id="274" idx="2"/>
                  <a:endCxn id="503" idx="0"/>
                </p:cNvCxnSpPr>
                <p:nvPr/>
              </p:nvCxnSpPr>
              <p:spPr>
                <a:xfrm rot="16200000" flipH="1">
                  <a:off x="6292595" y="3702594"/>
                  <a:ext cx="325300" cy="568097"/>
                </a:xfrm>
                <a:prstGeom prst="bentConnector3">
                  <a:avLst>
                    <a:gd name="adj1" fmla="val 50000"/>
                  </a:avLst>
                </a:prstGeom>
                <a:ln w="12700">
                  <a:solidFill>
                    <a:srgbClr val="92D05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25" name="Picture 24">
                <a:extLst>
                  <a:ext uri="{FF2B5EF4-FFF2-40B4-BE49-F238E27FC236}">
                    <a16:creationId xmlns:a16="http://schemas.microsoft.com/office/drawing/2014/main" id="{8062133F-EEA9-4BB8-B0E8-EFA2D4273EE3}"/>
                  </a:ext>
                </a:extLst>
              </p:cNvPr>
              <p:cNvPicPr>
                <a:picLocks noChangeAspect="1"/>
              </p:cNvPicPr>
              <p:nvPr/>
            </p:nvPicPr>
            <p:blipFill>
              <a:blip r:embed="rId62"/>
              <a:stretch>
                <a:fillRect/>
              </a:stretch>
            </p:blipFill>
            <p:spPr>
              <a:xfrm>
                <a:off x="6444832" y="3528412"/>
                <a:ext cx="817727" cy="201152"/>
              </a:xfrm>
              <a:prstGeom prst="rect">
                <a:avLst/>
              </a:prstGeom>
            </p:spPr>
          </p:pic>
        </p:grpSp>
      </p:grpSp>
      <p:grpSp>
        <p:nvGrpSpPr>
          <p:cNvPr id="44" name="Group 43">
            <a:extLst>
              <a:ext uri="{FF2B5EF4-FFF2-40B4-BE49-F238E27FC236}">
                <a16:creationId xmlns:a16="http://schemas.microsoft.com/office/drawing/2014/main" id="{C5801F9F-62D0-4EAE-A102-3DB9B9821859}"/>
              </a:ext>
              <a:ext uri="{C183D7F6-B498-43B3-948B-1728B52AA6E4}">
                <adec:decorative xmlns:adec="http://schemas.microsoft.com/office/drawing/2017/decorative" val="1"/>
              </a:ext>
            </a:extLst>
          </p:cNvPr>
          <p:cNvGrpSpPr/>
          <p:nvPr/>
        </p:nvGrpSpPr>
        <p:grpSpPr>
          <a:xfrm>
            <a:off x="7463351" y="3105916"/>
            <a:ext cx="2226132" cy="1002451"/>
            <a:chOff x="7463351" y="3105916"/>
            <a:chExt cx="2226132" cy="1002451"/>
          </a:xfrm>
        </p:grpSpPr>
        <p:pic>
          <p:nvPicPr>
            <p:cNvPr id="295" name="Graphic 294">
              <a:extLst>
                <a:ext uri="{FF2B5EF4-FFF2-40B4-BE49-F238E27FC236}">
                  <a16:creationId xmlns:a16="http://schemas.microsoft.com/office/drawing/2014/main" id="{E3EB28D1-E3B2-4227-8713-C53C40A6ED12}"/>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7642409" y="3809535"/>
              <a:ext cx="242213" cy="274320"/>
            </a:xfrm>
            <a:prstGeom prst="rect">
              <a:avLst/>
            </a:prstGeom>
          </p:spPr>
        </p:pic>
        <p:grpSp>
          <p:nvGrpSpPr>
            <p:cNvPr id="298" name="Group 297">
              <a:extLst>
                <a:ext uri="{FF2B5EF4-FFF2-40B4-BE49-F238E27FC236}">
                  <a16:creationId xmlns:a16="http://schemas.microsoft.com/office/drawing/2014/main" id="{C7B74994-4DB4-4C2F-9DE6-7D6AC0C6360E}"/>
                </a:ext>
              </a:extLst>
            </p:cNvPr>
            <p:cNvGrpSpPr/>
            <p:nvPr/>
          </p:nvGrpSpPr>
          <p:grpSpPr>
            <a:xfrm>
              <a:off x="7463351" y="3105916"/>
              <a:ext cx="2226132" cy="1002451"/>
              <a:chOff x="5058131" y="3142778"/>
              <a:chExt cx="2226132" cy="1002451"/>
            </a:xfrm>
          </p:grpSpPr>
          <p:grpSp>
            <p:nvGrpSpPr>
              <p:cNvPr id="305" name="Group 304">
                <a:extLst>
                  <a:ext uri="{FF2B5EF4-FFF2-40B4-BE49-F238E27FC236}">
                    <a16:creationId xmlns:a16="http://schemas.microsoft.com/office/drawing/2014/main" id="{30EB2496-5586-4A85-B273-D4FD1DBD3C73}"/>
                  </a:ext>
                </a:extLst>
              </p:cNvPr>
              <p:cNvGrpSpPr/>
              <p:nvPr/>
            </p:nvGrpSpPr>
            <p:grpSpPr>
              <a:xfrm>
                <a:off x="5058131" y="3142778"/>
                <a:ext cx="2226132" cy="681215"/>
                <a:chOff x="5057934" y="3143365"/>
                <a:chExt cx="2226132" cy="796029"/>
              </a:xfrm>
            </p:grpSpPr>
            <p:grpSp>
              <p:nvGrpSpPr>
                <p:cNvPr id="312" name="Group 311">
                  <a:extLst>
                    <a:ext uri="{FF2B5EF4-FFF2-40B4-BE49-F238E27FC236}">
                      <a16:creationId xmlns:a16="http://schemas.microsoft.com/office/drawing/2014/main" id="{EF2B04C9-04E8-4479-B9F2-4BB93E703CC9}"/>
                    </a:ext>
                  </a:extLst>
                </p:cNvPr>
                <p:cNvGrpSpPr/>
                <p:nvPr/>
              </p:nvGrpSpPr>
              <p:grpSpPr>
                <a:xfrm>
                  <a:off x="5057934" y="3143365"/>
                  <a:ext cx="2226132" cy="796029"/>
                  <a:chOff x="5067978" y="3059613"/>
                  <a:chExt cx="2209909" cy="796029"/>
                </a:xfrm>
              </p:grpSpPr>
              <p:sp>
                <p:nvSpPr>
                  <p:cNvPr id="317" name="Rectangle 316">
                    <a:extLst>
                      <a:ext uri="{FF2B5EF4-FFF2-40B4-BE49-F238E27FC236}">
                        <a16:creationId xmlns:a16="http://schemas.microsoft.com/office/drawing/2014/main" id="{3EC5A04C-59BD-4703-AF94-804D9AE19701}"/>
                      </a:ext>
                    </a:extLst>
                  </p:cNvPr>
                  <p:cNvSpPr/>
                  <p:nvPr/>
                </p:nvSpPr>
                <p:spPr bwMode="auto">
                  <a:xfrm>
                    <a:off x="5067978" y="3059613"/>
                    <a:ext cx="2209909" cy="796029"/>
                  </a:xfrm>
                  <a:prstGeom prst="rect">
                    <a:avLst/>
                  </a:prstGeom>
                  <a:solidFill>
                    <a:srgbClr val="000000"/>
                  </a:solidFill>
                  <a:ln w="12700" cap="flat" cmpd="sng" algn="ctr">
                    <a:solidFill>
                      <a:srgbClr val="EF31CB"/>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18" name="Rectangle 317">
                    <a:extLst>
                      <a:ext uri="{FF2B5EF4-FFF2-40B4-BE49-F238E27FC236}">
                        <a16:creationId xmlns:a16="http://schemas.microsoft.com/office/drawing/2014/main" id="{72FEB521-632B-42A6-9BC6-C7E3AD27991F}"/>
                      </a:ext>
                    </a:extLst>
                  </p:cNvPr>
                  <p:cNvSpPr/>
                  <p:nvPr/>
                </p:nvSpPr>
                <p:spPr bwMode="auto">
                  <a:xfrm>
                    <a:off x="5114548" y="3426876"/>
                    <a:ext cx="1297383" cy="39738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UK OFFICIAL and UK NHS Regulatory Compliance </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built-in initiative</a:t>
                    </a:r>
                  </a:p>
                </p:txBody>
              </p:sp>
            </p:grpSp>
            <p:sp>
              <p:nvSpPr>
                <p:cNvPr id="316" name="TextBox 315">
                  <a:extLst>
                    <a:ext uri="{FF2B5EF4-FFF2-40B4-BE49-F238E27FC236}">
                      <a16:creationId xmlns:a16="http://schemas.microsoft.com/office/drawing/2014/main" id="{251BAAB4-59F0-434B-A7F1-187D6878265B}"/>
                    </a:ext>
                  </a:extLst>
                </p:cNvPr>
                <p:cNvSpPr txBox="1"/>
                <p:nvPr/>
              </p:nvSpPr>
              <p:spPr>
                <a:xfrm>
                  <a:off x="5112975" y="3169670"/>
                  <a:ext cx="2100031" cy="35965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UK OFFICIAL and UK NHS </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Policy</a:t>
                  </a:r>
                </a:p>
              </p:txBody>
            </p:sp>
          </p:grpSp>
          <p:cxnSp>
            <p:nvCxnSpPr>
              <p:cNvPr id="308" name="Connector: Elbow 307">
                <a:extLst>
                  <a:ext uri="{FF2B5EF4-FFF2-40B4-BE49-F238E27FC236}">
                    <a16:creationId xmlns:a16="http://schemas.microsoft.com/office/drawing/2014/main" id="{4C5874F7-2BBC-4D95-BAB9-9A6EAAD8FDEE}"/>
                  </a:ext>
                </a:extLst>
              </p:cNvPr>
              <p:cNvCxnSpPr>
                <a:cxnSpLocks/>
                <a:stCxn id="317" idx="2"/>
              </p:cNvCxnSpPr>
              <p:nvPr/>
            </p:nvCxnSpPr>
            <p:spPr>
              <a:xfrm rot="5400000">
                <a:off x="5729584" y="3703615"/>
                <a:ext cx="321225" cy="562003"/>
              </a:xfrm>
              <a:prstGeom prst="bentConnector3">
                <a:avLst>
                  <a:gd name="adj1" fmla="val 50000"/>
                </a:avLst>
              </a:prstGeom>
              <a:ln w="12700">
                <a:solidFill>
                  <a:srgbClr val="EF31CB"/>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1" name="Connector: Elbow 310">
                <a:extLst>
                  <a:ext uri="{FF2B5EF4-FFF2-40B4-BE49-F238E27FC236}">
                    <a16:creationId xmlns:a16="http://schemas.microsoft.com/office/drawing/2014/main" id="{1F146C47-7189-4A40-9E10-4CAD621AA76F}"/>
                  </a:ext>
                </a:extLst>
              </p:cNvPr>
              <p:cNvCxnSpPr>
                <a:cxnSpLocks/>
                <a:stCxn id="317" idx="2"/>
              </p:cNvCxnSpPr>
              <p:nvPr/>
            </p:nvCxnSpPr>
            <p:spPr>
              <a:xfrm rot="16200000" flipH="1">
                <a:off x="6294633" y="3700567"/>
                <a:ext cx="321225" cy="568097"/>
              </a:xfrm>
              <a:prstGeom prst="bentConnector3">
                <a:avLst>
                  <a:gd name="adj1" fmla="val 50000"/>
                </a:avLst>
              </a:prstGeom>
              <a:ln w="12700">
                <a:solidFill>
                  <a:srgbClr val="EF31CB"/>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grpSp>
      <p:pic>
        <p:nvPicPr>
          <p:cNvPr id="33" name="Picture 32">
            <a:extLst>
              <a:ext uri="{FF2B5EF4-FFF2-40B4-BE49-F238E27FC236}">
                <a16:creationId xmlns:a16="http://schemas.microsoft.com/office/drawing/2014/main" id="{9DF2308C-FC7C-4B3E-90EC-016CEF829C79}"/>
              </a:ext>
              <a:ext uri="{C183D7F6-B498-43B3-948B-1728B52AA6E4}">
                <adec:decorative xmlns:adec="http://schemas.microsoft.com/office/drawing/2017/decorative" val="1"/>
              </a:ext>
            </a:extLst>
          </p:cNvPr>
          <p:cNvPicPr>
            <a:picLocks noChangeAspect="1"/>
          </p:cNvPicPr>
          <p:nvPr/>
        </p:nvPicPr>
        <p:blipFill>
          <a:blip r:embed="rId63"/>
          <a:stretch>
            <a:fillRect/>
          </a:stretch>
        </p:blipFill>
        <p:spPr>
          <a:xfrm>
            <a:off x="9038764" y="3417879"/>
            <a:ext cx="482637" cy="326317"/>
          </a:xfrm>
          <a:prstGeom prst="rect">
            <a:avLst/>
          </a:prstGeom>
        </p:spPr>
      </p:pic>
      <p:grpSp>
        <p:nvGrpSpPr>
          <p:cNvPr id="42" name="Group 41">
            <a:extLst>
              <a:ext uri="{FF2B5EF4-FFF2-40B4-BE49-F238E27FC236}">
                <a16:creationId xmlns:a16="http://schemas.microsoft.com/office/drawing/2014/main" id="{F15A0BBA-BDDC-4762-9299-DA1C8E09F9F5}"/>
              </a:ext>
              <a:ext uri="{C183D7F6-B498-43B3-948B-1728B52AA6E4}">
                <adec:decorative xmlns:adec="http://schemas.microsoft.com/office/drawing/2017/decorative" val="1"/>
              </a:ext>
            </a:extLst>
          </p:cNvPr>
          <p:cNvGrpSpPr/>
          <p:nvPr/>
        </p:nvGrpSpPr>
        <p:grpSpPr>
          <a:xfrm>
            <a:off x="9814347" y="3102599"/>
            <a:ext cx="2226132" cy="1002451"/>
            <a:chOff x="9814347" y="3102599"/>
            <a:chExt cx="2226132" cy="1002451"/>
          </a:xfrm>
        </p:grpSpPr>
        <p:pic>
          <p:nvPicPr>
            <p:cNvPr id="337" name="Graphic 336">
              <a:extLst>
                <a:ext uri="{FF2B5EF4-FFF2-40B4-BE49-F238E27FC236}">
                  <a16:creationId xmlns:a16="http://schemas.microsoft.com/office/drawing/2014/main" id="{B5F477E2-56A3-42A5-82BE-9C3CC1498D85}"/>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9993405" y="3806218"/>
              <a:ext cx="242213" cy="274320"/>
            </a:xfrm>
            <a:prstGeom prst="rect">
              <a:avLst/>
            </a:prstGeom>
            <a:effectLst>
              <a:outerShdw blurRad="571500" algn="tl" rotWithShape="0">
                <a:srgbClr val="0078D4">
                  <a:alpha val="70000"/>
                </a:srgbClr>
              </a:outerShdw>
            </a:effectLst>
          </p:spPr>
        </p:pic>
        <p:grpSp>
          <p:nvGrpSpPr>
            <p:cNvPr id="338" name="Group 337">
              <a:extLst>
                <a:ext uri="{FF2B5EF4-FFF2-40B4-BE49-F238E27FC236}">
                  <a16:creationId xmlns:a16="http://schemas.microsoft.com/office/drawing/2014/main" id="{66BC0636-7422-42E8-8DA4-46EAC1BD14ED}"/>
                </a:ext>
              </a:extLst>
            </p:cNvPr>
            <p:cNvGrpSpPr/>
            <p:nvPr/>
          </p:nvGrpSpPr>
          <p:grpSpPr>
            <a:xfrm>
              <a:off x="9814347" y="3102599"/>
              <a:ext cx="2226132" cy="1002451"/>
              <a:chOff x="5058131" y="3142778"/>
              <a:chExt cx="2226132" cy="1002451"/>
            </a:xfrm>
          </p:grpSpPr>
          <p:grpSp>
            <p:nvGrpSpPr>
              <p:cNvPr id="339" name="Group 338">
                <a:extLst>
                  <a:ext uri="{FF2B5EF4-FFF2-40B4-BE49-F238E27FC236}">
                    <a16:creationId xmlns:a16="http://schemas.microsoft.com/office/drawing/2014/main" id="{AFED379A-1779-439A-A253-A5541B52AE90}"/>
                  </a:ext>
                </a:extLst>
              </p:cNvPr>
              <p:cNvGrpSpPr/>
              <p:nvPr/>
            </p:nvGrpSpPr>
            <p:grpSpPr>
              <a:xfrm>
                <a:off x="5058131" y="3142778"/>
                <a:ext cx="2226132" cy="681215"/>
                <a:chOff x="5057934" y="3143365"/>
                <a:chExt cx="2226132" cy="796029"/>
              </a:xfrm>
            </p:grpSpPr>
            <p:grpSp>
              <p:nvGrpSpPr>
                <p:cNvPr id="342" name="Group 341">
                  <a:extLst>
                    <a:ext uri="{FF2B5EF4-FFF2-40B4-BE49-F238E27FC236}">
                      <a16:creationId xmlns:a16="http://schemas.microsoft.com/office/drawing/2014/main" id="{6D08296A-0FE2-49C0-BBFE-5C39E1433617}"/>
                    </a:ext>
                  </a:extLst>
                </p:cNvPr>
                <p:cNvGrpSpPr/>
                <p:nvPr/>
              </p:nvGrpSpPr>
              <p:grpSpPr>
                <a:xfrm>
                  <a:off x="5057934" y="3143365"/>
                  <a:ext cx="2226132" cy="796029"/>
                  <a:chOff x="5067978" y="3059613"/>
                  <a:chExt cx="2209909" cy="796029"/>
                </a:xfrm>
              </p:grpSpPr>
              <p:sp>
                <p:nvSpPr>
                  <p:cNvPr id="344" name="Rectangle 343">
                    <a:extLst>
                      <a:ext uri="{FF2B5EF4-FFF2-40B4-BE49-F238E27FC236}">
                        <a16:creationId xmlns:a16="http://schemas.microsoft.com/office/drawing/2014/main" id="{4032AF26-7CA3-4E58-A94C-F2844748781D}"/>
                      </a:ext>
                    </a:extLst>
                  </p:cNvPr>
                  <p:cNvSpPr/>
                  <p:nvPr/>
                </p:nvSpPr>
                <p:spPr bwMode="auto">
                  <a:xfrm>
                    <a:off x="5067978" y="3059613"/>
                    <a:ext cx="2209909" cy="796029"/>
                  </a:xfrm>
                  <a:prstGeom prst="rect">
                    <a:avLst/>
                  </a:prstGeom>
                  <a:solidFill>
                    <a:srgbClr val="000000"/>
                  </a:solidFill>
                  <a:ln w="12700" cap="flat" cmpd="sng" algn="ctr">
                    <a:solidFill>
                      <a:srgbClr val="FF000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45" name="Rectangle 344">
                    <a:extLst>
                      <a:ext uri="{FF2B5EF4-FFF2-40B4-BE49-F238E27FC236}">
                        <a16:creationId xmlns:a16="http://schemas.microsoft.com/office/drawing/2014/main" id="{22C89209-38B2-4C31-B5DD-82A2E33BBD57}"/>
                      </a:ext>
                    </a:extLst>
                  </p:cNvPr>
                  <p:cNvSpPr/>
                  <p:nvPr/>
                </p:nvSpPr>
                <p:spPr bwMode="auto">
                  <a:xfrm>
                    <a:off x="5114548" y="3426876"/>
                    <a:ext cx="1297383" cy="39738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Canada Federal PBMM Regulatory Compliance </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built-in initiative</a:t>
                    </a:r>
                  </a:p>
                </p:txBody>
              </p:sp>
            </p:grpSp>
            <p:sp>
              <p:nvSpPr>
                <p:cNvPr id="343" name="TextBox 342">
                  <a:extLst>
                    <a:ext uri="{FF2B5EF4-FFF2-40B4-BE49-F238E27FC236}">
                      <a16:creationId xmlns:a16="http://schemas.microsoft.com/office/drawing/2014/main" id="{B1B6DC9C-8F2D-4018-9FD2-DD857F669621}"/>
                    </a:ext>
                  </a:extLst>
                </p:cNvPr>
                <p:cNvSpPr txBox="1"/>
                <p:nvPr/>
              </p:nvSpPr>
              <p:spPr>
                <a:xfrm>
                  <a:off x="5112975" y="3169670"/>
                  <a:ext cx="2100031" cy="35965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Canada Federal PBMM</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Policy</a:t>
                  </a:r>
                </a:p>
              </p:txBody>
            </p:sp>
          </p:grpSp>
          <p:cxnSp>
            <p:nvCxnSpPr>
              <p:cNvPr id="340" name="Connector: Elbow 339">
                <a:extLst>
                  <a:ext uri="{FF2B5EF4-FFF2-40B4-BE49-F238E27FC236}">
                    <a16:creationId xmlns:a16="http://schemas.microsoft.com/office/drawing/2014/main" id="{69633424-969D-46BE-9AE1-C5531A9FC2B2}"/>
                  </a:ext>
                </a:extLst>
              </p:cNvPr>
              <p:cNvCxnSpPr>
                <a:cxnSpLocks/>
                <a:stCxn id="344" idx="2"/>
              </p:cNvCxnSpPr>
              <p:nvPr/>
            </p:nvCxnSpPr>
            <p:spPr>
              <a:xfrm rot="5400000">
                <a:off x="5729584" y="3703615"/>
                <a:ext cx="321225" cy="562003"/>
              </a:xfrm>
              <a:prstGeom prst="bentConnector3">
                <a:avLst>
                  <a:gd name="adj1" fmla="val 50000"/>
                </a:avLst>
              </a:prstGeom>
              <a:ln w="12700">
                <a:solidFill>
                  <a:srgbClr val="FF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1" name="Connector: Elbow 340">
                <a:extLst>
                  <a:ext uri="{FF2B5EF4-FFF2-40B4-BE49-F238E27FC236}">
                    <a16:creationId xmlns:a16="http://schemas.microsoft.com/office/drawing/2014/main" id="{402CF0AB-2819-47FA-B8F8-0200DF316D6B}"/>
                  </a:ext>
                </a:extLst>
              </p:cNvPr>
              <p:cNvCxnSpPr>
                <a:cxnSpLocks/>
                <a:stCxn id="344" idx="2"/>
              </p:cNvCxnSpPr>
              <p:nvPr/>
            </p:nvCxnSpPr>
            <p:spPr>
              <a:xfrm rot="16200000" flipH="1">
                <a:off x="6294633" y="3700567"/>
                <a:ext cx="321225" cy="568097"/>
              </a:xfrm>
              <a:prstGeom prst="bentConnector3">
                <a:avLst>
                  <a:gd name="adj1" fmla="val 50000"/>
                </a:avLst>
              </a:prstGeom>
              <a:ln w="12700">
                <a:solidFill>
                  <a:srgbClr val="FF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grpSp>
      <p:pic>
        <p:nvPicPr>
          <p:cNvPr id="37" name="Picture 36">
            <a:extLst>
              <a:ext uri="{FF2B5EF4-FFF2-40B4-BE49-F238E27FC236}">
                <a16:creationId xmlns:a16="http://schemas.microsoft.com/office/drawing/2014/main" id="{D3C39ACF-24FF-48C0-8512-47BE3D72A174}"/>
              </a:ext>
              <a:ext uri="{C183D7F6-B498-43B3-948B-1728B52AA6E4}">
                <adec:decorative xmlns:adec="http://schemas.microsoft.com/office/drawing/2017/decorative" val="1"/>
              </a:ext>
            </a:extLst>
          </p:cNvPr>
          <p:cNvPicPr>
            <a:picLocks noChangeAspect="1"/>
          </p:cNvPicPr>
          <p:nvPr/>
        </p:nvPicPr>
        <p:blipFill>
          <a:blip r:embed="rId64"/>
          <a:stretch>
            <a:fillRect/>
          </a:stretch>
        </p:blipFill>
        <p:spPr>
          <a:xfrm>
            <a:off x="11330867" y="3433552"/>
            <a:ext cx="589266" cy="301380"/>
          </a:xfrm>
          <a:prstGeom prst="rect">
            <a:avLst/>
          </a:prstGeom>
        </p:spPr>
      </p:pic>
      <p:grpSp>
        <p:nvGrpSpPr>
          <p:cNvPr id="36" name="Group 35">
            <a:extLst>
              <a:ext uri="{FF2B5EF4-FFF2-40B4-BE49-F238E27FC236}">
                <a16:creationId xmlns:a16="http://schemas.microsoft.com/office/drawing/2014/main" id="{664BC754-B3ED-46E0-93F7-C554221D86E8}"/>
              </a:ext>
              <a:ext uri="{C183D7F6-B498-43B3-948B-1728B52AA6E4}">
                <adec:decorative xmlns:adec="http://schemas.microsoft.com/office/drawing/2017/decorative" val="1"/>
              </a:ext>
            </a:extLst>
          </p:cNvPr>
          <p:cNvGrpSpPr/>
          <p:nvPr/>
        </p:nvGrpSpPr>
        <p:grpSpPr>
          <a:xfrm>
            <a:off x="900697" y="3100976"/>
            <a:ext cx="3439865" cy="1007391"/>
            <a:chOff x="900697" y="3100976"/>
            <a:chExt cx="3439865" cy="1007391"/>
          </a:xfrm>
        </p:grpSpPr>
        <p:pic>
          <p:nvPicPr>
            <p:cNvPr id="360" name="Graphic 359">
              <a:extLst>
                <a:ext uri="{FF2B5EF4-FFF2-40B4-BE49-F238E27FC236}">
                  <a16:creationId xmlns:a16="http://schemas.microsoft.com/office/drawing/2014/main" id="{A44800F3-18B4-4323-A628-B0EF4FFF6592}"/>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1202009" y="3633194"/>
              <a:ext cx="242213" cy="274320"/>
            </a:xfrm>
            <a:prstGeom prst="rect">
              <a:avLst/>
            </a:prstGeom>
          </p:spPr>
        </p:pic>
        <p:grpSp>
          <p:nvGrpSpPr>
            <p:cNvPr id="362" name="Group 361">
              <a:extLst>
                <a:ext uri="{FF2B5EF4-FFF2-40B4-BE49-F238E27FC236}">
                  <a16:creationId xmlns:a16="http://schemas.microsoft.com/office/drawing/2014/main" id="{BC23BC25-907B-475C-A448-550DD8A8E905}"/>
                </a:ext>
              </a:extLst>
            </p:cNvPr>
            <p:cNvGrpSpPr/>
            <p:nvPr/>
          </p:nvGrpSpPr>
          <p:grpSpPr>
            <a:xfrm>
              <a:off x="900697" y="3100976"/>
              <a:ext cx="3439865" cy="1007391"/>
              <a:chOff x="4441172" y="3142778"/>
              <a:chExt cx="3439865" cy="1007391"/>
            </a:xfrm>
          </p:grpSpPr>
          <p:grpSp>
            <p:nvGrpSpPr>
              <p:cNvPr id="364" name="Group 363">
                <a:extLst>
                  <a:ext uri="{FF2B5EF4-FFF2-40B4-BE49-F238E27FC236}">
                    <a16:creationId xmlns:a16="http://schemas.microsoft.com/office/drawing/2014/main" id="{A93A0E99-9012-4D2B-B377-4FF76A965185}"/>
                  </a:ext>
                </a:extLst>
              </p:cNvPr>
              <p:cNvGrpSpPr/>
              <p:nvPr/>
            </p:nvGrpSpPr>
            <p:grpSpPr>
              <a:xfrm>
                <a:off x="5058131" y="3142778"/>
                <a:ext cx="2226132" cy="681215"/>
                <a:chOff x="5057934" y="3143365"/>
                <a:chExt cx="2226132" cy="796029"/>
              </a:xfrm>
            </p:grpSpPr>
            <p:grpSp>
              <p:nvGrpSpPr>
                <p:cNvPr id="367" name="Group 366">
                  <a:extLst>
                    <a:ext uri="{FF2B5EF4-FFF2-40B4-BE49-F238E27FC236}">
                      <a16:creationId xmlns:a16="http://schemas.microsoft.com/office/drawing/2014/main" id="{C5203048-DC53-4D4F-B509-4C9E49E7F970}"/>
                    </a:ext>
                  </a:extLst>
                </p:cNvPr>
                <p:cNvGrpSpPr/>
                <p:nvPr/>
              </p:nvGrpSpPr>
              <p:grpSpPr>
                <a:xfrm>
                  <a:off x="5057934" y="3143365"/>
                  <a:ext cx="2226132" cy="796029"/>
                  <a:chOff x="5067978" y="3059613"/>
                  <a:chExt cx="2209909" cy="796029"/>
                </a:xfrm>
              </p:grpSpPr>
              <p:sp>
                <p:nvSpPr>
                  <p:cNvPr id="369" name="Rectangle 368">
                    <a:extLst>
                      <a:ext uri="{FF2B5EF4-FFF2-40B4-BE49-F238E27FC236}">
                        <a16:creationId xmlns:a16="http://schemas.microsoft.com/office/drawing/2014/main" id="{5D4C5679-5E0D-4E6A-B7AC-EFCDB8AF5256}"/>
                      </a:ext>
                    </a:extLst>
                  </p:cNvPr>
                  <p:cNvSpPr/>
                  <p:nvPr/>
                </p:nvSpPr>
                <p:spPr bwMode="auto">
                  <a:xfrm>
                    <a:off x="5067978" y="3059613"/>
                    <a:ext cx="2209909" cy="796029"/>
                  </a:xfrm>
                  <a:prstGeom prst="rect">
                    <a:avLst/>
                  </a:prstGeom>
                  <a:solidFill>
                    <a:srgbClr val="000000"/>
                  </a:solidFill>
                  <a:ln w="12700" cap="flat" cmpd="sng" algn="ctr">
                    <a:solidFill>
                      <a:srgbClr val="00B0F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70" name="Rectangle 369">
                    <a:extLst>
                      <a:ext uri="{FF2B5EF4-FFF2-40B4-BE49-F238E27FC236}">
                        <a16:creationId xmlns:a16="http://schemas.microsoft.com/office/drawing/2014/main" id="{DC5CCCD5-A75F-428A-92BD-F73BE58EB534}"/>
                      </a:ext>
                    </a:extLst>
                  </p:cNvPr>
                  <p:cNvSpPr/>
                  <p:nvPr/>
                </p:nvSpPr>
                <p:spPr bwMode="auto">
                  <a:xfrm>
                    <a:off x="5114548" y="3426876"/>
                    <a:ext cx="1297383" cy="397389"/>
                  </a:xfrm>
                  <a:prstGeom prst="rect">
                    <a:avLst/>
                  </a:prstGeom>
                  <a:solidFill>
                    <a:srgbClr val="000000"/>
                  </a:solidFill>
                  <a:ln w="3175" cap="flat" cmpd="sng" algn="ctr">
                    <a:solidFill>
                      <a:srgbClr val="00B0F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HIPAA HITRUST 9.2 Regulatory Compliance built-in initiative</a:t>
                    </a:r>
                  </a:p>
                </p:txBody>
              </p:sp>
            </p:grpSp>
            <p:sp>
              <p:nvSpPr>
                <p:cNvPr id="368" name="TextBox 367">
                  <a:extLst>
                    <a:ext uri="{FF2B5EF4-FFF2-40B4-BE49-F238E27FC236}">
                      <a16:creationId xmlns:a16="http://schemas.microsoft.com/office/drawing/2014/main" id="{EED34C21-ABFC-4CA1-92CF-F762D205F327}"/>
                    </a:ext>
                  </a:extLst>
                </p:cNvPr>
                <p:cNvSpPr txBox="1"/>
                <p:nvPr/>
              </p:nvSpPr>
              <p:spPr>
                <a:xfrm>
                  <a:off x="5112975" y="3169670"/>
                  <a:ext cx="2100031" cy="359651"/>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Healthcare </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Policy</a:t>
                  </a:r>
                </a:p>
              </p:txBody>
            </p:sp>
          </p:grpSp>
          <p:cxnSp>
            <p:nvCxnSpPr>
              <p:cNvPr id="365" name="Connector: Elbow 364">
                <a:extLst>
                  <a:ext uri="{FF2B5EF4-FFF2-40B4-BE49-F238E27FC236}">
                    <a16:creationId xmlns:a16="http://schemas.microsoft.com/office/drawing/2014/main" id="{B616676A-724D-4BEA-9048-D5E07FDBBED1}"/>
                  </a:ext>
                </a:extLst>
              </p:cNvPr>
              <p:cNvCxnSpPr>
                <a:cxnSpLocks/>
                <a:stCxn id="369" idx="2"/>
                <a:endCxn id="260" idx="0"/>
              </p:cNvCxnSpPr>
              <p:nvPr/>
            </p:nvCxnSpPr>
            <p:spPr>
              <a:xfrm rot="5400000">
                <a:off x="5709862" y="3685516"/>
                <a:ext cx="322859" cy="599813"/>
              </a:xfrm>
              <a:prstGeom prst="bentConnector3">
                <a:avLst>
                  <a:gd name="adj1" fmla="val 50000"/>
                </a:avLst>
              </a:prstGeom>
              <a:ln w="12700">
                <a:solidFill>
                  <a:srgbClr val="00B0F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6" name="Connector: Elbow 365">
                <a:extLst>
                  <a:ext uri="{FF2B5EF4-FFF2-40B4-BE49-F238E27FC236}">
                    <a16:creationId xmlns:a16="http://schemas.microsoft.com/office/drawing/2014/main" id="{7BD00AFC-8ACB-420D-8D9A-083A79099CB3}"/>
                  </a:ext>
                </a:extLst>
              </p:cNvPr>
              <p:cNvCxnSpPr>
                <a:cxnSpLocks/>
                <a:stCxn id="369" idx="2"/>
                <a:endCxn id="490" idx="0"/>
              </p:cNvCxnSpPr>
              <p:nvPr/>
            </p:nvCxnSpPr>
            <p:spPr>
              <a:xfrm rot="16200000" flipH="1">
                <a:off x="6297979" y="3697211"/>
                <a:ext cx="326176" cy="579740"/>
              </a:xfrm>
              <a:prstGeom prst="bentConnector3">
                <a:avLst>
                  <a:gd name="adj1" fmla="val 50000"/>
                </a:avLst>
              </a:prstGeom>
              <a:ln w="12700">
                <a:solidFill>
                  <a:srgbClr val="00B0F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1" name="Connector: Elbow 370">
                <a:extLst>
                  <a:ext uri="{FF2B5EF4-FFF2-40B4-BE49-F238E27FC236}">
                    <a16:creationId xmlns:a16="http://schemas.microsoft.com/office/drawing/2014/main" id="{77205255-8DA6-4B86-AE90-7961057F8B54}"/>
                  </a:ext>
                </a:extLst>
              </p:cNvPr>
              <p:cNvCxnSpPr>
                <a:cxnSpLocks/>
                <a:stCxn id="369" idx="2"/>
                <a:endCxn id="493" idx="0"/>
              </p:cNvCxnSpPr>
              <p:nvPr/>
            </p:nvCxnSpPr>
            <p:spPr>
              <a:xfrm rot="16200000" flipH="1">
                <a:off x="6863029" y="3132161"/>
                <a:ext cx="326176" cy="1709840"/>
              </a:xfrm>
              <a:prstGeom prst="bentConnector3">
                <a:avLst>
                  <a:gd name="adj1" fmla="val 50000"/>
                </a:avLst>
              </a:prstGeom>
              <a:ln w="12700">
                <a:solidFill>
                  <a:srgbClr val="00B0F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2" name="Connector: Elbow 371">
                <a:extLst>
                  <a:ext uri="{FF2B5EF4-FFF2-40B4-BE49-F238E27FC236}">
                    <a16:creationId xmlns:a16="http://schemas.microsoft.com/office/drawing/2014/main" id="{D15B580B-D490-448D-8BF4-087D3078A270}"/>
                  </a:ext>
                </a:extLst>
              </p:cNvPr>
              <p:cNvCxnSpPr>
                <a:cxnSpLocks/>
                <a:stCxn id="369" idx="2"/>
                <a:endCxn id="265" idx="0"/>
              </p:cNvCxnSpPr>
              <p:nvPr/>
            </p:nvCxnSpPr>
            <p:spPr>
              <a:xfrm rot="5400000">
                <a:off x="5144756" y="3120410"/>
                <a:ext cx="322858" cy="1730025"/>
              </a:xfrm>
              <a:prstGeom prst="bentConnector3">
                <a:avLst>
                  <a:gd name="adj1" fmla="val 50000"/>
                </a:avLst>
              </a:prstGeom>
              <a:ln w="12700">
                <a:solidFill>
                  <a:srgbClr val="00B0F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grpSp>
      <p:pic>
        <p:nvPicPr>
          <p:cNvPr id="43" name="Picture 42">
            <a:extLst>
              <a:ext uri="{FF2B5EF4-FFF2-40B4-BE49-F238E27FC236}">
                <a16:creationId xmlns:a16="http://schemas.microsoft.com/office/drawing/2014/main" id="{7B3D231A-5198-4560-A9F6-1766985873AE}"/>
              </a:ext>
              <a:ext uri="{C183D7F6-B498-43B3-948B-1728B52AA6E4}">
                <adec:decorative xmlns:adec="http://schemas.microsoft.com/office/drawing/2017/decorative" val="1"/>
              </a:ext>
            </a:extLst>
          </p:cNvPr>
          <p:cNvPicPr>
            <a:picLocks noChangeAspect="1"/>
          </p:cNvPicPr>
          <p:nvPr/>
        </p:nvPicPr>
        <p:blipFill>
          <a:blip r:embed="rId66"/>
          <a:stretch>
            <a:fillRect/>
          </a:stretch>
        </p:blipFill>
        <p:spPr>
          <a:xfrm>
            <a:off x="2978605" y="3436638"/>
            <a:ext cx="596658" cy="320664"/>
          </a:xfrm>
          <a:prstGeom prst="rect">
            <a:avLst/>
          </a:prstGeom>
        </p:spPr>
      </p:pic>
      <p:sp>
        <p:nvSpPr>
          <p:cNvPr id="373" name="Rectangle 372">
            <a:extLst>
              <a:ext uri="{FF2B5EF4-FFF2-40B4-BE49-F238E27FC236}">
                <a16:creationId xmlns:a16="http://schemas.microsoft.com/office/drawing/2014/main" id="{42175FD3-7B3C-43FD-9E25-2FE214941CA8}"/>
              </a:ext>
              <a:ext uri="{C183D7F6-B498-43B3-948B-1728B52AA6E4}">
                <adec:decorative xmlns:adec="http://schemas.microsoft.com/office/drawing/2017/decorative" val="1"/>
              </a:ext>
            </a:extLst>
          </p:cNvPr>
          <p:cNvSpPr/>
          <p:nvPr/>
        </p:nvSpPr>
        <p:spPr bwMode="auto">
          <a:xfrm>
            <a:off x="5005289" y="3071353"/>
            <a:ext cx="2328269" cy="3735352"/>
          </a:xfrm>
          <a:prstGeom prst="rect">
            <a:avLst/>
          </a:prstGeom>
          <a:noFill/>
          <a:ln w="12700">
            <a:solidFill>
              <a:srgbClr val="92D05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74" name="Rectangle 373">
            <a:extLst>
              <a:ext uri="{FF2B5EF4-FFF2-40B4-BE49-F238E27FC236}">
                <a16:creationId xmlns:a16="http://schemas.microsoft.com/office/drawing/2014/main" id="{06EB0D22-CD03-421C-B83C-979C957832BF}"/>
              </a:ext>
              <a:ext uri="{C183D7F6-B498-43B3-948B-1728B52AA6E4}">
                <adec:decorative xmlns:adec="http://schemas.microsoft.com/office/drawing/2017/decorative" val="1"/>
              </a:ext>
            </a:extLst>
          </p:cNvPr>
          <p:cNvSpPr/>
          <p:nvPr/>
        </p:nvSpPr>
        <p:spPr bwMode="auto">
          <a:xfrm>
            <a:off x="7404934" y="3068340"/>
            <a:ext cx="2328269" cy="3735352"/>
          </a:xfrm>
          <a:prstGeom prst="rect">
            <a:avLst/>
          </a:prstGeom>
          <a:noFill/>
          <a:ln w="12700">
            <a:solidFill>
              <a:srgbClr val="EF31CB"/>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387" name="Connector: Elbow 386">
            <a:extLst>
              <a:ext uri="{FF2B5EF4-FFF2-40B4-BE49-F238E27FC236}">
                <a16:creationId xmlns:a16="http://schemas.microsoft.com/office/drawing/2014/main" id="{A418CE5C-B90B-4821-8E29-9CD530D6CDDE}"/>
              </a:ext>
              <a:ext uri="{C183D7F6-B498-43B3-948B-1728B52AA6E4}">
                <adec:decorative xmlns:adec="http://schemas.microsoft.com/office/drawing/2017/decorative" val="1"/>
              </a:ext>
            </a:extLst>
          </p:cNvPr>
          <p:cNvCxnSpPr>
            <a:cxnSpLocks/>
          </p:cNvCxnSpPr>
          <p:nvPr/>
        </p:nvCxnSpPr>
        <p:spPr>
          <a:xfrm rot="16200000" flipV="1">
            <a:off x="613705" y="2992643"/>
            <a:ext cx="1205712" cy="1019104"/>
          </a:xfrm>
          <a:prstGeom prst="bentConnector3">
            <a:avLst>
              <a:gd name="adj1" fmla="val 8830"/>
            </a:avLst>
          </a:prstGeom>
          <a:ln w="12700">
            <a:solidFill>
              <a:schemeClr val="accent4"/>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7" name="Connector: Elbow 396">
            <a:extLst>
              <a:ext uri="{FF2B5EF4-FFF2-40B4-BE49-F238E27FC236}">
                <a16:creationId xmlns:a16="http://schemas.microsoft.com/office/drawing/2014/main" id="{64FF71A4-AEED-471A-8FB9-ED6C2949862C}"/>
              </a:ext>
              <a:ext uri="{C183D7F6-B498-43B3-948B-1728B52AA6E4}">
                <adec:decorative xmlns:adec="http://schemas.microsoft.com/office/drawing/2017/decorative" val="1"/>
              </a:ext>
            </a:extLst>
          </p:cNvPr>
          <p:cNvCxnSpPr>
            <a:cxnSpLocks/>
          </p:cNvCxnSpPr>
          <p:nvPr/>
        </p:nvCxnSpPr>
        <p:spPr>
          <a:xfrm rot="5400000">
            <a:off x="3809819" y="-1026440"/>
            <a:ext cx="182880" cy="6400800"/>
          </a:xfrm>
          <a:prstGeom prst="bentConnector2">
            <a:avLst/>
          </a:prstGeom>
          <a:ln w="12700">
            <a:solidFill>
              <a:schemeClr val="accent4"/>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1836BF44-ED0D-4B72-84E6-D3398EB69975}"/>
              </a:ext>
              <a:ext uri="{C183D7F6-B498-43B3-948B-1728B52AA6E4}">
                <adec:decorative xmlns:adec="http://schemas.microsoft.com/office/drawing/2017/decorative" val="1"/>
              </a:ext>
            </a:extLst>
          </p:cNvPr>
          <p:cNvCxnSpPr/>
          <p:nvPr/>
        </p:nvCxnSpPr>
        <p:spPr>
          <a:xfrm flipV="1">
            <a:off x="707243" y="2260467"/>
            <a:ext cx="0" cy="640080"/>
          </a:xfrm>
          <a:prstGeom prst="line">
            <a:avLst/>
          </a:prstGeom>
          <a:ln w="19050">
            <a:solidFill>
              <a:schemeClr val="accent4">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8" name="Rectangle 407">
            <a:extLst>
              <a:ext uri="{FF2B5EF4-FFF2-40B4-BE49-F238E27FC236}">
                <a16:creationId xmlns:a16="http://schemas.microsoft.com/office/drawing/2014/main" id="{3402AE41-2328-4CE6-8C40-9741FD5016E1}"/>
              </a:ext>
              <a:ext uri="{C183D7F6-B498-43B3-948B-1728B52AA6E4}">
                <adec:decorative xmlns:adec="http://schemas.microsoft.com/office/drawing/2017/decorative" val="1"/>
              </a:ext>
            </a:extLst>
          </p:cNvPr>
          <p:cNvSpPr/>
          <p:nvPr/>
        </p:nvSpPr>
        <p:spPr bwMode="auto">
          <a:xfrm>
            <a:off x="342842" y="2733796"/>
            <a:ext cx="796185" cy="275259"/>
          </a:xfrm>
          <a:prstGeom prst="rect">
            <a:avLst/>
          </a:prstGeom>
          <a:solidFill>
            <a:srgbClr val="000000"/>
          </a:solidFill>
          <a:ln w="12700" cap="flat" cmpd="sng" algn="ctr">
            <a:solidFill>
              <a:schemeClr val="accent4"/>
            </a:solidFill>
            <a:prstDash val="sysDash"/>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0E5D0"/>
                </a:solidFill>
                <a:effectLst/>
                <a:uLnTx/>
                <a:uFillTx/>
                <a:latin typeface="Segoe UI Semibold"/>
                <a:ea typeface="+mn-ea"/>
                <a:cs typeface="Segoe UI" pitchFamily="34" charset="0"/>
              </a:rPr>
              <a:t>Native Azure</a:t>
            </a:r>
          </a:p>
        </p:txBody>
      </p:sp>
      <p:cxnSp>
        <p:nvCxnSpPr>
          <p:cNvPr id="413" name="Straight Connector 412">
            <a:extLst>
              <a:ext uri="{FF2B5EF4-FFF2-40B4-BE49-F238E27FC236}">
                <a16:creationId xmlns:a16="http://schemas.microsoft.com/office/drawing/2014/main" id="{186EBF69-5ECA-4E71-BD2A-F1ED073133A4}"/>
              </a:ext>
              <a:ext uri="{C183D7F6-B498-43B3-948B-1728B52AA6E4}">
                <adec:decorative xmlns:adec="http://schemas.microsoft.com/office/drawing/2017/decorative" val="1"/>
              </a:ext>
            </a:extLst>
          </p:cNvPr>
          <p:cNvCxnSpPr>
            <a:cxnSpLocks/>
          </p:cNvCxnSpPr>
          <p:nvPr/>
        </p:nvCxnSpPr>
        <p:spPr>
          <a:xfrm>
            <a:off x="4058849" y="2876345"/>
            <a:ext cx="0" cy="201168"/>
          </a:xfrm>
          <a:prstGeom prst="line">
            <a:avLst/>
          </a:prstGeom>
          <a:ln w="12700">
            <a:solidFill>
              <a:srgbClr val="00B0F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4034F2DA-CF04-4B07-848B-1739A382926B}"/>
              </a:ext>
              <a:ext uri="{C183D7F6-B498-43B3-948B-1728B52AA6E4}">
                <adec:decorative xmlns:adec="http://schemas.microsoft.com/office/drawing/2017/decorative" val="1"/>
              </a:ext>
            </a:extLst>
          </p:cNvPr>
          <p:cNvCxnSpPr>
            <a:cxnSpLocks/>
            <a:endCxn id="373" idx="0"/>
          </p:cNvCxnSpPr>
          <p:nvPr/>
        </p:nvCxnSpPr>
        <p:spPr>
          <a:xfrm>
            <a:off x="6163186" y="2870891"/>
            <a:ext cx="0" cy="200462"/>
          </a:xfrm>
          <a:prstGeom prst="line">
            <a:avLst/>
          </a:prstGeom>
          <a:ln w="12700">
            <a:solidFill>
              <a:srgbClr val="92D05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02910884-516E-490A-9BDB-48AAB011BE4B}"/>
              </a:ext>
              <a:ext uri="{C183D7F6-B498-43B3-948B-1728B52AA6E4}">
                <adec:decorative xmlns:adec="http://schemas.microsoft.com/office/drawing/2017/decorative" val="1"/>
              </a:ext>
            </a:extLst>
          </p:cNvPr>
          <p:cNvCxnSpPr>
            <a:cxnSpLocks/>
            <a:endCxn id="374" idx="0"/>
          </p:cNvCxnSpPr>
          <p:nvPr/>
        </p:nvCxnSpPr>
        <p:spPr>
          <a:xfrm>
            <a:off x="8563433" y="2851083"/>
            <a:ext cx="0" cy="201168"/>
          </a:xfrm>
          <a:prstGeom prst="line">
            <a:avLst/>
          </a:prstGeom>
          <a:ln w="12700">
            <a:solidFill>
              <a:srgbClr val="EF31CB"/>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D40C77FE-38C8-4807-AD05-27973739616C}"/>
              </a:ext>
              <a:ext uri="{C183D7F6-B498-43B3-948B-1728B52AA6E4}">
                <adec:decorative xmlns:adec="http://schemas.microsoft.com/office/drawing/2017/decorative" val="1"/>
              </a:ext>
            </a:extLst>
          </p:cNvPr>
          <p:cNvCxnSpPr>
            <a:cxnSpLocks/>
          </p:cNvCxnSpPr>
          <p:nvPr/>
        </p:nvCxnSpPr>
        <p:spPr>
          <a:xfrm>
            <a:off x="10934953" y="2853140"/>
            <a:ext cx="10186" cy="214351"/>
          </a:xfrm>
          <a:prstGeom prst="line">
            <a:avLst/>
          </a:prstGeom>
          <a:ln w="12700">
            <a:solidFill>
              <a:srgbClr val="FF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57AB8FB4-9C14-4089-B34E-14F7F95E3963}"/>
              </a:ext>
              <a:ext uri="{C183D7F6-B498-43B3-948B-1728B52AA6E4}">
                <adec:decorative xmlns:adec="http://schemas.microsoft.com/office/drawing/2017/decorative" val="1"/>
              </a:ext>
            </a:extLst>
          </p:cNvPr>
          <p:cNvCxnSpPr>
            <a:cxnSpLocks/>
          </p:cNvCxnSpPr>
          <p:nvPr/>
        </p:nvCxnSpPr>
        <p:spPr>
          <a:xfrm>
            <a:off x="7510263" y="2087455"/>
            <a:ext cx="0" cy="232350"/>
          </a:xfrm>
          <a:prstGeom prst="line">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1" name="Connector: Elbow 440">
            <a:extLst>
              <a:ext uri="{FF2B5EF4-FFF2-40B4-BE49-F238E27FC236}">
                <a16:creationId xmlns:a16="http://schemas.microsoft.com/office/drawing/2014/main" id="{C8A39442-3805-43FA-8729-89A51BA75ADD}"/>
              </a:ext>
              <a:ext uri="{C183D7F6-B498-43B3-948B-1728B52AA6E4}">
                <adec:decorative xmlns:adec="http://schemas.microsoft.com/office/drawing/2017/decorative" val="1"/>
              </a:ext>
            </a:extLst>
          </p:cNvPr>
          <p:cNvCxnSpPr>
            <a:cxnSpLocks/>
          </p:cNvCxnSpPr>
          <p:nvPr/>
        </p:nvCxnSpPr>
        <p:spPr>
          <a:xfrm rot="5400000">
            <a:off x="3703207" y="-1061195"/>
            <a:ext cx="119754" cy="6400800"/>
          </a:xfrm>
          <a:prstGeom prst="bentConnector2">
            <a:avLst/>
          </a:prstGeom>
          <a:ln w="12700">
            <a:solidFill>
              <a:schemeClr val="accent4"/>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78" name="Rectangle 577">
            <a:extLst>
              <a:ext uri="{FF2B5EF4-FFF2-40B4-BE49-F238E27FC236}">
                <a16:creationId xmlns:a16="http://schemas.microsoft.com/office/drawing/2014/main" id="{AA68B15B-447E-4790-957F-60519BC33F55}"/>
              </a:ext>
              <a:ext uri="{C183D7F6-B498-43B3-948B-1728B52AA6E4}">
                <adec:decorative xmlns:adec="http://schemas.microsoft.com/office/drawing/2017/decorative" val="1"/>
              </a:ext>
            </a:extLst>
          </p:cNvPr>
          <p:cNvSpPr/>
          <p:nvPr/>
        </p:nvSpPr>
        <p:spPr bwMode="auto">
          <a:xfrm>
            <a:off x="9780115" y="3067491"/>
            <a:ext cx="2328269" cy="3735352"/>
          </a:xfrm>
          <a:prstGeom prst="rect">
            <a:avLst/>
          </a:prstGeom>
          <a:noFill/>
          <a:ln w="12700">
            <a:solidFill>
              <a:srgbClr val="FF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46" name="Group 45">
            <a:extLst>
              <a:ext uri="{FF2B5EF4-FFF2-40B4-BE49-F238E27FC236}">
                <a16:creationId xmlns:a16="http://schemas.microsoft.com/office/drawing/2014/main" id="{4763E543-8D7B-4321-AEA7-91932118AAC7}"/>
              </a:ext>
              <a:ext uri="{C183D7F6-B498-43B3-948B-1728B52AA6E4}">
                <adec:decorative xmlns:adec="http://schemas.microsoft.com/office/drawing/2017/decorative" val="1"/>
              </a:ext>
            </a:extLst>
          </p:cNvPr>
          <p:cNvGrpSpPr/>
          <p:nvPr/>
        </p:nvGrpSpPr>
        <p:grpSpPr>
          <a:xfrm>
            <a:off x="2862053" y="2319805"/>
            <a:ext cx="9022016" cy="540102"/>
            <a:chOff x="2862053" y="2319805"/>
            <a:chExt cx="9022016" cy="540102"/>
          </a:xfrm>
        </p:grpSpPr>
        <p:sp>
          <p:nvSpPr>
            <p:cNvPr id="283" name="Rectangle 282">
              <a:extLst>
                <a:ext uri="{FF2B5EF4-FFF2-40B4-BE49-F238E27FC236}">
                  <a16:creationId xmlns:a16="http://schemas.microsoft.com/office/drawing/2014/main" id="{5E09380F-D489-4E2F-9FD3-8845A161B077}"/>
                </a:ext>
              </a:extLst>
            </p:cNvPr>
            <p:cNvSpPr/>
            <p:nvPr/>
          </p:nvSpPr>
          <p:spPr bwMode="auto">
            <a:xfrm>
              <a:off x="2862053" y="2319805"/>
              <a:ext cx="9022016" cy="54010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284" name="Group 283">
              <a:extLst>
                <a:ext uri="{FF2B5EF4-FFF2-40B4-BE49-F238E27FC236}">
                  <a16:creationId xmlns:a16="http://schemas.microsoft.com/office/drawing/2014/main" id="{D1D00EEC-D1D8-4622-9785-6126A8E9603C}"/>
                </a:ext>
              </a:extLst>
            </p:cNvPr>
            <p:cNvGrpSpPr/>
            <p:nvPr/>
          </p:nvGrpSpPr>
          <p:grpSpPr>
            <a:xfrm>
              <a:off x="3082281" y="2605353"/>
              <a:ext cx="8626062" cy="196097"/>
              <a:chOff x="2911677" y="2599393"/>
              <a:chExt cx="8626062" cy="286854"/>
            </a:xfrm>
          </p:grpSpPr>
          <p:sp>
            <p:nvSpPr>
              <p:cNvPr id="287" name="Rectangle 286">
                <a:extLst>
                  <a:ext uri="{FF2B5EF4-FFF2-40B4-BE49-F238E27FC236}">
                    <a16:creationId xmlns:a16="http://schemas.microsoft.com/office/drawing/2014/main" id="{7E01CC3B-FBBD-4966-96A6-A360CBC2A3A7}"/>
                  </a:ext>
                </a:extLst>
              </p:cNvPr>
              <p:cNvSpPr/>
              <p:nvPr/>
            </p:nvSpPr>
            <p:spPr bwMode="auto">
              <a:xfrm>
                <a:off x="5390791" y="2604467"/>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Secrets</a:t>
                </a:r>
              </a:p>
            </p:txBody>
          </p:sp>
          <p:sp>
            <p:nvSpPr>
              <p:cNvPr id="288" name="Rectangle 287">
                <a:extLst>
                  <a:ext uri="{FF2B5EF4-FFF2-40B4-BE49-F238E27FC236}">
                    <a16:creationId xmlns:a16="http://schemas.microsoft.com/office/drawing/2014/main" id="{DDB8E3C8-C0D6-40B1-B8FC-BE39C136BB56}"/>
                  </a:ext>
                </a:extLst>
              </p:cNvPr>
              <p:cNvSpPr/>
              <p:nvPr/>
            </p:nvSpPr>
            <p:spPr bwMode="auto">
              <a:xfrm>
                <a:off x="6633151" y="2606424"/>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Change Tracking</a:t>
                </a:r>
              </a:p>
            </p:txBody>
          </p:sp>
          <p:sp>
            <p:nvSpPr>
              <p:cNvPr id="289" name="Rectangle 288">
                <a:extLst>
                  <a:ext uri="{FF2B5EF4-FFF2-40B4-BE49-F238E27FC236}">
                    <a16:creationId xmlns:a16="http://schemas.microsoft.com/office/drawing/2014/main" id="{373EB2C3-B64D-4188-8A4D-E9102E85DE77}"/>
                  </a:ext>
                </a:extLst>
              </p:cNvPr>
              <p:cNvSpPr/>
              <p:nvPr/>
            </p:nvSpPr>
            <p:spPr bwMode="auto">
              <a:xfrm>
                <a:off x="10349019" y="2611927"/>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Automanage</a:t>
                </a:r>
              </a:p>
            </p:txBody>
          </p:sp>
          <p:sp>
            <p:nvSpPr>
              <p:cNvPr id="290" name="Rectangle 289">
                <a:extLst>
                  <a:ext uri="{FF2B5EF4-FFF2-40B4-BE49-F238E27FC236}">
                    <a16:creationId xmlns:a16="http://schemas.microsoft.com/office/drawing/2014/main" id="{596B0C03-C00C-4772-B9ED-9A6D2F648DC3}"/>
                  </a:ext>
                </a:extLst>
              </p:cNvPr>
              <p:cNvSpPr/>
              <p:nvPr/>
            </p:nvSpPr>
            <p:spPr bwMode="auto">
              <a:xfrm>
                <a:off x="4154037" y="2602146"/>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Monitoring &amp; Logs</a:t>
                </a:r>
              </a:p>
            </p:txBody>
          </p:sp>
          <p:sp>
            <p:nvSpPr>
              <p:cNvPr id="291" name="Rectangle 290">
                <a:extLst>
                  <a:ext uri="{FF2B5EF4-FFF2-40B4-BE49-F238E27FC236}">
                    <a16:creationId xmlns:a16="http://schemas.microsoft.com/office/drawing/2014/main" id="{107B0EB4-6B7E-4C24-8C51-A79A0BFD79D5}"/>
                  </a:ext>
                </a:extLst>
              </p:cNvPr>
              <p:cNvSpPr/>
              <p:nvPr/>
            </p:nvSpPr>
            <p:spPr bwMode="auto">
              <a:xfrm>
                <a:off x="7870539" y="2606299"/>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Extensibility</a:t>
                </a:r>
              </a:p>
            </p:txBody>
          </p:sp>
          <p:sp>
            <p:nvSpPr>
              <p:cNvPr id="292" name="Rectangle 291">
                <a:extLst>
                  <a:ext uri="{FF2B5EF4-FFF2-40B4-BE49-F238E27FC236}">
                    <a16:creationId xmlns:a16="http://schemas.microsoft.com/office/drawing/2014/main" id="{8B5726B6-71F9-4ED4-BA12-B93414815D33}"/>
                  </a:ext>
                </a:extLst>
              </p:cNvPr>
              <p:cNvSpPr/>
              <p:nvPr/>
            </p:nvSpPr>
            <p:spPr bwMode="auto">
              <a:xfrm>
                <a:off x="9106659" y="2611929"/>
                <a:ext cx="1188720" cy="27431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Patching &amp; Updates</a:t>
                </a:r>
              </a:p>
            </p:txBody>
          </p:sp>
          <p:sp>
            <p:nvSpPr>
              <p:cNvPr id="293" name="Rectangle 292">
                <a:extLst>
                  <a:ext uri="{FF2B5EF4-FFF2-40B4-BE49-F238E27FC236}">
                    <a16:creationId xmlns:a16="http://schemas.microsoft.com/office/drawing/2014/main" id="{3ABED852-74BA-4205-8B33-196600EBBEF2}"/>
                  </a:ext>
                </a:extLst>
              </p:cNvPr>
              <p:cNvSpPr/>
              <p:nvPr/>
            </p:nvSpPr>
            <p:spPr bwMode="auto">
              <a:xfrm>
                <a:off x="2911677" y="2599393"/>
                <a:ext cx="1188720" cy="27431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Threat Protection</a:t>
                </a:r>
              </a:p>
            </p:txBody>
          </p:sp>
        </p:grpSp>
        <p:sp>
          <p:nvSpPr>
            <p:cNvPr id="285" name="TextBox 284">
              <a:extLst>
                <a:ext uri="{FF2B5EF4-FFF2-40B4-BE49-F238E27FC236}">
                  <a16:creationId xmlns:a16="http://schemas.microsoft.com/office/drawing/2014/main" id="{F3C9F7FC-3233-46D7-A22C-978B2F65F783}"/>
                </a:ext>
              </a:extLst>
            </p:cNvPr>
            <p:cNvSpPr txBox="1"/>
            <p:nvPr/>
          </p:nvSpPr>
          <p:spPr>
            <a:xfrm>
              <a:off x="6254643" y="2362000"/>
              <a:ext cx="2527300" cy="1577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Integration</a:t>
              </a:r>
            </a:p>
          </p:txBody>
        </p:sp>
        <p:pic>
          <p:nvPicPr>
            <p:cNvPr id="286" name="Graphic 285" descr="Azure arc icon">
              <a:extLst>
                <a:ext uri="{FF2B5EF4-FFF2-40B4-BE49-F238E27FC236}">
                  <a16:creationId xmlns:a16="http://schemas.microsoft.com/office/drawing/2014/main" id="{426C57A0-AEC4-41B0-BABB-279A48EA3453}"/>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6632747" y="2325025"/>
              <a:ext cx="274320" cy="274320"/>
            </a:xfrm>
            <a:prstGeom prst="rect">
              <a:avLst/>
            </a:prstGeom>
            <a:effectLst>
              <a:outerShdw blurRad="571500" algn="tl" rotWithShape="0">
                <a:srgbClr val="0078D4">
                  <a:alpha val="70000"/>
                </a:srgbClr>
              </a:outerShdw>
            </a:effectLst>
          </p:spPr>
        </p:pic>
      </p:grpSp>
    </p:spTree>
    <p:extLst>
      <p:ext uri="{BB962C8B-B14F-4D97-AF65-F5344CB8AC3E}">
        <p14:creationId xmlns:p14="http://schemas.microsoft.com/office/powerpoint/2010/main" val="114852565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BE687F9-2FCE-4CCF-8E40-791CD4B25DD6}"/>
              </a:ext>
              <a:ext uri="{C183D7F6-B498-43B3-948B-1728B52AA6E4}">
                <adec:decorative xmlns:adec="http://schemas.microsoft.com/office/drawing/2017/decorative" val="1"/>
              </a:ext>
            </a:extLst>
          </p:cNvPr>
          <p:cNvCxnSpPr>
            <a:cxnSpLocks/>
            <a:stCxn id="408" idx="2"/>
            <a:endCxn id="333" idx="0"/>
          </p:cNvCxnSpPr>
          <p:nvPr/>
        </p:nvCxnSpPr>
        <p:spPr>
          <a:xfrm flipH="1">
            <a:off x="1461179" y="2800265"/>
            <a:ext cx="837" cy="91581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7" name="Rectangle 326">
            <a:extLst>
              <a:ext uri="{FF2B5EF4-FFF2-40B4-BE49-F238E27FC236}">
                <a16:creationId xmlns:a16="http://schemas.microsoft.com/office/drawing/2014/main" id="{85A36602-F853-431F-B5C8-67940E03A643}"/>
              </a:ext>
              <a:ext uri="{C183D7F6-B498-43B3-948B-1728B52AA6E4}">
                <adec:decorative xmlns:adec="http://schemas.microsoft.com/office/drawing/2017/decorative" val="1"/>
              </a:ext>
            </a:extLst>
          </p:cNvPr>
          <p:cNvSpPr/>
          <p:nvPr/>
        </p:nvSpPr>
        <p:spPr bwMode="auto">
          <a:xfrm>
            <a:off x="34855" y="607337"/>
            <a:ext cx="1813388" cy="144476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52" name="Group 51">
            <a:extLst>
              <a:ext uri="{FF2B5EF4-FFF2-40B4-BE49-F238E27FC236}">
                <a16:creationId xmlns:a16="http://schemas.microsoft.com/office/drawing/2014/main" id="{DFDCCDCC-82B8-4381-856B-59A0E6C417D8}"/>
              </a:ext>
              <a:ext uri="{C183D7F6-B498-43B3-948B-1728B52AA6E4}">
                <adec:decorative xmlns:adec="http://schemas.microsoft.com/office/drawing/2017/decorative" val="1"/>
              </a:ext>
            </a:extLst>
          </p:cNvPr>
          <p:cNvGrpSpPr/>
          <p:nvPr/>
        </p:nvGrpSpPr>
        <p:grpSpPr>
          <a:xfrm>
            <a:off x="60894" y="847437"/>
            <a:ext cx="1765092" cy="1180440"/>
            <a:chOff x="-2051980" y="1157004"/>
            <a:chExt cx="1951796" cy="1266385"/>
          </a:xfrm>
        </p:grpSpPr>
        <p:grpSp>
          <p:nvGrpSpPr>
            <p:cNvPr id="45" name="Group 44">
              <a:extLst>
                <a:ext uri="{FF2B5EF4-FFF2-40B4-BE49-F238E27FC236}">
                  <a16:creationId xmlns:a16="http://schemas.microsoft.com/office/drawing/2014/main" id="{20CEA896-7B31-4797-9BE3-DF7C4BA7B59A}"/>
                </a:ext>
              </a:extLst>
            </p:cNvPr>
            <p:cNvGrpSpPr/>
            <p:nvPr/>
          </p:nvGrpSpPr>
          <p:grpSpPr>
            <a:xfrm>
              <a:off x="-2048766" y="1157004"/>
              <a:ext cx="1012197" cy="622567"/>
              <a:chOff x="294422" y="2145600"/>
              <a:chExt cx="1012197" cy="622567"/>
            </a:xfrm>
          </p:grpSpPr>
          <p:sp>
            <p:nvSpPr>
              <p:cNvPr id="302" name="Rectangle 301">
                <a:extLst>
                  <a:ext uri="{FF2B5EF4-FFF2-40B4-BE49-F238E27FC236}">
                    <a16:creationId xmlns:a16="http://schemas.microsoft.com/office/drawing/2014/main" id="{9DFC8309-15A5-438B-B97C-F16BA43BC1E7}"/>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03" name="TextBox 302">
                <a:extLst>
                  <a:ext uri="{FF2B5EF4-FFF2-40B4-BE49-F238E27FC236}">
                    <a16:creationId xmlns:a16="http://schemas.microsoft.com/office/drawing/2014/main" id="{8565A573-2BE1-45CF-ABCE-3DEB96D0C7A9}"/>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Portal</a:t>
                </a:r>
              </a:p>
            </p:txBody>
          </p:sp>
        </p:grpSp>
        <p:grpSp>
          <p:nvGrpSpPr>
            <p:cNvPr id="306" name="Group 305">
              <a:extLst>
                <a:ext uri="{FF2B5EF4-FFF2-40B4-BE49-F238E27FC236}">
                  <a16:creationId xmlns:a16="http://schemas.microsoft.com/office/drawing/2014/main" id="{6117C55C-5369-462B-B509-8F6DA1816D84}"/>
                </a:ext>
              </a:extLst>
            </p:cNvPr>
            <p:cNvGrpSpPr/>
            <p:nvPr/>
          </p:nvGrpSpPr>
          <p:grpSpPr>
            <a:xfrm>
              <a:off x="-1113136" y="1157841"/>
              <a:ext cx="1012197" cy="622567"/>
              <a:chOff x="294422" y="2145600"/>
              <a:chExt cx="1012197" cy="622567"/>
            </a:xfrm>
          </p:grpSpPr>
          <p:sp>
            <p:nvSpPr>
              <p:cNvPr id="307" name="Rectangle 306">
                <a:extLst>
                  <a:ext uri="{FF2B5EF4-FFF2-40B4-BE49-F238E27FC236}">
                    <a16:creationId xmlns:a16="http://schemas.microsoft.com/office/drawing/2014/main" id="{E9002E36-978D-4765-8EC4-0700BB991166}"/>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09" name="TextBox 308">
                <a:extLst>
                  <a:ext uri="{FF2B5EF4-FFF2-40B4-BE49-F238E27FC236}">
                    <a16:creationId xmlns:a16="http://schemas.microsoft.com/office/drawing/2014/main" id="{AABA3BFE-B814-47D2-AEFC-6F5232C8ACCA}"/>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50E6FF"/>
                    </a:solidFill>
                    <a:effectLst/>
                    <a:uLnTx/>
                    <a:uFillTx/>
                    <a:latin typeface="Segoe UI Semibold"/>
                    <a:ea typeface="+mn-ea"/>
                    <a:cs typeface="Segoe UI" pitchFamily="34" charset="0"/>
                  </a:rPr>
                  <a:t>Azure REST API</a:t>
                </a:r>
              </a:p>
            </p:txBody>
          </p:sp>
        </p:grpSp>
        <p:grpSp>
          <p:nvGrpSpPr>
            <p:cNvPr id="310" name="Group 309">
              <a:extLst>
                <a:ext uri="{FF2B5EF4-FFF2-40B4-BE49-F238E27FC236}">
                  <a16:creationId xmlns:a16="http://schemas.microsoft.com/office/drawing/2014/main" id="{3D783D06-DF58-4E49-B779-72ED5BFF378F}"/>
                </a:ext>
              </a:extLst>
            </p:cNvPr>
            <p:cNvGrpSpPr/>
            <p:nvPr/>
          </p:nvGrpSpPr>
          <p:grpSpPr>
            <a:xfrm>
              <a:off x="-2051980" y="1798785"/>
              <a:ext cx="1012197" cy="622567"/>
              <a:chOff x="294422" y="2145600"/>
              <a:chExt cx="1012197" cy="622567"/>
            </a:xfrm>
          </p:grpSpPr>
          <p:sp>
            <p:nvSpPr>
              <p:cNvPr id="313" name="Rectangle 312">
                <a:extLst>
                  <a:ext uri="{FF2B5EF4-FFF2-40B4-BE49-F238E27FC236}">
                    <a16:creationId xmlns:a16="http://schemas.microsoft.com/office/drawing/2014/main" id="{ED0C4C6C-93CA-4D02-981B-C6C3D4EC7C0B}"/>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14" name="TextBox 313">
                <a:extLst>
                  <a:ext uri="{FF2B5EF4-FFF2-40B4-BE49-F238E27FC236}">
                    <a16:creationId xmlns:a16="http://schemas.microsoft.com/office/drawing/2014/main" id="{CCB6E230-B8B0-4B28-BF03-C8E6ABE44370}"/>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CLI</a:t>
                </a:r>
              </a:p>
            </p:txBody>
          </p:sp>
        </p:grpSp>
        <p:grpSp>
          <p:nvGrpSpPr>
            <p:cNvPr id="315" name="Group 314">
              <a:extLst>
                <a:ext uri="{FF2B5EF4-FFF2-40B4-BE49-F238E27FC236}">
                  <a16:creationId xmlns:a16="http://schemas.microsoft.com/office/drawing/2014/main" id="{2185AB4A-0253-443A-B3A6-7FD6F470CCD6}"/>
                </a:ext>
              </a:extLst>
            </p:cNvPr>
            <p:cNvGrpSpPr/>
            <p:nvPr/>
          </p:nvGrpSpPr>
          <p:grpSpPr>
            <a:xfrm>
              <a:off x="-1112381" y="1800822"/>
              <a:ext cx="1012197" cy="622567"/>
              <a:chOff x="294422" y="2145600"/>
              <a:chExt cx="1012197" cy="622567"/>
            </a:xfrm>
          </p:grpSpPr>
          <p:sp>
            <p:nvSpPr>
              <p:cNvPr id="324" name="Rectangle 323">
                <a:extLst>
                  <a:ext uri="{FF2B5EF4-FFF2-40B4-BE49-F238E27FC236}">
                    <a16:creationId xmlns:a16="http://schemas.microsoft.com/office/drawing/2014/main" id="{9372A8CF-F51A-49F5-8B02-53A773728A59}"/>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25" name="TextBox 324">
                <a:extLst>
                  <a:ext uri="{FF2B5EF4-FFF2-40B4-BE49-F238E27FC236}">
                    <a16:creationId xmlns:a16="http://schemas.microsoft.com/office/drawing/2014/main" id="{C2850F57-1B1D-4D56-AC2D-E15ECE3B9234}"/>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PowerShell</a:t>
                </a:r>
              </a:p>
            </p:txBody>
          </p:sp>
        </p:grpSp>
        <p:pic>
          <p:nvPicPr>
            <p:cNvPr id="47" name="Graphic 46">
              <a:extLst>
                <a:ext uri="{FF2B5EF4-FFF2-40B4-BE49-F238E27FC236}">
                  <a16:creationId xmlns:a16="http://schemas.microsoft.com/office/drawing/2014/main" id="{6A2D0987-3F5F-4481-8514-4B21EF8429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01846" y="1423347"/>
              <a:ext cx="303336" cy="303338"/>
            </a:xfrm>
            <a:prstGeom prst="rect">
              <a:avLst/>
            </a:prstGeom>
          </p:spPr>
        </p:pic>
        <p:pic>
          <p:nvPicPr>
            <p:cNvPr id="49" name="Graphic 48">
              <a:extLst>
                <a:ext uri="{FF2B5EF4-FFF2-40B4-BE49-F238E27FC236}">
                  <a16:creationId xmlns:a16="http://schemas.microsoft.com/office/drawing/2014/main" id="{F3CB9F31-8881-4F06-9656-50713438FF2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07368" y="2068182"/>
              <a:ext cx="303336" cy="303338"/>
            </a:xfrm>
            <a:prstGeom prst="rect">
              <a:avLst/>
            </a:prstGeom>
          </p:spPr>
        </p:pic>
        <p:pic>
          <p:nvPicPr>
            <p:cNvPr id="326" name="Graphic 325">
              <a:extLst>
                <a:ext uri="{FF2B5EF4-FFF2-40B4-BE49-F238E27FC236}">
                  <a16:creationId xmlns:a16="http://schemas.microsoft.com/office/drawing/2014/main" id="{90BB022C-0335-4C04-826B-84913DAA834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7487" y="2061969"/>
              <a:ext cx="303336" cy="303338"/>
            </a:xfrm>
            <a:prstGeom prst="rect">
              <a:avLst/>
            </a:prstGeom>
          </p:spPr>
        </p:pic>
        <p:pic>
          <p:nvPicPr>
            <p:cNvPr id="51" name="Graphic 50">
              <a:extLst>
                <a:ext uri="{FF2B5EF4-FFF2-40B4-BE49-F238E27FC236}">
                  <a16:creationId xmlns:a16="http://schemas.microsoft.com/office/drawing/2014/main" id="{14017653-7F17-46AB-B9A0-99DD3D20C0C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57951" y="1417864"/>
              <a:ext cx="303336" cy="303338"/>
            </a:xfrm>
            <a:prstGeom prst="rect">
              <a:avLst/>
            </a:prstGeom>
          </p:spPr>
        </p:pic>
      </p:grpSp>
      <p:sp>
        <p:nvSpPr>
          <p:cNvPr id="328" name="TextBox 327">
            <a:extLst>
              <a:ext uri="{FF2B5EF4-FFF2-40B4-BE49-F238E27FC236}">
                <a16:creationId xmlns:a16="http://schemas.microsoft.com/office/drawing/2014/main" id="{44218FFA-3906-4D04-BBA3-D0364D3E07E2}"/>
              </a:ext>
              <a:ext uri="{C183D7F6-B498-43B3-948B-1728B52AA6E4}">
                <adec:decorative xmlns:adec="http://schemas.microsoft.com/office/drawing/2017/decorative" val="1"/>
              </a:ext>
            </a:extLst>
          </p:cNvPr>
          <p:cNvSpPr txBox="1"/>
          <p:nvPr/>
        </p:nvSpPr>
        <p:spPr>
          <a:xfrm>
            <a:off x="342842" y="615673"/>
            <a:ext cx="1194261"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User Interface</a:t>
            </a:r>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
        <p:nvSpPr>
          <p:cNvPr id="688" name="Rectangle 687">
            <a:extLst>
              <a:ext uri="{FF2B5EF4-FFF2-40B4-BE49-F238E27FC236}">
                <a16:creationId xmlns:a16="http://schemas.microsoft.com/office/drawing/2014/main" id="{D5D7E886-1541-4276-AAF0-38CAE1683EEE}"/>
              </a:ext>
              <a:ext uri="{C183D7F6-B498-43B3-948B-1728B52AA6E4}">
                <adec:decorative xmlns:adec="http://schemas.microsoft.com/office/drawing/2017/decorative" val="1"/>
              </a:ext>
            </a:extLst>
          </p:cNvPr>
          <p:cNvSpPr/>
          <p:nvPr/>
        </p:nvSpPr>
        <p:spPr bwMode="auto">
          <a:xfrm>
            <a:off x="2862053" y="603323"/>
            <a:ext cx="9023788" cy="145067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611" name="Group 610">
            <a:extLst>
              <a:ext uri="{FF2B5EF4-FFF2-40B4-BE49-F238E27FC236}">
                <a16:creationId xmlns:a16="http://schemas.microsoft.com/office/drawing/2014/main" id="{E9A0DA23-9135-4358-847A-EF5FC7EA02DC}"/>
              </a:ext>
              <a:ext uri="{C183D7F6-B498-43B3-948B-1728B52AA6E4}">
                <adec:decorative xmlns:adec="http://schemas.microsoft.com/office/drawing/2017/decorative" val="1"/>
              </a:ext>
            </a:extLst>
          </p:cNvPr>
          <p:cNvGrpSpPr/>
          <p:nvPr/>
        </p:nvGrpSpPr>
        <p:grpSpPr>
          <a:xfrm>
            <a:off x="5067979" y="653999"/>
            <a:ext cx="1214049" cy="536971"/>
            <a:chOff x="1818469" y="893698"/>
            <a:chExt cx="1374983" cy="536971"/>
          </a:xfrm>
        </p:grpSpPr>
        <p:sp>
          <p:nvSpPr>
            <p:cNvPr id="605" name="Rectangle 604">
              <a:extLst>
                <a:ext uri="{FF2B5EF4-FFF2-40B4-BE49-F238E27FC236}">
                  <a16:creationId xmlns:a16="http://schemas.microsoft.com/office/drawing/2014/main" id="{26177DE5-8862-4845-91E6-264183FBF129}"/>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06" name="TextBox 605">
              <a:extLst>
                <a:ext uri="{FF2B5EF4-FFF2-40B4-BE49-F238E27FC236}">
                  <a16:creationId xmlns:a16="http://schemas.microsoft.com/office/drawing/2014/main" id="{C9FB9845-CE8C-497B-9D82-C0F9984AEE1A}"/>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AD (RBAC)</a:t>
              </a:r>
            </a:p>
          </p:txBody>
        </p:sp>
        <p:pic>
          <p:nvPicPr>
            <p:cNvPr id="604" name="Graphic 603">
              <a:extLst>
                <a:ext uri="{FF2B5EF4-FFF2-40B4-BE49-F238E27FC236}">
                  <a16:creationId xmlns:a16="http://schemas.microsoft.com/office/drawing/2014/main" id="{C6451F8A-3052-4D84-89F2-F0C64DDEE630}"/>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369497" y="1106162"/>
              <a:ext cx="274321" cy="274320"/>
            </a:xfrm>
            <a:prstGeom prst="rect">
              <a:avLst/>
            </a:prstGeom>
          </p:spPr>
        </p:pic>
      </p:grpSp>
      <p:grpSp>
        <p:nvGrpSpPr>
          <p:cNvPr id="613" name="Group 612">
            <a:extLst>
              <a:ext uri="{FF2B5EF4-FFF2-40B4-BE49-F238E27FC236}">
                <a16:creationId xmlns:a16="http://schemas.microsoft.com/office/drawing/2014/main" id="{4BED16C2-58D6-4D6F-A128-51E4905D9635}"/>
              </a:ext>
              <a:ext uri="{C183D7F6-B498-43B3-948B-1728B52AA6E4}">
                <adec:decorative xmlns:adec="http://schemas.microsoft.com/office/drawing/2017/decorative" val="1"/>
              </a:ext>
            </a:extLst>
          </p:cNvPr>
          <p:cNvGrpSpPr/>
          <p:nvPr/>
        </p:nvGrpSpPr>
        <p:grpSpPr>
          <a:xfrm>
            <a:off x="5067979" y="1221708"/>
            <a:ext cx="1214049" cy="536971"/>
            <a:chOff x="3438765" y="892073"/>
            <a:chExt cx="1374983" cy="536971"/>
          </a:xfrm>
        </p:grpSpPr>
        <p:sp>
          <p:nvSpPr>
            <p:cNvPr id="607" name="Rectangle 606">
              <a:extLst>
                <a:ext uri="{FF2B5EF4-FFF2-40B4-BE49-F238E27FC236}">
                  <a16:creationId xmlns:a16="http://schemas.microsoft.com/office/drawing/2014/main" id="{D290C5C8-3750-4EA5-A83A-4AE1BDDBE4EA}"/>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08" name="TextBox 607">
              <a:extLst>
                <a:ext uri="{FF2B5EF4-FFF2-40B4-BE49-F238E27FC236}">
                  <a16:creationId xmlns:a16="http://schemas.microsoft.com/office/drawing/2014/main" id="{58517A91-8062-461A-A18D-EB93B396D033}"/>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Monitor</a:t>
              </a:r>
            </a:p>
          </p:txBody>
        </p:sp>
        <p:pic>
          <p:nvPicPr>
            <p:cNvPr id="610" name="Graphic 609">
              <a:extLst>
                <a:ext uri="{FF2B5EF4-FFF2-40B4-BE49-F238E27FC236}">
                  <a16:creationId xmlns:a16="http://schemas.microsoft.com/office/drawing/2014/main" id="{9DC2A2E9-49ED-4091-95ED-05498F86D93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994708" y="1101420"/>
              <a:ext cx="274320" cy="274320"/>
            </a:xfrm>
            <a:prstGeom prst="rect">
              <a:avLst/>
            </a:prstGeom>
          </p:spPr>
        </p:pic>
      </p:grpSp>
      <p:grpSp>
        <p:nvGrpSpPr>
          <p:cNvPr id="614" name="Group 613">
            <a:extLst>
              <a:ext uri="{FF2B5EF4-FFF2-40B4-BE49-F238E27FC236}">
                <a16:creationId xmlns:a16="http://schemas.microsoft.com/office/drawing/2014/main" id="{2952947C-AA4F-4472-95B1-FADA57CC0EB4}"/>
              </a:ext>
              <a:ext uri="{C183D7F6-B498-43B3-948B-1728B52AA6E4}">
                <adec:decorative xmlns:adec="http://schemas.microsoft.com/office/drawing/2017/decorative" val="1"/>
              </a:ext>
            </a:extLst>
          </p:cNvPr>
          <p:cNvGrpSpPr/>
          <p:nvPr/>
        </p:nvGrpSpPr>
        <p:grpSpPr>
          <a:xfrm>
            <a:off x="6201858" y="655384"/>
            <a:ext cx="1214049" cy="536971"/>
            <a:chOff x="1818469" y="893698"/>
            <a:chExt cx="1374983" cy="536971"/>
          </a:xfrm>
        </p:grpSpPr>
        <p:sp>
          <p:nvSpPr>
            <p:cNvPr id="615" name="Rectangle 614">
              <a:extLst>
                <a:ext uri="{FF2B5EF4-FFF2-40B4-BE49-F238E27FC236}">
                  <a16:creationId xmlns:a16="http://schemas.microsoft.com/office/drawing/2014/main" id="{C36C38FE-43E2-4A54-BD6C-EA92C582B82D}"/>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16" name="TextBox 615">
              <a:extLst>
                <a:ext uri="{FF2B5EF4-FFF2-40B4-BE49-F238E27FC236}">
                  <a16:creationId xmlns:a16="http://schemas.microsoft.com/office/drawing/2014/main" id="{3782CD16-1246-4BF4-9C04-A5D7B89A80B7}"/>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ARM Templates</a:t>
              </a:r>
            </a:p>
          </p:txBody>
        </p:sp>
      </p:grpSp>
      <p:grpSp>
        <p:nvGrpSpPr>
          <p:cNvPr id="618" name="Group 617">
            <a:extLst>
              <a:ext uri="{FF2B5EF4-FFF2-40B4-BE49-F238E27FC236}">
                <a16:creationId xmlns:a16="http://schemas.microsoft.com/office/drawing/2014/main" id="{B527A3ED-9FAE-4DDE-B583-779C54BF2B5F}"/>
              </a:ext>
              <a:ext uri="{C183D7F6-B498-43B3-948B-1728B52AA6E4}">
                <adec:decorative xmlns:adec="http://schemas.microsoft.com/office/drawing/2017/decorative" val="1"/>
              </a:ext>
            </a:extLst>
          </p:cNvPr>
          <p:cNvGrpSpPr/>
          <p:nvPr/>
        </p:nvGrpSpPr>
        <p:grpSpPr>
          <a:xfrm>
            <a:off x="6201858" y="1223093"/>
            <a:ext cx="1214049" cy="536971"/>
            <a:chOff x="3438765" y="892073"/>
            <a:chExt cx="1374983" cy="536971"/>
          </a:xfrm>
        </p:grpSpPr>
        <p:sp>
          <p:nvSpPr>
            <p:cNvPr id="619" name="Rectangle 618">
              <a:extLst>
                <a:ext uri="{FF2B5EF4-FFF2-40B4-BE49-F238E27FC236}">
                  <a16:creationId xmlns:a16="http://schemas.microsoft.com/office/drawing/2014/main" id="{49790C9A-B288-4E4E-8F49-0054CFE83E2F}"/>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20" name="TextBox 619">
              <a:extLst>
                <a:ext uri="{FF2B5EF4-FFF2-40B4-BE49-F238E27FC236}">
                  <a16:creationId xmlns:a16="http://schemas.microsoft.com/office/drawing/2014/main" id="{693FEAB2-D3F7-4C08-9B9E-AF729D3D6C82}"/>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Log Analytics</a:t>
              </a:r>
            </a:p>
          </p:txBody>
        </p:sp>
      </p:grpSp>
      <p:grpSp>
        <p:nvGrpSpPr>
          <p:cNvPr id="622" name="Group 621">
            <a:extLst>
              <a:ext uri="{FF2B5EF4-FFF2-40B4-BE49-F238E27FC236}">
                <a16:creationId xmlns:a16="http://schemas.microsoft.com/office/drawing/2014/main" id="{BFA771D0-22AD-49AD-B805-F567F573CA49}"/>
              </a:ext>
              <a:ext uri="{C183D7F6-B498-43B3-948B-1728B52AA6E4}">
                <adec:decorative xmlns:adec="http://schemas.microsoft.com/office/drawing/2017/decorative" val="1"/>
              </a:ext>
            </a:extLst>
          </p:cNvPr>
          <p:cNvGrpSpPr/>
          <p:nvPr/>
        </p:nvGrpSpPr>
        <p:grpSpPr>
          <a:xfrm>
            <a:off x="7317319" y="655221"/>
            <a:ext cx="1214049" cy="536971"/>
            <a:chOff x="1818469" y="893698"/>
            <a:chExt cx="1374983" cy="536971"/>
          </a:xfrm>
        </p:grpSpPr>
        <p:sp>
          <p:nvSpPr>
            <p:cNvPr id="623" name="Rectangle 622">
              <a:extLst>
                <a:ext uri="{FF2B5EF4-FFF2-40B4-BE49-F238E27FC236}">
                  <a16:creationId xmlns:a16="http://schemas.microsoft.com/office/drawing/2014/main" id="{EB6E7632-DE4D-48DF-BB9C-DB8488CB1485}"/>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24" name="TextBox 623">
              <a:extLst>
                <a:ext uri="{FF2B5EF4-FFF2-40B4-BE49-F238E27FC236}">
                  <a16:creationId xmlns:a16="http://schemas.microsoft.com/office/drawing/2014/main" id="{0AE46CCA-A810-4FC9-B769-7949B12D0BAE}"/>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Tags</a:t>
              </a:r>
            </a:p>
          </p:txBody>
        </p:sp>
      </p:grpSp>
      <p:grpSp>
        <p:nvGrpSpPr>
          <p:cNvPr id="626" name="Group 625">
            <a:extLst>
              <a:ext uri="{FF2B5EF4-FFF2-40B4-BE49-F238E27FC236}">
                <a16:creationId xmlns:a16="http://schemas.microsoft.com/office/drawing/2014/main" id="{22A5641B-9E1B-4131-9D9D-9DBCE9113F7C}"/>
              </a:ext>
              <a:ext uri="{C183D7F6-B498-43B3-948B-1728B52AA6E4}">
                <adec:decorative xmlns:adec="http://schemas.microsoft.com/office/drawing/2017/decorative" val="1"/>
              </a:ext>
            </a:extLst>
          </p:cNvPr>
          <p:cNvGrpSpPr/>
          <p:nvPr/>
        </p:nvGrpSpPr>
        <p:grpSpPr>
          <a:xfrm>
            <a:off x="7317319" y="1222930"/>
            <a:ext cx="1214049" cy="536971"/>
            <a:chOff x="3438765" y="892073"/>
            <a:chExt cx="1374983" cy="536971"/>
          </a:xfrm>
        </p:grpSpPr>
        <p:sp>
          <p:nvSpPr>
            <p:cNvPr id="627" name="Rectangle 626">
              <a:extLst>
                <a:ext uri="{FF2B5EF4-FFF2-40B4-BE49-F238E27FC236}">
                  <a16:creationId xmlns:a16="http://schemas.microsoft.com/office/drawing/2014/main" id="{0A1FD26F-65D3-4C9F-B86B-B704914745BC}"/>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28" name="TextBox 627">
              <a:extLst>
                <a:ext uri="{FF2B5EF4-FFF2-40B4-BE49-F238E27FC236}">
                  <a16:creationId xmlns:a16="http://schemas.microsoft.com/office/drawing/2014/main" id="{78293A5E-824A-4283-AFA4-24827E85FAF8}"/>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Defender</a:t>
              </a:r>
            </a:p>
          </p:txBody>
        </p:sp>
      </p:grpSp>
      <p:grpSp>
        <p:nvGrpSpPr>
          <p:cNvPr id="630" name="Group 629">
            <a:extLst>
              <a:ext uri="{FF2B5EF4-FFF2-40B4-BE49-F238E27FC236}">
                <a16:creationId xmlns:a16="http://schemas.microsoft.com/office/drawing/2014/main" id="{22080754-8293-4375-9A29-58DA8F1605A8}"/>
              </a:ext>
              <a:ext uri="{C183D7F6-B498-43B3-948B-1728B52AA6E4}">
                <adec:decorative xmlns:adec="http://schemas.microsoft.com/office/drawing/2017/decorative" val="1"/>
              </a:ext>
            </a:extLst>
          </p:cNvPr>
          <p:cNvGrpSpPr/>
          <p:nvPr/>
        </p:nvGrpSpPr>
        <p:grpSpPr>
          <a:xfrm>
            <a:off x="8441352" y="656606"/>
            <a:ext cx="1214049" cy="536971"/>
            <a:chOff x="1818469" y="893698"/>
            <a:chExt cx="1374983" cy="536971"/>
          </a:xfrm>
        </p:grpSpPr>
        <p:sp>
          <p:nvSpPr>
            <p:cNvPr id="631" name="Rectangle 630">
              <a:extLst>
                <a:ext uri="{FF2B5EF4-FFF2-40B4-BE49-F238E27FC236}">
                  <a16:creationId xmlns:a16="http://schemas.microsoft.com/office/drawing/2014/main" id="{F8E4B73A-0338-4C85-9331-4A16711208DE}"/>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32" name="TextBox 631">
              <a:extLst>
                <a:ext uri="{FF2B5EF4-FFF2-40B4-BE49-F238E27FC236}">
                  <a16:creationId xmlns:a16="http://schemas.microsoft.com/office/drawing/2014/main" id="{A2689B47-3EE1-4EF9-BB6B-704AFBA16E55}"/>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Resource Graph</a:t>
              </a:r>
            </a:p>
          </p:txBody>
        </p:sp>
      </p:grpSp>
      <p:grpSp>
        <p:nvGrpSpPr>
          <p:cNvPr id="634" name="Group 633">
            <a:extLst>
              <a:ext uri="{FF2B5EF4-FFF2-40B4-BE49-F238E27FC236}">
                <a16:creationId xmlns:a16="http://schemas.microsoft.com/office/drawing/2014/main" id="{930F95D8-0DFE-4C9C-A468-0308F9698E5C}"/>
              </a:ext>
              <a:ext uri="{C183D7F6-B498-43B3-948B-1728B52AA6E4}">
                <adec:decorative xmlns:adec="http://schemas.microsoft.com/office/drawing/2017/decorative" val="1"/>
              </a:ext>
            </a:extLst>
          </p:cNvPr>
          <p:cNvGrpSpPr/>
          <p:nvPr/>
        </p:nvGrpSpPr>
        <p:grpSpPr>
          <a:xfrm>
            <a:off x="8441352" y="1224315"/>
            <a:ext cx="1214049" cy="536971"/>
            <a:chOff x="3438765" y="892073"/>
            <a:chExt cx="1374983" cy="536971"/>
          </a:xfrm>
        </p:grpSpPr>
        <p:sp>
          <p:nvSpPr>
            <p:cNvPr id="635" name="Rectangle 634">
              <a:extLst>
                <a:ext uri="{FF2B5EF4-FFF2-40B4-BE49-F238E27FC236}">
                  <a16:creationId xmlns:a16="http://schemas.microsoft.com/office/drawing/2014/main" id="{8D2BE6B0-C10B-491B-BC45-8C3D0F3841CD}"/>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36" name="TextBox 635">
              <a:extLst>
                <a:ext uri="{FF2B5EF4-FFF2-40B4-BE49-F238E27FC236}">
                  <a16:creationId xmlns:a16="http://schemas.microsoft.com/office/drawing/2014/main" id="{AC9A0C0F-569E-4C19-85FD-8966D57858A8}"/>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Sentinel</a:t>
              </a:r>
            </a:p>
          </p:txBody>
        </p:sp>
      </p:grpSp>
      <p:grpSp>
        <p:nvGrpSpPr>
          <p:cNvPr id="638" name="Group 637">
            <a:extLst>
              <a:ext uri="{FF2B5EF4-FFF2-40B4-BE49-F238E27FC236}">
                <a16:creationId xmlns:a16="http://schemas.microsoft.com/office/drawing/2014/main" id="{BE73B1BB-E3D5-481C-BA10-2DC2CBCA992F}"/>
              </a:ext>
              <a:ext uri="{C183D7F6-B498-43B3-948B-1728B52AA6E4}">
                <adec:decorative xmlns:adec="http://schemas.microsoft.com/office/drawing/2017/decorative" val="1"/>
              </a:ext>
            </a:extLst>
          </p:cNvPr>
          <p:cNvGrpSpPr/>
          <p:nvPr/>
        </p:nvGrpSpPr>
        <p:grpSpPr>
          <a:xfrm>
            <a:off x="9556813" y="656443"/>
            <a:ext cx="1214049" cy="536971"/>
            <a:chOff x="1818469" y="893698"/>
            <a:chExt cx="1374983" cy="536971"/>
          </a:xfrm>
        </p:grpSpPr>
        <p:sp>
          <p:nvSpPr>
            <p:cNvPr id="639" name="Rectangle 638">
              <a:extLst>
                <a:ext uri="{FF2B5EF4-FFF2-40B4-BE49-F238E27FC236}">
                  <a16:creationId xmlns:a16="http://schemas.microsoft.com/office/drawing/2014/main" id="{F7F46A6E-679E-4E46-BFE9-5BD2F5921D23}"/>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40" name="TextBox 639">
              <a:extLst>
                <a:ext uri="{FF2B5EF4-FFF2-40B4-BE49-F238E27FC236}">
                  <a16:creationId xmlns:a16="http://schemas.microsoft.com/office/drawing/2014/main" id="{F077CF51-0192-46F0-83F0-F249F90B4F82}"/>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Audit</a:t>
              </a:r>
            </a:p>
          </p:txBody>
        </p:sp>
      </p:grpSp>
      <p:grpSp>
        <p:nvGrpSpPr>
          <p:cNvPr id="642" name="Group 641">
            <a:extLst>
              <a:ext uri="{FF2B5EF4-FFF2-40B4-BE49-F238E27FC236}">
                <a16:creationId xmlns:a16="http://schemas.microsoft.com/office/drawing/2014/main" id="{084B3E04-E31F-429A-84DD-A7743E87E7A3}"/>
              </a:ext>
              <a:ext uri="{C183D7F6-B498-43B3-948B-1728B52AA6E4}">
                <adec:decorative xmlns:adec="http://schemas.microsoft.com/office/drawing/2017/decorative" val="1"/>
              </a:ext>
            </a:extLst>
          </p:cNvPr>
          <p:cNvGrpSpPr/>
          <p:nvPr/>
        </p:nvGrpSpPr>
        <p:grpSpPr>
          <a:xfrm>
            <a:off x="9556813" y="1224152"/>
            <a:ext cx="1214049" cy="536971"/>
            <a:chOff x="3438765" y="892073"/>
            <a:chExt cx="1374983" cy="536971"/>
          </a:xfrm>
        </p:grpSpPr>
        <p:sp>
          <p:nvSpPr>
            <p:cNvPr id="643" name="Rectangle 642">
              <a:extLst>
                <a:ext uri="{FF2B5EF4-FFF2-40B4-BE49-F238E27FC236}">
                  <a16:creationId xmlns:a16="http://schemas.microsoft.com/office/drawing/2014/main" id="{F57B29EF-9B1A-409F-B2EE-600807E0B38A}"/>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44" name="TextBox 643">
              <a:extLst>
                <a:ext uri="{FF2B5EF4-FFF2-40B4-BE49-F238E27FC236}">
                  <a16:creationId xmlns:a16="http://schemas.microsoft.com/office/drawing/2014/main" id="{99C400A1-2AB2-49C0-B64A-339531A699B2}"/>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Key Vault</a:t>
              </a:r>
            </a:p>
          </p:txBody>
        </p:sp>
      </p:grpSp>
      <p:grpSp>
        <p:nvGrpSpPr>
          <p:cNvPr id="646" name="Group 645">
            <a:extLst>
              <a:ext uri="{FF2B5EF4-FFF2-40B4-BE49-F238E27FC236}">
                <a16:creationId xmlns:a16="http://schemas.microsoft.com/office/drawing/2014/main" id="{26E678C4-D364-40EF-9ECF-3C6D112BED10}"/>
              </a:ext>
              <a:ext uri="{C183D7F6-B498-43B3-948B-1728B52AA6E4}">
                <adec:decorative xmlns:adec="http://schemas.microsoft.com/office/drawing/2017/decorative" val="1"/>
              </a:ext>
            </a:extLst>
          </p:cNvPr>
          <p:cNvGrpSpPr/>
          <p:nvPr/>
        </p:nvGrpSpPr>
        <p:grpSpPr>
          <a:xfrm>
            <a:off x="10690692" y="657828"/>
            <a:ext cx="1214049" cy="536971"/>
            <a:chOff x="1818469" y="893698"/>
            <a:chExt cx="1374983" cy="536971"/>
          </a:xfrm>
        </p:grpSpPr>
        <p:sp>
          <p:nvSpPr>
            <p:cNvPr id="647" name="Rectangle 646">
              <a:extLst>
                <a:ext uri="{FF2B5EF4-FFF2-40B4-BE49-F238E27FC236}">
                  <a16:creationId xmlns:a16="http://schemas.microsoft.com/office/drawing/2014/main" id="{3C39FFB2-E208-4EF1-BFD4-9F8262A3B5B6}"/>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48" name="TextBox 647">
              <a:extLst>
                <a:ext uri="{FF2B5EF4-FFF2-40B4-BE49-F238E27FC236}">
                  <a16:creationId xmlns:a16="http://schemas.microsoft.com/office/drawing/2014/main" id="{5B3C5A3B-74A4-49D9-BC70-0053AD0C1B5B}"/>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Automation</a:t>
              </a:r>
            </a:p>
          </p:txBody>
        </p:sp>
      </p:grpSp>
      <p:grpSp>
        <p:nvGrpSpPr>
          <p:cNvPr id="650" name="Group 649">
            <a:extLst>
              <a:ext uri="{FF2B5EF4-FFF2-40B4-BE49-F238E27FC236}">
                <a16:creationId xmlns:a16="http://schemas.microsoft.com/office/drawing/2014/main" id="{4B32FEC3-F156-4D6C-AB18-DB2274AA7A7A}"/>
              </a:ext>
              <a:ext uri="{C183D7F6-B498-43B3-948B-1728B52AA6E4}">
                <adec:decorative xmlns:adec="http://schemas.microsoft.com/office/drawing/2017/decorative" val="1"/>
              </a:ext>
            </a:extLst>
          </p:cNvPr>
          <p:cNvGrpSpPr/>
          <p:nvPr/>
        </p:nvGrpSpPr>
        <p:grpSpPr>
          <a:xfrm>
            <a:off x="10690692" y="1225537"/>
            <a:ext cx="1214049" cy="536971"/>
            <a:chOff x="3438765" y="892073"/>
            <a:chExt cx="1374983" cy="536971"/>
          </a:xfrm>
        </p:grpSpPr>
        <p:sp>
          <p:nvSpPr>
            <p:cNvPr id="651" name="Rectangle 650">
              <a:extLst>
                <a:ext uri="{FF2B5EF4-FFF2-40B4-BE49-F238E27FC236}">
                  <a16:creationId xmlns:a16="http://schemas.microsoft.com/office/drawing/2014/main" id="{79CB72B9-0BF5-4D73-A106-854C9719C2C5}"/>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52" name="TextBox 651">
              <a:extLst>
                <a:ext uri="{FF2B5EF4-FFF2-40B4-BE49-F238E27FC236}">
                  <a16:creationId xmlns:a16="http://schemas.microsoft.com/office/drawing/2014/main" id="{A827ECCB-74E1-44B7-AAE9-88AFD01CCD19}"/>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Automanage</a:t>
              </a:r>
            </a:p>
          </p:txBody>
        </p:sp>
      </p:grpSp>
      <p:pic>
        <p:nvPicPr>
          <p:cNvPr id="601" name="Graphic 600">
            <a:extLst>
              <a:ext uri="{FF2B5EF4-FFF2-40B4-BE49-F238E27FC236}">
                <a16:creationId xmlns:a16="http://schemas.microsoft.com/office/drawing/2014/main" id="{47D5E893-AD7E-4FD8-8D73-997E056FE7D3}"/>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141260" y="854824"/>
            <a:ext cx="274320" cy="310684"/>
          </a:xfrm>
          <a:prstGeom prst="rect">
            <a:avLst/>
          </a:prstGeom>
        </p:spPr>
      </p:pic>
      <p:pic>
        <p:nvPicPr>
          <p:cNvPr id="603" name="Graphic 602">
            <a:extLst>
              <a:ext uri="{FF2B5EF4-FFF2-40B4-BE49-F238E27FC236}">
                <a16:creationId xmlns:a16="http://schemas.microsoft.com/office/drawing/2014/main" id="{DB095AB1-E46F-4DC9-9B63-221A46375D39}"/>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173368" y="1436369"/>
            <a:ext cx="242212" cy="274320"/>
          </a:xfrm>
          <a:prstGeom prst="rect">
            <a:avLst/>
          </a:prstGeom>
        </p:spPr>
      </p:pic>
      <p:pic>
        <p:nvPicPr>
          <p:cNvPr id="655" name="Graphic 654">
            <a:extLst>
              <a:ext uri="{FF2B5EF4-FFF2-40B4-BE49-F238E27FC236}">
                <a16:creationId xmlns:a16="http://schemas.microsoft.com/office/drawing/2014/main" id="{962F9118-3F5B-4E26-8D03-FE55A34AE6FB}"/>
              </a:ext>
              <a:ext uri="{C183D7F6-B498-43B3-948B-1728B52AA6E4}">
                <adec:decorative xmlns:adec="http://schemas.microsoft.com/office/drawing/2017/decorative" val="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711714" y="1429711"/>
            <a:ext cx="242212" cy="274320"/>
          </a:xfrm>
          <a:prstGeom prst="rect">
            <a:avLst/>
          </a:prstGeom>
        </p:spPr>
      </p:pic>
      <p:pic>
        <p:nvPicPr>
          <p:cNvPr id="656" name="Graphic 655">
            <a:extLst>
              <a:ext uri="{FF2B5EF4-FFF2-40B4-BE49-F238E27FC236}">
                <a16:creationId xmlns:a16="http://schemas.microsoft.com/office/drawing/2014/main" id="{C35EE239-0DB0-47F4-B41B-424225162B7E}"/>
              </a:ext>
              <a:ext uri="{C183D7F6-B498-43B3-948B-1728B52AA6E4}">
                <adec:decorative xmlns:adec="http://schemas.microsoft.com/office/drawing/2017/decorative" val="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927270" y="1428339"/>
            <a:ext cx="242212" cy="274320"/>
          </a:xfrm>
          <a:prstGeom prst="rect">
            <a:avLst/>
          </a:prstGeom>
        </p:spPr>
      </p:pic>
      <p:pic>
        <p:nvPicPr>
          <p:cNvPr id="657" name="Graphic 656">
            <a:extLst>
              <a:ext uri="{FF2B5EF4-FFF2-40B4-BE49-F238E27FC236}">
                <a16:creationId xmlns:a16="http://schemas.microsoft.com/office/drawing/2014/main" id="{E286DCEC-62DE-4217-A722-B405DAFAC263}"/>
              </a:ext>
              <a:ext uri="{C183D7F6-B498-43B3-948B-1728B52AA6E4}">
                <adec:decorative xmlns:adec="http://schemas.microsoft.com/office/drawing/2017/decorative" val="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784017" y="859918"/>
            <a:ext cx="242212" cy="274320"/>
          </a:xfrm>
          <a:prstGeom prst="rect">
            <a:avLst/>
          </a:prstGeom>
        </p:spPr>
      </p:pic>
      <p:sp>
        <p:nvSpPr>
          <p:cNvPr id="658" name="Rectangle 657">
            <a:extLst>
              <a:ext uri="{FF2B5EF4-FFF2-40B4-BE49-F238E27FC236}">
                <a16:creationId xmlns:a16="http://schemas.microsoft.com/office/drawing/2014/main" id="{4B9707AA-986E-4BB7-BA49-949A89975DEA}"/>
              </a:ext>
              <a:ext uri="{C183D7F6-B498-43B3-948B-1728B52AA6E4}">
                <adec:decorative xmlns:adec="http://schemas.microsoft.com/office/drawing/2017/decorative" val="1"/>
              </a:ext>
            </a:extLst>
          </p:cNvPr>
          <p:cNvSpPr/>
          <p:nvPr/>
        </p:nvSpPr>
        <p:spPr>
          <a:xfrm>
            <a:off x="10026677" y="883065"/>
            <a:ext cx="274320" cy="274320"/>
          </a:xfrm>
          <a:prstGeom prst="rect">
            <a:avLst/>
          </a:prstGeom>
          <a:blipFill rotWithShape="1">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a:fillRect/>
            </a:stretch>
          </a:blipFill>
          <a:ln w="10795" cap="flat" cmpd="sng" algn="ctr">
            <a:noFill/>
            <a:prstDash val="solid"/>
          </a:ln>
          <a:effectLst/>
        </p:spPr>
      </p:sp>
      <p:pic>
        <p:nvPicPr>
          <p:cNvPr id="659" name="Graphic 658">
            <a:extLst>
              <a:ext uri="{FF2B5EF4-FFF2-40B4-BE49-F238E27FC236}">
                <a16:creationId xmlns:a16="http://schemas.microsoft.com/office/drawing/2014/main" id="{885F0151-DAE8-4FD1-98C5-DA0549C57EB6}"/>
              </a:ext>
              <a:ext uri="{C183D7F6-B498-43B3-948B-1728B52AA6E4}">
                <adec:decorative xmlns:adec="http://schemas.microsoft.com/office/drawing/2017/decorative" val="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7800992" y="1425745"/>
            <a:ext cx="242212" cy="274320"/>
          </a:xfrm>
          <a:prstGeom prst="rect">
            <a:avLst/>
          </a:prstGeom>
        </p:spPr>
      </p:pic>
      <p:pic>
        <p:nvPicPr>
          <p:cNvPr id="660" name="Graphic 659">
            <a:extLst>
              <a:ext uri="{FF2B5EF4-FFF2-40B4-BE49-F238E27FC236}">
                <a16:creationId xmlns:a16="http://schemas.microsoft.com/office/drawing/2014/main" id="{33A3E7D1-8817-44B2-92A9-5CF2B5485A60}"/>
              </a:ext>
              <a:ext uri="{C183D7F6-B498-43B3-948B-1728B52AA6E4}">
                <adec:decorative xmlns:adec="http://schemas.microsoft.com/office/drawing/2017/decorative" val="1"/>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6691958" y="843102"/>
            <a:ext cx="242212" cy="274320"/>
          </a:xfrm>
          <a:prstGeom prst="rect">
            <a:avLst/>
          </a:prstGeom>
        </p:spPr>
      </p:pic>
      <p:pic>
        <p:nvPicPr>
          <p:cNvPr id="661" name="Graphic 660">
            <a:extLst>
              <a:ext uri="{FF2B5EF4-FFF2-40B4-BE49-F238E27FC236}">
                <a16:creationId xmlns:a16="http://schemas.microsoft.com/office/drawing/2014/main" id="{3188A56E-D9F6-4F83-B688-DF7C3BA16944}"/>
              </a:ext>
              <a:ext uri="{C183D7F6-B498-43B3-948B-1728B52AA6E4}">
                <adec:decorative xmlns:adec="http://schemas.microsoft.com/office/drawing/2017/decorative" val="1"/>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8920671" y="859918"/>
            <a:ext cx="242212" cy="274320"/>
          </a:xfrm>
          <a:prstGeom prst="rect">
            <a:avLst/>
          </a:prstGeom>
        </p:spPr>
      </p:pic>
      <p:pic>
        <p:nvPicPr>
          <p:cNvPr id="662" name="Graphic 661">
            <a:extLst>
              <a:ext uri="{FF2B5EF4-FFF2-40B4-BE49-F238E27FC236}">
                <a16:creationId xmlns:a16="http://schemas.microsoft.com/office/drawing/2014/main" id="{98CDC937-8FD7-4F28-9E1B-A49887D2A7F4}"/>
              </a:ext>
              <a:ext uri="{C183D7F6-B498-43B3-948B-1728B52AA6E4}">
                <adec:decorative xmlns:adec="http://schemas.microsoft.com/office/drawing/2017/decorative" val="1"/>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0021254" y="1413276"/>
            <a:ext cx="274320" cy="310684"/>
          </a:xfrm>
          <a:prstGeom prst="rect">
            <a:avLst/>
          </a:prstGeom>
        </p:spPr>
      </p:pic>
      <p:grpSp>
        <p:nvGrpSpPr>
          <p:cNvPr id="667" name="Group 666">
            <a:extLst>
              <a:ext uri="{FF2B5EF4-FFF2-40B4-BE49-F238E27FC236}">
                <a16:creationId xmlns:a16="http://schemas.microsoft.com/office/drawing/2014/main" id="{6185D6A5-4905-4A2A-B3E3-D99B79BBCE07}"/>
              </a:ext>
              <a:ext uri="{C183D7F6-B498-43B3-948B-1728B52AA6E4}">
                <adec:decorative xmlns:adec="http://schemas.microsoft.com/office/drawing/2017/decorative" val="1"/>
              </a:ext>
            </a:extLst>
          </p:cNvPr>
          <p:cNvGrpSpPr/>
          <p:nvPr/>
        </p:nvGrpSpPr>
        <p:grpSpPr>
          <a:xfrm>
            <a:off x="3937136" y="655752"/>
            <a:ext cx="1214049" cy="536971"/>
            <a:chOff x="1818469" y="893698"/>
            <a:chExt cx="1374983" cy="536971"/>
          </a:xfrm>
        </p:grpSpPr>
        <p:sp>
          <p:nvSpPr>
            <p:cNvPr id="668" name="Rectangle 667">
              <a:extLst>
                <a:ext uri="{FF2B5EF4-FFF2-40B4-BE49-F238E27FC236}">
                  <a16:creationId xmlns:a16="http://schemas.microsoft.com/office/drawing/2014/main" id="{729D6CD3-F9E2-4254-B6AA-FE404F0FEAEA}"/>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69" name="TextBox 668">
              <a:extLst>
                <a:ext uri="{FF2B5EF4-FFF2-40B4-BE49-F238E27FC236}">
                  <a16:creationId xmlns:a16="http://schemas.microsoft.com/office/drawing/2014/main" id="{2344A9AF-B2CE-4827-8A3E-AD11F69C10BE}"/>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Policy</a:t>
              </a:r>
            </a:p>
          </p:txBody>
        </p:sp>
      </p:grpSp>
      <p:grpSp>
        <p:nvGrpSpPr>
          <p:cNvPr id="671" name="Group 670">
            <a:extLst>
              <a:ext uri="{FF2B5EF4-FFF2-40B4-BE49-F238E27FC236}">
                <a16:creationId xmlns:a16="http://schemas.microsoft.com/office/drawing/2014/main" id="{840F9DDC-125F-4551-96B5-EB087AA6A833}"/>
              </a:ext>
              <a:ext uri="{C183D7F6-B498-43B3-948B-1728B52AA6E4}">
                <adec:decorative xmlns:adec="http://schemas.microsoft.com/office/drawing/2017/decorative" val="1"/>
              </a:ext>
            </a:extLst>
          </p:cNvPr>
          <p:cNvGrpSpPr/>
          <p:nvPr/>
        </p:nvGrpSpPr>
        <p:grpSpPr>
          <a:xfrm>
            <a:off x="3937136" y="1223461"/>
            <a:ext cx="1214049" cy="536971"/>
            <a:chOff x="3438765" y="892073"/>
            <a:chExt cx="1374983" cy="536971"/>
          </a:xfrm>
        </p:grpSpPr>
        <p:sp>
          <p:nvSpPr>
            <p:cNvPr id="672" name="Rectangle 671">
              <a:extLst>
                <a:ext uri="{FF2B5EF4-FFF2-40B4-BE49-F238E27FC236}">
                  <a16:creationId xmlns:a16="http://schemas.microsoft.com/office/drawing/2014/main" id="{73647008-4EF7-43AF-87CE-78FB79551B1E}"/>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73" name="TextBox 672">
              <a:extLst>
                <a:ext uri="{FF2B5EF4-FFF2-40B4-BE49-F238E27FC236}">
                  <a16:creationId xmlns:a16="http://schemas.microsoft.com/office/drawing/2014/main" id="{554142F4-5D01-4633-ABF8-989AB33BD18C}"/>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Security Center</a:t>
              </a:r>
            </a:p>
          </p:txBody>
        </p:sp>
      </p:grpSp>
      <p:pic>
        <p:nvPicPr>
          <p:cNvPr id="675" name="Graphic 674">
            <a:extLst>
              <a:ext uri="{FF2B5EF4-FFF2-40B4-BE49-F238E27FC236}">
                <a16:creationId xmlns:a16="http://schemas.microsoft.com/office/drawing/2014/main" id="{5AC4B763-6297-402C-86C2-76007BA98FBC}"/>
              </a:ext>
              <a:ext uri="{C183D7F6-B498-43B3-948B-1728B52AA6E4}">
                <adec:decorative xmlns:adec="http://schemas.microsoft.com/office/drawing/2017/decorative" val="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420953" y="871085"/>
            <a:ext cx="242212" cy="274320"/>
          </a:xfrm>
          <a:prstGeom prst="rect">
            <a:avLst/>
          </a:prstGeom>
        </p:spPr>
      </p:pic>
      <p:pic>
        <p:nvPicPr>
          <p:cNvPr id="676" name="Graphic 675">
            <a:extLst>
              <a:ext uri="{FF2B5EF4-FFF2-40B4-BE49-F238E27FC236}">
                <a16:creationId xmlns:a16="http://schemas.microsoft.com/office/drawing/2014/main" id="{46E4F2AD-5E6A-40E5-A3F3-86B15CBA2A05}"/>
              </a:ext>
              <a:ext uri="{C183D7F6-B498-43B3-948B-1728B52AA6E4}">
                <adec:decorative xmlns:adec="http://schemas.microsoft.com/office/drawing/2017/decorative" val="1"/>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4412352" y="1424385"/>
            <a:ext cx="242212" cy="274320"/>
          </a:xfrm>
          <a:prstGeom prst="rect">
            <a:avLst/>
          </a:prstGeom>
        </p:spPr>
      </p:pic>
      <p:grpSp>
        <p:nvGrpSpPr>
          <p:cNvPr id="686" name="Group 685">
            <a:extLst>
              <a:ext uri="{FF2B5EF4-FFF2-40B4-BE49-F238E27FC236}">
                <a16:creationId xmlns:a16="http://schemas.microsoft.com/office/drawing/2014/main" id="{985D71BF-5FA2-4419-A426-3FD30336600A}"/>
              </a:ext>
              <a:ext uri="{C183D7F6-B498-43B3-948B-1728B52AA6E4}">
                <adec:decorative xmlns:adec="http://schemas.microsoft.com/office/drawing/2017/decorative" val="1"/>
              </a:ext>
            </a:extLst>
          </p:cNvPr>
          <p:cNvGrpSpPr/>
          <p:nvPr/>
        </p:nvGrpSpPr>
        <p:grpSpPr>
          <a:xfrm>
            <a:off x="3992740" y="1789874"/>
            <a:ext cx="7856397" cy="226129"/>
            <a:chOff x="2316142" y="1542219"/>
            <a:chExt cx="8547028" cy="333995"/>
          </a:xfrm>
        </p:grpSpPr>
        <p:sp>
          <p:nvSpPr>
            <p:cNvPr id="678" name="Rectangle 677">
              <a:extLst>
                <a:ext uri="{FF2B5EF4-FFF2-40B4-BE49-F238E27FC236}">
                  <a16:creationId xmlns:a16="http://schemas.microsoft.com/office/drawing/2014/main" id="{BC3A0B80-5978-40F6-AF34-C049B678B438}"/>
                </a:ext>
              </a:extLst>
            </p:cNvPr>
            <p:cNvSpPr/>
            <p:nvPr/>
          </p:nvSpPr>
          <p:spPr bwMode="auto">
            <a:xfrm>
              <a:off x="2316142" y="1542686"/>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Resource Inventory</a:t>
              </a:r>
            </a:p>
          </p:txBody>
        </p:sp>
        <p:sp>
          <p:nvSpPr>
            <p:cNvPr id="679" name="Rectangle 678">
              <a:extLst>
                <a:ext uri="{FF2B5EF4-FFF2-40B4-BE49-F238E27FC236}">
                  <a16:creationId xmlns:a16="http://schemas.microsoft.com/office/drawing/2014/main" id="{E7C1AD02-2458-43A3-BA65-AE29766B37D5}"/>
                </a:ext>
              </a:extLst>
            </p:cNvPr>
            <p:cNvSpPr/>
            <p:nvPr/>
          </p:nvSpPr>
          <p:spPr bwMode="auto">
            <a:xfrm>
              <a:off x="3752051" y="1542865"/>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Billing</a:t>
              </a:r>
            </a:p>
          </p:txBody>
        </p:sp>
        <p:sp>
          <p:nvSpPr>
            <p:cNvPr id="680" name="Rectangle 679">
              <a:extLst>
                <a:ext uri="{FF2B5EF4-FFF2-40B4-BE49-F238E27FC236}">
                  <a16:creationId xmlns:a16="http://schemas.microsoft.com/office/drawing/2014/main" id="{320C182E-B05C-4171-AEBD-60A9E8204EA9}"/>
                </a:ext>
              </a:extLst>
            </p:cNvPr>
            <p:cNvSpPr/>
            <p:nvPr/>
          </p:nvSpPr>
          <p:spPr bwMode="auto">
            <a:xfrm>
              <a:off x="5188224" y="1542686"/>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Monitoring &amp; Logs</a:t>
              </a:r>
            </a:p>
          </p:txBody>
        </p:sp>
        <p:sp>
          <p:nvSpPr>
            <p:cNvPr id="682" name="Rectangle 681">
              <a:extLst>
                <a:ext uri="{FF2B5EF4-FFF2-40B4-BE49-F238E27FC236}">
                  <a16:creationId xmlns:a16="http://schemas.microsoft.com/office/drawing/2014/main" id="{C4DCD02A-5488-4F98-93FD-9A5EE9C206B7}"/>
                </a:ext>
              </a:extLst>
            </p:cNvPr>
            <p:cNvSpPr/>
            <p:nvPr/>
          </p:nvSpPr>
          <p:spPr bwMode="auto">
            <a:xfrm>
              <a:off x="6621545" y="1542219"/>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Secrets Management</a:t>
              </a:r>
            </a:p>
          </p:txBody>
        </p:sp>
        <p:sp>
          <p:nvSpPr>
            <p:cNvPr id="684" name="Rectangle 683">
              <a:extLst>
                <a:ext uri="{FF2B5EF4-FFF2-40B4-BE49-F238E27FC236}">
                  <a16:creationId xmlns:a16="http://schemas.microsoft.com/office/drawing/2014/main" id="{ACCB58F2-4870-4112-A14B-5C58E198A31E}"/>
                </a:ext>
              </a:extLst>
            </p:cNvPr>
            <p:cNvSpPr/>
            <p:nvPr/>
          </p:nvSpPr>
          <p:spPr bwMode="auto">
            <a:xfrm>
              <a:off x="8054866" y="1542219"/>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Governance</a:t>
              </a:r>
            </a:p>
          </p:txBody>
        </p:sp>
        <p:sp>
          <p:nvSpPr>
            <p:cNvPr id="685" name="Rectangle 684">
              <a:extLst>
                <a:ext uri="{FF2B5EF4-FFF2-40B4-BE49-F238E27FC236}">
                  <a16:creationId xmlns:a16="http://schemas.microsoft.com/office/drawing/2014/main" id="{B69AA552-3ECC-4458-82C1-A6BD3A63E4EC}"/>
                </a:ext>
              </a:extLst>
            </p:cNvPr>
            <p:cNvSpPr/>
            <p:nvPr/>
          </p:nvSpPr>
          <p:spPr bwMode="auto">
            <a:xfrm>
              <a:off x="9488187" y="1547029"/>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Compliance &amp; Security</a:t>
              </a:r>
            </a:p>
          </p:txBody>
        </p:sp>
      </p:grpSp>
      <p:pic>
        <p:nvPicPr>
          <p:cNvPr id="689" name="Graphic 688">
            <a:extLst>
              <a:ext uri="{FF2B5EF4-FFF2-40B4-BE49-F238E27FC236}">
                <a16:creationId xmlns:a16="http://schemas.microsoft.com/office/drawing/2014/main" id="{327FC977-9F33-4137-BCD3-57D814AEE936}"/>
              </a:ext>
              <a:ext uri="{C183D7F6-B498-43B3-948B-1728B52AA6E4}">
                <adec:decorative xmlns:adec="http://schemas.microsoft.com/office/drawing/2017/decorative" val="1"/>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3209456" y="1090508"/>
            <a:ext cx="522452" cy="522452"/>
          </a:xfrm>
          <a:prstGeom prst="rect">
            <a:avLst/>
          </a:prstGeom>
        </p:spPr>
      </p:pic>
      <p:grpSp>
        <p:nvGrpSpPr>
          <p:cNvPr id="495" name="Group 494">
            <a:extLst>
              <a:ext uri="{FF2B5EF4-FFF2-40B4-BE49-F238E27FC236}">
                <a16:creationId xmlns:a16="http://schemas.microsoft.com/office/drawing/2014/main" id="{D521E763-A923-49F5-B6A8-AC7464ECDB98}"/>
              </a:ext>
              <a:ext uri="{C183D7F6-B498-43B3-948B-1728B52AA6E4}">
                <adec:decorative xmlns:adec="http://schemas.microsoft.com/office/drawing/2017/decorative" val="1"/>
              </a:ext>
            </a:extLst>
          </p:cNvPr>
          <p:cNvGrpSpPr/>
          <p:nvPr/>
        </p:nvGrpSpPr>
        <p:grpSpPr>
          <a:xfrm>
            <a:off x="5058131" y="4136247"/>
            <a:ext cx="2225935" cy="2673139"/>
            <a:chOff x="231256" y="4108954"/>
            <a:chExt cx="2225935" cy="2673139"/>
          </a:xfrm>
        </p:grpSpPr>
        <p:cxnSp>
          <p:nvCxnSpPr>
            <p:cNvPr id="496" name="Connector: Elbow 495">
              <a:extLst>
                <a:ext uri="{FF2B5EF4-FFF2-40B4-BE49-F238E27FC236}">
                  <a16:creationId xmlns:a16="http://schemas.microsoft.com/office/drawing/2014/main" id="{B64359E1-8D86-422C-B9A2-A3D43B99E020}"/>
                </a:ext>
              </a:extLst>
            </p:cNvPr>
            <p:cNvCxnSpPr>
              <a:cxnSpLocks/>
              <a:stCxn id="498" idx="0"/>
              <a:endCxn id="501" idx="2"/>
            </p:cNvCxnSpPr>
            <p:nvPr/>
          </p:nvCxnSpPr>
          <p:spPr>
            <a:xfrm rot="16200000" flipV="1">
              <a:off x="938982" y="4842669"/>
              <a:ext cx="245490" cy="558816"/>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97" name="Group 496">
              <a:extLst>
                <a:ext uri="{FF2B5EF4-FFF2-40B4-BE49-F238E27FC236}">
                  <a16:creationId xmlns:a16="http://schemas.microsoft.com/office/drawing/2014/main" id="{17BBC6BA-9256-46C9-B76E-39EA1846C7B5}"/>
                </a:ext>
              </a:extLst>
            </p:cNvPr>
            <p:cNvGrpSpPr/>
            <p:nvPr/>
          </p:nvGrpSpPr>
          <p:grpSpPr>
            <a:xfrm>
              <a:off x="231256" y="5345063"/>
              <a:ext cx="2219756" cy="1437030"/>
              <a:chOff x="231256" y="5345063"/>
              <a:chExt cx="2219756" cy="1437030"/>
            </a:xfrm>
          </p:grpSpPr>
          <p:sp>
            <p:nvSpPr>
              <p:cNvPr id="509" name="Rectangle 508">
                <a:extLst>
                  <a:ext uri="{FF2B5EF4-FFF2-40B4-BE49-F238E27FC236}">
                    <a16:creationId xmlns:a16="http://schemas.microsoft.com/office/drawing/2014/main" id="{4C6B873C-60DF-4361-AF93-25B2D0084A0C}"/>
                  </a:ext>
                </a:extLst>
              </p:cNvPr>
              <p:cNvSpPr/>
              <p:nvPr/>
            </p:nvSpPr>
            <p:spPr bwMode="auto">
              <a:xfrm>
                <a:off x="231256" y="6326785"/>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VMware vSphere</a:t>
                </a:r>
              </a:p>
            </p:txBody>
          </p:sp>
          <p:sp>
            <p:nvSpPr>
              <p:cNvPr id="516" name="Rectangle 515">
                <a:extLst>
                  <a:ext uri="{FF2B5EF4-FFF2-40B4-BE49-F238E27FC236}">
                    <a16:creationId xmlns:a16="http://schemas.microsoft.com/office/drawing/2014/main" id="{B2631DA8-0BA5-4594-AA62-F2444C26658B}"/>
                  </a:ext>
                </a:extLst>
              </p:cNvPr>
              <p:cNvSpPr/>
              <p:nvPr/>
            </p:nvSpPr>
            <p:spPr bwMode="auto">
              <a:xfrm>
                <a:off x="231256" y="5345064"/>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WS &amp; Linux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VMware vSphere VMs</a:t>
                </a:r>
              </a:p>
            </p:txBody>
          </p:sp>
          <p:sp>
            <p:nvSpPr>
              <p:cNvPr id="512" name="Rectangle 511">
                <a:extLst>
                  <a:ext uri="{FF2B5EF4-FFF2-40B4-BE49-F238E27FC236}">
                    <a16:creationId xmlns:a16="http://schemas.microsoft.com/office/drawing/2014/main" id="{7F57D128-F4C6-4E5F-A50A-283ECF031D80}"/>
                  </a:ext>
                </a:extLst>
              </p:cNvPr>
              <p:cNvSpPr/>
              <p:nvPr/>
            </p:nvSpPr>
            <p:spPr bwMode="auto">
              <a:xfrm>
                <a:off x="1361468" y="5345063"/>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VMware vSphere VMs</a:t>
                </a:r>
              </a:p>
            </p:txBody>
          </p:sp>
        </p:grpSp>
        <p:sp>
          <p:nvSpPr>
            <p:cNvPr id="498" name="Rectangle 497">
              <a:extLst>
                <a:ext uri="{FF2B5EF4-FFF2-40B4-BE49-F238E27FC236}">
                  <a16:creationId xmlns:a16="http://schemas.microsoft.com/office/drawing/2014/main" id="{AA1A0C44-8AB2-46FF-A88B-B304FD436718}"/>
                </a:ext>
              </a:extLst>
            </p:cNvPr>
            <p:cNvSpPr/>
            <p:nvPr/>
          </p:nvSpPr>
          <p:spPr bwMode="auto">
            <a:xfrm>
              <a:off x="382444" y="5244822"/>
              <a:ext cx="1917381" cy="19803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 Connected Machine Agent</a:t>
              </a:r>
            </a:p>
          </p:txBody>
        </p:sp>
        <p:grpSp>
          <p:nvGrpSpPr>
            <p:cNvPr id="499" name="Group 498">
              <a:extLst>
                <a:ext uri="{FF2B5EF4-FFF2-40B4-BE49-F238E27FC236}">
                  <a16:creationId xmlns:a16="http://schemas.microsoft.com/office/drawing/2014/main" id="{BDF2CAE5-AC9A-4D4F-9FA7-A0C46C920D42}"/>
                </a:ext>
              </a:extLst>
            </p:cNvPr>
            <p:cNvGrpSpPr/>
            <p:nvPr/>
          </p:nvGrpSpPr>
          <p:grpSpPr>
            <a:xfrm>
              <a:off x="237547" y="4108954"/>
              <a:ext cx="2219644" cy="890378"/>
              <a:chOff x="237547" y="4138585"/>
              <a:chExt cx="2219644" cy="890378"/>
            </a:xfrm>
          </p:grpSpPr>
          <p:sp>
            <p:nvSpPr>
              <p:cNvPr id="501" name="Rectangle 500">
                <a:extLst>
                  <a:ext uri="{FF2B5EF4-FFF2-40B4-BE49-F238E27FC236}">
                    <a16:creationId xmlns:a16="http://schemas.microsoft.com/office/drawing/2014/main" id="{93E4E87E-E90C-4CBD-8832-CEEB5C8350E8}"/>
                  </a:ext>
                </a:extLst>
              </p:cNvPr>
              <p:cNvSpPr/>
              <p:nvPr/>
            </p:nvSpPr>
            <p:spPr bwMode="auto">
              <a:xfrm>
                <a:off x="237547" y="4138585"/>
                <a:ext cx="1089544" cy="890378"/>
              </a:xfrm>
              <a:prstGeom prst="rect">
                <a:avLst/>
              </a:prstGeom>
              <a:solidFill>
                <a:srgbClr val="000000"/>
              </a:solidFill>
              <a:ln w="3175" cap="flat" cmpd="sng" algn="ctr">
                <a:solidFill>
                  <a:srgbClr val="92D05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servers</a:t>
                </a:r>
              </a:p>
            </p:txBody>
          </p:sp>
          <p:grpSp>
            <p:nvGrpSpPr>
              <p:cNvPr id="502" name="Group 501">
                <a:extLst>
                  <a:ext uri="{FF2B5EF4-FFF2-40B4-BE49-F238E27FC236}">
                    <a16:creationId xmlns:a16="http://schemas.microsoft.com/office/drawing/2014/main" id="{AF8CFF24-AA51-4F4F-922D-DDF8BA3C5088}"/>
                  </a:ext>
                </a:extLst>
              </p:cNvPr>
              <p:cNvGrpSpPr/>
              <p:nvPr/>
            </p:nvGrpSpPr>
            <p:grpSpPr>
              <a:xfrm>
                <a:off x="410314" y="4215428"/>
                <a:ext cx="746434" cy="365760"/>
                <a:chOff x="1668757" y="4475957"/>
                <a:chExt cx="746434" cy="365760"/>
              </a:xfrm>
            </p:grpSpPr>
            <p:pic>
              <p:nvPicPr>
                <p:cNvPr id="507" name="Graphic 506">
                  <a:extLst>
                    <a:ext uri="{FF2B5EF4-FFF2-40B4-BE49-F238E27FC236}">
                      <a16:creationId xmlns:a16="http://schemas.microsoft.com/office/drawing/2014/main" id="{CB49799C-8B7E-4B71-9745-1CD543D4832C}"/>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668757" y="4475957"/>
                  <a:ext cx="365760" cy="365760"/>
                </a:xfrm>
                <a:prstGeom prst="rect">
                  <a:avLst/>
                </a:prstGeom>
              </p:spPr>
            </p:pic>
            <p:pic>
              <p:nvPicPr>
                <p:cNvPr id="508" name="Graphic 507">
                  <a:extLst>
                    <a:ext uri="{FF2B5EF4-FFF2-40B4-BE49-F238E27FC236}">
                      <a16:creationId xmlns:a16="http://schemas.microsoft.com/office/drawing/2014/main" id="{A7A30024-113D-4B06-AABE-3B520CD22BFB}"/>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2049431" y="4475957"/>
                  <a:ext cx="365760" cy="365760"/>
                </a:xfrm>
                <a:prstGeom prst="rect">
                  <a:avLst/>
                </a:prstGeom>
              </p:spPr>
            </p:pic>
          </p:grpSp>
          <p:sp>
            <p:nvSpPr>
              <p:cNvPr id="503" name="Rectangle 502">
                <a:extLst>
                  <a:ext uri="{FF2B5EF4-FFF2-40B4-BE49-F238E27FC236}">
                    <a16:creationId xmlns:a16="http://schemas.microsoft.com/office/drawing/2014/main" id="{DAAEC5F1-4EC5-4129-8FB4-61C14CF6D36A}"/>
                  </a:ext>
                </a:extLst>
              </p:cNvPr>
              <p:cNvSpPr/>
              <p:nvPr/>
            </p:nvSpPr>
            <p:spPr bwMode="auto">
              <a:xfrm>
                <a:off x="1367647" y="4138585"/>
                <a:ext cx="1089544" cy="890378"/>
              </a:xfrm>
              <a:prstGeom prst="rect">
                <a:avLst/>
              </a:prstGeom>
              <a:solidFill>
                <a:srgbClr val="000000"/>
              </a:solidFill>
              <a:ln w="3175" cap="flat" cmpd="sng" algn="ctr">
                <a:solidFill>
                  <a:srgbClr val="92D05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p:txBody>
          </p:sp>
          <p:grpSp>
            <p:nvGrpSpPr>
              <p:cNvPr id="504" name="Group 503">
                <a:extLst>
                  <a:ext uri="{FF2B5EF4-FFF2-40B4-BE49-F238E27FC236}">
                    <a16:creationId xmlns:a16="http://schemas.microsoft.com/office/drawing/2014/main" id="{55664864-AD31-483A-8BAA-677881AC0541}"/>
                  </a:ext>
                </a:extLst>
              </p:cNvPr>
              <p:cNvGrpSpPr/>
              <p:nvPr/>
            </p:nvGrpSpPr>
            <p:grpSpPr>
              <a:xfrm>
                <a:off x="1540444" y="4220225"/>
                <a:ext cx="755350" cy="365760"/>
                <a:chOff x="1537459" y="4215428"/>
                <a:chExt cx="755350" cy="365760"/>
              </a:xfrm>
            </p:grpSpPr>
            <p:pic>
              <p:nvPicPr>
                <p:cNvPr id="505" name="Graphic 504" descr="Azure SQL">
                  <a:extLst>
                    <a:ext uri="{FF2B5EF4-FFF2-40B4-BE49-F238E27FC236}">
                      <a16:creationId xmlns:a16="http://schemas.microsoft.com/office/drawing/2014/main" id="{8D4A360B-5BB2-44CE-9468-2924F24F9F44}"/>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537459" y="4215428"/>
                  <a:ext cx="365760" cy="365760"/>
                </a:xfrm>
                <a:prstGeom prst="rect">
                  <a:avLst/>
                </a:prstGeom>
              </p:spPr>
            </p:pic>
            <p:pic>
              <p:nvPicPr>
                <p:cNvPr id="506" name="Graphic 505" descr="Azure SQL">
                  <a:extLst>
                    <a:ext uri="{FF2B5EF4-FFF2-40B4-BE49-F238E27FC236}">
                      <a16:creationId xmlns:a16="http://schemas.microsoft.com/office/drawing/2014/main" id="{085A76F4-4663-4490-A76E-4790D0DF2B87}"/>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927049" y="4215428"/>
                  <a:ext cx="365760" cy="365760"/>
                </a:xfrm>
                <a:prstGeom prst="rect">
                  <a:avLst/>
                </a:prstGeom>
              </p:spPr>
            </p:pic>
          </p:grpSp>
        </p:grpSp>
        <p:cxnSp>
          <p:nvCxnSpPr>
            <p:cNvPr id="500" name="Connector: Elbow 499">
              <a:extLst>
                <a:ext uri="{FF2B5EF4-FFF2-40B4-BE49-F238E27FC236}">
                  <a16:creationId xmlns:a16="http://schemas.microsoft.com/office/drawing/2014/main" id="{DFCF0D9E-FB0F-4C41-9E01-CBAA419D46EE}"/>
                </a:ext>
              </a:extLst>
            </p:cNvPr>
            <p:cNvCxnSpPr>
              <a:cxnSpLocks/>
              <a:stCxn id="498" idx="0"/>
              <a:endCxn id="503" idx="2"/>
            </p:cNvCxnSpPr>
            <p:nvPr/>
          </p:nvCxnSpPr>
          <p:spPr>
            <a:xfrm rot="5400000" flipH="1" flipV="1">
              <a:off x="1504032" y="4836435"/>
              <a:ext cx="245490" cy="571284"/>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520" name="Group 519">
            <a:extLst>
              <a:ext uri="{FF2B5EF4-FFF2-40B4-BE49-F238E27FC236}">
                <a16:creationId xmlns:a16="http://schemas.microsoft.com/office/drawing/2014/main" id="{4CE7A77F-FB05-4C90-B203-EE0A0A0A15F7}"/>
              </a:ext>
              <a:ext uri="{C183D7F6-B498-43B3-948B-1728B52AA6E4}">
                <adec:decorative xmlns:adec="http://schemas.microsoft.com/office/drawing/2017/decorative" val="1"/>
              </a:ext>
            </a:extLst>
          </p:cNvPr>
          <p:cNvGrpSpPr/>
          <p:nvPr/>
        </p:nvGrpSpPr>
        <p:grpSpPr>
          <a:xfrm>
            <a:off x="7456863" y="4136247"/>
            <a:ext cx="2225935" cy="2673139"/>
            <a:chOff x="231256" y="4108954"/>
            <a:chExt cx="2225935" cy="2673139"/>
          </a:xfrm>
        </p:grpSpPr>
        <p:cxnSp>
          <p:nvCxnSpPr>
            <p:cNvPr id="521" name="Connector: Elbow 520">
              <a:extLst>
                <a:ext uri="{FF2B5EF4-FFF2-40B4-BE49-F238E27FC236}">
                  <a16:creationId xmlns:a16="http://schemas.microsoft.com/office/drawing/2014/main" id="{7E53692E-D632-468D-945B-F88B22B30B72}"/>
                </a:ext>
              </a:extLst>
            </p:cNvPr>
            <p:cNvCxnSpPr>
              <a:cxnSpLocks/>
              <a:stCxn id="523" idx="0"/>
              <a:endCxn id="526" idx="2"/>
            </p:cNvCxnSpPr>
            <p:nvPr/>
          </p:nvCxnSpPr>
          <p:spPr>
            <a:xfrm rot="16200000" flipV="1">
              <a:off x="938982" y="4842669"/>
              <a:ext cx="245490" cy="558816"/>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22" name="Group 521">
              <a:extLst>
                <a:ext uri="{FF2B5EF4-FFF2-40B4-BE49-F238E27FC236}">
                  <a16:creationId xmlns:a16="http://schemas.microsoft.com/office/drawing/2014/main" id="{0AAE85F0-E603-46A8-8D78-F82ABE0CB730}"/>
                </a:ext>
              </a:extLst>
            </p:cNvPr>
            <p:cNvGrpSpPr/>
            <p:nvPr/>
          </p:nvGrpSpPr>
          <p:grpSpPr>
            <a:xfrm>
              <a:off x="231256" y="5345063"/>
              <a:ext cx="2219756" cy="1437030"/>
              <a:chOff x="231256" y="5345063"/>
              <a:chExt cx="2219756" cy="1437030"/>
            </a:xfrm>
          </p:grpSpPr>
          <p:sp>
            <p:nvSpPr>
              <p:cNvPr id="534" name="Rectangle 533">
                <a:extLst>
                  <a:ext uri="{FF2B5EF4-FFF2-40B4-BE49-F238E27FC236}">
                    <a16:creationId xmlns:a16="http://schemas.microsoft.com/office/drawing/2014/main" id="{C839651F-7D2B-4723-8243-385C0C2FCFD4}"/>
                  </a:ext>
                </a:extLst>
              </p:cNvPr>
              <p:cNvSpPr/>
              <p:nvPr/>
            </p:nvSpPr>
            <p:spPr bwMode="auto">
              <a:xfrm>
                <a:off x="231256" y="6326785"/>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Amazon Web Services</a:t>
                </a:r>
              </a:p>
            </p:txBody>
          </p:sp>
          <p:sp>
            <p:nvSpPr>
              <p:cNvPr id="541" name="Rectangle 540">
                <a:extLst>
                  <a:ext uri="{FF2B5EF4-FFF2-40B4-BE49-F238E27FC236}">
                    <a16:creationId xmlns:a16="http://schemas.microsoft.com/office/drawing/2014/main" id="{38B4975F-3292-4120-ACEB-09D66203AE7E}"/>
                  </a:ext>
                </a:extLst>
              </p:cNvPr>
              <p:cNvSpPr/>
              <p:nvPr/>
            </p:nvSpPr>
            <p:spPr bwMode="auto">
              <a:xfrm>
                <a:off x="231256" y="5345064"/>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WS &amp; Linux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EC2 Instances</a:t>
                </a:r>
              </a:p>
            </p:txBody>
          </p:sp>
          <p:sp>
            <p:nvSpPr>
              <p:cNvPr id="537" name="Rectangle 536">
                <a:extLst>
                  <a:ext uri="{FF2B5EF4-FFF2-40B4-BE49-F238E27FC236}">
                    <a16:creationId xmlns:a16="http://schemas.microsoft.com/office/drawing/2014/main" id="{81326B4C-0E05-4B4C-B940-73F29D597514}"/>
                  </a:ext>
                </a:extLst>
              </p:cNvPr>
              <p:cNvSpPr/>
              <p:nvPr/>
            </p:nvSpPr>
            <p:spPr bwMode="auto">
              <a:xfrm>
                <a:off x="1361468" y="5345063"/>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EC2 Instances</a:t>
                </a:r>
              </a:p>
            </p:txBody>
          </p:sp>
        </p:grpSp>
        <p:sp>
          <p:nvSpPr>
            <p:cNvPr id="523" name="Rectangle 522">
              <a:extLst>
                <a:ext uri="{FF2B5EF4-FFF2-40B4-BE49-F238E27FC236}">
                  <a16:creationId xmlns:a16="http://schemas.microsoft.com/office/drawing/2014/main" id="{18FBF5AC-B134-4DD0-BEC7-CDAB9CEBD43E}"/>
                </a:ext>
              </a:extLst>
            </p:cNvPr>
            <p:cNvSpPr/>
            <p:nvPr/>
          </p:nvSpPr>
          <p:spPr bwMode="auto">
            <a:xfrm>
              <a:off x="382444" y="5244822"/>
              <a:ext cx="1917381" cy="19803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 Connected Machine Agent</a:t>
              </a:r>
            </a:p>
          </p:txBody>
        </p:sp>
        <p:grpSp>
          <p:nvGrpSpPr>
            <p:cNvPr id="524" name="Group 523">
              <a:extLst>
                <a:ext uri="{FF2B5EF4-FFF2-40B4-BE49-F238E27FC236}">
                  <a16:creationId xmlns:a16="http://schemas.microsoft.com/office/drawing/2014/main" id="{587503F4-E150-497A-9E72-A4998FF97883}"/>
                </a:ext>
              </a:extLst>
            </p:cNvPr>
            <p:cNvGrpSpPr/>
            <p:nvPr/>
          </p:nvGrpSpPr>
          <p:grpSpPr>
            <a:xfrm>
              <a:off x="237547" y="4108954"/>
              <a:ext cx="2219644" cy="890378"/>
              <a:chOff x="237547" y="4138585"/>
              <a:chExt cx="2219644" cy="890378"/>
            </a:xfrm>
          </p:grpSpPr>
          <p:sp>
            <p:nvSpPr>
              <p:cNvPr id="526" name="Rectangle 525">
                <a:extLst>
                  <a:ext uri="{FF2B5EF4-FFF2-40B4-BE49-F238E27FC236}">
                    <a16:creationId xmlns:a16="http://schemas.microsoft.com/office/drawing/2014/main" id="{BDFA6DF4-E900-47EC-A947-B4A2438F74CE}"/>
                  </a:ext>
                </a:extLst>
              </p:cNvPr>
              <p:cNvSpPr/>
              <p:nvPr/>
            </p:nvSpPr>
            <p:spPr bwMode="auto">
              <a:xfrm>
                <a:off x="237547" y="4138585"/>
                <a:ext cx="1089544" cy="890378"/>
              </a:xfrm>
              <a:prstGeom prst="rect">
                <a:avLst/>
              </a:prstGeom>
              <a:solidFill>
                <a:srgbClr val="000000"/>
              </a:solidFill>
              <a:ln w="3175" cap="flat" cmpd="sng" algn="ctr">
                <a:solidFill>
                  <a:srgbClr val="FFC00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servers</a:t>
                </a:r>
              </a:p>
            </p:txBody>
          </p:sp>
          <p:grpSp>
            <p:nvGrpSpPr>
              <p:cNvPr id="527" name="Group 526">
                <a:extLst>
                  <a:ext uri="{FF2B5EF4-FFF2-40B4-BE49-F238E27FC236}">
                    <a16:creationId xmlns:a16="http://schemas.microsoft.com/office/drawing/2014/main" id="{2279F075-36CF-4206-891F-60C54E692266}"/>
                  </a:ext>
                </a:extLst>
              </p:cNvPr>
              <p:cNvGrpSpPr/>
              <p:nvPr/>
            </p:nvGrpSpPr>
            <p:grpSpPr>
              <a:xfrm>
                <a:off x="410314" y="4215428"/>
                <a:ext cx="746434" cy="365760"/>
                <a:chOff x="1668757" y="4475957"/>
                <a:chExt cx="746434" cy="365760"/>
              </a:xfrm>
            </p:grpSpPr>
            <p:pic>
              <p:nvPicPr>
                <p:cNvPr id="532" name="Graphic 531">
                  <a:extLst>
                    <a:ext uri="{FF2B5EF4-FFF2-40B4-BE49-F238E27FC236}">
                      <a16:creationId xmlns:a16="http://schemas.microsoft.com/office/drawing/2014/main" id="{FAE68E86-A318-4228-BA2E-40ED096C717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668757" y="4475957"/>
                  <a:ext cx="365760" cy="365760"/>
                </a:xfrm>
                <a:prstGeom prst="rect">
                  <a:avLst/>
                </a:prstGeom>
              </p:spPr>
            </p:pic>
            <p:pic>
              <p:nvPicPr>
                <p:cNvPr id="533" name="Graphic 532">
                  <a:extLst>
                    <a:ext uri="{FF2B5EF4-FFF2-40B4-BE49-F238E27FC236}">
                      <a16:creationId xmlns:a16="http://schemas.microsoft.com/office/drawing/2014/main" id="{1DD24BF4-F9B4-410F-BD63-575AF0ECBB64}"/>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2049431" y="4475957"/>
                  <a:ext cx="365760" cy="365760"/>
                </a:xfrm>
                <a:prstGeom prst="rect">
                  <a:avLst/>
                </a:prstGeom>
              </p:spPr>
            </p:pic>
          </p:grpSp>
          <p:sp>
            <p:nvSpPr>
              <p:cNvPr id="528" name="Rectangle 527">
                <a:extLst>
                  <a:ext uri="{FF2B5EF4-FFF2-40B4-BE49-F238E27FC236}">
                    <a16:creationId xmlns:a16="http://schemas.microsoft.com/office/drawing/2014/main" id="{6FF41625-8373-4C40-8F28-5558345A11CC}"/>
                  </a:ext>
                </a:extLst>
              </p:cNvPr>
              <p:cNvSpPr/>
              <p:nvPr/>
            </p:nvSpPr>
            <p:spPr bwMode="auto">
              <a:xfrm>
                <a:off x="1367647" y="4138585"/>
                <a:ext cx="1089544" cy="890378"/>
              </a:xfrm>
              <a:prstGeom prst="rect">
                <a:avLst/>
              </a:prstGeom>
              <a:solidFill>
                <a:srgbClr val="000000"/>
              </a:solidFill>
              <a:ln w="3175" cap="flat" cmpd="sng" algn="ctr">
                <a:solidFill>
                  <a:srgbClr val="FFC00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p:txBody>
          </p:sp>
          <p:grpSp>
            <p:nvGrpSpPr>
              <p:cNvPr id="529" name="Group 528">
                <a:extLst>
                  <a:ext uri="{FF2B5EF4-FFF2-40B4-BE49-F238E27FC236}">
                    <a16:creationId xmlns:a16="http://schemas.microsoft.com/office/drawing/2014/main" id="{D89CBE8F-0B23-4931-B3E5-1AB9036D838C}"/>
                  </a:ext>
                </a:extLst>
              </p:cNvPr>
              <p:cNvGrpSpPr/>
              <p:nvPr/>
            </p:nvGrpSpPr>
            <p:grpSpPr>
              <a:xfrm>
                <a:off x="1540444" y="4220225"/>
                <a:ext cx="755350" cy="365760"/>
                <a:chOff x="1537459" y="4215428"/>
                <a:chExt cx="755350" cy="365760"/>
              </a:xfrm>
            </p:grpSpPr>
            <p:pic>
              <p:nvPicPr>
                <p:cNvPr id="530" name="Graphic 529" descr="Azure SQL">
                  <a:extLst>
                    <a:ext uri="{FF2B5EF4-FFF2-40B4-BE49-F238E27FC236}">
                      <a16:creationId xmlns:a16="http://schemas.microsoft.com/office/drawing/2014/main" id="{B49F5B36-18F1-452B-AE10-D0A230F11A3C}"/>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537459" y="4215428"/>
                  <a:ext cx="365760" cy="365760"/>
                </a:xfrm>
                <a:prstGeom prst="rect">
                  <a:avLst/>
                </a:prstGeom>
              </p:spPr>
            </p:pic>
            <p:pic>
              <p:nvPicPr>
                <p:cNvPr id="531" name="Graphic 530" descr="Azure SQL">
                  <a:extLst>
                    <a:ext uri="{FF2B5EF4-FFF2-40B4-BE49-F238E27FC236}">
                      <a16:creationId xmlns:a16="http://schemas.microsoft.com/office/drawing/2014/main" id="{98324981-3B82-4E3C-93F2-E68620269935}"/>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927049" y="4215428"/>
                  <a:ext cx="365760" cy="365760"/>
                </a:xfrm>
                <a:prstGeom prst="rect">
                  <a:avLst/>
                </a:prstGeom>
              </p:spPr>
            </p:pic>
          </p:grpSp>
        </p:grpSp>
        <p:cxnSp>
          <p:nvCxnSpPr>
            <p:cNvPr id="525" name="Connector: Elbow 524">
              <a:extLst>
                <a:ext uri="{FF2B5EF4-FFF2-40B4-BE49-F238E27FC236}">
                  <a16:creationId xmlns:a16="http://schemas.microsoft.com/office/drawing/2014/main" id="{F561DC2C-AD2E-414A-B254-0A7BF933C62B}"/>
                </a:ext>
              </a:extLst>
            </p:cNvPr>
            <p:cNvCxnSpPr>
              <a:cxnSpLocks/>
              <a:stCxn id="523" idx="0"/>
              <a:endCxn id="528" idx="2"/>
            </p:cNvCxnSpPr>
            <p:nvPr/>
          </p:nvCxnSpPr>
          <p:spPr>
            <a:xfrm rot="5400000" flipH="1" flipV="1">
              <a:off x="1504032" y="4836435"/>
              <a:ext cx="245490" cy="571284"/>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545" name="Group 544">
            <a:extLst>
              <a:ext uri="{FF2B5EF4-FFF2-40B4-BE49-F238E27FC236}">
                <a16:creationId xmlns:a16="http://schemas.microsoft.com/office/drawing/2014/main" id="{93861034-F16E-4F0F-9B65-095154EF45D3}"/>
              </a:ext>
              <a:ext uri="{C183D7F6-B498-43B3-948B-1728B52AA6E4}">
                <adec:decorative xmlns:adec="http://schemas.microsoft.com/office/drawing/2017/decorative" val="1"/>
              </a:ext>
            </a:extLst>
          </p:cNvPr>
          <p:cNvGrpSpPr/>
          <p:nvPr/>
        </p:nvGrpSpPr>
        <p:grpSpPr>
          <a:xfrm>
            <a:off x="9855595" y="4136247"/>
            <a:ext cx="2225935" cy="2673139"/>
            <a:chOff x="231256" y="4108954"/>
            <a:chExt cx="2225935" cy="2673139"/>
          </a:xfrm>
        </p:grpSpPr>
        <p:cxnSp>
          <p:nvCxnSpPr>
            <p:cNvPr id="546" name="Connector: Elbow 545">
              <a:extLst>
                <a:ext uri="{FF2B5EF4-FFF2-40B4-BE49-F238E27FC236}">
                  <a16:creationId xmlns:a16="http://schemas.microsoft.com/office/drawing/2014/main" id="{E68FAA0C-BA37-462E-B9EC-1C45D1F8BA30}"/>
                </a:ext>
              </a:extLst>
            </p:cNvPr>
            <p:cNvCxnSpPr>
              <a:cxnSpLocks/>
              <a:stCxn id="548" idx="0"/>
              <a:endCxn id="551" idx="2"/>
            </p:cNvCxnSpPr>
            <p:nvPr/>
          </p:nvCxnSpPr>
          <p:spPr>
            <a:xfrm rot="16200000" flipV="1">
              <a:off x="938982" y="4842669"/>
              <a:ext cx="245490" cy="558816"/>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47" name="Group 546">
              <a:extLst>
                <a:ext uri="{FF2B5EF4-FFF2-40B4-BE49-F238E27FC236}">
                  <a16:creationId xmlns:a16="http://schemas.microsoft.com/office/drawing/2014/main" id="{E863E071-F0E3-4968-BE16-ED001B7BC151}"/>
                </a:ext>
              </a:extLst>
            </p:cNvPr>
            <p:cNvGrpSpPr/>
            <p:nvPr/>
          </p:nvGrpSpPr>
          <p:grpSpPr>
            <a:xfrm>
              <a:off x="231256" y="5345063"/>
              <a:ext cx="2219756" cy="1437030"/>
              <a:chOff x="231256" y="5345063"/>
              <a:chExt cx="2219756" cy="1437030"/>
            </a:xfrm>
          </p:grpSpPr>
          <p:sp>
            <p:nvSpPr>
              <p:cNvPr id="559" name="Rectangle 558">
                <a:extLst>
                  <a:ext uri="{FF2B5EF4-FFF2-40B4-BE49-F238E27FC236}">
                    <a16:creationId xmlns:a16="http://schemas.microsoft.com/office/drawing/2014/main" id="{2F969F29-8021-443F-8E92-4B61E0BC1167}"/>
                  </a:ext>
                </a:extLst>
              </p:cNvPr>
              <p:cNvSpPr/>
              <p:nvPr/>
            </p:nvSpPr>
            <p:spPr bwMode="auto">
              <a:xfrm>
                <a:off x="231256" y="6326785"/>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Google Cloud Platform</a:t>
                </a:r>
              </a:p>
            </p:txBody>
          </p:sp>
          <p:sp>
            <p:nvSpPr>
              <p:cNvPr id="566" name="Rectangle 565">
                <a:extLst>
                  <a:ext uri="{FF2B5EF4-FFF2-40B4-BE49-F238E27FC236}">
                    <a16:creationId xmlns:a16="http://schemas.microsoft.com/office/drawing/2014/main" id="{E27ACDA9-A0BD-4C6D-B49E-7766A30959B5}"/>
                  </a:ext>
                </a:extLst>
              </p:cNvPr>
              <p:cNvSpPr/>
              <p:nvPr/>
            </p:nvSpPr>
            <p:spPr bwMode="auto">
              <a:xfrm>
                <a:off x="231256" y="5345064"/>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WS &amp; Linux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Instances</a:t>
                </a:r>
              </a:p>
            </p:txBody>
          </p:sp>
          <p:sp>
            <p:nvSpPr>
              <p:cNvPr id="562" name="Rectangle 561">
                <a:extLst>
                  <a:ext uri="{FF2B5EF4-FFF2-40B4-BE49-F238E27FC236}">
                    <a16:creationId xmlns:a16="http://schemas.microsoft.com/office/drawing/2014/main" id="{B38805A7-A507-441C-876D-762083426DE7}"/>
                  </a:ext>
                </a:extLst>
              </p:cNvPr>
              <p:cNvSpPr/>
              <p:nvPr/>
            </p:nvSpPr>
            <p:spPr bwMode="auto">
              <a:xfrm>
                <a:off x="1361468" y="5345063"/>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Instances</a:t>
                </a:r>
              </a:p>
            </p:txBody>
          </p:sp>
        </p:grpSp>
        <p:sp>
          <p:nvSpPr>
            <p:cNvPr id="548" name="Rectangle 547">
              <a:extLst>
                <a:ext uri="{FF2B5EF4-FFF2-40B4-BE49-F238E27FC236}">
                  <a16:creationId xmlns:a16="http://schemas.microsoft.com/office/drawing/2014/main" id="{E977E674-6E36-48CC-B372-3037466CD69B}"/>
                </a:ext>
              </a:extLst>
            </p:cNvPr>
            <p:cNvSpPr/>
            <p:nvPr/>
          </p:nvSpPr>
          <p:spPr bwMode="auto">
            <a:xfrm>
              <a:off x="382444" y="5244822"/>
              <a:ext cx="1917381" cy="19803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 Connected Machine Agent</a:t>
              </a:r>
            </a:p>
          </p:txBody>
        </p:sp>
        <p:grpSp>
          <p:nvGrpSpPr>
            <p:cNvPr id="549" name="Group 548">
              <a:extLst>
                <a:ext uri="{FF2B5EF4-FFF2-40B4-BE49-F238E27FC236}">
                  <a16:creationId xmlns:a16="http://schemas.microsoft.com/office/drawing/2014/main" id="{223E63BB-77E4-4022-B6B1-8954A1EF0F56}"/>
                </a:ext>
              </a:extLst>
            </p:cNvPr>
            <p:cNvGrpSpPr/>
            <p:nvPr/>
          </p:nvGrpSpPr>
          <p:grpSpPr>
            <a:xfrm>
              <a:off x="237547" y="4108954"/>
              <a:ext cx="2219644" cy="890378"/>
              <a:chOff x="237547" y="4138585"/>
              <a:chExt cx="2219644" cy="890378"/>
            </a:xfrm>
          </p:grpSpPr>
          <p:sp>
            <p:nvSpPr>
              <p:cNvPr id="551" name="Rectangle 550">
                <a:extLst>
                  <a:ext uri="{FF2B5EF4-FFF2-40B4-BE49-F238E27FC236}">
                    <a16:creationId xmlns:a16="http://schemas.microsoft.com/office/drawing/2014/main" id="{AA3A8E17-30B0-4FDE-9B81-38C68C857C6C}"/>
                  </a:ext>
                </a:extLst>
              </p:cNvPr>
              <p:cNvSpPr/>
              <p:nvPr/>
            </p:nvSpPr>
            <p:spPr bwMode="auto">
              <a:xfrm>
                <a:off x="237547" y="4138585"/>
                <a:ext cx="1089544" cy="890378"/>
              </a:xfrm>
              <a:prstGeom prst="rect">
                <a:avLst/>
              </a:prstGeom>
              <a:solidFill>
                <a:srgbClr val="000000"/>
              </a:solidFill>
              <a:ln w="3175" cap="flat" cmpd="sng" algn="ctr">
                <a:solidFill>
                  <a:srgbClr val="FF000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servers</a:t>
                </a:r>
              </a:p>
            </p:txBody>
          </p:sp>
          <p:grpSp>
            <p:nvGrpSpPr>
              <p:cNvPr id="552" name="Group 551">
                <a:extLst>
                  <a:ext uri="{FF2B5EF4-FFF2-40B4-BE49-F238E27FC236}">
                    <a16:creationId xmlns:a16="http://schemas.microsoft.com/office/drawing/2014/main" id="{5A06B812-C0F0-4B4A-B878-533948F63D64}"/>
                  </a:ext>
                </a:extLst>
              </p:cNvPr>
              <p:cNvGrpSpPr/>
              <p:nvPr/>
            </p:nvGrpSpPr>
            <p:grpSpPr>
              <a:xfrm>
                <a:off x="410314" y="4215428"/>
                <a:ext cx="746434" cy="365760"/>
                <a:chOff x="1668757" y="4475957"/>
                <a:chExt cx="746434" cy="365760"/>
              </a:xfrm>
            </p:grpSpPr>
            <p:pic>
              <p:nvPicPr>
                <p:cNvPr id="557" name="Graphic 556">
                  <a:extLst>
                    <a:ext uri="{FF2B5EF4-FFF2-40B4-BE49-F238E27FC236}">
                      <a16:creationId xmlns:a16="http://schemas.microsoft.com/office/drawing/2014/main" id="{3746A1BD-8EA9-4DB0-BEBB-BC4CAECEDF93}"/>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668757" y="4475957"/>
                  <a:ext cx="365760" cy="365760"/>
                </a:xfrm>
                <a:prstGeom prst="rect">
                  <a:avLst/>
                </a:prstGeom>
              </p:spPr>
            </p:pic>
            <p:pic>
              <p:nvPicPr>
                <p:cNvPr id="558" name="Graphic 557">
                  <a:extLst>
                    <a:ext uri="{FF2B5EF4-FFF2-40B4-BE49-F238E27FC236}">
                      <a16:creationId xmlns:a16="http://schemas.microsoft.com/office/drawing/2014/main" id="{8BE047CE-6734-4650-B755-DCCE6ED6ECF0}"/>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2049431" y="4475957"/>
                  <a:ext cx="365760" cy="365760"/>
                </a:xfrm>
                <a:prstGeom prst="rect">
                  <a:avLst/>
                </a:prstGeom>
              </p:spPr>
            </p:pic>
          </p:grpSp>
          <p:sp>
            <p:nvSpPr>
              <p:cNvPr id="553" name="Rectangle 552">
                <a:extLst>
                  <a:ext uri="{FF2B5EF4-FFF2-40B4-BE49-F238E27FC236}">
                    <a16:creationId xmlns:a16="http://schemas.microsoft.com/office/drawing/2014/main" id="{B39E10F0-AB54-4DDA-9248-F4E988B448D4}"/>
                  </a:ext>
                </a:extLst>
              </p:cNvPr>
              <p:cNvSpPr/>
              <p:nvPr/>
            </p:nvSpPr>
            <p:spPr bwMode="auto">
              <a:xfrm>
                <a:off x="1367647" y="4138585"/>
                <a:ext cx="1089544" cy="890378"/>
              </a:xfrm>
              <a:prstGeom prst="rect">
                <a:avLst/>
              </a:prstGeom>
              <a:solidFill>
                <a:srgbClr val="000000"/>
              </a:solidFill>
              <a:ln w="3175" cap="flat" cmpd="sng" algn="ctr">
                <a:solidFill>
                  <a:srgbClr val="FF000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p:txBody>
          </p:sp>
          <p:grpSp>
            <p:nvGrpSpPr>
              <p:cNvPr id="554" name="Group 553">
                <a:extLst>
                  <a:ext uri="{FF2B5EF4-FFF2-40B4-BE49-F238E27FC236}">
                    <a16:creationId xmlns:a16="http://schemas.microsoft.com/office/drawing/2014/main" id="{6502F424-CEB1-4988-A9C4-387E313867E0}"/>
                  </a:ext>
                </a:extLst>
              </p:cNvPr>
              <p:cNvGrpSpPr/>
              <p:nvPr/>
            </p:nvGrpSpPr>
            <p:grpSpPr>
              <a:xfrm>
                <a:off x="1540444" y="4220225"/>
                <a:ext cx="755350" cy="365760"/>
                <a:chOff x="1537459" y="4215428"/>
                <a:chExt cx="755350" cy="365760"/>
              </a:xfrm>
            </p:grpSpPr>
            <p:pic>
              <p:nvPicPr>
                <p:cNvPr id="555" name="Graphic 554" descr="Azure SQL">
                  <a:extLst>
                    <a:ext uri="{FF2B5EF4-FFF2-40B4-BE49-F238E27FC236}">
                      <a16:creationId xmlns:a16="http://schemas.microsoft.com/office/drawing/2014/main" id="{454DA667-1A1E-4D57-81A4-B7AB84D72FEE}"/>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537459" y="4215428"/>
                  <a:ext cx="365760" cy="365760"/>
                </a:xfrm>
                <a:prstGeom prst="rect">
                  <a:avLst/>
                </a:prstGeom>
              </p:spPr>
            </p:pic>
            <p:pic>
              <p:nvPicPr>
                <p:cNvPr id="556" name="Graphic 555" descr="Azure SQL">
                  <a:extLst>
                    <a:ext uri="{FF2B5EF4-FFF2-40B4-BE49-F238E27FC236}">
                      <a16:creationId xmlns:a16="http://schemas.microsoft.com/office/drawing/2014/main" id="{26BCBDE6-7E68-4DB3-A28F-D3AD890E26B4}"/>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927049" y="4215428"/>
                  <a:ext cx="365760" cy="365760"/>
                </a:xfrm>
                <a:prstGeom prst="rect">
                  <a:avLst/>
                </a:prstGeom>
              </p:spPr>
            </p:pic>
          </p:grpSp>
        </p:grpSp>
        <p:cxnSp>
          <p:nvCxnSpPr>
            <p:cNvPr id="550" name="Connector: Elbow 549">
              <a:extLst>
                <a:ext uri="{FF2B5EF4-FFF2-40B4-BE49-F238E27FC236}">
                  <a16:creationId xmlns:a16="http://schemas.microsoft.com/office/drawing/2014/main" id="{8A3A3DE2-92E8-480F-9C0C-AECA68AC8034}"/>
                </a:ext>
              </a:extLst>
            </p:cNvPr>
            <p:cNvCxnSpPr>
              <a:cxnSpLocks/>
              <a:stCxn id="548" idx="0"/>
              <a:endCxn id="553" idx="2"/>
            </p:cNvCxnSpPr>
            <p:nvPr/>
          </p:nvCxnSpPr>
          <p:spPr>
            <a:xfrm rot="5400000" flipH="1" flipV="1">
              <a:off x="1504032" y="4836435"/>
              <a:ext cx="245490" cy="571284"/>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DB91CA63-7903-4D43-BA78-EF4B830AAAB6}"/>
              </a:ext>
              <a:ext uri="{C183D7F6-B498-43B3-948B-1728B52AA6E4}">
                <adec:decorative xmlns:adec="http://schemas.microsoft.com/office/drawing/2017/decorative" val="1"/>
              </a:ext>
            </a:extLst>
          </p:cNvPr>
          <p:cNvGrpSpPr/>
          <p:nvPr/>
        </p:nvGrpSpPr>
        <p:grpSpPr>
          <a:xfrm>
            <a:off x="5265537" y="5551291"/>
            <a:ext cx="695266" cy="328704"/>
            <a:chOff x="2046469" y="3475567"/>
            <a:chExt cx="695266" cy="328704"/>
          </a:xfrm>
        </p:grpSpPr>
        <p:sp>
          <p:nvSpPr>
            <p:cNvPr id="596" name="Freeform: Shape 595">
              <a:extLst>
                <a:ext uri="{FF2B5EF4-FFF2-40B4-BE49-F238E27FC236}">
                  <a16:creationId xmlns:a16="http://schemas.microsoft.com/office/drawing/2014/main" id="{2038354B-B8CA-4C8E-9EC0-46C33641E47E}"/>
                </a:ext>
              </a:extLst>
            </p:cNvPr>
            <p:cNvSpPr/>
            <p:nvPr/>
          </p:nvSpPr>
          <p:spPr>
            <a:xfrm>
              <a:off x="2046469" y="3475567"/>
              <a:ext cx="319964" cy="327762"/>
            </a:xfrm>
            <a:custGeom>
              <a:avLst/>
              <a:gdLst>
                <a:gd name="connsiteX0" fmla="*/ 0 w 228599"/>
                <a:gd name="connsiteY0" fmla="*/ 0 h 228600"/>
                <a:gd name="connsiteX1" fmla="*/ 0 w 228599"/>
                <a:gd name="connsiteY1" fmla="*/ 228314 h 228600"/>
                <a:gd name="connsiteX2" fmla="*/ 196786 w 228599"/>
                <a:gd name="connsiteY2" fmla="*/ 228314 h 228600"/>
                <a:gd name="connsiteX3" fmla="*/ 196786 w 228599"/>
                <a:gd name="connsiteY3" fmla="*/ 218694 h 228600"/>
                <a:gd name="connsiteX4" fmla="*/ 9620 w 228599"/>
                <a:gd name="connsiteY4" fmla="*/ 218694 h 228600"/>
                <a:gd name="connsiteX5" fmla="*/ 9620 w 228599"/>
                <a:gd name="connsiteY5" fmla="*/ 9620 h 228600"/>
                <a:gd name="connsiteX6" fmla="*/ 219075 w 228599"/>
                <a:gd name="connsiteY6" fmla="*/ 9620 h 228600"/>
                <a:gd name="connsiteX7" fmla="*/ 219075 w 228599"/>
                <a:gd name="connsiteY7" fmla="*/ 228600 h 228600"/>
                <a:gd name="connsiteX8" fmla="*/ 228600 w 228599"/>
                <a:gd name="connsiteY8" fmla="*/ 228600 h 228600"/>
                <a:gd name="connsiteX9" fmla="*/ 228600 w 228599"/>
                <a:gd name="connsiteY9" fmla="*/ 0 h 228600"/>
                <a:gd name="connsiteX10" fmla="*/ 0 w 228599"/>
                <a:gd name="connsiteY10" fmla="*/ 0 h 228600"/>
                <a:gd name="connsiteX11" fmla="*/ 164021 w 228599"/>
                <a:gd name="connsiteY11" fmla="*/ 135922 h 228600"/>
                <a:gd name="connsiteX12" fmla="*/ 164021 w 228599"/>
                <a:gd name="connsiteY12" fmla="*/ 110871 h 228600"/>
                <a:gd name="connsiteX13" fmla="*/ 150019 w 228599"/>
                <a:gd name="connsiteY13" fmla="*/ 95631 h 228600"/>
                <a:gd name="connsiteX14" fmla="*/ 137351 w 228599"/>
                <a:gd name="connsiteY14" fmla="*/ 104013 h 228600"/>
                <a:gd name="connsiteX15" fmla="*/ 124587 w 228599"/>
                <a:gd name="connsiteY15" fmla="*/ 95631 h 228600"/>
                <a:gd name="connsiteX16" fmla="*/ 113157 w 228599"/>
                <a:gd name="connsiteY16" fmla="*/ 102299 h 228600"/>
                <a:gd name="connsiteX17" fmla="*/ 113157 w 228599"/>
                <a:gd name="connsiteY17" fmla="*/ 96488 h 228600"/>
                <a:gd name="connsiteX18" fmla="*/ 107442 w 228599"/>
                <a:gd name="connsiteY18" fmla="*/ 96488 h 228600"/>
                <a:gd name="connsiteX19" fmla="*/ 107442 w 228599"/>
                <a:gd name="connsiteY19" fmla="*/ 135826 h 228600"/>
                <a:gd name="connsiteX20" fmla="*/ 113157 w 228599"/>
                <a:gd name="connsiteY20" fmla="*/ 135826 h 228600"/>
                <a:gd name="connsiteX21" fmla="*/ 113157 w 228599"/>
                <a:gd name="connsiteY21" fmla="*/ 110776 h 228600"/>
                <a:gd name="connsiteX22" fmla="*/ 123825 w 228599"/>
                <a:gd name="connsiteY22" fmla="*/ 100679 h 228600"/>
                <a:gd name="connsiteX23" fmla="*/ 132874 w 228599"/>
                <a:gd name="connsiteY23" fmla="*/ 111538 h 228600"/>
                <a:gd name="connsiteX24" fmla="*/ 132874 w 228599"/>
                <a:gd name="connsiteY24" fmla="*/ 135826 h 228600"/>
                <a:gd name="connsiteX25" fmla="*/ 138589 w 228599"/>
                <a:gd name="connsiteY25" fmla="*/ 135826 h 228600"/>
                <a:gd name="connsiteX26" fmla="*/ 138589 w 228599"/>
                <a:gd name="connsiteY26" fmla="*/ 110776 h 228600"/>
                <a:gd name="connsiteX27" fmla="*/ 149257 w 228599"/>
                <a:gd name="connsiteY27" fmla="*/ 100679 h 228600"/>
                <a:gd name="connsiteX28" fmla="*/ 158305 w 228599"/>
                <a:gd name="connsiteY28" fmla="*/ 111538 h 228600"/>
                <a:gd name="connsiteX29" fmla="*/ 158305 w 228599"/>
                <a:gd name="connsiteY29" fmla="*/ 135826 h 228600"/>
                <a:gd name="connsiteX30" fmla="*/ 164021 w 228599"/>
                <a:gd name="connsiteY30" fmla="*/ 135826 h 228600"/>
                <a:gd name="connsiteX31" fmla="*/ 67246 w 228599"/>
                <a:gd name="connsiteY31" fmla="*/ 96583 h 228600"/>
                <a:gd name="connsiteX32" fmla="*/ 60865 w 228599"/>
                <a:gd name="connsiteY32" fmla="*/ 96583 h 228600"/>
                <a:gd name="connsiteX33" fmla="*/ 77629 w 228599"/>
                <a:gd name="connsiteY33" fmla="*/ 135922 h 228600"/>
                <a:gd name="connsiteX34" fmla="*/ 83153 w 228599"/>
                <a:gd name="connsiteY34" fmla="*/ 135922 h 228600"/>
                <a:gd name="connsiteX35" fmla="*/ 99631 w 228599"/>
                <a:gd name="connsiteY35" fmla="*/ 96583 h 228600"/>
                <a:gd name="connsiteX36" fmla="*/ 93250 w 228599"/>
                <a:gd name="connsiteY36" fmla="*/ 96583 h 228600"/>
                <a:gd name="connsiteX37" fmla="*/ 80391 w 228599"/>
                <a:gd name="connsiteY37" fmla="*/ 129254 h 228600"/>
                <a:gd name="connsiteX38" fmla="*/ 67246 w 228599"/>
                <a:gd name="connsiteY38" fmla="*/ 96583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8599" h="228600">
                  <a:moveTo>
                    <a:pt x="0" y="0"/>
                  </a:moveTo>
                  <a:lnTo>
                    <a:pt x="0" y="228314"/>
                  </a:lnTo>
                  <a:lnTo>
                    <a:pt x="196786" y="228314"/>
                  </a:lnTo>
                  <a:lnTo>
                    <a:pt x="196786" y="218694"/>
                  </a:lnTo>
                  <a:lnTo>
                    <a:pt x="9620" y="218694"/>
                  </a:lnTo>
                  <a:lnTo>
                    <a:pt x="9620" y="9620"/>
                  </a:lnTo>
                  <a:lnTo>
                    <a:pt x="219075" y="9620"/>
                  </a:lnTo>
                  <a:lnTo>
                    <a:pt x="219075" y="228600"/>
                  </a:lnTo>
                  <a:lnTo>
                    <a:pt x="228600" y="228600"/>
                  </a:lnTo>
                  <a:lnTo>
                    <a:pt x="228600" y="0"/>
                  </a:lnTo>
                  <a:lnTo>
                    <a:pt x="0" y="0"/>
                  </a:lnTo>
                  <a:close/>
                  <a:moveTo>
                    <a:pt x="164021" y="135922"/>
                  </a:moveTo>
                  <a:lnTo>
                    <a:pt x="164021" y="110871"/>
                  </a:lnTo>
                  <a:cubicBezTo>
                    <a:pt x="164021" y="101918"/>
                    <a:pt x="158210" y="95631"/>
                    <a:pt x="150019" y="95631"/>
                  </a:cubicBezTo>
                  <a:cubicBezTo>
                    <a:pt x="144113" y="95631"/>
                    <a:pt x="138875" y="98870"/>
                    <a:pt x="137351" y="104013"/>
                  </a:cubicBezTo>
                  <a:cubicBezTo>
                    <a:pt x="135255" y="98870"/>
                    <a:pt x="130588" y="95631"/>
                    <a:pt x="124587" y="95631"/>
                  </a:cubicBezTo>
                  <a:cubicBezTo>
                    <a:pt x="119443" y="95631"/>
                    <a:pt x="115157" y="98203"/>
                    <a:pt x="113157" y="102299"/>
                  </a:cubicBezTo>
                  <a:lnTo>
                    <a:pt x="113157" y="96488"/>
                  </a:lnTo>
                  <a:lnTo>
                    <a:pt x="107442" y="96488"/>
                  </a:lnTo>
                  <a:lnTo>
                    <a:pt x="107442" y="135826"/>
                  </a:lnTo>
                  <a:lnTo>
                    <a:pt x="113157" y="135826"/>
                  </a:lnTo>
                  <a:lnTo>
                    <a:pt x="113157" y="110776"/>
                  </a:lnTo>
                  <a:cubicBezTo>
                    <a:pt x="113157" y="104870"/>
                    <a:pt x="117539" y="100679"/>
                    <a:pt x="123825" y="100679"/>
                  </a:cubicBezTo>
                  <a:cubicBezTo>
                    <a:pt x="129159" y="100679"/>
                    <a:pt x="132874" y="105156"/>
                    <a:pt x="132874" y="111538"/>
                  </a:cubicBezTo>
                  <a:lnTo>
                    <a:pt x="132874" y="135826"/>
                  </a:lnTo>
                  <a:lnTo>
                    <a:pt x="138589" y="135826"/>
                  </a:lnTo>
                  <a:lnTo>
                    <a:pt x="138589" y="110776"/>
                  </a:lnTo>
                  <a:cubicBezTo>
                    <a:pt x="138589" y="104870"/>
                    <a:pt x="142970" y="100679"/>
                    <a:pt x="149257" y="100679"/>
                  </a:cubicBezTo>
                  <a:cubicBezTo>
                    <a:pt x="154591" y="100679"/>
                    <a:pt x="158305" y="105156"/>
                    <a:pt x="158305" y="111538"/>
                  </a:cubicBezTo>
                  <a:lnTo>
                    <a:pt x="158305" y="135826"/>
                  </a:lnTo>
                  <a:lnTo>
                    <a:pt x="164021" y="135826"/>
                  </a:lnTo>
                  <a:close/>
                  <a:moveTo>
                    <a:pt x="67246" y="96583"/>
                  </a:moveTo>
                  <a:lnTo>
                    <a:pt x="60865" y="96583"/>
                  </a:lnTo>
                  <a:lnTo>
                    <a:pt x="77629" y="135922"/>
                  </a:lnTo>
                  <a:lnTo>
                    <a:pt x="83153" y="135922"/>
                  </a:lnTo>
                  <a:lnTo>
                    <a:pt x="99631" y="96583"/>
                  </a:lnTo>
                  <a:lnTo>
                    <a:pt x="93250" y="96583"/>
                  </a:lnTo>
                  <a:lnTo>
                    <a:pt x="80391" y="129254"/>
                  </a:lnTo>
                  <a:lnTo>
                    <a:pt x="67246" y="96583"/>
                  </a:lnTo>
                  <a:close/>
                </a:path>
              </a:pathLst>
            </a:custGeom>
            <a:solidFill>
              <a:srgbClr val="9BF00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599" name="Freeform: Shape 598">
              <a:extLst>
                <a:ext uri="{FF2B5EF4-FFF2-40B4-BE49-F238E27FC236}">
                  <a16:creationId xmlns:a16="http://schemas.microsoft.com/office/drawing/2014/main" id="{DD133843-E22C-4173-9882-2F0144A726FB}"/>
                </a:ext>
              </a:extLst>
            </p:cNvPr>
            <p:cNvSpPr/>
            <p:nvPr/>
          </p:nvSpPr>
          <p:spPr>
            <a:xfrm>
              <a:off x="2421771" y="3476509"/>
              <a:ext cx="319964" cy="327762"/>
            </a:xfrm>
            <a:custGeom>
              <a:avLst/>
              <a:gdLst>
                <a:gd name="connsiteX0" fmla="*/ 0 w 228599"/>
                <a:gd name="connsiteY0" fmla="*/ 0 h 228600"/>
                <a:gd name="connsiteX1" fmla="*/ 0 w 228599"/>
                <a:gd name="connsiteY1" fmla="*/ 228314 h 228600"/>
                <a:gd name="connsiteX2" fmla="*/ 196786 w 228599"/>
                <a:gd name="connsiteY2" fmla="*/ 228314 h 228600"/>
                <a:gd name="connsiteX3" fmla="*/ 196786 w 228599"/>
                <a:gd name="connsiteY3" fmla="*/ 218694 h 228600"/>
                <a:gd name="connsiteX4" fmla="*/ 9620 w 228599"/>
                <a:gd name="connsiteY4" fmla="*/ 218694 h 228600"/>
                <a:gd name="connsiteX5" fmla="*/ 9620 w 228599"/>
                <a:gd name="connsiteY5" fmla="*/ 9620 h 228600"/>
                <a:gd name="connsiteX6" fmla="*/ 219075 w 228599"/>
                <a:gd name="connsiteY6" fmla="*/ 9620 h 228600"/>
                <a:gd name="connsiteX7" fmla="*/ 219075 w 228599"/>
                <a:gd name="connsiteY7" fmla="*/ 228600 h 228600"/>
                <a:gd name="connsiteX8" fmla="*/ 228600 w 228599"/>
                <a:gd name="connsiteY8" fmla="*/ 228600 h 228600"/>
                <a:gd name="connsiteX9" fmla="*/ 228600 w 228599"/>
                <a:gd name="connsiteY9" fmla="*/ 0 h 228600"/>
                <a:gd name="connsiteX10" fmla="*/ 0 w 228599"/>
                <a:gd name="connsiteY10" fmla="*/ 0 h 228600"/>
                <a:gd name="connsiteX11" fmla="*/ 164021 w 228599"/>
                <a:gd name="connsiteY11" fmla="*/ 135922 h 228600"/>
                <a:gd name="connsiteX12" fmla="*/ 164021 w 228599"/>
                <a:gd name="connsiteY12" fmla="*/ 110871 h 228600"/>
                <a:gd name="connsiteX13" fmla="*/ 150019 w 228599"/>
                <a:gd name="connsiteY13" fmla="*/ 95631 h 228600"/>
                <a:gd name="connsiteX14" fmla="*/ 137351 w 228599"/>
                <a:gd name="connsiteY14" fmla="*/ 104013 h 228600"/>
                <a:gd name="connsiteX15" fmla="*/ 124587 w 228599"/>
                <a:gd name="connsiteY15" fmla="*/ 95631 h 228600"/>
                <a:gd name="connsiteX16" fmla="*/ 113157 w 228599"/>
                <a:gd name="connsiteY16" fmla="*/ 102299 h 228600"/>
                <a:gd name="connsiteX17" fmla="*/ 113157 w 228599"/>
                <a:gd name="connsiteY17" fmla="*/ 96488 h 228600"/>
                <a:gd name="connsiteX18" fmla="*/ 107442 w 228599"/>
                <a:gd name="connsiteY18" fmla="*/ 96488 h 228600"/>
                <a:gd name="connsiteX19" fmla="*/ 107442 w 228599"/>
                <a:gd name="connsiteY19" fmla="*/ 135826 h 228600"/>
                <a:gd name="connsiteX20" fmla="*/ 113157 w 228599"/>
                <a:gd name="connsiteY20" fmla="*/ 135826 h 228600"/>
                <a:gd name="connsiteX21" fmla="*/ 113157 w 228599"/>
                <a:gd name="connsiteY21" fmla="*/ 110776 h 228600"/>
                <a:gd name="connsiteX22" fmla="*/ 123825 w 228599"/>
                <a:gd name="connsiteY22" fmla="*/ 100679 h 228600"/>
                <a:gd name="connsiteX23" fmla="*/ 132874 w 228599"/>
                <a:gd name="connsiteY23" fmla="*/ 111538 h 228600"/>
                <a:gd name="connsiteX24" fmla="*/ 132874 w 228599"/>
                <a:gd name="connsiteY24" fmla="*/ 135826 h 228600"/>
                <a:gd name="connsiteX25" fmla="*/ 138589 w 228599"/>
                <a:gd name="connsiteY25" fmla="*/ 135826 h 228600"/>
                <a:gd name="connsiteX26" fmla="*/ 138589 w 228599"/>
                <a:gd name="connsiteY26" fmla="*/ 110776 h 228600"/>
                <a:gd name="connsiteX27" fmla="*/ 149257 w 228599"/>
                <a:gd name="connsiteY27" fmla="*/ 100679 h 228600"/>
                <a:gd name="connsiteX28" fmla="*/ 158305 w 228599"/>
                <a:gd name="connsiteY28" fmla="*/ 111538 h 228600"/>
                <a:gd name="connsiteX29" fmla="*/ 158305 w 228599"/>
                <a:gd name="connsiteY29" fmla="*/ 135826 h 228600"/>
                <a:gd name="connsiteX30" fmla="*/ 164021 w 228599"/>
                <a:gd name="connsiteY30" fmla="*/ 135826 h 228600"/>
                <a:gd name="connsiteX31" fmla="*/ 67246 w 228599"/>
                <a:gd name="connsiteY31" fmla="*/ 96583 h 228600"/>
                <a:gd name="connsiteX32" fmla="*/ 60865 w 228599"/>
                <a:gd name="connsiteY32" fmla="*/ 96583 h 228600"/>
                <a:gd name="connsiteX33" fmla="*/ 77629 w 228599"/>
                <a:gd name="connsiteY33" fmla="*/ 135922 h 228600"/>
                <a:gd name="connsiteX34" fmla="*/ 83153 w 228599"/>
                <a:gd name="connsiteY34" fmla="*/ 135922 h 228600"/>
                <a:gd name="connsiteX35" fmla="*/ 99631 w 228599"/>
                <a:gd name="connsiteY35" fmla="*/ 96583 h 228600"/>
                <a:gd name="connsiteX36" fmla="*/ 93250 w 228599"/>
                <a:gd name="connsiteY36" fmla="*/ 96583 h 228600"/>
                <a:gd name="connsiteX37" fmla="*/ 80391 w 228599"/>
                <a:gd name="connsiteY37" fmla="*/ 129254 h 228600"/>
                <a:gd name="connsiteX38" fmla="*/ 67246 w 228599"/>
                <a:gd name="connsiteY38" fmla="*/ 96583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8599" h="228600">
                  <a:moveTo>
                    <a:pt x="0" y="0"/>
                  </a:moveTo>
                  <a:lnTo>
                    <a:pt x="0" y="228314"/>
                  </a:lnTo>
                  <a:lnTo>
                    <a:pt x="196786" y="228314"/>
                  </a:lnTo>
                  <a:lnTo>
                    <a:pt x="196786" y="218694"/>
                  </a:lnTo>
                  <a:lnTo>
                    <a:pt x="9620" y="218694"/>
                  </a:lnTo>
                  <a:lnTo>
                    <a:pt x="9620" y="9620"/>
                  </a:lnTo>
                  <a:lnTo>
                    <a:pt x="219075" y="9620"/>
                  </a:lnTo>
                  <a:lnTo>
                    <a:pt x="219075" y="228600"/>
                  </a:lnTo>
                  <a:lnTo>
                    <a:pt x="228600" y="228600"/>
                  </a:lnTo>
                  <a:lnTo>
                    <a:pt x="228600" y="0"/>
                  </a:lnTo>
                  <a:lnTo>
                    <a:pt x="0" y="0"/>
                  </a:lnTo>
                  <a:close/>
                  <a:moveTo>
                    <a:pt x="164021" y="135922"/>
                  </a:moveTo>
                  <a:lnTo>
                    <a:pt x="164021" y="110871"/>
                  </a:lnTo>
                  <a:cubicBezTo>
                    <a:pt x="164021" y="101918"/>
                    <a:pt x="158210" y="95631"/>
                    <a:pt x="150019" y="95631"/>
                  </a:cubicBezTo>
                  <a:cubicBezTo>
                    <a:pt x="144113" y="95631"/>
                    <a:pt x="138875" y="98870"/>
                    <a:pt x="137351" y="104013"/>
                  </a:cubicBezTo>
                  <a:cubicBezTo>
                    <a:pt x="135255" y="98870"/>
                    <a:pt x="130588" y="95631"/>
                    <a:pt x="124587" y="95631"/>
                  </a:cubicBezTo>
                  <a:cubicBezTo>
                    <a:pt x="119443" y="95631"/>
                    <a:pt x="115157" y="98203"/>
                    <a:pt x="113157" y="102299"/>
                  </a:cubicBezTo>
                  <a:lnTo>
                    <a:pt x="113157" y="96488"/>
                  </a:lnTo>
                  <a:lnTo>
                    <a:pt x="107442" y="96488"/>
                  </a:lnTo>
                  <a:lnTo>
                    <a:pt x="107442" y="135826"/>
                  </a:lnTo>
                  <a:lnTo>
                    <a:pt x="113157" y="135826"/>
                  </a:lnTo>
                  <a:lnTo>
                    <a:pt x="113157" y="110776"/>
                  </a:lnTo>
                  <a:cubicBezTo>
                    <a:pt x="113157" y="104870"/>
                    <a:pt x="117539" y="100679"/>
                    <a:pt x="123825" y="100679"/>
                  </a:cubicBezTo>
                  <a:cubicBezTo>
                    <a:pt x="129159" y="100679"/>
                    <a:pt x="132874" y="105156"/>
                    <a:pt x="132874" y="111538"/>
                  </a:cubicBezTo>
                  <a:lnTo>
                    <a:pt x="132874" y="135826"/>
                  </a:lnTo>
                  <a:lnTo>
                    <a:pt x="138589" y="135826"/>
                  </a:lnTo>
                  <a:lnTo>
                    <a:pt x="138589" y="110776"/>
                  </a:lnTo>
                  <a:cubicBezTo>
                    <a:pt x="138589" y="104870"/>
                    <a:pt x="142970" y="100679"/>
                    <a:pt x="149257" y="100679"/>
                  </a:cubicBezTo>
                  <a:cubicBezTo>
                    <a:pt x="154591" y="100679"/>
                    <a:pt x="158305" y="105156"/>
                    <a:pt x="158305" y="111538"/>
                  </a:cubicBezTo>
                  <a:lnTo>
                    <a:pt x="158305" y="135826"/>
                  </a:lnTo>
                  <a:lnTo>
                    <a:pt x="164021" y="135826"/>
                  </a:lnTo>
                  <a:close/>
                  <a:moveTo>
                    <a:pt x="67246" y="96583"/>
                  </a:moveTo>
                  <a:lnTo>
                    <a:pt x="60865" y="96583"/>
                  </a:lnTo>
                  <a:lnTo>
                    <a:pt x="77629" y="135922"/>
                  </a:lnTo>
                  <a:lnTo>
                    <a:pt x="83153" y="135922"/>
                  </a:lnTo>
                  <a:lnTo>
                    <a:pt x="99631" y="96583"/>
                  </a:lnTo>
                  <a:lnTo>
                    <a:pt x="93250" y="96583"/>
                  </a:lnTo>
                  <a:lnTo>
                    <a:pt x="80391" y="129254"/>
                  </a:lnTo>
                  <a:lnTo>
                    <a:pt x="67246" y="96583"/>
                  </a:lnTo>
                  <a:close/>
                </a:path>
              </a:pathLst>
            </a:custGeom>
            <a:solidFill>
              <a:srgbClr val="9BF00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grpSp>
      <p:pic>
        <p:nvPicPr>
          <p:cNvPr id="600" name="Graphic 599">
            <a:extLst>
              <a:ext uri="{FF2B5EF4-FFF2-40B4-BE49-F238E27FC236}">
                <a16:creationId xmlns:a16="http://schemas.microsoft.com/office/drawing/2014/main" id="{48F81C1D-C27C-458C-9BCA-55471F9C809F}"/>
              </a:ext>
              <a:ext uri="{C183D7F6-B498-43B3-948B-1728B52AA6E4}">
                <adec:decorative xmlns:adec="http://schemas.microsoft.com/office/drawing/2017/decorative" val="1"/>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6354236" y="5541139"/>
            <a:ext cx="365760" cy="365760"/>
          </a:xfrm>
          <a:prstGeom prst="rect">
            <a:avLst/>
          </a:prstGeom>
        </p:spPr>
      </p:pic>
      <p:pic>
        <p:nvPicPr>
          <p:cNvPr id="602" name="Graphic 601">
            <a:extLst>
              <a:ext uri="{FF2B5EF4-FFF2-40B4-BE49-F238E27FC236}">
                <a16:creationId xmlns:a16="http://schemas.microsoft.com/office/drawing/2014/main" id="{DBFA343A-D0D0-42A9-A818-EAE5FA27D2D2}"/>
              </a:ext>
              <a:ext uri="{C183D7F6-B498-43B3-948B-1728B52AA6E4}">
                <adec:decorative xmlns:adec="http://schemas.microsoft.com/office/drawing/2017/decorative" val="1"/>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6679880" y="5541139"/>
            <a:ext cx="365760" cy="365760"/>
          </a:xfrm>
          <a:prstGeom prst="rect">
            <a:avLst/>
          </a:prstGeom>
        </p:spPr>
      </p:pic>
      <p:sp>
        <p:nvSpPr>
          <p:cNvPr id="609" name="Freeform: Shape 608">
            <a:extLst>
              <a:ext uri="{FF2B5EF4-FFF2-40B4-BE49-F238E27FC236}">
                <a16:creationId xmlns:a16="http://schemas.microsoft.com/office/drawing/2014/main" id="{28729338-FE67-4AE9-96F3-A077635FE9E6}"/>
              </a:ext>
              <a:ext uri="{C183D7F6-B498-43B3-948B-1728B52AA6E4}">
                <adec:decorative xmlns:adec="http://schemas.microsoft.com/office/drawing/2017/decorative" val="1"/>
              </a:ext>
            </a:extLst>
          </p:cNvPr>
          <p:cNvSpPr/>
          <p:nvPr/>
        </p:nvSpPr>
        <p:spPr>
          <a:xfrm>
            <a:off x="5131467" y="6438257"/>
            <a:ext cx="274320" cy="274320"/>
          </a:xfrm>
          <a:custGeom>
            <a:avLst/>
            <a:gdLst>
              <a:gd name="connsiteX0" fmla="*/ 223171 w 238315"/>
              <a:gd name="connsiteY0" fmla="*/ 0 h 238029"/>
              <a:gd name="connsiteX1" fmla="*/ 88678 w 238315"/>
              <a:gd name="connsiteY1" fmla="*/ 0 h 238029"/>
              <a:gd name="connsiteX2" fmla="*/ 73533 w 238315"/>
              <a:gd name="connsiteY2" fmla="*/ 15240 h 238029"/>
              <a:gd name="connsiteX3" fmla="*/ 73533 w 238315"/>
              <a:gd name="connsiteY3" fmla="*/ 71057 h 238029"/>
              <a:gd name="connsiteX4" fmla="*/ 15145 w 238315"/>
              <a:gd name="connsiteY4" fmla="*/ 71057 h 238029"/>
              <a:gd name="connsiteX5" fmla="*/ 0 w 238315"/>
              <a:gd name="connsiteY5" fmla="*/ 86297 h 238029"/>
              <a:gd name="connsiteX6" fmla="*/ 0 w 238315"/>
              <a:gd name="connsiteY6" fmla="*/ 222790 h 238029"/>
              <a:gd name="connsiteX7" fmla="*/ 15145 w 238315"/>
              <a:gd name="connsiteY7" fmla="*/ 238030 h 238029"/>
              <a:gd name="connsiteX8" fmla="*/ 149638 w 238315"/>
              <a:gd name="connsiteY8" fmla="*/ 238030 h 238029"/>
              <a:gd name="connsiteX9" fmla="*/ 164783 w 238315"/>
              <a:gd name="connsiteY9" fmla="*/ 222790 h 238029"/>
              <a:gd name="connsiteX10" fmla="*/ 164783 w 238315"/>
              <a:gd name="connsiteY10" fmla="*/ 166973 h 238029"/>
              <a:gd name="connsiteX11" fmla="*/ 223171 w 238315"/>
              <a:gd name="connsiteY11" fmla="*/ 166973 h 238029"/>
              <a:gd name="connsiteX12" fmla="*/ 238315 w 238315"/>
              <a:gd name="connsiteY12" fmla="*/ 151733 h 238029"/>
              <a:gd name="connsiteX13" fmla="*/ 238315 w 238315"/>
              <a:gd name="connsiteY13" fmla="*/ 15240 h 238029"/>
              <a:gd name="connsiteX14" fmla="*/ 223171 w 238315"/>
              <a:gd name="connsiteY14" fmla="*/ 0 h 238029"/>
              <a:gd name="connsiteX15" fmla="*/ 228790 w 238315"/>
              <a:gd name="connsiteY15" fmla="*/ 151733 h 238029"/>
              <a:gd name="connsiteX16" fmla="*/ 223171 w 238315"/>
              <a:gd name="connsiteY16" fmla="*/ 157448 h 238029"/>
              <a:gd name="connsiteX17" fmla="*/ 155258 w 238315"/>
              <a:gd name="connsiteY17" fmla="*/ 157448 h 238029"/>
              <a:gd name="connsiteX18" fmla="*/ 155258 w 238315"/>
              <a:gd name="connsiteY18" fmla="*/ 222790 h 238029"/>
              <a:gd name="connsiteX19" fmla="*/ 149638 w 238315"/>
              <a:gd name="connsiteY19" fmla="*/ 228505 h 238029"/>
              <a:gd name="connsiteX20" fmla="*/ 15145 w 238315"/>
              <a:gd name="connsiteY20" fmla="*/ 228505 h 238029"/>
              <a:gd name="connsiteX21" fmla="*/ 9525 w 238315"/>
              <a:gd name="connsiteY21" fmla="*/ 222790 h 238029"/>
              <a:gd name="connsiteX22" fmla="*/ 9525 w 238315"/>
              <a:gd name="connsiteY22" fmla="*/ 86297 h 238029"/>
              <a:gd name="connsiteX23" fmla="*/ 15145 w 238315"/>
              <a:gd name="connsiteY23" fmla="*/ 80582 h 238029"/>
              <a:gd name="connsiteX24" fmla="*/ 83153 w 238315"/>
              <a:gd name="connsiteY24" fmla="*/ 80582 h 238029"/>
              <a:gd name="connsiteX25" fmla="*/ 83153 w 238315"/>
              <a:gd name="connsiteY25" fmla="*/ 15240 h 238029"/>
              <a:gd name="connsiteX26" fmla="*/ 88773 w 238315"/>
              <a:gd name="connsiteY26" fmla="*/ 9525 h 238029"/>
              <a:gd name="connsiteX27" fmla="*/ 223266 w 238315"/>
              <a:gd name="connsiteY27" fmla="*/ 9525 h 238029"/>
              <a:gd name="connsiteX28" fmla="*/ 228886 w 238315"/>
              <a:gd name="connsiteY28" fmla="*/ 15240 h 238029"/>
              <a:gd name="connsiteX29" fmla="*/ 228886 w 238315"/>
              <a:gd name="connsiteY29" fmla="*/ 151733 h 238029"/>
              <a:gd name="connsiteX30" fmla="*/ 183642 w 238315"/>
              <a:gd name="connsiteY30" fmla="*/ 47911 h 238029"/>
              <a:gd name="connsiteX31" fmla="*/ 127730 w 238315"/>
              <a:gd name="connsiteY31" fmla="*/ 47911 h 238029"/>
              <a:gd name="connsiteX32" fmla="*/ 117538 w 238315"/>
              <a:gd name="connsiteY32" fmla="*/ 58103 h 238029"/>
              <a:gd name="connsiteX33" fmla="*/ 117538 w 238315"/>
              <a:gd name="connsiteY33" fmla="*/ 114014 h 238029"/>
              <a:gd name="connsiteX34" fmla="*/ 119253 w 238315"/>
              <a:gd name="connsiteY34" fmla="*/ 119634 h 238029"/>
              <a:gd name="connsiteX35" fmla="*/ 112585 w 238315"/>
              <a:gd name="connsiteY35" fmla="*/ 117062 h 238029"/>
              <a:gd name="connsiteX36" fmla="*/ 56674 w 238315"/>
              <a:gd name="connsiteY36" fmla="*/ 117062 h 238029"/>
              <a:gd name="connsiteX37" fmla="*/ 46482 w 238315"/>
              <a:gd name="connsiteY37" fmla="*/ 127254 h 238029"/>
              <a:gd name="connsiteX38" fmla="*/ 46482 w 238315"/>
              <a:gd name="connsiteY38" fmla="*/ 183166 h 238029"/>
              <a:gd name="connsiteX39" fmla="*/ 56674 w 238315"/>
              <a:gd name="connsiteY39" fmla="*/ 193358 h 238029"/>
              <a:gd name="connsiteX40" fmla="*/ 112585 w 238315"/>
              <a:gd name="connsiteY40" fmla="*/ 193358 h 238029"/>
              <a:gd name="connsiteX41" fmla="*/ 122777 w 238315"/>
              <a:gd name="connsiteY41" fmla="*/ 183166 h 238029"/>
              <a:gd name="connsiteX42" fmla="*/ 122777 w 238315"/>
              <a:gd name="connsiteY42" fmla="*/ 127254 h 238029"/>
              <a:gd name="connsiteX43" fmla="*/ 121063 w 238315"/>
              <a:gd name="connsiteY43" fmla="*/ 121634 h 238029"/>
              <a:gd name="connsiteX44" fmla="*/ 127730 w 238315"/>
              <a:gd name="connsiteY44" fmla="*/ 124206 h 238029"/>
              <a:gd name="connsiteX45" fmla="*/ 183642 w 238315"/>
              <a:gd name="connsiteY45" fmla="*/ 124206 h 238029"/>
              <a:gd name="connsiteX46" fmla="*/ 193834 w 238315"/>
              <a:gd name="connsiteY46" fmla="*/ 114014 h 238029"/>
              <a:gd name="connsiteX47" fmla="*/ 193834 w 238315"/>
              <a:gd name="connsiteY47" fmla="*/ 58103 h 238029"/>
              <a:gd name="connsiteX48" fmla="*/ 183642 w 238315"/>
              <a:gd name="connsiteY48" fmla="*/ 47911 h 238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8315" h="238029">
                <a:moveTo>
                  <a:pt x="223171" y="0"/>
                </a:moveTo>
                <a:lnTo>
                  <a:pt x="88678" y="0"/>
                </a:lnTo>
                <a:cubicBezTo>
                  <a:pt x="80391" y="0"/>
                  <a:pt x="73533" y="6858"/>
                  <a:pt x="73533" y="15240"/>
                </a:cubicBezTo>
                <a:lnTo>
                  <a:pt x="73533" y="71057"/>
                </a:lnTo>
                <a:lnTo>
                  <a:pt x="15145" y="71057"/>
                </a:lnTo>
                <a:cubicBezTo>
                  <a:pt x="6858" y="71057"/>
                  <a:pt x="0" y="77915"/>
                  <a:pt x="0" y="86297"/>
                </a:cubicBezTo>
                <a:lnTo>
                  <a:pt x="0" y="222790"/>
                </a:lnTo>
                <a:cubicBezTo>
                  <a:pt x="0" y="231172"/>
                  <a:pt x="6763" y="238030"/>
                  <a:pt x="15145" y="238030"/>
                </a:cubicBezTo>
                <a:lnTo>
                  <a:pt x="149638" y="238030"/>
                </a:lnTo>
                <a:cubicBezTo>
                  <a:pt x="157925" y="238030"/>
                  <a:pt x="164783" y="231172"/>
                  <a:pt x="164783" y="222790"/>
                </a:cubicBezTo>
                <a:lnTo>
                  <a:pt x="164783" y="166973"/>
                </a:lnTo>
                <a:lnTo>
                  <a:pt x="223171" y="166973"/>
                </a:lnTo>
                <a:cubicBezTo>
                  <a:pt x="231458" y="166973"/>
                  <a:pt x="238315" y="160115"/>
                  <a:pt x="238315" y="151733"/>
                </a:cubicBezTo>
                <a:lnTo>
                  <a:pt x="238315" y="15240"/>
                </a:lnTo>
                <a:cubicBezTo>
                  <a:pt x="238315" y="6858"/>
                  <a:pt x="231553" y="0"/>
                  <a:pt x="223171" y="0"/>
                </a:cubicBezTo>
                <a:close/>
                <a:moveTo>
                  <a:pt x="228790" y="151733"/>
                </a:moveTo>
                <a:cubicBezTo>
                  <a:pt x="228790" y="154877"/>
                  <a:pt x="226314" y="157448"/>
                  <a:pt x="223171" y="157448"/>
                </a:cubicBezTo>
                <a:lnTo>
                  <a:pt x="155258" y="157448"/>
                </a:lnTo>
                <a:lnTo>
                  <a:pt x="155258" y="222790"/>
                </a:lnTo>
                <a:cubicBezTo>
                  <a:pt x="155258" y="225933"/>
                  <a:pt x="152781" y="228505"/>
                  <a:pt x="149638" y="228505"/>
                </a:cubicBezTo>
                <a:lnTo>
                  <a:pt x="15145" y="228505"/>
                </a:lnTo>
                <a:cubicBezTo>
                  <a:pt x="12097" y="228505"/>
                  <a:pt x="9525" y="225933"/>
                  <a:pt x="9525" y="222790"/>
                </a:cubicBezTo>
                <a:lnTo>
                  <a:pt x="9525" y="86297"/>
                </a:lnTo>
                <a:cubicBezTo>
                  <a:pt x="9525" y="83153"/>
                  <a:pt x="12001" y="80582"/>
                  <a:pt x="15145" y="80582"/>
                </a:cubicBezTo>
                <a:lnTo>
                  <a:pt x="83153" y="80582"/>
                </a:lnTo>
                <a:lnTo>
                  <a:pt x="83153" y="15240"/>
                </a:lnTo>
                <a:cubicBezTo>
                  <a:pt x="83153" y="12097"/>
                  <a:pt x="85630" y="9525"/>
                  <a:pt x="88773" y="9525"/>
                </a:cubicBezTo>
                <a:lnTo>
                  <a:pt x="223266" y="9525"/>
                </a:lnTo>
                <a:cubicBezTo>
                  <a:pt x="226314" y="9525"/>
                  <a:pt x="228886" y="12097"/>
                  <a:pt x="228886" y="15240"/>
                </a:cubicBezTo>
                <a:lnTo>
                  <a:pt x="228886" y="151733"/>
                </a:lnTo>
                <a:close/>
                <a:moveTo>
                  <a:pt x="183642" y="47911"/>
                </a:moveTo>
                <a:lnTo>
                  <a:pt x="127730" y="47911"/>
                </a:lnTo>
                <a:cubicBezTo>
                  <a:pt x="122110" y="47911"/>
                  <a:pt x="117538" y="52483"/>
                  <a:pt x="117538" y="58103"/>
                </a:cubicBezTo>
                <a:lnTo>
                  <a:pt x="117538" y="114014"/>
                </a:lnTo>
                <a:cubicBezTo>
                  <a:pt x="117538" y="116110"/>
                  <a:pt x="118205" y="118015"/>
                  <a:pt x="119253" y="119634"/>
                </a:cubicBezTo>
                <a:cubicBezTo>
                  <a:pt x="117443" y="118015"/>
                  <a:pt x="115157" y="117062"/>
                  <a:pt x="112585" y="117062"/>
                </a:cubicBezTo>
                <a:lnTo>
                  <a:pt x="56674" y="117062"/>
                </a:lnTo>
                <a:cubicBezTo>
                  <a:pt x="51054" y="117062"/>
                  <a:pt x="46482" y="121634"/>
                  <a:pt x="46482" y="127254"/>
                </a:cubicBezTo>
                <a:lnTo>
                  <a:pt x="46482" y="183166"/>
                </a:lnTo>
                <a:cubicBezTo>
                  <a:pt x="46482" y="188786"/>
                  <a:pt x="51054" y="193358"/>
                  <a:pt x="56674" y="193358"/>
                </a:cubicBezTo>
                <a:lnTo>
                  <a:pt x="112585" y="193358"/>
                </a:lnTo>
                <a:cubicBezTo>
                  <a:pt x="118205" y="193358"/>
                  <a:pt x="122777" y="188786"/>
                  <a:pt x="122777" y="183166"/>
                </a:cubicBezTo>
                <a:lnTo>
                  <a:pt x="122777" y="127254"/>
                </a:lnTo>
                <a:cubicBezTo>
                  <a:pt x="122777" y="125158"/>
                  <a:pt x="122110" y="123254"/>
                  <a:pt x="121063" y="121634"/>
                </a:cubicBezTo>
                <a:cubicBezTo>
                  <a:pt x="122872" y="123254"/>
                  <a:pt x="125158" y="124206"/>
                  <a:pt x="127730" y="124206"/>
                </a:cubicBezTo>
                <a:lnTo>
                  <a:pt x="183642" y="124206"/>
                </a:lnTo>
                <a:cubicBezTo>
                  <a:pt x="189262" y="124206"/>
                  <a:pt x="193834" y="119634"/>
                  <a:pt x="193834" y="114014"/>
                </a:cubicBezTo>
                <a:lnTo>
                  <a:pt x="193834" y="58103"/>
                </a:lnTo>
                <a:cubicBezTo>
                  <a:pt x="193834" y="52483"/>
                  <a:pt x="189262" y="47911"/>
                  <a:pt x="183642" y="47911"/>
                </a:cubicBezTo>
                <a:close/>
              </a:path>
            </a:pathLst>
          </a:custGeom>
          <a:solidFill>
            <a:srgbClr val="9BF00B"/>
          </a:solidFill>
          <a:ln w="9525"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55" name="Picture 54">
            <a:extLst>
              <a:ext uri="{FF2B5EF4-FFF2-40B4-BE49-F238E27FC236}">
                <a16:creationId xmlns:a16="http://schemas.microsoft.com/office/drawing/2014/main" id="{73183405-34A4-4768-981B-C20671050455}"/>
              </a:ext>
              <a:ext uri="{C183D7F6-B498-43B3-948B-1728B52AA6E4}">
                <adec:decorative xmlns:adec="http://schemas.microsoft.com/office/drawing/2017/decorative" val="1"/>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7518293" y="6483977"/>
            <a:ext cx="382009" cy="228600"/>
          </a:xfrm>
          <a:prstGeom prst="rect">
            <a:avLst/>
          </a:prstGeom>
        </p:spPr>
      </p:pic>
      <p:pic>
        <p:nvPicPr>
          <p:cNvPr id="621" name="Picture 620">
            <a:extLst>
              <a:ext uri="{FF2B5EF4-FFF2-40B4-BE49-F238E27FC236}">
                <a16:creationId xmlns:a16="http://schemas.microsoft.com/office/drawing/2014/main" id="{EBF30828-B091-46F9-A0B1-B040EB7294F2}"/>
              </a:ext>
              <a:ext uri="{C183D7F6-B498-43B3-948B-1728B52AA6E4}">
                <adec:decorative xmlns:adec="http://schemas.microsoft.com/office/drawing/2017/decorative" val="1"/>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9917493" y="6461117"/>
            <a:ext cx="274320" cy="274320"/>
          </a:xfrm>
          <a:prstGeom prst="rect">
            <a:avLst/>
          </a:prstGeom>
        </p:spPr>
      </p:pic>
      <p:grpSp>
        <p:nvGrpSpPr>
          <p:cNvPr id="56" name="Group 55">
            <a:extLst>
              <a:ext uri="{FF2B5EF4-FFF2-40B4-BE49-F238E27FC236}">
                <a16:creationId xmlns:a16="http://schemas.microsoft.com/office/drawing/2014/main" id="{CC77B94A-99CD-441D-9811-D7EAF18667D5}"/>
              </a:ext>
              <a:ext uri="{C183D7F6-B498-43B3-948B-1728B52AA6E4}">
                <adec:decorative xmlns:adec="http://schemas.microsoft.com/office/drawing/2017/decorative" val="1"/>
              </a:ext>
            </a:extLst>
          </p:cNvPr>
          <p:cNvGrpSpPr/>
          <p:nvPr/>
        </p:nvGrpSpPr>
        <p:grpSpPr>
          <a:xfrm>
            <a:off x="7650035" y="5536788"/>
            <a:ext cx="700067" cy="307124"/>
            <a:chOff x="4447110" y="3353207"/>
            <a:chExt cx="755768" cy="365760"/>
          </a:xfrm>
        </p:grpSpPr>
        <p:pic>
          <p:nvPicPr>
            <p:cNvPr id="629" name="Graphic 17">
              <a:extLst>
                <a:ext uri="{FF2B5EF4-FFF2-40B4-BE49-F238E27FC236}">
                  <a16:creationId xmlns:a16="http://schemas.microsoft.com/office/drawing/2014/main" id="{D69C511F-6F36-4F76-A694-67545DEAE5C2}"/>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4447110" y="3353207"/>
              <a:ext cx="365760"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3" name="Graphic 17">
              <a:extLst>
                <a:ext uri="{FF2B5EF4-FFF2-40B4-BE49-F238E27FC236}">
                  <a16:creationId xmlns:a16="http://schemas.microsoft.com/office/drawing/2014/main" id="{786D0A84-CC25-496F-8D51-0BAEC176F7BB}"/>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4837118" y="3353207"/>
              <a:ext cx="365760"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a:extLst>
              <a:ext uri="{FF2B5EF4-FFF2-40B4-BE49-F238E27FC236}">
                <a16:creationId xmlns:a16="http://schemas.microsoft.com/office/drawing/2014/main" id="{0313E16A-168E-493E-8EB9-4BFF3C3A27E9}"/>
              </a:ext>
              <a:ext uri="{C183D7F6-B498-43B3-948B-1728B52AA6E4}">
                <adec:decorative xmlns:adec="http://schemas.microsoft.com/office/drawing/2017/decorative" val="1"/>
              </a:ext>
            </a:extLst>
          </p:cNvPr>
          <p:cNvGrpSpPr/>
          <p:nvPr/>
        </p:nvGrpSpPr>
        <p:grpSpPr>
          <a:xfrm>
            <a:off x="8751313" y="5524481"/>
            <a:ext cx="751340" cy="379192"/>
            <a:chOff x="8249786" y="5090069"/>
            <a:chExt cx="751340" cy="379192"/>
          </a:xfrm>
        </p:grpSpPr>
        <p:pic>
          <p:nvPicPr>
            <p:cNvPr id="637" name="Graphic 84">
              <a:extLst>
                <a:ext uri="{FF2B5EF4-FFF2-40B4-BE49-F238E27FC236}">
                  <a16:creationId xmlns:a16="http://schemas.microsoft.com/office/drawing/2014/main" id="{37C3E2D6-A70D-4AE1-9169-3CFF2361C3C6}"/>
                </a:ext>
              </a:extLst>
            </p:cNvPr>
            <p:cNvPicPr>
              <a:picLocks noChangeAspect="1" noChangeArrowheads="1"/>
            </p:cNvPicPr>
            <p:nvPr/>
          </p:nvPicPr>
          <p:blipFill>
            <a:blip r:embed="rId50">
              <a:extLst>
                <a:ext uri="{96DAC541-7B7A-43D3-8B79-37D633B846F1}">
                  <asvg:svgBlip xmlns:asvg="http://schemas.microsoft.com/office/drawing/2016/SVG/main" r:embed="rId51"/>
                </a:ext>
              </a:extLst>
            </a:blip>
            <a:srcRect/>
            <a:stretch/>
          </p:blipFill>
          <p:spPr bwMode="auto">
            <a:xfrm>
              <a:off x="8249786" y="5090069"/>
              <a:ext cx="379192" cy="379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1" name="Graphic 84">
              <a:extLst>
                <a:ext uri="{FF2B5EF4-FFF2-40B4-BE49-F238E27FC236}">
                  <a16:creationId xmlns:a16="http://schemas.microsoft.com/office/drawing/2014/main" id="{AE0CE9E9-A9F3-41F1-99D9-9524F91FD154}"/>
                </a:ext>
              </a:extLst>
            </p:cNvPr>
            <p:cNvPicPr>
              <a:picLocks noChangeAspect="1" noChangeArrowheads="1"/>
            </p:cNvPicPr>
            <p:nvPr/>
          </p:nvPicPr>
          <p:blipFill>
            <a:blip r:embed="rId50">
              <a:extLst>
                <a:ext uri="{96DAC541-7B7A-43D3-8B79-37D633B846F1}">
                  <asvg:svgBlip xmlns:asvg="http://schemas.microsoft.com/office/drawing/2016/SVG/main" r:embed="rId51"/>
                </a:ext>
              </a:extLst>
            </a:blip>
            <a:srcRect/>
            <a:stretch/>
          </p:blipFill>
          <p:spPr bwMode="auto">
            <a:xfrm>
              <a:off x="8621934" y="5090069"/>
              <a:ext cx="379192" cy="379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a:extLst>
              <a:ext uri="{FF2B5EF4-FFF2-40B4-BE49-F238E27FC236}">
                <a16:creationId xmlns:a16="http://schemas.microsoft.com/office/drawing/2014/main" id="{B82CE74E-CEA7-4178-8B65-3F7B12C28378}"/>
              </a:ext>
              <a:ext uri="{C183D7F6-B498-43B3-948B-1728B52AA6E4}">
                <adec:decorative xmlns:adec="http://schemas.microsoft.com/office/drawing/2017/decorative" val="1"/>
              </a:ext>
            </a:extLst>
          </p:cNvPr>
          <p:cNvGrpSpPr/>
          <p:nvPr/>
        </p:nvGrpSpPr>
        <p:grpSpPr>
          <a:xfrm>
            <a:off x="9971396" y="5493067"/>
            <a:ext cx="858034" cy="442020"/>
            <a:chOff x="7559793" y="5481468"/>
            <a:chExt cx="858034" cy="442020"/>
          </a:xfrm>
        </p:grpSpPr>
        <p:pic>
          <p:nvPicPr>
            <p:cNvPr id="645" name="Picture 644" descr="Icon&#10;&#10;Description automatically generated">
              <a:extLst>
                <a:ext uri="{FF2B5EF4-FFF2-40B4-BE49-F238E27FC236}">
                  <a16:creationId xmlns:a16="http://schemas.microsoft.com/office/drawing/2014/main" id="{5C121695-3A67-4D5E-9A45-1D2527092B5B}"/>
                </a:ext>
              </a:extLst>
            </p:cNvPr>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a:off x="7559793" y="5481468"/>
              <a:ext cx="442020" cy="442020"/>
            </a:xfrm>
            <a:prstGeom prst="rect">
              <a:avLst/>
            </a:prstGeom>
          </p:spPr>
        </p:pic>
        <p:pic>
          <p:nvPicPr>
            <p:cNvPr id="649" name="Picture 648" descr="Icon&#10;&#10;Description automatically generated">
              <a:extLst>
                <a:ext uri="{FF2B5EF4-FFF2-40B4-BE49-F238E27FC236}">
                  <a16:creationId xmlns:a16="http://schemas.microsoft.com/office/drawing/2014/main" id="{8830FF90-1BAC-4C27-8ED5-F22C825DB729}"/>
                </a:ext>
              </a:extLst>
            </p:cNvPr>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a:off x="7975807" y="5481468"/>
              <a:ext cx="442020" cy="442020"/>
            </a:xfrm>
            <a:prstGeom prst="rect">
              <a:avLst/>
            </a:prstGeom>
          </p:spPr>
        </p:pic>
      </p:grpSp>
      <p:grpSp>
        <p:nvGrpSpPr>
          <p:cNvPr id="59" name="Group 58">
            <a:extLst>
              <a:ext uri="{FF2B5EF4-FFF2-40B4-BE49-F238E27FC236}">
                <a16:creationId xmlns:a16="http://schemas.microsoft.com/office/drawing/2014/main" id="{108E8313-112D-4A73-84C5-084242A64C64}"/>
              </a:ext>
              <a:ext uri="{C183D7F6-B498-43B3-948B-1728B52AA6E4}">
                <adec:decorative xmlns:adec="http://schemas.microsoft.com/office/drawing/2017/decorative" val="1"/>
              </a:ext>
            </a:extLst>
          </p:cNvPr>
          <p:cNvGrpSpPr/>
          <p:nvPr/>
        </p:nvGrpSpPr>
        <p:grpSpPr>
          <a:xfrm>
            <a:off x="11099953" y="5491550"/>
            <a:ext cx="861180" cy="443365"/>
            <a:chOff x="11039951" y="5039657"/>
            <a:chExt cx="861180" cy="443365"/>
          </a:xfrm>
        </p:grpSpPr>
        <p:pic>
          <p:nvPicPr>
            <p:cNvPr id="653" name="Graphic 652">
              <a:extLst>
                <a:ext uri="{FF2B5EF4-FFF2-40B4-BE49-F238E27FC236}">
                  <a16:creationId xmlns:a16="http://schemas.microsoft.com/office/drawing/2014/main" id="{F9924E3C-8FC6-4D46-AEBA-32590D1ECA7F}"/>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39951" y="5039657"/>
              <a:ext cx="438912" cy="438912"/>
            </a:xfrm>
            <a:prstGeom prst="rect">
              <a:avLst/>
            </a:prstGeom>
          </p:spPr>
        </p:pic>
        <p:pic>
          <p:nvPicPr>
            <p:cNvPr id="654" name="Graphic 653">
              <a:extLst>
                <a:ext uri="{FF2B5EF4-FFF2-40B4-BE49-F238E27FC236}">
                  <a16:creationId xmlns:a16="http://schemas.microsoft.com/office/drawing/2014/main" id="{41CE4D82-F552-4D9B-835C-62FD5F140298}"/>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462219" y="5044110"/>
              <a:ext cx="438912" cy="438912"/>
            </a:xfrm>
            <a:prstGeom prst="rect">
              <a:avLst/>
            </a:prstGeom>
          </p:spPr>
        </p:pic>
      </p:grpSp>
      <p:cxnSp>
        <p:nvCxnSpPr>
          <p:cNvPr id="267" name="Straight Connector 266">
            <a:extLst>
              <a:ext uri="{FF2B5EF4-FFF2-40B4-BE49-F238E27FC236}">
                <a16:creationId xmlns:a16="http://schemas.microsoft.com/office/drawing/2014/main" id="{D01CBADD-6C6B-40F5-A31A-66886E33B832}"/>
              </a:ext>
              <a:ext uri="{C183D7F6-B498-43B3-948B-1728B52AA6E4}">
                <adec:decorative xmlns:adec="http://schemas.microsoft.com/office/drawing/2017/decorative" val="1"/>
              </a:ext>
            </a:extLst>
          </p:cNvPr>
          <p:cNvCxnSpPr>
            <a:cxnSpLocks/>
            <a:stCxn id="688" idx="1"/>
            <a:endCxn id="327" idx="3"/>
          </p:cNvCxnSpPr>
          <p:nvPr/>
        </p:nvCxnSpPr>
        <p:spPr>
          <a:xfrm flipH="1">
            <a:off x="1848243" y="1328662"/>
            <a:ext cx="1013810" cy="1058"/>
          </a:xfrm>
          <a:prstGeom prst="line">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70" name="Title 1">
            <a:extLst>
              <a:ext uri="{FF2B5EF4-FFF2-40B4-BE49-F238E27FC236}">
                <a16:creationId xmlns:a16="http://schemas.microsoft.com/office/drawing/2014/main" id="{E5B6113E-12A0-4257-889E-E9FABFDEE19B}"/>
              </a:ext>
              <a:ext uri="{C183D7F6-B498-43B3-948B-1728B52AA6E4}">
                <adec:decorative xmlns:adec="http://schemas.microsoft.com/office/drawing/2017/decorative" val="1"/>
              </a:ext>
            </a:extLst>
          </p:cNvPr>
          <p:cNvSpPr>
            <a:spLocks noGrp="1"/>
          </p:cNvSpPr>
          <p:nvPr>
            <p:ph type="title"/>
          </p:nvPr>
        </p:nvSpPr>
        <p:spPr>
          <a:xfrm>
            <a:off x="66303" y="11212"/>
            <a:ext cx="5923840" cy="553998"/>
          </a:xfrm>
        </p:spPr>
        <p:txBody>
          <a:bodyPr/>
          <a:lstStyle/>
          <a:p>
            <a:r>
              <a:rPr lang="en-US" sz="1800" noProof="0"/>
              <a:t>Azure Arc-enabled servers &amp; Azure Arc-enabled SQL server</a:t>
            </a:r>
            <a:br>
              <a:rPr lang="en-US" sz="1800" noProof="0"/>
            </a:br>
            <a:r>
              <a:rPr lang="en-US" sz="1800">
                <a:latin typeface="+mn-lt"/>
              </a:rPr>
              <a:t>Resource management with tags</a:t>
            </a:r>
            <a:endParaRPr lang="en-US" sz="1100">
              <a:latin typeface="+mn-lt"/>
            </a:endParaRPr>
          </a:p>
        </p:txBody>
      </p:sp>
      <p:grpSp>
        <p:nvGrpSpPr>
          <p:cNvPr id="465" name="Group 464">
            <a:extLst>
              <a:ext uri="{FF2B5EF4-FFF2-40B4-BE49-F238E27FC236}">
                <a16:creationId xmlns:a16="http://schemas.microsoft.com/office/drawing/2014/main" id="{D03F64B0-8C6F-4DDC-98ED-77A876080C12}"/>
              </a:ext>
              <a:ext uri="{C183D7F6-B498-43B3-948B-1728B52AA6E4}">
                <adec:decorative xmlns:adec="http://schemas.microsoft.com/office/drawing/2017/decorative" val="1"/>
              </a:ext>
            </a:extLst>
          </p:cNvPr>
          <p:cNvGrpSpPr/>
          <p:nvPr/>
        </p:nvGrpSpPr>
        <p:grpSpPr>
          <a:xfrm>
            <a:off x="355925" y="4132929"/>
            <a:ext cx="2219756" cy="2673793"/>
            <a:chOff x="355925" y="4132929"/>
            <a:chExt cx="2219756" cy="2673793"/>
          </a:xfrm>
        </p:grpSpPr>
        <p:grpSp>
          <p:nvGrpSpPr>
            <p:cNvPr id="237" name="Group 236">
              <a:extLst>
                <a:ext uri="{FF2B5EF4-FFF2-40B4-BE49-F238E27FC236}">
                  <a16:creationId xmlns:a16="http://schemas.microsoft.com/office/drawing/2014/main" id="{9FAEC127-A7D2-444E-BBC7-DFF4672FFF2D}"/>
                </a:ext>
              </a:extLst>
            </p:cNvPr>
            <p:cNvGrpSpPr/>
            <p:nvPr/>
          </p:nvGrpSpPr>
          <p:grpSpPr>
            <a:xfrm>
              <a:off x="355925" y="4132929"/>
              <a:ext cx="2219756" cy="2673793"/>
              <a:chOff x="231256" y="4108300"/>
              <a:chExt cx="2219756" cy="2673793"/>
            </a:xfrm>
          </p:grpSpPr>
          <p:sp>
            <p:nvSpPr>
              <p:cNvPr id="257" name="Rectangle 256">
                <a:extLst>
                  <a:ext uri="{FF2B5EF4-FFF2-40B4-BE49-F238E27FC236}">
                    <a16:creationId xmlns:a16="http://schemas.microsoft.com/office/drawing/2014/main" id="{543028B7-1D41-4E20-ABD7-E8A64EE805C8}"/>
                  </a:ext>
                </a:extLst>
              </p:cNvPr>
              <p:cNvSpPr/>
              <p:nvPr/>
            </p:nvSpPr>
            <p:spPr bwMode="auto">
              <a:xfrm>
                <a:off x="231256" y="6326785"/>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a:t>
                </a:r>
              </a:p>
            </p:txBody>
          </p:sp>
          <p:grpSp>
            <p:nvGrpSpPr>
              <p:cNvPr id="258" name="Group 257">
                <a:extLst>
                  <a:ext uri="{FF2B5EF4-FFF2-40B4-BE49-F238E27FC236}">
                    <a16:creationId xmlns:a16="http://schemas.microsoft.com/office/drawing/2014/main" id="{3BB1AB8A-2C82-4A0D-A354-FE6D469A68C1}"/>
                  </a:ext>
                </a:extLst>
              </p:cNvPr>
              <p:cNvGrpSpPr/>
              <p:nvPr/>
            </p:nvGrpSpPr>
            <p:grpSpPr>
              <a:xfrm>
                <a:off x="231256" y="4108300"/>
                <a:ext cx="1089544" cy="2179877"/>
                <a:chOff x="231256" y="4108300"/>
                <a:chExt cx="1089544" cy="2179877"/>
              </a:xfrm>
            </p:grpSpPr>
            <p:sp>
              <p:nvSpPr>
                <p:cNvPr id="265" name="Rectangle 264">
                  <a:extLst>
                    <a:ext uri="{FF2B5EF4-FFF2-40B4-BE49-F238E27FC236}">
                      <a16:creationId xmlns:a16="http://schemas.microsoft.com/office/drawing/2014/main" id="{BD5C3541-DF74-44B8-8AD8-322696F65097}"/>
                    </a:ext>
                  </a:extLst>
                </p:cNvPr>
                <p:cNvSpPr/>
                <p:nvPr/>
              </p:nvSpPr>
              <p:spPr bwMode="auto">
                <a:xfrm>
                  <a:off x="231256" y="4108300"/>
                  <a:ext cx="1089544" cy="217987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WS &amp; Linux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VMs</a:t>
                  </a:r>
                </a:p>
              </p:txBody>
            </p:sp>
            <p:grpSp>
              <p:nvGrpSpPr>
                <p:cNvPr id="266" name="Group 265">
                  <a:extLst>
                    <a:ext uri="{FF2B5EF4-FFF2-40B4-BE49-F238E27FC236}">
                      <a16:creationId xmlns:a16="http://schemas.microsoft.com/office/drawing/2014/main" id="{5F37CBD9-CD2A-4BBC-BB6A-62C8309EA93E}"/>
                    </a:ext>
                  </a:extLst>
                </p:cNvPr>
                <p:cNvGrpSpPr/>
                <p:nvPr/>
              </p:nvGrpSpPr>
              <p:grpSpPr>
                <a:xfrm>
                  <a:off x="391528" y="4270699"/>
                  <a:ext cx="757763" cy="1614372"/>
                  <a:chOff x="1234911" y="4179208"/>
                  <a:chExt cx="757763" cy="1614372"/>
                </a:xfrm>
              </p:grpSpPr>
              <p:pic>
                <p:nvPicPr>
                  <p:cNvPr id="268" name="Graphic 267" descr="Windows Virtual Machine icon">
                    <a:extLst>
                      <a:ext uri="{FF2B5EF4-FFF2-40B4-BE49-F238E27FC236}">
                        <a16:creationId xmlns:a16="http://schemas.microsoft.com/office/drawing/2014/main" id="{4DA03D59-4C48-4BCE-9435-13EACF94B13F}"/>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1246147" y="5427820"/>
                    <a:ext cx="365760" cy="365760"/>
                  </a:xfrm>
                  <a:prstGeom prst="rect">
                    <a:avLst/>
                  </a:prstGeom>
                </p:spPr>
              </p:pic>
              <p:pic>
                <p:nvPicPr>
                  <p:cNvPr id="269" name="Graphic 268" descr="Linux machine icon">
                    <a:extLst>
                      <a:ext uri="{FF2B5EF4-FFF2-40B4-BE49-F238E27FC236}">
                        <a16:creationId xmlns:a16="http://schemas.microsoft.com/office/drawing/2014/main" id="{88EF3215-0E82-4130-B095-19DF94B5D729}"/>
                      </a:ext>
                      <a:ext uri="{C183D7F6-B498-43B3-948B-1728B52AA6E4}">
                        <adec:decorative xmlns:adec="http://schemas.microsoft.com/office/drawing/2017/decorative" val="0"/>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626914" y="5427820"/>
                    <a:ext cx="365760" cy="365760"/>
                  </a:xfrm>
                  <a:prstGeom prst="rect">
                    <a:avLst/>
                  </a:prstGeom>
                </p:spPr>
              </p:pic>
              <p:pic>
                <p:nvPicPr>
                  <p:cNvPr id="347" name="Graphic 346" descr="Windows Virtual Machine icon">
                    <a:extLst>
                      <a:ext uri="{FF2B5EF4-FFF2-40B4-BE49-F238E27FC236}">
                        <a16:creationId xmlns:a16="http://schemas.microsoft.com/office/drawing/2014/main" id="{7CBED2DF-08FA-4BFC-95F4-08284150653C}"/>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1240529" y="5011616"/>
                    <a:ext cx="365760" cy="365760"/>
                  </a:xfrm>
                  <a:prstGeom prst="rect">
                    <a:avLst/>
                  </a:prstGeom>
                </p:spPr>
              </p:pic>
              <p:pic>
                <p:nvPicPr>
                  <p:cNvPr id="348" name="Graphic 347" descr="Linux machine icon">
                    <a:extLst>
                      <a:ext uri="{FF2B5EF4-FFF2-40B4-BE49-F238E27FC236}">
                        <a16:creationId xmlns:a16="http://schemas.microsoft.com/office/drawing/2014/main" id="{4BF008CC-817D-4B41-A8C4-E930CD2DDB32}"/>
                      </a:ext>
                      <a:ext uri="{C183D7F6-B498-43B3-948B-1728B52AA6E4}">
                        <adec:decorative xmlns:adec="http://schemas.microsoft.com/office/drawing/2017/decorative" val="0"/>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621296" y="5011616"/>
                    <a:ext cx="365760" cy="365760"/>
                  </a:xfrm>
                  <a:prstGeom prst="rect">
                    <a:avLst/>
                  </a:prstGeom>
                </p:spPr>
              </p:pic>
              <p:pic>
                <p:nvPicPr>
                  <p:cNvPr id="349" name="Graphic 348" descr="Windows Virtual Machine icon">
                    <a:extLst>
                      <a:ext uri="{FF2B5EF4-FFF2-40B4-BE49-F238E27FC236}">
                        <a16:creationId xmlns:a16="http://schemas.microsoft.com/office/drawing/2014/main" id="{1F69606A-9CBB-4B5C-8490-40D9502B1B73}"/>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1240529" y="4595412"/>
                    <a:ext cx="365760" cy="365760"/>
                  </a:xfrm>
                  <a:prstGeom prst="rect">
                    <a:avLst/>
                  </a:prstGeom>
                </p:spPr>
              </p:pic>
              <p:pic>
                <p:nvPicPr>
                  <p:cNvPr id="350" name="Graphic 349" descr="Linux machine icon">
                    <a:extLst>
                      <a:ext uri="{FF2B5EF4-FFF2-40B4-BE49-F238E27FC236}">
                        <a16:creationId xmlns:a16="http://schemas.microsoft.com/office/drawing/2014/main" id="{E8E19501-4CEF-401E-AF6F-430786331598}"/>
                      </a:ext>
                      <a:ext uri="{C183D7F6-B498-43B3-948B-1728B52AA6E4}">
                        <adec:decorative xmlns:adec="http://schemas.microsoft.com/office/drawing/2017/decorative" val="0"/>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621296" y="4595412"/>
                    <a:ext cx="365760" cy="365760"/>
                  </a:xfrm>
                  <a:prstGeom prst="rect">
                    <a:avLst/>
                  </a:prstGeom>
                </p:spPr>
              </p:pic>
              <p:pic>
                <p:nvPicPr>
                  <p:cNvPr id="351" name="Graphic 350" descr="Windows Virtual Machine icon">
                    <a:extLst>
                      <a:ext uri="{FF2B5EF4-FFF2-40B4-BE49-F238E27FC236}">
                        <a16:creationId xmlns:a16="http://schemas.microsoft.com/office/drawing/2014/main" id="{EEF60938-6127-4361-9467-FBD11864A146}"/>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1234911" y="4179208"/>
                    <a:ext cx="365760" cy="365760"/>
                  </a:xfrm>
                  <a:prstGeom prst="rect">
                    <a:avLst/>
                  </a:prstGeom>
                </p:spPr>
              </p:pic>
              <p:pic>
                <p:nvPicPr>
                  <p:cNvPr id="352" name="Graphic 351" descr="Linux machine icon">
                    <a:extLst>
                      <a:ext uri="{FF2B5EF4-FFF2-40B4-BE49-F238E27FC236}">
                        <a16:creationId xmlns:a16="http://schemas.microsoft.com/office/drawing/2014/main" id="{E299DE8C-B285-444B-9508-3EAAD099E1CD}"/>
                      </a:ext>
                      <a:ext uri="{C183D7F6-B498-43B3-948B-1728B52AA6E4}">
                        <adec:decorative xmlns:adec="http://schemas.microsoft.com/office/drawing/2017/decorative" val="0"/>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615678" y="4179208"/>
                    <a:ext cx="365760" cy="365760"/>
                  </a:xfrm>
                  <a:prstGeom prst="rect">
                    <a:avLst/>
                  </a:prstGeom>
                </p:spPr>
              </p:pic>
            </p:grpSp>
          </p:grpSp>
          <p:sp>
            <p:nvSpPr>
              <p:cNvPr id="260" name="Rectangle 259">
                <a:extLst>
                  <a:ext uri="{FF2B5EF4-FFF2-40B4-BE49-F238E27FC236}">
                    <a16:creationId xmlns:a16="http://schemas.microsoft.com/office/drawing/2014/main" id="{AD0D74D8-ED42-4D0A-AA57-854677878CDB}"/>
                  </a:ext>
                </a:extLst>
              </p:cNvPr>
              <p:cNvSpPr/>
              <p:nvPr/>
            </p:nvSpPr>
            <p:spPr bwMode="auto">
              <a:xfrm>
                <a:off x="1361468" y="4108301"/>
                <a:ext cx="1089544" cy="217987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VMs</a:t>
                </a:r>
              </a:p>
            </p:txBody>
          </p:sp>
          <p:grpSp>
            <p:nvGrpSpPr>
              <p:cNvPr id="261" name="Group 260">
                <a:extLst>
                  <a:ext uri="{FF2B5EF4-FFF2-40B4-BE49-F238E27FC236}">
                    <a16:creationId xmlns:a16="http://schemas.microsoft.com/office/drawing/2014/main" id="{387BF259-9207-4D42-B40E-1D3E801E3DF6}"/>
                  </a:ext>
                </a:extLst>
              </p:cNvPr>
              <p:cNvGrpSpPr/>
              <p:nvPr/>
            </p:nvGrpSpPr>
            <p:grpSpPr>
              <a:xfrm>
                <a:off x="1542876" y="4268620"/>
                <a:ext cx="730390" cy="1616451"/>
                <a:chOff x="5769708" y="3671908"/>
                <a:chExt cx="730390" cy="1616451"/>
              </a:xfrm>
            </p:grpSpPr>
            <p:pic>
              <p:nvPicPr>
                <p:cNvPr id="263" name="Graphic 262">
                  <a:extLst>
                    <a:ext uri="{FF2B5EF4-FFF2-40B4-BE49-F238E27FC236}">
                      <a16:creationId xmlns:a16="http://schemas.microsoft.com/office/drawing/2014/main" id="{8772844A-DECB-49DC-9E3B-0C5A64176660}"/>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5773491" y="4922599"/>
                  <a:ext cx="365760" cy="365760"/>
                </a:xfrm>
                <a:prstGeom prst="rect">
                  <a:avLst/>
                </a:prstGeom>
              </p:spPr>
            </p:pic>
            <p:pic>
              <p:nvPicPr>
                <p:cNvPr id="264" name="Graphic 263">
                  <a:extLst>
                    <a:ext uri="{FF2B5EF4-FFF2-40B4-BE49-F238E27FC236}">
                      <a16:creationId xmlns:a16="http://schemas.microsoft.com/office/drawing/2014/main" id="{FA3E6F90-0F00-4A40-9E21-4F61484582B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6134338" y="4922599"/>
                  <a:ext cx="365760" cy="365760"/>
                </a:xfrm>
                <a:prstGeom prst="rect">
                  <a:avLst/>
                </a:prstGeom>
              </p:spPr>
            </p:pic>
            <p:pic>
              <p:nvPicPr>
                <p:cNvPr id="353" name="Graphic 352">
                  <a:extLst>
                    <a:ext uri="{FF2B5EF4-FFF2-40B4-BE49-F238E27FC236}">
                      <a16:creationId xmlns:a16="http://schemas.microsoft.com/office/drawing/2014/main" id="{D94A97CC-1C26-4D88-8E61-BBFC6BA8632A}"/>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5773491" y="4508924"/>
                  <a:ext cx="365760" cy="365760"/>
                </a:xfrm>
                <a:prstGeom prst="rect">
                  <a:avLst/>
                </a:prstGeom>
              </p:spPr>
            </p:pic>
            <p:pic>
              <p:nvPicPr>
                <p:cNvPr id="354" name="Graphic 353">
                  <a:extLst>
                    <a:ext uri="{FF2B5EF4-FFF2-40B4-BE49-F238E27FC236}">
                      <a16:creationId xmlns:a16="http://schemas.microsoft.com/office/drawing/2014/main" id="{10DC81F1-075F-49D7-A8A4-EB3F9C189AA5}"/>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6134338" y="4508924"/>
                  <a:ext cx="365760" cy="365760"/>
                </a:xfrm>
                <a:prstGeom prst="rect">
                  <a:avLst/>
                </a:prstGeom>
              </p:spPr>
            </p:pic>
            <p:pic>
              <p:nvPicPr>
                <p:cNvPr id="355" name="Graphic 354">
                  <a:extLst>
                    <a:ext uri="{FF2B5EF4-FFF2-40B4-BE49-F238E27FC236}">
                      <a16:creationId xmlns:a16="http://schemas.microsoft.com/office/drawing/2014/main" id="{0384162C-2E0C-4B71-AFC9-13E5E985A1CB}"/>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5769708" y="4085583"/>
                  <a:ext cx="365760" cy="365760"/>
                </a:xfrm>
                <a:prstGeom prst="rect">
                  <a:avLst/>
                </a:prstGeom>
              </p:spPr>
            </p:pic>
            <p:pic>
              <p:nvPicPr>
                <p:cNvPr id="356" name="Graphic 355">
                  <a:extLst>
                    <a:ext uri="{FF2B5EF4-FFF2-40B4-BE49-F238E27FC236}">
                      <a16:creationId xmlns:a16="http://schemas.microsoft.com/office/drawing/2014/main" id="{96445D5F-A8C7-4F5B-AA6B-F7D1DC00330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6130555" y="4085583"/>
                  <a:ext cx="365760" cy="365760"/>
                </a:xfrm>
                <a:prstGeom prst="rect">
                  <a:avLst/>
                </a:prstGeom>
              </p:spPr>
            </p:pic>
            <p:pic>
              <p:nvPicPr>
                <p:cNvPr id="357" name="Graphic 356">
                  <a:extLst>
                    <a:ext uri="{FF2B5EF4-FFF2-40B4-BE49-F238E27FC236}">
                      <a16:creationId xmlns:a16="http://schemas.microsoft.com/office/drawing/2014/main" id="{29222D75-7459-4FC0-87B6-3E9699A73FBD}"/>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5769708" y="3671908"/>
                  <a:ext cx="365760" cy="365760"/>
                </a:xfrm>
                <a:prstGeom prst="rect">
                  <a:avLst/>
                </a:prstGeom>
              </p:spPr>
            </p:pic>
            <p:pic>
              <p:nvPicPr>
                <p:cNvPr id="358" name="Graphic 357">
                  <a:extLst>
                    <a:ext uri="{FF2B5EF4-FFF2-40B4-BE49-F238E27FC236}">
                      <a16:creationId xmlns:a16="http://schemas.microsoft.com/office/drawing/2014/main" id="{3BBE15A3-F1AF-472F-92B3-A837D15C4C9D}"/>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6130555" y="3671908"/>
                  <a:ext cx="365760" cy="365760"/>
                </a:xfrm>
                <a:prstGeom prst="rect">
                  <a:avLst/>
                </a:prstGeom>
              </p:spPr>
            </p:pic>
          </p:grpSp>
        </p:grpSp>
        <p:pic>
          <p:nvPicPr>
            <p:cNvPr id="271" name="Graphic 270">
              <a:extLst>
                <a:ext uri="{FF2B5EF4-FFF2-40B4-BE49-F238E27FC236}">
                  <a16:creationId xmlns:a16="http://schemas.microsoft.com/office/drawing/2014/main" id="{D086339B-A5FB-495E-A03E-F4D1C01BBBEA}"/>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390273" y="6452303"/>
              <a:ext cx="274320" cy="274320"/>
            </a:xfrm>
            <a:prstGeom prst="rect">
              <a:avLst/>
            </a:prstGeom>
          </p:spPr>
        </p:pic>
      </p:grpSp>
      <p:grpSp>
        <p:nvGrpSpPr>
          <p:cNvPr id="339" name="Group 338">
            <a:extLst>
              <a:ext uri="{FF2B5EF4-FFF2-40B4-BE49-F238E27FC236}">
                <a16:creationId xmlns:a16="http://schemas.microsoft.com/office/drawing/2014/main" id="{AFED379A-1779-439A-A253-A5541B52AE90}"/>
              </a:ext>
              <a:ext uri="{C183D7F6-B498-43B3-948B-1728B52AA6E4}">
                <adec:decorative xmlns:adec="http://schemas.microsoft.com/office/drawing/2017/decorative" val="1"/>
              </a:ext>
            </a:extLst>
          </p:cNvPr>
          <p:cNvGrpSpPr/>
          <p:nvPr/>
        </p:nvGrpSpPr>
        <p:grpSpPr>
          <a:xfrm>
            <a:off x="355925" y="2967535"/>
            <a:ext cx="11719426" cy="648751"/>
            <a:chOff x="5057934" y="3143365"/>
            <a:chExt cx="2226132" cy="796029"/>
          </a:xfrm>
        </p:grpSpPr>
        <p:sp>
          <p:nvSpPr>
            <p:cNvPr id="344" name="Rectangle 343">
              <a:extLst>
                <a:ext uri="{FF2B5EF4-FFF2-40B4-BE49-F238E27FC236}">
                  <a16:creationId xmlns:a16="http://schemas.microsoft.com/office/drawing/2014/main" id="{4032AF26-7CA3-4E58-A94C-F2844748781D}"/>
                </a:ext>
              </a:extLst>
            </p:cNvPr>
            <p:cNvSpPr/>
            <p:nvPr/>
          </p:nvSpPr>
          <p:spPr bwMode="auto">
            <a:xfrm>
              <a:off x="5057934" y="3143365"/>
              <a:ext cx="2226132" cy="796029"/>
            </a:xfrm>
            <a:prstGeom prst="rect">
              <a:avLst/>
            </a:prstGeom>
            <a:solidFill>
              <a:srgbClr val="000000"/>
            </a:solidFill>
            <a:ln w="952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43" name="TextBox 342">
              <a:extLst>
                <a:ext uri="{FF2B5EF4-FFF2-40B4-BE49-F238E27FC236}">
                  <a16:creationId xmlns:a16="http://schemas.microsoft.com/office/drawing/2014/main" id="{B1B6DC9C-8F2D-4018-9FD2-DD857F669621}"/>
                </a:ext>
              </a:extLst>
            </p:cNvPr>
            <p:cNvSpPr txBox="1"/>
            <p:nvPr/>
          </p:nvSpPr>
          <p:spPr>
            <a:xfrm>
              <a:off x="5112975" y="3169670"/>
              <a:ext cx="2100031" cy="23377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Resource Management</a:t>
              </a:r>
            </a:p>
          </p:txBody>
        </p:sp>
      </p:grpSp>
      <p:sp>
        <p:nvSpPr>
          <p:cNvPr id="408" name="Rectangle 407">
            <a:extLst>
              <a:ext uri="{FF2B5EF4-FFF2-40B4-BE49-F238E27FC236}">
                <a16:creationId xmlns:a16="http://schemas.microsoft.com/office/drawing/2014/main" id="{3402AE41-2328-4CE6-8C40-9741FD5016E1}"/>
              </a:ext>
              <a:ext uri="{C183D7F6-B498-43B3-948B-1728B52AA6E4}">
                <adec:decorative xmlns:adec="http://schemas.microsoft.com/office/drawing/2017/decorative" val="1"/>
              </a:ext>
            </a:extLst>
          </p:cNvPr>
          <p:cNvSpPr/>
          <p:nvPr/>
        </p:nvSpPr>
        <p:spPr bwMode="auto">
          <a:xfrm>
            <a:off x="1063923" y="2525006"/>
            <a:ext cx="796185" cy="275259"/>
          </a:xfrm>
          <a:prstGeom prst="rect">
            <a:avLst/>
          </a:prstGeom>
          <a:solidFill>
            <a:srgbClr val="000000"/>
          </a:solidFill>
          <a:ln w="12700" cap="flat" cmpd="sng" algn="ctr">
            <a:solidFill>
              <a:schemeClr val="accent4"/>
            </a:solidFill>
            <a:prstDash val="sysDash"/>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0E5D0"/>
                </a:solidFill>
                <a:effectLst/>
                <a:uLnTx/>
                <a:uFillTx/>
                <a:latin typeface="Segoe UI Semibold"/>
                <a:ea typeface="+mn-ea"/>
                <a:cs typeface="Segoe UI" pitchFamily="34" charset="0"/>
              </a:rPr>
              <a:t>Native Azure</a:t>
            </a:r>
          </a:p>
        </p:txBody>
      </p:sp>
      <p:grpSp>
        <p:nvGrpSpPr>
          <p:cNvPr id="12" name="Group 11">
            <a:extLst>
              <a:ext uri="{FF2B5EF4-FFF2-40B4-BE49-F238E27FC236}">
                <a16:creationId xmlns:a16="http://schemas.microsoft.com/office/drawing/2014/main" id="{2EF2CCA8-5B8E-4AB2-9F39-3E2393CDB4F7}"/>
              </a:ext>
              <a:ext uri="{C183D7F6-B498-43B3-948B-1728B52AA6E4}">
                <adec:decorative xmlns:adec="http://schemas.microsoft.com/office/drawing/2017/decorative" val="1"/>
              </a:ext>
            </a:extLst>
          </p:cNvPr>
          <p:cNvGrpSpPr/>
          <p:nvPr/>
        </p:nvGrpSpPr>
        <p:grpSpPr>
          <a:xfrm>
            <a:off x="4624343" y="3185925"/>
            <a:ext cx="709496" cy="435531"/>
            <a:chOff x="5265537" y="3220989"/>
            <a:chExt cx="709496" cy="435531"/>
          </a:xfrm>
        </p:grpSpPr>
        <p:pic>
          <p:nvPicPr>
            <p:cNvPr id="282" name="Graphic 281">
              <a:extLst>
                <a:ext uri="{FF2B5EF4-FFF2-40B4-BE49-F238E27FC236}">
                  <a16:creationId xmlns:a16="http://schemas.microsoft.com/office/drawing/2014/main" id="{2BF70599-16B7-44B4-A246-D68F8E493215}"/>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489356" y="3220989"/>
              <a:ext cx="242212" cy="274320"/>
            </a:xfrm>
            <a:prstGeom prst="rect">
              <a:avLst/>
            </a:prstGeom>
          </p:spPr>
        </p:pic>
        <p:sp>
          <p:nvSpPr>
            <p:cNvPr id="245" name="TextBox 244">
              <a:extLst>
                <a:ext uri="{FF2B5EF4-FFF2-40B4-BE49-F238E27FC236}">
                  <a16:creationId xmlns:a16="http://schemas.microsoft.com/office/drawing/2014/main" id="{A55772A3-2D52-4FE8-8F55-C5CD9D3AF207}"/>
                </a:ext>
              </a:extLst>
            </p:cNvPr>
            <p:cNvSpPr txBox="1"/>
            <p:nvPr/>
          </p:nvSpPr>
          <p:spPr>
            <a:xfrm>
              <a:off x="5265537" y="3456465"/>
              <a:ext cx="709496"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Tags</a:t>
              </a:r>
            </a:p>
          </p:txBody>
        </p:sp>
      </p:grpSp>
      <p:grpSp>
        <p:nvGrpSpPr>
          <p:cNvPr id="16" name="Group 15">
            <a:extLst>
              <a:ext uri="{FF2B5EF4-FFF2-40B4-BE49-F238E27FC236}">
                <a16:creationId xmlns:a16="http://schemas.microsoft.com/office/drawing/2014/main" id="{17670009-5F8B-420C-B1F4-891BFC7E954A}"/>
              </a:ext>
              <a:ext uri="{C183D7F6-B498-43B3-948B-1728B52AA6E4}">
                <adec:decorative xmlns:adec="http://schemas.microsoft.com/office/drawing/2017/decorative" val="1"/>
              </a:ext>
            </a:extLst>
          </p:cNvPr>
          <p:cNvGrpSpPr/>
          <p:nvPr/>
        </p:nvGrpSpPr>
        <p:grpSpPr>
          <a:xfrm>
            <a:off x="6799773" y="3181697"/>
            <a:ext cx="1146301" cy="434589"/>
            <a:chOff x="6191263" y="3221931"/>
            <a:chExt cx="1146301" cy="434589"/>
          </a:xfrm>
        </p:grpSpPr>
        <p:pic>
          <p:nvPicPr>
            <p:cNvPr id="246" name="Graphic 245">
              <a:extLst>
                <a:ext uri="{FF2B5EF4-FFF2-40B4-BE49-F238E27FC236}">
                  <a16:creationId xmlns:a16="http://schemas.microsoft.com/office/drawing/2014/main" id="{8EEE055A-4A95-4F1B-B836-75736FDF533B}"/>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637836" y="3221931"/>
              <a:ext cx="242212" cy="274320"/>
            </a:xfrm>
            <a:prstGeom prst="rect">
              <a:avLst/>
            </a:prstGeom>
          </p:spPr>
        </p:pic>
        <p:sp>
          <p:nvSpPr>
            <p:cNvPr id="247" name="TextBox 246">
              <a:extLst>
                <a:ext uri="{FF2B5EF4-FFF2-40B4-BE49-F238E27FC236}">
                  <a16:creationId xmlns:a16="http://schemas.microsoft.com/office/drawing/2014/main" id="{F19B45F4-BDD7-4162-83D1-A30D8D414C4E}"/>
                </a:ext>
              </a:extLst>
            </p:cNvPr>
            <p:cNvSpPr txBox="1"/>
            <p:nvPr/>
          </p:nvSpPr>
          <p:spPr>
            <a:xfrm>
              <a:off x="6191263" y="3456465"/>
              <a:ext cx="1146301"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Resource Graph</a:t>
              </a:r>
            </a:p>
          </p:txBody>
        </p:sp>
      </p:grpSp>
      <p:cxnSp>
        <p:nvCxnSpPr>
          <p:cNvPr id="249" name="Straight Connector 248">
            <a:extLst>
              <a:ext uri="{FF2B5EF4-FFF2-40B4-BE49-F238E27FC236}">
                <a16:creationId xmlns:a16="http://schemas.microsoft.com/office/drawing/2014/main" id="{80045B28-2F42-4367-B285-E8506A343E72}"/>
              </a:ext>
              <a:ext uri="{C183D7F6-B498-43B3-948B-1728B52AA6E4}">
                <adec:decorative xmlns:adec="http://schemas.microsoft.com/office/drawing/2017/decorative" val="1"/>
              </a:ext>
            </a:extLst>
          </p:cNvPr>
          <p:cNvCxnSpPr>
            <a:cxnSpLocks/>
          </p:cNvCxnSpPr>
          <p:nvPr/>
        </p:nvCxnSpPr>
        <p:spPr>
          <a:xfrm>
            <a:off x="5224204" y="3392391"/>
            <a:ext cx="1912507" cy="0"/>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6" name="TextBox 255">
            <a:extLst>
              <a:ext uri="{FF2B5EF4-FFF2-40B4-BE49-F238E27FC236}">
                <a16:creationId xmlns:a16="http://schemas.microsoft.com/office/drawing/2014/main" id="{EC01790F-F039-4FDE-83E0-A9C53FD92B25}"/>
              </a:ext>
              <a:ext uri="{C183D7F6-B498-43B3-948B-1728B52AA6E4}">
                <adec:decorative xmlns:adec="http://schemas.microsoft.com/office/drawing/2017/decorative" val="1"/>
              </a:ext>
            </a:extLst>
          </p:cNvPr>
          <p:cNvSpPr txBox="1"/>
          <p:nvPr/>
        </p:nvSpPr>
        <p:spPr>
          <a:xfrm>
            <a:off x="5535679" y="3200420"/>
            <a:ext cx="1305328"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D2D2D2"/>
                </a:solidFill>
                <a:effectLst/>
                <a:uLnTx/>
                <a:uFillTx/>
                <a:latin typeface="Segoe UI Semibold"/>
                <a:ea typeface="+mn-ea"/>
                <a:cs typeface="Segoe UI" pitchFamily="34" charset="0"/>
              </a:rPr>
              <a:t>Resource Querying</a:t>
            </a:r>
          </a:p>
        </p:txBody>
      </p:sp>
      <p:grpSp>
        <p:nvGrpSpPr>
          <p:cNvPr id="330" name="Group 329">
            <a:extLst>
              <a:ext uri="{FF2B5EF4-FFF2-40B4-BE49-F238E27FC236}">
                <a16:creationId xmlns:a16="http://schemas.microsoft.com/office/drawing/2014/main" id="{BF24BD3B-E8F8-4D2F-A4F1-7E84F4BF6A58}"/>
              </a:ext>
              <a:ext uri="{C183D7F6-B498-43B3-948B-1728B52AA6E4}">
                <adec:decorative xmlns:adec="http://schemas.microsoft.com/office/drawing/2017/decorative" val="1"/>
              </a:ext>
            </a:extLst>
          </p:cNvPr>
          <p:cNvGrpSpPr/>
          <p:nvPr/>
        </p:nvGrpSpPr>
        <p:grpSpPr>
          <a:xfrm>
            <a:off x="798360" y="3716075"/>
            <a:ext cx="1325638" cy="416855"/>
            <a:chOff x="5494900" y="3718614"/>
            <a:chExt cx="1325638" cy="416855"/>
          </a:xfrm>
        </p:grpSpPr>
        <p:cxnSp>
          <p:nvCxnSpPr>
            <p:cNvPr id="331" name="Connector: Elbow 330">
              <a:extLst>
                <a:ext uri="{FF2B5EF4-FFF2-40B4-BE49-F238E27FC236}">
                  <a16:creationId xmlns:a16="http://schemas.microsoft.com/office/drawing/2014/main" id="{481CFADF-5FCD-4A2D-B0C3-D7ECD7B3650F}"/>
                </a:ext>
              </a:extLst>
            </p:cNvPr>
            <p:cNvCxnSpPr>
              <a:cxnSpLocks/>
              <a:stCxn id="265" idx="0"/>
              <a:endCxn id="333" idx="2"/>
            </p:cNvCxnSpPr>
            <p:nvPr/>
          </p:nvCxnSpPr>
          <p:spPr>
            <a:xfrm rot="5400000" flipH="1" flipV="1">
              <a:off x="5769079" y="3746828"/>
              <a:ext cx="216799" cy="560482"/>
            </a:xfrm>
            <a:prstGeom prst="bentConnector3">
              <a:avLst>
                <a:gd name="adj1" fmla="val 50000"/>
              </a:avLst>
            </a:prstGeom>
            <a:ln w="12700">
              <a:solidFill>
                <a:schemeClr val="accent4"/>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2" name="Connector: Elbow 331">
              <a:extLst>
                <a:ext uri="{FF2B5EF4-FFF2-40B4-BE49-F238E27FC236}">
                  <a16:creationId xmlns:a16="http://schemas.microsoft.com/office/drawing/2014/main" id="{A1676FCA-765A-4F26-B247-C93572288F97}"/>
                </a:ext>
              </a:extLst>
            </p:cNvPr>
            <p:cNvCxnSpPr>
              <a:cxnSpLocks/>
              <a:stCxn id="260" idx="0"/>
              <a:endCxn id="333" idx="2"/>
            </p:cNvCxnSpPr>
            <p:nvPr/>
          </p:nvCxnSpPr>
          <p:spPr>
            <a:xfrm rot="16200000" flipV="1">
              <a:off x="6334184" y="3742204"/>
              <a:ext cx="216800" cy="569730"/>
            </a:xfrm>
            <a:prstGeom prst="bentConnector3">
              <a:avLst>
                <a:gd name="adj1" fmla="val 50000"/>
              </a:avLst>
            </a:prstGeom>
            <a:ln w="12700">
              <a:solidFill>
                <a:schemeClr val="accent4"/>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33" name="Rectangle 332">
              <a:extLst>
                <a:ext uri="{FF2B5EF4-FFF2-40B4-BE49-F238E27FC236}">
                  <a16:creationId xmlns:a16="http://schemas.microsoft.com/office/drawing/2014/main" id="{E762AEC8-9169-4CE2-AB8F-1A978C0AAC69}"/>
                </a:ext>
              </a:extLst>
            </p:cNvPr>
            <p:cNvSpPr/>
            <p:nvPr/>
          </p:nvSpPr>
          <p:spPr bwMode="auto">
            <a:xfrm>
              <a:off x="5494900" y="3718614"/>
              <a:ext cx="1325638" cy="200055"/>
            </a:xfrm>
            <a:prstGeom prst="rect">
              <a:avLst/>
            </a:prstGeom>
            <a:solidFill>
              <a:srgbClr val="000000"/>
            </a:solidFill>
            <a:ln w="3175" cap="flat" cmpd="sng" algn="ctr">
              <a:solidFill>
                <a:srgbClr val="00B0F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Tag: “Infrastructure: Azure”</a:t>
              </a:r>
            </a:p>
          </p:txBody>
        </p:sp>
      </p:grpSp>
      <p:grpSp>
        <p:nvGrpSpPr>
          <p:cNvPr id="48" name="Group 47">
            <a:extLst>
              <a:ext uri="{FF2B5EF4-FFF2-40B4-BE49-F238E27FC236}">
                <a16:creationId xmlns:a16="http://schemas.microsoft.com/office/drawing/2014/main" id="{A690FE66-78DC-4ECD-9AAF-3B51D4EFBC62}"/>
              </a:ext>
              <a:ext uri="{C183D7F6-B498-43B3-948B-1728B52AA6E4}">
                <adec:decorative xmlns:adec="http://schemas.microsoft.com/office/drawing/2017/decorative" val="1"/>
              </a:ext>
            </a:extLst>
          </p:cNvPr>
          <p:cNvGrpSpPr/>
          <p:nvPr/>
        </p:nvGrpSpPr>
        <p:grpSpPr>
          <a:xfrm>
            <a:off x="2711389" y="4133529"/>
            <a:ext cx="2225935" cy="2673139"/>
            <a:chOff x="231256" y="4108954"/>
            <a:chExt cx="2225935" cy="2673139"/>
          </a:xfrm>
        </p:grpSpPr>
        <p:cxnSp>
          <p:nvCxnSpPr>
            <p:cNvPr id="304" name="Connector: Elbow 303">
              <a:extLst>
                <a:ext uri="{FF2B5EF4-FFF2-40B4-BE49-F238E27FC236}">
                  <a16:creationId xmlns:a16="http://schemas.microsoft.com/office/drawing/2014/main" id="{75743695-7265-4375-A309-32D706242C1A}"/>
                </a:ext>
              </a:extLst>
            </p:cNvPr>
            <p:cNvCxnSpPr>
              <a:cxnSpLocks/>
              <a:stCxn id="299" idx="0"/>
              <a:endCxn id="490" idx="2"/>
            </p:cNvCxnSpPr>
            <p:nvPr/>
          </p:nvCxnSpPr>
          <p:spPr>
            <a:xfrm rot="16200000" flipV="1">
              <a:off x="938982" y="4842669"/>
              <a:ext cx="245490" cy="558816"/>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DD65B6FB-02F4-4B85-B23D-36BE898658CC}"/>
                </a:ext>
              </a:extLst>
            </p:cNvPr>
            <p:cNvGrpSpPr/>
            <p:nvPr/>
          </p:nvGrpSpPr>
          <p:grpSpPr>
            <a:xfrm>
              <a:off x="231256" y="5345063"/>
              <a:ext cx="2219756" cy="1437030"/>
              <a:chOff x="231256" y="5345063"/>
              <a:chExt cx="2219756" cy="1437030"/>
            </a:xfrm>
          </p:grpSpPr>
          <p:sp>
            <p:nvSpPr>
              <p:cNvPr id="182" name="Rectangle 181">
                <a:extLst>
                  <a:ext uri="{FF2B5EF4-FFF2-40B4-BE49-F238E27FC236}">
                    <a16:creationId xmlns:a16="http://schemas.microsoft.com/office/drawing/2014/main" id="{0C2BC4A5-935D-4C20-9B6A-B47C3E95703B}"/>
                  </a:ext>
                </a:extLst>
              </p:cNvPr>
              <p:cNvSpPr/>
              <p:nvPr/>
            </p:nvSpPr>
            <p:spPr bwMode="auto">
              <a:xfrm>
                <a:off x="231256" y="6326785"/>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Stack HCI</a:t>
                </a:r>
              </a:p>
            </p:txBody>
          </p:sp>
          <p:pic>
            <p:nvPicPr>
              <p:cNvPr id="236" name="Graphic 235">
                <a:extLst>
                  <a:ext uri="{FF2B5EF4-FFF2-40B4-BE49-F238E27FC236}">
                    <a16:creationId xmlns:a16="http://schemas.microsoft.com/office/drawing/2014/main" id="{66B38C23-8FD8-436D-9AB6-92C5216C9588}"/>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8874" y="6427674"/>
                <a:ext cx="274320" cy="274320"/>
              </a:xfrm>
              <a:prstGeom prst="rect">
                <a:avLst/>
              </a:prstGeom>
            </p:spPr>
          </p:pic>
          <p:grpSp>
            <p:nvGrpSpPr>
              <p:cNvPr id="34" name="Group 33">
                <a:extLst>
                  <a:ext uri="{FF2B5EF4-FFF2-40B4-BE49-F238E27FC236}">
                    <a16:creationId xmlns:a16="http://schemas.microsoft.com/office/drawing/2014/main" id="{587BCF28-FEA7-407E-BB77-3483FC79AC05}"/>
                  </a:ext>
                </a:extLst>
              </p:cNvPr>
              <p:cNvGrpSpPr/>
              <p:nvPr/>
            </p:nvGrpSpPr>
            <p:grpSpPr>
              <a:xfrm>
                <a:off x="231256" y="5345064"/>
                <a:ext cx="1089544" cy="943113"/>
                <a:chOff x="231256" y="5345064"/>
                <a:chExt cx="1089544" cy="943113"/>
              </a:xfrm>
            </p:grpSpPr>
            <p:sp>
              <p:nvSpPr>
                <p:cNvPr id="5" name="Rectangle 4">
                  <a:extLst>
                    <a:ext uri="{FF2B5EF4-FFF2-40B4-BE49-F238E27FC236}">
                      <a16:creationId xmlns:a16="http://schemas.microsoft.com/office/drawing/2014/main" id="{45F4DA1D-BC82-4131-BDDD-AD887FFA3FE4}"/>
                    </a:ext>
                  </a:extLst>
                </p:cNvPr>
                <p:cNvSpPr/>
                <p:nvPr/>
              </p:nvSpPr>
              <p:spPr bwMode="auto">
                <a:xfrm>
                  <a:off x="231256" y="5345064"/>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WS &amp; Linux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Stack HCI VMs</a:t>
                  </a:r>
                </a:p>
              </p:txBody>
            </p:sp>
            <p:grpSp>
              <p:nvGrpSpPr>
                <p:cNvPr id="3" name="Group 2">
                  <a:extLst>
                    <a:ext uri="{FF2B5EF4-FFF2-40B4-BE49-F238E27FC236}">
                      <a16:creationId xmlns:a16="http://schemas.microsoft.com/office/drawing/2014/main" id="{6129E9C0-7EB6-4A40-B206-87B97BE47D47}"/>
                    </a:ext>
                  </a:extLst>
                </p:cNvPr>
                <p:cNvGrpSpPr/>
                <p:nvPr/>
              </p:nvGrpSpPr>
              <p:grpSpPr>
                <a:xfrm>
                  <a:off x="402764" y="5519311"/>
                  <a:ext cx="746527" cy="365760"/>
                  <a:chOff x="1246147" y="5427820"/>
                  <a:chExt cx="746527" cy="365760"/>
                </a:xfrm>
              </p:grpSpPr>
              <p:pic>
                <p:nvPicPr>
                  <p:cNvPr id="6" name="Graphic 5" descr="Windows Virtual Machine icon">
                    <a:extLst>
                      <a:ext uri="{FF2B5EF4-FFF2-40B4-BE49-F238E27FC236}">
                        <a16:creationId xmlns:a16="http://schemas.microsoft.com/office/drawing/2014/main" id="{BDE2128E-16DF-4D37-9FFC-A7D565655718}"/>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1246147" y="5427820"/>
                    <a:ext cx="365760" cy="365760"/>
                  </a:xfrm>
                  <a:prstGeom prst="rect">
                    <a:avLst/>
                  </a:prstGeom>
                </p:spPr>
              </p:pic>
              <p:pic>
                <p:nvPicPr>
                  <p:cNvPr id="13" name="Graphic 12" descr="Linux machine icon">
                    <a:extLst>
                      <a:ext uri="{FF2B5EF4-FFF2-40B4-BE49-F238E27FC236}">
                        <a16:creationId xmlns:a16="http://schemas.microsoft.com/office/drawing/2014/main" id="{D7EAAA2A-E39A-4AEA-9212-B2061DD9BD9B}"/>
                      </a:ext>
                      <a:ext uri="{C183D7F6-B498-43B3-948B-1728B52AA6E4}">
                        <adec:decorative xmlns:adec="http://schemas.microsoft.com/office/drawing/2017/decorative" val="0"/>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626914" y="5427820"/>
                    <a:ext cx="365760" cy="365760"/>
                  </a:xfrm>
                  <a:prstGeom prst="rect">
                    <a:avLst/>
                  </a:prstGeom>
                </p:spPr>
              </p:pic>
            </p:grpSp>
          </p:grpSp>
          <p:sp>
            <p:nvSpPr>
              <p:cNvPr id="486" name="Rectangle 485">
                <a:extLst>
                  <a:ext uri="{FF2B5EF4-FFF2-40B4-BE49-F238E27FC236}">
                    <a16:creationId xmlns:a16="http://schemas.microsoft.com/office/drawing/2014/main" id="{EDE453B0-BBE8-463A-B09F-D4A912EF8E15}"/>
                  </a:ext>
                </a:extLst>
              </p:cNvPr>
              <p:cNvSpPr/>
              <p:nvPr/>
            </p:nvSpPr>
            <p:spPr bwMode="auto">
              <a:xfrm>
                <a:off x="1361468" y="5345063"/>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Stack HCI VMs</a:t>
                </a:r>
              </a:p>
            </p:txBody>
          </p:sp>
          <p:grpSp>
            <p:nvGrpSpPr>
              <p:cNvPr id="18" name="Group 17">
                <a:extLst>
                  <a:ext uri="{FF2B5EF4-FFF2-40B4-BE49-F238E27FC236}">
                    <a16:creationId xmlns:a16="http://schemas.microsoft.com/office/drawing/2014/main" id="{419AB5D6-DB9F-4D50-9036-0229FA602339}"/>
                  </a:ext>
                </a:extLst>
              </p:cNvPr>
              <p:cNvGrpSpPr/>
              <p:nvPr/>
            </p:nvGrpSpPr>
            <p:grpSpPr>
              <a:xfrm>
                <a:off x="1546659" y="5519311"/>
                <a:ext cx="726607" cy="365760"/>
                <a:chOff x="5773491" y="4922599"/>
                <a:chExt cx="726607" cy="365760"/>
              </a:xfrm>
            </p:grpSpPr>
            <p:pic>
              <p:nvPicPr>
                <p:cNvPr id="15" name="Graphic 14">
                  <a:extLst>
                    <a:ext uri="{FF2B5EF4-FFF2-40B4-BE49-F238E27FC236}">
                      <a16:creationId xmlns:a16="http://schemas.microsoft.com/office/drawing/2014/main" id="{55AE7035-AB40-44F1-A8D5-07527E40C953}"/>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5773491" y="4922599"/>
                  <a:ext cx="365760" cy="365760"/>
                </a:xfrm>
                <a:prstGeom prst="rect">
                  <a:avLst/>
                </a:prstGeom>
              </p:spPr>
            </p:pic>
            <p:pic>
              <p:nvPicPr>
                <p:cNvPr id="238" name="Graphic 237">
                  <a:extLst>
                    <a:ext uri="{FF2B5EF4-FFF2-40B4-BE49-F238E27FC236}">
                      <a16:creationId xmlns:a16="http://schemas.microsoft.com/office/drawing/2014/main" id="{6B78375A-FAB9-44AB-BC90-B694CF93CC9A}"/>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6134338" y="4922599"/>
                  <a:ext cx="365760" cy="365760"/>
                </a:xfrm>
                <a:prstGeom prst="rect">
                  <a:avLst/>
                </a:prstGeom>
              </p:spPr>
            </p:pic>
          </p:grpSp>
        </p:grpSp>
        <p:sp>
          <p:nvSpPr>
            <p:cNvPr id="299" name="Rectangle 298">
              <a:extLst>
                <a:ext uri="{FF2B5EF4-FFF2-40B4-BE49-F238E27FC236}">
                  <a16:creationId xmlns:a16="http://schemas.microsoft.com/office/drawing/2014/main" id="{FA35BF12-907E-4586-B8D6-C17AB5368EFA}"/>
                </a:ext>
              </a:extLst>
            </p:cNvPr>
            <p:cNvSpPr/>
            <p:nvPr/>
          </p:nvSpPr>
          <p:spPr bwMode="auto">
            <a:xfrm>
              <a:off x="382444" y="5244822"/>
              <a:ext cx="1917381" cy="19803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 Connected Machine Agent</a:t>
              </a:r>
            </a:p>
          </p:txBody>
        </p:sp>
        <p:grpSp>
          <p:nvGrpSpPr>
            <p:cNvPr id="40" name="Group 39">
              <a:extLst>
                <a:ext uri="{FF2B5EF4-FFF2-40B4-BE49-F238E27FC236}">
                  <a16:creationId xmlns:a16="http://schemas.microsoft.com/office/drawing/2014/main" id="{115847A0-A79E-4B02-803D-CADD7274CB88}"/>
                </a:ext>
              </a:extLst>
            </p:cNvPr>
            <p:cNvGrpSpPr/>
            <p:nvPr/>
          </p:nvGrpSpPr>
          <p:grpSpPr>
            <a:xfrm>
              <a:off x="237547" y="4108954"/>
              <a:ext cx="2219644" cy="890378"/>
              <a:chOff x="237547" y="4138585"/>
              <a:chExt cx="2219644" cy="890378"/>
            </a:xfrm>
          </p:grpSpPr>
          <p:sp>
            <p:nvSpPr>
              <p:cNvPr id="490" name="Rectangle 489">
                <a:extLst>
                  <a:ext uri="{FF2B5EF4-FFF2-40B4-BE49-F238E27FC236}">
                    <a16:creationId xmlns:a16="http://schemas.microsoft.com/office/drawing/2014/main" id="{8A03E79E-8035-4B0D-941E-684026AE39A5}"/>
                  </a:ext>
                </a:extLst>
              </p:cNvPr>
              <p:cNvSpPr/>
              <p:nvPr/>
            </p:nvSpPr>
            <p:spPr bwMode="auto">
              <a:xfrm>
                <a:off x="237547" y="4138585"/>
                <a:ext cx="1089544" cy="890378"/>
              </a:xfrm>
              <a:prstGeom prst="rect">
                <a:avLst/>
              </a:prstGeom>
              <a:solidFill>
                <a:srgbClr val="000000"/>
              </a:solidFill>
              <a:ln w="3175" cap="flat" cmpd="sng" algn="ctr">
                <a:solidFill>
                  <a:srgbClr val="D274EC"/>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servers</a:t>
                </a:r>
              </a:p>
            </p:txBody>
          </p:sp>
          <p:grpSp>
            <p:nvGrpSpPr>
              <p:cNvPr id="38" name="Group 37">
                <a:extLst>
                  <a:ext uri="{FF2B5EF4-FFF2-40B4-BE49-F238E27FC236}">
                    <a16:creationId xmlns:a16="http://schemas.microsoft.com/office/drawing/2014/main" id="{083DE314-6968-49EF-9B5A-A294825FE518}"/>
                  </a:ext>
                </a:extLst>
              </p:cNvPr>
              <p:cNvGrpSpPr/>
              <p:nvPr/>
            </p:nvGrpSpPr>
            <p:grpSpPr>
              <a:xfrm>
                <a:off x="410314" y="4215428"/>
                <a:ext cx="746434" cy="365760"/>
                <a:chOff x="1668757" y="4475957"/>
                <a:chExt cx="746434" cy="365760"/>
              </a:xfrm>
            </p:grpSpPr>
            <p:pic>
              <p:nvPicPr>
                <p:cNvPr id="491" name="Graphic 490">
                  <a:extLst>
                    <a:ext uri="{FF2B5EF4-FFF2-40B4-BE49-F238E27FC236}">
                      <a16:creationId xmlns:a16="http://schemas.microsoft.com/office/drawing/2014/main" id="{8F16AFB5-7F3A-41F2-AF10-80580ABBF7B4}"/>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668757" y="4475957"/>
                  <a:ext cx="365760" cy="365760"/>
                </a:xfrm>
                <a:prstGeom prst="rect">
                  <a:avLst/>
                </a:prstGeom>
              </p:spPr>
            </p:pic>
            <p:pic>
              <p:nvPicPr>
                <p:cNvPr id="492" name="Graphic 491">
                  <a:extLst>
                    <a:ext uri="{FF2B5EF4-FFF2-40B4-BE49-F238E27FC236}">
                      <a16:creationId xmlns:a16="http://schemas.microsoft.com/office/drawing/2014/main" id="{2C3AE781-91F8-4373-9750-D0853E7BA843}"/>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2049431" y="4475957"/>
                  <a:ext cx="365760" cy="365760"/>
                </a:xfrm>
                <a:prstGeom prst="rect">
                  <a:avLst/>
                </a:prstGeom>
              </p:spPr>
            </p:pic>
          </p:grpSp>
          <p:sp>
            <p:nvSpPr>
              <p:cNvPr id="493" name="Rectangle 492">
                <a:extLst>
                  <a:ext uri="{FF2B5EF4-FFF2-40B4-BE49-F238E27FC236}">
                    <a16:creationId xmlns:a16="http://schemas.microsoft.com/office/drawing/2014/main" id="{554B0619-E957-4D31-94FD-A7A8878D4836}"/>
                  </a:ext>
                </a:extLst>
              </p:cNvPr>
              <p:cNvSpPr/>
              <p:nvPr/>
            </p:nvSpPr>
            <p:spPr bwMode="auto">
              <a:xfrm>
                <a:off x="1367647" y="4138585"/>
                <a:ext cx="1089544" cy="890378"/>
              </a:xfrm>
              <a:prstGeom prst="rect">
                <a:avLst/>
              </a:prstGeom>
              <a:solidFill>
                <a:srgbClr val="000000"/>
              </a:solidFill>
              <a:ln w="3175" cap="flat" cmpd="sng" algn="ctr">
                <a:solidFill>
                  <a:srgbClr val="D274EC"/>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p:txBody>
          </p:sp>
          <p:grpSp>
            <p:nvGrpSpPr>
              <p:cNvPr id="39" name="Group 38">
                <a:extLst>
                  <a:ext uri="{FF2B5EF4-FFF2-40B4-BE49-F238E27FC236}">
                    <a16:creationId xmlns:a16="http://schemas.microsoft.com/office/drawing/2014/main" id="{8C5F0FBF-2ABB-4D82-8B0A-C4EE24254369}"/>
                  </a:ext>
                </a:extLst>
              </p:cNvPr>
              <p:cNvGrpSpPr/>
              <p:nvPr/>
            </p:nvGrpSpPr>
            <p:grpSpPr>
              <a:xfrm>
                <a:off x="1540444" y="4220225"/>
                <a:ext cx="755350" cy="365760"/>
                <a:chOff x="1537459" y="4215428"/>
                <a:chExt cx="755350" cy="365760"/>
              </a:xfrm>
            </p:grpSpPr>
            <p:pic>
              <p:nvPicPr>
                <p:cNvPr id="8" name="Graphic 7" descr="Azure SQL">
                  <a:extLst>
                    <a:ext uri="{FF2B5EF4-FFF2-40B4-BE49-F238E27FC236}">
                      <a16:creationId xmlns:a16="http://schemas.microsoft.com/office/drawing/2014/main" id="{CC75F621-A592-40C9-B52C-86F45C08F0D5}"/>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537459" y="4215428"/>
                  <a:ext cx="365760" cy="365760"/>
                </a:xfrm>
                <a:prstGeom prst="rect">
                  <a:avLst/>
                </a:prstGeom>
              </p:spPr>
            </p:pic>
            <p:pic>
              <p:nvPicPr>
                <p:cNvPr id="296" name="Graphic 295" descr="Azure SQL">
                  <a:extLst>
                    <a:ext uri="{FF2B5EF4-FFF2-40B4-BE49-F238E27FC236}">
                      <a16:creationId xmlns:a16="http://schemas.microsoft.com/office/drawing/2014/main" id="{EE0C6E8F-75DA-4B4F-A64F-60CDEC8158D3}"/>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927049" y="4215428"/>
                  <a:ext cx="365760" cy="365760"/>
                </a:xfrm>
                <a:prstGeom prst="rect">
                  <a:avLst/>
                </a:prstGeom>
              </p:spPr>
            </p:pic>
          </p:grpSp>
        </p:grpSp>
        <p:cxnSp>
          <p:nvCxnSpPr>
            <p:cNvPr id="494" name="Connector: Elbow 493">
              <a:extLst>
                <a:ext uri="{FF2B5EF4-FFF2-40B4-BE49-F238E27FC236}">
                  <a16:creationId xmlns:a16="http://schemas.microsoft.com/office/drawing/2014/main" id="{B63D1755-6BD8-4C9B-B19B-7498C8493556}"/>
                </a:ext>
              </a:extLst>
            </p:cNvPr>
            <p:cNvCxnSpPr>
              <a:cxnSpLocks/>
              <a:stCxn id="299" idx="0"/>
              <a:endCxn id="493" idx="2"/>
            </p:cNvCxnSpPr>
            <p:nvPr/>
          </p:nvCxnSpPr>
          <p:spPr>
            <a:xfrm rot="5400000" flipH="1" flipV="1">
              <a:off x="1504032" y="4836435"/>
              <a:ext cx="245490" cy="571284"/>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64" name="Group 463">
            <a:extLst>
              <a:ext uri="{FF2B5EF4-FFF2-40B4-BE49-F238E27FC236}">
                <a16:creationId xmlns:a16="http://schemas.microsoft.com/office/drawing/2014/main" id="{FB3DDE9C-D6DB-4BE6-81AC-9EF87ADE88A5}"/>
              </a:ext>
              <a:ext uri="{C183D7F6-B498-43B3-948B-1728B52AA6E4}">
                <adec:decorative xmlns:adec="http://schemas.microsoft.com/office/drawing/2017/decorative" val="1"/>
              </a:ext>
            </a:extLst>
          </p:cNvPr>
          <p:cNvGrpSpPr/>
          <p:nvPr/>
        </p:nvGrpSpPr>
        <p:grpSpPr>
          <a:xfrm>
            <a:off x="3166374" y="3607480"/>
            <a:ext cx="1325638" cy="526050"/>
            <a:chOff x="3166374" y="3607480"/>
            <a:chExt cx="1325638" cy="526050"/>
          </a:xfrm>
        </p:grpSpPr>
        <p:grpSp>
          <p:nvGrpSpPr>
            <p:cNvPr id="334" name="Group 333">
              <a:extLst>
                <a:ext uri="{FF2B5EF4-FFF2-40B4-BE49-F238E27FC236}">
                  <a16:creationId xmlns:a16="http://schemas.microsoft.com/office/drawing/2014/main" id="{BC639157-B046-4E8D-A900-CD0620CE19E9}"/>
                </a:ext>
              </a:extLst>
            </p:cNvPr>
            <p:cNvGrpSpPr/>
            <p:nvPr/>
          </p:nvGrpSpPr>
          <p:grpSpPr>
            <a:xfrm>
              <a:off x="3166374" y="3714237"/>
              <a:ext cx="1325638" cy="419293"/>
              <a:chOff x="5494900" y="3718614"/>
              <a:chExt cx="1325638" cy="419293"/>
            </a:xfrm>
          </p:grpSpPr>
          <p:cxnSp>
            <p:nvCxnSpPr>
              <p:cNvPr id="335" name="Connector: Elbow 334">
                <a:extLst>
                  <a:ext uri="{FF2B5EF4-FFF2-40B4-BE49-F238E27FC236}">
                    <a16:creationId xmlns:a16="http://schemas.microsoft.com/office/drawing/2014/main" id="{1ABDE1A6-4AE8-4F1B-BA26-B4BAD33DA793}"/>
                  </a:ext>
                </a:extLst>
              </p:cNvPr>
              <p:cNvCxnSpPr>
                <a:cxnSpLocks/>
                <a:stCxn id="490" idx="0"/>
                <a:endCxn id="337" idx="2"/>
              </p:cNvCxnSpPr>
              <p:nvPr/>
            </p:nvCxnSpPr>
            <p:spPr>
              <a:xfrm rot="5400000" flipH="1" flipV="1">
                <a:off x="5764730" y="3744918"/>
                <a:ext cx="219237" cy="566741"/>
              </a:xfrm>
              <a:prstGeom prst="bentConnector3">
                <a:avLst>
                  <a:gd name="adj1" fmla="val 50000"/>
                </a:avLst>
              </a:prstGeom>
              <a:ln w="12700">
                <a:solidFill>
                  <a:srgbClr val="D274EC"/>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6" name="Connector: Elbow 335">
                <a:extLst>
                  <a:ext uri="{FF2B5EF4-FFF2-40B4-BE49-F238E27FC236}">
                    <a16:creationId xmlns:a16="http://schemas.microsoft.com/office/drawing/2014/main" id="{06FFBCE0-7300-4F2F-8D30-266E4732D347}"/>
                  </a:ext>
                </a:extLst>
              </p:cNvPr>
              <p:cNvCxnSpPr>
                <a:cxnSpLocks/>
                <a:stCxn id="493" idx="0"/>
                <a:endCxn id="337" idx="2"/>
              </p:cNvCxnSpPr>
              <p:nvPr/>
            </p:nvCxnSpPr>
            <p:spPr>
              <a:xfrm rot="16200000" flipV="1">
                <a:off x="6329781" y="3746608"/>
                <a:ext cx="219237" cy="563359"/>
              </a:xfrm>
              <a:prstGeom prst="bentConnector3">
                <a:avLst>
                  <a:gd name="adj1" fmla="val 50000"/>
                </a:avLst>
              </a:prstGeom>
              <a:ln w="12700">
                <a:solidFill>
                  <a:srgbClr val="D274EC"/>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37" name="Rectangle 336">
                <a:extLst>
                  <a:ext uri="{FF2B5EF4-FFF2-40B4-BE49-F238E27FC236}">
                    <a16:creationId xmlns:a16="http://schemas.microsoft.com/office/drawing/2014/main" id="{B07EE6CB-390C-4D84-8F72-2D0C4F26F2FE}"/>
                  </a:ext>
                </a:extLst>
              </p:cNvPr>
              <p:cNvSpPr/>
              <p:nvPr/>
            </p:nvSpPr>
            <p:spPr bwMode="auto">
              <a:xfrm>
                <a:off x="5494900" y="3718614"/>
                <a:ext cx="1325638" cy="200055"/>
              </a:xfrm>
              <a:prstGeom prst="rect">
                <a:avLst/>
              </a:prstGeom>
              <a:solidFill>
                <a:srgbClr val="000000"/>
              </a:solidFill>
              <a:ln w="3175" cap="flat" cmpd="sng" algn="ctr">
                <a:solidFill>
                  <a:srgbClr val="D274EC"/>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Tag: “Infrastructure: AzHCI”</a:t>
                </a:r>
              </a:p>
            </p:txBody>
          </p:sp>
        </p:grpSp>
        <p:cxnSp>
          <p:nvCxnSpPr>
            <p:cNvPr id="342" name="Straight Connector 341">
              <a:extLst>
                <a:ext uri="{FF2B5EF4-FFF2-40B4-BE49-F238E27FC236}">
                  <a16:creationId xmlns:a16="http://schemas.microsoft.com/office/drawing/2014/main" id="{81E9AF83-6595-40C6-88EC-D3FE38685E81}"/>
                </a:ext>
              </a:extLst>
            </p:cNvPr>
            <p:cNvCxnSpPr>
              <a:cxnSpLocks/>
              <a:stCxn id="337" idx="0"/>
            </p:cNvCxnSpPr>
            <p:nvPr/>
          </p:nvCxnSpPr>
          <p:spPr>
            <a:xfrm flipV="1">
              <a:off x="3829193" y="3607480"/>
              <a:ext cx="0" cy="106757"/>
            </a:xfrm>
            <a:prstGeom prst="line">
              <a:avLst/>
            </a:prstGeom>
            <a:ln w="12700">
              <a:solidFill>
                <a:srgbClr val="D274E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45" name="Group 344">
            <a:extLst>
              <a:ext uri="{FF2B5EF4-FFF2-40B4-BE49-F238E27FC236}">
                <a16:creationId xmlns:a16="http://schemas.microsoft.com/office/drawing/2014/main" id="{C95AB1D6-EA57-4E89-B28C-10BA1C22734D}"/>
              </a:ext>
              <a:ext uri="{C183D7F6-B498-43B3-948B-1728B52AA6E4}">
                <adec:decorative xmlns:adec="http://schemas.microsoft.com/office/drawing/2017/decorative" val="1"/>
              </a:ext>
            </a:extLst>
          </p:cNvPr>
          <p:cNvGrpSpPr/>
          <p:nvPr/>
        </p:nvGrpSpPr>
        <p:grpSpPr>
          <a:xfrm>
            <a:off x="5474135" y="3602007"/>
            <a:ext cx="1325638" cy="526050"/>
            <a:chOff x="3166374" y="3607480"/>
            <a:chExt cx="1325638" cy="526050"/>
          </a:xfrm>
        </p:grpSpPr>
        <p:grpSp>
          <p:nvGrpSpPr>
            <p:cNvPr id="346" name="Group 345">
              <a:extLst>
                <a:ext uri="{FF2B5EF4-FFF2-40B4-BE49-F238E27FC236}">
                  <a16:creationId xmlns:a16="http://schemas.microsoft.com/office/drawing/2014/main" id="{00066D70-8906-4E98-A4F7-049FCA953F62}"/>
                </a:ext>
              </a:extLst>
            </p:cNvPr>
            <p:cNvGrpSpPr/>
            <p:nvPr/>
          </p:nvGrpSpPr>
          <p:grpSpPr>
            <a:xfrm>
              <a:off x="3166374" y="3714237"/>
              <a:ext cx="1325638" cy="419293"/>
              <a:chOff x="5494900" y="3718614"/>
              <a:chExt cx="1325638" cy="419293"/>
            </a:xfrm>
          </p:grpSpPr>
          <p:cxnSp>
            <p:nvCxnSpPr>
              <p:cNvPr id="360" name="Connector: Elbow 359">
                <a:extLst>
                  <a:ext uri="{FF2B5EF4-FFF2-40B4-BE49-F238E27FC236}">
                    <a16:creationId xmlns:a16="http://schemas.microsoft.com/office/drawing/2014/main" id="{7048953D-BAA0-4A67-AB02-DCB3775DF8B6}"/>
                  </a:ext>
                </a:extLst>
              </p:cNvPr>
              <p:cNvCxnSpPr>
                <a:cxnSpLocks/>
                <a:endCxn id="362" idx="2"/>
              </p:cNvCxnSpPr>
              <p:nvPr/>
            </p:nvCxnSpPr>
            <p:spPr>
              <a:xfrm rot="5400000" flipH="1" flipV="1">
                <a:off x="5764730" y="3744918"/>
                <a:ext cx="219237" cy="566741"/>
              </a:xfrm>
              <a:prstGeom prst="bentConnector3">
                <a:avLst>
                  <a:gd name="adj1" fmla="val 50000"/>
                </a:avLst>
              </a:prstGeom>
              <a:ln w="12700">
                <a:solidFill>
                  <a:srgbClr val="92D05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1" name="Connector: Elbow 360">
                <a:extLst>
                  <a:ext uri="{FF2B5EF4-FFF2-40B4-BE49-F238E27FC236}">
                    <a16:creationId xmlns:a16="http://schemas.microsoft.com/office/drawing/2014/main" id="{3ACD2C78-0689-40BD-B8EA-DA191D0AB3E7}"/>
                  </a:ext>
                </a:extLst>
              </p:cNvPr>
              <p:cNvCxnSpPr>
                <a:cxnSpLocks/>
                <a:endCxn id="362" idx="2"/>
              </p:cNvCxnSpPr>
              <p:nvPr/>
            </p:nvCxnSpPr>
            <p:spPr>
              <a:xfrm rot="16200000" flipV="1">
                <a:off x="6329781" y="3746608"/>
                <a:ext cx="219237" cy="563359"/>
              </a:xfrm>
              <a:prstGeom prst="bentConnector3">
                <a:avLst>
                  <a:gd name="adj1" fmla="val 50000"/>
                </a:avLst>
              </a:prstGeom>
              <a:ln w="12700">
                <a:solidFill>
                  <a:srgbClr val="92D05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62" name="Rectangle 361">
                <a:extLst>
                  <a:ext uri="{FF2B5EF4-FFF2-40B4-BE49-F238E27FC236}">
                    <a16:creationId xmlns:a16="http://schemas.microsoft.com/office/drawing/2014/main" id="{22D3E5FA-0C15-467D-ADB6-CD4402E02878}"/>
                  </a:ext>
                </a:extLst>
              </p:cNvPr>
              <p:cNvSpPr/>
              <p:nvPr/>
            </p:nvSpPr>
            <p:spPr bwMode="auto">
              <a:xfrm>
                <a:off x="5494900" y="3718614"/>
                <a:ext cx="1325638" cy="200055"/>
              </a:xfrm>
              <a:prstGeom prst="rect">
                <a:avLst/>
              </a:prstGeom>
              <a:solidFill>
                <a:srgbClr val="000000"/>
              </a:solidFill>
              <a:ln w="3175" cap="flat" cmpd="sng" algn="ctr">
                <a:solidFill>
                  <a:srgbClr val="92D05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Tag: “Infrastructure: VMware”</a:t>
                </a:r>
              </a:p>
            </p:txBody>
          </p:sp>
        </p:grpSp>
        <p:cxnSp>
          <p:nvCxnSpPr>
            <p:cNvPr id="359" name="Straight Connector 358">
              <a:extLst>
                <a:ext uri="{FF2B5EF4-FFF2-40B4-BE49-F238E27FC236}">
                  <a16:creationId xmlns:a16="http://schemas.microsoft.com/office/drawing/2014/main" id="{F0BD2CCF-4269-4C44-9048-7F54DDAF118A}"/>
                </a:ext>
              </a:extLst>
            </p:cNvPr>
            <p:cNvCxnSpPr>
              <a:cxnSpLocks/>
              <a:stCxn id="362" idx="0"/>
            </p:cNvCxnSpPr>
            <p:nvPr/>
          </p:nvCxnSpPr>
          <p:spPr>
            <a:xfrm flipV="1">
              <a:off x="3829193" y="3607480"/>
              <a:ext cx="0" cy="106757"/>
            </a:xfrm>
            <a:prstGeom prst="line">
              <a:avLst/>
            </a:prstGeom>
            <a:ln w="12700">
              <a:solidFill>
                <a:srgbClr val="92D05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63" name="Group 362">
            <a:extLst>
              <a:ext uri="{FF2B5EF4-FFF2-40B4-BE49-F238E27FC236}">
                <a16:creationId xmlns:a16="http://schemas.microsoft.com/office/drawing/2014/main" id="{7D686A7E-2845-4130-A9BE-5C96E6B1632C}"/>
              </a:ext>
              <a:ext uri="{C183D7F6-B498-43B3-948B-1728B52AA6E4}">
                <adec:decorative xmlns:adec="http://schemas.microsoft.com/office/drawing/2017/decorative" val="1"/>
              </a:ext>
            </a:extLst>
          </p:cNvPr>
          <p:cNvGrpSpPr/>
          <p:nvPr/>
        </p:nvGrpSpPr>
        <p:grpSpPr>
          <a:xfrm>
            <a:off x="7905123" y="3610197"/>
            <a:ext cx="1325638" cy="526050"/>
            <a:chOff x="3166374" y="3607480"/>
            <a:chExt cx="1325638" cy="526050"/>
          </a:xfrm>
        </p:grpSpPr>
        <p:grpSp>
          <p:nvGrpSpPr>
            <p:cNvPr id="364" name="Group 363">
              <a:extLst>
                <a:ext uri="{FF2B5EF4-FFF2-40B4-BE49-F238E27FC236}">
                  <a16:creationId xmlns:a16="http://schemas.microsoft.com/office/drawing/2014/main" id="{07CCDF64-0321-490C-A179-40A2465749E7}"/>
                </a:ext>
              </a:extLst>
            </p:cNvPr>
            <p:cNvGrpSpPr/>
            <p:nvPr/>
          </p:nvGrpSpPr>
          <p:grpSpPr>
            <a:xfrm>
              <a:off x="3166374" y="3714237"/>
              <a:ext cx="1325638" cy="419293"/>
              <a:chOff x="5494900" y="3718614"/>
              <a:chExt cx="1325638" cy="419293"/>
            </a:xfrm>
          </p:grpSpPr>
          <p:cxnSp>
            <p:nvCxnSpPr>
              <p:cNvPr id="366" name="Connector: Elbow 365">
                <a:extLst>
                  <a:ext uri="{FF2B5EF4-FFF2-40B4-BE49-F238E27FC236}">
                    <a16:creationId xmlns:a16="http://schemas.microsoft.com/office/drawing/2014/main" id="{17C16B69-F879-4936-B75E-934A5EFFBE1B}"/>
                  </a:ext>
                </a:extLst>
              </p:cNvPr>
              <p:cNvCxnSpPr>
                <a:cxnSpLocks/>
                <a:endCxn id="368" idx="2"/>
              </p:cNvCxnSpPr>
              <p:nvPr/>
            </p:nvCxnSpPr>
            <p:spPr>
              <a:xfrm rot="5400000" flipH="1" flipV="1">
                <a:off x="5764730" y="3744918"/>
                <a:ext cx="219237" cy="566741"/>
              </a:xfrm>
              <a:prstGeom prst="bentConnector3">
                <a:avLst>
                  <a:gd name="adj1" fmla="val 50000"/>
                </a:avLst>
              </a:prstGeom>
              <a:ln w="12700">
                <a:solidFill>
                  <a:srgbClr val="FFC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7" name="Connector: Elbow 366">
                <a:extLst>
                  <a:ext uri="{FF2B5EF4-FFF2-40B4-BE49-F238E27FC236}">
                    <a16:creationId xmlns:a16="http://schemas.microsoft.com/office/drawing/2014/main" id="{02D51ACC-C5E1-4DE0-B02D-6BF705B3E28A}"/>
                  </a:ext>
                </a:extLst>
              </p:cNvPr>
              <p:cNvCxnSpPr>
                <a:cxnSpLocks/>
                <a:endCxn id="368" idx="2"/>
              </p:cNvCxnSpPr>
              <p:nvPr/>
            </p:nvCxnSpPr>
            <p:spPr>
              <a:xfrm rot="16200000" flipV="1">
                <a:off x="6329781" y="3746608"/>
                <a:ext cx="219237" cy="563359"/>
              </a:xfrm>
              <a:prstGeom prst="bentConnector3">
                <a:avLst>
                  <a:gd name="adj1" fmla="val 50000"/>
                </a:avLst>
              </a:prstGeom>
              <a:ln w="12700">
                <a:solidFill>
                  <a:srgbClr val="FFC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68" name="Rectangle 367">
                <a:extLst>
                  <a:ext uri="{FF2B5EF4-FFF2-40B4-BE49-F238E27FC236}">
                    <a16:creationId xmlns:a16="http://schemas.microsoft.com/office/drawing/2014/main" id="{ADADCCD3-7497-468B-AB2B-0029E5DC64C7}"/>
                  </a:ext>
                </a:extLst>
              </p:cNvPr>
              <p:cNvSpPr/>
              <p:nvPr/>
            </p:nvSpPr>
            <p:spPr bwMode="auto">
              <a:xfrm>
                <a:off x="5494900" y="3718614"/>
                <a:ext cx="1325638" cy="200055"/>
              </a:xfrm>
              <a:prstGeom prst="rect">
                <a:avLst/>
              </a:prstGeom>
              <a:solidFill>
                <a:srgbClr val="000000"/>
              </a:solidFill>
              <a:ln w="3175" cap="flat" cmpd="sng" algn="ctr">
                <a:solidFill>
                  <a:srgbClr val="FFC00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Tag: “Infrastructure: AWS”</a:t>
                </a:r>
              </a:p>
            </p:txBody>
          </p:sp>
        </p:grpSp>
        <p:cxnSp>
          <p:nvCxnSpPr>
            <p:cNvPr id="365" name="Straight Connector 364">
              <a:extLst>
                <a:ext uri="{FF2B5EF4-FFF2-40B4-BE49-F238E27FC236}">
                  <a16:creationId xmlns:a16="http://schemas.microsoft.com/office/drawing/2014/main" id="{6115C322-465E-4A97-B96A-4B577CC6659C}"/>
                </a:ext>
              </a:extLst>
            </p:cNvPr>
            <p:cNvCxnSpPr>
              <a:cxnSpLocks/>
              <a:stCxn id="368" idx="0"/>
            </p:cNvCxnSpPr>
            <p:nvPr/>
          </p:nvCxnSpPr>
          <p:spPr>
            <a:xfrm flipV="1">
              <a:off x="3829193" y="3607480"/>
              <a:ext cx="0" cy="106757"/>
            </a:xfrm>
            <a:prstGeom prst="line">
              <a:avLst/>
            </a:prstGeom>
            <a:ln w="12700">
              <a:solidFill>
                <a:srgbClr val="FFC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69" name="Group 368">
            <a:extLst>
              <a:ext uri="{FF2B5EF4-FFF2-40B4-BE49-F238E27FC236}">
                <a16:creationId xmlns:a16="http://schemas.microsoft.com/office/drawing/2014/main" id="{3D61855F-1425-4BE3-96EC-58FF6B6F30F0}"/>
              </a:ext>
              <a:ext uri="{C183D7F6-B498-43B3-948B-1728B52AA6E4}">
                <adec:decorative xmlns:adec="http://schemas.microsoft.com/office/drawing/2017/decorative" val="1"/>
              </a:ext>
            </a:extLst>
          </p:cNvPr>
          <p:cNvGrpSpPr/>
          <p:nvPr/>
        </p:nvGrpSpPr>
        <p:grpSpPr>
          <a:xfrm>
            <a:off x="10336111" y="3618387"/>
            <a:ext cx="1325638" cy="526050"/>
            <a:chOff x="3166374" y="3607480"/>
            <a:chExt cx="1325638" cy="526050"/>
          </a:xfrm>
        </p:grpSpPr>
        <p:grpSp>
          <p:nvGrpSpPr>
            <p:cNvPr id="370" name="Group 369">
              <a:extLst>
                <a:ext uri="{FF2B5EF4-FFF2-40B4-BE49-F238E27FC236}">
                  <a16:creationId xmlns:a16="http://schemas.microsoft.com/office/drawing/2014/main" id="{4E79F0B9-8AB7-471B-890A-16364F3ACDCD}"/>
                </a:ext>
              </a:extLst>
            </p:cNvPr>
            <p:cNvGrpSpPr/>
            <p:nvPr/>
          </p:nvGrpSpPr>
          <p:grpSpPr>
            <a:xfrm>
              <a:off x="3166374" y="3714237"/>
              <a:ext cx="1325638" cy="419293"/>
              <a:chOff x="5494900" y="3718614"/>
              <a:chExt cx="1325638" cy="419293"/>
            </a:xfrm>
          </p:grpSpPr>
          <p:cxnSp>
            <p:nvCxnSpPr>
              <p:cNvPr id="372" name="Connector: Elbow 371">
                <a:extLst>
                  <a:ext uri="{FF2B5EF4-FFF2-40B4-BE49-F238E27FC236}">
                    <a16:creationId xmlns:a16="http://schemas.microsoft.com/office/drawing/2014/main" id="{D1216AFB-560E-4F3D-BB2D-BD3CAC95DADE}"/>
                  </a:ext>
                </a:extLst>
              </p:cNvPr>
              <p:cNvCxnSpPr>
                <a:cxnSpLocks/>
                <a:endCxn id="374" idx="2"/>
              </p:cNvCxnSpPr>
              <p:nvPr/>
            </p:nvCxnSpPr>
            <p:spPr>
              <a:xfrm rot="5400000" flipH="1" flipV="1">
                <a:off x="5764730" y="3744918"/>
                <a:ext cx="219237" cy="566741"/>
              </a:xfrm>
              <a:prstGeom prst="bentConnector3">
                <a:avLst>
                  <a:gd name="adj1" fmla="val 50000"/>
                </a:avLst>
              </a:prstGeom>
              <a:ln w="12700">
                <a:solidFill>
                  <a:srgbClr val="FF0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3" name="Connector: Elbow 372">
                <a:extLst>
                  <a:ext uri="{FF2B5EF4-FFF2-40B4-BE49-F238E27FC236}">
                    <a16:creationId xmlns:a16="http://schemas.microsoft.com/office/drawing/2014/main" id="{F0110561-3C52-45FD-8704-2173067DB785}"/>
                  </a:ext>
                </a:extLst>
              </p:cNvPr>
              <p:cNvCxnSpPr>
                <a:cxnSpLocks/>
                <a:endCxn id="374" idx="2"/>
              </p:cNvCxnSpPr>
              <p:nvPr/>
            </p:nvCxnSpPr>
            <p:spPr>
              <a:xfrm rot="16200000" flipV="1">
                <a:off x="6329781" y="3746608"/>
                <a:ext cx="219237" cy="563359"/>
              </a:xfrm>
              <a:prstGeom prst="bentConnector3">
                <a:avLst>
                  <a:gd name="adj1" fmla="val 50000"/>
                </a:avLst>
              </a:prstGeom>
              <a:ln w="12700">
                <a:solidFill>
                  <a:srgbClr val="FF0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74" name="Rectangle 373">
                <a:extLst>
                  <a:ext uri="{FF2B5EF4-FFF2-40B4-BE49-F238E27FC236}">
                    <a16:creationId xmlns:a16="http://schemas.microsoft.com/office/drawing/2014/main" id="{9EDA7511-32A2-4537-9E5A-77DCDF84E2F8}"/>
                  </a:ext>
                </a:extLst>
              </p:cNvPr>
              <p:cNvSpPr/>
              <p:nvPr/>
            </p:nvSpPr>
            <p:spPr bwMode="auto">
              <a:xfrm>
                <a:off x="5494900" y="3718614"/>
                <a:ext cx="1325638" cy="200055"/>
              </a:xfrm>
              <a:prstGeom prst="rect">
                <a:avLst/>
              </a:prstGeom>
              <a:solidFill>
                <a:srgbClr val="000000"/>
              </a:solidFill>
              <a:ln w="3175" cap="flat" cmpd="sng" algn="ctr">
                <a:solidFill>
                  <a:srgbClr val="FF000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Tag: “Infrastructure: GCP”</a:t>
                </a:r>
              </a:p>
            </p:txBody>
          </p:sp>
        </p:grpSp>
        <p:cxnSp>
          <p:nvCxnSpPr>
            <p:cNvPr id="371" name="Straight Connector 370">
              <a:extLst>
                <a:ext uri="{FF2B5EF4-FFF2-40B4-BE49-F238E27FC236}">
                  <a16:creationId xmlns:a16="http://schemas.microsoft.com/office/drawing/2014/main" id="{E11B06D4-A7C3-40BF-86D0-25C9399FACC8}"/>
                </a:ext>
              </a:extLst>
            </p:cNvPr>
            <p:cNvCxnSpPr>
              <a:cxnSpLocks/>
              <a:stCxn id="374" idx="0"/>
            </p:cNvCxnSpPr>
            <p:nvPr/>
          </p:nvCxnSpPr>
          <p:spPr>
            <a:xfrm flipV="1">
              <a:off x="3829193" y="3607480"/>
              <a:ext cx="0" cy="106757"/>
            </a:xfrm>
            <a:prstGeom prst="line">
              <a:avLst/>
            </a:prstGeom>
            <a:ln w="127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273" name="Straight Connector 272">
            <a:extLst>
              <a:ext uri="{FF2B5EF4-FFF2-40B4-BE49-F238E27FC236}">
                <a16:creationId xmlns:a16="http://schemas.microsoft.com/office/drawing/2014/main" id="{320324B9-A4C7-47E6-9D22-64BBF48E093C}"/>
              </a:ext>
              <a:ext uri="{C183D7F6-B498-43B3-948B-1728B52AA6E4}">
                <adec:decorative xmlns:adec="http://schemas.microsoft.com/office/drawing/2017/decorative" val="1"/>
              </a:ext>
            </a:extLst>
          </p:cNvPr>
          <p:cNvCxnSpPr>
            <a:cxnSpLocks/>
            <a:endCxn id="276" idx="0"/>
          </p:cNvCxnSpPr>
          <p:nvPr/>
        </p:nvCxnSpPr>
        <p:spPr>
          <a:xfrm flipH="1">
            <a:off x="7373061" y="2054000"/>
            <a:ext cx="886" cy="230245"/>
          </a:xfrm>
          <a:prstGeom prst="line">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4" name="Connector: Elbow 273">
            <a:extLst>
              <a:ext uri="{FF2B5EF4-FFF2-40B4-BE49-F238E27FC236}">
                <a16:creationId xmlns:a16="http://schemas.microsoft.com/office/drawing/2014/main" id="{5871ACBC-2D1A-4C11-874A-688C80214EEA}"/>
              </a:ext>
              <a:ext uri="{C183D7F6-B498-43B3-948B-1728B52AA6E4}">
                <adec:decorative xmlns:adec="http://schemas.microsoft.com/office/drawing/2017/decorative" val="1"/>
              </a:ext>
            </a:extLst>
          </p:cNvPr>
          <p:cNvCxnSpPr>
            <a:cxnSpLocks/>
            <a:endCxn id="276" idx="1"/>
          </p:cNvCxnSpPr>
          <p:nvPr/>
        </p:nvCxnSpPr>
        <p:spPr>
          <a:xfrm rot="5400000" flipH="1" flipV="1">
            <a:off x="2512249" y="2617731"/>
            <a:ext cx="413239" cy="286370"/>
          </a:xfrm>
          <a:prstGeom prst="bentConnector2">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75" name="Group 274">
            <a:extLst>
              <a:ext uri="{FF2B5EF4-FFF2-40B4-BE49-F238E27FC236}">
                <a16:creationId xmlns:a16="http://schemas.microsoft.com/office/drawing/2014/main" id="{9293BA94-D0AA-4117-82D0-F5F6CA936BDB}"/>
              </a:ext>
              <a:ext uri="{C183D7F6-B498-43B3-948B-1728B52AA6E4}">
                <adec:decorative xmlns:adec="http://schemas.microsoft.com/office/drawing/2017/decorative" val="1"/>
              </a:ext>
            </a:extLst>
          </p:cNvPr>
          <p:cNvGrpSpPr/>
          <p:nvPr/>
        </p:nvGrpSpPr>
        <p:grpSpPr>
          <a:xfrm>
            <a:off x="2862053" y="2284245"/>
            <a:ext cx="9022016" cy="540102"/>
            <a:chOff x="2862053" y="2319805"/>
            <a:chExt cx="9022016" cy="540102"/>
          </a:xfrm>
        </p:grpSpPr>
        <p:sp>
          <p:nvSpPr>
            <p:cNvPr id="276" name="Rectangle 275">
              <a:extLst>
                <a:ext uri="{FF2B5EF4-FFF2-40B4-BE49-F238E27FC236}">
                  <a16:creationId xmlns:a16="http://schemas.microsoft.com/office/drawing/2014/main" id="{657D9AC4-8986-440E-96C2-9B59A3280021}"/>
                </a:ext>
              </a:extLst>
            </p:cNvPr>
            <p:cNvSpPr/>
            <p:nvPr/>
          </p:nvSpPr>
          <p:spPr bwMode="auto">
            <a:xfrm>
              <a:off x="2862053" y="2319805"/>
              <a:ext cx="9022016" cy="54010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277" name="Group 276">
              <a:extLst>
                <a:ext uri="{FF2B5EF4-FFF2-40B4-BE49-F238E27FC236}">
                  <a16:creationId xmlns:a16="http://schemas.microsoft.com/office/drawing/2014/main" id="{BCC709EE-7385-46D0-BCEC-338AF4EAB593}"/>
                </a:ext>
              </a:extLst>
            </p:cNvPr>
            <p:cNvGrpSpPr/>
            <p:nvPr/>
          </p:nvGrpSpPr>
          <p:grpSpPr>
            <a:xfrm>
              <a:off x="3082281" y="2605353"/>
              <a:ext cx="8626062" cy="196097"/>
              <a:chOff x="2911677" y="2599393"/>
              <a:chExt cx="8626062" cy="286854"/>
            </a:xfrm>
          </p:grpSpPr>
          <p:sp>
            <p:nvSpPr>
              <p:cNvPr id="280" name="Rectangle 279">
                <a:extLst>
                  <a:ext uri="{FF2B5EF4-FFF2-40B4-BE49-F238E27FC236}">
                    <a16:creationId xmlns:a16="http://schemas.microsoft.com/office/drawing/2014/main" id="{8A306F4E-B9B7-4A14-B58A-38B65E5BE8AA}"/>
                  </a:ext>
                </a:extLst>
              </p:cNvPr>
              <p:cNvSpPr/>
              <p:nvPr/>
            </p:nvSpPr>
            <p:spPr bwMode="auto">
              <a:xfrm>
                <a:off x="5390791" y="2604467"/>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Secrets</a:t>
                </a:r>
              </a:p>
            </p:txBody>
          </p:sp>
          <p:sp>
            <p:nvSpPr>
              <p:cNvPr id="281" name="Rectangle 280">
                <a:extLst>
                  <a:ext uri="{FF2B5EF4-FFF2-40B4-BE49-F238E27FC236}">
                    <a16:creationId xmlns:a16="http://schemas.microsoft.com/office/drawing/2014/main" id="{EEB45111-442E-4B33-8586-DB8FCA0A76BA}"/>
                  </a:ext>
                </a:extLst>
              </p:cNvPr>
              <p:cNvSpPr/>
              <p:nvPr/>
            </p:nvSpPr>
            <p:spPr bwMode="auto">
              <a:xfrm>
                <a:off x="6633151" y="2606424"/>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Change Tracking</a:t>
                </a:r>
              </a:p>
            </p:txBody>
          </p:sp>
          <p:sp>
            <p:nvSpPr>
              <p:cNvPr id="283" name="Rectangle 282">
                <a:extLst>
                  <a:ext uri="{FF2B5EF4-FFF2-40B4-BE49-F238E27FC236}">
                    <a16:creationId xmlns:a16="http://schemas.microsoft.com/office/drawing/2014/main" id="{F20981A4-113F-4825-B3E9-96042F103193}"/>
                  </a:ext>
                </a:extLst>
              </p:cNvPr>
              <p:cNvSpPr/>
              <p:nvPr/>
            </p:nvSpPr>
            <p:spPr bwMode="auto">
              <a:xfrm>
                <a:off x="10349019" y="2611927"/>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Automanage</a:t>
                </a:r>
              </a:p>
            </p:txBody>
          </p:sp>
          <p:sp>
            <p:nvSpPr>
              <p:cNvPr id="284" name="Rectangle 283">
                <a:extLst>
                  <a:ext uri="{FF2B5EF4-FFF2-40B4-BE49-F238E27FC236}">
                    <a16:creationId xmlns:a16="http://schemas.microsoft.com/office/drawing/2014/main" id="{0757D688-C5CB-43D1-B030-C17C29B7E905}"/>
                  </a:ext>
                </a:extLst>
              </p:cNvPr>
              <p:cNvSpPr/>
              <p:nvPr/>
            </p:nvSpPr>
            <p:spPr bwMode="auto">
              <a:xfrm>
                <a:off x="4154037" y="2602146"/>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Monitoring &amp; Logs</a:t>
                </a:r>
              </a:p>
            </p:txBody>
          </p:sp>
          <p:sp>
            <p:nvSpPr>
              <p:cNvPr id="285" name="Rectangle 284">
                <a:extLst>
                  <a:ext uri="{FF2B5EF4-FFF2-40B4-BE49-F238E27FC236}">
                    <a16:creationId xmlns:a16="http://schemas.microsoft.com/office/drawing/2014/main" id="{D0AD387D-99EE-4C8B-A05D-336F7CF3604E}"/>
                  </a:ext>
                </a:extLst>
              </p:cNvPr>
              <p:cNvSpPr/>
              <p:nvPr/>
            </p:nvSpPr>
            <p:spPr bwMode="auto">
              <a:xfrm>
                <a:off x="7870539" y="2606299"/>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Extensibility</a:t>
                </a:r>
              </a:p>
            </p:txBody>
          </p:sp>
          <p:sp>
            <p:nvSpPr>
              <p:cNvPr id="286" name="Rectangle 285">
                <a:extLst>
                  <a:ext uri="{FF2B5EF4-FFF2-40B4-BE49-F238E27FC236}">
                    <a16:creationId xmlns:a16="http://schemas.microsoft.com/office/drawing/2014/main" id="{711BA233-17F7-403E-8908-99AEAE60596B}"/>
                  </a:ext>
                </a:extLst>
              </p:cNvPr>
              <p:cNvSpPr/>
              <p:nvPr/>
            </p:nvSpPr>
            <p:spPr bwMode="auto">
              <a:xfrm>
                <a:off x="9106659" y="2611929"/>
                <a:ext cx="1188720" cy="27431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Patching &amp; Updates</a:t>
                </a:r>
              </a:p>
            </p:txBody>
          </p:sp>
          <p:sp>
            <p:nvSpPr>
              <p:cNvPr id="287" name="Rectangle 286">
                <a:extLst>
                  <a:ext uri="{FF2B5EF4-FFF2-40B4-BE49-F238E27FC236}">
                    <a16:creationId xmlns:a16="http://schemas.microsoft.com/office/drawing/2014/main" id="{08AFCAAE-95D8-46F5-8720-937AABB5B862}"/>
                  </a:ext>
                </a:extLst>
              </p:cNvPr>
              <p:cNvSpPr/>
              <p:nvPr/>
            </p:nvSpPr>
            <p:spPr bwMode="auto">
              <a:xfrm>
                <a:off x="2911677" y="2599393"/>
                <a:ext cx="1188720" cy="27431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Threat Protection</a:t>
                </a:r>
              </a:p>
            </p:txBody>
          </p:sp>
        </p:grpSp>
        <p:sp>
          <p:nvSpPr>
            <p:cNvPr id="278" name="TextBox 277">
              <a:extLst>
                <a:ext uri="{FF2B5EF4-FFF2-40B4-BE49-F238E27FC236}">
                  <a16:creationId xmlns:a16="http://schemas.microsoft.com/office/drawing/2014/main" id="{2336D9B4-E1B0-4764-B883-C58EF283AEB4}"/>
                </a:ext>
              </a:extLst>
            </p:cNvPr>
            <p:cNvSpPr txBox="1"/>
            <p:nvPr/>
          </p:nvSpPr>
          <p:spPr>
            <a:xfrm>
              <a:off x="6254643" y="2362000"/>
              <a:ext cx="2527300" cy="1577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Integration</a:t>
              </a:r>
            </a:p>
          </p:txBody>
        </p:sp>
        <p:pic>
          <p:nvPicPr>
            <p:cNvPr id="279" name="Graphic 278" descr="Azure arc icon">
              <a:extLst>
                <a:ext uri="{FF2B5EF4-FFF2-40B4-BE49-F238E27FC236}">
                  <a16:creationId xmlns:a16="http://schemas.microsoft.com/office/drawing/2014/main" id="{83D9891E-DCFA-4C4D-BC42-CB5A47CF40D9}"/>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632747" y="2325025"/>
              <a:ext cx="274320" cy="274320"/>
            </a:xfrm>
            <a:prstGeom prst="rect">
              <a:avLst/>
            </a:prstGeom>
            <a:effectLst>
              <a:outerShdw blurRad="571500" algn="tl" rotWithShape="0">
                <a:srgbClr val="0078D4">
                  <a:alpha val="70000"/>
                </a:srgbClr>
              </a:outerShdw>
            </a:effectLst>
          </p:spPr>
        </p:pic>
      </p:grpSp>
      <p:cxnSp>
        <p:nvCxnSpPr>
          <p:cNvPr id="288" name="Connector: Elbow 287">
            <a:extLst>
              <a:ext uri="{FF2B5EF4-FFF2-40B4-BE49-F238E27FC236}">
                <a16:creationId xmlns:a16="http://schemas.microsoft.com/office/drawing/2014/main" id="{F8BCA83F-9342-47BE-A656-2E7B4A354C1D}"/>
              </a:ext>
              <a:ext uri="{C183D7F6-B498-43B3-948B-1728B52AA6E4}">
                <adec:decorative xmlns:adec="http://schemas.microsoft.com/office/drawing/2017/decorative" val="1"/>
              </a:ext>
            </a:extLst>
          </p:cNvPr>
          <p:cNvCxnSpPr>
            <a:cxnSpLocks/>
          </p:cNvCxnSpPr>
          <p:nvPr/>
        </p:nvCxnSpPr>
        <p:spPr>
          <a:xfrm rot="10800000" flipV="1">
            <a:off x="1459896" y="2240802"/>
            <a:ext cx="5232067" cy="284204"/>
          </a:xfrm>
          <a:prstGeom prst="bentConnector2">
            <a:avLst/>
          </a:prstGeom>
          <a:ln w="12700">
            <a:solidFill>
              <a:schemeClr val="accent4"/>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B7DC826C-A0B5-4DDE-9100-D16AD60360D9}"/>
              </a:ext>
              <a:ext uri="{C183D7F6-B498-43B3-948B-1728B52AA6E4}">
                <adec:decorative xmlns:adec="http://schemas.microsoft.com/office/drawing/2017/decorative" val="1"/>
              </a:ext>
            </a:extLst>
          </p:cNvPr>
          <p:cNvCxnSpPr>
            <a:cxnSpLocks/>
          </p:cNvCxnSpPr>
          <p:nvPr/>
        </p:nvCxnSpPr>
        <p:spPr>
          <a:xfrm flipH="1" flipV="1">
            <a:off x="6686230" y="2052648"/>
            <a:ext cx="0" cy="188154"/>
          </a:xfrm>
          <a:prstGeom prst="line">
            <a:avLst/>
          </a:prstGeom>
          <a:ln w="12700">
            <a:solidFill>
              <a:schemeClr val="accent4"/>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614600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8C41C88-A4C9-4C05-A881-EA982B5BDD66}"/>
              </a:ext>
              <a:ext uri="{C183D7F6-B498-43B3-948B-1728B52AA6E4}">
                <adec:decorative xmlns:adec="http://schemas.microsoft.com/office/drawing/2017/decorative" val="1"/>
              </a:ext>
            </a:extLst>
          </p:cNvPr>
          <p:cNvGrpSpPr/>
          <p:nvPr/>
        </p:nvGrpSpPr>
        <p:grpSpPr>
          <a:xfrm>
            <a:off x="572833" y="754761"/>
            <a:ext cx="3923833" cy="2234029"/>
            <a:chOff x="572833" y="754761"/>
            <a:chExt cx="3923833" cy="2234029"/>
          </a:xfrm>
        </p:grpSpPr>
        <p:sp>
          <p:nvSpPr>
            <p:cNvPr id="7" name="Graphic 117" descr="Cloud">
              <a:extLst>
                <a:ext uri="{FF2B5EF4-FFF2-40B4-BE49-F238E27FC236}">
                  <a16:creationId xmlns:a16="http://schemas.microsoft.com/office/drawing/2014/main" id="{A81A5CB1-23DA-C640-B9C9-A8B11282B827}"/>
                </a:ext>
              </a:extLst>
            </p:cNvPr>
            <p:cNvSpPr/>
            <p:nvPr/>
          </p:nvSpPr>
          <p:spPr>
            <a:xfrm>
              <a:off x="572833" y="754761"/>
              <a:ext cx="3923833" cy="2234029"/>
            </a:xfrm>
            <a:custGeom>
              <a:avLst/>
              <a:gdLst>
                <a:gd name="connsiteX0" fmla="*/ 3369809 w 3923833"/>
                <a:gd name="connsiteY0" fmla="*/ 1112015 h 2234029"/>
                <a:gd name="connsiteX1" fmla="*/ 3323252 w 3923833"/>
                <a:gd name="connsiteY1" fmla="*/ 1112015 h 2234029"/>
                <a:gd name="connsiteX2" fmla="*/ 3323252 w 3923833"/>
                <a:gd name="connsiteY2" fmla="*/ 1112015 h 2234029"/>
                <a:gd name="connsiteX3" fmla="*/ 3029946 w 3923833"/>
                <a:gd name="connsiteY3" fmla="*/ 544024 h 2234029"/>
                <a:gd name="connsiteX4" fmla="*/ 2392120 w 3923833"/>
                <a:gd name="connsiteY4" fmla="*/ 455566 h 2234029"/>
                <a:gd name="connsiteX5" fmla="*/ 1451675 w 3923833"/>
                <a:gd name="connsiteY5" fmla="*/ 22589 h 2234029"/>
                <a:gd name="connsiteX6" fmla="*/ 809194 w 3923833"/>
                <a:gd name="connsiteY6" fmla="*/ 832675 h 2234029"/>
                <a:gd name="connsiteX7" fmla="*/ 809194 w 3923833"/>
                <a:gd name="connsiteY7" fmla="*/ 841986 h 2234029"/>
                <a:gd name="connsiteX8" fmla="*/ 138778 w 3923833"/>
                <a:gd name="connsiteY8" fmla="*/ 1112015 h 2234029"/>
                <a:gd name="connsiteX9" fmla="*/ 64287 w 3923833"/>
                <a:gd name="connsiteY9" fmla="*/ 1828987 h 2234029"/>
                <a:gd name="connsiteX10" fmla="*/ 664868 w 3923833"/>
                <a:gd name="connsiteY10" fmla="*/ 2229374 h 2234029"/>
                <a:gd name="connsiteX11" fmla="*/ 664868 w 3923833"/>
                <a:gd name="connsiteY11" fmla="*/ 2234030 h 2234029"/>
                <a:gd name="connsiteX12" fmla="*/ 3365153 w 3923833"/>
                <a:gd name="connsiteY12" fmla="*/ 2234030 h 2234029"/>
                <a:gd name="connsiteX13" fmla="*/ 3923833 w 3923833"/>
                <a:gd name="connsiteY13" fmla="*/ 1675350 h 2234029"/>
                <a:gd name="connsiteX14" fmla="*/ 3369809 w 3923833"/>
                <a:gd name="connsiteY14" fmla="*/ 1112015 h 2234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3833" h="2234029">
                  <a:moveTo>
                    <a:pt x="3369809" y="1112015"/>
                  </a:moveTo>
                  <a:cubicBezTo>
                    <a:pt x="3355842" y="1112015"/>
                    <a:pt x="3337220" y="1112015"/>
                    <a:pt x="3323252" y="1112015"/>
                  </a:cubicBezTo>
                  <a:cubicBezTo>
                    <a:pt x="3323252" y="1112015"/>
                    <a:pt x="3323252" y="1112015"/>
                    <a:pt x="3323252" y="1112015"/>
                  </a:cubicBezTo>
                  <a:cubicBezTo>
                    <a:pt x="3323252" y="883887"/>
                    <a:pt x="3211517" y="674382"/>
                    <a:pt x="3029946" y="544024"/>
                  </a:cubicBezTo>
                  <a:cubicBezTo>
                    <a:pt x="2843719" y="413665"/>
                    <a:pt x="2606280" y="381075"/>
                    <a:pt x="2392120" y="455566"/>
                  </a:cubicBezTo>
                  <a:cubicBezTo>
                    <a:pt x="2215204" y="111047"/>
                    <a:pt x="1824128" y="-65868"/>
                    <a:pt x="1451675" y="22589"/>
                  </a:cubicBezTo>
                  <a:cubicBezTo>
                    <a:pt x="1079222" y="111047"/>
                    <a:pt x="809194" y="446255"/>
                    <a:pt x="809194" y="832675"/>
                  </a:cubicBezTo>
                  <a:cubicBezTo>
                    <a:pt x="809194" y="832675"/>
                    <a:pt x="809194" y="837330"/>
                    <a:pt x="809194" y="841986"/>
                  </a:cubicBezTo>
                  <a:cubicBezTo>
                    <a:pt x="553132" y="800085"/>
                    <a:pt x="297070" y="907165"/>
                    <a:pt x="138778" y="1112015"/>
                  </a:cubicBezTo>
                  <a:cubicBezTo>
                    <a:pt x="-14859" y="1321520"/>
                    <a:pt x="-42793" y="1596204"/>
                    <a:pt x="64287" y="1828987"/>
                  </a:cubicBezTo>
                  <a:cubicBezTo>
                    <a:pt x="176023" y="2061770"/>
                    <a:pt x="408806" y="2215407"/>
                    <a:pt x="664868" y="2229374"/>
                  </a:cubicBezTo>
                  <a:lnTo>
                    <a:pt x="664868" y="2234030"/>
                  </a:lnTo>
                  <a:lnTo>
                    <a:pt x="3365153" y="2234030"/>
                  </a:lnTo>
                  <a:cubicBezTo>
                    <a:pt x="3672427" y="2234030"/>
                    <a:pt x="3923833" y="1982624"/>
                    <a:pt x="3923833" y="1675350"/>
                  </a:cubicBezTo>
                  <a:cubicBezTo>
                    <a:pt x="3923833" y="1368076"/>
                    <a:pt x="3677083" y="1112015"/>
                    <a:pt x="3369809" y="1112015"/>
                  </a:cubicBezTo>
                  <a:close/>
                </a:path>
              </a:pathLst>
            </a:custGeom>
            <a:solidFill>
              <a:schemeClr val="bg1"/>
            </a:solidFill>
            <a:ln w="28575"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19" name="Group 118">
              <a:extLst>
                <a:ext uri="{FF2B5EF4-FFF2-40B4-BE49-F238E27FC236}">
                  <a16:creationId xmlns:a16="http://schemas.microsoft.com/office/drawing/2014/main" id="{0B6DF372-D009-D84F-9DD4-EA472A2B74F7}"/>
                </a:ext>
                <a:ext uri="{C183D7F6-B498-43B3-948B-1728B52AA6E4}">
                  <adec:decorative xmlns:adec="http://schemas.microsoft.com/office/drawing/2017/decorative" val="1"/>
                </a:ext>
              </a:extLst>
            </p:cNvPr>
            <p:cNvGrpSpPr/>
            <p:nvPr/>
          </p:nvGrpSpPr>
          <p:grpSpPr>
            <a:xfrm>
              <a:off x="1278640" y="1965444"/>
              <a:ext cx="2512217" cy="493858"/>
              <a:chOff x="8561608" y="2785729"/>
              <a:chExt cx="1405900" cy="265698"/>
            </a:xfrm>
          </p:grpSpPr>
          <p:pic>
            <p:nvPicPr>
              <p:cNvPr id="120" name="Picture 119" descr="A picture containing drawing&#10;&#10;Description automatically generated">
                <a:extLst>
                  <a:ext uri="{FF2B5EF4-FFF2-40B4-BE49-F238E27FC236}">
                    <a16:creationId xmlns:a16="http://schemas.microsoft.com/office/drawing/2014/main" id="{A21F8764-9BF0-4841-ABC6-E308AF36C074}"/>
                  </a:ext>
                </a:extLst>
              </p:cNvPr>
              <p:cNvPicPr>
                <a:picLocks noChangeAspect="1"/>
              </p:cNvPicPr>
              <p:nvPr/>
            </p:nvPicPr>
            <p:blipFill rotWithShape="1">
              <a:blip r:embed="rId3">
                <a:extLst>
                  <a:ext uri="{28A0092B-C50C-407E-A947-70E740481C1C}">
                    <a14:useLocalDpi xmlns:a14="http://schemas.microsoft.com/office/drawing/2010/main" val="0"/>
                  </a:ext>
                </a:extLst>
              </a:blip>
              <a:srcRect r="82446" b="108"/>
              <a:stretch/>
            </p:blipFill>
            <p:spPr>
              <a:xfrm>
                <a:off x="8561608" y="2785729"/>
                <a:ext cx="252912" cy="265698"/>
              </a:xfrm>
              <a:prstGeom prst="rect">
                <a:avLst/>
              </a:prstGeom>
            </p:spPr>
          </p:pic>
          <p:pic>
            <p:nvPicPr>
              <p:cNvPr id="121" name="Picture 120" descr="A picture containing drawing&#10;&#10;Description automatically generated">
                <a:extLst>
                  <a:ext uri="{FF2B5EF4-FFF2-40B4-BE49-F238E27FC236}">
                    <a16:creationId xmlns:a16="http://schemas.microsoft.com/office/drawing/2014/main" id="{1684C1A6-64B5-0547-96F7-E6B98BD2CC2D}"/>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p:blipFill>
            <p:spPr>
              <a:xfrm>
                <a:off x="8814520" y="2785729"/>
                <a:ext cx="1152988" cy="258169"/>
              </a:xfrm>
              <a:prstGeom prst="rect">
                <a:avLst/>
              </a:prstGeom>
            </p:spPr>
          </p:pic>
        </p:grpSp>
      </p:grpSp>
      <p:cxnSp>
        <p:nvCxnSpPr>
          <p:cNvPr id="8" name="Straight Connector 7">
            <a:extLst>
              <a:ext uri="{FF2B5EF4-FFF2-40B4-BE49-F238E27FC236}">
                <a16:creationId xmlns:a16="http://schemas.microsoft.com/office/drawing/2014/main" id="{C84C1588-EBC3-4528-860F-81A490B6A47A}"/>
              </a:ext>
              <a:ext uri="{C183D7F6-B498-43B3-948B-1728B52AA6E4}">
                <adec:decorative xmlns:adec="http://schemas.microsoft.com/office/drawing/2017/decorative" val="1"/>
              </a:ext>
            </a:extLst>
          </p:cNvPr>
          <p:cNvCxnSpPr>
            <a:cxnSpLocks/>
          </p:cNvCxnSpPr>
          <p:nvPr/>
        </p:nvCxnSpPr>
        <p:spPr>
          <a:xfrm>
            <a:off x="6332324" y="2866321"/>
            <a:ext cx="0" cy="447122"/>
          </a:xfrm>
          <a:prstGeom prst="line">
            <a:avLst/>
          </a:prstGeom>
          <a:noFill/>
          <a:ln w="19050" cap="flat" cmpd="sng" algn="ctr">
            <a:solidFill>
              <a:srgbClr val="50E6FF"/>
            </a:solidFill>
            <a:prstDash val="solid"/>
            <a:headEnd type="arrow"/>
            <a:tailEnd type="none"/>
          </a:ln>
          <a:effectLst/>
        </p:spPr>
      </p:cxnSp>
      <p:sp>
        <p:nvSpPr>
          <p:cNvPr id="2" name="Rectangle 1">
            <a:extLst>
              <a:ext uri="{FF2B5EF4-FFF2-40B4-BE49-F238E27FC236}">
                <a16:creationId xmlns:a16="http://schemas.microsoft.com/office/drawing/2014/main" id="{1C1B501E-97D6-4F46-BC55-B12DC6340C7A}"/>
              </a:ext>
              <a:ext uri="{C183D7F6-B498-43B3-948B-1728B52AA6E4}">
                <adec:decorative xmlns:adec="http://schemas.microsoft.com/office/drawing/2017/decorative" val="1"/>
              </a:ext>
            </a:extLst>
          </p:cNvPr>
          <p:cNvSpPr/>
          <p:nvPr/>
        </p:nvSpPr>
        <p:spPr>
          <a:xfrm>
            <a:off x="4198778" y="1965444"/>
            <a:ext cx="7488728" cy="86431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UI"/>
              <a:ea typeface="+mj-ea"/>
              <a:cs typeface="+mj-cs"/>
            </a:endParaRPr>
          </a:p>
        </p:txBody>
      </p:sp>
      <p:sp>
        <p:nvSpPr>
          <p:cNvPr id="125" name="Title 124">
            <a:extLst>
              <a:ext uri="{FF2B5EF4-FFF2-40B4-BE49-F238E27FC236}">
                <a16:creationId xmlns:a16="http://schemas.microsoft.com/office/drawing/2014/main" id="{2EFB8229-314F-4F35-9584-809C299E7F53}"/>
              </a:ext>
            </a:extLst>
          </p:cNvPr>
          <p:cNvSpPr txBox="1">
            <a:spLocks noGrp="1"/>
          </p:cNvSpPr>
          <p:nvPr>
            <p:ph type="title" idx="4294967295"/>
          </p:nvPr>
        </p:nvSpPr>
        <p:spPr>
          <a:xfrm>
            <a:off x="5373131" y="2231401"/>
            <a:ext cx="5223184" cy="3323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effectLst/>
                <a:uLnTx/>
                <a:uFillTx/>
                <a:latin typeface="Segoe UI Semibold"/>
                <a:ea typeface="+mj-ea"/>
                <a:cs typeface="+mj-cs"/>
              </a:rPr>
              <a:t>Single control plane with </a:t>
            </a:r>
            <a:r>
              <a:rPr kumimoji="0" lang="en-US" sz="2400" b="0" i="0" u="none" strike="noStrike" kern="1200" cap="none" spc="0" normalizeH="0" baseline="0" noProof="0">
                <a:ln>
                  <a:noFill/>
                </a:ln>
                <a:solidFill>
                  <a:srgbClr val="50E6FF"/>
                </a:solidFill>
                <a:effectLst/>
                <a:uLnTx/>
                <a:uFillTx/>
                <a:latin typeface="Segoe UI Semibold"/>
                <a:ea typeface="+mj-ea"/>
                <a:cs typeface="+mj-cs"/>
              </a:rPr>
              <a:t>Azure Arc</a:t>
            </a:r>
          </a:p>
        </p:txBody>
      </p:sp>
      <p:cxnSp>
        <p:nvCxnSpPr>
          <p:cNvPr id="4" name="Straight Connector 3">
            <a:extLst>
              <a:ext uri="{FF2B5EF4-FFF2-40B4-BE49-F238E27FC236}">
                <a16:creationId xmlns:a16="http://schemas.microsoft.com/office/drawing/2014/main" id="{C3D4D9DD-95F0-42CA-93D3-68A90450766F}"/>
              </a:ext>
              <a:ext uri="{C183D7F6-B498-43B3-948B-1728B52AA6E4}">
                <adec:decorative xmlns:adec="http://schemas.microsoft.com/office/drawing/2017/decorative" val="1"/>
              </a:ext>
            </a:extLst>
          </p:cNvPr>
          <p:cNvCxnSpPr>
            <a:cxnSpLocks/>
          </p:cNvCxnSpPr>
          <p:nvPr/>
        </p:nvCxnSpPr>
        <p:spPr>
          <a:xfrm flipV="1">
            <a:off x="10000777" y="2866321"/>
            <a:ext cx="0" cy="463527"/>
          </a:xfrm>
          <a:prstGeom prst="line">
            <a:avLst/>
          </a:prstGeom>
          <a:noFill/>
          <a:ln w="19050" cap="flat" cmpd="sng" algn="ctr">
            <a:solidFill>
              <a:schemeClr val="accent1"/>
            </a:solidFill>
            <a:prstDash val="solid"/>
            <a:headEnd type="arrow"/>
            <a:tailEnd type="none"/>
          </a:ln>
          <a:effectLst/>
        </p:spPr>
      </p:cxnSp>
      <p:sp>
        <p:nvSpPr>
          <p:cNvPr id="25" name="Rectangle 24">
            <a:extLst>
              <a:ext uri="{FF2B5EF4-FFF2-40B4-BE49-F238E27FC236}">
                <a16:creationId xmlns:a16="http://schemas.microsoft.com/office/drawing/2014/main" id="{45D73A33-D5DD-4D78-89A8-7D079C3796C6}"/>
              </a:ext>
              <a:ext uri="{C183D7F6-B498-43B3-948B-1728B52AA6E4}">
                <adec:decorative xmlns:adec="http://schemas.microsoft.com/office/drawing/2017/decorative" val="1"/>
              </a:ext>
            </a:extLst>
          </p:cNvPr>
          <p:cNvSpPr/>
          <p:nvPr/>
        </p:nvSpPr>
        <p:spPr>
          <a:xfrm>
            <a:off x="4625596" y="3378101"/>
            <a:ext cx="3413456" cy="824603"/>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emibold"/>
              <a:ea typeface="+mj-ea"/>
              <a:cs typeface="+mj-cs"/>
            </a:endParaRPr>
          </a:p>
        </p:txBody>
      </p:sp>
      <p:sp>
        <p:nvSpPr>
          <p:cNvPr id="26" name="TextBox 25">
            <a:extLst>
              <a:ext uri="{FF2B5EF4-FFF2-40B4-BE49-F238E27FC236}">
                <a16:creationId xmlns:a16="http://schemas.microsoft.com/office/drawing/2014/main" id="{C0ED0D61-002D-4BBB-9D5A-81804822E8D3}"/>
              </a:ext>
            </a:extLst>
          </p:cNvPr>
          <p:cNvSpPr txBox="1"/>
          <p:nvPr/>
        </p:nvSpPr>
        <p:spPr>
          <a:xfrm>
            <a:off x="4087081" y="3442646"/>
            <a:ext cx="4490486" cy="701731"/>
          </a:xfrm>
          <a:prstGeom prst="rect">
            <a:avLst/>
          </a:prstGeom>
          <a:noFill/>
        </p:spPr>
        <p:txBody>
          <a:bodyPr wrap="square" anchor="ctr">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n-ea"/>
                <a:cs typeface="+mn-cs"/>
              </a:rPr>
              <a:t>Azure Arc-enabled infrastructure</a:t>
            </a: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Connect and operate hybrid resources </a:t>
            </a: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as native Azure resources</a:t>
            </a:r>
          </a:p>
        </p:txBody>
      </p:sp>
      <p:sp>
        <p:nvSpPr>
          <p:cNvPr id="28" name="Rectangle 27">
            <a:extLst>
              <a:ext uri="{FF2B5EF4-FFF2-40B4-BE49-F238E27FC236}">
                <a16:creationId xmlns:a16="http://schemas.microsoft.com/office/drawing/2014/main" id="{9917B099-2699-4668-9ED6-C0C6AE06DE02}"/>
              </a:ext>
              <a:ext uri="{C183D7F6-B498-43B3-948B-1728B52AA6E4}">
                <adec:decorative xmlns:adec="http://schemas.microsoft.com/office/drawing/2017/decorative" val="1"/>
              </a:ext>
            </a:extLst>
          </p:cNvPr>
          <p:cNvSpPr/>
          <p:nvPr/>
        </p:nvSpPr>
        <p:spPr>
          <a:xfrm>
            <a:off x="8274049" y="3381627"/>
            <a:ext cx="3413456" cy="824603"/>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emibold"/>
              <a:ea typeface="+mj-ea"/>
              <a:cs typeface="+mj-cs"/>
            </a:endParaRPr>
          </a:p>
        </p:txBody>
      </p:sp>
      <p:sp>
        <p:nvSpPr>
          <p:cNvPr id="29" name="TextBox 28">
            <a:extLst>
              <a:ext uri="{FF2B5EF4-FFF2-40B4-BE49-F238E27FC236}">
                <a16:creationId xmlns:a16="http://schemas.microsoft.com/office/drawing/2014/main" id="{A7448A2D-3542-43CB-9A71-4015D9B6F815}"/>
              </a:ext>
            </a:extLst>
          </p:cNvPr>
          <p:cNvSpPr txBox="1"/>
          <p:nvPr/>
        </p:nvSpPr>
        <p:spPr>
          <a:xfrm>
            <a:off x="8287682" y="3446054"/>
            <a:ext cx="3413456" cy="701731"/>
          </a:xfrm>
          <a:prstGeom prst="rect">
            <a:avLst/>
          </a:prstGeom>
          <a:noFill/>
        </p:spPr>
        <p:txBody>
          <a:bodyPr wrap="square" anchor="ctr">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n-ea"/>
                <a:cs typeface="+mn-cs"/>
              </a:rPr>
              <a:t>Azure Arc-enabled services</a:t>
            </a: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Deploy and run Azure services outside of Azure while still operating it from Azure</a:t>
            </a:r>
          </a:p>
        </p:txBody>
      </p:sp>
      <p:grpSp>
        <p:nvGrpSpPr>
          <p:cNvPr id="9" name="Group 8">
            <a:extLst>
              <a:ext uri="{FF2B5EF4-FFF2-40B4-BE49-F238E27FC236}">
                <a16:creationId xmlns:a16="http://schemas.microsoft.com/office/drawing/2014/main" id="{46B9ED10-BBEB-41E9-85E8-36CF13893B29}"/>
              </a:ext>
              <a:ext uri="{C183D7F6-B498-43B3-948B-1728B52AA6E4}">
                <adec:decorative xmlns:adec="http://schemas.microsoft.com/office/drawing/2017/decorative" val="1"/>
              </a:ext>
            </a:extLst>
          </p:cNvPr>
          <p:cNvGrpSpPr/>
          <p:nvPr/>
        </p:nvGrpSpPr>
        <p:grpSpPr>
          <a:xfrm>
            <a:off x="6224854" y="4595129"/>
            <a:ext cx="3891619" cy="389434"/>
            <a:chOff x="6382115" y="4538276"/>
            <a:chExt cx="3891619" cy="389434"/>
          </a:xfrm>
        </p:grpSpPr>
        <p:grpSp>
          <p:nvGrpSpPr>
            <p:cNvPr id="16" name="Group 15">
              <a:extLst>
                <a:ext uri="{FF2B5EF4-FFF2-40B4-BE49-F238E27FC236}">
                  <a16:creationId xmlns:a16="http://schemas.microsoft.com/office/drawing/2014/main" id="{987B209E-1A82-4497-8871-5C1AAD8C276A}"/>
                </a:ext>
              </a:extLst>
            </p:cNvPr>
            <p:cNvGrpSpPr/>
            <p:nvPr/>
          </p:nvGrpSpPr>
          <p:grpSpPr>
            <a:xfrm>
              <a:off x="6382115" y="4547615"/>
              <a:ext cx="3429028" cy="380095"/>
              <a:chOff x="6382115" y="4547615"/>
              <a:chExt cx="3429028" cy="380095"/>
            </a:xfrm>
          </p:grpSpPr>
          <p:pic>
            <p:nvPicPr>
              <p:cNvPr id="76" name="Graphic 75">
                <a:extLst>
                  <a:ext uri="{FF2B5EF4-FFF2-40B4-BE49-F238E27FC236}">
                    <a16:creationId xmlns:a16="http://schemas.microsoft.com/office/drawing/2014/main" id="{830D4441-2390-44FE-A342-9FFEA8A1D7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82115" y="4556564"/>
                <a:ext cx="365760" cy="365760"/>
              </a:xfrm>
              <a:prstGeom prst="rect">
                <a:avLst/>
              </a:prstGeom>
            </p:spPr>
          </p:pic>
          <p:pic>
            <p:nvPicPr>
              <p:cNvPr id="80" name="Graphic 79">
                <a:extLst>
                  <a:ext uri="{FF2B5EF4-FFF2-40B4-BE49-F238E27FC236}">
                    <a16:creationId xmlns:a16="http://schemas.microsoft.com/office/drawing/2014/main" id="{6BCC8747-C0B2-4442-B0DD-AA15D43D83F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29452" y="4547947"/>
                <a:ext cx="365760" cy="365760"/>
              </a:xfrm>
              <a:prstGeom prst="rect">
                <a:avLst/>
              </a:prstGeom>
            </p:spPr>
          </p:pic>
          <p:pic>
            <p:nvPicPr>
              <p:cNvPr id="81" name="Graphic 80">
                <a:extLst>
                  <a:ext uri="{FF2B5EF4-FFF2-40B4-BE49-F238E27FC236}">
                    <a16:creationId xmlns:a16="http://schemas.microsoft.com/office/drawing/2014/main" id="{9B15D68B-6E84-458C-86BB-EED72E19F4D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173321" y="4556564"/>
                <a:ext cx="365760" cy="365760"/>
              </a:xfrm>
              <a:prstGeom prst="rect">
                <a:avLst/>
              </a:prstGeom>
            </p:spPr>
          </p:pic>
          <p:pic>
            <p:nvPicPr>
              <p:cNvPr id="82" name="Graphic 81">
                <a:extLst>
                  <a:ext uri="{FF2B5EF4-FFF2-40B4-BE49-F238E27FC236}">
                    <a16:creationId xmlns:a16="http://schemas.microsoft.com/office/drawing/2014/main" id="{E0003F80-706B-4B5D-A747-8468447BE8F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725984" y="4556564"/>
                <a:ext cx="365760" cy="365760"/>
              </a:xfrm>
              <a:prstGeom prst="rect">
                <a:avLst/>
              </a:prstGeom>
            </p:spPr>
          </p:pic>
          <p:pic>
            <p:nvPicPr>
              <p:cNvPr id="83" name="Graphic 82">
                <a:extLst>
                  <a:ext uri="{FF2B5EF4-FFF2-40B4-BE49-F238E27FC236}">
                    <a16:creationId xmlns:a16="http://schemas.microsoft.com/office/drawing/2014/main" id="{BCB95137-CD35-425D-8199-F9ED67B4169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276789" y="4556564"/>
                <a:ext cx="365760" cy="365760"/>
              </a:xfrm>
              <a:prstGeom prst="rect">
                <a:avLst/>
              </a:prstGeom>
            </p:spPr>
          </p:pic>
          <p:pic>
            <p:nvPicPr>
              <p:cNvPr id="10" name="Graphic 9">
                <a:extLst>
                  <a:ext uri="{FF2B5EF4-FFF2-40B4-BE49-F238E27FC236}">
                    <a16:creationId xmlns:a16="http://schemas.microsoft.com/office/drawing/2014/main" id="{8B796450-1621-452F-B02E-42204E2A0D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595323" y="4547615"/>
                <a:ext cx="365760" cy="365760"/>
              </a:xfrm>
              <a:prstGeom prst="rect">
                <a:avLst/>
              </a:prstGeom>
            </p:spPr>
          </p:pic>
          <p:pic>
            <p:nvPicPr>
              <p:cNvPr id="13" name="Graphic 12">
                <a:extLst>
                  <a:ext uri="{FF2B5EF4-FFF2-40B4-BE49-F238E27FC236}">
                    <a16:creationId xmlns:a16="http://schemas.microsoft.com/office/drawing/2014/main" id="{05B346F9-46C3-4F9C-BCAC-3D4F7803AB9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445383" y="4547615"/>
                <a:ext cx="365760" cy="365760"/>
              </a:xfrm>
              <a:prstGeom prst="rect">
                <a:avLst/>
              </a:prstGeom>
            </p:spPr>
          </p:pic>
          <p:pic>
            <p:nvPicPr>
              <p:cNvPr id="15" name="Graphic 14">
                <a:extLst>
                  <a:ext uri="{FF2B5EF4-FFF2-40B4-BE49-F238E27FC236}">
                    <a16:creationId xmlns:a16="http://schemas.microsoft.com/office/drawing/2014/main" id="{E4AC7B32-6A14-4D01-962F-E478533E175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039626" y="4561950"/>
                <a:ext cx="365760" cy="365760"/>
              </a:xfrm>
              <a:prstGeom prst="rect">
                <a:avLst/>
              </a:prstGeom>
            </p:spPr>
          </p:pic>
        </p:grpSp>
        <p:pic>
          <p:nvPicPr>
            <p:cNvPr id="6" name="Graphic 15">
              <a:extLst>
                <a:ext uri="{FF2B5EF4-FFF2-40B4-BE49-F238E27FC236}">
                  <a16:creationId xmlns:a16="http://schemas.microsoft.com/office/drawing/2014/main" id="{1CEB244C-209D-4DB6-B977-348F6F3D07F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889686" y="4538276"/>
              <a:ext cx="384048" cy="384048"/>
            </a:xfrm>
            <a:prstGeom prst="rect">
              <a:avLst/>
            </a:prstGeom>
          </p:spPr>
        </p:pic>
      </p:grpSp>
      <p:grpSp>
        <p:nvGrpSpPr>
          <p:cNvPr id="39" name="Group 38">
            <a:extLst>
              <a:ext uri="{FF2B5EF4-FFF2-40B4-BE49-F238E27FC236}">
                <a16:creationId xmlns:a16="http://schemas.microsoft.com/office/drawing/2014/main" id="{D517415F-216F-43F3-9C9A-30E160CA59CD}"/>
              </a:ext>
              <a:ext uri="{C183D7F6-B498-43B3-948B-1728B52AA6E4}">
                <adec:decorative xmlns:adec="http://schemas.microsoft.com/office/drawing/2017/decorative" val="1"/>
              </a:ext>
            </a:extLst>
          </p:cNvPr>
          <p:cNvGrpSpPr/>
          <p:nvPr/>
        </p:nvGrpSpPr>
        <p:grpSpPr>
          <a:xfrm>
            <a:off x="6174615" y="5144164"/>
            <a:ext cx="3890483" cy="894686"/>
            <a:chOff x="6019198" y="5236776"/>
            <a:chExt cx="3798891" cy="842261"/>
          </a:xfrm>
        </p:grpSpPr>
        <p:sp>
          <p:nvSpPr>
            <p:cNvPr id="40" name="Rectangle 39">
              <a:extLst>
                <a:ext uri="{FF2B5EF4-FFF2-40B4-BE49-F238E27FC236}">
                  <a16:creationId xmlns:a16="http://schemas.microsoft.com/office/drawing/2014/main" id="{F1E3C5D5-538D-4662-943D-B80E477A4CF2}"/>
                </a:ext>
                <a:ext uri="{C183D7F6-B498-43B3-948B-1728B52AA6E4}">
                  <adec:decorative xmlns:adec="http://schemas.microsoft.com/office/drawing/2017/decorative" val="1"/>
                </a:ext>
              </a:extLst>
            </p:cNvPr>
            <p:cNvSpPr/>
            <p:nvPr/>
          </p:nvSpPr>
          <p:spPr bwMode="auto">
            <a:xfrm>
              <a:off x="6019198" y="5236776"/>
              <a:ext cx="3798891" cy="84226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err="1">
                <a:ln>
                  <a:noFill/>
                </a:ln>
                <a:solidFill>
                  <a:srgbClr val="50E6FF"/>
                </a:solidFill>
                <a:effectLst/>
                <a:uLnTx/>
                <a:uFillTx/>
                <a:latin typeface="Segoe UI"/>
                <a:ea typeface="+mj-ea"/>
                <a:cs typeface="+mj-cs"/>
              </a:endParaRPr>
            </a:p>
          </p:txBody>
        </p:sp>
        <p:grpSp>
          <p:nvGrpSpPr>
            <p:cNvPr id="41" name="Group 40">
              <a:extLst>
                <a:ext uri="{FF2B5EF4-FFF2-40B4-BE49-F238E27FC236}">
                  <a16:creationId xmlns:a16="http://schemas.microsoft.com/office/drawing/2014/main" id="{E88AFE5F-6022-423F-9BBE-4CE80A5ADAD5}"/>
                </a:ext>
              </a:extLst>
            </p:cNvPr>
            <p:cNvGrpSpPr/>
            <p:nvPr/>
          </p:nvGrpSpPr>
          <p:grpSpPr>
            <a:xfrm>
              <a:off x="6343322" y="5428291"/>
              <a:ext cx="3037433" cy="500498"/>
              <a:chOff x="6343322" y="5428291"/>
              <a:chExt cx="3037433" cy="500498"/>
            </a:xfrm>
          </p:grpSpPr>
          <p:grpSp>
            <p:nvGrpSpPr>
              <p:cNvPr id="42" name="Group 41" descr="Multi-cloud">
                <a:extLst>
                  <a:ext uri="{FF2B5EF4-FFF2-40B4-BE49-F238E27FC236}">
                    <a16:creationId xmlns:a16="http://schemas.microsoft.com/office/drawing/2014/main" id="{559D5C36-2876-46E5-BD1A-CB91AEC03386}"/>
                  </a:ext>
                </a:extLst>
              </p:cNvPr>
              <p:cNvGrpSpPr/>
              <p:nvPr/>
            </p:nvGrpSpPr>
            <p:grpSpPr>
              <a:xfrm>
                <a:off x="6343322" y="5444669"/>
                <a:ext cx="817531" cy="484120"/>
                <a:chOff x="6764620" y="5811979"/>
                <a:chExt cx="817531" cy="484120"/>
              </a:xfrm>
            </p:grpSpPr>
            <p:sp>
              <p:nvSpPr>
                <p:cNvPr id="67" name="Rectangle 66">
                  <a:extLst>
                    <a:ext uri="{FF2B5EF4-FFF2-40B4-BE49-F238E27FC236}">
                      <a16:creationId xmlns:a16="http://schemas.microsoft.com/office/drawing/2014/main" id="{60840E2A-E1EF-4A41-82F5-C88321933710}"/>
                    </a:ext>
                  </a:extLst>
                </p:cNvPr>
                <p:cNvSpPr/>
                <p:nvPr/>
              </p:nvSpPr>
              <p:spPr>
                <a:xfrm>
                  <a:off x="6764620" y="6111433"/>
                  <a:ext cx="817531" cy="184666"/>
                </a:xfrm>
                <a:prstGeom prst="rect">
                  <a:avLst/>
                </a:prstGeom>
              </p:spPr>
              <p:txBody>
                <a:bodyPr wrap="non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mn-cs"/>
                    </a:rPr>
                    <a:t>Multi-cloud</a:t>
                  </a:r>
                </a:p>
              </p:txBody>
            </p:sp>
            <p:grpSp>
              <p:nvGrpSpPr>
                <p:cNvPr id="68" name="Group 67">
                  <a:extLst>
                    <a:ext uri="{FF2B5EF4-FFF2-40B4-BE49-F238E27FC236}">
                      <a16:creationId xmlns:a16="http://schemas.microsoft.com/office/drawing/2014/main" id="{6163C90E-95E6-49EA-BB7D-8FB3F8D32EA9}"/>
                    </a:ext>
                  </a:extLst>
                </p:cNvPr>
                <p:cNvGrpSpPr/>
                <p:nvPr/>
              </p:nvGrpSpPr>
              <p:grpSpPr>
                <a:xfrm>
                  <a:off x="6955186" y="5811979"/>
                  <a:ext cx="436399" cy="243012"/>
                  <a:chOff x="8293891" y="5276034"/>
                  <a:chExt cx="575789" cy="320633"/>
                </a:xfrm>
              </p:grpSpPr>
              <p:sp>
                <p:nvSpPr>
                  <p:cNvPr id="69" name="Cloud">
                    <a:extLst>
                      <a:ext uri="{FF2B5EF4-FFF2-40B4-BE49-F238E27FC236}">
                        <a16:creationId xmlns:a16="http://schemas.microsoft.com/office/drawing/2014/main" id="{ED80F273-52DD-46B4-AC13-E475DDB0D706}"/>
                      </a:ext>
                    </a:extLst>
                  </p:cNvPr>
                  <p:cNvSpPr>
                    <a:spLocks noChangeAspect="1"/>
                  </p:cNvSpPr>
                  <p:nvPr/>
                </p:nvSpPr>
                <p:spPr bwMode="auto">
                  <a:xfrm flipV="1">
                    <a:off x="8293891" y="5276034"/>
                    <a:ext cx="415769" cy="22919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25400" cap="flat">
                    <a:no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353535"/>
                      </a:solidFill>
                      <a:effectLst/>
                      <a:uLnTx/>
                      <a:uFillTx/>
                      <a:latin typeface="Segoe UI Semilight"/>
                      <a:ea typeface="+mn-ea"/>
                      <a:cs typeface="+mn-cs"/>
                    </a:endParaRPr>
                  </a:p>
                </p:txBody>
              </p:sp>
              <p:sp>
                <p:nvSpPr>
                  <p:cNvPr id="70" name="Cloud">
                    <a:extLst>
                      <a:ext uri="{FF2B5EF4-FFF2-40B4-BE49-F238E27FC236}">
                        <a16:creationId xmlns:a16="http://schemas.microsoft.com/office/drawing/2014/main" id="{E315A259-481A-47FD-BFD3-BDFAECCD9ECD}"/>
                      </a:ext>
                    </a:extLst>
                  </p:cNvPr>
                  <p:cNvSpPr>
                    <a:spLocks noChangeAspect="1"/>
                  </p:cNvSpPr>
                  <p:nvPr/>
                </p:nvSpPr>
                <p:spPr bwMode="auto">
                  <a:xfrm flipV="1">
                    <a:off x="8453911" y="5367474"/>
                    <a:ext cx="415769" cy="22919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353535"/>
                      </a:solidFill>
                      <a:effectLst/>
                      <a:uLnTx/>
                      <a:uFillTx/>
                      <a:latin typeface="Segoe UI Semilight"/>
                      <a:ea typeface="+mn-ea"/>
                      <a:cs typeface="+mn-cs"/>
                    </a:endParaRPr>
                  </a:p>
                </p:txBody>
              </p:sp>
            </p:grpSp>
          </p:grpSp>
          <p:grpSp>
            <p:nvGrpSpPr>
              <p:cNvPr id="43" name="Group 42" descr="Datacenter">
                <a:extLst>
                  <a:ext uri="{FF2B5EF4-FFF2-40B4-BE49-F238E27FC236}">
                    <a16:creationId xmlns:a16="http://schemas.microsoft.com/office/drawing/2014/main" id="{461E1180-C3E0-4CEA-AA5C-02587AD15AD5}"/>
                  </a:ext>
                </a:extLst>
              </p:cNvPr>
              <p:cNvGrpSpPr/>
              <p:nvPr/>
            </p:nvGrpSpPr>
            <p:grpSpPr>
              <a:xfrm>
                <a:off x="7618326" y="5431874"/>
                <a:ext cx="765338" cy="496915"/>
                <a:chOff x="7925127" y="5808392"/>
                <a:chExt cx="765338" cy="496915"/>
              </a:xfrm>
            </p:grpSpPr>
            <p:sp>
              <p:nvSpPr>
                <p:cNvPr id="56" name="Rectangle 55">
                  <a:extLst>
                    <a:ext uri="{FF2B5EF4-FFF2-40B4-BE49-F238E27FC236}">
                      <a16:creationId xmlns:a16="http://schemas.microsoft.com/office/drawing/2014/main" id="{41B42E78-EC40-43C7-BCC5-F34AF1307CCE}"/>
                    </a:ext>
                  </a:extLst>
                </p:cNvPr>
                <p:cNvSpPr/>
                <p:nvPr/>
              </p:nvSpPr>
              <p:spPr>
                <a:xfrm>
                  <a:off x="7925127" y="6120641"/>
                  <a:ext cx="765338" cy="184666"/>
                </a:xfrm>
                <a:prstGeom prst="rect">
                  <a:avLst/>
                </a:prstGeom>
              </p:spPr>
              <p:txBody>
                <a:bodyPr wrap="non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mn-cs"/>
                    </a:rPr>
                    <a:t>Datacenter</a:t>
                  </a:r>
                </a:p>
              </p:txBody>
            </p:sp>
            <p:pic>
              <p:nvPicPr>
                <p:cNvPr id="59" name="Picture 58">
                  <a:extLst>
                    <a:ext uri="{FF2B5EF4-FFF2-40B4-BE49-F238E27FC236}">
                      <a16:creationId xmlns:a16="http://schemas.microsoft.com/office/drawing/2014/main" id="{1393C9D7-CFAB-4951-8B57-4E4A46A275F4}"/>
                    </a:ext>
                  </a:extLst>
                </p:cNvPr>
                <p:cNvPicPr>
                  <a:picLocks noChangeAspect="1"/>
                </p:cNvPicPr>
                <p:nvPr/>
              </p:nvPicPr>
              <p:blipFill>
                <a:blip r:embed="rId24"/>
                <a:srcRect/>
                <a:stretch/>
              </p:blipFill>
              <p:spPr>
                <a:xfrm>
                  <a:off x="8170298" y="5808392"/>
                  <a:ext cx="274997" cy="274997"/>
                </a:xfrm>
                <a:prstGeom prst="rect">
                  <a:avLst/>
                </a:prstGeom>
              </p:spPr>
            </p:pic>
          </p:grpSp>
          <p:grpSp>
            <p:nvGrpSpPr>
              <p:cNvPr id="44" name="Group 43" descr="Edge">
                <a:extLst>
                  <a:ext uri="{FF2B5EF4-FFF2-40B4-BE49-F238E27FC236}">
                    <a16:creationId xmlns:a16="http://schemas.microsoft.com/office/drawing/2014/main" id="{D0C84226-11CB-4CE2-A75B-481869D35CAC}"/>
                  </a:ext>
                </a:extLst>
              </p:cNvPr>
              <p:cNvGrpSpPr/>
              <p:nvPr/>
            </p:nvGrpSpPr>
            <p:grpSpPr>
              <a:xfrm>
                <a:off x="9032903" y="5428291"/>
                <a:ext cx="347852" cy="500498"/>
                <a:chOff x="9264400" y="5792951"/>
                <a:chExt cx="347852" cy="500498"/>
              </a:xfrm>
            </p:grpSpPr>
            <p:sp>
              <p:nvSpPr>
                <p:cNvPr id="45" name="Rectangle 44">
                  <a:extLst>
                    <a:ext uri="{FF2B5EF4-FFF2-40B4-BE49-F238E27FC236}">
                      <a16:creationId xmlns:a16="http://schemas.microsoft.com/office/drawing/2014/main" id="{6E73EE18-4B2E-455E-91E3-F2E8E2CF51A7}"/>
                    </a:ext>
                  </a:extLst>
                </p:cNvPr>
                <p:cNvSpPr/>
                <p:nvPr/>
              </p:nvSpPr>
              <p:spPr>
                <a:xfrm>
                  <a:off x="9264400" y="6108783"/>
                  <a:ext cx="347852" cy="184666"/>
                </a:xfrm>
                <a:prstGeom prst="rect">
                  <a:avLst/>
                </a:prstGeom>
              </p:spPr>
              <p:txBody>
                <a:bodyPr wrap="non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mn-cs"/>
                    </a:rPr>
                    <a:t>Edge</a:t>
                  </a:r>
                </a:p>
              </p:txBody>
            </p:sp>
            <p:grpSp>
              <p:nvGrpSpPr>
                <p:cNvPr id="46" name="Group 45" descr="factory, manufacturing">
                  <a:extLst>
                    <a:ext uri="{FF2B5EF4-FFF2-40B4-BE49-F238E27FC236}">
                      <a16:creationId xmlns:a16="http://schemas.microsoft.com/office/drawing/2014/main" id="{E96707D5-028C-4332-8EDD-58296AC1F15E}"/>
                    </a:ext>
                  </a:extLst>
                </p:cNvPr>
                <p:cNvGrpSpPr/>
                <p:nvPr/>
              </p:nvGrpSpPr>
              <p:grpSpPr>
                <a:xfrm>
                  <a:off x="9274428" y="5792951"/>
                  <a:ext cx="327797" cy="229616"/>
                  <a:chOff x="4298951" y="1169989"/>
                  <a:chExt cx="328613" cy="230188"/>
                </a:xfrm>
              </p:grpSpPr>
              <p:sp>
                <p:nvSpPr>
                  <p:cNvPr id="47" name="Rectangle 46">
                    <a:extLst>
                      <a:ext uri="{FF2B5EF4-FFF2-40B4-BE49-F238E27FC236}">
                        <a16:creationId xmlns:a16="http://schemas.microsoft.com/office/drawing/2014/main" id="{229F408E-8806-4D0D-8F76-32FB499E87CB}"/>
                      </a:ext>
                    </a:extLst>
                  </p:cNvPr>
                  <p:cNvSpPr>
                    <a:spLocks noChangeArrowheads="1"/>
                  </p:cNvSpPr>
                  <p:nvPr/>
                </p:nvSpPr>
                <p:spPr bwMode="auto">
                  <a:xfrm>
                    <a:off x="4298951" y="1255714"/>
                    <a:ext cx="328613" cy="1444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48" name="Rectangle 47">
                    <a:extLst>
                      <a:ext uri="{FF2B5EF4-FFF2-40B4-BE49-F238E27FC236}">
                        <a16:creationId xmlns:a16="http://schemas.microsoft.com/office/drawing/2014/main" id="{1CBA8459-7BB0-4F78-8CC1-61124833DEDD}"/>
                      </a:ext>
                    </a:extLst>
                  </p:cNvPr>
                  <p:cNvSpPr>
                    <a:spLocks noChangeArrowheads="1"/>
                  </p:cNvSpPr>
                  <p:nvPr/>
                </p:nvSpPr>
                <p:spPr bwMode="auto">
                  <a:xfrm>
                    <a:off x="4473576" y="1169989"/>
                    <a:ext cx="38100"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49" name="Rectangle 48">
                    <a:extLst>
                      <a:ext uri="{FF2B5EF4-FFF2-40B4-BE49-F238E27FC236}">
                        <a16:creationId xmlns:a16="http://schemas.microsoft.com/office/drawing/2014/main" id="{76664E7B-C785-4E34-8B62-209406D74FBF}"/>
                      </a:ext>
                    </a:extLst>
                  </p:cNvPr>
                  <p:cNvSpPr>
                    <a:spLocks noChangeArrowheads="1"/>
                  </p:cNvSpPr>
                  <p:nvPr/>
                </p:nvSpPr>
                <p:spPr bwMode="auto">
                  <a:xfrm>
                    <a:off x="4546601" y="1169989"/>
                    <a:ext cx="34925"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50" name="Rectangle 49">
                    <a:extLst>
                      <a:ext uri="{FF2B5EF4-FFF2-40B4-BE49-F238E27FC236}">
                        <a16:creationId xmlns:a16="http://schemas.microsoft.com/office/drawing/2014/main" id="{CDAE7965-190B-402E-A89F-6786823880CF}"/>
                      </a:ext>
                    </a:extLst>
                  </p:cNvPr>
                  <p:cNvSpPr>
                    <a:spLocks noChangeArrowheads="1"/>
                  </p:cNvSpPr>
                  <p:nvPr/>
                </p:nvSpPr>
                <p:spPr bwMode="auto">
                  <a:xfrm>
                    <a:off x="4403726" y="1270001"/>
                    <a:ext cx="34925"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51" name="Rectangle 50">
                    <a:extLst>
                      <a:ext uri="{FF2B5EF4-FFF2-40B4-BE49-F238E27FC236}">
                        <a16:creationId xmlns:a16="http://schemas.microsoft.com/office/drawing/2014/main" id="{51D9B387-77C6-45F7-9E08-E6C1ABC2E7C5}"/>
                      </a:ext>
                    </a:extLst>
                  </p:cNvPr>
                  <p:cNvSpPr>
                    <a:spLocks noChangeArrowheads="1"/>
                  </p:cNvSpPr>
                  <p:nvPr/>
                </p:nvSpPr>
                <p:spPr bwMode="auto">
                  <a:xfrm>
                    <a:off x="4332289" y="1270001"/>
                    <a:ext cx="36513"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grpSp>
          </p:grpSp>
        </p:grpSp>
      </p:grpSp>
    </p:spTree>
    <p:extLst>
      <p:ext uri="{BB962C8B-B14F-4D97-AF65-F5344CB8AC3E}">
        <p14:creationId xmlns:p14="http://schemas.microsoft.com/office/powerpoint/2010/main" val="427608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Rectangle 326">
            <a:extLst>
              <a:ext uri="{FF2B5EF4-FFF2-40B4-BE49-F238E27FC236}">
                <a16:creationId xmlns:a16="http://schemas.microsoft.com/office/drawing/2014/main" id="{85A36602-F853-431F-B5C8-67940E03A643}"/>
              </a:ext>
              <a:ext uri="{C183D7F6-B498-43B3-948B-1728B52AA6E4}">
                <adec:decorative xmlns:adec="http://schemas.microsoft.com/office/drawing/2017/decorative" val="1"/>
              </a:ext>
            </a:extLst>
          </p:cNvPr>
          <p:cNvSpPr/>
          <p:nvPr/>
        </p:nvSpPr>
        <p:spPr bwMode="auto">
          <a:xfrm>
            <a:off x="34855" y="607337"/>
            <a:ext cx="1813388" cy="144476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46" name="Group 45">
            <a:extLst>
              <a:ext uri="{FF2B5EF4-FFF2-40B4-BE49-F238E27FC236}">
                <a16:creationId xmlns:a16="http://schemas.microsoft.com/office/drawing/2014/main" id="{DF249DC2-CA87-4273-B30A-1751FDA41EC8}"/>
              </a:ext>
              <a:ext uri="{C183D7F6-B498-43B3-948B-1728B52AA6E4}">
                <adec:decorative xmlns:adec="http://schemas.microsoft.com/office/drawing/2017/decorative" val="1"/>
              </a:ext>
            </a:extLst>
          </p:cNvPr>
          <p:cNvGrpSpPr/>
          <p:nvPr/>
        </p:nvGrpSpPr>
        <p:grpSpPr>
          <a:xfrm>
            <a:off x="60894" y="847437"/>
            <a:ext cx="1765092" cy="1180440"/>
            <a:chOff x="60894" y="847437"/>
            <a:chExt cx="1765092" cy="1180440"/>
          </a:xfrm>
        </p:grpSpPr>
        <p:grpSp>
          <p:nvGrpSpPr>
            <p:cNvPr id="45" name="Group 44">
              <a:extLst>
                <a:ext uri="{FF2B5EF4-FFF2-40B4-BE49-F238E27FC236}">
                  <a16:creationId xmlns:a16="http://schemas.microsoft.com/office/drawing/2014/main" id="{20CEA896-7B31-4797-9BE3-DF7C4BA7B59A}"/>
                </a:ext>
              </a:extLst>
            </p:cNvPr>
            <p:cNvGrpSpPr/>
            <p:nvPr/>
          </p:nvGrpSpPr>
          <p:grpSpPr>
            <a:xfrm>
              <a:off x="63801" y="847437"/>
              <a:ext cx="915373" cy="580316"/>
              <a:chOff x="294422" y="2145600"/>
              <a:chExt cx="1012197" cy="622567"/>
            </a:xfrm>
          </p:grpSpPr>
          <p:sp>
            <p:nvSpPr>
              <p:cNvPr id="302" name="Rectangle 301">
                <a:extLst>
                  <a:ext uri="{FF2B5EF4-FFF2-40B4-BE49-F238E27FC236}">
                    <a16:creationId xmlns:a16="http://schemas.microsoft.com/office/drawing/2014/main" id="{9DFC8309-15A5-438B-B97C-F16BA43BC1E7}"/>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03" name="TextBox 302">
                <a:extLst>
                  <a:ext uri="{FF2B5EF4-FFF2-40B4-BE49-F238E27FC236}">
                    <a16:creationId xmlns:a16="http://schemas.microsoft.com/office/drawing/2014/main" id="{8565A573-2BE1-45CF-ABCE-3DEB96D0C7A9}"/>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Portal</a:t>
                </a:r>
              </a:p>
            </p:txBody>
          </p:sp>
        </p:grpSp>
        <p:grpSp>
          <p:nvGrpSpPr>
            <p:cNvPr id="306" name="Group 305">
              <a:extLst>
                <a:ext uri="{FF2B5EF4-FFF2-40B4-BE49-F238E27FC236}">
                  <a16:creationId xmlns:a16="http://schemas.microsoft.com/office/drawing/2014/main" id="{6117C55C-5369-462B-B509-8F6DA1816D84}"/>
                </a:ext>
              </a:extLst>
            </p:cNvPr>
            <p:cNvGrpSpPr/>
            <p:nvPr/>
          </p:nvGrpSpPr>
          <p:grpSpPr>
            <a:xfrm>
              <a:off x="909930" y="848217"/>
              <a:ext cx="915373" cy="580316"/>
              <a:chOff x="294422" y="2145600"/>
              <a:chExt cx="1012197" cy="622567"/>
            </a:xfrm>
          </p:grpSpPr>
          <p:sp>
            <p:nvSpPr>
              <p:cNvPr id="307" name="Rectangle 306">
                <a:extLst>
                  <a:ext uri="{FF2B5EF4-FFF2-40B4-BE49-F238E27FC236}">
                    <a16:creationId xmlns:a16="http://schemas.microsoft.com/office/drawing/2014/main" id="{E9002E36-978D-4765-8EC4-0700BB991166}"/>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09" name="TextBox 308">
                <a:extLst>
                  <a:ext uri="{FF2B5EF4-FFF2-40B4-BE49-F238E27FC236}">
                    <a16:creationId xmlns:a16="http://schemas.microsoft.com/office/drawing/2014/main" id="{AABA3BFE-B814-47D2-AEFC-6F5232C8ACCA}"/>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REST API</a:t>
                </a:r>
              </a:p>
            </p:txBody>
          </p:sp>
        </p:grpSp>
        <p:grpSp>
          <p:nvGrpSpPr>
            <p:cNvPr id="310" name="Group 309">
              <a:extLst>
                <a:ext uri="{FF2B5EF4-FFF2-40B4-BE49-F238E27FC236}">
                  <a16:creationId xmlns:a16="http://schemas.microsoft.com/office/drawing/2014/main" id="{3D783D06-DF58-4E49-B779-72ED5BFF378F}"/>
                </a:ext>
              </a:extLst>
            </p:cNvPr>
            <p:cNvGrpSpPr/>
            <p:nvPr/>
          </p:nvGrpSpPr>
          <p:grpSpPr>
            <a:xfrm>
              <a:off x="60894" y="1445663"/>
              <a:ext cx="915373" cy="580316"/>
              <a:chOff x="294422" y="2145600"/>
              <a:chExt cx="1012197" cy="622567"/>
            </a:xfrm>
          </p:grpSpPr>
          <p:sp>
            <p:nvSpPr>
              <p:cNvPr id="313" name="Rectangle 312">
                <a:extLst>
                  <a:ext uri="{FF2B5EF4-FFF2-40B4-BE49-F238E27FC236}">
                    <a16:creationId xmlns:a16="http://schemas.microsoft.com/office/drawing/2014/main" id="{ED0C4C6C-93CA-4D02-981B-C6C3D4EC7C0B}"/>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14" name="TextBox 313">
                <a:extLst>
                  <a:ext uri="{FF2B5EF4-FFF2-40B4-BE49-F238E27FC236}">
                    <a16:creationId xmlns:a16="http://schemas.microsoft.com/office/drawing/2014/main" id="{CCB6E230-B8B0-4B28-BF03-C8E6ABE44370}"/>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CLI</a:t>
                </a:r>
              </a:p>
            </p:txBody>
          </p:sp>
        </p:grpSp>
        <p:grpSp>
          <p:nvGrpSpPr>
            <p:cNvPr id="315" name="Group 314">
              <a:extLst>
                <a:ext uri="{FF2B5EF4-FFF2-40B4-BE49-F238E27FC236}">
                  <a16:creationId xmlns:a16="http://schemas.microsoft.com/office/drawing/2014/main" id="{2185AB4A-0253-443A-B3A6-7FD6F470CCD6}"/>
                </a:ext>
              </a:extLst>
            </p:cNvPr>
            <p:cNvGrpSpPr/>
            <p:nvPr/>
          </p:nvGrpSpPr>
          <p:grpSpPr>
            <a:xfrm>
              <a:off x="910613" y="1447561"/>
              <a:ext cx="915373" cy="580316"/>
              <a:chOff x="294422" y="2145600"/>
              <a:chExt cx="1012197" cy="622567"/>
            </a:xfrm>
          </p:grpSpPr>
          <p:sp>
            <p:nvSpPr>
              <p:cNvPr id="324" name="Rectangle 323">
                <a:extLst>
                  <a:ext uri="{FF2B5EF4-FFF2-40B4-BE49-F238E27FC236}">
                    <a16:creationId xmlns:a16="http://schemas.microsoft.com/office/drawing/2014/main" id="{9372A8CF-F51A-49F5-8B02-53A773728A59}"/>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25" name="TextBox 324">
                <a:extLst>
                  <a:ext uri="{FF2B5EF4-FFF2-40B4-BE49-F238E27FC236}">
                    <a16:creationId xmlns:a16="http://schemas.microsoft.com/office/drawing/2014/main" id="{C2850F57-1B1D-4D56-AC2D-E15ECE3B9234}"/>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PowerShell</a:t>
                </a:r>
              </a:p>
            </p:txBody>
          </p:sp>
        </p:grpSp>
        <p:pic>
          <p:nvPicPr>
            <p:cNvPr id="47" name="Graphic 46">
              <a:extLst>
                <a:ext uri="{FF2B5EF4-FFF2-40B4-BE49-F238E27FC236}">
                  <a16:creationId xmlns:a16="http://schemas.microsoft.com/office/drawing/2014/main" id="{6A2D0987-3F5F-4481-8514-4B21EF8429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7535" y="1095704"/>
              <a:ext cx="274320" cy="282752"/>
            </a:xfrm>
            <a:prstGeom prst="rect">
              <a:avLst/>
            </a:prstGeom>
          </p:spPr>
        </p:pic>
        <p:pic>
          <p:nvPicPr>
            <p:cNvPr id="49" name="Graphic 48">
              <a:extLst>
                <a:ext uri="{FF2B5EF4-FFF2-40B4-BE49-F238E27FC236}">
                  <a16:creationId xmlns:a16="http://schemas.microsoft.com/office/drawing/2014/main" id="{F3CB9F31-8881-4F06-9656-50713438FF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2541" y="1696777"/>
              <a:ext cx="274320" cy="282752"/>
            </a:xfrm>
            <a:prstGeom prst="rect">
              <a:avLst/>
            </a:prstGeom>
          </p:spPr>
        </p:pic>
        <p:pic>
          <p:nvPicPr>
            <p:cNvPr id="326" name="Graphic 325">
              <a:extLst>
                <a:ext uri="{FF2B5EF4-FFF2-40B4-BE49-F238E27FC236}">
                  <a16:creationId xmlns:a16="http://schemas.microsoft.com/office/drawing/2014/main" id="{90BB022C-0335-4C04-826B-84913DAA834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22516" y="1690985"/>
              <a:ext cx="274320" cy="282752"/>
            </a:xfrm>
            <a:prstGeom prst="rect">
              <a:avLst/>
            </a:prstGeom>
          </p:spPr>
        </p:pic>
        <p:pic>
          <p:nvPicPr>
            <p:cNvPr id="51" name="Graphic 50">
              <a:extLst>
                <a:ext uri="{FF2B5EF4-FFF2-40B4-BE49-F238E27FC236}">
                  <a16:creationId xmlns:a16="http://schemas.microsoft.com/office/drawing/2014/main" id="{14017653-7F17-46AB-B9A0-99DD3D20C0C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31139" y="1090593"/>
              <a:ext cx="274320" cy="282752"/>
            </a:xfrm>
            <a:prstGeom prst="rect">
              <a:avLst/>
            </a:prstGeom>
          </p:spPr>
        </p:pic>
      </p:grpSp>
      <p:sp>
        <p:nvSpPr>
          <p:cNvPr id="328" name="TextBox 327">
            <a:extLst>
              <a:ext uri="{FF2B5EF4-FFF2-40B4-BE49-F238E27FC236}">
                <a16:creationId xmlns:a16="http://schemas.microsoft.com/office/drawing/2014/main" id="{44218FFA-3906-4D04-BBA3-D0364D3E07E2}"/>
              </a:ext>
              <a:ext uri="{C183D7F6-B498-43B3-948B-1728B52AA6E4}">
                <adec:decorative xmlns:adec="http://schemas.microsoft.com/office/drawing/2017/decorative" val="1"/>
              </a:ext>
            </a:extLst>
          </p:cNvPr>
          <p:cNvSpPr txBox="1"/>
          <p:nvPr/>
        </p:nvSpPr>
        <p:spPr>
          <a:xfrm>
            <a:off x="342842" y="615673"/>
            <a:ext cx="1194261"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User Interface</a:t>
            </a:r>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
        <p:nvSpPr>
          <p:cNvPr id="688" name="Rectangle 687">
            <a:extLst>
              <a:ext uri="{FF2B5EF4-FFF2-40B4-BE49-F238E27FC236}">
                <a16:creationId xmlns:a16="http://schemas.microsoft.com/office/drawing/2014/main" id="{D5D7E886-1541-4276-AAF0-38CAE1683EEE}"/>
              </a:ext>
              <a:ext uri="{C183D7F6-B498-43B3-948B-1728B52AA6E4}">
                <adec:decorative xmlns:adec="http://schemas.microsoft.com/office/drawing/2017/decorative" val="1"/>
              </a:ext>
            </a:extLst>
          </p:cNvPr>
          <p:cNvSpPr/>
          <p:nvPr/>
        </p:nvSpPr>
        <p:spPr bwMode="auto">
          <a:xfrm>
            <a:off x="2862053" y="603323"/>
            <a:ext cx="9023788" cy="145067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23" name="Group 22">
            <a:extLst>
              <a:ext uri="{FF2B5EF4-FFF2-40B4-BE49-F238E27FC236}">
                <a16:creationId xmlns:a16="http://schemas.microsoft.com/office/drawing/2014/main" id="{04D784E4-7659-40D3-8860-B9D1DD2ACC3D}"/>
              </a:ext>
              <a:ext uri="{C183D7F6-B498-43B3-948B-1728B52AA6E4}">
                <adec:decorative xmlns:adec="http://schemas.microsoft.com/office/drawing/2017/decorative" val="1"/>
              </a:ext>
            </a:extLst>
          </p:cNvPr>
          <p:cNvGrpSpPr/>
          <p:nvPr/>
        </p:nvGrpSpPr>
        <p:grpSpPr>
          <a:xfrm>
            <a:off x="5067979" y="653999"/>
            <a:ext cx="1214049" cy="536971"/>
            <a:chOff x="5067979" y="653999"/>
            <a:chExt cx="1214049" cy="536971"/>
          </a:xfrm>
        </p:grpSpPr>
        <p:sp>
          <p:nvSpPr>
            <p:cNvPr id="605" name="Rectangle 604">
              <a:extLst>
                <a:ext uri="{FF2B5EF4-FFF2-40B4-BE49-F238E27FC236}">
                  <a16:creationId xmlns:a16="http://schemas.microsoft.com/office/drawing/2014/main" id="{26177DE5-8862-4845-91E6-264183FBF129}"/>
                </a:ext>
              </a:extLst>
            </p:cNvPr>
            <p:cNvSpPr/>
            <p:nvPr/>
          </p:nvSpPr>
          <p:spPr bwMode="auto">
            <a:xfrm>
              <a:off x="5123584" y="653999"/>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06" name="TextBox 605">
              <a:extLst>
                <a:ext uri="{FF2B5EF4-FFF2-40B4-BE49-F238E27FC236}">
                  <a16:creationId xmlns:a16="http://schemas.microsoft.com/office/drawing/2014/main" id="{C9FB9845-CE8C-497B-9D82-C0F9984AEE1A}"/>
                </a:ext>
              </a:extLst>
            </p:cNvPr>
            <p:cNvSpPr txBox="1"/>
            <p:nvPr/>
          </p:nvSpPr>
          <p:spPr>
            <a:xfrm>
              <a:off x="5067979" y="653999"/>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AD (RBAC)</a:t>
              </a:r>
            </a:p>
          </p:txBody>
        </p:sp>
        <p:pic>
          <p:nvPicPr>
            <p:cNvPr id="604" name="Graphic 603">
              <a:extLst>
                <a:ext uri="{FF2B5EF4-FFF2-40B4-BE49-F238E27FC236}">
                  <a16:creationId xmlns:a16="http://schemas.microsoft.com/office/drawing/2014/main" id="{C6451F8A-3052-4D84-89F2-F0C64DDEE630}"/>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554512" y="866463"/>
              <a:ext cx="242213" cy="274320"/>
            </a:xfrm>
            <a:prstGeom prst="rect">
              <a:avLst/>
            </a:prstGeom>
          </p:spPr>
        </p:pic>
      </p:grpSp>
      <p:grpSp>
        <p:nvGrpSpPr>
          <p:cNvPr id="22" name="Group 21">
            <a:extLst>
              <a:ext uri="{FF2B5EF4-FFF2-40B4-BE49-F238E27FC236}">
                <a16:creationId xmlns:a16="http://schemas.microsoft.com/office/drawing/2014/main" id="{808153EF-BCFD-4CB0-B4F3-7D9CBE3B40B7}"/>
              </a:ext>
              <a:ext uri="{C183D7F6-B498-43B3-948B-1728B52AA6E4}">
                <adec:decorative xmlns:adec="http://schemas.microsoft.com/office/drawing/2017/decorative" val="1"/>
              </a:ext>
            </a:extLst>
          </p:cNvPr>
          <p:cNvGrpSpPr/>
          <p:nvPr/>
        </p:nvGrpSpPr>
        <p:grpSpPr>
          <a:xfrm>
            <a:off x="5067979" y="1221708"/>
            <a:ext cx="1214049" cy="536971"/>
            <a:chOff x="5067979" y="1221708"/>
            <a:chExt cx="1214049" cy="536971"/>
          </a:xfrm>
        </p:grpSpPr>
        <p:sp>
          <p:nvSpPr>
            <p:cNvPr id="607" name="Rectangle 606">
              <a:extLst>
                <a:ext uri="{FF2B5EF4-FFF2-40B4-BE49-F238E27FC236}">
                  <a16:creationId xmlns:a16="http://schemas.microsoft.com/office/drawing/2014/main" id="{D290C5C8-3750-4EA5-A83A-4AE1BDDBE4EA}"/>
                </a:ext>
              </a:extLst>
            </p:cNvPr>
            <p:cNvSpPr/>
            <p:nvPr/>
          </p:nvSpPr>
          <p:spPr bwMode="auto">
            <a:xfrm>
              <a:off x="5123584" y="1221708"/>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08" name="TextBox 607">
              <a:extLst>
                <a:ext uri="{FF2B5EF4-FFF2-40B4-BE49-F238E27FC236}">
                  <a16:creationId xmlns:a16="http://schemas.microsoft.com/office/drawing/2014/main" id="{58517A91-8062-461A-A18D-EB93B396D033}"/>
                </a:ext>
              </a:extLst>
            </p:cNvPr>
            <p:cNvSpPr txBox="1"/>
            <p:nvPr/>
          </p:nvSpPr>
          <p:spPr>
            <a:xfrm>
              <a:off x="5067979" y="1221708"/>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Monitor</a:t>
              </a:r>
            </a:p>
          </p:txBody>
        </p:sp>
        <p:pic>
          <p:nvPicPr>
            <p:cNvPr id="610" name="Graphic 609">
              <a:extLst>
                <a:ext uri="{FF2B5EF4-FFF2-40B4-BE49-F238E27FC236}">
                  <a16:creationId xmlns:a16="http://schemas.microsoft.com/office/drawing/2014/main" id="{9DC2A2E9-49ED-4091-95ED-05498F86D93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558852" y="1431055"/>
              <a:ext cx="242212" cy="274320"/>
            </a:xfrm>
            <a:prstGeom prst="rect">
              <a:avLst/>
            </a:prstGeom>
          </p:spPr>
        </p:pic>
      </p:grpSp>
      <p:grpSp>
        <p:nvGrpSpPr>
          <p:cNvPr id="21" name="Group 20">
            <a:extLst>
              <a:ext uri="{FF2B5EF4-FFF2-40B4-BE49-F238E27FC236}">
                <a16:creationId xmlns:a16="http://schemas.microsoft.com/office/drawing/2014/main" id="{00EBA51E-92E3-42F4-86AD-FD585D89EF59}"/>
              </a:ext>
              <a:ext uri="{C183D7F6-B498-43B3-948B-1728B52AA6E4}">
                <adec:decorative xmlns:adec="http://schemas.microsoft.com/office/drawing/2017/decorative" val="1"/>
              </a:ext>
            </a:extLst>
          </p:cNvPr>
          <p:cNvGrpSpPr/>
          <p:nvPr/>
        </p:nvGrpSpPr>
        <p:grpSpPr>
          <a:xfrm>
            <a:off x="6201858" y="655384"/>
            <a:ext cx="1214049" cy="536971"/>
            <a:chOff x="6201858" y="655384"/>
            <a:chExt cx="1214049" cy="536971"/>
          </a:xfrm>
        </p:grpSpPr>
        <p:sp>
          <p:nvSpPr>
            <p:cNvPr id="615" name="Rectangle 614">
              <a:extLst>
                <a:ext uri="{FF2B5EF4-FFF2-40B4-BE49-F238E27FC236}">
                  <a16:creationId xmlns:a16="http://schemas.microsoft.com/office/drawing/2014/main" id="{C36C38FE-43E2-4A54-BD6C-EA92C582B82D}"/>
                </a:ext>
              </a:extLst>
            </p:cNvPr>
            <p:cNvSpPr/>
            <p:nvPr/>
          </p:nvSpPr>
          <p:spPr bwMode="auto">
            <a:xfrm>
              <a:off x="6257463" y="655384"/>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16" name="TextBox 615">
              <a:extLst>
                <a:ext uri="{FF2B5EF4-FFF2-40B4-BE49-F238E27FC236}">
                  <a16:creationId xmlns:a16="http://schemas.microsoft.com/office/drawing/2014/main" id="{3782CD16-1246-4BF4-9C04-A5D7B89A80B7}"/>
                </a:ext>
              </a:extLst>
            </p:cNvPr>
            <p:cNvSpPr txBox="1"/>
            <p:nvPr/>
          </p:nvSpPr>
          <p:spPr>
            <a:xfrm>
              <a:off x="6201858" y="655384"/>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ARM Templates</a:t>
              </a:r>
            </a:p>
          </p:txBody>
        </p:sp>
      </p:grpSp>
      <p:grpSp>
        <p:nvGrpSpPr>
          <p:cNvPr id="20" name="Group 19">
            <a:extLst>
              <a:ext uri="{FF2B5EF4-FFF2-40B4-BE49-F238E27FC236}">
                <a16:creationId xmlns:a16="http://schemas.microsoft.com/office/drawing/2014/main" id="{566825B8-9415-4279-A426-2A1640958957}"/>
              </a:ext>
              <a:ext uri="{C183D7F6-B498-43B3-948B-1728B52AA6E4}">
                <adec:decorative xmlns:adec="http://schemas.microsoft.com/office/drawing/2017/decorative" val="1"/>
              </a:ext>
            </a:extLst>
          </p:cNvPr>
          <p:cNvGrpSpPr/>
          <p:nvPr/>
        </p:nvGrpSpPr>
        <p:grpSpPr>
          <a:xfrm>
            <a:off x="6201858" y="1223093"/>
            <a:ext cx="1214049" cy="536971"/>
            <a:chOff x="6201858" y="1223093"/>
            <a:chExt cx="1214049" cy="536971"/>
          </a:xfrm>
        </p:grpSpPr>
        <p:sp>
          <p:nvSpPr>
            <p:cNvPr id="619" name="Rectangle 618">
              <a:extLst>
                <a:ext uri="{FF2B5EF4-FFF2-40B4-BE49-F238E27FC236}">
                  <a16:creationId xmlns:a16="http://schemas.microsoft.com/office/drawing/2014/main" id="{49790C9A-B288-4E4E-8F49-0054CFE83E2F}"/>
                </a:ext>
              </a:extLst>
            </p:cNvPr>
            <p:cNvSpPr/>
            <p:nvPr/>
          </p:nvSpPr>
          <p:spPr bwMode="auto">
            <a:xfrm>
              <a:off x="6257463" y="1223093"/>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20" name="TextBox 619">
              <a:extLst>
                <a:ext uri="{FF2B5EF4-FFF2-40B4-BE49-F238E27FC236}">
                  <a16:creationId xmlns:a16="http://schemas.microsoft.com/office/drawing/2014/main" id="{693FEAB2-D3F7-4C08-9B9E-AF729D3D6C82}"/>
                </a:ext>
              </a:extLst>
            </p:cNvPr>
            <p:cNvSpPr txBox="1"/>
            <p:nvPr/>
          </p:nvSpPr>
          <p:spPr>
            <a:xfrm>
              <a:off x="6201858" y="1223093"/>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Log Analytics</a:t>
              </a:r>
            </a:p>
          </p:txBody>
        </p:sp>
      </p:grpSp>
      <p:grpSp>
        <p:nvGrpSpPr>
          <p:cNvPr id="19" name="Group 18">
            <a:extLst>
              <a:ext uri="{FF2B5EF4-FFF2-40B4-BE49-F238E27FC236}">
                <a16:creationId xmlns:a16="http://schemas.microsoft.com/office/drawing/2014/main" id="{8FB2D709-2C1B-4C48-8005-15CF1F261F2E}"/>
              </a:ext>
              <a:ext uri="{C183D7F6-B498-43B3-948B-1728B52AA6E4}">
                <adec:decorative xmlns:adec="http://schemas.microsoft.com/office/drawing/2017/decorative" val="1"/>
              </a:ext>
            </a:extLst>
          </p:cNvPr>
          <p:cNvGrpSpPr/>
          <p:nvPr/>
        </p:nvGrpSpPr>
        <p:grpSpPr>
          <a:xfrm>
            <a:off x="7317319" y="655221"/>
            <a:ext cx="1214049" cy="536971"/>
            <a:chOff x="7317319" y="655221"/>
            <a:chExt cx="1214049" cy="536971"/>
          </a:xfrm>
        </p:grpSpPr>
        <p:sp>
          <p:nvSpPr>
            <p:cNvPr id="623" name="Rectangle 622">
              <a:extLst>
                <a:ext uri="{FF2B5EF4-FFF2-40B4-BE49-F238E27FC236}">
                  <a16:creationId xmlns:a16="http://schemas.microsoft.com/office/drawing/2014/main" id="{EB6E7632-DE4D-48DF-BB9C-DB8488CB1485}"/>
                </a:ext>
              </a:extLst>
            </p:cNvPr>
            <p:cNvSpPr/>
            <p:nvPr/>
          </p:nvSpPr>
          <p:spPr bwMode="auto">
            <a:xfrm>
              <a:off x="7372924" y="655221"/>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24" name="TextBox 623">
              <a:extLst>
                <a:ext uri="{FF2B5EF4-FFF2-40B4-BE49-F238E27FC236}">
                  <a16:creationId xmlns:a16="http://schemas.microsoft.com/office/drawing/2014/main" id="{0AE46CCA-A810-4FC9-B769-7949B12D0BAE}"/>
                </a:ext>
              </a:extLst>
            </p:cNvPr>
            <p:cNvSpPr txBox="1"/>
            <p:nvPr/>
          </p:nvSpPr>
          <p:spPr>
            <a:xfrm>
              <a:off x="7317319" y="655221"/>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Tags</a:t>
              </a:r>
            </a:p>
          </p:txBody>
        </p:sp>
      </p:grpSp>
      <p:grpSp>
        <p:nvGrpSpPr>
          <p:cNvPr id="17" name="Group 16">
            <a:extLst>
              <a:ext uri="{FF2B5EF4-FFF2-40B4-BE49-F238E27FC236}">
                <a16:creationId xmlns:a16="http://schemas.microsoft.com/office/drawing/2014/main" id="{A0E25302-2DD6-4E77-901B-C622303BE997}"/>
              </a:ext>
              <a:ext uri="{C183D7F6-B498-43B3-948B-1728B52AA6E4}">
                <adec:decorative xmlns:adec="http://schemas.microsoft.com/office/drawing/2017/decorative" val="1"/>
              </a:ext>
            </a:extLst>
          </p:cNvPr>
          <p:cNvGrpSpPr/>
          <p:nvPr/>
        </p:nvGrpSpPr>
        <p:grpSpPr>
          <a:xfrm>
            <a:off x="7317319" y="1222930"/>
            <a:ext cx="1214049" cy="536971"/>
            <a:chOff x="7317319" y="1222930"/>
            <a:chExt cx="1214049" cy="536971"/>
          </a:xfrm>
        </p:grpSpPr>
        <p:sp>
          <p:nvSpPr>
            <p:cNvPr id="627" name="Rectangle 626">
              <a:extLst>
                <a:ext uri="{FF2B5EF4-FFF2-40B4-BE49-F238E27FC236}">
                  <a16:creationId xmlns:a16="http://schemas.microsoft.com/office/drawing/2014/main" id="{0A1FD26F-65D3-4C9F-B86B-B704914745BC}"/>
                </a:ext>
              </a:extLst>
            </p:cNvPr>
            <p:cNvSpPr/>
            <p:nvPr/>
          </p:nvSpPr>
          <p:spPr bwMode="auto">
            <a:xfrm>
              <a:off x="7372924" y="1222930"/>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28" name="TextBox 627">
              <a:extLst>
                <a:ext uri="{FF2B5EF4-FFF2-40B4-BE49-F238E27FC236}">
                  <a16:creationId xmlns:a16="http://schemas.microsoft.com/office/drawing/2014/main" id="{78293A5E-824A-4283-AFA4-24827E85FAF8}"/>
                </a:ext>
              </a:extLst>
            </p:cNvPr>
            <p:cNvSpPr txBox="1"/>
            <p:nvPr/>
          </p:nvSpPr>
          <p:spPr>
            <a:xfrm>
              <a:off x="7317319" y="1222930"/>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Defender</a:t>
              </a:r>
            </a:p>
          </p:txBody>
        </p:sp>
      </p:grpSp>
      <p:grpSp>
        <p:nvGrpSpPr>
          <p:cNvPr id="16" name="Group 15">
            <a:extLst>
              <a:ext uri="{FF2B5EF4-FFF2-40B4-BE49-F238E27FC236}">
                <a16:creationId xmlns:a16="http://schemas.microsoft.com/office/drawing/2014/main" id="{F192F202-1E16-412B-997A-DC7943C8BFDD}"/>
              </a:ext>
              <a:ext uri="{C183D7F6-B498-43B3-948B-1728B52AA6E4}">
                <adec:decorative xmlns:adec="http://schemas.microsoft.com/office/drawing/2017/decorative" val="1"/>
              </a:ext>
            </a:extLst>
          </p:cNvPr>
          <p:cNvGrpSpPr/>
          <p:nvPr/>
        </p:nvGrpSpPr>
        <p:grpSpPr>
          <a:xfrm>
            <a:off x="8441352" y="656606"/>
            <a:ext cx="1214049" cy="536971"/>
            <a:chOff x="8441352" y="656606"/>
            <a:chExt cx="1214049" cy="536971"/>
          </a:xfrm>
        </p:grpSpPr>
        <p:sp>
          <p:nvSpPr>
            <p:cNvPr id="631" name="Rectangle 630">
              <a:extLst>
                <a:ext uri="{FF2B5EF4-FFF2-40B4-BE49-F238E27FC236}">
                  <a16:creationId xmlns:a16="http://schemas.microsoft.com/office/drawing/2014/main" id="{F8E4B73A-0338-4C85-9331-4A16711208DE}"/>
                </a:ext>
              </a:extLst>
            </p:cNvPr>
            <p:cNvSpPr/>
            <p:nvPr/>
          </p:nvSpPr>
          <p:spPr bwMode="auto">
            <a:xfrm>
              <a:off x="8496957" y="656606"/>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32" name="TextBox 631">
              <a:extLst>
                <a:ext uri="{FF2B5EF4-FFF2-40B4-BE49-F238E27FC236}">
                  <a16:creationId xmlns:a16="http://schemas.microsoft.com/office/drawing/2014/main" id="{A2689B47-3EE1-4EF9-BB6B-704AFBA16E55}"/>
                </a:ext>
              </a:extLst>
            </p:cNvPr>
            <p:cNvSpPr txBox="1"/>
            <p:nvPr/>
          </p:nvSpPr>
          <p:spPr>
            <a:xfrm>
              <a:off x="8441352" y="656606"/>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Resource Graph</a:t>
              </a:r>
            </a:p>
          </p:txBody>
        </p:sp>
      </p:grpSp>
      <p:grpSp>
        <p:nvGrpSpPr>
          <p:cNvPr id="14" name="Group 13">
            <a:extLst>
              <a:ext uri="{FF2B5EF4-FFF2-40B4-BE49-F238E27FC236}">
                <a16:creationId xmlns:a16="http://schemas.microsoft.com/office/drawing/2014/main" id="{D24828D8-59C7-4F9C-8DB5-28685202F1AB}"/>
              </a:ext>
              <a:ext uri="{C183D7F6-B498-43B3-948B-1728B52AA6E4}">
                <adec:decorative xmlns:adec="http://schemas.microsoft.com/office/drawing/2017/decorative" val="1"/>
              </a:ext>
            </a:extLst>
          </p:cNvPr>
          <p:cNvGrpSpPr/>
          <p:nvPr/>
        </p:nvGrpSpPr>
        <p:grpSpPr>
          <a:xfrm>
            <a:off x="8441352" y="1224315"/>
            <a:ext cx="1214049" cy="536971"/>
            <a:chOff x="8441352" y="1224315"/>
            <a:chExt cx="1214049" cy="536971"/>
          </a:xfrm>
        </p:grpSpPr>
        <p:sp>
          <p:nvSpPr>
            <p:cNvPr id="635" name="Rectangle 634">
              <a:extLst>
                <a:ext uri="{FF2B5EF4-FFF2-40B4-BE49-F238E27FC236}">
                  <a16:creationId xmlns:a16="http://schemas.microsoft.com/office/drawing/2014/main" id="{8D2BE6B0-C10B-491B-BC45-8C3D0F3841CD}"/>
                </a:ext>
              </a:extLst>
            </p:cNvPr>
            <p:cNvSpPr/>
            <p:nvPr/>
          </p:nvSpPr>
          <p:spPr bwMode="auto">
            <a:xfrm>
              <a:off x="8496957" y="1224315"/>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36" name="TextBox 635">
              <a:extLst>
                <a:ext uri="{FF2B5EF4-FFF2-40B4-BE49-F238E27FC236}">
                  <a16:creationId xmlns:a16="http://schemas.microsoft.com/office/drawing/2014/main" id="{AC9A0C0F-569E-4C19-85FD-8966D57858A8}"/>
                </a:ext>
              </a:extLst>
            </p:cNvPr>
            <p:cNvSpPr txBox="1"/>
            <p:nvPr/>
          </p:nvSpPr>
          <p:spPr>
            <a:xfrm>
              <a:off x="8441352" y="1224315"/>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Sentinel</a:t>
              </a:r>
            </a:p>
          </p:txBody>
        </p:sp>
      </p:grpSp>
      <p:grpSp>
        <p:nvGrpSpPr>
          <p:cNvPr id="12" name="Group 11">
            <a:extLst>
              <a:ext uri="{FF2B5EF4-FFF2-40B4-BE49-F238E27FC236}">
                <a16:creationId xmlns:a16="http://schemas.microsoft.com/office/drawing/2014/main" id="{63766946-B984-4F1C-A925-0289CCD1250C}"/>
              </a:ext>
              <a:ext uri="{C183D7F6-B498-43B3-948B-1728B52AA6E4}">
                <adec:decorative xmlns:adec="http://schemas.microsoft.com/office/drawing/2017/decorative" val="1"/>
              </a:ext>
            </a:extLst>
          </p:cNvPr>
          <p:cNvGrpSpPr/>
          <p:nvPr/>
        </p:nvGrpSpPr>
        <p:grpSpPr>
          <a:xfrm>
            <a:off x="9556813" y="656443"/>
            <a:ext cx="1214049" cy="536971"/>
            <a:chOff x="9556813" y="656443"/>
            <a:chExt cx="1214049" cy="536971"/>
          </a:xfrm>
        </p:grpSpPr>
        <p:sp>
          <p:nvSpPr>
            <p:cNvPr id="639" name="Rectangle 638">
              <a:extLst>
                <a:ext uri="{FF2B5EF4-FFF2-40B4-BE49-F238E27FC236}">
                  <a16:creationId xmlns:a16="http://schemas.microsoft.com/office/drawing/2014/main" id="{F7F46A6E-679E-4E46-BFE9-5BD2F5921D23}"/>
                </a:ext>
              </a:extLst>
            </p:cNvPr>
            <p:cNvSpPr/>
            <p:nvPr/>
          </p:nvSpPr>
          <p:spPr bwMode="auto">
            <a:xfrm>
              <a:off x="9612418" y="656443"/>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40" name="TextBox 639">
              <a:extLst>
                <a:ext uri="{FF2B5EF4-FFF2-40B4-BE49-F238E27FC236}">
                  <a16:creationId xmlns:a16="http://schemas.microsoft.com/office/drawing/2014/main" id="{F077CF51-0192-46F0-83F0-F249F90B4F82}"/>
                </a:ext>
              </a:extLst>
            </p:cNvPr>
            <p:cNvSpPr txBox="1"/>
            <p:nvPr/>
          </p:nvSpPr>
          <p:spPr>
            <a:xfrm>
              <a:off x="9556813" y="656443"/>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Audit</a:t>
              </a:r>
            </a:p>
          </p:txBody>
        </p:sp>
      </p:grpSp>
      <p:grpSp>
        <p:nvGrpSpPr>
          <p:cNvPr id="11" name="Group 10">
            <a:extLst>
              <a:ext uri="{FF2B5EF4-FFF2-40B4-BE49-F238E27FC236}">
                <a16:creationId xmlns:a16="http://schemas.microsoft.com/office/drawing/2014/main" id="{A05EC964-6718-4433-9EED-2E7F132E9878}"/>
              </a:ext>
              <a:ext uri="{C183D7F6-B498-43B3-948B-1728B52AA6E4}">
                <adec:decorative xmlns:adec="http://schemas.microsoft.com/office/drawing/2017/decorative" val="1"/>
              </a:ext>
            </a:extLst>
          </p:cNvPr>
          <p:cNvGrpSpPr/>
          <p:nvPr/>
        </p:nvGrpSpPr>
        <p:grpSpPr>
          <a:xfrm>
            <a:off x="9556813" y="1224152"/>
            <a:ext cx="1214049" cy="536971"/>
            <a:chOff x="9556813" y="1224152"/>
            <a:chExt cx="1214049" cy="536971"/>
          </a:xfrm>
        </p:grpSpPr>
        <p:sp>
          <p:nvSpPr>
            <p:cNvPr id="643" name="Rectangle 642">
              <a:extLst>
                <a:ext uri="{FF2B5EF4-FFF2-40B4-BE49-F238E27FC236}">
                  <a16:creationId xmlns:a16="http://schemas.microsoft.com/office/drawing/2014/main" id="{F57B29EF-9B1A-409F-B2EE-600807E0B38A}"/>
                </a:ext>
              </a:extLst>
            </p:cNvPr>
            <p:cNvSpPr/>
            <p:nvPr/>
          </p:nvSpPr>
          <p:spPr bwMode="auto">
            <a:xfrm>
              <a:off x="9612418" y="1224152"/>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44" name="TextBox 643">
              <a:extLst>
                <a:ext uri="{FF2B5EF4-FFF2-40B4-BE49-F238E27FC236}">
                  <a16:creationId xmlns:a16="http://schemas.microsoft.com/office/drawing/2014/main" id="{99C400A1-2AB2-49C0-B64A-339531A699B2}"/>
                </a:ext>
              </a:extLst>
            </p:cNvPr>
            <p:cNvSpPr txBox="1"/>
            <p:nvPr/>
          </p:nvSpPr>
          <p:spPr>
            <a:xfrm>
              <a:off x="9556813" y="1224152"/>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Key Vault</a:t>
              </a:r>
            </a:p>
          </p:txBody>
        </p:sp>
      </p:grpSp>
      <p:grpSp>
        <p:nvGrpSpPr>
          <p:cNvPr id="10" name="Group 9">
            <a:extLst>
              <a:ext uri="{FF2B5EF4-FFF2-40B4-BE49-F238E27FC236}">
                <a16:creationId xmlns:a16="http://schemas.microsoft.com/office/drawing/2014/main" id="{857BF4DD-335C-4472-B55C-3F9A07347A62}"/>
              </a:ext>
              <a:ext uri="{C183D7F6-B498-43B3-948B-1728B52AA6E4}">
                <adec:decorative xmlns:adec="http://schemas.microsoft.com/office/drawing/2017/decorative" val="1"/>
              </a:ext>
            </a:extLst>
          </p:cNvPr>
          <p:cNvGrpSpPr/>
          <p:nvPr/>
        </p:nvGrpSpPr>
        <p:grpSpPr>
          <a:xfrm>
            <a:off x="10690692" y="657828"/>
            <a:ext cx="1214049" cy="536971"/>
            <a:chOff x="10690692" y="657828"/>
            <a:chExt cx="1214049" cy="536971"/>
          </a:xfrm>
        </p:grpSpPr>
        <p:sp>
          <p:nvSpPr>
            <p:cNvPr id="647" name="Rectangle 646">
              <a:extLst>
                <a:ext uri="{FF2B5EF4-FFF2-40B4-BE49-F238E27FC236}">
                  <a16:creationId xmlns:a16="http://schemas.microsoft.com/office/drawing/2014/main" id="{3C39FFB2-E208-4EF1-BFD4-9F8262A3B5B6}"/>
                </a:ext>
              </a:extLst>
            </p:cNvPr>
            <p:cNvSpPr/>
            <p:nvPr/>
          </p:nvSpPr>
          <p:spPr bwMode="auto">
            <a:xfrm>
              <a:off x="10746297" y="657828"/>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48" name="TextBox 647">
              <a:extLst>
                <a:ext uri="{FF2B5EF4-FFF2-40B4-BE49-F238E27FC236}">
                  <a16:creationId xmlns:a16="http://schemas.microsoft.com/office/drawing/2014/main" id="{5B3C5A3B-74A4-49D9-BC70-0053AD0C1B5B}"/>
                </a:ext>
              </a:extLst>
            </p:cNvPr>
            <p:cNvSpPr txBox="1"/>
            <p:nvPr/>
          </p:nvSpPr>
          <p:spPr>
            <a:xfrm>
              <a:off x="10690692" y="657828"/>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Automation</a:t>
              </a:r>
            </a:p>
          </p:txBody>
        </p:sp>
      </p:grpSp>
      <p:grpSp>
        <p:nvGrpSpPr>
          <p:cNvPr id="9" name="Group 8">
            <a:extLst>
              <a:ext uri="{FF2B5EF4-FFF2-40B4-BE49-F238E27FC236}">
                <a16:creationId xmlns:a16="http://schemas.microsoft.com/office/drawing/2014/main" id="{4EAC86CE-119B-486B-92D9-73B3E1B0018E}"/>
              </a:ext>
              <a:ext uri="{C183D7F6-B498-43B3-948B-1728B52AA6E4}">
                <adec:decorative xmlns:adec="http://schemas.microsoft.com/office/drawing/2017/decorative" val="1"/>
              </a:ext>
            </a:extLst>
          </p:cNvPr>
          <p:cNvGrpSpPr/>
          <p:nvPr/>
        </p:nvGrpSpPr>
        <p:grpSpPr>
          <a:xfrm>
            <a:off x="10690692" y="1225537"/>
            <a:ext cx="1214049" cy="536971"/>
            <a:chOff x="10690692" y="1225537"/>
            <a:chExt cx="1214049" cy="536971"/>
          </a:xfrm>
        </p:grpSpPr>
        <p:sp>
          <p:nvSpPr>
            <p:cNvPr id="651" name="Rectangle 650">
              <a:extLst>
                <a:ext uri="{FF2B5EF4-FFF2-40B4-BE49-F238E27FC236}">
                  <a16:creationId xmlns:a16="http://schemas.microsoft.com/office/drawing/2014/main" id="{79CB72B9-0BF5-4D73-A106-854C9719C2C5}"/>
                </a:ext>
              </a:extLst>
            </p:cNvPr>
            <p:cNvSpPr/>
            <p:nvPr/>
          </p:nvSpPr>
          <p:spPr bwMode="auto">
            <a:xfrm>
              <a:off x="10746297" y="1225537"/>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52" name="TextBox 651">
              <a:extLst>
                <a:ext uri="{FF2B5EF4-FFF2-40B4-BE49-F238E27FC236}">
                  <a16:creationId xmlns:a16="http://schemas.microsoft.com/office/drawing/2014/main" id="{A827ECCB-74E1-44B7-AAE9-88AFD01CCD19}"/>
                </a:ext>
              </a:extLst>
            </p:cNvPr>
            <p:cNvSpPr txBox="1"/>
            <p:nvPr/>
          </p:nvSpPr>
          <p:spPr>
            <a:xfrm>
              <a:off x="10690692" y="1225537"/>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Automanage</a:t>
              </a:r>
            </a:p>
          </p:txBody>
        </p:sp>
      </p:grpSp>
      <p:pic>
        <p:nvPicPr>
          <p:cNvPr id="601" name="Graphic 600">
            <a:extLst>
              <a:ext uri="{FF2B5EF4-FFF2-40B4-BE49-F238E27FC236}">
                <a16:creationId xmlns:a16="http://schemas.microsoft.com/office/drawing/2014/main" id="{47D5E893-AD7E-4FD8-8D73-997E056FE7D3}"/>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141260" y="854824"/>
            <a:ext cx="274320" cy="310684"/>
          </a:xfrm>
          <a:prstGeom prst="rect">
            <a:avLst/>
          </a:prstGeom>
        </p:spPr>
      </p:pic>
      <p:pic>
        <p:nvPicPr>
          <p:cNvPr id="603" name="Graphic 602">
            <a:extLst>
              <a:ext uri="{FF2B5EF4-FFF2-40B4-BE49-F238E27FC236}">
                <a16:creationId xmlns:a16="http://schemas.microsoft.com/office/drawing/2014/main" id="{DB095AB1-E46F-4DC9-9B63-221A46375D39}"/>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173368" y="1436369"/>
            <a:ext cx="242212" cy="274320"/>
          </a:xfrm>
          <a:prstGeom prst="rect">
            <a:avLst/>
          </a:prstGeom>
        </p:spPr>
      </p:pic>
      <p:pic>
        <p:nvPicPr>
          <p:cNvPr id="655" name="Graphic 654">
            <a:extLst>
              <a:ext uri="{FF2B5EF4-FFF2-40B4-BE49-F238E27FC236}">
                <a16:creationId xmlns:a16="http://schemas.microsoft.com/office/drawing/2014/main" id="{962F9118-3F5B-4E26-8D03-FE55A34AE6FB}"/>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711714" y="1429711"/>
            <a:ext cx="242212" cy="274320"/>
          </a:xfrm>
          <a:prstGeom prst="rect">
            <a:avLst/>
          </a:prstGeom>
        </p:spPr>
      </p:pic>
      <p:pic>
        <p:nvPicPr>
          <p:cNvPr id="656" name="Graphic 655">
            <a:extLst>
              <a:ext uri="{FF2B5EF4-FFF2-40B4-BE49-F238E27FC236}">
                <a16:creationId xmlns:a16="http://schemas.microsoft.com/office/drawing/2014/main" id="{C35EE239-0DB0-47F4-B41B-424225162B7E}"/>
              </a:ext>
              <a:ext uri="{C183D7F6-B498-43B3-948B-1728B52AA6E4}">
                <adec:decorative xmlns:adec="http://schemas.microsoft.com/office/drawing/2017/decorative" val="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927270" y="1428339"/>
            <a:ext cx="242212" cy="274320"/>
          </a:xfrm>
          <a:prstGeom prst="rect">
            <a:avLst/>
          </a:prstGeom>
        </p:spPr>
      </p:pic>
      <p:pic>
        <p:nvPicPr>
          <p:cNvPr id="657" name="Graphic 656">
            <a:extLst>
              <a:ext uri="{FF2B5EF4-FFF2-40B4-BE49-F238E27FC236}">
                <a16:creationId xmlns:a16="http://schemas.microsoft.com/office/drawing/2014/main" id="{E286DCEC-62DE-4217-A722-B405DAFAC263}"/>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784017" y="859918"/>
            <a:ext cx="242212" cy="274320"/>
          </a:xfrm>
          <a:prstGeom prst="rect">
            <a:avLst/>
          </a:prstGeom>
        </p:spPr>
      </p:pic>
      <p:sp>
        <p:nvSpPr>
          <p:cNvPr id="658" name="Rectangle 657">
            <a:extLst>
              <a:ext uri="{FF2B5EF4-FFF2-40B4-BE49-F238E27FC236}">
                <a16:creationId xmlns:a16="http://schemas.microsoft.com/office/drawing/2014/main" id="{4B9707AA-986E-4BB7-BA49-949A89975DEA}"/>
              </a:ext>
              <a:ext uri="{C183D7F6-B498-43B3-948B-1728B52AA6E4}">
                <adec:decorative xmlns:adec="http://schemas.microsoft.com/office/drawing/2017/decorative" val="1"/>
              </a:ext>
            </a:extLst>
          </p:cNvPr>
          <p:cNvSpPr/>
          <p:nvPr/>
        </p:nvSpPr>
        <p:spPr>
          <a:xfrm>
            <a:off x="10026677" y="883065"/>
            <a:ext cx="274320" cy="274320"/>
          </a:xfrm>
          <a:prstGeom prst="rect">
            <a:avLst/>
          </a:prstGeom>
          <a:blipFill rotWithShape="1">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a:blipFill>
          <a:ln w="10795" cap="flat" cmpd="sng" algn="ctr">
            <a:noFill/>
            <a:prstDash val="solid"/>
          </a:ln>
          <a:effectLst/>
        </p:spPr>
      </p:sp>
      <p:pic>
        <p:nvPicPr>
          <p:cNvPr id="659" name="Graphic 658">
            <a:extLst>
              <a:ext uri="{FF2B5EF4-FFF2-40B4-BE49-F238E27FC236}">
                <a16:creationId xmlns:a16="http://schemas.microsoft.com/office/drawing/2014/main" id="{885F0151-DAE8-4FD1-98C5-DA0549C57EB6}"/>
              </a:ext>
              <a:ext uri="{C183D7F6-B498-43B3-948B-1728B52AA6E4}">
                <adec:decorative xmlns:adec="http://schemas.microsoft.com/office/drawing/2017/decorative" val="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7800992" y="1425745"/>
            <a:ext cx="242212" cy="274320"/>
          </a:xfrm>
          <a:prstGeom prst="rect">
            <a:avLst/>
          </a:prstGeom>
        </p:spPr>
      </p:pic>
      <p:pic>
        <p:nvPicPr>
          <p:cNvPr id="660" name="Graphic 659">
            <a:extLst>
              <a:ext uri="{FF2B5EF4-FFF2-40B4-BE49-F238E27FC236}">
                <a16:creationId xmlns:a16="http://schemas.microsoft.com/office/drawing/2014/main" id="{33A3E7D1-8817-44B2-92A9-5CF2B5485A60}"/>
              </a:ext>
              <a:ext uri="{C183D7F6-B498-43B3-948B-1728B52AA6E4}">
                <adec:decorative xmlns:adec="http://schemas.microsoft.com/office/drawing/2017/decorative" val="1"/>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6691958" y="843102"/>
            <a:ext cx="242212" cy="274320"/>
          </a:xfrm>
          <a:prstGeom prst="rect">
            <a:avLst/>
          </a:prstGeom>
        </p:spPr>
      </p:pic>
      <p:pic>
        <p:nvPicPr>
          <p:cNvPr id="661" name="Graphic 660">
            <a:extLst>
              <a:ext uri="{FF2B5EF4-FFF2-40B4-BE49-F238E27FC236}">
                <a16:creationId xmlns:a16="http://schemas.microsoft.com/office/drawing/2014/main" id="{3188A56E-D9F6-4F83-B688-DF7C3BA16944}"/>
              </a:ext>
              <a:ext uri="{C183D7F6-B498-43B3-948B-1728B52AA6E4}">
                <adec:decorative xmlns:adec="http://schemas.microsoft.com/office/drawing/2017/decorative" val="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8920671" y="859918"/>
            <a:ext cx="242212" cy="274320"/>
          </a:xfrm>
          <a:prstGeom prst="rect">
            <a:avLst/>
          </a:prstGeom>
        </p:spPr>
      </p:pic>
      <p:pic>
        <p:nvPicPr>
          <p:cNvPr id="662" name="Graphic 661">
            <a:extLst>
              <a:ext uri="{FF2B5EF4-FFF2-40B4-BE49-F238E27FC236}">
                <a16:creationId xmlns:a16="http://schemas.microsoft.com/office/drawing/2014/main" id="{98CDC937-8FD7-4F28-9E1B-A49887D2A7F4}"/>
              </a:ext>
              <a:ext uri="{C183D7F6-B498-43B3-948B-1728B52AA6E4}">
                <adec:decorative xmlns:adec="http://schemas.microsoft.com/office/drawing/2017/decorative" val="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0021254" y="1413276"/>
            <a:ext cx="274320" cy="310684"/>
          </a:xfrm>
          <a:prstGeom prst="rect">
            <a:avLst/>
          </a:prstGeom>
        </p:spPr>
      </p:pic>
      <p:grpSp>
        <p:nvGrpSpPr>
          <p:cNvPr id="7" name="Group 6">
            <a:extLst>
              <a:ext uri="{FF2B5EF4-FFF2-40B4-BE49-F238E27FC236}">
                <a16:creationId xmlns:a16="http://schemas.microsoft.com/office/drawing/2014/main" id="{F892BBB5-3067-4AE1-B374-4E6A9F179116}"/>
              </a:ext>
              <a:ext uri="{C183D7F6-B498-43B3-948B-1728B52AA6E4}">
                <adec:decorative xmlns:adec="http://schemas.microsoft.com/office/drawing/2017/decorative" val="1"/>
              </a:ext>
            </a:extLst>
          </p:cNvPr>
          <p:cNvGrpSpPr/>
          <p:nvPr/>
        </p:nvGrpSpPr>
        <p:grpSpPr>
          <a:xfrm>
            <a:off x="3937136" y="655752"/>
            <a:ext cx="1214049" cy="536971"/>
            <a:chOff x="3937136" y="655752"/>
            <a:chExt cx="1214049" cy="536971"/>
          </a:xfrm>
        </p:grpSpPr>
        <p:sp>
          <p:nvSpPr>
            <p:cNvPr id="668" name="Rectangle 667">
              <a:extLst>
                <a:ext uri="{FF2B5EF4-FFF2-40B4-BE49-F238E27FC236}">
                  <a16:creationId xmlns:a16="http://schemas.microsoft.com/office/drawing/2014/main" id="{729D6CD3-F9E2-4254-B6AA-FE404F0FEAEA}"/>
                </a:ext>
              </a:extLst>
            </p:cNvPr>
            <p:cNvSpPr/>
            <p:nvPr/>
          </p:nvSpPr>
          <p:spPr bwMode="auto">
            <a:xfrm>
              <a:off x="3992741" y="655752"/>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69" name="TextBox 668">
              <a:extLst>
                <a:ext uri="{FF2B5EF4-FFF2-40B4-BE49-F238E27FC236}">
                  <a16:creationId xmlns:a16="http://schemas.microsoft.com/office/drawing/2014/main" id="{2344A9AF-B2CE-4827-8A3E-AD11F69C10BE}"/>
                </a:ext>
              </a:extLst>
            </p:cNvPr>
            <p:cNvSpPr txBox="1"/>
            <p:nvPr/>
          </p:nvSpPr>
          <p:spPr>
            <a:xfrm>
              <a:off x="3937136" y="655752"/>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Policy</a:t>
              </a:r>
            </a:p>
          </p:txBody>
        </p:sp>
      </p:grpSp>
      <p:grpSp>
        <p:nvGrpSpPr>
          <p:cNvPr id="4" name="Group 3">
            <a:extLst>
              <a:ext uri="{FF2B5EF4-FFF2-40B4-BE49-F238E27FC236}">
                <a16:creationId xmlns:a16="http://schemas.microsoft.com/office/drawing/2014/main" id="{04CE2CBD-46CB-4AA7-B8E6-866970C6054E}"/>
              </a:ext>
              <a:ext uri="{C183D7F6-B498-43B3-948B-1728B52AA6E4}">
                <adec:decorative xmlns:adec="http://schemas.microsoft.com/office/drawing/2017/decorative" val="1"/>
              </a:ext>
            </a:extLst>
          </p:cNvPr>
          <p:cNvGrpSpPr/>
          <p:nvPr/>
        </p:nvGrpSpPr>
        <p:grpSpPr>
          <a:xfrm>
            <a:off x="3937136" y="1223461"/>
            <a:ext cx="1214049" cy="536971"/>
            <a:chOff x="3937136" y="1223461"/>
            <a:chExt cx="1214049" cy="536971"/>
          </a:xfrm>
        </p:grpSpPr>
        <p:sp>
          <p:nvSpPr>
            <p:cNvPr id="672" name="Rectangle 671">
              <a:extLst>
                <a:ext uri="{FF2B5EF4-FFF2-40B4-BE49-F238E27FC236}">
                  <a16:creationId xmlns:a16="http://schemas.microsoft.com/office/drawing/2014/main" id="{73647008-4EF7-43AF-87CE-78FB79551B1E}"/>
                </a:ext>
              </a:extLst>
            </p:cNvPr>
            <p:cNvSpPr/>
            <p:nvPr/>
          </p:nvSpPr>
          <p:spPr bwMode="auto">
            <a:xfrm>
              <a:off x="3992741" y="1223461"/>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73" name="TextBox 672">
              <a:extLst>
                <a:ext uri="{FF2B5EF4-FFF2-40B4-BE49-F238E27FC236}">
                  <a16:creationId xmlns:a16="http://schemas.microsoft.com/office/drawing/2014/main" id="{554142F4-5D01-4633-ABF8-989AB33BD18C}"/>
                </a:ext>
              </a:extLst>
            </p:cNvPr>
            <p:cNvSpPr txBox="1"/>
            <p:nvPr/>
          </p:nvSpPr>
          <p:spPr>
            <a:xfrm>
              <a:off x="3937136" y="1223461"/>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Security Center</a:t>
              </a:r>
            </a:p>
          </p:txBody>
        </p:sp>
      </p:grpSp>
      <p:pic>
        <p:nvPicPr>
          <p:cNvPr id="675" name="Graphic 674">
            <a:extLst>
              <a:ext uri="{FF2B5EF4-FFF2-40B4-BE49-F238E27FC236}">
                <a16:creationId xmlns:a16="http://schemas.microsoft.com/office/drawing/2014/main" id="{5AC4B763-6297-402C-86C2-76007BA98FBC}"/>
              </a:ext>
              <a:ext uri="{C183D7F6-B498-43B3-948B-1728B52AA6E4}">
                <adec:decorative xmlns:adec="http://schemas.microsoft.com/office/drawing/2017/decorative" val="1"/>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4420953" y="871085"/>
            <a:ext cx="242212" cy="274320"/>
          </a:xfrm>
          <a:prstGeom prst="rect">
            <a:avLst/>
          </a:prstGeom>
        </p:spPr>
      </p:pic>
      <p:pic>
        <p:nvPicPr>
          <p:cNvPr id="676" name="Graphic 675">
            <a:extLst>
              <a:ext uri="{FF2B5EF4-FFF2-40B4-BE49-F238E27FC236}">
                <a16:creationId xmlns:a16="http://schemas.microsoft.com/office/drawing/2014/main" id="{46E4F2AD-5E6A-40E5-A3F3-86B15CBA2A05}"/>
              </a:ext>
              <a:ext uri="{C183D7F6-B498-43B3-948B-1728B52AA6E4}">
                <adec:decorative xmlns:adec="http://schemas.microsoft.com/office/drawing/2017/decorative" val="1"/>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4412352" y="1424385"/>
            <a:ext cx="242212" cy="274320"/>
          </a:xfrm>
          <a:prstGeom prst="rect">
            <a:avLst/>
          </a:prstGeom>
        </p:spPr>
      </p:pic>
      <p:grpSp>
        <p:nvGrpSpPr>
          <p:cNvPr id="2" name="Group 1">
            <a:extLst>
              <a:ext uri="{FF2B5EF4-FFF2-40B4-BE49-F238E27FC236}">
                <a16:creationId xmlns:a16="http://schemas.microsoft.com/office/drawing/2014/main" id="{F20E3CE2-1B05-48D0-B465-7CB8B115E39F}"/>
              </a:ext>
              <a:ext uri="{C183D7F6-B498-43B3-948B-1728B52AA6E4}">
                <adec:decorative xmlns:adec="http://schemas.microsoft.com/office/drawing/2017/decorative" val="1"/>
              </a:ext>
            </a:extLst>
          </p:cNvPr>
          <p:cNvGrpSpPr/>
          <p:nvPr/>
        </p:nvGrpSpPr>
        <p:grpSpPr>
          <a:xfrm>
            <a:off x="3992740" y="1789874"/>
            <a:ext cx="7856397" cy="226129"/>
            <a:chOff x="3992740" y="1789874"/>
            <a:chExt cx="7856397" cy="226129"/>
          </a:xfrm>
        </p:grpSpPr>
        <p:sp>
          <p:nvSpPr>
            <p:cNvPr id="678" name="Rectangle 677">
              <a:extLst>
                <a:ext uri="{FF2B5EF4-FFF2-40B4-BE49-F238E27FC236}">
                  <a16:creationId xmlns:a16="http://schemas.microsoft.com/office/drawing/2014/main" id="{BC3A0B80-5978-40F6-AF34-C049B678B438}"/>
                </a:ext>
              </a:extLst>
            </p:cNvPr>
            <p:cNvSpPr/>
            <p:nvPr/>
          </p:nvSpPr>
          <p:spPr bwMode="auto">
            <a:xfrm>
              <a:off x="3992740" y="1790190"/>
              <a:ext cx="1263879" cy="22287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Resource Inventory</a:t>
              </a:r>
            </a:p>
          </p:txBody>
        </p:sp>
        <p:sp>
          <p:nvSpPr>
            <p:cNvPr id="679" name="Rectangle 678">
              <a:extLst>
                <a:ext uri="{FF2B5EF4-FFF2-40B4-BE49-F238E27FC236}">
                  <a16:creationId xmlns:a16="http://schemas.microsoft.com/office/drawing/2014/main" id="{E7C1AD02-2458-43A3-BA65-AE29766B37D5}"/>
                </a:ext>
              </a:extLst>
            </p:cNvPr>
            <p:cNvSpPr/>
            <p:nvPr/>
          </p:nvSpPr>
          <p:spPr bwMode="auto">
            <a:xfrm>
              <a:off x="5312622" y="1790311"/>
              <a:ext cx="1263879" cy="22287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Billing</a:t>
              </a:r>
            </a:p>
          </p:txBody>
        </p:sp>
        <p:sp>
          <p:nvSpPr>
            <p:cNvPr id="680" name="Rectangle 679">
              <a:extLst>
                <a:ext uri="{FF2B5EF4-FFF2-40B4-BE49-F238E27FC236}">
                  <a16:creationId xmlns:a16="http://schemas.microsoft.com/office/drawing/2014/main" id="{320C182E-B05C-4171-AEBD-60A9E8204EA9}"/>
                </a:ext>
              </a:extLst>
            </p:cNvPr>
            <p:cNvSpPr/>
            <p:nvPr/>
          </p:nvSpPr>
          <p:spPr bwMode="auto">
            <a:xfrm>
              <a:off x="6632747" y="1790190"/>
              <a:ext cx="1263879" cy="22287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Monitoring &amp; Logs</a:t>
              </a:r>
            </a:p>
          </p:txBody>
        </p:sp>
        <p:sp>
          <p:nvSpPr>
            <p:cNvPr id="682" name="Rectangle 681">
              <a:extLst>
                <a:ext uri="{FF2B5EF4-FFF2-40B4-BE49-F238E27FC236}">
                  <a16:creationId xmlns:a16="http://schemas.microsoft.com/office/drawing/2014/main" id="{C4DCD02A-5488-4F98-93FD-9A5EE9C206B7}"/>
                </a:ext>
              </a:extLst>
            </p:cNvPr>
            <p:cNvSpPr/>
            <p:nvPr/>
          </p:nvSpPr>
          <p:spPr bwMode="auto">
            <a:xfrm>
              <a:off x="7950251" y="1789874"/>
              <a:ext cx="1263879" cy="22287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Secrets Management</a:t>
              </a:r>
            </a:p>
          </p:txBody>
        </p:sp>
        <p:sp>
          <p:nvSpPr>
            <p:cNvPr id="684" name="Rectangle 683">
              <a:extLst>
                <a:ext uri="{FF2B5EF4-FFF2-40B4-BE49-F238E27FC236}">
                  <a16:creationId xmlns:a16="http://schemas.microsoft.com/office/drawing/2014/main" id="{ACCB58F2-4870-4112-A14B-5C58E198A31E}"/>
                </a:ext>
              </a:extLst>
            </p:cNvPr>
            <p:cNvSpPr/>
            <p:nvPr/>
          </p:nvSpPr>
          <p:spPr bwMode="auto">
            <a:xfrm>
              <a:off x="9267754" y="1789874"/>
              <a:ext cx="1263879" cy="22287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Governance</a:t>
              </a:r>
            </a:p>
          </p:txBody>
        </p:sp>
        <p:sp>
          <p:nvSpPr>
            <p:cNvPr id="685" name="Rectangle 684">
              <a:extLst>
                <a:ext uri="{FF2B5EF4-FFF2-40B4-BE49-F238E27FC236}">
                  <a16:creationId xmlns:a16="http://schemas.microsoft.com/office/drawing/2014/main" id="{B69AA552-3ECC-4458-82C1-A6BD3A63E4EC}"/>
                </a:ext>
              </a:extLst>
            </p:cNvPr>
            <p:cNvSpPr/>
            <p:nvPr/>
          </p:nvSpPr>
          <p:spPr bwMode="auto">
            <a:xfrm>
              <a:off x="10585258" y="1793131"/>
              <a:ext cx="1263879" cy="22287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Compliance &amp; Security</a:t>
              </a:r>
            </a:p>
          </p:txBody>
        </p:sp>
      </p:grpSp>
      <p:pic>
        <p:nvPicPr>
          <p:cNvPr id="689" name="Graphic 688">
            <a:extLst>
              <a:ext uri="{FF2B5EF4-FFF2-40B4-BE49-F238E27FC236}">
                <a16:creationId xmlns:a16="http://schemas.microsoft.com/office/drawing/2014/main" id="{327FC977-9F33-4137-BCD3-57D814AEE936}"/>
              </a:ext>
              <a:ext uri="{C183D7F6-B498-43B3-948B-1728B52AA6E4}">
                <adec:decorative xmlns:adec="http://schemas.microsoft.com/office/drawing/2017/decorative" val="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209456" y="1090508"/>
            <a:ext cx="522452" cy="522452"/>
          </a:xfrm>
          <a:prstGeom prst="rect">
            <a:avLst/>
          </a:prstGeom>
        </p:spPr>
      </p:pic>
      <p:grpSp>
        <p:nvGrpSpPr>
          <p:cNvPr id="26" name="Group 25">
            <a:extLst>
              <a:ext uri="{FF2B5EF4-FFF2-40B4-BE49-F238E27FC236}">
                <a16:creationId xmlns:a16="http://schemas.microsoft.com/office/drawing/2014/main" id="{06D56F57-F010-499C-A7F2-71AE52D3487A}"/>
              </a:ext>
              <a:ext uri="{C183D7F6-B498-43B3-948B-1728B52AA6E4}">
                <adec:decorative xmlns:adec="http://schemas.microsoft.com/office/drawing/2017/decorative" val="1"/>
              </a:ext>
            </a:extLst>
          </p:cNvPr>
          <p:cNvGrpSpPr/>
          <p:nvPr/>
        </p:nvGrpSpPr>
        <p:grpSpPr>
          <a:xfrm>
            <a:off x="5058131" y="4136247"/>
            <a:ext cx="2225935" cy="2673139"/>
            <a:chOff x="5058131" y="4136247"/>
            <a:chExt cx="2225935" cy="2673139"/>
          </a:xfrm>
        </p:grpSpPr>
        <p:grpSp>
          <p:nvGrpSpPr>
            <p:cNvPr id="497" name="Group 496">
              <a:extLst>
                <a:ext uri="{FF2B5EF4-FFF2-40B4-BE49-F238E27FC236}">
                  <a16:creationId xmlns:a16="http://schemas.microsoft.com/office/drawing/2014/main" id="{17BBC6BA-9256-46C9-B76E-39EA1846C7B5}"/>
                </a:ext>
              </a:extLst>
            </p:cNvPr>
            <p:cNvGrpSpPr/>
            <p:nvPr/>
          </p:nvGrpSpPr>
          <p:grpSpPr>
            <a:xfrm>
              <a:off x="5058131" y="5372356"/>
              <a:ext cx="2219756" cy="1437030"/>
              <a:chOff x="231256" y="5345063"/>
              <a:chExt cx="2219756" cy="1437030"/>
            </a:xfrm>
          </p:grpSpPr>
          <p:sp>
            <p:nvSpPr>
              <p:cNvPr id="509" name="Rectangle 508">
                <a:extLst>
                  <a:ext uri="{FF2B5EF4-FFF2-40B4-BE49-F238E27FC236}">
                    <a16:creationId xmlns:a16="http://schemas.microsoft.com/office/drawing/2014/main" id="{4C6B873C-60DF-4361-AF93-25B2D0084A0C}"/>
                  </a:ext>
                </a:extLst>
              </p:cNvPr>
              <p:cNvSpPr/>
              <p:nvPr/>
            </p:nvSpPr>
            <p:spPr bwMode="auto">
              <a:xfrm>
                <a:off x="231256" y="6326785"/>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VMware vSphere</a:t>
                </a:r>
              </a:p>
            </p:txBody>
          </p:sp>
          <p:sp>
            <p:nvSpPr>
              <p:cNvPr id="516" name="Rectangle 515">
                <a:extLst>
                  <a:ext uri="{FF2B5EF4-FFF2-40B4-BE49-F238E27FC236}">
                    <a16:creationId xmlns:a16="http://schemas.microsoft.com/office/drawing/2014/main" id="{B2631DA8-0BA5-4594-AA62-F2444C26658B}"/>
                  </a:ext>
                </a:extLst>
              </p:cNvPr>
              <p:cNvSpPr/>
              <p:nvPr/>
            </p:nvSpPr>
            <p:spPr bwMode="auto">
              <a:xfrm>
                <a:off x="231256" y="5345064"/>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WS &amp; Linux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VMware vSphere VMs</a:t>
                </a:r>
              </a:p>
            </p:txBody>
          </p:sp>
          <p:sp>
            <p:nvSpPr>
              <p:cNvPr id="512" name="Rectangle 511">
                <a:extLst>
                  <a:ext uri="{FF2B5EF4-FFF2-40B4-BE49-F238E27FC236}">
                    <a16:creationId xmlns:a16="http://schemas.microsoft.com/office/drawing/2014/main" id="{7F57D128-F4C6-4E5F-A50A-283ECF031D80}"/>
                  </a:ext>
                </a:extLst>
              </p:cNvPr>
              <p:cNvSpPr/>
              <p:nvPr/>
            </p:nvSpPr>
            <p:spPr bwMode="auto">
              <a:xfrm>
                <a:off x="1361468" y="5345063"/>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VMware vSphere VMs</a:t>
                </a:r>
              </a:p>
            </p:txBody>
          </p:sp>
        </p:grpSp>
        <p:sp>
          <p:nvSpPr>
            <p:cNvPr id="498" name="Rectangle 497">
              <a:extLst>
                <a:ext uri="{FF2B5EF4-FFF2-40B4-BE49-F238E27FC236}">
                  <a16:creationId xmlns:a16="http://schemas.microsoft.com/office/drawing/2014/main" id="{AA1A0C44-8AB2-46FF-A88B-B304FD436718}"/>
                </a:ext>
              </a:extLst>
            </p:cNvPr>
            <p:cNvSpPr/>
            <p:nvPr/>
          </p:nvSpPr>
          <p:spPr bwMode="auto">
            <a:xfrm>
              <a:off x="5209319" y="5272115"/>
              <a:ext cx="1917381" cy="19803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 Connected Machine Agent</a:t>
              </a:r>
            </a:p>
          </p:txBody>
        </p:sp>
        <p:grpSp>
          <p:nvGrpSpPr>
            <p:cNvPr id="499" name="Group 498">
              <a:extLst>
                <a:ext uri="{FF2B5EF4-FFF2-40B4-BE49-F238E27FC236}">
                  <a16:creationId xmlns:a16="http://schemas.microsoft.com/office/drawing/2014/main" id="{BDF2CAE5-AC9A-4D4F-9FA7-A0C46C920D42}"/>
                </a:ext>
              </a:extLst>
            </p:cNvPr>
            <p:cNvGrpSpPr/>
            <p:nvPr/>
          </p:nvGrpSpPr>
          <p:grpSpPr>
            <a:xfrm>
              <a:off x="5064422" y="4136247"/>
              <a:ext cx="2219644" cy="890378"/>
              <a:chOff x="237547" y="4138585"/>
              <a:chExt cx="2219644" cy="890378"/>
            </a:xfrm>
          </p:grpSpPr>
          <p:sp>
            <p:nvSpPr>
              <p:cNvPr id="501" name="Rectangle 500">
                <a:extLst>
                  <a:ext uri="{FF2B5EF4-FFF2-40B4-BE49-F238E27FC236}">
                    <a16:creationId xmlns:a16="http://schemas.microsoft.com/office/drawing/2014/main" id="{93E4E87E-E90C-4CBD-8832-CEEB5C8350E8}"/>
                  </a:ext>
                </a:extLst>
              </p:cNvPr>
              <p:cNvSpPr/>
              <p:nvPr/>
            </p:nvSpPr>
            <p:spPr bwMode="auto">
              <a:xfrm>
                <a:off x="237547" y="4138585"/>
                <a:ext cx="1089544" cy="890378"/>
              </a:xfrm>
              <a:prstGeom prst="rect">
                <a:avLst/>
              </a:prstGeom>
              <a:solidFill>
                <a:srgbClr val="000000"/>
              </a:solidFill>
              <a:ln w="3175" cap="flat" cmpd="sng" algn="ctr">
                <a:solidFill>
                  <a:srgbClr val="92D05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servers</a:t>
                </a:r>
              </a:p>
            </p:txBody>
          </p:sp>
          <p:grpSp>
            <p:nvGrpSpPr>
              <p:cNvPr id="502" name="Group 501">
                <a:extLst>
                  <a:ext uri="{FF2B5EF4-FFF2-40B4-BE49-F238E27FC236}">
                    <a16:creationId xmlns:a16="http://schemas.microsoft.com/office/drawing/2014/main" id="{AF8CFF24-AA51-4F4F-922D-DDF8BA3C5088}"/>
                  </a:ext>
                </a:extLst>
              </p:cNvPr>
              <p:cNvGrpSpPr/>
              <p:nvPr/>
            </p:nvGrpSpPr>
            <p:grpSpPr>
              <a:xfrm>
                <a:off x="410314" y="4215428"/>
                <a:ext cx="746434" cy="365760"/>
                <a:chOff x="1668757" y="4475957"/>
                <a:chExt cx="746434" cy="365760"/>
              </a:xfrm>
            </p:grpSpPr>
            <p:pic>
              <p:nvPicPr>
                <p:cNvPr id="507" name="Graphic 506">
                  <a:extLst>
                    <a:ext uri="{FF2B5EF4-FFF2-40B4-BE49-F238E27FC236}">
                      <a16:creationId xmlns:a16="http://schemas.microsoft.com/office/drawing/2014/main" id="{CB49799C-8B7E-4B71-9745-1CD543D4832C}"/>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668757" y="4475957"/>
                  <a:ext cx="365760" cy="365760"/>
                </a:xfrm>
                <a:prstGeom prst="rect">
                  <a:avLst/>
                </a:prstGeom>
              </p:spPr>
            </p:pic>
            <p:pic>
              <p:nvPicPr>
                <p:cNvPr id="508" name="Graphic 507">
                  <a:extLst>
                    <a:ext uri="{FF2B5EF4-FFF2-40B4-BE49-F238E27FC236}">
                      <a16:creationId xmlns:a16="http://schemas.microsoft.com/office/drawing/2014/main" id="{A7A30024-113D-4B06-AABE-3B520CD22BFB}"/>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049431" y="4475957"/>
                  <a:ext cx="365760" cy="365760"/>
                </a:xfrm>
                <a:prstGeom prst="rect">
                  <a:avLst/>
                </a:prstGeom>
              </p:spPr>
            </p:pic>
          </p:grpSp>
          <p:sp>
            <p:nvSpPr>
              <p:cNvPr id="503" name="Rectangle 502">
                <a:extLst>
                  <a:ext uri="{FF2B5EF4-FFF2-40B4-BE49-F238E27FC236}">
                    <a16:creationId xmlns:a16="http://schemas.microsoft.com/office/drawing/2014/main" id="{DAAEC5F1-4EC5-4129-8FB4-61C14CF6D36A}"/>
                  </a:ext>
                </a:extLst>
              </p:cNvPr>
              <p:cNvSpPr/>
              <p:nvPr/>
            </p:nvSpPr>
            <p:spPr bwMode="auto">
              <a:xfrm>
                <a:off x="1367647" y="4138585"/>
                <a:ext cx="1089544" cy="890378"/>
              </a:xfrm>
              <a:prstGeom prst="rect">
                <a:avLst/>
              </a:prstGeom>
              <a:solidFill>
                <a:srgbClr val="000000"/>
              </a:solidFill>
              <a:ln w="3175" cap="flat" cmpd="sng" algn="ctr">
                <a:solidFill>
                  <a:srgbClr val="92D05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p:txBody>
          </p:sp>
          <p:grpSp>
            <p:nvGrpSpPr>
              <p:cNvPr id="504" name="Group 503">
                <a:extLst>
                  <a:ext uri="{FF2B5EF4-FFF2-40B4-BE49-F238E27FC236}">
                    <a16:creationId xmlns:a16="http://schemas.microsoft.com/office/drawing/2014/main" id="{55664864-AD31-483A-8BAA-677881AC0541}"/>
                  </a:ext>
                </a:extLst>
              </p:cNvPr>
              <p:cNvGrpSpPr/>
              <p:nvPr/>
            </p:nvGrpSpPr>
            <p:grpSpPr>
              <a:xfrm>
                <a:off x="1540444" y="4220225"/>
                <a:ext cx="755350" cy="365760"/>
                <a:chOff x="1537459" y="4215428"/>
                <a:chExt cx="755350" cy="365760"/>
              </a:xfrm>
            </p:grpSpPr>
            <p:pic>
              <p:nvPicPr>
                <p:cNvPr id="505" name="Graphic 504" descr="Azure SQL">
                  <a:extLst>
                    <a:ext uri="{FF2B5EF4-FFF2-40B4-BE49-F238E27FC236}">
                      <a16:creationId xmlns:a16="http://schemas.microsoft.com/office/drawing/2014/main" id="{8D4A360B-5BB2-44CE-9468-2924F24F9F44}"/>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537459" y="4215428"/>
                  <a:ext cx="365760" cy="365760"/>
                </a:xfrm>
                <a:prstGeom prst="rect">
                  <a:avLst/>
                </a:prstGeom>
              </p:spPr>
            </p:pic>
            <p:pic>
              <p:nvPicPr>
                <p:cNvPr id="506" name="Graphic 505" descr="Azure SQL">
                  <a:extLst>
                    <a:ext uri="{FF2B5EF4-FFF2-40B4-BE49-F238E27FC236}">
                      <a16:creationId xmlns:a16="http://schemas.microsoft.com/office/drawing/2014/main" id="{085A76F4-4663-4490-A76E-4790D0DF2B87}"/>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927049" y="4215428"/>
                  <a:ext cx="365760" cy="365760"/>
                </a:xfrm>
                <a:prstGeom prst="rect">
                  <a:avLst/>
                </a:prstGeom>
              </p:spPr>
            </p:pic>
          </p:grpSp>
        </p:grpSp>
        <p:cxnSp>
          <p:nvCxnSpPr>
            <p:cNvPr id="500" name="Connector: Elbow 499">
              <a:extLst>
                <a:ext uri="{FF2B5EF4-FFF2-40B4-BE49-F238E27FC236}">
                  <a16:creationId xmlns:a16="http://schemas.microsoft.com/office/drawing/2014/main" id="{DFCF0D9E-FB0F-4C41-9E01-CBAA419D46EE}"/>
                </a:ext>
              </a:extLst>
            </p:cNvPr>
            <p:cNvCxnSpPr>
              <a:cxnSpLocks/>
              <a:stCxn id="498" idx="0"/>
              <a:endCxn id="503" idx="2"/>
            </p:cNvCxnSpPr>
            <p:nvPr/>
          </p:nvCxnSpPr>
          <p:spPr>
            <a:xfrm rot="5400000" flipH="1" flipV="1">
              <a:off x="6330907" y="4863728"/>
              <a:ext cx="245490" cy="571284"/>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71B78BFD-A73E-42F5-9014-B9ADADC962CE}"/>
              </a:ext>
              <a:ext uri="{C183D7F6-B498-43B3-948B-1728B52AA6E4}">
                <adec:decorative xmlns:adec="http://schemas.microsoft.com/office/drawing/2017/decorative" val="1"/>
              </a:ext>
            </a:extLst>
          </p:cNvPr>
          <p:cNvGrpSpPr/>
          <p:nvPr/>
        </p:nvGrpSpPr>
        <p:grpSpPr>
          <a:xfrm>
            <a:off x="7456863" y="4136247"/>
            <a:ext cx="2225935" cy="2673139"/>
            <a:chOff x="7456863" y="4136247"/>
            <a:chExt cx="2225935" cy="2673139"/>
          </a:xfrm>
        </p:grpSpPr>
        <p:grpSp>
          <p:nvGrpSpPr>
            <p:cNvPr id="522" name="Group 521">
              <a:extLst>
                <a:ext uri="{FF2B5EF4-FFF2-40B4-BE49-F238E27FC236}">
                  <a16:creationId xmlns:a16="http://schemas.microsoft.com/office/drawing/2014/main" id="{0AAE85F0-E603-46A8-8D78-F82ABE0CB730}"/>
                </a:ext>
              </a:extLst>
            </p:cNvPr>
            <p:cNvGrpSpPr/>
            <p:nvPr/>
          </p:nvGrpSpPr>
          <p:grpSpPr>
            <a:xfrm>
              <a:off x="7456863" y="5372356"/>
              <a:ext cx="2219756" cy="1437030"/>
              <a:chOff x="231256" y="5345063"/>
              <a:chExt cx="2219756" cy="1437030"/>
            </a:xfrm>
          </p:grpSpPr>
          <p:sp>
            <p:nvSpPr>
              <p:cNvPr id="534" name="Rectangle 533">
                <a:extLst>
                  <a:ext uri="{FF2B5EF4-FFF2-40B4-BE49-F238E27FC236}">
                    <a16:creationId xmlns:a16="http://schemas.microsoft.com/office/drawing/2014/main" id="{C839651F-7D2B-4723-8243-385C0C2FCFD4}"/>
                  </a:ext>
                </a:extLst>
              </p:cNvPr>
              <p:cNvSpPr/>
              <p:nvPr/>
            </p:nvSpPr>
            <p:spPr bwMode="auto">
              <a:xfrm>
                <a:off x="231256" y="6326785"/>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Amazon Web Services</a:t>
                </a:r>
              </a:p>
            </p:txBody>
          </p:sp>
          <p:sp>
            <p:nvSpPr>
              <p:cNvPr id="541" name="Rectangle 540">
                <a:extLst>
                  <a:ext uri="{FF2B5EF4-FFF2-40B4-BE49-F238E27FC236}">
                    <a16:creationId xmlns:a16="http://schemas.microsoft.com/office/drawing/2014/main" id="{38B4975F-3292-4120-ACEB-09D66203AE7E}"/>
                  </a:ext>
                </a:extLst>
              </p:cNvPr>
              <p:cNvSpPr/>
              <p:nvPr/>
            </p:nvSpPr>
            <p:spPr bwMode="auto">
              <a:xfrm>
                <a:off x="231256" y="5345064"/>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WS &amp; Linux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EC2 Instances</a:t>
                </a:r>
              </a:p>
            </p:txBody>
          </p:sp>
          <p:sp>
            <p:nvSpPr>
              <p:cNvPr id="537" name="Rectangle 536">
                <a:extLst>
                  <a:ext uri="{FF2B5EF4-FFF2-40B4-BE49-F238E27FC236}">
                    <a16:creationId xmlns:a16="http://schemas.microsoft.com/office/drawing/2014/main" id="{81326B4C-0E05-4B4C-B940-73F29D597514}"/>
                  </a:ext>
                </a:extLst>
              </p:cNvPr>
              <p:cNvSpPr/>
              <p:nvPr/>
            </p:nvSpPr>
            <p:spPr bwMode="auto">
              <a:xfrm>
                <a:off x="1361468" y="5345063"/>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EC2 Instances</a:t>
                </a:r>
              </a:p>
            </p:txBody>
          </p:sp>
        </p:grpSp>
        <p:sp>
          <p:nvSpPr>
            <p:cNvPr id="523" name="Rectangle 522">
              <a:extLst>
                <a:ext uri="{FF2B5EF4-FFF2-40B4-BE49-F238E27FC236}">
                  <a16:creationId xmlns:a16="http://schemas.microsoft.com/office/drawing/2014/main" id="{18FBF5AC-B134-4DD0-BEC7-CDAB9CEBD43E}"/>
                </a:ext>
              </a:extLst>
            </p:cNvPr>
            <p:cNvSpPr/>
            <p:nvPr/>
          </p:nvSpPr>
          <p:spPr bwMode="auto">
            <a:xfrm>
              <a:off x="7608051" y="5272115"/>
              <a:ext cx="1917381" cy="19803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 Connected Machine Agent</a:t>
              </a:r>
            </a:p>
          </p:txBody>
        </p:sp>
        <p:grpSp>
          <p:nvGrpSpPr>
            <p:cNvPr id="524" name="Group 523">
              <a:extLst>
                <a:ext uri="{FF2B5EF4-FFF2-40B4-BE49-F238E27FC236}">
                  <a16:creationId xmlns:a16="http://schemas.microsoft.com/office/drawing/2014/main" id="{587503F4-E150-497A-9E72-A4998FF97883}"/>
                </a:ext>
              </a:extLst>
            </p:cNvPr>
            <p:cNvGrpSpPr/>
            <p:nvPr/>
          </p:nvGrpSpPr>
          <p:grpSpPr>
            <a:xfrm>
              <a:off x="7463154" y="4136247"/>
              <a:ext cx="2219644" cy="890378"/>
              <a:chOff x="237547" y="4138585"/>
              <a:chExt cx="2219644" cy="890378"/>
            </a:xfrm>
          </p:grpSpPr>
          <p:sp>
            <p:nvSpPr>
              <p:cNvPr id="526" name="Rectangle 525">
                <a:extLst>
                  <a:ext uri="{FF2B5EF4-FFF2-40B4-BE49-F238E27FC236}">
                    <a16:creationId xmlns:a16="http://schemas.microsoft.com/office/drawing/2014/main" id="{BDFA6DF4-E900-47EC-A947-B4A2438F74CE}"/>
                  </a:ext>
                </a:extLst>
              </p:cNvPr>
              <p:cNvSpPr/>
              <p:nvPr/>
            </p:nvSpPr>
            <p:spPr bwMode="auto">
              <a:xfrm>
                <a:off x="237547" y="4138585"/>
                <a:ext cx="1089544" cy="890378"/>
              </a:xfrm>
              <a:prstGeom prst="rect">
                <a:avLst/>
              </a:prstGeom>
              <a:solidFill>
                <a:srgbClr val="000000"/>
              </a:solidFill>
              <a:ln w="3175" cap="flat" cmpd="sng" algn="ctr">
                <a:solidFill>
                  <a:srgbClr val="FFC00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servers</a:t>
                </a:r>
              </a:p>
            </p:txBody>
          </p:sp>
          <p:grpSp>
            <p:nvGrpSpPr>
              <p:cNvPr id="527" name="Group 526">
                <a:extLst>
                  <a:ext uri="{FF2B5EF4-FFF2-40B4-BE49-F238E27FC236}">
                    <a16:creationId xmlns:a16="http://schemas.microsoft.com/office/drawing/2014/main" id="{2279F075-36CF-4206-891F-60C54E692266}"/>
                  </a:ext>
                </a:extLst>
              </p:cNvPr>
              <p:cNvGrpSpPr/>
              <p:nvPr/>
            </p:nvGrpSpPr>
            <p:grpSpPr>
              <a:xfrm>
                <a:off x="410314" y="4215428"/>
                <a:ext cx="746434" cy="365760"/>
                <a:chOff x="1668757" y="4475957"/>
                <a:chExt cx="746434" cy="365760"/>
              </a:xfrm>
            </p:grpSpPr>
            <p:pic>
              <p:nvPicPr>
                <p:cNvPr id="532" name="Graphic 531">
                  <a:extLst>
                    <a:ext uri="{FF2B5EF4-FFF2-40B4-BE49-F238E27FC236}">
                      <a16:creationId xmlns:a16="http://schemas.microsoft.com/office/drawing/2014/main" id="{FAE68E86-A318-4228-BA2E-40ED096C7172}"/>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668757" y="4475957"/>
                  <a:ext cx="365760" cy="365760"/>
                </a:xfrm>
                <a:prstGeom prst="rect">
                  <a:avLst/>
                </a:prstGeom>
              </p:spPr>
            </p:pic>
            <p:pic>
              <p:nvPicPr>
                <p:cNvPr id="533" name="Graphic 532">
                  <a:extLst>
                    <a:ext uri="{FF2B5EF4-FFF2-40B4-BE49-F238E27FC236}">
                      <a16:creationId xmlns:a16="http://schemas.microsoft.com/office/drawing/2014/main" id="{1DD24BF4-F9B4-410F-BD63-575AF0ECBB64}"/>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049431" y="4475957"/>
                  <a:ext cx="365760" cy="365760"/>
                </a:xfrm>
                <a:prstGeom prst="rect">
                  <a:avLst/>
                </a:prstGeom>
              </p:spPr>
            </p:pic>
          </p:grpSp>
          <p:sp>
            <p:nvSpPr>
              <p:cNvPr id="528" name="Rectangle 527">
                <a:extLst>
                  <a:ext uri="{FF2B5EF4-FFF2-40B4-BE49-F238E27FC236}">
                    <a16:creationId xmlns:a16="http://schemas.microsoft.com/office/drawing/2014/main" id="{6FF41625-8373-4C40-8F28-5558345A11CC}"/>
                  </a:ext>
                </a:extLst>
              </p:cNvPr>
              <p:cNvSpPr/>
              <p:nvPr/>
            </p:nvSpPr>
            <p:spPr bwMode="auto">
              <a:xfrm>
                <a:off x="1367647" y="4138585"/>
                <a:ext cx="1089544" cy="890378"/>
              </a:xfrm>
              <a:prstGeom prst="rect">
                <a:avLst/>
              </a:prstGeom>
              <a:solidFill>
                <a:srgbClr val="000000"/>
              </a:solidFill>
              <a:ln w="3175" cap="flat" cmpd="sng" algn="ctr">
                <a:solidFill>
                  <a:srgbClr val="FFC00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p:txBody>
          </p:sp>
          <p:grpSp>
            <p:nvGrpSpPr>
              <p:cNvPr id="529" name="Group 528">
                <a:extLst>
                  <a:ext uri="{FF2B5EF4-FFF2-40B4-BE49-F238E27FC236}">
                    <a16:creationId xmlns:a16="http://schemas.microsoft.com/office/drawing/2014/main" id="{D89CBE8F-0B23-4931-B3E5-1AB9036D838C}"/>
                  </a:ext>
                </a:extLst>
              </p:cNvPr>
              <p:cNvGrpSpPr/>
              <p:nvPr/>
            </p:nvGrpSpPr>
            <p:grpSpPr>
              <a:xfrm>
                <a:off x="1540444" y="4220225"/>
                <a:ext cx="755350" cy="365760"/>
                <a:chOff x="1537459" y="4215428"/>
                <a:chExt cx="755350" cy="365760"/>
              </a:xfrm>
            </p:grpSpPr>
            <p:pic>
              <p:nvPicPr>
                <p:cNvPr id="530" name="Graphic 529" descr="Azure SQL">
                  <a:extLst>
                    <a:ext uri="{FF2B5EF4-FFF2-40B4-BE49-F238E27FC236}">
                      <a16:creationId xmlns:a16="http://schemas.microsoft.com/office/drawing/2014/main" id="{B49F5B36-18F1-452B-AE10-D0A230F11A3C}"/>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537459" y="4215428"/>
                  <a:ext cx="365760" cy="365760"/>
                </a:xfrm>
                <a:prstGeom prst="rect">
                  <a:avLst/>
                </a:prstGeom>
              </p:spPr>
            </p:pic>
            <p:pic>
              <p:nvPicPr>
                <p:cNvPr id="531" name="Graphic 530" descr="Azure SQL">
                  <a:extLst>
                    <a:ext uri="{FF2B5EF4-FFF2-40B4-BE49-F238E27FC236}">
                      <a16:creationId xmlns:a16="http://schemas.microsoft.com/office/drawing/2014/main" id="{98324981-3B82-4E3C-93F2-E68620269935}"/>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927049" y="4215428"/>
                  <a:ext cx="365760" cy="365760"/>
                </a:xfrm>
                <a:prstGeom prst="rect">
                  <a:avLst/>
                </a:prstGeom>
              </p:spPr>
            </p:pic>
          </p:grpSp>
        </p:grpSp>
        <p:cxnSp>
          <p:nvCxnSpPr>
            <p:cNvPr id="525" name="Connector: Elbow 524">
              <a:extLst>
                <a:ext uri="{FF2B5EF4-FFF2-40B4-BE49-F238E27FC236}">
                  <a16:creationId xmlns:a16="http://schemas.microsoft.com/office/drawing/2014/main" id="{F561DC2C-AD2E-414A-B254-0A7BF933C62B}"/>
                </a:ext>
              </a:extLst>
            </p:cNvPr>
            <p:cNvCxnSpPr>
              <a:cxnSpLocks/>
              <a:stCxn id="523" idx="0"/>
              <a:endCxn id="528" idx="2"/>
            </p:cNvCxnSpPr>
            <p:nvPr/>
          </p:nvCxnSpPr>
          <p:spPr>
            <a:xfrm rot="5400000" flipH="1" flipV="1">
              <a:off x="8729639" y="4863728"/>
              <a:ext cx="245490" cy="571284"/>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C5C4016A-A08F-4822-9584-111B0A1E0749}"/>
              </a:ext>
              <a:ext uri="{C183D7F6-B498-43B3-948B-1728B52AA6E4}">
                <adec:decorative xmlns:adec="http://schemas.microsoft.com/office/drawing/2017/decorative" val="1"/>
              </a:ext>
            </a:extLst>
          </p:cNvPr>
          <p:cNvGrpSpPr/>
          <p:nvPr/>
        </p:nvGrpSpPr>
        <p:grpSpPr>
          <a:xfrm>
            <a:off x="5609194" y="4136247"/>
            <a:ext cx="6472336" cy="2673139"/>
            <a:chOff x="5609194" y="4136247"/>
            <a:chExt cx="6472336" cy="2673139"/>
          </a:xfrm>
        </p:grpSpPr>
        <p:grpSp>
          <p:nvGrpSpPr>
            <p:cNvPr id="547" name="Group 546">
              <a:extLst>
                <a:ext uri="{FF2B5EF4-FFF2-40B4-BE49-F238E27FC236}">
                  <a16:creationId xmlns:a16="http://schemas.microsoft.com/office/drawing/2014/main" id="{E863E071-F0E3-4968-BE16-ED001B7BC151}"/>
                </a:ext>
              </a:extLst>
            </p:cNvPr>
            <p:cNvGrpSpPr/>
            <p:nvPr/>
          </p:nvGrpSpPr>
          <p:grpSpPr>
            <a:xfrm>
              <a:off x="9855595" y="5372356"/>
              <a:ext cx="2219756" cy="1437030"/>
              <a:chOff x="231256" y="5345063"/>
              <a:chExt cx="2219756" cy="1437030"/>
            </a:xfrm>
          </p:grpSpPr>
          <p:sp>
            <p:nvSpPr>
              <p:cNvPr id="559" name="Rectangle 558">
                <a:extLst>
                  <a:ext uri="{FF2B5EF4-FFF2-40B4-BE49-F238E27FC236}">
                    <a16:creationId xmlns:a16="http://schemas.microsoft.com/office/drawing/2014/main" id="{2F969F29-8021-443F-8E92-4B61E0BC1167}"/>
                  </a:ext>
                </a:extLst>
              </p:cNvPr>
              <p:cNvSpPr/>
              <p:nvPr/>
            </p:nvSpPr>
            <p:spPr bwMode="auto">
              <a:xfrm>
                <a:off x="231256" y="6326785"/>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Google Cloud Platform</a:t>
                </a:r>
              </a:p>
            </p:txBody>
          </p:sp>
          <p:sp>
            <p:nvSpPr>
              <p:cNvPr id="566" name="Rectangle 565">
                <a:extLst>
                  <a:ext uri="{FF2B5EF4-FFF2-40B4-BE49-F238E27FC236}">
                    <a16:creationId xmlns:a16="http://schemas.microsoft.com/office/drawing/2014/main" id="{E27ACDA9-A0BD-4C6D-B49E-7766A30959B5}"/>
                  </a:ext>
                </a:extLst>
              </p:cNvPr>
              <p:cNvSpPr/>
              <p:nvPr/>
            </p:nvSpPr>
            <p:spPr bwMode="auto">
              <a:xfrm>
                <a:off x="231256" y="5345064"/>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WS &amp; Linux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Instances</a:t>
                </a:r>
              </a:p>
            </p:txBody>
          </p:sp>
          <p:sp>
            <p:nvSpPr>
              <p:cNvPr id="562" name="Rectangle 561">
                <a:extLst>
                  <a:ext uri="{FF2B5EF4-FFF2-40B4-BE49-F238E27FC236}">
                    <a16:creationId xmlns:a16="http://schemas.microsoft.com/office/drawing/2014/main" id="{B38805A7-A507-441C-876D-762083426DE7}"/>
                  </a:ext>
                </a:extLst>
              </p:cNvPr>
              <p:cNvSpPr/>
              <p:nvPr/>
            </p:nvSpPr>
            <p:spPr bwMode="auto">
              <a:xfrm>
                <a:off x="1361468" y="5345063"/>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Instances</a:t>
                </a:r>
              </a:p>
            </p:txBody>
          </p:sp>
        </p:grpSp>
        <p:sp>
          <p:nvSpPr>
            <p:cNvPr id="548" name="Rectangle 547">
              <a:extLst>
                <a:ext uri="{FF2B5EF4-FFF2-40B4-BE49-F238E27FC236}">
                  <a16:creationId xmlns:a16="http://schemas.microsoft.com/office/drawing/2014/main" id="{E977E674-6E36-48CC-B372-3037466CD69B}"/>
                </a:ext>
              </a:extLst>
            </p:cNvPr>
            <p:cNvSpPr/>
            <p:nvPr/>
          </p:nvSpPr>
          <p:spPr bwMode="auto">
            <a:xfrm>
              <a:off x="10006783" y="5272115"/>
              <a:ext cx="1917381" cy="19803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 Connected Machine Agent</a:t>
              </a:r>
            </a:p>
          </p:txBody>
        </p:sp>
        <p:grpSp>
          <p:nvGrpSpPr>
            <p:cNvPr id="549" name="Group 548">
              <a:extLst>
                <a:ext uri="{FF2B5EF4-FFF2-40B4-BE49-F238E27FC236}">
                  <a16:creationId xmlns:a16="http://schemas.microsoft.com/office/drawing/2014/main" id="{223E63BB-77E4-4022-B6B1-8954A1EF0F56}"/>
                </a:ext>
              </a:extLst>
            </p:cNvPr>
            <p:cNvGrpSpPr/>
            <p:nvPr/>
          </p:nvGrpSpPr>
          <p:grpSpPr>
            <a:xfrm>
              <a:off x="9861886" y="4136247"/>
              <a:ext cx="2219644" cy="890378"/>
              <a:chOff x="237547" y="4138585"/>
              <a:chExt cx="2219644" cy="890378"/>
            </a:xfrm>
          </p:grpSpPr>
          <p:sp>
            <p:nvSpPr>
              <p:cNvPr id="551" name="Rectangle 550">
                <a:extLst>
                  <a:ext uri="{FF2B5EF4-FFF2-40B4-BE49-F238E27FC236}">
                    <a16:creationId xmlns:a16="http://schemas.microsoft.com/office/drawing/2014/main" id="{AA3A8E17-30B0-4FDE-9B81-38C68C857C6C}"/>
                  </a:ext>
                </a:extLst>
              </p:cNvPr>
              <p:cNvSpPr/>
              <p:nvPr/>
            </p:nvSpPr>
            <p:spPr bwMode="auto">
              <a:xfrm>
                <a:off x="237547" y="4138585"/>
                <a:ext cx="1089544" cy="890378"/>
              </a:xfrm>
              <a:prstGeom prst="rect">
                <a:avLst/>
              </a:prstGeom>
              <a:solidFill>
                <a:srgbClr val="000000"/>
              </a:solidFill>
              <a:ln w="3175" cap="flat" cmpd="sng" algn="ctr">
                <a:solidFill>
                  <a:srgbClr val="FF000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servers</a:t>
                </a:r>
              </a:p>
            </p:txBody>
          </p:sp>
          <p:grpSp>
            <p:nvGrpSpPr>
              <p:cNvPr id="552" name="Group 551">
                <a:extLst>
                  <a:ext uri="{FF2B5EF4-FFF2-40B4-BE49-F238E27FC236}">
                    <a16:creationId xmlns:a16="http://schemas.microsoft.com/office/drawing/2014/main" id="{5A06B812-C0F0-4B4A-B878-533948F63D64}"/>
                  </a:ext>
                </a:extLst>
              </p:cNvPr>
              <p:cNvGrpSpPr/>
              <p:nvPr/>
            </p:nvGrpSpPr>
            <p:grpSpPr>
              <a:xfrm>
                <a:off x="410314" y="4215428"/>
                <a:ext cx="746434" cy="365760"/>
                <a:chOff x="1668757" y="4475957"/>
                <a:chExt cx="746434" cy="365760"/>
              </a:xfrm>
            </p:grpSpPr>
            <p:pic>
              <p:nvPicPr>
                <p:cNvPr id="557" name="Graphic 556">
                  <a:extLst>
                    <a:ext uri="{FF2B5EF4-FFF2-40B4-BE49-F238E27FC236}">
                      <a16:creationId xmlns:a16="http://schemas.microsoft.com/office/drawing/2014/main" id="{3746A1BD-8EA9-4DB0-BEBB-BC4CAECEDF93}"/>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668757" y="4475957"/>
                  <a:ext cx="365760" cy="365760"/>
                </a:xfrm>
                <a:prstGeom prst="rect">
                  <a:avLst/>
                </a:prstGeom>
              </p:spPr>
            </p:pic>
            <p:pic>
              <p:nvPicPr>
                <p:cNvPr id="558" name="Graphic 557">
                  <a:extLst>
                    <a:ext uri="{FF2B5EF4-FFF2-40B4-BE49-F238E27FC236}">
                      <a16:creationId xmlns:a16="http://schemas.microsoft.com/office/drawing/2014/main" id="{8BE047CE-6734-4650-B755-DCCE6ED6ECF0}"/>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049431" y="4475957"/>
                  <a:ext cx="365760" cy="365760"/>
                </a:xfrm>
                <a:prstGeom prst="rect">
                  <a:avLst/>
                </a:prstGeom>
              </p:spPr>
            </p:pic>
          </p:grpSp>
          <p:sp>
            <p:nvSpPr>
              <p:cNvPr id="553" name="Rectangle 552">
                <a:extLst>
                  <a:ext uri="{FF2B5EF4-FFF2-40B4-BE49-F238E27FC236}">
                    <a16:creationId xmlns:a16="http://schemas.microsoft.com/office/drawing/2014/main" id="{B39E10F0-AB54-4DDA-9248-F4E988B448D4}"/>
                  </a:ext>
                </a:extLst>
              </p:cNvPr>
              <p:cNvSpPr/>
              <p:nvPr/>
            </p:nvSpPr>
            <p:spPr bwMode="auto">
              <a:xfrm>
                <a:off x="1367647" y="4138585"/>
                <a:ext cx="1089544" cy="890378"/>
              </a:xfrm>
              <a:prstGeom prst="rect">
                <a:avLst/>
              </a:prstGeom>
              <a:solidFill>
                <a:srgbClr val="000000"/>
              </a:solidFill>
              <a:ln w="3175" cap="flat" cmpd="sng" algn="ctr">
                <a:solidFill>
                  <a:srgbClr val="FF000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p:txBody>
          </p:sp>
          <p:grpSp>
            <p:nvGrpSpPr>
              <p:cNvPr id="554" name="Group 553">
                <a:extLst>
                  <a:ext uri="{FF2B5EF4-FFF2-40B4-BE49-F238E27FC236}">
                    <a16:creationId xmlns:a16="http://schemas.microsoft.com/office/drawing/2014/main" id="{6502F424-CEB1-4988-A9C4-387E313867E0}"/>
                  </a:ext>
                </a:extLst>
              </p:cNvPr>
              <p:cNvGrpSpPr/>
              <p:nvPr/>
            </p:nvGrpSpPr>
            <p:grpSpPr>
              <a:xfrm>
                <a:off x="1540444" y="4220225"/>
                <a:ext cx="755350" cy="365760"/>
                <a:chOff x="1537459" y="4215428"/>
                <a:chExt cx="755350" cy="365760"/>
              </a:xfrm>
            </p:grpSpPr>
            <p:pic>
              <p:nvPicPr>
                <p:cNvPr id="555" name="Graphic 554" descr="Azure SQL">
                  <a:extLst>
                    <a:ext uri="{FF2B5EF4-FFF2-40B4-BE49-F238E27FC236}">
                      <a16:creationId xmlns:a16="http://schemas.microsoft.com/office/drawing/2014/main" id="{454DA667-1A1E-4D57-81A4-B7AB84D72FEE}"/>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537459" y="4215428"/>
                  <a:ext cx="365760" cy="365760"/>
                </a:xfrm>
                <a:prstGeom prst="rect">
                  <a:avLst/>
                </a:prstGeom>
              </p:spPr>
            </p:pic>
            <p:pic>
              <p:nvPicPr>
                <p:cNvPr id="556" name="Graphic 555" descr="Azure SQL">
                  <a:extLst>
                    <a:ext uri="{FF2B5EF4-FFF2-40B4-BE49-F238E27FC236}">
                      <a16:creationId xmlns:a16="http://schemas.microsoft.com/office/drawing/2014/main" id="{26BCBDE6-7E68-4DB3-A28F-D3AD890E26B4}"/>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927049" y="4215428"/>
                  <a:ext cx="365760" cy="365760"/>
                </a:xfrm>
                <a:prstGeom prst="rect">
                  <a:avLst/>
                </a:prstGeom>
              </p:spPr>
            </p:pic>
          </p:grpSp>
        </p:grpSp>
        <p:cxnSp>
          <p:nvCxnSpPr>
            <p:cNvPr id="550" name="Connector: Elbow 549">
              <a:extLst>
                <a:ext uri="{FF2B5EF4-FFF2-40B4-BE49-F238E27FC236}">
                  <a16:creationId xmlns:a16="http://schemas.microsoft.com/office/drawing/2014/main" id="{8A3A3DE2-92E8-480F-9C0C-AECA68AC8034}"/>
                </a:ext>
              </a:extLst>
            </p:cNvPr>
            <p:cNvCxnSpPr>
              <a:cxnSpLocks/>
              <a:stCxn id="548" idx="0"/>
              <a:endCxn id="553" idx="2"/>
            </p:cNvCxnSpPr>
            <p:nvPr/>
          </p:nvCxnSpPr>
          <p:spPr>
            <a:xfrm rot="5400000" flipH="1" flipV="1">
              <a:off x="11128371" y="4863728"/>
              <a:ext cx="245490" cy="571284"/>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3" name="Connector: Elbow 282">
              <a:extLst>
                <a:ext uri="{FF2B5EF4-FFF2-40B4-BE49-F238E27FC236}">
                  <a16:creationId xmlns:a16="http://schemas.microsoft.com/office/drawing/2014/main" id="{B30297F5-F282-4D41-892F-918AEC70D535}"/>
                </a:ext>
              </a:extLst>
            </p:cNvPr>
            <p:cNvCxnSpPr>
              <a:cxnSpLocks/>
              <a:stCxn id="548" idx="0"/>
              <a:endCxn id="551" idx="2"/>
            </p:cNvCxnSpPr>
            <p:nvPr/>
          </p:nvCxnSpPr>
          <p:spPr>
            <a:xfrm rot="16200000" flipV="1">
              <a:off x="10563321" y="4869962"/>
              <a:ext cx="245490" cy="558816"/>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5" name="Connector: Elbow 284">
              <a:extLst>
                <a:ext uri="{FF2B5EF4-FFF2-40B4-BE49-F238E27FC236}">
                  <a16:creationId xmlns:a16="http://schemas.microsoft.com/office/drawing/2014/main" id="{49B3703D-AD81-43E0-B5C5-A80B7B3172C5}"/>
                </a:ext>
              </a:extLst>
            </p:cNvPr>
            <p:cNvCxnSpPr>
              <a:cxnSpLocks/>
              <a:stCxn id="523" idx="0"/>
              <a:endCxn id="526" idx="2"/>
            </p:cNvCxnSpPr>
            <p:nvPr/>
          </p:nvCxnSpPr>
          <p:spPr>
            <a:xfrm rot="16200000" flipV="1">
              <a:off x="8164589" y="4869962"/>
              <a:ext cx="245490" cy="558816"/>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6" name="Connector: Elbow 285">
              <a:extLst>
                <a:ext uri="{FF2B5EF4-FFF2-40B4-BE49-F238E27FC236}">
                  <a16:creationId xmlns:a16="http://schemas.microsoft.com/office/drawing/2014/main" id="{415D9CBD-4536-4BC6-A7F6-1E8BAE0A3BA4}"/>
                </a:ext>
              </a:extLst>
            </p:cNvPr>
            <p:cNvCxnSpPr>
              <a:cxnSpLocks/>
              <a:stCxn id="498" idx="0"/>
              <a:endCxn id="501" idx="2"/>
            </p:cNvCxnSpPr>
            <p:nvPr/>
          </p:nvCxnSpPr>
          <p:spPr>
            <a:xfrm rot="16200000" flipV="1">
              <a:off x="5765857" y="4869962"/>
              <a:ext cx="245490" cy="558816"/>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35CE2CDC-6A4A-4A40-B1B9-7487A9153F0C}"/>
              </a:ext>
              <a:ext uri="{C183D7F6-B498-43B3-948B-1728B52AA6E4}">
                <adec:decorative xmlns:adec="http://schemas.microsoft.com/office/drawing/2017/decorative" val="1"/>
              </a:ext>
            </a:extLst>
          </p:cNvPr>
          <p:cNvGrpSpPr/>
          <p:nvPr/>
        </p:nvGrpSpPr>
        <p:grpSpPr>
          <a:xfrm>
            <a:off x="5265537" y="5551291"/>
            <a:ext cx="695266" cy="328704"/>
            <a:chOff x="5265537" y="5551291"/>
            <a:chExt cx="695266" cy="328704"/>
          </a:xfrm>
        </p:grpSpPr>
        <p:sp>
          <p:nvSpPr>
            <p:cNvPr id="596" name="Freeform: Shape 595">
              <a:extLst>
                <a:ext uri="{FF2B5EF4-FFF2-40B4-BE49-F238E27FC236}">
                  <a16:creationId xmlns:a16="http://schemas.microsoft.com/office/drawing/2014/main" id="{2038354B-B8CA-4C8E-9EC0-46C33641E47E}"/>
                </a:ext>
              </a:extLst>
            </p:cNvPr>
            <p:cNvSpPr/>
            <p:nvPr/>
          </p:nvSpPr>
          <p:spPr>
            <a:xfrm>
              <a:off x="5265537" y="5551291"/>
              <a:ext cx="319964" cy="327762"/>
            </a:xfrm>
            <a:custGeom>
              <a:avLst/>
              <a:gdLst>
                <a:gd name="connsiteX0" fmla="*/ 0 w 228599"/>
                <a:gd name="connsiteY0" fmla="*/ 0 h 228600"/>
                <a:gd name="connsiteX1" fmla="*/ 0 w 228599"/>
                <a:gd name="connsiteY1" fmla="*/ 228314 h 228600"/>
                <a:gd name="connsiteX2" fmla="*/ 196786 w 228599"/>
                <a:gd name="connsiteY2" fmla="*/ 228314 h 228600"/>
                <a:gd name="connsiteX3" fmla="*/ 196786 w 228599"/>
                <a:gd name="connsiteY3" fmla="*/ 218694 h 228600"/>
                <a:gd name="connsiteX4" fmla="*/ 9620 w 228599"/>
                <a:gd name="connsiteY4" fmla="*/ 218694 h 228600"/>
                <a:gd name="connsiteX5" fmla="*/ 9620 w 228599"/>
                <a:gd name="connsiteY5" fmla="*/ 9620 h 228600"/>
                <a:gd name="connsiteX6" fmla="*/ 219075 w 228599"/>
                <a:gd name="connsiteY6" fmla="*/ 9620 h 228600"/>
                <a:gd name="connsiteX7" fmla="*/ 219075 w 228599"/>
                <a:gd name="connsiteY7" fmla="*/ 228600 h 228600"/>
                <a:gd name="connsiteX8" fmla="*/ 228600 w 228599"/>
                <a:gd name="connsiteY8" fmla="*/ 228600 h 228600"/>
                <a:gd name="connsiteX9" fmla="*/ 228600 w 228599"/>
                <a:gd name="connsiteY9" fmla="*/ 0 h 228600"/>
                <a:gd name="connsiteX10" fmla="*/ 0 w 228599"/>
                <a:gd name="connsiteY10" fmla="*/ 0 h 228600"/>
                <a:gd name="connsiteX11" fmla="*/ 164021 w 228599"/>
                <a:gd name="connsiteY11" fmla="*/ 135922 h 228600"/>
                <a:gd name="connsiteX12" fmla="*/ 164021 w 228599"/>
                <a:gd name="connsiteY12" fmla="*/ 110871 h 228600"/>
                <a:gd name="connsiteX13" fmla="*/ 150019 w 228599"/>
                <a:gd name="connsiteY13" fmla="*/ 95631 h 228600"/>
                <a:gd name="connsiteX14" fmla="*/ 137351 w 228599"/>
                <a:gd name="connsiteY14" fmla="*/ 104013 h 228600"/>
                <a:gd name="connsiteX15" fmla="*/ 124587 w 228599"/>
                <a:gd name="connsiteY15" fmla="*/ 95631 h 228600"/>
                <a:gd name="connsiteX16" fmla="*/ 113157 w 228599"/>
                <a:gd name="connsiteY16" fmla="*/ 102299 h 228600"/>
                <a:gd name="connsiteX17" fmla="*/ 113157 w 228599"/>
                <a:gd name="connsiteY17" fmla="*/ 96488 h 228600"/>
                <a:gd name="connsiteX18" fmla="*/ 107442 w 228599"/>
                <a:gd name="connsiteY18" fmla="*/ 96488 h 228600"/>
                <a:gd name="connsiteX19" fmla="*/ 107442 w 228599"/>
                <a:gd name="connsiteY19" fmla="*/ 135826 h 228600"/>
                <a:gd name="connsiteX20" fmla="*/ 113157 w 228599"/>
                <a:gd name="connsiteY20" fmla="*/ 135826 h 228600"/>
                <a:gd name="connsiteX21" fmla="*/ 113157 w 228599"/>
                <a:gd name="connsiteY21" fmla="*/ 110776 h 228600"/>
                <a:gd name="connsiteX22" fmla="*/ 123825 w 228599"/>
                <a:gd name="connsiteY22" fmla="*/ 100679 h 228600"/>
                <a:gd name="connsiteX23" fmla="*/ 132874 w 228599"/>
                <a:gd name="connsiteY23" fmla="*/ 111538 h 228600"/>
                <a:gd name="connsiteX24" fmla="*/ 132874 w 228599"/>
                <a:gd name="connsiteY24" fmla="*/ 135826 h 228600"/>
                <a:gd name="connsiteX25" fmla="*/ 138589 w 228599"/>
                <a:gd name="connsiteY25" fmla="*/ 135826 h 228600"/>
                <a:gd name="connsiteX26" fmla="*/ 138589 w 228599"/>
                <a:gd name="connsiteY26" fmla="*/ 110776 h 228600"/>
                <a:gd name="connsiteX27" fmla="*/ 149257 w 228599"/>
                <a:gd name="connsiteY27" fmla="*/ 100679 h 228600"/>
                <a:gd name="connsiteX28" fmla="*/ 158305 w 228599"/>
                <a:gd name="connsiteY28" fmla="*/ 111538 h 228600"/>
                <a:gd name="connsiteX29" fmla="*/ 158305 w 228599"/>
                <a:gd name="connsiteY29" fmla="*/ 135826 h 228600"/>
                <a:gd name="connsiteX30" fmla="*/ 164021 w 228599"/>
                <a:gd name="connsiteY30" fmla="*/ 135826 h 228600"/>
                <a:gd name="connsiteX31" fmla="*/ 67246 w 228599"/>
                <a:gd name="connsiteY31" fmla="*/ 96583 h 228600"/>
                <a:gd name="connsiteX32" fmla="*/ 60865 w 228599"/>
                <a:gd name="connsiteY32" fmla="*/ 96583 h 228600"/>
                <a:gd name="connsiteX33" fmla="*/ 77629 w 228599"/>
                <a:gd name="connsiteY33" fmla="*/ 135922 h 228600"/>
                <a:gd name="connsiteX34" fmla="*/ 83153 w 228599"/>
                <a:gd name="connsiteY34" fmla="*/ 135922 h 228600"/>
                <a:gd name="connsiteX35" fmla="*/ 99631 w 228599"/>
                <a:gd name="connsiteY35" fmla="*/ 96583 h 228600"/>
                <a:gd name="connsiteX36" fmla="*/ 93250 w 228599"/>
                <a:gd name="connsiteY36" fmla="*/ 96583 h 228600"/>
                <a:gd name="connsiteX37" fmla="*/ 80391 w 228599"/>
                <a:gd name="connsiteY37" fmla="*/ 129254 h 228600"/>
                <a:gd name="connsiteX38" fmla="*/ 67246 w 228599"/>
                <a:gd name="connsiteY38" fmla="*/ 96583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8599" h="228600">
                  <a:moveTo>
                    <a:pt x="0" y="0"/>
                  </a:moveTo>
                  <a:lnTo>
                    <a:pt x="0" y="228314"/>
                  </a:lnTo>
                  <a:lnTo>
                    <a:pt x="196786" y="228314"/>
                  </a:lnTo>
                  <a:lnTo>
                    <a:pt x="196786" y="218694"/>
                  </a:lnTo>
                  <a:lnTo>
                    <a:pt x="9620" y="218694"/>
                  </a:lnTo>
                  <a:lnTo>
                    <a:pt x="9620" y="9620"/>
                  </a:lnTo>
                  <a:lnTo>
                    <a:pt x="219075" y="9620"/>
                  </a:lnTo>
                  <a:lnTo>
                    <a:pt x="219075" y="228600"/>
                  </a:lnTo>
                  <a:lnTo>
                    <a:pt x="228600" y="228600"/>
                  </a:lnTo>
                  <a:lnTo>
                    <a:pt x="228600" y="0"/>
                  </a:lnTo>
                  <a:lnTo>
                    <a:pt x="0" y="0"/>
                  </a:lnTo>
                  <a:close/>
                  <a:moveTo>
                    <a:pt x="164021" y="135922"/>
                  </a:moveTo>
                  <a:lnTo>
                    <a:pt x="164021" y="110871"/>
                  </a:lnTo>
                  <a:cubicBezTo>
                    <a:pt x="164021" y="101918"/>
                    <a:pt x="158210" y="95631"/>
                    <a:pt x="150019" y="95631"/>
                  </a:cubicBezTo>
                  <a:cubicBezTo>
                    <a:pt x="144113" y="95631"/>
                    <a:pt x="138875" y="98870"/>
                    <a:pt x="137351" y="104013"/>
                  </a:cubicBezTo>
                  <a:cubicBezTo>
                    <a:pt x="135255" y="98870"/>
                    <a:pt x="130588" y="95631"/>
                    <a:pt x="124587" y="95631"/>
                  </a:cubicBezTo>
                  <a:cubicBezTo>
                    <a:pt x="119443" y="95631"/>
                    <a:pt x="115157" y="98203"/>
                    <a:pt x="113157" y="102299"/>
                  </a:cubicBezTo>
                  <a:lnTo>
                    <a:pt x="113157" y="96488"/>
                  </a:lnTo>
                  <a:lnTo>
                    <a:pt x="107442" y="96488"/>
                  </a:lnTo>
                  <a:lnTo>
                    <a:pt x="107442" y="135826"/>
                  </a:lnTo>
                  <a:lnTo>
                    <a:pt x="113157" y="135826"/>
                  </a:lnTo>
                  <a:lnTo>
                    <a:pt x="113157" y="110776"/>
                  </a:lnTo>
                  <a:cubicBezTo>
                    <a:pt x="113157" y="104870"/>
                    <a:pt x="117539" y="100679"/>
                    <a:pt x="123825" y="100679"/>
                  </a:cubicBezTo>
                  <a:cubicBezTo>
                    <a:pt x="129159" y="100679"/>
                    <a:pt x="132874" y="105156"/>
                    <a:pt x="132874" y="111538"/>
                  </a:cubicBezTo>
                  <a:lnTo>
                    <a:pt x="132874" y="135826"/>
                  </a:lnTo>
                  <a:lnTo>
                    <a:pt x="138589" y="135826"/>
                  </a:lnTo>
                  <a:lnTo>
                    <a:pt x="138589" y="110776"/>
                  </a:lnTo>
                  <a:cubicBezTo>
                    <a:pt x="138589" y="104870"/>
                    <a:pt x="142970" y="100679"/>
                    <a:pt x="149257" y="100679"/>
                  </a:cubicBezTo>
                  <a:cubicBezTo>
                    <a:pt x="154591" y="100679"/>
                    <a:pt x="158305" y="105156"/>
                    <a:pt x="158305" y="111538"/>
                  </a:cubicBezTo>
                  <a:lnTo>
                    <a:pt x="158305" y="135826"/>
                  </a:lnTo>
                  <a:lnTo>
                    <a:pt x="164021" y="135826"/>
                  </a:lnTo>
                  <a:close/>
                  <a:moveTo>
                    <a:pt x="67246" y="96583"/>
                  </a:moveTo>
                  <a:lnTo>
                    <a:pt x="60865" y="96583"/>
                  </a:lnTo>
                  <a:lnTo>
                    <a:pt x="77629" y="135922"/>
                  </a:lnTo>
                  <a:lnTo>
                    <a:pt x="83153" y="135922"/>
                  </a:lnTo>
                  <a:lnTo>
                    <a:pt x="99631" y="96583"/>
                  </a:lnTo>
                  <a:lnTo>
                    <a:pt x="93250" y="96583"/>
                  </a:lnTo>
                  <a:lnTo>
                    <a:pt x="80391" y="129254"/>
                  </a:lnTo>
                  <a:lnTo>
                    <a:pt x="67246" y="96583"/>
                  </a:lnTo>
                  <a:close/>
                </a:path>
              </a:pathLst>
            </a:custGeom>
            <a:solidFill>
              <a:srgbClr val="9BF00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599" name="Freeform: Shape 598">
              <a:extLst>
                <a:ext uri="{FF2B5EF4-FFF2-40B4-BE49-F238E27FC236}">
                  <a16:creationId xmlns:a16="http://schemas.microsoft.com/office/drawing/2014/main" id="{DD133843-E22C-4173-9882-2F0144A726FB}"/>
                </a:ext>
              </a:extLst>
            </p:cNvPr>
            <p:cNvSpPr/>
            <p:nvPr/>
          </p:nvSpPr>
          <p:spPr>
            <a:xfrm>
              <a:off x="5640839" y="5552233"/>
              <a:ext cx="319964" cy="327762"/>
            </a:xfrm>
            <a:custGeom>
              <a:avLst/>
              <a:gdLst>
                <a:gd name="connsiteX0" fmla="*/ 0 w 228599"/>
                <a:gd name="connsiteY0" fmla="*/ 0 h 228600"/>
                <a:gd name="connsiteX1" fmla="*/ 0 w 228599"/>
                <a:gd name="connsiteY1" fmla="*/ 228314 h 228600"/>
                <a:gd name="connsiteX2" fmla="*/ 196786 w 228599"/>
                <a:gd name="connsiteY2" fmla="*/ 228314 h 228600"/>
                <a:gd name="connsiteX3" fmla="*/ 196786 w 228599"/>
                <a:gd name="connsiteY3" fmla="*/ 218694 h 228600"/>
                <a:gd name="connsiteX4" fmla="*/ 9620 w 228599"/>
                <a:gd name="connsiteY4" fmla="*/ 218694 h 228600"/>
                <a:gd name="connsiteX5" fmla="*/ 9620 w 228599"/>
                <a:gd name="connsiteY5" fmla="*/ 9620 h 228600"/>
                <a:gd name="connsiteX6" fmla="*/ 219075 w 228599"/>
                <a:gd name="connsiteY6" fmla="*/ 9620 h 228600"/>
                <a:gd name="connsiteX7" fmla="*/ 219075 w 228599"/>
                <a:gd name="connsiteY7" fmla="*/ 228600 h 228600"/>
                <a:gd name="connsiteX8" fmla="*/ 228600 w 228599"/>
                <a:gd name="connsiteY8" fmla="*/ 228600 h 228600"/>
                <a:gd name="connsiteX9" fmla="*/ 228600 w 228599"/>
                <a:gd name="connsiteY9" fmla="*/ 0 h 228600"/>
                <a:gd name="connsiteX10" fmla="*/ 0 w 228599"/>
                <a:gd name="connsiteY10" fmla="*/ 0 h 228600"/>
                <a:gd name="connsiteX11" fmla="*/ 164021 w 228599"/>
                <a:gd name="connsiteY11" fmla="*/ 135922 h 228600"/>
                <a:gd name="connsiteX12" fmla="*/ 164021 w 228599"/>
                <a:gd name="connsiteY12" fmla="*/ 110871 h 228600"/>
                <a:gd name="connsiteX13" fmla="*/ 150019 w 228599"/>
                <a:gd name="connsiteY13" fmla="*/ 95631 h 228600"/>
                <a:gd name="connsiteX14" fmla="*/ 137351 w 228599"/>
                <a:gd name="connsiteY14" fmla="*/ 104013 h 228600"/>
                <a:gd name="connsiteX15" fmla="*/ 124587 w 228599"/>
                <a:gd name="connsiteY15" fmla="*/ 95631 h 228600"/>
                <a:gd name="connsiteX16" fmla="*/ 113157 w 228599"/>
                <a:gd name="connsiteY16" fmla="*/ 102299 h 228600"/>
                <a:gd name="connsiteX17" fmla="*/ 113157 w 228599"/>
                <a:gd name="connsiteY17" fmla="*/ 96488 h 228600"/>
                <a:gd name="connsiteX18" fmla="*/ 107442 w 228599"/>
                <a:gd name="connsiteY18" fmla="*/ 96488 h 228600"/>
                <a:gd name="connsiteX19" fmla="*/ 107442 w 228599"/>
                <a:gd name="connsiteY19" fmla="*/ 135826 h 228600"/>
                <a:gd name="connsiteX20" fmla="*/ 113157 w 228599"/>
                <a:gd name="connsiteY20" fmla="*/ 135826 h 228600"/>
                <a:gd name="connsiteX21" fmla="*/ 113157 w 228599"/>
                <a:gd name="connsiteY21" fmla="*/ 110776 h 228600"/>
                <a:gd name="connsiteX22" fmla="*/ 123825 w 228599"/>
                <a:gd name="connsiteY22" fmla="*/ 100679 h 228600"/>
                <a:gd name="connsiteX23" fmla="*/ 132874 w 228599"/>
                <a:gd name="connsiteY23" fmla="*/ 111538 h 228600"/>
                <a:gd name="connsiteX24" fmla="*/ 132874 w 228599"/>
                <a:gd name="connsiteY24" fmla="*/ 135826 h 228600"/>
                <a:gd name="connsiteX25" fmla="*/ 138589 w 228599"/>
                <a:gd name="connsiteY25" fmla="*/ 135826 h 228600"/>
                <a:gd name="connsiteX26" fmla="*/ 138589 w 228599"/>
                <a:gd name="connsiteY26" fmla="*/ 110776 h 228600"/>
                <a:gd name="connsiteX27" fmla="*/ 149257 w 228599"/>
                <a:gd name="connsiteY27" fmla="*/ 100679 h 228600"/>
                <a:gd name="connsiteX28" fmla="*/ 158305 w 228599"/>
                <a:gd name="connsiteY28" fmla="*/ 111538 h 228600"/>
                <a:gd name="connsiteX29" fmla="*/ 158305 w 228599"/>
                <a:gd name="connsiteY29" fmla="*/ 135826 h 228600"/>
                <a:gd name="connsiteX30" fmla="*/ 164021 w 228599"/>
                <a:gd name="connsiteY30" fmla="*/ 135826 h 228600"/>
                <a:gd name="connsiteX31" fmla="*/ 67246 w 228599"/>
                <a:gd name="connsiteY31" fmla="*/ 96583 h 228600"/>
                <a:gd name="connsiteX32" fmla="*/ 60865 w 228599"/>
                <a:gd name="connsiteY32" fmla="*/ 96583 h 228600"/>
                <a:gd name="connsiteX33" fmla="*/ 77629 w 228599"/>
                <a:gd name="connsiteY33" fmla="*/ 135922 h 228600"/>
                <a:gd name="connsiteX34" fmla="*/ 83153 w 228599"/>
                <a:gd name="connsiteY34" fmla="*/ 135922 h 228600"/>
                <a:gd name="connsiteX35" fmla="*/ 99631 w 228599"/>
                <a:gd name="connsiteY35" fmla="*/ 96583 h 228600"/>
                <a:gd name="connsiteX36" fmla="*/ 93250 w 228599"/>
                <a:gd name="connsiteY36" fmla="*/ 96583 h 228600"/>
                <a:gd name="connsiteX37" fmla="*/ 80391 w 228599"/>
                <a:gd name="connsiteY37" fmla="*/ 129254 h 228600"/>
                <a:gd name="connsiteX38" fmla="*/ 67246 w 228599"/>
                <a:gd name="connsiteY38" fmla="*/ 96583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8599" h="228600">
                  <a:moveTo>
                    <a:pt x="0" y="0"/>
                  </a:moveTo>
                  <a:lnTo>
                    <a:pt x="0" y="228314"/>
                  </a:lnTo>
                  <a:lnTo>
                    <a:pt x="196786" y="228314"/>
                  </a:lnTo>
                  <a:lnTo>
                    <a:pt x="196786" y="218694"/>
                  </a:lnTo>
                  <a:lnTo>
                    <a:pt x="9620" y="218694"/>
                  </a:lnTo>
                  <a:lnTo>
                    <a:pt x="9620" y="9620"/>
                  </a:lnTo>
                  <a:lnTo>
                    <a:pt x="219075" y="9620"/>
                  </a:lnTo>
                  <a:lnTo>
                    <a:pt x="219075" y="228600"/>
                  </a:lnTo>
                  <a:lnTo>
                    <a:pt x="228600" y="228600"/>
                  </a:lnTo>
                  <a:lnTo>
                    <a:pt x="228600" y="0"/>
                  </a:lnTo>
                  <a:lnTo>
                    <a:pt x="0" y="0"/>
                  </a:lnTo>
                  <a:close/>
                  <a:moveTo>
                    <a:pt x="164021" y="135922"/>
                  </a:moveTo>
                  <a:lnTo>
                    <a:pt x="164021" y="110871"/>
                  </a:lnTo>
                  <a:cubicBezTo>
                    <a:pt x="164021" y="101918"/>
                    <a:pt x="158210" y="95631"/>
                    <a:pt x="150019" y="95631"/>
                  </a:cubicBezTo>
                  <a:cubicBezTo>
                    <a:pt x="144113" y="95631"/>
                    <a:pt x="138875" y="98870"/>
                    <a:pt x="137351" y="104013"/>
                  </a:cubicBezTo>
                  <a:cubicBezTo>
                    <a:pt x="135255" y="98870"/>
                    <a:pt x="130588" y="95631"/>
                    <a:pt x="124587" y="95631"/>
                  </a:cubicBezTo>
                  <a:cubicBezTo>
                    <a:pt x="119443" y="95631"/>
                    <a:pt x="115157" y="98203"/>
                    <a:pt x="113157" y="102299"/>
                  </a:cubicBezTo>
                  <a:lnTo>
                    <a:pt x="113157" y="96488"/>
                  </a:lnTo>
                  <a:lnTo>
                    <a:pt x="107442" y="96488"/>
                  </a:lnTo>
                  <a:lnTo>
                    <a:pt x="107442" y="135826"/>
                  </a:lnTo>
                  <a:lnTo>
                    <a:pt x="113157" y="135826"/>
                  </a:lnTo>
                  <a:lnTo>
                    <a:pt x="113157" y="110776"/>
                  </a:lnTo>
                  <a:cubicBezTo>
                    <a:pt x="113157" y="104870"/>
                    <a:pt x="117539" y="100679"/>
                    <a:pt x="123825" y="100679"/>
                  </a:cubicBezTo>
                  <a:cubicBezTo>
                    <a:pt x="129159" y="100679"/>
                    <a:pt x="132874" y="105156"/>
                    <a:pt x="132874" y="111538"/>
                  </a:cubicBezTo>
                  <a:lnTo>
                    <a:pt x="132874" y="135826"/>
                  </a:lnTo>
                  <a:lnTo>
                    <a:pt x="138589" y="135826"/>
                  </a:lnTo>
                  <a:lnTo>
                    <a:pt x="138589" y="110776"/>
                  </a:lnTo>
                  <a:cubicBezTo>
                    <a:pt x="138589" y="104870"/>
                    <a:pt x="142970" y="100679"/>
                    <a:pt x="149257" y="100679"/>
                  </a:cubicBezTo>
                  <a:cubicBezTo>
                    <a:pt x="154591" y="100679"/>
                    <a:pt x="158305" y="105156"/>
                    <a:pt x="158305" y="111538"/>
                  </a:cubicBezTo>
                  <a:lnTo>
                    <a:pt x="158305" y="135826"/>
                  </a:lnTo>
                  <a:lnTo>
                    <a:pt x="164021" y="135826"/>
                  </a:lnTo>
                  <a:close/>
                  <a:moveTo>
                    <a:pt x="67246" y="96583"/>
                  </a:moveTo>
                  <a:lnTo>
                    <a:pt x="60865" y="96583"/>
                  </a:lnTo>
                  <a:lnTo>
                    <a:pt x="77629" y="135922"/>
                  </a:lnTo>
                  <a:lnTo>
                    <a:pt x="83153" y="135922"/>
                  </a:lnTo>
                  <a:lnTo>
                    <a:pt x="99631" y="96583"/>
                  </a:lnTo>
                  <a:lnTo>
                    <a:pt x="93250" y="96583"/>
                  </a:lnTo>
                  <a:lnTo>
                    <a:pt x="80391" y="129254"/>
                  </a:lnTo>
                  <a:lnTo>
                    <a:pt x="67246" y="96583"/>
                  </a:lnTo>
                  <a:close/>
                </a:path>
              </a:pathLst>
            </a:custGeom>
            <a:solidFill>
              <a:srgbClr val="9BF00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grpSp>
      <p:pic>
        <p:nvPicPr>
          <p:cNvPr id="600" name="Graphic 599">
            <a:extLst>
              <a:ext uri="{FF2B5EF4-FFF2-40B4-BE49-F238E27FC236}">
                <a16:creationId xmlns:a16="http://schemas.microsoft.com/office/drawing/2014/main" id="{48F81C1D-C27C-458C-9BCA-55471F9C809F}"/>
              </a:ext>
              <a:ext uri="{C183D7F6-B498-43B3-948B-1728B52AA6E4}">
                <adec:decorative xmlns:adec="http://schemas.microsoft.com/office/drawing/2017/decorative" val="1"/>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6354236" y="5541139"/>
            <a:ext cx="365760" cy="365760"/>
          </a:xfrm>
          <a:prstGeom prst="rect">
            <a:avLst/>
          </a:prstGeom>
        </p:spPr>
      </p:pic>
      <p:pic>
        <p:nvPicPr>
          <p:cNvPr id="602" name="Graphic 601">
            <a:extLst>
              <a:ext uri="{FF2B5EF4-FFF2-40B4-BE49-F238E27FC236}">
                <a16:creationId xmlns:a16="http://schemas.microsoft.com/office/drawing/2014/main" id="{DBFA343A-D0D0-42A9-A818-EAE5FA27D2D2}"/>
              </a:ext>
              <a:ext uri="{C183D7F6-B498-43B3-948B-1728B52AA6E4}">
                <adec:decorative xmlns:adec="http://schemas.microsoft.com/office/drawing/2017/decorative" val="1"/>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6679880" y="5541139"/>
            <a:ext cx="365760" cy="365760"/>
          </a:xfrm>
          <a:prstGeom prst="rect">
            <a:avLst/>
          </a:prstGeom>
        </p:spPr>
      </p:pic>
      <p:sp>
        <p:nvSpPr>
          <p:cNvPr id="609" name="Freeform: Shape 608">
            <a:extLst>
              <a:ext uri="{FF2B5EF4-FFF2-40B4-BE49-F238E27FC236}">
                <a16:creationId xmlns:a16="http://schemas.microsoft.com/office/drawing/2014/main" id="{28729338-FE67-4AE9-96F3-A077635FE9E6}"/>
              </a:ext>
              <a:ext uri="{C183D7F6-B498-43B3-948B-1728B52AA6E4}">
                <adec:decorative xmlns:adec="http://schemas.microsoft.com/office/drawing/2017/decorative" val="1"/>
              </a:ext>
            </a:extLst>
          </p:cNvPr>
          <p:cNvSpPr/>
          <p:nvPr/>
        </p:nvSpPr>
        <p:spPr>
          <a:xfrm>
            <a:off x="5131467" y="6438257"/>
            <a:ext cx="274320" cy="274320"/>
          </a:xfrm>
          <a:custGeom>
            <a:avLst/>
            <a:gdLst>
              <a:gd name="connsiteX0" fmla="*/ 223171 w 238315"/>
              <a:gd name="connsiteY0" fmla="*/ 0 h 238029"/>
              <a:gd name="connsiteX1" fmla="*/ 88678 w 238315"/>
              <a:gd name="connsiteY1" fmla="*/ 0 h 238029"/>
              <a:gd name="connsiteX2" fmla="*/ 73533 w 238315"/>
              <a:gd name="connsiteY2" fmla="*/ 15240 h 238029"/>
              <a:gd name="connsiteX3" fmla="*/ 73533 w 238315"/>
              <a:gd name="connsiteY3" fmla="*/ 71057 h 238029"/>
              <a:gd name="connsiteX4" fmla="*/ 15145 w 238315"/>
              <a:gd name="connsiteY4" fmla="*/ 71057 h 238029"/>
              <a:gd name="connsiteX5" fmla="*/ 0 w 238315"/>
              <a:gd name="connsiteY5" fmla="*/ 86297 h 238029"/>
              <a:gd name="connsiteX6" fmla="*/ 0 w 238315"/>
              <a:gd name="connsiteY6" fmla="*/ 222790 h 238029"/>
              <a:gd name="connsiteX7" fmla="*/ 15145 w 238315"/>
              <a:gd name="connsiteY7" fmla="*/ 238030 h 238029"/>
              <a:gd name="connsiteX8" fmla="*/ 149638 w 238315"/>
              <a:gd name="connsiteY8" fmla="*/ 238030 h 238029"/>
              <a:gd name="connsiteX9" fmla="*/ 164783 w 238315"/>
              <a:gd name="connsiteY9" fmla="*/ 222790 h 238029"/>
              <a:gd name="connsiteX10" fmla="*/ 164783 w 238315"/>
              <a:gd name="connsiteY10" fmla="*/ 166973 h 238029"/>
              <a:gd name="connsiteX11" fmla="*/ 223171 w 238315"/>
              <a:gd name="connsiteY11" fmla="*/ 166973 h 238029"/>
              <a:gd name="connsiteX12" fmla="*/ 238315 w 238315"/>
              <a:gd name="connsiteY12" fmla="*/ 151733 h 238029"/>
              <a:gd name="connsiteX13" fmla="*/ 238315 w 238315"/>
              <a:gd name="connsiteY13" fmla="*/ 15240 h 238029"/>
              <a:gd name="connsiteX14" fmla="*/ 223171 w 238315"/>
              <a:gd name="connsiteY14" fmla="*/ 0 h 238029"/>
              <a:gd name="connsiteX15" fmla="*/ 228790 w 238315"/>
              <a:gd name="connsiteY15" fmla="*/ 151733 h 238029"/>
              <a:gd name="connsiteX16" fmla="*/ 223171 w 238315"/>
              <a:gd name="connsiteY16" fmla="*/ 157448 h 238029"/>
              <a:gd name="connsiteX17" fmla="*/ 155258 w 238315"/>
              <a:gd name="connsiteY17" fmla="*/ 157448 h 238029"/>
              <a:gd name="connsiteX18" fmla="*/ 155258 w 238315"/>
              <a:gd name="connsiteY18" fmla="*/ 222790 h 238029"/>
              <a:gd name="connsiteX19" fmla="*/ 149638 w 238315"/>
              <a:gd name="connsiteY19" fmla="*/ 228505 h 238029"/>
              <a:gd name="connsiteX20" fmla="*/ 15145 w 238315"/>
              <a:gd name="connsiteY20" fmla="*/ 228505 h 238029"/>
              <a:gd name="connsiteX21" fmla="*/ 9525 w 238315"/>
              <a:gd name="connsiteY21" fmla="*/ 222790 h 238029"/>
              <a:gd name="connsiteX22" fmla="*/ 9525 w 238315"/>
              <a:gd name="connsiteY22" fmla="*/ 86297 h 238029"/>
              <a:gd name="connsiteX23" fmla="*/ 15145 w 238315"/>
              <a:gd name="connsiteY23" fmla="*/ 80582 h 238029"/>
              <a:gd name="connsiteX24" fmla="*/ 83153 w 238315"/>
              <a:gd name="connsiteY24" fmla="*/ 80582 h 238029"/>
              <a:gd name="connsiteX25" fmla="*/ 83153 w 238315"/>
              <a:gd name="connsiteY25" fmla="*/ 15240 h 238029"/>
              <a:gd name="connsiteX26" fmla="*/ 88773 w 238315"/>
              <a:gd name="connsiteY26" fmla="*/ 9525 h 238029"/>
              <a:gd name="connsiteX27" fmla="*/ 223266 w 238315"/>
              <a:gd name="connsiteY27" fmla="*/ 9525 h 238029"/>
              <a:gd name="connsiteX28" fmla="*/ 228886 w 238315"/>
              <a:gd name="connsiteY28" fmla="*/ 15240 h 238029"/>
              <a:gd name="connsiteX29" fmla="*/ 228886 w 238315"/>
              <a:gd name="connsiteY29" fmla="*/ 151733 h 238029"/>
              <a:gd name="connsiteX30" fmla="*/ 183642 w 238315"/>
              <a:gd name="connsiteY30" fmla="*/ 47911 h 238029"/>
              <a:gd name="connsiteX31" fmla="*/ 127730 w 238315"/>
              <a:gd name="connsiteY31" fmla="*/ 47911 h 238029"/>
              <a:gd name="connsiteX32" fmla="*/ 117538 w 238315"/>
              <a:gd name="connsiteY32" fmla="*/ 58103 h 238029"/>
              <a:gd name="connsiteX33" fmla="*/ 117538 w 238315"/>
              <a:gd name="connsiteY33" fmla="*/ 114014 h 238029"/>
              <a:gd name="connsiteX34" fmla="*/ 119253 w 238315"/>
              <a:gd name="connsiteY34" fmla="*/ 119634 h 238029"/>
              <a:gd name="connsiteX35" fmla="*/ 112585 w 238315"/>
              <a:gd name="connsiteY35" fmla="*/ 117062 h 238029"/>
              <a:gd name="connsiteX36" fmla="*/ 56674 w 238315"/>
              <a:gd name="connsiteY36" fmla="*/ 117062 h 238029"/>
              <a:gd name="connsiteX37" fmla="*/ 46482 w 238315"/>
              <a:gd name="connsiteY37" fmla="*/ 127254 h 238029"/>
              <a:gd name="connsiteX38" fmla="*/ 46482 w 238315"/>
              <a:gd name="connsiteY38" fmla="*/ 183166 h 238029"/>
              <a:gd name="connsiteX39" fmla="*/ 56674 w 238315"/>
              <a:gd name="connsiteY39" fmla="*/ 193358 h 238029"/>
              <a:gd name="connsiteX40" fmla="*/ 112585 w 238315"/>
              <a:gd name="connsiteY40" fmla="*/ 193358 h 238029"/>
              <a:gd name="connsiteX41" fmla="*/ 122777 w 238315"/>
              <a:gd name="connsiteY41" fmla="*/ 183166 h 238029"/>
              <a:gd name="connsiteX42" fmla="*/ 122777 w 238315"/>
              <a:gd name="connsiteY42" fmla="*/ 127254 h 238029"/>
              <a:gd name="connsiteX43" fmla="*/ 121063 w 238315"/>
              <a:gd name="connsiteY43" fmla="*/ 121634 h 238029"/>
              <a:gd name="connsiteX44" fmla="*/ 127730 w 238315"/>
              <a:gd name="connsiteY44" fmla="*/ 124206 h 238029"/>
              <a:gd name="connsiteX45" fmla="*/ 183642 w 238315"/>
              <a:gd name="connsiteY45" fmla="*/ 124206 h 238029"/>
              <a:gd name="connsiteX46" fmla="*/ 193834 w 238315"/>
              <a:gd name="connsiteY46" fmla="*/ 114014 h 238029"/>
              <a:gd name="connsiteX47" fmla="*/ 193834 w 238315"/>
              <a:gd name="connsiteY47" fmla="*/ 58103 h 238029"/>
              <a:gd name="connsiteX48" fmla="*/ 183642 w 238315"/>
              <a:gd name="connsiteY48" fmla="*/ 47911 h 238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8315" h="238029">
                <a:moveTo>
                  <a:pt x="223171" y="0"/>
                </a:moveTo>
                <a:lnTo>
                  <a:pt x="88678" y="0"/>
                </a:lnTo>
                <a:cubicBezTo>
                  <a:pt x="80391" y="0"/>
                  <a:pt x="73533" y="6858"/>
                  <a:pt x="73533" y="15240"/>
                </a:cubicBezTo>
                <a:lnTo>
                  <a:pt x="73533" y="71057"/>
                </a:lnTo>
                <a:lnTo>
                  <a:pt x="15145" y="71057"/>
                </a:lnTo>
                <a:cubicBezTo>
                  <a:pt x="6858" y="71057"/>
                  <a:pt x="0" y="77915"/>
                  <a:pt x="0" y="86297"/>
                </a:cubicBezTo>
                <a:lnTo>
                  <a:pt x="0" y="222790"/>
                </a:lnTo>
                <a:cubicBezTo>
                  <a:pt x="0" y="231172"/>
                  <a:pt x="6763" y="238030"/>
                  <a:pt x="15145" y="238030"/>
                </a:cubicBezTo>
                <a:lnTo>
                  <a:pt x="149638" y="238030"/>
                </a:lnTo>
                <a:cubicBezTo>
                  <a:pt x="157925" y="238030"/>
                  <a:pt x="164783" y="231172"/>
                  <a:pt x="164783" y="222790"/>
                </a:cubicBezTo>
                <a:lnTo>
                  <a:pt x="164783" y="166973"/>
                </a:lnTo>
                <a:lnTo>
                  <a:pt x="223171" y="166973"/>
                </a:lnTo>
                <a:cubicBezTo>
                  <a:pt x="231458" y="166973"/>
                  <a:pt x="238315" y="160115"/>
                  <a:pt x="238315" y="151733"/>
                </a:cubicBezTo>
                <a:lnTo>
                  <a:pt x="238315" y="15240"/>
                </a:lnTo>
                <a:cubicBezTo>
                  <a:pt x="238315" y="6858"/>
                  <a:pt x="231553" y="0"/>
                  <a:pt x="223171" y="0"/>
                </a:cubicBezTo>
                <a:close/>
                <a:moveTo>
                  <a:pt x="228790" y="151733"/>
                </a:moveTo>
                <a:cubicBezTo>
                  <a:pt x="228790" y="154877"/>
                  <a:pt x="226314" y="157448"/>
                  <a:pt x="223171" y="157448"/>
                </a:cubicBezTo>
                <a:lnTo>
                  <a:pt x="155258" y="157448"/>
                </a:lnTo>
                <a:lnTo>
                  <a:pt x="155258" y="222790"/>
                </a:lnTo>
                <a:cubicBezTo>
                  <a:pt x="155258" y="225933"/>
                  <a:pt x="152781" y="228505"/>
                  <a:pt x="149638" y="228505"/>
                </a:cubicBezTo>
                <a:lnTo>
                  <a:pt x="15145" y="228505"/>
                </a:lnTo>
                <a:cubicBezTo>
                  <a:pt x="12097" y="228505"/>
                  <a:pt x="9525" y="225933"/>
                  <a:pt x="9525" y="222790"/>
                </a:cubicBezTo>
                <a:lnTo>
                  <a:pt x="9525" y="86297"/>
                </a:lnTo>
                <a:cubicBezTo>
                  <a:pt x="9525" y="83153"/>
                  <a:pt x="12001" y="80582"/>
                  <a:pt x="15145" y="80582"/>
                </a:cubicBezTo>
                <a:lnTo>
                  <a:pt x="83153" y="80582"/>
                </a:lnTo>
                <a:lnTo>
                  <a:pt x="83153" y="15240"/>
                </a:lnTo>
                <a:cubicBezTo>
                  <a:pt x="83153" y="12097"/>
                  <a:pt x="85630" y="9525"/>
                  <a:pt x="88773" y="9525"/>
                </a:cubicBezTo>
                <a:lnTo>
                  <a:pt x="223266" y="9525"/>
                </a:lnTo>
                <a:cubicBezTo>
                  <a:pt x="226314" y="9525"/>
                  <a:pt x="228886" y="12097"/>
                  <a:pt x="228886" y="15240"/>
                </a:cubicBezTo>
                <a:lnTo>
                  <a:pt x="228886" y="151733"/>
                </a:lnTo>
                <a:close/>
                <a:moveTo>
                  <a:pt x="183642" y="47911"/>
                </a:moveTo>
                <a:lnTo>
                  <a:pt x="127730" y="47911"/>
                </a:lnTo>
                <a:cubicBezTo>
                  <a:pt x="122110" y="47911"/>
                  <a:pt x="117538" y="52483"/>
                  <a:pt x="117538" y="58103"/>
                </a:cubicBezTo>
                <a:lnTo>
                  <a:pt x="117538" y="114014"/>
                </a:lnTo>
                <a:cubicBezTo>
                  <a:pt x="117538" y="116110"/>
                  <a:pt x="118205" y="118015"/>
                  <a:pt x="119253" y="119634"/>
                </a:cubicBezTo>
                <a:cubicBezTo>
                  <a:pt x="117443" y="118015"/>
                  <a:pt x="115157" y="117062"/>
                  <a:pt x="112585" y="117062"/>
                </a:cubicBezTo>
                <a:lnTo>
                  <a:pt x="56674" y="117062"/>
                </a:lnTo>
                <a:cubicBezTo>
                  <a:pt x="51054" y="117062"/>
                  <a:pt x="46482" y="121634"/>
                  <a:pt x="46482" y="127254"/>
                </a:cubicBezTo>
                <a:lnTo>
                  <a:pt x="46482" y="183166"/>
                </a:lnTo>
                <a:cubicBezTo>
                  <a:pt x="46482" y="188786"/>
                  <a:pt x="51054" y="193358"/>
                  <a:pt x="56674" y="193358"/>
                </a:cubicBezTo>
                <a:lnTo>
                  <a:pt x="112585" y="193358"/>
                </a:lnTo>
                <a:cubicBezTo>
                  <a:pt x="118205" y="193358"/>
                  <a:pt x="122777" y="188786"/>
                  <a:pt x="122777" y="183166"/>
                </a:cubicBezTo>
                <a:lnTo>
                  <a:pt x="122777" y="127254"/>
                </a:lnTo>
                <a:cubicBezTo>
                  <a:pt x="122777" y="125158"/>
                  <a:pt x="122110" y="123254"/>
                  <a:pt x="121063" y="121634"/>
                </a:cubicBezTo>
                <a:cubicBezTo>
                  <a:pt x="122872" y="123254"/>
                  <a:pt x="125158" y="124206"/>
                  <a:pt x="127730" y="124206"/>
                </a:cubicBezTo>
                <a:lnTo>
                  <a:pt x="183642" y="124206"/>
                </a:lnTo>
                <a:cubicBezTo>
                  <a:pt x="189262" y="124206"/>
                  <a:pt x="193834" y="119634"/>
                  <a:pt x="193834" y="114014"/>
                </a:cubicBezTo>
                <a:lnTo>
                  <a:pt x="193834" y="58103"/>
                </a:lnTo>
                <a:cubicBezTo>
                  <a:pt x="193834" y="52483"/>
                  <a:pt x="189262" y="47911"/>
                  <a:pt x="183642" y="47911"/>
                </a:cubicBezTo>
                <a:close/>
              </a:path>
            </a:pathLst>
          </a:custGeom>
          <a:solidFill>
            <a:srgbClr val="9BF00B"/>
          </a:solidFill>
          <a:ln w="9525"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55" name="Picture 54">
            <a:extLst>
              <a:ext uri="{FF2B5EF4-FFF2-40B4-BE49-F238E27FC236}">
                <a16:creationId xmlns:a16="http://schemas.microsoft.com/office/drawing/2014/main" id="{73183405-34A4-4768-981B-C20671050455}"/>
              </a:ext>
              <a:ext uri="{C183D7F6-B498-43B3-948B-1728B52AA6E4}">
                <adec:decorative xmlns:adec="http://schemas.microsoft.com/office/drawing/2017/decorative" val="1"/>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7518293" y="6483977"/>
            <a:ext cx="382009" cy="228600"/>
          </a:xfrm>
          <a:prstGeom prst="rect">
            <a:avLst/>
          </a:prstGeom>
        </p:spPr>
      </p:pic>
      <p:pic>
        <p:nvPicPr>
          <p:cNvPr id="621" name="Picture 620">
            <a:extLst>
              <a:ext uri="{FF2B5EF4-FFF2-40B4-BE49-F238E27FC236}">
                <a16:creationId xmlns:a16="http://schemas.microsoft.com/office/drawing/2014/main" id="{EBF30828-B091-46F9-A0B1-B040EB7294F2}"/>
              </a:ext>
              <a:ext uri="{C183D7F6-B498-43B3-948B-1728B52AA6E4}">
                <adec:decorative xmlns:adec="http://schemas.microsoft.com/office/drawing/2017/decorative" val="1"/>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9917493" y="6461117"/>
            <a:ext cx="274320" cy="274320"/>
          </a:xfrm>
          <a:prstGeom prst="rect">
            <a:avLst/>
          </a:prstGeom>
        </p:spPr>
      </p:pic>
      <p:grpSp>
        <p:nvGrpSpPr>
          <p:cNvPr id="44" name="Group 43">
            <a:extLst>
              <a:ext uri="{FF2B5EF4-FFF2-40B4-BE49-F238E27FC236}">
                <a16:creationId xmlns:a16="http://schemas.microsoft.com/office/drawing/2014/main" id="{6CF84CA9-5B37-4B32-8F2A-F8D095A0C531}"/>
              </a:ext>
              <a:ext uri="{C183D7F6-B498-43B3-948B-1728B52AA6E4}">
                <adec:decorative xmlns:adec="http://schemas.microsoft.com/office/drawing/2017/decorative" val="1"/>
              </a:ext>
            </a:extLst>
          </p:cNvPr>
          <p:cNvGrpSpPr/>
          <p:nvPr/>
        </p:nvGrpSpPr>
        <p:grpSpPr>
          <a:xfrm>
            <a:off x="7650035" y="5536788"/>
            <a:ext cx="700067" cy="307124"/>
            <a:chOff x="7650035" y="5536788"/>
            <a:chExt cx="700067" cy="307124"/>
          </a:xfrm>
        </p:grpSpPr>
        <p:pic>
          <p:nvPicPr>
            <p:cNvPr id="629" name="Graphic 17">
              <a:extLst>
                <a:ext uri="{FF2B5EF4-FFF2-40B4-BE49-F238E27FC236}">
                  <a16:creationId xmlns:a16="http://schemas.microsoft.com/office/drawing/2014/main" id="{D69C511F-6F36-4F76-A694-67545DEAE5C2}"/>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7650035" y="5536788"/>
              <a:ext cx="338803" cy="307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3" name="Graphic 17">
              <a:extLst>
                <a:ext uri="{FF2B5EF4-FFF2-40B4-BE49-F238E27FC236}">
                  <a16:creationId xmlns:a16="http://schemas.microsoft.com/office/drawing/2014/main" id="{786D0A84-CC25-496F-8D51-0BAEC176F7BB}"/>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8011299" y="5536788"/>
              <a:ext cx="338803" cy="307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 name="Group 42">
            <a:extLst>
              <a:ext uri="{FF2B5EF4-FFF2-40B4-BE49-F238E27FC236}">
                <a16:creationId xmlns:a16="http://schemas.microsoft.com/office/drawing/2014/main" id="{BC0F1321-CEFB-49F8-B46C-68798217351B}"/>
              </a:ext>
              <a:ext uri="{C183D7F6-B498-43B3-948B-1728B52AA6E4}">
                <adec:decorative xmlns:adec="http://schemas.microsoft.com/office/drawing/2017/decorative" val="1"/>
              </a:ext>
            </a:extLst>
          </p:cNvPr>
          <p:cNvGrpSpPr/>
          <p:nvPr/>
        </p:nvGrpSpPr>
        <p:grpSpPr>
          <a:xfrm>
            <a:off x="8751313" y="5524481"/>
            <a:ext cx="751340" cy="379192"/>
            <a:chOff x="8751313" y="5524481"/>
            <a:chExt cx="751340" cy="379192"/>
          </a:xfrm>
        </p:grpSpPr>
        <p:pic>
          <p:nvPicPr>
            <p:cNvPr id="637" name="Graphic 84">
              <a:extLst>
                <a:ext uri="{FF2B5EF4-FFF2-40B4-BE49-F238E27FC236}">
                  <a16:creationId xmlns:a16="http://schemas.microsoft.com/office/drawing/2014/main" id="{37C3E2D6-A70D-4AE1-9169-3CFF2361C3C6}"/>
                </a:ext>
              </a:extLst>
            </p:cNvPr>
            <p:cNvPicPr>
              <a:picLocks noChangeAspect="1" noChangeArrowheads="1"/>
            </p:cNvPicPr>
            <p:nvPr/>
          </p:nvPicPr>
          <p:blipFill>
            <a:blip r:embed="rId49">
              <a:extLst>
                <a:ext uri="{96DAC541-7B7A-43D3-8B79-37D633B846F1}">
                  <asvg:svgBlip xmlns:asvg="http://schemas.microsoft.com/office/drawing/2016/SVG/main" r:embed="rId50"/>
                </a:ext>
              </a:extLst>
            </a:blip>
            <a:srcRect/>
            <a:stretch/>
          </p:blipFill>
          <p:spPr bwMode="auto">
            <a:xfrm>
              <a:off x="8751313" y="5524481"/>
              <a:ext cx="379192" cy="379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1" name="Graphic 84">
              <a:extLst>
                <a:ext uri="{FF2B5EF4-FFF2-40B4-BE49-F238E27FC236}">
                  <a16:creationId xmlns:a16="http://schemas.microsoft.com/office/drawing/2014/main" id="{AE0CE9E9-A9F3-41F1-99D9-9524F91FD154}"/>
                </a:ext>
              </a:extLst>
            </p:cNvPr>
            <p:cNvPicPr>
              <a:picLocks noChangeAspect="1" noChangeArrowheads="1"/>
            </p:cNvPicPr>
            <p:nvPr/>
          </p:nvPicPr>
          <p:blipFill>
            <a:blip r:embed="rId49">
              <a:extLst>
                <a:ext uri="{96DAC541-7B7A-43D3-8B79-37D633B846F1}">
                  <asvg:svgBlip xmlns:asvg="http://schemas.microsoft.com/office/drawing/2016/SVG/main" r:embed="rId50"/>
                </a:ext>
              </a:extLst>
            </a:blip>
            <a:srcRect/>
            <a:stretch/>
          </p:blipFill>
          <p:spPr bwMode="auto">
            <a:xfrm>
              <a:off x="9123461" y="5524481"/>
              <a:ext cx="379192" cy="379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a:extLst>
              <a:ext uri="{FF2B5EF4-FFF2-40B4-BE49-F238E27FC236}">
                <a16:creationId xmlns:a16="http://schemas.microsoft.com/office/drawing/2014/main" id="{99E03182-00BF-4F79-A3FD-F52F8C0DDD6A}"/>
              </a:ext>
              <a:ext uri="{C183D7F6-B498-43B3-948B-1728B52AA6E4}">
                <adec:decorative xmlns:adec="http://schemas.microsoft.com/office/drawing/2017/decorative" val="1"/>
              </a:ext>
            </a:extLst>
          </p:cNvPr>
          <p:cNvGrpSpPr/>
          <p:nvPr/>
        </p:nvGrpSpPr>
        <p:grpSpPr>
          <a:xfrm>
            <a:off x="9971396" y="5493067"/>
            <a:ext cx="858034" cy="442020"/>
            <a:chOff x="9971396" y="5493067"/>
            <a:chExt cx="858034" cy="442020"/>
          </a:xfrm>
        </p:grpSpPr>
        <p:pic>
          <p:nvPicPr>
            <p:cNvPr id="645" name="Picture 644" descr="Icon&#10;&#10;Description automatically generated">
              <a:extLst>
                <a:ext uri="{FF2B5EF4-FFF2-40B4-BE49-F238E27FC236}">
                  <a16:creationId xmlns:a16="http://schemas.microsoft.com/office/drawing/2014/main" id="{5C121695-3A67-4D5E-9A45-1D2527092B5B}"/>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9971396" y="5493067"/>
              <a:ext cx="442020" cy="442020"/>
            </a:xfrm>
            <a:prstGeom prst="rect">
              <a:avLst/>
            </a:prstGeom>
          </p:spPr>
        </p:pic>
        <p:pic>
          <p:nvPicPr>
            <p:cNvPr id="649" name="Picture 648" descr="Icon&#10;&#10;Description automatically generated">
              <a:extLst>
                <a:ext uri="{FF2B5EF4-FFF2-40B4-BE49-F238E27FC236}">
                  <a16:creationId xmlns:a16="http://schemas.microsoft.com/office/drawing/2014/main" id="{8830FF90-1BAC-4C27-8ED5-F22C825DB729}"/>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10387410" y="5493067"/>
              <a:ext cx="442020" cy="442020"/>
            </a:xfrm>
            <a:prstGeom prst="rect">
              <a:avLst/>
            </a:prstGeom>
          </p:spPr>
        </p:pic>
      </p:grpSp>
      <p:grpSp>
        <p:nvGrpSpPr>
          <p:cNvPr id="37" name="Group 36">
            <a:extLst>
              <a:ext uri="{FF2B5EF4-FFF2-40B4-BE49-F238E27FC236}">
                <a16:creationId xmlns:a16="http://schemas.microsoft.com/office/drawing/2014/main" id="{4EFB0840-DC42-49B4-9A44-2278E301BAC6}"/>
              </a:ext>
              <a:ext uri="{C183D7F6-B498-43B3-948B-1728B52AA6E4}">
                <adec:decorative xmlns:adec="http://schemas.microsoft.com/office/drawing/2017/decorative" val="1"/>
              </a:ext>
            </a:extLst>
          </p:cNvPr>
          <p:cNvGrpSpPr/>
          <p:nvPr/>
        </p:nvGrpSpPr>
        <p:grpSpPr>
          <a:xfrm>
            <a:off x="11099953" y="5491550"/>
            <a:ext cx="861180" cy="443365"/>
            <a:chOff x="11099953" y="5491550"/>
            <a:chExt cx="861180" cy="443365"/>
          </a:xfrm>
        </p:grpSpPr>
        <p:pic>
          <p:nvPicPr>
            <p:cNvPr id="653" name="Graphic 652">
              <a:extLst>
                <a:ext uri="{FF2B5EF4-FFF2-40B4-BE49-F238E27FC236}">
                  <a16:creationId xmlns:a16="http://schemas.microsoft.com/office/drawing/2014/main" id="{F9924E3C-8FC6-4D46-AEBA-32590D1ECA7F}"/>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1099953" y="5491550"/>
              <a:ext cx="438912" cy="438912"/>
            </a:xfrm>
            <a:prstGeom prst="rect">
              <a:avLst/>
            </a:prstGeom>
          </p:spPr>
        </p:pic>
        <p:pic>
          <p:nvPicPr>
            <p:cNvPr id="654" name="Graphic 653">
              <a:extLst>
                <a:ext uri="{FF2B5EF4-FFF2-40B4-BE49-F238E27FC236}">
                  <a16:creationId xmlns:a16="http://schemas.microsoft.com/office/drawing/2014/main" id="{41CE4D82-F552-4D9B-835C-62FD5F140298}"/>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1522221" y="5496003"/>
              <a:ext cx="438912" cy="438912"/>
            </a:xfrm>
            <a:prstGeom prst="rect">
              <a:avLst/>
            </a:prstGeom>
          </p:spPr>
        </p:pic>
      </p:grpSp>
      <p:cxnSp>
        <p:nvCxnSpPr>
          <p:cNvPr id="267" name="Straight Connector 266">
            <a:extLst>
              <a:ext uri="{FF2B5EF4-FFF2-40B4-BE49-F238E27FC236}">
                <a16:creationId xmlns:a16="http://schemas.microsoft.com/office/drawing/2014/main" id="{D01CBADD-6C6B-40F5-A31A-66886E33B832}"/>
              </a:ext>
              <a:ext uri="{C183D7F6-B498-43B3-948B-1728B52AA6E4}">
                <adec:decorative xmlns:adec="http://schemas.microsoft.com/office/drawing/2017/decorative" val="1"/>
              </a:ext>
            </a:extLst>
          </p:cNvPr>
          <p:cNvCxnSpPr>
            <a:cxnSpLocks/>
            <a:stCxn id="688" idx="1"/>
            <a:endCxn id="327" idx="3"/>
          </p:cNvCxnSpPr>
          <p:nvPr/>
        </p:nvCxnSpPr>
        <p:spPr>
          <a:xfrm flipH="1">
            <a:off x="1848243" y="1328662"/>
            <a:ext cx="1013810" cy="1058"/>
          </a:xfrm>
          <a:prstGeom prst="line">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70" name="Title 1">
            <a:extLst>
              <a:ext uri="{FF2B5EF4-FFF2-40B4-BE49-F238E27FC236}">
                <a16:creationId xmlns:a16="http://schemas.microsoft.com/office/drawing/2014/main" id="{E5B6113E-12A0-4257-889E-E9FABFDEE19B}"/>
              </a:ext>
              <a:ext uri="{C183D7F6-B498-43B3-948B-1728B52AA6E4}">
                <adec:decorative xmlns:adec="http://schemas.microsoft.com/office/drawing/2017/decorative" val="1"/>
              </a:ext>
            </a:extLst>
          </p:cNvPr>
          <p:cNvSpPr>
            <a:spLocks noGrp="1"/>
          </p:cNvSpPr>
          <p:nvPr>
            <p:ph type="title"/>
          </p:nvPr>
        </p:nvSpPr>
        <p:spPr>
          <a:xfrm>
            <a:off x="66303" y="11212"/>
            <a:ext cx="5923840" cy="553998"/>
          </a:xfrm>
        </p:spPr>
        <p:txBody>
          <a:bodyPr/>
          <a:lstStyle/>
          <a:p>
            <a:r>
              <a:rPr lang="en-US" sz="1800" noProof="0"/>
              <a:t>Azure Arc-enabled servers &amp; Azure Arc-enabled SQL server</a:t>
            </a:r>
            <a:br>
              <a:rPr lang="en-US" sz="1800" noProof="0"/>
            </a:br>
            <a:r>
              <a:rPr lang="en-US" sz="1800">
                <a:latin typeface="+mn-lt"/>
              </a:rPr>
              <a:t>Security management with ASC, Defender and Sentinel</a:t>
            </a:r>
            <a:endParaRPr lang="en-US" sz="1100">
              <a:latin typeface="+mn-lt"/>
            </a:endParaRPr>
          </a:p>
        </p:txBody>
      </p:sp>
      <p:grpSp>
        <p:nvGrpSpPr>
          <p:cNvPr id="36" name="Group 35">
            <a:extLst>
              <a:ext uri="{FF2B5EF4-FFF2-40B4-BE49-F238E27FC236}">
                <a16:creationId xmlns:a16="http://schemas.microsoft.com/office/drawing/2014/main" id="{39572446-0CAD-42E4-A3CD-DD8E9A166358}"/>
              </a:ext>
              <a:ext uri="{C183D7F6-B498-43B3-948B-1728B52AA6E4}">
                <adec:decorative xmlns:adec="http://schemas.microsoft.com/office/drawing/2017/decorative" val="1"/>
              </a:ext>
            </a:extLst>
          </p:cNvPr>
          <p:cNvGrpSpPr/>
          <p:nvPr/>
        </p:nvGrpSpPr>
        <p:grpSpPr>
          <a:xfrm>
            <a:off x="355925" y="4132929"/>
            <a:ext cx="2219756" cy="2673793"/>
            <a:chOff x="355925" y="4132929"/>
            <a:chExt cx="2219756" cy="2673793"/>
          </a:xfrm>
        </p:grpSpPr>
        <p:sp>
          <p:nvSpPr>
            <p:cNvPr id="257" name="Rectangle 256">
              <a:extLst>
                <a:ext uri="{FF2B5EF4-FFF2-40B4-BE49-F238E27FC236}">
                  <a16:creationId xmlns:a16="http://schemas.microsoft.com/office/drawing/2014/main" id="{543028B7-1D41-4E20-ABD7-E8A64EE805C8}"/>
                </a:ext>
              </a:extLst>
            </p:cNvPr>
            <p:cNvSpPr/>
            <p:nvPr/>
          </p:nvSpPr>
          <p:spPr bwMode="auto">
            <a:xfrm>
              <a:off x="355925" y="6351414"/>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a:t>
              </a:r>
            </a:p>
          </p:txBody>
        </p:sp>
        <p:grpSp>
          <p:nvGrpSpPr>
            <p:cNvPr id="258" name="Group 257">
              <a:extLst>
                <a:ext uri="{FF2B5EF4-FFF2-40B4-BE49-F238E27FC236}">
                  <a16:creationId xmlns:a16="http://schemas.microsoft.com/office/drawing/2014/main" id="{3BB1AB8A-2C82-4A0D-A354-FE6D469A68C1}"/>
                </a:ext>
              </a:extLst>
            </p:cNvPr>
            <p:cNvGrpSpPr/>
            <p:nvPr/>
          </p:nvGrpSpPr>
          <p:grpSpPr>
            <a:xfrm>
              <a:off x="355925" y="4132929"/>
              <a:ext cx="1089544" cy="2179877"/>
              <a:chOff x="231256" y="4108300"/>
              <a:chExt cx="1089544" cy="2179877"/>
            </a:xfrm>
          </p:grpSpPr>
          <p:sp>
            <p:nvSpPr>
              <p:cNvPr id="265" name="Rectangle 264">
                <a:extLst>
                  <a:ext uri="{FF2B5EF4-FFF2-40B4-BE49-F238E27FC236}">
                    <a16:creationId xmlns:a16="http://schemas.microsoft.com/office/drawing/2014/main" id="{BD5C3541-DF74-44B8-8AD8-322696F65097}"/>
                  </a:ext>
                </a:extLst>
              </p:cNvPr>
              <p:cNvSpPr/>
              <p:nvPr/>
            </p:nvSpPr>
            <p:spPr bwMode="auto">
              <a:xfrm>
                <a:off x="231256" y="4108300"/>
                <a:ext cx="1089544" cy="217987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WS &amp; Linux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VMs</a:t>
                </a:r>
              </a:p>
            </p:txBody>
          </p:sp>
          <p:grpSp>
            <p:nvGrpSpPr>
              <p:cNvPr id="266" name="Group 265">
                <a:extLst>
                  <a:ext uri="{FF2B5EF4-FFF2-40B4-BE49-F238E27FC236}">
                    <a16:creationId xmlns:a16="http://schemas.microsoft.com/office/drawing/2014/main" id="{5F37CBD9-CD2A-4BBC-BB6A-62C8309EA93E}"/>
                  </a:ext>
                </a:extLst>
              </p:cNvPr>
              <p:cNvGrpSpPr/>
              <p:nvPr/>
            </p:nvGrpSpPr>
            <p:grpSpPr>
              <a:xfrm>
                <a:off x="391528" y="4270699"/>
                <a:ext cx="757763" cy="1614372"/>
                <a:chOff x="1234911" y="4179208"/>
                <a:chExt cx="757763" cy="1614372"/>
              </a:xfrm>
            </p:grpSpPr>
            <p:pic>
              <p:nvPicPr>
                <p:cNvPr id="268" name="Graphic 267" descr="Windows Virtual Machine icon">
                  <a:extLst>
                    <a:ext uri="{FF2B5EF4-FFF2-40B4-BE49-F238E27FC236}">
                      <a16:creationId xmlns:a16="http://schemas.microsoft.com/office/drawing/2014/main" id="{4DA03D59-4C48-4BCE-9435-13EACF94B13F}"/>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246147" y="5427820"/>
                  <a:ext cx="365760" cy="365760"/>
                </a:xfrm>
                <a:prstGeom prst="rect">
                  <a:avLst/>
                </a:prstGeom>
              </p:spPr>
            </p:pic>
            <p:pic>
              <p:nvPicPr>
                <p:cNvPr id="269" name="Graphic 268" descr="Linux machine icon">
                  <a:extLst>
                    <a:ext uri="{FF2B5EF4-FFF2-40B4-BE49-F238E27FC236}">
                      <a16:creationId xmlns:a16="http://schemas.microsoft.com/office/drawing/2014/main" id="{88EF3215-0E82-4130-B095-19DF94B5D729}"/>
                    </a:ext>
                    <a:ext uri="{C183D7F6-B498-43B3-948B-1728B52AA6E4}">
                      <adec:decorative xmlns:adec="http://schemas.microsoft.com/office/drawing/2017/decorative" val="0"/>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626914" y="5427820"/>
                  <a:ext cx="365760" cy="365760"/>
                </a:xfrm>
                <a:prstGeom prst="rect">
                  <a:avLst/>
                </a:prstGeom>
              </p:spPr>
            </p:pic>
            <p:pic>
              <p:nvPicPr>
                <p:cNvPr id="347" name="Graphic 346" descr="Windows Virtual Machine icon">
                  <a:extLst>
                    <a:ext uri="{FF2B5EF4-FFF2-40B4-BE49-F238E27FC236}">
                      <a16:creationId xmlns:a16="http://schemas.microsoft.com/office/drawing/2014/main" id="{7CBED2DF-08FA-4BFC-95F4-08284150653C}"/>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240529" y="5011616"/>
                  <a:ext cx="365760" cy="365760"/>
                </a:xfrm>
                <a:prstGeom prst="rect">
                  <a:avLst/>
                </a:prstGeom>
              </p:spPr>
            </p:pic>
            <p:pic>
              <p:nvPicPr>
                <p:cNvPr id="348" name="Graphic 347" descr="Linux machine icon">
                  <a:extLst>
                    <a:ext uri="{FF2B5EF4-FFF2-40B4-BE49-F238E27FC236}">
                      <a16:creationId xmlns:a16="http://schemas.microsoft.com/office/drawing/2014/main" id="{4BF008CC-817D-4B41-A8C4-E930CD2DDB32}"/>
                    </a:ext>
                    <a:ext uri="{C183D7F6-B498-43B3-948B-1728B52AA6E4}">
                      <adec:decorative xmlns:adec="http://schemas.microsoft.com/office/drawing/2017/decorative" val="0"/>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621296" y="5011616"/>
                  <a:ext cx="365760" cy="365760"/>
                </a:xfrm>
                <a:prstGeom prst="rect">
                  <a:avLst/>
                </a:prstGeom>
              </p:spPr>
            </p:pic>
            <p:pic>
              <p:nvPicPr>
                <p:cNvPr id="349" name="Graphic 348" descr="Windows Virtual Machine icon">
                  <a:extLst>
                    <a:ext uri="{FF2B5EF4-FFF2-40B4-BE49-F238E27FC236}">
                      <a16:creationId xmlns:a16="http://schemas.microsoft.com/office/drawing/2014/main" id="{1F69606A-9CBB-4B5C-8490-40D9502B1B73}"/>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240529" y="4595412"/>
                  <a:ext cx="365760" cy="365760"/>
                </a:xfrm>
                <a:prstGeom prst="rect">
                  <a:avLst/>
                </a:prstGeom>
              </p:spPr>
            </p:pic>
            <p:pic>
              <p:nvPicPr>
                <p:cNvPr id="350" name="Graphic 349" descr="Linux machine icon">
                  <a:extLst>
                    <a:ext uri="{FF2B5EF4-FFF2-40B4-BE49-F238E27FC236}">
                      <a16:creationId xmlns:a16="http://schemas.microsoft.com/office/drawing/2014/main" id="{E8E19501-4CEF-401E-AF6F-430786331598}"/>
                    </a:ext>
                    <a:ext uri="{C183D7F6-B498-43B3-948B-1728B52AA6E4}">
                      <adec:decorative xmlns:adec="http://schemas.microsoft.com/office/drawing/2017/decorative" val="0"/>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621296" y="4595412"/>
                  <a:ext cx="365760" cy="365760"/>
                </a:xfrm>
                <a:prstGeom prst="rect">
                  <a:avLst/>
                </a:prstGeom>
              </p:spPr>
            </p:pic>
            <p:pic>
              <p:nvPicPr>
                <p:cNvPr id="351" name="Graphic 350" descr="Windows Virtual Machine icon">
                  <a:extLst>
                    <a:ext uri="{FF2B5EF4-FFF2-40B4-BE49-F238E27FC236}">
                      <a16:creationId xmlns:a16="http://schemas.microsoft.com/office/drawing/2014/main" id="{EEF60938-6127-4361-9467-FBD11864A146}"/>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234911" y="4179208"/>
                  <a:ext cx="365760" cy="365760"/>
                </a:xfrm>
                <a:prstGeom prst="rect">
                  <a:avLst/>
                </a:prstGeom>
              </p:spPr>
            </p:pic>
            <p:pic>
              <p:nvPicPr>
                <p:cNvPr id="352" name="Graphic 351" descr="Linux machine icon">
                  <a:extLst>
                    <a:ext uri="{FF2B5EF4-FFF2-40B4-BE49-F238E27FC236}">
                      <a16:creationId xmlns:a16="http://schemas.microsoft.com/office/drawing/2014/main" id="{E299DE8C-B285-444B-9508-3EAAD099E1CD}"/>
                    </a:ext>
                    <a:ext uri="{C183D7F6-B498-43B3-948B-1728B52AA6E4}">
                      <adec:decorative xmlns:adec="http://schemas.microsoft.com/office/drawing/2017/decorative" val="0"/>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615678" y="4179208"/>
                  <a:ext cx="365760" cy="365760"/>
                </a:xfrm>
                <a:prstGeom prst="rect">
                  <a:avLst/>
                </a:prstGeom>
              </p:spPr>
            </p:pic>
          </p:grpSp>
        </p:grpSp>
        <p:sp>
          <p:nvSpPr>
            <p:cNvPr id="260" name="Rectangle 259">
              <a:extLst>
                <a:ext uri="{FF2B5EF4-FFF2-40B4-BE49-F238E27FC236}">
                  <a16:creationId xmlns:a16="http://schemas.microsoft.com/office/drawing/2014/main" id="{AD0D74D8-ED42-4D0A-AA57-854677878CDB}"/>
                </a:ext>
              </a:extLst>
            </p:cNvPr>
            <p:cNvSpPr/>
            <p:nvPr/>
          </p:nvSpPr>
          <p:spPr bwMode="auto">
            <a:xfrm>
              <a:off x="1486137" y="4132930"/>
              <a:ext cx="1089544" cy="217987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VMs</a:t>
              </a:r>
            </a:p>
          </p:txBody>
        </p:sp>
        <p:grpSp>
          <p:nvGrpSpPr>
            <p:cNvPr id="261" name="Group 260">
              <a:extLst>
                <a:ext uri="{FF2B5EF4-FFF2-40B4-BE49-F238E27FC236}">
                  <a16:creationId xmlns:a16="http://schemas.microsoft.com/office/drawing/2014/main" id="{387BF259-9207-4D42-B40E-1D3E801E3DF6}"/>
                </a:ext>
              </a:extLst>
            </p:cNvPr>
            <p:cNvGrpSpPr/>
            <p:nvPr/>
          </p:nvGrpSpPr>
          <p:grpSpPr>
            <a:xfrm>
              <a:off x="1667545" y="4293249"/>
              <a:ext cx="730390" cy="1616451"/>
              <a:chOff x="5769708" y="3671908"/>
              <a:chExt cx="730390" cy="1616451"/>
            </a:xfrm>
          </p:grpSpPr>
          <p:pic>
            <p:nvPicPr>
              <p:cNvPr id="263" name="Graphic 262">
                <a:extLst>
                  <a:ext uri="{FF2B5EF4-FFF2-40B4-BE49-F238E27FC236}">
                    <a16:creationId xmlns:a16="http://schemas.microsoft.com/office/drawing/2014/main" id="{8772844A-DECB-49DC-9E3B-0C5A64176660}"/>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773491" y="4922599"/>
                <a:ext cx="365760" cy="365760"/>
              </a:xfrm>
              <a:prstGeom prst="rect">
                <a:avLst/>
              </a:prstGeom>
            </p:spPr>
          </p:pic>
          <p:pic>
            <p:nvPicPr>
              <p:cNvPr id="264" name="Graphic 263">
                <a:extLst>
                  <a:ext uri="{FF2B5EF4-FFF2-40B4-BE49-F238E27FC236}">
                    <a16:creationId xmlns:a16="http://schemas.microsoft.com/office/drawing/2014/main" id="{FA3E6F90-0F00-4A40-9E21-4F61484582BC}"/>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6134338" y="4922599"/>
                <a:ext cx="365760" cy="365760"/>
              </a:xfrm>
              <a:prstGeom prst="rect">
                <a:avLst/>
              </a:prstGeom>
            </p:spPr>
          </p:pic>
          <p:pic>
            <p:nvPicPr>
              <p:cNvPr id="353" name="Graphic 352">
                <a:extLst>
                  <a:ext uri="{FF2B5EF4-FFF2-40B4-BE49-F238E27FC236}">
                    <a16:creationId xmlns:a16="http://schemas.microsoft.com/office/drawing/2014/main" id="{D94A97CC-1C26-4D88-8E61-BBFC6BA8632A}"/>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773491" y="4508924"/>
                <a:ext cx="365760" cy="365760"/>
              </a:xfrm>
              <a:prstGeom prst="rect">
                <a:avLst/>
              </a:prstGeom>
            </p:spPr>
          </p:pic>
          <p:pic>
            <p:nvPicPr>
              <p:cNvPr id="354" name="Graphic 353">
                <a:extLst>
                  <a:ext uri="{FF2B5EF4-FFF2-40B4-BE49-F238E27FC236}">
                    <a16:creationId xmlns:a16="http://schemas.microsoft.com/office/drawing/2014/main" id="{10DC81F1-075F-49D7-A8A4-EB3F9C189AA5}"/>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6134338" y="4508924"/>
                <a:ext cx="365760" cy="365760"/>
              </a:xfrm>
              <a:prstGeom prst="rect">
                <a:avLst/>
              </a:prstGeom>
            </p:spPr>
          </p:pic>
          <p:pic>
            <p:nvPicPr>
              <p:cNvPr id="355" name="Graphic 354">
                <a:extLst>
                  <a:ext uri="{FF2B5EF4-FFF2-40B4-BE49-F238E27FC236}">
                    <a16:creationId xmlns:a16="http://schemas.microsoft.com/office/drawing/2014/main" id="{0384162C-2E0C-4B71-AFC9-13E5E985A1CB}"/>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769708" y="4085583"/>
                <a:ext cx="365760" cy="365760"/>
              </a:xfrm>
              <a:prstGeom prst="rect">
                <a:avLst/>
              </a:prstGeom>
            </p:spPr>
          </p:pic>
          <p:pic>
            <p:nvPicPr>
              <p:cNvPr id="356" name="Graphic 355">
                <a:extLst>
                  <a:ext uri="{FF2B5EF4-FFF2-40B4-BE49-F238E27FC236}">
                    <a16:creationId xmlns:a16="http://schemas.microsoft.com/office/drawing/2014/main" id="{96445D5F-A8C7-4F5B-AA6B-F7D1DC003308}"/>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6130555" y="4085583"/>
                <a:ext cx="365760" cy="365760"/>
              </a:xfrm>
              <a:prstGeom prst="rect">
                <a:avLst/>
              </a:prstGeom>
            </p:spPr>
          </p:pic>
          <p:pic>
            <p:nvPicPr>
              <p:cNvPr id="357" name="Graphic 356">
                <a:extLst>
                  <a:ext uri="{FF2B5EF4-FFF2-40B4-BE49-F238E27FC236}">
                    <a16:creationId xmlns:a16="http://schemas.microsoft.com/office/drawing/2014/main" id="{29222D75-7459-4FC0-87B6-3E9699A73FBD}"/>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769708" y="3671908"/>
                <a:ext cx="365760" cy="365760"/>
              </a:xfrm>
              <a:prstGeom prst="rect">
                <a:avLst/>
              </a:prstGeom>
            </p:spPr>
          </p:pic>
          <p:pic>
            <p:nvPicPr>
              <p:cNvPr id="358" name="Graphic 357">
                <a:extLst>
                  <a:ext uri="{FF2B5EF4-FFF2-40B4-BE49-F238E27FC236}">
                    <a16:creationId xmlns:a16="http://schemas.microsoft.com/office/drawing/2014/main" id="{3BBE15A3-F1AF-472F-92B3-A837D15C4C9D}"/>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6130555" y="3671908"/>
                <a:ext cx="365760" cy="365760"/>
              </a:xfrm>
              <a:prstGeom prst="rect">
                <a:avLst/>
              </a:prstGeom>
            </p:spPr>
          </p:pic>
        </p:grpSp>
      </p:grpSp>
      <p:pic>
        <p:nvPicPr>
          <p:cNvPr id="271" name="Graphic 270">
            <a:extLst>
              <a:ext uri="{FF2B5EF4-FFF2-40B4-BE49-F238E27FC236}">
                <a16:creationId xmlns:a16="http://schemas.microsoft.com/office/drawing/2014/main" id="{D086339B-A5FB-495E-A03E-F4D1C01BBBEA}"/>
              </a:ext>
              <a:ext uri="{C183D7F6-B498-43B3-948B-1728B52AA6E4}">
                <adec:decorative xmlns:adec="http://schemas.microsoft.com/office/drawing/2017/decorative" val="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90273" y="6452303"/>
            <a:ext cx="274320" cy="274320"/>
          </a:xfrm>
          <a:prstGeom prst="rect">
            <a:avLst/>
          </a:prstGeom>
        </p:spPr>
      </p:pic>
      <p:sp>
        <p:nvSpPr>
          <p:cNvPr id="408" name="Rectangle 407">
            <a:extLst>
              <a:ext uri="{FF2B5EF4-FFF2-40B4-BE49-F238E27FC236}">
                <a16:creationId xmlns:a16="http://schemas.microsoft.com/office/drawing/2014/main" id="{3402AE41-2328-4CE6-8C40-9741FD5016E1}"/>
              </a:ext>
              <a:ext uri="{C183D7F6-B498-43B3-948B-1728B52AA6E4}">
                <adec:decorative xmlns:adec="http://schemas.microsoft.com/office/drawing/2017/decorative" val="1"/>
              </a:ext>
            </a:extLst>
          </p:cNvPr>
          <p:cNvSpPr/>
          <p:nvPr/>
        </p:nvSpPr>
        <p:spPr bwMode="auto">
          <a:xfrm>
            <a:off x="1061802" y="2525006"/>
            <a:ext cx="796185" cy="275259"/>
          </a:xfrm>
          <a:prstGeom prst="rect">
            <a:avLst/>
          </a:prstGeom>
          <a:solidFill>
            <a:srgbClr val="000000"/>
          </a:solidFill>
          <a:ln w="12700" cap="flat" cmpd="sng" algn="ctr">
            <a:solidFill>
              <a:schemeClr val="accent4"/>
            </a:solidFill>
            <a:prstDash val="sysDash"/>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0E5D0"/>
                </a:solidFill>
                <a:effectLst/>
                <a:uLnTx/>
                <a:uFillTx/>
                <a:latin typeface="Segoe UI Semibold"/>
                <a:ea typeface="+mn-ea"/>
                <a:cs typeface="Segoe UI" pitchFamily="34" charset="0"/>
              </a:rPr>
              <a:t>Native Azure</a:t>
            </a:r>
          </a:p>
        </p:txBody>
      </p:sp>
      <p:cxnSp>
        <p:nvCxnSpPr>
          <p:cNvPr id="424" name="Straight Connector 423">
            <a:extLst>
              <a:ext uri="{FF2B5EF4-FFF2-40B4-BE49-F238E27FC236}">
                <a16:creationId xmlns:a16="http://schemas.microsoft.com/office/drawing/2014/main" id="{57AB8FB4-9C14-4089-B34E-14F7F95E3963}"/>
              </a:ext>
              <a:ext uri="{C183D7F6-B498-43B3-948B-1728B52AA6E4}">
                <adec:decorative xmlns:adec="http://schemas.microsoft.com/office/drawing/2017/decorative" val="1"/>
              </a:ext>
            </a:extLst>
          </p:cNvPr>
          <p:cNvCxnSpPr>
            <a:cxnSpLocks/>
            <a:stCxn id="688" idx="2"/>
            <a:endCxn id="282" idx="0"/>
          </p:cNvCxnSpPr>
          <p:nvPr/>
        </p:nvCxnSpPr>
        <p:spPr>
          <a:xfrm flipH="1">
            <a:off x="7373061" y="2054000"/>
            <a:ext cx="886" cy="230245"/>
          </a:xfrm>
          <a:prstGeom prst="line">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9C1B5B9C-1BD8-4CF6-AD41-3C5A6913734E}"/>
              </a:ext>
              <a:ext uri="{C183D7F6-B498-43B3-948B-1728B52AA6E4}">
                <adec:decorative xmlns:adec="http://schemas.microsoft.com/office/drawing/2017/decorative" val="1"/>
              </a:ext>
            </a:extLst>
          </p:cNvPr>
          <p:cNvGrpSpPr/>
          <p:nvPr/>
        </p:nvGrpSpPr>
        <p:grpSpPr>
          <a:xfrm>
            <a:off x="798360" y="3716075"/>
            <a:ext cx="1325638" cy="416855"/>
            <a:chOff x="798360" y="3716075"/>
            <a:chExt cx="1325638" cy="416855"/>
          </a:xfrm>
        </p:grpSpPr>
        <p:cxnSp>
          <p:nvCxnSpPr>
            <p:cNvPr id="331" name="Connector: Elbow 330">
              <a:extLst>
                <a:ext uri="{FF2B5EF4-FFF2-40B4-BE49-F238E27FC236}">
                  <a16:creationId xmlns:a16="http://schemas.microsoft.com/office/drawing/2014/main" id="{481CFADF-5FCD-4A2D-B0C3-D7ECD7B3650F}"/>
                </a:ext>
              </a:extLst>
            </p:cNvPr>
            <p:cNvCxnSpPr>
              <a:cxnSpLocks/>
              <a:stCxn id="265" idx="0"/>
              <a:endCxn id="333" idx="2"/>
            </p:cNvCxnSpPr>
            <p:nvPr/>
          </p:nvCxnSpPr>
          <p:spPr>
            <a:xfrm rot="5400000" flipH="1" flipV="1">
              <a:off x="1072539" y="3744289"/>
              <a:ext cx="216799" cy="560482"/>
            </a:xfrm>
            <a:prstGeom prst="bentConnector3">
              <a:avLst>
                <a:gd name="adj1" fmla="val 50000"/>
              </a:avLst>
            </a:prstGeom>
            <a:ln w="12700">
              <a:solidFill>
                <a:schemeClr val="accent4"/>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2" name="Connector: Elbow 331">
              <a:extLst>
                <a:ext uri="{FF2B5EF4-FFF2-40B4-BE49-F238E27FC236}">
                  <a16:creationId xmlns:a16="http://schemas.microsoft.com/office/drawing/2014/main" id="{A1676FCA-765A-4F26-B247-C93572288F97}"/>
                </a:ext>
              </a:extLst>
            </p:cNvPr>
            <p:cNvCxnSpPr>
              <a:cxnSpLocks/>
              <a:stCxn id="260" idx="0"/>
              <a:endCxn id="333" idx="2"/>
            </p:cNvCxnSpPr>
            <p:nvPr/>
          </p:nvCxnSpPr>
          <p:spPr>
            <a:xfrm rot="16200000" flipV="1">
              <a:off x="1637644" y="3739665"/>
              <a:ext cx="216800" cy="569730"/>
            </a:xfrm>
            <a:prstGeom prst="bentConnector3">
              <a:avLst>
                <a:gd name="adj1" fmla="val 50000"/>
              </a:avLst>
            </a:prstGeom>
            <a:ln w="12700">
              <a:solidFill>
                <a:schemeClr val="accent4"/>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33" name="Rectangle 332">
              <a:extLst>
                <a:ext uri="{FF2B5EF4-FFF2-40B4-BE49-F238E27FC236}">
                  <a16:creationId xmlns:a16="http://schemas.microsoft.com/office/drawing/2014/main" id="{E762AEC8-9169-4CE2-AB8F-1A978C0AAC69}"/>
                </a:ext>
              </a:extLst>
            </p:cNvPr>
            <p:cNvSpPr/>
            <p:nvPr/>
          </p:nvSpPr>
          <p:spPr bwMode="auto">
            <a:xfrm>
              <a:off x="798360" y="3716075"/>
              <a:ext cx="1325638" cy="200055"/>
            </a:xfrm>
            <a:prstGeom prst="rect">
              <a:avLst/>
            </a:prstGeom>
            <a:solidFill>
              <a:srgbClr val="000000"/>
            </a:solidFill>
            <a:ln w="3175" cap="flat" cmpd="sng" algn="ctr">
              <a:solidFill>
                <a:srgbClr val="00B0F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Monitor Agent</a:t>
              </a:r>
            </a:p>
          </p:txBody>
        </p:sp>
      </p:grpSp>
      <p:grpSp>
        <p:nvGrpSpPr>
          <p:cNvPr id="54" name="Group 53">
            <a:extLst>
              <a:ext uri="{FF2B5EF4-FFF2-40B4-BE49-F238E27FC236}">
                <a16:creationId xmlns:a16="http://schemas.microsoft.com/office/drawing/2014/main" id="{FE39E33B-CB49-4C22-890A-900EA81B9661}"/>
              </a:ext>
              <a:ext uri="{C183D7F6-B498-43B3-948B-1728B52AA6E4}">
                <adec:decorative xmlns:adec="http://schemas.microsoft.com/office/drawing/2017/decorative" val="1"/>
              </a:ext>
            </a:extLst>
          </p:cNvPr>
          <p:cNvGrpSpPr/>
          <p:nvPr/>
        </p:nvGrpSpPr>
        <p:grpSpPr>
          <a:xfrm>
            <a:off x="2703976" y="4134731"/>
            <a:ext cx="2225935" cy="2673139"/>
            <a:chOff x="2703976" y="4134731"/>
            <a:chExt cx="2225935" cy="2673139"/>
          </a:xfrm>
        </p:grpSpPr>
        <p:grpSp>
          <p:nvGrpSpPr>
            <p:cNvPr id="35" name="Group 34">
              <a:extLst>
                <a:ext uri="{FF2B5EF4-FFF2-40B4-BE49-F238E27FC236}">
                  <a16:creationId xmlns:a16="http://schemas.microsoft.com/office/drawing/2014/main" id="{DD65B6FB-02F4-4B85-B23D-36BE898658CC}"/>
                </a:ext>
              </a:extLst>
            </p:cNvPr>
            <p:cNvGrpSpPr/>
            <p:nvPr/>
          </p:nvGrpSpPr>
          <p:grpSpPr>
            <a:xfrm>
              <a:off x="2703976" y="5370840"/>
              <a:ext cx="2219756" cy="1437030"/>
              <a:chOff x="231256" y="5345063"/>
              <a:chExt cx="2219756" cy="1437030"/>
            </a:xfrm>
          </p:grpSpPr>
          <p:sp>
            <p:nvSpPr>
              <p:cNvPr id="182" name="Rectangle 181">
                <a:extLst>
                  <a:ext uri="{FF2B5EF4-FFF2-40B4-BE49-F238E27FC236}">
                    <a16:creationId xmlns:a16="http://schemas.microsoft.com/office/drawing/2014/main" id="{0C2BC4A5-935D-4C20-9B6A-B47C3E95703B}"/>
                  </a:ext>
                </a:extLst>
              </p:cNvPr>
              <p:cNvSpPr/>
              <p:nvPr/>
            </p:nvSpPr>
            <p:spPr bwMode="auto">
              <a:xfrm>
                <a:off x="231256" y="6326785"/>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Stack HCI</a:t>
                </a:r>
              </a:p>
            </p:txBody>
          </p:sp>
          <p:pic>
            <p:nvPicPr>
              <p:cNvPr id="236" name="Graphic 235">
                <a:extLst>
                  <a:ext uri="{FF2B5EF4-FFF2-40B4-BE49-F238E27FC236}">
                    <a16:creationId xmlns:a16="http://schemas.microsoft.com/office/drawing/2014/main" id="{66B38C23-8FD8-436D-9AB6-92C5216C9588}"/>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318874" y="6427674"/>
                <a:ext cx="274320" cy="274320"/>
              </a:xfrm>
              <a:prstGeom prst="rect">
                <a:avLst/>
              </a:prstGeom>
            </p:spPr>
          </p:pic>
          <p:grpSp>
            <p:nvGrpSpPr>
              <p:cNvPr id="34" name="Group 33">
                <a:extLst>
                  <a:ext uri="{FF2B5EF4-FFF2-40B4-BE49-F238E27FC236}">
                    <a16:creationId xmlns:a16="http://schemas.microsoft.com/office/drawing/2014/main" id="{587BCF28-FEA7-407E-BB77-3483FC79AC05}"/>
                  </a:ext>
                </a:extLst>
              </p:cNvPr>
              <p:cNvGrpSpPr/>
              <p:nvPr/>
            </p:nvGrpSpPr>
            <p:grpSpPr>
              <a:xfrm>
                <a:off x="231256" y="5345064"/>
                <a:ext cx="1089544" cy="943113"/>
                <a:chOff x="231256" y="5345064"/>
                <a:chExt cx="1089544" cy="943113"/>
              </a:xfrm>
            </p:grpSpPr>
            <p:sp>
              <p:nvSpPr>
                <p:cNvPr id="5" name="Rectangle 4">
                  <a:extLst>
                    <a:ext uri="{FF2B5EF4-FFF2-40B4-BE49-F238E27FC236}">
                      <a16:creationId xmlns:a16="http://schemas.microsoft.com/office/drawing/2014/main" id="{45F4DA1D-BC82-4131-BDDD-AD887FFA3FE4}"/>
                    </a:ext>
                  </a:extLst>
                </p:cNvPr>
                <p:cNvSpPr/>
                <p:nvPr/>
              </p:nvSpPr>
              <p:spPr bwMode="auto">
                <a:xfrm>
                  <a:off x="231256" y="5345064"/>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WS &amp; Linux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Stack HCI VMs</a:t>
                  </a:r>
                </a:p>
              </p:txBody>
            </p:sp>
            <p:grpSp>
              <p:nvGrpSpPr>
                <p:cNvPr id="3" name="Group 2">
                  <a:extLst>
                    <a:ext uri="{FF2B5EF4-FFF2-40B4-BE49-F238E27FC236}">
                      <a16:creationId xmlns:a16="http://schemas.microsoft.com/office/drawing/2014/main" id="{6129E9C0-7EB6-4A40-B206-87B97BE47D47}"/>
                    </a:ext>
                  </a:extLst>
                </p:cNvPr>
                <p:cNvGrpSpPr/>
                <p:nvPr/>
              </p:nvGrpSpPr>
              <p:grpSpPr>
                <a:xfrm>
                  <a:off x="402764" y="5519311"/>
                  <a:ext cx="746527" cy="365760"/>
                  <a:chOff x="1246147" y="5427820"/>
                  <a:chExt cx="746527" cy="365760"/>
                </a:xfrm>
              </p:grpSpPr>
              <p:pic>
                <p:nvPicPr>
                  <p:cNvPr id="6" name="Graphic 5" descr="Windows Virtual Machine icon">
                    <a:extLst>
                      <a:ext uri="{FF2B5EF4-FFF2-40B4-BE49-F238E27FC236}">
                        <a16:creationId xmlns:a16="http://schemas.microsoft.com/office/drawing/2014/main" id="{BDE2128E-16DF-4D37-9FFC-A7D565655718}"/>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246147" y="5427820"/>
                    <a:ext cx="365760" cy="365760"/>
                  </a:xfrm>
                  <a:prstGeom prst="rect">
                    <a:avLst/>
                  </a:prstGeom>
                </p:spPr>
              </p:pic>
              <p:pic>
                <p:nvPicPr>
                  <p:cNvPr id="13" name="Graphic 12" descr="Linux machine icon">
                    <a:extLst>
                      <a:ext uri="{FF2B5EF4-FFF2-40B4-BE49-F238E27FC236}">
                        <a16:creationId xmlns:a16="http://schemas.microsoft.com/office/drawing/2014/main" id="{D7EAAA2A-E39A-4AEA-9212-B2061DD9BD9B}"/>
                      </a:ext>
                      <a:ext uri="{C183D7F6-B498-43B3-948B-1728B52AA6E4}">
                        <adec:decorative xmlns:adec="http://schemas.microsoft.com/office/drawing/2017/decorative" val="0"/>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626914" y="5427820"/>
                    <a:ext cx="365760" cy="365760"/>
                  </a:xfrm>
                  <a:prstGeom prst="rect">
                    <a:avLst/>
                  </a:prstGeom>
                </p:spPr>
              </p:pic>
            </p:grpSp>
          </p:grpSp>
          <p:sp>
            <p:nvSpPr>
              <p:cNvPr id="486" name="Rectangle 485">
                <a:extLst>
                  <a:ext uri="{FF2B5EF4-FFF2-40B4-BE49-F238E27FC236}">
                    <a16:creationId xmlns:a16="http://schemas.microsoft.com/office/drawing/2014/main" id="{EDE453B0-BBE8-463A-B09F-D4A912EF8E15}"/>
                  </a:ext>
                </a:extLst>
              </p:cNvPr>
              <p:cNvSpPr/>
              <p:nvPr/>
            </p:nvSpPr>
            <p:spPr bwMode="auto">
              <a:xfrm>
                <a:off x="1361468" y="5345063"/>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Stack HCI VMs</a:t>
                </a:r>
              </a:p>
            </p:txBody>
          </p:sp>
          <p:grpSp>
            <p:nvGrpSpPr>
              <p:cNvPr id="18" name="Group 17">
                <a:extLst>
                  <a:ext uri="{FF2B5EF4-FFF2-40B4-BE49-F238E27FC236}">
                    <a16:creationId xmlns:a16="http://schemas.microsoft.com/office/drawing/2014/main" id="{419AB5D6-DB9F-4D50-9036-0229FA602339}"/>
                  </a:ext>
                </a:extLst>
              </p:cNvPr>
              <p:cNvGrpSpPr/>
              <p:nvPr/>
            </p:nvGrpSpPr>
            <p:grpSpPr>
              <a:xfrm>
                <a:off x="1546659" y="5519311"/>
                <a:ext cx="726607" cy="365760"/>
                <a:chOff x="5773491" y="4922599"/>
                <a:chExt cx="726607" cy="365760"/>
              </a:xfrm>
            </p:grpSpPr>
            <p:pic>
              <p:nvPicPr>
                <p:cNvPr id="15" name="Graphic 14">
                  <a:extLst>
                    <a:ext uri="{FF2B5EF4-FFF2-40B4-BE49-F238E27FC236}">
                      <a16:creationId xmlns:a16="http://schemas.microsoft.com/office/drawing/2014/main" id="{55AE7035-AB40-44F1-A8D5-07527E40C953}"/>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773491" y="4922599"/>
                  <a:ext cx="365760" cy="365760"/>
                </a:xfrm>
                <a:prstGeom prst="rect">
                  <a:avLst/>
                </a:prstGeom>
              </p:spPr>
            </p:pic>
            <p:pic>
              <p:nvPicPr>
                <p:cNvPr id="238" name="Graphic 237">
                  <a:extLst>
                    <a:ext uri="{FF2B5EF4-FFF2-40B4-BE49-F238E27FC236}">
                      <a16:creationId xmlns:a16="http://schemas.microsoft.com/office/drawing/2014/main" id="{6B78375A-FAB9-44AB-BC90-B694CF93CC9A}"/>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6134338" y="4922599"/>
                  <a:ext cx="365760" cy="365760"/>
                </a:xfrm>
                <a:prstGeom prst="rect">
                  <a:avLst/>
                </a:prstGeom>
              </p:spPr>
            </p:pic>
          </p:grpSp>
        </p:grpSp>
        <p:sp>
          <p:nvSpPr>
            <p:cNvPr id="299" name="Rectangle 298">
              <a:extLst>
                <a:ext uri="{FF2B5EF4-FFF2-40B4-BE49-F238E27FC236}">
                  <a16:creationId xmlns:a16="http://schemas.microsoft.com/office/drawing/2014/main" id="{FA35BF12-907E-4586-B8D6-C17AB5368EFA}"/>
                </a:ext>
              </a:extLst>
            </p:cNvPr>
            <p:cNvSpPr/>
            <p:nvPr/>
          </p:nvSpPr>
          <p:spPr bwMode="auto">
            <a:xfrm>
              <a:off x="2855164" y="5270599"/>
              <a:ext cx="1917381" cy="19803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 Connected Machine Agent</a:t>
              </a:r>
            </a:p>
          </p:txBody>
        </p:sp>
        <p:grpSp>
          <p:nvGrpSpPr>
            <p:cNvPr id="40" name="Group 39">
              <a:extLst>
                <a:ext uri="{FF2B5EF4-FFF2-40B4-BE49-F238E27FC236}">
                  <a16:creationId xmlns:a16="http://schemas.microsoft.com/office/drawing/2014/main" id="{115847A0-A79E-4B02-803D-CADD7274CB88}"/>
                </a:ext>
              </a:extLst>
            </p:cNvPr>
            <p:cNvGrpSpPr/>
            <p:nvPr/>
          </p:nvGrpSpPr>
          <p:grpSpPr>
            <a:xfrm>
              <a:off x="2710267" y="4134731"/>
              <a:ext cx="2219644" cy="890378"/>
              <a:chOff x="237547" y="4138585"/>
              <a:chExt cx="2219644" cy="890378"/>
            </a:xfrm>
          </p:grpSpPr>
          <p:sp>
            <p:nvSpPr>
              <p:cNvPr id="490" name="Rectangle 489">
                <a:extLst>
                  <a:ext uri="{FF2B5EF4-FFF2-40B4-BE49-F238E27FC236}">
                    <a16:creationId xmlns:a16="http://schemas.microsoft.com/office/drawing/2014/main" id="{8A03E79E-8035-4B0D-941E-684026AE39A5}"/>
                  </a:ext>
                </a:extLst>
              </p:cNvPr>
              <p:cNvSpPr/>
              <p:nvPr/>
            </p:nvSpPr>
            <p:spPr bwMode="auto">
              <a:xfrm>
                <a:off x="237547" y="4138585"/>
                <a:ext cx="1089544" cy="890378"/>
              </a:xfrm>
              <a:prstGeom prst="rect">
                <a:avLst/>
              </a:prstGeom>
              <a:solidFill>
                <a:srgbClr val="000000"/>
              </a:solidFill>
              <a:ln w="3175" cap="flat" cmpd="sng" algn="ctr">
                <a:solidFill>
                  <a:srgbClr val="D274EC"/>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servers</a:t>
                </a:r>
              </a:p>
            </p:txBody>
          </p:sp>
          <p:grpSp>
            <p:nvGrpSpPr>
              <p:cNvPr id="38" name="Group 37">
                <a:extLst>
                  <a:ext uri="{FF2B5EF4-FFF2-40B4-BE49-F238E27FC236}">
                    <a16:creationId xmlns:a16="http://schemas.microsoft.com/office/drawing/2014/main" id="{083DE314-6968-49EF-9B5A-A294825FE518}"/>
                  </a:ext>
                </a:extLst>
              </p:cNvPr>
              <p:cNvGrpSpPr/>
              <p:nvPr/>
            </p:nvGrpSpPr>
            <p:grpSpPr>
              <a:xfrm>
                <a:off x="410314" y="4215428"/>
                <a:ext cx="746434" cy="365760"/>
                <a:chOff x="1668757" y="4475957"/>
                <a:chExt cx="746434" cy="365760"/>
              </a:xfrm>
            </p:grpSpPr>
            <p:pic>
              <p:nvPicPr>
                <p:cNvPr id="491" name="Graphic 490">
                  <a:extLst>
                    <a:ext uri="{FF2B5EF4-FFF2-40B4-BE49-F238E27FC236}">
                      <a16:creationId xmlns:a16="http://schemas.microsoft.com/office/drawing/2014/main" id="{8F16AFB5-7F3A-41F2-AF10-80580ABBF7B4}"/>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668757" y="4475957"/>
                  <a:ext cx="365760" cy="365760"/>
                </a:xfrm>
                <a:prstGeom prst="rect">
                  <a:avLst/>
                </a:prstGeom>
              </p:spPr>
            </p:pic>
            <p:pic>
              <p:nvPicPr>
                <p:cNvPr id="492" name="Graphic 491">
                  <a:extLst>
                    <a:ext uri="{FF2B5EF4-FFF2-40B4-BE49-F238E27FC236}">
                      <a16:creationId xmlns:a16="http://schemas.microsoft.com/office/drawing/2014/main" id="{2C3AE781-91F8-4373-9750-D0853E7BA843}"/>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049431" y="4475957"/>
                  <a:ext cx="365760" cy="365760"/>
                </a:xfrm>
                <a:prstGeom prst="rect">
                  <a:avLst/>
                </a:prstGeom>
              </p:spPr>
            </p:pic>
          </p:grpSp>
          <p:sp>
            <p:nvSpPr>
              <p:cNvPr id="493" name="Rectangle 492">
                <a:extLst>
                  <a:ext uri="{FF2B5EF4-FFF2-40B4-BE49-F238E27FC236}">
                    <a16:creationId xmlns:a16="http://schemas.microsoft.com/office/drawing/2014/main" id="{554B0619-E957-4D31-94FD-A7A8878D4836}"/>
                  </a:ext>
                </a:extLst>
              </p:cNvPr>
              <p:cNvSpPr/>
              <p:nvPr/>
            </p:nvSpPr>
            <p:spPr bwMode="auto">
              <a:xfrm>
                <a:off x="1367647" y="4138585"/>
                <a:ext cx="1089544" cy="890378"/>
              </a:xfrm>
              <a:prstGeom prst="rect">
                <a:avLst/>
              </a:prstGeom>
              <a:solidFill>
                <a:srgbClr val="000000"/>
              </a:solidFill>
              <a:ln w="3175" cap="flat" cmpd="sng" algn="ctr">
                <a:solidFill>
                  <a:srgbClr val="D274EC"/>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p:txBody>
          </p:sp>
          <p:grpSp>
            <p:nvGrpSpPr>
              <p:cNvPr id="39" name="Group 38">
                <a:extLst>
                  <a:ext uri="{FF2B5EF4-FFF2-40B4-BE49-F238E27FC236}">
                    <a16:creationId xmlns:a16="http://schemas.microsoft.com/office/drawing/2014/main" id="{8C5F0FBF-2ABB-4D82-8B0A-C4EE24254369}"/>
                  </a:ext>
                </a:extLst>
              </p:cNvPr>
              <p:cNvGrpSpPr/>
              <p:nvPr/>
            </p:nvGrpSpPr>
            <p:grpSpPr>
              <a:xfrm>
                <a:off x="1540444" y="4220225"/>
                <a:ext cx="755350" cy="365760"/>
                <a:chOff x="1537459" y="4215428"/>
                <a:chExt cx="755350" cy="365760"/>
              </a:xfrm>
            </p:grpSpPr>
            <p:pic>
              <p:nvPicPr>
                <p:cNvPr id="8" name="Graphic 7" descr="Azure SQL">
                  <a:extLst>
                    <a:ext uri="{FF2B5EF4-FFF2-40B4-BE49-F238E27FC236}">
                      <a16:creationId xmlns:a16="http://schemas.microsoft.com/office/drawing/2014/main" id="{CC75F621-A592-40C9-B52C-86F45C08F0D5}"/>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537459" y="4215428"/>
                  <a:ext cx="365760" cy="365760"/>
                </a:xfrm>
                <a:prstGeom prst="rect">
                  <a:avLst/>
                </a:prstGeom>
              </p:spPr>
            </p:pic>
            <p:pic>
              <p:nvPicPr>
                <p:cNvPr id="296" name="Graphic 295" descr="Azure SQL">
                  <a:extLst>
                    <a:ext uri="{FF2B5EF4-FFF2-40B4-BE49-F238E27FC236}">
                      <a16:creationId xmlns:a16="http://schemas.microsoft.com/office/drawing/2014/main" id="{EE0C6E8F-75DA-4B4F-A64F-60CDEC8158D3}"/>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927049" y="4215428"/>
                  <a:ext cx="365760" cy="365760"/>
                </a:xfrm>
                <a:prstGeom prst="rect">
                  <a:avLst/>
                </a:prstGeom>
              </p:spPr>
            </p:pic>
          </p:grpSp>
        </p:grpSp>
        <p:cxnSp>
          <p:nvCxnSpPr>
            <p:cNvPr id="494" name="Connector: Elbow 493">
              <a:extLst>
                <a:ext uri="{FF2B5EF4-FFF2-40B4-BE49-F238E27FC236}">
                  <a16:creationId xmlns:a16="http://schemas.microsoft.com/office/drawing/2014/main" id="{B63D1755-6BD8-4C9B-B19B-7498C8493556}"/>
                </a:ext>
              </a:extLst>
            </p:cNvPr>
            <p:cNvCxnSpPr>
              <a:cxnSpLocks/>
              <a:stCxn id="299" idx="0"/>
              <a:endCxn id="493" idx="2"/>
            </p:cNvCxnSpPr>
            <p:nvPr/>
          </p:nvCxnSpPr>
          <p:spPr>
            <a:xfrm rot="5400000" flipH="1" flipV="1">
              <a:off x="3976752" y="4862212"/>
              <a:ext cx="245490" cy="571284"/>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2BBFA747-D03E-4B4E-86E1-5ED3A6E0DEE2}"/>
              </a:ext>
              <a:ext uri="{C183D7F6-B498-43B3-948B-1728B52AA6E4}">
                <adec:decorative xmlns:adec="http://schemas.microsoft.com/office/drawing/2017/decorative" val="1"/>
              </a:ext>
            </a:extLst>
          </p:cNvPr>
          <p:cNvGrpSpPr/>
          <p:nvPr/>
        </p:nvGrpSpPr>
        <p:grpSpPr>
          <a:xfrm>
            <a:off x="355925" y="2800265"/>
            <a:ext cx="11719426" cy="915810"/>
            <a:chOff x="355925" y="2800265"/>
            <a:chExt cx="11719426" cy="915810"/>
          </a:xfrm>
        </p:grpSpPr>
        <p:cxnSp>
          <p:nvCxnSpPr>
            <p:cNvPr id="42" name="Straight Connector 41">
              <a:extLst>
                <a:ext uri="{FF2B5EF4-FFF2-40B4-BE49-F238E27FC236}">
                  <a16:creationId xmlns:a16="http://schemas.microsoft.com/office/drawing/2014/main" id="{6BE687F9-2FCE-4CCF-8E40-791CD4B25DD6}"/>
                </a:ext>
              </a:extLst>
            </p:cNvPr>
            <p:cNvCxnSpPr>
              <a:cxnSpLocks/>
              <a:stCxn id="408" idx="2"/>
              <a:endCxn id="333" idx="0"/>
            </p:cNvCxnSpPr>
            <p:nvPr/>
          </p:nvCxnSpPr>
          <p:spPr>
            <a:xfrm>
              <a:off x="1459895" y="2800265"/>
              <a:ext cx="1284" cy="91581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39" name="Group 338">
              <a:extLst>
                <a:ext uri="{FF2B5EF4-FFF2-40B4-BE49-F238E27FC236}">
                  <a16:creationId xmlns:a16="http://schemas.microsoft.com/office/drawing/2014/main" id="{AFED379A-1779-439A-A253-A5541B52AE90}"/>
                </a:ext>
              </a:extLst>
            </p:cNvPr>
            <p:cNvGrpSpPr/>
            <p:nvPr/>
          </p:nvGrpSpPr>
          <p:grpSpPr>
            <a:xfrm>
              <a:off x="355925" y="2900507"/>
              <a:ext cx="11719426" cy="715780"/>
              <a:chOff x="5057934" y="3143365"/>
              <a:chExt cx="2226132" cy="796029"/>
            </a:xfrm>
          </p:grpSpPr>
          <p:sp>
            <p:nvSpPr>
              <p:cNvPr id="344" name="Rectangle 343">
                <a:extLst>
                  <a:ext uri="{FF2B5EF4-FFF2-40B4-BE49-F238E27FC236}">
                    <a16:creationId xmlns:a16="http://schemas.microsoft.com/office/drawing/2014/main" id="{4032AF26-7CA3-4E58-A94C-F2844748781D}"/>
                  </a:ext>
                </a:extLst>
              </p:cNvPr>
              <p:cNvSpPr/>
              <p:nvPr/>
            </p:nvSpPr>
            <p:spPr bwMode="auto">
              <a:xfrm>
                <a:off x="5057934" y="3143365"/>
                <a:ext cx="2226132" cy="796029"/>
              </a:xfrm>
              <a:prstGeom prst="rect">
                <a:avLst/>
              </a:prstGeom>
              <a:solidFill>
                <a:srgbClr val="000000"/>
              </a:solidFill>
              <a:ln w="952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43" name="TextBox 342">
                <a:extLst>
                  <a:ext uri="{FF2B5EF4-FFF2-40B4-BE49-F238E27FC236}">
                    <a16:creationId xmlns:a16="http://schemas.microsoft.com/office/drawing/2014/main" id="{B1B6DC9C-8F2D-4018-9FD2-DD857F669621}"/>
                  </a:ext>
                </a:extLst>
              </p:cNvPr>
              <p:cNvSpPr txBox="1"/>
              <p:nvPr/>
            </p:nvSpPr>
            <p:spPr>
              <a:xfrm>
                <a:off x="5112975" y="3169670"/>
                <a:ext cx="2100031" cy="22248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Security Management &amp; Operations</a:t>
                </a:r>
              </a:p>
            </p:txBody>
          </p:sp>
        </p:grpSp>
        <p:cxnSp>
          <p:nvCxnSpPr>
            <p:cNvPr id="249" name="Straight Connector 248">
              <a:extLst>
                <a:ext uri="{FF2B5EF4-FFF2-40B4-BE49-F238E27FC236}">
                  <a16:creationId xmlns:a16="http://schemas.microsoft.com/office/drawing/2014/main" id="{80045B28-2F42-4367-B285-E8506A343E72}"/>
                </a:ext>
                <a:ext uri="{C183D7F6-B498-43B3-948B-1728B52AA6E4}">
                  <adec:decorative xmlns:adec="http://schemas.microsoft.com/office/drawing/2017/decorative" val="1"/>
                </a:ext>
              </a:extLst>
            </p:cNvPr>
            <p:cNvCxnSpPr>
              <a:cxnSpLocks/>
              <a:stCxn id="259" idx="3"/>
              <a:endCxn id="274" idx="1"/>
            </p:cNvCxnSpPr>
            <p:nvPr/>
          </p:nvCxnSpPr>
          <p:spPr>
            <a:xfrm>
              <a:off x="5322735" y="3267630"/>
              <a:ext cx="731520" cy="137160"/>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59" name="Graphic 258">
              <a:extLst>
                <a:ext uri="{FF2B5EF4-FFF2-40B4-BE49-F238E27FC236}">
                  <a16:creationId xmlns:a16="http://schemas.microsoft.com/office/drawing/2014/main" id="{461525CF-1B1C-4702-B386-0BECACCE86A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5080523" y="3130470"/>
              <a:ext cx="242212" cy="274320"/>
            </a:xfrm>
            <a:prstGeom prst="rect">
              <a:avLst/>
            </a:prstGeom>
          </p:spPr>
        </p:pic>
        <p:pic>
          <p:nvPicPr>
            <p:cNvPr id="274" name="Graphic 273">
              <a:extLst>
                <a:ext uri="{FF2B5EF4-FFF2-40B4-BE49-F238E27FC236}">
                  <a16:creationId xmlns:a16="http://schemas.microsoft.com/office/drawing/2014/main" id="{1E3D9542-C3C3-426F-A193-9AA33EF0B172}"/>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6080752" y="3285735"/>
              <a:ext cx="242212" cy="274320"/>
            </a:xfrm>
            <a:prstGeom prst="rect">
              <a:avLst/>
            </a:prstGeom>
          </p:spPr>
        </p:pic>
        <p:pic>
          <p:nvPicPr>
            <p:cNvPr id="275" name="Graphic 274">
              <a:extLst>
                <a:ext uri="{FF2B5EF4-FFF2-40B4-BE49-F238E27FC236}">
                  <a16:creationId xmlns:a16="http://schemas.microsoft.com/office/drawing/2014/main" id="{14474B1C-72CE-4657-9FD1-48844C180A7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049802" y="3150865"/>
              <a:ext cx="242212" cy="274320"/>
            </a:xfrm>
            <a:prstGeom prst="rect">
              <a:avLst/>
            </a:prstGeom>
          </p:spPr>
        </p:pic>
        <p:cxnSp>
          <p:nvCxnSpPr>
            <p:cNvPr id="276" name="Straight Connector 275">
              <a:extLst>
                <a:ext uri="{FF2B5EF4-FFF2-40B4-BE49-F238E27FC236}">
                  <a16:creationId xmlns:a16="http://schemas.microsoft.com/office/drawing/2014/main" id="{21FE966C-E61B-43ED-A5FA-EF825E0F91DE}"/>
                </a:ext>
                <a:ext uri="{C183D7F6-B498-43B3-948B-1728B52AA6E4}">
                  <adec:decorative xmlns:adec="http://schemas.microsoft.com/office/drawing/2017/decorative" val="1"/>
                </a:ext>
              </a:extLst>
            </p:cNvPr>
            <p:cNvCxnSpPr>
              <a:cxnSpLocks/>
              <a:stCxn id="274" idx="3"/>
              <a:endCxn id="275" idx="1"/>
            </p:cNvCxnSpPr>
            <p:nvPr/>
          </p:nvCxnSpPr>
          <p:spPr>
            <a:xfrm flipV="1">
              <a:off x="6322964" y="3288025"/>
              <a:ext cx="726838" cy="134870"/>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75096698-64EA-4B5F-8260-4CCE013B0C18}"/>
                </a:ext>
                <a:ext uri="{C183D7F6-B498-43B3-948B-1728B52AA6E4}">
                  <adec:decorative xmlns:adec="http://schemas.microsoft.com/office/drawing/2017/decorative" val="1"/>
                </a:ext>
              </a:extLst>
            </p:cNvPr>
            <p:cNvCxnSpPr>
              <a:cxnSpLocks/>
            </p:cNvCxnSpPr>
            <p:nvPr/>
          </p:nvCxnSpPr>
          <p:spPr>
            <a:xfrm>
              <a:off x="5332895" y="3194307"/>
              <a:ext cx="1692425" cy="0"/>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9" name="TextBox 278">
              <a:extLst>
                <a:ext uri="{FF2B5EF4-FFF2-40B4-BE49-F238E27FC236}">
                  <a16:creationId xmlns:a16="http://schemas.microsoft.com/office/drawing/2014/main" id="{7BBC3D04-BD56-4178-AF65-BA19D2F0B6A8}"/>
                </a:ext>
              </a:extLst>
            </p:cNvPr>
            <p:cNvSpPr txBox="1"/>
            <p:nvPr/>
          </p:nvSpPr>
          <p:spPr>
            <a:xfrm>
              <a:off x="5111773" y="3430319"/>
              <a:ext cx="1103866"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Security Center</a:t>
              </a:r>
            </a:p>
          </p:txBody>
        </p:sp>
        <p:sp>
          <p:nvSpPr>
            <p:cNvPr id="280" name="TextBox 279">
              <a:extLst>
                <a:ext uri="{FF2B5EF4-FFF2-40B4-BE49-F238E27FC236}">
                  <a16:creationId xmlns:a16="http://schemas.microsoft.com/office/drawing/2014/main" id="{4960BAC1-1BD9-4422-8352-1ED2CD13971E}"/>
                </a:ext>
              </a:extLst>
            </p:cNvPr>
            <p:cNvSpPr txBox="1"/>
            <p:nvPr/>
          </p:nvSpPr>
          <p:spPr>
            <a:xfrm>
              <a:off x="4176133" y="3169926"/>
              <a:ext cx="1103866"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Defender</a:t>
              </a:r>
            </a:p>
          </p:txBody>
        </p:sp>
        <p:sp>
          <p:nvSpPr>
            <p:cNvPr id="281" name="TextBox 280">
              <a:extLst>
                <a:ext uri="{FF2B5EF4-FFF2-40B4-BE49-F238E27FC236}">
                  <a16:creationId xmlns:a16="http://schemas.microsoft.com/office/drawing/2014/main" id="{95457D52-B880-4AAB-8D75-EE8BF50DD369}"/>
                </a:ext>
              </a:extLst>
            </p:cNvPr>
            <p:cNvSpPr txBox="1"/>
            <p:nvPr/>
          </p:nvSpPr>
          <p:spPr>
            <a:xfrm>
              <a:off x="7052326" y="3166811"/>
              <a:ext cx="1103866"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Sentinel</a:t>
              </a:r>
            </a:p>
          </p:txBody>
        </p:sp>
      </p:grpSp>
      <p:cxnSp>
        <p:nvCxnSpPr>
          <p:cNvPr id="288" name="Connector: Elbow 287">
            <a:extLst>
              <a:ext uri="{FF2B5EF4-FFF2-40B4-BE49-F238E27FC236}">
                <a16:creationId xmlns:a16="http://schemas.microsoft.com/office/drawing/2014/main" id="{AE6C4B41-35DA-4818-B53C-6942436D2A16}"/>
              </a:ext>
              <a:ext uri="{C183D7F6-B498-43B3-948B-1728B52AA6E4}">
                <adec:decorative xmlns:adec="http://schemas.microsoft.com/office/drawing/2017/decorative" val="1"/>
              </a:ext>
            </a:extLst>
          </p:cNvPr>
          <p:cNvCxnSpPr>
            <a:cxnSpLocks/>
            <a:stCxn id="299" idx="0"/>
            <a:endCxn id="490" idx="2"/>
          </p:cNvCxnSpPr>
          <p:nvPr/>
        </p:nvCxnSpPr>
        <p:spPr>
          <a:xfrm rot="16200000" flipV="1">
            <a:off x="3411702" y="4868446"/>
            <a:ext cx="245490" cy="558816"/>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C0433787-4F1E-442C-BA6F-9E78A5BBEABF}"/>
              </a:ext>
              <a:ext uri="{C183D7F6-B498-43B3-948B-1728B52AA6E4}">
                <adec:decorative xmlns:adec="http://schemas.microsoft.com/office/drawing/2017/decorative" val="1"/>
              </a:ext>
            </a:extLst>
          </p:cNvPr>
          <p:cNvGrpSpPr/>
          <p:nvPr/>
        </p:nvGrpSpPr>
        <p:grpSpPr>
          <a:xfrm>
            <a:off x="3166374" y="3607480"/>
            <a:ext cx="1325638" cy="526050"/>
            <a:chOff x="3166374" y="3607480"/>
            <a:chExt cx="1325638" cy="526050"/>
          </a:xfrm>
        </p:grpSpPr>
        <p:grpSp>
          <p:nvGrpSpPr>
            <p:cNvPr id="308" name="Group 307">
              <a:extLst>
                <a:ext uri="{FF2B5EF4-FFF2-40B4-BE49-F238E27FC236}">
                  <a16:creationId xmlns:a16="http://schemas.microsoft.com/office/drawing/2014/main" id="{7F92DDA0-C087-46F8-8ACD-3AC26C12D682}"/>
                </a:ext>
              </a:extLst>
            </p:cNvPr>
            <p:cNvGrpSpPr/>
            <p:nvPr/>
          </p:nvGrpSpPr>
          <p:grpSpPr>
            <a:xfrm>
              <a:off x="3166374" y="3714237"/>
              <a:ext cx="1325638" cy="419293"/>
              <a:chOff x="5494900" y="3718614"/>
              <a:chExt cx="1325638" cy="419293"/>
            </a:xfrm>
          </p:grpSpPr>
          <p:cxnSp>
            <p:nvCxnSpPr>
              <p:cNvPr id="316" name="Connector: Elbow 315">
                <a:extLst>
                  <a:ext uri="{FF2B5EF4-FFF2-40B4-BE49-F238E27FC236}">
                    <a16:creationId xmlns:a16="http://schemas.microsoft.com/office/drawing/2014/main" id="{6DBD2331-9D05-4F7F-94CE-7E10C40E67BE}"/>
                  </a:ext>
                </a:extLst>
              </p:cNvPr>
              <p:cNvCxnSpPr>
                <a:cxnSpLocks/>
                <a:endCxn id="338" idx="2"/>
              </p:cNvCxnSpPr>
              <p:nvPr/>
            </p:nvCxnSpPr>
            <p:spPr>
              <a:xfrm rot="5400000" flipH="1" flipV="1">
                <a:off x="5764730" y="3744918"/>
                <a:ext cx="219237" cy="566741"/>
              </a:xfrm>
              <a:prstGeom prst="bentConnector3">
                <a:avLst>
                  <a:gd name="adj1" fmla="val 50000"/>
                </a:avLst>
              </a:prstGeom>
              <a:ln w="12700">
                <a:solidFill>
                  <a:srgbClr val="D274EC"/>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7" name="Connector: Elbow 316">
                <a:extLst>
                  <a:ext uri="{FF2B5EF4-FFF2-40B4-BE49-F238E27FC236}">
                    <a16:creationId xmlns:a16="http://schemas.microsoft.com/office/drawing/2014/main" id="{338557E9-9FB1-4710-ABEA-5421D1D892A6}"/>
                  </a:ext>
                </a:extLst>
              </p:cNvPr>
              <p:cNvCxnSpPr>
                <a:cxnSpLocks/>
                <a:endCxn id="338" idx="2"/>
              </p:cNvCxnSpPr>
              <p:nvPr/>
            </p:nvCxnSpPr>
            <p:spPr>
              <a:xfrm rot="16200000" flipV="1">
                <a:off x="6329781" y="3746608"/>
                <a:ext cx="219237" cy="563359"/>
              </a:xfrm>
              <a:prstGeom prst="bentConnector3">
                <a:avLst>
                  <a:gd name="adj1" fmla="val 50000"/>
                </a:avLst>
              </a:prstGeom>
              <a:ln w="12700">
                <a:solidFill>
                  <a:srgbClr val="D274EC"/>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38" name="Rectangle 337">
                <a:extLst>
                  <a:ext uri="{FF2B5EF4-FFF2-40B4-BE49-F238E27FC236}">
                    <a16:creationId xmlns:a16="http://schemas.microsoft.com/office/drawing/2014/main" id="{82E9C0CD-ACDC-4B98-90E3-BE0F3C2EF263}"/>
                  </a:ext>
                </a:extLst>
              </p:cNvPr>
              <p:cNvSpPr/>
              <p:nvPr/>
            </p:nvSpPr>
            <p:spPr bwMode="auto">
              <a:xfrm>
                <a:off x="5494900" y="3718614"/>
                <a:ext cx="1325638" cy="200055"/>
              </a:xfrm>
              <a:prstGeom prst="rect">
                <a:avLst/>
              </a:prstGeom>
              <a:solidFill>
                <a:srgbClr val="000000"/>
              </a:solidFill>
              <a:ln w="3175" cap="flat" cmpd="sng" algn="ctr">
                <a:solidFill>
                  <a:srgbClr val="D274EC"/>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Monitor Agent</a:t>
                </a:r>
              </a:p>
            </p:txBody>
          </p:sp>
        </p:grpSp>
        <p:cxnSp>
          <p:nvCxnSpPr>
            <p:cNvPr id="311" name="Straight Connector 310">
              <a:extLst>
                <a:ext uri="{FF2B5EF4-FFF2-40B4-BE49-F238E27FC236}">
                  <a16:creationId xmlns:a16="http://schemas.microsoft.com/office/drawing/2014/main" id="{F926E229-F657-4024-9C96-2A6AE09F97EE}"/>
                </a:ext>
              </a:extLst>
            </p:cNvPr>
            <p:cNvCxnSpPr>
              <a:cxnSpLocks/>
              <a:stCxn id="338" idx="0"/>
            </p:cNvCxnSpPr>
            <p:nvPr/>
          </p:nvCxnSpPr>
          <p:spPr>
            <a:xfrm flipV="1">
              <a:off x="3829193" y="3607480"/>
              <a:ext cx="0" cy="106757"/>
            </a:xfrm>
            <a:prstGeom prst="line">
              <a:avLst/>
            </a:prstGeom>
            <a:ln w="12700">
              <a:solidFill>
                <a:srgbClr val="D274E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CA5F83A1-F042-453B-8207-12A6867D5592}"/>
              </a:ext>
              <a:ext uri="{C183D7F6-B498-43B3-948B-1728B52AA6E4}">
                <adec:decorative xmlns:adec="http://schemas.microsoft.com/office/drawing/2017/decorative" val="1"/>
              </a:ext>
            </a:extLst>
          </p:cNvPr>
          <p:cNvGrpSpPr/>
          <p:nvPr/>
        </p:nvGrpSpPr>
        <p:grpSpPr>
          <a:xfrm>
            <a:off x="5507182" y="3602848"/>
            <a:ext cx="1325638" cy="526050"/>
            <a:chOff x="5507182" y="3602848"/>
            <a:chExt cx="1325638" cy="526050"/>
          </a:xfrm>
        </p:grpSpPr>
        <p:grpSp>
          <p:nvGrpSpPr>
            <p:cNvPr id="361" name="Group 360">
              <a:extLst>
                <a:ext uri="{FF2B5EF4-FFF2-40B4-BE49-F238E27FC236}">
                  <a16:creationId xmlns:a16="http://schemas.microsoft.com/office/drawing/2014/main" id="{FEA0B690-8E44-44B5-8313-4DB2B5015CE2}"/>
                </a:ext>
              </a:extLst>
            </p:cNvPr>
            <p:cNvGrpSpPr/>
            <p:nvPr/>
          </p:nvGrpSpPr>
          <p:grpSpPr>
            <a:xfrm>
              <a:off x="5507182" y="3709605"/>
              <a:ext cx="1325638" cy="419293"/>
              <a:chOff x="5494900" y="3718614"/>
              <a:chExt cx="1325638" cy="419293"/>
            </a:xfrm>
          </p:grpSpPr>
          <p:cxnSp>
            <p:nvCxnSpPr>
              <p:cNvPr id="363" name="Connector: Elbow 362">
                <a:extLst>
                  <a:ext uri="{FF2B5EF4-FFF2-40B4-BE49-F238E27FC236}">
                    <a16:creationId xmlns:a16="http://schemas.microsoft.com/office/drawing/2014/main" id="{1AC466B7-993F-4C88-967D-BD5B0D36F3D4}"/>
                  </a:ext>
                </a:extLst>
              </p:cNvPr>
              <p:cNvCxnSpPr>
                <a:cxnSpLocks/>
                <a:endCxn id="365" idx="2"/>
              </p:cNvCxnSpPr>
              <p:nvPr/>
            </p:nvCxnSpPr>
            <p:spPr>
              <a:xfrm rot="5400000" flipH="1" flipV="1">
                <a:off x="5764730" y="3744918"/>
                <a:ext cx="219237" cy="566741"/>
              </a:xfrm>
              <a:prstGeom prst="bentConnector3">
                <a:avLst>
                  <a:gd name="adj1" fmla="val 50000"/>
                </a:avLst>
              </a:prstGeom>
              <a:ln w="12700">
                <a:solidFill>
                  <a:srgbClr val="92D05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4" name="Connector: Elbow 363">
                <a:extLst>
                  <a:ext uri="{FF2B5EF4-FFF2-40B4-BE49-F238E27FC236}">
                    <a16:creationId xmlns:a16="http://schemas.microsoft.com/office/drawing/2014/main" id="{3110A7A2-2A2D-40FF-BED3-38C4FE151E4F}"/>
                  </a:ext>
                </a:extLst>
              </p:cNvPr>
              <p:cNvCxnSpPr>
                <a:cxnSpLocks/>
                <a:endCxn id="365" idx="2"/>
              </p:cNvCxnSpPr>
              <p:nvPr/>
            </p:nvCxnSpPr>
            <p:spPr>
              <a:xfrm rot="16200000" flipV="1">
                <a:off x="6329781" y="3746608"/>
                <a:ext cx="219237" cy="563359"/>
              </a:xfrm>
              <a:prstGeom prst="bentConnector3">
                <a:avLst>
                  <a:gd name="adj1" fmla="val 50000"/>
                </a:avLst>
              </a:prstGeom>
              <a:ln w="12700">
                <a:solidFill>
                  <a:srgbClr val="92D05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65" name="Rectangle 364">
                <a:extLst>
                  <a:ext uri="{FF2B5EF4-FFF2-40B4-BE49-F238E27FC236}">
                    <a16:creationId xmlns:a16="http://schemas.microsoft.com/office/drawing/2014/main" id="{C56D2755-0CAA-4748-A29E-058F15F57C19}"/>
                  </a:ext>
                </a:extLst>
              </p:cNvPr>
              <p:cNvSpPr/>
              <p:nvPr/>
            </p:nvSpPr>
            <p:spPr bwMode="auto">
              <a:xfrm>
                <a:off x="5494900" y="3718614"/>
                <a:ext cx="1325638" cy="200055"/>
              </a:xfrm>
              <a:prstGeom prst="rect">
                <a:avLst/>
              </a:prstGeom>
              <a:solidFill>
                <a:srgbClr val="000000"/>
              </a:solidFill>
              <a:ln w="3175" cap="flat" cmpd="sng" algn="ctr">
                <a:solidFill>
                  <a:srgbClr val="92D05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Monitor Agent</a:t>
                </a:r>
              </a:p>
            </p:txBody>
          </p:sp>
        </p:grpSp>
        <p:cxnSp>
          <p:nvCxnSpPr>
            <p:cNvPr id="362" name="Straight Connector 361">
              <a:extLst>
                <a:ext uri="{FF2B5EF4-FFF2-40B4-BE49-F238E27FC236}">
                  <a16:creationId xmlns:a16="http://schemas.microsoft.com/office/drawing/2014/main" id="{576D0E55-96C1-45D3-A971-027615D4BF32}"/>
                </a:ext>
              </a:extLst>
            </p:cNvPr>
            <p:cNvCxnSpPr>
              <a:cxnSpLocks/>
              <a:stCxn id="365" idx="0"/>
            </p:cNvCxnSpPr>
            <p:nvPr/>
          </p:nvCxnSpPr>
          <p:spPr>
            <a:xfrm flipV="1">
              <a:off x="6170001" y="3602848"/>
              <a:ext cx="0" cy="106757"/>
            </a:xfrm>
            <a:prstGeom prst="line">
              <a:avLst/>
            </a:prstGeom>
            <a:ln w="12700">
              <a:solidFill>
                <a:srgbClr val="92D05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88F39471-E457-461D-BD37-717B36713EAE}"/>
              </a:ext>
              <a:ext uri="{C183D7F6-B498-43B3-948B-1728B52AA6E4}">
                <adec:decorative xmlns:adec="http://schemas.microsoft.com/office/drawing/2017/decorative" val="1"/>
              </a:ext>
            </a:extLst>
          </p:cNvPr>
          <p:cNvGrpSpPr/>
          <p:nvPr/>
        </p:nvGrpSpPr>
        <p:grpSpPr>
          <a:xfrm>
            <a:off x="7872951" y="3598752"/>
            <a:ext cx="1325638" cy="526050"/>
            <a:chOff x="7872951" y="3598752"/>
            <a:chExt cx="1325638" cy="526050"/>
          </a:xfrm>
        </p:grpSpPr>
        <p:grpSp>
          <p:nvGrpSpPr>
            <p:cNvPr id="367" name="Group 366">
              <a:extLst>
                <a:ext uri="{FF2B5EF4-FFF2-40B4-BE49-F238E27FC236}">
                  <a16:creationId xmlns:a16="http://schemas.microsoft.com/office/drawing/2014/main" id="{A9DB5156-4CBE-4A1F-BF8B-4CE075A39F36}"/>
                </a:ext>
              </a:extLst>
            </p:cNvPr>
            <p:cNvGrpSpPr/>
            <p:nvPr/>
          </p:nvGrpSpPr>
          <p:grpSpPr>
            <a:xfrm>
              <a:off x="7872951" y="3705509"/>
              <a:ext cx="1325638" cy="419293"/>
              <a:chOff x="5494900" y="3718614"/>
              <a:chExt cx="1325638" cy="419293"/>
            </a:xfrm>
          </p:grpSpPr>
          <p:cxnSp>
            <p:nvCxnSpPr>
              <p:cNvPr id="369" name="Connector: Elbow 368">
                <a:extLst>
                  <a:ext uri="{FF2B5EF4-FFF2-40B4-BE49-F238E27FC236}">
                    <a16:creationId xmlns:a16="http://schemas.microsoft.com/office/drawing/2014/main" id="{1F0158E8-B791-48EF-AB74-B98CEC327BAB}"/>
                  </a:ext>
                </a:extLst>
              </p:cNvPr>
              <p:cNvCxnSpPr>
                <a:cxnSpLocks/>
                <a:endCxn id="371" idx="2"/>
              </p:cNvCxnSpPr>
              <p:nvPr/>
            </p:nvCxnSpPr>
            <p:spPr>
              <a:xfrm rot="5400000" flipH="1" flipV="1">
                <a:off x="5764730" y="3744918"/>
                <a:ext cx="219237" cy="566741"/>
              </a:xfrm>
              <a:prstGeom prst="bentConnector3">
                <a:avLst>
                  <a:gd name="adj1" fmla="val 50000"/>
                </a:avLst>
              </a:prstGeom>
              <a:ln w="12700">
                <a:solidFill>
                  <a:srgbClr val="FFC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0" name="Connector: Elbow 369">
                <a:extLst>
                  <a:ext uri="{FF2B5EF4-FFF2-40B4-BE49-F238E27FC236}">
                    <a16:creationId xmlns:a16="http://schemas.microsoft.com/office/drawing/2014/main" id="{F1236341-5ABC-4CD2-9098-CB0C681C0151}"/>
                  </a:ext>
                </a:extLst>
              </p:cNvPr>
              <p:cNvCxnSpPr>
                <a:cxnSpLocks/>
                <a:endCxn id="371" idx="2"/>
              </p:cNvCxnSpPr>
              <p:nvPr/>
            </p:nvCxnSpPr>
            <p:spPr>
              <a:xfrm rot="16200000" flipV="1">
                <a:off x="6329781" y="3746608"/>
                <a:ext cx="219237" cy="563359"/>
              </a:xfrm>
              <a:prstGeom prst="bentConnector3">
                <a:avLst>
                  <a:gd name="adj1" fmla="val 50000"/>
                </a:avLst>
              </a:prstGeom>
              <a:ln w="12700">
                <a:solidFill>
                  <a:srgbClr val="FFC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71" name="Rectangle 370">
                <a:extLst>
                  <a:ext uri="{FF2B5EF4-FFF2-40B4-BE49-F238E27FC236}">
                    <a16:creationId xmlns:a16="http://schemas.microsoft.com/office/drawing/2014/main" id="{FE2320D5-EDE2-4DC6-8B31-4DD9761AE340}"/>
                  </a:ext>
                </a:extLst>
              </p:cNvPr>
              <p:cNvSpPr/>
              <p:nvPr/>
            </p:nvSpPr>
            <p:spPr bwMode="auto">
              <a:xfrm>
                <a:off x="5494900" y="3718614"/>
                <a:ext cx="1325638" cy="200055"/>
              </a:xfrm>
              <a:prstGeom prst="rect">
                <a:avLst/>
              </a:prstGeom>
              <a:solidFill>
                <a:srgbClr val="000000"/>
              </a:solidFill>
              <a:ln w="3175" cap="flat" cmpd="sng" algn="ctr">
                <a:solidFill>
                  <a:srgbClr val="FFC00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Monitor Agent</a:t>
                </a:r>
              </a:p>
            </p:txBody>
          </p:sp>
        </p:grpSp>
        <p:cxnSp>
          <p:nvCxnSpPr>
            <p:cNvPr id="368" name="Straight Connector 367">
              <a:extLst>
                <a:ext uri="{FF2B5EF4-FFF2-40B4-BE49-F238E27FC236}">
                  <a16:creationId xmlns:a16="http://schemas.microsoft.com/office/drawing/2014/main" id="{5574E6EB-4C21-4951-A72A-ABE9EB23C451}"/>
                </a:ext>
              </a:extLst>
            </p:cNvPr>
            <p:cNvCxnSpPr>
              <a:cxnSpLocks/>
              <a:stCxn id="371" idx="0"/>
            </p:cNvCxnSpPr>
            <p:nvPr/>
          </p:nvCxnSpPr>
          <p:spPr>
            <a:xfrm flipV="1">
              <a:off x="8535770" y="3598752"/>
              <a:ext cx="0" cy="106757"/>
            </a:xfrm>
            <a:prstGeom prst="line">
              <a:avLst/>
            </a:prstGeom>
            <a:ln w="12700">
              <a:solidFill>
                <a:srgbClr val="FFC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453A93AD-55CA-4680-9011-466B2D5294FB}"/>
              </a:ext>
              <a:ext uri="{C183D7F6-B498-43B3-948B-1728B52AA6E4}">
                <adec:decorative xmlns:adec="http://schemas.microsoft.com/office/drawing/2017/decorative" val="1"/>
              </a:ext>
            </a:extLst>
          </p:cNvPr>
          <p:cNvGrpSpPr/>
          <p:nvPr/>
        </p:nvGrpSpPr>
        <p:grpSpPr>
          <a:xfrm>
            <a:off x="10305276" y="3605473"/>
            <a:ext cx="1325638" cy="526050"/>
            <a:chOff x="10305276" y="3605473"/>
            <a:chExt cx="1325638" cy="526050"/>
          </a:xfrm>
        </p:grpSpPr>
        <p:grpSp>
          <p:nvGrpSpPr>
            <p:cNvPr id="373" name="Group 372">
              <a:extLst>
                <a:ext uri="{FF2B5EF4-FFF2-40B4-BE49-F238E27FC236}">
                  <a16:creationId xmlns:a16="http://schemas.microsoft.com/office/drawing/2014/main" id="{AB920393-08A5-4563-B895-C2BB4844F695}"/>
                </a:ext>
              </a:extLst>
            </p:cNvPr>
            <p:cNvGrpSpPr/>
            <p:nvPr/>
          </p:nvGrpSpPr>
          <p:grpSpPr>
            <a:xfrm>
              <a:off x="10305276" y="3712230"/>
              <a:ext cx="1325638" cy="419293"/>
              <a:chOff x="5494900" y="3718614"/>
              <a:chExt cx="1325638" cy="419293"/>
            </a:xfrm>
          </p:grpSpPr>
          <p:cxnSp>
            <p:nvCxnSpPr>
              <p:cNvPr id="375" name="Connector: Elbow 374">
                <a:extLst>
                  <a:ext uri="{FF2B5EF4-FFF2-40B4-BE49-F238E27FC236}">
                    <a16:creationId xmlns:a16="http://schemas.microsoft.com/office/drawing/2014/main" id="{4179401C-61DC-4E87-8B18-4C7A47140C62}"/>
                  </a:ext>
                </a:extLst>
              </p:cNvPr>
              <p:cNvCxnSpPr>
                <a:cxnSpLocks/>
                <a:endCxn id="377" idx="2"/>
              </p:cNvCxnSpPr>
              <p:nvPr/>
            </p:nvCxnSpPr>
            <p:spPr>
              <a:xfrm rot="5400000" flipH="1" flipV="1">
                <a:off x="5764730" y="3744918"/>
                <a:ext cx="219237" cy="566741"/>
              </a:xfrm>
              <a:prstGeom prst="bentConnector3">
                <a:avLst>
                  <a:gd name="adj1" fmla="val 50000"/>
                </a:avLst>
              </a:prstGeom>
              <a:ln w="12700">
                <a:solidFill>
                  <a:srgbClr val="FF0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6" name="Connector: Elbow 375">
                <a:extLst>
                  <a:ext uri="{FF2B5EF4-FFF2-40B4-BE49-F238E27FC236}">
                    <a16:creationId xmlns:a16="http://schemas.microsoft.com/office/drawing/2014/main" id="{17F9A61B-2084-465A-BAC2-8F61FF4C4BFD}"/>
                  </a:ext>
                </a:extLst>
              </p:cNvPr>
              <p:cNvCxnSpPr>
                <a:cxnSpLocks/>
                <a:endCxn id="377" idx="2"/>
              </p:cNvCxnSpPr>
              <p:nvPr/>
            </p:nvCxnSpPr>
            <p:spPr>
              <a:xfrm rot="16200000" flipV="1">
                <a:off x="6329781" y="3746608"/>
                <a:ext cx="219237" cy="563359"/>
              </a:xfrm>
              <a:prstGeom prst="bentConnector3">
                <a:avLst>
                  <a:gd name="adj1" fmla="val 50000"/>
                </a:avLst>
              </a:prstGeom>
              <a:ln w="12700">
                <a:solidFill>
                  <a:srgbClr val="FF0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77" name="Rectangle 376">
                <a:extLst>
                  <a:ext uri="{FF2B5EF4-FFF2-40B4-BE49-F238E27FC236}">
                    <a16:creationId xmlns:a16="http://schemas.microsoft.com/office/drawing/2014/main" id="{A5B1B3D7-5131-45DC-8A10-F6F64E80C380}"/>
                  </a:ext>
                </a:extLst>
              </p:cNvPr>
              <p:cNvSpPr/>
              <p:nvPr/>
            </p:nvSpPr>
            <p:spPr bwMode="auto">
              <a:xfrm>
                <a:off x="5494900" y="3718614"/>
                <a:ext cx="1325638" cy="200055"/>
              </a:xfrm>
              <a:prstGeom prst="rect">
                <a:avLst/>
              </a:prstGeom>
              <a:solidFill>
                <a:srgbClr val="000000"/>
              </a:solidFill>
              <a:ln w="3175" cap="flat" cmpd="sng" algn="ctr">
                <a:solidFill>
                  <a:srgbClr val="FF000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Monitor Agent</a:t>
                </a:r>
              </a:p>
            </p:txBody>
          </p:sp>
        </p:grpSp>
        <p:cxnSp>
          <p:nvCxnSpPr>
            <p:cNvPr id="374" name="Straight Connector 373">
              <a:extLst>
                <a:ext uri="{FF2B5EF4-FFF2-40B4-BE49-F238E27FC236}">
                  <a16:creationId xmlns:a16="http://schemas.microsoft.com/office/drawing/2014/main" id="{47499417-43A7-4002-94FA-465719CBAC71}"/>
                </a:ext>
              </a:extLst>
            </p:cNvPr>
            <p:cNvCxnSpPr>
              <a:cxnSpLocks/>
              <a:stCxn id="377" idx="0"/>
            </p:cNvCxnSpPr>
            <p:nvPr/>
          </p:nvCxnSpPr>
          <p:spPr>
            <a:xfrm flipV="1">
              <a:off x="10968095" y="3605473"/>
              <a:ext cx="0" cy="106757"/>
            </a:xfrm>
            <a:prstGeom prst="line">
              <a:avLst/>
            </a:prstGeom>
            <a:ln w="127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273" name="Connector: Elbow 272">
            <a:extLst>
              <a:ext uri="{FF2B5EF4-FFF2-40B4-BE49-F238E27FC236}">
                <a16:creationId xmlns:a16="http://schemas.microsoft.com/office/drawing/2014/main" id="{FEDDF864-D133-485C-9174-155D32248C0A}"/>
              </a:ext>
              <a:ext uri="{C183D7F6-B498-43B3-948B-1728B52AA6E4}">
                <adec:decorative xmlns:adec="http://schemas.microsoft.com/office/drawing/2017/decorative" val="1"/>
              </a:ext>
            </a:extLst>
          </p:cNvPr>
          <p:cNvCxnSpPr>
            <a:cxnSpLocks/>
            <a:endCxn id="282" idx="1"/>
          </p:cNvCxnSpPr>
          <p:nvPr/>
        </p:nvCxnSpPr>
        <p:spPr>
          <a:xfrm rot="5400000" flipH="1" flipV="1">
            <a:off x="2545763" y="2584217"/>
            <a:ext cx="346211" cy="286370"/>
          </a:xfrm>
          <a:prstGeom prst="bentConnector2">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9D58A271-F3E5-40A7-86B8-AFD65E870912}"/>
              </a:ext>
              <a:ext uri="{C183D7F6-B498-43B3-948B-1728B52AA6E4}">
                <adec:decorative xmlns:adec="http://schemas.microsoft.com/office/drawing/2017/decorative" val="1"/>
              </a:ext>
            </a:extLst>
          </p:cNvPr>
          <p:cNvGrpSpPr/>
          <p:nvPr/>
        </p:nvGrpSpPr>
        <p:grpSpPr>
          <a:xfrm>
            <a:off x="2862053" y="2284245"/>
            <a:ext cx="9022016" cy="540102"/>
            <a:chOff x="2862053" y="2284245"/>
            <a:chExt cx="9022016" cy="540102"/>
          </a:xfrm>
        </p:grpSpPr>
        <p:sp>
          <p:nvSpPr>
            <p:cNvPr id="282" name="Rectangle 281">
              <a:extLst>
                <a:ext uri="{FF2B5EF4-FFF2-40B4-BE49-F238E27FC236}">
                  <a16:creationId xmlns:a16="http://schemas.microsoft.com/office/drawing/2014/main" id="{39C8942C-AEB1-4373-A598-F7C469B261E5}"/>
                </a:ext>
              </a:extLst>
            </p:cNvPr>
            <p:cNvSpPr/>
            <p:nvPr/>
          </p:nvSpPr>
          <p:spPr bwMode="auto">
            <a:xfrm>
              <a:off x="2862053" y="2284245"/>
              <a:ext cx="9022016" cy="54010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284" name="Group 283">
              <a:extLst>
                <a:ext uri="{FF2B5EF4-FFF2-40B4-BE49-F238E27FC236}">
                  <a16:creationId xmlns:a16="http://schemas.microsoft.com/office/drawing/2014/main" id="{913B10A6-45CF-4B89-BF39-02D48D1EE6BB}"/>
                </a:ext>
              </a:extLst>
            </p:cNvPr>
            <p:cNvGrpSpPr/>
            <p:nvPr/>
          </p:nvGrpSpPr>
          <p:grpSpPr>
            <a:xfrm>
              <a:off x="3082281" y="2569793"/>
              <a:ext cx="8626062" cy="196097"/>
              <a:chOff x="2911677" y="2599393"/>
              <a:chExt cx="8626062" cy="286854"/>
            </a:xfrm>
          </p:grpSpPr>
          <p:sp>
            <p:nvSpPr>
              <p:cNvPr id="290" name="Rectangle 289">
                <a:extLst>
                  <a:ext uri="{FF2B5EF4-FFF2-40B4-BE49-F238E27FC236}">
                    <a16:creationId xmlns:a16="http://schemas.microsoft.com/office/drawing/2014/main" id="{EBD66832-464E-4EB8-B360-FBF6D305D574}"/>
                  </a:ext>
                </a:extLst>
              </p:cNvPr>
              <p:cNvSpPr/>
              <p:nvPr/>
            </p:nvSpPr>
            <p:spPr bwMode="auto">
              <a:xfrm>
                <a:off x="5390791" y="2604467"/>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Secrets</a:t>
                </a:r>
              </a:p>
            </p:txBody>
          </p:sp>
          <p:sp>
            <p:nvSpPr>
              <p:cNvPr id="291" name="Rectangle 290">
                <a:extLst>
                  <a:ext uri="{FF2B5EF4-FFF2-40B4-BE49-F238E27FC236}">
                    <a16:creationId xmlns:a16="http://schemas.microsoft.com/office/drawing/2014/main" id="{53FDBE60-F577-4668-BED2-EA27E0313379}"/>
                  </a:ext>
                </a:extLst>
              </p:cNvPr>
              <p:cNvSpPr/>
              <p:nvPr/>
            </p:nvSpPr>
            <p:spPr bwMode="auto">
              <a:xfrm>
                <a:off x="6633151" y="2606424"/>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Change Tracking</a:t>
                </a:r>
              </a:p>
            </p:txBody>
          </p:sp>
          <p:sp>
            <p:nvSpPr>
              <p:cNvPr id="292" name="Rectangle 291">
                <a:extLst>
                  <a:ext uri="{FF2B5EF4-FFF2-40B4-BE49-F238E27FC236}">
                    <a16:creationId xmlns:a16="http://schemas.microsoft.com/office/drawing/2014/main" id="{17BF7F17-A6F8-4A6C-A9F8-C53F5C92A1D0}"/>
                  </a:ext>
                </a:extLst>
              </p:cNvPr>
              <p:cNvSpPr/>
              <p:nvPr/>
            </p:nvSpPr>
            <p:spPr bwMode="auto">
              <a:xfrm>
                <a:off x="10349019" y="2611927"/>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Automanage</a:t>
                </a:r>
              </a:p>
            </p:txBody>
          </p:sp>
          <p:sp>
            <p:nvSpPr>
              <p:cNvPr id="293" name="Rectangle 292">
                <a:extLst>
                  <a:ext uri="{FF2B5EF4-FFF2-40B4-BE49-F238E27FC236}">
                    <a16:creationId xmlns:a16="http://schemas.microsoft.com/office/drawing/2014/main" id="{F496A86E-203E-44FF-AC29-841EAB2FAA40}"/>
                  </a:ext>
                </a:extLst>
              </p:cNvPr>
              <p:cNvSpPr/>
              <p:nvPr/>
            </p:nvSpPr>
            <p:spPr bwMode="auto">
              <a:xfrm>
                <a:off x="4154037" y="2602146"/>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Monitoring &amp; Logs</a:t>
                </a:r>
              </a:p>
            </p:txBody>
          </p:sp>
          <p:sp>
            <p:nvSpPr>
              <p:cNvPr id="294" name="Rectangle 293">
                <a:extLst>
                  <a:ext uri="{FF2B5EF4-FFF2-40B4-BE49-F238E27FC236}">
                    <a16:creationId xmlns:a16="http://schemas.microsoft.com/office/drawing/2014/main" id="{3B751346-3033-4A72-9017-8F34DC1059B2}"/>
                  </a:ext>
                </a:extLst>
              </p:cNvPr>
              <p:cNvSpPr/>
              <p:nvPr/>
            </p:nvSpPr>
            <p:spPr bwMode="auto">
              <a:xfrm>
                <a:off x="7870539" y="2606299"/>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Extensibility</a:t>
                </a:r>
              </a:p>
            </p:txBody>
          </p:sp>
          <p:sp>
            <p:nvSpPr>
              <p:cNvPr id="295" name="Rectangle 294">
                <a:extLst>
                  <a:ext uri="{FF2B5EF4-FFF2-40B4-BE49-F238E27FC236}">
                    <a16:creationId xmlns:a16="http://schemas.microsoft.com/office/drawing/2014/main" id="{05E3D2BB-62AC-4396-B488-E9CDAA6BDE6A}"/>
                  </a:ext>
                </a:extLst>
              </p:cNvPr>
              <p:cNvSpPr/>
              <p:nvPr/>
            </p:nvSpPr>
            <p:spPr bwMode="auto">
              <a:xfrm>
                <a:off x="9106659" y="2611929"/>
                <a:ext cx="1188720" cy="27431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Patching &amp; Updates</a:t>
                </a:r>
              </a:p>
            </p:txBody>
          </p:sp>
          <p:sp>
            <p:nvSpPr>
              <p:cNvPr id="297" name="Rectangle 296">
                <a:extLst>
                  <a:ext uri="{FF2B5EF4-FFF2-40B4-BE49-F238E27FC236}">
                    <a16:creationId xmlns:a16="http://schemas.microsoft.com/office/drawing/2014/main" id="{206CC5F1-7B06-49AF-A55D-8D84DAFE7F08}"/>
                  </a:ext>
                </a:extLst>
              </p:cNvPr>
              <p:cNvSpPr/>
              <p:nvPr/>
            </p:nvSpPr>
            <p:spPr bwMode="auto">
              <a:xfrm>
                <a:off x="2911677" y="2599393"/>
                <a:ext cx="1188720" cy="27431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Threat Protection</a:t>
                </a:r>
              </a:p>
            </p:txBody>
          </p:sp>
        </p:grpSp>
        <p:sp>
          <p:nvSpPr>
            <p:cNvPr id="287" name="TextBox 286">
              <a:extLst>
                <a:ext uri="{FF2B5EF4-FFF2-40B4-BE49-F238E27FC236}">
                  <a16:creationId xmlns:a16="http://schemas.microsoft.com/office/drawing/2014/main" id="{AE508229-FE08-428F-BF34-30F006135463}"/>
                </a:ext>
              </a:extLst>
            </p:cNvPr>
            <p:cNvSpPr txBox="1"/>
            <p:nvPr/>
          </p:nvSpPr>
          <p:spPr>
            <a:xfrm>
              <a:off x="6254643" y="2326440"/>
              <a:ext cx="2527300" cy="1577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Integration</a:t>
              </a:r>
            </a:p>
          </p:txBody>
        </p:sp>
        <p:pic>
          <p:nvPicPr>
            <p:cNvPr id="289" name="Graphic 288" descr="Azure arc icon">
              <a:extLst>
                <a:ext uri="{FF2B5EF4-FFF2-40B4-BE49-F238E27FC236}">
                  <a16:creationId xmlns:a16="http://schemas.microsoft.com/office/drawing/2014/main" id="{32ECCCE6-DBFB-4C4D-AA07-25FE41B9723F}"/>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6632747" y="2289465"/>
              <a:ext cx="274320" cy="274320"/>
            </a:xfrm>
            <a:prstGeom prst="rect">
              <a:avLst/>
            </a:prstGeom>
            <a:effectLst>
              <a:outerShdw blurRad="571500" algn="tl" rotWithShape="0">
                <a:srgbClr val="0078D4">
                  <a:alpha val="70000"/>
                </a:srgbClr>
              </a:outerShdw>
            </a:effectLst>
          </p:spPr>
        </p:pic>
      </p:grpSp>
      <p:cxnSp>
        <p:nvCxnSpPr>
          <p:cNvPr id="304" name="Connector: Elbow 303">
            <a:extLst>
              <a:ext uri="{FF2B5EF4-FFF2-40B4-BE49-F238E27FC236}">
                <a16:creationId xmlns:a16="http://schemas.microsoft.com/office/drawing/2014/main" id="{E3ED40FD-E3B0-4375-BB4F-2E877351CEA7}"/>
              </a:ext>
              <a:ext uri="{C183D7F6-B498-43B3-948B-1728B52AA6E4}">
                <adec:decorative xmlns:adec="http://schemas.microsoft.com/office/drawing/2017/decorative" val="1"/>
              </a:ext>
            </a:extLst>
          </p:cNvPr>
          <p:cNvCxnSpPr>
            <a:cxnSpLocks/>
            <a:endCxn id="408" idx="0"/>
          </p:cNvCxnSpPr>
          <p:nvPr/>
        </p:nvCxnSpPr>
        <p:spPr>
          <a:xfrm rot="10800000" flipV="1">
            <a:off x="1459896" y="2240802"/>
            <a:ext cx="5232067" cy="284204"/>
          </a:xfrm>
          <a:prstGeom prst="bentConnector2">
            <a:avLst/>
          </a:prstGeom>
          <a:ln w="12700">
            <a:solidFill>
              <a:schemeClr val="accent4"/>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2BF1A00E-091D-4A30-B3E4-80EE1C09C853}"/>
              </a:ext>
              <a:ext uri="{C183D7F6-B498-43B3-948B-1728B52AA6E4}">
                <adec:decorative xmlns:adec="http://schemas.microsoft.com/office/drawing/2017/decorative" val="1"/>
              </a:ext>
            </a:extLst>
          </p:cNvPr>
          <p:cNvCxnSpPr>
            <a:cxnSpLocks/>
          </p:cNvCxnSpPr>
          <p:nvPr/>
        </p:nvCxnSpPr>
        <p:spPr>
          <a:xfrm flipH="1" flipV="1">
            <a:off x="6686230" y="2052648"/>
            <a:ext cx="0" cy="188154"/>
          </a:xfrm>
          <a:prstGeom prst="line">
            <a:avLst/>
          </a:prstGeom>
          <a:ln w="12700">
            <a:solidFill>
              <a:schemeClr val="accent4"/>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230291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04E2571D-D4CE-402F-8568-59854162AC6C}"/>
              </a:ext>
              <a:ext uri="{C183D7F6-B498-43B3-948B-1728B52AA6E4}">
                <adec:decorative xmlns:adec="http://schemas.microsoft.com/office/drawing/2017/decorative" val="1"/>
              </a:ext>
            </a:extLst>
          </p:cNvPr>
          <p:cNvCxnSpPr>
            <a:cxnSpLocks/>
            <a:stCxn id="408" idx="2"/>
          </p:cNvCxnSpPr>
          <p:nvPr/>
        </p:nvCxnSpPr>
        <p:spPr>
          <a:xfrm>
            <a:off x="1483181" y="2800265"/>
            <a:ext cx="2956" cy="988568"/>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7" name="Rectangle 326">
            <a:extLst>
              <a:ext uri="{FF2B5EF4-FFF2-40B4-BE49-F238E27FC236}">
                <a16:creationId xmlns:a16="http://schemas.microsoft.com/office/drawing/2014/main" id="{85A36602-F853-431F-B5C8-67940E03A643}"/>
              </a:ext>
              <a:ext uri="{C183D7F6-B498-43B3-948B-1728B52AA6E4}">
                <adec:decorative xmlns:adec="http://schemas.microsoft.com/office/drawing/2017/decorative" val="1"/>
              </a:ext>
            </a:extLst>
          </p:cNvPr>
          <p:cNvSpPr/>
          <p:nvPr/>
        </p:nvSpPr>
        <p:spPr bwMode="auto">
          <a:xfrm>
            <a:off x="34855" y="607337"/>
            <a:ext cx="1813388" cy="144476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52" name="Group 51">
            <a:extLst>
              <a:ext uri="{FF2B5EF4-FFF2-40B4-BE49-F238E27FC236}">
                <a16:creationId xmlns:a16="http://schemas.microsoft.com/office/drawing/2014/main" id="{DFDCCDCC-82B8-4381-856B-59A0E6C417D8}"/>
              </a:ext>
              <a:ext uri="{C183D7F6-B498-43B3-948B-1728B52AA6E4}">
                <adec:decorative xmlns:adec="http://schemas.microsoft.com/office/drawing/2017/decorative" val="1"/>
              </a:ext>
            </a:extLst>
          </p:cNvPr>
          <p:cNvGrpSpPr/>
          <p:nvPr/>
        </p:nvGrpSpPr>
        <p:grpSpPr>
          <a:xfrm>
            <a:off x="60894" y="847437"/>
            <a:ext cx="1765092" cy="1180440"/>
            <a:chOff x="-2051980" y="1157004"/>
            <a:chExt cx="1951796" cy="1266385"/>
          </a:xfrm>
        </p:grpSpPr>
        <p:grpSp>
          <p:nvGrpSpPr>
            <p:cNvPr id="45" name="Group 44">
              <a:extLst>
                <a:ext uri="{FF2B5EF4-FFF2-40B4-BE49-F238E27FC236}">
                  <a16:creationId xmlns:a16="http://schemas.microsoft.com/office/drawing/2014/main" id="{20CEA896-7B31-4797-9BE3-DF7C4BA7B59A}"/>
                </a:ext>
              </a:extLst>
            </p:cNvPr>
            <p:cNvGrpSpPr/>
            <p:nvPr/>
          </p:nvGrpSpPr>
          <p:grpSpPr>
            <a:xfrm>
              <a:off x="-2048766" y="1157004"/>
              <a:ext cx="1012197" cy="622567"/>
              <a:chOff x="294422" y="2145600"/>
              <a:chExt cx="1012197" cy="622567"/>
            </a:xfrm>
          </p:grpSpPr>
          <p:sp>
            <p:nvSpPr>
              <p:cNvPr id="302" name="Rectangle 301">
                <a:extLst>
                  <a:ext uri="{FF2B5EF4-FFF2-40B4-BE49-F238E27FC236}">
                    <a16:creationId xmlns:a16="http://schemas.microsoft.com/office/drawing/2014/main" id="{9DFC8309-15A5-438B-B97C-F16BA43BC1E7}"/>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03" name="TextBox 302">
                <a:extLst>
                  <a:ext uri="{FF2B5EF4-FFF2-40B4-BE49-F238E27FC236}">
                    <a16:creationId xmlns:a16="http://schemas.microsoft.com/office/drawing/2014/main" id="{8565A573-2BE1-45CF-ABCE-3DEB96D0C7A9}"/>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Portal</a:t>
                </a:r>
              </a:p>
            </p:txBody>
          </p:sp>
        </p:grpSp>
        <p:grpSp>
          <p:nvGrpSpPr>
            <p:cNvPr id="306" name="Group 305">
              <a:extLst>
                <a:ext uri="{FF2B5EF4-FFF2-40B4-BE49-F238E27FC236}">
                  <a16:creationId xmlns:a16="http://schemas.microsoft.com/office/drawing/2014/main" id="{6117C55C-5369-462B-B509-8F6DA1816D84}"/>
                </a:ext>
              </a:extLst>
            </p:cNvPr>
            <p:cNvGrpSpPr/>
            <p:nvPr/>
          </p:nvGrpSpPr>
          <p:grpSpPr>
            <a:xfrm>
              <a:off x="-1113136" y="1157841"/>
              <a:ext cx="1012197" cy="622567"/>
              <a:chOff x="294422" y="2145600"/>
              <a:chExt cx="1012197" cy="622567"/>
            </a:xfrm>
          </p:grpSpPr>
          <p:sp>
            <p:nvSpPr>
              <p:cNvPr id="307" name="Rectangle 306">
                <a:extLst>
                  <a:ext uri="{FF2B5EF4-FFF2-40B4-BE49-F238E27FC236}">
                    <a16:creationId xmlns:a16="http://schemas.microsoft.com/office/drawing/2014/main" id="{E9002E36-978D-4765-8EC4-0700BB991166}"/>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09" name="TextBox 308">
                <a:extLst>
                  <a:ext uri="{FF2B5EF4-FFF2-40B4-BE49-F238E27FC236}">
                    <a16:creationId xmlns:a16="http://schemas.microsoft.com/office/drawing/2014/main" id="{AABA3BFE-B814-47D2-AEFC-6F5232C8ACCA}"/>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REST API</a:t>
                </a:r>
              </a:p>
            </p:txBody>
          </p:sp>
        </p:grpSp>
        <p:grpSp>
          <p:nvGrpSpPr>
            <p:cNvPr id="310" name="Group 309">
              <a:extLst>
                <a:ext uri="{FF2B5EF4-FFF2-40B4-BE49-F238E27FC236}">
                  <a16:creationId xmlns:a16="http://schemas.microsoft.com/office/drawing/2014/main" id="{3D783D06-DF58-4E49-B779-72ED5BFF378F}"/>
                </a:ext>
              </a:extLst>
            </p:cNvPr>
            <p:cNvGrpSpPr/>
            <p:nvPr/>
          </p:nvGrpSpPr>
          <p:grpSpPr>
            <a:xfrm>
              <a:off x="-2051980" y="1798785"/>
              <a:ext cx="1012197" cy="622567"/>
              <a:chOff x="294422" y="2145600"/>
              <a:chExt cx="1012197" cy="622567"/>
            </a:xfrm>
          </p:grpSpPr>
          <p:sp>
            <p:nvSpPr>
              <p:cNvPr id="313" name="Rectangle 312">
                <a:extLst>
                  <a:ext uri="{FF2B5EF4-FFF2-40B4-BE49-F238E27FC236}">
                    <a16:creationId xmlns:a16="http://schemas.microsoft.com/office/drawing/2014/main" id="{ED0C4C6C-93CA-4D02-981B-C6C3D4EC7C0B}"/>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14" name="TextBox 313">
                <a:extLst>
                  <a:ext uri="{FF2B5EF4-FFF2-40B4-BE49-F238E27FC236}">
                    <a16:creationId xmlns:a16="http://schemas.microsoft.com/office/drawing/2014/main" id="{CCB6E230-B8B0-4B28-BF03-C8E6ABE44370}"/>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CLI</a:t>
                </a:r>
              </a:p>
            </p:txBody>
          </p:sp>
        </p:grpSp>
        <p:grpSp>
          <p:nvGrpSpPr>
            <p:cNvPr id="315" name="Group 314">
              <a:extLst>
                <a:ext uri="{FF2B5EF4-FFF2-40B4-BE49-F238E27FC236}">
                  <a16:creationId xmlns:a16="http://schemas.microsoft.com/office/drawing/2014/main" id="{2185AB4A-0253-443A-B3A6-7FD6F470CCD6}"/>
                </a:ext>
              </a:extLst>
            </p:cNvPr>
            <p:cNvGrpSpPr/>
            <p:nvPr/>
          </p:nvGrpSpPr>
          <p:grpSpPr>
            <a:xfrm>
              <a:off x="-1112381" y="1800822"/>
              <a:ext cx="1012197" cy="622567"/>
              <a:chOff x="294422" y="2145600"/>
              <a:chExt cx="1012197" cy="622567"/>
            </a:xfrm>
          </p:grpSpPr>
          <p:sp>
            <p:nvSpPr>
              <p:cNvPr id="324" name="Rectangle 323">
                <a:extLst>
                  <a:ext uri="{FF2B5EF4-FFF2-40B4-BE49-F238E27FC236}">
                    <a16:creationId xmlns:a16="http://schemas.microsoft.com/office/drawing/2014/main" id="{9372A8CF-F51A-49F5-8B02-53A773728A59}"/>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25" name="TextBox 324">
                <a:extLst>
                  <a:ext uri="{FF2B5EF4-FFF2-40B4-BE49-F238E27FC236}">
                    <a16:creationId xmlns:a16="http://schemas.microsoft.com/office/drawing/2014/main" id="{C2850F57-1B1D-4D56-AC2D-E15ECE3B9234}"/>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PowerShell</a:t>
                </a:r>
              </a:p>
            </p:txBody>
          </p:sp>
        </p:grpSp>
        <p:pic>
          <p:nvPicPr>
            <p:cNvPr id="47" name="Graphic 46">
              <a:extLst>
                <a:ext uri="{FF2B5EF4-FFF2-40B4-BE49-F238E27FC236}">
                  <a16:creationId xmlns:a16="http://schemas.microsoft.com/office/drawing/2014/main" id="{6A2D0987-3F5F-4481-8514-4B21EF8429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01846" y="1423347"/>
              <a:ext cx="303336" cy="303338"/>
            </a:xfrm>
            <a:prstGeom prst="rect">
              <a:avLst/>
            </a:prstGeom>
          </p:spPr>
        </p:pic>
        <p:pic>
          <p:nvPicPr>
            <p:cNvPr id="49" name="Graphic 48">
              <a:extLst>
                <a:ext uri="{FF2B5EF4-FFF2-40B4-BE49-F238E27FC236}">
                  <a16:creationId xmlns:a16="http://schemas.microsoft.com/office/drawing/2014/main" id="{F3CB9F31-8881-4F06-9656-50713438FF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07368" y="2068182"/>
              <a:ext cx="303336" cy="303338"/>
            </a:xfrm>
            <a:prstGeom prst="rect">
              <a:avLst/>
            </a:prstGeom>
          </p:spPr>
        </p:pic>
        <p:pic>
          <p:nvPicPr>
            <p:cNvPr id="326" name="Graphic 325">
              <a:extLst>
                <a:ext uri="{FF2B5EF4-FFF2-40B4-BE49-F238E27FC236}">
                  <a16:creationId xmlns:a16="http://schemas.microsoft.com/office/drawing/2014/main" id="{90BB022C-0335-4C04-826B-84913DAA834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7487" y="2061969"/>
              <a:ext cx="303336" cy="303338"/>
            </a:xfrm>
            <a:prstGeom prst="rect">
              <a:avLst/>
            </a:prstGeom>
          </p:spPr>
        </p:pic>
        <p:pic>
          <p:nvPicPr>
            <p:cNvPr id="51" name="Graphic 50">
              <a:extLst>
                <a:ext uri="{FF2B5EF4-FFF2-40B4-BE49-F238E27FC236}">
                  <a16:creationId xmlns:a16="http://schemas.microsoft.com/office/drawing/2014/main" id="{14017653-7F17-46AB-B9A0-99DD3D20C0C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7951" y="1417864"/>
              <a:ext cx="303336" cy="303338"/>
            </a:xfrm>
            <a:prstGeom prst="rect">
              <a:avLst/>
            </a:prstGeom>
          </p:spPr>
        </p:pic>
      </p:grpSp>
      <p:sp>
        <p:nvSpPr>
          <p:cNvPr id="328" name="TextBox 327">
            <a:extLst>
              <a:ext uri="{FF2B5EF4-FFF2-40B4-BE49-F238E27FC236}">
                <a16:creationId xmlns:a16="http://schemas.microsoft.com/office/drawing/2014/main" id="{44218FFA-3906-4D04-BBA3-D0364D3E07E2}"/>
              </a:ext>
              <a:ext uri="{C183D7F6-B498-43B3-948B-1728B52AA6E4}">
                <adec:decorative xmlns:adec="http://schemas.microsoft.com/office/drawing/2017/decorative" val="1"/>
              </a:ext>
            </a:extLst>
          </p:cNvPr>
          <p:cNvSpPr txBox="1"/>
          <p:nvPr/>
        </p:nvSpPr>
        <p:spPr>
          <a:xfrm>
            <a:off x="342842" y="615673"/>
            <a:ext cx="1194261"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User Interface</a:t>
            </a:r>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
        <p:nvSpPr>
          <p:cNvPr id="688" name="Rectangle 687">
            <a:extLst>
              <a:ext uri="{FF2B5EF4-FFF2-40B4-BE49-F238E27FC236}">
                <a16:creationId xmlns:a16="http://schemas.microsoft.com/office/drawing/2014/main" id="{D5D7E886-1541-4276-AAF0-38CAE1683EEE}"/>
              </a:ext>
              <a:ext uri="{C183D7F6-B498-43B3-948B-1728B52AA6E4}">
                <adec:decorative xmlns:adec="http://schemas.microsoft.com/office/drawing/2017/decorative" val="1"/>
              </a:ext>
            </a:extLst>
          </p:cNvPr>
          <p:cNvSpPr/>
          <p:nvPr/>
        </p:nvSpPr>
        <p:spPr bwMode="auto">
          <a:xfrm>
            <a:off x="2862053" y="603323"/>
            <a:ext cx="9023788" cy="145067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611" name="Group 610">
            <a:extLst>
              <a:ext uri="{FF2B5EF4-FFF2-40B4-BE49-F238E27FC236}">
                <a16:creationId xmlns:a16="http://schemas.microsoft.com/office/drawing/2014/main" id="{E9A0DA23-9135-4358-847A-EF5FC7EA02DC}"/>
              </a:ext>
              <a:ext uri="{C183D7F6-B498-43B3-948B-1728B52AA6E4}">
                <adec:decorative xmlns:adec="http://schemas.microsoft.com/office/drawing/2017/decorative" val="1"/>
              </a:ext>
            </a:extLst>
          </p:cNvPr>
          <p:cNvGrpSpPr/>
          <p:nvPr/>
        </p:nvGrpSpPr>
        <p:grpSpPr>
          <a:xfrm>
            <a:off x="5067979" y="653999"/>
            <a:ext cx="1214049" cy="536971"/>
            <a:chOff x="1818469" y="893698"/>
            <a:chExt cx="1374983" cy="536971"/>
          </a:xfrm>
        </p:grpSpPr>
        <p:sp>
          <p:nvSpPr>
            <p:cNvPr id="605" name="Rectangle 604">
              <a:extLst>
                <a:ext uri="{FF2B5EF4-FFF2-40B4-BE49-F238E27FC236}">
                  <a16:creationId xmlns:a16="http://schemas.microsoft.com/office/drawing/2014/main" id="{26177DE5-8862-4845-91E6-264183FBF129}"/>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06" name="TextBox 605">
              <a:extLst>
                <a:ext uri="{FF2B5EF4-FFF2-40B4-BE49-F238E27FC236}">
                  <a16:creationId xmlns:a16="http://schemas.microsoft.com/office/drawing/2014/main" id="{C9FB9845-CE8C-497B-9D82-C0F9984AEE1A}"/>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AD (RBAC)</a:t>
              </a:r>
            </a:p>
          </p:txBody>
        </p:sp>
        <p:pic>
          <p:nvPicPr>
            <p:cNvPr id="604" name="Graphic 603">
              <a:extLst>
                <a:ext uri="{FF2B5EF4-FFF2-40B4-BE49-F238E27FC236}">
                  <a16:creationId xmlns:a16="http://schemas.microsoft.com/office/drawing/2014/main" id="{C6451F8A-3052-4D84-89F2-F0C64DDEE630}"/>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369497" y="1106162"/>
              <a:ext cx="274321" cy="274320"/>
            </a:xfrm>
            <a:prstGeom prst="rect">
              <a:avLst/>
            </a:prstGeom>
          </p:spPr>
        </p:pic>
      </p:grpSp>
      <p:grpSp>
        <p:nvGrpSpPr>
          <p:cNvPr id="613" name="Group 612">
            <a:extLst>
              <a:ext uri="{FF2B5EF4-FFF2-40B4-BE49-F238E27FC236}">
                <a16:creationId xmlns:a16="http://schemas.microsoft.com/office/drawing/2014/main" id="{4BED16C2-58D6-4D6F-A128-51E4905D9635}"/>
              </a:ext>
              <a:ext uri="{C183D7F6-B498-43B3-948B-1728B52AA6E4}">
                <adec:decorative xmlns:adec="http://schemas.microsoft.com/office/drawing/2017/decorative" val="1"/>
              </a:ext>
            </a:extLst>
          </p:cNvPr>
          <p:cNvGrpSpPr/>
          <p:nvPr/>
        </p:nvGrpSpPr>
        <p:grpSpPr>
          <a:xfrm>
            <a:off x="5067979" y="1221708"/>
            <a:ext cx="1214049" cy="536971"/>
            <a:chOff x="3438765" y="892073"/>
            <a:chExt cx="1374983" cy="536971"/>
          </a:xfrm>
        </p:grpSpPr>
        <p:sp>
          <p:nvSpPr>
            <p:cNvPr id="607" name="Rectangle 606">
              <a:extLst>
                <a:ext uri="{FF2B5EF4-FFF2-40B4-BE49-F238E27FC236}">
                  <a16:creationId xmlns:a16="http://schemas.microsoft.com/office/drawing/2014/main" id="{D290C5C8-3750-4EA5-A83A-4AE1BDDBE4EA}"/>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08" name="TextBox 607">
              <a:extLst>
                <a:ext uri="{FF2B5EF4-FFF2-40B4-BE49-F238E27FC236}">
                  <a16:creationId xmlns:a16="http://schemas.microsoft.com/office/drawing/2014/main" id="{58517A91-8062-461A-A18D-EB93B396D033}"/>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Monitor</a:t>
              </a:r>
            </a:p>
          </p:txBody>
        </p:sp>
        <p:pic>
          <p:nvPicPr>
            <p:cNvPr id="610" name="Graphic 609">
              <a:extLst>
                <a:ext uri="{FF2B5EF4-FFF2-40B4-BE49-F238E27FC236}">
                  <a16:creationId xmlns:a16="http://schemas.microsoft.com/office/drawing/2014/main" id="{9DC2A2E9-49ED-4091-95ED-05498F86D93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994708" y="1101420"/>
              <a:ext cx="274320" cy="274320"/>
            </a:xfrm>
            <a:prstGeom prst="rect">
              <a:avLst/>
            </a:prstGeom>
          </p:spPr>
        </p:pic>
      </p:grpSp>
      <p:grpSp>
        <p:nvGrpSpPr>
          <p:cNvPr id="614" name="Group 613">
            <a:extLst>
              <a:ext uri="{FF2B5EF4-FFF2-40B4-BE49-F238E27FC236}">
                <a16:creationId xmlns:a16="http://schemas.microsoft.com/office/drawing/2014/main" id="{2952947C-AA4F-4472-95B1-FADA57CC0EB4}"/>
              </a:ext>
              <a:ext uri="{C183D7F6-B498-43B3-948B-1728B52AA6E4}">
                <adec:decorative xmlns:adec="http://schemas.microsoft.com/office/drawing/2017/decorative" val="1"/>
              </a:ext>
            </a:extLst>
          </p:cNvPr>
          <p:cNvGrpSpPr/>
          <p:nvPr/>
        </p:nvGrpSpPr>
        <p:grpSpPr>
          <a:xfrm>
            <a:off x="6201858" y="655384"/>
            <a:ext cx="1214049" cy="536971"/>
            <a:chOff x="1818469" y="893698"/>
            <a:chExt cx="1374983" cy="536971"/>
          </a:xfrm>
        </p:grpSpPr>
        <p:sp>
          <p:nvSpPr>
            <p:cNvPr id="615" name="Rectangle 614">
              <a:extLst>
                <a:ext uri="{FF2B5EF4-FFF2-40B4-BE49-F238E27FC236}">
                  <a16:creationId xmlns:a16="http://schemas.microsoft.com/office/drawing/2014/main" id="{C36C38FE-43E2-4A54-BD6C-EA92C582B82D}"/>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16" name="TextBox 615">
              <a:extLst>
                <a:ext uri="{FF2B5EF4-FFF2-40B4-BE49-F238E27FC236}">
                  <a16:creationId xmlns:a16="http://schemas.microsoft.com/office/drawing/2014/main" id="{3782CD16-1246-4BF4-9C04-A5D7B89A80B7}"/>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ARM Templates</a:t>
              </a:r>
            </a:p>
          </p:txBody>
        </p:sp>
      </p:grpSp>
      <p:grpSp>
        <p:nvGrpSpPr>
          <p:cNvPr id="618" name="Group 617">
            <a:extLst>
              <a:ext uri="{FF2B5EF4-FFF2-40B4-BE49-F238E27FC236}">
                <a16:creationId xmlns:a16="http://schemas.microsoft.com/office/drawing/2014/main" id="{B527A3ED-9FAE-4DDE-B583-779C54BF2B5F}"/>
              </a:ext>
              <a:ext uri="{C183D7F6-B498-43B3-948B-1728B52AA6E4}">
                <adec:decorative xmlns:adec="http://schemas.microsoft.com/office/drawing/2017/decorative" val="1"/>
              </a:ext>
            </a:extLst>
          </p:cNvPr>
          <p:cNvGrpSpPr/>
          <p:nvPr/>
        </p:nvGrpSpPr>
        <p:grpSpPr>
          <a:xfrm>
            <a:off x="6201858" y="1223093"/>
            <a:ext cx="1214049" cy="536971"/>
            <a:chOff x="3438765" y="892073"/>
            <a:chExt cx="1374983" cy="536971"/>
          </a:xfrm>
        </p:grpSpPr>
        <p:sp>
          <p:nvSpPr>
            <p:cNvPr id="619" name="Rectangle 618">
              <a:extLst>
                <a:ext uri="{FF2B5EF4-FFF2-40B4-BE49-F238E27FC236}">
                  <a16:creationId xmlns:a16="http://schemas.microsoft.com/office/drawing/2014/main" id="{49790C9A-B288-4E4E-8F49-0054CFE83E2F}"/>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20" name="TextBox 619">
              <a:extLst>
                <a:ext uri="{FF2B5EF4-FFF2-40B4-BE49-F238E27FC236}">
                  <a16:creationId xmlns:a16="http://schemas.microsoft.com/office/drawing/2014/main" id="{693FEAB2-D3F7-4C08-9B9E-AF729D3D6C82}"/>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Log Analytics</a:t>
              </a:r>
            </a:p>
          </p:txBody>
        </p:sp>
      </p:grpSp>
      <p:grpSp>
        <p:nvGrpSpPr>
          <p:cNvPr id="622" name="Group 621">
            <a:extLst>
              <a:ext uri="{FF2B5EF4-FFF2-40B4-BE49-F238E27FC236}">
                <a16:creationId xmlns:a16="http://schemas.microsoft.com/office/drawing/2014/main" id="{BFA771D0-22AD-49AD-B805-F567F573CA49}"/>
              </a:ext>
              <a:ext uri="{C183D7F6-B498-43B3-948B-1728B52AA6E4}">
                <adec:decorative xmlns:adec="http://schemas.microsoft.com/office/drawing/2017/decorative" val="1"/>
              </a:ext>
            </a:extLst>
          </p:cNvPr>
          <p:cNvGrpSpPr/>
          <p:nvPr/>
        </p:nvGrpSpPr>
        <p:grpSpPr>
          <a:xfrm>
            <a:off x="7317319" y="655221"/>
            <a:ext cx="1214049" cy="536971"/>
            <a:chOff x="1818469" y="893698"/>
            <a:chExt cx="1374983" cy="536971"/>
          </a:xfrm>
        </p:grpSpPr>
        <p:sp>
          <p:nvSpPr>
            <p:cNvPr id="623" name="Rectangle 622">
              <a:extLst>
                <a:ext uri="{FF2B5EF4-FFF2-40B4-BE49-F238E27FC236}">
                  <a16:creationId xmlns:a16="http://schemas.microsoft.com/office/drawing/2014/main" id="{EB6E7632-DE4D-48DF-BB9C-DB8488CB1485}"/>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24" name="TextBox 623">
              <a:extLst>
                <a:ext uri="{FF2B5EF4-FFF2-40B4-BE49-F238E27FC236}">
                  <a16:creationId xmlns:a16="http://schemas.microsoft.com/office/drawing/2014/main" id="{0AE46CCA-A810-4FC9-B769-7949B12D0BAE}"/>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Tags</a:t>
              </a:r>
            </a:p>
          </p:txBody>
        </p:sp>
      </p:grpSp>
      <p:grpSp>
        <p:nvGrpSpPr>
          <p:cNvPr id="626" name="Group 625">
            <a:extLst>
              <a:ext uri="{FF2B5EF4-FFF2-40B4-BE49-F238E27FC236}">
                <a16:creationId xmlns:a16="http://schemas.microsoft.com/office/drawing/2014/main" id="{22A5641B-9E1B-4131-9D9D-9DBCE9113F7C}"/>
              </a:ext>
              <a:ext uri="{C183D7F6-B498-43B3-948B-1728B52AA6E4}">
                <adec:decorative xmlns:adec="http://schemas.microsoft.com/office/drawing/2017/decorative" val="1"/>
              </a:ext>
            </a:extLst>
          </p:cNvPr>
          <p:cNvGrpSpPr/>
          <p:nvPr/>
        </p:nvGrpSpPr>
        <p:grpSpPr>
          <a:xfrm>
            <a:off x="7317319" y="1222930"/>
            <a:ext cx="1214049" cy="536971"/>
            <a:chOff x="3438765" y="892073"/>
            <a:chExt cx="1374983" cy="536971"/>
          </a:xfrm>
        </p:grpSpPr>
        <p:sp>
          <p:nvSpPr>
            <p:cNvPr id="627" name="Rectangle 626">
              <a:extLst>
                <a:ext uri="{FF2B5EF4-FFF2-40B4-BE49-F238E27FC236}">
                  <a16:creationId xmlns:a16="http://schemas.microsoft.com/office/drawing/2014/main" id="{0A1FD26F-65D3-4C9F-B86B-B704914745BC}"/>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28" name="TextBox 627">
              <a:extLst>
                <a:ext uri="{FF2B5EF4-FFF2-40B4-BE49-F238E27FC236}">
                  <a16:creationId xmlns:a16="http://schemas.microsoft.com/office/drawing/2014/main" id="{78293A5E-824A-4283-AFA4-24827E85FAF8}"/>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Defender</a:t>
              </a:r>
            </a:p>
          </p:txBody>
        </p:sp>
      </p:grpSp>
      <p:grpSp>
        <p:nvGrpSpPr>
          <p:cNvPr id="630" name="Group 629">
            <a:extLst>
              <a:ext uri="{FF2B5EF4-FFF2-40B4-BE49-F238E27FC236}">
                <a16:creationId xmlns:a16="http://schemas.microsoft.com/office/drawing/2014/main" id="{22080754-8293-4375-9A29-58DA8F1605A8}"/>
              </a:ext>
              <a:ext uri="{C183D7F6-B498-43B3-948B-1728B52AA6E4}">
                <adec:decorative xmlns:adec="http://schemas.microsoft.com/office/drawing/2017/decorative" val="1"/>
              </a:ext>
            </a:extLst>
          </p:cNvPr>
          <p:cNvGrpSpPr/>
          <p:nvPr/>
        </p:nvGrpSpPr>
        <p:grpSpPr>
          <a:xfrm>
            <a:off x="8441352" y="656606"/>
            <a:ext cx="1214049" cy="536971"/>
            <a:chOff x="1818469" y="893698"/>
            <a:chExt cx="1374983" cy="536971"/>
          </a:xfrm>
        </p:grpSpPr>
        <p:sp>
          <p:nvSpPr>
            <p:cNvPr id="631" name="Rectangle 630">
              <a:extLst>
                <a:ext uri="{FF2B5EF4-FFF2-40B4-BE49-F238E27FC236}">
                  <a16:creationId xmlns:a16="http://schemas.microsoft.com/office/drawing/2014/main" id="{F8E4B73A-0338-4C85-9331-4A16711208DE}"/>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32" name="TextBox 631">
              <a:extLst>
                <a:ext uri="{FF2B5EF4-FFF2-40B4-BE49-F238E27FC236}">
                  <a16:creationId xmlns:a16="http://schemas.microsoft.com/office/drawing/2014/main" id="{A2689B47-3EE1-4EF9-BB6B-704AFBA16E55}"/>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Resource Graph</a:t>
              </a:r>
            </a:p>
          </p:txBody>
        </p:sp>
      </p:grpSp>
      <p:grpSp>
        <p:nvGrpSpPr>
          <p:cNvPr id="634" name="Group 633">
            <a:extLst>
              <a:ext uri="{FF2B5EF4-FFF2-40B4-BE49-F238E27FC236}">
                <a16:creationId xmlns:a16="http://schemas.microsoft.com/office/drawing/2014/main" id="{930F95D8-0DFE-4C9C-A468-0308F9698E5C}"/>
              </a:ext>
              <a:ext uri="{C183D7F6-B498-43B3-948B-1728B52AA6E4}">
                <adec:decorative xmlns:adec="http://schemas.microsoft.com/office/drawing/2017/decorative" val="1"/>
              </a:ext>
            </a:extLst>
          </p:cNvPr>
          <p:cNvGrpSpPr/>
          <p:nvPr/>
        </p:nvGrpSpPr>
        <p:grpSpPr>
          <a:xfrm>
            <a:off x="8441352" y="1224315"/>
            <a:ext cx="1214049" cy="536971"/>
            <a:chOff x="3438765" y="892073"/>
            <a:chExt cx="1374983" cy="536971"/>
          </a:xfrm>
        </p:grpSpPr>
        <p:sp>
          <p:nvSpPr>
            <p:cNvPr id="635" name="Rectangle 634">
              <a:extLst>
                <a:ext uri="{FF2B5EF4-FFF2-40B4-BE49-F238E27FC236}">
                  <a16:creationId xmlns:a16="http://schemas.microsoft.com/office/drawing/2014/main" id="{8D2BE6B0-C10B-491B-BC45-8C3D0F3841CD}"/>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36" name="TextBox 635">
              <a:extLst>
                <a:ext uri="{FF2B5EF4-FFF2-40B4-BE49-F238E27FC236}">
                  <a16:creationId xmlns:a16="http://schemas.microsoft.com/office/drawing/2014/main" id="{AC9A0C0F-569E-4C19-85FD-8966D57858A8}"/>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Sentinel</a:t>
              </a:r>
            </a:p>
          </p:txBody>
        </p:sp>
      </p:grpSp>
      <p:grpSp>
        <p:nvGrpSpPr>
          <p:cNvPr id="638" name="Group 637">
            <a:extLst>
              <a:ext uri="{FF2B5EF4-FFF2-40B4-BE49-F238E27FC236}">
                <a16:creationId xmlns:a16="http://schemas.microsoft.com/office/drawing/2014/main" id="{BE73B1BB-E3D5-481C-BA10-2DC2CBCA992F}"/>
              </a:ext>
              <a:ext uri="{C183D7F6-B498-43B3-948B-1728B52AA6E4}">
                <adec:decorative xmlns:adec="http://schemas.microsoft.com/office/drawing/2017/decorative" val="1"/>
              </a:ext>
            </a:extLst>
          </p:cNvPr>
          <p:cNvGrpSpPr/>
          <p:nvPr/>
        </p:nvGrpSpPr>
        <p:grpSpPr>
          <a:xfrm>
            <a:off x="9556813" y="656443"/>
            <a:ext cx="1214049" cy="536971"/>
            <a:chOff x="1818469" y="893698"/>
            <a:chExt cx="1374983" cy="536971"/>
          </a:xfrm>
        </p:grpSpPr>
        <p:sp>
          <p:nvSpPr>
            <p:cNvPr id="639" name="Rectangle 638">
              <a:extLst>
                <a:ext uri="{FF2B5EF4-FFF2-40B4-BE49-F238E27FC236}">
                  <a16:creationId xmlns:a16="http://schemas.microsoft.com/office/drawing/2014/main" id="{F7F46A6E-679E-4E46-BFE9-5BD2F5921D23}"/>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40" name="TextBox 639">
              <a:extLst>
                <a:ext uri="{FF2B5EF4-FFF2-40B4-BE49-F238E27FC236}">
                  <a16:creationId xmlns:a16="http://schemas.microsoft.com/office/drawing/2014/main" id="{F077CF51-0192-46F0-83F0-F249F90B4F82}"/>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Audit</a:t>
              </a:r>
            </a:p>
          </p:txBody>
        </p:sp>
      </p:grpSp>
      <p:grpSp>
        <p:nvGrpSpPr>
          <p:cNvPr id="642" name="Group 641">
            <a:extLst>
              <a:ext uri="{FF2B5EF4-FFF2-40B4-BE49-F238E27FC236}">
                <a16:creationId xmlns:a16="http://schemas.microsoft.com/office/drawing/2014/main" id="{084B3E04-E31F-429A-84DD-A7743E87E7A3}"/>
              </a:ext>
              <a:ext uri="{C183D7F6-B498-43B3-948B-1728B52AA6E4}">
                <adec:decorative xmlns:adec="http://schemas.microsoft.com/office/drawing/2017/decorative" val="1"/>
              </a:ext>
            </a:extLst>
          </p:cNvPr>
          <p:cNvGrpSpPr/>
          <p:nvPr/>
        </p:nvGrpSpPr>
        <p:grpSpPr>
          <a:xfrm>
            <a:off x="9556813" y="1224152"/>
            <a:ext cx="1214049" cy="536971"/>
            <a:chOff x="3438765" y="892073"/>
            <a:chExt cx="1374983" cy="536971"/>
          </a:xfrm>
        </p:grpSpPr>
        <p:sp>
          <p:nvSpPr>
            <p:cNvPr id="643" name="Rectangle 642">
              <a:extLst>
                <a:ext uri="{FF2B5EF4-FFF2-40B4-BE49-F238E27FC236}">
                  <a16:creationId xmlns:a16="http://schemas.microsoft.com/office/drawing/2014/main" id="{F57B29EF-9B1A-409F-B2EE-600807E0B38A}"/>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44" name="TextBox 643">
              <a:extLst>
                <a:ext uri="{FF2B5EF4-FFF2-40B4-BE49-F238E27FC236}">
                  <a16:creationId xmlns:a16="http://schemas.microsoft.com/office/drawing/2014/main" id="{99C400A1-2AB2-49C0-B64A-339531A699B2}"/>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Key Vault</a:t>
              </a:r>
            </a:p>
          </p:txBody>
        </p:sp>
      </p:grpSp>
      <p:grpSp>
        <p:nvGrpSpPr>
          <p:cNvPr id="646" name="Group 645">
            <a:extLst>
              <a:ext uri="{FF2B5EF4-FFF2-40B4-BE49-F238E27FC236}">
                <a16:creationId xmlns:a16="http://schemas.microsoft.com/office/drawing/2014/main" id="{26E678C4-D364-40EF-9ECF-3C6D112BED10}"/>
              </a:ext>
              <a:ext uri="{C183D7F6-B498-43B3-948B-1728B52AA6E4}">
                <adec:decorative xmlns:adec="http://schemas.microsoft.com/office/drawing/2017/decorative" val="1"/>
              </a:ext>
            </a:extLst>
          </p:cNvPr>
          <p:cNvGrpSpPr/>
          <p:nvPr/>
        </p:nvGrpSpPr>
        <p:grpSpPr>
          <a:xfrm>
            <a:off x="10690692" y="657828"/>
            <a:ext cx="1214049" cy="536971"/>
            <a:chOff x="1818469" y="893698"/>
            <a:chExt cx="1374983" cy="536971"/>
          </a:xfrm>
        </p:grpSpPr>
        <p:sp>
          <p:nvSpPr>
            <p:cNvPr id="647" name="Rectangle 646">
              <a:extLst>
                <a:ext uri="{FF2B5EF4-FFF2-40B4-BE49-F238E27FC236}">
                  <a16:creationId xmlns:a16="http://schemas.microsoft.com/office/drawing/2014/main" id="{3C39FFB2-E208-4EF1-BFD4-9F8262A3B5B6}"/>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48" name="TextBox 647">
              <a:extLst>
                <a:ext uri="{FF2B5EF4-FFF2-40B4-BE49-F238E27FC236}">
                  <a16:creationId xmlns:a16="http://schemas.microsoft.com/office/drawing/2014/main" id="{5B3C5A3B-74A4-49D9-BC70-0053AD0C1B5B}"/>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Automation</a:t>
              </a:r>
            </a:p>
          </p:txBody>
        </p:sp>
      </p:grpSp>
      <p:grpSp>
        <p:nvGrpSpPr>
          <p:cNvPr id="650" name="Group 649">
            <a:extLst>
              <a:ext uri="{FF2B5EF4-FFF2-40B4-BE49-F238E27FC236}">
                <a16:creationId xmlns:a16="http://schemas.microsoft.com/office/drawing/2014/main" id="{4B32FEC3-F156-4D6C-AB18-DB2274AA7A7A}"/>
              </a:ext>
              <a:ext uri="{C183D7F6-B498-43B3-948B-1728B52AA6E4}">
                <adec:decorative xmlns:adec="http://schemas.microsoft.com/office/drawing/2017/decorative" val="1"/>
              </a:ext>
            </a:extLst>
          </p:cNvPr>
          <p:cNvGrpSpPr/>
          <p:nvPr/>
        </p:nvGrpSpPr>
        <p:grpSpPr>
          <a:xfrm>
            <a:off x="10690692" y="1225537"/>
            <a:ext cx="1214049" cy="536971"/>
            <a:chOff x="3438765" y="892073"/>
            <a:chExt cx="1374983" cy="536971"/>
          </a:xfrm>
        </p:grpSpPr>
        <p:sp>
          <p:nvSpPr>
            <p:cNvPr id="651" name="Rectangle 650">
              <a:extLst>
                <a:ext uri="{FF2B5EF4-FFF2-40B4-BE49-F238E27FC236}">
                  <a16:creationId xmlns:a16="http://schemas.microsoft.com/office/drawing/2014/main" id="{79CB72B9-0BF5-4D73-A106-854C9719C2C5}"/>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52" name="TextBox 651">
              <a:extLst>
                <a:ext uri="{FF2B5EF4-FFF2-40B4-BE49-F238E27FC236}">
                  <a16:creationId xmlns:a16="http://schemas.microsoft.com/office/drawing/2014/main" id="{A827ECCB-74E1-44B7-AAE9-88AFD01CCD19}"/>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Automanage</a:t>
              </a:r>
            </a:p>
          </p:txBody>
        </p:sp>
      </p:grpSp>
      <p:pic>
        <p:nvPicPr>
          <p:cNvPr id="601" name="Graphic 600">
            <a:extLst>
              <a:ext uri="{FF2B5EF4-FFF2-40B4-BE49-F238E27FC236}">
                <a16:creationId xmlns:a16="http://schemas.microsoft.com/office/drawing/2014/main" id="{47D5E893-AD7E-4FD8-8D73-997E056FE7D3}"/>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141260" y="854824"/>
            <a:ext cx="274320" cy="310684"/>
          </a:xfrm>
          <a:prstGeom prst="rect">
            <a:avLst/>
          </a:prstGeom>
        </p:spPr>
      </p:pic>
      <p:pic>
        <p:nvPicPr>
          <p:cNvPr id="603" name="Graphic 602">
            <a:extLst>
              <a:ext uri="{FF2B5EF4-FFF2-40B4-BE49-F238E27FC236}">
                <a16:creationId xmlns:a16="http://schemas.microsoft.com/office/drawing/2014/main" id="{DB095AB1-E46F-4DC9-9B63-221A46375D39}"/>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173368" y="1436369"/>
            <a:ext cx="242212" cy="274320"/>
          </a:xfrm>
          <a:prstGeom prst="rect">
            <a:avLst/>
          </a:prstGeom>
        </p:spPr>
      </p:pic>
      <p:pic>
        <p:nvPicPr>
          <p:cNvPr id="655" name="Graphic 654">
            <a:extLst>
              <a:ext uri="{FF2B5EF4-FFF2-40B4-BE49-F238E27FC236}">
                <a16:creationId xmlns:a16="http://schemas.microsoft.com/office/drawing/2014/main" id="{962F9118-3F5B-4E26-8D03-FE55A34AE6FB}"/>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711714" y="1429711"/>
            <a:ext cx="242212" cy="274320"/>
          </a:xfrm>
          <a:prstGeom prst="rect">
            <a:avLst/>
          </a:prstGeom>
        </p:spPr>
      </p:pic>
      <p:pic>
        <p:nvPicPr>
          <p:cNvPr id="656" name="Graphic 655">
            <a:extLst>
              <a:ext uri="{FF2B5EF4-FFF2-40B4-BE49-F238E27FC236}">
                <a16:creationId xmlns:a16="http://schemas.microsoft.com/office/drawing/2014/main" id="{C35EE239-0DB0-47F4-B41B-424225162B7E}"/>
              </a:ext>
              <a:ext uri="{C183D7F6-B498-43B3-948B-1728B52AA6E4}">
                <adec:decorative xmlns:adec="http://schemas.microsoft.com/office/drawing/2017/decorative" val="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927270" y="1428339"/>
            <a:ext cx="242212" cy="274320"/>
          </a:xfrm>
          <a:prstGeom prst="rect">
            <a:avLst/>
          </a:prstGeom>
        </p:spPr>
      </p:pic>
      <p:pic>
        <p:nvPicPr>
          <p:cNvPr id="657" name="Graphic 656">
            <a:extLst>
              <a:ext uri="{FF2B5EF4-FFF2-40B4-BE49-F238E27FC236}">
                <a16:creationId xmlns:a16="http://schemas.microsoft.com/office/drawing/2014/main" id="{E286DCEC-62DE-4217-A722-B405DAFAC263}"/>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784017" y="859918"/>
            <a:ext cx="242212" cy="274320"/>
          </a:xfrm>
          <a:prstGeom prst="rect">
            <a:avLst/>
          </a:prstGeom>
        </p:spPr>
      </p:pic>
      <p:sp>
        <p:nvSpPr>
          <p:cNvPr id="658" name="Rectangle 657">
            <a:extLst>
              <a:ext uri="{FF2B5EF4-FFF2-40B4-BE49-F238E27FC236}">
                <a16:creationId xmlns:a16="http://schemas.microsoft.com/office/drawing/2014/main" id="{4B9707AA-986E-4BB7-BA49-949A89975DEA}"/>
              </a:ext>
              <a:ext uri="{C183D7F6-B498-43B3-948B-1728B52AA6E4}">
                <adec:decorative xmlns:adec="http://schemas.microsoft.com/office/drawing/2017/decorative" val="1"/>
              </a:ext>
            </a:extLst>
          </p:cNvPr>
          <p:cNvSpPr/>
          <p:nvPr/>
        </p:nvSpPr>
        <p:spPr>
          <a:xfrm>
            <a:off x="10026677" y="883065"/>
            <a:ext cx="274320" cy="274320"/>
          </a:xfrm>
          <a:prstGeom prst="rect">
            <a:avLst/>
          </a:prstGeom>
          <a:blipFill rotWithShape="1">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a:blipFill>
          <a:ln w="10795" cap="flat" cmpd="sng" algn="ctr">
            <a:noFill/>
            <a:prstDash val="solid"/>
          </a:ln>
          <a:effectLst/>
        </p:spPr>
      </p:sp>
      <p:pic>
        <p:nvPicPr>
          <p:cNvPr id="659" name="Graphic 658">
            <a:extLst>
              <a:ext uri="{FF2B5EF4-FFF2-40B4-BE49-F238E27FC236}">
                <a16:creationId xmlns:a16="http://schemas.microsoft.com/office/drawing/2014/main" id="{885F0151-DAE8-4FD1-98C5-DA0549C57EB6}"/>
              </a:ext>
              <a:ext uri="{C183D7F6-B498-43B3-948B-1728B52AA6E4}">
                <adec:decorative xmlns:adec="http://schemas.microsoft.com/office/drawing/2017/decorative" val="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7800992" y="1425745"/>
            <a:ext cx="242212" cy="274320"/>
          </a:xfrm>
          <a:prstGeom prst="rect">
            <a:avLst/>
          </a:prstGeom>
        </p:spPr>
      </p:pic>
      <p:pic>
        <p:nvPicPr>
          <p:cNvPr id="660" name="Graphic 659">
            <a:extLst>
              <a:ext uri="{FF2B5EF4-FFF2-40B4-BE49-F238E27FC236}">
                <a16:creationId xmlns:a16="http://schemas.microsoft.com/office/drawing/2014/main" id="{33A3E7D1-8817-44B2-92A9-5CF2B5485A60}"/>
              </a:ext>
              <a:ext uri="{C183D7F6-B498-43B3-948B-1728B52AA6E4}">
                <adec:decorative xmlns:adec="http://schemas.microsoft.com/office/drawing/2017/decorative" val="1"/>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6691958" y="843102"/>
            <a:ext cx="242212" cy="274320"/>
          </a:xfrm>
          <a:prstGeom prst="rect">
            <a:avLst/>
          </a:prstGeom>
        </p:spPr>
      </p:pic>
      <p:pic>
        <p:nvPicPr>
          <p:cNvPr id="661" name="Graphic 660">
            <a:extLst>
              <a:ext uri="{FF2B5EF4-FFF2-40B4-BE49-F238E27FC236}">
                <a16:creationId xmlns:a16="http://schemas.microsoft.com/office/drawing/2014/main" id="{3188A56E-D9F6-4F83-B688-DF7C3BA16944}"/>
              </a:ext>
              <a:ext uri="{C183D7F6-B498-43B3-948B-1728B52AA6E4}">
                <adec:decorative xmlns:adec="http://schemas.microsoft.com/office/drawing/2017/decorative" val="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8920671" y="859918"/>
            <a:ext cx="242212" cy="274320"/>
          </a:xfrm>
          <a:prstGeom prst="rect">
            <a:avLst/>
          </a:prstGeom>
        </p:spPr>
      </p:pic>
      <p:pic>
        <p:nvPicPr>
          <p:cNvPr id="662" name="Graphic 661">
            <a:extLst>
              <a:ext uri="{FF2B5EF4-FFF2-40B4-BE49-F238E27FC236}">
                <a16:creationId xmlns:a16="http://schemas.microsoft.com/office/drawing/2014/main" id="{98CDC937-8FD7-4F28-9E1B-A49887D2A7F4}"/>
              </a:ext>
              <a:ext uri="{C183D7F6-B498-43B3-948B-1728B52AA6E4}">
                <adec:decorative xmlns:adec="http://schemas.microsoft.com/office/drawing/2017/decorative" val="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0021254" y="1413276"/>
            <a:ext cx="274320" cy="310684"/>
          </a:xfrm>
          <a:prstGeom prst="rect">
            <a:avLst/>
          </a:prstGeom>
        </p:spPr>
      </p:pic>
      <p:grpSp>
        <p:nvGrpSpPr>
          <p:cNvPr id="667" name="Group 666">
            <a:extLst>
              <a:ext uri="{FF2B5EF4-FFF2-40B4-BE49-F238E27FC236}">
                <a16:creationId xmlns:a16="http://schemas.microsoft.com/office/drawing/2014/main" id="{6185D6A5-4905-4A2A-B3E3-D99B79BBCE07}"/>
              </a:ext>
              <a:ext uri="{C183D7F6-B498-43B3-948B-1728B52AA6E4}">
                <adec:decorative xmlns:adec="http://schemas.microsoft.com/office/drawing/2017/decorative" val="1"/>
              </a:ext>
            </a:extLst>
          </p:cNvPr>
          <p:cNvGrpSpPr/>
          <p:nvPr/>
        </p:nvGrpSpPr>
        <p:grpSpPr>
          <a:xfrm>
            <a:off x="3937136" y="655752"/>
            <a:ext cx="1214049" cy="536971"/>
            <a:chOff x="1818469" y="893698"/>
            <a:chExt cx="1374983" cy="536971"/>
          </a:xfrm>
        </p:grpSpPr>
        <p:sp>
          <p:nvSpPr>
            <p:cNvPr id="668" name="Rectangle 667">
              <a:extLst>
                <a:ext uri="{FF2B5EF4-FFF2-40B4-BE49-F238E27FC236}">
                  <a16:creationId xmlns:a16="http://schemas.microsoft.com/office/drawing/2014/main" id="{729D6CD3-F9E2-4254-B6AA-FE404F0FEAEA}"/>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69" name="TextBox 668">
              <a:extLst>
                <a:ext uri="{FF2B5EF4-FFF2-40B4-BE49-F238E27FC236}">
                  <a16:creationId xmlns:a16="http://schemas.microsoft.com/office/drawing/2014/main" id="{2344A9AF-B2CE-4827-8A3E-AD11F69C10BE}"/>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Policy</a:t>
              </a:r>
            </a:p>
          </p:txBody>
        </p:sp>
      </p:grpSp>
      <p:grpSp>
        <p:nvGrpSpPr>
          <p:cNvPr id="671" name="Group 670">
            <a:extLst>
              <a:ext uri="{FF2B5EF4-FFF2-40B4-BE49-F238E27FC236}">
                <a16:creationId xmlns:a16="http://schemas.microsoft.com/office/drawing/2014/main" id="{840F9DDC-125F-4551-96B5-EB087AA6A833}"/>
              </a:ext>
              <a:ext uri="{C183D7F6-B498-43B3-948B-1728B52AA6E4}">
                <adec:decorative xmlns:adec="http://schemas.microsoft.com/office/drawing/2017/decorative" val="1"/>
              </a:ext>
            </a:extLst>
          </p:cNvPr>
          <p:cNvGrpSpPr/>
          <p:nvPr/>
        </p:nvGrpSpPr>
        <p:grpSpPr>
          <a:xfrm>
            <a:off x="3937136" y="1223461"/>
            <a:ext cx="1214049" cy="536971"/>
            <a:chOff x="3438765" y="892073"/>
            <a:chExt cx="1374983" cy="536971"/>
          </a:xfrm>
        </p:grpSpPr>
        <p:sp>
          <p:nvSpPr>
            <p:cNvPr id="672" name="Rectangle 671">
              <a:extLst>
                <a:ext uri="{FF2B5EF4-FFF2-40B4-BE49-F238E27FC236}">
                  <a16:creationId xmlns:a16="http://schemas.microsoft.com/office/drawing/2014/main" id="{73647008-4EF7-43AF-87CE-78FB79551B1E}"/>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73" name="TextBox 672">
              <a:extLst>
                <a:ext uri="{FF2B5EF4-FFF2-40B4-BE49-F238E27FC236}">
                  <a16:creationId xmlns:a16="http://schemas.microsoft.com/office/drawing/2014/main" id="{554142F4-5D01-4633-ABF8-989AB33BD18C}"/>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Security Center</a:t>
              </a:r>
            </a:p>
          </p:txBody>
        </p:sp>
      </p:grpSp>
      <p:pic>
        <p:nvPicPr>
          <p:cNvPr id="675" name="Graphic 674">
            <a:extLst>
              <a:ext uri="{FF2B5EF4-FFF2-40B4-BE49-F238E27FC236}">
                <a16:creationId xmlns:a16="http://schemas.microsoft.com/office/drawing/2014/main" id="{5AC4B763-6297-402C-86C2-76007BA98FBC}"/>
              </a:ext>
              <a:ext uri="{C183D7F6-B498-43B3-948B-1728B52AA6E4}">
                <adec:decorative xmlns:adec="http://schemas.microsoft.com/office/drawing/2017/decorative" val="1"/>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4420953" y="871085"/>
            <a:ext cx="242212" cy="274320"/>
          </a:xfrm>
          <a:prstGeom prst="rect">
            <a:avLst/>
          </a:prstGeom>
        </p:spPr>
      </p:pic>
      <p:pic>
        <p:nvPicPr>
          <p:cNvPr id="676" name="Graphic 675">
            <a:extLst>
              <a:ext uri="{FF2B5EF4-FFF2-40B4-BE49-F238E27FC236}">
                <a16:creationId xmlns:a16="http://schemas.microsoft.com/office/drawing/2014/main" id="{46E4F2AD-5E6A-40E5-A3F3-86B15CBA2A05}"/>
              </a:ext>
              <a:ext uri="{C183D7F6-B498-43B3-948B-1728B52AA6E4}">
                <adec:decorative xmlns:adec="http://schemas.microsoft.com/office/drawing/2017/decorative" val="1"/>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4412352" y="1424385"/>
            <a:ext cx="242212" cy="274320"/>
          </a:xfrm>
          <a:prstGeom prst="rect">
            <a:avLst/>
          </a:prstGeom>
        </p:spPr>
      </p:pic>
      <p:grpSp>
        <p:nvGrpSpPr>
          <p:cNvPr id="686" name="Group 685">
            <a:extLst>
              <a:ext uri="{FF2B5EF4-FFF2-40B4-BE49-F238E27FC236}">
                <a16:creationId xmlns:a16="http://schemas.microsoft.com/office/drawing/2014/main" id="{985D71BF-5FA2-4419-A426-3FD30336600A}"/>
              </a:ext>
              <a:ext uri="{C183D7F6-B498-43B3-948B-1728B52AA6E4}">
                <adec:decorative xmlns:adec="http://schemas.microsoft.com/office/drawing/2017/decorative" val="1"/>
              </a:ext>
            </a:extLst>
          </p:cNvPr>
          <p:cNvGrpSpPr/>
          <p:nvPr/>
        </p:nvGrpSpPr>
        <p:grpSpPr>
          <a:xfrm>
            <a:off x="3992740" y="1789874"/>
            <a:ext cx="7856397" cy="226129"/>
            <a:chOff x="2316142" y="1542219"/>
            <a:chExt cx="8547028" cy="333995"/>
          </a:xfrm>
        </p:grpSpPr>
        <p:sp>
          <p:nvSpPr>
            <p:cNvPr id="678" name="Rectangle 677">
              <a:extLst>
                <a:ext uri="{FF2B5EF4-FFF2-40B4-BE49-F238E27FC236}">
                  <a16:creationId xmlns:a16="http://schemas.microsoft.com/office/drawing/2014/main" id="{BC3A0B80-5978-40F6-AF34-C049B678B438}"/>
                </a:ext>
              </a:extLst>
            </p:cNvPr>
            <p:cNvSpPr/>
            <p:nvPr/>
          </p:nvSpPr>
          <p:spPr bwMode="auto">
            <a:xfrm>
              <a:off x="2316142" y="1542686"/>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Resource Inventory</a:t>
              </a:r>
            </a:p>
          </p:txBody>
        </p:sp>
        <p:sp>
          <p:nvSpPr>
            <p:cNvPr id="679" name="Rectangle 678">
              <a:extLst>
                <a:ext uri="{FF2B5EF4-FFF2-40B4-BE49-F238E27FC236}">
                  <a16:creationId xmlns:a16="http://schemas.microsoft.com/office/drawing/2014/main" id="{E7C1AD02-2458-43A3-BA65-AE29766B37D5}"/>
                </a:ext>
              </a:extLst>
            </p:cNvPr>
            <p:cNvSpPr/>
            <p:nvPr/>
          </p:nvSpPr>
          <p:spPr bwMode="auto">
            <a:xfrm>
              <a:off x="3752051" y="1542865"/>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Billing</a:t>
              </a:r>
            </a:p>
          </p:txBody>
        </p:sp>
        <p:sp>
          <p:nvSpPr>
            <p:cNvPr id="680" name="Rectangle 679">
              <a:extLst>
                <a:ext uri="{FF2B5EF4-FFF2-40B4-BE49-F238E27FC236}">
                  <a16:creationId xmlns:a16="http://schemas.microsoft.com/office/drawing/2014/main" id="{320C182E-B05C-4171-AEBD-60A9E8204EA9}"/>
                </a:ext>
              </a:extLst>
            </p:cNvPr>
            <p:cNvSpPr/>
            <p:nvPr/>
          </p:nvSpPr>
          <p:spPr bwMode="auto">
            <a:xfrm>
              <a:off x="5188224" y="1542686"/>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Monitoring &amp; Logs</a:t>
              </a:r>
            </a:p>
          </p:txBody>
        </p:sp>
        <p:sp>
          <p:nvSpPr>
            <p:cNvPr id="682" name="Rectangle 681">
              <a:extLst>
                <a:ext uri="{FF2B5EF4-FFF2-40B4-BE49-F238E27FC236}">
                  <a16:creationId xmlns:a16="http://schemas.microsoft.com/office/drawing/2014/main" id="{C4DCD02A-5488-4F98-93FD-9A5EE9C206B7}"/>
                </a:ext>
              </a:extLst>
            </p:cNvPr>
            <p:cNvSpPr/>
            <p:nvPr/>
          </p:nvSpPr>
          <p:spPr bwMode="auto">
            <a:xfrm>
              <a:off x="6621545" y="1542219"/>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Secrets Management</a:t>
              </a:r>
            </a:p>
          </p:txBody>
        </p:sp>
        <p:sp>
          <p:nvSpPr>
            <p:cNvPr id="684" name="Rectangle 683">
              <a:extLst>
                <a:ext uri="{FF2B5EF4-FFF2-40B4-BE49-F238E27FC236}">
                  <a16:creationId xmlns:a16="http://schemas.microsoft.com/office/drawing/2014/main" id="{ACCB58F2-4870-4112-A14B-5C58E198A31E}"/>
                </a:ext>
              </a:extLst>
            </p:cNvPr>
            <p:cNvSpPr/>
            <p:nvPr/>
          </p:nvSpPr>
          <p:spPr bwMode="auto">
            <a:xfrm>
              <a:off x="8054866" y="1542219"/>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Governance</a:t>
              </a:r>
            </a:p>
          </p:txBody>
        </p:sp>
        <p:sp>
          <p:nvSpPr>
            <p:cNvPr id="685" name="Rectangle 684">
              <a:extLst>
                <a:ext uri="{FF2B5EF4-FFF2-40B4-BE49-F238E27FC236}">
                  <a16:creationId xmlns:a16="http://schemas.microsoft.com/office/drawing/2014/main" id="{B69AA552-3ECC-4458-82C1-A6BD3A63E4EC}"/>
                </a:ext>
              </a:extLst>
            </p:cNvPr>
            <p:cNvSpPr/>
            <p:nvPr/>
          </p:nvSpPr>
          <p:spPr bwMode="auto">
            <a:xfrm>
              <a:off x="9488187" y="1547029"/>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Compliance &amp; Security</a:t>
              </a:r>
            </a:p>
          </p:txBody>
        </p:sp>
      </p:grpSp>
      <p:pic>
        <p:nvPicPr>
          <p:cNvPr id="689" name="Graphic 688">
            <a:extLst>
              <a:ext uri="{FF2B5EF4-FFF2-40B4-BE49-F238E27FC236}">
                <a16:creationId xmlns:a16="http://schemas.microsoft.com/office/drawing/2014/main" id="{327FC977-9F33-4137-BCD3-57D814AEE936}"/>
              </a:ext>
              <a:ext uri="{C183D7F6-B498-43B3-948B-1728B52AA6E4}">
                <adec:decorative xmlns:adec="http://schemas.microsoft.com/office/drawing/2017/decorative" val="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209456" y="1090508"/>
            <a:ext cx="522452" cy="522452"/>
          </a:xfrm>
          <a:prstGeom prst="rect">
            <a:avLst/>
          </a:prstGeom>
        </p:spPr>
      </p:pic>
      <p:grpSp>
        <p:nvGrpSpPr>
          <p:cNvPr id="495" name="Group 494">
            <a:extLst>
              <a:ext uri="{FF2B5EF4-FFF2-40B4-BE49-F238E27FC236}">
                <a16:creationId xmlns:a16="http://schemas.microsoft.com/office/drawing/2014/main" id="{D521E763-A923-49F5-B6A8-AC7464ECDB98}"/>
              </a:ext>
              <a:ext uri="{C183D7F6-B498-43B3-948B-1728B52AA6E4}">
                <adec:decorative xmlns:adec="http://schemas.microsoft.com/office/drawing/2017/decorative" val="1"/>
              </a:ext>
            </a:extLst>
          </p:cNvPr>
          <p:cNvGrpSpPr/>
          <p:nvPr/>
        </p:nvGrpSpPr>
        <p:grpSpPr>
          <a:xfrm>
            <a:off x="5058131" y="4136247"/>
            <a:ext cx="2225935" cy="2673139"/>
            <a:chOff x="231256" y="4108954"/>
            <a:chExt cx="2225935" cy="2673139"/>
          </a:xfrm>
        </p:grpSpPr>
        <p:grpSp>
          <p:nvGrpSpPr>
            <p:cNvPr id="497" name="Group 496">
              <a:extLst>
                <a:ext uri="{FF2B5EF4-FFF2-40B4-BE49-F238E27FC236}">
                  <a16:creationId xmlns:a16="http://schemas.microsoft.com/office/drawing/2014/main" id="{17BBC6BA-9256-46C9-B76E-39EA1846C7B5}"/>
                </a:ext>
              </a:extLst>
            </p:cNvPr>
            <p:cNvGrpSpPr/>
            <p:nvPr/>
          </p:nvGrpSpPr>
          <p:grpSpPr>
            <a:xfrm>
              <a:off x="231256" y="5345063"/>
              <a:ext cx="2219756" cy="1437030"/>
              <a:chOff x="231256" y="5345063"/>
              <a:chExt cx="2219756" cy="1437030"/>
            </a:xfrm>
          </p:grpSpPr>
          <p:sp>
            <p:nvSpPr>
              <p:cNvPr id="509" name="Rectangle 508">
                <a:extLst>
                  <a:ext uri="{FF2B5EF4-FFF2-40B4-BE49-F238E27FC236}">
                    <a16:creationId xmlns:a16="http://schemas.microsoft.com/office/drawing/2014/main" id="{4C6B873C-60DF-4361-AF93-25B2D0084A0C}"/>
                  </a:ext>
                </a:extLst>
              </p:cNvPr>
              <p:cNvSpPr/>
              <p:nvPr/>
            </p:nvSpPr>
            <p:spPr bwMode="auto">
              <a:xfrm>
                <a:off x="231256" y="6326785"/>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VMware vSphere</a:t>
                </a:r>
              </a:p>
            </p:txBody>
          </p:sp>
          <p:sp>
            <p:nvSpPr>
              <p:cNvPr id="516" name="Rectangle 515">
                <a:extLst>
                  <a:ext uri="{FF2B5EF4-FFF2-40B4-BE49-F238E27FC236}">
                    <a16:creationId xmlns:a16="http://schemas.microsoft.com/office/drawing/2014/main" id="{B2631DA8-0BA5-4594-AA62-F2444C26658B}"/>
                  </a:ext>
                </a:extLst>
              </p:cNvPr>
              <p:cNvSpPr/>
              <p:nvPr/>
            </p:nvSpPr>
            <p:spPr bwMode="auto">
              <a:xfrm>
                <a:off x="231256" y="5345064"/>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WS &amp; Linux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VMware vSphere VMs</a:t>
                </a:r>
              </a:p>
            </p:txBody>
          </p:sp>
          <p:sp>
            <p:nvSpPr>
              <p:cNvPr id="512" name="Rectangle 511">
                <a:extLst>
                  <a:ext uri="{FF2B5EF4-FFF2-40B4-BE49-F238E27FC236}">
                    <a16:creationId xmlns:a16="http://schemas.microsoft.com/office/drawing/2014/main" id="{7F57D128-F4C6-4E5F-A50A-283ECF031D80}"/>
                  </a:ext>
                </a:extLst>
              </p:cNvPr>
              <p:cNvSpPr/>
              <p:nvPr/>
            </p:nvSpPr>
            <p:spPr bwMode="auto">
              <a:xfrm>
                <a:off x="1361468" y="5345063"/>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VMware vSphere VMs</a:t>
                </a:r>
              </a:p>
            </p:txBody>
          </p:sp>
        </p:grpSp>
        <p:sp>
          <p:nvSpPr>
            <p:cNvPr id="498" name="Rectangle 497">
              <a:extLst>
                <a:ext uri="{FF2B5EF4-FFF2-40B4-BE49-F238E27FC236}">
                  <a16:creationId xmlns:a16="http://schemas.microsoft.com/office/drawing/2014/main" id="{AA1A0C44-8AB2-46FF-A88B-B304FD436718}"/>
                </a:ext>
              </a:extLst>
            </p:cNvPr>
            <p:cNvSpPr/>
            <p:nvPr/>
          </p:nvSpPr>
          <p:spPr bwMode="auto">
            <a:xfrm>
              <a:off x="382444" y="5244822"/>
              <a:ext cx="1917381" cy="19803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 Connected Machine Agent</a:t>
              </a:r>
            </a:p>
          </p:txBody>
        </p:sp>
        <p:grpSp>
          <p:nvGrpSpPr>
            <p:cNvPr id="499" name="Group 498">
              <a:extLst>
                <a:ext uri="{FF2B5EF4-FFF2-40B4-BE49-F238E27FC236}">
                  <a16:creationId xmlns:a16="http://schemas.microsoft.com/office/drawing/2014/main" id="{BDF2CAE5-AC9A-4D4F-9FA7-A0C46C920D42}"/>
                </a:ext>
              </a:extLst>
            </p:cNvPr>
            <p:cNvGrpSpPr/>
            <p:nvPr/>
          </p:nvGrpSpPr>
          <p:grpSpPr>
            <a:xfrm>
              <a:off x="237547" y="4108954"/>
              <a:ext cx="2219644" cy="890378"/>
              <a:chOff x="237547" y="4138585"/>
              <a:chExt cx="2219644" cy="890378"/>
            </a:xfrm>
          </p:grpSpPr>
          <p:sp>
            <p:nvSpPr>
              <p:cNvPr id="501" name="Rectangle 500">
                <a:extLst>
                  <a:ext uri="{FF2B5EF4-FFF2-40B4-BE49-F238E27FC236}">
                    <a16:creationId xmlns:a16="http://schemas.microsoft.com/office/drawing/2014/main" id="{93E4E87E-E90C-4CBD-8832-CEEB5C8350E8}"/>
                  </a:ext>
                </a:extLst>
              </p:cNvPr>
              <p:cNvSpPr/>
              <p:nvPr/>
            </p:nvSpPr>
            <p:spPr bwMode="auto">
              <a:xfrm>
                <a:off x="237547" y="4138585"/>
                <a:ext cx="1089544" cy="890378"/>
              </a:xfrm>
              <a:prstGeom prst="rect">
                <a:avLst/>
              </a:prstGeom>
              <a:solidFill>
                <a:srgbClr val="000000"/>
              </a:solidFill>
              <a:ln w="3175" cap="flat" cmpd="sng" algn="ctr">
                <a:solidFill>
                  <a:srgbClr val="92D05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servers</a:t>
                </a:r>
              </a:p>
            </p:txBody>
          </p:sp>
          <p:grpSp>
            <p:nvGrpSpPr>
              <p:cNvPr id="502" name="Group 501">
                <a:extLst>
                  <a:ext uri="{FF2B5EF4-FFF2-40B4-BE49-F238E27FC236}">
                    <a16:creationId xmlns:a16="http://schemas.microsoft.com/office/drawing/2014/main" id="{AF8CFF24-AA51-4F4F-922D-DDF8BA3C5088}"/>
                  </a:ext>
                </a:extLst>
              </p:cNvPr>
              <p:cNvGrpSpPr/>
              <p:nvPr/>
            </p:nvGrpSpPr>
            <p:grpSpPr>
              <a:xfrm>
                <a:off x="410314" y="4215428"/>
                <a:ext cx="746434" cy="365760"/>
                <a:chOff x="1668757" y="4475957"/>
                <a:chExt cx="746434" cy="365760"/>
              </a:xfrm>
            </p:grpSpPr>
            <p:pic>
              <p:nvPicPr>
                <p:cNvPr id="507" name="Graphic 506">
                  <a:extLst>
                    <a:ext uri="{FF2B5EF4-FFF2-40B4-BE49-F238E27FC236}">
                      <a16:creationId xmlns:a16="http://schemas.microsoft.com/office/drawing/2014/main" id="{CB49799C-8B7E-4B71-9745-1CD543D4832C}"/>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668757" y="4475957"/>
                  <a:ext cx="365760" cy="365760"/>
                </a:xfrm>
                <a:prstGeom prst="rect">
                  <a:avLst/>
                </a:prstGeom>
              </p:spPr>
            </p:pic>
            <p:pic>
              <p:nvPicPr>
                <p:cNvPr id="508" name="Graphic 507">
                  <a:extLst>
                    <a:ext uri="{FF2B5EF4-FFF2-40B4-BE49-F238E27FC236}">
                      <a16:creationId xmlns:a16="http://schemas.microsoft.com/office/drawing/2014/main" id="{A7A30024-113D-4B06-AABE-3B520CD22BFB}"/>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049431" y="4475957"/>
                  <a:ext cx="365760" cy="365760"/>
                </a:xfrm>
                <a:prstGeom prst="rect">
                  <a:avLst/>
                </a:prstGeom>
              </p:spPr>
            </p:pic>
          </p:grpSp>
          <p:sp>
            <p:nvSpPr>
              <p:cNvPr id="503" name="Rectangle 502">
                <a:extLst>
                  <a:ext uri="{FF2B5EF4-FFF2-40B4-BE49-F238E27FC236}">
                    <a16:creationId xmlns:a16="http://schemas.microsoft.com/office/drawing/2014/main" id="{DAAEC5F1-4EC5-4129-8FB4-61C14CF6D36A}"/>
                  </a:ext>
                </a:extLst>
              </p:cNvPr>
              <p:cNvSpPr/>
              <p:nvPr/>
            </p:nvSpPr>
            <p:spPr bwMode="auto">
              <a:xfrm>
                <a:off x="1367647" y="4138585"/>
                <a:ext cx="1089544" cy="890378"/>
              </a:xfrm>
              <a:prstGeom prst="rect">
                <a:avLst/>
              </a:prstGeom>
              <a:solidFill>
                <a:srgbClr val="000000"/>
              </a:solidFill>
              <a:ln w="3175" cap="flat" cmpd="sng" algn="ctr">
                <a:solidFill>
                  <a:srgbClr val="92D05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p:txBody>
          </p:sp>
          <p:grpSp>
            <p:nvGrpSpPr>
              <p:cNvPr id="504" name="Group 503">
                <a:extLst>
                  <a:ext uri="{FF2B5EF4-FFF2-40B4-BE49-F238E27FC236}">
                    <a16:creationId xmlns:a16="http://schemas.microsoft.com/office/drawing/2014/main" id="{55664864-AD31-483A-8BAA-677881AC0541}"/>
                  </a:ext>
                </a:extLst>
              </p:cNvPr>
              <p:cNvGrpSpPr/>
              <p:nvPr/>
            </p:nvGrpSpPr>
            <p:grpSpPr>
              <a:xfrm>
                <a:off x="1540444" y="4220225"/>
                <a:ext cx="755350" cy="365760"/>
                <a:chOff x="1537459" y="4215428"/>
                <a:chExt cx="755350" cy="365760"/>
              </a:xfrm>
            </p:grpSpPr>
            <p:pic>
              <p:nvPicPr>
                <p:cNvPr id="505" name="Graphic 504" descr="Azure SQL">
                  <a:extLst>
                    <a:ext uri="{FF2B5EF4-FFF2-40B4-BE49-F238E27FC236}">
                      <a16:creationId xmlns:a16="http://schemas.microsoft.com/office/drawing/2014/main" id="{8D4A360B-5BB2-44CE-9468-2924F24F9F44}"/>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537459" y="4215428"/>
                  <a:ext cx="365760" cy="365760"/>
                </a:xfrm>
                <a:prstGeom prst="rect">
                  <a:avLst/>
                </a:prstGeom>
              </p:spPr>
            </p:pic>
            <p:pic>
              <p:nvPicPr>
                <p:cNvPr id="506" name="Graphic 505" descr="Azure SQL">
                  <a:extLst>
                    <a:ext uri="{FF2B5EF4-FFF2-40B4-BE49-F238E27FC236}">
                      <a16:creationId xmlns:a16="http://schemas.microsoft.com/office/drawing/2014/main" id="{085A76F4-4663-4490-A76E-4790D0DF2B87}"/>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927049" y="4215428"/>
                  <a:ext cx="365760" cy="365760"/>
                </a:xfrm>
                <a:prstGeom prst="rect">
                  <a:avLst/>
                </a:prstGeom>
              </p:spPr>
            </p:pic>
          </p:grpSp>
        </p:grpSp>
        <p:cxnSp>
          <p:nvCxnSpPr>
            <p:cNvPr id="500" name="Connector: Elbow 499">
              <a:extLst>
                <a:ext uri="{FF2B5EF4-FFF2-40B4-BE49-F238E27FC236}">
                  <a16:creationId xmlns:a16="http://schemas.microsoft.com/office/drawing/2014/main" id="{DFCF0D9E-FB0F-4C41-9E01-CBAA419D46EE}"/>
                </a:ext>
              </a:extLst>
            </p:cNvPr>
            <p:cNvCxnSpPr>
              <a:cxnSpLocks/>
              <a:stCxn id="498" idx="0"/>
              <a:endCxn id="503" idx="2"/>
            </p:cNvCxnSpPr>
            <p:nvPr/>
          </p:nvCxnSpPr>
          <p:spPr>
            <a:xfrm rot="5400000" flipH="1" flipV="1">
              <a:off x="1504032" y="4836435"/>
              <a:ext cx="245490" cy="571284"/>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9" name="Connector: Elbow 288">
              <a:extLst>
                <a:ext uri="{FF2B5EF4-FFF2-40B4-BE49-F238E27FC236}">
                  <a16:creationId xmlns:a16="http://schemas.microsoft.com/office/drawing/2014/main" id="{C3426276-D7AE-4828-958D-4400206C38B4}"/>
                </a:ext>
              </a:extLst>
            </p:cNvPr>
            <p:cNvCxnSpPr>
              <a:cxnSpLocks/>
              <a:stCxn id="498" idx="0"/>
              <a:endCxn id="501" idx="2"/>
            </p:cNvCxnSpPr>
            <p:nvPr/>
          </p:nvCxnSpPr>
          <p:spPr>
            <a:xfrm rot="16200000" flipV="1">
              <a:off x="938982" y="4842669"/>
              <a:ext cx="245490" cy="558816"/>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520" name="Group 519">
            <a:extLst>
              <a:ext uri="{FF2B5EF4-FFF2-40B4-BE49-F238E27FC236}">
                <a16:creationId xmlns:a16="http://schemas.microsoft.com/office/drawing/2014/main" id="{4CE7A77F-FB05-4C90-B203-EE0A0A0A15F7}"/>
              </a:ext>
              <a:ext uri="{C183D7F6-B498-43B3-948B-1728B52AA6E4}">
                <adec:decorative xmlns:adec="http://schemas.microsoft.com/office/drawing/2017/decorative" val="1"/>
              </a:ext>
            </a:extLst>
          </p:cNvPr>
          <p:cNvGrpSpPr/>
          <p:nvPr/>
        </p:nvGrpSpPr>
        <p:grpSpPr>
          <a:xfrm>
            <a:off x="7456863" y="4136247"/>
            <a:ext cx="2225935" cy="2673139"/>
            <a:chOff x="231256" y="4108954"/>
            <a:chExt cx="2225935" cy="2673139"/>
          </a:xfrm>
        </p:grpSpPr>
        <p:grpSp>
          <p:nvGrpSpPr>
            <p:cNvPr id="522" name="Group 521">
              <a:extLst>
                <a:ext uri="{FF2B5EF4-FFF2-40B4-BE49-F238E27FC236}">
                  <a16:creationId xmlns:a16="http://schemas.microsoft.com/office/drawing/2014/main" id="{0AAE85F0-E603-46A8-8D78-F82ABE0CB730}"/>
                </a:ext>
              </a:extLst>
            </p:cNvPr>
            <p:cNvGrpSpPr/>
            <p:nvPr/>
          </p:nvGrpSpPr>
          <p:grpSpPr>
            <a:xfrm>
              <a:off x="231256" y="5345063"/>
              <a:ext cx="2219756" cy="1437030"/>
              <a:chOff x="231256" y="5345063"/>
              <a:chExt cx="2219756" cy="1437030"/>
            </a:xfrm>
          </p:grpSpPr>
          <p:sp>
            <p:nvSpPr>
              <p:cNvPr id="534" name="Rectangle 533">
                <a:extLst>
                  <a:ext uri="{FF2B5EF4-FFF2-40B4-BE49-F238E27FC236}">
                    <a16:creationId xmlns:a16="http://schemas.microsoft.com/office/drawing/2014/main" id="{C839651F-7D2B-4723-8243-385C0C2FCFD4}"/>
                  </a:ext>
                </a:extLst>
              </p:cNvPr>
              <p:cNvSpPr/>
              <p:nvPr/>
            </p:nvSpPr>
            <p:spPr bwMode="auto">
              <a:xfrm>
                <a:off x="231256" y="6326785"/>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Amazon Web Services</a:t>
                </a:r>
              </a:p>
            </p:txBody>
          </p:sp>
          <p:sp>
            <p:nvSpPr>
              <p:cNvPr id="541" name="Rectangle 540">
                <a:extLst>
                  <a:ext uri="{FF2B5EF4-FFF2-40B4-BE49-F238E27FC236}">
                    <a16:creationId xmlns:a16="http://schemas.microsoft.com/office/drawing/2014/main" id="{38B4975F-3292-4120-ACEB-09D66203AE7E}"/>
                  </a:ext>
                </a:extLst>
              </p:cNvPr>
              <p:cNvSpPr/>
              <p:nvPr/>
            </p:nvSpPr>
            <p:spPr bwMode="auto">
              <a:xfrm>
                <a:off x="231256" y="5345064"/>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WS &amp; Linux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EC2 Instances</a:t>
                </a:r>
              </a:p>
            </p:txBody>
          </p:sp>
          <p:sp>
            <p:nvSpPr>
              <p:cNvPr id="537" name="Rectangle 536">
                <a:extLst>
                  <a:ext uri="{FF2B5EF4-FFF2-40B4-BE49-F238E27FC236}">
                    <a16:creationId xmlns:a16="http://schemas.microsoft.com/office/drawing/2014/main" id="{81326B4C-0E05-4B4C-B940-73F29D597514}"/>
                  </a:ext>
                </a:extLst>
              </p:cNvPr>
              <p:cNvSpPr/>
              <p:nvPr/>
            </p:nvSpPr>
            <p:spPr bwMode="auto">
              <a:xfrm>
                <a:off x="1361468" y="5345063"/>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EC2 Instances</a:t>
                </a:r>
              </a:p>
            </p:txBody>
          </p:sp>
        </p:grpSp>
        <p:sp>
          <p:nvSpPr>
            <p:cNvPr id="523" name="Rectangle 522">
              <a:extLst>
                <a:ext uri="{FF2B5EF4-FFF2-40B4-BE49-F238E27FC236}">
                  <a16:creationId xmlns:a16="http://schemas.microsoft.com/office/drawing/2014/main" id="{18FBF5AC-B134-4DD0-BEC7-CDAB9CEBD43E}"/>
                </a:ext>
              </a:extLst>
            </p:cNvPr>
            <p:cNvSpPr/>
            <p:nvPr/>
          </p:nvSpPr>
          <p:spPr bwMode="auto">
            <a:xfrm>
              <a:off x="382444" y="5244822"/>
              <a:ext cx="1917381" cy="19803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 Connected Machine Agent</a:t>
              </a:r>
            </a:p>
          </p:txBody>
        </p:sp>
        <p:grpSp>
          <p:nvGrpSpPr>
            <p:cNvPr id="524" name="Group 523">
              <a:extLst>
                <a:ext uri="{FF2B5EF4-FFF2-40B4-BE49-F238E27FC236}">
                  <a16:creationId xmlns:a16="http://schemas.microsoft.com/office/drawing/2014/main" id="{587503F4-E150-497A-9E72-A4998FF97883}"/>
                </a:ext>
              </a:extLst>
            </p:cNvPr>
            <p:cNvGrpSpPr/>
            <p:nvPr/>
          </p:nvGrpSpPr>
          <p:grpSpPr>
            <a:xfrm>
              <a:off x="237547" y="4108954"/>
              <a:ext cx="2219644" cy="890378"/>
              <a:chOff x="237547" y="4138585"/>
              <a:chExt cx="2219644" cy="890378"/>
            </a:xfrm>
          </p:grpSpPr>
          <p:sp>
            <p:nvSpPr>
              <p:cNvPr id="526" name="Rectangle 525">
                <a:extLst>
                  <a:ext uri="{FF2B5EF4-FFF2-40B4-BE49-F238E27FC236}">
                    <a16:creationId xmlns:a16="http://schemas.microsoft.com/office/drawing/2014/main" id="{BDFA6DF4-E900-47EC-A947-B4A2438F74CE}"/>
                  </a:ext>
                </a:extLst>
              </p:cNvPr>
              <p:cNvSpPr/>
              <p:nvPr/>
            </p:nvSpPr>
            <p:spPr bwMode="auto">
              <a:xfrm>
                <a:off x="237547" y="4138585"/>
                <a:ext cx="1089544" cy="890378"/>
              </a:xfrm>
              <a:prstGeom prst="rect">
                <a:avLst/>
              </a:prstGeom>
              <a:solidFill>
                <a:srgbClr val="000000"/>
              </a:solidFill>
              <a:ln w="3175" cap="flat" cmpd="sng" algn="ctr">
                <a:solidFill>
                  <a:srgbClr val="FFC00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servers</a:t>
                </a:r>
              </a:p>
            </p:txBody>
          </p:sp>
          <p:grpSp>
            <p:nvGrpSpPr>
              <p:cNvPr id="527" name="Group 526">
                <a:extLst>
                  <a:ext uri="{FF2B5EF4-FFF2-40B4-BE49-F238E27FC236}">
                    <a16:creationId xmlns:a16="http://schemas.microsoft.com/office/drawing/2014/main" id="{2279F075-36CF-4206-891F-60C54E692266}"/>
                  </a:ext>
                </a:extLst>
              </p:cNvPr>
              <p:cNvGrpSpPr/>
              <p:nvPr/>
            </p:nvGrpSpPr>
            <p:grpSpPr>
              <a:xfrm>
                <a:off x="410314" y="4215428"/>
                <a:ext cx="746434" cy="365760"/>
                <a:chOff x="1668757" y="4475957"/>
                <a:chExt cx="746434" cy="365760"/>
              </a:xfrm>
            </p:grpSpPr>
            <p:pic>
              <p:nvPicPr>
                <p:cNvPr id="532" name="Graphic 531">
                  <a:extLst>
                    <a:ext uri="{FF2B5EF4-FFF2-40B4-BE49-F238E27FC236}">
                      <a16:creationId xmlns:a16="http://schemas.microsoft.com/office/drawing/2014/main" id="{FAE68E86-A318-4228-BA2E-40ED096C7172}"/>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668757" y="4475957"/>
                  <a:ext cx="365760" cy="365760"/>
                </a:xfrm>
                <a:prstGeom prst="rect">
                  <a:avLst/>
                </a:prstGeom>
              </p:spPr>
            </p:pic>
            <p:pic>
              <p:nvPicPr>
                <p:cNvPr id="533" name="Graphic 532">
                  <a:extLst>
                    <a:ext uri="{FF2B5EF4-FFF2-40B4-BE49-F238E27FC236}">
                      <a16:creationId xmlns:a16="http://schemas.microsoft.com/office/drawing/2014/main" id="{1DD24BF4-F9B4-410F-BD63-575AF0ECBB64}"/>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049431" y="4475957"/>
                  <a:ext cx="365760" cy="365760"/>
                </a:xfrm>
                <a:prstGeom prst="rect">
                  <a:avLst/>
                </a:prstGeom>
              </p:spPr>
            </p:pic>
          </p:grpSp>
          <p:sp>
            <p:nvSpPr>
              <p:cNvPr id="528" name="Rectangle 527">
                <a:extLst>
                  <a:ext uri="{FF2B5EF4-FFF2-40B4-BE49-F238E27FC236}">
                    <a16:creationId xmlns:a16="http://schemas.microsoft.com/office/drawing/2014/main" id="{6FF41625-8373-4C40-8F28-5558345A11CC}"/>
                  </a:ext>
                </a:extLst>
              </p:cNvPr>
              <p:cNvSpPr/>
              <p:nvPr/>
            </p:nvSpPr>
            <p:spPr bwMode="auto">
              <a:xfrm>
                <a:off x="1367647" y="4138585"/>
                <a:ext cx="1089544" cy="890378"/>
              </a:xfrm>
              <a:prstGeom prst="rect">
                <a:avLst/>
              </a:prstGeom>
              <a:solidFill>
                <a:srgbClr val="000000"/>
              </a:solidFill>
              <a:ln w="3175" cap="flat" cmpd="sng" algn="ctr">
                <a:solidFill>
                  <a:srgbClr val="FFC00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p:txBody>
          </p:sp>
          <p:grpSp>
            <p:nvGrpSpPr>
              <p:cNvPr id="529" name="Group 528">
                <a:extLst>
                  <a:ext uri="{FF2B5EF4-FFF2-40B4-BE49-F238E27FC236}">
                    <a16:creationId xmlns:a16="http://schemas.microsoft.com/office/drawing/2014/main" id="{D89CBE8F-0B23-4931-B3E5-1AB9036D838C}"/>
                  </a:ext>
                </a:extLst>
              </p:cNvPr>
              <p:cNvGrpSpPr/>
              <p:nvPr/>
            </p:nvGrpSpPr>
            <p:grpSpPr>
              <a:xfrm>
                <a:off x="1540444" y="4220225"/>
                <a:ext cx="755350" cy="365760"/>
                <a:chOff x="1537459" y="4215428"/>
                <a:chExt cx="755350" cy="365760"/>
              </a:xfrm>
            </p:grpSpPr>
            <p:pic>
              <p:nvPicPr>
                <p:cNvPr id="530" name="Graphic 529" descr="Azure SQL">
                  <a:extLst>
                    <a:ext uri="{FF2B5EF4-FFF2-40B4-BE49-F238E27FC236}">
                      <a16:creationId xmlns:a16="http://schemas.microsoft.com/office/drawing/2014/main" id="{B49F5B36-18F1-452B-AE10-D0A230F11A3C}"/>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537459" y="4215428"/>
                  <a:ext cx="365760" cy="365760"/>
                </a:xfrm>
                <a:prstGeom prst="rect">
                  <a:avLst/>
                </a:prstGeom>
              </p:spPr>
            </p:pic>
            <p:pic>
              <p:nvPicPr>
                <p:cNvPr id="531" name="Graphic 530" descr="Azure SQL">
                  <a:extLst>
                    <a:ext uri="{FF2B5EF4-FFF2-40B4-BE49-F238E27FC236}">
                      <a16:creationId xmlns:a16="http://schemas.microsoft.com/office/drawing/2014/main" id="{98324981-3B82-4E3C-93F2-E68620269935}"/>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927049" y="4215428"/>
                  <a:ext cx="365760" cy="365760"/>
                </a:xfrm>
                <a:prstGeom prst="rect">
                  <a:avLst/>
                </a:prstGeom>
              </p:spPr>
            </p:pic>
          </p:grpSp>
        </p:grpSp>
        <p:cxnSp>
          <p:nvCxnSpPr>
            <p:cNvPr id="525" name="Connector: Elbow 524">
              <a:extLst>
                <a:ext uri="{FF2B5EF4-FFF2-40B4-BE49-F238E27FC236}">
                  <a16:creationId xmlns:a16="http://schemas.microsoft.com/office/drawing/2014/main" id="{F561DC2C-AD2E-414A-B254-0A7BF933C62B}"/>
                </a:ext>
              </a:extLst>
            </p:cNvPr>
            <p:cNvCxnSpPr>
              <a:cxnSpLocks/>
              <a:stCxn id="523" idx="0"/>
              <a:endCxn id="528" idx="2"/>
            </p:cNvCxnSpPr>
            <p:nvPr/>
          </p:nvCxnSpPr>
          <p:spPr>
            <a:xfrm rot="5400000" flipH="1" flipV="1">
              <a:off x="1504032" y="4836435"/>
              <a:ext cx="245490" cy="571284"/>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0" name="Connector: Elbow 289">
              <a:extLst>
                <a:ext uri="{FF2B5EF4-FFF2-40B4-BE49-F238E27FC236}">
                  <a16:creationId xmlns:a16="http://schemas.microsoft.com/office/drawing/2014/main" id="{4E0CAE54-3144-4A7D-BF41-C834EBA61E79}"/>
                </a:ext>
              </a:extLst>
            </p:cNvPr>
            <p:cNvCxnSpPr>
              <a:cxnSpLocks/>
              <a:stCxn id="523" idx="0"/>
              <a:endCxn id="526" idx="2"/>
            </p:cNvCxnSpPr>
            <p:nvPr/>
          </p:nvCxnSpPr>
          <p:spPr>
            <a:xfrm rot="16200000" flipV="1">
              <a:off x="938982" y="4842669"/>
              <a:ext cx="245490" cy="558816"/>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545" name="Group 544">
            <a:extLst>
              <a:ext uri="{FF2B5EF4-FFF2-40B4-BE49-F238E27FC236}">
                <a16:creationId xmlns:a16="http://schemas.microsoft.com/office/drawing/2014/main" id="{93861034-F16E-4F0F-9B65-095154EF45D3}"/>
              </a:ext>
              <a:ext uri="{C183D7F6-B498-43B3-948B-1728B52AA6E4}">
                <adec:decorative xmlns:adec="http://schemas.microsoft.com/office/drawing/2017/decorative" val="1"/>
              </a:ext>
            </a:extLst>
          </p:cNvPr>
          <p:cNvGrpSpPr/>
          <p:nvPr/>
        </p:nvGrpSpPr>
        <p:grpSpPr>
          <a:xfrm>
            <a:off x="9855595" y="4136247"/>
            <a:ext cx="2225935" cy="2673139"/>
            <a:chOff x="231256" y="4108954"/>
            <a:chExt cx="2225935" cy="2673139"/>
          </a:xfrm>
        </p:grpSpPr>
        <p:grpSp>
          <p:nvGrpSpPr>
            <p:cNvPr id="547" name="Group 546">
              <a:extLst>
                <a:ext uri="{FF2B5EF4-FFF2-40B4-BE49-F238E27FC236}">
                  <a16:creationId xmlns:a16="http://schemas.microsoft.com/office/drawing/2014/main" id="{E863E071-F0E3-4968-BE16-ED001B7BC151}"/>
                </a:ext>
              </a:extLst>
            </p:cNvPr>
            <p:cNvGrpSpPr/>
            <p:nvPr/>
          </p:nvGrpSpPr>
          <p:grpSpPr>
            <a:xfrm>
              <a:off x="231256" y="5345063"/>
              <a:ext cx="2219756" cy="1437030"/>
              <a:chOff x="231256" y="5345063"/>
              <a:chExt cx="2219756" cy="1437030"/>
            </a:xfrm>
          </p:grpSpPr>
          <p:sp>
            <p:nvSpPr>
              <p:cNvPr id="559" name="Rectangle 558">
                <a:extLst>
                  <a:ext uri="{FF2B5EF4-FFF2-40B4-BE49-F238E27FC236}">
                    <a16:creationId xmlns:a16="http://schemas.microsoft.com/office/drawing/2014/main" id="{2F969F29-8021-443F-8E92-4B61E0BC1167}"/>
                  </a:ext>
                </a:extLst>
              </p:cNvPr>
              <p:cNvSpPr/>
              <p:nvPr/>
            </p:nvSpPr>
            <p:spPr bwMode="auto">
              <a:xfrm>
                <a:off x="231256" y="6326785"/>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Google Cloud Platform</a:t>
                </a:r>
              </a:p>
            </p:txBody>
          </p:sp>
          <p:sp>
            <p:nvSpPr>
              <p:cNvPr id="566" name="Rectangle 565">
                <a:extLst>
                  <a:ext uri="{FF2B5EF4-FFF2-40B4-BE49-F238E27FC236}">
                    <a16:creationId xmlns:a16="http://schemas.microsoft.com/office/drawing/2014/main" id="{E27ACDA9-A0BD-4C6D-B49E-7766A30959B5}"/>
                  </a:ext>
                </a:extLst>
              </p:cNvPr>
              <p:cNvSpPr/>
              <p:nvPr/>
            </p:nvSpPr>
            <p:spPr bwMode="auto">
              <a:xfrm>
                <a:off x="231256" y="5345064"/>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WS &amp; Linux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Instances</a:t>
                </a:r>
              </a:p>
            </p:txBody>
          </p:sp>
          <p:sp>
            <p:nvSpPr>
              <p:cNvPr id="562" name="Rectangle 561">
                <a:extLst>
                  <a:ext uri="{FF2B5EF4-FFF2-40B4-BE49-F238E27FC236}">
                    <a16:creationId xmlns:a16="http://schemas.microsoft.com/office/drawing/2014/main" id="{B38805A7-A507-441C-876D-762083426DE7}"/>
                  </a:ext>
                </a:extLst>
              </p:cNvPr>
              <p:cNvSpPr/>
              <p:nvPr/>
            </p:nvSpPr>
            <p:spPr bwMode="auto">
              <a:xfrm>
                <a:off x="1361468" y="5345063"/>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Instances</a:t>
                </a:r>
              </a:p>
            </p:txBody>
          </p:sp>
        </p:grpSp>
        <p:sp>
          <p:nvSpPr>
            <p:cNvPr id="548" name="Rectangle 547">
              <a:extLst>
                <a:ext uri="{FF2B5EF4-FFF2-40B4-BE49-F238E27FC236}">
                  <a16:creationId xmlns:a16="http://schemas.microsoft.com/office/drawing/2014/main" id="{E977E674-6E36-48CC-B372-3037466CD69B}"/>
                </a:ext>
              </a:extLst>
            </p:cNvPr>
            <p:cNvSpPr/>
            <p:nvPr/>
          </p:nvSpPr>
          <p:spPr bwMode="auto">
            <a:xfrm>
              <a:off x="382444" y="5244822"/>
              <a:ext cx="1917381" cy="19803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 Connected Machine Agent</a:t>
              </a:r>
            </a:p>
          </p:txBody>
        </p:sp>
        <p:grpSp>
          <p:nvGrpSpPr>
            <p:cNvPr id="549" name="Group 548">
              <a:extLst>
                <a:ext uri="{FF2B5EF4-FFF2-40B4-BE49-F238E27FC236}">
                  <a16:creationId xmlns:a16="http://schemas.microsoft.com/office/drawing/2014/main" id="{223E63BB-77E4-4022-B6B1-8954A1EF0F56}"/>
                </a:ext>
              </a:extLst>
            </p:cNvPr>
            <p:cNvGrpSpPr/>
            <p:nvPr/>
          </p:nvGrpSpPr>
          <p:grpSpPr>
            <a:xfrm>
              <a:off x="237547" y="4108954"/>
              <a:ext cx="2219644" cy="890378"/>
              <a:chOff x="237547" y="4138585"/>
              <a:chExt cx="2219644" cy="890378"/>
            </a:xfrm>
          </p:grpSpPr>
          <p:sp>
            <p:nvSpPr>
              <p:cNvPr id="551" name="Rectangle 550">
                <a:extLst>
                  <a:ext uri="{FF2B5EF4-FFF2-40B4-BE49-F238E27FC236}">
                    <a16:creationId xmlns:a16="http://schemas.microsoft.com/office/drawing/2014/main" id="{AA3A8E17-30B0-4FDE-9B81-38C68C857C6C}"/>
                  </a:ext>
                </a:extLst>
              </p:cNvPr>
              <p:cNvSpPr/>
              <p:nvPr/>
            </p:nvSpPr>
            <p:spPr bwMode="auto">
              <a:xfrm>
                <a:off x="237547" y="4138585"/>
                <a:ext cx="1089544" cy="890378"/>
              </a:xfrm>
              <a:prstGeom prst="rect">
                <a:avLst/>
              </a:prstGeom>
              <a:solidFill>
                <a:srgbClr val="000000"/>
              </a:solidFill>
              <a:ln w="3175" cap="flat" cmpd="sng" algn="ctr">
                <a:solidFill>
                  <a:srgbClr val="FF000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servers</a:t>
                </a:r>
              </a:p>
            </p:txBody>
          </p:sp>
          <p:grpSp>
            <p:nvGrpSpPr>
              <p:cNvPr id="552" name="Group 551">
                <a:extLst>
                  <a:ext uri="{FF2B5EF4-FFF2-40B4-BE49-F238E27FC236}">
                    <a16:creationId xmlns:a16="http://schemas.microsoft.com/office/drawing/2014/main" id="{5A06B812-C0F0-4B4A-B878-533948F63D64}"/>
                  </a:ext>
                </a:extLst>
              </p:cNvPr>
              <p:cNvGrpSpPr/>
              <p:nvPr/>
            </p:nvGrpSpPr>
            <p:grpSpPr>
              <a:xfrm>
                <a:off x="410314" y="4215428"/>
                <a:ext cx="746434" cy="365760"/>
                <a:chOff x="1668757" y="4475957"/>
                <a:chExt cx="746434" cy="365760"/>
              </a:xfrm>
            </p:grpSpPr>
            <p:pic>
              <p:nvPicPr>
                <p:cNvPr id="557" name="Graphic 556">
                  <a:extLst>
                    <a:ext uri="{FF2B5EF4-FFF2-40B4-BE49-F238E27FC236}">
                      <a16:creationId xmlns:a16="http://schemas.microsoft.com/office/drawing/2014/main" id="{3746A1BD-8EA9-4DB0-BEBB-BC4CAECEDF93}"/>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668757" y="4475957"/>
                  <a:ext cx="365760" cy="365760"/>
                </a:xfrm>
                <a:prstGeom prst="rect">
                  <a:avLst/>
                </a:prstGeom>
              </p:spPr>
            </p:pic>
            <p:pic>
              <p:nvPicPr>
                <p:cNvPr id="558" name="Graphic 557">
                  <a:extLst>
                    <a:ext uri="{FF2B5EF4-FFF2-40B4-BE49-F238E27FC236}">
                      <a16:creationId xmlns:a16="http://schemas.microsoft.com/office/drawing/2014/main" id="{8BE047CE-6734-4650-B755-DCCE6ED6ECF0}"/>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049431" y="4475957"/>
                  <a:ext cx="365760" cy="365760"/>
                </a:xfrm>
                <a:prstGeom prst="rect">
                  <a:avLst/>
                </a:prstGeom>
              </p:spPr>
            </p:pic>
          </p:grpSp>
          <p:sp>
            <p:nvSpPr>
              <p:cNvPr id="553" name="Rectangle 552">
                <a:extLst>
                  <a:ext uri="{FF2B5EF4-FFF2-40B4-BE49-F238E27FC236}">
                    <a16:creationId xmlns:a16="http://schemas.microsoft.com/office/drawing/2014/main" id="{B39E10F0-AB54-4DDA-9248-F4E988B448D4}"/>
                  </a:ext>
                </a:extLst>
              </p:cNvPr>
              <p:cNvSpPr/>
              <p:nvPr/>
            </p:nvSpPr>
            <p:spPr bwMode="auto">
              <a:xfrm>
                <a:off x="1367647" y="4138585"/>
                <a:ext cx="1089544" cy="890378"/>
              </a:xfrm>
              <a:prstGeom prst="rect">
                <a:avLst/>
              </a:prstGeom>
              <a:solidFill>
                <a:srgbClr val="000000"/>
              </a:solidFill>
              <a:ln w="3175" cap="flat" cmpd="sng" algn="ctr">
                <a:solidFill>
                  <a:srgbClr val="FF000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p:txBody>
          </p:sp>
          <p:grpSp>
            <p:nvGrpSpPr>
              <p:cNvPr id="554" name="Group 553">
                <a:extLst>
                  <a:ext uri="{FF2B5EF4-FFF2-40B4-BE49-F238E27FC236}">
                    <a16:creationId xmlns:a16="http://schemas.microsoft.com/office/drawing/2014/main" id="{6502F424-CEB1-4988-A9C4-387E313867E0}"/>
                  </a:ext>
                </a:extLst>
              </p:cNvPr>
              <p:cNvGrpSpPr/>
              <p:nvPr/>
            </p:nvGrpSpPr>
            <p:grpSpPr>
              <a:xfrm>
                <a:off x="1540444" y="4220225"/>
                <a:ext cx="755350" cy="365760"/>
                <a:chOff x="1537459" y="4215428"/>
                <a:chExt cx="755350" cy="365760"/>
              </a:xfrm>
            </p:grpSpPr>
            <p:pic>
              <p:nvPicPr>
                <p:cNvPr id="555" name="Graphic 554" descr="Azure SQL">
                  <a:extLst>
                    <a:ext uri="{FF2B5EF4-FFF2-40B4-BE49-F238E27FC236}">
                      <a16:creationId xmlns:a16="http://schemas.microsoft.com/office/drawing/2014/main" id="{454DA667-1A1E-4D57-81A4-B7AB84D72FEE}"/>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537459" y="4215428"/>
                  <a:ext cx="365760" cy="365760"/>
                </a:xfrm>
                <a:prstGeom prst="rect">
                  <a:avLst/>
                </a:prstGeom>
              </p:spPr>
            </p:pic>
            <p:pic>
              <p:nvPicPr>
                <p:cNvPr id="556" name="Graphic 555" descr="Azure SQL">
                  <a:extLst>
                    <a:ext uri="{FF2B5EF4-FFF2-40B4-BE49-F238E27FC236}">
                      <a16:creationId xmlns:a16="http://schemas.microsoft.com/office/drawing/2014/main" id="{26BCBDE6-7E68-4DB3-A28F-D3AD890E26B4}"/>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927049" y="4215428"/>
                  <a:ext cx="365760" cy="365760"/>
                </a:xfrm>
                <a:prstGeom prst="rect">
                  <a:avLst/>
                </a:prstGeom>
              </p:spPr>
            </p:pic>
          </p:grpSp>
        </p:grpSp>
        <p:cxnSp>
          <p:nvCxnSpPr>
            <p:cNvPr id="550" name="Connector: Elbow 549">
              <a:extLst>
                <a:ext uri="{FF2B5EF4-FFF2-40B4-BE49-F238E27FC236}">
                  <a16:creationId xmlns:a16="http://schemas.microsoft.com/office/drawing/2014/main" id="{8A3A3DE2-92E8-480F-9C0C-AECA68AC8034}"/>
                </a:ext>
              </a:extLst>
            </p:cNvPr>
            <p:cNvCxnSpPr>
              <a:cxnSpLocks/>
              <a:stCxn id="548" idx="0"/>
              <a:endCxn id="553" idx="2"/>
            </p:cNvCxnSpPr>
            <p:nvPr/>
          </p:nvCxnSpPr>
          <p:spPr>
            <a:xfrm rot="5400000" flipH="1" flipV="1">
              <a:off x="1504032" y="4836435"/>
              <a:ext cx="245490" cy="571284"/>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2" name="Connector: Elbow 291">
              <a:extLst>
                <a:ext uri="{FF2B5EF4-FFF2-40B4-BE49-F238E27FC236}">
                  <a16:creationId xmlns:a16="http://schemas.microsoft.com/office/drawing/2014/main" id="{B5F462B4-DEFD-4BFA-B0AB-EF9DBC96FEB1}"/>
                </a:ext>
              </a:extLst>
            </p:cNvPr>
            <p:cNvCxnSpPr>
              <a:cxnSpLocks/>
              <a:stCxn id="548" idx="0"/>
              <a:endCxn id="551" idx="2"/>
            </p:cNvCxnSpPr>
            <p:nvPr/>
          </p:nvCxnSpPr>
          <p:spPr>
            <a:xfrm rot="16200000" flipV="1">
              <a:off x="938982" y="4842669"/>
              <a:ext cx="245490" cy="558816"/>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DB91CA63-7903-4D43-BA78-EF4B830AAAB6}"/>
              </a:ext>
              <a:ext uri="{C183D7F6-B498-43B3-948B-1728B52AA6E4}">
                <adec:decorative xmlns:adec="http://schemas.microsoft.com/office/drawing/2017/decorative" val="1"/>
              </a:ext>
            </a:extLst>
          </p:cNvPr>
          <p:cNvGrpSpPr/>
          <p:nvPr/>
        </p:nvGrpSpPr>
        <p:grpSpPr>
          <a:xfrm>
            <a:off x="5265537" y="5551291"/>
            <a:ext cx="695266" cy="328704"/>
            <a:chOff x="2046469" y="3475567"/>
            <a:chExt cx="695266" cy="328704"/>
          </a:xfrm>
        </p:grpSpPr>
        <p:sp>
          <p:nvSpPr>
            <p:cNvPr id="596" name="Freeform: Shape 595">
              <a:extLst>
                <a:ext uri="{FF2B5EF4-FFF2-40B4-BE49-F238E27FC236}">
                  <a16:creationId xmlns:a16="http://schemas.microsoft.com/office/drawing/2014/main" id="{2038354B-B8CA-4C8E-9EC0-46C33641E47E}"/>
                </a:ext>
              </a:extLst>
            </p:cNvPr>
            <p:cNvSpPr/>
            <p:nvPr/>
          </p:nvSpPr>
          <p:spPr>
            <a:xfrm>
              <a:off x="2046469" y="3475567"/>
              <a:ext cx="319964" cy="327762"/>
            </a:xfrm>
            <a:custGeom>
              <a:avLst/>
              <a:gdLst>
                <a:gd name="connsiteX0" fmla="*/ 0 w 228599"/>
                <a:gd name="connsiteY0" fmla="*/ 0 h 228600"/>
                <a:gd name="connsiteX1" fmla="*/ 0 w 228599"/>
                <a:gd name="connsiteY1" fmla="*/ 228314 h 228600"/>
                <a:gd name="connsiteX2" fmla="*/ 196786 w 228599"/>
                <a:gd name="connsiteY2" fmla="*/ 228314 h 228600"/>
                <a:gd name="connsiteX3" fmla="*/ 196786 w 228599"/>
                <a:gd name="connsiteY3" fmla="*/ 218694 h 228600"/>
                <a:gd name="connsiteX4" fmla="*/ 9620 w 228599"/>
                <a:gd name="connsiteY4" fmla="*/ 218694 h 228600"/>
                <a:gd name="connsiteX5" fmla="*/ 9620 w 228599"/>
                <a:gd name="connsiteY5" fmla="*/ 9620 h 228600"/>
                <a:gd name="connsiteX6" fmla="*/ 219075 w 228599"/>
                <a:gd name="connsiteY6" fmla="*/ 9620 h 228600"/>
                <a:gd name="connsiteX7" fmla="*/ 219075 w 228599"/>
                <a:gd name="connsiteY7" fmla="*/ 228600 h 228600"/>
                <a:gd name="connsiteX8" fmla="*/ 228600 w 228599"/>
                <a:gd name="connsiteY8" fmla="*/ 228600 h 228600"/>
                <a:gd name="connsiteX9" fmla="*/ 228600 w 228599"/>
                <a:gd name="connsiteY9" fmla="*/ 0 h 228600"/>
                <a:gd name="connsiteX10" fmla="*/ 0 w 228599"/>
                <a:gd name="connsiteY10" fmla="*/ 0 h 228600"/>
                <a:gd name="connsiteX11" fmla="*/ 164021 w 228599"/>
                <a:gd name="connsiteY11" fmla="*/ 135922 h 228600"/>
                <a:gd name="connsiteX12" fmla="*/ 164021 w 228599"/>
                <a:gd name="connsiteY12" fmla="*/ 110871 h 228600"/>
                <a:gd name="connsiteX13" fmla="*/ 150019 w 228599"/>
                <a:gd name="connsiteY13" fmla="*/ 95631 h 228600"/>
                <a:gd name="connsiteX14" fmla="*/ 137351 w 228599"/>
                <a:gd name="connsiteY14" fmla="*/ 104013 h 228600"/>
                <a:gd name="connsiteX15" fmla="*/ 124587 w 228599"/>
                <a:gd name="connsiteY15" fmla="*/ 95631 h 228600"/>
                <a:gd name="connsiteX16" fmla="*/ 113157 w 228599"/>
                <a:gd name="connsiteY16" fmla="*/ 102299 h 228600"/>
                <a:gd name="connsiteX17" fmla="*/ 113157 w 228599"/>
                <a:gd name="connsiteY17" fmla="*/ 96488 h 228600"/>
                <a:gd name="connsiteX18" fmla="*/ 107442 w 228599"/>
                <a:gd name="connsiteY18" fmla="*/ 96488 h 228600"/>
                <a:gd name="connsiteX19" fmla="*/ 107442 w 228599"/>
                <a:gd name="connsiteY19" fmla="*/ 135826 h 228600"/>
                <a:gd name="connsiteX20" fmla="*/ 113157 w 228599"/>
                <a:gd name="connsiteY20" fmla="*/ 135826 h 228600"/>
                <a:gd name="connsiteX21" fmla="*/ 113157 w 228599"/>
                <a:gd name="connsiteY21" fmla="*/ 110776 h 228600"/>
                <a:gd name="connsiteX22" fmla="*/ 123825 w 228599"/>
                <a:gd name="connsiteY22" fmla="*/ 100679 h 228600"/>
                <a:gd name="connsiteX23" fmla="*/ 132874 w 228599"/>
                <a:gd name="connsiteY23" fmla="*/ 111538 h 228600"/>
                <a:gd name="connsiteX24" fmla="*/ 132874 w 228599"/>
                <a:gd name="connsiteY24" fmla="*/ 135826 h 228600"/>
                <a:gd name="connsiteX25" fmla="*/ 138589 w 228599"/>
                <a:gd name="connsiteY25" fmla="*/ 135826 h 228600"/>
                <a:gd name="connsiteX26" fmla="*/ 138589 w 228599"/>
                <a:gd name="connsiteY26" fmla="*/ 110776 h 228600"/>
                <a:gd name="connsiteX27" fmla="*/ 149257 w 228599"/>
                <a:gd name="connsiteY27" fmla="*/ 100679 h 228600"/>
                <a:gd name="connsiteX28" fmla="*/ 158305 w 228599"/>
                <a:gd name="connsiteY28" fmla="*/ 111538 h 228600"/>
                <a:gd name="connsiteX29" fmla="*/ 158305 w 228599"/>
                <a:gd name="connsiteY29" fmla="*/ 135826 h 228600"/>
                <a:gd name="connsiteX30" fmla="*/ 164021 w 228599"/>
                <a:gd name="connsiteY30" fmla="*/ 135826 h 228600"/>
                <a:gd name="connsiteX31" fmla="*/ 67246 w 228599"/>
                <a:gd name="connsiteY31" fmla="*/ 96583 h 228600"/>
                <a:gd name="connsiteX32" fmla="*/ 60865 w 228599"/>
                <a:gd name="connsiteY32" fmla="*/ 96583 h 228600"/>
                <a:gd name="connsiteX33" fmla="*/ 77629 w 228599"/>
                <a:gd name="connsiteY33" fmla="*/ 135922 h 228600"/>
                <a:gd name="connsiteX34" fmla="*/ 83153 w 228599"/>
                <a:gd name="connsiteY34" fmla="*/ 135922 h 228600"/>
                <a:gd name="connsiteX35" fmla="*/ 99631 w 228599"/>
                <a:gd name="connsiteY35" fmla="*/ 96583 h 228600"/>
                <a:gd name="connsiteX36" fmla="*/ 93250 w 228599"/>
                <a:gd name="connsiteY36" fmla="*/ 96583 h 228600"/>
                <a:gd name="connsiteX37" fmla="*/ 80391 w 228599"/>
                <a:gd name="connsiteY37" fmla="*/ 129254 h 228600"/>
                <a:gd name="connsiteX38" fmla="*/ 67246 w 228599"/>
                <a:gd name="connsiteY38" fmla="*/ 96583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8599" h="228600">
                  <a:moveTo>
                    <a:pt x="0" y="0"/>
                  </a:moveTo>
                  <a:lnTo>
                    <a:pt x="0" y="228314"/>
                  </a:lnTo>
                  <a:lnTo>
                    <a:pt x="196786" y="228314"/>
                  </a:lnTo>
                  <a:lnTo>
                    <a:pt x="196786" y="218694"/>
                  </a:lnTo>
                  <a:lnTo>
                    <a:pt x="9620" y="218694"/>
                  </a:lnTo>
                  <a:lnTo>
                    <a:pt x="9620" y="9620"/>
                  </a:lnTo>
                  <a:lnTo>
                    <a:pt x="219075" y="9620"/>
                  </a:lnTo>
                  <a:lnTo>
                    <a:pt x="219075" y="228600"/>
                  </a:lnTo>
                  <a:lnTo>
                    <a:pt x="228600" y="228600"/>
                  </a:lnTo>
                  <a:lnTo>
                    <a:pt x="228600" y="0"/>
                  </a:lnTo>
                  <a:lnTo>
                    <a:pt x="0" y="0"/>
                  </a:lnTo>
                  <a:close/>
                  <a:moveTo>
                    <a:pt x="164021" y="135922"/>
                  </a:moveTo>
                  <a:lnTo>
                    <a:pt x="164021" y="110871"/>
                  </a:lnTo>
                  <a:cubicBezTo>
                    <a:pt x="164021" y="101918"/>
                    <a:pt x="158210" y="95631"/>
                    <a:pt x="150019" y="95631"/>
                  </a:cubicBezTo>
                  <a:cubicBezTo>
                    <a:pt x="144113" y="95631"/>
                    <a:pt x="138875" y="98870"/>
                    <a:pt x="137351" y="104013"/>
                  </a:cubicBezTo>
                  <a:cubicBezTo>
                    <a:pt x="135255" y="98870"/>
                    <a:pt x="130588" y="95631"/>
                    <a:pt x="124587" y="95631"/>
                  </a:cubicBezTo>
                  <a:cubicBezTo>
                    <a:pt x="119443" y="95631"/>
                    <a:pt x="115157" y="98203"/>
                    <a:pt x="113157" y="102299"/>
                  </a:cubicBezTo>
                  <a:lnTo>
                    <a:pt x="113157" y="96488"/>
                  </a:lnTo>
                  <a:lnTo>
                    <a:pt x="107442" y="96488"/>
                  </a:lnTo>
                  <a:lnTo>
                    <a:pt x="107442" y="135826"/>
                  </a:lnTo>
                  <a:lnTo>
                    <a:pt x="113157" y="135826"/>
                  </a:lnTo>
                  <a:lnTo>
                    <a:pt x="113157" y="110776"/>
                  </a:lnTo>
                  <a:cubicBezTo>
                    <a:pt x="113157" y="104870"/>
                    <a:pt x="117539" y="100679"/>
                    <a:pt x="123825" y="100679"/>
                  </a:cubicBezTo>
                  <a:cubicBezTo>
                    <a:pt x="129159" y="100679"/>
                    <a:pt x="132874" y="105156"/>
                    <a:pt x="132874" y="111538"/>
                  </a:cubicBezTo>
                  <a:lnTo>
                    <a:pt x="132874" y="135826"/>
                  </a:lnTo>
                  <a:lnTo>
                    <a:pt x="138589" y="135826"/>
                  </a:lnTo>
                  <a:lnTo>
                    <a:pt x="138589" y="110776"/>
                  </a:lnTo>
                  <a:cubicBezTo>
                    <a:pt x="138589" y="104870"/>
                    <a:pt x="142970" y="100679"/>
                    <a:pt x="149257" y="100679"/>
                  </a:cubicBezTo>
                  <a:cubicBezTo>
                    <a:pt x="154591" y="100679"/>
                    <a:pt x="158305" y="105156"/>
                    <a:pt x="158305" y="111538"/>
                  </a:cubicBezTo>
                  <a:lnTo>
                    <a:pt x="158305" y="135826"/>
                  </a:lnTo>
                  <a:lnTo>
                    <a:pt x="164021" y="135826"/>
                  </a:lnTo>
                  <a:close/>
                  <a:moveTo>
                    <a:pt x="67246" y="96583"/>
                  </a:moveTo>
                  <a:lnTo>
                    <a:pt x="60865" y="96583"/>
                  </a:lnTo>
                  <a:lnTo>
                    <a:pt x="77629" y="135922"/>
                  </a:lnTo>
                  <a:lnTo>
                    <a:pt x="83153" y="135922"/>
                  </a:lnTo>
                  <a:lnTo>
                    <a:pt x="99631" y="96583"/>
                  </a:lnTo>
                  <a:lnTo>
                    <a:pt x="93250" y="96583"/>
                  </a:lnTo>
                  <a:lnTo>
                    <a:pt x="80391" y="129254"/>
                  </a:lnTo>
                  <a:lnTo>
                    <a:pt x="67246" y="96583"/>
                  </a:lnTo>
                  <a:close/>
                </a:path>
              </a:pathLst>
            </a:custGeom>
            <a:solidFill>
              <a:srgbClr val="9BF00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599" name="Freeform: Shape 598">
              <a:extLst>
                <a:ext uri="{FF2B5EF4-FFF2-40B4-BE49-F238E27FC236}">
                  <a16:creationId xmlns:a16="http://schemas.microsoft.com/office/drawing/2014/main" id="{DD133843-E22C-4173-9882-2F0144A726FB}"/>
                </a:ext>
              </a:extLst>
            </p:cNvPr>
            <p:cNvSpPr/>
            <p:nvPr/>
          </p:nvSpPr>
          <p:spPr>
            <a:xfrm>
              <a:off x="2421771" y="3476509"/>
              <a:ext cx="319964" cy="327762"/>
            </a:xfrm>
            <a:custGeom>
              <a:avLst/>
              <a:gdLst>
                <a:gd name="connsiteX0" fmla="*/ 0 w 228599"/>
                <a:gd name="connsiteY0" fmla="*/ 0 h 228600"/>
                <a:gd name="connsiteX1" fmla="*/ 0 w 228599"/>
                <a:gd name="connsiteY1" fmla="*/ 228314 h 228600"/>
                <a:gd name="connsiteX2" fmla="*/ 196786 w 228599"/>
                <a:gd name="connsiteY2" fmla="*/ 228314 h 228600"/>
                <a:gd name="connsiteX3" fmla="*/ 196786 w 228599"/>
                <a:gd name="connsiteY3" fmla="*/ 218694 h 228600"/>
                <a:gd name="connsiteX4" fmla="*/ 9620 w 228599"/>
                <a:gd name="connsiteY4" fmla="*/ 218694 h 228600"/>
                <a:gd name="connsiteX5" fmla="*/ 9620 w 228599"/>
                <a:gd name="connsiteY5" fmla="*/ 9620 h 228600"/>
                <a:gd name="connsiteX6" fmla="*/ 219075 w 228599"/>
                <a:gd name="connsiteY6" fmla="*/ 9620 h 228600"/>
                <a:gd name="connsiteX7" fmla="*/ 219075 w 228599"/>
                <a:gd name="connsiteY7" fmla="*/ 228600 h 228600"/>
                <a:gd name="connsiteX8" fmla="*/ 228600 w 228599"/>
                <a:gd name="connsiteY8" fmla="*/ 228600 h 228600"/>
                <a:gd name="connsiteX9" fmla="*/ 228600 w 228599"/>
                <a:gd name="connsiteY9" fmla="*/ 0 h 228600"/>
                <a:gd name="connsiteX10" fmla="*/ 0 w 228599"/>
                <a:gd name="connsiteY10" fmla="*/ 0 h 228600"/>
                <a:gd name="connsiteX11" fmla="*/ 164021 w 228599"/>
                <a:gd name="connsiteY11" fmla="*/ 135922 h 228600"/>
                <a:gd name="connsiteX12" fmla="*/ 164021 w 228599"/>
                <a:gd name="connsiteY12" fmla="*/ 110871 h 228600"/>
                <a:gd name="connsiteX13" fmla="*/ 150019 w 228599"/>
                <a:gd name="connsiteY13" fmla="*/ 95631 h 228600"/>
                <a:gd name="connsiteX14" fmla="*/ 137351 w 228599"/>
                <a:gd name="connsiteY14" fmla="*/ 104013 h 228600"/>
                <a:gd name="connsiteX15" fmla="*/ 124587 w 228599"/>
                <a:gd name="connsiteY15" fmla="*/ 95631 h 228600"/>
                <a:gd name="connsiteX16" fmla="*/ 113157 w 228599"/>
                <a:gd name="connsiteY16" fmla="*/ 102299 h 228600"/>
                <a:gd name="connsiteX17" fmla="*/ 113157 w 228599"/>
                <a:gd name="connsiteY17" fmla="*/ 96488 h 228600"/>
                <a:gd name="connsiteX18" fmla="*/ 107442 w 228599"/>
                <a:gd name="connsiteY18" fmla="*/ 96488 h 228600"/>
                <a:gd name="connsiteX19" fmla="*/ 107442 w 228599"/>
                <a:gd name="connsiteY19" fmla="*/ 135826 h 228600"/>
                <a:gd name="connsiteX20" fmla="*/ 113157 w 228599"/>
                <a:gd name="connsiteY20" fmla="*/ 135826 h 228600"/>
                <a:gd name="connsiteX21" fmla="*/ 113157 w 228599"/>
                <a:gd name="connsiteY21" fmla="*/ 110776 h 228600"/>
                <a:gd name="connsiteX22" fmla="*/ 123825 w 228599"/>
                <a:gd name="connsiteY22" fmla="*/ 100679 h 228600"/>
                <a:gd name="connsiteX23" fmla="*/ 132874 w 228599"/>
                <a:gd name="connsiteY23" fmla="*/ 111538 h 228600"/>
                <a:gd name="connsiteX24" fmla="*/ 132874 w 228599"/>
                <a:gd name="connsiteY24" fmla="*/ 135826 h 228600"/>
                <a:gd name="connsiteX25" fmla="*/ 138589 w 228599"/>
                <a:gd name="connsiteY25" fmla="*/ 135826 h 228600"/>
                <a:gd name="connsiteX26" fmla="*/ 138589 w 228599"/>
                <a:gd name="connsiteY26" fmla="*/ 110776 h 228600"/>
                <a:gd name="connsiteX27" fmla="*/ 149257 w 228599"/>
                <a:gd name="connsiteY27" fmla="*/ 100679 h 228600"/>
                <a:gd name="connsiteX28" fmla="*/ 158305 w 228599"/>
                <a:gd name="connsiteY28" fmla="*/ 111538 h 228600"/>
                <a:gd name="connsiteX29" fmla="*/ 158305 w 228599"/>
                <a:gd name="connsiteY29" fmla="*/ 135826 h 228600"/>
                <a:gd name="connsiteX30" fmla="*/ 164021 w 228599"/>
                <a:gd name="connsiteY30" fmla="*/ 135826 h 228600"/>
                <a:gd name="connsiteX31" fmla="*/ 67246 w 228599"/>
                <a:gd name="connsiteY31" fmla="*/ 96583 h 228600"/>
                <a:gd name="connsiteX32" fmla="*/ 60865 w 228599"/>
                <a:gd name="connsiteY32" fmla="*/ 96583 h 228600"/>
                <a:gd name="connsiteX33" fmla="*/ 77629 w 228599"/>
                <a:gd name="connsiteY33" fmla="*/ 135922 h 228600"/>
                <a:gd name="connsiteX34" fmla="*/ 83153 w 228599"/>
                <a:gd name="connsiteY34" fmla="*/ 135922 h 228600"/>
                <a:gd name="connsiteX35" fmla="*/ 99631 w 228599"/>
                <a:gd name="connsiteY35" fmla="*/ 96583 h 228600"/>
                <a:gd name="connsiteX36" fmla="*/ 93250 w 228599"/>
                <a:gd name="connsiteY36" fmla="*/ 96583 h 228600"/>
                <a:gd name="connsiteX37" fmla="*/ 80391 w 228599"/>
                <a:gd name="connsiteY37" fmla="*/ 129254 h 228600"/>
                <a:gd name="connsiteX38" fmla="*/ 67246 w 228599"/>
                <a:gd name="connsiteY38" fmla="*/ 96583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8599" h="228600">
                  <a:moveTo>
                    <a:pt x="0" y="0"/>
                  </a:moveTo>
                  <a:lnTo>
                    <a:pt x="0" y="228314"/>
                  </a:lnTo>
                  <a:lnTo>
                    <a:pt x="196786" y="228314"/>
                  </a:lnTo>
                  <a:lnTo>
                    <a:pt x="196786" y="218694"/>
                  </a:lnTo>
                  <a:lnTo>
                    <a:pt x="9620" y="218694"/>
                  </a:lnTo>
                  <a:lnTo>
                    <a:pt x="9620" y="9620"/>
                  </a:lnTo>
                  <a:lnTo>
                    <a:pt x="219075" y="9620"/>
                  </a:lnTo>
                  <a:lnTo>
                    <a:pt x="219075" y="228600"/>
                  </a:lnTo>
                  <a:lnTo>
                    <a:pt x="228600" y="228600"/>
                  </a:lnTo>
                  <a:lnTo>
                    <a:pt x="228600" y="0"/>
                  </a:lnTo>
                  <a:lnTo>
                    <a:pt x="0" y="0"/>
                  </a:lnTo>
                  <a:close/>
                  <a:moveTo>
                    <a:pt x="164021" y="135922"/>
                  </a:moveTo>
                  <a:lnTo>
                    <a:pt x="164021" y="110871"/>
                  </a:lnTo>
                  <a:cubicBezTo>
                    <a:pt x="164021" y="101918"/>
                    <a:pt x="158210" y="95631"/>
                    <a:pt x="150019" y="95631"/>
                  </a:cubicBezTo>
                  <a:cubicBezTo>
                    <a:pt x="144113" y="95631"/>
                    <a:pt x="138875" y="98870"/>
                    <a:pt x="137351" y="104013"/>
                  </a:cubicBezTo>
                  <a:cubicBezTo>
                    <a:pt x="135255" y="98870"/>
                    <a:pt x="130588" y="95631"/>
                    <a:pt x="124587" y="95631"/>
                  </a:cubicBezTo>
                  <a:cubicBezTo>
                    <a:pt x="119443" y="95631"/>
                    <a:pt x="115157" y="98203"/>
                    <a:pt x="113157" y="102299"/>
                  </a:cubicBezTo>
                  <a:lnTo>
                    <a:pt x="113157" y="96488"/>
                  </a:lnTo>
                  <a:lnTo>
                    <a:pt x="107442" y="96488"/>
                  </a:lnTo>
                  <a:lnTo>
                    <a:pt x="107442" y="135826"/>
                  </a:lnTo>
                  <a:lnTo>
                    <a:pt x="113157" y="135826"/>
                  </a:lnTo>
                  <a:lnTo>
                    <a:pt x="113157" y="110776"/>
                  </a:lnTo>
                  <a:cubicBezTo>
                    <a:pt x="113157" y="104870"/>
                    <a:pt x="117539" y="100679"/>
                    <a:pt x="123825" y="100679"/>
                  </a:cubicBezTo>
                  <a:cubicBezTo>
                    <a:pt x="129159" y="100679"/>
                    <a:pt x="132874" y="105156"/>
                    <a:pt x="132874" y="111538"/>
                  </a:cubicBezTo>
                  <a:lnTo>
                    <a:pt x="132874" y="135826"/>
                  </a:lnTo>
                  <a:lnTo>
                    <a:pt x="138589" y="135826"/>
                  </a:lnTo>
                  <a:lnTo>
                    <a:pt x="138589" y="110776"/>
                  </a:lnTo>
                  <a:cubicBezTo>
                    <a:pt x="138589" y="104870"/>
                    <a:pt x="142970" y="100679"/>
                    <a:pt x="149257" y="100679"/>
                  </a:cubicBezTo>
                  <a:cubicBezTo>
                    <a:pt x="154591" y="100679"/>
                    <a:pt x="158305" y="105156"/>
                    <a:pt x="158305" y="111538"/>
                  </a:cubicBezTo>
                  <a:lnTo>
                    <a:pt x="158305" y="135826"/>
                  </a:lnTo>
                  <a:lnTo>
                    <a:pt x="164021" y="135826"/>
                  </a:lnTo>
                  <a:close/>
                  <a:moveTo>
                    <a:pt x="67246" y="96583"/>
                  </a:moveTo>
                  <a:lnTo>
                    <a:pt x="60865" y="96583"/>
                  </a:lnTo>
                  <a:lnTo>
                    <a:pt x="77629" y="135922"/>
                  </a:lnTo>
                  <a:lnTo>
                    <a:pt x="83153" y="135922"/>
                  </a:lnTo>
                  <a:lnTo>
                    <a:pt x="99631" y="96583"/>
                  </a:lnTo>
                  <a:lnTo>
                    <a:pt x="93250" y="96583"/>
                  </a:lnTo>
                  <a:lnTo>
                    <a:pt x="80391" y="129254"/>
                  </a:lnTo>
                  <a:lnTo>
                    <a:pt x="67246" y="96583"/>
                  </a:lnTo>
                  <a:close/>
                </a:path>
              </a:pathLst>
            </a:custGeom>
            <a:solidFill>
              <a:srgbClr val="9BF00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grpSp>
      <p:pic>
        <p:nvPicPr>
          <p:cNvPr id="600" name="Graphic 599">
            <a:extLst>
              <a:ext uri="{FF2B5EF4-FFF2-40B4-BE49-F238E27FC236}">
                <a16:creationId xmlns:a16="http://schemas.microsoft.com/office/drawing/2014/main" id="{48F81C1D-C27C-458C-9BCA-55471F9C809F}"/>
              </a:ext>
              <a:ext uri="{C183D7F6-B498-43B3-948B-1728B52AA6E4}">
                <adec:decorative xmlns:adec="http://schemas.microsoft.com/office/drawing/2017/decorative" val="1"/>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6354236" y="5541139"/>
            <a:ext cx="365760" cy="365760"/>
          </a:xfrm>
          <a:prstGeom prst="rect">
            <a:avLst/>
          </a:prstGeom>
        </p:spPr>
      </p:pic>
      <p:pic>
        <p:nvPicPr>
          <p:cNvPr id="602" name="Graphic 601">
            <a:extLst>
              <a:ext uri="{FF2B5EF4-FFF2-40B4-BE49-F238E27FC236}">
                <a16:creationId xmlns:a16="http://schemas.microsoft.com/office/drawing/2014/main" id="{DBFA343A-D0D0-42A9-A818-EAE5FA27D2D2}"/>
              </a:ext>
              <a:ext uri="{C183D7F6-B498-43B3-948B-1728B52AA6E4}">
                <adec:decorative xmlns:adec="http://schemas.microsoft.com/office/drawing/2017/decorative" val="1"/>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6679880" y="5541139"/>
            <a:ext cx="365760" cy="365760"/>
          </a:xfrm>
          <a:prstGeom prst="rect">
            <a:avLst/>
          </a:prstGeom>
        </p:spPr>
      </p:pic>
      <p:sp>
        <p:nvSpPr>
          <p:cNvPr id="609" name="Freeform: Shape 608">
            <a:extLst>
              <a:ext uri="{FF2B5EF4-FFF2-40B4-BE49-F238E27FC236}">
                <a16:creationId xmlns:a16="http://schemas.microsoft.com/office/drawing/2014/main" id="{28729338-FE67-4AE9-96F3-A077635FE9E6}"/>
              </a:ext>
              <a:ext uri="{C183D7F6-B498-43B3-948B-1728B52AA6E4}">
                <adec:decorative xmlns:adec="http://schemas.microsoft.com/office/drawing/2017/decorative" val="1"/>
              </a:ext>
            </a:extLst>
          </p:cNvPr>
          <p:cNvSpPr/>
          <p:nvPr/>
        </p:nvSpPr>
        <p:spPr>
          <a:xfrm>
            <a:off x="5131467" y="6438257"/>
            <a:ext cx="274320" cy="274320"/>
          </a:xfrm>
          <a:custGeom>
            <a:avLst/>
            <a:gdLst>
              <a:gd name="connsiteX0" fmla="*/ 223171 w 238315"/>
              <a:gd name="connsiteY0" fmla="*/ 0 h 238029"/>
              <a:gd name="connsiteX1" fmla="*/ 88678 w 238315"/>
              <a:gd name="connsiteY1" fmla="*/ 0 h 238029"/>
              <a:gd name="connsiteX2" fmla="*/ 73533 w 238315"/>
              <a:gd name="connsiteY2" fmla="*/ 15240 h 238029"/>
              <a:gd name="connsiteX3" fmla="*/ 73533 w 238315"/>
              <a:gd name="connsiteY3" fmla="*/ 71057 h 238029"/>
              <a:gd name="connsiteX4" fmla="*/ 15145 w 238315"/>
              <a:gd name="connsiteY4" fmla="*/ 71057 h 238029"/>
              <a:gd name="connsiteX5" fmla="*/ 0 w 238315"/>
              <a:gd name="connsiteY5" fmla="*/ 86297 h 238029"/>
              <a:gd name="connsiteX6" fmla="*/ 0 w 238315"/>
              <a:gd name="connsiteY6" fmla="*/ 222790 h 238029"/>
              <a:gd name="connsiteX7" fmla="*/ 15145 w 238315"/>
              <a:gd name="connsiteY7" fmla="*/ 238030 h 238029"/>
              <a:gd name="connsiteX8" fmla="*/ 149638 w 238315"/>
              <a:gd name="connsiteY8" fmla="*/ 238030 h 238029"/>
              <a:gd name="connsiteX9" fmla="*/ 164783 w 238315"/>
              <a:gd name="connsiteY9" fmla="*/ 222790 h 238029"/>
              <a:gd name="connsiteX10" fmla="*/ 164783 w 238315"/>
              <a:gd name="connsiteY10" fmla="*/ 166973 h 238029"/>
              <a:gd name="connsiteX11" fmla="*/ 223171 w 238315"/>
              <a:gd name="connsiteY11" fmla="*/ 166973 h 238029"/>
              <a:gd name="connsiteX12" fmla="*/ 238315 w 238315"/>
              <a:gd name="connsiteY12" fmla="*/ 151733 h 238029"/>
              <a:gd name="connsiteX13" fmla="*/ 238315 w 238315"/>
              <a:gd name="connsiteY13" fmla="*/ 15240 h 238029"/>
              <a:gd name="connsiteX14" fmla="*/ 223171 w 238315"/>
              <a:gd name="connsiteY14" fmla="*/ 0 h 238029"/>
              <a:gd name="connsiteX15" fmla="*/ 228790 w 238315"/>
              <a:gd name="connsiteY15" fmla="*/ 151733 h 238029"/>
              <a:gd name="connsiteX16" fmla="*/ 223171 w 238315"/>
              <a:gd name="connsiteY16" fmla="*/ 157448 h 238029"/>
              <a:gd name="connsiteX17" fmla="*/ 155258 w 238315"/>
              <a:gd name="connsiteY17" fmla="*/ 157448 h 238029"/>
              <a:gd name="connsiteX18" fmla="*/ 155258 w 238315"/>
              <a:gd name="connsiteY18" fmla="*/ 222790 h 238029"/>
              <a:gd name="connsiteX19" fmla="*/ 149638 w 238315"/>
              <a:gd name="connsiteY19" fmla="*/ 228505 h 238029"/>
              <a:gd name="connsiteX20" fmla="*/ 15145 w 238315"/>
              <a:gd name="connsiteY20" fmla="*/ 228505 h 238029"/>
              <a:gd name="connsiteX21" fmla="*/ 9525 w 238315"/>
              <a:gd name="connsiteY21" fmla="*/ 222790 h 238029"/>
              <a:gd name="connsiteX22" fmla="*/ 9525 w 238315"/>
              <a:gd name="connsiteY22" fmla="*/ 86297 h 238029"/>
              <a:gd name="connsiteX23" fmla="*/ 15145 w 238315"/>
              <a:gd name="connsiteY23" fmla="*/ 80582 h 238029"/>
              <a:gd name="connsiteX24" fmla="*/ 83153 w 238315"/>
              <a:gd name="connsiteY24" fmla="*/ 80582 h 238029"/>
              <a:gd name="connsiteX25" fmla="*/ 83153 w 238315"/>
              <a:gd name="connsiteY25" fmla="*/ 15240 h 238029"/>
              <a:gd name="connsiteX26" fmla="*/ 88773 w 238315"/>
              <a:gd name="connsiteY26" fmla="*/ 9525 h 238029"/>
              <a:gd name="connsiteX27" fmla="*/ 223266 w 238315"/>
              <a:gd name="connsiteY27" fmla="*/ 9525 h 238029"/>
              <a:gd name="connsiteX28" fmla="*/ 228886 w 238315"/>
              <a:gd name="connsiteY28" fmla="*/ 15240 h 238029"/>
              <a:gd name="connsiteX29" fmla="*/ 228886 w 238315"/>
              <a:gd name="connsiteY29" fmla="*/ 151733 h 238029"/>
              <a:gd name="connsiteX30" fmla="*/ 183642 w 238315"/>
              <a:gd name="connsiteY30" fmla="*/ 47911 h 238029"/>
              <a:gd name="connsiteX31" fmla="*/ 127730 w 238315"/>
              <a:gd name="connsiteY31" fmla="*/ 47911 h 238029"/>
              <a:gd name="connsiteX32" fmla="*/ 117538 w 238315"/>
              <a:gd name="connsiteY32" fmla="*/ 58103 h 238029"/>
              <a:gd name="connsiteX33" fmla="*/ 117538 w 238315"/>
              <a:gd name="connsiteY33" fmla="*/ 114014 h 238029"/>
              <a:gd name="connsiteX34" fmla="*/ 119253 w 238315"/>
              <a:gd name="connsiteY34" fmla="*/ 119634 h 238029"/>
              <a:gd name="connsiteX35" fmla="*/ 112585 w 238315"/>
              <a:gd name="connsiteY35" fmla="*/ 117062 h 238029"/>
              <a:gd name="connsiteX36" fmla="*/ 56674 w 238315"/>
              <a:gd name="connsiteY36" fmla="*/ 117062 h 238029"/>
              <a:gd name="connsiteX37" fmla="*/ 46482 w 238315"/>
              <a:gd name="connsiteY37" fmla="*/ 127254 h 238029"/>
              <a:gd name="connsiteX38" fmla="*/ 46482 w 238315"/>
              <a:gd name="connsiteY38" fmla="*/ 183166 h 238029"/>
              <a:gd name="connsiteX39" fmla="*/ 56674 w 238315"/>
              <a:gd name="connsiteY39" fmla="*/ 193358 h 238029"/>
              <a:gd name="connsiteX40" fmla="*/ 112585 w 238315"/>
              <a:gd name="connsiteY40" fmla="*/ 193358 h 238029"/>
              <a:gd name="connsiteX41" fmla="*/ 122777 w 238315"/>
              <a:gd name="connsiteY41" fmla="*/ 183166 h 238029"/>
              <a:gd name="connsiteX42" fmla="*/ 122777 w 238315"/>
              <a:gd name="connsiteY42" fmla="*/ 127254 h 238029"/>
              <a:gd name="connsiteX43" fmla="*/ 121063 w 238315"/>
              <a:gd name="connsiteY43" fmla="*/ 121634 h 238029"/>
              <a:gd name="connsiteX44" fmla="*/ 127730 w 238315"/>
              <a:gd name="connsiteY44" fmla="*/ 124206 h 238029"/>
              <a:gd name="connsiteX45" fmla="*/ 183642 w 238315"/>
              <a:gd name="connsiteY45" fmla="*/ 124206 h 238029"/>
              <a:gd name="connsiteX46" fmla="*/ 193834 w 238315"/>
              <a:gd name="connsiteY46" fmla="*/ 114014 h 238029"/>
              <a:gd name="connsiteX47" fmla="*/ 193834 w 238315"/>
              <a:gd name="connsiteY47" fmla="*/ 58103 h 238029"/>
              <a:gd name="connsiteX48" fmla="*/ 183642 w 238315"/>
              <a:gd name="connsiteY48" fmla="*/ 47911 h 238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8315" h="238029">
                <a:moveTo>
                  <a:pt x="223171" y="0"/>
                </a:moveTo>
                <a:lnTo>
                  <a:pt x="88678" y="0"/>
                </a:lnTo>
                <a:cubicBezTo>
                  <a:pt x="80391" y="0"/>
                  <a:pt x="73533" y="6858"/>
                  <a:pt x="73533" y="15240"/>
                </a:cubicBezTo>
                <a:lnTo>
                  <a:pt x="73533" y="71057"/>
                </a:lnTo>
                <a:lnTo>
                  <a:pt x="15145" y="71057"/>
                </a:lnTo>
                <a:cubicBezTo>
                  <a:pt x="6858" y="71057"/>
                  <a:pt x="0" y="77915"/>
                  <a:pt x="0" y="86297"/>
                </a:cubicBezTo>
                <a:lnTo>
                  <a:pt x="0" y="222790"/>
                </a:lnTo>
                <a:cubicBezTo>
                  <a:pt x="0" y="231172"/>
                  <a:pt x="6763" y="238030"/>
                  <a:pt x="15145" y="238030"/>
                </a:cubicBezTo>
                <a:lnTo>
                  <a:pt x="149638" y="238030"/>
                </a:lnTo>
                <a:cubicBezTo>
                  <a:pt x="157925" y="238030"/>
                  <a:pt x="164783" y="231172"/>
                  <a:pt x="164783" y="222790"/>
                </a:cubicBezTo>
                <a:lnTo>
                  <a:pt x="164783" y="166973"/>
                </a:lnTo>
                <a:lnTo>
                  <a:pt x="223171" y="166973"/>
                </a:lnTo>
                <a:cubicBezTo>
                  <a:pt x="231458" y="166973"/>
                  <a:pt x="238315" y="160115"/>
                  <a:pt x="238315" y="151733"/>
                </a:cubicBezTo>
                <a:lnTo>
                  <a:pt x="238315" y="15240"/>
                </a:lnTo>
                <a:cubicBezTo>
                  <a:pt x="238315" y="6858"/>
                  <a:pt x="231553" y="0"/>
                  <a:pt x="223171" y="0"/>
                </a:cubicBezTo>
                <a:close/>
                <a:moveTo>
                  <a:pt x="228790" y="151733"/>
                </a:moveTo>
                <a:cubicBezTo>
                  <a:pt x="228790" y="154877"/>
                  <a:pt x="226314" y="157448"/>
                  <a:pt x="223171" y="157448"/>
                </a:cubicBezTo>
                <a:lnTo>
                  <a:pt x="155258" y="157448"/>
                </a:lnTo>
                <a:lnTo>
                  <a:pt x="155258" y="222790"/>
                </a:lnTo>
                <a:cubicBezTo>
                  <a:pt x="155258" y="225933"/>
                  <a:pt x="152781" y="228505"/>
                  <a:pt x="149638" y="228505"/>
                </a:cubicBezTo>
                <a:lnTo>
                  <a:pt x="15145" y="228505"/>
                </a:lnTo>
                <a:cubicBezTo>
                  <a:pt x="12097" y="228505"/>
                  <a:pt x="9525" y="225933"/>
                  <a:pt x="9525" y="222790"/>
                </a:cubicBezTo>
                <a:lnTo>
                  <a:pt x="9525" y="86297"/>
                </a:lnTo>
                <a:cubicBezTo>
                  <a:pt x="9525" y="83153"/>
                  <a:pt x="12001" y="80582"/>
                  <a:pt x="15145" y="80582"/>
                </a:cubicBezTo>
                <a:lnTo>
                  <a:pt x="83153" y="80582"/>
                </a:lnTo>
                <a:lnTo>
                  <a:pt x="83153" y="15240"/>
                </a:lnTo>
                <a:cubicBezTo>
                  <a:pt x="83153" y="12097"/>
                  <a:pt x="85630" y="9525"/>
                  <a:pt x="88773" y="9525"/>
                </a:cubicBezTo>
                <a:lnTo>
                  <a:pt x="223266" y="9525"/>
                </a:lnTo>
                <a:cubicBezTo>
                  <a:pt x="226314" y="9525"/>
                  <a:pt x="228886" y="12097"/>
                  <a:pt x="228886" y="15240"/>
                </a:cubicBezTo>
                <a:lnTo>
                  <a:pt x="228886" y="151733"/>
                </a:lnTo>
                <a:close/>
                <a:moveTo>
                  <a:pt x="183642" y="47911"/>
                </a:moveTo>
                <a:lnTo>
                  <a:pt x="127730" y="47911"/>
                </a:lnTo>
                <a:cubicBezTo>
                  <a:pt x="122110" y="47911"/>
                  <a:pt x="117538" y="52483"/>
                  <a:pt x="117538" y="58103"/>
                </a:cubicBezTo>
                <a:lnTo>
                  <a:pt x="117538" y="114014"/>
                </a:lnTo>
                <a:cubicBezTo>
                  <a:pt x="117538" y="116110"/>
                  <a:pt x="118205" y="118015"/>
                  <a:pt x="119253" y="119634"/>
                </a:cubicBezTo>
                <a:cubicBezTo>
                  <a:pt x="117443" y="118015"/>
                  <a:pt x="115157" y="117062"/>
                  <a:pt x="112585" y="117062"/>
                </a:cubicBezTo>
                <a:lnTo>
                  <a:pt x="56674" y="117062"/>
                </a:lnTo>
                <a:cubicBezTo>
                  <a:pt x="51054" y="117062"/>
                  <a:pt x="46482" y="121634"/>
                  <a:pt x="46482" y="127254"/>
                </a:cubicBezTo>
                <a:lnTo>
                  <a:pt x="46482" y="183166"/>
                </a:lnTo>
                <a:cubicBezTo>
                  <a:pt x="46482" y="188786"/>
                  <a:pt x="51054" y="193358"/>
                  <a:pt x="56674" y="193358"/>
                </a:cubicBezTo>
                <a:lnTo>
                  <a:pt x="112585" y="193358"/>
                </a:lnTo>
                <a:cubicBezTo>
                  <a:pt x="118205" y="193358"/>
                  <a:pt x="122777" y="188786"/>
                  <a:pt x="122777" y="183166"/>
                </a:cubicBezTo>
                <a:lnTo>
                  <a:pt x="122777" y="127254"/>
                </a:lnTo>
                <a:cubicBezTo>
                  <a:pt x="122777" y="125158"/>
                  <a:pt x="122110" y="123254"/>
                  <a:pt x="121063" y="121634"/>
                </a:cubicBezTo>
                <a:cubicBezTo>
                  <a:pt x="122872" y="123254"/>
                  <a:pt x="125158" y="124206"/>
                  <a:pt x="127730" y="124206"/>
                </a:cubicBezTo>
                <a:lnTo>
                  <a:pt x="183642" y="124206"/>
                </a:lnTo>
                <a:cubicBezTo>
                  <a:pt x="189262" y="124206"/>
                  <a:pt x="193834" y="119634"/>
                  <a:pt x="193834" y="114014"/>
                </a:cubicBezTo>
                <a:lnTo>
                  <a:pt x="193834" y="58103"/>
                </a:lnTo>
                <a:cubicBezTo>
                  <a:pt x="193834" y="52483"/>
                  <a:pt x="189262" y="47911"/>
                  <a:pt x="183642" y="47911"/>
                </a:cubicBezTo>
                <a:close/>
              </a:path>
            </a:pathLst>
          </a:custGeom>
          <a:solidFill>
            <a:srgbClr val="9BF00B"/>
          </a:solidFill>
          <a:ln w="9525"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55" name="Picture 54">
            <a:extLst>
              <a:ext uri="{FF2B5EF4-FFF2-40B4-BE49-F238E27FC236}">
                <a16:creationId xmlns:a16="http://schemas.microsoft.com/office/drawing/2014/main" id="{73183405-34A4-4768-981B-C20671050455}"/>
              </a:ext>
              <a:ext uri="{C183D7F6-B498-43B3-948B-1728B52AA6E4}">
                <adec:decorative xmlns:adec="http://schemas.microsoft.com/office/drawing/2017/decorative" val="1"/>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7518293" y="6483977"/>
            <a:ext cx="382009" cy="228600"/>
          </a:xfrm>
          <a:prstGeom prst="rect">
            <a:avLst/>
          </a:prstGeom>
        </p:spPr>
      </p:pic>
      <p:pic>
        <p:nvPicPr>
          <p:cNvPr id="621" name="Picture 620">
            <a:extLst>
              <a:ext uri="{FF2B5EF4-FFF2-40B4-BE49-F238E27FC236}">
                <a16:creationId xmlns:a16="http://schemas.microsoft.com/office/drawing/2014/main" id="{EBF30828-B091-46F9-A0B1-B040EB7294F2}"/>
              </a:ext>
              <a:ext uri="{C183D7F6-B498-43B3-948B-1728B52AA6E4}">
                <adec:decorative xmlns:adec="http://schemas.microsoft.com/office/drawing/2017/decorative" val="1"/>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9917493" y="6461117"/>
            <a:ext cx="274320" cy="274320"/>
          </a:xfrm>
          <a:prstGeom prst="rect">
            <a:avLst/>
          </a:prstGeom>
        </p:spPr>
      </p:pic>
      <p:grpSp>
        <p:nvGrpSpPr>
          <p:cNvPr id="56" name="Group 55">
            <a:extLst>
              <a:ext uri="{FF2B5EF4-FFF2-40B4-BE49-F238E27FC236}">
                <a16:creationId xmlns:a16="http://schemas.microsoft.com/office/drawing/2014/main" id="{CC77B94A-99CD-441D-9811-D7EAF18667D5}"/>
              </a:ext>
              <a:ext uri="{C183D7F6-B498-43B3-948B-1728B52AA6E4}">
                <adec:decorative xmlns:adec="http://schemas.microsoft.com/office/drawing/2017/decorative" val="1"/>
              </a:ext>
            </a:extLst>
          </p:cNvPr>
          <p:cNvGrpSpPr/>
          <p:nvPr/>
        </p:nvGrpSpPr>
        <p:grpSpPr>
          <a:xfrm>
            <a:off x="7650035" y="5536788"/>
            <a:ext cx="700067" cy="307124"/>
            <a:chOff x="4447110" y="3353207"/>
            <a:chExt cx="755768" cy="365760"/>
          </a:xfrm>
        </p:grpSpPr>
        <p:pic>
          <p:nvPicPr>
            <p:cNvPr id="629" name="Graphic 17">
              <a:extLst>
                <a:ext uri="{FF2B5EF4-FFF2-40B4-BE49-F238E27FC236}">
                  <a16:creationId xmlns:a16="http://schemas.microsoft.com/office/drawing/2014/main" id="{D69C511F-6F36-4F76-A694-67545DEAE5C2}"/>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4447110" y="3353207"/>
              <a:ext cx="365760"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3" name="Graphic 17">
              <a:extLst>
                <a:ext uri="{FF2B5EF4-FFF2-40B4-BE49-F238E27FC236}">
                  <a16:creationId xmlns:a16="http://schemas.microsoft.com/office/drawing/2014/main" id="{786D0A84-CC25-496F-8D51-0BAEC176F7BB}"/>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4837118" y="3353207"/>
              <a:ext cx="365760"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a:extLst>
              <a:ext uri="{FF2B5EF4-FFF2-40B4-BE49-F238E27FC236}">
                <a16:creationId xmlns:a16="http://schemas.microsoft.com/office/drawing/2014/main" id="{0313E16A-168E-493E-8EB9-4BFF3C3A27E9}"/>
              </a:ext>
              <a:ext uri="{C183D7F6-B498-43B3-948B-1728B52AA6E4}">
                <adec:decorative xmlns:adec="http://schemas.microsoft.com/office/drawing/2017/decorative" val="1"/>
              </a:ext>
            </a:extLst>
          </p:cNvPr>
          <p:cNvGrpSpPr/>
          <p:nvPr/>
        </p:nvGrpSpPr>
        <p:grpSpPr>
          <a:xfrm>
            <a:off x="8751313" y="5524481"/>
            <a:ext cx="751340" cy="379192"/>
            <a:chOff x="8249786" y="5090069"/>
            <a:chExt cx="751340" cy="379192"/>
          </a:xfrm>
        </p:grpSpPr>
        <p:pic>
          <p:nvPicPr>
            <p:cNvPr id="637" name="Graphic 84">
              <a:extLst>
                <a:ext uri="{FF2B5EF4-FFF2-40B4-BE49-F238E27FC236}">
                  <a16:creationId xmlns:a16="http://schemas.microsoft.com/office/drawing/2014/main" id="{37C3E2D6-A70D-4AE1-9169-3CFF2361C3C6}"/>
                </a:ext>
              </a:extLst>
            </p:cNvPr>
            <p:cNvPicPr>
              <a:picLocks noChangeAspect="1" noChangeArrowheads="1"/>
            </p:cNvPicPr>
            <p:nvPr/>
          </p:nvPicPr>
          <p:blipFill>
            <a:blip r:embed="rId49">
              <a:extLst>
                <a:ext uri="{96DAC541-7B7A-43D3-8B79-37D633B846F1}">
                  <asvg:svgBlip xmlns:asvg="http://schemas.microsoft.com/office/drawing/2016/SVG/main" r:embed="rId50"/>
                </a:ext>
              </a:extLst>
            </a:blip>
            <a:srcRect/>
            <a:stretch/>
          </p:blipFill>
          <p:spPr bwMode="auto">
            <a:xfrm>
              <a:off x="8249786" y="5090069"/>
              <a:ext cx="379192" cy="379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1" name="Graphic 84">
              <a:extLst>
                <a:ext uri="{FF2B5EF4-FFF2-40B4-BE49-F238E27FC236}">
                  <a16:creationId xmlns:a16="http://schemas.microsoft.com/office/drawing/2014/main" id="{AE0CE9E9-A9F3-41F1-99D9-9524F91FD154}"/>
                </a:ext>
              </a:extLst>
            </p:cNvPr>
            <p:cNvPicPr>
              <a:picLocks noChangeAspect="1" noChangeArrowheads="1"/>
            </p:cNvPicPr>
            <p:nvPr/>
          </p:nvPicPr>
          <p:blipFill>
            <a:blip r:embed="rId49">
              <a:extLst>
                <a:ext uri="{96DAC541-7B7A-43D3-8B79-37D633B846F1}">
                  <asvg:svgBlip xmlns:asvg="http://schemas.microsoft.com/office/drawing/2016/SVG/main" r:embed="rId50"/>
                </a:ext>
              </a:extLst>
            </a:blip>
            <a:srcRect/>
            <a:stretch/>
          </p:blipFill>
          <p:spPr bwMode="auto">
            <a:xfrm>
              <a:off x="8621934" y="5090069"/>
              <a:ext cx="379192" cy="379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a:extLst>
              <a:ext uri="{FF2B5EF4-FFF2-40B4-BE49-F238E27FC236}">
                <a16:creationId xmlns:a16="http://schemas.microsoft.com/office/drawing/2014/main" id="{B82CE74E-CEA7-4178-8B65-3F7B12C28378}"/>
              </a:ext>
              <a:ext uri="{C183D7F6-B498-43B3-948B-1728B52AA6E4}">
                <adec:decorative xmlns:adec="http://schemas.microsoft.com/office/drawing/2017/decorative" val="1"/>
              </a:ext>
            </a:extLst>
          </p:cNvPr>
          <p:cNvGrpSpPr/>
          <p:nvPr/>
        </p:nvGrpSpPr>
        <p:grpSpPr>
          <a:xfrm>
            <a:off x="9971396" y="5493067"/>
            <a:ext cx="858034" cy="442020"/>
            <a:chOff x="7559793" y="5481468"/>
            <a:chExt cx="858034" cy="442020"/>
          </a:xfrm>
        </p:grpSpPr>
        <p:pic>
          <p:nvPicPr>
            <p:cNvPr id="645" name="Picture 644" descr="Icon&#10;&#10;Description automatically generated">
              <a:extLst>
                <a:ext uri="{FF2B5EF4-FFF2-40B4-BE49-F238E27FC236}">
                  <a16:creationId xmlns:a16="http://schemas.microsoft.com/office/drawing/2014/main" id="{5C121695-3A67-4D5E-9A45-1D2527092B5B}"/>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7559793" y="5481468"/>
              <a:ext cx="442020" cy="442020"/>
            </a:xfrm>
            <a:prstGeom prst="rect">
              <a:avLst/>
            </a:prstGeom>
          </p:spPr>
        </p:pic>
        <p:pic>
          <p:nvPicPr>
            <p:cNvPr id="649" name="Picture 648" descr="Icon&#10;&#10;Description automatically generated">
              <a:extLst>
                <a:ext uri="{FF2B5EF4-FFF2-40B4-BE49-F238E27FC236}">
                  <a16:creationId xmlns:a16="http://schemas.microsoft.com/office/drawing/2014/main" id="{8830FF90-1BAC-4C27-8ED5-F22C825DB729}"/>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7975807" y="5481468"/>
              <a:ext cx="442020" cy="442020"/>
            </a:xfrm>
            <a:prstGeom prst="rect">
              <a:avLst/>
            </a:prstGeom>
          </p:spPr>
        </p:pic>
      </p:grpSp>
      <p:grpSp>
        <p:nvGrpSpPr>
          <p:cNvPr id="59" name="Group 58">
            <a:extLst>
              <a:ext uri="{FF2B5EF4-FFF2-40B4-BE49-F238E27FC236}">
                <a16:creationId xmlns:a16="http://schemas.microsoft.com/office/drawing/2014/main" id="{108E8313-112D-4A73-84C5-084242A64C64}"/>
              </a:ext>
              <a:ext uri="{C183D7F6-B498-43B3-948B-1728B52AA6E4}">
                <adec:decorative xmlns:adec="http://schemas.microsoft.com/office/drawing/2017/decorative" val="1"/>
              </a:ext>
            </a:extLst>
          </p:cNvPr>
          <p:cNvGrpSpPr/>
          <p:nvPr/>
        </p:nvGrpSpPr>
        <p:grpSpPr>
          <a:xfrm>
            <a:off x="11099953" y="5491550"/>
            <a:ext cx="861180" cy="443365"/>
            <a:chOff x="11039951" y="5039657"/>
            <a:chExt cx="861180" cy="443365"/>
          </a:xfrm>
        </p:grpSpPr>
        <p:pic>
          <p:nvPicPr>
            <p:cNvPr id="653" name="Graphic 652">
              <a:extLst>
                <a:ext uri="{FF2B5EF4-FFF2-40B4-BE49-F238E27FC236}">
                  <a16:creationId xmlns:a16="http://schemas.microsoft.com/office/drawing/2014/main" id="{F9924E3C-8FC6-4D46-AEBA-32590D1ECA7F}"/>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1039951" y="5039657"/>
              <a:ext cx="438912" cy="438912"/>
            </a:xfrm>
            <a:prstGeom prst="rect">
              <a:avLst/>
            </a:prstGeom>
          </p:spPr>
        </p:pic>
        <p:pic>
          <p:nvPicPr>
            <p:cNvPr id="654" name="Graphic 653">
              <a:extLst>
                <a:ext uri="{FF2B5EF4-FFF2-40B4-BE49-F238E27FC236}">
                  <a16:creationId xmlns:a16="http://schemas.microsoft.com/office/drawing/2014/main" id="{41CE4D82-F552-4D9B-835C-62FD5F140298}"/>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1462219" y="5044110"/>
              <a:ext cx="438912" cy="438912"/>
            </a:xfrm>
            <a:prstGeom prst="rect">
              <a:avLst/>
            </a:prstGeom>
          </p:spPr>
        </p:pic>
      </p:grpSp>
      <p:cxnSp>
        <p:nvCxnSpPr>
          <p:cNvPr id="267" name="Straight Connector 266">
            <a:extLst>
              <a:ext uri="{FF2B5EF4-FFF2-40B4-BE49-F238E27FC236}">
                <a16:creationId xmlns:a16="http://schemas.microsoft.com/office/drawing/2014/main" id="{D01CBADD-6C6B-40F5-A31A-66886E33B832}"/>
              </a:ext>
              <a:ext uri="{C183D7F6-B498-43B3-948B-1728B52AA6E4}">
                <adec:decorative xmlns:adec="http://schemas.microsoft.com/office/drawing/2017/decorative" val="1"/>
              </a:ext>
            </a:extLst>
          </p:cNvPr>
          <p:cNvCxnSpPr>
            <a:cxnSpLocks/>
            <a:stCxn id="688" idx="1"/>
            <a:endCxn id="327" idx="3"/>
          </p:cNvCxnSpPr>
          <p:nvPr/>
        </p:nvCxnSpPr>
        <p:spPr>
          <a:xfrm flipH="1">
            <a:off x="1848243" y="1328662"/>
            <a:ext cx="1013810" cy="1058"/>
          </a:xfrm>
          <a:prstGeom prst="line">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70" name="Title 1">
            <a:extLst>
              <a:ext uri="{FF2B5EF4-FFF2-40B4-BE49-F238E27FC236}">
                <a16:creationId xmlns:a16="http://schemas.microsoft.com/office/drawing/2014/main" id="{E5B6113E-12A0-4257-889E-E9FABFDEE19B}"/>
              </a:ext>
              <a:ext uri="{C183D7F6-B498-43B3-948B-1728B52AA6E4}">
                <adec:decorative xmlns:adec="http://schemas.microsoft.com/office/drawing/2017/decorative" val="1"/>
              </a:ext>
            </a:extLst>
          </p:cNvPr>
          <p:cNvSpPr>
            <a:spLocks noGrp="1"/>
          </p:cNvSpPr>
          <p:nvPr>
            <p:ph type="title"/>
          </p:nvPr>
        </p:nvSpPr>
        <p:spPr>
          <a:xfrm>
            <a:off x="66303" y="11212"/>
            <a:ext cx="5923840" cy="553998"/>
          </a:xfrm>
        </p:spPr>
        <p:txBody>
          <a:bodyPr/>
          <a:lstStyle/>
          <a:p>
            <a:r>
              <a:rPr lang="en-US" sz="1800" noProof="0"/>
              <a:t>Azure Arc-enabled servers &amp; Azure Arc-enabled SQL server</a:t>
            </a:r>
            <a:br>
              <a:rPr lang="en-US" sz="1800" noProof="0"/>
            </a:br>
            <a:r>
              <a:rPr lang="en-US" sz="1800">
                <a:latin typeface="+mn-lt"/>
              </a:rPr>
              <a:t>Secrets management with Azure Key Vault</a:t>
            </a:r>
            <a:endParaRPr lang="en-US" sz="1100">
              <a:latin typeface="+mn-lt"/>
            </a:endParaRPr>
          </a:p>
        </p:txBody>
      </p:sp>
      <p:grpSp>
        <p:nvGrpSpPr>
          <p:cNvPr id="237" name="Group 236">
            <a:extLst>
              <a:ext uri="{FF2B5EF4-FFF2-40B4-BE49-F238E27FC236}">
                <a16:creationId xmlns:a16="http://schemas.microsoft.com/office/drawing/2014/main" id="{9FAEC127-A7D2-444E-BBC7-DFF4672FFF2D}"/>
              </a:ext>
              <a:ext uri="{C183D7F6-B498-43B3-948B-1728B52AA6E4}">
                <adec:decorative xmlns:adec="http://schemas.microsoft.com/office/drawing/2017/decorative" val="1"/>
              </a:ext>
            </a:extLst>
          </p:cNvPr>
          <p:cNvGrpSpPr/>
          <p:nvPr/>
        </p:nvGrpSpPr>
        <p:grpSpPr>
          <a:xfrm>
            <a:off x="355925" y="4132929"/>
            <a:ext cx="2219756" cy="2673793"/>
            <a:chOff x="231256" y="4108300"/>
            <a:chExt cx="2219756" cy="2673793"/>
          </a:xfrm>
        </p:grpSpPr>
        <p:sp>
          <p:nvSpPr>
            <p:cNvPr id="257" name="Rectangle 256">
              <a:extLst>
                <a:ext uri="{FF2B5EF4-FFF2-40B4-BE49-F238E27FC236}">
                  <a16:creationId xmlns:a16="http://schemas.microsoft.com/office/drawing/2014/main" id="{543028B7-1D41-4E20-ABD7-E8A64EE805C8}"/>
                </a:ext>
              </a:extLst>
            </p:cNvPr>
            <p:cNvSpPr/>
            <p:nvPr/>
          </p:nvSpPr>
          <p:spPr bwMode="auto">
            <a:xfrm>
              <a:off x="231256" y="6326785"/>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a:t>
              </a:r>
            </a:p>
          </p:txBody>
        </p:sp>
        <p:grpSp>
          <p:nvGrpSpPr>
            <p:cNvPr id="258" name="Group 257">
              <a:extLst>
                <a:ext uri="{FF2B5EF4-FFF2-40B4-BE49-F238E27FC236}">
                  <a16:creationId xmlns:a16="http://schemas.microsoft.com/office/drawing/2014/main" id="{3BB1AB8A-2C82-4A0D-A354-FE6D469A68C1}"/>
                </a:ext>
              </a:extLst>
            </p:cNvPr>
            <p:cNvGrpSpPr/>
            <p:nvPr/>
          </p:nvGrpSpPr>
          <p:grpSpPr>
            <a:xfrm>
              <a:off x="231256" y="4108300"/>
              <a:ext cx="1089544" cy="2179877"/>
              <a:chOff x="231256" y="4108300"/>
              <a:chExt cx="1089544" cy="2179877"/>
            </a:xfrm>
          </p:grpSpPr>
          <p:sp>
            <p:nvSpPr>
              <p:cNvPr id="265" name="Rectangle 264">
                <a:extLst>
                  <a:ext uri="{FF2B5EF4-FFF2-40B4-BE49-F238E27FC236}">
                    <a16:creationId xmlns:a16="http://schemas.microsoft.com/office/drawing/2014/main" id="{BD5C3541-DF74-44B8-8AD8-322696F65097}"/>
                  </a:ext>
                </a:extLst>
              </p:cNvPr>
              <p:cNvSpPr/>
              <p:nvPr/>
            </p:nvSpPr>
            <p:spPr bwMode="auto">
              <a:xfrm>
                <a:off x="231256" y="4108300"/>
                <a:ext cx="1089544" cy="217987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WS &amp; Linux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VMs</a:t>
                </a:r>
              </a:p>
            </p:txBody>
          </p:sp>
          <p:grpSp>
            <p:nvGrpSpPr>
              <p:cNvPr id="266" name="Group 265">
                <a:extLst>
                  <a:ext uri="{FF2B5EF4-FFF2-40B4-BE49-F238E27FC236}">
                    <a16:creationId xmlns:a16="http://schemas.microsoft.com/office/drawing/2014/main" id="{5F37CBD9-CD2A-4BBC-BB6A-62C8309EA93E}"/>
                  </a:ext>
                </a:extLst>
              </p:cNvPr>
              <p:cNvGrpSpPr/>
              <p:nvPr/>
            </p:nvGrpSpPr>
            <p:grpSpPr>
              <a:xfrm>
                <a:off x="391528" y="4270699"/>
                <a:ext cx="757763" cy="1614372"/>
                <a:chOff x="1234911" y="4179208"/>
                <a:chExt cx="757763" cy="1614372"/>
              </a:xfrm>
            </p:grpSpPr>
            <p:pic>
              <p:nvPicPr>
                <p:cNvPr id="268" name="Graphic 267" descr="Windows Virtual Machine icon">
                  <a:extLst>
                    <a:ext uri="{FF2B5EF4-FFF2-40B4-BE49-F238E27FC236}">
                      <a16:creationId xmlns:a16="http://schemas.microsoft.com/office/drawing/2014/main" id="{4DA03D59-4C48-4BCE-9435-13EACF94B13F}"/>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246147" y="5427820"/>
                  <a:ext cx="365760" cy="365760"/>
                </a:xfrm>
                <a:prstGeom prst="rect">
                  <a:avLst/>
                </a:prstGeom>
              </p:spPr>
            </p:pic>
            <p:pic>
              <p:nvPicPr>
                <p:cNvPr id="269" name="Graphic 268" descr="Linux machine icon">
                  <a:extLst>
                    <a:ext uri="{FF2B5EF4-FFF2-40B4-BE49-F238E27FC236}">
                      <a16:creationId xmlns:a16="http://schemas.microsoft.com/office/drawing/2014/main" id="{88EF3215-0E82-4130-B095-19DF94B5D729}"/>
                    </a:ext>
                    <a:ext uri="{C183D7F6-B498-43B3-948B-1728B52AA6E4}">
                      <adec:decorative xmlns:adec="http://schemas.microsoft.com/office/drawing/2017/decorative" val="0"/>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626914" y="5427820"/>
                  <a:ext cx="365760" cy="365760"/>
                </a:xfrm>
                <a:prstGeom prst="rect">
                  <a:avLst/>
                </a:prstGeom>
              </p:spPr>
            </p:pic>
            <p:pic>
              <p:nvPicPr>
                <p:cNvPr id="347" name="Graphic 346" descr="Windows Virtual Machine icon">
                  <a:extLst>
                    <a:ext uri="{FF2B5EF4-FFF2-40B4-BE49-F238E27FC236}">
                      <a16:creationId xmlns:a16="http://schemas.microsoft.com/office/drawing/2014/main" id="{7CBED2DF-08FA-4BFC-95F4-08284150653C}"/>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240529" y="5011616"/>
                  <a:ext cx="365760" cy="365760"/>
                </a:xfrm>
                <a:prstGeom prst="rect">
                  <a:avLst/>
                </a:prstGeom>
              </p:spPr>
            </p:pic>
            <p:pic>
              <p:nvPicPr>
                <p:cNvPr id="348" name="Graphic 347" descr="Linux machine icon">
                  <a:extLst>
                    <a:ext uri="{FF2B5EF4-FFF2-40B4-BE49-F238E27FC236}">
                      <a16:creationId xmlns:a16="http://schemas.microsoft.com/office/drawing/2014/main" id="{4BF008CC-817D-4B41-A8C4-E930CD2DDB32}"/>
                    </a:ext>
                    <a:ext uri="{C183D7F6-B498-43B3-948B-1728B52AA6E4}">
                      <adec:decorative xmlns:adec="http://schemas.microsoft.com/office/drawing/2017/decorative" val="0"/>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621296" y="5011616"/>
                  <a:ext cx="365760" cy="365760"/>
                </a:xfrm>
                <a:prstGeom prst="rect">
                  <a:avLst/>
                </a:prstGeom>
              </p:spPr>
            </p:pic>
            <p:pic>
              <p:nvPicPr>
                <p:cNvPr id="349" name="Graphic 348" descr="Windows Virtual Machine icon">
                  <a:extLst>
                    <a:ext uri="{FF2B5EF4-FFF2-40B4-BE49-F238E27FC236}">
                      <a16:creationId xmlns:a16="http://schemas.microsoft.com/office/drawing/2014/main" id="{1F69606A-9CBB-4B5C-8490-40D9502B1B73}"/>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240529" y="4595412"/>
                  <a:ext cx="365760" cy="365760"/>
                </a:xfrm>
                <a:prstGeom prst="rect">
                  <a:avLst/>
                </a:prstGeom>
              </p:spPr>
            </p:pic>
            <p:pic>
              <p:nvPicPr>
                <p:cNvPr id="350" name="Graphic 349" descr="Linux machine icon">
                  <a:extLst>
                    <a:ext uri="{FF2B5EF4-FFF2-40B4-BE49-F238E27FC236}">
                      <a16:creationId xmlns:a16="http://schemas.microsoft.com/office/drawing/2014/main" id="{E8E19501-4CEF-401E-AF6F-430786331598}"/>
                    </a:ext>
                    <a:ext uri="{C183D7F6-B498-43B3-948B-1728B52AA6E4}">
                      <adec:decorative xmlns:adec="http://schemas.microsoft.com/office/drawing/2017/decorative" val="0"/>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621296" y="4595412"/>
                  <a:ext cx="365760" cy="365760"/>
                </a:xfrm>
                <a:prstGeom prst="rect">
                  <a:avLst/>
                </a:prstGeom>
              </p:spPr>
            </p:pic>
            <p:pic>
              <p:nvPicPr>
                <p:cNvPr id="351" name="Graphic 350" descr="Windows Virtual Machine icon">
                  <a:extLst>
                    <a:ext uri="{FF2B5EF4-FFF2-40B4-BE49-F238E27FC236}">
                      <a16:creationId xmlns:a16="http://schemas.microsoft.com/office/drawing/2014/main" id="{EEF60938-6127-4361-9467-FBD11864A146}"/>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234911" y="4179208"/>
                  <a:ext cx="365760" cy="365760"/>
                </a:xfrm>
                <a:prstGeom prst="rect">
                  <a:avLst/>
                </a:prstGeom>
              </p:spPr>
            </p:pic>
            <p:pic>
              <p:nvPicPr>
                <p:cNvPr id="352" name="Graphic 351" descr="Linux machine icon">
                  <a:extLst>
                    <a:ext uri="{FF2B5EF4-FFF2-40B4-BE49-F238E27FC236}">
                      <a16:creationId xmlns:a16="http://schemas.microsoft.com/office/drawing/2014/main" id="{E299DE8C-B285-444B-9508-3EAAD099E1CD}"/>
                    </a:ext>
                    <a:ext uri="{C183D7F6-B498-43B3-948B-1728B52AA6E4}">
                      <adec:decorative xmlns:adec="http://schemas.microsoft.com/office/drawing/2017/decorative" val="0"/>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615678" y="4179208"/>
                  <a:ext cx="365760" cy="365760"/>
                </a:xfrm>
                <a:prstGeom prst="rect">
                  <a:avLst/>
                </a:prstGeom>
              </p:spPr>
            </p:pic>
          </p:grpSp>
        </p:grpSp>
        <p:sp>
          <p:nvSpPr>
            <p:cNvPr id="260" name="Rectangle 259">
              <a:extLst>
                <a:ext uri="{FF2B5EF4-FFF2-40B4-BE49-F238E27FC236}">
                  <a16:creationId xmlns:a16="http://schemas.microsoft.com/office/drawing/2014/main" id="{AD0D74D8-ED42-4D0A-AA57-854677878CDB}"/>
                </a:ext>
              </a:extLst>
            </p:cNvPr>
            <p:cNvSpPr/>
            <p:nvPr/>
          </p:nvSpPr>
          <p:spPr bwMode="auto">
            <a:xfrm>
              <a:off x="1361468" y="4108301"/>
              <a:ext cx="1089544" cy="217987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VMs</a:t>
              </a:r>
            </a:p>
          </p:txBody>
        </p:sp>
        <p:grpSp>
          <p:nvGrpSpPr>
            <p:cNvPr id="261" name="Group 260">
              <a:extLst>
                <a:ext uri="{FF2B5EF4-FFF2-40B4-BE49-F238E27FC236}">
                  <a16:creationId xmlns:a16="http://schemas.microsoft.com/office/drawing/2014/main" id="{387BF259-9207-4D42-B40E-1D3E801E3DF6}"/>
                </a:ext>
              </a:extLst>
            </p:cNvPr>
            <p:cNvGrpSpPr/>
            <p:nvPr/>
          </p:nvGrpSpPr>
          <p:grpSpPr>
            <a:xfrm>
              <a:off x="1542876" y="4268620"/>
              <a:ext cx="730390" cy="1616451"/>
              <a:chOff x="5769708" y="3671908"/>
              <a:chExt cx="730390" cy="1616451"/>
            </a:xfrm>
          </p:grpSpPr>
          <p:pic>
            <p:nvPicPr>
              <p:cNvPr id="263" name="Graphic 262">
                <a:extLst>
                  <a:ext uri="{FF2B5EF4-FFF2-40B4-BE49-F238E27FC236}">
                    <a16:creationId xmlns:a16="http://schemas.microsoft.com/office/drawing/2014/main" id="{8772844A-DECB-49DC-9E3B-0C5A64176660}"/>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773491" y="4922599"/>
                <a:ext cx="365760" cy="365760"/>
              </a:xfrm>
              <a:prstGeom prst="rect">
                <a:avLst/>
              </a:prstGeom>
            </p:spPr>
          </p:pic>
          <p:pic>
            <p:nvPicPr>
              <p:cNvPr id="264" name="Graphic 263">
                <a:extLst>
                  <a:ext uri="{FF2B5EF4-FFF2-40B4-BE49-F238E27FC236}">
                    <a16:creationId xmlns:a16="http://schemas.microsoft.com/office/drawing/2014/main" id="{FA3E6F90-0F00-4A40-9E21-4F61484582BC}"/>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6134338" y="4922599"/>
                <a:ext cx="365760" cy="365760"/>
              </a:xfrm>
              <a:prstGeom prst="rect">
                <a:avLst/>
              </a:prstGeom>
            </p:spPr>
          </p:pic>
          <p:pic>
            <p:nvPicPr>
              <p:cNvPr id="353" name="Graphic 352">
                <a:extLst>
                  <a:ext uri="{FF2B5EF4-FFF2-40B4-BE49-F238E27FC236}">
                    <a16:creationId xmlns:a16="http://schemas.microsoft.com/office/drawing/2014/main" id="{D94A97CC-1C26-4D88-8E61-BBFC6BA8632A}"/>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773491" y="4508924"/>
                <a:ext cx="365760" cy="365760"/>
              </a:xfrm>
              <a:prstGeom prst="rect">
                <a:avLst/>
              </a:prstGeom>
            </p:spPr>
          </p:pic>
          <p:pic>
            <p:nvPicPr>
              <p:cNvPr id="354" name="Graphic 353">
                <a:extLst>
                  <a:ext uri="{FF2B5EF4-FFF2-40B4-BE49-F238E27FC236}">
                    <a16:creationId xmlns:a16="http://schemas.microsoft.com/office/drawing/2014/main" id="{10DC81F1-075F-49D7-A8A4-EB3F9C189AA5}"/>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6134338" y="4508924"/>
                <a:ext cx="365760" cy="365760"/>
              </a:xfrm>
              <a:prstGeom prst="rect">
                <a:avLst/>
              </a:prstGeom>
            </p:spPr>
          </p:pic>
          <p:pic>
            <p:nvPicPr>
              <p:cNvPr id="355" name="Graphic 354">
                <a:extLst>
                  <a:ext uri="{FF2B5EF4-FFF2-40B4-BE49-F238E27FC236}">
                    <a16:creationId xmlns:a16="http://schemas.microsoft.com/office/drawing/2014/main" id="{0384162C-2E0C-4B71-AFC9-13E5E985A1CB}"/>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769708" y="4085583"/>
                <a:ext cx="365760" cy="365760"/>
              </a:xfrm>
              <a:prstGeom prst="rect">
                <a:avLst/>
              </a:prstGeom>
            </p:spPr>
          </p:pic>
          <p:pic>
            <p:nvPicPr>
              <p:cNvPr id="356" name="Graphic 355">
                <a:extLst>
                  <a:ext uri="{FF2B5EF4-FFF2-40B4-BE49-F238E27FC236}">
                    <a16:creationId xmlns:a16="http://schemas.microsoft.com/office/drawing/2014/main" id="{96445D5F-A8C7-4F5B-AA6B-F7D1DC003308}"/>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6130555" y="4085583"/>
                <a:ext cx="365760" cy="365760"/>
              </a:xfrm>
              <a:prstGeom prst="rect">
                <a:avLst/>
              </a:prstGeom>
            </p:spPr>
          </p:pic>
          <p:pic>
            <p:nvPicPr>
              <p:cNvPr id="357" name="Graphic 356">
                <a:extLst>
                  <a:ext uri="{FF2B5EF4-FFF2-40B4-BE49-F238E27FC236}">
                    <a16:creationId xmlns:a16="http://schemas.microsoft.com/office/drawing/2014/main" id="{29222D75-7459-4FC0-87B6-3E9699A73FBD}"/>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769708" y="3671908"/>
                <a:ext cx="365760" cy="365760"/>
              </a:xfrm>
              <a:prstGeom prst="rect">
                <a:avLst/>
              </a:prstGeom>
            </p:spPr>
          </p:pic>
          <p:pic>
            <p:nvPicPr>
              <p:cNvPr id="358" name="Graphic 357">
                <a:extLst>
                  <a:ext uri="{FF2B5EF4-FFF2-40B4-BE49-F238E27FC236}">
                    <a16:creationId xmlns:a16="http://schemas.microsoft.com/office/drawing/2014/main" id="{3BBE15A3-F1AF-472F-92B3-A837D15C4C9D}"/>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6130555" y="3671908"/>
                <a:ext cx="365760" cy="365760"/>
              </a:xfrm>
              <a:prstGeom prst="rect">
                <a:avLst/>
              </a:prstGeom>
            </p:spPr>
          </p:pic>
        </p:grpSp>
      </p:grpSp>
      <p:pic>
        <p:nvPicPr>
          <p:cNvPr id="271" name="Graphic 270">
            <a:extLst>
              <a:ext uri="{FF2B5EF4-FFF2-40B4-BE49-F238E27FC236}">
                <a16:creationId xmlns:a16="http://schemas.microsoft.com/office/drawing/2014/main" id="{D086339B-A5FB-495E-A03E-F4D1C01BBBEA}"/>
              </a:ext>
              <a:ext uri="{C183D7F6-B498-43B3-948B-1728B52AA6E4}">
                <adec:decorative xmlns:adec="http://schemas.microsoft.com/office/drawing/2017/decorative" val="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90273" y="6452303"/>
            <a:ext cx="274320" cy="274320"/>
          </a:xfrm>
          <a:prstGeom prst="rect">
            <a:avLst/>
          </a:prstGeom>
        </p:spPr>
      </p:pic>
      <p:grpSp>
        <p:nvGrpSpPr>
          <p:cNvPr id="339" name="Group 338">
            <a:extLst>
              <a:ext uri="{FF2B5EF4-FFF2-40B4-BE49-F238E27FC236}">
                <a16:creationId xmlns:a16="http://schemas.microsoft.com/office/drawing/2014/main" id="{AFED379A-1779-439A-A253-A5541B52AE90}"/>
              </a:ext>
              <a:ext uri="{C183D7F6-B498-43B3-948B-1728B52AA6E4}">
                <adec:decorative xmlns:adec="http://schemas.microsoft.com/office/drawing/2017/decorative" val="1"/>
              </a:ext>
            </a:extLst>
          </p:cNvPr>
          <p:cNvGrpSpPr/>
          <p:nvPr/>
        </p:nvGrpSpPr>
        <p:grpSpPr>
          <a:xfrm>
            <a:off x="355925" y="2900507"/>
            <a:ext cx="11719426" cy="715780"/>
            <a:chOff x="5057934" y="3143365"/>
            <a:chExt cx="2226132" cy="796029"/>
          </a:xfrm>
        </p:grpSpPr>
        <p:sp>
          <p:nvSpPr>
            <p:cNvPr id="344" name="Rectangle 343">
              <a:extLst>
                <a:ext uri="{FF2B5EF4-FFF2-40B4-BE49-F238E27FC236}">
                  <a16:creationId xmlns:a16="http://schemas.microsoft.com/office/drawing/2014/main" id="{4032AF26-7CA3-4E58-A94C-F2844748781D}"/>
                </a:ext>
              </a:extLst>
            </p:cNvPr>
            <p:cNvSpPr/>
            <p:nvPr/>
          </p:nvSpPr>
          <p:spPr bwMode="auto">
            <a:xfrm>
              <a:off x="5057934" y="3143365"/>
              <a:ext cx="2226132" cy="796029"/>
            </a:xfrm>
            <a:prstGeom prst="rect">
              <a:avLst/>
            </a:prstGeom>
            <a:solidFill>
              <a:srgbClr val="000000"/>
            </a:solidFill>
            <a:ln w="952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43" name="TextBox 342">
              <a:extLst>
                <a:ext uri="{FF2B5EF4-FFF2-40B4-BE49-F238E27FC236}">
                  <a16:creationId xmlns:a16="http://schemas.microsoft.com/office/drawing/2014/main" id="{B1B6DC9C-8F2D-4018-9FD2-DD857F669621}"/>
                </a:ext>
              </a:extLst>
            </p:cNvPr>
            <p:cNvSpPr txBox="1"/>
            <p:nvPr/>
          </p:nvSpPr>
          <p:spPr>
            <a:xfrm>
              <a:off x="5112975" y="3169670"/>
              <a:ext cx="2100031" cy="22248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Secrets Management &amp; Operations</a:t>
              </a:r>
            </a:p>
          </p:txBody>
        </p:sp>
      </p:grpSp>
      <p:sp>
        <p:nvSpPr>
          <p:cNvPr id="408" name="Rectangle 407">
            <a:extLst>
              <a:ext uri="{FF2B5EF4-FFF2-40B4-BE49-F238E27FC236}">
                <a16:creationId xmlns:a16="http://schemas.microsoft.com/office/drawing/2014/main" id="{3402AE41-2328-4CE6-8C40-9741FD5016E1}"/>
              </a:ext>
              <a:ext uri="{C183D7F6-B498-43B3-948B-1728B52AA6E4}">
                <adec:decorative xmlns:adec="http://schemas.microsoft.com/office/drawing/2017/decorative" val="1"/>
              </a:ext>
            </a:extLst>
          </p:cNvPr>
          <p:cNvSpPr/>
          <p:nvPr/>
        </p:nvSpPr>
        <p:spPr bwMode="auto">
          <a:xfrm>
            <a:off x="1085088" y="2525006"/>
            <a:ext cx="796185" cy="275259"/>
          </a:xfrm>
          <a:prstGeom prst="rect">
            <a:avLst/>
          </a:prstGeom>
          <a:solidFill>
            <a:srgbClr val="000000"/>
          </a:solidFill>
          <a:ln w="12700" cap="flat" cmpd="sng" algn="ctr">
            <a:solidFill>
              <a:schemeClr val="accent4"/>
            </a:solidFill>
            <a:prstDash val="sysDash"/>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0E5D0"/>
                </a:solidFill>
                <a:effectLst/>
                <a:uLnTx/>
                <a:uFillTx/>
                <a:latin typeface="Segoe UI Semibold"/>
                <a:ea typeface="+mn-ea"/>
                <a:cs typeface="Segoe UI" pitchFamily="34" charset="0"/>
              </a:rPr>
              <a:t>Native Azure</a:t>
            </a:r>
          </a:p>
        </p:txBody>
      </p:sp>
      <p:cxnSp>
        <p:nvCxnSpPr>
          <p:cNvPr id="424" name="Straight Connector 423">
            <a:extLst>
              <a:ext uri="{FF2B5EF4-FFF2-40B4-BE49-F238E27FC236}">
                <a16:creationId xmlns:a16="http://schemas.microsoft.com/office/drawing/2014/main" id="{57AB8FB4-9C14-4089-B34E-14F7F95E3963}"/>
              </a:ext>
              <a:ext uri="{C183D7F6-B498-43B3-948B-1728B52AA6E4}">
                <adec:decorative xmlns:adec="http://schemas.microsoft.com/office/drawing/2017/decorative" val="1"/>
              </a:ext>
            </a:extLst>
          </p:cNvPr>
          <p:cNvCxnSpPr>
            <a:cxnSpLocks/>
            <a:stCxn id="688" idx="2"/>
            <a:endCxn id="295" idx="0"/>
          </p:cNvCxnSpPr>
          <p:nvPr/>
        </p:nvCxnSpPr>
        <p:spPr>
          <a:xfrm flipH="1">
            <a:off x="7373061" y="2054000"/>
            <a:ext cx="886" cy="265805"/>
          </a:xfrm>
          <a:prstGeom prst="line">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1" name="Connector: Elbow 440">
            <a:extLst>
              <a:ext uri="{FF2B5EF4-FFF2-40B4-BE49-F238E27FC236}">
                <a16:creationId xmlns:a16="http://schemas.microsoft.com/office/drawing/2014/main" id="{C8A39442-3805-43FA-8729-89A51BA75ADD}"/>
              </a:ext>
              <a:ext uri="{C183D7F6-B498-43B3-948B-1728B52AA6E4}">
                <adec:decorative xmlns:adec="http://schemas.microsoft.com/office/drawing/2017/decorative" val="1"/>
              </a:ext>
            </a:extLst>
          </p:cNvPr>
          <p:cNvCxnSpPr>
            <a:cxnSpLocks/>
            <a:endCxn id="408" idx="0"/>
          </p:cNvCxnSpPr>
          <p:nvPr/>
        </p:nvCxnSpPr>
        <p:spPr>
          <a:xfrm rot="10800000" flipV="1">
            <a:off x="1483182" y="2240802"/>
            <a:ext cx="5208777" cy="284204"/>
          </a:xfrm>
          <a:prstGeom prst="bentConnector2">
            <a:avLst/>
          </a:prstGeom>
          <a:ln w="12700">
            <a:solidFill>
              <a:schemeClr val="accent4"/>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1" name="Connector: Elbow 300">
            <a:extLst>
              <a:ext uri="{FF2B5EF4-FFF2-40B4-BE49-F238E27FC236}">
                <a16:creationId xmlns:a16="http://schemas.microsoft.com/office/drawing/2014/main" id="{C5538198-54FC-4C19-B44C-737E2258507E}"/>
              </a:ext>
              <a:ext uri="{C183D7F6-B498-43B3-948B-1728B52AA6E4}">
                <adec:decorative xmlns:adec="http://schemas.microsoft.com/office/drawing/2017/decorative" val="1"/>
              </a:ext>
            </a:extLst>
          </p:cNvPr>
          <p:cNvCxnSpPr>
            <a:cxnSpLocks/>
            <a:endCxn id="295" idx="1"/>
          </p:cNvCxnSpPr>
          <p:nvPr/>
        </p:nvCxnSpPr>
        <p:spPr>
          <a:xfrm rot="5400000" flipH="1" flipV="1">
            <a:off x="2567114" y="2598424"/>
            <a:ext cx="303507" cy="286372"/>
          </a:xfrm>
          <a:prstGeom prst="bentConnector2">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30" name="Group 329">
            <a:extLst>
              <a:ext uri="{FF2B5EF4-FFF2-40B4-BE49-F238E27FC236}">
                <a16:creationId xmlns:a16="http://schemas.microsoft.com/office/drawing/2014/main" id="{BF24BD3B-E8F8-4D2F-A4F1-7E84F4BF6A58}"/>
              </a:ext>
              <a:ext uri="{C183D7F6-B498-43B3-948B-1728B52AA6E4}">
                <adec:decorative xmlns:adec="http://schemas.microsoft.com/office/drawing/2017/decorative" val="1"/>
              </a:ext>
            </a:extLst>
          </p:cNvPr>
          <p:cNvGrpSpPr/>
          <p:nvPr/>
        </p:nvGrpSpPr>
        <p:grpSpPr>
          <a:xfrm>
            <a:off x="900697" y="3788833"/>
            <a:ext cx="1130212" cy="344097"/>
            <a:chOff x="5597237" y="3791372"/>
            <a:chExt cx="1130212" cy="344097"/>
          </a:xfrm>
        </p:grpSpPr>
        <p:cxnSp>
          <p:nvCxnSpPr>
            <p:cNvPr id="332" name="Connector: Elbow 331">
              <a:extLst>
                <a:ext uri="{FF2B5EF4-FFF2-40B4-BE49-F238E27FC236}">
                  <a16:creationId xmlns:a16="http://schemas.microsoft.com/office/drawing/2014/main" id="{A1676FCA-765A-4F26-B247-C93572288F97}"/>
                </a:ext>
              </a:extLst>
            </p:cNvPr>
            <p:cNvCxnSpPr>
              <a:cxnSpLocks/>
              <a:stCxn id="260" idx="0"/>
            </p:cNvCxnSpPr>
            <p:nvPr/>
          </p:nvCxnSpPr>
          <p:spPr>
            <a:xfrm rot="16200000" flipV="1">
              <a:off x="6298470" y="3706489"/>
              <a:ext cx="344096" cy="513863"/>
            </a:xfrm>
            <a:prstGeom prst="bentConnector2">
              <a:avLst/>
            </a:prstGeom>
            <a:ln w="12700">
              <a:solidFill>
                <a:schemeClr val="accent4"/>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1" name="Connector: Elbow 330">
              <a:extLst>
                <a:ext uri="{FF2B5EF4-FFF2-40B4-BE49-F238E27FC236}">
                  <a16:creationId xmlns:a16="http://schemas.microsoft.com/office/drawing/2014/main" id="{481CFADF-5FCD-4A2D-B0C3-D7ECD7B3650F}"/>
                </a:ext>
              </a:extLst>
            </p:cNvPr>
            <p:cNvCxnSpPr>
              <a:cxnSpLocks/>
              <a:stCxn id="265" idx="0"/>
            </p:cNvCxnSpPr>
            <p:nvPr/>
          </p:nvCxnSpPr>
          <p:spPr>
            <a:xfrm rot="5400000" flipH="1" flipV="1">
              <a:off x="5733364" y="3655245"/>
              <a:ext cx="344096" cy="616350"/>
            </a:xfrm>
            <a:prstGeom prst="bentConnector2">
              <a:avLst/>
            </a:prstGeom>
            <a:ln w="12700">
              <a:solidFill>
                <a:schemeClr val="accent4"/>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A690FE66-78DC-4ECD-9AAF-3B51D4EFBC62}"/>
              </a:ext>
              <a:ext uri="{C183D7F6-B498-43B3-948B-1728B52AA6E4}">
                <adec:decorative xmlns:adec="http://schemas.microsoft.com/office/drawing/2017/decorative" val="1"/>
              </a:ext>
            </a:extLst>
          </p:cNvPr>
          <p:cNvGrpSpPr/>
          <p:nvPr/>
        </p:nvGrpSpPr>
        <p:grpSpPr>
          <a:xfrm>
            <a:off x="2700793" y="4137906"/>
            <a:ext cx="2225935" cy="2673139"/>
            <a:chOff x="231256" y="4108954"/>
            <a:chExt cx="2225935" cy="2673139"/>
          </a:xfrm>
        </p:grpSpPr>
        <p:grpSp>
          <p:nvGrpSpPr>
            <p:cNvPr id="35" name="Group 34">
              <a:extLst>
                <a:ext uri="{FF2B5EF4-FFF2-40B4-BE49-F238E27FC236}">
                  <a16:creationId xmlns:a16="http://schemas.microsoft.com/office/drawing/2014/main" id="{DD65B6FB-02F4-4B85-B23D-36BE898658CC}"/>
                </a:ext>
              </a:extLst>
            </p:cNvPr>
            <p:cNvGrpSpPr/>
            <p:nvPr/>
          </p:nvGrpSpPr>
          <p:grpSpPr>
            <a:xfrm>
              <a:off x="231256" y="5345063"/>
              <a:ext cx="2219756" cy="1437030"/>
              <a:chOff x="231256" y="5345063"/>
              <a:chExt cx="2219756" cy="1437030"/>
            </a:xfrm>
          </p:grpSpPr>
          <p:sp>
            <p:nvSpPr>
              <p:cNvPr id="182" name="Rectangle 181">
                <a:extLst>
                  <a:ext uri="{FF2B5EF4-FFF2-40B4-BE49-F238E27FC236}">
                    <a16:creationId xmlns:a16="http://schemas.microsoft.com/office/drawing/2014/main" id="{0C2BC4A5-935D-4C20-9B6A-B47C3E95703B}"/>
                  </a:ext>
                </a:extLst>
              </p:cNvPr>
              <p:cNvSpPr/>
              <p:nvPr/>
            </p:nvSpPr>
            <p:spPr bwMode="auto">
              <a:xfrm>
                <a:off x="231256" y="6326785"/>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Stack HCI</a:t>
                </a:r>
              </a:p>
            </p:txBody>
          </p:sp>
          <p:pic>
            <p:nvPicPr>
              <p:cNvPr id="236" name="Graphic 235">
                <a:extLst>
                  <a:ext uri="{FF2B5EF4-FFF2-40B4-BE49-F238E27FC236}">
                    <a16:creationId xmlns:a16="http://schemas.microsoft.com/office/drawing/2014/main" id="{66B38C23-8FD8-436D-9AB6-92C5216C9588}"/>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318874" y="6427674"/>
                <a:ext cx="274320" cy="274320"/>
              </a:xfrm>
              <a:prstGeom prst="rect">
                <a:avLst/>
              </a:prstGeom>
            </p:spPr>
          </p:pic>
          <p:grpSp>
            <p:nvGrpSpPr>
              <p:cNvPr id="34" name="Group 33">
                <a:extLst>
                  <a:ext uri="{FF2B5EF4-FFF2-40B4-BE49-F238E27FC236}">
                    <a16:creationId xmlns:a16="http://schemas.microsoft.com/office/drawing/2014/main" id="{587BCF28-FEA7-407E-BB77-3483FC79AC05}"/>
                  </a:ext>
                </a:extLst>
              </p:cNvPr>
              <p:cNvGrpSpPr/>
              <p:nvPr/>
            </p:nvGrpSpPr>
            <p:grpSpPr>
              <a:xfrm>
                <a:off x="231256" y="5345064"/>
                <a:ext cx="1089544" cy="943113"/>
                <a:chOff x="231256" y="5345064"/>
                <a:chExt cx="1089544" cy="943113"/>
              </a:xfrm>
            </p:grpSpPr>
            <p:sp>
              <p:nvSpPr>
                <p:cNvPr id="5" name="Rectangle 4">
                  <a:extLst>
                    <a:ext uri="{FF2B5EF4-FFF2-40B4-BE49-F238E27FC236}">
                      <a16:creationId xmlns:a16="http://schemas.microsoft.com/office/drawing/2014/main" id="{45F4DA1D-BC82-4131-BDDD-AD887FFA3FE4}"/>
                    </a:ext>
                  </a:extLst>
                </p:cNvPr>
                <p:cNvSpPr/>
                <p:nvPr/>
              </p:nvSpPr>
              <p:spPr bwMode="auto">
                <a:xfrm>
                  <a:off x="231256" y="5345064"/>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WS &amp; Linux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Stack HCI VMs</a:t>
                  </a:r>
                </a:p>
              </p:txBody>
            </p:sp>
            <p:grpSp>
              <p:nvGrpSpPr>
                <p:cNvPr id="3" name="Group 2">
                  <a:extLst>
                    <a:ext uri="{FF2B5EF4-FFF2-40B4-BE49-F238E27FC236}">
                      <a16:creationId xmlns:a16="http://schemas.microsoft.com/office/drawing/2014/main" id="{6129E9C0-7EB6-4A40-B206-87B97BE47D47}"/>
                    </a:ext>
                  </a:extLst>
                </p:cNvPr>
                <p:cNvGrpSpPr/>
                <p:nvPr/>
              </p:nvGrpSpPr>
              <p:grpSpPr>
                <a:xfrm>
                  <a:off x="402764" y="5519311"/>
                  <a:ext cx="746527" cy="365760"/>
                  <a:chOff x="1246147" y="5427820"/>
                  <a:chExt cx="746527" cy="365760"/>
                </a:xfrm>
              </p:grpSpPr>
              <p:pic>
                <p:nvPicPr>
                  <p:cNvPr id="6" name="Graphic 5" descr="Windows Virtual Machine icon">
                    <a:extLst>
                      <a:ext uri="{FF2B5EF4-FFF2-40B4-BE49-F238E27FC236}">
                        <a16:creationId xmlns:a16="http://schemas.microsoft.com/office/drawing/2014/main" id="{BDE2128E-16DF-4D37-9FFC-A7D565655718}"/>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246147" y="5427820"/>
                    <a:ext cx="365760" cy="365760"/>
                  </a:xfrm>
                  <a:prstGeom prst="rect">
                    <a:avLst/>
                  </a:prstGeom>
                </p:spPr>
              </p:pic>
              <p:pic>
                <p:nvPicPr>
                  <p:cNvPr id="13" name="Graphic 12" descr="Linux machine icon">
                    <a:extLst>
                      <a:ext uri="{FF2B5EF4-FFF2-40B4-BE49-F238E27FC236}">
                        <a16:creationId xmlns:a16="http://schemas.microsoft.com/office/drawing/2014/main" id="{D7EAAA2A-E39A-4AEA-9212-B2061DD9BD9B}"/>
                      </a:ext>
                      <a:ext uri="{C183D7F6-B498-43B3-948B-1728B52AA6E4}">
                        <adec:decorative xmlns:adec="http://schemas.microsoft.com/office/drawing/2017/decorative" val="0"/>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626914" y="5427820"/>
                    <a:ext cx="365760" cy="365760"/>
                  </a:xfrm>
                  <a:prstGeom prst="rect">
                    <a:avLst/>
                  </a:prstGeom>
                </p:spPr>
              </p:pic>
            </p:grpSp>
          </p:grpSp>
          <p:sp>
            <p:nvSpPr>
              <p:cNvPr id="486" name="Rectangle 485">
                <a:extLst>
                  <a:ext uri="{FF2B5EF4-FFF2-40B4-BE49-F238E27FC236}">
                    <a16:creationId xmlns:a16="http://schemas.microsoft.com/office/drawing/2014/main" id="{EDE453B0-BBE8-463A-B09F-D4A912EF8E15}"/>
                  </a:ext>
                </a:extLst>
              </p:cNvPr>
              <p:cNvSpPr/>
              <p:nvPr/>
            </p:nvSpPr>
            <p:spPr bwMode="auto">
              <a:xfrm>
                <a:off x="1361468" y="5345063"/>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Stack HCI VMs</a:t>
                </a:r>
              </a:p>
            </p:txBody>
          </p:sp>
          <p:grpSp>
            <p:nvGrpSpPr>
              <p:cNvPr id="18" name="Group 17">
                <a:extLst>
                  <a:ext uri="{FF2B5EF4-FFF2-40B4-BE49-F238E27FC236}">
                    <a16:creationId xmlns:a16="http://schemas.microsoft.com/office/drawing/2014/main" id="{419AB5D6-DB9F-4D50-9036-0229FA602339}"/>
                  </a:ext>
                </a:extLst>
              </p:cNvPr>
              <p:cNvGrpSpPr/>
              <p:nvPr/>
            </p:nvGrpSpPr>
            <p:grpSpPr>
              <a:xfrm>
                <a:off x="1546659" y="5519311"/>
                <a:ext cx="726607" cy="365760"/>
                <a:chOff x="5773491" y="4922599"/>
                <a:chExt cx="726607" cy="365760"/>
              </a:xfrm>
            </p:grpSpPr>
            <p:pic>
              <p:nvPicPr>
                <p:cNvPr id="15" name="Graphic 14">
                  <a:extLst>
                    <a:ext uri="{FF2B5EF4-FFF2-40B4-BE49-F238E27FC236}">
                      <a16:creationId xmlns:a16="http://schemas.microsoft.com/office/drawing/2014/main" id="{55AE7035-AB40-44F1-A8D5-07527E40C953}"/>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773491" y="4922599"/>
                  <a:ext cx="365760" cy="365760"/>
                </a:xfrm>
                <a:prstGeom prst="rect">
                  <a:avLst/>
                </a:prstGeom>
              </p:spPr>
            </p:pic>
            <p:pic>
              <p:nvPicPr>
                <p:cNvPr id="238" name="Graphic 237">
                  <a:extLst>
                    <a:ext uri="{FF2B5EF4-FFF2-40B4-BE49-F238E27FC236}">
                      <a16:creationId xmlns:a16="http://schemas.microsoft.com/office/drawing/2014/main" id="{6B78375A-FAB9-44AB-BC90-B694CF93CC9A}"/>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6134338" y="4922599"/>
                  <a:ext cx="365760" cy="365760"/>
                </a:xfrm>
                <a:prstGeom prst="rect">
                  <a:avLst/>
                </a:prstGeom>
              </p:spPr>
            </p:pic>
          </p:grpSp>
        </p:grpSp>
        <p:sp>
          <p:nvSpPr>
            <p:cNvPr id="299" name="Rectangle 298">
              <a:extLst>
                <a:ext uri="{FF2B5EF4-FFF2-40B4-BE49-F238E27FC236}">
                  <a16:creationId xmlns:a16="http://schemas.microsoft.com/office/drawing/2014/main" id="{FA35BF12-907E-4586-B8D6-C17AB5368EFA}"/>
                </a:ext>
              </a:extLst>
            </p:cNvPr>
            <p:cNvSpPr/>
            <p:nvPr/>
          </p:nvSpPr>
          <p:spPr bwMode="auto">
            <a:xfrm>
              <a:off x="382444" y="5244822"/>
              <a:ext cx="1917381" cy="19803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 Connected Machine Agent</a:t>
              </a:r>
            </a:p>
          </p:txBody>
        </p:sp>
        <p:grpSp>
          <p:nvGrpSpPr>
            <p:cNvPr id="40" name="Group 39">
              <a:extLst>
                <a:ext uri="{FF2B5EF4-FFF2-40B4-BE49-F238E27FC236}">
                  <a16:creationId xmlns:a16="http://schemas.microsoft.com/office/drawing/2014/main" id="{115847A0-A79E-4B02-803D-CADD7274CB88}"/>
                </a:ext>
              </a:extLst>
            </p:cNvPr>
            <p:cNvGrpSpPr/>
            <p:nvPr/>
          </p:nvGrpSpPr>
          <p:grpSpPr>
            <a:xfrm>
              <a:off x="237547" y="4108954"/>
              <a:ext cx="2219644" cy="890378"/>
              <a:chOff x="237547" y="4138585"/>
              <a:chExt cx="2219644" cy="890378"/>
            </a:xfrm>
          </p:grpSpPr>
          <p:sp>
            <p:nvSpPr>
              <p:cNvPr id="490" name="Rectangle 489">
                <a:extLst>
                  <a:ext uri="{FF2B5EF4-FFF2-40B4-BE49-F238E27FC236}">
                    <a16:creationId xmlns:a16="http://schemas.microsoft.com/office/drawing/2014/main" id="{8A03E79E-8035-4B0D-941E-684026AE39A5}"/>
                  </a:ext>
                </a:extLst>
              </p:cNvPr>
              <p:cNvSpPr/>
              <p:nvPr/>
            </p:nvSpPr>
            <p:spPr bwMode="auto">
              <a:xfrm>
                <a:off x="237547" y="4138585"/>
                <a:ext cx="1089544" cy="890378"/>
              </a:xfrm>
              <a:prstGeom prst="rect">
                <a:avLst/>
              </a:prstGeom>
              <a:solidFill>
                <a:srgbClr val="000000"/>
              </a:solidFill>
              <a:ln w="3175" cap="flat" cmpd="sng" algn="ctr">
                <a:solidFill>
                  <a:srgbClr val="D274EC"/>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servers</a:t>
                </a:r>
              </a:p>
            </p:txBody>
          </p:sp>
          <p:grpSp>
            <p:nvGrpSpPr>
              <p:cNvPr id="38" name="Group 37">
                <a:extLst>
                  <a:ext uri="{FF2B5EF4-FFF2-40B4-BE49-F238E27FC236}">
                    <a16:creationId xmlns:a16="http://schemas.microsoft.com/office/drawing/2014/main" id="{083DE314-6968-49EF-9B5A-A294825FE518}"/>
                  </a:ext>
                </a:extLst>
              </p:cNvPr>
              <p:cNvGrpSpPr/>
              <p:nvPr/>
            </p:nvGrpSpPr>
            <p:grpSpPr>
              <a:xfrm>
                <a:off x="410314" y="4215428"/>
                <a:ext cx="746434" cy="365760"/>
                <a:chOff x="1668757" y="4475957"/>
                <a:chExt cx="746434" cy="365760"/>
              </a:xfrm>
            </p:grpSpPr>
            <p:pic>
              <p:nvPicPr>
                <p:cNvPr id="491" name="Graphic 490">
                  <a:extLst>
                    <a:ext uri="{FF2B5EF4-FFF2-40B4-BE49-F238E27FC236}">
                      <a16:creationId xmlns:a16="http://schemas.microsoft.com/office/drawing/2014/main" id="{8F16AFB5-7F3A-41F2-AF10-80580ABBF7B4}"/>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668757" y="4475957"/>
                  <a:ext cx="365760" cy="365760"/>
                </a:xfrm>
                <a:prstGeom prst="rect">
                  <a:avLst/>
                </a:prstGeom>
              </p:spPr>
            </p:pic>
            <p:pic>
              <p:nvPicPr>
                <p:cNvPr id="492" name="Graphic 491">
                  <a:extLst>
                    <a:ext uri="{FF2B5EF4-FFF2-40B4-BE49-F238E27FC236}">
                      <a16:creationId xmlns:a16="http://schemas.microsoft.com/office/drawing/2014/main" id="{2C3AE781-91F8-4373-9750-D0853E7BA843}"/>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049431" y="4475957"/>
                  <a:ext cx="365760" cy="365760"/>
                </a:xfrm>
                <a:prstGeom prst="rect">
                  <a:avLst/>
                </a:prstGeom>
              </p:spPr>
            </p:pic>
          </p:grpSp>
          <p:sp>
            <p:nvSpPr>
              <p:cNvPr id="493" name="Rectangle 492">
                <a:extLst>
                  <a:ext uri="{FF2B5EF4-FFF2-40B4-BE49-F238E27FC236}">
                    <a16:creationId xmlns:a16="http://schemas.microsoft.com/office/drawing/2014/main" id="{554B0619-E957-4D31-94FD-A7A8878D4836}"/>
                  </a:ext>
                </a:extLst>
              </p:cNvPr>
              <p:cNvSpPr/>
              <p:nvPr/>
            </p:nvSpPr>
            <p:spPr bwMode="auto">
              <a:xfrm>
                <a:off x="1367647" y="4138585"/>
                <a:ext cx="1089544" cy="890378"/>
              </a:xfrm>
              <a:prstGeom prst="rect">
                <a:avLst/>
              </a:prstGeom>
              <a:solidFill>
                <a:srgbClr val="000000"/>
              </a:solidFill>
              <a:ln w="3175" cap="flat" cmpd="sng" algn="ctr">
                <a:solidFill>
                  <a:srgbClr val="D274EC"/>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p:txBody>
          </p:sp>
          <p:grpSp>
            <p:nvGrpSpPr>
              <p:cNvPr id="39" name="Group 38">
                <a:extLst>
                  <a:ext uri="{FF2B5EF4-FFF2-40B4-BE49-F238E27FC236}">
                    <a16:creationId xmlns:a16="http://schemas.microsoft.com/office/drawing/2014/main" id="{8C5F0FBF-2ABB-4D82-8B0A-C4EE24254369}"/>
                  </a:ext>
                </a:extLst>
              </p:cNvPr>
              <p:cNvGrpSpPr/>
              <p:nvPr/>
            </p:nvGrpSpPr>
            <p:grpSpPr>
              <a:xfrm>
                <a:off x="1540444" y="4220225"/>
                <a:ext cx="755350" cy="365760"/>
                <a:chOff x="1537459" y="4215428"/>
                <a:chExt cx="755350" cy="365760"/>
              </a:xfrm>
            </p:grpSpPr>
            <p:pic>
              <p:nvPicPr>
                <p:cNvPr id="8" name="Graphic 7" descr="Azure SQL">
                  <a:extLst>
                    <a:ext uri="{FF2B5EF4-FFF2-40B4-BE49-F238E27FC236}">
                      <a16:creationId xmlns:a16="http://schemas.microsoft.com/office/drawing/2014/main" id="{CC75F621-A592-40C9-B52C-86F45C08F0D5}"/>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537459" y="4215428"/>
                  <a:ext cx="365760" cy="365760"/>
                </a:xfrm>
                <a:prstGeom prst="rect">
                  <a:avLst/>
                </a:prstGeom>
              </p:spPr>
            </p:pic>
            <p:pic>
              <p:nvPicPr>
                <p:cNvPr id="296" name="Graphic 295" descr="Azure SQL">
                  <a:extLst>
                    <a:ext uri="{FF2B5EF4-FFF2-40B4-BE49-F238E27FC236}">
                      <a16:creationId xmlns:a16="http://schemas.microsoft.com/office/drawing/2014/main" id="{EE0C6E8F-75DA-4B4F-A64F-60CDEC8158D3}"/>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927049" y="4215428"/>
                  <a:ext cx="365760" cy="365760"/>
                </a:xfrm>
                <a:prstGeom prst="rect">
                  <a:avLst/>
                </a:prstGeom>
              </p:spPr>
            </p:pic>
          </p:grpSp>
        </p:grpSp>
        <p:cxnSp>
          <p:nvCxnSpPr>
            <p:cNvPr id="494" name="Connector: Elbow 493">
              <a:extLst>
                <a:ext uri="{FF2B5EF4-FFF2-40B4-BE49-F238E27FC236}">
                  <a16:creationId xmlns:a16="http://schemas.microsoft.com/office/drawing/2014/main" id="{B63D1755-6BD8-4C9B-B19B-7498C8493556}"/>
                </a:ext>
              </a:extLst>
            </p:cNvPr>
            <p:cNvCxnSpPr>
              <a:cxnSpLocks/>
              <a:stCxn id="299" idx="0"/>
              <a:endCxn id="493" idx="2"/>
            </p:cNvCxnSpPr>
            <p:nvPr/>
          </p:nvCxnSpPr>
          <p:spPr>
            <a:xfrm rot="5400000" flipH="1" flipV="1">
              <a:off x="1504032" y="4836435"/>
              <a:ext cx="245490" cy="571284"/>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8" name="Connector: Elbow 287">
              <a:extLst>
                <a:ext uri="{FF2B5EF4-FFF2-40B4-BE49-F238E27FC236}">
                  <a16:creationId xmlns:a16="http://schemas.microsoft.com/office/drawing/2014/main" id="{3EA2E85E-083C-421D-9D63-5858F6DD5879}"/>
                </a:ext>
              </a:extLst>
            </p:cNvPr>
            <p:cNvCxnSpPr>
              <a:cxnSpLocks/>
              <a:stCxn id="299" idx="0"/>
              <a:endCxn id="490" idx="2"/>
            </p:cNvCxnSpPr>
            <p:nvPr/>
          </p:nvCxnSpPr>
          <p:spPr>
            <a:xfrm rot="16200000" flipV="1">
              <a:off x="938982" y="4842669"/>
              <a:ext cx="245490" cy="558816"/>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22B6795B-6511-4777-BAD3-82B13CF42F44}"/>
              </a:ext>
              <a:ext uri="{C183D7F6-B498-43B3-948B-1728B52AA6E4}">
                <adec:decorative xmlns:adec="http://schemas.microsoft.com/office/drawing/2017/decorative" val="1"/>
              </a:ext>
            </a:extLst>
          </p:cNvPr>
          <p:cNvGrpSpPr/>
          <p:nvPr/>
        </p:nvGrpSpPr>
        <p:grpSpPr>
          <a:xfrm>
            <a:off x="4863613" y="3204992"/>
            <a:ext cx="2694770" cy="365760"/>
            <a:chOff x="4793659" y="3122363"/>
            <a:chExt cx="2694770" cy="365760"/>
          </a:xfrm>
        </p:grpSpPr>
        <p:pic>
          <p:nvPicPr>
            <p:cNvPr id="282" name="Graphic 281">
              <a:extLst>
                <a:ext uri="{FF2B5EF4-FFF2-40B4-BE49-F238E27FC236}">
                  <a16:creationId xmlns:a16="http://schemas.microsoft.com/office/drawing/2014/main" id="{90BB25B2-C7FD-4E5B-984A-74301799A845}"/>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793659" y="3152133"/>
              <a:ext cx="274320" cy="310684"/>
            </a:xfrm>
            <a:prstGeom prst="rect">
              <a:avLst/>
            </a:prstGeom>
          </p:spPr>
        </p:pic>
        <p:pic>
          <p:nvPicPr>
            <p:cNvPr id="283" name="Graphic 282">
              <a:extLst>
                <a:ext uri="{FF2B5EF4-FFF2-40B4-BE49-F238E27FC236}">
                  <a16:creationId xmlns:a16="http://schemas.microsoft.com/office/drawing/2014/main" id="{E7D43564-6559-427E-9D6E-A7FDA71AC7BD}"/>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7122669" y="3122363"/>
              <a:ext cx="365760" cy="365760"/>
            </a:xfrm>
            <a:prstGeom prst="rect">
              <a:avLst/>
            </a:prstGeom>
          </p:spPr>
        </p:pic>
        <p:cxnSp>
          <p:nvCxnSpPr>
            <p:cNvPr id="284" name="Straight Connector 283">
              <a:extLst>
                <a:ext uri="{FF2B5EF4-FFF2-40B4-BE49-F238E27FC236}">
                  <a16:creationId xmlns:a16="http://schemas.microsoft.com/office/drawing/2014/main" id="{DCAD8425-982B-4737-9F4D-F0258696C668}"/>
                </a:ext>
                <a:ext uri="{C183D7F6-B498-43B3-948B-1728B52AA6E4}">
                  <adec:decorative xmlns:adec="http://schemas.microsoft.com/office/drawing/2017/decorative" val="1"/>
                </a:ext>
              </a:extLst>
            </p:cNvPr>
            <p:cNvCxnSpPr>
              <a:cxnSpLocks/>
            </p:cNvCxnSpPr>
            <p:nvPr/>
          </p:nvCxnSpPr>
          <p:spPr>
            <a:xfrm flipV="1">
              <a:off x="5094103" y="3305243"/>
              <a:ext cx="2011680" cy="2232"/>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85" name="TextBox 284">
            <a:extLst>
              <a:ext uri="{FF2B5EF4-FFF2-40B4-BE49-F238E27FC236}">
                <a16:creationId xmlns:a16="http://schemas.microsoft.com/office/drawing/2014/main" id="{9BAC54D8-7799-4C43-A9B4-7E6F5FBD0180}"/>
              </a:ext>
              <a:ext uri="{C183D7F6-B498-43B3-948B-1728B52AA6E4}">
                <adec:decorative xmlns:adec="http://schemas.microsoft.com/office/drawing/2017/decorative" val="1"/>
              </a:ext>
            </a:extLst>
          </p:cNvPr>
          <p:cNvSpPr txBox="1"/>
          <p:nvPr/>
        </p:nvSpPr>
        <p:spPr>
          <a:xfrm>
            <a:off x="5535679" y="3200420"/>
            <a:ext cx="1305328"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D2D2D2"/>
                </a:solidFill>
                <a:effectLst/>
                <a:uLnTx/>
                <a:uFillTx/>
                <a:latin typeface="Segoe UI Semibold"/>
                <a:ea typeface="+mn-ea"/>
                <a:cs typeface="Segoe UI" pitchFamily="34" charset="0"/>
              </a:rPr>
              <a:t>Secrets Store</a:t>
            </a:r>
          </a:p>
        </p:txBody>
      </p:sp>
      <p:sp>
        <p:nvSpPr>
          <p:cNvPr id="286" name="TextBox 285">
            <a:extLst>
              <a:ext uri="{FF2B5EF4-FFF2-40B4-BE49-F238E27FC236}">
                <a16:creationId xmlns:a16="http://schemas.microsoft.com/office/drawing/2014/main" id="{FB640F7D-8F9A-4BF0-B6FD-A593D714992A}"/>
              </a:ext>
              <a:ext uri="{C183D7F6-B498-43B3-948B-1728B52AA6E4}">
                <adec:decorative xmlns:adec="http://schemas.microsoft.com/office/drawing/2017/decorative" val="1"/>
              </a:ext>
            </a:extLst>
          </p:cNvPr>
          <p:cNvSpPr txBox="1"/>
          <p:nvPr/>
        </p:nvSpPr>
        <p:spPr>
          <a:xfrm>
            <a:off x="3968587" y="3280432"/>
            <a:ext cx="1103866"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Key Vault</a:t>
            </a:r>
          </a:p>
        </p:txBody>
      </p:sp>
      <p:sp>
        <p:nvSpPr>
          <p:cNvPr id="287" name="TextBox 286">
            <a:extLst>
              <a:ext uri="{FF2B5EF4-FFF2-40B4-BE49-F238E27FC236}">
                <a16:creationId xmlns:a16="http://schemas.microsoft.com/office/drawing/2014/main" id="{1E9EFFB3-0245-4DBD-B95A-A6C78FE426D5}"/>
              </a:ext>
              <a:ext uri="{C183D7F6-B498-43B3-948B-1728B52AA6E4}">
                <adec:decorative xmlns:adec="http://schemas.microsoft.com/office/drawing/2017/decorative" val="1"/>
              </a:ext>
            </a:extLst>
          </p:cNvPr>
          <p:cNvSpPr txBox="1"/>
          <p:nvPr/>
        </p:nvSpPr>
        <p:spPr>
          <a:xfrm>
            <a:off x="7278489" y="3295376"/>
            <a:ext cx="1103866"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User Secrets </a:t>
            </a:r>
          </a:p>
        </p:txBody>
      </p:sp>
      <p:grpSp>
        <p:nvGrpSpPr>
          <p:cNvPr id="308" name="Group 307">
            <a:extLst>
              <a:ext uri="{FF2B5EF4-FFF2-40B4-BE49-F238E27FC236}">
                <a16:creationId xmlns:a16="http://schemas.microsoft.com/office/drawing/2014/main" id="{97D5E7CA-3A56-417C-BDB8-C500BE8B93C9}"/>
              </a:ext>
              <a:ext uri="{C183D7F6-B498-43B3-948B-1728B52AA6E4}">
                <adec:decorative xmlns:adec="http://schemas.microsoft.com/office/drawing/2017/decorative" val="1"/>
              </a:ext>
            </a:extLst>
          </p:cNvPr>
          <p:cNvGrpSpPr/>
          <p:nvPr/>
        </p:nvGrpSpPr>
        <p:grpSpPr>
          <a:xfrm>
            <a:off x="3166374" y="3607480"/>
            <a:ext cx="1325638" cy="526050"/>
            <a:chOff x="3166374" y="3607480"/>
            <a:chExt cx="1325638" cy="526050"/>
          </a:xfrm>
        </p:grpSpPr>
        <p:grpSp>
          <p:nvGrpSpPr>
            <p:cNvPr id="311" name="Group 310">
              <a:extLst>
                <a:ext uri="{FF2B5EF4-FFF2-40B4-BE49-F238E27FC236}">
                  <a16:creationId xmlns:a16="http://schemas.microsoft.com/office/drawing/2014/main" id="{92BE1E9C-5CC6-4C3D-ADD0-7AFBC72E213B}"/>
                </a:ext>
              </a:extLst>
            </p:cNvPr>
            <p:cNvGrpSpPr/>
            <p:nvPr/>
          </p:nvGrpSpPr>
          <p:grpSpPr>
            <a:xfrm>
              <a:off x="3166374" y="3714237"/>
              <a:ext cx="1325638" cy="419293"/>
              <a:chOff x="5494900" y="3718614"/>
              <a:chExt cx="1325638" cy="419293"/>
            </a:xfrm>
          </p:grpSpPr>
          <p:cxnSp>
            <p:nvCxnSpPr>
              <p:cNvPr id="317" name="Connector: Elbow 316">
                <a:extLst>
                  <a:ext uri="{FF2B5EF4-FFF2-40B4-BE49-F238E27FC236}">
                    <a16:creationId xmlns:a16="http://schemas.microsoft.com/office/drawing/2014/main" id="{707B101B-5361-4615-9DC3-502E6372A65F}"/>
                  </a:ext>
                </a:extLst>
              </p:cNvPr>
              <p:cNvCxnSpPr>
                <a:cxnSpLocks/>
                <a:endCxn id="340" idx="2"/>
              </p:cNvCxnSpPr>
              <p:nvPr/>
            </p:nvCxnSpPr>
            <p:spPr>
              <a:xfrm rot="5400000" flipH="1" flipV="1">
                <a:off x="5764730" y="3744918"/>
                <a:ext cx="219237" cy="566741"/>
              </a:xfrm>
              <a:prstGeom prst="bentConnector3">
                <a:avLst>
                  <a:gd name="adj1" fmla="val 50000"/>
                </a:avLst>
              </a:prstGeom>
              <a:ln w="12700">
                <a:solidFill>
                  <a:srgbClr val="D274EC"/>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8" name="Connector: Elbow 337">
                <a:extLst>
                  <a:ext uri="{FF2B5EF4-FFF2-40B4-BE49-F238E27FC236}">
                    <a16:creationId xmlns:a16="http://schemas.microsoft.com/office/drawing/2014/main" id="{E24FBD86-F26B-4EFC-A9F1-D6D0B48CA125}"/>
                  </a:ext>
                </a:extLst>
              </p:cNvPr>
              <p:cNvCxnSpPr>
                <a:cxnSpLocks/>
                <a:endCxn id="340" idx="2"/>
              </p:cNvCxnSpPr>
              <p:nvPr/>
            </p:nvCxnSpPr>
            <p:spPr>
              <a:xfrm rot="16200000" flipV="1">
                <a:off x="6329781" y="3746608"/>
                <a:ext cx="219237" cy="563359"/>
              </a:xfrm>
              <a:prstGeom prst="bentConnector3">
                <a:avLst>
                  <a:gd name="adj1" fmla="val 50000"/>
                </a:avLst>
              </a:prstGeom>
              <a:ln w="12700">
                <a:solidFill>
                  <a:srgbClr val="D274EC"/>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40" name="Rectangle 339">
                <a:extLst>
                  <a:ext uri="{FF2B5EF4-FFF2-40B4-BE49-F238E27FC236}">
                    <a16:creationId xmlns:a16="http://schemas.microsoft.com/office/drawing/2014/main" id="{A77D0833-09F2-44F3-B925-7AE4A6D486FB}"/>
                  </a:ext>
                </a:extLst>
              </p:cNvPr>
              <p:cNvSpPr/>
              <p:nvPr/>
            </p:nvSpPr>
            <p:spPr bwMode="auto">
              <a:xfrm>
                <a:off x="5494900" y="3718614"/>
                <a:ext cx="1325638" cy="200055"/>
              </a:xfrm>
              <a:prstGeom prst="rect">
                <a:avLst/>
              </a:prstGeom>
              <a:solidFill>
                <a:srgbClr val="000000"/>
              </a:solidFill>
              <a:ln w="3175" cap="flat" cmpd="sng" algn="ctr">
                <a:solidFill>
                  <a:srgbClr val="D274EC"/>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AKV Extension</a:t>
                </a:r>
              </a:p>
            </p:txBody>
          </p:sp>
        </p:grpSp>
        <p:cxnSp>
          <p:nvCxnSpPr>
            <p:cNvPr id="316" name="Straight Connector 315">
              <a:extLst>
                <a:ext uri="{FF2B5EF4-FFF2-40B4-BE49-F238E27FC236}">
                  <a16:creationId xmlns:a16="http://schemas.microsoft.com/office/drawing/2014/main" id="{5DE3A1BD-278B-45F5-8370-B31A0BBBC37B}"/>
                </a:ext>
              </a:extLst>
            </p:cNvPr>
            <p:cNvCxnSpPr>
              <a:cxnSpLocks/>
              <a:stCxn id="340" idx="0"/>
            </p:cNvCxnSpPr>
            <p:nvPr/>
          </p:nvCxnSpPr>
          <p:spPr>
            <a:xfrm flipV="1">
              <a:off x="3829193" y="3607480"/>
              <a:ext cx="0" cy="106757"/>
            </a:xfrm>
            <a:prstGeom prst="line">
              <a:avLst/>
            </a:prstGeom>
            <a:ln w="12700">
              <a:solidFill>
                <a:srgbClr val="D274E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41" name="Group 340">
            <a:extLst>
              <a:ext uri="{FF2B5EF4-FFF2-40B4-BE49-F238E27FC236}">
                <a16:creationId xmlns:a16="http://schemas.microsoft.com/office/drawing/2014/main" id="{60499865-D523-4560-92A2-F662AAE23BBA}"/>
              </a:ext>
              <a:ext uri="{C183D7F6-B498-43B3-948B-1728B52AA6E4}">
                <adec:decorative xmlns:adec="http://schemas.microsoft.com/office/drawing/2017/decorative" val="1"/>
              </a:ext>
            </a:extLst>
          </p:cNvPr>
          <p:cNvGrpSpPr/>
          <p:nvPr/>
        </p:nvGrpSpPr>
        <p:grpSpPr>
          <a:xfrm>
            <a:off x="5537122" y="3611583"/>
            <a:ext cx="1325638" cy="526050"/>
            <a:chOff x="3166374" y="3607480"/>
            <a:chExt cx="1325638" cy="526050"/>
          </a:xfrm>
        </p:grpSpPr>
        <p:grpSp>
          <p:nvGrpSpPr>
            <p:cNvPr id="342" name="Group 341">
              <a:extLst>
                <a:ext uri="{FF2B5EF4-FFF2-40B4-BE49-F238E27FC236}">
                  <a16:creationId xmlns:a16="http://schemas.microsoft.com/office/drawing/2014/main" id="{EACDB9E6-2B3F-49A5-803D-03753F6AB977}"/>
                </a:ext>
              </a:extLst>
            </p:cNvPr>
            <p:cNvGrpSpPr/>
            <p:nvPr/>
          </p:nvGrpSpPr>
          <p:grpSpPr>
            <a:xfrm>
              <a:off x="3166374" y="3714237"/>
              <a:ext cx="1325638" cy="419293"/>
              <a:chOff x="5494900" y="3718614"/>
              <a:chExt cx="1325638" cy="419293"/>
            </a:xfrm>
          </p:grpSpPr>
          <p:cxnSp>
            <p:nvCxnSpPr>
              <p:cNvPr id="346" name="Connector: Elbow 345">
                <a:extLst>
                  <a:ext uri="{FF2B5EF4-FFF2-40B4-BE49-F238E27FC236}">
                    <a16:creationId xmlns:a16="http://schemas.microsoft.com/office/drawing/2014/main" id="{B0CFDF15-265E-4766-9CB6-D13F3EB251F8}"/>
                  </a:ext>
                </a:extLst>
              </p:cNvPr>
              <p:cNvCxnSpPr>
                <a:cxnSpLocks/>
                <a:endCxn id="360" idx="2"/>
              </p:cNvCxnSpPr>
              <p:nvPr/>
            </p:nvCxnSpPr>
            <p:spPr>
              <a:xfrm rot="5400000" flipH="1" flipV="1">
                <a:off x="5764730" y="3744918"/>
                <a:ext cx="219237" cy="566741"/>
              </a:xfrm>
              <a:prstGeom prst="bentConnector3">
                <a:avLst>
                  <a:gd name="adj1" fmla="val 50000"/>
                </a:avLst>
              </a:prstGeom>
              <a:ln w="12700">
                <a:solidFill>
                  <a:srgbClr val="92D05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9" name="Connector: Elbow 358">
                <a:extLst>
                  <a:ext uri="{FF2B5EF4-FFF2-40B4-BE49-F238E27FC236}">
                    <a16:creationId xmlns:a16="http://schemas.microsoft.com/office/drawing/2014/main" id="{BDE22C98-F64E-4C0B-9207-7858B400F1A3}"/>
                  </a:ext>
                </a:extLst>
              </p:cNvPr>
              <p:cNvCxnSpPr>
                <a:cxnSpLocks/>
                <a:endCxn id="360" idx="2"/>
              </p:cNvCxnSpPr>
              <p:nvPr/>
            </p:nvCxnSpPr>
            <p:spPr>
              <a:xfrm rot="16200000" flipV="1">
                <a:off x="6329781" y="3746608"/>
                <a:ext cx="219237" cy="563359"/>
              </a:xfrm>
              <a:prstGeom prst="bentConnector3">
                <a:avLst>
                  <a:gd name="adj1" fmla="val 50000"/>
                </a:avLst>
              </a:prstGeom>
              <a:ln w="12700">
                <a:solidFill>
                  <a:srgbClr val="92D05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60" name="Rectangle 359">
                <a:extLst>
                  <a:ext uri="{FF2B5EF4-FFF2-40B4-BE49-F238E27FC236}">
                    <a16:creationId xmlns:a16="http://schemas.microsoft.com/office/drawing/2014/main" id="{4E5F4D49-7F85-43C5-AF04-1BDED833DFA1}"/>
                  </a:ext>
                </a:extLst>
              </p:cNvPr>
              <p:cNvSpPr/>
              <p:nvPr/>
            </p:nvSpPr>
            <p:spPr bwMode="auto">
              <a:xfrm>
                <a:off x="5494900" y="3718614"/>
                <a:ext cx="1325638" cy="200055"/>
              </a:xfrm>
              <a:prstGeom prst="rect">
                <a:avLst/>
              </a:prstGeom>
              <a:solidFill>
                <a:srgbClr val="000000"/>
              </a:solidFill>
              <a:ln w="3175" cap="flat" cmpd="sng" algn="ctr">
                <a:solidFill>
                  <a:srgbClr val="92D05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AKV Extension</a:t>
                </a:r>
              </a:p>
            </p:txBody>
          </p:sp>
        </p:grpSp>
        <p:cxnSp>
          <p:nvCxnSpPr>
            <p:cNvPr id="345" name="Straight Connector 344">
              <a:extLst>
                <a:ext uri="{FF2B5EF4-FFF2-40B4-BE49-F238E27FC236}">
                  <a16:creationId xmlns:a16="http://schemas.microsoft.com/office/drawing/2014/main" id="{91D46F32-0931-4D38-A0E6-BC84766E0307}"/>
                </a:ext>
              </a:extLst>
            </p:cNvPr>
            <p:cNvCxnSpPr>
              <a:cxnSpLocks/>
              <a:stCxn id="360" idx="0"/>
            </p:cNvCxnSpPr>
            <p:nvPr/>
          </p:nvCxnSpPr>
          <p:spPr>
            <a:xfrm flipV="1">
              <a:off x="3829193" y="3607480"/>
              <a:ext cx="0" cy="106757"/>
            </a:xfrm>
            <a:prstGeom prst="line">
              <a:avLst/>
            </a:prstGeom>
            <a:ln w="12700">
              <a:solidFill>
                <a:srgbClr val="92D05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61" name="Group 360">
            <a:extLst>
              <a:ext uri="{FF2B5EF4-FFF2-40B4-BE49-F238E27FC236}">
                <a16:creationId xmlns:a16="http://schemas.microsoft.com/office/drawing/2014/main" id="{E98D6EDB-5E72-4F37-BEF9-22995A1F0A9E}"/>
              </a:ext>
              <a:ext uri="{C183D7F6-B498-43B3-948B-1728B52AA6E4}">
                <adec:decorative xmlns:adec="http://schemas.microsoft.com/office/drawing/2017/decorative" val="1"/>
              </a:ext>
            </a:extLst>
          </p:cNvPr>
          <p:cNvGrpSpPr/>
          <p:nvPr/>
        </p:nvGrpSpPr>
        <p:grpSpPr>
          <a:xfrm>
            <a:off x="7907870" y="3615686"/>
            <a:ext cx="1325638" cy="526050"/>
            <a:chOff x="3166374" y="3607480"/>
            <a:chExt cx="1325638" cy="526050"/>
          </a:xfrm>
        </p:grpSpPr>
        <p:grpSp>
          <p:nvGrpSpPr>
            <p:cNvPr id="362" name="Group 361">
              <a:extLst>
                <a:ext uri="{FF2B5EF4-FFF2-40B4-BE49-F238E27FC236}">
                  <a16:creationId xmlns:a16="http://schemas.microsoft.com/office/drawing/2014/main" id="{11C3869A-329D-4559-88AB-4F9A87C53828}"/>
                </a:ext>
              </a:extLst>
            </p:cNvPr>
            <p:cNvGrpSpPr/>
            <p:nvPr/>
          </p:nvGrpSpPr>
          <p:grpSpPr>
            <a:xfrm>
              <a:off x="3166374" y="3714237"/>
              <a:ext cx="1325638" cy="419293"/>
              <a:chOff x="5494900" y="3718614"/>
              <a:chExt cx="1325638" cy="419293"/>
            </a:xfrm>
          </p:grpSpPr>
          <p:cxnSp>
            <p:nvCxnSpPr>
              <p:cNvPr id="364" name="Connector: Elbow 363">
                <a:extLst>
                  <a:ext uri="{FF2B5EF4-FFF2-40B4-BE49-F238E27FC236}">
                    <a16:creationId xmlns:a16="http://schemas.microsoft.com/office/drawing/2014/main" id="{615A950C-C4A5-4139-99DC-1BE9597695E3}"/>
                  </a:ext>
                </a:extLst>
              </p:cNvPr>
              <p:cNvCxnSpPr>
                <a:cxnSpLocks/>
                <a:endCxn id="366" idx="2"/>
              </p:cNvCxnSpPr>
              <p:nvPr/>
            </p:nvCxnSpPr>
            <p:spPr>
              <a:xfrm rot="5400000" flipH="1" flipV="1">
                <a:off x="5764730" y="3744918"/>
                <a:ext cx="219237" cy="566741"/>
              </a:xfrm>
              <a:prstGeom prst="bentConnector3">
                <a:avLst>
                  <a:gd name="adj1" fmla="val 50000"/>
                </a:avLst>
              </a:prstGeom>
              <a:ln w="12700">
                <a:solidFill>
                  <a:srgbClr val="FFC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5" name="Connector: Elbow 364">
                <a:extLst>
                  <a:ext uri="{FF2B5EF4-FFF2-40B4-BE49-F238E27FC236}">
                    <a16:creationId xmlns:a16="http://schemas.microsoft.com/office/drawing/2014/main" id="{02EFEC8F-D81A-4046-B3F8-2666FB26458F}"/>
                  </a:ext>
                </a:extLst>
              </p:cNvPr>
              <p:cNvCxnSpPr>
                <a:cxnSpLocks/>
                <a:endCxn id="366" idx="2"/>
              </p:cNvCxnSpPr>
              <p:nvPr/>
            </p:nvCxnSpPr>
            <p:spPr>
              <a:xfrm rot="16200000" flipV="1">
                <a:off x="6329781" y="3746608"/>
                <a:ext cx="219237" cy="563359"/>
              </a:xfrm>
              <a:prstGeom prst="bentConnector3">
                <a:avLst>
                  <a:gd name="adj1" fmla="val 50000"/>
                </a:avLst>
              </a:prstGeom>
              <a:ln w="12700">
                <a:solidFill>
                  <a:srgbClr val="FFC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66" name="Rectangle 365">
                <a:extLst>
                  <a:ext uri="{FF2B5EF4-FFF2-40B4-BE49-F238E27FC236}">
                    <a16:creationId xmlns:a16="http://schemas.microsoft.com/office/drawing/2014/main" id="{1170794A-1814-4D64-A7FC-1EB7BC8DE76A}"/>
                  </a:ext>
                </a:extLst>
              </p:cNvPr>
              <p:cNvSpPr/>
              <p:nvPr/>
            </p:nvSpPr>
            <p:spPr bwMode="auto">
              <a:xfrm>
                <a:off x="5494900" y="3718614"/>
                <a:ext cx="1325638" cy="200055"/>
              </a:xfrm>
              <a:prstGeom prst="rect">
                <a:avLst/>
              </a:prstGeom>
              <a:solidFill>
                <a:srgbClr val="000000"/>
              </a:solidFill>
              <a:ln w="3175" cap="flat" cmpd="sng" algn="ctr">
                <a:solidFill>
                  <a:srgbClr val="FFC00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AKV Extension</a:t>
                </a:r>
              </a:p>
            </p:txBody>
          </p:sp>
        </p:grpSp>
        <p:cxnSp>
          <p:nvCxnSpPr>
            <p:cNvPr id="363" name="Straight Connector 362">
              <a:extLst>
                <a:ext uri="{FF2B5EF4-FFF2-40B4-BE49-F238E27FC236}">
                  <a16:creationId xmlns:a16="http://schemas.microsoft.com/office/drawing/2014/main" id="{FF56FE97-C48D-4524-86D3-627682D73130}"/>
                </a:ext>
              </a:extLst>
            </p:cNvPr>
            <p:cNvCxnSpPr>
              <a:cxnSpLocks/>
              <a:stCxn id="366" idx="0"/>
            </p:cNvCxnSpPr>
            <p:nvPr/>
          </p:nvCxnSpPr>
          <p:spPr>
            <a:xfrm flipV="1">
              <a:off x="3829193" y="3607480"/>
              <a:ext cx="0" cy="106757"/>
            </a:xfrm>
            <a:prstGeom prst="line">
              <a:avLst/>
            </a:prstGeom>
            <a:ln w="12700">
              <a:solidFill>
                <a:srgbClr val="FFC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67" name="Group 366">
            <a:extLst>
              <a:ext uri="{FF2B5EF4-FFF2-40B4-BE49-F238E27FC236}">
                <a16:creationId xmlns:a16="http://schemas.microsoft.com/office/drawing/2014/main" id="{4E5329FE-07CD-4D2F-BBA1-D4ED68CCC4D5}"/>
              </a:ext>
              <a:ext uri="{C183D7F6-B498-43B3-948B-1728B52AA6E4}">
                <adec:decorative xmlns:adec="http://schemas.microsoft.com/office/drawing/2017/decorative" val="1"/>
              </a:ext>
            </a:extLst>
          </p:cNvPr>
          <p:cNvGrpSpPr/>
          <p:nvPr/>
        </p:nvGrpSpPr>
        <p:grpSpPr>
          <a:xfrm>
            <a:off x="10278618" y="3619789"/>
            <a:ext cx="1325638" cy="526050"/>
            <a:chOff x="3166374" y="3607480"/>
            <a:chExt cx="1325638" cy="526050"/>
          </a:xfrm>
        </p:grpSpPr>
        <p:grpSp>
          <p:nvGrpSpPr>
            <p:cNvPr id="368" name="Group 367">
              <a:extLst>
                <a:ext uri="{FF2B5EF4-FFF2-40B4-BE49-F238E27FC236}">
                  <a16:creationId xmlns:a16="http://schemas.microsoft.com/office/drawing/2014/main" id="{CB7C42F3-0C80-4CC4-B2D2-513F58DC1ECC}"/>
                </a:ext>
              </a:extLst>
            </p:cNvPr>
            <p:cNvGrpSpPr/>
            <p:nvPr/>
          </p:nvGrpSpPr>
          <p:grpSpPr>
            <a:xfrm>
              <a:off x="3166374" y="3714237"/>
              <a:ext cx="1325638" cy="419293"/>
              <a:chOff x="5494900" y="3718614"/>
              <a:chExt cx="1325638" cy="419293"/>
            </a:xfrm>
          </p:grpSpPr>
          <p:cxnSp>
            <p:nvCxnSpPr>
              <p:cNvPr id="370" name="Connector: Elbow 369">
                <a:extLst>
                  <a:ext uri="{FF2B5EF4-FFF2-40B4-BE49-F238E27FC236}">
                    <a16:creationId xmlns:a16="http://schemas.microsoft.com/office/drawing/2014/main" id="{3CE36EA4-4994-40B3-893D-E29FC62F5B9F}"/>
                  </a:ext>
                </a:extLst>
              </p:cNvPr>
              <p:cNvCxnSpPr>
                <a:cxnSpLocks/>
                <a:endCxn id="372" idx="2"/>
              </p:cNvCxnSpPr>
              <p:nvPr/>
            </p:nvCxnSpPr>
            <p:spPr>
              <a:xfrm rot="5400000" flipH="1" flipV="1">
                <a:off x="5764730" y="3744918"/>
                <a:ext cx="219237" cy="566741"/>
              </a:xfrm>
              <a:prstGeom prst="bentConnector3">
                <a:avLst>
                  <a:gd name="adj1" fmla="val 50000"/>
                </a:avLst>
              </a:prstGeom>
              <a:ln w="12700">
                <a:solidFill>
                  <a:srgbClr val="FF0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1" name="Connector: Elbow 370">
                <a:extLst>
                  <a:ext uri="{FF2B5EF4-FFF2-40B4-BE49-F238E27FC236}">
                    <a16:creationId xmlns:a16="http://schemas.microsoft.com/office/drawing/2014/main" id="{DCA37BF7-10F4-4323-9717-B0D0933498CE}"/>
                  </a:ext>
                </a:extLst>
              </p:cNvPr>
              <p:cNvCxnSpPr>
                <a:cxnSpLocks/>
                <a:endCxn id="372" idx="2"/>
              </p:cNvCxnSpPr>
              <p:nvPr/>
            </p:nvCxnSpPr>
            <p:spPr>
              <a:xfrm rot="16200000" flipV="1">
                <a:off x="6329781" y="3746608"/>
                <a:ext cx="219237" cy="563359"/>
              </a:xfrm>
              <a:prstGeom prst="bentConnector3">
                <a:avLst>
                  <a:gd name="adj1" fmla="val 50000"/>
                </a:avLst>
              </a:prstGeom>
              <a:ln w="12700">
                <a:solidFill>
                  <a:srgbClr val="FF0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72" name="Rectangle 371">
                <a:extLst>
                  <a:ext uri="{FF2B5EF4-FFF2-40B4-BE49-F238E27FC236}">
                    <a16:creationId xmlns:a16="http://schemas.microsoft.com/office/drawing/2014/main" id="{BA35B746-9696-4C31-86ED-8376630FC480}"/>
                  </a:ext>
                </a:extLst>
              </p:cNvPr>
              <p:cNvSpPr/>
              <p:nvPr/>
            </p:nvSpPr>
            <p:spPr bwMode="auto">
              <a:xfrm>
                <a:off x="5494900" y="3718614"/>
                <a:ext cx="1325638" cy="200055"/>
              </a:xfrm>
              <a:prstGeom prst="rect">
                <a:avLst/>
              </a:prstGeom>
              <a:solidFill>
                <a:srgbClr val="000000"/>
              </a:solidFill>
              <a:ln w="3175" cap="flat" cmpd="sng" algn="ctr">
                <a:solidFill>
                  <a:srgbClr val="FF000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AKV Extension</a:t>
                </a:r>
              </a:p>
            </p:txBody>
          </p:sp>
        </p:grpSp>
        <p:cxnSp>
          <p:nvCxnSpPr>
            <p:cNvPr id="369" name="Straight Connector 368">
              <a:extLst>
                <a:ext uri="{FF2B5EF4-FFF2-40B4-BE49-F238E27FC236}">
                  <a16:creationId xmlns:a16="http://schemas.microsoft.com/office/drawing/2014/main" id="{4DAE49CD-4A17-4DB8-9F39-2A0B7F7A7A27}"/>
                </a:ext>
              </a:extLst>
            </p:cNvPr>
            <p:cNvCxnSpPr>
              <a:cxnSpLocks/>
              <a:stCxn id="372" idx="0"/>
            </p:cNvCxnSpPr>
            <p:nvPr/>
          </p:nvCxnSpPr>
          <p:spPr>
            <a:xfrm flipV="1">
              <a:off x="3829193" y="3607480"/>
              <a:ext cx="0" cy="106757"/>
            </a:xfrm>
            <a:prstGeom prst="line">
              <a:avLst/>
            </a:prstGeom>
            <a:ln w="127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94" name="Group 293">
            <a:extLst>
              <a:ext uri="{FF2B5EF4-FFF2-40B4-BE49-F238E27FC236}">
                <a16:creationId xmlns:a16="http://schemas.microsoft.com/office/drawing/2014/main" id="{DCBA2EC9-F7E3-4F6D-BDB8-757F714B6C85}"/>
              </a:ext>
              <a:ext uri="{C183D7F6-B498-43B3-948B-1728B52AA6E4}">
                <adec:decorative xmlns:adec="http://schemas.microsoft.com/office/drawing/2017/decorative" val="1"/>
              </a:ext>
            </a:extLst>
          </p:cNvPr>
          <p:cNvGrpSpPr/>
          <p:nvPr/>
        </p:nvGrpSpPr>
        <p:grpSpPr>
          <a:xfrm>
            <a:off x="2862053" y="2319805"/>
            <a:ext cx="9022016" cy="540102"/>
            <a:chOff x="2862053" y="2319805"/>
            <a:chExt cx="9022016" cy="540102"/>
          </a:xfrm>
        </p:grpSpPr>
        <p:sp>
          <p:nvSpPr>
            <p:cNvPr id="295" name="Rectangle 294">
              <a:extLst>
                <a:ext uri="{FF2B5EF4-FFF2-40B4-BE49-F238E27FC236}">
                  <a16:creationId xmlns:a16="http://schemas.microsoft.com/office/drawing/2014/main" id="{D62CFB4F-5CBB-4489-AADB-EE991A32F271}"/>
                </a:ext>
              </a:extLst>
            </p:cNvPr>
            <p:cNvSpPr/>
            <p:nvPr/>
          </p:nvSpPr>
          <p:spPr bwMode="auto">
            <a:xfrm>
              <a:off x="2862053" y="2319805"/>
              <a:ext cx="9022016" cy="54010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297" name="Group 296">
              <a:extLst>
                <a:ext uri="{FF2B5EF4-FFF2-40B4-BE49-F238E27FC236}">
                  <a16:creationId xmlns:a16="http://schemas.microsoft.com/office/drawing/2014/main" id="{67F474A0-C944-42EE-84E6-3410CB461CBA}"/>
                </a:ext>
              </a:extLst>
            </p:cNvPr>
            <p:cNvGrpSpPr/>
            <p:nvPr/>
          </p:nvGrpSpPr>
          <p:grpSpPr>
            <a:xfrm>
              <a:off x="3082281" y="2605353"/>
              <a:ext cx="8626062" cy="196097"/>
              <a:chOff x="2911677" y="2599393"/>
              <a:chExt cx="8626062" cy="286854"/>
            </a:xfrm>
          </p:grpSpPr>
          <p:sp>
            <p:nvSpPr>
              <p:cNvPr id="304" name="Rectangle 303">
                <a:extLst>
                  <a:ext uri="{FF2B5EF4-FFF2-40B4-BE49-F238E27FC236}">
                    <a16:creationId xmlns:a16="http://schemas.microsoft.com/office/drawing/2014/main" id="{7464BE1D-F1CA-4640-A60E-50AE8F93F3DF}"/>
                  </a:ext>
                </a:extLst>
              </p:cNvPr>
              <p:cNvSpPr/>
              <p:nvPr/>
            </p:nvSpPr>
            <p:spPr bwMode="auto">
              <a:xfrm>
                <a:off x="5390791" y="2604467"/>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Secrets</a:t>
                </a:r>
              </a:p>
            </p:txBody>
          </p:sp>
          <p:sp>
            <p:nvSpPr>
              <p:cNvPr id="305" name="Rectangle 304">
                <a:extLst>
                  <a:ext uri="{FF2B5EF4-FFF2-40B4-BE49-F238E27FC236}">
                    <a16:creationId xmlns:a16="http://schemas.microsoft.com/office/drawing/2014/main" id="{4AF7F1BC-DDBC-4A55-A074-693C94D3539E}"/>
                  </a:ext>
                </a:extLst>
              </p:cNvPr>
              <p:cNvSpPr/>
              <p:nvPr/>
            </p:nvSpPr>
            <p:spPr bwMode="auto">
              <a:xfrm>
                <a:off x="6633151" y="2606424"/>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Change Tracking</a:t>
                </a:r>
              </a:p>
            </p:txBody>
          </p:sp>
          <p:sp>
            <p:nvSpPr>
              <p:cNvPr id="312" name="Rectangle 311">
                <a:extLst>
                  <a:ext uri="{FF2B5EF4-FFF2-40B4-BE49-F238E27FC236}">
                    <a16:creationId xmlns:a16="http://schemas.microsoft.com/office/drawing/2014/main" id="{7135A9C0-0399-4C96-A32E-C04C21AEEFA5}"/>
                  </a:ext>
                </a:extLst>
              </p:cNvPr>
              <p:cNvSpPr/>
              <p:nvPr/>
            </p:nvSpPr>
            <p:spPr bwMode="auto">
              <a:xfrm>
                <a:off x="10349019" y="2611927"/>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Automanage</a:t>
                </a:r>
              </a:p>
            </p:txBody>
          </p:sp>
          <p:sp>
            <p:nvSpPr>
              <p:cNvPr id="318" name="Rectangle 317">
                <a:extLst>
                  <a:ext uri="{FF2B5EF4-FFF2-40B4-BE49-F238E27FC236}">
                    <a16:creationId xmlns:a16="http://schemas.microsoft.com/office/drawing/2014/main" id="{1CC6AC47-C8CC-402E-8E30-0E7CAA3232D3}"/>
                  </a:ext>
                </a:extLst>
              </p:cNvPr>
              <p:cNvSpPr/>
              <p:nvPr/>
            </p:nvSpPr>
            <p:spPr bwMode="auto">
              <a:xfrm>
                <a:off x="4154037" y="2602146"/>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Monitoring &amp; Logs</a:t>
                </a:r>
              </a:p>
            </p:txBody>
          </p:sp>
          <p:sp>
            <p:nvSpPr>
              <p:cNvPr id="319" name="Rectangle 318">
                <a:extLst>
                  <a:ext uri="{FF2B5EF4-FFF2-40B4-BE49-F238E27FC236}">
                    <a16:creationId xmlns:a16="http://schemas.microsoft.com/office/drawing/2014/main" id="{766412BB-2089-42F5-B75A-58EF53424849}"/>
                  </a:ext>
                </a:extLst>
              </p:cNvPr>
              <p:cNvSpPr/>
              <p:nvPr/>
            </p:nvSpPr>
            <p:spPr bwMode="auto">
              <a:xfrm>
                <a:off x="7870539" y="2606299"/>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Extensibility</a:t>
                </a:r>
              </a:p>
            </p:txBody>
          </p:sp>
          <p:sp>
            <p:nvSpPr>
              <p:cNvPr id="320" name="Rectangle 319">
                <a:extLst>
                  <a:ext uri="{FF2B5EF4-FFF2-40B4-BE49-F238E27FC236}">
                    <a16:creationId xmlns:a16="http://schemas.microsoft.com/office/drawing/2014/main" id="{A5E21B41-C2C4-43A1-946F-E541E8C76768}"/>
                  </a:ext>
                </a:extLst>
              </p:cNvPr>
              <p:cNvSpPr/>
              <p:nvPr/>
            </p:nvSpPr>
            <p:spPr bwMode="auto">
              <a:xfrm>
                <a:off x="9106659" y="2611929"/>
                <a:ext cx="1188720" cy="27431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Patching &amp; Updates</a:t>
                </a:r>
              </a:p>
            </p:txBody>
          </p:sp>
          <p:sp>
            <p:nvSpPr>
              <p:cNvPr id="321" name="Rectangle 320">
                <a:extLst>
                  <a:ext uri="{FF2B5EF4-FFF2-40B4-BE49-F238E27FC236}">
                    <a16:creationId xmlns:a16="http://schemas.microsoft.com/office/drawing/2014/main" id="{2F72A206-BD07-4471-B5BF-732F77E79034}"/>
                  </a:ext>
                </a:extLst>
              </p:cNvPr>
              <p:cNvSpPr/>
              <p:nvPr/>
            </p:nvSpPr>
            <p:spPr bwMode="auto">
              <a:xfrm>
                <a:off x="2911677" y="2599393"/>
                <a:ext cx="1188720" cy="27431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Threat Protection</a:t>
                </a:r>
              </a:p>
            </p:txBody>
          </p:sp>
        </p:grpSp>
        <p:sp>
          <p:nvSpPr>
            <p:cNvPr id="298" name="TextBox 297">
              <a:extLst>
                <a:ext uri="{FF2B5EF4-FFF2-40B4-BE49-F238E27FC236}">
                  <a16:creationId xmlns:a16="http://schemas.microsoft.com/office/drawing/2014/main" id="{FD50DFE7-C3CF-4A44-939F-08AAE3B744E9}"/>
                </a:ext>
              </a:extLst>
            </p:cNvPr>
            <p:cNvSpPr txBox="1"/>
            <p:nvPr/>
          </p:nvSpPr>
          <p:spPr>
            <a:xfrm>
              <a:off x="6254643" y="2362000"/>
              <a:ext cx="2527300" cy="1577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Integration</a:t>
              </a:r>
            </a:p>
          </p:txBody>
        </p:sp>
        <p:pic>
          <p:nvPicPr>
            <p:cNvPr id="300" name="Graphic 299" descr="Azure arc icon">
              <a:extLst>
                <a:ext uri="{FF2B5EF4-FFF2-40B4-BE49-F238E27FC236}">
                  <a16:creationId xmlns:a16="http://schemas.microsoft.com/office/drawing/2014/main" id="{5F00640B-FAC6-4557-93DE-32D032F16FE8}"/>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6632747" y="2325025"/>
              <a:ext cx="274320" cy="274320"/>
            </a:xfrm>
            <a:prstGeom prst="rect">
              <a:avLst/>
            </a:prstGeom>
            <a:effectLst>
              <a:outerShdw blurRad="571500" algn="tl" rotWithShape="0">
                <a:srgbClr val="0078D4">
                  <a:alpha val="70000"/>
                </a:srgbClr>
              </a:outerShdw>
            </a:effectLst>
          </p:spPr>
        </p:pic>
      </p:grpSp>
      <p:cxnSp>
        <p:nvCxnSpPr>
          <p:cNvPr id="322" name="Straight Connector 321">
            <a:extLst>
              <a:ext uri="{FF2B5EF4-FFF2-40B4-BE49-F238E27FC236}">
                <a16:creationId xmlns:a16="http://schemas.microsoft.com/office/drawing/2014/main" id="{8C4C0C54-32DB-4B49-A026-8F8924135041}"/>
              </a:ext>
              <a:ext uri="{C183D7F6-B498-43B3-948B-1728B52AA6E4}">
                <adec:decorative xmlns:adec="http://schemas.microsoft.com/office/drawing/2017/decorative" val="1"/>
              </a:ext>
            </a:extLst>
          </p:cNvPr>
          <p:cNvCxnSpPr>
            <a:cxnSpLocks/>
          </p:cNvCxnSpPr>
          <p:nvPr/>
        </p:nvCxnSpPr>
        <p:spPr>
          <a:xfrm flipH="1" flipV="1">
            <a:off x="6685535" y="2054545"/>
            <a:ext cx="0" cy="188154"/>
          </a:xfrm>
          <a:prstGeom prst="line">
            <a:avLst/>
          </a:prstGeom>
          <a:ln w="12700">
            <a:solidFill>
              <a:schemeClr val="accent4"/>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1582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9A557-E7BC-4DEA-B5D0-D924B908A17B}"/>
              </a:ext>
            </a:extLst>
          </p:cNvPr>
          <p:cNvSpPr>
            <a:spLocks noGrp="1"/>
          </p:cNvSpPr>
          <p:nvPr>
            <p:ph type="title"/>
          </p:nvPr>
        </p:nvSpPr>
        <p:spPr>
          <a:xfrm>
            <a:off x="588263" y="457200"/>
            <a:ext cx="11018520" cy="861774"/>
          </a:xfrm>
        </p:spPr>
        <p:txBody>
          <a:bodyPr/>
          <a:lstStyle/>
          <a:p>
            <a:r>
              <a:rPr lang="en-US">
                <a:cs typeface="Segoe UI"/>
              </a:rPr>
              <a:t>Azure Arc-enabled servers</a:t>
            </a:r>
            <a:br>
              <a:rPr lang="en-US"/>
            </a:br>
            <a:r>
              <a:rPr lang="en-US" sz="2000">
                <a:solidFill>
                  <a:schemeClr val="accent1"/>
                </a:solidFill>
                <a:latin typeface="+mn-lt"/>
                <a:cs typeface="Segoe UI"/>
              </a:rPr>
              <a:t>Connectivity Options</a:t>
            </a:r>
            <a:endParaRPr lang="en-US" sz="2000">
              <a:solidFill>
                <a:schemeClr val="accent1"/>
              </a:solidFill>
              <a:latin typeface="+mn-lt"/>
            </a:endParaRPr>
          </a:p>
        </p:txBody>
      </p:sp>
      <p:grpSp>
        <p:nvGrpSpPr>
          <p:cNvPr id="8" name="Group 7">
            <a:extLst>
              <a:ext uri="{FF2B5EF4-FFF2-40B4-BE49-F238E27FC236}">
                <a16:creationId xmlns:a16="http://schemas.microsoft.com/office/drawing/2014/main" id="{E69A6BC9-2CD1-4E90-A336-71BFD445B8BE}"/>
              </a:ext>
              <a:ext uri="{C183D7F6-B498-43B3-948B-1728B52AA6E4}">
                <adec:decorative xmlns:adec="http://schemas.microsoft.com/office/drawing/2017/decorative" val="1"/>
              </a:ext>
            </a:extLst>
          </p:cNvPr>
          <p:cNvGrpSpPr/>
          <p:nvPr/>
        </p:nvGrpSpPr>
        <p:grpSpPr>
          <a:xfrm>
            <a:off x="411409" y="1729705"/>
            <a:ext cx="11296817" cy="3860035"/>
            <a:chOff x="411409" y="1729705"/>
            <a:chExt cx="11296817" cy="3860035"/>
          </a:xfrm>
        </p:grpSpPr>
        <p:cxnSp>
          <p:nvCxnSpPr>
            <p:cNvPr id="63" name="Straight Connector 62">
              <a:extLst>
                <a:ext uri="{FF2B5EF4-FFF2-40B4-BE49-F238E27FC236}">
                  <a16:creationId xmlns:a16="http://schemas.microsoft.com/office/drawing/2014/main" id="{C1182AB5-BF9F-4BC8-BE8A-2072E41B8442}"/>
                </a:ext>
                <a:ext uri="{C183D7F6-B498-43B3-948B-1728B52AA6E4}">
                  <adec:decorative xmlns:adec="http://schemas.microsoft.com/office/drawing/2017/decorative" val="1"/>
                </a:ext>
              </a:extLst>
            </p:cNvPr>
            <p:cNvCxnSpPr>
              <a:cxnSpLocks/>
            </p:cNvCxnSpPr>
            <p:nvPr/>
          </p:nvCxnSpPr>
          <p:spPr>
            <a:xfrm>
              <a:off x="2699534" y="4030766"/>
              <a:ext cx="2196628" cy="1"/>
            </a:xfrm>
            <a:prstGeom prst="line">
              <a:avLst/>
            </a:prstGeom>
            <a:noFill/>
            <a:ln w="19050" cap="flat" cmpd="sng" algn="ctr">
              <a:solidFill>
                <a:schemeClr val="accent1"/>
              </a:solidFill>
              <a:prstDash val="solid"/>
              <a:miter lim="800000"/>
              <a:headEnd type="none" w="med" len="med"/>
              <a:tailEnd type="none" w="lg" len="med"/>
            </a:ln>
            <a:effectLst/>
          </p:spPr>
        </p:cxnSp>
        <p:sp>
          <p:nvSpPr>
            <p:cNvPr id="43" name="Rectangle 42">
              <a:extLst>
                <a:ext uri="{FF2B5EF4-FFF2-40B4-BE49-F238E27FC236}">
                  <a16:creationId xmlns:a16="http://schemas.microsoft.com/office/drawing/2014/main" id="{59B8DE47-E024-4166-8721-51047FD3A634}"/>
                </a:ext>
              </a:extLst>
            </p:cNvPr>
            <p:cNvSpPr/>
            <p:nvPr/>
          </p:nvSpPr>
          <p:spPr>
            <a:xfrm>
              <a:off x="9977921" y="5168188"/>
              <a:ext cx="853119" cy="246221"/>
            </a:xfrm>
            <a:prstGeom prst="rect">
              <a:avLst/>
            </a:prstGeom>
          </p:spPr>
          <p:txBody>
            <a:bodyPr wrap="non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ymbol"/>
                  <a:ea typeface="Segoe UI Symbol"/>
                  <a:cs typeface="+mn-cs"/>
                </a:rPr>
                <a:t>Azure VNET</a:t>
              </a:r>
            </a:p>
          </p:txBody>
        </p:sp>
        <p:pic>
          <p:nvPicPr>
            <p:cNvPr id="61" name="Graphic 60" descr="Badge">
              <a:extLst>
                <a:ext uri="{FF2B5EF4-FFF2-40B4-BE49-F238E27FC236}">
                  <a16:creationId xmlns:a16="http://schemas.microsoft.com/office/drawing/2014/main" id="{8C86C4D9-0C36-4A6B-8BD9-5FEA415155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73054" y="4216010"/>
              <a:ext cx="274320" cy="274320"/>
            </a:xfrm>
            <a:prstGeom prst="rect">
              <a:avLst/>
            </a:prstGeom>
          </p:spPr>
        </p:pic>
        <p:sp>
          <p:nvSpPr>
            <p:cNvPr id="52" name="Rectangle 51">
              <a:extLst>
                <a:ext uri="{FF2B5EF4-FFF2-40B4-BE49-F238E27FC236}">
                  <a16:creationId xmlns:a16="http://schemas.microsoft.com/office/drawing/2014/main" id="{051F5B14-0A09-4B5C-B68C-82F490E13769}"/>
                </a:ext>
              </a:extLst>
            </p:cNvPr>
            <p:cNvSpPr/>
            <p:nvPr/>
          </p:nvSpPr>
          <p:spPr bwMode="auto">
            <a:xfrm>
              <a:off x="775708" y="3886993"/>
              <a:ext cx="1918447" cy="130709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Server</a:t>
              </a:r>
            </a:p>
          </p:txBody>
        </p:sp>
        <p:pic>
          <p:nvPicPr>
            <p:cNvPr id="36" name="Graphic 35">
              <a:extLst>
                <a:ext uri="{FF2B5EF4-FFF2-40B4-BE49-F238E27FC236}">
                  <a16:creationId xmlns:a16="http://schemas.microsoft.com/office/drawing/2014/main" id="{542C8853-8CE4-4754-AC5F-F227C0E09E7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85075" y="4198025"/>
              <a:ext cx="499712" cy="499712"/>
            </a:xfrm>
            <a:prstGeom prst="rect">
              <a:avLst/>
            </a:prstGeom>
          </p:spPr>
        </p:pic>
        <p:pic>
          <p:nvPicPr>
            <p:cNvPr id="4" name="Graphic 3" descr="World">
              <a:extLst>
                <a:ext uri="{FF2B5EF4-FFF2-40B4-BE49-F238E27FC236}">
                  <a16:creationId xmlns:a16="http://schemas.microsoft.com/office/drawing/2014/main" id="{2CB401A5-2239-49D5-822A-85C4BCB7A9A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06920" y="3787224"/>
              <a:ext cx="485614" cy="485614"/>
            </a:xfrm>
            <a:prstGeom prst="rect">
              <a:avLst/>
            </a:prstGeom>
          </p:spPr>
        </p:pic>
        <p:sp>
          <p:nvSpPr>
            <p:cNvPr id="5" name="Rectangle 4">
              <a:extLst>
                <a:ext uri="{FF2B5EF4-FFF2-40B4-BE49-F238E27FC236}">
                  <a16:creationId xmlns:a16="http://schemas.microsoft.com/office/drawing/2014/main" id="{06046251-2DAD-4632-A76C-DA89A6E31E97}"/>
                </a:ext>
              </a:extLst>
            </p:cNvPr>
            <p:cNvSpPr/>
            <p:nvPr/>
          </p:nvSpPr>
          <p:spPr bwMode="auto">
            <a:xfrm>
              <a:off x="7247077" y="2284198"/>
              <a:ext cx="4169214" cy="96041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Arc Service</a:t>
              </a:r>
            </a:p>
          </p:txBody>
        </p:sp>
        <p:sp>
          <p:nvSpPr>
            <p:cNvPr id="41" name="Rectangle 40">
              <a:extLst>
                <a:ext uri="{FF2B5EF4-FFF2-40B4-BE49-F238E27FC236}">
                  <a16:creationId xmlns:a16="http://schemas.microsoft.com/office/drawing/2014/main" id="{8982EAD3-106D-4762-899C-37E80A1EECB7}"/>
                </a:ext>
              </a:extLst>
            </p:cNvPr>
            <p:cNvSpPr/>
            <p:nvPr/>
          </p:nvSpPr>
          <p:spPr bwMode="auto">
            <a:xfrm>
              <a:off x="7313416" y="2703557"/>
              <a:ext cx="1897569" cy="4802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Public Endpoint</a:t>
              </a:r>
            </a:p>
          </p:txBody>
        </p:sp>
        <p:sp>
          <p:nvSpPr>
            <p:cNvPr id="42" name="Rectangle 41">
              <a:extLst>
                <a:ext uri="{FF2B5EF4-FFF2-40B4-BE49-F238E27FC236}">
                  <a16:creationId xmlns:a16="http://schemas.microsoft.com/office/drawing/2014/main" id="{CBD0C483-851B-4E7F-A66C-262811CB8096}"/>
                </a:ext>
              </a:extLst>
            </p:cNvPr>
            <p:cNvSpPr/>
            <p:nvPr/>
          </p:nvSpPr>
          <p:spPr bwMode="auto">
            <a:xfrm>
              <a:off x="9455980" y="2703557"/>
              <a:ext cx="1897569" cy="4802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Private Endpoint</a:t>
              </a:r>
            </a:p>
          </p:txBody>
        </p:sp>
        <p:cxnSp>
          <p:nvCxnSpPr>
            <p:cNvPr id="69" name="Elbow Connector 20">
              <a:extLst>
                <a:ext uri="{FF2B5EF4-FFF2-40B4-BE49-F238E27FC236}">
                  <a16:creationId xmlns:a16="http://schemas.microsoft.com/office/drawing/2014/main" id="{0E6E911D-1F10-4561-A378-095F5CC28285}"/>
                </a:ext>
                <a:ext uri="{C183D7F6-B498-43B3-948B-1728B52AA6E4}">
                  <adec:decorative xmlns:adec="http://schemas.microsoft.com/office/drawing/2017/decorative" val="1"/>
                </a:ext>
              </a:extLst>
            </p:cNvPr>
            <p:cNvCxnSpPr>
              <a:cxnSpLocks/>
              <a:stCxn id="52" idx="3"/>
              <a:endCxn id="4" idx="2"/>
            </p:cNvCxnSpPr>
            <p:nvPr/>
          </p:nvCxnSpPr>
          <p:spPr>
            <a:xfrm flipV="1">
              <a:off x="2694155" y="4272838"/>
              <a:ext cx="2455572" cy="267700"/>
            </a:xfrm>
            <a:prstGeom prst="bentConnector2">
              <a:avLst/>
            </a:prstGeom>
            <a:noFill/>
            <a:ln w="19050" cap="flat" cmpd="sng" algn="ctr">
              <a:solidFill>
                <a:schemeClr val="accent1"/>
              </a:solidFill>
              <a:prstDash val="solid"/>
              <a:miter lim="800000"/>
              <a:headEnd type="none" w="med" len="med"/>
              <a:tailEnd type="none" w="lg" len="med"/>
            </a:ln>
            <a:effectLst/>
          </p:spPr>
        </p:cxnSp>
        <p:pic>
          <p:nvPicPr>
            <p:cNvPr id="31" name="Graphic 30">
              <a:extLst>
                <a:ext uri="{FF2B5EF4-FFF2-40B4-BE49-F238E27FC236}">
                  <a16:creationId xmlns:a16="http://schemas.microsoft.com/office/drawing/2014/main" id="{468F60C3-41C6-42E2-AF30-301F17ACDA62}"/>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35513" y="4272838"/>
              <a:ext cx="457200" cy="466725"/>
            </a:xfrm>
            <a:prstGeom prst="rect">
              <a:avLst/>
            </a:prstGeom>
          </p:spPr>
        </p:pic>
        <p:cxnSp>
          <p:nvCxnSpPr>
            <p:cNvPr id="80" name="Straight Connector 79">
              <a:extLst>
                <a:ext uri="{FF2B5EF4-FFF2-40B4-BE49-F238E27FC236}">
                  <a16:creationId xmlns:a16="http://schemas.microsoft.com/office/drawing/2014/main" id="{B1FE717A-1D26-4D1A-AD77-95630D2B80FB}"/>
                </a:ext>
                <a:ext uri="{C183D7F6-B498-43B3-948B-1728B52AA6E4}">
                  <adec:decorative xmlns:adec="http://schemas.microsoft.com/office/drawing/2017/decorative" val="1"/>
                </a:ext>
              </a:extLst>
            </p:cNvPr>
            <p:cNvCxnSpPr>
              <a:cxnSpLocks/>
              <a:stCxn id="4" idx="3"/>
            </p:cNvCxnSpPr>
            <p:nvPr/>
          </p:nvCxnSpPr>
          <p:spPr>
            <a:xfrm>
              <a:off x="5392533" y="4030031"/>
              <a:ext cx="2240280" cy="0"/>
            </a:xfrm>
            <a:prstGeom prst="line">
              <a:avLst/>
            </a:prstGeom>
            <a:noFill/>
            <a:ln w="19050" cap="flat" cmpd="sng" algn="ctr">
              <a:solidFill>
                <a:schemeClr val="accent1"/>
              </a:solidFill>
              <a:prstDash val="solid"/>
              <a:miter lim="800000"/>
              <a:headEnd type="none" w="med" len="med"/>
              <a:tailEnd type="none" w="lg" len="med"/>
            </a:ln>
            <a:effectLst/>
          </p:spPr>
        </p:cxnSp>
        <p:cxnSp>
          <p:nvCxnSpPr>
            <p:cNvPr id="54" name="Straight Connector 53">
              <a:extLst>
                <a:ext uri="{FF2B5EF4-FFF2-40B4-BE49-F238E27FC236}">
                  <a16:creationId xmlns:a16="http://schemas.microsoft.com/office/drawing/2014/main" id="{680E1098-D407-4D37-AF69-64AFACC3CFC1}"/>
                </a:ext>
                <a:ext uri="{C183D7F6-B498-43B3-948B-1728B52AA6E4}">
                  <adec:decorative xmlns:adec="http://schemas.microsoft.com/office/drawing/2017/decorative" val="1"/>
                </a:ext>
              </a:extLst>
            </p:cNvPr>
            <p:cNvCxnSpPr>
              <a:cxnSpLocks/>
            </p:cNvCxnSpPr>
            <p:nvPr/>
          </p:nvCxnSpPr>
          <p:spPr>
            <a:xfrm>
              <a:off x="7626815" y="3173007"/>
              <a:ext cx="1" cy="862404"/>
            </a:xfrm>
            <a:prstGeom prst="line">
              <a:avLst/>
            </a:prstGeom>
            <a:noFill/>
            <a:ln w="19050" cap="flat" cmpd="sng" algn="ctr">
              <a:solidFill>
                <a:schemeClr val="accent1"/>
              </a:solidFill>
              <a:prstDash val="solid"/>
              <a:miter lim="800000"/>
              <a:headEnd type="arrow" w="med" len="med"/>
              <a:tailEnd type="none" w="lg" len="med"/>
            </a:ln>
            <a:effectLst/>
          </p:spPr>
        </p:cxnSp>
        <p:cxnSp>
          <p:nvCxnSpPr>
            <p:cNvPr id="88" name="Elbow Connector 20">
              <a:extLst>
                <a:ext uri="{FF2B5EF4-FFF2-40B4-BE49-F238E27FC236}">
                  <a16:creationId xmlns:a16="http://schemas.microsoft.com/office/drawing/2014/main" id="{B1FB5162-03EE-44D7-A53E-ACCC4B318904}"/>
                </a:ext>
                <a:ext uri="{C183D7F6-B498-43B3-948B-1728B52AA6E4}">
                  <adec:decorative xmlns:adec="http://schemas.microsoft.com/office/drawing/2017/decorative" val="1"/>
                </a:ext>
              </a:extLst>
            </p:cNvPr>
            <p:cNvCxnSpPr>
              <a:cxnSpLocks/>
              <a:endCxn id="92" idx="0"/>
            </p:cNvCxnSpPr>
            <p:nvPr/>
          </p:nvCxnSpPr>
          <p:spPr>
            <a:xfrm rot="5400000">
              <a:off x="9574870" y="4013376"/>
              <a:ext cx="1659506" cy="284"/>
            </a:xfrm>
            <a:prstGeom prst="bentConnector3">
              <a:avLst>
                <a:gd name="adj1" fmla="val 50000"/>
              </a:avLst>
            </a:prstGeom>
            <a:noFill/>
            <a:ln w="19050" cap="flat" cmpd="sng" algn="ctr">
              <a:solidFill>
                <a:schemeClr val="accent1"/>
              </a:solidFill>
              <a:prstDash val="solid"/>
              <a:miter lim="800000"/>
              <a:headEnd type="arrow" w="med" len="med"/>
              <a:tailEnd type="none" w="lg" len="med"/>
            </a:ln>
            <a:effectLst/>
          </p:spPr>
        </p:cxnSp>
        <p:pic>
          <p:nvPicPr>
            <p:cNvPr id="92" name="Graphic 91">
              <a:extLst>
                <a:ext uri="{FF2B5EF4-FFF2-40B4-BE49-F238E27FC236}">
                  <a16:creationId xmlns:a16="http://schemas.microsoft.com/office/drawing/2014/main" id="{ECF3E8ED-75AB-4D03-9CE8-02ED7513979E}"/>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21601" y="4843271"/>
              <a:ext cx="365760" cy="365760"/>
            </a:xfrm>
            <a:prstGeom prst="rect">
              <a:avLst/>
            </a:prstGeom>
          </p:spPr>
        </p:pic>
        <p:cxnSp>
          <p:nvCxnSpPr>
            <p:cNvPr id="99" name="Straight Connector 98">
              <a:extLst>
                <a:ext uri="{FF2B5EF4-FFF2-40B4-BE49-F238E27FC236}">
                  <a16:creationId xmlns:a16="http://schemas.microsoft.com/office/drawing/2014/main" id="{AE1CC842-7B3B-4CA7-8CAC-4B9752CC042A}"/>
                </a:ext>
                <a:ext uri="{C183D7F6-B498-43B3-948B-1728B52AA6E4}">
                  <adec:decorative xmlns:adec="http://schemas.microsoft.com/office/drawing/2017/decorative" val="1"/>
                </a:ext>
              </a:extLst>
            </p:cNvPr>
            <p:cNvCxnSpPr>
              <a:cxnSpLocks/>
              <a:endCxn id="122" idx="1"/>
            </p:cNvCxnSpPr>
            <p:nvPr/>
          </p:nvCxnSpPr>
          <p:spPr>
            <a:xfrm flipV="1">
              <a:off x="2691602" y="5026151"/>
              <a:ext cx="2831676" cy="2"/>
            </a:xfrm>
            <a:prstGeom prst="line">
              <a:avLst/>
            </a:prstGeom>
            <a:noFill/>
            <a:ln w="19050" cap="flat" cmpd="sng" algn="ctr">
              <a:solidFill>
                <a:schemeClr val="accent1"/>
              </a:solidFill>
              <a:prstDash val="solid"/>
              <a:miter lim="800000"/>
              <a:headEnd type="none" w="med" len="med"/>
              <a:tailEnd type="none" w="lg" len="med"/>
            </a:ln>
            <a:effectLst/>
          </p:spPr>
        </p:cxnSp>
        <p:sp>
          <p:nvSpPr>
            <p:cNvPr id="115" name="TextBox 114">
              <a:extLst>
                <a:ext uri="{FF2B5EF4-FFF2-40B4-BE49-F238E27FC236}">
                  <a16:creationId xmlns:a16="http://schemas.microsoft.com/office/drawing/2014/main" id="{5D1683EA-CE25-48BB-A06B-81F539BC2418}"/>
                </a:ext>
              </a:extLst>
            </p:cNvPr>
            <p:cNvSpPr txBox="1"/>
            <p:nvPr/>
          </p:nvSpPr>
          <p:spPr>
            <a:xfrm>
              <a:off x="7947183" y="3250532"/>
              <a:ext cx="1455848" cy="400110"/>
            </a:xfrm>
            <a:prstGeom prst="rect">
              <a:avLst/>
            </a:prstGeom>
          </p:spPr>
          <p:txBody>
            <a:bodyPr wrap="none" lIns="91440" tIns="45720" rIns="91440" bIns="45720" anchor="t">
              <a:spAutoFit/>
            </a:bodyPr>
            <a:lstStyle>
              <a:defPPr>
                <a:defRPr lang="en-US"/>
              </a:defPPr>
              <a:lvl1pPr marR="0" lvl="0" indent="0" fontAlgn="auto">
                <a:lnSpc>
                  <a:spcPct val="100000"/>
                </a:lnSpc>
                <a:spcBef>
                  <a:spcPts val="0"/>
                </a:spcBef>
                <a:spcAft>
                  <a:spcPts val="0"/>
                </a:spcAft>
                <a:buClrTx/>
                <a:buSzTx/>
                <a:buFontTx/>
                <a:buNone/>
                <a:tabLst/>
                <a:defRPr kumimoji="0" sz="1000" b="0" i="0" u="none" strike="noStrike" cap="none" spc="0" normalizeH="0" baseline="0">
                  <a:ln>
                    <a:noFill/>
                  </a:ln>
                  <a:solidFill>
                    <a:srgbClr val="50E6FF"/>
                  </a:solidFill>
                  <a:effectLst/>
                  <a:uLnTx/>
                  <a:uFillTx/>
                  <a:latin typeface="Segoe UI Symbol"/>
                  <a:ea typeface="Segoe UI Symbo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err="1">
                  <a:ln>
                    <a:noFill/>
                  </a:ln>
                  <a:solidFill>
                    <a:srgbClr val="50E6FF"/>
                  </a:solidFill>
                  <a:effectLst/>
                  <a:uLnTx/>
                  <a:uFillTx/>
                  <a:latin typeface="Segoe UI Symbol"/>
                  <a:ea typeface="Segoe UI Symbol"/>
                  <a:cs typeface="+mn-cs"/>
                </a:rPr>
                <a:t>AzureArcInfrastructure</a:t>
              </a:r>
              <a:endParaRPr kumimoji="0" lang="en-US" sz="1000" b="0" i="0" u="none" strike="noStrike" kern="1200" cap="none" spc="0" normalizeH="0" baseline="0" noProof="0">
                <a:ln>
                  <a:noFill/>
                </a:ln>
                <a:solidFill>
                  <a:srgbClr val="50E6FF"/>
                </a:solidFill>
                <a:effectLst/>
                <a:uLnTx/>
                <a:uFillTx/>
                <a:latin typeface="Segoe UI Symbol"/>
                <a:ea typeface="Segoe UI Symbol"/>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ymbol"/>
                  <a:ea typeface="Segoe UI Symbol"/>
                  <a:cs typeface="+mn-cs"/>
                </a:rPr>
                <a:t>Service tag </a:t>
              </a:r>
            </a:p>
          </p:txBody>
        </p:sp>
        <p:sp>
          <p:nvSpPr>
            <p:cNvPr id="116" name="TextBox 115">
              <a:extLst>
                <a:ext uri="{FF2B5EF4-FFF2-40B4-BE49-F238E27FC236}">
                  <a16:creationId xmlns:a16="http://schemas.microsoft.com/office/drawing/2014/main" id="{5419048A-9535-43FD-AC47-80BE9DF03E97}"/>
                </a:ext>
              </a:extLst>
            </p:cNvPr>
            <p:cNvSpPr txBox="1"/>
            <p:nvPr/>
          </p:nvSpPr>
          <p:spPr>
            <a:xfrm>
              <a:off x="10875947" y="4030031"/>
              <a:ext cx="832279" cy="246221"/>
            </a:xfrm>
            <a:prstGeom prst="rect">
              <a:avLst/>
            </a:prstGeom>
          </p:spPr>
          <p:txBody>
            <a:bodyPr wrap="none" lIns="91440" tIns="45720" rIns="91440" bIns="45720" anchor="t">
              <a:spAutoFit/>
            </a:bodyPr>
            <a:lstStyle>
              <a:defPPr>
                <a:defRPr lang="en-US"/>
              </a:defPPr>
              <a:lvl1pPr marR="0" lvl="0" indent="0" fontAlgn="auto">
                <a:lnSpc>
                  <a:spcPct val="100000"/>
                </a:lnSpc>
                <a:spcBef>
                  <a:spcPts val="0"/>
                </a:spcBef>
                <a:spcAft>
                  <a:spcPts val="0"/>
                </a:spcAft>
                <a:buClrTx/>
                <a:buSzTx/>
                <a:buFontTx/>
                <a:buNone/>
                <a:tabLst/>
                <a:defRPr kumimoji="0" sz="1000" b="0" i="0" u="none" strike="noStrike" cap="none" spc="0" normalizeH="0" baseline="0">
                  <a:ln>
                    <a:noFill/>
                  </a:ln>
                  <a:solidFill>
                    <a:srgbClr val="50E6FF"/>
                  </a:solidFill>
                  <a:effectLst/>
                  <a:uLnTx/>
                  <a:uFillTx/>
                  <a:latin typeface="Segoe UI Symbol"/>
                  <a:ea typeface="Segoe UI Symbo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ymbol"/>
                  <a:ea typeface="Segoe UI Symbol"/>
                  <a:cs typeface="+mn-cs"/>
                </a:rPr>
                <a:t>Private Link</a:t>
              </a:r>
            </a:p>
          </p:txBody>
        </p:sp>
        <p:pic>
          <p:nvPicPr>
            <p:cNvPr id="118" name="Graphic 117">
              <a:extLst>
                <a:ext uri="{FF2B5EF4-FFF2-40B4-BE49-F238E27FC236}">
                  <a16:creationId xmlns:a16="http://schemas.microsoft.com/office/drawing/2014/main" id="{0DC3FC69-A327-4CF5-9C43-696CBB9052BD}"/>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464408" y="3934394"/>
              <a:ext cx="365760" cy="365760"/>
            </a:xfrm>
            <a:prstGeom prst="rect">
              <a:avLst/>
            </a:prstGeom>
          </p:spPr>
        </p:pic>
        <p:pic>
          <p:nvPicPr>
            <p:cNvPr id="120" name="Graphic 119">
              <a:extLst>
                <a:ext uri="{FF2B5EF4-FFF2-40B4-BE49-F238E27FC236}">
                  <a16:creationId xmlns:a16="http://schemas.microsoft.com/office/drawing/2014/main" id="{A62636B3-F0CD-4E5A-9F68-3311D7CDC875}"/>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698357" y="3321544"/>
              <a:ext cx="253427" cy="253427"/>
            </a:xfrm>
            <a:prstGeom prst="rect">
              <a:avLst/>
            </a:prstGeom>
          </p:spPr>
        </p:pic>
        <p:pic>
          <p:nvPicPr>
            <p:cNvPr id="122" name="Graphic 121">
              <a:extLst>
                <a:ext uri="{FF2B5EF4-FFF2-40B4-BE49-F238E27FC236}">
                  <a16:creationId xmlns:a16="http://schemas.microsoft.com/office/drawing/2014/main" id="{A78B658E-B2DD-449E-9F20-974B67F8CF92}"/>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523278" y="4843271"/>
              <a:ext cx="365760" cy="365760"/>
            </a:xfrm>
            <a:prstGeom prst="rect">
              <a:avLst/>
            </a:prstGeom>
          </p:spPr>
        </p:pic>
        <p:pic>
          <p:nvPicPr>
            <p:cNvPr id="124" name="Graphic 123">
              <a:extLst>
                <a:ext uri="{FF2B5EF4-FFF2-40B4-BE49-F238E27FC236}">
                  <a16:creationId xmlns:a16="http://schemas.microsoft.com/office/drawing/2014/main" id="{60799769-4B4E-4999-BA50-37BB57C43B1D}"/>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964678" y="4842214"/>
              <a:ext cx="365760" cy="365760"/>
            </a:xfrm>
            <a:prstGeom prst="rect">
              <a:avLst/>
            </a:prstGeom>
          </p:spPr>
        </p:pic>
        <p:cxnSp>
          <p:nvCxnSpPr>
            <p:cNvPr id="126" name="Straight Connector 125">
              <a:extLst>
                <a:ext uri="{FF2B5EF4-FFF2-40B4-BE49-F238E27FC236}">
                  <a16:creationId xmlns:a16="http://schemas.microsoft.com/office/drawing/2014/main" id="{E12ECEFD-C2EE-42D6-B5AF-61FDF4753051}"/>
                </a:ext>
                <a:ext uri="{C183D7F6-B498-43B3-948B-1728B52AA6E4}">
                  <adec:decorative xmlns:adec="http://schemas.microsoft.com/office/drawing/2017/decorative" val="1"/>
                </a:ext>
              </a:extLst>
            </p:cNvPr>
            <p:cNvCxnSpPr>
              <a:cxnSpLocks/>
            </p:cNvCxnSpPr>
            <p:nvPr/>
          </p:nvCxnSpPr>
          <p:spPr>
            <a:xfrm>
              <a:off x="6409130" y="5025094"/>
              <a:ext cx="3745579" cy="0"/>
            </a:xfrm>
            <a:prstGeom prst="line">
              <a:avLst/>
            </a:prstGeom>
            <a:noFill/>
            <a:ln w="19050" cap="flat" cmpd="sng" algn="ctr">
              <a:solidFill>
                <a:schemeClr val="accent1"/>
              </a:solidFill>
              <a:prstDash val="solid"/>
              <a:miter lim="800000"/>
              <a:headEnd type="none" w="med" len="med"/>
              <a:tailEnd type="none" w="lg" len="med"/>
            </a:ln>
            <a:effectLst/>
          </p:spPr>
        </p:cxnSp>
        <p:sp>
          <p:nvSpPr>
            <p:cNvPr id="130" name="Rectangle 129">
              <a:extLst>
                <a:ext uri="{FF2B5EF4-FFF2-40B4-BE49-F238E27FC236}">
                  <a16:creationId xmlns:a16="http://schemas.microsoft.com/office/drawing/2014/main" id="{936A9F28-8805-4DB3-B872-65CE9445BB6B}"/>
                </a:ext>
              </a:extLst>
            </p:cNvPr>
            <p:cNvSpPr/>
            <p:nvPr/>
          </p:nvSpPr>
          <p:spPr>
            <a:xfrm>
              <a:off x="5183410" y="5189630"/>
              <a:ext cx="1508746" cy="400110"/>
            </a:xfrm>
            <a:prstGeom prst="rect">
              <a:avLst/>
            </a:prstGeom>
          </p:spPr>
          <p:txBody>
            <a:bodyPr wrap="non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ymbol"/>
                  <a:ea typeface="Segoe UI Symbol"/>
                  <a:cs typeface="+mn-cs"/>
                </a:rPr>
                <a:t>Azure Express Route &amp;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ymbol"/>
                  <a:ea typeface="Segoe UI Symbol"/>
                  <a:cs typeface="+mn-cs"/>
                </a:rPr>
                <a:t>Site-to-Site VPN</a:t>
              </a:r>
            </a:p>
          </p:txBody>
        </p:sp>
        <p:sp>
          <p:nvSpPr>
            <p:cNvPr id="132" name="Rectangle 131">
              <a:extLst>
                <a:ext uri="{FF2B5EF4-FFF2-40B4-BE49-F238E27FC236}">
                  <a16:creationId xmlns:a16="http://schemas.microsoft.com/office/drawing/2014/main" id="{DAEA031F-7EED-4E66-9765-B03F8B1F3F0D}"/>
                </a:ext>
              </a:extLst>
            </p:cNvPr>
            <p:cNvSpPr/>
            <p:nvPr/>
          </p:nvSpPr>
          <p:spPr>
            <a:xfrm>
              <a:off x="4835378" y="3574971"/>
              <a:ext cx="628698" cy="246221"/>
            </a:xfrm>
            <a:prstGeom prst="rect">
              <a:avLst/>
            </a:prstGeom>
          </p:spPr>
          <p:txBody>
            <a:bodyPr wrap="non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ymbol"/>
                  <a:ea typeface="Segoe UI Symbol"/>
                  <a:cs typeface="+mn-cs"/>
                </a:rPr>
                <a:t>Internet</a:t>
              </a:r>
            </a:p>
          </p:txBody>
        </p:sp>
        <p:sp>
          <p:nvSpPr>
            <p:cNvPr id="133" name="Rectangle 132">
              <a:extLst>
                <a:ext uri="{FF2B5EF4-FFF2-40B4-BE49-F238E27FC236}">
                  <a16:creationId xmlns:a16="http://schemas.microsoft.com/office/drawing/2014/main" id="{30BF7067-F0BF-46FB-BA68-71649D3AC6F0}"/>
                </a:ext>
              </a:extLst>
            </p:cNvPr>
            <p:cNvSpPr/>
            <p:nvPr/>
          </p:nvSpPr>
          <p:spPr>
            <a:xfrm>
              <a:off x="4414685" y="4707294"/>
              <a:ext cx="498855" cy="246221"/>
            </a:xfrm>
            <a:prstGeom prst="rect">
              <a:avLst/>
            </a:prstGeom>
          </p:spPr>
          <p:txBody>
            <a:bodyPr wrap="non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ymbol"/>
                  <a:ea typeface="Segoe UI Symbol"/>
                  <a:cs typeface="+mn-cs"/>
                </a:rPr>
                <a:t>Proxy</a:t>
              </a:r>
            </a:p>
          </p:txBody>
        </p:sp>
        <p:pic>
          <p:nvPicPr>
            <p:cNvPr id="55" name="Graphic 54" descr="Badge 1">
              <a:extLst>
                <a:ext uri="{FF2B5EF4-FFF2-40B4-BE49-F238E27FC236}">
                  <a16:creationId xmlns:a16="http://schemas.microsoft.com/office/drawing/2014/main" id="{ABC1C145-61DA-402B-8F61-DBDE30644AF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773054" y="3709470"/>
              <a:ext cx="274320" cy="274320"/>
            </a:xfrm>
            <a:prstGeom prst="rect">
              <a:avLst/>
            </a:prstGeom>
          </p:spPr>
        </p:pic>
        <p:pic>
          <p:nvPicPr>
            <p:cNvPr id="7" name="Graphic 6" descr="Badge 3">
              <a:extLst>
                <a:ext uri="{FF2B5EF4-FFF2-40B4-BE49-F238E27FC236}">
                  <a16:creationId xmlns:a16="http://schemas.microsoft.com/office/drawing/2014/main" id="{6657A3E7-5BB5-4359-92ED-9E537F118CAC}"/>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078781" y="3305446"/>
              <a:ext cx="274320" cy="274320"/>
            </a:xfrm>
            <a:prstGeom prst="rect">
              <a:avLst/>
            </a:prstGeom>
          </p:spPr>
        </p:pic>
        <p:sp>
          <p:nvSpPr>
            <p:cNvPr id="139" name="TextBox 138">
              <a:extLst>
                <a:ext uri="{FF2B5EF4-FFF2-40B4-BE49-F238E27FC236}">
                  <a16:creationId xmlns:a16="http://schemas.microsoft.com/office/drawing/2014/main" id="{7BD91A45-8D94-4711-8F78-07D606209683}"/>
                </a:ext>
              </a:extLst>
            </p:cNvPr>
            <p:cNvSpPr txBox="1"/>
            <p:nvPr/>
          </p:nvSpPr>
          <p:spPr>
            <a:xfrm>
              <a:off x="411409" y="1729705"/>
              <a:ext cx="4809276" cy="1031011"/>
            </a:xfrm>
            <a:prstGeom prst="rect">
              <a:avLst/>
            </a:prstGeom>
            <a:noFill/>
          </p:spPr>
          <p:txBody>
            <a:bodyPr wrap="square" lIns="182854" tIns="146284" rIns="182854" bIns="146284" rtlCol="0">
              <a:spAutoFit/>
            </a:bodyPr>
            <a:lstStyle/>
            <a:p>
              <a:pPr marL="457112" marR="0" lvl="0" indent="-457112" algn="l" defTabSz="914225" rtl="0" eaLnBrk="1" fontAlgn="auto" latinLnBrk="0" hangingPunct="1">
                <a:lnSpc>
                  <a:spcPct val="90000"/>
                </a:lnSpc>
                <a:spcBef>
                  <a:spcPts val="0"/>
                </a:spcBef>
                <a:spcAft>
                  <a:spcPts val="600"/>
                </a:spcAft>
                <a:buClrTx/>
                <a:buSzTx/>
                <a:buFont typeface="+mj-lt"/>
                <a:buAutoNum type="arabicPeriod"/>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Public endpoint via direct connection</a:t>
              </a:r>
            </a:p>
            <a:p>
              <a:pPr marL="457112" marR="0" lvl="0" indent="-457112" algn="l" defTabSz="914225" rtl="0" eaLnBrk="1" fontAlgn="auto" latinLnBrk="0" hangingPunct="1">
                <a:lnSpc>
                  <a:spcPct val="90000"/>
                </a:lnSpc>
                <a:spcBef>
                  <a:spcPts val="0"/>
                </a:spcBef>
                <a:spcAft>
                  <a:spcPts val="600"/>
                </a:spcAft>
                <a:buClrTx/>
                <a:buSzTx/>
                <a:buFont typeface="+mj-lt"/>
                <a:buAutoNum type="arabicPeriod"/>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Public endpoint via proxy server</a:t>
              </a:r>
            </a:p>
            <a:p>
              <a:pPr marL="457112" marR="0" lvl="0" indent="-457112" algn="l" defTabSz="914225" rtl="0" eaLnBrk="1" fontAlgn="auto" latinLnBrk="0" hangingPunct="1">
                <a:lnSpc>
                  <a:spcPct val="90000"/>
                </a:lnSpc>
                <a:spcBef>
                  <a:spcPts val="0"/>
                </a:spcBef>
                <a:spcAft>
                  <a:spcPts val="600"/>
                </a:spcAft>
                <a:buClrTx/>
                <a:buSzTx/>
                <a:buFont typeface="+mj-lt"/>
                <a:buAutoNum type="arabicPeriod"/>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Private endpoint over Express Route – </a:t>
              </a:r>
              <a:r>
                <a:rPr kumimoji="0" lang="en-US" sz="1400" b="0" i="0" u="none" strike="noStrike" kern="1200" cap="none" spc="0" normalizeH="0" baseline="0" noProof="0">
                  <a:ln>
                    <a:noFill/>
                  </a:ln>
                  <a:solidFill>
                    <a:srgbClr val="D83B01"/>
                  </a:solidFill>
                  <a:effectLst/>
                  <a:uLnTx/>
                  <a:uFillTx/>
                  <a:latin typeface="Segoe UI Semibold"/>
                  <a:ea typeface="+mn-ea"/>
                  <a:cs typeface="Segoe UI" pitchFamily="34" charset="0"/>
                </a:rPr>
                <a:t>In Preview</a:t>
              </a:r>
            </a:p>
          </p:txBody>
        </p:sp>
        <p:sp>
          <p:nvSpPr>
            <p:cNvPr id="9" name="Rectangle 8">
              <a:extLst>
                <a:ext uri="{FF2B5EF4-FFF2-40B4-BE49-F238E27FC236}">
                  <a16:creationId xmlns:a16="http://schemas.microsoft.com/office/drawing/2014/main" id="{726B0723-AEE4-4776-99FA-3EDF4E3391DC}"/>
                </a:ext>
              </a:extLst>
            </p:cNvPr>
            <p:cNvSpPr/>
            <p:nvPr/>
          </p:nvSpPr>
          <p:spPr bwMode="auto">
            <a:xfrm>
              <a:off x="6512673" y="2280507"/>
              <a:ext cx="586123" cy="96041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AAD</a:t>
              </a:r>
            </a:p>
          </p:txBody>
        </p:sp>
        <p:sp>
          <p:nvSpPr>
            <p:cNvPr id="10" name="Rectangle 9">
              <a:extLst>
                <a:ext uri="{FF2B5EF4-FFF2-40B4-BE49-F238E27FC236}">
                  <a16:creationId xmlns:a16="http://schemas.microsoft.com/office/drawing/2014/main" id="{EEEB436D-E206-47FF-9BAF-F771823320A9}"/>
                </a:ext>
              </a:extLst>
            </p:cNvPr>
            <p:cNvSpPr/>
            <p:nvPr/>
          </p:nvSpPr>
          <p:spPr bwMode="auto">
            <a:xfrm>
              <a:off x="5781751" y="2280506"/>
              <a:ext cx="586123" cy="96041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ARM</a:t>
              </a:r>
            </a:p>
          </p:txBody>
        </p:sp>
        <p:cxnSp>
          <p:nvCxnSpPr>
            <p:cNvPr id="12" name="Straight Arrow Connector 11">
              <a:extLst>
                <a:ext uri="{FF2B5EF4-FFF2-40B4-BE49-F238E27FC236}">
                  <a16:creationId xmlns:a16="http://schemas.microsoft.com/office/drawing/2014/main" id="{F0DD66BE-7909-40D1-AD2A-8CA1E74694B7}"/>
                </a:ext>
                <a:ext uri="{C183D7F6-B498-43B3-948B-1728B52AA6E4}">
                  <adec:decorative xmlns:adec="http://schemas.microsoft.com/office/drawing/2017/decorative" val="1"/>
                </a:ext>
              </a:extLst>
            </p:cNvPr>
            <p:cNvCxnSpPr>
              <a:stCxn id="10" idx="2"/>
            </p:cNvCxnSpPr>
            <p:nvPr/>
          </p:nvCxnSpPr>
          <p:spPr>
            <a:xfrm flipH="1">
              <a:off x="6074812" y="3240923"/>
              <a:ext cx="1" cy="789108"/>
            </a:xfrm>
            <a:prstGeom prst="straightConnector1">
              <a:avLst/>
            </a:prstGeom>
            <a:noFill/>
            <a:ln w="19050" cap="flat" cmpd="sng" algn="ctr">
              <a:solidFill>
                <a:schemeClr val="accent1"/>
              </a:solidFill>
              <a:prstDash val="solid"/>
              <a:miter lim="800000"/>
              <a:headEnd type="arrow" w="med" len="med"/>
              <a:tailEnd type="none" w="lg" len="med"/>
            </a:ln>
            <a:effectLst/>
          </p:spPr>
        </p:cxnSp>
        <p:cxnSp>
          <p:nvCxnSpPr>
            <p:cNvPr id="13" name="Straight Arrow Connector 12">
              <a:extLst>
                <a:ext uri="{FF2B5EF4-FFF2-40B4-BE49-F238E27FC236}">
                  <a16:creationId xmlns:a16="http://schemas.microsoft.com/office/drawing/2014/main" id="{1A296CE0-294F-472D-9C91-B86612EF2F7D}"/>
                </a:ext>
                <a:ext uri="{C183D7F6-B498-43B3-948B-1728B52AA6E4}">
                  <adec:decorative xmlns:adec="http://schemas.microsoft.com/office/drawing/2017/decorative" val="1"/>
                </a:ext>
              </a:extLst>
            </p:cNvPr>
            <p:cNvCxnSpPr>
              <a:cxnSpLocks/>
            </p:cNvCxnSpPr>
            <p:nvPr/>
          </p:nvCxnSpPr>
          <p:spPr>
            <a:xfrm flipH="1">
              <a:off x="6807475" y="3238719"/>
              <a:ext cx="1" cy="789108"/>
            </a:xfrm>
            <a:prstGeom prst="straightConnector1">
              <a:avLst/>
            </a:prstGeom>
            <a:noFill/>
            <a:ln w="19050" cap="flat" cmpd="sng" algn="ctr">
              <a:solidFill>
                <a:schemeClr val="accent1"/>
              </a:solidFill>
              <a:prstDash val="solid"/>
              <a:miter lim="800000"/>
              <a:headEnd type="arrow" w="med" len="med"/>
              <a:tailEnd type="none" w="lg" len="med"/>
            </a:ln>
            <a:effectLst/>
          </p:spPr>
        </p:cxnSp>
      </p:grpSp>
    </p:spTree>
    <p:extLst>
      <p:ext uri="{BB962C8B-B14F-4D97-AF65-F5344CB8AC3E}">
        <p14:creationId xmlns:p14="http://schemas.microsoft.com/office/powerpoint/2010/main" val="103415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 name="Graphic 142" descr="Azure AD icon">
            <a:extLst>
              <a:ext uri="{FF2B5EF4-FFF2-40B4-BE49-F238E27FC236}">
                <a16:creationId xmlns:a16="http://schemas.microsoft.com/office/drawing/2014/main" id="{891AFA7F-1CD9-474B-819A-92ABE2C1925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38899" y="1130062"/>
            <a:ext cx="365760" cy="365760"/>
          </a:xfrm>
          <a:prstGeom prst="rect">
            <a:avLst/>
          </a:prstGeom>
        </p:spPr>
      </p:pic>
      <p:sp>
        <p:nvSpPr>
          <p:cNvPr id="2" name="Title 1">
            <a:extLst>
              <a:ext uri="{FF2B5EF4-FFF2-40B4-BE49-F238E27FC236}">
                <a16:creationId xmlns:a16="http://schemas.microsoft.com/office/drawing/2014/main" id="{6BF88EE4-E08D-48AE-9F3B-95B7F43AAD5F}"/>
              </a:ext>
            </a:extLst>
          </p:cNvPr>
          <p:cNvSpPr>
            <a:spLocks noGrp="1"/>
          </p:cNvSpPr>
          <p:nvPr>
            <p:ph type="title"/>
          </p:nvPr>
        </p:nvSpPr>
        <p:spPr>
          <a:xfrm>
            <a:off x="588263" y="457200"/>
            <a:ext cx="11018520" cy="861774"/>
          </a:xfrm>
        </p:spPr>
        <p:txBody>
          <a:bodyPr/>
          <a:lstStyle/>
          <a:p>
            <a:r>
              <a:rPr lang="en-US"/>
              <a:t>Azure Arc-enabled servers architecture</a:t>
            </a:r>
            <a:br>
              <a:rPr lang="en-US"/>
            </a:br>
            <a:r>
              <a:rPr lang="en-US" sz="2000">
                <a:solidFill>
                  <a:schemeClr val="accent1"/>
                </a:solidFill>
                <a:latin typeface="+mn-lt"/>
              </a:rPr>
              <a:t>Linux OS</a:t>
            </a:r>
          </a:p>
        </p:txBody>
      </p:sp>
      <p:grpSp>
        <p:nvGrpSpPr>
          <p:cNvPr id="9" name="Group 8">
            <a:extLst>
              <a:ext uri="{FF2B5EF4-FFF2-40B4-BE49-F238E27FC236}">
                <a16:creationId xmlns:a16="http://schemas.microsoft.com/office/drawing/2014/main" id="{9834BE00-B126-4EE9-925D-6EB38F33E346}"/>
              </a:ext>
              <a:ext uri="{C183D7F6-B498-43B3-948B-1728B52AA6E4}">
                <adec:decorative xmlns:adec="http://schemas.microsoft.com/office/drawing/2017/decorative" val="1"/>
              </a:ext>
            </a:extLst>
          </p:cNvPr>
          <p:cNvGrpSpPr/>
          <p:nvPr/>
        </p:nvGrpSpPr>
        <p:grpSpPr>
          <a:xfrm>
            <a:off x="127571" y="1249872"/>
            <a:ext cx="11942510" cy="5502703"/>
            <a:chOff x="127571" y="1249872"/>
            <a:chExt cx="11942510" cy="5502703"/>
          </a:xfrm>
        </p:grpSpPr>
        <p:sp>
          <p:nvSpPr>
            <p:cNvPr id="144" name="Rectangle 143">
              <a:extLst>
                <a:ext uri="{FF2B5EF4-FFF2-40B4-BE49-F238E27FC236}">
                  <a16:creationId xmlns:a16="http://schemas.microsoft.com/office/drawing/2014/main" id="{FFA2A22A-13F8-430A-A40B-75EEB41A1969}"/>
                </a:ext>
              </a:extLst>
            </p:cNvPr>
            <p:cNvSpPr/>
            <p:nvPr/>
          </p:nvSpPr>
          <p:spPr bwMode="auto">
            <a:xfrm>
              <a:off x="127571" y="3295465"/>
              <a:ext cx="11942510" cy="34571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91440" tIns="146304"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On-premises/other clouds</a:t>
              </a:r>
            </a:p>
          </p:txBody>
        </p:sp>
        <p:sp>
          <p:nvSpPr>
            <p:cNvPr id="142" name="Rectangle 141">
              <a:extLst>
                <a:ext uri="{FF2B5EF4-FFF2-40B4-BE49-F238E27FC236}">
                  <a16:creationId xmlns:a16="http://schemas.microsoft.com/office/drawing/2014/main" id="{BD137CB0-264B-4AD8-A262-BB51F00406FE}"/>
                </a:ext>
              </a:extLst>
            </p:cNvPr>
            <p:cNvSpPr/>
            <p:nvPr/>
          </p:nvSpPr>
          <p:spPr bwMode="auto">
            <a:xfrm>
              <a:off x="4021779" y="1249872"/>
              <a:ext cx="939226" cy="55003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AD</a:t>
              </a:r>
            </a:p>
          </p:txBody>
        </p:sp>
        <p:sp>
          <p:nvSpPr>
            <p:cNvPr id="145" name="Rectangle 144">
              <a:extLst>
                <a:ext uri="{FF2B5EF4-FFF2-40B4-BE49-F238E27FC236}">
                  <a16:creationId xmlns:a16="http://schemas.microsoft.com/office/drawing/2014/main" id="{2171BC70-DF8B-4F6A-B051-79B89AB7C596}"/>
                </a:ext>
              </a:extLst>
            </p:cNvPr>
            <p:cNvSpPr/>
            <p:nvPr/>
          </p:nvSpPr>
          <p:spPr bwMode="auto">
            <a:xfrm>
              <a:off x="3599549" y="2272197"/>
              <a:ext cx="1783686"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Hybrid Identity Service</a:t>
              </a:r>
            </a:p>
          </p:txBody>
        </p:sp>
        <p:cxnSp>
          <p:nvCxnSpPr>
            <p:cNvPr id="146" name="Straight Connector 145">
              <a:extLst>
                <a:ext uri="{FF2B5EF4-FFF2-40B4-BE49-F238E27FC236}">
                  <a16:creationId xmlns:a16="http://schemas.microsoft.com/office/drawing/2014/main" id="{9F196652-6183-45E6-A0D5-60946EEF58A2}"/>
                </a:ext>
                <a:ext uri="{C183D7F6-B498-43B3-948B-1728B52AA6E4}">
                  <adec:decorative xmlns:adec="http://schemas.microsoft.com/office/drawing/2017/decorative" val="1"/>
                </a:ext>
              </a:extLst>
            </p:cNvPr>
            <p:cNvCxnSpPr>
              <a:cxnSpLocks/>
              <a:stCxn id="142" idx="2"/>
              <a:endCxn id="145" idx="0"/>
            </p:cNvCxnSpPr>
            <p:nvPr/>
          </p:nvCxnSpPr>
          <p:spPr>
            <a:xfrm>
              <a:off x="4491392" y="1799908"/>
              <a:ext cx="0" cy="472289"/>
            </a:xfrm>
            <a:prstGeom prst="line">
              <a:avLst/>
            </a:prstGeom>
            <a:noFill/>
            <a:ln w="15875" cap="flat" cmpd="sng" algn="ctr">
              <a:solidFill>
                <a:schemeClr val="accent1"/>
              </a:solidFill>
              <a:prstDash val="solid"/>
              <a:miter lim="800000"/>
              <a:headEnd type="arrow" w="med" len="med"/>
              <a:tailEnd type="none" w="lg" len="med"/>
            </a:ln>
            <a:effectLst/>
          </p:spPr>
        </p:cxnSp>
        <p:sp>
          <p:nvSpPr>
            <p:cNvPr id="147" name="Rectangle 146">
              <a:extLst>
                <a:ext uri="{FF2B5EF4-FFF2-40B4-BE49-F238E27FC236}">
                  <a16:creationId xmlns:a16="http://schemas.microsoft.com/office/drawing/2014/main" id="{D7F985ED-F7DE-46EC-AA75-06F964F11111}"/>
                </a:ext>
              </a:extLst>
            </p:cNvPr>
            <p:cNvSpPr/>
            <p:nvPr/>
          </p:nvSpPr>
          <p:spPr bwMode="auto">
            <a:xfrm>
              <a:off x="1624140" y="2272197"/>
              <a:ext cx="1594797"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Resource Manager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(ARM)</a:t>
              </a:r>
            </a:p>
          </p:txBody>
        </p:sp>
        <p:sp>
          <p:nvSpPr>
            <p:cNvPr id="149" name="Rectangle 148">
              <a:extLst>
                <a:ext uri="{FF2B5EF4-FFF2-40B4-BE49-F238E27FC236}">
                  <a16:creationId xmlns:a16="http://schemas.microsoft.com/office/drawing/2014/main" id="{B605F6D8-1C5E-44B3-AEA5-C66B4BCE1FBB}"/>
                </a:ext>
              </a:extLst>
            </p:cNvPr>
            <p:cNvSpPr/>
            <p:nvPr/>
          </p:nvSpPr>
          <p:spPr bwMode="auto">
            <a:xfrm>
              <a:off x="9959115" y="2213012"/>
              <a:ext cx="1921503"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Log Analytics Workspace</a:t>
              </a:r>
            </a:p>
          </p:txBody>
        </p:sp>
        <p:sp>
          <p:nvSpPr>
            <p:cNvPr id="151" name="Rectangle 150">
              <a:extLst>
                <a:ext uri="{FF2B5EF4-FFF2-40B4-BE49-F238E27FC236}">
                  <a16:creationId xmlns:a16="http://schemas.microsoft.com/office/drawing/2014/main" id="{B7954F9F-87CA-4ABF-B3CA-BC3BD164F9BA}"/>
                </a:ext>
              </a:extLst>
            </p:cNvPr>
            <p:cNvSpPr/>
            <p:nvPr/>
          </p:nvSpPr>
          <p:spPr bwMode="auto">
            <a:xfrm>
              <a:off x="3370498" y="3425961"/>
              <a:ext cx="1477728"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Hybrid Instance</a:t>
              </a:r>
              <a:b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Metadata Service</a:t>
              </a:r>
            </a:p>
          </p:txBody>
        </p:sp>
        <p:cxnSp>
          <p:nvCxnSpPr>
            <p:cNvPr id="155" name="Straight Connector 154">
              <a:extLst>
                <a:ext uri="{FF2B5EF4-FFF2-40B4-BE49-F238E27FC236}">
                  <a16:creationId xmlns:a16="http://schemas.microsoft.com/office/drawing/2014/main" id="{8657A114-932E-487B-AB1A-943D7CF379DC}"/>
                </a:ext>
                <a:ext uri="{C183D7F6-B498-43B3-948B-1728B52AA6E4}">
                  <adec:decorative xmlns:adec="http://schemas.microsoft.com/office/drawing/2017/decorative" val="1"/>
                </a:ext>
              </a:extLst>
            </p:cNvPr>
            <p:cNvCxnSpPr>
              <a:cxnSpLocks/>
              <a:stCxn id="145" idx="1"/>
            </p:cNvCxnSpPr>
            <p:nvPr/>
          </p:nvCxnSpPr>
          <p:spPr>
            <a:xfrm flipH="1">
              <a:off x="3218939" y="2547687"/>
              <a:ext cx="380610" cy="0"/>
            </a:xfrm>
            <a:prstGeom prst="line">
              <a:avLst/>
            </a:prstGeom>
            <a:noFill/>
            <a:ln w="15875" cap="flat" cmpd="sng" algn="ctr">
              <a:solidFill>
                <a:schemeClr val="accent1"/>
              </a:solidFill>
              <a:prstDash val="solid"/>
              <a:miter lim="800000"/>
              <a:headEnd type="arrow" w="med" len="med"/>
              <a:tailEnd type="none" w="lg" len="med"/>
            </a:ln>
            <a:effectLst/>
          </p:spPr>
        </p:cxnSp>
        <p:grpSp>
          <p:nvGrpSpPr>
            <p:cNvPr id="156" name="Group 155" descr="Azure Automation, Azure Monitoring, Azure Security Center, and Azure Sentinel">
              <a:extLst>
                <a:ext uri="{FF2B5EF4-FFF2-40B4-BE49-F238E27FC236}">
                  <a16:creationId xmlns:a16="http://schemas.microsoft.com/office/drawing/2014/main" id="{6E65ABC1-46C1-43F7-AA60-A68567AB94B3}"/>
                </a:ext>
              </a:extLst>
            </p:cNvPr>
            <p:cNvGrpSpPr/>
            <p:nvPr/>
          </p:nvGrpSpPr>
          <p:grpSpPr>
            <a:xfrm>
              <a:off x="5740466" y="1255835"/>
              <a:ext cx="5866317" cy="550980"/>
              <a:chOff x="6096000" y="633147"/>
              <a:chExt cx="5866317" cy="550980"/>
            </a:xfrm>
          </p:grpSpPr>
          <p:sp>
            <p:nvSpPr>
              <p:cNvPr id="157" name="Rectangle 156">
                <a:extLst>
                  <a:ext uri="{FF2B5EF4-FFF2-40B4-BE49-F238E27FC236}">
                    <a16:creationId xmlns:a16="http://schemas.microsoft.com/office/drawing/2014/main" id="{F509C1A9-EA0F-4B76-BAE2-743BA8FE4AEC}"/>
                  </a:ext>
                </a:extLst>
              </p:cNvPr>
              <p:cNvSpPr/>
              <p:nvPr/>
            </p:nvSpPr>
            <p:spPr bwMode="auto">
              <a:xfrm>
                <a:off x="6096000" y="633147"/>
                <a:ext cx="1373832"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Automation</a:t>
                </a:r>
              </a:p>
            </p:txBody>
          </p:sp>
          <p:sp>
            <p:nvSpPr>
              <p:cNvPr id="158" name="Rectangle 157">
                <a:extLst>
                  <a:ext uri="{FF2B5EF4-FFF2-40B4-BE49-F238E27FC236}">
                    <a16:creationId xmlns:a16="http://schemas.microsoft.com/office/drawing/2014/main" id="{091ED9BF-BE87-4CD6-97FC-9399B2A3C5B9}"/>
                  </a:ext>
                </a:extLst>
              </p:cNvPr>
              <p:cNvSpPr/>
              <p:nvPr/>
            </p:nvSpPr>
            <p:spPr bwMode="auto">
              <a:xfrm>
                <a:off x="7593495" y="633147"/>
                <a:ext cx="1373832"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Monitoring</a:t>
                </a:r>
              </a:p>
            </p:txBody>
          </p:sp>
          <p:sp>
            <p:nvSpPr>
              <p:cNvPr id="159" name="Rectangle 158">
                <a:extLst>
                  <a:ext uri="{FF2B5EF4-FFF2-40B4-BE49-F238E27FC236}">
                    <a16:creationId xmlns:a16="http://schemas.microsoft.com/office/drawing/2014/main" id="{C527FA73-A011-46E6-AA4F-DEB7CA87BF53}"/>
                  </a:ext>
                </a:extLst>
              </p:cNvPr>
              <p:cNvSpPr/>
              <p:nvPr/>
            </p:nvSpPr>
            <p:spPr bwMode="auto">
              <a:xfrm>
                <a:off x="9090990" y="633147"/>
                <a:ext cx="1373832"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Security Center</a:t>
                </a:r>
              </a:p>
            </p:txBody>
          </p:sp>
          <p:sp>
            <p:nvSpPr>
              <p:cNvPr id="160" name="Rectangle 159">
                <a:extLst>
                  <a:ext uri="{FF2B5EF4-FFF2-40B4-BE49-F238E27FC236}">
                    <a16:creationId xmlns:a16="http://schemas.microsoft.com/office/drawing/2014/main" id="{0AD96485-A60B-46BC-902E-3A51F038FAC8}"/>
                  </a:ext>
                </a:extLst>
              </p:cNvPr>
              <p:cNvSpPr/>
              <p:nvPr/>
            </p:nvSpPr>
            <p:spPr bwMode="auto">
              <a:xfrm>
                <a:off x="10588485" y="633147"/>
                <a:ext cx="1373832"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Sentinel</a:t>
                </a:r>
              </a:p>
            </p:txBody>
          </p:sp>
        </p:grpSp>
        <p:cxnSp>
          <p:nvCxnSpPr>
            <p:cNvPr id="161" name="Elbow Connector 227">
              <a:extLst>
                <a:ext uri="{FF2B5EF4-FFF2-40B4-BE49-F238E27FC236}">
                  <a16:creationId xmlns:a16="http://schemas.microsoft.com/office/drawing/2014/main" id="{6905B9D0-82A1-4270-9347-13E209F31E32}"/>
                </a:ext>
                <a:ext uri="{C183D7F6-B498-43B3-948B-1728B52AA6E4}">
                  <adec:decorative xmlns:adec="http://schemas.microsoft.com/office/drawing/2017/decorative" val="1"/>
                </a:ext>
              </a:extLst>
            </p:cNvPr>
            <p:cNvCxnSpPr>
              <a:cxnSpLocks/>
              <a:stCxn id="149" idx="0"/>
              <a:endCxn id="157" idx="2"/>
            </p:cNvCxnSpPr>
            <p:nvPr/>
          </p:nvCxnSpPr>
          <p:spPr>
            <a:xfrm rot="16200000" flipV="1">
              <a:off x="8470527" y="-236329"/>
              <a:ext cx="406197" cy="4492485"/>
            </a:xfrm>
            <a:prstGeom prst="bentConnector3">
              <a:avLst>
                <a:gd name="adj1" fmla="val 50000"/>
              </a:avLst>
            </a:prstGeom>
            <a:noFill/>
            <a:ln w="15875" cap="flat" cmpd="sng" algn="ctr">
              <a:solidFill>
                <a:schemeClr val="accent1"/>
              </a:solidFill>
              <a:prstDash val="solid"/>
              <a:miter lim="800000"/>
              <a:headEnd type="arrow" w="med" len="med"/>
              <a:tailEnd type="none" w="lg" len="med"/>
            </a:ln>
            <a:effectLst/>
          </p:spPr>
        </p:cxnSp>
        <p:cxnSp>
          <p:nvCxnSpPr>
            <p:cNvPr id="162" name="Elbow Connector 227">
              <a:extLst>
                <a:ext uri="{FF2B5EF4-FFF2-40B4-BE49-F238E27FC236}">
                  <a16:creationId xmlns:a16="http://schemas.microsoft.com/office/drawing/2014/main" id="{D49C9CCE-4183-40BF-9CEE-5CB7A1364A41}"/>
                </a:ext>
                <a:ext uri="{C183D7F6-B498-43B3-948B-1728B52AA6E4}">
                  <adec:decorative xmlns:adec="http://schemas.microsoft.com/office/drawing/2017/decorative" val="1"/>
                </a:ext>
              </a:extLst>
            </p:cNvPr>
            <p:cNvCxnSpPr>
              <a:cxnSpLocks/>
              <a:stCxn id="149" idx="0"/>
              <a:endCxn id="158" idx="2"/>
            </p:cNvCxnSpPr>
            <p:nvPr/>
          </p:nvCxnSpPr>
          <p:spPr>
            <a:xfrm rot="16200000" flipV="1">
              <a:off x="9219274" y="512419"/>
              <a:ext cx="406197" cy="2994990"/>
            </a:xfrm>
            <a:prstGeom prst="bentConnector3">
              <a:avLst>
                <a:gd name="adj1" fmla="val 50000"/>
              </a:avLst>
            </a:prstGeom>
            <a:noFill/>
            <a:ln w="15875" cap="flat" cmpd="sng" algn="ctr">
              <a:solidFill>
                <a:schemeClr val="accent1"/>
              </a:solidFill>
              <a:prstDash val="solid"/>
              <a:miter lim="800000"/>
              <a:headEnd type="arrow" w="med" len="med"/>
              <a:tailEnd type="none" w="lg" len="med"/>
            </a:ln>
            <a:effectLst/>
          </p:spPr>
        </p:cxnSp>
        <p:cxnSp>
          <p:nvCxnSpPr>
            <p:cNvPr id="163" name="Elbow Connector 227">
              <a:extLst>
                <a:ext uri="{FF2B5EF4-FFF2-40B4-BE49-F238E27FC236}">
                  <a16:creationId xmlns:a16="http://schemas.microsoft.com/office/drawing/2014/main" id="{096391CC-6BA8-4029-9C4E-FA3D64A6B260}"/>
                </a:ext>
                <a:ext uri="{C183D7F6-B498-43B3-948B-1728B52AA6E4}">
                  <adec:decorative xmlns:adec="http://schemas.microsoft.com/office/drawing/2017/decorative" val="1"/>
                </a:ext>
              </a:extLst>
            </p:cNvPr>
            <p:cNvCxnSpPr>
              <a:cxnSpLocks/>
              <a:stCxn id="149" idx="0"/>
              <a:endCxn id="159" idx="2"/>
            </p:cNvCxnSpPr>
            <p:nvPr/>
          </p:nvCxnSpPr>
          <p:spPr>
            <a:xfrm rot="16200000" flipV="1">
              <a:off x="9968022" y="1261166"/>
              <a:ext cx="406197" cy="1497495"/>
            </a:xfrm>
            <a:prstGeom prst="bentConnector3">
              <a:avLst>
                <a:gd name="adj1" fmla="val 50000"/>
              </a:avLst>
            </a:prstGeom>
            <a:noFill/>
            <a:ln w="15875" cap="flat" cmpd="sng" algn="ctr">
              <a:solidFill>
                <a:schemeClr val="accent1"/>
              </a:solidFill>
              <a:prstDash val="solid"/>
              <a:miter lim="800000"/>
              <a:headEnd type="arrow" w="med" len="med"/>
              <a:tailEnd type="none" w="lg" len="med"/>
            </a:ln>
            <a:effectLst/>
          </p:spPr>
        </p:cxnSp>
        <p:cxnSp>
          <p:nvCxnSpPr>
            <p:cNvPr id="169" name="Elbow Connector 227">
              <a:extLst>
                <a:ext uri="{FF2B5EF4-FFF2-40B4-BE49-F238E27FC236}">
                  <a16:creationId xmlns:a16="http://schemas.microsoft.com/office/drawing/2014/main" id="{30F16AD1-EDAB-493A-9672-4C1CDF989CB1}"/>
                </a:ext>
                <a:ext uri="{C183D7F6-B498-43B3-948B-1728B52AA6E4}">
                  <adec:decorative xmlns:adec="http://schemas.microsoft.com/office/drawing/2017/decorative" val="1"/>
                </a:ext>
              </a:extLst>
            </p:cNvPr>
            <p:cNvCxnSpPr>
              <a:cxnSpLocks/>
              <a:stCxn id="149" idx="2"/>
              <a:endCxn id="166" idx="3"/>
            </p:cNvCxnSpPr>
            <p:nvPr/>
          </p:nvCxnSpPr>
          <p:spPr>
            <a:xfrm rot="16200000" flipH="1">
              <a:off x="10352443" y="3331415"/>
              <a:ext cx="1832844" cy="697997"/>
            </a:xfrm>
            <a:prstGeom prst="bentConnector4">
              <a:avLst>
                <a:gd name="adj1" fmla="val 17395"/>
                <a:gd name="adj2" fmla="val 138463"/>
              </a:avLst>
            </a:prstGeom>
            <a:noFill/>
            <a:ln w="15875" cap="flat" cmpd="sng" algn="ctr">
              <a:solidFill>
                <a:schemeClr val="accent1"/>
              </a:solidFill>
              <a:prstDash val="solid"/>
              <a:miter lim="800000"/>
              <a:headEnd type="arrow" w="med" len="med"/>
              <a:tailEnd type="none" w="lg" len="med"/>
            </a:ln>
            <a:effectLst/>
          </p:spPr>
        </p:cxnSp>
        <p:sp>
          <p:nvSpPr>
            <p:cNvPr id="170" name="Rectangle 169">
              <a:extLst>
                <a:ext uri="{FF2B5EF4-FFF2-40B4-BE49-F238E27FC236}">
                  <a16:creationId xmlns:a16="http://schemas.microsoft.com/office/drawing/2014/main" id="{ABA5546C-3DF7-4F05-B419-C8A7239E2CC8}"/>
                </a:ext>
              </a:extLst>
            </p:cNvPr>
            <p:cNvSpPr/>
            <p:nvPr/>
          </p:nvSpPr>
          <p:spPr>
            <a:xfrm>
              <a:off x="11091191" y="2833974"/>
              <a:ext cx="874999"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mn-cs"/>
                </a:rPr>
                <a:t>HTTPS/443</a:t>
              </a:r>
            </a:p>
          </p:txBody>
        </p:sp>
        <p:sp>
          <p:nvSpPr>
            <p:cNvPr id="175" name="Rectangle 174">
              <a:extLst>
                <a:ext uri="{FF2B5EF4-FFF2-40B4-BE49-F238E27FC236}">
                  <a16:creationId xmlns:a16="http://schemas.microsoft.com/office/drawing/2014/main" id="{4ECFD5A6-3CDF-423B-A487-BB76BAA9AB86}"/>
                </a:ext>
              </a:extLst>
            </p:cNvPr>
            <p:cNvSpPr/>
            <p:nvPr/>
          </p:nvSpPr>
          <p:spPr bwMode="auto">
            <a:xfrm>
              <a:off x="5763847" y="2272197"/>
              <a:ext cx="1568413"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Hybrid Compute Resource Provider</a:t>
              </a:r>
            </a:p>
          </p:txBody>
        </p:sp>
        <p:cxnSp>
          <p:nvCxnSpPr>
            <p:cNvPr id="176" name="Straight Connector 175">
              <a:extLst>
                <a:ext uri="{FF2B5EF4-FFF2-40B4-BE49-F238E27FC236}">
                  <a16:creationId xmlns:a16="http://schemas.microsoft.com/office/drawing/2014/main" id="{CB435511-3A6C-4179-B229-FE5B3F1EFFA0}"/>
                </a:ext>
                <a:ext uri="{C183D7F6-B498-43B3-948B-1728B52AA6E4}">
                  <adec:decorative xmlns:adec="http://schemas.microsoft.com/office/drawing/2017/decorative" val="1"/>
                </a:ext>
              </a:extLst>
            </p:cNvPr>
            <p:cNvCxnSpPr>
              <a:cxnSpLocks/>
            </p:cNvCxnSpPr>
            <p:nvPr/>
          </p:nvCxnSpPr>
          <p:spPr>
            <a:xfrm flipH="1">
              <a:off x="1010659" y="2551578"/>
              <a:ext cx="613481" cy="0"/>
            </a:xfrm>
            <a:prstGeom prst="line">
              <a:avLst/>
            </a:prstGeom>
            <a:noFill/>
            <a:ln w="15875" cap="flat" cmpd="sng" algn="ctr">
              <a:solidFill>
                <a:schemeClr val="accent1"/>
              </a:solidFill>
              <a:prstDash val="solid"/>
              <a:miter lim="800000"/>
              <a:headEnd type="arrow" w="med" len="med"/>
              <a:tailEnd type="none" w="lg" len="med"/>
            </a:ln>
            <a:effectLst/>
          </p:spPr>
        </p:cxnSp>
        <p:cxnSp>
          <p:nvCxnSpPr>
            <p:cNvPr id="178" name="Straight Connector 177">
              <a:extLst>
                <a:ext uri="{FF2B5EF4-FFF2-40B4-BE49-F238E27FC236}">
                  <a16:creationId xmlns:a16="http://schemas.microsoft.com/office/drawing/2014/main" id="{EEF9A30F-2B1B-4632-90FC-BC45E9E58256}"/>
                </a:ext>
                <a:ext uri="{C183D7F6-B498-43B3-948B-1728B52AA6E4}">
                  <adec:decorative xmlns:adec="http://schemas.microsoft.com/office/drawing/2017/decorative" val="1"/>
                </a:ext>
              </a:extLst>
            </p:cNvPr>
            <p:cNvCxnSpPr>
              <a:cxnSpLocks/>
              <a:stCxn id="145" idx="3"/>
              <a:endCxn id="175" idx="1"/>
            </p:cNvCxnSpPr>
            <p:nvPr/>
          </p:nvCxnSpPr>
          <p:spPr>
            <a:xfrm>
              <a:off x="5383235" y="2547687"/>
              <a:ext cx="380612" cy="0"/>
            </a:xfrm>
            <a:prstGeom prst="line">
              <a:avLst/>
            </a:prstGeom>
            <a:noFill/>
            <a:ln w="15875" cap="flat" cmpd="sng" algn="ctr">
              <a:solidFill>
                <a:schemeClr val="accent1"/>
              </a:solidFill>
              <a:prstDash val="solid"/>
              <a:miter lim="800000"/>
              <a:headEnd type="none" w="med" len="med"/>
              <a:tailEnd type="none" w="lg" len="med"/>
            </a:ln>
            <a:effectLst/>
          </p:spPr>
        </p:cxnSp>
        <p:pic>
          <p:nvPicPr>
            <p:cNvPr id="183" name="Graphic 182" descr="User">
              <a:extLst>
                <a:ext uri="{FF2B5EF4-FFF2-40B4-BE49-F238E27FC236}">
                  <a16:creationId xmlns:a16="http://schemas.microsoft.com/office/drawing/2014/main" id="{470D6DF2-7B62-4028-B99F-2237B15F8D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313" y="2251440"/>
              <a:ext cx="550979" cy="550979"/>
            </a:xfrm>
            <a:prstGeom prst="rect">
              <a:avLst/>
            </a:prstGeom>
          </p:spPr>
        </p:pic>
        <p:grpSp>
          <p:nvGrpSpPr>
            <p:cNvPr id="5" name="Group 4">
              <a:extLst>
                <a:ext uri="{FF2B5EF4-FFF2-40B4-BE49-F238E27FC236}">
                  <a16:creationId xmlns:a16="http://schemas.microsoft.com/office/drawing/2014/main" id="{B1F90A35-6F41-4DA8-9321-5B916A5E32E5}"/>
                </a:ext>
                <a:ext uri="{C183D7F6-B498-43B3-948B-1728B52AA6E4}">
                  <adec:decorative xmlns:adec="http://schemas.microsoft.com/office/drawing/2017/decorative" val="1"/>
                </a:ext>
              </a:extLst>
            </p:cNvPr>
            <p:cNvGrpSpPr/>
            <p:nvPr/>
          </p:nvGrpSpPr>
          <p:grpSpPr>
            <a:xfrm>
              <a:off x="8951071" y="3425961"/>
              <a:ext cx="2681052" cy="3190039"/>
              <a:chOff x="7960043" y="3425961"/>
              <a:chExt cx="1931776" cy="3190039"/>
            </a:xfrm>
          </p:grpSpPr>
          <p:sp>
            <p:nvSpPr>
              <p:cNvPr id="153" name="Rectangle 152">
                <a:extLst>
                  <a:ext uri="{FF2B5EF4-FFF2-40B4-BE49-F238E27FC236}">
                    <a16:creationId xmlns:a16="http://schemas.microsoft.com/office/drawing/2014/main" id="{DE7DC3B2-6709-4E6B-8F35-7A811F468FE7}"/>
                  </a:ext>
                </a:extLst>
              </p:cNvPr>
              <p:cNvSpPr/>
              <p:nvPr/>
            </p:nvSpPr>
            <p:spPr bwMode="auto">
              <a:xfrm>
                <a:off x="7960043" y="3425961"/>
                <a:ext cx="1921502"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Extension Manager</a:t>
                </a:r>
              </a:p>
            </p:txBody>
          </p:sp>
          <p:sp>
            <p:nvSpPr>
              <p:cNvPr id="165" name="Rectangle 164">
                <a:extLst>
                  <a:ext uri="{FF2B5EF4-FFF2-40B4-BE49-F238E27FC236}">
                    <a16:creationId xmlns:a16="http://schemas.microsoft.com/office/drawing/2014/main" id="{3FB143EC-5236-42C2-B6B8-7DC684A14D0C}"/>
                  </a:ext>
                </a:extLst>
              </p:cNvPr>
              <p:cNvSpPr/>
              <p:nvPr/>
            </p:nvSpPr>
            <p:spPr bwMode="auto">
              <a:xfrm>
                <a:off x="7960043" y="4097818"/>
                <a:ext cx="1921502" cy="256806"/>
              </a:xfrm>
              <a:prstGeom prst="rect">
                <a:avLst/>
              </a:prstGeom>
              <a:solidFill>
                <a:schemeClr val="accent1"/>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Segoe UI" pitchFamily="34" charset="0"/>
                  </a:rPr>
                  <a:t>Log Analytics Agent</a:t>
                </a:r>
              </a:p>
            </p:txBody>
          </p:sp>
          <p:sp>
            <p:nvSpPr>
              <p:cNvPr id="166" name="Rectangle 165">
                <a:extLst>
                  <a:ext uri="{FF2B5EF4-FFF2-40B4-BE49-F238E27FC236}">
                    <a16:creationId xmlns:a16="http://schemas.microsoft.com/office/drawing/2014/main" id="{5440D517-8333-4CE3-90FB-05D73B7EC66E}"/>
                  </a:ext>
                </a:extLst>
              </p:cNvPr>
              <p:cNvSpPr/>
              <p:nvPr/>
            </p:nvSpPr>
            <p:spPr bwMode="auto">
              <a:xfrm>
                <a:off x="7960043" y="4468433"/>
                <a:ext cx="1921502" cy="256806"/>
              </a:xfrm>
              <a:prstGeom prst="rect">
                <a:avLst/>
              </a:prstGeom>
              <a:solidFill>
                <a:schemeClr val="accent1"/>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Segoe UI" pitchFamily="34" charset="0"/>
                  </a:rPr>
                  <a:t>Custom Script </a:t>
                </a:r>
              </a:p>
            </p:txBody>
          </p:sp>
          <p:sp>
            <p:nvSpPr>
              <p:cNvPr id="167" name="Rectangle 166">
                <a:extLst>
                  <a:ext uri="{FF2B5EF4-FFF2-40B4-BE49-F238E27FC236}">
                    <a16:creationId xmlns:a16="http://schemas.microsoft.com/office/drawing/2014/main" id="{F5CC3D13-4C7E-479D-B7F5-FF67A701BC4D}"/>
                  </a:ext>
                </a:extLst>
              </p:cNvPr>
              <p:cNvSpPr/>
              <p:nvPr/>
            </p:nvSpPr>
            <p:spPr bwMode="auto">
              <a:xfrm>
                <a:off x="7960043" y="4839048"/>
                <a:ext cx="1921502" cy="256806"/>
              </a:xfrm>
              <a:prstGeom prst="rect">
                <a:avLst/>
              </a:prstGeom>
              <a:solidFill>
                <a:schemeClr val="accent1"/>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s-ES" sz="1050" b="0" i="0" u="none" strike="noStrike" kern="1200" cap="none" spc="0" normalizeH="0" baseline="0" noProof="0">
                    <a:ln>
                      <a:noFill/>
                    </a:ln>
                    <a:solidFill>
                      <a:srgbClr val="000000"/>
                    </a:solidFill>
                    <a:effectLst/>
                    <a:uLnTx/>
                    <a:uFillTx/>
                    <a:latin typeface="Segoe UI Semibold"/>
                    <a:ea typeface="+mn-ea"/>
                    <a:cs typeface="Segoe UI" pitchFamily="34" charset="0"/>
                  </a:rPr>
                  <a:t>D</a:t>
                </a:r>
                <a:r>
                  <a:rPr kumimoji="0" lang="en-US" sz="1050" b="0" i="0" u="none" strike="noStrike" kern="1200" cap="none" spc="0" normalizeH="0" baseline="0" noProof="0">
                    <a:ln>
                      <a:noFill/>
                    </a:ln>
                    <a:solidFill>
                      <a:srgbClr val="000000"/>
                    </a:solidFill>
                    <a:effectLst/>
                    <a:uLnTx/>
                    <a:uFillTx/>
                    <a:latin typeface="Segoe UI Semibold"/>
                    <a:ea typeface="+mn-ea"/>
                    <a:cs typeface="Segoe UI" pitchFamily="34" charset="0"/>
                  </a:rPr>
                  <a:t>SC</a:t>
                </a:r>
              </a:p>
            </p:txBody>
          </p:sp>
          <p:sp>
            <p:nvSpPr>
              <p:cNvPr id="168" name="Rectangle 167">
                <a:extLst>
                  <a:ext uri="{FF2B5EF4-FFF2-40B4-BE49-F238E27FC236}">
                    <a16:creationId xmlns:a16="http://schemas.microsoft.com/office/drawing/2014/main" id="{9CD40E37-D8DB-4C37-87CB-30F664A134AB}"/>
                  </a:ext>
                </a:extLst>
              </p:cNvPr>
              <p:cNvSpPr/>
              <p:nvPr/>
            </p:nvSpPr>
            <p:spPr bwMode="auto">
              <a:xfrm>
                <a:off x="7960043" y="5209663"/>
                <a:ext cx="1921502" cy="256806"/>
              </a:xfrm>
              <a:prstGeom prst="rect">
                <a:avLst/>
              </a:prstGeom>
              <a:solidFill>
                <a:schemeClr val="accent1"/>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s-ES" sz="1050" b="0" i="0" u="none" strike="noStrike" kern="1200" cap="none" spc="0" normalizeH="0" baseline="0" noProof="0">
                    <a:ln>
                      <a:noFill/>
                    </a:ln>
                    <a:solidFill>
                      <a:srgbClr val="000000"/>
                    </a:solidFill>
                    <a:effectLst/>
                    <a:uLnTx/>
                    <a:uFillTx/>
                    <a:latin typeface="Segoe UI Semibold"/>
                    <a:ea typeface="+mn-ea"/>
                    <a:cs typeface="Segoe UI" pitchFamily="34" charset="0"/>
                  </a:rPr>
                  <a:t>Microsoft </a:t>
                </a:r>
                <a:r>
                  <a:rPr kumimoji="0" lang="es-ES" sz="1050" b="0" i="0" u="none" strike="noStrike" kern="1200" cap="none" spc="0" normalizeH="0" baseline="0" noProof="0" err="1">
                    <a:ln>
                      <a:noFill/>
                    </a:ln>
                    <a:solidFill>
                      <a:srgbClr val="000000"/>
                    </a:solidFill>
                    <a:effectLst/>
                    <a:uLnTx/>
                    <a:uFillTx/>
                    <a:latin typeface="Segoe UI Semibold"/>
                    <a:ea typeface="+mn-ea"/>
                    <a:cs typeface="Segoe UI" pitchFamily="34" charset="0"/>
                  </a:rPr>
                  <a:t>Dependency</a:t>
                </a:r>
                <a:r>
                  <a:rPr kumimoji="0" lang="es-ES" sz="1050" b="0" i="0" u="none" strike="noStrike" kern="1200" cap="none" spc="0" normalizeH="0" baseline="0" noProof="0">
                    <a:ln>
                      <a:noFill/>
                    </a:ln>
                    <a:solidFill>
                      <a:srgbClr val="000000"/>
                    </a:solidFill>
                    <a:effectLst/>
                    <a:uLnTx/>
                    <a:uFillTx/>
                    <a:latin typeface="Segoe UI Semibold"/>
                    <a:ea typeface="+mn-ea"/>
                    <a:cs typeface="Segoe UI" pitchFamily="34" charset="0"/>
                  </a:rPr>
                  <a:t> </a:t>
                </a:r>
                <a:r>
                  <a:rPr kumimoji="0" lang="es-ES" sz="1050" b="0" i="0" u="none" strike="noStrike" kern="1200" cap="none" spc="0" normalizeH="0" baseline="0" noProof="0" err="1">
                    <a:ln>
                      <a:noFill/>
                    </a:ln>
                    <a:solidFill>
                      <a:srgbClr val="000000"/>
                    </a:solidFill>
                    <a:effectLst/>
                    <a:uLnTx/>
                    <a:uFillTx/>
                    <a:latin typeface="Segoe UI Semibold"/>
                    <a:ea typeface="+mn-ea"/>
                    <a:cs typeface="Segoe UI" pitchFamily="34" charset="0"/>
                  </a:rPr>
                  <a:t>Agent</a:t>
                </a:r>
                <a:endParaRPr kumimoji="0" lang="en-US" sz="105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124" name="Rectangle 123">
                <a:extLst>
                  <a:ext uri="{FF2B5EF4-FFF2-40B4-BE49-F238E27FC236}">
                    <a16:creationId xmlns:a16="http://schemas.microsoft.com/office/drawing/2014/main" id="{73908FD0-6EB4-4379-9250-37BB9C80524C}"/>
                  </a:ext>
                </a:extLst>
              </p:cNvPr>
              <p:cNvSpPr/>
              <p:nvPr/>
            </p:nvSpPr>
            <p:spPr bwMode="auto">
              <a:xfrm>
                <a:off x="7960043" y="5583824"/>
                <a:ext cx="1921502" cy="457200"/>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Segoe UI" pitchFamily="34" charset="0"/>
                  </a:rPr>
                  <a:t>/opt/</a:t>
                </a:r>
                <a:r>
                  <a:rPr kumimoji="0" lang="en-US" sz="1000" b="0" i="0" u="none" strike="noStrike" kern="1200" cap="none" spc="0" normalizeH="0" baseline="0" noProof="0" err="1">
                    <a:ln>
                      <a:noFill/>
                    </a:ln>
                    <a:solidFill>
                      <a:srgbClr val="FFFFFF"/>
                    </a:solidFill>
                    <a:effectLst/>
                    <a:uLnTx/>
                    <a:uFillTx/>
                    <a:latin typeface="Segoe UI Semibold"/>
                    <a:ea typeface="+mn-ea"/>
                    <a:cs typeface="Segoe UI" pitchFamily="34" charset="0"/>
                  </a:rPr>
                  <a:t>GC_Ext</a:t>
                </a:r>
                <a:r>
                  <a:rPr kumimoji="0" lang="en-US" sz="1000" b="0" i="0" u="none" strike="noStrike" kern="1200" cap="none" spc="0" normalizeH="0" baseline="0" noProof="0">
                    <a:ln>
                      <a:noFill/>
                    </a:ln>
                    <a:solidFill>
                      <a:srgbClr val="FFFFFF"/>
                    </a:solidFill>
                    <a:effectLst/>
                    <a:uLnTx/>
                    <a:uFillTx/>
                    <a:latin typeface="Segoe UI Semibold"/>
                    <a:ea typeface="+mn-ea"/>
                    <a:cs typeface="Segoe UI" pitchFamily="34" charset="0"/>
                  </a:rPr>
                  <a:t>/downloads</a:t>
                </a:r>
              </a:p>
            </p:txBody>
          </p:sp>
          <p:sp>
            <p:nvSpPr>
              <p:cNvPr id="125" name="Rectangle 124">
                <a:extLst>
                  <a:ext uri="{FF2B5EF4-FFF2-40B4-BE49-F238E27FC236}">
                    <a16:creationId xmlns:a16="http://schemas.microsoft.com/office/drawing/2014/main" id="{57390F00-FCE4-4CBC-BA66-35DCA7643D4D}"/>
                  </a:ext>
                </a:extLst>
              </p:cNvPr>
              <p:cNvSpPr/>
              <p:nvPr/>
            </p:nvSpPr>
            <p:spPr bwMode="auto">
              <a:xfrm>
                <a:off x="7970317" y="6158800"/>
                <a:ext cx="1921502" cy="457200"/>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Segoe UI" pitchFamily="34" charset="0"/>
                  </a:rPr>
                  <a:t>/var/lib/</a:t>
                </a:r>
                <a:r>
                  <a:rPr kumimoji="0" lang="en-US" sz="1000" b="0" i="0" u="none" strike="noStrike" kern="1200" cap="none" spc="0" normalizeH="0" baseline="0" noProof="0" err="1">
                    <a:ln>
                      <a:noFill/>
                    </a:ln>
                    <a:solidFill>
                      <a:srgbClr val="FFFFFF"/>
                    </a:solidFill>
                    <a:effectLst/>
                    <a:uLnTx/>
                    <a:uFillTx/>
                    <a:latin typeface="Segoe UI Semibold"/>
                    <a:ea typeface="+mn-ea"/>
                    <a:cs typeface="Segoe UI" pitchFamily="34" charset="0"/>
                  </a:rPr>
                  <a:t>waagent</a:t>
                </a:r>
                <a:r>
                  <a:rPr kumimoji="0" lang="en-US" sz="1000" b="0" i="0" u="none" strike="noStrike" kern="1200" cap="none" spc="0" normalizeH="0" baseline="0" noProof="0">
                    <a:ln>
                      <a:noFill/>
                    </a:ln>
                    <a:solidFill>
                      <a:srgbClr val="FFFFFF"/>
                    </a:solidFill>
                    <a:effectLst/>
                    <a:uLnTx/>
                    <a:uFillTx/>
                    <a:latin typeface="Segoe UI Semibold"/>
                    <a:ea typeface="+mn-ea"/>
                    <a:cs typeface="Segoe UI" pitchFamily="34" charset="0"/>
                  </a:rPr>
                  <a:t>/&lt;extension&gt;</a:t>
                </a:r>
              </a:p>
            </p:txBody>
          </p:sp>
        </p:grpSp>
        <p:grpSp>
          <p:nvGrpSpPr>
            <p:cNvPr id="4" name="Group 3">
              <a:extLst>
                <a:ext uri="{FF2B5EF4-FFF2-40B4-BE49-F238E27FC236}">
                  <a16:creationId xmlns:a16="http://schemas.microsoft.com/office/drawing/2014/main" id="{BAD18F25-F651-4A4C-886E-5C899302F514}"/>
                </a:ext>
                <a:ext uri="{C183D7F6-B498-43B3-948B-1728B52AA6E4}">
                  <adec:decorative xmlns:adec="http://schemas.microsoft.com/office/drawing/2017/decorative" val="1"/>
                </a:ext>
              </a:extLst>
            </p:cNvPr>
            <p:cNvGrpSpPr/>
            <p:nvPr/>
          </p:nvGrpSpPr>
          <p:grpSpPr>
            <a:xfrm>
              <a:off x="4967732" y="3425961"/>
              <a:ext cx="3863836" cy="1320783"/>
              <a:chOff x="5773140" y="3425961"/>
              <a:chExt cx="1927252" cy="1320783"/>
            </a:xfrm>
          </p:grpSpPr>
          <p:sp>
            <p:nvSpPr>
              <p:cNvPr id="152" name="Rectangle 151">
                <a:extLst>
                  <a:ext uri="{FF2B5EF4-FFF2-40B4-BE49-F238E27FC236}">
                    <a16:creationId xmlns:a16="http://schemas.microsoft.com/office/drawing/2014/main" id="{B8C5227A-B1C2-492E-ACC4-82BF53B79816}"/>
                  </a:ext>
                </a:extLst>
              </p:cNvPr>
              <p:cNvSpPr/>
              <p:nvPr/>
            </p:nvSpPr>
            <p:spPr bwMode="auto">
              <a:xfrm>
                <a:off x="5773140" y="3425961"/>
                <a:ext cx="1921502"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Guest Configuration</a:t>
                </a:r>
              </a:p>
            </p:txBody>
          </p:sp>
          <p:sp>
            <p:nvSpPr>
              <p:cNvPr id="132" name="Rectangle 131">
                <a:extLst>
                  <a:ext uri="{FF2B5EF4-FFF2-40B4-BE49-F238E27FC236}">
                    <a16:creationId xmlns:a16="http://schemas.microsoft.com/office/drawing/2014/main" id="{CA07D547-C941-44A9-949C-8D41E15F724D}"/>
                  </a:ext>
                </a:extLst>
              </p:cNvPr>
              <p:cNvSpPr/>
              <p:nvPr/>
            </p:nvSpPr>
            <p:spPr bwMode="auto">
              <a:xfrm>
                <a:off x="5778890" y="4097818"/>
                <a:ext cx="1921502" cy="648926"/>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Segoe UI" pitchFamily="34" charset="0"/>
                  </a:rPr>
                  <a:t>/var/lib/</a:t>
                </a:r>
                <a:r>
                  <a:rPr kumimoji="0" lang="en-US" sz="1000" b="0" i="0" u="none" strike="noStrike" kern="1200" cap="none" spc="0" normalizeH="0" baseline="0" noProof="0" err="1">
                    <a:ln>
                      <a:noFill/>
                    </a:ln>
                    <a:solidFill>
                      <a:srgbClr val="FFFFFF"/>
                    </a:solidFill>
                    <a:effectLst/>
                    <a:uLnTx/>
                    <a:uFillTx/>
                    <a:latin typeface="Segoe UI Semibold"/>
                    <a:ea typeface="+mn-ea"/>
                    <a:cs typeface="Segoe UI" pitchFamily="34" charset="0"/>
                  </a:rPr>
                  <a:t>GuestConfig</a:t>
                </a:r>
                <a:endParaRPr kumimoji="0" lang="en-US" sz="1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grpSp>
          <p:nvGrpSpPr>
            <p:cNvPr id="3" name="Group 2">
              <a:extLst>
                <a:ext uri="{FF2B5EF4-FFF2-40B4-BE49-F238E27FC236}">
                  <a16:creationId xmlns:a16="http://schemas.microsoft.com/office/drawing/2014/main" id="{4F202AD5-0616-48DE-BA8D-700556622460}"/>
                </a:ext>
                <a:ext uri="{C183D7F6-B498-43B3-948B-1728B52AA6E4}">
                  <adec:decorative xmlns:adec="http://schemas.microsoft.com/office/drawing/2017/decorative" val="1"/>
                </a:ext>
              </a:extLst>
            </p:cNvPr>
            <p:cNvGrpSpPr/>
            <p:nvPr/>
          </p:nvGrpSpPr>
          <p:grpSpPr>
            <a:xfrm>
              <a:off x="584200" y="3425961"/>
              <a:ext cx="2666793" cy="1674026"/>
              <a:chOff x="1399334" y="3425961"/>
              <a:chExt cx="1921502" cy="1674026"/>
            </a:xfrm>
          </p:grpSpPr>
          <p:sp>
            <p:nvSpPr>
              <p:cNvPr id="150" name="Rectangle 149">
                <a:extLst>
                  <a:ext uri="{FF2B5EF4-FFF2-40B4-BE49-F238E27FC236}">
                    <a16:creationId xmlns:a16="http://schemas.microsoft.com/office/drawing/2014/main" id="{67E74B25-C9D2-497C-913A-4A82903B0918}"/>
                  </a:ext>
                </a:extLst>
              </p:cNvPr>
              <p:cNvSpPr/>
              <p:nvPr/>
            </p:nvSpPr>
            <p:spPr bwMode="auto">
              <a:xfrm>
                <a:off x="1399334" y="3425961"/>
                <a:ext cx="1921502"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Arc Connected Machine Agent</a:t>
                </a:r>
              </a:p>
            </p:txBody>
          </p:sp>
          <p:sp>
            <p:nvSpPr>
              <p:cNvPr id="126" name="Rectangle 125">
                <a:extLst>
                  <a:ext uri="{FF2B5EF4-FFF2-40B4-BE49-F238E27FC236}">
                    <a16:creationId xmlns:a16="http://schemas.microsoft.com/office/drawing/2014/main" id="{851D13D7-236E-47AB-B236-2567B7BD9088}"/>
                  </a:ext>
                </a:extLst>
              </p:cNvPr>
              <p:cNvSpPr/>
              <p:nvPr/>
            </p:nvSpPr>
            <p:spPr bwMode="auto">
              <a:xfrm>
                <a:off x="1399334" y="4097818"/>
                <a:ext cx="1921502" cy="459831"/>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Segoe UI" pitchFamily="34" charset="0"/>
                  </a:rPr>
                  <a:t>/var/opt/</a:t>
                </a:r>
                <a:r>
                  <a:rPr kumimoji="0" lang="en-US" sz="1000" b="0" i="0" u="none" strike="noStrike" kern="1200" cap="none" spc="0" normalizeH="0" baseline="0" noProof="0" err="1">
                    <a:ln>
                      <a:noFill/>
                    </a:ln>
                    <a:solidFill>
                      <a:srgbClr val="FFFFFF"/>
                    </a:solidFill>
                    <a:effectLst/>
                    <a:uLnTx/>
                    <a:uFillTx/>
                    <a:latin typeface="Segoe UI Semibold"/>
                    <a:ea typeface="+mn-ea"/>
                    <a:cs typeface="Segoe UI" pitchFamily="34" charset="0"/>
                  </a:rPr>
                  <a:t>azcmagent</a:t>
                </a:r>
                <a:r>
                  <a:rPr kumimoji="0" lang="en-US" sz="1000" b="0" i="0" u="none" strike="noStrike" kern="1200" cap="none" spc="0" normalizeH="0" baseline="0" noProof="0">
                    <a:ln>
                      <a:noFill/>
                    </a:ln>
                    <a:solidFill>
                      <a:srgbClr val="FFFFFF"/>
                    </a:solidFill>
                    <a:effectLst/>
                    <a:uLnTx/>
                    <a:uFillTx/>
                    <a:latin typeface="Segoe UI Semibold"/>
                    <a:ea typeface="+mn-ea"/>
                    <a:cs typeface="Segoe UI" pitchFamily="34" charset="0"/>
                  </a:rPr>
                  <a:t>/</a:t>
                </a:r>
              </a:p>
            </p:txBody>
          </p:sp>
          <p:sp>
            <p:nvSpPr>
              <p:cNvPr id="131" name="Rectangle 130">
                <a:extLst>
                  <a:ext uri="{FF2B5EF4-FFF2-40B4-BE49-F238E27FC236}">
                    <a16:creationId xmlns:a16="http://schemas.microsoft.com/office/drawing/2014/main" id="{2C59CEF8-F108-40D7-99AE-260D546CC6C2}"/>
                  </a:ext>
                </a:extLst>
              </p:cNvPr>
              <p:cNvSpPr/>
              <p:nvPr/>
            </p:nvSpPr>
            <p:spPr bwMode="auto">
              <a:xfrm>
                <a:off x="1399334" y="4640156"/>
                <a:ext cx="1921502" cy="459831"/>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Segoe UI" pitchFamily="34" charset="0"/>
                  </a:rPr>
                  <a:t>/var/opt/</a:t>
                </a:r>
                <a:r>
                  <a:rPr kumimoji="0" lang="en-US" sz="1000" b="0" i="0" u="none" strike="noStrike" kern="1200" cap="none" spc="0" normalizeH="0" baseline="0" noProof="0" err="1">
                    <a:ln>
                      <a:noFill/>
                    </a:ln>
                    <a:solidFill>
                      <a:srgbClr val="FFFFFF"/>
                    </a:solidFill>
                    <a:effectLst/>
                    <a:uLnTx/>
                    <a:uFillTx/>
                    <a:latin typeface="Segoe UI Semibold"/>
                    <a:ea typeface="+mn-ea"/>
                    <a:cs typeface="Segoe UI" pitchFamily="34" charset="0"/>
                  </a:rPr>
                  <a:t>azcmagent</a:t>
                </a:r>
                <a:r>
                  <a:rPr kumimoji="0" lang="en-US" sz="1000" b="0" i="0" u="none" strike="noStrike" kern="1200" cap="none" spc="0" normalizeH="0" baseline="0" noProof="0">
                    <a:ln>
                      <a:noFill/>
                    </a:ln>
                    <a:solidFill>
                      <a:srgbClr val="FFFFFF"/>
                    </a:solidFill>
                    <a:effectLst/>
                    <a:uLnTx/>
                    <a:uFillTx/>
                    <a:latin typeface="Segoe UI Semibold"/>
                    <a:ea typeface="+mn-ea"/>
                    <a:cs typeface="Segoe UI" pitchFamily="34" charset="0"/>
                  </a:rPr>
                  <a:t>/tokens</a:t>
                </a:r>
              </a:p>
            </p:txBody>
          </p:sp>
        </p:grpSp>
        <p:cxnSp>
          <p:nvCxnSpPr>
            <p:cNvPr id="171" name="Elbow Connector 227">
              <a:extLst>
                <a:ext uri="{FF2B5EF4-FFF2-40B4-BE49-F238E27FC236}">
                  <a16:creationId xmlns:a16="http://schemas.microsoft.com/office/drawing/2014/main" id="{FFCF59A5-3C1B-4BB5-9857-F68FC4A7C3C4}"/>
                </a:ext>
                <a:ext uri="{C183D7F6-B498-43B3-948B-1728B52AA6E4}">
                  <adec:decorative xmlns:adec="http://schemas.microsoft.com/office/drawing/2017/decorative" val="1"/>
                </a:ext>
              </a:extLst>
            </p:cNvPr>
            <p:cNvCxnSpPr>
              <a:cxnSpLocks/>
              <a:stCxn id="149" idx="2"/>
              <a:endCxn id="165" idx="3"/>
            </p:cNvCxnSpPr>
            <p:nvPr/>
          </p:nvCxnSpPr>
          <p:spPr>
            <a:xfrm rot="16200000" flipH="1">
              <a:off x="10537751" y="3146107"/>
              <a:ext cx="1462229" cy="697997"/>
            </a:xfrm>
            <a:prstGeom prst="bentConnector4">
              <a:avLst>
                <a:gd name="adj1" fmla="val 21507"/>
                <a:gd name="adj2" fmla="val 137644"/>
              </a:avLst>
            </a:prstGeom>
            <a:noFill/>
            <a:ln w="15875" cap="flat" cmpd="sng" algn="ctr">
              <a:solidFill>
                <a:schemeClr val="accent1"/>
              </a:solidFill>
              <a:prstDash val="solid"/>
              <a:miter lim="800000"/>
              <a:headEnd type="arrow" w="med" len="med"/>
              <a:tailEnd type="none" w="lg" len="med"/>
            </a:ln>
            <a:effectLst/>
          </p:spPr>
        </p:cxnSp>
        <p:cxnSp>
          <p:nvCxnSpPr>
            <p:cNvPr id="11" name="Straight Connector 10">
              <a:extLst>
                <a:ext uri="{FF2B5EF4-FFF2-40B4-BE49-F238E27FC236}">
                  <a16:creationId xmlns:a16="http://schemas.microsoft.com/office/drawing/2014/main" id="{8772226B-F6A5-4431-84CA-BECFE93E67DF}"/>
                </a:ext>
                <a:ext uri="{C183D7F6-B498-43B3-948B-1728B52AA6E4}">
                  <adec:decorative xmlns:adec="http://schemas.microsoft.com/office/drawing/2017/decorative" val="1"/>
                </a:ext>
              </a:extLst>
            </p:cNvPr>
            <p:cNvCxnSpPr>
              <a:cxnSpLocks/>
              <a:stCxn id="150" idx="3"/>
              <a:endCxn id="151" idx="1"/>
            </p:cNvCxnSpPr>
            <p:nvPr/>
          </p:nvCxnSpPr>
          <p:spPr>
            <a:xfrm>
              <a:off x="3250993" y="3701451"/>
              <a:ext cx="119505" cy="0"/>
            </a:xfrm>
            <a:prstGeom prst="line">
              <a:avLst/>
            </a:prstGeom>
            <a:noFill/>
            <a:ln w="15875" cap="flat" cmpd="sng" algn="ctr">
              <a:solidFill>
                <a:schemeClr val="accent1"/>
              </a:solidFill>
              <a:prstDash val="solid"/>
              <a:miter lim="800000"/>
              <a:headEnd type="none" w="med" len="med"/>
              <a:tailEnd type="none" w="lg" len="med"/>
            </a:ln>
            <a:effectLst/>
          </p:spPr>
        </p:cxnSp>
        <p:cxnSp>
          <p:nvCxnSpPr>
            <p:cNvPr id="14" name="Straight Connector 13">
              <a:extLst>
                <a:ext uri="{FF2B5EF4-FFF2-40B4-BE49-F238E27FC236}">
                  <a16:creationId xmlns:a16="http://schemas.microsoft.com/office/drawing/2014/main" id="{26971646-9242-4EEE-B68B-5D598B5A6894}"/>
                </a:ext>
                <a:ext uri="{C183D7F6-B498-43B3-948B-1728B52AA6E4}">
                  <adec:decorative xmlns:adec="http://schemas.microsoft.com/office/drawing/2017/decorative" val="1"/>
                </a:ext>
              </a:extLst>
            </p:cNvPr>
            <p:cNvCxnSpPr>
              <a:cxnSpLocks/>
              <a:stCxn id="151" idx="3"/>
              <a:endCxn id="152" idx="1"/>
            </p:cNvCxnSpPr>
            <p:nvPr/>
          </p:nvCxnSpPr>
          <p:spPr>
            <a:xfrm>
              <a:off x="4848226" y="3701451"/>
              <a:ext cx="119506" cy="0"/>
            </a:xfrm>
            <a:prstGeom prst="line">
              <a:avLst/>
            </a:prstGeom>
            <a:noFill/>
            <a:ln w="15875" cap="flat" cmpd="sng" algn="ctr">
              <a:solidFill>
                <a:schemeClr val="accent1"/>
              </a:solidFill>
              <a:prstDash val="solid"/>
              <a:miter lim="800000"/>
              <a:headEnd type="none" w="med" len="med"/>
              <a:tailEnd type="none" w="lg" len="med"/>
            </a:ln>
            <a:effectLst/>
          </p:spPr>
        </p:cxnSp>
        <p:cxnSp>
          <p:nvCxnSpPr>
            <p:cNvPr id="17" name="Straight Connector 16">
              <a:extLst>
                <a:ext uri="{FF2B5EF4-FFF2-40B4-BE49-F238E27FC236}">
                  <a16:creationId xmlns:a16="http://schemas.microsoft.com/office/drawing/2014/main" id="{B809DCDD-6CA3-4B49-90FB-9908C3D9AE7D}"/>
                </a:ext>
                <a:ext uri="{C183D7F6-B498-43B3-948B-1728B52AA6E4}">
                  <adec:decorative xmlns:adec="http://schemas.microsoft.com/office/drawing/2017/decorative" val="1"/>
                </a:ext>
              </a:extLst>
            </p:cNvPr>
            <p:cNvCxnSpPr>
              <a:cxnSpLocks/>
              <a:stCxn id="152" idx="3"/>
              <a:endCxn id="153" idx="1"/>
            </p:cNvCxnSpPr>
            <p:nvPr/>
          </p:nvCxnSpPr>
          <p:spPr>
            <a:xfrm>
              <a:off x="8820040" y="3701451"/>
              <a:ext cx="131031" cy="0"/>
            </a:xfrm>
            <a:prstGeom prst="line">
              <a:avLst/>
            </a:prstGeom>
            <a:noFill/>
            <a:ln w="15875" cap="flat" cmpd="sng" algn="ctr">
              <a:solidFill>
                <a:schemeClr val="accent1"/>
              </a:solidFill>
              <a:prstDash val="solid"/>
              <a:miter lim="800000"/>
              <a:headEnd type="none" w="med" len="med"/>
              <a:tailEnd type="none" w="lg" len="med"/>
            </a:ln>
            <a:effectLst/>
          </p:spPr>
        </p:cxnSp>
        <p:sp>
          <p:nvSpPr>
            <p:cNvPr id="38" name="Rectangle 37">
              <a:extLst>
                <a:ext uri="{FF2B5EF4-FFF2-40B4-BE49-F238E27FC236}">
                  <a16:creationId xmlns:a16="http://schemas.microsoft.com/office/drawing/2014/main" id="{C1D86022-5F86-44B8-BC03-F4F6584E7C4B}"/>
                </a:ext>
              </a:extLst>
            </p:cNvPr>
            <p:cNvSpPr/>
            <p:nvPr/>
          </p:nvSpPr>
          <p:spPr bwMode="auto">
            <a:xfrm>
              <a:off x="7700609" y="2274390"/>
              <a:ext cx="1568413"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Guest Configuration Resource Provider</a:t>
              </a:r>
            </a:p>
          </p:txBody>
        </p:sp>
        <p:cxnSp>
          <p:nvCxnSpPr>
            <p:cNvPr id="39" name="Straight Connector 38">
              <a:extLst>
                <a:ext uri="{FF2B5EF4-FFF2-40B4-BE49-F238E27FC236}">
                  <a16:creationId xmlns:a16="http://schemas.microsoft.com/office/drawing/2014/main" id="{C96E8173-C0DC-41E6-8F63-7F8114A1DABC}"/>
                </a:ext>
                <a:ext uri="{C183D7F6-B498-43B3-948B-1728B52AA6E4}">
                  <adec:decorative xmlns:adec="http://schemas.microsoft.com/office/drawing/2017/decorative" val="1"/>
                </a:ext>
              </a:extLst>
            </p:cNvPr>
            <p:cNvCxnSpPr>
              <a:cxnSpLocks/>
              <a:stCxn id="175" idx="3"/>
              <a:endCxn id="38" idx="1"/>
            </p:cNvCxnSpPr>
            <p:nvPr/>
          </p:nvCxnSpPr>
          <p:spPr>
            <a:xfrm>
              <a:off x="7332260" y="2547687"/>
              <a:ext cx="368349" cy="2193"/>
            </a:xfrm>
            <a:prstGeom prst="line">
              <a:avLst/>
            </a:prstGeom>
            <a:noFill/>
            <a:ln w="15875" cap="flat" cmpd="sng" algn="ctr">
              <a:solidFill>
                <a:schemeClr val="accent1"/>
              </a:solidFill>
              <a:prstDash val="solid"/>
              <a:miter lim="800000"/>
              <a:headEnd type="none" w="med" len="med"/>
              <a:tailEnd type="none" w="lg" len="med"/>
            </a:ln>
            <a:effectLst/>
          </p:spPr>
        </p:cxnSp>
        <p:cxnSp>
          <p:nvCxnSpPr>
            <p:cNvPr id="45" name="Elbow Connector 227">
              <a:extLst>
                <a:ext uri="{FF2B5EF4-FFF2-40B4-BE49-F238E27FC236}">
                  <a16:creationId xmlns:a16="http://schemas.microsoft.com/office/drawing/2014/main" id="{3E7D55A2-4CB4-480E-A378-66E9CE1156F1}"/>
                </a:ext>
                <a:ext uri="{C183D7F6-B498-43B3-948B-1728B52AA6E4}">
                  <adec:decorative xmlns:adec="http://schemas.microsoft.com/office/drawing/2017/decorative" val="1"/>
                </a:ext>
              </a:extLst>
            </p:cNvPr>
            <p:cNvCxnSpPr>
              <a:cxnSpLocks/>
              <a:stCxn id="38" idx="2"/>
              <a:endCxn id="152" idx="0"/>
            </p:cNvCxnSpPr>
            <p:nvPr/>
          </p:nvCxnSpPr>
          <p:spPr>
            <a:xfrm rot="5400000">
              <a:off x="7389056" y="2330200"/>
              <a:ext cx="600591" cy="1590930"/>
            </a:xfrm>
            <a:prstGeom prst="bentConnector3">
              <a:avLst>
                <a:gd name="adj1" fmla="val 50000"/>
              </a:avLst>
            </a:prstGeom>
            <a:noFill/>
            <a:ln w="15875" cap="flat" cmpd="sng" algn="ctr">
              <a:solidFill>
                <a:schemeClr val="accent1"/>
              </a:solidFill>
              <a:prstDash val="solid"/>
              <a:miter lim="800000"/>
              <a:headEnd type="arrow" w="med" len="med"/>
              <a:tailEnd type="none" w="lg" len="med"/>
            </a:ln>
            <a:effectLst/>
          </p:spPr>
        </p:cxnSp>
        <p:pic>
          <p:nvPicPr>
            <p:cNvPr id="7" name="Graphic 6" descr="Linux machine icon">
              <a:extLst>
                <a:ext uri="{FF2B5EF4-FFF2-40B4-BE49-F238E27FC236}">
                  <a16:creationId xmlns:a16="http://schemas.microsoft.com/office/drawing/2014/main" id="{5DAAD3CE-8CD3-47DA-8354-D6E589BA3C1C}"/>
                </a:ext>
                <a:ext uri="{C183D7F6-B498-43B3-948B-1728B52AA6E4}">
                  <adec:decorative xmlns:adec="http://schemas.microsoft.com/office/drawing/2017/decorative" val="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47987" y="5933824"/>
              <a:ext cx="501677" cy="501677"/>
            </a:xfrm>
            <a:prstGeom prst="rect">
              <a:avLst/>
            </a:prstGeom>
          </p:spPr>
        </p:pic>
        <p:cxnSp>
          <p:nvCxnSpPr>
            <p:cNvPr id="95" name="Elbow Connector 227">
              <a:extLst>
                <a:ext uri="{FF2B5EF4-FFF2-40B4-BE49-F238E27FC236}">
                  <a16:creationId xmlns:a16="http://schemas.microsoft.com/office/drawing/2014/main" id="{7BC80993-BEC0-4057-BE9E-C7D11960DFD5}"/>
                </a:ext>
                <a:ext uri="{C183D7F6-B498-43B3-948B-1728B52AA6E4}">
                  <adec:decorative xmlns:adec="http://schemas.microsoft.com/office/drawing/2017/decorative" val="1"/>
                </a:ext>
              </a:extLst>
            </p:cNvPr>
            <p:cNvCxnSpPr>
              <a:cxnSpLocks/>
              <a:stCxn id="175" idx="0"/>
            </p:cNvCxnSpPr>
            <p:nvPr/>
          </p:nvCxnSpPr>
          <p:spPr>
            <a:xfrm rot="5400000" flipH="1" flipV="1">
              <a:off x="7903532" y="753357"/>
              <a:ext cx="163362" cy="2874319"/>
            </a:xfrm>
            <a:prstGeom prst="bentConnector2">
              <a:avLst/>
            </a:prstGeom>
            <a:noFill/>
            <a:ln w="15875" cap="flat" cmpd="sng" algn="ctr">
              <a:solidFill>
                <a:schemeClr val="accent1"/>
              </a:solidFill>
              <a:prstDash val="solid"/>
              <a:miter lim="800000"/>
              <a:headEnd type="arrow" w="med" len="med"/>
              <a:tailEnd type="none" w="lg" len="med"/>
            </a:ln>
            <a:effectLst/>
          </p:spPr>
        </p:cxnSp>
        <p:cxnSp>
          <p:nvCxnSpPr>
            <p:cNvPr id="102" name="Elbow Connector 227">
              <a:extLst>
                <a:ext uri="{FF2B5EF4-FFF2-40B4-BE49-F238E27FC236}">
                  <a16:creationId xmlns:a16="http://schemas.microsoft.com/office/drawing/2014/main" id="{D4FD9432-F529-49CE-8684-F220752E238B}"/>
                </a:ext>
                <a:ext uri="{C183D7F6-B498-43B3-948B-1728B52AA6E4}">
                  <adec:decorative xmlns:adec="http://schemas.microsoft.com/office/drawing/2017/decorative" val="1"/>
                </a:ext>
              </a:extLst>
            </p:cNvPr>
            <p:cNvCxnSpPr>
              <a:cxnSpLocks/>
              <a:endCxn id="153" idx="0"/>
            </p:cNvCxnSpPr>
            <p:nvPr/>
          </p:nvCxnSpPr>
          <p:spPr>
            <a:xfrm rot="16200000" flipH="1">
              <a:off x="9191047" y="2332540"/>
              <a:ext cx="1324746" cy="862096"/>
            </a:xfrm>
            <a:prstGeom prst="bentConnector3">
              <a:avLst>
                <a:gd name="adj1" fmla="val 63421"/>
              </a:avLst>
            </a:prstGeom>
            <a:noFill/>
            <a:ln w="15875" cap="flat" cmpd="sng" algn="ctr">
              <a:solidFill>
                <a:schemeClr val="accent1"/>
              </a:solidFill>
              <a:prstDash val="solid"/>
              <a:miter lim="800000"/>
              <a:headEnd type="none" w="med" len="med"/>
              <a:tailEnd type="none" w="med" len="med"/>
            </a:ln>
            <a:effectLst/>
          </p:spPr>
        </p:cxnSp>
        <p:cxnSp>
          <p:nvCxnSpPr>
            <p:cNvPr id="118" name="Straight Connector 117">
              <a:extLst>
                <a:ext uri="{FF2B5EF4-FFF2-40B4-BE49-F238E27FC236}">
                  <a16:creationId xmlns:a16="http://schemas.microsoft.com/office/drawing/2014/main" id="{6C605D6B-30E9-4E3B-B202-7F8F28F36D49}"/>
                </a:ext>
                <a:ext uri="{C183D7F6-B498-43B3-948B-1728B52AA6E4}">
                  <adec:decorative xmlns:adec="http://schemas.microsoft.com/office/drawing/2017/decorative" val="1"/>
                </a:ext>
              </a:extLst>
            </p:cNvPr>
            <p:cNvCxnSpPr>
              <a:cxnSpLocks/>
            </p:cNvCxnSpPr>
            <p:nvPr/>
          </p:nvCxnSpPr>
          <p:spPr>
            <a:xfrm>
              <a:off x="3751949" y="2823176"/>
              <a:ext cx="0" cy="602785"/>
            </a:xfrm>
            <a:prstGeom prst="line">
              <a:avLst/>
            </a:prstGeom>
            <a:noFill/>
            <a:ln w="15875" cap="flat" cmpd="sng" algn="ctr">
              <a:solidFill>
                <a:schemeClr val="accent1"/>
              </a:solidFill>
              <a:prstDash val="solid"/>
              <a:miter lim="800000"/>
              <a:headEnd type="arrow" w="med" len="med"/>
              <a:tailEnd type="none" w="lg" len="med"/>
            </a:ln>
            <a:effectLst/>
          </p:spPr>
        </p:cxnSp>
        <p:cxnSp>
          <p:nvCxnSpPr>
            <p:cNvPr id="121" name="Elbow Connector 227">
              <a:extLst>
                <a:ext uri="{FF2B5EF4-FFF2-40B4-BE49-F238E27FC236}">
                  <a16:creationId xmlns:a16="http://schemas.microsoft.com/office/drawing/2014/main" id="{577DF6CD-81A8-4764-AF3D-A992B439A3DA}"/>
                </a:ext>
                <a:ext uri="{C183D7F6-B498-43B3-948B-1728B52AA6E4}">
                  <adec:decorative xmlns:adec="http://schemas.microsoft.com/office/drawing/2017/decorative" val="1"/>
                </a:ext>
              </a:extLst>
            </p:cNvPr>
            <p:cNvCxnSpPr>
              <a:cxnSpLocks/>
              <a:stCxn id="175" idx="2"/>
              <a:endCxn id="151" idx="0"/>
            </p:cNvCxnSpPr>
            <p:nvPr/>
          </p:nvCxnSpPr>
          <p:spPr>
            <a:xfrm rot="5400000">
              <a:off x="5027316" y="1905223"/>
              <a:ext cx="602784" cy="2438692"/>
            </a:xfrm>
            <a:prstGeom prst="bentConnector3">
              <a:avLst>
                <a:gd name="adj1" fmla="val 50000"/>
              </a:avLst>
            </a:prstGeom>
            <a:noFill/>
            <a:ln w="15875" cap="flat" cmpd="sng" algn="ctr">
              <a:solidFill>
                <a:schemeClr val="accent1"/>
              </a:solidFill>
              <a:prstDash val="solid"/>
              <a:miter lim="800000"/>
              <a:headEnd type="arrow" w="med" len="med"/>
              <a:tailEnd type="none" w="lg" len="med"/>
            </a:ln>
            <a:effectLst/>
          </p:spPr>
        </p:cxnSp>
        <p:cxnSp>
          <p:nvCxnSpPr>
            <p:cNvPr id="57" name="Straight Connector 56">
              <a:extLst>
                <a:ext uri="{FF2B5EF4-FFF2-40B4-BE49-F238E27FC236}">
                  <a16:creationId xmlns:a16="http://schemas.microsoft.com/office/drawing/2014/main" id="{56886887-CF17-49B3-B10D-D823BAF296D9}"/>
                </a:ext>
                <a:ext uri="{C183D7F6-B498-43B3-948B-1728B52AA6E4}">
                  <adec:decorative xmlns:adec="http://schemas.microsoft.com/office/drawing/2017/decorative" val="1"/>
                </a:ext>
              </a:extLst>
            </p:cNvPr>
            <p:cNvCxnSpPr>
              <a:cxnSpLocks/>
              <a:stCxn id="149" idx="0"/>
              <a:endCxn id="160" idx="2"/>
            </p:cNvCxnSpPr>
            <p:nvPr/>
          </p:nvCxnSpPr>
          <p:spPr>
            <a:xfrm flipV="1">
              <a:off x="10919867" y="1806815"/>
              <a:ext cx="0" cy="406197"/>
            </a:xfrm>
            <a:prstGeom prst="line">
              <a:avLst/>
            </a:prstGeom>
            <a:noFill/>
            <a:ln w="15875" cap="flat" cmpd="sng" algn="ctr">
              <a:solidFill>
                <a:schemeClr val="accent1"/>
              </a:solidFill>
              <a:prstDash val="solid"/>
              <a:miter lim="800000"/>
              <a:headEnd type="arrow" w="med" len="med"/>
              <a:tailEnd type="none" w="lg" len="med"/>
            </a:ln>
            <a:effectLst/>
          </p:spPr>
        </p:cxnSp>
        <p:pic>
          <p:nvPicPr>
            <p:cNvPr id="6" name="Graphic 5" descr="Linux machine icon">
              <a:extLst>
                <a:ext uri="{FF2B5EF4-FFF2-40B4-BE49-F238E27FC236}">
                  <a16:creationId xmlns:a16="http://schemas.microsoft.com/office/drawing/2014/main" id="{F41E9D57-0F87-400A-B340-7013C9B2A7D6}"/>
                </a:ext>
                <a:ext uri="{C183D7F6-B498-43B3-948B-1728B52AA6E4}">
                  <adec:decorative xmlns:adec="http://schemas.microsoft.com/office/drawing/2017/decorative" val="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9502" y="2624101"/>
              <a:ext cx="228600" cy="228600"/>
            </a:xfrm>
            <a:prstGeom prst="rect">
              <a:avLst/>
            </a:prstGeom>
          </p:spPr>
        </p:pic>
        <p:sp>
          <p:nvSpPr>
            <p:cNvPr id="8" name="Rectangle 7">
              <a:extLst>
                <a:ext uri="{FF2B5EF4-FFF2-40B4-BE49-F238E27FC236}">
                  <a16:creationId xmlns:a16="http://schemas.microsoft.com/office/drawing/2014/main" id="{DB71FC80-308A-43D7-B1CD-BDB331D1F18E}"/>
                </a:ext>
              </a:extLst>
            </p:cNvPr>
            <p:cNvSpPr/>
            <p:nvPr/>
          </p:nvSpPr>
          <p:spPr>
            <a:xfrm>
              <a:off x="149082" y="1879870"/>
              <a:ext cx="1240252"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System Administrator</a:t>
              </a:r>
            </a:p>
          </p:txBody>
        </p:sp>
      </p:grpSp>
    </p:spTree>
    <p:extLst>
      <p:ext uri="{BB962C8B-B14F-4D97-AF65-F5344CB8AC3E}">
        <p14:creationId xmlns:p14="http://schemas.microsoft.com/office/powerpoint/2010/main" val="37741859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 name="Graphic 142" descr="Azure AD icon">
            <a:extLst>
              <a:ext uri="{FF2B5EF4-FFF2-40B4-BE49-F238E27FC236}">
                <a16:creationId xmlns:a16="http://schemas.microsoft.com/office/drawing/2014/main" id="{891AFA7F-1CD9-474B-819A-92ABE2C1925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38899" y="1130062"/>
            <a:ext cx="365760" cy="365760"/>
          </a:xfrm>
          <a:prstGeom prst="rect">
            <a:avLst/>
          </a:prstGeom>
        </p:spPr>
      </p:pic>
      <p:sp>
        <p:nvSpPr>
          <p:cNvPr id="2" name="Title 1">
            <a:extLst>
              <a:ext uri="{FF2B5EF4-FFF2-40B4-BE49-F238E27FC236}">
                <a16:creationId xmlns:a16="http://schemas.microsoft.com/office/drawing/2014/main" id="{6BF88EE4-E08D-48AE-9F3B-95B7F43AAD5F}"/>
              </a:ext>
            </a:extLst>
          </p:cNvPr>
          <p:cNvSpPr>
            <a:spLocks noGrp="1"/>
          </p:cNvSpPr>
          <p:nvPr>
            <p:ph type="title"/>
          </p:nvPr>
        </p:nvSpPr>
        <p:spPr>
          <a:xfrm>
            <a:off x="588263" y="457200"/>
            <a:ext cx="11018520" cy="861774"/>
          </a:xfrm>
        </p:spPr>
        <p:txBody>
          <a:bodyPr/>
          <a:lstStyle/>
          <a:p>
            <a:r>
              <a:rPr lang="en-US"/>
              <a:t>Azure Arc-enabled servers architecture</a:t>
            </a:r>
            <a:br>
              <a:rPr lang="en-US"/>
            </a:br>
            <a:r>
              <a:rPr lang="en-US" sz="2000">
                <a:solidFill>
                  <a:schemeClr val="accent1"/>
                </a:solidFill>
                <a:latin typeface="+mn-lt"/>
              </a:rPr>
              <a:t>Windows OS</a:t>
            </a:r>
          </a:p>
        </p:txBody>
      </p:sp>
      <p:grpSp>
        <p:nvGrpSpPr>
          <p:cNvPr id="6" name="Group 5">
            <a:extLst>
              <a:ext uri="{FF2B5EF4-FFF2-40B4-BE49-F238E27FC236}">
                <a16:creationId xmlns:a16="http://schemas.microsoft.com/office/drawing/2014/main" id="{14CDF882-79EF-4763-A086-ACBBF2DB46D0}"/>
              </a:ext>
              <a:ext uri="{C183D7F6-B498-43B3-948B-1728B52AA6E4}">
                <adec:decorative xmlns:adec="http://schemas.microsoft.com/office/drawing/2017/decorative" val="1"/>
              </a:ext>
            </a:extLst>
          </p:cNvPr>
          <p:cNvGrpSpPr/>
          <p:nvPr/>
        </p:nvGrpSpPr>
        <p:grpSpPr>
          <a:xfrm>
            <a:off x="127571" y="1249872"/>
            <a:ext cx="11942510" cy="5502703"/>
            <a:chOff x="127571" y="1249872"/>
            <a:chExt cx="11942510" cy="5502703"/>
          </a:xfrm>
        </p:grpSpPr>
        <p:pic>
          <p:nvPicPr>
            <p:cNvPr id="109" name="Graphic 108" descr="Windows Virtual Machine icon">
              <a:extLst>
                <a:ext uri="{FF2B5EF4-FFF2-40B4-BE49-F238E27FC236}">
                  <a16:creationId xmlns:a16="http://schemas.microsoft.com/office/drawing/2014/main" id="{B5366709-C94D-4944-94CD-3D55A6514F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7361" y="2632978"/>
              <a:ext cx="227106" cy="227106"/>
            </a:xfrm>
            <a:prstGeom prst="rect">
              <a:avLst/>
            </a:prstGeom>
          </p:spPr>
        </p:pic>
        <p:sp>
          <p:nvSpPr>
            <p:cNvPr id="144" name="Rectangle 143">
              <a:extLst>
                <a:ext uri="{FF2B5EF4-FFF2-40B4-BE49-F238E27FC236}">
                  <a16:creationId xmlns:a16="http://schemas.microsoft.com/office/drawing/2014/main" id="{FFA2A22A-13F8-430A-A40B-75EEB41A1969}"/>
                </a:ext>
              </a:extLst>
            </p:cNvPr>
            <p:cNvSpPr/>
            <p:nvPr/>
          </p:nvSpPr>
          <p:spPr bwMode="auto">
            <a:xfrm>
              <a:off x="127571" y="3295465"/>
              <a:ext cx="11942510" cy="34571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91440" tIns="146304"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On-premises/other clouds</a:t>
              </a:r>
            </a:p>
          </p:txBody>
        </p:sp>
        <p:pic>
          <p:nvPicPr>
            <p:cNvPr id="108" name="Graphic 107" descr="Windows Virtual Machine icon">
              <a:extLst>
                <a:ext uri="{FF2B5EF4-FFF2-40B4-BE49-F238E27FC236}">
                  <a16:creationId xmlns:a16="http://schemas.microsoft.com/office/drawing/2014/main" id="{8FC5173A-606B-44F0-B6E0-E43BAB25DE7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38080" y="5915288"/>
              <a:ext cx="521491" cy="521491"/>
            </a:xfrm>
            <a:prstGeom prst="rect">
              <a:avLst/>
            </a:prstGeom>
          </p:spPr>
        </p:pic>
        <p:sp>
          <p:nvSpPr>
            <p:cNvPr id="142" name="Rectangle 141">
              <a:extLst>
                <a:ext uri="{FF2B5EF4-FFF2-40B4-BE49-F238E27FC236}">
                  <a16:creationId xmlns:a16="http://schemas.microsoft.com/office/drawing/2014/main" id="{BD137CB0-264B-4AD8-A262-BB51F00406FE}"/>
                </a:ext>
              </a:extLst>
            </p:cNvPr>
            <p:cNvSpPr/>
            <p:nvPr/>
          </p:nvSpPr>
          <p:spPr bwMode="auto">
            <a:xfrm>
              <a:off x="4021779" y="1249872"/>
              <a:ext cx="939226" cy="55003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AD</a:t>
              </a:r>
            </a:p>
          </p:txBody>
        </p:sp>
        <p:sp>
          <p:nvSpPr>
            <p:cNvPr id="145" name="Rectangle 144">
              <a:extLst>
                <a:ext uri="{FF2B5EF4-FFF2-40B4-BE49-F238E27FC236}">
                  <a16:creationId xmlns:a16="http://schemas.microsoft.com/office/drawing/2014/main" id="{2171BC70-DF8B-4F6A-B051-79B89AB7C596}"/>
                </a:ext>
              </a:extLst>
            </p:cNvPr>
            <p:cNvSpPr/>
            <p:nvPr/>
          </p:nvSpPr>
          <p:spPr bwMode="auto">
            <a:xfrm>
              <a:off x="3599549" y="2272197"/>
              <a:ext cx="1783686"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Hybrid Identity Service</a:t>
              </a:r>
            </a:p>
          </p:txBody>
        </p:sp>
        <p:cxnSp>
          <p:nvCxnSpPr>
            <p:cNvPr id="146" name="Straight Connector 145">
              <a:extLst>
                <a:ext uri="{FF2B5EF4-FFF2-40B4-BE49-F238E27FC236}">
                  <a16:creationId xmlns:a16="http://schemas.microsoft.com/office/drawing/2014/main" id="{9F196652-6183-45E6-A0D5-60946EEF58A2}"/>
                </a:ext>
                <a:ext uri="{C183D7F6-B498-43B3-948B-1728B52AA6E4}">
                  <adec:decorative xmlns:adec="http://schemas.microsoft.com/office/drawing/2017/decorative" val="1"/>
                </a:ext>
              </a:extLst>
            </p:cNvPr>
            <p:cNvCxnSpPr>
              <a:cxnSpLocks/>
              <a:stCxn id="142" idx="2"/>
              <a:endCxn id="145" idx="0"/>
            </p:cNvCxnSpPr>
            <p:nvPr/>
          </p:nvCxnSpPr>
          <p:spPr>
            <a:xfrm>
              <a:off x="4491392" y="1799908"/>
              <a:ext cx="0" cy="472289"/>
            </a:xfrm>
            <a:prstGeom prst="line">
              <a:avLst/>
            </a:prstGeom>
            <a:noFill/>
            <a:ln w="15875" cap="flat" cmpd="sng" algn="ctr">
              <a:solidFill>
                <a:schemeClr val="accent1"/>
              </a:solidFill>
              <a:prstDash val="solid"/>
              <a:miter lim="800000"/>
              <a:headEnd type="arrow" w="med" len="med"/>
              <a:tailEnd type="none" w="lg" len="med"/>
            </a:ln>
            <a:effectLst/>
          </p:spPr>
        </p:cxnSp>
        <p:sp>
          <p:nvSpPr>
            <p:cNvPr id="147" name="Rectangle 146">
              <a:extLst>
                <a:ext uri="{FF2B5EF4-FFF2-40B4-BE49-F238E27FC236}">
                  <a16:creationId xmlns:a16="http://schemas.microsoft.com/office/drawing/2014/main" id="{D7F985ED-F7DE-46EC-AA75-06F964F11111}"/>
                </a:ext>
              </a:extLst>
            </p:cNvPr>
            <p:cNvSpPr/>
            <p:nvPr/>
          </p:nvSpPr>
          <p:spPr bwMode="auto">
            <a:xfrm>
              <a:off x="1624140" y="2272197"/>
              <a:ext cx="1594797"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Resource Manager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(ARM)</a:t>
              </a:r>
            </a:p>
          </p:txBody>
        </p:sp>
        <p:sp>
          <p:nvSpPr>
            <p:cNvPr id="149" name="Rectangle 148">
              <a:extLst>
                <a:ext uri="{FF2B5EF4-FFF2-40B4-BE49-F238E27FC236}">
                  <a16:creationId xmlns:a16="http://schemas.microsoft.com/office/drawing/2014/main" id="{B605F6D8-1C5E-44B3-AEA5-C66B4BCE1FBB}"/>
                </a:ext>
              </a:extLst>
            </p:cNvPr>
            <p:cNvSpPr/>
            <p:nvPr/>
          </p:nvSpPr>
          <p:spPr bwMode="auto">
            <a:xfrm>
              <a:off x="9959115" y="2213012"/>
              <a:ext cx="1921503"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Log Analytics Workspace</a:t>
              </a:r>
            </a:p>
          </p:txBody>
        </p:sp>
        <p:sp>
          <p:nvSpPr>
            <p:cNvPr id="151" name="Rectangle 150">
              <a:extLst>
                <a:ext uri="{FF2B5EF4-FFF2-40B4-BE49-F238E27FC236}">
                  <a16:creationId xmlns:a16="http://schemas.microsoft.com/office/drawing/2014/main" id="{B7954F9F-87CA-4ABF-B3CA-BC3BD164F9BA}"/>
                </a:ext>
              </a:extLst>
            </p:cNvPr>
            <p:cNvSpPr/>
            <p:nvPr/>
          </p:nvSpPr>
          <p:spPr bwMode="auto">
            <a:xfrm>
              <a:off x="3370498" y="3425961"/>
              <a:ext cx="1477728"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Hybrid Instance</a:t>
              </a:r>
              <a:b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Metadata Service</a:t>
              </a:r>
            </a:p>
          </p:txBody>
        </p:sp>
        <p:sp>
          <p:nvSpPr>
            <p:cNvPr id="154" name="Rectangle 153">
              <a:extLst>
                <a:ext uri="{FF2B5EF4-FFF2-40B4-BE49-F238E27FC236}">
                  <a16:creationId xmlns:a16="http://schemas.microsoft.com/office/drawing/2014/main" id="{A5C2C172-AE80-46CC-B99C-95043BDD506D}"/>
                </a:ext>
              </a:extLst>
            </p:cNvPr>
            <p:cNvSpPr/>
            <p:nvPr/>
          </p:nvSpPr>
          <p:spPr>
            <a:xfrm>
              <a:off x="149082" y="1879870"/>
              <a:ext cx="1240252"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System Administrator</a:t>
              </a:r>
            </a:p>
          </p:txBody>
        </p:sp>
        <p:cxnSp>
          <p:nvCxnSpPr>
            <p:cNvPr id="155" name="Straight Connector 154">
              <a:extLst>
                <a:ext uri="{FF2B5EF4-FFF2-40B4-BE49-F238E27FC236}">
                  <a16:creationId xmlns:a16="http://schemas.microsoft.com/office/drawing/2014/main" id="{8657A114-932E-487B-AB1A-943D7CF379DC}"/>
                </a:ext>
                <a:ext uri="{C183D7F6-B498-43B3-948B-1728B52AA6E4}">
                  <adec:decorative xmlns:adec="http://schemas.microsoft.com/office/drawing/2017/decorative" val="1"/>
                </a:ext>
              </a:extLst>
            </p:cNvPr>
            <p:cNvCxnSpPr>
              <a:cxnSpLocks/>
              <a:stCxn id="145" idx="1"/>
            </p:cNvCxnSpPr>
            <p:nvPr/>
          </p:nvCxnSpPr>
          <p:spPr>
            <a:xfrm flipH="1">
              <a:off x="3218939" y="2547687"/>
              <a:ext cx="380610" cy="0"/>
            </a:xfrm>
            <a:prstGeom prst="line">
              <a:avLst/>
            </a:prstGeom>
            <a:noFill/>
            <a:ln w="15875" cap="flat" cmpd="sng" algn="ctr">
              <a:solidFill>
                <a:schemeClr val="accent1"/>
              </a:solidFill>
              <a:prstDash val="solid"/>
              <a:miter lim="800000"/>
              <a:headEnd type="arrow" w="med" len="med"/>
              <a:tailEnd type="none" w="lg" len="med"/>
            </a:ln>
            <a:effectLst/>
          </p:spPr>
        </p:cxnSp>
        <p:grpSp>
          <p:nvGrpSpPr>
            <p:cNvPr id="156" name="Group 155" descr="Azure Automation, Azure Monitoring, Azure Security Center, and Azure Sentinel">
              <a:extLst>
                <a:ext uri="{FF2B5EF4-FFF2-40B4-BE49-F238E27FC236}">
                  <a16:creationId xmlns:a16="http://schemas.microsoft.com/office/drawing/2014/main" id="{6E65ABC1-46C1-43F7-AA60-A68567AB94B3}"/>
                </a:ext>
              </a:extLst>
            </p:cNvPr>
            <p:cNvGrpSpPr/>
            <p:nvPr/>
          </p:nvGrpSpPr>
          <p:grpSpPr>
            <a:xfrm>
              <a:off x="5740466" y="1255835"/>
              <a:ext cx="5866317" cy="550980"/>
              <a:chOff x="6096000" y="633147"/>
              <a:chExt cx="5866317" cy="550980"/>
            </a:xfrm>
          </p:grpSpPr>
          <p:sp>
            <p:nvSpPr>
              <p:cNvPr id="157" name="Rectangle 156">
                <a:extLst>
                  <a:ext uri="{FF2B5EF4-FFF2-40B4-BE49-F238E27FC236}">
                    <a16:creationId xmlns:a16="http://schemas.microsoft.com/office/drawing/2014/main" id="{F509C1A9-EA0F-4B76-BAE2-743BA8FE4AEC}"/>
                  </a:ext>
                </a:extLst>
              </p:cNvPr>
              <p:cNvSpPr/>
              <p:nvPr/>
            </p:nvSpPr>
            <p:spPr bwMode="auto">
              <a:xfrm>
                <a:off x="6096000" y="633147"/>
                <a:ext cx="1373832"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Automation</a:t>
                </a:r>
              </a:p>
            </p:txBody>
          </p:sp>
          <p:sp>
            <p:nvSpPr>
              <p:cNvPr id="158" name="Rectangle 157">
                <a:extLst>
                  <a:ext uri="{FF2B5EF4-FFF2-40B4-BE49-F238E27FC236}">
                    <a16:creationId xmlns:a16="http://schemas.microsoft.com/office/drawing/2014/main" id="{091ED9BF-BE87-4CD6-97FC-9399B2A3C5B9}"/>
                  </a:ext>
                </a:extLst>
              </p:cNvPr>
              <p:cNvSpPr/>
              <p:nvPr/>
            </p:nvSpPr>
            <p:spPr bwMode="auto">
              <a:xfrm>
                <a:off x="7593495" y="633147"/>
                <a:ext cx="1373832"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Monitoring</a:t>
                </a:r>
              </a:p>
            </p:txBody>
          </p:sp>
          <p:sp>
            <p:nvSpPr>
              <p:cNvPr id="159" name="Rectangle 158">
                <a:extLst>
                  <a:ext uri="{FF2B5EF4-FFF2-40B4-BE49-F238E27FC236}">
                    <a16:creationId xmlns:a16="http://schemas.microsoft.com/office/drawing/2014/main" id="{C527FA73-A011-46E6-AA4F-DEB7CA87BF53}"/>
                  </a:ext>
                </a:extLst>
              </p:cNvPr>
              <p:cNvSpPr/>
              <p:nvPr/>
            </p:nvSpPr>
            <p:spPr bwMode="auto">
              <a:xfrm>
                <a:off x="9090990" y="633147"/>
                <a:ext cx="1373832"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Security Center</a:t>
                </a:r>
              </a:p>
            </p:txBody>
          </p:sp>
          <p:sp>
            <p:nvSpPr>
              <p:cNvPr id="160" name="Rectangle 159">
                <a:extLst>
                  <a:ext uri="{FF2B5EF4-FFF2-40B4-BE49-F238E27FC236}">
                    <a16:creationId xmlns:a16="http://schemas.microsoft.com/office/drawing/2014/main" id="{0AD96485-A60B-46BC-902E-3A51F038FAC8}"/>
                  </a:ext>
                </a:extLst>
              </p:cNvPr>
              <p:cNvSpPr/>
              <p:nvPr/>
            </p:nvSpPr>
            <p:spPr bwMode="auto">
              <a:xfrm>
                <a:off x="10588485" y="633147"/>
                <a:ext cx="1373832"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Sentinel</a:t>
                </a:r>
              </a:p>
            </p:txBody>
          </p:sp>
        </p:grpSp>
        <p:cxnSp>
          <p:nvCxnSpPr>
            <p:cNvPr id="161" name="Elbow Connector 227">
              <a:extLst>
                <a:ext uri="{FF2B5EF4-FFF2-40B4-BE49-F238E27FC236}">
                  <a16:creationId xmlns:a16="http://schemas.microsoft.com/office/drawing/2014/main" id="{6905B9D0-82A1-4270-9347-13E209F31E32}"/>
                </a:ext>
                <a:ext uri="{C183D7F6-B498-43B3-948B-1728B52AA6E4}">
                  <adec:decorative xmlns:adec="http://schemas.microsoft.com/office/drawing/2017/decorative" val="1"/>
                </a:ext>
              </a:extLst>
            </p:cNvPr>
            <p:cNvCxnSpPr>
              <a:cxnSpLocks/>
              <a:stCxn id="149" idx="0"/>
              <a:endCxn id="157" idx="2"/>
            </p:cNvCxnSpPr>
            <p:nvPr/>
          </p:nvCxnSpPr>
          <p:spPr>
            <a:xfrm rot="16200000" flipV="1">
              <a:off x="8470527" y="-236329"/>
              <a:ext cx="406197" cy="4492485"/>
            </a:xfrm>
            <a:prstGeom prst="bentConnector3">
              <a:avLst>
                <a:gd name="adj1" fmla="val 50000"/>
              </a:avLst>
            </a:prstGeom>
            <a:noFill/>
            <a:ln w="15875" cap="flat" cmpd="sng" algn="ctr">
              <a:solidFill>
                <a:schemeClr val="accent1"/>
              </a:solidFill>
              <a:prstDash val="solid"/>
              <a:miter lim="800000"/>
              <a:headEnd type="arrow" w="med" len="med"/>
              <a:tailEnd type="none" w="lg" len="med"/>
            </a:ln>
            <a:effectLst/>
          </p:spPr>
        </p:cxnSp>
        <p:cxnSp>
          <p:nvCxnSpPr>
            <p:cNvPr id="162" name="Elbow Connector 227">
              <a:extLst>
                <a:ext uri="{FF2B5EF4-FFF2-40B4-BE49-F238E27FC236}">
                  <a16:creationId xmlns:a16="http://schemas.microsoft.com/office/drawing/2014/main" id="{D49C9CCE-4183-40BF-9CEE-5CB7A1364A41}"/>
                </a:ext>
                <a:ext uri="{C183D7F6-B498-43B3-948B-1728B52AA6E4}">
                  <adec:decorative xmlns:adec="http://schemas.microsoft.com/office/drawing/2017/decorative" val="1"/>
                </a:ext>
              </a:extLst>
            </p:cNvPr>
            <p:cNvCxnSpPr>
              <a:cxnSpLocks/>
              <a:stCxn id="149" idx="0"/>
              <a:endCxn id="158" idx="2"/>
            </p:cNvCxnSpPr>
            <p:nvPr/>
          </p:nvCxnSpPr>
          <p:spPr>
            <a:xfrm rot="16200000" flipV="1">
              <a:off x="9219274" y="512419"/>
              <a:ext cx="406197" cy="2994990"/>
            </a:xfrm>
            <a:prstGeom prst="bentConnector3">
              <a:avLst>
                <a:gd name="adj1" fmla="val 50000"/>
              </a:avLst>
            </a:prstGeom>
            <a:noFill/>
            <a:ln w="15875" cap="flat" cmpd="sng" algn="ctr">
              <a:solidFill>
                <a:schemeClr val="accent1"/>
              </a:solidFill>
              <a:prstDash val="solid"/>
              <a:miter lim="800000"/>
              <a:headEnd type="arrow" w="med" len="med"/>
              <a:tailEnd type="none" w="lg" len="med"/>
            </a:ln>
            <a:effectLst/>
          </p:spPr>
        </p:cxnSp>
        <p:cxnSp>
          <p:nvCxnSpPr>
            <p:cNvPr id="163" name="Elbow Connector 227">
              <a:extLst>
                <a:ext uri="{FF2B5EF4-FFF2-40B4-BE49-F238E27FC236}">
                  <a16:creationId xmlns:a16="http://schemas.microsoft.com/office/drawing/2014/main" id="{096391CC-6BA8-4029-9C4E-FA3D64A6B260}"/>
                </a:ext>
                <a:ext uri="{C183D7F6-B498-43B3-948B-1728B52AA6E4}">
                  <adec:decorative xmlns:adec="http://schemas.microsoft.com/office/drawing/2017/decorative" val="1"/>
                </a:ext>
              </a:extLst>
            </p:cNvPr>
            <p:cNvCxnSpPr>
              <a:cxnSpLocks/>
              <a:stCxn id="149" idx="0"/>
              <a:endCxn id="159" idx="2"/>
            </p:cNvCxnSpPr>
            <p:nvPr/>
          </p:nvCxnSpPr>
          <p:spPr>
            <a:xfrm rot="16200000" flipV="1">
              <a:off x="9968022" y="1261166"/>
              <a:ext cx="406197" cy="1497495"/>
            </a:xfrm>
            <a:prstGeom prst="bentConnector3">
              <a:avLst>
                <a:gd name="adj1" fmla="val 50000"/>
              </a:avLst>
            </a:prstGeom>
            <a:noFill/>
            <a:ln w="15875" cap="flat" cmpd="sng" algn="ctr">
              <a:solidFill>
                <a:schemeClr val="accent1"/>
              </a:solidFill>
              <a:prstDash val="solid"/>
              <a:miter lim="800000"/>
              <a:headEnd type="arrow" w="med" len="med"/>
              <a:tailEnd type="none" w="lg" len="med"/>
            </a:ln>
            <a:effectLst/>
          </p:spPr>
        </p:cxnSp>
        <p:sp>
          <p:nvSpPr>
            <p:cNvPr id="175" name="Rectangle 174">
              <a:extLst>
                <a:ext uri="{FF2B5EF4-FFF2-40B4-BE49-F238E27FC236}">
                  <a16:creationId xmlns:a16="http://schemas.microsoft.com/office/drawing/2014/main" id="{4ECFD5A6-3CDF-423B-A487-BB76BAA9AB86}"/>
                </a:ext>
              </a:extLst>
            </p:cNvPr>
            <p:cNvSpPr/>
            <p:nvPr/>
          </p:nvSpPr>
          <p:spPr bwMode="auto">
            <a:xfrm>
              <a:off x="5763847" y="2272197"/>
              <a:ext cx="1568413"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Hybrid Compute Resource Provider</a:t>
              </a:r>
            </a:p>
          </p:txBody>
        </p:sp>
        <p:cxnSp>
          <p:nvCxnSpPr>
            <p:cNvPr id="176" name="Straight Connector 175">
              <a:extLst>
                <a:ext uri="{FF2B5EF4-FFF2-40B4-BE49-F238E27FC236}">
                  <a16:creationId xmlns:a16="http://schemas.microsoft.com/office/drawing/2014/main" id="{CB435511-3A6C-4179-B229-FE5B3F1EFFA0}"/>
                </a:ext>
                <a:ext uri="{C183D7F6-B498-43B3-948B-1728B52AA6E4}">
                  <adec:decorative xmlns:adec="http://schemas.microsoft.com/office/drawing/2017/decorative" val="1"/>
                </a:ext>
              </a:extLst>
            </p:cNvPr>
            <p:cNvCxnSpPr>
              <a:cxnSpLocks/>
            </p:cNvCxnSpPr>
            <p:nvPr/>
          </p:nvCxnSpPr>
          <p:spPr>
            <a:xfrm flipH="1">
              <a:off x="1010659" y="2551578"/>
              <a:ext cx="613481" cy="0"/>
            </a:xfrm>
            <a:prstGeom prst="line">
              <a:avLst/>
            </a:prstGeom>
            <a:noFill/>
            <a:ln w="15875" cap="flat" cmpd="sng" algn="ctr">
              <a:solidFill>
                <a:schemeClr val="accent1"/>
              </a:solidFill>
              <a:prstDash val="solid"/>
              <a:miter lim="800000"/>
              <a:headEnd type="arrow" w="med" len="med"/>
              <a:tailEnd type="none" w="lg" len="med"/>
            </a:ln>
            <a:effectLst/>
          </p:spPr>
        </p:cxnSp>
        <p:cxnSp>
          <p:nvCxnSpPr>
            <p:cNvPr id="178" name="Straight Connector 177">
              <a:extLst>
                <a:ext uri="{FF2B5EF4-FFF2-40B4-BE49-F238E27FC236}">
                  <a16:creationId xmlns:a16="http://schemas.microsoft.com/office/drawing/2014/main" id="{EEF9A30F-2B1B-4632-90FC-BC45E9E58256}"/>
                </a:ext>
                <a:ext uri="{C183D7F6-B498-43B3-948B-1728B52AA6E4}">
                  <adec:decorative xmlns:adec="http://schemas.microsoft.com/office/drawing/2017/decorative" val="1"/>
                </a:ext>
              </a:extLst>
            </p:cNvPr>
            <p:cNvCxnSpPr>
              <a:cxnSpLocks/>
              <a:stCxn id="145" idx="3"/>
              <a:endCxn id="175" idx="1"/>
            </p:cNvCxnSpPr>
            <p:nvPr/>
          </p:nvCxnSpPr>
          <p:spPr>
            <a:xfrm>
              <a:off x="5383235" y="2547687"/>
              <a:ext cx="380612" cy="0"/>
            </a:xfrm>
            <a:prstGeom prst="line">
              <a:avLst/>
            </a:prstGeom>
            <a:noFill/>
            <a:ln w="15875" cap="flat" cmpd="sng" algn="ctr">
              <a:solidFill>
                <a:schemeClr val="accent1"/>
              </a:solidFill>
              <a:prstDash val="solid"/>
              <a:miter lim="800000"/>
              <a:headEnd type="none" w="med" len="med"/>
              <a:tailEnd type="none" w="lg" len="med"/>
            </a:ln>
            <a:effectLst/>
          </p:spPr>
        </p:cxnSp>
        <p:cxnSp>
          <p:nvCxnSpPr>
            <p:cNvPr id="181" name="Elbow Connector 227">
              <a:extLst>
                <a:ext uri="{FF2B5EF4-FFF2-40B4-BE49-F238E27FC236}">
                  <a16:creationId xmlns:a16="http://schemas.microsoft.com/office/drawing/2014/main" id="{5631C87F-17C1-4E21-9254-51630424C43D}"/>
                </a:ext>
                <a:ext uri="{C183D7F6-B498-43B3-948B-1728B52AA6E4}">
                  <adec:decorative xmlns:adec="http://schemas.microsoft.com/office/drawing/2017/decorative" val="1"/>
                </a:ext>
              </a:extLst>
            </p:cNvPr>
            <p:cNvCxnSpPr>
              <a:cxnSpLocks/>
              <a:stCxn id="175" idx="2"/>
              <a:endCxn id="151" idx="0"/>
            </p:cNvCxnSpPr>
            <p:nvPr/>
          </p:nvCxnSpPr>
          <p:spPr>
            <a:xfrm rot="5400000">
              <a:off x="5027316" y="1905223"/>
              <a:ext cx="602784" cy="2438692"/>
            </a:xfrm>
            <a:prstGeom prst="bentConnector3">
              <a:avLst>
                <a:gd name="adj1" fmla="val 50000"/>
              </a:avLst>
            </a:prstGeom>
            <a:noFill/>
            <a:ln w="15875" cap="flat" cmpd="sng" algn="ctr">
              <a:solidFill>
                <a:schemeClr val="accent1"/>
              </a:solidFill>
              <a:prstDash val="solid"/>
              <a:miter lim="800000"/>
              <a:headEnd type="arrow" w="med" len="med"/>
              <a:tailEnd type="none" w="lg" len="med"/>
            </a:ln>
            <a:effectLst/>
          </p:spPr>
        </p:cxnSp>
        <p:pic>
          <p:nvPicPr>
            <p:cNvPr id="183" name="Graphic 182" descr="User">
              <a:extLst>
                <a:ext uri="{FF2B5EF4-FFF2-40B4-BE49-F238E27FC236}">
                  <a16:creationId xmlns:a16="http://schemas.microsoft.com/office/drawing/2014/main" id="{470D6DF2-7B62-4028-B99F-2237B15F8D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9519" y="2268306"/>
              <a:ext cx="550979" cy="550979"/>
            </a:xfrm>
            <a:prstGeom prst="rect">
              <a:avLst/>
            </a:prstGeom>
          </p:spPr>
        </p:pic>
        <p:grpSp>
          <p:nvGrpSpPr>
            <p:cNvPr id="5" name="Group 4">
              <a:extLst>
                <a:ext uri="{FF2B5EF4-FFF2-40B4-BE49-F238E27FC236}">
                  <a16:creationId xmlns:a16="http://schemas.microsoft.com/office/drawing/2014/main" id="{B1F90A35-6F41-4DA8-9321-5B916A5E32E5}"/>
                </a:ext>
                <a:ext uri="{C183D7F6-B498-43B3-948B-1728B52AA6E4}">
                  <adec:decorative xmlns:adec="http://schemas.microsoft.com/office/drawing/2017/decorative" val="1"/>
                </a:ext>
              </a:extLst>
            </p:cNvPr>
            <p:cNvGrpSpPr/>
            <p:nvPr/>
          </p:nvGrpSpPr>
          <p:grpSpPr>
            <a:xfrm>
              <a:off x="8951071" y="3425961"/>
              <a:ext cx="2681052" cy="3190039"/>
              <a:chOff x="7960043" y="3425961"/>
              <a:chExt cx="1931776" cy="3190039"/>
            </a:xfrm>
          </p:grpSpPr>
          <p:sp>
            <p:nvSpPr>
              <p:cNvPr id="153" name="Rectangle 152">
                <a:extLst>
                  <a:ext uri="{FF2B5EF4-FFF2-40B4-BE49-F238E27FC236}">
                    <a16:creationId xmlns:a16="http://schemas.microsoft.com/office/drawing/2014/main" id="{DE7DC3B2-6709-4E6B-8F35-7A811F468FE7}"/>
                  </a:ext>
                </a:extLst>
              </p:cNvPr>
              <p:cNvSpPr/>
              <p:nvPr/>
            </p:nvSpPr>
            <p:spPr bwMode="auto">
              <a:xfrm>
                <a:off x="7960043" y="3425961"/>
                <a:ext cx="1921502"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Extension Manager</a:t>
                </a:r>
              </a:p>
            </p:txBody>
          </p:sp>
          <p:sp>
            <p:nvSpPr>
              <p:cNvPr id="165" name="Rectangle 164">
                <a:extLst>
                  <a:ext uri="{FF2B5EF4-FFF2-40B4-BE49-F238E27FC236}">
                    <a16:creationId xmlns:a16="http://schemas.microsoft.com/office/drawing/2014/main" id="{3FB143EC-5236-42C2-B6B8-7DC684A14D0C}"/>
                  </a:ext>
                </a:extLst>
              </p:cNvPr>
              <p:cNvSpPr/>
              <p:nvPr/>
            </p:nvSpPr>
            <p:spPr bwMode="auto">
              <a:xfrm>
                <a:off x="7960043" y="4097818"/>
                <a:ext cx="1921502" cy="256806"/>
              </a:xfrm>
              <a:prstGeom prst="rect">
                <a:avLst/>
              </a:prstGeom>
              <a:solidFill>
                <a:schemeClr val="accent1"/>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Segoe UI" pitchFamily="34" charset="0"/>
                  </a:rPr>
                  <a:t>Log Analytics Agent</a:t>
                </a:r>
              </a:p>
            </p:txBody>
          </p:sp>
          <p:sp>
            <p:nvSpPr>
              <p:cNvPr id="166" name="Rectangle 165">
                <a:extLst>
                  <a:ext uri="{FF2B5EF4-FFF2-40B4-BE49-F238E27FC236}">
                    <a16:creationId xmlns:a16="http://schemas.microsoft.com/office/drawing/2014/main" id="{5440D517-8333-4CE3-90FB-05D73B7EC66E}"/>
                  </a:ext>
                </a:extLst>
              </p:cNvPr>
              <p:cNvSpPr/>
              <p:nvPr/>
            </p:nvSpPr>
            <p:spPr bwMode="auto">
              <a:xfrm>
                <a:off x="7960043" y="4468433"/>
                <a:ext cx="1921502" cy="256806"/>
              </a:xfrm>
              <a:prstGeom prst="rect">
                <a:avLst/>
              </a:prstGeom>
              <a:solidFill>
                <a:schemeClr val="accent1"/>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Segoe UI" pitchFamily="34" charset="0"/>
                  </a:rPr>
                  <a:t>Custom Script </a:t>
                </a:r>
              </a:p>
            </p:txBody>
          </p:sp>
          <p:sp>
            <p:nvSpPr>
              <p:cNvPr id="167" name="Rectangle 166">
                <a:extLst>
                  <a:ext uri="{FF2B5EF4-FFF2-40B4-BE49-F238E27FC236}">
                    <a16:creationId xmlns:a16="http://schemas.microsoft.com/office/drawing/2014/main" id="{F5CC3D13-4C7E-479D-B7F5-FF67A701BC4D}"/>
                  </a:ext>
                </a:extLst>
              </p:cNvPr>
              <p:cNvSpPr/>
              <p:nvPr/>
            </p:nvSpPr>
            <p:spPr bwMode="auto">
              <a:xfrm>
                <a:off x="7960043" y="4839048"/>
                <a:ext cx="1921502" cy="256806"/>
              </a:xfrm>
              <a:prstGeom prst="rect">
                <a:avLst/>
              </a:prstGeom>
              <a:solidFill>
                <a:schemeClr val="accent1"/>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s-ES" sz="1050" b="0" i="0" u="none" strike="noStrike" kern="1200" cap="none" spc="0" normalizeH="0" baseline="0" noProof="0">
                    <a:ln>
                      <a:noFill/>
                    </a:ln>
                    <a:solidFill>
                      <a:srgbClr val="000000"/>
                    </a:solidFill>
                    <a:effectLst/>
                    <a:uLnTx/>
                    <a:uFillTx/>
                    <a:latin typeface="Segoe UI Semibold"/>
                    <a:ea typeface="+mn-ea"/>
                    <a:cs typeface="Segoe UI" pitchFamily="34" charset="0"/>
                  </a:rPr>
                  <a:t>D</a:t>
                </a:r>
                <a:r>
                  <a:rPr kumimoji="0" lang="en-US" sz="1050" b="0" i="0" u="none" strike="noStrike" kern="1200" cap="none" spc="0" normalizeH="0" baseline="0" noProof="0">
                    <a:ln>
                      <a:noFill/>
                    </a:ln>
                    <a:solidFill>
                      <a:srgbClr val="000000"/>
                    </a:solidFill>
                    <a:effectLst/>
                    <a:uLnTx/>
                    <a:uFillTx/>
                    <a:latin typeface="Segoe UI Semibold"/>
                    <a:ea typeface="+mn-ea"/>
                    <a:cs typeface="Segoe UI" pitchFamily="34" charset="0"/>
                  </a:rPr>
                  <a:t>SC</a:t>
                </a:r>
              </a:p>
            </p:txBody>
          </p:sp>
          <p:sp>
            <p:nvSpPr>
              <p:cNvPr id="168" name="Rectangle 167">
                <a:extLst>
                  <a:ext uri="{FF2B5EF4-FFF2-40B4-BE49-F238E27FC236}">
                    <a16:creationId xmlns:a16="http://schemas.microsoft.com/office/drawing/2014/main" id="{9CD40E37-D8DB-4C37-87CB-30F664A134AB}"/>
                  </a:ext>
                </a:extLst>
              </p:cNvPr>
              <p:cNvSpPr/>
              <p:nvPr/>
            </p:nvSpPr>
            <p:spPr bwMode="auto">
              <a:xfrm>
                <a:off x="7960043" y="5209663"/>
                <a:ext cx="1921502" cy="256806"/>
              </a:xfrm>
              <a:prstGeom prst="rect">
                <a:avLst/>
              </a:prstGeom>
              <a:solidFill>
                <a:schemeClr val="accent1"/>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s-ES" sz="1050" b="0" i="0" u="none" strike="noStrike" kern="1200" cap="none" spc="0" normalizeH="0" baseline="0" noProof="0">
                    <a:ln>
                      <a:noFill/>
                    </a:ln>
                    <a:solidFill>
                      <a:srgbClr val="000000"/>
                    </a:solidFill>
                    <a:effectLst/>
                    <a:uLnTx/>
                    <a:uFillTx/>
                    <a:latin typeface="Segoe UI Semibold"/>
                    <a:ea typeface="+mn-ea"/>
                    <a:cs typeface="Segoe UI" pitchFamily="34" charset="0"/>
                  </a:rPr>
                  <a:t>Microsoft </a:t>
                </a:r>
                <a:r>
                  <a:rPr kumimoji="0" lang="es-ES" sz="1050" b="0" i="0" u="none" strike="noStrike" kern="1200" cap="none" spc="0" normalizeH="0" baseline="0" noProof="0" err="1">
                    <a:ln>
                      <a:noFill/>
                    </a:ln>
                    <a:solidFill>
                      <a:srgbClr val="000000"/>
                    </a:solidFill>
                    <a:effectLst/>
                    <a:uLnTx/>
                    <a:uFillTx/>
                    <a:latin typeface="Segoe UI Semibold"/>
                    <a:ea typeface="+mn-ea"/>
                    <a:cs typeface="Segoe UI" pitchFamily="34" charset="0"/>
                  </a:rPr>
                  <a:t>Dependency</a:t>
                </a:r>
                <a:r>
                  <a:rPr kumimoji="0" lang="es-ES" sz="1050" b="0" i="0" u="none" strike="noStrike" kern="1200" cap="none" spc="0" normalizeH="0" baseline="0" noProof="0">
                    <a:ln>
                      <a:noFill/>
                    </a:ln>
                    <a:solidFill>
                      <a:srgbClr val="000000"/>
                    </a:solidFill>
                    <a:effectLst/>
                    <a:uLnTx/>
                    <a:uFillTx/>
                    <a:latin typeface="Segoe UI Semibold"/>
                    <a:ea typeface="+mn-ea"/>
                    <a:cs typeface="Segoe UI" pitchFamily="34" charset="0"/>
                  </a:rPr>
                  <a:t> </a:t>
                </a:r>
                <a:r>
                  <a:rPr kumimoji="0" lang="es-ES" sz="1050" b="0" i="0" u="none" strike="noStrike" kern="1200" cap="none" spc="0" normalizeH="0" baseline="0" noProof="0" err="1">
                    <a:ln>
                      <a:noFill/>
                    </a:ln>
                    <a:solidFill>
                      <a:srgbClr val="000000"/>
                    </a:solidFill>
                    <a:effectLst/>
                    <a:uLnTx/>
                    <a:uFillTx/>
                    <a:latin typeface="Segoe UI Semibold"/>
                    <a:ea typeface="+mn-ea"/>
                    <a:cs typeface="Segoe UI" pitchFamily="34" charset="0"/>
                  </a:rPr>
                  <a:t>Agent</a:t>
                </a:r>
                <a:endParaRPr kumimoji="0" lang="en-US" sz="105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124" name="Rectangle 123">
                <a:extLst>
                  <a:ext uri="{FF2B5EF4-FFF2-40B4-BE49-F238E27FC236}">
                    <a16:creationId xmlns:a16="http://schemas.microsoft.com/office/drawing/2014/main" id="{73908FD0-6EB4-4379-9250-37BB9C80524C}"/>
                  </a:ext>
                </a:extLst>
              </p:cNvPr>
              <p:cNvSpPr/>
              <p:nvPr/>
            </p:nvSpPr>
            <p:spPr bwMode="auto">
              <a:xfrm>
                <a:off x="7960043" y="5583824"/>
                <a:ext cx="1921502" cy="457200"/>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550" b="0" i="0" u="none" strike="noStrike" kern="1200" cap="none" spc="0" normalizeH="0" baseline="0" noProof="0">
                    <a:ln>
                      <a:noFill/>
                    </a:ln>
                    <a:solidFill>
                      <a:srgbClr val="FFFFFF"/>
                    </a:solidFill>
                    <a:effectLst/>
                    <a:uLnTx/>
                    <a:uFillTx/>
                    <a:latin typeface="Segoe UI Semibold"/>
                    <a:ea typeface="+mn-ea"/>
                    <a:cs typeface="Segoe UI" pitchFamily="34" charset="0"/>
                  </a:rPr>
                  <a:t>%</a:t>
                </a:r>
                <a:r>
                  <a:rPr kumimoji="0" lang="en-US" sz="550" b="0" i="0" u="none" strike="noStrike" kern="1200" cap="none" spc="0" normalizeH="0" baseline="0" noProof="0" err="1">
                    <a:ln>
                      <a:noFill/>
                    </a:ln>
                    <a:solidFill>
                      <a:srgbClr val="FFFFFF"/>
                    </a:solidFill>
                    <a:effectLst/>
                    <a:uLnTx/>
                    <a:uFillTx/>
                    <a:latin typeface="Segoe UI Semibold"/>
                    <a:ea typeface="+mn-ea"/>
                    <a:cs typeface="Segoe UI" pitchFamily="34" charset="0"/>
                  </a:rPr>
                  <a:t>SystemDrive</a:t>
                </a:r>
                <a:r>
                  <a:rPr kumimoji="0" lang="en-US" sz="550" b="0" i="0" u="none" strike="noStrike" kern="1200" cap="none" spc="0" normalizeH="0" baseline="0" noProof="0">
                    <a:ln>
                      <a:noFill/>
                    </a:ln>
                    <a:solidFill>
                      <a:srgbClr val="FFFFFF"/>
                    </a:solidFill>
                    <a:effectLst/>
                    <a:uLnTx/>
                    <a:uFillTx/>
                    <a:latin typeface="Segoe UI Semibold"/>
                    <a:ea typeface="+mn-ea"/>
                    <a:cs typeface="Segoe UI" pitchFamily="34" charset="0"/>
                  </a:rPr>
                  <a:t>%\</a:t>
                </a:r>
                <a:r>
                  <a:rPr kumimoji="0" lang="en-US" sz="550" b="0" i="0" u="none" strike="noStrike" kern="1200" cap="none" spc="0" normalizeH="0" baseline="0" noProof="0" err="1">
                    <a:ln>
                      <a:noFill/>
                    </a:ln>
                    <a:solidFill>
                      <a:srgbClr val="FFFFFF"/>
                    </a:solidFill>
                    <a:effectLst/>
                    <a:uLnTx/>
                    <a:uFillTx/>
                    <a:latin typeface="Segoe UI Semibold"/>
                    <a:ea typeface="+mn-ea"/>
                    <a:cs typeface="Segoe UI" pitchFamily="34" charset="0"/>
                  </a:rPr>
                  <a:t>AzureConnectedMachineAgent</a:t>
                </a:r>
                <a:r>
                  <a:rPr kumimoji="0" lang="en-US" sz="550" b="0" i="0" u="none" strike="noStrike" kern="1200" cap="none" spc="0" normalizeH="0" baseline="0" noProof="0">
                    <a:ln>
                      <a:noFill/>
                    </a:ln>
                    <a:solidFill>
                      <a:srgbClr val="FFFFFF"/>
                    </a:solidFill>
                    <a:effectLst/>
                    <a:uLnTx/>
                    <a:uFillTx/>
                    <a:latin typeface="Segoe UI Semibold"/>
                    <a:ea typeface="+mn-ea"/>
                    <a:cs typeface="Segoe UI" pitchFamily="34" charset="0"/>
                  </a:rPr>
                  <a:t>\</a:t>
                </a:r>
                <a:r>
                  <a:rPr kumimoji="0" lang="en-US" sz="550" b="0" i="0" u="none" strike="noStrike" kern="1200" cap="none" spc="0" normalizeH="0" baseline="0" noProof="0" err="1">
                    <a:ln>
                      <a:noFill/>
                    </a:ln>
                    <a:solidFill>
                      <a:srgbClr val="FFFFFF"/>
                    </a:solidFill>
                    <a:effectLst/>
                    <a:uLnTx/>
                    <a:uFillTx/>
                    <a:latin typeface="Segoe UI Semibold"/>
                    <a:ea typeface="+mn-ea"/>
                    <a:cs typeface="Segoe UI" pitchFamily="34" charset="0"/>
                  </a:rPr>
                  <a:t>ExtensionService</a:t>
                </a:r>
                <a:r>
                  <a:rPr kumimoji="0" lang="en-US" sz="550" b="0" i="0" u="none" strike="noStrike" kern="1200" cap="none" spc="0" normalizeH="0" baseline="0" noProof="0">
                    <a:ln>
                      <a:noFill/>
                    </a:ln>
                    <a:solidFill>
                      <a:srgbClr val="FFFFFF"/>
                    </a:solidFill>
                    <a:effectLst/>
                    <a:uLnTx/>
                    <a:uFillTx/>
                    <a:latin typeface="Segoe UI Semibold"/>
                    <a:ea typeface="+mn-ea"/>
                    <a:cs typeface="Segoe UI" pitchFamily="34" charset="0"/>
                  </a:rPr>
                  <a:t>\downloads</a:t>
                </a:r>
              </a:p>
            </p:txBody>
          </p:sp>
          <p:sp>
            <p:nvSpPr>
              <p:cNvPr id="125" name="Rectangle 124">
                <a:extLst>
                  <a:ext uri="{FF2B5EF4-FFF2-40B4-BE49-F238E27FC236}">
                    <a16:creationId xmlns:a16="http://schemas.microsoft.com/office/drawing/2014/main" id="{57390F00-FCE4-4CBC-BA66-35DCA7643D4D}"/>
                  </a:ext>
                </a:extLst>
              </p:cNvPr>
              <p:cNvSpPr/>
              <p:nvPr/>
            </p:nvSpPr>
            <p:spPr bwMode="auto">
              <a:xfrm>
                <a:off x="7970317" y="6158800"/>
                <a:ext cx="1921502" cy="457200"/>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t>
                </a:r>
                <a:r>
                  <a:rPr kumimoji="0" lang="en-US" sz="700" b="0" i="0" u="none" strike="noStrike" kern="1200" cap="none" spc="0" normalizeH="0" baseline="0" noProof="0" err="1">
                    <a:ln>
                      <a:noFill/>
                    </a:ln>
                    <a:solidFill>
                      <a:srgbClr val="FFFFFF"/>
                    </a:solidFill>
                    <a:effectLst/>
                    <a:uLnTx/>
                    <a:uFillTx/>
                    <a:latin typeface="Segoe UI Semibold"/>
                    <a:ea typeface="+mn-ea"/>
                    <a:cs typeface="Segoe UI" pitchFamily="34" charset="0"/>
                  </a:rPr>
                  <a:t>SystemDrive</a:t>
                </a: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%\Packages\Plugins\&lt;extension&gt;&gt;</a:t>
                </a:r>
              </a:p>
            </p:txBody>
          </p:sp>
        </p:grpSp>
        <p:grpSp>
          <p:nvGrpSpPr>
            <p:cNvPr id="4" name="Group 3">
              <a:extLst>
                <a:ext uri="{FF2B5EF4-FFF2-40B4-BE49-F238E27FC236}">
                  <a16:creationId xmlns:a16="http://schemas.microsoft.com/office/drawing/2014/main" id="{BAD18F25-F651-4A4C-886E-5C899302F514}"/>
                </a:ext>
                <a:ext uri="{C183D7F6-B498-43B3-948B-1728B52AA6E4}">
                  <adec:decorative xmlns:adec="http://schemas.microsoft.com/office/drawing/2017/decorative" val="1"/>
                </a:ext>
              </a:extLst>
            </p:cNvPr>
            <p:cNvGrpSpPr/>
            <p:nvPr/>
          </p:nvGrpSpPr>
          <p:grpSpPr>
            <a:xfrm>
              <a:off x="4967732" y="3425961"/>
              <a:ext cx="3863836" cy="1674026"/>
              <a:chOff x="5773140" y="3425961"/>
              <a:chExt cx="1927252" cy="1674026"/>
            </a:xfrm>
          </p:grpSpPr>
          <p:sp>
            <p:nvSpPr>
              <p:cNvPr id="152" name="Rectangle 151">
                <a:extLst>
                  <a:ext uri="{FF2B5EF4-FFF2-40B4-BE49-F238E27FC236}">
                    <a16:creationId xmlns:a16="http://schemas.microsoft.com/office/drawing/2014/main" id="{B8C5227A-B1C2-492E-ACC4-82BF53B79816}"/>
                  </a:ext>
                </a:extLst>
              </p:cNvPr>
              <p:cNvSpPr/>
              <p:nvPr/>
            </p:nvSpPr>
            <p:spPr bwMode="auto">
              <a:xfrm>
                <a:off x="5773140" y="3425961"/>
                <a:ext cx="1921502"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Guest Configuration</a:t>
                </a:r>
              </a:p>
            </p:txBody>
          </p:sp>
          <p:sp>
            <p:nvSpPr>
              <p:cNvPr id="132" name="Rectangle 131">
                <a:extLst>
                  <a:ext uri="{FF2B5EF4-FFF2-40B4-BE49-F238E27FC236}">
                    <a16:creationId xmlns:a16="http://schemas.microsoft.com/office/drawing/2014/main" id="{CA07D547-C941-44A9-949C-8D41E15F724D}"/>
                  </a:ext>
                </a:extLst>
              </p:cNvPr>
              <p:cNvSpPr/>
              <p:nvPr/>
            </p:nvSpPr>
            <p:spPr bwMode="auto">
              <a:xfrm>
                <a:off x="5778890" y="4097818"/>
                <a:ext cx="1921502" cy="648926"/>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t>
                </a:r>
                <a:r>
                  <a:rPr kumimoji="0" lang="en-US" sz="700" b="0" i="0" u="none" strike="noStrike" kern="1200" cap="none" spc="0" normalizeH="0" baseline="0" noProof="0" err="1">
                    <a:ln>
                      <a:noFill/>
                    </a:ln>
                    <a:solidFill>
                      <a:srgbClr val="FFFFFF"/>
                    </a:solidFill>
                    <a:effectLst/>
                    <a:uLnTx/>
                    <a:uFillTx/>
                    <a:latin typeface="Segoe UI Semibold"/>
                    <a:ea typeface="+mn-ea"/>
                    <a:cs typeface="Segoe UI" pitchFamily="34" charset="0"/>
                  </a:rPr>
                  <a:t>SystemDrive</a:t>
                </a: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%\Program Files\</a:t>
                </a:r>
                <a:r>
                  <a:rPr kumimoji="0" lang="en-US" sz="700" b="0" i="0" u="none" strike="noStrike" kern="1200" cap="none" spc="0" normalizeH="0" baseline="0" noProof="0" err="1">
                    <a:ln>
                      <a:noFill/>
                    </a:ln>
                    <a:solidFill>
                      <a:srgbClr val="FFFFFF"/>
                    </a:solidFill>
                    <a:effectLst/>
                    <a:uLnTx/>
                    <a:uFillTx/>
                    <a:latin typeface="Segoe UI Semibold"/>
                    <a:ea typeface="+mn-ea"/>
                    <a:cs typeface="Segoe UI" pitchFamily="34" charset="0"/>
                  </a:rPr>
                  <a:t>ArcConnectedMachineAgent</a:t>
                </a: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t>
                </a:r>
                <a:r>
                  <a:rPr kumimoji="0" lang="en-US" sz="700" b="0" i="0" u="none" strike="noStrike" kern="1200" cap="none" spc="0" normalizeH="0" baseline="0" noProof="0" err="1">
                    <a:ln>
                      <a:noFill/>
                    </a:ln>
                    <a:solidFill>
                      <a:srgbClr val="FFFFFF"/>
                    </a:solidFill>
                    <a:effectLst/>
                    <a:uLnTx/>
                    <a:uFillTx/>
                    <a:latin typeface="Segoe UI Semibold"/>
                    <a:ea typeface="+mn-ea"/>
                    <a:cs typeface="Segoe UI" pitchFamily="34" charset="0"/>
                  </a:rPr>
                  <a:t>ExtensionService</a:t>
                </a: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\GC</a:t>
                </a:r>
              </a:p>
            </p:txBody>
          </p:sp>
          <p:sp>
            <p:nvSpPr>
              <p:cNvPr id="137" name="Rectangle 136">
                <a:extLst>
                  <a:ext uri="{FF2B5EF4-FFF2-40B4-BE49-F238E27FC236}">
                    <a16:creationId xmlns:a16="http://schemas.microsoft.com/office/drawing/2014/main" id="{238FC8F3-6F37-446F-836B-44552FCC3C75}"/>
                  </a:ext>
                </a:extLst>
              </p:cNvPr>
              <p:cNvSpPr/>
              <p:nvPr/>
            </p:nvSpPr>
            <p:spPr bwMode="auto">
              <a:xfrm>
                <a:off x="5778890" y="4843181"/>
                <a:ext cx="1921502" cy="256806"/>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t>
                </a:r>
                <a:r>
                  <a:rPr kumimoji="0" lang="en-US" sz="700" b="0" i="0" u="none" strike="noStrike" kern="1200" cap="none" spc="0" normalizeH="0" baseline="0" noProof="0" err="1">
                    <a:ln>
                      <a:noFill/>
                    </a:ln>
                    <a:solidFill>
                      <a:srgbClr val="FFFFFF"/>
                    </a:solidFill>
                    <a:effectLst/>
                    <a:uLnTx/>
                    <a:uFillTx/>
                    <a:latin typeface="Segoe UI Semibold"/>
                    <a:ea typeface="+mn-ea"/>
                    <a:cs typeface="Segoe UI" pitchFamily="34" charset="0"/>
                  </a:rPr>
                  <a:t>ProgramData</a:t>
                </a: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t>
                </a:r>
                <a:r>
                  <a:rPr kumimoji="0" lang="en-US" sz="700" b="0" i="0" u="none" strike="noStrike" kern="1200" cap="none" spc="0" normalizeH="0" baseline="0" noProof="0" err="1">
                    <a:ln>
                      <a:noFill/>
                    </a:ln>
                    <a:solidFill>
                      <a:srgbClr val="FFFFFF"/>
                    </a:solidFill>
                    <a:effectLst/>
                    <a:uLnTx/>
                    <a:uFillTx/>
                    <a:latin typeface="Segoe UI Semibold"/>
                    <a:ea typeface="+mn-ea"/>
                    <a:cs typeface="Segoe UI" pitchFamily="34" charset="0"/>
                  </a:rPr>
                  <a:t>GuestConfig</a:t>
                </a:r>
                <a:endPar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grpSp>
          <p:nvGrpSpPr>
            <p:cNvPr id="3" name="Group 2">
              <a:extLst>
                <a:ext uri="{FF2B5EF4-FFF2-40B4-BE49-F238E27FC236}">
                  <a16:creationId xmlns:a16="http://schemas.microsoft.com/office/drawing/2014/main" id="{4F202AD5-0616-48DE-BA8D-700556622460}"/>
                </a:ext>
                <a:ext uri="{C183D7F6-B498-43B3-948B-1728B52AA6E4}">
                  <adec:decorative xmlns:adec="http://schemas.microsoft.com/office/drawing/2017/decorative" val="1"/>
                </a:ext>
              </a:extLst>
            </p:cNvPr>
            <p:cNvGrpSpPr/>
            <p:nvPr/>
          </p:nvGrpSpPr>
          <p:grpSpPr>
            <a:xfrm>
              <a:off x="584200" y="3425961"/>
              <a:ext cx="2666793" cy="2751579"/>
              <a:chOff x="1399334" y="3425961"/>
              <a:chExt cx="1921502" cy="2751579"/>
            </a:xfrm>
          </p:grpSpPr>
          <p:sp>
            <p:nvSpPr>
              <p:cNvPr id="150" name="Rectangle 149">
                <a:extLst>
                  <a:ext uri="{FF2B5EF4-FFF2-40B4-BE49-F238E27FC236}">
                    <a16:creationId xmlns:a16="http://schemas.microsoft.com/office/drawing/2014/main" id="{67E74B25-C9D2-497C-913A-4A82903B0918}"/>
                  </a:ext>
                </a:extLst>
              </p:cNvPr>
              <p:cNvSpPr/>
              <p:nvPr/>
            </p:nvSpPr>
            <p:spPr bwMode="auto">
              <a:xfrm>
                <a:off x="1399334" y="3425961"/>
                <a:ext cx="1921502"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Arc Connected Machine Agent</a:t>
                </a:r>
              </a:p>
            </p:txBody>
          </p:sp>
          <p:sp>
            <p:nvSpPr>
              <p:cNvPr id="126" name="Rectangle 125">
                <a:extLst>
                  <a:ext uri="{FF2B5EF4-FFF2-40B4-BE49-F238E27FC236}">
                    <a16:creationId xmlns:a16="http://schemas.microsoft.com/office/drawing/2014/main" id="{851D13D7-236E-47AB-B236-2567B7BD9088}"/>
                  </a:ext>
                </a:extLst>
              </p:cNvPr>
              <p:cNvSpPr/>
              <p:nvPr/>
            </p:nvSpPr>
            <p:spPr bwMode="auto">
              <a:xfrm>
                <a:off x="1399334" y="4097818"/>
                <a:ext cx="1921502" cy="459831"/>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t>
                </a:r>
                <a:r>
                  <a:rPr kumimoji="0" lang="en-US" sz="700" b="0" i="0" u="none" strike="noStrike" kern="1200" cap="none" spc="0" normalizeH="0" baseline="0" noProof="0" err="1">
                    <a:ln>
                      <a:noFill/>
                    </a:ln>
                    <a:solidFill>
                      <a:srgbClr val="FFFFFF"/>
                    </a:solidFill>
                    <a:effectLst/>
                    <a:uLnTx/>
                    <a:uFillTx/>
                    <a:latin typeface="Segoe UI Semibold"/>
                    <a:ea typeface="+mn-ea"/>
                    <a:cs typeface="Segoe UI" pitchFamily="34" charset="0"/>
                  </a:rPr>
                  <a:t>ProgramFiles</a:t>
                </a: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t>
                </a:r>
                <a:r>
                  <a:rPr kumimoji="0" lang="en-US" sz="700" b="0" i="0" u="none" strike="noStrike" kern="1200" cap="none" spc="0" normalizeH="0" baseline="0" noProof="0" err="1">
                    <a:ln>
                      <a:noFill/>
                    </a:ln>
                    <a:solidFill>
                      <a:srgbClr val="FFFFFF"/>
                    </a:solidFill>
                    <a:effectLst/>
                    <a:uLnTx/>
                    <a:uFillTx/>
                    <a:latin typeface="Segoe UI Semibold"/>
                    <a:ea typeface="+mn-ea"/>
                    <a:cs typeface="Segoe UI" pitchFamily="34" charset="0"/>
                  </a:rPr>
                  <a:t>AzureConnectedMachineAgent</a:t>
                </a:r>
                <a:endPar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31" name="Rectangle 130">
                <a:extLst>
                  <a:ext uri="{FF2B5EF4-FFF2-40B4-BE49-F238E27FC236}">
                    <a16:creationId xmlns:a16="http://schemas.microsoft.com/office/drawing/2014/main" id="{2C59CEF8-F108-40D7-99AE-260D546CC6C2}"/>
                  </a:ext>
                </a:extLst>
              </p:cNvPr>
              <p:cNvSpPr/>
              <p:nvPr/>
            </p:nvSpPr>
            <p:spPr bwMode="auto">
              <a:xfrm>
                <a:off x="1399334" y="4640156"/>
                <a:ext cx="1921502" cy="459831"/>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t>
                </a:r>
                <a:r>
                  <a:rPr kumimoji="0" lang="en-US" sz="700" b="0" i="0" u="none" strike="noStrike" kern="1200" cap="none" spc="0" normalizeH="0" baseline="0" noProof="0" err="1">
                    <a:ln>
                      <a:noFill/>
                    </a:ln>
                    <a:solidFill>
                      <a:srgbClr val="FFFFFF"/>
                    </a:solidFill>
                    <a:effectLst/>
                    <a:uLnTx/>
                    <a:uFillTx/>
                    <a:latin typeface="Segoe UI Semibold"/>
                    <a:ea typeface="+mn-ea"/>
                    <a:cs typeface="Segoe UI" pitchFamily="34" charset="0"/>
                  </a:rPr>
                  <a:t>ProgramData</a:t>
                </a: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t>
                </a:r>
                <a:r>
                  <a:rPr kumimoji="0" lang="en-US" sz="700" b="0" i="0" u="none" strike="noStrike" kern="1200" cap="none" spc="0" normalizeH="0" baseline="0" noProof="0" err="1">
                    <a:ln>
                      <a:noFill/>
                    </a:ln>
                    <a:solidFill>
                      <a:srgbClr val="FFFFFF"/>
                    </a:solidFill>
                    <a:effectLst/>
                    <a:uLnTx/>
                    <a:uFillTx/>
                    <a:latin typeface="Segoe UI Semibold"/>
                    <a:ea typeface="+mn-ea"/>
                    <a:cs typeface="Segoe UI" pitchFamily="34" charset="0"/>
                  </a:rPr>
                  <a:t>AzureConnectedMachineAgent</a:t>
                </a:r>
                <a:endPar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40" name="Rectangle 139">
                <a:extLst>
                  <a:ext uri="{FF2B5EF4-FFF2-40B4-BE49-F238E27FC236}">
                    <a16:creationId xmlns:a16="http://schemas.microsoft.com/office/drawing/2014/main" id="{4394D1D3-43B0-4420-980C-4EC3FDA2ADD1}"/>
                  </a:ext>
                </a:extLst>
              </p:cNvPr>
              <p:cNvSpPr/>
              <p:nvPr/>
            </p:nvSpPr>
            <p:spPr bwMode="auto">
              <a:xfrm>
                <a:off x="1399334" y="5178732"/>
                <a:ext cx="1921502" cy="459831"/>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t>
                </a:r>
                <a:r>
                  <a:rPr kumimoji="0" lang="en-US" sz="700" b="0" i="0" u="none" strike="noStrike" kern="1200" cap="none" spc="0" normalizeH="0" baseline="0" noProof="0" err="1">
                    <a:ln>
                      <a:noFill/>
                    </a:ln>
                    <a:solidFill>
                      <a:srgbClr val="FFFFFF"/>
                    </a:solidFill>
                    <a:effectLst/>
                    <a:uLnTx/>
                    <a:uFillTx/>
                    <a:latin typeface="Segoe UI Semibold"/>
                    <a:ea typeface="+mn-ea"/>
                    <a:cs typeface="Segoe UI" pitchFamily="34" charset="0"/>
                  </a:rPr>
                  <a:t>ProgramData</a:t>
                </a: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t>
                </a:r>
                <a:r>
                  <a:rPr kumimoji="0" lang="en-US" sz="700" b="0" i="0" u="none" strike="noStrike" kern="1200" cap="none" spc="0" normalizeH="0" baseline="0" noProof="0" err="1">
                    <a:ln>
                      <a:noFill/>
                    </a:ln>
                    <a:solidFill>
                      <a:srgbClr val="FFFFFF"/>
                    </a:solidFill>
                    <a:effectLst/>
                    <a:uLnTx/>
                    <a:uFillTx/>
                    <a:latin typeface="Segoe UI Semibold"/>
                    <a:ea typeface="+mn-ea"/>
                    <a:cs typeface="Segoe UI" pitchFamily="34" charset="0"/>
                  </a:rPr>
                  <a:t>AzureConnectedMachineAgent</a:t>
                </a: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\Tokens</a:t>
                </a:r>
              </a:p>
            </p:txBody>
          </p:sp>
          <p:sp>
            <p:nvSpPr>
              <p:cNvPr id="141" name="Rectangle 140">
                <a:extLst>
                  <a:ext uri="{FF2B5EF4-FFF2-40B4-BE49-F238E27FC236}">
                    <a16:creationId xmlns:a16="http://schemas.microsoft.com/office/drawing/2014/main" id="{6EE39C46-F78C-46FA-8EC9-147F954A4646}"/>
                  </a:ext>
                </a:extLst>
              </p:cNvPr>
              <p:cNvSpPr/>
              <p:nvPr/>
            </p:nvSpPr>
            <p:spPr bwMode="auto">
              <a:xfrm>
                <a:off x="1399334" y="5717709"/>
                <a:ext cx="1921502" cy="459831"/>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t>
                </a:r>
                <a:r>
                  <a:rPr kumimoji="0" lang="en-US" sz="700" b="0" i="0" u="none" strike="noStrike" kern="1200" cap="none" spc="0" normalizeH="0" baseline="0" noProof="0" err="1">
                    <a:ln>
                      <a:noFill/>
                    </a:ln>
                    <a:solidFill>
                      <a:srgbClr val="FFFFFF"/>
                    </a:solidFill>
                    <a:effectLst/>
                    <a:uLnTx/>
                    <a:uFillTx/>
                    <a:latin typeface="Segoe UI Semibold"/>
                    <a:ea typeface="+mn-ea"/>
                    <a:cs typeface="Segoe UI" pitchFamily="34" charset="0"/>
                  </a:rPr>
                  <a:t>ProgramData</a:t>
                </a: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t>
                </a:r>
                <a:r>
                  <a:rPr kumimoji="0" lang="en-US" sz="700" b="0" i="0" u="none" strike="noStrike" kern="1200" cap="none" spc="0" normalizeH="0" baseline="0" noProof="0" err="1">
                    <a:ln>
                      <a:noFill/>
                    </a:ln>
                    <a:solidFill>
                      <a:srgbClr val="FFFFFF"/>
                    </a:solidFill>
                    <a:effectLst/>
                    <a:uLnTx/>
                    <a:uFillTx/>
                    <a:latin typeface="Segoe UI Semibold"/>
                    <a:ea typeface="+mn-ea"/>
                    <a:cs typeface="Segoe UI" pitchFamily="34" charset="0"/>
                  </a:rPr>
                  <a:t>AzureConnectedMachineAgent</a:t>
                </a: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\Config</a:t>
                </a:r>
              </a:p>
            </p:txBody>
          </p:sp>
        </p:grpSp>
        <p:cxnSp>
          <p:nvCxnSpPr>
            <p:cNvPr id="11" name="Straight Connector 10">
              <a:extLst>
                <a:ext uri="{FF2B5EF4-FFF2-40B4-BE49-F238E27FC236}">
                  <a16:creationId xmlns:a16="http://schemas.microsoft.com/office/drawing/2014/main" id="{8772226B-F6A5-4431-84CA-BECFE93E67DF}"/>
                </a:ext>
                <a:ext uri="{C183D7F6-B498-43B3-948B-1728B52AA6E4}">
                  <adec:decorative xmlns:adec="http://schemas.microsoft.com/office/drawing/2017/decorative" val="1"/>
                </a:ext>
              </a:extLst>
            </p:cNvPr>
            <p:cNvCxnSpPr>
              <a:cxnSpLocks/>
              <a:stCxn id="150" idx="3"/>
              <a:endCxn id="151" idx="1"/>
            </p:cNvCxnSpPr>
            <p:nvPr/>
          </p:nvCxnSpPr>
          <p:spPr>
            <a:xfrm>
              <a:off x="3250993" y="3701451"/>
              <a:ext cx="119505" cy="0"/>
            </a:xfrm>
            <a:prstGeom prst="line">
              <a:avLst/>
            </a:prstGeom>
            <a:noFill/>
            <a:ln w="15875" cap="flat" cmpd="sng" algn="ctr">
              <a:solidFill>
                <a:schemeClr val="accent1"/>
              </a:solidFill>
              <a:prstDash val="solid"/>
              <a:miter lim="800000"/>
              <a:headEnd type="none" w="med" len="med"/>
              <a:tailEnd type="none" w="lg" len="med"/>
            </a:ln>
            <a:effectLst/>
          </p:spPr>
        </p:cxnSp>
        <p:cxnSp>
          <p:nvCxnSpPr>
            <p:cNvPr id="14" name="Straight Connector 13">
              <a:extLst>
                <a:ext uri="{FF2B5EF4-FFF2-40B4-BE49-F238E27FC236}">
                  <a16:creationId xmlns:a16="http://schemas.microsoft.com/office/drawing/2014/main" id="{26971646-9242-4EEE-B68B-5D598B5A6894}"/>
                </a:ext>
                <a:ext uri="{C183D7F6-B498-43B3-948B-1728B52AA6E4}">
                  <adec:decorative xmlns:adec="http://schemas.microsoft.com/office/drawing/2017/decorative" val="1"/>
                </a:ext>
              </a:extLst>
            </p:cNvPr>
            <p:cNvCxnSpPr>
              <a:cxnSpLocks/>
              <a:stCxn id="151" idx="3"/>
              <a:endCxn id="152" idx="1"/>
            </p:cNvCxnSpPr>
            <p:nvPr/>
          </p:nvCxnSpPr>
          <p:spPr>
            <a:xfrm>
              <a:off x="4848226" y="3701451"/>
              <a:ext cx="119506" cy="0"/>
            </a:xfrm>
            <a:prstGeom prst="line">
              <a:avLst/>
            </a:prstGeom>
            <a:noFill/>
            <a:ln w="15875" cap="flat" cmpd="sng" algn="ctr">
              <a:solidFill>
                <a:schemeClr val="accent1"/>
              </a:solidFill>
              <a:prstDash val="solid"/>
              <a:miter lim="800000"/>
              <a:headEnd type="none" w="med" len="med"/>
              <a:tailEnd type="none" w="lg" len="med"/>
            </a:ln>
            <a:effectLst/>
          </p:spPr>
        </p:cxnSp>
        <p:cxnSp>
          <p:nvCxnSpPr>
            <p:cNvPr id="17" name="Straight Connector 16">
              <a:extLst>
                <a:ext uri="{FF2B5EF4-FFF2-40B4-BE49-F238E27FC236}">
                  <a16:creationId xmlns:a16="http://schemas.microsoft.com/office/drawing/2014/main" id="{B809DCDD-6CA3-4B49-90FB-9908C3D9AE7D}"/>
                </a:ext>
                <a:ext uri="{C183D7F6-B498-43B3-948B-1728B52AA6E4}">
                  <adec:decorative xmlns:adec="http://schemas.microsoft.com/office/drawing/2017/decorative" val="1"/>
                </a:ext>
              </a:extLst>
            </p:cNvPr>
            <p:cNvCxnSpPr>
              <a:cxnSpLocks/>
              <a:stCxn id="152" idx="3"/>
              <a:endCxn id="153" idx="1"/>
            </p:cNvCxnSpPr>
            <p:nvPr/>
          </p:nvCxnSpPr>
          <p:spPr>
            <a:xfrm>
              <a:off x="8820040" y="3701451"/>
              <a:ext cx="131031" cy="0"/>
            </a:xfrm>
            <a:prstGeom prst="line">
              <a:avLst/>
            </a:prstGeom>
            <a:noFill/>
            <a:ln w="15875" cap="flat" cmpd="sng" algn="ctr">
              <a:solidFill>
                <a:schemeClr val="accent1"/>
              </a:solidFill>
              <a:prstDash val="solid"/>
              <a:miter lim="800000"/>
              <a:headEnd type="none" w="med" len="med"/>
              <a:tailEnd type="none" w="lg" len="med"/>
            </a:ln>
            <a:effectLst/>
          </p:spPr>
        </p:cxnSp>
        <p:sp>
          <p:nvSpPr>
            <p:cNvPr id="38" name="Rectangle 37">
              <a:extLst>
                <a:ext uri="{FF2B5EF4-FFF2-40B4-BE49-F238E27FC236}">
                  <a16:creationId xmlns:a16="http://schemas.microsoft.com/office/drawing/2014/main" id="{C1D86022-5F86-44B8-BC03-F4F6584E7C4B}"/>
                </a:ext>
              </a:extLst>
            </p:cNvPr>
            <p:cNvSpPr/>
            <p:nvPr/>
          </p:nvSpPr>
          <p:spPr bwMode="auto">
            <a:xfrm>
              <a:off x="7700609" y="2274390"/>
              <a:ext cx="1568413"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Guest Configuration Resource Provider</a:t>
              </a:r>
            </a:p>
          </p:txBody>
        </p:sp>
        <p:cxnSp>
          <p:nvCxnSpPr>
            <p:cNvPr id="39" name="Straight Connector 38">
              <a:extLst>
                <a:ext uri="{FF2B5EF4-FFF2-40B4-BE49-F238E27FC236}">
                  <a16:creationId xmlns:a16="http://schemas.microsoft.com/office/drawing/2014/main" id="{C96E8173-C0DC-41E6-8F63-7F8114A1DABC}"/>
                </a:ext>
                <a:ext uri="{C183D7F6-B498-43B3-948B-1728B52AA6E4}">
                  <adec:decorative xmlns:adec="http://schemas.microsoft.com/office/drawing/2017/decorative" val="1"/>
                </a:ext>
              </a:extLst>
            </p:cNvPr>
            <p:cNvCxnSpPr>
              <a:cxnSpLocks/>
              <a:stCxn id="175" idx="3"/>
              <a:endCxn id="38" idx="1"/>
            </p:cNvCxnSpPr>
            <p:nvPr/>
          </p:nvCxnSpPr>
          <p:spPr>
            <a:xfrm>
              <a:off x="7332260" y="2547687"/>
              <a:ext cx="368349" cy="2193"/>
            </a:xfrm>
            <a:prstGeom prst="line">
              <a:avLst/>
            </a:prstGeom>
            <a:noFill/>
            <a:ln w="15875" cap="flat" cmpd="sng" algn="ctr">
              <a:solidFill>
                <a:schemeClr val="accent1"/>
              </a:solidFill>
              <a:prstDash val="solid"/>
              <a:miter lim="800000"/>
              <a:headEnd type="none" w="med" len="med"/>
              <a:tailEnd type="none" w="lg" len="med"/>
            </a:ln>
            <a:effectLst/>
          </p:spPr>
        </p:cxnSp>
        <p:cxnSp>
          <p:nvCxnSpPr>
            <p:cNvPr id="45" name="Elbow Connector 227">
              <a:extLst>
                <a:ext uri="{FF2B5EF4-FFF2-40B4-BE49-F238E27FC236}">
                  <a16:creationId xmlns:a16="http://schemas.microsoft.com/office/drawing/2014/main" id="{3E7D55A2-4CB4-480E-A378-66E9CE1156F1}"/>
                </a:ext>
                <a:ext uri="{C183D7F6-B498-43B3-948B-1728B52AA6E4}">
                  <adec:decorative xmlns:adec="http://schemas.microsoft.com/office/drawing/2017/decorative" val="1"/>
                </a:ext>
              </a:extLst>
            </p:cNvPr>
            <p:cNvCxnSpPr>
              <a:cxnSpLocks/>
              <a:stCxn id="38" idx="2"/>
              <a:endCxn id="152" idx="0"/>
            </p:cNvCxnSpPr>
            <p:nvPr/>
          </p:nvCxnSpPr>
          <p:spPr>
            <a:xfrm rot="5400000">
              <a:off x="7389056" y="2330200"/>
              <a:ext cx="600591" cy="1590930"/>
            </a:xfrm>
            <a:prstGeom prst="bentConnector3">
              <a:avLst>
                <a:gd name="adj1" fmla="val 50000"/>
              </a:avLst>
            </a:prstGeom>
            <a:noFill/>
            <a:ln w="15875" cap="flat" cmpd="sng" algn="ctr">
              <a:solidFill>
                <a:schemeClr val="accent1"/>
              </a:solidFill>
              <a:prstDash val="solid"/>
              <a:miter lim="800000"/>
              <a:headEnd type="arrow" w="med" len="med"/>
              <a:tailEnd type="none" w="lg" len="med"/>
            </a:ln>
            <a:effectLst/>
          </p:spPr>
        </p:cxnSp>
        <p:cxnSp>
          <p:nvCxnSpPr>
            <p:cNvPr id="58" name="Straight Connector 57">
              <a:extLst>
                <a:ext uri="{FF2B5EF4-FFF2-40B4-BE49-F238E27FC236}">
                  <a16:creationId xmlns:a16="http://schemas.microsoft.com/office/drawing/2014/main" id="{2561E1C7-F282-48DD-A0B5-E29536A95A04}"/>
                </a:ext>
                <a:ext uri="{C183D7F6-B498-43B3-948B-1728B52AA6E4}">
                  <adec:decorative xmlns:adec="http://schemas.microsoft.com/office/drawing/2017/decorative" val="1"/>
                </a:ext>
              </a:extLst>
            </p:cNvPr>
            <p:cNvCxnSpPr>
              <a:cxnSpLocks/>
            </p:cNvCxnSpPr>
            <p:nvPr/>
          </p:nvCxnSpPr>
          <p:spPr>
            <a:xfrm>
              <a:off x="3751949" y="2823176"/>
              <a:ext cx="0" cy="602785"/>
            </a:xfrm>
            <a:prstGeom prst="line">
              <a:avLst/>
            </a:prstGeom>
            <a:noFill/>
            <a:ln w="15875" cap="flat" cmpd="sng" algn="ctr">
              <a:solidFill>
                <a:schemeClr val="accent1"/>
              </a:solidFill>
              <a:prstDash val="solid"/>
              <a:miter lim="800000"/>
              <a:headEnd type="arrow" w="med" len="med"/>
              <a:tailEnd type="none" w="lg" len="med"/>
            </a:ln>
            <a:effectLst/>
          </p:spPr>
        </p:cxnSp>
        <p:cxnSp>
          <p:nvCxnSpPr>
            <p:cNvPr id="64" name="Elbow Connector 227">
              <a:extLst>
                <a:ext uri="{FF2B5EF4-FFF2-40B4-BE49-F238E27FC236}">
                  <a16:creationId xmlns:a16="http://schemas.microsoft.com/office/drawing/2014/main" id="{EAFF305E-6288-46FF-8C24-A73BB60C3774}"/>
                </a:ext>
                <a:ext uri="{C183D7F6-B498-43B3-948B-1728B52AA6E4}">
                  <adec:decorative xmlns:adec="http://schemas.microsoft.com/office/drawing/2017/decorative" val="1"/>
                </a:ext>
              </a:extLst>
            </p:cNvPr>
            <p:cNvCxnSpPr>
              <a:cxnSpLocks/>
            </p:cNvCxnSpPr>
            <p:nvPr/>
          </p:nvCxnSpPr>
          <p:spPr>
            <a:xfrm rot="5400000" flipH="1" flipV="1">
              <a:off x="7903532" y="753357"/>
              <a:ext cx="163362" cy="2874319"/>
            </a:xfrm>
            <a:prstGeom prst="bentConnector2">
              <a:avLst/>
            </a:prstGeom>
            <a:noFill/>
            <a:ln w="15875" cap="flat" cmpd="sng" algn="ctr">
              <a:solidFill>
                <a:schemeClr val="accent1"/>
              </a:solidFill>
              <a:prstDash val="solid"/>
              <a:miter lim="800000"/>
              <a:headEnd type="arrow" w="med" len="med"/>
              <a:tailEnd type="none" w="lg" len="med"/>
            </a:ln>
            <a:effectLst/>
          </p:spPr>
        </p:cxnSp>
        <p:cxnSp>
          <p:nvCxnSpPr>
            <p:cNvPr id="65" name="Elbow Connector 227">
              <a:extLst>
                <a:ext uri="{FF2B5EF4-FFF2-40B4-BE49-F238E27FC236}">
                  <a16:creationId xmlns:a16="http://schemas.microsoft.com/office/drawing/2014/main" id="{5BB236AC-7332-4D3A-9AA7-567662682AC4}"/>
                </a:ext>
                <a:ext uri="{C183D7F6-B498-43B3-948B-1728B52AA6E4}">
                  <adec:decorative xmlns:adec="http://schemas.microsoft.com/office/drawing/2017/decorative" val="1"/>
                </a:ext>
              </a:extLst>
            </p:cNvPr>
            <p:cNvCxnSpPr>
              <a:cxnSpLocks/>
            </p:cNvCxnSpPr>
            <p:nvPr/>
          </p:nvCxnSpPr>
          <p:spPr>
            <a:xfrm rot="16200000" flipH="1">
              <a:off x="9191047" y="2332540"/>
              <a:ext cx="1324746" cy="862096"/>
            </a:xfrm>
            <a:prstGeom prst="bentConnector3">
              <a:avLst>
                <a:gd name="adj1" fmla="val 63421"/>
              </a:avLst>
            </a:prstGeom>
            <a:noFill/>
            <a:ln w="15875" cap="flat" cmpd="sng" algn="ctr">
              <a:solidFill>
                <a:schemeClr val="accent1"/>
              </a:solidFill>
              <a:prstDash val="solid"/>
              <a:miter lim="800000"/>
              <a:headEnd type="none" w="med" len="med"/>
              <a:tailEnd type="none" w="med" len="med"/>
            </a:ln>
            <a:effectLst/>
          </p:spPr>
        </p:cxnSp>
        <p:cxnSp>
          <p:nvCxnSpPr>
            <p:cNvPr id="66" name="Elbow Connector 227">
              <a:extLst>
                <a:ext uri="{FF2B5EF4-FFF2-40B4-BE49-F238E27FC236}">
                  <a16:creationId xmlns:a16="http://schemas.microsoft.com/office/drawing/2014/main" id="{C440937A-30C8-40CF-9ADF-DC4881BA34FE}"/>
                </a:ext>
                <a:ext uri="{C183D7F6-B498-43B3-948B-1728B52AA6E4}">
                  <adec:decorative xmlns:adec="http://schemas.microsoft.com/office/drawing/2017/decorative" val="1"/>
                </a:ext>
              </a:extLst>
            </p:cNvPr>
            <p:cNvCxnSpPr>
              <a:cxnSpLocks/>
            </p:cNvCxnSpPr>
            <p:nvPr/>
          </p:nvCxnSpPr>
          <p:spPr>
            <a:xfrm rot="16200000" flipH="1">
              <a:off x="10352443" y="3331415"/>
              <a:ext cx="1832844" cy="697997"/>
            </a:xfrm>
            <a:prstGeom prst="bentConnector4">
              <a:avLst>
                <a:gd name="adj1" fmla="val 17395"/>
                <a:gd name="adj2" fmla="val 138463"/>
              </a:avLst>
            </a:prstGeom>
            <a:noFill/>
            <a:ln w="15875" cap="flat" cmpd="sng" algn="ctr">
              <a:solidFill>
                <a:schemeClr val="accent1"/>
              </a:solidFill>
              <a:prstDash val="solid"/>
              <a:miter lim="800000"/>
              <a:headEnd type="arrow" w="med" len="med"/>
              <a:tailEnd type="none" w="lg" len="med"/>
            </a:ln>
            <a:effectLst/>
          </p:spPr>
        </p:cxnSp>
        <p:sp>
          <p:nvSpPr>
            <p:cNvPr id="67" name="Rectangle 66">
              <a:extLst>
                <a:ext uri="{FF2B5EF4-FFF2-40B4-BE49-F238E27FC236}">
                  <a16:creationId xmlns:a16="http://schemas.microsoft.com/office/drawing/2014/main" id="{3477BA58-148F-45B0-A523-25872E1788F7}"/>
                </a:ext>
              </a:extLst>
            </p:cNvPr>
            <p:cNvSpPr/>
            <p:nvPr/>
          </p:nvSpPr>
          <p:spPr>
            <a:xfrm>
              <a:off x="11091191" y="2833974"/>
              <a:ext cx="874999"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mn-cs"/>
                </a:rPr>
                <a:t>HTTPS/443</a:t>
              </a:r>
            </a:p>
          </p:txBody>
        </p:sp>
        <p:cxnSp>
          <p:nvCxnSpPr>
            <p:cNvPr id="68" name="Elbow Connector 227">
              <a:extLst>
                <a:ext uri="{FF2B5EF4-FFF2-40B4-BE49-F238E27FC236}">
                  <a16:creationId xmlns:a16="http://schemas.microsoft.com/office/drawing/2014/main" id="{9E2B8DB3-171D-48EF-8345-7A71235C5058}"/>
                </a:ext>
                <a:ext uri="{C183D7F6-B498-43B3-948B-1728B52AA6E4}">
                  <adec:decorative xmlns:adec="http://schemas.microsoft.com/office/drawing/2017/decorative" val="1"/>
                </a:ext>
              </a:extLst>
            </p:cNvPr>
            <p:cNvCxnSpPr>
              <a:cxnSpLocks/>
            </p:cNvCxnSpPr>
            <p:nvPr/>
          </p:nvCxnSpPr>
          <p:spPr>
            <a:xfrm rot="16200000" flipH="1">
              <a:off x="10537751" y="3146107"/>
              <a:ext cx="1462229" cy="697997"/>
            </a:xfrm>
            <a:prstGeom prst="bentConnector4">
              <a:avLst>
                <a:gd name="adj1" fmla="val 21507"/>
                <a:gd name="adj2" fmla="val 137644"/>
              </a:avLst>
            </a:prstGeom>
            <a:noFill/>
            <a:ln w="15875" cap="flat" cmpd="sng" algn="ctr">
              <a:solidFill>
                <a:schemeClr val="accent1"/>
              </a:solidFill>
              <a:prstDash val="solid"/>
              <a:miter lim="800000"/>
              <a:headEnd type="arrow" w="med" len="med"/>
              <a:tailEnd type="none" w="lg" len="med"/>
            </a:ln>
            <a:effectLst/>
          </p:spPr>
        </p:cxnSp>
        <p:cxnSp>
          <p:nvCxnSpPr>
            <p:cNvPr id="59" name="Straight Connector 58">
              <a:extLst>
                <a:ext uri="{FF2B5EF4-FFF2-40B4-BE49-F238E27FC236}">
                  <a16:creationId xmlns:a16="http://schemas.microsoft.com/office/drawing/2014/main" id="{374788D1-3CF4-479A-97CB-933F322ADBD6}"/>
                </a:ext>
                <a:ext uri="{C183D7F6-B498-43B3-948B-1728B52AA6E4}">
                  <adec:decorative xmlns:adec="http://schemas.microsoft.com/office/drawing/2017/decorative" val="1"/>
                </a:ext>
              </a:extLst>
            </p:cNvPr>
            <p:cNvCxnSpPr>
              <a:cxnSpLocks/>
              <a:stCxn id="149" idx="0"/>
              <a:endCxn id="160" idx="2"/>
            </p:cNvCxnSpPr>
            <p:nvPr/>
          </p:nvCxnSpPr>
          <p:spPr>
            <a:xfrm flipV="1">
              <a:off x="10919867" y="1806815"/>
              <a:ext cx="0" cy="406197"/>
            </a:xfrm>
            <a:prstGeom prst="line">
              <a:avLst/>
            </a:prstGeom>
            <a:noFill/>
            <a:ln w="15875" cap="flat" cmpd="sng" algn="ctr">
              <a:solidFill>
                <a:schemeClr val="accent1"/>
              </a:solidFill>
              <a:prstDash val="solid"/>
              <a:miter lim="800000"/>
              <a:headEnd type="arrow" w="med" len="med"/>
              <a:tailEnd type="none" w="lg" len="med"/>
            </a:ln>
            <a:effectLst/>
          </p:spPr>
        </p:cxnSp>
      </p:grpSp>
    </p:spTree>
    <p:extLst>
      <p:ext uri="{BB962C8B-B14F-4D97-AF65-F5344CB8AC3E}">
        <p14:creationId xmlns:p14="http://schemas.microsoft.com/office/powerpoint/2010/main" val="16710580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79BE5-5BBE-449B-B4B9-ABF3DEE2DE49}"/>
              </a:ext>
            </a:extLst>
          </p:cNvPr>
          <p:cNvSpPr>
            <a:spLocks noGrp="1"/>
          </p:cNvSpPr>
          <p:nvPr>
            <p:ph type="title"/>
          </p:nvPr>
        </p:nvSpPr>
        <p:spPr>
          <a:xfrm>
            <a:off x="588263" y="457200"/>
            <a:ext cx="11018520" cy="861774"/>
          </a:xfrm>
        </p:spPr>
        <p:txBody>
          <a:bodyPr/>
          <a:lstStyle/>
          <a:p>
            <a:r>
              <a:rPr lang="en-US"/>
              <a:t>Azure Arc-enabled servers</a:t>
            </a:r>
            <a:br>
              <a:rPr lang="en-US"/>
            </a:br>
            <a:r>
              <a:rPr lang="en-US" sz="2000">
                <a:solidFill>
                  <a:schemeClr val="accent1"/>
                </a:solidFill>
                <a:latin typeface="+mn-lt"/>
              </a:rPr>
              <a:t>Connected Machine Agent</a:t>
            </a:r>
          </a:p>
        </p:txBody>
      </p:sp>
      <p:grpSp>
        <p:nvGrpSpPr>
          <p:cNvPr id="3" name="Group 2">
            <a:extLst>
              <a:ext uri="{FF2B5EF4-FFF2-40B4-BE49-F238E27FC236}">
                <a16:creationId xmlns:a16="http://schemas.microsoft.com/office/drawing/2014/main" id="{2E95FBF3-E4D7-4779-A092-53C15BCD63B1}"/>
              </a:ext>
              <a:ext uri="{C183D7F6-B498-43B3-948B-1728B52AA6E4}">
                <adec:decorative xmlns:adec="http://schemas.microsoft.com/office/drawing/2017/decorative" val="1"/>
              </a:ext>
            </a:extLst>
          </p:cNvPr>
          <p:cNvGrpSpPr/>
          <p:nvPr/>
        </p:nvGrpSpPr>
        <p:grpSpPr>
          <a:xfrm>
            <a:off x="175919" y="609175"/>
            <a:ext cx="11840162" cy="5810675"/>
            <a:chOff x="175919" y="609175"/>
            <a:chExt cx="11840162" cy="5810675"/>
          </a:xfrm>
        </p:grpSpPr>
        <p:sp>
          <p:nvSpPr>
            <p:cNvPr id="43" name="Rectangle 42">
              <a:extLst>
                <a:ext uri="{FF2B5EF4-FFF2-40B4-BE49-F238E27FC236}">
                  <a16:creationId xmlns:a16="http://schemas.microsoft.com/office/drawing/2014/main" id="{F53BA959-B944-472C-A8B2-50D0B5E846D4}"/>
                </a:ext>
                <a:ext uri="{C183D7F6-B498-43B3-948B-1728B52AA6E4}">
                  <adec:decorative xmlns:adec="http://schemas.microsoft.com/office/drawing/2017/decorative" val="1"/>
                </a:ext>
              </a:extLst>
            </p:cNvPr>
            <p:cNvSpPr/>
            <p:nvPr/>
          </p:nvSpPr>
          <p:spPr bwMode="auto">
            <a:xfrm>
              <a:off x="6323526" y="1537898"/>
              <a:ext cx="5692555" cy="48819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emibold"/>
                <a:ea typeface="+mj-ea"/>
                <a:cs typeface="+mj-cs"/>
              </a:endParaRPr>
            </a:p>
          </p:txBody>
        </p:sp>
        <p:sp>
          <p:nvSpPr>
            <p:cNvPr id="44" name="Rectangle 43">
              <a:extLst>
                <a:ext uri="{FF2B5EF4-FFF2-40B4-BE49-F238E27FC236}">
                  <a16:creationId xmlns:a16="http://schemas.microsoft.com/office/drawing/2014/main" id="{470E830D-497A-4995-A754-EB2B9686C0AC}"/>
                </a:ext>
              </a:extLst>
            </p:cNvPr>
            <p:cNvSpPr/>
            <p:nvPr/>
          </p:nvSpPr>
          <p:spPr bwMode="auto">
            <a:xfrm>
              <a:off x="358182" y="1537898"/>
              <a:ext cx="5692555" cy="488195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j-ea"/>
                  <a:cs typeface="+mj-cs"/>
                </a:rPr>
                <a:t>Azure Arc Connected Server (On-Premises, AWS EC2, etc.)</a:t>
              </a:r>
            </a:p>
          </p:txBody>
        </p:sp>
        <p:sp>
          <p:nvSpPr>
            <p:cNvPr id="45" name="Rectangle 44">
              <a:extLst>
                <a:ext uri="{FF2B5EF4-FFF2-40B4-BE49-F238E27FC236}">
                  <a16:creationId xmlns:a16="http://schemas.microsoft.com/office/drawing/2014/main" id="{28D9AC7A-F15E-463D-A10F-C70010C99149}"/>
                </a:ext>
              </a:extLst>
            </p:cNvPr>
            <p:cNvSpPr/>
            <p:nvPr/>
          </p:nvSpPr>
          <p:spPr bwMode="auto">
            <a:xfrm>
              <a:off x="753321" y="1995958"/>
              <a:ext cx="4945486" cy="426209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j-ea"/>
                  <a:cs typeface="+mj-cs"/>
                </a:rPr>
                <a:t>Azure Arc Connected Machine Agent</a:t>
              </a:r>
            </a:p>
          </p:txBody>
        </p:sp>
        <p:sp>
          <p:nvSpPr>
            <p:cNvPr id="46" name="Rectangle 45">
              <a:extLst>
                <a:ext uri="{FF2B5EF4-FFF2-40B4-BE49-F238E27FC236}">
                  <a16:creationId xmlns:a16="http://schemas.microsoft.com/office/drawing/2014/main" id="{4EE7D281-C870-435A-BB5E-7383511DB3B2}"/>
                </a:ext>
              </a:extLst>
            </p:cNvPr>
            <p:cNvSpPr/>
            <p:nvPr/>
          </p:nvSpPr>
          <p:spPr bwMode="auto">
            <a:xfrm>
              <a:off x="1026114" y="3592746"/>
              <a:ext cx="4399904"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91440"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Hybrid Instance Metadata Service (HIMDS)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a:ea typeface="+mn-ea"/>
                  <a:cs typeface="Segoe UI" pitchFamily="34" charset="0"/>
                </a:rPr>
                <a:t>Handles managed identity and metadata sync (heartbeats)</a:t>
              </a:r>
            </a:p>
          </p:txBody>
        </p:sp>
        <p:sp>
          <p:nvSpPr>
            <p:cNvPr id="47" name="Rectangle 46">
              <a:extLst>
                <a:ext uri="{FF2B5EF4-FFF2-40B4-BE49-F238E27FC236}">
                  <a16:creationId xmlns:a16="http://schemas.microsoft.com/office/drawing/2014/main" id="{EDBDBC6A-3BB1-4404-AD3A-63C50D206AE5}"/>
                </a:ext>
              </a:extLst>
            </p:cNvPr>
            <p:cNvSpPr/>
            <p:nvPr/>
          </p:nvSpPr>
          <p:spPr bwMode="auto">
            <a:xfrm>
              <a:off x="1026113" y="4318256"/>
              <a:ext cx="4399905"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91440"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Guest Configuration</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a:ea typeface="+mn-ea"/>
                  <a:cs typeface="Segoe UI" pitchFamily="34" charset="0"/>
                </a:rPr>
                <a:t>Provides In-Guest Policy and Guest Configuration functionality, such as assessing whether the machine complies with required policies</a:t>
              </a:r>
            </a:p>
          </p:txBody>
        </p:sp>
        <p:sp>
          <p:nvSpPr>
            <p:cNvPr id="49" name="Rectangle 48">
              <a:extLst>
                <a:ext uri="{FF2B5EF4-FFF2-40B4-BE49-F238E27FC236}">
                  <a16:creationId xmlns:a16="http://schemas.microsoft.com/office/drawing/2014/main" id="{6ED35FB6-FB8D-4167-B1B9-46E930D2178E}"/>
                </a:ext>
              </a:extLst>
            </p:cNvPr>
            <p:cNvSpPr/>
            <p:nvPr/>
          </p:nvSpPr>
          <p:spPr bwMode="auto">
            <a:xfrm>
              <a:off x="1026112" y="5043766"/>
              <a:ext cx="4399905" cy="104693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9144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Extension Manager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a:ea typeface="+mn-ea"/>
                  <a:cs typeface="Segoe UI" pitchFamily="34" charset="0"/>
                </a:rPr>
                <a:t>Manages VM extensions, including install, uninstall, and upgrade</a:t>
              </a:r>
            </a:p>
          </p:txBody>
        </p:sp>
        <p:sp>
          <p:nvSpPr>
            <p:cNvPr id="50" name="Rectangle 49">
              <a:extLst>
                <a:ext uri="{FF2B5EF4-FFF2-40B4-BE49-F238E27FC236}">
                  <a16:creationId xmlns:a16="http://schemas.microsoft.com/office/drawing/2014/main" id="{A4206C83-4C22-4202-B238-C4F269245122}"/>
                </a:ext>
              </a:extLst>
            </p:cNvPr>
            <p:cNvSpPr/>
            <p:nvPr/>
          </p:nvSpPr>
          <p:spPr bwMode="auto">
            <a:xfrm>
              <a:off x="3887887" y="5621354"/>
              <a:ext cx="1278566" cy="39764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MMA/AMA</a:t>
              </a:r>
            </a:p>
          </p:txBody>
        </p:sp>
        <p:sp>
          <p:nvSpPr>
            <p:cNvPr id="53" name="Rectangle 52">
              <a:extLst>
                <a:ext uri="{FF2B5EF4-FFF2-40B4-BE49-F238E27FC236}">
                  <a16:creationId xmlns:a16="http://schemas.microsoft.com/office/drawing/2014/main" id="{B592B759-662A-40B4-88AA-BC78D857ECA0}"/>
                </a:ext>
              </a:extLst>
            </p:cNvPr>
            <p:cNvSpPr/>
            <p:nvPr/>
          </p:nvSpPr>
          <p:spPr bwMode="auto">
            <a:xfrm>
              <a:off x="2507025" y="5621354"/>
              <a:ext cx="1278566" cy="39764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ASC</a:t>
              </a:r>
            </a:p>
          </p:txBody>
        </p:sp>
        <p:cxnSp>
          <p:nvCxnSpPr>
            <p:cNvPr id="54" name="Elbow Connector 227">
              <a:extLst>
                <a:ext uri="{FF2B5EF4-FFF2-40B4-BE49-F238E27FC236}">
                  <a16:creationId xmlns:a16="http://schemas.microsoft.com/office/drawing/2014/main" id="{F7C8BA99-E0E5-4C9C-85B6-624F17C6ACE7}"/>
                </a:ext>
                <a:ext uri="{C183D7F6-B498-43B3-948B-1728B52AA6E4}">
                  <adec:decorative xmlns:adec="http://schemas.microsoft.com/office/drawing/2017/decorative" val="1"/>
                </a:ext>
              </a:extLst>
            </p:cNvPr>
            <p:cNvCxnSpPr>
              <a:cxnSpLocks/>
              <a:stCxn id="47" idx="1"/>
              <a:endCxn id="46" idx="1"/>
            </p:cNvCxnSpPr>
            <p:nvPr/>
          </p:nvCxnSpPr>
          <p:spPr>
            <a:xfrm rot="10800000" flipH="1">
              <a:off x="1026112" y="3868236"/>
              <a:ext cx="1" cy="725510"/>
            </a:xfrm>
            <a:prstGeom prst="bentConnector3">
              <a:avLst>
                <a:gd name="adj1" fmla="val -22860000000"/>
              </a:avLst>
            </a:prstGeom>
            <a:noFill/>
            <a:ln w="19050" cap="flat" cmpd="sng" algn="ctr">
              <a:solidFill>
                <a:schemeClr val="accent1"/>
              </a:solidFill>
              <a:prstDash val="solid"/>
              <a:miter lim="800000"/>
              <a:headEnd type="arrow" w="med" len="med"/>
              <a:tailEnd type="arrow" w="med" len="med"/>
            </a:ln>
            <a:effectLst/>
          </p:spPr>
        </p:cxnSp>
        <p:cxnSp>
          <p:nvCxnSpPr>
            <p:cNvPr id="56" name="Elbow Connector 227">
              <a:extLst>
                <a:ext uri="{FF2B5EF4-FFF2-40B4-BE49-F238E27FC236}">
                  <a16:creationId xmlns:a16="http://schemas.microsoft.com/office/drawing/2014/main" id="{EEDE4C1C-6D2B-42C7-BE58-EB11E118A29E}"/>
                </a:ext>
                <a:ext uri="{C183D7F6-B498-43B3-948B-1728B52AA6E4}">
                  <adec:decorative xmlns:adec="http://schemas.microsoft.com/office/drawing/2017/decorative" val="1"/>
                </a:ext>
              </a:extLst>
            </p:cNvPr>
            <p:cNvCxnSpPr>
              <a:cxnSpLocks/>
              <a:stCxn id="49" idx="1"/>
              <a:endCxn id="47" idx="1"/>
            </p:cNvCxnSpPr>
            <p:nvPr/>
          </p:nvCxnSpPr>
          <p:spPr>
            <a:xfrm rot="10800000" flipH="1">
              <a:off x="1026111" y="4593746"/>
              <a:ext cx="1" cy="973486"/>
            </a:xfrm>
            <a:prstGeom prst="bentConnector3">
              <a:avLst>
                <a:gd name="adj1" fmla="val -22860000000"/>
              </a:avLst>
            </a:prstGeom>
            <a:noFill/>
            <a:ln w="19050" cap="flat" cmpd="sng" algn="ctr">
              <a:solidFill>
                <a:schemeClr val="accent1"/>
              </a:solidFill>
              <a:prstDash val="solid"/>
              <a:miter lim="800000"/>
              <a:headEnd type="arrow" w="med" len="med"/>
              <a:tailEnd type="arrow" w="med" len="med"/>
            </a:ln>
            <a:effectLst/>
          </p:spPr>
        </p:cxnSp>
        <p:sp>
          <p:nvSpPr>
            <p:cNvPr id="57" name="TextBox 56">
              <a:extLst>
                <a:ext uri="{FF2B5EF4-FFF2-40B4-BE49-F238E27FC236}">
                  <a16:creationId xmlns:a16="http://schemas.microsoft.com/office/drawing/2014/main" id="{E03C277A-EC65-4235-A488-E92D66DDAD66}"/>
                </a:ext>
              </a:extLst>
            </p:cNvPr>
            <p:cNvSpPr txBox="1"/>
            <p:nvPr/>
          </p:nvSpPr>
          <p:spPr>
            <a:xfrm>
              <a:off x="1026110" y="2434714"/>
              <a:ext cx="3857146" cy="93871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Segoe UI Semibold" panose="020B0702040204020203" pitchFamily="34" charset="0"/>
                </a:rPr>
                <a:t>Configuration passed to the Agent: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Segoe UI Semibold" panose="020B0702040204020203" pitchFamily="34" charset="0"/>
                </a:rPr>
                <a:t>Subscription and resource group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Segoe UI Semibold" panose="020B0702040204020203" pitchFamily="34" charset="0"/>
                </a:rPr>
                <a:t>Azure Region to store metadata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Segoe UI Semibold" panose="020B0702040204020203" pitchFamily="34" charset="0"/>
                </a:rPr>
                <a:t>Network options (direct, proxy, or private link)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Segoe UI Semibold" panose="020B0702040204020203" pitchFamily="34" charset="0"/>
                </a:rPr>
                <a:t>Credential to onboard (device login, AAD token, or SPN)</a:t>
              </a:r>
            </a:p>
          </p:txBody>
        </p:sp>
        <p:sp>
          <p:nvSpPr>
            <p:cNvPr id="58" name="Rectangle 57">
              <a:extLst>
                <a:ext uri="{FF2B5EF4-FFF2-40B4-BE49-F238E27FC236}">
                  <a16:creationId xmlns:a16="http://schemas.microsoft.com/office/drawing/2014/main" id="{6AF05006-6FFB-4C18-853C-CDE60F48F836}"/>
                </a:ext>
              </a:extLst>
            </p:cNvPr>
            <p:cNvSpPr/>
            <p:nvPr/>
          </p:nvSpPr>
          <p:spPr bwMode="auto">
            <a:xfrm>
              <a:off x="7630826" y="2243885"/>
              <a:ext cx="1819834" cy="40233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AD</a:t>
              </a:r>
            </a:p>
          </p:txBody>
        </p:sp>
        <p:pic>
          <p:nvPicPr>
            <p:cNvPr id="61" name="Graphic 60" descr="Azure AD icon">
              <a:extLst>
                <a:ext uri="{FF2B5EF4-FFF2-40B4-BE49-F238E27FC236}">
                  <a16:creationId xmlns:a16="http://schemas.microsoft.com/office/drawing/2014/main" id="{DF618222-0E1F-4D52-8C97-642C218C8C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47946" y="2017574"/>
              <a:ext cx="365760" cy="365760"/>
            </a:xfrm>
            <a:prstGeom prst="rect">
              <a:avLst/>
            </a:prstGeom>
          </p:spPr>
        </p:pic>
        <p:cxnSp>
          <p:nvCxnSpPr>
            <p:cNvPr id="67" name="Straight Connector 66">
              <a:extLst>
                <a:ext uri="{FF2B5EF4-FFF2-40B4-BE49-F238E27FC236}">
                  <a16:creationId xmlns:a16="http://schemas.microsoft.com/office/drawing/2014/main" id="{02E17638-9845-4C6A-8318-A9259E527249}"/>
                </a:ext>
                <a:ext uri="{C183D7F6-B498-43B3-948B-1728B52AA6E4}">
                  <adec:decorative xmlns:adec="http://schemas.microsoft.com/office/drawing/2017/decorative" val="1"/>
                </a:ext>
              </a:extLst>
            </p:cNvPr>
            <p:cNvCxnSpPr>
              <a:cxnSpLocks/>
              <a:stCxn id="50" idx="3"/>
              <a:endCxn id="66" idx="1"/>
            </p:cNvCxnSpPr>
            <p:nvPr/>
          </p:nvCxnSpPr>
          <p:spPr>
            <a:xfrm>
              <a:off x="5166453" y="5820178"/>
              <a:ext cx="3247088" cy="0"/>
            </a:xfrm>
            <a:prstGeom prst="line">
              <a:avLst/>
            </a:prstGeom>
            <a:noFill/>
            <a:ln w="19050" cap="flat" cmpd="sng" algn="ctr">
              <a:solidFill>
                <a:schemeClr val="accent1"/>
              </a:solidFill>
              <a:prstDash val="solid"/>
              <a:miter lim="800000"/>
              <a:headEnd type="none" w="med" len="med"/>
              <a:tailEnd type="arrow" w="med" len="med"/>
            </a:ln>
            <a:effectLst/>
          </p:spPr>
        </p:cxnSp>
        <p:sp>
          <p:nvSpPr>
            <p:cNvPr id="68" name="Rectangle 67">
              <a:extLst>
                <a:ext uri="{FF2B5EF4-FFF2-40B4-BE49-F238E27FC236}">
                  <a16:creationId xmlns:a16="http://schemas.microsoft.com/office/drawing/2014/main" id="{355ED3D2-71AB-48D6-A4E7-2477B5117EEB}"/>
                </a:ext>
              </a:extLst>
            </p:cNvPr>
            <p:cNvSpPr/>
            <p:nvPr/>
          </p:nvSpPr>
          <p:spPr>
            <a:xfrm>
              <a:off x="6476764" y="5573957"/>
              <a:ext cx="874999"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HTTPS/443</a:t>
              </a:r>
            </a:p>
          </p:txBody>
        </p:sp>
        <p:sp>
          <p:nvSpPr>
            <p:cNvPr id="69" name="Rectangle 68">
              <a:extLst>
                <a:ext uri="{FF2B5EF4-FFF2-40B4-BE49-F238E27FC236}">
                  <a16:creationId xmlns:a16="http://schemas.microsoft.com/office/drawing/2014/main" id="{B7E58E15-2DDF-4E39-A79C-18DF6797A444}"/>
                </a:ext>
              </a:extLst>
            </p:cNvPr>
            <p:cNvSpPr/>
            <p:nvPr/>
          </p:nvSpPr>
          <p:spPr>
            <a:xfrm>
              <a:off x="6476764" y="3622014"/>
              <a:ext cx="874999"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HTTPS/443</a:t>
              </a:r>
            </a:p>
          </p:txBody>
        </p:sp>
        <p:sp>
          <p:nvSpPr>
            <p:cNvPr id="70" name="Rectangle 69">
              <a:extLst>
                <a:ext uri="{FF2B5EF4-FFF2-40B4-BE49-F238E27FC236}">
                  <a16:creationId xmlns:a16="http://schemas.microsoft.com/office/drawing/2014/main" id="{92F84112-C37A-45FF-B4B9-64755B40A69F}"/>
                </a:ext>
              </a:extLst>
            </p:cNvPr>
            <p:cNvSpPr/>
            <p:nvPr/>
          </p:nvSpPr>
          <p:spPr bwMode="auto">
            <a:xfrm>
              <a:off x="8854133" y="3215077"/>
              <a:ext cx="2296352" cy="3033747"/>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j-ea"/>
                  <a:cs typeface="+mj-cs"/>
                </a:rPr>
                <a:t>Azure Resource Manager (ARM)</a:t>
              </a:r>
            </a:p>
          </p:txBody>
        </p:sp>
        <p:sp>
          <p:nvSpPr>
            <p:cNvPr id="73" name="Rectangle 72">
              <a:extLst>
                <a:ext uri="{FF2B5EF4-FFF2-40B4-BE49-F238E27FC236}">
                  <a16:creationId xmlns:a16="http://schemas.microsoft.com/office/drawing/2014/main" id="{D12A17BA-2B16-4FA3-9871-E4566871597D}"/>
                </a:ext>
              </a:extLst>
            </p:cNvPr>
            <p:cNvSpPr/>
            <p:nvPr/>
          </p:nvSpPr>
          <p:spPr bwMode="auto">
            <a:xfrm>
              <a:off x="8431075" y="3667068"/>
              <a:ext cx="2296352" cy="40233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Hybrid Compute</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Resource Provider</a:t>
              </a:r>
            </a:p>
          </p:txBody>
        </p:sp>
        <p:pic>
          <p:nvPicPr>
            <p:cNvPr id="74" name="Graphic 73">
              <a:extLst>
                <a:ext uri="{FF2B5EF4-FFF2-40B4-BE49-F238E27FC236}">
                  <a16:creationId xmlns:a16="http://schemas.microsoft.com/office/drawing/2014/main" id="{CB7A2346-58BF-43F6-B82E-82C363A7D6B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36958" y="3685355"/>
              <a:ext cx="365760" cy="365760"/>
            </a:xfrm>
            <a:prstGeom prst="rect">
              <a:avLst/>
            </a:prstGeom>
          </p:spPr>
        </p:pic>
        <p:sp>
          <p:nvSpPr>
            <p:cNvPr id="66" name="Rectangle 65">
              <a:extLst>
                <a:ext uri="{FF2B5EF4-FFF2-40B4-BE49-F238E27FC236}">
                  <a16:creationId xmlns:a16="http://schemas.microsoft.com/office/drawing/2014/main" id="{C860248A-EDB9-4B0E-95F8-8072AA08D5BC}"/>
                </a:ext>
              </a:extLst>
            </p:cNvPr>
            <p:cNvSpPr/>
            <p:nvPr/>
          </p:nvSpPr>
          <p:spPr bwMode="auto">
            <a:xfrm>
              <a:off x="8413541" y="5621354"/>
              <a:ext cx="2313886" cy="39764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Log Analytics</a:t>
              </a:r>
            </a:p>
          </p:txBody>
        </p:sp>
        <p:sp>
          <p:nvSpPr>
            <p:cNvPr id="75" name="Rectangle 74">
              <a:extLst>
                <a:ext uri="{FF2B5EF4-FFF2-40B4-BE49-F238E27FC236}">
                  <a16:creationId xmlns:a16="http://schemas.microsoft.com/office/drawing/2014/main" id="{23CA5C2C-CF15-468E-88B8-3D7E4C929468}"/>
                </a:ext>
              </a:extLst>
            </p:cNvPr>
            <p:cNvSpPr/>
            <p:nvPr/>
          </p:nvSpPr>
          <p:spPr>
            <a:xfrm>
              <a:off x="9540760" y="1972751"/>
              <a:ext cx="1609725" cy="92392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Portal</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 CLI</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SDK</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REST API</a:t>
              </a:r>
            </a:p>
          </p:txBody>
        </p:sp>
        <p:grpSp>
          <p:nvGrpSpPr>
            <p:cNvPr id="76" name="Group 75" descr="Azure admin icon">
              <a:extLst>
                <a:ext uri="{FF2B5EF4-FFF2-40B4-BE49-F238E27FC236}">
                  <a16:creationId xmlns:a16="http://schemas.microsoft.com/office/drawing/2014/main" id="{EDBE9C4C-F377-414F-B527-FA22A0A9703E}"/>
                </a:ext>
                <a:ext uri="{C183D7F6-B498-43B3-948B-1728B52AA6E4}">
                  <adec:decorative xmlns:adec="http://schemas.microsoft.com/office/drawing/2017/decorative" val="0"/>
                </a:ext>
              </a:extLst>
            </p:cNvPr>
            <p:cNvGrpSpPr/>
            <p:nvPr/>
          </p:nvGrpSpPr>
          <p:grpSpPr>
            <a:xfrm>
              <a:off x="9725496" y="609175"/>
              <a:ext cx="1240252" cy="708183"/>
              <a:chOff x="9537620" y="319606"/>
              <a:chExt cx="1240252" cy="708183"/>
            </a:xfrm>
          </p:grpSpPr>
          <p:pic>
            <p:nvPicPr>
              <p:cNvPr id="77" name="Graphic 76">
                <a:extLst>
                  <a:ext uri="{FF2B5EF4-FFF2-40B4-BE49-F238E27FC236}">
                    <a16:creationId xmlns:a16="http://schemas.microsoft.com/office/drawing/2014/main" id="{D826B3C8-689A-416C-BF46-D1F498A010E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45499" y="803292"/>
                <a:ext cx="224497" cy="224497"/>
              </a:xfrm>
              <a:prstGeom prst="rect">
                <a:avLst/>
              </a:prstGeom>
            </p:spPr>
          </p:pic>
          <p:pic>
            <p:nvPicPr>
              <p:cNvPr id="78" name="Graphic 77" descr="User">
                <a:extLst>
                  <a:ext uri="{FF2B5EF4-FFF2-40B4-BE49-F238E27FC236}">
                    <a16:creationId xmlns:a16="http://schemas.microsoft.com/office/drawing/2014/main" id="{4947FC66-47D8-4052-BBE3-3F620938AC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82257" y="456635"/>
                <a:ext cx="550979" cy="550979"/>
              </a:xfrm>
              <a:prstGeom prst="rect">
                <a:avLst/>
              </a:prstGeom>
            </p:spPr>
          </p:pic>
          <p:sp>
            <p:nvSpPr>
              <p:cNvPr id="79" name="Rectangle 78">
                <a:extLst>
                  <a:ext uri="{FF2B5EF4-FFF2-40B4-BE49-F238E27FC236}">
                    <a16:creationId xmlns:a16="http://schemas.microsoft.com/office/drawing/2014/main" id="{47680CBB-B26C-4695-B895-7AF26EF3536B}"/>
                  </a:ext>
                </a:extLst>
              </p:cNvPr>
              <p:cNvSpPr/>
              <p:nvPr/>
            </p:nvSpPr>
            <p:spPr>
              <a:xfrm>
                <a:off x="9537620" y="319606"/>
                <a:ext cx="1240252"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Azure Admin</a:t>
                </a:r>
              </a:p>
            </p:txBody>
          </p:sp>
        </p:grpSp>
        <p:cxnSp>
          <p:nvCxnSpPr>
            <p:cNvPr id="80" name="Straight Connector 79">
              <a:extLst>
                <a:ext uri="{FF2B5EF4-FFF2-40B4-BE49-F238E27FC236}">
                  <a16:creationId xmlns:a16="http://schemas.microsoft.com/office/drawing/2014/main" id="{D91E1C87-0F41-4805-BEB6-01AFAD036728}"/>
                </a:ext>
                <a:ext uri="{C183D7F6-B498-43B3-948B-1728B52AA6E4}">
                  <adec:decorative xmlns:adec="http://schemas.microsoft.com/office/drawing/2017/decorative" val="1"/>
                </a:ext>
              </a:extLst>
            </p:cNvPr>
            <p:cNvCxnSpPr>
              <a:cxnSpLocks/>
              <a:endCxn id="75" idx="2"/>
            </p:cNvCxnSpPr>
            <p:nvPr/>
          </p:nvCxnSpPr>
          <p:spPr>
            <a:xfrm flipV="1">
              <a:off x="10345622" y="2896676"/>
              <a:ext cx="1" cy="318402"/>
            </a:xfrm>
            <a:prstGeom prst="line">
              <a:avLst/>
            </a:prstGeom>
            <a:noFill/>
            <a:ln w="19050" cap="flat" cmpd="sng" algn="ctr">
              <a:solidFill>
                <a:schemeClr val="accent1"/>
              </a:solidFill>
              <a:prstDash val="solid"/>
              <a:miter lim="800000"/>
              <a:headEnd type="arrow" w="med" len="med"/>
              <a:tailEnd type="arrow" w="med" len="med"/>
            </a:ln>
            <a:effectLst/>
          </p:spPr>
        </p:cxnSp>
        <p:cxnSp>
          <p:nvCxnSpPr>
            <p:cNvPr id="81" name="Straight Connector 80">
              <a:extLst>
                <a:ext uri="{FF2B5EF4-FFF2-40B4-BE49-F238E27FC236}">
                  <a16:creationId xmlns:a16="http://schemas.microsoft.com/office/drawing/2014/main" id="{D28F9FC4-6697-4EB1-B8B8-A68942247755}"/>
                </a:ext>
                <a:ext uri="{C183D7F6-B498-43B3-948B-1728B52AA6E4}">
                  <adec:decorative xmlns:adec="http://schemas.microsoft.com/office/drawing/2017/decorative" val="1"/>
                </a:ext>
              </a:extLst>
            </p:cNvPr>
            <p:cNvCxnSpPr>
              <a:cxnSpLocks/>
              <a:stCxn id="75" idx="0"/>
            </p:cNvCxnSpPr>
            <p:nvPr/>
          </p:nvCxnSpPr>
          <p:spPr>
            <a:xfrm flipV="1">
              <a:off x="10345623" y="1401575"/>
              <a:ext cx="0" cy="571176"/>
            </a:xfrm>
            <a:prstGeom prst="line">
              <a:avLst/>
            </a:prstGeom>
            <a:noFill/>
            <a:ln w="19050" cap="flat" cmpd="sng" algn="ctr">
              <a:solidFill>
                <a:schemeClr val="accent1"/>
              </a:solidFill>
              <a:prstDash val="solid"/>
              <a:miter lim="800000"/>
              <a:headEnd type="arrow" w="med" len="med"/>
              <a:tailEnd type="none" w="lg" len="med"/>
            </a:ln>
            <a:effectLst/>
          </p:spPr>
        </p:cxnSp>
        <p:pic>
          <p:nvPicPr>
            <p:cNvPr id="82" name="Graphic 81" descr="Server icon">
              <a:extLst>
                <a:ext uri="{FF2B5EF4-FFF2-40B4-BE49-F238E27FC236}">
                  <a16:creationId xmlns:a16="http://schemas.microsoft.com/office/drawing/2014/main" id="{43BC1ADD-1245-46DE-B3B8-9A2CAE05422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5919" y="1401575"/>
              <a:ext cx="365760" cy="365760"/>
            </a:xfrm>
            <a:prstGeom prst="rect">
              <a:avLst/>
            </a:prstGeom>
          </p:spPr>
        </p:pic>
        <p:sp>
          <p:nvSpPr>
            <p:cNvPr id="85" name="Rectangle 84">
              <a:extLst>
                <a:ext uri="{FF2B5EF4-FFF2-40B4-BE49-F238E27FC236}">
                  <a16:creationId xmlns:a16="http://schemas.microsoft.com/office/drawing/2014/main" id="{8D79153B-F697-4D21-9D3C-01A74A7B5D22}"/>
                </a:ext>
              </a:extLst>
            </p:cNvPr>
            <p:cNvSpPr/>
            <p:nvPr/>
          </p:nvSpPr>
          <p:spPr>
            <a:xfrm>
              <a:off x="7351784" y="2966319"/>
              <a:ext cx="1273505"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Authentication &amp; Authorization</a:t>
              </a:r>
            </a:p>
          </p:txBody>
        </p:sp>
        <p:sp>
          <p:nvSpPr>
            <p:cNvPr id="87" name="Rectangle 86">
              <a:extLst>
                <a:ext uri="{FF2B5EF4-FFF2-40B4-BE49-F238E27FC236}">
                  <a16:creationId xmlns:a16="http://schemas.microsoft.com/office/drawing/2014/main" id="{E10DEB69-DBD8-41FC-9292-D3AC8F2654C7}"/>
                </a:ext>
              </a:extLst>
            </p:cNvPr>
            <p:cNvSpPr/>
            <p:nvPr/>
          </p:nvSpPr>
          <p:spPr bwMode="auto">
            <a:xfrm>
              <a:off x="8431075" y="4387806"/>
              <a:ext cx="2296352" cy="40233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Guest Configuration</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Resource Provider</a:t>
              </a:r>
            </a:p>
          </p:txBody>
        </p:sp>
        <p:pic>
          <p:nvPicPr>
            <p:cNvPr id="89" name="Graphic 88">
              <a:extLst>
                <a:ext uri="{FF2B5EF4-FFF2-40B4-BE49-F238E27FC236}">
                  <a16:creationId xmlns:a16="http://schemas.microsoft.com/office/drawing/2014/main" id="{66F65768-34E8-485C-979A-F78EBA4AF66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36958" y="4400703"/>
              <a:ext cx="365760" cy="365760"/>
            </a:xfrm>
            <a:prstGeom prst="rect">
              <a:avLst/>
            </a:prstGeom>
          </p:spPr>
        </p:pic>
        <p:sp>
          <p:nvSpPr>
            <p:cNvPr id="91" name="Rectangle 90">
              <a:extLst>
                <a:ext uri="{FF2B5EF4-FFF2-40B4-BE49-F238E27FC236}">
                  <a16:creationId xmlns:a16="http://schemas.microsoft.com/office/drawing/2014/main" id="{FD8A3354-A229-45CE-A31B-9C233324E785}"/>
                </a:ext>
              </a:extLst>
            </p:cNvPr>
            <p:cNvSpPr/>
            <p:nvPr/>
          </p:nvSpPr>
          <p:spPr>
            <a:xfrm>
              <a:off x="6476764" y="4347739"/>
              <a:ext cx="874999"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HTTPS/443</a:t>
              </a:r>
            </a:p>
          </p:txBody>
        </p:sp>
        <p:cxnSp>
          <p:nvCxnSpPr>
            <p:cNvPr id="92" name="Straight Connector 91">
              <a:extLst>
                <a:ext uri="{FF2B5EF4-FFF2-40B4-BE49-F238E27FC236}">
                  <a16:creationId xmlns:a16="http://schemas.microsoft.com/office/drawing/2014/main" id="{25942EC9-4155-471E-ADCA-066C82E45E0E}"/>
                </a:ext>
                <a:ext uri="{C183D7F6-B498-43B3-948B-1728B52AA6E4}">
                  <adec:decorative xmlns:adec="http://schemas.microsoft.com/office/drawing/2017/decorative" val="1"/>
                </a:ext>
              </a:extLst>
            </p:cNvPr>
            <p:cNvCxnSpPr>
              <a:cxnSpLocks/>
              <a:stCxn id="73" idx="1"/>
              <a:endCxn id="46" idx="3"/>
            </p:cNvCxnSpPr>
            <p:nvPr/>
          </p:nvCxnSpPr>
          <p:spPr>
            <a:xfrm flipH="1">
              <a:off x="5426018" y="3868236"/>
              <a:ext cx="3005057" cy="0"/>
            </a:xfrm>
            <a:prstGeom prst="line">
              <a:avLst/>
            </a:prstGeom>
            <a:noFill/>
            <a:ln w="19050" cap="flat" cmpd="sng" algn="ctr">
              <a:solidFill>
                <a:schemeClr val="accent1"/>
              </a:solidFill>
              <a:prstDash val="solid"/>
              <a:miter lim="800000"/>
              <a:headEnd type="arrow" w="med" len="med"/>
              <a:tailEnd type="none" w="med" len="med"/>
            </a:ln>
            <a:effectLst/>
          </p:spPr>
        </p:cxnSp>
        <p:cxnSp>
          <p:nvCxnSpPr>
            <p:cNvPr id="93" name="Straight Connector 92">
              <a:extLst>
                <a:ext uri="{FF2B5EF4-FFF2-40B4-BE49-F238E27FC236}">
                  <a16:creationId xmlns:a16="http://schemas.microsoft.com/office/drawing/2014/main" id="{FFF8DE5F-336B-40F4-9AEF-1140FF646F2B}"/>
                </a:ext>
                <a:ext uri="{C183D7F6-B498-43B3-948B-1728B52AA6E4}">
                  <adec:decorative xmlns:adec="http://schemas.microsoft.com/office/drawing/2017/decorative" val="1"/>
                </a:ext>
              </a:extLst>
            </p:cNvPr>
            <p:cNvCxnSpPr>
              <a:cxnSpLocks/>
              <a:stCxn id="87" idx="1"/>
              <a:endCxn id="47" idx="3"/>
            </p:cNvCxnSpPr>
            <p:nvPr/>
          </p:nvCxnSpPr>
          <p:spPr>
            <a:xfrm flipH="1">
              <a:off x="5426018" y="4588974"/>
              <a:ext cx="3005057" cy="4772"/>
            </a:xfrm>
            <a:prstGeom prst="line">
              <a:avLst/>
            </a:prstGeom>
            <a:noFill/>
            <a:ln w="19050" cap="flat" cmpd="sng" algn="ctr">
              <a:solidFill>
                <a:schemeClr val="accent1"/>
              </a:solidFill>
              <a:prstDash val="solid"/>
              <a:miter lim="800000"/>
              <a:headEnd type="arrow" w="med" len="med"/>
              <a:tailEnd type="none" w="med" len="med"/>
            </a:ln>
            <a:effectLst/>
          </p:spPr>
        </p:cxnSp>
        <p:grpSp>
          <p:nvGrpSpPr>
            <p:cNvPr id="52" name="Group 51" descr="Microsoft Azure logo">
              <a:extLst>
                <a:ext uri="{FF2B5EF4-FFF2-40B4-BE49-F238E27FC236}">
                  <a16:creationId xmlns:a16="http://schemas.microsoft.com/office/drawing/2014/main" id="{C603158D-EFC5-4667-A709-DE8D17CBC0BD}"/>
                </a:ext>
              </a:extLst>
            </p:cNvPr>
            <p:cNvGrpSpPr/>
            <p:nvPr/>
          </p:nvGrpSpPr>
          <p:grpSpPr>
            <a:xfrm>
              <a:off x="8352244" y="1615585"/>
              <a:ext cx="1635118" cy="301856"/>
              <a:chOff x="9047655" y="4372095"/>
              <a:chExt cx="1685927" cy="311236"/>
            </a:xfrm>
          </p:grpSpPr>
          <p:pic>
            <p:nvPicPr>
              <p:cNvPr id="55" name="Picture 54" descr="A picture containing drawing&#10;&#10;Description automatically generated">
                <a:extLst>
                  <a:ext uri="{FF2B5EF4-FFF2-40B4-BE49-F238E27FC236}">
                    <a16:creationId xmlns:a16="http://schemas.microsoft.com/office/drawing/2014/main" id="{5B13E7CB-442D-4622-A828-90CE3B1E3B03}"/>
                  </a:ext>
                </a:extLst>
              </p:cNvPr>
              <p:cNvPicPr>
                <a:picLocks noChangeAspect="1"/>
              </p:cNvPicPr>
              <p:nvPr/>
            </p:nvPicPr>
            <p:blipFill rotWithShape="1">
              <a:blip r:embed="rId10">
                <a:extLst>
                  <a:ext uri="{28A0092B-C50C-407E-A947-70E740481C1C}">
                    <a14:useLocalDpi xmlns:a14="http://schemas.microsoft.com/office/drawing/2010/main" val="0"/>
                  </a:ext>
                </a:extLst>
              </a:blip>
              <a:srcRect r="82446" b="108"/>
              <a:stretch/>
            </p:blipFill>
            <p:spPr>
              <a:xfrm>
                <a:off x="9047655" y="4372095"/>
                <a:ext cx="295941" cy="310902"/>
              </a:xfrm>
              <a:prstGeom prst="rect">
                <a:avLst/>
              </a:prstGeom>
            </p:spPr>
          </p:pic>
          <p:pic>
            <p:nvPicPr>
              <p:cNvPr id="59" name="Picture 58" descr="A picture containing drawing&#10;&#10;Description automatically generated">
                <a:extLst>
                  <a:ext uri="{FF2B5EF4-FFF2-40B4-BE49-F238E27FC236}">
                    <a16:creationId xmlns:a16="http://schemas.microsoft.com/office/drawing/2014/main" id="{5541B993-CC3C-4DA0-91A3-A4889F4CF4FC}"/>
                  </a:ext>
                </a:extLst>
              </p:cNvPr>
              <p:cNvPicPr>
                <a:picLocks noChangeAspect="1"/>
              </p:cNvPicPr>
              <p:nvPr/>
            </p:nvPicPr>
            <p:blipFill rotWithShape="1">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a:stretch/>
            </p:blipFill>
            <p:spPr>
              <a:xfrm>
                <a:off x="9343597" y="4372095"/>
                <a:ext cx="1389985" cy="311236"/>
              </a:xfrm>
              <a:prstGeom prst="rect">
                <a:avLst/>
              </a:prstGeom>
            </p:spPr>
          </p:pic>
        </p:grpSp>
        <p:cxnSp>
          <p:nvCxnSpPr>
            <p:cNvPr id="4" name="Connector: Elbow 3">
              <a:extLst>
                <a:ext uri="{FF2B5EF4-FFF2-40B4-BE49-F238E27FC236}">
                  <a16:creationId xmlns:a16="http://schemas.microsoft.com/office/drawing/2014/main" id="{DF058F29-4B84-4C11-B7B4-9D04F12921D7}"/>
                </a:ext>
                <a:ext uri="{C183D7F6-B498-43B3-948B-1728B52AA6E4}">
                  <adec:decorative xmlns:adec="http://schemas.microsoft.com/office/drawing/2017/decorative" val="1"/>
                </a:ext>
              </a:extLst>
            </p:cNvPr>
            <p:cNvCxnSpPr/>
            <p:nvPr/>
          </p:nvCxnSpPr>
          <p:spPr>
            <a:xfrm flipV="1">
              <a:off x="5245240" y="2434714"/>
              <a:ext cx="2385586" cy="1158032"/>
            </a:xfrm>
            <a:prstGeom prst="bentConnector3">
              <a:avLst>
                <a:gd name="adj1" fmla="val -124"/>
              </a:avLst>
            </a:prstGeom>
            <a:noFill/>
            <a:ln w="19050" cap="flat" cmpd="sng" algn="ctr">
              <a:solidFill>
                <a:schemeClr val="accent1"/>
              </a:solidFill>
              <a:prstDash val="solid"/>
              <a:miter lim="800000"/>
              <a:headEnd type="none" w="med" len="med"/>
              <a:tailEnd type="arrow" w="med" len="med"/>
            </a:ln>
            <a:effectLst/>
          </p:spPr>
        </p:cxnSp>
        <p:sp>
          <p:nvSpPr>
            <p:cNvPr id="6" name="Rectangle 5">
              <a:extLst>
                <a:ext uri="{FF2B5EF4-FFF2-40B4-BE49-F238E27FC236}">
                  <a16:creationId xmlns:a16="http://schemas.microsoft.com/office/drawing/2014/main" id="{177AD659-E6B1-44A6-9F07-E7E28160A1CC}"/>
                </a:ext>
              </a:extLst>
            </p:cNvPr>
            <p:cNvSpPr/>
            <p:nvPr/>
          </p:nvSpPr>
          <p:spPr>
            <a:xfrm>
              <a:off x="6476764" y="2188279"/>
              <a:ext cx="874999"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HTTPS/443</a:t>
              </a:r>
            </a:p>
          </p:txBody>
        </p:sp>
        <p:pic>
          <p:nvPicPr>
            <p:cNvPr id="11" name="Graphic 10">
              <a:extLst>
                <a:ext uri="{FF2B5EF4-FFF2-40B4-BE49-F238E27FC236}">
                  <a16:creationId xmlns:a16="http://schemas.microsoft.com/office/drawing/2014/main" id="{EB7EF3B6-2156-4588-961E-D918F646CA8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36958" y="5639539"/>
              <a:ext cx="365760" cy="365760"/>
            </a:xfrm>
            <a:prstGeom prst="rect">
              <a:avLst/>
            </a:prstGeom>
          </p:spPr>
        </p:pic>
        <p:sp>
          <p:nvSpPr>
            <p:cNvPr id="12" name="Rectangle 11">
              <a:extLst>
                <a:ext uri="{FF2B5EF4-FFF2-40B4-BE49-F238E27FC236}">
                  <a16:creationId xmlns:a16="http://schemas.microsoft.com/office/drawing/2014/main" id="{B4633EB4-9FF4-41AB-9A92-42CE8CF7CF0F}"/>
                </a:ext>
              </a:extLst>
            </p:cNvPr>
            <p:cNvSpPr/>
            <p:nvPr/>
          </p:nvSpPr>
          <p:spPr bwMode="auto">
            <a:xfrm>
              <a:off x="1126163" y="5621354"/>
              <a:ext cx="1278566" cy="39764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Custom Script</a:t>
              </a:r>
            </a:p>
          </p:txBody>
        </p:sp>
        <p:cxnSp>
          <p:nvCxnSpPr>
            <p:cNvPr id="64" name="Straight Connector 63">
              <a:extLst>
                <a:ext uri="{FF2B5EF4-FFF2-40B4-BE49-F238E27FC236}">
                  <a16:creationId xmlns:a16="http://schemas.microsoft.com/office/drawing/2014/main" id="{966891F1-D484-46D1-A759-4008189E19AB}"/>
                </a:ext>
                <a:ext uri="{C183D7F6-B498-43B3-948B-1728B52AA6E4}">
                  <adec:decorative xmlns:adec="http://schemas.microsoft.com/office/drawing/2017/decorative" val="1"/>
                </a:ext>
              </a:extLst>
            </p:cNvPr>
            <p:cNvCxnSpPr>
              <a:cxnSpLocks/>
              <a:endCxn id="58" idx="2"/>
            </p:cNvCxnSpPr>
            <p:nvPr/>
          </p:nvCxnSpPr>
          <p:spPr>
            <a:xfrm flipV="1">
              <a:off x="8540743" y="2646221"/>
              <a:ext cx="0" cy="1039134"/>
            </a:xfrm>
            <a:prstGeom prst="line">
              <a:avLst/>
            </a:prstGeom>
            <a:noFill/>
            <a:ln w="19050" cap="flat" cmpd="sng" algn="ctr">
              <a:solidFill>
                <a:schemeClr val="accent1"/>
              </a:solidFill>
              <a:prstDash val="solid"/>
              <a:miter lim="800000"/>
              <a:headEnd type="arrow" w="med" len="med"/>
              <a:tailEnd type="arrow" w="med" len="med"/>
            </a:ln>
            <a:effectLst/>
          </p:spPr>
        </p:cxnSp>
        <p:cxnSp>
          <p:nvCxnSpPr>
            <p:cNvPr id="10" name="Connector: Elbow 9">
              <a:extLst>
                <a:ext uri="{FF2B5EF4-FFF2-40B4-BE49-F238E27FC236}">
                  <a16:creationId xmlns:a16="http://schemas.microsoft.com/office/drawing/2014/main" id="{15479569-2017-4A74-BCCA-C2566EC330EC}"/>
                </a:ext>
                <a:ext uri="{C183D7F6-B498-43B3-948B-1728B52AA6E4}">
                  <adec:decorative xmlns:adec="http://schemas.microsoft.com/office/drawing/2017/decorative" val="1"/>
                </a:ext>
              </a:extLst>
            </p:cNvPr>
            <p:cNvCxnSpPr>
              <a:endCxn id="87" idx="1"/>
            </p:cNvCxnSpPr>
            <p:nvPr/>
          </p:nvCxnSpPr>
          <p:spPr>
            <a:xfrm flipV="1">
              <a:off x="5426017" y="4588974"/>
              <a:ext cx="3005058" cy="725976"/>
            </a:xfrm>
            <a:prstGeom prst="bentConnector3">
              <a:avLst/>
            </a:prstGeom>
            <a:noFill/>
            <a:ln w="19050" cap="flat" cmpd="sng" algn="ctr">
              <a:solidFill>
                <a:schemeClr val="accent1"/>
              </a:solidFill>
              <a:prstDash val="solid"/>
              <a:miter lim="800000"/>
              <a:headEnd type="none" w="med" len="med"/>
              <a:tailEnd type="none" w="med" len="med"/>
            </a:ln>
            <a:effectLst/>
          </p:spPr>
        </p:cxnSp>
      </p:grpSp>
    </p:spTree>
    <p:extLst>
      <p:ext uri="{BB962C8B-B14F-4D97-AF65-F5344CB8AC3E}">
        <p14:creationId xmlns:p14="http://schemas.microsoft.com/office/powerpoint/2010/main" val="583570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9A557-E7BC-4DEA-B5D0-D924B908A17B}"/>
              </a:ext>
            </a:extLst>
          </p:cNvPr>
          <p:cNvSpPr>
            <a:spLocks noGrp="1"/>
          </p:cNvSpPr>
          <p:nvPr>
            <p:ph type="title"/>
          </p:nvPr>
        </p:nvSpPr>
        <p:spPr>
          <a:xfrm>
            <a:off x="588263" y="457200"/>
            <a:ext cx="11018520" cy="861774"/>
          </a:xfrm>
        </p:spPr>
        <p:txBody>
          <a:bodyPr/>
          <a:lstStyle/>
          <a:p>
            <a:r>
              <a:rPr lang="en-US" dirty="0">
                <a:cs typeface="Segoe UI"/>
              </a:rPr>
              <a:t>Azure Arc-enabled servers</a:t>
            </a:r>
            <a:br>
              <a:rPr lang="en-US" dirty="0"/>
            </a:br>
            <a:r>
              <a:rPr lang="en-US" sz="2000" dirty="0">
                <a:solidFill>
                  <a:schemeClr val="accent1"/>
                </a:solidFill>
                <a:latin typeface="+mn-lt"/>
                <a:cs typeface="Segoe UI"/>
              </a:rPr>
              <a:t>Azure Key Vault Integration</a:t>
            </a:r>
            <a:endParaRPr lang="en-US" sz="2000" dirty="0">
              <a:solidFill>
                <a:schemeClr val="accent1"/>
              </a:solidFill>
              <a:latin typeface="+mn-lt"/>
            </a:endParaRPr>
          </a:p>
        </p:txBody>
      </p:sp>
      <p:grpSp>
        <p:nvGrpSpPr>
          <p:cNvPr id="77" name="Group 76" descr="Azure admin icon">
            <a:extLst>
              <a:ext uri="{FF2B5EF4-FFF2-40B4-BE49-F238E27FC236}">
                <a16:creationId xmlns:a16="http://schemas.microsoft.com/office/drawing/2014/main" id="{14C209FE-53CD-4C95-A766-C6A5E3996F10}"/>
              </a:ext>
              <a:ext uri="{C183D7F6-B498-43B3-948B-1728B52AA6E4}">
                <adec:decorative xmlns:adec="http://schemas.microsoft.com/office/drawing/2017/decorative" val="0"/>
              </a:ext>
            </a:extLst>
          </p:cNvPr>
          <p:cNvGrpSpPr/>
          <p:nvPr/>
        </p:nvGrpSpPr>
        <p:grpSpPr>
          <a:xfrm>
            <a:off x="-103361" y="1550551"/>
            <a:ext cx="1240252" cy="909602"/>
            <a:chOff x="9477444" y="108365"/>
            <a:chExt cx="1240252" cy="909602"/>
          </a:xfrm>
        </p:grpSpPr>
        <p:pic>
          <p:nvPicPr>
            <p:cNvPr id="79" name="Graphic 78" descr="User">
              <a:extLst>
                <a:ext uri="{FF2B5EF4-FFF2-40B4-BE49-F238E27FC236}">
                  <a16:creationId xmlns:a16="http://schemas.microsoft.com/office/drawing/2014/main" id="{67A78B9E-9784-4FE6-A18D-5E08F99306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22081" y="466988"/>
              <a:ext cx="550979" cy="550979"/>
            </a:xfrm>
            <a:prstGeom prst="rect">
              <a:avLst/>
            </a:prstGeom>
          </p:spPr>
        </p:pic>
        <p:sp>
          <p:nvSpPr>
            <p:cNvPr id="81" name="Rectangle 80">
              <a:extLst>
                <a:ext uri="{FF2B5EF4-FFF2-40B4-BE49-F238E27FC236}">
                  <a16:creationId xmlns:a16="http://schemas.microsoft.com/office/drawing/2014/main" id="{8D989888-3473-4A5C-A38D-AB3B58A5D13D}"/>
                </a:ext>
              </a:extLst>
            </p:cNvPr>
            <p:cNvSpPr/>
            <p:nvPr/>
          </p:nvSpPr>
          <p:spPr>
            <a:xfrm>
              <a:off x="9477444" y="108365"/>
              <a:ext cx="1240252" cy="400110"/>
            </a:xfrm>
            <a:prstGeom prst="rect">
              <a:avLst/>
            </a:prstGeom>
          </p:spPr>
          <p:txBody>
            <a:bodyPr wrap="square">
              <a:spAutoFit/>
            </a:bodyPr>
            <a:lstStyle/>
            <a:p>
              <a:pPr algn="ctr" defTabSz="914400">
                <a:defRPr/>
              </a:pPr>
              <a:r>
                <a:rPr lang="en-US" sz="1000">
                  <a:latin typeface="Segoe UI Symbol" panose="020B0502040204020203" pitchFamily="34" charset="0"/>
                  <a:ea typeface="Segoe UI Symbol" panose="020B0502040204020203" pitchFamily="34" charset="0"/>
                </a:rPr>
                <a:t>System / Security Administrator</a:t>
              </a:r>
            </a:p>
          </p:txBody>
        </p:sp>
      </p:grpSp>
      <p:grpSp>
        <p:nvGrpSpPr>
          <p:cNvPr id="3" name="Group 2">
            <a:extLst>
              <a:ext uri="{FF2B5EF4-FFF2-40B4-BE49-F238E27FC236}">
                <a16:creationId xmlns:a16="http://schemas.microsoft.com/office/drawing/2014/main" id="{3D995B7F-A43E-478C-8012-D7448CE6C439}"/>
              </a:ext>
              <a:ext uri="{C183D7F6-B498-43B3-948B-1728B52AA6E4}">
                <adec:decorative xmlns:adec="http://schemas.microsoft.com/office/drawing/2017/decorative" val="1"/>
              </a:ext>
            </a:extLst>
          </p:cNvPr>
          <p:cNvGrpSpPr/>
          <p:nvPr/>
        </p:nvGrpSpPr>
        <p:grpSpPr>
          <a:xfrm>
            <a:off x="516766" y="1776959"/>
            <a:ext cx="11624433" cy="5019957"/>
            <a:chOff x="516766" y="1776959"/>
            <a:chExt cx="11624433" cy="5019957"/>
          </a:xfrm>
        </p:grpSpPr>
        <p:sp>
          <p:nvSpPr>
            <p:cNvPr id="17" name="Rectangle 16">
              <a:extLst>
                <a:ext uri="{FF2B5EF4-FFF2-40B4-BE49-F238E27FC236}">
                  <a16:creationId xmlns:a16="http://schemas.microsoft.com/office/drawing/2014/main" id="{83BC6AB9-657C-4067-A580-481B917FB256}"/>
                </a:ext>
              </a:extLst>
            </p:cNvPr>
            <p:cNvSpPr/>
            <p:nvPr/>
          </p:nvSpPr>
          <p:spPr bwMode="auto">
            <a:xfrm>
              <a:off x="7621058" y="4450521"/>
              <a:ext cx="4520141" cy="234639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server</a:t>
              </a:r>
            </a:p>
          </p:txBody>
        </p:sp>
        <p:cxnSp>
          <p:nvCxnSpPr>
            <p:cNvPr id="64" name="Elbow Connector 227">
              <a:extLst>
                <a:ext uri="{FF2B5EF4-FFF2-40B4-BE49-F238E27FC236}">
                  <a16:creationId xmlns:a16="http://schemas.microsoft.com/office/drawing/2014/main" id="{D419615D-290D-4185-A009-667E77D6A9D7}"/>
                </a:ext>
                <a:ext uri="{C183D7F6-B498-43B3-948B-1728B52AA6E4}">
                  <adec:decorative xmlns:adec="http://schemas.microsoft.com/office/drawing/2017/decorative" val="1"/>
                </a:ext>
              </a:extLst>
            </p:cNvPr>
            <p:cNvCxnSpPr>
              <a:cxnSpLocks/>
              <a:stCxn id="89" idx="1"/>
              <a:endCxn id="79" idx="2"/>
            </p:cNvCxnSpPr>
            <p:nvPr/>
          </p:nvCxnSpPr>
          <p:spPr>
            <a:xfrm rot="10800000">
              <a:off x="516766" y="2460154"/>
              <a:ext cx="7319918" cy="2808101"/>
            </a:xfrm>
            <a:prstGeom prst="bentConnector2">
              <a:avLst/>
            </a:prstGeom>
            <a:noFill/>
            <a:ln w="15875" cap="flat" cmpd="sng" algn="ctr">
              <a:solidFill>
                <a:schemeClr val="accent1"/>
              </a:solidFill>
              <a:prstDash val="solid"/>
              <a:miter lim="800000"/>
              <a:headEnd type="arrow" w="med" len="med"/>
              <a:tailEnd type="none" w="lg" len="med"/>
            </a:ln>
            <a:effectLst/>
          </p:spPr>
        </p:cxnSp>
        <p:sp>
          <p:nvSpPr>
            <p:cNvPr id="5" name="Rectangle 4">
              <a:extLst>
                <a:ext uri="{FF2B5EF4-FFF2-40B4-BE49-F238E27FC236}">
                  <a16:creationId xmlns:a16="http://schemas.microsoft.com/office/drawing/2014/main" id="{06046251-2DAD-4632-A76C-DA89A6E31E97}"/>
                </a:ext>
              </a:extLst>
            </p:cNvPr>
            <p:cNvSpPr/>
            <p:nvPr/>
          </p:nvSpPr>
          <p:spPr bwMode="auto">
            <a:xfrm>
              <a:off x="3246069" y="2918770"/>
              <a:ext cx="2438325" cy="130221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Key Vault (AKV)</a:t>
              </a:r>
            </a:p>
          </p:txBody>
        </p:sp>
        <p:pic>
          <p:nvPicPr>
            <p:cNvPr id="8" name="Graphic 7">
              <a:extLst>
                <a:ext uri="{FF2B5EF4-FFF2-40B4-BE49-F238E27FC236}">
                  <a16:creationId xmlns:a16="http://schemas.microsoft.com/office/drawing/2014/main" id="{ECC8B9A6-AF10-45EA-9132-1567F151B32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63189" y="2735890"/>
              <a:ext cx="365760" cy="365760"/>
            </a:xfrm>
            <a:prstGeom prst="rect">
              <a:avLst/>
            </a:prstGeom>
          </p:spPr>
        </p:pic>
        <p:grpSp>
          <p:nvGrpSpPr>
            <p:cNvPr id="12" name="Group 11">
              <a:extLst>
                <a:ext uri="{FF2B5EF4-FFF2-40B4-BE49-F238E27FC236}">
                  <a16:creationId xmlns:a16="http://schemas.microsoft.com/office/drawing/2014/main" id="{D5BC1BC2-D3FB-4DEF-80D3-39137D54D551}"/>
                </a:ext>
                <a:ext uri="{C183D7F6-B498-43B3-948B-1728B52AA6E4}">
                  <adec:decorative xmlns:adec="http://schemas.microsoft.com/office/drawing/2017/decorative" val="1"/>
                </a:ext>
              </a:extLst>
            </p:cNvPr>
            <p:cNvGrpSpPr/>
            <p:nvPr/>
          </p:nvGrpSpPr>
          <p:grpSpPr>
            <a:xfrm>
              <a:off x="3589897" y="3345615"/>
              <a:ext cx="1750667" cy="741728"/>
              <a:chOff x="5809860" y="4867507"/>
              <a:chExt cx="1750667" cy="741728"/>
            </a:xfrm>
          </p:grpSpPr>
          <p:sp>
            <p:nvSpPr>
              <p:cNvPr id="44" name="Rectangle 43">
                <a:extLst>
                  <a:ext uri="{FF2B5EF4-FFF2-40B4-BE49-F238E27FC236}">
                    <a16:creationId xmlns:a16="http://schemas.microsoft.com/office/drawing/2014/main" id="{3F1F694E-5B05-4788-8017-5FA384A760C0}"/>
                  </a:ext>
                </a:extLst>
              </p:cNvPr>
              <p:cNvSpPr/>
              <p:nvPr/>
            </p:nvSpPr>
            <p:spPr bwMode="auto">
              <a:xfrm>
                <a:off x="5809860" y="4867507"/>
                <a:ext cx="1750667" cy="74172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100">
                    <a:solidFill>
                      <a:srgbClr val="50E6FF"/>
                    </a:solidFill>
                    <a:latin typeface="Segoe UI Semibold"/>
                    <a:cs typeface="Segoe UI" pitchFamily="34" charset="0"/>
                  </a:rPr>
                  <a:t>User Certificates</a:t>
                </a:r>
                <a:endPar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11" name="Group 10">
                <a:extLst>
                  <a:ext uri="{FF2B5EF4-FFF2-40B4-BE49-F238E27FC236}">
                    <a16:creationId xmlns:a16="http://schemas.microsoft.com/office/drawing/2014/main" id="{8AA05723-EFAB-4821-BF21-20927F41CB2F}"/>
                  </a:ext>
                </a:extLst>
              </p:cNvPr>
              <p:cNvGrpSpPr/>
              <p:nvPr/>
            </p:nvGrpSpPr>
            <p:grpSpPr>
              <a:xfrm>
                <a:off x="6069909" y="5195753"/>
                <a:ext cx="1239272" cy="365762"/>
                <a:chOff x="4914863" y="2458129"/>
                <a:chExt cx="1239272" cy="365762"/>
              </a:xfrm>
            </p:grpSpPr>
            <p:pic>
              <p:nvPicPr>
                <p:cNvPr id="10" name="Graphic 9">
                  <a:extLst>
                    <a:ext uri="{FF2B5EF4-FFF2-40B4-BE49-F238E27FC236}">
                      <a16:creationId xmlns:a16="http://schemas.microsoft.com/office/drawing/2014/main" id="{B48A7293-F2E1-4D0E-90EB-2196031F51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14863" y="2458131"/>
                  <a:ext cx="365760" cy="365760"/>
                </a:xfrm>
                <a:prstGeom prst="rect">
                  <a:avLst/>
                </a:prstGeom>
              </p:spPr>
            </p:pic>
            <p:pic>
              <p:nvPicPr>
                <p:cNvPr id="45" name="Graphic 44">
                  <a:extLst>
                    <a:ext uri="{FF2B5EF4-FFF2-40B4-BE49-F238E27FC236}">
                      <a16:creationId xmlns:a16="http://schemas.microsoft.com/office/drawing/2014/main" id="{0F3F46BB-DEE0-4641-86D2-E6E6430C61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51619" y="2458130"/>
                  <a:ext cx="365760" cy="365760"/>
                </a:xfrm>
                <a:prstGeom prst="rect">
                  <a:avLst/>
                </a:prstGeom>
              </p:spPr>
            </p:pic>
            <p:pic>
              <p:nvPicPr>
                <p:cNvPr id="46" name="Graphic 45">
                  <a:extLst>
                    <a:ext uri="{FF2B5EF4-FFF2-40B4-BE49-F238E27FC236}">
                      <a16:creationId xmlns:a16="http://schemas.microsoft.com/office/drawing/2014/main" id="{960FE62E-47FC-45A4-81B6-EBE4715618C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88375" y="2458129"/>
                  <a:ext cx="365760" cy="365760"/>
                </a:xfrm>
                <a:prstGeom prst="rect">
                  <a:avLst/>
                </a:prstGeom>
              </p:spPr>
            </p:pic>
          </p:grpSp>
        </p:grpSp>
        <p:sp>
          <p:nvSpPr>
            <p:cNvPr id="48" name="Rectangle 47">
              <a:extLst>
                <a:ext uri="{FF2B5EF4-FFF2-40B4-BE49-F238E27FC236}">
                  <a16:creationId xmlns:a16="http://schemas.microsoft.com/office/drawing/2014/main" id="{61C10756-84D8-4DEC-AEC4-208FF4E76E94}"/>
                </a:ext>
              </a:extLst>
            </p:cNvPr>
            <p:cNvSpPr/>
            <p:nvPr/>
          </p:nvSpPr>
          <p:spPr bwMode="auto">
            <a:xfrm>
              <a:off x="1893237" y="1950661"/>
              <a:ext cx="2169802" cy="46481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100">
                  <a:solidFill>
                    <a:srgbClr val="50E6FF"/>
                  </a:solidFill>
                  <a:latin typeface="Segoe UI Semibold"/>
                  <a:cs typeface="Segoe UI" pitchFamily="34" charset="0"/>
                </a:rPr>
                <a:t>Public Key Infrastructure (PKI)</a:t>
              </a:r>
            </a:p>
          </p:txBody>
        </p:sp>
        <p:pic>
          <p:nvPicPr>
            <p:cNvPr id="14" name="Graphic 13">
              <a:extLst>
                <a:ext uri="{FF2B5EF4-FFF2-40B4-BE49-F238E27FC236}">
                  <a16:creationId xmlns:a16="http://schemas.microsoft.com/office/drawing/2014/main" id="{A221A8AB-47FC-43C3-B0F9-1B2A3B6942A9}"/>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39974">
              <a:off x="1736671" y="1776959"/>
              <a:ext cx="274320" cy="274320"/>
            </a:xfrm>
            <a:prstGeom prst="rect">
              <a:avLst/>
            </a:prstGeom>
          </p:spPr>
        </p:pic>
        <p:cxnSp>
          <p:nvCxnSpPr>
            <p:cNvPr id="51" name="Straight Connector 50">
              <a:extLst>
                <a:ext uri="{FF2B5EF4-FFF2-40B4-BE49-F238E27FC236}">
                  <a16:creationId xmlns:a16="http://schemas.microsoft.com/office/drawing/2014/main" id="{C0FB0262-B36D-40D5-B749-FE67DCC86287}"/>
                </a:ext>
                <a:ext uri="{C183D7F6-B498-43B3-948B-1728B52AA6E4}">
                  <adec:decorative xmlns:adec="http://schemas.microsoft.com/office/drawing/2017/decorative" val="1"/>
                </a:ext>
              </a:extLst>
            </p:cNvPr>
            <p:cNvCxnSpPr>
              <a:cxnSpLocks/>
            </p:cNvCxnSpPr>
            <p:nvPr/>
          </p:nvCxnSpPr>
          <p:spPr>
            <a:xfrm flipV="1">
              <a:off x="8091723" y="3559529"/>
              <a:ext cx="5011" cy="1450944"/>
            </a:xfrm>
            <a:prstGeom prst="line">
              <a:avLst/>
            </a:prstGeom>
            <a:noFill/>
            <a:ln w="19050" cap="flat" cmpd="sng" algn="ctr">
              <a:solidFill>
                <a:schemeClr val="accent1"/>
              </a:solidFill>
              <a:prstDash val="solid"/>
              <a:miter lim="800000"/>
              <a:headEnd type="arrow" w="med" len="med"/>
              <a:tailEnd type="none" w="lg" len="med"/>
            </a:ln>
            <a:effectLst/>
          </p:spPr>
        </p:cxnSp>
        <p:sp>
          <p:nvSpPr>
            <p:cNvPr id="19" name="Rectangle 18">
              <a:extLst>
                <a:ext uri="{FF2B5EF4-FFF2-40B4-BE49-F238E27FC236}">
                  <a16:creationId xmlns:a16="http://schemas.microsoft.com/office/drawing/2014/main" id="{1907E8F9-3387-4135-A968-4040CDBE837B}"/>
                </a:ext>
              </a:extLst>
            </p:cNvPr>
            <p:cNvSpPr/>
            <p:nvPr/>
          </p:nvSpPr>
          <p:spPr bwMode="auto">
            <a:xfrm>
              <a:off x="3246069" y="4783774"/>
              <a:ext cx="2438325" cy="130221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Hybrid Compute </a:t>
              </a:r>
              <a:endParaRPr lang="en-US" sz="1200">
                <a:solidFill>
                  <a:srgbClr val="50E6FF"/>
                </a:solidFill>
                <a:latin typeface="Segoe UI Semibold"/>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Resource Provider</a:t>
              </a:r>
            </a:p>
          </p:txBody>
        </p:sp>
        <p:sp>
          <p:nvSpPr>
            <p:cNvPr id="59" name="Rectangle 58">
              <a:extLst>
                <a:ext uri="{FF2B5EF4-FFF2-40B4-BE49-F238E27FC236}">
                  <a16:creationId xmlns:a16="http://schemas.microsoft.com/office/drawing/2014/main" id="{B7F09F11-BDCB-421D-A67B-DEE233AFCC3E}"/>
                </a:ext>
              </a:extLst>
            </p:cNvPr>
            <p:cNvSpPr/>
            <p:nvPr/>
          </p:nvSpPr>
          <p:spPr bwMode="auto">
            <a:xfrm>
              <a:off x="3784932" y="4978630"/>
              <a:ext cx="1360596" cy="42250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Extension Service</a:t>
              </a:r>
            </a:p>
          </p:txBody>
        </p:sp>
        <p:sp>
          <p:nvSpPr>
            <p:cNvPr id="20" name="Rectangle 19">
              <a:extLst>
                <a:ext uri="{FF2B5EF4-FFF2-40B4-BE49-F238E27FC236}">
                  <a16:creationId xmlns:a16="http://schemas.microsoft.com/office/drawing/2014/main" id="{440D599A-2A70-40A3-BC8E-E747C361D1BD}"/>
                </a:ext>
              </a:extLst>
            </p:cNvPr>
            <p:cNvSpPr/>
            <p:nvPr/>
          </p:nvSpPr>
          <p:spPr bwMode="auto">
            <a:xfrm>
              <a:off x="11095113" y="2080964"/>
              <a:ext cx="939226" cy="55003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AD</a:t>
              </a:r>
            </a:p>
          </p:txBody>
        </p:sp>
        <p:pic>
          <p:nvPicPr>
            <p:cNvPr id="21" name="Graphic 20" descr="Azure AD icon">
              <a:extLst>
                <a:ext uri="{FF2B5EF4-FFF2-40B4-BE49-F238E27FC236}">
                  <a16:creationId xmlns:a16="http://schemas.microsoft.com/office/drawing/2014/main" id="{72984CDA-C837-4B03-A8C3-EFC139ADF02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912233" y="1961154"/>
              <a:ext cx="365760" cy="365760"/>
            </a:xfrm>
            <a:prstGeom prst="rect">
              <a:avLst/>
            </a:prstGeom>
          </p:spPr>
        </p:pic>
        <p:sp>
          <p:nvSpPr>
            <p:cNvPr id="24" name="Rectangle 23">
              <a:extLst>
                <a:ext uri="{FF2B5EF4-FFF2-40B4-BE49-F238E27FC236}">
                  <a16:creationId xmlns:a16="http://schemas.microsoft.com/office/drawing/2014/main" id="{F5AE5A5A-5816-48AF-B895-6A2668DDFE6E}"/>
                </a:ext>
              </a:extLst>
            </p:cNvPr>
            <p:cNvSpPr/>
            <p:nvPr/>
          </p:nvSpPr>
          <p:spPr>
            <a:xfrm>
              <a:off x="5053345" y="1968989"/>
              <a:ext cx="3585829" cy="369332"/>
            </a:xfrm>
            <a:prstGeom prst="rect">
              <a:avLst/>
            </a:prstGeom>
          </p:spPr>
          <p:txBody>
            <a:bodyPr wrap="square">
              <a:spAutoFit/>
            </a:bodyPr>
            <a:lstStyle/>
            <a:p>
              <a:pPr algn="ctr" defTabSz="914400">
                <a:defRPr/>
              </a:pPr>
              <a:r>
                <a:rPr lang="en-US" sz="900">
                  <a:latin typeface="Segoe UI Symbol" panose="020B0502040204020203" pitchFamily="34" charset="0"/>
                  <a:ea typeface="Segoe UI Symbol" panose="020B0502040204020203" pitchFamily="34" charset="0"/>
                </a:rPr>
                <a:t>AKV is configured with Azure Managed Identity for allowing the Azure Arc-enabled server to access certificates  </a:t>
              </a:r>
            </a:p>
          </p:txBody>
        </p:sp>
        <p:cxnSp>
          <p:nvCxnSpPr>
            <p:cNvPr id="70" name="Elbow Connector 227">
              <a:extLst>
                <a:ext uri="{FF2B5EF4-FFF2-40B4-BE49-F238E27FC236}">
                  <a16:creationId xmlns:a16="http://schemas.microsoft.com/office/drawing/2014/main" id="{8B6FE170-62A8-447C-B4BF-92C6ED6388D0}"/>
                </a:ext>
                <a:ext uri="{C183D7F6-B498-43B3-948B-1728B52AA6E4}">
                  <adec:decorative xmlns:adec="http://schemas.microsoft.com/office/drawing/2017/decorative" val="1"/>
                </a:ext>
              </a:extLst>
            </p:cNvPr>
            <p:cNvCxnSpPr>
              <a:cxnSpLocks/>
              <a:stCxn id="20" idx="1"/>
              <a:endCxn id="5" idx="0"/>
            </p:cNvCxnSpPr>
            <p:nvPr/>
          </p:nvCxnSpPr>
          <p:spPr>
            <a:xfrm rot="10800000" flipV="1">
              <a:off x="4465233" y="2355982"/>
              <a:ext cx="6629881" cy="562788"/>
            </a:xfrm>
            <a:prstGeom prst="bentConnector2">
              <a:avLst/>
            </a:prstGeom>
            <a:noFill/>
            <a:ln w="19050" cap="flat" cmpd="sng" algn="ctr">
              <a:solidFill>
                <a:schemeClr val="accent1"/>
              </a:solidFill>
              <a:prstDash val="solid"/>
              <a:miter lim="800000"/>
              <a:headEnd type="arrow" w="med" len="med"/>
              <a:tailEnd type="none" w="med" len="med"/>
            </a:ln>
            <a:effectLst/>
          </p:spPr>
        </p:cxnSp>
        <p:sp>
          <p:nvSpPr>
            <p:cNvPr id="87" name="Rectangle 86">
              <a:extLst>
                <a:ext uri="{FF2B5EF4-FFF2-40B4-BE49-F238E27FC236}">
                  <a16:creationId xmlns:a16="http://schemas.microsoft.com/office/drawing/2014/main" id="{7C7A6D10-8C0A-4F1B-BEF0-D50C5DB94A1C}"/>
                </a:ext>
              </a:extLst>
            </p:cNvPr>
            <p:cNvSpPr/>
            <p:nvPr/>
          </p:nvSpPr>
          <p:spPr>
            <a:xfrm>
              <a:off x="711646" y="4850705"/>
              <a:ext cx="2167024" cy="369332"/>
            </a:xfrm>
            <a:prstGeom prst="rect">
              <a:avLst/>
            </a:prstGeom>
          </p:spPr>
          <p:txBody>
            <a:bodyPr wrap="square">
              <a:spAutoFit/>
            </a:bodyPr>
            <a:lstStyle/>
            <a:p>
              <a:pPr algn="ctr" defTabSz="914400">
                <a:defRPr/>
              </a:pPr>
              <a:r>
                <a:rPr lang="en-US" sz="900">
                  <a:latin typeface="Segoe UI Symbol" panose="020B0502040204020203" pitchFamily="34" charset="0"/>
                  <a:ea typeface="Segoe UI Symbol" panose="020B0502040204020203" pitchFamily="34" charset="0"/>
                </a:rPr>
                <a:t>AKV extension is deployed on the</a:t>
              </a:r>
            </a:p>
            <a:p>
              <a:pPr algn="ctr" defTabSz="914400">
                <a:defRPr/>
              </a:pPr>
              <a:r>
                <a:rPr lang="en-US" sz="900">
                  <a:latin typeface="Segoe UI Symbol" panose="020B0502040204020203" pitchFamily="34" charset="0"/>
                  <a:ea typeface="Segoe UI Symbol" panose="020B0502040204020203" pitchFamily="34" charset="0"/>
                </a:rPr>
                <a:t>Azure Arc-enabled server</a:t>
              </a:r>
            </a:p>
          </p:txBody>
        </p:sp>
        <p:sp>
          <p:nvSpPr>
            <p:cNvPr id="89" name="Rectangle 88">
              <a:extLst>
                <a:ext uri="{FF2B5EF4-FFF2-40B4-BE49-F238E27FC236}">
                  <a16:creationId xmlns:a16="http://schemas.microsoft.com/office/drawing/2014/main" id="{76E62CFF-3654-478D-B243-080E31CDCF4D}"/>
                </a:ext>
              </a:extLst>
            </p:cNvPr>
            <p:cNvSpPr/>
            <p:nvPr/>
          </p:nvSpPr>
          <p:spPr bwMode="auto">
            <a:xfrm>
              <a:off x="7836684" y="5017815"/>
              <a:ext cx="1490558" cy="50087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AKV Extension Background Service</a:t>
              </a:r>
            </a:p>
          </p:txBody>
        </p:sp>
        <p:sp>
          <p:nvSpPr>
            <p:cNvPr id="91" name="Rectangle 90">
              <a:extLst>
                <a:ext uri="{FF2B5EF4-FFF2-40B4-BE49-F238E27FC236}">
                  <a16:creationId xmlns:a16="http://schemas.microsoft.com/office/drawing/2014/main" id="{B55E14A9-6CD7-4D82-BCD1-F06F70A7BAE3}"/>
                </a:ext>
              </a:extLst>
            </p:cNvPr>
            <p:cNvSpPr/>
            <p:nvPr/>
          </p:nvSpPr>
          <p:spPr>
            <a:xfrm>
              <a:off x="5688196" y="4753087"/>
              <a:ext cx="2040675" cy="507831"/>
            </a:xfrm>
            <a:prstGeom prst="rect">
              <a:avLst/>
            </a:prstGeom>
          </p:spPr>
          <p:txBody>
            <a:bodyPr wrap="square">
              <a:spAutoFit/>
            </a:bodyPr>
            <a:lstStyle/>
            <a:p>
              <a:pPr algn="ctr" defTabSz="914400">
                <a:defRPr/>
              </a:pPr>
              <a:r>
                <a:rPr lang="en-US" sz="900">
                  <a:latin typeface="Segoe UI Symbol" panose="020B0502040204020203" pitchFamily="34" charset="0"/>
                  <a:ea typeface="Segoe UI Symbol" panose="020B0502040204020203" pitchFamily="34" charset="0"/>
                </a:rPr>
                <a:t>Certificates URIs are used as parameters and syncs based on user-defined time intervals</a:t>
              </a:r>
            </a:p>
          </p:txBody>
        </p:sp>
        <p:pic>
          <p:nvPicPr>
            <p:cNvPr id="16" name="Graphic 15">
              <a:extLst>
                <a:ext uri="{FF2B5EF4-FFF2-40B4-BE49-F238E27FC236}">
                  <a16:creationId xmlns:a16="http://schemas.microsoft.com/office/drawing/2014/main" id="{3402C1FB-D9BD-4FEF-A786-30AD6671A2F7}"/>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646368" y="4796791"/>
              <a:ext cx="269523" cy="269523"/>
            </a:xfrm>
            <a:prstGeom prst="rect">
              <a:avLst/>
            </a:prstGeom>
          </p:spPr>
        </p:pic>
        <p:pic>
          <p:nvPicPr>
            <p:cNvPr id="65" name="Graphic 64">
              <a:extLst>
                <a:ext uri="{FF2B5EF4-FFF2-40B4-BE49-F238E27FC236}">
                  <a16:creationId xmlns:a16="http://schemas.microsoft.com/office/drawing/2014/main" id="{44E30FEC-6585-4443-A7A7-9878E217A091}"/>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076115" y="4600894"/>
              <a:ext cx="365760" cy="365760"/>
            </a:xfrm>
            <a:prstGeom prst="rect">
              <a:avLst/>
            </a:prstGeom>
          </p:spPr>
        </p:pic>
        <p:cxnSp>
          <p:nvCxnSpPr>
            <p:cNvPr id="101" name="Elbow Connector 227">
              <a:extLst>
                <a:ext uri="{FF2B5EF4-FFF2-40B4-BE49-F238E27FC236}">
                  <a16:creationId xmlns:a16="http://schemas.microsoft.com/office/drawing/2014/main" id="{24629BD0-C5A8-43C3-90A0-9F08CDD0C37B}"/>
                </a:ext>
                <a:ext uri="{C183D7F6-B498-43B3-948B-1728B52AA6E4}">
                  <adec:decorative xmlns:adec="http://schemas.microsoft.com/office/drawing/2017/decorative" val="1"/>
                </a:ext>
              </a:extLst>
            </p:cNvPr>
            <p:cNvCxnSpPr>
              <a:cxnSpLocks/>
              <a:stCxn id="20" idx="2"/>
              <a:endCxn id="89" idx="0"/>
            </p:cNvCxnSpPr>
            <p:nvPr/>
          </p:nvCxnSpPr>
          <p:spPr>
            <a:xfrm rot="5400000">
              <a:off x="8879938" y="2333026"/>
              <a:ext cx="2386815" cy="2982763"/>
            </a:xfrm>
            <a:prstGeom prst="bentConnector3">
              <a:avLst>
                <a:gd name="adj1" fmla="val 72426"/>
              </a:avLst>
            </a:prstGeom>
            <a:noFill/>
            <a:ln w="15875" cap="flat" cmpd="sng" algn="ctr">
              <a:solidFill>
                <a:schemeClr val="accent1"/>
              </a:solidFill>
              <a:prstDash val="solid"/>
              <a:miter lim="800000"/>
              <a:headEnd type="arrow" w="med" len="med"/>
              <a:tailEnd type="none" w="lg" len="med"/>
            </a:ln>
            <a:effectLst/>
          </p:spPr>
        </p:cxnSp>
        <p:sp>
          <p:nvSpPr>
            <p:cNvPr id="105" name="Rectangle 104">
              <a:extLst>
                <a:ext uri="{FF2B5EF4-FFF2-40B4-BE49-F238E27FC236}">
                  <a16:creationId xmlns:a16="http://schemas.microsoft.com/office/drawing/2014/main" id="{A68FC38C-FBB0-4EA9-A438-A51F47429914}"/>
                </a:ext>
              </a:extLst>
            </p:cNvPr>
            <p:cNvSpPr/>
            <p:nvPr/>
          </p:nvSpPr>
          <p:spPr>
            <a:xfrm>
              <a:off x="8533489" y="3969970"/>
              <a:ext cx="3096470" cy="369332"/>
            </a:xfrm>
            <a:prstGeom prst="rect">
              <a:avLst/>
            </a:prstGeom>
          </p:spPr>
          <p:txBody>
            <a:bodyPr wrap="square">
              <a:spAutoFit/>
            </a:bodyPr>
            <a:lstStyle/>
            <a:p>
              <a:pPr algn="ctr" defTabSz="914400"/>
              <a:r>
                <a:rPr lang="en-US" sz="900">
                  <a:latin typeface="Segoe UI Symbol" panose="020B0502040204020203" pitchFamily="34" charset="0"/>
                  <a:ea typeface="Segoe UI Symbol" panose="020B0502040204020203" pitchFamily="34" charset="0"/>
                </a:rPr>
                <a:t>AKV Extension background service request for </a:t>
              </a:r>
            </a:p>
            <a:p>
              <a:pPr algn="ctr" defTabSz="914400"/>
              <a:r>
                <a:rPr lang="en-US" sz="900">
                  <a:latin typeface="Segoe UI Symbol" panose="020B0502040204020203" pitchFamily="34" charset="0"/>
                  <a:ea typeface="Segoe UI Symbol" panose="020B0502040204020203" pitchFamily="34" charset="0"/>
                </a:rPr>
                <a:t>a Managed Identity token in order to retrieve certificates</a:t>
              </a:r>
            </a:p>
          </p:txBody>
        </p:sp>
        <p:cxnSp>
          <p:nvCxnSpPr>
            <p:cNvPr id="117" name="Straight Connector 116">
              <a:extLst>
                <a:ext uri="{FF2B5EF4-FFF2-40B4-BE49-F238E27FC236}">
                  <a16:creationId xmlns:a16="http://schemas.microsoft.com/office/drawing/2014/main" id="{32039B83-35FD-4CDF-BFC9-140D73004644}"/>
                </a:ext>
                <a:ext uri="{C183D7F6-B498-43B3-948B-1728B52AA6E4}">
                  <adec:decorative xmlns:adec="http://schemas.microsoft.com/office/drawing/2017/decorative" val="1"/>
                </a:ext>
              </a:extLst>
            </p:cNvPr>
            <p:cNvCxnSpPr>
              <a:cxnSpLocks/>
              <a:endCxn id="5" idx="3"/>
            </p:cNvCxnSpPr>
            <p:nvPr/>
          </p:nvCxnSpPr>
          <p:spPr>
            <a:xfrm flipH="1">
              <a:off x="5684394" y="3569878"/>
              <a:ext cx="2412339" cy="0"/>
            </a:xfrm>
            <a:prstGeom prst="line">
              <a:avLst/>
            </a:prstGeom>
            <a:noFill/>
            <a:ln w="19050" cap="flat" cmpd="sng" algn="ctr">
              <a:solidFill>
                <a:schemeClr val="accent1"/>
              </a:solidFill>
              <a:prstDash val="solid"/>
              <a:miter lim="800000"/>
              <a:headEnd type="none" w="med" len="med"/>
              <a:tailEnd type="none" w="lg" len="med"/>
            </a:ln>
            <a:effectLst/>
          </p:spPr>
        </p:cxnSp>
        <p:sp>
          <p:nvSpPr>
            <p:cNvPr id="121" name="Rectangle 120">
              <a:extLst>
                <a:ext uri="{FF2B5EF4-FFF2-40B4-BE49-F238E27FC236}">
                  <a16:creationId xmlns:a16="http://schemas.microsoft.com/office/drawing/2014/main" id="{C5A8A667-0F0D-4235-831C-E9FF75D13B22}"/>
                </a:ext>
              </a:extLst>
            </p:cNvPr>
            <p:cNvSpPr/>
            <p:nvPr/>
          </p:nvSpPr>
          <p:spPr>
            <a:xfrm>
              <a:off x="5761955" y="3021967"/>
              <a:ext cx="2680575" cy="507831"/>
            </a:xfrm>
            <a:prstGeom prst="rect">
              <a:avLst/>
            </a:prstGeom>
          </p:spPr>
          <p:txBody>
            <a:bodyPr wrap="square">
              <a:spAutoFit/>
            </a:bodyPr>
            <a:lstStyle/>
            <a:p>
              <a:pPr algn="ctr" defTabSz="914400"/>
              <a:r>
                <a:rPr lang="en-US" sz="900">
                  <a:latin typeface="Segoe UI Symbol" panose="020B0502040204020203" pitchFamily="34" charset="0"/>
                  <a:ea typeface="Segoe UI Symbol" panose="020B0502040204020203" pitchFamily="34" charset="0"/>
                </a:rPr>
                <a:t>AKV Extension background service </a:t>
              </a:r>
            </a:p>
            <a:p>
              <a:pPr algn="ctr" defTabSz="914400"/>
              <a:r>
                <a:rPr lang="en-US" sz="900">
                  <a:latin typeface="Segoe UI Symbol" panose="020B0502040204020203" pitchFamily="34" charset="0"/>
                  <a:ea typeface="Segoe UI Symbol" panose="020B0502040204020203" pitchFamily="34" charset="0"/>
                </a:rPr>
                <a:t>retrieve AKV certificates based on </a:t>
              </a:r>
              <a:r>
                <a:rPr lang="en-US" sz="900"/>
                <a:t>interval specified in the extension configuration</a:t>
              </a:r>
              <a:r>
                <a:rPr lang="en-US" sz="900">
                  <a:latin typeface="Segoe UI Symbol" panose="020B0502040204020203" pitchFamily="34" charset="0"/>
                  <a:ea typeface="Segoe UI Symbol" panose="020B0502040204020203" pitchFamily="34" charset="0"/>
                </a:rPr>
                <a:t> </a:t>
              </a:r>
            </a:p>
          </p:txBody>
        </p:sp>
        <p:sp>
          <p:nvSpPr>
            <p:cNvPr id="127" name="Rectangle 126">
              <a:extLst>
                <a:ext uri="{FF2B5EF4-FFF2-40B4-BE49-F238E27FC236}">
                  <a16:creationId xmlns:a16="http://schemas.microsoft.com/office/drawing/2014/main" id="{D7FC6F6B-4874-4A6D-8AA6-91F0D566AD5F}"/>
                </a:ext>
              </a:extLst>
            </p:cNvPr>
            <p:cNvSpPr/>
            <p:nvPr/>
          </p:nvSpPr>
          <p:spPr bwMode="auto">
            <a:xfrm>
              <a:off x="10833503" y="6181991"/>
              <a:ext cx="1231315" cy="28289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Cert Store</a:t>
              </a:r>
            </a:p>
          </p:txBody>
        </p:sp>
        <p:sp>
          <p:nvSpPr>
            <p:cNvPr id="131" name="TextBox 130">
              <a:extLst>
                <a:ext uri="{FF2B5EF4-FFF2-40B4-BE49-F238E27FC236}">
                  <a16:creationId xmlns:a16="http://schemas.microsoft.com/office/drawing/2014/main" id="{572B1640-8325-408E-9843-9C2D3C8FD03F}"/>
                </a:ext>
              </a:extLst>
            </p:cNvPr>
            <p:cNvSpPr txBox="1"/>
            <p:nvPr/>
          </p:nvSpPr>
          <p:spPr>
            <a:xfrm>
              <a:off x="8051040" y="5818999"/>
              <a:ext cx="3129334" cy="369332"/>
            </a:xfrm>
            <a:prstGeom prst="rect">
              <a:avLst/>
            </a:prstGeom>
          </p:spPr>
          <p:txBody>
            <a:bodyPr wrap="square">
              <a:spAutoFit/>
            </a:bodyPr>
            <a:lstStyle>
              <a:defPPr>
                <a:defRPr lang="en-US"/>
              </a:defPPr>
              <a:lvl1pPr algn="ctr" defTabSz="914400">
                <a:defRPr sz="900">
                  <a:latin typeface="Segoe UI Symbol" panose="020B0502040204020203" pitchFamily="34" charset="0"/>
                  <a:ea typeface="Segoe UI Symbol" panose="020B0502040204020203" pitchFamily="34" charset="0"/>
                </a:defRPr>
              </a:lvl1pPr>
            </a:lstStyle>
            <a:p>
              <a:r>
                <a:rPr lang="en-US"/>
                <a:t>The certificates and private keys are stored in the local certificate store (Windows) or as files in a directory (Linux)</a:t>
              </a:r>
            </a:p>
          </p:txBody>
        </p:sp>
        <p:cxnSp>
          <p:nvCxnSpPr>
            <p:cNvPr id="136" name="Straight Connector 135">
              <a:extLst>
                <a:ext uri="{FF2B5EF4-FFF2-40B4-BE49-F238E27FC236}">
                  <a16:creationId xmlns:a16="http://schemas.microsoft.com/office/drawing/2014/main" id="{DCB5C583-61E8-4D39-96CB-498ED52D5335}"/>
                </a:ext>
                <a:ext uri="{C183D7F6-B498-43B3-948B-1728B52AA6E4}">
                  <adec:decorative xmlns:adec="http://schemas.microsoft.com/office/drawing/2017/decorative" val="1"/>
                </a:ext>
              </a:extLst>
            </p:cNvPr>
            <p:cNvCxnSpPr>
              <a:cxnSpLocks/>
              <a:stCxn id="127" idx="1"/>
            </p:cNvCxnSpPr>
            <p:nvPr/>
          </p:nvCxnSpPr>
          <p:spPr>
            <a:xfrm flipH="1">
              <a:off x="8086287" y="6323438"/>
              <a:ext cx="2747216" cy="0"/>
            </a:xfrm>
            <a:prstGeom prst="line">
              <a:avLst/>
            </a:prstGeom>
            <a:noFill/>
            <a:ln w="19050" cap="flat" cmpd="sng" algn="ctr">
              <a:solidFill>
                <a:schemeClr val="accent1"/>
              </a:solidFill>
              <a:prstDash val="solid"/>
              <a:miter lim="800000"/>
              <a:headEnd type="arrow" w="med" len="med"/>
              <a:tailEnd type="none" w="lg" len="med"/>
            </a:ln>
            <a:effectLst/>
          </p:spPr>
        </p:cxnSp>
        <p:cxnSp>
          <p:nvCxnSpPr>
            <p:cNvPr id="138" name="Straight Connector 137">
              <a:extLst>
                <a:ext uri="{FF2B5EF4-FFF2-40B4-BE49-F238E27FC236}">
                  <a16:creationId xmlns:a16="http://schemas.microsoft.com/office/drawing/2014/main" id="{6B933C20-F5D5-44CA-8F11-F5A231C1C025}"/>
                </a:ext>
                <a:ext uri="{C183D7F6-B498-43B3-948B-1728B52AA6E4}">
                  <adec:decorative xmlns:adec="http://schemas.microsoft.com/office/drawing/2017/decorative" val="1"/>
                </a:ext>
              </a:extLst>
            </p:cNvPr>
            <p:cNvCxnSpPr>
              <a:cxnSpLocks/>
            </p:cNvCxnSpPr>
            <p:nvPr/>
          </p:nvCxnSpPr>
          <p:spPr>
            <a:xfrm flipH="1" flipV="1">
              <a:off x="8094229" y="5519942"/>
              <a:ext cx="2504" cy="803496"/>
            </a:xfrm>
            <a:prstGeom prst="line">
              <a:avLst/>
            </a:prstGeom>
            <a:noFill/>
            <a:ln w="19050" cap="flat" cmpd="sng" algn="ctr">
              <a:solidFill>
                <a:schemeClr val="accent1"/>
              </a:solidFill>
              <a:prstDash val="solid"/>
              <a:miter lim="800000"/>
              <a:headEnd type="none" w="med" len="med"/>
              <a:tailEnd type="none" w="lg" len="med"/>
            </a:ln>
            <a:effectLst/>
          </p:spPr>
        </p:cxnSp>
        <p:sp>
          <p:nvSpPr>
            <p:cNvPr id="142" name="Rectangle 141">
              <a:extLst>
                <a:ext uri="{FF2B5EF4-FFF2-40B4-BE49-F238E27FC236}">
                  <a16:creationId xmlns:a16="http://schemas.microsoft.com/office/drawing/2014/main" id="{FB758B57-2E9D-43AD-94C6-3260CBC2611D}"/>
                </a:ext>
              </a:extLst>
            </p:cNvPr>
            <p:cNvSpPr/>
            <p:nvPr/>
          </p:nvSpPr>
          <p:spPr bwMode="auto">
            <a:xfrm>
              <a:off x="10833503" y="4789128"/>
              <a:ext cx="1231315" cy="5485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E6FF"/>
                  </a:solidFill>
                  <a:latin typeface="Segoe UI Semibold"/>
                  <a:cs typeface="Segoe UI" pitchFamily="34" charset="0"/>
                </a:rPr>
                <a:t>App/Service</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(i.e. Web Server)</a:t>
              </a:r>
            </a:p>
          </p:txBody>
        </p:sp>
        <p:sp>
          <p:nvSpPr>
            <p:cNvPr id="153" name="TextBox 152">
              <a:extLst>
                <a:ext uri="{FF2B5EF4-FFF2-40B4-BE49-F238E27FC236}">
                  <a16:creationId xmlns:a16="http://schemas.microsoft.com/office/drawing/2014/main" id="{F5CD22E9-6A6D-4A59-9D65-229B49423B00}"/>
                </a:ext>
              </a:extLst>
            </p:cNvPr>
            <p:cNvSpPr txBox="1"/>
            <p:nvPr/>
          </p:nvSpPr>
          <p:spPr>
            <a:xfrm>
              <a:off x="5817322" y="3724086"/>
              <a:ext cx="2152290" cy="507831"/>
            </a:xfrm>
            <a:prstGeom prst="rect">
              <a:avLst/>
            </a:prstGeom>
          </p:spPr>
          <p:txBody>
            <a:bodyPr wrap="square">
              <a:spAutoFit/>
            </a:bodyPr>
            <a:lstStyle>
              <a:defPPr>
                <a:defRPr lang="en-US"/>
              </a:defPPr>
              <a:lvl1pPr algn="ctr" defTabSz="914400">
                <a:defRPr sz="900">
                  <a:latin typeface="Segoe UI Symbol" panose="020B0502040204020203" pitchFamily="34" charset="0"/>
                  <a:ea typeface="Segoe UI Symbol" panose="020B0502040204020203" pitchFamily="34" charset="0"/>
                </a:defRPr>
              </a:lvl1pPr>
            </a:lstStyle>
            <a:p>
              <a:r>
                <a:rPr lang="en-US"/>
                <a:t>The AKV agent will then sync down the new certificate and private key automatically at its next sync interval</a:t>
              </a:r>
            </a:p>
          </p:txBody>
        </p:sp>
        <p:sp>
          <p:nvSpPr>
            <p:cNvPr id="155" name="TextBox 154">
              <a:extLst>
                <a:ext uri="{FF2B5EF4-FFF2-40B4-BE49-F238E27FC236}">
                  <a16:creationId xmlns:a16="http://schemas.microsoft.com/office/drawing/2014/main" id="{B22F25A9-49BB-4521-B723-944C30979D30}"/>
                </a:ext>
              </a:extLst>
            </p:cNvPr>
            <p:cNvSpPr txBox="1"/>
            <p:nvPr/>
          </p:nvSpPr>
          <p:spPr>
            <a:xfrm>
              <a:off x="561054" y="2564325"/>
              <a:ext cx="2477897" cy="507831"/>
            </a:xfrm>
            <a:prstGeom prst="rect">
              <a:avLst/>
            </a:prstGeom>
          </p:spPr>
          <p:txBody>
            <a:bodyPr wrap="square">
              <a:spAutoFit/>
            </a:bodyPr>
            <a:lstStyle>
              <a:defPPr>
                <a:defRPr lang="en-US"/>
              </a:defPPr>
              <a:lvl1pPr algn="ctr" defTabSz="914400">
                <a:defRPr sz="900">
                  <a:latin typeface="Segoe UI Symbol" panose="020B0502040204020203" pitchFamily="34" charset="0"/>
                  <a:ea typeface="Segoe UI Symbol" panose="020B0502040204020203" pitchFamily="34" charset="0"/>
                </a:defRPr>
              </a:lvl1pPr>
            </a:lstStyle>
            <a:p>
              <a:r>
                <a:rPr lang="en-US"/>
                <a:t>Upon renewal time, the certificates are renewed only in AKV </a:t>
              </a:r>
            </a:p>
            <a:p>
              <a:r>
                <a:rPr lang="en-US"/>
                <a:t>(renewed PKI certs can be uploaded as well)</a:t>
              </a:r>
            </a:p>
          </p:txBody>
        </p:sp>
        <p:cxnSp>
          <p:nvCxnSpPr>
            <p:cNvPr id="156" name="Straight Connector 155">
              <a:extLst>
                <a:ext uri="{FF2B5EF4-FFF2-40B4-BE49-F238E27FC236}">
                  <a16:creationId xmlns:a16="http://schemas.microsoft.com/office/drawing/2014/main" id="{94713A72-27FC-4F93-9D7F-B0144BD5DF54}"/>
                </a:ext>
                <a:ext uri="{C183D7F6-B498-43B3-948B-1728B52AA6E4}">
                  <adec:decorative xmlns:adec="http://schemas.microsoft.com/office/drawing/2017/decorative" val="1"/>
                </a:ext>
              </a:extLst>
            </p:cNvPr>
            <p:cNvCxnSpPr>
              <a:cxnSpLocks/>
              <a:stCxn id="48" idx="1"/>
              <a:endCxn id="79" idx="3"/>
            </p:cNvCxnSpPr>
            <p:nvPr/>
          </p:nvCxnSpPr>
          <p:spPr>
            <a:xfrm flipH="1">
              <a:off x="792255" y="2183070"/>
              <a:ext cx="1100982" cy="1594"/>
            </a:xfrm>
            <a:prstGeom prst="line">
              <a:avLst/>
            </a:prstGeom>
            <a:noFill/>
            <a:ln w="19050" cap="flat" cmpd="sng" algn="ctr">
              <a:solidFill>
                <a:schemeClr val="accent1"/>
              </a:solidFill>
              <a:prstDash val="solid"/>
              <a:miter lim="800000"/>
              <a:headEnd type="none" w="med" len="med"/>
              <a:tailEnd type="none" w="lg" len="med"/>
            </a:ln>
            <a:effectLst/>
          </p:spPr>
        </p:cxnSp>
        <p:cxnSp>
          <p:nvCxnSpPr>
            <p:cNvPr id="159" name="Elbow Connector 227">
              <a:extLst>
                <a:ext uri="{FF2B5EF4-FFF2-40B4-BE49-F238E27FC236}">
                  <a16:creationId xmlns:a16="http://schemas.microsoft.com/office/drawing/2014/main" id="{BED69693-5E9F-4395-9173-5B47011190BB}"/>
                </a:ext>
                <a:ext uri="{C183D7F6-B498-43B3-948B-1728B52AA6E4}">
                  <adec:decorative xmlns:adec="http://schemas.microsoft.com/office/drawing/2017/decorative" val="1"/>
                </a:ext>
              </a:extLst>
            </p:cNvPr>
            <p:cNvCxnSpPr>
              <a:cxnSpLocks/>
              <a:stCxn id="5" idx="1"/>
              <a:endCxn id="48" idx="2"/>
            </p:cNvCxnSpPr>
            <p:nvPr/>
          </p:nvCxnSpPr>
          <p:spPr>
            <a:xfrm rot="10800000">
              <a:off x="2978139" y="2415480"/>
              <a:ext cx="267931" cy="1154399"/>
            </a:xfrm>
            <a:prstGeom prst="bentConnector2">
              <a:avLst/>
            </a:prstGeom>
            <a:noFill/>
            <a:ln w="15875" cap="flat" cmpd="sng" algn="ctr">
              <a:solidFill>
                <a:schemeClr val="accent1"/>
              </a:solidFill>
              <a:prstDash val="solid"/>
              <a:miter lim="800000"/>
              <a:headEnd type="arrow" w="med" len="med"/>
              <a:tailEnd type="none" w="lg" len="med"/>
            </a:ln>
            <a:effectLst/>
          </p:spPr>
        </p:cxnSp>
        <p:pic>
          <p:nvPicPr>
            <p:cNvPr id="163" name="Graphic 162" descr="Server icon">
              <a:extLst>
                <a:ext uri="{FF2B5EF4-FFF2-40B4-BE49-F238E27FC236}">
                  <a16:creationId xmlns:a16="http://schemas.microsoft.com/office/drawing/2014/main" id="{6DF7685C-6ADC-4F9C-BFC1-A57C5C54AAD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438178" y="4343166"/>
              <a:ext cx="365760" cy="365760"/>
            </a:xfrm>
            <a:prstGeom prst="rect">
              <a:avLst/>
            </a:prstGeom>
          </p:spPr>
        </p:pic>
        <p:sp>
          <p:nvSpPr>
            <p:cNvPr id="167" name="Oval 166">
              <a:extLst>
                <a:ext uri="{FF2B5EF4-FFF2-40B4-BE49-F238E27FC236}">
                  <a16:creationId xmlns:a16="http://schemas.microsoft.com/office/drawing/2014/main" id="{29D22771-3AF7-4570-B138-9FA938AE6F3D}"/>
                </a:ext>
              </a:extLst>
            </p:cNvPr>
            <p:cNvSpPr/>
            <p:nvPr/>
          </p:nvSpPr>
          <p:spPr>
            <a:xfrm>
              <a:off x="719141" y="4642434"/>
              <a:ext cx="221306" cy="221306"/>
            </a:xfrm>
            <a:prstGeom prst="ellipse">
              <a:avLst/>
            </a:prstGeom>
            <a:solidFill>
              <a:srgbClr val="C00000"/>
            </a:solidFill>
            <a:ln w="12700" cap="flat" cmpd="sng" algn="ctr">
              <a:noFill/>
              <a:prstDash val="solid"/>
              <a:miter lim="800000"/>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kern="0">
                  <a:latin typeface="+mj-lt"/>
                </a:rPr>
                <a:t>2a</a:t>
              </a:r>
              <a:endParaRPr kumimoji="0" lang="en-US" sz="800" b="0" i="0" u="none" strike="noStrike" kern="0" cap="none" spc="0" normalizeH="0" baseline="0" noProof="0">
                <a:ln>
                  <a:noFill/>
                </a:ln>
                <a:effectLst/>
                <a:uLnTx/>
                <a:uFillTx/>
                <a:latin typeface="+mj-lt"/>
                <a:ea typeface="+mn-ea"/>
                <a:cs typeface="+mn-cs"/>
              </a:endParaRPr>
            </a:p>
          </p:txBody>
        </p:sp>
        <p:cxnSp>
          <p:nvCxnSpPr>
            <p:cNvPr id="168" name="Elbow Connector 227">
              <a:extLst>
                <a:ext uri="{FF2B5EF4-FFF2-40B4-BE49-F238E27FC236}">
                  <a16:creationId xmlns:a16="http://schemas.microsoft.com/office/drawing/2014/main" id="{07E0C5AB-7F46-47C2-9D47-EF639F51BD83}"/>
                </a:ext>
                <a:ext uri="{C183D7F6-B498-43B3-948B-1728B52AA6E4}">
                  <adec:decorative xmlns:adec="http://schemas.microsoft.com/office/drawing/2017/decorative" val="1"/>
                </a:ext>
              </a:extLst>
            </p:cNvPr>
            <p:cNvCxnSpPr>
              <a:cxnSpLocks/>
            </p:cNvCxnSpPr>
            <p:nvPr/>
          </p:nvCxnSpPr>
          <p:spPr>
            <a:xfrm rot="10800000">
              <a:off x="516767" y="2761239"/>
              <a:ext cx="2729303" cy="1109725"/>
            </a:xfrm>
            <a:prstGeom prst="bentConnector2">
              <a:avLst/>
            </a:prstGeom>
            <a:noFill/>
            <a:ln w="15875" cap="flat" cmpd="sng" algn="ctr">
              <a:solidFill>
                <a:schemeClr val="accent1"/>
              </a:solidFill>
              <a:prstDash val="solid"/>
              <a:miter lim="800000"/>
              <a:headEnd type="arrow" w="med" len="med"/>
              <a:tailEnd type="none" w="lg" len="med"/>
            </a:ln>
            <a:effectLst/>
          </p:spPr>
        </p:cxnSp>
        <p:sp>
          <p:nvSpPr>
            <p:cNvPr id="171" name="Rectangle 170">
              <a:extLst>
                <a:ext uri="{FF2B5EF4-FFF2-40B4-BE49-F238E27FC236}">
                  <a16:creationId xmlns:a16="http://schemas.microsoft.com/office/drawing/2014/main" id="{72E6888E-3B14-43AE-A139-0C537F9A2710}"/>
                </a:ext>
              </a:extLst>
            </p:cNvPr>
            <p:cNvSpPr/>
            <p:nvPr/>
          </p:nvSpPr>
          <p:spPr>
            <a:xfrm>
              <a:off x="711646" y="3601063"/>
              <a:ext cx="2167024" cy="230832"/>
            </a:xfrm>
            <a:prstGeom prst="rect">
              <a:avLst/>
            </a:prstGeom>
          </p:spPr>
          <p:txBody>
            <a:bodyPr wrap="square">
              <a:spAutoFit/>
            </a:bodyPr>
            <a:lstStyle/>
            <a:p>
              <a:pPr algn="ctr" defTabSz="914400">
                <a:defRPr/>
              </a:pPr>
              <a:r>
                <a:rPr lang="en-US" sz="900">
                  <a:latin typeface="Segoe UI Symbol" panose="020B0502040204020203" pitchFamily="34" charset="0"/>
                  <a:ea typeface="Segoe UI Symbol" panose="020B0502040204020203" pitchFamily="34" charset="0"/>
                </a:rPr>
                <a:t>Admin deploy Azure Key Vault</a:t>
              </a:r>
            </a:p>
          </p:txBody>
        </p:sp>
        <p:sp>
          <p:nvSpPr>
            <p:cNvPr id="172" name="Oval 171">
              <a:extLst>
                <a:ext uri="{FF2B5EF4-FFF2-40B4-BE49-F238E27FC236}">
                  <a16:creationId xmlns:a16="http://schemas.microsoft.com/office/drawing/2014/main" id="{8719920E-BA25-40D2-B3EF-8C8E7D247467}"/>
                </a:ext>
              </a:extLst>
            </p:cNvPr>
            <p:cNvSpPr/>
            <p:nvPr/>
          </p:nvSpPr>
          <p:spPr>
            <a:xfrm>
              <a:off x="719141" y="3468073"/>
              <a:ext cx="221306" cy="221306"/>
            </a:xfrm>
            <a:prstGeom prst="ellipse">
              <a:avLst/>
            </a:prstGeom>
            <a:solidFill>
              <a:schemeClr val="accent4"/>
            </a:solidFill>
            <a:ln w="12700" cap="flat" cmpd="sng" algn="ctr">
              <a:noFill/>
              <a:prstDash val="solid"/>
              <a:miter lim="800000"/>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kern="0">
                  <a:solidFill>
                    <a:schemeClr val="bg1"/>
                  </a:solidFill>
                  <a:latin typeface="+mj-lt"/>
                </a:rPr>
                <a:t>1</a:t>
              </a:r>
              <a:r>
                <a:rPr kumimoji="0" lang="en-US" sz="800" b="0" i="0" u="none" strike="noStrike" kern="0" cap="none" spc="0" normalizeH="0" baseline="0" noProof="0">
                  <a:ln>
                    <a:noFill/>
                  </a:ln>
                  <a:solidFill>
                    <a:schemeClr val="bg1"/>
                  </a:solidFill>
                  <a:effectLst/>
                  <a:uLnTx/>
                  <a:uFillTx/>
                  <a:latin typeface="+mj-lt"/>
                  <a:ea typeface="+mn-ea"/>
                  <a:cs typeface="+mn-cs"/>
                </a:rPr>
                <a:t>a</a:t>
              </a:r>
            </a:p>
          </p:txBody>
        </p:sp>
        <p:sp>
          <p:nvSpPr>
            <p:cNvPr id="176" name="Oval 175">
              <a:extLst>
                <a:ext uri="{FF2B5EF4-FFF2-40B4-BE49-F238E27FC236}">
                  <a16:creationId xmlns:a16="http://schemas.microsoft.com/office/drawing/2014/main" id="{96C942F0-5988-441E-BD55-9B6D3EC1B587}"/>
                </a:ext>
              </a:extLst>
            </p:cNvPr>
            <p:cNvSpPr/>
            <p:nvPr/>
          </p:nvSpPr>
          <p:spPr>
            <a:xfrm>
              <a:off x="4978262" y="1813148"/>
              <a:ext cx="221306" cy="221306"/>
            </a:xfrm>
            <a:prstGeom prst="ellipse">
              <a:avLst/>
            </a:prstGeom>
            <a:solidFill>
              <a:schemeClr val="accent4"/>
            </a:solidFill>
            <a:ln w="12700" cap="flat" cmpd="sng" algn="ctr">
              <a:noFill/>
              <a:prstDash val="solid"/>
              <a:miter lim="800000"/>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kern="0">
                  <a:solidFill>
                    <a:schemeClr val="bg1"/>
                  </a:solidFill>
                  <a:latin typeface="+mj-lt"/>
                </a:rPr>
                <a:t>1b</a:t>
              </a:r>
              <a:endParaRPr kumimoji="0" lang="en-US" sz="800" b="0" i="0" u="none" strike="noStrike" kern="0" cap="none" spc="0" normalizeH="0" baseline="0" noProof="0">
                <a:ln>
                  <a:noFill/>
                </a:ln>
                <a:solidFill>
                  <a:schemeClr val="bg1"/>
                </a:solidFill>
                <a:effectLst/>
                <a:uLnTx/>
                <a:uFillTx/>
                <a:latin typeface="+mj-lt"/>
                <a:ea typeface="+mn-ea"/>
                <a:cs typeface="+mn-cs"/>
              </a:endParaRPr>
            </a:p>
          </p:txBody>
        </p:sp>
        <p:sp>
          <p:nvSpPr>
            <p:cNvPr id="178" name="Oval 177">
              <a:extLst>
                <a:ext uri="{FF2B5EF4-FFF2-40B4-BE49-F238E27FC236}">
                  <a16:creationId xmlns:a16="http://schemas.microsoft.com/office/drawing/2014/main" id="{E8CCFDAE-9686-4F26-BA22-A48AF20074A7}"/>
                </a:ext>
              </a:extLst>
            </p:cNvPr>
            <p:cNvSpPr/>
            <p:nvPr/>
          </p:nvSpPr>
          <p:spPr>
            <a:xfrm>
              <a:off x="5761955" y="4600894"/>
              <a:ext cx="221306" cy="221306"/>
            </a:xfrm>
            <a:prstGeom prst="ellipse">
              <a:avLst/>
            </a:prstGeom>
            <a:solidFill>
              <a:srgbClr val="C00000"/>
            </a:solidFill>
            <a:ln w="12700" cap="flat" cmpd="sng" algn="ctr">
              <a:noFill/>
              <a:prstDash val="solid"/>
              <a:miter lim="800000"/>
            </a:ln>
            <a:effectLst/>
          </p:spPr>
          <p:txBody>
            <a:bodyPr wrap="none" rtlCol="0" anchor="ctr"/>
            <a:lstStyle/>
            <a:p>
              <a:pPr algn="ctr" defTabSz="914400"/>
              <a:r>
                <a:rPr lang="en-US" sz="800" kern="0">
                  <a:latin typeface="+mj-lt"/>
                </a:rPr>
                <a:t>2b</a:t>
              </a:r>
            </a:p>
          </p:txBody>
        </p:sp>
        <p:sp>
          <p:nvSpPr>
            <p:cNvPr id="179" name="Oval 178">
              <a:extLst>
                <a:ext uri="{FF2B5EF4-FFF2-40B4-BE49-F238E27FC236}">
                  <a16:creationId xmlns:a16="http://schemas.microsoft.com/office/drawing/2014/main" id="{17D39423-FBC7-4DBF-B1E5-234A7EEEA6AD}"/>
                </a:ext>
              </a:extLst>
            </p:cNvPr>
            <p:cNvSpPr/>
            <p:nvPr/>
          </p:nvSpPr>
          <p:spPr>
            <a:xfrm>
              <a:off x="11259048" y="3694879"/>
              <a:ext cx="221306" cy="221306"/>
            </a:xfrm>
            <a:prstGeom prst="ellipse">
              <a:avLst/>
            </a:prstGeom>
            <a:solidFill>
              <a:srgbClr val="FFC000"/>
            </a:solidFill>
            <a:ln w="12700" cap="flat" cmpd="sng" algn="ctr">
              <a:noFill/>
              <a:prstDash val="solid"/>
              <a:miter lim="800000"/>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kern="0">
                  <a:solidFill>
                    <a:schemeClr val="bg1"/>
                  </a:solidFill>
                  <a:latin typeface="+mj-lt"/>
                </a:rPr>
                <a:t>3</a:t>
              </a:r>
              <a:r>
                <a:rPr kumimoji="0" lang="en-US" sz="800" b="0" i="0" u="none" strike="noStrike" kern="0" cap="none" spc="0" normalizeH="0" baseline="0" noProof="0">
                  <a:ln>
                    <a:noFill/>
                  </a:ln>
                  <a:solidFill>
                    <a:schemeClr val="bg1"/>
                  </a:solidFill>
                  <a:effectLst/>
                  <a:uLnTx/>
                  <a:uFillTx/>
                  <a:latin typeface="+mj-lt"/>
                  <a:ea typeface="+mn-ea"/>
                  <a:cs typeface="+mn-cs"/>
                </a:rPr>
                <a:t>a</a:t>
              </a:r>
            </a:p>
          </p:txBody>
        </p:sp>
        <p:sp>
          <p:nvSpPr>
            <p:cNvPr id="180" name="Oval 179">
              <a:extLst>
                <a:ext uri="{FF2B5EF4-FFF2-40B4-BE49-F238E27FC236}">
                  <a16:creationId xmlns:a16="http://schemas.microsoft.com/office/drawing/2014/main" id="{A6A504C8-3CE3-42E3-B08E-CF689DA9B8DF}"/>
                </a:ext>
              </a:extLst>
            </p:cNvPr>
            <p:cNvSpPr/>
            <p:nvPr/>
          </p:nvSpPr>
          <p:spPr>
            <a:xfrm>
              <a:off x="5839411" y="2937817"/>
              <a:ext cx="221306" cy="221306"/>
            </a:xfrm>
            <a:prstGeom prst="ellipse">
              <a:avLst/>
            </a:prstGeom>
            <a:solidFill>
              <a:srgbClr val="FFC000"/>
            </a:solidFill>
            <a:ln w="12700" cap="flat" cmpd="sng" algn="ctr">
              <a:noFill/>
              <a:prstDash val="solid"/>
              <a:miter lim="800000"/>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kern="0">
                  <a:solidFill>
                    <a:schemeClr val="bg1"/>
                  </a:solidFill>
                  <a:latin typeface="+mj-lt"/>
                </a:rPr>
                <a:t>3b</a:t>
              </a:r>
              <a:endParaRPr kumimoji="0" lang="en-US" sz="800" b="0" i="0" u="none" strike="noStrike" kern="0" cap="none" spc="0" normalizeH="0" baseline="0" noProof="0">
                <a:ln>
                  <a:noFill/>
                </a:ln>
                <a:solidFill>
                  <a:schemeClr val="bg1"/>
                </a:solidFill>
                <a:effectLst/>
                <a:uLnTx/>
                <a:uFillTx/>
                <a:latin typeface="+mj-lt"/>
                <a:ea typeface="+mn-ea"/>
                <a:cs typeface="+mn-cs"/>
              </a:endParaRPr>
            </a:p>
          </p:txBody>
        </p:sp>
        <p:sp>
          <p:nvSpPr>
            <p:cNvPr id="183" name="Oval 182">
              <a:extLst>
                <a:ext uri="{FF2B5EF4-FFF2-40B4-BE49-F238E27FC236}">
                  <a16:creationId xmlns:a16="http://schemas.microsoft.com/office/drawing/2014/main" id="{39893B72-5467-44E3-9948-20F59E4DC403}"/>
                </a:ext>
              </a:extLst>
            </p:cNvPr>
            <p:cNvSpPr/>
            <p:nvPr/>
          </p:nvSpPr>
          <p:spPr>
            <a:xfrm>
              <a:off x="1592952" y="2337360"/>
              <a:ext cx="221306" cy="221306"/>
            </a:xfrm>
            <a:prstGeom prst="ellipse">
              <a:avLst/>
            </a:prstGeom>
            <a:solidFill>
              <a:srgbClr val="0070C0"/>
            </a:solidFill>
            <a:ln w="12700" cap="flat" cmpd="sng" algn="ctr">
              <a:noFill/>
              <a:prstDash val="solid"/>
              <a:miter lim="800000"/>
            </a:ln>
            <a:effectLst/>
          </p:spPr>
          <p:txBody>
            <a:bodyPr wrap="none" rtlCol="0" anchor="ctr"/>
            <a:lstStyle/>
            <a:p>
              <a:pPr algn="ctr" defTabSz="914400"/>
              <a:r>
                <a:rPr lang="en-US" sz="800" kern="0">
                  <a:latin typeface="+mj-lt"/>
                </a:rPr>
                <a:t>6</a:t>
              </a:r>
            </a:p>
          </p:txBody>
        </p:sp>
        <p:sp>
          <p:nvSpPr>
            <p:cNvPr id="184" name="Oval 183">
              <a:extLst>
                <a:ext uri="{FF2B5EF4-FFF2-40B4-BE49-F238E27FC236}">
                  <a16:creationId xmlns:a16="http://schemas.microsoft.com/office/drawing/2014/main" id="{89BBEFEE-A8C9-42A8-8F55-80D0782C9116}"/>
                </a:ext>
              </a:extLst>
            </p:cNvPr>
            <p:cNvSpPr/>
            <p:nvPr/>
          </p:nvSpPr>
          <p:spPr>
            <a:xfrm>
              <a:off x="10940908" y="5377738"/>
              <a:ext cx="221306" cy="221306"/>
            </a:xfrm>
            <a:prstGeom prst="ellipse">
              <a:avLst/>
            </a:prstGeom>
            <a:solidFill>
              <a:schemeClr val="accent1"/>
            </a:solidFill>
            <a:ln w="12700" cap="flat" cmpd="sng" algn="ctr">
              <a:noFill/>
              <a:prstDash val="solid"/>
              <a:miter lim="800000"/>
            </a:ln>
            <a:effectLst/>
          </p:spPr>
          <p:txBody>
            <a:bodyPr wrap="none" rtlCol="0" anchor="ctr"/>
            <a:lstStyle/>
            <a:p>
              <a:pPr algn="ctr" defTabSz="914400"/>
              <a:r>
                <a:rPr lang="en-US" sz="800" kern="0" dirty="0">
                  <a:solidFill>
                    <a:schemeClr val="bg1"/>
                  </a:solidFill>
                  <a:latin typeface="+mj-lt"/>
                </a:rPr>
                <a:t>5</a:t>
              </a:r>
            </a:p>
          </p:txBody>
        </p:sp>
        <p:sp>
          <p:nvSpPr>
            <p:cNvPr id="185" name="Oval 184">
              <a:extLst>
                <a:ext uri="{FF2B5EF4-FFF2-40B4-BE49-F238E27FC236}">
                  <a16:creationId xmlns:a16="http://schemas.microsoft.com/office/drawing/2014/main" id="{2254853E-3CF7-4506-B561-92E02335ED70}"/>
                </a:ext>
              </a:extLst>
            </p:cNvPr>
            <p:cNvSpPr/>
            <p:nvPr/>
          </p:nvSpPr>
          <p:spPr>
            <a:xfrm>
              <a:off x="8747630" y="5581630"/>
              <a:ext cx="221306" cy="221306"/>
            </a:xfrm>
            <a:prstGeom prst="ellipse">
              <a:avLst/>
            </a:prstGeom>
            <a:solidFill>
              <a:srgbClr val="92D050"/>
            </a:solidFill>
            <a:ln w="12700" cap="flat" cmpd="sng" algn="ctr">
              <a:noFill/>
              <a:prstDash val="solid"/>
              <a:miter lim="800000"/>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chemeClr val="bg1"/>
                  </a:solidFill>
                  <a:effectLst/>
                  <a:uLnTx/>
                  <a:uFillTx/>
                  <a:latin typeface="+mj-lt"/>
                  <a:ea typeface="+mn-ea"/>
                  <a:cs typeface="+mn-cs"/>
                </a:rPr>
                <a:t>4</a:t>
              </a:r>
            </a:p>
          </p:txBody>
        </p:sp>
        <p:sp>
          <p:nvSpPr>
            <p:cNvPr id="186" name="Rectangle 185">
              <a:extLst>
                <a:ext uri="{FF2B5EF4-FFF2-40B4-BE49-F238E27FC236}">
                  <a16:creationId xmlns:a16="http://schemas.microsoft.com/office/drawing/2014/main" id="{0F6F0C02-263F-4927-8077-991431CC5161}"/>
                </a:ext>
              </a:extLst>
            </p:cNvPr>
            <p:cNvSpPr/>
            <p:nvPr/>
          </p:nvSpPr>
          <p:spPr>
            <a:xfrm>
              <a:off x="9249100" y="5166223"/>
              <a:ext cx="1715939" cy="507831"/>
            </a:xfrm>
            <a:prstGeom prst="rect">
              <a:avLst/>
            </a:prstGeom>
          </p:spPr>
          <p:txBody>
            <a:bodyPr wrap="square">
              <a:spAutoFit/>
            </a:bodyPr>
            <a:lstStyle/>
            <a:p>
              <a:pPr algn="ctr" defTabSz="914400">
                <a:defRPr/>
              </a:pPr>
              <a:r>
                <a:rPr lang="en-US" sz="900">
                  <a:latin typeface="Segoe UI Symbol" panose="020B0502040204020203" pitchFamily="34" charset="0"/>
                  <a:ea typeface="Segoe UI Symbol" panose="020B0502040204020203" pitchFamily="34" charset="0"/>
                </a:rPr>
                <a:t>App/Service consumes local cert store</a:t>
              </a:r>
              <a:r>
                <a:rPr lang="en-US" sz="900"/>
                <a:t> certificate</a:t>
              </a:r>
            </a:p>
            <a:p>
              <a:pPr algn="ctr" defTabSz="914400">
                <a:defRPr/>
              </a:pPr>
              <a:r>
                <a:rPr lang="en-US" sz="900"/>
                <a:t>(as well rebind upon renewal)</a:t>
              </a:r>
              <a:endParaRPr lang="en-US" sz="900">
                <a:latin typeface="Segoe UI Symbol" panose="020B0502040204020203" pitchFamily="34" charset="0"/>
                <a:ea typeface="Segoe UI Symbol" panose="020B0502040204020203" pitchFamily="34" charset="0"/>
              </a:endParaRPr>
            </a:p>
          </p:txBody>
        </p:sp>
        <p:cxnSp>
          <p:nvCxnSpPr>
            <p:cNvPr id="189" name="Straight Connector 188">
              <a:extLst>
                <a:ext uri="{FF2B5EF4-FFF2-40B4-BE49-F238E27FC236}">
                  <a16:creationId xmlns:a16="http://schemas.microsoft.com/office/drawing/2014/main" id="{62E3E27C-405E-45C1-BEFF-1AFBB3D0E17E}"/>
                </a:ext>
                <a:ext uri="{C183D7F6-B498-43B3-948B-1728B52AA6E4}">
                  <adec:decorative xmlns:adec="http://schemas.microsoft.com/office/drawing/2017/decorative" val="1"/>
                </a:ext>
              </a:extLst>
            </p:cNvPr>
            <p:cNvCxnSpPr>
              <a:cxnSpLocks/>
              <a:stCxn id="127" idx="0"/>
              <a:endCxn id="142" idx="2"/>
            </p:cNvCxnSpPr>
            <p:nvPr/>
          </p:nvCxnSpPr>
          <p:spPr>
            <a:xfrm flipV="1">
              <a:off x="11449161" y="5337648"/>
              <a:ext cx="0" cy="844343"/>
            </a:xfrm>
            <a:prstGeom prst="line">
              <a:avLst/>
            </a:prstGeom>
            <a:noFill/>
            <a:ln w="19050" cap="flat" cmpd="sng" algn="ctr">
              <a:solidFill>
                <a:schemeClr val="accent1"/>
              </a:solidFill>
              <a:prstDash val="solid"/>
              <a:miter lim="800000"/>
              <a:headEnd type="arrow" w="med" len="med"/>
              <a:tailEnd type="arrow" w="med" len="med"/>
            </a:ln>
            <a:effectLst/>
          </p:spPr>
        </p:cxnSp>
      </p:grpSp>
    </p:spTree>
    <p:extLst>
      <p:ext uri="{BB962C8B-B14F-4D97-AF65-F5344CB8AC3E}">
        <p14:creationId xmlns:p14="http://schemas.microsoft.com/office/powerpoint/2010/main" val="2686348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8" name="Straight Connector 267">
            <a:extLst>
              <a:ext uri="{FF2B5EF4-FFF2-40B4-BE49-F238E27FC236}">
                <a16:creationId xmlns:a16="http://schemas.microsoft.com/office/drawing/2014/main" id="{C71CB364-DA86-4D2D-AC1A-75C4895CF38F}"/>
              </a:ext>
              <a:ext uri="{C183D7F6-B498-43B3-948B-1728B52AA6E4}">
                <adec:decorative xmlns:adec="http://schemas.microsoft.com/office/drawing/2017/decorative" val="1"/>
              </a:ext>
            </a:extLst>
          </p:cNvPr>
          <p:cNvCxnSpPr>
            <a:cxnSpLocks/>
            <a:stCxn id="216" idx="3"/>
          </p:cNvCxnSpPr>
          <p:nvPr/>
        </p:nvCxnSpPr>
        <p:spPr>
          <a:xfrm flipV="1">
            <a:off x="3839178" y="4602339"/>
            <a:ext cx="5266367" cy="11877"/>
          </a:xfrm>
          <a:prstGeom prst="line">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71" name="Title 1">
            <a:extLst>
              <a:ext uri="{FF2B5EF4-FFF2-40B4-BE49-F238E27FC236}">
                <a16:creationId xmlns:a16="http://schemas.microsoft.com/office/drawing/2014/main" id="{E535CB30-8A51-4B05-A4B4-E463F9132BF7}"/>
              </a:ext>
            </a:extLst>
          </p:cNvPr>
          <p:cNvSpPr>
            <a:spLocks noGrp="1"/>
          </p:cNvSpPr>
          <p:nvPr>
            <p:ph type="title"/>
          </p:nvPr>
        </p:nvSpPr>
        <p:spPr>
          <a:xfrm>
            <a:off x="66303" y="11212"/>
            <a:ext cx="5923840" cy="553998"/>
          </a:xfrm>
        </p:spPr>
        <p:txBody>
          <a:bodyPr/>
          <a:lstStyle/>
          <a:p>
            <a:r>
              <a:rPr lang="en-US" sz="1800" noProof="0" dirty="0"/>
              <a:t>Azure Arc-enabled servers</a:t>
            </a:r>
            <a:br>
              <a:rPr lang="en-US" sz="1800" noProof="0" dirty="0"/>
            </a:br>
            <a:r>
              <a:rPr lang="en-US" sz="1800" noProof="0" dirty="0">
                <a:latin typeface="+mn-lt"/>
              </a:rPr>
              <a:t>Onboarding and VM extension integration</a:t>
            </a:r>
            <a:endParaRPr lang="en-US" sz="1100" dirty="0">
              <a:latin typeface="+mn-lt"/>
            </a:endParaRPr>
          </a:p>
        </p:txBody>
      </p:sp>
      <p:grpSp>
        <p:nvGrpSpPr>
          <p:cNvPr id="2" name="Group 1">
            <a:extLst>
              <a:ext uri="{FF2B5EF4-FFF2-40B4-BE49-F238E27FC236}">
                <a16:creationId xmlns:a16="http://schemas.microsoft.com/office/drawing/2014/main" id="{AA172DB8-9380-4228-8B4C-D0EF87B83025}"/>
              </a:ext>
              <a:ext uri="{C183D7F6-B498-43B3-948B-1728B52AA6E4}">
                <adec:decorative xmlns:adec="http://schemas.microsoft.com/office/drawing/2017/decorative" val="1"/>
              </a:ext>
            </a:extLst>
          </p:cNvPr>
          <p:cNvGrpSpPr/>
          <p:nvPr/>
        </p:nvGrpSpPr>
        <p:grpSpPr>
          <a:xfrm>
            <a:off x="990121" y="297871"/>
            <a:ext cx="10478664" cy="6397890"/>
            <a:chOff x="990121" y="297871"/>
            <a:chExt cx="10478664" cy="6397890"/>
          </a:xfrm>
        </p:grpSpPr>
        <p:sp>
          <p:nvSpPr>
            <p:cNvPr id="146" name="Rectangle 145">
              <a:extLst>
                <a:ext uri="{FF2B5EF4-FFF2-40B4-BE49-F238E27FC236}">
                  <a16:creationId xmlns:a16="http://schemas.microsoft.com/office/drawing/2014/main" id="{30A77640-BE87-40E7-8FD6-5A569F3A0BC0}"/>
                </a:ext>
              </a:extLst>
            </p:cNvPr>
            <p:cNvSpPr/>
            <p:nvPr/>
          </p:nvSpPr>
          <p:spPr bwMode="auto">
            <a:xfrm>
              <a:off x="6786889" y="333316"/>
              <a:ext cx="4681896" cy="39539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servers with VM extensions</a:t>
              </a:r>
            </a:p>
          </p:txBody>
        </p:sp>
        <p:grpSp>
          <p:nvGrpSpPr>
            <p:cNvPr id="14" name="Group 13">
              <a:extLst>
                <a:ext uri="{FF2B5EF4-FFF2-40B4-BE49-F238E27FC236}">
                  <a16:creationId xmlns:a16="http://schemas.microsoft.com/office/drawing/2014/main" id="{FA465E55-DA56-4A48-B0C0-DB55AAE123EB}"/>
                </a:ext>
              </a:extLst>
            </p:cNvPr>
            <p:cNvGrpSpPr/>
            <p:nvPr/>
          </p:nvGrpSpPr>
          <p:grpSpPr>
            <a:xfrm>
              <a:off x="6786889" y="4941208"/>
              <a:ext cx="4681896" cy="1754553"/>
              <a:chOff x="5093774" y="4156601"/>
              <a:chExt cx="4681896" cy="1754553"/>
            </a:xfrm>
          </p:grpSpPr>
          <p:sp>
            <p:nvSpPr>
              <p:cNvPr id="132" name="Rectangle 131">
                <a:extLst>
                  <a:ext uri="{FF2B5EF4-FFF2-40B4-BE49-F238E27FC236}">
                    <a16:creationId xmlns:a16="http://schemas.microsoft.com/office/drawing/2014/main" id="{4E3A1667-AC4E-4981-ACC2-DC9CB6EEF24F}"/>
                  </a:ext>
                </a:extLst>
              </p:cNvPr>
              <p:cNvSpPr/>
              <p:nvPr/>
            </p:nvSpPr>
            <p:spPr bwMode="auto">
              <a:xfrm>
                <a:off x="5093774" y="4156601"/>
                <a:ext cx="4681896" cy="175455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Multicloud &amp; On-Premises servers </a:t>
                </a:r>
              </a:p>
            </p:txBody>
          </p:sp>
          <p:grpSp>
            <p:nvGrpSpPr>
              <p:cNvPr id="13" name="Group 12">
                <a:extLst>
                  <a:ext uri="{FF2B5EF4-FFF2-40B4-BE49-F238E27FC236}">
                    <a16:creationId xmlns:a16="http://schemas.microsoft.com/office/drawing/2014/main" id="{CAA1D547-530F-4B1C-91C3-4BB04635F4E9}"/>
                  </a:ext>
                </a:extLst>
              </p:cNvPr>
              <p:cNvGrpSpPr/>
              <p:nvPr/>
            </p:nvGrpSpPr>
            <p:grpSpPr>
              <a:xfrm>
                <a:off x="5232477" y="4765019"/>
                <a:ext cx="4421674" cy="1065426"/>
                <a:chOff x="5232477" y="4765019"/>
                <a:chExt cx="4421674" cy="1065426"/>
              </a:xfrm>
            </p:grpSpPr>
            <p:pic>
              <p:nvPicPr>
                <p:cNvPr id="51" name="Picture 2" descr="Fortanix - Runtime Encryption® with Intel® SGX">
                  <a:extLst>
                    <a:ext uri="{FF2B5EF4-FFF2-40B4-BE49-F238E27FC236}">
                      <a16:creationId xmlns:a16="http://schemas.microsoft.com/office/drawing/2014/main" id="{0C1992E3-E55E-4044-B899-11BA9A965D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5511118"/>
                  <a:ext cx="1402180" cy="24100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descr="AWS logo">
                  <a:extLst>
                    <a:ext uri="{FF2B5EF4-FFF2-40B4-BE49-F238E27FC236}">
                      <a16:creationId xmlns:a16="http://schemas.microsoft.com/office/drawing/2014/main" id="{2C97A3D6-367E-4AED-9E71-3A90DC46E2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2477" y="5432792"/>
                  <a:ext cx="550177" cy="397653"/>
                </a:xfrm>
                <a:prstGeom prst="rect">
                  <a:avLst/>
                </a:prstGeom>
              </p:spPr>
            </p:pic>
            <p:pic>
              <p:nvPicPr>
                <p:cNvPr id="59" name="Picture 2" descr="Vmware Png Logo - Free Transparent PNG Logos">
                  <a:extLst>
                    <a:ext uri="{FF2B5EF4-FFF2-40B4-BE49-F238E27FC236}">
                      <a16:creationId xmlns:a16="http://schemas.microsoft.com/office/drawing/2014/main" id="{D27ED417-B7BE-42AF-A82D-BB9CA5DEFAA1}"/>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780788" y="5545974"/>
                  <a:ext cx="1124348" cy="171287"/>
                </a:xfrm>
                <a:prstGeom prst="rect">
                  <a:avLst/>
                </a:prstGeom>
                <a:noFill/>
                <a:extLst>
                  <a:ext uri="{909E8E84-426E-40DD-AFC4-6F175D3DCCD1}">
                    <a14:hiddenFill xmlns:a14="http://schemas.microsoft.com/office/drawing/2010/main">
                      <a:solidFill>
                        <a:srgbClr val="FFFFFF"/>
                      </a:solidFill>
                    </a14:hiddenFill>
                  </a:ext>
                </a:extLst>
              </p:spPr>
            </p:pic>
            <p:pic>
              <p:nvPicPr>
                <p:cNvPr id="115" name="Graphic 114">
                  <a:extLst>
                    <a:ext uri="{FF2B5EF4-FFF2-40B4-BE49-F238E27FC236}">
                      <a16:creationId xmlns:a16="http://schemas.microsoft.com/office/drawing/2014/main" id="{B10EC4F2-170E-4AD7-8F8A-C5E7A4CA027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87744" y="5364038"/>
                  <a:ext cx="466407" cy="466407"/>
                </a:xfrm>
                <a:prstGeom prst="rect">
                  <a:avLst/>
                </a:prstGeom>
              </p:spPr>
            </p:pic>
            <p:pic>
              <p:nvPicPr>
                <p:cNvPr id="12" name="Graphic 11">
                  <a:extLst>
                    <a:ext uri="{FF2B5EF4-FFF2-40B4-BE49-F238E27FC236}">
                      <a16:creationId xmlns:a16="http://schemas.microsoft.com/office/drawing/2014/main" id="{8E048EF1-88FD-4234-BFB4-4FC4308AB82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32477" y="4765019"/>
                  <a:ext cx="365760" cy="365760"/>
                </a:xfrm>
                <a:prstGeom prst="rect">
                  <a:avLst/>
                </a:prstGeom>
              </p:spPr>
            </p:pic>
            <p:pic>
              <p:nvPicPr>
                <p:cNvPr id="121" name="Graphic 120">
                  <a:extLst>
                    <a:ext uri="{FF2B5EF4-FFF2-40B4-BE49-F238E27FC236}">
                      <a16:creationId xmlns:a16="http://schemas.microsoft.com/office/drawing/2014/main" id="{952502ED-7E11-480B-96C7-C35F6B3139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99774" y="4765019"/>
                  <a:ext cx="365760" cy="365760"/>
                </a:xfrm>
                <a:prstGeom prst="rect">
                  <a:avLst/>
                </a:prstGeom>
              </p:spPr>
            </p:pic>
            <p:pic>
              <p:nvPicPr>
                <p:cNvPr id="122" name="Graphic 121">
                  <a:extLst>
                    <a:ext uri="{FF2B5EF4-FFF2-40B4-BE49-F238E27FC236}">
                      <a16:creationId xmlns:a16="http://schemas.microsoft.com/office/drawing/2014/main" id="{B9E5F858-9170-4B9A-8D6E-F20F31165E5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67071" y="4765019"/>
                  <a:ext cx="365760" cy="365760"/>
                </a:xfrm>
                <a:prstGeom prst="rect">
                  <a:avLst/>
                </a:prstGeom>
              </p:spPr>
            </p:pic>
            <p:pic>
              <p:nvPicPr>
                <p:cNvPr id="123" name="Graphic 122">
                  <a:extLst>
                    <a:ext uri="{FF2B5EF4-FFF2-40B4-BE49-F238E27FC236}">
                      <a16:creationId xmlns:a16="http://schemas.microsoft.com/office/drawing/2014/main" id="{F00DB613-A780-4813-85A6-CA504AFB43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34368" y="4765019"/>
                  <a:ext cx="365760" cy="365760"/>
                </a:xfrm>
                <a:prstGeom prst="rect">
                  <a:avLst/>
                </a:prstGeom>
              </p:spPr>
            </p:pic>
            <p:pic>
              <p:nvPicPr>
                <p:cNvPr id="124" name="Graphic 123">
                  <a:extLst>
                    <a:ext uri="{FF2B5EF4-FFF2-40B4-BE49-F238E27FC236}">
                      <a16:creationId xmlns:a16="http://schemas.microsoft.com/office/drawing/2014/main" id="{543D3EE2-B68F-4C80-BED2-71BD8FCE710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01665" y="4765019"/>
                  <a:ext cx="365760" cy="365760"/>
                </a:xfrm>
                <a:prstGeom prst="rect">
                  <a:avLst/>
                </a:prstGeom>
              </p:spPr>
            </p:pic>
            <p:pic>
              <p:nvPicPr>
                <p:cNvPr id="125" name="Graphic 124">
                  <a:extLst>
                    <a:ext uri="{FF2B5EF4-FFF2-40B4-BE49-F238E27FC236}">
                      <a16:creationId xmlns:a16="http://schemas.microsoft.com/office/drawing/2014/main" id="{CEFFBD6A-79BD-49FB-8F29-4CE25848AFA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68962" y="4765019"/>
                  <a:ext cx="365760" cy="365760"/>
                </a:xfrm>
                <a:prstGeom prst="rect">
                  <a:avLst/>
                </a:prstGeom>
              </p:spPr>
            </p:pic>
            <p:pic>
              <p:nvPicPr>
                <p:cNvPr id="126" name="Graphic 125">
                  <a:extLst>
                    <a:ext uri="{FF2B5EF4-FFF2-40B4-BE49-F238E27FC236}">
                      <a16:creationId xmlns:a16="http://schemas.microsoft.com/office/drawing/2014/main" id="{91BD8DE7-B44D-49F4-A138-FDF103686F6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36259" y="4765019"/>
                  <a:ext cx="365760" cy="365760"/>
                </a:xfrm>
                <a:prstGeom prst="rect">
                  <a:avLst/>
                </a:prstGeom>
              </p:spPr>
            </p:pic>
            <p:pic>
              <p:nvPicPr>
                <p:cNvPr id="127" name="Graphic 126">
                  <a:extLst>
                    <a:ext uri="{FF2B5EF4-FFF2-40B4-BE49-F238E27FC236}">
                      <a16:creationId xmlns:a16="http://schemas.microsoft.com/office/drawing/2014/main" id="{AAC97B60-FC13-4635-B529-475C7E4ADCE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03556" y="4765019"/>
                  <a:ext cx="365760" cy="365760"/>
                </a:xfrm>
                <a:prstGeom prst="rect">
                  <a:avLst/>
                </a:prstGeom>
              </p:spPr>
            </p:pic>
            <p:pic>
              <p:nvPicPr>
                <p:cNvPr id="128" name="Graphic 127">
                  <a:extLst>
                    <a:ext uri="{FF2B5EF4-FFF2-40B4-BE49-F238E27FC236}">
                      <a16:creationId xmlns:a16="http://schemas.microsoft.com/office/drawing/2014/main" id="{EBB54489-34FB-454B-81F8-540A93482EE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70853" y="4765019"/>
                  <a:ext cx="365760" cy="365760"/>
                </a:xfrm>
                <a:prstGeom prst="rect">
                  <a:avLst/>
                </a:prstGeom>
              </p:spPr>
            </p:pic>
            <p:pic>
              <p:nvPicPr>
                <p:cNvPr id="129" name="Graphic 128">
                  <a:extLst>
                    <a:ext uri="{FF2B5EF4-FFF2-40B4-BE49-F238E27FC236}">
                      <a16:creationId xmlns:a16="http://schemas.microsoft.com/office/drawing/2014/main" id="{5CA7CA51-3564-4FAD-BB8E-5F39367EA1A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38150" y="4765019"/>
                  <a:ext cx="365760" cy="365760"/>
                </a:xfrm>
                <a:prstGeom prst="rect">
                  <a:avLst/>
                </a:prstGeom>
              </p:spPr>
            </p:pic>
            <p:pic>
              <p:nvPicPr>
                <p:cNvPr id="130" name="Graphic 129">
                  <a:extLst>
                    <a:ext uri="{FF2B5EF4-FFF2-40B4-BE49-F238E27FC236}">
                      <a16:creationId xmlns:a16="http://schemas.microsoft.com/office/drawing/2014/main" id="{64AEDEAD-0EC5-48F8-89F5-819ED7CCDAD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905447" y="4765019"/>
                  <a:ext cx="365760" cy="365760"/>
                </a:xfrm>
                <a:prstGeom prst="rect">
                  <a:avLst/>
                </a:prstGeom>
              </p:spPr>
            </p:pic>
            <p:pic>
              <p:nvPicPr>
                <p:cNvPr id="131" name="Graphic 130">
                  <a:extLst>
                    <a:ext uri="{FF2B5EF4-FFF2-40B4-BE49-F238E27FC236}">
                      <a16:creationId xmlns:a16="http://schemas.microsoft.com/office/drawing/2014/main" id="{83DDF93C-686A-4E97-8F15-230679A37E5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72744" y="4765019"/>
                  <a:ext cx="365760" cy="365760"/>
                </a:xfrm>
                <a:prstGeom prst="rect">
                  <a:avLst/>
                </a:prstGeom>
              </p:spPr>
            </p:pic>
          </p:grpSp>
        </p:grpSp>
        <p:grpSp>
          <p:nvGrpSpPr>
            <p:cNvPr id="42" name="Group 41">
              <a:extLst>
                <a:ext uri="{FF2B5EF4-FFF2-40B4-BE49-F238E27FC236}">
                  <a16:creationId xmlns:a16="http://schemas.microsoft.com/office/drawing/2014/main" id="{8A2DB781-1A08-4104-89AB-D66943D95A63}"/>
                </a:ext>
              </a:extLst>
            </p:cNvPr>
            <p:cNvGrpSpPr/>
            <p:nvPr/>
          </p:nvGrpSpPr>
          <p:grpSpPr>
            <a:xfrm>
              <a:off x="6933277" y="449419"/>
              <a:ext cx="4389120" cy="3431081"/>
              <a:chOff x="6933277" y="567404"/>
              <a:chExt cx="4389120" cy="3431081"/>
            </a:xfrm>
          </p:grpSpPr>
          <p:sp>
            <p:nvSpPr>
              <p:cNvPr id="206" name="Rectangle 205">
                <a:extLst>
                  <a:ext uri="{FF2B5EF4-FFF2-40B4-BE49-F238E27FC236}">
                    <a16:creationId xmlns:a16="http://schemas.microsoft.com/office/drawing/2014/main" id="{85A98275-E23E-46B3-9966-70393190EC4A}"/>
                  </a:ext>
                </a:extLst>
              </p:cNvPr>
              <p:cNvSpPr/>
              <p:nvPr/>
            </p:nvSpPr>
            <p:spPr bwMode="auto">
              <a:xfrm>
                <a:off x="7353640" y="567404"/>
                <a:ext cx="3548393" cy="155231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VM extensions</a:t>
                </a:r>
              </a:p>
            </p:txBody>
          </p:sp>
          <p:pic>
            <p:nvPicPr>
              <p:cNvPr id="145" name="Graphic 144">
                <a:extLst>
                  <a:ext uri="{FF2B5EF4-FFF2-40B4-BE49-F238E27FC236}">
                    <a16:creationId xmlns:a16="http://schemas.microsoft.com/office/drawing/2014/main" id="{90F1FB45-F43D-4F5D-8C4B-770F46D3049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8853517" y="2779876"/>
                <a:ext cx="548640" cy="548640"/>
              </a:xfrm>
              <a:prstGeom prst="rect">
                <a:avLst/>
              </a:prstGeom>
            </p:spPr>
          </p:pic>
          <p:grpSp>
            <p:nvGrpSpPr>
              <p:cNvPr id="22" name="Group 21">
                <a:extLst>
                  <a:ext uri="{FF2B5EF4-FFF2-40B4-BE49-F238E27FC236}">
                    <a16:creationId xmlns:a16="http://schemas.microsoft.com/office/drawing/2014/main" id="{6DF86542-FA25-41B9-B692-44DEF003BA84}"/>
                  </a:ext>
                </a:extLst>
              </p:cNvPr>
              <p:cNvGrpSpPr/>
              <p:nvPr/>
            </p:nvGrpSpPr>
            <p:grpSpPr>
              <a:xfrm>
                <a:off x="6933277" y="3395770"/>
                <a:ext cx="4389120" cy="602715"/>
                <a:chOff x="6933277" y="3260086"/>
                <a:chExt cx="4389120" cy="602715"/>
              </a:xfrm>
            </p:grpSpPr>
            <p:grpSp>
              <p:nvGrpSpPr>
                <p:cNvPr id="21" name="Group 20">
                  <a:extLst>
                    <a:ext uri="{FF2B5EF4-FFF2-40B4-BE49-F238E27FC236}">
                      <a16:creationId xmlns:a16="http://schemas.microsoft.com/office/drawing/2014/main" id="{63107B8D-82B8-4A56-95DF-913C0F231EB7}"/>
                    </a:ext>
                  </a:extLst>
                </p:cNvPr>
                <p:cNvGrpSpPr/>
                <p:nvPr/>
              </p:nvGrpSpPr>
              <p:grpSpPr>
                <a:xfrm>
                  <a:off x="6933277" y="3260086"/>
                  <a:ext cx="365760" cy="602715"/>
                  <a:chOff x="6933277" y="3260086"/>
                  <a:chExt cx="365760" cy="602715"/>
                </a:xfrm>
              </p:grpSpPr>
              <p:pic>
                <p:nvPicPr>
                  <p:cNvPr id="133" name="Graphic 132">
                    <a:extLst>
                      <a:ext uri="{FF2B5EF4-FFF2-40B4-BE49-F238E27FC236}">
                        <a16:creationId xmlns:a16="http://schemas.microsoft.com/office/drawing/2014/main" id="{C3A96FDC-8889-4740-B419-02A38A69AB7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6933277" y="3497041"/>
                    <a:ext cx="365760" cy="365760"/>
                  </a:xfrm>
                  <a:prstGeom prst="rect">
                    <a:avLst/>
                  </a:prstGeom>
                </p:spPr>
              </p:pic>
              <p:pic>
                <p:nvPicPr>
                  <p:cNvPr id="20" name="Graphic 19">
                    <a:extLst>
                      <a:ext uri="{FF2B5EF4-FFF2-40B4-BE49-F238E27FC236}">
                        <a16:creationId xmlns:a16="http://schemas.microsoft.com/office/drawing/2014/main" id="{D2F9EBEE-F3E8-45CE-9A72-0B33B5BA140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015284" y="3260086"/>
                    <a:ext cx="201746" cy="201746"/>
                  </a:xfrm>
                  <a:prstGeom prst="rect">
                    <a:avLst/>
                  </a:prstGeom>
                </p:spPr>
              </p:pic>
            </p:grpSp>
            <p:grpSp>
              <p:nvGrpSpPr>
                <p:cNvPr id="147" name="Group 146">
                  <a:extLst>
                    <a:ext uri="{FF2B5EF4-FFF2-40B4-BE49-F238E27FC236}">
                      <a16:creationId xmlns:a16="http://schemas.microsoft.com/office/drawing/2014/main" id="{2FB529C1-7897-4C95-890D-8D4C5D0F3D75}"/>
                    </a:ext>
                  </a:extLst>
                </p:cNvPr>
                <p:cNvGrpSpPr/>
                <p:nvPr/>
              </p:nvGrpSpPr>
              <p:grpSpPr>
                <a:xfrm>
                  <a:off x="7299037" y="3260086"/>
                  <a:ext cx="365760" cy="602715"/>
                  <a:chOff x="6933277" y="3260086"/>
                  <a:chExt cx="365760" cy="602715"/>
                </a:xfrm>
              </p:grpSpPr>
              <p:pic>
                <p:nvPicPr>
                  <p:cNvPr id="148" name="Graphic 147">
                    <a:extLst>
                      <a:ext uri="{FF2B5EF4-FFF2-40B4-BE49-F238E27FC236}">
                        <a16:creationId xmlns:a16="http://schemas.microsoft.com/office/drawing/2014/main" id="{C9C083EF-19A5-4488-B397-D75A84A9ED7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6933277" y="3497041"/>
                    <a:ext cx="365760" cy="365760"/>
                  </a:xfrm>
                  <a:prstGeom prst="rect">
                    <a:avLst/>
                  </a:prstGeom>
                </p:spPr>
              </p:pic>
              <p:pic>
                <p:nvPicPr>
                  <p:cNvPr id="149" name="Graphic 148">
                    <a:extLst>
                      <a:ext uri="{FF2B5EF4-FFF2-40B4-BE49-F238E27FC236}">
                        <a16:creationId xmlns:a16="http://schemas.microsoft.com/office/drawing/2014/main" id="{7829E3F6-2305-46AA-852A-71F4D656D7B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015284" y="3260086"/>
                    <a:ext cx="201746" cy="201746"/>
                  </a:xfrm>
                  <a:prstGeom prst="rect">
                    <a:avLst/>
                  </a:prstGeom>
                </p:spPr>
              </p:pic>
            </p:grpSp>
            <p:grpSp>
              <p:nvGrpSpPr>
                <p:cNvPr id="150" name="Group 149">
                  <a:extLst>
                    <a:ext uri="{FF2B5EF4-FFF2-40B4-BE49-F238E27FC236}">
                      <a16:creationId xmlns:a16="http://schemas.microsoft.com/office/drawing/2014/main" id="{48CF30C4-39E1-447E-987B-31820BF036B2}"/>
                    </a:ext>
                  </a:extLst>
                </p:cNvPr>
                <p:cNvGrpSpPr/>
                <p:nvPr/>
              </p:nvGrpSpPr>
              <p:grpSpPr>
                <a:xfrm>
                  <a:off x="7664797" y="3260086"/>
                  <a:ext cx="365760" cy="602715"/>
                  <a:chOff x="6933277" y="3260086"/>
                  <a:chExt cx="365760" cy="602715"/>
                </a:xfrm>
              </p:grpSpPr>
              <p:pic>
                <p:nvPicPr>
                  <p:cNvPr id="151" name="Graphic 150">
                    <a:extLst>
                      <a:ext uri="{FF2B5EF4-FFF2-40B4-BE49-F238E27FC236}">
                        <a16:creationId xmlns:a16="http://schemas.microsoft.com/office/drawing/2014/main" id="{158B9802-E9C1-44EB-ACCE-8CBF82DBF73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6933277" y="3497041"/>
                    <a:ext cx="365760" cy="365760"/>
                  </a:xfrm>
                  <a:prstGeom prst="rect">
                    <a:avLst/>
                  </a:prstGeom>
                </p:spPr>
              </p:pic>
              <p:pic>
                <p:nvPicPr>
                  <p:cNvPr id="152" name="Graphic 151">
                    <a:extLst>
                      <a:ext uri="{FF2B5EF4-FFF2-40B4-BE49-F238E27FC236}">
                        <a16:creationId xmlns:a16="http://schemas.microsoft.com/office/drawing/2014/main" id="{14177B4B-DF79-4644-A0BC-631B938122C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015284" y="3260086"/>
                    <a:ext cx="201746" cy="201746"/>
                  </a:xfrm>
                  <a:prstGeom prst="rect">
                    <a:avLst/>
                  </a:prstGeom>
                </p:spPr>
              </p:pic>
            </p:grpSp>
            <p:grpSp>
              <p:nvGrpSpPr>
                <p:cNvPr id="153" name="Group 152">
                  <a:extLst>
                    <a:ext uri="{FF2B5EF4-FFF2-40B4-BE49-F238E27FC236}">
                      <a16:creationId xmlns:a16="http://schemas.microsoft.com/office/drawing/2014/main" id="{BC41E065-1B7D-4BC9-8E5E-70A990C92B23}"/>
                    </a:ext>
                  </a:extLst>
                </p:cNvPr>
                <p:cNvGrpSpPr/>
                <p:nvPr/>
              </p:nvGrpSpPr>
              <p:grpSpPr>
                <a:xfrm>
                  <a:off x="8030557" y="3260086"/>
                  <a:ext cx="365760" cy="602715"/>
                  <a:chOff x="6933277" y="3260086"/>
                  <a:chExt cx="365760" cy="602715"/>
                </a:xfrm>
              </p:grpSpPr>
              <p:pic>
                <p:nvPicPr>
                  <p:cNvPr id="154" name="Graphic 153">
                    <a:extLst>
                      <a:ext uri="{FF2B5EF4-FFF2-40B4-BE49-F238E27FC236}">
                        <a16:creationId xmlns:a16="http://schemas.microsoft.com/office/drawing/2014/main" id="{7D2785AC-9C72-4FBC-A1A9-F3267F31331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6933277" y="3497041"/>
                    <a:ext cx="365760" cy="365760"/>
                  </a:xfrm>
                  <a:prstGeom prst="rect">
                    <a:avLst/>
                  </a:prstGeom>
                </p:spPr>
              </p:pic>
              <p:pic>
                <p:nvPicPr>
                  <p:cNvPr id="155" name="Graphic 154">
                    <a:extLst>
                      <a:ext uri="{FF2B5EF4-FFF2-40B4-BE49-F238E27FC236}">
                        <a16:creationId xmlns:a16="http://schemas.microsoft.com/office/drawing/2014/main" id="{BD224F48-B916-4606-9173-A2B180404EC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015284" y="3260086"/>
                    <a:ext cx="201746" cy="201746"/>
                  </a:xfrm>
                  <a:prstGeom prst="rect">
                    <a:avLst/>
                  </a:prstGeom>
                </p:spPr>
              </p:pic>
            </p:grpSp>
            <p:grpSp>
              <p:nvGrpSpPr>
                <p:cNvPr id="156" name="Group 155">
                  <a:extLst>
                    <a:ext uri="{FF2B5EF4-FFF2-40B4-BE49-F238E27FC236}">
                      <a16:creationId xmlns:a16="http://schemas.microsoft.com/office/drawing/2014/main" id="{0735FA0D-3590-4DCF-BC0C-55367EAFC301}"/>
                    </a:ext>
                  </a:extLst>
                </p:cNvPr>
                <p:cNvGrpSpPr/>
                <p:nvPr/>
              </p:nvGrpSpPr>
              <p:grpSpPr>
                <a:xfrm>
                  <a:off x="8396317" y="3260086"/>
                  <a:ext cx="365760" cy="602715"/>
                  <a:chOff x="6933277" y="3260086"/>
                  <a:chExt cx="365760" cy="602715"/>
                </a:xfrm>
              </p:grpSpPr>
              <p:pic>
                <p:nvPicPr>
                  <p:cNvPr id="157" name="Graphic 156">
                    <a:extLst>
                      <a:ext uri="{FF2B5EF4-FFF2-40B4-BE49-F238E27FC236}">
                        <a16:creationId xmlns:a16="http://schemas.microsoft.com/office/drawing/2014/main" id="{EF3E191A-E7CC-45A0-B595-FAD32BB1050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6933277" y="3497041"/>
                    <a:ext cx="365760" cy="365760"/>
                  </a:xfrm>
                  <a:prstGeom prst="rect">
                    <a:avLst/>
                  </a:prstGeom>
                </p:spPr>
              </p:pic>
              <p:pic>
                <p:nvPicPr>
                  <p:cNvPr id="158" name="Graphic 157">
                    <a:extLst>
                      <a:ext uri="{FF2B5EF4-FFF2-40B4-BE49-F238E27FC236}">
                        <a16:creationId xmlns:a16="http://schemas.microsoft.com/office/drawing/2014/main" id="{9676F07F-3949-404D-ABBE-DE7615F3D9C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015284" y="3260086"/>
                    <a:ext cx="201746" cy="201746"/>
                  </a:xfrm>
                  <a:prstGeom prst="rect">
                    <a:avLst/>
                  </a:prstGeom>
                </p:spPr>
              </p:pic>
            </p:grpSp>
            <p:grpSp>
              <p:nvGrpSpPr>
                <p:cNvPr id="159" name="Group 158">
                  <a:extLst>
                    <a:ext uri="{FF2B5EF4-FFF2-40B4-BE49-F238E27FC236}">
                      <a16:creationId xmlns:a16="http://schemas.microsoft.com/office/drawing/2014/main" id="{7FD77BE9-EA53-451F-B1E5-3982422497E7}"/>
                    </a:ext>
                  </a:extLst>
                </p:cNvPr>
                <p:cNvGrpSpPr/>
                <p:nvPr/>
              </p:nvGrpSpPr>
              <p:grpSpPr>
                <a:xfrm>
                  <a:off x="8762077" y="3260086"/>
                  <a:ext cx="365760" cy="602715"/>
                  <a:chOff x="6933277" y="3260086"/>
                  <a:chExt cx="365760" cy="602715"/>
                </a:xfrm>
              </p:grpSpPr>
              <p:pic>
                <p:nvPicPr>
                  <p:cNvPr id="160" name="Graphic 159">
                    <a:extLst>
                      <a:ext uri="{FF2B5EF4-FFF2-40B4-BE49-F238E27FC236}">
                        <a16:creationId xmlns:a16="http://schemas.microsoft.com/office/drawing/2014/main" id="{078F8451-29FD-4EE6-92B0-F5A13EE04AB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6933277" y="3497041"/>
                    <a:ext cx="365760" cy="365760"/>
                  </a:xfrm>
                  <a:prstGeom prst="rect">
                    <a:avLst/>
                  </a:prstGeom>
                </p:spPr>
              </p:pic>
              <p:pic>
                <p:nvPicPr>
                  <p:cNvPr id="161" name="Graphic 160">
                    <a:extLst>
                      <a:ext uri="{FF2B5EF4-FFF2-40B4-BE49-F238E27FC236}">
                        <a16:creationId xmlns:a16="http://schemas.microsoft.com/office/drawing/2014/main" id="{3D97D61A-A7F6-4C0C-A9FE-243DC89874C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015284" y="3260086"/>
                    <a:ext cx="201746" cy="201746"/>
                  </a:xfrm>
                  <a:prstGeom prst="rect">
                    <a:avLst/>
                  </a:prstGeom>
                </p:spPr>
              </p:pic>
            </p:grpSp>
            <p:grpSp>
              <p:nvGrpSpPr>
                <p:cNvPr id="162" name="Group 161">
                  <a:extLst>
                    <a:ext uri="{FF2B5EF4-FFF2-40B4-BE49-F238E27FC236}">
                      <a16:creationId xmlns:a16="http://schemas.microsoft.com/office/drawing/2014/main" id="{2449F38C-6D14-4FF0-854F-DAC7F70E1D4B}"/>
                    </a:ext>
                  </a:extLst>
                </p:cNvPr>
                <p:cNvGrpSpPr/>
                <p:nvPr/>
              </p:nvGrpSpPr>
              <p:grpSpPr>
                <a:xfrm>
                  <a:off x="9127837" y="3260086"/>
                  <a:ext cx="365760" cy="602715"/>
                  <a:chOff x="6933277" y="3260086"/>
                  <a:chExt cx="365760" cy="602715"/>
                </a:xfrm>
              </p:grpSpPr>
              <p:pic>
                <p:nvPicPr>
                  <p:cNvPr id="163" name="Graphic 162">
                    <a:extLst>
                      <a:ext uri="{FF2B5EF4-FFF2-40B4-BE49-F238E27FC236}">
                        <a16:creationId xmlns:a16="http://schemas.microsoft.com/office/drawing/2014/main" id="{C9A0787E-394D-4093-9CCE-CC319D51F78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6933277" y="3497041"/>
                    <a:ext cx="365760" cy="365760"/>
                  </a:xfrm>
                  <a:prstGeom prst="rect">
                    <a:avLst/>
                  </a:prstGeom>
                </p:spPr>
              </p:pic>
              <p:pic>
                <p:nvPicPr>
                  <p:cNvPr id="164" name="Graphic 163">
                    <a:extLst>
                      <a:ext uri="{FF2B5EF4-FFF2-40B4-BE49-F238E27FC236}">
                        <a16:creationId xmlns:a16="http://schemas.microsoft.com/office/drawing/2014/main" id="{E0CEFA1D-CA55-43BD-A74D-7EC19531FD4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015284" y="3260086"/>
                    <a:ext cx="201746" cy="201746"/>
                  </a:xfrm>
                  <a:prstGeom prst="rect">
                    <a:avLst/>
                  </a:prstGeom>
                </p:spPr>
              </p:pic>
            </p:grpSp>
            <p:grpSp>
              <p:nvGrpSpPr>
                <p:cNvPr id="165" name="Group 164">
                  <a:extLst>
                    <a:ext uri="{FF2B5EF4-FFF2-40B4-BE49-F238E27FC236}">
                      <a16:creationId xmlns:a16="http://schemas.microsoft.com/office/drawing/2014/main" id="{D4B70044-8ACD-4A99-9457-1BC0F3212628}"/>
                    </a:ext>
                  </a:extLst>
                </p:cNvPr>
                <p:cNvGrpSpPr/>
                <p:nvPr/>
              </p:nvGrpSpPr>
              <p:grpSpPr>
                <a:xfrm>
                  <a:off x="9493597" y="3260086"/>
                  <a:ext cx="365760" cy="602715"/>
                  <a:chOff x="6933277" y="3260086"/>
                  <a:chExt cx="365760" cy="602715"/>
                </a:xfrm>
              </p:grpSpPr>
              <p:pic>
                <p:nvPicPr>
                  <p:cNvPr id="166" name="Graphic 165">
                    <a:extLst>
                      <a:ext uri="{FF2B5EF4-FFF2-40B4-BE49-F238E27FC236}">
                        <a16:creationId xmlns:a16="http://schemas.microsoft.com/office/drawing/2014/main" id="{A855C1BA-D079-47C5-803F-9570764D3A5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6933277" y="3497041"/>
                    <a:ext cx="365760" cy="365760"/>
                  </a:xfrm>
                  <a:prstGeom prst="rect">
                    <a:avLst/>
                  </a:prstGeom>
                </p:spPr>
              </p:pic>
              <p:pic>
                <p:nvPicPr>
                  <p:cNvPr id="167" name="Graphic 166">
                    <a:extLst>
                      <a:ext uri="{FF2B5EF4-FFF2-40B4-BE49-F238E27FC236}">
                        <a16:creationId xmlns:a16="http://schemas.microsoft.com/office/drawing/2014/main" id="{3F370EEA-37E9-4B11-8A1D-DC2B2E27B3A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015284" y="3260086"/>
                    <a:ext cx="201746" cy="201746"/>
                  </a:xfrm>
                  <a:prstGeom prst="rect">
                    <a:avLst/>
                  </a:prstGeom>
                </p:spPr>
              </p:pic>
            </p:grpSp>
            <p:grpSp>
              <p:nvGrpSpPr>
                <p:cNvPr id="168" name="Group 167">
                  <a:extLst>
                    <a:ext uri="{FF2B5EF4-FFF2-40B4-BE49-F238E27FC236}">
                      <a16:creationId xmlns:a16="http://schemas.microsoft.com/office/drawing/2014/main" id="{6A213129-056D-4091-A12D-A81AD55AECF6}"/>
                    </a:ext>
                  </a:extLst>
                </p:cNvPr>
                <p:cNvGrpSpPr/>
                <p:nvPr/>
              </p:nvGrpSpPr>
              <p:grpSpPr>
                <a:xfrm>
                  <a:off x="9859357" y="3260086"/>
                  <a:ext cx="365760" cy="602715"/>
                  <a:chOff x="6933277" y="3260086"/>
                  <a:chExt cx="365760" cy="602715"/>
                </a:xfrm>
              </p:grpSpPr>
              <p:pic>
                <p:nvPicPr>
                  <p:cNvPr id="169" name="Graphic 168">
                    <a:extLst>
                      <a:ext uri="{FF2B5EF4-FFF2-40B4-BE49-F238E27FC236}">
                        <a16:creationId xmlns:a16="http://schemas.microsoft.com/office/drawing/2014/main" id="{EEF510E9-5622-4D50-9F2A-8805F435BBB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6933277" y="3497041"/>
                    <a:ext cx="365760" cy="365760"/>
                  </a:xfrm>
                  <a:prstGeom prst="rect">
                    <a:avLst/>
                  </a:prstGeom>
                </p:spPr>
              </p:pic>
              <p:pic>
                <p:nvPicPr>
                  <p:cNvPr id="170" name="Graphic 169">
                    <a:extLst>
                      <a:ext uri="{FF2B5EF4-FFF2-40B4-BE49-F238E27FC236}">
                        <a16:creationId xmlns:a16="http://schemas.microsoft.com/office/drawing/2014/main" id="{B28A528F-4CB3-43DF-AB29-7CEB04492F3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015284" y="3260086"/>
                    <a:ext cx="201746" cy="201746"/>
                  </a:xfrm>
                  <a:prstGeom prst="rect">
                    <a:avLst/>
                  </a:prstGeom>
                </p:spPr>
              </p:pic>
            </p:grpSp>
            <p:grpSp>
              <p:nvGrpSpPr>
                <p:cNvPr id="171" name="Group 170">
                  <a:extLst>
                    <a:ext uri="{FF2B5EF4-FFF2-40B4-BE49-F238E27FC236}">
                      <a16:creationId xmlns:a16="http://schemas.microsoft.com/office/drawing/2014/main" id="{410CC549-0600-4AE8-9200-6F9860969695}"/>
                    </a:ext>
                  </a:extLst>
                </p:cNvPr>
                <p:cNvGrpSpPr/>
                <p:nvPr/>
              </p:nvGrpSpPr>
              <p:grpSpPr>
                <a:xfrm>
                  <a:off x="10225117" y="3260086"/>
                  <a:ext cx="365760" cy="602715"/>
                  <a:chOff x="6933277" y="3260086"/>
                  <a:chExt cx="365760" cy="602715"/>
                </a:xfrm>
              </p:grpSpPr>
              <p:pic>
                <p:nvPicPr>
                  <p:cNvPr id="172" name="Graphic 171">
                    <a:extLst>
                      <a:ext uri="{FF2B5EF4-FFF2-40B4-BE49-F238E27FC236}">
                        <a16:creationId xmlns:a16="http://schemas.microsoft.com/office/drawing/2014/main" id="{3A1EF9C4-5499-4022-9ABA-E52B5BAC795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6933277" y="3497041"/>
                    <a:ext cx="365760" cy="365760"/>
                  </a:xfrm>
                  <a:prstGeom prst="rect">
                    <a:avLst/>
                  </a:prstGeom>
                </p:spPr>
              </p:pic>
              <p:pic>
                <p:nvPicPr>
                  <p:cNvPr id="173" name="Graphic 172">
                    <a:extLst>
                      <a:ext uri="{FF2B5EF4-FFF2-40B4-BE49-F238E27FC236}">
                        <a16:creationId xmlns:a16="http://schemas.microsoft.com/office/drawing/2014/main" id="{7CEACF3B-ED35-422D-B923-FA366CFC195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015284" y="3260086"/>
                    <a:ext cx="201746" cy="201746"/>
                  </a:xfrm>
                  <a:prstGeom prst="rect">
                    <a:avLst/>
                  </a:prstGeom>
                </p:spPr>
              </p:pic>
            </p:grpSp>
            <p:grpSp>
              <p:nvGrpSpPr>
                <p:cNvPr id="174" name="Group 173">
                  <a:extLst>
                    <a:ext uri="{FF2B5EF4-FFF2-40B4-BE49-F238E27FC236}">
                      <a16:creationId xmlns:a16="http://schemas.microsoft.com/office/drawing/2014/main" id="{4B27E024-A52B-4185-A9BD-71BFBA1EC656}"/>
                    </a:ext>
                  </a:extLst>
                </p:cNvPr>
                <p:cNvGrpSpPr/>
                <p:nvPr/>
              </p:nvGrpSpPr>
              <p:grpSpPr>
                <a:xfrm>
                  <a:off x="10590877" y="3260086"/>
                  <a:ext cx="365760" cy="602715"/>
                  <a:chOff x="6933277" y="3260086"/>
                  <a:chExt cx="365760" cy="602715"/>
                </a:xfrm>
              </p:grpSpPr>
              <p:pic>
                <p:nvPicPr>
                  <p:cNvPr id="175" name="Graphic 174">
                    <a:extLst>
                      <a:ext uri="{FF2B5EF4-FFF2-40B4-BE49-F238E27FC236}">
                        <a16:creationId xmlns:a16="http://schemas.microsoft.com/office/drawing/2014/main" id="{D5C6DFCD-EA42-4DE4-B716-B4575AA4291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6933277" y="3497041"/>
                    <a:ext cx="365760" cy="365760"/>
                  </a:xfrm>
                  <a:prstGeom prst="rect">
                    <a:avLst/>
                  </a:prstGeom>
                </p:spPr>
              </p:pic>
              <p:pic>
                <p:nvPicPr>
                  <p:cNvPr id="176" name="Graphic 175">
                    <a:extLst>
                      <a:ext uri="{FF2B5EF4-FFF2-40B4-BE49-F238E27FC236}">
                        <a16:creationId xmlns:a16="http://schemas.microsoft.com/office/drawing/2014/main" id="{428F6F86-729D-48D6-BC87-473EC5E431D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015284" y="3260086"/>
                    <a:ext cx="201746" cy="201746"/>
                  </a:xfrm>
                  <a:prstGeom prst="rect">
                    <a:avLst/>
                  </a:prstGeom>
                </p:spPr>
              </p:pic>
            </p:grpSp>
            <p:grpSp>
              <p:nvGrpSpPr>
                <p:cNvPr id="177" name="Group 176">
                  <a:extLst>
                    <a:ext uri="{FF2B5EF4-FFF2-40B4-BE49-F238E27FC236}">
                      <a16:creationId xmlns:a16="http://schemas.microsoft.com/office/drawing/2014/main" id="{79A9C6E4-4CB3-4803-8BB6-A5CD555D6B71}"/>
                    </a:ext>
                  </a:extLst>
                </p:cNvPr>
                <p:cNvGrpSpPr/>
                <p:nvPr/>
              </p:nvGrpSpPr>
              <p:grpSpPr>
                <a:xfrm>
                  <a:off x="10956637" y="3260086"/>
                  <a:ext cx="365760" cy="602715"/>
                  <a:chOff x="6933277" y="3260086"/>
                  <a:chExt cx="365760" cy="602715"/>
                </a:xfrm>
              </p:grpSpPr>
              <p:pic>
                <p:nvPicPr>
                  <p:cNvPr id="178" name="Graphic 177">
                    <a:extLst>
                      <a:ext uri="{FF2B5EF4-FFF2-40B4-BE49-F238E27FC236}">
                        <a16:creationId xmlns:a16="http://schemas.microsoft.com/office/drawing/2014/main" id="{7B70123D-36A9-4B47-A482-F72F6D95BCC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6933277" y="3497041"/>
                    <a:ext cx="365760" cy="365760"/>
                  </a:xfrm>
                  <a:prstGeom prst="rect">
                    <a:avLst/>
                  </a:prstGeom>
                </p:spPr>
              </p:pic>
              <p:pic>
                <p:nvPicPr>
                  <p:cNvPr id="179" name="Graphic 178">
                    <a:extLst>
                      <a:ext uri="{FF2B5EF4-FFF2-40B4-BE49-F238E27FC236}">
                        <a16:creationId xmlns:a16="http://schemas.microsoft.com/office/drawing/2014/main" id="{A9809082-AFE4-4A91-8CE3-DC440AD4285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015284" y="3260086"/>
                    <a:ext cx="201746" cy="201746"/>
                  </a:xfrm>
                  <a:prstGeom prst="rect">
                    <a:avLst/>
                  </a:prstGeom>
                </p:spPr>
              </p:pic>
            </p:grpSp>
          </p:grpSp>
          <p:pic>
            <p:nvPicPr>
              <p:cNvPr id="180" name="Graphic 179">
                <a:extLst>
                  <a:ext uri="{FF2B5EF4-FFF2-40B4-BE49-F238E27FC236}">
                    <a16:creationId xmlns:a16="http://schemas.microsoft.com/office/drawing/2014/main" id="{E9926D61-B625-4E1A-AC3D-965490BC2FA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995646" y="2488649"/>
                <a:ext cx="264382" cy="264382"/>
              </a:xfrm>
              <a:prstGeom prst="rect">
                <a:avLst/>
              </a:prstGeom>
            </p:spPr>
          </p:pic>
          <p:grpSp>
            <p:nvGrpSpPr>
              <p:cNvPr id="30" name="Group 29">
                <a:extLst>
                  <a:ext uri="{FF2B5EF4-FFF2-40B4-BE49-F238E27FC236}">
                    <a16:creationId xmlns:a16="http://schemas.microsoft.com/office/drawing/2014/main" id="{81D99374-CBF0-41B5-87BB-664628983436}"/>
                  </a:ext>
                </a:extLst>
              </p:cNvPr>
              <p:cNvGrpSpPr/>
              <p:nvPr/>
            </p:nvGrpSpPr>
            <p:grpSpPr>
              <a:xfrm>
                <a:off x="7353641" y="610337"/>
                <a:ext cx="3548392" cy="1127893"/>
                <a:chOff x="1025207" y="4918775"/>
                <a:chExt cx="3548392" cy="1127893"/>
              </a:xfrm>
            </p:grpSpPr>
            <p:grpSp>
              <p:nvGrpSpPr>
                <p:cNvPr id="184" name="Group 183">
                  <a:extLst>
                    <a:ext uri="{FF2B5EF4-FFF2-40B4-BE49-F238E27FC236}">
                      <a16:creationId xmlns:a16="http://schemas.microsoft.com/office/drawing/2014/main" id="{8AC51C48-4FE5-40BE-94FD-84121D0A75A1}"/>
                    </a:ext>
                  </a:extLst>
                </p:cNvPr>
                <p:cNvGrpSpPr/>
                <p:nvPr/>
              </p:nvGrpSpPr>
              <p:grpSpPr>
                <a:xfrm>
                  <a:off x="1025207" y="5508789"/>
                  <a:ext cx="1214049" cy="536971"/>
                  <a:chOff x="3438765" y="892073"/>
                  <a:chExt cx="1374983" cy="536971"/>
                </a:xfrm>
              </p:grpSpPr>
              <p:sp>
                <p:nvSpPr>
                  <p:cNvPr id="185" name="Rectangle 184">
                    <a:extLst>
                      <a:ext uri="{FF2B5EF4-FFF2-40B4-BE49-F238E27FC236}">
                        <a16:creationId xmlns:a16="http://schemas.microsoft.com/office/drawing/2014/main" id="{75010968-1622-4B42-9EB9-7F6BB7CCADF9}"/>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186" name="TextBox 185">
                    <a:extLst>
                      <a:ext uri="{FF2B5EF4-FFF2-40B4-BE49-F238E27FC236}">
                        <a16:creationId xmlns:a16="http://schemas.microsoft.com/office/drawing/2014/main" id="{97953F8E-1B52-476F-9CFB-F7F25C450123}"/>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Defender</a:t>
                    </a:r>
                  </a:p>
                </p:txBody>
              </p:sp>
            </p:grpSp>
            <p:pic>
              <p:nvPicPr>
                <p:cNvPr id="187" name="Graphic 186">
                  <a:extLst>
                    <a:ext uri="{FF2B5EF4-FFF2-40B4-BE49-F238E27FC236}">
                      <a16:creationId xmlns:a16="http://schemas.microsoft.com/office/drawing/2014/main" id="{ABAB8B64-335C-4954-8B35-59D9DC54F89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508880" y="5711604"/>
                  <a:ext cx="242212" cy="274320"/>
                </a:xfrm>
                <a:prstGeom prst="rect">
                  <a:avLst/>
                </a:prstGeom>
              </p:spPr>
            </p:pic>
            <p:grpSp>
              <p:nvGrpSpPr>
                <p:cNvPr id="188" name="Group 187">
                  <a:extLst>
                    <a:ext uri="{FF2B5EF4-FFF2-40B4-BE49-F238E27FC236}">
                      <a16:creationId xmlns:a16="http://schemas.microsoft.com/office/drawing/2014/main" id="{9B0AEDAF-69BB-4D9E-9D33-FB30F1655110}"/>
                    </a:ext>
                  </a:extLst>
                </p:cNvPr>
                <p:cNvGrpSpPr/>
                <p:nvPr/>
              </p:nvGrpSpPr>
              <p:grpSpPr>
                <a:xfrm>
                  <a:off x="1025207" y="4918775"/>
                  <a:ext cx="1214049" cy="536971"/>
                  <a:chOff x="3438765" y="892073"/>
                  <a:chExt cx="1374983" cy="536971"/>
                </a:xfrm>
              </p:grpSpPr>
              <p:sp>
                <p:nvSpPr>
                  <p:cNvPr id="189" name="Rectangle 188">
                    <a:extLst>
                      <a:ext uri="{FF2B5EF4-FFF2-40B4-BE49-F238E27FC236}">
                        <a16:creationId xmlns:a16="http://schemas.microsoft.com/office/drawing/2014/main" id="{BE428F6C-0653-45B7-BB5F-2A2AA3477464}"/>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190" name="TextBox 189">
                    <a:extLst>
                      <a:ext uri="{FF2B5EF4-FFF2-40B4-BE49-F238E27FC236}">
                        <a16:creationId xmlns:a16="http://schemas.microsoft.com/office/drawing/2014/main" id="{D788A1EC-5D7E-4D84-8230-329A9537AB13}"/>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Monitor</a:t>
                    </a:r>
                  </a:p>
                </p:txBody>
              </p:sp>
              <p:pic>
                <p:nvPicPr>
                  <p:cNvPr id="191" name="Graphic 190">
                    <a:extLst>
                      <a:ext uri="{FF2B5EF4-FFF2-40B4-BE49-F238E27FC236}">
                        <a16:creationId xmlns:a16="http://schemas.microsoft.com/office/drawing/2014/main" id="{C5874DDE-7A20-4E76-9CCD-235B720CA4D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994708" y="1101420"/>
                    <a:ext cx="274320" cy="274320"/>
                  </a:xfrm>
                  <a:prstGeom prst="rect">
                    <a:avLst/>
                  </a:prstGeom>
                </p:spPr>
              </p:pic>
            </p:grpSp>
            <p:grpSp>
              <p:nvGrpSpPr>
                <p:cNvPr id="24" name="Group 23">
                  <a:extLst>
                    <a:ext uri="{FF2B5EF4-FFF2-40B4-BE49-F238E27FC236}">
                      <a16:creationId xmlns:a16="http://schemas.microsoft.com/office/drawing/2014/main" id="{D56F0C34-D03F-44AF-A514-14E3B4941843}"/>
                    </a:ext>
                  </a:extLst>
                </p:cNvPr>
                <p:cNvGrpSpPr/>
                <p:nvPr/>
              </p:nvGrpSpPr>
              <p:grpSpPr>
                <a:xfrm>
                  <a:off x="3359550" y="5509697"/>
                  <a:ext cx="1214049" cy="536971"/>
                  <a:chOff x="6305626" y="496957"/>
                  <a:chExt cx="1214049" cy="536971"/>
                </a:xfrm>
              </p:grpSpPr>
              <p:grpSp>
                <p:nvGrpSpPr>
                  <p:cNvPr id="192" name="Group 191">
                    <a:extLst>
                      <a:ext uri="{FF2B5EF4-FFF2-40B4-BE49-F238E27FC236}">
                        <a16:creationId xmlns:a16="http://schemas.microsoft.com/office/drawing/2014/main" id="{E93A7AC7-FBC8-4FBF-8166-55CC25CF152B}"/>
                      </a:ext>
                    </a:extLst>
                  </p:cNvPr>
                  <p:cNvGrpSpPr/>
                  <p:nvPr/>
                </p:nvGrpSpPr>
                <p:grpSpPr>
                  <a:xfrm>
                    <a:off x="6305626" y="496957"/>
                    <a:ext cx="1214049" cy="536971"/>
                    <a:chOff x="3438765" y="892073"/>
                    <a:chExt cx="1374983" cy="536971"/>
                  </a:xfrm>
                </p:grpSpPr>
                <p:sp>
                  <p:nvSpPr>
                    <p:cNvPr id="193" name="Rectangle 192">
                      <a:extLst>
                        <a:ext uri="{FF2B5EF4-FFF2-40B4-BE49-F238E27FC236}">
                          <a16:creationId xmlns:a16="http://schemas.microsoft.com/office/drawing/2014/main" id="{8F1B4BB4-684B-4F1C-A843-1E769A3F6416}"/>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194" name="TextBox 193">
                      <a:extLst>
                        <a:ext uri="{FF2B5EF4-FFF2-40B4-BE49-F238E27FC236}">
                          <a16:creationId xmlns:a16="http://schemas.microsoft.com/office/drawing/2014/main" id="{057A6234-6FAA-42F4-BEFE-B85284F3E5A4}"/>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Log Analytics</a:t>
                      </a:r>
                    </a:p>
                  </p:txBody>
                </p:sp>
              </p:grpSp>
              <p:pic>
                <p:nvPicPr>
                  <p:cNvPr id="198" name="Graphic 197">
                    <a:extLst>
                      <a:ext uri="{FF2B5EF4-FFF2-40B4-BE49-F238E27FC236}">
                        <a16:creationId xmlns:a16="http://schemas.microsoft.com/office/drawing/2014/main" id="{F25C2086-5BCA-40A5-AF08-2A3454FCF7C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815482" y="703575"/>
                    <a:ext cx="242212" cy="274320"/>
                  </a:xfrm>
                  <a:prstGeom prst="rect">
                    <a:avLst/>
                  </a:prstGeom>
                </p:spPr>
              </p:pic>
            </p:grpSp>
            <p:grpSp>
              <p:nvGrpSpPr>
                <p:cNvPr id="23" name="Group 22">
                  <a:extLst>
                    <a:ext uri="{FF2B5EF4-FFF2-40B4-BE49-F238E27FC236}">
                      <a16:creationId xmlns:a16="http://schemas.microsoft.com/office/drawing/2014/main" id="{FDD56654-7F7E-4546-A202-5EB076509676}"/>
                    </a:ext>
                  </a:extLst>
                </p:cNvPr>
                <p:cNvGrpSpPr/>
                <p:nvPr/>
              </p:nvGrpSpPr>
              <p:grpSpPr>
                <a:xfrm>
                  <a:off x="2189383" y="5508788"/>
                  <a:ext cx="1214049" cy="536971"/>
                  <a:chOff x="9660581" y="498016"/>
                  <a:chExt cx="1214049" cy="536971"/>
                </a:xfrm>
              </p:grpSpPr>
              <p:grpSp>
                <p:nvGrpSpPr>
                  <p:cNvPr id="195" name="Group 194">
                    <a:extLst>
                      <a:ext uri="{FF2B5EF4-FFF2-40B4-BE49-F238E27FC236}">
                        <a16:creationId xmlns:a16="http://schemas.microsoft.com/office/drawing/2014/main" id="{1C11A684-3060-4B4C-9733-2991687584C9}"/>
                      </a:ext>
                    </a:extLst>
                  </p:cNvPr>
                  <p:cNvGrpSpPr/>
                  <p:nvPr/>
                </p:nvGrpSpPr>
                <p:grpSpPr>
                  <a:xfrm>
                    <a:off x="9660581" y="498016"/>
                    <a:ext cx="1214049" cy="536971"/>
                    <a:chOff x="3438765" y="892073"/>
                    <a:chExt cx="1374983" cy="536971"/>
                  </a:xfrm>
                </p:grpSpPr>
                <p:sp>
                  <p:nvSpPr>
                    <p:cNvPr id="196" name="Rectangle 195">
                      <a:extLst>
                        <a:ext uri="{FF2B5EF4-FFF2-40B4-BE49-F238E27FC236}">
                          <a16:creationId xmlns:a16="http://schemas.microsoft.com/office/drawing/2014/main" id="{0A9C9081-639B-47A2-984E-FEF0C7D1B425}"/>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197" name="TextBox 196">
                      <a:extLst>
                        <a:ext uri="{FF2B5EF4-FFF2-40B4-BE49-F238E27FC236}">
                          <a16:creationId xmlns:a16="http://schemas.microsoft.com/office/drawing/2014/main" id="{2A93EE8B-11ED-45B6-A472-AD0D688BBB8F}"/>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Key Vault</a:t>
                      </a:r>
                    </a:p>
                  </p:txBody>
                </p:sp>
              </p:grpSp>
              <p:pic>
                <p:nvPicPr>
                  <p:cNvPr id="199" name="Graphic 198">
                    <a:extLst>
                      <a:ext uri="{FF2B5EF4-FFF2-40B4-BE49-F238E27FC236}">
                        <a16:creationId xmlns:a16="http://schemas.microsoft.com/office/drawing/2014/main" id="{69286A1B-E90F-4BE8-AF46-46658BD0EC65}"/>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125022" y="687140"/>
                    <a:ext cx="274320" cy="310684"/>
                  </a:xfrm>
                  <a:prstGeom prst="rect">
                    <a:avLst/>
                  </a:prstGeom>
                </p:spPr>
              </p:pic>
            </p:grpSp>
            <p:grpSp>
              <p:nvGrpSpPr>
                <p:cNvPr id="26" name="Group 25">
                  <a:extLst>
                    <a:ext uri="{FF2B5EF4-FFF2-40B4-BE49-F238E27FC236}">
                      <a16:creationId xmlns:a16="http://schemas.microsoft.com/office/drawing/2014/main" id="{20427E34-2960-43F7-91C4-EDA8323CB3B2}"/>
                    </a:ext>
                  </a:extLst>
                </p:cNvPr>
                <p:cNvGrpSpPr/>
                <p:nvPr/>
              </p:nvGrpSpPr>
              <p:grpSpPr>
                <a:xfrm>
                  <a:off x="2189383" y="4918775"/>
                  <a:ext cx="1214049" cy="536971"/>
                  <a:chOff x="3997792" y="3959828"/>
                  <a:chExt cx="1214049" cy="536971"/>
                </a:xfrm>
              </p:grpSpPr>
              <p:grpSp>
                <p:nvGrpSpPr>
                  <p:cNvPr id="200" name="Group 199">
                    <a:extLst>
                      <a:ext uri="{FF2B5EF4-FFF2-40B4-BE49-F238E27FC236}">
                        <a16:creationId xmlns:a16="http://schemas.microsoft.com/office/drawing/2014/main" id="{52497437-02CC-4F47-85B8-CDE5CF5DE3D6}"/>
                      </a:ext>
                    </a:extLst>
                  </p:cNvPr>
                  <p:cNvGrpSpPr/>
                  <p:nvPr/>
                </p:nvGrpSpPr>
                <p:grpSpPr>
                  <a:xfrm>
                    <a:off x="3997792" y="3959828"/>
                    <a:ext cx="1214049" cy="536971"/>
                    <a:chOff x="1818469" y="893698"/>
                    <a:chExt cx="1374983" cy="536971"/>
                  </a:xfrm>
                </p:grpSpPr>
                <p:sp>
                  <p:nvSpPr>
                    <p:cNvPr id="201" name="Rectangle 200">
                      <a:extLst>
                        <a:ext uri="{FF2B5EF4-FFF2-40B4-BE49-F238E27FC236}">
                          <a16:creationId xmlns:a16="http://schemas.microsoft.com/office/drawing/2014/main" id="{466111F7-2D4D-4666-BBAE-A762B56408FF}"/>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202" name="TextBox 201">
                      <a:extLst>
                        <a:ext uri="{FF2B5EF4-FFF2-40B4-BE49-F238E27FC236}">
                          <a16:creationId xmlns:a16="http://schemas.microsoft.com/office/drawing/2014/main" id="{66E551BA-8C28-4611-90FC-BA30FE802A9D}"/>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Automation</a:t>
                      </a:r>
                    </a:p>
                  </p:txBody>
                </p:sp>
              </p:grpSp>
              <p:pic>
                <p:nvPicPr>
                  <p:cNvPr id="203" name="Graphic 202">
                    <a:extLst>
                      <a:ext uri="{FF2B5EF4-FFF2-40B4-BE49-F238E27FC236}">
                        <a16:creationId xmlns:a16="http://schemas.microsoft.com/office/drawing/2014/main" id="{C55F3E0A-A67F-4014-B1AA-4275069688D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448360" y="4156824"/>
                    <a:ext cx="274320" cy="310684"/>
                  </a:xfrm>
                  <a:prstGeom prst="rect">
                    <a:avLst/>
                  </a:prstGeom>
                </p:spPr>
              </p:pic>
            </p:grpSp>
            <p:sp>
              <p:nvSpPr>
                <p:cNvPr id="204" name="Rectangle 203">
                  <a:extLst>
                    <a:ext uri="{FF2B5EF4-FFF2-40B4-BE49-F238E27FC236}">
                      <a16:creationId xmlns:a16="http://schemas.microsoft.com/office/drawing/2014/main" id="{1EDC815C-9D84-474C-8C69-D08ED6FD7CF8}"/>
                    </a:ext>
                  </a:extLst>
                </p:cNvPr>
                <p:cNvSpPr/>
                <p:nvPr/>
              </p:nvSpPr>
              <p:spPr bwMode="auto">
                <a:xfrm>
                  <a:off x="3407865" y="4918775"/>
                  <a:ext cx="1102840"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205" name="TextBox 204">
                  <a:extLst>
                    <a:ext uri="{FF2B5EF4-FFF2-40B4-BE49-F238E27FC236}">
                      <a16:creationId xmlns:a16="http://schemas.microsoft.com/office/drawing/2014/main" id="{F9D46E4F-5A72-44FC-BE2A-45D8332269BC}"/>
                    </a:ext>
                  </a:extLst>
                </p:cNvPr>
                <p:cNvSpPr txBox="1"/>
                <p:nvPr/>
              </p:nvSpPr>
              <p:spPr>
                <a:xfrm>
                  <a:off x="3352260" y="4918775"/>
                  <a:ext cx="121404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Custom Script</a:t>
                  </a:r>
                </a:p>
              </p:txBody>
            </p:sp>
            <p:pic>
              <p:nvPicPr>
                <p:cNvPr id="29" name="Graphic 28">
                  <a:extLst>
                    <a:ext uri="{FF2B5EF4-FFF2-40B4-BE49-F238E27FC236}">
                      <a16:creationId xmlns:a16="http://schemas.microsoft.com/office/drawing/2014/main" id="{789150BC-2C3B-42AE-9C67-100379CB3EC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776404" y="5084086"/>
                  <a:ext cx="365760" cy="365760"/>
                </a:xfrm>
                <a:prstGeom prst="rect">
                  <a:avLst/>
                </a:prstGeom>
              </p:spPr>
            </p:pic>
          </p:grpSp>
          <p:cxnSp>
            <p:nvCxnSpPr>
              <p:cNvPr id="207" name="Straight Connector 206">
                <a:extLst>
                  <a:ext uri="{FF2B5EF4-FFF2-40B4-BE49-F238E27FC236}">
                    <a16:creationId xmlns:a16="http://schemas.microsoft.com/office/drawing/2014/main" id="{9442BC55-0C16-4365-B7BC-C178AE5C9E65}"/>
                  </a:ext>
                  <a:ext uri="{C183D7F6-B498-43B3-948B-1728B52AA6E4}">
                    <adec:decorative xmlns:adec="http://schemas.microsoft.com/office/drawing/2017/decorative" val="1"/>
                  </a:ext>
                </a:extLst>
              </p:cNvPr>
              <p:cNvCxnSpPr>
                <a:cxnSpLocks/>
                <a:stCxn id="206" idx="2"/>
                <a:endCxn id="180" idx="0"/>
              </p:cNvCxnSpPr>
              <p:nvPr/>
            </p:nvCxnSpPr>
            <p:spPr>
              <a:xfrm>
                <a:off x="9127837" y="2119718"/>
                <a:ext cx="0" cy="368931"/>
              </a:xfrm>
              <a:prstGeom prst="line">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208" name="Graphic 207">
              <a:extLst>
                <a:ext uri="{FF2B5EF4-FFF2-40B4-BE49-F238E27FC236}">
                  <a16:creationId xmlns:a16="http://schemas.microsoft.com/office/drawing/2014/main" id="{09776156-71F8-44CE-9D3C-B44F6824A922}"/>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567096" y="297871"/>
              <a:ext cx="522452" cy="522452"/>
            </a:xfrm>
            <a:prstGeom prst="rect">
              <a:avLst/>
            </a:prstGeom>
          </p:spPr>
        </p:pic>
        <p:cxnSp>
          <p:nvCxnSpPr>
            <p:cNvPr id="209" name="Straight Connector 208">
              <a:extLst>
                <a:ext uri="{FF2B5EF4-FFF2-40B4-BE49-F238E27FC236}">
                  <a16:creationId xmlns:a16="http://schemas.microsoft.com/office/drawing/2014/main" id="{4AD2B16C-8DE2-4A94-A15E-6B5A9ED5E828}"/>
                </a:ext>
                <a:ext uri="{C183D7F6-B498-43B3-948B-1728B52AA6E4}">
                  <adec:decorative xmlns:adec="http://schemas.microsoft.com/office/drawing/2017/decorative" val="1"/>
                </a:ext>
              </a:extLst>
            </p:cNvPr>
            <p:cNvCxnSpPr>
              <a:cxnSpLocks/>
              <a:stCxn id="146" idx="2"/>
              <a:endCxn id="132" idx="0"/>
            </p:cNvCxnSpPr>
            <p:nvPr/>
          </p:nvCxnSpPr>
          <p:spPr>
            <a:xfrm>
              <a:off x="9127837" y="4287224"/>
              <a:ext cx="0" cy="653984"/>
            </a:xfrm>
            <a:prstGeom prst="line">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1943168D-F903-4B6E-A678-BDBFB61E42DA}"/>
                </a:ext>
              </a:extLst>
            </p:cNvPr>
            <p:cNvSpPr txBox="1"/>
            <p:nvPr/>
          </p:nvSpPr>
          <p:spPr>
            <a:xfrm>
              <a:off x="4870390" y="4339259"/>
              <a:ext cx="1835362" cy="244682"/>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Arc onboarding</a:t>
              </a:r>
            </a:p>
          </p:txBody>
        </p:sp>
        <p:grpSp>
          <p:nvGrpSpPr>
            <p:cNvPr id="267" name="Group 266">
              <a:extLst>
                <a:ext uri="{FF2B5EF4-FFF2-40B4-BE49-F238E27FC236}">
                  <a16:creationId xmlns:a16="http://schemas.microsoft.com/office/drawing/2014/main" id="{F582E1A8-27DB-4CAC-89D9-9928DB7F9C37}"/>
                </a:ext>
              </a:extLst>
            </p:cNvPr>
            <p:cNvGrpSpPr/>
            <p:nvPr/>
          </p:nvGrpSpPr>
          <p:grpSpPr>
            <a:xfrm>
              <a:off x="990121" y="3116832"/>
              <a:ext cx="2849057" cy="2994767"/>
              <a:chOff x="1319671" y="2920619"/>
              <a:chExt cx="2849057" cy="2994767"/>
            </a:xfrm>
          </p:grpSpPr>
          <p:sp>
            <p:nvSpPr>
              <p:cNvPr id="216" name="Rectangle 215">
                <a:extLst>
                  <a:ext uri="{FF2B5EF4-FFF2-40B4-BE49-F238E27FC236}">
                    <a16:creationId xmlns:a16="http://schemas.microsoft.com/office/drawing/2014/main" id="{73F9FDCD-8B68-47DE-BF41-8D3CD105ED27}"/>
                  </a:ext>
                </a:extLst>
              </p:cNvPr>
              <p:cNvSpPr/>
              <p:nvPr/>
            </p:nvSpPr>
            <p:spPr bwMode="auto">
              <a:xfrm>
                <a:off x="1340168" y="2920619"/>
                <a:ext cx="2828560" cy="29947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234" name="TextBox 233">
                <a:extLst>
                  <a:ext uri="{FF2B5EF4-FFF2-40B4-BE49-F238E27FC236}">
                    <a16:creationId xmlns:a16="http://schemas.microsoft.com/office/drawing/2014/main" id="{C26E2365-C20C-4EE5-9993-8B93203D8C87}"/>
                  </a:ext>
                </a:extLst>
              </p:cNvPr>
              <p:cNvSpPr txBox="1"/>
              <p:nvPr/>
            </p:nvSpPr>
            <p:spPr>
              <a:xfrm>
                <a:off x="1319671" y="2964188"/>
                <a:ext cx="2828561"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servers onboarding Interfaces</a:t>
                </a:r>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66" name="Group 265">
                <a:extLst>
                  <a:ext uri="{FF2B5EF4-FFF2-40B4-BE49-F238E27FC236}">
                    <a16:creationId xmlns:a16="http://schemas.microsoft.com/office/drawing/2014/main" id="{FF912DD8-F756-4F1F-B548-F8EE564588B9}"/>
                  </a:ext>
                </a:extLst>
              </p:cNvPr>
              <p:cNvGrpSpPr/>
              <p:nvPr/>
            </p:nvGrpSpPr>
            <p:grpSpPr>
              <a:xfrm>
                <a:off x="1397123" y="3439126"/>
                <a:ext cx="2714650" cy="2400463"/>
                <a:chOff x="1436933" y="3541457"/>
                <a:chExt cx="2714650" cy="2400463"/>
              </a:xfrm>
            </p:grpSpPr>
            <p:grpSp>
              <p:nvGrpSpPr>
                <p:cNvPr id="236" name="Group 235">
                  <a:extLst>
                    <a:ext uri="{FF2B5EF4-FFF2-40B4-BE49-F238E27FC236}">
                      <a16:creationId xmlns:a16="http://schemas.microsoft.com/office/drawing/2014/main" id="{D80FFF2C-3BDB-4367-9A2D-C7E769FE8C2C}"/>
                    </a:ext>
                  </a:extLst>
                </p:cNvPr>
                <p:cNvGrpSpPr/>
                <p:nvPr/>
              </p:nvGrpSpPr>
              <p:grpSpPr>
                <a:xfrm>
                  <a:off x="1436933" y="3541457"/>
                  <a:ext cx="1386532" cy="743869"/>
                  <a:chOff x="406956" y="2105408"/>
                  <a:chExt cx="915373" cy="580316"/>
                </a:xfrm>
              </p:grpSpPr>
              <p:sp>
                <p:nvSpPr>
                  <p:cNvPr id="238" name="Rectangle 237">
                    <a:extLst>
                      <a:ext uri="{FF2B5EF4-FFF2-40B4-BE49-F238E27FC236}">
                        <a16:creationId xmlns:a16="http://schemas.microsoft.com/office/drawing/2014/main" id="{2580CB8F-06EC-48E9-9545-9402A2210AC6}"/>
                      </a:ext>
                    </a:extLst>
                  </p:cNvPr>
                  <p:cNvSpPr/>
                  <p:nvPr/>
                </p:nvSpPr>
                <p:spPr bwMode="auto">
                  <a:xfrm>
                    <a:off x="450872" y="2105408"/>
                    <a:ext cx="823497" cy="58031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239" name="TextBox 238">
                    <a:extLst>
                      <a:ext uri="{FF2B5EF4-FFF2-40B4-BE49-F238E27FC236}">
                        <a16:creationId xmlns:a16="http://schemas.microsoft.com/office/drawing/2014/main" id="{0C7D7655-673D-4B42-873A-2889D79E04A6}"/>
                      </a:ext>
                    </a:extLst>
                  </p:cNvPr>
                  <p:cNvSpPr txBox="1"/>
                  <p:nvPr/>
                </p:nvSpPr>
                <p:spPr>
                  <a:xfrm>
                    <a:off x="406956" y="2131503"/>
                    <a:ext cx="915373" cy="1680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Portal</a:t>
                    </a:r>
                  </a:p>
                </p:txBody>
              </p:sp>
            </p:grpSp>
            <p:grpSp>
              <p:nvGrpSpPr>
                <p:cNvPr id="245" name="Group 244">
                  <a:extLst>
                    <a:ext uri="{FF2B5EF4-FFF2-40B4-BE49-F238E27FC236}">
                      <a16:creationId xmlns:a16="http://schemas.microsoft.com/office/drawing/2014/main" id="{0D7F2A88-F885-490D-BC6B-08788BEFF868}"/>
                    </a:ext>
                  </a:extLst>
                </p:cNvPr>
                <p:cNvGrpSpPr/>
                <p:nvPr/>
              </p:nvGrpSpPr>
              <p:grpSpPr>
                <a:xfrm>
                  <a:off x="2765051" y="3541457"/>
                  <a:ext cx="1386532" cy="743869"/>
                  <a:chOff x="406956" y="2105408"/>
                  <a:chExt cx="915373" cy="580316"/>
                </a:xfrm>
              </p:grpSpPr>
              <p:sp>
                <p:nvSpPr>
                  <p:cNvPr id="246" name="Rectangle 245">
                    <a:extLst>
                      <a:ext uri="{FF2B5EF4-FFF2-40B4-BE49-F238E27FC236}">
                        <a16:creationId xmlns:a16="http://schemas.microsoft.com/office/drawing/2014/main" id="{1382D442-C96C-4F58-A22E-77C1DED0F0C5}"/>
                      </a:ext>
                    </a:extLst>
                  </p:cNvPr>
                  <p:cNvSpPr/>
                  <p:nvPr/>
                </p:nvSpPr>
                <p:spPr bwMode="auto">
                  <a:xfrm>
                    <a:off x="450872" y="2105408"/>
                    <a:ext cx="823497" cy="58031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247" name="TextBox 246">
                    <a:extLst>
                      <a:ext uri="{FF2B5EF4-FFF2-40B4-BE49-F238E27FC236}">
                        <a16:creationId xmlns:a16="http://schemas.microsoft.com/office/drawing/2014/main" id="{613C40B9-D289-4036-B6E7-EECBA70AFCBD}"/>
                      </a:ext>
                    </a:extLst>
                  </p:cNvPr>
                  <p:cNvSpPr txBox="1"/>
                  <p:nvPr/>
                </p:nvSpPr>
                <p:spPr>
                  <a:xfrm>
                    <a:off x="406956" y="2131503"/>
                    <a:ext cx="915373" cy="1680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REST API</a:t>
                    </a:r>
                  </a:p>
                </p:txBody>
              </p:sp>
            </p:grpSp>
            <p:grpSp>
              <p:nvGrpSpPr>
                <p:cNvPr id="249" name="Group 248">
                  <a:extLst>
                    <a:ext uri="{FF2B5EF4-FFF2-40B4-BE49-F238E27FC236}">
                      <a16:creationId xmlns:a16="http://schemas.microsoft.com/office/drawing/2014/main" id="{A31388AB-97F1-423E-8B9F-7808056BD9BF}"/>
                    </a:ext>
                  </a:extLst>
                </p:cNvPr>
                <p:cNvGrpSpPr/>
                <p:nvPr/>
              </p:nvGrpSpPr>
              <p:grpSpPr>
                <a:xfrm>
                  <a:off x="1436933" y="4369754"/>
                  <a:ext cx="1386532" cy="743869"/>
                  <a:chOff x="406956" y="2105408"/>
                  <a:chExt cx="915373" cy="580316"/>
                </a:xfrm>
              </p:grpSpPr>
              <p:sp>
                <p:nvSpPr>
                  <p:cNvPr id="250" name="Rectangle 249">
                    <a:extLst>
                      <a:ext uri="{FF2B5EF4-FFF2-40B4-BE49-F238E27FC236}">
                        <a16:creationId xmlns:a16="http://schemas.microsoft.com/office/drawing/2014/main" id="{BB0CF165-E3BF-42DE-A755-8B384113618F}"/>
                      </a:ext>
                    </a:extLst>
                  </p:cNvPr>
                  <p:cNvSpPr/>
                  <p:nvPr/>
                </p:nvSpPr>
                <p:spPr bwMode="auto">
                  <a:xfrm>
                    <a:off x="450872" y="2105408"/>
                    <a:ext cx="823497" cy="58031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251" name="TextBox 250">
                    <a:extLst>
                      <a:ext uri="{FF2B5EF4-FFF2-40B4-BE49-F238E27FC236}">
                        <a16:creationId xmlns:a16="http://schemas.microsoft.com/office/drawing/2014/main" id="{29F18954-E5A5-48A4-B293-96E2C9501A81}"/>
                      </a:ext>
                    </a:extLst>
                  </p:cNvPr>
                  <p:cNvSpPr txBox="1"/>
                  <p:nvPr/>
                </p:nvSpPr>
                <p:spPr>
                  <a:xfrm>
                    <a:off x="406956" y="2131503"/>
                    <a:ext cx="915373" cy="1680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CLI</a:t>
                    </a:r>
                  </a:p>
                </p:txBody>
              </p:sp>
            </p:grpSp>
            <p:grpSp>
              <p:nvGrpSpPr>
                <p:cNvPr id="253" name="Group 252">
                  <a:extLst>
                    <a:ext uri="{FF2B5EF4-FFF2-40B4-BE49-F238E27FC236}">
                      <a16:creationId xmlns:a16="http://schemas.microsoft.com/office/drawing/2014/main" id="{F74A1F9D-6B55-4A4C-B84E-0AAAF2199932}"/>
                    </a:ext>
                  </a:extLst>
                </p:cNvPr>
                <p:cNvGrpSpPr/>
                <p:nvPr/>
              </p:nvGrpSpPr>
              <p:grpSpPr>
                <a:xfrm>
                  <a:off x="2765051" y="4369754"/>
                  <a:ext cx="1386532" cy="743869"/>
                  <a:chOff x="406956" y="2105408"/>
                  <a:chExt cx="915373" cy="580316"/>
                </a:xfrm>
              </p:grpSpPr>
              <p:sp>
                <p:nvSpPr>
                  <p:cNvPr id="254" name="Rectangle 253">
                    <a:extLst>
                      <a:ext uri="{FF2B5EF4-FFF2-40B4-BE49-F238E27FC236}">
                        <a16:creationId xmlns:a16="http://schemas.microsoft.com/office/drawing/2014/main" id="{B5AD5D66-2268-4919-8635-E1C8EFED9DB4}"/>
                      </a:ext>
                    </a:extLst>
                  </p:cNvPr>
                  <p:cNvSpPr/>
                  <p:nvPr/>
                </p:nvSpPr>
                <p:spPr bwMode="auto">
                  <a:xfrm>
                    <a:off x="450872" y="2105408"/>
                    <a:ext cx="823497" cy="58031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255" name="TextBox 254">
                    <a:extLst>
                      <a:ext uri="{FF2B5EF4-FFF2-40B4-BE49-F238E27FC236}">
                        <a16:creationId xmlns:a16="http://schemas.microsoft.com/office/drawing/2014/main" id="{BD224A70-7397-4B80-9586-5E167950D0CE}"/>
                      </a:ext>
                    </a:extLst>
                  </p:cNvPr>
                  <p:cNvSpPr txBox="1"/>
                  <p:nvPr/>
                </p:nvSpPr>
                <p:spPr>
                  <a:xfrm>
                    <a:off x="406956" y="2131503"/>
                    <a:ext cx="915373" cy="1680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PowerShell</a:t>
                    </a:r>
                  </a:p>
                </p:txBody>
              </p:sp>
            </p:grpSp>
            <p:grpSp>
              <p:nvGrpSpPr>
                <p:cNvPr id="257" name="Group 256">
                  <a:extLst>
                    <a:ext uri="{FF2B5EF4-FFF2-40B4-BE49-F238E27FC236}">
                      <a16:creationId xmlns:a16="http://schemas.microsoft.com/office/drawing/2014/main" id="{118FE5AD-E2A4-4BC6-BB88-278A8DD905FC}"/>
                    </a:ext>
                  </a:extLst>
                </p:cNvPr>
                <p:cNvGrpSpPr/>
                <p:nvPr/>
              </p:nvGrpSpPr>
              <p:grpSpPr>
                <a:xfrm>
                  <a:off x="1436933" y="5198051"/>
                  <a:ext cx="1386532" cy="743869"/>
                  <a:chOff x="406956" y="2105408"/>
                  <a:chExt cx="915373" cy="580316"/>
                </a:xfrm>
              </p:grpSpPr>
              <p:sp>
                <p:nvSpPr>
                  <p:cNvPr id="258" name="Rectangle 257">
                    <a:extLst>
                      <a:ext uri="{FF2B5EF4-FFF2-40B4-BE49-F238E27FC236}">
                        <a16:creationId xmlns:a16="http://schemas.microsoft.com/office/drawing/2014/main" id="{A8F7E51B-1589-49A5-BD14-0E78C9E8502D}"/>
                      </a:ext>
                    </a:extLst>
                  </p:cNvPr>
                  <p:cNvSpPr/>
                  <p:nvPr/>
                </p:nvSpPr>
                <p:spPr bwMode="auto">
                  <a:xfrm>
                    <a:off x="450872" y="2105408"/>
                    <a:ext cx="823497" cy="58031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259" name="TextBox 258">
                    <a:extLst>
                      <a:ext uri="{FF2B5EF4-FFF2-40B4-BE49-F238E27FC236}">
                        <a16:creationId xmlns:a16="http://schemas.microsoft.com/office/drawing/2014/main" id="{2C59AF5A-983F-4DAE-B6B1-5BB939B41C71}"/>
                      </a:ext>
                    </a:extLst>
                  </p:cNvPr>
                  <p:cNvSpPr txBox="1"/>
                  <p:nvPr/>
                </p:nvSpPr>
                <p:spPr>
                  <a:xfrm>
                    <a:off x="406956" y="2131503"/>
                    <a:ext cx="915373" cy="26411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Windows Admin Center</a:t>
                    </a:r>
                  </a:p>
                </p:txBody>
              </p:sp>
            </p:grpSp>
            <p:pic>
              <p:nvPicPr>
                <p:cNvPr id="260" name="Graphic 259">
                  <a:extLst>
                    <a:ext uri="{FF2B5EF4-FFF2-40B4-BE49-F238E27FC236}">
                      <a16:creationId xmlns:a16="http://schemas.microsoft.com/office/drawing/2014/main" id="{D2350856-C5F4-4A69-8221-3223655A1F3B}"/>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966883" y="5482824"/>
                  <a:ext cx="365760" cy="365760"/>
                </a:xfrm>
                <a:prstGeom prst="rect">
                  <a:avLst/>
                </a:prstGeom>
              </p:spPr>
            </p:pic>
            <p:grpSp>
              <p:nvGrpSpPr>
                <p:cNvPr id="261" name="Group 260">
                  <a:extLst>
                    <a:ext uri="{FF2B5EF4-FFF2-40B4-BE49-F238E27FC236}">
                      <a16:creationId xmlns:a16="http://schemas.microsoft.com/office/drawing/2014/main" id="{13D192AB-7097-40A4-AB87-B0F5D7320B3F}"/>
                    </a:ext>
                  </a:extLst>
                </p:cNvPr>
                <p:cNvGrpSpPr/>
                <p:nvPr/>
              </p:nvGrpSpPr>
              <p:grpSpPr>
                <a:xfrm>
                  <a:off x="2765051" y="5198051"/>
                  <a:ext cx="1386532" cy="743869"/>
                  <a:chOff x="406956" y="2105408"/>
                  <a:chExt cx="915373" cy="580316"/>
                </a:xfrm>
              </p:grpSpPr>
              <p:sp>
                <p:nvSpPr>
                  <p:cNvPr id="262" name="Rectangle 261">
                    <a:extLst>
                      <a:ext uri="{FF2B5EF4-FFF2-40B4-BE49-F238E27FC236}">
                        <a16:creationId xmlns:a16="http://schemas.microsoft.com/office/drawing/2014/main" id="{17148DDE-595A-46CC-8688-5CA20C0B2F85}"/>
                      </a:ext>
                    </a:extLst>
                  </p:cNvPr>
                  <p:cNvSpPr/>
                  <p:nvPr/>
                </p:nvSpPr>
                <p:spPr bwMode="auto">
                  <a:xfrm>
                    <a:off x="450872" y="2105408"/>
                    <a:ext cx="823497" cy="58031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263" name="TextBox 262">
                    <a:extLst>
                      <a:ext uri="{FF2B5EF4-FFF2-40B4-BE49-F238E27FC236}">
                        <a16:creationId xmlns:a16="http://schemas.microsoft.com/office/drawing/2014/main" id="{58B3AFD9-9664-4F94-8444-9390440BAD6B}"/>
                      </a:ext>
                    </a:extLst>
                  </p:cNvPr>
                  <p:cNvSpPr txBox="1"/>
                  <p:nvPr/>
                </p:nvSpPr>
                <p:spPr>
                  <a:xfrm>
                    <a:off x="406956" y="2131503"/>
                    <a:ext cx="915373" cy="1680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Automanage</a:t>
                    </a:r>
                  </a:p>
                </p:txBody>
              </p:sp>
            </p:grpSp>
            <p:pic>
              <p:nvPicPr>
                <p:cNvPr id="223" name="Graphic 222">
                  <a:extLst>
                    <a:ext uri="{FF2B5EF4-FFF2-40B4-BE49-F238E27FC236}">
                      <a16:creationId xmlns:a16="http://schemas.microsoft.com/office/drawing/2014/main" id="{3DC69765-D1D1-4678-9FDC-1679BF84D2A7}"/>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949709" y="4666136"/>
                  <a:ext cx="354853" cy="365760"/>
                </a:xfrm>
                <a:prstGeom prst="rect">
                  <a:avLst/>
                </a:prstGeom>
              </p:spPr>
            </p:pic>
            <p:pic>
              <p:nvPicPr>
                <p:cNvPr id="224" name="Graphic 223">
                  <a:extLst>
                    <a:ext uri="{FF2B5EF4-FFF2-40B4-BE49-F238E27FC236}">
                      <a16:creationId xmlns:a16="http://schemas.microsoft.com/office/drawing/2014/main" id="{6F3C0939-E1AC-40CC-AA3C-9C44317122DC}"/>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3277827" y="4670467"/>
                  <a:ext cx="354853" cy="365760"/>
                </a:xfrm>
                <a:prstGeom prst="rect">
                  <a:avLst/>
                </a:prstGeom>
              </p:spPr>
            </p:pic>
            <p:pic>
              <p:nvPicPr>
                <p:cNvPr id="225" name="Graphic 224">
                  <a:extLst>
                    <a:ext uri="{FF2B5EF4-FFF2-40B4-BE49-F238E27FC236}">
                      <a16:creationId xmlns:a16="http://schemas.microsoft.com/office/drawing/2014/main" id="{1D9CC6E5-7695-46BE-9073-95D3FB87381D}"/>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3277826" y="3852186"/>
                  <a:ext cx="354853" cy="365760"/>
                </a:xfrm>
                <a:prstGeom prst="rect">
                  <a:avLst/>
                </a:prstGeom>
              </p:spPr>
            </p:pic>
            <p:pic>
              <p:nvPicPr>
                <p:cNvPr id="222" name="Graphic 221">
                  <a:extLst>
                    <a:ext uri="{FF2B5EF4-FFF2-40B4-BE49-F238E27FC236}">
                      <a16:creationId xmlns:a16="http://schemas.microsoft.com/office/drawing/2014/main" id="{08BA6414-AC42-46AA-B3FF-F25EF3E9D352}"/>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949709" y="3827322"/>
                  <a:ext cx="354853" cy="365760"/>
                </a:xfrm>
                <a:prstGeom prst="rect">
                  <a:avLst/>
                </a:prstGeom>
              </p:spPr>
            </p:pic>
            <p:pic>
              <p:nvPicPr>
                <p:cNvPr id="265" name="Graphic 264">
                  <a:extLst>
                    <a:ext uri="{FF2B5EF4-FFF2-40B4-BE49-F238E27FC236}">
                      <a16:creationId xmlns:a16="http://schemas.microsoft.com/office/drawing/2014/main" id="{D23756D0-0591-4542-B34E-5C66143555D2}"/>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3293777" y="5482824"/>
                  <a:ext cx="322949" cy="365760"/>
                </a:xfrm>
                <a:prstGeom prst="rect">
                  <a:avLst/>
                </a:prstGeom>
                <a:effectLst/>
              </p:spPr>
            </p:pic>
          </p:grpSp>
        </p:grpSp>
        <p:cxnSp>
          <p:nvCxnSpPr>
            <p:cNvPr id="272" name="Connector: Elbow 271">
              <a:extLst>
                <a:ext uri="{FF2B5EF4-FFF2-40B4-BE49-F238E27FC236}">
                  <a16:creationId xmlns:a16="http://schemas.microsoft.com/office/drawing/2014/main" id="{871B7D7F-C389-4F04-9C84-13F6273C9A9B}"/>
                </a:ext>
              </a:extLst>
            </p:cNvPr>
            <p:cNvCxnSpPr>
              <a:cxnSpLocks/>
              <a:stCxn id="216" idx="3"/>
              <a:endCxn id="208" idx="1"/>
            </p:cNvCxnSpPr>
            <p:nvPr/>
          </p:nvCxnSpPr>
          <p:spPr>
            <a:xfrm flipV="1">
              <a:off x="3839178" y="559097"/>
              <a:ext cx="2727918" cy="4055119"/>
            </a:xfrm>
            <a:prstGeom prst="bentConnector3">
              <a:avLst>
                <a:gd name="adj1" fmla="val 30753"/>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9242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Title 1">
            <a:extLst>
              <a:ext uri="{FF2B5EF4-FFF2-40B4-BE49-F238E27FC236}">
                <a16:creationId xmlns:a16="http://schemas.microsoft.com/office/drawing/2014/main" id="{E535CB30-8A51-4B05-A4B4-E463F9132BF7}"/>
              </a:ext>
            </a:extLst>
          </p:cNvPr>
          <p:cNvSpPr>
            <a:spLocks noGrp="1"/>
          </p:cNvSpPr>
          <p:nvPr>
            <p:ph type="title"/>
          </p:nvPr>
        </p:nvSpPr>
        <p:spPr>
          <a:xfrm>
            <a:off x="66303" y="11212"/>
            <a:ext cx="5923840" cy="276999"/>
          </a:xfrm>
        </p:spPr>
        <p:txBody>
          <a:bodyPr/>
          <a:lstStyle/>
          <a:p>
            <a:r>
              <a:rPr lang="en-US" sz="1800">
                <a:latin typeface="+mn-lt"/>
              </a:rPr>
              <a:t>Azure Arc-enabled servers - </a:t>
            </a:r>
            <a:r>
              <a:rPr lang="en-US" sz="1800" noProof="0">
                <a:latin typeface="+mn-lt"/>
              </a:rPr>
              <a:t>Private Link integration</a:t>
            </a:r>
            <a:endParaRPr lang="en-US" sz="1100">
              <a:latin typeface="+mn-lt"/>
            </a:endParaRPr>
          </a:p>
        </p:txBody>
      </p:sp>
      <p:sp>
        <p:nvSpPr>
          <p:cNvPr id="379" name="TextBox 378">
            <a:extLst>
              <a:ext uri="{FF2B5EF4-FFF2-40B4-BE49-F238E27FC236}">
                <a16:creationId xmlns:a16="http://schemas.microsoft.com/office/drawing/2014/main" id="{48147205-2547-4938-B07C-AE257F380413}"/>
              </a:ext>
            </a:extLst>
          </p:cNvPr>
          <p:cNvSpPr txBox="1"/>
          <p:nvPr/>
        </p:nvSpPr>
        <p:spPr>
          <a:xfrm>
            <a:off x="35923" y="5035965"/>
            <a:ext cx="1619311" cy="399448"/>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On-Premises &amp; Multicloud servers </a:t>
            </a:r>
          </a:p>
        </p:txBody>
      </p:sp>
      <p:grpSp>
        <p:nvGrpSpPr>
          <p:cNvPr id="2" name="Group 1">
            <a:extLst>
              <a:ext uri="{FF2B5EF4-FFF2-40B4-BE49-F238E27FC236}">
                <a16:creationId xmlns:a16="http://schemas.microsoft.com/office/drawing/2014/main" id="{81F5A7E3-FBC6-4290-9F34-5F5293399A21}"/>
              </a:ext>
              <a:ext uri="{C183D7F6-B498-43B3-948B-1728B52AA6E4}">
                <adec:decorative xmlns:adec="http://schemas.microsoft.com/office/drawing/2017/decorative" val="1"/>
              </a:ext>
            </a:extLst>
          </p:cNvPr>
          <p:cNvGrpSpPr/>
          <p:nvPr/>
        </p:nvGrpSpPr>
        <p:grpSpPr>
          <a:xfrm>
            <a:off x="174845" y="481812"/>
            <a:ext cx="11961385" cy="6314236"/>
            <a:chOff x="174845" y="481812"/>
            <a:chExt cx="11961385" cy="6314236"/>
          </a:xfrm>
        </p:grpSpPr>
        <p:sp>
          <p:nvSpPr>
            <p:cNvPr id="375" name="Rectangle 374">
              <a:extLst>
                <a:ext uri="{FF2B5EF4-FFF2-40B4-BE49-F238E27FC236}">
                  <a16:creationId xmlns:a16="http://schemas.microsoft.com/office/drawing/2014/main" id="{78A6BA3F-2AE7-4FAF-87A8-5284F45B2C50}"/>
                </a:ext>
              </a:extLst>
            </p:cNvPr>
            <p:cNvSpPr/>
            <p:nvPr/>
          </p:nvSpPr>
          <p:spPr bwMode="auto">
            <a:xfrm>
              <a:off x="10432736" y="4421695"/>
              <a:ext cx="1703494" cy="1974317"/>
            </a:xfrm>
            <a:prstGeom prst="rect">
              <a:avLst/>
            </a:prstGeom>
            <a:solidFill>
              <a:srgbClr val="000000"/>
            </a:solidFill>
            <a:ln w="3175" cap="flat" cmpd="sng" algn="ctr">
              <a:solidFill>
                <a:srgbClr val="00B0F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74" name="Rectangle 373">
              <a:extLst>
                <a:ext uri="{FF2B5EF4-FFF2-40B4-BE49-F238E27FC236}">
                  <a16:creationId xmlns:a16="http://schemas.microsoft.com/office/drawing/2014/main" id="{428FAC40-646F-4ADF-BC95-E689BD327D16}"/>
                </a:ext>
              </a:extLst>
            </p:cNvPr>
            <p:cNvSpPr/>
            <p:nvPr/>
          </p:nvSpPr>
          <p:spPr bwMode="auto">
            <a:xfrm>
              <a:off x="807598" y="523923"/>
              <a:ext cx="11328632" cy="4011607"/>
            </a:xfrm>
            <a:prstGeom prst="rect">
              <a:avLst/>
            </a:prstGeom>
            <a:solidFill>
              <a:srgbClr val="000000"/>
            </a:solidFill>
            <a:ln w="3175" cap="flat" cmpd="sng" algn="ctr">
              <a:solidFill>
                <a:srgbClr val="00B0F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338" name="Group 337">
              <a:extLst>
                <a:ext uri="{FF2B5EF4-FFF2-40B4-BE49-F238E27FC236}">
                  <a16:creationId xmlns:a16="http://schemas.microsoft.com/office/drawing/2014/main" id="{E750CEF4-D1B8-4AF1-8FED-8422F543CFB6}"/>
                </a:ext>
              </a:extLst>
            </p:cNvPr>
            <p:cNvGrpSpPr/>
            <p:nvPr/>
          </p:nvGrpSpPr>
          <p:grpSpPr>
            <a:xfrm>
              <a:off x="174845" y="4976957"/>
              <a:ext cx="4681896" cy="1819091"/>
              <a:chOff x="5093774" y="4092063"/>
              <a:chExt cx="4681896" cy="1819091"/>
            </a:xfrm>
          </p:grpSpPr>
          <p:sp>
            <p:nvSpPr>
              <p:cNvPr id="339" name="Rectangle 338">
                <a:extLst>
                  <a:ext uri="{FF2B5EF4-FFF2-40B4-BE49-F238E27FC236}">
                    <a16:creationId xmlns:a16="http://schemas.microsoft.com/office/drawing/2014/main" id="{3000A1DB-8A54-43F4-9B37-52B3C3A844C8}"/>
                  </a:ext>
                </a:extLst>
              </p:cNvPr>
              <p:cNvSpPr/>
              <p:nvPr/>
            </p:nvSpPr>
            <p:spPr bwMode="auto">
              <a:xfrm>
                <a:off x="5093774" y="4092063"/>
                <a:ext cx="4681896" cy="181909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340" name="Group 339">
                <a:extLst>
                  <a:ext uri="{FF2B5EF4-FFF2-40B4-BE49-F238E27FC236}">
                    <a16:creationId xmlns:a16="http://schemas.microsoft.com/office/drawing/2014/main" id="{3938BED5-E239-4B4D-A712-3ADCD89B86E8}"/>
                  </a:ext>
                </a:extLst>
              </p:cNvPr>
              <p:cNvGrpSpPr/>
              <p:nvPr/>
            </p:nvGrpSpPr>
            <p:grpSpPr>
              <a:xfrm>
                <a:off x="5232477" y="4765019"/>
                <a:ext cx="4421674" cy="1065426"/>
                <a:chOff x="5232477" y="4765019"/>
                <a:chExt cx="4421674" cy="1065426"/>
              </a:xfrm>
            </p:grpSpPr>
            <p:pic>
              <p:nvPicPr>
                <p:cNvPr id="341" name="Picture 2" descr="Fortanix - Runtime Encryption® with Intel® SGX">
                  <a:extLst>
                    <a:ext uri="{FF2B5EF4-FFF2-40B4-BE49-F238E27FC236}">
                      <a16:creationId xmlns:a16="http://schemas.microsoft.com/office/drawing/2014/main" id="{0A6982F5-4434-489E-95BC-C9E011AD9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5511118"/>
                  <a:ext cx="1402180" cy="241000"/>
                </a:xfrm>
                <a:prstGeom prst="rect">
                  <a:avLst/>
                </a:prstGeom>
                <a:noFill/>
                <a:extLst>
                  <a:ext uri="{909E8E84-426E-40DD-AFC4-6F175D3DCCD1}">
                    <a14:hiddenFill xmlns:a14="http://schemas.microsoft.com/office/drawing/2010/main">
                      <a:solidFill>
                        <a:srgbClr val="FFFFFF"/>
                      </a:solidFill>
                    </a14:hiddenFill>
                  </a:ext>
                </a:extLst>
              </p:spPr>
            </p:pic>
            <p:pic>
              <p:nvPicPr>
                <p:cNvPr id="342" name="Picture 341" descr="AWS logo">
                  <a:extLst>
                    <a:ext uri="{FF2B5EF4-FFF2-40B4-BE49-F238E27FC236}">
                      <a16:creationId xmlns:a16="http://schemas.microsoft.com/office/drawing/2014/main" id="{CF7A5999-EF42-4A24-83A8-8BFE6A846A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2477" y="5432792"/>
                  <a:ext cx="550177" cy="397653"/>
                </a:xfrm>
                <a:prstGeom prst="rect">
                  <a:avLst/>
                </a:prstGeom>
              </p:spPr>
            </p:pic>
            <p:pic>
              <p:nvPicPr>
                <p:cNvPr id="343" name="Picture 2" descr="Vmware Png Logo - Free Transparent PNG Logos">
                  <a:extLst>
                    <a:ext uri="{FF2B5EF4-FFF2-40B4-BE49-F238E27FC236}">
                      <a16:creationId xmlns:a16="http://schemas.microsoft.com/office/drawing/2014/main" id="{4EC3EEDF-192A-452A-BC48-30F240B44C8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780788" y="5545974"/>
                  <a:ext cx="1124348" cy="171287"/>
                </a:xfrm>
                <a:prstGeom prst="rect">
                  <a:avLst/>
                </a:prstGeom>
                <a:noFill/>
                <a:extLst>
                  <a:ext uri="{909E8E84-426E-40DD-AFC4-6F175D3DCCD1}">
                    <a14:hiddenFill xmlns:a14="http://schemas.microsoft.com/office/drawing/2010/main">
                      <a:solidFill>
                        <a:srgbClr val="FFFFFF"/>
                      </a:solidFill>
                    </a14:hiddenFill>
                  </a:ext>
                </a:extLst>
              </p:spPr>
            </p:pic>
            <p:pic>
              <p:nvPicPr>
                <p:cNvPr id="344" name="Graphic 343">
                  <a:extLst>
                    <a:ext uri="{FF2B5EF4-FFF2-40B4-BE49-F238E27FC236}">
                      <a16:creationId xmlns:a16="http://schemas.microsoft.com/office/drawing/2014/main" id="{791C4242-A81C-4413-9833-2A54BF1408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87744" y="5364038"/>
                  <a:ext cx="466407" cy="466407"/>
                </a:xfrm>
                <a:prstGeom prst="rect">
                  <a:avLst/>
                </a:prstGeom>
              </p:spPr>
            </p:pic>
            <p:pic>
              <p:nvPicPr>
                <p:cNvPr id="345" name="Graphic 344">
                  <a:extLst>
                    <a:ext uri="{FF2B5EF4-FFF2-40B4-BE49-F238E27FC236}">
                      <a16:creationId xmlns:a16="http://schemas.microsoft.com/office/drawing/2014/main" id="{95C10871-D6E4-47B9-BB03-EEE4EEE93B0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32477" y="4765019"/>
                  <a:ext cx="365760" cy="365760"/>
                </a:xfrm>
                <a:prstGeom prst="rect">
                  <a:avLst/>
                </a:prstGeom>
              </p:spPr>
            </p:pic>
            <p:pic>
              <p:nvPicPr>
                <p:cNvPr id="346" name="Graphic 345">
                  <a:extLst>
                    <a:ext uri="{FF2B5EF4-FFF2-40B4-BE49-F238E27FC236}">
                      <a16:creationId xmlns:a16="http://schemas.microsoft.com/office/drawing/2014/main" id="{28CE7C9E-9EA2-4EF5-8977-0E089328057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99774" y="4765019"/>
                  <a:ext cx="365760" cy="365760"/>
                </a:xfrm>
                <a:prstGeom prst="rect">
                  <a:avLst/>
                </a:prstGeom>
              </p:spPr>
            </p:pic>
            <p:pic>
              <p:nvPicPr>
                <p:cNvPr id="347" name="Graphic 346">
                  <a:extLst>
                    <a:ext uri="{FF2B5EF4-FFF2-40B4-BE49-F238E27FC236}">
                      <a16:creationId xmlns:a16="http://schemas.microsoft.com/office/drawing/2014/main" id="{A5D235B5-E8B4-4703-96E5-63594434EFE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67071" y="4765019"/>
                  <a:ext cx="365760" cy="365760"/>
                </a:xfrm>
                <a:prstGeom prst="rect">
                  <a:avLst/>
                </a:prstGeom>
              </p:spPr>
            </p:pic>
            <p:pic>
              <p:nvPicPr>
                <p:cNvPr id="348" name="Graphic 347">
                  <a:extLst>
                    <a:ext uri="{FF2B5EF4-FFF2-40B4-BE49-F238E27FC236}">
                      <a16:creationId xmlns:a16="http://schemas.microsoft.com/office/drawing/2014/main" id="{F9F1866D-CB03-487A-BCF1-6DDBDD9F5EE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34368" y="4765019"/>
                  <a:ext cx="365760" cy="365760"/>
                </a:xfrm>
                <a:prstGeom prst="rect">
                  <a:avLst/>
                </a:prstGeom>
              </p:spPr>
            </p:pic>
            <p:pic>
              <p:nvPicPr>
                <p:cNvPr id="349" name="Graphic 348">
                  <a:extLst>
                    <a:ext uri="{FF2B5EF4-FFF2-40B4-BE49-F238E27FC236}">
                      <a16:creationId xmlns:a16="http://schemas.microsoft.com/office/drawing/2014/main" id="{E05CAD29-7919-4168-B709-9AE2CF28CB4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01665" y="4765019"/>
                  <a:ext cx="365760" cy="365760"/>
                </a:xfrm>
                <a:prstGeom prst="rect">
                  <a:avLst/>
                </a:prstGeom>
              </p:spPr>
            </p:pic>
            <p:pic>
              <p:nvPicPr>
                <p:cNvPr id="350" name="Graphic 349">
                  <a:extLst>
                    <a:ext uri="{FF2B5EF4-FFF2-40B4-BE49-F238E27FC236}">
                      <a16:creationId xmlns:a16="http://schemas.microsoft.com/office/drawing/2014/main" id="{F290B780-EA0E-4494-AD16-6D67770A5F7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68962" y="4765019"/>
                  <a:ext cx="365760" cy="365760"/>
                </a:xfrm>
                <a:prstGeom prst="rect">
                  <a:avLst/>
                </a:prstGeom>
              </p:spPr>
            </p:pic>
            <p:pic>
              <p:nvPicPr>
                <p:cNvPr id="351" name="Graphic 350">
                  <a:extLst>
                    <a:ext uri="{FF2B5EF4-FFF2-40B4-BE49-F238E27FC236}">
                      <a16:creationId xmlns:a16="http://schemas.microsoft.com/office/drawing/2014/main" id="{59EC7E65-6EDF-4128-AF91-78455058C9E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36259" y="4765019"/>
                  <a:ext cx="365760" cy="365760"/>
                </a:xfrm>
                <a:prstGeom prst="rect">
                  <a:avLst/>
                </a:prstGeom>
              </p:spPr>
            </p:pic>
            <p:pic>
              <p:nvPicPr>
                <p:cNvPr id="352" name="Graphic 351">
                  <a:extLst>
                    <a:ext uri="{FF2B5EF4-FFF2-40B4-BE49-F238E27FC236}">
                      <a16:creationId xmlns:a16="http://schemas.microsoft.com/office/drawing/2014/main" id="{8D0935E2-8911-40D3-B7A4-9A2961861E4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03556" y="4765019"/>
                  <a:ext cx="365760" cy="365760"/>
                </a:xfrm>
                <a:prstGeom prst="rect">
                  <a:avLst/>
                </a:prstGeom>
              </p:spPr>
            </p:pic>
            <p:pic>
              <p:nvPicPr>
                <p:cNvPr id="353" name="Graphic 352">
                  <a:extLst>
                    <a:ext uri="{FF2B5EF4-FFF2-40B4-BE49-F238E27FC236}">
                      <a16:creationId xmlns:a16="http://schemas.microsoft.com/office/drawing/2014/main" id="{935F69AD-A07F-4650-8F6D-52AF59EDEB9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70853" y="4765019"/>
                  <a:ext cx="365760" cy="365760"/>
                </a:xfrm>
                <a:prstGeom prst="rect">
                  <a:avLst/>
                </a:prstGeom>
              </p:spPr>
            </p:pic>
            <p:pic>
              <p:nvPicPr>
                <p:cNvPr id="354" name="Graphic 353">
                  <a:extLst>
                    <a:ext uri="{FF2B5EF4-FFF2-40B4-BE49-F238E27FC236}">
                      <a16:creationId xmlns:a16="http://schemas.microsoft.com/office/drawing/2014/main" id="{3FC7CDCF-CCA0-4143-B918-A1346E65385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38150" y="4765019"/>
                  <a:ext cx="365760" cy="365760"/>
                </a:xfrm>
                <a:prstGeom prst="rect">
                  <a:avLst/>
                </a:prstGeom>
              </p:spPr>
            </p:pic>
            <p:pic>
              <p:nvPicPr>
                <p:cNvPr id="355" name="Graphic 354">
                  <a:extLst>
                    <a:ext uri="{FF2B5EF4-FFF2-40B4-BE49-F238E27FC236}">
                      <a16:creationId xmlns:a16="http://schemas.microsoft.com/office/drawing/2014/main" id="{C3008219-91AC-42E7-B0EB-C0221EA67C5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905447" y="4765019"/>
                  <a:ext cx="365760" cy="365760"/>
                </a:xfrm>
                <a:prstGeom prst="rect">
                  <a:avLst/>
                </a:prstGeom>
              </p:spPr>
            </p:pic>
            <p:pic>
              <p:nvPicPr>
                <p:cNvPr id="356" name="Graphic 355">
                  <a:extLst>
                    <a:ext uri="{FF2B5EF4-FFF2-40B4-BE49-F238E27FC236}">
                      <a16:creationId xmlns:a16="http://schemas.microsoft.com/office/drawing/2014/main" id="{27802F4F-5ACF-4BC7-BF3B-0CE5954BA36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72744" y="4765019"/>
                  <a:ext cx="365760" cy="365760"/>
                </a:xfrm>
                <a:prstGeom prst="rect">
                  <a:avLst/>
                </a:prstGeom>
              </p:spPr>
            </p:pic>
          </p:grpSp>
        </p:grpSp>
        <p:pic>
          <p:nvPicPr>
            <p:cNvPr id="23" name="Graphic 22">
              <a:extLst>
                <a:ext uri="{FF2B5EF4-FFF2-40B4-BE49-F238E27FC236}">
                  <a16:creationId xmlns:a16="http://schemas.microsoft.com/office/drawing/2014/main" id="{6FFEAF14-A1A8-4387-A1D3-092EBBC87F7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396371" y="4740961"/>
              <a:ext cx="365760" cy="365760"/>
            </a:xfrm>
            <a:prstGeom prst="rect">
              <a:avLst/>
            </a:prstGeom>
          </p:spPr>
        </p:pic>
        <p:sp>
          <p:nvSpPr>
            <p:cNvPr id="127" name="Rectangle 126">
              <a:extLst>
                <a:ext uri="{FF2B5EF4-FFF2-40B4-BE49-F238E27FC236}">
                  <a16:creationId xmlns:a16="http://schemas.microsoft.com/office/drawing/2014/main" id="{E8AF70A5-AC11-4C11-B97B-054D2C3CFEF8}"/>
                </a:ext>
              </a:extLst>
            </p:cNvPr>
            <p:cNvSpPr/>
            <p:nvPr/>
          </p:nvSpPr>
          <p:spPr bwMode="auto">
            <a:xfrm>
              <a:off x="5496931" y="2987363"/>
              <a:ext cx="6450428" cy="40333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mn-ea"/>
                  <a:cs typeface="Segoe UI" pitchFamily="34" charset="0"/>
                </a:rPr>
                <a:t>Azure Virtual Network</a:t>
              </a:r>
            </a:p>
          </p:txBody>
        </p:sp>
        <p:pic>
          <p:nvPicPr>
            <p:cNvPr id="128" name="Graphic 127">
              <a:extLst>
                <a:ext uri="{FF2B5EF4-FFF2-40B4-BE49-F238E27FC236}">
                  <a16:creationId xmlns:a16="http://schemas.microsoft.com/office/drawing/2014/main" id="{86DB1D77-79D4-4B4A-BA9F-65ED1D42ED6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24383" y="3002809"/>
              <a:ext cx="365760" cy="365760"/>
            </a:xfrm>
            <a:prstGeom prst="rect">
              <a:avLst/>
            </a:prstGeom>
          </p:spPr>
        </p:pic>
        <p:sp>
          <p:nvSpPr>
            <p:cNvPr id="131" name="Rectangle 130">
              <a:extLst>
                <a:ext uri="{FF2B5EF4-FFF2-40B4-BE49-F238E27FC236}">
                  <a16:creationId xmlns:a16="http://schemas.microsoft.com/office/drawing/2014/main" id="{DE92A958-0D3F-4524-89E8-2AB45DF8346B}"/>
                </a:ext>
              </a:extLst>
            </p:cNvPr>
            <p:cNvSpPr/>
            <p:nvPr/>
          </p:nvSpPr>
          <p:spPr bwMode="auto">
            <a:xfrm>
              <a:off x="10727736" y="4769989"/>
              <a:ext cx="1219621" cy="403335"/>
            </a:xfrm>
            <a:prstGeom prst="rect">
              <a:avLst/>
            </a:prstGeom>
            <a:solidFill>
              <a:srgbClr val="000000"/>
            </a:solidFill>
            <a:ln w="3175" cap="flat" cmpd="sng" algn="ctr">
              <a:solidFill>
                <a:srgbClr val="FFC00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Monitor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Private Link Scope</a:t>
              </a:r>
            </a:p>
          </p:txBody>
        </p:sp>
        <p:sp>
          <p:nvSpPr>
            <p:cNvPr id="132" name="Rectangle 131">
              <a:extLst>
                <a:ext uri="{FF2B5EF4-FFF2-40B4-BE49-F238E27FC236}">
                  <a16:creationId xmlns:a16="http://schemas.microsoft.com/office/drawing/2014/main" id="{B67AE901-42C6-4C55-9D06-6751A8BBABAC}"/>
                </a:ext>
              </a:extLst>
            </p:cNvPr>
            <p:cNvSpPr/>
            <p:nvPr/>
          </p:nvSpPr>
          <p:spPr bwMode="auto">
            <a:xfrm>
              <a:off x="10727736" y="5368739"/>
              <a:ext cx="1219621" cy="403335"/>
            </a:xfrm>
            <a:prstGeom prst="rect">
              <a:avLst/>
            </a:prstGeom>
            <a:solidFill>
              <a:srgbClr val="000000"/>
            </a:solidFill>
            <a:ln w="3175" cap="flat" cmpd="sng" algn="ctr">
              <a:solidFill>
                <a:srgbClr val="FFC00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Log Analytics Workspace</a:t>
              </a:r>
            </a:p>
          </p:txBody>
        </p:sp>
        <p:sp>
          <p:nvSpPr>
            <p:cNvPr id="133" name="Rectangle 132">
              <a:extLst>
                <a:ext uri="{FF2B5EF4-FFF2-40B4-BE49-F238E27FC236}">
                  <a16:creationId xmlns:a16="http://schemas.microsoft.com/office/drawing/2014/main" id="{8E8620A4-A0FB-41E3-875B-29D984512842}"/>
                </a:ext>
              </a:extLst>
            </p:cNvPr>
            <p:cNvSpPr/>
            <p:nvPr/>
          </p:nvSpPr>
          <p:spPr bwMode="auto">
            <a:xfrm>
              <a:off x="4797284" y="5832608"/>
              <a:ext cx="1192859" cy="579687"/>
            </a:xfrm>
            <a:prstGeom prst="rect">
              <a:avLst/>
            </a:prstGeom>
            <a:solidFill>
              <a:srgbClr val="000000"/>
            </a:solidFill>
            <a:ln w="3175" cap="flat" cmpd="sng" algn="ctr">
              <a:solidFill>
                <a:srgbClr val="FFC00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Log Analytics On-Premises / Multicloud Gateway (Proxy)</a:t>
              </a:r>
            </a:p>
          </p:txBody>
        </p:sp>
        <p:grpSp>
          <p:nvGrpSpPr>
            <p:cNvPr id="41" name="Group 40">
              <a:extLst>
                <a:ext uri="{FF2B5EF4-FFF2-40B4-BE49-F238E27FC236}">
                  <a16:creationId xmlns:a16="http://schemas.microsoft.com/office/drawing/2014/main" id="{4655BA72-894D-47DE-AC84-2B425BE1AA9A}"/>
                </a:ext>
              </a:extLst>
            </p:cNvPr>
            <p:cNvGrpSpPr/>
            <p:nvPr/>
          </p:nvGrpSpPr>
          <p:grpSpPr>
            <a:xfrm>
              <a:off x="10727737" y="3417142"/>
              <a:ext cx="1219621" cy="933260"/>
              <a:chOff x="10727737" y="3552825"/>
              <a:chExt cx="1219621" cy="933260"/>
            </a:xfrm>
          </p:grpSpPr>
          <p:sp>
            <p:nvSpPr>
              <p:cNvPr id="129" name="Rectangle 128">
                <a:extLst>
                  <a:ext uri="{FF2B5EF4-FFF2-40B4-BE49-F238E27FC236}">
                    <a16:creationId xmlns:a16="http://schemas.microsoft.com/office/drawing/2014/main" id="{7E392768-73CC-40D4-9D28-D08E4E19C691}"/>
                  </a:ext>
                </a:extLst>
              </p:cNvPr>
              <p:cNvSpPr/>
              <p:nvPr/>
            </p:nvSpPr>
            <p:spPr bwMode="auto">
              <a:xfrm>
                <a:off x="10727737" y="4082750"/>
                <a:ext cx="1219621" cy="403335"/>
              </a:xfrm>
              <a:prstGeom prst="rect">
                <a:avLst/>
              </a:prstGeom>
              <a:solidFill>
                <a:srgbClr val="000000"/>
              </a:solidFill>
              <a:ln w="3175" cap="flat" cmpd="sng" algn="ctr">
                <a:solidFill>
                  <a:srgbClr val="FFC00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Monitor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Private Link Endpoint</a:t>
                </a:r>
              </a:p>
            </p:txBody>
          </p:sp>
          <p:pic>
            <p:nvPicPr>
              <p:cNvPr id="6" name="Graphic 5">
                <a:extLst>
                  <a:ext uri="{FF2B5EF4-FFF2-40B4-BE49-F238E27FC236}">
                    <a16:creationId xmlns:a16="http://schemas.microsoft.com/office/drawing/2014/main" id="{72609B05-5D5B-4BF3-B255-F42B693E176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200386" y="3847883"/>
                <a:ext cx="274320" cy="274320"/>
              </a:xfrm>
              <a:prstGeom prst="rect">
                <a:avLst/>
              </a:prstGeom>
            </p:spPr>
          </p:pic>
          <p:cxnSp>
            <p:nvCxnSpPr>
              <p:cNvPr id="9" name="Straight Connector 8">
                <a:extLst>
                  <a:ext uri="{FF2B5EF4-FFF2-40B4-BE49-F238E27FC236}">
                    <a16:creationId xmlns:a16="http://schemas.microsoft.com/office/drawing/2014/main" id="{50E9CE5B-9419-45B9-8D88-75B233707631}"/>
                  </a:ext>
                </a:extLst>
              </p:cNvPr>
              <p:cNvCxnSpPr>
                <a:cxnSpLocks/>
                <a:stCxn id="6" idx="0"/>
              </p:cNvCxnSpPr>
              <p:nvPr/>
            </p:nvCxnSpPr>
            <p:spPr>
              <a:xfrm flipV="1">
                <a:off x="11337546" y="3552825"/>
                <a:ext cx="0" cy="295058"/>
              </a:xfrm>
              <a:prstGeom prst="line">
                <a:avLst/>
              </a:prstGeom>
              <a:ln>
                <a:solidFill>
                  <a:srgbClr val="FFC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46" name="Straight Connector 145">
              <a:extLst>
                <a:ext uri="{FF2B5EF4-FFF2-40B4-BE49-F238E27FC236}">
                  <a16:creationId xmlns:a16="http://schemas.microsoft.com/office/drawing/2014/main" id="{7CE244FB-2FDB-4ED7-9ABC-C642E23D40DF}"/>
                </a:ext>
              </a:extLst>
            </p:cNvPr>
            <p:cNvCxnSpPr>
              <a:cxnSpLocks/>
              <a:stCxn id="131" idx="2"/>
              <a:endCxn id="132" idx="0"/>
            </p:cNvCxnSpPr>
            <p:nvPr/>
          </p:nvCxnSpPr>
          <p:spPr>
            <a:xfrm>
              <a:off x="11337547" y="5173324"/>
              <a:ext cx="0" cy="195415"/>
            </a:xfrm>
            <a:prstGeom prst="line">
              <a:avLst/>
            </a:prstGeom>
            <a:ln>
              <a:solidFill>
                <a:srgbClr val="FFC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B3D76161-F31C-4DAD-8362-2BAC3F5C8D83}"/>
                </a:ext>
              </a:extLst>
            </p:cNvPr>
            <p:cNvCxnSpPr>
              <a:cxnSpLocks/>
              <a:stCxn id="129" idx="2"/>
              <a:endCxn id="46" idx="0"/>
            </p:cNvCxnSpPr>
            <p:nvPr/>
          </p:nvCxnSpPr>
          <p:spPr>
            <a:xfrm flipH="1">
              <a:off x="11337546" y="4350402"/>
              <a:ext cx="2" cy="223220"/>
            </a:xfrm>
            <a:prstGeom prst="line">
              <a:avLst/>
            </a:prstGeom>
            <a:ln>
              <a:solidFill>
                <a:srgbClr val="FFC000"/>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CCB294E0-9AC9-42E4-AB78-B869AA225A3A}"/>
                </a:ext>
              </a:extLst>
            </p:cNvPr>
            <p:cNvCxnSpPr>
              <a:cxnSpLocks/>
              <a:stCxn id="133" idx="3"/>
              <a:endCxn id="132" idx="2"/>
            </p:cNvCxnSpPr>
            <p:nvPr/>
          </p:nvCxnSpPr>
          <p:spPr>
            <a:xfrm flipV="1">
              <a:off x="5990143" y="5772074"/>
              <a:ext cx="5347404" cy="350378"/>
            </a:xfrm>
            <a:prstGeom prst="bentConnector2">
              <a:avLst/>
            </a:prstGeom>
            <a:ln>
              <a:solidFill>
                <a:srgbClr val="FFC000"/>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65" name="Group 164">
              <a:extLst>
                <a:ext uri="{FF2B5EF4-FFF2-40B4-BE49-F238E27FC236}">
                  <a16:creationId xmlns:a16="http://schemas.microsoft.com/office/drawing/2014/main" id="{9E12ABF3-5E69-402E-8ECA-4EA0FCB271D8}"/>
                </a:ext>
              </a:extLst>
            </p:cNvPr>
            <p:cNvGrpSpPr/>
            <p:nvPr/>
          </p:nvGrpSpPr>
          <p:grpSpPr>
            <a:xfrm>
              <a:off x="9302375" y="3417142"/>
              <a:ext cx="1219621" cy="933260"/>
              <a:chOff x="10727737" y="3552825"/>
              <a:chExt cx="1219621" cy="933260"/>
            </a:xfrm>
          </p:grpSpPr>
          <p:sp>
            <p:nvSpPr>
              <p:cNvPr id="166" name="Rectangle 165">
                <a:extLst>
                  <a:ext uri="{FF2B5EF4-FFF2-40B4-BE49-F238E27FC236}">
                    <a16:creationId xmlns:a16="http://schemas.microsoft.com/office/drawing/2014/main" id="{C81257E3-E177-45CA-AE30-A7897CFCAF76}"/>
                  </a:ext>
                </a:extLst>
              </p:cNvPr>
              <p:cNvSpPr/>
              <p:nvPr/>
            </p:nvSpPr>
            <p:spPr bwMode="auto">
              <a:xfrm>
                <a:off x="10727737" y="4082750"/>
                <a:ext cx="1219621" cy="403335"/>
              </a:xfrm>
              <a:prstGeom prst="rect">
                <a:avLst/>
              </a:prstGeom>
              <a:solidFill>
                <a:srgbClr val="000000"/>
              </a:solidFill>
              <a:ln w="3175" cap="flat" cmpd="sng" algn="ctr">
                <a:solidFill>
                  <a:srgbClr val="9BF00B"/>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Automation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Private Link Endpoint</a:t>
                </a:r>
              </a:p>
            </p:txBody>
          </p:sp>
          <p:pic>
            <p:nvPicPr>
              <p:cNvPr id="167" name="Graphic 166">
                <a:extLst>
                  <a:ext uri="{FF2B5EF4-FFF2-40B4-BE49-F238E27FC236}">
                    <a16:creationId xmlns:a16="http://schemas.microsoft.com/office/drawing/2014/main" id="{B8B21836-7AD4-4809-9573-4E9B43276B4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200386" y="3847883"/>
                <a:ext cx="274320" cy="274320"/>
              </a:xfrm>
              <a:prstGeom prst="rect">
                <a:avLst/>
              </a:prstGeom>
            </p:spPr>
          </p:pic>
          <p:cxnSp>
            <p:nvCxnSpPr>
              <p:cNvPr id="168" name="Straight Connector 167">
                <a:extLst>
                  <a:ext uri="{FF2B5EF4-FFF2-40B4-BE49-F238E27FC236}">
                    <a16:creationId xmlns:a16="http://schemas.microsoft.com/office/drawing/2014/main" id="{06F58852-BC71-4854-BCD5-92BF0F983EB4}"/>
                  </a:ext>
                </a:extLst>
              </p:cNvPr>
              <p:cNvCxnSpPr>
                <a:cxnSpLocks/>
                <a:stCxn id="167" idx="0"/>
              </p:cNvCxnSpPr>
              <p:nvPr/>
            </p:nvCxnSpPr>
            <p:spPr>
              <a:xfrm flipV="1">
                <a:off x="11337546" y="3552825"/>
                <a:ext cx="0" cy="295058"/>
              </a:xfrm>
              <a:prstGeom prst="line">
                <a:avLst/>
              </a:prstGeom>
              <a:ln>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169" name="Graphic 168">
              <a:extLst>
                <a:ext uri="{FF2B5EF4-FFF2-40B4-BE49-F238E27FC236}">
                  <a16:creationId xmlns:a16="http://schemas.microsoft.com/office/drawing/2014/main" id="{9897F0E7-F1EB-4905-9726-9390FA4F382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806693" y="3797859"/>
              <a:ext cx="274320" cy="274320"/>
            </a:xfrm>
            <a:prstGeom prst="rect">
              <a:avLst/>
            </a:prstGeom>
          </p:spPr>
        </p:pic>
        <p:cxnSp>
          <p:nvCxnSpPr>
            <p:cNvPr id="172" name="Connector: Elbow 171">
              <a:extLst>
                <a:ext uri="{FF2B5EF4-FFF2-40B4-BE49-F238E27FC236}">
                  <a16:creationId xmlns:a16="http://schemas.microsoft.com/office/drawing/2014/main" id="{4594D5CB-7DD2-49FD-8009-94F5AEEA1A24}"/>
                </a:ext>
              </a:extLst>
            </p:cNvPr>
            <p:cNvCxnSpPr>
              <a:cxnSpLocks/>
              <a:stCxn id="102" idx="2"/>
              <a:endCxn id="354" idx="0"/>
            </p:cNvCxnSpPr>
            <p:nvPr/>
          </p:nvCxnSpPr>
          <p:spPr>
            <a:xfrm rot="5400000">
              <a:off x="5435826" y="2716677"/>
              <a:ext cx="1299511" cy="4566960"/>
            </a:xfrm>
            <a:prstGeom prst="bentConnector3">
              <a:avLst>
                <a:gd name="adj1" fmla="val 63681"/>
              </a:avLst>
            </a:prstGeom>
            <a:ln>
              <a:solidFill>
                <a:srgbClr val="92D05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46" name="Graphic 45">
              <a:extLst>
                <a:ext uri="{FF2B5EF4-FFF2-40B4-BE49-F238E27FC236}">
                  <a16:creationId xmlns:a16="http://schemas.microsoft.com/office/drawing/2014/main" id="{8E3A9190-DAF4-4B33-B745-4E7FBF08EAC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200386" y="4573622"/>
              <a:ext cx="274320" cy="274320"/>
            </a:xfrm>
            <a:prstGeom prst="rect">
              <a:avLst/>
            </a:prstGeom>
          </p:spPr>
        </p:pic>
        <p:pic>
          <p:nvPicPr>
            <p:cNvPr id="52" name="Graphic 51">
              <a:extLst>
                <a:ext uri="{FF2B5EF4-FFF2-40B4-BE49-F238E27FC236}">
                  <a16:creationId xmlns:a16="http://schemas.microsoft.com/office/drawing/2014/main" id="{7C664CED-6EF2-4AFB-AFBD-39CA5BCEC24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719581" y="5078879"/>
              <a:ext cx="274320" cy="274320"/>
            </a:xfrm>
            <a:prstGeom prst="rect">
              <a:avLst/>
            </a:prstGeom>
          </p:spPr>
        </p:pic>
        <p:sp>
          <p:nvSpPr>
            <p:cNvPr id="184" name="TextBox 183">
              <a:extLst>
                <a:ext uri="{FF2B5EF4-FFF2-40B4-BE49-F238E27FC236}">
                  <a16:creationId xmlns:a16="http://schemas.microsoft.com/office/drawing/2014/main" id="{6DFC8583-3990-4A40-A3E4-C85D4648BD4A}"/>
                </a:ext>
              </a:extLst>
            </p:cNvPr>
            <p:cNvSpPr txBox="1"/>
            <p:nvPr/>
          </p:nvSpPr>
          <p:spPr>
            <a:xfrm>
              <a:off x="4882418" y="4970661"/>
              <a:ext cx="1919538" cy="230832"/>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9BF00B"/>
                  </a:solidFill>
                  <a:effectLst/>
                  <a:uLnTx/>
                  <a:uFillTx/>
                  <a:latin typeface="Segoe UI Semibold"/>
                  <a:ea typeface="+mn-ea"/>
                  <a:cs typeface="Segoe UI" pitchFamily="34" charset="0"/>
                </a:rPr>
                <a:t>On-Premises / Multicloud Proxy</a:t>
              </a:r>
              <a:endParaRPr kumimoji="0" lang="en-US" sz="900" b="0" i="0" u="none" strike="noStrike" kern="1200" cap="none" spc="0" normalizeH="0" baseline="0" noProof="0">
                <a:ln>
                  <a:noFill/>
                </a:ln>
                <a:solidFill>
                  <a:srgbClr val="9BF00B"/>
                </a:solidFill>
                <a:effectLst/>
                <a:uLnTx/>
                <a:uFillTx/>
                <a:latin typeface="Segoe UI"/>
                <a:ea typeface="+mn-ea"/>
                <a:cs typeface="+mn-cs"/>
              </a:endParaRPr>
            </a:p>
          </p:txBody>
        </p:sp>
        <p:sp>
          <p:nvSpPr>
            <p:cNvPr id="199" name="Rectangle 198">
              <a:extLst>
                <a:ext uri="{FF2B5EF4-FFF2-40B4-BE49-F238E27FC236}">
                  <a16:creationId xmlns:a16="http://schemas.microsoft.com/office/drawing/2014/main" id="{15D8950E-9BEE-4641-954A-3C0B6EB062A7}"/>
                </a:ext>
              </a:extLst>
            </p:cNvPr>
            <p:cNvSpPr/>
            <p:nvPr/>
          </p:nvSpPr>
          <p:spPr bwMode="auto">
            <a:xfrm>
              <a:off x="10724232" y="2203150"/>
              <a:ext cx="1219621" cy="403335"/>
            </a:xfrm>
            <a:prstGeom prst="rect">
              <a:avLst/>
            </a:prstGeom>
            <a:solidFill>
              <a:srgbClr val="000000"/>
            </a:solidFill>
            <a:ln w="3175" cap="flat" cmpd="sng" algn="ctr">
              <a:solidFill>
                <a:srgbClr val="FF000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Private Endpoint</a:t>
              </a:r>
            </a:p>
          </p:txBody>
        </p:sp>
        <p:pic>
          <p:nvPicPr>
            <p:cNvPr id="200" name="Graphic 199">
              <a:extLst>
                <a:ext uri="{FF2B5EF4-FFF2-40B4-BE49-F238E27FC236}">
                  <a16:creationId xmlns:a16="http://schemas.microsoft.com/office/drawing/2014/main" id="{B7CAF164-E0AE-4D3D-B665-A5A4ED2074B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195868" y="1974550"/>
              <a:ext cx="274320" cy="274320"/>
            </a:xfrm>
            <a:prstGeom prst="rect">
              <a:avLst/>
            </a:prstGeom>
          </p:spPr>
        </p:pic>
        <p:sp>
          <p:nvSpPr>
            <p:cNvPr id="201" name="Rectangle 200">
              <a:extLst>
                <a:ext uri="{FF2B5EF4-FFF2-40B4-BE49-F238E27FC236}">
                  <a16:creationId xmlns:a16="http://schemas.microsoft.com/office/drawing/2014/main" id="{1FD3D244-8E85-4C85-88D7-2A6834AE2DBD}"/>
                </a:ext>
              </a:extLst>
            </p:cNvPr>
            <p:cNvSpPr/>
            <p:nvPr/>
          </p:nvSpPr>
          <p:spPr bwMode="auto">
            <a:xfrm>
              <a:off x="10723217" y="1433604"/>
              <a:ext cx="1219621" cy="403335"/>
            </a:xfrm>
            <a:prstGeom prst="rect">
              <a:avLst/>
            </a:prstGeom>
            <a:solidFill>
              <a:srgbClr val="000000"/>
            </a:solidFill>
            <a:ln w="3175" cap="flat" cmpd="sng" algn="ctr">
              <a:solidFill>
                <a:srgbClr val="FF000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Private Link Scope</a:t>
              </a:r>
            </a:p>
          </p:txBody>
        </p:sp>
        <p:grpSp>
          <p:nvGrpSpPr>
            <p:cNvPr id="65" name="Group 64">
              <a:extLst>
                <a:ext uri="{FF2B5EF4-FFF2-40B4-BE49-F238E27FC236}">
                  <a16:creationId xmlns:a16="http://schemas.microsoft.com/office/drawing/2014/main" id="{C125BFC5-0687-48E4-9E49-185D4113495D}"/>
                </a:ext>
              </a:extLst>
            </p:cNvPr>
            <p:cNvGrpSpPr/>
            <p:nvPr/>
          </p:nvGrpSpPr>
          <p:grpSpPr>
            <a:xfrm>
              <a:off x="8050499" y="1325125"/>
              <a:ext cx="1942362" cy="620292"/>
              <a:chOff x="4476037" y="1546938"/>
              <a:chExt cx="1942362" cy="620292"/>
            </a:xfrm>
          </p:grpSpPr>
          <p:sp>
            <p:nvSpPr>
              <p:cNvPr id="204" name="Rectangle 203">
                <a:extLst>
                  <a:ext uri="{FF2B5EF4-FFF2-40B4-BE49-F238E27FC236}">
                    <a16:creationId xmlns:a16="http://schemas.microsoft.com/office/drawing/2014/main" id="{3617D199-8184-4A38-8F39-58204DD3E950}"/>
                  </a:ext>
                </a:extLst>
              </p:cNvPr>
              <p:cNvSpPr/>
              <p:nvPr/>
            </p:nvSpPr>
            <p:spPr bwMode="auto">
              <a:xfrm>
                <a:off x="4671091" y="1546938"/>
                <a:ext cx="1552255" cy="620292"/>
              </a:xfrm>
              <a:prstGeom prst="rect">
                <a:avLst/>
              </a:prstGeom>
              <a:solidFill>
                <a:srgbClr val="000000"/>
              </a:solidFill>
              <a:ln w="3175" cap="flat" cmpd="sng" algn="ctr">
                <a:solidFill>
                  <a:srgbClr val="FF000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63" name="Group 62">
                <a:extLst>
                  <a:ext uri="{FF2B5EF4-FFF2-40B4-BE49-F238E27FC236}">
                    <a16:creationId xmlns:a16="http://schemas.microsoft.com/office/drawing/2014/main" id="{8CDAFCDF-2B62-47AC-8BE6-1F98BF0B34E4}"/>
                  </a:ext>
                </a:extLst>
              </p:cNvPr>
              <p:cNvGrpSpPr/>
              <p:nvPr/>
            </p:nvGrpSpPr>
            <p:grpSpPr>
              <a:xfrm>
                <a:off x="5127178" y="1628754"/>
                <a:ext cx="640080" cy="274320"/>
                <a:chOff x="6872888" y="1470912"/>
                <a:chExt cx="640080" cy="274320"/>
              </a:xfrm>
            </p:grpSpPr>
            <p:pic>
              <p:nvPicPr>
                <p:cNvPr id="202" name="Graphic 201">
                  <a:extLst>
                    <a:ext uri="{FF2B5EF4-FFF2-40B4-BE49-F238E27FC236}">
                      <a16:creationId xmlns:a16="http://schemas.microsoft.com/office/drawing/2014/main" id="{571DA74C-21BD-430A-9ADF-C2DCA146528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p:blipFill>
              <p:spPr>
                <a:xfrm>
                  <a:off x="6872888" y="1470912"/>
                  <a:ext cx="274320" cy="274320"/>
                </a:xfrm>
                <a:prstGeom prst="rect">
                  <a:avLst/>
                </a:prstGeom>
              </p:spPr>
            </p:pic>
            <p:pic>
              <p:nvPicPr>
                <p:cNvPr id="203" name="Graphic 202">
                  <a:extLst>
                    <a:ext uri="{FF2B5EF4-FFF2-40B4-BE49-F238E27FC236}">
                      <a16:creationId xmlns:a16="http://schemas.microsoft.com/office/drawing/2014/main" id="{8259900B-3516-41BC-9450-983872B09C4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p:blipFill>
              <p:spPr>
                <a:xfrm>
                  <a:off x="7238648" y="1470912"/>
                  <a:ext cx="274320" cy="274320"/>
                </a:xfrm>
                <a:prstGeom prst="rect">
                  <a:avLst/>
                </a:prstGeom>
              </p:spPr>
            </p:pic>
          </p:grpSp>
          <p:sp>
            <p:nvSpPr>
              <p:cNvPr id="207" name="TextBox 206">
                <a:extLst>
                  <a:ext uri="{FF2B5EF4-FFF2-40B4-BE49-F238E27FC236}">
                    <a16:creationId xmlns:a16="http://schemas.microsoft.com/office/drawing/2014/main" id="{F1B13752-91E9-4E64-A46F-F00EDCA2F580}"/>
                  </a:ext>
                </a:extLst>
              </p:cNvPr>
              <p:cNvSpPr txBox="1"/>
              <p:nvPr/>
            </p:nvSpPr>
            <p:spPr>
              <a:xfrm>
                <a:off x="4476037" y="1939110"/>
                <a:ext cx="1942362" cy="216982"/>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servers</a:t>
                </a:r>
              </a:p>
            </p:txBody>
          </p:sp>
        </p:grpSp>
        <p:sp>
          <p:nvSpPr>
            <p:cNvPr id="211" name="Rectangle 210">
              <a:extLst>
                <a:ext uri="{FF2B5EF4-FFF2-40B4-BE49-F238E27FC236}">
                  <a16:creationId xmlns:a16="http://schemas.microsoft.com/office/drawing/2014/main" id="{5AA15966-206E-47B2-832D-85E0CC3DDAC5}"/>
                </a:ext>
              </a:extLst>
            </p:cNvPr>
            <p:cNvSpPr/>
            <p:nvPr/>
          </p:nvSpPr>
          <p:spPr bwMode="auto">
            <a:xfrm>
              <a:off x="8411869" y="575617"/>
              <a:ext cx="1219621" cy="523200"/>
            </a:xfrm>
            <a:prstGeom prst="rect">
              <a:avLst/>
            </a:prstGeom>
            <a:solidFill>
              <a:srgbClr val="000000"/>
            </a:solidFill>
            <a:ln w="3175" cap="flat" cmpd="sng" algn="ctr">
              <a:solidFill>
                <a:srgbClr val="FF000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metadata</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Guest config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Extension downloads</a:t>
              </a:r>
            </a:p>
          </p:txBody>
        </p:sp>
        <p:cxnSp>
          <p:nvCxnSpPr>
            <p:cNvPr id="234" name="Straight Connector 233">
              <a:extLst>
                <a:ext uri="{FF2B5EF4-FFF2-40B4-BE49-F238E27FC236}">
                  <a16:creationId xmlns:a16="http://schemas.microsoft.com/office/drawing/2014/main" id="{66B34890-EF02-4C1A-9047-BC68AF104F90}"/>
                </a:ext>
              </a:extLst>
            </p:cNvPr>
            <p:cNvCxnSpPr>
              <a:cxnSpLocks/>
              <a:stCxn id="199" idx="2"/>
            </p:cNvCxnSpPr>
            <p:nvPr/>
          </p:nvCxnSpPr>
          <p:spPr>
            <a:xfrm flipH="1">
              <a:off x="11333027" y="2606485"/>
              <a:ext cx="1016" cy="380878"/>
            </a:xfrm>
            <a:prstGeom prst="line">
              <a:avLst/>
            </a:prstGeom>
            <a:ln>
              <a:solidFill>
                <a:srgbClr val="FF0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222439A3-A821-40B1-9920-99E308A208C5}"/>
                </a:ext>
              </a:extLst>
            </p:cNvPr>
            <p:cNvCxnSpPr>
              <a:cxnSpLocks/>
              <a:stCxn id="200" idx="0"/>
              <a:endCxn id="201" idx="2"/>
            </p:cNvCxnSpPr>
            <p:nvPr/>
          </p:nvCxnSpPr>
          <p:spPr>
            <a:xfrm flipV="1">
              <a:off x="11333028" y="1836939"/>
              <a:ext cx="0" cy="137611"/>
            </a:xfrm>
            <a:prstGeom prst="line">
              <a:avLst/>
            </a:prstGeom>
            <a:ln>
              <a:solidFill>
                <a:srgbClr val="FF0000"/>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9734C71C-A11B-4B57-B7F6-100815A7F271}"/>
                </a:ext>
              </a:extLst>
            </p:cNvPr>
            <p:cNvCxnSpPr>
              <a:cxnSpLocks/>
              <a:stCxn id="204" idx="3"/>
              <a:endCxn id="201" idx="1"/>
            </p:cNvCxnSpPr>
            <p:nvPr/>
          </p:nvCxnSpPr>
          <p:spPr>
            <a:xfrm>
              <a:off x="9797808" y="1635271"/>
              <a:ext cx="925409" cy="1"/>
            </a:xfrm>
            <a:prstGeom prst="line">
              <a:avLst/>
            </a:prstGeom>
            <a:ln>
              <a:solidFill>
                <a:srgbClr val="FF0000"/>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169809B1-506F-40BF-BFF7-7A5976F2ADA8}"/>
                </a:ext>
              </a:extLst>
            </p:cNvPr>
            <p:cNvCxnSpPr>
              <a:cxnSpLocks/>
              <a:stCxn id="204" idx="0"/>
              <a:endCxn id="211" idx="2"/>
            </p:cNvCxnSpPr>
            <p:nvPr/>
          </p:nvCxnSpPr>
          <p:spPr>
            <a:xfrm flipH="1" flipV="1">
              <a:off x="9021680" y="1098817"/>
              <a:ext cx="1" cy="226308"/>
            </a:xfrm>
            <a:prstGeom prst="line">
              <a:avLst/>
            </a:prstGeom>
            <a:ln>
              <a:solidFill>
                <a:srgbClr val="FF0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47" name="Group 246">
              <a:extLst>
                <a:ext uri="{FF2B5EF4-FFF2-40B4-BE49-F238E27FC236}">
                  <a16:creationId xmlns:a16="http://schemas.microsoft.com/office/drawing/2014/main" id="{7D1CF694-50CA-442C-AB33-6CA8A4783E10}"/>
                </a:ext>
              </a:extLst>
            </p:cNvPr>
            <p:cNvGrpSpPr/>
            <p:nvPr/>
          </p:nvGrpSpPr>
          <p:grpSpPr>
            <a:xfrm>
              <a:off x="1011934" y="1191766"/>
              <a:ext cx="3125699" cy="957536"/>
              <a:chOff x="703478" y="1072192"/>
              <a:chExt cx="3125699" cy="957536"/>
            </a:xfrm>
          </p:grpSpPr>
          <p:sp>
            <p:nvSpPr>
              <p:cNvPr id="249" name="Rectangle 248">
                <a:extLst>
                  <a:ext uri="{FF2B5EF4-FFF2-40B4-BE49-F238E27FC236}">
                    <a16:creationId xmlns:a16="http://schemas.microsoft.com/office/drawing/2014/main" id="{DCABC459-9B0D-4668-B1AA-2068D8E8C387}"/>
                  </a:ext>
                </a:extLst>
              </p:cNvPr>
              <p:cNvSpPr/>
              <p:nvPr/>
            </p:nvSpPr>
            <p:spPr bwMode="auto">
              <a:xfrm>
                <a:off x="2412741" y="1072192"/>
                <a:ext cx="1416436" cy="9564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Resource Manager</a:t>
                </a:r>
              </a:p>
            </p:txBody>
          </p:sp>
          <p:pic>
            <p:nvPicPr>
              <p:cNvPr id="250" name="Graphic 249">
                <a:extLst>
                  <a:ext uri="{FF2B5EF4-FFF2-40B4-BE49-F238E27FC236}">
                    <a16:creationId xmlns:a16="http://schemas.microsoft.com/office/drawing/2014/main" id="{C919531F-F69D-4533-974D-89FA0F57183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956744" y="1175719"/>
                <a:ext cx="365760" cy="365760"/>
              </a:xfrm>
              <a:prstGeom prst="rect">
                <a:avLst/>
              </a:prstGeom>
            </p:spPr>
          </p:pic>
          <p:sp>
            <p:nvSpPr>
              <p:cNvPr id="251" name="Rectangle 250">
                <a:extLst>
                  <a:ext uri="{FF2B5EF4-FFF2-40B4-BE49-F238E27FC236}">
                    <a16:creationId xmlns:a16="http://schemas.microsoft.com/office/drawing/2014/main" id="{BC926DCC-CB35-4DE5-90F1-0322D5B66558}"/>
                  </a:ext>
                </a:extLst>
              </p:cNvPr>
              <p:cNvSpPr/>
              <p:nvPr/>
            </p:nvSpPr>
            <p:spPr bwMode="auto">
              <a:xfrm>
                <a:off x="703478" y="1073328"/>
                <a:ext cx="1416436" cy="9564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Active Directory</a:t>
                </a:r>
              </a:p>
            </p:txBody>
          </p:sp>
          <p:pic>
            <p:nvPicPr>
              <p:cNvPr id="253" name="Graphic 252">
                <a:extLst>
                  <a:ext uri="{FF2B5EF4-FFF2-40B4-BE49-F238E27FC236}">
                    <a16:creationId xmlns:a16="http://schemas.microsoft.com/office/drawing/2014/main" id="{79F45CCD-BA9F-4BC2-9BFF-B319F1005C2B}"/>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232559" y="1173628"/>
                <a:ext cx="365760" cy="365760"/>
              </a:xfrm>
              <a:prstGeom prst="rect">
                <a:avLst/>
              </a:prstGeom>
            </p:spPr>
          </p:pic>
        </p:grpSp>
        <p:sp>
          <p:nvSpPr>
            <p:cNvPr id="257" name="TextBox 256">
              <a:extLst>
                <a:ext uri="{FF2B5EF4-FFF2-40B4-BE49-F238E27FC236}">
                  <a16:creationId xmlns:a16="http://schemas.microsoft.com/office/drawing/2014/main" id="{35D375C8-26D6-4A94-9E6C-640BF5ECD75A}"/>
                </a:ext>
              </a:extLst>
            </p:cNvPr>
            <p:cNvSpPr txBox="1"/>
            <p:nvPr/>
          </p:nvSpPr>
          <p:spPr>
            <a:xfrm>
              <a:off x="1509019" y="4578818"/>
              <a:ext cx="2139727" cy="215444"/>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On-Premises / Multicloud Firewall</a:t>
              </a: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265" name="Rectangle 264">
              <a:extLst>
                <a:ext uri="{FF2B5EF4-FFF2-40B4-BE49-F238E27FC236}">
                  <a16:creationId xmlns:a16="http://schemas.microsoft.com/office/drawing/2014/main" id="{FAA50802-41F9-4482-BCB6-50E17C1D3912}"/>
                </a:ext>
              </a:extLst>
            </p:cNvPr>
            <p:cNvSpPr/>
            <p:nvPr/>
          </p:nvSpPr>
          <p:spPr bwMode="auto">
            <a:xfrm>
              <a:off x="5496931" y="2203150"/>
              <a:ext cx="1219621" cy="403335"/>
            </a:xfrm>
            <a:prstGeom prst="rect">
              <a:avLst/>
            </a:prstGeom>
            <a:solidFill>
              <a:srgbClr val="000000"/>
            </a:solidFill>
            <a:ln w="3175" cap="flat" cmpd="sng" algn="ctr">
              <a:solidFill>
                <a:srgbClr val="D59D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ARM</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Private Endpoint</a:t>
              </a:r>
            </a:p>
          </p:txBody>
        </p:sp>
        <p:pic>
          <p:nvPicPr>
            <p:cNvPr id="266" name="Graphic 265">
              <a:extLst>
                <a:ext uri="{FF2B5EF4-FFF2-40B4-BE49-F238E27FC236}">
                  <a16:creationId xmlns:a16="http://schemas.microsoft.com/office/drawing/2014/main" id="{3B0B7DE3-6BF3-4BBF-9742-90B0977D3B0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968567" y="1974550"/>
              <a:ext cx="274320" cy="274320"/>
            </a:xfrm>
            <a:prstGeom prst="rect">
              <a:avLst/>
            </a:prstGeom>
          </p:spPr>
        </p:pic>
        <p:cxnSp>
          <p:nvCxnSpPr>
            <p:cNvPr id="268" name="Connector: Elbow 267">
              <a:extLst>
                <a:ext uri="{FF2B5EF4-FFF2-40B4-BE49-F238E27FC236}">
                  <a16:creationId xmlns:a16="http://schemas.microsoft.com/office/drawing/2014/main" id="{774330C9-67B0-4B58-B266-5463BFCC03C6}"/>
                </a:ext>
              </a:extLst>
            </p:cNvPr>
            <p:cNvCxnSpPr>
              <a:cxnSpLocks/>
              <a:stCxn id="249" idx="0"/>
              <a:endCxn id="266" idx="0"/>
            </p:cNvCxnSpPr>
            <p:nvPr/>
          </p:nvCxnSpPr>
          <p:spPr>
            <a:xfrm rot="16200000" flipH="1">
              <a:off x="4376179" y="245002"/>
              <a:ext cx="782784" cy="2676312"/>
            </a:xfrm>
            <a:prstGeom prst="bentConnector3">
              <a:avLst>
                <a:gd name="adj1" fmla="val -29203"/>
              </a:avLst>
            </a:prstGeom>
            <a:ln>
              <a:solidFill>
                <a:srgbClr val="D59DFF"/>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5" name="Connector: Elbow 324">
              <a:extLst>
                <a:ext uri="{FF2B5EF4-FFF2-40B4-BE49-F238E27FC236}">
                  <a16:creationId xmlns:a16="http://schemas.microsoft.com/office/drawing/2014/main" id="{018D9E00-2A95-462B-AF58-01E99FACFDFC}"/>
                </a:ext>
              </a:extLst>
            </p:cNvPr>
            <p:cNvCxnSpPr>
              <a:cxnSpLocks/>
              <a:stCxn id="251" idx="2"/>
              <a:endCxn id="23" idx="1"/>
            </p:cNvCxnSpPr>
            <p:nvPr/>
          </p:nvCxnSpPr>
          <p:spPr>
            <a:xfrm rot="16200000" flipH="1">
              <a:off x="670992" y="3198461"/>
              <a:ext cx="2774539" cy="676219"/>
            </a:xfrm>
            <a:prstGeom prst="bentConnector2">
              <a:avLst/>
            </a:prstGeom>
            <a:ln>
              <a:solidFill>
                <a:srgbClr val="D59DFF"/>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0" name="Connector: Elbow 329">
              <a:extLst>
                <a:ext uri="{FF2B5EF4-FFF2-40B4-BE49-F238E27FC236}">
                  <a16:creationId xmlns:a16="http://schemas.microsoft.com/office/drawing/2014/main" id="{72450466-9C92-4882-B646-EF4BC48A1641}"/>
                </a:ext>
              </a:extLst>
            </p:cNvPr>
            <p:cNvCxnSpPr>
              <a:cxnSpLocks/>
              <a:stCxn id="249" idx="2"/>
              <a:endCxn id="23" idx="3"/>
            </p:cNvCxnSpPr>
            <p:nvPr/>
          </p:nvCxnSpPr>
          <p:spPr>
            <a:xfrm rot="5400000">
              <a:off x="1707936" y="3202361"/>
              <a:ext cx="2775675" cy="667284"/>
            </a:xfrm>
            <a:prstGeom prst="bentConnector2">
              <a:avLst/>
            </a:prstGeom>
            <a:ln>
              <a:solidFill>
                <a:srgbClr val="D59DFF"/>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14" name="Graphic 113">
              <a:extLst>
                <a:ext uri="{FF2B5EF4-FFF2-40B4-BE49-F238E27FC236}">
                  <a16:creationId xmlns:a16="http://schemas.microsoft.com/office/drawing/2014/main" id="{D7AB428A-DA2C-4B13-979E-D3AD9514114D}"/>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581797" y="3690189"/>
              <a:ext cx="274320" cy="274320"/>
            </a:xfrm>
            <a:prstGeom prst="rect">
              <a:avLst/>
            </a:prstGeom>
          </p:spPr>
        </p:pic>
        <p:pic>
          <p:nvPicPr>
            <p:cNvPr id="334" name="Graphic 333">
              <a:extLst>
                <a:ext uri="{FF2B5EF4-FFF2-40B4-BE49-F238E27FC236}">
                  <a16:creationId xmlns:a16="http://schemas.microsoft.com/office/drawing/2014/main" id="{EB9B897A-5438-4A33-94AE-71DB5D37A300}"/>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3271275" y="3690189"/>
              <a:ext cx="274320" cy="274320"/>
            </a:xfrm>
            <a:prstGeom prst="rect">
              <a:avLst/>
            </a:prstGeom>
          </p:spPr>
        </p:pic>
        <p:sp>
          <p:nvSpPr>
            <p:cNvPr id="358" name="TextBox 357">
              <a:extLst>
                <a:ext uri="{FF2B5EF4-FFF2-40B4-BE49-F238E27FC236}">
                  <a16:creationId xmlns:a16="http://schemas.microsoft.com/office/drawing/2014/main" id="{43F41489-C96E-429E-95F3-89240BC1FF2F}"/>
                </a:ext>
              </a:extLst>
            </p:cNvPr>
            <p:cNvSpPr txBox="1"/>
            <p:nvPr/>
          </p:nvSpPr>
          <p:spPr>
            <a:xfrm>
              <a:off x="1509476" y="3685186"/>
              <a:ext cx="2139727" cy="230832"/>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Service Tags</a:t>
              </a:r>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cxnSp>
          <p:nvCxnSpPr>
            <p:cNvPr id="359" name="Straight Connector 358">
              <a:extLst>
                <a:ext uri="{FF2B5EF4-FFF2-40B4-BE49-F238E27FC236}">
                  <a16:creationId xmlns:a16="http://schemas.microsoft.com/office/drawing/2014/main" id="{9A15BCC5-5FEB-47BF-9835-0FB227676126}"/>
                </a:ext>
              </a:extLst>
            </p:cNvPr>
            <p:cNvCxnSpPr>
              <a:cxnSpLocks/>
            </p:cNvCxnSpPr>
            <p:nvPr/>
          </p:nvCxnSpPr>
          <p:spPr>
            <a:xfrm>
              <a:off x="2927350" y="3823960"/>
              <a:ext cx="349400" cy="0"/>
            </a:xfrm>
            <a:prstGeom prst="line">
              <a:avLst/>
            </a:prstGeom>
            <a:ln>
              <a:solidFill>
                <a:schemeClr val="accent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8FA003AF-AEBA-410A-837C-1448CFF9865C}"/>
                </a:ext>
              </a:extLst>
            </p:cNvPr>
            <p:cNvCxnSpPr>
              <a:cxnSpLocks/>
            </p:cNvCxnSpPr>
            <p:nvPr/>
          </p:nvCxnSpPr>
          <p:spPr>
            <a:xfrm flipH="1">
              <a:off x="1882154" y="3824519"/>
              <a:ext cx="347472" cy="1"/>
            </a:xfrm>
            <a:prstGeom prst="line">
              <a:avLst/>
            </a:prstGeom>
            <a:ln>
              <a:solidFill>
                <a:schemeClr val="accent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7EFF44BF-2C0E-4839-A41E-14CF9BE440F6}"/>
                </a:ext>
              </a:extLst>
            </p:cNvPr>
            <p:cNvCxnSpPr>
              <a:cxnSpLocks/>
              <a:stCxn id="265" idx="2"/>
            </p:cNvCxnSpPr>
            <p:nvPr/>
          </p:nvCxnSpPr>
          <p:spPr>
            <a:xfrm flipH="1">
              <a:off x="6105727" y="2606485"/>
              <a:ext cx="1015" cy="380877"/>
            </a:xfrm>
            <a:prstGeom prst="line">
              <a:avLst/>
            </a:prstGeom>
            <a:ln>
              <a:solidFill>
                <a:srgbClr val="D59DFF"/>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64" name="Group 363">
              <a:extLst>
                <a:ext uri="{FF2B5EF4-FFF2-40B4-BE49-F238E27FC236}">
                  <a16:creationId xmlns:a16="http://schemas.microsoft.com/office/drawing/2014/main" id="{3FB8CD1C-FD82-4620-86CD-02F23713D0DC}"/>
                </a:ext>
              </a:extLst>
            </p:cNvPr>
            <p:cNvGrpSpPr/>
            <p:nvPr/>
          </p:nvGrpSpPr>
          <p:grpSpPr>
            <a:xfrm>
              <a:off x="5496931" y="3606476"/>
              <a:ext cx="1664787" cy="869319"/>
              <a:chOff x="9245239" y="5145024"/>
              <a:chExt cx="1664787" cy="869319"/>
            </a:xfrm>
          </p:grpSpPr>
          <p:sp>
            <p:nvSpPr>
              <p:cNvPr id="365" name="Rectangle 364">
                <a:extLst>
                  <a:ext uri="{FF2B5EF4-FFF2-40B4-BE49-F238E27FC236}">
                    <a16:creationId xmlns:a16="http://schemas.microsoft.com/office/drawing/2014/main" id="{79833095-B5F8-48A2-A7CB-1F508AD4A744}"/>
                  </a:ext>
                </a:extLst>
              </p:cNvPr>
              <p:cNvSpPr/>
              <p:nvPr/>
            </p:nvSpPr>
            <p:spPr bwMode="auto">
              <a:xfrm>
                <a:off x="9245239" y="5145024"/>
                <a:ext cx="1664787" cy="869319"/>
              </a:xfrm>
              <a:prstGeom prst="rect">
                <a:avLst/>
              </a:prstGeom>
              <a:solidFill>
                <a:srgbClr val="000000"/>
              </a:solidFill>
              <a:ln w="3175" cap="flat" cmpd="sng" algn="ctr">
                <a:solidFill>
                  <a:srgbClr val="EF31CB"/>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ExpressRoute / S2S VPN</a:t>
                </a:r>
              </a:p>
            </p:txBody>
          </p:sp>
          <p:grpSp>
            <p:nvGrpSpPr>
              <p:cNvPr id="366" name="Group 365">
                <a:extLst>
                  <a:ext uri="{FF2B5EF4-FFF2-40B4-BE49-F238E27FC236}">
                    <a16:creationId xmlns:a16="http://schemas.microsoft.com/office/drawing/2014/main" id="{B760F8E9-7A8D-4470-B73D-79B20F264C34}"/>
                  </a:ext>
                </a:extLst>
              </p:cNvPr>
              <p:cNvGrpSpPr/>
              <p:nvPr/>
            </p:nvGrpSpPr>
            <p:grpSpPr>
              <a:xfrm>
                <a:off x="9654797" y="5262222"/>
                <a:ext cx="868686" cy="365760"/>
                <a:chOff x="6982984" y="5589072"/>
                <a:chExt cx="868686" cy="365760"/>
              </a:xfrm>
            </p:grpSpPr>
            <p:pic>
              <p:nvPicPr>
                <p:cNvPr id="367" name="Graphic 366">
                  <a:extLst>
                    <a:ext uri="{FF2B5EF4-FFF2-40B4-BE49-F238E27FC236}">
                      <a16:creationId xmlns:a16="http://schemas.microsoft.com/office/drawing/2014/main" id="{CFDBB4EE-0D44-4445-B3D5-49238EF04393}"/>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982984" y="5589072"/>
                  <a:ext cx="365760" cy="365760"/>
                </a:xfrm>
                <a:prstGeom prst="rect">
                  <a:avLst/>
                </a:prstGeom>
              </p:spPr>
            </p:pic>
            <p:pic>
              <p:nvPicPr>
                <p:cNvPr id="368" name="Graphic 367">
                  <a:extLst>
                    <a:ext uri="{FF2B5EF4-FFF2-40B4-BE49-F238E27FC236}">
                      <a16:creationId xmlns:a16="http://schemas.microsoft.com/office/drawing/2014/main" id="{9786194D-E881-4F04-AB63-2666DE619A38}"/>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7485910" y="5589072"/>
                  <a:ext cx="365760" cy="365760"/>
                </a:xfrm>
                <a:prstGeom prst="rect">
                  <a:avLst/>
                </a:prstGeom>
              </p:spPr>
            </p:pic>
          </p:grpSp>
        </p:grpSp>
        <p:cxnSp>
          <p:nvCxnSpPr>
            <p:cNvPr id="370" name="Straight Connector 369">
              <a:extLst>
                <a:ext uri="{FF2B5EF4-FFF2-40B4-BE49-F238E27FC236}">
                  <a16:creationId xmlns:a16="http://schemas.microsoft.com/office/drawing/2014/main" id="{FC7F5D68-FDD9-45AB-BA11-137889F25E9C}"/>
                </a:ext>
              </a:extLst>
            </p:cNvPr>
            <p:cNvCxnSpPr>
              <a:cxnSpLocks/>
              <a:stCxn id="365" idx="0"/>
            </p:cNvCxnSpPr>
            <p:nvPr/>
          </p:nvCxnSpPr>
          <p:spPr>
            <a:xfrm flipH="1" flipV="1">
              <a:off x="6329324" y="3390698"/>
              <a:ext cx="1" cy="215778"/>
            </a:xfrm>
            <a:prstGeom prst="line">
              <a:avLst/>
            </a:prstGeom>
            <a:ln>
              <a:solidFill>
                <a:srgbClr val="EF31CB"/>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CDADE97A-01E7-4E09-B6E5-983608C4F497}"/>
                </a:ext>
              </a:extLst>
            </p:cNvPr>
            <p:cNvCxnSpPr>
              <a:cxnSpLocks/>
              <a:stCxn id="365" idx="1"/>
            </p:cNvCxnSpPr>
            <p:nvPr/>
          </p:nvCxnSpPr>
          <p:spPr>
            <a:xfrm flipH="1" flipV="1">
              <a:off x="4260700" y="4036443"/>
              <a:ext cx="1236231" cy="0"/>
            </a:xfrm>
            <a:prstGeom prst="line">
              <a:avLst/>
            </a:prstGeom>
            <a:ln>
              <a:solidFill>
                <a:srgbClr val="EF31C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D1172B20-B45E-400C-B4D5-A42524F43E9D}"/>
                </a:ext>
              </a:extLst>
            </p:cNvPr>
            <p:cNvCxnSpPr>
              <a:cxnSpLocks/>
            </p:cNvCxnSpPr>
            <p:nvPr/>
          </p:nvCxnSpPr>
          <p:spPr>
            <a:xfrm>
              <a:off x="4267769" y="4032724"/>
              <a:ext cx="0" cy="717460"/>
            </a:xfrm>
            <a:prstGeom prst="line">
              <a:avLst/>
            </a:prstGeom>
            <a:ln>
              <a:solidFill>
                <a:srgbClr val="EF31CB"/>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9" name="Graphic 148">
              <a:extLst>
                <a:ext uri="{FF2B5EF4-FFF2-40B4-BE49-F238E27FC236}">
                  <a16:creationId xmlns:a16="http://schemas.microsoft.com/office/drawing/2014/main" id="{28D0096C-E185-4767-B372-D660C8F039D0}"/>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4048439" y="4651513"/>
              <a:ext cx="457200" cy="457200"/>
            </a:xfrm>
            <a:prstGeom prst="rect">
              <a:avLst/>
            </a:prstGeom>
          </p:spPr>
        </p:pic>
        <p:sp>
          <p:nvSpPr>
            <p:cNvPr id="373" name="TextBox 372">
              <a:extLst>
                <a:ext uri="{FF2B5EF4-FFF2-40B4-BE49-F238E27FC236}">
                  <a16:creationId xmlns:a16="http://schemas.microsoft.com/office/drawing/2014/main" id="{198787C9-E30C-4815-AA8E-FF55B9E59704}"/>
                </a:ext>
              </a:extLst>
            </p:cNvPr>
            <p:cNvSpPr txBox="1"/>
            <p:nvPr/>
          </p:nvSpPr>
          <p:spPr>
            <a:xfrm>
              <a:off x="4232324" y="4616239"/>
              <a:ext cx="2026594" cy="230832"/>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EF31CB"/>
                  </a:solidFill>
                  <a:effectLst/>
                  <a:uLnTx/>
                  <a:uFillTx/>
                  <a:latin typeface="Segoe UI Semibold"/>
                  <a:ea typeface="+mn-ea"/>
                  <a:cs typeface="Segoe UI" pitchFamily="34" charset="0"/>
                </a:rPr>
                <a:t>On-Premises / Multicloud network</a:t>
              </a:r>
              <a:endParaRPr kumimoji="0" lang="en-US" sz="900" b="0" i="0" u="none" strike="noStrike" kern="1200" cap="none" spc="0" normalizeH="0" baseline="0" noProof="0">
                <a:ln>
                  <a:noFill/>
                </a:ln>
                <a:solidFill>
                  <a:srgbClr val="EF31CB"/>
                </a:solidFill>
                <a:effectLst/>
                <a:uLnTx/>
                <a:uFillTx/>
                <a:latin typeface="Segoe UI"/>
                <a:ea typeface="+mn-ea"/>
                <a:cs typeface="+mn-cs"/>
              </a:endParaRPr>
            </a:p>
          </p:txBody>
        </p:sp>
        <p:pic>
          <p:nvPicPr>
            <p:cNvPr id="376" name="Graphic 375">
              <a:extLst>
                <a:ext uri="{FF2B5EF4-FFF2-40B4-BE49-F238E27FC236}">
                  <a16:creationId xmlns:a16="http://schemas.microsoft.com/office/drawing/2014/main" id="{6098C207-3A6B-4EF5-9DDD-047A45ADE2C1}"/>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588636" y="481812"/>
              <a:ext cx="522452" cy="522452"/>
            </a:xfrm>
            <a:prstGeom prst="rect">
              <a:avLst/>
            </a:prstGeom>
          </p:spPr>
        </p:pic>
        <p:cxnSp>
          <p:nvCxnSpPr>
            <p:cNvPr id="159" name="Straight Connector 158">
              <a:extLst>
                <a:ext uri="{FF2B5EF4-FFF2-40B4-BE49-F238E27FC236}">
                  <a16:creationId xmlns:a16="http://schemas.microsoft.com/office/drawing/2014/main" id="{B191BB25-0DF9-44D6-A5B7-0FD87CA0B318}"/>
                </a:ext>
              </a:extLst>
            </p:cNvPr>
            <p:cNvCxnSpPr>
              <a:cxnSpLocks/>
            </p:cNvCxnSpPr>
            <p:nvPr/>
          </p:nvCxnSpPr>
          <p:spPr>
            <a:xfrm>
              <a:off x="10414265" y="4535530"/>
              <a:ext cx="1654048" cy="0"/>
            </a:xfrm>
            <a:prstGeom prst="line">
              <a:avLst/>
            </a:prstGeom>
            <a:ln>
              <a:solidFill>
                <a:srgbClr val="00101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0" name="Connector: Elbow 379">
              <a:extLst>
                <a:ext uri="{FF2B5EF4-FFF2-40B4-BE49-F238E27FC236}">
                  <a16:creationId xmlns:a16="http://schemas.microsoft.com/office/drawing/2014/main" id="{38A23838-E687-4DCA-861D-E9D4EFC6AEFB}"/>
                </a:ext>
              </a:extLst>
            </p:cNvPr>
            <p:cNvCxnSpPr>
              <a:cxnSpLocks/>
              <a:endCxn id="355" idx="0"/>
            </p:cNvCxnSpPr>
            <p:nvPr/>
          </p:nvCxnSpPr>
          <p:spPr>
            <a:xfrm rot="10800000" flipV="1">
              <a:off x="4169398" y="5481507"/>
              <a:ext cx="6558338" cy="168406"/>
            </a:xfrm>
            <a:prstGeom prst="bentConnector2">
              <a:avLst/>
            </a:prstGeom>
            <a:ln>
              <a:solidFill>
                <a:schemeClr val="accent6">
                  <a:lumMod val="9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81" name="TextBox 380">
              <a:extLst>
                <a:ext uri="{FF2B5EF4-FFF2-40B4-BE49-F238E27FC236}">
                  <a16:creationId xmlns:a16="http://schemas.microsoft.com/office/drawing/2014/main" id="{5D0364BD-2C2B-4D44-823E-3115A366F962}"/>
                </a:ext>
              </a:extLst>
            </p:cNvPr>
            <p:cNvSpPr txBox="1"/>
            <p:nvPr/>
          </p:nvSpPr>
          <p:spPr>
            <a:xfrm>
              <a:off x="6183355" y="5869737"/>
              <a:ext cx="2611277" cy="230832"/>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C000"/>
                  </a:solidFill>
                  <a:effectLst/>
                  <a:uLnTx/>
                  <a:uFillTx/>
                  <a:latin typeface="Segoe UI Semibold"/>
                  <a:ea typeface="+mn-ea"/>
                  <a:cs typeface="Segoe UI" pitchFamily="34" charset="0"/>
                </a:rPr>
                <a:t>Connectivity via Azure Log Analytics Gateway  </a:t>
              </a:r>
              <a:endParaRPr kumimoji="0" lang="en-US" sz="900" b="0" i="0" u="none" strike="noStrike" kern="1200" cap="none" spc="0" normalizeH="0" baseline="0" noProof="0">
                <a:ln>
                  <a:noFill/>
                </a:ln>
                <a:solidFill>
                  <a:srgbClr val="FFC000"/>
                </a:solidFill>
                <a:effectLst/>
                <a:uLnTx/>
                <a:uFillTx/>
                <a:latin typeface="Segoe UI"/>
                <a:ea typeface="+mn-ea"/>
                <a:cs typeface="+mn-cs"/>
              </a:endParaRPr>
            </a:p>
          </p:txBody>
        </p:sp>
        <p:pic>
          <p:nvPicPr>
            <p:cNvPr id="382" name="Graphic 381">
              <a:extLst>
                <a:ext uri="{FF2B5EF4-FFF2-40B4-BE49-F238E27FC236}">
                  <a16:creationId xmlns:a16="http://schemas.microsoft.com/office/drawing/2014/main" id="{1E1AFAB9-1D7D-47DE-ACD9-8BCA7595B842}"/>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5955848" y="5795708"/>
              <a:ext cx="274320" cy="274320"/>
            </a:xfrm>
            <a:prstGeom prst="rect">
              <a:avLst/>
            </a:prstGeom>
          </p:spPr>
        </p:pic>
        <p:sp>
          <p:nvSpPr>
            <p:cNvPr id="383" name="TextBox 382">
              <a:extLst>
                <a:ext uri="{FF2B5EF4-FFF2-40B4-BE49-F238E27FC236}">
                  <a16:creationId xmlns:a16="http://schemas.microsoft.com/office/drawing/2014/main" id="{719FB51B-5E71-4ABD-BE35-2F37FFC22511}"/>
                </a:ext>
              </a:extLst>
            </p:cNvPr>
            <p:cNvSpPr txBox="1"/>
            <p:nvPr/>
          </p:nvSpPr>
          <p:spPr>
            <a:xfrm>
              <a:off x="5388185" y="5466402"/>
              <a:ext cx="2611277" cy="230832"/>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D2D2D2"/>
                  </a:solidFill>
                  <a:effectLst/>
                  <a:uLnTx/>
                  <a:uFillTx/>
                  <a:latin typeface="Segoe UI Semibold"/>
                  <a:ea typeface="+mn-ea"/>
                  <a:cs typeface="Segoe UI" pitchFamily="34" charset="0"/>
                </a:rPr>
                <a:t>Direct connectivity via internet</a:t>
              </a:r>
              <a:endParaRPr kumimoji="0" lang="en-US" sz="900" b="0" i="0" u="none" strike="noStrike" kern="1200" cap="none" spc="0" normalizeH="0" baseline="0" noProof="0">
                <a:ln>
                  <a:noFill/>
                </a:ln>
                <a:solidFill>
                  <a:srgbClr val="D2D2D2"/>
                </a:solidFill>
                <a:effectLst/>
                <a:uLnTx/>
                <a:uFillTx/>
                <a:latin typeface="Segoe UI"/>
                <a:ea typeface="+mn-ea"/>
                <a:cs typeface="+mn-cs"/>
              </a:endParaRPr>
            </a:p>
          </p:txBody>
        </p:sp>
        <p:pic>
          <p:nvPicPr>
            <p:cNvPr id="178" name="Graphic 177">
              <a:extLst>
                <a:ext uri="{FF2B5EF4-FFF2-40B4-BE49-F238E27FC236}">
                  <a16:creationId xmlns:a16="http://schemas.microsoft.com/office/drawing/2014/main" id="{F5EC588B-5CBF-408B-995D-D7F622A5BEBC}"/>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5563699" y="5383401"/>
              <a:ext cx="274320" cy="274320"/>
            </a:xfrm>
            <a:prstGeom prst="rect">
              <a:avLst/>
            </a:prstGeom>
          </p:spPr>
        </p:pic>
        <p:sp>
          <p:nvSpPr>
            <p:cNvPr id="102" name="Rectangle 101">
              <a:extLst>
                <a:ext uri="{FF2B5EF4-FFF2-40B4-BE49-F238E27FC236}">
                  <a16:creationId xmlns:a16="http://schemas.microsoft.com/office/drawing/2014/main" id="{912B038F-3C2A-4AED-AEB6-A4E63C4A7514}"/>
                </a:ext>
              </a:extLst>
            </p:cNvPr>
            <p:cNvSpPr/>
            <p:nvPr/>
          </p:nvSpPr>
          <p:spPr bwMode="auto">
            <a:xfrm>
              <a:off x="7759250" y="3947067"/>
              <a:ext cx="1219621" cy="403335"/>
            </a:xfrm>
            <a:prstGeom prst="rect">
              <a:avLst/>
            </a:prstGeom>
            <a:solidFill>
              <a:srgbClr val="000000"/>
            </a:solidFill>
            <a:ln w="3175" cap="flat" cmpd="sng" algn="ctr">
              <a:solidFill>
                <a:srgbClr val="9BF00B"/>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Automation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accountt</a:t>
              </a:r>
            </a:p>
          </p:txBody>
        </p:sp>
        <p:pic>
          <p:nvPicPr>
            <p:cNvPr id="171" name="Graphic 170">
              <a:extLst>
                <a:ext uri="{FF2B5EF4-FFF2-40B4-BE49-F238E27FC236}">
                  <a16:creationId xmlns:a16="http://schemas.microsoft.com/office/drawing/2014/main" id="{D33EE608-AAD5-4575-8DAF-B57414324F45}"/>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8839530" y="3797859"/>
              <a:ext cx="242212" cy="274320"/>
            </a:xfrm>
            <a:prstGeom prst="rect">
              <a:avLst/>
            </a:prstGeom>
          </p:spPr>
        </p:pic>
        <p:cxnSp>
          <p:nvCxnSpPr>
            <p:cNvPr id="103" name="Straight Connector 102">
              <a:extLst>
                <a:ext uri="{FF2B5EF4-FFF2-40B4-BE49-F238E27FC236}">
                  <a16:creationId xmlns:a16="http://schemas.microsoft.com/office/drawing/2014/main" id="{F8A62738-8528-4976-9524-54B61E3F89CD}"/>
                </a:ext>
              </a:extLst>
            </p:cNvPr>
            <p:cNvCxnSpPr>
              <a:cxnSpLocks/>
              <a:stCxn id="166" idx="1"/>
              <a:endCxn id="102" idx="3"/>
            </p:cNvCxnSpPr>
            <p:nvPr/>
          </p:nvCxnSpPr>
          <p:spPr>
            <a:xfrm flipH="1">
              <a:off x="8978871" y="4148735"/>
              <a:ext cx="323504" cy="0"/>
            </a:xfrm>
            <a:prstGeom prst="line">
              <a:avLst/>
            </a:prstGeom>
            <a:ln>
              <a:solidFill>
                <a:srgbClr val="9BF00B"/>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9F6B977F-E0B4-40AA-88EE-81ACD283FAD1}"/>
                </a:ext>
              </a:extLst>
            </p:cNvPr>
            <p:cNvCxnSpPr>
              <a:cxnSpLocks/>
              <a:stCxn id="133" idx="0"/>
              <a:endCxn id="356" idx="0"/>
            </p:cNvCxnSpPr>
            <p:nvPr/>
          </p:nvCxnSpPr>
          <p:spPr>
            <a:xfrm rot="16200000" flipV="1">
              <a:off x="4873858" y="5312751"/>
              <a:ext cx="182695" cy="857019"/>
            </a:xfrm>
            <a:prstGeom prst="bentConnector3">
              <a:avLst>
                <a:gd name="adj1" fmla="val 166040"/>
              </a:avLst>
            </a:prstGeom>
            <a:ln>
              <a:solidFill>
                <a:srgbClr val="FFC00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16" name="Graphic 115">
              <a:extLst>
                <a:ext uri="{FF2B5EF4-FFF2-40B4-BE49-F238E27FC236}">
                  <a16:creationId xmlns:a16="http://schemas.microsoft.com/office/drawing/2014/main" id="{CA90AD10-367A-4DB5-923F-8E0802B2E424}"/>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11862268" y="5202626"/>
              <a:ext cx="242212" cy="274320"/>
            </a:xfrm>
            <a:prstGeom prst="rect">
              <a:avLst/>
            </a:prstGeom>
          </p:spPr>
        </p:pic>
      </p:grpSp>
    </p:spTree>
    <p:extLst>
      <p:ext uri="{BB962C8B-B14F-4D97-AF65-F5344CB8AC3E}">
        <p14:creationId xmlns:p14="http://schemas.microsoft.com/office/powerpoint/2010/main" val="93596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Title 1">
            <a:extLst>
              <a:ext uri="{FF2B5EF4-FFF2-40B4-BE49-F238E27FC236}">
                <a16:creationId xmlns:a16="http://schemas.microsoft.com/office/drawing/2014/main" id="{E535CB30-8A51-4B05-A4B4-E463F9132BF7}"/>
              </a:ext>
            </a:extLst>
          </p:cNvPr>
          <p:cNvSpPr>
            <a:spLocks noGrp="1"/>
          </p:cNvSpPr>
          <p:nvPr>
            <p:ph type="title"/>
          </p:nvPr>
        </p:nvSpPr>
        <p:spPr>
          <a:xfrm>
            <a:off x="66303" y="11212"/>
            <a:ext cx="5923840" cy="276999"/>
          </a:xfrm>
        </p:spPr>
        <p:txBody>
          <a:bodyPr/>
          <a:lstStyle/>
          <a:p>
            <a:r>
              <a:rPr lang="en-US" sz="1800">
                <a:latin typeface="+mn-lt"/>
              </a:rPr>
              <a:t>Azure Arc-enabled servers - </a:t>
            </a:r>
            <a:r>
              <a:rPr lang="en-US" sz="1800" noProof="0">
                <a:latin typeface="+mn-lt"/>
              </a:rPr>
              <a:t>Private Link integration</a:t>
            </a:r>
            <a:endParaRPr lang="en-US" sz="1100">
              <a:latin typeface="+mn-lt"/>
            </a:endParaRPr>
          </a:p>
        </p:txBody>
      </p:sp>
      <p:sp>
        <p:nvSpPr>
          <p:cNvPr id="379" name="TextBox 378">
            <a:extLst>
              <a:ext uri="{FF2B5EF4-FFF2-40B4-BE49-F238E27FC236}">
                <a16:creationId xmlns:a16="http://schemas.microsoft.com/office/drawing/2014/main" id="{48147205-2547-4938-B07C-AE257F380413}"/>
              </a:ext>
            </a:extLst>
          </p:cNvPr>
          <p:cNvSpPr txBox="1"/>
          <p:nvPr/>
        </p:nvSpPr>
        <p:spPr>
          <a:xfrm>
            <a:off x="35923" y="5035965"/>
            <a:ext cx="1619311" cy="399448"/>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On-Premises &amp; Multicloud servers </a:t>
            </a:r>
          </a:p>
        </p:txBody>
      </p:sp>
      <p:grpSp>
        <p:nvGrpSpPr>
          <p:cNvPr id="2" name="Group 1">
            <a:extLst>
              <a:ext uri="{FF2B5EF4-FFF2-40B4-BE49-F238E27FC236}">
                <a16:creationId xmlns:a16="http://schemas.microsoft.com/office/drawing/2014/main" id="{0526D0F8-6A5A-4966-9B47-CA7D21EBD724}"/>
              </a:ext>
              <a:ext uri="{C183D7F6-B498-43B3-948B-1728B52AA6E4}">
                <adec:decorative xmlns:adec="http://schemas.microsoft.com/office/drawing/2017/decorative" val="1"/>
              </a:ext>
            </a:extLst>
          </p:cNvPr>
          <p:cNvGrpSpPr/>
          <p:nvPr/>
        </p:nvGrpSpPr>
        <p:grpSpPr>
          <a:xfrm>
            <a:off x="174845" y="481812"/>
            <a:ext cx="11961385" cy="6314236"/>
            <a:chOff x="174845" y="481812"/>
            <a:chExt cx="11961385" cy="6314236"/>
          </a:xfrm>
        </p:grpSpPr>
        <p:sp>
          <p:nvSpPr>
            <p:cNvPr id="375" name="Rectangle 374">
              <a:extLst>
                <a:ext uri="{FF2B5EF4-FFF2-40B4-BE49-F238E27FC236}">
                  <a16:creationId xmlns:a16="http://schemas.microsoft.com/office/drawing/2014/main" id="{78A6BA3F-2AE7-4FAF-87A8-5284F45B2C50}"/>
                </a:ext>
              </a:extLst>
            </p:cNvPr>
            <p:cNvSpPr/>
            <p:nvPr/>
          </p:nvSpPr>
          <p:spPr bwMode="auto">
            <a:xfrm>
              <a:off x="10432736" y="4421695"/>
              <a:ext cx="1703494" cy="1974317"/>
            </a:xfrm>
            <a:prstGeom prst="rect">
              <a:avLst/>
            </a:prstGeom>
            <a:solidFill>
              <a:srgbClr val="000000"/>
            </a:solidFill>
            <a:ln w="3175" cap="flat" cmpd="sng" algn="ctr">
              <a:solidFill>
                <a:srgbClr val="00B0F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74" name="Rectangle 373">
              <a:extLst>
                <a:ext uri="{FF2B5EF4-FFF2-40B4-BE49-F238E27FC236}">
                  <a16:creationId xmlns:a16="http://schemas.microsoft.com/office/drawing/2014/main" id="{428FAC40-646F-4ADF-BC95-E689BD327D16}"/>
                </a:ext>
              </a:extLst>
            </p:cNvPr>
            <p:cNvSpPr/>
            <p:nvPr/>
          </p:nvSpPr>
          <p:spPr bwMode="auto">
            <a:xfrm>
              <a:off x="807598" y="523923"/>
              <a:ext cx="11328632" cy="4011607"/>
            </a:xfrm>
            <a:prstGeom prst="rect">
              <a:avLst/>
            </a:prstGeom>
            <a:solidFill>
              <a:srgbClr val="000000"/>
            </a:solidFill>
            <a:ln w="3175" cap="flat" cmpd="sng" algn="ctr">
              <a:solidFill>
                <a:srgbClr val="00B0F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50E6FF"/>
                </a:solidFill>
                <a:effectLst/>
                <a:uLnTx/>
                <a:uFillTx/>
                <a:latin typeface="Segoe UI Semibold"/>
                <a:ea typeface="+mn-ea"/>
                <a:cs typeface="Segoe UI" pitchFamily="34" charset="0"/>
              </a:endParaRPr>
            </a:p>
          </p:txBody>
        </p:sp>
        <p:grpSp>
          <p:nvGrpSpPr>
            <p:cNvPr id="338" name="Group 337">
              <a:extLst>
                <a:ext uri="{FF2B5EF4-FFF2-40B4-BE49-F238E27FC236}">
                  <a16:creationId xmlns:a16="http://schemas.microsoft.com/office/drawing/2014/main" id="{E750CEF4-D1B8-4AF1-8FED-8422F543CFB6}"/>
                </a:ext>
              </a:extLst>
            </p:cNvPr>
            <p:cNvGrpSpPr/>
            <p:nvPr/>
          </p:nvGrpSpPr>
          <p:grpSpPr>
            <a:xfrm>
              <a:off x="174845" y="4976957"/>
              <a:ext cx="4681896" cy="1819091"/>
              <a:chOff x="5093774" y="4092063"/>
              <a:chExt cx="4681896" cy="1819091"/>
            </a:xfrm>
          </p:grpSpPr>
          <p:sp>
            <p:nvSpPr>
              <p:cNvPr id="339" name="Rectangle 338">
                <a:extLst>
                  <a:ext uri="{FF2B5EF4-FFF2-40B4-BE49-F238E27FC236}">
                    <a16:creationId xmlns:a16="http://schemas.microsoft.com/office/drawing/2014/main" id="{3000A1DB-8A54-43F4-9B37-52B3C3A844C8}"/>
                  </a:ext>
                </a:extLst>
              </p:cNvPr>
              <p:cNvSpPr/>
              <p:nvPr/>
            </p:nvSpPr>
            <p:spPr bwMode="auto">
              <a:xfrm>
                <a:off x="5093774" y="4092063"/>
                <a:ext cx="4681896" cy="181909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340" name="Group 339">
                <a:extLst>
                  <a:ext uri="{FF2B5EF4-FFF2-40B4-BE49-F238E27FC236}">
                    <a16:creationId xmlns:a16="http://schemas.microsoft.com/office/drawing/2014/main" id="{3938BED5-E239-4B4D-A712-3ADCD89B86E8}"/>
                  </a:ext>
                </a:extLst>
              </p:cNvPr>
              <p:cNvGrpSpPr/>
              <p:nvPr/>
            </p:nvGrpSpPr>
            <p:grpSpPr>
              <a:xfrm>
                <a:off x="5232477" y="4765019"/>
                <a:ext cx="4421674" cy="1065426"/>
                <a:chOff x="5232477" y="4765019"/>
                <a:chExt cx="4421674" cy="1065426"/>
              </a:xfrm>
            </p:grpSpPr>
            <p:pic>
              <p:nvPicPr>
                <p:cNvPr id="341" name="Picture 2" descr="Fortanix - Runtime Encryption® with Intel® SGX">
                  <a:extLst>
                    <a:ext uri="{FF2B5EF4-FFF2-40B4-BE49-F238E27FC236}">
                      <a16:creationId xmlns:a16="http://schemas.microsoft.com/office/drawing/2014/main" id="{0A6982F5-4434-489E-95BC-C9E011AD9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5511118"/>
                  <a:ext cx="1402180" cy="241000"/>
                </a:xfrm>
                <a:prstGeom prst="rect">
                  <a:avLst/>
                </a:prstGeom>
                <a:noFill/>
                <a:extLst>
                  <a:ext uri="{909E8E84-426E-40DD-AFC4-6F175D3DCCD1}">
                    <a14:hiddenFill xmlns:a14="http://schemas.microsoft.com/office/drawing/2010/main">
                      <a:solidFill>
                        <a:srgbClr val="FFFFFF"/>
                      </a:solidFill>
                    </a14:hiddenFill>
                  </a:ext>
                </a:extLst>
              </p:spPr>
            </p:pic>
            <p:pic>
              <p:nvPicPr>
                <p:cNvPr id="342" name="Picture 341" descr="AWS logo">
                  <a:extLst>
                    <a:ext uri="{FF2B5EF4-FFF2-40B4-BE49-F238E27FC236}">
                      <a16:creationId xmlns:a16="http://schemas.microsoft.com/office/drawing/2014/main" id="{CF7A5999-EF42-4A24-83A8-8BFE6A846A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2477" y="5432792"/>
                  <a:ext cx="550177" cy="397653"/>
                </a:xfrm>
                <a:prstGeom prst="rect">
                  <a:avLst/>
                </a:prstGeom>
              </p:spPr>
            </p:pic>
            <p:pic>
              <p:nvPicPr>
                <p:cNvPr id="343" name="Picture 2" descr="Vmware Png Logo - Free Transparent PNG Logos">
                  <a:extLst>
                    <a:ext uri="{FF2B5EF4-FFF2-40B4-BE49-F238E27FC236}">
                      <a16:creationId xmlns:a16="http://schemas.microsoft.com/office/drawing/2014/main" id="{4EC3EEDF-192A-452A-BC48-30F240B44C8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780788" y="5545974"/>
                  <a:ext cx="1124348" cy="171287"/>
                </a:xfrm>
                <a:prstGeom prst="rect">
                  <a:avLst/>
                </a:prstGeom>
                <a:noFill/>
                <a:extLst>
                  <a:ext uri="{909E8E84-426E-40DD-AFC4-6F175D3DCCD1}">
                    <a14:hiddenFill xmlns:a14="http://schemas.microsoft.com/office/drawing/2010/main">
                      <a:solidFill>
                        <a:srgbClr val="FFFFFF"/>
                      </a:solidFill>
                    </a14:hiddenFill>
                  </a:ext>
                </a:extLst>
              </p:spPr>
            </p:pic>
            <p:pic>
              <p:nvPicPr>
                <p:cNvPr id="344" name="Graphic 343">
                  <a:extLst>
                    <a:ext uri="{FF2B5EF4-FFF2-40B4-BE49-F238E27FC236}">
                      <a16:creationId xmlns:a16="http://schemas.microsoft.com/office/drawing/2014/main" id="{791C4242-A81C-4413-9833-2A54BF1408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87744" y="5364038"/>
                  <a:ext cx="466407" cy="466407"/>
                </a:xfrm>
                <a:prstGeom prst="rect">
                  <a:avLst/>
                </a:prstGeom>
              </p:spPr>
            </p:pic>
            <p:pic>
              <p:nvPicPr>
                <p:cNvPr id="345" name="Graphic 344">
                  <a:extLst>
                    <a:ext uri="{FF2B5EF4-FFF2-40B4-BE49-F238E27FC236}">
                      <a16:creationId xmlns:a16="http://schemas.microsoft.com/office/drawing/2014/main" id="{95C10871-D6E4-47B9-BB03-EEE4EEE93B0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32477" y="4765019"/>
                  <a:ext cx="365760" cy="365760"/>
                </a:xfrm>
                <a:prstGeom prst="rect">
                  <a:avLst/>
                </a:prstGeom>
              </p:spPr>
            </p:pic>
            <p:pic>
              <p:nvPicPr>
                <p:cNvPr id="346" name="Graphic 345">
                  <a:extLst>
                    <a:ext uri="{FF2B5EF4-FFF2-40B4-BE49-F238E27FC236}">
                      <a16:creationId xmlns:a16="http://schemas.microsoft.com/office/drawing/2014/main" id="{28CE7C9E-9EA2-4EF5-8977-0E089328057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99774" y="4765019"/>
                  <a:ext cx="365760" cy="365760"/>
                </a:xfrm>
                <a:prstGeom prst="rect">
                  <a:avLst/>
                </a:prstGeom>
              </p:spPr>
            </p:pic>
            <p:pic>
              <p:nvPicPr>
                <p:cNvPr id="347" name="Graphic 346">
                  <a:extLst>
                    <a:ext uri="{FF2B5EF4-FFF2-40B4-BE49-F238E27FC236}">
                      <a16:creationId xmlns:a16="http://schemas.microsoft.com/office/drawing/2014/main" id="{A5D235B5-E8B4-4703-96E5-63594434EFE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67071" y="4765019"/>
                  <a:ext cx="365760" cy="365760"/>
                </a:xfrm>
                <a:prstGeom prst="rect">
                  <a:avLst/>
                </a:prstGeom>
              </p:spPr>
            </p:pic>
            <p:pic>
              <p:nvPicPr>
                <p:cNvPr id="348" name="Graphic 347">
                  <a:extLst>
                    <a:ext uri="{FF2B5EF4-FFF2-40B4-BE49-F238E27FC236}">
                      <a16:creationId xmlns:a16="http://schemas.microsoft.com/office/drawing/2014/main" id="{F9F1866D-CB03-487A-BCF1-6DDBDD9F5EE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34368" y="4765019"/>
                  <a:ext cx="365760" cy="365760"/>
                </a:xfrm>
                <a:prstGeom prst="rect">
                  <a:avLst/>
                </a:prstGeom>
              </p:spPr>
            </p:pic>
            <p:pic>
              <p:nvPicPr>
                <p:cNvPr id="349" name="Graphic 348">
                  <a:extLst>
                    <a:ext uri="{FF2B5EF4-FFF2-40B4-BE49-F238E27FC236}">
                      <a16:creationId xmlns:a16="http://schemas.microsoft.com/office/drawing/2014/main" id="{E05CAD29-7919-4168-B709-9AE2CF28CB4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01665" y="4765019"/>
                  <a:ext cx="365760" cy="365760"/>
                </a:xfrm>
                <a:prstGeom prst="rect">
                  <a:avLst/>
                </a:prstGeom>
              </p:spPr>
            </p:pic>
            <p:pic>
              <p:nvPicPr>
                <p:cNvPr id="350" name="Graphic 349">
                  <a:extLst>
                    <a:ext uri="{FF2B5EF4-FFF2-40B4-BE49-F238E27FC236}">
                      <a16:creationId xmlns:a16="http://schemas.microsoft.com/office/drawing/2014/main" id="{F290B780-EA0E-4494-AD16-6D67770A5F7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68962" y="4765019"/>
                  <a:ext cx="365760" cy="365760"/>
                </a:xfrm>
                <a:prstGeom prst="rect">
                  <a:avLst/>
                </a:prstGeom>
              </p:spPr>
            </p:pic>
            <p:pic>
              <p:nvPicPr>
                <p:cNvPr id="351" name="Graphic 350">
                  <a:extLst>
                    <a:ext uri="{FF2B5EF4-FFF2-40B4-BE49-F238E27FC236}">
                      <a16:creationId xmlns:a16="http://schemas.microsoft.com/office/drawing/2014/main" id="{59EC7E65-6EDF-4128-AF91-78455058C9E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36259" y="4765019"/>
                  <a:ext cx="365760" cy="365760"/>
                </a:xfrm>
                <a:prstGeom prst="rect">
                  <a:avLst/>
                </a:prstGeom>
              </p:spPr>
            </p:pic>
            <p:pic>
              <p:nvPicPr>
                <p:cNvPr id="352" name="Graphic 351">
                  <a:extLst>
                    <a:ext uri="{FF2B5EF4-FFF2-40B4-BE49-F238E27FC236}">
                      <a16:creationId xmlns:a16="http://schemas.microsoft.com/office/drawing/2014/main" id="{8D0935E2-8911-40D3-B7A4-9A2961861E4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03556" y="4765019"/>
                  <a:ext cx="365760" cy="365760"/>
                </a:xfrm>
                <a:prstGeom prst="rect">
                  <a:avLst/>
                </a:prstGeom>
              </p:spPr>
            </p:pic>
            <p:pic>
              <p:nvPicPr>
                <p:cNvPr id="353" name="Graphic 352">
                  <a:extLst>
                    <a:ext uri="{FF2B5EF4-FFF2-40B4-BE49-F238E27FC236}">
                      <a16:creationId xmlns:a16="http://schemas.microsoft.com/office/drawing/2014/main" id="{935F69AD-A07F-4650-8F6D-52AF59EDEB9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70853" y="4765019"/>
                  <a:ext cx="365760" cy="365760"/>
                </a:xfrm>
                <a:prstGeom prst="rect">
                  <a:avLst/>
                </a:prstGeom>
              </p:spPr>
            </p:pic>
            <p:pic>
              <p:nvPicPr>
                <p:cNvPr id="354" name="Graphic 353">
                  <a:extLst>
                    <a:ext uri="{FF2B5EF4-FFF2-40B4-BE49-F238E27FC236}">
                      <a16:creationId xmlns:a16="http://schemas.microsoft.com/office/drawing/2014/main" id="{3FC7CDCF-CCA0-4143-B918-A1346E65385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38150" y="4765019"/>
                  <a:ext cx="365760" cy="365760"/>
                </a:xfrm>
                <a:prstGeom prst="rect">
                  <a:avLst/>
                </a:prstGeom>
              </p:spPr>
            </p:pic>
            <p:pic>
              <p:nvPicPr>
                <p:cNvPr id="355" name="Graphic 354">
                  <a:extLst>
                    <a:ext uri="{FF2B5EF4-FFF2-40B4-BE49-F238E27FC236}">
                      <a16:creationId xmlns:a16="http://schemas.microsoft.com/office/drawing/2014/main" id="{C3008219-91AC-42E7-B0EB-C0221EA67C5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905447" y="4765019"/>
                  <a:ext cx="365760" cy="365760"/>
                </a:xfrm>
                <a:prstGeom prst="rect">
                  <a:avLst/>
                </a:prstGeom>
              </p:spPr>
            </p:pic>
            <p:pic>
              <p:nvPicPr>
                <p:cNvPr id="356" name="Graphic 355">
                  <a:extLst>
                    <a:ext uri="{FF2B5EF4-FFF2-40B4-BE49-F238E27FC236}">
                      <a16:creationId xmlns:a16="http://schemas.microsoft.com/office/drawing/2014/main" id="{27802F4F-5ACF-4BC7-BF3B-0CE5954BA36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72744" y="4765019"/>
                  <a:ext cx="365760" cy="365760"/>
                </a:xfrm>
                <a:prstGeom prst="rect">
                  <a:avLst/>
                </a:prstGeom>
              </p:spPr>
            </p:pic>
          </p:grpSp>
        </p:grpSp>
        <p:pic>
          <p:nvPicPr>
            <p:cNvPr id="23" name="Graphic 22">
              <a:extLst>
                <a:ext uri="{FF2B5EF4-FFF2-40B4-BE49-F238E27FC236}">
                  <a16:creationId xmlns:a16="http://schemas.microsoft.com/office/drawing/2014/main" id="{6FFEAF14-A1A8-4387-A1D3-092EBBC87F7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396371" y="4740961"/>
              <a:ext cx="365760" cy="365760"/>
            </a:xfrm>
            <a:prstGeom prst="rect">
              <a:avLst/>
            </a:prstGeom>
          </p:spPr>
        </p:pic>
        <p:sp>
          <p:nvSpPr>
            <p:cNvPr id="127" name="Rectangle 126">
              <a:extLst>
                <a:ext uri="{FF2B5EF4-FFF2-40B4-BE49-F238E27FC236}">
                  <a16:creationId xmlns:a16="http://schemas.microsoft.com/office/drawing/2014/main" id="{E8AF70A5-AC11-4C11-B97B-054D2C3CFEF8}"/>
                </a:ext>
              </a:extLst>
            </p:cNvPr>
            <p:cNvSpPr/>
            <p:nvPr/>
          </p:nvSpPr>
          <p:spPr bwMode="auto">
            <a:xfrm>
              <a:off x="5496931" y="2987363"/>
              <a:ext cx="6450428" cy="40333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mn-ea"/>
                  <a:cs typeface="Segoe UI" pitchFamily="34" charset="0"/>
                </a:rPr>
                <a:t>Azure Virtual Network</a:t>
              </a:r>
            </a:p>
          </p:txBody>
        </p:sp>
        <p:pic>
          <p:nvPicPr>
            <p:cNvPr id="128" name="Graphic 127">
              <a:extLst>
                <a:ext uri="{FF2B5EF4-FFF2-40B4-BE49-F238E27FC236}">
                  <a16:creationId xmlns:a16="http://schemas.microsoft.com/office/drawing/2014/main" id="{86DB1D77-79D4-4B4A-BA9F-65ED1D42ED6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24383" y="3002809"/>
              <a:ext cx="365760" cy="365760"/>
            </a:xfrm>
            <a:prstGeom prst="rect">
              <a:avLst/>
            </a:prstGeom>
          </p:spPr>
        </p:pic>
        <p:sp>
          <p:nvSpPr>
            <p:cNvPr id="131" name="Rectangle 130">
              <a:extLst>
                <a:ext uri="{FF2B5EF4-FFF2-40B4-BE49-F238E27FC236}">
                  <a16:creationId xmlns:a16="http://schemas.microsoft.com/office/drawing/2014/main" id="{DE92A958-0D3F-4524-89E8-2AB45DF8346B}"/>
                </a:ext>
              </a:extLst>
            </p:cNvPr>
            <p:cNvSpPr/>
            <p:nvPr/>
          </p:nvSpPr>
          <p:spPr bwMode="auto">
            <a:xfrm>
              <a:off x="10727736" y="4769989"/>
              <a:ext cx="1219621" cy="403335"/>
            </a:xfrm>
            <a:prstGeom prst="rect">
              <a:avLst/>
            </a:prstGeom>
            <a:solidFill>
              <a:srgbClr val="000000"/>
            </a:solidFill>
            <a:ln w="3175" cap="flat" cmpd="sng" algn="ctr">
              <a:solidFill>
                <a:srgbClr val="FFC00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Monitor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Private Link Scope</a:t>
              </a:r>
            </a:p>
          </p:txBody>
        </p:sp>
        <p:sp>
          <p:nvSpPr>
            <p:cNvPr id="132" name="Rectangle 131">
              <a:extLst>
                <a:ext uri="{FF2B5EF4-FFF2-40B4-BE49-F238E27FC236}">
                  <a16:creationId xmlns:a16="http://schemas.microsoft.com/office/drawing/2014/main" id="{B67AE901-42C6-4C55-9D06-6751A8BBABAC}"/>
                </a:ext>
              </a:extLst>
            </p:cNvPr>
            <p:cNvSpPr/>
            <p:nvPr/>
          </p:nvSpPr>
          <p:spPr bwMode="auto">
            <a:xfrm>
              <a:off x="10727736" y="5368739"/>
              <a:ext cx="1219621" cy="403335"/>
            </a:xfrm>
            <a:prstGeom prst="rect">
              <a:avLst/>
            </a:prstGeom>
            <a:solidFill>
              <a:srgbClr val="000000"/>
            </a:solidFill>
            <a:ln w="3175" cap="flat" cmpd="sng" algn="ctr">
              <a:solidFill>
                <a:srgbClr val="FFC00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Log Analytics Workspace</a:t>
              </a:r>
            </a:p>
          </p:txBody>
        </p:sp>
        <p:sp>
          <p:nvSpPr>
            <p:cNvPr id="133" name="Rectangle 132">
              <a:extLst>
                <a:ext uri="{FF2B5EF4-FFF2-40B4-BE49-F238E27FC236}">
                  <a16:creationId xmlns:a16="http://schemas.microsoft.com/office/drawing/2014/main" id="{8E8620A4-A0FB-41E3-875B-29D984512842}"/>
                </a:ext>
              </a:extLst>
            </p:cNvPr>
            <p:cNvSpPr/>
            <p:nvPr/>
          </p:nvSpPr>
          <p:spPr bwMode="auto">
            <a:xfrm>
              <a:off x="4797284" y="5832608"/>
              <a:ext cx="1192859" cy="579687"/>
            </a:xfrm>
            <a:prstGeom prst="rect">
              <a:avLst/>
            </a:prstGeom>
            <a:solidFill>
              <a:srgbClr val="000000"/>
            </a:solidFill>
            <a:ln w="3175" cap="flat" cmpd="sng" algn="ctr">
              <a:solidFill>
                <a:srgbClr val="FFC00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Log Analytics On-Premises / Multicloud Gateway (Proxy)</a:t>
              </a:r>
            </a:p>
          </p:txBody>
        </p:sp>
        <p:grpSp>
          <p:nvGrpSpPr>
            <p:cNvPr id="41" name="Group 40">
              <a:extLst>
                <a:ext uri="{FF2B5EF4-FFF2-40B4-BE49-F238E27FC236}">
                  <a16:creationId xmlns:a16="http://schemas.microsoft.com/office/drawing/2014/main" id="{4655BA72-894D-47DE-AC84-2B425BE1AA9A}"/>
                </a:ext>
              </a:extLst>
            </p:cNvPr>
            <p:cNvGrpSpPr/>
            <p:nvPr/>
          </p:nvGrpSpPr>
          <p:grpSpPr>
            <a:xfrm>
              <a:off x="10727737" y="3417142"/>
              <a:ext cx="1219621" cy="933260"/>
              <a:chOff x="10727737" y="3552825"/>
              <a:chExt cx="1219621" cy="933260"/>
            </a:xfrm>
          </p:grpSpPr>
          <p:sp>
            <p:nvSpPr>
              <p:cNvPr id="129" name="Rectangle 128">
                <a:extLst>
                  <a:ext uri="{FF2B5EF4-FFF2-40B4-BE49-F238E27FC236}">
                    <a16:creationId xmlns:a16="http://schemas.microsoft.com/office/drawing/2014/main" id="{7E392768-73CC-40D4-9D28-D08E4E19C691}"/>
                  </a:ext>
                </a:extLst>
              </p:cNvPr>
              <p:cNvSpPr/>
              <p:nvPr/>
            </p:nvSpPr>
            <p:spPr bwMode="auto">
              <a:xfrm>
                <a:off x="10727737" y="4082750"/>
                <a:ext cx="1219621" cy="403335"/>
              </a:xfrm>
              <a:prstGeom prst="rect">
                <a:avLst/>
              </a:prstGeom>
              <a:solidFill>
                <a:srgbClr val="000000"/>
              </a:solidFill>
              <a:ln w="3175" cap="flat" cmpd="sng" algn="ctr">
                <a:solidFill>
                  <a:srgbClr val="FFC00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Monitor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Private Link Endpoint</a:t>
                </a:r>
              </a:p>
            </p:txBody>
          </p:sp>
          <p:pic>
            <p:nvPicPr>
              <p:cNvPr id="6" name="Graphic 5">
                <a:extLst>
                  <a:ext uri="{FF2B5EF4-FFF2-40B4-BE49-F238E27FC236}">
                    <a16:creationId xmlns:a16="http://schemas.microsoft.com/office/drawing/2014/main" id="{72609B05-5D5B-4BF3-B255-F42B693E176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200386" y="3847883"/>
                <a:ext cx="274320" cy="274320"/>
              </a:xfrm>
              <a:prstGeom prst="rect">
                <a:avLst/>
              </a:prstGeom>
            </p:spPr>
          </p:pic>
          <p:cxnSp>
            <p:nvCxnSpPr>
              <p:cNvPr id="9" name="Straight Connector 8">
                <a:extLst>
                  <a:ext uri="{FF2B5EF4-FFF2-40B4-BE49-F238E27FC236}">
                    <a16:creationId xmlns:a16="http://schemas.microsoft.com/office/drawing/2014/main" id="{50E9CE5B-9419-45B9-8D88-75B233707631}"/>
                  </a:ext>
                </a:extLst>
              </p:cNvPr>
              <p:cNvCxnSpPr>
                <a:cxnSpLocks/>
                <a:stCxn id="6" idx="0"/>
              </p:cNvCxnSpPr>
              <p:nvPr/>
            </p:nvCxnSpPr>
            <p:spPr>
              <a:xfrm flipV="1">
                <a:off x="11337546" y="3552825"/>
                <a:ext cx="0" cy="295058"/>
              </a:xfrm>
              <a:prstGeom prst="line">
                <a:avLst/>
              </a:prstGeom>
              <a:ln>
                <a:solidFill>
                  <a:srgbClr val="FFC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46" name="Straight Connector 145">
              <a:extLst>
                <a:ext uri="{FF2B5EF4-FFF2-40B4-BE49-F238E27FC236}">
                  <a16:creationId xmlns:a16="http://schemas.microsoft.com/office/drawing/2014/main" id="{7CE244FB-2FDB-4ED7-9ABC-C642E23D40DF}"/>
                </a:ext>
              </a:extLst>
            </p:cNvPr>
            <p:cNvCxnSpPr>
              <a:cxnSpLocks/>
              <a:stCxn id="131" idx="2"/>
              <a:endCxn id="132" idx="0"/>
            </p:cNvCxnSpPr>
            <p:nvPr/>
          </p:nvCxnSpPr>
          <p:spPr>
            <a:xfrm>
              <a:off x="11337547" y="5173324"/>
              <a:ext cx="0" cy="195415"/>
            </a:xfrm>
            <a:prstGeom prst="line">
              <a:avLst/>
            </a:prstGeom>
            <a:ln>
              <a:solidFill>
                <a:srgbClr val="FFC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B3D76161-F31C-4DAD-8362-2BAC3F5C8D83}"/>
                </a:ext>
              </a:extLst>
            </p:cNvPr>
            <p:cNvCxnSpPr>
              <a:cxnSpLocks/>
              <a:stCxn id="129" idx="2"/>
              <a:endCxn id="46" idx="0"/>
            </p:cNvCxnSpPr>
            <p:nvPr/>
          </p:nvCxnSpPr>
          <p:spPr>
            <a:xfrm flipH="1">
              <a:off x="11337546" y="4350402"/>
              <a:ext cx="2" cy="223220"/>
            </a:xfrm>
            <a:prstGeom prst="line">
              <a:avLst/>
            </a:prstGeom>
            <a:ln>
              <a:solidFill>
                <a:srgbClr val="FFC000"/>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CCB294E0-9AC9-42E4-AB78-B869AA225A3A}"/>
                </a:ext>
              </a:extLst>
            </p:cNvPr>
            <p:cNvCxnSpPr>
              <a:cxnSpLocks/>
              <a:stCxn id="133" idx="3"/>
              <a:endCxn id="132" idx="2"/>
            </p:cNvCxnSpPr>
            <p:nvPr/>
          </p:nvCxnSpPr>
          <p:spPr>
            <a:xfrm flipV="1">
              <a:off x="5990143" y="5772074"/>
              <a:ext cx="5347404" cy="350378"/>
            </a:xfrm>
            <a:prstGeom prst="bentConnector2">
              <a:avLst/>
            </a:prstGeom>
            <a:ln>
              <a:solidFill>
                <a:srgbClr val="FFC000"/>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65" name="Group 164">
              <a:extLst>
                <a:ext uri="{FF2B5EF4-FFF2-40B4-BE49-F238E27FC236}">
                  <a16:creationId xmlns:a16="http://schemas.microsoft.com/office/drawing/2014/main" id="{9E12ABF3-5E69-402E-8ECA-4EA0FCB271D8}"/>
                </a:ext>
              </a:extLst>
            </p:cNvPr>
            <p:cNvGrpSpPr/>
            <p:nvPr/>
          </p:nvGrpSpPr>
          <p:grpSpPr>
            <a:xfrm>
              <a:off x="9302375" y="3417142"/>
              <a:ext cx="1219621" cy="933260"/>
              <a:chOff x="10727737" y="3552825"/>
              <a:chExt cx="1219621" cy="933260"/>
            </a:xfrm>
          </p:grpSpPr>
          <p:sp>
            <p:nvSpPr>
              <p:cNvPr id="166" name="Rectangle 165">
                <a:extLst>
                  <a:ext uri="{FF2B5EF4-FFF2-40B4-BE49-F238E27FC236}">
                    <a16:creationId xmlns:a16="http://schemas.microsoft.com/office/drawing/2014/main" id="{C81257E3-E177-45CA-AE30-A7897CFCAF76}"/>
                  </a:ext>
                </a:extLst>
              </p:cNvPr>
              <p:cNvSpPr/>
              <p:nvPr/>
            </p:nvSpPr>
            <p:spPr bwMode="auto">
              <a:xfrm>
                <a:off x="10727737" y="4082750"/>
                <a:ext cx="1219621" cy="403335"/>
              </a:xfrm>
              <a:prstGeom prst="rect">
                <a:avLst/>
              </a:prstGeom>
              <a:solidFill>
                <a:srgbClr val="000000"/>
              </a:solidFill>
              <a:ln w="3175" cap="flat" cmpd="sng" algn="ctr">
                <a:solidFill>
                  <a:srgbClr val="9BF00B"/>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Automation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Private Link Endpoint</a:t>
                </a:r>
              </a:p>
            </p:txBody>
          </p:sp>
          <p:pic>
            <p:nvPicPr>
              <p:cNvPr id="167" name="Graphic 166">
                <a:extLst>
                  <a:ext uri="{FF2B5EF4-FFF2-40B4-BE49-F238E27FC236}">
                    <a16:creationId xmlns:a16="http://schemas.microsoft.com/office/drawing/2014/main" id="{B8B21836-7AD4-4809-9573-4E9B43276B4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200386" y="3847883"/>
                <a:ext cx="274320" cy="274320"/>
              </a:xfrm>
              <a:prstGeom prst="rect">
                <a:avLst/>
              </a:prstGeom>
            </p:spPr>
          </p:pic>
          <p:cxnSp>
            <p:nvCxnSpPr>
              <p:cNvPr id="168" name="Straight Connector 167">
                <a:extLst>
                  <a:ext uri="{FF2B5EF4-FFF2-40B4-BE49-F238E27FC236}">
                    <a16:creationId xmlns:a16="http://schemas.microsoft.com/office/drawing/2014/main" id="{06F58852-BC71-4854-BCD5-92BF0F983EB4}"/>
                  </a:ext>
                </a:extLst>
              </p:cNvPr>
              <p:cNvCxnSpPr>
                <a:cxnSpLocks/>
                <a:stCxn id="167" idx="0"/>
              </p:cNvCxnSpPr>
              <p:nvPr/>
            </p:nvCxnSpPr>
            <p:spPr>
              <a:xfrm flipV="1">
                <a:off x="11337546" y="3552825"/>
                <a:ext cx="0" cy="295058"/>
              </a:xfrm>
              <a:prstGeom prst="line">
                <a:avLst/>
              </a:prstGeom>
              <a:ln>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169" name="Graphic 168">
              <a:extLst>
                <a:ext uri="{FF2B5EF4-FFF2-40B4-BE49-F238E27FC236}">
                  <a16:creationId xmlns:a16="http://schemas.microsoft.com/office/drawing/2014/main" id="{9897F0E7-F1EB-4905-9726-9390FA4F382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806693" y="3797859"/>
              <a:ext cx="274320" cy="274320"/>
            </a:xfrm>
            <a:prstGeom prst="rect">
              <a:avLst/>
            </a:prstGeom>
          </p:spPr>
        </p:pic>
        <p:cxnSp>
          <p:nvCxnSpPr>
            <p:cNvPr id="172" name="Connector: Elbow 171">
              <a:extLst>
                <a:ext uri="{FF2B5EF4-FFF2-40B4-BE49-F238E27FC236}">
                  <a16:creationId xmlns:a16="http://schemas.microsoft.com/office/drawing/2014/main" id="{4594D5CB-7DD2-49FD-8009-94F5AEEA1A24}"/>
                </a:ext>
              </a:extLst>
            </p:cNvPr>
            <p:cNvCxnSpPr>
              <a:cxnSpLocks/>
              <a:stCxn id="102" idx="2"/>
              <a:endCxn id="354" idx="0"/>
            </p:cNvCxnSpPr>
            <p:nvPr/>
          </p:nvCxnSpPr>
          <p:spPr>
            <a:xfrm rot="5400000">
              <a:off x="5435826" y="2716677"/>
              <a:ext cx="1299511" cy="4566960"/>
            </a:xfrm>
            <a:prstGeom prst="bentConnector3">
              <a:avLst>
                <a:gd name="adj1" fmla="val 63681"/>
              </a:avLst>
            </a:prstGeom>
            <a:ln>
              <a:solidFill>
                <a:srgbClr val="92D05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46" name="Graphic 45">
              <a:extLst>
                <a:ext uri="{FF2B5EF4-FFF2-40B4-BE49-F238E27FC236}">
                  <a16:creationId xmlns:a16="http://schemas.microsoft.com/office/drawing/2014/main" id="{8E3A9190-DAF4-4B33-B745-4E7FBF08EAC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200386" y="4573622"/>
              <a:ext cx="274320" cy="274320"/>
            </a:xfrm>
            <a:prstGeom prst="rect">
              <a:avLst/>
            </a:prstGeom>
          </p:spPr>
        </p:pic>
        <p:pic>
          <p:nvPicPr>
            <p:cNvPr id="52" name="Graphic 51">
              <a:extLst>
                <a:ext uri="{FF2B5EF4-FFF2-40B4-BE49-F238E27FC236}">
                  <a16:creationId xmlns:a16="http://schemas.microsoft.com/office/drawing/2014/main" id="{7C664CED-6EF2-4AFB-AFBD-39CA5BCEC24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719581" y="5078879"/>
              <a:ext cx="274320" cy="274320"/>
            </a:xfrm>
            <a:prstGeom prst="rect">
              <a:avLst/>
            </a:prstGeom>
          </p:spPr>
        </p:pic>
        <p:sp>
          <p:nvSpPr>
            <p:cNvPr id="184" name="TextBox 183">
              <a:extLst>
                <a:ext uri="{FF2B5EF4-FFF2-40B4-BE49-F238E27FC236}">
                  <a16:creationId xmlns:a16="http://schemas.microsoft.com/office/drawing/2014/main" id="{6DFC8583-3990-4A40-A3E4-C85D4648BD4A}"/>
                </a:ext>
              </a:extLst>
            </p:cNvPr>
            <p:cNvSpPr txBox="1"/>
            <p:nvPr/>
          </p:nvSpPr>
          <p:spPr>
            <a:xfrm>
              <a:off x="4882418" y="4970661"/>
              <a:ext cx="1919538" cy="230832"/>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9BF00B"/>
                  </a:solidFill>
                  <a:effectLst/>
                  <a:uLnTx/>
                  <a:uFillTx/>
                  <a:latin typeface="Segoe UI Semibold"/>
                  <a:ea typeface="+mn-ea"/>
                  <a:cs typeface="Segoe UI" pitchFamily="34" charset="0"/>
                </a:rPr>
                <a:t>On-Premises / Multicloud Proxy</a:t>
              </a:r>
              <a:endParaRPr kumimoji="0" lang="en-US" sz="900" b="0" i="0" u="none" strike="noStrike" kern="1200" cap="none" spc="0" normalizeH="0" baseline="0" noProof="0">
                <a:ln>
                  <a:noFill/>
                </a:ln>
                <a:solidFill>
                  <a:srgbClr val="9BF00B"/>
                </a:solidFill>
                <a:effectLst/>
                <a:uLnTx/>
                <a:uFillTx/>
                <a:latin typeface="Segoe UI"/>
                <a:ea typeface="+mn-ea"/>
                <a:cs typeface="+mn-cs"/>
              </a:endParaRPr>
            </a:p>
          </p:txBody>
        </p:sp>
        <p:sp>
          <p:nvSpPr>
            <p:cNvPr id="199" name="Rectangle 198">
              <a:extLst>
                <a:ext uri="{FF2B5EF4-FFF2-40B4-BE49-F238E27FC236}">
                  <a16:creationId xmlns:a16="http://schemas.microsoft.com/office/drawing/2014/main" id="{15D8950E-9BEE-4641-954A-3C0B6EB062A7}"/>
                </a:ext>
              </a:extLst>
            </p:cNvPr>
            <p:cNvSpPr/>
            <p:nvPr/>
          </p:nvSpPr>
          <p:spPr bwMode="auto">
            <a:xfrm>
              <a:off x="10724232" y="2203150"/>
              <a:ext cx="1219621" cy="403335"/>
            </a:xfrm>
            <a:prstGeom prst="rect">
              <a:avLst/>
            </a:prstGeom>
            <a:solidFill>
              <a:srgbClr val="000000"/>
            </a:solidFill>
            <a:ln w="3175" cap="flat" cmpd="sng" algn="ctr">
              <a:solidFill>
                <a:srgbClr val="FF000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Private Endpoint</a:t>
              </a:r>
            </a:p>
          </p:txBody>
        </p:sp>
        <p:pic>
          <p:nvPicPr>
            <p:cNvPr id="200" name="Graphic 199">
              <a:extLst>
                <a:ext uri="{FF2B5EF4-FFF2-40B4-BE49-F238E27FC236}">
                  <a16:creationId xmlns:a16="http://schemas.microsoft.com/office/drawing/2014/main" id="{B7CAF164-E0AE-4D3D-B665-A5A4ED2074B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195868" y="1974550"/>
              <a:ext cx="274320" cy="274320"/>
            </a:xfrm>
            <a:prstGeom prst="rect">
              <a:avLst/>
            </a:prstGeom>
          </p:spPr>
        </p:pic>
        <p:sp>
          <p:nvSpPr>
            <p:cNvPr id="201" name="Rectangle 200">
              <a:extLst>
                <a:ext uri="{FF2B5EF4-FFF2-40B4-BE49-F238E27FC236}">
                  <a16:creationId xmlns:a16="http://schemas.microsoft.com/office/drawing/2014/main" id="{1FD3D244-8E85-4C85-88D7-2A6834AE2DBD}"/>
                </a:ext>
              </a:extLst>
            </p:cNvPr>
            <p:cNvSpPr/>
            <p:nvPr/>
          </p:nvSpPr>
          <p:spPr bwMode="auto">
            <a:xfrm>
              <a:off x="10723217" y="1433604"/>
              <a:ext cx="1219621" cy="403335"/>
            </a:xfrm>
            <a:prstGeom prst="rect">
              <a:avLst/>
            </a:prstGeom>
            <a:solidFill>
              <a:srgbClr val="000000"/>
            </a:solidFill>
            <a:ln w="3175" cap="flat" cmpd="sng" algn="ctr">
              <a:solidFill>
                <a:srgbClr val="FF000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Private Link Scope</a:t>
              </a:r>
            </a:p>
          </p:txBody>
        </p:sp>
        <p:grpSp>
          <p:nvGrpSpPr>
            <p:cNvPr id="65" name="Group 64">
              <a:extLst>
                <a:ext uri="{FF2B5EF4-FFF2-40B4-BE49-F238E27FC236}">
                  <a16:creationId xmlns:a16="http://schemas.microsoft.com/office/drawing/2014/main" id="{C125BFC5-0687-48E4-9E49-185D4113495D}"/>
                </a:ext>
              </a:extLst>
            </p:cNvPr>
            <p:cNvGrpSpPr/>
            <p:nvPr/>
          </p:nvGrpSpPr>
          <p:grpSpPr>
            <a:xfrm>
              <a:off x="8050499" y="1325125"/>
              <a:ext cx="1942362" cy="620292"/>
              <a:chOff x="4476037" y="1546938"/>
              <a:chExt cx="1942362" cy="620292"/>
            </a:xfrm>
          </p:grpSpPr>
          <p:sp>
            <p:nvSpPr>
              <p:cNvPr id="204" name="Rectangle 203">
                <a:extLst>
                  <a:ext uri="{FF2B5EF4-FFF2-40B4-BE49-F238E27FC236}">
                    <a16:creationId xmlns:a16="http://schemas.microsoft.com/office/drawing/2014/main" id="{3617D199-8184-4A38-8F39-58204DD3E950}"/>
                  </a:ext>
                </a:extLst>
              </p:cNvPr>
              <p:cNvSpPr/>
              <p:nvPr/>
            </p:nvSpPr>
            <p:spPr bwMode="auto">
              <a:xfrm>
                <a:off x="4671091" y="1546938"/>
                <a:ext cx="1552255" cy="620292"/>
              </a:xfrm>
              <a:prstGeom prst="rect">
                <a:avLst/>
              </a:prstGeom>
              <a:solidFill>
                <a:srgbClr val="000000"/>
              </a:solidFill>
              <a:ln w="3175" cap="flat" cmpd="sng" algn="ctr">
                <a:solidFill>
                  <a:srgbClr val="FF000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63" name="Group 62">
                <a:extLst>
                  <a:ext uri="{FF2B5EF4-FFF2-40B4-BE49-F238E27FC236}">
                    <a16:creationId xmlns:a16="http://schemas.microsoft.com/office/drawing/2014/main" id="{8CDAFCDF-2B62-47AC-8BE6-1F98BF0B34E4}"/>
                  </a:ext>
                </a:extLst>
              </p:cNvPr>
              <p:cNvGrpSpPr/>
              <p:nvPr/>
            </p:nvGrpSpPr>
            <p:grpSpPr>
              <a:xfrm>
                <a:off x="5127178" y="1628754"/>
                <a:ext cx="640080" cy="274320"/>
                <a:chOff x="6872888" y="1470912"/>
                <a:chExt cx="640080" cy="274320"/>
              </a:xfrm>
            </p:grpSpPr>
            <p:pic>
              <p:nvPicPr>
                <p:cNvPr id="202" name="Graphic 201">
                  <a:extLst>
                    <a:ext uri="{FF2B5EF4-FFF2-40B4-BE49-F238E27FC236}">
                      <a16:creationId xmlns:a16="http://schemas.microsoft.com/office/drawing/2014/main" id="{571DA74C-21BD-430A-9ADF-C2DCA146528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p:blipFill>
              <p:spPr>
                <a:xfrm>
                  <a:off x="6872888" y="1470912"/>
                  <a:ext cx="274320" cy="274320"/>
                </a:xfrm>
                <a:prstGeom prst="rect">
                  <a:avLst/>
                </a:prstGeom>
              </p:spPr>
            </p:pic>
            <p:pic>
              <p:nvPicPr>
                <p:cNvPr id="203" name="Graphic 202">
                  <a:extLst>
                    <a:ext uri="{FF2B5EF4-FFF2-40B4-BE49-F238E27FC236}">
                      <a16:creationId xmlns:a16="http://schemas.microsoft.com/office/drawing/2014/main" id="{8259900B-3516-41BC-9450-983872B09C4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p:blipFill>
              <p:spPr>
                <a:xfrm>
                  <a:off x="7238648" y="1470912"/>
                  <a:ext cx="274320" cy="274320"/>
                </a:xfrm>
                <a:prstGeom prst="rect">
                  <a:avLst/>
                </a:prstGeom>
              </p:spPr>
            </p:pic>
          </p:grpSp>
          <p:sp>
            <p:nvSpPr>
              <p:cNvPr id="207" name="TextBox 206">
                <a:extLst>
                  <a:ext uri="{FF2B5EF4-FFF2-40B4-BE49-F238E27FC236}">
                    <a16:creationId xmlns:a16="http://schemas.microsoft.com/office/drawing/2014/main" id="{F1B13752-91E9-4E64-A46F-F00EDCA2F580}"/>
                  </a:ext>
                </a:extLst>
              </p:cNvPr>
              <p:cNvSpPr txBox="1"/>
              <p:nvPr/>
            </p:nvSpPr>
            <p:spPr>
              <a:xfrm>
                <a:off x="4476037" y="1939110"/>
                <a:ext cx="1942362" cy="216982"/>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servers</a:t>
                </a:r>
              </a:p>
            </p:txBody>
          </p:sp>
        </p:grpSp>
        <p:sp>
          <p:nvSpPr>
            <p:cNvPr id="211" name="Rectangle 210">
              <a:extLst>
                <a:ext uri="{FF2B5EF4-FFF2-40B4-BE49-F238E27FC236}">
                  <a16:creationId xmlns:a16="http://schemas.microsoft.com/office/drawing/2014/main" id="{5AA15966-206E-47B2-832D-85E0CC3DDAC5}"/>
                </a:ext>
              </a:extLst>
            </p:cNvPr>
            <p:cNvSpPr/>
            <p:nvPr/>
          </p:nvSpPr>
          <p:spPr bwMode="auto">
            <a:xfrm>
              <a:off x="8411869" y="575617"/>
              <a:ext cx="1219621" cy="523200"/>
            </a:xfrm>
            <a:prstGeom prst="rect">
              <a:avLst/>
            </a:prstGeom>
            <a:solidFill>
              <a:srgbClr val="000000"/>
            </a:solidFill>
            <a:ln w="3175" cap="flat" cmpd="sng" algn="ctr">
              <a:solidFill>
                <a:srgbClr val="FF000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metadata</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Guest config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Extension downloads</a:t>
              </a:r>
            </a:p>
          </p:txBody>
        </p:sp>
        <p:cxnSp>
          <p:nvCxnSpPr>
            <p:cNvPr id="234" name="Straight Connector 233">
              <a:extLst>
                <a:ext uri="{FF2B5EF4-FFF2-40B4-BE49-F238E27FC236}">
                  <a16:creationId xmlns:a16="http://schemas.microsoft.com/office/drawing/2014/main" id="{66B34890-EF02-4C1A-9047-BC68AF104F90}"/>
                </a:ext>
              </a:extLst>
            </p:cNvPr>
            <p:cNvCxnSpPr>
              <a:cxnSpLocks/>
              <a:stCxn id="199" idx="2"/>
            </p:cNvCxnSpPr>
            <p:nvPr/>
          </p:nvCxnSpPr>
          <p:spPr>
            <a:xfrm flipH="1">
              <a:off x="11333027" y="2606485"/>
              <a:ext cx="1016" cy="380878"/>
            </a:xfrm>
            <a:prstGeom prst="line">
              <a:avLst/>
            </a:prstGeom>
            <a:ln>
              <a:solidFill>
                <a:srgbClr val="FF0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222439A3-A821-40B1-9920-99E308A208C5}"/>
                </a:ext>
              </a:extLst>
            </p:cNvPr>
            <p:cNvCxnSpPr>
              <a:cxnSpLocks/>
              <a:stCxn id="200" idx="0"/>
              <a:endCxn id="201" idx="2"/>
            </p:cNvCxnSpPr>
            <p:nvPr/>
          </p:nvCxnSpPr>
          <p:spPr>
            <a:xfrm flipV="1">
              <a:off x="11333028" y="1836939"/>
              <a:ext cx="0" cy="137611"/>
            </a:xfrm>
            <a:prstGeom prst="line">
              <a:avLst/>
            </a:prstGeom>
            <a:ln>
              <a:solidFill>
                <a:srgbClr val="FF0000"/>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9734C71C-A11B-4B57-B7F6-100815A7F271}"/>
                </a:ext>
              </a:extLst>
            </p:cNvPr>
            <p:cNvCxnSpPr>
              <a:cxnSpLocks/>
              <a:stCxn id="204" idx="3"/>
              <a:endCxn id="201" idx="1"/>
            </p:cNvCxnSpPr>
            <p:nvPr/>
          </p:nvCxnSpPr>
          <p:spPr>
            <a:xfrm>
              <a:off x="9797808" y="1635271"/>
              <a:ext cx="925409" cy="1"/>
            </a:xfrm>
            <a:prstGeom prst="line">
              <a:avLst/>
            </a:prstGeom>
            <a:ln>
              <a:solidFill>
                <a:srgbClr val="FF0000"/>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169809B1-506F-40BF-BFF7-7A5976F2ADA8}"/>
                </a:ext>
              </a:extLst>
            </p:cNvPr>
            <p:cNvCxnSpPr>
              <a:cxnSpLocks/>
              <a:stCxn id="204" idx="0"/>
              <a:endCxn id="211" idx="2"/>
            </p:cNvCxnSpPr>
            <p:nvPr/>
          </p:nvCxnSpPr>
          <p:spPr>
            <a:xfrm flipH="1" flipV="1">
              <a:off x="9021680" y="1098817"/>
              <a:ext cx="1" cy="226308"/>
            </a:xfrm>
            <a:prstGeom prst="line">
              <a:avLst/>
            </a:prstGeom>
            <a:ln>
              <a:solidFill>
                <a:srgbClr val="FF0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47" name="Group 246">
              <a:extLst>
                <a:ext uri="{FF2B5EF4-FFF2-40B4-BE49-F238E27FC236}">
                  <a16:creationId xmlns:a16="http://schemas.microsoft.com/office/drawing/2014/main" id="{7D1CF694-50CA-442C-AB33-6CA8A4783E10}"/>
                </a:ext>
              </a:extLst>
            </p:cNvPr>
            <p:cNvGrpSpPr/>
            <p:nvPr/>
          </p:nvGrpSpPr>
          <p:grpSpPr>
            <a:xfrm>
              <a:off x="1011934" y="1191766"/>
              <a:ext cx="3125699" cy="957536"/>
              <a:chOff x="703478" y="1072192"/>
              <a:chExt cx="3125699" cy="957536"/>
            </a:xfrm>
          </p:grpSpPr>
          <p:sp>
            <p:nvSpPr>
              <p:cNvPr id="249" name="Rectangle 248">
                <a:extLst>
                  <a:ext uri="{FF2B5EF4-FFF2-40B4-BE49-F238E27FC236}">
                    <a16:creationId xmlns:a16="http://schemas.microsoft.com/office/drawing/2014/main" id="{DCABC459-9B0D-4668-B1AA-2068D8E8C387}"/>
                  </a:ext>
                </a:extLst>
              </p:cNvPr>
              <p:cNvSpPr/>
              <p:nvPr/>
            </p:nvSpPr>
            <p:spPr bwMode="auto">
              <a:xfrm>
                <a:off x="2412741" y="1072192"/>
                <a:ext cx="1416436" cy="9564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Resource Manager</a:t>
                </a:r>
              </a:p>
            </p:txBody>
          </p:sp>
          <p:pic>
            <p:nvPicPr>
              <p:cNvPr id="250" name="Graphic 249">
                <a:extLst>
                  <a:ext uri="{FF2B5EF4-FFF2-40B4-BE49-F238E27FC236}">
                    <a16:creationId xmlns:a16="http://schemas.microsoft.com/office/drawing/2014/main" id="{C919531F-F69D-4533-974D-89FA0F57183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956744" y="1175719"/>
                <a:ext cx="365760" cy="365760"/>
              </a:xfrm>
              <a:prstGeom prst="rect">
                <a:avLst/>
              </a:prstGeom>
            </p:spPr>
          </p:pic>
          <p:sp>
            <p:nvSpPr>
              <p:cNvPr id="251" name="Rectangle 250">
                <a:extLst>
                  <a:ext uri="{FF2B5EF4-FFF2-40B4-BE49-F238E27FC236}">
                    <a16:creationId xmlns:a16="http://schemas.microsoft.com/office/drawing/2014/main" id="{BC926DCC-CB35-4DE5-90F1-0322D5B66558}"/>
                  </a:ext>
                </a:extLst>
              </p:cNvPr>
              <p:cNvSpPr/>
              <p:nvPr/>
            </p:nvSpPr>
            <p:spPr bwMode="auto">
              <a:xfrm>
                <a:off x="703478" y="1073328"/>
                <a:ext cx="1416436" cy="9564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Active Directory</a:t>
                </a:r>
              </a:p>
            </p:txBody>
          </p:sp>
          <p:pic>
            <p:nvPicPr>
              <p:cNvPr id="253" name="Graphic 252">
                <a:extLst>
                  <a:ext uri="{FF2B5EF4-FFF2-40B4-BE49-F238E27FC236}">
                    <a16:creationId xmlns:a16="http://schemas.microsoft.com/office/drawing/2014/main" id="{79F45CCD-BA9F-4BC2-9BFF-B319F1005C2B}"/>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232559" y="1173628"/>
                <a:ext cx="365760" cy="365760"/>
              </a:xfrm>
              <a:prstGeom prst="rect">
                <a:avLst/>
              </a:prstGeom>
            </p:spPr>
          </p:pic>
        </p:grpSp>
        <p:sp>
          <p:nvSpPr>
            <p:cNvPr id="257" name="TextBox 256">
              <a:extLst>
                <a:ext uri="{FF2B5EF4-FFF2-40B4-BE49-F238E27FC236}">
                  <a16:creationId xmlns:a16="http://schemas.microsoft.com/office/drawing/2014/main" id="{35D375C8-26D6-4A94-9E6C-640BF5ECD75A}"/>
                </a:ext>
              </a:extLst>
            </p:cNvPr>
            <p:cNvSpPr txBox="1"/>
            <p:nvPr/>
          </p:nvSpPr>
          <p:spPr>
            <a:xfrm>
              <a:off x="1509019" y="4578818"/>
              <a:ext cx="2139727" cy="215444"/>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On-Premises / Multicloud Firewall</a:t>
              </a: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259" name="TextBox 258">
              <a:extLst>
                <a:ext uri="{FF2B5EF4-FFF2-40B4-BE49-F238E27FC236}">
                  <a16:creationId xmlns:a16="http://schemas.microsoft.com/office/drawing/2014/main" id="{4D944DA4-9E55-4091-AC34-F4A33E9BF94E}"/>
                </a:ext>
              </a:extLst>
            </p:cNvPr>
            <p:cNvSpPr txBox="1"/>
            <p:nvPr/>
          </p:nvSpPr>
          <p:spPr>
            <a:xfrm>
              <a:off x="1703394" y="2308717"/>
              <a:ext cx="1750978" cy="584775"/>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Segoe UI Semibold"/>
                  <a:ea typeface="+mn-ea"/>
                  <a:cs typeface="Segoe UI" pitchFamily="34" charset="0"/>
                </a:rPr>
                <a:t>Preview Feature: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Allow access to Azure AD and Azure Resource Manager (ARM) over the internet</a:t>
              </a: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260" name="Rectangle 259">
              <a:extLst>
                <a:ext uri="{FF2B5EF4-FFF2-40B4-BE49-F238E27FC236}">
                  <a16:creationId xmlns:a16="http://schemas.microsoft.com/office/drawing/2014/main" id="{7AF8EB7C-3B19-4639-91ED-3AE64FE753B4}"/>
                </a:ext>
              </a:extLst>
            </p:cNvPr>
            <p:cNvSpPr/>
            <p:nvPr/>
          </p:nvSpPr>
          <p:spPr bwMode="auto">
            <a:xfrm>
              <a:off x="6915000" y="2203150"/>
              <a:ext cx="1219621" cy="403335"/>
            </a:xfrm>
            <a:prstGeom prst="rect">
              <a:avLst/>
            </a:prstGeom>
            <a:solidFill>
              <a:srgbClr val="000000"/>
            </a:solidFill>
            <a:ln w="3175" cap="flat" cmpd="sng" algn="ctr">
              <a:solidFill>
                <a:srgbClr val="D59D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AAD</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Private Endpoint</a:t>
              </a:r>
            </a:p>
          </p:txBody>
        </p:sp>
        <p:pic>
          <p:nvPicPr>
            <p:cNvPr id="261" name="Graphic 260">
              <a:extLst>
                <a:ext uri="{FF2B5EF4-FFF2-40B4-BE49-F238E27FC236}">
                  <a16:creationId xmlns:a16="http://schemas.microsoft.com/office/drawing/2014/main" id="{30CF33F6-67A4-4637-A9F3-231115624B4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386636" y="1974550"/>
              <a:ext cx="274320" cy="274320"/>
            </a:xfrm>
            <a:prstGeom prst="rect">
              <a:avLst/>
            </a:prstGeom>
          </p:spPr>
        </p:pic>
        <p:sp>
          <p:nvSpPr>
            <p:cNvPr id="265" name="Rectangle 264">
              <a:extLst>
                <a:ext uri="{FF2B5EF4-FFF2-40B4-BE49-F238E27FC236}">
                  <a16:creationId xmlns:a16="http://schemas.microsoft.com/office/drawing/2014/main" id="{FAA50802-41F9-4482-BCB6-50E17C1D3912}"/>
                </a:ext>
              </a:extLst>
            </p:cNvPr>
            <p:cNvSpPr/>
            <p:nvPr/>
          </p:nvSpPr>
          <p:spPr bwMode="auto">
            <a:xfrm>
              <a:off x="5496931" y="2203150"/>
              <a:ext cx="1219621" cy="403335"/>
            </a:xfrm>
            <a:prstGeom prst="rect">
              <a:avLst/>
            </a:prstGeom>
            <a:solidFill>
              <a:srgbClr val="000000"/>
            </a:solidFill>
            <a:ln w="3175" cap="flat" cmpd="sng" algn="ctr">
              <a:solidFill>
                <a:srgbClr val="D59D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ARM</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Private Endpoint</a:t>
              </a:r>
            </a:p>
          </p:txBody>
        </p:sp>
        <p:pic>
          <p:nvPicPr>
            <p:cNvPr id="266" name="Graphic 265">
              <a:extLst>
                <a:ext uri="{FF2B5EF4-FFF2-40B4-BE49-F238E27FC236}">
                  <a16:creationId xmlns:a16="http://schemas.microsoft.com/office/drawing/2014/main" id="{3B0B7DE3-6BF3-4BBF-9742-90B0977D3B0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968567" y="1974550"/>
              <a:ext cx="274320" cy="274320"/>
            </a:xfrm>
            <a:prstGeom prst="rect">
              <a:avLst/>
            </a:prstGeom>
          </p:spPr>
        </p:pic>
        <p:cxnSp>
          <p:nvCxnSpPr>
            <p:cNvPr id="267" name="Connector: Elbow 266">
              <a:extLst>
                <a:ext uri="{FF2B5EF4-FFF2-40B4-BE49-F238E27FC236}">
                  <a16:creationId xmlns:a16="http://schemas.microsoft.com/office/drawing/2014/main" id="{35A54978-1C9B-4C69-A3FC-C6B24B87774C}"/>
                </a:ext>
              </a:extLst>
            </p:cNvPr>
            <p:cNvCxnSpPr>
              <a:cxnSpLocks/>
              <a:stCxn id="251" idx="0"/>
              <a:endCxn id="261" idx="0"/>
            </p:cNvCxnSpPr>
            <p:nvPr/>
          </p:nvCxnSpPr>
          <p:spPr>
            <a:xfrm rot="16200000" flipH="1">
              <a:off x="4231150" y="-1318096"/>
              <a:ext cx="781648" cy="5803644"/>
            </a:xfrm>
            <a:prstGeom prst="bentConnector3">
              <a:avLst>
                <a:gd name="adj1" fmla="val -42244"/>
              </a:avLst>
            </a:prstGeom>
            <a:ln>
              <a:solidFill>
                <a:srgbClr val="D59DFF"/>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8" name="Connector: Elbow 267">
              <a:extLst>
                <a:ext uri="{FF2B5EF4-FFF2-40B4-BE49-F238E27FC236}">
                  <a16:creationId xmlns:a16="http://schemas.microsoft.com/office/drawing/2014/main" id="{774330C9-67B0-4B58-B266-5463BFCC03C6}"/>
                </a:ext>
              </a:extLst>
            </p:cNvPr>
            <p:cNvCxnSpPr>
              <a:cxnSpLocks/>
              <a:stCxn id="249" idx="0"/>
              <a:endCxn id="266" idx="0"/>
            </p:cNvCxnSpPr>
            <p:nvPr/>
          </p:nvCxnSpPr>
          <p:spPr>
            <a:xfrm rot="16200000" flipH="1">
              <a:off x="4376179" y="245002"/>
              <a:ext cx="782784" cy="2676312"/>
            </a:xfrm>
            <a:prstGeom prst="bentConnector3">
              <a:avLst>
                <a:gd name="adj1" fmla="val -29203"/>
              </a:avLst>
            </a:prstGeom>
            <a:ln>
              <a:solidFill>
                <a:srgbClr val="D59DFF"/>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5" name="Connector: Elbow 324">
              <a:extLst>
                <a:ext uri="{FF2B5EF4-FFF2-40B4-BE49-F238E27FC236}">
                  <a16:creationId xmlns:a16="http://schemas.microsoft.com/office/drawing/2014/main" id="{018D9E00-2A95-462B-AF58-01E99FACFDFC}"/>
                </a:ext>
              </a:extLst>
            </p:cNvPr>
            <p:cNvCxnSpPr>
              <a:cxnSpLocks/>
              <a:stCxn id="251" idx="2"/>
              <a:endCxn id="23" idx="1"/>
            </p:cNvCxnSpPr>
            <p:nvPr/>
          </p:nvCxnSpPr>
          <p:spPr>
            <a:xfrm rot="16200000" flipH="1">
              <a:off x="670992" y="3198461"/>
              <a:ext cx="2774539" cy="676219"/>
            </a:xfrm>
            <a:prstGeom prst="bentConnector2">
              <a:avLst/>
            </a:prstGeom>
            <a:ln>
              <a:solidFill>
                <a:srgbClr val="D59DFF"/>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0" name="Connector: Elbow 329">
              <a:extLst>
                <a:ext uri="{FF2B5EF4-FFF2-40B4-BE49-F238E27FC236}">
                  <a16:creationId xmlns:a16="http://schemas.microsoft.com/office/drawing/2014/main" id="{72450466-9C92-4882-B646-EF4BC48A1641}"/>
                </a:ext>
              </a:extLst>
            </p:cNvPr>
            <p:cNvCxnSpPr>
              <a:cxnSpLocks/>
              <a:stCxn id="249" idx="2"/>
              <a:endCxn id="23" idx="3"/>
            </p:cNvCxnSpPr>
            <p:nvPr/>
          </p:nvCxnSpPr>
          <p:spPr>
            <a:xfrm rot="5400000">
              <a:off x="1707936" y="3202361"/>
              <a:ext cx="2775675" cy="667284"/>
            </a:xfrm>
            <a:prstGeom prst="bentConnector2">
              <a:avLst/>
            </a:prstGeom>
            <a:ln>
              <a:solidFill>
                <a:srgbClr val="D59DFF"/>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14" name="Graphic 113">
              <a:extLst>
                <a:ext uri="{FF2B5EF4-FFF2-40B4-BE49-F238E27FC236}">
                  <a16:creationId xmlns:a16="http://schemas.microsoft.com/office/drawing/2014/main" id="{D7AB428A-DA2C-4B13-979E-D3AD9514114D}"/>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581797" y="3690189"/>
              <a:ext cx="274320" cy="274320"/>
            </a:xfrm>
            <a:prstGeom prst="rect">
              <a:avLst/>
            </a:prstGeom>
          </p:spPr>
        </p:pic>
        <p:pic>
          <p:nvPicPr>
            <p:cNvPr id="334" name="Graphic 333">
              <a:extLst>
                <a:ext uri="{FF2B5EF4-FFF2-40B4-BE49-F238E27FC236}">
                  <a16:creationId xmlns:a16="http://schemas.microsoft.com/office/drawing/2014/main" id="{EB9B897A-5438-4A33-94AE-71DB5D37A300}"/>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3271275" y="3690189"/>
              <a:ext cx="274320" cy="274320"/>
            </a:xfrm>
            <a:prstGeom prst="rect">
              <a:avLst/>
            </a:prstGeom>
          </p:spPr>
        </p:pic>
        <p:sp>
          <p:nvSpPr>
            <p:cNvPr id="358" name="TextBox 357">
              <a:extLst>
                <a:ext uri="{FF2B5EF4-FFF2-40B4-BE49-F238E27FC236}">
                  <a16:creationId xmlns:a16="http://schemas.microsoft.com/office/drawing/2014/main" id="{43F41489-C96E-429E-95F3-89240BC1FF2F}"/>
                </a:ext>
              </a:extLst>
            </p:cNvPr>
            <p:cNvSpPr txBox="1"/>
            <p:nvPr/>
          </p:nvSpPr>
          <p:spPr>
            <a:xfrm>
              <a:off x="1509476" y="3685186"/>
              <a:ext cx="2139727" cy="230832"/>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Service Tags</a:t>
              </a:r>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cxnSp>
          <p:nvCxnSpPr>
            <p:cNvPr id="359" name="Straight Connector 358">
              <a:extLst>
                <a:ext uri="{FF2B5EF4-FFF2-40B4-BE49-F238E27FC236}">
                  <a16:creationId xmlns:a16="http://schemas.microsoft.com/office/drawing/2014/main" id="{9A15BCC5-5FEB-47BF-9835-0FB227676126}"/>
                </a:ext>
              </a:extLst>
            </p:cNvPr>
            <p:cNvCxnSpPr>
              <a:cxnSpLocks/>
            </p:cNvCxnSpPr>
            <p:nvPr/>
          </p:nvCxnSpPr>
          <p:spPr>
            <a:xfrm>
              <a:off x="2927350" y="3823960"/>
              <a:ext cx="349400" cy="0"/>
            </a:xfrm>
            <a:prstGeom prst="line">
              <a:avLst/>
            </a:prstGeom>
            <a:ln>
              <a:solidFill>
                <a:schemeClr val="accent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8FA003AF-AEBA-410A-837C-1448CFF9865C}"/>
                </a:ext>
              </a:extLst>
            </p:cNvPr>
            <p:cNvCxnSpPr>
              <a:cxnSpLocks/>
            </p:cNvCxnSpPr>
            <p:nvPr/>
          </p:nvCxnSpPr>
          <p:spPr>
            <a:xfrm flipH="1">
              <a:off x="1882154" y="3824519"/>
              <a:ext cx="347472" cy="1"/>
            </a:xfrm>
            <a:prstGeom prst="line">
              <a:avLst/>
            </a:prstGeom>
            <a:ln>
              <a:solidFill>
                <a:schemeClr val="accent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8638924C-7498-4B91-9897-6F08D3D5B1A6}"/>
                </a:ext>
              </a:extLst>
            </p:cNvPr>
            <p:cNvCxnSpPr>
              <a:cxnSpLocks/>
              <a:stCxn id="260" idx="2"/>
            </p:cNvCxnSpPr>
            <p:nvPr/>
          </p:nvCxnSpPr>
          <p:spPr>
            <a:xfrm>
              <a:off x="7524811" y="2606485"/>
              <a:ext cx="0" cy="380877"/>
            </a:xfrm>
            <a:prstGeom prst="line">
              <a:avLst/>
            </a:prstGeom>
            <a:ln>
              <a:solidFill>
                <a:srgbClr val="D59DFF"/>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7EFF44BF-2C0E-4839-A41E-14CF9BE440F6}"/>
                </a:ext>
              </a:extLst>
            </p:cNvPr>
            <p:cNvCxnSpPr>
              <a:cxnSpLocks/>
              <a:stCxn id="265" idx="2"/>
            </p:cNvCxnSpPr>
            <p:nvPr/>
          </p:nvCxnSpPr>
          <p:spPr>
            <a:xfrm flipH="1">
              <a:off x="6105727" y="2606485"/>
              <a:ext cx="1015" cy="380877"/>
            </a:xfrm>
            <a:prstGeom prst="line">
              <a:avLst/>
            </a:prstGeom>
            <a:ln>
              <a:solidFill>
                <a:srgbClr val="D59DFF"/>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64" name="Group 363">
              <a:extLst>
                <a:ext uri="{FF2B5EF4-FFF2-40B4-BE49-F238E27FC236}">
                  <a16:creationId xmlns:a16="http://schemas.microsoft.com/office/drawing/2014/main" id="{3FB8CD1C-FD82-4620-86CD-02F23713D0DC}"/>
                </a:ext>
              </a:extLst>
            </p:cNvPr>
            <p:cNvGrpSpPr/>
            <p:nvPr/>
          </p:nvGrpSpPr>
          <p:grpSpPr>
            <a:xfrm>
              <a:off x="5496931" y="3606476"/>
              <a:ext cx="1664787" cy="869319"/>
              <a:chOff x="9245239" y="5145024"/>
              <a:chExt cx="1664787" cy="869319"/>
            </a:xfrm>
          </p:grpSpPr>
          <p:sp>
            <p:nvSpPr>
              <p:cNvPr id="365" name="Rectangle 364">
                <a:extLst>
                  <a:ext uri="{FF2B5EF4-FFF2-40B4-BE49-F238E27FC236}">
                    <a16:creationId xmlns:a16="http://schemas.microsoft.com/office/drawing/2014/main" id="{79833095-B5F8-48A2-A7CB-1F508AD4A744}"/>
                  </a:ext>
                </a:extLst>
              </p:cNvPr>
              <p:cNvSpPr/>
              <p:nvPr/>
            </p:nvSpPr>
            <p:spPr bwMode="auto">
              <a:xfrm>
                <a:off x="9245239" y="5145024"/>
                <a:ext cx="1664787" cy="869319"/>
              </a:xfrm>
              <a:prstGeom prst="rect">
                <a:avLst/>
              </a:prstGeom>
              <a:solidFill>
                <a:srgbClr val="000000"/>
              </a:solidFill>
              <a:ln w="3175" cap="flat" cmpd="sng" algn="ctr">
                <a:solidFill>
                  <a:srgbClr val="EF31CB"/>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ExpressRoute / S2S VPN</a:t>
                </a:r>
              </a:p>
            </p:txBody>
          </p:sp>
          <p:grpSp>
            <p:nvGrpSpPr>
              <p:cNvPr id="366" name="Group 365">
                <a:extLst>
                  <a:ext uri="{FF2B5EF4-FFF2-40B4-BE49-F238E27FC236}">
                    <a16:creationId xmlns:a16="http://schemas.microsoft.com/office/drawing/2014/main" id="{B760F8E9-7A8D-4470-B73D-79B20F264C34}"/>
                  </a:ext>
                </a:extLst>
              </p:cNvPr>
              <p:cNvGrpSpPr/>
              <p:nvPr/>
            </p:nvGrpSpPr>
            <p:grpSpPr>
              <a:xfrm>
                <a:off x="9654797" y="5262222"/>
                <a:ext cx="868686" cy="365760"/>
                <a:chOff x="6982984" y="5589072"/>
                <a:chExt cx="868686" cy="365760"/>
              </a:xfrm>
            </p:grpSpPr>
            <p:pic>
              <p:nvPicPr>
                <p:cNvPr id="367" name="Graphic 366">
                  <a:extLst>
                    <a:ext uri="{FF2B5EF4-FFF2-40B4-BE49-F238E27FC236}">
                      <a16:creationId xmlns:a16="http://schemas.microsoft.com/office/drawing/2014/main" id="{CFDBB4EE-0D44-4445-B3D5-49238EF04393}"/>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982984" y="5589072"/>
                  <a:ext cx="365760" cy="365760"/>
                </a:xfrm>
                <a:prstGeom prst="rect">
                  <a:avLst/>
                </a:prstGeom>
              </p:spPr>
            </p:pic>
            <p:pic>
              <p:nvPicPr>
                <p:cNvPr id="368" name="Graphic 367">
                  <a:extLst>
                    <a:ext uri="{FF2B5EF4-FFF2-40B4-BE49-F238E27FC236}">
                      <a16:creationId xmlns:a16="http://schemas.microsoft.com/office/drawing/2014/main" id="{9786194D-E881-4F04-AB63-2666DE619A38}"/>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7485910" y="5589072"/>
                  <a:ext cx="365760" cy="365760"/>
                </a:xfrm>
                <a:prstGeom prst="rect">
                  <a:avLst/>
                </a:prstGeom>
              </p:spPr>
            </p:pic>
          </p:grpSp>
        </p:grpSp>
        <p:cxnSp>
          <p:nvCxnSpPr>
            <p:cNvPr id="370" name="Straight Connector 369">
              <a:extLst>
                <a:ext uri="{FF2B5EF4-FFF2-40B4-BE49-F238E27FC236}">
                  <a16:creationId xmlns:a16="http://schemas.microsoft.com/office/drawing/2014/main" id="{FC7F5D68-FDD9-45AB-BA11-137889F25E9C}"/>
                </a:ext>
              </a:extLst>
            </p:cNvPr>
            <p:cNvCxnSpPr>
              <a:cxnSpLocks/>
              <a:stCxn id="365" idx="0"/>
            </p:cNvCxnSpPr>
            <p:nvPr/>
          </p:nvCxnSpPr>
          <p:spPr>
            <a:xfrm flipH="1" flipV="1">
              <a:off x="6329324" y="3390698"/>
              <a:ext cx="1" cy="215778"/>
            </a:xfrm>
            <a:prstGeom prst="line">
              <a:avLst/>
            </a:prstGeom>
            <a:ln>
              <a:solidFill>
                <a:srgbClr val="EF31CB"/>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CDADE97A-01E7-4E09-B6E5-983608C4F497}"/>
                </a:ext>
              </a:extLst>
            </p:cNvPr>
            <p:cNvCxnSpPr>
              <a:cxnSpLocks/>
              <a:stCxn id="365" idx="1"/>
            </p:cNvCxnSpPr>
            <p:nvPr/>
          </p:nvCxnSpPr>
          <p:spPr>
            <a:xfrm flipH="1" flipV="1">
              <a:off x="4260700" y="4036443"/>
              <a:ext cx="1236231" cy="0"/>
            </a:xfrm>
            <a:prstGeom prst="line">
              <a:avLst/>
            </a:prstGeom>
            <a:ln>
              <a:solidFill>
                <a:srgbClr val="EF31C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D1172B20-B45E-400C-B4D5-A42524F43E9D}"/>
                </a:ext>
              </a:extLst>
            </p:cNvPr>
            <p:cNvCxnSpPr>
              <a:cxnSpLocks/>
            </p:cNvCxnSpPr>
            <p:nvPr/>
          </p:nvCxnSpPr>
          <p:spPr>
            <a:xfrm>
              <a:off x="4267769" y="4032724"/>
              <a:ext cx="0" cy="717460"/>
            </a:xfrm>
            <a:prstGeom prst="line">
              <a:avLst/>
            </a:prstGeom>
            <a:ln>
              <a:solidFill>
                <a:srgbClr val="EF31CB"/>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9" name="Graphic 148">
              <a:extLst>
                <a:ext uri="{FF2B5EF4-FFF2-40B4-BE49-F238E27FC236}">
                  <a16:creationId xmlns:a16="http://schemas.microsoft.com/office/drawing/2014/main" id="{28D0096C-E185-4767-B372-D660C8F039D0}"/>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4048439" y="4651513"/>
              <a:ext cx="457200" cy="457200"/>
            </a:xfrm>
            <a:prstGeom prst="rect">
              <a:avLst/>
            </a:prstGeom>
          </p:spPr>
        </p:pic>
        <p:sp>
          <p:nvSpPr>
            <p:cNvPr id="373" name="TextBox 372">
              <a:extLst>
                <a:ext uri="{FF2B5EF4-FFF2-40B4-BE49-F238E27FC236}">
                  <a16:creationId xmlns:a16="http://schemas.microsoft.com/office/drawing/2014/main" id="{198787C9-E30C-4815-AA8E-FF55B9E59704}"/>
                </a:ext>
              </a:extLst>
            </p:cNvPr>
            <p:cNvSpPr txBox="1"/>
            <p:nvPr/>
          </p:nvSpPr>
          <p:spPr>
            <a:xfrm>
              <a:off x="4232324" y="4616239"/>
              <a:ext cx="2026594" cy="230832"/>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EF31CB"/>
                  </a:solidFill>
                  <a:effectLst/>
                  <a:uLnTx/>
                  <a:uFillTx/>
                  <a:latin typeface="Segoe UI Semibold"/>
                  <a:ea typeface="+mn-ea"/>
                  <a:cs typeface="Segoe UI" pitchFamily="34" charset="0"/>
                </a:rPr>
                <a:t>On-Premises / Multicloud network</a:t>
              </a:r>
              <a:endParaRPr kumimoji="0" lang="en-US" sz="900" b="0" i="0" u="none" strike="noStrike" kern="1200" cap="none" spc="0" normalizeH="0" baseline="0" noProof="0">
                <a:ln>
                  <a:noFill/>
                </a:ln>
                <a:solidFill>
                  <a:srgbClr val="EF31CB"/>
                </a:solidFill>
                <a:effectLst/>
                <a:uLnTx/>
                <a:uFillTx/>
                <a:latin typeface="Segoe UI"/>
                <a:ea typeface="+mn-ea"/>
                <a:cs typeface="+mn-cs"/>
              </a:endParaRPr>
            </a:p>
          </p:txBody>
        </p:sp>
        <p:pic>
          <p:nvPicPr>
            <p:cNvPr id="376" name="Graphic 375">
              <a:extLst>
                <a:ext uri="{FF2B5EF4-FFF2-40B4-BE49-F238E27FC236}">
                  <a16:creationId xmlns:a16="http://schemas.microsoft.com/office/drawing/2014/main" id="{6098C207-3A6B-4EF5-9DDD-047A45ADE2C1}"/>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588636" y="481812"/>
              <a:ext cx="522452" cy="522452"/>
            </a:xfrm>
            <a:prstGeom prst="rect">
              <a:avLst/>
            </a:prstGeom>
          </p:spPr>
        </p:pic>
        <p:cxnSp>
          <p:nvCxnSpPr>
            <p:cNvPr id="159" name="Straight Connector 158">
              <a:extLst>
                <a:ext uri="{FF2B5EF4-FFF2-40B4-BE49-F238E27FC236}">
                  <a16:creationId xmlns:a16="http://schemas.microsoft.com/office/drawing/2014/main" id="{B191BB25-0DF9-44D6-A5B7-0FD87CA0B318}"/>
                </a:ext>
              </a:extLst>
            </p:cNvPr>
            <p:cNvCxnSpPr>
              <a:cxnSpLocks/>
            </p:cNvCxnSpPr>
            <p:nvPr/>
          </p:nvCxnSpPr>
          <p:spPr>
            <a:xfrm>
              <a:off x="10414265" y="4535530"/>
              <a:ext cx="1654048" cy="0"/>
            </a:xfrm>
            <a:prstGeom prst="line">
              <a:avLst/>
            </a:prstGeom>
            <a:ln>
              <a:solidFill>
                <a:srgbClr val="00101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0" name="Connector: Elbow 379">
              <a:extLst>
                <a:ext uri="{FF2B5EF4-FFF2-40B4-BE49-F238E27FC236}">
                  <a16:creationId xmlns:a16="http://schemas.microsoft.com/office/drawing/2014/main" id="{38A23838-E687-4DCA-861D-E9D4EFC6AEFB}"/>
                </a:ext>
              </a:extLst>
            </p:cNvPr>
            <p:cNvCxnSpPr>
              <a:cxnSpLocks/>
              <a:endCxn id="355" idx="0"/>
            </p:cNvCxnSpPr>
            <p:nvPr/>
          </p:nvCxnSpPr>
          <p:spPr>
            <a:xfrm rot="10800000" flipV="1">
              <a:off x="4169398" y="5481507"/>
              <a:ext cx="6558338" cy="168406"/>
            </a:xfrm>
            <a:prstGeom prst="bentConnector2">
              <a:avLst/>
            </a:prstGeom>
            <a:ln>
              <a:solidFill>
                <a:schemeClr val="accent6">
                  <a:lumMod val="9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81" name="TextBox 380">
              <a:extLst>
                <a:ext uri="{FF2B5EF4-FFF2-40B4-BE49-F238E27FC236}">
                  <a16:creationId xmlns:a16="http://schemas.microsoft.com/office/drawing/2014/main" id="{5D0364BD-2C2B-4D44-823E-3115A366F962}"/>
                </a:ext>
              </a:extLst>
            </p:cNvPr>
            <p:cNvSpPr txBox="1"/>
            <p:nvPr/>
          </p:nvSpPr>
          <p:spPr>
            <a:xfrm>
              <a:off x="6183355" y="5869737"/>
              <a:ext cx="2611277" cy="230832"/>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C000"/>
                  </a:solidFill>
                  <a:effectLst/>
                  <a:uLnTx/>
                  <a:uFillTx/>
                  <a:latin typeface="Segoe UI Semibold"/>
                  <a:ea typeface="+mn-ea"/>
                  <a:cs typeface="Segoe UI" pitchFamily="34" charset="0"/>
                </a:rPr>
                <a:t>Connectivity via Azure Log Analytics Gateway  </a:t>
              </a:r>
              <a:endParaRPr kumimoji="0" lang="en-US" sz="900" b="0" i="0" u="none" strike="noStrike" kern="1200" cap="none" spc="0" normalizeH="0" baseline="0" noProof="0">
                <a:ln>
                  <a:noFill/>
                </a:ln>
                <a:solidFill>
                  <a:srgbClr val="FFC000"/>
                </a:solidFill>
                <a:effectLst/>
                <a:uLnTx/>
                <a:uFillTx/>
                <a:latin typeface="Segoe UI"/>
                <a:ea typeface="+mn-ea"/>
                <a:cs typeface="+mn-cs"/>
              </a:endParaRPr>
            </a:p>
          </p:txBody>
        </p:sp>
        <p:pic>
          <p:nvPicPr>
            <p:cNvPr id="382" name="Graphic 381">
              <a:extLst>
                <a:ext uri="{FF2B5EF4-FFF2-40B4-BE49-F238E27FC236}">
                  <a16:creationId xmlns:a16="http://schemas.microsoft.com/office/drawing/2014/main" id="{1E1AFAB9-1D7D-47DE-ACD9-8BCA7595B842}"/>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5955848" y="5795708"/>
              <a:ext cx="274320" cy="274320"/>
            </a:xfrm>
            <a:prstGeom prst="rect">
              <a:avLst/>
            </a:prstGeom>
          </p:spPr>
        </p:pic>
        <p:sp>
          <p:nvSpPr>
            <p:cNvPr id="383" name="TextBox 382">
              <a:extLst>
                <a:ext uri="{FF2B5EF4-FFF2-40B4-BE49-F238E27FC236}">
                  <a16:creationId xmlns:a16="http://schemas.microsoft.com/office/drawing/2014/main" id="{719FB51B-5E71-4ABD-BE35-2F37FFC22511}"/>
                </a:ext>
              </a:extLst>
            </p:cNvPr>
            <p:cNvSpPr txBox="1"/>
            <p:nvPr/>
          </p:nvSpPr>
          <p:spPr>
            <a:xfrm>
              <a:off x="5388185" y="5466402"/>
              <a:ext cx="2611277" cy="230832"/>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D2D2D2"/>
                  </a:solidFill>
                  <a:effectLst/>
                  <a:uLnTx/>
                  <a:uFillTx/>
                  <a:latin typeface="Segoe UI Semibold"/>
                  <a:ea typeface="+mn-ea"/>
                  <a:cs typeface="Segoe UI" pitchFamily="34" charset="0"/>
                </a:rPr>
                <a:t>Direct connectivity via internet</a:t>
              </a:r>
              <a:endParaRPr kumimoji="0" lang="en-US" sz="900" b="0" i="0" u="none" strike="noStrike" kern="1200" cap="none" spc="0" normalizeH="0" baseline="0" noProof="0">
                <a:ln>
                  <a:noFill/>
                </a:ln>
                <a:solidFill>
                  <a:srgbClr val="D2D2D2"/>
                </a:solidFill>
                <a:effectLst/>
                <a:uLnTx/>
                <a:uFillTx/>
                <a:latin typeface="Segoe UI"/>
                <a:ea typeface="+mn-ea"/>
                <a:cs typeface="+mn-cs"/>
              </a:endParaRPr>
            </a:p>
          </p:txBody>
        </p:sp>
        <p:pic>
          <p:nvPicPr>
            <p:cNvPr id="178" name="Graphic 177">
              <a:extLst>
                <a:ext uri="{FF2B5EF4-FFF2-40B4-BE49-F238E27FC236}">
                  <a16:creationId xmlns:a16="http://schemas.microsoft.com/office/drawing/2014/main" id="{F5EC588B-5CBF-408B-995D-D7F622A5BEBC}"/>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5563699" y="5383401"/>
              <a:ext cx="274320" cy="274320"/>
            </a:xfrm>
            <a:prstGeom prst="rect">
              <a:avLst/>
            </a:prstGeom>
          </p:spPr>
        </p:pic>
        <p:sp>
          <p:nvSpPr>
            <p:cNvPr id="102" name="Rectangle 101">
              <a:extLst>
                <a:ext uri="{FF2B5EF4-FFF2-40B4-BE49-F238E27FC236}">
                  <a16:creationId xmlns:a16="http://schemas.microsoft.com/office/drawing/2014/main" id="{912B038F-3C2A-4AED-AEB6-A4E63C4A7514}"/>
                </a:ext>
              </a:extLst>
            </p:cNvPr>
            <p:cNvSpPr/>
            <p:nvPr/>
          </p:nvSpPr>
          <p:spPr bwMode="auto">
            <a:xfrm>
              <a:off x="7759250" y="3947067"/>
              <a:ext cx="1219621" cy="403335"/>
            </a:xfrm>
            <a:prstGeom prst="rect">
              <a:avLst/>
            </a:prstGeom>
            <a:solidFill>
              <a:srgbClr val="000000"/>
            </a:solidFill>
            <a:ln w="3175" cap="flat" cmpd="sng" algn="ctr">
              <a:solidFill>
                <a:srgbClr val="9BF00B"/>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Automation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account</a:t>
              </a:r>
            </a:p>
          </p:txBody>
        </p:sp>
        <p:pic>
          <p:nvPicPr>
            <p:cNvPr id="171" name="Graphic 170">
              <a:extLst>
                <a:ext uri="{FF2B5EF4-FFF2-40B4-BE49-F238E27FC236}">
                  <a16:creationId xmlns:a16="http://schemas.microsoft.com/office/drawing/2014/main" id="{D33EE608-AAD5-4575-8DAF-B57414324F45}"/>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8839530" y="3797859"/>
              <a:ext cx="242212" cy="274320"/>
            </a:xfrm>
            <a:prstGeom prst="rect">
              <a:avLst/>
            </a:prstGeom>
          </p:spPr>
        </p:pic>
        <p:cxnSp>
          <p:nvCxnSpPr>
            <p:cNvPr id="103" name="Straight Connector 102">
              <a:extLst>
                <a:ext uri="{FF2B5EF4-FFF2-40B4-BE49-F238E27FC236}">
                  <a16:creationId xmlns:a16="http://schemas.microsoft.com/office/drawing/2014/main" id="{F8A62738-8528-4976-9524-54B61E3F89CD}"/>
                </a:ext>
              </a:extLst>
            </p:cNvPr>
            <p:cNvCxnSpPr>
              <a:cxnSpLocks/>
              <a:stCxn id="166" idx="1"/>
              <a:endCxn id="102" idx="3"/>
            </p:cNvCxnSpPr>
            <p:nvPr/>
          </p:nvCxnSpPr>
          <p:spPr>
            <a:xfrm flipH="1">
              <a:off x="8978871" y="4148735"/>
              <a:ext cx="323504" cy="0"/>
            </a:xfrm>
            <a:prstGeom prst="line">
              <a:avLst/>
            </a:prstGeom>
            <a:ln>
              <a:solidFill>
                <a:srgbClr val="9BF00B"/>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9F6B977F-E0B4-40AA-88EE-81ACD283FAD1}"/>
                </a:ext>
              </a:extLst>
            </p:cNvPr>
            <p:cNvCxnSpPr>
              <a:cxnSpLocks/>
              <a:stCxn id="133" idx="0"/>
              <a:endCxn id="356" idx="0"/>
            </p:cNvCxnSpPr>
            <p:nvPr/>
          </p:nvCxnSpPr>
          <p:spPr>
            <a:xfrm rot="16200000" flipV="1">
              <a:off x="4873858" y="5312751"/>
              <a:ext cx="182695" cy="857019"/>
            </a:xfrm>
            <a:prstGeom prst="bentConnector3">
              <a:avLst>
                <a:gd name="adj1" fmla="val 166040"/>
              </a:avLst>
            </a:prstGeom>
            <a:ln>
              <a:solidFill>
                <a:srgbClr val="FFC00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16" name="Graphic 115">
              <a:extLst>
                <a:ext uri="{FF2B5EF4-FFF2-40B4-BE49-F238E27FC236}">
                  <a16:creationId xmlns:a16="http://schemas.microsoft.com/office/drawing/2014/main" id="{CA90AD10-367A-4DB5-923F-8E0802B2E424}"/>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11862268" y="5202626"/>
              <a:ext cx="242212" cy="274320"/>
            </a:xfrm>
            <a:prstGeom prst="rect">
              <a:avLst/>
            </a:prstGeom>
          </p:spPr>
        </p:pic>
      </p:grpSp>
    </p:spTree>
    <p:extLst>
      <p:ext uri="{BB962C8B-B14F-4D97-AF65-F5344CB8AC3E}">
        <p14:creationId xmlns:p14="http://schemas.microsoft.com/office/powerpoint/2010/main" val="3513945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65C4A2-8972-43E7-87D7-E399DA2D947A}"/>
              </a:ext>
            </a:extLst>
          </p:cNvPr>
          <p:cNvSpPr>
            <a:spLocks noGrp="1"/>
          </p:cNvSpPr>
          <p:nvPr>
            <p:ph type="title"/>
          </p:nvPr>
        </p:nvSpPr>
        <p:spPr>
          <a:xfrm>
            <a:off x="586740" y="457200"/>
            <a:ext cx="11018520" cy="923330"/>
          </a:xfrm>
        </p:spPr>
        <p:txBody>
          <a:bodyPr/>
          <a:lstStyle/>
          <a:p>
            <a:pPr algn="ctr"/>
            <a:r>
              <a:rPr lang="en-US" dirty="0"/>
              <a:t>Governance and Compliance</a:t>
            </a:r>
            <a:br>
              <a:rPr lang="en-US" dirty="0"/>
            </a:br>
            <a:r>
              <a:rPr lang="en-US" sz="2400" dirty="0">
                <a:latin typeface="+mn-lt"/>
              </a:rPr>
              <a:t>Guardrails to Reduce risk and errors</a:t>
            </a:r>
            <a:endParaRPr lang="en-US" sz="2000" dirty="0">
              <a:latin typeface="+mn-lt"/>
            </a:endParaRPr>
          </a:p>
        </p:txBody>
      </p:sp>
      <p:grpSp>
        <p:nvGrpSpPr>
          <p:cNvPr id="3" name="Group 2">
            <a:extLst>
              <a:ext uri="{FF2B5EF4-FFF2-40B4-BE49-F238E27FC236}">
                <a16:creationId xmlns:a16="http://schemas.microsoft.com/office/drawing/2014/main" id="{CA4D3AE1-1DE6-4E47-A839-29CFB6BF704A}"/>
              </a:ext>
              <a:ext uri="{C183D7F6-B498-43B3-948B-1728B52AA6E4}">
                <adec:decorative xmlns:adec="http://schemas.microsoft.com/office/drawing/2017/decorative" val="1"/>
              </a:ext>
            </a:extLst>
          </p:cNvPr>
          <p:cNvGrpSpPr/>
          <p:nvPr/>
        </p:nvGrpSpPr>
        <p:grpSpPr>
          <a:xfrm>
            <a:off x="5573870" y="3978710"/>
            <a:ext cx="1044259" cy="866970"/>
            <a:chOff x="5703174" y="4207818"/>
            <a:chExt cx="1044259" cy="866970"/>
          </a:xfrm>
        </p:grpSpPr>
        <p:pic>
          <p:nvPicPr>
            <p:cNvPr id="78" name="Graphic 77" descr="Azure Arc logo">
              <a:extLst>
                <a:ext uri="{FF2B5EF4-FFF2-40B4-BE49-F238E27FC236}">
                  <a16:creationId xmlns:a16="http://schemas.microsoft.com/office/drawing/2014/main" id="{317706AF-9D70-4594-A961-D57E2D51BB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06311" y="4207818"/>
              <a:ext cx="637986" cy="637986"/>
            </a:xfrm>
            <a:prstGeom prst="rect">
              <a:avLst/>
            </a:prstGeom>
            <a:effectLst>
              <a:outerShdw blurRad="571500" algn="tl" rotWithShape="0">
                <a:srgbClr val="0078D4">
                  <a:alpha val="70000"/>
                </a:srgbClr>
              </a:outerShdw>
            </a:effectLst>
          </p:spPr>
        </p:pic>
        <p:sp>
          <p:nvSpPr>
            <p:cNvPr id="23" name="TextBox 22">
              <a:extLst>
                <a:ext uri="{FF2B5EF4-FFF2-40B4-BE49-F238E27FC236}">
                  <a16:creationId xmlns:a16="http://schemas.microsoft.com/office/drawing/2014/main" id="{3206CBD8-3E6F-4DC5-A79B-3068C62F1D35}"/>
                </a:ext>
              </a:extLst>
            </p:cNvPr>
            <p:cNvSpPr txBox="1"/>
            <p:nvPr/>
          </p:nvSpPr>
          <p:spPr>
            <a:xfrm>
              <a:off x="5703174" y="4797789"/>
              <a:ext cx="1044259" cy="276999"/>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50E6FF"/>
                  </a:solidFill>
                  <a:effectLst/>
                  <a:uLnTx/>
                  <a:uFillTx/>
                  <a:latin typeface="Segoe UI Semibold"/>
                  <a:ea typeface="+mn-ea"/>
                  <a:cs typeface="+mn-cs"/>
                </a:rPr>
                <a:t>Azure Arc</a:t>
              </a: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81" name="Group 80">
            <a:extLst>
              <a:ext uri="{FF2B5EF4-FFF2-40B4-BE49-F238E27FC236}">
                <a16:creationId xmlns:a16="http://schemas.microsoft.com/office/drawing/2014/main" id="{B9181BEF-3E41-4D57-853C-B538CB86383C}"/>
              </a:ext>
              <a:ext uri="{C183D7F6-B498-43B3-948B-1728B52AA6E4}">
                <adec:decorative xmlns:adec="http://schemas.microsoft.com/office/drawing/2017/decorative" val="1"/>
              </a:ext>
            </a:extLst>
          </p:cNvPr>
          <p:cNvGrpSpPr/>
          <p:nvPr/>
        </p:nvGrpSpPr>
        <p:grpSpPr>
          <a:xfrm>
            <a:off x="4150758" y="4949301"/>
            <a:ext cx="3890483" cy="894686"/>
            <a:chOff x="6019198" y="5236776"/>
            <a:chExt cx="3798891" cy="842261"/>
          </a:xfrm>
        </p:grpSpPr>
        <p:sp>
          <p:nvSpPr>
            <p:cNvPr id="82" name="Rectangle 81">
              <a:extLst>
                <a:ext uri="{FF2B5EF4-FFF2-40B4-BE49-F238E27FC236}">
                  <a16:creationId xmlns:a16="http://schemas.microsoft.com/office/drawing/2014/main" id="{64C44BF3-DFDB-497A-A6CB-01B9DA1D0A6A}"/>
                </a:ext>
                <a:ext uri="{C183D7F6-B498-43B3-948B-1728B52AA6E4}">
                  <adec:decorative xmlns:adec="http://schemas.microsoft.com/office/drawing/2017/decorative" val="1"/>
                </a:ext>
              </a:extLst>
            </p:cNvPr>
            <p:cNvSpPr/>
            <p:nvPr/>
          </p:nvSpPr>
          <p:spPr bwMode="auto">
            <a:xfrm>
              <a:off x="6019198" y="5236776"/>
              <a:ext cx="3798891" cy="84226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err="1">
                <a:ln>
                  <a:noFill/>
                </a:ln>
                <a:solidFill>
                  <a:srgbClr val="50E6FF"/>
                </a:solidFill>
                <a:effectLst/>
                <a:uLnTx/>
                <a:uFillTx/>
                <a:latin typeface="Segoe UI"/>
                <a:ea typeface="+mj-ea"/>
                <a:cs typeface="+mj-cs"/>
              </a:endParaRPr>
            </a:p>
          </p:txBody>
        </p:sp>
        <p:grpSp>
          <p:nvGrpSpPr>
            <p:cNvPr id="83" name="Group 82">
              <a:extLst>
                <a:ext uri="{FF2B5EF4-FFF2-40B4-BE49-F238E27FC236}">
                  <a16:creationId xmlns:a16="http://schemas.microsoft.com/office/drawing/2014/main" id="{604A8292-E60E-4AD2-88A1-33FDB55FE057}"/>
                </a:ext>
              </a:extLst>
            </p:cNvPr>
            <p:cNvGrpSpPr/>
            <p:nvPr/>
          </p:nvGrpSpPr>
          <p:grpSpPr>
            <a:xfrm>
              <a:off x="6343322" y="5428291"/>
              <a:ext cx="3037433" cy="500498"/>
              <a:chOff x="6343322" y="5428291"/>
              <a:chExt cx="3037433" cy="500498"/>
            </a:xfrm>
          </p:grpSpPr>
          <p:grpSp>
            <p:nvGrpSpPr>
              <p:cNvPr id="84" name="Group 83" descr="Multi-cloud">
                <a:extLst>
                  <a:ext uri="{FF2B5EF4-FFF2-40B4-BE49-F238E27FC236}">
                    <a16:creationId xmlns:a16="http://schemas.microsoft.com/office/drawing/2014/main" id="{2C0EBB92-A8B2-4EC0-BB79-7D0E79D146BC}"/>
                  </a:ext>
                </a:extLst>
              </p:cNvPr>
              <p:cNvGrpSpPr/>
              <p:nvPr/>
            </p:nvGrpSpPr>
            <p:grpSpPr>
              <a:xfrm>
                <a:off x="6343322" y="5444669"/>
                <a:ext cx="817531" cy="484120"/>
                <a:chOff x="6764620" y="5811979"/>
                <a:chExt cx="817531" cy="484120"/>
              </a:xfrm>
            </p:grpSpPr>
            <p:sp>
              <p:nvSpPr>
                <p:cNvPr id="99" name="Rectangle 98">
                  <a:extLst>
                    <a:ext uri="{FF2B5EF4-FFF2-40B4-BE49-F238E27FC236}">
                      <a16:creationId xmlns:a16="http://schemas.microsoft.com/office/drawing/2014/main" id="{186BD946-6C43-4E7B-8523-C9B1817B982F}"/>
                    </a:ext>
                  </a:extLst>
                </p:cNvPr>
                <p:cNvSpPr/>
                <p:nvPr/>
              </p:nvSpPr>
              <p:spPr>
                <a:xfrm>
                  <a:off x="6764620" y="6111433"/>
                  <a:ext cx="817531" cy="184666"/>
                </a:xfrm>
                <a:prstGeom prst="rect">
                  <a:avLst/>
                </a:prstGeom>
              </p:spPr>
              <p:txBody>
                <a:bodyPr wrap="non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mn-cs"/>
                    </a:rPr>
                    <a:t>Multi-cloud</a:t>
                  </a:r>
                </a:p>
              </p:txBody>
            </p:sp>
            <p:grpSp>
              <p:nvGrpSpPr>
                <p:cNvPr id="100" name="Group 99">
                  <a:extLst>
                    <a:ext uri="{FF2B5EF4-FFF2-40B4-BE49-F238E27FC236}">
                      <a16:creationId xmlns:a16="http://schemas.microsoft.com/office/drawing/2014/main" id="{94093E93-F39D-47AD-9C77-96C5602CFDD4}"/>
                    </a:ext>
                  </a:extLst>
                </p:cNvPr>
                <p:cNvGrpSpPr/>
                <p:nvPr/>
              </p:nvGrpSpPr>
              <p:grpSpPr>
                <a:xfrm>
                  <a:off x="6955186" y="5811979"/>
                  <a:ext cx="436399" cy="243012"/>
                  <a:chOff x="8293891" y="5276034"/>
                  <a:chExt cx="575789" cy="320633"/>
                </a:xfrm>
              </p:grpSpPr>
              <p:sp>
                <p:nvSpPr>
                  <p:cNvPr id="101" name="Cloud">
                    <a:extLst>
                      <a:ext uri="{FF2B5EF4-FFF2-40B4-BE49-F238E27FC236}">
                        <a16:creationId xmlns:a16="http://schemas.microsoft.com/office/drawing/2014/main" id="{AD4DAEC0-D1A6-411E-BA41-581D889C711E}"/>
                      </a:ext>
                    </a:extLst>
                  </p:cNvPr>
                  <p:cNvSpPr>
                    <a:spLocks noChangeAspect="1"/>
                  </p:cNvSpPr>
                  <p:nvPr/>
                </p:nvSpPr>
                <p:spPr bwMode="auto">
                  <a:xfrm flipV="1">
                    <a:off x="8293891" y="5276034"/>
                    <a:ext cx="415769" cy="22919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25400" cap="flat">
                    <a:no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2" name="Cloud">
                    <a:extLst>
                      <a:ext uri="{FF2B5EF4-FFF2-40B4-BE49-F238E27FC236}">
                        <a16:creationId xmlns:a16="http://schemas.microsoft.com/office/drawing/2014/main" id="{6946E87B-772F-4E9C-9BD1-4A42E2182599}"/>
                      </a:ext>
                    </a:extLst>
                  </p:cNvPr>
                  <p:cNvSpPr>
                    <a:spLocks noChangeAspect="1"/>
                  </p:cNvSpPr>
                  <p:nvPr/>
                </p:nvSpPr>
                <p:spPr bwMode="auto">
                  <a:xfrm flipV="1">
                    <a:off x="8453911" y="5367474"/>
                    <a:ext cx="415769" cy="22919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353535"/>
                      </a:solidFill>
                      <a:effectLst/>
                      <a:uLnTx/>
                      <a:uFillTx/>
                      <a:latin typeface="Segoe UI Semilight"/>
                      <a:ea typeface="+mn-ea"/>
                      <a:cs typeface="+mn-cs"/>
                    </a:endParaRPr>
                  </a:p>
                </p:txBody>
              </p:sp>
            </p:grpSp>
          </p:grpSp>
          <p:grpSp>
            <p:nvGrpSpPr>
              <p:cNvPr id="85" name="Group 84" descr="Datacenter">
                <a:extLst>
                  <a:ext uri="{FF2B5EF4-FFF2-40B4-BE49-F238E27FC236}">
                    <a16:creationId xmlns:a16="http://schemas.microsoft.com/office/drawing/2014/main" id="{E5B8CF4D-E6C0-415D-8E3F-6B08895CAF7A}"/>
                  </a:ext>
                </a:extLst>
              </p:cNvPr>
              <p:cNvGrpSpPr/>
              <p:nvPr/>
            </p:nvGrpSpPr>
            <p:grpSpPr>
              <a:xfrm>
                <a:off x="7618326" y="5431874"/>
                <a:ext cx="765338" cy="496915"/>
                <a:chOff x="7925127" y="5808392"/>
                <a:chExt cx="765338" cy="496915"/>
              </a:xfrm>
            </p:grpSpPr>
            <p:sp>
              <p:nvSpPr>
                <p:cNvPr id="97" name="Rectangle 96">
                  <a:extLst>
                    <a:ext uri="{FF2B5EF4-FFF2-40B4-BE49-F238E27FC236}">
                      <a16:creationId xmlns:a16="http://schemas.microsoft.com/office/drawing/2014/main" id="{7B52C79E-ED4A-4C79-829B-1CD16BB98AC9}"/>
                    </a:ext>
                  </a:extLst>
                </p:cNvPr>
                <p:cNvSpPr/>
                <p:nvPr/>
              </p:nvSpPr>
              <p:spPr>
                <a:xfrm>
                  <a:off x="7925127" y="6120641"/>
                  <a:ext cx="765338" cy="184666"/>
                </a:xfrm>
                <a:prstGeom prst="rect">
                  <a:avLst/>
                </a:prstGeom>
              </p:spPr>
              <p:txBody>
                <a:bodyPr wrap="non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mn-cs"/>
                    </a:rPr>
                    <a:t>Datacenter</a:t>
                  </a:r>
                </a:p>
              </p:txBody>
            </p:sp>
            <p:pic>
              <p:nvPicPr>
                <p:cNvPr id="98" name="Picture 97">
                  <a:extLst>
                    <a:ext uri="{FF2B5EF4-FFF2-40B4-BE49-F238E27FC236}">
                      <a16:creationId xmlns:a16="http://schemas.microsoft.com/office/drawing/2014/main" id="{0EB28AB3-C85A-47FE-A56A-06A8080EB686}"/>
                    </a:ext>
                  </a:extLst>
                </p:cNvPr>
                <p:cNvPicPr>
                  <a:picLocks noChangeAspect="1"/>
                </p:cNvPicPr>
                <p:nvPr/>
              </p:nvPicPr>
              <p:blipFill>
                <a:blip r:embed="rId5"/>
                <a:srcRect/>
                <a:stretch/>
              </p:blipFill>
              <p:spPr>
                <a:xfrm>
                  <a:off x="8170298" y="5808392"/>
                  <a:ext cx="274997" cy="274997"/>
                </a:xfrm>
                <a:prstGeom prst="rect">
                  <a:avLst/>
                </a:prstGeom>
              </p:spPr>
            </p:pic>
          </p:grpSp>
          <p:grpSp>
            <p:nvGrpSpPr>
              <p:cNvPr id="86" name="Group 85" descr="Edge">
                <a:extLst>
                  <a:ext uri="{FF2B5EF4-FFF2-40B4-BE49-F238E27FC236}">
                    <a16:creationId xmlns:a16="http://schemas.microsoft.com/office/drawing/2014/main" id="{E184C50D-3CE3-4AE1-9DD8-0621FBF55EEA}"/>
                  </a:ext>
                </a:extLst>
              </p:cNvPr>
              <p:cNvGrpSpPr/>
              <p:nvPr/>
            </p:nvGrpSpPr>
            <p:grpSpPr>
              <a:xfrm>
                <a:off x="9032903" y="5428291"/>
                <a:ext cx="347852" cy="500498"/>
                <a:chOff x="9264400" y="5792951"/>
                <a:chExt cx="347852" cy="500498"/>
              </a:xfrm>
            </p:grpSpPr>
            <p:sp>
              <p:nvSpPr>
                <p:cNvPr id="87" name="Rectangle 86">
                  <a:extLst>
                    <a:ext uri="{FF2B5EF4-FFF2-40B4-BE49-F238E27FC236}">
                      <a16:creationId xmlns:a16="http://schemas.microsoft.com/office/drawing/2014/main" id="{499BDE58-013F-435B-A273-C0DA386F929D}"/>
                    </a:ext>
                  </a:extLst>
                </p:cNvPr>
                <p:cNvSpPr/>
                <p:nvPr/>
              </p:nvSpPr>
              <p:spPr>
                <a:xfrm>
                  <a:off x="9264400" y="6108783"/>
                  <a:ext cx="347852" cy="184666"/>
                </a:xfrm>
                <a:prstGeom prst="rect">
                  <a:avLst/>
                </a:prstGeom>
              </p:spPr>
              <p:txBody>
                <a:bodyPr wrap="non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mn-cs"/>
                    </a:rPr>
                    <a:t>Edge</a:t>
                  </a:r>
                </a:p>
              </p:txBody>
            </p:sp>
            <p:grpSp>
              <p:nvGrpSpPr>
                <p:cNvPr id="88" name="Group 87" descr="factory, manufacturing">
                  <a:extLst>
                    <a:ext uri="{FF2B5EF4-FFF2-40B4-BE49-F238E27FC236}">
                      <a16:creationId xmlns:a16="http://schemas.microsoft.com/office/drawing/2014/main" id="{11CCE168-C65E-4F40-81F3-A0D1ED0D1778}"/>
                    </a:ext>
                  </a:extLst>
                </p:cNvPr>
                <p:cNvGrpSpPr/>
                <p:nvPr/>
              </p:nvGrpSpPr>
              <p:grpSpPr>
                <a:xfrm>
                  <a:off x="9274428" y="5792951"/>
                  <a:ext cx="327797" cy="229616"/>
                  <a:chOff x="4298951" y="1169989"/>
                  <a:chExt cx="328613" cy="230188"/>
                </a:xfrm>
              </p:grpSpPr>
              <p:sp>
                <p:nvSpPr>
                  <p:cNvPr id="89" name="Rectangle 88">
                    <a:extLst>
                      <a:ext uri="{FF2B5EF4-FFF2-40B4-BE49-F238E27FC236}">
                        <a16:creationId xmlns:a16="http://schemas.microsoft.com/office/drawing/2014/main" id="{34285388-EB01-4FBE-9D3C-CF5A2BA453BC}"/>
                      </a:ext>
                    </a:extLst>
                  </p:cNvPr>
                  <p:cNvSpPr>
                    <a:spLocks noChangeArrowheads="1"/>
                  </p:cNvSpPr>
                  <p:nvPr/>
                </p:nvSpPr>
                <p:spPr bwMode="auto">
                  <a:xfrm>
                    <a:off x="4298951" y="1255714"/>
                    <a:ext cx="328613" cy="1444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90" name="Rectangle 89">
                    <a:extLst>
                      <a:ext uri="{FF2B5EF4-FFF2-40B4-BE49-F238E27FC236}">
                        <a16:creationId xmlns:a16="http://schemas.microsoft.com/office/drawing/2014/main" id="{CCFDB827-5D68-4676-8C91-64B448454423}"/>
                      </a:ext>
                    </a:extLst>
                  </p:cNvPr>
                  <p:cNvSpPr>
                    <a:spLocks noChangeArrowheads="1"/>
                  </p:cNvSpPr>
                  <p:nvPr/>
                </p:nvSpPr>
                <p:spPr bwMode="auto">
                  <a:xfrm>
                    <a:off x="4473576" y="1169989"/>
                    <a:ext cx="38100"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91" name="Rectangle 90">
                    <a:extLst>
                      <a:ext uri="{FF2B5EF4-FFF2-40B4-BE49-F238E27FC236}">
                        <a16:creationId xmlns:a16="http://schemas.microsoft.com/office/drawing/2014/main" id="{18A84C94-EF39-470B-9077-1D174FEC82EC}"/>
                      </a:ext>
                    </a:extLst>
                  </p:cNvPr>
                  <p:cNvSpPr>
                    <a:spLocks noChangeArrowheads="1"/>
                  </p:cNvSpPr>
                  <p:nvPr/>
                </p:nvSpPr>
                <p:spPr bwMode="auto">
                  <a:xfrm>
                    <a:off x="4546601" y="1169989"/>
                    <a:ext cx="34925"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92" name="Rectangle 91">
                    <a:extLst>
                      <a:ext uri="{FF2B5EF4-FFF2-40B4-BE49-F238E27FC236}">
                        <a16:creationId xmlns:a16="http://schemas.microsoft.com/office/drawing/2014/main" id="{6933D8BC-EA7E-4B7B-9C8A-CFBCD5A7017C}"/>
                      </a:ext>
                    </a:extLst>
                  </p:cNvPr>
                  <p:cNvSpPr>
                    <a:spLocks noChangeArrowheads="1"/>
                  </p:cNvSpPr>
                  <p:nvPr/>
                </p:nvSpPr>
                <p:spPr bwMode="auto">
                  <a:xfrm>
                    <a:off x="4403726" y="1270001"/>
                    <a:ext cx="34925"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96" name="Rectangle 95">
                    <a:extLst>
                      <a:ext uri="{FF2B5EF4-FFF2-40B4-BE49-F238E27FC236}">
                        <a16:creationId xmlns:a16="http://schemas.microsoft.com/office/drawing/2014/main" id="{AE16F594-DB32-4609-863F-965F1F6CA1EE}"/>
                      </a:ext>
                    </a:extLst>
                  </p:cNvPr>
                  <p:cNvSpPr>
                    <a:spLocks noChangeArrowheads="1"/>
                  </p:cNvSpPr>
                  <p:nvPr/>
                </p:nvSpPr>
                <p:spPr bwMode="auto">
                  <a:xfrm>
                    <a:off x="4332289" y="1270001"/>
                    <a:ext cx="36513"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grpSp>
          </p:grpSp>
        </p:grpSp>
      </p:grpSp>
      <p:grpSp>
        <p:nvGrpSpPr>
          <p:cNvPr id="2" name="Group 1">
            <a:extLst>
              <a:ext uri="{FF2B5EF4-FFF2-40B4-BE49-F238E27FC236}">
                <a16:creationId xmlns:a16="http://schemas.microsoft.com/office/drawing/2014/main" id="{9E58FB2D-EF9E-472B-B12F-7BC74B25521A}"/>
              </a:ext>
              <a:ext uri="{C183D7F6-B498-43B3-948B-1728B52AA6E4}">
                <adec:decorative xmlns:adec="http://schemas.microsoft.com/office/drawing/2017/decorative" val="1"/>
              </a:ext>
            </a:extLst>
          </p:cNvPr>
          <p:cNvGrpSpPr/>
          <p:nvPr/>
        </p:nvGrpSpPr>
        <p:grpSpPr>
          <a:xfrm>
            <a:off x="2673181" y="2146599"/>
            <a:ext cx="6845638" cy="1369100"/>
            <a:chOff x="2539369" y="2622471"/>
            <a:chExt cx="6845638" cy="1369100"/>
          </a:xfrm>
        </p:grpSpPr>
        <p:sp>
          <p:nvSpPr>
            <p:cNvPr id="58" name="Title 1">
              <a:extLst>
                <a:ext uri="{FF2B5EF4-FFF2-40B4-BE49-F238E27FC236}">
                  <a16:creationId xmlns:a16="http://schemas.microsoft.com/office/drawing/2014/main" id="{CC82EF72-AF8F-4164-A3FE-3B49C2EDE926}"/>
                </a:ext>
              </a:extLst>
            </p:cNvPr>
            <p:cNvSpPr txBox="1">
              <a:spLocks/>
            </p:cNvSpPr>
            <p:nvPr/>
          </p:nvSpPr>
          <p:spPr>
            <a:xfrm>
              <a:off x="2539369" y="3506873"/>
              <a:ext cx="1645920" cy="276999"/>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016"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w="3175">
                    <a:noFill/>
                  </a:ln>
                  <a:solidFill>
                    <a:srgbClr val="FFFFFF"/>
                  </a:solidFill>
                  <a:effectLst/>
                  <a:uLnTx/>
                  <a:uFillTx/>
                  <a:latin typeface="Segoe UI Semibold"/>
                  <a:ea typeface="+mn-ea"/>
                  <a:cs typeface="Segoe UI Semibold" panose="020B0702040204020203" pitchFamily="34" charset="0"/>
                </a:rPr>
                <a:t>IT/Ops</a:t>
              </a:r>
            </a:p>
          </p:txBody>
        </p:sp>
        <p:sp>
          <p:nvSpPr>
            <p:cNvPr id="60" name="Title 1">
              <a:extLst>
                <a:ext uri="{FF2B5EF4-FFF2-40B4-BE49-F238E27FC236}">
                  <a16:creationId xmlns:a16="http://schemas.microsoft.com/office/drawing/2014/main" id="{F68429F0-7DCB-49E6-9866-0CFCAC7F4D98}"/>
                </a:ext>
              </a:extLst>
            </p:cNvPr>
            <p:cNvSpPr txBox="1">
              <a:spLocks/>
            </p:cNvSpPr>
            <p:nvPr/>
          </p:nvSpPr>
          <p:spPr>
            <a:xfrm>
              <a:off x="4414503" y="3522857"/>
              <a:ext cx="1645920" cy="276999"/>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016"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solidFill>
                    <a:srgbClr val="FFFFFF"/>
                  </a:solidFill>
                  <a:effectLst/>
                  <a:uLnTx/>
                  <a:uFillTx/>
                  <a:latin typeface="Segoe UI Semibold"/>
                  <a:ea typeface="+mn-ea"/>
                  <a:cs typeface="Segoe UI Semibold" panose="020B0702040204020203" pitchFamily="34" charset="0"/>
                </a:rPr>
                <a:t>Guardrails</a:t>
              </a:r>
            </a:p>
          </p:txBody>
        </p:sp>
        <p:cxnSp>
          <p:nvCxnSpPr>
            <p:cNvPr id="62" name="Straight Connector 61">
              <a:extLst>
                <a:ext uri="{FF2B5EF4-FFF2-40B4-BE49-F238E27FC236}">
                  <a16:creationId xmlns:a16="http://schemas.microsoft.com/office/drawing/2014/main" id="{BBA69498-4C60-40C5-B950-FF6FF3C6EBDC}"/>
                </a:ext>
              </a:extLst>
            </p:cNvPr>
            <p:cNvCxnSpPr>
              <a:cxnSpLocks/>
            </p:cNvCxnSpPr>
            <p:nvPr/>
          </p:nvCxnSpPr>
          <p:spPr>
            <a:xfrm flipH="1">
              <a:off x="5095905" y="2912888"/>
              <a:ext cx="283117" cy="0"/>
            </a:xfrm>
            <a:prstGeom prst="line">
              <a:avLst/>
            </a:prstGeom>
            <a:noFill/>
            <a:ln w="15875" cap="flat" cmpd="sng" algn="ctr">
              <a:solidFill>
                <a:schemeClr val="accent1"/>
              </a:solidFill>
              <a:prstDash val="solid"/>
              <a:miter lim="800000"/>
              <a:headEnd type="arrow" w="med" len="med"/>
              <a:tailEnd type="none" w="lg" len="med"/>
            </a:ln>
            <a:effectLst/>
          </p:spPr>
        </p:cxnSp>
        <p:sp>
          <p:nvSpPr>
            <p:cNvPr id="63" name="Rectangle 62">
              <a:extLst>
                <a:ext uri="{FF2B5EF4-FFF2-40B4-BE49-F238E27FC236}">
                  <a16:creationId xmlns:a16="http://schemas.microsoft.com/office/drawing/2014/main" id="{3B32294D-F722-4993-B394-D5BEEC64D048}"/>
                </a:ext>
              </a:extLst>
            </p:cNvPr>
            <p:cNvSpPr/>
            <p:nvPr/>
          </p:nvSpPr>
          <p:spPr bwMode="auto">
            <a:xfrm>
              <a:off x="6717728" y="2772122"/>
              <a:ext cx="649293" cy="130384"/>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Rectangle 63">
              <a:extLst>
                <a:ext uri="{FF2B5EF4-FFF2-40B4-BE49-F238E27FC236}">
                  <a16:creationId xmlns:a16="http://schemas.microsoft.com/office/drawing/2014/main" id="{24F28CBF-7DD4-4338-ADB2-81BB95428EBF}"/>
                </a:ext>
              </a:extLst>
            </p:cNvPr>
            <p:cNvSpPr/>
            <p:nvPr/>
          </p:nvSpPr>
          <p:spPr bwMode="auto">
            <a:xfrm>
              <a:off x="6228455" y="3437573"/>
              <a:ext cx="1645920"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mn-cs"/>
                </a:rPr>
                <a:t>Automated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mn-cs"/>
                </a:rPr>
                <a:t>audits</a:t>
              </a:r>
            </a:p>
          </p:txBody>
        </p:sp>
        <p:sp>
          <p:nvSpPr>
            <p:cNvPr id="65" name="Rectangle 64">
              <a:extLst>
                <a:ext uri="{FF2B5EF4-FFF2-40B4-BE49-F238E27FC236}">
                  <a16:creationId xmlns:a16="http://schemas.microsoft.com/office/drawing/2014/main" id="{794DFD1F-D6E3-4605-8249-E83ECB6ACE80}"/>
                </a:ext>
              </a:extLst>
            </p:cNvPr>
            <p:cNvSpPr/>
            <p:nvPr/>
          </p:nvSpPr>
          <p:spPr bwMode="auto">
            <a:xfrm>
              <a:off x="7739087" y="3437573"/>
              <a:ext cx="1645920"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mn-cs"/>
                </a:rPr>
                <a:t>Delegated remediation</a:t>
              </a:r>
            </a:p>
          </p:txBody>
        </p:sp>
        <p:pic>
          <p:nvPicPr>
            <p:cNvPr id="66" name="Graphic 65">
              <a:extLst>
                <a:ext uri="{FF2B5EF4-FFF2-40B4-BE49-F238E27FC236}">
                  <a16:creationId xmlns:a16="http://schemas.microsoft.com/office/drawing/2014/main" id="{A1094FC5-A7AF-4065-A8AC-933F01A39E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55417" y="2690292"/>
              <a:ext cx="420575" cy="420575"/>
            </a:xfrm>
            <a:prstGeom prst="rect">
              <a:avLst/>
            </a:prstGeom>
          </p:spPr>
        </p:pic>
        <p:pic>
          <p:nvPicPr>
            <p:cNvPr id="67" name="Graphic 66">
              <a:extLst>
                <a:ext uri="{FF2B5EF4-FFF2-40B4-BE49-F238E27FC236}">
                  <a16:creationId xmlns:a16="http://schemas.microsoft.com/office/drawing/2014/main" id="{EE953927-1B9F-4FD7-B650-12912CD9268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27657" y="2664007"/>
              <a:ext cx="497762" cy="497762"/>
            </a:xfrm>
            <a:prstGeom prst="rect">
              <a:avLst/>
            </a:prstGeom>
          </p:spPr>
        </p:pic>
        <p:pic>
          <p:nvPicPr>
            <p:cNvPr id="68" name="Graphic 67">
              <a:extLst>
                <a:ext uri="{FF2B5EF4-FFF2-40B4-BE49-F238E27FC236}">
                  <a16:creationId xmlns:a16="http://schemas.microsoft.com/office/drawing/2014/main" id="{E5384836-8FD3-4F76-885B-CB2C843A8C2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04049" y="2671979"/>
              <a:ext cx="457200" cy="457200"/>
            </a:xfrm>
            <a:prstGeom prst="rect">
              <a:avLst/>
            </a:prstGeom>
          </p:spPr>
        </p:pic>
        <p:pic>
          <p:nvPicPr>
            <p:cNvPr id="69" name="Graphic 68">
              <a:extLst>
                <a:ext uri="{FF2B5EF4-FFF2-40B4-BE49-F238E27FC236}">
                  <a16:creationId xmlns:a16="http://schemas.microsoft.com/office/drawing/2014/main" id="{8BB31DF1-40C0-4601-9A25-728CE9F0C78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295078" y="2651743"/>
              <a:ext cx="457199" cy="457199"/>
            </a:xfrm>
            <a:prstGeom prst="rect">
              <a:avLst/>
            </a:prstGeom>
          </p:spPr>
        </p:pic>
        <p:pic>
          <p:nvPicPr>
            <p:cNvPr id="28" name="Graphic 27" descr="User">
              <a:extLst>
                <a:ext uri="{FF2B5EF4-FFF2-40B4-BE49-F238E27FC236}">
                  <a16:creationId xmlns:a16="http://schemas.microsoft.com/office/drawing/2014/main" id="{D3EA48B6-62B1-406B-A41E-D42C225EBC3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44910" y="2622471"/>
              <a:ext cx="580833" cy="580833"/>
            </a:xfrm>
            <a:prstGeom prst="rect">
              <a:avLst/>
            </a:prstGeom>
          </p:spPr>
        </p:pic>
        <p:cxnSp>
          <p:nvCxnSpPr>
            <p:cNvPr id="29" name="Straight Connector 28">
              <a:extLst>
                <a:ext uri="{FF2B5EF4-FFF2-40B4-BE49-F238E27FC236}">
                  <a16:creationId xmlns:a16="http://schemas.microsoft.com/office/drawing/2014/main" id="{B98AA431-A8E2-4F9F-BA9F-3294E8BB26FA}"/>
                </a:ext>
                <a:ext uri="{C183D7F6-B498-43B3-948B-1728B52AA6E4}">
                  <adec:decorative xmlns:adec="http://schemas.microsoft.com/office/drawing/2017/decorative" val="1"/>
                </a:ext>
              </a:extLst>
            </p:cNvPr>
            <p:cNvCxnSpPr>
              <a:cxnSpLocks/>
            </p:cNvCxnSpPr>
            <p:nvPr/>
          </p:nvCxnSpPr>
          <p:spPr>
            <a:xfrm flipH="1">
              <a:off x="3771658" y="2919793"/>
              <a:ext cx="613481" cy="0"/>
            </a:xfrm>
            <a:prstGeom prst="line">
              <a:avLst/>
            </a:prstGeom>
            <a:noFill/>
            <a:ln w="15875" cap="flat" cmpd="sng" algn="ctr">
              <a:solidFill>
                <a:schemeClr val="accent1"/>
              </a:solidFill>
              <a:prstDash val="solid"/>
              <a:miter lim="800000"/>
              <a:headEnd type="arrow" w="med" len="med"/>
              <a:tailEnd type="none" w="lg" len="med"/>
            </a:ln>
            <a:effectLst/>
          </p:spPr>
        </p:cxnSp>
        <p:sp>
          <p:nvSpPr>
            <p:cNvPr id="30" name="TextBox 29">
              <a:extLst>
                <a:ext uri="{FF2B5EF4-FFF2-40B4-BE49-F238E27FC236}">
                  <a16:creationId xmlns:a16="http://schemas.microsoft.com/office/drawing/2014/main" id="{E69B62F5-0235-4627-989B-3688E0BA467A}"/>
                </a:ext>
              </a:extLst>
            </p:cNvPr>
            <p:cNvSpPr txBox="1"/>
            <p:nvPr/>
          </p:nvSpPr>
          <p:spPr>
            <a:xfrm>
              <a:off x="5057955" y="3108942"/>
              <a:ext cx="1214049"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Azure Policy</a:t>
              </a:r>
            </a:p>
          </p:txBody>
        </p:sp>
        <p:cxnSp>
          <p:nvCxnSpPr>
            <p:cNvPr id="31" name="Straight Connector 30">
              <a:extLst>
                <a:ext uri="{FF2B5EF4-FFF2-40B4-BE49-F238E27FC236}">
                  <a16:creationId xmlns:a16="http://schemas.microsoft.com/office/drawing/2014/main" id="{68216ED1-3C1D-489C-82E8-0B6CCAFC09BF}"/>
                </a:ext>
                <a:ext uri="{C183D7F6-B498-43B3-948B-1728B52AA6E4}">
                  <adec:decorative xmlns:adec="http://schemas.microsoft.com/office/drawing/2017/decorative" val="1"/>
                </a:ext>
              </a:extLst>
            </p:cNvPr>
            <p:cNvCxnSpPr>
              <a:cxnSpLocks/>
            </p:cNvCxnSpPr>
            <p:nvPr/>
          </p:nvCxnSpPr>
          <p:spPr>
            <a:xfrm flipH="1">
              <a:off x="6026624" y="2912887"/>
              <a:ext cx="613481" cy="0"/>
            </a:xfrm>
            <a:prstGeom prst="line">
              <a:avLst/>
            </a:prstGeom>
            <a:noFill/>
            <a:ln w="15875" cap="flat" cmpd="sng" algn="ctr">
              <a:solidFill>
                <a:schemeClr val="accent1"/>
              </a:solidFill>
              <a:prstDash val="solid"/>
              <a:miter lim="800000"/>
              <a:headEnd type="arrow" w="med" len="med"/>
              <a:tailEnd type="none" w="lg" len="med"/>
            </a:ln>
            <a:effectLst/>
          </p:spPr>
        </p:cxnSp>
        <p:cxnSp>
          <p:nvCxnSpPr>
            <p:cNvPr id="32" name="Straight Connector 31">
              <a:extLst>
                <a:ext uri="{FF2B5EF4-FFF2-40B4-BE49-F238E27FC236}">
                  <a16:creationId xmlns:a16="http://schemas.microsoft.com/office/drawing/2014/main" id="{CFEFBFE7-507C-4313-B60A-A4DFF267C7A3}"/>
                </a:ext>
                <a:ext uri="{C183D7F6-B498-43B3-948B-1728B52AA6E4}">
                  <adec:decorative xmlns:adec="http://schemas.microsoft.com/office/drawing/2017/decorative" val="1"/>
                </a:ext>
              </a:extLst>
            </p:cNvPr>
            <p:cNvCxnSpPr>
              <a:cxnSpLocks/>
            </p:cNvCxnSpPr>
            <p:nvPr/>
          </p:nvCxnSpPr>
          <p:spPr>
            <a:xfrm flipH="1">
              <a:off x="7452409" y="2904997"/>
              <a:ext cx="613481" cy="0"/>
            </a:xfrm>
            <a:prstGeom prst="line">
              <a:avLst/>
            </a:prstGeom>
            <a:noFill/>
            <a:ln w="15875" cap="flat" cmpd="sng" algn="ctr">
              <a:solidFill>
                <a:schemeClr val="accent1"/>
              </a:solidFill>
              <a:prstDash val="solid"/>
              <a:miter lim="800000"/>
              <a:headEnd type="arrow" w="med" len="med"/>
              <a:tailEnd type="none" w="lg" len="med"/>
            </a:ln>
            <a:effectLst/>
          </p:spPr>
        </p:cxnSp>
      </p:grpSp>
    </p:spTree>
    <p:extLst>
      <p:ext uri="{BB962C8B-B14F-4D97-AF65-F5344CB8AC3E}">
        <p14:creationId xmlns:p14="http://schemas.microsoft.com/office/powerpoint/2010/main" val="3634896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Title 1">
            <a:extLst>
              <a:ext uri="{FF2B5EF4-FFF2-40B4-BE49-F238E27FC236}">
                <a16:creationId xmlns:a16="http://schemas.microsoft.com/office/drawing/2014/main" id="{E535CB30-8A51-4B05-A4B4-E463F9132BF7}"/>
              </a:ext>
            </a:extLst>
          </p:cNvPr>
          <p:cNvSpPr>
            <a:spLocks noGrp="1"/>
          </p:cNvSpPr>
          <p:nvPr>
            <p:ph type="title"/>
          </p:nvPr>
        </p:nvSpPr>
        <p:spPr>
          <a:xfrm>
            <a:off x="66303" y="11212"/>
            <a:ext cx="5923840" cy="276999"/>
          </a:xfrm>
        </p:spPr>
        <p:txBody>
          <a:bodyPr/>
          <a:lstStyle/>
          <a:p>
            <a:r>
              <a:rPr lang="en-US" sz="1800">
                <a:latin typeface="+mn-lt"/>
              </a:rPr>
              <a:t>Azure Arc-enabled servers – </a:t>
            </a:r>
            <a:r>
              <a:rPr lang="en-US" sz="1800" noProof="0">
                <a:latin typeface="+mn-lt"/>
              </a:rPr>
              <a:t>Identity and Access Management</a:t>
            </a:r>
            <a:endParaRPr lang="en-US" sz="1100">
              <a:latin typeface="+mn-lt"/>
            </a:endParaRPr>
          </a:p>
        </p:txBody>
      </p:sp>
      <p:pic>
        <p:nvPicPr>
          <p:cNvPr id="226" name="Graphic 225">
            <a:extLst>
              <a:ext uri="{FF2B5EF4-FFF2-40B4-BE49-F238E27FC236}">
                <a16:creationId xmlns:a16="http://schemas.microsoft.com/office/drawing/2014/main" id="{B24B01AA-25FE-435D-92EF-9331FA6EBE1A}"/>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88891" y="380292"/>
            <a:ext cx="274320" cy="274320"/>
          </a:xfrm>
          <a:prstGeom prst="rect">
            <a:avLst/>
          </a:prstGeom>
        </p:spPr>
      </p:pic>
      <p:grpSp>
        <p:nvGrpSpPr>
          <p:cNvPr id="2" name="Group 1">
            <a:extLst>
              <a:ext uri="{FF2B5EF4-FFF2-40B4-BE49-F238E27FC236}">
                <a16:creationId xmlns:a16="http://schemas.microsoft.com/office/drawing/2014/main" id="{CEF43667-E958-44DC-ADC0-6C82B393C0E1}"/>
              </a:ext>
              <a:ext uri="{C183D7F6-B498-43B3-948B-1728B52AA6E4}">
                <adec:decorative xmlns:adec="http://schemas.microsoft.com/office/drawing/2017/decorative" val="1"/>
              </a:ext>
            </a:extLst>
          </p:cNvPr>
          <p:cNvGrpSpPr/>
          <p:nvPr/>
        </p:nvGrpSpPr>
        <p:grpSpPr>
          <a:xfrm>
            <a:off x="412430" y="526655"/>
            <a:ext cx="11704413" cy="6200716"/>
            <a:chOff x="412430" y="526655"/>
            <a:chExt cx="11704413" cy="6200716"/>
          </a:xfrm>
        </p:grpSpPr>
        <p:sp>
          <p:nvSpPr>
            <p:cNvPr id="248" name="Rectangle 247">
              <a:extLst>
                <a:ext uri="{FF2B5EF4-FFF2-40B4-BE49-F238E27FC236}">
                  <a16:creationId xmlns:a16="http://schemas.microsoft.com/office/drawing/2014/main" id="{4CA120BE-27EF-4621-A56C-369BBD74E4DA}"/>
                </a:ext>
              </a:extLst>
            </p:cNvPr>
            <p:cNvSpPr/>
            <p:nvPr/>
          </p:nvSpPr>
          <p:spPr bwMode="auto">
            <a:xfrm>
              <a:off x="3509158" y="3836992"/>
              <a:ext cx="8607671" cy="2890379"/>
            </a:xfrm>
            <a:prstGeom prst="rect">
              <a:avLst/>
            </a:prstGeom>
            <a:solidFill>
              <a:srgbClr val="000000"/>
            </a:solidFill>
            <a:ln w="3175" cap="flat" cmpd="sng" algn="ctr">
              <a:solidFill>
                <a:srgbClr val="92D05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121" name="Rectangle 120">
              <a:extLst>
                <a:ext uri="{FF2B5EF4-FFF2-40B4-BE49-F238E27FC236}">
                  <a16:creationId xmlns:a16="http://schemas.microsoft.com/office/drawing/2014/main" id="{F8C98F48-0E30-47A9-9A67-06C9C5996819}"/>
                </a:ext>
              </a:extLst>
            </p:cNvPr>
            <p:cNvSpPr/>
            <p:nvPr/>
          </p:nvSpPr>
          <p:spPr bwMode="auto">
            <a:xfrm>
              <a:off x="4426051" y="4217005"/>
              <a:ext cx="5695946" cy="183765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Connected Machine Agent</a:t>
              </a:r>
            </a:p>
          </p:txBody>
        </p:sp>
        <p:sp>
          <p:nvSpPr>
            <p:cNvPr id="119" name="Rectangle 118">
              <a:extLst>
                <a:ext uri="{FF2B5EF4-FFF2-40B4-BE49-F238E27FC236}">
                  <a16:creationId xmlns:a16="http://schemas.microsoft.com/office/drawing/2014/main" id="{76B57050-15C9-407C-B2D2-97E29582A10B}"/>
                </a:ext>
              </a:extLst>
            </p:cNvPr>
            <p:cNvSpPr/>
            <p:nvPr/>
          </p:nvSpPr>
          <p:spPr bwMode="auto">
            <a:xfrm>
              <a:off x="4426051" y="1737408"/>
              <a:ext cx="7515778" cy="128360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Azure Resource Manager (ARM)</a:t>
              </a:r>
            </a:p>
          </p:txBody>
        </p:sp>
        <p:sp>
          <p:nvSpPr>
            <p:cNvPr id="105" name="Rectangle 104">
              <a:extLst>
                <a:ext uri="{FF2B5EF4-FFF2-40B4-BE49-F238E27FC236}">
                  <a16:creationId xmlns:a16="http://schemas.microsoft.com/office/drawing/2014/main" id="{404DA4E7-3404-4CFB-8456-10EC2C429C7D}"/>
                </a:ext>
              </a:extLst>
            </p:cNvPr>
            <p:cNvSpPr/>
            <p:nvPr/>
          </p:nvSpPr>
          <p:spPr bwMode="auto">
            <a:xfrm>
              <a:off x="4650605" y="4461826"/>
              <a:ext cx="1518924" cy="62017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rPr>
                <a:t>Host Instance Metadata Service (HIMDS) managed identity credentials</a:t>
              </a:r>
            </a:p>
          </p:txBody>
        </p:sp>
        <p:sp>
          <p:nvSpPr>
            <p:cNvPr id="108" name="Rectangle 107">
              <a:extLst>
                <a:ext uri="{FF2B5EF4-FFF2-40B4-BE49-F238E27FC236}">
                  <a16:creationId xmlns:a16="http://schemas.microsoft.com/office/drawing/2014/main" id="{79FDA4FA-75C3-480C-B180-6DA3652D248D}"/>
                </a:ext>
              </a:extLst>
            </p:cNvPr>
            <p:cNvSpPr/>
            <p:nvPr/>
          </p:nvSpPr>
          <p:spPr bwMode="auto">
            <a:xfrm>
              <a:off x="6492499" y="4461826"/>
              <a:ext cx="1518924" cy="62017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rPr>
                <a:t>Guest Configuration Extension Service</a:t>
              </a:r>
            </a:p>
          </p:txBody>
        </p:sp>
        <p:sp>
          <p:nvSpPr>
            <p:cNvPr id="109" name="Rectangle 108">
              <a:extLst>
                <a:ext uri="{FF2B5EF4-FFF2-40B4-BE49-F238E27FC236}">
                  <a16:creationId xmlns:a16="http://schemas.microsoft.com/office/drawing/2014/main" id="{6501FA69-58A3-469A-9F64-18122EB4738A}"/>
                </a:ext>
              </a:extLst>
            </p:cNvPr>
            <p:cNvSpPr/>
            <p:nvPr/>
          </p:nvSpPr>
          <p:spPr bwMode="auto">
            <a:xfrm>
              <a:off x="8356456" y="4461826"/>
              <a:ext cx="1518924" cy="62017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rPr>
                <a:t>Guest Configuration</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rPr>
                <a:t>Azure Arc Service</a:t>
              </a:r>
            </a:p>
          </p:txBody>
        </p:sp>
        <p:grpSp>
          <p:nvGrpSpPr>
            <p:cNvPr id="5" name="Group 4">
              <a:extLst>
                <a:ext uri="{FF2B5EF4-FFF2-40B4-BE49-F238E27FC236}">
                  <a16:creationId xmlns:a16="http://schemas.microsoft.com/office/drawing/2014/main" id="{1123207B-A0DD-4BDF-AB66-F20F39C84349}"/>
                </a:ext>
              </a:extLst>
            </p:cNvPr>
            <p:cNvGrpSpPr/>
            <p:nvPr/>
          </p:nvGrpSpPr>
          <p:grpSpPr>
            <a:xfrm>
              <a:off x="4983906" y="2256727"/>
              <a:ext cx="6755431" cy="620174"/>
              <a:chOff x="5077958" y="2440118"/>
              <a:chExt cx="6755431" cy="620174"/>
            </a:xfrm>
          </p:grpSpPr>
          <p:sp>
            <p:nvSpPr>
              <p:cNvPr id="115" name="Rectangle 114">
                <a:extLst>
                  <a:ext uri="{FF2B5EF4-FFF2-40B4-BE49-F238E27FC236}">
                    <a16:creationId xmlns:a16="http://schemas.microsoft.com/office/drawing/2014/main" id="{A9FA6DB3-E21B-4E7B-BA97-2C93E404A068}"/>
                  </a:ext>
                </a:extLst>
              </p:cNvPr>
              <p:cNvSpPr/>
              <p:nvPr/>
            </p:nvSpPr>
            <p:spPr bwMode="auto">
              <a:xfrm>
                <a:off x="5077958" y="2440118"/>
                <a:ext cx="3027517" cy="62017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rPr>
                  <a:t>Hybrid Compute</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rPr>
                  <a:t>Resource Provider</a:t>
                </a:r>
              </a:p>
            </p:txBody>
          </p:sp>
          <p:sp>
            <p:nvSpPr>
              <p:cNvPr id="117" name="Rectangle 116">
                <a:extLst>
                  <a:ext uri="{FF2B5EF4-FFF2-40B4-BE49-F238E27FC236}">
                    <a16:creationId xmlns:a16="http://schemas.microsoft.com/office/drawing/2014/main" id="{3C0D68B9-1B86-443D-9768-B318927D1225}"/>
                  </a:ext>
                </a:extLst>
              </p:cNvPr>
              <p:cNvSpPr/>
              <p:nvPr/>
            </p:nvSpPr>
            <p:spPr bwMode="auto">
              <a:xfrm>
                <a:off x="8450508" y="2440118"/>
                <a:ext cx="1518924" cy="62017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rPr>
                  <a:t>Guest Configuration</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rPr>
                  <a:t>Resource Provider</a:t>
                </a:r>
              </a:p>
            </p:txBody>
          </p:sp>
          <p:sp>
            <p:nvSpPr>
              <p:cNvPr id="118" name="Rectangle 117">
                <a:extLst>
                  <a:ext uri="{FF2B5EF4-FFF2-40B4-BE49-F238E27FC236}">
                    <a16:creationId xmlns:a16="http://schemas.microsoft.com/office/drawing/2014/main" id="{6C07A6A0-65D5-4D4D-9297-BC60762A84DC}"/>
                  </a:ext>
                </a:extLst>
              </p:cNvPr>
              <p:cNvSpPr/>
              <p:nvPr/>
            </p:nvSpPr>
            <p:spPr bwMode="auto">
              <a:xfrm>
                <a:off x="10314465" y="2440118"/>
                <a:ext cx="1518924" cy="62017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rPr>
                  <a:t>Log Analytics Workspace</a:t>
                </a:r>
              </a:p>
            </p:txBody>
          </p:sp>
        </p:grpSp>
        <p:pic>
          <p:nvPicPr>
            <p:cNvPr id="8" name="Graphic 7">
              <a:extLst>
                <a:ext uri="{FF2B5EF4-FFF2-40B4-BE49-F238E27FC236}">
                  <a16:creationId xmlns:a16="http://schemas.microsoft.com/office/drawing/2014/main" id="{8DC2A46C-B0D3-41F2-87BC-6E1D9412D64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88891" y="1600248"/>
              <a:ext cx="274320" cy="274320"/>
            </a:xfrm>
            <a:prstGeom prst="rect">
              <a:avLst/>
            </a:prstGeom>
          </p:spPr>
        </p:pic>
        <p:cxnSp>
          <p:nvCxnSpPr>
            <p:cNvPr id="122" name="Connector: Elbow 121">
              <a:extLst>
                <a:ext uri="{FF2B5EF4-FFF2-40B4-BE49-F238E27FC236}">
                  <a16:creationId xmlns:a16="http://schemas.microsoft.com/office/drawing/2014/main" id="{185E3C68-11FA-47F0-B8E3-F1F1AC28478C}"/>
                </a:ext>
              </a:extLst>
            </p:cNvPr>
            <p:cNvCxnSpPr>
              <a:cxnSpLocks/>
              <a:stCxn id="108" idx="0"/>
            </p:cNvCxnSpPr>
            <p:nvPr/>
          </p:nvCxnSpPr>
          <p:spPr>
            <a:xfrm rot="5400000" flipH="1" flipV="1">
              <a:off x="7636121" y="3225818"/>
              <a:ext cx="851849" cy="1620169"/>
            </a:xfrm>
            <a:prstGeom prst="bentConnector2">
              <a:avLst/>
            </a:prstGeom>
            <a:ln w="12700">
              <a:solidFill>
                <a:schemeClr val="accent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5CED645-4E55-452A-BB30-C44D6058793E}"/>
                </a:ext>
                <a:ext uri="{C183D7F6-B498-43B3-948B-1728B52AA6E4}">
                  <adec:decorative xmlns:adec="http://schemas.microsoft.com/office/drawing/2017/decorative" val="1"/>
                </a:ext>
              </a:extLst>
            </p:cNvPr>
            <p:cNvCxnSpPr>
              <a:cxnSpLocks/>
              <a:stCxn id="117" idx="2"/>
              <a:endCxn id="109" idx="0"/>
            </p:cNvCxnSpPr>
            <p:nvPr/>
          </p:nvCxnSpPr>
          <p:spPr>
            <a:xfrm>
              <a:off x="9115918" y="2876901"/>
              <a:ext cx="0" cy="1584925"/>
            </a:xfrm>
            <a:prstGeom prst="line">
              <a:avLst/>
            </a:prstGeom>
            <a:ln w="12700">
              <a:solidFill>
                <a:schemeClr val="accent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3837709E-C725-47A8-B853-97F2F7184C27}"/>
                </a:ext>
                <a:ext uri="{C183D7F6-B498-43B3-948B-1728B52AA6E4}">
                  <adec:decorative xmlns:adec="http://schemas.microsoft.com/office/drawing/2017/decorative" val="1"/>
                </a:ext>
              </a:extLst>
            </p:cNvPr>
            <p:cNvCxnSpPr>
              <a:cxnSpLocks/>
            </p:cNvCxnSpPr>
            <p:nvPr/>
          </p:nvCxnSpPr>
          <p:spPr>
            <a:xfrm>
              <a:off x="8872130" y="2876900"/>
              <a:ext cx="0" cy="733078"/>
            </a:xfrm>
            <a:prstGeom prst="line">
              <a:avLst/>
            </a:prstGeom>
            <a:ln w="12700">
              <a:solidFill>
                <a:schemeClr val="accent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7A6F7B5D-1D03-430F-B31A-03C48556AF77}"/>
                </a:ext>
              </a:extLst>
            </p:cNvPr>
            <p:cNvSpPr txBox="1"/>
            <p:nvPr/>
          </p:nvSpPr>
          <p:spPr>
            <a:xfrm>
              <a:off x="9101526" y="3076249"/>
              <a:ext cx="1390773"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Guest configuration updates are managed using Azure token obtained with managed identity credentials</a:t>
              </a:r>
            </a:p>
          </p:txBody>
        </p:sp>
        <p:cxnSp>
          <p:nvCxnSpPr>
            <p:cNvPr id="156" name="Connector: Elbow 155">
              <a:extLst>
                <a:ext uri="{FF2B5EF4-FFF2-40B4-BE49-F238E27FC236}">
                  <a16:creationId xmlns:a16="http://schemas.microsoft.com/office/drawing/2014/main" id="{356F3D0E-2670-4758-8175-974043999DC3}"/>
                </a:ext>
              </a:extLst>
            </p:cNvPr>
            <p:cNvCxnSpPr>
              <a:cxnSpLocks/>
              <a:stCxn id="105" idx="0"/>
              <a:endCxn id="115" idx="2"/>
            </p:cNvCxnSpPr>
            <p:nvPr/>
          </p:nvCxnSpPr>
          <p:spPr>
            <a:xfrm rot="5400000" flipH="1" flipV="1">
              <a:off x="5161404" y="3125565"/>
              <a:ext cx="1584925" cy="1087598"/>
            </a:xfrm>
            <a:prstGeom prst="bentConnector3">
              <a:avLst>
                <a:gd name="adj1" fmla="val 50000"/>
              </a:avLst>
            </a:prstGeom>
            <a:ln w="12700">
              <a:solidFill>
                <a:schemeClr val="accent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D2315159-8A77-4D8A-95F5-D1B19BA3E8E6}"/>
                </a:ext>
                <a:ext uri="{C183D7F6-B498-43B3-948B-1728B52AA6E4}">
                  <adec:decorative xmlns:adec="http://schemas.microsoft.com/office/drawing/2017/decorative" val="1"/>
                </a:ext>
              </a:extLst>
            </p:cNvPr>
            <p:cNvCxnSpPr>
              <a:cxnSpLocks/>
            </p:cNvCxnSpPr>
            <p:nvPr/>
          </p:nvCxnSpPr>
          <p:spPr>
            <a:xfrm>
              <a:off x="5228401" y="2876899"/>
              <a:ext cx="0" cy="1584927"/>
            </a:xfrm>
            <a:prstGeom prst="line">
              <a:avLst/>
            </a:prstGeom>
            <a:ln w="12700">
              <a:solidFill>
                <a:schemeClr val="accent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3" name="Connector: Elbow 162">
              <a:extLst>
                <a:ext uri="{FF2B5EF4-FFF2-40B4-BE49-F238E27FC236}">
                  <a16:creationId xmlns:a16="http://schemas.microsoft.com/office/drawing/2014/main" id="{AB074690-8AE6-45FF-9260-AF0AC7942584}"/>
                </a:ext>
              </a:extLst>
            </p:cNvPr>
            <p:cNvCxnSpPr>
              <a:cxnSpLocks/>
              <a:stCxn id="109" idx="2"/>
              <a:endCxn id="105" idx="2"/>
            </p:cNvCxnSpPr>
            <p:nvPr/>
          </p:nvCxnSpPr>
          <p:spPr>
            <a:xfrm rot="5400000">
              <a:off x="7262993" y="3229075"/>
              <a:ext cx="12700" cy="3705851"/>
            </a:xfrm>
            <a:prstGeom prst="bentConnector3">
              <a:avLst>
                <a:gd name="adj1" fmla="val 4819354"/>
              </a:avLst>
            </a:prstGeom>
            <a:ln w="12700">
              <a:solidFill>
                <a:schemeClr val="accent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0" name="Connector: Elbow 169">
              <a:extLst>
                <a:ext uri="{FF2B5EF4-FFF2-40B4-BE49-F238E27FC236}">
                  <a16:creationId xmlns:a16="http://schemas.microsoft.com/office/drawing/2014/main" id="{A8AFD8E8-686A-4EEA-8A3F-3359D0CB280B}"/>
                </a:ext>
              </a:extLst>
            </p:cNvPr>
            <p:cNvCxnSpPr>
              <a:cxnSpLocks/>
              <a:stCxn id="108" idx="2"/>
              <a:endCxn id="105" idx="2"/>
            </p:cNvCxnSpPr>
            <p:nvPr/>
          </p:nvCxnSpPr>
          <p:spPr>
            <a:xfrm rot="5400000">
              <a:off x="6331014" y="4161053"/>
              <a:ext cx="12700" cy="1841894"/>
            </a:xfrm>
            <a:prstGeom prst="bentConnector3">
              <a:avLst>
                <a:gd name="adj1" fmla="val 3843866"/>
              </a:avLst>
            </a:prstGeom>
            <a:ln w="12700">
              <a:solidFill>
                <a:schemeClr val="accent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0858A7D3-8DA7-41B2-AFDE-BFDB9EBAE280}"/>
                </a:ext>
              </a:extLst>
            </p:cNvPr>
            <p:cNvSpPr txBox="1"/>
            <p:nvPr/>
          </p:nvSpPr>
          <p:spPr>
            <a:xfrm>
              <a:off x="9086678" y="5088638"/>
              <a:ext cx="1070911" cy="523220"/>
            </a:xfrm>
            <a:prstGeom prst="rect">
              <a:avLst/>
            </a:prstGeom>
            <a:noFill/>
          </p:spPr>
          <p:txBody>
            <a:bodyPr wrap="square" anchor="ctr">
              <a:spAutoFit/>
            </a:bodyPr>
            <a:lstStyle>
              <a:defPPr>
                <a:defRPr lang="en-US"/>
              </a:defPPr>
              <a:lvl1pPr algn="ctr">
                <a:defRPr sz="700">
                  <a:solidFill>
                    <a:srgbClr val="50E6FF"/>
                  </a:solidFill>
                  <a:latin typeface="Segoe UI Semibold"/>
                  <a:cs typeface="Segoe UI"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Guest configuration Arc service is created and runs under Local System account</a:t>
              </a:r>
            </a:p>
          </p:txBody>
        </p:sp>
        <p:sp>
          <p:nvSpPr>
            <p:cNvPr id="177" name="TextBox 176">
              <a:extLst>
                <a:ext uri="{FF2B5EF4-FFF2-40B4-BE49-F238E27FC236}">
                  <a16:creationId xmlns:a16="http://schemas.microsoft.com/office/drawing/2014/main" id="{F896AF68-48A4-4A52-9BFA-0E117E90F229}"/>
                </a:ext>
              </a:extLst>
            </p:cNvPr>
            <p:cNvSpPr txBox="1"/>
            <p:nvPr/>
          </p:nvSpPr>
          <p:spPr>
            <a:xfrm>
              <a:off x="7189390" y="5066966"/>
              <a:ext cx="1451831" cy="415498"/>
            </a:xfrm>
            <a:prstGeom prst="rect">
              <a:avLst/>
            </a:prstGeom>
            <a:noFill/>
          </p:spPr>
          <p:txBody>
            <a:bodyPr wrap="square" anchor="ctr">
              <a:spAutoFit/>
            </a:bodyPr>
            <a:lstStyle>
              <a:defPPr>
                <a:defRPr lang="en-US"/>
              </a:defPPr>
              <a:lvl1pPr algn="ctr">
                <a:defRPr sz="700">
                  <a:solidFill>
                    <a:srgbClr val="50E6FF"/>
                  </a:solidFill>
                  <a:latin typeface="Segoe UI Semibold"/>
                  <a:cs typeface="Segoe UI"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Guest configuration extension service is created and runs under Local System account</a:t>
              </a:r>
            </a:p>
          </p:txBody>
        </p:sp>
        <p:sp>
          <p:nvSpPr>
            <p:cNvPr id="181" name="TextBox 180">
              <a:extLst>
                <a:ext uri="{FF2B5EF4-FFF2-40B4-BE49-F238E27FC236}">
                  <a16:creationId xmlns:a16="http://schemas.microsoft.com/office/drawing/2014/main" id="{5BE8D02B-2116-4FF4-8C85-88077D3958DE}"/>
                </a:ext>
              </a:extLst>
            </p:cNvPr>
            <p:cNvSpPr txBox="1"/>
            <p:nvPr/>
          </p:nvSpPr>
          <p:spPr>
            <a:xfrm>
              <a:off x="5388004" y="5103686"/>
              <a:ext cx="1570644" cy="415498"/>
            </a:xfrm>
            <a:prstGeom prst="rect">
              <a:avLst/>
            </a:prstGeom>
            <a:noFill/>
          </p:spPr>
          <p:txBody>
            <a:bodyPr wrap="square" anchor="ctr">
              <a:spAutoFit/>
            </a:bodyPr>
            <a:lstStyle>
              <a:defPPr>
                <a:defRPr lang="en-US"/>
              </a:defPPr>
              <a:lvl1pPr algn="ctr">
                <a:defRPr sz="700">
                  <a:solidFill>
                    <a:srgbClr val="50E6FF"/>
                  </a:solidFill>
                  <a:latin typeface="Segoe UI Semibold"/>
                  <a:cs typeface="Segoe UI"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HIMDS service is created and runs under NT </a:t>
              </a:r>
              <a:r>
                <a:rPr kumimoji="0" lang="en-US" sz="700" b="0" i="1" u="none" strike="noStrike" kern="1200" cap="none" spc="0" normalizeH="0" baseline="0" noProof="0">
                  <a:ln>
                    <a:noFill/>
                  </a:ln>
                  <a:solidFill>
                    <a:srgbClr val="FFFFFF"/>
                  </a:solidFill>
                  <a:effectLst/>
                  <a:uLnTx/>
                  <a:uFillTx/>
                  <a:latin typeface="Segoe UI Semibold"/>
                  <a:ea typeface="+mn-ea"/>
                  <a:cs typeface="Segoe UI" pitchFamily="34" charset="0"/>
                </a:rPr>
                <a:t>Service\</a:t>
              </a:r>
              <a:r>
                <a:rPr kumimoji="0" lang="en-US" sz="700" b="0" i="1" u="none" strike="noStrike" kern="1200" cap="none" spc="0" normalizeH="0" baseline="0" noProof="0" err="1">
                  <a:ln>
                    <a:noFill/>
                  </a:ln>
                  <a:solidFill>
                    <a:srgbClr val="FFFFFF"/>
                  </a:solidFill>
                  <a:effectLst/>
                  <a:uLnTx/>
                  <a:uFillTx/>
                  <a:latin typeface="Segoe UI Semibold"/>
                  <a:ea typeface="+mn-ea"/>
                  <a:cs typeface="Segoe UI" pitchFamily="34" charset="0"/>
                </a:rPr>
                <a:t>himds</a:t>
              </a: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 virtual account with least privileges</a:t>
              </a:r>
            </a:p>
          </p:txBody>
        </p:sp>
        <p:sp>
          <p:nvSpPr>
            <p:cNvPr id="186" name="TextBox 185">
              <a:extLst>
                <a:ext uri="{FF2B5EF4-FFF2-40B4-BE49-F238E27FC236}">
                  <a16:creationId xmlns:a16="http://schemas.microsoft.com/office/drawing/2014/main" id="{DBA9CAE9-12DA-4FA6-A0DC-742A7BE7B5CD}"/>
                </a:ext>
              </a:extLst>
            </p:cNvPr>
            <p:cNvSpPr txBox="1"/>
            <p:nvPr/>
          </p:nvSpPr>
          <p:spPr>
            <a:xfrm>
              <a:off x="10925780" y="4025402"/>
              <a:ext cx="1191063" cy="523220"/>
            </a:xfrm>
            <a:prstGeom prst="rect">
              <a:avLst/>
            </a:prstGeom>
            <a:noFill/>
          </p:spPr>
          <p:txBody>
            <a:bodyPr wrap="square" anchor="ctr">
              <a:spAutoFit/>
            </a:bodyPr>
            <a:lstStyle>
              <a:defPPr>
                <a:defRPr lang="en-US"/>
              </a:defPPr>
              <a:lvl1pPr algn="ctr">
                <a:defRPr sz="700">
                  <a:solidFill>
                    <a:srgbClr val="50E6FF"/>
                  </a:solidFill>
                  <a:latin typeface="Segoe UI Semibold"/>
                  <a:cs typeface="Segoe UI"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Log data is ingested into Log Analytics workspace using Log Analytics workspace credentials</a:t>
              </a:r>
            </a:p>
          </p:txBody>
        </p:sp>
        <p:sp>
          <p:nvSpPr>
            <p:cNvPr id="188" name="Rectangle 187">
              <a:extLst>
                <a:ext uri="{FF2B5EF4-FFF2-40B4-BE49-F238E27FC236}">
                  <a16:creationId xmlns:a16="http://schemas.microsoft.com/office/drawing/2014/main" id="{BDC4B02B-D71F-4496-9939-3377D191E9F6}"/>
                </a:ext>
              </a:extLst>
            </p:cNvPr>
            <p:cNvSpPr/>
            <p:nvPr/>
          </p:nvSpPr>
          <p:spPr bwMode="auto">
            <a:xfrm>
              <a:off x="10220413" y="4630666"/>
              <a:ext cx="1518924" cy="24337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rPr>
                <a:t>Log Analytics Agent</a:t>
              </a:r>
            </a:p>
          </p:txBody>
        </p:sp>
        <p:sp>
          <p:nvSpPr>
            <p:cNvPr id="189" name="Rectangle 188">
              <a:extLst>
                <a:ext uri="{FF2B5EF4-FFF2-40B4-BE49-F238E27FC236}">
                  <a16:creationId xmlns:a16="http://schemas.microsoft.com/office/drawing/2014/main" id="{D30D0735-0831-4CC8-8FFE-6E72E5201232}"/>
                </a:ext>
              </a:extLst>
            </p:cNvPr>
            <p:cNvSpPr/>
            <p:nvPr/>
          </p:nvSpPr>
          <p:spPr bwMode="auto">
            <a:xfrm>
              <a:off x="10220413" y="4979960"/>
              <a:ext cx="1518924" cy="24337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rPr>
                <a:t>Custom Script</a:t>
              </a:r>
            </a:p>
          </p:txBody>
        </p:sp>
        <p:sp>
          <p:nvSpPr>
            <p:cNvPr id="190" name="Rectangle 189">
              <a:extLst>
                <a:ext uri="{FF2B5EF4-FFF2-40B4-BE49-F238E27FC236}">
                  <a16:creationId xmlns:a16="http://schemas.microsoft.com/office/drawing/2014/main" id="{D6A5DB53-6622-4C33-B30C-D0834BF3862C}"/>
                </a:ext>
              </a:extLst>
            </p:cNvPr>
            <p:cNvSpPr/>
            <p:nvPr/>
          </p:nvSpPr>
          <p:spPr bwMode="auto">
            <a:xfrm>
              <a:off x="10225932" y="5329254"/>
              <a:ext cx="1518924" cy="24337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rPr>
                <a:t>Dependency Agent</a:t>
              </a:r>
            </a:p>
          </p:txBody>
        </p:sp>
        <p:cxnSp>
          <p:nvCxnSpPr>
            <p:cNvPr id="191" name="Straight Connector 190">
              <a:extLst>
                <a:ext uri="{FF2B5EF4-FFF2-40B4-BE49-F238E27FC236}">
                  <a16:creationId xmlns:a16="http://schemas.microsoft.com/office/drawing/2014/main" id="{15C9C5AD-2699-49CB-B013-1B63D49B0F98}"/>
                </a:ext>
                <a:ext uri="{C183D7F6-B498-43B3-948B-1728B52AA6E4}">
                  <adec:decorative xmlns:adec="http://schemas.microsoft.com/office/drawing/2017/decorative" val="1"/>
                </a:ext>
              </a:extLst>
            </p:cNvPr>
            <p:cNvCxnSpPr>
              <a:cxnSpLocks/>
              <a:stCxn id="118" idx="2"/>
              <a:endCxn id="188" idx="0"/>
            </p:cNvCxnSpPr>
            <p:nvPr/>
          </p:nvCxnSpPr>
          <p:spPr>
            <a:xfrm>
              <a:off x="10979875" y="2876901"/>
              <a:ext cx="0" cy="1753765"/>
            </a:xfrm>
            <a:prstGeom prst="line">
              <a:avLst/>
            </a:prstGeom>
            <a:ln w="12700">
              <a:solidFill>
                <a:schemeClr val="accent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94" name="Graphic 193">
              <a:extLst>
                <a:ext uri="{FF2B5EF4-FFF2-40B4-BE49-F238E27FC236}">
                  <a16:creationId xmlns:a16="http://schemas.microsoft.com/office/drawing/2014/main" id="{9E60012A-7A78-4E35-98E9-9EA576D5533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679757" y="2078545"/>
              <a:ext cx="242212" cy="274320"/>
            </a:xfrm>
            <a:prstGeom prst="rect">
              <a:avLst/>
            </a:prstGeom>
          </p:spPr>
        </p:pic>
        <p:sp>
          <p:nvSpPr>
            <p:cNvPr id="196" name="TextBox 195">
              <a:extLst>
                <a:ext uri="{FF2B5EF4-FFF2-40B4-BE49-F238E27FC236}">
                  <a16:creationId xmlns:a16="http://schemas.microsoft.com/office/drawing/2014/main" id="{5E227D14-53D1-4663-9DDD-13D7E299BCB9}"/>
                </a:ext>
              </a:extLst>
            </p:cNvPr>
            <p:cNvSpPr txBox="1"/>
            <p:nvPr/>
          </p:nvSpPr>
          <p:spPr>
            <a:xfrm>
              <a:off x="10335184" y="5678548"/>
              <a:ext cx="1404153" cy="415498"/>
            </a:xfrm>
            <a:prstGeom prst="rect">
              <a:avLst/>
            </a:prstGeom>
            <a:noFill/>
          </p:spPr>
          <p:txBody>
            <a:bodyPr wrap="square" anchor="ctr">
              <a:spAutoFit/>
            </a:bodyPr>
            <a:lstStyle>
              <a:defPPr>
                <a:defRPr lang="en-US"/>
              </a:defPPr>
              <a:lvl1pPr algn="ctr">
                <a:defRPr sz="700">
                  <a:solidFill>
                    <a:srgbClr val="50E6FF"/>
                  </a:solidFill>
                  <a:latin typeface="Segoe UI Semibold"/>
                  <a:cs typeface="Segoe UI"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Extensions are created using Local System account privileges of extension service</a:t>
              </a:r>
            </a:p>
          </p:txBody>
        </p:sp>
        <p:sp>
          <p:nvSpPr>
            <p:cNvPr id="198" name="TextBox 197">
              <a:extLst>
                <a:ext uri="{FF2B5EF4-FFF2-40B4-BE49-F238E27FC236}">
                  <a16:creationId xmlns:a16="http://schemas.microsoft.com/office/drawing/2014/main" id="{37A94A68-58A6-4FC2-BD41-FFF7733F88F5}"/>
                </a:ext>
              </a:extLst>
            </p:cNvPr>
            <p:cNvSpPr txBox="1"/>
            <p:nvPr/>
          </p:nvSpPr>
          <p:spPr>
            <a:xfrm>
              <a:off x="7620579" y="6105596"/>
              <a:ext cx="1755177" cy="523220"/>
            </a:xfrm>
            <a:prstGeom prst="rect">
              <a:avLst/>
            </a:prstGeom>
            <a:noFill/>
          </p:spPr>
          <p:txBody>
            <a:bodyPr wrap="square" anchor="ctr">
              <a:spAutoFit/>
            </a:bodyPr>
            <a:lstStyle>
              <a:defPPr>
                <a:defRPr lang="en-US"/>
              </a:defPPr>
              <a:lvl1pPr algn="ctr">
                <a:defRPr sz="700">
                  <a:solidFill>
                    <a:srgbClr val="50E6FF"/>
                  </a:solidFill>
                  <a:latin typeface="Segoe UI Semibold"/>
                  <a:cs typeface="Segoe UI"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Hybrid agent extension applications local security group is created to authorize members to request Azure tokens through HIMDS service</a:t>
              </a:r>
            </a:p>
          </p:txBody>
        </p:sp>
        <p:pic>
          <p:nvPicPr>
            <p:cNvPr id="73" name="Graphic 72">
              <a:extLst>
                <a:ext uri="{FF2B5EF4-FFF2-40B4-BE49-F238E27FC236}">
                  <a16:creationId xmlns:a16="http://schemas.microsoft.com/office/drawing/2014/main" id="{B48A2B39-07C9-45FE-ADE3-82A0C056059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19252" y="6230046"/>
              <a:ext cx="274320" cy="274320"/>
            </a:xfrm>
            <a:prstGeom prst="rect">
              <a:avLst/>
            </a:prstGeom>
          </p:spPr>
        </p:pic>
        <p:sp>
          <p:nvSpPr>
            <p:cNvPr id="205" name="TextBox 204">
              <a:extLst>
                <a:ext uri="{FF2B5EF4-FFF2-40B4-BE49-F238E27FC236}">
                  <a16:creationId xmlns:a16="http://schemas.microsoft.com/office/drawing/2014/main" id="{EDF57436-9C18-45AC-A1D4-2D071FFEC7A5}"/>
                </a:ext>
              </a:extLst>
            </p:cNvPr>
            <p:cNvSpPr txBox="1"/>
            <p:nvPr/>
          </p:nvSpPr>
          <p:spPr>
            <a:xfrm>
              <a:off x="7498257" y="3171793"/>
              <a:ext cx="1432069" cy="415498"/>
            </a:xfrm>
            <a:prstGeom prst="rect">
              <a:avLst/>
            </a:prstGeom>
            <a:noFill/>
          </p:spPr>
          <p:txBody>
            <a:bodyPr wrap="square" anchor="ctr">
              <a:spAutoFit/>
            </a:bodyPr>
            <a:lstStyle>
              <a:defPPr>
                <a:defRPr lang="en-US"/>
              </a:defPPr>
              <a:lvl1pPr algn="ctr">
                <a:defRPr sz="700">
                  <a:solidFill>
                    <a:srgbClr val="50E6FF"/>
                  </a:solidFill>
                  <a:latin typeface="Segoe UI Semibold"/>
                  <a:cs typeface="Segoe UI"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Extensions are managed using Azure token obtained with managed identity credentials</a:t>
              </a:r>
            </a:p>
          </p:txBody>
        </p:sp>
        <p:pic>
          <p:nvPicPr>
            <p:cNvPr id="77" name="Picture 76">
              <a:extLst>
                <a:ext uri="{FF2B5EF4-FFF2-40B4-BE49-F238E27FC236}">
                  <a16:creationId xmlns:a16="http://schemas.microsoft.com/office/drawing/2014/main" id="{416337A6-574E-484C-92B7-F534A3E91F88}"/>
                </a:ext>
              </a:extLst>
            </p:cNvPr>
            <p:cNvPicPr>
              <a:picLocks noChangeAspect="1"/>
            </p:cNvPicPr>
            <p:nvPr/>
          </p:nvPicPr>
          <p:blipFill>
            <a:blip r:embed="rId11"/>
            <a:stretch>
              <a:fillRect/>
            </a:stretch>
          </p:blipFill>
          <p:spPr>
            <a:xfrm>
              <a:off x="6034305" y="4300632"/>
              <a:ext cx="303059" cy="365760"/>
            </a:xfrm>
            <a:prstGeom prst="rect">
              <a:avLst/>
            </a:prstGeom>
          </p:spPr>
        </p:pic>
        <p:sp>
          <p:nvSpPr>
            <p:cNvPr id="223" name="TextBox 222">
              <a:extLst>
                <a:ext uri="{FF2B5EF4-FFF2-40B4-BE49-F238E27FC236}">
                  <a16:creationId xmlns:a16="http://schemas.microsoft.com/office/drawing/2014/main" id="{456EA7DF-E597-45A3-9FA6-B4D193BEF405}"/>
                </a:ext>
              </a:extLst>
            </p:cNvPr>
            <p:cNvSpPr txBox="1"/>
            <p:nvPr/>
          </p:nvSpPr>
          <p:spPr>
            <a:xfrm>
              <a:off x="7235838" y="3908290"/>
              <a:ext cx="1872005" cy="307777"/>
            </a:xfrm>
            <a:prstGeom prst="rect">
              <a:avLst/>
            </a:prstGeom>
            <a:noFill/>
          </p:spPr>
          <p:txBody>
            <a:bodyPr wrap="square" anchor="ctr">
              <a:spAutoFit/>
            </a:bodyPr>
            <a:lstStyle>
              <a:defPPr>
                <a:defRPr lang="en-US"/>
              </a:defPPr>
              <a:lvl1pPr algn="ctr">
                <a:defRPr sz="700">
                  <a:solidFill>
                    <a:srgbClr val="50E6FF"/>
                  </a:solidFill>
                  <a:latin typeface="Segoe UI Semibold"/>
                  <a:cs typeface="Segoe UI"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Azure Arc-enabled server resource is created using service principal credentials </a:t>
              </a:r>
            </a:p>
          </p:txBody>
        </p:sp>
        <p:sp>
          <p:nvSpPr>
            <p:cNvPr id="225" name="Rectangle 224">
              <a:extLst>
                <a:ext uri="{FF2B5EF4-FFF2-40B4-BE49-F238E27FC236}">
                  <a16:creationId xmlns:a16="http://schemas.microsoft.com/office/drawing/2014/main" id="{CFEFB3C5-3429-441C-8B43-DDA519969C67}"/>
                </a:ext>
              </a:extLst>
            </p:cNvPr>
            <p:cNvSpPr/>
            <p:nvPr/>
          </p:nvSpPr>
          <p:spPr bwMode="auto">
            <a:xfrm>
              <a:off x="4426051" y="526655"/>
              <a:ext cx="7515778" cy="87375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91" name="Group 90">
              <a:extLst>
                <a:ext uri="{FF2B5EF4-FFF2-40B4-BE49-F238E27FC236}">
                  <a16:creationId xmlns:a16="http://schemas.microsoft.com/office/drawing/2014/main" id="{46C8B8F3-ADD7-461E-90FC-06DEF7F815BB}"/>
                </a:ext>
              </a:extLst>
            </p:cNvPr>
            <p:cNvGrpSpPr/>
            <p:nvPr/>
          </p:nvGrpSpPr>
          <p:grpSpPr>
            <a:xfrm>
              <a:off x="5506333" y="825769"/>
              <a:ext cx="5355214" cy="467012"/>
              <a:chOff x="4505774" y="825910"/>
              <a:chExt cx="5355214" cy="467012"/>
            </a:xfrm>
          </p:grpSpPr>
          <p:sp>
            <p:nvSpPr>
              <p:cNvPr id="208" name="Rectangle 207">
                <a:extLst>
                  <a:ext uri="{FF2B5EF4-FFF2-40B4-BE49-F238E27FC236}">
                    <a16:creationId xmlns:a16="http://schemas.microsoft.com/office/drawing/2014/main" id="{3713E3CA-445D-4E56-9E9B-EA825746FE7C}"/>
                  </a:ext>
                </a:extLst>
              </p:cNvPr>
              <p:cNvSpPr/>
              <p:nvPr/>
            </p:nvSpPr>
            <p:spPr bwMode="auto">
              <a:xfrm>
                <a:off x="4628542" y="963888"/>
                <a:ext cx="1518924" cy="32903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rPr>
                  <a:t>Service Principal</a:t>
                </a:r>
              </a:p>
            </p:txBody>
          </p:sp>
          <p:sp>
            <p:nvSpPr>
              <p:cNvPr id="209" name="Rectangle 208">
                <a:extLst>
                  <a:ext uri="{FF2B5EF4-FFF2-40B4-BE49-F238E27FC236}">
                    <a16:creationId xmlns:a16="http://schemas.microsoft.com/office/drawing/2014/main" id="{7D15D6EB-98B8-4CB9-B16F-590D3425E046}"/>
                  </a:ext>
                </a:extLst>
              </p:cNvPr>
              <p:cNvSpPr/>
              <p:nvPr/>
            </p:nvSpPr>
            <p:spPr bwMode="auto">
              <a:xfrm>
                <a:off x="6492499" y="963888"/>
                <a:ext cx="1518924" cy="32903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rPr>
                  <a:t>Managed Identity</a:t>
                </a:r>
              </a:p>
            </p:txBody>
          </p:sp>
          <p:sp>
            <p:nvSpPr>
              <p:cNvPr id="210" name="Rectangle 209">
                <a:extLst>
                  <a:ext uri="{FF2B5EF4-FFF2-40B4-BE49-F238E27FC236}">
                    <a16:creationId xmlns:a16="http://schemas.microsoft.com/office/drawing/2014/main" id="{FBB1423A-A1BC-4E04-BE1C-650E64990027}"/>
                  </a:ext>
                </a:extLst>
              </p:cNvPr>
              <p:cNvSpPr/>
              <p:nvPr/>
            </p:nvSpPr>
            <p:spPr bwMode="auto">
              <a:xfrm>
                <a:off x="8342064" y="962069"/>
                <a:ext cx="1518924" cy="32903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Segoe UI" pitchFamily="34" charset="0"/>
                  </a:rPr>
                  <a:t>Azure AD User</a:t>
                </a:r>
              </a:p>
            </p:txBody>
          </p:sp>
          <p:pic>
            <p:nvPicPr>
              <p:cNvPr id="3" name="Graphic 2">
                <a:extLst>
                  <a:ext uri="{FF2B5EF4-FFF2-40B4-BE49-F238E27FC236}">
                    <a16:creationId xmlns:a16="http://schemas.microsoft.com/office/drawing/2014/main" id="{A60195C1-DDDE-46FE-9488-0638133AB3C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55339" y="829757"/>
                <a:ext cx="274320" cy="274320"/>
              </a:xfrm>
              <a:prstGeom prst="rect">
                <a:avLst/>
              </a:prstGeom>
            </p:spPr>
          </p:pic>
          <p:pic>
            <p:nvPicPr>
              <p:cNvPr id="83" name="Graphic 82">
                <a:extLst>
                  <a:ext uri="{FF2B5EF4-FFF2-40B4-BE49-F238E27FC236}">
                    <a16:creationId xmlns:a16="http://schemas.microsoft.com/office/drawing/2014/main" id="{5C5E00D8-DD7E-4BF2-B843-E8F2E477B4B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505774" y="829757"/>
                <a:ext cx="274320" cy="274320"/>
              </a:xfrm>
              <a:prstGeom prst="rect">
                <a:avLst/>
              </a:prstGeom>
            </p:spPr>
          </p:pic>
          <p:pic>
            <p:nvPicPr>
              <p:cNvPr id="85" name="Graphic 84">
                <a:extLst>
                  <a:ext uri="{FF2B5EF4-FFF2-40B4-BE49-F238E27FC236}">
                    <a16:creationId xmlns:a16="http://schemas.microsoft.com/office/drawing/2014/main" id="{EB913782-A6B1-4698-97B9-D5F740D7543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19296" y="825910"/>
                <a:ext cx="274320" cy="274320"/>
              </a:xfrm>
              <a:prstGeom prst="rect">
                <a:avLst/>
              </a:prstGeom>
            </p:spPr>
          </p:pic>
        </p:grpSp>
        <p:cxnSp>
          <p:nvCxnSpPr>
            <p:cNvPr id="227" name="Connector: Elbow 226">
              <a:extLst>
                <a:ext uri="{FF2B5EF4-FFF2-40B4-BE49-F238E27FC236}">
                  <a16:creationId xmlns:a16="http://schemas.microsoft.com/office/drawing/2014/main" id="{4F2B88C7-6388-47C1-93D2-FA35658211A3}"/>
                </a:ext>
              </a:extLst>
            </p:cNvPr>
            <p:cNvCxnSpPr>
              <a:cxnSpLocks/>
              <a:endCxn id="209" idx="2"/>
            </p:cNvCxnSpPr>
            <p:nvPr/>
          </p:nvCxnSpPr>
          <p:spPr>
            <a:xfrm rot="5400000" flipH="1" flipV="1">
              <a:off x="6338289" y="342496"/>
              <a:ext cx="963946" cy="2864516"/>
            </a:xfrm>
            <a:prstGeom prst="bentConnector3">
              <a:avLst>
                <a:gd name="adj1" fmla="val 61704"/>
              </a:avLst>
            </a:prstGeom>
            <a:ln w="12700">
              <a:solidFill>
                <a:schemeClr val="accent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2" name="Connector: Elbow 231">
              <a:extLst>
                <a:ext uri="{FF2B5EF4-FFF2-40B4-BE49-F238E27FC236}">
                  <a16:creationId xmlns:a16="http://schemas.microsoft.com/office/drawing/2014/main" id="{87F91084-7CC9-416F-A493-A30B96C9F711}"/>
                </a:ext>
              </a:extLst>
            </p:cNvPr>
            <p:cNvCxnSpPr>
              <a:cxnSpLocks/>
              <a:stCxn id="105" idx="1"/>
            </p:cNvCxnSpPr>
            <p:nvPr/>
          </p:nvCxnSpPr>
          <p:spPr>
            <a:xfrm rot="10800000" flipH="1">
              <a:off x="4650605" y="1418225"/>
              <a:ext cx="279206" cy="3353689"/>
            </a:xfrm>
            <a:prstGeom prst="bentConnector4">
              <a:avLst>
                <a:gd name="adj1" fmla="val -45723"/>
                <a:gd name="adj2" fmla="val 80649"/>
              </a:avLst>
            </a:prstGeom>
            <a:ln w="12700">
              <a:solidFill>
                <a:schemeClr val="accent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7D154EA0-5652-4B40-A302-72D95A052CAE}"/>
                </a:ext>
              </a:extLst>
            </p:cNvPr>
            <p:cNvSpPr txBox="1"/>
            <p:nvPr/>
          </p:nvSpPr>
          <p:spPr>
            <a:xfrm>
              <a:off x="7181454" y="535034"/>
              <a:ext cx="2142131" cy="244682"/>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Azure Active Directory</a:t>
              </a:r>
            </a:p>
          </p:txBody>
        </p:sp>
        <p:sp>
          <p:nvSpPr>
            <p:cNvPr id="246" name="TextBox 245">
              <a:extLst>
                <a:ext uri="{FF2B5EF4-FFF2-40B4-BE49-F238E27FC236}">
                  <a16:creationId xmlns:a16="http://schemas.microsoft.com/office/drawing/2014/main" id="{A2E06260-E3E5-406F-AF7F-353AE82019AF}"/>
                </a:ext>
              </a:extLst>
            </p:cNvPr>
            <p:cNvSpPr txBox="1"/>
            <p:nvPr/>
          </p:nvSpPr>
          <p:spPr>
            <a:xfrm>
              <a:off x="8171840" y="1427649"/>
              <a:ext cx="2924821" cy="200055"/>
            </a:xfrm>
            <a:prstGeom prst="rect">
              <a:avLst/>
            </a:prstGeom>
            <a:noFill/>
          </p:spPr>
          <p:txBody>
            <a:bodyPr wrap="square" anchor="ctr">
              <a:spAutoFit/>
            </a:bodyPr>
            <a:lstStyle>
              <a:defPPr>
                <a:defRPr lang="en-US"/>
              </a:defPPr>
              <a:lvl1pPr algn="ctr">
                <a:defRPr sz="700">
                  <a:solidFill>
                    <a:srgbClr val="50E6FF"/>
                  </a:solidFill>
                  <a:latin typeface="Segoe UI Semibold"/>
                  <a:cs typeface="Segoe UI"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Managed Identity is created in Azure AD enterprise applications </a:t>
              </a:r>
            </a:p>
          </p:txBody>
        </p:sp>
        <p:sp>
          <p:nvSpPr>
            <p:cNvPr id="254" name="TextBox 253">
              <a:extLst>
                <a:ext uri="{FF2B5EF4-FFF2-40B4-BE49-F238E27FC236}">
                  <a16:creationId xmlns:a16="http://schemas.microsoft.com/office/drawing/2014/main" id="{F3E51E20-3565-4C88-AC82-3F33DF4BDEAF}"/>
                </a:ext>
              </a:extLst>
            </p:cNvPr>
            <p:cNvSpPr txBox="1"/>
            <p:nvPr/>
          </p:nvSpPr>
          <p:spPr>
            <a:xfrm>
              <a:off x="3476450" y="6203389"/>
              <a:ext cx="2500538" cy="424732"/>
            </a:xfrm>
            <a:prstGeom prst="rect">
              <a:avLst/>
            </a:prstGeom>
            <a:noFill/>
          </p:spPr>
          <p:txBody>
            <a:bodyPr wrap="square">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92D050"/>
                  </a:solidFill>
                  <a:effectLst/>
                  <a:uLnTx/>
                  <a:uFillTx/>
                  <a:latin typeface="Segoe UI Semibold"/>
                  <a:ea typeface="+mn-ea"/>
                  <a:cs typeface="+mn-cs"/>
                </a:rPr>
                <a:t>Azure Arc-connected server </a:t>
              </a: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92D050"/>
                  </a:solidFill>
                  <a:effectLst/>
                  <a:uLnTx/>
                  <a:uFillTx/>
                  <a:latin typeface="Segoe UI Semibold"/>
                  <a:ea typeface="+mn-ea"/>
                  <a:cs typeface="+mn-cs"/>
                </a:rPr>
                <a:t>(On-Premises and/or Multicloud)</a:t>
              </a:r>
            </a:p>
          </p:txBody>
        </p:sp>
        <p:pic>
          <p:nvPicPr>
            <p:cNvPr id="255" name="Graphic 254">
              <a:extLst>
                <a:ext uri="{FF2B5EF4-FFF2-40B4-BE49-F238E27FC236}">
                  <a16:creationId xmlns:a16="http://schemas.microsoft.com/office/drawing/2014/main" id="{1938AB69-34FC-44F1-9573-54254DE4690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3633658" y="5657697"/>
              <a:ext cx="457200" cy="457200"/>
            </a:xfrm>
            <a:prstGeom prst="rect">
              <a:avLst/>
            </a:prstGeom>
          </p:spPr>
        </p:pic>
        <p:grpSp>
          <p:nvGrpSpPr>
            <p:cNvPr id="134" name="Group 133">
              <a:extLst>
                <a:ext uri="{FF2B5EF4-FFF2-40B4-BE49-F238E27FC236}">
                  <a16:creationId xmlns:a16="http://schemas.microsoft.com/office/drawing/2014/main" id="{AD9AEA16-2276-4168-9CC9-15C5DAD5A8F2}"/>
                </a:ext>
              </a:extLst>
            </p:cNvPr>
            <p:cNvGrpSpPr/>
            <p:nvPr/>
          </p:nvGrpSpPr>
          <p:grpSpPr>
            <a:xfrm>
              <a:off x="412430" y="824253"/>
              <a:ext cx="1152096" cy="545006"/>
              <a:chOff x="23534" y="1100089"/>
              <a:chExt cx="1152096" cy="545006"/>
            </a:xfrm>
          </p:grpSpPr>
          <p:pic>
            <p:nvPicPr>
              <p:cNvPr id="258" name="Graphic 257">
                <a:extLst>
                  <a:ext uri="{FF2B5EF4-FFF2-40B4-BE49-F238E27FC236}">
                    <a16:creationId xmlns:a16="http://schemas.microsoft.com/office/drawing/2014/main" id="{692D1A3E-CA1B-4FA5-B1BA-AC3C1D2A74F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62422" y="1100089"/>
                <a:ext cx="274320" cy="274320"/>
              </a:xfrm>
              <a:prstGeom prst="rect">
                <a:avLst/>
              </a:prstGeom>
            </p:spPr>
          </p:pic>
          <p:sp>
            <p:nvSpPr>
              <p:cNvPr id="262" name="TextBox 261">
                <a:extLst>
                  <a:ext uri="{FF2B5EF4-FFF2-40B4-BE49-F238E27FC236}">
                    <a16:creationId xmlns:a16="http://schemas.microsoft.com/office/drawing/2014/main" id="{71BAB9AB-B979-4094-9FC2-7603A391049E}"/>
                  </a:ext>
                </a:extLst>
              </p:cNvPr>
              <p:cNvSpPr txBox="1"/>
              <p:nvPr/>
            </p:nvSpPr>
            <p:spPr>
              <a:xfrm>
                <a:off x="23534" y="1400413"/>
                <a:ext cx="1152096" cy="244682"/>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Azure Admin</a:t>
                </a:r>
              </a:p>
            </p:txBody>
          </p:sp>
        </p:grpSp>
        <p:cxnSp>
          <p:nvCxnSpPr>
            <p:cNvPr id="263" name="Straight Connector 262">
              <a:extLst>
                <a:ext uri="{FF2B5EF4-FFF2-40B4-BE49-F238E27FC236}">
                  <a16:creationId xmlns:a16="http://schemas.microsoft.com/office/drawing/2014/main" id="{1EE8EE2E-39D5-4177-A2CD-610E4C691231}"/>
                </a:ext>
                <a:ext uri="{C183D7F6-B498-43B3-948B-1728B52AA6E4}">
                  <adec:decorative xmlns:adec="http://schemas.microsoft.com/office/drawing/2017/decorative" val="1"/>
                </a:ext>
              </a:extLst>
            </p:cNvPr>
            <p:cNvCxnSpPr>
              <a:cxnSpLocks/>
              <a:stCxn id="225" idx="1"/>
              <a:endCxn id="258" idx="3"/>
            </p:cNvCxnSpPr>
            <p:nvPr/>
          </p:nvCxnSpPr>
          <p:spPr>
            <a:xfrm flipH="1" flipV="1">
              <a:off x="1125638" y="961413"/>
              <a:ext cx="3300413" cy="2121"/>
            </a:xfrm>
            <a:prstGeom prst="line">
              <a:avLst/>
            </a:prstGeom>
            <a:ln w="12700">
              <a:solidFill>
                <a:schemeClr val="accent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64" name="TextBox 263">
              <a:extLst>
                <a:ext uri="{FF2B5EF4-FFF2-40B4-BE49-F238E27FC236}">
                  <a16:creationId xmlns:a16="http://schemas.microsoft.com/office/drawing/2014/main" id="{3A75D9B0-4B74-4BB2-A33B-0B5EA46978DA}"/>
                </a:ext>
              </a:extLst>
            </p:cNvPr>
            <p:cNvSpPr txBox="1"/>
            <p:nvPr/>
          </p:nvSpPr>
          <p:spPr>
            <a:xfrm>
              <a:off x="1166259" y="730971"/>
              <a:ext cx="3219170" cy="200055"/>
            </a:xfrm>
            <a:prstGeom prst="rect">
              <a:avLst/>
            </a:prstGeom>
            <a:noFill/>
          </p:spPr>
          <p:txBody>
            <a:bodyPr wrap="square" anchor="ctr">
              <a:spAutoFit/>
            </a:bodyPr>
            <a:lstStyle>
              <a:defPPr>
                <a:defRPr lang="en-US"/>
              </a:defPPr>
              <a:lvl1pPr algn="ctr">
                <a:defRPr sz="700">
                  <a:solidFill>
                    <a:srgbClr val="50E6FF"/>
                  </a:solidFill>
                  <a:latin typeface="Segoe UI Semibold"/>
                  <a:cs typeface="Segoe UI"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Create service principal and a short-lived client secret with Azure admin</a:t>
              </a:r>
            </a:p>
          </p:txBody>
        </p:sp>
        <p:cxnSp>
          <p:nvCxnSpPr>
            <p:cNvPr id="269" name="Connector: Elbow 268">
              <a:extLst>
                <a:ext uri="{FF2B5EF4-FFF2-40B4-BE49-F238E27FC236}">
                  <a16:creationId xmlns:a16="http://schemas.microsoft.com/office/drawing/2014/main" id="{EE54B092-AF71-4723-A9A2-4B2EA32DD7AD}"/>
                </a:ext>
              </a:extLst>
            </p:cNvPr>
            <p:cNvCxnSpPr>
              <a:cxnSpLocks/>
              <a:stCxn id="262" idx="2"/>
              <a:endCxn id="119" idx="1"/>
            </p:cNvCxnSpPr>
            <p:nvPr/>
          </p:nvCxnSpPr>
          <p:spPr>
            <a:xfrm rot="16200000" flipH="1">
              <a:off x="2202289" y="155447"/>
              <a:ext cx="1009950" cy="3437573"/>
            </a:xfrm>
            <a:prstGeom prst="bentConnector2">
              <a:avLst/>
            </a:prstGeom>
            <a:ln w="12700">
              <a:solidFill>
                <a:schemeClr val="accent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0" name="TextBox 269">
              <a:extLst>
                <a:ext uri="{FF2B5EF4-FFF2-40B4-BE49-F238E27FC236}">
                  <a16:creationId xmlns:a16="http://schemas.microsoft.com/office/drawing/2014/main" id="{58270B22-5DAD-43FC-9836-F2BF6E572DDD}"/>
                </a:ext>
              </a:extLst>
            </p:cNvPr>
            <p:cNvSpPr txBox="1"/>
            <p:nvPr/>
          </p:nvSpPr>
          <p:spPr>
            <a:xfrm>
              <a:off x="916666" y="1519687"/>
              <a:ext cx="2161333" cy="307777"/>
            </a:xfrm>
            <a:prstGeom prst="rect">
              <a:avLst/>
            </a:prstGeom>
            <a:noFill/>
          </p:spPr>
          <p:txBody>
            <a:bodyPr wrap="square" anchor="ctr">
              <a:spAutoFit/>
            </a:bodyPr>
            <a:lstStyle>
              <a:defPPr>
                <a:defRPr lang="en-US"/>
              </a:defPPr>
              <a:lvl1pPr algn="ctr">
                <a:defRPr sz="700">
                  <a:solidFill>
                    <a:srgbClr val="50E6FF"/>
                  </a:solidFill>
                  <a:latin typeface="Segoe UI Semibold"/>
                  <a:cs typeface="Segoe UI"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Grant “Azure Connected Machine Onboarding” role for least privileged access</a:t>
              </a:r>
            </a:p>
          </p:txBody>
        </p:sp>
        <p:sp>
          <p:nvSpPr>
            <p:cNvPr id="272" name="TextBox 271">
              <a:extLst>
                <a:ext uri="{FF2B5EF4-FFF2-40B4-BE49-F238E27FC236}">
                  <a16:creationId xmlns:a16="http://schemas.microsoft.com/office/drawing/2014/main" id="{BF390954-E930-4090-9D7A-09B079F492C5}"/>
                </a:ext>
              </a:extLst>
            </p:cNvPr>
            <p:cNvSpPr txBox="1"/>
            <p:nvPr/>
          </p:nvSpPr>
          <p:spPr>
            <a:xfrm>
              <a:off x="905774" y="2028583"/>
              <a:ext cx="2659439" cy="307777"/>
            </a:xfrm>
            <a:prstGeom prst="rect">
              <a:avLst/>
            </a:prstGeom>
            <a:noFill/>
          </p:spPr>
          <p:txBody>
            <a:bodyPr wrap="square" anchor="ctr">
              <a:spAutoFit/>
            </a:bodyPr>
            <a:lstStyle>
              <a:defPPr>
                <a:defRPr lang="en-US"/>
              </a:defPPr>
              <a:lvl1pPr algn="ctr">
                <a:defRPr sz="700">
                  <a:solidFill>
                    <a:srgbClr val="50E6FF"/>
                  </a:solidFill>
                  <a:latin typeface="Segoe UI Semibold"/>
                  <a:cs typeface="Segoe UI"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Grant “Azure Connected Machine Resource Administrator” role to server admin for least privileged access</a:t>
              </a:r>
            </a:p>
          </p:txBody>
        </p:sp>
        <p:grpSp>
          <p:nvGrpSpPr>
            <p:cNvPr id="273" name="Group 272">
              <a:extLst>
                <a:ext uri="{FF2B5EF4-FFF2-40B4-BE49-F238E27FC236}">
                  <a16:creationId xmlns:a16="http://schemas.microsoft.com/office/drawing/2014/main" id="{21F4DB68-F993-43B9-B42F-1FAEED8EF4AA}"/>
                </a:ext>
              </a:extLst>
            </p:cNvPr>
            <p:cNvGrpSpPr/>
            <p:nvPr/>
          </p:nvGrpSpPr>
          <p:grpSpPr>
            <a:xfrm>
              <a:off x="412430" y="3836992"/>
              <a:ext cx="1152096" cy="545006"/>
              <a:chOff x="23534" y="1100089"/>
              <a:chExt cx="1152096" cy="545006"/>
            </a:xfrm>
          </p:grpSpPr>
          <p:pic>
            <p:nvPicPr>
              <p:cNvPr id="274" name="Graphic 273">
                <a:extLst>
                  <a:ext uri="{FF2B5EF4-FFF2-40B4-BE49-F238E27FC236}">
                    <a16:creationId xmlns:a16="http://schemas.microsoft.com/office/drawing/2014/main" id="{609FAA72-42E6-4F72-B8C2-1E6907A8175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62422" y="1100089"/>
                <a:ext cx="274320" cy="274320"/>
              </a:xfrm>
              <a:prstGeom prst="rect">
                <a:avLst/>
              </a:prstGeom>
            </p:spPr>
          </p:pic>
          <p:sp>
            <p:nvSpPr>
              <p:cNvPr id="275" name="TextBox 274">
                <a:extLst>
                  <a:ext uri="{FF2B5EF4-FFF2-40B4-BE49-F238E27FC236}">
                    <a16:creationId xmlns:a16="http://schemas.microsoft.com/office/drawing/2014/main" id="{715A9182-96C7-4C96-8DA5-511FB4BD65EC}"/>
                  </a:ext>
                </a:extLst>
              </p:cNvPr>
              <p:cNvSpPr txBox="1"/>
              <p:nvPr/>
            </p:nvSpPr>
            <p:spPr>
              <a:xfrm>
                <a:off x="23534" y="1400413"/>
                <a:ext cx="1152096" cy="244682"/>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Server Admin</a:t>
                </a:r>
              </a:p>
            </p:txBody>
          </p:sp>
        </p:grpSp>
        <p:cxnSp>
          <p:nvCxnSpPr>
            <p:cNvPr id="276" name="Connector: Elbow 275">
              <a:extLst>
                <a:ext uri="{FF2B5EF4-FFF2-40B4-BE49-F238E27FC236}">
                  <a16:creationId xmlns:a16="http://schemas.microsoft.com/office/drawing/2014/main" id="{4A063D46-5445-4211-9B40-841BC524006E}"/>
                </a:ext>
              </a:extLst>
            </p:cNvPr>
            <p:cNvCxnSpPr>
              <a:cxnSpLocks/>
              <a:stCxn id="274" idx="0"/>
            </p:cNvCxnSpPr>
            <p:nvPr/>
          </p:nvCxnSpPr>
          <p:spPr>
            <a:xfrm rot="5400000" flipH="1" flipV="1">
              <a:off x="2151158" y="1562112"/>
              <a:ext cx="1112200" cy="3437561"/>
            </a:xfrm>
            <a:prstGeom prst="bentConnector2">
              <a:avLst/>
            </a:prstGeom>
            <a:ln w="12700">
              <a:solidFill>
                <a:schemeClr val="accent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7" name="Connector: Elbow 276">
              <a:extLst>
                <a:ext uri="{FF2B5EF4-FFF2-40B4-BE49-F238E27FC236}">
                  <a16:creationId xmlns:a16="http://schemas.microsoft.com/office/drawing/2014/main" id="{029B2304-1C1D-4C7B-A2D5-E77A95FBE7BB}"/>
                </a:ext>
              </a:extLst>
            </p:cNvPr>
            <p:cNvCxnSpPr>
              <a:cxnSpLocks/>
              <a:stCxn id="275" idx="2"/>
              <a:endCxn id="248" idx="1"/>
            </p:cNvCxnSpPr>
            <p:nvPr/>
          </p:nvCxnSpPr>
          <p:spPr>
            <a:xfrm rot="16200000" flipH="1">
              <a:off x="1798726" y="3571750"/>
              <a:ext cx="900184" cy="2520680"/>
            </a:xfrm>
            <a:prstGeom prst="bentConnector2">
              <a:avLst/>
            </a:prstGeom>
            <a:ln w="12700">
              <a:solidFill>
                <a:schemeClr val="accent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1" name="TextBox 280">
              <a:extLst>
                <a:ext uri="{FF2B5EF4-FFF2-40B4-BE49-F238E27FC236}">
                  <a16:creationId xmlns:a16="http://schemas.microsoft.com/office/drawing/2014/main" id="{271F9749-2BF2-4842-8B87-6C0755B23768}"/>
                </a:ext>
              </a:extLst>
            </p:cNvPr>
            <p:cNvSpPr txBox="1"/>
            <p:nvPr/>
          </p:nvSpPr>
          <p:spPr>
            <a:xfrm>
              <a:off x="885354" y="2746551"/>
              <a:ext cx="2824124" cy="200055"/>
            </a:xfrm>
            <a:prstGeom prst="rect">
              <a:avLst/>
            </a:prstGeom>
            <a:noFill/>
          </p:spPr>
          <p:txBody>
            <a:bodyPr wrap="square" anchor="ctr">
              <a:spAutoFit/>
            </a:bodyPr>
            <a:lstStyle>
              <a:defPPr>
                <a:defRPr lang="en-US"/>
              </a:defPPr>
              <a:lvl1pPr algn="ctr">
                <a:defRPr sz="700">
                  <a:solidFill>
                    <a:srgbClr val="50E6FF"/>
                  </a:solidFill>
                  <a:latin typeface="Segoe UI Semibold"/>
                  <a:cs typeface="Segoe UI"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Login to Azure portal and generate server onboarding script</a:t>
              </a:r>
            </a:p>
          </p:txBody>
        </p:sp>
        <p:sp>
          <p:nvSpPr>
            <p:cNvPr id="283" name="TextBox 282">
              <a:extLst>
                <a:ext uri="{FF2B5EF4-FFF2-40B4-BE49-F238E27FC236}">
                  <a16:creationId xmlns:a16="http://schemas.microsoft.com/office/drawing/2014/main" id="{40C39AC6-E843-4054-82C6-A0AB721F27EB}"/>
                </a:ext>
              </a:extLst>
            </p:cNvPr>
            <p:cNvSpPr txBox="1"/>
            <p:nvPr/>
          </p:nvSpPr>
          <p:spPr>
            <a:xfrm>
              <a:off x="959291" y="4430765"/>
              <a:ext cx="1747077" cy="307777"/>
            </a:xfrm>
            <a:prstGeom prst="rect">
              <a:avLst/>
            </a:prstGeom>
            <a:noFill/>
          </p:spPr>
          <p:txBody>
            <a:bodyPr wrap="square" anchor="ctr">
              <a:spAutoFit/>
            </a:bodyPr>
            <a:lstStyle>
              <a:defPPr>
                <a:defRPr lang="en-US"/>
              </a:defPPr>
              <a:lvl1pPr algn="ctr">
                <a:defRPr sz="700">
                  <a:solidFill>
                    <a:srgbClr val="50E6FF"/>
                  </a:solidFill>
                  <a:latin typeface="Segoe UI Semibold"/>
                  <a:cs typeface="Segoe UI"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Using RDP/SSH or automation tooling login to server with local admin rights</a:t>
              </a:r>
            </a:p>
          </p:txBody>
        </p:sp>
        <p:sp>
          <p:nvSpPr>
            <p:cNvPr id="285" name="TextBox 284">
              <a:extLst>
                <a:ext uri="{FF2B5EF4-FFF2-40B4-BE49-F238E27FC236}">
                  <a16:creationId xmlns:a16="http://schemas.microsoft.com/office/drawing/2014/main" id="{40E9B92C-BCD0-44AA-8C16-CD2888ADA66C}"/>
                </a:ext>
              </a:extLst>
            </p:cNvPr>
            <p:cNvSpPr txBox="1"/>
            <p:nvPr/>
          </p:nvSpPr>
          <p:spPr>
            <a:xfrm>
              <a:off x="951213" y="4915560"/>
              <a:ext cx="1984973" cy="307777"/>
            </a:xfrm>
            <a:prstGeom prst="rect">
              <a:avLst/>
            </a:prstGeom>
            <a:noFill/>
          </p:spPr>
          <p:txBody>
            <a:bodyPr wrap="square" anchor="ctr">
              <a:spAutoFit/>
            </a:bodyPr>
            <a:lstStyle>
              <a:defPPr>
                <a:defRPr lang="en-US"/>
              </a:defPPr>
              <a:lvl1pPr algn="ctr">
                <a:defRPr sz="700">
                  <a:solidFill>
                    <a:srgbClr val="50E6FF"/>
                  </a:solidFill>
                  <a:latin typeface="Segoe UI Semibold"/>
                  <a:cs typeface="Segoe UI"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Run server onboarding script by providing service principal and client secret</a:t>
              </a:r>
            </a:p>
          </p:txBody>
        </p:sp>
        <p:sp>
          <p:nvSpPr>
            <p:cNvPr id="287" name="TextBox 286">
              <a:extLst>
                <a:ext uri="{FF2B5EF4-FFF2-40B4-BE49-F238E27FC236}">
                  <a16:creationId xmlns:a16="http://schemas.microsoft.com/office/drawing/2014/main" id="{D1E86A69-E29C-4A7F-8E63-49BA6591ADEC}"/>
                </a:ext>
              </a:extLst>
            </p:cNvPr>
            <p:cNvSpPr txBox="1"/>
            <p:nvPr/>
          </p:nvSpPr>
          <p:spPr>
            <a:xfrm>
              <a:off x="1387586" y="5418742"/>
              <a:ext cx="1786379" cy="307777"/>
            </a:xfrm>
            <a:prstGeom prst="rect">
              <a:avLst/>
            </a:prstGeom>
            <a:noFill/>
          </p:spPr>
          <p:txBody>
            <a:bodyPr wrap="square" anchor="ctr">
              <a:spAutoFit/>
            </a:bodyPr>
            <a:lstStyle>
              <a:defPPr>
                <a:defRPr lang="en-US"/>
              </a:defPPr>
              <a:lvl1pPr algn="ctr">
                <a:defRPr sz="700">
                  <a:solidFill>
                    <a:srgbClr val="50E6FF"/>
                  </a:solidFill>
                  <a:latin typeface="Segoe UI Semibold"/>
                  <a:cs typeface="Segoe UI"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Managed Identity credentials are stored in local storage using ACL</a:t>
              </a:r>
            </a:p>
          </p:txBody>
        </p:sp>
        <p:sp>
          <p:nvSpPr>
            <p:cNvPr id="291" name="Oval 290">
              <a:extLst>
                <a:ext uri="{FF2B5EF4-FFF2-40B4-BE49-F238E27FC236}">
                  <a16:creationId xmlns:a16="http://schemas.microsoft.com/office/drawing/2014/main" id="{CF9B8309-F737-452B-9875-B0BD5EBC36B7}"/>
                </a:ext>
              </a:extLst>
            </p:cNvPr>
            <p:cNvSpPr/>
            <p:nvPr/>
          </p:nvSpPr>
          <p:spPr>
            <a:xfrm>
              <a:off x="1166259" y="541901"/>
              <a:ext cx="221306" cy="221306"/>
            </a:xfrm>
            <a:prstGeom prst="ellipse">
              <a:avLst/>
            </a:prstGeom>
            <a:solidFill>
              <a:schemeClr val="tx2"/>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1a</a:t>
              </a:r>
            </a:p>
          </p:txBody>
        </p:sp>
        <p:sp>
          <p:nvSpPr>
            <p:cNvPr id="292" name="Oval 291">
              <a:extLst>
                <a:ext uri="{FF2B5EF4-FFF2-40B4-BE49-F238E27FC236}">
                  <a16:creationId xmlns:a16="http://schemas.microsoft.com/office/drawing/2014/main" id="{4E983697-6989-482B-8FA1-7B8A1423671C}"/>
                </a:ext>
              </a:extLst>
            </p:cNvPr>
            <p:cNvSpPr/>
            <p:nvPr/>
          </p:nvSpPr>
          <p:spPr>
            <a:xfrm>
              <a:off x="702077" y="1562922"/>
              <a:ext cx="221306" cy="221306"/>
            </a:xfrm>
            <a:prstGeom prst="ellipse">
              <a:avLst/>
            </a:prstGeom>
            <a:solidFill>
              <a:schemeClr val="tx2"/>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1b</a:t>
              </a:r>
            </a:p>
          </p:txBody>
        </p:sp>
        <p:sp>
          <p:nvSpPr>
            <p:cNvPr id="293" name="Oval 292">
              <a:extLst>
                <a:ext uri="{FF2B5EF4-FFF2-40B4-BE49-F238E27FC236}">
                  <a16:creationId xmlns:a16="http://schemas.microsoft.com/office/drawing/2014/main" id="{AF187D13-5D8B-4DEB-814F-FC758D73E509}"/>
                </a:ext>
              </a:extLst>
            </p:cNvPr>
            <p:cNvSpPr/>
            <p:nvPr/>
          </p:nvSpPr>
          <p:spPr>
            <a:xfrm>
              <a:off x="705855" y="2071818"/>
              <a:ext cx="221306" cy="221306"/>
            </a:xfrm>
            <a:prstGeom prst="ellipse">
              <a:avLst/>
            </a:prstGeom>
            <a:solidFill>
              <a:schemeClr val="tx2"/>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1c</a:t>
              </a:r>
            </a:p>
          </p:txBody>
        </p:sp>
        <p:sp>
          <p:nvSpPr>
            <p:cNvPr id="294" name="Oval 293">
              <a:extLst>
                <a:ext uri="{FF2B5EF4-FFF2-40B4-BE49-F238E27FC236}">
                  <a16:creationId xmlns:a16="http://schemas.microsoft.com/office/drawing/2014/main" id="{BE2B657E-B608-4560-ACDE-E8E4DED99692}"/>
                </a:ext>
              </a:extLst>
            </p:cNvPr>
            <p:cNvSpPr/>
            <p:nvPr/>
          </p:nvSpPr>
          <p:spPr>
            <a:xfrm>
              <a:off x="1055606" y="2954405"/>
              <a:ext cx="221306" cy="221306"/>
            </a:xfrm>
            <a:prstGeom prst="ellipse">
              <a:avLst/>
            </a:prstGeom>
            <a:solidFill>
              <a:schemeClr val="accent1">
                <a:lumMod val="75000"/>
              </a:schemeClr>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2a</a:t>
              </a:r>
            </a:p>
          </p:txBody>
        </p:sp>
        <p:sp>
          <p:nvSpPr>
            <p:cNvPr id="295" name="Oval 294">
              <a:extLst>
                <a:ext uri="{FF2B5EF4-FFF2-40B4-BE49-F238E27FC236}">
                  <a16:creationId xmlns:a16="http://schemas.microsoft.com/office/drawing/2014/main" id="{5A8976D3-5CFD-4F87-B4F9-D5FE177E4114}"/>
                </a:ext>
              </a:extLst>
            </p:cNvPr>
            <p:cNvSpPr/>
            <p:nvPr/>
          </p:nvSpPr>
          <p:spPr>
            <a:xfrm>
              <a:off x="709989" y="4477079"/>
              <a:ext cx="221306" cy="221306"/>
            </a:xfrm>
            <a:prstGeom prst="ellipse">
              <a:avLst/>
            </a:prstGeom>
            <a:solidFill>
              <a:schemeClr val="accent1">
                <a:lumMod val="75000"/>
              </a:schemeClr>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2b</a:t>
              </a:r>
            </a:p>
          </p:txBody>
        </p:sp>
        <p:sp>
          <p:nvSpPr>
            <p:cNvPr id="296" name="Oval 295">
              <a:extLst>
                <a:ext uri="{FF2B5EF4-FFF2-40B4-BE49-F238E27FC236}">
                  <a16:creationId xmlns:a16="http://schemas.microsoft.com/office/drawing/2014/main" id="{28901AE7-3DC5-4522-9E37-95F51A87CA37}"/>
                </a:ext>
              </a:extLst>
            </p:cNvPr>
            <p:cNvSpPr/>
            <p:nvPr/>
          </p:nvSpPr>
          <p:spPr>
            <a:xfrm>
              <a:off x="702077" y="4966514"/>
              <a:ext cx="221306" cy="221306"/>
            </a:xfrm>
            <a:prstGeom prst="ellipse">
              <a:avLst/>
            </a:prstGeom>
            <a:solidFill>
              <a:schemeClr val="accent1">
                <a:lumMod val="75000"/>
              </a:schemeClr>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2c</a:t>
              </a:r>
            </a:p>
          </p:txBody>
        </p:sp>
        <p:sp>
          <p:nvSpPr>
            <p:cNvPr id="297" name="Oval 296">
              <a:extLst>
                <a:ext uri="{FF2B5EF4-FFF2-40B4-BE49-F238E27FC236}">
                  <a16:creationId xmlns:a16="http://schemas.microsoft.com/office/drawing/2014/main" id="{6BCEB246-118D-4581-8566-15AC88331F1C}"/>
                </a:ext>
              </a:extLst>
            </p:cNvPr>
            <p:cNvSpPr/>
            <p:nvPr/>
          </p:nvSpPr>
          <p:spPr>
            <a:xfrm>
              <a:off x="10291549" y="6135594"/>
              <a:ext cx="221306" cy="221306"/>
            </a:xfrm>
            <a:prstGeom prst="ellipse">
              <a:avLst/>
            </a:prstGeom>
            <a:solidFill>
              <a:srgbClr val="FFFF0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4</a:t>
              </a:r>
            </a:p>
          </p:txBody>
        </p:sp>
        <p:sp>
          <p:nvSpPr>
            <p:cNvPr id="298" name="Oval 297">
              <a:extLst>
                <a:ext uri="{FF2B5EF4-FFF2-40B4-BE49-F238E27FC236}">
                  <a16:creationId xmlns:a16="http://schemas.microsoft.com/office/drawing/2014/main" id="{D5CCE269-3DC6-4402-ADCA-35CFD7FBB86D}"/>
                </a:ext>
              </a:extLst>
            </p:cNvPr>
            <p:cNvSpPr/>
            <p:nvPr/>
          </p:nvSpPr>
          <p:spPr>
            <a:xfrm>
              <a:off x="10694968" y="4176359"/>
              <a:ext cx="221306" cy="221306"/>
            </a:xfrm>
            <a:prstGeom prst="ellipse">
              <a:avLst/>
            </a:prstGeom>
            <a:solidFill>
              <a:srgbClr val="D59DFF"/>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7</a:t>
              </a:r>
            </a:p>
          </p:txBody>
        </p:sp>
        <p:sp>
          <p:nvSpPr>
            <p:cNvPr id="299" name="Oval 298">
              <a:extLst>
                <a:ext uri="{FF2B5EF4-FFF2-40B4-BE49-F238E27FC236}">
                  <a16:creationId xmlns:a16="http://schemas.microsoft.com/office/drawing/2014/main" id="{DD29896D-B06E-4014-AF8A-A3736CF9338D}"/>
                </a:ext>
              </a:extLst>
            </p:cNvPr>
            <p:cNvSpPr/>
            <p:nvPr/>
          </p:nvSpPr>
          <p:spPr>
            <a:xfrm>
              <a:off x="10404128" y="3232965"/>
              <a:ext cx="221306" cy="221306"/>
            </a:xfrm>
            <a:prstGeom prst="ellipse">
              <a:avLst/>
            </a:prstGeom>
            <a:solidFill>
              <a:srgbClr val="EF31CB"/>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5</a:t>
              </a:r>
            </a:p>
          </p:txBody>
        </p:sp>
        <p:sp>
          <p:nvSpPr>
            <p:cNvPr id="300" name="Oval 299">
              <a:extLst>
                <a:ext uri="{FF2B5EF4-FFF2-40B4-BE49-F238E27FC236}">
                  <a16:creationId xmlns:a16="http://schemas.microsoft.com/office/drawing/2014/main" id="{4125FBC7-3571-43D6-800C-18DA7321EBC7}"/>
                </a:ext>
              </a:extLst>
            </p:cNvPr>
            <p:cNvSpPr/>
            <p:nvPr/>
          </p:nvSpPr>
          <p:spPr>
            <a:xfrm>
              <a:off x="6973712" y="3959020"/>
              <a:ext cx="221306" cy="221306"/>
            </a:xfrm>
            <a:prstGeom prst="ellipse">
              <a:avLst/>
            </a:prstGeom>
            <a:solidFill>
              <a:srgbClr val="00B05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3a</a:t>
              </a:r>
            </a:p>
          </p:txBody>
        </p:sp>
        <p:sp>
          <p:nvSpPr>
            <p:cNvPr id="301" name="Oval 300">
              <a:extLst>
                <a:ext uri="{FF2B5EF4-FFF2-40B4-BE49-F238E27FC236}">
                  <a16:creationId xmlns:a16="http://schemas.microsoft.com/office/drawing/2014/main" id="{F47A8EDD-DA08-427C-9A68-755224296D2B}"/>
                </a:ext>
              </a:extLst>
            </p:cNvPr>
            <p:cNvSpPr/>
            <p:nvPr/>
          </p:nvSpPr>
          <p:spPr>
            <a:xfrm>
              <a:off x="10986008" y="1437999"/>
              <a:ext cx="221306" cy="221306"/>
            </a:xfrm>
            <a:prstGeom prst="ellipse">
              <a:avLst/>
            </a:prstGeom>
            <a:solidFill>
              <a:srgbClr val="00B05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3b</a:t>
              </a:r>
            </a:p>
          </p:txBody>
        </p:sp>
        <p:sp>
          <p:nvSpPr>
            <p:cNvPr id="303" name="Oval 302">
              <a:extLst>
                <a:ext uri="{FF2B5EF4-FFF2-40B4-BE49-F238E27FC236}">
                  <a16:creationId xmlns:a16="http://schemas.microsoft.com/office/drawing/2014/main" id="{B6F68313-D548-4FCD-ABD3-5F1A207272D8}"/>
                </a:ext>
              </a:extLst>
            </p:cNvPr>
            <p:cNvSpPr/>
            <p:nvPr/>
          </p:nvSpPr>
          <p:spPr>
            <a:xfrm>
              <a:off x="3025097" y="5457242"/>
              <a:ext cx="221306" cy="221306"/>
            </a:xfrm>
            <a:prstGeom prst="ellipse">
              <a:avLst/>
            </a:prstGeom>
            <a:solidFill>
              <a:srgbClr val="00B05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3c</a:t>
              </a:r>
            </a:p>
          </p:txBody>
        </p:sp>
        <p:sp>
          <p:nvSpPr>
            <p:cNvPr id="304" name="Oval 303">
              <a:extLst>
                <a:ext uri="{FF2B5EF4-FFF2-40B4-BE49-F238E27FC236}">
                  <a16:creationId xmlns:a16="http://schemas.microsoft.com/office/drawing/2014/main" id="{148E128A-3A82-4EEE-9FC3-67D942E2FDBA}"/>
                </a:ext>
              </a:extLst>
            </p:cNvPr>
            <p:cNvSpPr/>
            <p:nvPr/>
          </p:nvSpPr>
          <p:spPr>
            <a:xfrm>
              <a:off x="9342623" y="5640667"/>
              <a:ext cx="221306" cy="221306"/>
            </a:xfrm>
            <a:prstGeom prst="ellipse">
              <a:avLst/>
            </a:prstGeom>
            <a:solidFill>
              <a:srgbClr val="00B05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3e</a:t>
              </a:r>
            </a:p>
          </p:txBody>
        </p:sp>
        <p:sp>
          <p:nvSpPr>
            <p:cNvPr id="306" name="Oval 305">
              <a:extLst>
                <a:ext uri="{FF2B5EF4-FFF2-40B4-BE49-F238E27FC236}">
                  <a16:creationId xmlns:a16="http://schemas.microsoft.com/office/drawing/2014/main" id="{98770862-5DD9-47A4-8734-0A28EFC3E19D}"/>
                </a:ext>
              </a:extLst>
            </p:cNvPr>
            <p:cNvSpPr/>
            <p:nvPr/>
          </p:nvSpPr>
          <p:spPr>
            <a:xfrm>
              <a:off x="8539252" y="5297837"/>
              <a:ext cx="221306" cy="221306"/>
            </a:xfrm>
            <a:prstGeom prst="ellipse">
              <a:avLst/>
            </a:prstGeom>
            <a:solidFill>
              <a:srgbClr val="00B05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3d</a:t>
              </a:r>
            </a:p>
          </p:txBody>
        </p:sp>
        <p:sp>
          <p:nvSpPr>
            <p:cNvPr id="307" name="Oval 306">
              <a:extLst>
                <a:ext uri="{FF2B5EF4-FFF2-40B4-BE49-F238E27FC236}">
                  <a16:creationId xmlns:a16="http://schemas.microsoft.com/office/drawing/2014/main" id="{5DC974C1-0F08-4496-83EC-C693EB901712}"/>
                </a:ext>
              </a:extLst>
            </p:cNvPr>
            <p:cNvSpPr/>
            <p:nvPr/>
          </p:nvSpPr>
          <p:spPr>
            <a:xfrm>
              <a:off x="9297811" y="6234261"/>
              <a:ext cx="221306" cy="221306"/>
            </a:xfrm>
            <a:prstGeom prst="ellipse">
              <a:avLst/>
            </a:prstGeom>
            <a:solidFill>
              <a:srgbClr val="00B05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3f</a:t>
              </a:r>
            </a:p>
          </p:txBody>
        </p:sp>
        <p:sp>
          <p:nvSpPr>
            <p:cNvPr id="308" name="Oval 307">
              <a:extLst>
                <a:ext uri="{FF2B5EF4-FFF2-40B4-BE49-F238E27FC236}">
                  <a16:creationId xmlns:a16="http://schemas.microsoft.com/office/drawing/2014/main" id="{A12416FE-6C49-468C-BD46-F3ADCFA6994E}"/>
                </a:ext>
              </a:extLst>
            </p:cNvPr>
            <p:cNvSpPr/>
            <p:nvPr/>
          </p:nvSpPr>
          <p:spPr>
            <a:xfrm>
              <a:off x="5128207" y="5225541"/>
              <a:ext cx="221306" cy="221306"/>
            </a:xfrm>
            <a:prstGeom prst="ellipse">
              <a:avLst/>
            </a:prstGeom>
            <a:solidFill>
              <a:srgbClr val="00B05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3g</a:t>
              </a:r>
            </a:p>
          </p:txBody>
        </p:sp>
        <p:sp>
          <p:nvSpPr>
            <p:cNvPr id="309" name="Oval 308">
              <a:extLst>
                <a:ext uri="{FF2B5EF4-FFF2-40B4-BE49-F238E27FC236}">
                  <a16:creationId xmlns:a16="http://schemas.microsoft.com/office/drawing/2014/main" id="{09A4F6EF-B408-4609-82B9-7EAA63A32048}"/>
                </a:ext>
              </a:extLst>
            </p:cNvPr>
            <p:cNvSpPr/>
            <p:nvPr/>
          </p:nvSpPr>
          <p:spPr>
            <a:xfrm>
              <a:off x="7355898" y="3298686"/>
              <a:ext cx="221306" cy="221306"/>
            </a:xfrm>
            <a:prstGeom prst="ellipse">
              <a:avLst/>
            </a:prstGeom>
            <a:solidFill>
              <a:srgbClr val="FFC00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6</a:t>
              </a:r>
            </a:p>
          </p:txBody>
        </p:sp>
      </p:grpSp>
    </p:spTree>
    <p:extLst>
      <p:ext uri="{BB962C8B-B14F-4D97-AF65-F5344CB8AC3E}">
        <p14:creationId xmlns:p14="http://schemas.microsoft.com/office/powerpoint/2010/main" val="3636638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7816C-23DE-4D5A-8E7E-CBD11F38B9C3}"/>
              </a:ext>
            </a:extLst>
          </p:cNvPr>
          <p:cNvSpPr>
            <a:spLocks noGrp="1"/>
          </p:cNvSpPr>
          <p:nvPr>
            <p:ph type="title"/>
          </p:nvPr>
        </p:nvSpPr>
        <p:spPr>
          <a:xfrm>
            <a:off x="588263" y="457200"/>
            <a:ext cx="11018520" cy="861774"/>
          </a:xfrm>
        </p:spPr>
        <p:txBody>
          <a:bodyPr/>
          <a:lstStyle/>
          <a:p>
            <a:r>
              <a:rPr lang="en-US"/>
              <a:t>Azure Arc-enabled Kubernetes</a:t>
            </a:r>
            <a:br>
              <a:rPr lang="en-US"/>
            </a:br>
            <a:r>
              <a:rPr lang="en-US" sz="2000">
                <a:solidFill>
                  <a:schemeClr val="accent1"/>
                </a:solidFill>
                <a:latin typeface="+mn-lt"/>
              </a:rPr>
              <a:t>Onboarding</a:t>
            </a:r>
          </a:p>
        </p:txBody>
      </p:sp>
      <p:grpSp>
        <p:nvGrpSpPr>
          <p:cNvPr id="3" name="Group 2">
            <a:extLst>
              <a:ext uri="{FF2B5EF4-FFF2-40B4-BE49-F238E27FC236}">
                <a16:creationId xmlns:a16="http://schemas.microsoft.com/office/drawing/2014/main" id="{A1441356-CCC2-4225-A57A-D6060BFC5AE8}"/>
              </a:ext>
              <a:ext uri="{C183D7F6-B498-43B3-948B-1728B52AA6E4}">
                <adec:decorative xmlns:adec="http://schemas.microsoft.com/office/drawing/2017/decorative" val="1"/>
              </a:ext>
            </a:extLst>
          </p:cNvPr>
          <p:cNvGrpSpPr/>
          <p:nvPr/>
        </p:nvGrpSpPr>
        <p:grpSpPr>
          <a:xfrm>
            <a:off x="1085202" y="1367948"/>
            <a:ext cx="9895851" cy="5053416"/>
            <a:chOff x="1085202" y="1367948"/>
            <a:chExt cx="9895851" cy="5053416"/>
          </a:xfrm>
        </p:grpSpPr>
        <p:sp>
          <p:nvSpPr>
            <p:cNvPr id="110" name="Rectangle 109">
              <a:extLst>
                <a:ext uri="{FF2B5EF4-FFF2-40B4-BE49-F238E27FC236}">
                  <a16:creationId xmlns:a16="http://schemas.microsoft.com/office/drawing/2014/main" id="{68C63432-108A-41F0-9111-3B7A48A4B81B}"/>
                </a:ext>
              </a:extLst>
            </p:cNvPr>
            <p:cNvSpPr/>
            <p:nvPr/>
          </p:nvSpPr>
          <p:spPr bwMode="auto">
            <a:xfrm>
              <a:off x="6096693" y="1444835"/>
              <a:ext cx="757715" cy="44373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rgbClr val="50E6FF"/>
                  </a:solidFill>
                  <a:latin typeface="Segoe UI Semibold"/>
                  <a:cs typeface="Segoe UI" pitchFamily="34" charset="0"/>
                </a:rPr>
                <a:t>Azure AD</a:t>
              </a:r>
            </a:p>
          </p:txBody>
        </p:sp>
        <p:pic>
          <p:nvPicPr>
            <p:cNvPr id="111" name="Graphic 110" descr="Azure AD icon">
              <a:extLst>
                <a:ext uri="{FF2B5EF4-FFF2-40B4-BE49-F238E27FC236}">
                  <a16:creationId xmlns:a16="http://schemas.microsoft.com/office/drawing/2014/main" id="{DE64F564-1AC1-44DF-A39A-B842184C01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49156" y="1368670"/>
              <a:ext cx="295075" cy="295075"/>
            </a:xfrm>
            <a:prstGeom prst="rect">
              <a:avLst/>
            </a:prstGeom>
          </p:spPr>
        </p:pic>
        <p:sp>
          <p:nvSpPr>
            <p:cNvPr id="117" name="Rectangle 116">
              <a:extLst>
                <a:ext uri="{FF2B5EF4-FFF2-40B4-BE49-F238E27FC236}">
                  <a16:creationId xmlns:a16="http://schemas.microsoft.com/office/drawing/2014/main" id="{103A62D3-91EA-4F52-988C-462157CC302B}"/>
                </a:ext>
              </a:extLst>
            </p:cNvPr>
            <p:cNvSpPr/>
            <p:nvPr/>
          </p:nvSpPr>
          <p:spPr bwMode="auto">
            <a:xfrm>
              <a:off x="2911289" y="3909687"/>
              <a:ext cx="5186525" cy="251167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365760" tIns="146304" rIns="0" bIns="91440" numCol="1" spcCol="0" rtlCol="0" fromWordArt="0" anchor="b" anchorCtr="0" forceAA="0" compatLnSpc="1">
              <a:prstTxWarp prst="textNoShape">
                <a:avLst/>
              </a:prstTxWarp>
              <a:noAutofit/>
            </a:bodyPr>
            <a:lstStyle/>
            <a:p>
              <a:pPr defTabSz="932472" fontAlgn="base">
                <a:lnSpc>
                  <a:spcPct val="90000"/>
                </a:lnSpc>
                <a:spcBef>
                  <a:spcPct val="0"/>
                </a:spcBef>
                <a:spcAft>
                  <a:spcPct val="0"/>
                </a:spcAft>
              </a:pPr>
              <a:r>
                <a:rPr lang="en-US" sz="1000">
                  <a:solidFill>
                    <a:srgbClr val="FFFFFF"/>
                  </a:solidFill>
                  <a:latin typeface="Segoe UI Semibold"/>
                  <a:cs typeface="Segoe UI" pitchFamily="34" charset="0"/>
                </a:rPr>
                <a:t>On-Premises/Cloud Provider Kubernetes Cluster</a:t>
              </a:r>
            </a:p>
          </p:txBody>
        </p:sp>
        <p:pic>
          <p:nvPicPr>
            <p:cNvPr id="118" name="Picture 117" descr="Kubernetes icon">
              <a:extLst>
                <a:ext uri="{FF2B5EF4-FFF2-40B4-BE49-F238E27FC236}">
                  <a16:creationId xmlns:a16="http://schemas.microsoft.com/office/drawing/2014/main" id="{ADC6EEBB-425C-4D67-9971-D43E7DA234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5240" y="6107639"/>
              <a:ext cx="270249" cy="262142"/>
            </a:xfrm>
            <a:prstGeom prst="rect">
              <a:avLst/>
            </a:prstGeom>
          </p:spPr>
        </p:pic>
        <p:sp>
          <p:nvSpPr>
            <p:cNvPr id="119" name="Rectangle 118">
              <a:extLst>
                <a:ext uri="{FF2B5EF4-FFF2-40B4-BE49-F238E27FC236}">
                  <a16:creationId xmlns:a16="http://schemas.microsoft.com/office/drawing/2014/main" id="{3F8D30BD-65A0-4503-B6C6-00CBF8EE75F6}"/>
                </a:ext>
              </a:extLst>
            </p:cNvPr>
            <p:cNvSpPr/>
            <p:nvPr/>
          </p:nvSpPr>
          <p:spPr bwMode="auto">
            <a:xfrm>
              <a:off x="3867409" y="4272018"/>
              <a:ext cx="694858" cy="4445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rgbClr val="50E6FF"/>
                  </a:solidFill>
                  <a:latin typeface="Segoe UI Semibold"/>
                  <a:cs typeface="Segoe UI" pitchFamily="34" charset="0"/>
                </a:rPr>
                <a:t>API Server</a:t>
              </a:r>
            </a:p>
          </p:txBody>
        </p:sp>
        <p:cxnSp>
          <p:nvCxnSpPr>
            <p:cNvPr id="120" name="Straight Connector 119">
              <a:extLst>
                <a:ext uri="{FF2B5EF4-FFF2-40B4-BE49-F238E27FC236}">
                  <a16:creationId xmlns:a16="http://schemas.microsoft.com/office/drawing/2014/main" id="{B668A0AB-C0CC-4A1E-A149-DD951CD19D03}"/>
                </a:ext>
                <a:ext uri="{C183D7F6-B498-43B3-948B-1728B52AA6E4}">
                  <adec:decorative xmlns:adec="http://schemas.microsoft.com/office/drawing/2017/decorative" val="1"/>
                </a:ext>
              </a:extLst>
            </p:cNvPr>
            <p:cNvCxnSpPr>
              <a:cxnSpLocks/>
              <a:stCxn id="121" idx="1"/>
              <a:endCxn id="119" idx="2"/>
            </p:cNvCxnSpPr>
            <p:nvPr/>
          </p:nvCxnSpPr>
          <p:spPr>
            <a:xfrm flipV="1">
              <a:off x="4214839" y="4716518"/>
              <a:ext cx="0" cy="883374"/>
            </a:xfrm>
            <a:prstGeom prst="line">
              <a:avLst/>
            </a:prstGeom>
            <a:noFill/>
            <a:ln w="19050" cap="flat" cmpd="sng" algn="ctr">
              <a:solidFill>
                <a:schemeClr val="accent1"/>
              </a:solidFill>
              <a:prstDash val="solid"/>
              <a:miter lim="800000"/>
              <a:headEnd type="arrow" w="med" len="med"/>
              <a:tailEnd type="none" w="lg" len="med"/>
            </a:ln>
            <a:effectLst/>
          </p:spPr>
        </p:cxnSp>
        <p:sp>
          <p:nvSpPr>
            <p:cNvPr id="121" name="Can 2">
              <a:extLst>
                <a:ext uri="{FF2B5EF4-FFF2-40B4-BE49-F238E27FC236}">
                  <a16:creationId xmlns:a16="http://schemas.microsoft.com/office/drawing/2014/main" id="{860D34E8-F5D7-4F29-99D8-0CB815AC0BD9}"/>
                </a:ext>
              </a:extLst>
            </p:cNvPr>
            <p:cNvSpPr/>
            <p:nvPr/>
          </p:nvSpPr>
          <p:spPr>
            <a:xfrm>
              <a:off x="3974175" y="5599892"/>
              <a:ext cx="481328" cy="287750"/>
            </a:xfrm>
            <a:prstGeom prst="can">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err="1">
                  <a:solidFill>
                    <a:srgbClr val="50E6FF"/>
                  </a:solidFill>
                  <a:latin typeface="Segoe UI Semibold"/>
                  <a:cs typeface="Segoe UI" pitchFamily="34" charset="0"/>
                </a:rPr>
                <a:t>etcd</a:t>
              </a:r>
              <a:endParaRPr lang="en-US" sz="900">
                <a:solidFill>
                  <a:srgbClr val="50E6FF"/>
                </a:solidFill>
                <a:latin typeface="Segoe UI Semibold"/>
                <a:cs typeface="Segoe UI" pitchFamily="34" charset="0"/>
              </a:endParaRPr>
            </a:p>
          </p:txBody>
        </p:sp>
        <p:sp>
          <p:nvSpPr>
            <p:cNvPr id="128" name="Rectangle 127">
              <a:extLst>
                <a:ext uri="{FF2B5EF4-FFF2-40B4-BE49-F238E27FC236}">
                  <a16:creationId xmlns:a16="http://schemas.microsoft.com/office/drawing/2014/main" id="{E4A0D3B4-B134-47BD-B0AE-2B66324BBE84}"/>
                </a:ext>
              </a:extLst>
            </p:cNvPr>
            <p:cNvSpPr/>
            <p:nvPr/>
          </p:nvSpPr>
          <p:spPr>
            <a:xfrm>
              <a:off x="3067926" y="4937475"/>
              <a:ext cx="1168016" cy="418811"/>
            </a:xfrm>
            <a:prstGeom prst="rect">
              <a:avLst/>
            </a:prstGeom>
          </p:spPr>
          <p:txBody>
            <a:bodyPr wrap="none">
              <a:spAutoFit/>
            </a:bodyPr>
            <a:lstStyle/>
            <a:p>
              <a:pPr algn="ctr" defTabSz="914400">
                <a:defRPr/>
              </a:pPr>
              <a:r>
                <a:rPr lang="en-US" sz="700">
                  <a:latin typeface="Segoe UI Symbol" panose="020B0502040204020203" pitchFamily="34" charset="0"/>
                  <a:ea typeface="Segoe UI Symbol" panose="020B0502040204020203" pitchFamily="34" charset="0"/>
                </a:rPr>
                <a:t>Save state/ </a:t>
              </a:r>
            </a:p>
            <a:p>
              <a:pPr algn="ctr" defTabSz="914400">
                <a:defRPr/>
              </a:pPr>
              <a:r>
                <a:rPr lang="en-US" sz="700">
                  <a:latin typeface="Segoe UI Symbol" panose="020B0502040204020203" pitchFamily="34" charset="0"/>
                  <a:ea typeface="Segoe UI Symbol" panose="020B0502040204020203" pitchFamily="34" charset="0"/>
                </a:rPr>
                <a:t>Onboarding private key </a:t>
              </a:r>
            </a:p>
            <a:p>
              <a:pPr algn="ctr" defTabSz="914400">
                <a:defRPr/>
              </a:pPr>
              <a:r>
                <a:rPr lang="en-US" sz="700">
                  <a:latin typeface="Segoe UI Symbol" panose="020B0502040204020203" pitchFamily="34" charset="0"/>
                  <a:ea typeface="Segoe UI Symbol" panose="020B0502040204020203" pitchFamily="34" charset="0"/>
                </a:rPr>
                <a:t>in k8s datastore</a:t>
              </a:r>
            </a:p>
          </p:txBody>
        </p:sp>
        <p:sp>
          <p:nvSpPr>
            <p:cNvPr id="136" name="Oval 135">
              <a:extLst>
                <a:ext uri="{FF2B5EF4-FFF2-40B4-BE49-F238E27FC236}">
                  <a16:creationId xmlns:a16="http://schemas.microsoft.com/office/drawing/2014/main" id="{779785C1-82BC-4C5E-B714-FF3296D26133}"/>
                </a:ext>
              </a:extLst>
            </p:cNvPr>
            <p:cNvSpPr/>
            <p:nvPr/>
          </p:nvSpPr>
          <p:spPr>
            <a:xfrm>
              <a:off x="3145366" y="4800543"/>
              <a:ext cx="221306" cy="221306"/>
            </a:xfrm>
            <a:prstGeom prst="ellipse">
              <a:avLst/>
            </a:prstGeom>
            <a:solidFill>
              <a:schemeClr val="accent4"/>
            </a:solidFill>
            <a:ln w="12700" cap="flat" cmpd="sng" algn="ctr">
              <a:noFill/>
              <a:prstDash val="solid"/>
              <a:miter lim="800000"/>
            </a:ln>
            <a:effectLst/>
          </p:spPr>
          <p:txBody>
            <a:bodyPr wrap="none" rtlCol="0" anchor="ctr"/>
            <a:lstStyle/>
            <a:p>
              <a:pPr algn="ctr" defTabSz="914400"/>
              <a:r>
                <a:rPr lang="en-US" sz="800" kern="0">
                  <a:solidFill>
                    <a:schemeClr val="bg1"/>
                  </a:solidFill>
                  <a:latin typeface="+mj-lt"/>
                </a:rPr>
                <a:t>3b</a:t>
              </a:r>
            </a:p>
          </p:txBody>
        </p:sp>
        <p:sp>
          <p:nvSpPr>
            <p:cNvPr id="143" name="Rectangle 142">
              <a:extLst>
                <a:ext uri="{FF2B5EF4-FFF2-40B4-BE49-F238E27FC236}">
                  <a16:creationId xmlns:a16="http://schemas.microsoft.com/office/drawing/2014/main" id="{E6088615-CDE4-4C90-868A-FBB3DEF2EAEF}"/>
                </a:ext>
              </a:extLst>
            </p:cNvPr>
            <p:cNvSpPr/>
            <p:nvPr/>
          </p:nvSpPr>
          <p:spPr bwMode="auto">
            <a:xfrm>
              <a:off x="7104634" y="4268699"/>
              <a:ext cx="694858" cy="4445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rgbClr val="50E6FF"/>
                  </a:solidFill>
                  <a:latin typeface="Segoe UI Semibold"/>
                  <a:cs typeface="Segoe UI" pitchFamily="34" charset="0"/>
                </a:rPr>
                <a:t>Cluster Metadata Operator</a:t>
              </a:r>
            </a:p>
          </p:txBody>
        </p:sp>
        <p:cxnSp>
          <p:nvCxnSpPr>
            <p:cNvPr id="146" name="Straight Connector 145">
              <a:extLst>
                <a:ext uri="{FF2B5EF4-FFF2-40B4-BE49-F238E27FC236}">
                  <a16:creationId xmlns:a16="http://schemas.microsoft.com/office/drawing/2014/main" id="{A9E4216B-1F13-4098-A784-9507B6BF5BDC}"/>
                </a:ext>
                <a:ext uri="{C183D7F6-B498-43B3-948B-1728B52AA6E4}">
                  <adec:decorative xmlns:adec="http://schemas.microsoft.com/office/drawing/2017/decorative" val="1"/>
                </a:ext>
              </a:extLst>
            </p:cNvPr>
            <p:cNvCxnSpPr>
              <a:cxnSpLocks/>
            </p:cNvCxnSpPr>
            <p:nvPr/>
          </p:nvCxnSpPr>
          <p:spPr>
            <a:xfrm flipV="1">
              <a:off x="4562268" y="4412473"/>
              <a:ext cx="2542366" cy="3319"/>
            </a:xfrm>
            <a:prstGeom prst="line">
              <a:avLst/>
            </a:prstGeom>
            <a:noFill/>
            <a:ln w="19050" cap="flat" cmpd="sng" algn="ctr">
              <a:solidFill>
                <a:schemeClr val="accent1"/>
              </a:solidFill>
              <a:prstDash val="solid"/>
              <a:miter lim="800000"/>
              <a:headEnd type="arrow" w="med" len="med"/>
              <a:tailEnd type="none" w="lg" len="med"/>
            </a:ln>
            <a:effectLst/>
          </p:spPr>
        </p:cxnSp>
        <p:sp>
          <p:nvSpPr>
            <p:cNvPr id="147" name="Rectangle 146">
              <a:extLst>
                <a:ext uri="{FF2B5EF4-FFF2-40B4-BE49-F238E27FC236}">
                  <a16:creationId xmlns:a16="http://schemas.microsoft.com/office/drawing/2014/main" id="{22530D06-26BB-41B5-9B59-D58384BFC946}"/>
                </a:ext>
              </a:extLst>
            </p:cNvPr>
            <p:cNvSpPr/>
            <p:nvPr/>
          </p:nvSpPr>
          <p:spPr>
            <a:xfrm>
              <a:off x="4740445" y="4194880"/>
              <a:ext cx="2233304" cy="200055"/>
            </a:xfrm>
            <a:prstGeom prst="rect">
              <a:avLst/>
            </a:prstGeom>
          </p:spPr>
          <p:txBody>
            <a:bodyPr wrap="none">
              <a:spAutoFit/>
            </a:bodyPr>
            <a:lstStyle/>
            <a:p>
              <a:pPr algn="ctr" defTabSz="914400">
                <a:defRPr/>
              </a:pPr>
              <a:r>
                <a:rPr lang="en-US" sz="700">
                  <a:latin typeface="Segoe UI Symbol" panose="020B0502040204020203" pitchFamily="34" charset="0"/>
                  <a:ea typeface="Segoe UI Symbol" panose="020B0502040204020203" pitchFamily="34" charset="0"/>
                </a:rPr>
                <a:t>Fetch cluster metadata and update custom resource</a:t>
              </a:r>
            </a:p>
          </p:txBody>
        </p:sp>
        <p:sp>
          <p:nvSpPr>
            <p:cNvPr id="159" name="Oval 158">
              <a:extLst>
                <a:ext uri="{FF2B5EF4-FFF2-40B4-BE49-F238E27FC236}">
                  <a16:creationId xmlns:a16="http://schemas.microsoft.com/office/drawing/2014/main" id="{EC45CD01-1DC3-4FA0-8769-3984CFCE72F9}"/>
                </a:ext>
              </a:extLst>
            </p:cNvPr>
            <p:cNvSpPr/>
            <p:nvPr/>
          </p:nvSpPr>
          <p:spPr>
            <a:xfrm>
              <a:off x="6829182" y="3973574"/>
              <a:ext cx="221306" cy="221306"/>
            </a:xfrm>
            <a:prstGeom prst="ellipse">
              <a:avLst/>
            </a:prstGeom>
            <a:solidFill>
              <a:srgbClr val="107C10"/>
            </a:solidFill>
            <a:ln w="12700" cap="flat" cmpd="sng" algn="ctr">
              <a:noFill/>
              <a:prstDash val="solid"/>
              <a:miter lim="800000"/>
            </a:ln>
            <a:effectLst/>
          </p:spPr>
          <p:txBody>
            <a:bodyPr wrap="none" rtlCol="0" anchor="ctr"/>
            <a:lstStyle/>
            <a:p>
              <a:pPr algn="ctr" defTabSz="914400"/>
              <a:r>
                <a:rPr lang="en-US" sz="800" kern="0">
                  <a:latin typeface="+mj-lt"/>
                </a:rPr>
                <a:t>6a</a:t>
              </a:r>
            </a:p>
          </p:txBody>
        </p:sp>
        <p:sp>
          <p:nvSpPr>
            <p:cNvPr id="162" name="Rectangle 161">
              <a:extLst>
                <a:ext uri="{FF2B5EF4-FFF2-40B4-BE49-F238E27FC236}">
                  <a16:creationId xmlns:a16="http://schemas.microsoft.com/office/drawing/2014/main" id="{BB9633B6-DC49-4CB0-A4F5-49FAFC55645D}"/>
                </a:ext>
              </a:extLst>
            </p:cNvPr>
            <p:cNvSpPr/>
            <p:nvPr/>
          </p:nvSpPr>
          <p:spPr bwMode="auto">
            <a:xfrm>
              <a:off x="7104634" y="5076319"/>
              <a:ext cx="694858" cy="4445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rgbClr val="50E6FF"/>
                  </a:solidFill>
                  <a:latin typeface="Segoe UI Semibold"/>
                  <a:cs typeface="Segoe UI" pitchFamily="34" charset="0"/>
                </a:rPr>
                <a:t>Resource Sync Operator</a:t>
              </a:r>
            </a:p>
          </p:txBody>
        </p:sp>
        <p:cxnSp>
          <p:nvCxnSpPr>
            <p:cNvPr id="164" name="Elbow Connector 60">
              <a:extLst>
                <a:ext uri="{FF2B5EF4-FFF2-40B4-BE49-F238E27FC236}">
                  <a16:creationId xmlns:a16="http://schemas.microsoft.com/office/drawing/2014/main" id="{6AC2125C-1291-46F2-9AA9-C0FD5EF965B1}"/>
                </a:ext>
                <a:ext uri="{C183D7F6-B498-43B3-948B-1728B52AA6E4}">
                  <adec:decorative xmlns:adec="http://schemas.microsoft.com/office/drawing/2017/decorative" val="1"/>
                </a:ext>
              </a:extLst>
            </p:cNvPr>
            <p:cNvCxnSpPr>
              <a:cxnSpLocks/>
            </p:cNvCxnSpPr>
            <p:nvPr/>
          </p:nvCxnSpPr>
          <p:spPr>
            <a:xfrm>
              <a:off x="4562268" y="4536122"/>
              <a:ext cx="2542366" cy="809532"/>
            </a:xfrm>
            <a:prstGeom prst="bentConnector3">
              <a:avLst>
                <a:gd name="adj1" fmla="val 10695"/>
              </a:avLst>
            </a:prstGeom>
            <a:noFill/>
            <a:ln w="19050" cap="flat" cmpd="sng" algn="ctr">
              <a:solidFill>
                <a:schemeClr val="accent1"/>
              </a:solidFill>
              <a:prstDash val="solid"/>
              <a:miter lim="800000"/>
              <a:headEnd type="arrow" w="med" len="med"/>
              <a:tailEnd type="none" w="lg" len="med"/>
            </a:ln>
            <a:effectLst/>
          </p:spPr>
        </p:cxnSp>
        <p:sp>
          <p:nvSpPr>
            <p:cNvPr id="166" name="Rectangle 165">
              <a:extLst>
                <a:ext uri="{FF2B5EF4-FFF2-40B4-BE49-F238E27FC236}">
                  <a16:creationId xmlns:a16="http://schemas.microsoft.com/office/drawing/2014/main" id="{AA94BD9E-F8D2-4DD9-9C98-5853CC90D932}"/>
                </a:ext>
              </a:extLst>
            </p:cNvPr>
            <p:cNvSpPr/>
            <p:nvPr/>
          </p:nvSpPr>
          <p:spPr bwMode="auto">
            <a:xfrm>
              <a:off x="7101742" y="5883938"/>
              <a:ext cx="694858" cy="4445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rgbClr val="50E6FF"/>
                  </a:solidFill>
                  <a:latin typeface="Segoe UI Semibold"/>
                  <a:cs typeface="Segoe UI" pitchFamily="34" charset="0"/>
                </a:rPr>
                <a:t>Cluster Identity Operator</a:t>
              </a:r>
            </a:p>
          </p:txBody>
        </p:sp>
        <p:cxnSp>
          <p:nvCxnSpPr>
            <p:cNvPr id="171" name="Elbow Connector 67">
              <a:extLst>
                <a:ext uri="{FF2B5EF4-FFF2-40B4-BE49-F238E27FC236}">
                  <a16:creationId xmlns:a16="http://schemas.microsoft.com/office/drawing/2014/main" id="{D72FE124-D2CA-4AF2-8AA8-D639C55ECB76}"/>
                </a:ext>
                <a:ext uri="{C183D7F6-B498-43B3-948B-1728B52AA6E4}">
                  <adec:decorative xmlns:adec="http://schemas.microsoft.com/office/drawing/2017/decorative" val="1"/>
                </a:ext>
              </a:extLst>
            </p:cNvPr>
            <p:cNvCxnSpPr>
              <a:cxnSpLocks/>
            </p:cNvCxnSpPr>
            <p:nvPr/>
          </p:nvCxnSpPr>
          <p:spPr>
            <a:xfrm>
              <a:off x="4562268" y="4672148"/>
              <a:ext cx="2539474" cy="1428808"/>
            </a:xfrm>
            <a:prstGeom prst="bentConnector3">
              <a:avLst>
                <a:gd name="adj1" fmla="val 6530"/>
              </a:avLst>
            </a:prstGeom>
            <a:noFill/>
            <a:ln w="19050" cap="flat" cmpd="sng" algn="ctr">
              <a:solidFill>
                <a:schemeClr val="accent1"/>
              </a:solidFill>
              <a:prstDash val="solid"/>
              <a:miter lim="800000"/>
              <a:headEnd type="arrow" w="med" len="med"/>
              <a:tailEnd type="none" w="lg" len="med"/>
            </a:ln>
            <a:effectLst/>
          </p:spPr>
        </p:cxnSp>
        <p:sp>
          <p:nvSpPr>
            <p:cNvPr id="172" name="Rectangle 171">
              <a:extLst>
                <a:ext uri="{FF2B5EF4-FFF2-40B4-BE49-F238E27FC236}">
                  <a16:creationId xmlns:a16="http://schemas.microsoft.com/office/drawing/2014/main" id="{572C8A29-B9DC-430F-BCD2-ED17198942D4}"/>
                </a:ext>
              </a:extLst>
            </p:cNvPr>
            <p:cNvSpPr/>
            <p:nvPr/>
          </p:nvSpPr>
          <p:spPr>
            <a:xfrm>
              <a:off x="5189561" y="5883938"/>
              <a:ext cx="1519968" cy="200055"/>
            </a:xfrm>
            <a:prstGeom prst="rect">
              <a:avLst/>
            </a:prstGeom>
          </p:spPr>
          <p:txBody>
            <a:bodyPr wrap="none">
              <a:spAutoFit/>
            </a:bodyPr>
            <a:lstStyle/>
            <a:p>
              <a:pPr algn="ctr" defTabSz="914400">
                <a:defRPr/>
              </a:pPr>
              <a:r>
                <a:rPr lang="en-US" sz="700">
                  <a:latin typeface="Segoe UI Symbol" panose="020B0502040204020203" pitchFamily="34" charset="0"/>
                  <a:ea typeface="Segoe UI Symbol" panose="020B0502040204020203" pitchFamily="34" charset="0"/>
                </a:rPr>
                <a:t>Save the Azure Identity Certificate</a:t>
              </a:r>
            </a:p>
          </p:txBody>
        </p:sp>
        <p:sp>
          <p:nvSpPr>
            <p:cNvPr id="174" name="Oval 173">
              <a:extLst>
                <a:ext uri="{FF2B5EF4-FFF2-40B4-BE49-F238E27FC236}">
                  <a16:creationId xmlns:a16="http://schemas.microsoft.com/office/drawing/2014/main" id="{FF19D27E-85A2-4AA7-8F2E-AC4CBB01B526}"/>
                </a:ext>
              </a:extLst>
            </p:cNvPr>
            <p:cNvSpPr/>
            <p:nvPr/>
          </p:nvSpPr>
          <p:spPr>
            <a:xfrm>
              <a:off x="6829182" y="5761950"/>
              <a:ext cx="221306" cy="221306"/>
            </a:xfrm>
            <a:prstGeom prst="ellipse">
              <a:avLst/>
            </a:prstGeom>
            <a:solidFill>
              <a:srgbClr val="8661C5"/>
            </a:solidFill>
            <a:ln w="12700" cap="flat" cmpd="sng" algn="ctr">
              <a:noFill/>
              <a:prstDash val="solid"/>
              <a:miter lim="800000"/>
            </a:ln>
            <a:effectLst/>
          </p:spPr>
          <p:txBody>
            <a:bodyPr wrap="none" rtlCol="0" anchor="ctr"/>
            <a:lstStyle/>
            <a:p>
              <a:pPr algn="ctr" defTabSz="914400"/>
              <a:r>
                <a:rPr lang="en-US" sz="800" kern="0">
                  <a:latin typeface="+mj-lt"/>
                </a:rPr>
                <a:t>5c</a:t>
              </a:r>
            </a:p>
          </p:txBody>
        </p:sp>
        <p:sp>
          <p:nvSpPr>
            <p:cNvPr id="176" name="Rectangle 175">
              <a:extLst>
                <a:ext uri="{FF2B5EF4-FFF2-40B4-BE49-F238E27FC236}">
                  <a16:creationId xmlns:a16="http://schemas.microsoft.com/office/drawing/2014/main" id="{C3271AC9-C831-4F70-9719-6A3A174BD111}"/>
                </a:ext>
              </a:extLst>
            </p:cNvPr>
            <p:cNvSpPr/>
            <p:nvPr/>
          </p:nvSpPr>
          <p:spPr>
            <a:xfrm>
              <a:off x="6482125" y="3492725"/>
              <a:ext cx="3451115" cy="307127"/>
            </a:xfrm>
            <a:prstGeom prst="rect">
              <a:avLst/>
            </a:prstGeom>
          </p:spPr>
          <p:txBody>
            <a:bodyPr wrap="none">
              <a:spAutoFit/>
            </a:bodyPr>
            <a:lstStyle/>
            <a:p>
              <a:pPr algn="ctr" defTabSz="914400">
                <a:defRPr/>
              </a:pPr>
              <a:r>
                <a:rPr lang="en-US" sz="700">
                  <a:latin typeface="Segoe UI Symbol" panose="020B0502040204020203" pitchFamily="34" charset="0"/>
                  <a:ea typeface="Segoe UI Symbol" panose="020B0502040204020203" pitchFamily="34" charset="0"/>
                </a:rPr>
                <a:t>Push cluster metadata</a:t>
              </a:r>
            </a:p>
            <a:p>
              <a:pPr algn="ctr" defTabSz="914400">
                <a:defRPr/>
              </a:pPr>
              <a:r>
                <a:rPr lang="en-US" sz="700">
                  <a:latin typeface="Segoe UI Symbol" panose="020B0502040204020203" pitchFamily="34" charset="0"/>
                  <a:ea typeface="Segoe UI Symbol" panose="020B0502040204020203" pitchFamily="34" charset="0"/>
                </a:rPr>
                <a:t>(uses Managed Identity to authenticate </a:t>
              </a:r>
              <a:r>
                <a:rPr lang="en-US" sz="700" i="1" err="1">
                  <a:latin typeface="Segoe UI Symbol" panose="020B0502040204020203" pitchFamily="34" charset="0"/>
                  <a:ea typeface="Segoe UI Symbol" panose="020B0502040204020203" pitchFamily="34" charset="0"/>
                </a:rPr>
                <a:t>eastus.dp.kubernetesconfiguration.com</a:t>
              </a:r>
              <a:r>
                <a:rPr lang="en-US" sz="700">
                  <a:latin typeface="Segoe UI Symbol" panose="020B0502040204020203" pitchFamily="34" charset="0"/>
                  <a:ea typeface="Segoe UI Symbol" panose="020B0502040204020203" pitchFamily="34" charset="0"/>
                </a:rPr>
                <a:t>)</a:t>
              </a:r>
            </a:p>
          </p:txBody>
        </p:sp>
        <p:sp>
          <p:nvSpPr>
            <p:cNvPr id="178" name="Oval 177">
              <a:extLst>
                <a:ext uri="{FF2B5EF4-FFF2-40B4-BE49-F238E27FC236}">
                  <a16:creationId xmlns:a16="http://schemas.microsoft.com/office/drawing/2014/main" id="{26431B66-5C53-48FA-BBB6-4D757D7E9030}"/>
                </a:ext>
              </a:extLst>
            </p:cNvPr>
            <p:cNvSpPr/>
            <p:nvPr/>
          </p:nvSpPr>
          <p:spPr>
            <a:xfrm>
              <a:off x="6829182" y="4864870"/>
              <a:ext cx="221306" cy="221306"/>
            </a:xfrm>
            <a:prstGeom prst="ellipse">
              <a:avLst/>
            </a:prstGeom>
            <a:solidFill>
              <a:srgbClr val="107C10"/>
            </a:solidFill>
            <a:ln w="12700" cap="flat" cmpd="sng" algn="ctr">
              <a:noFill/>
              <a:prstDash val="solid"/>
              <a:miter lim="800000"/>
            </a:ln>
            <a:effectLst/>
          </p:spPr>
          <p:txBody>
            <a:bodyPr wrap="none" rtlCol="0" anchor="ctr"/>
            <a:lstStyle/>
            <a:p>
              <a:pPr algn="ctr" defTabSz="914400"/>
              <a:r>
                <a:rPr lang="en-US" sz="800" kern="0">
                  <a:latin typeface="+mj-lt"/>
                </a:rPr>
                <a:t>6b</a:t>
              </a:r>
            </a:p>
          </p:txBody>
        </p:sp>
        <p:sp>
          <p:nvSpPr>
            <p:cNvPr id="184" name="Rectangle 183">
              <a:extLst>
                <a:ext uri="{FF2B5EF4-FFF2-40B4-BE49-F238E27FC236}">
                  <a16:creationId xmlns:a16="http://schemas.microsoft.com/office/drawing/2014/main" id="{D35507F2-8D5F-4A2A-9246-70207A0E3A82}"/>
                </a:ext>
              </a:extLst>
            </p:cNvPr>
            <p:cNvSpPr/>
            <p:nvPr/>
          </p:nvSpPr>
          <p:spPr bwMode="auto">
            <a:xfrm>
              <a:off x="9210402" y="2838952"/>
              <a:ext cx="1684644" cy="4445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rgbClr val="50E6FF"/>
                  </a:solidFill>
                  <a:latin typeface="Segoe UI Semibold"/>
                  <a:cs typeface="Segoe UI" pitchFamily="34" charset="0"/>
                </a:rPr>
                <a:t>Azure Arc-enabled Kubernetes Data Plane Service</a:t>
              </a:r>
            </a:p>
          </p:txBody>
        </p:sp>
        <p:cxnSp>
          <p:nvCxnSpPr>
            <p:cNvPr id="185" name="Elbow Connector 92">
              <a:extLst>
                <a:ext uri="{FF2B5EF4-FFF2-40B4-BE49-F238E27FC236}">
                  <a16:creationId xmlns:a16="http://schemas.microsoft.com/office/drawing/2014/main" id="{693DBBE0-5AF2-427B-9FB8-D0A53A5B59F1}"/>
                </a:ext>
                <a:ext uri="{C183D7F6-B498-43B3-948B-1728B52AA6E4}">
                  <adec:decorative xmlns:adec="http://schemas.microsoft.com/office/drawing/2017/decorative" val="1"/>
                </a:ext>
              </a:extLst>
            </p:cNvPr>
            <p:cNvCxnSpPr>
              <a:cxnSpLocks/>
              <a:stCxn id="184" idx="2"/>
              <a:endCxn id="162" idx="3"/>
            </p:cNvCxnSpPr>
            <p:nvPr/>
          </p:nvCxnSpPr>
          <p:spPr>
            <a:xfrm rot="5400000">
              <a:off x="7918551" y="3164394"/>
              <a:ext cx="2015117" cy="2253232"/>
            </a:xfrm>
            <a:prstGeom prst="bentConnector2">
              <a:avLst/>
            </a:prstGeom>
            <a:noFill/>
            <a:ln w="19050" cap="flat" cmpd="sng" algn="ctr">
              <a:solidFill>
                <a:schemeClr val="accent1"/>
              </a:solidFill>
              <a:prstDash val="solid"/>
              <a:miter lim="800000"/>
              <a:headEnd type="arrow" w="med" len="med"/>
              <a:tailEnd type="none" w="lg" len="med"/>
            </a:ln>
            <a:effectLst/>
          </p:spPr>
        </p:cxnSp>
        <p:sp>
          <p:nvSpPr>
            <p:cNvPr id="186" name="Rectangle 185">
              <a:extLst>
                <a:ext uri="{FF2B5EF4-FFF2-40B4-BE49-F238E27FC236}">
                  <a16:creationId xmlns:a16="http://schemas.microsoft.com/office/drawing/2014/main" id="{F41557B2-B024-4FFC-8DFC-DC323070BB73}"/>
                </a:ext>
              </a:extLst>
            </p:cNvPr>
            <p:cNvSpPr/>
            <p:nvPr/>
          </p:nvSpPr>
          <p:spPr bwMode="auto">
            <a:xfrm>
              <a:off x="9210401" y="2137460"/>
              <a:ext cx="1684644" cy="4445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rgbClr val="50E6FF"/>
                  </a:solidFill>
                  <a:latin typeface="Segoe UI Semibold"/>
                  <a:cs typeface="Segoe UI" pitchFamily="34" charset="0"/>
                </a:rPr>
                <a:t>Hybrid Identity Service</a:t>
              </a:r>
            </a:p>
          </p:txBody>
        </p:sp>
        <p:cxnSp>
          <p:nvCxnSpPr>
            <p:cNvPr id="187" name="Elbow Connector 94">
              <a:extLst>
                <a:ext uri="{FF2B5EF4-FFF2-40B4-BE49-F238E27FC236}">
                  <a16:creationId xmlns:a16="http://schemas.microsoft.com/office/drawing/2014/main" id="{B95C50E8-3F7C-4C27-BAA0-E5077FB875E1}"/>
                </a:ext>
                <a:ext uri="{C183D7F6-B498-43B3-948B-1728B52AA6E4}">
                  <adec:decorative xmlns:adec="http://schemas.microsoft.com/office/drawing/2017/decorative" val="1"/>
                </a:ext>
              </a:extLst>
            </p:cNvPr>
            <p:cNvCxnSpPr>
              <a:cxnSpLocks/>
              <a:stCxn id="186" idx="3"/>
              <a:endCxn id="166" idx="3"/>
            </p:cNvCxnSpPr>
            <p:nvPr/>
          </p:nvCxnSpPr>
          <p:spPr>
            <a:xfrm flipH="1">
              <a:off x="7796600" y="2359710"/>
              <a:ext cx="3098445" cy="3746478"/>
            </a:xfrm>
            <a:prstGeom prst="bentConnector3">
              <a:avLst>
                <a:gd name="adj1" fmla="val -5952"/>
              </a:avLst>
            </a:prstGeom>
            <a:noFill/>
            <a:ln w="19050" cap="flat" cmpd="sng" algn="ctr">
              <a:solidFill>
                <a:schemeClr val="accent1"/>
              </a:solidFill>
              <a:prstDash val="solid"/>
              <a:miter lim="800000"/>
              <a:headEnd type="arrow" w="med" len="med"/>
              <a:tailEnd type="none" w="lg" len="med"/>
            </a:ln>
            <a:effectLst/>
          </p:spPr>
        </p:cxnSp>
        <p:sp>
          <p:nvSpPr>
            <p:cNvPr id="188" name="Rectangle 187">
              <a:extLst>
                <a:ext uri="{FF2B5EF4-FFF2-40B4-BE49-F238E27FC236}">
                  <a16:creationId xmlns:a16="http://schemas.microsoft.com/office/drawing/2014/main" id="{8D6E1238-9C15-4579-8379-D38899F54616}"/>
                </a:ext>
              </a:extLst>
            </p:cNvPr>
            <p:cNvSpPr/>
            <p:nvPr/>
          </p:nvSpPr>
          <p:spPr>
            <a:xfrm>
              <a:off x="5272467" y="4993132"/>
              <a:ext cx="1354154" cy="307127"/>
            </a:xfrm>
            <a:prstGeom prst="rect">
              <a:avLst/>
            </a:prstGeom>
          </p:spPr>
          <p:txBody>
            <a:bodyPr wrap="none">
              <a:spAutoFit/>
            </a:bodyPr>
            <a:lstStyle/>
            <a:p>
              <a:pPr algn="ctr" defTabSz="914400">
                <a:defRPr/>
              </a:pPr>
              <a:r>
                <a:rPr lang="en-US" sz="700">
                  <a:latin typeface="Segoe UI Symbol" panose="020B0502040204020203" pitchFamily="34" charset="0"/>
                  <a:ea typeface="Segoe UI Symbol" panose="020B0502040204020203" pitchFamily="34" charset="0"/>
                </a:rPr>
                <a:t>Watch for updates in cluster </a:t>
              </a:r>
            </a:p>
            <a:p>
              <a:pPr algn="ctr" defTabSz="914400">
                <a:defRPr/>
              </a:pPr>
              <a:r>
                <a:rPr lang="en-US" sz="700">
                  <a:latin typeface="Segoe UI Symbol" panose="020B0502040204020203" pitchFamily="34" charset="0"/>
                  <a:ea typeface="Segoe UI Symbol" panose="020B0502040204020203" pitchFamily="34" charset="0"/>
                </a:rPr>
                <a:t>metadata custom resource</a:t>
              </a:r>
            </a:p>
          </p:txBody>
        </p:sp>
        <p:sp>
          <p:nvSpPr>
            <p:cNvPr id="191" name="Oval 190">
              <a:extLst>
                <a:ext uri="{FF2B5EF4-FFF2-40B4-BE49-F238E27FC236}">
                  <a16:creationId xmlns:a16="http://schemas.microsoft.com/office/drawing/2014/main" id="{FB3E9E44-6D95-4CB2-A1A3-764BD94D4E79}"/>
                </a:ext>
              </a:extLst>
            </p:cNvPr>
            <p:cNvSpPr/>
            <p:nvPr/>
          </p:nvSpPr>
          <p:spPr>
            <a:xfrm>
              <a:off x="9279555" y="3378176"/>
              <a:ext cx="221306" cy="221306"/>
            </a:xfrm>
            <a:prstGeom prst="ellipse">
              <a:avLst/>
            </a:prstGeom>
            <a:solidFill>
              <a:srgbClr val="107C10"/>
            </a:solidFill>
            <a:ln w="12700" cap="flat" cmpd="sng" algn="ctr">
              <a:noFill/>
              <a:prstDash val="solid"/>
              <a:miter lim="800000"/>
            </a:ln>
            <a:effectLst/>
          </p:spPr>
          <p:txBody>
            <a:bodyPr wrap="none" rtlCol="0" anchor="ctr"/>
            <a:lstStyle/>
            <a:p>
              <a:pPr algn="ctr" defTabSz="914400"/>
              <a:r>
                <a:rPr lang="en-US" sz="800" kern="0">
                  <a:latin typeface="+mj-lt"/>
                </a:rPr>
                <a:t>6c</a:t>
              </a:r>
            </a:p>
          </p:txBody>
        </p:sp>
        <p:sp>
          <p:nvSpPr>
            <p:cNvPr id="193" name="Rectangle 192">
              <a:extLst>
                <a:ext uri="{FF2B5EF4-FFF2-40B4-BE49-F238E27FC236}">
                  <a16:creationId xmlns:a16="http://schemas.microsoft.com/office/drawing/2014/main" id="{C6D88E23-57B4-4ADF-B849-918452DD4E84}"/>
                </a:ext>
              </a:extLst>
            </p:cNvPr>
            <p:cNvSpPr/>
            <p:nvPr/>
          </p:nvSpPr>
          <p:spPr>
            <a:xfrm>
              <a:off x="8198872" y="5778170"/>
              <a:ext cx="2782181" cy="307127"/>
            </a:xfrm>
            <a:prstGeom prst="rect">
              <a:avLst/>
            </a:prstGeom>
          </p:spPr>
          <p:txBody>
            <a:bodyPr wrap="none">
              <a:spAutoFit/>
            </a:bodyPr>
            <a:lstStyle/>
            <a:p>
              <a:pPr algn="ctr" defTabSz="914400">
                <a:defRPr/>
              </a:pPr>
              <a:r>
                <a:rPr lang="en-US" sz="700">
                  <a:latin typeface="Segoe UI Symbol" panose="020B0502040204020203" pitchFamily="34" charset="0"/>
                  <a:ea typeface="Segoe UI Symbol" panose="020B0502040204020203" pitchFamily="34" charset="0"/>
                </a:rPr>
                <a:t>Fetch </a:t>
              </a:r>
              <a:r>
                <a:rPr lang="en-US" sz="700" err="1">
                  <a:latin typeface="Segoe UI Symbol" panose="020B0502040204020203" pitchFamily="34" charset="0"/>
                  <a:ea typeface="Segoe UI Symbol" panose="020B0502040204020203" pitchFamily="34" charset="0"/>
                </a:rPr>
                <a:t>connectedCluster</a:t>
              </a:r>
              <a:r>
                <a:rPr lang="en-US" sz="700">
                  <a:latin typeface="Segoe UI Symbol" panose="020B0502040204020203" pitchFamily="34" charset="0"/>
                  <a:ea typeface="Segoe UI Symbol" panose="020B0502040204020203" pitchFamily="34" charset="0"/>
                </a:rPr>
                <a:t> Managed Identity certificate</a:t>
              </a:r>
            </a:p>
            <a:p>
              <a:pPr algn="ctr" defTabSz="914400">
                <a:defRPr/>
              </a:pPr>
              <a:r>
                <a:rPr lang="en-US" sz="700">
                  <a:latin typeface="Segoe UI Symbol" panose="020B0502040204020203" pitchFamily="34" charset="0"/>
                  <a:ea typeface="Segoe UI Symbol" panose="020B0502040204020203" pitchFamily="34" charset="0"/>
                </a:rPr>
                <a:t>(uses onboarding private key to authenticate </a:t>
              </a:r>
              <a:r>
                <a:rPr lang="en-US" sz="700" i="1" err="1">
                  <a:latin typeface="Segoe UI Symbol" panose="020B0502040204020203" pitchFamily="34" charset="0"/>
                  <a:ea typeface="Segoe UI Symbol" panose="020B0502040204020203" pitchFamily="34" charset="0"/>
                </a:rPr>
                <a:t>eus.his.azure.com</a:t>
              </a:r>
              <a:r>
                <a:rPr lang="en-US" sz="700">
                  <a:latin typeface="Segoe UI Symbol" panose="020B0502040204020203" pitchFamily="34" charset="0"/>
                  <a:ea typeface="Segoe UI Symbol" panose="020B0502040204020203" pitchFamily="34" charset="0"/>
                </a:rPr>
                <a:t>)</a:t>
              </a:r>
            </a:p>
          </p:txBody>
        </p:sp>
        <p:sp>
          <p:nvSpPr>
            <p:cNvPr id="197" name="Oval 196">
              <a:extLst>
                <a:ext uri="{FF2B5EF4-FFF2-40B4-BE49-F238E27FC236}">
                  <a16:creationId xmlns:a16="http://schemas.microsoft.com/office/drawing/2014/main" id="{7F2C6B13-7D20-48E0-8189-EC903F38983B}"/>
                </a:ext>
              </a:extLst>
            </p:cNvPr>
            <p:cNvSpPr/>
            <p:nvPr/>
          </p:nvSpPr>
          <p:spPr>
            <a:xfrm>
              <a:off x="10709875" y="5540644"/>
              <a:ext cx="221306" cy="221306"/>
            </a:xfrm>
            <a:prstGeom prst="ellipse">
              <a:avLst/>
            </a:prstGeom>
            <a:solidFill>
              <a:srgbClr val="8661C5"/>
            </a:solidFill>
            <a:ln w="12700" cap="flat" cmpd="sng" algn="ctr">
              <a:noFill/>
              <a:prstDash val="solid"/>
              <a:miter lim="800000"/>
            </a:ln>
            <a:effectLst/>
          </p:spPr>
          <p:txBody>
            <a:bodyPr wrap="none" rtlCol="0" anchor="ctr"/>
            <a:lstStyle/>
            <a:p>
              <a:pPr algn="ctr" defTabSz="914400"/>
              <a:r>
                <a:rPr lang="en-US" sz="800" kern="0">
                  <a:latin typeface="+mj-lt"/>
                </a:rPr>
                <a:t>5a</a:t>
              </a:r>
            </a:p>
          </p:txBody>
        </p:sp>
        <p:sp>
          <p:nvSpPr>
            <p:cNvPr id="201" name="Rectangle 200">
              <a:extLst>
                <a:ext uri="{FF2B5EF4-FFF2-40B4-BE49-F238E27FC236}">
                  <a16:creationId xmlns:a16="http://schemas.microsoft.com/office/drawing/2014/main" id="{81E51BF1-306C-47A3-BDAC-6D4E027ACAD3}"/>
                </a:ext>
              </a:extLst>
            </p:cNvPr>
            <p:cNvSpPr/>
            <p:nvPr/>
          </p:nvSpPr>
          <p:spPr bwMode="auto">
            <a:xfrm>
              <a:off x="6315531" y="2838952"/>
              <a:ext cx="1371667" cy="4445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rgbClr val="50E6FF"/>
                  </a:solidFill>
                  <a:latin typeface="Segoe UI Semibold"/>
                  <a:cs typeface="Segoe UI" pitchFamily="34" charset="0"/>
                </a:rPr>
                <a:t>Microsoft.Kubernetes</a:t>
              </a:r>
            </a:p>
            <a:p>
              <a:pPr algn="ctr" defTabSz="932472" fontAlgn="base">
                <a:lnSpc>
                  <a:spcPct val="90000"/>
                </a:lnSpc>
                <a:spcBef>
                  <a:spcPct val="0"/>
                </a:spcBef>
                <a:spcAft>
                  <a:spcPct val="0"/>
                </a:spcAft>
              </a:pPr>
              <a:r>
                <a:rPr lang="en-US" sz="900">
                  <a:solidFill>
                    <a:srgbClr val="50E6FF"/>
                  </a:solidFill>
                  <a:latin typeface="Segoe UI Semibold"/>
                  <a:cs typeface="Segoe UI" pitchFamily="34" charset="0"/>
                </a:rPr>
                <a:t>Resource Provider (RP)</a:t>
              </a:r>
            </a:p>
          </p:txBody>
        </p:sp>
        <p:cxnSp>
          <p:nvCxnSpPr>
            <p:cNvPr id="202" name="Straight Connector 201">
              <a:extLst>
                <a:ext uri="{FF2B5EF4-FFF2-40B4-BE49-F238E27FC236}">
                  <a16:creationId xmlns:a16="http://schemas.microsoft.com/office/drawing/2014/main" id="{17AF2DBC-81E3-49E4-814D-3C4E5C4B2CDD}"/>
                </a:ext>
                <a:ext uri="{C183D7F6-B498-43B3-948B-1728B52AA6E4}">
                  <adec:decorative xmlns:adec="http://schemas.microsoft.com/office/drawing/2017/decorative" val="1"/>
                </a:ext>
              </a:extLst>
            </p:cNvPr>
            <p:cNvCxnSpPr>
              <a:cxnSpLocks/>
              <a:stCxn id="201" idx="3"/>
              <a:endCxn id="184" idx="1"/>
            </p:cNvCxnSpPr>
            <p:nvPr/>
          </p:nvCxnSpPr>
          <p:spPr>
            <a:xfrm>
              <a:off x="7687198" y="3061202"/>
              <a:ext cx="1523203" cy="0"/>
            </a:xfrm>
            <a:prstGeom prst="line">
              <a:avLst/>
            </a:prstGeom>
            <a:noFill/>
            <a:ln w="19050" cap="flat" cmpd="sng" algn="ctr">
              <a:solidFill>
                <a:schemeClr val="accent1"/>
              </a:solidFill>
              <a:prstDash val="solid"/>
              <a:miter lim="800000"/>
              <a:headEnd type="arrow" w="med" len="med"/>
              <a:tailEnd type="none" w="lg" len="med"/>
            </a:ln>
            <a:effectLst/>
          </p:spPr>
        </p:cxnSp>
        <p:sp>
          <p:nvSpPr>
            <p:cNvPr id="211" name="Rectangle 210">
              <a:extLst>
                <a:ext uri="{FF2B5EF4-FFF2-40B4-BE49-F238E27FC236}">
                  <a16:creationId xmlns:a16="http://schemas.microsoft.com/office/drawing/2014/main" id="{35A09630-36FA-4505-A590-DDEC27B0E841}"/>
                </a:ext>
              </a:extLst>
            </p:cNvPr>
            <p:cNvSpPr/>
            <p:nvPr/>
          </p:nvSpPr>
          <p:spPr>
            <a:xfrm>
              <a:off x="7925488" y="2867691"/>
              <a:ext cx="1154483" cy="200055"/>
            </a:xfrm>
            <a:prstGeom prst="rect">
              <a:avLst/>
            </a:prstGeom>
          </p:spPr>
          <p:txBody>
            <a:bodyPr wrap="none">
              <a:spAutoFit/>
            </a:bodyPr>
            <a:lstStyle/>
            <a:p>
              <a:pPr algn="ctr" defTabSz="914400">
                <a:defRPr/>
              </a:pPr>
              <a:r>
                <a:rPr lang="en-US" sz="700">
                  <a:latin typeface="Segoe UI Symbol" panose="020B0502040204020203" pitchFamily="34" charset="0"/>
                  <a:ea typeface="Segoe UI Symbol" panose="020B0502040204020203" pitchFamily="34" charset="0"/>
                </a:rPr>
                <a:t>Update cluster metadata</a:t>
              </a:r>
            </a:p>
          </p:txBody>
        </p:sp>
        <p:sp>
          <p:nvSpPr>
            <p:cNvPr id="217" name="Oval 216">
              <a:extLst>
                <a:ext uri="{FF2B5EF4-FFF2-40B4-BE49-F238E27FC236}">
                  <a16:creationId xmlns:a16="http://schemas.microsoft.com/office/drawing/2014/main" id="{447A1AC4-B546-4593-B18A-CDC67906C3AA}"/>
                </a:ext>
              </a:extLst>
            </p:cNvPr>
            <p:cNvSpPr/>
            <p:nvPr/>
          </p:nvSpPr>
          <p:spPr>
            <a:xfrm>
              <a:off x="8972239" y="2641258"/>
              <a:ext cx="221306" cy="221306"/>
            </a:xfrm>
            <a:prstGeom prst="ellipse">
              <a:avLst/>
            </a:prstGeom>
            <a:solidFill>
              <a:srgbClr val="107C10"/>
            </a:solidFill>
            <a:ln w="12700" cap="flat" cmpd="sng" algn="ctr">
              <a:noFill/>
              <a:prstDash val="solid"/>
              <a:miter lim="800000"/>
            </a:ln>
            <a:effectLst/>
          </p:spPr>
          <p:txBody>
            <a:bodyPr wrap="none" rtlCol="0" anchor="ctr"/>
            <a:lstStyle/>
            <a:p>
              <a:pPr algn="ctr" defTabSz="914400"/>
              <a:r>
                <a:rPr lang="en-US" sz="800" kern="0">
                  <a:latin typeface="+mj-lt"/>
                </a:rPr>
                <a:t>6d</a:t>
              </a:r>
            </a:p>
          </p:txBody>
        </p:sp>
        <p:cxnSp>
          <p:nvCxnSpPr>
            <p:cNvPr id="220" name="Elbow Connector 115">
              <a:extLst>
                <a:ext uri="{FF2B5EF4-FFF2-40B4-BE49-F238E27FC236}">
                  <a16:creationId xmlns:a16="http://schemas.microsoft.com/office/drawing/2014/main" id="{CC70540B-6C05-4377-BA8C-E4ED29563D05}"/>
                </a:ext>
                <a:ext uri="{C183D7F6-B498-43B3-948B-1728B52AA6E4}">
                  <adec:decorative xmlns:adec="http://schemas.microsoft.com/office/drawing/2017/decorative" val="1"/>
                </a:ext>
              </a:extLst>
            </p:cNvPr>
            <p:cNvCxnSpPr>
              <a:cxnSpLocks/>
              <a:endCxn id="201" idx="0"/>
            </p:cNvCxnSpPr>
            <p:nvPr/>
          </p:nvCxnSpPr>
          <p:spPr>
            <a:xfrm rot="10800000" flipV="1">
              <a:off x="7001365" y="2502458"/>
              <a:ext cx="2192180" cy="336494"/>
            </a:xfrm>
            <a:prstGeom prst="bentConnector2">
              <a:avLst/>
            </a:prstGeom>
            <a:noFill/>
            <a:ln w="19050" cap="flat" cmpd="sng" algn="ctr">
              <a:solidFill>
                <a:schemeClr val="accent1"/>
              </a:solidFill>
              <a:prstDash val="solid"/>
              <a:miter lim="800000"/>
              <a:headEnd type="arrow" w="med" len="med"/>
              <a:tailEnd type="none" w="lg" len="med"/>
            </a:ln>
            <a:effectLst/>
          </p:spPr>
        </p:cxnSp>
        <p:sp>
          <p:nvSpPr>
            <p:cNvPr id="221" name="Rectangle 220">
              <a:extLst>
                <a:ext uri="{FF2B5EF4-FFF2-40B4-BE49-F238E27FC236}">
                  <a16:creationId xmlns:a16="http://schemas.microsoft.com/office/drawing/2014/main" id="{CEAB2595-434D-4937-9161-25F256D65DE2}"/>
                </a:ext>
              </a:extLst>
            </p:cNvPr>
            <p:cNvSpPr/>
            <p:nvPr/>
          </p:nvSpPr>
          <p:spPr>
            <a:xfrm>
              <a:off x="7291853" y="2502135"/>
              <a:ext cx="1103187" cy="200055"/>
            </a:xfrm>
            <a:prstGeom prst="rect">
              <a:avLst/>
            </a:prstGeom>
          </p:spPr>
          <p:txBody>
            <a:bodyPr wrap="none">
              <a:spAutoFit/>
            </a:bodyPr>
            <a:lstStyle/>
            <a:p>
              <a:pPr algn="ctr" defTabSz="914400">
                <a:defRPr/>
              </a:pPr>
              <a:r>
                <a:rPr lang="en-US" sz="700" dirty="0">
                  <a:latin typeface="Segoe UI Symbol" panose="020B0502040204020203" pitchFamily="34" charset="0"/>
                  <a:ea typeface="Segoe UI Symbol" panose="020B0502040204020203" pitchFamily="34" charset="0"/>
                </a:rPr>
                <a:t>Send identity metadata</a:t>
              </a:r>
            </a:p>
          </p:txBody>
        </p:sp>
        <p:sp>
          <p:nvSpPr>
            <p:cNvPr id="223" name="Oval 222">
              <a:extLst>
                <a:ext uri="{FF2B5EF4-FFF2-40B4-BE49-F238E27FC236}">
                  <a16:creationId xmlns:a16="http://schemas.microsoft.com/office/drawing/2014/main" id="{C176DE61-DAD2-4D80-ADAA-963D6CB10457}"/>
                </a:ext>
              </a:extLst>
            </p:cNvPr>
            <p:cNvSpPr/>
            <p:nvPr/>
          </p:nvSpPr>
          <p:spPr>
            <a:xfrm>
              <a:off x="7033096" y="2530851"/>
              <a:ext cx="221306" cy="221306"/>
            </a:xfrm>
            <a:prstGeom prst="ellipse">
              <a:avLst/>
            </a:prstGeom>
            <a:solidFill>
              <a:schemeClr val="accent6"/>
            </a:solidFill>
            <a:ln w="12700" cap="flat" cmpd="sng" algn="ctr">
              <a:noFill/>
              <a:prstDash val="solid"/>
              <a:miter lim="800000"/>
            </a:ln>
            <a:effectLst/>
          </p:spPr>
          <p:txBody>
            <a:bodyPr wrap="none" rtlCol="0" anchor="ctr"/>
            <a:lstStyle/>
            <a:p>
              <a:pPr algn="ctr" defTabSz="914400"/>
              <a:r>
                <a:rPr lang="en-US" sz="800" kern="0">
                  <a:solidFill>
                    <a:schemeClr val="bg1"/>
                  </a:solidFill>
                  <a:latin typeface="+mj-lt"/>
                </a:rPr>
                <a:t>4</a:t>
              </a:r>
            </a:p>
          </p:txBody>
        </p:sp>
        <p:sp>
          <p:nvSpPr>
            <p:cNvPr id="225" name="Rectangle 224">
              <a:extLst>
                <a:ext uri="{FF2B5EF4-FFF2-40B4-BE49-F238E27FC236}">
                  <a16:creationId xmlns:a16="http://schemas.microsoft.com/office/drawing/2014/main" id="{ACF4E2C5-61A0-42BA-B922-369AC1CD97FF}"/>
                </a:ext>
              </a:extLst>
            </p:cNvPr>
            <p:cNvSpPr/>
            <p:nvPr/>
          </p:nvSpPr>
          <p:spPr bwMode="auto">
            <a:xfrm>
              <a:off x="6096693" y="2141832"/>
              <a:ext cx="768380" cy="4445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rgbClr val="50E6FF"/>
                  </a:solidFill>
                  <a:latin typeface="Segoe UI Semibold"/>
                  <a:cs typeface="Segoe UI" pitchFamily="34" charset="0"/>
                </a:rPr>
                <a:t>Managed Identity Service</a:t>
              </a:r>
            </a:p>
          </p:txBody>
        </p:sp>
        <p:cxnSp>
          <p:nvCxnSpPr>
            <p:cNvPr id="226" name="Straight Connector 225">
              <a:extLst>
                <a:ext uri="{FF2B5EF4-FFF2-40B4-BE49-F238E27FC236}">
                  <a16:creationId xmlns:a16="http://schemas.microsoft.com/office/drawing/2014/main" id="{D7F116A9-B941-4594-AE29-81D251E7A3B7}"/>
                </a:ext>
                <a:ext uri="{C183D7F6-B498-43B3-948B-1728B52AA6E4}">
                  <adec:decorative xmlns:adec="http://schemas.microsoft.com/office/drawing/2017/decorative" val="1"/>
                </a:ext>
              </a:extLst>
            </p:cNvPr>
            <p:cNvCxnSpPr>
              <a:cxnSpLocks/>
              <a:stCxn id="225" idx="3"/>
              <a:endCxn id="186" idx="1"/>
            </p:cNvCxnSpPr>
            <p:nvPr/>
          </p:nvCxnSpPr>
          <p:spPr>
            <a:xfrm flipV="1">
              <a:off x="6865073" y="2359710"/>
              <a:ext cx="2345328" cy="4373"/>
            </a:xfrm>
            <a:prstGeom prst="line">
              <a:avLst/>
            </a:prstGeom>
            <a:noFill/>
            <a:ln w="19050" cap="flat" cmpd="sng" algn="ctr">
              <a:solidFill>
                <a:schemeClr val="accent1"/>
              </a:solidFill>
              <a:prstDash val="solid"/>
              <a:miter lim="800000"/>
              <a:headEnd type="arrow" w="med" len="med"/>
              <a:tailEnd type="none" w="lg" len="med"/>
            </a:ln>
            <a:effectLst/>
          </p:spPr>
        </p:cxnSp>
        <p:sp>
          <p:nvSpPr>
            <p:cNvPr id="227" name="Rectangle 226">
              <a:extLst>
                <a:ext uri="{FF2B5EF4-FFF2-40B4-BE49-F238E27FC236}">
                  <a16:creationId xmlns:a16="http://schemas.microsoft.com/office/drawing/2014/main" id="{FD1B4B85-B8EA-4C38-A24B-A633841CEE8B}"/>
                </a:ext>
              </a:extLst>
            </p:cNvPr>
            <p:cNvSpPr/>
            <p:nvPr/>
          </p:nvSpPr>
          <p:spPr>
            <a:xfrm>
              <a:off x="7200733" y="2168549"/>
              <a:ext cx="1284326" cy="200055"/>
            </a:xfrm>
            <a:prstGeom prst="rect">
              <a:avLst/>
            </a:prstGeom>
          </p:spPr>
          <p:txBody>
            <a:bodyPr wrap="none">
              <a:spAutoFit/>
            </a:bodyPr>
            <a:lstStyle/>
            <a:p>
              <a:pPr algn="ctr" defTabSz="914400">
                <a:defRPr/>
              </a:pPr>
              <a:r>
                <a:rPr lang="en-US" sz="700">
                  <a:latin typeface="Segoe UI Symbol" panose="020B0502040204020203" pitchFamily="34" charset="0"/>
                  <a:ea typeface="Segoe UI Symbol" panose="020B0502040204020203" pitchFamily="34" charset="0"/>
                </a:rPr>
                <a:t>Fetch the identity certificate</a:t>
              </a:r>
            </a:p>
          </p:txBody>
        </p:sp>
        <p:sp>
          <p:nvSpPr>
            <p:cNvPr id="229" name="Oval 228">
              <a:extLst>
                <a:ext uri="{FF2B5EF4-FFF2-40B4-BE49-F238E27FC236}">
                  <a16:creationId xmlns:a16="http://schemas.microsoft.com/office/drawing/2014/main" id="{6A1E8A8B-8BFF-4CBC-9488-3FF18D59736D}"/>
                </a:ext>
              </a:extLst>
            </p:cNvPr>
            <p:cNvSpPr/>
            <p:nvPr/>
          </p:nvSpPr>
          <p:spPr>
            <a:xfrm>
              <a:off x="8503093" y="2030372"/>
              <a:ext cx="221306" cy="221306"/>
            </a:xfrm>
            <a:prstGeom prst="ellipse">
              <a:avLst/>
            </a:prstGeom>
            <a:solidFill>
              <a:srgbClr val="8661C5"/>
            </a:solidFill>
            <a:ln w="12700" cap="flat" cmpd="sng" algn="ctr">
              <a:noFill/>
              <a:prstDash val="solid"/>
              <a:miter lim="800000"/>
            </a:ln>
            <a:effectLst/>
          </p:spPr>
          <p:txBody>
            <a:bodyPr wrap="none" rtlCol="0" anchor="ctr"/>
            <a:lstStyle/>
            <a:p>
              <a:pPr algn="ctr" defTabSz="914400"/>
              <a:r>
                <a:rPr lang="en-US" sz="800" kern="0">
                  <a:latin typeface="+mj-lt"/>
                </a:rPr>
                <a:t>5b</a:t>
              </a:r>
            </a:p>
          </p:txBody>
        </p:sp>
        <p:sp>
          <p:nvSpPr>
            <p:cNvPr id="231" name="Rectangle 230">
              <a:extLst>
                <a:ext uri="{FF2B5EF4-FFF2-40B4-BE49-F238E27FC236}">
                  <a16:creationId xmlns:a16="http://schemas.microsoft.com/office/drawing/2014/main" id="{E9DA2777-0E00-4B32-BC36-37EC4F3FBBBF}"/>
                </a:ext>
              </a:extLst>
            </p:cNvPr>
            <p:cNvSpPr/>
            <p:nvPr/>
          </p:nvSpPr>
          <p:spPr>
            <a:xfrm>
              <a:off x="4965604" y="1929708"/>
              <a:ext cx="1404551" cy="200055"/>
            </a:xfrm>
            <a:prstGeom prst="rect">
              <a:avLst/>
            </a:prstGeom>
          </p:spPr>
          <p:txBody>
            <a:bodyPr wrap="none">
              <a:spAutoFit/>
            </a:bodyPr>
            <a:lstStyle/>
            <a:p>
              <a:pPr algn="ctr" defTabSz="914400">
                <a:defRPr/>
              </a:pPr>
              <a:r>
                <a:rPr lang="en-US" sz="700">
                  <a:latin typeface="Segoe UI Symbol" panose="020B0502040204020203" pitchFamily="34" charset="0"/>
                  <a:ea typeface="Segoe UI Symbol" panose="020B0502040204020203" pitchFamily="34" charset="0"/>
                </a:rPr>
                <a:t>Create Service Principal in AAD</a:t>
              </a:r>
            </a:p>
          </p:txBody>
        </p:sp>
        <p:cxnSp>
          <p:nvCxnSpPr>
            <p:cNvPr id="232" name="Straight Connector 231">
              <a:extLst>
                <a:ext uri="{FF2B5EF4-FFF2-40B4-BE49-F238E27FC236}">
                  <a16:creationId xmlns:a16="http://schemas.microsoft.com/office/drawing/2014/main" id="{346DC061-8214-454C-9DD0-14E91CA2C59D}"/>
                </a:ext>
                <a:ext uri="{C183D7F6-B498-43B3-948B-1728B52AA6E4}">
                  <adec:decorative xmlns:adec="http://schemas.microsoft.com/office/drawing/2017/decorative" val="1"/>
                </a:ext>
              </a:extLst>
            </p:cNvPr>
            <p:cNvCxnSpPr>
              <a:cxnSpLocks/>
              <a:stCxn id="110" idx="2"/>
              <a:endCxn id="225" idx="0"/>
            </p:cNvCxnSpPr>
            <p:nvPr/>
          </p:nvCxnSpPr>
          <p:spPr>
            <a:xfrm>
              <a:off x="6475550" y="1888573"/>
              <a:ext cx="5333" cy="253260"/>
            </a:xfrm>
            <a:prstGeom prst="line">
              <a:avLst/>
            </a:prstGeom>
            <a:noFill/>
            <a:ln w="19050" cap="flat" cmpd="sng" algn="ctr">
              <a:solidFill>
                <a:schemeClr val="accent1"/>
              </a:solidFill>
              <a:prstDash val="solid"/>
              <a:miter lim="800000"/>
              <a:headEnd type="arrow" w="med" len="med"/>
              <a:tailEnd type="none" w="lg" len="med"/>
            </a:ln>
            <a:effectLst/>
          </p:spPr>
        </p:cxnSp>
        <p:sp>
          <p:nvSpPr>
            <p:cNvPr id="234" name="Oval 233">
              <a:extLst>
                <a:ext uri="{FF2B5EF4-FFF2-40B4-BE49-F238E27FC236}">
                  <a16:creationId xmlns:a16="http://schemas.microsoft.com/office/drawing/2014/main" id="{8018C489-9FA7-4731-845C-27F27A7EEB6A}"/>
                </a:ext>
              </a:extLst>
            </p:cNvPr>
            <p:cNvSpPr/>
            <p:nvPr/>
          </p:nvSpPr>
          <p:spPr>
            <a:xfrm>
              <a:off x="5826270" y="1720269"/>
              <a:ext cx="221306" cy="221306"/>
            </a:xfrm>
            <a:prstGeom prst="ellipse">
              <a:avLst/>
            </a:prstGeom>
            <a:solidFill>
              <a:schemeClr val="accent4"/>
            </a:solidFill>
            <a:ln w="12700" cap="flat" cmpd="sng" algn="ctr">
              <a:noFill/>
              <a:prstDash val="solid"/>
              <a:miter lim="800000"/>
            </a:ln>
            <a:effectLst/>
          </p:spPr>
          <p:txBody>
            <a:bodyPr wrap="none" rtlCol="0" anchor="ctr"/>
            <a:lstStyle/>
            <a:p>
              <a:pPr algn="ctr" defTabSz="914400"/>
              <a:r>
                <a:rPr lang="en-US" sz="800" kern="0">
                  <a:solidFill>
                    <a:schemeClr val="bg1"/>
                  </a:solidFill>
                  <a:latin typeface="+mj-lt"/>
                </a:rPr>
                <a:t>3f</a:t>
              </a:r>
            </a:p>
          </p:txBody>
        </p:sp>
        <p:sp>
          <p:nvSpPr>
            <p:cNvPr id="236" name="Rectangle 235">
              <a:extLst>
                <a:ext uri="{FF2B5EF4-FFF2-40B4-BE49-F238E27FC236}">
                  <a16:creationId xmlns:a16="http://schemas.microsoft.com/office/drawing/2014/main" id="{2EABA7FA-BA62-459F-928C-BDF0F4FF2930}"/>
                </a:ext>
              </a:extLst>
            </p:cNvPr>
            <p:cNvSpPr/>
            <p:nvPr/>
          </p:nvSpPr>
          <p:spPr bwMode="auto">
            <a:xfrm>
              <a:off x="3867409" y="2492113"/>
              <a:ext cx="1286593" cy="4445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rgbClr val="50E6FF"/>
                  </a:solidFill>
                  <a:latin typeface="Segoe UI Semibold"/>
                  <a:cs typeface="Segoe UI" pitchFamily="34" charset="0"/>
                </a:rPr>
                <a:t>Azure Resource Manager </a:t>
              </a:r>
            </a:p>
            <a:p>
              <a:pPr algn="ctr" defTabSz="932472" fontAlgn="base">
                <a:lnSpc>
                  <a:spcPct val="90000"/>
                </a:lnSpc>
                <a:spcBef>
                  <a:spcPct val="0"/>
                </a:spcBef>
                <a:spcAft>
                  <a:spcPct val="0"/>
                </a:spcAft>
              </a:pPr>
              <a:r>
                <a:rPr lang="en-US" sz="900">
                  <a:solidFill>
                    <a:srgbClr val="50E6FF"/>
                  </a:solidFill>
                  <a:latin typeface="Segoe UI Semibold"/>
                  <a:cs typeface="Segoe UI" pitchFamily="34" charset="0"/>
                </a:rPr>
                <a:t>(ARM)</a:t>
              </a:r>
            </a:p>
          </p:txBody>
        </p:sp>
        <p:cxnSp>
          <p:nvCxnSpPr>
            <p:cNvPr id="237" name="Elbow Connector 141">
              <a:extLst>
                <a:ext uri="{FF2B5EF4-FFF2-40B4-BE49-F238E27FC236}">
                  <a16:creationId xmlns:a16="http://schemas.microsoft.com/office/drawing/2014/main" id="{B0F23D75-756A-4CFB-98F1-55ADCFBE3F7E}"/>
                </a:ext>
                <a:ext uri="{C183D7F6-B498-43B3-948B-1728B52AA6E4}">
                  <adec:decorative xmlns:adec="http://schemas.microsoft.com/office/drawing/2017/decorative" val="1"/>
                </a:ext>
              </a:extLst>
            </p:cNvPr>
            <p:cNvCxnSpPr>
              <a:cxnSpLocks/>
              <a:stCxn id="225" idx="1"/>
              <a:endCxn id="236" idx="0"/>
            </p:cNvCxnSpPr>
            <p:nvPr/>
          </p:nvCxnSpPr>
          <p:spPr>
            <a:xfrm rot="10800000" flipV="1">
              <a:off x="4510707" y="2364082"/>
              <a:ext cx="1585987" cy="128030"/>
            </a:xfrm>
            <a:prstGeom prst="bentConnector2">
              <a:avLst/>
            </a:prstGeom>
            <a:noFill/>
            <a:ln w="19050" cap="flat" cmpd="sng" algn="ctr">
              <a:solidFill>
                <a:schemeClr val="accent1"/>
              </a:solidFill>
              <a:prstDash val="solid"/>
              <a:miter lim="800000"/>
              <a:headEnd type="arrow" w="med" len="med"/>
              <a:tailEnd type="none" w="lg" len="med"/>
            </a:ln>
            <a:effectLst/>
          </p:spPr>
        </p:cxnSp>
        <p:cxnSp>
          <p:nvCxnSpPr>
            <p:cNvPr id="238" name="Elbow Connector 144">
              <a:extLst>
                <a:ext uri="{FF2B5EF4-FFF2-40B4-BE49-F238E27FC236}">
                  <a16:creationId xmlns:a16="http://schemas.microsoft.com/office/drawing/2014/main" id="{F22D7369-8682-49FF-BCA8-D5FCA4B4C72E}"/>
                </a:ext>
                <a:ext uri="{C183D7F6-B498-43B3-948B-1728B52AA6E4}">
                  <adec:decorative xmlns:adec="http://schemas.microsoft.com/office/drawing/2017/decorative" val="1"/>
                </a:ext>
              </a:extLst>
            </p:cNvPr>
            <p:cNvCxnSpPr>
              <a:cxnSpLocks/>
              <a:stCxn id="201" idx="1"/>
              <a:endCxn id="236" idx="2"/>
            </p:cNvCxnSpPr>
            <p:nvPr/>
          </p:nvCxnSpPr>
          <p:spPr>
            <a:xfrm rot="10800000">
              <a:off x="4510706" y="2936613"/>
              <a:ext cx="1804825" cy="124590"/>
            </a:xfrm>
            <a:prstGeom prst="bentConnector2">
              <a:avLst/>
            </a:prstGeom>
            <a:noFill/>
            <a:ln w="19050" cap="flat" cmpd="sng" algn="ctr">
              <a:solidFill>
                <a:schemeClr val="accent1"/>
              </a:solidFill>
              <a:prstDash val="solid"/>
              <a:miter lim="800000"/>
              <a:headEnd type="arrow" w="med" len="med"/>
              <a:tailEnd type="none" w="lg" len="med"/>
            </a:ln>
            <a:effectLst/>
          </p:spPr>
        </p:cxnSp>
        <p:sp>
          <p:nvSpPr>
            <p:cNvPr id="239" name="Rectangle 238">
              <a:extLst>
                <a:ext uri="{FF2B5EF4-FFF2-40B4-BE49-F238E27FC236}">
                  <a16:creationId xmlns:a16="http://schemas.microsoft.com/office/drawing/2014/main" id="{268D5ACA-EBD3-4E14-91C1-1495B52FAB24}"/>
                </a:ext>
              </a:extLst>
            </p:cNvPr>
            <p:cNvSpPr/>
            <p:nvPr/>
          </p:nvSpPr>
          <p:spPr>
            <a:xfrm>
              <a:off x="4425916" y="3059321"/>
              <a:ext cx="1911894" cy="307127"/>
            </a:xfrm>
            <a:prstGeom prst="rect">
              <a:avLst/>
            </a:prstGeom>
          </p:spPr>
          <p:txBody>
            <a:bodyPr wrap="square">
              <a:spAutoFit/>
            </a:bodyPr>
            <a:lstStyle/>
            <a:p>
              <a:pPr algn="ctr" defTabSz="914400">
                <a:defRPr/>
              </a:pPr>
              <a:r>
                <a:rPr lang="en-US" sz="700">
                  <a:latin typeface="Segoe UI Symbol" panose="020B0502040204020203" pitchFamily="34" charset="0"/>
                  <a:ea typeface="Segoe UI Symbol" panose="020B0502040204020203" pitchFamily="34" charset="0"/>
                </a:rPr>
                <a:t>PUT </a:t>
              </a:r>
              <a:r>
                <a:rPr lang="en-US" sz="700" err="1">
                  <a:latin typeface="Segoe UI Symbol" panose="020B0502040204020203" pitchFamily="34" charset="0"/>
                  <a:ea typeface="Segoe UI Symbol" panose="020B0502040204020203" pitchFamily="34" charset="0"/>
                </a:rPr>
                <a:t>connectedCluster</a:t>
              </a:r>
              <a:r>
                <a:rPr lang="en-US" sz="700">
                  <a:latin typeface="Segoe UI Symbol" panose="020B0502040204020203" pitchFamily="34" charset="0"/>
                  <a:ea typeface="Segoe UI Symbol" panose="020B0502040204020203" pitchFamily="34" charset="0"/>
                </a:rPr>
                <a:t> resource </a:t>
              </a:r>
            </a:p>
            <a:p>
              <a:pPr algn="ctr" defTabSz="914400">
                <a:defRPr/>
              </a:pPr>
              <a:r>
                <a:rPr lang="en-US" sz="700">
                  <a:latin typeface="Segoe UI Symbol" panose="020B0502040204020203" pitchFamily="34" charset="0"/>
                  <a:ea typeface="Segoe UI Symbol" panose="020B0502040204020203" pitchFamily="34" charset="0"/>
                </a:rPr>
                <a:t>along with Managed Identity metadata</a:t>
              </a:r>
            </a:p>
          </p:txBody>
        </p:sp>
        <p:sp>
          <p:nvSpPr>
            <p:cNvPr id="241" name="Oval 240">
              <a:extLst>
                <a:ext uri="{FF2B5EF4-FFF2-40B4-BE49-F238E27FC236}">
                  <a16:creationId xmlns:a16="http://schemas.microsoft.com/office/drawing/2014/main" id="{53A9CFF8-88F5-4755-804B-AC294B8AEB19}"/>
                </a:ext>
              </a:extLst>
            </p:cNvPr>
            <p:cNvSpPr/>
            <p:nvPr/>
          </p:nvSpPr>
          <p:spPr>
            <a:xfrm>
              <a:off x="4468389" y="3373169"/>
              <a:ext cx="221306" cy="221306"/>
            </a:xfrm>
            <a:prstGeom prst="ellipse">
              <a:avLst/>
            </a:prstGeom>
            <a:solidFill>
              <a:schemeClr val="accent4"/>
            </a:solidFill>
            <a:ln w="12700" cap="flat" cmpd="sng" algn="ctr">
              <a:noFill/>
              <a:prstDash val="solid"/>
              <a:miter lim="800000"/>
            </a:ln>
            <a:effectLst/>
          </p:spPr>
          <p:txBody>
            <a:bodyPr wrap="none" rtlCol="0" anchor="ctr"/>
            <a:lstStyle/>
            <a:p>
              <a:pPr algn="ctr" defTabSz="914400"/>
              <a:r>
                <a:rPr lang="en-US" sz="800" kern="0">
                  <a:solidFill>
                    <a:schemeClr val="bg1"/>
                  </a:solidFill>
                  <a:latin typeface="+mj-lt"/>
                </a:rPr>
                <a:t>3g</a:t>
              </a:r>
            </a:p>
          </p:txBody>
        </p:sp>
        <p:sp>
          <p:nvSpPr>
            <p:cNvPr id="243" name="Rectangle 242">
              <a:extLst>
                <a:ext uri="{FF2B5EF4-FFF2-40B4-BE49-F238E27FC236}">
                  <a16:creationId xmlns:a16="http://schemas.microsoft.com/office/drawing/2014/main" id="{97448D21-3B69-4604-89A1-73BB042DC553}"/>
                </a:ext>
              </a:extLst>
            </p:cNvPr>
            <p:cNvSpPr/>
            <p:nvPr/>
          </p:nvSpPr>
          <p:spPr>
            <a:xfrm>
              <a:off x="4272926" y="2168549"/>
              <a:ext cx="1162498" cy="200055"/>
            </a:xfrm>
            <a:prstGeom prst="rect">
              <a:avLst/>
            </a:prstGeom>
          </p:spPr>
          <p:txBody>
            <a:bodyPr wrap="none">
              <a:spAutoFit/>
            </a:bodyPr>
            <a:lstStyle/>
            <a:p>
              <a:pPr algn="ctr" defTabSz="914400">
                <a:defRPr/>
              </a:pPr>
              <a:r>
                <a:rPr lang="en-US" sz="700">
                  <a:latin typeface="Segoe UI Symbol" panose="020B0502040204020203" pitchFamily="34" charset="0"/>
                  <a:ea typeface="Segoe UI Symbol" panose="020B0502040204020203" pitchFamily="34" charset="0"/>
                </a:rPr>
                <a:t>Create Managed Identity</a:t>
              </a:r>
            </a:p>
          </p:txBody>
        </p:sp>
        <p:sp>
          <p:nvSpPr>
            <p:cNvPr id="245" name="Oval 244">
              <a:extLst>
                <a:ext uri="{FF2B5EF4-FFF2-40B4-BE49-F238E27FC236}">
                  <a16:creationId xmlns:a16="http://schemas.microsoft.com/office/drawing/2014/main" id="{0D6F3D47-3E3D-4E63-8C77-66931178EC3C}"/>
                </a:ext>
              </a:extLst>
            </p:cNvPr>
            <p:cNvSpPr/>
            <p:nvPr/>
          </p:nvSpPr>
          <p:spPr>
            <a:xfrm>
              <a:off x="4267628" y="1952045"/>
              <a:ext cx="221306" cy="221306"/>
            </a:xfrm>
            <a:prstGeom prst="ellipse">
              <a:avLst/>
            </a:prstGeom>
            <a:solidFill>
              <a:schemeClr val="accent4"/>
            </a:solidFill>
            <a:ln w="12700" cap="flat" cmpd="sng" algn="ctr">
              <a:noFill/>
              <a:prstDash val="solid"/>
              <a:miter lim="800000"/>
            </a:ln>
            <a:effectLst/>
          </p:spPr>
          <p:txBody>
            <a:bodyPr wrap="none" rtlCol="0" anchor="ctr"/>
            <a:lstStyle/>
            <a:p>
              <a:pPr algn="ctr" defTabSz="914400"/>
              <a:r>
                <a:rPr lang="en-US" sz="800" kern="0">
                  <a:solidFill>
                    <a:schemeClr val="bg1"/>
                  </a:solidFill>
                  <a:latin typeface="+mj-lt"/>
                </a:rPr>
                <a:t>3e</a:t>
              </a:r>
            </a:p>
          </p:txBody>
        </p:sp>
        <p:sp>
          <p:nvSpPr>
            <p:cNvPr id="247" name="Rectangle 246">
              <a:extLst>
                <a:ext uri="{FF2B5EF4-FFF2-40B4-BE49-F238E27FC236}">
                  <a16:creationId xmlns:a16="http://schemas.microsoft.com/office/drawing/2014/main" id="{3400F754-B65D-455A-9086-6EBF9F994495}"/>
                </a:ext>
              </a:extLst>
            </p:cNvPr>
            <p:cNvSpPr/>
            <p:nvPr/>
          </p:nvSpPr>
          <p:spPr bwMode="auto">
            <a:xfrm>
              <a:off x="1454880" y="2486098"/>
              <a:ext cx="579629" cy="4445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rgbClr val="50E6FF"/>
                  </a:solidFill>
                  <a:latin typeface="Segoe UI Semibold"/>
                  <a:cs typeface="Segoe UI" pitchFamily="34" charset="0"/>
                </a:rPr>
                <a:t>Azure CLI</a:t>
              </a:r>
            </a:p>
          </p:txBody>
        </p:sp>
        <p:cxnSp>
          <p:nvCxnSpPr>
            <p:cNvPr id="248" name="Elbow Connector 156">
              <a:extLst>
                <a:ext uri="{FF2B5EF4-FFF2-40B4-BE49-F238E27FC236}">
                  <a16:creationId xmlns:a16="http://schemas.microsoft.com/office/drawing/2014/main" id="{4368B0AD-AE2F-4234-8463-10711E056FF6}"/>
                </a:ext>
                <a:ext uri="{C183D7F6-B498-43B3-948B-1728B52AA6E4}">
                  <adec:decorative xmlns:adec="http://schemas.microsoft.com/office/drawing/2017/decorative" val="1"/>
                </a:ext>
              </a:extLst>
            </p:cNvPr>
            <p:cNvCxnSpPr>
              <a:cxnSpLocks/>
              <a:stCxn id="119" idx="1"/>
              <a:endCxn id="247" idx="2"/>
            </p:cNvCxnSpPr>
            <p:nvPr/>
          </p:nvCxnSpPr>
          <p:spPr>
            <a:xfrm rot="10800000">
              <a:off x="1744695" y="2930598"/>
              <a:ext cx="2122715" cy="1563670"/>
            </a:xfrm>
            <a:prstGeom prst="bentConnector2">
              <a:avLst/>
            </a:prstGeom>
            <a:noFill/>
            <a:ln w="19050" cap="flat" cmpd="sng" algn="ctr">
              <a:solidFill>
                <a:schemeClr val="accent1"/>
              </a:solidFill>
              <a:prstDash val="solid"/>
              <a:miter lim="800000"/>
              <a:headEnd type="arrow" w="med" len="med"/>
              <a:tailEnd type="none" w="lg" len="med"/>
            </a:ln>
            <a:effectLst/>
          </p:spPr>
        </p:cxnSp>
        <p:sp>
          <p:nvSpPr>
            <p:cNvPr id="249" name="Rectangle 248">
              <a:extLst>
                <a:ext uri="{FF2B5EF4-FFF2-40B4-BE49-F238E27FC236}">
                  <a16:creationId xmlns:a16="http://schemas.microsoft.com/office/drawing/2014/main" id="{FB6C3398-05F8-4E42-9059-D5E5D59FB03F}"/>
                </a:ext>
              </a:extLst>
            </p:cNvPr>
            <p:cNvSpPr/>
            <p:nvPr/>
          </p:nvSpPr>
          <p:spPr>
            <a:xfrm>
              <a:off x="1210947" y="4569787"/>
              <a:ext cx="1695151" cy="418811"/>
            </a:xfrm>
            <a:prstGeom prst="rect">
              <a:avLst/>
            </a:prstGeom>
          </p:spPr>
          <p:txBody>
            <a:bodyPr wrap="square">
              <a:spAutoFit/>
            </a:bodyPr>
            <a:lstStyle/>
            <a:p>
              <a:pPr algn="ctr" defTabSz="914400">
                <a:defRPr/>
              </a:pPr>
              <a:r>
                <a:rPr lang="en-US" sz="700">
                  <a:latin typeface="Segoe UI Symbol" panose="020B0502040204020203" pitchFamily="34" charset="0"/>
                  <a:ea typeface="Segoe UI Symbol" panose="020B0502040204020203" pitchFamily="34" charset="0"/>
                </a:rPr>
                <a:t>Uses Helm to deploy Arc-enabled </a:t>
              </a:r>
            </a:p>
            <a:p>
              <a:pPr algn="ctr" defTabSz="914400">
                <a:defRPr/>
              </a:pPr>
              <a:r>
                <a:rPr lang="en-US" sz="700">
                  <a:latin typeface="Segoe UI Symbol" panose="020B0502040204020203" pitchFamily="34" charset="0"/>
                  <a:ea typeface="Segoe UI Symbol" panose="020B0502040204020203" pitchFamily="34" charset="0"/>
                </a:rPr>
                <a:t>k8s agents with onboarding </a:t>
              </a:r>
            </a:p>
            <a:p>
              <a:pPr algn="ctr" defTabSz="914400">
                <a:defRPr/>
              </a:pPr>
              <a:r>
                <a:rPr lang="en-US" sz="700">
                  <a:latin typeface="Segoe UI Symbol" panose="020B0502040204020203" pitchFamily="34" charset="0"/>
                  <a:ea typeface="Segoe UI Symbol" panose="020B0502040204020203" pitchFamily="34" charset="0"/>
                </a:rPr>
                <a:t>private key</a:t>
              </a:r>
            </a:p>
          </p:txBody>
        </p:sp>
        <p:pic>
          <p:nvPicPr>
            <p:cNvPr id="250" name="Graphic 249" descr="User">
              <a:extLst>
                <a:ext uri="{FF2B5EF4-FFF2-40B4-BE49-F238E27FC236}">
                  <a16:creationId xmlns:a16="http://schemas.microsoft.com/office/drawing/2014/main" id="{41D8AB81-4F42-4573-BB49-46991A83E8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21764" y="1718069"/>
              <a:ext cx="444499" cy="444499"/>
            </a:xfrm>
            <a:prstGeom prst="rect">
              <a:avLst/>
            </a:prstGeom>
          </p:spPr>
        </p:pic>
        <p:sp>
          <p:nvSpPr>
            <p:cNvPr id="251" name="Rectangle 250">
              <a:extLst>
                <a:ext uri="{FF2B5EF4-FFF2-40B4-BE49-F238E27FC236}">
                  <a16:creationId xmlns:a16="http://schemas.microsoft.com/office/drawing/2014/main" id="{BA19A966-1BDF-4EFE-82A7-AF50D5355A2F}"/>
                </a:ext>
              </a:extLst>
            </p:cNvPr>
            <p:cNvSpPr/>
            <p:nvPr/>
          </p:nvSpPr>
          <p:spPr>
            <a:xfrm>
              <a:off x="1085202" y="1531136"/>
              <a:ext cx="1341083" cy="261610"/>
            </a:xfrm>
            <a:prstGeom prst="rect">
              <a:avLst/>
            </a:prstGeom>
          </p:spPr>
          <p:txBody>
            <a:bodyPr wrap="square">
              <a:spAutoFit/>
            </a:bodyPr>
            <a:lstStyle/>
            <a:p>
              <a:pPr algn="ctr" defTabSz="914400">
                <a:defRPr/>
              </a:pPr>
              <a:r>
                <a:rPr lang="en-US" sz="1100">
                  <a:latin typeface="Segoe UI Symbol" panose="020B0502040204020203" pitchFamily="34" charset="0"/>
                  <a:ea typeface="Segoe UI Symbol" panose="020B0502040204020203" pitchFamily="34" charset="0"/>
                </a:rPr>
                <a:t>K8s Cluster Admin</a:t>
              </a:r>
            </a:p>
          </p:txBody>
        </p:sp>
        <p:cxnSp>
          <p:nvCxnSpPr>
            <p:cNvPr id="252" name="Straight Connector 251">
              <a:extLst>
                <a:ext uri="{FF2B5EF4-FFF2-40B4-BE49-F238E27FC236}">
                  <a16:creationId xmlns:a16="http://schemas.microsoft.com/office/drawing/2014/main" id="{714BFF0D-509C-43EF-BDCD-25644F0410DD}"/>
                </a:ext>
                <a:ext uri="{C183D7F6-B498-43B3-948B-1728B52AA6E4}">
                  <adec:decorative xmlns:adec="http://schemas.microsoft.com/office/drawing/2017/decorative" val="1"/>
                </a:ext>
              </a:extLst>
            </p:cNvPr>
            <p:cNvCxnSpPr>
              <a:cxnSpLocks/>
              <a:stCxn id="247" idx="0"/>
              <a:endCxn id="250" idx="2"/>
            </p:cNvCxnSpPr>
            <p:nvPr/>
          </p:nvCxnSpPr>
          <p:spPr>
            <a:xfrm flipH="1" flipV="1">
              <a:off x="1744014" y="2162568"/>
              <a:ext cx="681" cy="323530"/>
            </a:xfrm>
            <a:prstGeom prst="line">
              <a:avLst/>
            </a:prstGeom>
            <a:noFill/>
            <a:ln w="19050" cap="flat" cmpd="sng" algn="ctr">
              <a:solidFill>
                <a:schemeClr val="accent1"/>
              </a:solidFill>
              <a:prstDash val="solid"/>
              <a:miter lim="800000"/>
              <a:headEnd type="arrow" w="med" len="med"/>
              <a:tailEnd type="none" w="lg" len="med"/>
            </a:ln>
            <a:effectLst/>
          </p:spPr>
        </p:cxnSp>
        <p:sp>
          <p:nvSpPr>
            <p:cNvPr id="254" name="Oval 253">
              <a:extLst>
                <a:ext uri="{FF2B5EF4-FFF2-40B4-BE49-F238E27FC236}">
                  <a16:creationId xmlns:a16="http://schemas.microsoft.com/office/drawing/2014/main" id="{46720B2E-EEA0-4D37-AA64-BF48E735BF67}"/>
                </a:ext>
              </a:extLst>
            </p:cNvPr>
            <p:cNvSpPr/>
            <p:nvPr/>
          </p:nvSpPr>
          <p:spPr>
            <a:xfrm>
              <a:off x="1408480" y="4348481"/>
              <a:ext cx="221306" cy="221306"/>
            </a:xfrm>
            <a:prstGeom prst="ellipse">
              <a:avLst/>
            </a:prstGeom>
            <a:solidFill>
              <a:schemeClr val="accent4"/>
            </a:solidFill>
            <a:ln w="12700" cap="flat" cmpd="sng" algn="ctr">
              <a:noFill/>
              <a:prstDash val="solid"/>
              <a:miter lim="800000"/>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chemeClr val="bg1"/>
                  </a:solidFill>
                  <a:effectLst/>
                  <a:uLnTx/>
                  <a:uFillTx/>
                  <a:latin typeface="+mj-lt"/>
                  <a:ea typeface="+mn-ea"/>
                  <a:cs typeface="+mn-cs"/>
                </a:rPr>
                <a:t>3a</a:t>
              </a:r>
            </a:p>
          </p:txBody>
        </p:sp>
        <p:sp>
          <p:nvSpPr>
            <p:cNvPr id="256" name="Rectangle 255">
              <a:extLst>
                <a:ext uri="{FF2B5EF4-FFF2-40B4-BE49-F238E27FC236}">
                  <a16:creationId xmlns:a16="http://schemas.microsoft.com/office/drawing/2014/main" id="{1EA7385E-DA71-4B15-A045-FA38840CFB27}"/>
                </a:ext>
              </a:extLst>
            </p:cNvPr>
            <p:cNvSpPr/>
            <p:nvPr/>
          </p:nvSpPr>
          <p:spPr>
            <a:xfrm>
              <a:off x="1725596" y="2113652"/>
              <a:ext cx="1300146" cy="200055"/>
            </a:xfrm>
            <a:prstGeom prst="rect">
              <a:avLst/>
            </a:prstGeom>
          </p:spPr>
          <p:txBody>
            <a:bodyPr wrap="square">
              <a:spAutoFit/>
            </a:bodyPr>
            <a:lstStyle/>
            <a:p>
              <a:pPr algn="ctr" defTabSz="914400">
                <a:defRPr/>
              </a:pPr>
              <a:r>
                <a:rPr lang="en-US" sz="700" i="1">
                  <a:latin typeface="Segoe UI Symbol" panose="020B0502040204020203" pitchFamily="34" charset="0"/>
                  <a:ea typeface="Segoe UI Symbol" panose="020B0502040204020203" pitchFamily="34" charset="0"/>
                </a:rPr>
                <a:t>az connectedk8s connect</a:t>
              </a:r>
            </a:p>
          </p:txBody>
        </p:sp>
        <p:sp>
          <p:nvSpPr>
            <p:cNvPr id="258" name="Oval 257">
              <a:extLst>
                <a:ext uri="{FF2B5EF4-FFF2-40B4-BE49-F238E27FC236}">
                  <a16:creationId xmlns:a16="http://schemas.microsoft.com/office/drawing/2014/main" id="{7D89E541-894A-4E8F-826E-D38021205B11}"/>
                </a:ext>
              </a:extLst>
            </p:cNvPr>
            <p:cNvSpPr/>
            <p:nvPr/>
          </p:nvSpPr>
          <p:spPr>
            <a:xfrm>
              <a:off x="1972570" y="1925782"/>
              <a:ext cx="221306" cy="221306"/>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mj-lt"/>
                  <a:ea typeface="+mn-ea"/>
                  <a:cs typeface="+mn-cs"/>
                </a:rPr>
                <a:t>1</a:t>
              </a:r>
            </a:p>
          </p:txBody>
        </p:sp>
        <p:pic>
          <p:nvPicPr>
            <p:cNvPr id="260" name="Picture 259" descr="Kubernetes icon">
              <a:extLst>
                <a:ext uri="{FF2B5EF4-FFF2-40B4-BE49-F238E27FC236}">
                  <a16:creationId xmlns:a16="http://schemas.microsoft.com/office/drawing/2014/main" id="{63099784-F86E-4E3E-B580-566785B4CA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0511" y="1979504"/>
              <a:ext cx="139239" cy="135062"/>
            </a:xfrm>
            <a:prstGeom prst="rect">
              <a:avLst/>
            </a:prstGeom>
          </p:spPr>
        </p:pic>
        <p:cxnSp>
          <p:nvCxnSpPr>
            <p:cNvPr id="261" name="Straight Connector 260">
              <a:extLst>
                <a:ext uri="{FF2B5EF4-FFF2-40B4-BE49-F238E27FC236}">
                  <a16:creationId xmlns:a16="http://schemas.microsoft.com/office/drawing/2014/main" id="{9E6BC885-A208-4F20-A018-9C0B8CF3E103}"/>
                </a:ext>
                <a:ext uri="{C183D7F6-B498-43B3-948B-1728B52AA6E4}">
                  <adec:decorative xmlns:adec="http://schemas.microsoft.com/office/drawing/2017/decorative" val="1"/>
                </a:ext>
              </a:extLst>
            </p:cNvPr>
            <p:cNvCxnSpPr>
              <a:cxnSpLocks/>
              <a:stCxn id="236" idx="1"/>
              <a:endCxn id="247" idx="3"/>
            </p:cNvCxnSpPr>
            <p:nvPr/>
          </p:nvCxnSpPr>
          <p:spPr>
            <a:xfrm flipH="1" flipV="1">
              <a:off x="2034508" y="2708348"/>
              <a:ext cx="1832901" cy="6014"/>
            </a:xfrm>
            <a:prstGeom prst="line">
              <a:avLst/>
            </a:prstGeom>
            <a:noFill/>
            <a:ln w="19050" cap="flat" cmpd="sng" algn="ctr">
              <a:solidFill>
                <a:schemeClr val="accent1"/>
              </a:solidFill>
              <a:prstDash val="solid"/>
              <a:miter lim="800000"/>
              <a:headEnd type="arrow" w="med" len="med"/>
              <a:tailEnd type="none" w="lg" len="med"/>
            </a:ln>
            <a:effectLst/>
          </p:spPr>
        </p:cxnSp>
        <p:sp>
          <p:nvSpPr>
            <p:cNvPr id="262" name="Rectangle 261">
              <a:extLst>
                <a:ext uri="{FF2B5EF4-FFF2-40B4-BE49-F238E27FC236}">
                  <a16:creationId xmlns:a16="http://schemas.microsoft.com/office/drawing/2014/main" id="{538DAFBD-B394-4E94-ABC6-6716EA70F986}"/>
                </a:ext>
              </a:extLst>
            </p:cNvPr>
            <p:cNvSpPr/>
            <p:nvPr/>
          </p:nvSpPr>
          <p:spPr>
            <a:xfrm>
              <a:off x="1755744" y="2847245"/>
              <a:ext cx="2002264" cy="418811"/>
            </a:xfrm>
            <a:prstGeom prst="rect">
              <a:avLst/>
            </a:prstGeom>
          </p:spPr>
          <p:txBody>
            <a:bodyPr wrap="square">
              <a:spAutoFit/>
            </a:bodyPr>
            <a:lstStyle/>
            <a:p>
              <a:pPr algn="ctr" defTabSz="914400">
                <a:defRPr/>
              </a:pPr>
              <a:r>
                <a:rPr lang="en-US" sz="700">
                  <a:latin typeface="Segoe UI Symbol" panose="020B0502040204020203" pitchFamily="34" charset="0"/>
                  <a:ea typeface="Segoe UI Symbol" panose="020B0502040204020203" pitchFamily="34" charset="0"/>
                </a:rPr>
                <a:t>PUT resource Microsoft.Kubernetes/connectedClusters with public key (</a:t>
              </a:r>
              <a:r>
                <a:rPr lang="en-US" sz="700" i="1" err="1">
                  <a:latin typeface="Segoe UI Symbol" panose="020B0502040204020203" pitchFamily="34" charset="0"/>
                  <a:ea typeface="Segoe UI Symbol" panose="020B0502040204020203" pitchFamily="34" charset="0"/>
                </a:rPr>
                <a:t>management.azure.com</a:t>
              </a:r>
              <a:r>
                <a:rPr lang="en-US" sz="700">
                  <a:latin typeface="Segoe UI Symbol" panose="020B0502040204020203" pitchFamily="34" charset="0"/>
                  <a:ea typeface="Segoe UI Symbol" panose="020B0502040204020203" pitchFamily="34" charset="0"/>
                </a:rPr>
                <a:t>)</a:t>
              </a:r>
            </a:p>
          </p:txBody>
        </p:sp>
        <p:sp>
          <p:nvSpPr>
            <p:cNvPr id="263" name="Rectangle 262">
              <a:extLst>
                <a:ext uri="{FF2B5EF4-FFF2-40B4-BE49-F238E27FC236}">
                  <a16:creationId xmlns:a16="http://schemas.microsoft.com/office/drawing/2014/main" id="{4D0523C6-F302-471B-8985-74808F7EAFC6}"/>
                </a:ext>
              </a:extLst>
            </p:cNvPr>
            <p:cNvSpPr/>
            <p:nvPr/>
          </p:nvSpPr>
          <p:spPr bwMode="auto">
            <a:xfrm>
              <a:off x="3008905" y="1444413"/>
              <a:ext cx="1286593" cy="4445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rgbClr val="50E6FF"/>
                  </a:solidFill>
                  <a:latin typeface="Segoe UI Semibold"/>
                  <a:cs typeface="Segoe UI" pitchFamily="34" charset="0"/>
                </a:rPr>
                <a:t>Microsoft Container Registry</a:t>
              </a:r>
            </a:p>
          </p:txBody>
        </p:sp>
        <p:cxnSp>
          <p:nvCxnSpPr>
            <p:cNvPr id="264" name="Straight Connector 263">
              <a:extLst>
                <a:ext uri="{FF2B5EF4-FFF2-40B4-BE49-F238E27FC236}">
                  <a16:creationId xmlns:a16="http://schemas.microsoft.com/office/drawing/2014/main" id="{29B1AB9E-6DDF-41FD-9757-DA4C2BEF934B}"/>
                </a:ext>
                <a:ext uri="{C183D7F6-B498-43B3-948B-1728B52AA6E4}">
                  <adec:decorative xmlns:adec="http://schemas.microsoft.com/office/drawing/2017/decorative" val="1"/>
                </a:ext>
              </a:extLst>
            </p:cNvPr>
            <p:cNvCxnSpPr>
              <a:cxnSpLocks/>
            </p:cNvCxnSpPr>
            <p:nvPr/>
          </p:nvCxnSpPr>
          <p:spPr>
            <a:xfrm>
              <a:off x="3735909" y="1888913"/>
              <a:ext cx="466" cy="2020774"/>
            </a:xfrm>
            <a:prstGeom prst="line">
              <a:avLst/>
            </a:prstGeom>
            <a:noFill/>
            <a:ln w="19050" cap="flat" cmpd="sng" algn="ctr">
              <a:solidFill>
                <a:schemeClr val="accent1"/>
              </a:solidFill>
              <a:prstDash val="solid"/>
              <a:miter lim="800000"/>
              <a:headEnd type="arrow" w="med" len="med"/>
              <a:tailEnd type="none" w="lg" len="med"/>
            </a:ln>
            <a:effectLst/>
          </p:spPr>
        </p:cxnSp>
        <p:sp>
          <p:nvSpPr>
            <p:cNvPr id="266" name="Oval 265">
              <a:extLst>
                <a:ext uri="{FF2B5EF4-FFF2-40B4-BE49-F238E27FC236}">
                  <a16:creationId xmlns:a16="http://schemas.microsoft.com/office/drawing/2014/main" id="{C643C6BA-829A-43F5-A7D6-CFC26B4CABB6}"/>
                </a:ext>
              </a:extLst>
            </p:cNvPr>
            <p:cNvSpPr/>
            <p:nvPr/>
          </p:nvSpPr>
          <p:spPr>
            <a:xfrm>
              <a:off x="2075170" y="2752157"/>
              <a:ext cx="221306" cy="221306"/>
            </a:xfrm>
            <a:prstGeom prst="ellipse">
              <a:avLst/>
            </a:prstGeom>
            <a:solidFill>
              <a:schemeClr val="accent4"/>
            </a:solidFill>
            <a:ln w="12700" cap="flat" cmpd="sng" algn="ctr">
              <a:noFill/>
              <a:prstDash val="solid"/>
              <a:miter lim="800000"/>
            </a:ln>
            <a:effectLst/>
          </p:spPr>
          <p:txBody>
            <a:bodyPr wrap="none" rtlCol="0" anchor="ctr"/>
            <a:lstStyle/>
            <a:p>
              <a:pPr algn="ctr" defTabSz="914400"/>
              <a:r>
                <a:rPr lang="en-US" sz="800" kern="0">
                  <a:solidFill>
                    <a:schemeClr val="bg1"/>
                  </a:solidFill>
                  <a:latin typeface="+mj-lt"/>
                </a:rPr>
                <a:t>3d</a:t>
              </a:r>
            </a:p>
          </p:txBody>
        </p:sp>
        <p:sp>
          <p:nvSpPr>
            <p:cNvPr id="268" name="Rectangle 267">
              <a:extLst>
                <a:ext uri="{FF2B5EF4-FFF2-40B4-BE49-F238E27FC236}">
                  <a16:creationId xmlns:a16="http://schemas.microsoft.com/office/drawing/2014/main" id="{0A645FD8-F2C9-4908-8DD3-707B5F4B77B9}"/>
                </a:ext>
              </a:extLst>
            </p:cNvPr>
            <p:cNvSpPr/>
            <p:nvPr/>
          </p:nvSpPr>
          <p:spPr>
            <a:xfrm>
              <a:off x="2756876" y="3528101"/>
              <a:ext cx="1048516" cy="200055"/>
            </a:xfrm>
            <a:prstGeom prst="rect">
              <a:avLst/>
            </a:prstGeom>
          </p:spPr>
          <p:txBody>
            <a:bodyPr wrap="square">
              <a:spAutoFit/>
            </a:bodyPr>
            <a:lstStyle/>
            <a:p>
              <a:pPr algn="ctr" defTabSz="914400">
                <a:defRPr/>
              </a:pPr>
              <a:r>
                <a:rPr lang="en-US" sz="700">
                  <a:latin typeface="Segoe UI Symbol" panose="020B0502040204020203" pitchFamily="34" charset="0"/>
                  <a:ea typeface="Segoe UI Symbol" panose="020B0502040204020203" pitchFamily="34" charset="0"/>
                </a:rPr>
                <a:t>Pull agent images</a:t>
              </a:r>
            </a:p>
          </p:txBody>
        </p:sp>
        <p:sp>
          <p:nvSpPr>
            <p:cNvPr id="270" name="Oval 269">
              <a:extLst>
                <a:ext uri="{FF2B5EF4-FFF2-40B4-BE49-F238E27FC236}">
                  <a16:creationId xmlns:a16="http://schemas.microsoft.com/office/drawing/2014/main" id="{AB5FFF91-C454-4F4C-BBE4-96E02E280227}"/>
                </a:ext>
              </a:extLst>
            </p:cNvPr>
            <p:cNvSpPr/>
            <p:nvPr/>
          </p:nvSpPr>
          <p:spPr>
            <a:xfrm>
              <a:off x="2646222" y="3632922"/>
              <a:ext cx="221306" cy="221306"/>
            </a:xfrm>
            <a:prstGeom prst="ellipse">
              <a:avLst/>
            </a:prstGeom>
            <a:solidFill>
              <a:schemeClr val="accent4"/>
            </a:solidFill>
            <a:ln w="12700" cap="flat" cmpd="sng" algn="ctr">
              <a:noFill/>
              <a:prstDash val="solid"/>
              <a:miter lim="800000"/>
            </a:ln>
            <a:effectLst/>
          </p:spPr>
          <p:txBody>
            <a:bodyPr wrap="none" rtlCol="0" anchor="ctr"/>
            <a:lstStyle/>
            <a:p>
              <a:pPr algn="ctr" defTabSz="914400"/>
              <a:r>
                <a:rPr kumimoji="0" lang="en-US" sz="800" b="0" i="0" u="none" strike="noStrike" kern="0" cap="none" spc="0" normalizeH="0" baseline="0" noProof="0">
                  <a:ln>
                    <a:noFill/>
                  </a:ln>
                  <a:solidFill>
                    <a:schemeClr val="bg1"/>
                  </a:solidFill>
                  <a:effectLst/>
                  <a:uLnTx/>
                  <a:uFillTx/>
                  <a:latin typeface="+mj-lt"/>
                  <a:ea typeface="+mn-ea"/>
                  <a:cs typeface="+mn-cs"/>
                </a:rPr>
                <a:t>3c</a:t>
              </a:r>
            </a:p>
          </p:txBody>
        </p:sp>
        <p:cxnSp>
          <p:nvCxnSpPr>
            <p:cNvPr id="272" name="Elbow Connector 209">
              <a:extLst>
                <a:ext uri="{FF2B5EF4-FFF2-40B4-BE49-F238E27FC236}">
                  <a16:creationId xmlns:a16="http://schemas.microsoft.com/office/drawing/2014/main" id="{EDDD62EE-D877-4334-91D8-55DF6D3732A7}"/>
                </a:ext>
                <a:ext uri="{C183D7F6-B498-43B3-948B-1728B52AA6E4}">
                  <adec:decorative xmlns:adec="http://schemas.microsoft.com/office/drawing/2017/decorative" val="1"/>
                </a:ext>
              </a:extLst>
            </p:cNvPr>
            <p:cNvCxnSpPr>
              <a:cxnSpLocks/>
              <a:endCxn id="263" idx="2"/>
            </p:cNvCxnSpPr>
            <p:nvPr/>
          </p:nvCxnSpPr>
          <p:spPr>
            <a:xfrm flipV="1">
              <a:off x="2019994" y="1888913"/>
              <a:ext cx="1632208" cy="707529"/>
            </a:xfrm>
            <a:prstGeom prst="bentConnector2">
              <a:avLst/>
            </a:prstGeom>
            <a:noFill/>
            <a:ln w="19050" cap="flat" cmpd="sng" algn="ctr">
              <a:solidFill>
                <a:schemeClr val="accent1"/>
              </a:solidFill>
              <a:prstDash val="solid"/>
              <a:miter lim="800000"/>
              <a:headEnd type="arrow" w="med" len="med"/>
              <a:tailEnd type="none" w="lg" len="med"/>
            </a:ln>
            <a:effectLst/>
          </p:spPr>
        </p:cxnSp>
        <p:sp>
          <p:nvSpPr>
            <p:cNvPr id="273" name="Rectangle 272">
              <a:extLst>
                <a:ext uri="{FF2B5EF4-FFF2-40B4-BE49-F238E27FC236}">
                  <a16:creationId xmlns:a16="http://schemas.microsoft.com/office/drawing/2014/main" id="{178A42F2-FC13-4782-AD5A-7FE066C7E901}"/>
                </a:ext>
              </a:extLst>
            </p:cNvPr>
            <p:cNvSpPr/>
            <p:nvPr/>
          </p:nvSpPr>
          <p:spPr>
            <a:xfrm>
              <a:off x="2278769" y="2406918"/>
              <a:ext cx="1048516" cy="200055"/>
            </a:xfrm>
            <a:prstGeom prst="rect">
              <a:avLst/>
            </a:prstGeom>
          </p:spPr>
          <p:txBody>
            <a:bodyPr wrap="square">
              <a:spAutoFit/>
            </a:bodyPr>
            <a:lstStyle/>
            <a:p>
              <a:pPr algn="ctr" defTabSz="914400">
                <a:defRPr/>
              </a:pPr>
              <a:r>
                <a:rPr lang="en-US" sz="700">
                  <a:latin typeface="Segoe UI Symbol" panose="020B0502040204020203" pitchFamily="34" charset="0"/>
                  <a:ea typeface="Segoe UI Symbol" panose="020B0502040204020203" pitchFamily="34" charset="0"/>
                </a:rPr>
                <a:t>Fetch Helm chart</a:t>
              </a:r>
            </a:p>
          </p:txBody>
        </p:sp>
        <p:sp>
          <p:nvSpPr>
            <p:cNvPr id="275" name="Oval 274">
              <a:extLst>
                <a:ext uri="{FF2B5EF4-FFF2-40B4-BE49-F238E27FC236}">
                  <a16:creationId xmlns:a16="http://schemas.microsoft.com/office/drawing/2014/main" id="{9F6FA567-5BFF-4862-B25F-A8AB2080471C}"/>
                </a:ext>
              </a:extLst>
            </p:cNvPr>
            <p:cNvSpPr/>
            <p:nvPr/>
          </p:nvSpPr>
          <p:spPr>
            <a:xfrm>
              <a:off x="3225489" y="2309547"/>
              <a:ext cx="221306" cy="221306"/>
            </a:xfrm>
            <a:prstGeom prst="ellipse">
              <a:avLst/>
            </a:prstGeom>
            <a:solidFill>
              <a:schemeClr val="accent5"/>
            </a:solidFill>
            <a:ln w="12700" cap="flat" cmpd="sng" algn="ctr">
              <a:noFill/>
              <a:prstDash val="solid"/>
              <a:miter lim="800000"/>
            </a:ln>
            <a:effectLst/>
          </p:spPr>
          <p:txBody>
            <a:bodyPr wrap="none" rtlCol="0" anchor="ctr"/>
            <a:lstStyle/>
            <a:p>
              <a:pPr algn="ctr" defTabSz="914400"/>
              <a:r>
                <a:rPr lang="en-US" sz="800" kern="0">
                  <a:latin typeface="+mj-lt"/>
                </a:rPr>
                <a:t>2</a:t>
              </a:r>
            </a:p>
          </p:txBody>
        </p:sp>
        <p:pic>
          <p:nvPicPr>
            <p:cNvPr id="277" name="Graphic 276" descr="Azure Container Registry icon">
              <a:extLst>
                <a:ext uri="{FF2B5EF4-FFF2-40B4-BE49-F238E27FC236}">
                  <a16:creationId xmlns:a16="http://schemas.microsoft.com/office/drawing/2014/main" id="{35D414F6-460F-46CC-A7F0-B69CB75D255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20091" y="1367948"/>
              <a:ext cx="295075" cy="295075"/>
            </a:xfrm>
            <a:prstGeom prst="rect">
              <a:avLst/>
            </a:prstGeom>
          </p:spPr>
        </p:pic>
      </p:grpSp>
    </p:spTree>
    <p:extLst>
      <p:ext uri="{BB962C8B-B14F-4D97-AF65-F5344CB8AC3E}">
        <p14:creationId xmlns:p14="http://schemas.microsoft.com/office/powerpoint/2010/main" val="239333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2F8F-F6E7-43E9-BC63-7ADDFDB108AF}"/>
              </a:ext>
            </a:extLst>
          </p:cNvPr>
          <p:cNvSpPr>
            <a:spLocks noGrp="1"/>
          </p:cNvSpPr>
          <p:nvPr>
            <p:ph type="title"/>
          </p:nvPr>
        </p:nvSpPr>
        <p:spPr>
          <a:xfrm>
            <a:off x="588263" y="457200"/>
            <a:ext cx="11018520" cy="861774"/>
          </a:xfrm>
        </p:spPr>
        <p:txBody>
          <a:bodyPr/>
          <a:lstStyle/>
          <a:p>
            <a:r>
              <a:rPr lang="en-US"/>
              <a:t>Azure Arc-enabled Kubernetes </a:t>
            </a:r>
            <a:br>
              <a:rPr lang="en-US"/>
            </a:br>
            <a:r>
              <a:rPr lang="en-US" sz="2000">
                <a:solidFill>
                  <a:schemeClr val="accent1"/>
                </a:solidFill>
                <a:latin typeface="+mn-lt"/>
              </a:rPr>
              <a:t>GitOps Configuration</a:t>
            </a:r>
          </a:p>
        </p:txBody>
      </p:sp>
      <p:grpSp>
        <p:nvGrpSpPr>
          <p:cNvPr id="3" name="Group 2">
            <a:extLst>
              <a:ext uri="{FF2B5EF4-FFF2-40B4-BE49-F238E27FC236}">
                <a16:creationId xmlns:a16="http://schemas.microsoft.com/office/drawing/2014/main" id="{998D29EE-A6B6-46BF-8E1E-5259BBAA1194}"/>
              </a:ext>
              <a:ext uri="{C183D7F6-B498-43B3-948B-1728B52AA6E4}">
                <adec:decorative xmlns:adec="http://schemas.microsoft.com/office/drawing/2017/decorative" val="1"/>
              </a:ext>
            </a:extLst>
          </p:cNvPr>
          <p:cNvGrpSpPr/>
          <p:nvPr/>
        </p:nvGrpSpPr>
        <p:grpSpPr>
          <a:xfrm>
            <a:off x="1239848" y="1541442"/>
            <a:ext cx="9638060" cy="4792176"/>
            <a:chOff x="1239848" y="1541442"/>
            <a:chExt cx="9638060" cy="4792176"/>
          </a:xfrm>
        </p:grpSpPr>
        <p:sp>
          <p:nvSpPr>
            <p:cNvPr id="113" name="Rectangle 112">
              <a:extLst>
                <a:ext uri="{FF2B5EF4-FFF2-40B4-BE49-F238E27FC236}">
                  <a16:creationId xmlns:a16="http://schemas.microsoft.com/office/drawing/2014/main" id="{0A838143-9445-4B94-89FD-36FD239BE02A}"/>
                </a:ext>
              </a:extLst>
            </p:cNvPr>
            <p:cNvSpPr/>
            <p:nvPr/>
          </p:nvSpPr>
          <p:spPr bwMode="auto">
            <a:xfrm>
              <a:off x="2724067" y="3320680"/>
              <a:ext cx="8153841" cy="3012938"/>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548640" tIns="146304" rIns="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j-ea"/>
                  <a:cs typeface="+mj-cs"/>
                </a:rPr>
                <a:t>On-Premises/Cloud Provider Kubernetes Cluster</a:t>
              </a:r>
            </a:p>
          </p:txBody>
        </p:sp>
        <p:sp>
          <p:nvSpPr>
            <p:cNvPr id="115" name="Rectangle 114">
              <a:extLst>
                <a:ext uri="{FF2B5EF4-FFF2-40B4-BE49-F238E27FC236}">
                  <a16:creationId xmlns:a16="http://schemas.microsoft.com/office/drawing/2014/main" id="{DBA8BA74-5D72-41D6-88B2-6D07F303C8A2}"/>
                </a:ext>
                <a:ext uri="{C183D7F6-B498-43B3-948B-1728B52AA6E4}">
                  <adec:decorative xmlns:adec="http://schemas.microsoft.com/office/drawing/2017/decorative" val="1"/>
                </a:ext>
              </a:extLst>
            </p:cNvPr>
            <p:cNvSpPr/>
            <p:nvPr/>
          </p:nvSpPr>
          <p:spPr>
            <a:xfrm>
              <a:off x="2806293" y="3766162"/>
              <a:ext cx="4664883" cy="2401569"/>
            </a:xfrm>
            <a:prstGeom prst="rect">
              <a:avLst/>
            </a:prstGeom>
            <a:noFill/>
            <a:ln w="12700" cap="flat" cmpd="sng" algn="ctr">
              <a:solidFill>
                <a:srgbClr val="E7E6E6">
                  <a:lumMod val="90000"/>
                </a:srgbClr>
              </a:solidFill>
              <a:prstDash val="sys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6" name="Straight Connector 115">
              <a:extLst>
                <a:ext uri="{FF2B5EF4-FFF2-40B4-BE49-F238E27FC236}">
                  <a16:creationId xmlns:a16="http://schemas.microsoft.com/office/drawing/2014/main" id="{889034FE-B659-46E9-B26F-B20A0C37209A}"/>
                </a:ext>
                <a:ext uri="{C183D7F6-B498-43B3-948B-1728B52AA6E4}">
                  <adec:decorative xmlns:adec="http://schemas.microsoft.com/office/drawing/2017/decorative" val="1"/>
                </a:ext>
              </a:extLst>
            </p:cNvPr>
            <p:cNvCxnSpPr>
              <a:cxnSpLocks/>
              <a:stCxn id="129" idx="3"/>
              <a:endCxn id="122" idx="1"/>
            </p:cNvCxnSpPr>
            <p:nvPr/>
          </p:nvCxnSpPr>
          <p:spPr>
            <a:xfrm>
              <a:off x="3403818" y="4804861"/>
              <a:ext cx="439750" cy="0"/>
            </a:xfrm>
            <a:prstGeom prst="line">
              <a:avLst/>
            </a:prstGeom>
            <a:noFill/>
            <a:ln w="19050" cap="flat" cmpd="sng" algn="ctr">
              <a:solidFill>
                <a:schemeClr val="accent1"/>
              </a:solidFill>
              <a:prstDash val="solid"/>
              <a:miter lim="800000"/>
              <a:headEnd type="arrow" w="med" len="med"/>
              <a:tailEnd type="none" w="lg" len="med"/>
            </a:ln>
            <a:effectLst/>
          </p:spPr>
        </p:cxnSp>
        <p:sp>
          <p:nvSpPr>
            <p:cNvPr id="122" name="Rectangle 121">
              <a:extLst>
                <a:ext uri="{FF2B5EF4-FFF2-40B4-BE49-F238E27FC236}">
                  <a16:creationId xmlns:a16="http://schemas.microsoft.com/office/drawing/2014/main" id="{DE34E7BA-DC2E-4F87-AF03-F1B83652B6F5}"/>
                </a:ext>
              </a:extLst>
            </p:cNvPr>
            <p:cNvSpPr/>
            <p:nvPr/>
          </p:nvSpPr>
          <p:spPr bwMode="auto">
            <a:xfrm>
              <a:off x="3843568" y="4587335"/>
              <a:ext cx="820546"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Helm Release</a:t>
              </a:r>
            </a:p>
          </p:txBody>
        </p:sp>
        <p:sp>
          <p:nvSpPr>
            <p:cNvPr id="127" name="Rectangle 126">
              <a:extLst>
                <a:ext uri="{FF2B5EF4-FFF2-40B4-BE49-F238E27FC236}">
                  <a16:creationId xmlns:a16="http://schemas.microsoft.com/office/drawing/2014/main" id="{7930DF53-B432-4C90-A3B9-02E7D16684DE}"/>
                </a:ext>
              </a:extLst>
            </p:cNvPr>
            <p:cNvSpPr/>
            <p:nvPr/>
          </p:nvSpPr>
          <p:spPr bwMode="auto">
            <a:xfrm>
              <a:off x="2971125" y="4088073"/>
              <a:ext cx="432693"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obj-x</a:t>
              </a:r>
            </a:p>
          </p:txBody>
        </p:sp>
        <p:sp>
          <p:nvSpPr>
            <p:cNvPr id="129" name="Rectangle 128">
              <a:extLst>
                <a:ext uri="{FF2B5EF4-FFF2-40B4-BE49-F238E27FC236}">
                  <a16:creationId xmlns:a16="http://schemas.microsoft.com/office/drawing/2014/main" id="{E1D32CB6-7E7B-4296-BD76-4416A15925EF}"/>
                </a:ext>
              </a:extLst>
            </p:cNvPr>
            <p:cNvSpPr/>
            <p:nvPr/>
          </p:nvSpPr>
          <p:spPr bwMode="auto">
            <a:xfrm>
              <a:off x="2971125" y="4587335"/>
              <a:ext cx="432693"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obj-y</a:t>
              </a:r>
            </a:p>
          </p:txBody>
        </p:sp>
        <p:sp>
          <p:nvSpPr>
            <p:cNvPr id="130" name="Rectangle 129">
              <a:extLst>
                <a:ext uri="{FF2B5EF4-FFF2-40B4-BE49-F238E27FC236}">
                  <a16:creationId xmlns:a16="http://schemas.microsoft.com/office/drawing/2014/main" id="{F77636C9-BCCD-4E9F-B7B0-7340D252C347}"/>
                </a:ext>
              </a:extLst>
            </p:cNvPr>
            <p:cNvSpPr/>
            <p:nvPr/>
          </p:nvSpPr>
          <p:spPr bwMode="auto">
            <a:xfrm>
              <a:off x="2971125" y="5086597"/>
              <a:ext cx="432693"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obj-z</a:t>
              </a:r>
            </a:p>
          </p:txBody>
        </p:sp>
        <p:cxnSp>
          <p:nvCxnSpPr>
            <p:cNvPr id="131" name="Elbow Connector 37">
              <a:extLst>
                <a:ext uri="{FF2B5EF4-FFF2-40B4-BE49-F238E27FC236}">
                  <a16:creationId xmlns:a16="http://schemas.microsoft.com/office/drawing/2014/main" id="{E2305BF1-1647-4381-B95E-C6D20F96AB18}"/>
                </a:ext>
                <a:ext uri="{C183D7F6-B498-43B3-948B-1728B52AA6E4}">
                  <adec:decorative xmlns:adec="http://schemas.microsoft.com/office/drawing/2017/decorative" val="1"/>
                </a:ext>
              </a:extLst>
            </p:cNvPr>
            <p:cNvCxnSpPr>
              <a:cxnSpLocks/>
              <a:stCxn id="127" idx="3"/>
              <a:endCxn id="122" idx="1"/>
            </p:cNvCxnSpPr>
            <p:nvPr/>
          </p:nvCxnSpPr>
          <p:spPr>
            <a:xfrm>
              <a:off x="3403818" y="4305599"/>
              <a:ext cx="439750" cy="499262"/>
            </a:xfrm>
            <a:prstGeom prst="bentConnector3">
              <a:avLst>
                <a:gd name="adj1" fmla="val 50000"/>
              </a:avLst>
            </a:prstGeom>
            <a:noFill/>
            <a:ln w="19050" cap="flat" cmpd="sng" algn="ctr">
              <a:solidFill>
                <a:schemeClr val="accent1"/>
              </a:solidFill>
              <a:prstDash val="solid"/>
              <a:miter lim="800000"/>
              <a:headEnd type="arrow" w="med" len="med"/>
              <a:tailEnd type="none" w="lg" len="med"/>
            </a:ln>
            <a:effectLst/>
          </p:spPr>
        </p:cxnSp>
        <p:cxnSp>
          <p:nvCxnSpPr>
            <p:cNvPr id="132" name="Elbow Connector 42">
              <a:extLst>
                <a:ext uri="{FF2B5EF4-FFF2-40B4-BE49-F238E27FC236}">
                  <a16:creationId xmlns:a16="http://schemas.microsoft.com/office/drawing/2014/main" id="{F3E10EF0-3D6C-4053-96EE-EF089BD9B6C3}"/>
                </a:ext>
                <a:ext uri="{C183D7F6-B498-43B3-948B-1728B52AA6E4}">
                  <adec:decorative xmlns:adec="http://schemas.microsoft.com/office/drawing/2017/decorative" val="1"/>
                </a:ext>
              </a:extLst>
            </p:cNvPr>
            <p:cNvCxnSpPr>
              <a:cxnSpLocks/>
              <a:stCxn id="130" idx="3"/>
              <a:endCxn id="122" idx="1"/>
            </p:cNvCxnSpPr>
            <p:nvPr/>
          </p:nvCxnSpPr>
          <p:spPr>
            <a:xfrm flipV="1">
              <a:off x="3403818" y="4804861"/>
              <a:ext cx="439750" cy="499262"/>
            </a:xfrm>
            <a:prstGeom prst="bentConnector3">
              <a:avLst>
                <a:gd name="adj1" fmla="val 50000"/>
              </a:avLst>
            </a:prstGeom>
            <a:noFill/>
            <a:ln w="19050" cap="flat" cmpd="sng" algn="ctr">
              <a:solidFill>
                <a:schemeClr val="accent1"/>
              </a:solidFill>
              <a:prstDash val="solid"/>
              <a:miter lim="800000"/>
              <a:headEnd type="arrow" w="med" len="med"/>
              <a:tailEnd type="none" w="lg" len="med"/>
            </a:ln>
            <a:effectLst/>
          </p:spPr>
        </p:cxnSp>
        <p:sp>
          <p:nvSpPr>
            <p:cNvPr id="133" name="Rectangle 132">
              <a:extLst>
                <a:ext uri="{FF2B5EF4-FFF2-40B4-BE49-F238E27FC236}">
                  <a16:creationId xmlns:a16="http://schemas.microsoft.com/office/drawing/2014/main" id="{E565CBF5-A9C0-475E-A211-7A21968144B9}"/>
                </a:ext>
              </a:extLst>
            </p:cNvPr>
            <p:cNvSpPr/>
            <p:nvPr/>
          </p:nvSpPr>
          <p:spPr bwMode="auto">
            <a:xfrm>
              <a:off x="5177488" y="4227611"/>
              <a:ext cx="986343"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err="1">
                  <a:ln>
                    <a:noFill/>
                  </a:ln>
                  <a:solidFill>
                    <a:srgbClr val="50E6FF"/>
                  </a:solidFill>
                  <a:effectLst/>
                  <a:uLnTx/>
                  <a:uFillTx/>
                  <a:latin typeface="Segoe UI Semibold"/>
                  <a:ea typeface="+mn-ea"/>
                  <a:cs typeface="Segoe UI" pitchFamily="34" charset="0"/>
                </a:rPr>
                <a:t>helmreleases</a:t>
              </a: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 CR</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release-a</a:t>
              </a:r>
            </a:p>
          </p:txBody>
        </p:sp>
        <p:sp>
          <p:nvSpPr>
            <p:cNvPr id="135" name="Rectangle 134">
              <a:extLst>
                <a:ext uri="{FF2B5EF4-FFF2-40B4-BE49-F238E27FC236}">
                  <a16:creationId xmlns:a16="http://schemas.microsoft.com/office/drawing/2014/main" id="{9CA4645A-97B7-4D8A-88AF-94A366D7FBCF}"/>
                </a:ext>
              </a:extLst>
            </p:cNvPr>
            <p:cNvSpPr/>
            <p:nvPr/>
          </p:nvSpPr>
          <p:spPr bwMode="auto">
            <a:xfrm>
              <a:off x="6353292" y="4227611"/>
              <a:ext cx="986343"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err="1">
                  <a:ln>
                    <a:noFill/>
                  </a:ln>
                  <a:solidFill>
                    <a:srgbClr val="50E6FF"/>
                  </a:solidFill>
                  <a:effectLst/>
                  <a:uLnTx/>
                  <a:uFillTx/>
                  <a:latin typeface="Segoe UI Semibold"/>
                  <a:ea typeface="+mn-ea"/>
                  <a:cs typeface="Segoe UI" pitchFamily="34" charset="0"/>
                </a:rPr>
                <a:t>gitconfigs</a:t>
              </a: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 CR</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config-a</a:t>
              </a:r>
            </a:p>
          </p:txBody>
        </p:sp>
        <p:sp>
          <p:nvSpPr>
            <p:cNvPr id="136" name="Rectangle 135">
              <a:extLst>
                <a:ext uri="{FF2B5EF4-FFF2-40B4-BE49-F238E27FC236}">
                  <a16:creationId xmlns:a16="http://schemas.microsoft.com/office/drawing/2014/main" id="{83257835-CF35-45A1-BCEF-73ABA81B37F6}"/>
                </a:ext>
              </a:extLst>
            </p:cNvPr>
            <p:cNvSpPr/>
            <p:nvPr/>
          </p:nvSpPr>
          <p:spPr bwMode="auto">
            <a:xfrm>
              <a:off x="6353291" y="5382311"/>
              <a:ext cx="986343"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Flux Operator</a:t>
              </a:r>
            </a:p>
          </p:txBody>
        </p:sp>
        <p:sp>
          <p:nvSpPr>
            <p:cNvPr id="140" name="Rectangle 139">
              <a:extLst>
                <a:ext uri="{FF2B5EF4-FFF2-40B4-BE49-F238E27FC236}">
                  <a16:creationId xmlns:a16="http://schemas.microsoft.com/office/drawing/2014/main" id="{236EA9CC-B1E6-4E27-9FAF-DF5D96555A25}"/>
                </a:ext>
              </a:extLst>
            </p:cNvPr>
            <p:cNvSpPr/>
            <p:nvPr/>
          </p:nvSpPr>
          <p:spPr bwMode="auto">
            <a:xfrm>
              <a:off x="5177488" y="5382311"/>
              <a:ext cx="986343"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Flux-Helm Operator</a:t>
              </a:r>
            </a:p>
          </p:txBody>
        </p:sp>
        <p:cxnSp>
          <p:nvCxnSpPr>
            <p:cNvPr id="142" name="Elbow Connector 52">
              <a:extLst>
                <a:ext uri="{FF2B5EF4-FFF2-40B4-BE49-F238E27FC236}">
                  <a16:creationId xmlns:a16="http://schemas.microsoft.com/office/drawing/2014/main" id="{4463A67E-3582-47F9-8866-8CF6296C86B5}"/>
                </a:ext>
                <a:ext uri="{C183D7F6-B498-43B3-948B-1728B52AA6E4}">
                  <adec:decorative xmlns:adec="http://schemas.microsoft.com/office/drawing/2017/decorative" val="1"/>
                </a:ext>
              </a:extLst>
            </p:cNvPr>
            <p:cNvCxnSpPr>
              <a:cxnSpLocks/>
              <a:stCxn id="133" idx="2"/>
              <a:endCxn id="136" idx="0"/>
            </p:cNvCxnSpPr>
            <p:nvPr/>
          </p:nvCxnSpPr>
          <p:spPr>
            <a:xfrm rot="16200000" flipH="1">
              <a:off x="5898737" y="4434586"/>
              <a:ext cx="719648" cy="1175803"/>
            </a:xfrm>
            <a:prstGeom prst="bentConnector3">
              <a:avLst>
                <a:gd name="adj1" fmla="val 50000"/>
              </a:avLst>
            </a:prstGeom>
            <a:noFill/>
            <a:ln w="19050" cap="flat" cmpd="sng" algn="ctr">
              <a:solidFill>
                <a:schemeClr val="accent1"/>
              </a:solidFill>
              <a:prstDash val="solid"/>
              <a:miter lim="800000"/>
              <a:headEnd type="arrow" w="med" len="med"/>
              <a:tailEnd type="none" w="lg" len="med"/>
            </a:ln>
            <a:effectLst/>
          </p:spPr>
        </p:cxnSp>
        <p:cxnSp>
          <p:nvCxnSpPr>
            <p:cNvPr id="143" name="Straight Connector 142">
              <a:extLst>
                <a:ext uri="{FF2B5EF4-FFF2-40B4-BE49-F238E27FC236}">
                  <a16:creationId xmlns:a16="http://schemas.microsoft.com/office/drawing/2014/main" id="{14ECD669-7BF3-445F-81CB-DE4FDA66C1BD}"/>
                </a:ext>
                <a:ext uri="{C183D7F6-B498-43B3-948B-1728B52AA6E4}">
                  <adec:decorative xmlns:adec="http://schemas.microsoft.com/office/drawing/2017/decorative" val="1"/>
                </a:ext>
              </a:extLst>
            </p:cNvPr>
            <p:cNvCxnSpPr>
              <a:cxnSpLocks/>
            </p:cNvCxnSpPr>
            <p:nvPr/>
          </p:nvCxnSpPr>
          <p:spPr>
            <a:xfrm flipH="1">
              <a:off x="5486319" y="4662663"/>
              <a:ext cx="1" cy="719648"/>
            </a:xfrm>
            <a:prstGeom prst="line">
              <a:avLst/>
            </a:prstGeom>
            <a:noFill/>
            <a:ln w="19050" cap="flat" cmpd="sng" algn="ctr">
              <a:solidFill>
                <a:schemeClr val="accent1"/>
              </a:solidFill>
              <a:prstDash val="solid"/>
              <a:miter lim="800000"/>
              <a:headEnd type="arrow" w="med" len="med"/>
              <a:tailEnd type="none" w="lg" len="med"/>
            </a:ln>
            <a:effectLst/>
          </p:spPr>
        </p:cxnSp>
        <p:cxnSp>
          <p:nvCxnSpPr>
            <p:cNvPr id="144" name="Elbow Connector 58">
              <a:extLst>
                <a:ext uri="{FF2B5EF4-FFF2-40B4-BE49-F238E27FC236}">
                  <a16:creationId xmlns:a16="http://schemas.microsoft.com/office/drawing/2014/main" id="{B7D1C10A-CC79-47C8-AC38-008246605C24}"/>
                </a:ext>
                <a:ext uri="{C183D7F6-B498-43B3-948B-1728B52AA6E4}">
                  <adec:decorative xmlns:adec="http://schemas.microsoft.com/office/drawing/2017/decorative" val="1"/>
                </a:ext>
              </a:extLst>
            </p:cNvPr>
            <p:cNvCxnSpPr>
              <a:cxnSpLocks/>
              <a:stCxn id="122" idx="2"/>
              <a:endCxn id="140" idx="1"/>
            </p:cNvCxnSpPr>
            <p:nvPr/>
          </p:nvCxnSpPr>
          <p:spPr>
            <a:xfrm rot="16200000" flipH="1">
              <a:off x="4426940" y="4849288"/>
              <a:ext cx="577450" cy="923646"/>
            </a:xfrm>
            <a:prstGeom prst="bentConnector2">
              <a:avLst/>
            </a:prstGeom>
            <a:noFill/>
            <a:ln w="19050" cap="flat" cmpd="sng" algn="ctr">
              <a:solidFill>
                <a:schemeClr val="accent1"/>
              </a:solidFill>
              <a:prstDash val="solid"/>
              <a:miter lim="800000"/>
              <a:headEnd type="arrow" w="med" len="med"/>
              <a:tailEnd type="none" w="lg" len="med"/>
            </a:ln>
            <a:effectLst/>
          </p:spPr>
        </p:cxnSp>
        <p:sp>
          <p:nvSpPr>
            <p:cNvPr id="145" name="Rectangle 144">
              <a:extLst>
                <a:ext uri="{FF2B5EF4-FFF2-40B4-BE49-F238E27FC236}">
                  <a16:creationId xmlns:a16="http://schemas.microsoft.com/office/drawing/2014/main" id="{040CC81F-D4F2-490A-A43C-A297C4436532}"/>
                </a:ext>
              </a:extLst>
            </p:cNvPr>
            <p:cNvSpPr/>
            <p:nvPr/>
          </p:nvSpPr>
          <p:spPr bwMode="auto">
            <a:xfrm>
              <a:off x="10001103" y="4227611"/>
              <a:ext cx="820546"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controller-manager</a:t>
              </a:r>
            </a:p>
          </p:txBody>
        </p:sp>
        <p:cxnSp>
          <p:nvCxnSpPr>
            <p:cNvPr id="146" name="Straight Connector 145">
              <a:extLst>
                <a:ext uri="{FF2B5EF4-FFF2-40B4-BE49-F238E27FC236}">
                  <a16:creationId xmlns:a16="http://schemas.microsoft.com/office/drawing/2014/main" id="{D2BB834E-E46C-421E-B239-0F20DFE2DBD2}"/>
                </a:ext>
                <a:ext uri="{C183D7F6-B498-43B3-948B-1728B52AA6E4}">
                  <adec:decorative xmlns:adec="http://schemas.microsoft.com/office/drawing/2017/decorative" val="1"/>
                </a:ext>
              </a:extLst>
            </p:cNvPr>
            <p:cNvCxnSpPr>
              <a:cxnSpLocks/>
              <a:stCxn id="135" idx="3"/>
              <a:endCxn id="145" idx="1"/>
            </p:cNvCxnSpPr>
            <p:nvPr/>
          </p:nvCxnSpPr>
          <p:spPr>
            <a:xfrm>
              <a:off x="7339635" y="4445137"/>
              <a:ext cx="2661468" cy="0"/>
            </a:xfrm>
            <a:prstGeom prst="line">
              <a:avLst/>
            </a:prstGeom>
            <a:noFill/>
            <a:ln w="19050" cap="flat" cmpd="sng" algn="ctr">
              <a:solidFill>
                <a:schemeClr val="accent1"/>
              </a:solidFill>
              <a:prstDash val="solid"/>
              <a:miter lim="800000"/>
              <a:headEnd type="arrow" w="med" len="med"/>
              <a:tailEnd type="none" w="lg" len="med"/>
            </a:ln>
            <a:effectLst/>
          </p:spPr>
        </p:cxnSp>
        <p:sp>
          <p:nvSpPr>
            <p:cNvPr id="147" name="Rectangle 146">
              <a:extLst>
                <a:ext uri="{FF2B5EF4-FFF2-40B4-BE49-F238E27FC236}">
                  <a16:creationId xmlns:a16="http://schemas.microsoft.com/office/drawing/2014/main" id="{2AB7A0E1-7B2F-4D0E-A16A-D059710E3F3B}"/>
                </a:ext>
              </a:extLst>
            </p:cNvPr>
            <p:cNvSpPr/>
            <p:nvPr/>
          </p:nvSpPr>
          <p:spPr>
            <a:xfrm>
              <a:off x="8345298" y="4250721"/>
              <a:ext cx="779941" cy="1579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Watch </a:t>
              </a:r>
              <a:r>
                <a:rPr kumimoji="0" lang="en-US" sz="700" b="0" i="0"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gitconfig</a:t>
              </a: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 CRs</a:t>
              </a:r>
            </a:p>
          </p:txBody>
        </p:sp>
        <p:sp>
          <p:nvSpPr>
            <p:cNvPr id="148" name="Rectangle 147">
              <a:extLst>
                <a:ext uri="{FF2B5EF4-FFF2-40B4-BE49-F238E27FC236}">
                  <a16:creationId xmlns:a16="http://schemas.microsoft.com/office/drawing/2014/main" id="{57E2D5A1-7870-44C6-AD3C-3A8EFE25CC70}"/>
                </a:ext>
              </a:extLst>
            </p:cNvPr>
            <p:cNvSpPr/>
            <p:nvPr/>
          </p:nvSpPr>
          <p:spPr bwMode="auto">
            <a:xfrm>
              <a:off x="10001103" y="5382311"/>
              <a:ext cx="820546"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Flux-logs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agent</a:t>
              </a:r>
            </a:p>
          </p:txBody>
        </p:sp>
        <p:cxnSp>
          <p:nvCxnSpPr>
            <p:cNvPr id="149" name="Straight Connector 148">
              <a:extLst>
                <a:ext uri="{FF2B5EF4-FFF2-40B4-BE49-F238E27FC236}">
                  <a16:creationId xmlns:a16="http://schemas.microsoft.com/office/drawing/2014/main" id="{249D19C9-633E-48AD-BF62-2A3AB338FF21}"/>
                </a:ext>
                <a:ext uri="{C183D7F6-B498-43B3-948B-1728B52AA6E4}">
                  <adec:decorative xmlns:adec="http://schemas.microsoft.com/office/drawing/2017/decorative" val="1"/>
                </a:ext>
              </a:extLst>
            </p:cNvPr>
            <p:cNvCxnSpPr>
              <a:cxnSpLocks/>
              <a:stCxn id="135" idx="3"/>
              <a:endCxn id="148" idx="1"/>
            </p:cNvCxnSpPr>
            <p:nvPr/>
          </p:nvCxnSpPr>
          <p:spPr>
            <a:xfrm>
              <a:off x="7339635" y="4445137"/>
              <a:ext cx="2661468" cy="1154700"/>
            </a:xfrm>
            <a:prstGeom prst="line">
              <a:avLst/>
            </a:prstGeom>
            <a:noFill/>
            <a:ln w="19050" cap="flat" cmpd="sng" algn="ctr">
              <a:solidFill>
                <a:schemeClr val="accent1"/>
              </a:solidFill>
              <a:prstDash val="solid"/>
              <a:miter lim="800000"/>
              <a:headEnd type="arrow" w="med" len="med"/>
              <a:tailEnd type="none" w="lg" len="med"/>
            </a:ln>
            <a:effectLst/>
          </p:spPr>
        </p:cxnSp>
        <p:cxnSp>
          <p:nvCxnSpPr>
            <p:cNvPr id="150" name="Straight Connector 149">
              <a:extLst>
                <a:ext uri="{FF2B5EF4-FFF2-40B4-BE49-F238E27FC236}">
                  <a16:creationId xmlns:a16="http://schemas.microsoft.com/office/drawing/2014/main" id="{8A13BDAE-030F-4911-8914-A312DC1184B0}"/>
                </a:ext>
                <a:ext uri="{C183D7F6-B498-43B3-948B-1728B52AA6E4}">
                  <adec:decorative xmlns:adec="http://schemas.microsoft.com/office/drawing/2017/decorative" val="1"/>
                </a:ext>
              </a:extLst>
            </p:cNvPr>
            <p:cNvCxnSpPr>
              <a:cxnSpLocks/>
              <a:stCxn id="136" idx="3"/>
              <a:endCxn id="145" idx="1"/>
            </p:cNvCxnSpPr>
            <p:nvPr/>
          </p:nvCxnSpPr>
          <p:spPr>
            <a:xfrm flipV="1">
              <a:off x="7339634" y="4445137"/>
              <a:ext cx="2661469" cy="1154700"/>
            </a:xfrm>
            <a:prstGeom prst="line">
              <a:avLst/>
            </a:prstGeom>
            <a:noFill/>
            <a:ln w="19050" cap="flat" cmpd="sng" algn="ctr">
              <a:solidFill>
                <a:schemeClr val="accent1"/>
              </a:solidFill>
              <a:prstDash val="solid"/>
              <a:miter lim="800000"/>
              <a:headEnd type="arrow" w="med" len="med"/>
              <a:tailEnd type="none" w="lg" len="med"/>
            </a:ln>
            <a:effectLst/>
          </p:spPr>
        </p:cxnSp>
        <p:sp>
          <p:nvSpPr>
            <p:cNvPr id="151" name="Rectangle 150">
              <a:extLst>
                <a:ext uri="{FF2B5EF4-FFF2-40B4-BE49-F238E27FC236}">
                  <a16:creationId xmlns:a16="http://schemas.microsoft.com/office/drawing/2014/main" id="{F29AFE5B-AB27-449B-AE89-4A5CF338C26B}"/>
                </a:ext>
              </a:extLst>
            </p:cNvPr>
            <p:cNvSpPr/>
            <p:nvPr/>
          </p:nvSpPr>
          <p:spPr>
            <a:xfrm>
              <a:off x="8233914" y="5603889"/>
              <a:ext cx="1272308" cy="15796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Flux events sent to upstream service</a:t>
              </a:r>
            </a:p>
          </p:txBody>
        </p:sp>
        <p:cxnSp>
          <p:nvCxnSpPr>
            <p:cNvPr id="152" name="Straight Connector 151">
              <a:extLst>
                <a:ext uri="{FF2B5EF4-FFF2-40B4-BE49-F238E27FC236}">
                  <a16:creationId xmlns:a16="http://schemas.microsoft.com/office/drawing/2014/main" id="{853B786D-6C16-45EB-A8B9-E3CAA6C6B381}"/>
                </a:ext>
                <a:ext uri="{C183D7F6-B498-43B3-948B-1728B52AA6E4}">
                  <adec:decorative xmlns:adec="http://schemas.microsoft.com/office/drawing/2017/decorative" val="1"/>
                </a:ext>
              </a:extLst>
            </p:cNvPr>
            <p:cNvCxnSpPr>
              <a:cxnSpLocks/>
              <a:stCxn id="148" idx="1"/>
              <a:endCxn id="136" idx="3"/>
            </p:cNvCxnSpPr>
            <p:nvPr/>
          </p:nvCxnSpPr>
          <p:spPr>
            <a:xfrm flipH="1">
              <a:off x="7339634" y="5599837"/>
              <a:ext cx="2661469" cy="0"/>
            </a:xfrm>
            <a:prstGeom prst="line">
              <a:avLst/>
            </a:prstGeom>
            <a:noFill/>
            <a:ln w="19050" cap="flat" cmpd="sng" algn="ctr">
              <a:solidFill>
                <a:schemeClr val="accent1"/>
              </a:solidFill>
              <a:prstDash val="solid"/>
              <a:miter lim="800000"/>
              <a:headEnd type="arrow" w="med" len="med"/>
              <a:tailEnd type="none" w="lg" len="med"/>
            </a:ln>
            <a:effectLst/>
          </p:spPr>
        </p:cxnSp>
        <p:sp>
          <p:nvSpPr>
            <p:cNvPr id="153" name="Rectangle 152">
              <a:extLst>
                <a:ext uri="{FF2B5EF4-FFF2-40B4-BE49-F238E27FC236}">
                  <a16:creationId xmlns:a16="http://schemas.microsoft.com/office/drawing/2014/main" id="{B873BBBC-9BDA-4D97-9582-B5AC3530BDA8}"/>
                </a:ext>
              </a:extLst>
            </p:cNvPr>
            <p:cNvSpPr/>
            <p:nvPr/>
          </p:nvSpPr>
          <p:spPr>
            <a:xfrm>
              <a:off x="7521493" y="4815324"/>
              <a:ext cx="764751" cy="32807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Create or update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Flux Operator 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Flux-Helm Operator</a:t>
              </a:r>
            </a:p>
          </p:txBody>
        </p:sp>
        <p:sp>
          <p:nvSpPr>
            <p:cNvPr id="155" name="Oval 154">
              <a:extLst>
                <a:ext uri="{FF2B5EF4-FFF2-40B4-BE49-F238E27FC236}">
                  <a16:creationId xmlns:a16="http://schemas.microsoft.com/office/drawing/2014/main" id="{887BC3B5-A8AD-4ACD-A480-9F3FA71033C4}"/>
                </a:ext>
              </a:extLst>
            </p:cNvPr>
            <p:cNvSpPr/>
            <p:nvPr/>
          </p:nvSpPr>
          <p:spPr>
            <a:xfrm>
              <a:off x="2283712" y="1942970"/>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1</a:t>
              </a:r>
            </a:p>
          </p:txBody>
        </p:sp>
        <p:sp>
          <p:nvSpPr>
            <p:cNvPr id="158" name="Oval 157">
              <a:extLst>
                <a:ext uri="{FF2B5EF4-FFF2-40B4-BE49-F238E27FC236}">
                  <a16:creationId xmlns:a16="http://schemas.microsoft.com/office/drawing/2014/main" id="{80D15E6A-3250-406A-8797-713AB571CCFC}"/>
                </a:ext>
              </a:extLst>
            </p:cNvPr>
            <p:cNvSpPr/>
            <p:nvPr/>
          </p:nvSpPr>
          <p:spPr>
            <a:xfrm>
              <a:off x="9365474" y="4193204"/>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7</a:t>
              </a:r>
            </a:p>
          </p:txBody>
        </p:sp>
        <p:sp>
          <p:nvSpPr>
            <p:cNvPr id="162" name="Oval 161">
              <a:extLst>
                <a:ext uri="{FF2B5EF4-FFF2-40B4-BE49-F238E27FC236}">
                  <a16:creationId xmlns:a16="http://schemas.microsoft.com/office/drawing/2014/main" id="{F39313DB-5AEB-4C1B-8B9D-ACE361748934}"/>
                </a:ext>
              </a:extLst>
            </p:cNvPr>
            <p:cNvSpPr/>
            <p:nvPr/>
          </p:nvSpPr>
          <p:spPr>
            <a:xfrm>
              <a:off x="7471177" y="4618185"/>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8</a:t>
              </a:r>
            </a:p>
          </p:txBody>
        </p:sp>
        <p:sp>
          <p:nvSpPr>
            <p:cNvPr id="165" name="Oval 164">
              <a:extLst>
                <a:ext uri="{FF2B5EF4-FFF2-40B4-BE49-F238E27FC236}">
                  <a16:creationId xmlns:a16="http://schemas.microsoft.com/office/drawing/2014/main" id="{2B12C430-4DAA-449B-9616-2089A9034A96}"/>
                </a:ext>
              </a:extLst>
            </p:cNvPr>
            <p:cNvSpPr/>
            <p:nvPr/>
          </p:nvSpPr>
          <p:spPr>
            <a:xfrm>
              <a:off x="9738368" y="5652371"/>
              <a:ext cx="216602" cy="216602"/>
            </a:xfrm>
            <a:prstGeom prst="ellipse">
              <a:avLst/>
            </a:prstGeom>
            <a:solidFill>
              <a:srgbClr val="0078D4"/>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11</a:t>
              </a:r>
            </a:p>
          </p:txBody>
        </p:sp>
        <p:sp>
          <p:nvSpPr>
            <p:cNvPr id="168" name="Rectangle 167">
              <a:extLst>
                <a:ext uri="{FF2B5EF4-FFF2-40B4-BE49-F238E27FC236}">
                  <a16:creationId xmlns:a16="http://schemas.microsoft.com/office/drawing/2014/main" id="{EF642E40-58CC-4DE6-8B33-27C16D1627C7}"/>
                </a:ext>
              </a:extLst>
            </p:cNvPr>
            <p:cNvSpPr/>
            <p:nvPr/>
          </p:nvSpPr>
          <p:spPr bwMode="auto">
            <a:xfrm>
              <a:off x="8459795" y="3489380"/>
              <a:ext cx="820546"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Config Agent</a:t>
              </a:r>
            </a:p>
          </p:txBody>
        </p:sp>
        <p:cxnSp>
          <p:nvCxnSpPr>
            <p:cNvPr id="172" name="Elbow Connector 111">
              <a:extLst>
                <a:ext uri="{FF2B5EF4-FFF2-40B4-BE49-F238E27FC236}">
                  <a16:creationId xmlns:a16="http://schemas.microsoft.com/office/drawing/2014/main" id="{D162D95A-7795-4FE6-B2E1-973E1F318CE7}"/>
                </a:ext>
                <a:ext uri="{C183D7F6-B498-43B3-948B-1728B52AA6E4}">
                  <adec:decorative xmlns:adec="http://schemas.microsoft.com/office/drawing/2017/decorative" val="1"/>
                </a:ext>
              </a:extLst>
            </p:cNvPr>
            <p:cNvCxnSpPr>
              <a:cxnSpLocks/>
              <a:stCxn id="135" idx="0"/>
              <a:endCxn id="168" idx="1"/>
            </p:cNvCxnSpPr>
            <p:nvPr/>
          </p:nvCxnSpPr>
          <p:spPr>
            <a:xfrm rot="5400000" flipH="1" flipV="1">
              <a:off x="7392777" y="3160594"/>
              <a:ext cx="520705" cy="1613332"/>
            </a:xfrm>
            <a:prstGeom prst="bentConnector2">
              <a:avLst/>
            </a:prstGeom>
            <a:noFill/>
            <a:ln w="19050" cap="flat" cmpd="sng" algn="ctr">
              <a:solidFill>
                <a:schemeClr val="accent1"/>
              </a:solidFill>
              <a:prstDash val="solid"/>
              <a:miter lim="800000"/>
              <a:headEnd type="arrow" w="med" len="med"/>
              <a:tailEnd type="none" w="lg" len="med"/>
            </a:ln>
            <a:effectLst/>
          </p:spPr>
        </p:cxnSp>
        <p:cxnSp>
          <p:nvCxnSpPr>
            <p:cNvPr id="174" name="Elbow Connector 113">
              <a:extLst>
                <a:ext uri="{FF2B5EF4-FFF2-40B4-BE49-F238E27FC236}">
                  <a16:creationId xmlns:a16="http://schemas.microsoft.com/office/drawing/2014/main" id="{0F11ACA7-77DE-4E4B-BE3E-05CE359579B0}"/>
                </a:ext>
                <a:ext uri="{C183D7F6-B498-43B3-948B-1728B52AA6E4}">
                  <adec:decorative xmlns:adec="http://schemas.microsoft.com/office/drawing/2017/decorative" val="1"/>
                </a:ext>
              </a:extLst>
            </p:cNvPr>
            <p:cNvCxnSpPr>
              <a:cxnSpLocks/>
              <a:stCxn id="168" idx="2"/>
            </p:cNvCxnSpPr>
            <p:nvPr/>
          </p:nvCxnSpPr>
          <p:spPr>
            <a:xfrm rot="5400000">
              <a:off x="7931022" y="3333044"/>
              <a:ext cx="347658" cy="1530434"/>
            </a:xfrm>
            <a:prstGeom prst="bentConnector2">
              <a:avLst/>
            </a:prstGeom>
            <a:noFill/>
            <a:ln w="19050" cap="flat" cmpd="sng" algn="ctr">
              <a:solidFill>
                <a:schemeClr val="accent1"/>
              </a:solidFill>
              <a:prstDash val="solid"/>
              <a:miter lim="800000"/>
              <a:headEnd type="arrow" w="med" len="med"/>
              <a:tailEnd type="none" w="lg" len="med"/>
            </a:ln>
            <a:effectLst/>
          </p:spPr>
        </p:cxnSp>
        <p:sp>
          <p:nvSpPr>
            <p:cNvPr id="175" name="Rectangle 174">
              <a:extLst>
                <a:ext uri="{FF2B5EF4-FFF2-40B4-BE49-F238E27FC236}">
                  <a16:creationId xmlns:a16="http://schemas.microsoft.com/office/drawing/2014/main" id="{DB18EFD6-44C8-4859-A041-ED2911986513}"/>
                </a:ext>
              </a:extLst>
            </p:cNvPr>
            <p:cNvSpPr/>
            <p:nvPr/>
          </p:nvSpPr>
          <p:spPr>
            <a:xfrm>
              <a:off x="7504770" y="4069817"/>
              <a:ext cx="884996" cy="1579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Collect Status from Flux</a:t>
              </a:r>
            </a:p>
          </p:txBody>
        </p:sp>
        <p:sp>
          <p:nvSpPr>
            <p:cNvPr id="178" name="Oval 177">
              <a:extLst>
                <a:ext uri="{FF2B5EF4-FFF2-40B4-BE49-F238E27FC236}">
                  <a16:creationId xmlns:a16="http://schemas.microsoft.com/office/drawing/2014/main" id="{83405C98-6F43-4ABB-8F68-0D1AEDA27490}"/>
                </a:ext>
              </a:extLst>
            </p:cNvPr>
            <p:cNvSpPr/>
            <p:nvPr/>
          </p:nvSpPr>
          <p:spPr>
            <a:xfrm>
              <a:off x="8172997" y="3861238"/>
              <a:ext cx="216602" cy="216602"/>
            </a:xfrm>
            <a:prstGeom prst="ellipse">
              <a:avLst/>
            </a:prstGeom>
            <a:solidFill>
              <a:srgbClr val="0078D4"/>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12</a:t>
              </a:r>
            </a:p>
          </p:txBody>
        </p:sp>
        <p:sp>
          <p:nvSpPr>
            <p:cNvPr id="188" name="Rectangle 187">
              <a:extLst>
                <a:ext uri="{FF2B5EF4-FFF2-40B4-BE49-F238E27FC236}">
                  <a16:creationId xmlns:a16="http://schemas.microsoft.com/office/drawing/2014/main" id="{6E74284A-F1F5-48F7-866A-C190FAEBEAF8}"/>
                </a:ext>
              </a:extLst>
            </p:cNvPr>
            <p:cNvSpPr/>
            <p:nvPr/>
          </p:nvSpPr>
          <p:spPr>
            <a:xfrm>
              <a:off x="7355291" y="3507573"/>
              <a:ext cx="782472" cy="1579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Create </a:t>
              </a:r>
              <a:r>
                <a:rPr kumimoji="0" lang="en-US" sz="700" b="0" i="0"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gitconfigs</a:t>
              </a: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 CR</a:t>
              </a:r>
            </a:p>
          </p:txBody>
        </p:sp>
        <p:sp>
          <p:nvSpPr>
            <p:cNvPr id="192" name="Oval 191">
              <a:extLst>
                <a:ext uri="{FF2B5EF4-FFF2-40B4-BE49-F238E27FC236}">
                  <a16:creationId xmlns:a16="http://schemas.microsoft.com/office/drawing/2014/main" id="{FF8D475D-EF67-4116-AB86-9A9091B7B908}"/>
                </a:ext>
              </a:extLst>
            </p:cNvPr>
            <p:cNvSpPr/>
            <p:nvPr/>
          </p:nvSpPr>
          <p:spPr>
            <a:xfrm>
              <a:off x="7200523" y="3388178"/>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6</a:t>
              </a:r>
            </a:p>
          </p:txBody>
        </p:sp>
        <p:pic>
          <p:nvPicPr>
            <p:cNvPr id="194" name="Graphic 193" descr="Namespace icon">
              <a:extLst>
                <a:ext uri="{FF2B5EF4-FFF2-40B4-BE49-F238E27FC236}">
                  <a16:creationId xmlns:a16="http://schemas.microsoft.com/office/drawing/2014/main" id="{928DBB0D-E068-4544-BCFF-0062291BB9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63816" y="3812493"/>
              <a:ext cx="219997" cy="211370"/>
            </a:xfrm>
            <a:prstGeom prst="rect">
              <a:avLst/>
            </a:prstGeom>
          </p:spPr>
        </p:pic>
        <p:sp>
          <p:nvSpPr>
            <p:cNvPr id="218" name="Rectangle 217">
              <a:extLst>
                <a:ext uri="{FF2B5EF4-FFF2-40B4-BE49-F238E27FC236}">
                  <a16:creationId xmlns:a16="http://schemas.microsoft.com/office/drawing/2014/main" id="{F711B760-04D0-494C-8F75-175822D8E2FF}"/>
                </a:ext>
              </a:extLst>
            </p:cNvPr>
            <p:cNvSpPr/>
            <p:nvPr/>
          </p:nvSpPr>
          <p:spPr>
            <a:xfrm>
              <a:off x="3118267" y="3824092"/>
              <a:ext cx="509075" cy="1579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Namespace</a:t>
              </a:r>
            </a:p>
          </p:txBody>
        </p:sp>
        <p:sp>
          <p:nvSpPr>
            <p:cNvPr id="219" name="Rectangle 218">
              <a:extLst>
                <a:ext uri="{FF2B5EF4-FFF2-40B4-BE49-F238E27FC236}">
                  <a16:creationId xmlns:a16="http://schemas.microsoft.com/office/drawing/2014/main" id="{124A23B3-E45D-426C-B562-1DA2DDD7B680}"/>
                </a:ext>
              </a:extLst>
            </p:cNvPr>
            <p:cNvSpPr/>
            <p:nvPr/>
          </p:nvSpPr>
          <p:spPr bwMode="auto">
            <a:xfrm>
              <a:off x="1326847" y="3519919"/>
              <a:ext cx="1285621" cy="730803"/>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91440" rIns="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j-ea"/>
                  <a:cs typeface="+mj-cs"/>
                </a:rPr>
                <a:t>Git Repository</a:t>
              </a: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j-ea"/>
                <a:cs typeface="+mj-cs"/>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j-ea"/>
                <a:cs typeface="+mj-cs"/>
              </a:endParaRPr>
            </a:p>
          </p:txBody>
        </p:sp>
        <p:grpSp>
          <p:nvGrpSpPr>
            <p:cNvPr id="220" name="Group 219" descr="YAML file and Helm Releases CRs">
              <a:extLst>
                <a:ext uri="{FF2B5EF4-FFF2-40B4-BE49-F238E27FC236}">
                  <a16:creationId xmlns:a16="http://schemas.microsoft.com/office/drawing/2014/main" id="{AB8A6919-4EED-4C52-9A4C-6F1155D3C338}"/>
                </a:ext>
              </a:extLst>
            </p:cNvPr>
            <p:cNvGrpSpPr/>
            <p:nvPr/>
          </p:nvGrpSpPr>
          <p:grpSpPr>
            <a:xfrm>
              <a:off x="1357156" y="3786153"/>
              <a:ext cx="1225002" cy="429288"/>
              <a:chOff x="5683326" y="2515561"/>
              <a:chExt cx="1352898" cy="505316"/>
            </a:xfrm>
          </p:grpSpPr>
          <p:sp>
            <p:nvSpPr>
              <p:cNvPr id="221" name="Rectangle 220">
                <a:extLst>
                  <a:ext uri="{FF2B5EF4-FFF2-40B4-BE49-F238E27FC236}">
                    <a16:creationId xmlns:a16="http://schemas.microsoft.com/office/drawing/2014/main" id="{004EF44E-9C9B-4669-BBD1-57D046CC3F54}"/>
                  </a:ext>
                </a:extLst>
              </p:cNvPr>
              <p:cNvSpPr/>
              <p:nvPr/>
            </p:nvSpPr>
            <p:spPr bwMode="auto">
              <a:xfrm>
                <a:off x="5683326" y="2515561"/>
                <a:ext cx="667845" cy="50531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YAML Files</a:t>
                </a:r>
              </a:p>
            </p:txBody>
          </p:sp>
          <p:sp>
            <p:nvSpPr>
              <p:cNvPr id="222" name="Rectangle 221">
                <a:extLst>
                  <a:ext uri="{FF2B5EF4-FFF2-40B4-BE49-F238E27FC236}">
                    <a16:creationId xmlns:a16="http://schemas.microsoft.com/office/drawing/2014/main" id="{D2E2C450-1625-4C7D-B8E5-760BC9E285FF}"/>
                  </a:ext>
                </a:extLst>
              </p:cNvPr>
              <p:cNvSpPr/>
              <p:nvPr/>
            </p:nvSpPr>
            <p:spPr bwMode="auto">
              <a:xfrm>
                <a:off x="6368379" y="2515561"/>
                <a:ext cx="667845" cy="50531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Helm Releases CRs</a:t>
                </a:r>
              </a:p>
            </p:txBody>
          </p:sp>
        </p:grpSp>
        <p:pic>
          <p:nvPicPr>
            <p:cNvPr id="225" name="Picture 4" descr="Git - Logo Downloads">
              <a:extLst>
                <a:ext uri="{FF2B5EF4-FFF2-40B4-BE49-F238E27FC236}">
                  <a16:creationId xmlns:a16="http://schemas.microsoft.com/office/drawing/2014/main" id="{EC5A1EB0-D51C-4376-8376-6C09D48FA0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6847" y="3372896"/>
              <a:ext cx="294045" cy="294045"/>
            </a:xfrm>
            <a:prstGeom prst="rect">
              <a:avLst/>
            </a:prstGeom>
            <a:noFill/>
            <a:extLst>
              <a:ext uri="{909E8E84-426E-40DD-AFC4-6F175D3DCCD1}">
                <a14:hiddenFill xmlns:a14="http://schemas.microsoft.com/office/drawing/2010/main">
                  <a:solidFill>
                    <a:srgbClr val="FFFFFF"/>
                  </a:solidFill>
                </a14:hiddenFill>
              </a:ext>
            </a:extLst>
          </p:spPr>
        </p:pic>
        <p:cxnSp>
          <p:nvCxnSpPr>
            <p:cNvPr id="226" name="Elbow Connector 140">
              <a:extLst>
                <a:ext uri="{FF2B5EF4-FFF2-40B4-BE49-F238E27FC236}">
                  <a16:creationId xmlns:a16="http://schemas.microsoft.com/office/drawing/2014/main" id="{62C9EA2E-EA28-4C6E-AA41-1CF0EA54BCB2}"/>
                </a:ext>
                <a:ext uri="{C183D7F6-B498-43B3-948B-1728B52AA6E4}">
                  <adec:decorative xmlns:adec="http://schemas.microsoft.com/office/drawing/2017/decorative" val="1"/>
                </a:ext>
              </a:extLst>
            </p:cNvPr>
            <p:cNvCxnSpPr>
              <a:cxnSpLocks/>
              <a:endCxn id="140" idx="2"/>
            </p:cNvCxnSpPr>
            <p:nvPr/>
          </p:nvCxnSpPr>
          <p:spPr>
            <a:xfrm flipV="1">
              <a:off x="2521862" y="5817363"/>
              <a:ext cx="3148798" cy="175185"/>
            </a:xfrm>
            <a:prstGeom prst="bentConnector2">
              <a:avLst/>
            </a:prstGeom>
            <a:noFill/>
            <a:ln w="19050" cap="flat" cmpd="sng" algn="ctr">
              <a:solidFill>
                <a:schemeClr val="accent1"/>
              </a:solidFill>
              <a:prstDash val="solid"/>
              <a:miter lim="800000"/>
              <a:headEnd type="none" w="med" len="med"/>
              <a:tailEnd type="none" w="med" len="med"/>
            </a:ln>
            <a:effectLst/>
          </p:spPr>
        </p:cxnSp>
        <p:sp>
          <p:nvSpPr>
            <p:cNvPr id="229" name="Rectangle 228">
              <a:extLst>
                <a:ext uri="{FF2B5EF4-FFF2-40B4-BE49-F238E27FC236}">
                  <a16:creationId xmlns:a16="http://schemas.microsoft.com/office/drawing/2014/main" id="{DD86DC1E-6A9D-4947-98F3-831BE02ABE75}"/>
                </a:ext>
              </a:extLst>
            </p:cNvPr>
            <p:cNvSpPr/>
            <p:nvPr/>
          </p:nvSpPr>
          <p:spPr>
            <a:xfrm>
              <a:off x="3253941" y="5676621"/>
              <a:ext cx="1626710" cy="2430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Flux-Helm Operator watches </a:t>
              </a:r>
              <a:r>
                <a:rPr kumimoji="0" lang="en-US" sz="700" b="0" i="0"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helmreleases</a:t>
              </a: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 CRs,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pulls Helm chart and creates Helm release</a:t>
              </a:r>
            </a:p>
          </p:txBody>
        </p:sp>
        <p:cxnSp>
          <p:nvCxnSpPr>
            <p:cNvPr id="230" name="Straight Connector 229">
              <a:extLst>
                <a:ext uri="{FF2B5EF4-FFF2-40B4-BE49-F238E27FC236}">
                  <a16:creationId xmlns:a16="http://schemas.microsoft.com/office/drawing/2014/main" id="{B32C246A-5E7F-434D-935E-3BBAF24D9A50}"/>
                </a:ext>
                <a:ext uri="{C183D7F6-B498-43B3-948B-1728B52AA6E4}">
                  <adec:decorative xmlns:adec="http://schemas.microsoft.com/office/drawing/2017/decorative" val="1"/>
                </a:ext>
              </a:extLst>
            </p:cNvPr>
            <p:cNvCxnSpPr>
              <a:cxnSpLocks/>
            </p:cNvCxnSpPr>
            <p:nvPr/>
          </p:nvCxnSpPr>
          <p:spPr>
            <a:xfrm flipH="1">
              <a:off x="2529028" y="4250720"/>
              <a:ext cx="7031" cy="1741827"/>
            </a:xfrm>
            <a:prstGeom prst="line">
              <a:avLst/>
            </a:prstGeom>
            <a:noFill/>
            <a:ln w="19050" cap="flat" cmpd="sng" algn="ctr">
              <a:solidFill>
                <a:schemeClr val="accent1"/>
              </a:solidFill>
              <a:prstDash val="solid"/>
              <a:miter lim="800000"/>
              <a:headEnd type="arrow" w="med" len="med"/>
              <a:tailEnd type="none" w="lg" len="med"/>
            </a:ln>
            <a:effectLst/>
          </p:spPr>
        </p:cxnSp>
        <p:sp>
          <p:nvSpPr>
            <p:cNvPr id="235" name="Oval 234">
              <a:extLst>
                <a:ext uri="{FF2B5EF4-FFF2-40B4-BE49-F238E27FC236}">
                  <a16:creationId xmlns:a16="http://schemas.microsoft.com/office/drawing/2014/main" id="{C905944D-06BA-4BEE-8D56-F1DB2D45448D}"/>
                </a:ext>
              </a:extLst>
            </p:cNvPr>
            <p:cNvSpPr/>
            <p:nvPr/>
          </p:nvSpPr>
          <p:spPr>
            <a:xfrm>
              <a:off x="3705790" y="5491324"/>
              <a:ext cx="216602" cy="216602"/>
            </a:xfrm>
            <a:prstGeom prst="ellipse">
              <a:avLst/>
            </a:prstGeom>
            <a:solidFill>
              <a:srgbClr val="0078D4"/>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10</a:t>
              </a:r>
            </a:p>
          </p:txBody>
        </p:sp>
        <p:cxnSp>
          <p:nvCxnSpPr>
            <p:cNvPr id="237" name="Elbow Connector 172">
              <a:extLst>
                <a:ext uri="{FF2B5EF4-FFF2-40B4-BE49-F238E27FC236}">
                  <a16:creationId xmlns:a16="http://schemas.microsoft.com/office/drawing/2014/main" id="{51268B87-7575-4945-BE90-44365D84E7FB}"/>
                </a:ext>
                <a:ext uri="{C183D7F6-B498-43B3-948B-1728B52AA6E4}">
                  <adec:decorative xmlns:adec="http://schemas.microsoft.com/office/drawing/2017/decorative" val="1"/>
                </a:ext>
              </a:extLst>
            </p:cNvPr>
            <p:cNvCxnSpPr>
              <a:cxnSpLocks/>
              <a:endCxn id="136" idx="2"/>
            </p:cNvCxnSpPr>
            <p:nvPr/>
          </p:nvCxnSpPr>
          <p:spPr>
            <a:xfrm flipV="1">
              <a:off x="1393418" y="5817363"/>
              <a:ext cx="5453045" cy="289855"/>
            </a:xfrm>
            <a:prstGeom prst="bentConnector2">
              <a:avLst/>
            </a:prstGeom>
            <a:noFill/>
            <a:ln w="19050" cap="flat" cmpd="sng" algn="ctr">
              <a:solidFill>
                <a:schemeClr val="accent1"/>
              </a:solidFill>
              <a:prstDash val="solid"/>
              <a:miter lim="800000"/>
              <a:headEnd type="none" w="med" len="med"/>
              <a:tailEnd type="none" w="med" len="med"/>
            </a:ln>
            <a:effectLst/>
          </p:spPr>
        </p:cxnSp>
        <p:cxnSp>
          <p:nvCxnSpPr>
            <p:cNvPr id="238" name="Straight Connector 237">
              <a:extLst>
                <a:ext uri="{FF2B5EF4-FFF2-40B4-BE49-F238E27FC236}">
                  <a16:creationId xmlns:a16="http://schemas.microsoft.com/office/drawing/2014/main" id="{E08E538E-CE27-4A0E-99FD-83E9B1B1491E}"/>
                </a:ext>
                <a:ext uri="{C183D7F6-B498-43B3-948B-1728B52AA6E4}">
                  <adec:decorative xmlns:adec="http://schemas.microsoft.com/office/drawing/2017/decorative" val="1"/>
                </a:ext>
              </a:extLst>
            </p:cNvPr>
            <p:cNvCxnSpPr>
              <a:cxnSpLocks/>
            </p:cNvCxnSpPr>
            <p:nvPr/>
          </p:nvCxnSpPr>
          <p:spPr>
            <a:xfrm>
              <a:off x="1393418" y="4250720"/>
              <a:ext cx="1" cy="1862852"/>
            </a:xfrm>
            <a:prstGeom prst="line">
              <a:avLst/>
            </a:prstGeom>
            <a:noFill/>
            <a:ln w="19050" cap="flat" cmpd="sng" algn="ctr">
              <a:solidFill>
                <a:schemeClr val="accent1"/>
              </a:solidFill>
              <a:prstDash val="solid"/>
              <a:miter lim="800000"/>
              <a:headEnd type="arrow" w="med" len="med"/>
              <a:tailEnd type="none" w="lg" len="med"/>
            </a:ln>
            <a:effectLst/>
          </p:spPr>
        </p:cxnSp>
        <p:sp>
          <p:nvSpPr>
            <p:cNvPr id="239" name="Rectangle 238">
              <a:extLst>
                <a:ext uri="{FF2B5EF4-FFF2-40B4-BE49-F238E27FC236}">
                  <a16:creationId xmlns:a16="http://schemas.microsoft.com/office/drawing/2014/main" id="{55C42AB0-EE3F-47D2-AAED-E214C13F5865}"/>
                </a:ext>
              </a:extLst>
            </p:cNvPr>
            <p:cNvSpPr/>
            <p:nvPr/>
          </p:nvSpPr>
          <p:spPr>
            <a:xfrm>
              <a:off x="1272237" y="4674638"/>
              <a:ext cx="1349716"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Flux watches Git repo,</a:t>
              </a:r>
              <a:b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b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creates k8s resources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based on raw YAML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and </a:t>
              </a:r>
              <a:r>
                <a:rPr kumimoji="0" lang="en-US" sz="700" b="0" i="0"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helmreleases</a:t>
              </a: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 CRs </a:t>
              </a:r>
            </a:p>
          </p:txBody>
        </p:sp>
        <p:sp>
          <p:nvSpPr>
            <p:cNvPr id="241" name="Oval 240">
              <a:extLst>
                <a:ext uri="{FF2B5EF4-FFF2-40B4-BE49-F238E27FC236}">
                  <a16:creationId xmlns:a16="http://schemas.microsoft.com/office/drawing/2014/main" id="{6BAB7352-5E39-4265-AEFF-C59A14FF0B0A}"/>
                </a:ext>
              </a:extLst>
            </p:cNvPr>
            <p:cNvSpPr/>
            <p:nvPr/>
          </p:nvSpPr>
          <p:spPr>
            <a:xfrm>
              <a:off x="1839238" y="4450799"/>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9</a:t>
              </a:r>
            </a:p>
          </p:txBody>
        </p:sp>
        <p:pic>
          <p:nvPicPr>
            <p:cNvPr id="243" name="Picture 242" descr="Kubernetes icon">
              <a:extLst>
                <a:ext uri="{FF2B5EF4-FFF2-40B4-BE49-F238E27FC236}">
                  <a16:creationId xmlns:a16="http://schemas.microsoft.com/office/drawing/2014/main" id="{265DE2C4-2452-4B70-A7F6-BCF5EABAC8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60321" y="3341030"/>
              <a:ext cx="357945" cy="347208"/>
            </a:xfrm>
            <a:prstGeom prst="rect">
              <a:avLst/>
            </a:prstGeom>
          </p:spPr>
        </p:pic>
        <p:sp>
          <p:nvSpPr>
            <p:cNvPr id="244" name="Rectangle 243">
              <a:extLst>
                <a:ext uri="{FF2B5EF4-FFF2-40B4-BE49-F238E27FC236}">
                  <a16:creationId xmlns:a16="http://schemas.microsoft.com/office/drawing/2014/main" id="{3A6B23C9-B78B-4348-969B-CA3D02541DC9}"/>
                </a:ext>
              </a:extLst>
            </p:cNvPr>
            <p:cNvSpPr/>
            <p:nvPr/>
          </p:nvSpPr>
          <p:spPr bwMode="auto">
            <a:xfrm>
              <a:off x="8054988" y="1956832"/>
              <a:ext cx="1630159"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Kubernetes </a:t>
              </a:r>
              <a:r>
                <a:rPr kumimoji="0" lang="en-US" sz="900" b="0" i="0" u="none" strike="noStrike" kern="1200" cap="none" spc="0" normalizeH="0" baseline="0" noProof="0" err="1">
                  <a:ln>
                    <a:noFill/>
                  </a:ln>
                  <a:solidFill>
                    <a:srgbClr val="50E6FF"/>
                  </a:solidFill>
                  <a:effectLst/>
                  <a:uLnTx/>
                  <a:uFillTx/>
                  <a:latin typeface="Segoe UI Semibold"/>
                  <a:ea typeface="+mn-ea"/>
                  <a:cs typeface="Segoe UI" pitchFamily="34" charset="0"/>
                </a:rPr>
                <a:t>Dataplane</a:t>
              </a: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 Service</a:t>
              </a:r>
            </a:p>
          </p:txBody>
        </p:sp>
        <p:cxnSp>
          <p:nvCxnSpPr>
            <p:cNvPr id="245" name="Straight Connector 244">
              <a:extLst>
                <a:ext uri="{FF2B5EF4-FFF2-40B4-BE49-F238E27FC236}">
                  <a16:creationId xmlns:a16="http://schemas.microsoft.com/office/drawing/2014/main" id="{4623B126-DD79-4D81-A2AC-FD120D257800}"/>
                </a:ext>
                <a:ext uri="{C183D7F6-B498-43B3-948B-1728B52AA6E4}">
                  <adec:decorative xmlns:adec="http://schemas.microsoft.com/office/drawing/2017/decorative" val="1"/>
                </a:ext>
              </a:extLst>
            </p:cNvPr>
            <p:cNvCxnSpPr>
              <a:cxnSpLocks/>
              <a:stCxn id="244" idx="2"/>
              <a:endCxn id="168" idx="0"/>
            </p:cNvCxnSpPr>
            <p:nvPr/>
          </p:nvCxnSpPr>
          <p:spPr>
            <a:xfrm>
              <a:off x="8870068" y="2391884"/>
              <a:ext cx="0" cy="1097497"/>
            </a:xfrm>
            <a:prstGeom prst="line">
              <a:avLst/>
            </a:prstGeom>
            <a:noFill/>
            <a:ln w="19050" cap="flat" cmpd="sng" algn="ctr">
              <a:solidFill>
                <a:schemeClr val="accent1"/>
              </a:solidFill>
              <a:prstDash val="solid"/>
              <a:miter lim="800000"/>
              <a:headEnd type="arrow" w="med" len="med"/>
              <a:tailEnd type="none" w="lg" len="med"/>
            </a:ln>
            <a:effectLst/>
          </p:spPr>
        </p:cxnSp>
        <p:sp>
          <p:nvSpPr>
            <p:cNvPr id="246" name="Rectangle 245">
              <a:extLst>
                <a:ext uri="{FF2B5EF4-FFF2-40B4-BE49-F238E27FC236}">
                  <a16:creationId xmlns:a16="http://schemas.microsoft.com/office/drawing/2014/main" id="{F55A038E-AD7A-4906-A3B9-F1800FB1C897}"/>
                </a:ext>
              </a:extLst>
            </p:cNvPr>
            <p:cNvSpPr/>
            <p:nvPr/>
          </p:nvSpPr>
          <p:spPr>
            <a:xfrm>
              <a:off x="6802276" y="2578081"/>
              <a:ext cx="1771004" cy="2430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GET Pending </a:t>
              </a:r>
              <a:r>
                <a:rPr kumimoji="0" lang="en-US" sz="700" b="0" i="0"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sourceControlConfiguration</a:t>
              </a: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 resources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(uses Managed Identity to authenticate)</a:t>
              </a:r>
            </a:p>
          </p:txBody>
        </p:sp>
        <p:sp>
          <p:nvSpPr>
            <p:cNvPr id="248" name="Oval 247">
              <a:extLst>
                <a:ext uri="{FF2B5EF4-FFF2-40B4-BE49-F238E27FC236}">
                  <a16:creationId xmlns:a16="http://schemas.microsoft.com/office/drawing/2014/main" id="{91151412-CAA5-4E94-B49D-7D8D7F1F4BF2}"/>
                </a:ext>
              </a:extLst>
            </p:cNvPr>
            <p:cNvSpPr/>
            <p:nvPr/>
          </p:nvSpPr>
          <p:spPr>
            <a:xfrm>
              <a:off x="7653129" y="2373297"/>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5</a:t>
              </a:r>
            </a:p>
          </p:txBody>
        </p:sp>
        <p:sp>
          <p:nvSpPr>
            <p:cNvPr id="250" name="Rectangle 249">
              <a:extLst>
                <a:ext uri="{FF2B5EF4-FFF2-40B4-BE49-F238E27FC236}">
                  <a16:creationId xmlns:a16="http://schemas.microsoft.com/office/drawing/2014/main" id="{56938401-BE73-4469-BDA1-D97A22055983}"/>
                </a:ext>
              </a:extLst>
            </p:cNvPr>
            <p:cNvSpPr/>
            <p:nvPr/>
          </p:nvSpPr>
          <p:spPr>
            <a:xfrm>
              <a:off x="9175086" y="2580601"/>
              <a:ext cx="1181175" cy="2430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POST status for the Flux agents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to be retrieved with resource GET</a:t>
              </a:r>
            </a:p>
          </p:txBody>
        </p:sp>
        <p:sp>
          <p:nvSpPr>
            <p:cNvPr id="252" name="Oval 251">
              <a:extLst>
                <a:ext uri="{FF2B5EF4-FFF2-40B4-BE49-F238E27FC236}">
                  <a16:creationId xmlns:a16="http://schemas.microsoft.com/office/drawing/2014/main" id="{F25969E7-8208-4F9A-B455-B4FE6FF658BE}"/>
                </a:ext>
              </a:extLst>
            </p:cNvPr>
            <p:cNvSpPr/>
            <p:nvPr/>
          </p:nvSpPr>
          <p:spPr>
            <a:xfrm>
              <a:off x="10118475" y="2373297"/>
              <a:ext cx="216602" cy="216602"/>
            </a:xfrm>
            <a:prstGeom prst="ellipse">
              <a:avLst/>
            </a:prstGeom>
            <a:solidFill>
              <a:srgbClr val="0078D4"/>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13</a:t>
              </a:r>
            </a:p>
          </p:txBody>
        </p:sp>
        <p:sp>
          <p:nvSpPr>
            <p:cNvPr id="254" name="Rectangle 253">
              <a:extLst>
                <a:ext uri="{FF2B5EF4-FFF2-40B4-BE49-F238E27FC236}">
                  <a16:creationId xmlns:a16="http://schemas.microsoft.com/office/drawing/2014/main" id="{13468CC9-EDB3-4592-8D5F-FD524DAD7951}"/>
                </a:ext>
              </a:extLst>
            </p:cNvPr>
            <p:cNvSpPr/>
            <p:nvPr/>
          </p:nvSpPr>
          <p:spPr bwMode="auto">
            <a:xfrm>
              <a:off x="5177488" y="1956832"/>
              <a:ext cx="1925112"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err="1">
                  <a:ln>
                    <a:noFill/>
                  </a:ln>
                  <a:solidFill>
                    <a:srgbClr val="50E6FF"/>
                  </a:solidFill>
                  <a:effectLst/>
                  <a:uLnTx/>
                  <a:uFillTx/>
                  <a:latin typeface="Segoe UI Semibold"/>
                  <a:ea typeface="+mn-ea"/>
                  <a:cs typeface="Segoe UI" pitchFamily="34" charset="0"/>
                </a:rPr>
                <a:t>Microsoft.KubernetesConfiguration</a:t>
              </a: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Resource Provider (RP)</a:t>
              </a:r>
            </a:p>
          </p:txBody>
        </p:sp>
        <p:sp>
          <p:nvSpPr>
            <p:cNvPr id="255" name="Rectangle 254">
              <a:extLst>
                <a:ext uri="{FF2B5EF4-FFF2-40B4-BE49-F238E27FC236}">
                  <a16:creationId xmlns:a16="http://schemas.microsoft.com/office/drawing/2014/main" id="{2F8DCAFE-A023-4AD0-9CC6-0B50C01042DF}"/>
                </a:ext>
              </a:extLst>
            </p:cNvPr>
            <p:cNvSpPr/>
            <p:nvPr/>
          </p:nvSpPr>
          <p:spPr bwMode="auto">
            <a:xfrm>
              <a:off x="3073742" y="1956832"/>
              <a:ext cx="1259246"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Resource Manager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(ARM)</a:t>
              </a:r>
            </a:p>
          </p:txBody>
        </p:sp>
        <p:sp>
          <p:nvSpPr>
            <p:cNvPr id="256" name="Rectangle 255">
              <a:extLst>
                <a:ext uri="{FF2B5EF4-FFF2-40B4-BE49-F238E27FC236}">
                  <a16:creationId xmlns:a16="http://schemas.microsoft.com/office/drawing/2014/main" id="{72F1F038-C85A-4016-99DA-09690CB48623}"/>
                </a:ext>
              </a:extLst>
            </p:cNvPr>
            <p:cNvSpPr/>
            <p:nvPr/>
          </p:nvSpPr>
          <p:spPr>
            <a:xfrm>
              <a:off x="6824926" y="1766668"/>
              <a:ext cx="1507732" cy="15796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Store </a:t>
              </a:r>
              <a:r>
                <a:rPr kumimoji="0" lang="en-US" sz="700" b="0" i="0"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sourceControlConfiguration</a:t>
              </a: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 resource </a:t>
              </a:r>
            </a:p>
          </p:txBody>
        </p:sp>
        <p:cxnSp>
          <p:nvCxnSpPr>
            <p:cNvPr id="257" name="Straight Connector 256">
              <a:extLst>
                <a:ext uri="{FF2B5EF4-FFF2-40B4-BE49-F238E27FC236}">
                  <a16:creationId xmlns:a16="http://schemas.microsoft.com/office/drawing/2014/main" id="{DA88BA94-71AE-4FE4-A052-CA2ED401DE98}"/>
                </a:ext>
                <a:ext uri="{C183D7F6-B498-43B3-948B-1728B52AA6E4}">
                  <adec:decorative xmlns:adec="http://schemas.microsoft.com/office/drawing/2017/decorative" val="1"/>
                </a:ext>
              </a:extLst>
            </p:cNvPr>
            <p:cNvCxnSpPr>
              <a:cxnSpLocks/>
              <a:stCxn id="244" idx="1"/>
              <a:endCxn id="254" idx="3"/>
            </p:cNvCxnSpPr>
            <p:nvPr/>
          </p:nvCxnSpPr>
          <p:spPr>
            <a:xfrm flipH="1">
              <a:off x="7102599" y="2174358"/>
              <a:ext cx="952389" cy="0"/>
            </a:xfrm>
            <a:prstGeom prst="line">
              <a:avLst/>
            </a:prstGeom>
            <a:noFill/>
            <a:ln w="19050" cap="flat" cmpd="sng" algn="ctr">
              <a:solidFill>
                <a:schemeClr val="accent1"/>
              </a:solidFill>
              <a:prstDash val="solid"/>
              <a:miter lim="800000"/>
              <a:headEnd type="arrow" w="med" len="med"/>
              <a:tailEnd type="none" w="lg" len="med"/>
            </a:ln>
            <a:effectLst/>
          </p:spPr>
        </p:cxnSp>
        <p:sp>
          <p:nvSpPr>
            <p:cNvPr id="259" name="Oval 258">
              <a:extLst>
                <a:ext uri="{FF2B5EF4-FFF2-40B4-BE49-F238E27FC236}">
                  <a16:creationId xmlns:a16="http://schemas.microsoft.com/office/drawing/2014/main" id="{367CA6DB-0817-4D91-8F11-2A7C00DCAD08}"/>
                </a:ext>
              </a:extLst>
            </p:cNvPr>
            <p:cNvSpPr/>
            <p:nvPr/>
          </p:nvSpPr>
          <p:spPr>
            <a:xfrm>
              <a:off x="7504770" y="1545930"/>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4</a:t>
              </a:r>
            </a:p>
          </p:txBody>
        </p:sp>
        <p:sp>
          <p:nvSpPr>
            <p:cNvPr id="261" name="Rectangle 260">
              <a:extLst>
                <a:ext uri="{FF2B5EF4-FFF2-40B4-BE49-F238E27FC236}">
                  <a16:creationId xmlns:a16="http://schemas.microsoft.com/office/drawing/2014/main" id="{F4E4E52F-6EEB-449A-B856-7E59C6DA050F}"/>
                </a:ext>
              </a:extLst>
            </p:cNvPr>
            <p:cNvSpPr/>
            <p:nvPr/>
          </p:nvSpPr>
          <p:spPr>
            <a:xfrm>
              <a:off x="4021624" y="1762359"/>
              <a:ext cx="1467229" cy="15796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PUT </a:t>
              </a:r>
              <a:r>
                <a:rPr kumimoji="0" lang="en-US" sz="700" b="0" i="0"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sourceControlConfiguration</a:t>
              </a: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 resource </a:t>
              </a:r>
            </a:p>
          </p:txBody>
        </p:sp>
        <p:cxnSp>
          <p:nvCxnSpPr>
            <p:cNvPr id="262" name="Straight Connector 261">
              <a:extLst>
                <a:ext uri="{FF2B5EF4-FFF2-40B4-BE49-F238E27FC236}">
                  <a16:creationId xmlns:a16="http://schemas.microsoft.com/office/drawing/2014/main" id="{58ECE5DB-B983-4040-807C-6A2CCB9884B6}"/>
                </a:ext>
                <a:ext uri="{C183D7F6-B498-43B3-948B-1728B52AA6E4}">
                  <adec:decorative xmlns:adec="http://schemas.microsoft.com/office/drawing/2017/decorative" val="1"/>
                </a:ext>
              </a:extLst>
            </p:cNvPr>
            <p:cNvCxnSpPr>
              <a:cxnSpLocks/>
              <a:stCxn id="254" idx="1"/>
              <a:endCxn id="255" idx="3"/>
            </p:cNvCxnSpPr>
            <p:nvPr/>
          </p:nvCxnSpPr>
          <p:spPr>
            <a:xfrm flipH="1">
              <a:off x="4332989" y="2174358"/>
              <a:ext cx="844499" cy="0"/>
            </a:xfrm>
            <a:prstGeom prst="line">
              <a:avLst/>
            </a:prstGeom>
            <a:noFill/>
            <a:ln w="19050" cap="flat" cmpd="sng" algn="ctr">
              <a:solidFill>
                <a:schemeClr val="accent1"/>
              </a:solidFill>
              <a:prstDash val="solid"/>
              <a:miter lim="800000"/>
              <a:headEnd type="arrow" w="med" len="med"/>
              <a:tailEnd type="none" w="lg" len="med"/>
            </a:ln>
            <a:effectLst/>
          </p:spPr>
        </p:cxnSp>
        <p:sp>
          <p:nvSpPr>
            <p:cNvPr id="264" name="Oval 263">
              <a:extLst>
                <a:ext uri="{FF2B5EF4-FFF2-40B4-BE49-F238E27FC236}">
                  <a16:creationId xmlns:a16="http://schemas.microsoft.com/office/drawing/2014/main" id="{8C6450B2-3627-4320-8642-57CE7F81F0DD}"/>
                </a:ext>
              </a:extLst>
            </p:cNvPr>
            <p:cNvSpPr/>
            <p:nvPr/>
          </p:nvSpPr>
          <p:spPr>
            <a:xfrm>
              <a:off x="4646937" y="1542906"/>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3</a:t>
              </a:r>
            </a:p>
          </p:txBody>
        </p:sp>
        <p:sp>
          <p:nvSpPr>
            <p:cNvPr id="270" name="Rectangle 269">
              <a:extLst>
                <a:ext uri="{FF2B5EF4-FFF2-40B4-BE49-F238E27FC236}">
                  <a16:creationId xmlns:a16="http://schemas.microsoft.com/office/drawing/2014/main" id="{427136A1-C7F8-4254-83FB-98247D09CB45}"/>
                </a:ext>
              </a:extLst>
            </p:cNvPr>
            <p:cNvSpPr/>
            <p:nvPr/>
          </p:nvSpPr>
          <p:spPr>
            <a:xfrm>
              <a:off x="1370763" y="2868756"/>
              <a:ext cx="5864106" cy="415498"/>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PUT resource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Microsoft.Kubernetes/connectedClusters/clusterName/providers/</a:t>
              </a:r>
              <a:r>
                <a:rPr kumimoji="0" lang="en-US" sz="700" b="1"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Microsoft.KubernetesConfiguration/</a:t>
              </a:r>
              <a:r>
                <a:rPr kumimoji="0" lang="en-US" sz="700" b="1" i="0"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sourceControlConfigurations</a:t>
              </a:r>
              <a:r>
                <a:rPr kumimoji="0" lang="en-US" sz="700" b="1"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t>
              </a:r>
              <a:r>
                <a:rPr kumimoji="0" lang="en-US" sz="700" b="1" i="0"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configName</a:t>
              </a:r>
              <a:endParaRPr kumimoji="0" lang="en-US" sz="700" b="1"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(uses ARM Extension Resource pattern)</a:t>
              </a:r>
            </a:p>
          </p:txBody>
        </p:sp>
        <p:sp>
          <p:nvSpPr>
            <p:cNvPr id="272" name="Rectangle 271">
              <a:extLst>
                <a:ext uri="{FF2B5EF4-FFF2-40B4-BE49-F238E27FC236}">
                  <a16:creationId xmlns:a16="http://schemas.microsoft.com/office/drawing/2014/main" id="{4EBDF9CA-E5DD-479B-8045-71294B826EB6}"/>
                </a:ext>
              </a:extLst>
            </p:cNvPr>
            <p:cNvSpPr/>
            <p:nvPr/>
          </p:nvSpPr>
          <p:spPr>
            <a:xfrm>
              <a:off x="1710284" y="2159735"/>
              <a:ext cx="1363458"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az k8s-configuration create</a:t>
              </a:r>
            </a:p>
          </p:txBody>
        </p:sp>
        <p:cxnSp>
          <p:nvCxnSpPr>
            <p:cNvPr id="273" name="Elbow Connector 227">
              <a:extLst>
                <a:ext uri="{FF2B5EF4-FFF2-40B4-BE49-F238E27FC236}">
                  <a16:creationId xmlns:a16="http://schemas.microsoft.com/office/drawing/2014/main" id="{DAB3DEB2-468B-4A7E-9817-C4A2BB57A984}"/>
                </a:ext>
                <a:ext uri="{C183D7F6-B498-43B3-948B-1728B52AA6E4}">
                  <adec:decorative xmlns:adec="http://schemas.microsoft.com/office/drawing/2017/decorative" val="1"/>
                </a:ext>
              </a:extLst>
            </p:cNvPr>
            <p:cNvCxnSpPr>
              <a:cxnSpLocks/>
              <a:stCxn id="255" idx="2"/>
            </p:cNvCxnSpPr>
            <p:nvPr/>
          </p:nvCxnSpPr>
          <p:spPr>
            <a:xfrm rot="5400000">
              <a:off x="2711635" y="1703612"/>
              <a:ext cx="303460" cy="1680003"/>
            </a:xfrm>
            <a:prstGeom prst="bentConnector2">
              <a:avLst/>
            </a:prstGeom>
            <a:noFill/>
            <a:ln w="19050" cap="flat" cmpd="sng" algn="ctr">
              <a:solidFill>
                <a:schemeClr val="accent1"/>
              </a:solidFill>
              <a:prstDash val="solid"/>
              <a:miter lim="800000"/>
              <a:headEnd type="arrow" w="med" len="med"/>
              <a:tailEnd type="none" w="lg" len="med"/>
            </a:ln>
            <a:effectLst/>
          </p:spPr>
        </p:cxnSp>
        <p:sp>
          <p:nvSpPr>
            <p:cNvPr id="275" name="Oval 274">
              <a:extLst>
                <a:ext uri="{FF2B5EF4-FFF2-40B4-BE49-F238E27FC236}">
                  <a16:creationId xmlns:a16="http://schemas.microsoft.com/office/drawing/2014/main" id="{8EAD99B3-A191-41B4-9C58-34840A0F15C3}"/>
                </a:ext>
              </a:extLst>
            </p:cNvPr>
            <p:cNvSpPr/>
            <p:nvPr/>
          </p:nvSpPr>
          <p:spPr>
            <a:xfrm>
              <a:off x="2799733" y="2764909"/>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2</a:t>
              </a:r>
            </a:p>
          </p:txBody>
        </p:sp>
        <p:sp>
          <p:nvSpPr>
            <p:cNvPr id="279" name="Rectangle 278">
              <a:extLst>
                <a:ext uri="{FF2B5EF4-FFF2-40B4-BE49-F238E27FC236}">
                  <a16:creationId xmlns:a16="http://schemas.microsoft.com/office/drawing/2014/main" id="{48926E13-8259-4A6E-BAC7-5679911FDBB4}"/>
                </a:ext>
              </a:extLst>
            </p:cNvPr>
            <p:cNvSpPr/>
            <p:nvPr/>
          </p:nvSpPr>
          <p:spPr bwMode="auto">
            <a:xfrm>
              <a:off x="1454880" y="2486098"/>
              <a:ext cx="579629" cy="4445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CLI</a:t>
              </a:r>
            </a:p>
          </p:txBody>
        </p:sp>
        <p:pic>
          <p:nvPicPr>
            <p:cNvPr id="280" name="Graphic 279" descr="User">
              <a:extLst>
                <a:ext uri="{FF2B5EF4-FFF2-40B4-BE49-F238E27FC236}">
                  <a16:creationId xmlns:a16="http://schemas.microsoft.com/office/drawing/2014/main" id="{F9773489-9F0E-48F5-A75C-BD99622B6C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21764" y="1718069"/>
              <a:ext cx="444499" cy="444499"/>
            </a:xfrm>
            <a:prstGeom prst="rect">
              <a:avLst/>
            </a:prstGeom>
          </p:spPr>
        </p:pic>
        <p:sp>
          <p:nvSpPr>
            <p:cNvPr id="281" name="Rectangle 280">
              <a:extLst>
                <a:ext uri="{FF2B5EF4-FFF2-40B4-BE49-F238E27FC236}">
                  <a16:creationId xmlns:a16="http://schemas.microsoft.com/office/drawing/2014/main" id="{153BA6F2-CA84-4EC7-B9FA-B6C5D974E6F8}"/>
                </a:ext>
              </a:extLst>
            </p:cNvPr>
            <p:cNvSpPr/>
            <p:nvPr/>
          </p:nvSpPr>
          <p:spPr>
            <a:xfrm>
              <a:off x="1239848" y="1541442"/>
              <a:ext cx="1000566"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Admin</a:t>
              </a:r>
            </a:p>
          </p:txBody>
        </p:sp>
        <p:cxnSp>
          <p:nvCxnSpPr>
            <p:cNvPr id="282" name="Straight Connector 281">
              <a:extLst>
                <a:ext uri="{FF2B5EF4-FFF2-40B4-BE49-F238E27FC236}">
                  <a16:creationId xmlns:a16="http://schemas.microsoft.com/office/drawing/2014/main" id="{F6769A6E-D556-4FDC-879D-DFB2AAE86B28}"/>
                </a:ext>
                <a:ext uri="{C183D7F6-B498-43B3-948B-1728B52AA6E4}">
                  <adec:decorative xmlns:adec="http://schemas.microsoft.com/office/drawing/2017/decorative" val="1"/>
                </a:ext>
              </a:extLst>
            </p:cNvPr>
            <p:cNvCxnSpPr>
              <a:cxnSpLocks/>
              <a:stCxn id="279" idx="0"/>
              <a:endCxn id="280" idx="2"/>
            </p:cNvCxnSpPr>
            <p:nvPr/>
          </p:nvCxnSpPr>
          <p:spPr>
            <a:xfrm flipH="1" flipV="1">
              <a:off x="1744014" y="2162568"/>
              <a:ext cx="681" cy="323530"/>
            </a:xfrm>
            <a:prstGeom prst="line">
              <a:avLst/>
            </a:prstGeom>
            <a:noFill/>
            <a:ln w="19050" cap="flat" cmpd="sng" algn="ctr">
              <a:solidFill>
                <a:schemeClr val="accent1"/>
              </a:solidFill>
              <a:prstDash val="solid"/>
              <a:miter lim="800000"/>
              <a:headEnd type="arrow" w="med" len="med"/>
              <a:tailEnd type="none" w="lg" len="med"/>
            </a:ln>
            <a:effectLst/>
          </p:spPr>
        </p:cxnSp>
      </p:grpSp>
    </p:spTree>
    <p:extLst>
      <p:ext uri="{BB962C8B-B14F-4D97-AF65-F5344CB8AC3E}">
        <p14:creationId xmlns:p14="http://schemas.microsoft.com/office/powerpoint/2010/main" val="1662575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Group 94">
            <a:extLst>
              <a:ext uri="{FF2B5EF4-FFF2-40B4-BE49-F238E27FC236}">
                <a16:creationId xmlns:a16="http://schemas.microsoft.com/office/drawing/2014/main" id="{2F638EEA-7A55-D640-977B-6B3BC5CB78F6}"/>
              </a:ext>
              <a:ext uri="{C183D7F6-B498-43B3-948B-1728B52AA6E4}">
                <adec:decorative xmlns:adec="http://schemas.microsoft.com/office/drawing/2017/decorative" val="1"/>
              </a:ext>
            </a:extLst>
          </p:cNvPr>
          <p:cNvGrpSpPr/>
          <p:nvPr/>
        </p:nvGrpSpPr>
        <p:grpSpPr>
          <a:xfrm>
            <a:off x="793306" y="1256553"/>
            <a:ext cx="10534857" cy="4344895"/>
            <a:chOff x="88074" y="1517641"/>
            <a:chExt cx="10534857" cy="4344895"/>
          </a:xfrm>
        </p:grpSpPr>
        <p:sp>
          <p:nvSpPr>
            <p:cNvPr id="152" name="Rectangle 151">
              <a:extLst>
                <a:ext uri="{FF2B5EF4-FFF2-40B4-BE49-F238E27FC236}">
                  <a16:creationId xmlns:a16="http://schemas.microsoft.com/office/drawing/2014/main" id="{05F2DFC9-66E2-1C4B-B2AC-26DBDD09C428}"/>
                </a:ext>
              </a:extLst>
            </p:cNvPr>
            <p:cNvSpPr/>
            <p:nvPr/>
          </p:nvSpPr>
          <p:spPr bwMode="auto">
            <a:xfrm>
              <a:off x="5176089" y="4182032"/>
              <a:ext cx="5145174" cy="168050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rgbClr val="FFFFFF"/>
                  </a:solidFill>
                  <a:latin typeface="Segoe UI Semibold"/>
                  <a:cs typeface="Segoe UI" pitchFamily="34" charset="0"/>
                </a:rPr>
                <a:t>     Azure Arc-enabled Kubernetes Cluster</a:t>
              </a:r>
            </a:p>
          </p:txBody>
        </p:sp>
        <p:sp>
          <p:nvSpPr>
            <p:cNvPr id="163" name="Rectangle 162">
              <a:extLst>
                <a:ext uri="{FF2B5EF4-FFF2-40B4-BE49-F238E27FC236}">
                  <a16:creationId xmlns:a16="http://schemas.microsoft.com/office/drawing/2014/main" id="{859BEA17-7D1A-D94C-8A4E-46AC23743047}"/>
                </a:ext>
              </a:extLst>
            </p:cNvPr>
            <p:cNvSpPr/>
            <p:nvPr/>
          </p:nvSpPr>
          <p:spPr bwMode="auto">
            <a:xfrm>
              <a:off x="270955" y="4952186"/>
              <a:ext cx="2521589" cy="55003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rgbClr val="FFFFFF"/>
                  </a:solidFill>
                  <a:latin typeface="Segoe UI Semibold"/>
                  <a:cs typeface="Segoe UI" pitchFamily="34" charset="0"/>
                </a:rPr>
                <a:t>Azure AD Entity</a:t>
              </a:r>
            </a:p>
            <a:p>
              <a:pPr algn="ctr" defTabSz="932472" fontAlgn="base">
                <a:lnSpc>
                  <a:spcPct val="90000"/>
                </a:lnSpc>
                <a:spcBef>
                  <a:spcPct val="0"/>
                </a:spcBef>
                <a:spcAft>
                  <a:spcPct val="0"/>
                </a:spcAft>
              </a:pPr>
              <a:r>
                <a:rPr lang="en-US" sz="1200">
                  <a:solidFill>
                    <a:srgbClr val="FFFFFF"/>
                  </a:solidFill>
                  <a:latin typeface="Segoe UI Semibold"/>
                  <a:cs typeface="Segoe UI" pitchFamily="34" charset="0"/>
                </a:rPr>
                <a:t>(User Account/Service Principal)</a:t>
              </a:r>
            </a:p>
          </p:txBody>
        </p:sp>
        <p:pic>
          <p:nvPicPr>
            <p:cNvPr id="40" name="Graphic 39" descr="Badge 1">
              <a:extLst>
                <a:ext uri="{FF2B5EF4-FFF2-40B4-BE49-F238E27FC236}">
                  <a16:creationId xmlns:a16="http://schemas.microsoft.com/office/drawing/2014/main" id="{03C767FB-347D-3741-8BB5-F7EE0395AD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13221" y="4685390"/>
              <a:ext cx="274320" cy="274320"/>
            </a:xfrm>
            <a:prstGeom prst="rect">
              <a:avLst/>
            </a:prstGeom>
          </p:spPr>
        </p:pic>
        <p:pic>
          <p:nvPicPr>
            <p:cNvPr id="48" name="Graphic 47" descr="Badge 6">
              <a:extLst>
                <a:ext uri="{FF2B5EF4-FFF2-40B4-BE49-F238E27FC236}">
                  <a16:creationId xmlns:a16="http://schemas.microsoft.com/office/drawing/2014/main" id="{22FCF4E2-E6B4-C641-B194-F86C381498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70564" y="5502220"/>
              <a:ext cx="274320" cy="274320"/>
            </a:xfrm>
            <a:prstGeom prst="rect">
              <a:avLst/>
            </a:prstGeom>
          </p:spPr>
        </p:pic>
        <p:grpSp>
          <p:nvGrpSpPr>
            <p:cNvPr id="73" name="Group 72">
              <a:extLst>
                <a:ext uri="{FF2B5EF4-FFF2-40B4-BE49-F238E27FC236}">
                  <a16:creationId xmlns:a16="http://schemas.microsoft.com/office/drawing/2014/main" id="{066BEDFA-62D7-6040-901C-D6E0BE31A5BC}"/>
                </a:ext>
              </a:extLst>
            </p:cNvPr>
            <p:cNvGrpSpPr/>
            <p:nvPr/>
          </p:nvGrpSpPr>
          <p:grpSpPr>
            <a:xfrm>
              <a:off x="5512820" y="4564230"/>
              <a:ext cx="4615424" cy="1276195"/>
              <a:chOff x="4630845" y="4564230"/>
              <a:chExt cx="4615424" cy="1276195"/>
            </a:xfrm>
          </p:grpSpPr>
          <p:sp>
            <p:nvSpPr>
              <p:cNvPr id="113" name="Rectangle 112">
                <a:extLst>
                  <a:ext uri="{FF2B5EF4-FFF2-40B4-BE49-F238E27FC236}">
                    <a16:creationId xmlns:a16="http://schemas.microsoft.com/office/drawing/2014/main" id="{4C7AF95D-C5C3-C641-B989-E1833501123C}"/>
                  </a:ext>
                </a:extLst>
              </p:cNvPr>
              <p:cNvSpPr/>
              <p:nvPr/>
            </p:nvSpPr>
            <p:spPr bwMode="auto">
              <a:xfrm>
                <a:off x="4816306" y="4954621"/>
                <a:ext cx="1279694"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rgbClr val="FFFFFF"/>
                    </a:solidFill>
                    <a:latin typeface="Segoe UI Semibold"/>
                    <a:cs typeface="Segoe UI" pitchFamily="34" charset="0"/>
                  </a:rPr>
                  <a:t>API Server</a:t>
                </a:r>
              </a:p>
            </p:txBody>
          </p:sp>
          <p:sp>
            <p:nvSpPr>
              <p:cNvPr id="114" name="Rectangle 113">
                <a:extLst>
                  <a:ext uri="{FF2B5EF4-FFF2-40B4-BE49-F238E27FC236}">
                    <a16:creationId xmlns:a16="http://schemas.microsoft.com/office/drawing/2014/main" id="{5694B5B2-0671-BD46-AB48-12CB30C8DDEC}"/>
                  </a:ext>
                </a:extLst>
              </p:cNvPr>
              <p:cNvSpPr/>
              <p:nvPr/>
            </p:nvSpPr>
            <p:spPr bwMode="auto">
              <a:xfrm>
                <a:off x="7789728" y="4954621"/>
                <a:ext cx="1279694"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rgbClr val="FFFFFF"/>
                    </a:solidFill>
                    <a:latin typeface="Segoe UI Semibold"/>
                    <a:cs typeface="Segoe UI" pitchFamily="34" charset="0"/>
                  </a:rPr>
                  <a:t>Guard</a:t>
                </a:r>
              </a:p>
            </p:txBody>
          </p:sp>
          <p:pic>
            <p:nvPicPr>
              <p:cNvPr id="1026" name="Picture 2">
                <a:extLst>
                  <a:ext uri="{FF2B5EF4-FFF2-40B4-BE49-F238E27FC236}">
                    <a16:creationId xmlns:a16="http://schemas.microsoft.com/office/drawing/2014/main" id="{D07735BB-474B-5A44-8014-1529686012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67708" y="4742064"/>
                <a:ext cx="378561" cy="457200"/>
              </a:xfrm>
              <a:prstGeom prst="rect">
                <a:avLst/>
              </a:prstGeom>
              <a:noFill/>
              <a:extLst>
                <a:ext uri="{909E8E84-426E-40DD-AFC4-6F175D3DCCD1}">
                  <a14:hiddenFill xmlns:a14="http://schemas.microsoft.com/office/drawing/2010/main">
                    <a:solidFill>
                      <a:srgbClr val="FFFFFF"/>
                    </a:solidFill>
                  </a14:hiddenFill>
                </a:ext>
              </a:extLst>
            </p:spPr>
          </p:pic>
          <p:pic>
            <p:nvPicPr>
              <p:cNvPr id="15" name="Graphic 14">
                <a:extLst>
                  <a:ext uri="{FF2B5EF4-FFF2-40B4-BE49-F238E27FC236}">
                    <a16:creationId xmlns:a16="http://schemas.microsoft.com/office/drawing/2014/main" id="{65860206-5D7E-6A46-8906-3F60B68E338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0845" y="4700576"/>
                <a:ext cx="366737" cy="352355"/>
              </a:xfrm>
              <a:prstGeom prst="rect">
                <a:avLst/>
              </a:prstGeom>
            </p:spPr>
          </p:pic>
          <p:cxnSp>
            <p:nvCxnSpPr>
              <p:cNvPr id="131" name="Straight Connector 130">
                <a:extLst>
                  <a:ext uri="{FF2B5EF4-FFF2-40B4-BE49-F238E27FC236}">
                    <a16:creationId xmlns:a16="http://schemas.microsoft.com/office/drawing/2014/main" id="{127AACDB-9609-E545-AC28-8A8469890ACF}"/>
                  </a:ext>
                </a:extLst>
              </p:cNvPr>
              <p:cNvCxnSpPr>
                <a:cxnSpLocks/>
              </p:cNvCxnSpPr>
              <p:nvPr/>
            </p:nvCxnSpPr>
            <p:spPr>
              <a:xfrm flipH="1">
                <a:off x="6096001" y="5075294"/>
                <a:ext cx="1693727" cy="0"/>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DBFC6D72-149A-3247-B4FF-DB784D380F07}"/>
                  </a:ext>
                </a:extLst>
              </p:cNvPr>
              <p:cNvCxnSpPr>
                <a:cxnSpLocks/>
              </p:cNvCxnSpPr>
              <p:nvPr/>
            </p:nvCxnSpPr>
            <p:spPr>
              <a:xfrm>
                <a:off x="6096000" y="5385754"/>
                <a:ext cx="1693728" cy="0"/>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3A3DACC-4B5A-6449-BD13-6F4ACD1B424C}"/>
                  </a:ext>
                </a:extLst>
              </p:cNvPr>
              <p:cNvSpPr/>
              <p:nvPr/>
            </p:nvSpPr>
            <p:spPr>
              <a:xfrm>
                <a:off x="6255015" y="4658455"/>
                <a:ext cx="1375698"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err="1">
                    <a:ln>
                      <a:noFill/>
                    </a:ln>
                    <a:effectLst/>
                    <a:uLnTx/>
                    <a:uFillTx/>
                    <a:latin typeface="Segoe UI Symbol" panose="020B0502040204020203" pitchFamily="34" charset="0"/>
                    <a:ea typeface="Segoe UI Symbol" panose="020B0502040204020203" pitchFamily="34" charset="0"/>
                    <a:cs typeface="+mn-cs"/>
                  </a:rPr>
                  <a:t>TokenAccessReview</a:t>
                </a:r>
                <a:r>
                  <a:rPr kumimoji="0" lang="en-US" sz="1000" b="0" i="0" u="none" strike="noStrike" kern="1200" cap="none" spc="0" normalizeH="0" baseline="0" noProof="0">
                    <a:ln>
                      <a:noFill/>
                    </a:ln>
                    <a:effectLst/>
                    <a:uLnTx/>
                    <a:uFillTx/>
                    <a:latin typeface="Segoe UI Symbol" panose="020B0502040204020203" pitchFamily="34" charset="0"/>
                    <a:ea typeface="Segoe UI Symbol" panose="020B0502040204020203" pitchFamily="34" charset="0"/>
                    <a:cs typeface="+mn-cs"/>
                  </a:rPr>
                  <a:t>,</a:t>
                </a:r>
                <a:endParaRPr kumimoji="0" lang="en-US" sz="1000" b="0" i="0" u="none" strike="noStrike" kern="1200" cap="none" spc="0" normalizeH="0" baseline="0" noProof="0">
                  <a:ln>
                    <a:noFill/>
                  </a:ln>
                  <a:effectLst/>
                  <a:uLnTx/>
                  <a:uFillTx/>
                  <a:latin typeface="Calibri" panose="020F0502020204030204"/>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Symbol" panose="020B0502040204020203" pitchFamily="34" charset="0"/>
                    <a:ea typeface="Segoe UI Symbol" panose="020B0502040204020203" pitchFamily="34" charset="0"/>
                    <a:cs typeface="+mn-cs"/>
                  </a:rPr>
                  <a:t>SubjectAccessReview</a:t>
                </a:r>
                <a:endParaRPr kumimoji="0" lang="en-US" sz="1000" b="0" i="0" u="none" strike="noStrike" kern="1200" cap="none" spc="0" normalizeH="0" baseline="0" noProof="0">
                  <a:ln>
                    <a:noFill/>
                  </a:ln>
                  <a:effectLst/>
                  <a:uLnTx/>
                  <a:uFillTx/>
                  <a:latin typeface="Calibri" panose="020F0502020204030204"/>
                  <a:cs typeface="+mn-cs"/>
                </a:endParaRPr>
              </a:p>
            </p:txBody>
          </p:sp>
          <p:sp>
            <p:nvSpPr>
              <p:cNvPr id="133" name="Rectangle 132">
                <a:extLst>
                  <a:ext uri="{FF2B5EF4-FFF2-40B4-BE49-F238E27FC236}">
                    <a16:creationId xmlns:a16="http://schemas.microsoft.com/office/drawing/2014/main" id="{A734BC6A-0C57-0149-8ACD-0F193E9B1364}"/>
                  </a:ext>
                </a:extLst>
              </p:cNvPr>
              <p:cNvSpPr/>
              <p:nvPr/>
            </p:nvSpPr>
            <p:spPr>
              <a:xfrm>
                <a:off x="6377645" y="5382490"/>
                <a:ext cx="105990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Symbol" panose="020B0502040204020203" pitchFamily="34" charset="0"/>
                    <a:ea typeface="Segoe UI Symbol" panose="020B0502040204020203" pitchFamily="34" charset="0"/>
                    <a:cs typeface="+mn-cs"/>
                  </a:rPr>
                  <a:t>allowed/denied</a:t>
                </a:r>
                <a:endParaRPr kumimoji="0" lang="en-US" sz="1000" b="0" i="0" u="none" strike="noStrike" kern="1200" cap="none" spc="0" normalizeH="0" baseline="0" noProof="0">
                  <a:ln>
                    <a:noFill/>
                  </a:ln>
                  <a:effectLst/>
                  <a:uLnTx/>
                  <a:uFillTx/>
                  <a:latin typeface="Calibri" panose="020F0502020204030204"/>
                  <a:cs typeface="+mn-cs"/>
                </a:endParaRPr>
              </a:p>
            </p:txBody>
          </p:sp>
          <p:pic>
            <p:nvPicPr>
              <p:cNvPr id="44" name="Graphic 43" descr="Badge">
                <a:extLst>
                  <a:ext uri="{FF2B5EF4-FFF2-40B4-BE49-F238E27FC236}">
                    <a16:creationId xmlns:a16="http://schemas.microsoft.com/office/drawing/2014/main" id="{91C5AA72-0223-BD40-9C03-683564AEB5D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026415" y="4564230"/>
                <a:ext cx="274320" cy="274320"/>
              </a:xfrm>
              <a:prstGeom prst="rect">
                <a:avLst/>
              </a:prstGeom>
            </p:spPr>
          </p:pic>
          <p:pic>
            <p:nvPicPr>
              <p:cNvPr id="52" name="Graphic 51" descr="Badge 5">
                <a:extLst>
                  <a:ext uri="{FF2B5EF4-FFF2-40B4-BE49-F238E27FC236}">
                    <a16:creationId xmlns:a16="http://schemas.microsoft.com/office/drawing/2014/main" id="{60FF8AC7-8956-354E-9F68-A77E504759E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26415" y="5566105"/>
                <a:ext cx="274320" cy="274320"/>
              </a:xfrm>
              <a:prstGeom prst="rect">
                <a:avLst/>
              </a:prstGeom>
            </p:spPr>
          </p:pic>
        </p:grpSp>
        <p:pic>
          <p:nvPicPr>
            <p:cNvPr id="55" name="Graphic 54" descr="Badge 4">
              <a:extLst>
                <a:ext uri="{FF2B5EF4-FFF2-40B4-BE49-F238E27FC236}">
                  <a16:creationId xmlns:a16="http://schemas.microsoft.com/office/drawing/2014/main" id="{89782068-AA13-3646-ABCE-5E660F1DD7A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11453" y="3062451"/>
              <a:ext cx="274320" cy="274320"/>
            </a:xfrm>
            <a:prstGeom prst="rect">
              <a:avLst/>
            </a:prstGeom>
          </p:spPr>
        </p:pic>
        <p:pic>
          <p:nvPicPr>
            <p:cNvPr id="68" name="Graphic 67" descr="Badge 3">
              <a:extLst>
                <a:ext uri="{FF2B5EF4-FFF2-40B4-BE49-F238E27FC236}">
                  <a16:creationId xmlns:a16="http://schemas.microsoft.com/office/drawing/2014/main" id="{CD188D2C-3F56-0340-BE8A-13F98D2DE14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768197" y="3065870"/>
              <a:ext cx="274320" cy="274320"/>
            </a:xfrm>
            <a:prstGeom prst="rect">
              <a:avLst/>
            </a:prstGeom>
          </p:spPr>
        </p:pic>
        <p:pic>
          <p:nvPicPr>
            <p:cNvPr id="153" name="Graphic 152">
              <a:extLst>
                <a:ext uri="{FF2B5EF4-FFF2-40B4-BE49-F238E27FC236}">
                  <a16:creationId xmlns:a16="http://schemas.microsoft.com/office/drawing/2014/main" id="{30735E27-AFA1-3F40-AB90-EEAE6E9E487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993209" y="3999152"/>
              <a:ext cx="365760" cy="365760"/>
            </a:xfrm>
            <a:prstGeom prst="rect">
              <a:avLst/>
            </a:prstGeom>
          </p:spPr>
        </p:pic>
        <p:cxnSp>
          <p:nvCxnSpPr>
            <p:cNvPr id="154" name="Straight Connector 153">
              <a:extLst>
                <a:ext uri="{FF2B5EF4-FFF2-40B4-BE49-F238E27FC236}">
                  <a16:creationId xmlns:a16="http://schemas.microsoft.com/office/drawing/2014/main" id="{44020EEA-23FB-3946-AF7E-9167BE77F070}"/>
                </a:ext>
              </a:extLst>
            </p:cNvPr>
            <p:cNvCxnSpPr>
              <a:cxnSpLocks/>
            </p:cNvCxnSpPr>
            <p:nvPr/>
          </p:nvCxnSpPr>
          <p:spPr>
            <a:xfrm flipH="1">
              <a:off x="2792544" y="5123444"/>
              <a:ext cx="2903644" cy="1"/>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D3C58C4-28C5-BF42-9BBD-F884A520468E}"/>
                </a:ext>
              </a:extLst>
            </p:cNvPr>
            <p:cNvCxnSpPr>
              <a:cxnSpLocks/>
            </p:cNvCxnSpPr>
            <p:nvPr/>
          </p:nvCxnSpPr>
          <p:spPr>
            <a:xfrm>
              <a:off x="2792544" y="5343934"/>
              <a:ext cx="2903644" cy="0"/>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8CD8EDD3-52AE-DF43-84D2-CABE48A5F7F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8074" y="4709534"/>
              <a:ext cx="365760" cy="365760"/>
            </a:xfrm>
            <a:prstGeom prst="rect">
              <a:avLst/>
            </a:prstGeom>
          </p:spPr>
        </p:pic>
        <p:sp>
          <p:nvSpPr>
            <p:cNvPr id="159" name="Rectangle 158">
              <a:extLst>
                <a:ext uri="{FF2B5EF4-FFF2-40B4-BE49-F238E27FC236}">
                  <a16:creationId xmlns:a16="http://schemas.microsoft.com/office/drawing/2014/main" id="{F8C4B689-C555-F846-BBAB-CA45937F9C0B}"/>
                </a:ext>
              </a:extLst>
            </p:cNvPr>
            <p:cNvSpPr/>
            <p:nvPr/>
          </p:nvSpPr>
          <p:spPr>
            <a:xfrm>
              <a:off x="3490068" y="4847056"/>
              <a:ext cx="1133644"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effectLst/>
                  <a:uLnTx/>
                  <a:uFillTx/>
                  <a:latin typeface="Segoe UI Symbol" panose="020B0502040204020203" pitchFamily="34" charset="0"/>
                  <a:ea typeface="Segoe UI Symbol" panose="020B0502040204020203" pitchFamily="34" charset="0"/>
                  <a:cs typeface="+mn-cs"/>
                </a:rPr>
                <a:t>kubectl get pods</a:t>
              </a:r>
              <a:endParaRPr kumimoji="0" lang="en-US" sz="1000" b="0" i="1" u="none" strike="noStrike" kern="1200" cap="none" spc="0" normalizeH="0" baseline="0" noProof="0">
                <a:ln>
                  <a:noFill/>
                </a:ln>
                <a:effectLst/>
                <a:uLnTx/>
                <a:uFillTx/>
                <a:latin typeface="Calibri" panose="020F0502020204030204"/>
                <a:cs typeface="+mn-cs"/>
              </a:endParaRPr>
            </a:p>
          </p:txBody>
        </p:sp>
        <p:sp>
          <p:nvSpPr>
            <p:cNvPr id="160" name="Rectangle 159">
              <a:extLst>
                <a:ext uri="{FF2B5EF4-FFF2-40B4-BE49-F238E27FC236}">
                  <a16:creationId xmlns:a16="http://schemas.microsoft.com/office/drawing/2014/main" id="{2FA3F622-FDFF-5246-A9B5-FDA75A31AAEB}"/>
                </a:ext>
              </a:extLst>
            </p:cNvPr>
            <p:cNvSpPr/>
            <p:nvPr/>
          </p:nvSpPr>
          <p:spPr>
            <a:xfrm>
              <a:off x="3157445" y="5379110"/>
              <a:ext cx="1798890"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Symbol" panose="020B0502040204020203" pitchFamily="34" charset="0"/>
                  <a:ea typeface="Segoe UI Symbol" panose="020B0502040204020203" pitchFamily="34" charset="0"/>
                  <a:cs typeface="+mn-cs"/>
                </a:rPr>
                <a:t>If allowed, return list of pods</a:t>
              </a:r>
              <a:endParaRPr kumimoji="0" lang="en-US" sz="1000" b="0" i="0" u="none" strike="noStrike" kern="1200" cap="none" spc="0" normalizeH="0" baseline="0" noProof="0">
                <a:ln>
                  <a:noFill/>
                </a:ln>
                <a:effectLst/>
                <a:uLnTx/>
                <a:uFillTx/>
                <a:latin typeface="Calibri" panose="020F0502020204030204"/>
                <a:cs typeface="+mn-cs"/>
              </a:endParaRPr>
            </a:p>
          </p:txBody>
        </p:sp>
        <p:grpSp>
          <p:nvGrpSpPr>
            <p:cNvPr id="85" name="Group 84">
              <a:extLst>
                <a:ext uri="{FF2B5EF4-FFF2-40B4-BE49-F238E27FC236}">
                  <a16:creationId xmlns:a16="http://schemas.microsoft.com/office/drawing/2014/main" id="{3F1CBD54-A34C-ED42-8E16-53200A801F81}"/>
                </a:ext>
              </a:extLst>
            </p:cNvPr>
            <p:cNvGrpSpPr/>
            <p:nvPr/>
          </p:nvGrpSpPr>
          <p:grpSpPr>
            <a:xfrm>
              <a:off x="8456651" y="1517641"/>
              <a:ext cx="1709797" cy="550980"/>
              <a:chOff x="8241600" y="1472245"/>
              <a:chExt cx="1709797" cy="550980"/>
            </a:xfrm>
          </p:grpSpPr>
          <p:sp>
            <p:nvSpPr>
              <p:cNvPr id="162" name="Rectangle 161">
                <a:extLst>
                  <a:ext uri="{FF2B5EF4-FFF2-40B4-BE49-F238E27FC236}">
                    <a16:creationId xmlns:a16="http://schemas.microsoft.com/office/drawing/2014/main" id="{8ED568AF-D26C-6A44-B3B7-04DEDA5D921B}"/>
                  </a:ext>
                </a:extLst>
              </p:cNvPr>
              <p:cNvSpPr/>
              <p:nvPr/>
            </p:nvSpPr>
            <p:spPr bwMode="auto">
              <a:xfrm>
                <a:off x="8241600" y="1472245"/>
                <a:ext cx="1709797"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FFFFFF"/>
                  </a:solidFill>
                  <a:latin typeface="Segoe UI Semibold"/>
                  <a:cs typeface="Segoe UI" pitchFamily="34" charset="0"/>
                </a:endParaRPr>
              </a:p>
            </p:txBody>
          </p:sp>
          <p:pic>
            <p:nvPicPr>
              <p:cNvPr id="164" name="Picture 163">
                <a:extLst>
                  <a:ext uri="{FF2B5EF4-FFF2-40B4-BE49-F238E27FC236}">
                    <a16:creationId xmlns:a16="http://schemas.microsoft.com/office/drawing/2014/main" id="{81B68B16-909E-274E-8EFB-79251335F024}"/>
                  </a:ext>
                </a:extLst>
              </p:cNvPr>
              <p:cNvPicPr>
                <a:picLocks noChangeAspect="1"/>
              </p:cNvPicPr>
              <p:nvPr/>
            </p:nvPicPr>
            <p:blipFill>
              <a:blip r:embed="rId22"/>
              <a:srcRect t="24166" b="24166"/>
              <a:stretch/>
            </p:blipFill>
            <p:spPr>
              <a:xfrm>
                <a:off x="8470687" y="1640787"/>
                <a:ext cx="1251621" cy="213896"/>
              </a:xfrm>
              <a:prstGeom prst="rect">
                <a:avLst/>
              </a:prstGeom>
            </p:spPr>
          </p:pic>
        </p:grpSp>
        <p:cxnSp>
          <p:nvCxnSpPr>
            <p:cNvPr id="166" name="Straight Connector 165">
              <a:extLst>
                <a:ext uri="{FF2B5EF4-FFF2-40B4-BE49-F238E27FC236}">
                  <a16:creationId xmlns:a16="http://schemas.microsoft.com/office/drawing/2014/main" id="{F18AF7BE-3421-C54F-8646-7A472166782E}"/>
                </a:ext>
              </a:extLst>
            </p:cNvPr>
            <p:cNvCxnSpPr>
              <a:cxnSpLocks/>
            </p:cNvCxnSpPr>
            <p:nvPr/>
          </p:nvCxnSpPr>
          <p:spPr>
            <a:xfrm>
              <a:off x="9078085" y="2068621"/>
              <a:ext cx="0" cy="2886000"/>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495BA828-B60E-2247-A85B-304498B0F1E3}"/>
                </a:ext>
              </a:extLst>
            </p:cNvPr>
            <p:cNvCxnSpPr>
              <a:cxnSpLocks/>
            </p:cNvCxnSpPr>
            <p:nvPr/>
          </p:nvCxnSpPr>
          <p:spPr>
            <a:xfrm flipV="1">
              <a:off x="9480163" y="2068621"/>
              <a:ext cx="0" cy="2886000"/>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sp>
          <p:nvSpPr>
            <p:cNvPr id="175" name="Rectangle 174">
              <a:extLst>
                <a:ext uri="{FF2B5EF4-FFF2-40B4-BE49-F238E27FC236}">
                  <a16:creationId xmlns:a16="http://schemas.microsoft.com/office/drawing/2014/main" id="{70E0A8C2-E6FF-F846-8980-CBDCA2D6E0BF}"/>
                </a:ext>
              </a:extLst>
            </p:cNvPr>
            <p:cNvSpPr/>
            <p:nvPr/>
          </p:nvSpPr>
          <p:spPr>
            <a:xfrm>
              <a:off x="9563025" y="3305889"/>
              <a:ext cx="105990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Symbol" panose="020B0502040204020203" pitchFamily="34" charset="0"/>
                  <a:ea typeface="Segoe UI Symbol" panose="020B0502040204020203" pitchFamily="34" charset="0"/>
                  <a:cs typeface="+mn-cs"/>
                </a:rPr>
                <a:t>allowed/denied</a:t>
              </a:r>
              <a:endParaRPr kumimoji="0" lang="en-US" sz="1000" b="0" i="0" u="none" strike="noStrike" kern="1200" cap="none" spc="0" normalizeH="0" baseline="0" noProof="0">
                <a:ln>
                  <a:noFill/>
                </a:ln>
                <a:effectLst/>
                <a:uLnTx/>
                <a:uFillTx/>
                <a:latin typeface="Calibri" panose="020F0502020204030204"/>
                <a:cs typeface="+mn-cs"/>
              </a:endParaRPr>
            </a:p>
          </p:txBody>
        </p:sp>
        <p:sp>
          <p:nvSpPr>
            <p:cNvPr id="176" name="Rectangle 175">
              <a:extLst>
                <a:ext uri="{FF2B5EF4-FFF2-40B4-BE49-F238E27FC236}">
                  <a16:creationId xmlns:a16="http://schemas.microsoft.com/office/drawing/2014/main" id="{99E2CCED-9DD5-DE43-8688-9C89F5103CF5}"/>
                </a:ext>
              </a:extLst>
            </p:cNvPr>
            <p:cNvSpPr/>
            <p:nvPr/>
          </p:nvSpPr>
          <p:spPr>
            <a:xfrm>
              <a:off x="8093460" y="3310859"/>
              <a:ext cx="885179"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Symbol" panose="020B0502040204020203" pitchFamily="34" charset="0"/>
                  <a:ea typeface="Segoe UI Symbol" panose="020B0502040204020203" pitchFamily="34" charset="0"/>
                  <a:cs typeface="+mn-cs"/>
                </a:rPr>
                <a:t>checkAccess</a:t>
              </a:r>
              <a:endParaRPr kumimoji="0" lang="en-US" sz="1000" b="0" i="0" u="none" strike="noStrike" kern="1200" cap="none" spc="0" normalizeH="0" baseline="0" noProof="0">
                <a:ln>
                  <a:noFill/>
                </a:ln>
                <a:effectLst/>
                <a:uLnTx/>
                <a:uFillTx/>
                <a:latin typeface="Calibri" panose="020F0502020204030204"/>
                <a:cs typeface="+mn-cs"/>
              </a:endParaRPr>
            </a:p>
          </p:txBody>
        </p:sp>
        <p:sp>
          <p:nvSpPr>
            <p:cNvPr id="192" name="Rectangle 191">
              <a:extLst>
                <a:ext uri="{FF2B5EF4-FFF2-40B4-BE49-F238E27FC236}">
                  <a16:creationId xmlns:a16="http://schemas.microsoft.com/office/drawing/2014/main" id="{20552C08-050E-644F-A51D-E4B7A29928C6}"/>
                </a:ext>
              </a:extLst>
            </p:cNvPr>
            <p:cNvSpPr/>
            <p:nvPr/>
          </p:nvSpPr>
          <p:spPr bwMode="auto">
            <a:xfrm>
              <a:off x="5176089" y="1517641"/>
              <a:ext cx="1279694"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rgbClr val="FFFFFF"/>
                  </a:solidFill>
                  <a:latin typeface="Segoe UI Semibold"/>
                  <a:cs typeface="Segoe UI" pitchFamily="34" charset="0"/>
                </a:rPr>
                <a:t>Owner</a:t>
              </a:r>
            </a:p>
          </p:txBody>
        </p:sp>
        <p:cxnSp>
          <p:nvCxnSpPr>
            <p:cNvPr id="193" name="Straight Connector 192">
              <a:extLst>
                <a:ext uri="{FF2B5EF4-FFF2-40B4-BE49-F238E27FC236}">
                  <a16:creationId xmlns:a16="http://schemas.microsoft.com/office/drawing/2014/main" id="{765C0EFF-D24B-244D-8865-6B730EC2F72F}"/>
                </a:ext>
              </a:extLst>
            </p:cNvPr>
            <p:cNvCxnSpPr>
              <a:cxnSpLocks/>
              <a:stCxn id="162" idx="1"/>
              <a:endCxn id="192" idx="3"/>
            </p:cNvCxnSpPr>
            <p:nvPr/>
          </p:nvCxnSpPr>
          <p:spPr>
            <a:xfrm flipH="1">
              <a:off x="6455783" y="1793131"/>
              <a:ext cx="2000868" cy="0"/>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sp>
          <p:nvSpPr>
            <p:cNvPr id="194" name="Rectangle 193">
              <a:extLst>
                <a:ext uri="{FF2B5EF4-FFF2-40B4-BE49-F238E27FC236}">
                  <a16:creationId xmlns:a16="http://schemas.microsoft.com/office/drawing/2014/main" id="{E49F7E8F-1AEA-014D-9F31-945F12B61EDD}"/>
                </a:ext>
              </a:extLst>
            </p:cNvPr>
            <p:cNvSpPr/>
            <p:nvPr/>
          </p:nvSpPr>
          <p:spPr>
            <a:xfrm>
              <a:off x="6648944" y="1543667"/>
              <a:ext cx="1614545"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Symbol" panose="020B0502040204020203" pitchFamily="34" charset="0"/>
                  <a:ea typeface="Segoe UI Symbol" panose="020B0502040204020203" pitchFamily="34" charset="0"/>
                  <a:cs typeface="+mn-cs"/>
                </a:rPr>
                <a:t>Role assignment in Azure</a:t>
              </a:r>
              <a:endParaRPr kumimoji="0" lang="en-US" sz="1000" b="0" i="0" u="none" strike="noStrike" kern="1200" cap="none" spc="0" normalizeH="0" baseline="0" noProof="0">
                <a:ln>
                  <a:noFill/>
                </a:ln>
                <a:effectLst/>
                <a:uLnTx/>
                <a:uFillTx/>
                <a:latin typeface="Calibri" panose="020F0502020204030204"/>
                <a:cs typeface="+mn-cs"/>
              </a:endParaRPr>
            </a:p>
          </p:txBody>
        </p:sp>
      </p:grpSp>
      <p:sp>
        <p:nvSpPr>
          <p:cNvPr id="39" name="Title 1">
            <a:extLst>
              <a:ext uri="{FF2B5EF4-FFF2-40B4-BE49-F238E27FC236}">
                <a16:creationId xmlns:a16="http://schemas.microsoft.com/office/drawing/2014/main" id="{8C0158EF-EDC2-D34D-BBAF-5B7945B5B1BE}"/>
              </a:ext>
            </a:extLst>
          </p:cNvPr>
          <p:cNvSpPr>
            <a:spLocks noGrp="1"/>
          </p:cNvSpPr>
          <p:nvPr>
            <p:ph type="title"/>
          </p:nvPr>
        </p:nvSpPr>
        <p:spPr>
          <a:xfrm>
            <a:off x="588263" y="457200"/>
            <a:ext cx="11018520" cy="861774"/>
          </a:xfrm>
        </p:spPr>
        <p:txBody>
          <a:bodyPr/>
          <a:lstStyle/>
          <a:p>
            <a:r>
              <a:rPr lang="en-US">
                <a:cs typeface="Segoe UI"/>
              </a:rPr>
              <a:t>Azure Arc-enabled Kubernetes </a:t>
            </a:r>
            <a:br>
              <a:rPr lang="en-US"/>
            </a:br>
            <a:r>
              <a:rPr lang="en-US" sz="2000">
                <a:solidFill>
                  <a:schemeClr val="accent1"/>
                </a:solidFill>
                <a:latin typeface="+mn-lt"/>
                <a:cs typeface="Segoe UI"/>
              </a:rPr>
              <a:t>AAD RBAC (public preview)</a:t>
            </a:r>
            <a:endParaRPr lang="en-US" sz="2000">
              <a:solidFill>
                <a:schemeClr val="accent1"/>
              </a:solidFill>
              <a:latin typeface="+mn-lt"/>
            </a:endParaRPr>
          </a:p>
        </p:txBody>
      </p:sp>
    </p:spTree>
    <p:extLst>
      <p:ext uri="{BB962C8B-B14F-4D97-AF65-F5344CB8AC3E}">
        <p14:creationId xmlns:p14="http://schemas.microsoft.com/office/powerpoint/2010/main" val="345133749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9A557-E7BC-4DEA-B5D0-D924B908A17B}"/>
              </a:ext>
            </a:extLst>
          </p:cNvPr>
          <p:cNvSpPr>
            <a:spLocks noGrp="1"/>
          </p:cNvSpPr>
          <p:nvPr>
            <p:ph type="title"/>
          </p:nvPr>
        </p:nvSpPr>
        <p:spPr>
          <a:xfrm>
            <a:off x="588263" y="457200"/>
            <a:ext cx="11018520" cy="861774"/>
          </a:xfrm>
        </p:spPr>
        <p:txBody>
          <a:bodyPr/>
          <a:lstStyle/>
          <a:p>
            <a:r>
              <a:rPr lang="en-US">
                <a:cs typeface="Segoe UI"/>
              </a:rPr>
              <a:t>Azure Arc-enabled Kubernetes</a:t>
            </a:r>
            <a:br>
              <a:rPr lang="en-US"/>
            </a:br>
            <a:r>
              <a:rPr lang="en-US" sz="2000">
                <a:solidFill>
                  <a:schemeClr val="accent1"/>
                </a:solidFill>
                <a:latin typeface="+mn-lt"/>
                <a:cs typeface="Segoe UI"/>
              </a:rPr>
              <a:t>Cluster Connect (public preview)</a:t>
            </a:r>
            <a:endParaRPr lang="en-US" sz="2000">
              <a:solidFill>
                <a:schemeClr val="accent1"/>
              </a:solidFill>
              <a:latin typeface="+mn-lt"/>
            </a:endParaRPr>
          </a:p>
        </p:txBody>
      </p:sp>
      <p:grpSp>
        <p:nvGrpSpPr>
          <p:cNvPr id="3" name="Group 2">
            <a:extLst>
              <a:ext uri="{FF2B5EF4-FFF2-40B4-BE49-F238E27FC236}">
                <a16:creationId xmlns:a16="http://schemas.microsoft.com/office/drawing/2014/main" id="{FF175B7E-01D0-4530-A385-AC7115438512}"/>
              </a:ext>
              <a:ext uri="{C183D7F6-B498-43B3-948B-1728B52AA6E4}">
                <adec:decorative xmlns:adec="http://schemas.microsoft.com/office/drawing/2017/decorative" val="1"/>
              </a:ext>
            </a:extLst>
          </p:cNvPr>
          <p:cNvGrpSpPr/>
          <p:nvPr/>
        </p:nvGrpSpPr>
        <p:grpSpPr>
          <a:xfrm>
            <a:off x="147535" y="1484074"/>
            <a:ext cx="11962820" cy="5369668"/>
            <a:chOff x="147535" y="1484074"/>
            <a:chExt cx="11962820" cy="5369668"/>
          </a:xfrm>
        </p:grpSpPr>
        <p:cxnSp>
          <p:nvCxnSpPr>
            <p:cNvPr id="34" name="Straight Connector 33">
              <a:extLst>
                <a:ext uri="{FF2B5EF4-FFF2-40B4-BE49-F238E27FC236}">
                  <a16:creationId xmlns:a16="http://schemas.microsoft.com/office/drawing/2014/main" id="{86D038D6-249F-4D91-A9A3-EFBFC06EC145}"/>
                </a:ext>
                <a:ext uri="{C183D7F6-B498-43B3-948B-1728B52AA6E4}">
                  <adec:decorative xmlns:adec="http://schemas.microsoft.com/office/drawing/2017/decorative" val="1"/>
                </a:ext>
              </a:extLst>
            </p:cNvPr>
            <p:cNvCxnSpPr>
              <a:cxnSpLocks/>
            </p:cNvCxnSpPr>
            <p:nvPr/>
          </p:nvCxnSpPr>
          <p:spPr>
            <a:xfrm flipV="1">
              <a:off x="8085066" y="1484074"/>
              <a:ext cx="0" cy="5369668"/>
            </a:xfrm>
            <a:prstGeom prst="line">
              <a:avLst/>
            </a:prstGeom>
            <a:noFill/>
            <a:ln w="19050" cap="flat" cmpd="sng" algn="ctr">
              <a:solidFill>
                <a:srgbClr val="D83B01"/>
              </a:solidFill>
              <a:prstDash val="sysDash"/>
              <a:miter lim="800000"/>
              <a:headEnd type="none" w="med" len="med"/>
              <a:tailEnd type="none" w="lg" len="med"/>
            </a:ln>
            <a:effectLst/>
          </p:spPr>
        </p:cxnSp>
        <p:sp>
          <p:nvSpPr>
            <p:cNvPr id="35" name="Rectangle 34">
              <a:extLst>
                <a:ext uri="{FF2B5EF4-FFF2-40B4-BE49-F238E27FC236}">
                  <a16:creationId xmlns:a16="http://schemas.microsoft.com/office/drawing/2014/main" id="{B3A2975A-49BB-4C89-BF00-311DED55A765}"/>
                </a:ext>
              </a:extLst>
            </p:cNvPr>
            <p:cNvSpPr/>
            <p:nvPr/>
          </p:nvSpPr>
          <p:spPr bwMode="auto">
            <a:xfrm>
              <a:off x="8849520" y="3805742"/>
              <a:ext cx="3260835" cy="1173804"/>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j-ea"/>
                  <a:cs typeface="+mj-cs"/>
                </a:rPr>
                <a:t>Kubernetes Cluster</a:t>
              </a:r>
            </a:p>
          </p:txBody>
        </p:sp>
        <p:sp>
          <p:nvSpPr>
            <p:cNvPr id="39" name="Rectangle 38">
              <a:extLst>
                <a:ext uri="{FF2B5EF4-FFF2-40B4-BE49-F238E27FC236}">
                  <a16:creationId xmlns:a16="http://schemas.microsoft.com/office/drawing/2014/main" id="{9770A5AB-B60D-4E6F-AD0A-B0F51EC6DF49}"/>
                </a:ext>
              </a:extLst>
            </p:cNvPr>
            <p:cNvSpPr/>
            <p:nvPr/>
          </p:nvSpPr>
          <p:spPr bwMode="auto">
            <a:xfrm>
              <a:off x="5248006" y="2781352"/>
              <a:ext cx="2015322"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Microsoft.Kubernetes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Resource Provider (RP)</a:t>
              </a:r>
            </a:p>
          </p:txBody>
        </p:sp>
        <p:sp>
          <p:nvSpPr>
            <p:cNvPr id="43" name="Rectangle 42">
              <a:extLst>
                <a:ext uri="{FF2B5EF4-FFF2-40B4-BE49-F238E27FC236}">
                  <a16:creationId xmlns:a16="http://schemas.microsoft.com/office/drawing/2014/main" id="{59B8DE47-E024-4166-8721-51047FD3A634}"/>
                </a:ext>
              </a:extLst>
            </p:cNvPr>
            <p:cNvSpPr/>
            <p:nvPr/>
          </p:nvSpPr>
          <p:spPr>
            <a:xfrm>
              <a:off x="2271277" y="3759021"/>
              <a:ext cx="1622560" cy="246221"/>
            </a:xfrm>
            <a:prstGeom prst="rect">
              <a:avLst/>
            </a:prstGeom>
          </p:spPr>
          <p:txBody>
            <a:bodyPr wrap="non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ymbol"/>
                  <a:ea typeface="Segoe UI Symbol"/>
                  <a:cs typeface="+mn-cs"/>
                </a:rPr>
                <a:t>listClusterUserCredentials</a:t>
              </a:r>
            </a:p>
          </p:txBody>
        </p:sp>
        <p:sp>
          <p:nvSpPr>
            <p:cNvPr id="44" name="Rectangle 43">
              <a:extLst>
                <a:ext uri="{FF2B5EF4-FFF2-40B4-BE49-F238E27FC236}">
                  <a16:creationId xmlns:a16="http://schemas.microsoft.com/office/drawing/2014/main" id="{2687EB5B-D881-4510-9654-6208975BFAC7}"/>
                </a:ext>
              </a:extLst>
            </p:cNvPr>
            <p:cNvSpPr/>
            <p:nvPr/>
          </p:nvSpPr>
          <p:spPr bwMode="auto">
            <a:xfrm>
              <a:off x="2846296" y="4314078"/>
              <a:ext cx="2089844"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Client-side proxy</a:t>
              </a:r>
            </a:p>
          </p:txBody>
        </p:sp>
        <p:sp>
          <p:nvSpPr>
            <p:cNvPr id="45" name="Rectangle 44">
              <a:extLst>
                <a:ext uri="{FF2B5EF4-FFF2-40B4-BE49-F238E27FC236}">
                  <a16:creationId xmlns:a16="http://schemas.microsoft.com/office/drawing/2014/main" id="{B92612AE-51F3-4D64-A887-D2C46538E8B9}"/>
                </a:ext>
              </a:extLst>
            </p:cNvPr>
            <p:cNvSpPr/>
            <p:nvPr/>
          </p:nvSpPr>
          <p:spPr bwMode="auto">
            <a:xfrm>
              <a:off x="2846296" y="5244691"/>
              <a:ext cx="2089844"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Dataplane Service</a:t>
              </a:r>
            </a:p>
          </p:txBody>
        </p:sp>
        <p:sp>
          <p:nvSpPr>
            <p:cNvPr id="48" name="Rectangle 47">
              <a:extLst>
                <a:ext uri="{FF2B5EF4-FFF2-40B4-BE49-F238E27FC236}">
                  <a16:creationId xmlns:a16="http://schemas.microsoft.com/office/drawing/2014/main" id="{0FD15B22-4BAC-4EAC-945D-E2CB77A2B6DA}"/>
                </a:ext>
              </a:extLst>
            </p:cNvPr>
            <p:cNvSpPr/>
            <p:nvPr/>
          </p:nvSpPr>
          <p:spPr bwMode="auto">
            <a:xfrm>
              <a:off x="5248006" y="4314079"/>
              <a:ext cx="2015322"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a:rPr>
                <a:t>Hybrid Connections</a:t>
              </a:r>
            </a:p>
          </p:txBody>
        </p:sp>
        <p:cxnSp>
          <p:nvCxnSpPr>
            <p:cNvPr id="49" name="Straight Connector 48">
              <a:extLst>
                <a:ext uri="{FF2B5EF4-FFF2-40B4-BE49-F238E27FC236}">
                  <a16:creationId xmlns:a16="http://schemas.microsoft.com/office/drawing/2014/main" id="{677AF5A4-691C-4234-A8EE-FDE7910327BA}"/>
                </a:ext>
                <a:ext uri="{C183D7F6-B498-43B3-948B-1728B52AA6E4}">
                  <adec:decorative xmlns:adec="http://schemas.microsoft.com/office/drawing/2017/decorative" val="1"/>
                </a:ext>
              </a:extLst>
            </p:cNvPr>
            <p:cNvCxnSpPr>
              <a:cxnSpLocks/>
              <a:stCxn id="48" idx="1"/>
              <a:endCxn id="44" idx="3"/>
            </p:cNvCxnSpPr>
            <p:nvPr/>
          </p:nvCxnSpPr>
          <p:spPr>
            <a:xfrm flipH="1" flipV="1">
              <a:off x="4936140" y="4589568"/>
              <a:ext cx="311866" cy="1"/>
            </a:xfrm>
            <a:prstGeom prst="line">
              <a:avLst/>
            </a:prstGeom>
            <a:noFill/>
            <a:ln w="19050" cap="flat" cmpd="sng" algn="ctr">
              <a:solidFill>
                <a:schemeClr val="accent1"/>
              </a:solidFill>
              <a:prstDash val="solid"/>
              <a:miter lim="800000"/>
              <a:headEnd type="arrow" w="med" len="med"/>
              <a:tailEnd type="none" w="lg" len="med"/>
            </a:ln>
            <a:effectLst/>
          </p:spPr>
        </p:cxnSp>
        <p:sp>
          <p:nvSpPr>
            <p:cNvPr id="51" name="Rectangle 50">
              <a:extLst>
                <a:ext uri="{FF2B5EF4-FFF2-40B4-BE49-F238E27FC236}">
                  <a16:creationId xmlns:a16="http://schemas.microsoft.com/office/drawing/2014/main" id="{C529BD8C-C1C9-4DE6-830C-4946D7ACE559}"/>
                </a:ext>
              </a:extLst>
            </p:cNvPr>
            <p:cNvSpPr/>
            <p:nvPr/>
          </p:nvSpPr>
          <p:spPr bwMode="auto">
            <a:xfrm>
              <a:off x="2762453" y="2780172"/>
              <a:ext cx="2229216"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Resource Manager (ARM)</a:t>
              </a:r>
            </a:p>
          </p:txBody>
        </p:sp>
        <p:sp>
          <p:nvSpPr>
            <p:cNvPr id="52" name="Rectangle 51">
              <a:extLst>
                <a:ext uri="{FF2B5EF4-FFF2-40B4-BE49-F238E27FC236}">
                  <a16:creationId xmlns:a16="http://schemas.microsoft.com/office/drawing/2014/main" id="{051F5B14-0A09-4B5C-B68C-82F490E13769}"/>
                </a:ext>
              </a:extLst>
            </p:cNvPr>
            <p:cNvSpPr/>
            <p:nvPr/>
          </p:nvSpPr>
          <p:spPr bwMode="auto">
            <a:xfrm>
              <a:off x="330417" y="4969673"/>
              <a:ext cx="2229216" cy="55003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AD Entity</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(User Account/Service Principal)</a:t>
              </a:r>
            </a:p>
          </p:txBody>
        </p:sp>
        <p:pic>
          <p:nvPicPr>
            <p:cNvPr id="53" name="Graphic 52" descr="Azure AD icon">
              <a:extLst>
                <a:ext uri="{FF2B5EF4-FFF2-40B4-BE49-F238E27FC236}">
                  <a16:creationId xmlns:a16="http://schemas.microsoft.com/office/drawing/2014/main" id="{C0744B79-A4EB-4964-AE30-76D8639FD5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7535" y="4727021"/>
              <a:ext cx="365760" cy="365760"/>
            </a:xfrm>
            <a:prstGeom prst="rect">
              <a:avLst/>
            </a:prstGeom>
          </p:spPr>
        </p:pic>
        <p:pic>
          <p:nvPicPr>
            <p:cNvPr id="55" name="Graphic 54" descr="Badge 1">
              <a:extLst>
                <a:ext uri="{FF2B5EF4-FFF2-40B4-BE49-F238E27FC236}">
                  <a16:creationId xmlns:a16="http://schemas.microsoft.com/office/drawing/2014/main" id="{ABC1C145-61DA-402B-8F61-DBDE30644AF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7211" y="4298002"/>
              <a:ext cx="274320" cy="274320"/>
            </a:xfrm>
            <a:prstGeom prst="rect">
              <a:avLst/>
            </a:prstGeom>
          </p:spPr>
        </p:pic>
        <p:cxnSp>
          <p:nvCxnSpPr>
            <p:cNvPr id="59" name="Elbow Connector 20">
              <a:extLst>
                <a:ext uri="{FF2B5EF4-FFF2-40B4-BE49-F238E27FC236}">
                  <a16:creationId xmlns:a16="http://schemas.microsoft.com/office/drawing/2014/main" id="{2FE9CEF7-DB9E-4030-A64A-71E2FF9FA765}"/>
                </a:ext>
                <a:ext uri="{C183D7F6-B498-43B3-948B-1728B52AA6E4}">
                  <adec:decorative xmlns:adec="http://schemas.microsoft.com/office/drawing/2017/decorative" val="1"/>
                </a:ext>
              </a:extLst>
            </p:cNvPr>
            <p:cNvCxnSpPr>
              <a:cxnSpLocks/>
              <a:stCxn id="44" idx="1"/>
              <a:endCxn id="52" idx="1"/>
            </p:cNvCxnSpPr>
            <p:nvPr/>
          </p:nvCxnSpPr>
          <p:spPr>
            <a:xfrm rot="10800000" flipV="1">
              <a:off x="330418" y="4589567"/>
              <a:ext cx="2515879" cy="655123"/>
            </a:xfrm>
            <a:prstGeom prst="bentConnector3">
              <a:avLst>
                <a:gd name="adj1" fmla="val 109086"/>
              </a:avLst>
            </a:prstGeom>
            <a:noFill/>
            <a:ln w="19050" cap="flat" cmpd="sng" algn="ctr">
              <a:solidFill>
                <a:schemeClr val="accent1"/>
              </a:solidFill>
              <a:prstDash val="solid"/>
              <a:miter lim="800000"/>
              <a:headEnd type="arrow" w="med" len="med"/>
              <a:tailEnd type="none" w="lg" len="med"/>
            </a:ln>
            <a:effectLst/>
          </p:spPr>
        </p:cxnSp>
        <p:sp>
          <p:nvSpPr>
            <p:cNvPr id="60" name="Rectangle 59">
              <a:extLst>
                <a:ext uri="{FF2B5EF4-FFF2-40B4-BE49-F238E27FC236}">
                  <a16:creationId xmlns:a16="http://schemas.microsoft.com/office/drawing/2014/main" id="{6B99AC6E-2C71-44B7-8175-55BA275D726A}"/>
                </a:ext>
              </a:extLst>
            </p:cNvPr>
            <p:cNvSpPr/>
            <p:nvPr/>
          </p:nvSpPr>
          <p:spPr>
            <a:xfrm>
              <a:off x="841280" y="4312052"/>
              <a:ext cx="1475084" cy="246221"/>
            </a:xfrm>
            <a:prstGeom prst="rect">
              <a:avLst/>
            </a:prstGeom>
          </p:spPr>
          <p:txBody>
            <a:bodyPr wrap="non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ymbol"/>
                  <a:ea typeface="Segoe UI Symbol"/>
                  <a:cs typeface="+mn-cs"/>
                </a:rPr>
                <a:t>az connectedk8s proxy</a:t>
              </a:r>
              <a:endParaRPr kumimoji="0" lang="en-US" sz="1000" b="0" i="0" u="none" strike="noStrike" kern="1200" cap="none" spc="0" normalizeH="0" baseline="0" noProof="0">
                <a:ln>
                  <a:noFill/>
                </a:ln>
                <a:solidFill>
                  <a:srgbClr val="50E6FF"/>
                </a:solidFill>
                <a:effectLst/>
                <a:uLnTx/>
                <a:uFillTx/>
                <a:latin typeface="Segoe UI Symbol"/>
                <a:ea typeface="Segoe UI Symbol"/>
                <a:cs typeface="Calibri"/>
              </a:endParaRPr>
            </a:p>
          </p:txBody>
        </p:sp>
        <p:pic>
          <p:nvPicPr>
            <p:cNvPr id="61" name="Graphic 60" descr="Badge">
              <a:extLst>
                <a:ext uri="{FF2B5EF4-FFF2-40B4-BE49-F238E27FC236}">
                  <a16:creationId xmlns:a16="http://schemas.microsoft.com/office/drawing/2014/main" id="{8C86C4D9-0C36-4A6B-8BD9-5FEA415155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86539" y="3503188"/>
              <a:ext cx="273600" cy="273600"/>
            </a:xfrm>
            <a:prstGeom prst="rect">
              <a:avLst/>
            </a:prstGeom>
          </p:spPr>
        </p:pic>
        <p:pic>
          <p:nvPicPr>
            <p:cNvPr id="62" name="Picture 61" descr="Kubernetes icon">
              <a:extLst>
                <a:ext uri="{FF2B5EF4-FFF2-40B4-BE49-F238E27FC236}">
                  <a16:creationId xmlns:a16="http://schemas.microsoft.com/office/drawing/2014/main" id="{51E9A826-7999-40BC-9395-20DB3D9935D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675998" y="3833830"/>
              <a:ext cx="377072" cy="365760"/>
            </a:xfrm>
            <a:prstGeom prst="rect">
              <a:avLst/>
            </a:prstGeom>
          </p:spPr>
        </p:pic>
        <p:sp>
          <p:nvSpPr>
            <p:cNvPr id="64" name="Rectangle 63">
              <a:extLst>
                <a:ext uri="{FF2B5EF4-FFF2-40B4-BE49-F238E27FC236}">
                  <a16:creationId xmlns:a16="http://schemas.microsoft.com/office/drawing/2014/main" id="{1932B6E9-D8D5-495F-8D04-4DCEA59E680F}"/>
                </a:ext>
              </a:extLst>
            </p:cNvPr>
            <p:cNvSpPr/>
            <p:nvPr/>
          </p:nvSpPr>
          <p:spPr bwMode="auto">
            <a:xfrm>
              <a:off x="8957046" y="4315248"/>
              <a:ext cx="823253"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a:rPr>
                <a:t>Cluster connect-agent</a:t>
              </a:r>
              <a:endPar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5" name="Rectangle 64">
              <a:extLst>
                <a:ext uri="{FF2B5EF4-FFF2-40B4-BE49-F238E27FC236}">
                  <a16:creationId xmlns:a16="http://schemas.microsoft.com/office/drawing/2014/main" id="{540BD0C3-4E29-4861-A18B-2FA2035AB7C7}"/>
                </a:ext>
              </a:extLst>
            </p:cNvPr>
            <p:cNvSpPr/>
            <p:nvPr/>
          </p:nvSpPr>
          <p:spPr bwMode="auto">
            <a:xfrm>
              <a:off x="11368280" y="4314078"/>
              <a:ext cx="684789"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API</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Server</a:t>
              </a:r>
            </a:p>
          </p:txBody>
        </p:sp>
        <p:cxnSp>
          <p:nvCxnSpPr>
            <p:cNvPr id="66" name="Straight Connector 65">
              <a:extLst>
                <a:ext uri="{FF2B5EF4-FFF2-40B4-BE49-F238E27FC236}">
                  <a16:creationId xmlns:a16="http://schemas.microsoft.com/office/drawing/2014/main" id="{EC24EC1F-7E74-498C-B271-DD4AA8696AD8}"/>
                </a:ext>
                <a:ext uri="{C183D7F6-B498-43B3-948B-1728B52AA6E4}">
                  <adec:decorative xmlns:adec="http://schemas.microsoft.com/office/drawing/2017/decorative" val="1"/>
                </a:ext>
              </a:extLst>
            </p:cNvPr>
            <p:cNvCxnSpPr>
              <a:cxnSpLocks/>
              <a:endCxn id="64" idx="3"/>
            </p:cNvCxnSpPr>
            <p:nvPr/>
          </p:nvCxnSpPr>
          <p:spPr>
            <a:xfrm flipH="1">
              <a:off x="9780299" y="4590738"/>
              <a:ext cx="397012" cy="0"/>
            </a:xfrm>
            <a:prstGeom prst="line">
              <a:avLst/>
            </a:prstGeom>
            <a:noFill/>
            <a:ln w="19050" cap="flat" cmpd="sng" algn="ctr">
              <a:solidFill>
                <a:schemeClr val="accent1"/>
              </a:solidFill>
              <a:prstDash val="solid"/>
              <a:miter lim="800000"/>
              <a:headEnd type="arrow" w="med" len="med"/>
              <a:tailEnd type="none" w="lg" len="med"/>
            </a:ln>
            <a:effectLst/>
          </p:spPr>
        </p:cxnSp>
        <p:cxnSp>
          <p:nvCxnSpPr>
            <p:cNvPr id="67" name="Straight Connector 66">
              <a:extLst>
                <a:ext uri="{FF2B5EF4-FFF2-40B4-BE49-F238E27FC236}">
                  <a16:creationId xmlns:a16="http://schemas.microsoft.com/office/drawing/2014/main" id="{1E22DB94-2E4E-4747-B679-A4EABEBFE21F}"/>
                </a:ext>
                <a:ext uri="{C183D7F6-B498-43B3-948B-1728B52AA6E4}">
                  <adec:decorative xmlns:adec="http://schemas.microsoft.com/office/drawing/2017/decorative" val="1"/>
                </a:ext>
              </a:extLst>
            </p:cNvPr>
            <p:cNvCxnSpPr>
              <a:cxnSpLocks/>
              <a:stCxn id="48" idx="3"/>
              <a:endCxn id="64" idx="1"/>
            </p:cNvCxnSpPr>
            <p:nvPr/>
          </p:nvCxnSpPr>
          <p:spPr>
            <a:xfrm>
              <a:off x="7263328" y="4589569"/>
              <a:ext cx="1693718" cy="1169"/>
            </a:xfrm>
            <a:prstGeom prst="line">
              <a:avLst/>
            </a:prstGeom>
            <a:noFill/>
            <a:ln w="19050" cap="flat" cmpd="sng" algn="ctr">
              <a:solidFill>
                <a:schemeClr val="accent1"/>
              </a:solidFill>
              <a:prstDash val="solid"/>
              <a:miter lim="800000"/>
              <a:headEnd type="arrow" w="med" len="med"/>
              <a:tailEnd type="none" w="lg" len="med"/>
            </a:ln>
            <a:effectLst/>
          </p:spPr>
        </p:cxnSp>
        <p:sp>
          <p:nvSpPr>
            <p:cNvPr id="68" name="Rectangle 67">
              <a:extLst>
                <a:ext uri="{FF2B5EF4-FFF2-40B4-BE49-F238E27FC236}">
                  <a16:creationId xmlns:a16="http://schemas.microsoft.com/office/drawing/2014/main" id="{F4B1BA65-E5BB-4004-86EE-E7B2E04F13E2}"/>
                </a:ext>
              </a:extLst>
            </p:cNvPr>
            <p:cNvSpPr/>
            <p:nvPr/>
          </p:nvSpPr>
          <p:spPr bwMode="auto">
            <a:xfrm>
              <a:off x="7648186" y="4314078"/>
              <a:ext cx="873762" cy="550980"/>
            </a:xfrm>
            <a:prstGeom prst="rect">
              <a:avLst/>
            </a:prstGeom>
            <a:solidFill>
              <a:srgbClr val="000000"/>
            </a:solidFill>
            <a:ln w="3175" cap="flat" cmpd="sng" algn="ctr">
              <a:solidFill>
                <a:srgbClr val="D83B01"/>
              </a:solidFill>
              <a:prstDash val="solid"/>
              <a:headEnd type="none" w="med" len="med"/>
              <a:tailEnd type="none" w="med" len="med"/>
            </a:ln>
            <a:effectLst>
              <a:outerShdw blurRad="571500" algn="tl" rotWithShape="0">
                <a:srgbClr val="D83B01">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Customer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Firewall</a:t>
              </a:r>
            </a:p>
          </p:txBody>
        </p:sp>
        <p:pic>
          <p:nvPicPr>
            <p:cNvPr id="73" name="Graphic 72" descr="Firewall icon">
              <a:extLst>
                <a:ext uri="{FF2B5EF4-FFF2-40B4-BE49-F238E27FC236}">
                  <a16:creationId xmlns:a16="http://schemas.microsoft.com/office/drawing/2014/main" id="{D4AC32FE-1B93-48FA-B331-B7864F87D09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95250" y="4016710"/>
              <a:ext cx="379633" cy="379633"/>
            </a:xfrm>
            <a:prstGeom prst="rect">
              <a:avLst/>
            </a:prstGeom>
          </p:spPr>
        </p:pic>
        <p:cxnSp>
          <p:nvCxnSpPr>
            <p:cNvPr id="74" name="Elbow Connector 86">
              <a:extLst>
                <a:ext uri="{FF2B5EF4-FFF2-40B4-BE49-F238E27FC236}">
                  <a16:creationId xmlns:a16="http://schemas.microsoft.com/office/drawing/2014/main" id="{BD798016-B15A-40DB-97F8-6BFF92C9B769}"/>
                </a:ext>
                <a:ext uri="{C183D7F6-B498-43B3-948B-1728B52AA6E4}">
                  <adec:decorative xmlns:adec="http://schemas.microsoft.com/office/drawing/2017/decorative" val="1"/>
                </a:ext>
              </a:extLst>
            </p:cNvPr>
            <p:cNvCxnSpPr>
              <a:cxnSpLocks/>
              <a:stCxn id="45" idx="3"/>
              <a:endCxn id="64" idx="2"/>
            </p:cNvCxnSpPr>
            <p:nvPr/>
          </p:nvCxnSpPr>
          <p:spPr>
            <a:xfrm flipV="1">
              <a:off x="4936140" y="4866228"/>
              <a:ext cx="4432533" cy="653953"/>
            </a:xfrm>
            <a:prstGeom prst="bentConnector2">
              <a:avLst/>
            </a:prstGeom>
            <a:noFill/>
            <a:ln w="19050" cap="flat" cmpd="sng" algn="ctr">
              <a:solidFill>
                <a:schemeClr val="accent1"/>
              </a:solidFill>
              <a:prstDash val="solid"/>
              <a:miter lim="800000"/>
              <a:headEnd type="arrow" w="med" len="med"/>
              <a:tailEnd type="none" w="lg" len="med"/>
            </a:ln>
            <a:effectLst/>
          </p:spPr>
        </p:cxnSp>
        <p:sp>
          <p:nvSpPr>
            <p:cNvPr id="78" name="Rectangle 77">
              <a:extLst>
                <a:ext uri="{FF2B5EF4-FFF2-40B4-BE49-F238E27FC236}">
                  <a16:creationId xmlns:a16="http://schemas.microsoft.com/office/drawing/2014/main" id="{69986548-101F-4BC5-BC73-182B4CEA2862}"/>
                </a:ext>
              </a:extLst>
            </p:cNvPr>
            <p:cNvSpPr/>
            <p:nvPr/>
          </p:nvSpPr>
          <p:spPr>
            <a:xfrm>
              <a:off x="6904560" y="5292928"/>
              <a:ext cx="729687" cy="246221"/>
            </a:xfrm>
            <a:prstGeom prst="rect">
              <a:avLst/>
            </a:prstGeom>
          </p:spPr>
          <p:txBody>
            <a:bodyPr wrap="non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ymbol"/>
                  <a:ea typeface="Segoe UI Symbol"/>
                  <a:cs typeface="+mn-cs"/>
                </a:rPr>
                <a:t>heartbeat</a:t>
              </a:r>
              <a:endParaRPr kumimoji="0" lang="en-US" sz="1000" b="0" i="0" u="none" strike="noStrike" kern="1200" cap="none" spc="0" normalizeH="0" baseline="0" noProof="0">
                <a:ln>
                  <a:noFill/>
                </a:ln>
                <a:solidFill>
                  <a:srgbClr val="50E6FF"/>
                </a:solidFill>
                <a:effectLst/>
                <a:uLnTx/>
                <a:uFillTx/>
                <a:latin typeface="Segoe UI Symbol"/>
                <a:ea typeface="Segoe UI Symbol"/>
                <a:cs typeface="Calibri"/>
              </a:endParaRPr>
            </a:p>
          </p:txBody>
        </p:sp>
        <p:sp>
          <p:nvSpPr>
            <p:cNvPr id="79" name="Rectangle 78">
              <a:extLst>
                <a:ext uri="{FF2B5EF4-FFF2-40B4-BE49-F238E27FC236}">
                  <a16:creationId xmlns:a16="http://schemas.microsoft.com/office/drawing/2014/main" id="{29AABF2A-D782-4233-AC76-CD6FC311A953}"/>
                </a:ext>
              </a:extLst>
            </p:cNvPr>
            <p:cNvSpPr/>
            <p:nvPr/>
          </p:nvSpPr>
          <p:spPr bwMode="auto">
            <a:xfrm>
              <a:off x="8341404" y="1484074"/>
              <a:ext cx="2138533"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Customer Location</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(On-Premises/Cloud Provider)</a:t>
              </a:r>
            </a:p>
          </p:txBody>
        </p:sp>
        <p:sp>
          <p:nvSpPr>
            <p:cNvPr id="47" name="Rectangle 46">
              <a:extLst>
                <a:ext uri="{FF2B5EF4-FFF2-40B4-BE49-F238E27FC236}">
                  <a16:creationId xmlns:a16="http://schemas.microsoft.com/office/drawing/2014/main" id="{A475479A-EB78-46E4-B31A-31DFE1C6ED85}"/>
                </a:ext>
                <a:ext uri="{C183D7F6-B498-43B3-948B-1728B52AA6E4}">
                  <adec:decorative xmlns:adec="http://schemas.microsoft.com/office/drawing/2017/decorative" val="1"/>
                </a:ext>
              </a:extLst>
            </p:cNvPr>
            <p:cNvSpPr/>
            <p:nvPr/>
          </p:nvSpPr>
          <p:spPr bwMode="auto">
            <a:xfrm>
              <a:off x="5671637" y="1484074"/>
              <a:ext cx="2138533"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50" name="Group 49" descr="Microsoft Azure logo">
              <a:extLst>
                <a:ext uri="{FF2B5EF4-FFF2-40B4-BE49-F238E27FC236}">
                  <a16:creationId xmlns:a16="http://schemas.microsoft.com/office/drawing/2014/main" id="{5E35563F-EECF-454F-94D7-8BA6E3AFE078}"/>
                </a:ext>
              </a:extLst>
            </p:cNvPr>
            <p:cNvGrpSpPr/>
            <p:nvPr/>
          </p:nvGrpSpPr>
          <p:grpSpPr>
            <a:xfrm>
              <a:off x="5923344" y="1608636"/>
              <a:ext cx="1635118" cy="301856"/>
              <a:chOff x="9047655" y="4372095"/>
              <a:chExt cx="1685927" cy="311236"/>
            </a:xfrm>
          </p:grpSpPr>
          <p:pic>
            <p:nvPicPr>
              <p:cNvPr id="56" name="Picture 55" descr="A picture containing drawing&#10;&#10;Description automatically generated">
                <a:extLst>
                  <a:ext uri="{FF2B5EF4-FFF2-40B4-BE49-F238E27FC236}">
                    <a16:creationId xmlns:a16="http://schemas.microsoft.com/office/drawing/2014/main" id="{E43E6770-89E1-444C-BCCF-5AC9316CE0D6}"/>
                  </a:ext>
                </a:extLst>
              </p:cNvPr>
              <p:cNvPicPr>
                <a:picLocks noChangeAspect="1"/>
              </p:cNvPicPr>
              <p:nvPr/>
            </p:nvPicPr>
            <p:blipFill rotWithShape="1">
              <a:blip r:embed="rId12">
                <a:extLst>
                  <a:ext uri="{28A0092B-C50C-407E-A947-70E740481C1C}">
                    <a14:useLocalDpi xmlns:a14="http://schemas.microsoft.com/office/drawing/2010/main" val="0"/>
                  </a:ext>
                </a:extLst>
              </a:blip>
              <a:srcRect r="82446" b="108"/>
              <a:stretch/>
            </p:blipFill>
            <p:spPr>
              <a:xfrm>
                <a:off x="9047655" y="4372095"/>
                <a:ext cx="295941" cy="310902"/>
              </a:xfrm>
              <a:prstGeom prst="rect">
                <a:avLst/>
              </a:prstGeom>
            </p:spPr>
          </p:pic>
          <p:pic>
            <p:nvPicPr>
              <p:cNvPr id="57" name="Picture 56" descr="A picture containing drawing&#10;&#10;Description automatically generated">
                <a:extLst>
                  <a:ext uri="{FF2B5EF4-FFF2-40B4-BE49-F238E27FC236}">
                    <a16:creationId xmlns:a16="http://schemas.microsoft.com/office/drawing/2014/main" id="{B12A61EF-0871-4743-82F1-0A25DD5B2437}"/>
                  </a:ext>
                </a:extLst>
              </p:cNvPr>
              <p:cNvPicPr>
                <a:picLocks noChangeAspect="1"/>
              </p:cNvPicPr>
              <p:nvPr/>
            </p:nvPicPr>
            <p:blipFill rotWithShape="1">
              <a:blip r:embed="rId13">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rcRect/>
              <a:stretch/>
            </p:blipFill>
            <p:spPr>
              <a:xfrm>
                <a:off x="9343597" y="4372095"/>
                <a:ext cx="1389985" cy="311236"/>
              </a:xfrm>
              <a:prstGeom prst="rect">
                <a:avLst/>
              </a:prstGeom>
            </p:spPr>
          </p:pic>
        </p:grpSp>
        <p:cxnSp>
          <p:nvCxnSpPr>
            <p:cNvPr id="6" name="Straight Arrow Connector 5">
              <a:extLst>
                <a:ext uri="{FF2B5EF4-FFF2-40B4-BE49-F238E27FC236}">
                  <a16:creationId xmlns:a16="http://schemas.microsoft.com/office/drawing/2014/main" id="{C8908976-5F98-A143-8B55-8FDA156AC15E}"/>
                </a:ext>
                <a:ext uri="{C183D7F6-B498-43B3-948B-1728B52AA6E4}">
                  <adec:decorative xmlns:adec="http://schemas.microsoft.com/office/drawing/2017/decorative" val="1"/>
                </a:ext>
              </a:extLst>
            </p:cNvPr>
            <p:cNvCxnSpPr>
              <a:stCxn id="44" idx="0"/>
              <a:endCxn id="51" idx="2"/>
            </p:cNvCxnSpPr>
            <p:nvPr/>
          </p:nvCxnSpPr>
          <p:spPr>
            <a:xfrm flipH="1" flipV="1">
              <a:off x="3877061" y="3331152"/>
              <a:ext cx="14157" cy="98292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EABEA317-2F55-3F4A-A5C3-90AD0855815D}"/>
                </a:ext>
              </a:extLst>
            </p:cNvPr>
            <p:cNvSpPr/>
            <p:nvPr/>
          </p:nvSpPr>
          <p:spPr bwMode="auto">
            <a:xfrm>
              <a:off x="10177311" y="4314078"/>
              <a:ext cx="823253"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kube-aad-proxy</a:t>
              </a:r>
            </a:p>
          </p:txBody>
        </p:sp>
        <p:cxnSp>
          <p:nvCxnSpPr>
            <p:cNvPr id="58" name="Straight Connector 57">
              <a:extLst>
                <a:ext uri="{FF2B5EF4-FFF2-40B4-BE49-F238E27FC236}">
                  <a16:creationId xmlns:a16="http://schemas.microsoft.com/office/drawing/2014/main" id="{8943C58B-987F-2344-952A-333C4C77DB07}"/>
                </a:ext>
                <a:ext uri="{C183D7F6-B498-43B3-948B-1728B52AA6E4}">
                  <adec:decorative xmlns:adec="http://schemas.microsoft.com/office/drawing/2017/decorative" val="1"/>
                </a:ext>
              </a:extLst>
            </p:cNvPr>
            <p:cNvCxnSpPr>
              <a:cxnSpLocks/>
            </p:cNvCxnSpPr>
            <p:nvPr/>
          </p:nvCxnSpPr>
          <p:spPr>
            <a:xfrm flipH="1">
              <a:off x="11000564" y="4589567"/>
              <a:ext cx="367716" cy="0"/>
            </a:xfrm>
            <a:prstGeom prst="line">
              <a:avLst/>
            </a:prstGeom>
            <a:noFill/>
            <a:ln w="19050" cap="flat" cmpd="sng" algn="ctr">
              <a:solidFill>
                <a:schemeClr val="accent1"/>
              </a:solidFill>
              <a:prstDash val="solid"/>
              <a:miter lim="800000"/>
              <a:headEnd type="arrow" w="med" len="med"/>
              <a:tailEnd type="none" w="lg" len="med"/>
            </a:ln>
            <a:effectLst/>
          </p:spPr>
        </p:cxnSp>
        <p:cxnSp>
          <p:nvCxnSpPr>
            <p:cNvPr id="63" name="Straight Connector 62">
              <a:extLst>
                <a:ext uri="{FF2B5EF4-FFF2-40B4-BE49-F238E27FC236}">
                  <a16:creationId xmlns:a16="http://schemas.microsoft.com/office/drawing/2014/main" id="{2201D466-11E2-4B47-81B3-ECB06182BF28}"/>
                </a:ext>
                <a:ext uri="{C183D7F6-B498-43B3-948B-1728B52AA6E4}">
                  <adec:decorative xmlns:adec="http://schemas.microsoft.com/office/drawing/2017/decorative" val="1"/>
                </a:ext>
              </a:extLst>
            </p:cNvPr>
            <p:cNvCxnSpPr>
              <a:cxnSpLocks/>
              <a:stCxn id="39" idx="1"/>
            </p:cNvCxnSpPr>
            <p:nvPr/>
          </p:nvCxnSpPr>
          <p:spPr>
            <a:xfrm flipH="1" flipV="1">
              <a:off x="4997884" y="3055664"/>
              <a:ext cx="250122" cy="1178"/>
            </a:xfrm>
            <a:prstGeom prst="line">
              <a:avLst/>
            </a:prstGeom>
            <a:noFill/>
            <a:ln w="19050" cap="flat" cmpd="sng" algn="ctr">
              <a:solidFill>
                <a:schemeClr val="accent1"/>
              </a:solidFill>
              <a:prstDash val="solid"/>
              <a:miter lim="800000"/>
              <a:headEnd type="arrow" w="med" len="med"/>
              <a:tailEnd type="none" w="lg" len="med"/>
            </a:ln>
            <a:effectLst/>
          </p:spPr>
        </p:cxnSp>
      </p:grpSp>
    </p:spTree>
    <p:extLst>
      <p:ext uri="{BB962C8B-B14F-4D97-AF65-F5344CB8AC3E}">
        <p14:creationId xmlns:p14="http://schemas.microsoft.com/office/powerpoint/2010/main" val="3092798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2F8F-F6E7-43E9-BC63-7ADDFDB108AF}"/>
              </a:ext>
            </a:extLst>
          </p:cNvPr>
          <p:cNvSpPr>
            <a:spLocks noGrp="1"/>
          </p:cNvSpPr>
          <p:nvPr>
            <p:ph type="title"/>
          </p:nvPr>
        </p:nvSpPr>
        <p:spPr>
          <a:xfrm>
            <a:off x="588263" y="457200"/>
            <a:ext cx="11018520" cy="861774"/>
          </a:xfrm>
        </p:spPr>
        <p:txBody>
          <a:bodyPr/>
          <a:lstStyle/>
          <a:p>
            <a:r>
              <a:rPr lang="en-US">
                <a:cs typeface="Segoe UI"/>
              </a:rPr>
              <a:t>Azure Arc-enabled Kubernetes </a:t>
            </a:r>
            <a:br>
              <a:rPr lang="en-US"/>
            </a:br>
            <a:r>
              <a:rPr lang="en-US" sz="2000">
                <a:solidFill>
                  <a:schemeClr val="accent1"/>
                </a:solidFill>
                <a:latin typeface="+mn-lt"/>
                <a:cs typeface="Segoe UI"/>
              </a:rPr>
              <a:t>Cluster extensions (public preview)</a:t>
            </a:r>
            <a:endParaRPr lang="en-US" sz="2000" spc="0">
              <a:ln>
                <a:noFill/>
              </a:ln>
              <a:solidFill>
                <a:schemeClr val="accent1"/>
              </a:solidFill>
              <a:latin typeface="Segoe UI Semibold"/>
              <a:cs typeface="Segoe UI"/>
            </a:endParaRPr>
          </a:p>
        </p:txBody>
      </p:sp>
      <p:sp>
        <p:nvSpPr>
          <p:cNvPr id="75" name="Rectangle 74">
            <a:extLst>
              <a:ext uri="{FF2B5EF4-FFF2-40B4-BE49-F238E27FC236}">
                <a16:creationId xmlns:a16="http://schemas.microsoft.com/office/drawing/2014/main" id="{71173477-DDDC-4158-BC5D-A6FA7435F336}"/>
              </a:ext>
              <a:ext uri="{C183D7F6-B498-43B3-948B-1728B52AA6E4}">
                <adec:decorative xmlns:adec="http://schemas.microsoft.com/office/drawing/2017/decorative" val="1"/>
              </a:ext>
            </a:extLst>
          </p:cNvPr>
          <p:cNvSpPr/>
          <p:nvPr/>
        </p:nvSpPr>
        <p:spPr bwMode="auto">
          <a:xfrm>
            <a:off x="3098105" y="3685213"/>
            <a:ext cx="7759642" cy="3012938"/>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548640" tIns="146304" rIns="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j-ea"/>
                <a:cs typeface="+mj-cs"/>
              </a:rPr>
              <a:t>On-Premises/Cloud Provider Kubernetes Cluster</a:t>
            </a:r>
          </a:p>
        </p:txBody>
      </p:sp>
      <p:pic>
        <p:nvPicPr>
          <p:cNvPr id="76" name="Picture 75">
            <a:extLst>
              <a:ext uri="{FF2B5EF4-FFF2-40B4-BE49-F238E27FC236}">
                <a16:creationId xmlns:a16="http://schemas.microsoft.com/office/drawing/2014/main" id="{46C13539-4883-4346-95F1-54B22BDF566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859" y="3745928"/>
            <a:ext cx="357945" cy="347208"/>
          </a:xfrm>
          <a:prstGeom prst="rect">
            <a:avLst/>
          </a:prstGeom>
        </p:spPr>
      </p:pic>
      <p:sp>
        <p:nvSpPr>
          <p:cNvPr id="115" name="Rectangle 114">
            <a:extLst>
              <a:ext uri="{FF2B5EF4-FFF2-40B4-BE49-F238E27FC236}">
                <a16:creationId xmlns:a16="http://schemas.microsoft.com/office/drawing/2014/main" id="{DBA8BA74-5D72-41D6-88B2-6D07F303C8A2}"/>
              </a:ext>
              <a:ext uri="{C183D7F6-B498-43B3-948B-1728B52AA6E4}">
                <adec:decorative xmlns:adec="http://schemas.microsoft.com/office/drawing/2017/decorative" val="1"/>
              </a:ext>
            </a:extLst>
          </p:cNvPr>
          <p:cNvSpPr/>
          <p:nvPr/>
        </p:nvSpPr>
        <p:spPr>
          <a:xfrm>
            <a:off x="3678432" y="4145561"/>
            <a:ext cx="3620183" cy="2401569"/>
          </a:xfrm>
          <a:prstGeom prst="rect">
            <a:avLst/>
          </a:prstGeom>
          <a:noFill/>
          <a:ln w="12700" cap="flat" cmpd="sng" algn="ctr">
            <a:solidFill>
              <a:srgbClr val="E7E6E6">
                <a:lumMod val="90000"/>
              </a:srgbClr>
            </a:solidFill>
            <a:prstDash val="sys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6" name="Straight Connector 115">
            <a:extLst>
              <a:ext uri="{FF2B5EF4-FFF2-40B4-BE49-F238E27FC236}">
                <a16:creationId xmlns:a16="http://schemas.microsoft.com/office/drawing/2014/main" id="{889034FE-B659-46E9-B26F-B20A0C37209A}"/>
              </a:ext>
              <a:ext uri="{C183D7F6-B498-43B3-948B-1728B52AA6E4}">
                <adec:decorative xmlns:adec="http://schemas.microsoft.com/office/drawing/2017/decorative" val="1"/>
              </a:ext>
            </a:extLst>
          </p:cNvPr>
          <p:cNvCxnSpPr>
            <a:cxnSpLocks/>
            <a:stCxn id="129" idx="3"/>
            <a:endCxn id="136" idx="1"/>
          </p:cNvCxnSpPr>
          <p:nvPr/>
        </p:nvCxnSpPr>
        <p:spPr>
          <a:xfrm>
            <a:off x="4279587" y="5254941"/>
            <a:ext cx="552417" cy="0"/>
          </a:xfrm>
          <a:prstGeom prst="line">
            <a:avLst/>
          </a:prstGeom>
          <a:noFill/>
          <a:ln w="19050" cap="flat" cmpd="sng" algn="ctr">
            <a:solidFill>
              <a:schemeClr val="accent1"/>
            </a:solidFill>
            <a:prstDash val="solid"/>
            <a:miter lim="800000"/>
            <a:headEnd type="arrow" w="med" len="med"/>
            <a:tailEnd type="none" w="lg" len="med"/>
          </a:ln>
          <a:effectLst/>
        </p:spPr>
      </p:cxnSp>
      <p:sp>
        <p:nvSpPr>
          <p:cNvPr id="127" name="Rectangle 126">
            <a:extLst>
              <a:ext uri="{FF2B5EF4-FFF2-40B4-BE49-F238E27FC236}">
                <a16:creationId xmlns:a16="http://schemas.microsoft.com/office/drawing/2014/main" id="{7930DF53-B432-4C90-A3B9-02E7D16684DE}"/>
              </a:ext>
              <a:ext uri="{C183D7F6-B498-43B3-948B-1728B52AA6E4}">
                <adec:decorative xmlns:adec="http://schemas.microsoft.com/office/drawing/2017/decorative" val="1"/>
              </a:ext>
            </a:extLst>
          </p:cNvPr>
          <p:cNvSpPr/>
          <p:nvPr/>
        </p:nvSpPr>
        <p:spPr bwMode="auto">
          <a:xfrm>
            <a:off x="3846894" y="4538153"/>
            <a:ext cx="432693"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obj-x</a:t>
            </a:r>
          </a:p>
        </p:txBody>
      </p:sp>
      <p:sp>
        <p:nvSpPr>
          <p:cNvPr id="129" name="Rectangle 128">
            <a:extLst>
              <a:ext uri="{FF2B5EF4-FFF2-40B4-BE49-F238E27FC236}">
                <a16:creationId xmlns:a16="http://schemas.microsoft.com/office/drawing/2014/main" id="{E1D32CB6-7E7B-4296-BD76-4416A15925EF}"/>
              </a:ext>
              <a:ext uri="{C183D7F6-B498-43B3-948B-1728B52AA6E4}">
                <adec:decorative xmlns:adec="http://schemas.microsoft.com/office/drawing/2017/decorative" val="1"/>
              </a:ext>
            </a:extLst>
          </p:cNvPr>
          <p:cNvSpPr/>
          <p:nvPr/>
        </p:nvSpPr>
        <p:spPr bwMode="auto">
          <a:xfrm>
            <a:off x="3846894" y="5037415"/>
            <a:ext cx="432693"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obj-y</a:t>
            </a:r>
          </a:p>
        </p:txBody>
      </p:sp>
      <p:sp>
        <p:nvSpPr>
          <p:cNvPr id="130" name="Rectangle 129">
            <a:extLst>
              <a:ext uri="{FF2B5EF4-FFF2-40B4-BE49-F238E27FC236}">
                <a16:creationId xmlns:a16="http://schemas.microsoft.com/office/drawing/2014/main" id="{F77636C9-BCCD-4E9F-B7B0-7340D252C347}"/>
              </a:ext>
              <a:ext uri="{C183D7F6-B498-43B3-948B-1728B52AA6E4}">
                <adec:decorative xmlns:adec="http://schemas.microsoft.com/office/drawing/2017/decorative" val="1"/>
              </a:ext>
            </a:extLst>
          </p:cNvPr>
          <p:cNvSpPr/>
          <p:nvPr/>
        </p:nvSpPr>
        <p:spPr bwMode="auto">
          <a:xfrm>
            <a:off x="3846894" y="5536677"/>
            <a:ext cx="432693"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obj-z</a:t>
            </a:r>
          </a:p>
        </p:txBody>
      </p:sp>
      <p:cxnSp>
        <p:nvCxnSpPr>
          <p:cNvPr id="131" name="Elbow Connector 37">
            <a:extLst>
              <a:ext uri="{FF2B5EF4-FFF2-40B4-BE49-F238E27FC236}">
                <a16:creationId xmlns:a16="http://schemas.microsoft.com/office/drawing/2014/main" id="{E2305BF1-1647-4381-B95E-C6D20F96AB18}"/>
              </a:ext>
              <a:ext uri="{C183D7F6-B498-43B3-948B-1728B52AA6E4}">
                <adec:decorative xmlns:adec="http://schemas.microsoft.com/office/drawing/2017/decorative" val="1"/>
              </a:ext>
            </a:extLst>
          </p:cNvPr>
          <p:cNvCxnSpPr>
            <a:cxnSpLocks/>
            <a:stCxn id="127" idx="3"/>
          </p:cNvCxnSpPr>
          <p:nvPr/>
        </p:nvCxnSpPr>
        <p:spPr>
          <a:xfrm>
            <a:off x="4279587" y="4755679"/>
            <a:ext cx="439750" cy="499262"/>
          </a:xfrm>
          <a:prstGeom prst="bentConnector3">
            <a:avLst>
              <a:gd name="adj1" fmla="val 50000"/>
            </a:avLst>
          </a:prstGeom>
          <a:noFill/>
          <a:ln w="19050" cap="flat" cmpd="sng" algn="ctr">
            <a:solidFill>
              <a:schemeClr val="accent1"/>
            </a:solidFill>
            <a:prstDash val="solid"/>
            <a:miter lim="800000"/>
            <a:headEnd type="arrow" w="med" len="med"/>
            <a:tailEnd type="none" w="lg" len="med"/>
          </a:ln>
          <a:effectLst/>
        </p:spPr>
      </p:cxnSp>
      <p:cxnSp>
        <p:nvCxnSpPr>
          <p:cNvPr id="132" name="Elbow Connector 42">
            <a:extLst>
              <a:ext uri="{FF2B5EF4-FFF2-40B4-BE49-F238E27FC236}">
                <a16:creationId xmlns:a16="http://schemas.microsoft.com/office/drawing/2014/main" id="{F3E10EF0-3D6C-4053-96EE-EF089BD9B6C3}"/>
              </a:ext>
              <a:ext uri="{C183D7F6-B498-43B3-948B-1728B52AA6E4}">
                <adec:decorative xmlns:adec="http://schemas.microsoft.com/office/drawing/2017/decorative" val="1"/>
              </a:ext>
            </a:extLst>
          </p:cNvPr>
          <p:cNvCxnSpPr>
            <a:cxnSpLocks/>
            <a:stCxn id="130" idx="3"/>
          </p:cNvCxnSpPr>
          <p:nvPr/>
        </p:nvCxnSpPr>
        <p:spPr>
          <a:xfrm flipV="1">
            <a:off x="4279587" y="5254941"/>
            <a:ext cx="439750" cy="499262"/>
          </a:xfrm>
          <a:prstGeom prst="bentConnector3">
            <a:avLst>
              <a:gd name="adj1" fmla="val 50000"/>
            </a:avLst>
          </a:prstGeom>
          <a:noFill/>
          <a:ln w="19050" cap="flat" cmpd="sng" algn="ctr">
            <a:solidFill>
              <a:schemeClr val="accent1"/>
            </a:solidFill>
            <a:prstDash val="solid"/>
            <a:miter lim="800000"/>
            <a:headEnd type="arrow" w="med" len="med"/>
            <a:tailEnd type="none" w="lg" len="med"/>
          </a:ln>
          <a:effectLst/>
        </p:spPr>
      </p:cxnSp>
      <p:sp>
        <p:nvSpPr>
          <p:cNvPr id="135" name="Rectangle 134">
            <a:extLst>
              <a:ext uri="{FF2B5EF4-FFF2-40B4-BE49-F238E27FC236}">
                <a16:creationId xmlns:a16="http://schemas.microsoft.com/office/drawing/2014/main" id="{9CA4645A-97B7-4D8A-88AF-94A366D7FBCF}"/>
              </a:ext>
              <a:ext uri="{C183D7F6-B498-43B3-948B-1728B52AA6E4}">
                <adec:decorative xmlns:adec="http://schemas.microsoft.com/office/drawing/2017/decorative" val="1"/>
              </a:ext>
            </a:extLst>
          </p:cNvPr>
          <p:cNvSpPr/>
          <p:nvPr/>
        </p:nvSpPr>
        <p:spPr bwMode="auto">
          <a:xfrm>
            <a:off x="5948879" y="4607010"/>
            <a:ext cx="1218195"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1" u="none" strike="noStrike" kern="1200" cap="none" spc="0" normalizeH="0" baseline="0" noProof="0">
                <a:ln>
                  <a:noFill/>
                </a:ln>
                <a:solidFill>
                  <a:srgbClr val="50E6FF"/>
                </a:solidFill>
                <a:effectLst/>
                <a:uLnTx/>
                <a:uFillTx/>
                <a:latin typeface="Segoe UI Semibold"/>
                <a:ea typeface="+mn-ea"/>
                <a:cs typeface="Segoe UI" pitchFamily="34" charset="0"/>
              </a:rPr>
              <a:t>extensionconfigs</a:t>
            </a: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 CR</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extension</a:t>
            </a:r>
          </a:p>
        </p:txBody>
      </p:sp>
      <p:sp>
        <p:nvSpPr>
          <p:cNvPr id="136" name="Rectangle 135">
            <a:extLst>
              <a:ext uri="{FF2B5EF4-FFF2-40B4-BE49-F238E27FC236}">
                <a16:creationId xmlns:a16="http://schemas.microsoft.com/office/drawing/2014/main" id="{83257835-CF35-45A1-BCEF-73ABA81B37F6}"/>
              </a:ext>
              <a:ext uri="{C183D7F6-B498-43B3-948B-1728B52AA6E4}">
                <adec:decorative xmlns:adec="http://schemas.microsoft.com/office/drawing/2017/decorative" val="1"/>
              </a:ext>
            </a:extLst>
          </p:cNvPr>
          <p:cNvSpPr/>
          <p:nvPr/>
        </p:nvSpPr>
        <p:spPr bwMode="auto">
          <a:xfrm>
            <a:off x="4832004" y="5037415"/>
            <a:ext cx="986343"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Helm Release</a:t>
            </a:r>
          </a:p>
        </p:txBody>
      </p:sp>
      <p:sp>
        <p:nvSpPr>
          <p:cNvPr id="145" name="Rectangle 144">
            <a:extLst>
              <a:ext uri="{FF2B5EF4-FFF2-40B4-BE49-F238E27FC236}">
                <a16:creationId xmlns:a16="http://schemas.microsoft.com/office/drawing/2014/main" id="{040CC81F-D4F2-490A-A43C-A297C4436532}"/>
              </a:ext>
              <a:ext uri="{C183D7F6-B498-43B3-948B-1728B52AA6E4}">
                <adec:decorative xmlns:adec="http://schemas.microsoft.com/office/drawing/2017/decorative" val="1"/>
              </a:ext>
            </a:extLst>
          </p:cNvPr>
          <p:cNvSpPr/>
          <p:nvPr/>
        </p:nvSpPr>
        <p:spPr bwMode="auto">
          <a:xfrm>
            <a:off x="9512586" y="4607010"/>
            <a:ext cx="1136502"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extension-manager</a:t>
            </a:r>
          </a:p>
        </p:txBody>
      </p:sp>
      <p:cxnSp>
        <p:nvCxnSpPr>
          <p:cNvPr id="146" name="Straight Connector 145">
            <a:extLst>
              <a:ext uri="{FF2B5EF4-FFF2-40B4-BE49-F238E27FC236}">
                <a16:creationId xmlns:a16="http://schemas.microsoft.com/office/drawing/2014/main" id="{D2BB834E-E46C-421E-B239-0F20DFE2DBD2}"/>
              </a:ext>
              <a:ext uri="{C183D7F6-B498-43B3-948B-1728B52AA6E4}">
                <adec:decorative xmlns:adec="http://schemas.microsoft.com/office/drawing/2017/decorative" val="1"/>
              </a:ext>
            </a:extLst>
          </p:cNvPr>
          <p:cNvCxnSpPr>
            <a:cxnSpLocks/>
            <a:stCxn id="135" idx="3"/>
            <a:endCxn id="145" idx="1"/>
          </p:cNvCxnSpPr>
          <p:nvPr/>
        </p:nvCxnSpPr>
        <p:spPr>
          <a:xfrm>
            <a:off x="7167074" y="4824536"/>
            <a:ext cx="2345512" cy="0"/>
          </a:xfrm>
          <a:prstGeom prst="line">
            <a:avLst/>
          </a:prstGeom>
          <a:noFill/>
          <a:ln w="19050" cap="flat" cmpd="sng" algn="ctr">
            <a:solidFill>
              <a:schemeClr val="accent1"/>
            </a:solidFill>
            <a:prstDash val="solid"/>
            <a:miter lim="800000"/>
            <a:headEnd type="arrow" w="med" len="med"/>
            <a:tailEnd type="none" w="lg" len="med"/>
          </a:ln>
          <a:effectLst/>
        </p:spPr>
      </p:cxnSp>
      <p:sp>
        <p:nvSpPr>
          <p:cNvPr id="147" name="Rectangle 146">
            <a:extLst>
              <a:ext uri="{FF2B5EF4-FFF2-40B4-BE49-F238E27FC236}">
                <a16:creationId xmlns:a16="http://schemas.microsoft.com/office/drawing/2014/main" id="{2AB7A0E1-7B2F-4D0E-A16A-D059710E3F3B}"/>
              </a:ext>
              <a:ext uri="{C183D7F6-B498-43B3-948B-1728B52AA6E4}">
                <adec:decorative xmlns:adec="http://schemas.microsoft.com/office/drawing/2017/decorative" val="1"/>
              </a:ext>
            </a:extLst>
          </p:cNvPr>
          <p:cNvSpPr/>
          <p:nvPr/>
        </p:nvSpPr>
        <p:spPr>
          <a:xfrm>
            <a:off x="7924558" y="4637985"/>
            <a:ext cx="1263487" cy="20005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Watch </a:t>
            </a:r>
            <a:r>
              <a:rPr kumimoji="0" lang="en-US" sz="700" b="0" i="1"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extensionconfig</a:t>
            </a: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 CRs</a:t>
            </a:r>
          </a:p>
        </p:txBody>
      </p:sp>
      <p:sp>
        <p:nvSpPr>
          <p:cNvPr id="155" name="Oval 154">
            <a:extLst>
              <a:ext uri="{FF2B5EF4-FFF2-40B4-BE49-F238E27FC236}">
                <a16:creationId xmlns:a16="http://schemas.microsoft.com/office/drawing/2014/main" id="{887BC3B5-A8AD-4ACD-A480-9F3FA71033C4}"/>
              </a:ext>
              <a:ext uri="{C183D7F6-B498-43B3-948B-1728B52AA6E4}">
                <adec:decorative xmlns:adec="http://schemas.microsoft.com/office/drawing/2017/decorative" val="1"/>
              </a:ext>
            </a:extLst>
          </p:cNvPr>
          <p:cNvSpPr/>
          <p:nvPr/>
        </p:nvSpPr>
        <p:spPr>
          <a:xfrm>
            <a:off x="2111151" y="2322369"/>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1</a:t>
            </a:r>
          </a:p>
        </p:txBody>
      </p:sp>
      <p:sp>
        <p:nvSpPr>
          <p:cNvPr id="158" name="Oval 157">
            <a:extLst>
              <a:ext uri="{FF2B5EF4-FFF2-40B4-BE49-F238E27FC236}">
                <a16:creationId xmlns:a16="http://schemas.microsoft.com/office/drawing/2014/main" id="{80D15E6A-3250-406A-8797-713AB571CCFC}"/>
              </a:ext>
              <a:ext uri="{C183D7F6-B498-43B3-948B-1728B52AA6E4}">
                <adec:decorative xmlns:adec="http://schemas.microsoft.com/office/drawing/2017/decorative" val="1"/>
              </a:ext>
            </a:extLst>
          </p:cNvPr>
          <p:cNvSpPr/>
          <p:nvPr/>
        </p:nvSpPr>
        <p:spPr>
          <a:xfrm>
            <a:off x="9068218" y="4494444"/>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8</a:t>
            </a:r>
          </a:p>
        </p:txBody>
      </p:sp>
      <p:sp>
        <p:nvSpPr>
          <p:cNvPr id="168" name="Rectangle 167">
            <a:extLst>
              <a:ext uri="{FF2B5EF4-FFF2-40B4-BE49-F238E27FC236}">
                <a16:creationId xmlns:a16="http://schemas.microsoft.com/office/drawing/2014/main" id="{EF642E40-58CC-4DE6-8B33-27C16D1627C7}"/>
              </a:ext>
              <a:ext uri="{C183D7F6-B498-43B3-948B-1728B52AA6E4}">
                <adec:decorative xmlns:adec="http://schemas.microsoft.com/office/drawing/2017/decorative" val="1"/>
              </a:ext>
            </a:extLst>
          </p:cNvPr>
          <p:cNvSpPr/>
          <p:nvPr/>
        </p:nvSpPr>
        <p:spPr bwMode="auto">
          <a:xfrm>
            <a:off x="8287234" y="3868779"/>
            <a:ext cx="820546"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Config Agent</a:t>
            </a:r>
          </a:p>
        </p:txBody>
      </p:sp>
      <p:cxnSp>
        <p:nvCxnSpPr>
          <p:cNvPr id="172" name="Elbow Connector 111">
            <a:extLst>
              <a:ext uri="{FF2B5EF4-FFF2-40B4-BE49-F238E27FC236}">
                <a16:creationId xmlns:a16="http://schemas.microsoft.com/office/drawing/2014/main" id="{D162D95A-7795-4FE6-B2E1-973E1F318CE7}"/>
              </a:ext>
              <a:ext uri="{C183D7F6-B498-43B3-948B-1728B52AA6E4}">
                <adec:decorative xmlns:adec="http://schemas.microsoft.com/office/drawing/2017/decorative" val="1"/>
              </a:ext>
            </a:extLst>
          </p:cNvPr>
          <p:cNvCxnSpPr>
            <a:cxnSpLocks/>
            <a:stCxn id="135" idx="0"/>
            <a:endCxn id="168" idx="1"/>
          </p:cNvCxnSpPr>
          <p:nvPr/>
        </p:nvCxnSpPr>
        <p:spPr>
          <a:xfrm rot="5400000" flipH="1" flipV="1">
            <a:off x="7162253" y="3482030"/>
            <a:ext cx="520705" cy="1729257"/>
          </a:xfrm>
          <a:prstGeom prst="bentConnector2">
            <a:avLst/>
          </a:prstGeom>
          <a:noFill/>
          <a:ln w="19050" cap="flat" cmpd="sng" algn="ctr">
            <a:solidFill>
              <a:schemeClr val="accent1"/>
            </a:solidFill>
            <a:prstDash val="solid"/>
            <a:miter lim="800000"/>
            <a:headEnd type="arrow" w="med" len="med"/>
            <a:tailEnd type="none" w="lg" len="med"/>
          </a:ln>
          <a:effectLst/>
        </p:spPr>
      </p:cxnSp>
      <p:cxnSp>
        <p:nvCxnSpPr>
          <p:cNvPr id="174" name="Elbow Connector 113">
            <a:extLst>
              <a:ext uri="{FF2B5EF4-FFF2-40B4-BE49-F238E27FC236}">
                <a16:creationId xmlns:a16="http://schemas.microsoft.com/office/drawing/2014/main" id="{0F11ACA7-77DE-4E4B-BE3E-05CE359579B0}"/>
              </a:ext>
              <a:ext uri="{C183D7F6-B498-43B3-948B-1728B52AA6E4}">
                <adec:decorative xmlns:adec="http://schemas.microsoft.com/office/drawing/2017/decorative" val="1"/>
              </a:ext>
            </a:extLst>
          </p:cNvPr>
          <p:cNvCxnSpPr>
            <a:cxnSpLocks/>
            <a:stCxn id="168" idx="2"/>
          </p:cNvCxnSpPr>
          <p:nvPr/>
        </p:nvCxnSpPr>
        <p:spPr>
          <a:xfrm rot="5400000">
            <a:off x="7758461" y="3712443"/>
            <a:ext cx="347658" cy="1530434"/>
          </a:xfrm>
          <a:prstGeom prst="bentConnector2">
            <a:avLst/>
          </a:prstGeom>
          <a:noFill/>
          <a:ln w="19050" cap="flat" cmpd="sng" algn="ctr">
            <a:solidFill>
              <a:schemeClr val="accent1"/>
            </a:solidFill>
            <a:prstDash val="solid"/>
            <a:miter lim="800000"/>
            <a:headEnd type="arrow" w="med" len="med"/>
            <a:tailEnd type="none" w="lg" len="med"/>
          </a:ln>
          <a:effectLst/>
        </p:spPr>
      </p:cxnSp>
      <p:sp>
        <p:nvSpPr>
          <p:cNvPr id="175" name="Rectangle 174">
            <a:extLst>
              <a:ext uri="{FF2B5EF4-FFF2-40B4-BE49-F238E27FC236}">
                <a16:creationId xmlns:a16="http://schemas.microsoft.com/office/drawing/2014/main" id="{DB18EFD6-44C8-4859-A041-ED2911986513}"/>
              </a:ext>
              <a:ext uri="{C183D7F6-B498-43B3-948B-1728B52AA6E4}">
                <adec:decorative xmlns:adec="http://schemas.microsoft.com/office/drawing/2017/decorative" val="1"/>
              </a:ext>
            </a:extLst>
          </p:cNvPr>
          <p:cNvSpPr/>
          <p:nvPr/>
        </p:nvSpPr>
        <p:spPr>
          <a:xfrm>
            <a:off x="7332209" y="4449217"/>
            <a:ext cx="1169061"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Collect Status</a:t>
            </a:r>
          </a:p>
        </p:txBody>
      </p:sp>
      <p:sp>
        <p:nvSpPr>
          <p:cNvPr id="178" name="Oval 177">
            <a:extLst>
              <a:ext uri="{FF2B5EF4-FFF2-40B4-BE49-F238E27FC236}">
                <a16:creationId xmlns:a16="http://schemas.microsoft.com/office/drawing/2014/main" id="{83405C98-6F43-4ABB-8F68-0D1AEDA27490}"/>
              </a:ext>
              <a:ext uri="{C183D7F6-B498-43B3-948B-1728B52AA6E4}">
                <adec:decorative xmlns:adec="http://schemas.microsoft.com/office/drawing/2017/decorative" val="1"/>
              </a:ext>
            </a:extLst>
          </p:cNvPr>
          <p:cNvSpPr/>
          <p:nvPr/>
        </p:nvSpPr>
        <p:spPr>
          <a:xfrm>
            <a:off x="8000436" y="4240637"/>
            <a:ext cx="216602" cy="216602"/>
          </a:xfrm>
          <a:prstGeom prst="ellipse">
            <a:avLst/>
          </a:prstGeom>
          <a:solidFill>
            <a:srgbClr val="0078D4"/>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11</a:t>
            </a:r>
          </a:p>
        </p:txBody>
      </p:sp>
      <p:sp>
        <p:nvSpPr>
          <p:cNvPr id="188" name="Rectangle 187">
            <a:extLst>
              <a:ext uri="{FF2B5EF4-FFF2-40B4-BE49-F238E27FC236}">
                <a16:creationId xmlns:a16="http://schemas.microsoft.com/office/drawing/2014/main" id="{6E74284A-F1F5-48F7-866A-C190FAEBEAF8}"/>
              </a:ext>
              <a:ext uri="{C183D7F6-B498-43B3-948B-1728B52AA6E4}">
                <adec:decorative xmlns:adec="http://schemas.microsoft.com/office/drawing/2017/decorative" val="1"/>
              </a:ext>
            </a:extLst>
          </p:cNvPr>
          <p:cNvSpPr/>
          <p:nvPr/>
        </p:nvSpPr>
        <p:spPr>
          <a:xfrm>
            <a:off x="7136263" y="3893081"/>
            <a:ext cx="1228221" cy="20005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Create </a:t>
            </a:r>
            <a:r>
              <a:rPr kumimoji="0" lang="en-US" sz="700" b="0" i="1"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extensionconfig</a:t>
            </a: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 CR</a:t>
            </a:r>
          </a:p>
        </p:txBody>
      </p:sp>
      <p:sp>
        <p:nvSpPr>
          <p:cNvPr id="192" name="Oval 191">
            <a:extLst>
              <a:ext uri="{FF2B5EF4-FFF2-40B4-BE49-F238E27FC236}">
                <a16:creationId xmlns:a16="http://schemas.microsoft.com/office/drawing/2014/main" id="{FF8D475D-EF67-4116-AB86-9A9091B7B908}"/>
              </a:ext>
              <a:ext uri="{C183D7F6-B498-43B3-948B-1728B52AA6E4}">
                <adec:decorative xmlns:adec="http://schemas.microsoft.com/office/drawing/2017/decorative" val="1"/>
              </a:ext>
            </a:extLst>
          </p:cNvPr>
          <p:cNvSpPr/>
          <p:nvPr/>
        </p:nvSpPr>
        <p:spPr>
          <a:xfrm>
            <a:off x="7027962" y="3767577"/>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7</a:t>
            </a:r>
          </a:p>
        </p:txBody>
      </p:sp>
      <p:pic>
        <p:nvPicPr>
          <p:cNvPr id="194" name="Graphic 193">
            <a:extLst>
              <a:ext uri="{FF2B5EF4-FFF2-40B4-BE49-F238E27FC236}">
                <a16:creationId xmlns:a16="http://schemas.microsoft.com/office/drawing/2014/main" id="{928DBB0D-E068-4544-BCFF-0062291BB91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39463" y="4191892"/>
            <a:ext cx="219997" cy="211370"/>
          </a:xfrm>
          <a:prstGeom prst="rect">
            <a:avLst/>
          </a:prstGeom>
        </p:spPr>
      </p:pic>
      <p:sp>
        <p:nvSpPr>
          <p:cNvPr id="218" name="Rectangle 217">
            <a:extLst>
              <a:ext uri="{FF2B5EF4-FFF2-40B4-BE49-F238E27FC236}">
                <a16:creationId xmlns:a16="http://schemas.microsoft.com/office/drawing/2014/main" id="{F711B760-04D0-494C-8F75-175822D8E2FF}"/>
              </a:ext>
              <a:ext uri="{C183D7F6-B498-43B3-948B-1728B52AA6E4}">
                <adec:decorative xmlns:adec="http://schemas.microsoft.com/office/drawing/2017/decorative" val="1"/>
              </a:ext>
            </a:extLst>
          </p:cNvPr>
          <p:cNvSpPr/>
          <p:nvPr/>
        </p:nvSpPr>
        <p:spPr>
          <a:xfrm>
            <a:off x="3926088" y="4203491"/>
            <a:ext cx="644728" cy="200055"/>
          </a:xfrm>
          <a:prstGeom prst="rect">
            <a:avLst/>
          </a:prstGeom>
        </p:spPr>
        <p:txBody>
          <a:bodyPr wrap="non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Namespace</a:t>
            </a:r>
          </a:p>
        </p:txBody>
      </p:sp>
      <p:sp>
        <p:nvSpPr>
          <p:cNvPr id="244" name="Rectangle 243">
            <a:extLst>
              <a:ext uri="{FF2B5EF4-FFF2-40B4-BE49-F238E27FC236}">
                <a16:creationId xmlns:a16="http://schemas.microsoft.com/office/drawing/2014/main" id="{3A6B23C9-B78B-4348-969B-CA3D02541DC9}"/>
              </a:ext>
              <a:ext uri="{C183D7F6-B498-43B3-948B-1728B52AA6E4}">
                <adec:decorative xmlns:adec="http://schemas.microsoft.com/office/drawing/2017/decorative" val="1"/>
              </a:ext>
            </a:extLst>
          </p:cNvPr>
          <p:cNvSpPr/>
          <p:nvPr/>
        </p:nvSpPr>
        <p:spPr bwMode="auto">
          <a:xfrm>
            <a:off x="7851058" y="2324239"/>
            <a:ext cx="1695839"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Kubernetes Data Plane Service</a:t>
            </a:r>
          </a:p>
        </p:txBody>
      </p:sp>
      <p:cxnSp>
        <p:nvCxnSpPr>
          <p:cNvPr id="245" name="Straight Connector 244">
            <a:extLst>
              <a:ext uri="{FF2B5EF4-FFF2-40B4-BE49-F238E27FC236}">
                <a16:creationId xmlns:a16="http://schemas.microsoft.com/office/drawing/2014/main" id="{4623B126-DD79-4D81-A2AC-FD120D257800}"/>
              </a:ext>
              <a:ext uri="{C183D7F6-B498-43B3-948B-1728B52AA6E4}">
                <adec:decorative xmlns:adec="http://schemas.microsoft.com/office/drawing/2017/decorative" val="1"/>
              </a:ext>
            </a:extLst>
          </p:cNvPr>
          <p:cNvCxnSpPr>
            <a:cxnSpLocks/>
            <a:stCxn id="244" idx="2"/>
            <a:endCxn id="168" idx="0"/>
          </p:cNvCxnSpPr>
          <p:nvPr/>
        </p:nvCxnSpPr>
        <p:spPr>
          <a:xfrm flipH="1">
            <a:off x="8697507" y="2759291"/>
            <a:ext cx="1471" cy="1109488"/>
          </a:xfrm>
          <a:prstGeom prst="line">
            <a:avLst/>
          </a:prstGeom>
          <a:noFill/>
          <a:ln w="19050" cap="flat" cmpd="sng" algn="ctr">
            <a:solidFill>
              <a:schemeClr val="accent1"/>
            </a:solidFill>
            <a:prstDash val="solid"/>
            <a:miter lim="800000"/>
            <a:headEnd type="arrow" w="med" len="med"/>
            <a:tailEnd type="none" w="lg" len="med"/>
          </a:ln>
          <a:effectLst/>
        </p:spPr>
      </p:cxnSp>
      <p:sp>
        <p:nvSpPr>
          <p:cNvPr id="246" name="Rectangle 245">
            <a:extLst>
              <a:ext uri="{FF2B5EF4-FFF2-40B4-BE49-F238E27FC236}">
                <a16:creationId xmlns:a16="http://schemas.microsoft.com/office/drawing/2014/main" id="{F55A038E-AD7A-4906-A3B9-F1800FB1C897}"/>
              </a:ext>
              <a:ext uri="{C183D7F6-B498-43B3-948B-1728B52AA6E4}">
                <adec:decorative xmlns:adec="http://schemas.microsoft.com/office/drawing/2017/decorative" val="1"/>
              </a:ext>
            </a:extLst>
          </p:cNvPr>
          <p:cNvSpPr/>
          <p:nvPr/>
        </p:nvSpPr>
        <p:spPr>
          <a:xfrm>
            <a:off x="6740852" y="2995940"/>
            <a:ext cx="1760418"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GET Pending extension resources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(uses Managed Identity to authenticate)</a:t>
            </a:r>
          </a:p>
        </p:txBody>
      </p:sp>
      <p:sp>
        <p:nvSpPr>
          <p:cNvPr id="248" name="Oval 247">
            <a:extLst>
              <a:ext uri="{FF2B5EF4-FFF2-40B4-BE49-F238E27FC236}">
                <a16:creationId xmlns:a16="http://schemas.microsoft.com/office/drawing/2014/main" id="{91151412-CAA5-4E94-B49D-7D8D7F1F4BF2}"/>
              </a:ext>
              <a:ext uri="{C183D7F6-B498-43B3-948B-1728B52AA6E4}">
                <adec:decorative xmlns:adec="http://schemas.microsoft.com/office/drawing/2017/decorative" val="1"/>
              </a:ext>
            </a:extLst>
          </p:cNvPr>
          <p:cNvSpPr/>
          <p:nvPr/>
        </p:nvSpPr>
        <p:spPr>
          <a:xfrm>
            <a:off x="7480568" y="2752696"/>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5</a:t>
            </a:r>
          </a:p>
        </p:txBody>
      </p:sp>
      <p:sp>
        <p:nvSpPr>
          <p:cNvPr id="250" name="Rectangle 249">
            <a:extLst>
              <a:ext uri="{FF2B5EF4-FFF2-40B4-BE49-F238E27FC236}">
                <a16:creationId xmlns:a16="http://schemas.microsoft.com/office/drawing/2014/main" id="{56938401-BE73-4469-BDA1-D97A22055983}"/>
              </a:ext>
              <a:ext uri="{C183D7F6-B498-43B3-948B-1728B52AA6E4}">
                <adec:decorative xmlns:adec="http://schemas.microsoft.com/office/drawing/2017/decorative" val="1"/>
              </a:ext>
            </a:extLst>
          </p:cNvPr>
          <p:cNvSpPr/>
          <p:nvPr/>
        </p:nvSpPr>
        <p:spPr>
          <a:xfrm>
            <a:off x="8691296" y="3257140"/>
            <a:ext cx="1059907" cy="20005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POST extension status</a:t>
            </a:r>
          </a:p>
        </p:txBody>
      </p:sp>
      <p:sp>
        <p:nvSpPr>
          <p:cNvPr id="252" name="Oval 251">
            <a:extLst>
              <a:ext uri="{FF2B5EF4-FFF2-40B4-BE49-F238E27FC236}">
                <a16:creationId xmlns:a16="http://schemas.microsoft.com/office/drawing/2014/main" id="{F25969E7-8208-4F9A-B455-B4FE6FF658BE}"/>
              </a:ext>
              <a:ext uri="{C183D7F6-B498-43B3-948B-1728B52AA6E4}">
                <adec:decorative xmlns:adec="http://schemas.microsoft.com/office/drawing/2017/decorative" val="1"/>
              </a:ext>
            </a:extLst>
          </p:cNvPr>
          <p:cNvSpPr/>
          <p:nvPr/>
        </p:nvSpPr>
        <p:spPr>
          <a:xfrm>
            <a:off x="8779687" y="3033562"/>
            <a:ext cx="216602" cy="216602"/>
          </a:xfrm>
          <a:prstGeom prst="ellipse">
            <a:avLst/>
          </a:prstGeom>
          <a:solidFill>
            <a:srgbClr val="0078D4"/>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12</a:t>
            </a:r>
          </a:p>
        </p:txBody>
      </p:sp>
      <p:sp>
        <p:nvSpPr>
          <p:cNvPr id="254" name="Rectangle 253">
            <a:extLst>
              <a:ext uri="{FF2B5EF4-FFF2-40B4-BE49-F238E27FC236}">
                <a16:creationId xmlns:a16="http://schemas.microsoft.com/office/drawing/2014/main" id="{13468CC9-EDB3-4592-8D5F-FD524DAD7951}"/>
              </a:ext>
              <a:ext uri="{C183D7F6-B498-43B3-948B-1728B52AA6E4}">
                <adec:decorative xmlns:adec="http://schemas.microsoft.com/office/drawing/2017/decorative" val="1"/>
              </a:ext>
            </a:extLst>
          </p:cNvPr>
          <p:cNvSpPr/>
          <p:nvPr/>
        </p:nvSpPr>
        <p:spPr bwMode="auto">
          <a:xfrm>
            <a:off x="5004927" y="2336231"/>
            <a:ext cx="1925112"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Microsoft.KubernetesConfiguration</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Resource Provider (RP)</a:t>
            </a:r>
          </a:p>
        </p:txBody>
      </p:sp>
      <p:sp>
        <p:nvSpPr>
          <p:cNvPr id="255" name="Rectangle 254">
            <a:extLst>
              <a:ext uri="{FF2B5EF4-FFF2-40B4-BE49-F238E27FC236}">
                <a16:creationId xmlns:a16="http://schemas.microsoft.com/office/drawing/2014/main" id="{2F8DCAFE-A023-4AD0-9CC6-0B50C01042DF}"/>
              </a:ext>
              <a:ext uri="{C183D7F6-B498-43B3-948B-1728B52AA6E4}">
                <adec:decorative xmlns:adec="http://schemas.microsoft.com/office/drawing/2017/decorative" val="1"/>
              </a:ext>
            </a:extLst>
          </p:cNvPr>
          <p:cNvSpPr/>
          <p:nvPr/>
        </p:nvSpPr>
        <p:spPr bwMode="auto">
          <a:xfrm>
            <a:off x="2901181" y="2336231"/>
            <a:ext cx="1259246"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Resource Manager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(ARM)</a:t>
            </a:r>
          </a:p>
        </p:txBody>
      </p:sp>
      <p:sp>
        <p:nvSpPr>
          <p:cNvPr id="256" name="Rectangle 255">
            <a:extLst>
              <a:ext uri="{FF2B5EF4-FFF2-40B4-BE49-F238E27FC236}">
                <a16:creationId xmlns:a16="http://schemas.microsoft.com/office/drawing/2014/main" id="{72F1F038-C85A-4016-99DA-09690CB48623}"/>
              </a:ext>
              <a:ext uri="{C183D7F6-B498-43B3-948B-1728B52AA6E4}">
                <adec:decorative xmlns:adec="http://schemas.microsoft.com/office/drawing/2017/decorative" val="1"/>
              </a:ext>
            </a:extLst>
          </p:cNvPr>
          <p:cNvSpPr/>
          <p:nvPr/>
        </p:nvSpPr>
        <p:spPr>
          <a:xfrm>
            <a:off x="6813762" y="2146067"/>
            <a:ext cx="1184941" cy="20005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Store extension resource </a:t>
            </a:r>
          </a:p>
        </p:txBody>
      </p:sp>
      <p:cxnSp>
        <p:nvCxnSpPr>
          <p:cNvPr id="257" name="Straight Connector 256">
            <a:extLst>
              <a:ext uri="{FF2B5EF4-FFF2-40B4-BE49-F238E27FC236}">
                <a16:creationId xmlns:a16="http://schemas.microsoft.com/office/drawing/2014/main" id="{DA88BA94-71AE-4FE4-A052-CA2ED401DE98}"/>
              </a:ext>
              <a:ext uri="{C183D7F6-B498-43B3-948B-1728B52AA6E4}">
                <adec:decorative xmlns:adec="http://schemas.microsoft.com/office/drawing/2017/decorative" val="1"/>
              </a:ext>
            </a:extLst>
          </p:cNvPr>
          <p:cNvCxnSpPr>
            <a:cxnSpLocks/>
            <a:stCxn id="244" idx="1"/>
            <a:endCxn id="254" idx="3"/>
          </p:cNvCxnSpPr>
          <p:nvPr/>
        </p:nvCxnSpPr>
        <p:spPr>
          <a:xfrm flipH="1">
            <a:off x="6930039" y="2541765"/>
            <a:ext cx="921019" cy="11992"/>
          </a:xfrm>
          <a:prstGeom prst="line">
            <a:avLst/>
          </a:prstGeom>
          <a:noFill/>
          <a:ln w="19050" cap="flat" cmpd="sng" algn="ctr">
            <a:solidFill>
              <a:schemeClr val="accent1"/>
            </a:solidFill>
            <a:prstDash val="solid"/>
            <a:miter lim="800000"/>
            <a:headEnd type="arrow" w="med" len="med"/>
            <a:tailEnd type="none" w="lg" len="med"/>
          </a:ln>
          <a:effectLst/>
        </p:spPr>
      </p:cxnSp>
      <p:sp>
        <p:nvSpPr>
          <p:cNvPr id="259" name="Oval 258">
            <a:extLst>
              <a:ext uri="{FF2B5EF4-FFF2-40B4-BE49-F238E27FC236}">
                <a16:creationId xmlns:a16="http://schemas.microsoft.com/office/drawing/2014/main" id="{367CA6DB-0817-4D91-8F11-2A7C00DCAD08}"/>
              </a:ext>
              <a:ext uri="{C183D7F6-B498-43B3-948B-1728B52AA6E4}">
                <adec:decorative xmlns:adec="http://schemas.microsoft.com/office/drawing/2017/decorative" val="1"/>
              </a:ext>
            </a:extLst>
          </p:cNvPr>
          <p:cNvSpPr/>
          <p:nvPr/>
        </p:nvSpPr>
        <p:spPr>
          <a:xfrm>
            <a:off x="7332209" y="1925329"/>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4</a:t>
            </a:r>
          </a:p>
        </p:txBody>
      </p:sp>
      <p:sp>
        <p:nvSpPr>
          <p:cNvPr id="261" name="Rectangle 260">
            <a:extLst>
              <a:ext uri="{FF2B5EF4-FFF2-40B4-BE49-F238E27FC236}">
                <a16:creationId xmlns:a16="http://schemas.microsoft.com/office/drawing/2014/main" id="{F4E4E52F-6EEB-449A-B856-7E59C6DA050F}"/>
              </a:ext>
              <a:ext uri="{C183D7F6-B498-43B3-948B-1728B52AA6E4}">
                <adec:decorative xmlns:adec="http://schemas.microsoft.com/office/drawing/2017/decorative" val="1"/>
              </a:ext>
            </a:extLst>
          </p:cNvPr>
          <p:cNvSpPr/>
          <p:nvPr/>
        </p:nvSpPr>
        <p:spPr>
          <a:xfrm>
            <a:off x="4021320" y="2142726"/>
            <a:ext cx="1133645" cy="20005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PUT extension resource </a:t>
            </a:r>
          </a:p>
        </p:txBody>
      </p:sp>
      <p:cxnSp>
        <p:nvCxnSpPr>
          <p:cNvPr id="262" name="Straight Connector 261">
            <a:extLst>
              <a:ext uri="{FF2B5EF4-FFF2-40B4-BE49-F238E27FC236}">
                <a16:creationId xmlns:a16="http://schemas.microsoft.com/office/drawing/2014/main" id="{58ECE5DB-B983-4040-807C-6A2CCB9884B6}"/>
              </a:ext>
              <a:ext uri="{C183D7F6-B498-43B3-948B-1728B52AA6E4}">
                <adec:decorative xmlns:adec="http://schemas.microsoft.com/office/drawing/2017/decorative" val="1"/>
              </a:ext>
            </a:extLst>
          </p:cNvPr>
          <p:cNvCxnSpPr>
            <a:cxnSpLocks/>
            <a:stCxn id="254" idx="1"/>
            <a:endCxn id="255" idx="3"/>
          </p:cNvCxnSpPr>
          <p:nvPr/>
        </p:nvCxnSpPr>
        <p:spPr>
          <a:xfrm flipH="1">
            <a:off x="4160428" y="2553757"/>
            <a:ext cx="844499" cy="0"/>
          </a:xfrm>
          <a:prstGeom prst="line">
            <a:avLst/>
          </a:prstGeom>
          <a:noFill/>
          <a:ln w="19050" cap="flat" cmpd="sng" algn="ctr">
            <a:solidFill>
              <a:schemeClr val="accent1"/>
            </a:solidFill>
            <a:prstDash val="solid"/>
            <a:miter lim="800000"/>
            <a:headEnd type="arrow" w="med" len="med"/>
            <a:tailEnd type="none" w="lg" len="med"/>
          </a:ln>
          <a:effectLst/>
        </p:spPr>
      </p:cxnSp>
      <p:sp>
        <p:nvSpPr>
          <p:cNvPr id="264" name="Oval 263">
            <a:extLst>
              <a:ext uri="{FF2B5EF4-FFF2-40B4-BE49-F238E27FC236}">
                <a16:creationId xmlns:a16="http://schemas.microsoft.com/office/drawing/2014/main" id="{8C6450B2-3627-4320-8642-57CE7F81F0DD}"/>
              </a:ext>
              <a:ext uri="{C183D7F6-B498-43B3-948B-1728B52AA6E4}">
                <adec:decorative xmlns:adec="http://schemas.microsoft.com/office/drawing/2017/decorative" val="1"/>
              </a:ext>
            </a:extLst>
          </p:cNvPr>
          <p:cNvSpPr/>
          <p:nvPr/>
        </p:nvSpPr>
        <p:spPr>
          <a:xfrm>
            <a:off x="4474376" y="1922305"/>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3</a:t>
            </a:r>
          </a:p>
        </p:txBody>
      </p:sp>
      <p:sp>
        <p:nvSpPr>
          <p:cNvPr id="270" name="Rectangle 269">
            <a:extLst>
              <a:ext uri="{FF2B5EF4-FFF2-40B4-BE49-F238E27FC236}">
                <a16:creationId xmlns:a16="http://schemas.microsoft.com/office/drawing/2014/main" id="{427136A1-C7F8-4254-83FB-98247D09CB45}"/>
              </a:ext>
              <a:ext uri="{C183D7F6-B498-43B3-948B-1728B52AA6E4}">
                <adec:decorative xmlns:adec="http://schemas.microsoft.com/office/drawing/2017/decorative" val="1"/>
              </a:ext>
            </a:extLst>
          </p:cNvPr>
          <p:cNvSpPr/>
          <p:nvPr/>
        </p:nvSpPr>
        <p:spPr>
          <a:xfrm>
            <a:off x="1514798" y="3248155"/>
            <a:ext cx="5230919" cy="415498"/>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PUT resource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Microsoft.Kubernetes/connectedClusters/clusterName/providers/</a:t>
            </a:r>
            <a:r>
              <a:rPr kumimoji="0" lang="en-US" sz="700" b="1" i="1"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Microsoft.KubernetesConfiguration/extensions/extensionName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(uses ARM Extension Resource pattern)</a:t>
            </a:r>
          </a:p>
        </p:txBody>
      </p:sp>
      <p:sp>
        <p:nvSpPr>
          <p:cNvPr id="272" name="Rectangle 271">
            <a:extLst>
              <a:ext uri="{FF2B5EF4-FFF2-40B4-BE49-F238E27FC236}">
                <a16:creationId xmlns:a16="http://schemas.microsoft.com/office/drawing/2014/main" id="{4EBDF9CA-E5DD-479B-8045-71294B826EB6}"/>
              </a:ext>
              <a:ext uri="{C183D7F6-B498-43B3-948B-1728B52AA6E4}">
                <adec:decorative xmlns:adec="http://schemas.microsoft.com/office/drawing/2017/decorative" val="1"/>
              </a:ext>
            </a:extLst>
          </p:cNvPr>
          <p:cNvSpPr/>
          <p:nvPr/>
        </p:nvSpPr>
        <p:spPr>
          <a:xfrm>
            <a:off x="1537723" y="2539134"/>
            <a:ext cx="1363458"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az k8s-extension create</a:t>
            </a:r>
          </a:p>
        </p:txBody>
      </p:sp>
      <p:cxnSp>
        <p:nvCxnSpPr>
          <p:cNvPr id="273" name="Elbow Connector 227">
            <a:extLst>
              <a:ext uri="{FF2B5EF4-FFF2-40B4-BE49-F238E27FC236}">
                <a16:creationId xmlns:a16="http://schemas.microsoft.com/office/drawing/2014/main" id="{DAB3DEB2-468B-4A7E-9817-C4A2BB57A984}"/>
              </a:ext>
              <a:ext uri="{C183D7F6-B498-43B3-948B-1728B52AA6E4}">
                <adec:decorative xmlns:adec="http://schemas.microsoft.com/office/drawing/2017/decorative" val="1"/>
              </a:ext>
            </a:extLst>
          </p:cNvPr>
          <p:cNvCxnSpPr>
            <a:cxnSpLocks/>
            <a:stCxn id="255" idx="2"/>
          </p:cNvCxnSpPr>
          <p:nvPr/>
        </p:nvCxnSpPr>
        <p:spPr>
          <a:xfrm rot="5400000">
            <a:off x="2539074" y="2083011"/>
            <a:ext cx="303460" cy="1680003"/>
          </a:xfrm>
          <a:prstGeom prst="bentConnector2">
            <a:avLst/>
          </a:prstGeom>
          <a:noFill/>
          <a:ln w="19050" cap="flat" cmpd="sng" algn="ctr">
            <a:solidFill>
              <a:schemeClr val="accent1"/>
            </a:solidFill>
            <a:prstDash val="solid"/>
            <a:miter lim="800000"/>
            <a:headEnd type="arrow" w="med" len="med"/>
            <a:tailEnd type="none" w="lg" len="med"/>
          </a:ln>
          <a:effectLst/>
        </p:spPr>
      </p:cxnSp>
      <p:sp>
        <p:nvSpPr>
          <p:cNvPr id="275" name="Oval 274">
            <a:extLst>
              <a:ext uri="{FF2B5EF4-FFF2-40B4-BE49-F238E27FC236}">
                <a16:creationId xmlns:a16="http://schemas.microsoft.com/office/drawing/2014/main" id="{8EAD99B3-A191-41B4-9C58-34840A0F15C3}"/>
              </a:ext>
              <a:ext uri="{C183D7F6-B498-43B3-948B-1728B52AA6E4}">
                <adec:decorative xmlns:adec="http://schemas.microsoft.com/office/drawing/2017/decorative" val="1"/>
              </a:ext>
            </a:extLst>
          </p:cNvPr>
          <p:cNvSpPr/>
          <p:nvPr/>
        </p:nvSpPr>
        <p:spPr>
          <a:xfrm>
            <a:off x="2627172" y="3144308"/>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2</a:t>
            </a:r>
          </a:p>
        </p:txBody>
      </p:sp>
      <p:sp>
        <p:nvSpPr>
          <p:cNvPr id="279" name="Rectangle 278">
            <a:extLst>
              <a:ext uri="{FF2B5EF4-FFF2-40B4-BE49-F238E27FC236}">
                <a16:creationId xmlns:a16="http://schemas.microsoft.com/office/drawing/2014/main" id="{48926E13-8259-4A6E-BAC7-5679911FDBB4}"/>
              </a:ext>
              <a:ext uri="{C183D7F6-B498-43B3-948B-1728B52AA6E4}">
                <adec:decorative xmlns:adec="http://schemas.microsoft.com/office/drawing/2017/decorative" val="1"/>
              </a:ext>
            </a:extLst>
          </p:cNvPr>
          <p:cNvSpPr/>
          <p:nvPr/>
        </p:nvSpPr>
        <p:spPr bwMode="auto">
          <a:xfrm>
            <a:off x="1282319" y="2865497"/>
            <a:ext cx="579629" cy="4445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CLI</a:t>
            </a:r>
          </a:p>
        </p:txBody>
      </p:sp>
      <p:pic>
        <p:nvPicPr>
          <p:cNvPr id="280" name="Graphic 279">
            <a:extLst>
              <a:ext uri="{FF2B5EF4-FFF2-40B4-BE49-F238E27FC236}">
                <a16:creationId xmlns:a16="http://schemas.microsoft.com/office/drawing/2014/main" id="{F9773489-9F0E-48F5-A75C-BD99622B6CC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49203" y="2097468"/>
            <a:ext cx="444499" cy="444499"/>
          </a:xfrm>
          <a:prstGeom prst="rect">
            <a:avLst/>
          </a:prstGeom>
        </p:spPr>
      </p:pic>
      <p:sp>
        <p:nvSpPr>
          <p:cNvPr id="281" name="Rectangle 280">
            <a:extLst>
              <a:ext uri="{FF2B5EF4-FFF2-40B4-BE49-F238E27FC236}">
                <a16:creationId xmlns:a16="http://schemas.microsoft.com/office/drawing/2014/main" id="{153BA6F2-CA84-4EC7-B9FA-B6C5D974E6F8}"/>
              </a:ext>
              <a:ext uri="{C183D7F6-B498-43B3-948B-1728B52AA6E4}">
                <adec:decorative xmlns:adec="http://schemas.microsoft.com/office/drawing/2017/decorative" val="1"/>
              </a:ext>
            </a:extLst>
          </p:cNvPr>
          <p:cNvSpPr/>
          <p:nvPr/>
        </p:nvSpPr>
        <p:spPr>
          <a:xfrm>
            <a:off x="1067287" y="1920841"/>
            <a:ext cx="1000566"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Admin</a:t>
            </a:r>
          </a:p>
        </p:txBody>
      </p:sp>
      <p:cxnSp>
        <p:nvCxnSpPr>
          <p:cNvPr id="282" name="Straight Connector 281">
            <a:extLst>
              <a:ext uri="{FF2B5EF4-FFF2-40B4-BE49-F238E27FC236}">
                <a16:creationId xmlns:a16="http://schemas.microsoft.com/office/drawing/2014/main" id="{F6769A6E-D556-4FDC-879D-DFB2AAE86B28}"/>
              </a:ext>
              <a:ext uri="{C183D7F6-B498-43B3-948B-1728B52AA6E4}">
                <adec:decorative xmlns:adec="http://schemas.microsoft.com/office/drawing/2017/decorative" val="1"/>
              </a:ext>
            </a:extLst>
          </p:cNvPr>
          <p:cNvCxnSpPr>
            <a:cxnSpLocks/>
            <a:stCxn id="279" idx="0"/>
            <a:endCxn id="280" idx="2"/>
          </p:cNvCxnSpPr>
          <p:nvPr/>
        </p:nvCxnSpPr>
        <p:spPr>
          <a:xfrm flipH="1" flipV="1">
            <a:off x="1571453" y="2541967"/>
            <a:ext cx="681" cy="323530"/>
          </a:xfrm>
          <a:prstGeom prst="line">
            <a:avLst/>
          </a:prstGeom>
          <a:noFill/>
          <a:ln w="19050" cap="flat" cmpd="sng" algn="ctr">
            <a:solidFill>
              <a:schemeClr val="accent1"/>
            </a:solidFill>
            <a:prstDash val="solid"/>
            <a:miter lim="800000"/>
            <a:headEnd type="arrow" w="med" len="med"/>
            <a:tailEnd type="none" w="lg" len="med"/>
          </a:ln>
          <a:effectLst/>
        </p:spPr>
      </p:cxnSp>
      <p:sp>
        <p:nvSpPr>
          <p:cNvPr id="11" name="Rectangle 10">
            <a:extLst>
              <a:ext uri="{FF2B5EF4-FFF2-40B4-BE49-F238E27FC236}">
                <a16:creationId xmlns:a16="http://schemas.microsoft.com/office/drawing/2014/main" id="{ACF30BB5-0947-C74B-BC9D-F8A14E3C7624}"/>
              </a:ext>
              <a:ext uri="{C183D7F6-B498-43B3-948B-1728B52AA6E4}">
                <adec:decorative xmlns:adec="http://schemas.microsoft.com/office/drawing/2017/decorative" val="1"/>
              </a:ext>
            </a:extLst>
          </p:cNvPr>
          <p:cNvSpPr/>
          <p:nvPr/>
        </p:nvSpPr>
        <p:spPr bwMode="auto">
          <a:xfrm>
            <a:off x="9266670" y="1521735"/>
            <a:ext cx="1628333" cy="4445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Container Registry or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Microsoft Container Registry</a:t>
            </a:r>
          </a:p>
        </p:txBody>
      </p:sp>
      <p:pic>
        <p:nvPicPr>
          <p:cNvPr id="12" name="Graphic 11">
            <a:extLst>
              <a:ext uri="{FF2B5EF4-FFF2-40B4-BE49-F238E27FC236}">
                <a16:creationId xmlns:a16="http://schemas.microsoft.com/office/drawing/2014/main" id="{E9E940F1-2CF3-E342-B9DD-1590EBFB88D1}"/>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747465" y="1343116"/>
            <a:ext cx="295075" cy="295075"/>
          </a:xfrm>
          <a:prstGeom prst="rect">
            <a:avLst/>
          </a:prstGeom>
        </p:spPr>
      </p:pic>
      <p:cxnSp>
        <p:nvCxnSpPr>
          <p:cNvPr id="90" name="Straight Connector 89">
            <a:extLst>
              <a:ext uri="{FF2B5EF4-FFF2-40B4-BE49-F238E27FC236}">
                <a16:creationId xmlns:a16="http://schemas.microsoft.com/office/drawing/2014/main" id="{80130E8D-BFDA-6848-838B-ECA18509E80C}"/>
              </a:ext>
              <a:ext uri="{C183D7F6-B498-43B3-948B-1728B52AA6E4}">
                <adec:decorative xmlns:adec="http://schemas.microsoft.com/office/drawing/2017/decorative" val="1"/>
              </a:ext>
            </a:extLst>
          </p:cNvPr>
          <p:cNvCxnSpPr>
            <a:cxnSpLocks/>
            <a:stCxn id="11" idx="2"/>
            <a:endCxn id="145" idx="0"/>
          </p:cNvCxnSpPr>
          <p:nvPr/>
        </p:nvCxnSpPr>
        <p:spPr>
          <a:xfrm>
            <a:off x="10080837" y="1966235"/>
            <a:ext cx="0" cy="2640775"/>
          </a:xfrm>
          <a:prstGeom prst="line">
            <a:avLst/>
          </a:prstGeom>
          <a:noFill/>
          <a:ln w="19050" cap="flat" cmpd="sng" algn="ctr">
            <a:solidFill>
              <a:schemeClr val="accent1"/>
            </a:solidFill>
            <a:prstDash val="solid"/>
            <a:miter lim="800000"/>
            <a:headEnd type="arrow" w="med" len="med"/>
            <a:tailEnd type="none" w="lg" len="med"/>
          </a:ln>
          <a:effectLst/>
        </p:spPr>
      </p:cxnSp>
      <p:sp>
        <p:nvSpPr>
          <p:cNvPr id="94" name="Rectangle 93">
            <a:extLst>
              <a:ext uri="{FF2B5EF4-FFF2-40B4-BE49-F238E27FC236}">
                <a16:creationId xmlns:a16="http://schemas.microsoft.com/office/drawing/2014/main" id="{05DFCACC-32F4-D942-ACB2-F39EC48EAE0B}"/>
              </a:ext>
              <a:ext uri="{C183D7F6-B498-43B3-948B-1728B52AA6E4}">
                <adec:decorative xmlns:adec="http://schemas.microsoft.com/office/drawing/2017/decorative" val="1"/>
              </a:ext>
            </a:extLst>
          </p:cNvPr>
          <p:cNvSpPr/>
          <p:nvPr/>
        </p:nvSpPr>
        <p:spPr>
          <a:xfrm>
            <a:off x="8618789" y="1538163"/>
            <a:ext cx="646331" cy="20005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GET version</a:t>
            </a:r>
          </a:p>
        </p:txBody>
      </p:sp>
      <p:sp>
        <p:nvSpPr>
          <p:cNvPr id="95" name="Oval 94">
            <a:extLst>
              <a:ext uri="{FF2B5EF4-FFF2-40B4-BE49-F238E27FC236}">
                <a16:creationId xmlns:a16="http://schemas.microsoft.com/office/drawing/2014/main" id="{910C8F33-1E04-BA40-9B43-7D8167C98CD0}"/>
              </a:ext>
              <a:ext uri="{C183D7F6-B498-43B3-948B-1728B52AA6E4}">
                <adec:decorative xmlns:adec="http://schemas.microsoft.com/office/drawing/2017/decorative" val="1"/>
              </a:ext>
            </a:extLst>
          </p:cNvPr>
          <p:cNvSpPr/>
          <p:nvPr/>
        </p:nvSpPr>
        <p:spPr>
          <a:xfrm>
            <a:off x="8833653" y="1318974"/>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6</a:t>
            </a:r>
          </a:p>
        </p:txBody>
      </p:sp>
      <p:sp>
        <p:nvSpPr>
          <p:cNvPr id="96" name="Oval 95">
            <a:extLst>
              <a:ext uri="{FF2B5EF4-FFF2-40B4-BE49-F238E27FC236}">
                <a16:creationId xmlns:a16="http://schemas.microsoft.com/office/drawing/2014/main" id="{067D703C-B4DA-9643-A4A5-EBF8C6FA51F9}"/>
              </a:ext>
              <a:ext uri="{C183D7F6-B498-43B3-948B-1728B52AA6E4}">
                <adec:decorative xmlns:adec="http://schemas.microsoft.com/office/drawing/2017/decorative" val="1"/>
              </a:ext>
            </a:extLst>
          </p:cNvPr>
          <p:cNvSpPr/>
          <p:nvPr/>
        </p:nvSpPr>
        <p:spPr>
          <a:xfrm>
            <a:off x="10148361" y="3000751"/>
            <a:ext cx="216602" cy="216602"/>
          </a:xfrm>
          <a:prstGeom prst="ellipse">
            <a:avLst/>
          </a:prstGeom>
          <a:solidFill>
            <a:srgbClr val="0078D4"/>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9</a:t>
            </a:r>
          </a:p>
        </p:txBody>
      </p:sp>
      <p:sp>
        <p:nvSpPr>
          <p:cNvPr id="97" name="Rectangle 96">
            <a:extLst>
              <a:ext uri="{FF2B5EF4-FFF2-40B4-BE49-F238E27FC236}">
                <a16:creationId xmlns:a16="http://schemas.microsoft.com/office/drawing/2014/main" id="{6FEE7FD0-2282-9744-8320-9449F41EEDC0}"/>
              </a:ext>
              <a:ext uri="{C183D7F6-B498-43B3-948B-1728B52AA6E4}">
                <adec:decorative xmlns:adec="http://schemas.microsoft.com/office/drawing/2017/decorative" val="1"/>
              </a:ext>
            </a:extLst>
          </p:cNvPr>
          <p:cNvSpPr/>
          <p:nvPr/>
        </p:nvSpPr>
        <p:spPr>
          <a:xfrm>
            <a:off x="10080836" y="3208606"/>
            <a:ext cx="1043876"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Fetch Helm chart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stored as OCI artifact</a:t>
            </a:r>
          </a:p>
        </p:txBody>
      </p:sp>
      <p:sp>
        <p:nvSpPr>
          <p:cNvPr id="98" name="Oval 97">
            <a:extLst>
              <a:ext uri="{FF2B5EF4-FFF2-40B4-BE49-F238E27FC236}">
                <a16:creationId xmlns:a16="http://schemas.microsoft.com/office/drawing/2014/main" id="{FCBEB07B-BC75-8C4D-B837-E7BC60E4803B}"/>
              </a:ext>
              <a:ext uri="{C183D7F6-B498-43B3-948B-1728B52AA6E4}">
                <adec:decorative xmlns:adec="http://schemas.microsoft.com/office/drawing/2017/decorative" val="1"/>
              </a:ext>
            </a:extLst>
          </p:cNvPr>
          <p:cNvSpPr/>
          <p:nvPr/>
        </p:nvSpPr>
        <p:spPr>
          <a:xfrm>
            <a:off x="8596253" y="5292248"/>
            <a:ext cx="216602" cy="216602"/>
          </a:xfrm>
          <a:prstGeom prst="ellipse">
            <a:avLst/>
          </a:prstGeom>
          <a:solidFill>
            <a:srgbClr val="0078D4"/>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10</a:t>
            </a:r>
          </a:p>
        </p:txBody>
      </p:sp>
      <p:sp>
        <p:nvSpPr>
          <p:cNvPr id="99" name="Rectangle 98">
            <a:extLst>
              <a:ext uri="{FF2B5EF4-FFF2-40B4-BE49-F238E27FC236}">
                <a16:creationId xmlns:a16="http://schemas.microsoft.com/office/drawing/2014/main" id="{E68E4654-7A2D-294F-B768-EC843D987729}"/>
              </a:ext>
              <a:ext uri="{C183D7F6-B498-43B3-948B-1728B52AA6E4}">
                <adec:decorative xmlns:adec="http://schemas.microsoft.com/office/drawing/2017/decorative" val="1"/>
              </a:ext>
            </a:extLst>
          </p:cNvPr>
          <p:cNvSpPr/>
          <p:nvPr/>
        </p:nvSpPr>
        <p:spPr>
          <a:xfrm>
            <a:off x="7785669" y="5323743"/>
            <a:ext cx="862737" cy="20005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Install helm chart</a:t>
            </a:r>
          </a:p>
        </p:txBody>
      </p:sp>
      <p:cxnSp>
        <p:nvCxnSpPr>
          <p:cNvPr id="68" name="Elbow Connector 111">
            <a:extLst>
              <a:ext uri="{FF2B5EF4-FFF2-40B4-BE49-F238E27FC236}">
                <a16:creationId xmlns:a16="http://schemas.microsoft.com/office/drawing/2014/main" id="{17D6C134-BCCD-4494-BEDB-A2EB90C7E85E}"/>
              </a:ext>
              <a:ext uri="{C183D7F6-B498-43B3-948B-1728B52AA6E4}">
                <adec:decorative xmlns:adec="http://schemas.microsoft.com/office/drawing/2017/decorative" val="1"/>
              </a:ext>
            </a:extLst>
          </p:cNvPr>
          <p:cNvCxnSpPr>
            <a:cxnSpLocks/>
            <a:stCxn id="136" idx="3"/>
            <a:endCxn id="145" idx="2"/>
          </p:cNvCxnSpPr>
          <p:nvPr/>
        </p:nvCxnSpPr>
        <p:spPr>
          <a:xfrm flipV="1">
            <a:off x="5818347" y="5042062"/>
            <a:ext cx="4262490" cy="212879"/>
          </a:xfrm>
          <a:prstGeom prst="bentConnector2">
            <a:avLst/>
          </a:prstGeom>
          <a:noFill/>
          <a:ln w="19050" cap="flat" cmpd="sng" algn="ctr">
            <a:solidFill>
              <a:schemeClr val="accent1"/>
            </a:solidFill>
            <a:prstDash val="solid"/>
            <a:miter lim="800000"/>
            <a:headEnd type="arrow" w="med" len="med"/>
            <a:tailEnd type="none" w="lg" len="med"/>
          </a:ln>
          <a:effectLst/>
        </p:spPr>
      </p:cxnSp>
      <p:cxnSp>
        <p:nvCxnSpPr>
          <p:cNvPr id="78" name="Elbow Connector 113">
            <a:extLst>
              <a:ext uri="{FF2B5EF4-FFF2-40B4-BE49-F238E27FC236}">
                <a16:creationId xmlns:a16="http://schemas.microsoft.com/office/drawing/2014/main" id="{F41DDC8C-98EE-4935-A08B-593F5591A926}"/>
              </a:ext>
              <a:ext uri="{C183D7F6-B498-43B3-948B-1728B52AA6E4}">
                <adec:decorative xmlns:adec="http://schemas.microsoft.com/office/drawing/2017/decorative" val="1"/>
              </a:ext>
            </a:extLst>
          </p:cNvPr>
          <p:cNvCxnSpPr>
            <a:cxnSpLocks/>
            <a:stCxn id="11" idx="1"/>
            <a:endCxn id="244" idx="0"/>
          </p:cNvCxnSpPr>
          <p:nvPr/>
        </p:nvCxnSpPr>
        <p:spPr>
          <a:xfrm rot="10800000" flipV="1">
            <a:off x="8698978" y="1743985"/>
            <a:ext cx="567692" cy="580254"/>
          </a:xfrm>
          <a:prstGeom prst="bentConnector2">
            <a:avLst/>
          </a:prstGeom>
          <a:noFill/>
          <a:ln w="19050" cap="flat" cmpd="sng" algn="ctr">
            <a:solidFill>
              <a:schemeClr val="accent1"/>
            </a:solidFill>
            <a:prstDash val="solid"/>
            <a:miter lim="800000"/>
            <a:headEnd type="arrow" w="med" len="med"/>
            <a:tailEnd type="none" w="lg" len="med"/>
          </a:ln>
          <a:effectLst/>
        </p:spPr>
      </p:cxnSp>
    </p:spTree>
    <p:extLst>
      <p:ext uri="{BB962C8B-B14F-4D97-AF65-F5344CB8AC3E}">
        <p14:creationId xmlns:p14="http://schemas.microsoft.com/office/powerpoint/2010/main" val="322804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8C0158EF-EDC2-D34D-BBAF-5B7945B5B1BE}"/>
              </a:ext>
            </a:extLst>
          </p:cNvPr>
          <p:cNvSpPr>
            <a:spLocks noGrp="1"/>
          </p:cNvSpPr>
          <p:nvPr>
            <p:ph type="title"/>
          </p:nvPr>
        </p:nvSpPr>
        <p:spPr>
          <a:xfrm>
            <a:off x="588263" y="457200"/>
            <a:ext cx="11018520" cy="861774"/>
          </a:xfrm>
        </p:spPr>
        <p:txBody>
          <a:bodyPr/>
          <a:lstStyle/>
          <a:p>
            <a:r>
              <a:rPr lang="en-US"/>
              <a:t>Azure Arc-enabled Kubernetes </a:t>
            </a:r>
            <a:br>
              <a:rPr lang="en-US"/>
            </a:br>
            <a:r>
              <a:rPr lang="en-US" sz="2000">
                <a:solidFill>
                  <a:schemeClr val="accent1"/>
                </a:solidFill>
                <a:latin typeface="+mn-lt"/>
              </a:rPr>
              <a:t>Azure Monitor (public preview)</a:t>
            </a:r>
          </a:p>
        </p:txBody>
      </p:sp>
      <p:sp>
        <p:nvSpPr>
          <p:cNvPr id="60" name="Rectangle 59">
            <a:extLst>
              <a:ext uri="{FF2B5EF4-FFF2-40B4-BE49-F238E27FC236}">
                <a16:creationId xmlns:a16="http://schemas.microsoft.com/office/drawing/2014/main" id="{ED65ECCB-697D-DD4C-B796-3FD172A065DD}"/>
              </a:ext>
            </a:extLst>
          </p:cNvPr>
          <p:cNvSpPr/>
          <p:nvPr/>
        </p:nvSpPr>
        <p:spPr>
          <a:xfrm>
            <a:off x="14492075" y="9210710"/>
            <a:ext cx="53251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create</a:t>
            </a:r>
            <a:endParaRPr kumimoji="0" lang="en-US" sz="1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05F2DFC9-66E2-1C4B-B2AC-26DBDD09C428}"/>
              </a:ext>
              <a:ext uri="{C183D7F6-B498-43B3-948B-1728B52AA6E4}">
                <adec:decorative xmlns:adec="http://schemas.microsoft.com/office/drawing/2017/decorative" val="1"/>
              </a:ext>
            </a:extLst>
          </p:cNvPr>
          <p:cNvSpPr/>
          <p:nvPr/>
        </p:nvSpPr>
        <p:spPr bwMode="auto">
          <a:xfrm>
            <a:off x="2272521" y="3108960"/>
            <a:ext cx="7646958" cy="367138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     Azure Arc-enabled Kubernetes Cluster</a:t>
            </a:r>
          </a:p>
        </p:txBody>
      </p:sp>
      <p:sp>
        <p:nvSpPr>
          <p:cNvPr id="41" name="Rectangle 40">
            <a:extLst>
              <a:ext uri="{FF2B5EF4-FFF2-40B4-BE49-F238E27FC236}">
                <a16:creationId xmlns:a16="http://schemas.microsoft.com/office/drawing/2014/main" id="{EA8DC228-4E29-064B-8633-6E9BFFF472B7}"/>
              </a:ext>
              <a:ext uri="{C183D7F6-B498-43B3-948B-1728B52AA6E4}">
                <adec:decorative xmlns:adec="http://schemas.microsoft.com/office/drawing/2017/decorative" val="1"/>
              </a:ext>
            </a:extLst>
          </p:cNvPr>
          <p:cNvSpPr/>
          <p:nvPr/>
        </p:nvSpPr>
        <p:spPr bwMode="auto">
          <a:xfrm>
            <a:off x="2526975" y="3870821"/>
            <a:ext cx="1970019" cy="269402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FFFFFF"/>
                </a:solidFill>
                <a:latin typeface="Segoe UI Semibold"/>
                <a:cs typeface="Segoe UI" pitchFamily="34" charset="0"/>
              </a:rPr>
              <a:t>n</a:t>
            </a: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ode-1</a:t>
            </a:r>
          </a:p>
        </p:txBody>
      </p:sp>
      <p:sp>
        <p:nvSpPr>
          <p:cNvPr id="52" name="Rectangle 51">
            <a:extLst>
              <a:ext uri="{FF2B5EF4-FFF2-40B4-BE49-F238E27FC236}">
                <a16:creationId xmlns:a16="http://schemas.microsoft.com/office/drawing/2014/main" id="{C3CEC578-07E6-9F48-9CEE-C1F68EA17595}"/>
              </a:ext>
              <a:ext uri="{C183D7F6-B498-43B3-948B-1728B52AA6E4}">
                <adec:decorative xmlns:adec="http://schemas.microsoft.com/office/drawing/2017/decorative" val="1"/>
              </a:ext>
            </a:extLst>
          </p:cNvPr>
          <p:cNvSpPr/>
          <p:nvPr/>
        </p:nvSpPr>
        <p:spPr bwMode="auto">
          <a:xfrm>
            <a:off x="2612353" y="5137371"/>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FFFFFF"/>
                </a:solidFill>
                <a:latin typeface="Segoe UI Semibold"/>
                <a:cs typeface="Segoe UI" pitchFamily="34" charset="0"/>
              </a:rPr>
              <a:t>pod-a</a:t>
            </a: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57" name="Rectangle 56">
            <a:extLst>
              <a:ext uri="{FF2B5EF4-FFF2-40B4-BE49-F238E27FC236}">
                <a16:creationId xmlns:a16="http://schemas.microsoft.com/office/drawing/2014/main" id="{7323E5AF-0D87-E24F-A063-FDB0E25D2A6E}"/>
              </a:ext>
              <a:ext uri="{C183D7F6-B498-43B3-948B-1728B52AA6E4}">
                <adec:decorative xmlns:adec="http://schemas.microsoft.com/office/drawing/2017/decorative" val="1"/>
              </a:ext>
            </a:extLst>
          </p:cNvPr>
          <p:cNvSpPr/>
          <p:nvPr/>
        </p:nvSpPr>
        <p:spPr bwMode="auto">
          <a:xfrm>
            <a:off x="3704546" y="5137371"/>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FFFFFF"/>
                </a:solidFill>
                <a:latin typeface="Segoe UI Semibold"/>
                <a:cs typeface="Segoe UI" pitchFamily="34" charset="0"/>
              </a:rPr>
              <a:t>pod-b</a:t>
            </a: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58" name="Rectangle 57">
            <a:extLst>
              <a:ext uri="{FF2B5EF4-FFF2-40B4-BE49-F238E27FC236}">
                <a16:creationId xmlns:a16="http://schemas.microsoft.com/office/drawing/2014/main" id="{0BAD5DC1-4E8F-3349-844C-3496DEC18ACD}"/>
              </a:ext>
              <a:ext uri="{C183D7F6-B498-43B3-948B-1728B52AA6E4}">
                <adec:decorative xmlns:adec="http://schemas.microsoft.com/office/drawing/2017/decorative" val="1"/>
              </a:ext>
            </a:extLst>
          </p:cNvPr>
          <p:cNvSpPr/>
          <p:nvPr/>
        </p:nvSpPr>
        <p:spPr bwMode="auto">
          <a:xfrm>
            <a:off x="2612353" y="5801877"/>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FFFFFF"/>
                </a:solidFill>
                <a:latin typeface="Segoe UI Semibold"/>
                <a:cs typeface="Segoe UI" pitchFamily="34" charset="0"/>
              </a:rPr>
              <a:t>pod-c</a:t>
            </a: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61" name="Rectangle 60">
            <a:extLst>
              <a:ext uri="{FF2B5EF4-FFF2-40B4-BE49-F238E27FC236}">
                <a16:creationId xmlns:a16="http://schemas.microsoft.com/office/drawing/2014/main" id="{FD107130-8BEE-F649-9264-1E4CFDC7B54F}"/>
              </a:ext>
              <a:ext uri="{C183D7F6-B498-43B3-948B-1728B52AA6E4}">
                <adec:decorative xmlns:adec="http://schemas.microsoft.com/office/drawing/2017/decorative" val="1"/>
              </a:ext>
            </a:extLst>
          </p:cNvPr>
          <p:cNvSpPr/>
          <p:nvPr/>
        </p:nvSpPr>
        <p:spPr bwMode="auto">
          <a:xfrm>
            <a:off x="3704546" y="5801876"/>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FFFFFF"/>
                </a:solidFill>
                <a:latin typeface="Segoe UI Semibold"/>
                <a:cs typeface="Segoe UI" pitchFamily="34" charset="0"/>
              </a:rPr>
              <a:t>pod-d</a:t>
            </a: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64" name="Rectangle 63">
            <a:extLst>
              <a:ext uri="{FF2B5EF4-FFF2-40B4-BE49-F238E27FC236}">
                <a16:creationId xmlns:a16="http://schemas.microsoft.com/office/drawing/2014/main" id="{1CB45207-D0A3-654F-9E01-EEA0A9C8F2F4}"/>
              </a:ext>
              <a:ext uri="{C183D7F6-B498-43B3-948B-1728B52AA6E4}">
                <adec:decorative xmlns:adec="http://schemas.microsoft.com/office/drawing/2017/decorative" val="1"/>
              </a:ext>
            </a:extLst>
          </p:cNvPr>
          <p:cNvSpPr/>
          <p:nvPr/>
        </p:nvSpPr>
        <p:spPr bwMode="auto">
          <a:xfrm>
            <a:off x="2849353" y="4256018"/>
            <a:ext cx="1325262"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oms-agent</a:t>
            </a:r>
          </a:p>
        </p:txBody>
      </p:sp>
      <p:cxnSp>
        <p:nvCxnSpPr>
          <p:cNvPr id="29" name="Elbow Connector 28">
            <a:extLst>
              <a:ext uri="{FF2B5EF4-FFF2-40B4-BE49-F238E27FC236}">
                <a16:creationId xmlns:a16="http://schemas.microsoft.com/office/drawing/2014/main" id="{A76D3A0C-D2B0-AA44-AB4F-C1528FBF3253}"/>
              </a:ext>
              <a:ext uri="{C183D7F6-B498-43B3-948B-1728B52AA6E4}">
                <adec:decorative xmlns:adec="http://schemas.microsoft.com/office/drawing/2017/decorative" val="1"/>
              </a:ext>
            </a:extLst>
          </p:cNvPr>
          <p:cNvCxnSpPr>
            <a:cxnSpLocks/>
            <a:stCxn id="64" idx="2"/>
            <a:endCxn id="52" idx="3"/>
          </p:cNvCxnSpPr>
          <p:nvPr/>
        </p:nvCxnSpPr>
        <p:spPr>
          <a:xfrm rot="5400000">
            <a:off x="3093897" y="4965468"/>
            <a:ext cx="635170" cy="201005"/>
          </a:xfrm>
          <a:prstGeom prst="bentConnector2">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0022050D-FF4D-284C-90D5-E5C59864CECC}"/>
              </a:ext>
              <a:ext uri="{C183D7F6-B498-43B3-948B-1728B52AA6E4}">
                <adec:decorative xmlns:adec="http://schemas.microsoft.com/office/drawing/2017/decorative" val="1"/>
              </a:ext>
            </a:extLst>
          </p:cNvPr>
          <p:cNvCxnSpPr>
            <a:cxnSpLocks/>
            <a:stCxn id="64" idx="2"/>
            <a:endCxn id="57" idx="1"/>
          </p:cNvCxnSpPr>
          <p:nvPr/>
        </p:nvCxnSpPr>
        <p:spPr>
          <a:xfrm rot="16200000" flipH="1">
            <a:off x="3290680" y="4969689"/>
            <a:ext cx="635170" cy="192562"/>
          </a:xfrm>
          <a:prstGeom prst="bentConnector2">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EA12FD50-A160-0043-B9DF-857D4731766D}"/>
              </a:ext>
              <a:ext uri="{C183D7F6-B498-43B3-948B-1728B52AA6E4}">
                <adec:decorative xmlns:adec="http://schemas.microsoft.com/office/drawing/2017/decorative" val="1"/>
              </a:ext>
            </a:extLst>
          </p:cNvPr>
          <p:cNvCxnSpPr>
            <a:cxnSpLocks/>
            <a:stCxn id="64" idx="2"/>
            <a:endCxn id="58" idx="3"/>
          </p:cNvCxnSpPr>
          <p:nvPr/>
        </p:nvCxnSpPr>
        <p:spPr>
          <a:xfrm rot="5400000">
            <a:off x="2761644" y="5297721"/>
            <a:ext cx="1299676" cy="201005"/>
          </a:xfrm>
          <a:prstGeom prst="bentConnector2">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2135936E-0B01-0C4C-8A1D-D68EE46A1E0A}"/>
              </a:ext>
              <a:ext uri="{C183D7F6-B498-43B3-948B-1728B52AA6E4}">
                <adec:decorative xmlns:adec="http://schemas.microsoft.com/office/drawing/2017/decorative" val="1"/>
              </a:ext>
            </a:extLst>
          </p:cNvPr>
          <p:cNvCxnSpPr>
            <a:cxnSpLocks/>
            <a:stCxn id="64" idx="2"/>
            <a:endCxn id="61" idx="1"/>
          </p:cNvCxnSpPr>
          <p:nvPr/>
        </p:nvCxnSpPr>
        <p:spPr>
          <a:xfrm rot="16200000" flipH="1">
            <a:off x="2958428" y="5301941"/>
            <a:ext cx="1299675" cy="192562"/>
          </a:xfrm>
          <a:prstGeom prst="bentConnector2">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2B6BE16F-FE31-184B-815D-4FF6E0D1CCE6}"/>
              </a:ext>
              <a:ext uri="{C183D7F6-B498-43B3-948B-1728B52AA6E4}">
                <adec:decorative xmlns:adec="http://schemas.microsoft.com/office/drawing/2017/decorative" val="1"/>
              </a:ext>
            </a:extLst>
          </p:cNvPr>
          <p:cNvSpPr txBox="1"/>
          <p:nvPr/>
        </p:nvSpPr>
        <p:spPr>
          <a:xfrm>
            <a:off x="3595413" y="4790994"/>
            <a:ext cx="844224" cy="307777"/>
          </a:xfrm>
          <a:prstGeom prst="rect">
            <a:avLst/>
          </a:prstGeom>
        </p:spPr>
        <p:txBody>
          <a:bodyPr wrap="square" lIns="0" tIns="0" rIns="0" bIns="0" rtlCol="0">
            <a:spAutoFit/>
          </a:bodyPr>
          <a:lstStyle/>
          <a:p>
            <a:pPr algn="ctr"/>
            <a:r>
              <a:rPr lang="en-US" sz="1000">
                <a:solidFill>
                  <a:schemeClr val="accent1"/>
                </a:solidFill>
                <a:latin typeface="Segoe UI" panose="020B0502040204020203" pitchFamily="34" charset="0"/>
                <a:cs typeface="Segoe UI" panose="020B0502040204020203" pitchFamily="34" charset="0"/>
              </a:rPr>
              <a:t>Collect metrics </a:t>
            </a:r>
          </a:p>
          <a:p>
            <a:pPr algn="ctr"/>
            <a:r>
              <a:rPr lang="en-US" sz="1000">
                <a:solidFill>
                  <a:schemeClr val="accent1"/>
                </a:solidFill>
                <a:latin typeface="Segoe UI" panose="020B0502040204020203" pitchFamily="34" charset="0"/>
                <a:cs typeface="Segoe UI" panose="020B0502040204020203" pitchFamily="34" charset="0"/>
              </a:rPr>
              <a:t>and logs</a:t>
            </a:r>
          </a:p>
        </p:txBody>
      </p:sp>
      <p:sp>
        <p:nvSpPr>
          <p:cNvPr id="74" name="Rectangle 73">
            <a:extLst>
              <a:ext uri="{FF2B5EF4-FFF2-40B4-BE49-F238E27FC236}">
                <a16:creationId xmlns:a16="http://schemas.microsoft.com/office/drawing/2014/main" id="{0F934B63-DA93-4C2A-9BD5-B559CBB2ED01}"/>
              </a:ext>
              <a:ext uri="{C183D7F6-B498-43B3-948B-1728B52AA6E4}">
                <adec:decorative xmlns:adec="http://schemas.microsoft.com/office/drawing/2017/decorative" val="1"/>
              </a:ext>
            </a:extLst>
          </p:cNvPr>
          <p:cNvSpPr/>
          <p:nvPr/>
        </p:nvSpPr>
        <p:spPr bwMode="auto">
          <a:xfrm>
            <a:off x="5107896" y="3870591"/>
            <a:ext cx="1970019" cy="269402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FFFFFF"/>
                </a:solidFill>
                <a:latin typeface="Segoe UI Semibold"/>
                <a:cs typeface="Segoe UI" pitchFamily="34" charset="0"/>
              </a:rPr>
              <a:t>n</a:t>
            </a: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ode-2</a:t>
            </a:r>
          </a:p>
        </p:txBody>
      </p:sp>
      <p:sp>
        <p:nvSpPr>
          <p:cNvPr id="75" name="Rectangle 74">
            <a:extLst>
              <a:ext uri="{FF2B5EF4-FFF2-40B4-BE49-F238E27FC236}">
                <a16:creationId xmlns:a16="http://schemas.microsoft.com/office/drawing/2014/main" id="{2D24CF90-1D7B-45F6-9CDD-A059DBE6ED18}"/>
              </a:ext>
              <a:ext uri="{C183D7F6-B498-43B3-948B-1728B52AA6E4}">
                <adec:decorative xmlns:adec="http://schemas.microsoft.com/office/drawing/2017/decorative" val="1"/>
              </a:ext>
            </a:extLst>
          </p:cNvPr>
          <p:cNvSpPr/>
          <p:nvPr/>
        </p:nvSpPr>
        <p:spPr bwMode="auto">
          <a:xfrm>
            <a:off x="5193274" y="5137141"/>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FFFFFF"/>
                </a:solidFill>
                <a:latin typeface="Segoe UI Semibold"/>
                <a:cs typeface="Segoe UI" pitchFamily="34" charset="0"/>
              </a:rPr>
              <a:t>pod-a</a:t>
            </a: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76" name="Rectangle 75">
            <a:extLst>
              <a:ext uri="{FF2B5EF4-FFF2-40B4-BE49-F238E27FC236}">
                <a16:creationId xmlns:a16="http://schemas.microsoft.com/office/drawing/2014/main" id="{9135E72C-90C5-4CBE-9380-FFD505782DD1}"/>
              </a:ext>
              <a:ext uri="{C183D7F6-B498-43B3-948B-1728B52AA6E4}">
                <adec:decorative xmlns:adec="http://schemas.microsoft.com/office/drawing/2017/decorative" val="1"/>
              </a:ext>
            </a:extLst>
          </p:cNvPr>
          <p:cNvSpPr/>
          <p:nvPr/>
        </p:nvSpPr>
        <p:spPr bwMode="auto">
          <a:xfrm>
            <a:off x="6285467" y="5137141"/>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FFFFFF"/>
                </a:solidFill>
                <a:latin typeface="Segoe UI Semibold"/>
                <a:cs typeface="Segoe UI" pitchFamily="34" charset="0"/>
              </a:rPr>
              <a:t>pod-b</a:t>
            </a: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77" name="Rectangle 76">
            <a:extLst>
              <a:ext uri="{FF2B5EF4-FFF2-40B4-BE49-F238E27FC236}">
                <a16:creationId xmlns:a16="http://schemas.microsoft.com/office/drawing/2014/main" id="{4C46A06F-7477-44C9-9E07-300A6209C113}"/>
              </a:ext>
              <a:ext uri="{C183D7F6-B498-43B3-948B-1728B52AA6E4}">
                <adec:decorative xmlns:adec="http://schemas.microsoft.com/office/drawing/2017/decorative" val="1"/>
              </a:ext>
            </a:extLst>
          </p:cNvPr>
          <p:cNvSpPr/>
          <p:nvPr/>
        </p:nvSpPr>
        <p:spPr bwMode="auto">
          <a:xfrm>
            <a:off x="5193274" y="5801647"/>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FFFFFF"/>
                </a:solidFill>
                <a:latin typeface="Segoe UI Semibold"/>
                <a:cs typeface="Segoe UI" pitchFamily="34" charset="0"/>
              </a:rPr>
              <a:t>pod-c</a:t>
            </a: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78" name="Rectangle 77">
            <a:extLst>
              <a:ext uri="{FF2B5EF4-FFF2-40B4-BE49-F238E27FC236}">
                <a16:creationId xmlns:a16="http://schemas.microsoft.com/office/drawing/2014/main" id="{22354773-C6EE-4FAB-A582-F4E316E67D59}"/>
              </a:ext>
              <a:ext uri="{C183D7F6-B498-43B3-948B-1728B52AA6E4}">
                <adec:decorative xmlns:adec="http://schemas.microsoft.com/office/drawing/2017/decorative" val="1"/>
              </a:ext>
            </a:extLst>
          </p:cNvPr>
          <p:cNvSpPr/>
          <p:nvPr/>
        </p:nvSpPr>
        <p:spPr bwMode="auto">
          <a:xfrm>
            <a:off x="6285467" y="5801646"/>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FFFFFF"/>
                </a:solidFill>
                <a:latin typeface="Segoe UI Semibold"/>
                <a:cs typeface="Segoe UI" pitchFamily="34" charset="0"/>
              </a:rPr>
              <a:t>pod-d</a:t>
            </a: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79" name="Rectangle 78">
            <a:extLst>
              <a:ext uri="{FF2B5EF4-FFF2-40B4-BE49-F238E27FC236}">
                <a16:creationId xmlns:a16="http://schemas.microsoft.com/office/drawing/2014/main" id="{7E04270A-2958-42A6-A003-549CF7D87759}"/>
              </a:ext>
              <a:ext uri="{C183D7F6-B498-43B3-948B-1728B52AA6E4}">
                <adec:decorative xmlns:adec="http://schemas.microsoft.com/office/drawing/2017/decorative" val="1"/>
              </a:ext>
            </a:extLst>
          </p:cNvPr>
          <p:cNvSpPr/>
          <p:nvPr/>
        </p:nvSpPr>
        <p:spPr bwMode="auto">
          <a:xfrm>
            <a:off x="5430274" y="4255788"/>
            <a:ext cx="1325262"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oms-agent</a:t>
            </a:r>
          </a:p>
        </p:txBody>
      </p:sp>
      <p:cxnSp>
        <p:nvCxnSpPr>
          <p:cNvPr id="80" name="Elbow Connector 28">
            <a:extLst>
              <a:ext uri="{FF2B5EF4-FFF2-40B4-BE49-F238E27FC236}">
                <a16:creationId xmlns:a16="http://schemas.microsoft.com/office/drawing/2014/main" id="{724BA9E4-ADDD-4ACF-B600-E55BEBC9ADE4}"/>
              </a:ext>
              <a:ext uri="{C183D7F6-B498-43B3-948B-1728B52AA6E4}">
                <adec:decorative xmlns:adec="http://schemas.microsoft.com/office/drawing/2017/decorative" val="1"/>
              </a:ext>
            </a:extLst>
          </p:cNvPr>
          <p:cNvCxnSpPr>
            <a:cxnSpLocks/>
            <a:stCxn id="79" idx="2"/>
            <a:endCxn id="75" idx="3"/>
          </p:cNvCxnSpPr>
          <p:nvPr/>
        </p:nvCxnSpPr>
        <p:spPr>
          <a:xfrm rot="5400000">
            <a:off x="5674818" y="4965238"/>
            <a:ext cx="635170" cy="201005"/>
          </a:xfrm>
          <a:prstGeom prst="bentConnector2">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1" name="Elbow Connector 30">
            <a:extLst>
              <a:ext uri="{FF2B5EF4-FFF2-40B4-BE49-F238E27FC236}">
                <a16:creationId xmlns:a16="http://schemas.microsoft.com/office/drawing/2014/main" id="{62EDB110-472F-47C0-87A6-756A4383F0AA}"/>
              </a:ext>
              <a:ext uri="{C183D7F6-B498-43B3-948B-1728B52AA6E4}">
                <adec:decorative xmlns:adec="http://schemas.microsoft.com/office/drawing/2017/decorative" val="1"/>
              </a:ext>
            </a:extLst>
          </p:cNvPr>
          <p:cNvCxnSpPr>
            <a:cxnSpLocks/>
            <a:stCxn id="79" idx="2"/>
            <a:endCxn id="76" idx="1"/>
          </p:cNvCxnSpPr>
          <p:nvPr/>
        </p:nvCxnSpPr>
        <p:spPr>
          <a:xfrm rot="16200000" flipH="1">
            <a:off x="5871601" y="4969459"/>
            <a:ext cx="635170" cy="192562"/>
          </a:xfrm>
          <a:prstGeom prst="bentConnector2">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Elbow Connector 32">
            <a:extLst>
              <a:ext uri="{FF2B5EF4-FFF2-40B4-BE49-F238E27FC236}">
                <a16:creationId xmlns:a16="http://schemas.microsoft.com/office/drawing/2014/main" id="{B7ABF099-336B-431A-9433-992634339F41}"/>
              </a:ext>
              <a:ext uri="{C183D7F6-B498-43B3-948B-1728B52AA6E4}">
                <adec:decorative xmlns:adec="http://schemas.microsoft.com/office/drawing/2017/decorative" val="1"/>
              </a:ext>
            </a:extLst>
          </p:cNvPr>
          <p:cNvCxnSpPr>
            <a:cxnSpLocks/>
            <a:stCxn id="79" idx="2"/>
            <a:endCxn id="77" idx="3"/>
          </p:cNvCxnSpPr>
          <p:nvPr/>
        </p:nvCxnSpPr>
        <p:spPr>
          <a:xfrm rot="5400000">
            <a:off x="5342565" y="5297491"/>
            <a:ext cx="1299676" cy="201005"/>
          </a:xfrm>
          <a:prstGeom prst="bentConnector2">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Elbow Connector 34">
            <a:extLst>
              <a:ext uri="{FF2B5EF4-FFF2-40B4-BE49-F238E27FC236}">
                <a16:creationId xmlns:a16="http://schemas.microsoft.com/office/drawing/2014/main" id="{744EB6C5-3EF9-41AE-837E-EAC99D1F08EE}"/>
              </a:ext>
              <a:ext uri="{C183D7F6-B498-43B3-948B-1728B52AA6E4}">
                <adec:decorative xmlns:adec="http://schemas.microsoft.com/office/drawing/2017/decorative" val="1"/>
              </a:ext>
            </a:extLst>
          </p:cNvPr>
          <p:cNvCxnSpPr>
            <a:cxnSpLocks/>
            <a:stCxn id="79" idx="2"/>
            <a:endCxn id="78" idx="1"/>
          </p:cNvCxnSpPr>
          <p:nvPr/>
        </p:nvCxnSpPr>
        <p:spPr>
          <a:xfrm rot="16200000" flipH="1">
            <a:off x="5539349" y="5301711"/>
            <a:ext cx="1299675" cy="192562"/>
          </a:xfrm>
          <a:prstGeom prst="bentConnector2">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B3CD963-6C2B-4748-8EA7-AACDF18B7B7E}"/>
              </a:ext>
              <a:ext uri="{C183D7F6-B498-43B3-948B-1728B52AA6E4}">
                <adec:decorative xmlns:adec="http://schemas.microsoft.com/office/drawing/2017/decorative" val="1"/>
              </a:ext>
            </a:extLst>
          </p:cNvPr>
          <p:cNvSpPr txBox="1"/>
          <p:nvPr/>
        </p:nvSpPr>
        <p:spPr>
          <a:xfrm>
            <a:off x="6176334" y="4790764"/>
            <a:ext cx="844224" cy="307777"/>
          </a:xfrm>
          <a:prstGeom prst="rect">
            <a:avLst/>
          </a:prstGeom>
        </p:spPr>
        <p:txBody>
          <a:bodyPr wrap="square" lIns="0" tIns="0" rIns="0" bIns="0" rtlCol="0">
            <a:spAutoFit/>
          </a:bodyPr>
          <a:lstStyle/>
          <a:p>
            <a:pPr algn="ctr"/>
            <a:r>
              <a:rPr lang="en-US" sz="1000">
                <a:solidFill>
                  <a:schemeClr val="accent1"/>
                </a:solidFill>
                <a:latin typeface="Segoe UI" panose="020B0502040204020203" pitchFamily="34" charset="0"/>
                <a:cs typeface="Segoe UI" panose="020B0502040204020203" pitchFamily="34" charset="0"/>
              </a:rPr>
              <a:t>Collect metrics </a:t>
            </a:r>
          </a:p>
          <a:p>
            <a:pPr algn="ctr"/>
            <a:r>
              <a:rPr lang="en-US" sz="1000">
                <a:solidFill>
                  <a:schemeClr val="accent1"/>
                </a:solidFill>
                <a:latin typeface="Segoe UI" panose="020B0502040204020203" pitchFamily="34" charset="0"/>
                <a:cs typeface="Segoe UI" panose="020B0502040204020203" pitchFamily="34" charset="0"/>
              </a:rPr>
              <a:t>and logs</a:t>
            </a:r>
          </a:p>
        </p:txBody>
      </p:sp>
      <p:sp>
        <p:nvSpPr>
          <p:cNvPr id="85" name="Rectangle 84">
            <a:extLst>
              <a:ext uri="{FF2B5EF4-FFF2-40B4-BE49-F238E27FC236}">
                <a16:creationId xmlns:a16="http://schemas.microsoft.com/office/drawing/2014/main" id="{6E88AFBD-A4C7-4991-8F92-88C09A20FC12}"/>
              </a:ext>
              <a:ext uri="{C183D7F6-B498-43B3-948B-1728B52AA6E4}">
                <adec:decorative xmlns:adec="http://schemas.microsoft.com/office/drawing/2017/decorative" val="1"/>
              </a:ext>
            </a:extLst>
          </p:cNvPr>
          <p:cNvSpPr/>
          <p:nvPr/>
        </p:nvSpPr>
        <p:spPr bwMode="auto">
          <a:xfrm>
            <a:off x="7678323" y="3870591"/>
            <a:ext cx="1970019" cy="269402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FFFFFF"/>
                </a:solidFill>
                <a:latin typeface="Segoe UI Semibold"/>
                <a:cs typeface="Segoe UI" pitchFamily="34" charset="0"/>
              </a:rPr>
              <a:t>n</a:t>
            </a: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ode-n</a:t>
            </a:r>
          </a:p>
        </p:txBody>
      </p:sp>
      <p:sp>
        <p:nvSpPr>
          <p:cNvPr id="102" name="Rectangle 101">
            <a:extLst>
              <a:ext uri="{FF2B5EF4-FFF2-40B4-BE49-F238E27FC236}">
                <a16:creationId xmlns:a16="http://schemas.microsoft.com/office/drawing/2014/main" id="{14C0CEF7-2642-43B5-B1C0-01F4BFD2D8AB}"/>
              </a:ext>
              <a:ext uri="{C183D7F6-B498-43B3-948B-1728B52AA6E4}">
                <adec:decorative xmlns:adec="http://schemas.microsoft.com/office/drawing/2017/decorative" val="1"/>
              </a:ext>
            </a:extLst>
          </p:cNvPr>
          <p:cNvSpPr/>
          <p:nvPr/>
        </p:nvSpPr>
        <p:spPr bwMode="auto">
          <a:xfrm>
            <a:off x="7763701" y="5137141"/>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FFFFFF"/>
                </a:solidFill>
                <a:latin typeface="Segoe UI Semibold"/>
                <a:cs typeface="Segoe UI" pitchFamily="34" charset="0"/>
              </a:rPr>
              <a:t>pod-a</a:t>
            </a: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03" name="Rectangle 102">
            <a:extLst>
              <a:ext uri="{FF2B5EF4-FFF2-40B4-BE49-F238E27FC236}">
                <a16:creationId xmlns:a16="http://schemas.microsoft.com/office/drawing/2014/main" id="{818CCD40-9F29-4850-89C1-550148B4B79F}"/>
              </a:ext>
              <a:ext uri="{C183D7F6-B498-43B3-948B-1728B52AA6E4}">
                <adec:decorative xmlns:adec="http://schemas.microsoft.com/office/drawing/2017/decorative" val="1"/>
              </a:ext>
            </a:extLst>
          </p:cNvPr>
          <p:cNvSpPr/>
          <p:nvPr/>
        </p:nvSpPr>
        <p:spPr bwMode="auto">
          <a:xfrm>
            <a:off x="8855894" y="5137141"/>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FFFFFF"/>
                </a:solidFill>
                <a:latin typeface="Segoe UI Semibold"/>
                <a:cs typeface="Segoe UI" pitchFamily="34" charset="0"/>
              </a:rPr>
              <a:t>pod-b</a:t>
            </a: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04" name="Rectangle 103">
            <a:extLst>
              <a:ext uri="{FF2B5EF4-FFF2-40B4-BE49-F238E27FC236}">
                <a16:creationId xmlns:a16="http://schemas.microsoft.com/office/drawing/2014/main" id="{D463F366-7D60-4F0A-AA56-B79D634986DD}"/>
              </a:ext>
              <a:ext uri="{C183D7F6-B498-43B3-948B-1728B52AA6E4}">
                <adec:decorative xmlns:adec="http://schemas.microsoft.com/office/drawing/2017/decorative" val="1"/>
              </a:ext>
            </a:extLst>
          </p:cNvPr>
          <p:cNvSpPr/>
          <p:nvPr/>
        </p:nvSpPr>
        <p:spPr bwMode="auto">
          <a:xfrm>
            <a:off x="7763701" y="5801647"/>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FFFFFF"/>
                </a:solidFill>
                <a:latin typeface="Segoe UI Semibold"/>
                <a:cs typeface="Segoe UI" pitchFamily="34" charset="0"/>
              </a:rPr>
              <a:t>pod-c</a:t>
            </a: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05" name="Rectangle 104">
            <a:extLst>
              <a:ext uri="{FF2B5EF4-FFF2-40B4-BE49-F238E27FC236}">
                <a16:creationId xmlns:a16="http://schemas.microsoft.com/office/drawing/2014/main" id="{72199C9D-FB77-4EA6-9499-5605707D4200}"/>
              </a:ext>
              <a:ext uri="{C183D7F6-B498-43B3-948B-1728B52AA6E4}">
                <adec:decorative xmlns:adec="http://schemas.microsoft.com/office/drawing/2017/decorative" val="1"/>
              </a:ext>
            </a:extLst>
          </p:cNvPr>
          <p:cNvSpPr/>
          <p:nvPr/>
        </p:nvSpPr>
        <p:spPr bwMode="auto">
          <a:xfrm>
            <a:off x="8855894" y="5801646"/>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FFFFFF"/>
                </a:solidFill>
                <a:latin typeface="Segoe UI Semibold"/>
                <a:cs typeface="Segoe UI" pitchFamily="34" charset="0"/>
              </a:rPr>
              <a:t>pod-d</a:t>
            </a: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06" name="Rectangle 105">
            <a:extLst>
              <a:ext uri="{FF2B5EF4-FFF2-40B4-BE49-F238E27FC236}">
                <a16:creationId xmlns:a16="http://schemas.microsoft.com/office/drawing/2014/main" id="{7E7D58ED-2071-4235-934E-9F227A66278D}"/>
              </a:ext>
              <a:ext uri="{C183D7F6-B498-43B3-948B-1728B52AA6E4}">
                <adec:decorative xmlns:adec="http://schemas.microsoft.com/office/drawing/2017/decorative" val="1"/>
              </a:ext>
            </a:extLst>
          </p:cNvPr>
          <p:cNvSpPr/>
          <p:nvPr/>
        </p:nvSpPr>
        <p:spPr bwMode="auto">
          <a:xfrm>
            <a:off x="8000701" y="4255788"/>
            <a:ext cx="1325262"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oms-agent</a:t>
            </a:r>
          </a:p>
        </p:txBody>
      </p:sp>
      <p:cxnSp>
        <p:nvCxnSpPr>
          <p:cNvPr id="107" name="Elbow Connector 28">
            <a:extLst>
              <a:ext uri="{FF2B5EF4-FFF2-40B4-BE49-F238E27FC236}">
                <a16:creationId xmlns:a16="http://schemas.microsoft.com/office/drawing/2014/main" id="{F124C9E2-B9EC-4EC7-8414-5F43158F1474}"/>
              </a:ext>
              <a:ext uri="{C183D7F6-B498-43B3-948B-1728B52AA6E4}">
                <adec:decorative xmlns:adec="http://schemas.microsoft.com/office/drawing/2017/decorative" val="1"/>
              </a:ext>
            </a:extLst>
          </p:cNvPr>
          <p:cNvCxnSpPr>
            <a:cxnSpLocks/>
            <a:stCxn id="106" idx="2"/>
            <a:endCxn id="102" idx="3"/>
          </p:cNvCxnSpPr>
          <p:nvPr/>
        </p:nvCxnSpPr>
        <p:spPr>
          <a:xfrm rot="5400000">
            <a:off x="8245245" y="4965238"/>
            <a:ext cx="635170" cy="201005"/>
          </a:xfrm>
          <a:prstGeom prst="bentConnector2">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3" name="Elbow Connector 30">
            <a:extLst>
              <a:ext uri="{FF2B5EF4-FFF2-40B4-BE49-F238E27FC236}">
                <a16:creationId xmlns:a16="http://schemas.microsoft.com/office/drawing/2014/main" id="{7F6B92D0-97DC-4880-BCEF-E59A6E311A4D}"/>
              </a:ext>
              <a:ext uri="{C183D7F6-B498-43B3-948B-1728B52AA6E4}">
                <adec:decorative xmlns:adec="http://schemas.microsoft.com/office/drawing/2017/decorative" val="1"/>
              </a:ext>
            </a:extLst>
          </p:cNvPr>
          <p:cNvCxnSpPr>
            <a:cxnSpLocks/>
            <a:stCxn id="106" idx="2"/>
            <a:endCxn id="103" idx="1"/>
          </p:cNvCxnSpPr>
          <p:nvPr/>
        </p:nvCxnSpPr>
        <p:spPr>
          <a:xfrm rot="16200000" flipH="1">
            <a:off x="8442028" y="4969459"/>
            <a:ext cx="635170" cy="192562"/>
          </a:xfrm>
          <a:prstGeom prst="bentConnector2">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4" name="Elbow Connector 32">
            <a:extLst>
              <a:ext uri="{FF2B5EF4-FFF2-40B4-BE49-F238E27FC236}">
                <a16:creationId xmlns:a16="http://schemas.microsoft.com/office/drawing/2014/main" id="{72BBA63F-66F8-4BEC-9DB1-91A1A87CCD5A}"/>
              </a:ext>
              <a:ext uri="{C183D7F6-B498-43B3-948B-1728B52AA6E4}">
                <adec:decorative xmlns:adec="http://schemas.microsoft.com/office/drawing/2017/decorative" val="1"/>
              </a:ext>
            </a:extLst>
          </p:cNvPr>
          <p:cNvCxnSpPr>
            <a:cxnSpLocks/>
            <a:stCxn id="106" idx="2"/>
            <a:endCxn id="104" idx="3"/>
          </p:cNvCxnSpPr>
          <p:nvPr/>
        </p:nvCxnSpPr>
        <p:spPr>
          <a:xfrm rot="5400000">
            <a:off x="7912992" y="5297491"/>
            <a:ext cx="1299676" cy="201005"/>
          </a:xfrm>
          <a:prstGeom prst="bentConnector2">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Elbow Connector 34">
            <a:extLst>
              <a:ext uri="{FF2B5EF4-FFF2-40B4-BE49-F238E27FC236}">
                <a16:creationId xmlns:a16="http://schemas.microsoft.com/office/drawing/2014/main" id="{937ADFFA-70CA-4D9A-A067-E6EABE4BDA2B}"/>
              </a:ext>
              <a:ext uri="{C183D7F6-B498-43B3-948B-1728B52AA6E4}">
                <adec:decorative xmlns:adec="http://schemas.microsoft.com/office/drawing/2017/decorative" val="1"/>
              </a:ext>
            </a:extLst>
          </p:cNvPr>
          <p:cNvCxnSpPr>
            <a:cxnSpLocks/>
            <a:stCxn id="106" idx="2"/>
            <a:endCxn id="105" idx="1"/>
          </p:cNvCxnSpPr>
          <p:nvPr/>
        </p:nvCxnSpPr>
        <p:spPr>
          <a:xfrm rot="16200000" flipH="1">
            <a:off x="8109776" y="5301711"/>
            <a:ext cx="1299675" cy="192562"/>
          </a:xfrm>
          <a:prstGeom prst="bentConnector2">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5ED75F37-674D-433A-B7E2-ECDB68A42422}"/>
              </a:ext>
              <a:ext uri="{C183D7F6-B498-43B3-948B-1728B52AA6E4}">
                <adec:decorative xmlns:adec="http://schemas.microsoft.com/office/drawing/2017/decorative" val="1"/>
              </a:ext>
            </a:extLst>
          </p:cNvPr>
          <p:cNvSpPr txBox="1"/>
          <p:nvPr/>
        </p:nvSpPr>
        <p:spPr>
          <a:xfrm>
            <a:off x="8746761" y="4790764"/>
            <a:ext cx="844224" cy="307777"/>
          </a:xfrm>
          <a:prstGeom prst="rect">
            <a:avLst/>
          </a:prstGeom>
        </p:spPr>
        <p:txBody>
          <a:bodyPr wrap="square" lIns="0" tIns="0" rIns="0" bIns="0" rtlCol="0">
            <a:spAutoFit/>
          </a:bodyPr>
          <a:lstStyle/>
          <a:p>
            <a:pPr algn="ctr"/>
            <a:r>
              <a:rPr lang="en-US" sz="1000">
                <a:solidFill>
                  <a:schemeClr val="accent1"/>
                </a:solidFill>
                <a:latin typeface="Segoe UI" panose="020B0502040204020203" pitchFamily="34" charset="0"/>
                <a:cs typeface="Segoe UI" panose="020B0502040204020203" pitchFamily="34" charset="0"/>
              </a:rPr>
              <a:t>Collect metrics </a:t>
            </a:r>
          </a:p>
          <a:p>
            <a:pPr algn="ctr"/>
            <a:r>
              <a:rPr lang="en-US" sz="1000">
                <a:solidFill>
                  <a:schemeClr val="accent1"/>
                </a:solidFill>
                <a:latin typeface="Segoe UI" panose="020B0502040204020203" pitchFamily="34" charset="0"/>
                <a:cs typeface="Segoe UI" panose="020B0502040204020203" pitchFamily="34" charset="0"/>
              </a:rPr>
              <a:t>and logs</a:t>
            </a:r>
          </a:p>
        </p:txBody>
      </p:sp>
      <p:pic>
        <p:nvPicPr>
          <p:cNvPr id="153" name="Graphic 152">
            <a:extLst>
              <a:ext uri="{FF2B5EF4-FFF2-40B4-BE49-F238E27FC236}">
                <a16:creationId xmlns:a16="http://schemas.microsoft.com/office/drawing/2014/main" id="{30735E27-AFA1-3F40-AB90-EEAE6E9E487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9641" y="2796742"/>
            <a:ext cx="365760" cy="365760"/>
          </a:xfrm>
          <a:prstGeom prst="rect">
            <a:avLst/>
          </a:prstGeom>
        </p:spPr>
      </p:pic>
      <p:grpSp>
        <p:nvGrpSpPr>
          <p:cNvPr id="49" name="Group 48">
            <a:extLst>
              <a:ext uri="{FF2B5EF4-FFF2-40B4-BE49-F238E27FC236}">
                <a16:creationId xmlns:a16="http://schemas.microsoft.com/office/drawing/2014/main" id="{23ECD540-0468-4E76-AFE6-AC10F21DB8C0}"/>
              </a:ext>
              <a:ext uri="{C183D7F6-B498-43B3-948B-1728B52AA6E4}">
                <adec:decorative xmlns:adec="http://schemas.microsoft.com/office/drawing/2017/decorative" val="1"/>
              </a:ext>
            </a:extLst>
          </p:cNvPr>
          <p:cNvGrpSpPr/>
          <p:nvPr/>
        </p:nvGrpSpPr>
        <p:grpSpPr>
          <a:xfrm>
            <a:off x="3955295" y="1331015"/>
            <a:ext cx="4275220" cy="1330051"/>
            <a:chOff x="3955295" y="1448405"/>
            <a:chExt cx="4275220" cy="1330051"/>
          </a:xfrm>
        </p:grpSpPr>
        <p:sp>
          <p:nvSpPr>
            <p:cNvPr id="162" name="Rectangle 161">
              <a:extLst>
                <a:ext uri="{FF2B5EF4-FFF2-40B4-BE49-F238E27FC236}">
                  <a16:creationId xmlns:a16="http://schemas.microsoft.com/office/drawing/2014/main" id="{8ED568AF-D26C-6A44-B3B7-04DEDA5D921B}"/>
                </a:ext>
              </a:extLst>
            </p:cNvPr>
            <p:cNvSpPr/>
            <p:nvPr/>
          </p:nvSpPr>
          <p:spPr bwMode="auto">
            <a:xfrm>
              <a:off x="3955295" y="1448405"/>
              <a:ext cx="4275220" cy="133005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    Azure Monitor for containers</a:t>
              </a:r>
            </a:p>
          </p:txBody>
        </p:sp>
        <p:sp>
          <p:nvSpPr>
            <p:cNvPr id="27" name="TextBox 26">
              <a:extLst>
                <a:ext uri="{FF2B5EF4-FFF2-40B4-BE49-F238E27FC236}">
                  <a16:creationId xmlns:a16="http://schemas.microsoft.com/office/drawing/2014/main" id="{F643946F-2606-264F-B0B3-37C699DCEA3C}"/>
                </a:ext>
              </a:extLst>
            </p:cNvPr>
            <p:cNvSpPr txBox="1"/>
            <p:nvPr/>
          </p:nvSpPr>
          <p:spPr>
            <a:xfrm>
              <a:off x="4477883" y="1903204"/>
              <a:ext cx="897155" cy="169277"/>
            </a:xfrm>
            <a:prstGeom prst="rect">
              <a:avLst/>
            </a:prstGeom>
            <a:noFill/>
          </p:spPr>
          <p:txBody>
            <a:bodyPr wrap="square" lIns="0" tIns="0" rIns="0" bIns="0" rtlCol="0">
              <a:spAutoFit/>
            </a:bodyPr>
            <a:lstStyle/>
            <a:p>
              <a:pPr algn="ctr"/>
              <a:r>
                <a:rPr lang="en-US" sz="1100"/>
                <a:t>Workbooks</a:t>
              </a:r>
            </a:p>
          </p:txBody>
        </p:sp>
        <p:sp>
          <p:nvSpPr>
            <p:cNvPr id="100" name="TextBox 99">
              <a:extLst>
                <a:ext uri="{FF2B5EF4-FFF2-40B4-BE49-F238E27FC236}">
                  <a16:creationId xmlns:a16="http://schemas.microsoft.com/office/drawing/2014/main" id="{A057A821-4133-EF42-AFA3-408AB4BD5A66}"/>
                </a:ext>
              </a:extLst>
            </p:cNvPr>
            <p:cNvSpPr txBox="1"/>
            <p:nvPr/>
          </p:nvSpPr>
          <p:spPr>
            <a:xfrm>
              <a:off x="5644327" y="1893584"/>
              <a:ext cx="897155" cy="169277"/>
            </a:xfrm>
            <a:prstGeom prst="rect">
              <a:avLst/>
            </a:prstGeom>
            <a:noFill/>
          </p:spPr>
          <p:txBody>
            <a:bodyPr wrap="square" lIns="0" tIns="0" rIns="0" bIns="0" rtlCol="0">
              <a:spAutoFit/>
            </a:bodyPr>
            <a:lstStyle/>
            <a:p>
              <a:pPr algn="ctr"/>
              <a:r>
                <a:rPr lang="en-US" sz="1100"/>
                <a:t>Log Analytics</a:t>
              </a:r>
            </a:p>
          </p:txBody>
        </p:sp>
        <p:sp>
          <p:nvSpPr>
            <p:cNvPr id="101" name="TextBox 100">
              <a:extLst>
                <a:ext uri="{FF2B5EF4-FFF2-40B4-BE49-F238E27FC236}">
                  <a16:creationId xmlns:a16="http://schemas.microsoft.com/office/drawing/2014/main" id="{787EEE6D-20BE-234D-BC85-0481E35400CB}"/>
                </a:ext>
              </a:extLst>
            </p:cNvPr>
            <p:cNvSpPr txBox="1"/>
            <p:nvPr/>
          </p:nvSpPr>
          <p:spPr>
            <a:xfrm>
              <a:off x="6810771" y="1901740"/>
              <a:ext cx="897155" cy="169277"/>
            </a:xfrm>
            <a:prstGeom prst="rect">
              <a:avLst/>
            </a:prstGeom>
            <a:noFill/>
          </p:spPr>
          <p:txBody>
            <a:bodyPr wrap="square" lIns="0" tIns="0" rIns="0" bIns="0" rtlCol="0">
              <a:spAutoFit/>
            </a:bodyPr>
            <a:lstStyle/>
            <a:p>
              <a:pPr algn="ctr"/>
              <a:r>
                <a:rPr lang="en-US" sz="1100"/>
                <a:t>Alerts</a:t>
              </a:r>
            </a:p>
          </p:txBody>
        </p:sp>
        <p:pic>
          <p:nvPicPr>
            <p:cNvPr id="43" name="Graphic 42">
              <a:extLst>
                <a:ext uri="{FF2B5EF4-FFF2-40B4-BE49-F238E27FC236}">
                  <a16:creationId xmlns:a16="http://schemas.microsoft.com/office/drawing/2014/main" id="{B1217D81-C494-4553-99D2-0A1D1890AB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10024" y="2119708"/>
              <a:ext cx="365760" cy="365760"/>
            </a:xfrm>
            <a:prstGeom prst="rect">
              <a:avLst/>
            </a:prstGeom>
          </p:spPr>
        </p:pic>
        <p:pic>
          <p:nvPicPr>
            <p:cNvPr id="46" name="Graphic 45">
              <a:extLst>
                <a:ext uri="{FF2B5EF4-FFF2-40B4-BE49-F238E27FC236}">
                  <a16:creationId xmlns:a16="http://schemas.microsoft.com/office/drawing/2014/main" id="{E0056F75-AE7B-46CA-9FD6-A2A0F831BA2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43580" y="2111081"/>
              <a:ext cx="365760" cy="365760"/>
            </a:xfrm>
            <a:prstGeom prst="rect">
              <a:avLst/>
            </a:prstGeom>
          </p:spPr>
        </p:pic>
        <p:pic>
          <p:nvPicPr>
            <p:cNvPr id="48" name="Graphic 47">
              <a:extLst>
                <a:ext uri="{FF2B5EF4-FFF2-40B4-BE49-F238E27FC236}">
                  <a16:creationId xmlns:a16="http://schemas.microsoft.com/office/drawing/2014/main" id="{8AC8C316-1A65-4924-BEA7-1CF5683D88D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62213" y="2146530"/>
              <a:ext cx="365760" cy="365760"/>
            </a:xfrm>
            <a:prstGeom prst="rect">
              <a:avLst/>
            </a:prstGeom>
          </p:spPr>
        </p:pic>
      </p:grpSp>
      <p:grpSp>
        <p:nvGrpSpPr>
          <p:cNvPr id="50" name="Group 49">
            <a:extLst>
              <a:ext uri="{FF2B5EF4-FFF2-40B4-BE49-F238E27FC236}">
                <a16:creationId xmlns:a16="http://schemas.microsoft.com/office/drawing/2014/main" id="{CAB53CB6-5D8B-4E2E-8863-18C6F9B4AAA7}"/>
              </a:ext>
              <a:ext uri="{C183D7F6-B498-43B3-948B-1728B52AA6E4}">
                <adec:decorative xmlns:adec="http://schemas.microsoft.com/office/drawing/2017/decorative" val="1"/>
              </a:ext>
            </a:extLst>
          </p:cNvPr>
          <p:cNvGrpSpPr/>
          <p:nvPr/>
        </p:nvGrpSpPr>
        <p:grpSpPr>
          <a:xfrm>
            <a:off x="4026223" y="1141619"/>
            <a:ext cx="749380" cy="371847"/>
            <a:chOff x="2862739" y="1484603"/>
            <a:chExt cx="749380" cy="371847"/>
          </a:xfrm>
        </p:grpSpPr>
        <p:pic>
          <p:nvPicPr>
            <p:cNvPr id="40" name="Graphic 39">
              <a:extLst>
                <a:ext uri="{FF2B5EF4-FFF2-40B4-BE49-F238E27FC236}">
                  <a16:creationId xmlns:a16="http://schemas.microsoft.com/office/drawing/2014/main" id="{43EDFF5F-D515-48B4-B89D-4919168062D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62739" y="1490690"/>
              <a:ext cx="365760" cy="365760"/>
            </a:xfrm>
            <a:prstGeom prst="rect">
              <a:avLst/>
            </a:prstGeom>
          </p:spPr>
        </p:pic>
        <p:pic>
          <p:nvPicPr>
            <p:cNvPr id="44" name="Graphic 43">
              <a:extLst>
                <a:ext uri="{FF2B5EF4-FFF2-40B4-BE49-F238E27FC236}">
                  <a16:creationId xmlns:a16="http://schemas.microsoft.com/office/drawing/2014/main" id="{B609AF21-39DC-4CF7-AD15-4E638CC8D44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246359" y="1484603"/>
              <a:ext cx="365760" cy="365760"/>
            </a:xfrm>
            <a:prstGeom prst="rect">
              <a:avLst/>
            </a:prstGeom>
          </p:spPr>
        </p:pic>
      </p:grpSp>
      <p:cxnSp>
        <p:nvCxnSpPr>
          <p:cNvPr id="24" name="Elbow Connector 23">
            <a:extLst>
              <a:ext uri="{FF2B5EF4-FFF2-40B4-BE49-F238E27FC236}">
                <a16:creationId xmlns:a16="http://schemas.microsoft.com/office/drawing/2014/main" id="{B146AAB3-9D2C-CB4F-9850-2E01FFDD6C68}"/>
              </a:ext>
              <a:ext uri="{C183D7F6-B498-43B3-948B-1728B52AA6E4}">
                <adec:decorative xmlns:adec="http://schemas.microsoft.com/office/drawing/2017/decorative" val="1"/>
              </a:ext>
            </a:extLst>
          </p:cNvPr>
          <p:cNvCxnSpPr>
            <a:cxnSpLocks/>
            <a:stCxn id="41" idx="0"/>
            <a:endCxn id="162" idx="2"/>
          </p:cNvCxnSpPr>
          <p:nvPr/>
        </p:nvCxnSpPr>
        <p:spPr>
          <a:xfrm rot="5400000" flipH="1" flipV="1">
            <a:off x="4197568" y="1975484"/>
            <a:ext cx="1209755" cy="2580920"/>
          </a:xfrm>
          <a:prstGeom prst="bentConnector3">
            <a:avLst>
              <a:gd name="adj1" fmla="val 50000"/>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4" name="Elbow Connector 23">
            <a:extLst>
              <a:ext uri="{FF2B5EF4-FFF2-40B4-BE49-F238E27FC236}">
                <a16:creationId xmlns:a16="http://schemas.microsoft.com/office/drawing/2014/main" id="{73C1CF94-D32D-42C9-9AC3-3FB61BD1E3EA}"/>
              </a:ext>
              <a:ext uri="{C183D7F6-B498-43B3-948B-1728B52AA6E4}">
                <adec:decorative xmlns:adec="http://schemas.microsoft.com/office/drawing/2017/decorative" val="1"/>
              </a:ext>
            </a:extLst>
          </p:cNvPr>
          <p:cNvCxnSpPr>
            <a:cxnSpLocks/>
            <a:stCxn id="85" idx="0"/>
            <a:endCxn id="162" idx="2"/>
          </p:cNvCxnSpPr>
          <p:nvPr/>
        </p:nvCxnSpPr>
        <p:spPr>
          <a:xfrm rot="16200000" flipV="1">
            <a:off x="6773357" y="1980615"/>
            <a:ext cx="1209525" cy="2570428"/>
          </a:xfrm>
          <a:prstGeom prst="bentConnector3">
            <a:avLst>
              <a:gd name="adj1" fmla="val 50000"/>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394A5EED-8E5D-4BA9-9FA7-0A05B7BFD569}"/>
              </a:ext>
              <a:ext uri="{C183D7F6-B498-43B3-948B-1728B52AA6E4}">
                <adec:decorative xmlns:adec="http://schemas.microsoft.com/office/drawing/2017/decorative" val="1"/>
              </a:ext>
            </a:extLst>
          </p:cNvPr>
          <p:cNvCxnSpPr>
            <a:cxnSpLocks/>
            <a:stCxn id="74" idx="0"/>
            <a:endCxn id="162" idx="2"/>
          </p:cNvCxnSpPr>
          <p:nvPr/>
        </p:nvCxnSpPr>
        <p:spPr>
          <a:xfrm flipH="1" flipV="1">
            <a:off x="6092905" y="2661066"/>
            <a:ext cx="1" cy="1209525"/>
          </a:xfrm>
          <a:prstGeom prst="line">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73C2DA24-58C5-4CFF-A18D-1D490B66A418}"/>
              </a:ext>
              <a:ext uri="{C183D7F6-B498-43B3-948B-1728B52AA6E4}">
                <adec:decorative xmlns:adec="http://schemas.microsoft.com/office/drawing/2017/decorative" val="1"/>
              </a:ext>
            </a:extLst>
          </p:cNvPr>
          <p:cNvSpPr txBox="1"/>
          <p:nvPr/>
        </p:nvSpPr>
        <p:spPr>
          <a:xfrm>
            <a:off x="4658741" y="2822739"/>
            <a:ext cx="1434163" cy="153888"/>
          </a:xfrm>
          <a:prstGeom prst="rect">
            <a:avLst/>
          </a:prstGeom>
        </p:spPr>
        <p:txBody>
          <a:bodyPr wrap="square" lIns="0" tIns="0" rIns="0" bIns="0" rtlCol="0">
            <a:spAutoFit/>
          </a:bodyPr>
          <a:lstStyle/>
          <a:p>
            <a:pPr algn="ctr"/>
            <a:r>
              <a:rPr lang="en-US" sz="1000">
                <a:solidFill>
                  <a:schemeClr val="accent1"/>
                </a:solidFill>
                <a:latin typeface="Segoe UI" panose="020B0502040204020203" pitchFamily="34" charset="0"/>
                <a:cs typeface="Segoe UI" panose="020B0502040204020203" pitchFamily="34" charset="0"/>
              </a:rPr>
              <a:t>Send metrics and logs</a:t>
            </a:r>
          </a:p>
        </p:txBody>
      </p:sp>
      <p:pic>
        <p:nvPicPr>
          <p:cNvPr id="70" name="Graphic 69">
            <a:extLst>
              <a:ext uri="{FF2B5EF4-FFF2-40B4-BE49-F238E27FC236}">
                <a16:creationId xmlns:a16="http://schemas.microsoft.com/office/drawing/2014/main" id="{3199FDBA-5730-4E99-9871-D3F18FF0A957}"/>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203563" y="4501944"/>
            <a:ext cx="274320" cy="274320"/>
          </a:xfrm>
          <a:prstGeom prst="rect">
            <a:avLst/>
          </a:prstGeom>
        </p:spPr>
      </p:pic>
      <p:pic>
        <p:nvPicPr>
          <p:cNvPr id="71" name="Graphic 70">
            <a:extLst>
              <a:ext uri="{FF2B5EF4-FFF2-40B4-BE49-F238E27FC236}">
                <a16:creationId xmlns:a16="http://schemas.microsoft.com/office/drawing/2014/main" id="{BC76759A-50D5-489D-9BCD-BB1A544FE5FF}"/>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484608" y="2670686"/>
            <a:ext cx="274320" cy="274320"/>
          </a:xfrm>
          <a:prstGeom prst="rect">
            <a:avLst/>
          </a:prstGeom>
        </p:spPr>
      </p:pic>
      <p:pic>
        <p:nvPicPr>
          <p:cNvPr id="130" name="Graphic 129">
            <a:extLst>
              <a:ext uri="{FF2B5EF4-FFF2-40B4-BE49-F238E27FC236}">
                <a16:creationId xmlns:a16="http://schemas.microsoft.com/office/drawing/2014/main" id="{BB36DFD6-DB63-4633-8634-3DD75DE7EA84}"/>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779565" y="4499412"/>
            <a:ext cx="274320" cy="274320"/>
          </a:xfrm>
          <a:prstGeom prst="rect">
            <a:avLst/>
          </a:prstGeom>
        </p:spPr>
      </p:pic>
      <p:pic>
        <p:nvPicPr>
          <p:cNvPr id="131" name="Graphic 130">
            <a:extLst>
              <a:ext uri="{FF2B5EF4-FFF2-40B4-BE49-F238E27FC236}">
                <a16:creationId xmlns:a16="http://schemas.microsoft.com/office/drawing/2014/main" id="{B1E47A11-F105-47C3-8D46-86883E96E326}"/>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55567" y="4496880"/>
            <a:ext cx="274320" cy="274320"/>
          </a:xfrm>
          <a:prstGeom prst="rect">
            <a:avLst/>
          </a:prstGeom>
        </p:spPr>
      </p:pic>
    </p:spTree>
    <p:extLst>
      <p:ext uri="{BB962C8B-B14F-4D97-AF65-F5344CB8AC3E}">
        <p14:creationId xmlns:p14="http://schemas.microsoft.com/office/powerpoint/2010/main" val="41588959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8C0158EF-EDC2-D34D-BBAF-5B7945B5B1BE}"/>
              </a:ext>
            </a:extLst>
          </p:cNvPr>
          <p:cNvSpPr>
            <a:spLocks noGrp="1"/>
          </p:cNvSpPr>
          <p:nvPr>
            <p:ph type="title"/>
          </p:nvPr>
        </p:nvSpPr>
        <p:spPr>
          <a:xfrm>
            <a:off x="588263" y="457200"/>
            <a:ext cx="11018520" cy="861774"/>
          </a:xfrm>
        </p:spPr>
        <p:txBody>
          <a:bodyPr/>
          <a:lstStyle/>
          <a:p>
            <a:r>
              <a:rPr lang="en-US"/>
              <a:t>Azure Arc-enabled Kubernetes </a:t>
            </a:r>
            <a:br>
              <a:rPr lang="en-US"/>
            </a:br>
            <a:r>
              <a:rPr lang="en-US" sz="2000">
                <a:solidFill>
                  <a:schemeClr val="accent1"/>
                </a:solidFill>
                <a:latin typeface="+mn-lt"/>
              </a:rPr>
              <a:t>Microsoft Defender for Cloud</a:t>
            </a:r>
          </a:p>
        </p:txBody>
      </p:sp>
      <p:sp>
        <p:nvSpPr>
          <p:cNvPr id="60" name="Rectangle 59">
            <a:extLst>
              <a:ext uri="{FF2B5EF4-FFF2-40B4-BE49-F238E27FC236}">
                <a16:creationId xmlns:a16="http://schemas.microsoft.com/office/drawing/2014/main" id="{ED65ECCB-697D-DD4C-B796-3FD172A065DD}"/>
              </a:ext>
            </a:extLst>
          </p:cNvPr>
          <p:cNvSpPr/>
          <p:nvPr/>
        </p:nvSpPr>
        <p:spPr>
          <a:xfrm>
            <a:off x="14492075" y="9210710"/>
            <a:ext cx="53251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create</a:t>
            </a:r>
            <a:endParaRPr kumimoji="0" lang="en-US" sz="1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3EA558F6-23E8-4854-95A8-312AA7BE460E}"/>
              </a:ext>
              <a:ext uri="{C183D7F6-B498-43B3-948B-1728B52AA6E4}">
                <adec:decorative xmlns:adec="http://schemas.microsoft.com/office/drawing/2017/decorative" val="1"/>
              </a:ext>
            </a:extLst>
          </p:cNvPr>
          <p:cNvGrpSpPr/>
          <p:nvPr/>
        </p:nvGrpSpPr>
        <p:grpSpPr>
          <a:xfrm>
            <a:off x="52320" y="1362201"/>
            <a:ext cx="10714805" cy="5456243"/>
            <a:chOff x="52320" y="1362201"/>
            <a:chExt cx="10714805" cy="5456243"/>
          </a:xfrm>
        </p:grpSpPr>
        <p:sp>
          <p:nvSpPr>
            <p:cNvPr id="152" name="Rectangle 151">
              <a:extLst>
                <a:ext uri="{FF2B5EF4-FFF2-40B4-BE49-F238E27FC236}">
                  <a16:creationId xmlns:a16="http://schemas.microsoft.com/office/drawing/2014/main" id="{05F2DFC9-66E2-1C4B-B2AC-26DBDD09C428}"/>
                </a:ext>
              </a:extLst>
            </p:cNvPr>
            <p:cNvSpPr/>
            <p:nvPr/>
          </p:nvSpPr>
          <p:spPr bwMode="auto">
            <a:xfrm>
              <a:off x="1339850" y="3147060"/>
              <a:ext cx="9404349" cy="367138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pic>
          <p:nvPicPr>
            <p:cNvPr id="153" name="Graphic 152">
              <a:extLst>
                <a:ext uri="{FF2B5EF4-FFF2-40B4-BE49-F238E27FC236}">
                  <a16:creationId xmlns:a16="http://schemas.microsoft.com/office/drawing/2014/main" id="{30735E27-AFA1-3F40-AB90-EEAE6E9E48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6970" y="2927074"/>
              <a:ext cx="365760" cy="365760"/>
            </a:xfrm>
            <a:prstGeom prst="rect">
              <a:avLst/>
            </a:prstGeom>
          </p:spPr>
        </p:pic>
        <p:sp>
          <p:nvSpPr>
            <p:cNvPr id="162" name="Rectangle 161">
              <a:extLst>
                <a:ext uri="{FF2B5EF4-FFF2-40B4-BE49-F238E27FC236}">
                  <a16:creationId xmlns:a16="http://schemas.microsoft.com/office/drawing/2014/main" id="{8ED568AF-D26C-6A44-B3B7-04DEDA5D921B}"/>
                </a:ext>
              </a:extLst>
            </p:cNvPr>
            <p:cNvSpPr/>
            <p:nvPr/>
          </p:nvSpPr>
          <p:spPr bwMode="auto">
            <a:xfrm>
              <a:off x="7245198" y="1578652"/>
              <a:ext cx="3167941" cy="133005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Microsoft Defender for Cloud</a:t>
              </a:r>
            </a:p>
          </p:txBody>
        </p:sp>
        <p:sp>
          <p:nvSpPr>
            <p:cNvPr id="100" name="TextBox 99">
              <a:extLst>
                <a:ext uri="{FF2B5EF4-FFF2-40B4-BE49-F238E27FC236}">
                  <a16:creationId xmlns:a16="http://schemas.microsoft.com/office/drawing/2014/main" id="{A057A821-4133-EF42-AFA3-408AB4BD5A66}"/>
                </a:ext>
              </a:extLst>
            </p:cNvPr>
            <p:cNvSpPr txBox="1"/>
            <p:nvPr/>
          </p:nvSpPr>
          <p:spPr>
            <a:xfrm>
              <a:off x="7580197" y="2406395"/>
              <a:ext cx="897155" cy="1692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Log Analytics</a:t>
              </a:r>
            </a:p>
          </p:txBody>
        </p:sp>
        <p:pic>
          <p:nvPicPr>
            <p:cNvPr id="43" name="Graphic 42">
              <a:extLst>
                <a:ext uri="{FF2B5EF4-FFF2-40B4-BE49-F238E27FC236}">
                  <a16:creationId xmlns:a16="http://schemas.microsoft.com/office/drawing/2014/main" id="{B1217D81-C494-4553-99D2-0A1D1890AB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51495" y="2248554"/>
              <a:ext cx="365760" cy="365760"/>
            </a:xfrm>
            <a:prstGeom prst="rect">
              <a:avLst/>
            </a:prstGeom>
          </p:spPr>
        </p:pic>
        <p:cxnSp>
          <p:nvCxnSpPr>
            <p:cNvPr id="24" name="Elbow Connector 23">
              <a:extLst>
                <a:ext uri="{FF2B5EF4-FFF2-40B4-BE49-F238E27FC236}">
                  <a16:creationId xmlns:a16="http://schemas.microsoft.com/office/drawing/2014/main" id="{B146AAB3-9D2C-CB4F-9850-2E01FFDD6C68}"/>
                </a:ext>
              </a:extLst>
            </p:cNvPr>
            <p:cNvCxnSpPr>
              <a:cxnSpLocks/>
            </p:cNvCxnSpPr>
            <p:nvPr/>
          </p:nvCxnSpPr>
          <p:spPr>
            <a:xfrm flipV="1">
              <a:off x="4412184" y="2614314"/>
              <a:ext cx="4257341" cy="406146"/>
            </a:xfrm>
            <a:prstGeom prst="bentConnector2">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73C2DA24-58C5-4CFF-A18D-1D490B66A418}"/>
                </a:ext>
              </a:extLst>
            </p:cNvPr>
            <p:cNvSpPr txBox="1"/>
            <p:nvPr/>
          </p:nvSpPr>
          <p:spPr>
            <a:xfrm>
              <a:off x="8499265" y="2715946"/>
              <a:ext cx="1391678" cy="161583"/>
            </a:xfrm>
            <a:prstGeom prst="rect">
              <a:avLst/>
            </a:prstGeom>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Send audit logs</a:t>
              </a:r>
            </a:p>
          </p:txBody>
        </p:sp>
        <p:cxnSp>
          <p:nvCxnSpPr>
            <p:cNvPr id="3" name="Straight Connector 2">
              <a:extLst>
                <a:ext uri="{FF2B5EF4-FFF2-40B4-BE49-F238E27FC236}">
                  <a16:creationId xmlns:a16="http://schemas.microsoft.com/office/drawing/2014/main" id="{38F5DCB9-A641-494D-9C83-DD34465BF342}"/>
                </a:ext>
              </a:extLst>
            </p:cNvPr>
            <p:cNvCxnSpPr/>
            <p:nvPr/>
          </p:nvCxnSpPr>
          <p:spPr>
            <a:xfrm>
              <a:off x="4758928" y="3147060"/>
              <a:ext cx="0" cy="3671384"/>
            </a:xfrm>
            <a:prstGeom prst="line">
              <a:avLst/>
            </a:prstGeom>
            <a:ln>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F4381755-8867-4B74-AA0E-27D286282142}"/>
                </a:ext>
              </a:extLst>
            </p:cNvPr>
            <p:cNvGrpSpPr/>
            <p:nvPr/>
          </p:nvGrpSpPr>
          <p:grpSpPr>
            <a:xfrm>
              <a:off x="5481341" y="4031050"/>
              <a:ext cx="4540446" cy="2694027"/>
              <a:chOff x="5107896" y="4048391"/>
              <a:chExt cx="4540446" cy="2694027"/>
            </a:xfrm>
          </p:grpSpPr>
          <p:sp>
            <p:nvSpPr>
              <p:cNvPr id="74" name="Rectangle 73">
                <a:extLst>
                  <a:ext uri="{FF2B5EF4-FFF2-40B4-BE49-F238E27FC236}">
                    <a16:creationId xmlns:a16="http://schemas.microsoft.com/office/drawing/2014/main" id="{0F934B63-DA93-4C2A-9BD5-B559CBB2ED01}"/>
                  </a:ext>
                </a:extLst>
              </p:cNvPr>
              <p:cNvSpPr/>
              <p:nvPr/>
            </p:nvSpPr>
            <p:spPr bwMode="auto">
              <a:xfrm>
                <a:off x="5107896" y="4048391"/>
                <a:ext cx="1970019" cy="269402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node-2</a:t>
                </a:r>
              </a:p>
            </p:txBody>
          </p:sp>
          <p:sp>
            <p:nvSpPr>
              <p:cNvPr id="75" name="Rectangle 74">
                <a:extLst>
                  <a:ext uri="{FF2B5EF4-FFF2-40B4-BE49-F238E27FC236}">
                    <a16:creationId xmlns:a16="http://schemas.microsoft.com/office/drawing/2014/main" id="{2D24CF90-1D7B-45F6-9CDD-A059DBE6ED18}"/>
                  </a:ext>
                </a:extLst>
              </p:cNvPr>
              <p:cNvSpPr/>
              <p:nvPr/>
            </p:nvSpPr>
            <p:spPr bwMode="auto">
              <a:xfrm>
                <a:off x="5193274" y="5314941"/>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pod-c</a:t>
                </a:r>
              </a:p>
            </p:txBody>
          </p:sp>
          <p:sp>
            <p:nvSpPr>
              <p:cNvPr id="76" name="Rectangle 75">
                <a:extLst>
                  <a:ext uri="{FF2B5EF4-FFF2-40B4-BE49-F238E27FC236}">
                    <a16:creationId xmlns:a16="http://schemas.microsoft.com/office/drawing/2014/main" id="{9135E72C-90C5-4CBE-9380-FFD505782DD1}"/>
                  </a:ext>
                </a:extLst>
              </p:cNvPr>
              <p:cNvSpPr/>
              <p:nvPr/>
            </p:nvSpPr>
            <p:spPr bwMode="auto">
              <a:xfrm>
                <a:off x="6285467" y="5314941"/>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pod-d</a:t>
                </a:r>
              </a:p>
            </p:txBody>
          </p:sp>
          <p:sp>
            <p:nvSpPr>
              <p:cNvPr id="77" name="Rectangle 76">
                <a:extLst>
                  <a:ext uri="{FF2B5EF4-FFF2-40B4-BE49-F238E27FC236}">
                    <a16:creationId xmlns:a16="http://schemas.microsoft.com/office/drawing/2014/main" id="{4C46A06F-7477-44C9-9E07-300A6209C113}"/>
                  </a:ext>
                </a:extLst>
              </p:cNvPr>
              <p:cNvSpPr/>
              <p:nvPr/>
            </p:nvSpPr>
            <p:spPr bwMode="auto">
              <a:xfrm>
                <a:off x="5193274" y="5979447"/>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pod-e</a:t>
                </a:r>
              </a:p>
            </p:txBody>
          </p:sp>
          <p:sp>
            <p:nvSpPr>
              <p:cNvPr id="78" name="Rectangle 77">
                <a:extLst>
                  <a:ext uri="{FF2B5EF4-FFF2-40B4-BE49-F238E27FC236}">
                    <a16:creationId xmlns:a16="http://schemas.microsoft.com/office/drawing/2014/main" id="{22354773-C6EE-4FAB-A582-F4E316E67D59}"/>
                  </a:ext>
                </a:extLst>
              </p:cNvPr>
              <p:cNvSpPr/>
              <p:nvPr/>
            </p:nvSpPr>
            <p:spPr bwMode="auto">
              <a:xfrm>
                <a:off x="6285467" y="5979446"/>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pod-f</a:t>
                </a:r>
              </a:p>
            </p:txBody>
          </p:sp>
          <p:sp>
            <p:nvSpPr>
              <p:cNvPr id="85" name="Rectangle 84">
                <a:extLst>
                  <a:ext uri="{FF2B5EF4-FFF2-40B4-BE49-F238E27FC236}">
                    <a16:creationId xmlns:a16="http://schemas.microsoft.com/office/drawing/2014/main" id="{6E88AFBD-A4C7-4991-8F92-88C09A20FC12}"/>
                  </a:ext>
                </a:extLst>
              </p:cNvPr>
              <p:cNvSpPr/>
              <p:nvPr/>
            </p:nvSpPr>
            <p:spPr bwMode="auto">
              <a:xfrm>
                <a:off x="7678323" y="4048391"/>
                <a:ext cx="1970019" cy="269402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node-n</a:t>
                </a:r>
              </a:p>
            </p:txBody>
          </p:sp>
          <p:sp>
            <p:nvSpPr>
              <p:cNvPr id="102" name="Rectangle 101">
                <a:extLst>
                  <a:ext uri="{FF2B5EF4-FFF2-40B4-BE49-F238E27FC236}">
                    <a16:creationId xmlns:a16="http://schemas.microsoft.com/office/drawing/2014/main" id="{14C0CEF7-2642-43B5-B1C0-01F4BFD2D8AB}"/>
                  </a:ext>
                </a:extLst>
              </p:cNvPr>
              <p:cNvSpPr/>
              <p:nvPr/>
            </p:nvSpPr>
            <p:spPr bwMode="auto">
              <a:xfrm>
                <a:off x="7763701" y="5314941"/>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pod-c</a:t>
                </a:r>
              </a:p>
            </p:txBody>
          </p:sp>
          <p:sp>
            <p:nvSpPr>
              <p:cNvPr id="103" name="Rectangle 102">
                <a:extLst>
                  <a:ext uri="{FF2B5EF4-FFF2-40B4-BE49-F238E27FC236}">
                    <a16:creationId xmlns:a16="http://schemas.microsoft.com/office/drawing/2014/main" id="{818CCD40-9F29-4850-89C1-550148B4B79F}"/>
                  </a:ext>
                </a:extLst>
              </p:cNvPr>
              <p:cNvSpPr/>
              <p:nvPr/>
            </p:nvSpPr>
            <p:spPr bwMode="auto">
              <a:xfrm>
                <a:off x="8855894" y="5314941"/>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pod-d</a:t>
                </a:r>
              </a:p>
            </p:txBody>
          </p:sp>
          <p:sp>
            <p:nvSpPr>
              <p:cNvPr id="104" name="Rectangle 103">
                <a:extLst>
                  <a:ext uri="{FF2B5EF4-FFF2-40B4-BE49-F238E27FC236}">
                    <a16:creationId xmlns:a16="http://schemas.microsoft.com/office/drawing/2014/main" id="{D463F366-7D60-4F0A-AA56-B79D634986DD}"/>
                  </a:ext>
                </a:extLst>
              </p:cNvPr>
              <p:cNvSpPr/>
              <p:nvPr/>
            </p:nvSpPr>
            <p:spPr bwMode="auto">
              <a:xfrm>
                <a:off x="7763701" y="5979447"/>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pod-e</a:t>
                </a:r>
              </a:p>
            </p:txBody>
          </p:sp>
          <p:sp>
            <p:nvSpPr>
              <p:cNvPr id="105" name="Rectangle 104">
                <a:extLst>
                  <a:ext uri="{FF2B5EF4-FFF2-40B4-BE49-F238E27FC236}">
                    <a16:creationId xmlns:a16="http://schemas.microsoft.com/office/drawing/2014/main" id="{72199C9D-FB77-4EA6-9499-5605707D4200}"/>
                  </a:ext>
                </a:extLst>
              </p:cNvPr>
              <p:cNvSpPr/>
              <p:nvPr/>
            </p:nvSpPr>
            <p:spPr bwMode="auto">
              <a:xfrm>
                <a:off x="8855894" y="5979446"/>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pod-f</a:t>
                </a:r>
              </a:p>
            </p:txBody>
          </p:sp>
          <p:sp>
            <p:nvSpPr>
              <p:cNvPr id="62" name="Rectangle 61">
                <a:extLst>
                  <a:ext uri="{FF2B5EF4-FFF2-40B4-BE49-F238E27FC236}">
                    <a16:creationId xmlns:a16="http://schemas.microsoft.com/office/drawing/2014/main" id="{F2EEF603-3047-6541-93EE-5433B560CAB3}"/>
                  </a:ext>
                </a:extLst>
              </p:cNvPr>
              <p:cNvSpPr/>
              <p:nvPr/>
            </p:nvSpPr>
            <p:spPr bwMode="auto">
              <a:xfrm>
                <a:off x="5193489" y="4650435"/>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pod-a</a:t>
                </a:r>
              </a:p>
            </p:txBody>
          </p:sp>
          <p:sp>
            <p:nvSpPr>
              <p:cNvPr id="63" name="Rectangle 62">
                <a:extLst>
                  <a:ext uri="{FF2B5EF4-FFF2-40B4-BE49-F238E27FC236}">
                    <a16:creationId xmlns:a16="http://schemas.microsoft.com/office/drawing/2014/main" id="{92B5D931-2A6B-9544-976D-79E83F1A9473}"/>
                  </a:ext>
                </a:extLst>
              </p:cNvPr>
              <p:cNvSpPr/>
              <p:nvPr/>
            </p:nvSpPr>
            <p:spPr bwMode="auto">
              <a:xfrm>
                <a:off x="6285682" y="4650435"/>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pod-b</a:t>
                </a:r>
              </a:p>
            </p:txBody>
          </p:sp>
          <p:sp>
            <p:nvSpPr>
              <p:cNvPr id="65" name="Rectangle 64">
                <a:extLst>
                  <a:ext uri="{FF2B5EF4-FFF2-40B4-BE49-F238E27FC236}">
                    <a16:creationId xmlns:a16="http://schemas.microsoft.com/office/drawing/2014/main" id="{3865DC8D-954C-D646-A2DB-F867020A0A67}"/>
                  </a:ext>
                </a:extLst>
              </p:cNvPr>
              <p:cNvSpPr/>
              <p:nvPr/>
            </p:nvSpPr>
            <p:spPr bwMode="auto">
              <a:xfrm>
                <a:off x="7763701" y="4650435"/>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pod-a</a:t>
                </a:r>
              </a:p>
            </p:txBody>
          </p:sp>
          <p:sp>
            <p:nvSpPr>
              <p:cNvPr id="66" name="Rectangle 65">
                <a:extLst>
                  <a:ext uri="{FF2B5EF4-FFF2-40B4-BE49-F238E27FC236}">
                    <a16:creationId xmlns:a16="http://schemas.microsoft.com/office/drawing/2014/main" id="{F10179B1-9440-E448-B1D5-F592EF4506D4}"/>
                  </a:ext>
                </a:extLst>
              </p:cNvPr>
              <p:cNvSpPr/>
              <p:nvPr/>
            </p:nvSpPr>
            <p:spPr bwMode="auto">
              <a:xfrm>
                <a:off x="8855894" y="4650435"/>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pod-b</a:t>
                </a:r>
              </a:p>
            </p:txBody>
          </p:sp>
        </p:grpSp>
        <p:sp>
          <p:nvSpPr>
            <p:cNvPr id="88" name="Rectangle 87">
              <a:extLst>
                <a:ext uri="{FF2B5EF4-FFF2-40B4-BE49-F238E27FC236}">
                  <a16:creationId xmlns:a16="http://schemas.microsoft.com/office/drawing/2014/main" id="{66713C30-2F3C-0949-BEE9-A6C58B5BD7D2}"/>
                </a:ext>
              </a:extLst>
            </p:cNvPr>
            <p:cNvSpPr/>
            <p:nvPr/>
          </p:nvSpPr>
          <p:spPr>
            <a:xfrm>
              <a:off x="2297563" y="1502215"/>
              <a:ext cx="3902087" cy="26161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Continuous discovery of Arc-enabled Kubernetes instances</a:t>
              </a:r>
            </a:p>
          </p:txBody>
        </p:sp>
        <p:sp>
          <p:nvSpPr>
            <p:cNvPr id="91" name="Rectangle 90">
              <a:extLst>
                <a:ext uri="{FF2B5EF4-FFF2-40B4-BE49-F238E27FC236}">
                  <a16:creationId xmlns:a16="http://schemas.microsoft.com/office/drawing/2014/main" id="{C0706F03-CE88-1B41-9252-AA68E0DF64ED}"/>
                </a:ext>
              </a:extLst>
            </p:cNvPr>
            <p:cNvSpPr/>
            <p:nvPr/>
          </p:nvSpPr>
          <p:spPr>
            <a:xfrm>
              <a:off x="2232872" y="1966061"/>
              <a:ext cx="3719163" cy="26161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Actionable recommendations for security best practices </a:t>
              </a:r>
            </a:p>
          </p:txBody>
        </p:sp>
        <p:sp>
          <p:nvSpPr>
            <p:cNvPr id="92" name="Rectangle 91">
              <a:extLst>
                <a:ext uri="{FF2B5EF4-FFF2-40B4-BE49-F238E27FC236}">
                  <a16:creationId xmlns:a16="http://schemas.microsoft.com/office/drawing/2014/main" id="{945D4EB3-1E20-5346-B587-5CB7F52883FC}"/>
                </a:ext>
              </a:extLst>
            </p:cNvPr>
            <p:cNvSpPr/>
            <p:nvPr/>
          </p:nvSpPr>
          <p:spPr>
            <a:xfrm>
              <a:off x="1569286" y="2453837"/>
              <a:ext cx="5358642" cy="26161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Detect threats across multi cloud Kubernetes clusters using advanced analytics </a:t>
              </a:r>
            </a:p>
          </p:txBody>
        </p:sp>
        <p:sp>
          <p:nvSpPr>
            <p:cNvPr id="20" name="TextBox 19">
              <a:extLst>
                <a:ext uri="{FF2B5EF4-FFF2-40B4-BE49-F238E27FC236}">
                  <a16:creationId xmlns:a16="http://schemas.microsoft.com/office/drawing/2014/main" id="{0EC6E03F-3E51-FB4D-8B4A-7A50649F3370}"/>
                </a:ext>
              </a:extLst>
            </p:cNvPr>
            <p:cNvSpPr txBox="1"/>
            <p:nvPr/>
          </p:nvSpPr>
          <p:spPr>
            <a:xfrm>
              <a:off x="10767060" y="1771650"/>
              <a:ext cx="6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TextBox 125">
              <a:extLst>
                <a:ext uri="{FF2B5EF4-FFF2-40B4-BE49-F238E27FC236}">
                  <a16:creationId xmlns:a16="http://schemas.microsoft.com/office/drawing/2014/main" id="{0AEA3C8A-4854-7C41-AF4C-EDDE606C376D}"/>
                </a:ext>
              </a:extLst>
            </p:cNvPr>
            <p:cNvSpPr txBox="1"/>
            <p:nvPr/>
          </p:nvSpPr>
          <p:spPr>
            <a:xfrm>
              <a:off x="2064380" y="3800837"/>
              <a:ext cx="1373425" cy="169277"/>
            </a:xfrm>
            <a:prstGeom prst="rect">
              <a:avLst/>
            </a:prstGeom>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Control plane nodes</a:t>
              </a:r>
            </a:p>
          </p:txBody>
        </p:sp>
        <p:grpSp>
          <p:nvGrpSpPr>
            <p:cNvPr id="6" name="Group 5">
              <a:extLst>
                <a:ext uri="{FF2B5EF4-FFF2-40B4-BE49-F238E27FC236}">
                  <a16:creationId xmlns:a16="http://schemas.microsoft.com/office/drawing/2014/main" id="{2322D3E5-8FCB-42A3-A7D3-1198099E2ABA}"/>
                </a:ext>
              </a:extLst>
            </p:cNvPr>
            <p:cNvGrpSpPr/>
            <p:nvPr/>
          </p:nvGrpSpPr>
          <p:grpSpPr>
            <a:xfrm>
              <a:off x="2064380" y="4031050"/>
              <a:ext cx="1970019" cy="2694027"/>
              <a:chOff x="2526975" y="4048621"/>
              <a:chExt cx="1970019" cy="2694027"/>
            </a:xfrm>
          </p:grpSpPr>
          <p:sp>
            <p:nvSpPr>
              <p:cNvPr id="41" name="Rectangle 40">
                <a:extLst>
                  <a:ext uri="{FF2B5EF4-FFF2-40B4-BE49-F238E27FC236}">
                    <a16:creationId xmlns:a16="http://schemas.microsoft.com/office/drawing/2014/main" id="{EA8DC228-4E29-064B-8633-6E9BFFF472B7}"/>
                  </a:ext>
                </a:extLst>
              </p:cNvPr>
              <p:cNvSpPr/>
              <p:nvPr/>
            </p:nvSpPr>
            <p:spPr bwMode="auto">
              <a:xfrm>
                <a:off x="2526975" y="4048621"/>
                <a:ext cx="1970019" cy="269402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node-1</a:t>
                </a:r>
              </a:p>
            </p:txBody>
          </p:sp>
          <p:sp>
            <p:nvSpPr>
              <p:cNvPr id="64" name="Rectangle 63">
                <a:extLst>
                  <a:ext uri="{FF2B5EF4-FFF2-40B4-BE49-F238E27FC236}">
                    <a16:creationId xmlns:a16="http://schemas.microsoft.com/office/drawing/2014/main" id="{1CB45207-D0A3-654F-9E01-EEA0A9C8F2F4}"/>
                  </a:ext>
                </a:extLst>
              </p:cNvPr>
              <p:cNvSpPr/>
              <p:nvPr/>
            </p:nvSpPr>
            <p:spPr bwMode="auto">
              <a:xfrm>
                <a:off x="2849353" y="4433818"/>
                <a:ext cx="1325262"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azure-defender</a:t>
                </a:r>
              </a:p>
            </p:txBody>
          </p:sp>
          <p:sp>
            <p:nvSpPr>
              <p:cNvPr id="67" name="Rectangle 66">
                <a:extLst>
                  <a:ext uri="{FF2B5EF4-FFF2-40B4-BE49-F238E27FC236}">
                    <a16:creationId xmlns:a16="http://schemas.microsoft.com/office/drawing/2014/main" id="{A491A8CE-BD16-8744-B00D-EB96EDF6C394}"/>
                  </a:ext>
                </a:extLst>
              </p:cNvPr>
              <p:cNvSpPr/>
              <p:nvPr/>
            </p:nvSpPr>
            <p:spPr bwMode="auto">
              <a:xfrm>
                <a:off x="2586280" y="5623653"/>
                <a:ext cx="920208" cy="48363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Audit logs</a:t>
                </a:r>
              </a:p>
            </p:txBody>
          </p:sp>
          <p:cxnSp>
            <p:nvCxnSpPr>
              <p:cNvPr id="8" name="Straight Arrow Connector 7">
                <a:extLst>
                  <a:ext uri="{FF2B5EF4-FFF2-40B4-BE49-F238E27FC236}">
                    <a16:creationId xmlns:a16="http://schemas.microsoft.com/office/drawing/2014/main" id="{4288ADD6-AE64-4049-BCFC-F3A833243377}"/>
                  </a:ext>
                </a:extLst>
              </p:cNvPr>
              <p:cNvCxnSpPr>
                <a:cxnSpLocks/>
              </p:cNvCxnSpPr>
              <p:nvPr/>
            </p:nvCxnSpPr>
            <p:spPr>
              <a:xfrm>
                <a:off x="3041576" y="4926185"/>
                <a:ext cx="0" cy="69746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B278B62B-88D5-CA49-A342-7CE01568CA7E}"/>
                  </a:ext>
                </a:extLst>
              </p:cNvPr>
              <p:cNvSpPr txBox="1"/>
              <p:nvPr/>
            </p:nvSpPr>
            <p:spPr>
              <a:xfrm>
                <a:off x="3194792" y="5000323"/>
                <a:ext cx="1074141" cy="169277"/>
              </a:xfrm>
              <a:prstGeom prst="rect">
                <a:avLst/>
              </a:prstGeom>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Collect audit logs</a:t>
                </a:r>
              </a:p>
            </p:txBody>
          </p:sp>
          <p:sp>
            <p:nvSpPr>
              <p:cNvPr id="132" name="Rectangle 131">
                <a:extLst>
                  <a:ext uri="{FF2B5EF4-FFF2-40B4-BE49-F238E27FC236}">
                    <a16:creationId xmlns:a16="http://schemas.microsoft.com/office/drawing/2014/main" id="{E179223C-250E-AD4C-B524-7473D7B1C862}"/>
                  </a:ext>
                </a:extLst>
              </p:cNvPr>
              <p:cNvSpPr/>
              <p:nvPr/>
            </p:nvSpPr>
            <p:spPr bwMode="auto">
              <a:xfrm>
                <a:off x="3598903" y="5623653"/>
                <a:ext cx="811054" cy="48363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apiserver</a:t>
                </a:r>
              </a:p>
            </p:txBody>
          </p:sp>
        </p:grpSp>
        <p:sp>
          <p:nvSpPr>
            <p:cNvPr id="133" name="TextBox 132">
              <a:extLst>
                <a:ext uri="{FF2B5EF4-FFF2-40B4-BE49-F238E27FC236}">
                  <a16:creationId xmlns:a16="http://schemas.microsoft.com/office/drawing/2014/main" id="{1B101D6E-B603-C747-9366-B17FF14F808D}"/>
                </a:ext>
              </a:extLst>
            </p:cNvPr>
            <p:cNvSpPr txBox="1"/>
            <p:nvPr/>
          </p:nvSpPr>
          <p:spPr>
            <a:xfrm>
              <a:off x="7287369" y="3803281"/>
              <a:ext cx="1026706" cy="169277"/>
            </a:xfrm>
            <a:prstGeom prst="rect">
              <a:avLst/>
            </a:prstGeom>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Worker nodes</a:t>
              </a:r>
            </a:p>
          </p:txBody>
        </p:sp>
        <p:sp>
          <p:nvSpPr>
            <p:cNvPr id="50" name="TextBox 49">
              <a:extLst>
                <a:ext uri="{FF2B5EF4-FFF2-40B4-BE49-F238E27FC236}">
                  <a16:creationId xmlns:a16="http://schemas.microsoft.com/office/drawing/2014/main" id="{E4275B33-2D73-48EE-AFC9-75F83D04B563}"/>
                </a:ext>
              </a:extLst>
            </p:cNvPr>
            <p:cNvSpPr txBox="1"/>
            <p:nvPr/>
          </p:nvSpPr>
          <p:spPr>
            <a:xfrm>
              <a:off x="1171431" y="3282935"/>
              <a:ext cx="3063974" cy="276999"/>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 Azure Arc-enabled Kubernetes cluster</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53" name="Oval 52">
              <a:extLst>
                <a:ext uri="{FF2B5EF4-FFF2-40B4-BE49-F238E27FC236}">
                  <a16:creationId xmlns:a16="http://schemas.microsoft.com/office/drawing/2014/main" id="{C2610860-B240-426E-8F68-5FB1E38DECC8}"/>
                </a:ext>
              </a:extLst>
            </p:cNvPr>
            <p:cNvSpPr/>
            <p:nvPr/>
          </p:nvSpPr>
          <p:spPr>
            <a:xfrm>
              <a:off x="2639100" y="5249565"/>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1</a:t>
              </a:r>
            </a:p>
          </p:txBody>
        </p:sp>
        <p:cxnSp>
          <p:nvCxnSpPr>
            <p:cNvPr id="73" name="Elbow Connector 23">
              <a:extLst>
                <a:ext uri="{FF2B5EF4-FFF2-40B4-BE49-F238E27FC236}">
                  <a16:creationId xmlns:a16="http://schemas.microsoft.com/office/drawing/2014/main" id="{E929DC07-1981-4AD2-A83D-4BB4D2E06619}"/>
                </a:ext>
              </a:extLst>
            </p:cNvPr>
            <p:cNvCxnSpPr>
              <a:cxnSpLocks/>
              <a:stCxn id="41" idx="3"/>
            </p:cNvCxnSpPr>
            <p:nvPr/>
          </p:nvCxnSpPr>
          <p:spPr>
            <a:xfrm flipV="1">
              <a:off x="4034399" y="3020460"/>
              <a:ext cx="375608" cy="2357604"/>
            </a:xfrm>
            <a:prstGeom prst="bentConnector2">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A4746F84-2662-4B09-A143-5B36AD8FE032}"/>
                </a:ext>
              </a:extLst>
            </p:cNvPr>
            <p:cNvSpPr/>
            <p:nvPr/>
          </p:nvSpPr>
          <p:spPr>
            <a:xfrm>
              <a:off x="8546563" y="2912171"/>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2</a:t>
              </a:r>
            </a:p>
          </p:txBody>
        </p:sp>
        <p:pic>
          <p:nvPicPr>
            <p:cNvPr id="80" name="Graphic 79" descr="User">
              <a:extLst>
                <a:ext uri="{FF2B5EF4-FFF2-40B4-BE49-F238E27FC236}">
                  <a16:creationId xmlns:a16="http://schemas.microsoft.com/office/drawing/2014/main" id="{46A2AAE1-512A-4129-AB82-6A6AA5FB976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4278" y="2017293"/>
              <a:ext cx="452794" cy="452794"/>
            </a:xfrm>
            <a:prstGeom prst="rect">
              <a:avLst/>
            </a:prstGeom>
          </p:spPr>
        </p:pic>
        <p:cxnSp>
          <p:nvCxnSpPr>
            <p:cNvPr id="112" name="Straight Arrow Connector 111">
              <a:extLst>
                <a:ext uri="{FF2B5EF4-FFF2-40B4-BE49-F238E27FC236}">
                  <a16:creationId xmlns:a16="http://schemas.microsoft.com/office/drawing/2014/main" id="{C7789B90-C4B3-4259-93DD-8497CF67E5DE}"/>
                </a:ext>
              </a:extLst>
            </p:cNvPr>
            <p:cNvCxnSpPr>
              <a:cxnSpLocks/>
            </p:cNvCxnSpPr>
            <p:nvPr/>
          </p:nvCxnSpPr>
          <p:spPr>
            <a:xfrm flipH="1" flipV="1">
              <a:off x="1971040" y="2740246"/>
              <a:ext cx="5277366" cy="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6FF10305-CB82-41F9-92E3-CD9CE95B57BE}"/>
                </a:ext>
              </a:extLst>
            </p:cNvPr>
            <p:cNvCxnSpPr>
              <a:cxnSpLocks/>
              <a:endCxn id="80" idx="3"/>
            </p:cNvCxnSpPr>
            <p:nvPr/>
          </p:nvCxnSpPr>
          <p:spPr>
            <a:xfrm flipH="1">
              <a:off x="777072" y="2243690"/>
              <a:ext cx="6468126"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DFCEFC95-A1A4-498E-B0B0-570A88AA938C}"/>
                </a:ext>
              </a:extLst>
            </p:cNvPr>
            <p:cNvCxnSpPr>
              <a:cxnSpLocks/>
            </p:cNvCxnSpPr>
            <p:nvPr/>
          </p:nvCxnSpPr>
          <p:spPr>
            <a:xfrm flipH="1">
              <a:off x="1969110" y="1771650"/>
              <a:ext cx="5276088" cy="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Elbow Connector 23">
              <a:extLst>
                <a:ext uri="{FF2B5EF4-FFF2-40B4-BE49-F238E27FC236}">
                  <a16:creationId xmlns:a16="http://schemas.microsoft.com/office/drawing/2014/main" id="{1D637AAF-B5E2-4EC1-9C13-46242F2EB688}"/>
                </a:ext>
              </a:extLst>
            </p:cNvPr>
            <p:cNvCxnSpPr>
              <a:cxnSpLocks/>
              <a:endCxn id="80" idx="3"/>
            </p:cNvCxnSpPr>
            <p:nvPr/>
          </p:nvCxnSpPr>
          <p:spPr>
            <a:xfrm rot="10800000" flipV="1">
              <a:off x="777072" y="1771188"/>
              <a:ext cx="1216828" cy="472501"/>
            </a:xfrm>
            <a:prstGeom prst="bentConnector3">
              <a:avLst>
                <a:gd name="adj1" fmla="val 50000"/>
              </a:avLst>
            </a:prstGeom>
            <a:ln w="95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Elbow Connector 23">
              <a:extLst>
                <a:ext uri="{FF2B5EF4-FFF2-40B4-BE49-F238E27FC236}">
                  <a16:creationId xmlns:a16="http://schemas.microsoft.com/office/drawing/2014/main" id="{CA828371-56C4-4060-8B6B-E9BC7A59EEF9}"/>
                </a:ext>
              </a:extLst>
            </p:cNvPr>
            <p:cNvCxnSpPr>
              <a:cxnSpLocks/>
              <a:endCxn id="80" idx="3"/>
            </p:cNvCxnSpPr>
            <p:nvPr/>
          </p:nvCxnSpPr>
          <p:spPr>
            <a:xfrm rot="10800000">
              <a:off x="777072" y="2243691"/>
              <a:ext cx="1192038" cy="492865"/>
            </a:xfrm>
            <a:prstGeom prst="bentConnector3">
              <a:avLst>
                <a:gd name="adj1" fmla="val 50000"/>
              </a:avLst>
            </a:prstGeom>
            <a:ln w="95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0" name="Graphic 129">
              <a:extLst>
                <a:ext uri="{FF2B5EF4-FFF2-40B4-BE49-F238E27FC236}">
                  <a16:creationId xmlns:a16="http://schemas.microsoft.com/office/drawing/2014/main" id="{726C9FA7-FB61-49B2-A2AB-DD0C8763BE0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233466" y="1362201"/>
              <a:ext cx="365760" cy="365760"/>
            </a:xfrm>
            <a:prstGeom prst="rect">
              <a:avLst/>
            </a:prstGeom>
          </p:spPr>
        </p:pic>
        <p:sp>
          <p:nvSpPr>
            <p:cNvPr id="131" name="binoculars" title="Icon of binoculars">
              <a:extLst>
                <a:ext uri="{FF2B5EF4-FFF2-40B4-BE49-F238E27FC236}">
                  <a16:creationId xmlns:a16="http://schemas.microsoft.com/office/drawing/2014/main" id="{D141C3FD-377C-4E5F-89F6-D0FAF96069D2}"/>
                </a:ext>
              </a:extLst>
            </p:cNvPr>
            <p:cNvSpPr>
              <a:spLocks noChangeAspect="1" noEditPoints="1"/>
            </p:cNvSpPr>
            <p:nvPr/>
          </p:nvSpPr>
          <p:spPr bwMode="auto">
            <a:xfrm>
              <a:off x="6826064" y="1413234"/>
              <a:ext cx="307023" cy="282717"/>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9525">
              <a:solidFill>
                <a:schemeClr val="accent1"/>
              </a:solidFill>
            </a:ln>
            <a:effectLst>
              <a:outerShdw blurRad="571500" algn="ctr" rotWithShape="0">
                <a:schemeClr val="accent2">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4" name="Scroll: Vertical 137">
              <a:extLst>
                <a:ext uri="{FF2B5EF4-FFF2-40B4-BE49-F238E27FC236}">
                  <a16:creationId xmlns:a16="http://schemas.microsoft.com/office/drawing/2014/main" id="{A067B85F-397E-4F19-84F2-90AE375F4693}"/>
                </a:ext>
              </a:extLst>
            </p:cNvPr>
            <p:cNvSpPr/>
            <p:nvPr/>
          </p:nvSpPr>
          <p:spPr>
            <a:xfrm>
              <a:off x="6824127" y="1884526"/>
              <a:ext cx="310896" cy="283464"/>
            </a:xfrm>
            <a:prstGeom prst="verticalScroll">
              <a:avLst/>
            </a:prstGeom>
            <a:noFill/>
            <a:ln w="9525">
              <a:solidFill>
                <a:schemeClr val="accent1"/>
              </a:solidFill>
            </a:ln>
            <a:effectLst>
              <a:outerShdw blurRad="571500" algn="ctr" rotWithShape="0">
                <a:schemeClr val="accent2">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5" name="shield_3" title="Icon of a shield with an exclamation point inside">
              <a:extLst>
                <a:ext uri="{FF2B5EF4-FFF2-40B4-BE49-F238E27FC236}">
                  <a16:creationId xmlns:a16="http://schemas.microsoft.com/office/drawing/2014/main" id="{157BBD22-DE82-432B-8F35-4217ACD7669E}"/>
                </a:ext>
              </a:extLst>
            </p:cNvPr>
            <p:cNvSpPr>
              <a:spLocks noChangeAspect="1" noEditPoints="1"/>
            </p:cNvSpPr>
            <p:nvPr/>
          </p:nvSpPr>
          <p:spPr bwMode="auto">
            <a:xfrm>
              <a:off x="6845751" y="2391840"/>
              <a:ext cx="279685" cy="283464"/>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9525">
              <a:solidFill>
                <a:schemeClr val="accent1"/>
              </a:solidFill>
            </a:ln>
            <a:effectLst>
              <a:outerShdw blurRad="571500" algn="ctr" rotWithShape="0">
                <a:schemeClr val="accent2">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 name="Rectangle 136">
              <a:extLst>
                <a:ext uri="{FF2B5EF4-FFF2-40B4-BE49-F238E27FC236}">
                  <a16:creationId xmlns:a16="http://schemas.microsoft.com/office/drawing/2014/main" id="{FC69C1E5-8CC9-43EF-95F5-499ED96607E0}"/>
                </a:ext>
              </a:extLst>
            </p:cNvPr>
            <p:cNvSpPr/>
            <p:nvPr/>
          </p:nvSpPr>
          <p:spPr>
            <a:xfrm>
              <a:off x="52320" y="1762371"/>
              <a:ext cx="1000566"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Admin</a:t>
              </a:r>
            </a:p>
          </p:txBody>
        </p:sp>
      </p:grpSp>
    </p:spTree>
    <p:extLst>
      <p:ext uri="{BB962C8B-B14F-4D97-AF65-F5344CB8AC3E}">
        <p14:creationId xmlns:p14="http://schemas.microsoft.com/office/powerpoint/2010/main" val="308899704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8C0158EF-EDC2-D34D-BBAF-5B7945B5B1BE}"/>
              </a:ext>
            </a:extLst>
          </p:cNvPr>
          <p:cNvSpPr>
            <a:spLocks noGrp="1"/>
          </p:cNvSpPr>
          <p:nvPr>
            <p:ph type="title"/>
          </p:nvPr>
        </p:nvSpPr>
        <p:spPr>
          <a:xfrm>
            <a:off x="588263" y="457200"/>
            <a:ext cx="11018520" cy="861774"/>
          </a:xfrm>
        </p:spPr>
        <p:txBody>
          <a:bodyPr/>
          <a:lstStyle/>
          <a:p>
            <a:r>
              <a:rPr lang="en-US"/>
              <a:t>Azure Arc-enabled Kubernetes </a:t>
            </a:r>
            <a:br>
              <a:rPr lang="en-US"/>
            </a:br>
            <a:r>
              <a:rPr lang="en-US" sz="2000">
                <a:solidFill>
                  <a:schemeClr val="accent1"/>
                </a:solidFill>
                <a:latin typeface="+mn-lt"/>
              </a:rPr>
              <a:t>Open Service Mesh (Preview)</a:t>
            </a:r>
            <a:endParaRPr lang="en-US" sz="2000">
              <a:solidFill>
                <a:srgbClr val="FF0000"/>
              </a:solidFill>
              <a:latin typeface="+mn-lt"/>
            </a:endParaRPr>
          </a:p>
        </p:txBody>
      </p:sp>
      <p:sp>
        <p:nvSpPr>
          <p:cNvPr id="60" name="Rectangle 59">
            <a:extLst>
              <a:ext uri="{FF2B5EF4-FFF2-40B4-BE49-F238E27FC236}">
                <a16:creationId xmlns:a16="http://schemas.microsoft.com/office/drawing/2014/main" id="{ED65ECCB-697D-DD4C-B796-3FD172A065DD}"/>
              </a:ext>
            </a:extLst>
          </p:cNvPr>
          <p:cNvSpPr/>
          <p:nvPr/>
        </p:nvSpPr>
        <p:spPr>
          <a:xfrm>
            <a:off x="14492075" y="9210710"/>
            <a:ext cx="53251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create</a:t>
            </a:r>
            <a:endParaRPr kumimoji="0" lang="en-US" sz="1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E05E2972-266C-274D-B97A-8D3B02777123}"/>
              </a:ext>
              <a:ext uri="{C183D7F6-B498-43B3-948B-1728B52AA6E4}">
                <adec:decorative xmlns:adec="http://schemas.microsoft.com/office/drawing/2017/decorative" val="1"/>
              </a:ext>
            </a:extLst>
          </p:cNvPr>
          <p:cNvSpPr/>
          <p:nvPr/>
        </p:nvSpPr>
        <p:spPr bwMode="auto">
          <a:xfrm>
            <a:off x="331602" y="2261173"/>
            <a:ext cx="11687329" cy="388641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pic>
        <p:nvPicPr>
          <p:cNvPr id="153" name="Graphic 152">
            <a:extLst>
              <a:ext uri="{FF2B5EF4-FFF2-40B4-BE49-F238E27FC236}">
                <a16:creationId xmlns:a16="http://schemas.microsoft.com/office/drawing/2014/main" id="{30735E27-AFA1-3F40-AB90-EEAE6E9E487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3070" y="1997553"/>
            <a:ext cx="365760" cy="365760"/>
          </a:xfrm>
          <a:prstGeom prst="rect">
            <a:avLst/>
          </a:prstGeom>
        </p:spPr>
      </p:pic>
      <p:sp>
        <p:nvSpPr>
          <p:cNvPr id="9" name="Rectangle 8">
            <a:extLst>
              <a:ext uri="{FF2B5EF4-FFF2-40B4-BE49-F238E27FC236}">
                <a16:creationId xmlns:a16="http://schemas.microsoft.com/office/drawing/2014/main" id="{EA8CAC4A-A88B-5742-B3F8-67DE7964A984}"/>
              </a:ext>
              <a:ext uri="{C183D7F6-B498-43B3-948B-1728B52AA6E4}">
                <adec:decorative xmlns:adec="http://schemas.microsoft.com/office/drawing/2017/decorative" val="1"/>
              </a:ext>
            </a:extLst>
          </p:cNvPr>
          <p:cNvSpPr/>
          <p:nvPr/>
        </p:nvSpPr>
        <p:spPr bwMode="auto">
          <a:xfrm>
            <a:off x="6261228" y="2989735"/>
            <a:ext cx="1041056" cy="44760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Certificate manager</a:t>
            </a:r>
          </a:p>
        </p:txBody>
      </p:sp>
      <p:sp>
        <p:nvSpPr>
          <p:cNvPr id="56" name="Rectangle 55">
            <a:extLst>
              <a:ext uri="{FF2B5EF4-FFF2-40B4-BE49-F238E27FC236}">
                <a16:creationId xmlns:a16="http://schemas.microsoft.com/office/drawing/2014/main" id="{D01214BA-E15C-824F-9472-CB11425768E2}"/>
              </a:ext>
              <a:ext uri="{C183D7F6-B498-43B3-948B-1728B52AA6E4}">
                <adec:decorative xmlns:adec="http://schemas.microsoft.com/office/drawing/2017/decorative" val="1"/>
              </a:ext>
            </a:extLst>
          </p:cNvPr>
          <p:cNvSpPr/>
          <p:nvPr/>
        </p:nvSpPr>
        <p:spPr bwMode="auto">
          <a:xfrm>
            <a:off x="6261228" y="3888541"/>
            <a:ext cx="1041056" cy="44760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Mesh Catalog</a:t>
            </a:r>
          </a:p>
        </p:txBody>
      </p:sp>
      <p:sp>
        <p:nvSpPr>
          <p:cNvPr id="57" name="Rectangle 56">
            <a:extLst>
              <a:ext uri="{FF2B5EF4-FFF2-40B4-BE49-F238E27FC236}">
                <a16:creationId xmlns:a16="http://schemas.microsoft.com/office/drawing/2014/main" id="{09FBFD74-B5DC-2146-B4C6-FF78E1DF5599}"/>
              </a:ext>
              <a:ext uri="{C183D7F6-B498-43B3-948B-1728B52AA6E4}">
                <adec:decorative xmlns:adec="http://schemas.microsoft.com/office/drawing/2017/decorative" val="1"/>
              </a:ext>
            </a:extLst>
          </p:cNvPr>
          <p:cNvSpPr/>
          <p:nvPr/>
        </p:nvSpPr>
        <p:spPr bwMode="auto">
          <a:xfrm>
            <a:off x="7664673" y="3888540"/>
            <a:ext cx="1041056" cy="44760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Endpoints provider</a:t>
            </a:r>
          </a:p>
        </p:txBody>
      </p:sp>
      <p:sp>
        <p:nvSpPr>
          <p:cNvPr id="58" name="Rectangle 57">
            <a:extLst>
              <a:ext uri="{FF2B5EF4-FFF2-40B4-BE49-F238E27FC236}">
                <a16:creationId xmlns:a16="http://schemas.microsoft.com/office/drawing/2014/main" id="{32D53115-9D43-2142-9E4E-5F0E3004D976}"/>
              </a:ext>
              <a:ext uri="{C183D7F6-B498-43B3-948B-1728B52AA6E4}">
                <adec:decorative xmlns:adec="http://schemas.microsoft.com/office/drawing/2017/decorative" val="1"/>
              </a:ext>
            </a:extLst>
          </p:cNvPr>
          <p:cNvSpPr/>
          <p:nvPr/>
        </p:nvSpPr>
        <p:spPr bwMode="auto">
          <a:xfrm>
            <a:off x="6261228" y="4787348"/>
            <a:ext cx="1041056" cy="44760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Mesh specification</a:t>
            </a:r>
          </a:p>
        </p:txBody>
      </p:sp>
      <p:sp>
        <p:nvSpPr>
          <p:cNvPr id="59" name="Rectangle 58">
            <a:extLst>
              <a:ext uri="{FF2B5EF4-FFF2-40B4-BE49-F238E27FC236}">
                <a16:creationId xmlns:a16="http://schemas.microsoft.com/office/drawing/2014/main" id="{3BEB9E9B-AA70-9E4F-86DB-56A99EC28441}"/>
              </a:ext>
              <a:ext uri="{C183D7F6-B498-43B3-948B-1728B52AA6E4}">
                <adec:decorative xmlns:adec="http://schemas.microsoft.com/office/drawing/2017/decorative" val="1"/>
              </a:ext>
            </a:extLst>
          </p:cNvPr>
          <p:cNvSpPr/>
          <p:nvPr/>
        </p:nvSpPr>
        <p:spPr bwMode="auto">
          <a:xfrm>
            <a:off x="4238877" y="3071445"/>
            <a:ext cx="1660818" cy="20818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ctr" rotWithShape="0">
              <a:schemeClr val="accent2">
                <a:alpha val="70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Proxy control plane</a:t>
            </a:r>
          </a:p>
        </p:txBody>
      </p:sp>
      <p:sp>
        <p:nvSpPr>
          <p:cNvPr id="61" name="Rectangle 60">
            <a:extLst>
              <a:ext uri="{FF2B5EF4-FFF2-40B4-BE49-F238E27FC236}">
                <a16:creationId xmlns:a16="http://schemas.microsoft.com/office/drawing/2014/main" id="{FB98FDEF-2C2F-034F-B00B-95A7A6DFDEE4}"/>
              </a:ext>
              <a:ext uri="{C183D7F6-B498-43B3-948B-1728B52AA6E4}">
                <adec:decorative xmlns:adec="http://schemas.microsoft.com/office/drawing/2017/decorative" val="1"/>
              </a:ext>
            </a:extLst>
          </p:cNvPr>
          <p:cNvSpPr/>
          <p:nvPr/>
        </p:nvSpPr>
        <p:spPr bwMode="auto">
          <a:xfrm>
            <a:off x="4369100" y="3437340"/>
            <a:ext cx="1433976" cy="986118"/>
          </a:xfrm>
          <a:prstGeom prst="rect">
            <a:avLst/>
          </a:prstGeom>
          <a:solidFill>
            <a:srgbClr val="000000"/>
          </a:solidFill>
          <a:ln w="317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72000"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Discovery service	</a:t>
            </a:r>
          </a:p>
        </p:txBody>
      </p:sp>
      <p:sp>
        <p:nvSpPr>
          <p:cNvPr id="73" name="Rectangle 72">
            <a:extLst>
              <a:ext uri="{FF2B5EF4-FFF2-40B4-BE49-F238E27FC236}">
                <a16:creationId xmlns:a16="http://schemas.microsoft.com/office/drawing/2014/main" id="{97400E72-08C1-3E4A-B100-25CF2E0BECE7}"/>
              </a:ext>
              <a:ext uri="{C183D7F6-B498-43B3-948B-1728B52AA6E4}">
                <adec:decorative xmlns:adec="http://schemas.microsoft.com/office/drawing/2017/decorative" val="1"/>
              </a:ext>
            </a:extLst>
          </p:cNvPr>
          <p:cNvSpPr/>
          <p:nvPr/>
        </p:nvSpPr>
        <p:spPr bwMode="auto">
          <a:xfrm>
            <a:off x="4494202" y="3737784"/>
            <a:ext cx="1183772" cy="195300"/>
          </a:xfrm>
          <a:prstGeom prst="rect">
            <a:avLst/>
          </a:prstGeom>
          <a:solidFill>
            <a:srgbClr val="000000"/>
          </a:solidFill>
          <a:ln w="317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gRPC stream</a:t>
            </a:r>
          </a:p>
        </p:txBody>
      </p:sp>
      <p:sp>
        <p:nvSpPr>
          <p:cNvPr id="79" name="Rectangle 78">
            <a:extLst>
              <a:ext uri="{FF2B5EF4-FFF2-40B4-BE49-F238E27FC236}">
                <a16:creationId xmlns:a16="http://schemas.microsoft.com/office/drawing/2014/main" id="{591DD5B4-A55E-EF42-AC7C-F111D86382A2}"/>
              </a:ext>
              <a:ext uri="{C183D7F6-B498-43B3-948B-1728B52AA6E4}">
                <adec:decorative xmlns:adec="http://schemas.microsoft.com/office/drawing/2017/decorative" val="1"/>
              </a:ext>
            </a:extLst>
          </p:cNvPr>
          <p:cNvSpPr/>
          <p:nvPr/>
        </p:nvSpPr>
        <p:spPr bwMode="auto">
          <a:xfrm>
            <a:off x="4494202" y="4079308"/>
            <a:ext cx="1183772" cy="195300"/>
          </a:xfrm>
          <a:prstGeom prst="rect">
            <a:avLst/>
          </a:prstGeom>
          <a:solidFill>
            <a:srgbClr val="000000"/>
          </a:solidFill>
          <a:ln w="317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gRPC stream</a:t>
            </a:r>
          </a:p>
        </p:txBody>
      </p:sp>
      <p:sp>
        <p:nvSpPr>
          <p:cNvPr id="82" name="Rectangle 81">
            <a:extLst>
              <a:ext uri="{FF2B5EF4-FFF2-40B4-BE49-F238E27FC236}">
                <a16:creationId xmlns:a16="http://schemas.microsoft.com/office/drawing/2014/main" id="{58A42D27-A15C-334E-936B-0C39391B9CEC}"/>
              </a:ext>
              <a:ext uri="{C183D7F6-B498-43B3-948B-1728B52AA6E4}">
                <adec:decorative xmlns:adec="http://schemas.microsoft.com/office/drawing/2017/decorative" val="1"/>
              </a:ext>
            </a:extLst>
          </p:cNvPr>
          <p:cNvSpPr/>
          <p:nvPr/>
        </p:nvSpPr>
        <p:spPr bwMode="auto">
          <a:xfrm>
            <a:off x="782264" y="3585132"/>
            <a:ext cx="1183772" cy="214830"/>
          </a:xfrm>
          <a:prstGeom prst="rect">
            <a:avLst/>
          </a:prstGeom>
          <a:solidFill>
            <a:srgbClr val="000000"/>
          </a:solidFill>
          <a:ln w="317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envoy</a:t>
            </a:r>
          </a:p>
        </p:txBody>
      </p:sp>
      <p:sp>
        <p:nvSpPr>
          <p:cNvPr id="86" name="Rectangle 85">
            <a:extLst>
              <a:ext uri="{FF2B5EF4-FFF2-40B4-BE49-F238E27FC236}">
                <a16:creationId xmlns:a16="http://schemas.microsoft.com/office/drawing/2014/main" id="{8B8CEF1A-6CDA-6548-91F3-F9A92663BB87}"/>
              </a:ext>
              <a:ext uri="{C183D7F6-B498-43B3-948B-1728B52AA6E4}">
                <adec:decorative xmlns:adec="http://schemas.microsoft.com/office/drawing/2017/decorative" val="1"/>
              </a:ext>
            </a:extLst>
          </p:cNvPr>
          <p:cNvSpPr/>
          <p:nvPr/>
        </p:nvSpPr>
        <p:spPr bwMode="auto">
          <a:xfrm>
            <a:off x="782264" y="3328174"/>
            <a:ext cx="1183772" cy="214830"/>
          </a:xfrm>
          <a:prstGeom prst="rect">
            <a:avLst/>
          </a:prstGeom>
          <a:solidFill>
            <a:srgbClr val="000000"/>
          </a:solidFill>
          <a:ln w="317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application</a:t>
            </a:r>
          </a:p>
        </p:txBody>
      </p:sp>
      <p:sp>
        <p:nvSpPr>
          <p:cNvPr id="10" name="Rectangle 9">
            <a:extLst>
              <a:ext uri="{FF2B5EF4-FFF2-40B4-BE49-F238E27FC236}">
                <a16:creationId xmlns:a16="http://schemas.microsoft.com/office/drawing/2014/main" id="{4E13C6F1-FA6D-D24E-BC80-3CF45DC84975}"/>
              </a:ext>
              <a:ext uri="{C183D7F6-B498-43B3-948B-1728B52AA6E4}">
                <adec:decorative xmlns:adec="http://schemas.microsoft.com/office/drawing/2017/decorative" val="1"/>
              </a:ext>
            </a:extLst>
          </p:cNvPr>
          <p:cNvSpPr/>
          <p:nvPr/>
        </p:nvSpPr>
        <p:spPr bwMode="auto">
          <a:xfrm>
            <a:off x="664139" y="3053618"/>
            <a:ext cx="1406285" cy="927879"/>
          </a:xfrm>
          <a:prstGeom prst="rect">
            <a:avLst/>
          </a:prstGeom>
          <a:noFill/>
          <a:ln>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00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panose="020B0502040204020203" pitchFamily="34" charset="0"/>
                <a:ea typeface="Segoe UI" pitchFamily="34" charset="0"/>
                <a:cs typeface="Segoe UI Semibold" panose="020B0502040204020203" pitchFamily="34" charset="0"/>
              </a:rPr>
              <a:t>pod-1</a:t>
            </a:r>
          </a:p>
        </p:txBody>
      </p:sp>
      <p:cxnSp>
        <p:nvCxnSpPr>
          <p:cNvPr id="14" name="Straight Arrow Connector 13">
            <a:extLst>
              <a:ext uri="{FF2B5EF4-FFF2-40B4-BE49-F238E27FC236}">
                <a16:creationId xmlns:a16="http://schemas.microsoft.com/office/drawing/2014/main" id="{5A2FD583-BA7F-364B-A9A3-8BBDBB05AE9D}"/>
              </a:ext>
              <a:ext uri="{C183D7F6-B498-43B3-948B-1728B52AA6E4}">
                <adec:decorative xmlns:adec="http://schemas.microsoft.com/office/drawing/2017/decorative" val="1"/>
              </a:ext>
            </a:extLst>
          </p:cNvPr>
          <p:cNvCxnSpPr>
            <a:cxnSpLocks/>
          </p:cNvCxnSpPr>
          <p:nvPr/>
        </p:nvCxnSpPr>
        <p:spPr>
          <a:xfrm>
            <a:off x="6781756" y="3437340"/>
            <a:ext cx="0" cy="4512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C9BD9-B858-FB4D-AB63-220F78472004}"/>
              </a:ext>
              <a:ext uri="{C183D7F6-B498-43B3-948B-1728B52AA6E4}">
                <adec:decorative xmlns:adec="http://schemas.microsoft.com/office/drawing/2017/decorative" val="1"/>
              </a:ext>
            </a:extLst>
          </p:cNvPr>
          <p:cNvCxnSpPr>
            <a:stCxn id="56" idx="3"/>
          </p:cNvCxnSpPr>
          <p:nvPr/>
        </p:nvCxnSpPr>
        <p:spPr>
          <a:xfrm flipV="1">
            <a:off x="7302284" y="4112343"/>
            <a:ext cx="362389"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A6B0A8E-AAB7-3749-B05F-9B998AB87C92}"/>
              </a:ext>
              <a:ext uri="{C183D7F6-B498-43B3-948B-1728B52AA6E4}">
                <adec:decorative xmlns:adec="http://schemas.microsoft.com/office/drawing/2017/decorative" val="1"/>
              </a:ext>
            </a:extLst>
          </p:cNvPr>
          <p:cNvCxnSpPr>
            <a:stCxn id="56" idx="2"/>
            <a:endCxn id="58" idx="0"/>
          </p:cNvCxnSpPr>
          <p:nvPr/>
        </p:nvCxnSpPr>
        <p:spPr>
          <a:xfrm>
            <a:off x="6781756" y="4336147"/>
            <a:ext cx="0" cy="45120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C73B1EA-013C-0C4E-8E42-A83F7E4B733C}"/>
              </a:ext>
              <a:ext uri="{C183D7F6-B498-43B3-948B-1728B52AA6E4}">
                <adec:decorative xmlns:adec="http://schemas.microsoft.com/office/drawing/2017/decorative" val="1"/>
              </a:ext>
            </a:extLst>
          </p:cNvPr>
          <p:cNvCxnSpPr>
            <a:stCxn id="56" idx="1"/>
            <a:endCxn id="59" idx="3"/>
          </p:cNvCxnSpPr>
          <p:nvPr/>
        </p:nvCxnSpPr>
        <p:spPr>
          <a:xfrm flipH="1">
            <a:off x="5899695" y="4112344"/>
            <a:ext cx="361533"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121003C2-D6FB-4443-811D-3E3AC038FE3D}"/>
              </a:ext>
              <a:ext uri="{C183D7F6-B498-43B3-948B-1728B52AA6E4}">
                <adec:decorative xmlns:adec="http://schemas.microsoft.com/office/drawing/2017/decorative" val="1"/>
              </a:ext>
            </a:extLst>
          </p:cNvPr>
          <p:cNvSpPr/>
          <p:nvPr/>
        </p:nvSpPr>
        <p:spPr bwMode="auto">
          <a:xfrm>
            <a:off x="4109444" y="2859594"/>
            <a:ext cx="4659463" cy="2516126"/>
          </a:xfrm>
          <a:prstGeom prst="rect">
            <a:avLst/>
          </a:prstGeom>
          <a:noFill/>
          <a:ln>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200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Semibold" panose="020B0502040204020203" pitchFamily="34" charset="0"/>
              <a:ea typeface="Segoe UI" pitchFamily="34" charset="0"/>
              <a:cs typeface="Segoe UI Semibold" panose="020B0502040204020203" pitchFamily="34" charset="0"/>
            </a:endParaRPr>
          </a:p>
        </p:txBody>
      </p:sp>
      <p:sp>
        <p:nvSpPr>
          <p:cNvPr id="98" name="Rectangle 97">
            <a:extLst>
              <a:ext uri="{FF2B5EF4-FFF2-40B4-BE49-F238E27FC236}">
                <a16:creationId xmlns:a16="http://schemas.microsoft.com/office/drawing/2014/main" id="{E5DA4716-F0A4-3E4D-8AF9-63BD9A1085A2}"/>
              </a:ext>
              <a:ext uri="{C183D7F6-B498-43B3-948B-1728B52AA6E4}">
                <adec:decorative xmlns:adec="http://schemas.microsoft.com/office/drawing/2017/decorative" val="1"/>
              </a:ext>
            </a:extLst>
          </p:cNvPr>
          <p:cNvSpPr/>
          <p:nvPr/>
        </p:nvSpPr>
        <p:spPr bwMode="auto">
          <a:xfrm>
            <a:off x="2235946" y="2416632"/>
            <a:ext cx="9543546" cy="3631448"/>
          </a:xfrm>
          <a:prstGeom prst="rect">
            <a:avLst/>
          </a:prstGeom>
          <a:noFill/>
          <a:ln>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Semibold" panose="020B0502040204020203" pitchFamily="34" charset="0"/>
              <a:ea typeface="Segoe UI" pitchFamily="34" charset="0"/>
              <a:cs typeface="Segoe UI Semibold" panose="020B0502040204020203" pitchFamily="34" charset="0"/>
            </a:endParaRPr>
          </a:p>
        </p:txBody>
      </p:sp>
      <p:sp>
        <p:nvSpPr>
          <p:cNvPr id="106" name="TextBox 105">
            <a:extLst>
              <a:ext uri="{FF2B5EF4-FFF2-40B4-BE49-F238E27FC236}">
                <a16:creationId xmlns:a16="http://schemas.microsoft.com/office/drawing/2014/main" id="{E4CF53B6-24B3-1343-AA96-3CC8C2364384}"/>
              </a:ext>
              <a:ext uri="{C183D7F6-B498-43B3-948B-1728B52AA6E4}">
                <adec:decorative xmlns:adec="http://schemas.microsoft.com/office/drawing/2017/decorative" val="1"/>
              </a:ext>
            </a:extLst>
          </p:cNvPr>
          <p:cNvSpPr txBox="1"/>
          <p:nvPr/>
        </p:nvSpPr>
        <p:spPr>
          <a:xfrm>
            <a:off x="594337" y="2397637"/>
            <a:ext cx="1452306" cy="369332"/>
          </a:xfrm>
          <a:prstGeom prst="rect">
            <a:avLst/>
          </a:prstGeom>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Azure Arc-enabled Kubernetes cluster</a:t>
            </a:r>
          </a:p>
        </p:txBody>
      </p:sp>
      <p:sp>
        <p:nvSpPr>
          <p:cNvPr id="107" name="TextBox 106">
            <a:extLst>
              <a:ext uri="{FF2B5EF4-FFF2-40B4-BE49-F238E27FC236}">
                <a16:creationId xmlns:a16="http://schemas.microsoft.com/office/drawing/2014/main" id="{4E42688F-FE56-0644-BD88-4154FA9E99D3}"/>
              </a:ext>
              <a:ext uri="{C183D7F6-B498-43B3-948B-1728B52AA6E4}">
                <adec:decorative xmlns:adec="http://schemas.microsoft.com/office/drawing/2017/decorative" val="1"/>
              </a:ext>
            </a:extLst>
          </p:cNvPr>
          <p:cNvSpPr txBox="1"/>
          <p:nvPr/>
        </p:nvSpPr>
        <p:spPr>
          <a:xfrm>
            <a:off x="2291442" y="2487386"/>
            <a:ext cx="1188308" cy="369332"/>
          </a:xfrm>
          <a:prstGeom prst="rect">
            <a:avLst/>
          </a:prstGeom>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arc-osm-system namespace</a:t>
            </a:r>
          </a:p>
        </p:txBody>
      </p:sp>
      <p:sp>
        <p:nvSpPr>
          <p:cNvPr id="108" name="Rectangle 107">
            <a:extLst>
              <a:ext uri="{FF2B5EF4-FFF2-40B4-BE49-F238E27FC236}">
                <a16:creationId xmlns:a16="http://schemas.microsoft.com/office/drawing/2014/main" id="{D6B54D3F-0408-464F-8603-732F88C00A42}"/>
              </a:ext>
              <a:ext uri="{C183D7F6-B498-43B3-948B-1728B52AA6E4}">
                <adec:decorative xmlns:adec="http://schemas.microsoft.com/office/drawing/2017/decorative" val="1"/>
              </a:ext>
            </a:extLst>
          </p:cNvPr>
          <p:cNvSpPr/>
          <p:nvPr/>
        </p:nvSpPr>
        <p:spPr bwMode="auto">
          <a:xfrm>
            <a:off x="4006695" y="2563116"/>
            <a:ext cx="4857985" cy="3393669"/>
          </a:xfrm>
          <a:prstGeom prst="rect">
            <a:avLst/>
          </a:prstGeom>
          <a:noFill/>
          <a:ln>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200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panose="020B0502040204020203" pitchFamily="34" charset="0"/>
                <a:ea typeface="Segoe UI" pitchFamily="34" charset="0"/>
                <a:cs typeface="Segoe UI Semibold" panose="020B0502040204020203" pitchFamily="34" charset="0"/>
              </a:rPr>
              <a:t>osm-controller pod</a:t>
            </a:r>
          </a:p>
        </p:txBody>
      </p:sp>
      <p:sp>
        <p:nvSpPr>
          <p:cNvPr id="111" name="Rectangle 110">
            <a:extLst>
              <a:ext uri="{FF2B5EF4-FFF2-40B4-BE49-F238E27FC236}">
                <a16:creationId xmlns:a16="http://schemas.microsoft.com/office/drawing/2014/main" id="{FAD216BC-EDAE-8044-AD3E-D6A3B00F5448}"/>
              </a:ext>
              <a:ext uri="{C183D7F6-B498-43B3-948B-1728B52AA6E4}">
                <adec:decorative xmlns:adec="http://schemas.microsoft.com/office/drawing/2017/decorative" val="1"/>
              </a:ext>
            </a:extLst>
          </p:cNvPr>
          <p:cNvSpPr/>
          <p:nvPr/>
        </p:nvSpPr>
        <p:spPr bwMode="auto">
          <a:xfrm>
            <a:off x="9011904" y="3421346"/>
            <a:ext cx="2308005" cy="44760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osm-config ConfigMap</a:t>
            </a:r>
          </a:p>
        </p:txBody>
      </p:sp>
      <p:sp>
        <p:nvSpPr>
          <p:cNvPr id="112" name="Rectangle 111">
            <a:extLst>
              <a:ext uri="{FF2B5EF4-FFF2-40B4-BE49-F238E27FC236}">
                <a16:creationId xmlns:a16="http://schemas.microsoft.com/office/drawing/2014/main" id="{8F312164-C740-4949-8726-BFAF8777CF70}"/>
              </a:ext>
              <a:ext uri="{C183D7F6-B498-43B3-948B-1728B52AA6E4}">
                <adec:decorative xmlns:adec="http://schemas.microsoft.com/office/drawing/2017/decorative" val="1"/>
              </a:ext>
            </a:extLst>
          </p:cNvPr>
          <p:cNvSpPr/>
          <p:nvPr/>
        </p:nvSpPr>
        <p:spPr bwMode="auto">
          <a:xfrm>
            <a:off x="9011905" y="3914967"/>
            <a:ext cx="2308006" cy="44760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osm-controller ValidatingWebhookConfiguration</a:t>
            </a:r>
          </a:p>
        </p:txBody>
      </p:sp>
      <p:sp>
        <p:nvSpPr>
          <p:cNvPr id="113" name="Rectangle 112">
            <a:extLst>
              <a:ext uri="{FF2B5EF4-FFF2-40B4-BE49-F238E27FC236}">
                <a16:creationId xmlns:a16="http://schemas.microsoft.com/office/drawing/2014/main" id="{D65C815F-73EA-A448-A301-05CA639565CC}"/>
              </a:ext>
              <a:ext uri="{C183D7F6-B498-43B3-948B-1728B52AA6E4}">
                <adec:decorative xmlns:adec="http://schemas.microsoft.com/office/drawing/2017/decorative" val="1"/>
              </a:ext>
            </a:extLst>
          </p:cNvPr>
          <p:cNvSpPr/>
          <p:nvPr/>
        </p:nvSpPr>
        <p:spPr bwMode="auto">
          <a:xfrm>
            <a:off x="9026584" y="4408588"/>
            <a:ext cx="2308006" cy="44760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osm-injector MutatingWebhookConfiguration</a:t>
            </a:r>
          </a:p>
        </p:txBody>
      </p:sp>
      <p:sp>
        <p:nvSpPr>
          <p:cNvPr id="114" name="Rectangle 113">
            <a:extLst>
              <a:ext uri="{FF2B5EF4-FFF2-40B4-BE49-F238E27FC236}">
                <a16:creationId xmlns:a16="http://schemas.microsoft.com/office/drawing/2014/main" id="{C63A982D-9B14-E840-8699-8755E15A33F3}"/>
              </a:ext>
              <a:ext uri="{C183D7F6-B498-43B3-948B-1728B52AA6E4}">
                <adec:decorative xmlns:adec="http://schemas.microsoft.com/office/drawing/2017/decorative" val="1"/>
              </a:ext>
            </a:extLst>
          </p:cNvPr>
          <p:cNvSpPr/>
          <p:nvPr/>
        </p:nvSpPr>
        <p:spPr bwMode="auto">
          <a:xfrm>
            <a:off x="9023495" y="4902209"/>
            <a:ext cx="2308006" cy="44760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osm-injector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Deployment</a:t>
            </a:r>
          </a:p>
        </p:txBody>
      </p:sp>
      <p:sp>
        <p:nvSpPr>
          <p:cNvPr id="115" name="Rectangle 114">
            <a:extLst>
              <a:ext uri="{FF2B5EF4-FFF2-40B4-BE49-F238E27FC236}">
                <a16:creationId xmlns:a16="http://schemas.microsoft.com/office/drawing/2014/main" id="{CA195D77-AA98-1940-BA31-10FA5CEADEDC}"/>
              </a:ext>
              <a:ext uri="{C183D7F6-B498-43B3-948B-1728B52AA6E4}">
                <adec:decorative xmlns:adec="http://schemas.microsoft.com/office/drawing/2017/decorative" val="1"/>
              </a:ext>
            </a:extLst>
          </p:cNvPr>
          <p:cNvSpPr/>
          <p:nvPr/>
        </p:nvSpPr>
        <p:spPr bwMode="auto">
          <a:xfrm>
            <a:off x="9011904" y="5395829"/>
            <a:ext cx="2308006" cy="44760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osm-injector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Service</a:t>
            </a:r>
          </a:p>
        </p:txBody>
      </p:sp>
      <p:sp>
        <p:nvSpPr>
          <p:cNvPr id="2" name="Rectangle 1">
            <a:extLst>
              <a:ext uri="{FF2B5EF4-FFF2-40B4-BE49-F238E27FC236}">
                <a16:creationId xmlns:a16="http://schemas.microsoft.com/office/drawing/2014/main" id="{BC26093D-50A4-0344-8584-7D005F528941}"/>
              </a:ext>
              <a:ext uri="{C183D7F6-B498-43B3-948B-1728B52AA6E4}">
                <adec:decorative xmlns:adec="http://schemas.microsoft.com/office/drawing/2017/decorative" val="1"/>
              </a:ext>
            </a:extLst>
          </p:cNvPr>
          <p:cNvSpPr/>
          <p:nvPr/>
        </p:nvSpPr>
        <p:spPr bwMode="auto">
          <a:xfrm>
            <a:off x="782264" y="4620426"/>
            <a:ext cx="1183772" cy="214830"/>
          </a:xfrm>
          <a:prstGeom prst="rect">
            <a:avLst/>
          </a:prstGeom>
          <a:solidFill>
            <a:srgbClr val="000000"/>
          </a:solidFill>
          <a:ln w="317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envoy</a:t>
            </a:r>
          </a:p>
        </p:txBody>
      </p:sp>
      <p:sp>
        <p:nvSpPr>
          <p:cNvPr id="3" name="Rectangle 2">
            <a:extLst>
              <a:ext uri="{FF2B5EF4-FFF2-40B4-BE49-F238E27FC236}">
                <a16:creationId xmlns:a16="http://schemas.microsoft.com/office/drawing/2014/main" id="{9927047C-5CC0-D34C-A104-41362D61BE2C}"/>
              </a:ext>
              <a:ext uri="{C183D7F6-B498-43B3-948B-1728B52AA6E4}">
                <adec:decorative xmlns:adec="http://schemas.microsoft.com/office/drawing/2017/decorative" val="1"/>
              </a:ext>
            </a:extLst>
          </p:cNvPr>
          <p:cNvSpPr/>
          <p:nvPr/>
        </p:nvSpPr>
        <p:spPr bwMode="auto">
          <a:xfrm>
            <a:off x="782264" y="4363468"/>
            <a:ext cx="1183772" cy="214830"/>
          </a:xfrm>
          <a:prstGeom prst="rect">
            <a:avLst/>
          </a:prstGeom>
          <a:solidFill>
            <a:srgbClr val="000000"/>
          </a:solidFill>
          <a:ln w="317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application</a:t>
            </a:r>
          </a:p>
        </p:txBody>
      </p:sp>
      <p:sp>
        <p:nvSpPr>
          <p:cNvPr id="4" name="Rectangle 3">
            <a:extLst>
              <a:ext uri="{FF2B5EF4-FFF2-40B4-BE49-F238E27FC236}">
                <a16:creationId xmlns:a16="http://schemas.microsoft.com/office/drawing/2014/main" id="{6CB6F7E4-7F66-094D-BA39-A6F4FABF0588}"/>
              </a:ext>
              <a:ext uri="{C183D7F6-B498-43B3-948B-1728B52AA6E4}">
                <adec:decorative xmlns:adec="http://schemas.microsoft.com/office/drawing/2017/decorative" val="1"/>
              </a:ext>
            </a:extLst>
          </p:cNvPr>
          <p:cNvSpPr/>
          <p:nvPr/>
        </p:nvSpPr>
        <p:spPr bwMode="auto">
          <a:xfrm>
            <a:off x="664139" y="4088912"/>
            <a:ext cx="1406285" cy="927879"/>
          </a:xfrm>
          <a:prstGeom prst="rect">
            <a:avLst/>
          </a:prstGeom>
          <a:noFill/>
          <a:ln>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00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panose="020B0502040204020203" pitchFamily="34" charset="0"/>
                <a:ea typeface="Segoe UI" pitchFamily="34" charset="0"/>
                <a:cs typeface="Segoe UI Semibold" panose="020B0502040204020203" pitchFamily="34" charset="0"/>
              </a:rPr>
              <a:t>pod-2</a:t>
            </a:r>
          </a:p>
        </p:txBody>
      </p:sp>
      <p:cxnSp>
        <p:nvCxnSpPr>
          <p:cNvPr id="6" name="Elbow Connector 5">
            <a:extLst>
              <a:ext uri="{FF2B5EF4-FFF2-40B4-BE49-F238E27FC236}">
                <a16:creationId xmlns:a16="http://schemas.microsoft.com/office/drawing/2014/main" id="{D958314D-C150-414A-80B6-51D3914A86E5}"/>
              </a:ext>
              <a:ext uri="{C183D7F6-B498-43B3-948B-1728B52AA6E4}">
                <adec:decorative xmlns:adec="http://schemas.microsoft.com/office/drawing/2017/decorative" val="1"/>
              </a:ext>
            </a:extLst>
          </p:cNvPr>
          <p:cNvCxnSpPr>
            <a:stCxn id="73" idx="1"/>
            <a:endCxn id="82" idx="3"/>
          </p:cNvCxnSpPr>
          <p:nvPr/>
        </p:nvCxnSpPr>
        <p:spPr>
          <a:xfrm rot="10800000">
            <a:off x="1966036" y="3692548"/>
            <a:ext cx="2528166" cy="142887"/>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A022A2E7-8118-4F4B-A5D7-9980AD040677}"/>
              </a:ext>
              <a:ext uri="{C183D7F6-B498-43B3-948B-1728B52AA6E4}">
                <adec:decorative xmlns:adec="http://schemas.microsoft.com/office/drawing/2017/decorative" val="1"/>
              </a:ext>
            </a:extLst>
          </p:cNvPr>
          <p:cNvCxnSpPr>
            <a:stCxn id="79" idx="1"/>
            <a:endCxn id="2" idx="3"/>
          </p:cNvCxnSpPr>
          <p:nvPr/>
        </p:nvCxnSpPr>
        <p:spPr>
          <a:xfrm rot="10800000" flipV="1">
            <a:off x="1966036" y="4176957"/>
            <a:ext cx="2528166" cy="550883"/>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E97208CE-BCDB-4645-8945-60C10D2A84C4}"/>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1609" y="4808069"/>
            <a:ext cx="227183" cy="255447"/>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FADBB083-F052-AD4A-BEED-E6F9C00A66F2}"/>
              </a:ext>
              <a:ext uri="{C183D7F6-B498-43B3-948B-1728B52AA6E4}">
                <adec:decorative xmlns:adec="http://schemas.microsoft.com/office/drawing/2017/decorative" val="1"/>
              </a:ext>
            </a:extLst>
          </p:cNvPr>
          <p:cNvSpPr txBox="1"/>
          <p:nvPr/>
        </p:nvSpPr>
        <p:spPr>
          <a:xfrm>
            <a:off x="7861636" y="5114156"/>
            <a:ext cx="589716" cy="184666"/>
          </a:xfrm>
          <a:prstGeom prst="rect">
            <a:avLst/>
          </a:prstGeom>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SMI API</a:t>
            </a:r>
          </a:p>
        </p:txBody>
      </p:sp>
      <p:cxnSp>
        <p:nvCxnSpPr>
          <p:cNvPr id="28" name="Straight Arrow Connector 27">
            <a:extLst>
              <a:ext uri="{FF2B5EF4-FFF2-40B4-BE49-F238E27FC236}">
                <a16:creationId xmlns:a16="http://schemas.microsoft.com/office/drawing/2014/main" id="{D7633B65-E80E-6647-B980-90FF2256F594}"/>
              </a:ext>
              <a:ext uri="{C183D7F6-B498-43B3-948B-1728B52AA6E4}">
                <adec:decorative xmlns:adec="http://schemas.microsoft.com/office/drawing/2017/decorative" val="1"/>
              </a:ext>
            </a:extLst>
          </p:cNvPr>
          <p:cNvCxnSpPr>
            <a:stCxn id="58" idx="3"/>
          </p:cNvCxnSpPr>
          <p:nvPr/>
        </p:nvCxnSpPr>
        <p:spPr>
          <a:xfrm>
            <a:off x="7302284" y="5011151"/>
            <a:ext cx="701721"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99C73597-791E-224A-BBBE-85BCF6F7BB5F}"/>
              </a:ext>
              <a:ext uri="{C183D7F6-B498-43B3-948B-1728B52AA6E4}">
                <adec:decorative xmlns:adec="http://schemas.microsoft.com/office/drawing/2017/decorative" val="1"/>
              </a:ext>
            </a:extLst>
          </p:cNvPr>
          <p:cNvSpPr/>
          <p:nvPr/>
        </p:nvSpPr>
        <p:spPr bwMode="auto">
          <a:xfrm>
            <a:off x="9241762" y="2613733"/>
            <a:ext cx="1887077" cy="71444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apiserver</a:t>
            </a:r>
          </a:p>
        </p:txBody>
      </p:sp>
      <p:cxnSp>
        <p:nvCxnSpPr>
          <p:cNvPr id="30" name="Elbow Connector 29">
            <a:extLst>
              <a:ext uri="{FF2B5EF4-FFF2-40B4-BE49-F238E27FC236}">
                <a16:creationId xmlns:a16="http://schemas.microsoft.com/office/drawing/2014/main" id="{40FA91AE-588B-A945-9BE3-339279302CC8}"/>
              </a:ext>
              <a:ext uri="{C183D7F6-B498-43B3-948B-1728B52AA6E4}">
                <adec:decorative xmlns:adec="http://schemas.microsoft.com/office/drawing/2017/decorative" val="1"/>
              </a:ext>
            </a:extLst>
          </p:cNvPr>
          <p:cNvCxnSpPr>
            <a:stCxn id="57" idx="0"/>
            <a:endCxn id="88" idx="1"/>
          </p:cNvCxnSpPr>
          <p:nvPr/>
        </p:nvCxnSpPr>
        <p:spPr>
          <a:xfrm rot="5400000" flipH="1" flipV="1">
            <a:off x="8254688" y="2901467"/>
            <a:ext cx="917586" cy="1056561"/>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359168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ctangle 151">
            <a:extLst>
              <a:ext uri="{FF2B5EF4-FFF2-40B4-BE49-F238E27FC236}">
                <a16:creationId xmlns:a16="http://schemas.microsoft.com/office/drawing/2014/main" id="{05F2DFC9-66E2-1C4B-B2AC-26DBDD09C428}"/>
              </a:ext>
              <a:ext uri="{C183D7F6-B498-43B3-948B-1728B52AA6E4}">
                <adec:decorative xmlns:adec="http://schemas.microsoft.com/office/drawing/2017/decorative" val="1"/>
              </a:ext>
            </a:extLst>
          </p:cNvPr>
          <p:cNvSpPr/>
          <p:nvPr/>
        </p:nvSpPr>
        <p:spPr bwMode="auto">
          <a:xfrm>
            <a:off x="3108961" y="2406014"/>
            <a:ext cx="8943970" cy="432024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     Azure Arc-enabled Kubernetes Cluster</a:t>
            </a:r>
          </a:p>
        </p:txBody>
      </p:sp>
      <p:sp>
        <p:nvSpPr>
          <p:cNvPr id="163" name="Rectangle 162">
            <a:extLst>
              <a:ext uri="{FF2B5EF4-FFF2-40B4-BE49-F238E27FC236}">
                <a16:creationId xmlns:a16="http://schemas.microsoft.com/office/drawing/2014/main" id="{859BEA17-7D1A-D94C-8A4E-46AC23743047}"/>
              </a:ext>
              <a:ext uri="{C183D7F6-B498-43B3-948B-1728B52AA6E4}">
                <adec:decorative xmlns:adec="http://schemas.microsoft.com/office/drawing/2017/decorative" val="1"/>
              </a:ext>
            </a:extLst>
          </p:cNvPr>
          <p:cNvSpPr/>
          <p:nvPr/>
        </p:nvSpPr>
        <p:spPr bwMode="auto">
          <a:xfrm>
            <a:off x="52036" y="5416349"/>
            <a:ext cx="1192762" cy="55003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Calling entity</a:t>
            </a:r>
          </a:p>
        </p:txBody>
      </p:sp>
      <p:pic>
        <p:nvPicPr>
          <p:cNvPr id="40" name="Graphic 39">
            <a:extLst>
              <a:ext uri="{FF2B5EF4-FFF2-40B4-BE49-F238E27FC236}">
                <a16:creationId xmlns:a16="http://schemas.microsoft.com/office/drawing/2014/main" id="{03C767FB-347D-3741-8BB5-F7EE0395AD22}"/>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8662" y="5047414"/>
            <a:ext cx="274320" cy="274320"/>
          </a:xfrm>
          <a:prstGeom prst="rect">
            <a:avLst/>
          </a:prstGeom>
        </p:spPr>
      </p:pic>
      <p:sp>
        <p:nvSpPr>
          <p:cNvPr id="113" name="Rectangle 112">
            <a:extLst>
              <a:ext uri="{FF2B5EF4-FFF2-40B4-BE49-F238E27FC236}">
                <a16:creationId xmlns:a16="http://schemas.microsoft.com/office/drawing/2014/main" id="{4C7AF95D-C5C3-C641-B989-E1833501123C}"/>
              </a:ext>
              <a:ext uri="{C183D7F6-B498-43B3-948B-1728B52AA6E4}">
                <adec:decorative xmlns:adec="http://schemas.microsoft.com/office/drawing/2017/decorative" val="1"/>
              </a:ext>
            </a:extLst>
          </p:cNvPr>
          <p:cNvSpPr/>
          <p:nvPr/>
        </p:nvSpPr>
        <p:spPr bwMode="auto">
          <a:xfrm>
            <a:off x="3842440" y="5418697"/>
            <a:ext cx="1279694"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API Server</a:t>
            </a:r>
          </a:p>
        </p:txBody>
      </p:sp>
      <p:sp>
        <p:nvSpPr>
          <p:cNvPr id="114" name="Rectangle 113">
            <a:extLst>
              <a:ext uri="{FF2B5EF4-FFF2-40B4-BE49-F238E27FC236}">
                <a16:creationId xmlns:a16="http://schemas.microsoft.com/office/drawing/2014/main" id="{5694B5B2-0671-BD46-AB48-12CB30C8DDEC}"/>
              </a:ext>
              <a:ext uri="{C183D7F6-B498-43B3-948B-1728B52AA6E4}">
                <adec:decorative xmlns:adec="http://schemas.microsoft.com/office/drawing/2017/decorative" val="1"/>
              </a:ext>
            </a:extLst>
          </p:cNvPr>
          <p:cNvSpPr/>
          <p:nvPr/>
        </p:nvSpPr>
        <p:spPr bwMode="auto">
          <a:xfrm>
            <a:off x="9823829" y="5422315"/>
            <a:ext cx="1710000"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FFFFFF"/>
                </a:solidFill>
                <a:latin typeface="Segoe UI Semibold"/>
                <a:cs typeface="Segoe UI" pitchFamily="34" charset="0"/>
              </a:rPr>
              <a:t>a</a:t>
            </a:r>
            <a:r>
              <a:rPr kumimoji="0" lang="en-US" sz="1200" b="0" i="0" u="none" strike="noStrike" kern="1200" cap="none" spc="0" normalizeH="0" baseline="0" noProof="0" err="1">
                <a:ln>
                  <a:noFill/>
                </a:ln>
                <a:solidFill>
                  <a:srgbClr val="FFFFFF"/>
                </a:solidFill>
                <a:effectLst/>
                <a:uLnTx/>
                <a:uFillTx/>
                <a:latin typeface="Segoe UI Semibold"/>
                <a:ea typeface="+mn-ea"/>
                <a:cs typeface="Segoe UI" pitchFamily="34" charset="0"/>
              </a:rPr>
              <a:t>zure</a:t>
            </a: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-policy-addon</a:t>
            </a:r>
          </a:p>
        </p:txBody>
      </p:sp>
      <p:pic>
        <p:nvPicPr>
          <p:cNvPr id="44" name="Graphic 43">
            <a:extLst>
              <a:ext uri="{FF2B5EF4-FFF2-40B4-BE49-F238E27FC236}">
                <a16:creationId xmlns:a16="http://schemas.microsoft.com/office/drawing/2014/main" id="{91C5AA72-0223-BD40-9C03-683564AEB5D6}"/>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26024" y="5048100"/>
            <a:ext cx="274320" cy="274320"/>
          </a:xfrm>
          <a:prstGeom prst="rect">
            <a:avLst/>
          </a:prstGeom>
        </p:spPr>
      </p:pic>
      <p:pic>
        <p:nvPicPr>
          <p:cNvPr id="55" name="Graphic 54">
            <a:extLst>
              <a:ext uri="{FF2B5EF4-FFF2-40B4-BE49-F238E27FC236}">
                <a16:creationId xmlns:a16="http://schemas.microsoft.com/office/drawing/2014/main" id="{89782068-AA13-3646-ABCE-5E660F1DD7AB}"/>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97174" y="6011507"/>
            <a:ext cx="274320" cy="274320"/>
          </a:xfrm>
          <a:prstGeom prst="rect">
            <a:avLst/>
          </a:prstGeom>
        </p:spPr>
      </p:pic>
      <p:pic>
        <p:nvPicPr>
          <p:cNvPr id="68" name="Graphic 67">
            <a:extLst>
              <a:ext uri="{FF2B5EF4-FFF2-40B4-BE49-F238E27FC236}">
                <a16:creationId xmlns:a16="http://schemas.microsoft.com/office/drawing/2014/main" id="{CD188D2C-3F56-0340-BE8A-13F98D2DE149}"/>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31883" y="6011507"/>
            <a:ext cx="274320" cy="274320"/>
          </a:xfrm>
          <a:prstGeom prst="rect">
            <a:avLst/>
          </a:prstGeom>
        </p:spPr>
      </p:pic>
      <p:pic>
        <p:nvPicPr>
          <p:cNvPr id="153" name="Graphic 152">
            <a:extLst>
              <a:ext uri="{FF2B5EF4-FFF2-40B4-BE49-F238E27FC236}">
                <a16:creationId xmlns:a16="http://schemas.microsoft.com/office/drawing/2014/main" id="{30735E27-AFA1-3F40-AB90-EEAE6E9E4878}"/>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26081" y="2223134"/>
            <a:ext cx="365760" cy="365760"/>
          </a:xfrm>
          <a:prstGeom prst="rect">
            <a:avLst/>
          </a:prstGeom>
        </p:spPr>
      </p:pic>
      <p:cxnSp>
        <p:nvCxnSpPr>
          <p:cNvPr id="154" name="Straight Connector 153">
            <a:extLst>
              <a:ext uri="{FF2B5EF4-FFF2-40B4-BE49-F238E27FC236}">
                <a16:creationId xmlns:a16="http://schemas.microsoft.com/office/drawing/2014/main" id="{44020EEA-23FB-3946-AF7E-9167BE77F070}"/>
              </a:ext>
              <a:ext uri="{C183D7F6-B498-43B3-948B-1728B52AA6E4}">
                <adec:decorative xmlns:adec="http://schemas.microsoft.com/office/drawing/2017/decorative" val="1"/>
              </a:ext>
            </a:extLst>
          </p:cNvPr>
          <p:cNvCxnSpPr>
            <a:cxnSpLocks/>
          </p:cNvCxnSpPr>
          <p:nvPr/>
        </p:nvCxnSpPr>
        <p:spPr>
          <a:xfrm flipH="1">
            <a:off x="1237496" y="5565718"/>
            <a:ext cx="2604944" cy="0"/>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D3C58C4-28C5-BF42-9BBD-F884A520468E}"/>
              </a:ext>
              <a:ext uri="{C183D7F6-B498-43B3-948B-1728B52AA6E4}">
                <adec:decorative xmlns:adec="http://schemas.microsoft.com/office/drawing/2017/decorative" val="1"/>
              </a:ext>
            </a:extLst>
          </p:cNvPr>
          <p:cNvCxnSpPr>
            <a:cxnSpLocks/>
          </p:cNvCxnSpPr>
          <p:nvPr/>
        </p:nvCxnSpPr>
        <p:spPr>
          <a:xfrm>
            <a:off x="1244798" y="5830523"/>
            <a:ext cx="2583179" cy="0"/>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sp>
        <p:nvSpPr>
          <p:cNvPr id="160" name="Rectangle 159">
            <a:extLst>
              <a:ext uri="{FF2B5EF4-FFF2-40B4-BE49-F238E27FC236}">
                <a16:creationId xmlns:a16="http://schemas.microsoft.com/office/drawing/2014/main" id="{2FA3F622-FDFF-5246-A9B5-FDA75A31AAEB}"/>
              </a:ext>
              <a:ext uri="{C183D7F6-B498-43B3-948B-1728B52AA6E4}">
                <adec:decorative xmlns:adec="http://schemas.microsoft.com/office/drawing/2017/decorative" val="1"/>
              </a:ext>
            </a:extLst>
          </p:cNvPr>
          <p:cNvSpPr/>
          <p:nvPr/>
        </p:nvSpPr>
        <p:spPr>
          <a:xfrm>
            <a:off x="10656311" y="3457775"/>
            <a:ext cx="1296857" cy="769441"/>
          </a:xfrm>
          <a:prstGeom prst="rect">
            <a:avLst/>
          </a:prstGeom>
        </p:spPr>
        <p:txBody>
          <a:bodyPr wrap="square" lIns="0" tIns="0" rIns="0" bIns="0" rtlCol="0">
            <a:spAutoFit/>
          </a:bodyPr>
          <a:lstStyle/>
          <a:p>
            <a:pPr algn="ctr"/>
            <a:r>
              <a:rPr lang="en-US" sz="1000">
                <a:solidFill>
                  <a:schemeClr val="accent1"/>
                </a:solidFill>
                <a:latin typeface="Segoe UI" panose="020B0502040204020203" pitchFamily="34" charset="0"/>
                <a:cs typeface="Segoe UI" panose="020B0502040204020203" pitchFamily="34" charset="0"/>
              </a:rPr>
              <a:t>Fetch policy</a:t>
            </a:r>
            <a:br>
              <a:rPr lang="en-US" sz="1000">
                <a:solidFill>
                  <a:schemeClr val="accent1"/>
                </a:solidFill>
                <a:latin typeface="Segoe UI" panose="020B0502040204020203" pitchFamily="34" charset="0"/>
                <a:cs typeface="Segoe UI" panose="020B0502040204020203" pitchFamily="34" charset="0"/>
              </a:rPr>
            </a:br>
            <a:r>
              <a:rPr lang="en-US" sz="1000">
                <a:solidFill>
                  <a:schemeClr val="accent1"/>
                </a:solidFill>
                <a:latin typeface="Segoe UI" panose="020B0502040204020203" pitchFamily="34" charset="0"/>
                <a:cs typeface="Segoe UI" panose="020B0502040204020203" pitchFamily="34" charset="0"/>
              </a:rPr>
              <a:t>definitions &amp;</a:t>
            </a:r>
            <a:br>
              <a:rPr lang="en-US" sz="1000">
                <a:solidFill>
                  <a:schemeClr val="accent1"/>
                </a:solidFill>
                <a:latin typeface="Segoe UI" panose="020B0502040204020203" pitchFamily="34" charset="0"/>
                <a:cs typeface="Segoe UI" panose="020B0502040204020203" pitchFamily="34" charset="0"/>
              </a:rPr>
            </a:br>
            <a:r>
              <a:rPr lang="en-US" sz="1000">
                <a:solidFill>
                  <a:schemeClr val="accent1"/>
                </a:solidFill>
                <a:latin typeface="Segoe UI" panose="020B0502040204020203" pitchFamily="34" charset="0"/>
                <a:cs typeface="Segoe UI" panose="020B0502040204020203" pitchFamily="34" charset="0"/>
              </a:rPr>
              <a:t>assignments</a:t>
            </a:r>
          </a:p>
          <a:p>
            <a:pPr algn="ctr"/>
            <a:r>
              <a:rPr lang="en-US" sz="1000">
                <a:solidFill>
                  <a:schemeClr val="accent1"/>
                </a:solidFill>
                <a:latin typeface="Segoe UI" panose="020B0502040204020203" pitchFamily="34" charset="0"/>
                <a:cs typeface="Segoe UI" panose="020B0502040204020203" pitchFamily="34" charset="0"/>
              </a:rPr>
              <a:t>&amp;</a:t>
            </a:r>
          </a:p>
          <a:p>
            <a:pPr algn="ctr"/>
            <a:r>
              <a:rPr lang="en-US" sz="1000">
                <a:solidFill>
                  <a:schemeClr val="accent1"/>
                </a:solidFill>
                <a:latin typeface="Segoe UI" panose="020B0502040204020203" pitchFamily="34" charset="0"/>
                <a:cs typeface="Segoe UI" panose="020B0502040204020203" pitchFamily="34" charset="0"/>
              </a:rPr>
              <a:t>Report compliance</a:t>
            </a:r>
          </a:p>
        </p:txBody>
      </p:sp>
      <p:sp>
        <p:nvSpPr>
          <p:cNvPr id="162" name="Rectangle 161">
            <a:extLst>
              <a:ext uri="{FF2B5EF4-FFF2-40B4-BE49-F238E27FC236}">
                <a16:creationId xmlns:a16="http://schemas.microsoft.com/office/drawing/2014/main" id="{8ED568AF-D26C-6A44-B3B7-04DEDA5D921B}"/>
              </a:ext>
              <a:ext uri="{C183D7F6-B498-43B3-948B-1728B52AA6E4}">
                <adec:decorative xmlns:adec="http://schemas.microsoft.com/office/drawing/2017/decorative" val="1"/>
              </a:ext>
            </a:extLst>
          </p:cNvPr>
          <p:cNvSpPr/>
          <p:nvPr/>
        </p:nvSpPr>
        <p:spPr bwMode="auto">
          <a:xfrm>
            <a:off x="9824032" y="1159397"/>
            <a:ext cx="1709797" cy="8093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Azure Policy Service</a:t>
            </a:r>
          </a:p>
        </p:txBody>
      </p:sp>
      <p:pic>
        <p:nvPicPr>
          <p:cNvPr id="164" name="Picture 163">
            <a:extLst>
              <a:ext uri="{FF2B5EF4-FFF2-40B4-BE49-F238E27FC236}">
                <a16:creationId xmlns:a16="http://schemas.microsoft.com/office/drawing/2014/main" id="{81B68B16-909E-274E-8EFB-79251335F024}"/>
              </a:ext>
              <a:ext uri="{C183D7F6-B498-43B3-948B-1728B52AA6E4}">
                <adec:decorative xmlns:adec="http://schemas.microsoft.com/office/drawing/2017/decorative" val="1"/>
              </a:ext>
            </a:extLst>
          </p:cNvPr>
          <p:cNvPicPr>
            <a:picLocks noChangeAspect="1"/>
          </p:cNvPicPr>
          <p:nvPr/>
        </p:nvPicPr>
        <p:blipFill>
          <a:blip r:embed="rId13"/>
          <a:srcRect t="24166" b="24166"/>
          <a:stretch/>
        </p:blipFill>
        <p:spPr>
          <a:xfrm>
            <a:off x="10053119" y="1327940"/>
            <a:ext cx="1251621" cy="213896"/>
          </a:xfrm>
          <a:prstGeom prst="rect">
            <a:avLst/>
          </a:prstGeom>
        </p:spPr>
      </p:pic>
      <p:sp>
        <p:nvSpPr>
          <p:cNvPr id="39" name="Title 1">
            <a:extLst>
              <a:ext uri="{FF2B5EF4-FFF2-40B4-BE49-F238E27FC236}">
                <a16:creationId xmlns:a16="http://schemas.microsoft.com/office/drawing/2014/main" id="{8C0158EF-EDC2-D34D-BBAF-5B7945B5B1BE}"/>
              </a:ext>
            </a:extLst>
          </p:cNvPr>
          <p:cNvSpPr>
            <a:spLocks noGrp="1"/>
          </p:cNvSpPr>
          <p:nvPr>
            <p:ph type="title"/>
          </p:nvPr>
        </p:nvSpPr>
        <p:spPr>
          <a:xfrm>
            <a:off x="588263" y="457200"/>
            <a:ext cx="11018520" cy="861774"/>
          </a:xfrm>
        </p:spPr>
        <p:txBody>
          <a:bodyPr/>
          <a:lstStyle/>
          <a:p>
            <a:r>
              <a:rPr lang="en-US"/>
              <a:t>Azure Arc-enabled Kubernetes </a:t>
            </a:r>
            <a:br>
              <a:rPr lang="en-US"/>
            </a:br>
            <a:r>
              <a:rPr lang="en-US" sz="2000">
                <a:solidFill>
                  <a:schemeClr val="accent1"/>
                </a:solidFill>
                <a:latin typeface="+mn-lt"/>
              </a:rPr>
              <a:t>Azure Policy (Gatekeeper)</a:t>
            </a:r>
          </a:p>
        </p:txBody>
      </p:sp>
      <p:grpSp>
        <p:nvGrpSpPr>
          <p:cNvPr id="29" name="Group 28">
            <a:extLst>
              <a:ext uri="{FF2B5EF4-FFF2-40B4-BE49-F238E27FC236}">
                <a16:creationId xmlns:a16="http://schemas.microsoft.com/office/drawing/2014/main" id="{DBFB9C20-55A0-492D-A9F7-F03FC1CC5701}"/>
              </a:ext>
              <a:ext uri="{C183D7F6-B498-43B3-948B-1728B52AA6E4}">
                <adec:decorative xmlns:adec="http://schemas.microsoft.com/office/drawing/2017/decorative" val="1"/>
              </a:ext>
            </a:extLst>
          </p:cNvPr>
          <p:cNvGrpSpPr/>
          <p:nvPr/>
        </p:nvGrpSpPr>
        <p:grpSpPr>
          <a:xfrm>
            <a:off x="6752579" y="5098549"/>
            <a:ext cx="1433216" cy="1198512"/>
            <a:chOff x="7256200" y="5146410"/>
            <a:chExt cx="1433216" cy="1198512"/>
          </a:xfrm>
        </p:grpSpPr>
        <p:sp>
          <p:nvSpPr>
            <p:cNvPr id="41" name="Rectangle 40">
              <a:extLst>
                <a:ext uri="{FF2B5EF4-FFF2-40B4-BE49-F238E27FC236}">
                  <a16:creationId xmlns:a16="http://schemas.microsoft.com/office/drawing/2014/main" id="{EA8DC228-4E29-064B-8633-6E9BFFF472B7}"/>
                </a:ext>
              </a:extLst>
            </p:cNvPr>
            <p:cNvSpPr/>
            <p:nvPr/>
          </p:nvSpPr>
          <p:spPr bwMode="auto">
            <a:xfrm>
              <a:off x="7256200" y="5146410"/>
              <a:ext cx="1433216" cy="119851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Gatekeeper</a:t>
              </a:r>
            </a:p>
          </p:txBody>
        </p:sp>
        <p:sp>
          <p:nvSpPr>
            <p:cNvPr id="42" name="Rectangle 41">
              <a:extLst>
                <a:ext uri="{FF2B5EF4-FFF2-40B4-BE49-F238E27FC236}">
                  <a16:creationId xmlns:a16="http://schemas.microsoft.com/office/drawing/2014/main" id="{391B8D23-C33A-044A-AD9F-9FFC811958D4}"/>
                </a:ext>
              </a:extLst>
            </p:cNvPr>
            <p:cNvSpPr/>
            <p:nvPr/>
          </p:nvSpPr>
          <p:spPr bwMode="auto">
            <a:xfrm>
              <a:off x="7463902" y="5777865"/>
              <a:ext cx="1017815" cy="4513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OPA</a:t>
              </a:r>
            </a:p>
          </p:txBody>
        </p:sp>
        <p:pic>
          <p:nvPicPr>
            <p:cNvPr id="6" name="Picture 5" descr="Icon&#10;&#10;Description automatically generated">
              <a:extLst>
                <a:ext uri="{FF2B5EF4-FFF2-40B4-BE49-F238E27FC236}">
                  <a16:creationId xmlns:a16="http://schemas.microsoft.com/office/drawing/2014/main" id="{D9D63950-D92A-9548-9872-3559A47755DC}"/>
                </a:ext>
              </a:extLst>
            </p:cNvPr>
            <p:cNvPicPr>
              <a:picLocks noChangeAspect="1"/>
            </p:cNvPicPr>
            <p:nvPr/>
          </p:nvPicPr>
          <p:blipFill>
            <a:blip r:embed="rId14"/>
            <a:stretch>
              <a:fillRect/>
            </a:stretch>
          </p:blipFill>
          <p:spPr>
            <a:xfrm>
              <a:off x="7802145" y="5534727"/>
              <a:ext cx="341327" cy="341327"/>
            </a:xfrm>
            <a:prstGeom prst="rect">
              <a:avLst/>
            </a:prstGeom>
          </p:spPr>
        </p:pic>
      </p:grpSp>
      <p:cxnSp>
        <p:nvCxnSpPr>
          <p:cNvPr id="8" name="Straight Arrow Connector 7">
            <a:extLst>
              <a:ext uri="{FF2B5EF4-FFF2-40B4-BE49-F238E27FC236}">
                <a16:creationId xmlns:a16="http://schemas.microsoft.com/office/drawing/2014/main" id="{58FF5EEB-DE8B-274A-9955-42C8E047750A}"/>
              </a:ext>
              <a:ext uri="{C183D7F6-B498-43B3-948B-1728B52AA6E4}">
                <adec:decorative xmlns:adec="http://schemas.microsoft.com/office/drawing/2017/decorative" val="1"/>
              </a:ext>
            </a:extLst>
          </p:cNvPr>
          <p:cNvCxnSpPr>
            <a:cxnSpLocks/>
            <a:stCxn id="162" idx="2"/>
            <a:endCxn id="114" idx="0"/>
          </p:cNvCxnSpPr>
          <p:nvPr/>
        </p:nvCxnSpPr>
        <p:spPr>
          <a:xfrm flipH="1">
            <a:off x="10678829" y="1968710"/>
            <a:ext cx="102" cy="3453605"/>
          </a:xfrm>
          <a:prstGeom prst="straightConnector1">
            <a:avLst/>
          </a:prstGeom>
          <a:ln w="19050"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a:extLst>
              <a:ext uri="{FF2B5EF4-FFF2-40B4-BE49-F238E27FC236}">
                <a16:creationId xmlns:a16="http://schemas.microsoft.com/office/drawing/2014/main" id="{9835B8F6-4230-3545-81B4-941C505C0F67}"/>
              </a:ext>
              <a:ext uri="{C183D7F6-B498-43B3-948B-1728B52AA6E4}">
                <adec:decorative xmlns:adec="http://schemas.microsoft.com/office/drawing/2017/decorative" val="1"/>
              </a:ext>
            </a:extLst>
          </p:cNvPr>
          <p:cNvCxnSpPr>
            <a:cxnSpLocks/>
            <a:stCxn id="41" idx="3"/>
            <a:endCxn id="114" idx="1"/>
          </p:cNvCxnSpPr>
          <p:nvPr/>
        </p:nvCxnSpPr>
        <p:spPr>
          <a:xfrm>
            <a:off x="8185795" y="5697805"/>
            <a:ext cx="1638034" cy="0"/>
          </a:xfrm>
          <a:prstGeom prst="straightConnector1">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A2C86D40-33DA-354E-B015-DBB3C23D6B4C}"/>
              </a:ext>
              <a:ext uri="{C183D7F6-B498-43B3-948B-1728B52AA6E4}">
                <adec:decorative xmlns:adec="http://schemas.microsoft.com/office/drawing/2017/decorative" val="1"/>
              </a:ext>
            </a:extLst>
          </p:cNvPr>
          <p:cNvSpPr/>
          <p:nvPr/>
        </p:nvSpPr>
        <p:spPr>
          <a:xfrm>
            <a:off x="8482055" y="5483116"/>
            <a:ext cx="570990" cy="153888"/>
          </a:xfrm>
          <a:prstGeom prst="rect">
            <a:avLst/>
          </a:prstGeom>
        </p:spPr>
        <p:txBody>
          <a:bodyPr wrap="square" lIns="0" tIns="0" rIns="0" bIns="0" rtlCol="0">
            <a:spAutoFit/>
          </a:bodyPr>
          <a:lstStyle/>
          <a:p>
            <a:pPr algn="ctr"/>
            <a:r>
              <a:rPr lang="en-US" sz="1000">
                <a:solidFill>
                  <a:schemeClr val="accent1"/>
                </a:solidFill>
                <a:latin typeface="Segoe UI" panose="020B0502040204020203" pitchFamily="34" charset="0"/>
                <a:cs typeface="Segoe UI" panose="020B0502040204020203" pitchFamily="34" charset="0"/>
              </a:rPr>
              <a:t>deploy</a:t>
            </a:r>
          </a:p>
        </p:txBody>
      </p:sp>
      <p:sp>
        <p:nvSpPr>
          <p:cNvPr id="60" name="Rectangle 59">
            <a:extLst>
              <a:ext uri="{FF2B5EF4-FFF2-40B4-BE49-F238E27FC236}">
                <a16:creationId xmlns:a16="http://schemas.microsoft.com/office/drawing/2014/main" id="{ED65ECCB-697D-DD4C-B796-3FD172A065DD}"/>
              </a:ext>
            </a:extLst>
          </p:cNvPr>
          <p:cNvSpPr/>
          <p:nvPr/>
        </p:nvSpPr>
        <p:spPr>
          <a:xfrm>
            <a:off x="14492075" y="9210710"/>
            <a:ext cx="53251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create</a:t>
            </a:r>
            <a:endParaRPr kumimoji="0" lang="en-US" sz="1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09870FD1-E269-B84F-811E-9D14F66BFE7A}"/>
              </a:ext>
              <a:ext uri="{C183D7F6-B498-43B3-948B-1728B52AA6E4}">
                <adec:decorative xmlns:adec="http://schemas.microsoft.com/office/drawing/2017/decorative" val="1"/>
              </a:ext>
            </a:extLst>
          </p:cNvPr>
          <p:cNvSpPr/>
          <p:nvPr/>
        </p:nvSpPr>
        <p:spPr>
          <a:xfrm>
            <a:off x="9328951" y="4661448"/>
            <a:ext cx="532518" cy="153888"/>
          </a:xfrm>
          <a:prstGeom prst="rect">
            <a:avLst/>
          </a:prstGeom>
        </p:spPr>
        <p:txBody>
          <a:bodyPr wrap="square" lIns="0" tIns="0" rIns="0" bIns="0" rtlCol="0">
            <a:spAutoFit/>
          </a:bodyPr>
          <a:lstStyle/>
          <a:p>
            <a:pPr algn="ctr"/>
            <a:r>
              <a:rPr lang="en-US" sz="1000">
                <a:solidFill>
                  <a:schemeClr val="accent1"/>
                </a:solidFill>
                <a:latin typeface="Segoe UI" panose="020B0502040204020203" pitchFamily="34" charset="0"/>
                <a:cs typeface="Segoe UI" panose="020B0502040204020203" pitchFamily="34" charset="0"/>
              </a:rPr>
              <a:t>create</a:t>
            </a:r>
          </a:p>
        </p:txBody>
      </p:sp>
      <p:sp>
        <p:nvSpPr>
          <p:cNvPr id="70" name="Rectangle 69">
            <a:extLst>
              <a:ext uri="{FF2B5EF4-FFF2-40B4-BE49-F238E27FC236}">
                <a16:creationId xmlns:a16="http://schemas.microsoft.com/office/drawing/2014/main" id="{CABC54B6-C912-9C48-9ADE-AAB7B08C9AE6}"/>
              </a:ext>
              <a:ext uri="{C183D7F6-B498-43B3-948B-1728B52AA6E4}">
                <adec:decorative xmlns:adec="http://schemas.microsoft.com/office/drawing/2017/decorative" val="1"/>
              </a:ext>
            </a:extLst>
          </p:cNvPr>
          <p:cNvSpPr/>
          <p:nvPr/>
        </p:nvSpPr>
        <p:spPr>
          <a:xfrm>
            <a:off x="7469187" y="4662604"/>
            <a:ext cx="518091" cy="153888"/>
          </a:xfrm>
          <a:prstGeom prst="rect">
            <a:avLst/>
          </a:prstGeom>
        </p:spPr>
        <p:txBody>
          <a:bodyPr wrap="square" lIns="0" tIns="0" rIns="0" bIns="0" rtlCol="0">
            <a:spAutoFit/>
          </a:bodyPr>
          <a:lstStyle/>
          <a:p>
            <a:pPr algn="ctr"/>
            <a:r>
              <a:rPr lang="en-US" sz="1000">
                <a:solidFill>
                  <a:schemeClr val="accent1"/>
                </a:solidFill>
                <a:latin typeface="Segoe UI" panose="020B0502040204020203" pitchFamily="34" charset="0"/>
                <a:cs typeface="Segoe UI" panose="020B0502040204020203" pitchFamily="34" charset="0"/>
              </a:rPr>
              <a:t>watch</a:t>
            </a:r>
          </a:p>
        </p:txBody>
      </p:sp>
      <p:cxnSp>
        <p:nvCxnSpPr>
          <p:cNvPr id="71" name="Straight Connector 70">
            <a:extLst>
              <a:ext uri="{FF2B5EF4-FFF2-40B4-BE49-F238E27FC236}">
                <a16:creationId xmlns:a16="http://schemas.microsoft.com/office/drawing/2014/main" id="{0CB46251-92D9-D142-BE21-9D1CFD08389C}"/>
              </a:ext>
              <a:ext uri="{C183D7F6-B498-43B3-948B-1728B52AA6E4}">
                <adec:decorative xmlns:adec="http://schemas.microsoft.com/office/drawing/2017/decorative" val="1"/>
              </a:ext>
            </a:extLst>
          </p:cNvPr>
          <p:cNvCxnSpPr>
            <a:cxnSpLocks/>
          </p:cNvCxnSpPr>
          <p:nvPr/>
        </p:nvCxnSpPr>
        <p:spPr>
          <a:xfrm flipH="1">
            <a:off x="5126124" y="5573582"/>
            <a:ext cx="1648692" cy="0"/>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0678D90-2547-F34D-97DB-B151E553568A}"/>
              </a:ext>
              <a:ext uri="{C183D7F6-B498-43B3-948B-1728B52AA6E4}">
                <adec:decorative xmlns:adec="http://schemas.microsoft.com/office/drawing/2017/decorative" val="1"/>
              </a:ext>
            </a:extLst>
          </p:cNvPr>
          <p:cNvCxnSpPr>
            <a:cxnSpLocks/>
          </p:cNvCxnSpPr>
          <p:nvPr/>
        </p:nvCxnSpPr>
        <p:spPr>
          <a:xfrm>
            <a:off x="5127659" y="5830523"/>
            <a:ext cx="1624920" cy="0"/>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FC9EA1E0-7E21-1A48-B998-72CB54EEDA50}"/>
              </a:ext>
              <a:ext uri="{C183D7F6-B498-43B3-948B-1728B52AA6E4}">
                <adec:decorative xmlns:adec="http://schemas.microsoft.com/office/drawing/2017/decorative" val="1"/>
              </a:ext>
            </a:extLst>
          </p:cNvPr>
          <p:cNvSpPr/>
          <p:nvPr/>
        </p:nvSpPr>
        <p:spPr>
          <a:xfrm>
            <a:off x="5424817" y="5200227"/>
            <a:ext cx="1167306" cy="307777"/>
          </a:xfrm>
          <a:prstGeom prst="rect">
            <a:avLst/>
          </a:prstGeom>
        </p:spPr>
        <p:txBody>
          <a:bodyPr wrap="square" lIns="0" tIns="0" rIns="0" bIns="0" rtlCol="0">
            <a:spAutoFit/>
          </a:bodyPr>
          <a:lstStyle/>
          <a:p>
            <a:pPr algn="ctr"/>
            <a:r>
              <a:rPr lang="en-US" sz="1000" err="1">
                <a:solidFill>
                  <a:schemeClr val="accent1"/>
                </a:solidFill>
                <a:latin typeface="Segoe UI" panose="020B0502040204020203" pitchFamily="34" charset="0"/>
                <a:cs typeface="Segoe UI" panose="020B0502040204020203" pitchFamily="34" charset="0"/>
              </a:rPr>
              <a:t>AdmissionReview</a:t>
            </a:r>
            <a:br>
              <a:rPr lang="en-US" sz="1000">
                <a:solidFill>
                  <a:schemeClr val="accent1"/>
                </a:solidFill>
                <a:latin typeface="Segoe UI" panose="020B0502040204020203" pitchFamily="34" charset="0"/>
                <a:cs typeface="Segoe UI" panose="020B0502040204020203" pitchFamily="34" charset="0"/>
              </a:rPr>
            </a:br>
            <a:r>
              <a:rPr lang="en-US" sz="1000">
                <a:solidFill>
                  <a:schemeClr val="accent1"/>
                </a:solidFill>
                <a:latin typeface="Segoe UI" panose="020B0502040204020203" pitchFamily="34" charset="0"/>
                <a:cs typeface="Segoe UI" panose="020B0502040204020203" pitchFamily="34" charset="0"/>
              </a:rPr>
              <a:t>request</a:t>
            </a:r>
          </a:p>
        </p:txBody>
      </p:sp>
      <p:sp>
        <p:nvSpPr>
          <p:cNvPr id="82" name="Rectangle 81">
            <a:extLst>
              <a:ext uri="{FF2B5EF4-FFF2-40B4-BE49-F238E27FC236}">
                <a16:creationId xmlns:a16="http://schemas.microsoft.com/office/drawing/2014/main" id="{FC709730-190C-4449-B859-D25EF1FFC5EB}"/>
              </a:ext>
              <a:ext uri="{C183D7F6-B498-43B3-948B-1728B52AA6E4}">
                <adec:decorative xmlns:adec="http://schemas.microsoft.com/office/drawing/2017/decorative" val="1"/>
              </a:ext>
            </a:extLst>
          </p:cNvPr>
          <p:cNvSpPr/>
          <p:nvPr/>
        </p:nvSpPr>
        <p:spPr>
          <a:xfrm>
            <a:off x="5420606" y="5822233"/>
            <a:ext cx="1167306" cy="55399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err="1">
                <a:solidFill>
                  <a:schemeClr val="accent1"/>
                </a:solidFill>
                <a:latin typeface="Segoe UI" panose="020B0502040204020203" pitchFamily="34" charset="0"/>
                <a:cs typeface="Segoe UI" panose="020B0502040204020203" pitchFamily="34" charset="0"/>
              </a:rPr>
              <a:t>AdmissionReview</a:t>
            </a:r>
            <a:br>
              <a:rPr lang="en-US" sz="1000">
                <a:solidFill>
                  <a:schemeClr val="accent1"/>
                </a:solidFill>
                <a:latin typeface="Segoe UI" panose="020B0502040204020203" pitchFamily="34" charset="0"/>
                <a:cs typeface="Segoe UI" panose="020B0502040204020203" pitchFamily="34" charset="0"/>
              </a:rPr>
            </a:br>
            <a:r>
              <a:rPr lang="en-US" sz="1000">
                <a:solidFill>
                  <a:schemeClr val="accent1"/>
                </a:solidFill>
                <a:latin typeface="Segoe UI" panose="020B0502040204020203" pitchFamily="34" charset="0"/>
                <a:cs typeface="Segoe UI" panose="020B0502040204020203" pitchFamily="34" charset="0"/>
              </a:rPr>
              <a:t>response</a:t>
            </a:r>
            <a:br>
              <a:rPr lang="en-US" sz="1000">
                <a:solidFill>
                  <a:schemeClr val="accent1"/>
                </a:solidFill>
                <a:latin typeface="Segoe UI" panose="020B0502040204020203" pitchFamily="34" charset="0"/>
                <a:cs typeface="Segoe UI" panose="020B0502040204020203" pitchFamily="34" charset="0"/>
              </a:rPr>
            </a:br>
            <a:r>
              <a:rPr lang="en-US" sz="1000">
                <a:solidFill>
                  <a:schemeClr val="accent1"/>
                </a:solidFill>
                <a:latin typeface="Segoe UI" panose="020B0502040204020203" pitchFamily="34" charset="0"/>
                <a:cs typeface="Segoe UI" panose="020B0502040204020203" pitchFamily="34" charset="0"/>
              </a:rPr>
              <a:t>allowed: false</a:t>
            </a:r>
          </a:p>
        </p:txBody>
      </p:sp>
      <p:sp>
        <p:nvSpPr>
          <p:cNvPr id="83" name="Rectangle 82">
            <a:extLst>
              <a:ext uri="{FF2B5EF4-FFF2-40B4-BE49-F238E27FC236}">
                <a16:creationId xmlns:a16="http://schemas.microsoft.com/office/drawing/2014/main" id="{9752CF3B-F286-C244-A632-CDB7A315F821}"/>
              </a:ext>
              <a:ext uri="{C183D7F6-B498-43B3-948B-1728B52AA6E4}">
                <adec:decorative xmlns:adec="http://schemas.microsoft.com/office/drawing/2017/decorative" val="1"/>
              </a:ext>
            </a:extLst>
          </p:cNvPr>
          <p:cNvSpPr/>
          <p:nvPr/>
        </p:nvSpPr>
        <p:spPr>
          <a:xfrm>
            <a:off x="1163338" y="5351766"/>
            <a:ext cx="2070871" cy="153888"/>
          </a:xfrm>
          <a:prstGeom prst="rect">
            <a:avLst/>
          </a:prstGeom>
        </p:spPr>
        <p:txBody>
          <a:bodyPr wrap="square" lIns="0" tIns="0" rIns="0" bIns="0" rtlCol="0">
            <a:spAutoFit/>
          </a:bodyPr>
          <a:lstStyle/>
          <a:p>
            <a:pPr algn="ctr"/>
            <a:r>
              <a:rPr lang="en-US" sz="1000">
                <a:solidFill>
                  <a:schemeClr val="accent1"/>
                </a:solidFill>
                <a:latin typeface="Segoe UI" panose="020B0502040204020203" pitchFamily="34" charset="0"/>
                <a:cs typeface="Segoe UI" panose="020B0502040204020203" pitchFamily="34" charset="0"/>
              </a:rPr>
              <a:t>k</a:t>
            </a:r>
            <a:r>
              <a:rPr lang="en-US" sz="1000" err="1">
                <a:solidFill>
                  <a:schemeClr val="accent1"/>
                </a:solidFill>
                <a:latin typeface="Segoe UI" panose="020B0502040204020203" pitchFamily="34" charset="0"/>
                <a:cs typeface="Segoe UI" panose="020B0502040204020203" pitchFamily="34" charset="0"/>
              </a:rPr>
              <a:t>ubectl</a:t>
            </a:r>
            <a:r>
              <a:rPr lang="en-US" sz="1000">
                <a:solidFill>
                  <a:schemeClr val="accent1"/>
                </a:solidFill>
                <a:latin typeface="Segoe UI" panose="020B0502040204020203" pitchFamily="34" charset="0"/>
                <a:cs typeface="Segoe UI" panose="020B0502040204020203" pitchFamily="34" charset="0"/>
              </a:rPr>
              <a:t> apply –f </a:t>
            </a:r>
            <a:r>
              <a:rPr lang="en-US" sz="1000" err="1">
                <a:solidFill>
                  <a:schemeClr val="accent1"/>
                </a:solidFill>
                <a:latin typeface="Segoe UI" panose="020B0502040204020203" pitchFamily="34" charset="0"/>
                <a:cs typeface="Segoe UI" panose="020B0502040204020203" pitchFamily="34" charset="0"/>
              </a:rPr>
              <a:t>privileged.yaml</a:t>
            </a:r>
            <a:endParaRPr lang="en-US" sz="1000">
              <a:solidFill>
                <a:schemeClr val="accent1"/>
              </a:solidFill>
              <a:latin typeface="Segoe UI" panose="020B0502040204020203" pitchFamily="34" charset="0"/>
              <a:cs typeface="Segoe UI" panose="020B0502040204020203" pitchFamily="34" charset="0"/>
            </a:endParaRPr>
          </a:p>
        </p:txBody>
      </p:sp>
      <p:sp>
        <p:nvSpPr>
          <p:cNvPr id="84" name="Rectangle 83">
            <a:extLst>
              <a:ext uri="{FF2B5EF4-FFF2-40B4-BE49-F238E27FC236}">
                <a16:creationId xmlns:a16="http://schemas.microsoft.com/office/drawing/2014/main" id="{C7439BBA-14B1-E14F-96C2-AD77BEF7F943}"/>
              </a:ext>
              <a:ext uri="{C183D7F6-B498-43B3-948B-1728B52AA6E4}">
                <adec:decorative xmlns:adec="http://schemas.microsoft.com/office/drawing/2017/decorative" val="1"/>
              </a:ext>
            </a:extLst>
          </p:cNvPr>
          <p:cNvSpPr/>
          <p:nvPr/>
        </p:nvSpPr>
        <p:spPr>
          <a:xfrm>
            <a:off x="1404829" y="5876580"/>
            <a:ext cx="2070871" cy="153888"/>
          </a:xfrm>
          <a:prstGeom prst="rect">
            <a:avLst/>
          </a:prstGeom>
        </p:spPr>
        <p:txBody>
          <a:bodyPr wrap="square" lIns="0" tIns="0" rIns="0" bIns="0" rtlCol="0">
            <a:spAutoFit/>
          </a:bodyPr>
          <a:lstStyle/>
          <a:p>
            <a:pPr algn="ctr"/>
            <a:r>
              <a:rPr lang="en-US" sz="1000">
                <a:solidFill>
                  <a:schemeClr val="accent1"/>
                </a:solidFill>
                <a:latin typeface="Segoe UI" panose="020B0502040204020203" pitchFamily="34" charset="0"/>
                <a:cs typeface="Segoe UI" panose="020B0502040204020203" pitchFamily="34" charset="0"/>
              </a:rPr>
              <a:t>Denied</a:t>
            </a:r>
          </a:p>
        </p:txBody>
      </p:sp>
      <p:sp>
        <p:nvSpPr>
          <p:cNvPr id="63" name="Rectangle 62">
            <a:extLst>
              <a:ext uri="{FF2B5EF4-FFF2-40B4-BE49-F238E27FC236}">
                <a16:creationId xmlns:a16="http://schemas.microsoft.com/office/drawing/2014/main" id="{A2243242-42BB-4626-98BA-962A148A411A}"/>
              </a:ext>
              <a:ext uri="{C183D7F6-B498-43B3-948B-1728B52AA6E4}">
                <adec:decorative xmlns:adec="http://schemas.microsoft.com/office/drawing/2017/decorative" val="1"/>
              </a:ext>
            </a:extLst>
          </p:cNvPr>
          <p:cNvSpPr/>
          <p:nvPr/>
        </p:nvSpPr>
        <p:spPr bwMode="auto">
          <a:xfrm>
            <a:off x="4728167" y="2815205"/>
            <a:ext cx="5490245" cy="152674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26" name="Group 25">
            <a:extLst>
              <a:ext uri="{FF2B5EF4-FFF2-40B4-BE49-F238E27FC236}">
                <a16:creationId xmlns:a16="http://schemas.microsoft.com/office/drawing/2014/main" id="{979E09D8-F541-4F8D-BE11-731BFE0D6CDC}"/>
              </a:ext>
              <a:ext uri="{C183D7F6-B498-43B3-948B-1728B52AA6E4}">
                <adec:decorative xmlns:adec="http://schemas.microsoft.com/office/drawing/2017/decorative" val="1"/>
              </a:ext>
            </a:extLst>
          </p:cNvPr>
          <p:cNvGrpSpPr/>
          <p:nvPr/>
        </p:nvGrpSpPr>
        <p:grpSpPr>
          <a:xfrm>
            <a:off x="4962334" y="2936928"/>
            <a:ext cx="5066919" cy="1191573"/>
            <a:chOff x="4943395" y="2938512"/>
            <a:chExt cx="5066919" cy="1191573"/>
          </a:xfrm>
        </p:grpSpPr>
        <p:grpSp>
          <p:nvGrpSpPr>
            <p:cNvPr id="24" name="Group 23">
              <a:extLst>
                <a:ext uri="{FF2B5EF4-FFF2-40B4-BE49-F238E27FC236}">
                  <a16:creationId xmlns:a16="http://schemas.microsoft.com/office/drawing/2014/main" id="{E225FE07-E661-4A4C-B4B2-718A961E55AF}"/>
                </a:ext>
              </a:extLst>
            </p:cNvPr>
            <p:cNvGrpSpPr/>
            <p:nvPr/>
          </p:nvGrpSpPr>
          <p:grpSpPr>
            <a:xfrm>
              <a:off x="4943395" y="3102083"/>
              <a:ext cx="3376222" cy="868268"/>
              <a:chOff x="4943395" y="3102083"/>
              <a:chExt cx="3376222" cy="868268"/>
            </a:xfrm>
          </p:grpSpPr>
          <p:sp>
            <p:nvSpPr>
              <p:cNvPr id="46" name="Rectangle 45">
                <a:extLst>
                  <a:ext uri="{FF2B5EF4-FFF2-40B4-BE49-F238E27FC236}">
                    <a16:creationId xmlns:a16="http://schemas.microsoft.com/office/drawing/2014/main" id="{3AA9B85E-3B69-3E45-B8EF-F621B815CE60}"/>
                  </a:ext>
                </a:extLst>
              </p:cNvPr>
              <p:cNvSpPr/>
              <p:nvPr/>
            </p:nvSpPr>
            <p:spPr bwMode="auto">
              <a:xfrm>
                <a:off x="4943395" y="3102083"/>
                <a:ext cx="1078257" cy="39685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Pod</a:t>
                </a:r>
              </a:p>
            </p:txBody>
          </p:sp>
          <p:sp>
            <p:nvSpPr>
              <p:cNvPr id="47" name="Rectangle 46">
                <a:extLst>
                  <a:ext uri="{FF2B5EF4-FFF2-40B4-BE49-F238E27FC236}">
                    <a16:creationId xmlns:a16="http://schemas.microsoft.com/office/drawing/2014/main" id="{3E38DC94-9750-AF41-8134-26A7EDC55F20}"/>
                  </a:ext>
                </a:extLst>
              </p:cNvPr>
              <p:cNvSpPr/>
              <p:nvPr/>
            </p:nvSpPr>
            <p:spPr bwMode="auto">
              <a:xfrm>
                <a:off x="4943395" y="3573007"/>
                <a:ext cx="1077921" cy="39685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Deployment</a:t>
                </a:r>
              </a:p>
            </p:txBody>
          </p:sp>
          <p:sp>
            <p:nvSpPr>
              <p:cNvPr id="49" name="Rectangle 48">
                <a:extLst>
                  <a:ext uri="{FF2B5EF4-FFF2-40B4-BE49-F238E27FC236}">
                    <a16:creationId xmlns:a16="http://schemas.microsoft.com/office/drawing/2014/main" id="{1FB51FA4-752B-A24B-87FA-7C65A6AF6145}"/>
                  </a:ext>
                </a:extLst>
              </p:cNvPr>
              <p:cNvSpPr/>
              <p:nvPr/>
            </p:nvSpPr>
            <p:spPr bwMode="auto">
              <a:xfrm>
                <a:off x="6090821" y="3102083"/>
                <a:ext cx="1078257" cy="39685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Service</a:t>
                </a:r>
              </a:p>
            </p:txBody>
          </p:sp>
          <p:sp>
            <p:nvSpPr>
              <p:cNvPr id="50" name="Rectangle 49">
                <a:extLst>
                  <a:ext uri="{FF2B5EF4-FFF2-40B4-BE49-F238E27FC236}">
                    <a16:creationId xmlns:a16="http://schemas.microsoft.com/office/drawing/2014/main" id="{1EDB5E36-E474-F144-A7AF-5F23A1856D4D}"/>
                  </a:ext>
                </a:extLst>
              </p:cNvPr>
              <p:cNvSpPr/>
              <p:nvPr/>
            </p:nvSpPr>
            <p:spPr bwMode="auto">
              <a:xfrm>
                <a:off x="6090416" y="3573494"/>
                <a:ext cx="1078257" cy="39685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Ingress</a:t>
                </a:r>
              </a:p>
            </p:txBody>
          </p:sp>
          <p:sp>
            <p:nvSpPr>
              <p:cNvPr id="51" name="Rectangle 50">
                <a:extLst>
                  <a:ext uri="{FF2B5EF4-FFF2-40B4-BE49-F238E27FC236}">
                    <a16:creationId xmlns:a16="http://schemas.microsoft.com/office/drawing/2014/main" id="{F0D3755A-3D5E-234D-AF35-B01C7C8B2119}"/>
                  </a:ext>
                </a:extLst>
              </p:cNvPr>
              <p:cNvSpPr/>
              <p:nvPr/>
            </p:nvSpPr>
            <p:spPr bwMode="auto">
              <a:xfrm>
                <a:off x="7238247" y="3103614"/>
                <a:ext cx="1078257" cy="39685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CRD</a:t>
                </a:r>
              </a:p>
            </p:txBody>
          </p:sp>
          <p:sp>
            <p:nvSpPr>
              <p:cNvPr id="53" name="Rectangle 52">
                <a:extLst>
                  <a:ext uri="{FF2B5EF4-FFF2-40B4-BE49-F238E27FC236}">
                    <a16:creationId xmlns:a16="http://schemas.microsoft.com/office/drawing/2014/main" id="{55813AA8-DC10-E045-B691-8930D1CB67C9}"/>
                  </a:ext>
                </a:extLst>
              </p:cNvPr>
              <p:cNvSpPr/>
              <p:nvPr/>
            </p:nvSpPr>
            <p:spPr bwMode="auto">
              <a:xfrm>
                <a:off x="7241696" y="3573006"/>
                <a:ext cx="1077921" cy="39685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Config</a:t>
                </a:r>
              </a:p>
            </p:txBody>
          </p:sp>
        </p:grpSp>
        <p:grpSp>
          <p:nvGrpSpPr>
            <p:cNvPr id="25" name="Group 24">
              <a:extLst>
                <a:ext uri="{FF2B5EF4-FFF2-40B4-BE49-F238E27FC236}">
                  <a16:creationId xmlns:a16="http://schemas.microsoft.com/office/drawing/2014/main" id="{F0CF2405-8BDD-47F3-A6E2-47D6E3EB7C4B}"/>
                </a:ext>
              </a:extLst>
            </p:cNvPr>
            <p:cNvGrpSpPr/>
            <p:nvPr/>
          </p:nvGrpSpPr>
          <p:grpSpPr>
            <a:xfrm>
              <a:off x="8648065" y="2938512"/>
              <a:ext cx="1362249" cy="1191573"/>
              <a:chOff x="8648065" y="2938512"/>
              <a:chExt cx="1362249" cy="1191573"/>
            </a:xfrm>
          </p:grpSpPr>
          <p:sp>
            <p:nvSpPr>
              <p:cNvPr id="61" name="Rectangle 60">
                <a:extLst>
                  <a:ext uri="{FF2B5EF4-FFF2-40B4-BE49-F238E27FC236}">
                    <a16:creationId xmlns:a16="http://schemas.microsoft.com/office/drawing/2014/main" id="{9E2B786C-A2EF-4DDB-B0AD-48A3F946A59C}"/>
                  </a:ext>
                </a:extLst>
              </p:cNvPr>
              <p:cNvSpPr/>
              <p:nvPr/>
            </p:nvSpPr>
            <p:spPr bwMode="auto">
              <a:xfrm>
                <a:off x="8648065" y="2938512"/>
                <a:ext cx="1362249" cy="119157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54" name="Rectangle 53">
                <a:extLst>
                  <a:ext uri="{FF2B5EF4-FFF2-40B4-BE49-F238E27FC236}">
                    <a16:creationId xmlns:a16="http://schemas.microsoft.com/office/drawing/2014/main" id="{94DB1843-4D54-D540-BD92-80319791E06A}"/>
                  </a:ext>
                </a:extLst>
              </p:cNvPr>
              <p:cNvSpPr/>
              <p:nvPr/>
            </p:nvSpPr>
            <p:spPr bwMode="auto">
              <a:xfrm>
                <a:off x="8739022" y="3103614"/>
                <a:ext cx="1180338" cy="39685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FFFFFF"/>
                    </a:solidFill>
                    <a:effectLst/>
                    <a:uLnTx/>
                    <a:uFillTx/>
                    <a:latin typeface="Segoe UI Semibold"/>
                    <a:ea typeface="+mn-ea"/>
                    <a:cs typeface="Segoe UI" pitchFamily="34" charset="0"/>
                  </a:rPr>
                  <a:t>PolicyTemplate</a:t>
                </a:r>
                <a:b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CRD</a:t>
                </a:r>
              </a:p>
            </p:txBody>
          </p:sp>
          <p:sp>
            <p:nvSpPr>
              <p:cNvPr id="56" name="Rectangle 55">
                <a:extLst>
                  <a:ext uri="{FF2B5EF4-FFF2-40B4-BE49-F238E27FC236}">
                    <a16:creationId xmlns:a16="http://schemas.microsoft.com/office/drawing/2014/main" id="{C2C1CEAD-EBF2-4E4B-B88A-21E957093839}"/>
                  </a:ext>
                </a:extLst>
              </p:cNvPr>
              <p:cNvSpPr/>
              <p:nvPr/>
            </p:nvSpPr>
            <p:spPr bwMode="auto">
              <a:xfrm>
                <a:off x="8739022" y="3568708"/>
                <a:ext cx="1180337" cy="39685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FFFFFF"/>
                    </a:solidFill>
                    <a:effectLst/>
                    <a:uLnTx/>
                    <a:uFillTx/>
                    <a:latin typeface="Segoe UI Semibold"/>
                    <a:ea typeface="+mn-ea"/>
                    <a:cs typeface="Segoe UI" pitchFamily="34" charset="0"/>
                  </a:rPr>
                  <a:t>PolicyInstance</a:t>
                </a:r>
                <a:b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CRD</a:t>
                </a:r>
              </a:p>
            </p:txBody>
          </p:sp>
        </p:grpSp>
      </p:grpSp>
      <p:cxnSp>
        <p:nvCxnSpPr>
          <p:cNvPr id="65" name="Elbow Connector 23">
            <a:extLst>
              <a:ext uri="{FF2B5EF4-FFF2-40B4-BE49-F238E27FC236}">
                <a16:creationId xmlns:a16="http://schemas.microsoft.com/office/drawing/2014/main" id="{6344F86E-F6E3-44C6-9D5D-54E0C027A402}"/>
              </a:ext>
              <a:ext uri="{C183D7F6-B498-43B3-948B-1728B52AA6E4}">
                <adec:decorative xmlns:adec="http://schemas.microsoft.com/office/drawing/2017/decorative" val="1"/>
              </a:ext>
            </a:extLst>
          </p:cNvPr>
          <p:cNvCxnSpPr>
            <a:cxnSpLocks/>
            <a:stCxn id="114" idx="1"/>
            <a:endCxn id="61" idx="2"/>
          </p:cNvCxnSpPr>
          <p:nvPr/>
        </p:nvCxnSpPr>
        <p:spPr>
          <a:xfrm rot="10800000">
            <a:off x="9348129" y="4128501"/>
            <a:ext cx="475700" cy="1569304"/>
          </a:xfrm>
          <a:prstGeom prst="bentConnector2">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851F9CC-4DF4-468C-A386-1FC6FF8BAD91}"/>
              </a:ext>
              <a:ext uri="{C183D7F6-B498-43B3-948B-1728B52AA6E4}">
                <adec:decorative xmlns:adec="http://schemas.microsoft.com/office/drawing/2017/decorative" val="1"/>
              </a:ext>
            </a:extLst>
          </p:cNvPr>
          <p:cNvCxnSpPr>
            <a:cxnSpLocks/>
            <a:stCxn id="63" idx="2"/>
            <a:endCxn id="41" idx="0"/>
          </p:cNvCxnSpPr>
          <p:nvPr/>
        </p:nvCxnSpPr>
        <p:spPr>
          <a:xfrm flipH="1">
            <a:off x="7469187" y="4341954"/>
            <a:ext cx="4103" cy="756595"/>
          </a:xfrm>
          <a:prstGeom prst="straightConnector1">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950686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65C4A2-8972-43E7-87D7-E399DA2D947A}"/>
              </a:ext>
            </a:extLst>
          </p:cNvPr>
          <p:cNvSpPr>
            <a:spLocks noGrp="1"/>
          </p:cNvSpPr>
          <p:nvPr>
            <p:ph type="title"/>
          </p:nvPr>
        </p:nvSpPr>
        <p:spPr>
          <a:xfrm>
            <a:off x="586740" y="457200"/>
            <a:ext cx="11018520" cy="923330"/>
          </a:xfrm>
        </p:spPr>
        <p:txBody>
          <a:bodyPr/>
          <a:lstStyle/>
          <a:p>
            <a:pPr algn="ctr"/>
            <a:r>
              <a:rPr lang="en-US" dirty="0"/>
              <a:t>Streamlined security</a:t>
            </a:r>
            <a:br>
              <a:rPr lang="en-US" dirty="0"/>
            </a:br>
            <a:r>
              <a:rPr lang="en-US" sz="2400" dirty="0">
                <a:latin typeface="+mn-lt"/>
              </a:rPr>
              <a:t>Secure workloads and improved posture</a:t>
            </a:r>
            <a:endParaRPr lang="en-US" sz="2000" dirty="0">
              <a:latin typeface="+mn-lt"/>
            </a:endParaRPr>
          </a:p>
        </p:txBody>
      </p:sp>
      <p:grpSp>
        <p:nvGrpSpPr>
          <p:cNvPr id="15" name="Group 14">
            <a:extLst>
              <a:ext uri="{FF2B5EF4-FFF2-40B4-BE49-F238E27FC236}">
                <a16:creationId xmlns:a16="http://schemas.microsoft.com/office/drawing/2014/main" id="{30CF5B6C-CB21-4672-A322-58974F3904B3}"/>
              </a:ext>
              <a:ext uri="{C183D7F6-B498-43B3-948B-1728B52AA6E4}">
                <adec:decorative xmlns:adec="http://schemas.microsoft.com/office/drawing/2017/decorative" val="1"/>
              </a:ext>
            </a:extLst>
          </p:cNvPr>
          <p:cNvGrpSpPr/>
          <p:nvPr/>
        </p:nvGrpSpPr>
        <p:grpSpPr>
          <a:xfrm>
            <a:off x="2234451" y="2175805"/>
            <a:ext cx="7118807" cy="3739401"/>
            <a:chOff x="2234451" y="2175805"/>
            <a:chExt cx="7118807" cy="3739401"/>
          </a:xfrm>
        </p:grpSpPr>
        <p:grpSp>
          <p:nvGrpSpPr>
            <p:cNvPr id="3" name="Group 2">
              <a:extLst>
                <a:ext uri="{FF2B5EF4-FFF2-40B4-BE49-F238E27FC236}">
                  <a16:creationId xmlns:a16="http://schemas.microsoft.com/office/drawing/2014/main" id="{CA4D3AE1-1DE6-4E47-A839-29CFB6BF704A}"/>
                </a:ext>
                <a:ext uri="{C183D7F6-B498-43B3-948B-1728B52AA6E4}">
                  <adec:decorative xmlns:adec="http://schemas.microsoft.com/office/drawing/2017/decorative" val="1"/>
                </a:ext>
              </a:extLst>
            </p:cNvPr>
            <p:cNvGrpSpPr/>
            <p:nvPr/>
          </p:nvGrpSpPr>
          <p:grpSpPr>
            <a:xfrm>
              <a:off x="5573870" y="4049929"/>
              <a:ext cx="1044259" cy="866970"/>
              <a:chOff x="5703174" y="4207818"/>
              <a:chExt cx="1044259" cy="866970"/>
            </a:xfrm>
          </p:grpSpPr>
          <p:pic>
            <p:nvPicPr>
              <p:cNvPr id="78" name="Graphic 77" descr="Azure Arc logo">
                <a:extLst>
                  <a:ext uri="{FF2B5EF4-FFF2-40B4-BE49-F238E27FC236}">
                    <a16:creationId xmlns:a16="http://schemas.microsoft.com/office/drawing/2014/main" id="{317706AF-9D70-4594-A961-D57E2D51BB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06311" y="4207818"/>
                <a:ext cx="637986" cy="637986"/>
              </a:xfrm>
              <a:prstGeom prst="rect">
                <a:avLst/>
              </a:prstGeom>
              <a:effectLst>
                <a:outerShdw blurRad="571500" algn="tl" rotWithShape="0">
                  <a:srgbClr val="0078D4">
                    <a:alpha val="70000"/>
                  </a:srgbClr>
                </a:outerShdw>
              </a:effectLst>
            </p:spPr>
          </p:pic>
          <p:sp>
            <p:nvSpPr>
              <p:cNvPr id="23" name="TextBox 22">
                <a:extLst>
                  <a:ext uri="{FF2B5EF4-FFF2-40B4-BE49-F238E27FC236}">
                    <a16:creationId xmlns:a16="http://schemas.microsoft.com/office/drawing/2014/main" id="{3206CBD8-3E6F-4DC5-A79B-3068C62F1D35}"/>
                  </a:ext>
                </a:extLst>
              </p:cNvPr>
              <p:cNvSpPr txBox="1"/>
              <p:nvPr/>
            </p:nvSpPr>
            <p:spPr>
              <a:xfrm>
                <a:off x="5703174" y="4797789"/>
                <a:ext cx="1044259" cy="276999"/>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50E6FF"/>
                    </a:solidFill>
                    <a:effectLst/>
                    <a:uLnTx/>
                    <a:uFillTx/>
                    <a:latin typeface="Segoe UI Semibold"/>
                    <a:ea typeface="+mn-ea"/>
                    <a:cs typeface="+mn-cs"/>
                  </a:rPr>
                  <a:t>Azure Arc</a:t>
                </a: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81" name="Group 80">
              <a:extLst>
                <a:ext uri="{FF2B5EF4-FFF2-40B4-BE49-F238E27FC236}">
                  <a16:creationId xmlns:a16="http://schemas.microsoft.com/office/drawing/2014/main" id="{B9181BEF-3E41-4D57-853C-B538CB86383C}"/>
                </a:ext>
                <a:ext uri="{C183D7F6-B498-43B3-948B-1728B52AA6E4}">
                  <adec:decorative xmlns:adec="http://schemas.microsoft.com/office/drawing/2017/decorative" val="1"/>
                </a:ext>
              </a:extLst>
            </p:cNvPr>
            <p:cNvGrpSpPr/>
            <p:nvPr/>
          </p:nvGrpSpPr>
          <p:grpSpPr>
            <a:xfrm>
              <a:off x="4150758" y="5020520"/>
              <a:ext cx="3890483" cy="894686"/>
              <a:chOff x="6019198" y="5236776"/>
              <a:chExt cx="3798891" cy="842261"/>
            </a:xfrm>
          </p:grpSpPr>
          <p:sp>
            <p:nvSpPr>
              <p:cNvPr id="82" name="Rectangle 81">
                <a:extLst>
                  <a:ext uri="{FF2B5EF4-FFF2-40B4-BE49-F238E27FC236}">
                    <a16:creationId xmlns:a16="http://schemas.microsoft.com/office/drawing/2014/main" id="{64C44BF3-DFDB-497A-A6CB-01B9DA1D0A6A}"/>
                  </a:ext>
                  <a:ext uri="{C183D7F6-B498-43B3-948B-1728B52AA6E4}">
                    <adec:decorative xmlns:adec="http://schemas.microsoft.com/office/drawing/2017/decorative" val="1"/>
                  </a:ext>
                </a:extLst>
              </p:cNvPr>
              <p:cNvSpPr/>
              <p:nvPr/>
            </p:nvSpPr>
            <p:spPr bwMode="auto">
              <a:xfrm>
                <a:off x="6019198" y="5236776"/>
                <a:ext cx="3798891" cy="84226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err="1">
                  <a:ln>
                    <a:noFill/>
                  </a:ln>
                  <a:solidFill>
                    <a:srgbClr val="50E6FF"/>
                  </a:solidFill>
                  <a:effectLst/>
                  <a:uLnTx/>
                  <a:uFillTx/>
                  <a:latin typeface="Segoe UI"/>
                  <a:ea typeface="+mj-ea"/>
                  <a:cs typeface="+mj-cs"/>
                </a:endParaRPr>
              </a:p>
            </p:txBody>
          </p:sp>
          <p:grpSp>
            <p:nvGrpSpPr>
              <p:cNvPr id="83" name="Group 82">
                <a:extLst>
                  <a:ext uri="{FF2B5EF4-FFF2-40B4-BE49-F238E27FC236}">
                    <a16:creationId xmlns:a16="http://schemas.microsoft.com/office/drawing/2014/main" id="{604A8292-E60E-4AD2-88A1-33FDB55FE057}"/>
                  </a:ext>
                </a:extLst>
              </p:cNvPr>
              <p:cNvGrpSpPr/>
              <p:nvPr/>
            </p:nvGrpSpPr>
            <p:grpSpPr>
              <a:xfrm>
                <a:off x="6343322" y="5428291"/>
                <a:ext cx="3037433" cy="500498"/>
                <a:chOff x="6343322" y="5428291"/>
                <a:chExt cx="3037433" cy="500498"/>
              </a:xfrm>
            </p:grpSpPr>
            <p:grpSp>
              <p:nvGrpSpPr>
                <p:cNvPr id="84" name="Group 83" descr="Multi-cloud">
                  <a:extLst>
                    <a:ext uri="{FF2B5EF4-FFF2-40B4-BE49-F238E27FC236}">
                      <a16:creationId xmlns:a16="http://schemas.microsoft.com/office/drawing/2014/main" id="{2C0EBB92-A8B2-4EC0-BB79-7D0E79D146BC}"/>
                    </a:ext>
                  </a:extLst>
                </p:cNvPr>
                <p:cNvGrpSpPr/>
                <p:nvPr/>
              </p:nvGrpSpPr>
              <p:grpSpPr>
                <a:xfrm>
                  <a:off x="6343322" y="5444669"/>
                  <a:ext cx="817531" cy="484120"/>
                  <a:chOff x="6764620" y="5811979"/>
                  <a:chExt cx="817531" cy="484120"/>
                </a:xfrm>
              </p:grpSpPr>
              <p:sp>
                <p:nvSpPr>
                  <p:cNvPr id="99" name="Rectangle 98">
                    <a:extLst>
                      <a:ext uri="{FF2B5EF4-FFF2-40B4-BE49-F238E27FC236}">
                        <a16:creationId xmlns:a16="http://schemas.microsoft.com/office/drawing/2014/main" id="{186BD946-6C43-4E7B-8523-C9B1817B982F}"/>
                      </a:ext>
                    </a:extLst>
                  </p:cNvPr>
                  <p:cNvSpPr/>
                  <p:nvPr/>
                </p:nvSpPr>
                <p:spPr>
                  <a:xfrm>
                    <a:off x="6764620" y="6111433"/>
                    <a:ext cx="817531" cy="184666"/>
                  </a:xfrm>
                  <a:prstGeom prst="rect">
                    <a:avLst/>
                  </a:prstGeom>
                </p:spPr>
                <p:txBody>
                  <a:bodyPr wrap="non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mn-cs"/>
                      </a:rPr>
                      <a:t>Multi-cloud</a:t>
                    </a:r>
                  </a:p>
                </p:txBody>
              </p:sp>
              <p:grpSp>
                <p:nvGrpSpPr>
                  <p:cNvPr id="100" name="Group 99">
                    <a:extLst>
                      <a:ext uri="{FF2B5EF4-FFF2-40B4-BE49-F238E27FC236}">
                        <a16:creationId xmlns:a16="http://schemas.microsoft.com/office/drawing/2014/main" id="{94093E93-F39D-47AD-9C77-96C5602CFDD4}"/>
                      </a:ext>
                    </a:extLst>
                  </p:cNvPr>
                  <p:cNvGrpSpPr/>
                  <p:nvPr/>
                </p:nvGrpSpPr>
                <p:grpSpPr>
                  <a:xfrm>
                    <a:off x="6955186" y="5811979"/>
                    <a:ext cx="436399" cy="243012"/>
                    <a:chOff x="8293891" y="5276034"/>
                    <a:chExt cx="575789" cy="320633"/>
                  </a:xfrm>
                </p:grpSpPr>
                <p:sp>
                  <p:nvSpPr>
                    <p:cNvPr id="101" name="Cloud">
                      <a:extLst>
                        <a:ext uri="{FF2B5EF4-FFF2-40B4-BE49-F238E27FC236}">
                          <a16:creationId xmlns:a16="http://schemas.microsoft.com/office/drawing/2014/main" id="{AD4DAEC0-D1A6-411E-BA41-581D889C711E}"/>
                        </a:ext>
                      </a:extLst>
                    </p:cNvPr>
                    <p:cNvSpPr>
                      <a:spLocks noChangeAspect="1"/>
                    </p:cNvSpPr>
                    <p:nvPr/>
                  </p:nvSpPr>
                  <p:spPr bwMode="auto">
                    <a:xfrm flipV="1">
                      <a:off x="8293891" y="5276034"/>
                      <a:ext cx="415769" cy="22919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25400" cap="flat">
                      <a:no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2" name="Cloud">
                      <a:extLst>
                        <a:ext uri="{FF2B5EF4-FFF2-40B4-BE49-F238E27FC236}">
                          <a16:creationId xmlns:a16="http://schemas.microsoft.com/office/drawing/2014/main" id="{6946E87B-772F-4E9C-9BD1-4A42E2182599}"/>
                        </a:ext>
                      </a:extLst>
                    </p:cNvPr>
                    <p:cNvSpPr>
                      <a:spLocks noChangeAspect="1"/>
                    </p:cNvSpPr>
                    <p:nvPr/>
                  </p:nvSpPr>
                  <p:spPr bwMode="auto">
                    <a:xfrm flipV="1">
                      <a:off x="8453911" y="5367474"/>
                      <a:ext cx="415769" cy="22919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353535"/>
                        </a:solidFill>
                        <a:effectLst/>
                        <a:uLnTx/>
                        <a:uFillTx/>
                        <a:latin typeface="Segoe UI Semilight"/>
                        <a:ea typeface="+mn-ea"/>
                        <a:cs typeface="+mn-cs"/>
                      </a:endParaRPr>
                    </a:p>
                  </p:txBody>
                </p:sp>
              </p:grpSp>
            </p:grpSp>
            <p:grpSp>
              <p:nvGrpSpPr>
                <p:cNvPr id="85" name="Group 84" descr="Datacenter">
                  <a:extLst>
                    <a:ext uri="{FF2B5EF4-FFF2-40B4-BE49-F238E27FC236}">
                      <a16:creationId xmlns:a16="http://schemas.microsoft.com/office/drawing/2014/main" id="{E5B8CF4D-E6C0-415D-8E3F-6B08895CAF7A}"/>
                    </a:ext>
                  </a:extLst>
                </p:cNvPr>
                <p:cNvGrpSpPr/>
                <p:nvPr/>
              </p:nvGrpSpPr>
              <p:grpSpPr>
                <a:xfrm>
                  <a:off x="7618326" y="5431874"/>
                  <a:ext cx="765338" cy="496915"/>
                  <a:chOff x="7925127" y="5808392"/>
                  <a:chExt cx="765338" cy="496915"/>
                </a:xfrm>
              </p:grpSpPr>
              <p:sp>
                <p:nvSpPr>
                  <p:cNvPr id="97" name="Rectangle 96">
                    <a:extLst>
                      <a:ext uri="{FF2B5EF4-FFF2-40B4-BE49-F238E27FC236}">
                        <a16:creationId xmlns:a16="http://schemas.microsoft.com/office/drawing/2014/main" id="{7B52C79E-ED4A-4C79-829B-1CD16BB98AC9}"/>
                      </a:ext>
                    </a:extLst>
                  </p:cNvPr>
                  <p:cNvSpPr/>
                  <p:nvPr/>
                </p:nvSpPr>
                <p:spPr>
                  <a:xfrm>
                    <a:off x="7925127" y="6120641"/>
                    <a:ext cx="765338" cy="184666"/>
                  </a:xfrm>
                  <a:prstGeom prst="rect">
                    <a:avLst/>
                  </a:prstGeom>
                </p:spPr>
                <p:txBody>
                  <a:bodyPr wrap="non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mn-cs"/>
                      </a:rPr>
                      <a:t>Datacenter</a:t>
                    </a:r>
                  </a:p>
                </p:txBody>
              </p:sp>
              <p:pic>
                <p:nvPicPr>
                  <p:cNvPr id="98" name="Picture 97">
                    <a:extLst>
                      <a:ext uri="{FF2B5EF4-FFF2-40B4-BE49-F238E27FC236}">
                        <a16:creationId xmlns:a16="http://schemas.microsoft.com/office/drawing/2014/main" id="{0EB28AB3-C85A-47FE-A56A-06A8080EB686}"/>
                      </a:ext>
                    </a:extLst>
                  </p:cNvPr>
                  <p:cNvPicPr>
                    <a:picLocks noChangeAspect="1"/>
                  </p:cNvPicPr>
                  <p:nvPr/>
                </p:nvPicPr>
                <p:blipFill>
                  <a:blip r:embed="rId5"/>
                  <a:srcRect/>
                  <a:stretch/>
                </p:blipFill>
                <p:spPr>
                  <a:xfrm>
                    <a:off x="8170298" y="5808392"/>
                    <a:ext cx="274997" cy="274997"/>
                  </a:xfrm>
                  <a:prstGeom prst="rect">
                    <a:avLst/>
                  </a:prstGeom>
                </p:spPr>
              </p:pic>
            </p:grpSp>
            <p:grpSp>
              <p:nvGrpSpPr>
                <p:cNvPr id="86" name="Group 85" descr="Edge">
                  <a:extLst>
                    <a:ext uri="{FF2B5EF4-FFF2-40B4-BE49-F238E27FC236}">
                      <a16:creationId xmlns:a16="http://schemas.microsoft.com/office/drawing/2014/main" id="{E184C50D-3CE3-4AE1-9DD8-0621FBF55EEA}"/>
                    </a:ext>
                  </a:extLst>
                </p:cNvPr>
                <p:cNvGrpSpPr/>
                <p:nvPr/>
              </p:nvGrpSpPr>
              <p:grpSpPr>
                <a:xfrm>
                  <a:off x="9032903" y="5428291"/>
                  <a:ext cx="347852" cy="500498"/>
                  <a:chOff x="9264400" y="5792951"/>
                  <a:chExt cx="347852" cy="500498"/>
                </a:xfrm>
              </p:grpSpPr>
              <p:sp>
                <p:nvSpPr>
                  <p:cNvPr id="87" name="Rectangle 86">
                    <a:extLst>
                      <a:ext uri="{FF2B5EF4-FFF2-40B4-BE49-F238E27FC236}">
                        <a16:creationId xmlns:a16="http://schemas.microsoft.com/office/drawing/2014/main" id="{499BDE58-013F-435B-A273-C0DA386F929D}"/>
                      </a:ext>
                    </a:extLst>
                  </p:cNvPr>
                  <p:cNvSpPr/>
                  <p:nvPr/>
                </p:nvSpPr>
                <p:spPr>
                  <a:xfrm>
                    <a:off x="9264400" y="6108783"/>
                    <a:ext cx="347852" cy="184666"/>
                  </a:xfrm>
                  <a:prstGeom prst="rect">
                    <a:avLst/>
                  </a:prstGeom>
                </p:spPr>
                <p:txBody>
                  <a:bodyPr wrap="non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mn-cs"/>
                      </a:rPr>
                      <a:t>Edge</a:t>
                    </a:r>
                  </a:p>
                </p:txBody>
              </p:sp>
              <p:grpSp>
                <p:nvGrpSpPr>
                  <p:cNvPr id="88" name="Group 87" descr="factory, manufacturing">
                    <a:extLst>
                      <a:ext uri="{FF2B5EF4-FFF2-40B4-BE49-F238E27FC236}">
                        <a16:creationId xmlns:a16="http://schemas.microsoft.com/office/drawing/2014/main" id="{11CCE168-C65E-4F40-81F3-A0D1ED0D1778}"/>
                      </a:ext>
                    </a:extLst>
                  </p:cNvPr>
                  <p:cNvGrpSpPr/>
                  <p:nvPr/>
                </p:nvGrpSpPr>
                <p:grpSpPr>
                  <a:xfrm>
                    <a:off x="9274428" y="5792951"/>
                    <a:ext cx="327797" cy="229616"/>
                    <a:chOff x="4298951" y="1169989"/>
                    <a:chExt cx="328613" cy="230188"/>
                  </a:xfrm>
                </p:grpSpPr>
                <p:sp>
                  <p:nvSpPr>
                    <p:cNvPr id="89" name="Rectangle 88">
                      <a:extLst>
                        <a:ext uri="{FF2B5EF4-FFF2-40B4-BE49-F238E27FC236}">
                          <a16:creationId xmlns:a16="http://schemas.microsoft.com/office/drawing/2014/main" id="{34285388-EB01-4FBE-9D3C-CF5A2BA453BC}"/>
                        </a:ext>
                      </a:extLst>
                    </p:cNvPr>
                    <p:cNvSpPr>
                      <a:spLocks noChangeArrowheads="1"/>
                    </p:cNvSpPr>
                    <p:nvPr/>
                  </p:nvSpPr>
                  <p:spPr bwMode="auto">
                    <a:xfrm>
                      <a:off x="4298951" y="1255714"/>
                      <a:ext cx="328613" cy="1444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90" name="Rectangle 89">
                      <a:extLst>
                        <a:ext uri="{FF2B5EF4-FFF2-40B4-BE49-F238E27FC236}">
                          <a16:creationId xmlns:a16="http://schemas.microsoft.com/office/drawing/2014/main" id="{CCFDB827-5D68-4676-8C91-64B448454423}"/>
                        </a:ext>
                      </a:extLst>
                    </p:cNvPr>
                    <p:cNvSpPr>
                      <a:spLocks noChangeArrowheads="1"/>
                    </p:cNvSpPr>
                    <p:nvPr/>
                  </p:nvSpPr>
                  <p:spPr bwMode="auto">
                    <a:xfrm>
                      <a:off x="4473576" y="1169989"/>
                      <a:ext cx="38100"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91" name="Rectangle 90">
                      <a:extLst>
                        <a:ext uri="{FF2B5EF4-FFF2-40B4-BE49-F238E27FC236}">
                          <a16:creationId xmlns:a16="http://schemas.microsoft.com/office/drawing/2014/main" id="{18A84C94-EF39-470B-9077-1D174FEC82EC}"/>
                        </a:ext>
                      </a:extLst>
                    </p:cNvPr>
                    <p:cNvSpPr>
                      <a:spLocks noChangeArrowheads="1"/>
                    </p:cNvSpPr>
                    <p:nvPr/>
                  </p:nvSpPr>
                  <p:spPr bwMode="auto">
                    <a:xfrm>
                      <a:off x="4546601" y="1169989"/>
                      <a:ext cx="34925"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92" name="Rectangle 91">
                      <a:extLst>
                        <a:ext uri="{FF2B5EF4-FFF2-40B4-BE49-F238E27FC236}">
                          <a16:creationId xmlns:a16="http://schemas.microsoft.com/office/drawing/2014/main" id="{6933D8BC-EA7E-4B7B-9C8A-CFBCD5A7017C}"/>
                        </a:ext>
                      </a:extLst>
                    </p:cNvPr>
                    <p:cNvSpPr>
                      <a:spLocks noChangeArrowheads="1"/>
                    </p:cNvSpPr>
                    <p:nvPr/>
                  </p:nvSpPr>
                  <p:spPr bwMode="auto">
                    <a:xfrm>
                      <a:off x="4403726" y="1270001"/>
                      <a:ext cx="34925"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96" name="Rectangle 95">
                      <a:extLst>
                        <a:ext uri="{FF2B5EF4-FFF2-40B4-BE49-F238E27FC236}">
                          <a16:creationId xmlns:a16="http://schemas.microsoft.com/office/drawing/2014/main" id="{AE16F594-DB32-4609-863F-965F1F6CA1EE}"/>
                        </a:ext>
                      </a:extLst>
                    </p:cNvPr>
                    <p:cNvSpPr>
                      <a:spLocks noChangeArrowheads="1"/>
                    </p:cNvSpPr>
                    <p:nvPr/>
                  </p:nvSpPr>
                  <p:spPr bwMode="auto">
                    <a:xfrm>
                      <a:off x="4332289" y="1270001"/>
                      <a:ext cx="36513"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grpSp>
            </p:grpSp>
          </p:grpSp>
        </p:grpSp>
        <p:sp>
          <p:nvSpPr>
            <p:cNvPr id="58" name="Title 1">
              <a:extLst>
                <a:ext uri="{FF2B5EF4-FFF2-40B4-BE49-F238E27FC236}">
                  <a16:creationId xmlns:a16="http://schemas.microsoft.com/office/drawing/2014/main" id="{CC82EF72-AF8F-4164-A3FE-3B49C2EDE926}"/>
                </a:ext>
              </a:extLst>
            </p:cNvPr>
            <p:cNvSpPr txBox="1">
              <a:spLocks/>
            </p:cNvSpPr>
            <p:nvPr/>
          </p:nvSpPr>
          <p:spPr>
            <a:xfrm>
              <a:off x="2234451" y="3152146"/>
              <a:ext cx="1645920" cy="276999"/>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016"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solidFill>
                    <a:srgbClr val="FFFFFF"/>
                  </a:solidFill>
                  <a:effectLst/>
                  <a:uLnTx/>
                  <a:uFillTx/>
                  <a:latin typeface="Segoe UI Semibold"/>
                  <a:ea typeface="+mn-ea"/>
                  <a:cs typeface="Segoe UI Semibold" panose="020B0702040204020203" pitchFamily="34" charset="0"/>
                </a:rPr>
                <a:t>Dev/Sec/Ops</a:t>
              </a:r>
            </a:p>
          </p:txBody>
        </p:sp>
        <p:sp>
          <p:nvSpPr>
            <p:cNvPr id="60" name="Title 1">
              <a:extLst>
                <a:ext uri="{FF2B5EF4-FFF2-40B4-BE49-F238E27FC236}">
                  <a16:creationId xmlns:a16="http://schemas.microsoft.com/office/drawing/2014/main" id="{F68429F0-7DCB-49E6-9866-0CFCAC7F4D98}"/>
                </a:ext>
              </a:extLst>
            </p:cNvPr>
            <p:cNvSpPr txBox="1">
              <a:spLocks/>
            </p:cNvSpPr>
            <p:nvPr/>
          </p:nvSpPr>
          <p:spPr>
            <a:xfrm>
              <a:off x="5143538" y="3152146"/>
              <a:ext cx="1645920" cy="55399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016"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solidFill>
                    <a:srgbClr val="FFFFFF"/>
                  </a:solidFill>
                  <a:effectLst/>
                  <a:uLnTx/>
                  <a:uFillTx/>
                  <a:latin typeface="Segoe UI Semibold"/>
                  <a:ea typeface="+mn-ea"/>
                  <a:cs typeface="Segoe UI Semibold" panose="020B0702040204020203" pitchFamily="34" charset="0"/>
                </a:rPr>
                <a:t>Assess and </a:t>
              </a:r>
            </a:p>
            <a:p>
              <a:pPr marL="0" marR="0" lvl="0" indent="0" algn="ctr" defTabSz="914016"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solidFill>
                    <a:srgbClr val="FFFFFF"/>
                  </a:solidFill>
                  <a:effectLst/>
                  <a:uLnTx/>
                  <a:uFillTx/>
                  <a:latin typeface="Segoe UI Semibold"/>
                  <a:ea typeface="+mn-ea"/>
                  <a:cs typeface="Segoe UI Semibold" panose="020B0702040204020203" pitchFamily="34" charset="0"/>
                </a:rPr>
                <a:t>protect</a:t>
              </a:r>
            </a:p>
          </p:txBody>
        </p:sp>
        <p:sp>
          <p:nvSpPr>
            <p:cNvPr id="63" name="Rectangle 62">
              <a:extLst>
                <a:ext uri="{FF2B5EF4-FFF2-40B4-BE49-F238E27FC236}">
                  <a16:creationId xmlns:a16="http://schemas.microsoft.com/office/drawing/2014/main" id="{3B32294D-F722-4993-B394-D5BEEC64D048}"/>
                </a:ext>
                <a:ext uri="{C183D7F6-B498-43B3-948B-1728B52AA6E4}">
                  <adec:decorative xmlns:adec="http://schemas.microsoft.com/office/drawing/2017/decorative" val="1"/>
                </a:ext>
              </a:extLst>
            </p:cNvPr>
            <p:cNvSpPr/>
            <p:nvPr/>
          </p:nvSpPr>
          <p:spPr bwMode="auto">
            <a:xfrm>
              <a:off x="6851540" y="2296250"/>
              <a:ext cx="649293" cy="130384"/>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Rectangle 63">
              <a:extLst>
                <a:ext uri="{FF2B5EF4-FFF2-40B4-BE49-F238E27FC236}">
                  <a16:creationId xmlns:a16="http://schemas.microsoft.com/office/drawing/2014/main" id="{24F28CBF-7DD4-4338-ADB2-81BB95428EBF}"/>
                </a:ext>
              </a:extLst>
            </p:cNvPr>
            <p:cNvSpPr/>
            <p:nvPr/>
          </p:nvSpPr>
          <p:spPr bwMode="auto">
            <a:xfrm>
              <a:off x="6432269" y="3135257"/>
              <a:ext cx="1645920"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mn-cs"/>
                </a:rPr>
                <a:t>Intelligent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mn-cs"/>
                </a:rPr>
                <a:t>actions</a:t>
              </a:r>
            </a:p>
          </p:txBody>
        </p:sp>
        <p:sp>
          <p:nvSpPr>
            <p:cNvPr id="65" name="Rectangle 64">
              <a:extLst>
                <a:ext uri="{FF2B5EF4-FFF2-40B4-BE49-F238E27FC236}">
                  <a16:creationId xmlns:a16="http://schemas.microsoft.com/office/drawing/2014/main" id="{794DFD1F-D6E3-4605-8249-E83ECB6ACE80}"/>
                </a:ext>
              </a:extLst>
            </p:cNvPr>
            <p:cNvSpPr/>
            <p:nvPr/>
          </p:nvSpPr>
          <p:spPr bwMode="auto">
            <a:xfrm>
              <a:off x="7707338" y="3110274"/>
              <a:ext cx="1645920"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mn-cs"/>
                </a:rPr>
                <a:t>Global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mn-cs"/>
                </a:rPr>
                <a:t>coverage</a:t>
              </a:r>
            </a:p>
          </p:txBody>
        </p:sp>
        <p:pic>
          <p:nvPicPr>
            <p:cNvPr id="28" name="Graphic 27" descr="User">
              <a:extLst>
                <a:ext uri="{FF2B5EF4-FFF2-40B4-BE49-F238E27FC236}">
                  <a16:creationId xmlns:a16="http://schemas.microsoft.com/office/drawing/2014/main" id="{D3EA48B6-62B1-406B-A41E-D42C225EBC3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42286" y="2175805"/>
              <a:ext cx="580833" cy="580833"/>
            </a:xfrm>
            <a:prstGeom prst="rect">
              <a:avLst/>
            </a:prstGeom>
          </p:spPr>
        </p:pic>
        <p:cxnSp>
          <p:nvCxnSpPr>
            <p:cNvPr id="31" name="Straight Connector 30">
              <a:extLst>
                <a:ext uri="{FF2B5EF4-FFF2-40B4-BE49-F238E27FC236}">
                  <a16:creationId xmlns:a16="http://schemas.microsoft.com/office/drawing/2014/main" id="{68216ED1-3C1D-489C-82E8-0B6CCAFC09BF}"/>
                </a:ext>
                <a:ext uri="{C183D7F6-B498-43B3-948B-1728B52AA6E4}">
                  <adec:decorative xmlns:adec="http://schemas.microsoft.com/office/drawing/2017/decorative" val="1"/>
                </a:ext>
              </a:extLst>
            </p:cNvPr>
            <p:cNvCxnSpPr>
              <a:cxnSpLocks/>
            </p:cNvCxnSpPr>
            <p:nvPr/>
          </p:nvCxnSpPr>
          <p:spPr>
            <a:xfrm flipH="1">
              <a:off x="5064534" y="2437015"/>
              <a:ext cx="613481" cy="0"/>
            </a:xfrm>
            <a:prstGeom prst="line">
              <a:avLst/>
            </a:prstGeom>
            <a:noFill/>
            <a:ln w="15875" cap="flat" cmpd="sng" algn="ctr">
              <a:solidFill>
                <a:schemeClr val="accent1"/>
              </a:solidFill>
              <a:prstDash val="solid"/>
              <a:miter lim="800000"/>
              <a:headEnd type="arrow" w="med" len="med"/>
              <a:tailEnd type="none" w="lg" len="med"/>
            </a:ln>
            <a:effectLst/>
          </p:spPr>
        </p:cxnSp>
        <p:pic>
          <p:nvPicPr>
            <p:cNvPr id="5" name="Graphic 4">
              <a:extLst>
                <a:ext uri="{FF2B5EF4-FFF2-40B4-BE49-F238E27FC236}">
                  <a16:creationId xmlns:a16="http://schemas.microsoft.com/office/drawing/2014/main" id="{110E4557-076B-4F29-A88C-453146155218}"/>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38761" y="2225237"/>
              <a:ext cx="455474" cy="455474"/>
            </a:xfrm>
            <a:prstGeom prst="rect">
              <a:avLst/>
            </a:prstGeom>
          </p:spPr>
        </p:pic>
        <p:pic>
          <p:nvPicPr>
            <p:cNvPr id="7" name="Graphic 6">
              <a:extLst>
                <a:ext uri="{FF2B5EF4-FFF2-40B4-BE49-F238E27FC236}">
                  <a16:creationId xmlns:a16="http://schemas.microsoft.com/office/drawing/2014/main" id="{B624B643-BF9E-4E2F-B588-1D62C57ED5C2}"/>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904178" y="2225237"/>
              <a:ext cx="485930" cy="485930"/>
            </a:xfrm>
            <a:prstGeom prst="rect">
              <a:avLst/>
            </a:prstGeom>
          </p:spPr>
        </p:pic>
        <p:pic>
          <p:nvPicPr>
            <p:cNvPr id="8" name="Graphic 7">
              <a:extLst>
                <a:ext uri="{FF2B5EF4-FFF2-40B4-BE49-F238E27FC236}">
                  <a16:creationId xmlns:a16="http://schemas.microsoft.com/office/drawing/2014/main" id="{4902A5C7-6002-4A26-B468-0602B3F1AEF9}"/>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73441" y="2225238"/>
              <a:ext cx="485929" cy="485929"/>
            </a:xfrm>
            <a:prstGeom prst="rect">
              <a:avLst/>
            </a:prstGeom>
          </p:spPr>
        </p:pic>
        <p:cxnSp>
          <p:nvCxnSpPr>
            <p:cNvPr id="9" name="Straight Connector 8">
              <a:extLst>
                <a:ext uri="{FF2B5EF4-FFF2-40B4-BE49-F238E27FC236}">
                  <a16:creationId xmlns:a16="http://schemas.microsoft.com/office/drawing/2014/main" id="{50897CDE-576A-4F8C-8D2E-FB76FA46AA66}"/>
                </a:ext>
                <a:ext uri="{C183D7F6-B498-43B3-948B-1728B52AA6E4}">
                  <adec:decorative xmlns:adec="http://schemas.microsoft.com/office/drawing/2017/decorative" val="1"/>
                </a:ext>
              </a:extLst>
            </p:cNvPr>
            <p:cNvCxnSpPr>
              <a:cxnSpLocks/>
            </p:cNvCxnSpPr>
            <p:nvPr/>
          </p:nvCxnSpPr>
          <p:spPr>
            <a:xfrm flipH="1">
              <a:off x="6238059" y="2416389"/>
              <a:ext cx="613481" cy="0"/>
            </a:xfrm>
            <a:prstGeom prst="line">
              <a:avLst/>
            </a:prstGeom>
            <a:noFill/>
            <a:ln w="15875" cap="flat" cmpd="sng" algn="ctr">
              <a:solidFill>
                <a:schemeClr val="accent1"/>
              </a:solidFill>
              <a:prstDash val="solid"/>
              <a:miter lim="800000"/>
              <a:headEnd type="arrow" w="med" len="med"/>
              <a:tailEnd type="none" w="lg" len="med"/>
            </a:ln>
            <a:effectLst/>
          </p:spPr>
        </p:cxnSp>
        <p:cxnSp>
          <p:nvCxnSpPr>
            <p:cNvPr id="11" name="Straight Connector 10">
              <a:extLst>
                <a:ext uri="{FF2B5EF4-FFF2-40B4-BE49-F238E27FC236}">
                  <a16:creationId xmlns:a16="http://schemas.microsoft.com/office/drawing/2014/main" id="{9C95E86D-D75F-42D7-BBFB-2E48D8858807}"/>
                </a:ext>
                <a:ext uri="{C183D7F6-B498-43B3-948B-1728B52AA6E4}">
                  <adec:decorative xmlns:adec="http://schemas.microsoft.com/office/drawing/2017/decorative" val="1"/>
                </a:ext>
              </a:extLst>
            </p:cNvPr>
            <p:cNvCxnSpPr>
              <a:cxnSpLocks/>
            </p:cNvCxnSpPr>
            <p:nvPr/>
          </p:nvCxnSpPr>
          <p:spPr>
            <a:xfrm flipH="1">
              <a:off x="7464708" y="2443920"/>
              <a:ext cx="613481" cy="0"/>
            </a:xfrm>
            <a:prstGeom prst="line">
              <a:avLst/>
            </a:prstGeom>
            <a:noFill/>
            <a:ln w="15875" cap="flat" cmpd="sng" algn="ctr">
              <a:solidFill>
                <a:schemeClr val="accent1"/>
              </a:solidFill>
              <a:prstDash val="solid"/>
              <a:miter lim="800000"/>
              <a:headEnd type="arrow" w="med" len="med"/>
              <a:tailEnd type="none" w="lg" len="med"/>
            </a:ln>
            <a:effectLst/>
          </p:spPr>
        </p:cxnSp>
        <p:sp>
          <p:nvSpPr>
            <p:cNvPr id="12" name="TextBox 11">
              <a:extLst>
                <a:ext uri="{FF2B5EF4-FFF2-40B4-BE49-F238E27FC236}">
                  <a16:creationId xmlns:a16="http://schemas.microsoft.com/office/drawing/2014/main" id="{279FB8FC-B574-456A-907A-36F3B7ED8C48}"/>
                </a:ext>
              </a:extLst>
            </p:cNvPr>
            <p:cNvSpPr txBox="1"/>
            <p:nvPr/>
          </p:nvSpPr>
          <p:spPr>
            <a:xfrm>
              <a:off x="5271671" y="2703685"/>
              <a:ext cx="1475150"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E6FF"/>
                  </a:solidFill>
                  <a:effectLst/>
                  <a:uLnTx/>
                  <a:uFillTx/>
                  <a:latin typeface="Segoe UI Semibold"/>
                  <a:ea typeface="+mn-ea"/>
                  <a:cs typeface="Segoe UI" pitchFamily="34" charset="0"/>
                </a:rPr>
                <a:t>Microsoft Defender for Cloud</a:t>
              </a:r>
            </a:p>
          </p:txBody>
        </p:sp>
        <p:sp>
          <p:nvSpPr>
            <p:cNvPr id="13" name="TextBox 12">
              <a:extLst>
                <a:ext uri="{FF2B5EF4-FFF2-40B4-BE49-F238E27FC236}">
                  <a16:creationId xmlns:a16="http://schemas.microsoft.com/office/drawing/2014/main" id="{72A068B7-1981-41FD-A6CE-8FCF13932BB8}"/>
                </a:ext>
              </a:extLst>
            </p:cNvPr>
            <p:cNvSpPr txBox="1"/>
            <p:nvPr/>
          </p:nvSpPr>
          <p:spPr>
            <a:xfrm>
              <a:off x="6572233" y="2683740"/>
              <a:ext cx="1214049"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E6FF"/>
                  </a:solidFill>
                  <a:effectLst/>
                  <a:uLnTx/>
                  <a:uFillTx/>
                  <a:latin typeface="Segoe UI Semibold"/>
                  <a:ea typeface="+mn-ea"/>
                  <a:cs typeface="Segoe UI" pitchFamily="34" charset="0"/>
                </a:rPr>
                <a:t>Microsoft Sentinel</a:t>
              </a:r>
            </a:p>
          </p:txBody>
        </p:sp>
        <p:pic>
          <p:nvPicPr>
            <p:cNvPr id="2" name="Graphic 1">
              <a:extLst>
                <a:ext uri="{FF2B5EF4-FFF2-40B4-BE49-F238E27FC236}">
                  <a16:creationId xmlns:a16="http://schemas.microsoft.com/office/drawing/2014/main" id="{C595E06F-4F48-4458-9908-2ACF2FF35243}"/>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407229" y="2225237"/>
              <a:ext cx="457200" cy="517804"/>
            </a:xfrm>
            <a:prstGeom prst="rect">
              <a:avLst/>
            </a:prstGeom>
          </p:spPr>
        </p:pic>
        <p:cxnSp>
          <p:nvCxnSpPr>
            <p:cNvPr id="4" name="Straight Connector 3">
              <a:extLst>
                <a:ext uri="{FF2B5EF4-FFF2-40B4-BE49-F238E27FC236}">
                  <a16:creationId xmlns:a16="http://schemas.microsoft.com/office/drawing/2014/main" id="{CA3A70B4-2A07-48E8-A905-6F9B1106A24F}"/>
                </a:ext>
                <a:ext uri="{C183D7F6-B498-43B3-948B-1728B52AA6E4}">
                  <adec:decorative xmlns:adec="http://schemas.microsoft.com/office/drawing/2017/decorative" val="1"/>
                </a:ext>
              </a:extLst>
            </p:cNvPr>
            <p:cNvCxnSpPr>
              <a:cxnSpLocks/>
            </p:cNvCxnSpPr>
            <p:nvPr/>
          </p:nvCxnSpPr>
          <p:spPr>
            <a:xfrm flipH="1">
              <a:off x="3537277" y="2466222"/>
              <a:ext cx="613481" cy="0"/>
            </a:xfrm>
            <a:prstGeom prst="line">
              <a:avLst/>
            </a:prstGeom>
            <a:noFill/>
            <a:ln w="15875" cap="flat" cmpd="sng" algn="ctr">
              <a:solidFill>
                <a:schemeClr val="accent1"/>
              </a:solidFill>
              <a:prstDash val="solid"/>
              <a:miter lim="800000"/>
              <a:headEnd type="arrow" w="med" len="med"/>
              <a:tailEnd type="none" w="lg" len="med"/>
            </a:ln>
            <a:effectLst/>
          </p:spPr>
        </p:cxnSp>
        <p:sp>
          <p:nvSpPr>
            <p:cNvPr id="10" name="Title 1">
              <a:extLst>
                <a:ext uri="{FF2B5EF4-FFF2-40B4-BE49-F238E27FC236}">
                  <a16:creationId xmlns:a16="http://schemas.microsoft.com/office/drawing/2014/main" id="{CC217234-20A9-4388-8160-E3FCB012C74B}"/>
                </a:ext>
              </a:extLst>
            </p:cNvPr>
            <p:cNvSpPr txBox="1">
              <a:spLocks/>
            </p:cNvSpPr>
            <p:nvPr/>
          </p:nvSpPr>
          <p:spPr>
            <a:xfrm>
              <a:off x="3812869" y="3124255"/>
              <a:ext cx="1645920" cy="55399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016"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solidFill>
                    <a:srgbClr val="FFFFFF"/>
                  </a:solidFill>
                  <a:effectLst/>
                  <a:uLnTx/>
                  <a:uFillTx/>
                  <a:latin typeface="Segoe UI Semibold"/>
                  <a:ea typeface="+mn-ea"/>
                  <a:cs typeface="Segoe UI Semibold" panose="020B0702040204020203" pitchFamily="34" charset="0"/>
                </a:rPr>
                <a:t>Identity </a:t>
              </a:r>
            </a:p>
            <a:p>
              <a:pPr marL="0" marR="0" lvl="0" indent="0" algn="ctr" defTabSz="914016"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solidFill>
                    <a:srgbClr val="FFFFFF"/>
                  </a:solidFill>
                  <a:effectLst/>
                  <a:uLnTx/>
                  <a:uFillTx/>
                  <a:latin typeface="Segoe UI Semibold"/>
                  <a:ea typeface="+mn-ea"/>
                  <a:cs typeface="Segoe UI Semibold" panose="020B0702040204020203" pitchFamily="34" charset="0"/>
                </a:rPr>
                <a:t>management</a:t>
              </a:r>
            </a:p>
          </p:txBody>
        </p:sp>
        <p:sp>
          <p:nvSpPr>
            <p:cNvPr id="14" name="TextBox 13">
              <a:extLst>
                <a:ext uri="{FF2B5EF4-FFF2-40B4-BE49-F238E27FC236}">
                  <a16:creationId xmlns:a16="http://schemas.microsoft.com/office/drawing/2014/main" id="{D10F6A27-6138-438F-B34B-0509906C4DA5}"/>
                </a:ext>
              </a:extLst>
            </p:cNvPr>
            <p:cNvSpPr txBox="1"/>
            <p:nvPr/>
          </p:nvSpPr>
          <p:spPr>
            <a:xfrm>
              <a:off x="3840744" y="2723478"/>
              <a:ext cx="1475150"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E6FF"/>
                  </a:solidFill>
                  <a:effectLst/>
                  <a:uLnTx/>
                  <a:uFillTx/>
                  <a:latin typeface="Segoe UI Semibold"/>
                  <a:ea typeface="+mn-ea"/>
                  <a:cs typeface="Segoe UI" pitchFamily="34" charset="0"/>
                </a:rPr>
                <a:t>Azure AD</a:t>
              </a:r>
            </a:p>
          </p:txBody>
        </p:sp>
      </p:grpSp>
    </p:spTree>
    <p:extLst>
      <p:ext uri="{BB962C8B-B14F-4D97-AF65-F5344CB8AC3E}">
        <p14:creationId xmlns:p14="http://schemas.microsoft.com/office/powerpoint/2010/main" val="4097398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9A557-E7BC-4DEA-B5D0-D924B908A17B}"/>
              </a:ext>
            </a:extLst>
          </p:cNvPr>
          <p:cNvSpPr>
            <a:spLocks noGrp="1"/>
          </p:cNvSpPr>
          <p:nvPr>
            <p:ph type="title"/>
          </p:nvPr>
        </p:nvSpPr>
        <p:spPr>
          <a:xfrm>
            <a:off x="98823" y="74970"/>
            <a:ext cx="11413989" cy="492443"/>
          </a:xfrm>
        </p:spPr>
        <p:txBody>
          <a:bodyPr/>
          <a:lstStyle/>
          <a:p>
            <a:r>
              <a:rPr lang="en-US" sz="3200">
                <a:cs typeface="Segoe UI"/>
              </a:rPr>
              <a:t>AKS on Azure Stack HCI Architecture</a:t>
            </a:r>
            <a:endParaRPr lang="en-US" sz="1800">
              <a:latin typeface="+mn-lt"/>
            </a:endParaRPr>
          </a:p>
        </p:txBody>
      </p:sp>
      <p:sp>
        <p:nvSpPr>
          <p:cNvPr id="229" name="Rectangle 228">
            <a:extLst>
              <a:ext uri="{FF2B5EF4-FFF2-40B4-BE49-F238E27FC236}">
                <a16:creationId xmlns:a16="http://schemas.microsoft.com/office/drawing/2014/main" id="{0BDE13F5-CB93-49DD-AE3D-A4AB4BF06651}"/>
              </a:ext>
            </a:extLst>
          </p:cNvPr>
          <p:cNvSpPr/>
          <p:nvPr/>
        </p:nvSpPr>
        <p:spPr bwMode="auto">
          <a:xfrm>
            <a:off x="232029" y="6014314"/>
            <a:ext cx="11449496" cy="75736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pitchFamily="34" charset="0"/>
              </a:rPr>
              <a:t>Azure Stack HCI Cluster</a:t>
            </a:r>
          </a:p>
        </p:txBody>
      </p:sp>
      <p:grpSp>
        <p:nvGrpSpPr>
          <p:cNvPr id="3" name="Group 2">
            <a:extLst>
              <a:ext uri="{FF2B5EF4-FFF2-40B4-BE49-F238E27FC236}">
                <a16:creationId xmlns:a16="http://schemas.microsoft.com/office/drawing/2014/main" id="{6100CCEE-FA00-4CD0-B1E3-9CFD06C9F7AB}"/>
              </a:ext>
              <a:ext uri="{C183D7F6-B498-43B3-948B-1728B52AA6E4}">
                <adec:decorative xmlns:adec="http://schemas.microsoft.com/office/drawing/2017/decorative" val="1"/>
              </a:ext>
            </a:extLst>
          </p:cNvPr>
          <p:cNvGrpSpPr/>
          <p:nvPr/>
        </p:nvGrpSpPr>
        <p:grpSpPr>
          <a:xfrm>
            <a:off x="50543" y="680257"/>
            <a:ext cx="11630982" cy="5992317"/>
            <a:chOff x="50543" y="680257"/>
            <a:chExt cx="11630982" cy="5992317"/>
          </a:xfrm>
        </p:grpSpPr>
        <p:pic>
          <p:nvPicPr>
            <p:cNvPr id="247" name="Graphic 246">
              <a:extLst>
                <a:ext uri="{FF2B5EF4-FFF2-40B4-BE49-F238E27FC236}">
                  <a16:creationId xmlns:a16="http://schemas.microsoft.com/office/drawing/2014/main" id="{F46458B4-0C95-4DA7-A96B-47ADCD9F90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32838" y="6205881"/>
              <a:ext cx="419953" cy="419953"/>
            </a:xfrm>
            <a:prstGeom prst="rect">
              <a:avLst/>
            </a:prstGeom>
          </p:spPr>
        </p:pic>
        <p:sp>
          <p:nvSpPr>
            <p:cNvPr id="248" name="TextBox 247">
              <a:extLst>
                <a:ext uri="{FF2B5EF4-FFF2-40B4-BE49-F238E27FC236}">
                  <a16:creationId xmlns:a16="http://schemas.microsoft.com/office/drawing/2014/main" id="{81E529CD-055C-417D-AD92-B78482BFAA6F}"/>
                </a:ext>
              </a:extLst>
            </p:cNvPr>
            <p:cNvSpPr txBox="1"/>
            <p:nvPr/>
          </p:nvSpPr>
          <p:spPr>
            <a:xfrm>
              <a:off x="10044601" y="6190922"/>
              <a:ext cx="826402"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Hyper-V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vSwitch</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7" name="Group 76">
              <a:extLst>
                <a:ext uri="{FF2B5EF4-FFF2-40B4-BE49-F238E27FC236}">
                  <a16:creationId xmlns:a16="http://schemas.microsoft.com/office/drawing/2014/main" id="{93DB0E56-5405-42A7-91F6-ABDDD8DB3003}"/>
                </a:ext>
              </a:extLst>
            </p:cNvPr>
            <p:cNvGrpSpPr/>
            <p:nvPr/>
          </p:nvGrpSpPr>
          <p:grpSpPr>
            <a:xfrm>
              <a:off x="804160" y="6094303"/>
              <a:ext cx="1458688" cy="578271"/>
              <a:chOff x="974139" y="6094303"/>
              <a:chExt cx="1458688" cy="578271"/>
            </a:xfrm>
          </p:grpSpPr>
          <p:grpSp>
            <p:nvGrpSpPr>
              <p:cNvPr id="1085" name="Group 1084">
                <a:extLst>
                  <a:ext uri="{FF2B5EF4-FFF2-40B4-BE49-F238E27FC236}">
                    <a16:creationId xmlns:a16="http://schemas.microsoft.com/office/drawing/2014/main" id="{0DFD93B6-2C99-4DEC-AC04-041EE269882F}"/>
                  </a:ext>
                </a:extLst>
              </p:cNvPr>
              <p:cNvGrpSpPr/>
              <p:nvPr/>
            </p:nvGrpSpPr>
            <p:grpSpPr>
              <a:xfrm>
                <a:off x="1129823" y="6353150"/>
                <a:ext cx="1144049" cy="319424"/>
                <a:chOff x="582122" y="1598721"/>
                <a:chExt cx="1144049" cy="319424"/>
              </a:xfrm>
            </p:grpSpPr>
            <p:pic>
              <p:nvPicPr>
                <p:cNvPr id="299" name="Graphic 298">
                  <a:extLst>
                    <a:ext uri="{FF2B5EF4-FFF2-40B4-BE49-F238E27FC236}">
                      <a16:creationId xmlns:a16="http://schemas.microsoft.com/office/drawing/2014/main" id="{D60500D6-4071-438D-AA23-D98503BDEA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2122" y="1598724"/>
                  <a:ext cx="319421" cy="319421"/>
                </a:xfrm>
                <a:prstGeom prst="rect">
                  <a:avLst/>
                </a:prstGeom>
              </p:spPr>
            </p:pic>
            <p:pic>
              <p:nvPicPr>
                <p:cNvPr id="300" name="Graphic 299">
                  <a:extLst>
                    <a:ext uri="{FF2B5EF4-FFF2-40B4-BE49-F238E27FC236}">
                      <a16:creationId xmlns:a16="http://schemas.microsoft.com/office/drawing/2014/main" id="{B176D1DF-0B15-4597-9887-48A28F1A02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6998" y="1598723"/>
                  <a:ext cx="319421" cy="319421"/>
                </a:xfrm>
                <a:prstGeom prst="rect">
                  <a:avLst/>
                </a:prstGeom>
              </p:spPr>
            </p:pic>
            <p:pic>
              <p:nvPicPr>
                <p:cNvPr id="301" name="Graphic 300">
                  <a:extLst>
                    <a:ext uri="{FF2B5EF4-FFF2-40B4-BE49-F238E27FC236}">
                      <a16:creationId xmlns:a16="http://schemas.microsoft.com/office/drawing/2014/main" id="{AB899111-6282-4F1E-9802-B3439F3053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1874" y="1598722"/>
                  <a:ext cx="319421" cy="319421"/>
                </a:xfrm>
                <a:prstGeom prst="rect">
                  <a:avLst/>
                </a:prstGeom>
              </p:spPr>
            </p:pic>
            <p:pic>
              <p:nvPicPr>
                <p:cNvPr id="302" name="Graphic 301">
                  <a:extLst>
                    <a:ext uri="{FF2B5EF4-FFF2-40B4-BE49-F238E27FC236}">
                      <a16:creationId xmlns:a16="http://schemas.microsoft.com/office/drawing/2014/main" id="{2D6504F9-6143-4866-AC33-C54CAAD94F5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06750" y="1598721"/>
                  <a:ext cx="319421" cy="319421"/>
                </a:xfrm>
                <a:prstGeom prst="rect">
                  <a:avLst/>
                </a:prstGeom>
              </p:spPr>
            </p:pic>
          </p:grpSp>
          <p:sp>
            <p:nvSpPr>
              <p:cNvPr id="305" name="TextBox 304">
                <a:extLst>
                  <a:ext uri="{FF2B5EF4-FFF2-40B4-BE49-F238E27FC236}">
                    <a16:creationId xmlns:a16="http://schemas.microsoft.com/office/drawing/2014/main" id="{2F153879-AC97-4FFF-8191-FAE125CD9E75}"/>
                  </a:ext>
                </a:extLst>
              </p:cNvPr>
              <p:cNvSpPr txBox="1"/>
              <p:nvPr/>
            </p:nvSpPr>
            <p:spPr>
              <a:xfrm>
                <a:off x="974139" y="6094303"/>
                <a:ext cx="1458688" cy="244682"/>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Physical HCI Nodes</a:t>
                </a:r>
              </a:p>
            </p:txBody>
          </p:sp>
        </p:grpSp>
        <p:grpSp>
          <p:nvGrpSpPr>
            <p:cNvPr id="11" name="Group 10">
              <a:extLst>
                <a:ext uri="{FF2B5EF4-FFF2-40B4-BE49-F238E27FC236}">
                  <a16:creationId xmlns:a16="http://schemas.microsoft.com/office/drawing/2014/main" id="{18CC77BA-44E8-414E-A6E1-6683ABF32698}"/>
                </a:ext>
              </a:extLst>
            </p:cNvPr>
            <p:cNvGrpSpPr/>
            <p:nvPr/>
          </p:nvGrpSpPr>
          <p:grpSpPr>
            <a:xfrm>
              <a:off x="3463043" y="680257"/>
              <a:ext cx="8218482" cy="5209901"/>
              <a:chOff x="3111822" y="736278"/>
              <a:chExt cx="8218482" cy="5209901"/>
            </a:xfrm>
          </p:grpSpPr>
          <p:sp>
            <p:nvSpPr>
              <p:cNvPr id="100" name="Rectangle 99">
                <a:extLst>
                  <a:ext uri="{FF2B5EF4-FFF2-40B4-BE49-F238E27FC236}">
                    <a16:creationId xmlns:a16="http://schemas.microsoft.com/office/drawing/2014/main" id="{9AFC32E5-624A-43D6-85A4-2FE908E491BE}"/>
                  </a:ext>
                </a:extLst>
              </p:cNvPr>
              <p:cNvSpPr/>
              <p:nvPr/>
            </p:nvSpPr>
            <p:spPr bwMode="auto">
              <a:xfrm>
                <a:off x="3111822" y="736278"/>
                <a:ext cx="8218482" cy="257335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AKS-HCI Workload Cluster-01 (Azure Arc enabled Kubernetes)</a:t>
                </a:r>
              </a:p>
            </p:txBody>
          </p:sp>
          <p:grpSp>
            <p:nvGrpSpPr>
              <p:cNvPr id="10" name="Group 9">
                <a:extLst>
                  <a:ext uri="{FF2B5EF4-FFF2-40B4-BE49-F238E27FC236}">
                    <a16:creationId xmlns:a16="http://schemas.microsoft.com/office/drawing/2014/main" id="{6704AA4F-EDA2-4544-AF92-FC23CBA8B962}"/>
                  </a:ext>
                </a:extLst>
              </p:cNvPr>
              <p:cNvGrpSpPr/>
              <p:nvPr/>
            </p:nvGrpSpPr>
            <p:grpSpPr>
              <a:xfrm>
                <a:off x="3197593" y="1103023"/>
                <a:ext cx="8009228" cy="2056861"/>
                <a:chOff x="3197593" y="1103023"/>
                <a:chExt cx="8009228" cy="2056861"/>
              </a:xfrm>
            </p:grpSpPr>
            <p:sp>
              <p:nvSpPr>
                <p:cNvPr id="135" name="Rectangle 134">
                  <a:extLst>
                    <a:ext uri="{FF2B5EF4-FFF2-40B4-BE49-F238E27FC236}">
                      <a16:creationId xmlns:a16="http://schemas.microsoft.com/office/drawing/2014/main" id="{37E1053B-E927-4B71-962A-C6F3929A251F}"/>
                    </a:ext>
                  </a:extLst>
                </p:cNvPr>
                <p:cNvSpPr/>
                <p:nvPr/>
              </p:nvSpPr>
              <p:spPr bwMode="auto">
                <a:xfrm>
                  <a:off x="7386013" y="1103023"/>
                  <a:ext cx="3820808" cy="205686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mn-ea"/>
                      <a:cs typeface="Segoe UI" pitchFamily="34" charset="0"/>
                    </a:rPr>
                    <a:t>Kubernetes Workload Nodes &amp; Applications </a:t>
                  </a:r>
                </a:p>
              </p:txBody>
            </p:sp>
            <p:grpSp>
              <p:nvGrpSpPr>
                <p:cNvPr id="21" name="Group 20">
                  <a:extLst>
                    <a:ext uri="{FF2B5EF4-FFF2-40B4-BE49-F238E27FC236}">
                      <a16:creationId xmlns:a16="http://schemas.microsoft.com/office/drawing/2014/main" id="{53EC34D3-7D95-4214-976C-AE60BC525D1C}"/>
                    </a:ext>
                  </a:extLst>
                </p:cNvPr>
                <p:cNvGrpSpPr/>
                <p:nvPr/>
              </p:nvGrpSpPr>
              <p:grpSpPr>
                <a:xfrm>
                  <a:off x="7478241" y="2333771"/>
                  <a:ext cx="3637029" cy="720653"/>
                  <a:chOff x="324869" y="5812588"/>
                  <a:chExt cx="3637029" cy="720653"/>
                </a:xfrm>
              </p:grpSpPr>
              <p:grpSp>
                <p:nvGrpSpPr>
                  <p:cNvPr id="19" name="Group 18">
                    <a:extLst>
                      <a:ext uri="{FF2B5EF4-FFF2-40B4-BE49-F238E27FC236}">
                        <a16:creationId xmlns:a16="http://schemas.microsoft.com/office/drawing/2014/main" id="{61BF6ADD-FC90-4CDB-9C70-933D7E25C8BF}"/>
                      </a:ext>
                    </a:extLst>
                  </p:cNvPr>
                  <p:cNvGrpSpPr/>
                  <p:nvPr/>
                </p:nvGrpSpPr>
                <p:grpSpPr>
                  <a:xfrm>
                    <a:off x="324869" y="5812588"/>
                    <a:ext cx="1163033" cy="720653"/>
                    <a:chOff x="324869" y="5812588"/>
                    <a:chExt cx="1163033" cy="720653"/>
                  </a:xfrm>
                </p:grpSpPr>
                <p:sp>
                  <p:nvSpPr>
                    <p:cNvPr id="122" name="Rectangle 121">
                      <a:extLst>
                        <a:ext uri="{FF2B5EF4-FFF2-40B4-BE49-F238E27FC236}">
                          <a16:creationId xmlns:a16="http://schemas.microsoft.com/office/drawing/2014/main" id="{FBC959BF-79CE-4EF3-93CD-58A6EE6FBD54}"/>
                        </a:ext>
                      </a:extLst>
                    </p:cNvPr>
                    <p:cNvSpPr/>
                    <p:nvPr/>
                  </p:nvSpPr>
                  <p:spPr bwMode="auto">
                    <a:xfrm>
                      <a:off x="324869" y="5812588"/>
                      <a:ext cx="1163033" cy="61924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mn-ea"/>
                          <a:cs typeface="Segoe UI" pitchFamily="34" charset="0"/>
                        </a:rPr>
                        <a:t>Hyper-V VM-01</a:t>
                      </a:r>
                    </a:p>
                  </p:txBody>
                </p:sp>
                <p:pic>
                  <p:nvPicPr>
                    <p:cNvPr id="124" name="Graphic 123">
                      <a:extLst>
                        <a:ext uri="{FF2B5EF4-FFF2-40B4-BE49-F238E27FC236}">
                          <a16:creationId xmlns:a16="http://schemas.microsoft.com/office/drawing/2014/main" id="{672EED69-CA4F-4E84-A326-18040ED827F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6408" y="6193285"/>
                      <a:ext cx="339956" cy="339956"/>
                    </a:xfrm>
                    <a:prstGeom prst="rect">
                      <a:avLst/>
                    </a:prstGeom>
                  </p:spPr>
                </p:pic>
              </p:grpSp>
              <p:grpSp>
                <p:nvGrpSpPr>
                  <p:cNvPr id="125" name="Group 124">
                    <a:extLst>
                      <a:ext uri="{FF2B5EF4-FFF2-40B4-BE49-F238E27FC236}">
                        <a16:creationId xmlns:a16="http://schemas.microsoft.com/office/drawing/2014/main" id="{4B893FE6-DDB0-48B1-BF14-E5DFB708D155}"/>
                      </a:ext>
                    </a:extLst>
                  </p:cNvPr>
                  <p:cNvGrpSpPr/>
                  <p:nvPr/>
                </p:nvGrpSpPr>
                <p:grpSpPr>
                  <a:xfrm>
                    <a:off x="1561867" y="5812588"/>
                    <a:ext cx="1163033" cy="720653"/>
                    <a:chOff x="324869" y="5812588"/>
                    <a:chExt cx="1163033" cy="720653"/>
                  </a:xfrm>
                </p:grpSpPr>
                <p:sp>
                  <p:nvSpPr>
                    <p:cNvPr id="126" name="Rectangle 125">
                      <a:extLst>
                        <a:ext uri="{FF2B5EF4-FFF2-40B4-BE49-F238E27FC236}">
                          <a16:creationId xmlns:a16="http://schemas.microsoft.com/office/drawing/2014/main" id="{3AE6BFF2-64BB-455A-8246-EF544EF15583}"/>
                        </a:ext>
                      </a:extLst>
                    </p:cNvPr>
                    <p:cNvSpPr/>
                    <p:nvPr/>
                  </p:nvSpPr>
                  <p:spPr bwMode="auto">
                    <a:xfrm>
                      <a:off x="324869" y="5812588"/>
                      <a:ext cx="1163033" cy="61924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mn-ea"/>
                          <a:cs typeface="Segoe UI" pitchFamily="34" charset="0"/>
                        </a:rPr>
                        <a:t>Hyper-V VM-02</a:t>
                      </a:r>
                    </a:p>
                  </p:txBody>
                </p:sp>
                <p:pic>
                  <p:nvPicPr>
                    <p:cNvPr id="127" name="Graphic 126">
                      <a:extLst>
                        <a:ext uri="{FF2B5EF4-FFF2-40B4-BE49-F238E27FC236}">
                          <a16:creationId xmlns:a16="http://schemas.microsoft.com/office/drawing/2014/main" id="{97D68279-DA26-44CE-8C3C-B5105073406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6408" y="6193285"/>
                      <a:ext cx="339956" cy="339956"/>
                    </a:xfrm>
                    <a:prstGeom prst="rect">
                      <a:avLst/>
                    </a:prstGeom>
                  </p:spPr>
                </p:pic>
              </p:grpSp>
              <p:grpSp>
                <p:nvGrpSpPr>
                  <p:cNvPr id="128" name="Group 127">
                    <a:extLst>
                      <a:ext uri="{FF2B5EF4-FFF2-40B4-BE49-F238E27FC236}">
                        <a16:creationId xmlns:a16="http://schemas.microsoft.com/office/drawing/2014/main" id="{B314136E-1C59-4526-841B-7C8883E2DC5F}"/>
                      </a:ext>
                    </a:extLst>
                  </p:cNvPr>
                  <p:cNvGrpSpPr/>
                  <p:nvPr/>
                </p:nvGrpSpPr>
                <p:grpSpPr>
                  <a:xfrm>
                    <a:off x="2798865" y="5812588"/>
                    <a:ext cx="1163033" cy="720653"/>
                    <a:chOff x="324869" y="5812588"/>
                    <a:chExt cx="1163033" cy="720653"/>
                  </a:xfrm>
                </p:grpSpPr>
                <p:sp>
                  <p:nvSpPr>
                    <p:cNvPr id="129" name="Rectangle 128">
                      <a:extLst>
                        <a:ext uri="{FF2B5EF4-FFF2-40B4-BE49-F238E27FC236}">
                          <a16:creationId xmlns:a16="http://schemas.microsoft.com/office/drawing/2014/main" id="{AE4AF254-FFB6-49BB-81CF-E2886E2DFDF9}"/>
                        </a:ext>
                      </a:extLst>
                    </p:cNvPr>
                    <p:cNvSpPr/>
                    <p:nvPr/>
                  </p:nvSpPr>
                  <p:spPr bwMode="auto">
                    <a:xfrm>
                      <a:off x="324869" y="5812588"/>
                      <a:ext cx="1163033" cy="61924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mn-ea"/>
                          <a:cs typeface="Segoe UI" pitchFamily="34" charset="0"/>
                        </a:rPr>
                        <a:t>Hyper-V VM-n</a:t>
                      </a:r>
                    </a:p>
                  </p:txBody>
                </p:sp>
                <p:pic>
                  <p:nvPicPr>
                    <p:cNvPr id="130" name="Graphic 129">
                      <a:extLst>
                        <a:ext uri="{FF2B5EF4-FFF2-40B4-BE49-F238E27FC236}">
                          <a16:creationId xmlns:a16="http://schemas.microsoft.com/office/drawing/2014/main" id="{5686C3FA-7C31-46AA-9FAC-D15186A3316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6408" y="6193285"/>
                      <a:ext cx="339956" cy="339956"/>
                    </a:xfrm>
                    <a:prstGeom prst="rect">
                      <a:avLst/>
                    </a:prstGeom>
                  </p:spPr>
                </p:pic>
              </p:grpSp>
            </p:grpSp>
            <p:sp>
              <p:nvSpPr>
                <p:cNvPr id="121" name="Rectangle 120">
                  <a:extLst>
                    <a:ext uri="{FF2B5EF4-FFF2-40B4-BE49-F238E27FC236}">
                      <a16:creationId xmlns:a16="http://schemas.microsoft.com/office/drawing/2014/main" id="{20C2E982-225F-4F7F-8D05-58F066F82B5F}"/>
                    </a:ext>
                  </a:extLst>
                </p:cNvPr>
                <p:cNvSpPr/>
                <p:nvPr/>
              </p:nvSpPr>
              <p:spPr bwMode="auto">
                <a:xfrm>
                  <a:off x="7478242" y="1450035"/>
                  <a:ext cx="3637028" cy="80704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mn-ea"/>
                      <a:cs typeface="Segoe UI" pitchFamily="34" charset="0"/>
                    </a:rPr>
                    <a:t>User Applications</a:t>
                  </a:r>
                </a:p>
              </p:txBody>
            </p:sp>
            <p:grpSp>
              <p:nvGrpSpPr>
                <p:cNvPr id="20" name="Group 19">
                  <a:extLst>
                    <a:ext uri="{FF2B5EF4-FFF2-40B4-BE49-F238E27FC236}">
                      <a16:creationId xmlns:a16="http://schemas.microsoft.com/office/drawing/2014/main" id="{50E50ED3-2C3A-4C04-8425-11EB4B9E98F9}"/>
                    </a:ext>
                  </a:extLst>
                </p:cNvPr>
                <p:cNvGrpSpPr/>
                <p:nvPr/>
              </p:nvGrpSpPr>
              <p:grpSpPr>
                <a:xfrm>
                  <a:off x="7651019" y="1820440"/>
                  <a:ext cx="3290796" cy="360049"/>
                  <a:chOff x="522302" y="5283555"/>
                  <a:chExt cx="3290796" cy="360049"/>
                </a:xfrm>
              </p:grpSpPr>
              <p:pic>
                <p:nvPicPr>
                  <p:cNvPr id="1026" name="Picture 2">
                    <a:extLst>
                      <a:ext uri="{FF2B5EF4-FFF2-40B4-BE49-F238E27FC236}">
                        <a16:creationId xmlns:a16="http://schemas.microsoft.com/office/drawing/2014/main" id="{C6120A72-A3C1-4C20-A1EB-B3200A096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2302" y="5283559"/>
                    <a:ext cx="371659" cy="360045"/>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2">
                    <a:extLst>
                      <a:ext uri="{FF2B5EF4-FFF2-40B4-BE49-F238E27FC236}">
                        <a16:creationId xmlns:a16="http://schemas.microsoft.com/office/drawing/2014/main" id="{869DBFDC-4BFF-4D4C-BE51-342DB965505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9417" y="5283558"/>
                    <a:ext cx="371659" cy="360045"/>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2">
                    <a:extLst>
                      <a:ext uri="{FF2B5EF4-FFF2-40B4-BE49-F238E27FC236}">
                        <a16:creationId xmlns:a16="http://schemas.microsoft.com/office/drawing/2014/main" id="{84575BFB-B389-40C4-A966-2965F124A20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56532" y="5283557"/>
                    <a:ext cx="371659" cy="360045"/>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2">
                    <a:extLst>
                      <a:ext uri="{FF2B5EF4-FFF2-40B4-BE49-F238E27FC236}">
                        <a16:creationId xmlns:a16="http://schemas.microsoft.com/office/drawing/2014/main" id="{95F6054F-EDCA-4CA8-92CE-233265AF1D0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73647" y="5283556"/>
                    <a:ext cx="371659" cy="360045"/>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2">
                    <a:extLst>
                      <a:ext uri="{FF2B5EF4-FFF2-40B4-BE49-F238E27FC236}">
                        <a16:creationId xmlns:a16="http://schemas.microsoft.com/office/drawing/2014/main" id="{667C2F24-B790-40D5-8F26-8D138411F4B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90762" y="5283555"/>
                    <a:ext cx="371659" cy="360045"/>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2">
                    <a:extLst>
                      <a:ext uri="{FF2B5EF4-FFF2-40B4-BE49-F238E27FC236}">
                        <a16:creationId xmlns:a16="http://schemas.microsoft.com/office/drawing/2014/main" id="{CA08872A-FE73-4315-905B-A9D884CE9EE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07209" y="5283557"/>
                    <a:ext cx="371659" cy="360045"/>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2">
                    <a:extLst>
                      <a:ext uri="{FF2B5EF4-FFF2-40B4-BE49-F238E27FC236}">
                        <a16:creationId xmlns:a16="http://schemas.microsoft.com/office/drawing/2014/main" id="{017448A0-1487-4FFD-995E-5878D907298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24324" y="5283556"/>
                    <a:ext cx="371659" cy="360045"/>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2">
                    <a:extLst>
                      <a:ext uri="{FF2B5EF4-FFF2-40B4-BE49-F238E27FC236}">
                        <a16:creationId xmlns:a16="http://schemas.microsoft.com/office/drawing/2014/main" id="{B444948A-AE41-493F-BF5D-58D5A5F7996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41439" y="5283555"/>
                    <a:ext cx="371659" cy="36004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0" name="Straight Arrow Connector 29">
                  <a:extLst>
                    <a:ext uri="{FF2B5EF4-FFF2-40B4-BE49-F238E27FC236}">
                      <a16:creationId xmlns:a16="http://schemas.microsoft.com/office/drawing/2014/main" id="{FA926DAA-0D42-43B2-89FF-65B7DB162D56}"/>
                    </a:ext>
                  </a:extLst>
                </p:cNvPr>
                <p:cNvCxnSpPr>
                  <a:cxnSpLocks/>
                  <a:stCxn id="160" idx="3"/>
                  <a:endCxn id="135" idx="1"/>
                </p:cNvCxnSpPr>
                <p:nvPr/>
              </p:nvCxnSpPr>
              <p:spPr>
                <a:xfrm>
                  <a:off x="7056114" y="2131454"/>
                  <a:ext cx="329899" cy="0"/>
                </a:xfrm>
                <a:prstGeom prst="straightConnector1">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60" name="Rectangle 159">
                  <a:extLst>
                    <a:ext uri="{FF2B5EF4-FFF2-40B4-BE49-F238E27FC236}">
                      <a16:creationId xmlns:a16="http://schemas.microsoft.com/office/drawing/2014/main" id="{C373B4D1-48C1-4A55-B906-DD21CAD03967}"/>
                    </a:ext>
                  </a:extLst>
                </p:cNvPr>
                <p:cNvSpPr/>
                <p:nvPr/>
              </p:nvSpPr>
              <p:spPr bwMode="auto">
                <a:xfrm>
                  <a:off x="3197593" y="1103023"/>
                  <a:ext cx="3858521" cy="205686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mn-ea"/>
                      <a:cs typeface="Segoe UI" pitchFamily="34" charset="0"/>
                    </a:rPr>
                    <a:t>Kubernetes Control Plane</a:t>
                  </a:r>
                </a:p>
              </p:txBody>
            </p:sp>
            <p:grpSp>
              <p:nvGrpSpPr>
                <p:cNvPr id="6" name="Group 5">
                  <a:extLst>
                    <a:ext uri="{FF2B5EF4-FFF2-40B4-BE49-F238E27FC236}">
                      <a16:creationId xmlns:a16="http://schemas.microsoft.com/office/drawing/2014/main" id="{52D49438-8997-461F-85A9-1FFBC28B234F}"/>
                    </a:ext>
                  </a:extLst>
                </p:cNvPr>
                <p:cNvGrpSpPr/>
                <p:nvPr/>
              </p:nvGrpSpPr>
              <p:grpSpPr>
                <a:xfrm>
                  <a:off x="3311533" y="1450035"/>
                  <a:ext cx="3637241" cy="1604390"/>
                  <a:chOff x="3311533" y="1450035"/>
                  <a:chExt cx="3637241" cy="1604390"/>
                </a:xfrm>
              </p:grpSpPr>
              <p:grpSp>
                <p:nvGrpSpPr>
                  <p:cNvPr id="141" name="Group 140">
                    <a:extLst>
                      <a:ext uri="{FF2B5EF4-FFF2-40B4-BE49-F238E27FC236}">
                        <a16:creationId xmlns:a16="http://schemas.microsoft.com/office/drawing/2014/main" id="{014C8010-20E8-418E-A6B3-EF65A47EAB90}"/>
                      </a:ext>
                    </a:extLst>
                  </p:cNvPr>
                  <p:cNvGrpSpPr/>
                  <p:nvPr/>
                </p:nvGrpSpPr>
                <p:grpSpPr>
                  <a:xfrm>
                    <a:off x="5785741" y="2333772"/>
                    <a:ext cx="1163033" cy="720653"/>
                    <a:chOff x="324869" y="5812588"/>
                    <a:chExt cx="1163033" cy="720653"/>
                  </a:xfrm>
                </p:grpSpPr>
                <p:sp>
                  <p:nvSpPr>
                    <p:cNvPr id="148" name="Rectangle 147">
                      <a:extLst>
                        <a:ext uri="{FF2B5EF4-FFF2-40B4-BE49-F238E27FC236}">
                          <a16:creationId xmlns:a16="http://schemas.microsoft.com/office/drawing/2014/main" id="{0957B85E-97EC-4723-8307-1F090DF18916}"/>
                        </a:ext>
                      </a:extLst>
                    </p:cNvPr>
                    <p:cNvSpPr/>
                    <p:nvPr/>
                  </p:nvSpPr>
                  <p:spPr bwMode="auto">
                    <a:xfrm>
                      <a:off x="324869" y="5812588"/>
                      <a:ext cx="1163033" cy="61924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mn-ea"/>
                          <a:cs typeface="Segoe UI" pitchFamily="34" charset="0"/>
                        </a:rPr>
                        <a:t>Hyper-V VM-03</a:t>
                      </a:r>
                    </a:p>
                  </p:txBody>
                </p:sp>
                <p:pic>
                  <p:nvPicPr>
                    <p:cNvPr id="149" name="Graphic 148">
                      <a:extLst>
                        <a:ext uri="{FF2B5EF4-FFF2-40B4-BE49-F238E27FC236}">
                          <a16:creationId xmlns:a16="http://schemas.microsoft.com/office/drawing/2014/main" id="{45A8488C-B969-46FD-887A-D6756C6E457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6408" y="6193285"/>
                      <a:ext cx="339956" cy="339956"/>
                    </a:xfrm>
                    <a:prstGeom prst="rect">
                      <a:avLst/>
                    </a:prstGeom>
                  </p:spPr>
                </p:pic>
              </p:grpSp>
              <p:sp>
                <p:nvSpPr>
                  <p:cNvPr id="150" name="Rectangle 149">
                    <a:extLst>
                      <a:ext uri="{FF2B5EF4-FFF2-40B4-BE49-F238E27FC236}">
                        <a16:creationId xmlns:a16="http://schemas.microsoft.com/office/drawing/2014/main" id="{FB1CFD44-7AF9-4F54-B384-B1CAD899AE88}"/>
                      </a:ext>
                    </a:extLst>
                  </p:cNvPr>
                  <p:cNvSpPr/>
                  <p:nvPr/>
                </p:nvSpPr>
                <p:spPr bwMode="auto">
                  <a:xfrm>
                    <a:off x="3311533" y="1450035"/>
                    <a:ext cx="3630643" cy="80704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mn-ea"/>
                        <a:cs typeface="Segoe UI" pitchFamily="34" charset="0"/>
                      </a:rPr>
                      <a:t>System Services</a:t>
                    </a:r>
                  </a:p>
                </p:txBody>
              </p:sp>
              <p:grpSp>
                <p:nvGrpSpPr>
                  <p:cNvPr id="161" name="Group 160">
                    <a:extLst>
                      <a:ext uri="{FF2B5EF4-FFF2-40B4-BE49-F238E27FC236}">
                        <a16:creationId xmlns:a16="http://schemas.microsoft.com/office/drawing/2014/main" id="{2F9CEA5E-0D72-4A54-B84D-52F3578FE4EF}"/>
                      </a:ext>
                    </a:extLst>
                  </p:cNvPr>
                  <p:cNvGrpSpPr/>
                  <p:nvPr/>
                </p:nvGrpSpPr>
                <p:grpSpPr>
                  <a:xfrm>
                    <a:off x="4548637" y="2333771"/>
                    <a:ext cx="1163033" cy="720653"/>
                    <a:chOff x="324869" y="5812588"/>
                    <a:chExt cx="1163033" cy="720653"/>
                  </a:xfrm>
                </p:grpSpPr>
                <p:sp>
                  <p:nvSpPr>
                    <p:cNvPr id="162" name="Rectangle 161">
                      <a:extLst>
                        <a:ext uri="{FF2B5EF4-FFF2-40B4-BE49-F238E27FC236}">
                          <a16:creationId xmlns:a16="http://schemas.microsoft.com/office/drawing/2014/main" id="{6E7784E3-AB5E-47E6-9FCA-FF7C864A137E}"/>
                        </a:ext>
                      </a:extLst>
                    </p:cNvPr>
                    <p:cNvSpPr/>
                    <p:nvPr/>
                  </p:nvSpPr>
                  <p:spPr bwMode="auto">
                    <a:xfrm>
                      <a:off x="324869" y="5812588"/>
                      <a:ext cx="1163033" cy="61924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mn-ea"/>
                          <a:cs typeface="Segoe UI" pitchFamily="34" charset="0"/>
                        </a:rPr>
                        <a:t>Hyper-V VM-02</a:t>
                      </a:r>
                    </a:p>
                  </p:txBody>
                </p:sp>
                <p:pic>
                  <p:nvPicPr>
                    <p:cNvPr id="163" name="Graphic 162">
                      <a:extLst>
                        <a:ext uri="{FF2B5EF4-FFF2-40B4-BE49-F238E27FC236}">
                          <a16:creationId xmlns:a16="http://schemas.microsoft.com/office/drawing/2014/main" id="{5AAB1F1F-00C8-4F32-AB6E-70659C75E07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6408" y="6193285"/>
                      <a:ext cx="339956" cy="339956"/>
                    </a:xfrm>
                    <a:prstGeom prst="rect">
                      <a:avLst/>
                    </a:prstGeom>
                  </p:spPr>
                </p:pic>
              </p:grpSp>
              <p:grpSp>
                <p:nvGrpSpPr>
                  <p:cNvPr id="123" name="Group 122">
                    <a:extLst>
                      <a:ext uri="{FF2B5EF4-FFF2-40B4-BE49-F238E27FC236}">
                        <a16:creationId xmlns:a16="http://schemas.microsoft.com/office/drawing/2014/main" id="{D9B6B55D-201F-410B-A932-1A5A99391B31}"/>
                      </a:ext>
                    </a:extLst>
                  </p:cNvPr>
                  <p:cNvGrpSpPr/>
                  <p:nvPr/>
                </p:nvGrpSpPr>
                <p:grpSpPr>
                  <a:xfrm>
                    <a:off x="3311533" y="2333771"/>
                    <a:ext cx="1163033" cy="720653"/>
                    <a:chOff x="324869" y="5812588"/>
                    <a:chExt cx="1163033" cy="720653"/>
                  </a:xfrm>
                </p:grpSpPr>
                <p:sp>
                  <p:nvSpPr>
                    <p:cNvPr id="131" name="Rectangle 130">
                      <a:extLst>
                        <a:ext uri="{FF2B5EF4-FFF2-40B4-BE49-F238E27FC236}">
                          <a16:creationId xmlns:a16="http://schemas.microsoft.com/office/drawing/2014/main" id="{0F9A8D9F-9F09-45FA-BD77-7B2FC70AA977}"/>
                        </a:ext>
                      </a:extLst>
                    </p:cNvPr>
                    <p:cNvSpPr/>
                    <p:nvPr/>
                  </p:nvSpPr>
                  <p:spPr bwMode="auto">
                    <a:xfrm>
                      <a:off x="324869" y="5812588"/>
                      <a:ext cx="1163033" cy="61924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mn-ea"/>
                          <a:cs typeface="Segoe UI" pitchFamily="34" charset="0"/>
                        </a:rPr>
                        <a:t>Hyper-V VM-01</a:t>
                      </a:r>
                    </a:p>
                  </p:txBody>
                </p:sp>
                <p:pic>
                  <p:nvPicPr>
                    <p:cNvPr id="136" name="Graphic 135">
                      <a:extLst>
                        <a:ext uri="{FF2B5EF4-FFF2-40B4-BE49-F238E27FC236}">
                          <a16:creationId xmlns:a16="http://schemas.microsoft.com/office/drawing/2014/main" id="{343E98DD-FFCE-47CE-984F-C563C70B071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6408" y="6193285"/>
                      <a:ext cx="339956" cy="339956"/>
                    </a:xfrm>
                    <a:prstGeom prst="rect">
                      <a:avLst/>
                    </a:prstGeom>
                  </p:spPr>
                </p:pic>
              </p:grpSp>
              <p:grpSp>
                <p:nvGrpSpPr>
                  <p:cNvPr id="5" name="Group 4">
                    <a:extLst>
                      <a:ext uri="{FF2B5EF4-FFF2-40B4-BE49-F238E27FC236}">
                        <a16:creationId xmlns:a16="http://schemas.microsoft.com/office/drawing/2014/main" id="{2A9B79C1-0426-4294-811E-E6AD2667BFF7}"/>
                      </a:ext>
                    </a:extLst>
                  </p:cNvPr>
                  <p:cNvGrpSpPr/>
                  <p:nvPr/>
                </p:nvGrpSpPr>
                <p:grpSpPr>
                  <a:xfrm>
                    <a:off x="3481772" y="1820440"/>
                    <a:ext cx="3291464" cy="360048"/>
                    <a:chOff x="3473274" y="1820440"/>
                    <a:chExt cx="3291464" cy="360048"/>
                  </a:xfrm>
                </p:grpSpPr>
                <p:grpSp>
                  <p:nvGrpSpPr>
                    <p:cNvPr id="36" name="Group 35">
                      <a:extLst>
                        <a:ext uri="{FF2B5EF4-FFF2-40B4-BE49-F238E27FC236}">
                          <a16:creationId xmlns:a16="http://schemas.microsoft.com/office/drawing/2014/main" id="{7F4A232D-7078-48E7-8154-67FFC21052B3}"/>
                        </a:ext>
                      </a:extLst>
                    </p:cNvPr>
                    <p:cNvGrpSpPr/>
                    <p:nvPr/>
                  </p:nvGrpSpPr>
                  <p:grpSpPr>
                    <a:xfrm>
                      <a:off x="4724619" y="1820440"/>
                      <a:ext cx="2040119" cy="360048"/>
                      <a:chOff x="1958409" y="2331644"/>
                      <a:chExt cx="2040119" cy="360048"/>
                    </a:xfrm>
                  </p:grpSpPr>
                  <p:grpSp>
                    <p:nvGrpSpPr>
                      <p:cNvPr id="151" name="Group 150">
                        <a:extLst>
                          <a:ext uri="{FF2B5EF4-FFF2-40B4-BE49-F238E27FC236}">
                            <a16:creationId xmlns:a16="http://schemas.microsoft.com/office/drawing/2014/main" id="{B003F262-0E26-402B-BAF7-BB2C547A0F20}"/>
                          </a:ext>
                        </a:extLst>
                      </p:cNvPr>
                      <p:cNvGrpSpPr/>
                      <p:nvPr/>
                    </p:nvGrpSpPr>
                    <p:grpSpPr>
                      <a:xfrm>
                        <a:off x="1958409" y="2331644"/>
                        <a:ext cx="1623004" cy="360048"/>
                        <a:chOff x="522302" y="5283556"/>
                        <a:chExt cx="1623004" cy="360048"/>
                      </a:xfrm>
                    </p:grpSpPr>
                    <p:pic>
                      <p:nvPicPr>
                        <p:cNvPr id="152" name="Picture 2">
                          <a:extLst>
                            <a:ext uri="{FF2B5EF4-FFF2-40B4-BE49-F238E27FC236}">
                              <a16:creationId xmlns:a16="http://schemas.microsoft.com/office/drawing/2014/main" id="{9C34EBA0-8E50-4A3E-B01F-B07523656E9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2302" y="5283559"/>
                          <a:ext cx="371659" cy="360045"/>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2">
                          <a:extLst>
                            <a:ext uri="{FF2B5EF4-FFF2-40B4-BE49-F238E27FC236}">
                              <a16:creationId xmlns:a16="http://schemas.microsoft.com/office/drawing/2014/main" id="{52CE793B-7D64-4784-B02C-D914EDFA168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9417" y="5283558"/>
                          <a:ext cx="371659" cy="360045"/>
                        </a:xfrm>
                        <a:prstGeom prst="rect">
                          <a:avLst/>
                        </a:prstGeom>
                        <a:noFill/>
                        <a:extLst>
                          <a:ext uri="{909E8E84-426E-40DD-AFC4-6F175D3DCCD1}">
                            <a14:hiddenFill xmlns:a14="http://schemas.microsoft.com/office/drawing/2010/main">
                              <a:solidFill>
                                <a:srgbClr val="FFFFFF"/>
                              </a:solidFill>
                            </a14:hiddenFill>
                          </a:ext>
                        </a:extLst>
                      </p:spPr>
                    </p:pic>
                    <p:pic>
                      <p:nvPicPr>
                        <p:cNvPr id="154" name="Picture 2">
                          <a:extLst>
                            <a:ext uri="{FF2B5EF4-FFF2-40B4-BE49-F238E27FC236}">
                              <a16:creationId xmlns:a16="http://schemas.microsoft.com/office/drawing/2014/main" id="{DA04392C-DF35-424E-AD53-A0B40D39760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56532" y="5283557"/>
                          <a:ext cx="371659" cy="360045"/>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2">
                          <a:extLst>
                            <a:ext uri="{FF2B5EF4-FFF2-40B4-BE49-F238E27FC236}">
                              <a16:creationId xmlns:a16="http://schemas.microsoft.com/office/drawing/2014/main" id="{42C6F0A3-041C-4B82-A6C1-96A5E4F3F0E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73647" y="5283556"/>
                          <a:ext cx="371659" cy="360045"/>
                        </a:xfrm>
                        <a:prstGeom prst="rect">
                          <a:avLst/>
                        </a:prstGeom>
                        <a:noFill/>
                        <a:extLst>
                          <a:ext uri="{909E8E84-426E-40DD-AFC4-6F175D3DCCD1}">
                            <a14:hiddenFill xmlns:a14="http://schemas.microsoft.com/office/drawing/2010/main">
                              <a:solidFill>
                                <a:srgbClr val="FFFFFF"/>
                              </a:solidFill>
                            </a14:hiddenFill>
                          </a:ext>
                        </a:extLst>
                      </p:spPr>
                    </p:pic>
                  </p:grpSp>
                  <p:pic>
                    <p:nvPicPr>
                      <p:cNvPr id="170" name="Picture 2">
                        <a:extLst>
                          <a:ext uri="{FF2B5EF4-FFF2-40B4-BE49-F238E27FC236}">
                            <a16:creationId xmlns:a16="http://schemas.microsoft.com/office/drawing/2014/main" id="{9F0E425E-CA7E-411D-AB6F-8D713A1A72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26869" y="2331644"/>
                        <a:ext cx="371659" cy="360045"/>
                      </a:xfrm>
                      <a:prstGeom prst="rect">
                        <a:avLst/>
                      </a:prstGeom>
                      <a:noFill/>
                      <a:extLst>
                        <a:ext uri="{909E8E84-426E-40DD-AFC4-6F175D3DCCD1}">
                          <a14:hiddenFill xmlns:a14="http://schemas.microsoft.com/office/drawing/2010/main">
                            <a:solidFill>
                              <a:srgbClr val="FFFFFF"/>
                            </a:solidFill>
                          </a14:hiddenFill>
                        </a:ext>
                      </a:extLst>
                    </p:spPr>
                  </p:pic>
                </p:grpSp>
                <p:pic>
                  <p:nvPicPr>
                    <p:cNvPr id="137" name="Picture 2">
                      <a:extLst>
                        <a:ext uri="{FF2B5EF4-FFF2-40B4-BE49-F238E27FC236}">
                          <a16:creationId xmlns:a16="http://schemas.microsoft.com/office/drawing/2014/main" id="{5151F73E-6168-430A-97BA-7CD31574B3F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73274" y="1820442"/>
                      <a:ext cx="371659" cy="360045"/>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2">
                      <a:extLst>
                        <a:ext uri="{FF2B5EF4-FFF2-40B4-BE49-F238E27FC236}">
                          <a16:creationId xmlns:a16="http://schemas.microsoft.com/office/drawing/2014/main" id="{1915932B-C4BC-4DC6-92AD-16CE194DF32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90389" y="1820441"/>
                      <a:ext cx="371659" cy="360045"/>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
                      <a:extLst>
                        <a:ext uri="{FF2B5EF4-FFF2-40B4-BE49-F238E27FC236}">
                          <a16:creationId xmlns:a16="http://schemas.microsoft.com/office/drawing/2014/main" id="{8D720C53-7894-4458-88E9-ED8CB4EC8B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07504" y="1820440"/>
                      <a:ext cx="371659" cy="360045"/>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40" name="Rectangle 139">
                <a:extLst>
                  <a:ext uri="{FF2B5EF4-FFF2-40B4-BE49-F238E27FC236}">
                    <a16:creationId xmlns:a16="http://schemas.microsoft.com/office/drawing/2014/main" id="{06288C5B-ED33-4E27-8A38-052FF239CD5D}"/>
                  </a:ext>
                </a:extLst>
              </p:cNvPr>
              <p:cNvSpPr/>
              <p:nvPr/>
            </p:nvSpPr>
            <p:spPr bwMode="auto">
              <a:xfrm>
                <a:off x="3111822" y="3372821"/>
                <a:ext cx="8218482" cy="257335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AKS-HCI Workload Cluster-n (Azure Arc enabled Kubernetes)</a:t>
                </a:r>
              </a:p>
            </p:txBody>
          </p:sp>
          <p:grpSp>
            <p:nvGrpSpPr>
              <p:cNvPr id="142" name="Group 141">
                <a:extLst>
                  <a:ext uri="{FF2B5EF4-FFF2-40B4-BE49-F238E27FC236}">
                    <a16:creationId xmlns:a16="http://schemas.microsoft.com/office/drawing/2014/main" id="{FA0BB8A2-6653-43D8-9310-FF876F5D4F1B}"/>
                  </a:ext>
                </a:extLst>
              </p:cNvPr>
              <p:cNvGrpSpPr/>
              <p:nvPr/>
            </p:nvGrpSpPr>
            <p:grpSpPr>
              <a:xfrm>
                <a:off x="3197593" y="3739566"/>
                <a:ext cx="8009228" cy="2056861"/>
                <a:chOff x="3197593" y="1103023"/>
                <a:chExt cx="8009228" cy="2056861"/>
              </a:xfrm>
            </p:grpSpPr>
            <p:sp>
              <p:nvSpPr>
                <p:cNvPr id="143" name="Rectangle 142">
                  <a:extLst>
                    <a:ext uri="{FF2B5EF4-FFF2-40B4-BE49-F238E27FC236}">
                      <a16:creationId xmlns:a16="http://schemas.microsoft.com/office/drawing/2014/main" id="{D99A182E-B209-4F18-AAE0-39BDCDB7060D}"/>
                    </a:ext>
                  </a:extLst>
                </p:cNvPr>
                <p:cNvSpPr/>
                <p:nvPr/>
              </p:nvSpPr>
              <p:spPr bwMode="auto">
                <a:xfrm>
                  <a:off x="7386013" y="1103023"/>
                  <a:ext cx="3820808" cy="205686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mn-ea"/>
                      <a:cs typeface="Segoe UI" pitchFamily="34" charset="0"/>
                    </a:rPr>
                    <a:t>Kubernetes Workload Nodes &amp; Applications </a:t>
                  </a:r>
                </a:p>
              </p:txBody>
            </p:sp>
            <p:grpSp>
              <p:nvGrpSpPr>
                <p:cNvPr id="144" name="Group 143">
                  <a:extLst>
                    <a:ext uri="{FF2B5EF4-FFF2-40B4-BE49-F238E27FC236}">
                      <a16:creationId xmlns:a16="http://schemas.microsoft.com/office/drawing/2014/main" id="{3F9A3394-C013-490B-AE54-A290644BC916}"/>
                    </a:ext>
                  </a:extLst>
                </p:cNvPr>
                <p:cNvGrpSpPr/>
                <p:nvPr/>
              </p:nvGrpSpPr>
              <p:grpSpPr>
                <a:xfrm>
                  <a:off x="7478241" y="2333771"/>
                  <a:ext cx="3637029" cy="720653"/>
                  <a:chOff x="324869" y="5812588"/>
                  <a:chExt cx="3637029" cy="720653"/>
                </a:xfrm>
              </p:grpSpPr>
              <p:grpSp>
                <p:nvGrpSpPr>
                  <p:cNvPr id="245" name="Group 244">
                    <a:extLst>
                      <a:ext uri="{FF2B5EF4-FFF2-40B4-BE49-F238E27FC236}">
                        <a16:creationId xmlns:a16="http://schemas.microsoft.com/office/drawing/2014/main" id="{AF791C54-F895-4C0F-84BC-EC66530B0DCB}"/>
                      </a:ext>
                    </a:extLst>
                  </p:cNvPr>
                  <p:cNvGrpSpPr/>
                  <p:nvPr/>
                </p:nvGrpSpPr>
                <p:grpSpPr>
                  <a:xfrm>
                    <a:off x="324869" y="5812588"/>
                    <a:ext cx="1163033" cy="720653"/>
                    <a:chOff x="324869" y="5812588"/>
                    <a:chExt cx="1163033" cy="720653"/>
                  </a:xfrm>
                </p:grpSpPr>
                <p:sp>
                  <p:nvSpPr>
                    <p:cNvPr id="256" name="Rectangle 255">
                      <a:extLst>
                        <a:ext uri="{FF2B5EF4-FFF2-40B4-BE49-F238E27FC236}">
                          <a16:creationId xmlns:a16="http://schemas.microsoft.com/office/drawing/2014/main" id="{1882581F-25CE-4E3F-B9FF-1DF187FA794F}"/>
                        </a:ext>
                      </a:extLst>
                    </p:cNvPr>
                    <p:cNvSpPr/>
                    <p:nvPr/>
                  </p:nvSpPr>
                  <p:spPr bwMode="auto">
                    <a:xfrm>
                      <a:off x="324869" y="5812588"/>
                      <a:ext cx="1163033" cy="61924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mn-ea"/>
                          <a:cs typeface="Segoe UI" pitchFamily="34" charset="0"/>
                        </a:rPr>
                        <a:t>Hyper-V VM-01</a:t>
                      </a:r>
                    </a:p>
                  </p:txBody>
                </p:sp>
                <p:pic>
                  <p:nvPicPr>
                    <p:cNvPr id="258" name="Graphic 257">
                      <a:extLst>
                        <a:ext uri="{FF2B5EF4-FFF2-40B4-BE49-F238E27FC236}">
                          <a16:creationId xmlns:a16="http://schemas.microsoft.com/office/drawing/2014/main" id="{16323FE8-C587-4F61-BB27-5BA18C263A8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6408" y="6193285"/>
                      <a:ext cx="339956" cy="339956"/>
                    </a:xfrm>
                    <a:prstGeom prst="rect">
                      <a:avLst/>
                    </a:prstGeom>
                  </p:spPr>
                </p:pic>
              </p:grpSp>
              <p:grpSp>
                <p:nvGrpSpPr>
                  <p:cNvPr id="246" name="Group 245">
                    <a:extLst>
                      <a:ext uri="{FF2B5EF4-FFF2-40B4-BE49-F238E27FC236}">
                        <a16:creationId xmlns:a16="http://schemas.microsoft.com/office/drawing/2014/main" id="{142F5CA1-FFAE-4C3A-86C6-4ED46FFCAFD1}"/>
                      </a:ext>
                    </a:extLst>
                  </p:cNvPr>
                  <p:cNvGrpSpPr/>
                  <p:nvPr/>
                </p:nvGrpSpPr>
                <p:grpSpPr>
                  <a:xfrm>
                    <a:off x="1561867" y="5812588"/>
                    <a:ext cx="1163033" cy="720653"/>
                    <a:chOff x="324869" y="5812588"/>
                    <a:chExt cx="1163033" cy="720653"/>
                  </a:xfrm>
                </p:grpSpPr>
                <p:sp>
                  <p:nvSpPr>
                    <p:cNvPr id="253" name="Rectangle 252">
                      <a:extLst>
                        <a:ext uri="{FF2B5EF4-FFF2-40B4-BE49-F238E27FC236}">
                          <a16:creationId xmlns:a16="http://schemas.microsoft.com/office/drawing/2014/main" id="{164054D4-A7CA-481F-A8FA-674DE6364599}"/>
                        </a:ext>
                      </a:extLst>
                    </p:cNvPr>
                    <p:cNvSpPr/>
                    <p:nvPr/>
                  </p:nvSpPr>
                  <p:spPr bwMode="auto">
                    <a:xfrm>
                      <a:off x="324869" y="5812588"/>
                      <a:ext cx="1163033" cy="61924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mn-ea"/>
                          <a:cs typeface="Segoe UI" pitchFamily="34" charset="0"/>
                        </a:rPr>
                        <a:t>Hyper-V VM-02</a:t>
                      </a:r>
                    </a:p>
                  </p:txBody>
                </p:sp>
                <p:pic>
                  <p:nvPicPr>
                    <p:cNvPr id="255" name="Graphic 254">
                      <a:extLst>
                        <a:ext uri="{FF2B5EF4-FFF2-40B4-BE49-F238E27FC236}">
                          <a16:creationId xmlns:a16="http://schemas.microsoft.com/office/drawing/2014/main" id="{5F39226E-C671-420A-908A-9D911A5D5A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6408" y="6193285"/>
                      <a:ext cx="339956" cy="339956"/>
                    </a:xfrm>
                    <a:prstGeom prst="rect">
                      <a:avLst/>
                    </a:prstGeom>
                  </p:spPr>
                </p:pic>
              </p:grpSp>
              <p:grpSp>
                <p:nvGrpSpPr>
                  <p:cNvPr id="249" name="Group 248">
                    <a:extLst>
                      <a:ext uri="{FF2B5EF4-FFF2-40B4-BE49-F238E27FC236}">
                        <a16:creationId xmlns:a16="http://schemas.microsoft.com/office/drawing/2014/main" id="{F1E9F0E1-E64B-4AE6-B8CB-BBD873BA8CE6}"/>
                      </a:ext>
                    </a:extLst>
                  </p:cNvPr>
                  <p:cNvGrpSpPr/>
                  <p:nvPr/>
                </p:nvGrpSpPr>
                <p:grpSpPr>
                  <a:xfrm>
                    <a:off x="2798865" y="5812588"/>
                    <a:ext cx="1163033" cy="720653"/>
                    <a:chOff x="324869" y="5812588"/>
                    <a:chExt cx="1163033" cy="720653"/>
                  </a:xfrm>
                </p:grpSpPr>
                <p:sp>
                  <p:nvSpPr>
                    <p:cNvPr id="250" name="Rectangle 249">
                      <a:extLst>
                        <a:ext uri="{FF2B5EF4-FFF2-40B4-BE49-F238E27FC236}">
                          <a16:creationId xmlns:a16="http://schemas.microsoft.com/office/drawing/2014/main" id="{4288B6F2-F359-466B-8413-AF8DC18A7C77}"/>
                        </a:ext>
                      </a:extLst>
                    </p:cNvPr>
                    <p:cNvSpPr/>
                    <p:nvPr/>
                  </p:nvSpPr>
                  <p:spPr bwMode="auto">
                    <a:xfrm>
                      <a:off x="324869" y="5812588"/>
                      <a:ext cx="1163033" cy="61924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mn-ea"/>
                          <a:cs typeface="Segoe UI" pitchFamily="34" charset="0"/>
                        </a:rPr>
                        <a:t>Hyper-V VM-n</a:t>
                      </a:r>
                    </a:p>
                  </p:txBody>
                </p:sp>
                <p:pic>
                  <p:nvPicPr>
                    <p:cNvPr id="252" name="Graphic 251">
                      <a:extLst>
                        <a:ext uri="{FF2B5EF4-FFF2-40B4-BE49-F238E27FC236}">
                          <a16:creationId xmlns:a16="http://schemas.microsoft.com/office/drawing/2014/main" id="{E2EFE4AC-9982-4600-B5A0-B2F1B5C9310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6408" y="6193285"/>
                      <a:ext cx="339956" cy="339956"/>
                    </a:xfrm>
                    <a:prstGeom prst="rect">
                      <a:avLst/>
                    </a:prstGeom>
                  </p:spPr>
                </p:pic>
              </p:grpSp>
            </p:grpSp>
            <p:sp>
              <p:nvSpPr>
                <p:cNvPr id="145" name="Rectangle 144">
                  <a:extLst>
                    <a:ext uri="{FF2B5EF4-FFF2-40B4-BE49-F238E27FC236}">
                      <a16:creationId xmlns:a16="http://schemas.microsoft.com/office/drawing/2014/main" id="{F4994355-9C74-4302-ABC5-FF08137EB957}"/>
                    </a:ext>
                  </a:extLst>
                </p:cNvPr>
                <p:cNvSpPr/>
                <p:nvPr/>
              </p:nvSpPr>
              <p:spPr bwMode="auto">
                <a:xfrm>
                  <a:off x="7478242" y="1450035"/>
                  <a:ext cx="3637028" cy="80704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mn-ea"/>
                      <a:cs typeface="Segoe UI" pitchFamily="34" charset="0"/>
                    </a:rPr>
                    <a:t>User Applications</a:t>
                  </a:r>
                </a:p>
              </p:txBody>
            </p:sp>
            <p:grpSp>
              <p:nvGrpSpPr>
                <p:cNvPr id="146" name="Group 145">
                  <a:extLst>
                    <a:ext uri="{FF2B5EF4-FFF2-40B4-BE49-F238E27FC236}">
                      <a16:creationId xmlns:a16="http://schemas.microsoft.com/office/drawing/2014/main" id="{721F566B-C0B4-498E-A00D-0CA45FA12C84}"/>
                    </a:ext>
                  </a:extLst>
                </p:cNvPr>
                <p:cNvGrpSpPr/>
                <p:nvPr/>
              </p:nvGrpSpPr>
              <p:grpSpPr>
                <a:xfrm>
                  <a:off x="7651019" y="1820440"/>
                  <a:ext cx="3290796" cy="360049"/>
                  <a:chOff x="522302" y="5283555"/>
                  <a:chExt cx="3290796" cy="360049"/>
                </a:xfrm>
              </p:grpSpPr>
              <p:pic>
                <p:nvPicPr>
                  <p:cNvPr id="226" name="Picture 2">
                    <a:extLst>
                      <a:ext uri="{FF2B5EF4-FFF2-40B4-BE49-F238E27FC236}">
                        <a16:creationId xmlns:a16="http://schemas.microsoft.com/office/drawing/2014/main" id="{AB8210B6-152B-4E11-BF54-94C3106ACB8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2302" y="5283559"/>
                    <a:ext cx="371659" cy="360045"/>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2">
                    <a:extLst>
                      <a:ext uri="{FF2B5EF4-FFF2-40B4-BE49-F238E27FC236}">
                        <a16:creationId xmlns:a16="http://schemas.microsoft.com/office/drawing/2014/main" id="{AB6CBB14-BED1-4B8A-B6DA-21A23CE319D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9417" y="5283558"/>
                    <a:ext cx="371659" cy="360045"/>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2">
                    <a:extLst>
                      <a:ext uri="{FF2B5EF4-FFF2-40B4-BE49-F238E27FC236}">
                        <a16:creationId xmlns:a16="http://schemas.microsoft.com/office/drawing/2014/main" id="{EC2A33A0-E48E-4D9D-A769-6C32BA2CF7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56532" y="5283557"/>
                    <a:ext cx="371659" cy="360045"/>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2">
                    <a:extLst>
                      <a:ext uri="{FF2B5EF4-FFF2-40B4-BE49-F238E27FC236}">
                        <a16:creationId xmlns:a16="http://schemas.microsoft.com/office/drawing/2014/main" id="{086BD41A-4FA0-46C9-8BD6-9BFDDC65D40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73647" y="5283556"/>
                    <a:ext cx="371659" cy="360045"/>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
                    <a:extLst>
                      <a:ext uri="{FF2B5EF4-FFF2-40B4-BE49-F238E27FC236}">
                        <a16:creationId xmlns:a16="http://schemas.microsoft.com/office/drawing/2014/main" id="{238BE9EF-7CFC-4081-A78E-7163CEF426E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90762" y="5283555"/>
                    <a:ext cx="371659" cy="360045"/>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2">
                    <a:extLst>
                      <a:ext uri="{FF2B5EF4-FFF2-40B4-BE49-F238E27FC236}">
                        <a16:creationId xmlns:a16="http://schemas.microsoft.com/office/drawing/2014/main" id="{439EEBCB-10D8-4BD6-A37E-202163B6587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07209" y="5283557"/>
                    <a:ext cx="371659" cy="360045"/>
                  </a:xfrm>
                  <a:prstGeom prst="rect">
                    <a:avLst/>
                  </a:prstGeom>
                  <a:noFill/>
                  <a:extLst>
                    <a:ext uri="{909E8E84-426E-40DD-AFC4-6F175D3DCCD1}">
                      <a14:hiddenFill xmlns:a14="http://schemas.microsoft.com/office/drawing/2010/main">
                        <a:solidFill>
                          <a:srgbClr val="FFFFFF"/>
                        </a:solidFill>
                      </a14:hiddenFill>
                    </a:ext>
                  </a:extLst>
                </p:spPr>
              </p:pic>
              <p:pic>
                <p:nvPicPr>
                  <p:cNvPr id="242" name="Picture 2">
                    <a:extLst>
                      <a:ext uri="{FF2B5EF4-FFF2-40B4-BE49-F238E27FC236}">
                        <a16:creationId xmlns:a16="http://schemas.microsoft.com/office/drawing/2014/main" id="{01BD2FDD-5AEE-4FD3-A3BD-F4DDCEA9BB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24324" y="5283556"/>
                    <a:ext cx="371659" cy="360045"/>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2">
                    <a:extLst>
                      <a:ext uri="{FF2B5EF4-FFF2-40B4-BE49-F238E27FC236}">
                        <a16:creationId xmlns:a16="http://schemas.microsoft.com/office/drawing/2014/main" id="{2A19A2CB-D98B-4DEB-845D-6AE6E45F8A1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41439" y="5283555"/>
                    <a:ext cx="371659" cy="36004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47" name="Straight Arrow Connector 146">
                  <a:extLst>
                    <a:ext uri="{FF2B5EF4-FFF2-40B4-BE49-F238E27FC236}">
                      <a16:creationId xmlns:a16="http://schemas.microsoft.com/office/drawing/2014/main" id="{459411C7-A7B3-4BCB-9CB8-79EB180B244E}"/>
                    </a:ext>
                  </a:extLst>
                </p:cNvPr>
                <p:cNvCxnSpPr>
                  <a:cxnSpLocks/>
                  <a:stCxn id="156" idx="3"/>
                  <a:endCxn id="143" idx="1"/>
                </p:cNvCxnSpPr>
                <p:nvPr/>
              </p:nvCxnSpPr>
              <p:spPr>
                <a:xfrm>
                  <a:off x="7056114" y="2131454"/>
                  <a:ext cx="329899" cy="0"/>
                </a:xfrm>
                <a:prstGeom prst="straightConnector1">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6AE8E2D0-7F50-481C-9491-F5D0D0216CBE}"/>
                    </a:ext>
                  </a:extLst>
                </p:cNvPr>
                <p:cNvSpPr/>
                <p:nvPr/>
              </p:nvSpPr>
              <p:spPr bwMode="auto">
                <a:xfrm>
                  <a:off x="3197593" y="1103023"/>
                  <a:ext cx="3858521" cy="205686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mn-ea"/>
                      <a:cs typeface="Segoe UI" pitchFamily="34" charset="0"/>
                    </a:rPr>
                    <a:t>Kubernetes Control Plane</a:t>
                  </a:r>
                </a:p>
              </p:txBody>
            </p:sp>
            <p:grpSp>
              <p:nvGrpSpPr>
                <p:cNvPr id="157" name="Group 156">
                  <a:extLst>
                    <a:ext uri="{FF2B5EF4-FFF2-40B4-BE49-F238E27FC236}">
                      <a16:creationId xmlns:a16="http://schemas.microsoft.com/office/drawing/2014/main" id="{BC033192-8F5B-49DF-BE62-984AF8E7692B}"/>
                    </a:ext>
                  </a:extLst>
                </p:cNvPr>
                <p:cNvGrpSpPr/>
                <p:nvPr/>
              </p:nvGrpSpPr>
              <p:grpSpPr>
                <a:xfrm>
                  <a:off x="3311533" y="1450035"/>
                  <a:ext cx="3637241" cy="1604390"/>
                  <a:chOff x="3311533" y="1450035"/>
                  <a:chExt cx="3637241" cy="1604390"/>
                </a:xfrm>
              </p:grpSpPr>
              <p:grpSp>
                <p:nvGrpSpPr>
                  <p:cNvPr id="158" name="Group 157">
                    <a:extLst>
                      <a:ext uri="{FF2B5EF4-FFF2-40B4-BE49-F238E27FC236}">
                        <a16:creationId xmlns:a16="http://schemas.microsoft.com/office/drawing/2014/main" id="{942077B0-6A66-4154-B7D6-D966BC3C5967}"/>
                      </a:ext>
                    </a:extLst>
                  </p:cNvPr>
                  <p:cNvGrpSpPr/>
                  <p:nvPr/>
                </p:nvGrpSpPr>
                <p:grpSpPr>
                  <a:xfrm>
                    <a:off x="5785741" y="2333772"/>
                    <a:ext cx="1163033" cy="720653"/>
                    <a:chOff x="324869" y="5812588"/>
                    <a:chExt cx="1163033" cy="720653"/>
                  </a:xfrm>
                </p:grpSpPr>
                <p:sp>
                  <p:nvSpPr>
                    <p:cNvPr id="224" name="Rectangle 223">
                      <a:extLst>
                        <a:ext uri="{FF2B5EF4-FFF2-40B4-BE49-F238E27FC236}">
                          <a16:creationId xmlns:a16="http://schemas.microsoft.com/office/drawing/2014/main" id="{FFA7AD95-C96B-41F8-9DBD-8F87CCCCBD66}"/>
                        </a:ext>
                      </a:extLst>
                    </p:cNvPr>
                    <p:cNvSpPr/>
                    <p:nvPr/>
                  </p:nvSpPr>
                  <p:spPr bwMode="auto">
                    <a:xfrm>
                      <a:off x="324869" y="5812588"/>
                      <a:ext cx="1163033" cy="61924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mn-ea"/>
                          <a:cs typeface="Segoe UI" pitchFamily="34" charset="0"/>
                        </a:rPr>
                        <a:t>Hyper-V VM-03</a:t>
                      </a:r>
                    </a:p>
                  </p:txBody>
                </p:sp>
                <p:pic>
                  <p:nvPicPr>
                    <p:cNvPr id="225" name="Graphic 224">
                      <a:extLst>
                        <a:ext uri="{FF2B5EF4-FFF2-40B4-BE49-F238E27FC236}">
                          <a16:creationId xmlns:a16="http://schemas.microsoft.com/office/drawing/2014/main" id="{F44B4419-579C-497D-80F9-5EC32CF9BDD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6408" y="6193285"/>
                      <a:ext cx="339956" cy="339956"/>
                    </a:xfrm>
                    <a:prstGeom prst="rect">
                      <a:avLst/>
                    </a:prstGeom>
                  </p:spPr>
                </p:pic>
              </p:grpSp>
              <p:sp>
                <p:nvSpPr>
                  <p:cNvPr id="159" name="Rectangle 158">
                    <a:extLst>
                      <a:ext uri="{FF2B5EF4-FFF2-40B4-BE49-F238E27FC236}">
                        <a16:creationId xmlns:a16="http://schemas.microsoft.com/office/drawing/2014/main" id="{AA15C01B-5EF3-4A01-B1CA-70D48045FE04}"/>
                      </a:ext>
                    </a:extLst>
                  </p:cNvPr>
                  <p:cNvSpPr/>
                  <p:nvPr/>
                </p:nvSpPr>
                <p:spPr bwMode="auto">
                  <a:xfrm>
                    <a:off x="3311533" y="1450035"/>
                    <a:ext cx="3630643" cy="80704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mn-ea"/>
                        <a:cs typeface="Segoe UI" pitchFamily="34" charset="0"/>
                      </a:rPr>
                      <a:t>System Services</a:t>
                    </a:r>
                  </a:p>
                </p:txBody>
              </p:sp>
              <p:grpSp>
                <p:nvGrpSpPr>
                  <p:cNvPr id="164" name="Group 163">
                    <a:extLst>
                      <a:ext uri="{FF2B5EF4-FFF2-40B4-BE49-F238E27FC236}">
                        <a16:creationId xmlns:a16="http://schemas.microsoft.com/office/drawing/2014/main" id="{52F01368-AF9D-4163-970A-D2C18715D517}"/>
                      </a:ext>
                    </a:extLst>
                  </p:cNvPr>
                  <p:cNvGrpSpPr/>
                  <p:nvPr/>
                </p:nvGrpSpPr>
                <p:grpSpPr>
                  <a:xfrm>
                    <a:off x="4548637" y="2333771"/>
                    <a:ext cx="1163033" cy="720653"/>
                    <a:chOff x="324869" y="5812588"/>
                    <a:chExt cx="1163033" cy="720653"/>
                  </a:xfrm>
                </p:grpSpPr>
                <p:sp>
                  <p:nvSpPr>
                    <p:cNvPr id="222" name="Rectangle 221">
                      <a:extLst>
                        <a:ext uri="{FF2B5EF4-FFF2-40B4-BE49-F238E27FC236}">
                          <a16:creationId xmlns:a16="http://schemas.microsoft.com/office/drawing/2014/main" id="{FF311173-6A40-4CA6-B5B3-528B4A3B5E97}"/>
                        </a:ext>
                      </a:extLst>
                    </p:cNvPr>
                    <p:cNvSpPr/>
                    <p:nvPr/>
                  </p:nvSpPr>
                  <p:spPr bwMode="auto">
                    <a:xfrm>
                      <a:off x="324869" y="5812588"/>
                      <a:ext cx="1163033" cy="61924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mn-ea"/>
                          <a:cs typeface="Segoe UI" pitchFamily="34" charset="0"/>
                        </a:rPr>
                        <a:t>Hyper-V VM-02</a:t>
                      </a:r>
                    </a:p>
                  </p:txBody>
                </p:sp>
                <p:pic>
                  <p:nvPicPr>
                    <p:cNvPr id="223" name="Graphic 222">
                      <a:extLst>
                        <a:ext uri="{FF2B5EF4-FFF2-40B4-BE49-F238E27FC236}">
                          <a16:creationId xmlns:a16="http://schemas.microsoft.com/office/drawing/2014/main" id="{6ECF7437-33ED-4732-BDFC-2C57CAE22C6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6408" y="6193285"/>
                      <a:ext cx="339956" cy="339956"/>
                    </a:xfrm>
                    <a:prstGeom prst="rect">
                      <a:avLst/>
                    </a:prstGeom>
                  </p:spPr>
                </p:pic>
              </p:grpSp>
              <p:grpSp>
                <p:nvGrpSpPr>
                  <p:cNvPr id="165" name="Group 164">
                    <a:extLst>
                      <a:ext uri="{FF2B5EF4-FFF2-40B4-BE49-F238E27FC236}">
                        <a16:creationId xmlns:a16="http://schemas.microsoft.com/office/drawing/2014/main" id="{C11C576D-7408-4631-9D12-0CBA3A4384EC}"/>
                      </a:ext>
                    </a:extLst>
                  </p:cNvPr>
                  <p:cNvGrpSpPr/>
                  <p:nvPr/>
                </p:nvGrpSpPr>
                <p:grpSpPr>
                  <a:xfrm>
                    <a:off x="3311533" y="2333771"/>
                    <a:ext cx="1163033" cy="720653"/>
                    <a:chOff x="324869" y="5812588"/>
                    <a:chExt cx="1163033" cy="720653"/>
                  </a:xfrm>
                </p:grpSpPr>
                <p:sp>
                  <p:nvSpPr>
                    <p:cNvPr id="178" name="Rectangle 177">
                      <a:extLst>
                        <a:ext uri="{FF2B5EF4-FFF2-40B4-BE49-F238E27FC236}">
                          <a16:creationId xmlns:a16="http://schemas.microsoft.com/office/drawing/2014/main" id="{D7DD7571-59D4-41F7-8B35-4980B7CDADAA}"/>
                        </a:ext>
                      </a:extLst>
                    </p:cNvPr>
                    <p:cNvSpPr/>
                    <p:nvPr/>
                  </p:nvSpPr>
                  <p:spPr bwMode="auto">
                    <a:xfrm>
                      <a:off x="324869" y="5812588"/>
                      <a:ext cx="1163033" cy="61924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mn-ea"/>
                          <a:cs typeface="Segoe UI" pitchFamily="34" charset="0"/>
                        </a:rPr>
                        <a:t>Hyper-V VM-01</a:t>
                      </a:r>
                    </a:p>
                  </p:txBody>
                </p:sp>
                <p:pic>
                  <p:nvPicPr>
                    <p:cNvPr id="221" name="Graphic 220">
                      <a:extLst>
                        <a:ext uri="{FF2B5EF4-FFF2-40B4-BE49-F238E27FC236}">
                          <a16:creationId xmlns:a16="http://schemas.microsoft.com/office/drawing/2014/main" id="{0F918001-8409-43F6-832B-868C5DD7626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6408" y="6193285"/>
                      <a:ext cx="339956" cy="339956"/>
                    </a:xfrm>
                    <a:prstGeom prst="rect">
                      <a:avLst/>
                    </a:prstGeom>
                  </p:spPr>
                </p:pic>
              </p:grpSp>
              <p:grpSp>
                <p:nvGrpSpPr>
                  <p:cNvPr id="166" name="Group 165">
                    <a:extLst>
                      <a:ext uri="{FF2B5EF4-FFF2-40B4-BE49-F238E27FC236}">
                        <a16:creationId xmlns:a16="http://schemas.microsoft.com/office/drawing/2014/main" id="{F576E0C0-AAD0-4840-834C-20EF4299225F}"/>
                      </a:ext>
                    </a:extLst>
                  </p:cNvPr>
                  <p:cNvGrpSpPr/>
                  <p:nvPr/>
                </p:nvGrpSpPr>
                <p:grpSpPr>
                  <a:xfrm>
                    <a:off x="3481772" y="1820440"/>
                    <a:ext cx="3291464" cy="360048"/>
                    <a:chOff x="3473274" y="1820440"/>
                    <a:chExt cx="3291464" cy="360048"/>
                  </a:xfrm>
                </p:grpSpPr>
                <p:grpSp>
                  <p:nvGrpSpPr>
                    <p:cNvPr id="167" name="Group 166">
                      <a:extLst>
                        <a:ext uri="{FF2B5EF4-FFF2-40B4-BE49-F238E27FC236}">
                          <a16:creationId xmlns:a16="http://schemas.microsoft.com/office/drawing/2014/main" id="{D6BAEB42-4C49-4F27-B802-07ED7565BB2F}"/>
                        </a:ext>
                      </a:extLst>
                    </p:cNvPr>
                    <p:cNvGrpSpPr/>
                    <p:nvPr/>
                  </p:nvGrpSpPr>
                  <p:grpSpPr>
                    <a:xfrm>
                      <a:off x="4724619" y="1820440"/>
                      <a:ext cx="2040119" cy="360048"/>
                      <a:chOff x="1958409" y="2331644"/>
                      <a:chExt cx="2040119" cy="360048"/>
                    </a:xfrm>
                  </p:grpSpPr>
                  <p:grpSp>
                    <p:nvGrpSpPr>
                      <p:cNvPr id="172" name="Group 171">
                        <a:extLst>
                          <a:ext uri="{FF2B5EF4-FFF2-40B4-BE49-F238E27FC236}">
                            <a16:creationId xmlns:a16="http://schemas.microsoft.com/office/drawing/2014/main" id="{A2AD4BE9-C1EE-4719-A08D-21D323C0F593}"/>
                          </a:ext>
                        </a:extLst>
                      </p:cNvPr>
                      <p:cNvGrpSpPr/>
                      <p:nvPr/>
                    </p:nvGrpSpPr>
                    <p:grpSpPr>
                      <a:xfrm>
                        <a:off x="1958409" y="2331644"/>
                        <a:ext cx="1623004" cy="360048"/>
                        <a:chOff x="522302" y="5283556"/>
                        <a:chExt cx="1623004" cy="360048"/>
                      </a:xfrm>
                    </p:grpSpPr>
                    <p:pic>
                      <p:nvPicPr>
                        <p:cNvPr id="174" name="Picture 2">
                          <a:extLst>
                            <a:ext uri="{FF2B5EF4-FFF2-40B4-BE49-F238E27FC236}">
                              <a16:creationId xmlns:a16="http://schemas.microsoft.com/office/drawing/2014/main" id="{7332B0DC-EB6C-45E0-B5BA-1D50A5F0AAC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2302" y="5283559"/>
                          <a:ext cx="371659" cy="360045"/>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2">
                          <a:extLst>
                            <a:ext uri="{FF2B5EF4-FFF2-40B4-BE49-F238E27FC236}">
                              <a16:creationId xmlns:a16="http://schemas.microsoft.com/office/drawing/2014/main" id="{EE1E4BC4-6DC5-4FD1-9DE1-CDC29F498FF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9417" y="5283558"/>
                          <a:ext cx="371659" cy="360045"/>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2">
                          <a:extLst>
                            <a:ext uri="{FF2B5EF4-FFF2-40B4-BE49-F238E27FC236}">
                              <a16:creationId xmlns:a16="http://schemas.microsoft.com/office/drawing/2014/main" id="{19C7ECA6-11E9-4204-8888-D2BB81384C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56532" y="5283557"/>
                          <a:ext cx="371659" cy="360045"/>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2">
                          <a:extLst>
                            <a:ext uri="{FF2B5EF4-FFF2-40B4-BE49-F238E27FC236}">
                              <a16:creationId xmlns:a16="http://schemas.microsoft.com/office/drawing/2014/main" id="{11D14AEE-31DC-4C64-ADA1-46B08E2F71C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73647" y="5283556"/>
                          <a:ext cx="371659" cy="360045"/>
                        </a:xfrm>
                        <a:prstGeom prst="rect">
                          <a:avLst/>
                        </a:prstGeom>
                        <a:noFill/>
                        <a:extLst>
                          <a:ext uri="{909E8E84-426E-40DD-AFC4-6F175D3DCCD1}">
                            <a14:hiddenFill xmlns:a14="http://schemas.microsoft.com/office/drawing/2010/main">
                              <a:solidFill>
                                <a:srgbClr val="FFFFFF"/>
                              </a:solidFill>
                            </a14:hiddenFill>
                          </a:ext>
                        </a:extLst>
                      </p:spPr>
                    </p:pic>
                  </p:grpSp>
                  <p:pic>
                    <p:nvPicPr>
                      <p:cNvPr id="173" name="Picture 2">
                        <a:extLst>
                          <a:ext uri="{FF2B5EF4-FFF2-40B4-BE49-F238E27FC236}">
                            <a16:creationId xmlns:a16="http://schemas.microsoft.com/office/drawing/2014/main" id="{8A575D3C-5973-41B5-B4B2-A09C702F29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26869" y="2331644"/>
                        <a:ext cx="371659" cy="360045"/>
                      </a:xfrm>
                      <a:prstGeom prst="rect">
                        <a:avLst/>
                      </a:prstGeom>
                      <a:noFill/>
                      <a:extLst>
                        <a:ext uri="{909E8E84-426E-40DD-AFC4-6F175D3DCCD1}">
                          <a14:hiddenFill xmlns:a14="http://schemas.microsoft.com/office/drawing/2010/main">
                            <a:solidFill>
                              <a:srgbClr val="FFFFFF"/>
                            </a:solidFill>
                          </a14:hiddenFill>
                        </a:ext>
                      </a:extLst>
                    </p:spPr>
                  </p:pic>
                </p:grpSp>
                <p:pic>
                  <p:nvPicPr>
                    <p:cNvPr id="168" name="Picture 2">
                      <a:extLst>
                        <a:ext uri="{FF2B5EF4-FFF2-40B4-BE49-F238E27FC236}">
                          <a16:creationId xmlns:a16="http://schemas.microsoft.com/office/drawing/2014/main" id="{D884AB84-EA85-4960-A20A-ACF4A59D000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73274" y="1820442"/>
                      <a:ext cx="371659" cy="360045"/>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
                      <a:extLst>
                        <a:ext uri="{FF2B5EF4-FFF2-40B4-BE49-F238E27FC236}">
                          <a16:creationId xmlns:a16="http://schemas.microsoft.com/office/drawing/2014/main" id="{3BFADCEB-A136-453F-9601-84815FCEA36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90389" y="1820441"/>
                      <a:ext cx="371659" cy="360045"/>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2">
                      <a:extLst>
                        <a:ext uri="{FF2B5EF4-FFF2-40B4-BE49-F238E27FC236}">
                          <a16:creationId xmlns:a16="http://schemas.microsoft.com/office/drawing/2014/main" id="{04C4EB15-0CA9-4E42-8D18-04152CE965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07504" y="1820440"/>
                      <a:ext cx="371659" cy="360045"/>
                    </a:xfrm>
                    <a:prstGeom prst="rect">
                      <a:avLst/>
                    </a:prstGeom>
                    <a:noFill/>
                    <a:extLst>
                      <a:ext uri="{909E8E84-426E-40DD-AFC4-6F175D3DCCD1}">
                        <a14:hiddenFill xmlns:a14="http://schemas.microsoft.com/office/drawing/2010/main">
                          <a:solidFill>
                            <a:srgbClr val="FFFFFF"/>
                          </a:solidFill>
                        </a14:hiddenFill>
                      </a:ext>
                    </a:extLst>
                  </p:spPr>
                </p:pic>
              </p:grpSp>
            </p:grpSp>
          </p:grpSp>
        </p:grpSp>
        <p:grpSp>
          <p:nvGrpSpPr>
            <p:cNvPr id="259" name="Group 258">
              <a:extLst>
                <a:ext uri="{FF2B5EF4-FFF2-40B4-BE49-F238E27FC236}">
                  <a16:creationId xmlns:a16="http://schemas.microsoft.com/office/drawing/2014/main" id="{FCA84369-FC37-4719-95F2-B003CBF861B1}"/>
                </a:ext>
              </a:extLst>
            </p:cNvPr>
            <p:cNvGrpSpPr/>
            <p:nvPr/>
          </p:nvGrpSpPr>
          <p:grpSpPr>
            <a:xfrm>
              <a:off x="232029" y="2139246"/>
              <a:ext cx="2602953" cy="2176234"/>
              <a:chOff x="694691" y="1534915"/>
              <a:chExt cx="2602953" cy="2176234"/>
            </a:xfrm>
          </p:grpSpPr>
          <p:sp>
            <p:nvSpPr>
              <p:cNvPr id="261" name="Rectangle 260">
                <a:extLst>
                  <a:ext uri="{FF2B5EF4-FFF2-40B4-BE49-F238E27FC236}">
                    <a16:creationId xmlns:a16="http://schemas.microsoft.com/office/drawing/2014/main" id="{71F7D017-95D6-44E0-BF3D-D0BC27642DFD}"/>
                  </a:ext>
                </a:extLst>
              </p:cNvPr>
              <p:cNvSpPr/>
              <p:nvPr/>
            </p:nvSpPr>
            <p:spPr bwMode="auto">
              <a:xfrm>
                <a:off x="694691" y="1534915"/>
                <a:ext cx="2602953" cy="217623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AKS-HCI Management Cluster</a:t>
                </a:r>
              </a:p>
            </p:txBody>
          </p:sp>
          <p:sp>
            <p:nvSpPr>
              <p:cNvPr id="262" name="Rectangle 261">
                <a:extLst>
                  <a:ext uri="{FF2B5EF4-FFF2-40B4-BE49-F238E27FC236}">
                    <a16:creationId xmlns:a16="http://schemas.microsoft.com/office/drawing/2014/main" id="{7C4F23B2-E66F-485B-A089-EA6F691D3558}"/>
                  </a:ext>
                </a:extLst>
              </p:cNvPr>
              <p:cNvSpPr/>
              <p:nvPr/>
            </p:nvSpPr>
            <p:spPr bwMode="auto">
              <a:xfrm>
                <a:off x="798672" y="2001299"/>
                <a:ext cx="2394994" cy="80704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mn-ea"/>
                    <a:cs typeface="Segoe UI" pitchFamily="34" charset="0"/>
                  </a:rPr>
                  <a:t>System Services</a:t>
                </a:r>
              </a:p>
            </p:txBody>
          </p:sp>
          <p:grpSp>
            <p:nvGrpSpPr>
              <p:cNvPr id="264" name="Group 263">
                <a:extLst>
                  <a:ext uri="{FF2B5EF4-FFF2-40B4-BE49-F238E27FC236}">
                    <a16:creationId xmlns:a16="http://schemas.microsoft.com/office/drawing/2014/main" id="{716D9FB3-2373-48AE-BB41-D5ECB065FC16}"/>
                  </a:ext>
                </a:extLst>
              </p:cNvPr>
              <p:cNvGrpSpPr/>
              <p:nvPr/>
            </p:nvGrpSpPr>
            <p:grpSpPr>
              <a:xfrm>
                <a:off x="1414650" y="2892042"/>
                <a:ext cx="1163033" cy="720653"/>
                <a:chOff x="800127" y="2885035"/>
                <a:chExt cx="1163033" cy="720653"/>
              </a:xfrm>
            </p:grpSpPr>
            <p:sp>
              <p:nvSpPr>
                <p:cNvPr id="271" name="Rectangle 270">
                  <a:extLst>
                    <a:ext uri="{FF2B5EF4-FFF2-40B4-BE49-F238E27FC236}">
                      <a16:creationId xmlns:a16="http://schemas.microsoft.com/office/drawing/2014/main" id="{5764D073-0E40-41BD-9A71-8BF295BB99D1}"/>
                    </a:ext>
                  </a:extLst>
                </p:cNvPr>
                <p:cNvSpPr/>
                <p:nvPr/>
              </p:nvSpPr>
              <p:spPr bwMode="auto">
                <a:xfrm>
                  <a:off x="800127" y="2885035"/>
                  <a:ext cx="1163033" cy="61924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mn-ea"/>
                      <a:cs typeface="Segoe UI" pitchFamily="34" charset="0"/>
                    </a:rPr>
                    <a:t>Hyper-V VM-01</a:t>
                  </a:r>
                </a:p>
              </p:txBody>
            </p:sp>
            <p:pic>
              <p:nvPicPr>
                <p:cNvPr id="272" name="Graphic 271">
                  <a:extLst>
                    <a:ext uri="{FF2B5EF4-FFF2-40B4-BE49-F238E27FC236}">
                      <a16:creationId xmlns:a16="http://schemas.microsoft.com/office/drawing/2014/main" id="{1A98EDB5-707F-4EB4-9A25-794714F518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11666" y="3265732"/>
                  <a:ext cx="339956" cy="339956"/>
                </a:xfrm>
                <a:prstGeom prst="rect">
                  <a:avLst/>
                </a:prstGeom>
              </p:spPr>
            </p:pic>
          </p:grpSp>
          <p:pic>
            <p:nvPicPr>
              <p:cNvPr id="265" name="Picture 2">
                <a:extLst>
                  <a:ext uri="{FF2B5EF4-FFF2-40B4-BE49-F238E27FC236}">
                    <a16:creationId xmlns:a16="http://schemas.microsoft.com/office/drawing/2014/main" id="{68F8FB31-D93E-424E-8DF7-C675846447A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6109" y="2371707"/>
                <a:ext cx="371659" cy="360045"/>
              </a:xfrm>
              <a:prstGeom prst="rect">
                <a:avLst/>
              </a:prstGeom>
              <a:noFill/>
              <a:extLst>
                <a:ext uri="{909E8E84-426E-40DD-AFC4-6F175D3DCCD1}">
                  <a14:hiddenFill xmlns:a14="http://schemas.microsoft.com/office/drawing/2010/main">
                    <a:solidFill>
                      <a:srgbClr val="FFFFFF"/>
                    </a:solidFill>
                  </a14:hiddenFill>
                </a:ext>
              </a:extLst>
            </p:spPr>
          </p:pic>
          <p:pic>
            <p:nvPicPr>
              <p:cNvPr id="266" name="Picture 2">
                <a:extLst>
                  <a:ext uri="{FF2B5EF4-FFF2-40B4-BE49-F238E27FC236}">
                    <a16:creationId xmlns:a16="http://schemas.microsoft.com/office/drawing/2014/main" id="{56F52AC7-CDA8-414D-B26A-731EF3EBDB4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93224" y="2371706"/>
                <a:ext cx="371659" cy="360045"/>
              </a:xfrm>
              <a:prstGeom prst="rect">
                <a:avLst/>
              </a:prstGeom>
              <a:noFill/>
              <a:extLst>
                <a:ext uri="{909E8E84-426E-40DD-AFC4-6F175D3DCCD1}">
                  <a14:hiddenFill xmlns:a14="http://schemas.microsoft.com/office/drawing/2010/main">
                    <a:solidFill>
                      <a:srgbClr val="FFFFFF"/>
                    </a:solidFill>
                  </a14:hiddenFill>
                </a:ext>
              </a:extLst>
            </p:spPr>
          </p:pic>
          <p:pic>
            <p:nvPicPr>
              <p:cNvPr id="267" name="Picture 2">
                <a:extLst>
                  <a:ext uri="{FF2B5EF4-FFF2-40B4-BE49-F238E27FC236}">
                    <a16:creationId xmlns:a16="http://schemas.microsoft.com/office/drawing/2014/main" id="{E4A885DC-E202-40A2-BF29-D01532AAA14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10339" y="2371705"/>
                <a:ext cx="371659" cy="360045"/>
              </a:xfrm>
              <a:prstGeom prst="rect">
                <a:avLst/>
              </a:prstGeom>
              <a:noFill/>
              <a:extLst>
                <a:ext uri="{909E8E84-426E-40DD-AFC4-6F175D3DCCD1}">
                  <a14:hiddenFill xmlns:a14="http://schemas.microsoft.com/office/drawing/2010/main">
                    <a:solidFill>
                      <a:srgbClr val="FFFFFF"/>
                    </a:solidFill>
                  </a14:hiddenFill>
                </a:ext>
              </a:extLst>
            </p:spPr>
          </p:pic>
          <p:pic>
            <p:nvPicPr>
              <p:cNvPr id="269" name="Picture 2">
                <a:extLst>
                  <a:ext uri="{FF2B5EF4-FFF2-40B4-BE49-F238E27FC236}">
                    <a16:creationId xmlns:a16="http://schemas.microsoft.com/office/drawing/2014/main" id="{DBB61D6F-1A64-4675-B30F-200B8BCC1D0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27454" y="2371704"/>
                <a:ext cx="371659" cy="360045"/>
              </a:xfrm>
              <a:prstGeom prst="rect">
                <a:avLst/>
              </a:prstGeom>
              <a:noFill/>
              <a:extLst>
                <a:ext uri="{909E8E84-426E-40DD-AFC4-6F175D3DCCD1}">
                  <a14:hiddenFill xmlns:a14="http://schemas.microsoft.com/office/drawing/2010/main">
                    <a:solidFill>
                      <a:srgbClr val="FFFFFF"/>
                    </a:solidFill>
                  </a14:hiddenFill>
                </a:ext>
              </a:extLst>
            </p:spPr>
          </p:pic>
          <p:pic>
            <p:nvPicPr>
              <p:cNvPr id="270" name="Picture 2">
                <a:extLst>
                  <a:ext uri="{FF2B5EF4-FFF2-40B4-BE49-F238E27FC236}">
                    <a16:creationId xmlns:a16="http://schemas.microsoft.com/office/drawing/2014/main" id="{A45B6BD4-5E42-4C3C-9AA3-456C0E41022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44569" y="2371704"/>
                <a:ext cx="371659" cy="36004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73" name="Connector: Elbow 272">
              <a:extLst>
                <a:ext uri="{FF2B5EF4-FFF2-40B4-BE49-F238E27FC236}">
                  <a16:creationId xmlns:a16="http://schemas.microsoft.com/office/drawing/2014/main" id="{8AC9F98C-9E5F-47FF-86CA-760C9A2807C9}"/>
                </a:ext>
              </a:extLst>
            </p:cNvPr>
            <p:cNvCxnSpPr>
              <a:cxnSpLocks/>
              <a:stCxn id="261" idx="3"/>
              <a:endCxn id="100" idx="1"/>
            </p:cNvCxnSpPr>
            <p:nvPr/>
          </p:nvCxnSpPr>
          <p:spPr>
            <a:xfrm flipV="1">
              <a:off x="2834982" y="1966936"/>
              <a:ext cx="628061" cy="1260427"/>
            </a:xfrm>
            <a:prstGeom prst="bentConnector3">
              <a:avLst>
                <a:gd name="adj1" fmla="val 50000"/>
              </a:avLst>
            </a:prstGeom>
            <a:ln w="127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4" name="Connector: Elbow 273">
              <a:extLst>
                <a:ext uri="{FF2B5EF4-FFF2-40B4-BE49-F238E27FC236}">
                  <a16:creationId xmlns:a16="http://schemas.microsoft.com/office/drawing/2014/main" id="{DE6F6B8B-3DD2-49A9-9DEB-36F146A6E709}"/>
                </a:ext>
              </a:extLst>
            </p:cNvPr>
            <p:cNvCxnSpPr>
              <a:cxnSpLocks/>
              <a:stCxn id="261" idx="3"/>
              <a:endCxn id="140" idx="1"/>
            </p:cNvCxnSpPr>
            <p:nvPr/>
          </p:nvCxnSpPr>
          <p:spPr>
            <a:xfrm>
              <a:off x="2834982" y="3227363"/>
              <a:ext cx="628061" cy="1376116"/>
            </a:xfrm>
            <a:prstGeom prst="bentConnector3">
              <a:avLst>
                <a:gd name="adj1" fmla="val 50000"/>
              </a:avLst>
            </a:prstGeom>
            <a:ln w="127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6" name="Connector: Elbow 275">
              <a:extLst>
                <a:ext uri="{FF2B5EF4-FFF2-40B4-BE49-F238E27FC236}">
                  <a16:creationId xmlns:a16="http://schemas.microsoft.com/office/drawing/2014/main" id="{A8C57851-907E-4127-AA2D-565101D8E5B9}"/>
                </a:ext>
              </a:extLst>
            </p:cNvPr>
            <p:cNvCxnSpPr>
              <a:cxnSpLocks/>
              <a:stCxn id="136" idx="2"/>
              <a:endCxn id="247" idx="3"/>
            </p:cNvCxnSpPr>
            <p:nvPr/>
          </p:nvCxnSpPr>
          <p:spPr>
            <a:xfrm rot="16200000" flipH="1">
              <a:off x="6039804" y="1202870"/>
              <a:ext cx="3417455" cy="7008520"/>
            </a:xfrm>
            <a:prstGeom prst="bentConnector4">
              <a:avLst>
                <a:gd name="adj1" fmla="val 8279"/>
                <a:gd name="adj2" fmla="val 111212"/>
              </a:avLst>
            </a:prstGeom>
            <a:ln>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7" name="Connector: Elbow 276">
              <a:extLst>
                <a:ext uri="{FF2B5EF4-FFF2-40B4-BE49-F238E27FC236}">
                  <a16:creationId xmlns:a16="http://schemas.microsoft.com/office/drawing/2014/main" id="{D192AC39-D91E-426D-9603-9482A5DABB2A}"/>
                </a:ext>
              </a:extLst>
            </p:cNvPr>
            <p:cNvCxnSpPr>
              <a:cxnSpLocks/>
              <a:stCxn id="163" idx="2"/>
              <a:endCxn id="247" idx="3"/>
            </p:cNvCxnSpPr>
            <p:nvPr/>
          </p:nvCxnSpPr>
          <p:spPr>
            <a:xfrm rot="16200000" flipH="1">
              <a:off x="6658356" y="1821422"/>
              <a:ext cx="3417455" cy="5771416"/>
            </a:xfrm>
            <a:prstGeom prst="bentConnector4">
              <a:avLst>
                <a:gd name="adj1" fmla="val 8057"/>
                <a:gd name="adj2" fmla="val 113533"/>
              </a:avLst>
            </a:prstGeom>
            <a:ln>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8" name="Connector: Elbow 277">
              <a:extLst>
                <a:ext uri="{FF2B5EF4-FFF2-40B4-BE49-F238E27FC236}">
                  <a16:creationId xmlns:a16="http://schemas.microsoft.com/office/drawing/2014/main" id="{F25E14CA-A325-462C-B2AD-1D401C488AAD}"/>
                </a:ext>
              </a:extLst>
            </p:cNvPr>
            <p:cNvCxnSpPr>
              <a:cxnSpLocks/>
              <a:stCxn id="149" idx="2"/>
              <a:endCxn id="247" idx="3"/>
            </p:cNvCxnSpPr>
            <p:nvPr/>
          </p:nvCxnSpPr>
          <p:spPr>
            <a:xfrm rot="16200000" flipH="1">
              <a:off x="7276908" y="2439975"/>
              <a:ext cx="3417454" cy="4534312"/>
            </a:xfrm>
            <a:prstGeom prst="bentConnector4">
              <a:avLst>
                <a:gd name="adj1" fmla="val 7982"/>
                <a:gd name="adj2" fmla="val 117295"/>
              </a:avLst>
            </a:prstGeom>
            <a:ln>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9" name="Connector: Elbow 278">
              <a:extLst>
                <a:ext uri="{FF2B5EF4-FFF2-40B4-BE49-F238E27FC236}">
                  <a16:creationId xmlns:a16="http://schemas.microsoft.com/office/drawing/2014/main" id="{9C28EED7-A5A8-4991-A191-4FFACCE65044}"/>
                </a:ext>
              </a:extLst>
            </p:cNvPr>
            <p:cNvCxnSpPr>
              <a:cxnSpLocks/>
              <a:stCxn id="124" idx="2"/>
              <a:endCxn id="247" idx="3"/>
            </p:cNvCxnSpPr>
            <p:nvPr/>
          </p:nvCxnSpPr>
          <p:spPr>
            <a:xfrm rot="16200000" flipH="1">
              <a:off x="8123158" y="3286224"/>
              <a:ext cx="3417455" cy="2841812"/>
            </a:xfrm>
            <a:prstGeom prst="bentConnector4">
              <a:avLst>
                <a:gd name="adj1" fmla="val 7982"/>
                <a:gd name="adj2" fmla="val 127339"/>
              </a:avLst>
            </a:prstGeom>
            <a:ln>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1" name="Connector: Elbow 280">
              <a:extLst>
                <a:ext uri="{FF2B5EF4-FFF2-40B4-BE49-F238E27FC236}">
                  <a16:creationId xmlns:a16="http://schemas.microsoft.com/office/drawing/2014/main" id="{3FFF4091-8CA8-4257-B045-8A06B2577540}"/>
                </a:ext>
              </a:extLst>
            </p:cNvPr>
            <p:cNvCxnSpPr>
              <a:cxnSpLocks/>
              <a:stCxn id="127" idx="2"/>
              <a:endCxn id="247" idx="3"/>
            </p:cNvCxnSpPr>
            <p:nvPr/>
          </p:nvCxnSpPr>
          <p:spPr>
            <a:xfrm rot="16200000" flipH="1">
              <a:off x="8741657" y="3904723"/>
              <a:ext cx="3417455" cy="1604814"/>
            </a:xfrm>
            <a:prstGeom prst="bentConnector4">
              <a:avLst>
                <a:gd name="adj1" fmla="val 7833"/>
                <a:gd name="adj2" fmla="val 148960"/>
              </a:avLst>
            </a:prstGeom>
            <a:ln>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2" name="Connector: Elbow 281">
              <a:extLst>
                <a:ext uri="{FF2B5EF4-FFF2-40B4-BE49-F238E27FC236}">
                  <a16:creationId xmlns:a16="http://schemas.microsoft.com/office/drawing/2014/main" id="{F12979FB-9254-4509-BD03-BC35B93FF9C7}"/>
                </a:ext>
              </a:extLst>
            </p:cNvPr>
            <p:cNvCxnSpPr>
              <a:cxnSpLocks/>
              <a:stCxn id="130" idx="2"/>
              <a:endCxn id="247" idx="3"/>
            </p:cNvCxnSpPr>
            <p:nvPr/>
          </p:nvCxnSpPr>
          <p:spPr>
            <a:xfrm rot="16200000" flipH="1">
              <a:off x="9360156" y="4523222"/>
              <a:ext cx="3417455" cy="367816"/>
            </a:xfrm>
            <a:prstGeom prst="bentConnector4">
              <a:avLst>
                <a:gd name="adj1" fmla="val 7932"/>
                <a:gd name="adj2" fmla="val 311774"/>
              </a:avLst>
            </a:prstGeom>
            <a:ln>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3" name="Connector: Elbow 282">
              <a:extLst>
                <a:ext uri="{FF2B5EF4-FFF2-40B4-BE49-F238E27FC236}">
                  <a16:creationId xmlns:a16="http://schemas.microsoft.com/office/drawing/2014/main" id="{9386146B-9BAF-41DB-B771-E562D0338BBB}"/>
                </a:ext>
              </a:extLst>
            </p:cNvPr>
            <p:cNvCxnSpPr>
              <a:cxnSpLocks/>
              <a:stCxn id="221" idx="2"/>
              <a:endCxn id="247" idx="0"/>
            </p:cNvCxnSpPr>
            <p:nvPr/>
          </p:nvCxnSpPr>
          <p:spPr>
            <a:xfrm rot="16200000" flipH="1">
              <a:off x="7358076" y="2521141"/>
              <a:ext cx="570935" cy="6798544"/>
            </a:xfrm>
            <a:prstGeom prst="bentConnector3">
              <a:avLst>
                <a:gd name="adj1" fmla="val 50000"/>
              </a:avLst>
            </a:prstGeom>
            <a:ln>
              <a:solidFill>
                <a:srgbClr val="9BF00B"/>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4" name="Connector: Elbow 283">
              <a:extLst>
                <a:ext uri="{FF2B5EF4-FFF2-40B4-BE49-F238E27FC236}">
                  <a16:creationId xmlns:a16="http://schemas.microsoft.com/office/drawing/2014/main" id="{DFEC8A72-CCE5-4AEA-9034-9049560671E3}"/>
                </a:ext>
              </a:extLst>
            </p:cNvPr>
            <p:cNvCxnSpPr>
              <a:cxnSpLocks/>
              <a:stCxn id="223" idx="2"/>
              <a:endCxn id="247" idx="0"/>
            </p:cNvCxnSpPr>
            <p:nvPr/>
          </p:nvCxnSpPr>
          <p:spPr>
            <a:xfrm rot="16200000" flipH="1">
              <a:off x="7976628" y="3139693"/>
              <a:ext cx="570935" cy="5561440"/>
            </a:xfrm>
            <a:prstGeom prst="bentConnector3">
              <a:avLst>
                <a:gd name="adj1" fmla="val 50000"/>
              </a:avLst>
            </a:prstGeom>
            <a:ln>
              <a:solidFill>
                <a:srgbClr val="9BF00B"/>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6" name="Connector: Elbow 285">
              <a:extLst>
                <a:ext uri="{FF2B5EF4-FFF2-40B4-BE49-F238E27FC236}">
                  <a16:creationId xmlns:a16="http://schemas.microsoft.com/office/drawing/2014/main" id="{8ACC8BDD-86B8-45C8-B157-7966F6F4B31E}"/>
                </a:ext>
              </a:extLst>
            </p:cNvPr>
            <p:cNvCxnSpPr>
              <a:cxnSpLocks/>
              <a:stCxn id="225" idx="2"/>
              <a:endCxn id="247" idx="0"/>
            </p:cNvCxnSpPr>
            <p:nvPr/>
          </p:nvCxnSpPr>
          <p:spPr>
            <a:xfrm rot="16200000" flipH="1">
              <a:off x="8595180" y="3758246"/>
              <a:ext cx="570934" cy="4324336"/>
            </a:xfrm>
            <a:prstGeom prst="bentConnector3">
              <a:avLst>
                <a:gd name="adj1" fmla="val 50000"/>
              </a:avLst>
            </a:prstGeom>
            <a:ln>
              <a:solidFill>
                <a:srgbClr val="9BF00B"/>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7" name="Connector: Elbow 286">
              <a:extLst>
                <a:ext uri="{FF2B5EF4-FFF2-40B4-BE49-F238E27FC236}">
                  <a16:creationId xmlns:a16="http://schemas.microsoft.com/office/drawing/2014/main" id="{251D39F6-15C3-4F49-B6F4-BE867A7DF65F}"/>
                </a:ext>
              </a:extLst>
            </p:cNvPr>
            <p:cNvCxnSpPr>
              <a:cxnSpLocks/>
              <a:stCxn id="258" idx="2"/>
              <a:endCxn id="247" idx="0"/>
            </p:cNvCxnSpPr>
            <p:nvPr/>
          </p:nvCxnSpPr>
          <p:spPr>
            <a:xfrm rot="16200000" flipH="1">
              <a:off x="9441430" y="4604495"/>
              <a:ext cx="570935" cy="2631836"/>
            </a:xfrm>
            <a:prstGeom prst="bentConnector3">
              <a:avLst>
                <a:gd name="adj1" fmla="val 50000"/>
              </a:avLst>
            </a:prstGeom>
            <a:ln>
              <a:solidFill>
                <a:srgbClr val="9BF00B"/>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8" name="Connector: Elbow 287">
              <a:extLst>
                <a:ext uri="{FF2B5EF4-FFF2-40B4-BE49-F238E27FC236}">
                  <a16:creationId xmlns:a16="http://schemas.microsoft.com/office/drawing/2014/main" id="{793447F5-BD64-459E-9EA6-1D46C979CE3A}"/>
                </a:ext>
              </a:extLst>
            </p:cNvPr>
            <p:cNvCxnSpPr>
              <a:cxnSpLocks/>
              <a:stCxn id="255" idx="2"/>
              <a:endCxn id="247" idx="0"/>
            </p:cNvCxnSpPr>
            <p:nvPr/>
          </p:nvCxnSpPr>
          <p:spPr>
            <a:xfrm rot="16200000" flipH="1">
              <a:off x="10059929" y="5222994"/>
              <a:ext cx="570935" cy="1394838"/>
            </a:xfrm>
            <a:prstGeom prst="bentConnector3">
              <a:avLst>
                <a:gd name="adj1" fmla="val 50000"/>
              </a:avLst>
            </a:prstGeom>
            <a:ln>
              <a:solidFill>
                <a:srgbClr val="9BF00B"/>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9" name="Connector: Elbow 288">
              <a:extLst>
                <a:ext uri="{FF2B5EF4-FFF2-40B4-BE49-F238E27FC236}">
                  <a16:creationId xmlns:a16="http://schemas.microsoft.com/office/drawing/2014/main" id="{87E58E0A-8523-47CE-B01D-D9AB430F5E1F}"/>
                </a:ext>
              </a:extLst>
            </p:cNvPr>
            <p:cNvCxnSpPr>
              <a:cxnSpLocks/>
              <a:stCxn id="252" idx="2"/>
              <a:endCxn id="247" idx="0"/>
            </p:cNvCxnSpPr>
            <p:nvPr/>
          </p:nvCxnSpPr>
          <p:spPr>
            <a:xfrm rot="16200000" flipH="1">
              <a:off x="10678428" y="5841493"/>
              <a:ext cx="570935" cy="157840"/>
            </a:xfrm>
            <a:prstGeom prst="bentConnector3">
              <a:avLst>
                <a:gd name="adj1" fmla="val 50000"/>
              </a:avLst>
            </a:prstGeom>
            <a:ln>
              <a:solidFill>
                <a:srgbClr val="9BF00B"/>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1" name="Connector: Elbow 290">
              <a:extLst>
                <a:ext uri="{FF2B5EF4-FFF2-40B4-BE49-F238E27FC236}">
                  <a16:creationId xmlns:a16="http://schemas.microsoft.com/office/drawing/2014/main" id="{9242F59C-A37B-4898-AF62-17CE3822BFE6}"/>
                </a:ext>
              </a:extLst>
            </p:cNvPr>
            <p:cNvCxnSpPr>
              <a:cxnSpLocks/>
              <a:stCxn id="272" idx="2"/>
            </p:cNvCxnSpPr>
            <p:nvPr/>
          </p:nvCxnSpPr>
          <p:spPr>
            <a:xfrm rot="16200000" flipH="1">
              <a:off x="5350881" y="399650"/>
              <a:ext cx="1753121" cy="9387872"/>
            </a:xfrm>
            <a:prstGeom prst="bentConnector2">
              <a:avLst/>
            </a:prstGeom>
            <a:ln>
              <a:solidFill>
                <a:srgbClr val="FFC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9B14B81E-CCD8-4E27-AE67-149734BD6806}"/>
                </a:ext>
              </a:extLst>
            </p:cNvPr>
            <p:cNvCxnSpPr>
              <a:cxnSpLocks/>
            </p:cNvCxnSpPr>
            <p:nvPr/>
          </p:nvCxnSpPr>
          <p:spPr>
            <a:xfrm>
              <a:off x="10921377" y="5965383"/>
              <a:ext cx="0" cy="235734"/>
            </a:xfrm>
            <a:prstGeom prst="line">
              <a:avLst/>
            </a:prstGeom>
            <a:ln>
              <a:solidFill>
                <a:srgbClr val="FFC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3" name="Graphic 292">
              <a:extLst>
                <a:ext uri="{FF2B5EF4-FFF2-40B4-BE49-F238E27FC236}">
                  <a16:creationId xmlns:a16="http://schemas.microsoft.com/office/drawing/2014/main" id="{974998E1-DAE6-4CFA-B0F2-A342A3AF5CE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543" y="1839473"/>
              <a:ext cx="395834" cy="420339"/>
            </a:xfrm>
            <a:prstGeom prst="rect">
              <a:avLst/>
            </a:prstGeom>
          </p:spPr>
        </p:pic>
        <p:pic>
          <p:nvPicPr>
            <p:cNvPr id="295" name="Graphic 294" descr="Azure Arc logo">
              <a:extLst>
                <a:ext uri="{FF2B5EF4-FFF2-40B4-BE49-F238E27FC236}">
                  <a16:creationId xmlns:a16="http://schemas.microsoft.com/office/drawing/2014/main" id="{4409BF11-D761-4CDF-A839-E37330B7F86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17593" y="715252"/>
              <a:ext cx="340209" cy="340209"/>
            </a:xfrm>
            <a:prstGeom prst="rect">
              <a:avLst/>
            </a:prstGeom>
          </p:spPr>
        </p:pic>
        <p:pic>
          <p:nvPicPr>
            <p:cNvPr id="296" name="Graphic 295" descr="Azure Arc logo">
              <a:extLst>
                <a:ext uri="{FF2B5EF4-FFF2-40B4-BE49-F238E27FC236}">
                  <a16:creationId xmlns:a16="http://schemas.microsoft.com/office/drawing/2014/main" id="{344A60EB-8C18-4DCE-A308-E35AA27CCAA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17593" y="3345980"/>
              <a:ext cx="340209" cy="340209"/>
            </a:xfrm>
            <a:prstGeom prst="rect">
              <a:avLst/>
            </a:prstGeom>
          </p:spPr>
        </p:pic>
        <p:pic>
          <p:nvPicPr>
            <p:cNvPr id="297" name="Graphic 296">
              <a:extLst>
                <a:ext uri="{FF2B5EF4-FFF2-40B4-BE49-F238E27FC236}">
                  <a16:creationId xmlns:a16="http://schemas.microsoft.com/office/drawing/2014/main" id="{B95DD663-CFB2-4828-AFF6-4A1F1D42D6F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518572" y="723578"/>
              <a:ext cx="279313" cy="296605"/>
            </a:xfrm>
            <a:prstGeom prst="rect">
              <a:avLst/>
            </a:prstGeom>
          </p:spPr>
        </p:pic>
        <p:pic>
          <p:nvPicPr>
            <p:cNvPr id="298" name="Graphic 297">
              <a:extLst>
                <a:ext uri="{FF2B5EF4-FFF2-40B4-BE49-F238E27FC236}">
                  <a16:creationId xmlns:a16="http://schemas.microsoft.com/office/drawing/2014/main" id="{1F8D2F3C-C696-49E1-9DB9-85B578D398C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524445" y="3367297"/>
              <a:ext cx="279313" cy="296605"/>
            </a:xfrm>
            <a:prstGeom prst="rect">
              <a:avLst/>
            </a:prstGeom>
          </p:spPr>
        </p:pic>
      </p:grpSp>
    </p:spTree>
    <p:extLst>
      <p:ext uri="{BB962C8B-B14F-4D97-AF65-F5344CB8AC3E}">
        <p14:creationId xmlns:p14="http://schemas.microsoft.com/office/powerpoint/2010/main" val="2457054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109">
            <a:extLst>
              <a:ext uri="{FF2B5EF4-FFF2-40B4-BE49-F238E27FC236}">
                <a16:creationId xmlns:a16="http://schemas.microsoft.com/office/drawing/2014/main" id="{DD67D388-61D6-46B3-A250-6AA9F1816B07}"/>
              </a:ext>
              <a:ext uri="{C183D7F6-B498-43B3-948B-1728B52AA6E4}">
                <adec:decorative xmlns:adec="http://schemas.microsoft.com/office/drawing/2017/decorative" val="1"/>
              </a:ext>
            </a:extLst>
          </p:cNvPr>
          <p:cNvSpPr/>
          <p:nvPr/>
        </p:nvSpPr>
        <p:spPr bwMode="auto">
          <a:xfrm>
            <a:off x="37215" y="760568"/>
            <a:ext cx="12117646" cy="577845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0C99A557-E7BC-4DEA-B5D0-D924B908A17B}"/>
              </a:ext>
            </a:extLst>
          </p:cNvPr>
          <p:cNvSpPr>
            <a:spLocks noGrp="1"/>
          </p:cNvSpPr>
          <p:nvPr>
            <p:ph type="title"/>
          </p:nvPr>
        </p:nvSpPr>
        <p:spPr>
          <a:xfrm>
            <a:off x="98823" y="74970"/>
            <a:ext cx="11413989" cy="984885"/>
          </a:xfrm>
        </p:spPr>
        <p:txBody>
          <a:bodyPr/>
          <a:lstStyle/>
          <a:p>
            <a:r>
              <a:rPr lang="en-US" sz="3200">
                <a:cs typeface="Segoe UI"/>
              </a:rPr>
              <a:t>AKS on Azure Stack HCI using Azure VM (Nested Virtualization)</a:t>
            </a:r>
            <a:endParaRPr lang="en-US" sz="1800">
              <a:latin typeface="+mn-lt"/>
            </a:endParaRPr>
          </a:p>
        </p:txBody>
      </p:sp>
      <p:sp>
        <p:nvSpPr>
          <p:cNvPr id="112" name="TextBox 111">
            <a:extLst>
              <a:ext uri="{FF2B5EF4-FFF2-40B4-BE49-F238E27FC236}">
                <a16:creationId xmlns:a16="http://schemas.microsoft.com/office/drawing/2014/main" id="{379488DB-7CBD-4365-A071-9626F9C9DDDE}"/>
              </a:ext>
            </a:extLst>
          </p:cNvPr>
          <p:cNvSpPr txBox="1"/>
          <p:nvPr/>
        </p:nvSpPr>
        <p:spPr>
          <a:xfrm>
            <a:off x="56437" y="891807"/>
            <a:ext cx="1078490" cy="757130"/>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itchFamily="34" charset="0"/>
              </a:rPr>
              <a:t>Azure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itchFamily="34" charset="0"/>
              </a:rPr>
              <a:t>Resource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itchFamily="34" charset="0"/>
              </a:rPr>
              <a:t>Group</a:t>
            </a:r>
            <a:endPar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5" name="Group 4">
            <a:extLst>
              <a:ext uri="{FF2B5EF4-FFF2-40B4-BE49-F238E27FC236}">
                <a16:creationId xmlns:a16="http://schemas.microsoft.com/office/drawing/2014/main" id="{3E150B14-2C90-49E3-8AB1-19A0E265468C}"/>
              </a:ext>
              <a:ext uri="{C183D7F6-B498-43B3-948B-1728B52AA6E4}">
                <adec:decorative xmlns:adec="http://schemas.microsoft.com/office/drawing/2017/decorative" val="1"/>
              </a:ext>
            </a:extLst>
          </p:cNvPr>
          <p:cNvGrpSpPr/>
          <p:nvPr/>
        </p:nvGrpSpPr>
        <p:grpSpPr>
          <a:xfrm>
            <a:off x="281462" y="882116"/>
            <a:ext cx="11783987" cy="5523427"/>
            <a:chOff x="281462" y="882116"/>
            <a:chExt cx="11783987" cy="5523427"/>
          </a:xfrm>
        </p:grpSpPr>
        <p:grpSp>
          <p:nvGrpSpPr>
            <p:cNvPr id="109" name="Group 108">
              <a:extLst>
                <a:ext uri="{FF2B5EF4-FFF2-40B4-BE49-F238E27FC236}">
                  <a16:creationId xmlns:a16="http://schemas.microsoft.com/office/drawing/2014/main" id="{E1BEC8DA-25EA-48D9-93A1-F19CD385B88B}"/>
                </a:ext>
              </a:extLst>
            </p:cNvPr>
            <p:cNvGrpSpPr/>
            <p:nvPr/>
          </p:nvGrpSpPr>
          <p:grpSpPr>
            <a:xfrm>
              <a:off x="1139854" y="882116"/>
              <a:ext cx="10925595" cy="5523427"/>
              <a:chOff x="1208965" y="791742"/>
              <a:chExt cx="10925595" cy="5523427"/>
            </a:xfrm>
          </p:grpSpPr>
          <p:sp>
            <p:nvSpPr>
              <p:cNvPr id="97" name="Rectangle 96">
                <a:extLst>
                  <a:ext uri="{FF2B5EF4-FFF2-40B4-BE49-F238E27FC236}">
                    <a16:creationId xmlns:a16="http://schemas.microsoft.com/office/drawing/2014/main" id="{D00098F6-664D-468E-9BFB-7FEE9817D91B}"/>
                  </a:ext>
                </a:extLst>
              </p:cNvPr>
              <p:cNvSpPr/>
              <p:nvPr/>
            </p:nvSpPr>
            <p:spPr bwMode="auto">
              <a:xfrm>
                <a:off x="1208965" y="791742"/>
                <a:ext cx="10925595" cy="5075658"/>
              </a:xfrm>
              <a:prstGeom prst="rect">
                <a:avLst/>
              </a:prstGeom>
              <a:solidFill>
                <a:srgbClr val="000000"/>
              </a:solidFill>
              <a:ln w="9525" cap="flat" cmpd="sng" algn="ctr">
                <a:solidFill>
                  <a:schemeClr val="accent5">
                    <a:lumMod val="40000"/>
                    <a:lumOff val="60000"/>
                  </a:schemeClr>
                </a:solidFill>
                <a:prstDash val="dash"/>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pitchFamily="34" charset="0"/>
                  </a:rPr>
                  <a:t>Azure Kubernetes Service (AKS) on Azure Stack HCI</a:t>
                </a:r>
              </a:p>
            </p:txBody>
          </p:sp>
          <p:pic>
            <p:nvPicPr>
              <p:cNvPr id="74" name="Graphic 73">
                <a:extLst>
                  <a:ext uri="{FF2B5EF4-FFF2-40B4-BE49-F238E27FC236}">
                    <a16:creationId xmlns:a16="http://schemas.microsoft.com/office/drawing/2014/main" id="{05B53ECA-3CBA-4A3F-BE86-FBEE09143C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5714" y="839893"/>
                <a:ext cx="430546" cy="457200"/>
              </a:xfrm>
              <a:prstGeom prst="rect">
                <a:avLst/>
              </a:prstGeom>
            </p:spPr>
          </p:pic>
          <p:grpSp>
            <p:nvGrpSpPr>
              <p:cNvPr id="96" name="Group 95">
                <a:extLst>
                  <a:ext uri="{FF2B5EF4-FFF2-40B4-BE49-F238E27FC236}">
                    <a16:creationId xmlns:a16="http://schemas.microsoft.com/office/drawing/2014/main" id="{9FCF8FA2-9EB1-4324-81E3-D38FDA9EE312}"/>
                  </a:ext>
                </a:extLst>
              </p:cNvPr>
              <p:cNvGrpSpPr/>
              <p:nvPr/>
            </p:nvGrpSpPr>
            <p:grpSpPr>
              <a:xfrm>
                <a:off x="1315714" y="1345244"/>
                <a:ext cx="10709634" cy="4969925"/>
                <a:chOff x="1315714" y="1558465"/>
                <a:chExt cx="10709634" cy="4969925"/>
              </a:xfrm>
            </p:grpSpPr>
            <p:sp>
              <p:nvSpPr>
                <p:cNvPr id="55" name="Rectangle 54">
                  <a:extLst>
                    <a:ext uri="{FF2B5EF4-FFF2-40B4-BE49-F238E27FC236}">
                      <a16:creationId xmlns:a16="http://schemas.microsoft.com/office/drawing/2014/main" id="{0968F2AC-0DB6-4DCF-80C2-2AF95E59E94A}"/>
                    </a:ext>
                  </a:extLst>
                </p:cNvPr>
                <p:cNvSpPr/>
                <p:nvPr/>
              </p:nvSpPr>
              <p:spPr bwMode="auto">
                <a:xfrm>
                  <a:off x="1315714" y="1558465"/>
                  <a:ext cx="2301863" cy="361454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Platform Services Kubernetes Management Cluster</a:t>
                  </a:r>
                </a:p>
              </p:txBody>
            </p:sp>
            <p:sp>
              <p:nvSpPr>
                <p:cNvPr id="47" name="Rectangle 46">
                  <a:extLst>
                    <a:ext uri="{FF2B5EF4-FFF2-40B4-BE49-F238E27FC236}">
                      <a16:creationId xmlns:a16="http://schemas.microsoft.com/office/drawing/2014/main" id="{21732666-69F5-4102-B059-44AB4DC798E1}"/>
                    </a:ext>
                  </a:extLst>
                </p:cNvPr>
                <p:cNvSpPr/>
                <p:nvPr/>
              </p:nvSpPr>
              <p:spPr bwMode="auto">
                <a:xfrm>
                  <a:off x="3740243" y="1558465"/>
                  <a:ext cx="8282641" cy="282762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pitchFamily="34" charset="0"/>
                    </a:rPr>
                    <a:t>Kubernetes Workload Cluster</a:t>
                  </a:r>
                </a:p>
              </p:txBody>
            </p:sp>
            <p:pic>
              <p:nvPicPr>
                <p:cNvPr id="31" name="Kubernetes" descr="Kubernetes">
                  <a:extLst>
                    <a:ext uri="{FF2B5EF4-FFF2-40B4-BE49-F238E27FC236}">
                      <a16:creationId xmlns:a16="http://schemas.microsoft.com/office/drawing/2014/main" id="{BDCFA076-3D00-4BD3-9F5D-DCE3F92BE14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24903" y="1602655"/>
                  <a:ext cx="338261" cy="338258"/>
                </a:xfrm>
                <a:prstGeom prst="rect">
                  <a:avLst/>
                </a:prstGeom>
              </p:spPr>
            </p:pic>
            <p:grpSp>
              <p:nvGrpSpPr>
                <p:cNvPr id="4" name="Group 3">
                  <a:extLst>
                    <a:ext uri="{FF2B5EF4-FFF2-40B4-BE49-F238E27FC236}">
                      <a16:creationId xmlns:a16="http://schemas.microsoft.com/office/drawing/2014/main" id="{FBEB4F46-D1B1-475F-B92B-E4501F60A6B8}"/>
                    </a:ext>
                  </a:extLst>
                </p:cNvPr>
                <p:cNvGrpSpPr/>
                <p:nvPr/>
              </p:nvGrpSpPr>
              <p:grpSpPr>
                <a:xfrm>
                  <a:off x="3824903" y="2022190"/>
                  <a:ext cx="8113319" cy="1914976"/>
                  <a:chOff x="3002762" y="1573840"/>
                  <a:chExt cx="8113319" cy="1914976"/>
                </a:xfrm>
              </p:grpSpPr>
              <p:sp>
                <p:nvSpPr>
                  <p:cNvPr id="18" name="Rectangle 17">
                    <a:extLst>
                      <a:ext uri="{FF2B5EF4-FFF2-40B4-BE49-F238E27FC236}">
                        <a16:creationId xmlns:a16="http://schemas.microsoft.com/office/drawing/2014/main" id="{D3EFBE11-F875-46AE-8162-7C63B3A47210}"/>
                      </a:ext>
                    </a:extLst>
                  </p:cNvPr>
                  <p:cNvSpPr/>
                  <p:nvPr/>
                </p:nvSpPr>
                <p:spPr bwMode="auto">
                  <a:xfrm>
                    <a:off x="3002762" y="1573840"/>
                    <a:ext cx="4035165" cy="1914976"/>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Kubernetes Control Plane</a:t>
                    </a:r>
                  </a:p>
                </p:txBody>
              </p:sp>
              <p:grpSp>
                <p:nvGrpSpPr>
                  <p:cNvPr id="3" name="Group 2">
                    <a:extLst>
                      <a:ext uri="{FF2B5EF4-FFF2-40B4-BE49-F238E27FC236}">
                        <a16:creationId xmlns:a16="http://schemas.microsoft.com/office/drawing/2014/main" id="{327F4970-34A4-4855-9ABD-07B303A9C893}"/>
                      </a:ext>
                    </a:extLst>
                  </p:cNvPr>
                  <p:cNvGrpSpPr/>
                  <p:nvPr/>
                </p:nvGrpSpPr>
                <p:grpSpPr>
                  <a:xfrm>
                    <a:off x="3045751" y="2119182"/>
                    <a:ext cx="3949185" cy="1286779"/>
                    <a:chOff x="3079463" y="2434099"/>
                    <a:chExt cx="3949185" cy="1286779"/>
                  </a:xfrm>
                </p:grpSpPr>
                <p:grpSp>
                  <p:nvGrpSpPr>
                    <p:cNvPr id="17" name="Group 16">
                      <a:extLst>
                        <a:ext uri="{FF2B5EF4-FFF2-40B4-BE49-F238E27FC236}">
                          <a16:creationId xmlns:a16="http://schemas.microsoft.com/office/drawing/2014/main" id="{6F9B66CD-3268-4553-80C4-FED206D4E334}"/>
                        </a:ext>
                      </a:extLst>
                    </p:cNvPr>
                    <p:cNvGrpSpPr/>
                    <p:nvPr/>
                  </p:nvGrpSpPr>
                  <p:grpSpPr>
                    <a:xfrm>
                      <a:off x="3079463" y="2434099"/>
                      <a:ext cx="1942148" cy="1286779"/>
                      <a:chOff x="2699697" y="3900744"/>
                      <a:chExt cx="1942148" cy="1286779"/>
                    </a:xfrm>
                  </p:grpSpPr>
                  <p:sp>
                    <p:nvSpPr>
                      <p:cNvPr id="41" name="Rectangle 40">
                        <a:extLst>
                          <a:ext uri="{FF2B5EF4-FFF2-40B4-BE49-F238E27FC236}">
                            <a16:creationId xmlns:a16="http://schemas.microsoft.com/office/drawing/2014/main" id="{D0ACCFC2-2DD2-4385-B359-9932B9A73E08}"/>
                          </a:ext>
                        </a:extLst>
                      </p:cNvPr>
                      <p:cNvSpPr/>
                      <p:nvPr/>
                    </p:nvSpPr>
                    <p:spPr bwMode="auto">
                      <a:xfrm>
                        <a:off x="2699697" y="3900744"/>
                        <a:ext cx="1942148" cy="10960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Hyper-V VM</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System Services &amp; Containers</a:t>
                        </a:r>
                      </a:p>
                    </p:txBody>
                  </p:sp>
                  <p:pic>
                    <p:nvPicPr>
                      <p:cNvPr id="11" name="Graphic 10">
                        <a:extLst>
                          <a:ext uri="{FF2B5EF4-FFF2-40B4-BE49-F238E27FC236}">
                            <a16:creationId xmlns:a16="http://schemas.microsoft.com/office/drawing/2014/main" id="{9AE139BE-C507-4A10-914F-1B93D7071A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38709" y="4723399"/>
                        <a:ext cx="464124" cy="464124"/>
                      </a:xfrm>
                      <a:prstGeom prst="rect">
                        <a:avLst/>
                      </a:prstGeom>
                    </p:spPr>
                  </p:pic>
                </p:grpSp>
                <p:grpSp>
                  <p:nvGrpSpPr>
                    <p:cNvPr id="33" name="Group 32">
                      <a:extLst>
                        <a:ext uri="{FF2B5EF4-FFF2-40B4-BE49-F238E27FC236}">
                          <a16:creationId xmlns:a16="http://schemas.microsoft.com/office/drawing/2014/main" id="{796621DE-D7DA-4746-AC57-17FD3F3963B6}"/>
                        </a:ext>
                      </a:extLst>
                    </p:cNvPr>
                    <p:cNvGrpSpPr/>
                    <p:nvPr/>
                  </p:nvGrpSpPr>
                  <p:grpSpPr>
                    <a:xfrm>
                      <a:off x="5086500" y="2434099"/>
                      <a:ext cx="1942148" cy="1286779"/>
                      <a:chOff x="2699697" y="3900744"/>
                      <a:chExt cx="1942148" cy="1286779"/>
                    </a:xfrm>
                  </p:grpSpPr>
                  <p:sp>
                    <p:nvSpPr>
                      <p:cNvPr id="34" name="Rectangle 33">
                        <a:extLst>
                          <a:ext uri="{FF2B5EF4-FFF2-40B4-BE49-F238E27FC236}">
                            <a16:creationId xmlns:a16="http://schemas.microsoft.com/office/drawing/2014/main" id="{50812D01-E8AC-4161-9955-F62D9EA126D7}"/>
                          </a:ext>
                        </a:extLst>
                      </p:cNvPr>
                      <p:cNvSpPr/>
                      <p:nvPr/>
                    </p:nvSpPr>
                    <p:spPr bwMode="auto">
                      <a:xfrm>
                        <a:off x="2699697" y="3900744"/>
                        <a:ext cx="1942148" cy="10960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Hyper-V VM</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System Services &amp; Containers</a:t>
                        </a:r>
                      </a:p>
                    </p:txBody>
                  </p:sp>
                  <p:pic>
                    <p:nvPicPr>
                      <p:cNvPr id="35" name="Graphic 34">
                        <a:extLst>
                          <a:ext uri="{FF2B5EF4-FFF2-40B4-BE49-F238E27FC236}">
                            <a16:creationId xmlns:a16="http://schemas.microsoft.com/office/drawing/2014/main" id="{0FBA986F-00CF-4887-83CD-2190A9F1D8E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38709" y="4723399"/>
                        <a:ext cx="464124" cy="464124"/>
                      </a:xfrm>
                      <a:prstGeom prst="rect">
                        <a:avLst/>
                      </a:prstGeom>
                    </p:spPr>
                  </p:pic>
                </p:grpSp>
              </p:grpSp>
              <p:sp>
                <p:nvSpPr>
                  <p:cNvPr id="37" name="Rectangle 36">
                    <a:extLst>
                      <a:ext uri="{FF2B5EF4-FFF2-40B4-BE49-F238E27FC236}">
                        <a16:creationId xmlns:a16="http://schemas.microsoft.com/office/drawing/2014/main" id="{66A43D93-3190-4835-AAAB-212AF8A68EB9}"/>
                      </a:ext>
                    </a:extLst>
                  </p:cNvPr>
                  <p:cNvSpPr/>
                  <p:nvPr/>
                </p:nvSpPr>
                <p:spPr bwMode="auto">
                  <a:xfrm>
                    <a:off x="7080916" y="1573840"/>
                    <a:ext cx="4035165" cy="1914976"/>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Kubernetes Worker Nodes</a:t>
                    </a:r>
                  </a:p>
                </p:txBody>
              </p:sp>
              <p:grpSp>
                <p:nvGrpSpPr>
                  <p:cNvPr id="38" name="Group 37">
                    <a:extLst>
                      <a:ext uri="{FF2B5EF4-FFF2-40B4-BE49-F238E27FC236}">
                        <a16:creationId xmlns:a16="http://schemas.microsoft.com/office/drawing/2014/main" id="{0B56154E-E6C0-4AFE-819D-CD0B61F6734A}"/>
                      </a:ext>
                    </a:extLst>
                  </p:cNvPr>
                  <p:cNvGrpSpPr/>
                  <p:nvPr/>
                </p:nvGrpSpPr>
                <p:grpSpPr>
                  <a:xfrm>
                    <a:off x="7123905" y="2119182"/>
                    <a:ext cx="3949185" cy="1286779"/>
                    <a:chOff x="3079463" y="2434099"/>
                    <a:chExt cx="3949185" cy="1286779"/>
                  </a:xfrm>
                </p:grpSpPr>
                <p:grpSp>
                  <p:nvGrpSpPr>
                    <p:cNvPr id="39" name="Group 38">
                      <a:extLst>
                        <a:ext uri="{FF2B5EF4-FFF2-40B4-BE49-F238E27FC236}">
                          <a16:creationId xmlns:a16="http://schemas.microsoft.com/office/drawing/2014/main" id="{4CC623BF-64F0-46CD-9CE8-0208608490E0}"/>
                        </a:ext>
                      </a:extLst>
                    </p:cNvPr>
                    <p:cNvGrpSpPr/>
                    <p:nvPr/>
                  </p:nvGrpSpPr>
                  <p:grpSpPr>
                    <a:xfrm>
                      <a:off x="3079463" y="2434099"/>
                      <a:ext cx="1942148" cy="1286779"/>
                      <a:chOff x="2699697" y="3900744"/>
                      <a:chExt cx="1942148" cy="1286779"/>
                    </a:xfrm>
                  </p:grpSpPr>
                  <p:sp>
                    <p:nvSpPr>
                      <p:cNvPr id="45" name="Rectangle 44">
                        <a:extLst>
                          <a:ext uri="{FF2B5EF4-FFF2-40B4-BE49-F238E27FC236}">
                            <a16:creationId xmlns:a16="http://schemas.microsoft.com/office/drawing/2014/main" id="{23CA4FF7-3781-4E36-A395-2BC6E583ECA0}"/>
                          </a:ext>
                        </a:extLst>
                      </p:cNvPr>
                      <p:cNvSpPr/>
                      <p:nvPr/>
                    </p:nvSpPr>
                    <p:spPr bwMode="auto">
                      <a:xfrm>
                        <a:off x="2699697" y="3900744"/>
                        <a:ext cx="1942148" cy="10960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Hyper-V VM</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System Services &amp; Containers</a:t>
                        </a:r>
                      </a:p>
                    </p:txBody>
                  </p:sp>
                  <p:pic>
                    <p:nvPicPr>
                      <p:cNvPr id="46" name="Graphic 45">
                        <a:extLst>
                          <a:ext uri="{FF2B5EF4-FFF2-40B4-BE49-F238E27FC236}">
                            <a16:creationId xmlns:a16="http://schemas.microsoft.com/office/drawing/2014/main" id="{D573A35E-B991-4A59-9766-A5D487328CE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38709" y="4723399"/>
                        <a:ext cx="464124" cy="464124"/>
                      </a:xfrm>
                      <a:prstGeom prst="rect">
                        <a:avLst/>
                      </a:prstGeom>
                    </p:spPr>
                  </p:pic>
                </p:grpSp>
                <p:grpSp>
                  <p:nvGrpSpPr>
                    <p:cNvPr id="40" name="Group 39">
                      <a:extLst>
                        <a:ext uri="{FF2B5EF4-FFF2-40B4-BE49-F238E27FC236}">
                          <a16:creationId xmlns:a16="http://schemas.microsoft.com/office/drawing/2014/main" id="{3799900C-73ED-4F1F-8B1B-21BFDCF461DD}"/>
                        </a:ext>
                      </a:extLst>
                    </p:cNvPr>
                    <p:cNvGrpSpPr/>
                    <p:nvPr/>
                  </p:nvGrpSpPr>
                  <p:grpSpPr>
                    <a:xfrm>
                      <a:off x="5086500" y="2434099"/>
                      <a:ext cx="1942148" cy="1286779"/>
                      <a:chOff x="2699697" y="3900744"/>
                      <a:chExt cx="1942148" cy="1286779"/>
                    </a:xfrm>
                  </p:grpSpPr>
                  <p:sp>
                    <p:nvSpPr>
                      <p:cNvPr id="43" name="Rectangle 42">
                        <a:extLst>
                          <a:ext uri="{FF2B5EF4-FFF2-40B4-BE49-F238E27FC236}">
                            <a16:creationId xmlns:a16="http://schemas.microsoft.com/office/drawing/2014/main" id="{8B392FE9-C4BD-4226-A963-E0E4F7E63290}"/>
                          </a:ext>
                        </a:extLst>
                      </p:cNvPr>
                      <p:cNvSpPr/>
                      <p:nvPr/>
                    </p:nvSpPr>
                    <p:spPr bwMode="auto">
                      <a:xfrm>
                        <a:off x="2699697" y="3900744"/>
                        <a:ext cx="1942148" cy="10960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Hyper-V VM</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System Services &amp; Containers</a:t>
                        </a:r>
                      </a:p>
                    </p:txBody>
                  </p:sp>
                  <p:pic>
                    <p:nvPicPr>
                      <p:cNvPr id="44" name="Graphic 43">
                        <a:extLst>
                          <a:ext uri="{FF2B5EF4-FFF2-40B4-BE49-F238E27FC236}">
                            <a16:creationId xmlns:a16="http://schemas.microsoft.com/office/drawing/2014/main" id="{C2FB6B4F-00BD-4503-A6AC-F4C2AC828B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38709" y="4723399"/>
                        <a:ext cx="464124" cy="464124"/>
                      </a:xfrm>
                      <a:prstGeom prst="rect">
                        <a:avLst/>
                      </a:prstGeom>
                    </p:spPr>
                  </p:pic>
                </p:grpSp>
              </p:grpSp>
            </p:grpSp>
            <p:sp>
              <p:nvSpPr>
                <p:cNvPr id="48" name="Rectangle 47">
                  <a:extLst>
                    <a:ext uri="{FF2B5EF4-FFF2-40B4-BE49-F238E27FC236}">
                      <a16:creationId xmlns:a16="http://schemas.microsoft.com/office/drawing/2014/main" id="{2382260B-276A-48D1-B355-25DF9C0BC222}"/>
                    </a:ext>
                  </a:extLst>
                </p:cNvPr>
                <p:cNvSpPr/>
                <p:nvPr/>
              </p:nvSpPr>
              <p:spPr bwMode="auto">
                <a:xfrm>
                  <a:off x="1495572" y="2396710"/>
                  <a:ext cx="1942148" cy="10960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Hyper-V VM</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System Services &amp; Containers</a:t>
                  </a:r>
                </a:p>
              </p:txBody>
            </p:sp>
            <p:pic>
              <p:nvPicPr>
                <p:cNvPr id="49" name="Graphic 48">
                  <a:extLst>
                    <a:ext uri="{FF2B5EF4-FFF2-40B4-BE49-F238E27FC236}">
                      <a16:creationId xmlns:a16="http://schemas.microsoft.com/office/drawing/2014/main" id="{A8EB4411-2EE4-4986-BA71-6B44DB1A8AD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34584" y="3219365"/>
                  <a:ext cx="464124" cy="464124"/>
                </a:xfrm>
                <a:prstGeom prst="rect">
                  <a:avLst/>
                </a:prstGeom>
              </p:spPr>
            </p:pic>
            <p:sp>
              <p:nvSpPr>
                <p:cNvPr id="53" name="Rectangle 52">
                  <a:extLst>
                    <a:ext uri="{FF2B5EF4-FFF2-40B4-BE49-F238E27FC236}">
                      <a16:creationId xmlns:a16="http://schemas.microsoft.com/office/drawing/2014/main" id="{DE5B2F31-460D-4779-B9C4-F7B18968DE9A}"/>
                    </a:ext>
                  </a:extLst>
                </p:cNvPr>
                <p:cNvSpPr/>
                <p:nvPr/>
              </p:nvSpPr>
              <p:spPr bwMode="auto">
                <a:xfrm>
                  <a:off x="1495572" y="3767370"/>
                  <a:ext cx="1942148" cy="10960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Hyper-V VM</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System Services &amp; Containers</a:t>
                  </a:r>
                </a:p>
              </p:txBody>
            </p:sp>
            <p:pic>
              <p:nvPicPr>
                <p:cNvPr id="54" name="Graphic 53">
                  <a:extLst>
                    <a:ext uri="{FF2B5EF4-FFF2-40B4-BE49-F238E27FC236}">
                      <a16:creationId xmlns:a16="http://schemas.microsoft.com/office/drawing/2014/main" id="{64BECEBF-B9D2-4FB0-BF6E-2170D2CF850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34584" y="4590025"/>
                  <a:ext cx="464124" cy="464124"/>
                </a:xfrm>
                <a:prstGeom prst="rect">
                  <a:avLst/>
                </a:prstGeom>
              </p:spPr>
            </p:pic>
            <p:grpSp>
              <p:nvGrpSpPr>
                <p:cNvPr id="6" name="Group 5">
                  <a:extLst>
                    <a:ext uri="{FF2B5EF4-FFF2-40B4-BE49-F238E27FC236}">
                      <a16:creationId xmlns:a16="http://schemas.microsoft.com/office/drawing/2014/main" id="{039AC31B-A99D-417E-A2C4-5209307D415F}"/>
                    </a:ext>
                  </a:extLst>
                </p:cNvPr>
                <p:cNvGrpSpPr/>
                <p:nvPr/>
              </p:nvGrpSpPr>
              <p:grpSpPr>
                <a:xfrm>
                  <a:off x="1318177" y="5208741"/>
                  <a:ext cx="10707171" cy="1319649"/>
                  <a:chOff x="1315713" y="5138030"/>
                  <a:chExt cx="10707171" cy="1319649"/>
                </a:xfrm>
              </p:grpSpPr>
              <p:sp>
                <p:nvSpPr>
                  <p:cNvPr id="56" name="Rectangle 55">
                    <a:extLst>
                      <a:ext uri="{FF2B5EF4-FFF2-40B4-BE49-F238E27FC236}">
                        <a16:creationId xmlns:a16="http://schemas.microsoft.com/office/drawing/2014/main" id="{603187AF-AD95-4B9E-8B23-257996171F14}"/>
                      </a:ext>
                    </a:extLst>
                  </p:cNvPr>
                  <p:cNvSpPr/>
                  <p:nvPr/>
                </p:nvSpPr>
                <p:spPr bwMode="auto">
                  <a:xfrm>
                    <a:off x="1315714" y="5138030"/>
                    <a:ext cx="10707170" cy="78692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pitchFamily="34" charset="0"/>
                      </a:rPr>
                      <a:t>Azure VM – AKSHCI Hyper-V Host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Windows Server 2019 Datacenter with Hyper-V enabled (Nested Virtualization)</a:t>
                    </a:r>
                  </a:p>
                </p:txBody>
              </p:sp>
              <p:pic>
                <p:nvPicPr>
                  <p:cNvPr id="16" name="Graphic 15">
                    <a:extLst>
                      <a:ext uri="{FF2B5EF4-FFF2-40B4-BE49-F238E27FC236}">
                        <a16:creationId xmlns:a16="http://schemas.microsoft.com/office/drawing/2014/main" id="{A055E86A-7A43-4502-8B20-F5E4F75568C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447561" y="5321515"/>
                    <a:ext cx="419953" cy="419953"/>
                  </a:xfrm>
                  <a:prstGeom prst="rect">
                    <a:avLst/>
                  </a:prstGeom>
                </p:spPr>
              </p:pic>
              <p:sp>
                <p:nvSpPr>
                  <p:cNvPr id="57" name="TextBox 56">
                    <a:extLst>
                      <a:ext uri="{FF2B5EF4-FFF2-40B4-BE49-F238E27FC236}">
                        <a16:creationId xmlns:a16="http://schemas.microsoft.com/office/drawing/2014/main" id="{9EED1CD9-839C-42FF-8530-95B58E9323F4}"/>
                      </a:ext>
                    </a:extLst>
                  </p:cNvPr>
                  <p:cNvSpPr txBox="1"/>
                  <p:nvPr/>
                </p:nvSpPr>
                <p:spPr>
                  <a:xfrm>
                    <a:off x="10682517" y="5357245"/>
                    <a:ext cx="826402" cy="43088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Hyper-V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vSwitch</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05" name="Rectangle 104">
                    <a:extLst>
                      <a:ext uri="{FF2B5EF4-FFF2-40B4-BE49-F238E27FC236}">
                        <a16:creationId xmlns:a16="http://schemas.microsoft.com/office/drawing/2014/main" id="{7AFE95A3-10F1-4254-9EBF-CF0D41D287CF}"/>
                      </a:ext>
                    </a:extLst>
                  </p:cNvPr>
                  <p:cNvSpPr/>
                  <p:nvPr/>
                </p:nvSpPr>
                <p:spPr bwMode="auto">
                  <a:xfrm>
                    <a:off x="1315713" y="6049839"/>
                    <a:ext cx="10707170" cy="40784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pitchFamily="34" charset="0"/>
                      </a:rPr>
                      <a:t>Azure Virtual Network</a:t>
                    </a:r>
                    <a:endPar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pic>
              <p:nvPicPr>
                <p:cNvPr id="58" name="Kubernetes" descr="Kubernetes">
                  <a:extLst>
                    <a:ext uri="{FF2B5EF4-FFF2-40B4-BE49-F238E27FC236}">
                      <a16:creationId xmlns:a16="http://schemas.microsoft.com/office/drawing/2014/main" id="{3AE9D496-B2D1-4711-AECA-849FE39055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7128" y="1582674"/>
                  <a:ext cx="236888" cy="236886"/>
                </a:xfrm>
                <a:prstGeom prst="rect">
                  <a:avLst/>
                </a:prstGeom>
              </p:spPr>
            </p:pic>
            <p:pic>
              <p:nvPicPr>
                <p:cNvPr id="8" name="Graphic 7">
                  <a:extLst>
                    <a:ext uri="{FF2B5EF4-FFF2-40B4-BE49-F238E27FC236}">
                      <a16:creationId xmlns:a16="http://schemas.microsoft.com/office/drawing/2014/main" id="{97333A23-8249-47AF-8D18-AEFFF0F35CB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377128" y="5317971"/>
                  <a:ext cx="568462" cy="568462"/>
                </a:xfrm>
                <a:prstGeom prst="rect">
                  <a:avLst/>
                </a:prstGeom>
              </p:spPr>
            </p:pic>
            <p:cxnSp>
              <p:nvCxnSpPr>
                <p:cNvPr id="10" name="Connector: Elbow 9">
                  <a:extLst>
                    <a:ext uri="{FF2B5EF4-FFF2-40B4-BE49-F238E27FC236}">
                      <a16:creationId xmlns:a16="http://schemas.microsoft.com/office/drawing/2014/main" id="{D87A59D1-9893-4569-9C17-D8B3EA42DCAB}"/>
                    </a:ext>
                  </a:extLst>
                </p:cNvPr>
                <p:cNvCxnSpPr>
                  <a:cxnSpLocks/>
                  <a:stCxn id="54" idx="2"/>
                  <a:endCxn id="16" idx="0"/>
                </p:cNvCxnSpPr>
                <p:nvPr/>
              </p:nvCxnSpPr>
              <p:spPr>
                <a:xfrm rot="16200000" flipH="1">
                  <a:off x="6894286" y="626509"/>
                  <a:ext cx="338077" cy="9193356"/>
                </a:xfrm>
                <a:prstGeom prst="bentConnector3">
                  <a:avLst>
                    <a:gd name="adj1" fmla="val 20336"/>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546505BA-6E37-492D-B54C-49E563EE7AB6}"/>
                    </a:ext>
                  </a:extLst>
                </p:cNvPr>
                <p:cNvCxnSpPr>
                  <a:cxnSpLocks/>
                  <a:stCxn id="49" idx="2"/>
                </p:cNvCxnSpPr>
                <p:nvPr/>
              </p:nvCxnSpPr>
              <p:spPr>
                <a:xfrm rot="16200000" flipH="1">
                  <a:off x="3046975" y="3103160"/>
                  <a:ext cx="48151" cy="1208808"/>
                </a:xfrm>
                <a:prstGeom prst="bent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034E183-1235-418E-879F-CE535E4CFAEB}"/>
                    </a:ext>
                  </a:extLst>
                </p:cNvPr>
                <p:cNvCxnSpPr>
                  <a:cxnSpLocks/>
                </p:cNvCxnSpPr>
                <p:nvPr/>
              </p:nvCxnSpPr>
              <p:spPr>
                <a:xfrm>
                  <a:off x="3682365" y="3721123"/>
                  <a:ext cx="0" cy="140544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9F6D795-CEFA-4091-8967-98588DC09EA0}"/>
                    </a:ext>
                  </a:extLst>
                </p:cNvPr>
                <p:cNvCxnSpPr>
                  <a:cxnSpLocks/>
                  <a:stCxn id="11" idx="2"/>
                </p:cNvCxnSpPr>
                <p:nvPr/>
              </p:nvCxnSpPr>
              <p:spPr>
                <a:xfrm>
                  <a:off x="4838966" y="3854311"/>
                  <a:ext cx="0" cy="126717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0F4F39F-7FEB-4046-A03D-3A164493F33A}"/>
                    </a:ext>
                  </a:extLst>
                </p:cNvPr>
                <p:cNvCxnSpPr>
                  <a:cxnSpLocks/>
                  <a:stCxn id="35" idx="2"/>
                </p:cNvCxnSpPr>
                <p:nvPr/>
              </p:nvCxnSpPr>
              <p:spPr>
                <a:xfrm flipH="1">
                  <a:off x="6813817" y="3854310"/>
                  <a:ext cx="0" cy="127101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4BD2CAD-18BF-461B-9312-443416088D5B}"/>
                    </a:ext>
                  </a:extLst>
                </p:cNvPr>
                <p:cNvCxnSpPr>
                  <a:cxnSpLocks/>
                  <a:stCxn id="46" idx="2"/>
                </p:cNvCxnSpPr>
                <p:nvPr/>
              </p:nvCxnSpPr>
              <p:spPr>
                <a:xfrm>
                  <a:off x="8917120" y="3854311"/>
                  <a:ext cx="0" cy="127101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AA335B0-2634-48DB-88B7-F16355E914AE}"/>
                    </a:ext>
                  </a:extLst>
                </p:cNvPr>
                <p:cNvCxnSpPr>
                  <a:cxnSpLocks/>
                  <a:stCxn id="44" idx="2"/>
                </p:cNvCxnSpPr>
                <p:nvPr/>
              </p:nvCxnSpPr>
              <p:spPr>
                <a:xfrm>
                  <a:off x="10924157" y="3854311"/>
                  <a:ext cx="0" cy="127101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107" name="Graphic 106">
                <a:extLst>
                  <a:ext uri="{FF2B5EF4-FFF2-40B4-BE49-F238E27FC236}">
                    <a16:creationId xmlns:a16="http://schemas.microsoft.com/office/drawing/2014/main" id="{3EDEAD17-73F1-4CDF-AC7D-29474EFA33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453572" y="5897781"/>
                <a:ext cx="407839" cy="407839"/>
              </a:xfrm>
              <a:prstGeom prst="rect">
                <a:avLst/>
              </a:prstGeom>
            </p:spPr>
          </p:pic>
        </p:grpSp>
        <p:pic>
          <p:nvPicPr>
            <p:cNvPr id="114" name="Graphic 113">
              <a:extLst>
                <a:ext uri="{FF2B5EF4-FFF2-40B4-BE49-F238E27FC236}">
                  <a16:creationId xmlns:a16="http://schemas.microsoft.com/office/drawing/2014/main" id="{89E98D80-AC65-4A1F-9489-6800BE81C9C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81462" y="1648937"/>
              <a:ext cx="628929" cy="628929"/>
            </a:xfrm>
            <a:prstGeom prst="rect">
              <a:avLst/>
            </a:prstGeom>
          </p:spPr>
        </p:pic>
      </p:grpSp>
    </p:spTree>
    <p:extLst>
      <p:ext uri="{BB962C8B-B14F-4D97-AF65-F5344CB8AC3E}">
        <p14:creationId xmlns:p14="http://schemas.microsoft.com/office/powerpoint/2010/main" val="226054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Rectangle 326">
            <a:extLst>
              <a:ext uri="{FF2B5EF4-FFF2-40B4-BE49-F238E27FC236}">
                <a16:creationId xmlns:a16="http://schemas.microsoft.com/office/drawing/2014/main" id="{85A36602-F853-431F-B5C8-67940E03A643}"/>
              </a:ext>
              <a:ext uri="{C183D7F6-B498-43B3-948B-1728B52AA6E4}">
                <adec:decorative xmlns:adec="http://schemas.microsoft.com/office/drawing/2017/decorative" val="1"/>
              </a:ext>
            </a:extLst>
          </p:cNvPr>
          <p:cNvSpPr/>
          <p:nvPr/>
        </p:nvSpPr>
        <p:spPr bwMode="auto">
          <a:xfrm>
            <a:off x="34855" y="607336"/>
            <a:ext cx="1813388" cy="213337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52" name="Group 51">
            <a:extLst>
              <a:ext uri="{FF2B5EF4-FFF2-40B4-BE49-F238E27FC236}">
                <a16:creationId xmlns:a16="http://schemas.microsoft.com/office/drawing/2014/main" id="{DFDCCDCC-82B8-4381-856B-59A0E6C417D8}"/>
              </a:ext>
              <a:ext uri="{C183D7F6-B498-43B3-948B-1728B52AA6E4}">
                <adec:decorative xmlns:adec="http://schemas.microsoft.com/office/drawing/2017/decorative" val="1"/>
              </a:ext>
            </a:extLst>
          </p:cNvPr>
          <p:cNvGrpSpPr/>
          <p:nvPr/>
        </p:nvGrpSpPr>
        <p:grpSpPr>
          <a:xfrm>
            <a:off x="60894" y="847437"/>
            <a:ext cx="1765092" cy="1180440"/>
            <a:chOff x="-2051980" y="1157004"/>
            <a:chExt cx="1951796" cy="1266385"/>
          </a:xfrm>
        </p:grpSpPr>
        <p:grpSp>
          <p:nvGrpSpPr>
            <p:cNvPr id="45" name="Group 44">
              <a:extLst>
                <a:ext uri="{FF2B5EF4-FFF2-40B4-BE49-F238E27FC236}">
                  <a16:creationId xmlns:a16="http://schemas.microsoft.com/office/drawing/2014/main" id="{20CEA896-7B31-4797-9BE3-DF7C4BA7B59A}"/>
                </a:ext>
              </a:extLst>
            </p:cNvPr>
            <p:cNvGrpSpPr/>
            <p:nvPr/>
          </p:nvGrpSpPr>
          <p:grpSpPr>
            <a:xfrm>
              <a:off x="-2048766" y="1157004"/>
              <a:ext cx="1012197" cy="622567"/>
              <a:chOff x="294422" y="2145600"/>
              <a:chExt cx="1012197" cy="622567"/>
            </a:xfrm>
          </p:grpSpPr>
          <p:sp>
            <p:nvSpPr>
              <p:cNvPr id="302" name="Rectangle 301">
                <a:extLst>
                  <a:ext uri="{FF2B5EF4-FFF2-40B4-BE49-F238E27FC236}">
                    <a16:creationId xmlns:a16="http://schemas.microsoft.com/office/drawing/2014/main" id="{9DFC8309-15A5-438B-B97C-F16BA43BC1E7}"/>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03" name="TextBox 302">
                <a:extLst>
                  <a:ext uri="{FF2B5EF4-FFF2-40B4-BE49-F238E27FC236}">
                    <a16:creationId xmlns:a16="http://schemas.microsoft.com/office/drawing/2014/main" id="{8565A573-2BE1-45CF-ABCE-3DEB96D0C7A9}"/>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Portal</a:t>
                </a:r>
              </a:p>
            </p:txBody>
          </p:sp>
        </p:grpSp>
        <p:grpSp>
          <p:nvGrpSpPr>
            <p:cNvPr id="306" name="Group 305">
              <a:extLst>
                <a:ext uri="{FF2B5EF4-FFF2-40B4-BE49-F238E27FC236}">
                  <a16:creationId xmlns:a16="http://schemas.microsoft.com/office/drawing/2014/main" id="{6117C55C-5369-462B-B509-8F6DA1816D84}"/>
                </a:ext>
              </a:extLst>
            </p:cNvPr>
            <p:cNvGrpSpPr/>
            <p:nvPr/>
          </p:nvGrpSpPr>
          <p:grpSpPr>
            <a:xfrm>
              <a:off x="-1113136" y="1157841"/>
              <a:ext cx="1012197" cy="622567"/>
              <a:chOff x="294422" y="2145600"/>
              <a:chExt cx="1012197" cy="622567"/>
            </a:xfrm>
          </p:grpSpPr>
          <p:sp>
            <p:nvSpPr>
              <p:cNvPr id="307" name="Rectangle 306">
                <a:extLst>
                  <a:ext uri="{FF2B5EF4-FFF2-40B4-BE49-F238E27FC236}">
                    <a16:creationId xmlns:a16="http://schemas.microsoft.com/office/drawing/2014/main" id="{E9002E36-978D-4765-8EC4-0700BB991166}"/>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09" name="TextBox 308">
                <a:extLst>
                  <a:ext uri="{FF2B5EF4-FFF2-40B4-BE49-F238E27FC236}">
                    <a16:creationId xmlns:a16="http://schemas.microsoft.com/office/drawing/2014/main" id="{AABA3BFE-B814-47D2-AEFC-6F5232C8ACCA}"/>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REST API</a:t>
                </a:r>
              </a:p>
            </p:txBody>
          </p:sp>
        </p:grpSp>
        <p:grpSp>
          <p:nvGrpSpPr>
            <p:cNvPr id="310" name="Group 309">
              <a:extLst>
                <a:ext uri="{FF2B5EF4-FFF2-40B4-BE49-F238E27FC236}">
                  <a16:creationId xmlns:a16="http://schemas.microsoft.com/office/drawing/2014/main" id="{3D783D06-DF58-4E49-B779-72ED5BFF378F}"/>
                </a:ext>
              </a:extLst>
            </p:cNvPr>
            <p:cNvGrpSpPr/>
            <p:nvPr/>
          </p:nvGrpSpPr>
          <p:grpSpPr>
            <a:xfrm>
              <a:off x="-2051980" y="1798785"/>
              <a:ext cx="1012197" cy="622567"/>
              <a:chOff x="294422" y="2145600"/>
              <a:chExt cx="1012197" cy="622567"/>
            </a:xfrm>
          </p:grpSpPr>
          <p:sp>
            <p:nvSpPr>
              <p:cNvPr id="313" name="Rectangle 312">
                <a:extLst>
                  <a:ext uri="{FF2B5EF4-FFF2-40B4-BE49-F238E27FC236}">
                    <a16:creationId xmlns:a16="http://schemas.microsoft.com/office/drawing/2014/main" id="{ED0C4C6C-93CA-4D02-981B-C6C3D4EC7C0B}"/>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14" name="TextBox 313">
                <a:extLst>
                  <a:ext uri="{FF2B5EF4-FFF2-40B4-BE49-F238E27FC236}">
                    <a16:creationId xmlns:a16="http://schemas.microsoft.com/office/drawing/2014/main" id="{CCB6E230-B8B0-4B28-BF03-C8E6ABE44370}"/>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CLI</a:t>
                </a:r>
              </a:p>
            </p:txBody>
          </p:sp>
        </p:grpSp>
        <p:grpSp>
          <p:nvGrpSpPr>
            <p:cNvPr id="315" name="Group 314">
              <a:extLst>
                <a:ext uri="{FF2B5EF4-FFF2-40B4-BE49-F238E27FC236}">
                  <a16:creationId xmlns:a16="http://schemas.microsoft.com/office/drawing/2014/main" id="{2185AB4A-0253-443A-B3A6-7FD6F470CCD6}"/>
                </a:ext>
              </a:extLst>
            </p:cNvPr>
            <p:cNvGrpSpPr/>
            <p:nvPr/>
          </p:nvGrpSpPr>
          <p:grpSpPr>
            <a:xfrm>
              <a:off x="-1112381" y="1800822"/>
              <a:ext cx="1012197" cy="622567"/>
              <a:chOff x="294422" y="2145600"/>
              <a:chExt cx="1012197" cy="622567"/>
            </a:xfrm>
          </p:grpSpPr>
          <p:sp>
            <p:nvSpPr>
              <p:cNvPr id="324" name="Rectangle 323">
                <a:extLst>
                  <a:ext uri="{FF2B5EF4-FFF2-40B4-BE49-F238E27FC236}">
                    <a16:creationId xmlns:a16="http://schemas.microsoft.com/office/drawing/2014/main" id="{9372A8CF-F51A-49F5-8B02-53A773728A59}"/>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25" name="TextBox 324">
                <a:extLst>
                  <a:ext uri="{FF2B5EF4-FFF2-40B4-BE49-F238E27FC236}">
                    <a16:creationId xmlns:a16="http://schemas.microsoft.com/office/drawing/2014/main" id="{C2850F57-1B1D-4D56-AC2D-E15ECE3B9234}"/>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PowerShell</a:t>
                </a:r>
              </a:p>
            </p:txBody>
          </p:sp>
        </p:grpSp>
        <p:pic>
          <p:nvPicPr>
            <p:cNvPr id="47" name="Graphic 46">
              <a:extLst>
                <a:ext uri="{FF2B5EF4-FFF2-40B4-BE49-F238E27FC236}">
                  <a16:creationId xmlns:a16="http://schemas.microsoft.com/office/drawing/2014/main" id="{6A2D0987-3F5F-4481-8514-4B21EF8429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01846" y="1423347"/>
              <a:ext cx="303336" cy="303338"/>
            </a:xfrm>
            <a:prstGeom prst="rect">
              <a:avLst/>
            </a:prstGeom>
          </p:spPr>
        </p:pic>
        <p:pic>
          <p:nvPicPr>
            <p:cNvPr id="49" name="Graphic 48">
              <a:extLst>
                <a:ext uri="{FF2B5EF4-FFF2-40B4-BE49-F238E27FC236}">
                  <a16:creationId xmlns:a16="http://schemas.microsoft.com/office/drawing/2014/main" id="{F3CB9F31-8881-4F06-9656-50713438FF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07368" y="2068182"/>
              <a:ext cx="303336" cy="303338"/>
            </a:xfrm>
            <a:prstGeom prst="rect">
              <a:avLst/>
            </a:prstGeom>
          </p:spPr>
        </p:pic>
        <p:pic>
          <p:nvPicPr>
            <p:cNvPr id="326" name="Graphic 325">
              <a:extLst>
                <a:ext uri="{FF2B5EF4-FFF2-40B4-BE49-F238E27FC236}">
                  <a16:creationId xmlns:a16="http://schemas.microsoft.com/office/drawing/2014/main" id="{90BB022C-0335-4C04-826B-84913DAA834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7487" y="2061969"/>
              <a:ext cx="303336" cy="303338"/>
            </a:xfrm>
            <a:prstGeom prst="rect">
              <a:avLst/>
            </a:prstGeom>
          </p:spPr>
        </p:pic>
        <p:pic>
          <p:nvPicPr>
            <p:cNvPr id="51" name="Graphic 50">
              <a:extLst>
                <a:ext uri="{FF2B5EF4-FFF2-40B4-BE49-F238E27FC236}">
                  <a16:creationId xmlns:a16="http://schemas.microsoft.com/office/drawing/2014/main" id="{14017653-7F17-46AB-B9A0-99DD3D20C0C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7951" y="1417864"/>
              <a:ext cx="303336" cy="303338"/>
            </a:xfrm>
            <a:prstGeom prst="rect">
              <a:avLst/>
            </a:prstGeom>
          </p:spPr>
        </p:pic>
      </p:grpSp>
      <p:sp>
        <p:nvSpPr>
          <p:cNvPr id="328" name="TextBox 327">
            <a:extLst>
              <a:ext uri="{FF2B5EF4-FFF2-40B4-BE49-F238E27FC236}">
                <a16:creationId xmlns:a16="http://schemas.microsoft.com/office/drawing/2014/main" id="{44218FFA-3906-4D04-BBA3-D0364D3E07E2}"/>
              </a:ext>
              <a:ext uri="{C183D7F6-B498-43B3-948B-1728B52AA6E4}">
                <adec:decorative xmlns:adec="http://schemas.microsoft.com/office/drawing/2017/decorative" val="1"/>
              </a:ext>
            </a:extLst>
          </p:cNvPr>
          <p:cNvSpPr txBox="1"/>
          <p:nvPr/>
        </p:nvSpPr>
        <p:spPr>
          <a:xfrm>
            <a:off x="342842" y="615673"/>
            <a:ext cx="1194261"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User Interface</a:t>
            </a:r>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
        <p:nvSpPr>
          <p:cNvPr id="688" name="Rectangle 687">
            <a:extLst>
              <a:ext uri="{FF2B5EF4-FFF2-40B4-BE49-F238E27FC236}">
                <a16:creationId xmlns:a16="http://schemas.microsoft.com/office/drawing/2014/main" id="{D5D7E886-1541-4276-AAF0-38CAE1683EEE}"/>
              </a:ext>
              <a:ext uri="{C183D7F6-B498-43B3-948B-1728B52AA6E4}">
                <adec:decorative xmlns:adec="http://schemas.microsoft.com/office/drawing/2017/decorative" val="1"/>
              </a:ext>
            </a:extLst>
          </p:cNvPr>
          <p:cNvSpPr/>
          <p:nvPr/>
        </p:nvSpPr>
        <p:spPr bwMode="auto">
          <a:xfrm>
            <a:off x="2862053" y="603323"/>
            <a:ext cx="9023788" cy="145067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611" name="Group 610">
            <a:extLst>
              <a:ext uri="{FF2B5EF4-FFF2-40B4-BE49-F238E27FC236}">
                <a16:creationId xmlns:a16="http://schemas.microsoft.com/office/drawing/2014/main" id="{E9A0DA23-9135-4358-847A-EF5FC7EA02DC}"/>
              </a:ext>
              <a:ext uri="{C183D7F6-B498-43B3-948B-1728B52AA6E4}">
                <adec:decorative xmlns:adec="http://schemas.microsoft.com/office/drawing/2017/decorative" val="1"/>
              </a:ext>
            </a:extLst>
          </p:cNvPr>
          <p:cNvGrpSpPr/>
          <p:nvPr/>
        </p:nvGrpSpPr>
        <p:grpSpPr>
          <a:xfrm>
            <a:off x="5067979" y="653999"/>
            <a:ext cx="1214049" cy="536971"/>
            <a:chOff x="1818469" y="893698"/>
            <a:chExt cx="1374983" cy="536971"/>
          </a:xfrm>
        </p:grpSpPr>
        <p:sp>
          <p:nvSpPr>
            <p:cNvPr id="605" name="Rectangle 604">
              <a:extLst>
                <a:ext uri="{FF2B5EF4-FFF2-40B4-BE49-F238E27FC236}">
                  <a16:creationId xmlns:a16="http://schemas.microsoft.com/office/drawing/2014/main" id="{26177DE5-8862-4845-91E6-264183FBF129}"/>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06" name="TextBox 605">
              <a:extLst>
                <a:ext uri="{FF2B5EF4-FFF2-40B4-BE49-F238E27FC236}">
                  <a16:creationId xmlns:a16="http://schemas.microsoft.com/office/drawing/2014/main" id="{C9FB9845-CE8C-497B-9D82-C0F9984AEE1A}"/>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AD (RBAC)</a:t>
              </a:r>
            </a:p>
          </p:txBody>
        </p:sp>
        <p:pic>
          <p:nvPicPr>
            <p:cNvPr id="604" name="Graphic 603">
              <a:extLst>
                <a:ext uri="{FF2B5EF4-FFF2-40B4-BE49-F238E27FC236}">
                  <a16:creationId xmlns:a16="http://schemas.microsoft.com/office/drawing/2014/main" id="{C6451F8A-3052-4D84-89F2-F0C64DDEE630}"/>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369497" y="1106162"/>
              <a:ext cx="274321" cy="274320"/>
            </a:xfrm>
            <a:prstGeom prst="rect">
              <a:avLst/>
            </a:prstGeom>
          </p:spPr>
        </p:pic>
      </p:grpSp>
      <p:grpSp>
        <p:nvGrpSpPr>
          <p:cNvPr id="613" name="Group 612">
            <a:extLst>
              <a:ext uri="{FF2B5EF4-FFF2-40B4-BE49-F238E27FC236}">
                <a16:creationId xmlns:a16="http://schemas.microsoft.com/office/drawing/2014/main" id="{4BED16C2-58D6-4D6F-A128-51E4905D9635}"/>
              </a:ext>
              <a:ext uri="{C183D7F6-B498-43B3-948B-1728B52AA6E4}">
                <adec:decorative xmlns:adec="http://schemas.microsoft.com/office/drawing/2017/decorative" val="1"/>
              </a:ext>
            </a:extLst>
          </p:cNvPr>
          <p:cNvGrpSpPr/>
          <p:nvPr/>
        </p:nvGrpSpPr>
        <p:grpSpPr>
          <a:xfrm>
            <a:off x="5067979" y="1221708"/>
            <a:ext cx="1214049" cy="536971"/>
            <a:chOff x="3438765" y="892073"/>
            <a:chExt cx="1374983" cy="536971"/>
          </a:xfrm>
        </p:grpSpPr>
        <p:sp>
          <p:nvSpPr>
            <p:cNvPr id="607" name="Rectangle 606">
              <a:extLst>
                <a:ext uri="{FF2B5EF4-FFF2-40B4-BE49-F238E27FC236}">
                  <a16:creationId xmlns:a16="http://schemas.microsoft.com/office/drawing/2014/main" id="{D290C5C8-3750-4EA5-A83A-4AE1BDDBE4EA}"/>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08" name="TextBox 607">
              <a:extLst>
                <a:ext uri="{FF2B5EF4-FFF2-40B4-BE49-F238E27FC236}">
                  <a16:creationId xmlns:a16="http://schemas.microsoft.com/office/drawing/2014/main" id="{58517A91-8062-461A-A18D-EB93B396D033}"/>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Monitor</a:t>
              </a:r>
            </a:p>
          </p:txBody>
        </p:sp>
        <p:pic>
          <p:nvPicPr>
            <p:cNvPr id="610" name="Graphic 609">
              <a:extLst>
                <a:ext uri="{FF2B5EF4-FFF2-40B4-BE49-F238E27FC236}">
                  <a16:creationId xmlns:a16="http://schemas.microsoft.com/office/drawing/2014/main" id="{9DC2A2E9-49ED-4091-95ED-05498F86D93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994708" y="1101420"/>
              <a:ext cx="274320" cy="274320"/>
            </a:xfrm>
            <a:prstGeom prst="rect">
              <a:avLst/>
            </a:prstGeom>
          </p:spPr>
        </p:pic>
      </p:grpSp>
      <p:grpSp>
        <p:nvGrpSpPr>
          <p:cNvPr id="614" name="Group 613">
            <a:extLst>
              <a:ext uri="{FF2B5EF4-FFF2-40B4-BE49-F238E27FC236}">
                <a16:creationId xmlns:a16="http://schemas.microsoft.com/office/drawing/2014/main" id="{2952947C-AA4F-4472-95B1-FADA57CC0EB4}"/>
              </a:ext>
              <a:ext uri="{C183D7F6-B498-43B3-948B-1728B52AA6E4}">
                <adec:decorative xmlns:adec="http://schemas.microsoft.com/office/drawing/2017/decorative" val="1"/>
              </a:ext>
            </a:extLst>
          </p:cNvPr>
          <p:cNvGrpSpPr/>
          <p:nvPr/>
        </p:nvGrpSpPr>
        <p:grpSpPr>
          <a:xfrm>
            <a:off x="6201858" y="655384"/>
            <a:ext cx="1214049" cy="536971"/>
            <a:chOff x="1818469" y="893698"/>
            <a:chExt cx="1374983" cy="536971"/>
          </a:xfrm>
        </p:grpSpPr>
        <p:sp>
          <p:nvSpPr>
            <p:cNvPr id="615" name="Rectangle 614">
              <a:extLst>
                <a:ext uri="{FF2B5EF4-FFF2-40B4-BE49-F238E27FC236}">
                  <a16:creationId xmlns:a16="http://schemas.microsoft.com/office/drawing/2014/main" id="{C36C38FE-43E2-4A54-BD6C-EA92C582B82D}"/>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16" name="TextBox 615">
              <a:extLst>
                <a:ext uri="{FF2B5EF4-FFF2-40B4-BE49-F238E27FC236}">
                  <a16:creationId xmlns:a16="http://schemas.microsoft.com/office/drawing/2014/main" id="{3782CD16-1246-4BF4-9C04-A5D7B89A80B7}"/>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ARM Templates</a:t>
              </a:r>
            </a:p>
          </p:txBody>
        </p:sp>
      </p:grpSp>
      <p:grpSp>
        <p:nvGrpSpPr>
          <p:cNvPr id="618" name="Group 617">
            <a:extLst>
              <a:ext uri="{FF2B5EF4-FFF2-40B4-BE49-F238E27FC236}">
                <a16:creationId xmlns:a16="http://schemas.microsoft.com/office/drawing/2014/main" id="{B527A3ED-9FAE-4DDE-B583-779C54BF2B5F}"/>
              </a:ext>
              <a:ext uri="{C183D7F6-B498-43B3-948B-1728B52AA6E4}">
                <adec:decorative xmlns:adec="http://schemas.microsoft.com/office/drawing/2017/decorative" val="1"/>
              </a:ext>
            </a:extLst>
          </p:cNvPr>
          <p:cNvGrpSpPr/>
          <p:nvPr/>
        </p:nvGrpSpPr>
        <p:grpSpPr>
          <a:xfrm>
            <a:off x="6201858" y="1223093"/>
            <a:ext cx="1214049" cy="536971"/>
            <a:chOff x="3438765" y="892073"/>
            <a:chExt cx="1374983" cy="536971"/>
          </a:xfrm>
        </p:grpSpPr>
        <p:sp>
          <p:nvSpPr>
            <p:cNvPr id="619" name="Rectangle 618">
              <a:extLst>
                <a:ext uri="{FF2B5EF4-FFF2-40B4-BE49-F238E27FC236}">
                  <a16:creationId xmlns:a16="http://schemas.microsoft.com/office/drawing/2014/main" id="{49790C9A-B288-4E4E-8F49-0054CFE83E2F}"/>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20" name="TextBox 619">
              <a:extLst>
                <a:ext uri="{FF2B5EF4-FFF2-40B4-BE49-F238E27FC236}">
                  <a16:creationId xmlns:a16="http://schemas.microsoft.com/office/drawing/2014/main" id="{693FEAB2-D3F7-4C08-9B9E-AF729D3D6C82}"/>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Log Analytics</a:t>
              </a:r>
            </a:p>
          </p:txBody>
        </p:sp>
      </p:grpSp>
      <p:grpSp>
        <p:nvGrpSpPr>
          <p:cNvPr id="622" name="Group 621">
            <a:extLst>
              <a:ext uri="{FF2B5EF4-FFF2-40B4-BE49-F238E27FC236}">
                <a16:creationId xmlns:a16="http://schemas.microsoft.com/office/drawing/2014/main" id="{BFA771D0-22AD-49AD-B805-F567F573CA49}"/>
              </a:ext>
              <a:ext uri="{C183D7F6-B498-43B3-948B-1728B52AA6E4}">
                <adec:decorative xmlns:adec="http://schemas.microsoft.com/office/drawing/2017/decorative" val="1"/>
              </a:ext>
            </a:extLst>
          </p:cNvPr>
          <p:cNvGrpSpPr/>
          <p:nvPr/>
        </p:nvGrpSpPr>
        <p:grpSpPr>
          <a:xfrm>
            <a:off x="7317319" y="655221"/>
            <a:ext cx="1214049" cy="536971"/>
            <a:chOff x="1818469" y="893698"/>
            <a:chExt cx="1374983" cy="536971"/>
          </a:xfrm>
        </p:grpSpPr>
        <p:sp>
          <p:nvSpPr>
            <p:cNvPr id="623" name="Rectangle 622">
              <a:extLst>
                <a:ext uri="{FF2B5EF4-FFF2-40B4-BE49-F238E27FC236}">
                  <a16:creationId xmlns:a16="http://schemas.microsoft.com/office/drawing/2014/main" id="{EB6E7632-DE4D-48DF-BB9C-DB8488CB1485}"/>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24" name="TextBox 623">
              <a:extLst>
                <a:ext uri="{FF2B5EF4-FFF2-40B4-BE49-F238E27FC236}">
                  <a16:creationId xmlns:a16="http://schemas.microsoft.com/office/drawing/2014/main" id="{0AE46CCA-A810-4FC9-B769-7949B12D0BAE}"/>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Tags</a:t>
              </a:r>
            </a:p>
          </p:txBody>
        </p:sp>
      </p:grpSp>
      <p:grpSp>
        <p:nvGrpSpPr>
          <p:cNvPr id="626" name="Group 625">
            <a:extLst>
              <a:ext uri="{FF2B5EF4-FFF2-40B4-BE49-F238E27FC236}">
                <a16:creationId xmlns:a16="http://schemas.microsoft.com/office/drawing/2014/main" id="{22A5641B-9E1B-4131-9D9D-9DBCE9113F7C}"/>
              </a:ext>
              <a:ext uri="{C183D7F6-B498-43B3-948B-1728B52AA6E4}">
                <adec:decorative xmlns:adec="http://schemas.microsoft.com/office/drawing/2017/decorative" val="1"/>
              </a:ext>
            </a:extLst>
          </p:cNvPr>
          <p:cNvGrpSpPr/>
          <p:nvPr/>
        </p:nvGrpSpPr>
        <p:grpSpPr>
          <a:xfrm>
            <a:off x="7317319" y="1222930"/>
            <a:ext cx="1214049" cy="536971"/>
            <a:chOff x="3438765" y="892073"/>
            <a:chExt cx="1374983" cy="536971"/>
          </a:xfrm>
        </p:grpSpPr>
        <p:sp>
          <p:nvSpPr>
            <p:cNvPr id="627" name="Rectangle 626">
              <a:extLst>
                <a:ext uri="{FF2B5EF4-FFF2-40B4-BE49-F238E27FC236}">
                  <a16:creationId xmlns:a16="http://schemas.microsoft.com/office/drawing/2014/main" id="{0A1FD26F-65D3-4C9F-B86B-B704914745BC}"/>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28" name="TextBox 627">
              <a:extLst>
                <a:ext uri="{FF2B5EF4-FFF2-40B4-BE49-F238E27FC236}">
                  <a16:creationId xmlns:a16="http://schemas.microsoft.com/office/drawing/2014/main" id="{78293A5E-824A-4283-AFA4-24827E85FAF8}"/>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Defender</a:t>
              </a:r>
            </a:p>
          </p:txBody>
        </p:sp>
      </p:grpSp>
      <p:grpSp>
        <p:nvGrpSpPr>
          <p:cNvPr id="630" name="Group 629">
            <a:extLst>
              <a:ext uri="{FF2B5EF4-FFF2-40B4-BE49-F238E27FC236}">
                <a16:creationId xmlns:a16="http://schemas.microsoft.com/office/drawing/2014/main" id="{22080754-8293-4375-9A29-58DA8F1605A8}"/>
              </a:ext>
              <a:ext uri="{C183D7F6-B498-43B3-948B-1728B52AA6E4}">
                <adec:decorative xmlns:adec="http://schemas.microsoft.com/office/drawing/2017/decorative" val="1"/>
              </a:ext>
            </a:extLst>
          </p:cNvPr>
          <p:cNvGrpSpPr/>
          <p:nvPr/>
        </p:nvGrpSpPr>
        <p:grpSpPr>
          <a:xfrm>
            <a:off x="8441352" y="656606"/>
            <a:ext cx="1214049" cy="536971"/>
            <a:chOff x="1818469" y="893698"/>
            <a:chExt cx="1374983" cy="536971"/>
          </a:xfrm>
        </p:grpSpPr>
        <p:sp>
          <p:nvSpPr>
            <p:cNvPr id="631" name="Rectangle 630">
              <a:extLst>
                <a:ext uri="{FF2B5EF4-FFF2-40B4-BE49-F238E27FC236}">
                  <a16:creationId xmlns:a16="http://schemas.microsoft.com/office/drawing/2014/main" id="{F8E4B73A-0338-4C85-9331-4A16711208DE}"/>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32" name="TextBox 631">
              <a:extLst>
                <a:ext uri="{FF2B5EF4-FFF2-40B4-BE49-F238E27FC236}">
                  <a16:creationId xmlns:a16="http://schemas.microsoft.com/office/drawing/2014/main" id="{A2689B47-3EE1-4EF9-BB6B-704AFBA16E55}"/>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Resource Graph</a:t>
              </a:r>
            </a:p>
          </p:txBody>
        </p:sp>
      </p:grpSp>
      <p:grpSp>
        <p:nvGrpSpPr>
          <p:cNvPr id="634" name="Group 633">
            <a:extLst>
              <a:ext uri="{FF2B5EF4-FFF2-40B4-BE49-F238E27FC236}">
                <a16:creationId xmlns:a16="http://schemas.microsoft.com/office/drawing/2014/main" id="{930F95D8-0DFE-4C9C-A468-0308F9698E5C}"/>
              </a:ext>
              <a:ext uri="{C183D7F6-B498-43B3-948B-1728B52AA6E4}">
                <adec:decorative xmlns:adec="http://schemas.microsoft.com/office/drawing/2017/decorative" val="1"/>
              </a:ext>
            </a:extLst>
          </p:cNvPr>
          <p:cNvGrpSpPr/>
          <p:nvPr/>
        </p:nvGrpSpPr>
        <p:grpSpPr>
          <a:xfrm>
            <a:off x="8441352" y="1224315"/>
            <a:ext cx="1214049" cy="536971"/>
            <a:chOff x="3438765" y="892073"/>
            <a:chExt cx="1374983" cy="536971"/>
          </a:xfrm>
        </p:grpSpPr>
        <p:sp>
          <p:nvSpPr>
            <p:cNvPr id="635" name="Rectangle 634">
              <a:extLst>
                <a:ext uri="{FF2B5EF4-FFF2-40B4-BE49-F238E27FC236}">
                  <a16:creationId xmlns:a16="http://schemas.microsoft.com/office/drawing/2014/main" id="{8D2BE6B0-C10B-491B-BC45-8C3D0F3841CD}"/>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36" name="TextBox 635">
              <a:extLst>
                <a:ext uri="{FF2B5EF4-FFF2-40B4-BE49-F238E27FC236}">
                  <a16:creationId xmlns:a16="http://schemas.microsoft.com/office/drawing/2014/main" id="{AC9A0C0F-569E-4C19-85FD-8966D57858A8}"/>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Sentinel</a:t>
              </a:r>
            </a:p>
          </p:txBody>
        </p:sp>
      </p:grpSp>
      <p:grpSp>
        <p:nvGrpSpPr>
          <p:cNvPr id="638" name="Group 637">
            <a:extLst>
              <a:ext uri="{FF2B5EF4-FFF2-40B4-BE49-F238E27FC236}">
                <a16:creationId xmlns:a16="http://schemas.microsoft.com/office/drawing/2014/main" id="{BE73B1BB-E3D5-481C-BA10-2DC2CBCA992F}"/>
              </a:ext>
              <a:ext uri="{C183D7F6-B498-43B3-948B-1728B52AA6E4}">
                <adec:decorative xmlns:adec="http://schemas.microsoft.com/office/drawing/2017/decorative" val="1"/>
              </a:ext>
            </a:extLst>
          </p:cNvPr>
          <p:cNvGrpSpPr/>
          <p:nvPr/>
        </p:nvGrpSpPr>
        <p:grpSpPr>
          <a:xfrm>
            <a:off x="9556813" y="656443"/>
            <a:ext cx="1214049" cy="536971"/>
            <a:chOff x="1818469" y="893698"/>
            <a:chExt cx="1374983" cy="536971"/>
          </a:xfrm>
        </p:grpSpPr>
        <p:sp>
          <p:nvSpPr>
            <p:cNvPr id="639" name="Rectangle 638">
              <a:extLst>
                <a:ext uri="{FF2B5EF4-FFF2-40B4-BE49-F238E27FC236}">
                  <a16:creationId xmlns:a16="http://schemas.microsoft.com/office/drawing/2014/main" id="{F7F46A6E-679E-4E46-BFE9-5BD2F5921D23}"/>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40" name="TextBox 639">
              <a:extLst>
                <a:ext uri="{FF2B5EF4-FFF2-40B4-BE49-F238E27FC236}">
                  <a16:creationId xmlns:a16="http://schemas.microsoft.com/office/drawing/2014/main" id="{F077CF51-0192-46F0-83F0-F249F90B4F82}"/>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Audit</a:t>
              </a:r>
            </a:p>
          </p:txBody>
        </p:sp>
      </p:grpSp>
      <p:grpSp>
        <p:nvGrpSpPr>
          <p:cNvPr id="642" name="Group 641">
            <a:extLst>
              <a:ext uri="{FF2B5EF4-FFF2-40B4-BE49-F238E27FC236}">
                <a16:creationId xmlns:a16="http://schemas.microsoft.com/office/drawing/2014/main" id="{084B3E04-E31F-429A-84DD-A7743E87E7A3}"/>
              </a:ext>
              <a:ext uri="{C183D7F6-B498-43B3-948B-1728B52AA6E4}">
                <adec:decorative xmlns:adec="http://schemas.microsoft.com/office/drawing/2017/decorative" val="1"/>
              </a:ext>
            </a:extLst>
          </p:cNvPr>
          <p:cNvGrpSpPr/>
          <p:nvPr/>
        </p:nvGrpSpPr>
        <p:grpSpPr>
          <a:xfrm>
            <a:off x="9556813" y="1224152"/>
            <a:ext cx="1214049" cy="536971"/>
            <a:chOff x="3438765" y="892073"/>
            <a:chExt cx="1374983" cy="536971"/>
          </a:xfrm>
        </p:grpSpPr>
        <p:sp>
          <p:nvSpPr>
            <p:cNvPr id="643" name="Rectangle 642">
              <a:extLst>
                <a:ext uri="{FF2B5EF4-FFF2-40B4-BE49-F238E27FC236}">
                  <a16:creationId xmlns:a16="http://schemas.microsoft.com/office/drawing/2014/main" id="{F57B29EF-9B1A-409F-B2EE-600807E0B38A}"/>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44" name="TextBox 643">
              <a:extLst>
                <a:ext uri="{FF2B5EF4-FFF2-40B4-BE49-F238E27FC236}">
                  <a16:creationId xmlns:a16="http://schemas.microsoft.com/office/drawing/2014/main" id="{99C400A1-2AB2-49C0-B64A-339531A699B2}"/>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Key Vault</a:t>
              </a:r>
            </a:p>
          </p:txBody>
        </p:sp>
      </p:grpSp>
      <p:grpSp>
        <p:nvGrpSpPr>
          <p:cNvPr id="646" name="Group 645">
            <a:extLst>
              <a:ext uri="{FF2B5EF4-FFF2-40B4-BE49-F238E27FC236}">
                <a16:creationId xmlns:a16="http://schemas.microsoft.com/office/drawing/2014/main" id="{26E678C4-D364-40EF-9ECF-3C6D112BED10}"/>
              </a:ext>
              <a:ext uri="{C183D7F6-B498-43B3-948B-1728B52AA6E4}">
                <adec:decorative xmlns:adec="http://schemas.microsoft.com/office/drawing/2017/decorative" val="1"/>
              </a:ext>
            </a:extLst>
          </p:cNvPr>
          <p:cNvGrpSpPr/>
          <p:nvPr/>
        </p:nvGrpSpPr>
        <p:grpSpPr>
          <a:xfrm>
            <a:off x="10690692" y="657828"/>
            <a:ext cx="1214049" cy="536971"/>
            <a:chOff x="1818469" y="893698"/>
            <a:chExt cx="1374983" cy="536971"/>
          </a:xfrm>
        </p:grpSpPr>
        <p:sp>
          <p:nvSpPr>
            <p:cNvPr id="647" name="Rectangle 646">
              <a:extLst>
                <a:ext uri="{FF2B5EF4-FFF2-40B4-BE49-F238E27FC236}">
                  <a16:creationId xmlns:a16="http://schemas.microsoft.com/office/drawing/2014/main" id="{3C39FFB2-E208-4EF1-BFD4-9F8262A3B5B6}"/>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48" name="TextBox 647">
              <a:extLst>
                <a:ext uri="{FF2B5EF4-FFF2-40B4-BE49-F238E27FC236}">
                  <a16:creationId xmlns:a16="http://schemas.microsoft.com/office/drawing/2014/main" id="{5B3C5A3B-74A4-49D9-BC70-0053AD0C1B5B}"/>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GitOps Configurations</a:t>
              </a:r>
            </a:p>
          </p:txBody>
        </p:sp>
      </p:grpSp>
      <p:grpSp>
        <p:nvGrpSpPr>
          <p:cNvPr id="650" name="Group 649">
            <a:extLst>
              <a:ext uri="{FF2B5EF4-FFF2-40B4-BE49-F238E27FC236}">
                <a16:creationId xmlns:a16="http://schemas.microsoft.com/office/drawing/2014/main" id="{4B32FEC3-F156-4D6C-AB18-DB2274AA7A7A}"/>
              </a:ext>
              <a:ext uri="{C183D7F6-B498-43B3-948B-1728B52AA6E4}">
                <adec:decorative xmlns:adec="http://schemas.microsoft.com/office/drawing/2017/decorative" val="1"/>
              </a:ext>
            </a:extLst>
          </p:cNvPr>
          <p:cNvGrpSpPr/>
          <p:nvPr/>
        </p:nvGrpSpPr>
        <p:grpSpPr>
          <a:xfrm>
            <a:off x="10690692" y="1225537"/>
            <a:ext cx="1214049" cy="536971"/>
            <a:chOff x="3438765" y="892073"/>
            <a:chExt cx="1374983" cy="536971"/>
          </a:xfrm>
        </p:grpSpPr>
        <p:sp>
          <p:nvSpPr>
            <p:cNvPr id="651" name="Rectangle 650">
              <a:extLst>
                <a:ext uri="{FF2B5EF4-FFF2-40B4-BE49-F238E27FC236}">
                  <a16:creationId xmlns:a16="http://schemas.microsoft.com/office/drawing/2014/main" id="{79CB72B9-0BF5-4D73-A106-854C9719C2C5}"/>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52" name="TextBox 651">
              <a:extLst>
                <a:ext uri="{FF2B5EF4-FFF2-40B4-BE49-F238E27FC236}">
                  <a16:creationId xmlns:a16="http://schemas.microsoft.com/office/drawing/2014/main" id="{A827ECCB-74E1-44B7-AAE9-88AFD01CCD19}"/>
                </a:ext>
              </a:extLst>
            </p:cNvPr>
            <p:cNvSpPr txBox="1"/>
            <p:nvPr/>
          </p:nvSpPr>
          <p:spPr>
            <a:xfrm>
              <a:off x="3438765" y="892073"/>
              <a:ext cx="1374983" cy="2000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Container Registry</a:t>
              </a:r>
            </a:p>
          </p:txBody>
        </p:sp>
      </p:grpSp>
      <p:pic>
        <p:nvPicPr>
          <p:cNvPr id="655" name="Graphic 654">
            <a:extLst>
              <a:ext uri="{FF2B5EF4-FFF2-40B4-BE49-F238E27FC236}">
                <a16:creationId xmlns:a16="http://schemas.microsoft.com/office/drawing/2014/main" id="{962F9118-3F5B-4E26-8D03-FE55A34AE6FB}"/>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711714" y="1429711"/>
            <a:ext cx="242212" cy="274320"/>
          </a:xfrm>
          <a:prstGeom prst="rect">
            <a:avLst/>
          </a:prstGeom>
        </p:spPr>
      </p:pic>
      <p:pic>
        <p:nvPicPr>
          <p:cNvPr id="656" name="Graphic 655">
            <a:extLst>
              <a:ext uri="{FF2B5EF4-FFF2-40B4-BE49-F238E27FC236}">
                <a16:creationId xmlns:a16="http://schemas.microsoft.com/office/drawing/2014/main" id="{C35EE239-0DB0-47F4-B41B-424225162B7E}"/>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927270" y="1428339"/>
            <a:ext cx="242212" cy="274320"/>
          </a:xfrm>
          <a:prstGeom prst="rect">
            <a:avLst/>
          </a:prstGeom>
        </p:spPr>
      </p:pic>
      <p:pic>
        <p:nvPicPr>
          <p:cNvPr id="657" name="Graphic 656">
            <a:extLst>
              <a:ext uri="{FF2B5EF4-FFF2-40B4-BE49-F238E27FC236}">
                <a16:creationId xmlns:a16="http://schemas.microsoft.com/office/drawing/2014/main" id="{E286DCEC-62DE-4217-A722-B405DAFAC263}"/>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784017" y="859918"/>
            <a:ext cx="242212" cy="274320"/>
          </a:xfrm>
          <a:prstGeom prst="rect">
            <a:avLst/>
          </a:prstGeom>
        </p:spPr>
      </p:pic>
      <p:sp>
        <p:nvSpPr>
          <p:cNvPr id="658" name="Rectangle 657">
            <a:extLst>
              <a:ext uri="{FF2B5EF4-FFF2-40B4-BE49-F238E27FC236}">
                <a16:creationId xmlns:a16="http://schemas.microsoft.com/office/drawing/2014/main" id="{4B9707AA-986E-4BB7-BA49-949A89975DEA}"/>
              </a:ext>
              <a:ext uri="{C183D7F6-B498-43B3-948B-1728B52AA6E4}">
                <adec:decorative xmlns:adec="http://schemas.microsoft.com/office/drawing/2017/decorative" val="1"/>
              </a:ext>
            </a:extLst>
          </p:cNvPr>
          <p:cNvSpPr/>
          <p:nvPr/>
        </p:nvSpPr>
        <p:spPr>
          <a:xfrm>
            <a:off x="10026677" y="883065"/>
            <a:ext cx="274320" cy="274320"/>
          </a:xfrm>
          <a:prstGeom prst="rect">
            <a:avLst/>
          </a:prstGeom>
          <a:blipFill rotWithShape="1">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a:blipFill>
          <a:ln w="10795" cap="flat" cmpd="sng" algn="ctr">
            <a:noFill/>
            <a:prstDash val="solid"/>
          </a:ln>
          <a:effectLst/>
        </p:spPr>
      </p:sp>
      <p:pic>
        <p:nvPicPr>
          <p:cNvPr id="659" name="Graphic 658">
            <a:extLst>
              <a:ext uri="{FF2B5EF4-FFF2-40B4-BE49-F238E27FC236}">
                <a16:creationId xmlns:a16="http://schemas.microsoft.com/office/drawing/2014/main" id="{885F0151-DAE8-4FD1-98C5-DA0549C57EB6}"/>
              </a:ext>
              <a:ext uri="{C183D7F6-B498-43B3-948B-1728B52AA6E4}">
                <adec:decorative xmlns:adec="http://schemas.microsoft.com/office/drawing/2017/decorative" val="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800992" y="1425745"/>
            <a:ext cx="242212" cy="274320"/>
          </a:xfrm>
          <a:prstGeom prst="rect">
            <a:avLst/>
          </a:prstGeom>
        </p:spPr>
      </p:pic>
      <p:pic>
        <p:nvPicPr>
          <p:cNvPr id="660" name="Graphic 659">
            <a:extLst>
              <a:ext uri="{FF2B5EF4-FFF2-40B4-BE49-F238E27FC236}">
                <a16:creationId xmlns:a16="http://schemas.microsoft.com/office/drawing/2014/main" id="{33A3E7D1-8817-44B2-92A9-5CF2B5485A60}"/>
              </a:ext>
              <a:ext uri="{C183D7F6-B498-43B3-948B-1728B52AA6E4}">
                <adec:decorative xmlns:adec="http://schemas.microsoft.com/office/drawing/2017/decorative" val="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691958" y="843102"/>
            <a:ext cx="242212" cy="274320"/>
          </a:xfrm>
          <a:prstGeom prst="rect">
            <a:avLst/>
          </a:prstGeom>
        </p:spPr>
      </p:pic>
      <p:pic>
        <p:nvPicPr>
          <p:cNvPr id="661" name="Graphic 660">
            <a:extLst>
              <a:ext uri="{FF2B5EF4-FFF2-40B4-BE49-F238E27FC236}">
                <a16:creationId xmlns:a16="http://schemas.microsoft.com/office/drawing/2014/main" id="{3188A56E-D9F6-4F83-B688-DF7C3BA16944}"/>
              </a:ext>
              <a:ext uri="{C183D7F6-B498-43B3-948B-1728B52AA6E4}">
                <adec:decorative xmlns:adec="http://schemas.microsoft.com/office/drawing/2017/decorative" val="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920671" y="859918"/>
            <a:ext cx="242212" cy="274320"/>
          </a:xfrm>
          <a:prstGeom prst="rect">
            <a:avLst/>
          </a:prstGeom>
        </p:spPr>
      </p:pic>
      <p:pic>
        <p:nvPicPr>
          <p:cNvPr id="662" name="Graphic 661">
            <a:extLst>
              <a:ext uri="{FF2B5EF4-FFF2-40B4-BE49-F238E27FC236}">
                <a16:creationId xmlns:a16="http://schemas.microsoft.com/office/drawing/2014/main" id="{98CDC937-8FD7-4F28-9E1B-A49887D2A7F4}"/>
              </a:ext>
              <a:ext uri="{C183D7F6-B498-43B3-948B-1728B52AA6E4}">
                <adec:decorative xmlns:adec="http://schemas.microsoft.com/office/drawing/2017/decorative" val="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021254" y="1413276"/>
            <a:ext cx="274320" cy="310684"/>
          </a:xfrm>
          <a:prstGeom prst="rect">
            <a:avLst/>
          </a:prstGeom>
        </p:spPr>
      </p:pic>
      <p:grpSp>
        <p:nvGrpSpPr>
          <p:cNvPr id="667" name="Group 666">
            <a:extLst>
              <a:ext uri="{FF2B5EF4-FFF2-40B4-BE49-F238E27FC236}">
                <a16:creationId xmlns:a16="http://schemas.microsoft.com/office/drawing/2014/main" id="{6185D6A5-4905-4A2A-B3E3-D99B79BBCE07}"/>
              </a:ext>
              <a:ext uri="{C183D7F6-B498-43B3-948B-1728B52AA6E4}">
                <adec:decorative xmlns:adec="http://schemas.microsoft.com/office/drawing/2017/decorative" val="1"/>
              </a:ext>
            </a:extLst>
          </p:cNvPr>
          <p:cNvGrpSpPr/>
          <p:nvPr/>
        </p:nvGrpSpPr>
        <p:grpSpPr>
          <a:xfrm>
            <a:off x="3937136" y="655752"/>
            <a:ext cx="1214049" cy="536971"/>
            <a:chOff x="1818469" y="893698"/>
            <a:chExt cx="1374983" cy="536971"/>
          </a:xfrm>
        </p:grpSpPr>
        <p:sp>
          <p:nvSpPr>
            <p:cNvPr id="668" name="Rectangle 667">
              <a:extLst>
                <a:ext uri="{FF2B5EF4-FFF2-40B4-BE49-F238E27FC236}">
                  <a16:creationId xmlns:a16="http://schemas.microsoft.com/office/drawing/2014/main" id="{729D6CD3-F9E2-4254-B6AA-FE404F0FEAEA}"/>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69" name="TextBox 668">
              <a:extLst>
                <a:ext uri="{FF2B5EF4-FFF2-40B4-BE49-F238E27FC236}">
                  <a16:creationId xmlns:a16="http://schemas.microsoft.com/office/drawing/2014/main" id="{2344A9AF-B2CE-4827-8A3E-AD11F69C10BE}"/>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Policy</a:t>
              </a:r>
            </a:p>
          </p:txBody>
        </p:sp>
      </p:grpSp>
      <p:grpSp>
        <p:nvGrpSpPr>
          <p:cNvPr id="671" name="Group 670">
            <a:extLst>
              <a:ext uri="{FF2B5EF4-FFF2-40B4-BE49-F238E27FC236}">
                <a16:creationId xmlns:a16="http://schemas.microsoft.com/office/drawing/2014/main" id="{840F9DDC-125F-4551-96B5-EB087AA6A833}"/>
              </a:ext>
              <a:ext uri="{C183D7F6-B498-43B3-948B-1728B52AA6E4}">
                <adec:decorative xmlns:adec="http://schemas.microsoft.com/office/drawing/2017/decorative" val="1"/>
              </a:ext>
            </a:extLst>
          </p:cNvPr>
          <p:cNvGrpSpPr/>
          <p:nvPr/>
        </p:nvGrpSpPr>
        <p:grpSpPr>
          <a:xfrm>
            <a:off x="3937136" y="1223461"/>
            <a:ext cx="1214049" cy="536971"/>
            <a:chOff x="3438765" y="892073"/>
            <a:chExt cx="1374983" cy="536971"/>
          </a:xfrm>
        </p:grpSpPr>
        <p:sp>
          <p:nvSpPr>
            <p:cNvPr id="672" name="Rectangle 671">
              <a:extLst>
                <a:ext uri="{FF2B5EF4-FFF2-40B4-BE49-F238E27FC236}">
                  <a16:creationId xmlns:a16="http://schemas.microsoft.com/office/drawing/2014/main" id="{73647008-4EF7-43AF-87CE-78FB79551B1E}"/>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73" name="TextBox 672">
              <a:extLst>
                <a:ext uri="{FF2B5EF4-FFF2-40B4-BE49-F238E27FC236}">
                  <a16:creationId xmlns:a16="http://schemas.microsoft.com/office/drawing/2014/main" id="{554142F4-5D01-4633-ABF8-989AB33BD18C}"/>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Security Center</a:t>
              </a:r>
            </a:p>
          </p:txBody>
        </p:sp>
      </p:grpSp>
      <p:pic>
        <p:nvPicPr>
          <p:cNvPr id="675" name="Graphic 674">
            <a:extLst>
              <a:ext uri="{FF2B5EF4-FFF2-40B4-BE49-F238E27FC236}">
                <a16:creationId xmlns:a16="http://schemas.microsoft.com/office/drawing/2014/main" id="{5AC4B763-6297-402C-86C2-76007BA98FBC}"/>
              </a:ext>
              <a:ext uri="{C183D7F6-B498-43B3-948B-1728B52AA6E4}">
                <adec:decorative xmlns:adec="http://schemas.microsoft.com/office/drawing/2017/decorative" val="1"/>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0953" y="871085"/>
            <a:ext cx="242212" cy="274320"/>
          </a:xfrm>
          <a:prstGeom prst="rect">
            <a:avLst/>
          </a:prstGeom>
        </p:spPr>
      </p:pic>
      <p:pic>
        <p:nvPicPr>
          <p:cNvPr id="676" name="Graphic 675">
            <a:extLst>
              <a:ext uri="{FF2B5EF4-FFF2-40B4-BE49-F238E27FC236}">
                <a16:creationId xmlns:a16="http://schemas.microsoft.com/office/drawing/2014/main" id="{46E4F2AD-5E6A-40E5-A3F3-86B15CBA2A05}"/>
              </a:ext>
              <a:ext uri="{C183D7F6-B498-43B3-948B-1728B52AA6E4}">
                <adec:decorative xmlns:adec="http://schemas.microsoft.com/office/drawing/2017/decorative" val="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412352" y="1424385"/>
            <a:ext cx="242212" cy="274320"/>
          </a:xfrm>
          <a:prstGeom prst="rect">
            <a:avLst/>
          </a:prstGeom>
        </p:spPr>
      </p:pic>
      <p:grpSp>
        <p:nvGrpSpPr>
          <p:cNvPr id="686" name="Group 685">
            <a:extLst>
              <a:ext uri="{FF2B5EF4-FFF2-40B4-BE49-F238E27FC236}">
                <a16:creationId xmlns:a16="http://schemas.microsoft.com/office/drawing/2014/main" id="{985D71BF-5FA2-4419-A426-3FD30336600A}"/>
              </a:ext>
              <a:ext uri="{C183D7F6-B498-43B3-948B-1728B52AA6E4}">
                <adec:decorative xmlns:adec="http://schemas.microsoft.com/office/drawing/2017/decorative" val="1"/>
              </a:ext>
            </a:extLst>
          </p:cNvPr>
          <p:cNvGrpSpPr/>
          <p:nvPr/>
        </p:nvGrpSpPr>
        <p:grpSpPr>
          <a:xfrm>
            <a:off x="3992740" y="1789874"/>
            <a:ext cx="7856397" cy="226129"/>
            <a:chOff x="2316142" y="1542219"/>
            <a:chExt cx="8547028" cy="333995"/>
          </a:xfrm>
        </p:grpSpPr>
        <p:sp>
          <p:nvSpPr>
            <p:cNvPr id="678" name="Rectangle 677">
              <a:extLst>
                <a:ext uri="{FF2B5EF4-FFF2-40B4-BE49-F238E27FC236}">
                  <a16:creationId xmlns:a16="http://schemas.microsoft.com/office/drawing/2014/main" id="{BC3A0B80-5978-40F6-AF34-C049B678B438}"/>
                </a:ext>
              </a:extLst>
            </p:cNvPr>
            <p:cNvSpPr/>
            <p:nvPr/>
          </p:nvSpPr>
          <p:spPr bwMode="auto">
            <a:xfrm>
              <a:off x="2316142" y="1542686"/>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Resource Inventory</a:t>
              </a:r>
            </a:p>
          </p:txBody>
        </p:sp>
        <p:sp>
          <p:nvSpPr>
            <p:cNvPr id="679" name="Rectangle 678">
              <a:extLst>
                <a:ext uri="{FF2B5EF4-FFF2-40B4-BE49-F238E27FC236}">
                  <a16:creationId xmlns:a16="http://schemas.microsoft.com/office/drawing/2014/main" id="{E7C1AD02-2458-43A3-BA65-AE29766B37D5}"/>
                </a:ext>
              </a:extLst>
            </p:cNvPr>
            <p:cNvSpPr/>
            <p:nvPr/>
          </p:nvSpPr>
          <p:spPr bwMode="auto">
            <a:xfrm>
              <a:off x="3752051" y="1542865"/>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Billing</a:t>
              </a:r>
            </a:p>
          </p:txBody>
        </p:sp>
        <p:sp>
          <p:nvSpPr>
            <p:cNvPr id="680" name="Rectangle 679">
              <a:extLst>
                <a:ext uri="{FF2B5EF4-FFF2-40B4-BE49-F238E27FC236}">
                  <a16:creationId xmlns:a16="http://schemas.microsoft.com/office/drawing/2014/main" id="{320C182E-B05C-4171-AEBD-60A9E8204EA9}"/>
                </a:ext>
              </a:extLst>
            </p:cNvPr>
            <p:cNvSpPr/>
            <p:nvPr/>
          </p:nvSpPr>
          <p:spPr bwMode="auto">
            <a:xfrm>
              <a:off x="5188224" y="1542686"/>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Monitoring &amp; Logs</a:t>
              </a:r>
            </a:p>
          </p:txBody>
        </p:sp>
        <p:sp>
          <p:nvSpPr>
            <p:cNvPr id="682" name="Rectangle 681">
              <a:extLst>
                <a:ext uri="{FF2B5EF4-FFF2-40B4-BE49-F238E27FC236}">
                  <a16:creationId xmlns:a16="http://schemas.microsoft.com/office/drawing/2014/main" id="{C4DCD02A-5488-4F98-93FD-9A5EE9C206B7}"/>
                </a:ext>
              </a:extLst>
            </p:cNvPr>
            <p:cNvSpPr/>
            <p:nvPr/>
          </p:nvSpPr>
          <p:spPr bwMode="auto">
            <a:xfrm>
              <a:off x="6621545" y="1542219"/>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Secrets Management</a:t>
              </a:r>
            </a:p>
          </p:txBody>
        </p:sp>
        <p:sp>
          <p:nvSpPr>
            <p:cNvPr id="684" name="Rectangle 683">
              <a:extLst>
                <a:ext uri="{FF2B5EF4-FFF2-40B4-BE49-F238E27FC236}">
                  <a16:creationId xmlns:a16="http://schemas.microsoft.com/office/drawing/2014/main" id="{ACCB58F2-4870-4112-A14B-5C58E198A31E}"/>
                </a:ext>
              </a:extLst>
            </p:cNvPr>
            <p:cNvSpPr/>
            <p:nvPr/>
          </p:nvSpPr>
          <p:spPr bwMode="auto">
            <a:xfrm>
              <a:off x="8054866" y="1542219"/>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Governance</a:t>
              </a:r>
            </a:p>
          </p:txBody>
        </p:sp>
        <p:sp>
          <p:nvSpPr>
            <p:cNvPr id="685" name="Rectangle 684">
              <a:extLst>
                <a:ext uri="{FF2B5EF4-FFF2-40B4-BE49-F238E27FC236}">
                  <a16:creationId xmlns:a16="http://schemas.microsoft.com/office/drawing/2014/main" id="{B69AA552-3ECC-4458-82C1-A6BD3A63E4EC}"/>
                </a:ext>
              </a:extLst>
            </p:cNvPr>
            <p:cNvSpPr/>
            <p:nvPr/>
          </p:nvSpPr>
          <p:spPr bwMode="auto">
            <a:xfrm>
              <a:off x="9488187" y="1547029"/>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Compliance &amp; Security</a:t>
              </a:r>
            </a:p>
          </p:txBody>
        </p:sp>
      </p:grpSp>
      <p:pic>
        <p:nvPicPr>
          <p:cNvPr id="689" name="Graphic 688">
            <a:extLst>
              <a:ext uri="{FF2B5EF4-FFF2-40B4-BE49-F238E27FC236}">
                <a16:creationId xmlns:a16="http://schemas.microsoft.com/office/drawing/2014/main" id="{327FC977-9F33-4137-BCD3-57D814AEE936}"/>
              </a:ext>
              <a:ext uri="{C183D7F6-B498-43B3-948B-1728B52AA6E4}">
                <adec:decorative xmlns:adec="http://schemas.microsoft.com/office/drawing/2017/decorative" val="1"/>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3209456" y="1090508"/>
            <a:ext cx="522452" cy="522452"/>
          </a:xfrm>
          <a:prstGeom prst="rect">
            <a:avLst/>
          </a:prstGeom>
        </p:spPr>
      </p:pic>
      <p:cxnSp>
        <p:nvCxnSpPr>
          <p:cNvPr id="267" name="Straight Connector 266">
            <a:extLst>
              <a:ext uri="{FF2B5EF4-FFF2-40B4-BE49-F238E27FC236}">
                <a16:creationId xmlns:a16="http://schemas.microsoft.com/office/drawing/2014/main" id="{D01CBADD-6C6B-40F5-A31A-66886E33B832}"/>
              </a:ext>
              <a:ext uri="{C183D7F6-B498-43B3-948B-1728B52AA6E4}">
                <adec:decorative xmlns:adec="http://schemas.microsoft.com/office/drawing/2017/decorative" val="1"/>
              </a:ext>
            </a:extLst>
          </p:cNvPr>
          <p:cNvCxnSpPr>
            <a:cxnSpLocks/>
            <a:stCxn id="688" idx="1"/>
            <a:endCxn id="327" idx="3"/>
          </p:cNvCxnSpPr>
          <p:nvPr/>
        </p:nvCxnSpPr>
        <p:spPr>
          <a:xfrm flipH="1">
            <a:off x="1848243" y="1328662"/>
            <a:ext cx="1005840" cy="0"/>
          </a:xfrm>
          <a:prstGeom prst="line">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70" name="Title 1">
            <a:extLst>
              <a:ext uri="{FF2B5EF4-FFF2-40B4-BE49-F238E27FC236}">
                <a16:creationId xmlns:a16="http://schemas.microsoft.com/office/drawing/2014/main" id="{E5B6113E-12A0-4257-889E-E9FABFDEE19B}"/>
              </a:ext>
              <a:ext uri="{C183D7F6-B498-43B3-948B-1728B52AA6E4}">
                <adec:decorative xmlns:adec="http://schemas.microsoft.com/office/drawing/2017/decorative" val="1"/>
              </a:ext>
            </a:extLst>
          </p:cNvPr>
          <p:cNvSpPr>
            <a:spLocks noGrp="1"/>
          </p:cNvSpPr>
          <p:nvPr>
            <p:ph type="title"/>
          </p:nvPr>
        </p:nvSpPr>
        <p:spPr>
          <a:xfrm>
            <a:off x="66303" y="11212"/>
            <a:ext cx="5923840" cy="553998"/>
          </a:xfrm>
        </p:spPr>
        <p:txBody>
          <a:bodyPr/>
          <a:lstStyle/>
          <a:p>
            <a:r>
              <a:rPr lang="en-US" sz="1800" noProof="0"/>
              <a:t>Azure Arc-enabled data services</a:t>
            </a:r>
            <a:br>
              <a:rPr lang="en-US" sz="1800" noProof="0"/>
            </a:br>
            <a:r>
              <a:rPr lang="en-US" sz="1800" noProof="0">
                <a:latin typeface="+mn-lt"/>
              </a:rPr>
              <a:t>On-premises and multi-cloud integration</a:t>
            </a:r>
            <a:endParaRPr lang="en-US" sz="1100">
              <a:latin typeface="+mn-lt"/>
            </a:endParaRPr>
          </a:p>
        </p:txBody>
      </p:sp>
      <p:pic>
        <p:nvPicPr>
          <p:cNvPr id="272" name="Graphic 271">
            <a:extLst>
              <a:ext uri="{FF2B5EF4-FFF2-40B4-BE49-F238E27FC236}">
                <a16:creationId xmlns:a16="http://schemas.microsoft.com/office/drawing/2014/main" id="{FACC694A-1221-4386-97AF-8BBD394190E2}"/>
              </a:ext>
              <a:ext uri="{C183D7F6-B498-43B3-948B-1728B52AA6E4}">
                <adec:decorative xmlns:adec="http://schemas.microsoft.com/office/drawing/2017/decorative" val="1"/>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6632747" y="2302721"/>
            <a:ext cx="274320" cy="274320"/>
          </a:xfrm>
          <a:prstGeom prst="rect">
            <a:avLst/>
          </a:prstGeom>
          <a:effectLst>
            <a:outerShdw blurRad="571500" algn="tl" rotWithShape="0">
              <a:srgbClr val="0078D4">
                <a:alpha val="70000"/>
              </a:srgbClr>
            </a:outerShdw>
          </a:effectLst>
        </p:spPr>
      </p:pic>
      <p:cxnSp>
        <p:nvCxnSpPr>
          <p:cNvPr id="424" name="Straight Connector 423">
            <a:extLst>
              <a:ext uri="{FF2B5EF4-FFF2-40B4-BE49-F238E27FC236}">
                <a16:creationId xmlns:a16="http://schemas.microsoft.com/office/drawing/2014/main" id="{57AB8FB4-9C14-4089-B34E-14F7F95E3963}"/>
              </a:ext>
              <a:ext uri="{C183D7F6-B498-43B3-948B-1728B52AA6E4}">
                <adec:decorative xmlns:adec="http://schemas.microsoft.com/office/drawing/2017/decorative" val="1"/>
              </a:ext>
            </a:extLst>
          </p:cNvPr>
          <p:cNvCxnSpPr>
            <a:cxnSpLocks/>
            <a:stCxn id="688" idx="2"/>
            <a:endCxn id="330" idx="0"/>
          </p:cNvCxnSpPr>
          <p:nvPr/>
        </p:nvCxnSpPr>
        <p:spPr>
          <a:xfrm flipH="1">
            <a:off x="7373061" y="2054000"/>
            <a:ext cx="886" cy="265805"/>
          </a:xfrm>
          <a:prstGeom prst="line">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109CC99-E783-4928-A3BE-0528F9CDEBBF}"/>
              </a:ext>
              <a:ext uri="{C183D7F6-B498-43B3-948B-1728B52AA6E4}">
                <adec:decorative xmlns:adec="http://schemas.microsoft.com/office/drawing/2017/decorative" val="1"/>
              </a:ext>
            </a:extLst>
          </p:cNvPr>
          <p:cNvGrpSpPr/>
          <p:nvPr/>
        </p:nvGrpSpPr>
        <p:grpSpPr>
          <a:xfrm>
            <a:off x="188522" y="3129610"/>
            <a:ext cx="2282556" cy="3442096"/>
            <a:chOff x="120144" y="3148854"/>
            <a:chExt cx="2282556" cy="3442096"/>
          </a:xfrm>
        </p:grpSpPr>
        <p:sp>
          <p:nvSpPr>
            <p:cNvPr id="182" name="Rectangle 181">
              <a:extLst>
                <a:ext uri="{FF2B5EF4-FFF2-40B4-BE49-F238E27FC236}">
                  <a16:creationId xmlns:a16="http://schemas.microsoft.com/office/drawing/2014/main" id="{0C2BC4A5-935D-4C20-9B6A-B47C3E95703B}"/>
                </a:ext>
              </a:extLst>
            </p:cNvPr>
            <p:cNvSpPr/>
            <p:nvPr/>
          </p:nvSpPr>
          <p:spPr bwMode="auto">
            <a:xfrm>
              <a:off x="120144" y="6135642"/>
              <a:ext cx="2218915"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a:t>
              </a:r>
            </a:p>
          </p:txBody>
        </p:sp>
        <p:cxnSp>
          <p:nvCxnSpPr>
            <p:cNvPr id="301" name="Connector: Elbow 300">
              <a:extLst>
                <a:ext uri="{FF2B5EF4-FFF2-40B4-BE49-F238E27FC236}">
                  <a16:creationId xmlns:a16="http://schemas.microsoft.com/office/drawing/2014/main" id="{C5538198-54FC-4C19-B44C-737E2258507E}"/>
                </a:ext>
              </a:extLst>
            </p:cNvPr>
            <p:cNvCxnSpPr>
              <a:cxnSpLocks/>
              <a:stCxn id="294" idx="3"/>
              <a:endCxn id="316" idx="3"/>
            </p:cNvCxnSpPr>
            <p:nvPr/>
          </p:nvCxnSpPr>
          <p:spPr>
            <a:xfrm flipH="1" flipV="1">
              <a:off x="1891159" y="4129080"/>
              <a:ext cx="2170" cy="834407"/>
            </a:xfrm>
            <a:prstGeom prst="bentConnector3">
              <a:avLst>
                <a:gd name="adj1" fmla="val -16621198"/>
              </a:avLst>
            </a:prstGeom>
            <a:ln w="12700">
              <a:solidFill>
                <a:srgbClr val="68F8AD"/>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CA2632B7-C50B-4685-B50A-2382F557FD66}"/>
                </a:ext>
              </a:extLst>
            </p:cNvPr>
            <p:cNvGrpSpPr/>
            <p:nvPr/>
          </p:nvGrpSpPr>
          <p:grpSpPr>
            <a:xfrm>
              <a:off x="462102" y="3148854"/>
              <a:ext cx="1534160" cy="2986788"/>
              <a:chOff x="3186493" y="3118149"/>
              <a:chExt cx="1534160" cy="2986788"/>
            </a:xfrm>
          </p:grpSpPr>
          <p:sp>
            <p:nvSpPr>
              <p:cNvPr id="259" name="Rectangle 258">
                <a:extLst>
                  <a:ext uri="{FF2B5EF4-FFF2-40B4-BE49-F238E27FC236}">
                    <a16:creationId xmlns:a16="http://schemas.microsoft.com/office/drawing/2014/main" id="{995A18A7-95C5-4717-B426-CBBD3E734B65}"/>
                  </a:ext>
                </a:extLst>
              </p:cNvPr>
              <p:cNvSpPr/>
              <p:nvPr/>
            </p:nvSpPr>
            <p:spPr bwMode="auto">
              <a:xfrm>
                <a:off x="3286170" y="5476240"/>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274" name="TextBox 273">
                <a:extLst>
                  <a:ext uri="{FF2B5EF4-FFF2-40B4-BE49-F238E27FC236}">
                    <a16:creationId xmlns:a16="http://schemas.microsoft.com/office/drawing/2014/main" id="{C7CDB30A-E885-4671-A93A-B8E9367939F4}"/>
                  </a:ext>
                </a:extLst>
              </p:cNvPr>
              <p:cNvSpPr txBox="1"/>
              <p:nvPr/>
            </p:nvSpPr>
            <p:spPr>
              <a:xfrm>
                <a:off x="3186493" y="5797160"/>
                <a:ext cx="15341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Kubernetes Service (AKS) clusters</a:t>
                </a:r>
                <a:endParaRPr kumimoji="0" lang="en-US" sz="1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294" name="Rectangle 293">
                <a:extLst>
                  <a:ext uri="{FF2B5EF4-FFF2-40B4-BE49-F238E27FC236}">
                    <a16:creationId xmlns:a16="http://schemas.microsoft.com/office/drawing/2014/main" id="{0AFCC990-B1D2-4C70-8964-31C9A4EB6AD9}"/>
                  </a:ext>
                </a:extLst>
              </p:cNvPr>
              <p:cNvSpPr/>
              <p:nvPr/>
            </p:nvSpPr>
            <p:spPr bwMode="auto">
              <a:xfrm>
                <a:off x="3286170" y="4635602"/>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289" name="TextBox 288">
                <a:extLst>
                  <a:ext uri="{FF2B5EF4-FFF2-40B4-BE49-F238E27FC236}">
                    <a16:creationId xmlns:a16="http://schemas.microsoft.com/office/drawing/2014/main" id="{2446A43C-B513-4BA5-87EE-926F20D18360}"/>
                  </a:ext>
                </a:extLst>
              </p:cNvPr>
              <p:cNvSpPr txBox="1"/>
              <p:nvPr/>
            </p:nvSpPr>
            <p:spPr>
              <a:xfrm>
                <a:off x="3432875" y="4939353"/>
                <a:ext cx="10226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Kubernetes clusters</a:t>
                </a:r>
                <a:endParaRPr kumimoji="0" lang="en-US" sz="1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cxnSp>
            <p:nvCxnSpPr>
              <p:cNvPr id="295" name="Straight Connector 294">
                <a:extLst>
                  <a:ext uri="{FF2B5EF4-FFF2-40B4-BE49-F238E27FC236}">
                    <a16:creationId xmlns:a16="http://schemas.microsoft.com/office/drawing/2014/main" id="{8E5DD2EE-292B-41B1-A63B-21D58218EA41}"/>
                  </a:ext>
                  <a:ext uri="{C183D7F6-B498-43B3-948B-1728B52AA6E4}">
                    <adec:decorative xmlns:adec="http://schemas.microsoft.com/office/drawing/2017/decorative" val="1"/>
                  </a:ext>
                </a:extLst>
              </p:cNvPr>
              <p:cNvCxnSpPr>
                <a:cxnSpLocks/>
                <a:stCxn id="259" idx="0"/>
                <a:endCxn id="289" idx="2"/>
              </p:cNvCxnSpPr>
              <p:nvPr/>
            </p:nvCxnSpPr>
            <p:spPr>
              <a:xfrm flipH="1" flipV="1">
                <a:off x="3944205" y="5247130"/>
                <a:ext cx="0" cy="229110"/>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6" name="Rectangle 315">
                <a:extLst>
                  <a:ext uri="{FF2B5EF4-FFF2-40B4-BE49-F238E27FC236}">
                    <a16:creationId xmlns:a16="http://schemas.microsoft.com/office/drawing/2014/main" id="{70041C25-1DC6-4272-B0CB-7A7CA5E120C7}"/>
                  </a:ext>
                </a:extLst>
              </p:cNvPr>
              <p:cNvSpPr/>
              <p:nvPr/>
            </p:nvSpPr>
            <p:spPr bwMode="auto">
              <a:xfrm>
                <a:off x="3284000" y="3801195"/>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17" name="TextBox 316">
                <a:extLst>
                  <a:ext uri="{FF2B5EF4-FFF2-40B4-BE49-F238E27FC236}">
                    <a16:creationId xmlns:a16="http://schemas.microsoft.com/office/drawing/2014/main" id="{CA85A367-1AE4-4EEF-96ED-F087A02AA85E}"/>
                  </a:ext>
                </a:extLst>
              </p:cNvPr>
              <p:cNvSpPr txBox="1"/>
              <p:nvPr/>
            </p:nvSpPr>
            <p:spPr>
              <a:xfrm>
                <a:off x="3253315" y="4109782"/>
                <a:ext cx="134618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data services (SQLMI/PGHS)</a:t>
                </a: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21" name="Group 20">
                <a:extLst>
                  <a:ext uri="{FF2B5EF4-FFF2-40B4-BE49-F238E27FC236}">
                    <a16:creationId xmlns:a16="http://schemas.microsoft.com/office/drawing/2014/main" id="{A22AA991-4A10-4FEF-A720-1C31934DDDA9}"/>
                  </a:ext>
                </a:extLst>
              </p:cNvPr>
              <p:cNvGrpSpPr/>
              <p:nvPr/>
            </p:nvGrpSpPr>
            <p:grpSpPr>
              <a:xfrm>
                <a:off x="3634446" y="3871720"/>
                <a:ext cx="599974" cy="274320"/>
                <a:chOff x="5390169" y="4455523"/>
                <a:chExt cx="599974" cy="274320"/>
              </a:xfrm>
            </p:grpSpPr>
            <p:pic>
              <p:nvPicPr>
                <p:cNvPr id="342" name="Graphic 341">
                  <a:extLst>
                    <a:ext uri="{FF2B5EF4-FFF2-40B4-BE49-F238E27FC236}">
                      <a16:creationId xmlns:a16="http://schemas.microsoft.com/office/drawing/2014/main" id="{6FB8577A-539F-45E1-9E3D-A901A7603171}"/>
                    </a:ext>
                    <a:ext uri="{C183D7F6-B498-43B3-948B-1728B52AA6E4}">
                      <adec:decorative xmlns:adec="http://schemas.microsoft.com/office/drawing/2017/decorative" val="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715823" y="4455523"/>
                  <a:ext cx="274320" cy="274320"/>
                </a:xfrm>
                <a:prstGeom prst="rect">
                  <a:avLst/>
                </a:prstGeom>
              </p:spPr>
            </p:pic>
            <p:pic>
              <p:nvPicPr>
                <p:cNvPr id="345" name="Graphic 344">
                  <a:extLst>
                    <a:ext uri="{FF2B5EF4-FFF2-40B4-BE49-F238E27FC236}">
                      <a16:creationId xmlns:a16="http://schemas.microsoft.com/office/drawing/2014/main" id="{2E417FD7-9B48-4888-8524-92B70CF6BDD0}"/>
                    </a:ext>
                    <a:ext uri="{C183D7F6-B498-43B3-948B-1728B52AA6E4}">
                      <adec:decorative xmlns:adec="http://schemas.microsoft.com/office/drawing/2017/decorative" val="1"/>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5390169" y="4455523"/>
                  <a:ext cx="274320" cy="274320"/>
                </a:xfrm>
                <a:prstGeom prst="rect">
                  <a:avLst/>
                </a:prstGeom>
              </p:spPr>
            </p:pic>
          </p:grpSp>
          <p:cxnSp>
            <p:nvCxnSpPr>
              <p:cNvPr id="346" name="Straight Connector 345">
                <a:extLst>
                  <a:ext uri="{FF2B5EF4-FFF2-40B4-BE49-F238E27FC236}">
                    <a16:creationId xmlns:a16="http://schemas.microsoft.com/office/drawing/2014/main" id="{8D0A888E-F9D1-4223-BE59-D6AC475E84CB}"/>
                  </a:ext>
                  <a:ext uri="{C183D7F6-B498-43B3-948B-1728B52AA6E4}">
                    <adec:decorative xmlns:adec="http://schemas.microsoft.com/office/drawing/2017/decorative" val="1"/>
                  </a:ext>
                </a:extLst>
              </p:cNvPr>
              <p:cNvCxnSpPr>
                <a:cxnSpLocks/>
                <a:stCxn id="294" idx="0"/>
                <a:endCxn id="317" idx="2"/>
              </p:cNvCxnSpPr>
              <p:nvPr/>
            </p:nvCxnSpPr>
            <p:spPr>
              <a:xfrm flipH="1" flipV="1">
                <a:off x="3926405" y="4417559"/>
                <a:ext cx="0" cy="218043"/>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B505C482-55A5-494A-9F32-B07733A11A7E}"/>
                  </a:ext>
                </a:extLst>
              </p:cNvPr>
              <p:cNvGrpSpPr/>
              <p:nvPr/>
            </p:nvGrpSpPr>
            <p:grpSpPr>
              <a:xfrm>
                <a:off x="3264786" y="3118149"/>
                <a:ext cx="1346180" cy="464011"/>
                <a:chOff x="5503741" y="4181124"/>
                <a:chExt cx="1346180" cy="464011"/>
              </a:xfrm>
            </p:grpSpPr>
            <p:grpSp>
              <p:nvGrpSpPr>
                <p:cNvPr id="359" name="Group 358">
                  <a:extLst>
                    <a:ext uri="{FF2B5EF4-FFF2-40B4-BE49-F238E27FC236}">
                      <a16:creationId xmlns:a16="http://schemas.microsoft.com/office/drawing/2014/main" id="{020AD863-8DB5-482B-A9F7-1BDBEB5E436B}"/>
                    </a:ext>
                  </a:extLst>
                </p:cNvPr>
                <p:cNvGrpSpPr/>
                <p:nvPr/>
              </p:nvGrpSpPr>
              <p:grpSpPr>
                <a:xfrm>
                  <a:off x="5503741" y="4181124"/>
                  <a:ext cx="1346180" cy="464011"/>
                  <a:chOff x="3294774" y="3932321"/>
                  <a:chExt cx="1346180" cy="464011"/>
                </a:xfrm>
              </p:grpSpPr>
              <p:sp>
                <p:nvSpPr>
                  <p:cNvPr id="360" name="Rectangle 359">
                    <a:extLst>
                      <a:ext uri="{FF2B5EF4-FFF2-40B4-BE49-F238E27FC236}">
                        <a16:creationId xmlns:a16="http://schemas.microsoft.com/office/drawing/2014/main" id="{AD9322FC-61F7-4C57-B763-F1223DED9D86}"/>
                      </a:ext>
                    </a:extLst>
                  </p:cNvPr>
                  <p:cNvSpPr/>
                  <p:nvPr/>
                </p:nvSpPr>
                <p:spPr bwMode="auto">
                  <a:xfrm>
                    <a:off x="3310060" y="3932321"/>
                    <a:ext cx="1313518"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61" name="TextBox 360">
                    <a:extLst>
                      <a:ext uri="{FF2B5EF4-FFF2-40B4-BE49-F238E27FC236}">
                        <a16:creationId xmlns:a16="http://schemas.microsoft.com/office/drawing/2014/main" id="{D20E401B-1526-4F67-A034-6EA99D39427B}"/>
                      </a:ext>
                    </a:extLst>
                  </p:cNvPr>
                  <p:cNvSpPr txBox="1"/>
                  <p:nvPr/>
                </p:nvSpPr>
                <p:spPr>
                  <a:xfrm>
                    <a:off x="3294774" y="4196277"/>
                    <a:ext cx="1346180" cy="2000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Arc data controller</a:t>
                    </a: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pic>
              <p:nvPicPr>
                <p:cNvPr id="365" name="Graphic 364">
                  <a:extLst>
                    <a:ext uri="{FF2B5EF4-FFF2-40B4-BE49-F238E27FC236}">
                      <a16:creationId xmlns:a16="http://schemas.microsoft.com/office/drawing/2014/main" id="{7219B49F-0564-4510-973A-2835786273AE}"/>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047642" y="4208476"/>
                  <a:ext cx="274320" cy="274320"/>
                </a:xfrm>
                <a:prstGeom prst="rect">
                  <a:avLst/>
                </a:prstGeom>
              </p:spPr>
            </p:pic>
          </p:grpSp>
          <p:cxnSp>
            <p:nvCxnSpPr>
              <p:cNvPr id="366" name="Straight Connector 365">
                <a:extLst>
                  <a:ext uri="{FF2B5EF4-FFF2-40B4-BE49-F238E27FC236}">
                    <a16:creationId xmlns:a16="http://schemas.microsoft.com/office/drawing/2014/main" id="{75A390B1-6076-4817-B337-3CA564DC432A}"/>
                  </a:ext>
                  <a:ext uri="{C183D7F6-B498-43B3-948B-1728B52AA6E4}">
                    <adec:decorative xmlns:adec="http://schemas.microsoft.com/office/drawing/2017/decorative" val="1"/>
                  </a:ext>
                </a:extLst>
              </p:cNvPr>
              <p:cNvCxnSpPr>
                <a:cxnSpLocks/>
                <a:stCxn id="316" idx="0"/>
                <a:endCxn id="361" idx="2"/>
              </p:cNvCxnSpPr>
              <p:nvPr/>
            </p:nvCxnSpPr>
            <p:spPr>
              <a:xfrm flipH="1" flipV="1">
                <a:off x="3937876" y="3582160"/>
                <a:ext cx="0" cy="219035"/>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369" name="Graphic 368">
              <a:extLst>
                <a:ext uri="{FF2B5EF4-FFF2-40B4-BE49-F238E27FC236}">
                  <a16:creationId xmlns:a16="http://schemas.microsoft.com/office/drawing/2014/main" id="{9E8F034C-2E93-4AD8-A0F8-33020A894DB0}"/>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1965436" y="4657845"/>
              <a:ext cx="272606" cy="272606"/>
            </a:xfrm>
            <a:prstGeom prst="rect">
              <a:avLst/>
            </a:prstGeom>
          </p:spPr>
        </p:pic>
        <p:sp>
          <p:nvSpPr>
            <p:cNvPr id="367" name="TextBox 366">
              <a:extLst>
                <a:ext uri="{FF2B5EF4-FFF2-40B4-BE49-F238E27FC236}">
                  <a16:creationId xmlns:a16="http://schemas.microsoft.com/office/drawing/2014/main" id="{357E89C5-43CA-4B75-91ED-B2E68CB427CE}"/>
                </a:ext>
              </a:extLst>
            </p:cNvPr>
            <p:cNvSpPr txBox="1"/>
            <p:nvPr/>
          </p:nvSpPr>
          <p:spPr>
            <a:xfrm>
              <a:off x="1133636" y="4387000"/>
              <a:ext cx="1269064" cy="307777"/>
            </a:xfrm>
            <a:prstGeom prst="rect">
              <a:avLst/>
            </a:prstGeom>
            <a:noFill/>
            <a:ln>
              <a:no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68F8AD"/>
                  </a:solidFill>
                  <a:effectLst/>
                  <a:uLnTx/>
                  <a:uFillTx/>
                  <a:latin typeface="Segoe UI Semibold"/>
                  <a:ea typeface="+mn-ea"/>
                  <a:cs typeface="Segoe UI" pitchFamily="34" charset="0"/>
                </a:rPr>
                <a:t>Custom Location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68F8AD"/>
                  </a:solidFill>
                  <a:effectLst/>
                  <a:uLnTx/>
                  <a:uFillTx/>
                  <a:latin typeface="Segoe UI Semibold"/>
                  <a:ea typeface="+mn-ea"/>
                  <a:cs typeface="Segoe UI" pitchFamily="34" charset="0"/>
                </a:rPr>
                <a:t>Mapping</a:t>
              </a:r>
              <a:endParaRPr kumimoji="0" lang="en-US" sz="1800" b="0" i="0" u="none" strike="noStrike" kern="1200" cap="none" spc="0" normalizeH="0" baseline="0" noProof="0">
                <a:ln>
                  <a:noFill/>
                </a:ln>
                <a:solidFill>
                  <a:srgbClr val="68F8AD"/>
                </a:solidFill>
                <a:effectLst/>
                <a:uLnTx/>
                <a:uFillTx/>
                <a:latin typeface="Segoe UI Semibold"/>
                <a:ea typeface="+mn-ea"/>
                <a:cs typeface="Segoe UI" pitchFamily="34" charset="0"/>
              </a:endParaRPr>
            </a:p>
          </p:txBody>
        </p:sp>
        <p:cxnSp>
          <p:nvCxnSpPr>
            <p:cNvPr id="372" name="Connector: Elbow 371">
              <a:extLst>
                <a:ext uri="{FF2B5EF4-FFF2-40B4-BE49-F238E27FC236}">
                  <a16:creationId xmlns:a16="http://schemas.microsoft.com/office/drawing/2014/main" id="{6BEAB3A6-9C97-476D-A171-8C023298D3C4}"/>
                </a:ext>
              </a:extLst>
            </p:cNvPr>
            <p:cNvCxnSpPr>
              <a:cxnSpLocks/>
            </p:cNvCxnSpPr>
            <p:nvPr/>
          </p:nvCxnSpPr>
          <p:spPr>
            <a:xfrm flipH="1" flipV="1">
              <a:off x="1891159" y="4017319"/>
              <a:ext cx="2170" cy="1737360"/>
            </a:xfrm>
            <a:prstGeom prst="bentConnector3">
              <a:avLst>
                <a:gd name="adj1" fmla="val -18962212"/>
              </a:avLst>
            </a:prstGeom>
            <a:ln w="12700">
              <a:solidFill>
                <a:schemeClr val="tx1">
                  <a:lumMod val="6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68" name="Group 467">
              <a:extLst>
                <a:ext uri="{FF2B5EF4-FFF2-40B4-BE49-F238E27FC236}">
                  <a16:creationId xmlns:a16="http://schemas.microsoft.com/office/drawing/2014/main" id="{E40B988A-5CBD-4757-8F3D-94FACD123EC1}"/>
                </a:ext>
              </a:extLst>
            </p:cNvPr>
            <p:cNvGrpSpPr/>
            <p:nvPr/>
          </p:nvGrpSpPr>
          <p:grpSpPr>
            <a:xfrm>
              <a:off x="375661" y="5282630"/>
              <a:ext cx="695535" cy="205828"/>
              <a:chOff x="3273478" y="5394119"/>
              <a:chExt cx="695535" cy="205828"/>
            </a:xfrm>
          </p:grpSpPr>
          <p:pic>
            <p:nvPicPr>
              <p:cNvPr id="456" name="Graphic 455">
                <a:extLst>
                  <a:ext uri="{FF2B5EF4-FFF2-40B4-BE49-F238E27FC236}">
                    <a16:creationId xmlns:a16="http://schemas.microsoft.com/office/drawing/2014/main" id="{9212CF8A-0220-4726-88E1-2DA9AD2D3601}"/>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3517040" y="5398779"/>
                <a:ext cx="207264" cy="201168"/>
              </a:xfrm>
              <a:prstGeom prst="rect">
                <a:avLst/>
              </a:prstGeom>
            </p:spPr>
          </p:pic>
          <p:pic>
            <p:nvPicPr>
              <p:cNvPr id="460" name="Graphic 459">
                <a:extLst>
                  <a:ext uri="{FF2B5EF4-FFF2-40B4-BE49-F238E27FC236}">
                    <a16:creationId xmlns:a16="http://schemas.microsoft.com/office/drawing/2014/main" id="{5574D262-7750-4EA8-A4D7-C59CCC98D55C}"/>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273478" y="5399336"/>
                <a:ext cx="206117" cy="200055"/>
              </a:xfrm>
              <a:prstGeom prst="rect">
                <a:avLst/>
              </a:prstGeom>
            </p:spPr>
          </p:pic>
          <p:pic>
            <p:nvPicPr>
              <p:cNvPr id="462" name="Graphic 461">
                <a:extLst>
                  <a:ext uri="{FF2B5EF4-FFF2-40B4-BE49-F238E27FC236}">
                    <a16:creationId xmlns:a16="http://schemas.microsoft.com/office/drawing/2014/main" id="{01BB2851-8E69-423E-BEF2-B885E6B49CC1}"/>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761749" y="5394119"/>
                <a:ext cx="207264" cy="201168"/>
              </a:xfrm>
              <a:prstGeom prst="rect">
                <a:avLst/>
              </a:prstGeom>
            </p:spPr>
          </p:pic>
        </p:grpSp>
        <p:grpSp>
          <p:nvGrpSpPr>
            <p:cNvPr id="463" name="Group 462">
              <a:extLst>
                <a:ext uri="{FF2B5EF4-FFF2-40B4-BE49-F238E27FC236}">
                  <a16:creationId xmlns:a16="http://schemas.microsoft.com/office/drawing/2014/main" id="{6DF8902D-76D5-4A72-A656-064F6E2BEBE4}"/>
                </a:ext>
              </a:extLst>
            </p:cNvPr>
            <p:cNvGrpSpPr/>
            <p:nvPr/>
          </p:nvGrpSpPr>
          <p:grpSpPr>
            <a:xfrm>
              <a:off x="724102" y="4706719"/>
              <a:ext cx="977696" cy="275562"/>
              <a:chOff x="3434433" y="4786760"/>
              <a:chExt cx="977696" cy="275562"/>
            </a:xfrm>
          </p:grpSpPr>
          <p:pic>
            <p:nvPicPr>
              <p:cNvPr id="373" name="Graphic 372">
                <a:extLst>
                  <a:ext uri="{FF2B5EF4-FFF2-40B4-BE49-F238E27FC236}">
                    <a16:creationId xmlns:a16="http://schemas.microsoft.com/office/drawing/2014/main" id="{3909787F-1D6A-481B-926A-1835FCE47A0F}"/>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3434433" y="4788002"/>
                <a:ext cx="274320" cy="274320"/>
              </a:xfrm>
              <a:prstGeom prst="rect">
                <a:avLst/>
              </a:prstGeom>
            </p:spPr>
          </p:pic>
          <p:pic>
            <p:nvPicPr>
              <p:cNvPr id="374" name="Graphic 373">
                <a:extLst>
                  <a:ext uri="{FF2B5EF4-FFF2-40B4-BE49-F238E27FC236}">
                    <a16:creationId xmlns:a16="http://schemas.microsoft.com/office/drawing/2014/main" id="{C8490A69-407E-4EEA-9186-0B132A86F4E2}"/>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3786121" y="4787381"/>
                <a:ext cx="274320" cy="274320"/>
              </a:xfrm>
              <a:prstGeom prst="rect">
                <a:avLst/>
              </a:prstGeom>
            </p:spPr>
          </p:pic>
          <p:pic>
            <p:nvPicPr>
              <p:cNvPr id="375" name="Graphic 374">
                <a:extLst>
                  <a:ext uri="{FF2B5EF4-FFF2-40B4-BE49-F238E27FC236}">
                    <a16:creationId xmlns:a16="http://schemas.microsoft.com/office/drawing/2014/main" id="{8A2A78EB-E44D-459D-93FA-30D387B424CD}"/>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4137809" y="4786760"/>
                <a:ext cx="274320" cy="274320"/>
              </a:xfrm>
              <a:prstGeom prst="rect">
                <a:avLst/>
              </a:prstGeom>
            </p:spPr>
          </p:pic>
        </p:grpSp>
        <p:cxnSp>
          <p:nvCxnSpPr>
            <p:cNvPr id="376" name="Connector: Elbow 375">
              <a:extLst>
                <a:ext uri="{FF2B5EF4-FFF2-40B4-BE49-F238E27FC236}">
                  <a16:creationId xmlns:a16="http://schemas.microsoft.com/office/drawing/2014/main" id="{22E4CB88-D6E9-44B1-999A-26A857831E11}"/>
                </a:ext>
              </a:extLst>
            </p:cNvPr>
            <p:cNvCxnSpPr>
              <a:cxnSpLocks/>
            </p:cNvCxnSpPr>
            <p:nvPr/>
          </p:nvCxnSpPr>
          <p:spPr>
            <a:xfrm flipH="1" flipV="1">
              <a:off x="1869199" y="3290147"/>
              <a:ext cx="24130" cy="2468880"/>
            </a:xfrm>
            <a:prstGeom prst="bentConnector3">
              <a:avLst>
                <a:gd name="adj1" fmla="val -1726316"/>
              </a:avLst>
            </a:prstGeom>
            <a:ln w="12700">
              <a:solidFill>
                <a:schemeClr val="tx1">
                  <a:lumMod val="6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77" name="TextBox 376">
              <a:extLst>
                <a:ext uri="{FF2B5EF4-FFF2-40B4-BE49-F238E27FC236}">
                  <a16:creationId xmlns:a16="http://schemas.microsoft.com/office/drawing/2014/main" id="{D1A503C0-DE36-4C95-B638-8D0062725AB1}"/>
                </a:ext>
              </a:extLst>
            </p:cNvPr>
            <p:cNvSpPr txBox="1"/>
            <p:nvPr/>
          </p:nvSpPr>
          <p:spPr>
            <a:xfrm>
              <a:off x="1208377" y="5282730"/>
              <a:ext cx="1163390"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D2D2D2"/>
                  </a:solidFill>
                  <a:effectLst/>
                  <a:uLnTx/>
                  <a:uFillTx/>
                  <a:latin typeface="Segoe UI Semibold"/>
                  <a:ea typeface="+mn-ea"/>
                  <a:cs typeface="Segoe UI" pitchFamily="34" charset="0"/>
                </a:rPr>
                <a:t>Kubernetes Resources</a:t>
              </a:r>
              <a:endParaRPr kumimoji="0" lang="en-US" sz="1800" b="0" i="0" u="none" strike="noStrike" kern="1200" cap="none" spc="0" normalizeH="0" baseline="0" noProof="0">
                <a:ln>
                  <a:noFill/>
                </a:ln>
                <a:solidFill>
                  <a:srgbClr val="D2D2D2"/>
                </a:solidFill>
                <a:effectLst/>
                <a:uLnTx/>
                <a:uFillTx/>
                <a:latin typeface="Segoe UI Semibold"/>
                <a:ea typeface="+mn-ea"/>
                <a:cs typeface="Segoe UI" pitchFamily="34" charset="0"/>
              </a:endParaRPr>
            </a:p>
          </p:txBody>
        </p:sp>
        <p:sp>
          <p:nvSpPr>
            <p:cNvPr id="378" name="Rectangle 377">
              <a:extLst>
                <a:ext uri="{FF2B5EF4-FFF2-40B4-BE49-F238E27FC236}">
                  <a16:creationId xmlns:a16="http://schemas.microsoft.com/office/drawing/2014/main" id="{E4B55E55-DA0D-472D-AE80-726B31D37F14}"/>
                </a:ext>
              </a:extLst>
            </p:cNvPr>
            <p:cNvSpPr/>
            <p:nvPr/>
          </p:nvSpPr>
          <p:spPr bwMode="auto">
            <a:xfrm>
              <a:off x="220489" y="5583503"/>
              <a:ext cx="406888" cy="25122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K8s</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API</a:t>
              </a:r>
            </a:p>
          </p:txBody>
        </p:sp>
        <p:cxnSp>
          <p:nvCxnSpPr>
            <p:cNvPr id="348" name="Connector: Elbow 347">
              <a:extLst>
                <a:ext uri="{FF2B5EF4-FFF2-40B4-BE49-F238E27FC236}">
                  <a16:creationId xmlns:a16="http://schemas.microsoft.com/office/drawing/2014/main" id="{53D84E39-D997-4EAF-A6AA-37054F57D5A5}"/>
                </a:ext>
              </a:extLst>
            </p:cNvPr>
            <p:cNvCxnSpPr>
              <a:cxnSpLocks/>
              <a:endCxn id="360" idx="1"/>
            </p:cNvCxnSpPr>
            <p:nvPr/>
          </p:nvCxnSpPr>
          <p:spPr>
            <a:xfrm rot="5400000" flipH="1" flipV="1">
              <a:off x="-663872" y="4363952"/>
              <a:ext cx="2206997" cy="232110"/>
            </a:xfrm>
            <a:prstGeom prst="bentConnector2">
              <a:avLst/>
            </a:prstGeom>
            <a:ln w="12700">
              <a:solidFill>
                <a:srgbClr val="E5A56B"/>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948" name="Group 947">
            <a:extLst>
              <a:ext uri="{FF2B5EF4-FFF2-40B4-BE49-F238E27FC236}">
                <a16:creationId xmlns:a16="http://schemas.microsoft.com/office/drawing/2014/main" id="{2E02A61C-5ED0-4153-ACDE-B21C5E21B0CD}"/>
              </a:ext>
              <a:ext uri="{C183D7F6-B498-43B3-948B-1728B52AA6E4}">
                <adec:decorative xmlns:adec="http://schemas.microsoft.com/office/drawing/2017/decorative" val="1"/>
              </a:ext>
            </a:extLst>
          </p:cNvPr>
          <p:cNvGrpSpPr/>
          <p:nvPr/>
        </p:nvGrpSpPr>
        <p:grpSpPr>
          <a:xfrm>
            <a:off x="2571622" y="3129610"/>
            <a:ext cx="2282556" cy="3442096"/>
            <a:chOff x="120144" y="3148854"/>
            <a:chExt cx="2282556" cy="3442096"/>
          </a:xfrm>
        </p:grpSpPr>
        <p:grpSp>
          <p:nvGrpSpPr>
            <p:cNvPr id="949" name="Group 948">
              <a:extLst>
                <a:ext uri="{FF2B5EF4-FFF2-40B4-BE49-F238E27FC236}">
                  <a16:creationId xmlns:a16="http://schemas.microsoft.com/office/drawing/2014/main" id="{DB79A89A-DF8F-4322-977D-79E939E23E31}"/>
                </a:ext>
              </a:extLst>
            </p:cNvPr>
            <p:cNvGrpSpPr/>
            <p:nvPr/>
          </p:nvGrpSpPr>
          <p:grpSpPr>
            <a:xfrm>
              <a:off x="120144" y="6135642"/>
              <a:ext cx="2218915" cy="455308"/>
              <a:chOff x="232096" y="6326785"/>
              <a:chExt cx="2218915" cy="455308"/>
            </a:xfrm>
          </p:grpSpPr>
          <p:sp>
            <p:nvSpPr>
              <p:cNvPr id="988" name="Rectangle 987">
                <a:extLst>
                  <a:ext uri="{FF2B5EF4-FFF2-40B4-BE49-F238E27FC236}">
                    <a16:creationId xmlns:a16="http://schemas.microsoft.com/office/drawing/2014/main" id="{5771AB81-C1AE-40F2-870C-84A1B7F22F0A}"/>
                  </a:ext>
                </a:extLst>
              </p:cNvPr>
              <p:cNvSpPr/>
              <p:nvPr/>
            </p:nvSpPr>
            <p:spPr bwMode="auto">
              <a:xfrm>
                <a:off x="232096" y="6326785"/>
                <a:ext cx="2218915"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Stack HCI</a:t>
                </a:r>
              </a:p>
            </p:txBody>
          </p:sp>
          <p:pic>
            <p:nvPicPr>
              <p:cNvPr id="989" name="Graphic 988">
                <a:extLst>
                  <a:ext uri="{FF2B5EF4-FFF2-40B4-BE49-F238E27FC236}">
                    <a16:creationId xmlns:a16="http://schemas.microsoft.com/office/drawing/2014/main" id="{DB8042A1-A1FD-4E60-B239-55AFE60CBEFB}"/>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33662" y="6429198"/>
                <a:ext cx="274320" cy="274320"/>
              </a:xfrm>
              <a:prstGeom prst="rect">
                <a:avLst/>
              </a:prstGeom>
            </p:spPr>
          </p:pic>
        </p:grpSp>
        <p:cxnSp>
          <p:nvCxnSpPr>
            <p:cNvPr id="950" name="Connector: Elbow 949">
              <a:extLst>
                <a:ext uri="{FF2B5EF4-FFF2-40B4-BE49-F238E27FC236}">
                  <a16:creationId xmlns:a16="http://schemas.microsoft.com/office/drawing/2014/main" id="{F8D92433-C792-48A0-940A-8C32BE2BF339}"/>
                </a:ext>
              </a:extLst>
            </p:cNvPr>
            <p:cNvCxnSpPr>
              <a:cxnSpLocks/>
              <a:stCxn id="970" idx="3"/>
              <a:endCxn id="973" idx="3"/>
            </p:cNvCxnSpPr>
            <p:nvPr/>
          </p:nvCxnSpPr>
          <p:spPr>
            <a:xfrm flipH="1" flipV="1">
              <a:off x="1891159" y="4129080"/>
              <a:ext cx="2170" cy="834407"/>
            </a:xfrm>
            <a:prstGeom prst="bentConnector3">
              <a:avLst>
                <a:gd name="adj1" fmla="val -16621198"/>
              </a:avLst>
            </a:prstGeom>
            <a:ln w="12700">
              <a:solidFill>
                <a:srgbClr val="68F8AD"/>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51" name="Group 950">
              <a:extLst>
                <a:ext uri="{FF2B5EF4-FFF2-40B4-BE49-F238E27FC236}">
                  <a16:creationId xmlns:a16="http://schemas.microsoft.com/office/drawing/2014/main" id="{7B58F5AD-38D1-4185-A9E5-92E992875886}"/>
                </a:ext>
              </a:extLst>
            </p:cNvPr>
            <p:cNvGrpSpPr/>
            <p:nvPr/>
          </p:nvGrpSpPr>
          <p:grpSpPr>
            <a:xfrm>
              <a:off x="462102" y="3148854"/>
              <a:ext cx="1534160" cy="2986788"/>
              <a:chOff x="3186493" y="3118149"/>
              <a:chExt cx="1534160" cy="2986788"/>
            </a:xfrm>
          </p:grpSpPr>
          <p:sp>
            <p:nvSpPr>
              <p:cNvPr id="967" name="Rectangle 966">
                <a:extLst>
                  <a:ext uri="{FF2B5EF4-FFF2-40B4-BE49-F238E27FC236}">
                    <a16:creationId xmlns:a16="http://schemas.microsoft.com/office/drawing/2014/main" id="{415A8BC4-F853-4F1E-B47F-EDBD4598A4DE}"/>
                  </a:ext>
                </a:extLst>
              </p:cNvPr>
              <p:cNvSpPr/>
              <p:nvPr/>
            </p:nvSpPr>
            <p:spPr bwMode="auto">
              <a:xfrm>
                <a:off x="3286170" y="5476240"/>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968" name="TextBox 967">
                <a:extLst>
                  <a:ext uri="{FF2B5EF4-FFF2-40B4-BE49-F238E27FC236}">
                    <a16:creationId xmlns:a16="http://schemas.microsoft.com/office/drawing/2014/main" id="{8A267541-EC48-48F7-B959-1DE79E1F4F25}"/>
                  </a:ext>
                </a:extLst>
              </p:cNvPr>
              <p:cNvSpPr txBox="1"/>
              <p:nvPr/>
            </p:nvSpPr>
            <p:spPr>
              <a:xfrm>
                <a:off x="3186493" y="5797160"/>
                <a:ext cx="15341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Kubernetes Service (AKS) on Azure Stack HCI clusters</a:t>
                </a:r>
                <a:endParaRPr kumimoji="0" lang="en-US" sz="1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969" name="Group 968">
                <a:extLst>
                  <a:ext uri="{FF2B5EF4-FFF2-40B4-BE49-F238E27FC236}">
                    <a16:creationId xmlns:a16="http://schemas.microsoft.com/office/drawing/2014/main" id="{4000AD0A-845E-409A-BE08-EEA912A2A63C}"/>
                  </a:ext>
                </a:extLst>
              </p:cNvPr>
              <p:cNvGrpSpPr/>
              <p:nvPr/>
            </p:nvGrpSpPr>
            <p:grpSpPr>
              <a:xfrm>
                <a:off x="3461777" y="5548351"/>
                <a:ext cx="929256" cy="283556"/>
                <a:chOff x="3469805" y="4767865"/>
                <a:chExt cx="929256" cy="283556"/>
              </a:xfrm>
            </p:grpSpPr>
            <p:pic>
              <p:nvPicPr>
                <p:cNvPr id="985" name="Graphic 984">
                  <a:extLst>
                    <a:ext uri="{FF2B5EF4-FFF2-40B4-BE49-F238E27FC236}">
                      <a16:creationId xmlns:a16="http://schemas.microsoft.com/office/drawing/2014/main" id="{3705D58D-3DFA-435F-9598-B27529FA31A2}"/>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3469805" y="4777101"/>
                  <a:ext cx="258328" cy="274320"/>
                </a:xfrm>
                <a:prstGeom prst="rect">
                  <a:avLst/>
                </a:prstGeom>
              </p:spPr>
            </p:pic>
            <p:pic>
              <p:nvPicPr>
                <p:cNvPr id="986" name="Graphic 985">
                  <a:extLst>
                    <a:ext uri="{FF2B5EF4-FFF2-40B4-BE49-F238E27FC236}">
                      <a16:creationId xmlns:a16="http://schemas.microsoft.com/office/drawing/2014/main" id="{67B30118-9B37-4BCA-B76C-07C1EB1824E6}"/>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3805269" y="4772483"/>
                  <a:ext cx="258328" cy="274320"/>
                </a:xfrm>
                <a:prstGeom prst="rect">
                  <a:avLst/>
                </a:prstGeom>
              </p:spPr>
            </p:pic>
            <p:pic>
              <p:nvPicPr>
                <p:cNvPr id="987" name="Graphic 986">
                  <a:extLst>
                    <a:ext uri="{FF2B5EF4-FFF2-40B4-BE49-F238E27FC236}">
                      <a16:creationId xmlns:a16="http://schemas.microsoft.com/office/drawing/2014/main" id="{D43BA6D3-950E-4B04-8160-57C9535DC889}"/>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4140733" y="4767865"/>
                  <a:ext cx="258328" cy="274320"/>
                </a:xfrm>
                <a:prstGeom prst="rect">
                  <a:avLst/>
                </a:prstGeom>
              </p:spPr>
            </p:pic>
          </p:grpSp>
          <p:sp>
            <p:nvSpPr>
              <p:cNvPr id="970" name="Rectangle 969">
                <a:extLst>
                  <a:ext uri="{FF2B5EF4-FFF2-40B4-BE49-F238E27FC236}">
                    <a16:creationId xmlns:a16="http://schemas.microsoft.com/office/drawing/2014/main" id="{28567D31-B476-4774-927D-DCBF30000487}"/>
                  </a:ext>
                </a:extLst>
              </p:cNvPr>
              <p:cNvSpPr/>
              <p:nvPr/>
            </p:nvSpPr>
            <p:spPr bwMode="auto">
              <a:xfrm>
                <a:off x="3286170" y="4635602"/>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971" name="TextBox 970">
                <a:extLst>
                  <a:ext uri="{FF2B5EF4-FFF2-40B4-BE49-F238E27FC236}">
                    <a16:creationId xmlns:a16="http://schemas.microsoft.com/office/drawing/2014/main" id="{A9603B7F-75D8-489F-B65E-CA3E87FB6489}"/>
                  </a:ext>
                </a:extLst>
              </p:cNvPr>
              <p:cNvSpPr txBox="1"/>
              <p:nvPr/>
            </p:nvSpPr>
            <p:spPr>
              <a:xfrm>
                <a:off x="3432875" y="4939353"/>
                <a:ext cx="10226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Kubernetes clusters</a:t>
                </a:r>
                <a:endParaRPr kumimoji="0" lang="en-US" sz="1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cxnSp>
            <p:nvCxnSpPr>
              <p:cNvPr id="972" name="Straight Connector 971">
                <a:extLst>
                  <a:ext uri="{FF2B5EF4-FFF2-40B4-BE49-F238E27FC236}">
                    <a16:creationId xmlns:a16="http://schemas.microsoft.com/office/drawing/2014/main" id="{C537F57C-F795-4BAD-B687-9A6500F4AC47}"/>
                  </a:ext>
                  <a:ext uri="{C183D7F6-B498-43B3-948B-1728B52AA6E4}">
                    <adec:decorative xmlns:adec="http://schemas.microsoft.com/office/drawing/2017/decorative" val="1"/>
                  </a:ext>
                </a:extLst>
              </p:cNvPr>
              <p:cNvCxnSpPr>
                <a:cxnSpLocks/>
                <a:stCxn id="967" idx="0"/>
                <a:endCxn id="971" idx="2"/>
              </p:cNvCxnSpPr>
              <p:nvPr/>
            </p:nvCxnSpPr>
            <p:spPr>
              <a:xfrm flipH="1" flipV="1">
                <a:off x="3944205" y="5247130"/>
                <a:ext cx="0" cy="229110"/>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73" name="Rectangle 972">
                <a:extLst>
                  <a:ext uri="{FF2B5EF4-FFF2-40B4-BE49-F238E27FC236}">
                    <a16:creationId xmlns:a16="http://schemas.microsoft.com/office/drawing/2014/main" id="{3AE54B92-2265-4A14-A54E-420C822F4F93}"/>
                  </a:ext>
                </a:extLst>
              </p:cNvPr>
              <p:cNvSpPr/>
              <p:nvPr/>
            </p:nvSpPr>
            <p:spPr bwMode="auto">
              <a:xfrm>
                <a:off x="3284000" y="3801195"/>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974" name="TextBox 973">
                <a:extLst>
                  <a:ext uri="{FF2B5EF4-FFF2-40B4-BE49-F238E27FC236}">
                    <a16:creationId xmlns:a16="http://schemas.microsoft.com/office/drawing/2014/main" id="{F342F1AC-73DF-4566-8BBD-BE7DA41279C9}"/>
                  </a:ext>
                </a:extLst>
              </p:cNvPr>
              <p:cNvSpPr txBox="1"/>
              <p:nvPr/>
            </p:nvSpPr>
            <p:spPr>
              <a:xfrm>
                <a:off x="3253315" y="4109782"/>
                <a:ext cx="134618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data services (SQLMI/PGHS)</a:t>
                </a: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975" name="Group 974">
                <a:extLst>
                  <a:ext uri="{FF2B5EF4-FFF2-40B4-BE49-F238E27FC236}">
                    <a16:creationId xmlns:a16="http://schemas.microsoft.com/office/drawing/2014/main" id="{B9C6CFE2-DB08-4635-97B3-1FED4EDDE544}"/>
                  </a:ext>
                </a:extLst>
              </p:cNvPr>
              <p:cNvGrpSpPr/>
              <p:nvPr/>
            </p:nvGrpSpPr>
            <p:grpSpPr>
              <a:xfrm>
                <a:off x="3634446" y="3871720"/>
                <a:ext cx="599974" cy="274320"/>
                <a:chOff x="5390169" y="4455523"/>
                <a:chExt cx="599974" cy="274320"/>
              </a:xfrm>
            </p:grpSpPr>
            <p:pic>
              <p:nvPicPr>
                <p:cNvPr id="983" name="Graphic 982">
                  <a:extLst>
                    <a:ext uri="{FF2B5EF4-FFF2-40B4-BE49-F238E27FC236}">
                      <a16:creationId xmlns:a16="http://schemas.microsoft.com/office/drawing/2014/main" id="{23910E70-C1A9-4EE6-B307-BB502A9D4EF9}"/>
                    </a:ext>
                    <a:ext uri="{C183D7F6-B498-43B3-948B-1728B52AA6E4}">
                      <adec:decorative xmlns:adec="http://schemas.microsoft.com/office/drawing/2017/decorative" val="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715823" y="4455523"/>
                  <a:ext cx="274320" cy="274320"/>
                </a:xfrm>
                <a:prstGeom prst="rect">
                  <a:avLst/>
                </a:prstGeom>
              </p:spPr>
            </p:pic>
            <p:pic>
              <p:nvPicPr>
                <p:cNvPr id="984" name="Graphic 983">
                  <a:extLst>
                    <a:ext uri="{FF2B5EF4-FFF2-40B4-BE49-F238E27FC236}">
                      <a16:creationId xmlns:a16="http://schemas.microsoft.com/office/drawing/2014/main" id="{39B392E2-71EE-4A0A-813F-C1487912B9C7}"/>
                    </a:ext>
                    <a:ext uri="{C183D7F6-B498-43B3-948B-1728B52AA6E4}">
                      <adec:decorative xmlns:adec="http://schemas.microsoft.com/office/drawing/2017/decorative" val="1"/>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5390169" y="4455523"/>
                  <a:ext cx="274320" cy="274320"/>
                </a:xfrm>
                <a:prstGeom prst="rect">
                  <a:avLst/>
                </a:prstGeom>
              </p:spPr>
            </p:pic>
          </p:grpSp>
          <p:cxnSp>
            <p:nvCxnSpPr>
              <p:cNvPr id="976" name="Straight Connector 975">
                <a:extLst>
                  <a:ext uri="{FF2B5EF4-FFF2-40B4-BE49-F238E27FC236}">
                    <a16:creationId xmlns:a16="http://schemas.microsoft.com/office/drawing/2014/main" id="{E318B417-142D-4B70-B793-1885E7339B97}"/>
                  </a:ext>
                  <a:ext uri="{C183D7F6-B498-43B3-948B-1728B52AA6E4}">
                    <adec:decorative xmlns:adec="http://schemas.microsoft.com/office/drawing/2017/decorative" val="1"/>
                  </a:ext>
                </a:extLst>
              </p:cNvPr>
              <p:cNvCxnSpPr>
                <a:cxnSpLocks/>
                <a:stCxn id="970" idx="0"/>
                <a:endCxn id="974" idx="2"/>
              </p:cNvCxnSpPr>
              <p:nvPr/>
            </p:nvCxnSpPr>
            <p:spPr>
              <a:xfrm flipH="1" flipV="1">
                <a:off x="3926405" y="4417559"/>
                <a:ext cx="0" cy="218043"/>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77" name="Group 976">
                <a:extLst>
                  <a:ext uri="{FF2B5EF4-FFF2-40B4-BE49-F238E27FC236}">
                    <a16:creationId xmlns:a16="http://schemas.microsoft.com/office/drawing/2014/main" id="{E0D96DCC-A750-443D-AB8E-B2585ACD6893}"/>
                  </a:ext>
                </a:extLst>
              </p:cNvPr>
              <p:cNvGrpSpPr/>
              <p:nvPr/>
            </p:nvGrpSpPr>
            <p:grpSpPr>
              <a:xfrm>
                <a:off x="3264786" y="3118149"/>
                <a:ext cx="1346180" cy="464011"/>
                <a:chOff x="5503741" y="4181124"/>
                <a:chExt cx="1346180" cy="464011"/>
              </a:xfrm>
            </p:grpSpPr>
            <p:grpSp>
              <p:nvGrpSpPr>
                <p:cNvPr id="979" name="Group 978">
                  <a:extLst>
                    <a:ext uri="{FF2B5EF4-FFF2-40B4-BE49-F238E27FC236}">
                      <a16:creationId xmlns:a16="http://schemas.microsoft.com/office/drawing/2014/main" id="{3F7729C2-D329-4F44-8E15-4E4B98B7E022}"/>
                    </a:ext>
                  </a:extLst>
                </p:cNvPr>
                <p:cNvGrpSpPr/>
                <p:nvPr/>
              </p:nvGrpSpPr>
              <p:grpSpPr>
                <a:xfrm>
                  <a:off x="5503741" y="4181124"/>
                  <a:ext cx="1346180" cy="464011"/>
                  <a:chOff x="3294774" y="3932321"/>
                  <a:chExt cx="1346180" cy="464011"/>
                </a:xfrm>
              </p:grpSpPr>
              <p:sp>
                <p:nvSpPr>
                  <p:cNvPr id="981" name="Rectangle 980">
                    <a:extLst>
                      <a:ext uri="{FF2B5EF4-FFF2-40B4-BE49-F238E27FC236}">
                        <a16:creationId xmlns:a16="http://schemas.microsoft.com/office/drawing/2014/main" id="{D0F3B6D5-63B2-4585-871B-5C7BDDB6D9DB}"/>
                      </a:ext>
                    </a:extLst>
                  </p:cNvPr>
                  <p:cNvSpPr/>
                  <p:nvPr/>
                </p:nvSpPr>
                <p:spPr bwMode="auto">
                  <a:xfrm>
                    <a:off x="3310060" y="3932321"/>
                    <a:ext cx="1313518"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982" name="TextBox 981">
                    <a:extLst>
                      <a:ext uri="{FF2B5EF4-FFF2-40B4-BE49-F238E27FC236}">
                        <a16:creationId xmlns:a16="http://schemas.microsoft.com/office/drawing/2014/main" id="{0004900F-014A-4318-A1E8-11199E25DC9D}"/>
                      </a:ext>
                    </a:extLst>
                  </p:cNvPr>
                  <p:cNvSpPr txBox="1"/>
                  <p:nvPr/>
                </p:nvSpPr>
                <p:spPr>
                  <a:xfrm>
                    <a:off x="3294774" y="4196277"/>
                    <a:ext cx="1346180" cy="2000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Arc data controller</a:t>
                    </a: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pic>
              <p:nvPicPr>
                <p:cNvPr id="980" name="Graphic 979">
                  <a:extLst>
                    <a:ext uri="{FF2B5EF4-FFF2-40B4-BE49-F238E27FC236}">
                      <a16:creationId xmlns:a16="http://schemas.microsoft.com/office/drawing/2014/main" id="{49F50CAF-BD3A-412D-92DE-878FBA63E43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047642" y="4208476"/>
                  <a:ext cx="274320" cy="274320"/>
                </a:xfrm>
                <a:prstGeom prst="rect">
                  <a:avLst/>
                </a:prstGeom>
              </p:spPr>
            </p:pic>
          </p:grpSp>
          <p:cxnSp>
            <p:nvCxnSpPr>
              <p:cNvPr id="978" name="Straight Connector 977">
                <a:extLst>
                  <a:ext uri="{FF2B5EF4-FFF2-40B4-BE49-F238E27FC236}">
                    <a16:creationId xmlns:a16="http://schemas.microsoft.com/office/drawing/2014/main" id="{93673264-502F-422F-AAB3-A91A7128FC50}"/>
                  </a:ext>
                  <a:ext uri="{C183D7F6-B498-43B3-948B-1728B52AA6E4}">
                    <adec:decorative xmlns:adec="http://schemas.microsoft.com/office/drawing/2017/decorative" val="1"/>
                  </a:ext>
                </a:extLst>
              </p:cNvPr>
              <p:cNvCxnSpPr>
                <a:cxnSpLocks/>
                <a:stCxn id="973" idx="0"/>
                <a:endCxn id="982" idx="2"/>
              </p:cNvCxnSpPr>
              <p:nvPr/>
            </p:nvCxnSpPr>
            <p:spPr>
              <a:xfrm flipH="1" flipV="1">
                <a:off x="3937876" y="3582160"/>
                <a:ext cx="0" cy="219035"/>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52" name="Graphic 951">
              <a:extLst>
                <a:ext uri="{FF2B5EF4-FFF2-40B4-BE49-F238E27FC236}">
                  <a16:creationId xmlns:a16="http://schemas.microsoft.com/office/drawing/2014/main" id="{0AFC948F-AC62-4993-8943-64DFEB3EA8BA}"/>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1965436" y="4657845"/>
              <a:ext cx="272606" cy="272606"/>
            </a:xfrm>
            <a:prstGeom prst="rect">
              <a:avLst/>
            </a:prstGeom>
          </p:spPr>
        </p:pic>
        <p:sp>
          <p:nvSpPr>
            <p:cNvPr id="953" name="TextBox 952">
              <a:extLst>
                <a:ext uri="{FF2B5EF4-FFF2-40B4-BE49-F238E27FC236}">
                  <a16:creationId xmlns:a16="http://schemas.microsoft.com/office/drawing/2014/main" id="{B8A63F93-5A98-4865-B295-5D5F95DD59FE}"/>
                </a:ext>
              </a:extLst>
            </p:cNvPr>
            <p:cNvSpPr txBox="1"/>
            <p:nvPr/>
          </p:nvSpPr>
          <p:spPr>
            <a:xfrm>
              <a:off x="1133636" y="4387000"/>
              <a:ext cx="1269064" cy="307777"/>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68F8AD"/>
                  </a:solidFill>
                  <a:effectLst/>
                  <a:uLnTx/>
                  <a:uFillTx/>
                  <a:latin typeface="Segoe UI Semibold"/>
                  <a:ea typeface="+mn-ea"/>
                  <a:cs typeface="Segoe UI" pitchFamily="34" charset="0"/>
                </a:rPr>
                <a:t>Custom Location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68F8AD"/>
                  </a:solidFill>
                  <a:effectLst/>
                  <a:uLnTx/>
                  <a:uFillTx/>
                  <a:latin typeface="Segoe UI Semibold"/>
                  <a:ea typeface="+mn-ea"/>
                  <a:cs typeface="Segoe UI" pitchFamily="34" charset="0"/>
                </a:rPr>
                <a:t>Mapping</a:t>
              </a:r>
              <a:endParaRPr kumimoji="0" lang="en-US" sz="1800" b="0" i="0" u="none" strike="noStrike" kern="1200" cap="none" spc="0" normalizeH="0" baseline="0" noProof="0">
                <a:ln>
                  <a:noFill/>
                </a:ln>
                <a:solidFill>
                  <a:srgbClr val="68F8AD"/>
                </a:solidFill>
                <a:effectLst/>
                <a:uLnTx/>
                <a:uFillTx/>
                <a:latin typeface="Segoe UI Semibold"/>
                <a:ea typeface="+mn-ea"/>
                <a:cs typeface="Segoe UI" pitchFamily="34" charset="0"/>
              </a:endParaRPr>
            </a:p>
          </p:txBody>
        </p:sp>
        <p:cxnSp>
          <p:nvCxnSpPr>
            <p:cNvPr id="954" name="Connector: Elbow 953">
              <a:extLst>
                <a:ext uri="{FF2B5EF4-FFF2-40B4-BE49-F238E27FC236}">
                  <a16:creationId xmlns:a16="http://schemas.microsoft.com/office/drawing/2014/main" id="{50D1F088-C733-419A-A4CC-17C74BE31957}"/>
                </a:ext>
              </a:extLst>
            </p:cNvPr>
            <p:cNvCxnSpPr>
              <a:cxnSpLocks/>
            </p:cNvCxnSpPr>
            <p:nvPr/>
          </p:nvCxnSpPr>
          <p:spPr>
            <a:xfrm flipH="1" flipV="1">
              <a:off x="1891159" y="4017319"/>
              <a:ext cx="2170" cy="1737360"/>
            </a:xfrm>
            <a:prstGeom prst="bentConnector3">
              <a:avLst>
                <a:gd name="adj1" fmla="val -18962212"/>
              </a:avLst>
            </a:prstGeom>
            <a:ln w="12700">
              <a:solidFill>
                <a:schemeClr val="tx1">
                  <a:lumMod val="6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55" name="Group 954">
              <a:extLst>
                <a:ext uri="{FF2B5EF4-FFF2-40B4-BE49-F238E27FC236}">
                  <a16:creationId xmlns:a16="http://schemas.microsoft.com/office/drawing/2014/main" id="{AE8D1BC2-2CB5-430F-B2EA-3FB3F8A31AF3}"/>
                </a:ext>
              </a:extLst>
            </p:cNvPr>
            <p:cNvGrpSpPr/>
            <p:nvPr/>
          </p:nvGrpSpPr>
          <p:grpSpPr>
            <a:xfrm>
              <a:off x="375661" y="5282630"/>
              <a:ext cx="695535" cy="205828"/>
              <a:chOff x="3273478" y="5394119"/>
              <a:chExt cx="695535" cy="205828"/>
            </a:xfrm>
          </p:grpSpPr>
          <p:pic>
            <p:nvPicPr>
              <p:cNvPr id="964" name="Graphic 963">
                <a:extLst>
                  <a:ext uri="{FF2B5EF4-FFF2-40B4-BE49-F238E27FC236}">
                    <a16:creationId xmlns:a16="http://schemas.microsoft.com/office/drawing/2014/main" id="{F2D91C02-00CE-4636-8B39-DC932BEDA2DA}"/>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3517040" y="5398779"/>
                <a:ext cx="207264" cy="201168"/>
              </a:xfrm>
              <a:prstGeom prst="rect">
                <a:avLst/>
              </a:prstGeom>
            </p:spPr>
          </p:pic>
          <p:pic>
            <p:nvPicPr>
              <p:cNvPr id="965" name="Graphic 964">
                <a:extLst>
                  <a:ext uri="{FF2B5EF4-FFF2-40B4-BE49-F238E27FC236}">
                    <a16:creationId xmlns:a16="http://schemas.microsoft.com/office/drawing/2014/main" id="{4323B1F9-A94E-4413-99AD-BA99FF96AEE9}"/>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273478" y="5399336"/>
                <a:ext cx="206117" cy="200055"/>
              </a:xfrm>
              <a:prstGeom prst="rect">
                <a:avLst/>
              </a:prstGeom>
            </p:spPr>
          </p:pic>
          <p:pic>
            <p:nvPicPr>
              <p:cNvPr id="966" name="Graphic 965">
                <a:extLst>
                  <a:ext uri="{FF2B5EF4-FFF2-40B4-BE49-F238E27FC236}">
                    <a16:creationId xmlns:a16="http://schemas.microsoft.com/office/drawing/2014/main" id="{4EEAECB4-8792-4228-8314-3CD8E467030E}"/>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761749" y="5394119"/>
                <a:ext cx="207264" cy="201168"/>
              </a:xfrm>
              <a:prstGeom prst="rect">
                <a:avLst/>
              </a:prstGeom>
            </p:spPr>
          </p:pic>
        </p:grpSp>
        <p:grpSp>
          <p:nvGrpSpPr>
            <p:cNvPr id="956" name="Group 955">
              <a:extLst>
                <a:ext uri="{FF2B5EF4-FFF2-40B4-BE49-F238E27FC236}">
                  <a16:creationId xmlns:a16="http://schemas.microsoft.com/office/drawing/2014/main" id="{3BC54958-EBC6-4797-9F01-FAD669B7E3D7}"/>
                </a:ext>
              </a:extLst>
            </p:cNvPr>
            <p:cNvGrpSpPr/>
            <p:nvPr/>
          </p:nvGrpSpPr>
          <p:grpSpPr>
            <a:xfrm>
              <a:off x="724102" y="4706719"/>
              <a:ext cx="977696" cy="275562"/>
              <a:chOff x="3434433" y="4786760"/>
              <a:chExt cx="977696" cy="275562"/>
            </a:xfrm>
          </p:grpSpPr>
          <p:pic>
            <p:nvPicPr>
              <p:cNvPr id="961" name="Graphic 960">
                <a:extLst>
                  <a:ext uri="{FF2B5EF4-FFF2-40B4-BE49-F238E27FC236}">
                    <a16:creationId xmlns:a16="http://schemas.microsoft.com/office/drawing/2014/main" id="{B7C66116-7AAD-4996-B1E3-874AC08211AC}"/>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3434433" y="4788002"/>
                <a:ext cx="274320" cy="274320"/>
              </a:xfrm>
              <a:prstGeom prst="rect">
                <a:avLst/>
              </a:prstGeom>
            </p:spPr>
          </p:pic>
          <p:pic>
            <p:nvPicPr>
              <p:cNvPr id="962" name="Graphic 961">
                <a:extLst>
                  <a:ext uri="{FF2B5EF4-FFF2-40B4-BE49-F238E27FC236}">
                    <a16:creationId xmlns:a16="http://schemas.microsoft.com/office/drawing/2014/main" id="{AACDC0B1-786D-434C-8E72-F2C5830B731E}"/>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3786121" y="4787381"/>
                <a:ext cx="274320" cy="274320"/>
              </a:xfrm>
              <a:prstGeom prst="rect">
                <a:avLst/>
              </a:prstGeom>
            </p:spPr>
          </p:pic>
          <p:pic>
            <p:nvPicPr>
              <p:cNvPr id="963" name="Graphic 962">
                <a:extLst>
                  <a:ext uri="{FF2B5EF4-FFF2-40B4-BE49-F238E27FC236}">
                    <a16:creationId xmlns:a16="http://schemas.microsoft.com/office/drawing/2014/main" id="{6746C344-2CF0-406F-BCB9-F64B9C211C11}"/>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4137809" y="4786760"/>
                <a:ext cx="274320" cy="274320"/>
              </a:xfrm>
              <a:prstGeom prst="rect">
                <a:avLst/>
              </a:prstGeom>
            </p:spPr>
          </p:pic>
        </p:grpSp>
        <p:cxnSp>
          <p:nvCxnSpPr>
            <p:cNvPr id="957" name="Connector: Elbow 956">
              <a:extLst>
                <a:ext uri="{FF2B5EF4-FFF2-40B4-BE49-F238E27FC236}">
                  <a16:creationId xmlns:a16="http://schemas.microsoft.com/office/drawing/2014/main" id="{CB970908-E17D-469B-9967-CDFFA715F663}"/>
                </a:ext>
              </a:extLst>
            </p:cNvPr>
            <p:cNvCxnSpPr>
              <a:cxnSpLocks/>
            </p:cNvCxnSpPr>
            <p:nvPr/>
          </p:nvCxnSpPr>
          <p:spPr>
            <a:xfrm flipH="1" flipV="1">
              <a:off x="1869199" y="3290147"/>
              <a:ext cx="24130" cy="2468880"/>
            </a:xfrm>
            <a:prstGeom prst="bentConnector3">
              <a:avLst>
                <a:gd name="adj1" fmla="val -1726316"/>
              </a:avLst>
            </a:prstGeom>
            <a:ln w="12700">
              <a:solidFill>
                <a:schemeClr val="tx1">
                  <a:lumMod val="6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958" name="TextBox 957">
              <a:extLst>
                <a:ext uri="{FF2B5EF4-FFF2-40B4-BE49-F238E27FC236}">
                  <a16:creationId xmlns:a16="http://schemas.microsoft.com/office/drawing/2014/main" id="{A2FE11DF-E6DF-4153-AB65-D6715EA6BC0D}"/>
                </a:ext>
              </a:extLst>
            </p:cNvPr>
            <p:cNvSpPr txBox="1"/>
            <p:nvPr/>
          </p:nvSpPr>
          <p:spPr>
            <a:xfrm>
              <a:off x="1208377" y="5282730"/>
              <a:ext cx="1163390"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D2D2D2"/>
                  </a:solidFill>
                  <a:effectLst/>
                  <a:uLnTx/>
                  <a:uFillTx/>
                  <a:latin typeface="Segoe UI Semibold"/>
                  <a:ea typeface="+mn-ea"/>
                  <a:cs typeface="Segoe UI" pitchFamily="34" charset="0"/>
                </a:rPr>
                <a:t>Kubernetes Resources</a:t>
              </a:r>
              <a:endParaRPr kumimoji="0" lang="en-US" sz="1800" b="0" i="0" u="none" strike="noStrike" kern="1200" cap="none" spc="0" normalizeH="0" baseline="0" noProof="0">
                <a:ln>
                  <a:noFill/>
                </a:ln>
                <a:solidFill>
                  <a:srgbClr val="D2D2D2"/>
                </a:solidFill>
                <a:effectLst/>
                <a:uLnTx/>
                <a:uFillTx/>
                <a:latin typeface="Segoe UI Semibold"/>
                <a:ea typeface="+mn-ea"/>
                <a:cs typeface="Segoe UI" pitchFamily="34" charset="0"/>
              </a:endParaRPr>
            </a:p>
          </p:txBody>
        </p:sp>
        <p:sp>
          <p:nvSpPr>
            <p:cNvPr id="959" name="Rectangle 958">
              <a:extLst>
                <a:ext uri="{FF2B5EF4-FFF2-40B4-BE49-F238E27FC236}">
                  <a16:creationId xmlns:a16="http://schemas.microsoft.com/office/drawing/2014/main" id="{18CCEF39-FCE7-4034-A132-0C9BD03D7605}"/>
                </a:ext>
              </a:extLst>
            </p:cNvPr>
            <p:cNvSpPr/>
            <p:nvPr/>
          </p:nvSpPr>
          <p:spPr bwMode="auto">
            <a:xfrm>
              <a:off x="220489" y="5583503"/>
              <a:ext cx="406888" cy="25122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K8s</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API</a:t>
              </a:r>
            </a:p>
          </p:txBody>
        </p:sp>
        <p:cxnSp>
          <p:nvCxnSpPr>
            <p:cNvPr id="960" name="Connector: Elbow 959">
              <a:extLst>
                <a:ext uri="{FF2B5EF4-FFF2-40B4-BE49-F238E27FC236}">
                  <a16:creationId xmlns:a16="http://schemas.microsoft.com/office/drawing/2014/main" id="{BBF4EF64-BBEB-4FDE-9D73-509095FD7910}"/>
                </a:ext>
              </a:extLst>
            </p:cNvPr>
            <p:cNvCxnSpPr>
              <a:cxnSpLocks/>
              <a:endCxn id="981" idx="1"/>
            </p:cNvCxnSpPr>
            <p:nvPr/>
          </p:nvCxnSpPr>
          <p:spPr>
            <a:xfrm rot="5400000" flipH="1" flipV="1">
              <a:off x="-663872" y="4363952"/>
              <a:ext cx="2206997" cy="232110"/>
            </a:xfrm>
            <a:prstGeom prst="bentConnector2">
              <a:avLst/>
            </a:prstGeom>
            <a:ln w="12700">
              <a:solidFill>
                <a:srgbClr val="E5A56B"/>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030" name="Rectangle 1029">
            <a:extLst>
              <a:ext uri="{FF2B5EF4-FFF2-40B4-BE49-F238E27FC236}">
                <a16:creationId xmlns:a16="http://schemas.microsoft.com/office/drawing/2014/main" id="{07A61C6D-3ACB-41FC-8C9C-2C604F8D9AD3}"/>
              </a:ext>
              <a:ext uri="{C183D7F6-B498-43B3-948B-1728B52AA6E4}">
                <adec:decorative xmlns:adec="http://schemas.microsoft.com/office/drawing/2017/decorative" val="1"/>
              </a:ext>
            </a:extLst>
          </p:cNvPr>
          <p:cNvSpPr/>
          <p:nvPr/>
        </p:nvSpPr>
        <p:spPr bwMode="auto">
          <a:xfrm>
            <a:off x="4954722" y="6116398"/>
            <a:ext cx="2218915"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VMware vSphere</a:t>
            </a:r>
          </a:p>
        </p:txBody>
      </p:sp>
      <p:cxnSp>
        <p:nvCxnSpPr>
          <p:cNvPr id="992" name="Connector: Elbow 991">
            <a:extLst>
              <a:ext uri="{FF2B5EF4-FFF2-40B4-BE49-F238E27FC236}">
                <a16:creationId xmlns:a16="http://schemas.microsoft.com/office/drawing/2014/main" id="{1103C2F9-7BE7-4D64-89CE-32DFC20E304D}"/>
              </a:ext>
              <a:ext uri="{C183D7F6-B498-43B3-948B-1728B52AA6E4}">
                <adec:decorative xmlns:adec="http://schemas.microsoft.com/office/drawing/2017/decorative" val="1"/>
              </a:ext>
            </a:extLst>
          </p:cNvPr>
          <p:cNvCxnSpPr>
            <a:cxnSpLocks/>
            <a:stCxn id="1012" idx="3"/>
            <a:endCxn id="1015" idx="3"/>
          </p:cNvCxnSpPr>
          <p:nvPr/>
        </p:nvCxnSpPr>
        <p:spPr>
          <a:xfrm flipH="1" flipV="1">
            <a:off x="6725737" y="4109836"/>
            <a:ext cx="2170" cy="834407"/>
          </a:xfrm>
          <a:prstGeom prst="bentConnector3">
            <a:avLst>
              <a:gd name="adj1" fmla="val -16621198"/>
            </a:avLst>
          </a:prstGeom>
          <a:ln w="12700">
            <a:solidFill>
              <a:srgbClr val="68F8AD"/>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09" name="Rectangle 1008">
            <a:extLst>
              <a:ext uri="{FF2B5EF4-FFF2-40B4-BE49-F238E27FC236}">
                <a16:creationId xmlns:a16="http://schemas.microsoft.com/office/drawing/2014/main" id="{06EA4231-4438-4B40-A650-50308D08C310}"/>
              </a:ext>
              <a:ext uri="{C183D7F6-B498-43B3-948B-1728B52AA6E4}">
                <adec:decorative xmlns:adec="http://schemas.microsoft.com/office/drawing/2017/decorative" val="1"/>
              </a:ext>
            </a:extLst>
          </p:cNvPr>
          <p:cNvSpPr/>
          <p:nvPr/>
        </p:nvSpPr>
        <p:spPr bwMode="auto">
          <a:xfrm>
            <a:off x="5396357" y="5487701"/>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1010" name="TextBox 1009">
            <a:extLst>
              <a:ext uri="{FF2B5EF4-FFF2-40B4-BE49-F238E27FC236}">
                <a16:creationId xmlns:a16="http://schemas.microsoft.com/office/drawing/2014/main" id="{4403F02C-3A11-4429-BC47-2B7702DD013D}"/>
              </a:ext>
              <a:ext uri="{C183D7F6-B498-43B3-948B-1728B52AA6E4}">
                <adec:decorative xmlns:adec="http://schemas.microsoft.com/office/drawing/2017/decorative" val="1"/>
              </a:ext>
            </a:extLst>
          </p:cNvPr>
          <p:cNvSpPr txBox="1"/>
          <p:nvPr/>
        </p:nvSpPr>
        <p:spPr>
          <a:xfrm>
            <a:off x="5296680" y="5808621"/>
            <a:ext cx="15341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VMware Tanzu Grid</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(TKG) clusters</a:t>
            </a:r>
            <a:endParaRPr kumimoji="0" lang="en-US" sz="1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1012" name="Rectangle 1011">
            <a:extLst>
              <a:ext uri="{FF2B5EF4-FFF2-40B4-BE49-F238E27FC236}">
                <a16:creationId xmlns:a16="http://schemas.microsoft.com/office/drawing/2014/main" id="{0FD34FC4-A335-47C0-BAD9-B8D96CC75390}"/>
              </a:ext>
              <a:ext uri="{C183D7F6-B498-43B3-948B-1728B52AA6E4}">
                <adec:decorative xmlns:adec="http://schemas.microsoft.com/office/drawing/2017/decorative" val="1"/>
              </a:ext>
            </a:extLst>
          </p:cNvPr>
          <p:cNvSpPr/>
          <p:nvPr/>
        </p:nvSpPr>
        <p:spPr bwMode="auto">
          <a:xfrm>
            <a:off x="5396357" y="4647063"/>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1013" name="TextBox 1012">
            <a:extLst>
              <a:ext uri="{FF2B5EF4-FFF2-40B4-BE49-F238E27FC236}">
                <a16:creationId xmlns:a16="http://schemas.microsoft.com/office/drawing/2014/main" id="{16AD94F3-9051-4E16-8C24-7A96BC240F5E}"/>
              </a:ext>
              <a:ext uri="{C183D7F6-B498-43B3-948B-1728B52AA6E4}">
                <adec:decorative xmlns:adec="http://schemas.microsoft.com/office/drawing/2017/decorative" val="1"/>
              </a:ext>
            </a:extLst>
          </p:cNvPr>
          <p:cNvSpPr txBox="1"/>
          <p:nvPr/>
        </p:nvSpPr>
        <p:spPr>
          <a:xfrm>
            <a:off x="5543062" y="4950814"/>
            <a:ext cx="10226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Kubernetes clusters</a:t>
            </a:r>
            <a:endParaRPr kumimoji="0" lang="en-US" sz="1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cxnSp>
        <p:nvCxnSpPr>
          <p:cNvPr id="1014" name="Straight Connector 1013">
            <a:extLst>
              <a:ext uri="{FF2B5EF4-FFF2-40B4-BE49-F238E27FC236}">
                <a16:creationId xmlns:a16="http://schemas.microsoft.com/office/drawing/2014/main" id="{B8EB9DA7-C986-49F1-A1E8-FE3763EA5FE8}"/>
              </a:ext>
              <a:ext uri="{C183D7F6-B498-43B3-948B-1728B52AA6E4}">
                <adec:decorative xmlns:adec="http://schemas.microsoft.com/office/drawing/2017/decorative" val="1"/>
              </a:ext>
            </a:extLst>
          </p:cNvPr>
          <p:cNvCxnSpPr>
            <a:cxnSpLocks/>
            <a:stCxn id="1009" idx="0"/>
            <a:endCxn id="1013" idx="2"/>
          </p:cNvCxnSpPr>
          <p:nvPr/>
        </p:nvCxnSpPr>
        <p:spPr>
          <a:xfrm flipH="1" flipV="1">
            <a:off x="6054392" y="5258591"/>
            <a:ext cx="0" cy="229110"/>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15" name="Rectangle 1014">
            <a:extLst>
              <a:ext uri="{FF2B5EF4-FFF2-40B4-BE49-F238E27FC236}">
                <a16:creationId xmlns:a16="http://schemas.microsoft.com/office/drawing/2014/main" id="{7E317CC5-FD62-4BDA-AF27-66CC117582B9}"/>
              </a:ext>
              <a:ext uri="{C183D7F6-B498-43B3-948B-1728B52AA6E4}">
                <adec:decorative xmlns:adec="http://schemas.microsoft.com/office/drawing/2017/decorative" val="1"/>
              </a:ext>
            </a:extLst>
          </p:cNvPr>
          <p:cNvSpPr/>
          <p:nvPr/>
        </p:nvSpPr>
        <p:spPr bwMode="auto">
          <a:xfrm>
            <a:off x="5394187" y="3812656"/>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1016" name="TextBox 1015">
            <a:extLst>
              <a:ext uri="{FF2B5EF4-FFF2-40B4-BE49-F238E27FC236}">
                <a16:creationId xmlns:a16="http://schemas.microsoft.com/office/drawing/2014/main" id="{93B9EF33-5ECB-45E6-B360-A01C098E6DC6}"/>
              </a:ext>
              <a:ext uri="{C183D7F6-B498-43B3-948B-1728B52AA6E4}">
                <adec:decorative xmlns:adec="http://schemas.microsoft.com/office/drawing/2017/decorative" val="1"/>
              </a:ext>
            </a:extLst>
          </p:cNvPr>
          <p:cNvSpPr txBox="1"/>
          <p:nvPr/>
        </p:nvSpPr>
        <p:spPr>
          <a:xfrm>
            <a:off x="5363502" y="4121243"/>
            <a:ext cx="134618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data services (SQLMI/PGHS)</a:t>
            </a: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1017" name="Group 1016">
            <a:extLst>
              <a:ext uri="{FF2B5EF4-FFF2-40B4-BE49-F238E27FC236}">
                <a16:creationId xmlns:a16="http://schemas.microsoft.com/office/drawing/2014/main" id="{291BA44C-9949-4624-9417-F70FB9251E07}"/>
              </a:ext>
              <a:ext uri="{C183D7F6-B498-43B3-948B-1728B52AA6E4}">
                <adec:decorative xmlns:adec="http://schemas.microsoft.com/office/drawing/2017/decorative" val="1"/>
              </a:ext>
            </a:extLst>
          </p:cNvPr>
          <p:cNvGrpSpPr/>
          <p:nvPr/>
        </p:nvGrpSpPr>
        <p:grpSpPr>
          <a:xfrm>
            <a:off x="5744633" y="3883181"/>
            <a:ext cx="599974" cy="274320"/>
            <a:chOff x="5390169" y="4455523"/>
            <a:chExt cx="599974" cy="274320"/>
          </a:xfrm>
        </p:grpSpPr>
        <p:pic>
          <p:nvPicPr>
            <p:cNvPr id="1025" name="Graphic 1024">
              <a:extLst>
                <a:ext uri="{FF2B5EF4-FFF2-40B4-BE49-F238E27FC236}">
                  <a16:creationId xmlns:a16="http://schemas.microsoft.com/office/drawing/2014/main" id="{966BF523-FC00-4B81-B7C5-BEDCBCAB6AA2}"/>
                </a:ext>
                <a:ext uri="{C183D7F6-B498-43B3-948B-1728B52AA6E4}">
                  <adec:decorative xmlns:adec="http://schemas.microsoft.com/office/drawing/2017/decorative" val="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715823" y="4455523"/>
              <a:ext cx="274320" cy="274320"/>
            </a:xfrm>
            <a:prstGeom prst="rect">
              <a:avLst/>
            </a:prstGeom>
          </p:spPr>
        </p:pic>
        <p:pic>
          <p:nvPicPr>
            <p:cNvPr id="1026" name="Graphic 1025">
              <a:extLst>
                <a:ext uri="{FF2B5EF4-FFF2-40B4-BE49-F238E27FC236}">
                  <a16:creationId xmlns:a16="http://schemas.microsoft.com/office/drawing/2014/main" id="{A9D288AE-E924-47E2-8D5D-D45DD4F4BDCA}"/>
                </a:ext>
                <a:ext uri="{C183D7F6-B498-43B3-948B-1728B52AA6E4}">
                  <adec:decorative xmlns:adec="http://schemas.microsoft.com/office/drawing/2017/decorative" val="1"/>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5390169" y="4455523"/>
              <a:ext cx="274320" cy="274320"/>
            </a:xfrm>
            <a:prstGeom prst="rect">
              <a:avLst/>
            </a:prstGeom>
          </p:spPr>
        </p:pic>
      </p:grpSp>
      <p:cxnSp>
        <p:nvCxnSpPr>
          <p:cNvPr id="1018" name="Straight Connector 1017">
            <a:extLst>
              <a:ext uri="{FF2B5EF4-FFF2-40B4-BE49-F238E27FC236}">
                <a16:creationId xmlns:a16="http://schemas.microsoft.com/office/drawing/2014/main" id="{1A7ECC57-CEC1-44E6-A9F7-EDCCCCB499D5}"/>
              </a:ext>
              <a:ext uri="{C183D7F6-B498-43B3-948B-1728B52AA6E4}">
                <adec:decorative xmlns:adec="http://schemas.microsoft.com/office/drawing/2017/decorative" val="1"/>
              </a:ext>
            </a:extLst>
          </p:cNvPr>
          <p:cNvCxnSpPr>
            <a:cxnSpLocks/>
            <a:stCxn id="1012" idx="0"/>
            <a:endCxn id="1016" idx="2"/>
          </p:cNvCxnSpPr>
          <p:nvPr/>
        </p:nvCxnSpPr>
        <p:spPr>
          <a:xfrm flipH="1" flipV="1">
            <a:off x="6036592" y="4429020"/>
            <a:ext cx="0" cy="218043"/>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19" name="Group 1018">
            <a:extLst>
              <a:ext uri="{FF2B5EF4-FFF2-40B4-BE49-F238E27FC236}">
                <a16:creationId xmlns:a16="http://schemas.microsoft.com/office/drawing/2014/main" id="{CD5F30FD-4946-4101-9116-91C2B2202BA9}"/>
              </a:ext>
              <a:ext uri="{C183D7F6-B498-43B3-948B-1728B52AA6E4}">
                <adec:decorative xmlns:adec="http://schemas.microsoft.com/office/drawing/2017/decorative" val="1"/>
              </a:ext>
            </a:extLst>
          </p:cNvPr>
          <p:cNvGrpSpPr/>
          <p:nvPr/>
        </p:nvGrpSpPr>
        <p:grpSpPr>
          <a:xfrm>
            <a:off x="5374973" y="3129610"/>
            <a:ext cx="1346180" cy="464011"/>
            <a:chOff x="5503741" y="4181124"/>
            <a:chExt cx="1346180" cy="464011"/>
          </a:xfrm>
        </p:grpSpPr>
        <p:grpSp>
          <p:nvGrpSpPr>
            <p:cNvPr id="1021" name="Group 1020">
              <a:extLst>
                <a:ext uri="{FF2B5EF4-FFF2-40B4-BE49-F238E27FC236}">
                  <a16:creationId xmlns:a16="http://schemas.microsoft.com/office/drawing/2014/main" id="{C98D8D54-9612-4AB4-9300-B59A846D14BB}"/>
                </a:ext>
              </a:extLst>
            </p:cNvPr>
            <p:cNvGrpSpPr/>
            <p:nvPr/>
          </p:nvGrpSpPr>
          <p:grpSpPr>
            <a:xfrm>
              <a:off x="5503741" y="4181124"/>
              <a:ext cx="1346180" cy="464011"/>
              <a:chOff x="3294774" y="3932321"/>
              <a:chExt cx="1346180" cy="464011"/>
            </a:xfrm>
          </p:grpSpPr>
          <p:sp>
            <p:nvSpPr>
              <p:cNvPr id="1023" name="Rectangle 1022">
                <a:extLst>
                  <a:ext uri="{FF2B5EF4-FFF2-40B4-BE49-F238E27FC236}">
                    <a16:creationId xmlns:a16="http://schemas.microsoft.com/office/drawing/2014/main" id="{DA2CA2C8-06E0-4CA5-BD7E-F7403B1603FC}"/>
                  </a:ext>
                </a:extLst>
              </p:cNvPr>
              <p:cNvSpPr/>
              <p:nvPr/>
            </p:nvSpPr>
            <p:spPr bwMode="auto">
              <a:xfrm>
                <a:off x="3310060" y="3932321"/>
                <a:ext cx="1313518"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1024" name="TextBox 1023">
                <a:extLst>
                  <a:ext uri="{FF2B5EF4-FFF2-40B4-BE49-F238E27FC236}">
                    <a16:creationId xmlns:a16="http://schemas.microsoft.com/office/drawing/2014/main" id="{646C3355-2A73-40BF-A2DA-D56C76ADAF00}"/>
                  </a:ext>
                </a:extLst>
              </p:cNvPr>
              <p:cNvSpPr txBox="1"/>
              <p:nvPr/>
            </p:nvSpPr>
            <p:spPr>
              <a:xfrm>
                <a:off x="3294774" y="4196277"/>
                <a:ext cx="1346180" cy="2000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Arc data controller</a:t>
                </a: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pic>
          <p:nvPicPr>
            <p:cNvPr id="1022" name="Graphic 1021">
              <a:extLst>
                <a:ext uri="{FF2B5EF4-FFF2-40B4-BE49-F238E27FC236}">
                  <a16:creationId xmlns:a16="http://schemas.microsoft.com/office/drawing/2014/main" id="{90060AB7-DF21-4C82-9965-3B3F7477E053}"/>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047642" y="4208476"/>
              <a:ext cx="274320" cy="274320"/>
            </a:xfrm>
            <a:prstGeom prst="rect">
              <a:avLst/>
            </a:prstGeom>
          </p:spPr>
        </p:pic>
      </p:grpSp>
      <p:cxnSp>
        <p:nvCxnSpPr>
          <p:cNvPr id="1020" name="Straight Connector 1019">
            <a:extLst>
              <a:ext uri="{FF2B5EF4-FFF2-40B4-BE49-F238E27FC236}">
                <a16:creationId xmlns:a16="http://schemas.microsoft.com/office/drawing/2014/main" id="{856BF402-36DB-46E2-BD91-A0C2A12D59B9}"/>
              </a:ext>
              <a:ext uri="{C183D7F6-B498-43B3-948B-1728B52AA6E4}">
                <adec:decorative xmlns:adec="http://schemas.microsoft.com/office/drawing/2017/decorative" val="1"/>
              </a:ext>
            </a:extLst>
          </p:cNvPr>
          <p:cNvCxnSpPr>
            <a:cxnSpLocks/>
            <a:stCxn id="1015" idx="0"/>
            <a:endCxn id="1024" idx="2"/>
          </p:cNvCxnSpPr>
          <p:nvPr/>
        </p:nvCxnSpPr>
        <p:spPr>
          <a:xfrm flipH="1" flipV="1">
            <a:off x="6048063" y="3593621"/>
            <a:ext cx="0" cy="219035"/>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994" name="Graphic 993">
            <a:extLst>
              <a:ext uri="{FF2B5EF4-FFF2-40B4-BE49-F238E27FC236}">
                <a16:creationId xmlns:a16="http://schemas.microsoft.com/office/drawing/2014/main" id="{223DE556-E59D-49B0-BA26-823A801AB35D}"/>
              </a:ext>
              <a:ext uri="{C183D7F6-B498-43B3-948B-1728B52AA6E4}">
                <adec:decorative xmlns:adec="http://schemas.microsoft.com/office/drawing/2017/decorative" val="1"/>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6800014" y="4638601"/>
            <a:ext cx="272606" cy="272606"/>
          </a:xfrm>
          <a:prstGeom prst="rect">
            <a:avLst/>
          </a:prstGeom>
        </p:spPr>
      </p:pic>
      <p:sp>
        <p:nvSpPr>
          <p:cNvPr id="995" name="TextBox 994">
            <a:extLst>
              <a:ext uri="{FF2B5EF4-FFF2-40B4-BE49-F238E27FC236}">
                <a16:creationId xmlns:a16="http://schemas.microsoft.com/office/drawing/2014/main" id="{333DD035-3481-49C4-991A-CBBBE5D02951}"/>
              </a:ext>
              <a:ext uri="{C183D7F6-B498-43B3-948B-1728B52AA6E4}">
                <adec:decorative xmlns:adec="http://schemas.microsoft.com/office/drawing/2017/decorative" val="1"/>
              </a:ext>
            </a:extLst>
          </p:cNvPr>
          <p:cNvSpPr txBox="1"/>
          <p:nvPr/>
        </p:nvSpPr>
        <p:spPr>
          <a:xfrm>
            <a:off x="5968214" y="4367756"/>
            <a:ext cx="1269064" cy="307777"/>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68F8AD"/>
                </a:solidFill>
                <a:effectLst/>
                <a:uLnTx/>
                <a:uFillTx/>
                <a:latin typeface="Segoe UI Semibold"/>
                <a:ea typeface="+mn-ea"/>
                <a:cs typeface="Segoe UI" pitchFamily="34" charset="0"/>
              </a:rPr>
              <a:t>Custom Location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68F8AD"/>
                </a:solidFill>
                <a:effectLst/>
                <a:uLnTx/>
                <a:uFillTx/>
                <a:latin typeface="Segoe UI Semibold"/>
                <a:ea typeface="+mn-ea"/>
                <a:cs typeface="Segoe UI" pitchFamily="34" charset="0"/>
              </a:rPr>
              <a:t>Mapping</a:t>
            </a:r>
            <a:endParaRPr kumimoji="0" lang="en-US" sz="1800" b="0" i="0" u="none" strike="noStrike" kern="1200" cap="none" spc="0" normalizeH="0" baseline="0" noProof="0">
              <a:ln>
                <a:noFill/>
              </a:ln>
              <a:solidFill>
                <a:srgbClr val="68F8AD"/>
              </a:solidFill>
              <a:effectLst/>
              <a:uLnTx/>
              <a:uFillTx/>
              <a:latin typeface="Segoe UI Semibold"/>
              <a:ea typeface="+mn-ea"/>
              <a:cs typeface="Segoe UI" pitchFamily="34" charset="0"/>
            </a:endParaRPr>
          </a:p>
        </p:txBody>
      </p:sp>
      <p:cxnSp>
        <p:nvCxnSpPr>
          <p:cNvPr id="996" name="Connector: Elbow 995">
            <a:extLst>
              <a:ext uri="{FF2B5EF4-FFF2-40B4-BE49-F238E27FC236}">
                <a16:creationId xmlns:a16="http://schemas.microsoft.com/office/drawing/2014/main" id="{5BB487FC-6714-41EA-A7B6-CECB677872A8}"/>
              </a:ext>
              <a:ext uri="{C183D7F6-B498-43B3-948B-1728B52AA6E4}">
                <adec:decorative xmlns:adec="http://schemas.microsoft.com/office/drawing/2017/decorative" val="1"/>
              </a:ext>
            </a:extLst>
          </p:cNvPr>
          <p:cNvCxnSpPr>
            <a:cxnSpLocks/>
          </p:cNvCxnSpPr>
          <p:nvPr/>
        </p:nvCxnSpPr>
        <p:spPr>
          <a:xfrm flipH="1" flipV="1">
            <a:off x="6725737" y="3998075"/>
            <a:ext cx="2170" cy="1737360"/>
          </a:xfrm>
          <a:prstGeom prst="bentConnector3">
            <a:avLst>
              <a:gd name="adj1" fmla="val -18962212"/>
            </a:avLst>
          </a:prstGeom>
          <a:ln w="12700">
            <a:solidFill>
              <a:schemeClr val="tx1">
                <a:lumMod val="6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97" name="Group 996">
            <a:extLst>
              <a:ext uri="{FF2B5EF4-FFF2-40B4-BE49-F238E27FC236}">
                <a16:creationId xmlns:a16="http://schemas.microsoft.com/office/drawing/2014/main" id="{427CE9F6-565B-4C93-B67E-4D88CBBF1832}"/>
              </a:ext>
              <a:ext uri="{C183D7F6-B498-43B3-948B-1728B52AA6E4}">
                <adec:decorative xmlns:adec="http://schemas.microsoft.com/office/drawing/2017/decorative" val="1"/>
              </a:ext>
            </a:extLst>
          </p:cNvPr>
          <p:cNvGrpSpPr/>
          <p:nvPr/>
        </p:nvGrpSpPr>
        <p:grpSpPr>
          <a:xfrm>
            <a:off x="5210239" y="5263386"/>
            <a:ext cx="695535" cy="205828"/>
            <a:chOff x="3273478" y="5394119"/>
            <a:chExt cx="695535" cy="205828"/>
          </a:xfrm>
        </p:grpSpPr>
        <p:pic>
          <p:nvPicPr>
            <p:cNvPr id="1006" name="Graphic 1005">
              <a:extLst>
                <a:ext uri="{FF2B5EF4-FFF2-40B4-BE49-F238E27FC236}">
                  <a16:creationId xmlns:a16="http://schemas.microsoft.com/office/drawing/2014/main" id="{BA4985CC-C95B-412B-8335-294A6CC32D6B}"/>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3517040" y="5398779"/>
              <a:ext cx="207264" cy="201168"/>
            </a:xfrm>
            <a:prstGeom prst="rect">
              <a:avLst/>
            </a:prstGeom>
          </p:spPr>
        </p:pic>
        <p:pic>
          <p:nvPicPr>
            <p:cNvPr id="1007" name="Graphic 1006">
              <a:extLst>
                <a:ext uri="{FF2B5EF4-FFF2-40B4-BE49-F238E27FC236}">
                  <a16:creationId xmlns:a16="http://schemas.microsoft.com/office/drawing/2014/main" id="{0C7FE390-96EE-4C14-A5D6-5328D3652C2F}"/>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273478" y="5399336"/>
              <a:ext cx="206117" cy="200055"/>
            </a:xfrm>
            <a:prstGeom prst="rect">
              <a:avLst/>
            </a:prstGeom>
          </p:spPr>
        </p:pic>
        <p:pic>
          <p:nvPicPr>
            <p:cNvPr id="1008" name="Graphic 1007">
              <a:extLst>
                <a:ext uri="{FF2B5EF4-FFF2-40B4-BE49-F238E27FC236}">
                  <a16:creationId xmlns:a16="http://schemas.microsoft.com/office/drawing/2014/main" id="{D30F1911-4F9C-4A77-B1C8-B954C04BFD25}"/>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761749" y="5394119"/>
              <a:ext cx="207264" cy="201168"/>
            </a:xfrm>
            <a:prstGeom prst="rect">
              <a:avLst/>
            </a:prstGeom>
          </p:spPr>
        </p:pic>
      </p:grpSp>
      <p:grpSp>
        <p:nvGrpSpPr>
          <p:cNvPr id="998" name="Group 997">
            <a:extLst>
              <a:ext uri="{FF2B5EF4-FFF2-40B4-BE49-F238E27FC236}">
                <a16:creationId xmlns:a16="http://schemas.microsoft.com/office/drawing/2014/main" id="{FB56822F-343F-441F-82AB-44F24ECF8B4A}"/>
              </a:ext>
              <a:ext uri="{C183D7F6-B498-43B3-948B-1728B52AA6E4}">
                <adec:decorative xmlns:adec="http://schemas.microsoft.com/office/drawing/2017/decorative" val="1"/>
              </a:ext>
            </a:extLst>
          </p:cNvPr>
          <p:cNvGrpSpPr/>
          <p:nvPr/>
        </p:nvGrpSpPr>
        <p:grpSpPr>
          <a:xfrm>
            <a:off x="5558680" y="4687475"/>
            <a:ext cx="977696" cy="275562"/>
            <a:chOff x="3434433" y="4786760"/>
            <a:chExt cx="977696" cy="275562"/>
          </a:xfrm>
        </p:grpSpPr>
        <p:pic>
          <p:nvPicPr>
            <p:cNvPr id="1003" name="Graphic 1002">
              <a:extLst>
                <a:ext uri="{FF2B5EF4-FFF2-40B4-BE49-F238E27FC236}">
                  <a16:creationId xmlns:a16="http://schemas.microsoft.com/office/drawing/2014/main" id="{611DEF08-A8C2-4D5F-902D-1180887A3023}"/>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3434433" y="4788002"/>
              <a:ext cx="274320" cy="274320"/>
            </a:xfrm>
            <a:prstGeom prst="rect">
              <a:avLst/>
            </a:prstGeom>
          </p:spPr>
        </p:pic>
        <p:pic>
          <p:nvPicPr>
            <p:cNvPr id="1004" name="Graphic 1003">
              <a:extLst>
                <a:ext uri="{FF2B5EF4-FFF2-40B4-BE49-F238E27FC236}">
                  <a16:creationId xmlns:a16="http://schemas.microsoft.com/office/drawing/2014/main" id="{D2157D2B-3462-4360-B8B6-D42EF28C81EA}"/>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3786121" y="4787381"/>
              <a:ext cx="274320" cy="274320"/>
            </a:xfrm>
            <a:prstGeom prst="rect">
              <a:avLst/>
            </a:prstGeom>
          </p:spPr>
        </p:pic>
        <p:pic>
          <p:nvPicPr>
            <p:cNvPr id="1005" name="Graphic 1004">
              <a:extLst>
                <a:ext uri="{FF2B5EF4-FFF2-40B4-BE49-F238E27FC236}">
                  <a16:creationId xmlns:a16="http://schemas.microsoft.com/office/drawing/2014/main" id="{C2E31EB7-FC81-4FF3-8735-77062535E2BE}"/>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4137809" y="4786760"/>
              <a:ext cx="274320" cy="274320"/>
            </a:xfrm>
            <a:prstGeom prst="rect">
              <a:avLst/>
            </a:prstGeom>
          </p:spPr>
        </p:pic>
      </p:grpSp>
      <p:cxnSp>
        <p:nvCxnSpPr>
          <p:cNvPr id="999" name="Connector: Elbow 998">
            <a:extLst>
              <a:ext uri="{FF2B5EF4-FFF2-40B4-BE49-F238E27FC236}">
                <a16:creationId xmlns:a16="http://schemas.microsoft.com/office/drawing/2014/main" id="{19425D82-F6E8-47BE-B181-DA49A69B14AB}"/>
              </a:ext>
              <a:ext uri="{C183D7F6-B498-43B3-948B-1728B52AA6E4}">
                <adec:decorative xmlns:adec="http://schemas.microsoft.com/office/drawing/2017/decorative" val="1"/>
              </a:ext>
            </a:extLst>
          </p:cNvPr>
          <p:cNvCxnSpPr>
            <a:cxnSpLocks/>
          </p:cNvCxnSpPr>
          <p:nvPr/>
        </p:nvCxnSpPr>
        <p:spPr>
          <a:xfrm flipH="1" flipV="1">
            <a:off x="6703777" y="3270903"/>
            <a:ext cx="24130" cy="2468880"/>
          </a:xfrm>
          <a:prstGeom prst="bentConnector3">
            <a:avLst>
              <a:gd name="adj1" fmla="val -1726316"/>
            </a:avLst>
          </a:prstGeom>
          <a:ln w="12700">
            <a:solidFill>
              <a:schemeClr val="tx1">
                <a:lumMod val="6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00" name="TextBox 999">
            <a:extLst>
              <a:ext uri="{FF2B5EF4-FFF2-40B4-BE49-F238E27FC236}">
                <a16:creationId xmlns:a16="http://schemas.microsoft.com/office/drawing/2014/main" id="{7E3600AB-3F42-483F-82FC-2ACA18E742B7}"/>
              </a:ext>
              <a:ext uri="{C183D7F6-B498-43B3-948B-1728B52AA6E4}">
                <adec:decorative xmlns:adec="http://schemas.microsoft.com/office/drawing/2017/decorative" val="1"/>
              </a:ext>
            </a:extLst>
          </p:cNvPr>
          <p:cNvSpPr txBox="1"/>
          <p:nvPr/>
        </p:nvSpPr>
        <p:spPr>
          <a:xfrm>
            <a:off x="6042955" y="5263486"/>
            <a:ext cx="1163390"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D2D2D2"/>
                </a:solidFill>
                <a:effectLst/>
                <a:uLnTx/>
                <a:uFillTx/>
                <a:latin typeface="Segoe UI Semibold"/>
                <a:ea typeface="+mn-ea"/>
                <a:cs typeface="Segoe UI" pitchFamily="34" charset="0"/>
              </a:rPr>
              <a:t>Kubernetes Resources</a:t>
            </a:r>
            <a:endParaRPr kumimoji="0" lang="en-US" sz="1800" b="0" i="0" u="none" strike="noStrike" kern="1200" cap="none" spc="0" normalizeH="0" baseline="0" noProof="0">
              <a:ln>
                <a:noFill/>
              </a:ln>
              <a:solidFill>
                <a:srgbClr val="D2D2D2"/>
              </a:solidFill>
              <a:effectLst/>
              <a:uLnTx/>
              <a:uFillTx/>
              <a:latin typeface="Segoe UI Semibold"/>
              <a:ea typeface="+mn-ea"/>
              <a:cs typeface="Segoe UI" pitchFamily="34" charset="0"/>
            </a:endParaRPr>
          </a:p>
        </p:txBody>
      </p:sp>
      <p:sp>
        <p:nvSpPr>
          <p:cNvPr id="1001" name="Rectangle 1000">
            <a:extLst>
              <a:ext uri="{FF2B5EF4-FFF2-40B4-BE49-F238E27FC236}">
                <a16:creationId xmlns:a16="http://schemas.microsoft.com/office/drawing/2014/main" id="{70B289CD-20E2-40C4-899C-FA4B71DCFDAF}"/>
              </a:ext>
              <a:ext uri="{C183D7F6-B498-43B3-948B-1728B52AA6E4}">
                <adec:decorative xmlns:adec="http://schemas.microsoft.com/office/drawing/2017/decorative" val="1"/>
              </a:ext>
            </a:extLst>
          </p:cNvPr>
          <p:cNvSpPr/>
          <p:nvPr/>
        </p:nvSpPr>
        <p:spPr bwMode="auto">
          <a:xfrm>
            <a:off x="5055067" y="5564259"/>
            <a:ext cx="406888" cy="25122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K8s</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API</a:t>
            </a:r>
          </a:p>
        </p:txBody>
      </p:sp>
      <p:cxnSp>
        <p:nvCxnSpPr>
          <p:cNvPr id="1002" name="Connector: Elbow 1001">
            <a:extLst>
              <a:ext uri="{FF2B5EF4-FFF2-40B4-BE49-F238E27FC236}">
                <a16:creationId xmlns:a16="http://schemas.microsoft.com/office/drawing/2014/main" id="{ED68CD64-F48C-499F-A1D4-EC7B47294E38}"/>
              </a:ext>
              <a:ext uri="{C183D7F6-B498-43B3-948B-1728B52AA6E4}">
                <adec:decorative xmlns:adec="http://schemas.microsoft.com/office/drawing/2017/decorative" val="1"/>
              </a:ext>
            </a:extLst>
          </p:cNvPr>
          <p:cNvCxnSpPr>
            <a:cxnSpLocks/>
            <a:endCxn id="1023" idx="1"/>
          </p:cNvCxnSpPr>
          <p:nvPr/>
        </p:nvCxnSpPr>
        <p:spPr>
          <a:xfrm rot="5400000" flipH="1" flipV="1">
            <a:off x="4170706" y="4344708"/>
            <a:ext cx="2206997" cy="232110"/>
          </a:xfrm>
          <a:prstGeom prst="bentConnector2">
            <a:avLst/>
          </a:prstGeom>
          <a:ln w="12700">
            <a:solidFill>
              <a:srgbClr val="E5A56B"/>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2" name="Rectangle 1071">
            <a:extLst>
              <a:ext uri="{FF2B5EF4-FFF2-40B4-BE49-F238E27FC236}">
                <a16:creationId xmlns:a16="http://schemas.microsoft.com/office/drawing/2014/main" id="{340E26E3-0536-4112-A8ED-1423F0A1E3AA}"/>
              </a:ext>
              <a:ext uri="{C183D7F6-B498-43B3-948B-1728B52AA6E4}">
                <adec:decorative xmlns:adec="http://schemas.microsoft.com/office/drawing/2017/decorative" val="1"/>
              </a:ext>
            </a:extLst>
          </p:cNvPr>
          <p:cNvSpPr/>
          <p:nvPr/>
        </p:nvSpPr>
        <p:spPr bwMode="auto">
          <a:xfrm>
            <a:off x="7337822" y="6116398"/>
            <a:ext cx="2218915"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Amazon Web Services</a:t>
            </a:r>
          </a:p>
        </p:txBody>
      </p:sp>
      <p:cxnSp>
        <p:nvCxnSpPr>
          <p:cNvPr id="1034" name="Connector: Elbow 1033">
            <a:extLst>
              <a:ext uri="{FF2B5EF4-FFF2-40B4-BE49-F238E27FC236}">
                <a16:creationId xmlns:a16="http://schemas.microsoft.com/office/drawing/2014/main" id="{C51D1460-6EC1-4BF0-B809-D87013F768C3}"/>
              </a:ext>
              <a:ext uri="{C183D7F6-B498-43B3-948B-1728B52AA6E4}">
                <adec:decorative xmlns:adec="http://schemas.microsoft.com/office/drawing/2017/decorative" val="1"/>
              </a:ext>
            </a:extLst>
          </p:cNvPr>
          <p:cNvCxnSpPr>
            <a:cxnSpLocks/>
            <a:stCxn id="1054" idx="3"/>
            <a:endCxn id="1057" idx="3"/>
          </p:cNvCxnSpPr>
          <p:nvPr/>
        </p:nvCxnSpPr>
        <p:spPr>
          <a:xfrm flipH="1" flipV="1">
            <a:off x="9108837" y="4109836"/>
            <a:ext cx="2170" cy="834407"/>
          </a:xfrm>
          <a:prstGeom prst="bentConnector3">
            <a:avLst>
              <a:gd name="adj1" fmla="val -16621198"/>
            </a:avLst>
          </a:prstGeom>
          <a:ln w="12700">
            <a:solidFill>
              <a:srgbClr val="68F8AD"/>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4" name="Rectangle 1053">
            <a:extLst>
              <a:ext uri="{FF2B5EF4-FFF2-40B4-BE49-F238E27FC236}">
                <a16:creationId xmlns:a16="http://schemas.microsoft.com/office/drawing/2014/main" id="{6FAF7B71-3A96-46F2-86CB-C1655E057D3D}"/>
              </a:ext>
              <a:ext uri="{C183D7F6-B498-43B3-948B-1728B52AA6E4}">
                <adec:decorative xmlns:adec="http://schemas.microsoft.com/office/drawing/2017/decorative" val="1"/>
              </a:ext>
            </a:extLst>
          </p:cNvPr>
          <p:cNvSpPr/>
          <p:nvPr/>
        </p:nvSpPr>
        <p:spPr bwMode="auto">
          <a:xfrm>
            <a:off x="7779457" y="4647063"/>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1055" name="TextBox 1054">
            <a:extLst>
              <a:ext uri="{FF2B5EF4-FFF2-40B4-BE49-F238E27FC236}">
                <a16:creationId xmlns:a16="http://schemas.microsoft.com/office/drawing/2014/main" id="{F55BD597-E25F-4988-92C8-55719FA253FC}"/>
              </a:ext>
              <a:ext uri="{C183D7F6-B498-43B3-948B-1728B52AA6E4}">
                <adec:decorative xmlns:adec="http://schemas.microsoft.com/office/drawing/2017/decorative" val="1"/>
              </a:ext>
            </a:extLst>
          </p:cNvPr>
          <p:cNvSpPr txBox="1"/>
          <p:nvPr/>
        </p:nvSpPr>
        <p:spPr>
          <a:xfrm>
            <a:off x="7926162" y="4950814"/>
            <a:ext cx="10226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Kubernetes clusters</a:t>
            </a:r>
            <a:endParaRPr kumimoji="0" lang="en-US" sz="1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cxnSp>
        <p:nvCxnSpPr>
          <p:cNvPr id="1056" name="Straight Connector 1055">
            <a:extLst>
              <a:ext uri="{FF2B5EF4-FFF2-40B4-BE49-F238E27FC236}">
                <a16:creationId xmlns:a16="http://schemas.microsoft.com/office/drawing/2014/main" id="{8A856A69-5DC4-41D2-B12F-10A1A553FE3D}"/>
              </a:ext>
              <a:ext uri="{C183D7F6-B498-43B3-948B-1728B52AA6E4}">
                <adec:decorative xmlns:adec="http://schemas.microsoft.com/office/drawing/2017/decorative" val="1"/>
              </a:ext>
            </a:extLst>
          </p:cNvPr>
          <p:cNvCxnSpPr>
            <a:cxnSpLocks/>
            <a:stCxn id="1051" idx="0"/>
            <a:endCxn id="1055" idx="2"/>
          </p:cNvCxnSpPr>
          <p:nvPr/>
        </p:nvCxnSpPr>
        <p:spPr>
          <a:xfrm flipH="1" flipV="1">
            <a:off x="8437492" y="5258591"/>
            <a:ext cx="0" cy="229110"/>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57" name="Rectangle 1056">
            <a:extLst>
              <a:ext uri="{FF2B5EF4-FFF2-40B4-BE49-F238E27FC236}">
                <a16:creationId xmlns:a16="http://schemas.microsoft.com/office/drawing/2014/main" id="{EFA46F21-025A-422C-9235-A42B35F903F0}"/>
              </a:ext>
              <a:ext uri="{C183D7F6-B498-43B3-948B-1728B52AA6E4}">
                <adec:decorative xmlns:adec="http://schemas.microsoft.com/office/drawing/2017/decorative" val="1"/>
              </a:ext>
            </a:extLst>
          </p:cNvPr>
          <p:cNvSpPr/>
          <p:nvPr/>
        </p:nvSpPr>
        <p:spPr bwMode="auto">
          <a:xfrm>
            <a:off x="7777287" y="3812656"/>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1058" name="TextBox 1057">
            <a:extLst>
              <a:ext uri="{FF2B5EF4-FFF2-40B4-BE49-F238E27FC236}">
                <a16:creationId xmlns:a16="http://schemas.microsoft.com/office/drawing/2014/main" id="{DFE1B906-1658-49AA-B0CD-3D96D07C295D}"/>
              </a:ext>
              <a:ext uri="{C183D7F6-B498-43B3-948B-1728B52AA6E4}">
                <adec:decorative xmlns:adec="http://schemas.microsoft.com/office/drawing/2017/decorative" val="1"/>
              </a:ext>
            </a:extLst>
          </p:cNvPr>
          <p:cNvSpPr txBox="1"/>
          <p:nvPr/>
        </p:nvSpPr>
        <p:spPr>
          <a:xfrm>
            <a:off x="7746602" y="4121243"/>
            <a:ext cx="134618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data services (SQLMI/PGHS)</a:t>
            </a: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1059" name="Group 1058">
            <a:extLst>
              <a:ext uri="{FF2B5EF4-FFF2-40B4-BE49-F238E27FC236}">
                <a16:creationId xmlns:a16="http://schemas.microsoft.com/office/drawing/2014/main" id="{36BE61B8-934F-4322-9F77-8578CBC8BE04}"/>
              </a:ext>
              <a:ext uri="{C183D7F6-B498-43B3-948B-1728B52AA6E4}">
                <adec:decorative xmlns:adec="http://schemas.microsoft.com/office/drawing/2017/decorative" val="1"/>
              </a:ext>
            </a:extLst>
          </p:cNvPr>
          <p:cNvGrpSpPr/>
          <p:nvPr/>
        </p:nvGrpSpPr>
        <p:grpSpPr>
          <a:xfrm>
            <a:off x="8127733" y="3883181"/>
            <a:ext cx="599974" cy="274320"/>
            <a:chOff x="5390169" y="4455523"/>
            <a:chExt cx="599974" cy="274320"/>
          </a:xfrm>
        </p:grpSpPr>
        <p:pic>
          <p:nvPicPr>
            <p:cNvPr id="1067" name="Graphic 1066">
              <a:extLst>
                <a:ext uri="{FF2B5EF4-FFF2-40B4-BE49-F238E27FC236}">
                  <a16:creationId xmlns:a16="http://schemas.microsoft.com/office/drawing/2014/main" id="{E7C6A988-CBCF-48E5-876C-C98D3EE5261A}"/>
                </a:ext>
                <a:ext uri="{C183D7F6-B498-43B3-948B-1728B52AA6E4}">
                  <adec:decorative xmlns:adec="http://schemas.microsoft.com/office/drawing/2017/decorative" val="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715823" y="4455523"/>
              <a:ext cx="274320" cy="274320"/>
            </a:xfrm>
            <a:prstGeom prst="rect">
              <a:avLst/>
            </a:prstGeom>
          </p:spPr>
        </p:pic>
        <p:pic>
          <p:nvPicPr>
            <p:cNvPr id="1068" name="Graphic 1067">
              <a:extLst>
                <a:ext uri="{FF2B5EF4-FFF2-40B4-BE49-F238E27FC236}">
                  <a16:creationId xmlns:a16="http://schemas.microsoft.com/office/drawing/2014/main" id="{3C2AEC1D-8C4A-4B0C-86C4-F48903F512AE}"/>
                </a:ext>
                <a:ext uri="{C183D7F6-B498-43B3-948B-1728B52AA6E4}">
                  <adec:decorative xmlns:adec="http://schemas.microsoft.com/office/drawing/2017/decorative" val="1"/>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5390169" y="4455523"/>
              <a:ext cx="274320" cy="274320"/>
            </a:xfrm>
            <a:prstGeom prst="rect">
              <a:avLst/>
            </a:prstGeom>
          </p:spPr>
        </p:pic>
      </p:grpSp>
      <p:cxnSp>
        <p:nvCxnSpPr>
          <p:cNvPr id="1060" name="Straight Connector 1059">
            <a:extLst>
              <a:ext uri="{FF2B5EF4-FFF2-40B4-BE49-F238E27FC236}">
                <a16:creationId xmlns:a16="http://schemas.microsoft.com/office/drawing/2014/main" id="{F1D848D2-7768-453F-A08F-4A29E635EFB8}"/>
              </a:ext>
              <a:ext uri="{C183D7F6-B498-43B3-948B-1728B52AA6E4}">
                <adec:decorative xmlns:adec="http://schemas.microsoft.com/office/drawing/2017/decorative" val="1"/>
              </a:ext>
            </a:extLst>
          </p:cNvPr>
          <p:cNvCxnSpPr>
            <a:cxnSpLocks/>
            <a:stCxn id="1054" idx="0"/>
            <a:endCxn id="1058" idx="2"/>
          </p:cNvCxnSpPr>
          <p:nvPr/>
        </p:nvCxnSpPr>
        <p:spPr>
          <a:xfrm flipH="1" flipV="1">
            <a:off x="8419692" y="4429020"/>
            <a:ext cx="0" cy="218043"/>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61" name="Group 1060">
            <a:extLst>
              <a:ext uri="{FF2B5EF4-FFF2-40B4-BE49-F238E27FC236}">
                <a16:creationId xmlns:a16="http://schemas.microsoft.com/office/drawing/2014/main" id="{D75DCA49-DA5C-4D33-8ED2-AEE41AE2958E}"/>
              </a:ext>
              <a:ext uri="{C183D7F6-B498-43B3-948B-1728B52AA6E4}">
                <adec:decorative xmlns:adec="http://schemas.microsoft.com/office/drawing/2017/decorative" val="1"/>
              </a:ext>
            </a:extLst>
          </p:cNvPr>
          <p:cNvGrpSpPr/>
          <p:nvPr/>
        </p:nvGrpSpPr>
        <p:grpSpPr>
          <a:xfrm>
            <a:off x="7758073" y="3129610"/>
            <a:ext cx="1346180" cy="464011"/>
            <a:chOff x="5503741" y="4181124"/>
            <a:chExt cx="1346180" cy="464011"/>
          </a:xfrm>
        </p:grpSpPr>
        <p:grpSp>
          <p:nvGrpSpPr>
            <p:cNvPr id="1063" name="Group 1062">
              <a:extLst>
                <a:ext uri="{FF2B5EF4-FFF2-40B4-BE49-F238E27FC236}">
                  <a16:creationId xmlns:a16="http://schemas.microsoft.com/office/drawing/2014/main" id="{4AC90BA7-8A63-40DD-BE8C-6C725BFFE4DF}"/>
                </a:ext>
              </a:extLst>
            </p:cNvPr>
            <p:cNvGrpSpPr/>
            <p:nvPr/>
          </p:nvGrpSpPr>
          <p:grpSpPr>
            <a:xfrm>
              <a:off x="5503741" y="4181124"/>
              <a:ext cx="1346180" cy="464011"/>
              <a:chOff x="3294774" y="3932321"/>
              <a:chExt cx="1346180" cy="464011"/>
            </a:xfrm>
          </p:grpSpPr>
          <p:sp>
            <p:nvSpPr>
              <p:cNvPr id="1065" name="Rectangle 1064">
                <a:extLst>
                  <a:ext uri="{FF2B5EF4-FFF2-40B4-BE49-F238E27FC236}">
                    <a16:creationId xmlns:a16="http://schemas.microsoft.com/office/drawing/2014/main" id="{D54027F4-B302-47D2-B653-4391787B80AA}"/>
                  </a:ext>
                </a:extLst>
              </p:cNvPr>
              <p:cNvSpPr/>
              <p:nvPr/>
            </p:nvSpPr>
            <p:spPr bwMode="auto">
              <a:xfrm>
                <a:off x="3310060" y="3932321"/>
                <a:ext cx="1313518"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1066" name="TextBox 1065">
                <a:extLst>
                  <a:ext uri="{FF2B5EF4-FFF2-40B4-BE49-F238E27FC236}">
                    <a16:creationId xmlns:a16="http://schemas.microsoft.com/office/drawing/2014/main" id="{B87673F5-F56D-4227-B00F-E2C9315ECFB3}"/>
                  </a:ext>
                </a:extLst>
              </p:cNvPr>
              <p:cNvSpPr txBox="1"/>
              <p:nvPr/>
            </p:nvSpPr>
            <p:spPr>
              <a:xfrm>
                <a:off x="3294774" y="4196277"/>
                <a:ext cx="1346180" cy="2000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Arc data controller</a:t>
                </a: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pic>
          <p:nvPicPr>
            <p:cNvPr id="1064" name="Graphic 1063">
              <a:extLst>
                <a:ext uri="{FF2B5EF4-FFF2-40B4-BE49-F238E27FC236}">
                  <a16:creationId xmlns:a16="http://schemas.microsoft.com/office/drawing/2014/main" id="{79CF1E25-B88E-4538-9B0D-4C1A66D9F1E6}"/>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047642" y="4208476"/>
              <a:ext cx="274320" cy="274320"/>
            </a:xfrm>
            <a:prstGeom prst="rect">
              <a:avLst/>
            </a:prstGeom>
          </p:spPr>
        </p:pic>
      </p:grpSp>
      <p:cxnSp>
        <p:nvCxnSpPr>
          <p:cNvPr id="1062" name="Straight Connector 1061">
            <a:extLst>
              <a:ext uri="{FF2B5EF4-FFF2-40B4-BE49-F238E27FC236}">
                <a16:creationId xmlns:a16="http://schemas.microsoft.com/office/drawing/2014/main" id="{C720FE99-4102-48B1-8939-6B35F31B1251}"/>
              </a:ext>
              <a:ext uri="{C183D7F6-B498-43B3-948B-1728B52AA6E4}">
                <adec:decorative xmlns:adec="http://schemas.microsoft.com/office/drawing/2017/decorative" val="1"/>
              </a:ext>
            </a:extLst>
          </p:cNvPr>
          <p:cNvCxnSpPr>
            <a:cxnSpLocks/>
            <a:stCxn id="1057" idx="0"/>
            <a:endCxn id="1066" idx="2"/>
          </p:cNvCxnSpPr>
          <p:nvPr/>
        </p:nvCxnSpPr>
        <p:spPr>
          <a:xfrm flipH="1" flipV="1">
            <a:off x="8431163" y="3593621"/>
            <a:ext cx="0" cy="219035"/>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36" name="Graphic 1035">
            <a:extLst>
              <a:ext uri="{FF2B5EF4-FFF2-40B4-BE49-F238E27FC236}">
                <a16:creationId xmlns:a16="http://schemas.microsoft.com/office/drawing/2014/main" id="{62C40F41-C113-4D7F-9511-D3E325EB77D8}"/>
              </a:ext>
              <a:ext uri="{C183D7F6-B498-43B3-948B-1728B52AA6E4}">
                <adec:decorative xmlns:adec="http://schemas.microsoft.com/office/drawing/2017/decorative" val="1"/>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9183114" y="4638601"/>
            <a:ext cx="272606" cy="272606"/>
          </a:xfrm>
          <a:prstGeom prst="rect">
            <a:avLst/>
          </a:prstGeom>
        </p:spPr>
      </p:pic>
      <p:sp>
        <p:nvSpPr>
          <p:cNvPr id="1037" name="TextBox 1036">
            <a:extLst>
              <a:ext uri="{FF2B5EF4-FFF2-40B4-BE49-F238E27FC236}">
                <a16:creationId xmlns:a16="http://schemas.microsoft.com/office/drawing/2014/main" id="{2466494C-1B38-4024-AA6C-F51918934E5E}"/>
              </a:ext>
              <a:ext uri="{C183D7F6-B498-43B3-948B-1728B52AA6E4}">
                <adec:decorative xmlns:adec="http://schemas.microsoft.com/office/drawing/2017/decorative" val="1"/>
              </a:ext>
            </a:extLst>
          </p:cNvPr>
          <p:cNvSpPr txBox="1"/>
          <p:nvPr/>
        </p:nvSpPr>
        <p:spPr>
          <a:xfrm>
            <a:off x="8351314" y="4367756"/>
            <a:ext cx="1269064" cy="307777"/>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68F8AD"/>
                </a:solidFill>
                <a:effectLst/>
                <a:uLnTx/>
                <a:uFillTx/>
                <a:latin typeface="Segoe UI Semibold"/>
                <a:ea typeface="+mn-ea"/>
                <a:cs typeface="Segoe UI" pitchFamily="34" charset="0"/>
              </a:rPr>
              <a:t>Custom Location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68F8AD"/>
                </a:solidFill>
                <a:effectLst/>
                <a:uLnTx/>
                <a:uFillTx/>
                <a:latin typeface="Segoe UI Semibold"/>
                <a:ea typeface="+mn-ea"/>
                <a:cs typeface="Segoe UI" pitchFamily="34" charset="0"/>
              </a:rPr>
              <a:t>Mapping</a:t>
            </a:r>
            <a:endParaRPr kumimoji="0" lang="en-US" sz="1800" b="0" i="0" u="none" strike="noStrike" kern="1200" cap="none" spc="0" normalizeH="0" baseline="0" noProof="0">
              <a:ln>
                <a:noFill/>
              </a:ln>
              <a:solidFill>
                <a:srgbClr val="68F8AD"/>
              </a:solidFill>
              <a:effectLst/>
              <a:uLnTx/>
              <a:uFillTx/>
              <a:latin typeface="Segoe UI Semibold"/>
              <a:ea typeface="+mn-ea"/>
              <a:cs typeface="Segoe UI" pitchFamily="34" charset="0"/>
            </a:endParaRPr>
          </a:p>
        </p:txBody>
      </p:sp>
      <p:cxnSp>
        <p:nvCxnSpPr>
          <p:cNvPr id="1038" name="Connector: Elbow 1037">
            <a:extLst>
              <a:ext uri="{FF2B5EF4-FFF2-40B4-BE49-F238E27FC236}">
                <a16:creationId xmlns:a16="http://schemas.microsoft.com/office/drawing/2014/main" id="{575DAECD-08BF-4582-818A-7D2D4767D3DD}"/>
              </a:ext>
              <a:ext uri="{C183D7F6-B498-43B3-948B-1728B52AA6E4}">
                <adec:decorative xmlns:adec="http://schemas.microsoft.com/office/drawing/2017/decorative" val="1"/>
              </a:ext>
            </a:extLst>
          </p:cNvPr>
          <p:cNvCxnSpPr>
            <a:cxnSpLocks/>
          </p:cNvCxnSpPr>
          <p:nvPr/>
        </p:nvCxnSpPr>
        <p:spPr>
          <a:xfrm flipH="1" flipV="1">
            <a:off x="9108837" y="3998075"/>
            <a:ext cx="2170" cy="1737360"/>
          </a:xfrm>
          <a:prstGeom prst="bentConnector3">
            <a:avLst>
              <a:gd name="adj1" fmla="val -18962212"/>
            </a:avLst>
          </a:prstGeom>
          <a:ln w="12700">
            <a:solidFill>
              <a:schemeClr val="tx1">
                <a:lumMod val="6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39" name="Group 1038">
            <a:extLst>
              <a:ext uri="{FF2B5EF4-FFF2-40B4-BE49-F238E27FC236}">
                <a16:creationId xmlns:a16="http://schemas.microsoft.com/office/drawing/2014/main" id="{26189054-8285-4A17-98E4-DA653848E531}"/>
              </a:ext>
              <a:ext uri="{C183D7F6-B498-43B3-948B-1728B52AA6E4}">
                <adec:decorative xmlns:adec="http://schemas.microsoft.com/office/drawing/2017/decorative" val="1"/>
              </a:ext>
            </a:extLst>
          </p:cNvPr>
          <p:cNvGrpSpPr/>
          <p:nvPr/>
        </p:nvGrpSpPr>
        <p:grpSpPr>
          <a:xfrm>
            <a:off x="7593339" y="5263386"/>
            <a:ext cx="695535" cy="205828"/>
            <a:chOff x="3273478" y="5394119"/>
            <a:chExt cx="695535" cy="205828"/>
          </a:xfrm>
        </p:grpSpPr>
        <p:pic>
          <p:nvPicPr>
            <p:cNvPr id="1048" name="Graphic 1047">
              <a:extLst>
                <a:ext uri="{FF2B5EF4-FFF2-40B4-BE49-F238E27FC236}">
                  <a16:creationId xmlns:a16="http://schemas.microsoft.com/office/drawing/2014/main" id="{9396712F-0B66-4B94-9FCB-871AA4C704A3}"/>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3517040" y="5398779"/>
              <a:ext cx="207264" cy="201168"/>
            </a:xfrm>
            <a:prstGeom prst="rect">
              <a:avLst/>
            </a:prstGeom>
          </p:spPr>
        </p:pic>
        <p:pic>
          <p:nvPicPr>
            <p:cNvPr id="1049" name="Graphic 1048">
              <a:extLst>
                <a:ext uri="{FF2B5EF4-FFF2-40B4-BE49-F238E27FC236}">
                  <a16:creationId xmlns:a16="http://schemas.microsoft.com/office/drawing/2014/main" id="{40202023-E33B-488B-89E9-4954AFDC0ED3}"/>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273478" y="5399336"/>
              <a:ext cx="206117" cy="200055"/>
            </a:xfrm>
            <a:prstGeom prst="rect">
              <a:avLst/>
            </a:prstGeom>
          </p:spPr>
        </p:pic>
        <p:pic>
          <p:nvPicPr>
            <p:cNvPr id="1050" name="Graphic 1049">
              <a:extLst>
                <a:ext uri="{FF2B5EF4-FFF2-40B4-BE49-F238E27FC236}">
                  <a16:creationId xmlns:a16="http://schemas.microsoft.com/office/drawing/2014/main" id="{E52623B0-6A4C-4C21-9E06-8A58040A7C97}"/>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761749" y="5394119"/>
              <a:ext cx="207264" cy="201168"/>
            </a:xfrm>
            <a:prstGeom prst="rect">
              <a:avLst/>
            </a:prstGeom>
          </p:spPr>
        </p:pic>
      </p:grpSp>
      <p:grpSp>
        <p:nvGrpSpPr>
          <p:cNvPr id="1040" name="Group 1039">
            <a:extLst>
              <a:ext uri="{FF2B5EF4-FFF2-40B4-BE49-F238E27FC236}">
                <a16:creationId xmlns:a16="http://schemas.microsoft.com/office/drawing/2014/main" id="{C1C8622A-13A4-4B31-A129-27825D0EF972}"/>
              </a:ext>
              <a:ext uri="{C183D7F6-B498-43B3-948B-1728B52AA6E4}">
                <adec:decorative xmlns:adec="http://schemas.microsoft.com/office/drawing/2017/decorative" val="1"/>
              </a:ext>
            </a:extLst>
          </p:cNvPr>
          <p:cNvGrpSpPr/>
          <p:nvPr/>
        </p:nvGrpSpPr>
        <p:grpSpPr>
          <a:xfrm>
            <a:off x="7941780" y="4687475"/>
            <a:ext cx="977696" cy="275562"/>
            <a:chOff x="3434433" y="4786760"/>
            <a:chExt cx="977696" cy="275562"/>
          </a:xfrm>
        </p:grpSpPr>
        <p:pic>
          <p:nvPicPr>
            <p:cNvPr id="1045" name="Graphic 1044">
              <a:extLst>
                <a:ext uri="{FF2B5EF4-FFF2-40B4-BE49-F238E27FC236}">
                  <a16:creationId xmlns:a16="http://schemas.microsoft.com/office/drawing/2014/main" id="{E1A1AD6F-D0AC-4AC1-AAA7-CBC955A0D37B}"/>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3434433" y="4788002"/>
              <a:ext cx="274320" cy="274320"/>
            </a:xfrm>
            <a:prstGeom prst="rect">
              <a:avLst/>
            </a:prstGeom>
          </p:spPr>
        </p:pic>
        <p:pic>
          <p:nvPicPr>
            <p:cNvPr id="1046" name="Graphic 1045">
              <a:extLst>
                <a:ext uri="{FF2B5EF4-FFF2-40B4-BE49-F238E27FC236}">
                  <a16:creationId xmlns:a16="http://schemas.microsoft.com/office/drawing/2014/main" id="{FA2228ED-EEAC-4DE4-9C6B-347D3FD71B03}"/>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3786121" y="4787381"/>
              <a:ext cx="274320" cy="274320"/>
            </a:xfrm>
            <a:prstGeom prst="rect">
              <a:avLst/>
            </a:prstGeom>
          </p:spPr>
        </p:pic>
        <p:pic>
          <p:nvPicPr>
            <p:cNvPr id="1047" name="Graphic 1046">
              <a:extLst>
                <a:ext uri="{FF2B5EF4-FFF2-40B4-BE49-F238E27FC236}">
                  <a16:creationId xmlns:a16="http://schemas.microsoft.com/office/drawing/2014/main" id="{29910B56-2D4A-4372-8A42-C2329B143A02}"/>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4137809" y="4786760"/>
              <a:ext cx="274320" cy="274320"/>
            </a:xfrm>
            <a:prstGeom prst="rect">
              <a:avLst/>
            </a:prstGeom>
          </p:spPr>
        </p:pic>
      </p:grpSp>
      <p:cxnSp>
        <p:nvCxnSpPr>
          <p:cNvPr id="1041" name="Connector: Elbow 1040">
            <a:extLst>
              <a:ext uri="{FF2B5EF4-FFF2-40B4-BE49-F238E27FC236}">
                <a16:creationId xmlns:a16="http://schemas.microsoft.com/office/drawing/2014/main" id="{B3884E61-AC55-4D8A-B76F-4A59EEC0749E}"/>
              </a:ext>
              <a:ext uri="{C183D7F6-B498-43B3-948B-1728B52AA6E4}">
                <adec:decorative xmlns:adec="http://schemas.microsoft.com/office/drawing/2017/decorative" val="1"/>
              </a:ext>
            </a:extLst>
          </p:cNvPr>
          <p:cNvCxnSpPr>
            <a:cxnSpLocks/>
          </p:cNvCxnSpPr>
          <p:nvPr/>
        </p:nvCxnSpPr>
        <p:spPr>
          <a:xfrm flipH="1" flipV="1">
            <a:off x="9086877" y="3270903"/>
            <a:ext cx="24130" cy="2468880"/>
          </a:xfrm>
          <a:prstGeom prst="bentConnector3">
            <a:avLst>
              <a:gd name="adj1" fmla="val -1726316"/>
            </a:avLst>
          </a:prstGeom>
          <a:ln w="12700">
            <a:solidFill>
              <a:schemeClr val="tx1">
                <a:lumMod val="6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2" name="TextBox 1041">
            <a:extLst>
              <a:ext uri="{FF2B5EF4-FFF2-40B4-BE49-F238E27FC236}">
                <a16:creationId xmlns:a16="http://schemas.microsoft.com/office/drawing/2014/main" id="{885F17A6-0D70-413B-BC9C-E4D579F68ACB}"/>
              </a:ext>
              <a:ext uri="{C183D7F6-B498-43B3-948B-1728B52AA6E4}">
                <adec:decorative xmlns:adec="http://schemas.microsoft.com/office/drawing/2017/decorative" val="1"/>
              </a:ext>
            </a:extLst>
          </p:cNvPr>
          <p:cNvSpPr txBox="1"/>
          <p:nvPr/>
        </p:nvSpPr>
        <p:spPr>
          <a:xfrm>
            <a:off x="8426055" y="5263486"/>
            <a:ext cx="1163390"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D2D2D2"/>
                </a:solidFill>
                <a:effectLst/>
                <a:uLnTx/>
                <a:uFillTx/>
                <a:latin typeface="Segoe UI Semibold"/>
                <a:ea typeface="+mn-ea"/>
                <a:cs typeface="Segoe UI" pitchFamily="34" charset="0"/>
              </a:rPr>
              <a:t>Kubernetes Resources</a:t>
            </a:r>
            <a:endParaRPr kumimoji="0" lang="en-US" sz="1800" b="0" i="0" u="none" strike="noStrike" kern="1200" cap="none" spc="0" normalizeH="0" baseline="0" noProof="0">
              <a:ln>
                <a:noFill/>
              </a:ln>
              <a:solidFill>
                <a:srgbClr val="D2D2D2"/>
              </a:solidFill>
              <a:effectLst/>
              <a:uLnTx/>
              <a:uFillTx/>
              <a:latin typeface="Segoe UI Semibold"/>
              <a:ea typeface="+mn-ea"/>
              <a:cs typeface="Segoe UI" pitchFamily="34" charset="0"/>
            </a:endParaRPr>
          </a:p>
        </p:txBody>
      </p:sp>
      <p:cxnSp>
        <p:nvCxnSpPr>
          <p:cNvPr id="1044" name="Connector: Elbow 1043">
            <a:extLst>
              <a:ext uri="{FF2B5EF4-FFF2-40B4-BE49-F238E27FC236}">
                <a16:creationId xmlns:a16="http://schemas.microsoft.com/office/drawing/2014/main" id="{7D9C8EAF-CE65-4DF3-930B-B87E2F851B65}"/>
              </a:ext>
              <a:ext uri="{C183D7F6-B498-43B3-948B-1728B52AA6E4}">
                <adec:decorative xmlns:adec="http://schemas.microsoft.com/office/drawing/2017/decorative" val="1"/>
              </a:ext>
            </a:extLst>
          </p:cNvPr>
          <p:cNvCxnSpPr>
            <a:cxnSpLocks/>
            <a:endCxn id="1065" idx="1"/>
          </p:cNvCxnSpPr>
          <p:nvPr/>
        </p:nvCxnSpPr>
        <p:spPr>
          <a:xfrm rot="5400000" flipH="1" flipV="1">
            <a:off x="6553806" y="4344708"/>
            <a:ext cx="2206997" cy="232110"/>
          </a:xfrm>
          <a:prstGeom prst="bentConnector2">
            <a:avLst/>
          </a:prstGeom>
          <a:ln w="12700">
            <a:solidFill>
              <a:srgbClr val="E5A56B"/>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4" name="Rectangle 1113">
            <a:extLst>
              <a:ext uri="{FF2B5EF4-FFF2-40B4-BE49-F238E27FC236}">
                <a16:creationId xmlns:a16="http://schemas.microsoft.com/office/drawing/2014/main" id="{6E28430E-8540-49C7-B97F-434EF4A92696}"/>
              </a:ext>
              <a:ext uri="{C183D7F6-B498-43B3-948B-1728B52AA6E4}">
                <adec:decorative xmlns:adec="http://schemas.microsoft.com/office/drawing/2017/decorative" val="1"/>
              </a:ext>
            </a:extLst>
          </p:cNvPr>
          <p:cNvSpPr/>
          <p:nvPr/>
        </p:nvSpPr>
        <p:spPr bwMode="auto">
          <a:xfrm>
            <a:off x="9720922" y="6116398"/>
            <a:ext cx="2218915"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Google Cloud Platform</a:t>
            </a:r>
          </a:p>
        </p:txBody>
      </p:sp>
      <p:cxnSp>
        <p:nvCxnSpPr>
          <p:cNvPr id="1076" name="Connector: Elbow 1075">
            <a:extLst>
              <a:ext uri="{FF2B5EF4-FFF2-40B4-BE49-F238E27FC236}">
                <a16:creationId xmlns:a16="http://schemas.microsoft.com/office/drawing/2014/main" id="{90FD4D5F-4F20-41C7-9859-7F48DC05D223}"/>
              </a:ext>
              <a:ext uri="{C183D7F6-B498-43B3-948B-1728B52AA6E4}">
                <adec:decorative xmlns:adec="http://schemas.microsoft.com/office/drawing/2017/decorative" val="1"/>
              </a:ext>
            </a:extLst>
          </p:cNvPr>
          <p:cNvCxnSpPr>
            <a:cxnSpLocks/>
            <a:stCxn id="1096" idx="3"/>
            <a:endCxn id="1099" idx="3"/>
          </p:cNvCxnSpPr>
          <p:nvPr/>
        </p:nvCxnSpPr>
        <p:spPr>
          <a:xfrm flipH="1" flipV="1">
            <a:off x="11491937" y="4109836"/>
            <a:ext cx="2170" cy="834407"/>
          </a:xfrm>
          <a:prstGeom prst="bentConnector3">
            <a:avLst>
              <a:gd name="adj1" fmla="val -16621198"/>
            </a:avLst>
          </a:prstGeom>
          <a:ln w="12700">
            <a:solidFill>
              <a:srgbClr val="68F8AD"/>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96" name="Rectangle 1095">
            <a:extLst>
              <a:ext uri="{FF2B5EF4-FFF2-40B4-BE49-F238E27FC236}">
                <a16:creationId xmlns:a16="http://schemas.microsoft.com/office/drawing/2014/main" id="{05A1A19C-3BB5-462D-9866-1324A9ECCA15}"/>
              </a:ext>
              <a:ext uri="{C183D7F6-B498-43B3-948B-1728B52AA6E4}">
                <adec:decorative xmlns:adec="http://schemas.microsoft.com/office/drawing/2017/decorative" val="1"/>
              </a:ext>
            </a:extLst>
          </p:cNvPr>
          <p:cNvSpPr/>
          <p:nvPr/>
        </p:nvSpPr>
        <p:spPr bwMode="auto">
          <a:xfrm>
            <a:off x="10162557" y="4647063"/>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1097" name="TextBox 1096">
            <a:extLst>
              <a:ext uri="{FF2B5EF4-FFF2-40B4-BE49-F238E27FC236}">
                <a16:creationId xmlns:a16="http://schemas.microsoft.com/office/drawing/2014/main" id="{A4A33067-166E-49A5-98B9-FCFD7B01841D}"/>
              </a:ext>
              <a:ext uri="{C183D7F6-B498-43B3-948B-1728B52AA6E4}">
                <adec:decorative xmlns:adec="http://schemas.microsoft.com/office/drawing/2017/decorative" val="1"/>
              </a:ext>
            </a:extLst>
          </p:cNvPr>
          <p:cNvSpPr txBox="1"/>
          <p:nvPr/>
        </p:nvSpPr>
        <p:spPr>
          <a:xfrm>
            <a:off x="10309262" y="4950814"/>
            <a:ext cx="10226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Kubernetes clusters</a:t>
            </a:r>
            <a:endParaRPr kumimoji="0" lang="en-US" sz="1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cxnSp>
        <p:nvCxnSpPr>
          <p:cNvPr id="1098" name="Straight Connector 1097">
            <a:extLst>
              <a:ext uri="{FF2B5EF4-FFF2-40B4-BE49-F238E27FC236}">
                <a16:creationId xmlns:a16="http://schemas.microsoft.com/office/drawing/2014/main" id="{99073DF4-F328-4557-82FB-04F0B61B8620}"/>
              </a:ext>
              <a:ext uri="{C183D7F6-B498-43B3-948B-1728B52AA6E4}">
                <adec:decorative xmlns:adec="http://schemas.microsoft.com/office/drawing/2017/decorative" val="1"/>
              </a:ext>
            </a:extLst>
          </p:cNvPr>
          <p:cNvCxnSpPr>
            <a:cxnSpLocks/>
            <a:stCxn id="1093" idx="0"/>
            <a:endCxn id="1097" idx="2"/>
          </p:cNvCxnSpPr>
          <p:nvPr/>
        </p:nvCxnSpPr>
        <p:spPr>
          <a:xfrm flipH="1" flipV="1">
            <a:off x="10820592" y="5258591"/>
            <a:ext cx="0" cy="229110"/>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99" name="Rectangle 1098">
            <a:extLst>
              <a:ext uri="{FF2B5EF4-FFF2-40B4-BE49-F238E27FC236}">
                <a16:creationId xmlns:a16="http://schemas.microsoft.com/office/drawing/2014/main" id="{98510BE0-1F25-4FD3-957E-D1E85D60FA4A}"/>
              </a:ext>
              <a:ext uri="{C183D7F6-B498-43B3-948B-1728B52AA6E4}">
                <adec:decorative xmlns:adec="http://schemas.microsoft.com/office/drawing/2017/decorative" val="1"/>
              </a:ext>
            </a:extLst>
          </p:cNvPr>
          <p:cNvSpPr/>
          <p:nvPr/>
        </p:nvSpPr>
        <p:spPr bwMode="auto">
          <a:xfrm>
            <a:off x="10160387" y="3812656"/>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1100" name="TextBox 1099">
            <a:extLst>
              <a:ext uri="{FF2B5EF4-FFF2-40B4-BE49-F238E27FC236}">
                <a16:creationId xmlns:a16="http://schemas.microsoft.com/office/drawing/2014/main" id="{8E59CF6B-37D5-44DC-AFB0-195E5D3BC7FE}"/>
              </a:ext>
              <a:ext uri="{C183D7F6-B498-43B3-948B-1728B52AA6E4}">
                <adec:decorative xmlns:adec="http://schemas.microsoft.com/office/drawing/2017/decorative" val="1"/>
              </a:ext>
            </a:extLst>
          </p:cNvPr>
          <p:cNvSpPr txBox="1"/>
          <p:nvPr/>
        </p:nvSpPr>
        <p:spPr>
          <a:xfrm>
            <a:off x="10129702" y="4121243"/>
            <a:ext cx="134618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data services (SQLMI/PGHS)</a:t>
            </a: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1101" name="Group 1100">
            <a:extLst>
              <a:ext uri="{FF2B5EF4-FFF2-40B4-BE49-F238E27FC236}">
                <a16:creationId xmlns:a16="http://schemas.microsoft.com/office/drawing/2014/main" id="{330C616D-17B0-421F-8AC2-9F4C3E897250}"/>
              </a:ext>
              <a:ext uri="{C183D7F6-B498-43B3-948B-1728B52AA6E4}">
                <adec:decorative xmlns:adec="http://schemas.microsoft.com/office/drawing/2017/decorative" val="1"/>
              </a:ext>
            </a:extLst>
          </p:cNvPr>
          <p:cNvGrpSpPr/>
          <p:nvPr/>
        </p:nvGrpSpPr>
        <p:grpSpPr>
          <a:xfrm>
            <a:off x="10510833" y="3883181"/>
            <a:ext cx="599974" cy="274320"/>
            <a:chOff x="5390169" y="4455523"/>
            <a:chExt cx="599974" cy="274320"/>
          </a:xfrm>
        </p:grpSpPr>
        <p:pic>
          <p:nvPicPr>
            <p:cNvPr id="1109" name="Graphic 1108">
              <a:extLst>
                <a:ext uri="{FF2B5EF4-FFF2-40B4-BE49-F238E27FC236}">
                  <a16:creationId xmlns:a16="http://schemas.microsoft.com/office/drawing/2014/main" id="{868423FA-F10C-48BD-8462-9F1A59113A97}"/>
                </a:ext>
                <a:ext uri="{C183D7F6-B498-43B3-948B-1728B52AA6E4}">
                  <adec:decorative xmlns:adec="http://schemas.microsoft.com/office/drawing/2017/decorative" val="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715823" y="4455523"/>
              <a:ext cx="274320" cy="274320"/>
            </a:xfrm>
            <a:prstGeom prst="rect">
              <a:avLst/>
            </a:prstGeom>
          </p:spPr>
        </p:pic>
        <p:pic>
          <p:nvPicPr>
            <p:cNvPr id="1110" name="Graphic 1109">
              <a:extLst>
                <a:ext uri="{FF2B5EF4-FFF2-40B4-BE49-F238E27FC236}">
                  <a16:creationId xmlns:a16="http://schemas.microsoft.com/office/drawing/2014/main" id="{259FC73E-1EC2-4EF1-81F4-D47C9C1EBBCB}"/>
                </a:ext>
                <a:ext uri="{C183D7F6-B498-43B3-948B-1728B52AA6E4}">
                  <adec:decorative xmlns:adec="http://schemas.microsoft.com/office/drawing/2017/decorative" val="1"/>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5390169" y="4455523"/>
              <a:ext cx="274320" cy="274320"/>
            </a:xfrm>
            <a:prstGeom prst="rect">
              <a:avLst/>
            </a:prstGeom>
          </p:spPr>
        </p:pic>
      </p:grpSp>
      <p:cxnSp>
        <p:nvCxnSpPr>
          <p:cNvPr id="1102" name="Straight Connector 1101">
            <a:extLst>
              <a:ext uri="{FF2B5EF4-FFF2-40B4-BE49-F238E27FC236}">
                <a16:creationId xmlns:a16="http://schemas.microsoft.com/office/drawing/2014/main" id="{ACFC5407-B80E-4FE3-8B4C-CE0B509295B2}"/>
              </a:ext>
              <a:ext uri="{C183D7F6-B498-43B3-948B-1728B52AA6E4}">
                <adec:decorative xmlns:adec="http://schemas.microsoft.com/office/drawing/2017/decorative" val="1"/>
              </a:ext>
            </a:extLst>
          </p:cNvPr>
          <p:cNvCxnSpPr>
            <a:cxnSpLocks/>
            <a:stCxn id="1096" idx="0"/>
            <a:endCxn id="1100" idx="2"/>
          </p:cNvCxnSpPr>
          <p:nvPr/>
        </p:nvCxnSpPr>
        <p:spPr>
          <a:xfrm flipH="1" flipV="1">
            <a:off x="10802792" y="4429020"/>
            <a:ext cx="0" cy="218043"/>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103" name="Group 1102">
            <a:extLst>
              <a:ext uri="{FF2B5EF4-FFF2-40B4-BE49-F238E27FC236}">
                <a16:creationId xmlns:a16="http://schemas.microsoft.com/office/drawing/2014/main" id="{0EC1EBE1-F822-4A58-B854-469BC2D26067}"/>
              </a:ext>
              <a:ext uri="{C183D7F6-B498-43B3-948B-1728B52AA6E4}">
                <adec:decorative xmlns:adec="http://schemas.microsoft.com/office/drawing/2017/decorative" val="1"/>
              </a:ext>
            </a:extLst>
          </p:cNvPr>
          <p:cNvGrpSpPr/>
          <p:nvPr/>
        </p:nvGrpSpPr>
        <p:grpSpPr>
          <a:xfrm>
            <a:off x="10141173" y="3129610"/>
            <a:ext cx="1346180" cy="464011"/>
            <a:chOff x="5503741" y="4181124"/>
            <a:chExt cx="1346180" cy="464011"/>
          </a:xfrm>
        </p:grpSpPr>
        <p:grpSp>
          <p:nvGrpSpPr>
            <p:cNvPr id="1105" name="Group 1104">
              <a:extLst>
                <a:ext uri="{FF2B5EF4-FFF2-40B4-BE49-F238E27FC236}">
                  <a16:creationId xmlns:a16="http://schemas.microsoft.com/office/drawing/2014/main" id="{B59B9539-66DD-43DF-9AC5-7FF13EA5EFFD}"/>
                </a:ext>
              </a:extLst>
            </p:cNvPr>
            <p:cNvGrpSpPr/>
            <p:nvPr/>
          </p:nvGrpSpPr>
          <p:grpSpPr>
            <a:xfrm>
              <a:off x="5503741" y="4181124"/>
              <a:ext cx="1346180" cy="464011"/>
              <a:chOff x="3294774" y="3932321"/>
              <a:chExt cx="1346180" cy="464011"/>
            </a:xfrm>
          </p:grpSpPr>
          <p:sp>
            <p:nvSpPr>
              <p:cNvPr id="1107" name="Rectangle 1106">
                <a:extLst>
                  <a:ext uri="{FF2B5EF4-FFF2-40B4-BE49-F238E27FC236}">
                    <a16:creationId xmlns:a16="http://schemas.microsoft.com/office/drawing/2014/main" id="{A4A1610E-9404-4ED6-AABD-AFC3CD7D581D}"/>
                  </a:ext>
                </a:extLst>
              </p:cNvPr>
              <p:cNvSpPr/>
              <p:nvPr/>
            </p:nvSpPr>
            <p:spPr bwMode="auto">
              <a:xfrm>
                <a:off x="3310060" y="3932321"/>
                <a:ext cx="1313518"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1108" name="TextBox 1107">
                <a:extLst>
                  <a:ext uri="{FF2B5EF4-FFF2-40B4-BE49-F238E27FC236}">
                    <a16:creationId xmlns:a16="http://schemas.microsoft.com/office/drawing/2014/main" id="{98779612-FE7E-4E2F-A2CE-F2BBEE38F6BE}"/>
                  </a:ext>
                </a:extLst>
              </p:cNvPr>
              <p:cNvSpPr txBox="1"/>
              <p:nvPr/>
            </p:nvSpPr>
            <p:spPr>
              <a:xfrm>
                <a:off x="3294774" y="4196277"/>
                <a:ext cx="1346180" cy="2000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Arc data controller</a:t>
                </a: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pic>
          <p:nvPicPr>
            <p:cNvPr id="1106" name="Graphic 1105">
              <a:extLst>
                <a:ext uri="{FF2B5EF4-FFF2-40B4-BE49-F238E27FC236}">
                  <a16:creationId xmlns:a16="http://schemas.microsoft.com/office/drawing/2014/main" id="{D2FE8B27-FC1D-484B-82C6-B779EDBBB33E}"/>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047642" y="4208476"/>
              <a:ext cx="274320" cy="274320"/>
            </a:xfrm>
            <a:prstGeom prst="rect">
              <a:avLst/>
            </a:prstGeom>
          </p:spPr>
        </p:pic>
      </p:grpSp>
      <p:cxnSp>
        <p:nvCxnSpPr>
          <p:cNvPr id="1104" name="Straight Connector 1103">
            <a:extLst>
              <a:ext uri="{FF2B5EF4-FFF2-40B4-BE49-F238E27FC236}">
                <a16:creationId xmlns:a16="http://schemas.microsoft.com/office/drawing/2014/main" id="{FF853EC8-BAA8-451F-BC8B-5189F7121E7F}"/>
              </a:ext>
              <a:ext uri="{C183D7F6-B498-43B3-948B-1728B52AA6E4}">
                <adec:decorative xmlns:adec="http://schemas.microsoft.com/office/drawing/2017/decorative" val="1"/>
              </a:ext>
            </a:extLst>
          </p:cNvPr>
          <p:cNvCxnSpPr>
            <a:cxnSpLocks/>
            <a:stCxn id="1099" idx="0"/>
            <a:endCxn id="1108" idx="2"/>
          </p:cNvCxnSpPr>
          <p:nvPr/>
        </p:nvCxnSpPr>
        <p:spPr>
          <a:xfrm flipH="1" flipV="1">
            <a:off x="10814263" y="3593621"/>
            <a:ext cx="0" cy="219035"/>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78" name="Graphic 1077">
            <a:extLst>
              <a:ext uri="{FF2B5EF4-FFF2-40B4-BE49-F238E27FC236}">
                <a16:creationId xmlns:a16="http://schemas.microsoft.com/office/drawing/2014/main" id="{42EDA4EA-5906-4A5E-BADF-44DF7235599F}"/>
              </a:ext>
              <a:ext uri="{C183D7F6-B498-43B3-948B-1728B52AA6E4}">
                <adec:decorative xmlns:adec="http://schemas.microsoft.com/office/drawing/2017/decorative" val="1"/>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11566214" y="4638601"/>
            <a:ext cx="272606" cy="272606"/>
          </a:xfrm>
          <a:prstGeom prst="rect">
            <a:avLst/>
          </a:prstGeom>
        </p:spPr>
      </p:pic>
      <p:sp>
        <p:nvSpPr>
          <p:cNvPr id="1079" name="TextBox 1078">
            <a:extLst>
              <a:ext uri="{FF2B5EF4-FFF2-40B4-BE49-F238E27FC236}">
                <a16:creationId xmlns:a16="http://schemas.microsoft.com/office/drawing/2014/main" id="{E3A00279-1CF5-4190-A95D-18277C8C729E}"/>
              </a:ext>
              <a:ext uri="{C183D7F6-B498-43B3-948B-1728B52AA6E4}">
                <adec:decorative xmlns:adec="http://schemas.microsoft.com/office/drawing/2017/decorative" val="1"/>
              </a:ext>
            </a:extLst>
          </p:cNvPr>
          <p:cNvSpPr txBox="1"/>
          <p:nvPr/>
        </p:nvSpPr>
        <p:spPr>
          <a:xfrm>
            <a:off x="10734414" y="4367756"/>
            <a:ext cx="1269064" cy="307777"/>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68F8AD"/>
                </a:solidFill>
                <a:effectLst/>
                <a:uLnTx/>
                <a:uFillTx/>
                <a:latin typeface="Segoe UI Semibold"/>
                <a:ea typeface="+mn-ea"/>
                <a:cs typeface="Segoe UI" pitchFamily="34" charset="0"/>
              </a:rPr>
              <a:t>Custom Location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68F8AD"/>
                </a:solidFill>
                <a:effectLst/>
                <a:uLnTx/>
                <a:uFillTx/>
                <a:latin typeface="Segoe UI Semibold"/>
                <a:ea typeface="+mn-ea"/>
                <a:cs typeface="Segoe UI" pitchFamily="34" charset="0"/>
              </a:rPr>
              <a:t>Mapping</a:t>
            </a:r>
            <a:endParaRPr kumimoji="0" lang="en-US" sz="1800" b="0" i="0" u="none" strike="noStrike" kern="1200" cap="none" spc="0" normalizeH="0" baseline="0" noProof="0">
              <a:ln>
                <a:noFill/>
              </a:ln>
              <a:solidFill>
                <a:srgbClr val="68F8AD"/>
              </a:solidFill>
              <a:effectLst/>
              <a:uLnTx/>
              <a:uFillTx/>
              <a:latin typeface="Segoe UI Semibold"/>
              <a:ea typeface="+mn-ea"/>
              <a:cs typeface="Segoe UI" pitchFamily="34" charset="0"/>
            </a:endParaRPr>
          </a:p>
        </p:txBody>
      </p:sp>
      <p:cxnSp>
        <p:nvCxnSpPr>
          <p:cNvPr id="1080" name="Connector: Elbow 1079">
            <a:extLst>
              <a:ext uri="{FF2B5EF4-FFF2-40B4-BE49-F238E27FC236}">
                <a16:creationId xmlns:a16="http://schemas.microsoft.com/office/drawing/2014/main" id="{EC8BE124-807A-45D7-867D-873DCEB00464}"/>
              </a:ext>
              <a:ext uri="{C183D7F6-B498-43B3-948B-1728B52AA6E4}">
                <adec:decorative xmlns:adec="http://schemas.microsoft.com/office/drawing/2017/decorative" val="1"/>
              </a:ext>
            </a:extLst>
          </p:cNvPr>
          <p:cNvCxnSpPr>
            <a:cxnSpLocks/>
          </p:cNvCxnSpPr>
          <p:nvPr/>
        </p:nvCxnSpPr>
        <p:spPr>
          <a:xfrm flipH="1" flipV="1">
            <a:off x="11491937" y="3998075"/>
            <a:ext cx="2170" cy="1737360"/>
          </a:xfrm>
          <a:prstGeom prst="bentConnector3">
            <a:avLst>
              <a:gd name="adj1" fmla="val -18962212"/>
            </a:avLst>
          </a:prstGeom>
          <a:ln w="12700">
            <a:solidFill>
              <a:schemeClr val="tx1">
                <a:lumMod val="6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81" name="Group 1080">
            <a:extLst>
              <a:ext uri="{FF2B5EF4-FFF2-40B4-BE49-F238E27FC236}">
                <a16:creationId xmlns:a16="http://schemas.microsoft.com/office/drawing/2014/main" id="{B6209031-E530-47A0-BCBD-B20A736BD95F}"/>
              </a:ext>
              <a:ext uri="{C183D7F6-B498-43B3-948B-1728B52AA6E4}">
                <adec:decorative xmlns:adec="http://schemas.microsoft.com/office/drawing/2017/decorative" val="1"/>
              </a:ext>
            </a:extLst>
          </p:cNvPr>
          <p:cNvGrpSpPr/>
          <p:nvPr/>
        </p:nvGrpSpPr>
        <p:grpSpPr>
          <a:xfrm>
            <a:off x="9976439" y="5263386"/>
            <a:ext cx="695535" cy="205828"/>
            <a:chOff x="3273478" y="5394119"/>
            <a:chExt cx="695535" cy="205828"/>
          </a:xfrm>
        </p:grpSpPr>
        <p:pic>
          <p:nvPicPr>
            <p:cNvPr id="1090" name="Graphic 1089">
              <a:extLst>
                <a:ext uri="{FF2B5EF4-FFF2-40B4-BE49-F238E27FC236}">
                  <a16:creationId xmlns:a16="http://schemas.microsoft.com/office/drawing/2014/main" id="{D65B25E9-822F-4E7E-8B6B-D37DC60F6772}"/>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3517040" y="5398779"/>
              <a:ext cx="207264" cy="201168"/>
            </a:xfrm>
            <a:prstGeom prst="rect">
              <a:avLst/>
            </a:prstGeom>
          </p:spPr>
        </p:pic>
        <p:pic>
          <p:nvPicPr>
            <p:cNvPr id="1091" name="Graphic 1090">
              <a:extLst>
                <a:ext uri="{FF2B5EF4-FFF2-40B4-BE49-F238E27FC236}">
                  <a16:creationId xmlns:a16="http://schemas.microsoft.com/office/drawing/2014/main" id="{4E406124-1A29-4CF1-B90C-F62CC9EEEEC4}"/>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273478" y="5399336"/>
              <a:ext cx="206117" cy="200055"/>
            </a:xfrm>
            <a:prstGeom prst="rect">
              <a:avLst/>
            </a:prstGeom>
          </p:spPr>
        </p:pic>
        <p:pic>
          <p:nvPicPr>
            <p:cNvPr id="1092" name="Graphic 1091">
              <a:extLst>
                <a:ext uri="{FF2B5EF4-FFF2-40B4-BE49-F238E27FC236}">
                  <a16:creationId xmlns:a16="http://schemas.microsoft.com/office/drawing/2014/main" id="{54A692AA-1327-4740-8470-FA3FCB933CED}"/>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761749" y="5394119"/>
              <a:ext cx="207264" cy="201168"/>
            </a:xfrm>
            <a:prstGeom prst="rect">
              <a:avLst/>
            </a:prstGeom>
          </p:spPr>
        </p:pic>
      </p:grpSp>
      <p:grpSp>
        <p:nvGrpSpPr>
          <p:cNvPr id="1082" name="Group 1081">
            <a:extLst>
              <a:ext uri="{FF2B5EF4-FFF2-40B4-BE49-F238E27FC236}">
                <a16:creationId xmlns:a16="http://schemas.microsoft.com/office/drawing/2014/main" id="{E53F62B9-BBD7-48BD-B975-23A5257EE3EC}"/>
              </a:ext>
              <a:ext uri="{C183D7F6-B498-43B3-948B-1728B52AA6E4}">
                <adec:decorative xmlns:adec="http://schemas.microsoft.com/office/drawing/2017/decorative" val="1"/>
              </a:ext>
            </a:extLst>
          </p:cNvPr>
          <p:cNvGrpSpPr/>
          <p:nvPr/>
        </p:nvGrpSpPr>
        <p:grpSpPr>
          <a:xfrm>
            <a:off x="10324880" y="4687475"/>
            <a:ext cx="977696" cy="275562"/>
            <a:chOff x="3434433" y="4786760"/>
            <a:chExt cx="977696" cy="275562"/>
          </a:xfrm>
        </p:grpSpPr>
        <p:pic>
          <p:nvPicPr>
            <p:cNvPr id="1087" name="Graphic 1086">
              <a:extLst>
                <a:ext uri="{FF2B5EF4-FFF2-40B4-BE49-F238E27FC236}">
                  <a16:creationId xmlns:a16="http://schemas.microsoft.com/office/drawing/2014/main" id="{6453BA73-BD2C-45BB-BE4E-EE26575B2189}"/>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3434433" y="4788002"/>
              <a:ext cx="274320" cy="274320"/>
            </a:xfrm>
            <a:prstGeom prst="rect">
              <a:avLst/>
            </a:prstGeom>
          </p:spPr>
        </p:pic>
        <p:pic>
          <p:nvPicPr>
            <p:cNvPr id="1088" name="Graphic 1087">
              <a:extLst>
                <a:ext uri="{FF2B5EF4-FFF2-40B4-BE49-F238E27FC236}">
                  <a16:creationId xmlns:a16="http://schemas.microsoft.com/office/drawing/2014/main" id="{9F716214-4536-4389-8C74-AF9077D292E1}"/>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3786121" y="4787381"/>
              <a:ext cx="274320" cy="274320"/>
            </a:xfrm>
            <a:prstGeom prst="rect">
              <a:avLst/>
            </a:prstGeom>
          </p:spPr>
        </p:pic>
        <p:pic>
          <p:nvPicPr>
            <p:cNvPr id="1089" name="Graphic 1088">
              <a:extLst>
                <a:ext uri="{FF2B5EF4-FFF2-40B4-BE49-F238E27FC236}">
                  <a16:creationId xmlns:a16="http://schemas.microsoft.com/office/drawing/2014/main" id="{4092C20C-390D-45BA-9D8D-F1EADF3CF0EF}"/>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4137809" y="4786760"/>
              <a:ext cx="274320" cy="274320"/>
            </a:xfrm>
            <a:prstGeom prst="rect">
              <a:avLst/>
            </a:prstGeom>
          </p:spPr>
        </p:pic>
      </p:grpSp>
      <p:cxnSp>
        <p:nvCxnSpPr>
          <p:cNvPr id="1083" name="Connector: Elbow 1082">
            <a:extLst>
              <a:ext uri="{FF2B5EF4-FFF2-40B4-BE49-F238E27FC236}">
                <a16:creationId xmlns:a16="http://schemas.microsoft.com/office/drawing/2014/main" id="{691FDEE0-087F-4152-83E7-572E115FB4D3}"/>
              </a:ext>
              <a:ext uri="{C183D7F6-B498-43B3-948B-1728B52AA6E4}">
                <adec:decorative xmlns:adec="http://schemas.microsoft.com/office/drawing/2017/decorative" val="1"/>
              </a:ext>
            </a:extLst>
          </p:cNvPr>
          <p:cNvCxnSpPr>
            <a:cxnSpLocks/>
          </p:cNvCxnSpPr>
          <p:nvPr/>
        </p:nvCxnSpPr>
        <p:spPr>
          <a:xfrm flipH="1" flipV="1">
            <a:off x="11469977" y="3270903"/>
            <a:ext cx="24130" cy="2468880"/>
          </a:xfrm>
          <a:prstGeom prst="bentConnector3">
            <a:avLst>
              <a:gd name="adj1" fmla="val -1726316"/>
            </a:avLst>
          </a:prstGeom>
          <a:ln w="12700">
            <a:solidFill>
              <a:schemeClr val="tx1">
                <a:lumMod val="6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84" name="TextBox 1083">
            <a:extLst>
              <a:ext uri="{FF2B5EF4-FFF2-40B4-BE49-F238E27FC236}">
                <a16:creationId xmlns:a16="http://schemas.microsoft.com/office/drawing/2014/main" id="{279C1CFF-52D9-4AB9-9810-B4D66C6E6E1B}"/>
              </a:ext>
              <a:ext uri="{C183D7F6-B498-43B3-948B-1728B52AA6E4}">
                <adec:decorative xmlns:adec="http://schemas.microsoft.com/office/drawing/2017/decorative" val="1"/>
              </a:ext>
            </a:extLst>
          </p:cNvPr>
          <p:cNvSpPr txBox="1"/>
          <p:nvPr/>
        </p:nvSpPr>
        <p:spPr>
          <a:xfrm>
            <a:off x="10809155" y="5263486"/>
            <a:ext cx="1163390"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D2D2D2"/>
                </a:solidFill>
                <a:effectLst/>
                <a:uLnTx/>
                <a:uFillTx/>
                <a:latin typeface="Segoe UI Semibold"/>
                <a:ea typeface="+mn-ea"/>
                <a:cs typeface="Segoe UI" pitchFamily="34" charset="0"/>
              </a:rPr>
              <a:t>Kubernetes Resources</a:t>
            </a:r>
            <a:endParaRPr kumimoji="0" lang="en-US" sz="1800" b="0" i="0" u="none" strike="noStrike" kern="1200" cap="none" spc="0" normalizeH="0" baseline="0" noProof="0">
              <a:ln>
                <a:noFill/>
              </a:ln>
              <a:solidFill>
                <a:srgbClr val="D2D2D2"/>
              </a:solidFill>
              <a:effectLst/>
              <a:uLnTx/>
              <a:uFillTx/>
              <a:latin typeface="Segoe UI Semibold"/>
              <a:ea typeface="+mn-ea"/>
              <a:cs typeface="Segoe UI" pitchFamily="34" charset="0"/>
            </a:endParaRPr>
          </a:p>
        </p:txBody>
      </p:sp>
      <p:cxnSp>
        <p:nvCxnSpPr>
          <p:cNvPr id="1086" name="Connector: Elbow 1085">
            <a:extLst>
              <a:ext uri="{FF2B5EF4-FFF2-40B4-BE49-F238E27FC236}">
                <a16:creationId xmlns:a16="http://schemas.microsoft.com/office/drawing/2014/main" id="{7B503CEA-6A7D-4A96-91D8-9A47AD212E72}"/>
              </a:ext>
              <a:ext uri="{C183D7F6-B498-43B3-948B-1728B52AA6E4}">
                <adec:decorative xmlns:adec="http://schemas.microsoft.com/office/drawing/2017/decorative" val="1"/>
              </a:ext>
            </a:extLst>
          </p:cNvPr>
          <p:cNvCxnSpPr>
            <a:cxnSpLocks/>
            <a:endCxn id="1107" idx="1"/>
          </p:cNvCxnSpPr>
          <p:nvPr/>
        </p:nvCxnSpPr>
        <p:spPr>
          <a:xfrm rot="5400000" flipH="1" flipV="1">
            <a:off x="8936906" y="4344708"/>
            <a:ext cx="2206997" cy="232110"/>
          </a:xfrm>
          <a:prstGeom prst="bentConnector2">
            <a:avLst/>
          </a:prstGeom>
          <a:ln w="12700">
            <a:solidFill>
              <a:srgbClr val="E5A56B"/>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592AC5F9-B11F-4156-A547-0A3DAE6FE958}"/>
              </a:ext>
              <a:ext uri="{C183D7F6-B498-43B3-948B-1728B52AA6E4}">
                <adec:decorative xmlns:adec="http://schemas.microsoft.com/office/drawing/2017/decorative" val="1"/>
              </a:ext>
            </a:extLst>
          </p:cNvPr>
          <p:cNvGrpSpPr/>
          <p:nvPr/>
        </p:nvGrpSpPr>
        <p:grpSpPr>
          <a:xfrm>
            <a:off x="63800" y="2053972"/>
            <a:ext cx="915373" cy="580316"/>
            <a:chOff x="2028273" y="2351368"/>
            <a:chExt cx="915373" cy="580316"/>
          </a:xfrm>
        </p:grpSpPr>
        <p:grpSp>
          <p:nvGrpSpPr>
            <p:cNvPr id="19" name="Group 18">
              <a:extLst>
                <a:ext uri="{FF2B5EF4-FFF2-40B4-BE49-F238E27FC236}">
                  <a16:creationId xmlns:a16="http://schemas.microsoft.com/office/drawing/2014/main" id="{54E98943-49E8-49E9-8C9F-14BE3BBF6204}"/>
                </a:ext>
              </a:extLst>
            </p:cNvPr>
            <p:cNvGrpSpPr/>
            <p:nvPr/>
          </p:nvGrpSpPr>
          <p:grpSpPr>
            <a:xfrm>
              <a:off x="2028273" y="2351368"/>
              <a:ext cx="915373" cy="580316"/>
              <a:chOff x="406956" y="2105408"/>
              <a:chExt cx="915373" cy="580316"/>
            </a:xfrm>
          </p:grpSpPr>
          <p:sp>
            <p:nvSpPr>
              <p:cNvPr id="1118" name="Rectangle 1117">
                <a:extLst>
                  <a:ext uri="{FF2B5EF4-FFF2-40B4-BE49-F238E27FC236}">
                    <a16:creationId xmlns:a16="http://schemas.microsoft.com/office/drawing/2014/main" id="{25811326-7E00-481A-A645-54BB0009E691}"/>
                  </a:ext>
                </a:extLst>
              </p:cNvPr>
              <p:cNvSpPr/>
              <p:nvPr/>
            </p:nvSpPr>
            <p:spPr bwMode="auto">
              <a:xfrm>
                <a:off x="450872" y="2105408"/>
                <a:ext cx="823497" cy="58031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1119" name="TextBox 1118">
                <a:extLst>
                  <a:ext uri="{FF2B5EF4-FFF2-40B4-BE49-F238E27FC236}">
                    <a16:creationId xmlns:a16="http://schemas.microsoft.com/office/drawing/2014/main" id="{0A2225E5-4C3E-4D0D-A376-123901257141}"/>
                  </a:ext>
                </a:extLst>
              </p:cNvPr>
              <p:cNvSpPr txBox="1"/>
              <p:nvPr/>
            </p:nvSpPr>
            <p:spPr>
              <a:xfrm>
                <a:off x="406956" y="2131503"/>
                <a:ext cx="91537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kubectl CLI</a:t>
                </a:r>
              </a:p>
            </p:txBody>
          </p:sp>
        </p:grpSp>
        <p:pic>
          <p:nvPicPr>
            <p:cNvPr id="18" name="Graphic 17">
              <a:extLst>
                <a:ext uri="{FF2B5EF4-FFF2-40B4-BE49-F238E27FC236}">
                  <a16:creationId xmlns:a16="http://schemas.microsoft.com/office/drawing/2014/main" id="{75CAEF9C-D8A5-4512-B794-268AD39AB6A9}"/>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2313614" y="2576663"/>
              <a:ext cx="323850" cy="314325"/>
            </a:xfrm>
            <a:prstGeom prst="rect">
              <a:avLst/>
            </a:prstGeom>
          </p:spPr>
        </p:pic>
      </p:grpSp>
      <p:cxnSp>
        <p:nvCxnSpPr>
          <p:cNvPr id="1129" name="Connector: Elbow 1128">
            <a:extLst>
              <a:ext uri="{FF2B5EF4-FFF2-40B4-BE49-F238E27FC236}">
                <a16:creationId xmlns:a16="http://schemas.microsoft.com/office/drawing/2014/main" id="{E2234299-31F4-426D-A002-6A75E0CE4A05}"/>
              </a:ext>
              <a:ext uri="{C183D7F6-B498-43B3-948B-1728B52AA6E4}">
                <adec:decorative xmlns:adec="http://schemas.microsoft.com/office/drawing/2017/decorative" val="1"/>
              </a:ext>
            </a:extLst>
          </p:cNvPr>
          <p:cNvCxnSpPr>
            <a:cxnSpLocks/>
          </p:cNvCxnSpPr>
          <p:nvPr/>
        </p:nvCxnSpPr>
        <p:spPr>
          <a:xfrm rot="5400000">
            <a:off x="-1970093" y="4638958"/>
            <a:ext cx="4161613" cy="164965"/>
          </a:xfrm>
          <a:prstGeom prst="bentConnector3">
            <a:avLst>
              <a:gd name="adj1" fmla="val 3818"/>
            </a:avLst>
          </a:prstGeom>
          <a:ln w="12700">
            <a:solidFill>
              <a:srgbClr val="FF000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3F437672-01A0-4A2B-8B36-D2FFC01F5206}"/>
              </a:ext>
              <a:ext uri="{C183D7F6-B498-43B3-948B-1728B52AA6E4}">
                <adec:decorative xmlns:adec="http://schemas.microsoft.com/office/drawing/2017/decorative" val="1"/>
              </a:ext>
            </a:extLst>
          </p:cNvPr>
          <p:cNvCxnSpPr/>
          <p:nvPr/>
        </p:nvCxnSpPr>
        <p:spPr>
          <a:xfrm>
            <a:off x="60894" y="6802245"/>
            <a:ext cx="9594507" cy="0"/>
          </a:xfrm>
          <a:prstGeom prst="line">
            <a:avLst/>
          </a:prstGeom>
          <a:ln w="12700">
            <a:solidFill>
              <a:srgbClr val="FF0000"/>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1" name="Connector: Elbow 1130">
            <a:extLst>
              <a:ext uri="{FF2B5EF4-FFF2-40B4-BE49-F238E27FC236}">
                <a16:creationId xmlns:a16="http://schemas.microsoft.com/office/drawing/2014/main" id="{D6EC3AC6-8031-407C-A82C-3E390542471E}"/>
              </a:ext>
              <a:ext uri="{C183D7F6-B498-43B3-948B-1728B52AA6E4}">
                <adec:decorative xmlns:adec="http://schemas.microsoft.com/office/drawing/2017/decorative" val="1"/>
              </a:ext>
            </a:extLst>
          </p:cNvPr>
          <p:cNvCxnSpPr>
            <a:cxnSpLocks/>
            <a:stCxn id="1085" idx="1"/>
          </p:cNvCxnSpPr>
          <p:nvPr/>
        </p:nvCxnSpPr>
        <p:spPr>
          <a:xfrm rot="10800000" flipV="1">
            <a:off x="9655401" y="5689873"/>
            <a:ext cx="165866" cy="1112371"/>
          </a:xfrm>
          <a:prstGeom prst="bentConnector2">
            <a:avLst/>
          </a:prstGeom>
          <a:ln w="12700">
            <a:solidFill>
              <a:srgbClr val="FF000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2" name="Connector: Elbow 1131">
            <a:extLst>
              <a:ext uri="{FF2B5EF4-FFF2-40B4-BE49-F238E27FC236}">
                <a16:creationId xmlns:a16="http://schemas.microsoft.com/office/drawing/2014/main" id="{A4627A88-3008-42C5-9350-F195C62B8BA6}"/>
              </a:ext>
              <a:ext uri="{C183D7F6-B498-43B3-948B-1728B52AA6E4}">
                <adec:decorative xmlns:adec="http://schemas.microsoft.com/office/drawing/2017/decorative" val="1"/>
              </a:ext>
            </a:extLst>
          </p:cNvPr>
          <p:cNvCxnSpPr>
            <a:cxnSpLocks/>
          </p:cNvCxnSpPr>
          <p:nvPr/>
        </p:nvCxnSpPr>
        <p:spPr>
          <a:xfrm rot="5400000">
            <a:off x="-1888456" y="4594215"/>
            <a:ext cx="4107720" cy="200555"/>
          </a:xfrm>
          <a:prstGeom prst="bentConnector3">
            <a:avLst>
              <a:gd name="adj1" fmla="val 4861"/>
            </a:avLst>
          </a:prstGeom>
          <a:ln w="12700">
            <a:solidFill>
              <a:srgbClr val="FFC00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D331C86F-1971-48BD-A6BF-BF8158476178}"/>
              </a:ext>
              <a:ext uri="{C183D7F6-B498-43B3-948B-1728B52AA6E4}">
                <adec:decorative xmlns:adec="http://schemas.microsoft.com/office/drawing/2017/decorative" val="1"/>
              </a:ext>
            </a:extLst>
          </p:cNvPr>
          <p:cNvCxnSpPr/>
          <p:nvPr/>
        </p:nvCxnSpPr>
        <p:spPr>
          <a:xfrm>
            <a:off x="60894" y="6748350"/>
            <a:ext cx="7223760" cy="0"/>
          </a:xfrm>
          <a:prstGeom prst="line">
            <a:avLst/>
          </a:prstGeom>
          <a:ln w="12700">
            <a:solidFill>
              <a:srgbClr val="FFC000"/>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4" name="Connector: Elbow 1133">
            <a:extLst>
              <a:ext uri="{FF2B5EF4-FFF2-40B4-BE49-F238E27FC236}">
                <a16:creationId xmlns:a16="http://schemas.microsoft.com/office/drawing/2014/main" id="{EAD79734-FC4E-455E-90DE-95EF5B1B2E07}"/>
              </a:ext>
              <a:ext uri="{C183D7F6-B498-43B3-948B-1728B52AA6E4}">
                <adec:decorative xmlns:adec="http://schemas.microsoft.com/office/drawing/2017/decorative" val="1"/>
              </a:ext>
            </a:extLst>
          </p:cNvPr>
          <p:cNvCxnSpPr>
            <a:cxnSpLocks/>
            <a:stCxn id="1043" idx="1"/>
          </p:cNvCxnSpPr>
          <p:nvPr/>
        </p:nvCxnSpPr>
        <p:spPr>
          <a:xfrm rot="10800000" flipV="1">
            <a:off x="7284995" y="5689874"/>
            <a:ext cx="153173" cy="1058476"/>
          </a:xfrm>
          <a:prstGeom prst="bentConnector2">
            <a:avLst/>
          </a:prstGeom>
          <a:ln w="12700">
            <a:solidFill>
              <a:srgbClr val="FFC00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5" name="Connector: Elbow 1134">
            <a:extLst>
              <a:ext uri="{FF2B5EF4-FFF2-40B4-BE49-F238E27FC236}">
                <a16:creationId xmlns:a16="http://schemas.microsoft.com/office/drawing/2014/main" id="{7000F9AA-342C-45B7-906E-1D4B8A268413}"/>
              </a:ext>
              <a:ext uri="{C183D7F6-B498-43B3-948B-1728B52AA6E4}">
                <adec:decorative xmlns:adec="http://schemas.microsoft.com/office/drawing/2017/decorative" val="1"/>
              </a:ext>
            </a:extLst>
          </p:cNvPr>
          <p:cNvCxnSpPr>
            <a:cxnSpLocks/>
          </p:cNvCxnSpPr>
          <p:nvPr/>
        </p:nvCxnSpPr>
        <p:spPr>
          <a:xfrm rot="5400000">
            <a:off x="-1797935" y="4543241"/>
            <a:ext cx="4061007" cy="255791"/>
          </a:xfrm>
          <a:prstGeom prst="bentConnector3">
            <a:avLst>
              <a:gd name="adj1" fmla="val 6009"/>
            </a:avLst>
          </a:prstGeom>
          <a:ln w="12700">
            <a:solidFill>
              <a:srgbClr val="92D05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C57B4B4B-3090-4A63-AB41-BDB72562DBA6}"/>
              </a:ext>
              <a:ext uri="{C183D7F6-B498-43B3-948B-1728B52AA6E4}">
                <adec:decorative xmlns:adec="http://schemas.microsoft.com/office/drawing/2017/decorative" val="1"/>
              </a:ext>
            </a:extLst>
          </p:cNvPr>
          <p:cNvCxnSpPr/>
          <p:nvPr/>
        </p:nvCxnSpPr>
        <p:spPr>
          <a:xfrm>
            <a:off x="114062" y="6697923"/>
            <a:ext cx="4754880" cy="0"/>
          </a:xfrm>
          <a:prstGeom prst="line">
            <a:avLst/>
          </a:prstGeom>
          <a:ln w="12700">
            <a:solidFill>
              <a:srgbClr val="92D050"/>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7" name="Connector: Elbow 1136">
            <a:extLst>
              <a:ext uri="{FF2B5EF4-FFF2-40B4-BE49-F238E27FC236}">
                <a16:creationId xmlns:a16="http://schemas.microsoft.com/office/drawing/2014/main" id="{29F85A7A-26B8-4803-BFC7-08AEEE26E069}"/>
              </a:ext>
              <a:ext uri="{C183D7F6-B498-43B3-948B-1728B52AA6E4}">
                <adec:decorative xmlns:adec="http://schemas.microsoft.com/office/drawing/2017/decorative" val="1"/>
              </a:ext>
            </a:extLst>
          </p:cNvPr>
          <p:cNvCxnSpPr>
            <a:cxnSpLocks/>
            <a:stCxn id="1001" idx="1"/>
          </p:cNvCxnSpPr>
          <p:nvPr/>
        </p:nvCxnSpPr>
        <p:spPr>
          <a:xfrm rot="10800000" flipV="1">
            <a:off x="4874341" y="5689874"/>
            <a:ext cx="180727" cy="1004334"/>
          </a:xfrm>
          <a:prstGeom prst="bentConnector2">
            <a:avLst/>
          </a:prstGeom>
          <a:ln w="12700">
            <a:solidFill>
              <a:srgbClr val="92D05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8" name="Connector: Elbow 1137">
            <a:extLst>
              <a:ext uri="{FF2B5EF4-FFF2-40B4-BE49-F238E27FC236}">
                <a16:creationId xmlns:a16="http://schemas.microsoft.com/office/drawing/2014/main" id="{095C911B-EB8B-4EEF-BFF2-00BE0944B94E}"/>
              </a:ext>
              <a:ext uri="{C183D7F6-B498-43B3-948B-1728B52AA6E4}">
                <adec:decorative xmlns:adec="http://schemas.microsoft.com/office/drawing/2017/decorative" val="1"/>
              </a:ext>
            </a:extLst>
          </p:cNvPr>
          <p:cNvCxnSpPr>
            <a:cxnSpLocks/>
          </p:cNvCxnSpPr>
          <p:nvPr/>
        </p:nvCxnSpPr>
        <p:spPr>
          <a:xfrm rot="5400000">
            <a:off x="155333" y="2664787"/>
            <a:ext cx="316761" cy="268448"/>
          </a:xfrm>
          <a:prstGeom prst="bentConnector3">
            <a:avLst>
              <a:gd name="adj1" fmla="val 95766"/>
            </a:avLst>
          </a:prstGeom>
          <a:ln w="12700">
            <a:solidFill>
              <a:srgbClr val="D274EC"/>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68D81D1E-C33C-430A-A8BA-84986900ADDA}"/>
              </a:ext>
              <a:ext uri="{C183D7F6-B498-43B3-948B-1728B52AA6E4}">
                <adec:decorative xmlns:adec="http://schemas.microsoft.com/office/drawing/2017/decorative" val="1"/>
              </a:ext>
            </a:extLst>
          </p:cNvPr>
          <p:cNvCxnSpPr>
            <a:cxnSpLocks/>
          </p:cNvCxnSpPr>
          <p:nvPr/>
        </p:nvCxnSpPr>
        <p:spPr>
          <a:xfrm>
            <a:off x="150424" y="2939397"/>
            <a:ext cx="0" cy="3703320"/>
          </a:xfrm>
          <a:prstGeom prst="line">
            <a:avLst/>
          </a:prstGeom>
          <a:ln w="12700">
            <a:solidFill>
              <a:srgbClr val="D274EC"/>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2FD7BC60-EAA0-496E-B50A-EC9A67E61604}"/>
              </a:ext>
              <a:ext uri="{C183D7F6-B498-43B3-948B-1728B52AA6E4}">
                <adec:decorative xmlns:adec="http://schemas.microsoft.com/office/drawing/2017/decorative" val="1"/>
              </a:ext>
            </a:extLst>
          </p:cNvPr>
          <p:cNvCxnSpPr/>
          <p:nvPr/>
        </p:nvCxnSpPr>
        <p:spPr>
          <a:xfrm>
            <a:off x="155491" y="6642717"/>
            <a:ext cx="2377440" cy="0"/>
          </a:xfrm>
          <a:prstGeom prst="line">
            <a:avLst/>
          </a:prstGeom>
          <a:ln w="12700">
            <a:solidFill>
              <a:srgbClr val="D274EC"/>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1" name="Connector: Elbow 1140">
            <a:extLst>
              <a:ext uri="{FF2B5EF4-FFF2-40B4-BE49-F238E27FC236}">
                <a16:creationId xmlns:a16="http://schemas.microsoft.com/office/drawing/2014/main" id="{8CBDC0A0-0C47-4229-A962-B70BB8BE3FA6}"/>
              </a:ext>
              <a:ext uri="{C183D7F6-B498-43B3-948B-1728B52AA6E4}">
                <adec:decorative xmlns:adec="http://schemas.microsoft.com/office/drawing/2017/decorative" val="1"/>
              </a:ext>
            </a:extLst>
          </p:cNvPr>
          <p:cNvCxnSpPr>
            <a:cxnSpLocks/>
            <a:stCxn id="959" idx="1"/>
          </p:cNvCxnSpPr>
          <p:nvPr/>
        </p:nvCxnSpPr>
        <p:spPr>
          <a:xfrm rot="10800000" flipV="1">
            <a:off x="2520835" y="5689873"/>
            <a:ext cx="151133" cy="952843"/>
          </a:xfrm>
          <a:prstGeom prst="bentConnector2">
            <a:avLst/>
          </a:prstGeom>
          <a:ln w="12700">
            <a:solidFill>
              <a:srgbClr val="D274EC"/>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2" name="Connector: Elbow 1141">
            <a:extLst>
              <a:ext uri="{FF2B5EF4-FFF2-40B4-BE49-F238E27FC236}">
                <a16:creationId xmlns:a16="http://schemas.microsoft.com/office/drawing/2014/main" id="{ECC299BA-8736-4140-A885-70C2F6244A43}"/>
              </a:ext>
              <a:ext uri="{C183D7F6-B498-43B3-948B-1728B52AA6E4}">
                <adec:decorative xmlns:adec="http://schemas.microsoft.com/office/drawing/2017/decorative" val="1"/>
              </a:ext>
            </a:extLst>
          </p:cNvPr>
          <p:cNvCxnSpPr>
            <a:cxnSpLocks/>
            <a:stCxn id="378" idx="1"/>
          </p:cNvCxnSpPr>
          <p:nvPr/>
        </p:nvCxnSpPr>
        <p:spPr>
          <a:xfrm rot="10800000" flipH="1">
            <a:off x="288867" y="2642466"/>
            <a:ext cx="244894" cy="3047408"/>
          </a:xfrm>
          <a:prstGeom prst="bentConnector4">
            <a:avLst>
              <a:gd name="adj1" fmla="val -38031"/>
              <a:gd name="adj2" fmla="val 88596"/>
            </a:avLst>
          </a:prstGeom>
          <a:ln w="12700">
            <a:solidFill>
              <a:srgbClr val="54BCFC"/>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146" name="Graphic 1145">
            <a:extLst>
              <a:ext uri="{FF2B5EF4-FFF2-40B4-BE49-F238E27FC236}">
                <a16:creationId xmlns:a16="http://schemas.microsoft.com/office/drawing/2014/main" id="{15D8B35D-7C02-452F-9694-67C69BCEEA1C}"/>
              </a:ext>
              <a:ext uri="{C183D7F6-B498-43B3-948B-1728B52AA6E4}">
                <adec:decorative xmlns:adec="http://schemas.microsoft.com/office/drawing/2017/decorative" val="1"/>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285945" y="6212829"/>
            <a:ext cx="274320" cy="274320"/>
          </a:xfrm>
          <a:prstGeom prst="rect">
            <a:avLst/>
          </a:prstGeom>
        </p:spPr>
      </p:pic>
      <p:pic>
        <p:nvPicPr>
          <p:cNvPr id="1147" name="Picture 1146">
            <a:extLst>
              <a:ext uri="{FF2B5EF4-FFF2-40B4-BE49-F238E27FC236}">
                <a16:creationId xmlns:a16="http://schemas.microsoft.com/office/drawing/2014/main" id="{47BDD9DF-BDEC-43DB-A7B3-D9621B2D92DF}"/>
              </a:ext>
              <a:ext uri="{C183D7F6-B498-43B3-948B-1728B52AA6E4}">
                <adec:decorative xmlns:adec="http://schemas.microsoft.com/office/drawing/2017/decorative" val="1"/>
              </a:ext>
            </a:extLst>
          </p:cNvPr>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7401610" y="6264531"/>
            <a:ext cx="382009" cy="228600"/>
          </a:xfrm>
          <a:prstGeom prst="rect">
            <a:avLst/>
          </a:prstGeom>
        </p:spPr>
      </p:pic>
      <p:pic>
        <p:nvPicPr>
          <p:cNvPr id="1148" name="Picture 1147">
            <a:extLst>
              <a:ext uri="{FF2B5EF4-FFF2-40B4-BE49-F238E27FC236}">
                <a16:creationId xmlns:a16="http://schemas.microsoft.com/office/drawing/2014/main" id="{C55E844B-EBB4-4841-8518-2DC6AF694DAB}"/>
              </a:ext>
              <a:ext uri="{C183D7F6-B498-43B3-948B-1728B52AA6E4}">
                <adec:decorative xmlns:adec="http://schemas.microsoft.com/office/drawing/2017/decorative" val="1"/>
              </a:ext>
            </a:extLst>
          </p:cNvPr>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9805177" y="6206892"/>
            <a:ext cx="274320" cy="274320"/>
          </a:xfrm>
          <a:prstGeom prst="rect">
            <a:avLst/>
          </a:prstGeom>
        </p:spPr>
      </p:pic>
      <p:grpSp>
        <p:nvGrpSpPr>
          <p:cNvPr id="6" name="Group 5">
            <a:extLst>
              <a:ext uri="{FF2B5EF4-FFF2-40B4-BE49-F238E27FC236}">
                <a16:creationId xmlns:a16="http://schemas.microsoft.com/office/drawing/2014/main" id="{0745C685-A463-4940-BAB6-08A2A1253564}"/>
              </a:ext>
              <a:ext uri="{C183D7F6-B498-43B3-948B-1728B52AA6E4}">
                <adec:decorative xmlns:adec="http://schemas.microsoft.com/office/drawing/2017/decorative" val="1"/>
              </a:ext>
            </a:extLst>
          </p:cNvPr>
          <p:cNvGrpSpPr/>
          <p:nvPr/>
        </p:nvGrpSpPr>
        <p:grpSpPr>
          <a:xfrm>
            <a:off x="9821267" y="5487701"/>
            <a:ext cx="1775773" cy="628697"/>
            <a:chOff x="9821267" y="5487701"/>
            <a:chExt cx="1775773" cy="628697"/>
          </a:xfrm>
        </p:grpSpPr>
        <p:sp>
          <p:nvSpPr>
            <p:cNvPr id="1093" name="Rectangle 1092">
              <a:extLst>
                <a:ext uri="{FF2B5EF4-FFF2-40B4-BE49-F238E27FC236}">
                  <a16:creationId xmlns:a16="http://schemas.microsoft.com/office/drawing/2014/main" id="{974E7767-759C-480D-A11C-D34C998EBCC2}"/>
                </a:ext>
              </a:extLst>
            </p:cNvPr>
            <p:cNvSpPr/>
            <p:nvPr/>
          </p:nvSpPr>
          <p:spPr bwMode="auto">
            <a:xfrm>
              <a:off x="10162557" y="5487701"/>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1094" name="TextBox 1093">
              <a:extLst>
                <a:ext uri="{FF2B5EF4-FFF2-40B4-BE49-F238E27FC236}">
                  <a16:creationId xmlns:a16="http://schemas.microsoft.com/office/drawing/2014/main" id="{CCA5812A-E194-4FAA-85EE-291709EE663D}"/>
                </a:ext>
              </a:extLst>
            </p:cNvPr>
            <p:cNvSpPr txBox="1"/>
            <p:nvPr/>
          </p:nvSpPr>
          <p:spPr>
            <a:xfrm>
              <a:off x="10062880" y="5808621"/>
              <a:ext cx="15341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Google Kubernetes Engine</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(GKE) clusters</a:t>
              </a:r>
              <a:endParaRPr kumimoji="0" lang="en-US" sz="1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1085" name="Rectangle 1084">
              <a:extLst>
                <a:ext uri="{FF2B5EF4-FFF2-40B4-BE49-F238E27FC236}">
                  <a16:creationId xmlns:a16="http://schemas.microsoft.com/office/drawing/2014/main" id="{EDEE7F7E-C4DF-4B49-AF67-4D6DDDB4759A}"/>
                </a:ext>
              </a:extLst>
            </p:cNvPr>
            <p:cNvSpPr/>
            <p:nvPr/>
          </p:nvSpPr>
          <p:spPr bwMode="auto">
            <a:xfrm>
              <a:off x="9821267" y="5564259"/>
              <a:ext cx="406888" cy="25122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K8s</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API</a:t>
              </a:r>
            </a:p>
          </p:txBody>
        </p:sp>
        <p:pic>
          <p:nvPicPr>
            <p:cNvPr id="1150" name="Shape 339">
              <a:extLst>
                <a:ext uri="{FF2B5EF4-FFF2-40B4-BE49-F238E27FC236}">
                  <a16:creationId xmlns:a16="http://schemas.microsoft.com/office/drawing/2014/main" id="{DFA0AA73-D651-4B14-AA6C-24B9A85538BB}"/>
                </a:ext>
                <a:ext uri="{C183D7F6-B498-43B3-948B-1728B52AA6E4}">
                  <adec:decorative xmlns:adec="http://schemas.microsoft.com/office/drawing/2017/decorative" val="1"/>
                </a:ext>
              </a:extLst>
            </p:cNvPr>
            <p:cNvPicPr preferRelativeResize="0"/>
            <p:nvPr/>
          </p:nvPicPr>
          <p:blipFill rotWithShape="1">
            <a:blip r:embed="rId62"/>
            <a:srcRect t="5092" b="5092"/>
            <a:stretch/>
          </p:blipFill>
          <p:spPr>
            <a:xfrm>
              <a:off x="10321539" y="5558673"/>
              <a:ext cx="294383" cy="274320"/>
            </a:xfrm>
            <a:prstGeom prst="rect">
              <a:avLst/>
            </a:prstGeom>
          </p:spPr>
        </p:pic>
        <p:pic>
          <p:nvPicPr>
            <p:cNvPr id="1151" name="Shape 339">
              <a:extLst>
                <a:ext uri="{FF2B5EF4-FFF2-40B4-BE49-F238E27FC236}">
                  <a16:creationId xmlns:a16="http://schemas.microsoft.com/office/drawing/2014/main" id="{E71F50C9-8559-4BC8-A949-B93B87C2B454}"/>
                </a:ext>
                <a:ext uri="{C183D7F6-B498-43B3-948B-1728B52AA6E4}">
                  <adec:decorative xmlns:adec="http://schemas.microsoft.com/office/drawing/2017/decorative" val="1"/>
                </a:ext>
              </a:extLst>
            </p:cNvPr>
            <p:cNvPicPr preferRelativeResize="0"/>
            <p:nvPr/>
          </p:nvPicPr>
          <p:blipFill rotWithShape="1">
            <a:blip r:embed="rId62"/>
            <a:srcRect t="5092" b="5092"/>
            <a:stretch/>
          </p:blipFill>
          <p:spPr>
            <a:xfrm>
              <a:off x="10680709" y="5549280"/>
              <a:ext cx="294383" cy="274320"/>
            </a:xfrm>
            <a:prstGeom prst="rect">
              <a:avLst/>
            </a:prstGeom>
          </p:spPr>
        </p:pic>
        <p:pic>
          <p:nvPicPr>
            <p:cNvPr id="1152" name="Shape 339">
              <a:extLst>
                <a:ext uri="{FF2B5EF4-FFF2-40B4-BE49-F238E27FC236}">
                  <a16:creationId xmlns:a16="http://schemas.microsoft.com/office/drawing/2014/main" id="{0B8CB0DF-B4DA-4E8F-9FFE-DEE72B4A4B8E}"/>
                </a:ext>
                <a:ext uri="{C183D7F6-B498-43B3-948B-1728B52AA6E4}">
                  <adec:decorative xmlns:adec="http://schemas.microsoft.com/office/drawing/2017/decorative" val="1"/>
                </a:ext>
              </a:extLst>
            </p:cNvPr>
            <p:cNvPicPr preferRelativeResize="0"/>
            <p:nvPr/>
          </p:nvPicPr>
          <p:blipFill rotWithShape="1">
            <a:blip r:embed="rId62"/>
            <a:srcRect t="5092" b="5092"/>
            <a:stretch/>
          </p:blipFill>
          <p:spPr>
            <a:xfrm>
              <a:off x="11039879" y="5539887"/>
              <a:ext cx="294383" cy="274320"/>
            </a:xfrm>
            <a:prstGeom prst="rect">
              <a:avLst/>
            </a:prstGeom>
          </p:spPr>
        </p:pic>
      </p:grpSp>
      <p:grpSp>
        <p:nvGrpSpPr>
          <p:cNvPr id="5" name="Group 4">
            <a:extLst>
              <a:ext uri="{FF2B5EF4-FFF2-40B4-BE49-F238E27FC236}">
                <a16:creationId xmlns:a16="http://schemas.microsoft.com/office/drawing/2014/main" id="{8B56682D-3870-476D-B280-4E2123E2BF81}"/>
              </a:ext>
              <a:ext uri="{C183D7F6-B498-43B3-948B-1728B52AA6E4}">
                <adec:decorative xmlns:adec="http://schemas.microsoft.com/office/drawing/2017/decorative" val="1"/>
              </a:ext>
            </a:extLst>
          </p:cNvPr>
          <p:cNvGrpSpPr/>
          <p:nvPr/>
        </p:nvGrpSpPr>
        <p:grpSpPr>
          <a:xfrm>
            <a:off x="7438167" y="5487701"/>
            <a:ext cx="1775773" cy="628697"/>
            <a:chOff x="7438167" y="5487701"/>
            <a:chExt cx="1775773" cy="628697"/>
          </a:xfrm>
        </p:grpSpPr>
        <p:sp>
          <p:nvSpPr>
            <p:cNvPr id="1051" name="Rectangle 1050">
              <a:extLst>
                <a:ext uri="{FF2B5EF4-FFF2-40B4-BE49-F238E27FC236}">
                  <a16:creationId xmlns:a16="http://schemas.microsoft.com/office/drawing/2014/main" id="{F7FAD076-69FB-4335-BD24-EC6A6422AA1F}"/>
                </a:ext>
              </a:extLst>
            </p:cNvPr>
            <p:cNvSpPr/>
            <p:nvPr/>
          </p:nvSpPr>
          <p:spPr bwMode="auto">
            <a:xfrm>
              <a:off x="7779457" y="5487701"/>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1052" name="TextBox 1051">
              <a:extLst>
                <a:ext uri="{FF2B5EF4-FFF2-40B4-BE49-F238E27FC236}">
                  <a16:creationId xmlns:a16="http://schemas.microsoft.com/office/drawing/2014/main" id="{47457EBB-11F4-4143-9E1E-2426FF988AEB}"/>
                </a:ext>
              </a:extLst>
            </p:cNvPr>
            <p:cNvSpPr txBox="1"/>
            <p:nvPr/>
          </p:nvSpPr>
          <p:spPr>
            <a:xfrm>
              <a:off x="7679780" y="5808621"/>
              <a:ext cx="15341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Elastic Kubernetes Service</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(EKS) clusters</a:t>
              </a:r>
              <a:endParaRPr kumimoji="0" lang="en-US" sz="1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1043" name="Rectangle 1042">
              <a:extLst>
                <a:ext uri="{FF2B5EF4-FFF2-40B4-BE49-F238E27FC236}">
                  <a16:creationId xmlns:a16="http://schemas.microsoft.com/office/drawing/2014/main" id="{D366BBA8-391B-4027-9FF6-67FCE005F541}"/>
                </a:ext>
              </a:extLst>
            </p:cNvPr>
            <p:cNvSpPr/>
            <p:nvPr/>
          </p:nvSpPr>
          <p:spPr bwMode="auto">
            <a:xfrm>
              <a:off x="7438167" y="5564259"/>
              <a:ext cx="406888" cy="25122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K8s</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API</a:t>
              </a:r>
            </a:p>
          </p:txBody>
        </p:sp>
        <p:pic>
          <p:nvPicPr>
            <p:cNvPr id="1154" name="Graphic 1153">
              <a:extLst>
                <a:ext uri="{FF2B5EF4-FFF2-40B4-BE49-F238E27FC236}">
                  <a16:creationId xmlns:a16="http://schemas.microsoft.com/office/drawing/2014/main" id="{B1065F2E-345D-4E56-ACB9-1E5572D12987}"/>
                </a:ext>
                <a:ext uri="{C183D7F6-B498-43B3-948B-1728B52AA6E4}">
                  <adec:decorative xmlns:adec="http://schemas.microsoft.com/office/drawing/2017/decorative" val="1"/>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7923577" y="5558580"/>
              <a:ext cx="274320" cy="274320"/>
            </a:xfrm>
            <a:prstGeom prst="rect">
              <a:avLst/>
            </a:prstGeom>
          </p:spPr>
        </p:pic>
        <p:pic>
          <p:nvPicPr>
            <p:cNvPr id="1155" name="Graphic 1154">
              <a:extLst>
                <a:ext uri="{FF2B5EF4-FFF2-40B4-BE49-F238E27FC236}">
                  <a16:creationId xmlns:a16="http://schemas.microsoft.com/office/drawing/2014/main" id="{13EA5090-BAC4-4747-9CE8-8E57ED7943F9}"/>
                </a:ext>
                <a:ext uri="{C183D7F6-B498-43B3-948B-1728B52AA6E4}">
                  <adec:decorative xmlns:adec="http://schemas.microsoft.com/office/drawing/2017/decorative" val="1"/>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8303545" y="5560573"/>
              <a:ext cx="274320" cy="274320"/>
            </a:xfrm>
            <a:prstGeom prst="rect">
              <a:avLst/>
            </a:prstGeom>
          </p:spPr>
        </p:pic>
        <p:pic>
          <p:nvPicPr>
            <p:cNvPr id="1156" name="Graphic 1155">
              <a:extLst>
                <a:ext uri="{FF2B5EF4-FFF2-40B4-BE49-F238E27FC236}">
                  <a16:creationId xmlns:a16="http://schemas.microsoft.com/office/drawing/2014/main" id="{E4A3031E-695C-4EBA-AAAE-AAA6818304EC}"/>
                </a:ext>
                <a:ext uri="{C183D7F6-B498-43B3-948B-1728B52AA6E4}">
                  <adec:decorative xmlns:adec="http://schemas.microsoft.com/office/drawing/2017/decorative" val="1"/>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8683513" y="5562566"/>
              <a:ext cx="274320" cy="274320"/>
            </a:xfrm>
            <a:prstGeom prst="rect">
              <a:avLst/>
            </a:prstGeom>
          </p:spPr>
        </p:pic>
      </p:grpSp>
      <p:grpSp>
        <p:nvGrpSpPr>
          <p:cNvPr id="1161" name="Group 1160">
            <a:extLst>
              <a:ext uri="{FF2B5EF4-FFF2-40B4-BE49-F238E27FC236}">
                <a16:creationId xmlns:a16="http://schemas.microsoft.com/office/drawing/2014/main" id="{46526ED3-7AAF-451B-BFB0-19FBFEF4E6C4}"/>
              </a:ext>
              <a:ext uri="{C183D7F6-B498-43B3-948B-1728B52AA6E4}">
                <adec:decorative xmlns:adec="http://schemas.microsoft.com/office/drawing/2017/decorative" val="1"/>
              </a:ext>
            </a:extLst>
          </p:cNvPr>
          <p:cNvGrpSpPr/>
          <p:nvPr/>
        </p:nvGrpSpPr>
        <p:grpSpPr>
          <a:xfrm>
            <a:off x="5574157" y="5530996"/>
            <a:ext cx="980102" cy="308237"/>
            <a:chOff x="5580891" y="5519771"/>
            <a:chExt cx="980102" cy="308237"/>
          </a:xfrm>
        </p:grpSpPr>
        <p:pic>
          <p:nvPicPr>
            <p:cNvPr id="1158" name="Picture 1157" descr="A picture containing object, clock&#10;&#10;Description automatically generated">
              <a:extLst>
                <a:ext uri="{FF2B5EF4-FFF2-40B4-BE49-F238E27FC236}">
                  <a16:creationId xmlns:a16="http://schemas.microsoft.com/office/drawing/2014/main" id="{6E0F5655-5F15-485F-94EE-BEED5293A939}"/>
                </a:ext>
              </a:extLst>
            </p:cNvPr>
            <p:cNvPicPr>
              <a:picLocks noChangeAspect="1"/>
            </p:cNvPicPr>
            <p:nvPr/>
          </p:nvPicPr>
          <p:blipFill>
            <a:blip r:embed="rId65"/>
            <a:stretch>
              <a:fillRect/>
            </a:stretch>
          </p:blipFill>
          <p:spPr>
            <a:xfrm>
              <a:off x="5580891" y="5519771"/>
              <a:ext cx="307374" cy="304905"/>
            </a:xfrm>
            <a:prstGeom prst="rect">
              <a:avLst/>
            </a:prstGeom>
          </p:spPr>
        </p:pic>
        <p:pic>
          <p:nvPicPr>
            <p:cNvPr id="1159" name="Picture 1158" descr="A picture containing object, clock&#10;&#10;Description automatically generated">
              <a:extLst>
                <a:ext uri="{FF2B5EF4-FFF2-40B4-BE49-F238E27FC236}">
                  <a16:creationId xmlns:a16="http://schemas.microsoft.com/office/drawing/2014/main" id="{E86FF2FC-C8F8-4CA8-9FE2-8620ACF6958D}"/>
                </a:ext>
              </a:extLst>
            </p:cNvPr>
            <p:cNvPicPr>
              <a:picLocks noChangeAspect="1"/>
            </p:cNvPicPr>
            <p:nvPr/>
          </p:nvPicPr>
          <p:blipFill>
            <a:blip r:embed="rId65"/>
            <a:stretch>
              <a:fillRect/>
            </a:stretch>
          </p:blipFill>
          <p:spPr>
            <a:xfrm>
              <a:off x="5917255" y="5521437"/>
              <a:ext cx="307374" cy="304905"/>
            </a:xfrm>
            <a:prstGeom prst="rect">
              <a:avLst/>
            </a:prstGeom>
          </p:spPr>
        </p:pic>
        <p:pic>
          <p:nvPicPr>
            <p:cNvPr id="1160" name="Picture 1159" descr="A picture containing object, clock&#10;&#10;Description automatically generated">
              <a:extLst>
                <a:ext uri="{FF2B5EF4-FFF2-40B4-BE49-F238E27FC236}">
                  <a16:creationId xmlns:a16="http://schemas.microsoft.com/office/drawing/2014/main" id="{CE40D5C1-4536-4A9E-BFC5-F6E861EA3A0A}"/>
                </a:ext>
              </a:extLst>
            </p:cNvPr>
            <p:cNvPicPr>
              <a:picLocks noChangeAspect="1"/>
            </p:cNvPicPr>
            <p:nvPr/>
          </p:nvPicPr>
          <p:blipFill>
            <a:blip r:embed="rId65"/>
            <a:stretch>
              <a:fillRect/>
            </a:stretch>
          </p:blipFill>
          <p:spPr>
            <a:xfrm>
              <a:off x="6253619" y="5523103"/>
              <a:ext cx="307374" cy="304905"/>
            </a:xfrm>
            <a:prstGeom prst="rect">
              <a:avLst/>
            </a:prstGeom>
          </p:spPr>
        </p:pic>
      </p:grpSp>
      <p:sp>
        <p:nvSpPr>
          <p:cNvPr id="1162" name="Freeform: Shape 1161">
            <a:extLst>
              <a:ext uri="{FF2B5EF4-FFF2-40B4-BE49-F238E27FC236}">
                <a16:creationId xmlns:a16="http://schemas.microsoft.com/office/drawing/2014/main" id="{50999DBE-745D-442B-8073-11ECFAB171DC}"/>
              </a:ext>
              <a:ext uri="{C183D7F6-B498-43B3-948B-1728B52AA6E4}">
                <adec:decorative xmlns:adec="http://schemas.microsoft.com/office/drawing/2017/decorative" val="1"/>
              </a:ext>
            </a:extLst>
          </p:cNvPr>
          <p:cNvSpPr/>
          <p:nvPr/>
        </p:nvSpPr>
        <p:spPr>
          <a:xfrm>
            <a:off x="5060462" y="6206892"/>
            <a:ext cx="274320" cy="274320"/>
          </a:xfrm>
          <a:custGeom>
            <a:avLst/>
            <a:gdLst>
              <a:gd name="connsiteX0" fmla="*/ 223171 w 238315"/>
              <a:gd name="connsiteY0" fmla="*/ 0 h 238029"/>
              <a:gd name="connsiteX1" fmla="*/ 88678 w 238315"/>
              <a:gd name="connsiteY1" fmla="*/ 0 h 238029"/>
              <a:gd name="connsiteX2" fmla="*/ 73533 w 238315"/>
              <a:gd name="connsiteY2" fmla="*/ 15240 h 238029"/>
              <a:gd name="connsiteX3" fmla="*/ 73533 w 238315"/>
              <a:gd name="connsiteY3" fmla="*/ 71057 h 238029"/>
              <a:gd name="connsiteX4" fmla="*/ 15145 w 238315"/>
              <a:gd name="connsiteY4" fmla="*/ 71057 h 238029"/>
              <a:gd name="connsiteX5" fmla="*/ 0 w 238315"/>
              <a:gd name="connsiteY5" fmla="*/ 86297 h 238029"/>
              <a:gd name="connsiteX6" fmla="*/ 0 w 238315"/>
              <a:gd name="connsiteY6" fmla="*/ 222790 h 238029"/>
              <a:gd name="connsiteX7" fmla="*/ 15145 w 238315"/>
              <a:gd name="connsiteY7" fmla="*/ 238030 h 238029"/>
              <a:gd name="connsiteX8" fmla="*/ 149638 w 238315"/>
              <a:gd name="connsiteY8" fmla="*/ 238030 h 238029"/>
              <a:gd name="connsiteX9" fmla="*/ 164783 w 238315"/>
              <a:gd name="connsiteY9" fmla="*/ 222790 h 238029"/>
              <a:gd name="connsiteX10" fmla="*/ 164783 w 238315"/>
              <a:gd name="connsiteY10" fmla="*/ 166973 h 238029"/>
              <a:gd name="connsiteX11" fmla="*/ 223171 w 238315"/>
              <a:gd name="connsiteY11" fmla="*/ 166973 h 238029"/>
              <a:gd name="connsiteX12" fmla="*/ 238315 w 238315"/>
              <a:gd name="connsiteY12" fmla="*/ 151733 h 238029"/>
              <a:gd name="connsiteX13" fmla="*/ 238315 w 238315"/>
              <a:gd name="connsiteY13" fmla="*/ 15240 h 238029"/>
              <a:gd name="connsiteX14" fmla="*/ 223171 w 238315"/>
              <a:gd name="connsiteY14" fmla="*/ 0 h 238029"/>
              <a:gd name="connsiteX15" fmla="*/ 228790 w 238315"/>
              <a:gd name="connsiteY15" fmla="*/ 151733 h 238029"/>
              <a:gd name="connsiteX16" fmla="*/ 223171 w 238315"/>
              <a:gd name="connsiteY16" fmla="*/ 157448 h 238029"/>
              <a:gd name="connsiteX17" fmla="*/ 155258 w 238315"/>
              <a:gd name="connsiteY17" fmla="*/ 157448 h 238029"/>
              <a:gd name="connsiteX18" fmla="*/ 155258 w 238315"/>
              <a:gd name="connsiteY18" fmla="*/ 222790 h 238029"/>
              <a:gd name="connsiteX19" fmla="*/ 149638 w 238315"/>
              <a:gd name="connsiteY19" fmla="*/ 228505 h 238029"/>
              <a:gd name="connsiteX20" fmla="*/ 15145 w 238315"/>
              <a:gd name="connsiteY20" fmla="*/ 228505 h 238029"/>
              <a:gd name="connsiteX21" fmla="*/ 9525 w 238315"/>
              <a:gd name="connsiteY21" fmla="*/ 222790 h 238029"/>
              <a:gd name="connsiteX22" fmla="*/ 9525 w 238315"/>
              <a:gd name="connsiteY22" fmla="*/ 86297 h 238029"/>
              <a:gd name="connsiteX23" fmla="*/ 15145 w 238315"/>
              <a:gd name="connsiteY23" fmla="*/ 80582 h 238029"/>
              <a:gd name="connsiteX24" fmla="*/ 83153 w 238315"/>
              <a:gd name="connsiteY24" fmla="*/ 80582 h 238029"/>
              <a:gd name="connsiteX25" fmla="*/ 83153 w 238315"/>
              <a:gd name="connsiteY25" fmla="*/ 15240 h 238029"/>
              <a:gd name="connsiteX26" fmla="*/ 88773 w 238315"/>
              <a:gd name="connsiteY26" fmla="*/ 9525 h 238029"/>
              <a:gd name="connsiteX27" fmla="*/ 223266 w 238315"/>
              <a:gd name="connsiteY27" fmla="*/ 9525 h 238029"/>
              <a:gd name="connsiteX28" fmla="*/ 228886 w 238315"/>
              <a:gd name="connsiteY28" fmla="*/ 15240 h 238029"/>
              <a:gd name="connsiteX29" fmla="*/ 228886 w 238315"/>
              <a:gd name="connsiteY29" fmla="*/ 151733 h 238029"/>
              <a:gd name="connsiteX30" fmla="*/ 183642 w 238315"/>
              <a:gd name="connsiteY30" fmla="*/ 47911 h 238029"/>
              <a:gd name="connsiteX31" fmla="*/ 127730 w 238315"/>
              <a:gd name="connsiteY31" fmla="*/ 47911 h 238029"/>
              <a:gd name="connsiteX32" fmla="*/ 117538 w 238315"/>
              <a:gd name="connsiteY32" fmla="*/ 58103 h 238029"/>
              <a:gd name="connsiteX33" fmla="*/ 117538 w 238315"/>
              <a:gd name="connsiteY33" fmla="*/ 114014 h 238029"/>
              <a:gd name="connsiteX34" fmla="*/ 119253 w 238315"/>
              <a:gd name="connsiteY34" fmla="*/ 119634 h 238029"/>
              <a:gd name="connsiteX35" fmla="*/ 112585 w 238315"/>
              <a:gd name="connsiteY35" fmla="*/ 117062 h 238029"/>
              <a:gd name="connsiteX36" fmla="*/ 56674 w 238315"/>
              <a:gd name="connsiteY36" fmla="*/ 117062 h 238029"/>
              <a:gd name="connsiteX37" fmla="*/ 46482 w 238315"/>
              <a:gd name="connsiteY37" fmla="*/ 127254 h 238029"/>
              <a:gd name="connsiteX38" fmla="*/ 46482 w 238315"/>
              <a:gd name="connsiteY38" fmla="*/ 183166 h 238029"/>
              <a:gd name="connsiteX39" fmla="*/ 56674 w 238315"/>
              <a:gd name="connsiteY39" fmla="*/ 193358 h 238029"/>
              <a:gd name="connsiteX40" fmla="*/ 112585 w 238315"/>
              <a:gd name="connsiteY40" fmla="*/ 193358 h 238029"/>
              <a:gd name="connsiteX41" fmla="*/ 122777 w 238315"/>
              <a:gd name="connsiteY41" fmla="*/ 183166 h 238029"/>
              <a:gd name="connsiteX42" fmla="*/ 122777 w 238315"/>
              <a:gd name="connsiteY42" fmla="*/ 127254 h 238029"/>
              <a:gd name="connsiteX43" fmla="*/ 121063 w 238315"/>
              <a:gd name="connsiteY43" fmla="*/ 121634 h 238029"/>
              <a:gd name="connsiteX44" fmla="*/ 127730 w 238315"/>
              <a:gd name="connsiteY44" fmla="*/ 124206 h 238029"/>
              <a:gd name="connsiteX45" fmla="*/ 183642 w 238315"/>
              <a:gd name="connsiteY45" fmla="*/ 124206 h 238029"/>
              <a:gd name="connsiteX46" fmla="*/ 193834 w 238315"/>
              <a:gd name="connsiteY46" fmla="*/ 114014 h 238029"/>
              <a:gd name="connsiteX47" fmla="*/ 193834 w 238315"/>
              <a:gd name="connsiteY47" fmla="*/ 58103 h 238029"/>
              <a:gd name="connsiteX48" fmla="*/ 183642 w 238315"/>
              <a:gd name="connsiteY48" fmla="*/ 47911 h 238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8315" h="238029">
                <a:moveTo>
                  <a:pt x="223171" y="0"/>
                </a:moveTo>
                <a:lnTo>
                  <a:pt x="88678" y="0"/>
                </a:lnTo>
                <a:cubicBezTo>
                  <a:pt x="80391" y="0"/>
                  <a:pt x="73533" y="6858"/>
                  <a:pt x="73533" y="15240"/>
                </a:cubicBezTo>
                <a:lnTo>
                  <a:pt x="73533" y="71057"/>
                </a:lnTo>
                <a:lnTo>
                  <a:pt x="15145" y="71057"/>
                </a:lnTo>
                <a:cubicBezTo>
                  <a:pt x="6858" y="71057"/>
                  <a:pt x="0" y="77915"/>
                  <a:pt x="0" y="86297"/>
                </a:cubicBezTo>
                <a:lnTo>
                  <a:pt x="0" y="222790"/>
                </a:lnTo>
                <a:cubicBezTo>
                  <a:pt x="0" y="231172"/>
                  <a:pt x="6763" y="238030"/>
                  <a:pt x="15145" y="238030"/>
                </a:cubicBezTo>
                <a:lnTo>
                  <a:pt x="149638" y="238030"/>
                </a:lnTo>
                <a:cubicBezTo>
                  <a:pt x="157925" y="238030"/>
                  <a:pt x="164783" y="231172"/>
                  <a:pt x="164783" y="222790"/>
                </a:cubicBezTo>
                <a:lnTo>
                  <a:pt x="164783" y="166973"/>
                </a:lnTo>
                <a:lnTo>
                  <a:pt x="223171" y="166973"/>
                </a:lnTo>
                <a:cubicBezTo>
                  <a:pt x="231458" y="166973"/>
                  <a:pt x="238315" y="160115"/>
                  <a:pt x="238315" y="151733"/>
                </a:cubicBezTo>
                <a:lnTo>
                  <a:pt x="238315" y="15240"/>
                </a:lnTo>
                <a:cubicBezTo>
                  <a:pt x="238315" y="6858"/>
                  <a:pt x="231553" y="0"/>
                  <a:pt x="223171" y="0"/>
                </a:cubicBezTo>
                <a:close/>
                <a:moveTo>
                  <a:pt x="228790" y="151733"/>
                </a:moveTo>
                <a:cubicBezTo>
                  <a:pt x="228790" y="154877"/>
                  <a:pt x="226314" y="157448"/>
                  <a:pt x="223171" y="157448"/>
                </a:cubicBezTo>
                <a:lnTo>
                  <a:pt x="155258" y="157448"/>
                </a:lnTo>
                <a:lnTo>
                  <a:pt x="155258" y="222790"/>
                </a:lnTo>
                <a:cubicBezTo>
                  <a:pt x="155258" y="225933"/>
                  <a:pt x="152781" y="228505"/>
                  <a:pt x="149638" y="228505"/>
                </a:cubicBezTo>
                <a:lnTo>
                  <a:pt x="15145" y="228505"/>
                </a:lnTo>
                <a:cubicBezTo>
                  <a:pt x="12097" y="228505"/>
                  <a:pt x="9525" y="225933"/>
                  <a:pt x="9525" y="222790"/>
                </a:cubicBezTo>
                <a:lnTo>
                  <a:pt x="9525" y="86297"/>
                </a:lnTo>
                <a:cubicBezTo>
                  <a:pt x="9525" y="83153"/>
                  <a:pt x="12001" y="80582"/>
                  <a:pt x="15145" y="80582"/>
                </a:cubicBezTo>
                <a:lnTo>
                  <a:pt x="83153" y="80582"/>
                </a:lnTo>
                <a:lnTo>
                  <a:pt x="83153" y="15240"/>
                </a:lnTo>
                <a:cubicBezTo>
                  <a:pt x="83153" y="12097"/>
                  <a:pt x="85630" y="9525"/>
                  <a:pt x="88773" y="9525"/>
                </a:cubicBezTo>
                <a:lnTo>
                  <a:pt x="223266" y="9525"/>
                </a:lnTo>
                <a:cubicBezTo>
                  <a:pt x="226314" y="9525"/>
                  <a:pt x="228886" y="12097"/>
                  <a:pt x="228886" y="15240"/>
                </a:cubicBezTo>
                <a:lnTo>
                  <a:pt x="228886" y="151733"/>
                </a:lnTo>
                <a:close/>
                <a:moveTo>
                  <a:pt x="183642" y="47911"/>
                </a:moveTo>
                <a:lnTo>
                  <a:pt x="127730" y="47911"/>
                </a:lnTo>
                <a:cubicBezTo>
                  <a:pt x="122110" y="47911"/>
                  <a:pt x="117538" y="52483"/>
                  <a:pt x="117538" y="58103"/>
                </a:cubicBezTo>
                <a:lnTo>
                  <a:pt x="117538" y="114014"/>
                </a:lnTo>
                <a:cubicBezTo>
                  <a:pt x="117538" y="116110"/>
                  <a:pt x="118205" y="118015"/>
                  <a:pt x="119253" y="119634"/>
                </a:cubicBezTo>
                <a:cubicBezTo>
                  <a:pt x="117443" y="118015"/>
                  <a:pt x="115157" y="117062"/>
                  <a:pt x="112585" y="117062"/>
                </a:cubicBezTo>
                <a:lnTo>
                  <a:pt x="56674" y="117062"/>
                </a:lnTo>
                <a:cubicBezTo>
                  <a:pt x="51054" y="117062"/>
                  <a:pt x="46482" y="121634"/>
                  <a:pt x="46482" y="127254"/>
                </a:cubicBezTo>
                <a:lnTo>
                  <a:pt x="46482" y="183166"/>
                </a:lnTo>
                <a:cubicBezTo>
                  <a:pt x="46482" y="188786"/>
                  <a:pt x="51054" y="193358"/>
                  <a:pt x="56674" y="193358"/>
                </a:cubicBezTo>
                <a:lnTo>
                  <a:pt x="112585" y="193358"/>
                </a:lnTo>
                <a:cubicBezTo>
                  <a:pt x="118205" y="193358"/>
                  <a:pt x="122777" y="188786"/>
                  <a:pt x="122777" y="183166"/>
                </a:cubicBezTo>
                <a:lnTo>
                  <a:pt x="122777" y="127254"/>
                </a:lnTo>
                <a:cubicBezTo>
                  <a:pt x="122777" y="125158"/>
                  <a:pt x="122110" y="123254"/>
                  <a:pt x="121063" y="121634"/>
                </a:cubicBezTo>
                <a:cubicBezTo>
                  <a:pt x="122872" y="123254"/>
                  <a:pt x="125158" y="124206"/>
                  <a:pt x="127730" y="124206"/>
                </a:cubicBezTo>
                <a:lnTo>
                  <a:pt x="183642" y="124206"/>
                </a:lnTo>
                <a:cubicBezTo>
                  <a:pt x="189262" y="124206"/>
                  <a:pt x="193834" y="119634"/>
                  <a:pt x="193834" y="114014"/>
                </a:cubicBezTo>
                <a:lnTo>
                  <a:pt x="193834" y="58103"/>
                </a:lnTo>
                <a:cubicBezTo>
                  <a:pt x="193834" y="52483"/>
                  <a:pt x="189262" y="47911"/>
                  <a:pt x="183642" y="47911"/>
                </a:cubicBezTo>
                <a:close/>
              </a:path>
            </a:pathLst>
          </a:custGeom>
          <a:solidFill>
            <a:srgbClr val="9BF00B"/>
          </a:solidFill>
          <a:ln w="9525"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66" name="Group 1165">
            <a:extLst>
              <a:ext uri="{FF2B5EF4-FFF2-40B4-BE49-F238E27FC236}">
                <a16:creationId xmlns:a16="http://schemas.microsoft.com/office/drawing/2014/main" id="{6C9BD39B-3973-4610-BA22-BD68E6BFF0B6}"/>
              </a:ext>
              <a:ext uri="{C183D7F6-B498-43B3-948B-1728B52AA6E4}">
                <adec:decorative xmlns:adec="http://schemas.microsoft.com/office/drawing/2017/decorative" val="1"/>
              </a:ext>
            </a:extLst>
          </p:cNvPr>
          <p:cNvGrpSpPr/>
          <p:nvPr/>
        </p:nvGrpSpPr>
        <p:grpSpPr>
          <a:xfrm>
            <a:off x="814395" y="5552054"/>
            <a:ext cx="924412" cy="287582"/>
            <a:chOff x="809597" y="5556825"/>
            <a:chExt cx="924412" cy="287582"/>
          </a:xfrm>
        </p:grpSpPr>
        <p:pic>
          <p:nvPicPr>
            <p:cNvPr id="1163" name="Graphic 1162">
              <a:extLst>
                <a:ext uri="{FF2B5EF4-FFF2-40B4-BE49-F238E27FC236}">
                  <a16:creationId xmlns:a16="http://schemas.microsoft.com/office/drawing/2014/main" id="{AA8B5AFF-2C86-4FBC-B6D9-6CDCD993E7D1}"/>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809597" y="5556825"/>
              <a:ext cx="274320" cy="274320"/>
            </a:xfrm>
            <a:prstGeom prst="rect">
              <a:avLst/>
            </a:prstGeom>
          </p:spPr>
        </p:pic>
        <p:pic>
          <p:nvPicPr>
            <p:cNvPr id="1164" name="Graphic 1163">
              <a:extLst>
                <a:ext uri="{FF2B5EF4-FFF2-40B4-BE49-F238E27FC236}">
                  <a16:creationId xmlns:a16="http://schemas.microsoft.com/office/drawing/2014/main" id="{7CA8118A-CEDE-43D6-B32B-39B85580B23C}"/>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1134643" y="5563456"/>
              <a:ext cx="274320" cy="274320"/>
            </a:xfrm>
            <a:prstGeom prst="rect">
              <a:avLst/>
            </a:prstGeom>
          </p:spPr>
        </p:pic>
        <p:pic>
          <p:nvPicPr>
            <p:cNvPr id="1165" name="Graphic 1164">
              <a:extLst>
                <a:ext uri="{FF2B5EF4-FFF2-40B4-BE49-F238E27FC236}">
                  <a16:creationId xmlns:a16="http://schemas.microsoft.com/office/drawing/2014/main" id="{B3BE85D6-79E4-4583-A091-40773610BEE3}"/>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1459689" y="5570087"/>
              <a:ext cx="274320" cy="274320"/>
            </a:xfrm>
            <a:prstGeom prst="rect">
              <a:avLst/>
            </a:prstGeom>
          </p:spPr>
        </p:pic>
      </p:grpSp>
      <p:cxnSp>
        <p:nvCxnSpPr>
          <p:cNvPr id="1167" name="Connector: Elbow 1166">
            <a:extLst>
              <a:ext uri="{FF2B5EF4-FFF2-40B4-BE49-F238E27FC236}">
                <a16:creationId xmlns:a16="http://schemas.microsoft.com/office/drawing/2014/main" id="{1F1A7ADD-5296-4DB9-BE01-E3190B22D0FE}"/>
              </a:ext>
              <a:ext uri="{C183D7F6-B498-43B3-948B-1728B52AA6E4}">
                <adec:decorative xmlns:adec="http://schemas.microsoft.com/office/drawing/2017/decorative" val="1"/>
              </a:ext>
            </a:extLst>
          </p:cNvPr>
          <p:cNvCxnSpPr>
            <a:cxnSpLocks/>
            <a:stCxn id="360" idx="0"/>
            <a:endCxn id="330" idx="2"/>
          </p:cNvCxnSpPr>
          <p:nvPr/>
        </p:nvCxnSpPr>
        <p:spPr>
          <a:xfrm rot="5400000" flipH="1" flipV="1">
            <a:off x="4192088" y="-51362"/>
            <a:ext cx="269703" cy="6092243"/>
          </a:xfrm>
          <a:prstGeom prst="bentConnector3">
            <a:avLst>
              <a:gd name="adj1" fmla="val 50000"/>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73" name="Connector: Elbow 1172">
            <a:extLst>
              <a:ext uri="{FF2B5EF4-FFF2-40B4-BE49-F238E27FC236}">
                <a16:creationId xmlns:a16="http://schemas.microsoft.com/office/drawing/2014/main" id="{74C22D2B-5EA6-41FB-A64E-681DD50FFC6B}"/>
              </a:ext>
              <a:ext uri="{C183D7F6-B498-43B3-948B-1728B52AA6E4}">
                <adec:decorative xmlns:adec="http://schemas.microsoft.com/office/drawing/2017/decorative" val="1"/>
              </a:ext>
            </a:extLst>
          </p:cNvPr>
          <p:cNvCxnSpPr>
            <a:cxnSpLocks/>
            <a:stCxn id="1107" idx="0"/>
            <a:endCxn id="330" idx="2"/>
          </p:cNvCxnSpPr>
          <p:nvPr/>
        </p:nvCxnSpPr>
        <p:spPr>
          <a:xfrm rot="16200000" flipV="1">
            <a:off x="8958289" y="1274680"/>
            <a:ext cx="269703" cy="3440157"/>
          </a:xfrm>
          <a:prstGeom prst="bentConnector3">
            <a:avLst>
              <a:gd name="adj1" fmla="val 50000"/>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192" name="Graphic 1191">
            <a:extLst>
              <a:ext uri="{FF2B5EF4-FFF2-40B4-BE49-F238E27FC236}">
                <a16:creationId xmlns:a16="http://schemas.microsoft.com/office/drawing/2014/main" id="{E5DB3C89-F1B9-4968-BD5D-324374C64F1A}"/>
              </a:ext>
              <a:ext uri="{C183D7F6-B498-43B3-948B-1728B52AA6E4}">
                <adec:decorative xmlns:adec="http://schemas.microsoft.com/office/drawing/2017/decorative" val="1"/>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11165416" y="1424385"/>
            <a:ext cx="274320" cy="274320"/>
          </a:xfrm>
          <a:prstGeom prst="rect">
            <a:avLst/>
          </a:prstGeom>
        </p:spPr>
      </p:pic>
      <p:pic>
        <p:nvPicPr>
          <p:cNvPr id="1193" name="Graphic 1192">
            <a:extLst>
              <a:ext uri="{FF2B5EF4-FFF2-40B4-BE49-F238E27FC236}">
                <a16:creationId xmlns:a16="http://schemas.microsoft.com/office/drawing/2014/main" id="{35EA61C8-FD6B-4A4F-AB1F-C6C31462E523}"/>
              </a:ext>
              <a:ext uri="{C183D7F6-B498-43B3-948B-1728B52AA6E4}">
                <adec:decorative xmlns:adec="http://schemas.microsoft.com/office/drawing/2017/decorative" val="1"/>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1153285" y="866463"/>
            <a:ext cx="274320" cy="274320"/>
          </a:xfrm>
          <a:prstGeom prst="rect">
            <a:avLst/>
          </a:prstGeom>
        </p:spPr>
      </p:pic>
      <p:sp>
        <p:nvSpPr>
          <p:cNvPr id="343" name="Rectangle 342">
            <a:extLst>
              <a:ext uri="{FF2B5EF4-FFF2-40B4-BE49-F238E27FC236}">
                <a16:creationId xmlns:a16="http://schemas.microsoft.com/office/drawing/2014/main" id="{AFA3DF4B-8254-4F1D-B43B-EA7F119580BF}"/>
              </a:ext>
              <a:ext uri="{C183D7F6-B498-43B3-948B-1728B52AA6E4}">
                <adec:decorative xmlns:adec="http://schemas.microsoft.com/office/drawing/2017/decorative" val="1"/>
              </a:ext>
            </a:extLst>
          </p:cNvPr>
          <p:cNvSpPr/>
          <p:nvPr/>
        </p:nvSpPr>
        <p:spPr bwMode="auto">
          <a:xfrm>
            <a:off x="951209" y="2053260"/>
            <a:ext cx="818967" cy="58031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pic>
        <p:nvPicPr>
          <p:cNvPr id="349" name="Graphic 348">
            <a:extLst>
              <a:ext uri="{FF2B5EF4-FFF2-40B4-BE49-F238E27FC236}">
                <a16:creationId xmlns:a16="http://schemas.microsoft.com/office/drawing/2014/main" id="{DB3E826C-21A5-4F21-9FB4-124B5AA3E5F8}"/>
              </a:ext>
              <a:ext uri="{C183D7F6-B498-43B3-948B-1728B52AA6E4}">
                <adec:decorative xmlns:adec="http://schemas.microsoft.com/office/drawing/2017/decorative" val="1"/>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1214654" y="2267505"/>
            <a:ext cx="320040" cy="320040"/>
          </a:xfrm>
          <a:prstGeom prst="rect">
            <a:avLst/>
          </a:prstGeom>
        </p:spPr>
      </p:pic>
      <p:sp>
        <p:nvSpPr>
          <p:cNvPr id="350" name="TextBox 349">
            <a:extLst>
              <a:ext uri="{FF2B5EF4-FFF2-40B4-BE49-F238E27FC236}">
                <a16:creationId xmlns:a16="http://schemas.microsoft.com/office/drawing/2014/main" id="{001EDBB1-E02C-455E-ABD9-80B6EA74FE86}"/>
              </a:ext>
              <a:ext uri="{C183D7F6-B498-43B3-948B-1728B52AA6E4}">
                <adec:decorative xmlns:adec="http://schemas.microsoft.com/office/drawing/2017/decorative" val="1"/>
              </a:ext>
            </a:extLst>
          </p:cNvPr>
          <p:cNvSpPr txBox="1"/>
          <p:nvPr/>
        </p:nvSpPr>
        <p:spPr>
          <a:xfrm>
            <a:off x="901989" y="2079213"/>
            <a:ext cx="915373" cy="2000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Data Studio</a:t>
            </a:r>
          </a:p>
        </p:txBody>
      </p:sp>
      <p:grpSp>
        <p:nvGrpSpPr>
          <p:cNvPr id="329" name="Group 328">
            <a:extLst>
              <a:ext uri="{FF2B5EF4-FFF2-40B4-BE49-F238E27FC236}">
                <a16:creationId xmlns:a16="http://schemas.microsoft.com/office/drawing/2014/main" id="{FE3F763C-87E7-41AC-B514-61CE3D06380A}"/>
              </a:ext>
              <a:ext uri="{C183D7F6-B498-43B3-948B-1728B52AA6E4}">
                <adec:decorative xmlns:adec="http://schemas.microsoft.com/office/drawing/2017/decorative" val="1"/>
              </a:ext>
            </a:extLst>
          </p:cNvPr>
          <p:cNvGrpSpPr/>
          <p:nvPr/>
        </p:nvGrpSpPr>
        <p:grpSpPr>
          <a:xfrm>
            <a:off x="2862053" y="2319805"/>
            <a:ext cx="9022016" cy="540102"/>
            <a:chOff x="2862053" y="2319805"/>
            <a:chExt cx="9022016" cy="540102"/>
          </a:xfrm>
        </p:grpSpPr>
        <p:sp>
          <p:nvSpPr>
            <p:cNvPr id="330" name="Rectangle 329">
              <a:extLst>
                <a:ext uri="{FF2B5EF4-FFF2-40B4-BE49-F238E27FC236}">
                  <a16:creationId xmlns:a16="http://schemas.microsoft.com/office/drawing/2014/main" id="{8C563CC1-6CFB-4312-B6A7-1409570A51E2}"/>
                </a:ext>
              </a:extLst>
            </p:cNvPr>
            <p:cNvSpPr/>
            <p:nvPr/>
          </p:nvSpPr>
          <p:spPr bwMode="auto">
            <a:xfrm>
              <a:off x="2862053" y="2319805"/>
              <a:ext cx="9022016" cy="54010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331" name="Group 330">
              <a:extLst>
                <a:ext uri="{FF2B5EF4-FFF2-40B4-BE49-F238E27FC236}">
                  <a16:creationId xmlns:a16="http://schemas.microsoft.com/office/drawing/2014/main" id="{E6574F46-286E-422E-9767-B7B2EB56AD6F}"/>
                </a:ext>
              </a:extLst>
            </p:cNvPr>
            <p:cNvGrpSpPr/>
            <p:nvPr/>
          </p:nvGrpSpPr>
          <p:grpSpPr>
            <a:xfrm>
              <a:off x="3082281" y="2605353"/>
              <a:ext cx="8626062" cy="196097"/>
              <a:chOff x="2911677" y="2599393"/>
              <a:chExt cx="8626062" cy="286854"/>
            </a:xfrm>
          </p:grpSpPr>
          <p:sp>
            <p:nvSpPr>
              <p:cNvPr id="334" name="Rectangle 333">
                <a:extLst>
                  <a:ext uri="{FF2B5EF4-FFF2-40B4-BE49-F238E27FC236}">
                    <a16:creationId xmlns:a16="http://schemas.microsoft.com/office/drawing/2014/main" id="{4B7A7B56-E306-4749-B88C-E35B0143E544}"/>
                  </a:ext>
                </a:extLst>
              </p:cNvPr>
              <p:cNvSpPr/>
              <p:nvPr/>
            </p:nvSpPr>
            <p:spPr bwMode="auto">
              <a:xfrm>
                <a:off x="5390791" y="2604467"/>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Secrets</a:t>
                </a:r>
              </a:p>
            </p:txBody>
          </p:sp>
          <p:sp>
            <p:nvSpPr>
              <p:cNvPr id="335" name="Rectangle 334">
                <a:extLst>
                  <a:ext uri="{FF2B5EF4-FFF2-40B4-BE49-F238E27FC236}">
                    <a16:creationId xmlns:a16="http://schemas.microsoft.com/office/drawing/2014/main" id="{1F4EF9F7-74DA-4A57-80D5-490E204C02EC}"/>
                  </a:ext>
                </a:extLst>
              </p:cNvPr>
              <p:cNvSpPr/>
              <p:nvPr/>
            </p:nvSpPr>
            <p:spPr bwMode="auto">
              <a:xfrm>
                <a:off x="6633151" y="2606424"/>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Change Tracking</a:t>
                </a:r>
              </a:p>
            </p:txBody>
          </p:sp>
          <p:sp>
            <p:nvSpPr>
              <p:cNvPr id="336" name="Rectangle 335">
                <a:extLst>
                  <a:ext uri="{FF2B5EF4-FFF2-40B4-BE49-F238E27FC236}">
                    <a16:creationId xmlns:a16="http://schemas.microsoft.com/office/drawing/2014/main" id="{03A87887-6430-4F5E-8C87-15B74155CA1C}"/>
                  </a:ext>
                </a:extLst>
              </p:cNvPr>
              <p:cNvSpPr/>
              <p:nvPr/>
            </p:nvSpPr>
            <p:spPr bwMode="auto">
              <a:xfrm>
                <a:off x="10349019" y="2611927"/>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Automanage</a:t>
                </a:r>
              </a:p>
            </p:txBody>
          </p:sp>
          <p:sp>
            <p:nvSpPr>
              <p:cNvPr id="337" name="Rectangle 336">
                <a:extLst>
                  <a:ext uri="{FF2B5EF4-FFF2-40B4-BE49-F238E27FC236}">
                    <a16:creationId xmlns:a16="http://schemas.microsoft.com/office/drawing/2014/main" id="{31FE577A-E862-43AC-81E1-07ECB7A80D79}"/>
                  </a:ext>
                </a:extLst>
              </p:cNvPr>
              <p:cNvSpPr/>
              <p:nvPr/>
            </p:nvSpPr>
            <p:spPr bwMode="auto">
              <a:xfrm>
                <a:off x="4154037" y="2602146"/>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Monitoring &amp; Logs</a:t>
                </a:r>
              </a:p>
            </p:txBody>
          </p:sp>
          <p:sp>
            <p:nvSpPr>
              <p:cNvPr id="338" name="Rectangle 337">
                <a:extLst>
                  <a:ext uri="{FF2B5EF4-FFF2-40B4-BE49-F238E27FC236}">
                    <a16:creationId xmlns:a16="http://schemas.microsoft.com/office/drawing/2014/main" id="{D5D8721D-BD2E-4144-B8C5-A90AEACBEFEA}"/>
                  </a:ext>
                </a:extLst>
              </p:cNvPr>
              <p:cNvSpPr/>
              <p:nvPr/>
            </p:nvSpPr>
            <p:spPr bwMode="auto">
              <a:xfrm>
                <a:off x="7870539" y="2606299"/>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Extensibility</a:t>
                </a:r>
              </a:p>
            </p:txBody>
          </p:sp>
          <p:sp>
            <p:nvSpPr>
              <p:cNvPr id="339" name="Rectangle 338">
                <a:extLst>
                  <a:ext uri="{FF2B5EF4-FFF2-40B4-BE49-F238E27FC236}">
                    <a16:creationId xmlns:a16="http://schemas.microsoft.com/office/drawing/2014/main" id="{3B217DEF-F31C-402D-BDD1-B6C54AC80FFD}"/>
                  </a:ext>
                </a:extLst>
              </p:cNvPr>
              <p:cNvSpPr/>
              <p:nvPr/>
            </p:nvSpPr>
            <p:spPr bwMode="auto">
              <a:xfrm>
                <a:off x="9106659" y="2611929"/>
                <a:ext cx="1188720" cy="27431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Patching &amp; Updates</a:t>
                </a:r>
              </a:p>
            </p:txBody>
          </p:sp>
          <p:sp>
            <p:nvSpPr>
              <p:cNvPr id="340" name="Rectangle 339">
                <a:extLst>
                  <a:ext uri="{FF2B5EF4-FFF2-40B4-BE49-F238E27FC236}">
                    <a16:creationId xmlns:a16="http://schemas.microsoft.com/office/drawing/2014/main" id="{ABD26ADC-2415-4C51-9DA3-3591085DA21B}"/>
                  </a:ext>
                </a:extLst>
              </p:cNvPr>
              <p:cNvSpPr/>
              <p:nvPr/>
            </p:nvSpPr>
            <p:spPr bwMode="auto">
              <a:xfrm>
                <a:off x="2911677" y="2599393"/>
                <a:ext cx="1188720" cy="27431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Threat Protection</a:t>
                </a:r>
              </a:p>
            </p:txBody>
          </p:sp>
        </p:grpSp>
        <p:sp>
          <p:nvSpPr>
            <p:cNvPr id="332" name="TextBox 331">
              <a:extLst>
                <a:ext uri="{FF2B5EF4-FFF2-40B4-BE49-F238E27FC236}">
                  <a16:creationId xmlns:a16="http://schemas.microsoft.com/office/drawing/2014/main" id="{8F4E4766-0587-4250-930E-5ABB89A87DC7}"/>
                </a:ext>
              </a:extLst>
            </p:cNvPr>
            <p:cNvSpPr txBox="1"/>
            <p:nvPr/>
          </p:nvSpPr>
          <p:spPr>
            <a:xfrm>
              <a:off x="6254643" y="2362000"/>
              <a:ext cx="2527300" cy="1577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Integration</a:t>
              </a:r>
            </a:p>
          </p:txBody>
        </p:sp>
        <p:pic>
          <p:nvPicPr>
            <p:cNvPr id="333" name="Graphic 332" descr="Azure arc icon">
              <a:extLst>
                <a:ext uri="{FF2B5EF4-FFF2-40B4-BE49-F238E27FC236}">
                  <a16:creationId xmlns:a16="http://schemas.microsoft.com/office/drawing/2014/main" id="{1D7DA4F4-4C8E-4A41-A6D2-947A4A932CAD}"/>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6632747" y="2325025"/>
              <a:ext cx="274320" cy="274320"/>
            </a:xfrm>
            <a:prstGeom prst="rect">
              <a:avLst/>
            </a:prstGeom>
            <a:effectLst>
              <a:outerShdw blurRad="571500" algn="tl" rotWithShape="0">
                <a:srgbClr val="0078D4">
                  <a:alpha val="70000"/>
                </a:srgbClr>
              </a:outerShdw>
            </a:effectLst>
          </p:spPr>
        </p:pic>
      </p:grpSp>
      <p:cxnSp>
        <p:nvCxnSpPr>
          <p:cNvPr id="344" name="Connector: Elbow 343">
            <a:extLst>
              <a:ext uri="{FF2B5EF4-FFF2-40B4-BE49-F238E27FC236}">
                <a16:creationId xmlns:a16="http://schemas.microsoft.com/office/drawing/2014/main" id="{FA63EBDB-EF39-4FAB-ABBC-47C0E21C2708}"/>
              </a:ext>
              <a:ext uri="{C183D7F6-B498-43B3-948B-1728B52AA6E4}">
                <adec:decorative xmlns:adec="http://schemas.microsoft.com/office/drawing/2017/decorative" val="1"/>
              </a:ext>
            </a:extLst>
          </p:cNvPr>
          <p:cNvCxnSpPr>
            <a:cxnSpLocks/>
            <a:stCxn id="981" idx="0"/>
            <a:endCxn id="330" idx="2"/>
          </p:cNvCxnSpPr>
          <p:nvPr/>
        </p:nvCxnSpPr>
        <p:spPr>
          <a:xfrm rot="5400000" flipH="1" flipV="1">
            <a:off x="5383638" y="1140188"/>
            <a:ext cx="269703" cy="3709143"/>
          </a:xfrm>
          <a:prstGeom prst="bentConnector3">
            <a:avLst>
              <a:gd name="adj1" fmla="val 50000"/>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2" name="Connector: Elbow 351">
            <a:extLst>
              <a:ext uri="{FF2B5EF4-FFF2-40B4-BE49-F238E27FC236}">
                <a16:creationId xmlns:a16="http://schemas.microsoft.com/office/drawing/2014/main" id="{449E27D4-D471-4A25-9F31-3922B708E894}"/>
              </a:ext>
              <a:ext uri="{C183D7F6-B498-43B3-948B-1728B52AA6E4}">
                <adec:decorative xmlns:adec="http://schemas.microsoft.com/office/drawing/2017/decorative" val="1"/>
              </a:ext>
            </a:extLst>
          </p:cNvPr>
          <p:cNvCxnSpPr>
            <a:cxnSpLocks/>
            <a:stCxn id="1065" idx="0"/>
            <a:endCxn id="330" idx="2"/>
          </p:cNvCxnSpPr>
          <p:nvPr/>
        </p:nvCxnSpPr>
        <p:spPr>
          <a:xfrm rot="16200000" flipV="1">
            <a:off x="7766739" y="2466230"/>
            <a:ext cx="269703" cy="1057057"/>
          </a:xfrm>
          <a:prstGeom prst="bentConnector3">
            <a:avLst>
              <a:gd name="adj1" fmla="val 50000"/>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1" name="Connector: Elbow 380">
            <a:extLst>
              <a:ext uri="{FF2B5EF4-FFF2-40B4-BE49-F238E27FC236}">
                <a16:creationId xmlns:a16="http://schemas.microsoft.com/office/drawing/2014/main" id="{D3CA769B-5A5B-460B-BF83-C47584029D32}"/>
              </a:ext>
              <a:ext uri="{C183D7F6-B498-43B3-948B-1728B52AA6E4}">
                <adec:decorative xmlns:adec="http://schemas.microsoft.com/office/drawing/2017/decorative" val="1"/>
              </a:ext>
            </a:extLst>
          </p:cNvPr>
          <p:cNvCxnSpPr>
            <a:cxnSpLocks/>
            <a:stCxn id="1023" idx="0"/>
            <a:endCxn id="330" idx="2"/>
          </p:cNvCxnSpPr>
          <p:nvPr/>
        </p:nvCxnSpPr>
        <p:spPr>
          <a:xfrm rot="5400000" flipH="1" flipV="1">
            <a:off x="6575188" y="2331738"/>
            <a:ext cx="269703" cy="1326043"/>
          </a:xfrm>
          <a:prstGeom prst="bentConnector3">
            <a:avLst>
              <a:gd name="adj1" fmla="val 50000"/>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089772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492E5F-F028-4E65-A28C-DA0767D8DAFC}"/>
              </a:ext>
            </a:extLst>
          </p:cNvPr>
          <p:cNvSpPr>
            <a:spLocks noGrp="1"/>
          </p:cNvSpPr>
          <p:nvPr>
            <p:ph type="title"/>
          </p:nvPr>
        </p:nvSpPr>
        <p:spPr>
          <a:xfrm>
            <a:off x="588262" y="457200"/>
            <a:ext cx="10857767" cy="553998"/>
          </a:xfrm>
        </p:spPr>
        <p:txBody>
          <a:bodyPr/>
          <a:lstStyle/>
          <a:p>
            <a:pPr lvl="0"/>
            <a:r>
              <a:rPr lang="en-US"/>
              <a:t>Azure Arc-enabled Data Services Security (1 of 2)</a:t>
            </a:r>
          </a:p>
        </p:txBody>
      </p:sp>
      <p:sp>
        <p:nvSpPr>
          <p:cNvPr id="3" name="Content Placeholder 2">
            <a:extLst>
              <a:ext uri="{FF2B5EF4-FFF2-40B4-BE49-F238E27FC236}">
                <a16:creationId xmlns:a16="http://schemas.microsoft.com/office/drawing/2014/main" id="{D0E6DBCF-FD76-4ACE-8981-66D9A48974D7}"/>
              </a:ext>
            </a:extLst>
          </p:cNvPr>
          <p:cNvSpPr>
            <a:spLocks noGrp="1"/>
          </p:cNvSpPr>
          <p:nvPr>
            <p:ph sz="quarter" idx="4294967295"/>
          </p:nvPr>
        </p:nvSpPr>
        <p:spPr>
          <a:xfrm>
            <a:off x="584200" y="2025650"/>
            <a:ext cx="4919105" cy="3195747"/>
          </a:xfrm>
        </p:spPr>
        <p:txBody>
          <a:bodyPr vert="horz" wrap="square" lIns="0" tIns="0" rIns="0" bIns="0" rtlCol="0" anchor="t">
            <a:spAutoFit/>
          </a:bodyPr>
          <a:lstStyle/>
          <a:p>
            <a:pPr marL="0" indent="0">
              <a:spcBef>
                <a:spcPts val="800"/>
              </a:spcBef>
              <a:buNone/>
            </a:pPr>
            <a:r>
              <a:rPr lang="en-US" sz="2000">
                <a:gradFill>
                  <a:gsLst>
                    <a:gs pos="1250">
                      <a:schemeClr val="tx1"/>
                    </a:gs>
                    <a:gs pos="100000">
                      <a:schemeClr val="tx1"/>
                    </a:gs>
                  </a:gsLst>
                  <a:lin ang="5400000" scaled="0"/>
                </a:gradFill>
                <a:latin typeface="+mj-lt"/>
              </a:rPr>
              <a:t>Secure by default configuration</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Non-root containers</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Least privilege deployment configuration</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Security enabled via HTTPS/TLS/SSL for external endpoints</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System managed certificates</a:t>
            </a:r>
          </a:p>
          <a:p>
            <a:pPr marL="0" indent="0">
              <a:spcBef>
                <a:spcPts val="800"/>
              </a:spcBef>
              <a:buNone/>
            </a:pPr>
            <a:r>
              <a:rPr lang="en-US" sz="2000">
                <a:gradFill>
                  <a:gsLst>
                    <a:gs pos="1250">
                      <a:schemeClr val="tx1"/>
                    </a:gs>
                    <a:gs pos="100000">
                      <a:schemeClr val="tx1"/>
                    </a:gs>
                  </a:gsLst>
                  <a:lin ang="5400000" scaled="0"/>
                </a:gradFill>
                <a:latin typeface="+mj-lt"/>
                <a:cs typeface="Segoe UI"/>
              </a:rPr>
              <a:t>Directly connected mode</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Azure RBAC integration</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Azure AD Authentication for management operations</a:t>
            </a:r>
          </a:p>
        </p:txBody>
      </p:sp>
      <p:sp>
        <p:nvSpPr>
          <p:cNvPr id="32" name="Rectangle 31">
            <a:extLst>
              <a:ext uri="{FF2B5EF4-FFF2-40B4-BE49-F238E27FC236}">
                <a16:creationId xmlns:a16="http://schemas.microsoft.com/office/drawing/2014/main" id="{5328B7E3-2C18-41B3-95A0-5AFD9090C382}"/>
              </a:ext>
              <a:ext uri="{C183D7F6-B498-43B3-948B-1728B52AA6E4}">
                <adec:decorative xmlns:adec="http://schemas.microsoft.com/office/drawing/2017/decorative" val="1"/>
              </a:ext>
            </a:extLst>
          </p:cNvPr>
          <p:cNvSpPr/>
          <p:nvPr/>
        </p:nvSpPr>
        <p:spPr bwMode="auto">
          <a:xfrm>
            <a:off x="8057284" y="1470156"/>
            <a:ext cx="2593941" cy="1359943"/>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571500" algn="tl" rotWithShape="0">
              <a:schemeClr val="accent2">
                <a:alpha val="70000"/>
              </a:schemeClr>
            </a:outerShdw>
          </a:effectLst>
        </p:spPr>
        <p:txBody>
          <a:bodyPr rot="0" spcFirstLastPara="0" vertOverflow="overflow" horzOverflow="overflow" vert="horz" wrap="square" lIns="0" tIns="9144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Segoe UI" pitchFamily="34" charset="0"/>
              </a:rPr>
              <a:t>Azure Control Plane</a:t>
            </a:r>
          </a:p>
        </p:txBody>
      </p:sp>
      <p:sp>
        <p:nvSpPr>
          <p:cNvPr id="33" name="Rectangle 32">
            <a:extLst>
              <a:ext uri="{FF2B5EF4-FFF2-40B4-BE49-F238E27FC236}">
                <a16:creationId xmlns:a16="http://schemas.microsoft.com/office/drawing/2014/main" id="{108D3B69-BD99-4FED-9B2B-35968FDC9945}"/>
              </a:ext>
              <a:ext uri="{C183D7F6-B498-43B3-948B-1728B52AA6E4}">
                <adec:decorative xmlns:adec="http://schemas.microsoft.com/office/drawing/2017/decorative" val="1"/>
              </a:ext>
            </a:extLst>
          </p:cNvPr>
          <p:cNvSpPr/>
          <p:nvPr/>
        </p:nvSpPr>
        <p:spPr bwMode="auto">
          <a:xfrm>
            <a:off x="8661834" y="4760523"/>
            <a:ext cx="1371600" cy="986235"/>
          </a:xfrm>
          <a:prstGeom prst="rect">
            <a:avLst/>
          </a:prstGeom>
          <a:solidFill>
            <a:srgbClr val="000000"/>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Azure Arc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Data Controller</a:t>
            </a:r>
          </a:p>
        </p:txBody>
      </p:sp>
      <p:pic>
        <p:nvPicPr>
          <p:cNvPr id="34" name="Graphic 33">
            <a:extLst>
              <a:ext uri="{FF2B5EF4-FFF2-40B4-BE49-F238E27FC236}">
                <a16:creationId xmlns:a16="http://schemas.microsoft.com/office/drawing/2014/main" id="{0E465275-1A31-47FB-9A2B-341F7A8B6CB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54835" y="5251795"/>
            <a:ext cx="385599" cy="396366"/>
          </a:xfrm>
          <a:prstGeom prst="rect">
            <a:avLst/>
          </a:prstGeom>
        </p:spPr>
      </p:pic>
      <p:sp>
        <p:nvSpPr>
          <p:cNvPr id="35" name="Rectangle 34">
            <a:extLst>
              <a:ext uri="{FF2B5EF4-FFF2-40B4-BE49-F238E27FC236}">
                <a16:creationId xmlns:a16="http://schemas.microsoft.com/office/drawing/2014/main" id="{98E3C607-58B5-4161-A51D-9D5822CC6940}"/>
              </a:ext>
              <a:ext uri="{C183D7F6-B498-43B3-948B-1728B52AA6E4}">
                <adec:decorative xmlns:adec="http://schemas.microsoft.com/office/drawing/2017/decorative" val="1"/>
              </a:ext>
            </a:extLst>
          </p:cNvPr>
          <p:cNvSpPr/>
          <p:nvPr/>
        </p:nvSpPr>
        <p:spPr bwMode="auto">
          <a:xfrm>
            <a:off x="10237788" y="4760523"/>
            <a:ext cx="1371600" cy="986235"/>
          </a:xfrm>
          <a:prstGeom prst="rect">
            <a:avLst/>
          </a:prstGeom>
          <a:solidFill>
            <a:srgbClr val="000000"/>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Metrics &amp; Logs Dashboards</a:t>
            </a:r>
          </a:p>
        </p:txBody>
      </p:sp>
      <p:pic>
        <p:nvPicPr>
          <p:cNvPr id="36" name="Graphic 35">
            <a:extLst>
              <a:ext uri="{FF2B5EF4-FFF2-40B4-BE49-F238E27FC236}">
                <a16:creationId xmlns:a16="http://schemas.microsoft.com/office/drawing/2014/main" id="{40D2E6F2-31F3-4584-B12A-7302FD14EF4A}"/>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01147" y="5219481"/>
            <a:ext cx="441356" cy="453681"/>
          </a:xfrm>
          <a:prstGeom prst="rect">
            <a:avLst/>
          </a:prstGeom>
        </p:spPr>
      </p:pic>
      <p:pic>
        <p:nvPicPr>
          <p:cNvPr id="37" name="Graphic 36">
            <a:extLst>
              <a:ext uri="{FF2B5EF4-FFF2-40B4-BE49-F238E27FC236}">
                <a16:creationId xmlns:a16="http://schemas.microsoft.com/office/drawing/2014/main" id="{F060ED84-AD06-430F-BFE9-90DB11DB11CC}"/>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04674" y="5219482"/>
            <a:ext cx="441355" cy="453681"/>
          </a:xfrm>
          <a:prstGeom prst="rect">
            <a:avLst/>
          </a:prstGeom>
        </p:spPr>
      </p:pic>
      <p:sp>
        <p:nvSpPr>
          <p:cNvPr id="38" name="Rectangle 37">
            <a:extLst>
              <a:ext uri="{FF2B5EF4-FFF2-40B4-BE49-F238E27FC236}">
                <a16:creationId xmlns:a16="http://schemas.microsoft.com/office/drawing/2014/main" id="{BE64125E-B04A-46FD-856F-EBE4DBBE5672}"/>
              </a:ext>
              <a:ext uri="{C183D7F6-B498-43B3-948B-1728B52AA6E4}">
                <adec:decorative xmlns:adec="http://schemas.microsoft.com/office/drawing/2017/decorative" val="1"/>
              </a:ext>
            </a:extLst>
          </p:cNvPr>
          <p:cNvSpPr/>
          <p:nvPr/>
        </p:nvSpPr>
        <p:spPr bwMode="auto">
          <a:xfrm>
            <a:off x="10239376" y="3192522"/>
            <a:ext cx="1368424" cy="332399"/>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chemeClr val="accent2">
                <a:alpha val="70000"/>
              </a:schemeClr>
            </a:outerShdw>
          </a:effectLst>
        </p:spPr>
        <p:txBody>
          <a:bodyPr rot="0" spcFirstLastPara="0" vertOverflow="overflow" horzOverflow="overflow" vert="horz" wrap="square" lIns="45720" tIns="73152" rIns="45720" bIns="73152"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Segoe UI" pitchFamily="34" charset="0"/>
              </a:rPr>
              <a:t>Browser</a:t>
            </a:r>
          </a:p>
        </p:txBody>
      </p:sp>
      <p:sp>
        <p:nvSpPr>
          <p:cNvPr id="39" name="Rectangle 38">
            <a:extLst>
              <a:ext uri="{FF2B5EF4-FFF2-40B4-BE49-F238E27FC236}">
                <a16:creationId xmlns:a16="http://schemas.microsoft.com/office/drawing/2014/main" id="{BA7BCBEA-7404-433D-AC23-1DF7F4D84058}"/>
              </a:ext>
              <a:ext uri="{C183D7F6-B498-43B3-948B-1728B52AA6E4}">
                <adec:decorative xmlns:adec="http://schemas.microsoft.com/office/drawing/2017/decorative" val="1"/>
              </a:ext>
            </a:extLst>
          </p:cNvPr>
          <p:cNvSpPr/>
          <p:nvPr/>
        </p:nvSpPr>
        <p:spPr bwMode="auto">
          <a:xfrm>
            <a:off x="10512108" y="3917054"/>
            <a:ext cx="822960" cy="332399"/>
          </a:xfrm>
          <a:prstGeom prst="rect">
            <a:avLst/>
          </a:prstGeom>
          <a:solidFill>
            <a:srgbClr val="000000"/>
          </a:solidFill>
          <a:ln w="6350"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45720" tIns="73152" rIns="45720" bIns="73152"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HTTPS</a:t>
            </a:r>
          </a:p>
        </p:txBody>
      </p:sp>
      <p:pic>
        <p:nvPicPr>
          <p:cNvPr id="41" name="Kubernetes">
            <a:extLst>
              <a:ext uri="{FF2B5EF4-FFF2-40B4-BE49-F238E27FC236}">
                <a16:creationId xmlns:a16="http://schemas.microsoft.com/office/drawing/2014/main" id="{AA92B656-9910-4755-A630-AA0837FA1EC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30221" y="5976060"/>
            <a:ext cx="368421" cy="368418"/>
          </a:xfrm>
          <a:prstGeom prst="rect">
            <a:avLst/>
          </a:prstGeom>
        </p:spPr>
      </p:pic>
      <p:sp>
        <p:nvSpPr>
          <p:cNvPr id="42" name="Rectangle 41">
            <a:extLst>
              <a:ext uri="{FF2B5EF4-FFF2-40B4-BE49-F238E27FC236}">
                <a16:creationId xmlns:a16="http://schemas.microsoft.com/office/drawing/2014/main" id="{D4E48482-47DB-4B27-9355-B3F1ADBF277F}"/>
              </a:ext>
              <a:ext uri="{C183D7F6-B498-43B3-948B-1728B52AA6E4}">
                <adec:decorative xmlns:adec="http://schemas.microsoft.com/office/drawing/2017/decorative" val="1"/>
              </a:ext>
            </a:extLst>
          </p:cNvPr>
          <p:cNvSpPr/>
          <p:nvPr/>
        </p:nvSpPr>
        <p:spPr bwMode="auto">
          <a:xfrm>
            <a:off x="7023628" y="3007856"/>
            <a:ext cx="1496104" cy="70173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chemeClr val="accent2">
                <a:alpha val="70000"/>
              </a:schemeClr>
            </a:outerShdw>
          </a:effectLst>
        </p:spPr>
        <p:txBody>
          <a:bodyPr rot="0" spcFirstLastPara="0" vertOverflow="overflow" horzOverflow="overflow" vert="horz" wrap="square" lIns="45720" tIns="73152" rIns="45720" bIns="73152"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Segoe UI" pitchFamily="34" charset="0"/>
              </a:rPr>
              <a:t>Azure CLI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Segoe UI" pitchFamily="34" charset="0"/>
              </a:rPr>
              <a:t>Azure Data Studio</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Segoe UI" pitchFamily="34" charset="0"/>
              </a:rPr>
              <a:t>Kubernetes tools</a:t>
            </a:r>
          </a:p>
        </p:txBody>
      </p:sp>
      <p:sp>
        <p:nvSpPr>
          <p:cNvPr id="43" name="Rectangle 42">
            <a:extLst>
              <a:ext uri="{FF2B5EF4-FFF2-40B4-BE49-F238E27FC236}">
                <a16:creationId xmlns:a16="http://schemas.microsoft.com/office/drawing/2014/main" id="{4E339104-0194-4CC3-A42A-29C824696E5D}"/>
              </a:ext>
              <a:ext uri="{C183D7F6-B498-43B3-948B-1728B52AA6E4}">
                <adec:decorative xmlns:adec="http://schemas.microsoft.com/office/drawing/2017/decorative" val="1"/>
              </a:ext>
            </a:extLst>
          </p:cNvPr>
          <p:cNvSpPr/>
          <p:nvPr/>
        </p:nvSpPr>
        <p:spPr bwMode="auto">
          <a:xfrm>
            <a:off x="7360200" y="3917054"/>
            <a:ext cx="822960" cy="332399"/>
          </a:xfrm>
          <a:prstGeom prst="rect">
            <a:avLst/>
          </a:prstGeom>
          <a:solidFill>
            <a:srgbClr val="000000"/>
          </a:solidFill>
          <a:ln w="6350"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45720" tIns="73152" rIns="45720" bIns="73152"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HTTPS</a:t>
            </a:r>
          </a:p>
        </p:txBody>
      </p:sp>
      <p:sp>
        <p:nvSpPr>
          <p:cNvPr id="44" name="Rectangle 43">
            <a:extLst>
              <a:ext uri="{FF2B5EF4-FFF2-40B4-BE49-F238E27FC236}">
                <a16:creationId xmlns:a16="http://schemas.microsoft.com/office/drawing/2014/main" id="{9BA9A13B-26C8-4B67-9A33-9AC695D98325}"/>
              </a:ext>
              <a:ext uri="{C183D7F6-B498-43B3-948B-1728B52AA6E4}">
                <adec:decorative xmlns:adec="http://schemas.microsoft.com/office/drawing/2017/decorative" val="1"/>
              </a:ext>
            </a:extLst>
          </p:cNvPr>
          <p:cNvSpPr/>
          <p:nvPr/>
        </p:nvSpPr>
        <p:spPr bwMode="auto">
          <a:xfrm>
            <a:off x="7223272" y="4760523"/>
            <a:ext cx="1096816" cy="986235"/>
          </a:xfrm>
          <a:prstGeom prst="rect">
            <a:avLst/>
          </a:prstGeom>
          <a:solidFill>
            <a:srgbClr val="000000"/>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Kubernetes</a:t>
            </a:r>
            <a:br>
              <a:rPr kumimoji="0" lang="en-US" sz="1200" b="0" i="0" u="none" strike="noStrike" kern="0" cap="none" spc="0" normalizeH="0" baseline="0" noProof="0">
                <a:ln>
                  <a:noFill/>
                </a:ln>
                <a:solidFill>
                  <a:srgbClr val="FFFFFF"/>
                </a:solidFill>
                <a:effectLst/>
                <a:uLnTx/>
                <a:uFillTx/>
                <a:latin typeface="Segoe UI Semibold"/>
                <a:ea typeface="+mn-ea"/>
                <a:cs typeface="+mn-cs"/>
              </a:rPr>
            </a:br>
            <a:r>
              <a:rPr kumimoji="0" lang="en-US" sz="1200" b="0" i="0" u="none" strike="noStrike" kern="0" cap="none" spc="0" normalizeH="0" baseline="0" noProof="0">
                <a:ln>
                  <a:noFill/>
                </a:ln>
                <a:solidFill>
                  <a:srgbClr val="FFFFFF"/>
                </a:solidFill>
                <a:effectLst/>
                <a:uLnTx/>
                <a:uFillTx/>
                <a:latin typeface="Segoe UI Semibold"/>
                <a:ea typeface="+mn-ea"/>
                <a:cs typeface="+mn-cs"/>
              </a:rPr>
              <a:t>API</a:t>
            </a:r>
          </a:p>
        </p:txBody>
      </p:sp>
      <p:pic>
        <p:nvPicPr>
          <p:cNvPr id="45" name="Kubernetes">
            <a:extLst>
              <a:ext uri="{FF2B5EF4-FFF2-40B4-BE49-F238E27FC236}">
                <a16:creationId xmlns:a16="http://schemas.microsoft.com/office/drawing/2014/main" id="{1802391A-AEF2-4C47-A7A7-B67B23785FAE}"/>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569049" y="5230081"/>
            <a:ext cx="405263" cy="405260"/>
          </a:xfrm>
          <a:prstGeom prst="rect">
            <a:avLst/>
          </a:prstGeom>
        </p:spPr>
      </p:pic>
      <p:sp>
        <p:nvSpPr>
          <p:cNvPr id="46" name="Rectangle 45">
            <a:extLst>
              <a:ext uri="{FF2B5EF4-FFF2-40B4-BE49-F238E27FC236}">
                <a16:creationId xmlns:a16="http://schemas.microsoft.com/office/drawing/2014/main" id="{B09FCCA1-3031-40D0-8C1E-5B735F9100E4}"/>
              </a:ext>
              <a:ext uri="{C183D7F6-B498-43B3-948B-1728B52AA6E4}">
                <adec:decorative xmlns:adec="http://schemas.microsoft.com/office/drawing/2017/decorative" val="1"/>
              </a:ext>
            </a:extLst>
          </p:cNvPr>
          <p:cNvSpPr/>
          <p:nvPr/>
        </p:nvSpPr>
        <p:spPr bwMode="auto">
          <a:xfrm>
            <a:off x="8942775" y="3917054"/>
            <a:ext cx="822960" cy="332399"/>
          </a:xfrm>
          <a:prstGeom prst="rect">
            <a:avLst/>
          </a:prstGeom>
          <a:solidFill>
            <a:srgbClr val="000000"/>
          </a:solidFill>
          <a:ln w="6350"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45720" tIns="73152" rIns="45720" bIns="73152"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HTTPS</a:t>
            </a:r>
          </a:p>
        </p:txBody>
      </p:sp>
      <p:cxnSp>
        <p:nvCxnSpPr>
          <p:cNvPr id="47" name="Connector: Elbow 46">
            <a:extLst>
              <a:ext uri="{FF2B5EF4-FFF2-40B4-BE49-F238E27FC236}">
                <a16:creationId xmlns:a16="http://schemas.microsoft.com/office/drawing/2014/main" id="{5ECD940C-FDBF-4DC5-999E-A6C10AEB5F30}"/>
              </a:ext>
              <a:ext uri="{C183D7F6-B498-43B3-948B-1728B52AA6E4}">
                <adec:decorative xmlns:adec="http://schemas.microsoft.com/office/drawing/2017/decorative" val="1"/>
              </a:ext>
            </a:extLst>
          </p:cNvPr>
          <p:cNvCxnSpPr>
            <a:cxnSpLocks/>
            <a:stCxn id="46" idx="2"/>
            <a:endCxn id="44" idx="0"/>
          </p:cNvCxnSpPr>
          <p:nvPr/>
        </p:nvCxnSpPr>
        <p:spPr>
          <a:xfrm rot="5400000">
            <a:off x="8307433" y="3713701"/>
            <a:ext cx="511070" cy="1582575"/>
          </a:xfrm>
          <a:prstGeom prst="bentConnector3">
            <a:avLst>
              <a:gd name="adj1" fmla="val 50000"/>
            </a:avLst>
          </a:prstGeom>
          <a:noFill/>
          <a:ln w="19050" cap="flat" cmpd="sng" algn="ctr">
            <a:solidFill>
              <a:schemeClr val="accent1"/>
            </a:solidFill>
            <a:prstDash val="solid"/>
            <a:miter lim="800000"/>
            <a:headEnd type="none" w="lg" len="med"/>
            <a:tailEnd type="arrow"/>
          </a:ln>
          <a:effectLst/>
        </p:spPr>
      </p:cxnSp>
      <p:cxnSp>
        <p:nvCxnSpPr>
          <p:cNvPr id="48" name="Straight Arrow Connector 47">
            <a:extLst>
              <a:ext uri="{FF2B5EF4-FFF2-40B4-BE49-F238E27FC236}">
                <a16:creationId xmlns:a16="http://schemas.microsoft.com/office/drawing/2014/main" id="{59F54B68-1221-4AE5-B0C7-69EA7F2CB8C0}"/>
              </a:ext>
              <a:ext uri="{C183D7F6-B498-43B3-948B-1728B52AA6E4}">
                <adec:decorative xmlns:adec="http://schemas.microsoft.com/office/drawing/2017/decorative" val="1"/>
              </a:ext>
            </a:extLst>
          </p:cNvPr>
          <p:cNvCxnSpPr>
            <a:cxnSpLocks/>
            <a:stCxn id="43" idx="0"/>
            <a:endCxn id="42" idx="2"/>
          </p:cNvCxnSpPr>
          <p:nvPr/>
        </p:nvCxnSpPr>
        <p:spPr>
          <a:xfrm flipV="1">
            <a:off x="7771680" y="3709587"/>
            <a:ext cx="0" cy="207467"/>
          </a:xfrm>
          <a:prstGeom prst="straightConnector1">
            <a:avLst/>
          </a:prstGeom>
          <a:noFill/>
          <a:ln w="19050" cap="flat" cmpd="sng" algn="ctr">
            <a:solidFill>
              <a:schemeClr val="accent1"/>
            </a:solidFill>
            <a:prstDash val="solid"/>
            <a:miter lim="800000"/>
            <a:headEnd type="none" w="lg" len="med"/>
            <a:tailEnd type="arrow"/>
          </a:ln>
          <a:effectLst/>
        </p:spPr>
      </p:cxnSp>
      <p:cxnSp>
        <p:nvCxnSpPr>
          <p:cNvPr id="49" name="Straight Arrow Connector 48">
            <a:extLst>
              <a:ext uri="{FF2B5EF4-FFF2-40B4-BE49-F238E27FC236}">
                <a16:creationId xmlns:a16="http://schemas.microsoft.com/office/drawing/2014/main" id="{7FEC9EA4-7503-496C-9E40-1E55EE5689AB}"/>
              </a:ext>
              <a:ext uri="{C183D7F6-B498-43B3-948B-1728B52AA6E4}">
                <adec:decorative xmlns:adec="http://schemas.microsoft.com/office/drawing/2017/decorative" val="1"/>
              </a:ext>
            </a:extLst>
          </p:cNvPr>
          <p:cNvCxnSpPr>
            <a:cxnSpLocks/>
            <a:stCxn id="43" idx="2"/>
            <a:endCxn id="44" idx="0"/>
          </p:cNvCxnSpPr>
          <p:nvPr/>
        </p:nvCxnSpPr>
        <p:spPr>
          <a:xfrm>
            <a:off x="7771680" y="4249453"/>
            <a:ext cx="0" cy="511070"/>
          </a:xfrm>
          <a:prstGeom prst="straightConnector1">
            <a:avLst/>
          </a:prstGeom>
          <a:noFill/>
          <a:ln w="19050" cap="flat" cmpd="sng" algn="ctr">
            <a:solidFill>
              <a:schemeClr val="accent1"/>
            </a:solidFill>
            <a:prstDash val="solid"/>
            <a:miter lim="800000"/>
            <a:headEnd type="none" w="lg" len="med"/>
            <a:tailEnd type="arrow"/>
          </a:ln>
          <a:effectLst/>
        </p:spPr>
      </p:cxnSp>
      <p:cxnSp>
        <p:nvCxnSpPr>
          <p:cNvPr id="50" name="Straight Arrow Connector 49">
            <a:extLst>
              <a:ext uri="{FF2B5EF4-FFF2-40B4-BE49-F238E27FC236}">
                <a16:creationId xmlns:a16="http://schemas.microsoft.com/office/drawing/2014/main" id="{651BF195-893D-4F7F-AE47-0F8D1BE02FDD}"/>
              </a:ext>
              <a:ext uri="{C183D7F6-B498-43B3-948B-1728B52AA6E4}">
                <adec:decorative xmlns:adec="http://schemas.microsoft.com/office/drawing/2017/decorative" val="1"/>
              </a:ext>
            </a:extLst>
          </p:cNvPr>
          <p:cNvCxnSpPr>
            <a:cxnSpLocks/>
            <a:stCxn id="39" idx="0"/>
            <a:endCxn id="38" idx="2"/>
          </p:cNvCxnSpPr>
          <p:nvPr/>
        </p:nvCxnSpPr>
        <p:spPr>
          <a:xfrm flipV="1">
            <a:off x="10923588" y="3524921"/>
            <a:ext cx="0" cy="392133"/>
          </a:xfrm>
          <a:prstGeom prst="straightConnector1">
            <a:avLst/>
          </a:prstGeom>
          <a:noFill/>
          <a:ln w="19050" cap="flat" cmpd="sng" algn="ctr">
            <a:solidFill>
              <a:schemeClr val="accent1"/>
            </a:solidFill>
            <a:prstDash val="solid"/>
            <a:miter lim="800000"/>
            <a:headEnd type="none" w="lg" len="med"/>
            <a:tailEnd type="arrow"/>
          </a:ln>
          <a:effectLst/>
        </p:spPr>
      </p:cxnSp>
      <p:cxnSp>
        <p:nvCxnSpPr>
          <p:cNvPr id="53" name="Straight Arrow Connector 52">
            <a:extLst>
              <a:ext uri="{FF2B5EF4-FFF2-40B4-BE49-F238E27FC236}">
                <a16:creationId xmlns:a16="http://schemas.microsoft.com/office/drawing/2014/main" id="{950C7CAC-66BA-4E78-BD7F-A9B499A69858}"/>
              </a:ext>
              <a:ext uri="{C183D7F6-B498-43B3-948B-1728B52AA6E4}">
                <adec:decorative xmlns:adec="http://schemas.microsoft.com/office/drawing/2017/decorative" val="1"/>
              </a:ext>
            </a:extLst>
          </p:cNvPr>
          <p:cNvCxnSpPr>
            <a:cxnSpLocks/>
            <a:stCxn id="39" idx="2"/>
            <a:endCxn id="35" idx="0"/>
          </p:cNvCxnSpPr>
          <p:nvPr/>
        </p:nvCxnSpPr>
        <p:spPr>
          <a:xfrm>
            <a:off x="10923588" y="4249453"/>
            <a:ext cx="0" cy="511070"/>
          </a:xfrm>
          <a:prstGeom prst="straightConnector1">
            <a:avLst/>
          </a:prstGeom>
          <a:noFill/>
          <a:ln w="19050" cap="flat" cmpd="sng" algn="ctr">
            <a:solidFill>
              <a:schemeClr val="accent1"/>
            </a:solidFill>
            <a:prstDash val="solid"/>
            <a:miter lim="800000"/>
            <a:headEnd type="none" w="lg" len="med"/>
            <a:tailEnd type="arrow"/>
          </a:ln>
          <a:effectLst/>
        </p:spPr>
      </p:cxnSp>
      <p:cxnSp>
        <p:nvCxnSpPr>
          <p:cNvPr id="54" name="Straight Arrow Connector 53">
            <a:extLst>
              <a:ext uri="{FF2B5EF4-FFF2-40B4-BE49-F238E27FC236}">
                <a16:creationId xmlns:a16="http://schemas.microsoft.com/office/drawing/2014/main" id="{D62B926D-1D5E-42D9-8BE6-86FB16625ECD}"/>
              </a:ext>
              <a:ext uri="{C183D7F6-B498-43B3-948B-1728B52AA6E4}">
                <adec:decorative xmlns:adec="http://schemas.microsoft.com/office/drawing/2017/decorative" val="1"/>
              </a:ext>
            </a:extLst>
          </p:cNvPr>
          <p:cNvCxnSpPr>
            <a:cxnSpLocks/>
            <a:stCxn id="33" idx="1"/>
            <a:endCxn id="44" idx="3"/>
          </p:cNvCxnSpPr>
          <p:nvPr/>
        </p:nvCxnSpPr>
        <p:spPr>
          <a:xfrm flipH="1">
            <a:off x="8320088" y="5253641"/>
            <a:ext cx="341746" cy="0"/>
          </a:xfrm>
          <a:prstGeom prst="straightConnector1">
            <a:avLst/>
          </a:prstGeom>
          <a:noFill/>
          <a:ln w="19050" cap="flat" cmpd="sng" algn="ctr">
            <a:solidFill>
              <a:schemeClr val="accent1"/>
            </a:solidFill>
            <a:prstDash val="solid"/>
            <a:miter lim="800000"/>
            <a:headEnd type="arrow" w="med" len="med"/>
            <a:tailEnd type="arrow" w="med" len="med"/>
          </a:ln>
          <a:effectLst/>
        </p:spPr>
      </p:cxnSp>
      <p:pic>
        <p:nvPicPr>
          <p:cNvPr id="56" name="Graphic 55">
            <a:extLst>
              <a:ext uri="{FF2B5EF4-FFF2-40B4-BE49-F238E27FC236}">
                <a16:creationId xmlns:a16="http://schemas.microsoft.com/office/drawing/2014/main" id="{96978BAE-6E49-4A28-B307-D9673BAB9AF6}"/>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708964" y="1612114"/>
            <a:ext cx="483650" cy="483650"/>
          </a:xfrm>
          <a:prstGeom prst="rect">
            <a:avLst/>
          </a:prstGeom>
        </p:spPr>
      </p:pic>
      <p:cxnSp>
        <p:nvCxnSpPr>
          <p:cNvPr id="58" name="Straight Arrow Connector 57">
            <a:extLst>
              <a:ext uri="{FF2B5EF4-FFF2-40B4-BE49-F238E27FC236}">
                <a16:creationId xmlns:a16="http://schemas.microsoft.com/office/drawing/2014/main" id="{0DE89A4E-E221-4A68-90CA-709972EC68E1}"/>
              </a:ext>
              <a:ext uri="{C183D7F6-B498-43B3-948B-1728B52AA6E4}">
                <adec:decorative xmlns:adec="http://schemas.microsoft.com/office/drawing/2017/decorative" val="1"/>
              </a:ext>
            </a:extLst>
          </p:cNvPr>
          <p:cNvCxnSpPr>
            <a:cxnSpLocks/>
            <a:stCxn id="46" idx="0"/>
            <a:endCxn id="32" idx="2"/>
          </p:cNvCxnSpPr>
          <p:nvPr/>
        </p:nvCxnSpPr>
        <p:spPr>
          <a:xfrm flipV="1">
            <a:off x="9354255" y="2830099"/>
            <a:ext cx="0" cy="1086955"/>
          </a:xfrm>
          <a:prstGeom prst="straightConnector1">
            <a:avLst/>
          </a:prstGeom>
          <a:noFill/>
          <a:ln w="19050" cap="flat" cmpd="sng" algn="ctr">
            <a:solidFill>
              <a:schemeClr val="accent1"/>
            </a:solidFill>
            <a:prstDash val="solid"/>
            <a:miter lim="800000"/>
            <a:headEnd type="none" w="lg" len="med"/>
            <a:tailEnd type="arrow"/>
          </a:ln>
          <a:effectLst/>
        </p:spPr>
      </p:cxnSp>
      <p:cxnSp>
        <p:nvCxnSpPr>
          <p:cNvPr id="59" name="Connector: Elbow 58">
            <a:extLst>
              <a:ext uri="{FF2B5EF4-FFF2-40B4-BE49-F238E27FC236}">
                <a16:creationId xmlns:a16="http://schemas.microsoft.com/office/drawing/2014/main" id="{DE999345-2C7F-4E5B-B1EB-11CC77D8287B}"/>
              </a:ext>
              <a:ext uri="{C183D7F6-B498-43B3-948B-1728B52AA6E4}">
                <adec:decorative xmlns:adec="http://schemas.microsoft.com/office/drawing/2017/decorative" val="1"/>
              </a:ext>
            </a:extLst>
          </p:cNvPr>
          <p:cNvCxnSpPr>
            <a:cxnSpLocks/>
            <a:stCxn id="32" idx="3"/>
            <a:endCxn id="38" idx="0"/>
          </p:cNvCxnSpPr>
          <p:nvPr/>
        </p:nvCxnSpPr>
        <p:spPr>
          <a:xfrm>
            <a:off x="10651225" y="2150128"/>
            <a:ext cx="272363" cy="1042394"/>
          </a:xfrm>
          <a:prstGeom prst="bentConnector2">
            <a:avLst/>
          </a:prstGeom>
          <a:noFill/>
          <a:ln w="19050" cap="flat" cmpd="sng" algn="ctr">
            <a:solidFill>
              <a:schemeClr val="accent1"/>
            </a:solidFill>
            <a:prstDash val="solid"/>
            <a:miter lim="800000"/>
            <a:headEnd type="arrow" w="med" len="med"/>
            <a:tailEnd type="arrow" w="med" len="med"/>
          </a:ln>
          <a:effectLst/>
        </p:spPr>
      </p:cxnSp>
      <p:sp>
        <p:nvSpPr>
          <p:cNvPr id="31" name="Content Placeholder 3">
            <a:extLst>
              <a:ext uri="{FF2B5EF4-FFF2-40B4-BE49-F238E27FC236}">
                <a16:creationId xmlns:a16="http://schemas.microsoft.com/office/drawing/2014/main" id="{C7BF5863-B379-4981-A759-EC1B8A4A19F1}"/>
              </a:ext>
            </a:extLst>
          </p:cNvPr>
          <p:cNvSpPr>
            <a:spLocks noGrp="1"/>
          </p:cNvSpPr>
          <p:nvPr>
            <p:ph sz="quarter" idx="4294967295"/>
          </p:nvPr>
        </p:nvSpPr>
        <p:spPr>
          <a:xfrm>
            <a:off x="8204538" y="6084946"/>
            <a:ext cx="2843212" cy="221599"/>
          </a:xfrm>
        </p:spPr>
        <p:txBody>
          <a:bodyPr/>
          <a:lstStyle/>
          <a:p>
            <a:pPr marL="0" lvl="0" indent="0" algn="ctr" defTabSz="932472" fontAlgn="base">
              <a:lnSpc>
                <a:spcPct val="90000"/>
              </a:lnSpc>
              <a:spcBef>
                <a:spcPct val="0"/>
              </a:spcBef>
              <a:spcAft>
                <a:spcPct val="0"/>
              </a:spcAft>
              <a:buSzTx/>
              <a:buNone/>
              <a:defRPr/>
            </a:pPr>
            <a:r>
              <a:rPr lang="en-US" sz="1600">
                <a:solidFill>
                  <a:srgbClr val="50E6FF"/>
                </a:solidFill>
                <a:latin typeface="Segoe UI Semibold"/>
                <a:cs typeface="+mn-cs"/>
              </a:rPr>
              <a:t>Any Kubernetes Cluster</a:t>
            </a:r>
          </a:p>
        </p:txBody>
      </p:sp>
      <p:pic>
        <p:nvPicPr>
          <p:cNvPr id="51" name="Graphic 50">
            <a:extLst>
              <a:ext uri="{FF2B5EF4-FFF2-40B4-BE49-F238E27FC236}">
                <a16:creationId xmlns:a16="http://schemas.microsoft.com/office/drawing/2014/main" id="{77FE015F-DBA9-4C09-AFBE-8520F4A902EB}"/>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519736" y="1687838"/>
            <a:ext cx="676976" cy="676976"/>
          </a:xfrm>
          <a:prstGeom prst="rect">
            <a:avLst/>
          </a:prstGeom>
        </p:spPr>
      </p:pic>
      <p:sp>
        <p:nvSpPr>
          <p:cNvPr id="52" name="TextBox 51">
            <a:extLst>
              <a:ext uri="{FF2B5EF4-FFF2-40B4-BE49-F238E27FC236}">
                <a16:creationId xmlns:a16="http://schemas.microsoft.com/office/drawing/2014/main" id="{9A1B0DF1-6B71-4F63-BD29-0B48A490DDA9}"/>
              </a:ext>
            </a:extLst>
          </p:cNvPr>
          <p:cNvSpPr txBox="1"/>
          <p:nvPr/>
        </p:nvSpPr>
        <p:spPr>
          <a:xfrm>
            <a:off x="9433343" y="2148584"/>
            <a:ext cx="1034893" cy="323165"/>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FFFFFF"/>
                </a:solidFill>
                <a:effectLst/>
                <a:uLnTx/>
                <a:uFillTx/>
                <a:latin typeface="Segoe UI Semibold"/>
                <a:ea typeface="+mn-ea"/>
                <a:cs typeface="+mn-cs"/>
              </a:rPr>
              <a:t>Azure Active Directory</a:t>
            </a:r>
          </a:p>
        </p:txBody>
      </p:sp>
    </p:spTree>
    <p:extLst>
      <p:ext uri="{BB962C8B-B14F-4D97-AF65-F5344CB8AC3E}">
        <p14:creationId xmlns:p14="http://schemas.microsoft.com/office/powerpoint/2010/main" val="4102282181"/>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492E5F-F028-4E65-A28C-DA0767D8DAFC}"/>
              </a:ext>
            </a:extLst>
          </p:cNvPr>
          <p:cNvSpPr>
            <a:spLocks noGrp="1"/>
          </p:cNvSpPr>
          <p:nvPr>
            <p:ph type="title"/>
          </p:nvPr>
        </p:nvSpPr>
        <p:spPr>
          <a:xfrm>
            <a:off x="588262" y="457200"/>
            <a:ext cx="10275183" cy="553998"/>
          </a:xfrm>
        </p:spPr>
        <p:txBody>
          <a:bodyPr/>
          <a:lstStyle/>
          <a:p>
            <a:pPr lvl="0"/>
            <a:r>
              <a:rPr lang="en-US"/>
              <a:t>Azure Arc-enabled Data Services Security (2 of 2)</a:t>
            </a:r>
          </a:p>
        </p:txBody>
      </p:sp>
      <p:sp>
        <p:nvSpPr>
          <p:cNvPr id="3" name="Content Placeholder 2">
            <a:extLst>
              <a:ext uri="{FF2B5EF4-FFF2-40B4-BE49-F238E27FC236}">
                <a16:creationId xmlns:a16="http://schemas.microsoft.com/office/drawing/2014/main" id="{D0E6DBCF-FD76-4ACE-8981-66D9A48974D7}"/>
              </a:ext>
            </a:extLst>
          </p:cNvPr>
          <p:cNvSpPr>
            <a:spLocks noGrp="1"/>
          </p:cNvSpPr>
          <p:nvPr>
            <p:ph sz="quarter" idx="4294967295"/>
          </p:nvPr>
        </p:nvSpPr>
        <p:spPr>
          <a:xfrm>
            <a:off x="584200" y="2025650"/>
            <a:ext cx="5381437" cy="2295500"/>
          </a:xfrm>
        </p:spPr>
        <p:txBody>
          <a:bodyPr vert="horz" wrap="square" lIns="0" tIns="0" rIns="0" bIns="0" rtlCol="0" anchor="t">
            <a:spAutoFit/>
          </a:bodyPr>
          <a:lstStyle/>
          <a:p>
            <a:pPr marL="0" indent="0">
              <a:spcBef>
                <a:spcPts val="800"/>
              </a:spcBef>
              <a:buNone/>
            </a:pPr>
            <a:r>
              <a:rPr lang="en-US" sz="2000">
                <a:gradFill>
                  <a:gsLst>
                    <a:gs pos="1250">
                      <a:schemeClr val="tx1"/>
                    </a:gs>
                    <a:gs pos="100000">
                      <a:schemeClr val="tx1"/>
                    </a:gs>
                  </a:gsLst>
                  <a:lin ang="5400000" scaled="0"/>
                </a:gradFill>
                <a:latin typeface="+mj-lt"/>
              </a:rPr>
              <a:t>Azure Arc-enabled SQL Managed Instance</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Encryption at rest – Transparent Data Encryption</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SSL/TLS encryption on the wire</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SQL login or Active Directory authentication</a:t>
            </a:r>
          </a:p>
          <a:p>
            <a:pPr marL="0" indent="0">
              <a:spcBef>
                <a:spcPts val="800"/>
              </a:spcBef>
              <a:buNone/>
            </a:pPr>
            <a:r>
              <a:rPr lang="en-US" sz="2000">
                <a:gradFill>
                  <a:gsLst>
                    <a:gs pos="1250">
                      <a:schemeClr val="tx1"/>
                    </a:gs>
                    <a:gs pos="100000">
                      <a:schemeClr val="tx1"/>
                    </a:gs>
                  </a:gsLst>
                  <a:lin ang="5400000" scaled="0"/>
                </a:gradFill>
                <a:latin typeface="+mj-lt"/>
              </a:rPr>
              <a:t>Azure Arc-enabled PostgreSQL Hyperscale</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Encryption with </a:t>
            </a:r>
            <a:r>
              <a:rPr lang="en-US" sz="1800" err="1">
                <a:gradFill>
                  <a:gsLst>
                    <a:gs pos="1250">
                      <a:schemeClr val="tx1"/>
                    </a:gs>
                    <a:gs pos="100000">
                      <a:schemeClr val="tx1"/>
                    </a:gs>
                  </a:gsLst>
                  <a:lin ang="5400000" scaled="0"/>
                </a:gradFill>
              </a:rPr>
              <a:t>pgcrypto</a:t>
            </a:r>
            <a:r>
              <a:rPr lang="en-US" sz="1800">
                <a:gradFill>
                  <a:gsLst>
                    <a:gs pos="1250">
                      <a:schemeClr val="tx1"/>
                    </a:gs>
                    <a:gs pos="100000">
                      <a:schemeClr val="tx1"/>
                    </a:gs>
                  </a:gsLst>
                  <a:lin ang="5400000" scaled="0"/>
                </a:gradFill>
              </a:rPr>
              <a:t> extension </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Audit with </a:t>
            </a:r>
            <a:r>
              <a:rPr lang="en-US" sz="1800" err="1">
                <a:gradFill>
                  <a:gsLst>
                    <a:gs pos="1250">
                      <a:schemeClr val="tx1"/>
                    </a:gs>
                    <a:gs pos="100000">
                      <a:schemeClr val="tx1"/>
                    </a:gs>
                  </a:gsLst>
                  <a:lin ang="5400000" scaled="0"/>
                </a:gradFill>
              </a:rPr>
              <a:t>pgaudit</a:t>
            </a:r>
            <a:r>
              <a:rPr lang="en-US" sz="1800">
                <a:gradFill>
                  <a:gsLst>
                    <a:gs pos="1250">
                      <a:schemeClr val="tx1"/>
                    </a:gs>
                    <a:gs pos="100000">
                      <a:schemeClr val="tx1"/>
                    </a:gs>
                  </a:gsLst>
                  <a:lin ang="5400000" scaled="0"/>
                </a:gradFill>
              </a:rPr>
              <a:t> extension</a:t>
            </a:r>
          </a:p>
        </p:txBody>
      </p:sp>
      <p:grpSp>
        <p:nvGrpSpPr>
          <p:cNvPr id="5" name="Group 4" descr="Azure Arc-enabled Data Services Security diagram showing TCP with SSL interconnected to Azure Data Studio, Tools &amp; Apps/Drivers and Azure PostgreSQL Hyperscale, TCP with SSL/TLS is interconnected to Azure Data Studio, Tools &amp; Apps/Drivers and Azure SQL Managed Instance which are together interconnected to Active directory.">
            <a:extLst>
              <a:ext uri="{FF2B5EF4-FFF2-40B4-BE49-F238E27FC236}">
                <a16:creationId xmlns:a16="http://schemas.microsoft.com/office/drawing/2014/main" id="{9DB4A68B-1839-4C62-BD6C-EEAEC41A9638}"/>
              </a:ext>
            </a:extLst>
          </p:cNvPr>
          <p:cNvGrpSpPr/>
          <p:nvPr/>
        </p:nvGrpSpPr>
        <p:grpSpPr>
          <a:xfrm>
            <a:off x="6697156" y="2122779"/>
            <a:ext cx="5425563" cy="3265839"/>
            <a:chOff x="6697156" y="2122779"/>
            <a:chExt cx="5425563" cy="3265839"/>
          </a:xfrm>
        </p:grpSpPr>
        <p:sp>
          <p:nvSpPr>
            <p:cNvPr id="89" name="Rectangle 88">
              <a:extLst>
                <a:ext uri="{FF2B5EF4-FFF2-40B4-BE49-F238E27FC236}">
                  <a16:creationId xmlns:a16="http://schemas.microsoft.com/office/drawing/2014/main" id="{01485267-DDB5-4DBC-9313-5F03101E1177}"/>
                </a:ext>
                <a:ext uri="{C183D7F6-B498-43B3-948B-1728B52AA6E4}">
                  <adec:decorative xmlns:adec="http://schemas.microsoft.com/office/drawing/2017/decorative" val="1"/>
                </a:ext>
              </a:extLst>
            </p:cNvPr>
            <p:cNvSpPr/>
            <p:nvPr/>
          </p:nvSpPr>
          <p:spPr bwMode="auto">
            <a:xfrm>
              <a:off x="6697156" y="3696916"/>
              <a:ext cx="3846053" cy="1691702"/>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9144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Data Services</a:t>
              </a:r>
            </a:p>
          </p:txBody>
        </p:sp>
        <p:sp>
          <p:nvSpPr>
            <p:cNvPr id="90" name="Rectangle 89">
              <a:extLst>
                <a:ext uri="{FF2B5EF4-FFF2-40B4-BE49-F238E27FC236}">
                  <a16:creationId xmlns:a16="http://schemas.microsoft.com/office/drawing/2014/main" id="{6E0AD065-F5C0-4BA8-95B3-36444409DE2D}"/>
                </a:ext>
                <a:ext uri="{C183D7F6-B498-43B3-948B-1728B52AA6E4}">
                  <adec:decorative xmlns:adec="http://schemas.microsoft.com/office/drawing/2017/decorative" val="1"/>
                </a:ext>
              </a:extLst>
            </p:cNvPr>
            <p:cNvSpPr/>
            <p:nvPr/>
          </p:nvSpPr>
          <p:spPr bwMode="auto">
            <a:xfrm>
              <a:off x="6924168" y="3905831"/>
              <a:ext cx="1601136" cy="1116007"/>
            </a:xfrm>
            <a:prstGeom prst="rect">
              <a:avLst/>
            </a:prstGeom>
            <a:solidFill>
              <a:srgbClr val="000000"/>
            </a:solid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Azure PostgreSQL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Hyperscale</a:t>
              </a:r>
            </a:p>
          </p:txBody>
        </p:sp>
        <p:sp>
          <p:nvSpPr>
            <p:cNvPr id="91" name="Rectangle 90">
              <a:extLst>
                <a:ext uri="{FF2B5EF4-FFF2-40B4-BE49-F238E27FC236}">
                  <a16:creationId xmlns:a16="http://schemas.microsoft.com/office/drawing/2014/main" id="{0EAEBFEA-7132-43FB-A162-6B02F801D565}"/>
                </a:ext>
                <a:ext uri="{C183D7F6-B498-43B3-948B-1728B52AA6E4}">
                  <adec:decorative xmlns:adec="http://schemas.microsoft.com/office/drawing/2017/decorative" val="1"/>
                </a:ext>
              </a:extLst>
            </p:cNvPr>
            <p:cNvSpPr/>
            <p:nvPr/>
          </p:nvSpPr>
          <p:spPr bwMode="auto">
            <a:xfrm>
              <a:off x="8715060" y="3905831"/>
              <a:ext cx="1601136" cy="1116007"/>
            </a:xfrm>
            <a:prstGeom prst="rect">
              <a:avLst/>
            </a:prstGeom>
            <a:solidFill>
              <a:srgbClr val="000000"/>
            </a:solid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Azure SQL</a:t>
              </a:r>
              <a:br>
                <a:rPr kumimoji="0" lang="en-US" sz="1200" b="0" i="0" u="none" strike="noStrike" kern="1200" cap="none" spc="0" normalizeH="0" baseline="0" noProof="0">
                  <a:ln>
                    <a:noFill/>
                  </a:ln>
                  <a:solidFill>
                    <a:srgbClr val="FFFFFF"/>
                  </a:solidFill>
                  <a:effectLst/>
                  <a:uLnTx/>
                  <a:uFillTx/>
                  <a:latin typeface="Segoe UI Semibold"/>
                  <a:ea typeface="+mn-ea"/>
                  <a:cs typeface="+mn-cs"/>
                </a:rPr>
              </a:br>
              <a:r>
                <a:rPr kumimoji="0" lang="en-US" sz="1200" b="0" i="0" u="none" strike="noStrike" kern="1200" cap="none" spc="0" normalizeH="0" baseline="0" noProof="0">
                  <a:ln>
                    <a:noFill/>
                  </a:ln>
                  <a:solidFill>
                    <a:srgbClr val="FFFFFF"/>
                  </a:solidFill>
                  <a:effectLst/>
                  <a:uLnTx/>
                  <a:uFillTx/>
                  <a:latin typeface="Segoe UI Semibold"/>
                  <a:ea typeface="+mn-ea"/>
                  <a:cs typeface="+mn-cs"/>
                </a:rPr>
                <a:t>Managed Instance</a:t>
              </a:r>
            </a:p>
          </p:txBody>
        </p:sp>
        <p:grpSp>
          <p:nvGrpSpPr>
            <p:cNvPr id="92" name="Group 91">
              <a:extLst>
                <a:ext uri="{FF2B5EF4-FFF2-40B4-BE49-F238E27FC236}">
                  <a16:creationId xmlns:a16="http://schemas.microsoft.com/office/drawing/2014/main" id="{98275C0E-D17A-496E-B16E-614D54A59F35}"/>
                </a:ext>
              </a:extLst>
            </p:cNvPr>
            <p:cNvGrpSpPr/>
            <p:nvPr/>
          </p:nvGrpSpPr>
          <p:grpSpPr>
            <a:xfrm>
              <a:off x="7339323" y="4460968"/>
              <a:ext cx="930371" cy="443714"/>
              <a:chOff x="1834448" y="2690906"/>
              <a:chExt cx="1002845" cy="465284"/>
            </a:xfrm>
          </p:grpSpPr>
          <p:pic>
            <p:nvPicPr>
              <p:cNvPr id="97" name="Graphic 96">
                <a:extLst>
                  <a:ext uri="{FF2B5EF4-FFF2-40B4-BE49-F238E27FC236}">
                    <a16:creationId xmlns:a16="http://schemas.microsoft.com/office/drawing/2014/main" id="{3F78581B-7D18-419F-BC87-A38D1313BDA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34448" y="2690906"/>
                <a:ext cx="457198" cy="457200"/>
              </a:xfrm>
              <a:prstGeom prst="rect">
                <a:avLst/>
              </a:prstGeom>
            </p:spPr>
          </p:pic>
          <p:pic>
            <p:nvPicPr>
              <p:cNvPr id="98" name="Graphic 97">
                <a:extLst>
                  <a:ext uri="{FF2B5EF4-FFF2-40B4-BE49-F238E27FC236}">
                    <a16:creationId xmlns:a16="http://schemas.microsoft.com/office/drawing/2014/main" id="{D90FACE5-B719-4B1B-BA55-106FD75D969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80095" y="2698991"/>
                <a:ext cx="457198" cy="457199"/>
              </a:xfrm>
              <a:prstGeom prst="rect">
                <a:avLst/>
              </a:prstGeom>
            </p:spPr>
          </p:pic>
        </p:grpSp>
        <p:grpSp>
          <p:nvGrpSpPr>
            <p:cNvPr id="93" name="Group 92">
              <a:extLst>
                <a:ext uri="{FF2B5EF4-FFF2-40B4-BE49-F238E27FC236}">
                  <a16:creationId xmlns:a16="http://schemas.microsoft.com/office/drawing/2014/main" id="{E9F1C714-8036-43F4-93BB-F409DBDA3374}"/>
                </a:ext>
              </a:extLst>
            </p:cNvPr>
            <p:cNvGrpSpPr/>
            <p:nvPr/>
          </p:nvGrpSpPr>
          <p:grpSpPr>
            <a:xfrm>
              <a:off x="9044258" y="4460967"/>
              <a:ext cx="942740" cy="436004"/>
              <a:chOff x="3182424" y="4172828"/>
              <a:chExt cx="1016177" cy="457200"/>
            </a:xfrm>
          </p:grpSpPr>
          <p:pic>
            <p:nvPicPr>
              <p:cNvPr id="94" name="Graphic 93">
                <a:extLst>
                  <a:ext uri="{FF2B5EF4-FFF2-40B4-BE49-F238E27FC236}">
                    <a16:creationId xmlns:a16="http://schemas.microsoft.com/office/drawing/2014/main" id="{82410CF3-B86D-4E1A-A86A-AE8642A77660}"/>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41401" y="4172828"/>
                <a:ext cx="457200" cy="457200"/>
              </a:xfrm>
              <a:prstGeom prst="rect">
                <a:avLst/>
              </a:prstGeom>
            </p:spPr>
          </p:pic>
          <p:pic>
            <p:nvPicPr>
              <p:cNvPr id="96" name="Graphic 95">
                <a:extLst>
                  <a:ext uri="{FF2B5EF4-FFF2-40B4-BE49-F238E27FC236}">
                    <a16:creationId xmlns:a16="http://schemas.microsoft.com/office/drawing/2014/main" id="{C4290AE6-8CA8-4B25-AF8D-881874FE6A5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82424" y="4172828"/>
                <a:ext cx="457200" cy="457200"/>
              </a:xfrm>
              <a:prstGeom prst="rect">
                <a:avLst/>
              </a:prstGeom>
            </p:spPr>
          </p:pic>
        </p:grpSp>
        <p:sp>
          <p:nvSpPr>
            <p:cNvPr id="77" name="Rectangle 76">
              <a:extLst>
                <a:ext uri="{FF2B5EF4-FFF2-40B4-BE49-F238E27FC236}">
                  <a16:creationId xmlns:a16="http://schemas.microsoft.com/office/drawing/2014/main" id="{CAD2776A-9A42-48DC-AA6E-B17A620A6021}"/>
                </a:ext>
                <a:ext uri="{C183D7F6-B498-43B3-948B-1728B52AA6E4}">
                  <adec:decorative xmlns:adec="http://schemas.microsoft.com/office/drawing/2017/decorative" val="1"/>
                </a:ext>
              </a:extLst>
            </p:cNvPr>
            <p:cNvSpPr/>
            <p:nvPr/>
          </p:nvSpPr>
          <p:spPr bwMode="auto">
            <a:xfrm>
              <a:off x="6993216" y="2122779"/>
              <a:ext cx="1463040" cy="70173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chemeClr val="accent2">
                  <a:alpha val="70000"/>
                </a:schemeClr>
              </a:outerShdw>
            </a:effectLst>
          </p:spPr>
          <p:txBody>
            <a:bodyPr rot="0" spcFirstLastPara="0" vertOverflow="overflow" horzOverflow="overflow" vert="horz" wrap="square" lIns="45720" tIns="73152" rIns="45720" bIns="73152"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Segoe UI" pitchFamily="34" charset="0"/>
                </a:rPr>
                <a:t>Azure Data Studio,  Tools &amp; Apps/Drivers</a:t>
              </a:r>
            </a:p>
          </p:txBody>
        </p:sp>
        <p:sp>
          <p:nvSpPr>
            <p:cNvPr id="78" name="Rectangle 77">
              <a:extLst>
                <a:ext uri="{FF2B5EF4-FFF2-40B4-BE49-F238E27FC236}">
                  <a16:creationId xmlns:a16="http://schemas.microsoft.com/office/drawing/2014/main" id="{10AA67AC-9DF3-4957-A637-FFFC926CB59B}"/>
                </a:ext>
                <a:ext uri="{C183D7F6-B498-43B3-948B-1728B52AA6E4}">
                  <adec:decorative xmlns:adec="http://schemas.microsoft.com/office/drawing/2017/decorative" val="1"/>
                </a:ext>
              </a:extLst>
            </p:cNvPr>
            <p:cNvSpPr/>
            <p:nvPr/>
          </p:nvSpPr>
          <p:spPr bwMode="auto">
            <a:xfrm>
              <a:off x="8784108" y="2122779"/>
              <a:ext cx="1463040" cy="70173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chemeClr val="accent2">
                  <a:alpha val="70000"/>
                </a:schemeClr>
              </a:outerShdw>
            </a:effectLst>
          </p:spPr>
          <p:txBody>
            <a:bodyPr rot="0" spcFirstLastPara="0" vertOverflow="overflow" horzOverflow="overflow" vert="horz" wrap="square" lIns="45720" tIns="73152" rIns="45720" bIns="73152"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Segoe UI" pitchFamily="34" charset="0"/>
                </a:rPr>
                <a:t>Azure Data Studio,  Tools &amp; Apps/Drivers</a:t>
              </a:r>
            </a:p>
          </p:txBody>
        </p:sp>
        <p:sp>
          <p:nvSpPr>
            <p:cNvPr id="85" name="Rectangle 84">
              <a:extLst>
                <a:ext uri="{FF2B5EF4-FFF2-40B4-BE49-F238E27FC236}">
                  <a16:creationId xmlns:a16="http://schemas.microsoft.com/office/drawing/2014/main" id="{C0E61B17-3E7F-4F91-A50F-0D69B1BA5EF0}"/>
                </a:ext>
                <a:ext uri="{C183D7F6-B498-43B3-948B-1728B52AA6E4}">
                  <adec:decorative xmlns:adec="http://schemas.microsoft.com/office/drawing/2017/decorative" val="1"/>
                </a:ext>
              </a:extLst>
            </p:cNvPr>
            <p:cNvSpPr/>
            <p:nvPr/>
          </p:nvSpPr>
          <p:spPr bwMode="auto">
            <a:xfrm>
              <a:off x="7179779" y="3076706"/>
              <a:ext cx="1089915" cy="332399"/>
            </a:xfrm>
            <a:prstGeom prst="rect">
              <a:avLst/>
            </a:prstGeom>
            <a:solidFill>
              <a:srgbClr val="000000"/>
            </a:solidFill>
            <a:ln w="635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45720" tIns="73152" rIns="45720" bIns="73152"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TCP with SSL</a:t>
              </a:r>
            </a:p>
          </p:txBody>
        </p:sp>
        <p:sp>
          <p:nvSpPr>
            <p:cNvPr id="86" name="Rectangle 85">
              <a:extLst>
                <a:ext uri="{FF2B5EF4-FFF2-40B4-BE49-F238E27FC236}">
                  <a16:creationId xmlns:a16="http://schemas.microsoft.com/office/drawing/2014/main" id="{C62A3C2F-9AC6-45EB-8E85-EF5CE3DAEDF0}"/>
                </a:ext>
                <a:ext uri="{C183D7F6-B498-43B3-948B-1728B52AA6E4}">
                  <adec:decorative xmlns:adec="http://schemas.microsoft.com/office/drawing/2017/decorative" val="1"/>
                </a:ext>
              </a:extLst>
            </p:cNvPr>
            <p:cNvSpPr/>
            <p:nvPr/>
          </p:nvSpPr>
          <p:spPr bwMode="auto">
            <a:xfrm>
              <a:off x="8970671" y="2980264"/>
              <a:ext cx="1089915" cy="517065"/>
            </a:xfrm>
            <a:prstGeom prst="rect">
              <a:avLst/>
            </a:prstGeom>
            <a:solidFill>
              <a:srgbClr val="000000"/>
            </a:solidFill>
            <a:ln w="635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45720" tIns="73152" rIns="45720" bIns="73152"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TCP with SSL/TLS</a:t>
              </a:r>
            </a:p>
          </p:txBody>
        </p:sp>
        <p:cxnSp>
          <p:nvCxnSpPr>
            <p:cNvPr id="51" name="Straight Arrow Connector 50">
              <a:extLst>
                <a:ext uri="{FF2B5EF4-FFF2-40B4-BE49-F238E27FC236}">
                  <a16:creationId xmlns:a16="http://schemas.microsoft.com/office/drawing/2014/main" id="{E3C0635F-D22E-4064-9AEC-08697EED83C9}"/>
                </a:ext>
                <a:ext uri="{C183D7F6-B498-43B3-948B-1728B52AA6E4}">
                  <adec:decorative xmlns:adec="http://schemas.microsoft.com/office/drawing/2017/decorative" val="1"/>
                </a:ext>
              </a:extLst>
            </p:cNvPr>
            <p:cNvCxnSpPr>
              <a:cxnSpLocks/>
              <a:stCxn id="86" idx="0"/>
              <a:endCxn id="78" idx="2"/>
            </p:cNvCxnSpPr>
            <p:nvPr/>
          </p:nvCxnSpPr>
          <p:spPr>
            <a:xfrm flipH="1" flipV="1">
              <a:off x="9515628" y="2824510"/>
              <a:ext cx="1" cy="155754"/>
            </a:xfrm>
            <a:prstGeom prst="straightConnector1">
              <a:avLst/>
            </a:prstGeom>
            <a:ln w="19050">
              <a:solidFill>
                <a:schemeClr val="accent1"/>
              </a:solidFill>
              <a:miter lim="800000"/>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3D19738-0D9E-45FB-A11D-3BD16997D578}"/>
                </a:ext>
                <a:ext uri="{C183D7F6-B498-43B3-948B-1728B52AA6E4}">
                  <adec:decorative xmlns:adec="http://schemas.microsoft.com/office/drawing/2017/decorative" val="1"/>
                </a:ext>
              </a:extLst>
            </p:cNvPr>
            <p:cNvCxnSpPr>
              <a:cxnSpLocks/>
              <a:stCxn id="86" idx="2"/>
              <a:endCxn id="91" idx="0"/>
            </p:cNvCxnSpPr>
            <p:nvPr/>
          </p:nvCxnSpPr>
          <p:spPr>
            <a:xfrm flipH="1">
              <a:off x="9515628" y="3497329"/>
              <a:ext cx="1" cy="408502"/>
            </a:xfrm>
            <a:prstGeom prst="straightConnector1">
              <a:avLst/>
            </a:prstGeom>
            <a:ln w="19050">
              <a:solidFill>
                <a:schemeClr val="accent1"/>
              </a:solidFill>
              <a:miter lim="800000"/>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B89DC76-BEED-48A7-A36D-B396D6C6C349}"/>
                </a:ext>
                <a:ext uri="{C183D7F6-B498-43B3-948B-1728B52AA6E4}">
                  <adec:decorative xmlns:adec="http://schemas.microsoft.com/office/drawing/2017/decorative" val="1"/>
                </a:ext>
              </a:extLst>
            </p:cNvPr>
            <p:cNvCxnSpPr>
              <a:cxnSpLocks/>
              <a:stCxn id="85" idx="0"/>
              <a:endCxn id="77" idx="2"/>
            </p:cNvCxnSpPr>
            <p:nvPr/>
          </p:nvCxnSpPr>
          <p:spPr>
            <a:xfrm flipH="1" flipV="1">
              <a:off x="7724736" y="2824510"/>
              <a:ext cx="1" cy="252196"/>
            </a:xfrm>
            <a:prstGeom prst="straightConnector1">
              <a:avLst/>
            </a:prstGeom>
            <a:ln w="19050">
              <a:solidFill>
                <a:schemeClr val="accent1"/>
              </a:solidFill>
              <a:miter lim="800000"/>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27BC126-9BFD-466A-848C-09B0A2F667F4}"/>
                </a:ext>
                <a:ext uri="{C183D7F6-B498-43B3-948B-1728B52AA6E4}">
                  <adec:decorative xmlns:adec="http://schemas.microsoft.com/office/drawing/2017/decorative" val="1"/>
                </a:ext>
              </a:extLst>
            </p:cNvPr>
            <p:cNvCxnSpPr>
              <a:cxnSpLocks/>
              <a:stCxn id="85" idx="2"/>
              <a:endCxn id="90" idx="0"/>
            </p:cNvCxnSpPr>
            <p:nvPr/>
          </p:nvCxnSpPr>
          <p:spPr>
            <a:xfrm flipH="1">
              <a:off x="7724736" y="3409105"/>
              <a:ext cx="1" cy="496726"/>
            </a:xfrm>
            <a:prstGeom prst="straightConnector1">
              <a:avLst/>
            </a:prstGeom>
            <a:ln w="19050">
              <a:solidFill>
                <a:schemeClr val="accent1"/>
              </a:solidFill>
              <a:miter lim="800000"/>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7A9211F3-1349-4507-9B4A-28E88F829E2C}"/>
                </a:ext>
                <a:ext uri="{C183D7F6-B498-43B3-948B-1728B52AA6E4}">
                  <adec:decorative xmlns:adec="http://schemas.microsoft.com/office/drawing/2017/decorative" val="1"/>
                </a:ext>
              </a:extLst>
            </p:cNvPr>
            <p:cNvSpPr/>
            <p:nvPr/>
          </p:nvSpPr>
          <p:spPr bwMode="auto">
            <a:xfrm>
              <a:off x="10863445" y="2732177"/>
              <a:ext cx="1259274" cy="27699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Active directory</a:t>
              </a:r>
            </a:p>
          </p:txBody>
        </p:sp>
        <p:cxnSp>
          <p:nvCxnSpPr>
            <p:cNvPr id="36" name="Connector: Elbow 35">
              <a:extLst>
                <a:ext uri="{FF2B5EF4-FFF2-40B4-BE49-F238E27FC236}">
                  <a16:creationId xmlns:a16="http://schemas.microsoft.com/office/drawing/2014/main" id="{4DCB288A-1E13-4EC4-8964-C881E077E767}"/>
                </a:ext>
                <a:ext uri="{C183D7F6-B498-43B3-948B-1728B52AA6E4}">
                  <adec:decorative xmlns:adec="http://schemas.microsoft.com/office/drawing/2017/decorative" val="1"/>
                </a:ext>
              </a:extLst>
            </p:cNvPr>
            <p:cNvCxnSpPr>
              <a:cxnSpLocks/>
              <a:stCxn id="78" idx="3"/>
            </p:cNvCxnSpPr>
            <p:nvPr/>
          </p:nvCxnSpPr>
          <p:spPr>
            <a:xfrm>
              <a:off x="10247148" y="2473645"/>
              <a:ext cx="1001745" cy="786992"/>
            </a:xfrm>
            <a:prstGeom prst="bentConnector3">
              <a:avLst>
                <a:gd name="adj1" fmla="val 49716"/>
              </a:avLst>
            </a:prstGeom>
            <a:ln w="19050">
              <a:solidFill>
                <a:schemeClr val="accent1"/>
              </a:solidFill>
              <a:miter lim="800000"/>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CE8C3B61-C651-49DE-B1A9-66DAA25A0883}"/>
                </a:ext>
                <a:ext uri="{C183D7F6-B498-43B3-948B-1728B52AA6E4}">
                  <adec:decorative xmlns:adec="http://schemas.microsoft.com/office/drawing/2017/decorative" val="1"/>
                </a:ext>
              </a:extLst>
            </p:cNvPr>
            <p:cNvCxnSpPr>
              <a:cxnSpLocks/>
            </p:cNvCxnSpPr>
            <p:nvPr/>
          </p:nvCxnSpPr>
          <p:spPr>
            <a:xfrm rot="5400000" flipH="1" flipV="1">
              <a:off x="10178523" y="3398311"/>
              <a:ext cx="1208043" cy="932697"/>
            </a:xfrm>
            <a:prstGeom prst="bentConnector4">
              <a:avLst>
                <a:gd name="adj1" fmla="val 211"/>
                <a:gd name="adj2" fmla="val 46472"/>
              </a:avLst>
            </a:prstGeom>
            <a:ln w="19050">
              <a:solidFill>
                <a:schemeClr val="accent1"/>
              </a:solidFill>
              <a:miter lim="800000"/>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33" name="Graphic 32">
            <a:extLst>
              <a:ext uri="{FF2B5EF4-FFF2-40B4-BE49-F238E27FC236}">
                <a16:creationId xmlns:a16="http://schemas.microsoft.com/office/drawing/2014/main" id="{A025E4F0-AA2F-4ABB-838F-E11264159446}"/>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48893" y="3009176"/>
            <a:ext cx="483650" cy="483650"/>
          </a:xfrm>
          <a:prstGeom prst="rect">
            <a:avLst/>
          </a:prstGeom>
        </p:spPr>
      </p:pic>
    </p:spTree>
    <p:extLst>
      <p:ext uri="{BB962C8B-B14F-4D97-AF65-F5344CB8AC3E}">
        <p14:creationId xmlns:p14="http://schemas.microsoft.com/office/powerpoint/2010/main" val="194648764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492E5F-F028-4E65-A28C-DA0767D8DAFC}"/>
              </a:ext>
            </a:extLst>
          </p:cNvPr>
          <p:cNvSpPr>
            <a:spLocks noGrp="1"/>
          </p:cNvSpPr>
          <p:nvPr>
            <p:ph type="title"/>
          </p:nvPr>
        </p:nvSpPr>
        <p:spPr>
          <a:xfrm>
            <a:off x="588963" y="457200"/>
            <a:ext cx="8374062" cy="554038"/>
          </a:xfrm>
        </p:spPr>
        <p:txBody>
          <a:bodyPr/>
          <a:lstStyle/>
          <a:p>
            <a:pPr lvl="0"/>
            <a:r>
              <a:rPr lang="en-US"/>
              <a:t>Arc Data Services Maintenance updates</a:t>
            </a:r>
          </a:p>
        </p:txBody>
      </p:sp>
      <p:sp>
        <p:nvSpPr>
          <p:cNvPr id="3" name="Content Placeholder 2">
            <a:extLst>
              <a:ext uri="{FF2B5EF4-FFF2-40B4-BE49-F238E27FC236}">
                <a16:creationId xmlns:a16="http://schemas.microsoft.com/office/drawing/2014/main" id="{DFC42244-1CF7-4838-B2A7-735A28CA0A86}"/>
              </a:ext>
            </a:extLst>
          </p:cNvPr>
          <p:cNvSpPr>
            <a:spLocks noGrp="1"/>
          </p:cNvSpPr>
          <p:nvPr>
            <p:ph sz="quarter" idx="4294967295"/>
          </p:nvPr>
        </p:nvSpPr>
        <p:spPr>
          <a:xfrm>
            <a:off x="843144" y="1501250"/>
            <a:ext cx="4047957" cy="3298339"/>
          </a:xfrm>
        </p:spPr>
        <p:txBody>
          <a:bodyPr/>
          <a:lstStyle/>
          <a:p>
            <a:pPr marL="0" indent="0">
              <a:spcBef>
                <a:spcPts val="800"/>
              </a:spcBef>
              <a:buNone/>
            </a:pPr>
            <a:r>
              <a:rPr lang="en-US" sz="2000">
                <a:gradFill>
                  <a:gsLst>
                    <a:gs pos="1250">
                      <a:schemeClr val="tx1"/>
                    </a:gs>
                    <a:gs pos="100000">
                      <a:schemeClr val="tx1"/>
                    </a:gs>
                  </a:gsLst>
                  <a:lin ang="5400000" scaled="0"/>
                </a:gradFill>
                <a:latin typeface="+mj-lt"/>
              </a:rPr>
              <a:t>Directly Connected Mode</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Azure Based System Maintenance Window Updates</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Flexibility to choose your Maintenance Windows</a:t>
            </a:r>
          </a:p>
          <a:p>
            <a:pPr marL="0" indent="0">
              <a:spcBef>
                <a:spcPts val="800"/>
              </a:spcBef>
              <a:buNone/>
            </a:pPr>
            <a:r>
              <a:rPr lang="en-US" sz="2000">
                <a:gradFill>
                  <a:gsLst>
                    <a:gs pos="1250">
                      <a:schemeClr val="tx1"/>
                    </a:gs>
                    <a:gs pos="100000">
                      <a:schemeClr val="tx1"/>
                    </a:gs>
                  </a:gsLst>
                  <a:lin ang="5400000" scaled="0"/>
                </a:gradFill>
                <a:latin typeface="+mj-lt"/>
              </a:rPr>
              <a:t>Indirectly Connected Mode</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Single Maintenance Window for all services</a:t>
            </a:r>
          </a:p>
          <a:p>
            <a:pPr marL="0" indent="0">
              <a:spcBef>
                <a:spcPts val="800"/>
              </a:spcBef>
              <a:buNone/>
            </a:pPr>
            <a:r>
              <a:rPr lang="en-US" sz="2000">
                <a:gradFill>
                  <a:gsLst>
                    <a:gs pos="1250">
                      <a:schemeClr val="tx1"/>
                    </a:gs>
                    <a:gs pos="100000">
                      <a:schemeClr val="tx1"/>
                    </a:gs>
                  </a:gsLst>
                  <a:lin ang="5400000" scaled="0"/>
                </a:gradFill>
                <a:latin typeface="+mj-lt"/>
              </a:rPr>
              <a:t>Rolling upgrades without application downtime</a:t>
            </a:r>
          </a:p>
        </p:txBody>
      </p:sp>
      <p:cxnSp>
        <p:nvCxnSpPr>
          <p:cNvPr id="52" name="Straight Connector 51">
            <a:extLst>
              <a:ext uri="{FF2B5EF4-FFF2-40B4-BE49-F238E27FC236}">
                <a16:creationId xmlns:a16="http://schemas.microsoft.com/office/drawing/2014/main" id="{DEDA7934-613F-4A82-BD63-B70FAEEF92B2}"/>
              </a:ext>
              <a:ext uri="{C183D7F6-B498-43B3-948B-1728B52AA6E4}">
                <adec:decorative xmlns:adec="http://schemas.microsoft.com/office/drawing/2017/decorative" val="1"/>
              </a:ext>
            </a:extLst>
          </p:cNvPr>
          <p:cNvCxnSpPr>
            <a:cxnSpLocks/>
            <a:stCxn id="53" idx="2"/>
            <a:endCxn id="57" idx="0"/>
          </p:cNvCxnSpPr>
          <p:nvPr/>
        </p:nvCxnSpPr>
        <p:spPr>
          <a:xfrm>
            <a:off x="8831836" y="3466453"/>
            <a:ext cx="1916" cy="28828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descr="Arc Data Services Maintenance updates diagram showing Azure connected to K8s Worker Node module consisting of Data Controller which is further divided into three K8s Worker Nodes. The first K8s Worker Node is composed of a Pod, SQL MI Primary and State: Unpatched, the second K8s Worker Node is composed of a Pod, SQL MI Secondary and State: Unpatched and the third K8s Worker Node is composed of a Pod, SQL MI Secondary and State: Unpatched.">
            <a:extLst>
              <a:ext uri="{FF2B5EF4-FFF2-40B4-BE49-F238E27FC236}">
                <a16:creationId xmlns:a16="http://schemas.microsoft.com/office/drawing/2014/main" id="{3D15C169-E69F-41C4-A82D-C8090F0A6374}"/>
              </a:ext>
            </a:extLst>
          </p:cNvPr>
          <p:cNvSpPr/>
          <p:nvPr/>
        </p:nvSpPr>
        <p:spPr bwMode="auto">
          <a:xfrm>
            <a:off x="7917436" y="2306579"/>
            <a:ext cx="1828800" cy="1159874"/>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54" name="Rectangle 53" descr="The first K8s Worker Node is composed of a Pod, SQL MI Primary and State: Patching, the second K8s Worker Node is composed of a Pod, and the second K8s Worker Node is composed of a Pod, SQL MI Primary and State: Unpatched and the third K8s Worker Node is composed of a Pod, SQL MI Secondary and State: Unpatched.">
            <a:extLst>
              <a:ext uri="{FF2B5EF4-FFF2-40B4-BE49-F238E27FC236}">
                <a16:creationId xmlns:a16="http://schemas.microsoft.com/office/drawing/2014/main" id="{62584E49-4E2D-4175-BEF8-8234407A3882}"/>
              </a:ext>
            </a:extLst>
          </p:cNvPr>
          <p:cNvSpPr/>
          <p:nvPr/>
        </p:nvSpPr>
        <p:spPr bwMode="auto">
          <a:xfrm>
            <a:off x="6044383"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55" name="Rectangle 54">
            <a:extLst>
              <a:ext uri="{FF2B5EF4-FFF2-40B4-BE49-F238E27FC236}">
                <a16:creationId xmlns:a16="http://schemas.microsoft.com/office/drawing/2014/main" id="{0C12D51C-19C8-4DA9-9885-3BC2030094AA}"/>
              </a:ext>
              <a:ext uri="{C183D7F6-B498-43B3-948B-1728B52AA6E4}">
                <adec:decorative xmlns:adec="http://schemas.microsoft.com/office/drawing/2017/decorative" val="1"/>
              </a:ext>
            </a:extLst>
          </p:cNvPr>
          <p:cNvSpPr/>
          <p:nvPr/>
        </p:nvSpPr>
        <p:spPr bwMode="auto">
          <a:xfrm>
            <a:off x="6142480" y="4133016"/>
            <a:ext cx="1528762"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56" name="Picture 2">
            <a:extLst>
              <a:ext uri="{FF2B5EF4-FFF2-40B4-BE49-F238E27FC236}">
                <a16:creationId xmlns:a16="http://schemas.microsoft.com/office/drawing/2014/main" id="{32AE4CFC-EB96-4707-AC3A-E91866E6605F}"/>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715" y="4221320"/>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57" name="Rectangle 56">
            <a:extLst>
              <a:ext uri="{FF2B5EF4-FFF2-40B4-BE49-F238E27FC236}">
                <a16:creationId xmlns:a16="http://schemas.microsoft.com/office/drawing/2014/main" id="{ABF1353D-5096-4F8A-BB3E-9F3B4EF85A92}"/>
              </a:ext>
              <a:ext uri="{C183D7F6-B498-43B3-948B-1728B52AA6E4}">
                <adec:decorative xmlns:adec="http://schemas.microsoft.com/office/drawing/2017/decorative" val="1"/>
              </a:ext>
            </a:extLst>
          </p:cNvPr>
          <p:cNvSpPr/>
          <p:nvPr/>
        </p:nvSpPr>
        <p:spPr bwMode="auto">
          <a:xfrm>
            <a:off x="7971274"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58" name="Rectangle 57">
            <a:extLst>
              <a:ext uri="{FF2B5EF4-FFF2-40B4-BE49-F238E27FC236}">
                <a16:creationId xmlns:a16="http://schemas.microsoft.com/office/drawing/2014/main" id="{D21D0F41-AF47-4AFD-85B4-F82D79AD901D}"/>
              </a:ext>
              <a:ext uri="{C183D7F6-B498-43B3-948B-1728B52AA6E4}">
                <adec:decorative xmlns:adec="http://schemas.microsoft.com/office/drawing/2017/decorative" val="1"/>
              </a:ext>
            </a:extLst>
          </p:cNvPr>
          <p:cNvSpPr/>
          <p:nvPr/>
        </p:nvSpPr>
        <p:spPr bwMode="auto">
          <a:xfrm>
            <a:off x="8069371" y="4133016"/>
            <a:ext cx="1528762"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59" name="Picture 2">
            <a:extLst>
              <a:ext uri="{FF2B5EF4-FFF2-40B4-BE49-F238E27FC236}">
                <a16:creationId xmlns:a16="http://schemas.microsoft.com/office/drawing/2014/main" id="{EA2963B7-5091-4723-BED5-4900B32ED82E}"/>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690" y="4221320"/>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576FC4D3-12AE-4803-99F8-9EBB9C5CE9E7}"/>
              </a:ext>
              <a:ext uri="{C183D7F6-B498-43B3-948B-1728B52AA6E4}">
                <adec:decorative xmlns:adec="http://schemas.microsoft.com/office/drawing/2017/decorative" val="1"/>
              </a:ext>
            </a:extLst>
          </p:cNvPr>
          <p:cNvSpPr/>
          <p:nvPr/>
        </p:nvSpPr>
        <p:spPr bwMode="auto">
          <a:xfrm>
            <a:off x="9882844"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61" name="Rectangle 60">
            <a:extLst>
              <a:ext uri="{FF2B5EF4-FFF2-40B4-BE49-F238E27FC236}">
                <a16:creationId xmlns:a16="http://schemas.microsoft.com/office/drawing/2014/main" id="{45602273-F0F2-4F71-87A4-1A5CE82B36D5}"/>
              </a:ext>
              <a:ext uri="{C183D7F6-B498-43B3-948B-1728B52AA6E4}">
                <adec:decorative xmlns:adec="http://schemas.microsoft.com/office/drawing/2017/decorative" val="1"/>
              </a:ext>
            </a:extLst>
          </p:cNvPr>
          <p:cNvSpPr/>
          <p:nvPr/>
        </p:nvSpPr>
        <p:spPr bwMode="auto">
          <a:xfrm>
            <a:off x="9980941" y="4132808"/>
            <a:ext cx="1528762" cy="2049147"/>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62" name="Picture 2">
            <a:extLst>
              <a:ext uri="{FF2B5EF4-FFF2-40B4-BE49-F238E27FC236}">
                <a16:creationId xmlns:a16="http://schemas.microsoft.com/office/drawing/2014/main" id="{185E96CF-4C25-4C38-BD55-46ED21E5EC52}"/>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4176" y="4221112"/>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63" name="Rectangle 62">
            <a:extLst>
              <a:ext uri="{FF2B5EF4-FFF2-40B4-BE49-F238E27FC236}">
                <a16:creationId xmlns:a16="http://schemas.microsoft.com/office/drawing/2014/main" id="{49A46724-574B-4FA2-BB5E-60ACC9D6E41A}"/>
              </a:ext>
              <a:ext uri="{C183D7F6-B498-43B3-948B-1728B52AA6E4}">
                <adec:decorative xmlns:adec="http://schemas.microsoft.com/office/drawing/2017/decorative" val="1"/>
              </a:ext>
            </a:extLst>
          </p:cNvPr>
          <p:cNvSpPr/>
          <p:nvPr/>
        </p:nvSpPr>
        <p:spPr bwMode="auto">
          <a:xfrm>
            <a:off x="8044146" y="2698670"/>
            <a:ext cx="1579767" cy="635183"/>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Data Controller</a:t>
            </a:r>
          </a:p>
        </p:txBody>
      </p:sp>
      <p:pic>
        <p:nvPicPr>
          <p:cNvPr id="64" name="Graphic 63">
            <a:extLst>
              <a:ext uri="{FF2B5EF4-FFF2-40B4-BE49-F238E27FC236}">
                <a16:creationId xmlns:a16="http://schemas.microsoft.com/office/drawing/2014/main" id="{20FFD9F2-5BD0-468E-B827-C21C406DC46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33153" y="2808443"/>
            <a:ext cx="415636" cy="415636"/>
          </a:xfrm>
          <a:prstGeom prst="rect">
            <a:avLst/>
          </a:prstGeom>
        </p:spPr>
      </p:pic>
      <p:cxnSp>
        <p:nvCxnSpPr>
          <p:cNvPr id="65" name="Connector: Elbow 64">
            <a:extLst>
              <a:ext uri="{FF2B5EF4-FFF2-40B4-BE49-F238E27FC236}">
                <a16:creationId xmlns:a16="http://schemas.microsoft.com/office/drawing/2014/main" id="{F6BADB55-A7E4-4F7B-82EE-FC9E1887CB01}"/>
              </a:ext>
              <a:ext uri="{C183D7F6-B498-43B3-948B-1728B52AA6E4}">
                <adec:decorative xmlns:adec="http://schemas.microsoft.com/office/drawing/2017/decorative" val="1"/>
              </a:ext>
            </a:extLst>
          </p:cNvPr>
          <p:cNvCxnSpPr>
            <a:cxnSpLocks/>
            <a:stCxn id="53" idx="2"/>
            <a:endCxn id="60" idx="0"/>
          </p:cNvCxnSpPr>
          <p:nvPr/>
        </p:nvCxnSpPr>
        <p:spPr>
          <a:xfrm rot="16200000" flipH="1">
            <a:off x="9644439" y="2653850"/>
            <a:ext cx="288281" cy="1913486"/>
          </a:xfrm>
          <a:prstGeom prst="bentConnector3">
            <a:avLst>
              <a:gd name="adj1" fmla="val 50000"/>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3B1F6946-7E79-4289-8620-C358086C2048}"/>
              </a:ext>
              <a:ext uri="{C183D7F6-B498-43B3-948B-1728B52AA6E4}">
                <adec:decorative xmlns:adec="http://schemas.microsoft.com/office/drawing/2017/decorative" val="1"/>
              </a:ext>
            </a:extLst>
          </p:cNvPr>
          <p:cNvCxnSpPr>
            <a:cxnSpLocks/>
            <a:stCxn id="53" idx="2"/>
            <a:endCxn id="54" idx="0"/>
          </p:cNvCxnSpPr>
          <p:nvPr/>
        </p:nvCxnSpPr>
        <p:spPr>
          <a:xfrm rot="5400000">
            <a:off x="7725209" y="2648106"/>
            <a:ext cx="288281" cy="1924975"/>
          </a:xfrm>
          <a:prstGeom prst="bentConnector3">
            <a:avLst>
              <a:gd name="adj1" fmla="val 50000"/>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39D1FC36-A959-4240-A20E-7BD9F4F1BEC0}"/>
              </a:ext>
              <a:ext uri="{C183D7F6-B498-43B3-948B-1728B52AA6E4}">
                <adec:decorative xmlns:adec="http://schemas.microsoft.com/office/drawing/2017/decorative" val="1"/>
              </a:ext>
            </a:extLst>
          </p:cNvPr>
          <p:cNvSpPr/>
          <p:nvPr/>
        </p:nvSpPr>
        <p:spPr bwMode="auto">
          <a:xfrm>
            <a:off x="6221061"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Primary</a:t>
            </a:r>
          </a:p>
        </p:txBody>
      </p:sp>
      <p:sp>
        <p:nvSpPr>
          <p:cNvPr id="70" name="Rectangle 69">
            <a:extLst>
              <a:ext uri="{FF2B5EF4-FFF2-40B4-BE49-F238E27FC236}">
                <a16:creationId xmlns:a16="http://schemas.microsoft.com/office/drawing/2014/main" id="{F3AD1F18-AB1C-4C22-A98E-E66F919428A3}"/>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p>
        </p:txBody>
      </p:sp>
      <p:sp>
        <p:nvSpPr>
          <p:cNvPr id="72" name="Rectangle 71">
            <a:extLst>
              <a:ext uri="{FF2B5EF4-FFF2-40B4-BE49-F238E27FC236}">
                <a16:creationId xmlns:a16="http://schemas.microsoft.com/office/drawing/2014/main" id="{EC139B18-F853-42AB-BB63-FA91B0908AB2}"/>
              </a:ext>
              <a:ext uri="{C183D7F6-B498-43B3-948B-1728B52AA6E4}">
                <adec:decorative xmlns:adec="http://schemas.microsoft.com/office/drawing/2017/decorative" val="1"/>
              </a:ext>
            </a:extLst>
          </p:cNvPr>
          <p:cNvSpPr/>
          <p:nvPr/>
        </p:nvSpPr>
        <p:spPr bwMode="auto">
          <a:xfrm>
            <a:off x="8146036"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sp>
        <p:nvSpPr>
          <p:cNvPr id="74" name="Rectangle 73">
            <a:extLst>
              <a:ext uri="{FF2B5EF4-FFF2-40B4-BE49-F238E27FC236}">
                <a16:creationId xmlns:a16="http://schemas.microsoft.com/office/drawing/2014/main" id="{06490CD6-4F83-43B2-A7C8-3E649885BA05}"/>
              </a:ext>
              <a:ext uri="{C183D7F6-B498-43B3-948B-1728B52AA6E4}">
                <adec:decorative xmlns:adec="http://schemas.microsoft.com/office/drawing/2017/decorative" val="1"/>
              </a:ext>
            </a:extLst>
          </p:cNvPr>
          <p:cNvSpPr/>
          <p:nvPr/>
        </p:nvSpPr>
        <p:spPr bwMode="auto">
          <a:xfrm>
            <a:off x="821029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p>
        </p:txBody>
      </p:sp>
      <p:sp>
        <p:nvSpPr>
          <p:cNvPr id="76" name="Rectangle 75">
            <a:extLst>
              <a:ext uri="{FF2B5EF4-FFF2-40B4-BE49-F238E27FC236}">
                <a16:creationId xmlns:a16="http://schemas.microsoft.com/office/drawing/2014/main" id="{C4ACFB8D-954D-4D2C-B81A-0DB3235361A5}"/>
              </a:ext>
              <a:ext uri="{C183D7F6-B498-43B3-948B-1728B52AA6E4}">
                <adec:decorative xmlns:adec="http://schemas.microsoft.com/office/drawing/2017/decorative" val="1"/>
              </a:ext>
            </a:extLst>
          </p:cNvPr>
          <p:cNvSpPr/>
          <p:nvPr/>
        </p:nvSpPr>
        <p:spPr bwMode="auto">
          <a:xfrm>
            <a:off x="10059522"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sp>
        <p:nvSpPr>
          <p:cNvPr id="78" name="Rectangle 77">
            <a:extLst>
              <a:ext uri="{FF2B5EF4-FFF2-40B4-BE49-F238E27FC236}">
                <a16:creationId xmlns:a16="http://schemas.microsoft.com/office/drawing/2014/main" id="{38082C96-4BA0-45C4-B099-CC444BAAD41F}"/>
              </a:ext>
              <a:ext uri="{C183D7F6-B498-43B3-948B-1728B52AA6E4}">
                <adec:decorative xmlns:adec="http://schemas.microsoft.com/office/drawing/2017/decorative" val="1"/>
              </a:ext>
            </a:extLst>
          </p:cNvPr>
          <p:cNvSpPr/>
          <p:nvPr/>
        </p:nvSpPr>
        <p:spPr bwMode="auto">
          <a:xfrm>
            <a:off x="1012186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State: Unpatched</a:t>
            </a:r>
          </a:p>
        </p:txBody>
      </p:sp>
      <p:sp>
        <p:nvSpPr>
          <p:cNvPr id="79" name="Rectangle 78">
            <a:extLst>
              <a:ext uri="{FF2B5EF4-FFF2-40B4-BE49-F238E27FC236}">
                <a16:creationId xmlns:a16="http://schemas.microsoft.com/office/drawing/2014/main" id="{7A3A0933-8BF5-402E-8772-3E471F68FAE2}"/>
              </a:ext>
              <a:ext uri="{C183D7F6-B498-43B3-948B-1728B52AA6E4}">
                <adec:decorative xmlns:adec="http://schemas.microsoft.com/office/drawing/2017/decorative" val="1"/>
              </a:ext>
            </a:extLst>
          </p:cNvPr>
          <p:cNvSpPr/>
          <p:nvPr/>
        </p:nvSpPr>
        <p:spPr bwMode="auto">
          <a:xfrm>
            <a:off x="5111582" y="4714950"/>
            <a:ext cx="6582540" cy="807045"/>
          </a:xfrm>
          <a:prstGeom prst="rect">
            <a:avLst/>
          </a:prstGeom>
          <a:noFill/>
          <a:ln w="12700" cap="flat" cmpd="sng" algn="ctr">
            <a:solidFill>
              <a:schemeClr val="accent2"/>
            </a:solidFill>
            <a:prstDash val="solid"/>
            <a:miter lim="800000"/>
            <a:headEnd type="none" w="med" len="med"/>
            <a:tailEnd type="none" w="med" len="med"/>
          </a:ln>
          <a:effectLst>
            <a:outerShdw blurRad="63500" algn="tl" rotWithShape="0">
              <a:schemeClr val="bg1"/>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Group</a:t>
            </a:r>
          </a:p>
        </p:txBody>
      </p:sp>
      <p:cxnSp>
        <p:nvCxnSpPr>
          <p:cNvPr id="81" name="Straight Arrow Connector 80">
            <a:extLst>
              <a:ext uri="{FF2B5EF4-FFF2-40B4-BE49-F238E27FC236}">
                <a16:creationId xmlns:a16="http://schemas.microsoft.com/office/drawing/2014/main" id="{77D6011A-9605-4B11-8879-6D88CAFF55CE}"/>
              </a:ext>
              <a:ext uri="{C183D7F6-B498-43B3-948B-1728B52AA6E4}">
                <adec:decorative xmlns:adec="http://schemas.microsoft.com/office/drawing/2017/decorative" val="1"/>
              </a:ext>
            </a:extLst>
          </p:cNvPr>
          <p:cNvCxnSpPr>
            <a:cxnSpLocks/>
            <a:endCxn id="53" idx="0"/>
          </p:cNvCxnSpPr>
          <p:nvPr/>
        </p:nvCxnSpPr>
        <p:spPr>
          <a:xfrm flipH="1">
            <a:off x="8831836" y="1913046"/>
            <a:ext cx="3746" cy="39353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3A38AA4C-90DD-4B51-B2A0-03C3AC4413B3}"/>
              </a:ext>
              <a:ext uri="{C183D7F6-B498-43B3-948B-1728B52AA6E4}">
                <adec:decorative xmlns:adec="http://schemas.microsoft.com/office/drawing/2017/decorative" val="1"/>
              </a:ext>
            </a:extLst>
          </p:cNvPr>
          <p:cNvSpPr/>
          <p:nvPr/>
        </p:nvSpPr>
        <p:spPr bwMode="auto">
          <a:xfrm>
            <a:off x="8139493"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Primary</a:t>
            </a:r>
          </a:p>
        </p:txBody>
      </p:sp>
      <p:sp>
        <p:nvSpPr>
          <p:cNvPr id="84" name="Rectangle 83">
            <a:extLst>
              <a:ext uri="{FF2B5EF4-FFF2-40B4-BE49-F238E27FC236}">
                <a16:creationId xmlns:a16="http://schemas.microsoft.com/office/drawing/2014/main" id="{CCF9DC0F-4733-4B1A-960E-0211A2B0182A}"/>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Patching</a:t>
            </a:r>
          </a:p>
        </p:txBody>
      </p:sp>
      <p:sp>
        <p:nvSpPr>
          <p:cNvPr id="87" name="Rectangle 86">
            <a:extLst>
              <a:ext uri="{FF2B5EF4-FFF2-40B4-BE49-F238E27FC236}">
                <a16:creationId xmlns:a16="http://schemas.microsoft.com/office/drawing/2014/main" id="{0E875A98-6BA6-4059-BFF4-07C65F637437}"/>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Patched</a:t>
            </a:r>
          </a:p>
        </p:txBody>
      </p:sp>
      <p:sp>
        <p:nvSpPr>
          <p:cNvPr id="88" name="Rectangle 87">
            <a:extLst>
              <a:ext uri="{FF2B5EF4-FFF2-40B4-BE49-F238E27FC236}">
                <a16:creationId xmlns:a16="http://schemas.microsoft.com/office/drawing/2014/main" id="{6B4CD5B3-F617-4874-BE00-6C857F997289}"/>
              </a:ext>
              <a:ext uri="{C183D7F6-B498-43B3-948B-1728B52AA6E4}">
                <adec:decorative xmlns:adec="http://schemas.microsoft.com/office/drawing/2017/decorative" val="1"/>
              </a:ext>
            </a:extLst>
          </p:cNvPr>
          <p:cNvSpPr/>
          <p:nvPr/>
        </p:nvSpPr>
        <p:spPr bwMode="auto">
          <a:xfrm>
            <a:off x="821029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Patching</a:t>
            </a:r>
          </a:p>
        </p:txBody>
      </p:sp>
      <p:sp>
        <p:nvSpPr>
          <p:cNvPr id="49" name="Rectangle 48">
            <a:extLst>
              <a:ext uri="{FF2B5EF4-FFF2-40B4-BE49-F238E27FC236}">
                <a16:creationId xmlns:a16="http://schemas.microsoft.com/office/drawing/2014/main" id="{0E654935-F40E-4B68-A4A4-4BA4307319D8}"/>
              </a:ext>
              <a:ext uri="{C183D7F6-B498-43B3-948B-1728B52AA6E4}">
                <adec:decorative xmlns:adec="http://schemas.microsoft.com/office/drawing/2017/decorative" val="1"/>
              </a:ext>
            </a:extLst>
          </p:cNvPr>
          <p:cNvSpPr/>
          <p:nvPr/>
        </p:nvSpPr>
        <p:spPr bwMode="auto">
          <a:xfrm>
            <a:off x="821029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Patched</a:t>
            </a:r>
          </a:p>
        </p:txBody>
      </p:sp>
      <p:sp>
        <p:nvSpPr>
          <p:cNvPr id="97" name="Rectangle 96">
            <a:extLst>
              <a:ext uri="{FF2B5EF4-FFF2-40B4-BE49-F238E27FC236}">
                <a16:creationId xmlns:a16="http://schemas.microsoft.com/office/drawing/2014/main" id="{1B5336EC-D557-487B-AFFB-6080B4E052EB}"/>
              </a:ext>
              <a:ext uri="{C183D7F6-B498-43B3-948B-1728B52AA6E4}">
                <adec:decorative xmlns:adec="http://schemas.microsoft.com/office/drawing/2017/decorative" val="1"/>
              </a:ext>
            </a:extLst>
          </p:cNvPr>
          <p:cNvSpPr/>
          <p:nvPr/>
        </p:nvSpPr>
        <p:spPr bwMode="auto">
          <a:xfrm>
            <a:off x="10127615"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p>
        </p:txBody>
      </p:sp>
      <p:sp>
        <p:nvSpPr>
          <p:cNvPr id="98" name="Rectangle 97">
            <a:extLst>
              <a:ext uri="{FF2B5EF4-FFF2-40B4-BE49-F238E27FC236}">
                <a16:creationId xmlns:a16="http://schemas.microsoft.com/office/drawing/2014/main" id="{04ED8BB6-09AC-4C3C-B00D-192E24B998BF}"/>
              </a:ext>
              <a:ext uri="{C183D7F6-B498-43B3-948B-1728B52AA6E4}">
                <adec:decorative xmlns:adec="http://schemas.microsoft.com/office/drawing/2017/decorative" val="1"/>
              </a:ext>
            </a:extLst>
          </p:cNvPr>
          <p:cNvSpPr/>
          <p:nvPr/>
        </p:nvSpPr>
        <p:spPr bwMode="auto">
          <a:xfrm>
            <a:off x="10127615"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Patching</a:t>
            </a:r>
          </a:p>
        </p:txBody>
      </p:sp>
      <p:sp>
        <p:nvSpPr>
          <p:cNvPr id="112" name="Rectangle 111">
            <a:extLst>
              <a:ext uri="{FF2B5EF4-FFF2-40B4-BE49-F238E27FC236}">
                <a16:creationId xmlns:a16="http://schemas.microsoft.com/office/drawing/2014/main" id="{36BB4D22-B099-469A-9C45-6BE555D9F861}"/>
              </a:ext>
              <a:ext uri="{C183D7F6-B498-43B3-948B-1728B52AA6E4}">
                <adec:decorative xmlns:adec="http://schemas.microsoft.com/office/drawing/2017/decorative" val="1"/>
              </a:ext>
            </a:extLst>
          </p:cNvPr>
          <p:cNvSpPr/>
          <p:nvPr/>
        </p:nvSpPr>
        <p:spPr bwMode="auto">
          <a:xfrm>
            <a:off x="6221061"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Primary</a:t>
            </a:r>
          </a:p>
        </p:txBody>
      </p:sp>
      <p:sp>
        <p:nvSpPr>
          <p:cNvPr id="114" name="Rectangle 113">
            <a:extLst>
              <a:ext uri="{FF2B5EF4-FFF2-40B4-BE49-F238E27FC236}">
                <a16:creationId xmlns:a16="http://schemas.microsoft.com/office/drawing/2014/main" id="{55C17642-6660-42DB-B444-5791BDB3D674}"/>
              </a:ext>
              <a:ext uri="{C183D7F6-B498-43B3-948B-1728B52AA6E4}">
                <adec:decorative xmlns:adec="http://schemas.microsoft.com/office/drawing/2017/decorative" val="1"/>
              </a:ext>
            </a:extLst>
          </p:cNvPr>
          <p:cNvSpPr/>
          <p:nvPr/>
        </p:nvSpPr>
        <p:spPr bwMode="auto">
          <a:xfrm>
            <a:off x="6221061"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Secondary</a:t>
            </a:r>
          </a:p>
        </p:txBody>
      </p:sp>
      <p:pic>
        <p:nvPicPr>
          <p:cNvPr id="69" name="Graphic 68">
            <a:extLst>
              <a:ext uri="{FF2B5EF4-FFF2-40B4-BE49-F238E27FC236}">
                <a16:creationId xmlns:a16="http://schemas.microsoft.com/office/drawing/2014/main" id="{E64497C3-7A4C-46E7-B838-10A50FADEF1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4908247"/>
            <a:ext cx="415636" cy="415636"/>
          </a:xfrm>
          <a:prstGeom prst="rect">
            <a:avLst/>
          </a:prstGeom>
        </p:spPr>
      </p:pic>
      <p:grpSp>
        <p:nvGrpSpPr>
          <p:cNvPr id="7" name="Group 6">
            <a:extLst>
              <a:ext uri="{FF2B5EF4-FFF2-40B4-BE49-F238E27FC236}">
                <a16:creationId xmlns:a16="http://schemas.microsoft.com/office/drawing/2014/main" id="{31516F83-55E0-44D6-A399-FCC8BF256915}"/>
              </a:ext>
              <a:ext uri="{C183D7F6-B498-43B3-948B-1728B52AA6E4}">
                <adec:decorative xmlns:adec="http://schemas.microsoft.com/office/drawing/2017/decorative" val="1"/>
              </a:ext>
            </a:extLst>
          </p:cNvPr>
          <p:cNvGrpSpPr/>
          <p:nvPr/>
        </p:nvGrpSpPr>
        <p:grpSpPr>
          <a:xfrm>
            <a:off x="6221061" y="4806442"/>
            <a:ext cx="1371600" cy="619246"/>
            <a:chOff x="6221061" y="6269038"/>
            <a:chExt cx="1371600" cy="619246"/>
          </a:xfrm>
        </p:grpSpPr>
        <p:sp>
          <p:nvSpPr>
            <p:cNvPr id="67" name="Rectangle 66">
              <a:extLst>
                <a:ext uri="{FF2B5EF4-FFF2-40B4-BE49-F238E27FC236}">
                  <a16:creationId xmlns:a16="http://schemas.microsoft.com/office/drawing/2014/main" id="{BAB10B2E-9088-48A6-BB0F-F8C3051C5FA2}"/>
                </a:ext>
                <a:ext uri="{C183D7F6-B498-43B3-948B-1728B52AA6E4}">
                  <adec:decorative xmlns:adec="http://schemas.microsoft.com/office/drawing/2017/decorative" val="1"/>
                </a:ext>
              </a:extLst>
            </p:cNvPr>
            <p:cNvSpPr/>
            <p:nvPr/>
          </p:nvSpPr>
          <p:spPr bwMode="auto">
            <a:xfrm>
              <a:off x="6221061" y="6269038"/>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 </a:t>
              </a:r>
            </a:p>
          </p:txBody>
        </p:sp>
        <p:pic>
          <p:nvPicPr>
            <p:cNvPr id="75" name="Graphic 74">
              <a:extLst>
                <a:ext uri="{FF2B5EF4-FFF2-40B4-BE49-F238E27FC236}">
                  <a16:creationId xmlns:a16="http://schemas.microsoft.com/office/drawing/2014/main" id="{5AC9C2C0-D4F2-4104-9C1E-2D04D100EE06}"/>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6370843"/>
              <a:ext cx="415636" cy="415636"/>
            </a:xfrm>
            <a:prstGeom prst="rect">
              <a:avLst/>
            </a:prstGeom>
          </p:spPr>
        </p:pic>
        <p:grpSp>
          <p:nvGrpSpPr>
            <p:cNvPr id="91" name="Group 90">
              <a:extLst>
                <a:ext uri="{FF2B5EF4-FFF2-40B4-BE49-F238E27FC236}">
                  <a16:creationId xmlns:a16="http://schemas.microsoft.com/office/drawing/2014/main" id="{9103BA90-2D95-4196-B764-3A2232B77040}"/>
                </a:ext>
              </a:extLst>
            </p:cNvPr>
            <p:cNvGrpSpPr/>
            <p:nvPr/>
          </p:nvGrpSpPr>
          <p:grpSpPr>
            <a:xfrm>
              <a:off x="6263189" y="6310262"/>
              <a:ext cx="1278363" cy="536798"/>
              <a:chOff x="6263189" y="4847666"/>
              <a:chExt cx="1278363" cy="536798"/>
            </a:xfrm>
          </p:grpSpPr>
          <p:cxnSp>
            <p:nvCxnSpPr>
              <p:cNvPr id="92" name="Straight Connector 91">
                <a:extLst>
                  <a:ext uri="{FF2B5EF4-FFF2-40B4-BE49-F238E27FC236}">
                    <a16:creationId xmlns:a16="http://schemas.microsoft.com/office/drawing/2014/main" id="{46EA99F5-B1DF-4E47-9657-429A4A425CE4}"/>
                  </a:ext>
                  <a:ext uri="{C183D7F6-B498-43B3-948B-1728B52AA6E4}">
                    <adec:decorative xmlns:adec="http://schemas.microsoft.com/office/drawing/2017/decorative" val="1"/>
                  </a:ext>
                </a:extLst>
              </p:cNvPr>
              <p:cNvCxnSpPr>
                <a:cxnSpLocks/>
              </p:cNvCxnSpPr>
              <p:nvPr/>
            </p:nvCxnSpPr>
            <p:spPr>
              <a:xfrm>
                <a:off x="6263189" y="4854148"/>
                <a:ext cx="1278363" cy="523835"/>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D5407D7-C264-4311-9FF2-ADB3F5720DF9}"/>
                  </a:ext>
                  <a:ext uri="{C183D7F6-B498-43B3-948B-1728B52AA6E4}">
                    <adec:decorative xmlns:adec="http://schemas.microsoft.com/office/drawing/2017/decorative" val="1"/>
                  </a:ext>
                </a:extLst>
              </p:cNvPr>
              <p:cNvCxnSpPr>
                <a:cxnSpLocks/>
              </p:cNvCxnSpPr>
              <p:nvPr/>
            </p:nvCxnSpPr>
            <p:spPr>
              <a:xfrm flipV="1">
                <a:off x="6263189" y="4847666"/>
                <a:ext cx="1278363" cy="536798"/>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16" name="Rectangle 115">
            <a:extLst>
              <a:ext uri="{FF2B5EF4-FFF2-40B4-BE49-F238E27FC236}">
                <a16:creationId xmlns:a16="http://schemas.microsoft.com/office/drawing/2014/main" id="{E8D87D7D-B5C6-4905-B91B-0DDA85D15667}"/>
              </a:ext>
              <a:ext uri="{C183D7F6-B498-43B3-948B-1728B52AA6E4}">
                <adec:decorative xmlns:adec="http://schemas.microsoft.com/office/drawing/2017/decorative" val="1"/>
              </a:ext>
            </a:extLst>
          </p:cNvPr>
          <p:cNvSpPr/>
          <p:nvPr/>
        </p:nvSpPr>
        <p:spPr bwMode="auto">
          <a:xfrm>
            <a:off x="10059522"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Secondary</a:t>
            </a:r>
          </a:p>
        </p:txBody>
      </p:sp>
      <p:pic>
        <p:nvPicPr>
          <p:cNvPr id="83" name="Graphic 82">
            <a:extLst>
              <a:ext uri="{FF2B5EF4-FFF2-40B4-BE49-F238E27FC236}">
                <a16:creationId xmlns:a16="http://schemas.microsoft.com/office/drawing/2014/main" id="{818FDACE-6722-4CFA-AD2F-915710083A9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33094" y="4908247"/>
            <a:ext cx="415636" cy="415636"/>
          </a:xfrm>
          <a:prstGeom prst="rect">
            <a:avLst/>
          </a:prstGeom>
        </p:spPr>
      </p:pic>
      <p:pic>
        <p:nvPicPr>
          <p:cNvPr id="77" name="Graphic 76">
            <a:extLst>
              <a:ext uri="{FF2B5EF4-FFF2-40B4-BE49-F238E27FC236}">
                <a16:creationId xmlns:a16="http://schemas.microsoft.com/office/drawing/2014/main" id="{9F834781-1DC7-4B07-8655-73CFC5F336D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2747" y="4908247"/>
            <a:ext cx="415636" cy="415636"/>
          </a:xfrm>
          <a:prstGeom prst="rect">
            <a:avLst/>
          </a:prstGeom>
        </p:spPr>
      </p:pic>
      <p:grpSp>
        <p:nvGrpSpPr>
          <p:cNvPr id="100" name="Group 99">
            <a:extLst>
              <a:ext uri="{FF2B5EF4-FFF2-40B4-BE49-F238E27FC236}">
                <a16:creationId xmlns:a16="http://schemas.microsoft.com/office/drawing/2014/main" id="{77E33149-3FBC-4716-9843-F1533B3BA746}"/>
              </a:ext>
              <a:ext uri="{C183D7F6-B498-43B3-948B-1728B52AA6E4}">
                <adec:decorative xmlns:adec="http://schemas.microsoft.com/office/drawing/2017/decorative" val="1"/>
              </a:ext>
            </a:extLst>
          </p:cNvPr>
          <p:cNvGrpSpPr/>
          <p:nvPr/>
        </p:nvGrpSpPr>
        <p:grpSpPr>
          <a:xfrm>
            <a:off x="8139493" y="4806442"/>
            <a:ext cx="1371600" cy="619246"/>
            <a:chOff x="6221061" y="6269038"/>
            <a:chExt cx="1371600" cy="619246"/>
          </a:xfrm>
        </p:grpSpPr>
        <p:sp>
          <p:nvSpPr>
            <p:cNvPr id="101" name="Rectangle 100">
              <a:extLst>
                <a:ext uri="{FF2B5EF4-FFF2-40B4-BE49-F238E27FC236}">
                  <a16:creationId xmlns:a16="http://schemas.microsoft.com/office/drawing/2014/main" id="{0220E625-A384-4B59-8072-81BD433E262D}"/>
                </a:ext>
                <a:ext uri="{C183D7F6-B498-43B3-948B-1728B52AA6E4}">
                  <adec:decorative xmlns:adec="http://schemas.microsoft.com/office/drawing/2017/decorative" val="1"/>
                </a:ext>
              </a:extLst>
            </p:cNvPr>
            <p:cNvSpPr/>
            <p:nvPr/>
          </p:nvSpPr>
          <p:spPr bwMode="auto">
            <a:xfrm>
              <a:off x="6221061" y="6269038"/>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 </a:t>
              </a:r>
            </a:p>
          </p:txBody>
        </p:sp>
        <p:pic>
          <p:nvPicPr>
            <p:cNvPr id="102" name="Graphic 101">
              <a:extLst>
                <a:ext uri="{FF2B5EF4-FFF2-40B4-BE49-F238E27FC236}">
                  <a16:creationId xmlns:a16="http://schemas.microsoft.com/office/drawing/2014/main" id="{26258234-6AEC-4FD2-A65D-56DB421D243D}"/>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6370843"/>
              <a:ext cx="415636" cy="415636"/>
            </a:xfrm>
            <a:prstGeom prst="rect">
              <a:avLst/>
            </a:prstGeom>
          </p:spPr>
        </p:pic>
        <p:grpSp>
          <p:nvGrpSpPr>
            <p:cNvPr id="103" name="Group 102">
              <a:extLst>
                <a:ext uri="{FF2B5EF4-FFF2-40B4-BE49-F238E27FC236}">
                  <a16:creationId xmlns:a16="http://schemas.microsoft.com/office/drawing/2014/main" id="{2D87FFCD-C8EF-4E1B-B2F8-3A1F47FCE54C}"/>
                </a:ext>
              </a:extLst>
            </p:cNvPr>
            <p:cNvGrpSpPr/>
            <p:nvPr/>
          </p:nvGrpSpPr>
          <p:grpSpPr>
            <a:xfrm>
              <a:off x="6263189" y="6310262"/>
              <a:ext cx="1278363" cy="536798"/>
              <a:chOff x="6263189" y="4847666"/>
              <a:chExt cx="1278363" cy="536798"/>
            </a:xfrm>
          </p:grpSpPr>
          <p:cxnSp>
            <p:nvCxnSpPr>
              <p:cNvPr id="104" name="Straight Connector 103">
                <a:extLst>
                  <a:ext uri="{FF2B5EF4-FFF2-40B4-BE49-F238E27FC236}">
                    <a16:creationId xmlns:a16="http://schemas.microsoft.com/office/drawing/2014/main" id="{4A58360B-9DFC-4C17-956A-61F7B3A78406}"/>
                  </a:ext>
                  <a:ext uri="{C183D7F6-B498-43B3-948B-1728B52AA6E4}">
                    <adec:decorative xmlns:adec="http://schemas.microsoft.com/office/drawing/2017/decorative" val="1"/>
                  </a:ext>
                </a:extLst>
              </p:cNvPr>
              <p:cNvCxnSpPr>
                <a:cxnSpLocks/>
              </p:cNvCxnSpPr>
              <p:nvPr/>
            </p:nvCxnSpPr>
            <p:spPr>
              <a:xfrm>
                <a:off x="6263189" y="4854148"/>
                <a:ext cx="1278363" cy="523835"/>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9D0F66D-9837-4458-B55C-7702888252AA}"/>
                  </a:ext>
                  <a:ext uri="{C183D7F6-B498-43B3-948B-1728B52AA6E4}">
                    <adec:decorative xmlns:adec="http://schemas.microsoft.com/office/drawing/2017/decorative" val="1"/>
                  </a:ext>
                </a:extLst>
              </p:cNvPr>
              <p:cNvCxnSpPr>
                <a:cxnSpLocks/>
              </p:cNvCxnSpPr>
              <p:nvPr/>
            </p:nvCxnSpPr>
            <p:spPr>
              <a:xfrm flipV="1">
                <a:off x="6263189" y="4847666"/>
                <a:ext cx="1278363" cy="536798"/>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06" name="Group 105">
            <a:extLst>
              <a:ext uri="{FF2B5EF4-FFF2-40B4-BE49-F238E27FC236}">
                <a16:creationId xmlns:a16="http://schemas.microsoft.com/office/drawing/2014/main" id="{BC7590E4-E745-466A-A652-F02B6DA6161B}"/>
              </a:ext>
              <a:ext uri="{C183D7F6-B498-43B3-948B-1728B52AA6E4}">
                <adec:decorative xmlns:adec="http://schemas.microsoft.com/office/drawing/2017/decorative" val="1"/>
              </a:ext>
            </a:extLst>
          </p:cNvPr>
          <p:cNvGrpSpPr/>
          <p:nvPr/>
        </p:nvGrpSpPr>
        <p:grpSpPr>
          <a:xfrm>
            <a:off x="10059522" y="4806442"/>
            <a:ext cx="1371600" cy="619246"/>
            <a:chOff x="6221061" y="6269038"/>
            <a:chExt cx="1371600" cy="619246"/>
          </a:xfrm>
        </p:grpSpPr>
        <p:sp>
          <p:nvSpPr>
            <p:cNvPr id="107" name="Rectangle 106">
              <a:extLst>
                <a:ext uri="{FF2B5EF4-FFF2-40B4-BE49-F238E27FC236}">
                  <a16:creationId xmlns:a16="http://schemas.microsoft.com/office/drawing/2014/main" id="{4E746AD2-7443-4F76-8B57-350CF3530CB9}"/>
                </a:ext>
                <a:ext uri="{C183D7F6-B498-43B3-948B-1728B52AA6E4}">
                  <adec:decorative xmlns:adec="http://schemas.microsoft.com/office/drawing/2017/decorative" val="1"/>
                </a:ext>
              </a:extLst>
            </p:cNvPr>
            <p:cNvSpPr/>
            <p:nvPr/>
          </p:nvSpPr>
          <p:spPr bwMode="auto">
            <a:xfrm>
              <a:off x="6221061" y="6269038"/>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 </a:t>
              </a:r>
            </a:p>
          </p:txBody>
        </p:sp>
        <p:pic>
          <p:nvPicPr>
            <p:cNvPr id="108" name="Graphic 107">
              <a:extLst>
                <a:ext uri="{FF2B5EF4-FFF2-40B4-BE49-F238E27FC236}">
                  <a16:creationId xmlns:a16="http://schemas.microsoft.com/office/drawing/2014/main" id="{F006E7FF-8CC7-4B55-B30F-20E72440FD93}"/>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6370843"/>
              <a:ext cx="415636" cy="415636"/>
            </a:xfrm>
            <a:prstGeom prst="rect">
              <a:avLst/>
            </a:prstGeom>
          </p:spPr>
        </p:pic>
        <p:grpSp>
          <p:nvGrpSpPr>
            <p:cNvPr id="109" name="Group 108">
              <a:extLst>
                <a:ext uri="{FF2B5EF4-FFF2-40B4-BE49-F238E27FC236}">
                  <a16:creationId xmlns:a16="http://schemas.microsoft.com/office/drawing/2014/main" id="{D88C1E1C-D92D-48ED-96E9-30D37EAA2DCD}"/>
                </a:ext>
              </a:extLst>
            </p:cNvPr>
            <p:cNvGrpSpPr/>
            <p:nvPr/>
          </p:nvGrpSpPr>
          <p:grpSpPr>
            <a:xfrm>
              <a:off x="6263189" y="6310262"/>
              <a:ext cx="1278363" cy="536798"/>
              <a:chOff x="6263189" y="4847666"/>
              <a:chExt cx="1278363" cy="536798"/>
            </a:xfrm>
          </p:grpSpPr>
          <p:cxnSp>
            <p:nvCxnSpPr>
              <p:cNvPr id="110" name="Straight Connector 109">
                <a:extLst>
                  <a:ext uri="{FF2B5EF4-FFF2-40B4-BE49-F238E27FC236}">
                    <a16:creationId xmlns:a16="http://schemas.microsoft.com/office/drawing/2014/main" id="{29F2E0DF-A227-4507-AA36-7FA85CF3D2F7}"/>
                  </a:ext>
                  <a:ext uri="{C183D7F6-B498-43B3-948B-1728B52AA6E4}">
                    <adec:decorative xmlns:adec="http://schemas.microsoft.com/office/drawing/2017/decorative" val="1"/>
                  </a:ext>
                </a:extLst>
              </p:cNvPr>
              <p:cNvCxnSpPr>
                <a:cxnSpLocks/>
              </p:cNvCxnSpPr>
              <p:nvPr/>
            </p:nvCxnSpPr>
            <p:spPr>
              <a:xfrm>
                <a:off x="6263189" y="4854148"/>
                <a:ext cx="1278363" cy="523835"/>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B6E56C0-4660-425D-AA88-1E82C751D398}"/>
                  </a:ext>
                  <a:ext uri="{C183D7F6-B498-43B3-948B-1728B52AA6E4}">
                    <adec:decorative xmlns:adec="http://schemas.microsoft.com/office/drawing/2017/decorative" val="1"/>
                  </a:ext>
                </a:extLst>
              </p:cNvPr>
              <p:cNvCxnSpPr>
                <a:cxnSpLocks/>
              </p:cNvCxnSpPr>
              <p:nvPr/>
            </p:nvCxnSpPr>
            <p:spPr>
              <a:xfrm flipV="1">
                <a:off x="6263189" y="4847666"/>
                <a:ext cx="1278363" cy="536798"/>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71" name="Group 70">
            <a:extLst>
              <a:ext uri="{FF2B5EF4-FFF2-40B4-BE49-F238E27FC236}">
                <a16:creationId xmlns:a16="http://schemas.microsoft.com/office/drawing/2014/main" id="{2A6D2A29-8AF9-45B1-8948-9F783AE5C567}"/>
              </a:ext>
              <a:ext uri="{C183D7F6-B498-43B3-948B-1728B52AA6E4}">
                <adec:decorative xmlns:adec="http://schemas.microsoft.com/office/drawing/2017/decorative" val="1"/>
              </a:ext>
            </a:extLst>
          </p:cNvPr>
          <p:cNvGrpSpPr/>
          <p:nvPr/>
        </p:nvGrpSpPr>
        <p:grpSpPr>
          <a:xfrm>
            <a:off x="5111582" y="3754734"/>
            <a:ext cx="6582540" cy="2506307"/>
            <a:chOff x="5111582" y="3754734"/>
            <a:chExt cx="6582540" cy="2506307"/>
          </a:xfrm>
        </p:grpSpPr>
        <p:sp>
          <p:nvSpPr>
            <p:cNvPr id="73" name="Rectangle 72">
              <a:extLst>
                <a:ext uri="{FF2B5EF4-FFF2-40B4-BE49-F238E27FC236}">
                  <a16:creationId xmlns:a16="http://schemas.microsoft.com/office/drawing/2014/main" id="{F01CB4F3-D4C1-4FE7-B3F9-B81066A7B5BE}"/>
                </a:ext>
                <a:ext uri="{C183D7F6-B498-43B3-948B-1728B52AA6E4}">
                  <adec:decorative xmlns:adec="http://schemas.microsoft.com/office/drawing/2017/decorative" val="1"/>
                </a:ext>
              </a:extLst>
            </p:cNvPr>
            <p:cNvSpPr/>
            <p:nvPr/>
          </p:nvSpPr>
          <p:spPr bwMode="auto">
            <a:xfrm>
              <a:off x="6044383"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85" name="Rectangle 84">
              <a:extLst>
                <a:ext uri="{FF2B5EF4-FFF2-40B4-BE49-F238E27FC236}">
                  <a16:creationId xmlns:a16="http://schemas.microsoft.com/office/drawing/2014/main" id="{AFD556B4-E169-4601-AD4E-92E958327092}"/>
                </a:ext>
                <a:ext uri="{C183D7F6-B498-43B3-948B-1728B52AA6E4}">
                  <adec:decorative xmlns:adec="http://schemas.microsoft.com/office/drawing/2017/decorative" val="1"/>
                </a:ext>
              </a:extLst>
            </p:cNvPr>
            <p:cNvSpPr/>
            <p:nvPr/>
          </p:nvSpPr>
          <p:spPr bwMode="auto">
            <a:xfrm>
              <a:off x="6142480" y="4133016"/>
              <a:ext cx="1528762"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86" name="Picture 2">
              <a:extLst>
                <a:ext uri="{FF2B5EF4-FFF2-40B4-BE49-F238E27FC236}">
                  <a16:creationId xmlns:a16="http://schemas.microsoft.com/office/drawing/2014/main" id="{AAF99781-3A5F-47B6-A579-46161C329892}"/>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715" y="4221320"/>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2D25560D-8D6D-4436-9C8F-E4D012A70E43}"/>
                </a:ext>
                <a:ext uri="{C183D7F6-B498-43B3-948B-1728B52AA6E4}">
                  <adec:decorative xmlns:adec="http://schemas.microsoft.com/office/drawing/2017/decorative" val="1"/>
                </a:ext>
              </a:extLst>
            </p:cNvPr>
            <p:cNvSpPr/>
            <p:nvPr/>
          </p:nvSpPr>
          <p:spPr bwMode="auto">
            <a:xfrm>
              <a:off x="7971274"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90" name="Rectangle 89">
              <a:extLst>
                <a:ext uri="{FF2B5EF4-FFF2-40B4-BE49-F238E27FC236}">
                  <a16:creationId xmlns:a16="http://schemas.microsoft.com/office/drawing/2014/main" id="{15C53B80-A66B-4EC4-8B40-92A49AFDFAAC}"/>
                </a:ext>
                <a:ext uri="{C183D7F6-B498-43B3-948B-1728B52AA6E4}">
                  <adec:decorative xmlns:adec="http://schemas.microsoft.com/office/drawing/2017/decorative" val="1"/>
                </a:ext>
              </a:extLst>
            </p:cNvPr>
            <p:cNvSpPr/>
            <p:nvPr/>
          </p:nvSpPr>
          <p:spPr bwMode="auto">
            <a:xfrm>
              <a:off x="8069371" y="4133016"/>
              <a:ext cx="1528762"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94" name="Picture 2">
              <a:extLst>
                <a:ext uri="{FF2B5EF4-FFF2-40B4-BE49-F238E27FC236}">
                  <a16:creationId xmlns:a16="http://schemas.microsoft.com/office/drawing/2014/main" id="{EACE6E06-3142-41AE-BD8A-0BDE40E01B20}"/>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690" y="4221320"/>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95" name="Rectangle 94">
              <a:extLst>
                <a:ext uri="{FF2B5EF4-FFF2-40B4-BE49-F238E27FC236}">
                  <a16:creationId xmlns:a16="http://schemas.microsoft.com/office/drawing/2014/main" id="{878ED93E-2AFB-4E65-BE9E-4C18B08D7864}"/>
                </a:ext>
                <a:ext uri="{C183D7F6-B498-43B3-948B-1728B52AA6E4}">
                  <adec:decorative xmlns:adec="http://schemas.microsoft.com/office/drawing/2017/decorative" val="1"/>
                </a:ext>
              </a:extLst>
            </p:cNvPr>
            <p:cNvSpPr/>
            <p:nvPr/>
          </p:nvSpPr>
          <p:spPr bwMode="auto">
            <a:xfrm>
              <a:off x="9882844"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96" name="Rectangle 95">
              <a:extLst>
                <a:ext uri="{FF2B5EF4-FFF2-40B4-BE49-F238E27FC236}">
                  <a16:creationId xmlns:a16="http://schemas.microsoft.com/office/drawing/2014/main" id="{13C49035-DA16-4C87-B62D-A3958C670F86}"/>
                </a:ext>
                <a:ext uri="{C183D7F6-B498-43B3-948B-1728B52AA6E4}">
                  <adec:decorative xmlns:adec="http://schemas.microsoft.com/office/drawing/2017/decorative" val="1"/>
                </a:ext>
              </a:extLst>
            </p:cNvPr>
            <p:cNvSpPr/>
            <p:nvPr/>
          </p:nvSpPr>
          <p:spPr bwMode="auto">
            <a:xfrm>
              <a:off x="9980941" y="4132808"/>
              <a:ext cx="1528762" cy="2049147"/>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99" name="Picture 2">
              <a:extLst>
                <a:ext uri="{FF2B5EF4-FFF2-40B4-BE49-F238E27FC236}">
                  <a16:creationId xmlns:a16="http://schemas.microsoft.com/office/drawing/2014/main" id="{167940AE-57CC-47D1-9DC8-DB987476262E}"/>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4176" y="4221112"/>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115" name="Rectangle 114">
              <a:extLst>
                <a:ext uri="{FF2B5EF4-FFF2-40B4-BE49-F238E27FC236}">
                  <a16:creationId xmlns:a16="http://schemas.microsoft.com/office/drawing/2014/main" id="{0A6E0B1E-312F-448B-A17D-FA5D144CC8DD}"/>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p>
          </p:txBody>
        </p:sp>
        <p:sp>
          <p:nvSpPr>
            <p:cNvPr id="118" name="Rectangle 117">
              <a:extLst>
                <a:ext uri="{FF2B5EF4-FFF2-40B4-BE49-F238E27FC236}">
                  <a16:creationId xmlns:a16="http://schemas.microsoft.com/office/drawing/2014/main" id="{84901AAA-69C7-4F93-B95D-1AF061C0E1C1}"/>
                </a:ext>
                <a:ext uri="{C183D7F6-B498-43B3-948B-1728B52AA6E4}">
                  <adec:decorative xmlns:adec="http://schemas.microsoft.com/office/drawing/2017/decorative" val="1"/>
                </a:ext>
              </a:extLst>
            </p:cNvPr>
            <p:cNvSpPr/>
            <p:nvPr/>
          </p:nvSpPr>
          <p:spPr bwMode="auto">
            <a:xfrm>
              <a:off x="821029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p>
          </p:txBody>
        </p:sp>
        <p:sp>
          <p:nvSpPr>
            <p:cNvPr id="119" name="Rectangle 118">
              <a:extLst>
                <a:ext uri="{FF2B5EF4-FFF2-40B4-BE49-F238E27FC236}">
                  <a16:creationId xmlns:a16="http://schemas.microsoft.com/office/drawing/2014/main" id="{16536497-EB6D-4C70-B480-27CDA5EEF8F6}"/>
                </a:ext>
                <a:ext uri="{C183D7F6-B498-43B3-948B-1728B52AA6E4}">
                  <adec:decorative xmlns:adec="http://schemas.microsoft.com/office/drawing/2017/decorative" val="1"/>
                </a:ext>
              </a:extLst>
            </p:cNvPr>
            <p:cNvSpPr/>
            <p:nvPr/>
          </p:nvSpPr>
          <p:spPr bwMode="auto">
            <a:xfrm>
              <a:off x="10059522" y="4806442"/>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sp>
          <p:nvSpPr>
            <p:cNvPr id="120" name="Rectangle 119">
              <a:extLst>
                <a:ext uri="{FF2B5EF4-FFF2-40B4-BE49-F238E27FC236}">
                  <a16:creationId xmlns:a16="http://schemas.microsoft.com/office/drawing/2014/main" id="{0439DDBB-F237-4B68-B001-B81691273AEA}"/>
                </a:ext>
                <a:ext uri="{C183D7F6-B498-43B3-948B-1728B52AA6E4}">
                  <adec:decorative xmlns:adec="http://schemas.microsoft.com/office/drawing/2017/decorative" val="1"/>
                </a:ext>
              </a:extLst>
            </p:cNvPr>
            <p:cNvSpPr/>
            <p:nvPr/>
          </p:nvSpPr>
          <p:spPr bwMode="auto">
            <a:xfrm>
              <a:off x="1012186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State: Unpatched</a:t>
              </a:r>
            </a:p>
          </p:txBody>
        </p:sp>
        <p:sp>
          <p:nvSpPr>
            <p:cNvPr id="121" name="Rectangle 120">
              <a:extLst>
                <a:ext uri="{FF2B5EF4-FFF2-40B4-BE49-F238E27FC236}">
                  <a16:creationId xmlns:a16="http://schemas.microsoft.com/office/drawing/2014/main" id="{2400A7E7-0019-46AE-B647-B255089C8DAE}"/>
                </a:ext>
                <a:ext uri="{C183D7F6-B498-43B3-948B-1728B52AA6E4}">
                  <adec:decorative xmlns:adec="http://schemas.microsoft.com/office/drawing/2017/decorative" val="1"/>
                </a:ext>
              </a:extLst>
            </p:cNvPr>
            <p:cNvSpPr/>
            <p:nvPr/>
          </p:nvSpPr>
          <p:spPr bwMode="auto">
            <a:xfrm>
              <a:off x="5111582" y="4714950"/>
              <a:ext cx="6582540" cy="807045"/>
            </a:xfrm>
            <a:prstGeom prst="rect">
              <a:avLst/>
            </a:prstGeom>
            <a:noFill/>
            <a:ln w="12700" cap="flat" cmpd="sng" algn="ctr">
              <a:solidFill>
                <a:srgbClr val="50E6FF"/>
              </a:solidFill>
              <a:prstDash val="solid"/>
              <a:miter lim="800000"/>
              <a:headEnd type="none" w="med" len="med"/>
              <a:tailEnd type="none" w="med" len="med"/>
            </a:ln>
            <a:effectLst>
              <a:outerShdw blurRad="63500" algn="tl" rotWithShape="0">
                <a:schemeClr val="bg1"/>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Group</a:t>
              </a:r>
            </a:p>
          </p:txBody>
        </p:sp>
        <p:sp>
          <p:nvSpPr>
            <p:cNvPr id="122" name="Rectangle 121">
              <a:extLst>
                <a:ext uri="{FF2B5EF4-FFF2-40B4-BE49-F238E27FC236}">
                  <a16:creationId xmlns:a16="http://schemas.microsoft.com/office/drawing/2014/main" id="{D37A9D7E-E055-4957-BD99-471375CE4DEC}"/>
                </a:ext>
                <a:ext uri="{C183D7F6-B498-43B3-948B-1728B52AA6E4}">
                  <adec:decorative xmlns:adec="http://schemas.microsoft.com/office/drawing/2017/decorative" val="1"/>
                </a:ext>
              </a:extLst>
            </p:cNvPr>
            <p:cNvSpPr/>
            <p:nvPr/>
          </p:nvSpPr>
          <p:spPr bwMode="auto">
            <a:xfrm>
              <a:off x="8147952" y="4806442"/>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Primary</a:t>
              </a:r>
            </a:p>
          </p:txBody>
        </p:sp>
        <p:sp>
          <p:nvSpPr>
            <p:cNvPr id="123" name="Rectangle 122">
              <a:extLst>
                <a:ext uri="{FF2B5EF4-FFF2-40B4-BE49-F238E27FC236}">
                  <a16:creationId xmlns:a16="http://schemas.microsoft.com/office/drawing/2014/main" id="{9DAC7ACD-7CD8-4DDE-ABA7-21432C359313}"/>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Patching</a:t>
              </a:r>
            </a:p>
          </p:txBody>
        </p:sp>
        <p:sp>
          <p:nvSpPr>
            <p:cNvPr id="124" name="Rectangle 123">
              <a:extLst>
                <a:ext uri="{FF2B5EF4-FFF2-40B4-BE49-F238E27FC236}">
                  <a16:creationId xmlns:a16="http://schemas.microsoft.com/office/drawing/2014/main" id="{2CDCD724-620F-4390-9919-D2D9D5C9BD0C}"/>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Patching</a:t>
              </a:r>
            </a:p>
          </p:txBody>
        </p:sp>
        <p:sp>
          <p:nvSpPr>
            <p:cNvPr id="125" name="Rectangle 124">
              <a:extLst>
                <a:ext uri="{FF2B5EF4-FFF2-40B4-BE49-F238E27FC236}">
                  <a16:creationId xmlns:a16="http://schemas.microsoft.com/office/drawing/2014/main" id="{2D29BB82-036D-4120-B0B5-43731F45CC1D}"/>
                </a:ext>
                <a:ext uri="{C183D7F6-B498-43B3-948B-1728B52AA6E4}">
                  <adec:decorative xmlns:adec="http://schemas.microsoft.com/office/drawing/2017/decorative" val="1"/>
                </a:ext>
              </a:extLst>
            </p:cNvPr>
            <p:cNvSpPr/>
            <p:nvPr/>
          </p:nvSpPr>
          <p:spPr bwMode="auto">
            <a:xfrm>
              <a:off x="10127615"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p>
          </p:txBody>
        </p:sp>
        <p:pic>
          <p:nvPicPr>
            <p:cNvPr id="128" name="Graphic 127">
              <a:extLst>
                <a:ext uri="{FF2B5EF4-FFF2-40B4-BE49-F238E27FC236}">
                  <a16:creationId xmlns:a16="http://schemas.microsoft.com/office/drawing/2014/main" id="{AB98CFB8-EB51-4615-B81E-5ADD65ED60EB}"/>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4908247"/>
              <a:ext cx="415636" cy="415636"/>
            </a:xfrm>
            <a:prstGeom prst="rect">
              <a:avLst/>
            </a:prstGeom>
          </p:spPr>
        </p:pic>
        <p:grpSp>
          <p:nvGrpSpPr>
            <p:cNvPr id="129" name="Group 128">
              <a:extLst>
                <a:ext uri="{FF2B5EF4-FFF2-40B4-BE49-F238E27FC236}">
                  <a16:creationId xmlns:a16="http://schemas.microsoft.com/office/drawing/2014/main" id="{7A82B28D-2C47-4904-B2C0-07CEF5581D3F}"/>
                </a:ext>
              </a:extLst>
            </p:cNvPr>
            <p:cNvGrpSpPr/>
            <p:nvPr/>
          </p:nvGrpSpPr>
          <p:grpSpPr>
            <a:xfrm>
              <a:off x="6221061" y="4806442"/>
              <a:ext cx="1371600" cy="619246"/>
              <a:chOff x="6221061" y="6269038"/>
              <a:chExt cx="1371600" cy="619246"/>
            </a:xfrm>
          </p:grpSpPr>
          <p:sp>
            <p:nvSpPr>
              <p:cNvPr id="132" name="Rectangle 131">
                <a:extLst>
                  <a:ext uri="{FF2B5EF4-FFF2-40B4-BE49-F238E27FC236}">
                    <a16:creationId xmlns:a16="http://schemas.microsoft.com/office/drawing/2014/main" id="{6F772450-144B-485F-B079-02C624D20260}"/>
                  </a:ext>
                  <a:ext uri="{C183D7F6-B498-43B3-948B-1728B52AA6E4}">
                    <adec:decorative xmlns:adec="http://schemas.microsoft.com/office/drawing/2017/decorative" val="1"/>
                  </a:ext>
                </a:extLst>
              </p:cNvPr>
              <p:cNvSpPr/>
              <p:nvPr/>
            </p:nvSpPr>
            <p:spPr bwMode="auto">
              <a:xfrm>
                <a:off x="6221061" y="626903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pic>
            <p:nvPicPr>
              <p:cNvPr id="133" name="Graphic 132">
                <a:extLst>
                  <a:ext uri="{FF2B5EF4-FFF2-40B4-BE49-F238E27FC236}">
                    <a16:creationId xmlns:a16="http://schemas.microsoft.com/office/drawing/2014/main" id="{50461CF4-F719-4E50-8B7F-A0FAFC6C5BC5}"/>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6370843"/>
                <a:ext cx="415636" cy="415636"/>
              </a:xfrm>
              <a:prstGeom prst="rect">
                <a:avLst/>
              </a:prstGeom>
            </p:spPr>
          </p:pic>
          <p:grpSp>
            <p:nvGrpSpPr>
              <p:cNvPr id="134" name="Group 133">
                <a:extLst>
                  <a:ext uri="{FF2B5EF4-FFF2-40B4-BE49-F238E27FC236}">
                    <a16:creationId xmlns:a16="http://schemas.microsoft.com/office/drawing/2014/main" id="{869853F3-63BD-4148-ADC4-16BC6DF82D7A}"/>
                  </a:ext>
                </a:extLst>
              </p:cNvPr>
              <p:cNvGrpSpPr/>
              <p:nvPr/>
            </p:nvGrpSpPr>
            <p:grpSpPr>
              <a:xfrm>
                <a:off x="6263189" y="6310262"/>
                <a:ext cx="1278363" cy="536798"/>
                <a:chOff x="6263189" y="4847666"/>
                <a:chExt cx="1278363" cy="536798"/>
              </a:xfrm>
            </p:grpSpPr>
            <p:cxnSp>
              <p:nvCxnSpPr>
                <p:cNvPr id="135" name="Straight Connector 134">
                  <a:extLst>
                    <a:ext uri="{FF2B5EF4-FFF2-40B4-BE49-F238E27FC236}">
                      <a16:creationId xmlns:a16="http://schemas.microsoft.com/office/drawing/2014/main" id="{40F1854E-CC97-497E-B547-7E2ABBB10EBA}"/>
                    </a:ext>
                    <a:ext uri="{C183D7F6-B498-43B3-948B-1728B52AA6E4}">
                      <adec:decorative xmlns:adec="http://schemas.microsoft.com/office/drawing/2017/decorative" val="1"/>
                    </a:ext>
                  </a:extLst>
                </p:cNvPr>
                <p:cNvCxnSpPr>
                  <a:cxnSpLocks/>
                </p:cNvCxnSpPr>
                <p:nvPr/>
              </p:nvCxnSpPr>
              <p:spPr>
                <a:xfrm>
                  <a:off x="6263189" y="4854148"/>
                  <a:ext cx="1278363" cy="523835"/>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8586F368-2BA2-437B-B04A-7B4D639E0515}"/>
                    </a:ext>
                    <a:ext uri="{C183D7F6-B498-43B3-948B-1728B52AA6E4}">
                      <adec:decorative xmlns:adec="http://schemas.microsoft.com/office/drawing/2017/decorative" val="1"/>
                    </a:ext>
                  </a:extLst>
                </p:cNvPr>
                <p:cNvCxnSpPr>
                  <a:cxnSpLocks/>
                </p:cNvCxnSpPr>
                <p:nvPr/>
              </p:nvCxnSpPr>
              <p:spPr>
                <a:xfrm flipV="1">
                  <a:off x="6263189" y="4847666"/>
                  <a:ext cx="1278363" cy="536798"/>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pic>
          <p:nvPicPr>
            <p:cNvPr id="130" name="Graphic 129">
              <a:extLst>
                <a:ext uri="{FF2B5EF4-FFF2-40B4-BE49-F238E27FC236}">
                  <a16:creationId xmlns:a16="http://schemas.microsoft.com/office/drawing/2014/main" id="{E81ED854-6703-47DA-A260-A496F2B2B06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33094" y="4908247"/>
              <a:ext cx="415636" cy="415636"/>
            </a:xfrm>
            <a:prstGeom prst="rect">
              <a:avLst/>
            </a:prstGeom>
          </p:spPr>
        </p:pic>
        <p:pic>
          <p:nvPicPr>
            <p:cNvPr id="131" name="Graphic 130">
              <a:extLst>
                <a:ext uri="{FF2B5EF4-FFF2-40B4-BE49-F238E27FC236}">
                  <a16:creationId xmlns:a16="http://schemas.microsoft.com/office/drawing/2014/main" id="{FBCE43DA-4AD7-4C6A-8020-D88B2E04311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2747" y="4908247"/>
              <a:ext cx="415636" cy="415636"/>
            </a:xfrm>
            <a:prstGeom prst="rect">
              <a:avLst/>
            </a:prstGeom>
          </p:spPr>
        </p:pic>
      </p:grpSp>
      <p:pic>
        <p:nvPicPr>
          <p:cNvPr id="113" name="Graphic 112">
            <a:extLst>
              <a:ext uri="{FF2B5EF4-FFF2-40B4-BE49-F238E27FC236}">
                <a16:creationId xmlns:a16="http://schemas.microsoft.com/office/drawing/2014/main" id="{2C39AD6D-DBDC-4305-A5CF-10DCD8A92720}"/>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60641" y="1160488"/>
            <a:ext cx="742390" cy="742390"/>
          </a:xfrm>
          <a:prstGeom prst="rect">
            <a:avLst/>
          </a:prstGeom>
        </p:spPr>
      </p:pic>
    </p:spTree>
    <p:extLst>
      <p:ext uri="{BB962C8B-B14F-4D97-AF65-F5344CB8AC3E}">
        <p14:creationId xmlns:p14="http://schemas.microsoft.com/office/powerpoint/2010/main" val="15739622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7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4"/>
                                        </p:tgtEl>
                                        <p:attrNameLst>
                                          <p:attrName>style.visibility</p:attrName>
                                        </p:attrNameLst>
                                      </p:cBhvr>
                                      <p:to>
                                        <p:strVal val="visible"/>
                                      </p:to>
                                    </p:set>
                                    <p:animEffect transition="in" filter="fade">
                                      <p:cBhvr>
                                        <p:cTn id="11" dur="500"/>
                                        <p:tgtEl>
                                          <p:spTgt spid="84"/>
                                        </p:tgtEl>
                                      </p:cBhvr>
                                    </p:animEffect>
                                  </p:childTnLst>
                                </p:cTn>
                              </p:par>
                              <p:par>
                                <p:cTn id="12" presetID="10"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2"/>
                                        </p:tgtEl>
                                        <p:attrNameLst>
                                          <p:attrName>style.visibility</p:attrName>
                                        </p:attrNameLst>
                                      </p:cBhvr>
                                      <p:to>
                                        <p:strVal val="visible"/>
                                      </p:to>
                                    </p:set>
                                    <p:animEffect transition="in" filter="fade">
                                      <p:cBhvr>
                                        <p:cTn id="17" dur="500"/>
                                        <p:tgtEl>
                                          <p:spTgt spid="82"/>
                                        </p:tgtEl>
                                      </p:cBhvr>
                                    </p:animEffect>
                                  </p:childTnLst>
                                </p:cTn>
                              </p:par>
                              <p:par>
                                <p:cTn id="18" presetID="10" presetClass="exit" presetSubtype="0" fill="hold" grpId="0" nodeType="withEffect">
                                  <p:stCondLst>
                                    <p:cond delay="250"/>
                                  </p:stCondLst>
                                  <p:childTnLst>
                                    <p:animEffect transition="out" filter="fade">
                                      <p:cBhvr>
                                        <p:cTn id="19" dur="500"/>
                                        <p:tgtEl>
                                          <p:spTgt spid="68"/>
                                        </p:tgtEl>
                                      </p:cBhvr>
                                    </p:animEffect>
                                    <p:set>
                                      <p:cBhvr>
                                        <p:cTn id="20" dur="1" fill="hold">
                                          <p:stCondLst>
                                            <p:cond delay="499"/>
                                          </p:stCondLst>
                                        </p:cTn>
                                        <p:tgtEl>
                                          <p:spTgt spid="6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childTnLst>
                                </p:cTn>
                              </p:par>
                              <p:par>
                                <p:cTn id="26" presetID="10" presetClass="exit" presetSubtype="0" fill="hold" nodeType="withEffect">
                                  <p:stCondLst>
                                    <p:cond delay="0"/>
                                  </p:stCondLst>
                                  <p:childTnLst>
                                    <p:animEffect transition="out" filter="fade">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12"/>
                                        </p:tgtEl>
                                        <p:attrNameLst>
                                          <p:attrName>style.visibility</p:attrName>
                                        </p:attrNameLst>
                                      </p:cBhvr>
                                      <p:to>
                                        <p:strVal val="visible"/>
                                      </p:to>
                                    </p:set>
                                    <p:animEffect transition="in" filter="fade">
                                      <p:cBhvr>
                                        <p:cTn id="31" dur="500"/>
                                        <p:tgtEl>
                                          <p:spTgt spid="1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8"/>
                                        </p:tgtEl>
                                        <p:attrNameLst>
                                          <p:attrName>style.visibility</p:attrName>
                                        </p:attrNameLst>
                                      </p:cBhvr>
                                      <p:to>
                                        <p:strVal val="visible"/>
                                      </p:to>
                                    </p:set>
                                    <p:animEffect transition="in" filter="fade">
                                      <p:cBhvr>
                                        <p:cTn id="34" dur="500"/>
                                        <p:tgtEl>
                                          <p:spTgt spid="88"/>
                                        </p:tgtEl>
                                      </p:cBhvr>
                                    </p:animEffect>
                                  </p:childTnLst>
                                </p:cTn>
                              </p:par>
                              <p:par>
                                <p:cTn id="35" presetID="10" presetClass="entr" presetSubtype="0" fill="hold" nodeType="withEffect">
                                  <p:stCondLst>
                                    <p:cond delay="0"/>
                                  </p:stCondLst>
                                  <p:childTnLst>
                                    <p:set>
                                      <p:cBhvr>
                                        <p:cTn id="36" dur="1" fill="hold">
                                          <p:stCondLst>
                                            <p:cond delay="0"/>
                                          </p:stCondLst>
                                        </p:cTn>
                                        <p:tgtEl>
                                          <p:spTgt spid="100"/>
                                        </p:tgtEl>
                                        <p:attrNameLst>
                                          <p:attrName>style.visibility</p:attrName>
                                        </p:attrNameLst>
                                      </p:cBhvr>
                                      <p:to>
                                        <p:strVal val="visible"/>
                                      </p:to>
                                    </p:set>
                                    <p:animEffect transition="in" filter="fade">
                                      <p:cBhvr>
                                        <p:cTn id="37" dur="500"/>
                                        <p:tgtEl>
                                          <p:spTgt spid="10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6"/>
                                        </p:tgtEl>
                                        <p:attrNameLst>
                                          <p:attrName>style.visibility</p:attrName>
                                        </p:attrNameLst>
                                      </p:cBhvr>
                                      <p:to>
                                        <p:strVal val="visible"/>
                                      </p:to>
                                    </p:set>
                                    <p:animEffect transition="in" filter="fade">
                                      <p:cBhvr>
                                        <p:cTn id="40" dur="500"/>
                                        <p:tgtEl>
                                          <p:spTgt spid="116"/>
                                        </p:tgtEl>
                                      </p:cBhvr>
                                    </p:animEffect>
                                  </p:childTnLst>
                                </p:cTn>
                              </p:par>
                              <p:par>
                                <p:cTn id="41" presetID="10" presetClass="exit" presetSubtype="0" fill="hold" grpId="0" nodeType="withEffect">
                                  <p:stCondLst>
                                    <p:cond delay="250"/>
                                  </p:stCondLst>
                                  <p:childTnLst>
                                    <p:animEffect transition="out" filter="fade">
                                      <p:cBhvr>
                                        <p:cTn id="42" dur="500"/>
                                        <p:tgtEl>
                                          <p:spTgt spid="72"/>
                                        </p:tgtEl>
                                      </p:cBhvr>
                                    </p:animEffect>
                                    <p:set>
                                      <p:cBhvr>
                                        <p:cTn id="43" dur="1" fill="hold">
                                          <p:stCondLst>
                                            <p:cond delay="499"/>
                                          </p:stCondLst>
                                        </p:cTn>
                                        <p:tgtEl>
                                          <p:spTgt spid="72"/>
                                        </p:tgtEl>
                                        <p:attrNameLst>
                                          <p:attrName>style.visibility</p:attrName>
                                        </p:attrNameLst>
                                      </p:cBhvr>
                                      <p:to>
                                        <p:strVal val="hidden"/>
                                      </p:to>
                                    </p:set>
                                  </p:childTnLst>
                                </p:cTn>
                              </p:par>
                              <p:par>
                                <p:cTn id="44" presetID="10" presetClass="exit" presetSubtype="0" fill="hold" grpId="2" nodeType="withEffect">
                                  <p:stCondLst>
                                    <p:cond delay="250"/>
                                  </p:stCondLst>
                                  <p:childTnLst>
                                    <p:animEffect transition="out" filter="fade">
                                      <p:cBhvr>
                                        <p:cTn id="45" dur="500"/>
                                        <p:tgtEl>
                                          <p:spTgt spid="82"/>
                                        </p:tgtEl>
                                      </p:cBhvr>
                                    </p:animEffect>
                                    <p:set>
                                      <p:cBhvr>
                                        <p:cTn id="46" dur="1" fill="hold">
                                          <p:stCondLst>
                                            <p:cond delay="499"/>
                                          </p:stCondLst>
                                        </p:cTn>
                                        <p:tgtEl>
                                          <p:spTgt spid="8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500"/>
                                        <p:tgtEl>
                                          <p:spTgt spid="4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98"/>
                                        </p:tgtEl>
                                        <p:attrNameLst>
                                          <p:attrName>style.visibility</p:attrName>
                                        </p:attrNameLst>
                                      </p:cBhvr>
                                      <p:to>
                                        <p:strVal val="visible"/>
                                      </p:to>
                                    </p:set>
                                    <p:animEffect transition="in" filter="fade">
                                      <p:cBhvr>
                                        <p:cTn id="54" dur="500"/>
                                        <p:tgtEl>
                                          <p:spTgt spid="9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14"/>
                                        </p:tgtEl>
                                        <p:attrNameLst>
                                          <p:attrName>style.visibility</p:attrName>
                                        </p:attrNameLst>
                                      </p:cBhvr>
                                      <p:to>
                                        <p:strVal val="visible"/>
                                      </p:to>
                                    </p:set>
                                    <p:animEffect transition="in" filter="fade">
                                      <p:cBhvr>
                                        <p:cTn id="57" dur="500"/>
                                        <p:tgtEl>
                                          <p:spTgt spid="114"/>
                                        </p:tgtEl>
                                      </p:cBhvr>
                                    </p:animEffect>
                                  </p:childTnLst>
                                </p:cTn>
                              </p:par>
                              <p:par>
                                <p:cTn id="58" presetID="10" presetClass="exit" presetSubtype="0" fill="hold" grpId="1" nodeType="withEffect">
                                  <p:stCondLst>
                                    <p:cond delay="250"/>
                                  </p:stCondLst>
                                  <p:childTnLst>
                                    <p:animEffect transition="out" filter="fade">
                                      <p:cBhvr>
                                        <p:cTn id="59" dur="500"/>
                                        <p:tgtEl>
                                          <p:spTgt spid="112"/>
                                        </p:tgtEl>
                                      </p:cBhvr>
                                    </p:animEffect>
                                    <p:set>
                                      <p:cBhvr>
                                        <p:cTn id="60" dur="1" fill="hold">
                                          <p:stCondLst>
                                            <p:cond delay="499"/>
                                          </p:stCondLst>
                                        </p:cTn>
                                        <p:tgtEl>
                                          <p:spTgt spid="112"/>
                                        </p:tgtEl>
                                        <p:attrNameLst>
                                          <p:attrName>style.visibility</p:attrName>
                                        </p:attrNameLst>
                                      </p:cBhvr>
                                      <p:to>
                                        <p:strVal val="hidden"/>
                                      </p:to>
                                    </p:set>
                                  </p:childTnLst>
                                </p:cTn>
                              </p:par>
                              <p:par>
                                <p:cTn id="61" presetID="10" presetClass="entr" presetSubtype="0" fill="hold" grpId="1" nodeType="withEffect">
                                  <p:stCondLst>
                                    <p:cond delay="0"/>
                                  </p:stCondLst>
                                  <p:childTnLst>
                                    <p:set>
                                      <p:cBhvr>
                                        <p:cTn id="62" dur="1" fill="hold">
                                          <p:stCondLst>
                                            <p:cond delay="0"/>
                                          </p:stCondLst>
                                        </p:cTn>
                                        <p:tgtEl>
                                          <p:spTgt spid="82"/>
                                        </p:tgtEl>
                                        <p:attrNameLst>
                                          <p:attrName>style.visibility</p:attrName>
                                        </p:attrNameLst>
                                      </p:cBhvr>
                                      <p:to>
                                        <p:strVal val="visible"/>
                                      </p:to>
                                    </p:set>
                                    <p:animEffect transition="in" filter="fade">
                                      <p:cBhvr>
                                        <p:cTn id="63" dur="500"/>
                                        <p:tgtEl>
                                          <p:spTgt spid="82"/>
                                        </p:tgtEl>
                                      </p:cBhvr>
                                    </p:animEffect>
                                  </p:childTnLst>
                                </p:cTn>
                              </p:par>
                              <p:par>
                                <p:cTn id="64" presetID="10" presetClass="exit" presetSubtype="0" fill="hold" nodeType="withEffect">
                                  <p:stCondLst>
                                    <p:cond delay="0"/>
                                  </p:stCondLst>
                                  <p:childTnLst>
                                    <p:animEffect transition="out" filter="fade">
                                      <p:cBhvr>
                                        <p:cTn id="65" dur="500"/>
                                        <p:tgtEl>
                                          <p:spTgt spid="100"/>
                                        </p:tgtEl>
                                      </p:cBhvr>
                                    </p:animEffect>
                                    <p:set>
                                      <p:cBhvr>
                                        <p:cTn id="66" dur="1" fill="hold">
                                          <p:stCondLst>
                                            <p:cond delay="499"/>
                                          </p:stCondLst>
                                        </p:cTn>
                                        <p:tgtEl>
                                          <p:spTgt spid="100"/>
                                        </p:tgtEl>
                                        <p:attrNameLst>
                                          <p:attrName>style.visibility</p:attrName>
                                        </p:attrNameLst>
                                      </p:cBhvr>
                                      <p:to>
                                        <p:strVal val="hidden"/>
                                      </p:to>
                                    </p:set>
                                  </p:childTnLst>
                                </p:cTn>
                              </p:par>
                              <p:par>
                                <p:cTn id="67" presetID="10" presetClass="entr" presetSubtype="0" fill="hold" nodeType="withEffect">
                                  <p:stCondLst>
                                    <p:cond delay="0"/>
                                  </p:stCondLst>
                                  <p:childTnLst>
                                    <p:set>
                                      <p:cBhvr>
                                        <p:cTn id="68" dur="1" fill="hold">
                                          <p:stCondLst>
                                            <p:cond delay="0"/>
                                          </p:stCondLst>
                                        </p:cTn>
                                        <p:tgtEl>
                                          <p:spTgt spid="106"/>
                                        </p:tgtEl>
                                        <p:attrNameLst>
                                          <p:attrName>style.visibility</p:attrName>
                                        </p:attrNameLst>
                                      </p:cBhvr>
                                      <p:to>
                                        <p:strVal val="visible"/>
                                      </p:to>
                                    </p:set>
                                    <p:animEffect transition="in" filter="fade">
                                      <p:cBhvr>
                                        <p:cTn id="69" dur="500"/>
                                        <p:tgtEl>
                                          <p:spTgt spid="106"/>
                                        </p:tgtEl>
                                      </p:cBhvr>
                                    </p:animEffect>
                                  </p:childTnLst>
                                </p:cTn>
                              </p:par>
                              <p:par>
                                <p:cTn id="70" presetID="10" presetClass="exit" presetSubtype="0" fill="hold" grpId="1" nodeType="withEffect">
                                  <p:stCondLst>
                                    <p:cond delay="250"/>
                                  </p:stCondLst>
                                  <p:childTnLst>
                                    <p:animEffect transition="out" filter="fade">
                                      <p:cBhvr>
                                        <p:cTn id="71" dur="500"/>
                                        <p:tgtEl>
                                          <p:spTgt spid="116"/>
                                        </p:tgtEl>
                                      </p:cBhvr>
                                    </p:animEffect>
                                    <p:set>
                                      <p:cBhvr>
                                        <p:cTn id="72" dur="1" fill="hold">
                                          <p:stCondLst>
                                            <p:cond delay="499"/>
                                          </p:stCondLst>
                                        </p:cTn>
                                        <p:tgtEl>
                                          <p:spTgt spid="1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72" grpId="0" animBg="1"/>
      <p:bldP spid="82" grpId="0" animBg="1"/>
      <p:bldP spid="82" grpId="1" animBg="1"/>
      <p:bldP spid="82" grpId="2" animBg="1"/>
      <p:bldP spid="84" grpId="0" animBg="1"/>
      <p:bldP spid="87" grpId="0" animBg="1"/>
      <p:bldP spid="88" grpId="0" animBg="1"/>
      <p:bldP spid="49" grpId="0" animBg="1"/>
      <p:bldP spid="98" grpId="0" animBg="1"/>
      <p:bldP spid="112" grpId="0" animBg="1"/>
      <p:bldP spid="112" grpId="1" animBg="1"/>
      <p:bldP spid="114" grpId="0" animBg="1"/>
      <p:bldP spid="116" grpId="0" animBg="1"/>
      <p:bldP spid="116" grpId="1"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EBD18-6081-4C96-B662-0C47271B1DCD}"/>
              </a:ext>
            </a:extLst>
          </p:cNvPr>
          <p:cNvSpPr>
            <a:spLocks noGrp="1"/>
          </p:cNvSpPr>
          <p:nvPr>
            <p:ph type="title"/>
          </p:nvPr>
        </p:nvSpPr>
        <p:spPr/>
        <p:txBody>
          <a:bodyPr anchor="b">
            <a:normAutofit/>
          </a:bodyPr>
          <a:lstStyle/>
          <a:p>
            <a:r>
              <a:rPr lang="en-US"/>
              <a:t>Point-In-Time Restore [PITR]</a:t>
            </a:r>
          </a:p>
        </p:txBody>
      </p:sp>
      <p:sp>
        <p:nvSpPr>
          <p:cNvPr id="8" name="Text Placeholder 7">
            <a:extLst>
              <a:ext uri="{FF2B5EF4-FFF2-40B4-BE49-F238E27FC236}">
                <a16:creationId xmlns:a16="http://schemas.microsoft.com/office/drawing/2014/main" id="{5C1EB186-D3E1-46FB-8F3D-CDBB76D54409}"/>
              </a:ext>
            </a:extLst>
          </p:cNvPr>
          <p:cNvSpPr>
            <a:spLocks noGrp="1"/>
          </p:cNvSpPr>
          <p:nvPr>
            <p:ph type="body" sz="quarter" idx="13"/>
          </p:nvPr>
        </p:nvSpPr>
        <p:spPr>
          <a:xfrm>
            <a:off x="584200" y="1134269"/>
            <a:ext cx="6184900" cy="369332"/>
          </a:xfrm>
        </p:spPr>
        <p:txBody>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Simple enablement of Point in Time Restore</a:t>
            </a:r>
          </a:p>
        </p:txBody>
      </p:sp>
      <p:sp>
        <p:nvSpPr>
          <p:cNvPr id="3" name="Content Placeholder 2">
            <a:extLst>
              <a:ext uri="{FF2B5EF4-FFF2-40B4-BE49-F238E27FC236}">
                <a16:creationId xmlns:a16="http://schemas.microsoft.com/office/drawing/2014/main" id="{ED1A44F8-23AF-4D91-9D8A-4B0C92C87917}"/>
              </a:ext>
            </a:extLst>
          </p:cNvPr>
          <p:cNvSpPr>
            <a:spLocks noGrp="1"/>
          </p:cNvSpPr>
          <p:nvPr>
            <p:ph sz="quarter" idx="12"/>
          </p:nvPr>
        </p:nvSpPr>
        <p:spPr>
          <a:xfrm>
            <a:off x="584201" y="1777794"/>
            <a:ext cx="4934283" cy="3906838"/>
          </a:xfrm>
        </p:spPr>
        <p:txBody>
          <a:bodyPr anchor="t">
            <a:normAutofit/>
          </a:bodyPr>
          <a:lstStyle/>
          <a:p>
            <a:r>
              <a:rPr lang="en-US">
                <a:gradFill>
                  <a:gsLst>
                    <a:gs pos="1250">
                      <a:schemeClr val="tx1"/>
                    </a:gs>
                    <a:gs pos="100000">
                      <a:schemeClr val="tx1"/>
                    </a:gs>
                  </a:gsLst>
                  <a:lin ang="5400000" scaled="0"/>
                </a:gradFill>
              </a:rPr>
              <a:t>Highly configurable settings during create </a:t>
            </a:r>
          </a:p>
          <a:p>
            <a:pPr lvl="1">
              <a:buClr>
                <a:srgbClr val="50E6FF"/>
              </a:buClr>
            </a:pPr>
            <a:r>
              <a:rPr lang="en-US">
                <a:gradFill>
                  <a:gsLst>
                    <a:gs pos="1250">
                      <a:schemeClr val="tx1"/>
                    </a:gs>
                    <a:gs pos="100000">
                      <a:schemeClr val="tx1"/>
                    </a:gs>
                  </a:gsLst>
                  <a:lin ang="5400000" scaled="0"/>
                </a:gradFill>
              </a:rPr>
              <a:t>PITR settings:</a:t>
            </a:r>
          </a:p>
          <a:p>
            <a:pPr lvl="2">
              <a:buClr>
                <a:srgbClr val="50E6FF"/>
              </a:buClr>
            </a:pPr>
            <a:r>
              <a:rPr lang="en-US">
                <a:gradFill>
                  <a:gsLst>
                    <a:gs pos="1250">
                      <a:schemeClr val="tx1"/>
                    </a:gs>
                    <a:gs pos="100000">
                      <a:schemeClr val="tx1"/>
                    </a:gs>
                  </a:gsLst>
                  <a:lin ang="5400000" scaled="0"/>
                </a:gradFill>
              </a:rPr>
              <a:t>Recovery Point Objective as frequently as every 5 minutes, default is 15 minutes</a:t>
            </a:r>
          </a:p>
          <a:p>
            <a:pPr lvl="2">
              <a:buClr>
                <a:srgbClr val="50E6FF"/>
              </a:buClr>
            </a:pPr>
            <a:r>
              <a:rPr lang="en-US">
                <a:gradFill>
                  <a:gsLst>
                    <a:gs pos="1250">
                      <a:schemeClr val="tx1"/>
                    </a:gs>
                    <a:gs pos="100000">
                      <a:schemeClr val="tx1"/>
                    </a:gs>
                  </a:gsLst>
                  <a:lin ang="5400000" scaled="0"/>
                </a:gradFill>
              </a:rPr>
              <a:t>Backup retention time is 7 days by default</a:t>
            </a:r>
          </a:p>
          <a:p>
            <a:pPr lvl="1">
              <a:buClr>
                <a:srgbClr val="50E6FF"/>
              </a:buClr>
            </a:pPr>
            <a:r>
              <a:rPr lang="en-US">
                <a:gradFill>
                  <a:gsLst>
                    <a:gs pos="1250">
                      <a:schemeClr val="tx1"/>
                    </a:gs>
                    <a:gs pos="100000">
                      <a:schemeClr val="tx1"/>
                    </a:gs>
                  </a:gsLst>
                  <a:lin ang="5400000" scaled="0"/>
                </a:gradFill>
              </a:rPr>
              <a:t>Storage settings:</a:t>
            </a:r>
          </a:p>
          <a:p>
            <a:pPr lvl="2">
              <a:buClr>
                <a:srgbClr val="50E6FF"/>
              </a:buClr>
            </a:pPr>
            <a:r>
              <a:rPr lang="en-US">
                <a:gradFill>
                  <a:gsLst>
                    <a:gs pos="1250">
                      <a:schemeClr val="tx1"/>
                    </a:gs>
                    <a:gs pos="100000">
                      <a:schemeClr val="tx1"/>
                    </a:gs>
                  </a:gsLst>
                  <a:lin ang="5400000" scaled="0"/>
                </a:gradFill>
              </a:rPr>
              <a:t>Storage class where backups will be stored</a:t>
            </a:r>
          </a:p>
          <a:p>
            <a:pPr lvl="2">
              <a:buClr>
                <a:srgbClr val="50E6FF"/>
              </a:buClr>
            </a:pPr>
            <a:r>
              <a:rPr lang="en-US">
                <a:gradFill>
                  <a:gsLst>
                    <a:gs pos="1250">
                      <a:schemeClr val="tx1"/>
                    </a:gs>
                    <a:gs pos="100000">
                      <a:schemeClr val="tx1"/>
                    </a:gs>
                  </a:gsLst>
                  <a:lin ang="5400000" scaled="0"/>
                </a:gradFill>
              </a:rPr>
              <a:t>Volume size for the backup volume</a:t>
            </a:r>
          </a:p>
          <a:p>
            <a:pPr lvl="2">
              <a:buClr>
                <a:srgbClr val="50E6FF"/>
              </a:buClr>
            </a:pPr>
            <a:r>
              <a:rPr lang="en-US">
                <a:gradFill>
                  <a:gsLst>
                    <a:gs pos="1250">
                      <a:schemeClr val="tx1"/>
                    </a:gs>
                    <a:gs pos="100000">
                      <a:schemeClr val="tx1"/>
                    </a:gs>
                  </a:gsLst>
                  <a:lin ang="5400000" scaled="0"/>
                </a:gradFill>
              </a:rPr>
              <a:t>Optionally create a persistent volume just for backups</a:t>
            </a:r>
          </a:p>
          <a:p>
            <a:r>
              <a:rPr lang="en-US">
                <a:gradFill>
                  <a:gsLst>
                    <a:gs pos="1250">
                      <a:schemeClr val="tx1"/>
                    </a:gs>
                    <a:gs pos="100000">
                      <a:schemeClr val="tx1"/>
                    </a:gs>
                  </a:gsLst>
                  <a:lin ang="5400000" scaled="0"/>
                </a:gradFill>
              </a:rPr>
              <a:t>Simplified Restore Operations</a:t>
            </a:r>
          </a:p>
          <a:p>
            <a:pPr lvl="1">
              <a:buClr>
                <a:srgbClr val="50E6FF"/>
              </a:buClr>
            </a:pPr>
            <a:r>
              <a:rPr lang="en-US">
                <a:gradFill>
                  <a:gsLst>
                    <a:gs pos="1250">
                      <a:schemeClr val="tx1"/>
                    </a:gs>
                    <a:gs pos="100000">
                      <a:schemeClr val="tx1"/>
                    </a:gs>
                  </a:gsLst>
                  <a:lin ang="5400000" scaled="0"/>
                </a:gradFill>
              </a:rPr>
              <a:t>Simply specify point in time to restore to</a:t>
            </a:r>
          </a:p>
          <a:p>
            <a:r>
              <a:rPr lang="en-US">
                <a:gradFill>
                  <a:gsLst>
                    <a:gs pos="1250">
                      <a:schemeClr val="tx1"/>
                    </a:gs>
                    <a:gs pos="100000">
                      <a:schemeClr val="tx1"/>
                    </a:gs>
                  </a:gsLst>
                  <a:lin ang="5400000" scaled="0"/>
                </a:gradFill>
              </a:rPr>
              <a:t>Long term retention data can be sent to Azure storage</a:t>
            </a:r>
          </a:p>
        </p:txBody>
      </p:sp>
      <p:grpSp>
        <p:nvGrpSpPr>
          <p:cNvPr id="122" name="Group 121" descr="Point-In-Time Restore [PITR] diagram showing Azure Data Studio and Azure connected to multiple Azure SQL Managed Instances which are further connected to nodes and Persistent Storage.">
            <a:extLst>
              <a:ext uri="{FF2B5EF4-FFF2-40B4-BE49-F238E27FC236}">
                <a16:creationId xmlns:a16="http://schemas.microsoft.com/office/drawing/2014/main" id="{D48417C8-972D-47EF-A69F-7E62269A560E}"/>
              </a:ext>
            </a:extLst>
          </p:cNvPr>
          <p:cNvGrpSpPr/>
          <p:nvPr/>
        </p:nvGrpSpPr>
        <p:grpSpPr>
          <a:xfrm>
            <a:off x="7268094" y="2282250"/>
            <a:ext cx="3074133" cy="3466521"/>
            <a:chOff x="7268094" y="2282250"/>
            <a:chExt cx="3074133" cy="3466521"/>
          </a:xfrm>
        </p:grpSpPr>
        <p:sp>
          <p:nvSpPr>
            <p:cNvPr id="123" name="TextBox 122">
              <a:extLst>
                <a:ext uri="{FF2B5EF4-FFF2-40B4-BE49-F238E27FC236}">
                  <a16:creationId xmlns:a16="http://schemas.microsoft.com/office/drawing/2014/main" id="{AE47160E-BF77-4DA8-801F-3841D333AC2C}"/>
                </a:ext>
                <a:ext uri="{C183D7F6-B498-43B3-948B-1728B52AA6E4}">
                  <adec:decorative xmlns:adec="http://schemas.microsoft.com/office/drawing/2017/decorative" val="1"/>
                </a:ext>
              </a:extLst>
            </p:cNvPr>
            <p:cNvSpPr txBox="1"/>
            <p:nvPr/>
          </p:nvSpPr>
          <p:spPr>
            <a:xfrm>
              <a:off x="7268094" y="2937697"/>
              <a:ext cx="1401296" cy="230832"/>
            </a:xfrm>
            <a:prstGeom prst="rect">
              <a:avLst/>
            </a:prstGeom>
            <a:noFill/>
          </p:spPr>
          <p:txBody>
            <a:bodyPr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Semibold" panose="020B0502040204020203" pitchFamily="34" charset="0"/>
                </a:rPr>
                <a:t>Azure Data Studio</a:t>
              </a:r>
            </a:p>
          </p:txBody>
        </p:sp>
        <p:cxnSp>
          <p:nvCxnSpPr>
            <p:cNvPr id="124" name="Straight Arrow Connector 123">
              <a:extLst>
                <a:ext uri="{FF2B5EF4-FFF2-40B4-BE49-F238E27FC236}">
                  <a16:creationId xmlns:a16="http://schemas.microsoft.com/office/drawing/2014/main" id="{B41EF7CD-AF7D-4B59-A5D5-965EBF556001}"/>
                </a:ext>
                <a:ext uri="{C183D7F6-B498-43B3-948B-1728B52AA6E4}">
                  <adec:decorative xmlns:adec="http://schemas.microsoft.com/office/drawing/2017/decorative" val="1"/>
                </a:ext>
              </a:extLst>
            </p:cNvPr>
            <p:cNvCxnSpPr>
              <a:cxnSpLocks/>
            </p:cNvCxnSpPr>
            <p:nvPr/>
          </p:nvCxnSpPr>
          <p:spPr>
            <a:xfrm>
              <a:off x="8654172" y="5068242"/>
              <a:ext cx="0" cy="244275"/>
            </a:xfrm>
            <a:prstGeom prst="straightConnector1">
              <a:avLst/>
            </a:prstGeom>
            <a:noFill/>
            <a:ln w="19050" cap="flat" cmpd="sng" algn="ctr">
              <a:solidFill>
                <a:schemeClr val="accent1"/>
              </a:solidFill>
              <a:prstDash val="solid"/>
              <a:headEnd type="none" w="lg" len="med"/>
              <a:tailEnd type="arrow"/>
            </a:ln>
            <a:effectLst/>
          </p:spPr>
        </p:cxnSp>
        <p:cxnSp>
          <p:nvCxnSpPr>
            <p:cNvPr id="125" name="Straight Arrow Connector 124">
              <a:extLst>
                <a:ext uri="{FF2B5EF4-FFF2-40B4-BE49-F238E27FC236}">
                  <a16:creationId xmlns:a16="http://schemas.microsoft.com/office/drawing/2014/main" id="{469E0079-6A5F-48A6-A3B4-3F8AC5E15D7D}"/>
                </a:ext>
                <a:ext uri="{C183D7F6-B498-43B3-948B-1728B52AA6E4}">
                  <adec:decorative xmlns:adec="http://schemas.microsoft.com/office/drawing/2017/decorative" val="1"/>
                </a:ext>
              </a:extLst>
            </p:cNvPr>
            <p:cNvCxnSpPr>
              <a:cxnSpLocks/>
            </p:cNvCxnSpPr>
            <p:nvPr/>
          </p:nvCxnSpPr>
          <p:spPr>
            <a:xfrm>
              <a:off x="9395864" y="5070917"/>
              <a:ext cx="0" cy="244275"/>
            </a:xfrm>
            <a:prstGeom prst="straightConnector1">
              <a:avLst/>
            </a:prstGeom>
            <a:noFill/>
            <a:ln w="19050" cap="flat" cmpd="sng" algn="ctr">
              <a:solidFill>
                <a:schemeClr val="accent1"/>
              </a:solidFill>
              <a:prstDash val="solid"/>
              <a:headEnd type="none" w="lg" len="med"/>
              <a:tailEnd type="arrow"/>
            </a:ln>
            <a:effectLst/>
          </p:spPr>
        </p:cxnSp>
        <p:cxnSp>
          <p:nvCxnSpPr>
            <p:cNvPr id="126" name="Straight Arrow Connector 125">
              <a:extLst>
                <a:ext uri="{FF2B5EF4-FFF2-40B4-BE49-F238E27FC236}">
                  <a16:creationId xmlns:a16="http://schemas.microsoft.com/office/drawing/2014/main" id="{7A1ABFFB-AB4C-444F-89BB-D731942895EB}"/>
                </a:ext>
                <a:ext uri="{C183D7F6-B498-43B3-948B-1728B52AA6E4}">
                  <adec:decorative xmlns:adec="http://schemas.microsoft.com/office/drawing/2017/decorative" val="1"/>
                </a:ext>
              </a:extLst>
            </p:cNvPr>
            <p:cNvCxnSpPr>
              <a:cxnSpLocks/>
            </p:cNvCxnSpPr>
            <p:nvPr/>
          </p:nvCxnSpPr>
          <p:spPr>
            <a:xfrm>
              <a:off x="10137556" y="5065156"/>
              <a:ext cx="0" cy="244275"/>
            </a:xfrm>
            <a:prstGeom prst="straightConnector1">
              <a:avLst/>
            </a:prstGeom>
            <a:noFill/>
            <a:ln w="19050" cap="flat" cmpd="sng" algn="ctr">
              <a:solidFill>
                <a:schemeClr val="accent1"/>
              </a:solidFill>
              <a:prstDash val="solid"/>
              <a:headEnd type="none" w="lg" len="med"/>
              <a:tailEnd type="arrow"/>
            </a:ln>
            <a:effectLst/>
          </p:spPr>
        </p:cxnSp>
        <p:pic>
          <p:nvPicPr>
            <p:cNvPr id="128" name="Graphic 127">
              <a:extLst>
                <a:ext uri="{FF2B5EF4-FFF2-40B4-BE49-F238E27FC236}">
                  <a16:creationId xmlns:a16="http://schemas.microsoft.com/office/drawing/2014/main" id="{D97B1862-5CB2-4BA4-83E5-58EEE2BD46A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43206" y="3565527"/>
              <a:ext cx="415636" cy="415636"/>
            </a:xfrm>
            <a:prstGeom prst="rect">
              <a:avLst/>
            </a:prstGeom>
          </p:spPr>
        </p:pic>
        <p:pic>
          <p:nvPicPr>
            <p:cNvPr id="129" name="Graphic 128">
              <a:extLst>
                <a:ext uri="{FF2B5EF4-FFF2-40B4-BE49-F238E27FC236}">
                  <a16:creationId xmlns:a16="http://schemas.microsoft.com/office/drawing/2014/main" id="{11118D35-F482-4B26-AE5F-BA117B4D28FF}"/>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84898" y="3565527"/>
              <a:ext cx="415636" cy="415636"/>
            </a:xfrm>
            <a:prstGeom prst="rect">
              <a:avLst/>
            </a:prstGeom>
          </p:spPr>
        </p:pic>
        <p:pic>
          <p:nvPicPr>
            <p:cNvPr id="130" name="Graphic 129">
              <a:extLst>
                <a:ext uri="{FF2B5EF4-FFF2-40B4-BE49-F238E27FC236}">
                  <a16:creationId xmlns:a16="http://schemas.microsoft.com/office/drawing/2014/main" id="{117E55A5-7109-44C0-AAB7-0E4C16D3B132}"/>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26590" y="3565527"/>
              <a:ext cx="415636" cy="415636"/>
            </a:xfrm>
            <a:prstGeom prst="rect">
              <a:avLst/>
            </a:prstGeom>
          </p:spPr>
        </p:pic>
        <p:sp>
          <p:nvSpPr>
            <p:cNvPr id="131" name="Rectangle 12">
              <a:extLst>
                <a:ext uri="{FF2B5EF4-FFF2-40B4-BE49-F238E27FC236}">
                  <a16:creationId xmlns:a16="http://schemas.microsoft.com/office/drawing/2014/main" id="{DFFC78B1-FBA9-4C6F-B467-112E3E05904E}"/>
                </a:ext>
                <a:ext uri="{C183D7F6-B498-43B3-948B-1728B52AA6E4}">
                  <adec:decorative xmlns:adec="http://schemas.microsoft.com/office/drawing/2017/decorative" val="1"/>
                </a:ext>
              </a:extLst>
            </p:cNvPr>
            <p:cNvSpPr>
              <a:spLocks noChangeArrowheads="1"/>
            </p:cNvSpPr>
            <p:nvPr/>
          </p:nvSpPr>
          <p:spPr bwMode="auto">
            <a:xfrm>
              <a:off x="7443978" y="4845324"/>
              <a:ext cx="66204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srgbClr val="FFFFFF"/>
                  </a:solidFill>
                  <a:effectLst/>
                  <a:uLnTx/>
                  <a:uFillTx/>
                  <a:latin typeface="Segoe UI Semibold"/>
                  <a:ea typeface="+mn-ea"/>
                  <a:cs typeface="+mn-cs"/>
                </a:rPr>
                <a:t>Kubernetes</a:t>
              </a:r>
              <a:endParaRPr kumimoji="0" lang="en-US" altLang="en-US" sz="18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32" name="Rectangle 20">
              <a:extLst>
                <a:ext uri="{FF2B5EF4-FFF2-40B4-BE49-F238E27FC236}">
                  <a16:creationId xmlns:a16="http://schemas.microsoft.com/office/drawing/2014/main" id="{D8300C1B-2940-4B41-B083-AF2274DA8DA2}"/>
                </a:ext>
                <a:ext uri="{C183D7F6-B498-43B3-948B-1728B52AA6E4}">
                  <adec:decorative xmlns:adec="http://schemas.microsoft.com/office/drawing/2017/decorative" val="1"/>
                </a:ext>
              </a:extLst>
            </p:cNvPr>
            <p:cNvSpPr>
              <a:spLocks noChangeArrowheads="1"/>
            </p:cNvSpPr>
            <p:nvPr/>
          </p:nvSpPr>
          <p:spPr bwMode="auto">
            <a:xfrm>
              <a:off x="8449503" y="5397906"/>
              <a:ext cx="1892724" cy="350865"/>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Persistent Storage</a:t>
              </a:r>
            </a:p>
          </p:txBody>
        </p:sp>
        <p:pic>
          <p:nvPicPr>
            <p:cNvPr id="133" name="Graphic 132">
              <a:extLst>
                <a:ext uri="{FF2B5EF4-FFF2-40B4-BE49-F238E27FC236}">
                  <a16:creationId xmlns:a16="http://schemas.microsoft.com/office/drawing/2014/main" id="{C553DCD9-6AD3-4F04-BCF7-56A041ADEB7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76134" y="2282250"/>
              <a:ext cx="585216" cy="585216"/>
            </a:xfrm>
            <a:prstGeom prst="rect">
              <a:avLst/>
            </a:prstGeom>
          </p:spPr>
        </p:pic>
        <p:sp>
          <p:nvSpPr>
            <p:cNvPr id="134" name="Rectangle 16">
              <a:extLst>
                <a:ext uri="{FF2B5EF4-FFF2-40B4-BE49-F238E27FC236}">
                  <a16:creationId xmlns:a16="http://schemas.microsoft.com/office/drawing/2014/main" id="{CF2BE015-D33E-45F7-B0DD-A13980ABDE74}"/>
                </a:ext>
                <a:ext uri="{C183D7F6-B498-43B3-948B-1728B52AA6E4}">
                  <adec:decorative xmlns:adec="http://schemas.microsoft.com/office/drawing/2017/decorative" val="1"/>
                </a:ext>
              </a:extLst>
            </p:cNvPr>
            <p:cNvSpPr>
              <a:spLocks noChangeArrowheads="1"/>
            </p:cNvSpPr>
            <p:nvPr/>
          </p:nvSpPr>
          <p:spPr bwMode="auto">
            <a:xfrm>
              <a:off x="9977256" y="4851408"/>
              <a:ext cx="3206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srgbClr val="FFFFFF"/>
                  </a:solidFill>
                  <a:effectLst/>
                  <a:uLnTx/>
                  <a:uFillTx/>
                  <a:latin typeface="Segoe UI Semibold"/>
                  <a:ea typeface="+mn-ea"/>
                  <a:cs typeface="+mn-cs"/>
                </a:rPr>
                <a:t>Node</a:t>
              </a:r>
              <a:endParaRPr kumimoji="0" lang="en-US" altLang="en-US" sz="1800" b="0" i="0" u="none" strike="noStrike" kern="0" cap="none" spc="0" normalizeH="0" baseline="0" noProof="0">
                <a:ln>
                  <a:noFill/>
                </a:ln>
                <a:solidFill>
                  <a:srgbClr val="FFFFFF"/>
                </a:solidFill>
                <a:effectLst/>
                <a:uLnTx/>
                <a:uFillTx/>
                <a:latin typeface="Segoe UI Semibold"/>
                <a:ea typeface="+mn-ea"/>
                <a:cs typeface="+mn-cs"/>
              </a:endParaRPr>
            </a:p>
          </p:txBody>
        </p:sp>
        <p:grpSp>
          <p:nvGrpSpPr>
            <p:cNvPr id="135" name="Group 105">
              <a:extLst>
                <a:ext uri="{FF2B5EF4-FFF2-40B4-BE49-F238E27FC236}">
                  <a16:creationId xmlns:a16="http://schemas.microsoft.com/office/drawing/2014/main" id="{70D32A31-DAB7-4C50-81B6-E408D170A483}"/>
                </a:ext>
              </a:extLst>
            </p:cNvPr>
            <p:cNvGrpSpPr>
              <a:grpSpLocks noChangeAspect="1"/>
            </p:cNvGrpSpPr>
            <p:nvPr/>
          </p:nvGrpSpPr>
          <p:grpSpPr bwMode="auto">
            <a:xfrm>
              <a:off x="9932887" y="4384130"/>
              <a:ext cx="409339" cy="409339"/>
              <a:chOff x="2208" y="2781"/>
              <a:chExt cx="312" cy="312"/>
            </a:xfrm>
          </p:grpSpPr>
          <p:sp>
            <p:nvSpPr>
              <p:cNvPr id="186" name="AutoShape 104">
                <a:extLst>
                  <a:ext uri="{FF2B5EF4-FFF2-40B4-BE49-F238E27FC236}">
                    <a16:creationId xmlns:a16="http://schemas.microsoft.com/office/drawing/2014/main" id="{94BA4C3C-F90B-488F-9876-0494AE443654}"/>
                  </a:ext>
                  <a:ext uri="{C183D7F6-B498-43B3-948B-1728B52AA6E4}">
                    <adec:decorative xmlns:adec="http://schemas.microsoft.com/office/drawing/2017/decorative" val="1"/>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7" name="Rectangle 106">
                <a:extLst>
                  <a:ext uri="{FF2B5EF4-FFF2-40B4-BE49-F238E27FC236}">
                    <a16:creationId xmlns:a16="http://schemas.microsoft.com/office/drawing/2014/main" id="{225A312C-7A50-40E6-937C-EC562FA4261A}"/>
                  </a:ext>
                  <a:ext uri="{C183D7F6-B498-43B3-948B-1728B52AA6E4}">
                    <adec:decorative xmlns:adec="http://schemas.microsoft.com/office/drawing/2017/decorative" val="1"/>
                  </a:ext>
                </a:extLst>
              </p:cNvPr>
              <p:cNvSpPr>
                <a:spLocks noChangeArrowheads="1"/>
              </p:cNvSpPr>
              <p:nvPr/>
            </p:nvSpPr>
            <p:spPr bwMode="auto">
              <a:xfrm>
                <a:off x="2208" y="2781"/>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8" name="Rectangle 107">
                <a:extLst>
                  <a:ext uri="{FF2B5EF4-FFF2-40B4-BE49-F238E27FC236}">
                    <a16:creationId xmlns:a16="http://schemas.microsoft.com/office/drawing/2014/main" id="{89990419-17EF-4319-ADE1-4C8A69161540}"/>
                  </a:ext>
                  <a:ext uri="{C183D7F6-B498-43B3-948B-1728B52AA6E4}">
                    <adec:decorative xmlns:adec="http://schemas.microsoft.com/office/drawing/2017/decorative" val="1"/>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9" name="Rectangle 108">
                <a:extLst>
                  <a:ext uri="{FF2B5EF4-FFF2-40B4-BE49-F238E27FC236}">
                    <a16:creationId xmlns:a16="http://schemas.microsoft.com/office/drawing/2014/main" id="{887EFC39-7D58-477F-B321-B7F0FC9E0EE0}"/>
                  </a:ext>
                  <a:ext uri="{C183D7F6-B498-43B3-948B-1728B52AA6E4}">
                    <adec:decorative xmlns:adec="http://schemas.microsoft.com/office/drawing/2017/decorative" val="1"/>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0" name="Rectangle 109">
                <a:extLst>
                  <a:ext uri="{FF2B5EF4-FFF2-40B4-BE49-F238E27FC236}">
                    <a16:creationId xmlns:a16="http://schemas.microsoft.com/office/drawing/2014/main" id="{70C0E90A-2FEB-43FF-8BC3-1324DB1FDC29}"/>
                  </a:ext>
                  <a:ext uri="{C183D7F6-B498-43B3-948B-1728B52AA6E4}">
                    <adec:decorative xmlns:adec="http://schemas.microsoft.com/office/drawing/2017/decorative" val="1"/>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1" name="Rectangle 110">
                <a:extLst>
                  <a:ext uri="{FF2B5EF4-FFF2-40B4-BE49-F238E27FC236}">
                    <a16:creationId xmlns:a16="http://schemas.microsoft.com/office/drawing/2014/main" id="{F27D69C8-3F6E-49C0-BB1C-02E8BEE1F5F9}"/>
                  </a:ext>
                  <a:ext uri="{C183D7F6-B498-43B3-948B-1728B52AA6E4}">
                    <adec:decorative xmlns:adec="http://schemas.microsoft.com/office/drawing/2017/decorative" val="1"/>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2" name="Oval 111">
                <a:extLst>
                  <a:ext uri="{FF2B5EF4-FFF2-40B4-BE49-F238E27FC236}">
                    <a16:creationId xmlns:a16="http://schemas.microsoft.com/office/drawing/2014/main" id="{0E9E4470-6C4C-4B5B-BDC2-D87F3ACE2667}"/>
                  </a:ext>
                  <a:ext uri="{C183D7F6-B498-43B3-948B-1728B52AA6E4}">
                    <adec:decorative xmlns:adec="http://schemas.microsoft.com/office/drawing/2017/decorative" val="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3" name="Oval 112">
                <a:extLst>
                  <a:ext uri="{FF2B5EF4-FFF2-40B4-BE49-F238E27FC236}">
                    <a16:creationId xmlns:a16="http://schemas.microsoft.com/office/drawing/2014/main" id="{23A765BF-43A5-40AA-A0D7-0A906F4022CE}"/>
                  </a:ext>
                  <a:ext uri="{C183D7F6-B498-43B3-948B-1728B52AA6E4}">
                    <adec:decorative xmlns:adec="http://schemas.microsoft.com/office/drawing/2017/decorative" val="1"/>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4" name="Oval 113">
                <a:extLst>
                  <a:ext uri="{FF2B5EF4-FFF2-40B4-BE49-F238E27FC236}">
                    <a16:creationId xmlns:a16="http://schemas.microsoft.com/office/drawing/2014/main" id="{0D3F0860-AB81-4042-813C-4705C646908E}"/>
                  </a:ext>
                  <a:ext uri="{C183D7F6-B498-43B3-948B-1728B52AA6E4}">
                    <adec:decorative xmlns:adec="http://schemas.microsoft.com/office/drawing/2017/decorative" val="1"/>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5" name="Oval 114">
                <a:extLst>
                  <a:ext uri="{FF2B5EF4-FFF2-40B4-BE49-F238E27FC236}">
                    <a16:creationId xmlns:a16="http://schemas.microsoft.com/office/drawing/2014/main" id="{4ECD0A00-753B-4089-97D0-547F7D8C1B7C}"/>
                  </a:ext>
                  <a:ext uri="{C183D7F6-B498-43B3-948B-1728B52AA6E4}">
                    <adec:decorative xmlns:adec="http://schemas.microsoft.com/office/drawing/2017/decorative" val="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6" name="Oval 115">
                <a:extLst>
                  <a:ext uri="{FF2B5EF4-FFF2-40B4-BE49-F238E27FC236}">
                    <a16:creationId xmlns:a16="http://schemas.microsoft.com/office/drawing/2014/main" id="{E15A432D-D70C-4123-865A-256AFA65A725}"/>
                  </a:ext>
                  <a:ext uri="{C183D7F6-B498-43B3-948B-1728B52AA6E4}">
                    <adec:decorative xmlns:adec="http://schemas.microsoft.com/office/drawing/2017/decorative" val="1"/>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7" name="Oval 116">
                <a:extLst>
                  <a:ext uri="{FF2B5EF4-FFF2-40B4-BE49-F238E27FC236}">
                    <a16:creationId xmlns:a16="http://schemas.microsoft.com/office/drawing/2014/main" id="{4141CB5E-1896-439F-B24A-00FF5C854D13}"/>
                  </a:ext>
                  <a:ext uri="{C183D7F6-B498-43B3-948B-1728B52AA6E4}">
                    <adec:decorative xmlns:adec="http://schemas.microsoft.com/office/drawing/2017/decorative" val="1"/>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8" name="Oval 117">
                <a:extLst>
                  <a:ext uri="{FF2B5EF4-FFF2-40B4-BE49-F238E27FC236}">
                    <a16:creationId xmlns:a16="http://schemas.microsoft.com/office/drawing/2014/main" id="{84391E7B-8150-4807-9747-52380515593A}"/>
                  </a:ext>
                  <a:ext uri="{C183D7F6-B498-43B3-948B-1728B52AA6E4}">
                    <adec:decorative xmlns:adec="http://schemas.microsoft.com/office/drawing/2017/decorative" val="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9" name="Oval 118">
                <a:extLst>
                  <a:ext uri="{FF2B5EF4-FFF2-40B4-BE49-F238E27FC236}">
                    <a16:creationId xmlns:a16="http://schemas.microsoft.com/office/drawing/2014/main" id="{ABE08E45-97CA-45A8-821C-6925B2513EB1}"/>
                  </a:ext>
                  <a:ext uri="{C183D7F6-B498-43B3-948B-1728B52AA6E4}">
                    <adec:decorative xmlns:adec="http://schemas.microsoft.com/office/drawing/2017/decorative" val="1"/>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0" name="Oval 119">
                <a:extLst>
                  <a:ext uri="{FF2B5EF4-FFF2-40B4-BE49-F238E27FC236}">
                    <a16:creationId xmlns:a16="http://schemas.microsoft.com/office/drawing/2014/main" id="{13552A60-8820-4A99-8A16-4B96BE4E9D04}"/>
                  </a:ext>
                  <a:ext uri="{C183D7F6-B498-43B3-948B-1728B52AA6E4}">
                    <adec:decorative xmlns:adec="http://schemas.microsoft.com/office/drawing/2017/decorative" val="1"/>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1" name="Oval 120">
                <a:extLst>
                  <a:ext uri="{FF2B5EF4-FFF2-40B4-BE49-F238E27FC236}">
                    <a16:creationId xmlns:a16="http://schemas.microsoft.com/office/drawing/2014/main" id="{13C55A40-9B1C-477D-9BBD-7DCC0E3D6D22}"/>
                  </a:ext>
                  <a:ext uri="{C183D7F6-B498-43B3-948B-1728B52AA6E4}">
                    <adec:decorative xmlns:adec="http://schemas.microsoft.com/office/drawing/2017/decorative" val="1"/>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2" name="Oval 121">
                <a:extLst>
                  <a:ext uri="{FF2B5EF4-FFF2-40B4-BE49-F238E27FC236}">
                    <a16:creationId xmlns:a16="http://schemas.microsoft.com/office/drawing/2014/main" id="{AB35964D-433C-4FD5-85E9-277FE3F2F2C7}"/>
                  </a:ext>
                  <a:ext uri="{C183D7F6-B498-43B3-948B-1728B52AA6E4}">
                    <adec:decorative xmlns:adec="http://schemas.microsoft.com/office/drawing/2017/decorative" val="1"/>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3" name="Oval 122">
                <a:extLst>
                  <a:ext uri="{FF2B5EF4-FFF2-40B4-BE49-F238E27FC236}">
                    <a16:creationId xmlns:a16="http://schemas.microsoft.com/office/drawing/2014/main" id="{C7E2236F-5D42-4841-962C-567348290A15}"/>
                  </a:ext>
                  <a:ext uri="{C183D7F6-B498-43B3-948B-1728B52AA6E4}">
                    <adec:decorative xmlns:adec="http://schemas.microsoft.com/office/drawing/2017/decorative" val="1"/>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36" name="Rectangle 16">
              <a:extLst>
                <a:ext uri="{FF2B5EF4-FFF2-40B4-BE49-F238E27FC236}">
                  <a16:creationId xmlns:a16="http://schemas.microsoft.com/office/drawing/2014/main" id="{F94ACC25-2F8F-409D-BEA0-5D76C20F5FB0}"/>
                </a:ext>
                <a:ext uri="{C183D7F6-B498-43B3-948B-1728B52AA6E4}">
                  <adec:decorative xmlns:adec="http://schemas.microsoft.com/office/drawing/2017/decorative" val="1"/>
                </a:ext>
              </a:extLst>
            </p:cNvPr>
            <p:cNvSpPr>
              <a:spLocks noChangeArrowheads="1"/>
            </p:cNvSpPr>
            <p:nvPr/>
          </p:nvSpPr>
          <p:spPr bwMode="auto">
            <a:xfrm>
              <a:off x="9235564" y="4851408"/>
              <a:ext cx="3206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srgbClr val="FFFFFF"/>
                  </a:solidFill>
                  <a:effectLst/>
                  <a:uLnTx/>
                  <a:uFillTx/>
                  <a:latin typeface="Segoe UI Semibold"/>
                  <a:ea typeface="+mn-ea"/>
                  <a:cs typeface="+mn-cs"/>
                </a:rPr>
                <a:t>Node</a:t>
              </a:r>
              <a:endParaRPr kumimoji="0" lang="en-US" altLang="en-US" sz="1800" b="0" i="0" u="none" strike="noStrike" kern="0" cap="none" spc="0" normalizeH="0" baseline="0" noProof="0">
                <a:ln>
                  <a:noFill/>
                </a:ln>
                <a:solidFill>
                  <a:srgbClr val="FFFFFF"/>
                </a:solidFill>
                <a:effectLst/>
                <a:uLnTx/>
                <a:uFillTx/>
                <a:latin typeface="Segoe UI Semibold"/>
                <a:ea typeface="+mn-ea"/>
                <a:cs typeface="+mn-cs"/>
              </a:endParaRPr>
            </a:p>
          </p:txBody>
        </p:sp>
        <p:grpSp>
          <p:nvGrpSpPr>
            <p:cNvPr id="137" name="Group 105">
              <a:extLst>
                <a:ext uri="{FF2B5EF4-FFF2-40B4-BE49-F238E27FC236}">
                  <a16:creationId xmlns:a16="http://schemas.microsoft.com/office/drawing/2014/main" id="{21C6D906-CEE7-4E91-8601-4614D244295F}"/>
                </a:ext>
              </a:extLst>
            </p:cNvPr>
            <p:cNvGrpSpPr>
              <a:grpSpLocks noChangeAspect="1"/>
            </p:cNvGrpSpPr>
            <p:nvPr/>
          </p:nvGrpSpPr>
          <p:grpSpPr bwMode="auto">
            <a:xfrm>
              <a:off x="9191195" y="4384130"/>
              <a:ext cx="409339" cy="409339"/>
              <a:chOff x="2208" y="2781"/>
              <a:chExt cx="312" cy="312"/>
            </a:xfrm>
          </p:grpSpPr>
          <p:sp>
            <p:nvSpPr>
              <p:cNvPr id="168" name="AutoShape 104">
                <a:extLst>
                  <a:ext uri="{FF2B5EF4-FFF2-40B4-BE49-F238E27FC236}">
                    <a16:creationId xmlns:a16="http://schemas.microsoft.com/office/drawing/2014/main" id="{0AD1A065-7FC9-4452-BB2E-6D9CBB30BEDA}"/>
                  </a:ext>
                  <a:ext uri="{C183D7F6-B498-43B3-948B-1728B52AA6E4}">
                    <adec:decorative xmlns:adec="http://schemas.microsoft.com/office/drawing/2017/decorative" val="1"/>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9" name="Rectangle 106">
                <a:extLst>
                  <a:ext uri="{FF2B5EF4-FFF2-40B4-BE49-F238E27FC236}">
                    <a16:creationId xmlns:a16="http://schemas.microsoft.com/office/drawing/2014/main" id="{20B0393A-A3A3-48B1-BF43-C9C535EB4A29}"/>
                  </a:ext>
                  <a:ext uri="{C183D7F6-B498-43B3-948B-1728B52AA6E4}">
                    <adec:decorative xmlns:adec="http://schemas.microsoft.com/office/drawing/2017/decorative" val="1"/>
                  </a:ext>
                </a:extLst>
              </p:cNvPr>
              <p:cNvSpPr>
                <a:spLocks noChangeArrowheads="1"/>
              </p:cNvSpPr>
              <p:nvPr/>
            </p:nvSpPr>
            <p:spPr bwMode="auto">
              <a:xfrm>
                <a:off x="2208" y="2781"/>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0" name="Rectangle 107">
                <a:extLst>
                  <a:ext uri="{FF2B5EF4-FFF2-40B4-BE49-F238E27FC236}">
                    <a16:creationId xmlns:a16="http://schemas.microsoft.com/office/drawing/2014/main" id="{0CFAA393-EC42-4C5D-8403-B285AC62DD19}"/>
                  </a:ext>
                  <a:ext uri="{C183D7F6-B498-43B3-948B-1728B52AA6E4}">
                    <adec:decorative xmlns:adec="http://schemas.microsoft.com/office/drawing/2017/decorative" val="1"/>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1" name="Rectangle 108">
                <a:extLst>
                  <a:ext uri="{FF2B5EF4-FFF2-40B4-BE49-F238E27FC236}">
                    <a16:creationId xmlns:a16="http://schemas.microsoft.com/office/drawing/2014/main" id="{8754FEDF-A2FE-4F06-A047-8CC3E385E593}"/>
                  </a:ext>
                  <a:ext uri="{C183D7F6-B498-43B3-948B-1728B52AA6E4}">
                    <adec:decorative xmlns:adec="http://schemas.microsoft.com/office/drawing/2017/decorative" val="1"/>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2" name="Rectangle 109">
                <a:extLst>
                  <a:ext uri="{FF2B5EF4-FFF2-40B4-BE49-F238E27FC236}">
                    <a16:creationId xmlns:a16="http://schemas.microsoft.com/office/drawing/2014/main" id="{A782714F-AC81-499D-B890-3D69348041A7}"/>
                  </a:ext>
                  <a:ext uri="{C183D7F6-B498-43B3-948B-1728B52AA6E4}">
                    <adec:decorative xmlns:adec="http://schemas.microsoft.com/office/drawing/2017/decorative" val="1"/>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3" name="Rectangle 110">
                <a:extLst>
                  <a:ext uri="{FF2B5EF4-FFF2-40B4-BE49-F238E27FC236}">
                    <a16:creationId xmlns:a16="http://schemas.microsoft.com/office/drawing/2014/main" id="{BAF7321F-E63B-4935-88D4-8B1972CFA3D1}"/>
                  </a:ext>
                  <a:ext uri="{C183D7F6-B498-43B3-948B-1728B52AA6E4}">
                    <adec:decorative xmlns:adec="http://schemas.microsoft.com/office/drawing/2017/decorative" val="1"/>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4" name="Oval 111">
                <a:extLst>
                  <a:ext uri="{FF2B5EF4-FFF2-40B4-BE49-F238E27FC236}">
                    <a16:creationId xmlns:a16="http://schemas.microsoft.com/office/drawing/2014/main" id="{D6A87DD3-D6DF-47B8-8160-F291C6F243BE}"/>
                  </a:ext>
                  <a:ext uri="{C183D7F6-B498-43B3-948B-1728B52AA6E4}">
                    <adec:decorative xmlns:adec="http://schemas.microsoft.com/office/drawing/2017/decorative" val="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5" name="Oval 112">
                <a:extLst>
                  <a:ext uri="{FF2B5EF4-FFF2-40B4-BE49-F238E27FC236}">
                    <a16:creationId xmlns:a16="http://schemas.microsoft.com/office/drawing/2014/main" id="{8D20A03E-E38B-47FE-85B7-B79491C1D517}"/>
                  </a:ext>
                  <a:ext uri="{C183D7F6-B498-43B3-948B-1728B52AA6E4}">
                    <adec:decorative xmlns:adec="http://schemas.microsoft.com/office/drawing/2017/decorative" val="1"/>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6" name="Oval 113">
                <a:extLst>
                  <a:ext uri="{FF2B5EF4-FFF2-40B4-BE49-F238E27FC236}">
                    <a16:creationId xmlns:a16="http://schemas.microsoft.com/office/drawing/2014/main" id="{B8FC3EB6-0663-47D7-BC0C-EF1A064CD894}"/>
                  </a:ext>
                  <a:ext uri="{C183D7F6-B498-43B3-948B-1728B52AA6E4}">
                    <adec:decorative xmlns:adec="http://schemas.microsoft.com/office/drawing/2017/decorative" val="1"/>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7" name="Oval 114">
                <a:extLst>
                  <a:ext uri="{FF2B5EF4-FFF2-40B4-BE49-F238E27FC236}">
                    <a16:creationId xmlns:a16="http://schemas.microsoft.com/office/drawing/2014/main" id="{83C5A2C3-2163-4C54-801B-AB2364B87C89}"/>
                  </a:ext>
                  <a:ext uri="{C183D7F6-B498-43B3-948B-1728B52AA6E4}">
                    <adec:decorative xmlns:adec="http://schemas.microsoft.com/office/drawing/2017/decorative" val="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8" name="Oval 115">
                <a:extLst>
                  <a:ext uri="{FF2B5EF4-FFF2-40B4-BE49-F238E27FC236}">
                    <a16:creationId xmlns:a16="http://schemas.microsoft.com/office/drawing/2014/main" id="{43D3E78F-4E9C-4955-B93F-A1F3783411A3}"/>
                  </a:ext>
                  <a:ext uri="{C183D7F6-B498-43B3-948B-1728B52AA6E4}">
                    <adec:decorative xmlns:adec="http://schemas.microsoft.com/office/drawing/2017/decorative" val="1"/>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9" name="Oval 116">
                <a:extLst>
                  <a:ext uri="{FF2B5EF4-FFF2-40B4-BE49-F238E27FC236}">
                    <a16:creationId xmlns:a16="http://schemas.microsoft.com/office/drawing/2014/main" id="{77D9783B-33B0-423E-AD45-FE64F02FF096}"/>
                  </a:ext>
                  <a:ext uri="{C183D7F6-B498-43B3-948B-1728B52AA6E4}">
                    <adec:decorative xmlns:adec="http://schemas.microsoft.com/office/drawing/2017/decorative" val="1"/>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0" name="Oval 117">
                <a:extLst>
                  <a:ext uri="{FF2B5EF4-FFF2-40B4-BE49-F238E27FC236}">
                    <a16:creationId xmlns:a16="http://schemas.microsoft.com/office/drawing/2014/main" id="{0DA87FCC-FF0B-4CD1-A8B9-F98B1E01B101}"/>
                  </a:ext>
                  <a:ext uri="{C183D7F6-B498-43B3-948B-1728B52AA6E4}">
                    <adec:decorative xmlns:adec="http://schemas.microsoft.com/office/drawing/2017/decorative" val="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1" name="Oval 118">
                <a:extLst>
                  <a:ext uri="{FF2B5EF4-FFF2-40B4-BE49-F238E27FC236}">
                    <a16:creationId xmlns:a16="http://schemas.microsoft.com/office/drawing/2014/main" id="{867A0791-F42B-45E1-907F-C8A9DB044462}"/>
                  </a:ext>
                  <a:ext uri="{C183D7F6-B498-43B3-948B-1728B52AA6E4}">
                    <adec:decorative xmlns:adec="http://schemas.microsoft.com/office/drawing/2017/decorative" val="1"/>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2" name="Oval 119">
                <a:extLst>
                  <a:ext uri="{FF2B5EF4-FFF2-40B4-BE49-F238E27FC236}">
                    <a16:creationId xmlns:a16="http://schemas.microsoft.com/office/drawing/2014/main" id="{00264F05-1D3B-41B6-9ED7-442B38E24D19}"/>
                  </a:ext>
                  <a:ext uri="{C183D7F6-B498-43B3-948B-1728B52AA6E4}">
                    <adec:decorative xmlns:adec="http://schemas.microsoft.com/office/drawing/2017/decorative" val="1"/>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3" name="Oval 120">
                <a:extLst>
                  <a:ext uri="{FF2B5EF4-FFF2-40B4-BE49-F238E27FC236}">
                    <a16:creationId xmlns:a16="http://schemas.microsoft.com/office/drawing/2014/main" id="{AF94397D-C700-44E2-9FC1-FCA86A54253E}"/>
                  </a:ext>
                  <a:ext uri="{C183D7F6-B498-43B3-948B-1728B52AA6E4}">
                    <adec:decorative xmlns:adec="http://schemas.microsoft.com/office/drawing/2017/decorative" val="1"/>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4" name="Oval 121">
                <a:extLst>
                  <a:ext uri="{FF2B5EF4-FFF2-40B4-BE49-F238E27FC236}">
                    <a16:creationId xmlns:a16="http://schemas.microsoft.com/office/drawing/2014/main" id="{3DF67819-97B7-4157-82F8-864E317E454C}"/>
                  </a:ext>
                  <a:ext uri="{C183D7F6-B498-43B3-948B-1728B52AA6E4}">
                    <adec:decorative xmlns:adec="http://schemas.microsoft.com/office/drawing/2017/decorative" val="1"/>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5" name="Oval 122">
                <a:extLst>
                  <a:ext uri="{FF2B5EF4-FFF2-40B4-BE49-F238E27FC236}">
                    <a16:creationId xmlns:a16="http://schemas.microsoft.com/office/drawing/2014/main" id="{1B75BFD5-D2C6-44D6-923E-A0A0F8048618}"/>
                  </a:ext>
                  <a:ext uri="{C183D7F6-B498-43B3-948B-1728B52AA6E4}">
                    <adec:decorative xmlns:adec="http://schemas.microsoft.com/office/drawing/2017/decorative" val="1"/>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38" name="Rectangle 16">
              <a:extLst>
                <a:ext uri="{FF2B5EF4-FFF2-40B4-BE49-F238E27FC236}">
                  <a16:creationId xmlns:a16="http://schemas.microsoft.com/office/drawing/2014/main" id="{AB642D10-F89F-4EF6-88D8-56F26446976E}"/>
                </a:ext>
                <a:ext uri="{C183D7F6-B498-43B3-948B-1728B52AA6E4}">
                  <adec:decorative xmlns:adec="http://schemas.microsoft.com/office/drawing/2017/decorative" val="1"/>
                </a:ext>
              </a:extLst>
            </p:cNvPr>
            <p:cNvSpPr>
              <a:spLocks noChangeArrowheads="1"/>
            </p:cNvSpPr>
            <p:nvPr/>
          </p:nvSpPr>
          <p:spPr bwMode="auto">
            <a:xfrm>
              <a:off x="8493872" y="4851408"/>
              <a:ext cx="3206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srgbClr val="FFFFFF"/>
                  </a:solidFill>
                  <a:effectLst/>
                  <a:uLnTx/>
                  <a:uFillTx/>
                  <a:latin typeface="Segoe UI Semibold"/>
                  <a:ea typeface="+mn-ea"/>
                  <a:cs typeface="+mn-cs"/>
                </a:rPr>
                <a:t>Node</a:t>
              </a:r>
              <a:endParaRPr kumimoji="0" lang="en-US" altLang="en-US" sz="1800" b="0" i="0" u="none" strike="noStrike" kern="0" cap="none" spc="0" normalizeH="0" baseline="0" noProof="0">
                <a:ln>
                  <a:noFill/>
                </a:ln>
                <a:solidFill>
                  <a:srgbClr val="FFFFFF"/>
                </a:solidFill>
                <a:effectLst/>
                <a:uLnTx/>
                <a:uFillTx/>
                <a:latin typeface="Segoe UI Semibold"/>
                <a:ea typeface="+mn-ea"/>
                <a:cs typeface="+mn-cs"/>
              </a:endParaRPr>
            </a:p>
          </p:txBody>
        </p:sp>
        <p:grpSp>
          <p:nvGrpSpPr>
            <p:cNvPr id="139" name="Group 105">
              <a:extLst>
                <a:ext uri="{FF2B5EF4-FFF2-40B4-BE49-F238E27FC236}">
                  <a16:creationId xmlns:a16="http://schemas.microsoft.com/office/drawing/2014/main" id="{3EE71CF5-2298-4CDB-895E-551CFBF3CF07}"/>
                </a:ext>
              </a:extLst>
            </p:cNvPr>
            <p:cNvGrpSpPr>
              <a:grpSpLocks noChangeAspect="1"/>
            </p:cNvGrpSpPr>
            <p:nvPr/>
          </p:nvGrpSpPr>
          <p:grpSpPr bwMode="auto">
            <a:xfrm>
              <a:off x="8449503" y="4384130"/>
              <a:ext cx="409339" cy="409339"/>
              <a:chOff x="2208" y="2781"/>
              <a:chExt cx="312" cy="312"/>
            </a:xfrm>
          </p:grpSpPr>
          <p:sp>
            <p:nvSpPr>
              <p:cNvPr id="150" name="AutoShape 104">
                <a:extLst>
                  <a:ext uri="{FF2B5EF4-FFF2-40B4-BE49-F238E27FC236}">
                    <a16:creationId xmlns:a16="http://schemas.microsoft.com/office/drawing/2014/main" id="{14E26709-EFB3-4189-BE61-ED96B92FF007}"/>
                  </a:ext>
                  <a:ext uri="{C183D7F6-B498-43B3-948B-1728B52AA6E4}">
                    <adec:decorative xmlns:adec="http://schemas.microsoft.com/office/drawing/2017/decorative" val="1"/>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1" name="Rectangle 106">
                <a:extLst>
                  <a:ext uri="{FF2B5EF4-FFF2-40B4-BE49-F238E27FC236}">
                    <a16:creationId xmlns:a16="http://schemas.microsoft.com/office/drawing/2014/main" id="{144BFF51-F4BC-4642-8CA3-D72AA349A812}"/>
                  </a:ext>
                  <a:ext uri="{C183D7F6-B498-43B3-948B-1728B52AA6E4}">
                    <adec:decorative xmlns:adec="http://schemas.microsoft.com/office/drawing/2017/decorative" val="1"/>
                  </a:ext>
                </a:extLst>
              </p:cNvPr>
              <p:cNvSpPr>
                <a:spLocks noChangeArrowheads="1"/>
              </p:cNvSpPr>
              <p:nvPr/>
            </p:nvSpPr>
            <p:spPr bwMode="auto">
              <a:xfrm>
                <a:off x="2208" y="2781"/>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2" name="Rectangle 107">
                <a:extLst>
                  <a:ext uri="{FF2B5EF4-FFF2-40B4-BE49-F238E27FC236}">
                    <a16:creationId xmlns:a16="http://schemas.microsoft.com/office/drawing/2014/main" id="{7DF43F8E-6D81-433E-8101-BEE38B009BAC}"/>
                  </a:ext>
                  <a:ext uri="{C183D7F6-B498-43B3-948B-1728B52AA6E4}">
                    <adec:decorative xmlns:adec="http://schemas.microsoft.com/office/drawing/2017/decorative" val="1"/>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3" name="Rectangle 108">
                <a:extLst>
                  <a:ext uri="{FF2B5EF4-FFF2-40B4-BE49-F238E27FC236}">
                    <a16:creationId xmlns:a16="http://schemas.microsoft.com/office/drawing/2014/main" id="{24AD13D6-B02B-4673-9342-536218E56D92}"/>
                  </a:ext>
                  <a:ext uri="{C183D7F6-B498-43B3-948B-1728B52AA6E4}">
                    <adec:decorative xmlns:adec="http://schemas.microsoft.com/office/drawing/2017/decorative" val="1"/>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4" name="Rectangle 109">
                <a:extLst>
                  <a:ext uri="{FF2B5EF4-FFF2-40B4-BE49-F238E27FC236}">
                    <a16:creationId xmlns:a16="http://schemas.microsoft.com/office/drawing/2014/main" id="{474513D1-DE0B-4815-8678-7D15EBA83902}"/>
                  </a:ext>
                  <a:ext uri="{C183D7F6-B498-43B3-948B-1728B52AA6E4}">
                    <adec:decorative xmlns:adec="http://schemas.microsoft.com/office/drawing/2017/decorative" val="1"/>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5" name="Rectangle 110">
                <a:extLst>
                  <a:ext uri="{FF2B5EF4-FFF2-40B4-BE49-F238E27FC236}">
                    <a16:creationId xmlns:a16="http://schemas.microsoft.com/office/drawing/2014/main" id="{53071353-36EF-45C9-BA20-DE66F31B66CC}"/>
                  </a:ext>
                  <a:ext uri="{C183D7F6-B498-43B3-948B-1728B52AA6E4}">
                    <adec:decorative xmlns:adec="http://schemas.microsoft.com/office/drawing/2017/decorative" val="1"/>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6" name="Oval 111">
                <a:extLst>
                  <a:ext uri="{FF2B5EF4-FFF2-40B4-BE49-F238E27FC236}">
                    <a16:creationId xmlns:a16="http://schemas.microsoft.com/office/drawing/2014/main" id="{AC36088B-47A8-4E5F-BBC7-CCCD0CDB203C}"/>
                  </a:ext>
                  <a:ext uri="{C183D7F6-B498-43B3-948B-1728B52AA6E4}">
                    <adec:decorative xmlns:adec="http://schemas.microsoft.com/office/drawing/2017/decorative" val="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7" name="Oval 112">
                <a:extLst>
                  <a:ext uri="{FF2B5EF4-FFF2-40B4-BE49-F238E27FC236}">
                    <a16:creationId xmlns:a16="http://schemas.microsoft.com/office/drawing/2014/main" id="{45074BEE-BBE5-45F0-8F20-FDD927405EB3}"/>
                  </a:ext>
                  <a:ext uri="{C183D7F6-B498-43B3-948B-1728B52AA6E4}">
                    <adec:decorative xmlns:adec="http://schemas.microsoft.com/office/drawing/2017/decorative" val="1"/>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8" name="Oval 113">
                <a:extLst>
                  <a:ext uri="{FF2B5EF4-FFF2-40B4-BE49-F238E27FC236}">
                    <a16:creationId xmlns:a16="http://schemas.microsoft.com/office/drawing/2014/main" id="{04D30540-3430-42ED-B734-0A5CDF5154A9}"/>
                  </a:ext>
                  <a:ext uri="{C183D7F6-B498-43B3-948B-1728B52AA6E4}">
                    <adec:decorative xmlns:adec="http://schemas.microsoft.com/office/drawing/2017/decorative" val="1"/>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9" name="Oval 114">
                <a:extLst>
                  <a:ext uri="{FF2B5EF4-FFF2-40B4-BE49-F238E27FC236}">
                    <a16:creationId xmlns:a16="http://schemas.microsoft.com/office/drawing/2014/main" id="{690611E8-3A5B-4532-885E-81648BCC1726}"/>
                  </a:ext>
                  <a:ext uri="{C183D7F6-B498-43B3-948B-1728B52AA6E4}">
                    <adec:decorative xmlns:adec="http://schemas.microsoft.com/office/drawing/2017/decorative" val="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0" name="Oval 115">
                <a:extLst>
                  <a:ext uri="{FF2B5EF4-FFF2-40B4-BE49-F238E27FC236}">
                    <a16:creationId xmlns:a16="http://schemas.microsoft.com/office/drawing/2014/main" id="{35298C9A-B927-4856-ACF8-E458E0E9D071}"/>
                  </a:ext>
                  <a:ext uri="{C183D7F6-B498-43B3-948B-1728B52AA6E4}">
                    <adec:decorative xmlns:adec="http://schemas.microsoft.com/office/drawing/2017/decorative" val="1"/>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1" name="Oval 116">
                <a:extLst>
                  <a:ext uri="{FF2B5EF4-FFF2-40B4-BE49-F238E27FC236}">
                    <a16:creationId xmlns:a16="http://schemas.microsoft.com/office/drawing/2014/main" id="{6D237E02-9180-4CD0-BB1F-6847A19E64DB}"/>
                  </a:ext>
                  <a:ext uri="{C183D7F6-B498-43B3-948B-1728B52AA6E4}">
                    <adec:decorative xmlns:adec="http://schemas.microsoft.com/office/drawing/2017/decorative" val="1"/>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2" name="Oval 117">
                <a:extLst>
                  <a:ext uri="{FF2B5EF4-FFF2-40B4-BE49-F238E27FC236}">
                    <a16:creationId xmlns:a16="http://schemas.microsoft.com/office/drawing/2014/main" id="{9E63653F-1675-4270-9EB1-95ACDD8FAE84}"/>
                  </a:ext>
                  <a:ext uri="{C183D7F6-B498-43B3-948B-1728B52AA6E4}">
                    <adec:decorative xmlns:adec="http://schemas.microsoft.com/office/drawing/2017/decorative" val="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3" name="Oval 118">
                <a:extLst>
                  <a:ext uri="{FF2B5EF4-FFF2-40B4-BE49-F238E27FC236}">
                    <a16:creationId xmlns:a16="http://schemas.microsoft.com/office/drawing/2014/main" id="{0D31D6B9-467C-4D02-B988-E57008F551E8}"/>
                  </a:ext>
                  <a:ext uri="{C183D7F6-B498-43B3-948B-1728B52AA6E4}">
                    <adec:decorative xmlns:adec="http://schemas.microsoft.com/office/drawing/2017/decorative" val="1"/>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4" name="Oval 119">
                <a:extLst>
                  <a:ext uri="{FF2B5EF4-FFF2-40B4-BE49-F238E27FC236}">
                    <a16:creationId xmlns:a16="http://schemas.microsoft.com/office/drawing/2014/main" id="{497CE092-780A-4EF2-B6EA-C2CC2140D45D}"/>
                  </a:ext>
                  <a:ext uri="{C183D7F6-B498-43B3-948B-1728B52AA6E4}">
                    <adec:decorative xmlns:adec="http://schemas.microsoft.com/office/drawing/2017/decorative" val="1"/>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5" name="Oval 120">
                <a:extLst>
                  <a:ext uri="{FF2B5EF4-FFF2-40B4-BE49-F238E27FC236}">
                    <a16:creationId xmlns:a16="http://schemas.microsoft.com/office/drawing/2014/main" id="{C8C0E014-5373-4D45-A4D9-FCB7C8F927FE}"/>
                  </a:ext>
                  <a:ext uri="{C183D7F6-B498-43B3-948B-1728B52AA6E4}">
                    <adec:decorative xmlns:adec="http://schemas.microsoft.com/office/drawing/2017/decorative" val="1"/>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6" name="Oval 121">
                <a:extLst>
                  <a:ext uri="{FF2B5EF4-FFF2-40B4-BE49-F238E27FC236}">
                    <a16:creationId xmlns:a16="http://schemas.microsoft.com/office/drawing/2014/main" id="{075B41BC-C3B1-46B9-B01C-70A703F3E8E8}"/>
                  </a:ext>
                  <a:ext uri="{C183D7F6-B498-43B3-948B-1728B52AA6E4}">
                    <adec:decorative xmlns:adec="http://schemas.microsoft.com/office/drawing/2017/decorative" val="1"/>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7" name="Oval 122">
                <a:extLst>
                  <a:ext uri="{FF2B5EF4-FFF2-40B4-BE49-F238E27FC236}">
                    <a16:creationId xmlns:a16="http://schemas.microsoft.com/office/drawing/2014/main" id="{1D057C7F-82E5-4969-B235-1BBE6CDEB8FB}"/>
                  </a:ext>
                  <a:ext uri="{C183D7F6-B498-43B3-948B-1728B52AA6E4}">
                    <adec:decorative xmlns:adec="http://schemas.microsoft.com/office/drawing/2017/decorative" val="1"/>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40" name="Graphic 8">
              <a:extLst>
                <a:ext uri="{FF2B5EF4-FFF2-40B4-BE49-F238E27FC236}">
                  <a16:creationId xmlns:a16="http://schemas.microsoft.com/office/drawing/2014/main" id="{DC7C1BB4-6AF8-4A4A-BCB1-03C1610C8618}"/>
                </a:ext>
              </a:extLst>
            </p:cNvPr>
            <p:cNvGrpSpPr/>
            <p:nvPr/>
          </p:nvGrpSpPr>
          <p:grpSpPr>
            <a:xfrm>
              <a:off x="7575830" y="4365809"/>
              <a:ext cx="409338" cy="396173"/>
              <a:chOff x="-850533" y="4628630"/>
              <a:chExt cx="637376" cy="616878"/>
            </a:xfrm>
            <a:solidFill>
              <a:srgbClr val="0078D4"/>
            </a:solidFill>
          </p:grpSpPr>
          <p:sp>
            <p:nvSpPr>
              <p:cNvPr id="148" name="Freeform 68">
                <a:extLst>
                  <a:ext uri="{FF2B5EF4-FFF2-40B4-BE49-F238E27FC236}">
                    <a16:creationId xmlns:a16="http://schemas.microsoft.com/office/drawing/2014/main" id="{3EA47537-E928-4C3B-B1BC-2BBE47A39549}"/>
                  </a:ext>
                  <a:ext uri="{C183D7F6-B498-43B3-948B-1728B52AA6E4}">
                    <adec:decorative xmlns:adec="http://schemas.microsoft.com/office/drawing/2017/decorative" val="1"/>
                  </a:ext>
                </a:extLst>
              </p:cNvPr>
              <p:cNvSpPr/>
              <p:nvPr/>
            </p:nvSpPr>
            <p:spPr>
              <a:xfrm>
                <a:off x="-850533" y="4628630"/>
                <a:ext cx="637376" cy="616878"/>
              </a:xfrm>
              <a:custGeom>
                <a:avLst/>
                <a:gdLst>
                  <a:gd name="connsiteX0" fmla="*/ 199148 w 637376"/>
                  <a:gd name="connsiteY0" fmla="*/ 616878 h 616878"/>
                  <a:gd name="connsiteX1" fmla="*/ 159695 w 637376"/>
                  <a:gd name="connsiteY1" fmla="*/ 597866 h 616878"/>
                  <a:gd name="connsiteX2" fmla="*/ 11217 w 637376"/>
                  <a:gd name="connsiteY2" fmla="*/ 414070 h 616878"/>
                  <a:gd name="connsiteX3" fmla="*/ 1459 w 637376"/>
                  <a:gd name="connsiteY3" fmla="*/ 370972 h 616878"/>
                  <a:gd name="connsiteX4" fmla="*/ 54487 w 637376"/>
                  <a:gd name="connsiteY4" fmla="*/ 141544 h 616878"/>
                  <a:gd name="connsiteX5" fmla="*/ 82062 w 637376"/>
                  <a:gd name="connsiteY5" fmla="*/ 107320 h 616878"/>
                  <a:gd name="connsiteX6" fmla="*/ 296718 w 637376"/>
                  <a:gd name="connsiteY6" fmla="*/ 5070 h 616878"/>
                  <a:gd name="connsiteX7" fmla="*/ 318779 w 637376"/>
                  <a:gd name="connsiteY7" fmla="*/ 0 h 616878"/>
                  <a:gd name="connsiteX8" fmla="*/ 340838 w 637376"/>
                  <a:gd name="connsiteY8" fmla="*/ 5070 h 616878"/>
                  <a:gd name="connsiteX9" fmla="*/ 555496 w 637376"/>
                  <a:gd name="connsiteY9" fmla="*/ 106897 h 616878"/>
                  <a:gd name="connsiteX10" fmla="*/ 583069 w 637376"/>
                  <a:gd name="connsiteY10" fmla="*/ 141122 h 616878"/>
                  <a:gd name="connsiteX11" fmla="*/ 636097 w 637376"/>
                  <a:gd name="connsiteY11" fmla="*/ 370549 h 616878"/>
                  <a:gd name="connsiteX12" fmla="*/ 626341 w 637376"/>
                  <a:gd name="connsiteY12" fmla="*/ 413648 h 616878"/>
                  <a:gd name="connsiteX13" fmla="*/ 477862 w 637376"/>
                  <a:gd name="connsiteY13" fmla="*/ 597444 h 616878"/>
                  <a:gd name="connsiteX14" fmla="*/ 438409 w 637376"/>
                  <a:gd name="connsiteY14" fmla="*/ 616456 h 616878"/>
                  <a:gd name="connsiteX15" fmla="*/ 199148 w 637376"/>
                  <a:gd name="connsiteY15" fmla="*/ 616878 h 616878"/>
                  <a:gd name="connsiteX16" fmla="*/ 199148 w 637376"/>
                  <a:gd name="connsiteY16" fmla="*/ 616878 h 61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7376" h="616878">
                    <a:moveTo>
                      <a:pt x="199148" y="616878"/>
                    </a:moveTo>
                    <a:cubicBezTo>
                      <a:pt x="183876" y="616878"/>
                      <a:pt x="169452" y="610120"/>
                      <a:pt x="159695" y="597866"/>
                    </a:cubicBezTo>
                    <a:lnTo>
                      <a:pt x="11217" y="414070"/>
                    </a:lnTo>
                    <a:cubicBezTo>
                      <a:pt x="1459" y="401816"/>
                      <a:pt x="-2359" y="386183"/>
                      <a:pt x="1459" y="370972"/>
                    </a:cubicBezTo>
                    <a:lnTo>
                      <a:pt x="54487" y="141544"/>
                    </a:lnTo>
                    <a:cubicBezTo>
                      <a:pt x="57881" y="126333"/>
                      <a:pt x="68062" y="114080"/>
                      <a:pt x="82062" y="107320"/>
                    </a:cubicBezTo>
                    <a:lnTo>
                      <a:pt x="296718" y="5070"/>
                    </a:lnTo>
                    <a:cubicBezTo>
                      <a:pt x="303507" y="1690"/>
                      <a:pt x="311143" y="0"/>
                      <a:pt x="318779" y="0"/>
                    </a:cubicBezTo>
                    <a:cubicBezTo>
                      <a:pt x="326416" y="0"/>
                      <a:pt x="334049" y="1690"/>
                      <a:pt x="340838" y="5070"/>
                    </a:cubicBezTo>
                    <a:lnTo>
                      <a:pt x="555496" y="106897"/>
                    </a:lnTo>
                    <a:cubicBezTo>
                      <a:pt x="569494" y="113658"/>
                      <a:pt x="579676" y="125911"/>
                      <a:pt x="583069" y="141122"/>
                    </a:cubicBezTo>
                    <a:lnTo>
                      <a:pt x="636097" y="370549"/>
                    </a:lnTo>
                    <a:cubicBezTo>
                      <a:pt x="639492" y="385761"/>
                      <a:pt x="636097" y="401394"/>
                      <a:pt x="626341" y="413648"/>
                    </a:cubicBezTo>
                    <a:lnTo>
                      <a:pt x="477862" y="597444"/>
                    </a:lnTo>
                    <a:cubicBezTo>
                      <a:pt x="468104" y="609273"/>
                      <a:pt x="453682" y="616456"/>
                      <a:pt x="438409" y="616456"/>
                    </a:cubicBezTo>
                    <a:lnTo>
                      <a:pt x="199148" y="616878"/>
                    </a:lnTo>
                    <a:lnTo>
                      <a:pt x="199148" y="616878"/>
                    </a:lnTo>
                    <a:close/>
                  </a:path>
                </a:pathLst>
              </a:custGeom>
              <a:solidFill>
                <a:srgbClr val="0078D4"/>
              </a:solidFill>
              <a:ln w="25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9" name="Freeform 71">
                <a:extLst>
                  <a:ext uri="{FF2B5EF4-FFF2-40B4-BE49-F238E27FC236}">
                    <a16:creationId xmlns:a16="http://schemas.microsoft.com/office/drawing/2014/main" id="{FDEEE4BC-FF37-4B32-B42C-0DA7DF861EC9}"/>
                  </a:ext>
                  <a:ext uri="{C183D7F6-B498-43B3-948B-1728B52AA6E4}">
                    <adec:decorative xmlns:adec="http://schemas.microsoft.com/office/drawing/2017/decorative" val="1"/>
                  </a:ext>
                </a:extLst>
              </p:cNvPr>
              <p:cNvSpPr/>
              <p:nvPr/>
            </p:nvSpPr>
            <p:spPr>
              <a:xfrm>
                <a:off x="-756801" y="4716937"/>
                <a:ext cx="452006" cy="437731"/>
              </a:xfrm>
              <a:custGeom>
                <a:avLst/>
                <a:gdLst>
                  <a:gd name="connsiteX0" fmla="*/ 439703 w 452006"/>
                  <a:gd name="connsiteY0" fmla="*/ 266610 h 437731"/>
                  <a:gd name="connsiteX1" fmla="*/ 439703 w 452006"/>
                  <a:gd name="connsiteY1" fmla="*/ 266610 h 437731"/>
                  <a:gd name="connsiteX2" fmla="*/ 439703 w 452006"/>
                  <a:gd name="connsiteY2" fmla="*/ 266610 h 437731"/>
                  <a:gd name="connsiteX3" fmla="*/ 439703 w 452006"/>
                  <a:gd name="connsiteY3" fmla="*/ 266610 h 437731"/>
                  <a:gd name="connsiteX4" fmla="*/ 439279 w 452006"/>
                  <a:gd name="connsiteY4" fmla="*/ 266610 h 437731"/>
                  <a:gd name="connsiteX5" fmla="*/ 438431 w 452006"/>
                  <a:gd name="connsiteY5" fmla="*/ 266187 h 437731"/>
                  <a:gd name="connsiteX6" fmla="*/ 435886 w 452006"/>
                  <a:gd name="connsiteY6" fmla="*/ 265765 h 437731"/>
                  <a:gd name="connsiteX7" fmla="*/ 427826 w 452006"/>
                  <a:gd name="connsiteY7" fmla="*/ 264921 h 437731"/>
                  <a:gd name="connsiteX8" fmla="*/ 423583 w 452006"/>
                  <a:gd name="connsiteY8" fmla="*/ 264496 h 437731"/>
                  <a:gd name="connsiteX9" fmla="*/ 423159 w 452006"/>
                  <a:gd name="connsiteY9" fmla="*/ 264496 h 437731"/>
                  <a:gd name="connsiteX10" fmla="*/ 400250 w 452006"/>
                  <a:gd name="connsiteY10" fmla="*/ 260695 h 437731"/>
                  <a:gd name="connsiteX11" fmla="*/ 395583 w 452006"/>
                  <a:gd name="connsiteY11" fmla="*/ 256047 h 437731"/>
                  <a:gd name="connsiteX12" fmla="*/ 395159 w 452006"/>
                  <a:gd name="connsiteY12" fmla="*/ 255202 h 437731"/>
                  <a:gd name="connsiteX13" fmla="*/ 395159 w 452006"/>
                  <a:gd name="connsiteY13" fmla="*/ 255202 h 437731"/>
                  <a:gd name="connsiteX14" fmla="*/ 389645 w 452006"/>
                  <a:gd name="connsiteY14" fmla="*/ 253511 h 437731"/>
                  <a:gd name="connsiteX15" fmla="*/ 386675 w 452006"/>
                  <a:gd name="connsiteY15" fmla="*/ 193935 h 437731"/>
                  <a:gd name="connsiteX16" fmla="*/ 362919 w 452006"/>
                  <a:gd name="connsiteY16" fmla="*/ 138586 h 437731"/>
                  <a:gd name="connsiteX17" fmla="*/ 367162 w 452006"/>
                  <a:gd name="connsiteY17" fmla="*/ 134784 h 437731"/>
                  <a:gd name="connsiteX18" fmla="*/ 367162 w 452006"/>
                  <a:gd name="connsiteY18" fmla="*/ 133939 h 437731"/>
                  <a:gd name="connsiteX19" fmla="*/ 369281 w 452006"/>
                  <a:gd name="connsiteY19" fmla="*/ 127601 h 437731"/>
                  <a:gd name="connsiteX20" fmla="*/ 388373 w 452006"/>
                  <a:gd name="connsiteY20" fmla="*/ 114503 h 437731"/>
                  <a:gd name="connsiteX21" fmla="*/ 388373 w 452006"/>
                  <a:gd name="connsiteY21" fmla="*/ 114503 h 437731"/>
                  <a:gd name="connsiteX22" fmla="*/ 392190 w 452006"/>
                  <a:gd name="connsiteY22" fmla="*/ 112390 h 437731"/>
                  <a:gd name="connsiteX23" fmla="*/ 399403 w 452006"/>
                  <a:gd name="connsiteY23" fmla="*/ 108165 h 437731"/>
                  <a:gd name="connsiteX24" fmla="*/ 401524 w 452006"/>
                  <a:gd name="connsiteY24" fmla="*/ 106475 h 437731"/>
                  <a:gd name="connsiteX25" fmla="*/ 402372 w 452006"/>
                  <a:gd name="connsiteY25" fmla="*/ 105630 h 437731"/>
                  <a:gd name="connsiteX26" fmla="*/ 402372 w 452006"/>
                  <a:gd name="connsiteY26" fmla="*/ 105630 h 437731"/>
                  <a:gd name="connsiteX27" fmla="*/ 405341 w 452006"/>
                  <a:gd name="connsiteY27" fmla="*/ 86617 h 437731"/>
                  <a:gd name="connsiteX28" fmla="*/ 395583 w 452006"/>
                  <a:gd name="connsiteY28" fmla="*/ 81969 h 437731"/>
                  <a:gd name="connsiteX29" fmla="*/ 386252 w 452006"/>
                  <a:gd name="connsiteY29" fmla="*/ 85349 h 437731"/>
                  <a:gd name="connsiteX30" fmla="*/ 386252 w 452006"/>
                  <a:gd name="connsiteY30" fmla="*/ 85349 h 437731"/>
                  <a:gd name="connsiteX31" fmla="*/ 386252 w 452006"/>
                  <a:gd name="connsiteY31" fmla="*/ 85349 h 437731"/>
                  <a:gd name="connsiteX32" fmla="*/ 385404 w 452006"/>
                  <a:gd name="connsiteY32" fmla="*/ 86194 h 437731"/>
                  <a:gd name="connsiteX33" fmla="*/ 383282 w 452006"/>
                  <a:gd name="connsiteY33" fmla="*/ 87884 h 437731"/>
                  <a:gd name="connsiteX34" fmla="*/ 377768 w 452006"/>
                  <a:gd name="connsiteY34" fmla="*/ 93799 h 437731"/>
                  <a:gd name="connsiteX35" fmla="*/ 374798 w 452006"/>
                  <a:gd name="connsiteY35" fmla="*/ 96757 h 437731"/>
                  <a:gd name="connsiteX36" fmla="*/ 374798 w 452006"/>
                  <a:gd name="connsiteY36" fmla="*/ 96757 h 437731"/>
                  <a:gd name="connsiteX37" fmla="*/ 357828 w 452006"/>
                  <a:gd name="connsiteY37" fmla="*/ 111968 h 437731"/>
                  <a:gd name="connsiteX38" fmla="*/ 354011 w 452006"/>
                  <a:gd name="connsiteY38" fmla="*/ 113235 h 437731"/>
                  <a:gd name="connsiteX39" fmla="*/ 351466 w 452006"/>
                  <a:gd name="connsiteY39" fmla="*/ 112813 h 437731"/>
                  <a:gd name="connsiteX40" fmla="*/ 350616 w 452006"/>
                  <a:gd name="connsiteY40" fmla="*/ 112813 h 437731"/>
                  <a:gd name="connsiteX41" fmla="*/ 350616 w 452006"/>
                  <a:gd name="connsiteY41" fmla="*/ 112813 h 437731"/>
                  <a:gd name="connsiteX42" fmla="*/ 345525 w 452006"/>
                  <a:gd name="connsiteY42" fmla="*/ 116193 h 437731"/>
                  <a:gd name="connsiteX43" fmla="*/ 328133 w 452006"/>
                  <a:gd name="connsiteY43" fmla="*/ 100137 h 437731"/>
                  <a:gd name="connsiteX44" fmla="*/ 239470 w 452006"/>
                  <a:gd name="connsiteY44" fmla="*/ 65068 h 437731"/>
                  <a:gd name="connsiteX45" fmla="*/ 239046 w 452006"/>
                  <a:gd name="connsiteY45" fmla="*/ 59575 h 437731"/>
                  <a:gd name="connsiteX46" fmla="*/ 238198 w 452006"/>
                  <a:gd name="connsiteY46" fmla="*/ 58730 h 437731"/>
                  <a:gd name="connsiteX47" fmla="*/ 234803 w 452006"/>
                  <a:gd name="connsiteY47" fmla="*/ 53237 h 437731"/>
                  <a:gd name="connsiteX48" fmla="*/ 236077 w 452006"/>
                  <a:gd name="connsiteY48" fmla="*/ 30421 h 437731"/>
                  <a:gd name="connsiteX49" fmla="*/ 236077 w 452006"/>
                  <a:gd name="connsiteY49" fmla="*/ 29999 h 437731"/>
                  <a:gd name="connsiteX50" fmla="*/ 236924 w 452006"/>
                  <a:gd name="connsiteY50" fmla="*/ 25774 h 437731"/>
                  <a:gd name="connsiteX51" fmla="*/ 238198 w 452006"/>
                  <a:gd name="connsiteY51" fmla="*/ 17746 h 437731"/>
                  <a:gd name="connsiteX52" fmla="*/ 238198 w 452006"/>
                  <a:gd name="connsiteY52" fmla="*/ 15211 h 437731"/>
                  <a:gd name="connsiteX53" fmla="*/ 238198 w 452006"/>
                  <a:gd name="connsiteY53" fmla="*/ 13943 h 437731"/>
                  <a:gd name="connsiteX54" fmla="*/ 238198 w 452006"/>
                  <a:gd name="connsiteY54" fmla="*/ 13943 h 437731"/>
                  <a:gd name="connsiteX55" fmla="*/ 238198 w 452006"/>
                  <a:gd name="connsiteY55" fmla="*/ 13943 h 437731"/>
                  <a:gd name="connsiteX56" fmla="*/ 225047 w 452006"/>
                  <a:gd name="connsiteY56" fmla="*/ 0 h 437731"/>
                  <a:gd name="connsiteX57" fmla="*/ 215713 w 452006"/>
                  <a:gd name="connsiteY57" fmla="*/ 4225 h 437731"/>
                  <a:gd name="connsiteX58" fmla="*/ 211897 w 452006"/>
                  <a:gd name="connsiteY58" fmla="*/ 13943 h 437731"/>
                  <a:gd name="connsiteX59" fmla="*/ 211897 w 452006"/>
                  <a:gd name="connsiteY59" fmla="*/ 13943 h 437731"/>
                  <a:gd name="connsiteX60" fmla="*/ 211897 w 452006"/>
                  <a:gd name="connsiteY60" fmla="*/ 13943 h 437731"/>
                  <a:gd name="connsiteX61" fmla="*/ 211897 w 452006"/>
                  <a:gd name="connsiteY61" fmla="*/ 14788 h 437731"/>
                  <a:gd name="connsiteX62" fmla="*/ 211897 w 452006"/>
                  <a:gd name="connsiteY62" fmla="*/ 17323 h 437731"/>
                  <a:gd name="connsiteX63" fmla="*/ 213168 w 452006"/>
                  <a:gd name="connsiteY63" fmla="*/ 25351 h 437731"/>
                  <a:gd name="connsiteX64" fmla="*/ 214016 w 452006"/>
                  <a:gd name="connsiteY64" fmla="*/ 29576 h 437731"/>
                  <a:gd name="connsiteX65" fmla="*/ 214016 w 452006"/>
                  <a:gd name="connsiteY65" fmla="*/ 29999 h 437731"/>
                  <a:gd name="connsiteX66" fmla="*/ 215290 w 452006"/>
                  <a:gd name="connsiteY66" fmla="*/ 52815 h 437731"/>
                  <a:gd name="connsiteX67" fmla="*/ 211897 w 452006"/>
                  <a:gd name="connsiteY67" fmla="*/ 58308 h 437731"/>
                  <a:gd name="connsiteX68" fmla="*/ 211046 w 452006"/>
                  <a:gd name="connsiteY68" fmla="*/ 59153 h 437731"/>
                  <a:gd name="connsiteX69" fmla="*/ 211046 w 452006"/>
                  <a:gd name="connsiteY69" fmla="*/ 59153 h 437731"/>
                  <a:gd name="connsiteX70" fmla="*/ 210623 w 452006"/>
                  <a:gd name="connsiteY70" fmla="*/ 64646 h 437731"/>
                  <a:gd name="connsiteX71" fmla="*/ 187714 w 452006"/>
                  <a:gd name="connsiteY71" fmla="*/ 68026 h 437731"/>
                  <a:gd name="connsiteX72" fmla="*/ 103719 w 452006"/>
                  <a:gd name="connsiteY72" fmla="*/ 115348 h 437731"/>
                  <a:gd name="connsiteX73" fmla="*/ 99476 w 452006"/>
                  <a:gd name="connsiteY73" fmla="*/ 112390 h 437731"/>
                  <a:gd name="connsiteX74" fmla="*/ 98628 w 452006"/>
                  <a:gd name="connsiteY74" fmla="*/ 112390 h 437731"/>
                  <a:gd name="connsiteX75" fmla="*/ 96083 w 452006"/>
                  <a:gd name="connsiteY75" fmla="*/ 112813 h 437731"/>
                  <a:gd name="connsiteX76" fmla="*/ 92265 w 452006"/>
                  <a:gd name="connsiteY76" fmla="*/ 111545 h 437731"/>
                  <a:gd name="connsiteX77" fmla="*/ 75296 w 452006"/>
                  <a:gd name="connsiteY77" fmla="*/ 95912 h 437731"/>
                  <a:gd name="connsiteX78" fmla="*/ 75296 w 452006"/>
                  <a:gd name="connsiteY78" fmla="*/ 95912 h 437731"/>
                  <a:gd name="connsiteX79" fmla="*/ 72326 w 452006"/>
                  <a:gd name="connsiteY79" fmla="*/ 92954 h 437731"/>
                  <a:gd name="connsiteX80" fmla="*/ 66811 w 452006"/>
                  <a:gd name="connsiteY80" fmla="*/ 87039 h 437731"/>
                  <a:gd name="connsiteX81" fmla="*/ 64690 w 452006"/>
                  <a:gd name="connsiteY81" fmla="*/ 85349 h 437731"/>
                  <a:gd name="connsiteX82" fmla="*/ 63842 w 452006"/>
                  <a:gd name="connsiteY82" fmla="*/ 84504 h 437731"/>
                  <a:gd name="connsiteX83" fmla="*/ 63842 w 452006"/>
                  <a:gd name="connsiteY83" fmla="*/ 84504 h 437731"/>
                  <a:gd name="connsiteX84" fmla="*/ 54509 w 452006"/>
                  <a:gd name="connsiteY84" fmla="*/ 81124 h 437731"/>
                  <a:gd name="connsiteX85" fmla="*/ 44752 w 452006"/>
                  <a:gd name="connsiteY85" fmla="*/ 85772 h 437731"/>
                  <a:gd name="connsiteX86" fmla="*/ 47721 w 452006"/>
                  <a:gd name="connsiteY86" fmla="*/ 104785 h 437731"/>
                  <a:gd name="connsiteX87" fmla="*/ 47721 w 452006"/>
                  <a:gd name="connsiteY87" fmla="*/ 104785 h 437731"/>
                  <a:gd name="connsiteX88" fmla="*/ 47721 w 452006"/>
                  <a:gd name="connsiteY88" fmla="*/ 104785 h 437731"/>
                  <a:gd name="connsiteX89" fmla="*/ 48570 w 452006"/>
                  <a:gd name="connsiteY89" fmla="*/ 105208 h 437731"/>
                  <a:gd name="connsiteX90" fmla="*/ 50691 w 452006"/>
                  <a:gd name="connsiteY90" fmla="*/ 106897 h 437731"/>
                  <a:gd name="connsiteX91" fmla="*/ 57903 w 452006"/>
                  <a:gd name="connsiteY91" fmla="*/ 111123 h 437731"/>
                  <a:gd name="connsiteX92" fmla="*/ 61721 w 452006"/>
                  <a:gd name="connsiteY92" fmla="*/ 113235 h 437731"/>
                  <a:gd name="connsiteX93" fmla="*/ 61721 w 452006"/>
                  <a:gd name="connsiteY93" fmla="*/ 113235 h 437731"/>
                  <a:gd name="connsiteX94" fmla="*/ 80811 w 452006"/>
                  <a:gd name="connsiteY94" fmla="*/ 126333 h 437731"/>
                  <a:gd name="connsiteX95" fmla="*/ 82932 w 452006"/>
                  <a:gd name="connsiteY95" fmla="*/ 132671 h 437731"/>
                  <a:gd name="connsiteX96" fmla="*/ 82932 w 452006"/>
                  <a:gd name="connsiteY96" fmla="*/ 133516 h 437731"/>
                  <a:gd name="connsiteX97" fmla="*/ 82932 w 452006"/>
                  <a:gd name="connsiteY97" fmla="*/ 133516 h 437731"/>
                  <a:gd name="connsiteX98" fmla="*/ 87174 w 452006"/>
                  <a:gd name="connsiteY98" fmla="*/ 137319 h 437731"/>
                  <a:gd name="connsiteX99" fmla="*/ 85053 w 452006"/>
                  <a:gd name="connsiteY99" fmla="*/ 140699 h 437731"/>
                  <a:gd name="connsiteX100" fmla="*/ 61296 w 452006"/>
                  <a:gd name="connsiteY100" fmla="*/ 252245 h 437731"/>
                  <a:gd name="connsiteX101" fmla="*/ 55782 w 452006"/>
                  <a:gd name="connsiteY101" fmla="*/ 253933 h 437731"/>
                  <a:gd name="connsiteX102" fmla="*/ 55357 w 452006"/>
                  <a:gd name="connsiteY102" fmla="*/ 254780 h 437731"/>
                  <a:gd name="connsiteX103" fmla="*/ 50691 w 452006"/>
                  <a:gd name="connsiteY103" fmla="*/ 259426 h 437731"/>
                  <a:gd name="connsiteX104" fmla="*/ 27783 w 452006"/>
                  <a:gd name="connsiteY104" fmla="*/ 263230 h 437731"/>
                  <a:gd name="connsiteX105" fmla="*/ 27359 w 452006"/>
                  <a:gd name="connsiteY105" fmla="*/ 263230 h 437731"/>
                  <a:gd name="connsiteX106" fmla="*/ 23116 w 452006"/>
                  <a:gd name="connsiteY106" fmla="*/ 263652 h 437731"/>
                  <a:gd name="connsiteX107" fmla="*/ 15056 w 452006"/>
                  <a:gd name="connsiteY107" fmla="*/ 264496 h 437731"/>
                  <a:gd name="connsiteX108" fmla="*/ 12511 w 452006"/>
                  <a:gd name="connsiteY108" fmla="*/ 264921 h 437731"/>
                  <a:gd name="connsiteX109" fmla="*/ 11238 w 452006"/>
                  <a:gd name="connsiteY109" fmla="*/ 265343 h 437731"/>
                  <a:gd name="connsiteX110" fmla="*/ 11238 w 452006"/>
                  <a:gd name="connsiteY110" fmla="*/ 265343 h 437731"/>
                  <a:gd name="connsiteX111" fmla="*/ 11238 w 452006"/>
                  <a:gd name="connsiteY111" fmla="*/ 265343 h 437731"/>
                  <a:gd name="connsiteX112" fmla="*/ 208 w 452006"/>
                  <a:gd name="connsiteY112" fmla="*/ 280976 h 437731"/>
                  <a:gd name="connsiteX113" fmla="*/ 13783 w 452006"/>
                  <a:gd name="connsiteY113" fmla="*/ 290693 h 437731"/>
                  <a:gd name="connsiteX114" fmla="*/ 17177 w 452006"/>
                  <a:gd name="connsiteY114" fmla="*/ 290271 h 437731"/>
                  <a:gd name="connsiteX115" fmla="*/ 17177 w 452006"/>
                  <a:gd name="connsiteY115" fmla="*/ 290271 h 437731"/>
                  <a:gd name="connsiteX116" fmla="*/ 17177 w 452006"/>
                  <a:gd name="connsiteY116" fmla="*/ 290271 h 437731"/>
                  <a:gd name="connsiteX117" fmla="*/ 18026 w 452006"/>
                  <a:gd name="connsiteY117" fmla="*/ 289848 h 437731"/>
                  <a:gd name="connsiteX118" fmla="*/ 20571 w 452006"/>
                  <a:gd name="connsiteY118" fmla="*/ 289426 h 437731"/>
                  <a:gd name="connsiteX119" fmla="*/ 28207 w 452006"/>
                  <a:gd name="connsiteY119" fmla="*/ 286469 h 437731"/>
                  <a:gd name="connsiteX120" fmla="*/ 32025 w 452006"/>
                  <a:gd name="connsiteY120" fmla="*/ 284778 h 437731"/>
                  <a:gd name="connsiteX121" fmla="*/ 32449 w 452006"/>
                  <a:gd name="connsiteY121" fmla="*/ 284778 h 437731"/>
                  <a:gd name="connsiteX122" fmla="*/ 54509 w 452006"/>
                  <a:gd name="connsiteY122" fmla="*/ 278441 h 437731"/>
                  <a:gd name="connsiteX123" fmla="*/ 55357 w 452006"/>
                  <a:gd name="connsiteY123" fmla="*/ 278441 h 437731"/>
                  <a:gd name="connsiteX124" fmla="*/ 60872 w 452006"/>
                  <a:gd name="connsiteY124" fmla="*/ 280554 h 437731"/>
                  <a:gd name="connsiteX125" fmla="*/ 61721 w 452006"/>
                  <a:gd name="connsiteY125" fmla="*/ 280976 h 437731"/>
                  <a:gd name="connsiteX126" fmla="*/ 61721 w 452006"/>
                  <a:gd name="connsiteY126" fmla="*/ 280976 h 437731"/>
                  <a:gd name="connsiteX127" fmla="*/ 67660 w 452006"/>
                  <a:gd name="connsiteY127" fmla="*/ 280130 h 437731"/>
                  <a:gd name="connsiteX128" fmla="*/ 123233 w 452006"/>
                  <a:gd name="connsiteY128" fmla="*/ 359565 h 437731"/>
                  <a:gd name="connsiteX129" fmla="*/ 141475 w 452006"/>
                  <a:gd name="connsiteY129" fmla="*/ 371817 h 437731"/>
                  <a:gd name="connsiteX130" fmla="*/ 138929 w 452006"/>
                  <a:gd name="connsiteY130" fmla="*/ 377309 h 437731"/>
                  <a:gd name="connsiteX131" fmla="*/ 139354 w 452006"/>
                  <a:gd name="connsiteY131" fmla="*/ 378156 h 437731"/>
                  <a:gd name="connsiteX132" fmla="*/ 140202 w 452006"/>
                  <a:gd name="connsiteY132" fmla="*/ 384915 h 437731"/>
                  <a:gd name="connsiteX133" fmla="*/ 129172 w 452006"/>
                  <a:gd name="connsiteY133" fmla="*/ 404774 h 437731"/>
                  <a:gd name="connsiteX134" fmla="*/ 129172 w 452006"/>
                  <a:gd name="connsiteY134" fmla="*/ 405196 h 437731"/>
                  <a:gd name="connsiteX135" fmla="*/ 126627 w 452006"/>
                  <a:gd name="connsiteY135" fmla="*/ 408576 h 437731"/>
                  <a:gd name="connsiteX136" fmla="*/ 121960 w 452006"/>
                  <a:gd name="connsiteY136" fmla="*/ 415337 h 437731"/>
                  <a:gd name="connsiteX137" fmla="*/ 120688 w 452006"/>
                  <a:gd name="connsiteY137" fmla="*/ 417450 h 437731"/>
                  <a:gd name="connsiteX138" fmla="*/ 120263 w 452006"/>
                  <a:gd name="connsiteY138" fmla="*/ 418294 h 437731"/>
                  <a:gd name="connsiteX139" fmla="*/ 120263 w 452006"/>
                  <a:gd name="connsiteY139" fmla="*/ 418294 h 437731"/>
                  <a:gd name="connsiteX140" fmla="*/ 120263 w 452006"/>
                  <a:gd name="connsiteY140" fmla="*/ 418294 h 437731"/>
                  <a:gd name="connsiteX141" fmla="*/ 125778 w 452006"/>
                  <a:gd name="connsiteY141" fmla="*/ 436463 h 437731"/>
                  <a:gd name="connsiteX142" fmla="*/ 130869 w 452006"/>
                  <a:gd name="connsiteY142" fmla="*/ 437732 h 437731"/>
                  <a:gd name="connsiteX143" fmla="*/ 143596 w 452006"/>
                  <a:gd name="connsiteY143" fmla="*/ 429701 h 437731"/>
                  <a:gd name="connsiteX144" fmla="*/ 143596 w 452006"/>
                  <a:gd name="connsiteY144" fmla="*/ 429701 h 437731"/>
                  <a:gd name="connsiteX145" fmla="*/ 143596 w 452006"/>
                  <a:gd name="connsiteY145" fmla="*/ 429701 h 437731"/>
                  <a:gd name="connsiteX146" fmla="*/ 144020 w 452006"/>
                  <a:gd name="connsiteY146" fmla="*/ 428857 h 437731"/>
                  <a:gd name="connsiteX147" fmla="*/ 145293 w 452006"/>
                  <a:gd name="connsiteY147" fmla="*/ 426744 h 437731"/>
                  <a:gd name="connsiteX148" fmla="*/ 147838 w 452006"/>
                  <a:gd name="connsiteY148" fmla="*/ 419139 h 437731"/>
                  <a:gd name="connsiteX149" fmla="*/ 149111 w 452006"/>
                  <a:gd name="connsiteY149" fmla="*/ 415337 h 437731"/>
                  <a:gd name="connsiteX150" fmla="*/ 149111 w 452006"/>
                  <a:gd name="connsiteY150" fmla="*/ 415337 h 437731"/>
                  <a:gd name="connsiteX151" fmla="*/ 158019 w 452006"/>
                  <a:gd name="connsiteY151" fmla="*/ 394211 h 437731"/>
                  <a:gd name="connsiteX152" fmla="*/ 163534 w 452006"/>
                  <a:gd name="connsiteY152" fmla="*/ 390407 h 437731"/>
                  <a:gd name="connsiteX153" fmla="*/ 164384 w 452006"/>
                  <a:gd name="connsiteY153" fmla="*/ 389985 h 437731"/>
                  <a:gd name="connsiteX154" fmla="*/ 164384 w 452006"/>
                  <a:gd name="connsiteY154" fmla="*/ 389985 h 437731"/>
                  <a:gd name="connsiteX155" fmla="*/ 167353 w 452006"/>
                  <a:gd name="connsiteY155" fmla="*/ 384493 h 437731"/>
                  <a:gd name="connsiteX156" fmla="*/ 226743 w 452006"/>
                  <a:gd name="connsiteY156" fmla="*/ 395478 h 437731"/>
                  <a:gd name="connsiteX157" fmla="*/ 263650 w 452006"/>
                  <a:gd name="connsiteY157" fmla="*/ 391254 h 437731"/>
                  <a:gd name="connsiteX158" fmla="*/ 285711 w 452006"/>
                  <a:gd name="connsiteY158" fmla="*/ 384915 h 437731"/>
                  <a:gd name="connsiteX159" fmla="*/ 288257 w 452006"/>
                  <a:gd name="connsiteY159" fmla="*/ 389563 h 437731"/>
                  <a:gd name="connsiteX160" fmla="*/ 289104 w 452006"/>
                  <a:gd name="connsiteY160" fmla="*/ 389985 h 437731"/>
                  <a:gd name="connsiteX161" fmla="*/ 294619 w 452006"/>
                  <a:gd name="connsiteY161" fmla="*/ 393789 h 437731"/>
                  <a:gd name="connsiteX162" fmla="*/ 303527 w 452006"/>
                  <a:gd name="connsiteY162" fmla="*/ 414915 h 437731"/>
                  <a:gd name="connsiteX163" fmla="*/ 303527 w 452006"/>
                  <a:gd name="connsiteY163" fmla="*/ 415337 h 437731"/>
                  <a:gd name="connsiteX164" fmla="*/ 304801 w 452006"/>
                  <a:gd name="connsiteY164" fmla="*/ 419139 h 437731"/>
                  <a:gd name="connsiteX165" fmla="*/ 307346 w 452006"/>
                  <a:gd name="connsiteY165" fmla="*/ 426744 h 437731"/>
                  <a:gd name="connsiteX166" fmla="*/ 308617 w 452006"/>
                  <a:gd name="connsiteY166" fmla="*/ 428857 h 437731"/>
                  <a:gd name="connsiteX167" fmla="*/ 309044 w 452006"/>
                  <a:gd name="connsiteY167" fmla="*/ 429701 h 437731"/>
                  <a:gd name="connsiteX168" fmla="*/ 309044 w 452006"/>
                  <a:gd name="connsiteY168" fmla="*/ 429701 h 437731"/>
                  <a:gd name="connsiteX169" fmla="*/ 309044 w 452006"/>
                  <a:gd name="connsiteY169" fmla="*/ 429701 h 437731"/>
                  <a:gd name="connsiteX170" fmla="*/ 321768 w 452006"/>
                  <a:gd name="connsiteY170" fmla="*/ 437732 h 437731"/>
                  <a:gd name="connsiteX171" fmla="*/ 326859 w 452006"/>
                  <a:gd name="connsiteY171" fmla="*/ 436463 h 437731"/>
                  <a:gd name="connsiteX172" fmla="*/ 333224 w 452006"/>
                  <a:gd name="connsiteY172" fmla="*/ 428857 h 437731"/>
                  <a:gd name="connsiteX173" fmla="*/ 332374 w 452006"/>
                  <a:gd name="connsiteY173" fmla="*/ 418294 h 437731"/>
                  <a:gd name="connsiteX174" fmla="*/ 332374 w 452006"/>
                  <a:gd name="connsiteY174" fmla="*/ 418294 h 437731"/>
                  <a:gd name="connsiteX175" fmla="*/ 332374 w 452006"/>
                  <a:gd name="connsiteY175" fmla="*/ 418294 h 437731"/>
                  <a:gd name="connsiteX176" fmla="*/ 331950 w 452006"/>
                  <a:gd name="connsiteY176" fmla="*/ 417450 h 437731"/>
                  <a:gd name="connsiteX177" fmla="*/ 330679 w 452006"/>
                  <a:gd name="connsiteY177" fmla="*/ 415337 h 437731"/>
                  <a:gd name="connsiteX178" fmla="*/ 326012 w 452006"/>
                  <a:gd name="connsiteY178" fmla="*/ 408576 h 437731"/>
                  <a:gd name="connsiteX179" fmla="*/ 323466 w 452006"/>
                  <a:gd name="connsiteY179" fmla="*/ 405196 h 437731"/>
                  <a:gd name="connsiteX180" fmla="*/ 323466 w 452006"/>
                  <a:gd name="connsiteY180" fmla="*/ 404774 h 437731"/>
                  <a:gd name="connsiteX181" fmla="*/ 312437 w 452006"/>
                  <a:gd name="connsiteY181" fmla="*/ 384915 h 437731"/>
                  <a:gd name="connsiteX182" fmla="*/ 312861 w 452006"/>
                  <a:gd name="connsiteY182" fmla="*/ 378156 h 437731"/>
                  <a:gd name="connsiteX183" fmla="*/ 313285 w 452006"/>
                  <a:gd name="connsiteY183" fmla="*/ 377309 h 437731"/>
                  <a:gd name="connsiteX184" fmla="*/ 313285 w 452006"/>
                  <a:gd name="connsiteY184" fmla="*/ 377309 h 437731"/>
                  <a:gd name="connsiteX185" fmla="*/ 311163 w 452006"/>
                  <a:gd name="connsiteY185" fmla="*/ 372241 h 437731"/>
                  <a:gd name="connsiteX186" fmla="*/ 367162 w 452006"/>
                  <a:gd name="connsiteY186" fmla="*/ 317736 h 437731"/>
                  <a:gd name="connsiteX187" fmla="*/ 384978 w 452006"/>
                  <a:gd name="connsiteY187" fmla="*/ 279708 h 437731"/>
                  <a:gd name="connsiteX188" fmla="*/ 390068 w 452006"/>
                  <a:gd name="connsiteY188" fmla="*/ 280554 h 437731"/>
                  <a:gd name="connsiteX189" fmla="*/ 390919 w 452006"/>
                  <a:gd name="connsiteY189" fmla="*/ 280130 h 437731"/>
                  <a:gd name="connsiteX190" fmla="*/ 396433 w 452006"/>
                  <a:gd name="connsiteY190" fmla="*/ 278019 h 437731"/>
                  <a:gd name="connsiteX191" fmla="*/ 397281 w 452006"/>
                  <a:gd name="connsiteY191" fmla="*/ 278019 h 437731"/>
                  <a:gd name="connsiteX192" fmla="*/ 419342 w 452006"/>
                  <a:gd name="connsiteY192" fmla="*/ 284356 h 437731"/>
                  <a:gd name="connsiteX193" fmla="*/ 419766 w 452006"/>
                  <a:gd name="connsiteY193" fmla="*/ 284356 h 437731"/>
                  <a:gd name="connsiteX194" fmla="*/ 423583 w 452006"/>
                  <a:gd name="connsiteY194" fmla="*/ 286047 h 437731"/>
                  <a:gd name="connsiteX195" fmla="*/ 431219 w 452006"/>
                  <a:gd name="connsiteY195" fmla="*/ 289004 h 437731"/>
                  <a:gd name="connsiteX196" fmla="*/ 433764 w 452006"/>
                  <a:gd name="connsiteY196" fmla="*/ 289426 h 437731"/>
                  <a:gd name="connsiteX197" fmla="*/ 435036 w 452006"/>
                  <a:gd name="connsiteY197" fmla="*/ 289848 h 437731"/>
                  <a:gd name="connsiteX198" fmla="*/ 435036 w 452006"/>
                  <a:gd name="connsiteY198" fmla="*/ 289848 h 437731"/>
                  <a:gd name="connsiteX199" fmla="*/ 438431 w 452006"/>
                  <a:gd name="connsiteY199" fmla="*/ 290271 h 437731"/>
                  <a:gd name="connsiteX200" fmla="*/ 452006 w 452006"/>
                  <a:gd name="connsiteY200" fmla="*/ 280554 h 437731"/>
                  <a:gd name="connsiteX201" fmla="*/ 439703 w 452006"/>
                  <a:gd name="connsiteY201" fmla="*/ 266610 h 437731"/>
                  <a:gd name="connsiteX202" fmla="*/ 439703 w 452006"/>
                  <a:gd name="connsiteY202" fmla="*/ 266610 h 437731"/>
                  <a:gd name="connsiteX203" fmla="*/ 243289 w 452006"/>
                  <a:gd name="connsiteY203" fmla="*/ 245906 h 437731"/>
                  <a:gd name="connsiteX204" fmla="*/ 224621 w 452006"/>
                  <a:gd name="connsiteY204" fmla="*/ 254780 h 437731"/>
                  <a:gd name="connsiteX205" fmla="*/ 205956 w 452006"/>
                  <a:gd name="connsiteY205" fmla="*/ 245906 h 437731"/>
                  <a:gd name="connsiteX206" fmla="*/ 201291 w 452006"/>
                  <a:gd name="connsiteY206" fmla="*/ 226049 h 437731"/>
                  <a:gd name="connsiteX207" fmla="*/ 214016 w 452006"/>
                  <a:gd name="connsiteY207" fmla="*/ 209993 h 437731"/>
                  <a:gd name="connsiteX208" fmla="*/ 234803 w 452006"/>
                  <a:gd name="connsiteY208" fmla="*/ 209993 h 437731"/>
                  <a:gd name="connsiteX209" fmla="*/ 247530 w 452006"/>
                  <a:gd name="connsiteY209" fmla="*/ 226049 h 437731"/>
                  <a:gd name="connsiteX210" fmla="*/ 243289 w 452006"/>
                  <a:gd name="connsiteY210" fmla="*/ 245906 h 437731"/>
                  <a:gd name="connsiteX211" fmla="*/ 243289 w 452006"/>
                  <a:gd name="connsiteY211" fmla="*/ 245906 h 437731"/>
                  <a:gd name="connsiteX212" fmla="*/ 354011 w 452006"/>
                  <a:gd name="connsiteY212" fmla="*/ 201966 h 437731"/>
                  <a:gd name="connsiteX213" fmla="*/ 356981 w 452006"/>
                  <a:gd name="connsiteY213" fmla="*/ 244639 h 437731"/>
                  <a:gd name="connsiteX214" fmla="*/ 292074 w 452006"/>
                  <a:gd name="connsiteY214" fmla="*/ 226049 h 437731"/>
                  <a:gd name="connsiteX215" fmla="*/ 284013 w 452006"/>
                  <a:gd name="connsiteY215" fmla="*/ 212529 h 437731"/>
                  <a:gd name="connsiteX216" fmla="*/ 286559 w 452006"/>
                  <a:gd name="connsiteY216" fmla="*/ 207880 h 437731"/>
                  <a:gd name="connsiteX217" fmla="*/ 337891 w 452006"/>
                  <a:gd name="connsiteY217" fmla="*/ 161825 h 437731"/>
                  <a:gd name="connsiteX218" fmla="*/ 354011 w 452006"/>
                  <a:gd name="connsiteY218" fmla="*/ 201966 h 437731"/>
                  <a:gd name="connsiteX219" fmla="*/ 354011 w 452006"/>
                  <a:gd name="connsiteY219" fmla="*/ 201966 h 437731"/>
                  <a:gd name="connsiteX220" fmla="*/ 317528 w 452006"/>
                  <a:gd name="connsiteY220" fmla="*/ 136474 h 437731"/>
                  <a:gd name="connsiteX221" fmla="*/ 261955 w 452006"/>
                  <a:gd name="connsiteY221" fmla="*/ 175770 h 437731"/>
                  <a:gd name="connsiteX222" fmla="*/ 247106 w 452006"/>
                  <a:gd name="connsiteY222" fmla="*/ 173234 h 437731"/>
                  <a:gd name="connsiteX223" fmla="*/ 244984 w 452006"/>
                  <a:gd name="connsiteY223" fmla="*/ 168586 h 437731"/>
                  <a:gd name="connsiteX224" fmla="*/ 241168 w 452006"/>
                  <a:gd name="connsiteY224" fmla="*/ 99715 h 437731"/>
                  <a:gd name="connsiteX225" fmla="*/ 317528 w 452006"/>
                  <a:gd name="connsiteY225" fmla="*/ 136474 h 437731"/>
                  <a:gd name="connsiteX226" fmla="*/ 317528 w 452006"/>
                  <a:gd name="connsiteY226" fmla="*/ 136474 h 437731"/>
                  <a:gd name="connsiteX227" fmla="*/ 194502 w 452006"/>
                  <a:gd name="connsiteY227" fmla="*/ 101827 h 437731"/>
                  <a:gd name="connsiteX228" fmla="*/ 208077 w 452006"/>
                  <a:gd name="connsiteY228" fmla="*/ 99292 h 437731"/>
                  <a:gd name="connsiteX229" fmla="*/ 204260 w 452006"/>
                  <a:gd name="connsiteY229" fmla="*/ 166895 h 437731"/>
                  <a:gd name="connsiteX230" fmla="*/ 192805 w 452006"/>
                  <a:gd name="connsiteY230" fmla="*/ 177880 h 437731"/>
                  <a:gd name="connsiteX231" fmla="*/ 187714 w 452006"/>
                  <a:gd name="connsiteY231" fmla="*/ 176614 h 437731"/>
                  <a:gd name="connsiteX232" fmla="*/ 131293 w 452006"/>
                  <a:gd name="connsiteY232" fmla="*/ 136474 h 437731"/>
                  <a:gd name="connsiteX233" fmla="*/ 194502 w 452006"/>
                  <a:gd name="connsiteY233" fmla="*/ 101827 h 437731"/>
                  <a:gd name="connsiteX234" fmla="*/ 194502 w 452006"/>
                  <a:gd name="connsiteY234" fmla="*/ 101827 h 437731"/>
                  <a:gd name="connsiteX235" fmla="*/ 110931 w 452006"/>
                  <a:gd name="connsiteY235" fmla="*/ 161825 h 437731"/>
                  <a:gd name="connsiteX236" fmla="*/ 161412 w 452006"/>
                  <a:gd name="connsiteY236" fmla="*/ 206611 h 437731"/>
                  <a:gd name="connsiteX237" fmla="*/ 162686 w 452006"/>
                  <a:gd name="connsiteY237" fmla="*/ 222245 h 437731"/>
                  <a:gd name="connsiteX238" fmla="*/ 157595 w 452006"/>
                  <a:gd name="connsiteY238" fmla="*/ 225627 h 437731"/>
                  <a:gd name="connsiteX239" fmla="*/ 91840 w 452006"/>
                  <a:gd name="connsiteY239" fmla="*/ 244639 h 437731"/>
                  <a:gd name="connsiteX240" fmla="*/ 110931 w 452006"/>
                  <a:gd name="connsiteY240" fmla="*/ 161825 h 437731"/>
                  <a:gd name="connsiteX241" fmla="*/ 110931 w 452006"/>
                  <a:gd name="connsiteY241" fmla="*/ 161825 h 437731"/>
                  <a:gd name="connsiteX242" fmla="*/ 99476 w 452006"/>
                  <a:gd name="connsiteY242" fmla="*/ 276328 h 437731"/>
                  <a:gd name="connsiteX243" fmla="*/ 166929 w 452006"/>
                  <a:gd name="connsiteY243" fmla="*/ 264921 h 437731"/>
                  <a:gd name="connsiteX244" fmla="*/ 178806 w 452006"/>
                  <a:gd name="connsiteY244" fmla="*/ 273793 h 437731"/>
                  <a:gd name="connsiteX245" fmla="*/ 178382 w 452006"/>
                  <a:gd name="connsiteY245" fmla="*/ 280554 h 437731"/>
                  <a:gd name="connsiteX246" fmla="*/ 178382 w 452006"/>
                  <a:gd name="connsiteY246" fmla="*/ 280554 h 437731"/>
                  <a:gd name="connsiteX247" fmla="*/ 152504 w 452006"/>
                  <a:gd name="connsiteY247" fmla="*/ 342663 h 437731"/>
                  <a:gd name="connsiteX248" fmla="*/ 99476 w 452006"/>
                  <a:gd name="connsiteY248" fmla="*/ 276328 h 437731"/>
                  <a:gd name="connsiteX249" fmla="*/ 99476 w 452006"/>
                  <a:gd name="connsiteY249" fmla="*/ 276328 h 437731"/>
                  <a:gd name="connsiteX250" fmla="*/ 254319 w 452006"/>
                  <a:gd name="connsiteY250" fmla="*/ 360409 h 437731"/>
                  <a:gd name="connsiteX251" fmla="*/ 224621 w 452006"/>
                  <a:gd name="connsiteY251" fmla="*/ 363789 h 437731"/>
                  <a:gd name="connsiteX252" fmla="*/ 181775 w 452006"/>
                  <a:gd name="connsiteY252" fmla="*/ 357030 h 437731"/>
                  <a:gd name="connsiteX253" fmla="*/ 215290 w 452006"/>
                  <a:gd name="connsiteY253" fmla="*/ 296610 h 437731"/>
                  <a:gd name="connsiteX254" fmla="*/ 228864 w 452006"/>
                  <a:gd name="connsiteY254" fmla="*/ 293652 h 437731"/>
                  <a:gd name="connsiteX255" fmla="*/ 233955 w 452006"/>
                  <a:gd name="connsiteY255" fmla="*/ 298298 h 437731"/>
                  <a:gd name="connsiteX256" fmla="*/ 233955 w 452006"/>
                  <a:gd name="connsiteY256" fmla="*/ 298298 h 437731"/>
                  <a:gd name="connsiteX257" fmla="*/ 266619 w 452006"/>
                  <a:gd name="connsiteY257" fmla="*/ 357030 h 437731"/>
                  <a:gd name="connsiteX258" fmla="*/ 254319 w 452006"/>
                  <a:gd name="connsiteY258" fmla="*/ 360409 h 437731"/>
                  <a:gd name="connsiteX259" fmla="*/ 254319 w 452006"/>
                  <a:gd name="connsiteY259" fmla="*/ 360409 h 437731"/>
                  <a:gd name="connsiteX260" fmla="*/ 337041 w 452006"/>
                  <a:gd name="connsiteY260" fmla="*/ 301680 h 437731"/>
                  <a:gd name="connsiteX261" fmla="*/ 296317 w 452006"/>
                  <a:gd name="connsiteY261" fmla="*/ 342663 h 437731"/>
                  <a:gd name="connsiteX262" fmla="*/ 269591 w 452006"/>
                  <a:gd name="connsiteY262" fmla="*/ 278863 h 437731"/>
                  <a:gd name="connsiteX263" fmla="*/ 275530 w 452006"/>
                  <a:gd name="connsiteY263" fmla="*/ 265765 h 437731"/>
                  <a:gd name="connsiteX264" fmla="*/ 281468 w 452006"/>
                  <a:gd name="connsiteY264" fmla="*/ 264496 h 437731"/>
                  <a:gd name="connsiteX265" fmla="*/ 349344 w 452006"/>
                  <a:gd name="connsiteY265" fmla="*/ 275906 h 437731"/>
                  <a:gd name="connsiteX266" fmla="*/ 337041 w 452006"/>
                  <a:gd name="connsiteY266" fmla="*/ 301680 h 437731"/>
                  <a:gd name="connsiteX267" fmla="*/ 337041 w 452006"/>
                  <a:gd name="connsiteY267" fmla="*/ 301680 h 437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Lst>
                <a:rect l="l" t="t" r="r" b="b"/>
                <a:pathLst>
                  <a:path w="452006" h="437731">
                    <a:moveTo>
                      <a:pt x="439703" y="266610"/>
                    </a:moveTo>
                    <a:lnTo>
                      <a:pt x="439703" y="266610"/>
                    </a:lnTo>
                    <a:lnTo>
                      <a:pt x="439703" y="266610"/>
                    </a:lnTo>
                    <a:cubicBezTo>
                      <a:pt x="439279" y="266610"/>
                      <a:pt x="439279" y="266610"/>
                      <a:pt x="439703" y="266610"/>
                    </a:cubicBezTo>
                    <a:lnTo>
                      <a:pt x="439279" y="266610"/>
                    </a:lnTo>
                    <a:cubicBezTo>
                      <a:pt x="438855" y="266610"/>
                      <a:pt x="438431" y="266610"/>
                      <a:pt x="438431" y="266187"/>
                    </a:cubicBezTo>
                    <a:cubicBezTo>
                      <a:pt x="437581" y="266187"/>
                      <a:pt x="436734" y="265765"/>
                      <a:pt x="435886" y="265765"/>
                    </a:cubicBezTo>
                    <a:cubicBezTo>
                      <a:pt x="432917" y="265343"/>
                      <a:pt x="430371" y="264921"/>
                      <a:pt x="427826" y="264921"/>
                    </a:cubicBezTo>
                    <a:cubicBezTo>
                      <a:pt x="426552" y="264921"/>
                      <a:pt x="425281" y="264921"/>
                      <a:pt x="423583" y="264496"/>
                    </a:cubicBezTo>
                    <a:lnTo>
                      <a:pt x="423159" y="264496"/>
                    </a:lnTo>
                    <a:cubicBezTo>
                      <a:pt x="414251" y="263652"/>
                      <a:pt x="407039" y="262808"/>
                      <a:pt x="400250" y="260695"/>
                    </a:cubicBezTo>
                    <a:cubicBezTo>
                      <a:pt x="397281" y="259426"/>
                      <a:pt x="396433" y="257738"/>
                      <a:pt x="395583" y="256047"/>
                    </a:cubicBezTo>
                    <a:cubicBezTo>
                      <a:pt x="395583" y="255625"/>
                      <a:pt x="395159" y="255625"/>
                      <a:pt x="395159" y="255202"/>
                    </a:cubicBezTo>
                    <a:lnTo>
                      <a:pt x="395159" y="255202"/>
                    </a:lnTo>
                    <a:lnTo>
                      <a:pt x="389645" y="253511"/>
                    </a:lnTo>
                    <a:cubicBezTo>
                      <a:pt x="392190" y="234077"/>
                      <a:pt x="391342" y="213795"/>
                      <a:pt x="386675" y="193935"/>
                    </a:cubicBezTo>
                    <a:cubicBezTo>
                      <a:pt x="382008" y="174079"/>
                      <a:pt x="373948" y="155487"/>
                      <a:pt x="362919" y="138586"/>
                    </a:cubicBezTo>
                    <a:lnTo>
                      <a:pt x="367162" y="134784"/>
                    </a:lnTo>
                    <a:lnTo>
                      <a:pt x="367162" y="133939"/>
                    </a:lnTo>
                    <a:cubicBezTo>
                      <a:pt x="367162" y="131826"/>
                      <a:pt x="367586" y="129714"/>
                      <a:pt x="369281" y="127601"/>
                    </a:cubicBezTo>
                    <a:cubicBezTo>
                      <a:pt x="374372" y="122953"/>
                      <a:pt x="380737" y="119151"/>
                      <a:pt x="388373" y="114503"/>
                    </a:cubicBezTo>
                    <a:lnTo>
                      <a:pt x="388373" y="114503"/>
                    </a:lnTo>
                    <a:cubicBezTo>
                      <a:pt x="389645" y="113658"/>
                      <a:pt x="390919" y="113235"/>
                      <a:pt x="392190" y="112390"/>
                    </a:cubicBezTo>
                    <a:cubicBezTo>
                      <a:pt x="394735" y="111123"/>
                      <a:pt x="396857" y="109855"/>
                      <a:pt x="399403" y="108165"/>
                    </a:cubicBezTo>
                    <a:cubicBezTo>
                      <a:pt x="399826" y="107742"/>
                      <a:pt x="400674" y="107320"/>
                      <a:pt x="401524" y="106475"/>
                    </a:cubicBezTo>
                    <a:cubicBezTo>
                      <a:pt x="401948" y="106053"/>
                      <a:pt x="402372" y="106053"/>
                      <a:pt x="402372" y="105630"/>
                    </a:cubicBezTo>
                    <a:lnTo>
                      <a:pt x="402372" y="105630"/>
                    </a:lnTo>
                    <a:cubicBezTo>
                      <a:pt x="408310" y="100560"/>
                      <a:pt x="409584" y="92109"/>
                      <a:pt x="405341" y="86617"/>
                    </a:cubicBezTo>
                    <a:cubicBezTo>
                      <a:pt x="403219" y="83659"/>
                      <a:pt x="399403" y="81969"/>
                      <a:pt x="395583" y="81969"/>
                    </a:cubicBezTo>
                    <a:cubicBezTo>
                      <a:pt x="392190" y="81969"/>
                      <a:pt x="389221" y="83236"/>
                      <a:pt x="386252" y="85349"/>
                    </a:cubicBezTo>
                    <a:lnTo>
                      <a:pt x="386252" y="85349"/>
                    </a:lnTo>
                    <a:lnTo>
                      <a:pt x="386252" y="85349"/>
                    </a:lnTo>
                    <a:cubicBezTo>
                      <a:pt x="385828" y="85772"/>
                      <a:pt x="385828" y="85772"/>
                      <a:pt x="385404" y="86194"/>
                    </a:cubicBezTo>
                    <a:cubicBezTo>
                      <a:pt x="384554" y="86617"/>
                      <a:pt x="384130" y="87462"/>
                      <a:pt x="383282" y="87884"/>
                    </a:cubicBezTo>
                    <a:cubicBezTo>
                      <a:pt x="381161" y="89997"/>
                      <a:pt x="379463" y="91687"/>
                      <a:pt x="377768" y="93799"/>
                    </a:cubicBezTo>
                    <a:cubicBezTo>
                      <a:pt x="376917" y="94644"/>
                      <a:pt x="376070" y="95912"/>
                      <a:pt x="374798" y="96757"/>
                    </a:cubicBezTo>
                    <a:lnTo>
                      <a:pt x="374798" y="96757"/>
                    </a:lnTo>
                    <a:cubicBezTo>
                      <a:pt x="368857" y="103095"/>
                      <a:pt x="363343" y="108165"/>
                      <a:pt x="357828" y="111968"/>
                    </a:cubicBezTo>
                    <a:cubicBezTo>
                      <a:pt x="356557" y="112813"/>
                      <a:pt x="355283" y="113235"/>
                      <a:pt x="354011" y="113235"/>
                    </a:cubicBezTo>
                    <a:cubicBezTo>
                      <a:pt x="353161" y="113235"/>
                      <a:pt x="352313" y="113235"/>
                      <a:pt x="351466" y="112813"/>
                    </a:cubicBezTo>
                    <a:lnTo>
                      <a:pt x="350616" y="112813"/>
                    </a:lnTo>
                    <a:lnTo>
                      <a:pt x="350616" y="112813"/>
                    </a:lnTo>
                    <a:lnTo>
                      <a:pt x="345525" y="116193"/>
                    </a:lnTo>
                    <a:cubicBezTo>
                      <a:pt x="340010" y="110278"/>
                      <a:pt x="334072" y="105208"/>
                      <a:pt x="328133" y="100137"/>
                    </a:cubicBezTo>
                    <a:cubicBezTo>
                      <a:pt x="302679" y="80279"/>
                      <a:pt x="271710" y="68026"/>
                      <a:pt x="239470" y="65068"/>
                    </a:cubicBezTo>
                    <a:lnTo>
                      <a:pt x="239046" y="59575"/>
                    </a:lnTo>
                    <a:cubicBezTo>
                      <a:pt x="238622" y="59153"/>
                      <a:pt x="238622" y="59153"/>
                      <a:pt x="238198" y="58730"/>
                    </a:cubicBezTo>
                    <a:cubicBezTo>
                      <a:pt x="236924" y="57463"/>
                      <a:pt x="235229" y="56195"/>
                      <a:pt x="234803" y="53237"/>
                    </a:cubicBezTo>
                    <a:cubicBezTo>
                      <a:pt x="234379" y="46477"/>
                      <a:pt x="235229" y="38872"/>
                      <a:pt x="236077" y="30421"/>
                    </a:cubicBezTo>
                    <a:lnTo>
                      <a:pt x="236077" y="29999"/>
                    </a:lnTo>
                    <a:cubicBezTo>
                      <a:pt x="236077" y="28731"/>
                      <a:pt x="236501" y="27041"/>
                      <a:pt x="236924" y="25774"/>
                    </a:cubicBezTo>
                    <a:cubicBezTo>
                      <a:pt x="237348" y="23239"/>
                      <a:pt x="237772" y="20703"/>
                      <a:pt x="238198" y="17746"/>
                    </a:cubicBezTo>
                    <a:lnTo>
                      <a:pt x="238198" y="15211"/>
                    </a:lnTo>
                    <a:lnTo>
                      <a:pt x="238198" y="13943"/>
                    </a:lnTo>
                    <a:lnTo>
                      <a:pt x="238198" y="13943"/>
                    </a:lnTo>
                    <a:lnTo>
                      <a:pt x="238198" y="13943"/>
                    </a:lnTo>
                    <a:cubicBezTo>
                      <a:pt x="238198" y="6338"/>
                      <a:pt x="232257" y="0"/>
                      <a:pt x="225047" y="0"/>
                    </a:cubicBezTo>
                    <a:cubicBezTo>
                      <a:pt x="221652" y="0"/>
                      <a:pt x="218259" y="1690"/>
                      <a:pt x="215713" y="4225"/>
                    </a:cubicBezTo>
                    <a:cubicBezTo>
                      <a:pt x="213168" y="6760"/>
                      <a:pt x="211897" y="10141"/>
                      <a:pt x="211897" y="13943"/>
                    </a:cubicBezTo>
                    <a:lnTo>
                      <a:pt x="211897" y="13943"/>
                    </a:lnTo>
                    <a:lnTo>
                      <a:pt x="211897" y="13943"/>
                    </a:lnTo>
                    <a:lnTo>
                      <a:pt x="211897" y="14788"/>
                    </a:lnTo>
                    <a:lnTo>
                      <a:pt x="211897" y="17323"/>
                    </a:lnTo>
                    <a:cubicBezTo>
                      <a:pt x="211897" y="20281"/>
                      <a:pt x="212320" y="22816"/>
                      <a:pt x="213168" y="25351"/>
                    </a:cubicBezTo>
                    <a:cubicBezTo>
                      <a:pt x="213592" y="26619"/>
                      <a:pt x="213592" y="27886"/>
                      <a:pt x="214016" y="29576"/>
                    </a:cubicBezTo>
                    <a:lnTo>
                      <a:pt x="214016" y="29999"/>
                    </a:lnTo>
                    <a:cubicBezTo>
                      <a:pt x="214866" y="38449"/>
                      <a:pt x="216137" y="46055"/>
                      <a:pt x="215290" y="52815"/>
                    </a:cubicBezTo>
                    <a:cubicBezTo>
                      <a:pt x="214866" y="55773"/>
                      <a:pt x="213168" y="57040"/>
                      <a:pt x="211897" y="58308"/>
                    </a:cubicBezTo>
                    <a:cubicBezTo>
                      <a:pt x="211470" y="58730"/>
                      <a:pt x="211470" y="58730"/>
                      <a:pt x="211046" y="59153"/>
                    </a:cubicBezTo>
                    <a:lnTo>
                      <a:pt x="211046" y="59153"/>
                    </a:lnTo>
                    <a:lnTo>
                      <a:pt x="210623" y="64646"/>
                    </a:lnTo>
                    <a:cubicBezTo>
                      <a:pt x="202986" y="65491"/>
                      <a:pt x="195350" y="66336"/>
                      <a:pt x="187714" y="68026"/>
                    </a:cubicBezTo>
                    <a:cubicBezTo>
                      <a:pt x="155050" y="75208"/>
                      <a:pt x="126203" y="91687"/>
                      <a:pt x="103719" y="115348"/>
                    </a:cubicBezTo>
                    <a:lnTo>
                      <a:pt x="99476" y="112390"/>
                    </a:lnTo>
                    <a:lnTo>
                      <a:pt x="98628" y="112390"/>
                    </a:lnTo>
                    <a:cubicBezTo>
                      <a:pt x="97780" y="112390"/>
                      <a:pt x="96931" y="112813"/>
                      <a:pt x="96083" y="112813"/>
                    </a:cubicBezTo>
                    <a:cubicBezTo>
                      <a:pt x="94810" y="112813"/>
                      <a:pt x="93537" y="112390"/>
                      <a:pt x="92265" y="111545"/>
                    </a:cubicBezTo>
                    <a:cubicBezTo>
                      <a:pt x="86750" y="107742"/>
                      <a:pt x="81235" y="102250"/>
                      <a:pt x="75296" y="95912"/>
                    </a:cubicBezTo>
                    <a:lnTo>
                      <a:pt x="75296" y="95912"/>
                    </a:lnTo>
                    <a:cubicBezTo>
                      <a:pt x="74447" y="95067"/>
                      <a:pt x="73599" y="93799"/>
                      <a:pt x="72326" y="92954"/>
                    </a:cubicBezTo>
                    <a:cubicBezTo>
                      <a:pt x="70629" y="90842"/>
                      <a:pt x="68932" y="89152"/>
                      <a:pt x="66811" y="87039"/>
                    </a:cubicBezTo>
                    <a:cubicBezTo>
                      <a:pt x="66387" y="86617"/>
                      <a:pt x="65539" y="86194"/>
                      <a:pt x="64690" y="85349"/>
                    </a:cubicBezTo>
                    <a:cubicBezTo>
                      <a:pt x="64266" y="84926"/>
                      <a:pt x="63842" y="84926"/>
                      <a:pt x="63842" y="84504"/>
                    </a:cubicBezTo>
                    <a:lnTo>
                      <a:pt x="63842" y="84504"/>
                    </a:lnTo>
                    <a:cubicBezTo>
                      <a:pt x="61296" y="82391"/>
                      <a:pt x="57903" y="81124"/>
                      <a:pt x="54509" y="81124"/>
                    </a:cubicBezTo>
                    <a:cubicBezTo>
                      <a:pt x="50691" y="81124"/>
                      <a:pt x="46873" y="82814"/>
                      <a:pt x="44752" y="85772"/>
                    </a:cubicBezTo>
                    <a:cubicBezTo>
                      <a:pt x="40510" y="91264"/>
                      <a:pt x="41782" y="99715"/>
                      <a:pt x="47721" y="104785"/>
                    </a:cubicBezTo>
                    <a:lnTo>
                      <a:pt x="47721" y="104785"/>
                    </a:lnTo>
                    <a:lnTo>
                      <a:pt x="47721" y="104785"/>
                    </a:lnTo>
                    <a:cubicBezTo>
                      <a:pt x="48146" y="104785"/>
                      <a:pt x="48146" y="105208"/>
                      <a:pt x="48570" y="105208"/>
                    </a:cubicBezTo>
                    <a:cubicBezTo>
                      <a:pt x="49418" y="105630"/>
                      <a:pt x="49842" y="106475"/>
                      <a:pt x="50691" y="106897"/>
                    </a:cubicBezTo>
                    <a:cubicBezTo>
                      <a:pt x="53236" y="108588"/>
                      <a:pt x="55357" y="109855"/>
                      <a:pt x="57903" y="111123"/>
                    </a:cubicBezTo>
                    <a:cubicBezTo>
                      <a:pt x="59175" y="111545"/>
                      <a:pt x="60448" y="112390"/>
                      <a:pt x="61721" y="113235"/>
                    </a:cubicBezTo>
                    <a:lnTo>
                      <a:pt x="61721" y="113235"/>
                    </a:lnTo>
                    <a:cubicBezTo>
                      <a:pt x="69357" y="117883"/>
                      <a:pt x="75720" y="121686"/>
                      <a:pt x="80811" y="126333"/>
                    </a:cubicBezTo>
                    <a:cubicBezTo>
                      <a:pt x="82932" y="128446"/>
                      <a:pt x="82932" y="130559"/>
                      <a:pt x="82932" y="132671"/>
                    </a:cubicBezTo>
                    <a:lnTo>
                      <a:pt x="82932" y="133516"/>
                    </a:lnTo>
                    <a:lnTo>
                      <a:pt x="82932" y="133516"/>
                    </a:lnTo>
                    <a:lnTo>
                      <a:pt x="87174" y="137319"/>
                    </a:lnTo>
                    <a:cubicBezTo>
                      <a:pt x="86326" y="138586"/>
                      <a:pt x="85477" y="139431"/>
                      <a:pt x="85053" y="140699"/>
                    </a:cubicBezTo>
                    <a:cubicBezTo>
                      <a:pt x="63842" y="174079"/>
                      <a:pt x="55782" y="213373"/>
                      <a:pt x="61296" y="252245"/>
                    </a:cubicBezTo>
                    <a:lnTo>
                      <a:pt x="55782" y="253933"/>
                    </a:lnTo>
                    <a:cubicBezTo>
                      <a:pt x="55782" y="254358"/>
                      <a:pt x="55357" y="254358"/>
                      <a:pt x="55357" y="254780"/>
                    </a:cubicBezTo>
                    <a:cubicBezTo>
                      <a:pt x="54509" y="256469"/>
                      <a:pt x="53236" y="258160"/>
                      <a:pt x="50691" y="259426"/>
                    </a:cubicBezTo>
                    <a:cubicBezTo>
                      <a:pt x="44327" y="261539"/>
                      <a:pt x="36691" y="262386"/>
                      <a:pt x="27783" y="263230"/>
                    </a:cubicBezTo>
                    <a:lnTo>
                      <a:pt x="27359" y="263230"/>
                    </a:lnTo>
                    <a:cubicBezTo>
                      <a:pt x="26086" y="263230"/>
                      <a:pt x="24389" y="263230"/>
                      <a:pt x="23116" y="263652"/>
                    </a:cubicBezTo>
                    <a:cubicBezTo>
                      <a:pt x="20571" y="263652"/>
                      <a:pt x="18026" y="264074"/>
                      <a:pt x="15056" y="264496"/>
                    </a:cubicBezTo>
                    <a:cubicBezTo>
                      <a:pt x="14208" y="264496"/>
                      <a:pt x="13359" y="264921"/>
                      <a:pt x="12511" y="264921"/>
                    </a:cubicBezTo>
                    <a:cubicBezTo>
                      <a:pt x="12087" y="264921"/>
                      <a:pt x="11662" y="264921"/>
                      <a:pt x="11238" y="265343"/>
                    </a:cubicBezTo>
                    <a:lnTo>
                      <a:pt x="11238" y="265343"/>
                    </a:lnTo>
                    <a:lnTo>
                      <a:pt x="11238" y="265343"/>
                    </a:lnTo>
                    <a:cubicBezTo>
                      <a:pt x="3602" y="267032"/>
                      <a:pt x="-1064" y="274215"/>
                      <a:pt x="208" y="280976"/>
                    </a:cubicBezTo>
                    <a:cubicBezTo>
                      <a:pt x="1481" y="286891"/>
                      <a:pt x="6996" y="290693"/>
                      <a:pt x="13783" y="290693"/>
                    </a:cubicBezTo>
                    <a:cubicBezTo>
                      <a:pt x="15056" y="290693"/>
                      <a:pt x="15904" y="290693"/>
                      <a:pt x="17177" y="290271"/>
                    </a:cubicBezTo>
                    <a:lnTo>
                      <a:pt x="17177" y="290271"/>
                    </a:lnTo>
                    <a:lnTo>
                      <a:pt x="17177" y="290271"/>
                    </a:lnTo>
                    <a:cubicBezTo>
                      <a:pt x="17601" y="290271"/>
                      <a:pt x="18026" y="290271"/>
                      <a:pt x="18026" y="289848"/>
                    </a:cubicBezTo>
                    <a:cubicBezTo>
                      <a:pt x="18874" y="289848"/>
                      <a:pt x="19723" y="289426"/>
                      <a:pt x="20571" y="289426"/>
                    </a:cubicBezTo>
                    <a:cubicBezTo>
                      <a:pt x="23540" y="288582"/>
                      <a:pt x="25662" y="287735"/>
                      <a:pt x="28207" y="286469"/>
                    </a:cubicBezTo>
                    <a:cubicBezTo>
                      <a:pt x="29480" y="286047"/>
                      <a:pt x="30752" y="285200"/>
                      <a:pt x="32025" y="284778"/>
                    </a:cubicBezTo>
                    <a:lnTo>
                      <a:pt x="32449" y="284778"/>
                    </a:lnTo>
                    <a:cubicBezTo>
                      <a:pt x="40510" y="281821"/>
                      <a:pt x="47721" y="279286"/>
                      <a:pt x="54509" y="278441"/>
                    </a:cubicBezTo>
                    <a:lnTo>
                      <a:pt x="55357" y="278441"/>
                    </a:lnTo>
                    <a:cubicBezTo>
                      <a:pt x="57903" y="278441"/>
                      <a:pt x="59599" y="279708"/>
                      <a:pt x="60872" y="280554"/>
                    </a:cubicBezTo>
                    <a:cubicBezTo>
                      <a:pt x="61296" y="280554"/>
                      <a:pt x="61296" y="280976"/>
                      <a:pt x="61721" y="280976"/>
                    </a:cubicBezTo>
                    <a:lnTo>
                      <a:pt x="61721" y="280976"/>
                    </a:lnTo>
                    <a:lnTo>
                      <a:pt x="67660" y="280130"/>
                    </a:lnTo>
                    <a:cubicBezTo>
                      <a:pt x="77841" y="311396"/>
                      <a:pt x="97355" y="339284"/>
                      <a:pt x="123233" y="359565"/>
                    </a:cubicBezTo>
                    <a:cubicBezTo>
                      <a:pt x="129172" y="364211"/>
                      <a:pt x="135111" y="368015"/>
                      <a:pt x="141475" y="371817"/>
                    </a:cubicBezTo>
                    <a:lnTo>
                      <a:pt x="138929" y="377309"/>
                    </a:lnTo>
                    <a:cubicBezTo>
                      <a:pt x="138929" y="377734"/>
                      <a:pt x="139354" y="377734"/>
                      <a:pt x="139354" y="378156"/>
                    </a:cubicBezTo>
                    <a:cubicBezTo>
                      <a:pt x="140202" y="379844"/>
                      <a:pt x="141050" y="381957"/>
                      <a:pt x="140202" y="384915"/>
                    </a:cubicBezTo>
                    <a:cubicBezTo>
                      <a:pt x="137657" y="391254"/>
                      <a:pt x="133839" y="397591"/>
                      <a:pt x="129172" y="404774"/>
                    </a:cubicBezTo>
                    <a:lnTo>
                      <a:pt x="129172" y="405196"/>
                    </a:lnTo>
                    <a:cubicBezTo>
                      <a:pt x="128324" y="406465"/>
                      <a:pt x="127475" y="407309"/>
                      <a:pt x="126627" y="408576"/>
                    </a:cubicBezTo>
                    <a:cubicBezTo>
                      <a:pt x="124930" y="410689"/>
                      <a:pt x="123657" y="412802"/>
                      <a:pt x="121960" y="415337"/>
                    </a:cubicBezTo>
                    <a:cubicBezTo>
                      <a:pt x="121536" y="415759"/>
                      <a:pt x="121112" y="416603"/>
                      <a:pt x="120688" y="417450"/>
                    </a:cubicBezTo>
                    <a:cubicBezTo>
                      <a:pt x="120688" y="417872"/>
                      <a:pt x="120263" y="418294"/>
                      <a:pt x="120263" y="418294"/>
                    </a:cubicBezTo>
                    <a:lnTo>
                      <a:pt x="120263" y="418294"/>
                    </a:lnTo>
                    <a:lnTo>
                      <a:pt x="120263" y="418294"/>
                    </a:lnTo>
                    <a:cubicBezTo>
                      <a:pt x="116870" y="425478"/>
                      <a:pt x="119415" y="433506"/>
                      <a:pt x="125778" y="436463"/>
                    </a:cubicBezTo>
                    <a:cubicBezTo>
                      <a:pt x="127475" y="437307"/>
                      <a:pt x="129172" y="437732"/>
                      <a:pt x="130869" y="437732"/>
                    </a:cubicBezTo>
                    <a:cubicBezTo>
                      <a:pt x="135960" y="437732"/>
                      <a:pt x="141050" y="434350"/>
                      <a:pt x="143596" y="429701"/>
                    </a:cubicBezTo>
                    <a:lnTo>
                      <a:pt x="143596" y="429701"/>
                    </a:lnTo>
                    <a:lnTo>
                      <a:pt x="143596" y="429701"/>
                    </a:lnTo>
                    <a:cubicBezTo>
                      <a:pt x="143596" y="429279"/>
                      <a:pt x="144020" y="428857"/>
                      <a:pt x="144020" y="428857"/>
                    </a:cubicBezTo>
                    <a:cubicBezTo>
                      <a:pt x="144444" y="428013"/>
                      <a:pt x="144868" y="427166"/>
                      <a:pt x="145293" y="426744"/>
                    </a:cubicBezTo>
                    <a:cubicBezTo>
                      <a:pt x="146565" y="423787"/>
                      <a:pt x="146990" y="421674"/>
                      <a:pt x="147838" y="419139"/>
                    </a:cubicBezTo>
                    <a:cubicBezTo>
                      <a:pt x="148262" y="417872"/>
                      <a:pt x="148686" y="416603"/>
                      <a:pt x="149111" y="415337"/>
                    </a:cubicBezTo>
                    <a:lnTo>
                      <a:pt x="149111" y="415337"/>
                    </a:lnTo>
                    <a:cubicBezTo>
                      <a:pt x="152080" y="406887"/>
                      <a:pt x="154202" y="400126"/>
                      <a:pt x="158019" y="394211"/>
                    </a:cubicBezTo>
                    <a:cubicBezTo>
                      <a:pt x="159717" y="391676"/>
                      <a:pt x="161838" y="391254"/>
                      <a:pt x="163534" y="390407"/>
                    </a:cubicBezTo>
                    <a:cubicBezTo>
                      <a:pt x="163957" y="390407"/>
                      <a:pt x="163957" y="390407"/>
                      <a:pt x="164384" y="389985"/>
                    </a:cubicBezTo>
                    <a:lnTo>
                      <a:pt x="164384" y="389985"/>
                    </a:lnTo>
                    <a:lnTo>
                      <a:pt x="167353" y="384493"/>
                    </a:lnTo>
                    <a:cubicBezTo>
                      <a:pt x="186019" y="391676"/>
                      <a:pt x="206382" y="395478"/>
                      <a:pt x="226743" y="395478"/>
                    </a:cubicBezTo>
                    <a:cubicBezTo>
                      <a:pt x="239046" y="395478"/>
                      <a:pt x="251773" y="394211"/>
                      <a:pt x="263650" y="391254"/>
                    </a:cubicBezTo>
                    <a:cubicBezTo>
                      <a:pt x="271286" y="389563"/>
                      <a:pt x="278499" y="387450"/>
                      <a:pt x="285711" y="384915"/>
                    </a:cubicBezTo>
                    <a:lnTo>
                      <a:pt x="288257" y="389563"/>
                    </a:lnTo>
                    <a:cubicBezTo>
                      <a:pt x="288680" y="389563"/>
                      <a:pt x="288680" y="389563"/>
                      <a:pt x="289104" y="389985"/>
                    </a:cubicBezTo>
                    <a:cubicBezTo>
                      <a:pt x="291226" y="390407"/>
                      <a:pt x="292921" y="391254"/>
                      <a:pt x="294619" y="393789"/>
                    </a:cubicBezTo>
                    <a:cubicBezTo>
                      <a:pt x="298012" y="399704"/>
                      <a:pt x="300557" y="406887"/>
                      <a:pt x="303527" y="414915"/>
                    </a:cubicBezTo>
                    <a:lnTo>
                      <a:pt x="303527" y="415337"/>
                    </a:lnTo>
                    <a:cubicBezTo>
                      <a:pt x="303953" y="416603"/>
                      <a:pt x="304377" y="417872"/>
                      <a:pt x="304801" y="419139"/>
                    </a:cubicBezTo>
                    <a:cubicBezTo>
                      <a:pt x="305648" y="421674"/>
                      <a:pt x="306072" y="424209"/>
                      <a:pt x="307346" y="426744"/>
                    </a:cubicBezTo>
                    <a:cubicBezTo>
                      <a:pt x="307770" y="427591"/>
                      <a:pt x="308194" y="428013"/>
                      <a:pt x="308617" y="428857"/>
                    </a:cubicBezTo>
                    <a:cubicBezTo>
                      <a:pt x="308617" y="429279"/>
                      <a:pt x="309044" y="429701"/>
                      <a:pt x="309044" y="429701"/>
                    </a:cubicBezTo>
                    <a:lnTo>
                      <a:pt x="309044" y="429701"/>
                    </a:lnTo>
                    <a:lnTo>
                      <a:pt x="309044" y="429701"/>
                    </a:lnTo>
                    <a:cubicBezTo>
                      <a:pt x="311589" y="434772"/>
                      <a:pt x="316678" y="437732"/>
                      <a:pt x="321768" y="437732"/>
                    </a:cubicBezTo>
                    <a:cubicBezTo>
                      <a:pt x="323466" y="437732"/>
                      <a:pt x="325164" y="437307"/>
                      <a:pt x="326859" y="436463"/>
                    </a:cubicBezTo>
                    <a:cubicBezTo>
                      <a:pt x="329828" y="434772"/>
                      <a:pt x="332374" y="432237"/>
                      <a:pt x="333224" y="428857"/>
                    </a:cubicBezTo>
                    <a:cubicBezTo>
                      <a:pt x="334072" y="425478"/>
                      <a:pt x="334072" y="421674"/>
                      <a:pt x="332374" y="418294"/>
                    </a:cubicBezTo>
                    <a:lnTo>
                      <a:pt x="332374" y="418294"/>
                    </a:lnTo>
                    <a:lnTo>
                      <a:pt x="332374" y="418294"/>
                    </a:lnTo>
                    <a:cubicBezTo>
                      <a:pt x="332374" y="417872"/>
                      <a:pt x="331950" y="417872"/>
                      <a:pt x="331950" y="417450"/>
                    </a:cubicBezTo>
                    <a:cubicBezTo>
                      <a:pt x="331526" y="416603"/>
                      <a:pt x="331102" y="415759"/>
                      <a:pt x="330679" y="415337"/>
                    </a:cubicBezTo>
                    <a:cubicBezTo>
                      <a:pt x="329405" y="412802"/>
                      <a:pt x="327709" y="410689"/>
                      <a:pt x="326012" y="408576"/>
                    </a:cubicBezTo>
                    <a:cubicBezTo>
                      <a:pt x="325164" y="407309"/>
                      <a:pt x="324314" y="406465"/>
                      <a:pt x="323466" y="405196"/>
                    </a:cubicBezTo>
                    <a:lnTo>
                      <a:pt x="323466" y="404774"/>
                    </a:lnTo>
                    <a:cubicBezTo>
                      <a:pt x="318799" y="397591"/>
                      <a:pt x="314558" y="391254"/>
                      <a:pt x="312437" y="384915"/>
                    </a:cubicBezTo>
                    <a:cubicBezTo>
                      <a:pt x="311589" y="381957"/>
                      <a:pt x="312437" y="380269"/>
                      <a:pt x="312861" y="378156"/>
                    </a:cubicBezTo>
                    <a:cubicBezTo>
                      <a:pt x="312861" y="377734"/>
                      <a:pt x="313285" y="377734"/>
                      <a:pt x="313285" y="377309"/>
                    </a:cubicBezTo>
                    <a:lnTo>
                      <a:pt x="313285" y="377309"/>
                    </a:lnTo>
                    <a:lnTo>
                      <a:pt x="311163" y="372241"/>
                    </a:lnTo>
                    <a:cubicBezTo>
                      <a:pt x="333648" y="359143"/>
                      <a:pt x="352737" y="340550"/>
                      <a:pt x="367162" y="317736"/>
                    </a:cubicBezTo>
                    <a:cubicBezTo>
                      <a:pt x="374798" y="305904"/>
                      <a:pt x="380737" y="292806"/>
                      <a:pt x="384978" y="279708"/>
                    </a:cubicBezTo>
                    <a:lnTo>
                      <a:pt x="390068" y="280554"/>
                    </a:lnTo>
                    <a:cubicBezTo>
                      <a:pt x="390495" y="280554"/>
                      <a:pt x="390495" y="280130"/>
                      <a:pt x="390919" y="280130"/>
                    </a:cubicBezTo>
                    <a:cubicBezTo>
                      <a:pt x="392614" y="279286"/>
                      <a:pt x="393888" y="278019"/>
                      <a:pt x="396433" y="278019"/>
                    </a:cubicBezTo>
                    <a:lnTo>
                      <a:pt x="397281" y="278019"/>
                    </a:lnTo>
                    <a:cubicBezTo>
                      <a:pt x="404070" y="278863"/>
                      <a:pt x="411279" y="281399"/>
                      <a:pt x="419342" y="284356"/>
                    </a:cubicBezTo>
                    <a:lnTo>
                      <a:pt x="419766" y="284356"/>
                    </a:lnTo>
                    <a:cubicBezTo>
                      <a:pt x="421037" y="284778"/>
                      <a:pt x="422311" y="285622"/>
                      <a:pt x="423583" y="286047"/>
                    </a:cubicBezTo>
                    <a:cubicBezTo>
                      <a:pt x="426128" y="287313"/>
                      <a:pt x="428250" y="288157"/>
                      <a:pt x="431219" y="289004"/>
                    </a:cubicBezTo>
                    <a:cubicBezTo>
                      <a:pt x="432067" y="289004"/>
                      <a:pt x="432917" y="289426"/>
                      <a:pt x="433764" y="289426"/>
                    </a:cubicBezTo>
                    <a:cubicBezTo>
                      <a:pt x="434188" y="289426"/>
                      <a:pt x="434612" y="289426"/>
                      <a:pt x="435036" y="289848"/>
                    </a:cubicBezTo>
                    <a:lnTo>
                      <a:pt x="435036" y="289848"/>
                    </a:lnTo>
                    <a:cubicBezTo>
                      <a:pt x="436310" y="290271"/>
                      <a:pt x="437157" y="290271"/>
                      <a:pt x="438431" y="290271"/>
                    </a:cubicBezTo>
                    <a:cubicBezTo>
                      <a:pt x="444794" y="290271"/>
                      <a:pt x="450308" y="286047"/>
                      <a:pt x="452006" y="280554"/>
                    </a:cubicBezTo>
                    <a:cubicBezTo>
                      <a:pt x="452006" y="275484"/>
                      <a:pt x="447339" y="268723"/>
                      <a:pt x="439703" y="266610"/>
                    </a:cubicBezTo>
                    <a:lnTo>
                      <a:pt x="439703" y="266610"/>
                    </a:lnTo>
                    <a:close/>
                    <a:moveTo>
                      <a:pt x="243289" y="245906"/>
                    </a:moveTo>
                    <a:lnTo>
                      <a:pt x="224621" y="254780"/>
                    </a:lnTo>
                    <a:lnTo>
                      <a:pt x="205956" y="245906"/>
                    </a:lnTo>
                    <a:lnTo>
                      <a:pt x="201291" y="226049"/>
                    </a:lnTo>
                    <a:lnTo>
                      <a:pt x="214016" y="209993"/>
                    </a:lnTo>
                    <a:lnTo>
                      <a:pt x="234803" y="209993"/>
                    </a:lnTo>
                    <a:lnTo>
                      <a:pt x="247530" y="226049"/>
                    </a:lnTo>
                    <a:lnTo>
                      <a:pt x="243289" y="245906"/>
                    </a:lnTo>
                    <a:lnTo>
                      <a:pt x="243289" y="245906"/>
                    </a:lnTo>
                    <a:close/>
                    <a:moveTo>
                      <a:pt x="354011" y="201966"/>
                    </a:moveTo>
                    <a:cubicBezTo>
                      <a:pt x="357404" y="216330"/>
                      <a:pt x="358252" y="230695"/>
                      <a:pt x="356981" y="244639"/>
                    </a:cubicBezTo>
                    <a:lnTo>
                      <a:pt x="292074" y="226049"/>
                    </a:lnTo>
                    <a:cubicBezTo>
                      <a:pt x="286135" y="224358"/>
                      <a:pt x="282742" y="218443"/>
                      <a:pt x="284013" y="212529"/>
                    </a:cubicBezTo>
                    <a:cubicBezTo>
                      <a:pt x="284437" y="210838"/>
                      <a:pt x="285287" y="209147"/>
                      <a:pt x="286559" y="207880"/>
                    </a:cubicBezTo>
                    <a:lnTo>
                      <a:pt x="337891" y="161825"/>
                    </a:lnTo>
                    <a:cubicBezTo>
                      <a:pt x="345101" y="173656"/>
                      <a:pt x="350616" y="187177"/>
                      <a:pt x="354011" y="201966"/>
                    </a:cubicBezTo>
                    <a:lnTo>
                      <a:pt x="354011" y="201966"/>
                    </a:lnTo>
                    <a:close/>
                    <a:moveTo>
                      <a:pt x="317528" y="136474"/>
                    </a:moveTo>
                    <a:lnTo>
                      <a:pt x="261955" y="175770"/>
                    </a:lnTo>
                    <a:cubicBezTo>
                      <a:pt x="257288" y="178727"/>
                      <a:pt x="250923" y="177880"/>
                      <a:pt x="247106" y="173234"/>
                    </a:cubicBezTo>
                    <a:cubicBezTo>
                      <a:pt x="245835" y="171965"/>
                      <a:pt x="245408" y="170274"/>
                      <a:pt x="244984" y="168586"/>
                    </a:cubicBezTo>
                    <a:lnTo>
                      <a:pt x="241168" y="99715"/>
                    </a:lnTo>
                    <a:cubicBezTo>
                      <a:pt x="270439" y="103095"/>
                      <a:pt x="297164" y="116193"/>
                      <a:pt x="317528" y="136474"/>
                    </a:cubicBezTo>
                    <a:lnTo>
                      <a:pt x="317528" y="136474"/>
                    </a:lnTo>
                    <a:close/>
                    <a:moveTo>
                      <a:pt x="194502" y="101827"/>
                    </a:moveTo>
                    <a:cubicBezTo>
                      <a:pt x="199169" y="100982"/>
                      <a:pt x="203410" y="100137"/>
                      <a:pt x="208077" y="99292"/>
                    </a:cubicBezTo>
                    <a:lnTo>
                      <a:pt x="204260" y="166895"/>
                    </a:lnTo>
                    <a:cubicBezTo>
                      <a:pt x="203836" y="172810"/>
                      <a:pt x="199169" y="177880"/>
                      <a:pt x="192805" y="177880"/>
                    </a:cubicBezTo>
                    <a:cubicBezTo>
                      <a:pt x="191109" y="177880"/>
                      <a:pt x="188988" y="177458"/>
                      <a:pt x="187714" y="176614"/>
                    </a:cubicBezTo>
                    <a:lnTo>
                      <a:pt x="131293" y="136474"/>
                    </a:lnTo>
                    <a:cubicBezTo>
                      <a:pt x="148686" y="119151"/>
                      <a:pt x="170322" y="107320"/>
                      <a:pt x="194502" y="101827"/>
                    </a:cubicBezTo>
                    <a:lnTo>
                      <a:pt x="194502" y="101827"/>
                    </a:lnTo>
                    <a:close/>
                    <a:moveTo>
                      <a:pt x="110931" y="161825"/>
                    </a:moveTo>
                    <a:lnTo>
                      <a:pt x="161412" y="206611"/>
                    </a:lnTo>
                    <a:cubicBezTo>
                      <a:pt x="166079" y="210416"/>
                      <a:pt x="166503" y="217596"/>
                      <a:pt x="162686" y="222245"/>
                    </a:cubicBezTo>
                    <a:cubicBezTo>
                      <a:pt x="161412" y="223936"/>
                      <a:pt x="159717" y="225202"/>
                      <a:pt x="157595" y="225627"/>
                    </a:cubicBezTo>
                    <a:lnTo>
                      <a:pt x="91840" y="244639"/>
                    </a:lnTo>
                    <a:cubicBezTo>
                      <a:pt x="89295" y="215908"/>
                      <a:pt x="95659" y="186755"/>
                      <a:pt x="110931" y="161825"/>
                    </a:cubicBezTo>
                    <a:lnTo>
                      <a:pt x="110931" y="161825"/>
                    </a:lnTo>
                    <a:close/>
                    <a:moveTo>
                      <a:pt x="99476" y="276328"/>
                    </a:moveTo>
                    <a:lnTo>
                      <a:pt x="166929" y="264921"/>
                    </a:lnTo>
                    <a:cubicBezTo>
                      <a:pt x="172444" y="264496"/>
                      <a:pt x="177535" y="268301"/>
                      <a:pt x="178806" y="273793"/>
                    </a:cubicBezTo>
                    <a:cubicBezTo>
                      <a:pt x="179230" y="276328"/>
                      <a:pt x="179230" y="278441"/>
                      <a:pt x="178382" y="280554"/>
                    </a:cubicBezTo>
                    <a:lnTo>
                      <a:pt x="178382" y="280554"/>
                    </a:lnTo>
                    <a:lnTo>
                      <a:pt x="152504" y="342663"/>
                    </a:lnTo>
                    <a:cubicBezTo>
                      <a:pt x="128748" y="327452"/>
                      <a:pt x="109658" y="304215"/>
                      <a:pt x="99476" y="276328"/>
                    </a:cubicBezTo>
                    <a:lnTo>
                      <a:pt x="99476" y="276328"/>
                    </a:lnTo>
                    <a:close/>
                    <a:moveTo>
                      <a:pt x="254319" y="360409"/>
                    </a:moveTo>
                    <a:cubicBezTo>
                      <a:pt x="244561" y="362522"/>
                      <a:pt x="234803" y="363789"/>
                      <a:pt x="224621" y="363789"/>
                    </a:cubicBezTo>
                    <a:cubicBezTo>
                      <a:pt x="209775" y="363789"/>
                      <a:pt x="195350" y="361254"/>
                      <a:pt x="181775" y="357030"/>
                    </a:cubicBezTo>
                    <a:lnTo>
                      <a:pt x="215290" y="296610"/>
                    </a:lnTo>
                    <a:cubicBezTo>
                      <a:pt x="218683" y="292806"/>
                      <a:pt x="224197" y="291117"/>
                      <a:pt x="228864" y="293652"/>
                    </a:cubicBezTo>
                    <a:cubicBezTo>
                      <a:pt x="230986" y="294919"/>
                      <a:pt x="232684" y="296610"/>
                      <a:pt x="233955" y="298298"/>
                    </a:cubicBezTo>
                    <a:lnTo>
                      <a:pt x="233955" y="298298"/>
                    </a:lnTo>
                    <a:lnTo>
                      <a:pt x="266619" y="357030"/>
                    </a:lnTo>
                    <a:cubicBezTo>
                      <a:pt x="262802" y="358296"/>
                      <a:pt x="258559" y="359143"/>
                      <a:pt x="254319" y="360409"/>
                    </a:cubicBezTo>
                    <a:lnTo>
                      <a:pt x="254319" y="360409"/>
                    </a:lnTo>
                    <a:close/>
                    <a:moveTo>
                      <a:pt x="337041" y="301680"/>
                    </a:moveTo>
                    <a:cubicBezTo>
                      <a:pt x="326435" y="318580"/>
                      <a:pt x="312437" y="332100"/>
                      <a:pt x="296317" y="342663"/>
                    </a:cubicBezTo>
                    <a:lnTo>
                      <a:pt x="269591" y="278863"/>
                    </a:lnTo>
                    <a:cubicBezTo>
                      <a:pt x="268317" y="273793"/>
                      <a:pt x="270439" y="268301"/>
                      <a:pt x="275530" y="265765"/>
                    </a:cubicBezTo>
                    <a:cubicBezTo>
                      <a:pt x="277225" y="264921"/>
                      <a:pt x="279346" y="264496"/>
                      <a:pt x="281468" y="264496"/>
                    </a:cubicBezTo>
                    <a:lnTo>
                      <a:pt x="349344" y="275906"/>
                    </a:lnTo>
                    <a:cubicBezTo>
                      <a:pt x="346799" y="285200"/>
                      <a:pt x="342556" y="293652"/>
                      <a:pt x="337041" y="301680"/>
                    </a:cubicBezTo>
                    <a:lnTo>
                      <a:pt x="337041" y="301680"/>
                    </a:lnTo>
                    <a:close/>
                  </a:path>
                </a:pathLst>
              </a:custGeom>
              <a:solidFill>
                <a:srgbClr val="FFFFFF"/>
              </a:solidFill>
              <a:ln w="25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cxnSp>
          <p:nvCxnSpPr>
            <p:cNvPr id="141" name="Straight Arrow Connector 140">
              <a:extLst>
                <a:ext uri="{FF2B5EF4-FFF2-40B4-BE49-F238E27FC236}">
                  <a16:creationId xmlns:a16="http://schemas.microsoft.com/office/drawing/2014/main" id="{7C378C8F-52F6-4C2E-94EA-2C68FFF2453F}"/>
                </a:ext>
                <a:ext uri="{C183D7F6-B498-43B3-948B-1728B52AA6E4}">
                  <adec:decorative xmlns:adec="http://schemas.microsoft.com/office/drawing/2017/decorative" val="1"/>
                </a:ext>
              </a:extLst>
            </p:cNvPr>
            <p:cNvCxnSpPr>
              <a:cxnSpLocks/>
            </p:cNvCxnSpPr>
            <p:nvPr/>
          </p:nvCxnSpPr>
          <p:spPr>
            <a:xfrm>
              <a:off x="8654172" y="4058855"/>
              <a:ext cx="0" cy="244275"/>
            </a:xfrm>
            <a:prstGeom prst="straightConnector1">
              <a:avLst/>
            </a:prstGeom>
            <a:noFill/>
            <a:ln w="19050" cap="flat" cmpd="sng" algn="ctr">
              <a:solidFill>
                <a:schemeClr val="accent1"/>
              </a:solidFill>
              <a:prstDash val="solid"/>
              <a:headEnd type="none" w="lg" len="med"/>
              <a:tailEnd type="arrow"/>
            </a:ln>
            <a:effectLst/>
          </p:spPr>
        </p:cxnSp>
        <p:cxnSp>
          <p:nvCxnSpPr>
            <p:cNvPr id="142" name="Straight Arrow Connector 141">
              <a:extLst>
                <a:ext uri="{FF2B5EF4-FFF2-40B4-BE49-F238E27FC236}">
                  <a16:creationId xmlns:a16="http://schemas.microsoft.com/office/drawing/2014/main" id="{675914D2-8841-43F4-A07A-C89220DADA91}"/>
                </a:ext>
                <a:ext uri="{C183D7F6-B498-43B3-948B-1728B52AA6E4}">
                  <adec:decorative xmlns:adec="http://schemas.microsoft.com/office/drawing/2017/decorative" val="1"/>
                </a:ext>
              </a:extLst>
            </p:cNvPr>
            <p:cNvCxnSpPr>
              <a:cxnSpLocks/>
            </p:cNvCxnSpPr>
            <p:nvPr/>
          </p:nvCxnSpPr>
          <p:spPr>
            <a:xfrm>
              <a:off x="9395864" y="4061530"/>
              <a:ext cx="0" cy="244275"/>
            </a:xfrm>
            <a:prstGeom prst="straightConnector1">
              <a:avLst/>
            </a:prstGeom>
            <a:noFill/>
            <a:ln w="19050" cap="flat" cmpd="sng" algn="ctr">
              <a:solidFill>
                <a:schemeClr val="accent1"/>
              </a:solidFill>
              <a:prstDash val="solid"/>
              <a:headEnd type="none" w="lg" len="med"/>
              <a:tailEnd type="arrow"/>
            </a:ln>
            <a:effectLst/>
          </p:spPr>
        </p:cxnSp>
        <p:cxnSp>
          <p:nvCxnSpPr>
            <p:cNvPr id="143" name="Straight Arrow Connector 142">
              <a:extLst>
                <a:ext uri="{FF2B5EF4-FFF2-40B4-BE49-F238E27FC236}">
                  <a16:creationId xmlns:a16="http://schemas.microsoft.com/office/drawing/2014/main" id="{FC57B2CC-869F-4FF8-8A67-96C4687E9D03}"/>
                </a:ext>
                <a:ext uri="{C183D7F6-B498-43B3-948B-1728B52AA6E4}">
                  <adec:decorative xmlns:adec="http://schemas.microsoft.com/office/drawing/2017/decorative" val="1"/>
                </a:ext>
              </a:extLst>
            </p:cNvPr>
            <p:cNvCxnSpPr>
              <a:cxnSpLocks/>
            </p:cNvCxnSpPr>
            <p:nvPr/>
          </p:nvCxnSpPr>
          <p:spPr>
            <a:xfrm>
              <a:off x="10137556" y="4055769"/>
              <a:ext cx="0" cy="244275"/>
            </a:xfrm>
            <a:prstGeom prst="straightConnector1">
              <a:avLst/>
            </a:prstGeom>
            <a:noFill/>
            <a:ln w="19050" cap="flat" cmpd="sng" algn="ctr">
              <a:solidFill>
                <a:schemeClr val="accent1"/>
              </a:solidFill>
              <a:prstDash val="solid"/>
              <a:headEnd type="none" w="lg" len="med"/>
              <a:tailEnd type="arrow"/>
            </a:ln>
            <a:effectLst/>
          </p:spPr>
        </p:cxnSp>
        <p:cxnSp>
          <p:nvCxnSpPr>
            <p:cNvPr id="144" name="Connector: Elbow 143">
              <a:extLst>
                <a:ext uri="{FF2B5EF4-FFF2-40B4-BE49-F238E27FC236}">
                  <a16:creationId xmlns:a16="http://schemas.microsoft.com/office/drawing/2014/main" id="{73268D01-EB6B-4A0B-B2C5-53DB13DE81E3}"/>
                </a:ext>
                <a:ext uri="{C183D7F6-B498-43B3-948B-1728B52AA6E4}">
                  <adec:decorative xmlns:adec="http://schemas.microsoft.com/office/drawing/2017/decorative" val="1"/>
                </a:ext>
              </a:extLst>
            </p:cNvPr>
            <p:cNvCxnSpPr>
              <a:cxnSpLocks/>
              <a:stCxn id="123" idx="2"/>
            </p:cNvCxnSpPr>
            <p:nvPr/>
          </p:nvCxnSpPr>
          <p:spPr>
            <a:xfrm rot="16200000" flipH="1">
              <a:off x="8152718" y="2984553"/>
              <a:ext cx="314331" cy="682282"/>
            </a:xfrm>
            <a:prstGeom prst="bentConnector3">
              <a:avLst/>
            </a:prstGeom>
            <a:noFill/>
            <a:ln w="19050" cap="flat" cmpd="sng" algn="ctr">
              <a:solidFill>
                <a:schemeClr val="accent1"/>
              </a:solidFill>
              <a:prstDash val="solid"/>
              <a:headEnd type="none" w="lg" len="med"/>
              <a:tailEnd type="arrow"/>
            </a:ln>
            <a:effectLst/>
          </p:spPr>
        </p:cxnSp>
        <p:cxnSp>
          <p:nvCxnSpPr>
            <p:cNvPr id="145" name="Connector: Elbow 144">
              <a:extLst>
                <a:ext uri="{FF2B5EF4-FFF2-40B4-BE49-F238E27FC236}">
                  <a16:creationId xmlns:a16="http://schemas.microsoft.com/office/drawing/2014/main" id="{E9CB4E4B-8FAF-4252-A30C-E2097E5FACAE}"/>
                </a:ext>
                <a:ext uri="{C183D7F6-B498-43B3-948B-1728B52AA6E4}">
                  <adec:decorative xmlns:adec="http://schemas.microsoft.com/office/drawing/2017/decorative" val="1"/>
                </a:ext>
              </a:extLst>
            </p:cNvPr>
            <p:cNvCxnSpPr>
              <a:cxnSpLocks/>
              <a:stCxn id="123" idx="2"/>
            </p:cNvCxnSpPr>
            <p:nvPr/>
          </p:nvCxnSpPr>
          <p:spPr>
            <a:xfrm rot="16200000" flipH="1">
              <a:off x="8523564" y="2613707"/>
              <a:ext cx="314331" cy="1423974"/>
            </a:xfrm>
            <a:prstGeom prst="bentConnector3">
              <a:avLst/>
            </a:prstGeom>
            <a:noFill/>
            <a:ln w="19050" cap="flat" cmpd="sng" algn="ctr">
              <a:solidFill>
                <a:schemeClr val="accent1"/>
              </a:solidFill>
              <a:prstDash val="solid"/>
              <a:headEnd type="none" w="lg" len="med"/>
              <a:tailEnd type="arrow"/>
            </a:ln>
            <a:effectLst/>
          </p:spPr>
        </p:cxnSp>
        <p:cxnSp>
          <p:nvCxnSpPr>
            <p:cNvPr id="146" name="Connector: Elbow 145">
              <a:extLst>
                <a:ext uri="{FF2B5EF4-FFF2-40B4-BE49-F238E27FC236}">
                  <a16:creationId xmlns:a16="http://schemas.microsoft.com/office/drawing/2014/main" id="{03C3061E-DB28-441B-B4AD-229607A21320}"/>
                </a:ext>
                <a:ext uri="{C183D7F6-B498-43B3-948B-1728B52AA6E4}">
                  <adec:decorative xmlns:adec="http://schemas.microsoft.com/office/drawing/2017/decorative" val="1"/>
                </a:ext>
              </a:extLst>
            </p:cNvPr>
            <p:cNvCxnSpPr>
              <a:cxnSpLocks/>
            </p:cNvCxnSpPr>
            <p:nvPr/>
          </p:nvCxnSpPr>
          <p:spPr>
            <a:xfrm rot="5400000">
              <a:off x="9009729" y="2757681"/>
              <a:ext cx="1108166" cy="342192"/>
            </a:xfrm>
            <a:prstGeom prst="bentConnector3">
              <a:avLst>
                <a:gd name="adj1" fmla="val 50000"/>
              </a:avLst>
            </a:prstGeom>
            <a:noFill/>
            <a:ln w="19050" cap="flat" cmpd="sng" algn="ctr">
              <a:solidFill>
                <a:schemeClr val="accent1"/>
              </a:solidFill>
              <a:prstDash val="solid"/>
              <a:headEnd type="none" w="lg" len="med"/>
              <a:tailEnd type="arrow"/>
            </a:ln>
            <a:effectLst/>
          </p:spPr>
        </p:cxnSp>
        <p:cxnSp>
          <p:nvCxnSpPr>
            <p:cNvPr id="147" name="Connector: Elbow 146">
              <a:extLst>
                <a:ext uri="{FF2B5EF4-FFF2-40B4-BE49-F238E27FC236}">
                  <a16:creationId xmlns:a16="http://schemas.microsoft.com/office/drawing/2014/main" id="{38FE73B0-8F81-41BF-803B-CC38A071C9D5}"/>
                </a:ext>
                <a:ext uri="{C183D7F6-B498-43B3-948B-1728B52AA6E4}">
                  <adec:decorative xmlns:adec="http://schemas.microsoft.com/office/drawing/2017/decorative" val="1"/>
                </a:ext>
              </a:extLst>
            </p:cNvPr>
            <p:cNvCxnSpPr>
              <a:cxnSpLocks/>
            </p:cNvCxnSpPr>
            <p:nvPr/>
          </p:nvCxnSpPr>
          <p:spPr>
            <a:xfrm rot="16200000" flipH="1">
              <a:off x="9380575" y="2729027"/>
              <a:ext cx="1108166" cy="399500"/>
            </a:xfrm>
            <a:prstGeom prst="bentConnector3">
              <a:avLst/>
            </a:prstGeom>
            <a:noFill/>
            <a:ln w="19050" cap="flat" cmpd="sng" algn="ctr">
              <a:solidFill>
                <a:schemeClr val="accent1"/>
              </a:solidFill>
              <a:prstDash val="solid"/>
              <a:headEnd type="none" w="lg" len="med"/>
              <a:tailEnd type="arrow"/>
            </a:ln>
            <a:effectLst/>
          </p:spPr>
        </p:cxnSp>
      </p:grpSp>
      <p:pic>
        <p:nvPicPr>
          <p:cNvPr id="87" name="Graphic 86">
            <a:extLst>
              <a:ext uri="{FF2B5EF4-FFF2-40B4-BE49-F238E27FC236}">
                <a16:creationId xmlns:a16="http://schemas.microsoft.com/office/drawing/2014/main" id="{62161FE6-B9FA-4A24-BA4F-733FC7F3F87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63713" y="1574365"/>
            <a:ext cx="742390" cy="742390"/>
          </a:xfrm>
          <a:prstGeom prst="rect">
            <a:avLst/>
          </a:prstGeom>
        </p:spPr>
      </p:pic>
    </p:spTree>
    <p:extLst>
      <p:ext uri="{BB962C8B-B14F-4D97-AF65-F5344CB8AC3E}">
        <p14:creationId xmlns:p14="http://schemas.microsoft.com/office/powerpoint/2010/main" val="69207176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itle 3">
            <a:extLst>
              <a:ext uri="{FF2B5EF4-FFF2-40B4-BE49-F238E27FC236}">
                <a16:creationId xmlns:a16="http://schemas.microsoft.com/office/drawing/2014/main" id="{F288DA78-C81B-497A-8298-1C1D4452C210}"/>
              </a:ext>
            </a:extLst>
          </p:cNvPr>
          <p:cNvSpPr>
            <a:spLocks noGrp="1"/>
          </p:cNvSpPr>
          <p:nvPr>
            <p:ph type="title"/>
          </p:nvPr>
        </p:nvSpPr>
        <p:spPr>
          <a:xfrm>
            <a:off x="588963" y="457200"/>
            <a:ext cx="11020425" cy="553998"/>
          </a:xfrm>
        </p:spPr>
        <p:txBody>
          <a:bodyPr/>
          <a:lstStyle/>
          <a:p>
            <a:r>
              <a:rPr lang="en-US"/>
              <a:t>Scaling: Azure Arc-enabled SQL Managed Instance</a:t>
            </a:r>
          </a:p>
        </p:txBody>
      </p:sp>
      <p:sp>
        <p:nvSpPr>
          <p:cNvPr id="3" name="Content Placeholder 2">
            <a:extLst>
              <a:ext uri="{FF2B5EF4-FFF2-40B4-BE49-F238E27FC236}">
                <a16:creationId xmlns:a16="http://schemas.microsoft.com/office/drawing/2014/main" id="{035BA692-1908-4ED1-86FD-1711327512E8}"/>
              </a:ext>
            </a:extLst>
          </p:cNvPr>
          <p:cNvSpPr>
            <a:spLocks noGrp="1"/>
          </p:cNvSpPr>
          <p:nvPr>
            <p:ph sz="quarter" idx="4294967295"/>
          </p:nvPr>
        </p:nvSpPr>
        <p:spPr>
          <a:xfrm>
            <a:off x="584200" y="1445588"/>
            <a:ext cx="5307305" cy="4891083"/>
          </a:xfrm>
        </p:spPr>
        <p:txBody>
          <a:bodyPr/>
          <a:lstStyle/>
          <a:p>
            <a:pPr marL="0" indent="0">
              <a:spcBef>
                <a:spcPts val="800"/>
              </a:spcBef>
              <a:buNone/>
            </a:pPr>
            <a:r>
              <a:rPr lang="en-US" sz="2000">
                <a:gradFill>
                  <a:gsLst>
                    <a:gs pos="1250">
                      <a:schemeClr val="tx1"/>
                    </a:gs>
                    <a:gs pos="100000">
                      <a:schemeClr val="tx1"/>
                    </a:gs>
                  </a:gsLst>
                  <a:lin ang="5400000" scaled="0"/>
                </a:gradFill>
                <a:latin typeface="+mj-lt"/>
              </a:rPr>
              <a:t>Scale up via Azure portal and CLI </a:t>
            </a:r>
            <a:r>
              <a:rPr lang="en-US" sz="2000" err="1">
                <a:gradFill>
                  <a:gsLst>
                    <a:gs pos="1250">
                      <a:schemeClr val="tx1"/>
                    </a:gs>
                    <a:gs pos="100000">
                      <a:schemeClr val="tx1"/>
                    </a:gs>
                  </a:gsLst>
                  <a:lin ang="5400000" scaled="0"/>
                </a:gradFill>
                <a:latin typeface="+mj-lt"/>
              </a:rPr>
              <a:t>cmd</a:t>
            </a:r>
            <a:r>
              <a:rPr lang="en-US" sz="2000">
                <a:gradFill>
                  <a:gsLst>
                    <a:gs pos="1250">
                      <a:schemeClr val="tx1"/>
                    </a:gs>
                    <a:gs pos="100000">
                      <a:schemeClr val="tx1"/>
                    </a:gs>
                  </a:gsLst>
                  <a:lin ang="5400000" scaled="0"/>
                </a:gradFill>
                <a:latin typeface="+mj-lt"/>
              </a:rPr>
              <a:t>: </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Increase processing power on your instances in few seconds by adding more vCores and Memory</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Dynamically adjust your SQL instances capacity to match your business demand </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Pay only for the resources consumed.  </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Set limits on how much instances can go up to</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Set request are reserved instance will get entire amount allocated  </a:t>
            </a:r>
          </a:p>
          <a:p>
            <a:pPr marL="0" indent="0">
              <a:spcBef>
                <a:spcPts val="800"/>
              </a:spcBef>
              <a:buNone/>
            </a:pPr>
            <a:r>
              <a:rPr lang="en-US" sz="2000">
                <a:gradFill>
                  <a:gsLst>
                    <a:gs pos="1250">
                      <a:schemeClr val="tx1"/>
                    </a:gs>
                    <a:gs pos="100000">
                      <a:schemeClr val="tx1"/>
                    </a:gs>
                  </a:gsLst>
                  <a:lin ang="5400000" scaled="0"/>
                </a:gradFill>
                <a:latin typeface="+mj-lt"/>
              </a:rPr>
              <a:t>Scale down: </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Scale your memory and vCores down as demand decreases</a:t>
            </a:r>
          </a:p>
          <a:p>
            <a:pPr marL="0" indent="0">
              <a:spcBef>
                <a:spcPts val="800"/>
              </a:spcBef>
              <a:buNone/>
            </a:pPr>
            <a:r>
              <a:rPr lang="en-US" sz="2000">
                <a:gradFill>
                  <a:gsLst>
                    <a:gs pos="1250">
                      <a:schemeClr val="tx1"/>
                    </a:gs>
                    <a:gs pos="100000">
                      <a:schemeClr val="tx1"/>
                    </a:gs>
                  </a:gsLst>
                  <a:lin ang="5400000" scaled="0"/>
                </a:gradFill>
                <a:latin typeface="+mj-lt"/>
              </a:rPr>
              <a:t>Read Scale out: </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Scale out your read workloads to secondary replica</a:t>
            </a:r>
          </a:p>
        </p:txBody>
      </p:sp>
      <p:grpSp>
        <p:nvGrpSpPr>
          <p:cNvPr id="108" name="Group 107" descr="Scaling: Azure Arc-enable SQL Managed Instance showing Available space and Used Cores/Memory for Az CLI command , Azure Data Studio and Azure. Available space in Azure Arc SQL Managed Instance showing 2 vCores and 4GB, Sale up: Available space showing 16 vCores and 64GB and Scale down: Used Cores/Memory showing 2 vCores and 4GB.">
            <a:extLst>
              <a:ext uri="{FF2B5EF4-FFF2-40B4-BE49-F238E27FC236}">
                <a16:creationId xmlns:a16="http://schemas.microsoft.com/office/drawing/2014/main" id="{4CE85A10-66DE-4325-B3D7-366421E1B192}"/>
              </a:ext>
            </a:extLst>
          </p:cNvPr>
          <p:cNvGrpSpPr/>
          <p:nvPr/>
        </p:nvGrpSpPr>
        <p:grpSpPr>
          <a:xfrm>
            <a:off x="6638926" y="1457219"/>
            <a:ext cx="4968874" cy="4811820"/>
            <a:chOff x="6638926" y="1457219"/>
            <a:chExt cx="4968874" cy="4811820"/>
          </a:xfrm>
        </p:grpSpPr>
        <p:sp>
          <p:nvSpPr>
            <p:cNvPr id="109" name="Rectangle 108">
              <a:extLst>
                <a:ext uri="{FF2B5EF4-FFF2-40B4-BE49-F238E27FC236}">
                  <a16:creationId xmlns:a16="http://schemas.microsoft.com/office/drawing/2014/main" id="{0FD83E78-D657-4C93-89EB-731BDEA8E58F}"/>
                </a:ext>
                <a:ext uri="{C183D7F6-B498-43B3-948B-1728B52AA6E4}">
                  <adec:decorative xmlns:adec="http://schemas.microsoft.com/office/drawing/2017/decorative" val="1"/>
                </a:ext>
              </a:extLst>
            </p:cNvPr>
            <p:cNvSpPr/>
            <p:nvPr/>
          </p:nvSpPr>
          <p:spPr bwMode="auto">
            <a:xfrm>
              <a:off x="6638926" y="1457219"/>
              <a:ext cx="4968874" cy="4811820"/>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Scale the same instance to match demand</a:t>
              </a:r>
              <a:endParaRPr kumimoji="0" lang="en-AU" sz="14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110" name="Group 109">
              <a:extLst>
                <a:ext uri="{FF2B5EF4-FFF2-40B4-BE49-F238E27FC236}">
                  <a16:creationId xmlns:a16="http://schemas.microsoft.com/office/drawing/2014/main" id="{A9A30580-4F95-400E-9909-1730C160F053}"/>
                </a:ext>
              </a:extLst>
            </p:cNvPr>
            <p:cNvGrpSpPr/>
            <p:nvPr/>
          </p:nvGrpSpPr>
          <p:grpSpPr>
            <a:xfrm>
              <a:off x="7459395" y="3544229"/>
              <a:ext cx="3983303" cy="274321"/>
              <a:chOff x="7968231" y="3544229"/>
              <a:chExt cx="3291840" cy="274321"/>
            </a:xfrm>
          </p:grpSpPr>
          <p:sp>
            <p:nvSpPr>
              <p:cNvPr id="144" name="Rectangle 143">
                <a:extLst>
                  <a:ext uri="{FF2B5EF4-FFF2-40B4-BE49-F238E27FC236}">
                    <a16:creationId xmlns:a16="http://schemas.microsoft.com/office/drawing/2014/main" id="{5ED4A9C9-FABC-4841-A314-70B7ECB39813}"/>
                  </a:ext>
                  <a:ext uri="{C183D7F6-B498-43B3-948B-1728B52AA6E4}">
                    <adec:decorative xmlns:adec="http://schemas.microsoft.com/office/drawing/2017/decorative" val="1"/>
                  </a:ext>
                </a:extLst>
              </p:cNvPr>
              <p:cNvSpPr/>
              <p:nvPr/>
            </p:nvSpPr>
            <p:spPr bwMode="auto">
              <a:xfrm rot="5400000">
                <a:off x="9476991" y="2035469"/>
                <a:ext cx="274320" cy="329184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Rectangle 144">
                <a:extLst>
                  <a:ext uri="{FF2B5EF4-FFF2-40B4-BE49-F238E27FC236}">
                    <a16:creationId xmlns:a16="http://schemas.microsoft.com/office/drawing/2014/main" id="{4D51C229-69BF-412C-90FE-CF134A8871FD}"/>
                  </a:ext>
                  <a:ext uri="{C183D7F6-B498-43B3-948B-1728B52AA6E4}">
                    <adec:decorative xmlns:adec="http://schemas.microsoft.com/office/drawing/2017/decorative" val="1"/>
                  </a:ext>
                </a:extLst>
              </p:cNvPr>
              <p:cNvSpPr/>
              <p:nvPr/>
            </p:nvSpPr>
            <p:spPr bwMode="auto">
              <a:xfrm rot="5400000">
                <a:off x="7981501" y="3530960"/>
                <a:ext cx="274320" cy="300859"/>
              </a:xfrm>
              <a:prstGeom prst="rect">
                <a:avLst/>
              </a:prstGeom>
              <a:solidFill>
                <a:srgbClr val="50E6FF"/>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Title 3">
                <a:extLst>
                  <a:ext uri="{FF2B5EF4-FFF2-40B4-BE49-F238E27FC236}">
                    <a16:creationId xmlns:a16="http://schemas.microsoft.com/office/drawing/2014/main" id="{36CFD772-4C97-4996-83AB-FA4CED0026C2}"/>
                  </a:ext>
                  <a:ext uri="{C183D7F6-B498-43B3-948B-1728B52AA6E4}">
                    <adec:decorative xmlns:adec="http://schemas.microsoft.com/office/drawing/2017/decorative" val="1"/>
                  </a:ext>
                </a:extLst>
              </p:cNvPr>
              <p:cNvSpPr txBox="1">
                <a:spLocks/>
              </p:cNvSpPr>
              <p:nvPr/>
            </p:nvSpPr>
            <p:spPr>
              <a:xfrm>
                <a:off x="8349586" y="3589056"/>
                <a:ext cx="603505" cy="184666"/>
              </a:xfrm>
              <a:prstGeom prst="rect">
                <a:avLst/>
              </a:prstGeom>
              <a:ln>
                <a:noFill/>
              </a:ln>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1"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2 </a:t>
                </a:r>
                <a:r>
                  <a:rPr kumimoji="0" lang="en-US" sz="1200" b="1" i="0" u="none" strike="noStrike" kern="1200" cap="none" spc="0" normalizeH="0" baseline="0" noProof="0" err="1">
                    <a:ln w="3175">
                      <a:noFill/>
                    </a:ln>
                    <a:gradFill>
                      <a:gsLst>
                        <a:gs pos="1250">
                          <a:srgbClr val="FFFFFF"/>
                        </a:gs>
                        <a:gs pos="100000">
                          <a:srgbClr val="FFFFFF"/>
                        </a:gs>
                      </a:gsLst>
                      <a:lin ang="5400000" scaled="0"/>
                    </a:gradFill>
                    <a:effectLst/>
                    <a:uLnTx/>
                    <a:uFillTx/>
                    <a:latin typeface="Segoe UI"/>
                    <a:ea typeface="+mn-ea"/>
                    <a:cs typeface="Segoe UI" pitchFamily="34" charset="0"/>
                  </a:rPr>
                  <a:t>vCores</a:t>
                </a:r>
                <a:endParaRPr kumimoji="0" lang="en-US" sz="1200" b="1"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endParaRPr>
              </a:p>
            </p:txBody>
          </p:sp>
        </p:grpSp>
        <p:grpSp>
          <p:nvGrpSpPr>
            <p:cNvPr id="111" name="Group 110">
              <a:extLst>
                <a:ext uri="{FF2B5EF4-FFF2-40B4-BE49-F238E27FC236}">
                  <a16:creationId xmlns:a16="http://schemas.microsoft.com/office/drawing/2014/main" id="{4B7AB99C-6163-4486-B93D-EB389822FEFC}"/>
                </a:ext>
              </a:extLst>
            </p:cNvPr>
            <p:cNvGrpSpPr/>
            <p:nvPr/>
          </p:nvGrpSpPr>
          <p:grpSpPr>
            <a:xfrm>
              <a:off x="7459395" y="3862321"/>
              <a:ext cx="3983303" cy="274320"/>
              <a:chOff x="7968231" y="3875854"/>
              <a:chExt cx="3291840" cy="274320"/>
            </a:xfrm>
          </p:grpSpPr>
          <p:sp>
            <p:nvSpPr>
              <p:cNvPr id="141" name="Rectangle 140">
                <a:extLst>
                  <a:ext uri="{FF2B5EF4-FFF2-40B4-BE49-F238E27FC236}">
                    <a16:creationId xmlns:a16="http://schemas.microsoft.com/office/drawing/2014/main" id="{40B315D9-F9A1-4429-AD9D-2E71D51C5DDC}"/>
                  </a:ext>
                  <a:ext uri="{C183D7F6-B498-43B3-948B-1728B52AA6E4}">
                    <adec:decorative xmlns:adec="http://schemas.microsoft.com/office/drawing/2017/decorative" val="1"/>
                  </a:ext>
                </a:extLst>
              </p:cNvPr>
              <p:cNvSpPr/>
              <p:nvPr/>
            </p:nvSpPr>
            <p:spPr bwMode="auto">
              <a:xfrm rot="5400000">
                <a:off x="9476991" y="2367094"/>
                <a:ext cx="274320" cy="329184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Rectangle 141">
                <a:extLst>
                  <a:ext uri="{FF2B5EF4-FFF2-40B4-BE49-F238E27FC236}">
                    <a16:creationId xmlns:a16="http://schemas.microsoft.com/office/drawing/2014/main" id="{A0A092BA-6A4F-4B5E-BDB0-C3AD11B82083}"/>
                  </a:ext>
                  <a:ext uri="{C183D7F6-B498-43B3-948B-1728B52AA6E4}">
                    <adec:decorative xmlns:adec="http://schemas.microsoft.com/office/drawing/2017/decorative" val="1"/>
                  </a:ext>
                </a:extLst>
              </p:cNvPr>
              <p:cNvSpPr/>
              <p:nvPr/>
            </p:nvSpPr>
            <p:spPr bwMode="auto">
              <a:xfrm rot="5400000">
                <a:off x="7981501" y="3862584"/>
                <a:ext cx="274320" cy="300860"/>
              </a:xfrm>
              <a:prstGeom prst="rect">
                <a:avLst/>
              </a:prstGeom>
              <a:solidFill>
                <a:srgbClr val="50E6FF"/>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TextBox 142">
                <a:extLst>
                  <a:ext uri="{FF2B5EF4-FFF2-40B4-BE49-F238E27FC236}">
                    <a16:creationId xmlns:a16="http://schemas.microsoft.com/office/drawing/2014/main" id="{6D449E4C-F5D3-483A-89CB-0E69570D8C21}"/>
                  </a:ext>
                  <a:ext uri="{C183D7F6-B498-43B3-948B-1728B52AA6E4}">
                    <adec:decorative xmlns:adec="http://schemas.microsoft.com/office/drawing/2017/decorative" val="1"/>
                  </a:ext>
                </a:extLst>
              </p:cNvPr>
              <p:cNvSpPr txBox="1"/>
              <p:nvPr/>
            </p:nvSpPr>
            <p:spPr>
              <a:xfrm>
                <a:off x="8349586" y="3920681"/>
                <a:ext cx="603505" cy="184666"/>
              </a:xfrm>
              <a:prstGeom prst="rect">
                <a:avLst/>
              </a:prstGeom>
              <a:noFill/>
              <a:ln>
                <a:noFill/>
              </a:ln>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Segoe UI"/>
                    <a:ea typeface="+mn-ea"/>
                    <a:cs typeface="+mn-cs"/>
                  </a:rPr>
                  <a:t>4 GB</a:t>
                </a:r>
              </a:p>
            </p:txBody>
          </p:sp>
        </p:grpSp>
        <p:grpSp>
          <p:nvGrpSpPr>
            <p:cNvPr id="112" name="Group 111">
              <a:extLst>
                <a:ext uri="{FF2B5EF4-FFF2-40B4-BE49-F238E27FC236}">
                  <a16:creationId xmlns:a16="http://schemas.microsoft.com/office/drawing/2014/main" id="{D7BEE765-1B49-4626-A842-8726A84FA292}"/>
                </a:ext>
              </a:extLst>
            </p:cNvPr>
            <p:cNvGrpSpPr/>
            <p:nvPr/>
          </p:nvGrpSpPr>
          <p:grpSpPr>
            <a:xfrm>
              <a:off x="7459395" y="5192329"/>
              <a:ext cx="3983303" cy="274321"/>
              <a:chOff x="7968231" y="5106986"/>
              <a:chExt cx="3291840" cy="274321"/>
            </a:xfrm>
          </p:grpSpPr>
          <p:sp>
            <p:nvSpPr>
              <p:cNvPr id="138" name="Rectangle 137">
                <a:extLst>
                  <a:ext uri="{FF2B5EF4-FFF2-40B4-BE49-F238E27FC236}">
                    <a16:creationId xmlns:a16="http://schemas.microsoft.com/office/drawing/2014/main" id="{57CBFF4E-CBC7-4D7B-952F-B17A5EEBEC7B}"/>
                  </a:ext>
                  <a:ext uri="{C183D7F6-B498-43B3-948B-1728B52AA6E4}">
                    <adec:decorative xmlns:adec="http://schemas.microsoft.com/office/drawing/2017/decorative" val="1"/>
                  </a:ext>
                </a:extLst>
              </p:cNvPr>
              <p:cNvSpPr/>
              <p:nvPr/>
            </p:nvSpPr>
            <p:spPr bwMode="auto">
              <a:xfrm rot="5400000">
                <a:off x="9476991" y="3598226"/>
                <a:ext cx="274320" cy="329184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E0C7031B-A8FF-4289-B768-C01A9DA6B945}"/>
                  </a:ext>
                  <a:ext uri="{C183D7F6-B498-43B3-948B-1728B52AA6E4}">
                    <adec:decorative xmlns:adec="http://schemas.microsoft.com/office/drawing/2017/decorative" val="1"/>
                  </a:ext>
                </a:extLst>
              </p:cNvPr>
              <p:cNvSpPr/>
              <p:nvPr/>
            </p:nvSpPr>
            <p:spPr bwMode="auto">
              <a:xfrm rot="5400000">
                <a:off x="7969801" y="5105417"/>
                <a:ext cx="274320" cy="277459"/>
              </a:xfrm>
              <a:prstGeom prst="rect">
                <a:avLst/>
              </a:prstGeom>
              <a:solidFill>
                <a:srgbClr val="50E6FF"/>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Title 3">
                <a:extLst>
                  <a:ext uri="{FF2B5EF4-FFF2-40B4-BE49-F238E27FC236}">
                    <a16:creationId xmlns:a16="http://schemas.microsoft.com/office/drawing/2014/main" id="{1C390137-FCAD-4A98-8B42-F99716F7BC64}"/>
                  </a:ext>
                  <a:ext uri="{C183D7F6-B498-43B3-948B-1728B52AA6E4}">
                    <adec:decorative xmlns:adec="http://schemas.microsoft.com/office/drawing/2017/decorative" val="1"/>
                  </a:ext>
                </a:extLst>
              </p:cNvPr>
              <p:cNvSpPr txBox="1">
                <a:spLocks/>
              </p:cNvSpPr>
              <p:nvPr/>
            </p:nvSpPr>
            <p:spPr>
              <a:xfrm>
                <a:off x="8349586" y="5151813"/>
                <a:ext cx="603505" cy="184666"/>
              </a:xfrm>
              <a:prstGeom prst="rect">
                <a:avLst/>
              </a:prstGeom>
              <a:ln>
                <a:noFill/>
              </a:ln>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1"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2 </a:t>
                </a:r>
                <a:r>
                  <a:rPr kumimoji="0" lang="en-US" sz="1200" b="1" i="0" u="none" strike="noStrike" kern="1200" cap="none" spc="0" normalizeH="0" baseline="0" noProof="0" err="1">
                    <a:ln w="3175">
                      <a:noFill/>
                    </a:ln>
                    <a:gradFill>
                      <a:gsLst>
                        <a:gs pos="1250">
                          <a:srgbClr val="FFFFFF"/>
                        </a:gs>
                        <a:gs pos="100000">
                          <a:srgbClr val="FFFFFF"/>
                        </a:gs>
                      </a:gsLst>
                      <a:lin ang="5400000" scaled="0"/>
                    </a:gradFill>
                    <a:effectLst/>
                    <a:uLnTx/>
                    <a:uFillTx/>
                    <a:latin typeface="Segoe UI"/>
                    <a:ea typeface="+mn-ea"/>
                    <a:cs typeface="Segoe UI" pitchFamily="34" charset="0"/>
                  </a:rPr>
                  <a:t>vCores</a:t>
                </a:r>
                <a:endParaRPr kumimoji="0" lang="en-US" sz="1200" b="1"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endParaRPr>
              </a:p>
            </p:txBody>
          </p:sp>
        </p:grpSp>
        <p:grpSp>
          <p:nvGrpSpPr>
            <p:cNvPr id="113" name="Group 112">
              <a:extLst>
                <a:ext uri="{FF2B5EF4-FFF2-40B4-BE49-F238E27FC236}">
                  <a16:creationId xmlns:a16="http://schemas.microsoft.com/office/drawing/2014/main" id="{EDFA5E83-1FE1-41DB-89C3-1DB55CD4FE44}"/>
                </a:ext>
              </a:extLst>
            </p:cNvPr>
            <p:cNvGrpSpPr/>
            <p:nvPr/>
          </p:nvGrpSpPr>
          <p:grpSpPr>
            <a:xfrm>
              <a:off x="7459395" y="5512282"/>
              <a:ext cx="3983303" cy="274321"/>
              <a:chOff x="7968231" y="5421495"/>
              <a:chExt cx="3291840" cy="274321"/>
            </a:xfrm>
          </p:grpSpPr>
          <p:sp>
            <p:nvSpPr>
              <p:cNvPr id="135" name="Rectangle 134">
                <a:extLst>
                  <a:ext uri="{FF2B5EF4-FFF2-40B4-BE49-F238E27FC236}">
                    <a16:creationId xmlns:a16="http://schemas.microsoft.com/office/drawing/2014/main" id="{1411ED51-2895-4441-BFF7-8645F4EE9AE8}"/>
                  </a:ext>
                  <a:ext uri="{C183D7F6-B498-43B3-948B-1728B52AA6E4}">
                    <adec:decorative xmlns:adec="http://schemas.microsoft.com/office/drawing/2017/decorative" val="1"/>
                  </a:ext>
                </a:extLst>
              </p:cNvPr>
              <p:cNvSpPr/>
              <p:nvPr/>
            </p:nvSpPr>
            <p:spPr bwMode="auto">
              <a:xfrm rot="5400000">
                <a:off x="9476991" y="3912735"/>
                <a:ext cx="274320" cy="329184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Rectangle 135">
                <a:extLst>
                  <a:ext uri="{FF2B5EF4-FFF2-40B4-BE49-F238E27FC236}">
                    <a16:creationId xmlns:a16="http://schemas.microsoft.com/office/drawing/2014/main" id="{1A429717-C9F3-4E36-A4B4-48E42B0EE63F}"/>
                  </a:ext>
                  <a:ext uri="{C183D7F6-B498-43B3-948B-1728B52AA6E4}">
                    <adec:decorative xmlns:adec="http://schemas.microsoft.com/office/drawing/2017/decorative" val="1"/>
                  </a:ext>
                </a:extLst>
              </p:cNvPr>
              <p:cNvSpPr/>
              <p:nvPr/>
            </p:nvSpPr>
            <p:spPr bwMode="auto">
              <a:xfrm rot="5400000">
                <a:off x="7969802" y="5419925"/>
                <a:ext cx="274320" cy="277461"/>
              </a:xfrm>
              <a:prstGeom prst="rect">
                <a:avLst/>
              </a:prstGeom>
              <a:solidFill>
                <a:srgbClr val="50E6FF"/>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TextBox 136">
                <a:extLst>
                  <a:ext uri="{FF2B5EF4-FFF2-40B4-BE49-F238E27FC236}">
                    <a16:creationId xmlns:a16="http://schemas.microsoft.com/office/drawing/2014/main" id="{58F9B196-43AF-475E-B49F-70DA911E16C6}"/>
                  </a:ext>
                  <a:ext uri="{C183D7F6-B498-43B3-948B-1728B52AA6E4}">
                    <adec:decorative xmlns:adec="http://schemas.microsoft.com/office/drawing/2017/decorative" val="1"/>
                  </a:ext>
                </a:extLst>
              </p:cNvPr>
              <p:cNvSpPr txBox="1"/>
              <p:nvPr/>
            </p:nvSpPr>
            <p:spPr>
              <a:xfrm>
                <a:off x="8349586" y="5466322"/>
                <a:ext cx="603505" cy="184666"/>
              </a:xfrm>
              <a:prstGeom prst="rect">
                <a:avLst/>
              </a:prstGeom>
              <a:noFill/>
              <a:ln>
                <a:noFill/>
              </a:ln>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Segoe UI"/>
                    <a:ea typeface="+mn-ea"/>
                    <a:cs typeface="+mn-cs"/>
                  </a:rPr>
                  <a:t>4 GB</a:t>
                </a:r>
              </a:p>
            </p:txBody>
          </p:sp>
        </p:grpSp>
        <p:grpSp>
          <p:nvGrpSpPr>
            <p:cNvPr id="114" name="Group 113">
              <a:extLst>
                <a:ext uri="{FF2B5EF4-FFF2-40B4-BE49-F238E27FC236}">
                  <a16:creationId xmlns:a16="http://schemas.microsoft.com/office/drawing/2014/main" id="{E01878F2-9CBB-41E3-8005-226495817742}"/>
                </a:ext>
              </a:extLst>
            </p:cNvPr>
            <p:cNvGrpSpPr/>
            <p:nvPr/>
          </p:nvGrpSpPr>
          <p:grpSpPr>
            <a:xfrm>
              <a:off x="7459395" y="4373330"/>
              <a:ext cx="3983303" cy="274321"/>
              <a:chOff x="7968231" y="4359432"/>
              <a:chExt cx="3291840" cy="274321"/>
            </a:xfrm>
          </p:grpSpPr>
          <p:sp>
            <p:nvSpPr>
              <p:cNvPr id="132" name="Rectangle 131">
                <a:extLst>
                  <a:ext uri="{FF2B5EF4-FFF2-40B4-BE49-F238E27FC236}">
                    <a16:creationId xmlns:a16="http://schemas.microsoft.com/office/drawing/2014/main" id="{85CB5E54-70F6-426D-8152-D4ADEA25F796}"/>
                  </a:ext>
                  <a:ext uri="{C183D7F6-B498-43B3-948B-1728B52AA6E4}">
                    <adec:decorative xmlns:adec="http://schemas.microsoft.com/office/drawing/2017/decorative" val="1"/>
                  </a:ext>
                </a:extLst>
              </p:cNvPr>
              <p:cNvSpPr/>
              <p:nvPr/>
            </p:nvSpPr>
            <p:spPr bwMode="auto">
              <a:xfrm rot="5400000">
                <a:off x="9476991" y="2850672"/>
                <a:ext cx="274320" cy="329184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Rectangle 132">
                <a:extLst>
                  <a:ext uri="{FF2B5EF4-FFF2-40B4-BE49-F238E27FC236}">
                    <a16:creationId xmlns:a16="http://schemas.microsoft.com/office/drawing/2014/main" id="{7B842D44-9E93-4736-B42A-6D3F78CED5AE}"/>
                  </a:ext>
                  <a:ext uri="{C183D7F6-B498-43B3-948B-1728B52AA6E4}">
                    <adec:decorative xmlns:adec="http://schemas.microsoft.com/office/drawing/2017/decorative" val="1"/>
                  </a:ext>
                </a:extLst>
              </p:cNvPr>
              <p:cNvSpPr/>
              <p:nvPr/>
            </p:nvSpPr>
            <p:spPr bwMode="auto">
              <a:xfrm rot="5400000">
                <a:off x="8787271" y="3540393"/>
                <a:ext cx="274320" cy="1912399"/>
              </a:xfrm>
              <a:prstGeom prst="rect">
                <a:avLst/>
              </a:prstGeom>
              <a:solidFill>
                <a:srgbClr val="50E6FF"/>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Title 3">
                <a:extLst>
                  <a:ext uri="{FF2B5EF4-FFF2-40B4-BE49-F238E27FC236}">
                    <a16:creationId xmlns:a16="http://schemas.microsoft.com/office/drawing/2014/main" id="{05F8FB8A-93C6-4F4B-AD50-899EFEBE5BFD}"/>
                  </a:ext>
                  <a:ext uri="{C183D7F6-B498-43B3-948B-1728B52AA6E4}">
                    <adec:decorative xmlns:adec="http://schemas.microsoft.com/office/drawing/2017/decorative" val="1"/>
                  </a:ext>
                </a:extLst>
              </p:cNvPr>
              <p:cNvSpPr txBox="1">
                <a:spLocks/>
              </p:cNvSpPr>
              <p:nvPr/>
            </p:nvSpPr>
            <p:spPr>
              <a:xfrm>
                <a:off x="9975321" y="4404259"/>
                <a:ext cx="672549" cy="184666"/>
              </a:xfrm>
              <a:prstGeom prst="rect">
                <a:avLst/>
              </a:prstGeom>
              <a:ln>
                <a:noFill/>
              </a:ln>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1"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16 </a:t>
                </a:r>
                <a:r>
                  <a:rPr kumimoji="0" lang="en-US" sz="1200" b="1" i="0" u="none" strike="noStrike" kern="1200" cap="none" spc="0" normalizeH="0" baseline="0" noProof="0" err="1">
                    <a:ln w="3175">
                      <a:noFill/>
                    </a:ln>
                    <a:gradFill>
                      <a:gsLst>
                        <a:gs pos="1250">
                          <a:srgbClr val="FFFFFF"/>
                        </a:gs>
                        <a:gs pos="100000">
                          <a:srgbClr val="FFFFFF"/>
                        </a:gs>
                      </a:gsLst>
                      <a:lin ang="5400000" scaled="0"/>
                    </a:gradFill>
                    <a:effectLst/>
                    <a:uLnTx/>
                    <a:uFillTx/>
                    <a:latin typeface="Segoe UI"/>
                    <a:ea typeface="+mn-ea"/>
                    <a:cs typeface="Segoe UI" pitchFamily="34" charset="0"/>
                  </a:rPr>
                  <a:t>vCores</a:t>
                </a:r>
                <a:endParaRPr kumimoji="0" lang="en-US" sz="1200" b="1"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endParaRPr>
              </a:p>
            </p:txBody>
          </p:sp>
        </p:grpSp>
        <p:grpSp>
          <p:nvGrpSpPr>
            <p:cNvPr id="115" name="Group 114">
              <a:extLst>
                <a:ext uri="{FF2B5EF4-FFF2-40B4-BE49-F238E27FC236}">
                  <a16:creationId xmlns:a16="http://schemas.microsoft.com/office/drawing/2014/main" id="{A2856EBB-4B51-4F8E-9442-5D37A37281DC}"/>
                </a:ext>
              </a:extLst>
            </p:cNvPr>
            <p:cNvGrpSpPr/>
            <p:nvPr/>
          </p:nvGrpSpPr>
          <p:grpSpPr>
            <a:xfrm>
              <a:off x="7459395" y="4696555"/>
              <a:ext cx="3983303" cy="274321"/>
              <a:chOff x="7968231" y="4701195"/>
              <a:chExt cx="3291840" cy="274321"/>
            </a:xfrm>
          </p:grpSpPr>
          <p:sp>
            <p:nvSpPr>
              <p:cNvPr id="129" name="Rectangle 128">
                <a:extLst>
                  <a:ext uri="{FF2B5EF4-FFF2-40B4-BE49-F238E27FC236}">
                    <a16:creationId xmlns:a16="http://schemas.microsoft.com/office/drawing/2014/main" id="{4DB0C078-C52D-4EC1-ADA7-33D43E6FF13A}"/>
                  </a:ext>
                  <a:ext uri="{C183D7F6-B498-43B3-948B-1728B52AA6E4}">
                    <adec:decorative xmlns:adec="http://schemas.microsoft.com/office/drawing/2017/decorative" val="1"/>
                  </a:ext>
                </a:extLst>
              </p:cNvPr>
              <p:cNvSpPr/>
              <p:nvPr/>
            </p:nvSpPr>
            <p:spPr bwMode="auto">
              <a:xfrm rot="5400000">
                <a:off x="9476991" y="3192435"/>
                <a:ext cx="274320" cy="329184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Rectangle 129">
                <a:extLst>
                  <a:ext uri="{FF2B5EF4-FFF2-40B4-BE49-F238E27FC236}">
                    <a16:creationId xmlns:a16="http://schemas.microsoft.com/office/drawing/2014/main" id="{A452B60B-9F5F-4282-B225-08FDEDA8E4C7}"/>
                  </a:ext>
                  <a:ext uri="{C183D7F6-B498-43B3-948B-1728B52AA6E4}">
                    <adec:decorative xmlns:adec="http://schemas.microsoft.com/office/drawing/2017/decorative" val="1"/>
                  </a:ext>
                </a:extLst>
              </p:cNvPr>
              <p:cNvSpPr/>
              <p:nvPr/>
            </p:nvSpPr>
            <p:spPr bwMode="auto">
              <a:xfrm rot="5400000">
                <a:off x="8787270" y="3882157"/>
                <a:ext cx="274320" cy="1912397"/>
              </a:xfrm>
              <a:prstGeom prst="rect">
                <a:avLst/>
              </a:prstGeom>
              <a:solidFill>
                <a:srgbClr val="50E6FF"/>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TextBox 130">
                <a:extLst>
                  <a:ext uri="{FF2B5EF4-FFF2-40B4-BE49-F238E27FC236}">
                    <a16:creationId xmlns:a16="http://schemas.microsoft.com/office/drawing/2014/main" id="{4049B24A-1700-447F-B842-FEBB941EED44}"/>
                  </a:ext>
                  <a:ext uri="{C183D7F6-B498-43B3-948B-1728B52AA6E4}">
                    <adec:decorative xmlns:adec="http://schemas.microsoft.com/office/drawing/2017/decorative" val="1"/>
                  </a:ext>
                </a:extLst>
              </p:cNvPr>
              <p:cNvSpPr txBox="1"/>
              <p:nvPr/>
            </p:nvSpPr>
            <p:spPr>
              <a:xfrm>
                <a:off x="9975321" y="4746022"/>
                <a:ext cx="603505" cy="184666"/>
              </a:xfrm>
              <a:prstGeom prst="rect">
                <a:avLst/>
              </a:prstGeom>
              <a:noFill/>
              <a:ln>
                <a:noFill/>
              </a:ln>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Segoe UI"/>
                    <a:ea typeface="+mn-ea"/>
                    <a:cs typeface="+mn-cs"/>
                  </a:rPr>
                  <a:t>64 GB</a:t>
                </a:r>
              </a:p>
            </p:txBody>
          </p:sp>
        </p:grpSp>
        <p:sp>
          <p:nvSpPr>
            <p:cNvPr id="116" name="TextBox 115">
              <a:extLst>
                <a:ext uri="{FF2B5EF4-FFF2-40B4-BE49-F238E27FC236}">
                  <a16:creationId xmlns:a16="http://schemas.microsoft.com/office/drawing/2014/main" id="{B78807A9-BAC8-4636-B425-D7C18D5DA209}"/>
                </a:ext>
                <a:ext uri="{C183D7F6-B498-43B3-948B-1728B52AA6E4}">
                  <adec:decorative xmlns:adec="http://schemas.microsoft.com/office/drawing/2017/decorative" val="1"/>
                </a:ext>
              </a:extLst>
            </p:cNvPr>
            <p:cNvSpPr txBox="1"/>
            <p:nvPr/>
          </p:nvSpPr>
          <p:spPr>
            <a:xfrm>
              <a:off x="7459395" y="2798168"/>
              <a:ext cx="1312554" cy="230832"/>
            </a:xfrm>
            <a:prstGeom prst="rect">
              <a:avLst/>
            </a:prstGeom>
            <a:noFill/>
          </p:spPr>
          <p:txBody>
            <a:bodyPr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Az CLI command </a:t>
              </a:r>
            </a:p>
          </p:txBody>
        </p:sp>
        <p:pic>
          <p:nvPicPr>
            <p:cNvPr id="118" name="Graphic 117">
              <a:extLst>
                <a:ext uri="{FF2B5EF4-FFF2-40B4-BE49-F238E27FC236}">
                  <a16:creationId xmlns:a16="http://schemas.microsoft.com/office/drawing/2014/main" id="{252FAC27-6310-450C-B242-EC2F6D74E015}"/>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2934" y="3607217"/>
              <a:ext cx="466437" cy="466437"/>
            </a:xfrm>
            <a:prstGeom prst="rect">
              <a:avLst/>
            </a:prstGeom>
          </p:spPr>
        </p:pic>
        <p:sp>
          <p:nvSpPr>
            <p:cNvPr id="119" name="Rectangle 118">
              <a:extLst>
                <a:ext uri="{FF2B5EF4-FFF2-40B4-BE49-F238E27FC236}">
                  <a16:creationId xmlns:a16="http://schemas.microsoft.com/office/drawing/2014/main" id="{7937684F-2CE5-411B-B347-4490C29D906F}"/>
                </a:ext>
                <a:ext uri="{C183D7F6-B498-43B3-948B-1728B52AA6E4}">
                  <adec:decorative xmlns:adec="http://schemas.microsoft.com/office/drawing/2017/decorative" val="1"/>
                </a:ext>
              </a:extLst>
            </p:cNvPr>
            <p:cNvSpPr/>
            <p:nvPr/>
          </p:nvSpPr>
          <p:spPr bwMode="auto">
            <a:xfrm>
              <a:off x="10075825" y="5984395"/>
              <a:ext cx="139900" cy="139900"/>
            </a:xfrm>
            <a:prstGeom prst="rect">
              <a:avLst/>
            </a:prstGeom>
            <a:solidFill>
              <a:srgbClr val="50E6FF"/>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Rectangle 119">
              <a:extLst>
                <a:ext uri="{FF2B5EF4-FFF2-40B4-BE49-F238E27FC236}">
                  <a16:creationId xmlns:a16="http://schemas.microsoft.com/office/drawing/2014/main" id="{B2CDE5C1-6B8A-4628-80A1-306218481F33}"/>
                </a:ext>
                <a:ext uri="{C183D7F6-B498-43B3-948B-1728B52AA6E4}">
                  <adec:decorative xmlns:adec="http://schemas.microsoft.com/office/drawing/2017/decorative" val="1"/>
                </a:ext>
              </a:extLst>
            </p:cNvPr>
            <p:cNvSpPr/>
            <p:nvPr/>
          </p:nvSpPr>
          <p:spPr bwMode="auto">
            <a:xfrm>
              <a:off x="8749863" y="5984395"/>
              <a:ext cx="139900" cy="13990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B92A9AE8-120A-4865-8D4E-674233B0C5EC}"/>
                </a:ext>
                <a:ext uri="{C183D7F6-B498-43B3-948B-1728B52AA6E4}">
                  <adec:decorative xmlns:adec="http://schemas.microsoft.com/office/drawing/2017/decorative" val="1"/>
                </a:ext>
              </a:extLst>
            </p:cNvPr>
            <p:cNvSpPr txBox="1"/>
            <p:nvPr/>
          </p:nvSpPr>
          <p:spPr>
            <a:xfrm>
              <a:off x="8953462" y="5977401"/>
              <a:ext cx="1122363" cy="153888"/>
            </a:xfrm>
            <a:prstGeom prst="rect">
              <a:avLst/>
            </a:prstGeom>
            <a:noFill/>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Available space</a:t>
              </a:r>
              <a:endParaRPr kumimoji="0" lang="en-AU" sz="1000" b="0" i="0" u="none" strike="noStrike" kern="0" cap="none" spc="0" normalizeH="0" baseline="0" noProof="0">
                <a:ln>
                  <a:noFill/>
                </a:ln>
                <a:solidFill>
                  <a:srgbClr val="FFFFFF"/>
                </a:solidFill>
                <a:effectLst/>
                <a:uLnTx/>
                <a:uFillTx/>
                <a:latin typeface="Segoe UI"/>
                <a:ea typeface="+mn-ea"/>
                <a:cs typeface="+mn-cs"/>
              </a:endParaRPr>
            </a:p>
          </p:txBody>
        </p:sp>
        <p:sp>
          <p:nvSpPr>
            <p:cNvPr id="122" name="TextBox 121">
              <a:extLst>
                <a:ext uri="{FF2B5EF4-FFF2-40B4-BE49-F238E27FC236}">
                  <a16:creationId xmlns:a16="http://schemas.microsoft.com/office/drawing/2014/main" id="{A102EDD1-6DBE-4DF5-90E8-A4D52B1C9803}"/>
                </a:ext>
                <a:ext uri="{C183D7F6-B498-43B3-948B-1728B52AA6E4}">
                  <adec:decorative xmlns:adec="http://schemas.microsoft.com/office/drawing/2017/decorative" val="1"/>
                </a:ext>
              </a:extLst>
            </p:cNvPr>
            <p:cNvSpPr txBox="1"/>
            <p:nvPr/>
          </p:nvSpPr>
          <p:spPr>
            <a:xfrm>
              <a:off x="10279424" y="5977401"/>
              <a:ext cx="1246764" cy="153888"/>
            </a:xfrm>
            <a:prstGeom prst="rect">
              <a:avLst/>
            </a:prstGeom>
            <a:noFill/>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Used Cores/Memory</a:t>
              </a:r>
              <a:endParaRPr kumimoji="0" lang="en-AU" sz="1000" b="0" i="0" u="none" strike="noStrike" kern="0" cap="none" spc="0" normalizeH="0" baseline="0" noProof="0">
                <a:ln>
                  <a:noFill/>
                </a:ln>
                <a:solidFill>
                  <a:srgbClr val="FFFFFF"/>
                </a:solidFill>
                <a:effectLst/>
                <a:uLnTx/>
                <a:uFillTx/>
                <a:latin typeface="Segoe UI"/>
                <a:ea typeface="+mn-ea"/>
                <a:cs typeface="+mn-cs"/>
              </a:endParaRPr>
            </a:p>
          </p:txBody>
        </p:sp>
        <p:sp>
          <p:nvSpPr>
            <p:cNvPr id="123" name="TextBox 122">
              <a:extLst>
                <a:ext uri="{FF2B5EF4-FFF2-40B4-BE49-F238E27FC236}">
                  <a16:creationId xmlns:a16="http://schemas.microsoft.com/office/drawing/2014/main" id="{7A278800-67B8-4AA4-A32E-5669EAB1AEA2}"/>
                </a:ext>
                <a:ext uri="{C183D7F6-B498-43B3-948B-1728B52AA6E4}">
                  <adec:decorative xmlns:adec="http://schemas.microsoft.com/office/drawing/2017/decorative" val="1"/>
                </a:ext>
              </a:extLst>
            </p:cNvPr>
            <p:cNvSpPr txBox="1"/>
            <p:nvPr/>
          </p:nvSpPr>
          <p:spPr>
            <a:xfrm>
              <a:off x="9054063" y="2798168"/>
              <a:ext cx="1315975" cy="230832"/>
            </a:xfrm>
            <a:prstGeom prst="rect">
              <a:avLst/>
            </a:prstGeom>
            <a:noFill/>
          </p:spPr>
          <p:txBody>
            <a:bodyPr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Azure Data Studio</a:t>
              </a:r>
            </a:p>
          </p:txBody>
        </p:sp>
        <p:pic>
          <p:nvPicPr>
            <p:cNvPr id="124" name="Graphic 123">
              <a:extLst>
                <a:ext uri="{FF2B5EF4-FFF2-40B4-BE49-F238E27FC236}">
                  <a16:creationId xmlns:a16="http://schemas.microsoft.com/office/drawing/2014/main" id="{B92B8D20-43F5-4A43-99DF-78DC6E2CFD5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81217" y="2274217"/>
              <a:ext cx="461666" cy="461666"/>
            </a:xfrm>
            <a:prstGeom prst="rect">
              <a:avLst/>
            </a:prstGeom>
          </p:spPr>
        </p:pic>
        <p:cxnSp>
          <p:nvCxnSpPr>
            <p:cNvPr id="125" name="Straight Arrow Connector 124">
              <a:extLst>
                <a:ext uri="{FF2B5EF4-FFF2-40B4-BE49-F238E27FC236}">
                  <a16:creationId xmlns:a16="http://schemas.microsoft.com/office/drawing/2014/main" id="{0A3B7B16-DD47-4118-B8D5-69997710C2CD}"/>
                </a:ext>
                <a:ext uri="{C183D7F6-B498-43B3-948B-1728B52AA6E4}">
                  <adec:decorative xmlns:adec="http://schemas.microsoft.com/office/drawing/2017/decorative" val="1"/>
                </a:ext>
              </a:extLst>
            </p:cNvPr>
            <p:cNvCxnSpPr>
              <a:cxnSpLocks/>
              <a:stCxn id="123" idx="2"/>
            </p:cNvCxnSpPr>
            <p:nvPr/>
          </p:nvCxnSpPr>
          <p:spPr>
            <a:xfrm>
              <a:off x="9712051" y="3029000"/>
              <a:ext cx="0" cy="333325"/>
            </a:xfrm>
            <a:prstGeom prst="straightConnector1">
              <a:avLst/>
            </a:prstGeom>
            <a:noFill/>
            <a:ln w="9525" cap="flat" cmpd="sng" algn="ctr">
              <a:solidFill>
                <a:srgbClr val="FFFFFF"/>
              </a:solidFill>
              <a:prstDash val="solid"/>
              <a:headEnd type="none" w="lg" len="med"/>
              <a:tailEnd type="triangle"/>
            </a:ln>
            <a:effectLst/>
          </p:spPr>
        </p:cxnSp>
        <p:sp>
          <p:nvSpPr>
            <p:cNvPr id="126" name="TextBox 125">
              <a:extLst>
                <a:ext uri="{FF2B5EF4-FFF2-40B4-BE49-F238E27FC236}">
                  <a16:creationId xmlns:a16="http://schemas.microsoft.com/office/drawing/2014/main" id="{57C81537-F2A8-461D-A020-363818783D1C}"/>
                </a:ext>
                <a:ext uri="{C183D7F6-B498-43B3-948B-1728B52AA6E4}">
                  <adec:decorative xmlns:adec="http://schemas.microsoft.com/office/drawing/2017/decorative" val="1"/>
                </a:ext>
              </a:extLst>
            </p:cNvPr>
            <p:cNvSpPr txBox="1"/>
            <p:nvPr/>
          </p:nvSpPr>
          <p:spPr>
            <a:xfrm>
              <a:off x="8651128" y="4541257"/>
              <a:ext cx="1094745" cy="261695"/>
            </a:xfrm>
            <a:prstGeom prst="homePlate">
              <a:avLst/>
            </a:prstGeom>
            <a:solidFill>
              <a:srgbClr val="0078D4"/>
            </a:solidFill>
            <a:ln w="19050">
              <a:solidFill>
                <a:srgbClr val="000000"/>
              </a:solidFill>
              <a:miter lim="800000"/>
            </a:ln>
          </p:spPr>
          <p:txBody>
            <a:bodyPr wrap="square" lIns="91440" tIns="45720" rIns="91440" bIns="45720" rtlCol="0" anchor="ctr">
              <a:noAutofit/>
            </a:bodyPr>
            <a:lstStyle>
              <a:defPPr>
                <a:defRPr lang="en-US"/>
              </a:defPPr>
              <a:lvl1pPr marR="0" lvl="0" indent="0" algn="r" fontAlgn="auto">
                <a:lnSpc>
                  <a:spcPct val="100000"/>
                </a:lnSpc>
                <a:spcBef>
                  <a:spcPts val="0"/>
                </a:spcBef>
                <a:spcAft>
                  <a:spcPts val="0"/>
                </a:spcAft>
                <a:buClrTx/>
                <a:buSzTx/>
                <a:buFontTx/>
                <a:buNone/>
                <a:tabLst/>
                <a:defRPr sz="1050" b="1">
                  <a:latin typeface="Segoe UI Semibold" panose="020B0502040204020203" pitchFamily="34" charset="0"/>
                  <a:cs typeface="Segoe UI Semibold" panose="020B0502040204020203"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Scale up</a:t>
              </a:r>
            </a:p>
          </p:txBody>
        </p:sp>
        <p:sp>
          <p:nvSpPr>
            <p:cNvPr id="127" name="TextBox 126">
              <a:extLst>
                <a:ext uri="{FF2B5EF4-FFF2-40B4-BE49-F238E27FC236}">
                  <a16:creationId xmlns:a16="http://schemas.microsoft.com/office/drawing/2014/main" id="{090528DD-08C4-4EA1-95D2-1D37035E944D}"/>
                </a:ext>
                <a:ext uri="{C183D7F6-B498-43B3-948B-1728B52AA6E4}">
                  <adec:decorative xmlns:adec="http://schemas.microsoft.com/office/drawing/2017/decorative" val="1"/>
                </a:ext>
              </a:extLst>
            </p:cNvPr>
            <p:cNvSpPr txBox="1"/>
            <p:nvPr/>
          </p:nvSpPr>
          <p:spPr>
            <a:xfrm flipH="1">
              <a:off x="8542558" y="5360270"/>
              <a:ext cx="1094745" cy="261695"/>
            </a:xfrm>
            <a:prstGeom prst="homePlate">
              <a:avLst/>
            </a:prstGeom>
            <a:solidFill>
              <a:srgbClr val="50E6FF"/>
            </a:solidFill>
            <a:ln w="19050">
              <a:solidFill>
                <a:srgbClr val="000000"/>
              </a:solidFill>
              <a:miter lim="800000"/>
            </a:ln>
          </p:spPr>
          <p:txBody>
            <a:bodyPr wrap="square" lIns="91440" tIns="45720" rIns="91440" bIns="4572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Scale down</a:t>
              </a:r>
            </a:p>
          </p:txBody>
        </p:sp>
        <p:cxnSp>
          <p:nvCxnSpPr>
            <p:cNvPr id="128" name="Connector: Elbow 127">
              <a:extLst>
                <a:ext uri="{FF2B5EF4-FFF2-40B4-BE49-F238E27FC236}">
                  <a16:creationId xmlns:a16="http://schemas.microsoft.com/office/drawing/2014/main" id="{7EA8D304-6945-4B22-BD4D-4E8387428582}"/>
                </a:ext>
                <a:ext uri="{C183D7F6-B498-43B3-948B-1728B52AA6E4}">
                  <adec:decorative xmlns:adec="http://schemas.microsoft.com/office/drawing/2017/decorative" val="1"/>
                </a:ext>
              </a:extLst>
            </p:cNvPr>
            <p:cNvCxnSpPr>
              <a:cxnSpLocks/>
              <a:stCxn id="116" idx="2"/>
            </p:cNvCxnSpPr>
            <p:nvPr/>
          </p:nvCxnSpPr>
          <p:spPr>
            <a:xfrm rot="5400000" flipH="1" flipV="1">
              <a:off x="9266350" y="1332077"/>
              <a:ext cx="546245" cy="2847602"/>
            </a:xfrm>
            <a:prstGeom prst="bentConnector3">
              <a:avLst>
                <a:gd name="adj1" fmla="val -24412"/>
              </a:avLst>
            </a:prstGeom>
            <a:noFill/>
            <a:ln w="9525" cap="flat" cmpd="sng" algn="ctr">
              <a:solidFill>
                <a:srgbClr val="FFFFFF"/>
              </a:solidFill>
              <a:prstDash val="solid"/>
              <a:headEnd type="none" w="lg" len="med"/>
              <a:tailEnd type="none" w="lg" len="med"/>
            </a:ln>
            <a:effectLst/>
          </p:spPr>
        </p:cxnSp>
      </p:grpSp>
      <p:pic>
        <p:nvPicPr>
          <p:cNvPr id="43" name="Graphic 42">
            <a:extLst>
              <a:ext uri="{FF2B5EF4-FFF2-40B4-BE49-F238E27FC236}">
                <a16:creationId xmlns:a16="http://schemas.microsoft.com/office/drawing/2014/main" id="{B2C339BA-6AB5-47C4-8542-7D682A40C623}"/>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18355" y="1778236"/>
            <a:ext cx="742390" cy="742390"/>
          </a:xfrm>
          <a:prstGeom prst="rect">
            <a:avLst/>
          </a:prstGeom>
        </p:spPr>
      </p:pic>
    </p:spTree>
    <p:extLst>
      <p:ext uri="{BB962C8B-B14F-4D97-AF65-F5344CB8AC3E}">
        <p14:creationId xmlns:p14="http://schemas.microsoft.com/office/powerpoint/2010/main" val="359637028"/>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itle 3">
            <a:extLst>
              <a:ext uri="{FF2B5EF4-FFF2-40B4-BE49-F238E27FC236}">
                <a16:creationId xmlns:a16="http://schemas.microsoft.com/office/drawing/2014/main" id="{F288DA78-C81B-497A-8298-1C1D4452C210}"/>
              </a:ext>
            </a:extLst>
          </p:cNvPr>
          <p:cNvSpPr>
            <a:spLocks noGrp="1"/>
          </p:cNvSpPr>
          <p:nvPr>
            <p:ph type="title"/>
          </p:nvPr>
        </p:nvSpPr>
        <p:spPr>
          <a:xfrm>
            <a:off x="588263" y="457200"/>
            <a:ext cx="10530048" cy="553998"/>
          </a:xfrm>
        </p:spPr>
        <p:txBody>
          <a:bodyPr/>
          <a:lstStyle/>
          <a:p>
            <a:r>
              <a:rPr lang="en-US"/>
              <a:t>Scaling: Azure Arc-enabled PostgreSQL Hyperscale</a:t>
            </a:r>
          </a:p>
        </p:txBody>
      </p:sp>
      <p:sp>
        <p:nvSpPr>
          <p:cNvPr id="3" name="Content Placeholder 2">
            <a:extLst>
              <a:ext uri="{FF2B5EF4-FFF2-40B4-BE49-F238E27FC236}">
                <a16:creationId xmlns:a16="http://schemas.microsoft.com/office/drawing/2014/main" id="{035BA692-1908-4ED1-86FD-1711327512E8}"/>
              </a:ext>
            </a:extLst>
          </p:cNvPr>
          <p:cNvSpPr>
            <a:spLocks noGrp="1"/>
          </p:cNvSpPr>
          <p:nvPr>
            <p:ph sz="quarter" idx="4294967295"/>
          </p:nvPr>
        </p:nvSpPr>
        <p:spPr>
          <a:xfrm>
            <a:off x="584200" y="1448874"/>
            <a:ext cx="4809747" cy="4270400"/>
          </a:xfrm>
        </p:spPr>
        <p:txBody>
          <a:bodyPr/>
          <a:lstStyle/>
          <a:p>
            <a:pPr marL="0" indent="0">
              <a:buNone/>
            </a:pPr>
            <a:r>
              <a:rPr lang="en-US" sz="2000">
                <a:gradFill>
                  <a:gsLst>
                    <a:gs pos="1250">
                      <a:schemeClr val="tx1"/>
                    </a:gs>
                    <a:gs pos="100000">
                      <a:schemeClr val="tx1"/>
                    </a:gs>
                  </a:gsLst>
                  <a:lin ang="5400000" scaled="0"/>
                </a:gradFill>
                <a:latin typeface="+mj-lt"/>
              </a:rPr>
              <a:t>Scale up via Azure portal and CLI </a:t>
            </a:r>
            <a:r>
              <a:rPr lang="en-US" sz="2000" err="1">
                <a:gradFill>
                  <a:gsLst>
                    <a:gs pos="1250">
                      <a:schemeClr val="tx1"/>
                    </a:gs>
                    <a:gs pos="100000">
                      <a:schemeClr val="tx1"/>
                    </a:gs>
                  </a:gsLst>
                  <a:lin ang="5400000" scaled="0"/>
                </a:gradFill>
                <a:latin typeface="+mj-lt"/>
              </a:rPr>
              <a:t>cmd</a:t>
            </a:r>
            <a:r>
              <a:rPr lang="en-US" sz="2000">
                <a:gradFill>
                  <a:gsLst>
                    <a:gs pos="1250">
                      <a:schemeClr val="tx1"/>
                    </a:gs>
                    <a:gs pos="100000">
                      <a:schemeClr val="tx1"/>
                    </a:gs>
                  </a:gsLst>
                  <a:lin ang="5400000" scaled="0"/>
                </a:gradFill>
                <a:latin typeface="+mj-lt"/>
              </a:rPr>
              <a:t> : </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Increase number of vCores or memory used</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Granularity: coordinator or workers</a:t>
            </a:r>
          </a:p>
          <a:p>
            <a:pPr marL="0" indent="0">
              <a:spcBef>
                <a:spcPts val="800"/>
              </a:spcBef>
              <a:buNone/>
            </a:pPr>
            <a:r>
              <a:rPr lang="en-US" sz="2000">
                <a:gradFill>
                  <a:gsLst>
                    <a:gs pos="1250">
                      <a:schemeClr val="tx1"/>
                    </a:gs>
                    <a:gs pos="100000">
                      <a:schemeClr val="tx1"/>
                    </a:gs>
                  </a:gsLst>
                  <a:lin ang="5400000" scaled="0"/>
                </a:gradFill>
                <a:latin typeface="+mj-lt"/>
              </a:rPr>
              <a:t>Scale down: </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Decrease number of vCores or memory used </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Granularity: coordinator or workers</a:t>
            </a:r>
          </a:p>
          <a:p>
            <a:pPr marL="0" indent="0">
              <a:spcBef>
                <a:spcPts val="800"/>
              </a:spcBef>
              <a:buNone/>
            </a:pPr>
            <a:r>
              <a:rPr lang="en-US" sz="2000">
                <a:gradFill>
                  <a:gsLst>
                    <a:gs pos="1250">
                      <a:schemeClr val="tx1"/>
                    </a:gs>
                    <a:gs pos="100000">
                      <a:schemeClr val="tx1"/>
                    </a:gs>
                  </a:gsLst>
                  <a:lin ang="5400000" scaled="0"/>
                </a:gradFill>
                <a:latin typeface="+mj-lt"/>
              </a:rPr>
              <a:t>Scale out: </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Increase the number of worker nodes in the server group</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Distributes data and queries across workers</a:t>
            </a:r>
          </a:p>
          <a:p>
            <a:pPr marL="0" indent="0">
              <a:spcBef>
                <a:spcPts val="800"/>
              </a:spcBef>
              <a:buNone/>
            </a:pPr>
            <a:r>
              <a:rPr lang="en-US" sz="2000">
                <a:gradFill>
                  <a:gsLst>
                    <a:gs pos="1250">
                      <a:schemeClr val="tx1"/>
                    </a:gs>
                    <a:gs pos="100000">
                      <a:schemeClr val="tx1"/>
                    </a:gs>
                  </a:gsLst>
                  <a:lin ang="5400000" scaled="0"/>
                </a:gradFill>
                <a:latin typeface="+mj-lt"/>
              </a:rPr>
              <a:t>Scale in: </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Decrease the number of worker nodes in the server group</a:t>
            </a:r>
          </a:p>
        </p:txBody>
      </p:sp>
      <p:sp>
        <p:nvSpPr>
          <p:cNvPr id="5" name="Metadata box">
            <a:extLst>
              <a:ext uri="{FF2B5EF4-FFF2-40B4-BE49-F238E27FC236}">
                <a16:creationId xmlns:a16="http://schemas.microsoft.com/office/drawing/2014/main" id="{3FE0283D-0ADE-4801-ADF1-8A99EE929F5D}"/>
              </a:ext>
              <a:ext uri="{C183D7F6-B498-43B3-948B-1728B52AA6E4}">
                <adec:decorative xmlns:adec="http://schemas.microsoft.com/office/drawing/2017/decorative" val="1"/>
              </a:ext>
            </a:extLst>
          </p:cNvPr>
          <p:cNvSpPr/>
          <p:nvPr/>
        </p:nvSpPr>
        <p:spPr bwMode="auto">
          <a:xfrm>
            <a:off x="7381585" y="1428920"/>
            <a:ext cx="4221452" cy="4846320"/>
          </a:xfrm>
          <a:prstGeom prst="rect">
            <a:avLst/>
          </a:prstGeom>
          <a:solidFill>
            <a:srgbClr val="000000"/>
          </a:solidFill>
          <a:ln w="3175" cap="flat" cmpd="sng" algn="ctr">
            <a:solidFill>
              <a:schemeClr val="accent1"/>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itchFamily="34" charset="0"/>
              </a:rPr>
              <a:t>Worker nodes</a:t>
            </a:r>
          </a:p>
        </p:txBody>
      </p:sp>
      <p:sp>
        <p:nvSpPr>
          <p:cNvPr id="889" name="Metadata box">
            <a:extLst>
              <a:ext uri="{FF2B5EF4-FFF2-40B4-BE49-F238E27FC236}">
                <a16:creationId xmlns:a16="http://schemas.microsoft.com/office/drawing/2014/main" id="{3C59B389-BD3B-4B13-979C-F8C95154CBFC}"/>
              </a:ext>
              <a:ext uri="{C183D7F6-B498-43B3-948B-1728B52AA6E4}">
                <adec:decorative xmlns:adec="http://schemas.microsoft.com/office/drawing/2017/decorative" val="1"/>
              </a:ext>
            </a:extLst>
          </p:cNvPr>
          <p:cNvSpPr/>
          <p:nvPr/>
        </p:nvSpPr>
        <p:spPr bwMode="auto">
          <a:xfrm>
            <a:off x="8032213" y="3143752"/>
            <a:ext cx="1394056" cy="1394056"/>
          </a:xfrm>
          <a:prstGeom prst="rect">
            <a:avLst/>
          </a:prstGeom>
          <a:noFill/>
          <a:ln w="19050" cap="flat" cmpd="sng" algn="ctr">
            <a:solidFill>
              <a:srgbClr val="0078D4"/>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93" name="Text Placeholder 2">
            <a:extLst>
              <a:ext uri="{FF2B5EF4-FFF2-40B4-BE49-F238E27FC236}">
                <a16:creationId xmlns:a16="http://schemas.microsoft.com/office/drawing/2014/main" id="{524B9DA3-8AC7-4849-B145-E2D88C3C8F21}"/>
              </a:ext>
              <a:ext uri="{C183D7F6-B498-43B3-948B-1728B52AA6E4}">
                <adec:decorative xmlns:adec="http://schemas.microsoft.com/office/drawing/2017/decorative" val="1"/>
              </a:ext>
            </a:extLst>
          </p:cNvPr>
          <p:cNvSpPr txBox="1">
            <a:spLocks/>
          </p:cNvSpPr>
          <p:nvPr/>
        </p:nvSpPr>
        <p:spPr>
          <a:xfrm>
            <a:off x="8028740" y="4650964"/>
            <a:ext cx="1394578" cy="492443"/>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3727" rtl="0" eaLnBrk="1" fontAlgn="auto" latinLnBrk="0" hangingPunct="1">
              <a:lnSpc>
                <a:spcPct val="100000"/>
              </a:lnSpc>
              <a:spcBef>
                <a:spcPts val="0"/>
              </a:spcBef>
              <a:spcAft>
                <a:spcPts val="1273"/>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Coordinator </a:t>
            </a:r>
            <a:br>
              <a:rPr kumimoji="0" lang="en-US" sz="1600" b="0" i="0" u="none" strike="noStrike" kern="1200" cap="none" spc="0" normalizeH="0" baseline="0" noProof="0">
                <a:ln>
                  <a:noFill/>
                </a:ln>
                <a:solidFill>
                  <a:srgbClr val="FFFFFF"/>
                </a:solidFill>
                <a:effectLst/>
                <a:uLnTx/>
                <a:uFillTx/>
                <a:latin typeface="Segoe UI Semibold"/>
                <a:ea typeface="+mn-ea"/>
                <a:cs typeface="+mn-cs"/>
              </a:rPr>
            </a:br>
            <a:r>
              <a:rPr kumimoji="0" lang="en-US" sz="1600" b="0" i="0" u="none" strike="noStrike" kern="1200" cap="none" spc="0" normalizeH="0" baseline="0" noProof="0">
                <a:ln>
                  <a:noFill/>
                </a:ln>
                <a:solidFill>
                  <a:srgbClr val="FFFFFF"/>
                </a:solidFill>
                <a:effectLst/>
                <a:uLnTx/>
                <a:uFillTx/>
                <a:latin typeface="Segoe UI Semibold"/>
                <a:ea typeface="+mn-ea"/>
                <a:cs typeface="+mn-cs"/>
              </a:rPr>
              <a:t>node</a:t>
            </a:r>
          </a:p>
        </p:txBody>
      </p:sp>
      <p:sp>
        <p:nvSpPr>
          <p:cNvPr id="898" name="middle rightbox">
            <a:extLst>
              <a:ext uri="{FF2B5EF4-FFF2-40B4-BE49-F238E27FC236}">
                <a16:creationId xmlns:a16="http://schemas.microsoft.com/office/drawing/2014/main" id="{C80B19A8-F594-4579-9AEF-A1A53ECC606A}"/>
              </a:ext>
              <a:ext uri="{C183D7F6-B498-43B3-948B-1728B52AA6E4}">
                <adec:decorative xmlns:adec="http://schemas.microsoft.com/office/drawing/2017/decorative" val="1"/>
              </a:ext>
            </a:extLst>
          </p:cNvPr>
          <p:cNvSpPr/>
          <p:nvPr/>
        </p:nvSpPr>
        <p:spPr bwMode="auto">
          <a:xfrm>
            <a:off x="10334343" y="3520280"/>
            <a:ext cx="1005840" cy="1005840"/>
          </a:xfrm>
          <a:prstGeom prst="rect">
            <a:avLst/>
          </a:prstGeom>
          <a:noFill/>
          <a:ln w="19050" cap="flat" cmpd="sng" algn="ctr">
            <a:solidFill>
              <a:srgbClr val="0078D4"/>
            </a:solidFill>
            <a:prstDash val="solid"/>
            <a:miter lim="800000"/>
            <a:headEnd type="none" w="med" len="med"/>
            <a:tailEnd type="none" w="med" len="med"/>
          </a:ln>
          <a:effectLst/>
        </p:spPr>
        <p:txBody>
          <a:bodyPr rot="0" spcFirstLastPara="0" vertOverflow="overflow" horzOverflow="overflow" vert="horz" wrap="square" lIns="109728" tIns="91440" rIns="109728" bIns="91440" numCol="1" spcCol="0" rtlCol="0" fromWordArt="0" anchor="t" anchorCtr="0" forceAA="0" compatLnSpc="1">
            <a:prstTxWarp prst="textNoShape">
              <a:avLst/>
            </a:prstTxWarp>
            <a:noAutofit/>
          </a:bodyPr>
          <a:lstStyle/>
          <a:p>
            <a:pPr marL="0" marR="0" lvl="0" indent="0" algn="r" defTabSz="913727" rtl="0" eaLnBrk="1" fontAlgn="auto" latinLnBrk="0" hangingPunct="1">
              <a:lnSpc>
                <a:spcPct val="90000"/>
              </a:lnSpc>
              <a:spcBef>
                <a:spcPts val="0"/>
              </a:spcBef>
              <a:spcAft>
                <a:spcPts val="1273"/>
              </a:spcAft>
              <a:buClrTx/>
              <a:buSzPct val="90000"/>
              <a:buFont typeface="Wingdings" panose="05000000000000000000" pitchFamily="2" charset="2"/>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W</a:t>
            </a:r>
            <a:r>
              <a:rPr kumimoji="0" lang="en-US" sz="1050" b="0" i="0" u="none" strike="noStrike" kern="1200" cap="none" spc="0" normalizeH="0" baseline="-25000" noProof="0">
                <a:ln>
                  <a:noFill/>
                </a:ln>
                <a:solidFill>
                  <a:srgbClr val="FFFFFF"/>
                </a:solidFill>
                <a:effectLst/>
                <a:uLnTx/>
                <a:uFillTx/>
                <a:latin typeface="Segoe UI"/>
                <a:ea typeface="+mn-ea"/>
                <a:cs typeface="+mn-cs"/>
              </a:rPr>
              <a:t>2</a:t>
            </a:r>
          </a:p>
        </p:txBody>
      </p:sp>
      <p:sp>
        <p:nvSpPr>
          <p:cNvPr id="900" name="top right box">
            <a:extLst>
              <a:ext uri="{FF2B5EF4-FFF2-40B4-BE49-F238E27FC236}">
                <a16:creationId xmlns:a16="http://schemas.microsoft.com/office/drawing/2014/main" id="{ED5C6E70-9019-41D3-B0E4-97958BD61AFD}"/>
              </a:ext>
              <a:ext uri="{C183D7F6-B498-43B3-948B-1728B52AA6E4}">
                <adec:decorative xmlns:adec="http://schemas.microsoft.com/office/drawing/2017/decorative" val="1"/>
              </a:ext>
            </a:extLst>
          </p:cNvPr>
          <p:cNvSpPr/>
          <p:nvPr/>
        </p:nvSpPr>
        <p:spPr bwMode="auto">
          <a:xfrm>
            <a:off x="10334343" y="2039872"/>
            <a:ext cx="1005840" cy="1005840"/>
          </a:xfrm>
          <a:prstGeom prst="rect">
            <a:avLst/>
          </a:prstGeom>
          <a:noFill/>
          <a:ln w="19050" cap="flat" cmpd="sng" algn="ctr">
            <a:solidFill>
              <a:srgbClr val="0078D4"/>
            </a:solidFill>
            <a:prstDash val="solid"/>
            <a:miter lim="800000"/>
            <a:headEnd type="none" w="med" len="med"/>
            <a:tailEnd type="none" w="med" len="med"/>
          </a:ln>
          <a:effectLst/>
        </p:spPr>
        <p:txBody>
          <a:bodyPr rot="0" spcFirstLastPara="0" vertOverflow="overflow" horzOverflow="overflow" vert="horz" wrap="square" lIns="109728" tIns="91440" rIns="109728" bIns="91440" numCol="1" spcCol="0" rtlCol="0" fromWordArt="0" anchor="t" anchorCtr="0" forceAA="0" compatLnSpc="1">
            <a:prstTxWarp prst="textNoShape">
              <a:avLst/>
            </a:prstTxWarp>
            <a:noAutofit/>
          </a:bodyPr>
          <a:lstStyle/>
          <a:p>
            <a:pPr marL="0" marR="0" lvl="0" indent="0" algn="r" defTabSz="913727" rtl="0" eaLnBrk="1" fontAlgn="auto" latinLnBrk="0" hangingPunct="1">
              <a:lnSpc>
                <a:spcPct val="90000"/>
              </a:lnSpc>
              <a:spcBef>
                <a:spcPts val="0"/>
              </a:spcBef>
              <a:spcAft>
                <a:spcPts val="1273"/>
              </a:spcAft>
              <a:buClrTx/>
              <a:buSzPct val="90000"/>
              <a:buFont typeface="Wingdings" panose="05000000000000000000" pitchFamily="2" charset="2"/>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W</a:t>
            </a:r>
            <a:r>
              <a:rPr kumimoji="0" lang="en-US" sz="1050" b="0" i="0" u="none" strike="noStrike" kern="1200" cap="none" spc="0" normalizeH="0" baseline="-25000" noProof="0">
                <a:ln>
                  <a:noFill/>
                </a:ln>
                <a:solidFill>
                  <a:srgbClr val="FFFFFF"/>
                </a:solidFill>
                <a:effectLst/>
                <a:uLnTx/>
                <a:uFillTx/>
                <a:latin typeface="Segoe UI"/>
                <a:ea typeface="+mn-ea"/>
                <a:cs typeface="+mn-cs"/>
              </a:rPr>
              <a:t>1</a:t>
            </a:r>
          </a:p>
        </p:txBody>
      </p:sp>
      <p:sp>
        <p:nvSpPr>
          <p:cNvPr id="901" name="bottom right box">
            <a:extLst>
              <a:ext uri="{FF2B5EF4-FFF2-40B4-BE49-F238E27FC236}">
                <a16:creationId xmlns:a16="http://schemas.microsoft.com/office/drawing/2014/main" id="{8C126449-BE7B-46A3-9D37-CB62359665E1}"/>
              </a:ext>
              <a:ext uri="{C183D7F6-B498-43B3-948B-1728B52AA6E4}">
                <adec:decorative xmlns:adec="http://schemas.microsoft.com/office/drawing/2017/decorative" val="1"/>
              </a:ext>
            </a:extLst>
          </p:cNvPr>
          <p:cNvSpPr/>
          <p:nvPr/>
        </p:nvSpPr>
        <p:spPr bwMode="auto">
          <a:xfrm>
            <a:off x="10334343" y="5000687"/>
            <a:ext cx="1005840" cy="1005840"/>
          </a:xfrm>
          <a:prstGeom prst="rect">
            <a:avLst/>
          </a:prstGeom>
          <a:noFill/>
          <a:ln w="19050" cap="flat" cmpd="sng" algn="ctr">
            <a:solidFill>
              <a:srgbClr val="0078D4"/>
            </a:solidFill>
            <a:prstDash val="solid"/>
            <a:miter lim="800000"/>
            <a:headEnd type="none" w="med" len="med"/>
            <a:tailEnd type="none" w="med" len="med"/>
          </a:ln>
          <a:effectLst/>
        </p:spPr>
        <p:txBody>
          <a:bodyPr rot="0" spcFirstLastPara="0" vertOverflow="overflow" horzOverflow="overflow" vert="horz" wrap="square" lIns="109728" tIns="91440" rIns="109728" bIns="91440" numCol="1" spcCol="0" rtlCol="0" fromWordArt="0" anchor="t" anchorCtr="0" forceAA="0" compatLnSpc="1">
            <a:prstTxWarp prst="textNoShape">
              <a:avLst/>
            </a:prstTxWarp>
            <a:noAutofit/>
          </a:bodyPr>
          <a:lstStyle/>
          <a:p>
            <a:pPr marL="0" marR="0" lvl="0" indent="0" algn="r" defTabSz="913727" rtl="0" eaLnBrk="1" fontAlgn="auto" latinLnBrk="0" hangingPunct="1">
              <a:lnSpc>
                <a:spcPct val="90000"/>
              </a:lnSpc>
              <a:spcBef>
                <a:spcPts val="0"/>
              </a:spcBef>
              <a:spcAft>
                <a:spcPts val="1273"/>
              </a:spcAft>
              <a:buClrTx/>
              <a:buSzPct val="90000"/>
              <a:buFont typeface="Wingdings" panose="05000000000000000000" pitchFamily="2" charset="2"/>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W</a:t>
            </a:r>
            <a:r>
              <a:rPr kumimoji="0" lang="en-US" sz="1050" b="0" i="0" u="none" strike="noStrike" kern="1200" cap="none" spc="0" normalizeH="0" baseline="-25000" noProof="0">
                <a:ln>
                  <a:noFill/>
                </a:ln>
                <a:solidFill>
                  <a:srgbClr val="FFFFFF"/>
                </a:solidFill>
                <a:effectLst/>
                <a:uLnTx/>
                <a:uFillTx/>
                <a:latin typeface="Segoe UI"/>
                <a:ea typeface="+mn-ea"/>
                <a:cs typeface="+mn-cs"/>
              </a:rPr>
              <a:t>3 </a:t>
            </a:r>
            <a:r>
              <a:rPr kumimoji="0" lang="en-US" sz="1050" b="0" i="0" u="none" strike="noStrike" kern="1200" cap="none" spc="0" normalizeH="0" baseline="0" noProof="0">
                <a:ln>
                  <a:noFill/>
                </a:ln>
                <a:solidFill>
                  <a:srgbClr val="FFFFFF"/>
                </a:solidFill>
                <a:effectLst/>
                <a:uLnTx/>
                <a:uFillTx/>
                <a:latin typeface="Segoe UI"/>
                <a:ea typeface="+mn-ea"/>
                <a:cs typeface="+mn-cs"/>
              </a:rPr>
              <a:t>…</a:t>
            </a:r>
            <a:r>
              <a:rPr kumimoji="0" lang="en-US" sz="1050" b="0" i="0" u="none" strike="noStrike" kern="1200" cap="none" spc="0" normalizeH="0" baseline="-25000" noProof="0">
                <a:ln>
                  <a:noFill/>
                </a:ln>
                <a:solidFill>
                  <a:srgbClr val="FFFFFF"/>
                </a:solidFill>
                <a:effectLst/>
                <a:uLnTx/>
                <a:uFillTx/>
                <a:latin typeface="Segoe UI"/>
                <a:ea typeface="+mn-ea"/>
                <a:cs typeface="+mn-cs"/>
              </a:rPr>
              <a:t> </a:t>
            </a:r>
            <a:r>
              <a:rPr kumimoji="0" lang="en-US" sz="1050" b="0" i="0" u="none" strike="noStrike" kern="1200" cap="none" spc="0" normalizeH="0" baseline="0" noProof="0" err="1">
                <a:ln>
                  <a:noFill/>
                </a:ln>
                <a:solidFill>
                  <a:srgbClr val="FFFFFF"/>
                </a:solidFill>
                <a:effectLst/>
                <a:uLnTx/>
                <a:uFillTx/>
                <a:latin typeface="Segoe UI"/>
                <a:ea typeface="+mn-ea"/>
                <a:cs typeface="+mn-cs"/>
              </a:rPr>
              <a:t>W</a:t>
            </a:r>
            <a:r>
              <a:rPr kumimoji="0" lang="en-US" sz="1050" b="0" i="1" u="none" strike="noStrike" kern="1200" cap="none" spc="0" normalizeH="0" baseline="-25000" noProof="0" err="1">
                <a:ln>
                  <a:noFill/>
                </a:ln>
                <a:solidFill>
                  <a:srgbClr val="FFFFFF"/>
                </a:solidFill>
                <a:effectLst/>
                <a:uLnTx/>
                <a:uFillTx/>
                <a:latin typeface="Segoe UI"/>
                <a:ea typeface="+mn-ea"/>
                <a:cs typeface="+mn-cs"/>
              </a:rPr>
              <a:t>n</a:t>
            </a:r>
            <a:endParaRPr kumimoji="0" lang="en-US" sz="1050" b="0" i="1" u="none" strike="noStrike" kern="1200" cap="none" spc="0" normalizeH="0" baseline="-25000" noProof="0">
              <a:ln>
                <a:noFill/>
              </a:ln>
              <a:solidFill>
                <a:srgbClr val="FFFFFF"/>
              </a:solidFill>
              <a:effectLst/>
              <a:uLnTx/>
              <a:uFillTx/>
              <a:latin typeface="Segoe UI"/>
              <a:ea typeface="+mn-ea"/>
              <a:cs typeface="+mn-cs"/>
            </a:endParaRPr>
          </a:p>
        </p:txBody>
      </p:sp>
      <p:grpSp>
        <p:nvGrpSpPr>
          <p:cNvPr id="1108" name="Group 1107">
            <a:extLst>
              <a:ext uri="{FF2B5EF4-FFF2-40B4-BE49-F238E27FC236}">
                <a16:creationId xmlns:a16="http://schemas.microsoft.com/office/drawing/2014/main" id="{84074A7B-AECD-468D-99CB-3FD225A8FAC4}"/>
              </a:ext>
              <a:ext uri="{C183D7F6-B498-43B3-948B-1728B52AA6E4}">
                <adec:decorative xmlns:adec="http://schemas.microsoft.com/office/drawing/2017/decorative" val="1"/>
              </a:ext>
            </a:extLst>
          </p:cNvPr>
          <p:cNvGrpSpPr>
            <a:grpSpLocks noChangeAspect="1"/>
          </p:cNvGrpSpPr>
          <p:nvPr/>
        </p:nvGrpSpPr>
        <p:grpSpPr>
          <a:xfrm>
            <a:off x="8413693" y="3509389"/>
            <a:ext cx="631095" cy="662783"/>
            <a:chOff x="2235201" y="1839913"/>
            <a:chExt cx="3659187" cy="3790951"/>
          </a:xfrm>
          <a:solidFill>
            <a:schemeClr val="tx1"/>
          </a:solidFill>
        </p:grpSpPr>
        <p:sp>
          <p:nvSpPr>
            <p:cNvPr id="1109" name="Freeform 25">
              <a:extLst>
                <a:ext uri="{FF2B5EF4-FFF2-40B4-BE49-F238E27FC236}">
                  <a16:creationId xmlns:a16="http://schemas.microsoft.com/office/drawing/2014/main" id="{EB1D9750-90FB-4692-9DAC-E9A875F22A6F}"/>
                </a:ext>
                <a:ext uri="{C183D7F6-B498-43B3-948B-1728B52AA6E4}">
                  <adec:decorative xmlns:adec="http://schemas.microsoft.com/office/drawing/2017/decorative" val="1"/>
                </a:ext>
              </a:extLst>
            </p:cNvPr>
            <p:cNvSpPr>
              <a:spLocks/>
            </p:cNvSpPr>
            <p:nvPr/>
          </p:nvSpPr>
          <p:spPr bwMode="auto">
            <a:xfrm>
              <a:off x="3313113" y="1924051"/>
              <a:ext cx="1911350" cy="3706813"/>
            </a:xfrm>
            <a:custGeom>
              <a:avLst/>
              <a:gdLst>
                <a:gd name="T0" fmla="*/ 70 w 425"/>
                <a:gd name="T1" fmla="*/ 185 h 825"/>
                <a:gd name="T2" fmla="*/ 151 w 425"/>
                <a:gd name="T3" fmla="*/ 240 h 825"/>
                <a:gd name="T4" fmla="*/ 137 w 425"/>
                <a:gd name="T5" fmla="*/ 430 h 825"/>
                <a:gd name="T6" fmla="*/ 129 w 425"/>
                <a:gd name="T7" fmla="*/ 448 h 825"/>
                <a:gd name="T8" fmla="*/ 128 w 425"/>
                <a:gd name="T9" fmla="*/ 453 h 825"/>
                <a:gd name="T10" fmla="*/ 117 w 425"/>
                <a:gd name="T11" fmla="*/ 487 h 825"/>
                <a:gd name="T12" fmla="*/ 142 w 425"/>
                <a:gd name="T13" fmla="*/ 490 h 825"/>
                <a:gd name="T14" fmla="*/ 171 w 425"/>
                <a:gd name="T15" fmla="*/ 524 h 825"/>
                <a:gd name="T16" fmla="*/ 173 w 425"/>
                <a:gd name="T17" fmla="*/ 532 h 825"/>
                <a:gd name="T18" fmla="*/ 173 w 425"/>
                <a:gd name="T19" fmla="*/ 536 h 825"/>
                <a:gd name="T20" fmla="*/ 183 w 425"/>
                <a:gd name="T21" fmla="*/ 763 h 825"/>
                <a:gd name="T22" fmla="*/ 274 w 425"/>
                <a:gd name="T23" fmla="*/ 813 h 825"/>
                <a:gd name="T24" fmla="*/ 359 w 425"/>
                <a:gd name="T25" fmla="*/ 728 h 825"/>
                <a:gd name="T26" fmla="*/ 381 w 425"/>
                <a:gd name="T27" fmla="*/ 548 h 825"/>
                <a:gd name="T28" fmla="*/ 419 w 425"/>
                <a:gd name="T29" fmla="*/ 485 h 825"/>
                <a:gd name="T30" fmla="*/ 413 w 425"/>
                <a:gd name="T31" fmla="*/ 476 h 825"/>
                <a:gd name="T32" fmla="*/ 384 w 425"/>
                <a:gd name="T33" fmla="*/ 431 h 825"/>
                <a:gd name="T34" fmla="*/ 374 w 425"/>
                <a:gd name="T35" fmla="*/ 411 h 825"/>
                <a:gd name="T36" fmla="*/ 327 w 425"/>
                <a:gd name="T37" fmla="*/ 210 h 825"/>
                <a:gd name="T38" fmla="*/ 425 w 425"/>
                <a:gd name="T39" fmla="*/ 181 h 825"/>
                <a:gd name="T40" fmla="*/ 373 w 425"/>
                <a:gd name="T41" fmla="*/ 92 h 825"/>
                <a:gd name="T42" fmla="*/ 181 w 425"/>
                <a:gd name="T43" fmla="*/ 0 h 825"/>
                <a:gd name="T44" fmla="*/ 63 w 425"/>
                <a:gd name="T45" fmla="*/ 45 h 825"/>
                <a:gd name="T46" fmla="*/ 0 w 425"/>
                <a:gd name="T47" fmla="*/ 208 h 825"/>
                <a:gd name="T48" fmla="*/ 7 w 425"/>
                <a:gd name="T49" fmla="*/ 205 h 825"/>
                <a:gd name="T50" fmla="*/ 70 w 425"/>
                <a:gd name="T51" fmla="*/ 18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825">
                  <a:moveTo>
                    <a:pt x="70" y="185"/>
                  </a:moveTo>
                  <a:cubicBezTo>
                    <a:pt x="113" y="181"/>
                    <a:pt x="142" y="200"/>
                    <a:pt x="151" y="240"/>
                  </a:cubicBezTo>
                  <a:cubicBezTo>
                    <a:pt x="174" y="347"/>
                    <a:pt x="153" y="395"/>
                    <a:pt x="137" y="430"/>
                  </a:cubicBezTo>
                  <a:cubicBezTo>
                    <a:pt x="135" y="436"/>
                    <a:pt x="132" y="442"/>
                    <a:pt x="129" y="448"/>
                  </a:cubicBezTo>
                  <a:cubicBezTo>
                    <a:pt x="128" y="453"/>
                    <a:pt x="128" y="453"/>
                    <a:pt x="128" y="453"/>
                  </a:cubicBezTo>
                  <a:cubicBezTo>
                    <a:pt x="123" y="465"/>
                    <a:pt x="119" y="477"/>
                    <a:pt x="117" y="487"/>
                  </a:cubicBezTo>
                  <a:cubicBezTo>
                    <a:pt x="128" y="484"/>
                    <a:pt x="137" y="488"/>
                    <a:pt x="142" y="490"/>
                  </a:cubicBezTo>
                  <a:cubicBezTo>
                    <a:pt x="155" y="496"/>
                    <a:pt x="166" y="509"/>
                    <a:pt x="171" y="524"/>
                  </a:cubicBezTo>
                  <a:cubicBezTo>
                    <a:pt x="172" y="527"/>
                    <a:pt x="173" y="529"/>
                    <a:pt x="173" y="532"/>
                  </a:cubicBezTo>
                  <a:cubicBezTo>
                    <a:pt x="173" y="533"/>
                    <a:pt x="173" y="535"/>
                    <a:pt x="173" y="536"/>
                  </a:cubicBezTo>
                  <a:cubicBezTo>
                    <a:pt x="170" y="644"/>
                    <a:pt x="175" y="741"/>
                    <a:pt x="183" y="763"/>
                  </a:cubicBezTo>
                  <a:cubicBezTo>
                    <a:pt x="197" y="796"/>
                    <a:pt x="217" y="825"/>
                    <a:pt x="274" y="813"/>
                  </a:cubicBezTo>
                  <a:cubicBezTo>
                    <a:pt x="330" y="801"/>
                    <a:pt x="349" y="781"/>
                    <a:pt x="359" y="728"/>
                  </a:cubicBezTo>
                  <a:cubicBezTo>
                    <a:pt x="365" y="687"/>
                    <a:pt x="379" y="572"/>
                    <a:pt x="381" y="548"/>
                  </a:cubicBezTo>
                  <a:cubicBezTo>
                    <a:pt x="379" y="499"/>
                    <a:pt x="405" y="489"/>
                    <a:pt x="419" y="485"/>
                  </a:cubicBezTo>
                  <a:cubicBezTo>
                    <a:pt x="418" y="483"/>
                    <a:pt x="415" y="479"/>
                    <a:pt x="413" y="476"/>
                  </a:cubicBezTo>
                  <a:cubicBezTo>
                    <a:pt x="404" y="466"/>
                    <a:pt x="393" y="452"/>
                    <a:pt x="384" y="431"/>
                  </a:cubicBezTo>
                  <a:cubicBezTo>
                    <a:pt x="383" y="428"/>
                    <a:pt x="379" y="420"/>
                    <a:pt x="374" y="411"/>
                  </a:cubicBezTo>
                  <a:cubicBezTo>
                    <a:pt x="347" y="363"/>
                    <a:pt x="291" y="262"/>
                    <a:pt x="327" y="210"/>
                  </a:cubicBezTo>
                  <a:cubicBezTo>
                    <a:pt x="344" y="186"/>
                    <a:pt x="376" y="177"/>
                    <a:pt x="425" y="181"/>
                  </a:cubicBezTo>
                  <a:cubicBezTo>
                    <a:pt x="418" y="162"/>
                    <a:pt x="402" y="127"/>
                    <a:pt x="373" y="92"/>
                  </a:cubicBezTo>
                  <a:cubicBezTo>
                    <a:pt x="338" y="51"/>
                    <a:pt x="277" y="2"/>
                    <a:pt x="181" y="0"/>
                  </a:cubicBezTo>
                  <a:cubicBezTo>
                    <a:pt x="133" y="0"/>
                    <a:pt x="93" y="14"/>
                    <a:pt x="63" y="45"/>
                  </a:cubicBezTo>
                  <a:cubicBezTo>
                    <a:pt x="16" y="92"/>
                    <a:pt x="3" y="168"/>
                    <a:pt x="0" y="208"/>
                  </a:cubicBezTo>
                  <a:cubicBezTo>
                    <a:pt x="2" y="207"/>
                    <a:pt x="5" y="206"/>
                    <a:pt x="7" y="205"/>
                  </a:cubicBezTo>
                  <a:cubicBezTo>
                    <a:pt x="19" y="198"/>
                    <a:pt x="43" y="188"/>
                    <a:pt x="70"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10" name="Freeform 26">
              <a:extLst>
                <a:ext uri="{FF2B5EF4-FFF2-40B4-BE49-F238E27FC236}">
                  <a16:creationId xmlns:a16="http://schemas.microsoft.com/office/drawing/2014/main" id="{7247324F-AAEF-44FB-A677-531D31B463A9}"/>
                </a:ext>
                <a:ext uri="{C183D7F6-B498-43B3-948B-1728B52AA6E4}">
                  <adec:decorative xmlns:adec="http://schemas.microsoft.com/office/drawing/2017/decorative" val="1"/>
                </a:ext>
              </a:extLst>
            </p:cNvPr>
            <p:cNvSpPr>
              <a:spLocks/>
            </p:cNvSpPr>
            <p:nvPr/>
          </p:nvSpPr>
          <p:spPr bwMode="auto">
            <a:xfrm>
              <a:off x="5133976" y="4206876"/>
              <a:ext cx="652463" cy="201613"/>
            </a:xfrm>
            <a:custGeom>
              <a:avLst/>
              <a:gdLst>
                <a:gd name="T0" fmla="*/ 2 w 145"/>
                <a:gd name="T1" fmla="*/ 39 h 45"/>
                <a:gd name="T2" fmla="*/ 45 w 145"/>
                <a:gd name="T3" fmla="*/ 44 h 45"/>
                <a:gd name="T4" fmla="*/ 109 w 145"/>
                <a:gd name="T5" fmla="*/ 31 h 45"/>
                <a:gd name="T6" fmla="*/ 145 w 145"/>
                <a:gd name="T7" fmla="*/ 7 h 45"/>
                <a:gd name="T8" fmla="*/ 145 w 145"/>
                <a:gd name="T9" fmla="*/ 7 h 45"/>
                <a:gd name="T10" fmla="*/ 33 w 145"/>
                <a:gd name="T11" fmla="*/ 3 h 45"/>
                <a:gd name="T12" fmla="*/ 29 w 145"/>
                <a:gd name="T13" fmla="*/ 0 h 45"/>
                <a:gd name="T14" fmla="*/ 24 w 145"/>
                <a:gd name="T15" fmla="*/ 2 h 45"/>
                <a:gd name="T16" fmla="*/ 2 w 145"/>
                <a:gd name="T17"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45">
                  <a:moveTo>
                    <a:pt x="2" y="39"/>
                  </a:moveTo>
                  <a:cubicBezTo>
                    <a:pt x="5" y="41"/>
                    <a:pt x="19" y="45"/>
                    <a:pt x="45" y="44"/>
                  </a:cubicBezTo>
                  <a:cubicBezTo>
                    <a:pt x="69" y="43"/>
                    <a:pt x="93" y="38"/>
                    <a:pt x="109" y="31"/>
                  </a:cubicBezTo>
                  <a:cubicBezTo>
                    <a:pt x="126" y="23"/>
                    <a:pt x="138" y="14"/>
                    <a:pt x="145" y="7"/>
                  </a:cubicBezTo>
                  <a:cubicBezTo>
                    <a:pt x="145" y="7"/>
                    <a:pt x="145" y="7"/>
                    <a:pt x="145" y="7"/>
                  </a:cubicBezTo>
                  <a:cubicBezTo>
                    <a:pt x="92" y="18"/>
                    <a:pt x="54" y="17"/>
                    <a:pt x="33" y="3"/>
                  </a:cubicBezTo>
                  <a:cubicBezTo>
                    <a:pt x="32" y="2"/>
                    <a:pt x="31" y="1"/>
                    <a:pt x="29" y="0"/>
                  </a:cubicBezTo>
                  <a:cubicBezTo>
                    <a:pt x="27" y="1"/>
                    <a:pt x="26" y="1"/>
                    <a:pt x="24" y="2"/>
                  </a:cubicBezTo>
                  <a:cubicBezTo>
                    <a:pt x="12" y="5"/>
                    <a:pt x="0" y="8"/>
                    <a:pt x="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11" name="Freeform 27">
              <a:extLst>
                <a:ext uri="{FF2B5EF4-FFF2-40B4-BE49-F238E27FC236}">
                  <a16:creationId xmlns:a16="http://schemas.microsoft.com/office/drawing/2014/main" id="{70C70367-04CD-405F-9E5F-A38C1F41AEF2}"/>
                </a:ext>
                <a:ext uri="{C183D7F6-B498-43B3-948B-1728B52AA6E4}">
                  <adec:decorative xmlns:adec="http://schemas.microsoft.com/office/drawing/2017/decorative" val="1"/>
                </a:ext>
              </a:extLst>
            </p:cNvPr>
            <p:cNvSpPr>
              <a:spLocks/>
            </p:cNvSpPr>
            <p:nvPr/>
          </p:nvSpPr>
          <p:spPr bwMode="auto">
            <a:xfrm>
              <a:off x="2235201" y="1839913"/>
              <a:ext cx="1289050" cy="2698750"/>
            </a:xfrm>
            <a:custGeom>
              <a:avLst/>
              <a:gdLst>
                <a:gd name="T0" fmla="*/ 61 w 287"/>
                <a:gd name="T1" fmla="*/ 48 h 601"/>
                <a:gd name="T2" fmla="*/ 4 w 287"/>
                <a:gd name="T3" fmla="*/ 213 h 601"/>
                <a:gd name="T4" fmla="*/ 48 w 287"/>
                <a:gd name="T5" fmla="*/ 416 h 601"/>
                <a:gd name="T6" fmla="*/ 146 w 287"/>
                <a:gd name="T7" fmla="*/ 594 h 601"/>
                <a:gd name="T8" fmla="*/ 186 w 287"/>
                <a:gd name="T9" fmla="*/ 576 h 601"/>
                <a:gd name="T10" fmla="*/ 256 w 287"/>
                <a:gd name="T11" fmla="*/ 497 h 601"/>
                <a:gd name="T12" fmla="*/ 246 w 287"/>
                <a:gd name="T13" fmla="*/ 488 h 601"/>
                <a:gd name="T14" fmla="*/ 211 w 287"/>
                <a:gd name="T15" fmla="*/ 375 h 601"/>
                <a:gd name="T16" fmla="*/ 214 w 287"/>
                <a:gd name="T17" fmla="*/ 269 h 601"/>
                <a:gd name="T18" fmla="*/ 213 w 287"/>
                <a:gd name="T19" fmla="*/ 255 h 601"/>
                <a:gd name="T20" fmla="*/ 285 w 287"/>
                <a:gd name="T21" fmla="*/ 45 h 601"/>
                <a:gd name="T22" fmla="*/ 287 w 287"/>
                <a:gd name="T23" fmla="*/ 44 h 601"/>
                <a:gd name="T24" fmla="*/ 61 w 287"/>
                <a:gd name="T25" fmla="*/ 48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601">
                  <a:moveTo>
                    <a:pt x="61" y="48"/>
                  </a:moveTo>
                  <a:cubicBezTo>
                    <a:pt x="20" y="78"/>
                    <a:pt x="0" y="133"/>
                    <a:pt x="4" y="213"/>
                  </a:cubicBezTo>
                  <a:cubicBezTo>
                    <a:pt x="6" y="238"/>
                    <a:pt x="21" y="328"/>
                    <a:pt x="48" y="416"/>
                  </a:cubicBezTo>
                  <a:cubicBezTo>
                    <a:pt x="80" y="519"/>
                    <a:pt x="115" y="584"/>
                    <a:pt x="146" y="594"/>
                  </a:cubicBezTo>
                  <a:cubicBezTo>
                    <a:pt x="151" y="596"/>
                    <a:pt x="165" y="601"/>
                    <a:pt x="186" y="576"/>
                  </a:cubicBezTo>
                  <a:cubicBezTo>
                    <a:pt x="215" y="541"/>
                    <a:pt x="243" y="510"/>
                    <a:pt x="256" y="497"/>
                  </a:cubicBezTo>
                  <a:cubicBezTo>
                    <a:pt x="253" y="494"/>
                    <a:pt x="249" y="491"/>
                    <a:pt x="246" y="488"/>
                  </a:cubicBezTo>
                  <a:cubicBezTo>
                    <a:pt x="218" y="458"/>
                    <a:pt x="205" y="417"/>
                    <a:pt x="211" y="375"/>
                  </a:cubicBezTo>
                  <a:cubicBezTo>
                    <a:pt x="217" y="330"/>
                    <a:pt x="215" y="290"/>
                    <a:pt x="214" y="269"/>
                  </a:cubicBezTo>
                  <a:cubicBezTo>
                    <a:pt x="213" y="263"/>
                    <a:pt x="213" y="258"/>
                    <a:pt x="213" y="255"/>
                  </a:cubicBezTo>
                  <a:cubicBezTo>
                    <a:pt x="213" y="247"/>
                    <a:pt x="211" y="120"/>
                    <a:pt x="285" y="45"/>
                  </a:cubicBezTo>
                  <a:cubicBezTo>
                    <a:pt x="285" y="45"/>
                    <a:pt x="286" y="44"/>
                    <a:pt x="287" y="44"/>
                  </a:cubicBezTo>
                  <a:cubicBezTo>
                    <a:pt x="242" y="29"/>
                    <a:pt x="129" y="0"/>
                    <a:pt x="61"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12" name="Freeform 28">
              <a:extLst>
                <a:ext uri="{FF2B5EF4-FFF2-40B4-BE49-F238E27FC236}">
                  <a16:creationId xmlns:a16="http://schemas.microsoft.com/office/drawing/2014/main" id="{E1F2E8DC-92B5-4A94-83F8-0296A27550D5}"/>
                </a:ext>
                <a:ext uri="{C183D7F6-B498-43B3-948B-1728B52AA6E4}">
                  <adec:decorative xmlns:adec="http://schemas.microsoft.com/office/drawing/2017/decorative" val="1"/>
                </a:ext>
              </a:extLst>
            </p:cNvPr>
            <p:cNvSpPr>
              <a:spLocks/>
            </p:cNvSpPr>
            <p:nvPr/>
          </p:nvSpPr>
          <p:spPr bwMode="auto">
            <a:xfrm>
              <a:off x="4621213" y="1879601"/>
              <a:ext cx="1273175" cy="2130425"/>
            </a:xfrm>
            <a:custGeom>
              <a:avLst/>
              <a:gdLst>
                <a:gd name="T0" fmla="*/ 251 w 283"/>
                <a:gd name="T1" fmla="*/ 84 h 474"/>
                <a:gd name="T2" fmla="*/ 75 w 283"/>
                <a:gd name="T3" fmla="*/ 0 h 474"/>
                <a:gd name="T4" fmla="*/ 0 w 283"/>
                <a:gd name="T5" fmla="*/ 8 h 474"/>
                <a:gd name="T6" fmla="*/ 100 w 283"/>
                <a:gd name="T7" fmla="*/ 83 h 474"/>
                <a:gd name="T8" fmla="*/ 163 w 283"/>
                <a:gd name="T9" fmla="*/ 202 h 474"/>
                <a:gd name="T10" fmla="*/ 163 w 283"/>
                <a:gd name="T11" fmla="*/ 209 h 474"/>
                <a:gd name="T12" fmla="*/ 159 w 283"/>
                <a:gd name="T13" fmla="*/ 258 h 474"/>
                <a:gd name="T14" fmla="*/ 154 w 283"/>
                <a:gd name="T15" fmla="*/ 298 h 474"/>
                <a:gd name="T16" fmla="*/ 158 w 283"/>
                <a:gd name="T17" fmla="*/ 343 h 474"/>
                <a:gd name="T18" fmla="*/ 141 w 283"/>
                <a:gd name="T19" fmla="*/ 469 h 474"/>
                <a:gd name="T20" fmla="*/ 142 w 283"/>
                <a:gd name="T21" fmla="*/ 470 h 474"/>
                <a:gd name="T22" fmla="*/ 145 w 283"/>
                <a:gd name="T23" fmla="*/ 474 h 474"/>
                <a:gd name="T24" fmla="*/ 251 w 283"/>
                <a:gd name="T25" fmla="*/ 8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3" h="474">
                  <a:moveTo>
                    <a:pt x="251" y="84"/>
                  </a:moveTo>
                  <a:cubicBezTo>
                    <a:pt x="209" y="30"/>
                    <a:pt x="150" y="2"/>
                    <a:pt x="75" y="0"/>
                  </a:cubicBezTo>
                  <a:cubicBezTo>
                    <a:pt x="45" y="0"/>
                    <a:pt x="19" y="4"/>
                    <a:pt x="0" y="8"/>
                  </a:cubicBezTo>
                  <a:cubicBezTo>
                    <a:pt x="44" y="28"/>
                    <a:pt x="77" y="57"/>
                    <a:pt x="100" y="83"/>
                  </a:cubicBezTo>
                  <a:cubicBezTo>
                    <a:pt x="141" y="131"/>
                    <a:pt x="161" y="184"/>
                    <a:pt x="163" y="202"/>
                  </a:cubicBezTo>
                  <a:cubicBezTo>
                    <a:pt x="163" y="205"/>
                    <a:pt x="163" y="207"/>
                    <a:pt x="163" y="209"/>
                  </a:cubicBezTo>
                  <a:cubicBezTo>
                    <a:pt x="163" y="228"/>
                    <a:pt x="161" y="243"/>
                    <a:pt x="159" y="258"/>
                  </a:cubicBezTo>
                  <a:cubicBezTo>
                    <a:pt x="157" y="271"/>
                    <a:pt x="154" y="283"/>
                    <a:pt x="154" y="298"/>
                  </a:cubicBezTo>
                  <a:cubicBezTo>
                    <a:pt x="154" y="312"/>
                    <a:pt x="155" y="327"/>
                    <a:pt x="158" y="343"/>
                  </a:cubicBezTo>
                  <a:cubicBezTo>
                    <a:pt x="162" y="381"/>
                    <a:pt x="167" y="425"/>
                    <a:pt x="141" y="469"/>
                  </a:cubicBezTo>
                  <a:cubicBezTo>
                    <a:pt x="141" y="469"/>
                    <a:pt x="141" y="470"/>
                    <a:pt x="142" y="470"/>
                  </a:cubicBezTo>
                  <a:cubicBezTo>
                    <a:pt x="143" y="472"/>
                    <a:pt x="144" y="473"/>
                    <a:pt x="145" y="474"/>
                  </a:cubicBezTo>
                  <a:cubicBezTo>
                    <a:pt x="248" y="312"/>
                    <a:pt x="283" y="125"/>
                    <a:pt x="251"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13" name="Freeform 29">
              <a:extLst>
                <a:ext uri="{FF2B5EF4-FFF2-40B4-BE49-F238E27FC236}">
                  <a16:creationId xmlns:a16="http://schemas.microsoft.com/office/drawing/2014/main" id="{D4D1E589-B90B-4C25-BFB8-6AAF7A8784CE}"/>
                </a:ext>
                <a:ext uri="{C183D7F6-B498-43B3-948B-1728B52AA6E4}">
                  <adec:decorative xmlns:adec="http://schemas.microsoft.com/office/drawing/2017/decorative" val="1"/>
                </a:ext>
              </a:extLst>
            </p:cNvPr>
            <p:cNvSpPr>
              <a:spLocks/>
            </p:cNvSpPr>
            <p:nvPr/>
          </p:nvSpPr>
          <p:spPr bwMode="auto">
            <a:xfrm>
              <a:off x="3367088" y="4216401"/>
              <a:ext cx="615950" cy="376238"/>
            </a:xfrm>
            <a:custGeom>
              <a:avLst/>
              <a:gdLst>
                <a:gd name="T0" fmla="*/ 18 w 137"/>
                <a:gd name="T1" fmla="*/ 61 h 84"/>
                <a:gd name="T2" fmla="*/ 0 w 137"/>
                <a:gd name="T3" fmla="*/ 67 h 84"/>
                <a:gd name="T4" fmla="*/ 17 w 137"/>
                <a:gd name="T5" fmla="*/ 74 h 84"/>
                <a:gd name="T6" fmla="*/ 133 w 137"/>
                <a:gd name="T7" fmla="*/ 38 h 84"/>
                <a:gd name="T8" fmla="*/ 134 w 137"/>
                <a:gd name="T9" fmla="*/ 21 h 84"/>
                <a:gd name="T10" fmla="*/ 121 w 137"/>
                <a:gd name="T11" fmla="*/ 4 h 84"/>
                <a:gd name="T12" fmla="*/ 101 w 137"/>
                <a:gd name="T13" fmla="*/ 9 h 84"/>
                <a:gd name="T14" fmla="*/ 101 w 137"/>
                <a:gd name="T15" fmla="*/ 9 h 84"/>
                <a:gd name="T16" fmla="*/ 88 w 137"/>
                <a:gd name="T17" fmla="*/ 25 h 84"/>
                <a:gd name="T18" fmla="*/ 18 w 137"/>
                <a:gd name="T19"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84">
                  <a:moveTo>
                    <a:pt x="18" y="61"/>
                  </a:moveTo>
                  <a:cubicBezTo>
                    <a:pt x="8" y="64"/>
                    <a:pt x="3" y="66"/>
                    <a:pt x="0" y="67"/>
                  </a:cubicBezTo>
                  <a:cubicBezTo>
                    <a:pt x="3" y="70"/>
                    <a:pt x="10" y="73"/>
                    <a:pt x="17" y="74"/>
                  </a:cubicBezTo>
                  <a:cubicBezTo>
                    <a:pt x="51" y="83"/>
                    <a:pt x="99" y="84"/>
                    <a:pt x="133" y="38"/>
                  </a:cubicBezTo>
                  <a:cubicBezTo>
                    <a:pt x="137" y="32"/>
                    <a:pt x="135" y="25"/>
                    <a:pt x="134" y="21"/>
                  </a:cubicBezTo>
                  <a:cubicBezTo>
                    <a:pt x="132" y="14"/>
                    <a:pt x="126" y="6"/>
                    <a:pt x="121" y="4"/>
                  </a:cubicBezTo>
                  <a:cubicBezTo>
                    <a:pt x="114" y="1"/>
                    <a:pt x="110" y="0"/>
                    <a:pt x="101" y="9"/>
                  </a:cubicBezTo>
                  <a:cubicBezTo>
                    <a:pt x="101" y="9"/>
                    <a:pt x="101" y="9"/>
                    <a:pt x="101" y="9"/>
                  </a:cubicBezTo>
                  <a:cubicBezTo>
                    <a:pt x="96" y="15"/>
                    <a:pt x="92" y="20"/>
                    <a:pt x="88" y="25"/>
                  </a:cubicBezTo>
                  <a:cubicBezTo>
                    <a:pt x="72" y="45"/>
                    <a:pt x="65" y="52"/>
                    <a:pt x="1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14" name="Freeform 30">
              <a:extLst>
                <a:ext uri="{FF2B5EF4-FFF2-40B4-BE49-F238E27FC236}">
                  <a16:creationId xmlns:a16="http://schemas.microsoft.com/office/drawing/2014/main" id="{B3976649-6073-430B-96DC-D0B2C23880E6}"/>
                </a:ext>
                <a:ext uri="{C183D7F6-B498-43B3-948B-1728B52AA6E4}">
                  <adec:decorative xmlns:adec="http://schemas.microsoft.com/office/drawing/2017/decorative" val="1"/>
                </a:ext>
              </a:extLst>
            </p:cNvPr>
            <p:cNvSpPr>
              <a:spLocks noEditPoints="1"/>
            </p:cNvSpPr>
            <p:nvPr/>
          </p:nvSpPr>
          <p:spPr bwMode="auto">
            <a:xfrm>
              <a:off x="4756151" y="2841626"/>
              <a:ext cx="490538" cy="1036638"/>
            </a:xfrm>
            <a:custGeom>
              <a:avLst/>
              <a:gdLst>
                <a:gd name="T0" fmla="*/ 98 w 109"/>
                <a:gd name="T1" fmla="*/ 83 h 231"/>
                <a:gd name="T2" fmla="*/ 103 w 109"/>
                <a:gd name="T3" fmla="*/ 41 h 231"/>
                <a:gd name="T4" fmla="*/ 107 w 109"/>
                <a:gd name="T5" fmla="*/ 4 h 231"/>
                <a:gd name="T6" fmla="*/ 27 w 109"/>
                <a:gd name="T7" fmla="*/ 21 h 231"/>
                <a:gd name="T8" fmla="*/ 76 w 109"/>
                <a:gd name="T9" fmla="*/ 194 h 231"/>
                <a:gd name="T10" fmla="*/ 87 w 109"/>
                <a:gd name="T11" fmla="*/ 217 h 231"/>
                <a:gd name="T12" fmla="*/ 94 w 109"/>
                <a:gd name="T13" fmla="*/ 231 h 231"/>
                <a:gd name="T14" fmla="*/ 102 w 109"/>
                <a:gd name="T15" fmla="*/ 132 h 231"/>
                <a:gd name="T16" fmla="*/ 98 w 109"/>
                <a:gd name="T17" fmla="*/ 83 h 231"/>
                <a:gd name="T18" fmla="*/ 77 w 109"/>
                <a:gd name="T19" fmla="*/ 33 h 231"/>
                <a:gd name="T20" fmla="*/ 62 w 109"/>
                <a:gd name="T21" fmla="*/ 41 h 231"/>
                <a:gd name="T22" fmla="*/ 59 w 109"/>
                <a:gd name="T23" fmla="*/ 41 h 231"/>
                <a:gd name="T24" fmla="*/ 39 w 109"/>
                <a:gd name="T25" fmla="*/ 28 h 231"/>
                <a:gd name="T26" fmla="*/ 59 w 109"/>
                <a:gd name="T27" fmla="*/ 15 h 231"/>
                <a:gd name="T28" fmla="*/ 83 w 109"/>
                <a:gd name="T29" fmla="*/ 21 h 231"/>
                <a:gd name="T30" fmla="*/ 83 w 109"/>
                <a:gd name="T31" fmla="*/ 21 h 231"/>
                <a:gd name="T32" fmla="*/ 77 w 109"/>
                <a:gd name="T33"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231">
                  <a:moveTo>
                    <a:pt x="98" y="83"/>
                  </a:moveTo>
                  <a:cubicBezTo>
                    <a:pt x="99" y="67"/>
                    <a:pt x="101" y="54"/>
                    <a:pt x="103" y="41"/>
                  </a:cubicBezTo>
                  <a:cubicBezTo>
                    <a:pt x="105" y="28"/>
                    <a:pt x="107" y="17"/>
                    <a:pt x="107" y="4"/>
                  </a:cubicBezTo>
                  <a:cubicBezTo>
                    <a:pt x="76" y="0"/>
                    <a:pt x="41" y="1"/>
                    <a:pt x="27" y="21"/>
                  </a:cubicBezTo>
                  <a:cubicBezTo>
                    <a:pt x="0" y="59"/>
                    <a:pt x="53" y="154"/>
                    <a:pt x="76" y="194"/>
                  </a:cubicBezTo>
                  <a:cubicBezTo>
                    <a:pt x="81" y="204"/>
                    <a:pt x="85" y="212"/>
                    <a:pt x="87" y="217"/>
                  </a:cubicBezTo>
                  <a:cubicBezTo>
                    <a:pt x="90" y="222"/>
                    <a:pt x="92" y="227"/>
                    <a:pt x="94" y="231"/>
                  </a:cubicBezTo>
                  <a:cubicBezTo>
                    <a:pt x="109" y="198"/>
                    <a:pt x="106" y="164"/>
                    <a:pt x="102" y="132"/>
                  </a:cubicBezTo>
                  <a:cubicBezTo>
                    <a:pt x="100" y="116"/>
                    <a:pt x="98" y="99"/>
                    <a:pt x="98" y="83"/>
                  </a:cubicBezTo>
                  <a:close/>
                  <a:moveTo>
                    <a:pt x="77" y="33"/>
                  </a:moveTo>
                  <a:cubicBezTo>
                    <a:pt x="75" y="35"/>
                    <a:pt x="69" y="40"/>
                    <a:pt x="62" y="41"/>
                  </a:cubicBezTo>
                  <a:cubicBezTo>
                    <a:pt x="62" y="41"/>
                    <a:pt x="61" y="41"/>
                    <a:pt x="59" y="41"/>
                  </a:cubicBezTo>
                  <a:cubicBezTo>
                    <a:pt x="49" y="41"/>
                    <a:pt x="40" y="33"/>
                    <a:pt x="39" y="28"/>
                  </a:cubicBezTo>
                  <a:cubicBezTo>
                    <a:pt x="38" y="21"/>
                    <a:pt x="49" y="16"/>
                    <a:pt x="59" y="15"/>
                  </a:cubicBezTo>
                  <a:cubicBezTo>
                    <a:pt x="70" y="14"/>
                    <a:pt x="82" y="15"/>
                    <a:pt x="83" y="21"/>
                  </a:cubicBezTo>
                  <a:cubicBezTo>
                    <a:pt x="83" y="21"/>
                    <a:pt x="83" y="21"/>
                    <a:pt x="83" y="21"/>
                  </a:cubicBezTo>
                  <a:cubicBezTo>
                    <a:pt x="83" y="24"/>
                    <a:pt x="81" y="29"/>
                    <a:pt x="7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15" name="Freeform 31">
              <a:extLst>
                <a:ext uri="{FF2B5EF4-FFF2-40B4-BE49-F238E27FC236}">
                  <a16:creationId xmlns:a16="http://schemas.microsoft.com/office/drawing/2014/main" id="{C297D15E-7CF5-4EF3-8D79-C53E36ECA227}"/>
                </a:ext>
                <a:ext uri="{C183D7F6-B498-43B3-948B-1728B52AA6E4}">
                  <adec:decorative xmlns:adec="http://schemas.microsoft.com/office/drawing/2017/decorative" val="1"/>
                </a:ext>
              </a:extLst>
            </p:cNvPr>
            <p:cNvSpPr>
              <a:spLocks noEditPoints="1"/>
            </p:cNvSpPr>
            <p:nvPr/>
          </p:nvSpPr>
          <p:spPr bwMode="auto">
            <a:xfrm>
              <a:off x="3278188" y="2841626"/>
              <a:ext cx="695325" cy="1244600"/>
            </a:xfrm>
            <a:custGeom>
              <a:avLst/>
              <a:gdLst>
                <a:gd name="T0" fmla="*/ 104 w 155"/>
                <a:gd name="T1" fmla="*/ 8 h 277"/>
                <a:gd name="T2" fmla="*/ 7 w 155"/>
                <a:gd name="T3" fmla="*/ 36 h 277"/>
                <a:gd name="T4" fmla="*/ 8 w 155"/>
                <a:gd name="T5" fmla="*/ 44 h 277"/>
                <a:gd name="T6" fmla="*/ 4 w 155"/>
                <a:gd name="T7" fmla="*/ 156 h 277"/>
                <a:gd name="T8" fmla="*/ 33 w 155"/>
                <a:gd name="T9" fmla="*/ 247 h 277"/>
                <a:gd name="T10" fmla="*/ 99 w 155"/>
                <a:gd name="T11" fmla="*/ 277 h 277"/>
                <a:gd name="T12" fmla="*/ 112 w 155"/>
                <a:gd name="T13" fmla="*/ 240 h 277"/>
                <a:gd name="T14" fmla="*/ 113 w 155"/>
                <a:gd name="T15" fmla="*/ 235 h 277"/>
                <a:gd name="T16" fmla="*/ 122 w 155"/>
                <a:gd name="T17" fmla="*/ 215 h 277"/>
                <a:gd name="T18" fmla="*/ 134 w 155"/>
                <a:gd name="T19" fmla="*/ 42 h 277"/>
                <a:gd name="T20" fmla="*/ 104 w 155"/>
                <a:gd name="T21" fmla="*/ 8 h 277"/>
                <a:gd name="T22" fmla="*/ 122 w 155"/>
                <a:gd name="T23" fmla="*/ 36 h 277"/>
                <a:gd name="T24" fmla="*/ 99 w 155"/>
                <a:gd name="T25" fmla="*/ 52 h 277"/>
                <a:gd name="T26" fmla="*/ 96 w 155"/>
                <a:gd name="T27" fmla="*/ 52 h 277"/>
                <a:gd name="T28" fmla="*/ 78 w 155"/>
                <a:gd name="T29" fmla="*/ 41 h 277"/>
                <a:gd name="T30" fmla="*/ 74 w 155"/>
                <a:gd name="T31" fmla="*/ 30 h 277"/>
                <a:gd name="T32" fmla="*/ 77 w 155"/>
                <a:gd name="T33" fmla="*/ 24 h 277"/>
                <a:gd name="T34" fmla="*/ 100 w 155"/>
                <a:gd name="T35" fmla="*/ 21 h 277"/>
                <a:gd name="T36" fmla="*/ 122 w 155"/>
                <a:gd name="T37" fmla="*/ 3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77">
                  <a:moveTo>
                    <a:pt x="104" y="8"/>
                  </a:moveTo>
                  <a:cubicBezTo>
                    <a:pt x="68" y="0"/>
                    <a:pt x="17" y="27"/>
                    <a:pt x="7" y="36"/>
                  </a:cubicBezTo>
                  <a:cubicBezTo>
                    <a:pt x="7" y="39"/>
                    <a:pt x="7" y="41"/>
                    <a:pt x="8" y="44"/>
                  </a:cubicBezTo>
                  <a:cubicBezTo>
                    <a:pt x="9" y="67"/>
                    <a:pt x="11" y="108"/>
                    <a:pt x="4" y="156"/>
                  </a:cubicBezTo>
                  <a:cubicBezTo>
                    <a:pt x="0" y="190"/>
                    <a:pt x="10" y="224"/>
                    <a:pt x="33" y="247"/>
                  </a:cubicBezTo>
                  <a:cubicBezTo>
                    <a:pt x="51" y="266"/>
                    <a:pt x="75" y="277"/>
                    <a:pt x="99" y="277"/>
                  </a:cubicBezTo>
                  <a:cubicBezTo>
                    <a:pt x="102" y="265"/>
                    <a:pt x="106" y="253"/>
                    <a:pt x="112" y="240"/>
                  </a:cubicBezTo>
                  <a:cubicBezTo>
                    <a:pt x="113" y="235"/>
                    <a:pt x="113" y="235"/>
                    <a:pt x="113" y="235"/>
                  </a:cubicBezTo>
                  <a:cubicBezTo>
                    <a:pt x="116" y="228"/>
                    <a:pt x="119" y="221"/>
                    <a:pt x="122" y="215"/>
                  </a:cubicBezTo>
                  <a:cubicBezTo>
                    <a:pt x="136" y="182"/>
                    <a:pt x="155" y="140"/>
                    <a:pt x="134" y="42"/>
                  </a:cubicBezTo>
                  <a:cubicBezTo>
                    <a:pt x="130" y="23"/>
                    <a:pt x="120" y="11"/>
                    <a:pt x="104" y="8"/>
                  </a:cubicBezTo>
                  <a:close/>
                  <a:moveTo>
                    <a:pt x="122" y="36"/>
                  </a:moveTo>
                  <a:cubicBezTo>
                    <a:pt x="121" y="43"/>
                    <a:pt x="110" y="52"/>
                    <a:pt x="99" y="52"/>
                  </a:cubicBezTo>
                  <a:cubicBezTo>
                    <a:pt x="98" y="52"/>
                    <a:pt x="97" y="52"/>
                    <a:pt x="96" y="52"/>
                  </a:cubicBezTo>
                  <a:cubicBezTo>
                    <a:pt x="90" y="51"/>
                    <a:pt x="82" y="47"/>
                    <a:pt x="78" y="41"/>
                  </a:cubicBezTo>
                  <a:cubicBezTo>
                    <a:pt x="76" y="38"/>
                    <a:pt x="74" y="34"/>
                    <a:pt x="74" y="30"/>
                  </a:cubicBezTo>
                  <a:cubicBezTo>
                    <a:pt x="74" y="29"/>
                    <a:pt x="75" y="27"/>
                    <a:pt x="77" y="24"/>
                  </a:cubicBezTo>
                  <a:cubicBezTo>
                    <a:pt x="82" y="21"/>
                    <a:pt x="90" y="20"/>
                    <a:pt x="100" y="21"/>
                  </a:cubicBezTo>
                  <a:cubicBezTo>
                    <a:pt x="111" y="23"/>
                    <a:pt x="123" y="29"/>
                    <a:pt x="12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1116" name="Group 1115">
            <a:extLst>
              <a:ext uri="{FF2B5EF4-FFF2-40B4-BE49-F238E27FC236}">
                <a16:creationId xmlns:a16="http://schemas.microsoft.com/office/drawing/2014/main" id="{700EB2A4-A1AA-4F26-8F82-E028F6CCC316}"/>
              </a:ext>
              <a:ext uri="{C183D7F6-B498-43B3-948B-1728B52AA6E4}">
                <adec:decorative xmlns:adec="http://schemas.microsoft.com/office/drawing/2017/decorative" val="1"/>
              </a:ext>
            </a:extLst>
          </p:cNvPr>
          <p:cNvGrpSpPr>
            <a:grpSpLocks noChangeAspect="1"/>
          </p:cNvGrpSpPr>
          <p:nvPr/>
        </p:nvGrpSpPr>
        <p:grpSpPr>
          <a:xfrm>
            <a:off x="10556215" y="2360888"/>
            <a:ext cx="521568" cy="547755"/>
            <a:chOff x="2235201" y="1839913"/>
            <a:chExt cx="3659187" cy="3790951"/>
          </a:xfrm>
          <a:solidFill>
            <a:schemeClr val="tx1"/>
          </a:solidFill>
        </p:grpSpPr>
        <p:sp>
          <p:nvSpPr>
            <p:cNvPr id="1117" name="Freeform 25">
              <a:extLst>
                <a:ext uri="{FF2B5EF4-FFF2-40B4-BE49-F238E27FC236}">
                  <a16:creationId xmlns:a16="http://schemas.microsoft.com/office/drawing/2014/main" id="{26C350F0-C991-4B73-83C6-F44741F660D4}"/>
                </a:ext>
                <a:ext uri="{C183D7F6-B498-43B3-948B-1728B52AA6E4}">
                  <adec:decorative xmlns:adec="http://schemas.microsoft.com/office/drawing/2017/decorative" val="1"/>
                </a:ext>
              </a:extLst>
            </p:cNvPr>
            <p:cNvSpPr>
              <a:spLocks/>
            </p:cNvSpPr>
            <p:nvPr/>
          </p:nvSpPr>
          <p:spPr bwMode="auto">
            <a:xfrm>
              <a:off x="3313113" y="1924051"/>
              <a:ext cx="1911350" cy="3706813"/>
            </a:xfrm>
            <a:custGeom>
              <a:avLst/>
              <a:gdLst>
                <a:gd name="T0" fmla="*/ 70 w 425"/>
                <a:gd name="T1" fmla="*/ 185 h 825"/>
                <a:gd name="T2" fmla="*/ 151 w 425"/>
                <a:gd name="T3" fmla="*/ 240 h 825"/>
                <a:gd name="T4" fmla="*/ 137 w 425"/>
                <a:gd name="T5" fmla="*/ 430 h 825"/>
                <a:gd name="T6" fmla="*/ 129 w 425"/>
                <a:gd name="T7" fmla="*/ 448 h 825"/>
                <a:gd name="T8" fmla="*/ 128 w 425"/>
                <a:gd name="T9" fmla="*/ 453 h 825"/>
                <a:gd name="T10" fmla="*/ 117 w 425"/>
                <a:gd name="T11" fmla="*/ 487 h 825"/>
                <a:gd name="T12" fmla="*/ 142 w 425"/>
                <a:gd name="T13" fmla="*/ 490 h 825"/>
                <a:gd name="T14" fmla="*/ 171 w 425"/>
                <a:gd name="T15" fmla="*/ 524 h 825"/>
                <a:gd name="T16" fmla="*/ 173 w 425"/>
                <a:gd name="T17" fmla="*/ 532 h 825"/>
                <a:gd name="T18" fmla="*/ 173 w 425"/>
                <a:gd name="T19" fmla="*/ 536 h 825"/>
                <a:gd name="T20" fmla="*/ 183 w 425"/>
                <a:gd name="T21" fmla="*/ 763 h 825"/>
                <a:gd name="T22" fmla="*/ 274 w 425"/>
                <a:gd name="T23" fmla="*/ 813 h 825"/>
                <a:gd name="T24" fmla="*/ 359 w 425"/>
                <a:gd name="T25" fmla="*/ 728 h 825"/>
                <a:gd name="T26" fmla="*/ 381 w 425"/>
                <a:gd name="T27" fmla="*/ 548 h 825"/>
                <a:gd name="T28" fmla="*/ 419 w 425"/>
                <a:gd name="T29" fmla="*/ 485 h 825"/>
                <a:gd name="T30" fmla="*/ 413 w 425"/>
                <a:gd name="T31" fmla="*/ 476 h 825"/>
                <a:gd name="T32" fmla="*/ 384 w 425"/>
                <a:gd name="T33" fmla="*/ 431 h 825"/>
                <a:gd name="T34" fmla="*/ 374 w 425"/>
                <a:gd name="T35" fmla="*/ 411 h 825"/>
                <a:gd name="T36" fmla="*/ 327 w 425"/>
                <a:gd name="T37" fmla="*/ 210 h 825"/>
                <a:gd name="T38" fmla="*/ 425 w 425"/>
                <a:gd name="T39" fmla="*/ 181 h 825"/>
                <a:gd name="T40" fmla="*/ 373 w 425"/>
                <a:gd name="T41" fmla="*/ 92 h 825"/>
                <a:gd name="T42" fmla="*/ 181 w 425"/>
                <a:gd name="T43" fmla="*/ 0 h 825"/>
                <a:gd name="T44" fmla="*/ 63 w 425"/>
                <a:gd name="T45" fmla="*/ 45 h 825"/>
                <a:gd name="T46" fmla="*/ 0 w 425"/>
                <a:gd name="T47" fmla="*/ 208 h 825"/>
                <a:gd name="T48" fmla="*/ 7 w 425"/>
                <a:gd name="T49" fmla="*/ 205 h 825"/>
                <a:gd name="T50" fmla="*/ 70 w 425"/>
                <a:gd name="T51" fmla="*/ 18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825">
                  <a:moveTo>
                    <a:pt x="70" y="185"/>
                  </a:moveTo>
                  <a:cubicBezTo>
                    <a:pt x="113" y="181"/>
                    <a:pt x="142" y="200"/>
                    <a:pt x="151" y="240"/>
                  </a:cubicBezTo>
                  <a:cubicBezTo>
                    <a:pt x="174" y="347"/>
                    <a:pt x="153" y="395"/>
                    <a:pt x="137" y="430"/>
                  </a:cubicBezTo>
                  <a:cubicBezTo>
                    <a:pt x="135" y="436"/>
                    <a:pt x="132" y="442"/>
                    <a:pt x="129" y="448"/>
                  </a:cubicBezTo>
                  <a:cubicBezTo>
                    <a:pt x="128" y="453"/>
                    <a:pt x="128" y="453"/>
                    <a:pt x="128" y="453"/>
                  </a:cubicBezTo>
                  <a:cubicBezTo>
                    <a:pt x="123" y="465"/>
                    <a:pt x="119" y="477"/>
                    <a:pt x="117" y="487"/>
                  </a:cubicBezTo>
                  <a:cubicBezTo>
                    <a:pt x="128" y="484"/>
                    <a:pt x="137" y="488"/>
                    <a:pt x="142" y="490"/>
                  </a:cubicBezTo>
                  <a:cubicBezTo>
                    <a:pt x="155" y="496"/>
                    <a:pt x="166" y="509"/>
                    <a:pt x="171" y="524"/>
                  </a:cubicBezTo>
                  <a:cubicBezTo>
                    <a:pt x="172" y="527"/>
                    <a:pt x="173" y="529"/>
                    <a:pt x="173" y="532"/>
                  </a:cubicBezTo>
                  <a:cubicBezTo>
                    <a:pt x="173" y="533"/>
                    <a:pt x="173" y="535"/>
                    <a:pt x="173" y="536"/>
                  </a:cubicBezTo>
                  <a:cubicBezTo>
                    <a:pt x="170" y="644"/>
                    <a:pt x="175" y="741"/>
                    <a:pt x="183" y="763"/>
                  </a:cubicBezTo>
                  <a:cubicBezTo>
                    <a:pt x="197" y="796"/>
                    <a:pt x="217" y="825"/>
                    <a:pt x="274" y="813"/>
                  </a:cubicBezTo>
                  <a:cubicBezTo>
                    <a:pt x="330" y="801"/>
                    <a:pt x="349" y="781"/>
                    <a:pt x="359" y="728"/>
                  </a:cubicBezTo>
                  <a:cubicBezTo>
                    <a:pt x="365" y="687"/>
                    <a:pt x="379" y="572"/>
                    <a:pt x="381" y="548"/>
                  </a:cubicBezTo>
                  <a:cubicBezTo>
                    <a:pt x="379" y="499"/>
                    <a:pt x="405" y="489"/>
                    <a:pt x="419" y="485"/>
                  </a:cubicBezTo>
                  <a:cubicBezTo>
                    <a:pt x="418" y="483"/>
                    <a:pt x="415" y="479"/>
                    <a:pt x="413" y="476"/>
                  </a:cubicBezTo>
                  <a:cubicBezTo>
                    <a:pt x="404" y="466"/>
                    <a:pt x="393" y="452"/>
                    <a:pt x="384" y="431"/>
                  </a:cubicBezTo>
                  <a:cubicBezTo>
                    <a:pt x="383" y="428"/>
                    <a:pt x="379" y="420"/>
                    <a:pt x="374" y="411"/>
                  </a:cubicBezTo>
                  <a:cubicBezTo>
                    <a:pt x="347" y="363"/>
                    <a:pt x="291" y="262"/>
                    <a:pt x="327" y="210"/>
                  </a:cubicBezTo>
                  <a:cubicBezTo>
                    <a:pt x="344" y="186"/>
                    <a:pt x="376" y="177"/>
                    <a:pt x="425" y="181"/>
                  </a:cubicBezTo>
                  <a:cubicBezTo>
                    <a:pt x="418" y="162"/>
                    <a:pt x="402" y="127"/>
                    <a:pt x="373" y="92"/>
                  </a:cubicBezTo>
                  <a:cubicBezTo>
                    <a:pt x="338" y="51"/>
                    <a:pt x="277" y="2"/>
                    <a:pt x="181" y="0"/>
                  </a:cubicBezTo>
                  <a:cubicBezTo>
                    <a:pt x="133" y="0"/>
                    <a:pt x="93" y="14"/>
                    <a:pt x="63" y="45"/>
                  </a:cubicBezTo>
                  <a:cubicBezTo>
                    <a:pt x="16" y="92"/>
                    <a:pt x="3" y="168"/>
                    <a:pt x="0" y="208"/>
                  </a:cubicBezTo>
                  <a:cubicBezTo>
                    <a:pt x="2" y="207"/>
                    <a:pt x="5" y="206"/>
                    <a:pt x="7" y="205"/>
                  </a:cubicBezTo>
                  <a:cubicBezTo>
                    <a:pt x="19" y="198"/>
                    <a:pt x="43" y="188"/>
                    <a:pt x="70"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18" name="Freeform 26">
              <a:extLst>
                <a:ext uri="{FF2B5EF4-FFF2-40B4-BE49-F238E27FC236}">
                  <a16:creationId xmlns:a16="http://schemas.microsoft.com/office/drawing/2014/main" id="{DD28B401-1277-4A02-8D27-850EFF4F5773}"/>
                </a:ext>
                <a:ext uri="{C183D7F6-B498-43B3-948B-1728B52AA6E4}">
                  <adec:decorative xmlns:adec="http://schemas.microsoft.com/office/drawing/2017/decorative" val="1"/>
                </a:ext>
              </a:extLst>
            </p:cNvPr>
            <p:cNvSpPr>
              <a:spLocks/>
            </p:cNvSpPr>
            <p:nvPr/>
          </p:nvSpPr>
          <p:spPr bwMode="auto">
            <a:xfrm>
              <a:off x="5133976" y="4206876"/>
              <a:ext cx="652463" cy="201613"/>
            </a:xfrm>
            <a:custGeom>
              <a:avLst/>
              <a:gdLst>
                <a:gd name="T0" fmla="*/ 2 w 145"/>
                <a:gd name="T1" fmla="*/ 39 h 45"/>
                <a:gd name="T2" fmla="*/ 45 w 145"/>
                <a:gd name="T3" fmla="*/ 44 h 45"/>
                <a:gd name="T4" fmla="*/ 109 w 145"/>
                <a:gd name="T5" fmla="*/ 31 h 45"/>
                <a:gd name="T6" fmla="*/ 145 w 145"/>
                <a:gd name="T7" fmla="*/ 7 h 45"/>
                <a:gd name="T8" fmla="*/ 145 w 145"/>
                <a:gd name="T9" fmla="*/ 7 h 45"/>
                <a:gd name="T10" fmla="*/ 33 w 145"/>
                <a:gd name="T11" fmla="*/ 3 h 45"/>
                <a:gd name="T12" fmla="*/ 29 w 145"/>
                <a:gd name="T13" fmla="*/ 0 h 45"/>
                <a:gd name="T14" fmla="*/ 24 w 145"/>
                <a:gd name="T15" fmla="*/ 2 h 45"/>
                <a:gd name="T16" fmla="*/ 2 w 145"/>
                <a:gd name="T17"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45">
                  <a:moveTo>
                    <a:pt x="2" y="39"/>
                  </a:moveTo>
                  <a:cubicBezTo>
                    <a:pt x="5" y="41"/>
                    <a:pt x="19" y="45"/>
                    <a:pt x="45" y="44"/>
                  </a:cubicBezTo>
                  <a:cubicBezTo>
                    <a:pt x="69" y="43"/>
                    <a:pt x="93" y="38"/>
                    <a:pt x="109" y="31"/>
                  </a:cubicBezTo>
                  <a:cubicBezTo>
                    <a:pt x="126" y="23"/>
                    <a:pt x="138" y="14"/>
                    <a:pt x="145" y="7"/>
                  </a:cubicBezTo>
                  <a:cubicBezTo>
                    <a:pt x="145" y="7"/>
                    <a:pt x="145" y="7"/>
                    <a:pt x="145" y="7"/>
                  </a:cubicBezTo>
                  <a:cubicBezTo>
                    <a:pt x="92" y="18"/>
                    <a:pt x="54" y="17"/>
                    <a:pt x="33" y="3"/>
                  </a:cubicBezTo>
                  <a:cubicBezTo>
                    <a:pt x="32" y="2"/>
                    <a:pt x="31" y="1"/>
                    <a:pt x="29" y="0"/>
                  </a:cubicBezTo>
                  <a:cubicBezTo>
                    <a:pt x="27" y="1"/>
                    <a:pt x="26" y="1"/>
                    <a:pt x="24" y="2"/>
                  </a:cubicBezTo>
                  <a:cubicBezTo>
                    <a:pt x="12" y="5"/>
                    <a:pt x="0" y="8"/>
                    <a:pt x="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19" name="Freeform 27">
              <a:extLst>
                <a:ext uri="{FF2B5EF4-FFF2-40B4-BE49-F238E27FC236}">
                  <a16:creationId xmlns:a16="http://schemas.microsoft.com/office/drawing/2014/main" id="{D1FD511F-E598-4DD5-9755-2873E029BCED}"/>
                </a:ext>
                <a:ext uri="{C183D7F6-B498-43B3-948B-1728B52AA6E4}">
                  <adec:decorative xmlns:adec="http://schemas.microsoft.com/office/drawing/2017/decorative" val="1"/>
                </a:ext>
              </a:extLst>
            </p:cNvPr>
            <p:cNvSpPr>
              <a:spLocks/>
            </p:cNvSpPr>
            <p:nvPr/>
          </p:nvSpPr>
          <p:spPr bwMode="auto">
            <a:xfrm>
              <a:off x="2235201" y="1839913"/>
              <a:ext cx="1289050" cy="2698750"/>
            </a:xfrm>
            <a:custGeom>
              <a:avLst/>
              <a:gdLst>
                <a:gd name="T0" fmla="*/ 61 w 287"/>
                <a:gd name="T1" fmla="*/ 48 h 601"/>
                <a:gd name="T2" fmla="*/ 4 w 287"/>
                <a:gd name="T3" fmla="*/ 213 h 601"/>
                <a:gd name="T4" fmla="*/ 48 w 287"/>
                <a:gd name="T5" fmla="*/ 416 h 601"/>
                <a:gd name="T6" fmla="*/ 146 w 287"/>
                <a:gd name="T7" fmla="*/ 594 h 601"/>
                <a:gd name="T8" fmla="*/ 186 w 287"/>
                <a:gd name="T9" fmla="*/ 576 h 601"/>
                <a:gd name="T10" fmla="*/ 256 w 287"/>
                <a:gd name="T11" fmla="*/ 497 h 601"/>
                <a:gd name="T12" fmla="*/ 246 w 287"/>
                <a:gd name="T13" fmla="*/ 488 h 601"/>
                <a:gd name="T14" fmla="*/ 211 w 287"/>
                <a:gd name="T15" fmla="*/ 375 h 601"/>
                <a:gd name="T16" fmla="*/ 214 w 287"/>
                <a:gd name="T17" fmla="*/ 269 h 601"/>
                <a:gd name="T18" fmla="*/ 213 w 287"/>
                <a:gd name="T19" fmla="*/ 255 h 601"/>
                <a:gd name="T20" fmla="*/ 285 w 287"/>
                <a:gd name="T21" fmla="*/ 45 h 601"/>
                <a:gd name="T22" fmla="*/ 287 w 287"/>
                <a:gd name="T23" fmla="*/ 44 h 601"/>
                <a:gd name="T24" fmla="*/ 61 w 287"/>
                <a:gd name="T25" fmla="*/ 48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601">
                  <a:moveTo>
                    <a:pt x="61" y="48"/>
                  </a:moveTo>
                  <a:cubicBezTo>
                    <a:pt x="20" y="78"/>
                    <a:pt x="0" y="133"/>
                    <a:pt x="4" y="213"/>
                  </a:cubicBezTo>
                  <a:cubicBezTo>
                    <a:pt x="6" y="238"/>
                    <a:pt x="21" y="328"/>
                    <a:pt x="48" y="416"/>
                  </a:cubicBezTo>
                  <a:cubicBezTo>
                    <a:pt x="80" y="519"/>
                    <a:pt x="115" y="584"/>
                    <a:pt x="146" y="594"/>
                  </a:cubicBezTo>
                  <a:cubicBezTo>
                    <a:pt x="151" y="596"/>
                    <a:pt x="165" y="601"/>
                    <a:pt x="186" y="576"/>
                  </a:cubicBezTo>
                  <a:cubicBezTo>
                    <a:pt x="215" y="541"/>
                    <a:pt x="243" y="510"/>
                    <a:pt x="256" y="497"/>
                  </a:cubicBezTo>
                  <a:cubicBezTo>
                    <a:pt x="253" y="494"/>
                    <a:pt x="249" y="491"/>
                    <a:pt x="246" y="488"/>
                  </a:cubicBezTo>
                  <a:cubicBezTo>
                    <a:pt x="218" y="458"/>
                    <a:pt x="205" y="417"/>
                    <a:pt x="211" y="375"/>
                  </a:cubicBezTo>
                  <a:cubicBezTo>
                    <a:pt x="217" y="330"/>
                    <a:pt x="215" y="290"/>
                    <a:pt x="214" y="269"/>
                  </a:cubicBezTo>
                  <a:cubicBezTo>
                    <a:pt x="213" y="263"/>
                    <a:pt x="213" y="258"/>
                    <a:pt x="213" y="255"/>
                  </a:cubicBezTo>
                  <a:cubicBezTo>
                    <a:pt x="213" y="247"/>
                    <a:pt x="211" y="120"/>
                    <a:pt x="285" y="45"/>
                  </a:cubicBezTo>
                  <a:cubicBezTo>
                    <a:pt x="285" y="45"/>
                    <a:pt x="286" y="44"/>
                    <a:pt x="287" y="44"/>
                  </a:cubicBezTo>
                  <a:cubicBezTo>
                    <a:pt x="242" y="29"/>
                    <a:pt x="129" y="0"/>
                    <a:pt x="61"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20" name="Freeform 28">
              <a:extLst>
                <a:ext uri="{FF2B5EF4-FFF2-40B4-BE49-F238E27FC236}">
                  <a16:creationId xmlns:a16="http://schemas.microsoft.com/office/drawing/2014/main" id="{6C37BB3D-37EB-4DA7-BAD1-3D16C9FB0C76}"/>
                </a:ext>
                <a:ext uri="{C183D7F6-B498-43B3-948B-1728B52AA6E4}">
                  <adec:decorative xmlns:adec="http://schemas.microsoft.com/office/drawing/2017/decorative" val="1"/>
                </a:ext>
              </a:extLst>
            </p:cNvPr>
            <p:cNvSpPr>
              <a:spLocks/>
            </p:cNvSpPr>
            <p:nvPr/>
          </p:nvSpPr>
          <p:spPr bwMode="auto">
            <a:xfrm>
              <a:off x="4621213" y="1879601"/>
              <a:ext cx="1273175" cy="2130425"/>
            </a:xfrm>
            <a:custGeom>
              <a:avLst/>
              <a:gdLst>
                <a:gd name="T0" fmla="*/ 251 w 283"/>
                <a:gd name="T1" fmla="*/ 84 h 474"/>
                <a:gd name="T2" fmla="*/ 75 w 283"/>
                <a:gd name="T3" fmla="*/ 0 h 474"/>
                <a:gd name="T4" fmla="*/ 0 w 283"/>
                <a:gd name="T5" fmla="*/ 8 h 474"/>
                <a:gd name="T6" fmla="*/ 100 w 283"/>
                <a:gd name="T7" fmla="*/ 83 h 474"/>
                <a:gd name="T8" fmla="*/ 163 w 283"/>
                <a:gd name="T9" fmla="*/ 202 h 474"/>
                <a:gd name="T10" fmla="*/ 163 w 283"/>
                <a:gd name="T11" fmla="*/ 209 h 474"/>
                <a:gd name="T12" fmla="*/ 159 w 283"/>
                <a:gd name="T13" fmla="*/ 258 h 474"/>
                <a:gd name="T14" fmla="*/ 154 w 283"/>
                <a:gd name="T15" fmla="*/ 298 h 474"/>
                <a:gd name="T16" fmla="*/ 158 w 283"/>
                <a:gd name="T17" fmla="*/ 343 h 474"/>
                <a:gd name="T18" fmla="*/ 141 w 283"/>
                <a:gd name="T19" fmla="*/ 469 h 474"/>
                <a:gd name="T20" fmla="*/ 142 w 283"/>
                <a:gd name="T21" fmla="*/ 470 h 474"/>
                <a:gd name="T22" fmla="*/ 145 w 283"/>
                <a:gd name="T23" fmla="*/ 474 h 474"/>
                <a:gd name="T24" fmla="*/ 251 w 283"/>
                <a:gd name="T25" fmla="*/ 8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3" h="474">
                  <a:moveTo>
                    <a:pt x="251" y="84"/>
                  </a:moveTo>
                  <a:cubicBezTo>
                    <a:pt x="209" y="30"/>
                    <a:pt x="150" y="2"/>
                    <a:pt x="75" y="0"/>
                  </a:cubicBezTo>
                  <a:cubicBezTo>
                    <a:pt x="45" y="0"/>
                    <a:pt x="19" y="4"/>
                    <a:pt x="0" y="8"/>
                  </a:cubicBezTo>
                  <a:cubicBezTo>
                    <a:pt x="44" y="28"/>
                    <a:pt x="77" y="57"/>
                    <a:pt x="100" y="83"/>
                  </a:cubicBezTo>
                  <a:cubicBezTo>
                    <a:pt x="141" y="131"/>
                    <a:pt x="161" y="184"/>
                    <a:pt x="163" y="202"/>
                  </a:cubicBezTo>
                  <a:cubicBezTo>
                    <a:pt x="163" y="205"/>
                    <a:pt x="163" y="207"/>
                    <a:pt x="163" y="209"/>
                  </a:cubicBezTo>
                  <a:cubicBezTo>
                    <a:pt x="163" y="228"/>
                    <a:pt x="161" y="243"/>
                    <a:pt x="159" y="258"/>
                  </a:cubicBezTo>
                  <a:cubicBezTo>
                    <a:pt x="157" y="271"/>
                    <a:pt x="154" y="283"/>
                    <a:pt x="154" y="298"/>
                  </a:cubicBezTo>
                  <a:cubicBezTo>
                    <a:pt x="154" y="312"/>
                    <a:pt x="155" y="327"/>
                    <a:pt x="158" y="343"/>
                  </a:cubicBezTo>
                  <a:cubicBezTo>
                    <a:pt x="162" y="381"/>
                    <a:pt x="167" y="425"/>
                    <a:pt x="141" y="469"/>
                  </a:cubicBezTo>
                  <a:cubicBezTo>
                    <a:pt x="141" y="469"/>
                    <a:pt x="141" y="470"/>
                    <a:pt x="142" y="470"/>
                  </a:cubicBezTo>
                  <a:cubicBezTo>
                    <a:pt x="143" y="472"/>
                    <a:pt x="144" y="473"/>
                    <a:pt x="145" y="474"/>
                  </a:cubicBezTo>
                  <a:cubicBezTo>
                    <a:pt x="248" y="312"/>
                    <a:pt x="283" y="125"/>
                    <a:pt x="251"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21" name="Freeform 29">
              <a:extLst>
                <a:ext uri="{FF2B5EF4-FFF2-40B4-BE49-F238E27FC236}">
                  <a16:creationId xmlns:a16="http://schemas.microsoft.com/office/drawing/2014/main" id="{E344455D-314E-4B4C-90C3-8FC7EFA6667C}"/>
                </a:ext>
                <a:ext uri="{C183D7F6-B498-43B3-948B-1728B52AA6E4}">
                  <adec:decorative xmlns:adec="http://schemas.microsoft.com/office/drawing/2017/decorative" val="1"/>
                </a:ext>
              </a:extLst>
            </p:cNvPr>
            <p:cNvSpPr>
              <a:spLocks/>
            </p:cNvSpPr>
            <p:nvPr/>
          </p:nvSpPr>
          <p:spPr bwMode="auto">
            <a:xfrm>
              <a:off x="3367088" y="4216401"/>
              <a:ext cx="615950" cy="376238"/>
            </a:xfrm>
            <a:custGeom>
              <a:avLst/>
              <a:gdLst>
                <a:gd name="T0" fmla="*/ 18 w 137"/>
                <a:gd name="T1" fmla="*/ 61 h 84"/>
                <a:gd name="T2" fmla="*/ 0 w 137"/>
                <a:gd name="T3" fmla="*/ 67 h 84"/>
                <a:gd name="T4" fmla="*/ 17 w 137"/>
                <a:gd name="T5" fmla="*/ 74 h 84"/>
                <a:gd name="T6" fmla="*/ 133 w 137"/>
                <a:gd name="T7" fmla="*/ 38 h 84"/>
                <a:gd name="T8" fmla="*/ 134 w 137"/>
                <a:gd name="T9" fmla="*/ 21 h 84"/>
                <a:gd name="T10" fmla="*/ 121 w 137"/>
                <a:gd name="T11" fmla="*/ 4 h 84"/>
                <a:gd name="T12" fmla="*/ 101 w 137"/>
                <a:gd name="T13" fmla="*/ 9 h 84"/>
                <a:gd name="T14" fmla="*/ 101 w 137"/>
                <a:gd name="T15" fmla="*/ 9 h 84"/>
                <a:gd name="T16" fmla="*/ 88 w 137"/>
                <a:gd name="T17" fmla="*/ 25 h 84"/>
                <a:gd name="T18" fmla="*/ 18 w 137"/>
                <a:gd name="T19"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84">
                  <a:moveTo>
                    <a:pt x="18" y="61"/>
                  </a:moveTo>
                  <a:cubicBezTo>
                    <a:pt x="8" y="64"/>
                    <a:pt x="3" y="66"/>
                    <a:pt x="0" y="67"/>
                  </a:cubicBezTo>
                  <a:cubicBezTo>
                    <a:pt x="3" y="70"/>
                    <a:pt x="10" y="73"/>
                    <a:pt x="17" y="74"/>
                  </a:cubicBezTo>
                  <a:cubicBezTo>
                    <a:pt x="51" y="83"/>
                    <a:pt x="99" y="84"/>
                    <a:pt x="133" y="38"/>
                  </a:cubicBezTo>
                  <a:cubicBezTo>
                    <a:pt x="137" y="32"/>
                    <a:pt x="135" y="25"/>
                    <a:pt x="134" y="21"/>
                  </a:cubicBezTo>
                  <a:cubicBezTo>
                    <a:pt x="132" y="14"/>
                    <a:pt x="126" y="6"/>
                    <a:pt x="121" y="4"/>
                  </a:cubicBezTo>
                  <a:cubicBezTo>
                    <a:pt x="114" y="1"/>
                    <a:pt x="110" y="0"/>
                    <a:pt x="101" y="9"/>
                  </a:cubicBezTo>
                  <a:cubicBezTo>
                    <a:pt x="101" y="9"/>
                    <a:pt x="101" y="9"/>
                    <a:pt x="101" y="9"/>
                  </a:cubicBezTo>
                  <a:cubicBezTo>
                    <a:pt x="96" y="15"/>
                    <a:pt x="92" y="20"/>
                    <a:pt x="88" y="25"/>
                  </a:cubicBezTo>
                  <a:cubicBezTo>
                    <a:pt x="72" y="45"/>
                    <a:pt x="65" y="52"/>
                    <a:pt x="1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22" name="Freeform 30">
              <a:extLst>
                <a:ext uri="{FF2B5EF4-FFF2-40B4-BE49-F238E27FC236}">
                  <a16:creationId xmlns:a16="http://schemas.microsoft.com/office/drawing/2014/main" id="{7B385219-B148-49F2-A350-166D35FCACE4}"/>
                </a:ext>
                <a:ext uri="{C183D7F6-B498-43B3-948B-1728B52AA6E4}">
                  <adec:decorative xmlns:adec="http://schemas.microsoft.com/office/drawing/2017/decorative" val="1"/>
                </a:ext>
              </a:extLst>
            </p:cNvPr>
            <p:cNvSpPr>
              <a:spLocks noEditPoints="1"/>
            </p:cNvSpPr>
            <p:nvPr/>
          </p:nvSpPr>
          <p:spPr bwMode="auto">
            <a:xfrm>
              <a:off x="4756151" y="2841626"/>
              <a:ext cx="490538" cy="1036638"/>
            </a:xfrm>
            <a:custGeom>
              <a:avLst/>
              <a:gdLst>
                <a:gd name="T0" fmla="*/ 98 w 109"/>
                <a:gd name="T1" fmla="*/ 83 h 231"/>
                <a:gd name="T2" fmla="*/ 103 w 109"/>
                <a:gd name="T3" fmla="*/ 41 h 231"/>
                <a:gd name="T4" fmla="*/ 107 w 109"/>
                <a:gd name="T5" fmla="*/ 4 h 231"/>
                <a:gd name="T6" fmla="*/ 27 w 109"/>
                <a:gd name="T7" fmla="*/ 21 h 231"/>
                <a:gd name="T8" fmla="*/ 76 w 109"/>
                <a:gd name="T9" fmla="*/ 194 h 231"/>
                <a:gd name="T10" fmla="*/ 87 w 109"/>
                <a:gd name="T11" fmla="*/ 217 h 231"/>
                <a:gd name="T12" fmla="*/ 94 w 109"/>
                <a:gd name="T13" fmla="*/ 231 h 231"/>
                <a:gd name="T14" fmla="*/ 102 w 109"/>
                <a:gd name="T15" fmla="*/ 132 h 231"/>
                <a:gd name="T16" fmla="*/ 98 w 109"/>
                <a:gd name="T17" fmla="*/ 83 h 231"/>
                <a:gd name="T18" fmla="*/ 77 w 109"/>
                <a:gd name="T19" fmla="*/ 33 h 231"/>
                <a:gd name="T20" fmla="*/ 62 w 109"/>
                <a:gd name="T21" fmla="*/ 41 h 231"/>
                <a:gd name="T22" fmla="*/ 59 w 109"/>
                <a:gd name="T23" fmla="*/ 41 h 231"/>
                <a:gd name="T24" fmla="*/ 39 w 109"/>
                <a:gd name="T25" fmla="*/ 28 h 231"/>
                <a:gd name="T26" fmla="*/ 59 w 109"/>
                <a:gd name="T27" fmla="*/ 15 h 231"/>
                <a:gd name="T28" fmla="*/ 83 w 109"/>
                <a:gd name="T29" fmla="*/ 21 h 231"/>
                <a:gd name="T30" fmla="*/ 83 w 109"/>
                <a:gd name="T31" fmla="*/ 21 h 231"/>
                <a:gd name="T32" fmla="*/ 77 w 109"/>
                <a:gd name="T33"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231">
                  <a:moveTo>
                    <a:pt x="98" y="83"/>
                  </a:moveTo>
                  <a:cubicBezTo>
                    <a:pt x="99" y="67"/>
                    <a:pt x="101" y="54"/>
                    <a:pt x="103" y="41"/>
                  </a:cubicBezTo>
                  <a:cubicBezTo>
                    <a:pt x="105" y="28"/>
                    <a:pt x="107" y="17"/>
                    <a:pt x="107" y="4"/>
                  </a:cubicBezTo>
                  <a:cubicBezTo>
                    <a:pt x="76" y="0"/>
                    <a:pt x="41" y="1"/>
                    <a:pt x="27" y="21"/>
                  </a:cubicBezTo>
                  <a:cubicBezTo>
                    <a:pt x="0" y="59"/>
                    <a:pt x="53" y="154"/>
                    <a:pt x="76" y="194"/>
                  </a:cubicBezTo>
                  <a:cubicBezTo>
                    <a:pt x="81" y="204"/>
                    <a:pt x="85" y="212"/>
                    <a:pt x="87" y="217"/>
                  </a:cubicBezTo>
                  <a:cubicBezTo>
                    <a:pt x="90" y="222"/>
                    <a:pt x="92" y="227"/>
                    <a:pt x="94" y="231"/>
                  </a:cubicBezTo>
                  <a:cubicBezTo>
                    <a:pt x="109" y="198"/>
                    <a:pt x="106" y="164"/>
                    <a:pt x="102" y="132"/>
                  </a:cubicBezTo>
                  <a:cubicBezTo>
                    <a:pt x="100" y="116"/>
                    <a:pt x="98" y="99"/>
                    <a:pt x="98" y="83"/>
                  </a:cubicBezTo>
                  <a:close/>
                  <a:moveTo>
                    <a:pt x="77" y="33"/>
                  </a:moveTo>
                  <a:cubicBezTo>
                    <a:pt x="75" y="35"/>
                    <a:pt x="69" y="40"/>
                    <a:pt x="62" y="41"/>
                  </a:cubicBezTo>
                  <a:cubicBezTo>
                    <a:pt x="62" y="41"/>
                    <a:pt x="61" y="41"/>
                    <a:pt x="59" y="41"/>
                  </a:cubicBezTo>
                  <a:cubicBezTo>
                    <a:pt x="49" y="41"/>
                    <a:pt x="40" y="33"/>
                    <a:pt x="39" y="28"/>
                  </a:cubicBezTo>
                  <a:cubicBezTo>
                    <a:pt x="38" y="21"/>
                    <a:pt x="49" y="16"/>
                    <a:pt x="59" y="15"/>
                  </a:cubicBezTo>
                  <a:cubicBezTo>
                    <a:pt x="70" y="14"/>
                    <a:pt x="82" y="15"/>
                    <a:pt x="83" y="21"/>
                  </a:cubicBezTo>
                  <a:cubicBezTo>
                    <a:pt x="83" y="21"/>
                    <a:pt x="83" y="21"/>
                    <a:pt x="83" y="21"/>
                  </a:cubicBezTo>
                  <a:cubicBezTo>
                    <a:pt x="83" y="24"/>
                    <a:pt x="81" y="29"/>
                    <a:pt x="7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23" name="Freeform 31">
              <a:extLst>
                <a:ext uri="{FF2B5EF4-FFF2-40B4-BE49-F238E27FC236}">
                  <a16:creationId xmlns:a16="http://schemas.microsoft.com/office/drawing/2014/main" id="{DD10F45E-FEB8-481B-962A-FED9F0DDBE9C}"/>
                </a:ext>
                <a:ext uri="{C183D7F6-B498-43B3-948B-1728B52AA6E4}">
                  <adec:decorative xmlns:adec="http://schemas.microsoft.com/office/drawing/2017/decorative" val="1"/>
                </a:ext>
              </a:extLst>
            </p:cNvPr>
            <p:cNvSpPr>
              <a:spLocks noEditPoints="1"/>
            </p:cNvSpPr>
            <p:nvPr/>
          </p:nvSpPr>
          <p:spPr bwMode="auto">
            <a:xfrm>
              <a:off x="3278188" y="2841626"/>
              <a:ext cx="695325" cy="1244600"/>
            </a:xfrm>
            <a:custGeom>
              <a:avLst/>
              <a:gdLst>
                <a:gd name="T0" fmla="*/ 104 w 155"/>
                <a:gd name="T1" fmla="*/ 8 h 277"/>
                <a:gd name="T2" fmla="*/ 7 w 155"/>
                <a:gd name="T3" fmla="*/ 36 h 277"/>
                <a:gd name="T4" fmla="*/ 8 w 155"/>
                <a:gd name="T5" fmla="*/ 44 h 277"/>
                <a:gd name="T6" fmla="*/ 4 w 155"/>
                <a:gd name="T7" fmla="*/ 156 h 277"/>
                <a:gd name="T8" fmla="*/ 33 w 155"/>
                <a:gd name="T9" fmla="*/ 247 h 277"/>
                <a:gd name="T10" fmla="*/ 99 w 155"/>
                <a:gd name="T11" fmla="*/ 277 h 277"/>
                <a:gd name="T12" fmla="*/ 112 w 155"/>
                <a:gd name="T13" fmla="*/ 240 h 277"/>
                <a:gd name="T14" fmla="*/ 113 w 155"/>
                <a:gd name="T15" fmla="*/ 235 h 277"/>
                <a:gd name="T16" fmla="*/ 122 w 155"/>
                <a:gd name="T17" fmla="*/ 215 h 277"/>
                <a:gd name="T18" fmla="*/ 134 w 155"/>
                <a:gd name="T19" fmla="*/ 42 h 277"/>
                <a:gd name="T20" fmla="*/ 104 w 155"/>
                <a:gd name="T21" fmla="*/ 8 h 277"/>
                <a:gd name="T22" fmla="*/ 122 w 155"/>
                <a:gd name="T23" fmla="*/ 36 h 277"/>
                <a:gd name="T24" fmla="*/ 99 w 155"/>
                <a:gd name="T25" fmla="*/ 52 h 277"/>
                <a:gd name="T26" fmla="*/ 96 w 155"/>
                <a:gd name="T27" fmla="*/ 52 h 277"/>
                <a:gd name="T28" fmla="*/ 78 w 155"/>
                <a:gd name="T29" fmla="*/ 41 h 277"/>
                <a:gd name="T30" fmla="*/ 74 w 155"/>
                <a:gd name="T31" fmla="*/ 30 h 277"/>
                <a:gd name="T32" fmla="*/ 77 w 155"/>
                <a:gd name="T33" fmla="*/ 24 h 277"/>
                <a:gd name="T34" fmla="*/ 100 w 155"/>
                <a:gd name="T35" fmla="*/ 21 h 277"/>
                <a:gd name="T36" fmla="*/ 122 w 155"/>
                <a:gd name="T37" fmla="*/ 3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77">
                  <a:moveTo>
                    <a:pt x="104" y="8"/>
                  </a:moveTo>
                  <a:cubicBezTo>
                    <a:pt x="68" y="0"/>
                    <a:pt x="17" y="27"/>
                    <a:pt x="7" y="36"/>
                  </a:cubicBezTo>
                  <a:cubicBezTo>
                    <a:pt x="7" y="39"/>
                    <a:pt x="7" y="41"/>
                    <a:pt x="8" y="44"/>
                  </a:cubicBezTo>
                  <a:cubicBezTo>
                    <a:pt x="9" y="67"/>
                    <a:pt x="11" y="108"/>
                    <a:pt x="4" y="156"/>
                  </a:cubicBezTo>
                  <a:cubicBezTo>
                    <a:pt x="0" y="190"/>
                    <a:pt x="10" y="224"/>
                    <a:pt x="33" y="247"/>
                  </a:cubicBezTo>
                  <a:cubicBezTo>
                    <a:pt x="51" y="266"/>
                    <a:pt x="75" y="277"/>
                    <a:pt x="99" y="277"/>
                  </a:cubicBezTo>
                  <a:cubicBezTo>
                    <a:pt x="102" y="265"/>
                    <a:pt x="106" y="253"/>
                    <a:pt x="112" y="240"/>
                  </a:cubicBezTo>
                  <a:cubicBezTo>
                    <a:pt x="113" y="235"/>
                    <a:pt x="113" y="235"/>
                    <a:pt x="113" y="235"/>
                  </a:cubicBezTo>
                  <a:cubicBezTo>
                    <a:pt x="116" y="228"/>
                    <a:pt x="119" y="221"/>
                    <a:pt x="122" y="215"/>
                  </a:cubicBezTo>
                  <a:cubicBezTo>
                    <a:pt x="136" y="182"/>
                    <a:pt x="155" y="140"/>
                    <a:pt x="134" y="42"/>
                  </a:cubicBezTo>
                  <a:cubicBezTo>
                    <a:pt x="130" y="23"/>
                    <a:pt x="120" y="11"/>
                    <a:pt x="104" y="8"/>
                  </a:cubicBezTo>
                  <a:close/>
                  <a:moveTo>
                    <a:pt x="122" y="36"/>
                  </a:moveTo>
                  <a:cubicBezTo>
                    <a:pt x="121" y="43"/>
                    <a:pt x="110" y="52"/>
                    <a:pt x="99" y="52"/>
                  </a:cubicBezTo>
                  <a:cubicBezTo>
                    <a:pt x="98" y="52"/>
                    <a:pt x="97" y="52"/>
                    <a:pt x="96" y="52"/>
                  </a:cubicBezTo>
                  <a:cubicBezTo>
                    <a:pt x="90" y="51"/>
                    <a:pt x="82" y="47"/>
                    <a:pt x="78" y="41"/>
                  </a:cubicBezTo>
                  <a:cubicBezTo>
                    <a:pt x="76" y="38"/>
                    <a:pt x="74" y="34"/>
                    <a:pt x="74" y="30"/>
                  </a:cubicBezTo>
                  <a:cubicBezTo>
                    <a:pt x="74" y="29"/>
                    <a:pt x="75" y="27"/>
                    <a:pt x="77" y="24"/>
                  </a:cubicBezTo>
                  <a:cubicBezTo>
                    <a:pt x="82" y="21"/>
                    <a:pt x="90" y="20"/>
                    <a:pt x="100" y="21"/>
                  </a:cubicBezTo>
                  <a:cubicBezTo>
                    <a:pt x="111" y="23"/>
                    <a:pt x="123" y="29"/>
                    <a:pt x="12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1124" name="Group 1123">
            <a:extLst>
              <a:ext uri="{FF2B5EF4-FFF2-40B4-BE49-F238E27FC236}">
                <a16:creationId xmlns:a16="http://schemas.microsoft.com/office/drawing/2014/main" id="{0733EC5C-E15B-4C04-8BB0-5E769F473D8A}"/>
              </a:ext>
              <a:ext uri="{C183D7F6-B498-43B3-948B-1728B52AA6E4}">
                <adec:decorative xmlns:adec="http://schemas.microsoft.com/office/drawing/2017/decorative" val="1"/>
              </a:ext>
            </a:extLst>
          </p:cNvPr>
          <p:cNvGrpSpPr>
            <a:grpSpLocks noChangeAspect="1"/>
          </p:cNvGrpSpPr>
          <p:nvPr/>
        </p:nvGrpSpPr>
        <p:grpSpPr>
          <a:xfrm>
            <a:off x="10596742" y="3841296"/>
            <a:ext cx="521568" cy="547755"/>
            <a:chOff x="2235201" y="1839913"/>
            <a:chExt cx="3659187" cy="3790951"/>
          </a:xfrm>
          <a:solidFill>
            <a:schemeClr val="tx1"/>
          </a:solidFill>
        </p:grpSpPr>
        <p:sp>
          <p:nvSpPr>
            <p:cNvPr id="1125" name="Freeform 25">
              <a:extLst>
                <a:ext uri="{FF2B5EF4-FFF2-40B4-BE49-F238E27FC236}">
                  <a16:creationId xmlns:a16="http://schemas.microsoft.com/office/drawing/2014/main" id="{FD8A1FD7-C9A3-48A4-B068-E86FC847C19B}"/>
                </a:ext>
                <a:ext uri="{C183D7F6-B498-43B3-948B-1728B52AA6E4}">
                  <adec:decorative xmlns:adec="http://schemas.microsoft.com/office/drawing/2017/decorative" val="1"/>
                </a:ext>
              </a:extLst>
            </p:cNvPr>
            <p:cNvSpPr>
              <a:spLocks/>
            </p:cNvSpPr>
            <p:nvPr/>
          </p:nvSpPr>
          <p:spPr bwMode="auto">
            <a:xfrm>
              <a:off x="3313113" y="1924051"/>
              <a:ext cx="1911350" cy="3706813"/>
            </a:xfrm>
            <a:custGeom>
              <a:avLst/>
              <a:gdLst>
                <a:gd name="T0" fmla="*/ 70 w 425"/>
                <a:gd name="T1" fmla="*/ 185 h 825"/>
                <a:gd name="T2" fmla="*/ 151 w 425"/>
                <a:gd name="T3" fmla="*/ 240 h 825"/>
                <a:gd name="T4" fmla="*/ 137 w 425"/>
                <a:gd name="T5" fmla="*/ 430 h 825"/>
                <a:gd name="T6" fmla="*/ 129 w 425"/>
                <a:gd name="T7" fmla="*/ 448 h 825"/>
                <a:gd name="T8" fmla="*/ 128 w 425"/>
                <a:gd name="T9" fmla="*/ 453 h 825"/>
                <a:gd name="T10" fmla="*/ 117 w 425"/>
                <a:gd name="T11" fmla="*/ 487 h 825"/>
                <a:gd name="T12" fmla="*/ 142 w 425"/>
                <a:gd name="T13" fmla="*/ 490 h 825"/>
                <a:gd name="T14" fmla="*/ 171 w 425"/>
                <a:gd name="T15" fmla="*/ 524 h 825"/>
                <a:gd name="T16" fmla="*/ 173 w 425"/>
                <a:gd name="T17" fmla="*/ 532 h 825"/>
                <a:gd name="T18" fmla="*/ 173 w 425"/>
                <a:gd name="T19" fmla="*/ 536 h 825"/>
                <a:gd name="T20" fmla="*/ 183 w 425"/>
                <a:gd name="T21" fmla="*/ 763 h 825"/>
                <a:gd name="T22" fmla="*/ 274 w 425"/>
                <a:gd name="T23" fmla="*/ 813 h 825"/>
                <a:gd name="T24" fmla="*/ 359 w 425"/>
                <a:gd name="T25" fmla="*/ 728 h 825"/>
                <a:gd name="T26" fmla="*/ 381 w 425"/>
                <a:gd name="T27" fmla="*/ 548 h 825"/>
                <a:gd name="T28" fmla="*/ 419 w 425"/>
                <a:gd name="T29" fmla="*/ 485 h 825"/>
                <a:gd name="T30" fmla="*/ 413 w 425"/>
                <a:gd name="T31" fmla="*/ 476 h 825"/>
                <a:gd name="T32" fmla="*/ 384 w 425"/>
                <a:gd name="T33" fmla="*/ 431 h 825"/>
                <a:gd name="T34" fmla="*/ 374 w 425"/>
                <a:gd name="T35" fmla="*/ 411 h 825"/>
                <a:gd name="T36" fmla="*/ 327 w 425"/>
                <a:gd name="T37" fmla="*/ 210 h 825"/>
                <a:gd name="T38" fmla="*/ 425 w 425"/>
                <a:gd name="T39" fmla="*/ 181 h 825"/>
                <a:gd name="T40" fmla="*/ 373 w 425"/>
                <a:gd name="T41" fmla="*/ 92 h 825"/>
                <a:gd name="T42" fmla="*/ 181 w 425"/>
                <a:gd name="T43" fmla="*/ 0 h 825"/>
                <a:gd name="T44" fmla="*/ 63 w 425"/>
                <a:gd name="T45" fmla="*/ 45 h 825"/>
                <a:gd name="T46" fmla="*/ 0 w 425"/>
                <a:gd name="T47" fmla="*/ 208 h 825"/>
                <a:gd name="T48" fmla="*/ 7 w 425"/>
                <a:gd name="T49" fmla="*/ 205 h 825"/>
                <a:gd name="T50" fmla="*/ 70 w 425"/>
                <a:gd name="T51" fmla="*/ 18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825">
                  <a:moveTo>
                    <a:pt x="70" y="185"/>
                  </a:moveTo>
                  <a:cubicBezTo>
                    <a:pt x="113" y="181"/>
                    <a:pt x="142" y="200"/>
                    <a:pt x="151" y="240"/>
                  </a:cubicBezTo>
                  <a:cubicBezTo>
                    <a:pt x="174" y="347"/>
                    <a:pt x="153" y="395"/>
                    <a:pt x="137" y="430"/>
                  </a:cubicBezTo>
                  <a:cubicBezTo>
                    <a:pt x="135" y="436"/>
                    <a:pt x="132" y="442"/>
                    <a:pt x="129" y="448"/>
                  </a:cubicBezTo>
                  <a:cubicBezTo>
                    <a:pt x="128" y="453"/>
                    <a:pt x="128" y="453"/>
                    <a:pt x="128" y="453"/>
                  </a:cubicBezTo>
                  <a:cubicBezTo>
                    <a:pt x="123" y="465"/>
                    <a:pt x="119" y="477"/>
                    <a:pt x="117" y="487"/>
                  </a:cubicBezTo>
                  <a:cubicBezTo>
                    <a:pt x="128" y="484"/>
                    <a:pt x="137" y="488"/>
                    <a:pt x="142" y="490"/>
                  </a:cubicBezTo>
                  <a:cubicBezTo>
                    <a:pt x="155" y="496"/>
                    <a:pt x="166" y="509"/>
                    <a:pt x="171" y="524"/>
                  </a:cubicBezTo>
                  <a:cubicBezTo>
                    <a:pt x="172" y="527"/>
                    <a:pt x="173" y="529"/>
                    <a:pt x="173" y="532"/>
                  </a:cubicBezTo>
                  <a:cubicBezTo>
                    <a:pt x="173" y="533"/>
                    <a:pt x="173" y="535"/>
                    <a:pt x="173" y="536"/>
                  </a:cubicBezTo>
                  <a:cubicBezTo>
                    <a:pt x="170" y="644"/>
                    <a:pt x="175" y="741"/>
                    <a:pt x="183" y="763"/>
                  </a:cubicBezTo>
                  <a:cubicBezTo>
                    <a:pt x="197" y="796"/>
                    <a:pt x="217" y="825"/>
                    <a:pt x="274" y="813"/>
                  </a:cubicBezTo>
                  <a:cubicBezTo>
                    <a:pt x="330" y="801"/>
                    <a:pt x="349" y="781"/>
                    <a:pt x="359" y="728"/>
                  </a:cubicBezTo>
                  <a:cubicBezTo>
                    <a:pt x="365" y="687"/>
                    <a:pt x="379" y="572"/>
                    <a:pt x="381" y="548"/>
                  </a:cubicBezTo>
                  <a:cubicBezTo>
                    <a:pt x="379" y="499"/>
                    <a:pt x="405" y="489"/>
                    <a:pt x="419" y="485"/>
                  </a:cubicBezTo>
                  <a:cubicBezTo>
                    <a:pt x="418" y="483"/>
                    <a:pt x="415" y="479"/>
                    <a:pt x="413" y="476"/>
                  </a:cubicBezTo>
                  <a:cubicBezTo>
                    <a:pt x="404" y="466"/>
                    <a:pt x="393" y="452"/>
                    <a:pt x="384" y="431"/>
                  </a:cubicBezTo>
                  <a:cubicBezTo>
                    <a:pt x="383" y="428"/>
                    <a:pt x="379" y="420"/>
                    <a:pt x="374" y="411"/>
                  </a:cubicBezTo>
                  <a:cubicBezTo>
                    <a:pt x="347" y="363"/>
                    <a:pt x="291" y="262"/>
                    <a:pt x="327" y="210"/>
                  </a:cubicBezTo>
                  <a:cubicBezTo>
                    <a:pt x="344" y="186"/>
                    <a:pt x="376" y="177"/>
                    <a:pt x="425" y="181"/>
                  </a:cubicBezTo>
                  <a:cubicBezTo>
                    <a:pt x="418" y="162"/>
                    <a:pt x="402" y="127"/>
                    <a:pt x="373" y="92"/>
                  </a:cubicBezTo>
                  <a:cubicBezTo>
                    <a:pt x="338" y="51"/>
                    <a:pt x="277" y="2"/>
                    <a:pt x="181" y="0"/>
                  </a:cubicBezTo>
                  <a:cubicBezTo>
                    <a:pt x="133" y="0"/>
                    <a:pt x="93" y="14"/>
                    <a:pt x="63" y="45"/>
                  </a:cubicBezTo>
                  <a:cubicBezTo>
                    <a:pt x="16" y="92"/>
                    <a:pt x="3" y="168"/>
                    <a:pt x="0" y="208"/>
                  </a:cubicBezTo>
                  <a:cubicBezTo>
                    <a:pt x="2" y="207"/>
                    <a:pt x="5" y="206"/>
                    <a:pt x="7" y="205"/>
                  </a:cubicBezTo>
                  <a:cubicBezTo>
                    <a:pt x="19" y="198"/>
                    <a:pt x="43" y="188"/>
                    <a:pt x="70"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26" name="Freeform 26">
              <a:extLst>
                <a:ext uri="{FF2B5EF4-FFF2-40B4-BE49-F238E27FC236}">
                  <a16:creationId xmlns:a16="http://schemas.microsoft.com/office/drawing/2014/main" id="{F2C840BA-11AC-4260-A051-ACDE5508CD6F}"/>
                </a:ext>
                <a:ext uri="{C183D7F6-B498-43B3-948B-1728B52AA6E4}">
                  <adec:decorative xmlns:adec="http://schemas.microsoft.com/office/drawing/2017/decorative" val="1"/>
                </a:ext>
              </a:extLst>
            </p:cNvPr>
            <p:cNvSpPr>
              <a:spLocks/>
            </p:cNvSpPr>
            <p:nvPr/>
          </p:nvSpPr>
          <p:spPr bwMode="auto">
            <a:xfrm>
              <a:off x="5133976" y="4206876"/>
              <a:ext cx="652463" cy="201613"/>
            </a:xfrm>
            <a:custGeom>
              <a:avLst/>
              <a:gdLst>
                <a:gd name="T0" fmla="*/ 2 w 145"/>
                <a:gd name="T1" fmla="*/ 39 h 45"/>
                <a:gd name="T2" fmla="*/ 45 w 145"/>
                <a:gd name="T3" fmla="*/ 44 h 45"/>
                <a:gd name="T4" fmla="*/ 109 w 145"/>
                <a:gd name="T5" fmla="*/ 31 h 45"/>
                <a:gd name="T6" fmla="*/ 145 w 145"/>
                <a:gd name="T7" fmla="*/ 7 h 45"/>
                <a:gd name="T8" fmla="*/ 145 w 145"/>
                <a:gd name="T9" fmla="*/ 7 h 45"/>
                <a:gd name="T10" fmla="*/ 33 w 145"/>
                <a:gd name="T11" fmla="*/ 3 h 45"/>
                <a:gd name="T12" fmla="*/ 29 w 145"/>
                <a:gd name="T13" fmla="*/ 0 h 45"/>
                <a:gd name="T14" fmla="*/ 24 w 145"/>
                <a:gd name="T15" fmla="*/ 2 h 45"/>
                <a:gd name="T16" fmla="*/ 2 w 145"/>
                <a:gd name="T17"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45">
                  <a:moveTo>
                    <a:pt x="2" y="39"/>
                  </a:moveTo>
                  <a:cubicBezTo>
                    <a:pt x="5" y="41"/>
                    <a:pt x="19" y="45"/>
                    <a:pt x="45" y="44"/>
                  </a:cubicBezTo>
                  <a:cubicBezTo>
                    <a:pt x="69" y="43"/>
                    <a:pt x="93" y="38"/>
                    <a:pt x="109" y="31"/>
                  </a:cubicBezTo>
                  <a:cubicBezTo>
                    <a:pt x="126" y="23"/>
                    <a:pt x="138" y="14"/>
                    <a:pt x="145" y="7"/>
                  </a:cubicBezTo>
                  <a:cubicBezTo>
                    <a:pt x="145" y="7"/>
                    <a:pt x="145" y="7"/>
                    <a:pt x="145" y="7"/>
                  </a:cubicBezTo>
                  <a:cubicBezTo>
                    <a:pt x="92" y="18"/>
                    <a:pt x="54" y="17"/>
                    <a:pt x="33" y="3"/>
                  </a:cubicBezTo>
                  <a:cubicBezTo>
                    <a:pt x="32" y="2"/>
                    <a:pt x="31" y="1"/>
                    <a:pt x="29" y="0"/>
                  </a:cubicBezTo>
                  <a:cubicBezTo>
                    <a:pt x="27" y="1"/>
                    <a:pt x="26" y="1"/>
                    <a:pt x="24" y="2"/>
                  </a:cubicBezTo>
                  <a:cubicBezTo>
                    <a:pt x="12" y="5"/>
                    <a:pt x="0" y="8"/>
                    <a:pt x="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27" name="Freeform 27">
              <a:extLst>
                <a:ext uri="{FF2B5EF4-FFF2-40B4-BE49-F238E27FC236}">
                  <a16:creationId xmlns:a16="http://schemas.microsoft.com/office/drawing/2014/main" id="{C57237E3-203F-40E3-A01D-2BF4B6C9432A}"/>
                </a:ext>
                <a:ext uri="{C183D7F6-B498-43B3-948B-1728B52AA6E4}">
                  <adec:decorative xmlns:adec="http://schemas.microsoft.com/office/drawing/2017/decorative" val="1"/>
                </a:ext>
              </a:extLst>
            </p:cNvPr>
            <p:cNvSpPr>
              <a:spLocks/>
            </p:cNvSpPr>
            <p:nvPr/>
          </p:nvSpPr>
          <p:spPr bwMode="auto">
            <a:xfrm>
              <a:off x="2235201" y="1839913"/>
              <a:ext cx="1289050" cy="2698750"/>
            </a:xfrm>
            <a:custGeom>
              <a:avLst/>
              <a:gdLst>
                <a:gd name="T0" fmla="*/ 61 w 287"/>
                <a:gd name="T1" fmla="*/ 48 h 601"/>
                <a:gd name="T2" fmla="*/ 4 w 287"/>
                <a:gd name="T3" fmla="*/ 213 h 601"/>
                <a:gd name="T4" fmla="*/ 48 w 287"/>
                <a:gd name="T5" fmla="*/ 416 h 601"/>
                <a:gd name="T6" fmla="*/ 146 w 287"/>
                <a:gd name="T7" fmla="*/ 594 h 601"/>
                <a:gd name="T8" fmla="*/ 186 w 287"/>
                <a:gd name="T9" fmla="*/ 576 h 601"/>
                <a:gd name="T10" fmla="*/ 256 w 287"/>
                <a:gd name="T11" fmla="*/ 497 h 601"/>
                <a:gd name="T12" fmla="*/ 246 w 287"/>
                <a:gd name="T13" fmla="*/ 488 h 601"/>
                <a:gd name="T14" fmla="*/ 211 w 287"/>
                <a:gd name="T15" fmla="*/ 375 h 601"/>
                <a:gd name="T16" fmla="*/ 214 w 287"/>
                <a:gd name="T17" fmla="*/ 269 h 601"/>
                <a:gd name="T18" fmla="*/ 213 w 287"/>
                <a:gd name="T19" fmla="*/ 255 h 601"/>
                <a:gd name="T20" fmla="*/ 285 w 287"/>
                <a:gd name="T21" fmla="*/ 45 h 601"/>
                <a:gd name="T22" fmla="*/ 287 w 287"/>
                <a:gd name="T23" fmla="*/ 44 h 601"/>
                <a:gd name="T24" fmla="*/ 61 w 287"/>
                <a:gd name="T25" fmla="*/ 48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601">
                  <a:moveTo>
                    <a:pt x="61" y="48"/>
                  </a:moveTo>
                  <a:cubicBezTo>
                    <a:pt x="20" y="78"/>
                    <a:pt x="0" y="133"/>
                    <a:pt x="4" y="213"/>
                  </a:cubicBezTo>
                  <a:cubicBezTo>
                    <a:pt x="6" y="238"/>
                    <a:pt x="21" y="328"/>
                    <a:pt x="48" y="416"/>
                  </a:cubicBezTo>
                  <a:cubicBezTo>
                    <a:pt x="80" y="519"/>
                    <a:pt x="115" y="584"/>
                    <a:pt x="146" y="594"/>
                  </a:cubicBezTo>
                  <a:cubicBezTo>
                    <a:pt x="151" y="596"/>
                    <a:pt x="165" y="601"/>
                    <a:pt x="186" y="576"/>
                  </a:cubicBezTo>
                  <a:cubicBezTo>
                    <a:pt x="215" y="541"/>
                    <a:pt x="243" y="510"/>
                    <a:pt x="256" y="497"/>
                  </a:cubicBezTo>
                  <a:cubicBezTo>
                    <a:pt x="253" y="494"/>
                    <a:pt x="249" y="491"/>
                    <a:pt x="246" y="488"/>
                  </a:cubicBezTo>
                  <a:cubicBezTo>
                    <a:pt x="218" y="458"/>
                    <a:pt x="205" y="417"/>
                    <a:pt x="211" y="375"/>
                  </a:cubicBezTo>
                  <a:cubicBezTo>
                    <a:pt x="217" y="330"/>
                    <a:pt x="215" y="290"/>
                    <a:pt x="214" y="269"/>
                  </a:cubicBezTo>
                  <a:cubicBezTo>
                    <a:pt x="213" y="263"/>
                    <a:pt x="213" y="258"/>
                    <a:pt x="213" y="255"/>
                  </a:cubicBezTo>
                  <a:cubicBezTo>
                    <a:pt x="213" y="247"/>
                    <a:pt x="211" y="120"/>
                    <a:pt x="285" y="45"/>
                  </a:cubicBezTo>
                  <a:cubicBezTo>
                    <a:pt x="285" y="45"/>
                    <a:pt x="286" y="44"/>
                    <a:pt x="287" y="44"/>
                  </a:cubicBezTo>
                  <a:cubicBezTo>
                    <a:pt x="242" y="29"/>
                    <a:pt x="129" y="0"/>
                    <a:pt x="61"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28" name="Freeform 28">
              <a:extLst>
                <a:ext uri="{FF2B5EF4-FFF2-40B4-BE49-F238E27FC236}">
                  <a16:creationId xmlns:a16="http://schemas.microsoft.com/office/drawing/2014/main" id="{FC52B37E-A257-40CC-9A29-52E53A44F23E}"/>
                </a:ext>
                <a:ext uri="{C183D7F6-B498-43B3-948B-1728B52AA6E4}">
                  <adec:decorative xmlns:adec="http://schemas.microsoft.com/office/drawing/2017/decorative" val="1"/>
                </a:ext>
              </a:extLst>
            </p:cNvPr>
            <p:cNvSpPr>
              <a:spLocks/>
            </p:cNvSpPr>
            <p:nvPr/>
          </p:nvSpPr>
          <p:spPr bwMode="auto">
            <a:xfrm>
              <a:off x="4621213" y="1879601"/>
              <a:ext cx="1273175" cy="2130425"/>
            </a:xfrm>
            <a:custGeom>
              <a:avLst/>
              <a:gdLst>
                <a:gd name="T0" fmla="*/ 251 w 283"/>
                <a:gd name="T1" fmla="*/ 84 h 474"/>
                <a:gd name="T2" fmla="*/ 75 w 283"/>
                <a:gd name="T3" fmla="*/ 0 h 474"/>
                <a:gd name="T4" fmla="*/ 0 w 283"/>
                <a:gd name="T5" fmla="*/ 8 h 474"/>
                <a:gd name="T6" fmla="*/ 100 w 283"/>
                <a:gd name="T7" fmla="*/ 83 h 474"/>
                <a:gd name="T8" fmla="*/ 163 w 283"/>
                <a:gd name="T9" fmla="*/ 202 h 474"/>
                <a:gd name="T10" fmla="*/ 163 w 283"/>
                <a:gd name="T11" fmla="*/ 209 h 474"/>
                <a:gd name="T12" fmla="*/ 159 w 283"/>
                <a:gd name="T13" fmla="*/ 258 h 474"/>
                <a:gd name="T14" fmla="*/ 154 w 283"/>
                <a:gd name="T15" fmla="*/ 298 h 474"/>
                <a:gd name="T16" fmla="*/ 158 w 283"/>
                <a:gd name="T17" fmla="*/ 343 h 474"/>
                <a:gd name="T18" fmla="*/ 141 w 283"/>
                <a:gd name="T19" fmla="*/ 469 h 474"/>
                <a:gd name="T20" fmla="*/ 142 w 283"/>
                <a:gd name="T21" fmla="*/ 470 h 474"/>
                <a:gd name="T22" fmla="*/ 145 w 283"/>
                <a:gd name="T23" fmla="*/ 474 h 474"/>
                <a:gd name="T24" fmla="*/ 251 w 283"/>
                <a:gd name="T25" fmla="*/ 8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3" h="474">
                  <a:moveTo>
                    <a:pt x="251" y="84"/>
                  </a:moveTo>
                  <a:cubicBezTo>
                    <a:pt x="209" y="30"/>
                    <a:pt x="150" y="2"/>
                    <a:pt x="75" y="0"/>
                  </a:cubicBezTo>
                  <a:cubicBezTo>
                    <a:pt x="45" y="0"/>
                    <a:pt x="19" y="4"/>
                    <a:pt x="0" y="8"/>
                  </a:cubicBezTo>
                  <a:cubicBezTo>
                    <a:pt x="44" y="28"/>
                    <a:pt x="77" y="57"/>
                    <a:pt x="100" y="83"/>
                  </a:cubicBezTo>
                  <a:cubicBezTo>
                    <a:pt x="141" y="131"/>
                    <a:pt x="161" y="184"/>
                    <a:pt x="163" y="202"/>
                  </a:cubicBezTo>
                  <a:cubicBezTo>
                    <a:pt x="163" y="205"/>
                    <a:pt x="163" y="207"/>
                    <a:pt x="163" y="209"/>
                  </a:cubicBezTo>
                  <a:cubicBezTo>
                    <a:pt x="163" y="228"/>
                    <a:pt x="161" y="243"/>
                    <a:pt x="159" y="258"/>
                  </a:cubicBezTo>
                  <a:cubicBezTo>
                    <a:pt x="157" y="271"/>
                    <a:pt x="154" y="283"/>
                    <a:pt x="154" y="298"/>
                  </a:cubicBezTo>
                  <a:cubicBezTo>
                    <a:pt x="154" y="312"/>
                    <a:pt x="155" y="327"/>
                    <a:pt x="158" y="343"/>
                  </a:cubicBezTo>
                  <a:cubicBezTo>
                    <a:pt x="162" y="381"/>
                    <a:pt x="167" y="425"/>
                    <a:pt x="141" y="469"/>
                  </a:cubicBezTo>
                  <a:cubicBezTo>
                    <a:pt x="141" y="469"/>
                    <a:pt x="141" y="470"/>
                    <a:pt x="142" y="470"/>
                  </a:cubicBezTo>
                  <a:cubicBezTo>
                    <a:pt x="143" y="472"/>
                    <a:pt x="144" y="473"/>
                    <a:pt x="145" y="474"/>
                  </a:cubicBezTo>
                  <a:cubicBezTo>
                    <a:pt x="248" y="312"/>
                    <a:pt x="283" y="125"/>
                    <a:pt x="251"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29" name="Freeform 29">
              <a:extLst>
                <a:ext uri="{FF2B5EF4-FFF2-40B4-BE49-F238E27FC236}">
                  <a16:creationId xmlns:a16="http://schemas.microsoft.com/office/drawing/2014/main" id="{5FB43413-F0A1-4A02-8837-04CAF75A47E5}"/>
                </a:ext>
                <a:ext uri="{C183D7F6-B498-43B3-948B-1728B52AA6E4}">
                  <adec:decorative xmlns:adec="http://schemas.microsoft.com/office/drawing/2017/decorative" val="1"/>
                </a:ext>
              </a:extLst>
            </p:cNvPr>
            <p:cNvSpPr>
              <a:spLocks/>
            </p:cNvSpPr>
            <p:nvPr/>
          </p:nvSpPr>
          <p:spPr bwMode="auto">
            <a:xfrm>
              <a:off x="3367088" y="4216401"/>
              <a:ext cx="615950" cy="376238"/>
            </a:xfrm>
            <a:custGeom>
              <a:avLst/>
              <a:gdLst>
                <a:gd name="T0" fmla="*/ 18 w 137"/>
                <a:gd name="T1" fmla="*/ 61 h 84"/>
                <a:gd name="T2" fmla="*/ 0 w 137"/>
                <a:gd name="T3" fmla="*/ 67 h 84"/>
                <a:gd name="T4" fmla="*/ 17 w 137"/>
                <a:gd name="T5" fmla="*/ 74 h 84"/>
                <a:gd name="T6" fmla="*/ 133 w 137"/>
                <a:gd name="T7" fmla="*/ 38 h 84"/>
                <a:gd name="T8" fmla="*/ 134 w 137"/>
                <a:gd name="T9" fmla="*/ 21 h 84"/>
                <a:gd name="T10" fmla="*/ 121 w 137"/>
                <a:gd name="T11" fmla="*/ 4 h 84"/>
                <a:gd name="T12" fmla="*/ 101 w 137"/>
                <a:gd name="T13" fmla="*/ 9 h 84"/>
                <a:gd name="T14" fmla="*/ 101 w 137"/>
                <a:gd name="T15" fmla="*/ 9 h 84"/>
                <a:gd name="T16" fmla="*/ 88 w 137"/>
                <a:gd name="T17" fmla="*/ 25 h 84"/>
                <a:gd name="T18" fmla="*/ 18 w 137"/>
                <a:gd name="T19"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84">
                  <a:moveTo>
                    <a:pt x="18" y="61"/>
                  </a:moveTo>
                  <a:cubicBezTo>
                    <a:pt x="8" y="64"/>
                    <a:pt x="3" y="66"/>
                    <a:pt x="0" y="67"/>
                  </a:cubicBezTo>
                  <a:cubicBezTo>
                    <a:pt x="3" y="70"/>
                    <a:pt x="10" y="73"/>
                    <a:pt x="17" y="74"/>
                  </a:cubicBezTo>
                  <a:cubicBezTo>
                    <a:pt x="51" y="83"/>
                    <a:pt x="99" y="84"/>
                    <a:pt x="133" y="38"/>
                  </a:cubicBezTo>
                  <a:cubicBezTo>
                    <a:pt x="137" y="32"/>
                    <a:pt x="135" y="25"/>
                    <a:pt x="134" y="21"/>
                  </a:cubicBezTo>
                  <a:cubicBezTo>
                    <a:pt x="132" y="14"/>
                    <a:pt x="126" y="6"/>
                    <a:pt x="121" y="4"/>
                  </a:cubicBezTo>
                  <a:cubicBezTo>
                    <a:pt x="114" y="1"/>
                    <a:pt x="110" y="0"/>
                    <a:pt x="101" y="9"/>
                  </a:cubicBezTo>
                  <a:cubicBezTo>
                    <a:pt x="101" y="9"/>
                    <a:pt x="101" y="9"/>
                    <a:pt x="101" y="9"/>
                  </a:cubicBezTo>
                  <a:cubicBezTo>
                    <a:pt x="96" y="15"/>
                    <a:pt x="92" y="20"/>
                    <a:pt x="88" y="25"/>
                  </a:cubicBezTo>
                  <a:cubicBezTo>
                    <a:pt x="72" y="45"/>
                    <a:pt x="65" y="52"/>
                    <a:pt x="1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30" name="Freeform 30">
              <a:extLst>
                <a:ext uri="{FF2B5EF4-FFF2-40B4-BE49-F238E27FC236}">
                  <a16:creationId xmlns:a16="http://schemas.microsoft.com/office/drawing/2014/main" id="{8180BCBB-7B5C-4329-A215-8D18AB29912F}"/>
                </a:ext>
                <a:ext uri="{C183D7F6-B498-43B3-948B-1728B52AA6E4}">
                  <adec:decorative xmlns:adec="http://schemas.microsoft.com/office/drawing/2017/decorative" val="1"/>
                </a:ext>
              </a:extLst>
            </p:cNvPr>
            <p:cNvSpPr>
              <a:spLocks noEditPoints="1"/>
            </p:cNvSpPr>
            <p:nvPr/>
          </p:nvSpPr>
          <p:spPr bwMode="auto">
            <a:xfrm>
              <a:off x="4756151" y="2841626"/>
              <a:ext cx="490538" cy="1036638"/>
            </a:xfrm>
            <a:custGeom>
              <a:avLst/>
              <a:gdLst>
                <a:gd name="T0" fmla="*/ 98 w 109"/>
                <a:gd name="T1" fmla="*/ 83 h 231"/>
                <a:gd name="T2" fmla="*/ 103 w 109"/>
                <a:gd name="T3" fmla="*/ 41 h 231"/>
                <a:gd name="T4" fmla="*/ 107 w 109"/>
                <a:gd name="T5" fmla="*/ 4 h 231"/>
                <a:gd name="T6" fmla="*/ 27 w 109"/>
                <a:gd name="T7" fmla="*/ 21 h 231"/>
                <a:gd name="T8" fmla="*/ 76 w 109"/>
                <a:gd name="T9" fmla="*/ 194 h 231"/>
                <a:gd name="T10" fmla="*/ 87 w 109"/>
                <a:gd name="T11" fmla="*/ 217 h 231"/>
                <a:gd name="T12" fmla="*/ 94 w 109"/>
                <a:gd name="T13" fmla="*/ 231 h 231"/>
                <a:gd name="T14" fmla="*/ 102 w 109"/>
                <a:gd name="T15" fmla="*/ 132 h 231"/>
                <a:gd name="T16" fmla="*/ 98 w 109"/>
                <a:gd name="T17" fmla="*/ 83 h 231"/>
                <a:gd name="T18" fmla="*/ 77 w 109"/>
                <a:gd name="T19" fmla="*/ 33 h 231"/>
                <a:gd name="T20" fmla="*/ 62 w 109"/>
                <a:gd name="T21" fmla="*/ 41 h 231"/>
                <a:gd name="T22" fmla="*/ 59 w 109"/>
                <a:gd name="T23" fmla="*/ 41 h 231"/>
                <a:gd name="T24" fmla="*/ 39 w 109"/>
                <a:gd name="T25" fmla="*/ 28 h 231"/>
                <a:gd name="T26" fmla="*/ 59 w 109"/>
                <a:gd name="T27" fmla="*/ 15 h 231"/>
                <a:gd name="T28" fmla="*/ 83 w 109"/>
                <a:gd name="T29" fmla="*/ 21 h 231"/>
                <a:gd name="T30" fmla="*/ 83 w 109"/>
                <a:gd name="T31" fmla="*/ 21 h 231"/>
                <a:gd name="T32" fmla="*/ 77 w 109"/>
                <a:gd name="T33"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231">
                  <a:moveTo>
                    <a:pt x="98" y="83"/>
                  </a:moveTo>
                  <a:cubicBezTo>
                    <a:pt x="99" y="67"/>
                    <a:pt x="101" y="54"/>
                    <a:pt x="103" y="41"/>
                  </a:cubicBezTo>
                  <a:cubicBezTo>
                    <a:pt x="105" y="28"/>
                    <a:pt x="107" y="17"/>
                    <a:pt x="107" y="4"/>
                  </a:cubicBezTo>
                  <a:cubicBezTo>
                    <a:pt x="76" y="0"/>
                    <a:pt x="41" y="1"/>
                    <a:pt x="27" y="21"/>
                  </a:cubicBezTo>
                  <a:cubicBezTo>
                    <a:pt x="0" y="59"/>
                    <a:pt x="53" y="154"/>
                    <a:pt x="76" y="194"/>
                  </a:cubicBezTo>
                  <a:cubicBezTo>
                    <a:pt x="81" y="204"/>
                    <a:pt x="85" y="212"/>
                    <a:pt x="87" y="217"/>
                  </a:cubicBezTo>
                  <a:cubicBezTo>
                    <a:pt x="90" y="222"/>
                    <a:pt x="92" y="227"/>
                    <a:pt x="94" y="231"/>
                  </a:cubicBezTo>
                  <a:cubicBezTo>
                    <a:pt x="109" y="198"/>
                    <a:pt x="106" y="164"/>
                    <a:pt x="102" y="132"/>
                  </a:cubicBezTo>
                  <a:cubicBezTo>
                    <a:pt x="100" y="116"/>
                    <a:pt x="98" y="99"/>
                    <a:pt x="98" y="83"/>
                  </a:cubicBezTo>
                  <a:close/>
                  <a:moveTo>
                    <a:pt x="77" y="33"/>
                  </a:moveTo>
                  <a:cubicBezTo>
                    <a:pt x="75" y="35"/>
                    <a:pt x="69" y="40"/>
                    <a:pt x="62" y="41"/>
                  </a:cubicBezTo>
                  <a:cubicBezTo>
                    <a:pt x="62" y="41"/>
                    <a:pt x="61" y="41"/>
                    <a:pt x="59" y="41"/>
                  </a:cubicBezTo>
                  <a:cubicBezTo>
                    <a:pt x="49" y="41"/>
                    <a:pt x="40" y="33"/>
                    <a:pt x="39" y="28"/>
                  </a:cubicBezTo>
                  <a:cubicBezTo>
                    <a:pt x="38" y="21"/>
                    <a:pt x="49" y="16"/>
                    <a:pt x="59" y="15"/>
                  </a:cubicBezTo>
                  <a:cubicBezTo>
                    <a:pt x="70" y="14"/>
                    <a:pt x="82" y="15"/>
                    <a:pt x="83" y="21"/>
                  </a:cubicBezTo>
                  <a:cubicBezTo>
                    <a:pt x="83" y="21"/>
                    <a:pt x="83" y="21"/>
                    <a:pt x="83" y="21"/>
                  </a:cubicBezTo>
                  <a:cubicBezTo>
                    <a:pt x="83" y="24"/>
                    <a:pt x="81" y="29"/>
                    <a:pt x="7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31" name="Freeform 31">
              <a:extLst>
                <a:ext uri="{FF2B5EF4-FFF2-40B4-BE49-F238E27FC236}">
                  <a16:creationId xmlns:a16="http://schemas.microsoft.com/office/drawing/2014/main" id="{98FCFF35-3342-4283-8438-07EA28FE6852}"/>
                </a:ext>
                <a:ext uri="{C183D7F6-B498-43B3-948B-1728B52AA6E4}">
                  <adec:decorative xmlns:adec="http://schemas.microsoft.com/office/drawing/2017/decorative" val="1"/>
                </a:ext>
              </a:extLst>
            </p:cNvPr>
            <p:cNvSpPr>
              <a:spLocks noEditPoints="1"/>
            </p:cNvSpPr>
            <p:nvPr/>
          </p:nvSpPr>
          <p:spPr bwMode="auto">
            <a:xfrm>
              <a:off x="3278188" y="2841626"/>
              <a:ext cx="695325" cy="1244600"/>
            </a:xfrm>
            <a:custGeom>
              <a:avLst/>
              <a:gdLst>
                <a:gd name="T0" fmla="*/ 104 w 155"/>
                <a:gd name="T1" fmla="*/ 8 h 277"/>
                <a:gd name="T2" fmla="*/ 7 w 155"/>
                <a:gd name="T3" fmla="*/ 36 h 277"/>
                <a:gd name="T4" fmla="*/ 8 w 155"/>
                <a:gd name="T5" fmla="*/ 44 h 277"/>
                <a:gd name="T6" fmla="*/ 4 w 155"/>
                <a:gd name="T7" fmla="*/ 156 h 277"/>
                <a:gd name="T8" fmla="*/ 33 w 155"/>
                <a:gd name="T9" fmla="*/ 247 h 277"/>
                <a:gd name="T10" fmla="*/ 99 w 155"/>
                <a:gd name="T11" fmla="*/ 277 h 277"/>
                <a:gd name="T12" fmla="*/ 112 w 155"/>
                <a:gd name="T13" fmla="*/ 240 h 277"/>
                <a:gd name="T14" fmla="*/ 113 w 155"/>
                <a:gd name="T15" fmla="*/ 235 h 277"/>
                <a:gd name="T16" fmla="*/ 122 w 155"/>
                <a:gd name="T17" fmla="*/ 215 h 277"/>
                <a:gd name="T18" fmla="*/ 134 w 155"/>
                <a:gd name="T19" fmla="*/ 42 h 277"/>
                <a:gd name="T20" fmla="*/ 104 w 155"/>
                <a:gd name="T21" fmla="*/ 8 h 277"/>
                <a:gd name="T22" fmla="*/ 122 w 155"/>
                <a:gd name="T23" fmla="*/ 36 h 277"/>
                <a:gd name="T24" fmla="*/ 99 w 155"/>
                <a:gd name="T25" fmla="*/ 52 h 277"/>
                <a:gd name="T26" fmla="*/ 96 w 155"/>
                <a:gd name="T27" fmla="*/ 52 h 277"/>
                <a:gd name="T28" fmla="*/ 78 w 155"/>
                <a:gd name="T29" fmla="*/ 41 h 277"/>
                <a:gd name="T30" fmla="*/ 74 w 155"/>
                <a:gd name="T31" fmla="*/ 30 h 277"/>
                <a:gd name="T32" fmla="*/ 77 w 155"/>
                <a:gd name="T33" fmla="*/ 24 h 277"/>
                <a:gd name="T34" fmla="*/ 100 w 155"/>
                <a:gd name="T35" fmla="*/ 21 h 277"/>
                <a:gd name="T36" fmla="*/ 122 w 155"/>
                <a:gd name="T37" fmla="*/ 3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77">
                  <a:moveTo>
                    <a:pt x="104" y="8"/>
                  </a:moveTo>
                  <a:cubicBezTo>
                    <a:pt x="68" y="0"/>
                    <a:pt x="17" y="27"/>
                    <a:pt x="7" y="36"/>
                  </a:cubicBezTo>
                  <a:cubicBezTo>
                    <a:pt x="7" y="39"/>
                    <a:pt x="7" y="41"/>
                    <a:pt x="8" y="44"/>
                  </a:cubicBezTo>
                  <a:cubicBezTo>
                    <a:pt x="9" y="67"/>
                    <a:pt x="11" y="108"/>
                    <a:pt x="4" y="156"/>
                  </a:cubicBezTo>
                  <a:cubicBezTo>
                    <a:pt x="0" y="190"/>
                    <a:pt x="10" y="224"/>
                    <a:pt x="33" y="247"/>
                  </a:cubicBezTo>
                  <a:cubicBezTo>
                    <a:pt x="51" y="266"/>
                    <a:pt x="75" y="277"/>
                    <a:pt x="99" y="277"/>
                  </a:cubicBezTo>
                  <a:cubicBezTo>
                    <a:pt x="102" y="265"/>
                    <a:pt x="106" y="253"/>
                    <a:pt x="112" y="240"/>
                  </a:cubicBezTo>
                  <a:cubicBezTo>
                    <a:pt x="113" y="235"/>
                    <a:pt x="113" y="235"/>
                    <a:pt x="113" y="235"/>
                  </a:cubicBezTo>
                  <a:cubicBezTo>
                    <a:pt x="116" y="228"/>
                    <a:pt x="119" y="221"/>
                    <a:pt x="122" y="215"/>
                  </a:cubicBezTo>
                  <a:cubicBezTo>
                    <a:pt x="136" y="182"/>
                    <a:pt x="155" y="140"/>
                    <a:pt x="134" y="42"/>
                  </a:cubicBezTo>
                  <a:cubicBezTo>
                    <a:pt x="130" y="23"/>
                    <a:pt x="120" y="11"/>
                    <a:pt x="104" y="8"/>
                  </a:cubicBezTo>
                  <a:close/>
                  <a:moveTo>
                    <a:pt x="122" y="36"/>
                  </a:moveTo>
                  <a:cubicBezTo>
                    <a:pt x="121" y="43"/>
                    <a:pt x="110" y="52"/>
                    <a:pt x="99" y="52"/>
                  </a:cubicBezTo>
                  <a:cubicBezTo>
                    <a:pt x="98" y="52"/>
                    <a:pt x="97" y="52"/>
                    <a:pt x="96" y="52"/>
                  </a:cubicBezTo>
                  <a:cubicBezTo>
                    <a:pt x="90" y="51"/>
                    <a:pt x="82" y="47"/>
                    <a:pt x="78" y="41"/>
                  </a:cubicBezTo>
                  <a:cubicBezTo>
                    <a:pt x="76" y="38"/>
                    <a:pt x="74" y="34"/>
                    <a:pt x="74" y="30"/>
                  </a:cubicBezTo>
                  <a:cubicBezTo>
                    <a:pt x="74" y="29"/>
                    <a:pt x="75" y="27"/>
                    <a:pt x="77" y="24"/>
                  </a:cubicBezTo>
                  <a:cubicBezTo>
                    <a:pt x="82" y="21"/>
                    <a:pt x="90" y="20"/>
                    <a:pt x="100" y="21"/>
                  </a:cubicBezTo>
                  <a:cubicBezTo>
                    <a:pt x="111" y="23"/>
                    <a:pt x="123" y="29"/>
                    <a:pt x="12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1132" name="Group 1131">
            <a:extLst>
              <a:ext uri="{FF2B5EF4-FFF2-40B4-BE49-F238E27FC236}">
                <a16:creationId xmlns:a16="http://schemas.microsoft.com/office/drawing/2014/main" id="{0FF91658-70B7-435C-9B54-2A796D317D90}"/>
              </a:ext>
              <a:ext uri="{C183D7F6-B498-43B3-948B-1728B52AA6E4}">
                <adec:decorative xmlns:adec="http://schemas.microsoft.com/office/drawing/2017/decorative" val="1"/>
              </a:ext>
            </a:extLst>
          </p:cNvPr>
          <p:cNvGrpSpPr>
            <a:grpSpLocks noChangeAspect="1"/>
          </p:cNvGrpSpPr>
          <p:nvPr/>
        </p:nvGrpSpPr>
        <p:grpSpPr>
          <a:xfrm>
            <a:off x="10596742" y="5321702"/>
            <a:ext cx="521568" cy="547755"/>
            <a:chOff x="2235201" y="1839913"/>
            <a:chExt cx="3659187" cy="3790951"/>
          </a:xfrm>
          <a:solidFill>
            <a:schemeClr val="tx1"/>
          </a:solidFill>
        </p:grpSpPr>
        <p:sp>
          <p:nvSpPr>
            <p:cNvPr id="1133" name="Freeform 25">
              <a:extLst>
                <a:ext uri="{FF2B5EF4-FFF2-40B4-BE49-F238E27FC236}">
                  <a16:creationId xmlns:a16="http://schemas.microsoft.com/office/drawing/2014/main" id="{F01F00A0-FA5D-43BE-BFCE-178DDDE5DAFB}"/>
                </a:ext>
                <a:ext uri="{C183D7F6-B498-43B3-948B-1728B52AA6E4}">
                  <adec:decorative xmlns:adec="http://schemas.microsoft.com/office/drawing/2017/decorative" val="1"/>
                </a:ext>
              </a:extLst>
            </p:cNvPr>
            <p:cNvSpPr>
              <a:spLocks/>
            </p:cNvSpPr>
            <p:nvPr/>
          </p:nvSpPr>
          <p:spPr bwMode="auto">
            <a:xfrm>
              <a:off x="3313113" y="1924051"/>
              <a:ext cx="1911350" cy="3706813"/>
            </a:xfrm>
            <a:custGeom>
              <a:avLst/>
              <a:gdLst>
                <a:gd name="T0" fmla="*/ 70 w 425"/>
                <a:gd name="T1" fmla="*/ 185 h 825"/>
                <a:gd name="T2" fmla="*/ 151 w 425"/>
                <a:gd name="T3" fmla="*/ 240 h 825"/>
                <a:gd name="T4" fmla="*/ 137 w 425"/>
                <a:gd name="T5" fmla="*/ 430 h 825"/>
                <a:gd name="T6" fmla="*/ 129 w 425"/>
                <a:gd name="T7" fmla="*/ 448 h 825"/>
                <a:gd name="T8" fmla="*/ 128 w 425"/>
                <a:gd name="T9" fmla="*/ 453 h 825"/>
                <a:gd name="T10" fmla="*/ 117 w 425"/>
                <a:gd name="T11" fmla="*/ 487 h 825"/>
                <a:gd name="T12" fmla="*/ 142 w 425"/>
                <a:gd name="T13" fmla="*/ 490 h 825"/>
                <a:gd name="T14" fmla="*/ 171 w 425"/>
                <a:gd name="T15" fmla="*/ 524 h 825"/>
                <a:gd name="T16" fmla="*/ 173 w 425"/>
                <a:gd name="T17" fmla="*/ 532 h 825"/>
                <a:gd name="T18" fmla="*/ 173 w 425"/>
                <a:gd name="T19" fmla="*/ 536 h 825"/>
                <a:gd name="T20" fmla="*/ 183 w 425"/>
                <a:gd name="T21" fmla="*/ 763 h 825"/>
                <a:gd name="T22" fmla="*/ 274 w 425"/>
                <a:gd name="T23" fmla="*/ 813 h 825"/>
                <a:gd name="T24" fmla="*/ 359 w 425"/>
                <a:gd name="T25" fmla="*/ 728 h 825"/>
                <a:gd name="T26" fmla="*/ 381 w 425"/>
                <a:gd name="T27" fmla="*/ 548 h 825"/>
                <a:gd name="T28" fmla="*/ 419 w 425"/>
                <a:gd name="T29" fmla="*/ 485 h 825"/>
                <a:gd name="T30" fmla="*/ 413 w 425"/>
                <a:gd name="T31" fmla="*/ 476 h 825"/>
                <a:gd name="T32" fmla="*/ 384 w 425"/>
                <a:gd name="T33" fmla="*/ 431 h 825"/>
                <a:gd name="T34" fmla="*/ 374 w 425"/>
                <a:gd name="T35" fmla="*/ 411 h 825"/>
                <a:gd name="T36" fmla="*/ 327 w 425"/>
                <a:gd name="T37" fmla="*/ 210 h 825"/>
                <a:gd name="T38" fmla="*/ 425 w 425"/>
                <a:gd name="T39" fmla="*/ 181 h 825"/>
                <a:gd name="T40" fmla="*/ 373 w 425"/>
                <a:gd name="T41" fmla="*/ 92 h 825"/>
                <a:gd name="T42" fmla="*/ 181 w 425"/>
                <a:gd name="T43" fmla="*/ 0 h 825"/>
                <a:gd name="T44" fmla="*/ 63 w 425"/>
                <a:gd name="T45" fmla="*/ 45 h 825"/>
                <a:gd name="T46" fmla="*/ 0 w 425"/>
                <a:gd name="T47" fmla="*/ 208 h 825"/>
                <a:gd name="T48" fmla="*/ 7 w 425"/>
                <a:gd name="T49" fmla="*/ 205 h 825"/>
                <a:gd name="T50" fmla="*/ 70 w 425"/>
                <a:gd name="T51" fmla="*/ 18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825">
                  <a:moveTo>
                    <a:pt x="70" y="185"/>
                  </a:moveTo>
                  <a:cubicBezTo>
                    <a:pt x="113" y="181"/>
                    <a:pt x="142" y="200"/>
                    <a:pt x="151" y="240"/>
                  </a:cubicBezTo>
                  <a:cubicBezTo>
                    <a:pt x="174" y="347"/>
                    <a:pt x="153" y="395"/>
                    <a:pt x="137" y="430"/>
                  </a:cubicBezTo>
                  <a:cubicBezTo>
                    <a:pt x="135" y="436"/>
                    <a:pt x="132" y="442"/>
                    <a:pt x="129" y="448"/>
                  </a:cubicBezTo>
                  <a:cubicBezTo>
                    <a:pt x="128" y="453"/>
                    <a:pt x="128" y="453"/>
                    <a:pt x="128" y="453"/>
                  </a:cubicBezTo>
                  <a:cubicBezTo>
                    <a:pt x="123" y="465"/>
                    <a:pt x="119" y="477"/>
                    <a:pt x="117" y="487"/>
                  </a:cubicBezTo>
                  <a:cubicBezTo>
                    <a:pt x="128" y="484"/>
                    <a:pt x="137" y="488"/>
                    <a:pt x="142" y="490"/>
                  </a:cubicBezTo>
                  <a:cubicBezTo>
                    <a:pt x="155" y="496"/>
                    <a:pt x="166" y="509"/>
                    <a:pt x="171" y="524"/>
                  </a:cubicBezTo>
                  <a:cubicBezTo>
                    <a:pt x="172" y="527"/>
                    <a:pt x="173" y="529"/>
                    <a:pt x="173" y="532"/>
                  </a:cubicBezTo>
                  <a:cubicBezTo>
                    <a:pt x="173" y="533"/>
                    <a:pt x="173" y="535"/>
                    <a:pt x="173" y="536"/>
                  </a:cubicBezTo>
                  <a:cubicBezTo>
                    <a:pt x="170" y="644"/>
                    <a:pt x="175" y="741"/>
                    <a:pt x="183" y="763"/>
                  </a:cubicBezTo>
                  <a:cubicBezTo>
                    <a:pt x="197" y="796"/>
                    <a:pt x="217" y="825"/>
                    <a:pt x="274" y="813"/>
                  </a:cubicBezTo>
                  <a:cubicBezTo>
                    <a:pt x="330" y="801"/>
                    <a:pt x="349" y="781"/>
                    <a:pt x="359" y="728"/>
                  </a:cubicBezTo>
                  <a:cubicBezTo>
                    <a:pt x="365" y="687"/>
                    <a:pt x="379" y="572"/>
                    <a:pt x="381" y="548"/>
                  </a:cubicBezTo>
                  <a:cubicBezTo>
                    <a:pt x="379" y="499"/>
                    <a:pt x="405" y="489"/>
                    <a:pt x="419" y="485"/>
                  </a:cubicBezTo>
                  <a:cubicBezTo>
                    <a:pt x="418" y="483"/>
                    <a:pt x="415" y="479"/>
                    <a:pt x="413" y="476"/>
                  </a:cubicBezTo>
                  <a:cubicBezTo>
                    <a:pt x="404" y="466"/>
                    <a:pt x="393" y="452"/>
                    <a:pt x="384" y="431"/>
                  </a:cubicBezTo>
                  <a:cubicBezTo>
                    <a:pt x="383" y="428"/>
                    <a:pt x="379" y="420"/>
                    <a:pt x="374" y="411"/>
                  </a:cubicBezTo>
                  <a:cubicBezTo>
                    <a:pt x="347" y="363"/>
                    <a:pt x="291" y="262"/>
                    <a:pt x="327" y="210"/>
                  </a:cubicBezTo>
                  <a:cubicBezTo>
                    <a:pt x="344" y="186"/>
                    <a:pt x="376" y="177"/>
                    <a:pt x="425" y="181"/>
                  </a:cubicBezTo>
                  <a:cubicBezTo>
                    <a:pt x="418" y="162"/>
                    <a:pt x="402" y="127"/>
                    <a:pt x="373" y="92"/>
                  </a:cubicBezTo>
                  <a:cubicBezTo>
                    <a:pt x="338" y="51"/>
                    <a:pt x="277" y="2"/>
                    <a:pt x="181" y="0"/>
                  </a:cubicBezTo>
                  <a:cubicBezTo>
                    <a:pt x="133" y="0"/>
                    <a:pt x="93" y="14"/>
                    <a:pt x="63" y="45"/>
                  </a:cubicBezTo>
                  <a:cubicBezTo>
                    <a:pt x="16" y="92"/>
                    <a:pt x="3" y="168"/>
                    <a:pt x="0" y="208"/>
                  </a:cubicBezTo>
                  <a:cubicBezTo>
                    <a:pt x="2" y="207"/>
                    <a:pt x="5" y="206"/>
                    <a:pt x="7" y="205"/>
                  </a:cubicBezTo>
                  <a:cubicBezTo>
                    <a:pt x="19" y="198"/>
                    <a:pt x="43" y="188"/>
                    <a:pt x="70"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34" name="Freeform 26">
              <a:extLst>
                <a:ext uri="{FF2B5EF4-FFF2-40B4-BE49-F238E27FC236}">
                  <a16:creationId xmlns:a16="http://schemas.microsoft.com/office/drawing/2014/main" id="{E19B1B8E-168E-4DD9-B78E-A9E8365DBB5B}"/>
                </a:ext>
                <a:ext uri="{C183D7F6-B498-43B3-948B-1728B52AA6E4}">
                  <adec:decorative xmlns:adec="http://schemas.microsoft.com/office/drawing/2017/decorative" val="1"/>
                </a:ext>
              </a:extLst>
            </p:cNvPr>
            <p:cNvSpPr>
              <a:spLocks/>
            </p:cNvSpPr>
            <p:nvPr/>
          </p:nvSpPr>
          <p:spPr bwMode="auto">
            <a:xfrm>
              <a:off x="5133976" y="4206876"/>
              <a:ext cx="652463" cy="201613"/>
            </a:xfrm>
            <a:custGeom>
              <a:avLst/>
              <a:gdLst>
                <a:gd name="T0" fmla="*/ 2 w 145"/>
                <a:gd name="T1" fmla="*/ 39 h 45"/>
                <a:gd name="T2" fmla="*/ 45 w 145"/>
                <a:gd name="T3" fmla="*/ 44 h 45"/>
                <a:gd name="T4" fmla="*/ 109 w 145"/>
                <a:gd name="T5" fmla="*/ 31 h 45"/>
                <a:gd name="T6" fmla="*/ 145 w 145"/>
                <a:gd name="T7" fmla="*/ 7 h 45"/>
                <a:gd name="T8" fmla="*/ 145 w 145"/>
                <a:gd name="T9" fmla="*/ 7 h 45"/>
                <a:gd name="T10" fmla="*/ 33 w 145"/>
                <a:gd name="T11" fmla="*/ 3 h 45"/>
                <a:gd name="T12" fmla="*/ 29 w 145"/>
                <a:gd name="T13" fmla="*/ 0 h 45"/>
                <a:gd name="T14" fmla="*/ 24 w 145"/>
                <a:gd name="T15" fmla="*/ 2 h 45"/>
                <a:gd name="T16" fmla="*/ 2 w 145"/>
                <a:gd name="T17"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45">
                  <a:moveTo>
                    <a:pt x="2" y="39"/>
                  </a:moveTo>
                  <a:cubicBezTo>
                    <a:pt x="5" y="41"/>
                    <a:pt x="19" y="45"/>
                    <a:pt x="45" y="44"/>
                  </a:cubicBezTo>
                  <a:cubicBezTo>
                    <a:pt x="69" y="43"/>
                    <a:pt x="93" y="38"/>
                    <a:pt x="109" y="31"/>
                  </a:cubicBezTo>
                  <a:cubicBezTo>
                    <a:pt x="126" y="23"/>
                    <a:pt x="138" y="14"/>
                    <a:pt x="145" y="7"/>
                  </a:cubicBezTo>
                  <a:cubicBezTo>
                    <a:pt x="145" y="7"/>
                    <a:pt x="145" y="7"/>
                    <a:pt x="145" y="7"/>
                  </a:cubicBezTo>
                  <a:cubicBezTo>
                    <a:pt x="92" y="18"/>
                    <a:pt x="54" y="17"/>
                    <a:pt x="33" y="3"/>
                  </a:cubicBezTo>
                  <a:cubicBezTo>
                    <a:pt x="32" y="2"/>
                    <a:pt x="31" y="1"/>
                    <a:pt x="29" y="0"/>
                  </a:cubicBezTo>
                  <a:cubicBezTo>
                    <a:pt x="27" y="1"/>
                    <a:pt x="26" y="1"/>
                    <a:pt x="24" y="2"/>
                  </a:cubicBezTo>
                  <a:cubicBezTo>
                    <a:pt x="12" y="5"/>
                    <a:pt x="0" y="8"/>
                    <a:pt x="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35" name="Freeform 27">
              <a:extLst>
                <a:ext uri="{FF2B5EF4-FFF2-40B4-BE49-F238E27FC236}">
                  <a16:creationId xmlns:a16="http://schemas.microsoft.com/office/drawing/2014/main" id="{1A898A7D-AD8A-43F9-A96C-60DE6AD79258}"/>
                </a:ext>
                <a:ext uri="{C183D7F6-B498-43B3-948B-1728B52AA6E4}">
                  <adec:decorative xmlns:adec="http://schemas.microsoft.com/office/drawing/2017/decorative" val="1"/>
                </a:ext>
              </a:extLst>
            </p:cNvPr>
            <p:cNvSpPr>
              <a:spLocks/>
            </p:cNvSpPr>
            <p:nvPr/>
          </p:nvSpPr>
          <p:spPr bwMode="auto">
            <a:xfrm>
              <a:off x="2235201" y="1839913"/>
              <a:ext cx="1289050" cy="2698750"/>
            </a:xfrm>
            <a:custGeom>
              <a:avLst/>
              <a:gdLst>
                <a:gd name="T0" fmla="*/ 61 w 287"/>
                <a:gd name="T1" fmla="*/ 48 h 601"/>
                <a:gd name="T2" fmla="*/ 4 w 287"/>
                <a:gd name="T3" fmla="*/ 213 h 601"/>
                <a:gd name="T4" fmla="*/ 48 w 287"/>
                <a:gd name="T5" fmla="*/ 416 h 601"/>
                <a:gd name="T6" fmla="*/ 146 w 287"/>
                <a:gd name="T7" fmla="*/ 594 h 601"/>
                <a:gd name="T8" fmla="*/ 186 w 287"/>
                <a:gd name="T9" fmla="*/ 576 h 601"/>
                <a:gd name="T10" fmla="*/ 256 w 287"/>
                <a:gd name="T11" fmla="*/ 497 h 601"/>
                <a:gd name="T12" fmla="*/ 246 w 287"/>
                <a:gd name="T13" fmla="*/ 488 h 601"/>
                <a:gd name="T14" fmla="*/ 211 w 287"/>
                <a:gd name="T15" fmla="*/ 375 h 601"/>
                <a:gd name="T16" fmla="*/ 214 w 287"/>
                <a:gd name="T17" fmla="*/ 269 h 601"/>
                <a:gd name="T18" fmla="*/ 213 w 287"/>
                <a:gd name="T19" fmla="*/ 255 h 601"/>
                <a:gd name="T20" fmla="*/ 285 w 287"/>
                <a:gd name="T21" fmla="*/ 45 h 601"/>
                <a:gd name="T22" fmla="*/ 287 w 287"/>
                <a:gd name="T23" fmla="*/ 44 h 601"/>
                <a:gd name="T24" fmla="*/ 61 w 287"/>
                <a:gd name="T25" fmla="*/ 48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601">
                  <a:moveTo>
                    <a:pt x="61" y="48"/>
                  </a:moveTo>
                  <a:cubicBezTo>
                    <a:pt x="20" y="78"/>
                    <a:pt x="0" y="133"/>
                    <a:pt x="4" y="213"/>
                  </a:cubicBezTo>
                  <a:cubicBezTo>
                    <a:pt x="6" y="238"/>
                    <a:pt x="21" y="328"/>
                    <a:pt x="48" y="416"/>
                  </a:cubicBezTo>
                  <a:cubicBezTo>
                    <a:pt x="80" y="519"/>
                    <a:pt x="115" y="584"/>
                    <a:pt x="146" y="594"/>
                  </a:cubicBezTo>
                  <a:cubicBezTo>
                    <a:pt x="151" y="596"/>
                    <a:pt x="165" y="601"/>
                    <a:pt x="186" y="576"/>
                  </a:cubicBezTo>
                  <a:cubicBezTo>
                    <a:pt x="215" y="541"/>
                    <a:pt x="243" y="510"/>
                    <a:pt x="256" y="497"/>
                  </a:cubicBezTo>
                  <a:cubicBezTo>
                    <a:pt x="253" y="494"/>
                    <a:pt x="249" y="491"/>
                    <a:pt x="246" y="488"/>
                  </a:cubicBezTo>
                  <a:cubicBezTo>
                    <a:pt x="218" y="458"/>
                    <a:pt x="205" y="417"/>
                    <a:pt x="211" y="375"/>
                  </a:cubicBezTo>
                  <a:cubicBezTo>
                    <a:pt x="217" y="330"/>
                    <a:pt x="215" y="290"/>
                    <a:pt x="214" y="269"/>
                  </a:cubicBezTo>
                  <a:cubicBezTo>
                    <a:pt x="213" y="263"/>
                    <a:pt x="213" y="258"/>
                    <a:pt x="213" y="255"/>
                  </a:cubicBezTo>
                  <a:cubicBezTo>
                    <a:pt x="213" y="247"/>
                    <a:pt x="211" y="120"/>
                    <a:pt x="285" y="45"/>
                  </a:cubicBezTo>
                  <a:cubicBezTo>
                    <a:pt x="285" y="45"/>
                    <a:pt x="286" y="44"/>
                    <a:pt x="287" y="44"/>
                  </a:cubicBezTo>
                  <a:cubicBezTo>
                    <a:pt x="242" y="29"/>
                    <a:pt x="129" y="0"/>
                    <a:pt x="61"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36" name="Freeform 28">
              <a:extLst>
                <a:ext uri="{FF2B5EF4-FFF2-40B4-BE49-F238E27FC236}">
                  <a16:creationId xmlns:a16="http://schemas.microsoft.com/office/drawing/2014/main" id="{1B1E5D55-90E3-440F-84FF-51DDE16DB71D}"/>
                </a:ext>
                <a:ext uri="{C183D7F6-B498-43B3-948B-1728B52AA6E4}">
                  <adec:decorative xmlns:adec="http://schemas.microsoft.com/office/drawing/2017/decorative" val="1"/>
                </a:ext>
              </a:extLst>
            </p:cNvPr>
            <p:cNvSpPr>
              <a:spLocks/>
            </p:cNvSpPr>
            <p:nvPr/>
          </p:nvSpPr>
          <p:spPr bwMode="auto">
            <a:xfrm>
              <a:off x="4621213" y="1879601"/>
              <a:ext cx="1273175" cy="2130425"/>
            </a:xfrm>
            <a:custGeom>
              <a:avLst/>
              <a:gdLst>
                <a:gd name="T0" fmla="*/ 251 w 283"/>
                <a:gd name="T1" fmla="*/ 84 h 474"/>
                <a:gd name="T2" fmla="*/ 75 w 283"/>
                <a:gd name="T3" fmla="*/ 0 h 474"/>
                <a:gd name="T4" fmla="*/ 0 w 283"/>
                <a:gd name="T5" fmla="*/ 8 h 474"/>
                <a:gd name="T6" fmla="*/ 100 w 283"/>
                <a:gd name="T7" fmla="*/ 83 h 474"/>
                <a:gd name="T8" fmla="*/ 163 w 283"/>
                <a:gd name="T9" fmla="*/ 202 h 474"/>
                <a:gd name="T10" fmla="*/ 163 w 283"/>
                <a:gd name="T11" fmla="*/ 209 h 474"/>
                <a:gd name="T12" fmla="*/ 159 w 283"/>
                <a:gd name="T13" fmla="*/ 258 h 474"/>
                <a:gd name="T14" fmla="*/ 154 w 283"/>
                <a:gd name="T15" fmla="*/ 298 h 474"/>
                <a:gd name="T16" fmla="*/ 158 w 283"/>
                <a:gd name="T17" fmla="*/ 343 h 474"/>
                <a:gd name="T18" fmla="*/ 141 w 283"/>
                <a:gd name="T19" fmla="*/ 469 h 474"/>
                <a:gd name="T20" fmla="*/ 142 w 283"/>
                <a:gd name="T21" fmla="*/ 470 h 474"/>
                <a:gd name="T22" fmla="*/ 145 w 283"/>
                <a:gd name="T23" fmla="*/ 474 h 474"/>
                <a:gd name="T24" fmla="*/ 251 w 283"/>
                <a:gd name="T25" fmla="*/ 8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3" h="474">
                  <a:moveTo>
                    <a:pt x="251" y="84"/>
                  </a:moveTo>
                  <a:cubicBezTo>
                    <a:pt x="209" y="30"/>
                    <a:pt x="150" y="2"/>
                    <a:pt x="75" y="0"/>
                  </a:cubicBezTo>
                  <a:cubicBezTo>
                    <a:pt x="45" y="0"/>
                    <a:pt x="19" y="4"/>
                    <a:pt x="0" y="8"/>
                  </a:cubicBezTo>
                  <a:cubicBezTo>
                    <a:pt x="44" y="28"/>
                    <a:pt x="77" y="57"/>
                    <a:pt x="100" y="83"/>
                  </a:cubicBezTo>
                  <a:cubicBezTo>
                    <a:pt x="141" y="131"/>
                    <a:pt x="161" y="184"/>
                    <a:pt x="163" y="202"/>
                  </a:cubicBezTo>
                  <a:cubicBezTo>
                    <a:pt x="163" y="205"/>
                    <a:pt x="163" y="207"/>
                    <a:pt x="163" y="209"/>
                  </a:cubicBezTo>
                  <a:cubicBezTo>
                    <a:pt x="163" y="228"/>
                    <a:pt x="161" y="243"/>
                    <a:pt x="159" y="258"/>
                  </a:cubicBezTo>
                  <a:cubicBezTo>
                    <a:pt x="157" y="271"/>
                    <a:pt x="154" y="283"/>
                    <a:pt x="154" y="298"/>
                  </a:cubicBezTo>
                  <a:cubicBezTo>
                    <a:pt x="154" y="312"/>
                    <a:pt x="155" y="327"/>
                    <a:pt x="158" y="343"/>
                  </a:cubicBezTo>
                  <a:cubicBezTo>
                    <a:pt x="162" y="381"/>
                    <a:pt x="167" y="425"/>
                    <a:pt x="141" y="469"/>
                  </a:cubicBezTo>
                  <a:cubicBezTo>
                    <a:pt x="141" y="469"/>
                    <a:pt x="141" y="470"/>
                    <a:pt x="142" y="470"/>
                  </a:cubicBezTo>
                  <a:cubicBezTo>
                    <a:pt x="143" y="472"/>
                    <a:pt x="144" y="473"/>
                    <a:pt x="145" y="474"/>
                  </a:cubicBezTo>
                  <a:cubicBezTo>
                    <a:pt x="248" y="312"/>
                    <a:pt x="283" y="125"/>
                    <a:pt x="251"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37" name="Freeform 29">
              <a:extLst>
                <a:ext uri="{FF2B5EF4-FFF2-40B4-BE49-F238E27FC236}">
                  <a16:creationId xmlns:a16="http://schemas.microsoft.com/office/drawing/2014/main" id="{3F1EBF3F-EB8C-45E7-BD05-93D30A606C75}"/>
                </a:ext>
                <a:ext uri="{C183D7F6-B498-43B3-948B-1728B52AA6E4}">
                  <adec:decorative xmlns:adec="http://schemas.microsoft.com/office/drawing/2017/decorative" val="1"/>
                </a:ext>
              </a:extLst>
            </p:cNvPr>
            <p:cNvSpPr>
              <a:spLocks/>
            </p:cNvSpPr>
            <p:nvPr/>
          </p:nvSpPr>
          <p:spPr bwMode="auto">
            <a:xfrm>
              <a:off x="3367088" y="4216401"/>
              <a:ext cx="615950" cy="376238"/>
            </a:xfrm>
            <a:custGeom>
              <a:avLst/>
              <a:gdLst>
                <a:gd name="T0" fmla="*/ 18 w 137"/>
                <a:gd name="T1" fmla="*/ 61 h 84"/>
                <a:gd name="T2" fmla="*/ 0 w 137"/>
                <a:gd name="T3" fmla="*/ 67 h 84"/>
                <a:gd name="T4" fmla="*/ 17 w 137"/>
                <a:gd name="T5" fmla="*/ 74 h 84"/>
                <a:gd name="T6" fmla="*/ 133 w 137"/>
                <a:gd name="T7" fmla="*/ 38 h 84"/>
                <a:gd name="T8" fmla="*/ 134 w 137"/>
                <a:gd name="T9" fmla="*/ 21 h 84"/>
                <a:gd name="T10" fmla="*/ 121 w 137"/>
                <a:gd name="T11" fmla="*/ 4 h 84"/>
                <a:gd name="T12" fmla="*/ 101 w 137"/>
                <a:gd name="T13" fmla="*/ 9 h 84"/>
                <a:gd name="T14" fmla="*/ 101 w 137"/>
                <a:gd name="T15" fmla="*/ 9 h 84"/>
                <a:gd name="T16" fmla="*/ 88 w 137"/>
                <a:gd name="T17" fmla="*/ 25 h 84"/>
                <a:gd name="T18" fmla="*/ 18 w 137"/>
                <a:gd name="T19"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84">
                  <a:moveTo>
                    <a:pt x="18" y="61"/>
                  </a:moveTo>
                  <a:cubicBezTo>
                    <a:pt x="8" y="64"/>
                    <a:pt x="3" y="66"/>
                    <a:pt x="0" y="67"/>
                  </a:cubicBezTo>
                  <a:cubicBezTo>
                    <a:pt x="3" y="70"/>
                    <a:pt x="10" y="73"/>
                    <a:pt x="17" y="74"/>
                  </a:cubicBezTo>
                  <a:cubicBezTo>
                    <a:pt x="51" y="83"/>
                    <a:pt x="99" y="84"/>
                    <a:pt x="133" y="38"/>
                  </a:cubicBezTo>
                  <a:cubicBezTo>
                    <a:pt x="137" y="32"/>
                    <a:pt x="135" y="25"/>
                    <a:pt x="134" y="21"/>
                  </a:cubicBezTo>
                  <a:cubicBezTo>
                    <a:pt x="132" y="14"/>
                    <a:pt x="126" y="6"/>
                    <a:pt x="121" y="4"/>
                  </a:cubicBezTo>
                  <a:cubicBezTo>
                    <a:pt x="114" y="1"/>
                    <a:pt x="110" y="0"/>
                    <a:pt x="101" y="9"/>
                  </a:cubicBezTo>
                  <a:cubicBezTo>
                    <a:pt x="101" y="9"/>
                    <a:pt x="101" y="9"/>
                    <a:pt x="101" y="9"/>
                  </a:cubicBezTo>
                  <a:cubicBezTo>
                    <a:pt x="96" y="15"/>
                    <a:pt x="92" y="20"/>
                    <a:pt x="88" y="25"/>
                  </a:cubicBezTo>
                  <a:cubicBezTo>
                    <a:pt x="72" y="45"/>
                    <a:pt x="65" y="52"/>
                    <a:pt x="1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38" name="Freeform 30">
              <a:extLst>
                <a:ext uri="{FF2B5EF4-FFF2-40B4-BE49-F238E27FC236}">
                  <a16:creationId xmlns:a16="http://schemas.microsoft.com/office/drawing/2014/main" id="{9AA52F8A-09CD-47A6-9557-2808604E12AB}"/>
                </a:ext>
                <a:ext uri="{C183D7F6-B498-43B3-948B-1728B52AA6E4}">
                  <adec:decorative xmlns:adec="http://schemas.microsoft.com/office/drawing/2017/decorative" val="1"/>
                </a:ext>
              </a:extLst>
            </p:cNvPr>
            <p:cNvSpPr>
              <a:spLocks noEditPoints="1"/>
            </p:cNvSpPr>
            <p:nvPr/>
          </p:nvSpPr>
          <p:spPr bwMode="auto">
            <a:xfrm>
              <a:off x="4756151" y="2841626"/>
              <a:ext cx="490538" cy="1036638"/>
            </a:xfrm>
            <a:custGeom>
              <a:avLst/>
              <a:gdLst>
                <a:gd name="T0" fmla="*/ 98 w 109"/>
                <a:gd name="T1" fmla="*/ 83 h 231"/>
                <a:gd name="T2" fmla="*/ 103 w 109"/>
                <a:gd name="T3" fmla="*/ 41 h 231"/>
                <a:gd name="T4" fmla="*/ 107 w 109"/>
                <a:gd name="T5" fmla="*/ 4 h 231"/>
                <a:gd name="T6" fmla="*/ 27 w 109"/>
                <a:gd name="T7" fmla="*/ 21 h 231"/>
                <a:gd name="T8" fmla="*/ 76 w 109"/>
                <a:gd name="T9" fmla="*/ 194 h 231"/>
                <a:gd name="T10" fmla="*/ 87 w 109"/>
                <a:gd name="T11" fmla="*/ 217 h 231"/>
                <a:gd name="T12" fmla="*/ 94 w 109"/>
                <a:gd name="T13" fmla="*/ 231 h 231"/>
                <a:gd name="T14" fmla="*/ 102 w 109"/>
                <a:gd name="T15" fmla="*/ 132 h 231"/>
                <a:gd name="T16" fmla="*/ 98 w 109"/>
                <a:gd name="T17" fmla="*/ 83 h 231"/>
                <a:gd name="T18" fmla="*/ 77 w 109"/>
                <a:gd name="T19" fmla="*/ 33 h 231"/>
                <a:gd name="T20" fmla="*/ 62 w 109"/>
                <a:gd name="T21" fmla="*/ 41 h 231"/>
                <a:gd name="T22" fmla="*/ 59 w 109"/>
                <a:gd name="T23" fmla="*/ 41 h 231"/>
                <a:gd name="T24" fmla="*/ 39 w 109"/>
                <a:gd name="T25" fmla="*/ 28 h 231"/>
                <a:gd name="T26" fmla="*/ 59 w 109"/>
                <a:gd name="T27" fmla="*/ 15 h 231"/>
                <a:gd name="T28" fmla="*/ 83 w 109"/>
                <a:gd name="T29" fmla="*/ 21 h 231"/>
                <a:gd name="T30" fmla="*/ 83 w 109"/>
                <a:gd name="T31" fmla="*/ 21 h 231"/>
                <a:gd name="T32" fmla="*/ 77 w 109"/>
                <a:gd name="T33"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231">
                  <a:moveTo>
                    <a:pt x="98" y="83"/>
                  </a:moveTo>
                  <a:cubicBezTo>
                    <a:pt x="99" y="67"/>
                    <a:pt x="101" y="54"/>
                    <a:pt x="103" y="41"/>
                  </a:cubicBezTo>
                  <a:cubicBezTo>
                    <a:pt x="105" y="28"/>
                    <a:pt x="107" y="17"/>
                    <a:pt x="107" y="4"/>
                  </a:cubicBezTo>
                  <a:cubicBezTo>
                    <a:pt x="76" y="0"/>
                    <a:pt x="41" y="1"/>
                    <a:pt x="27" y="21"/>
                  </a:cubicBezTo>
                  <a:cubicBezTo>
                    <a:pt x="0" y="59"/>
                    <a:pt x="53" y="154"/>
                    <a:pt x="76" y="194"/>
                  </a:cubicBezTo>
                  <a:cubicBezTo>
                    <a:pt x="81" y="204"/>
                    <a:pt x="85" y="212"/>
                    <a:pt x="87" y="217"/>
                  </a:cubicBezTo>
                  <a:cubicBezTo>
                    <a:pt x="90" y="222"/>
                    <a:pt x="92" y="227"/>
                    <a:pt x="94" y="231"/>
                  </a:cubicBezTo>
                  <a:cubicBezTo>
                    <a:pt x="109" y="198"/>
                    <a:pt x="106" y="164"/>
                    <a:pt x="102" y="132"/>
                  </a:cubicBezTo>
                  <a:cubicBezTo>
                    <a:pt x="100" y="116"/>
                    <a:pt x="98" y="99"/>
                    <a:pt x="98" y="83"/>
                  </a:cubicBezTo>
                  <a:close/>
                  <a:moveTo>
                    <a:pt x="77" y="33"/>
                  </a:moveTo>
                  <a:cubicBezTo>
                    <a:pt x="75" y="35"/>
                    <a:pt x="69" y="40"/>
                    <a:pt x="62" y="41"/>
                  </a:cubicBezTo>
                  <a:cubicBezTo>
                    <a:pt x="62" y="41"/>
                    <a:pt x="61" y="41"/>
                    <a:pt x="59" y="41"/>
                  </a:cubicBezTo>
                  <a:cubicBezTo>
                    <a:pt x="49" y="41"/>
                    <a:pt x="40" y="33"/>
                    <a:pt x="39" y="28"/>
                  </a:cubicBezTo>
                  <a:cubicBezTo>
                    <a:pt x="38" y="21"/>
                    <a:pt x="49" y="16"/>
                    <a:pt x="59" y="15"/>
                  </a:cubicBezTo>
                  <a:cubicBezTo>
                    <a:pt x="70" y="14"/>
                    <a:pt x="82" y="15"/>
                    <a:pt x="83" y="21"/>
                  </a:cubicBezTo>
                  <a:cubicBezTo>
                    <a:pt x="83" y="21"/>
                    <a:pt x="83" y="21"/>
                    <a:pt x="83" y="21"/>
                  </a:cubicBezTo>
                  <a:cubicBezTo>
                    <a:pt x="83" y="24"/>
                    <a:pt x="81" y="29"/>
                    <a:pt x="7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39" name="Freeform 31">
              <a:extLst>
                <a:ext uri="{FF2B5EF4-FFF2-40B4-BE49-F238E27FC236}">
                  <a16:creationId xmlns:a16="http://schemas.microsoft.com/office/drawing/2014/main" id="{EA9891AC-C53E-4AA7-B370-1E9A471B76EC}"/>
                </a:ext>
                <a:ext uri="{C183D7F6-B498-43B3-948B-1728B52AA6E4}">
                  <adec:decorative xmlns:adec="http://schemas.microsoft.com/office/drawing/2017/decorative" val="1"/>
                </a:ext>
              </a:extLst>
            </p:cNvPr>
            <p:cNvSpPr>
              <a:spLocks noEditPoints="1"/>
            </p:cNvSpPr>
            <p:nvPr/>
          </p:nvSpPr>
          <p:spPr bwMode="auto">
            <a:xfrm>
              <a:off x="3278188" y="2841626"/>
              <a:ext cx="695325" cy="1244600"/>
            </a:xfrm>
            <a:custGeom>
              <a:avLst/>
              <a:gdLst>
                <a:gd name="T0" fmla="*/ 104 w 155"/>
                <a:gd name="T1" fmla="*/ 8 h 277"/>
                <a:gd name="T2" fmla="*/ 7 w 155"/>
                <a:gd name="T3" fmla="*/ 36 h 277"/>
                <a:gd name="T4" fmla="*/ 8 w 155"/>
                <a:gd name="T5" fmla="*/ 44 h 277"/>
                <a:gd name="T6" fmla="*/ 4 w 155"/>
                <a:gd name="T7" fmla="*/ 156 h 277"/>
                <a:gd name="T8" fmla="*/ 33 w 155"/>
                <a:gd name="T9" fmla="*/ 247 h 277"/>
                <a:gd name="T10" fmla="*/ 99 w 155"/>
                <a:gd name="T11" fmla="*/ 277 h 277"/>
                <a:gd name="T12" fmla="*/ 112 w 155"/>
                <a:gd name="T13" fmla="*/ 240 h 277"/>
                <a:gd name="T14" fmla="*/ 113 w 155"/>
                <a:gd name="T15" fmla="*/ 235 h 277"/>
                <a:gd name="T16" fmla="*/ 122 w 155"/>
                <a:gd name="T17" fmla="*/ 215 h 277"/>
                <a:gd name="T18" fmla="*/ 134 w 155"/>
                <a:gd name="T19" fmla="*/ 42 h 277"/>
                <a:gd name="T20" fmla="*/ 104 w 155"/>
                <a:gd name="T21" fmla="*/ 8 h 277"/>
                <a:gd name="T22" fmla="*/ 122 w 155"/>
                <a:gd name="T23" fmla="*/ 36 h 277"/>
                <a:gd name="T24" fmla="*/ 99 w 155"/>
                <a:gd name="T25" fmla="*/ 52 h 277"/>
                <a:gd name="T26" fmla="*/ 96 w 155"/>
                <a:gd name="T27" fmla="*/ 52 h 277"/>
                <a:gd name="T28" fmla="*/ 78 w 155"/>
                <a:gd name="T29" fmla="*/ 41 h 277"/>
                <a:gd name="T30" fmla="*/ 74 w 155"/>
                <a:gd name="T31" fmla="*/ 30 h 277"/>
                <a:gd name="T32" fmla="*/ 77 w 155"/>
                <a:gd name="T33" fmla="*/ 24 h 277"/>
                <a:gd name="T34" fmla="*/ 100 w 155"/>
                <a:gd name="T35" fmla="*/ 21 h 277"/>
                <a:gd name="T36" fmla="*/ 122 w 155"/>
                <a:gd name="T37" fmla="*/ 3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77">
                  <a:moveTo>
                    <a:pt x="104" y="8"/>
                  </a:moveTo>
                  <a:cubicBezTo>
                    <a:pt x="68" y="0"/>
                    <a:pt x="17" y="27"/>
                    <a:pt x="7" y="36"/>
                  </a:cubicBezTo>
                  <a:cubicBezTo>
                    <a:pt x="7" y="39"/>
                    <a:pt x="7" y="41"/>
                    <a:pt x="8" y="44"/>
                  </a:cubicBezTo>
                  <a:cubicBezTo>
                    <a:pt x="9" y="67"/>
                    <a:pt x="11" y="108"/>
                    <a:pt x="4" y="156"/>
                  </a:cubicBezTo>
                  <a:cubicBezTo>
                    <a:pt x="0" y="190"/>
                    <a:pt x="10" y="224"/>
                    <a:pt x="33" y="247"/>
                  </a:cubicBezTo>
                  <a:cubicBezTo>
                    <a:pt x="51" y="266"/>
                    <a:pt x="75" y="277"/>
                    <a:pt x="99" y="277"/>
                  </a:cubicBezTo>
                  <a:cubicBezTo>
                    <a:pt x="102" y="265"/>
                    <a:pt x="106" y="253"/>
                    <a:pt x="112" y="240"/>
                  </a:cubicBezTo>
                  <a:cubicBezTo>
                    <a:pt x="113" y="235"/>
                    <a:pt x="113" y="235"/>
                    <a:pt x="113" y="235"/>
                  </a:cubicBezTo>
                  <a:cubicBezTo>
                    <a:pt x="116" y="228"/>
                    <a:pt x="119" y="221"/>
                    <a:pt x="122" y="215"/>
                  </a:cubicBezTo>
                  <a:cubicBezTo>
                    <a:pt x="136" y="182"/>
                    <a:pt x="155" y="140"/>
                    <a:pt x="134" y="42"/>
                  </a:cubicBezTo>
                  <a:cubicBezTo>
                    <a:pt x="130" y="23"/>
                    <a:pt x="120" y="11"/>
                    <a:pt x="104" y="8"/>
                  </a:cubicBezTo>
                  <a:close/>
                  <a:moveTo>
                    <a:pt x="122" y="36"/>
                  </a:moveTo>
                  <a:cubicBezTo>
                    <a:pt x="121" y="43"/>
                    <a:pt x="110" y="52"/>
                    <a:pt x="99" y="52"/>
                  </a:cubicBezTo>
                  <a:cubicBezTo>
                    <a:pt x="98" y="52"/>
                    <a:pt x="97" y="52"/>
                    <a:pt x="96" y="52"/>
                  </a:cubicBezTo>
                  <a:cubicBezTo>
                    <a:pt x="90" y="51"/>
                    <a:pt x="82" y="47"/>
                    <a:pt x="78" y="41"/>
                  </a:cubicBezTo>
                  <a:cubicBezTo>
                    <a:pt x="76" y="38"/>
                    <a:pt x="74" y="34"/>
                    <a:pt x="74" y="30"/>
                  </a:cubicBezTo>
                  <a:cubicBezTo>
                    <a:pt x="74" y="29"/>
                    <a:pt x="75" y="27"/>
                    <a:pt x="77" y="24"/>
                  </a:cubicBezTo>
                  <a:cubicBezTo>
                    <a:pt x="82" y="21"/>
                    <a:pt x="90" y="20"/>
                    <a:pt x="100" y="21"/>
                  </a:cubicBezTo>
                  <a:cubicBezTo>
                    <a:pt x="111" y="23"/>
                    <a:pt x="123" y="29"/>
                    <a:pt x="12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21" name="Metadata box">
            <a:extLst>
              <a:ext uri="{FF2B5EF4-FFF2-40B4-BE49-F238E27FC236}">
                <a16:creationId xmlns:a16="http://schemas.microsoft.com/office/drawing/2014/main" id="{8CBE7AA4-B39F-47F2-9383-BEBFE419AC89}"/>
              </a:ext>
              <a:ext uri="{C183D7F6-B498-43B3-948B-1728B52AA6E4}">
                <adec:decorative xmlns:adec="http://schemas.microsoft.com/office/drawing/2017/decorative" val="1"/>
              </a:ext>
            </a:extLst>
          </p:cNvPr>
          <p:cNvSpPr/>
          <p:nvPr/>
        </p:nvSpPr>
        <p:spPr bwMode="auto">
          <a:xfrm rot="16200000">
            <a:off x="5133352" y="3677153"/>
            <a:ext cx="4846320" cy="349854"/>
          </a:xfrm>
          <a:prstGeom prst="rect">
            <a:avLst/>
          </a:prstGeom>
          <a:noFill/>
          <a:ln w="3175" cap="flat" cmpd="sng" algn="ctr">
            <a:solidFill>
              <a:schemeClr val="accent1"/>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ctr" anchorCtr="0" forceAA="0" compatLnSpc="1">
            <a:prstTxWarp prst="textNoShape">
              <a:avLst/>
            </a:prstTxWarp>
            <a:noAutofit/>
          </a:bodyPr>
          <a:lstStyle/>
          <a:p>
            <a:pPr marL="0" marR="0" lvl="0" indent="0" algn="ctr" defTabSz="913727" rtl="0" eaLnBrk="1" fontAlgn="auto" latinLnBrk="0" hangingPunct="1">
              <a:lnSpc>
                <a:spcPct val="90000"/>
              </a:lnSpc>
              <a:spcBef>
                <a:spcPts val="0"/>
              </a:spcBef>
              <a:spcAft>
                <a:spcPts val="1273"/>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Server group</a:t>
            </a:r>
          </a:p>
        </p:txBody>
      </p:sp>
      <p:cxnSp>
        <p:nvCxnSpPr>
          <p:cNvPr id="27" name="left back arrow">
            <a:extLst>
              <a:ext uri="{FF2B5EF4-FFF2-40B4-BE49-F238E27FC236}">
                <a16:creationId xmlns:a16="http://schemas.microsoft.com/office/drawing/2014/main" id="{2EAD5736-9235-4091-B383-49DFCF2A4586}"/>
              </a:ext>
              <a:ext uri="{C183D7F6-B498-43B3-948B-1728B52AA6E4}">
                <adec:decorative xmlns:adec="http://schemas.microsoft.com/office/drawing/2017/decorative" val="1"/>
              </a:ext>
            </a:extLst>
          </p:cNvPr>
          <p:cNvCxnSpPr>
            <a:cxnSpLocks/>
            <a:stCxn id="28" idx="3"/>
            <a:endCxn id="21" idx="0"/>
          </p:cNvCxnSpPr>
          <p:nvPr/>
        </p:nvCxnSpPr>
        <p:spPr>
          <a:xfrm>
            <a:off x="7065125" y="3852080"/>
            <a:ext cx="316460" cy="0"/>
          </a:xfrm>
          <a:prstGeom prst="straightConnector1">
            <a:avLst/>
          </a:prstGeom>
          <a:ln w="19050">
            <a:solidFill>
              <a:schemeClr val="accent1"/>
            </a:solidFill>
            <a:miter lim="800000"/>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155A4B48-0482-489E-8287-D008713121EA}"/>
              </a:ext>
              <a:ext uri="{C183D7F6-B498-43B3-948B-1728B52AA6E4}">
                <adec:decorative xmlns:adec="http://schemas.microsoft.com/office/drawing/2017/decorative" val="1"/>
              </a:ext>
            </a:extLst>
          </p:cNvPr>
          <p:cNvSpPr/>
          <p:nvPr/>
        </p:nvSpPr>
        <p:spPr>
          <a:xfrm>
            <a:off x="5608054" y="3315109"/>
            <a:ext cx="1457071" cy="1073942"/>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itchFamily="34" charset="0"/>
              </a:rPr>
              <a:t>Application</a:t>
            </a:r>
          </a:p>
        </p:txBody>
      </p:sp>
      <p:cxnSp>
        <p:nvCxnSpPr>
          <p:cNvPr id="18" name="Connector: Elbow 17">
            <a:extLst>
              <a:ext uri="{FF2B5EF4-FFF2-40B4-BE49-F238E27FC236}">
                <a16:creationId xmlns:a16="http://schemas.microsoft.com/office/drawing/2014/main" id="{648F71A4-4DAD-425A-85FD-ACAF5C00EBB6}"/>
              </a:ext>
              <a:ext uri="{C183D7F6-B498-43B3-948B-1728B52AA6E4}">
                <adec:decorative xmlns:adec="http://schemas.microsoft.com/office/drawing/2017/decorative" val="1"/>
              </a:ext>
            </a:extLst>
          </p:cNvPr>
          <p:cNvCxnSpPr>
            <a:stCxn id="889" idx="3"/>
            <a:endCxn id="901" idx="1"/>
          </p:cNvCxnSpPr>
          <p:nvPr/>
        </p:nvCxnSpPr>
        <p:spPr>
          <a:xfrm>
            <a:off x="9426269" y="3840780"/>
            <a:ext cx="908074" cy="1662827"/>
          </a:xfrm>
          <a:prstGeom prst="bentConnector3">
            <a:avLst/>
          </a:prstGeom>
          <a:ln w="19050">
            <a:solidFill>
              <a:schemeClr val="accent1"/>
            </a:solidFill>
            <a:miter lim="800000"/>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EEC253FC-EFBC-4B27-9914-E679D8FAA24B}"/>
              </a:ext>
              <a:ext uri="{C183D7F6-B498-43B3-948B-1728B52AA6E4}">
                <adec:decorative xmlns:adec="http://schemas.microsoft.com/office/drawing/2017/decorative" val="1"/>
              </a:ext>
            </a:extLst>
          </p:cNvPr>
          <p:cNvCxnSpPr>
            <a:stCxn id="889" idx="3"/>
            <a:endCxn id="900" idx="1"/>
          </p:cNvCxnSpPr>
          <p:nvPr/>
        </p:nvCxnSpPr>
        <p:spPr>
          <a:xfrm flipV="1">
            <a:off x="9426269" y="2542792"/>
            <a:ext cx="908074" cy="1297988"/>
          </a:xfrm>
          <a:prstGeom prst="bentConnector3">
            <a:avLst/>
          </a:prstGeom>
          <a:ln w="19050">
            <a:solidFill>
              <a:schemeClr val="accent1"/>
            </a:solidFill>
            <a:miter lim="800000"/>
            <a:headEnd type="none" w="lg" len="med"/>
            <a:tailEnd type="arrow"/>
          </a:ln>
        </p:spPr>
        <p:style>
          <a:lnRef idx="1">
            <a:schemeClr val="accent1"/>
          </a:lnRef>
          <a:fillRef idx="0">
            <a:schemeClr val="accent1"/>
          </a:fillRef>
          <a:effectRef idx="0">
            <a:schemeClr val="accent1"/>
          </a:effectRef>
          <a:fontRef idx="minor">
            <a:schemeClr val="tx1"/>
          </a:fontRef>
        </p:style>
      </p:cxnSp>
      <p:grpSp>
        <p:nvGrpSpPr>
          <p:cNvPr id="103" name="Group 105">
            <a:extLst>
              <a:ext uri="{FF2B5EF4-FFF2-40B4-BE49-F238E27FC236}">
                <a16:creationId xmlns:a16="http://schemas.microsoft.com/office/drawing/2014/main" id="{6D783BCC-8D21-4FB2-96B8-63ED960B50AB}"/>
              </a:ext>
              <a:ext uri="{C183D7F6-B498-43B3-948B-1728B52AA6E4}">
                <adec:decorative xmlns:adec="http://schemas.microsoft.com/office/drawing/2017/decorative" val="1"/>
              </a:ext>
            </a:extLst>
          </p:cNvPr>
          <p:cNvGrpSpPr>
            <a:grpSpLocks noChangeAspect="1"/>
          </p:cNvGrpSpPr>
          <p:nvPr/>
        </p:nvGrpSpPr>
        <p:grpSpPr bwMode="auto">
          <a:xfrm>
            <a:off x="10198424" y="1915029"/>
            <a:ext cx="267874" cy="248348"/>
            <a:chOff x="2192" y="2781"/>
            <a:chExt cx="343" cy="318"/>
          </a:xfrm>
        </p:grpSpPr>
        <p:sp>
          <p:nvSpPr>
            <p:cNvPr id="104" name="AutoShape 104">
              <a:extLst>
                <a:ext uri="{FF2B5EF4-FFF2-40B4-BE49-F238E27FC236}">
                  <a16:creationId xmlns:a16="http://schemas.microsoft.com/office/drawing/2014/main" id="{35EBEFFD-17C8-4383-A69B-20F0AC7A3FD0}"/>
                </a:ext>
                <a:ext uri="{C183D7F6-B498-43B3-948B-1728B52AA6E4}">
                  <adec:decorative xmlns:adec="http://schemas.microsoft.com/office/drawing/2017/decorative" val="1"/>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5" name="Rectangle 106">
              <a:extLst>
                <a:ext uri="{FF2B5EF4-FFF2-40B4-BE49-F238E27FC236}">
                  <a16:creationId xmlns:a16="http://schemas.microsoft.com/office/drawing/2014/main" id="{0967B7AC-8173-44C3-8908-163ABA620898}"/>
                </a:ext>
                <a:ext uri="{C183D7F6-B498-43B3-948B-1728B52AA6E4}">
                  <adec:decorative xmlns:adec="http://schemas.microsoft.com/office/drawing/2017/decorative" val="1"/>
                </a:ext>
              </a:extLst>
            </p:cNvPr>
            <p:cNvSpPr>
              <a:spLocks noChangeArrowheads="1"/>
            </p:cNvSpPr>
            <p:nvPr/>
          </p:nvSpPr>
          <p:spPr bwMode="auto">
            <a:xfrm>
              <a:off x="2192" y="2787"/>
              <a:ext cx="343" cy="312"/>
            </a:xfrm>
            <a:prstGeom prst="rect">
              <a:avLst/>
            </a:prstGeom>
            <a:solidFill>
              <a:srgbClr val="000000"/>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6" name="Rectangle 107">
              <a:extLst>
                <a:ext uri="{FF2B5EF4-FFF2-40B4-BE49-F238E27FC236}">
                  <a16:creationId xmlns:a16="http://schemas.microsoft.com/office/drawing/2014/main" id="{09C7130E-2B26-462E-BDA7-0723F3D47897}"/>
                </a:ext>
                <a:ext uri="{C183D7F6-B498-43B3-948B-1728B52AA6E4}">
                  <adec:decorative xmlns:adec="http://schemas.microsoft.com/office/drawing/2017/decorative" val="1"/>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Rectangle 108">
              <a:extLst>
                <a:ext uri="{FF2B5EF4-FFF2-40B4-BE49-F238E27FC236}">
                  <a16:creationId xmlns:a16="http://schemas.microsoft.com/office/drawing/2014/main" id="{FEAEB9AB-626F-4EDE-A4E3-0EA60FB98191}"/>
                </a:ext>
                <a:ext uri="{C183D7F6-B498-43B3-948B-1728B52AA6E4}">
                  <adec:decorative xmlns:adec="http://schemas.microsoft.com/office/drawing/2017/decorative" val="1"/>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8" name="Rectangle 109">
              <a:extLst>
                <a:ext uri="{FF2B5EF4-FFF2-40B4-BE49-F238E27FC236}">
                  <a16:creationId xmlns:a16="http://schemas.microsoft.com/office/drawing/2014/main" id="{01D7BFCA-CBF9-44CD-A31A-26B7D15B574D}"/>
                </a:ext>
                <a:ext uri="{C183D7F6-B498-43B3-948B-1728B52AA6E4}">
                  <adec:decorative xmlns:adec="http://schemas.microsoft.com/office/drawing/2017/decorative" val="1"/>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9" name="Rectangle 110">
              <a:extLst>
                <a:ext uri="{FF2B5EF4-FFF2-40B4-BE49-F238E27FC236}">
                  <a16:creationId xmlns:a16="http://schemas.microsoft.com/office/drawing/2014/main" id="{83AB2755-F5F0-47DD-8E63-FF72620FED2E}"/>
                </a:ext>
                <a:ext uri="{C183D7F6-B498-43B3-948B-1728B52AA6E4}">
                  <adec:decorative xmlns:adec="http://schemas.microsoft.com/office/drawing/2017/decorative" val="1"/>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Oval 111">
              <a:extLst>
                <a:ext uri="{FF2B5EF4-FFF2-40B4-BE49-F238E27FC236}">
                  <a16:creationId xmlns:a16="http://schemas.microsoft.com/office/drawing/2014/main" id="{B140D1FA-73BD-4C4E-A18C-009EB95A893F}"/>
                </a:ext>
                <a:ext uri="{C183D7F6-B498-43B3-948B-1728B52AA6E4}">
                  <adec:decorative xmlns:adec="http://schemas.microsoft.com/office/drawing/2017/decorative" val="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Oval 112">
              <a:extLst>
                <a:ext uri="{FF2B5EF4-FFF2-40B4-BE49-F238E27FC236}">
                  <a16:creationId xmlns:a16="http://schemas.microsoft.com/office/drawing/2014/main" id="{A4523DB1-2B45-41B3-84C0-CE0825A96E1C}"/>
                </a:ext>
                <a:ext uri="{C183D7F6-B498-43B3-948B-1728B52AA6E4}">
                  <adec:decorative xmlns:adec="http://schemas.microsoft.com/office/drawing/2017/decorative" val="1"/>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Oval 113">
              <a:extLst>
                <a:ext uri="{FF2B5EF4-FFF2-40B4-BE49-F238E27FC236}">
                  <a16:creationId xmlns:a16="http://schemas.microsoft.com/office/drawing/2014/main" id="{FDF1D2C8-EECD-4FDA-8AA7-0C4A805A402E}"/>
                </a:ext>
                <a:ext uri="{C183D7F6-B498-43B3-948B-1728B52AA6E4}">
                  <adec:decorative xmlns:adec="http://schemas.microsoft.com/office/drawing/2017/decorative" val="1"/>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Oval 114">
              <a:extLst>
                <a:ext uri="{FF2B5EF4-FFF2-40B4-BE49-F238E27FC236}">
                  <a16:creationId xmlns:a16="http://schemas.microsoft.com/office/drawing/2014/main" id="{1FA8CEC9-4179-4A8A-BD32-B37224402222}"/>
                </a:ext>
                <a:ext uri="{C183D7F6-B498-43B3-948B-1728B52AA6E4}">
                  <adec:decorative xmlns:adec="http://schemas.microsoft.com/office/drawing/2017/decorative" val="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Oval 115">
              <a:extLst>
                <a:ext uri="{FF2B5EF4-FFF2-40B4-BE49-F238E27FC236}">
                  <a16:creationId xmlns:a16="http://schemas.microsoft.com/office/drawing/2014/main" id="{98F0C091-0BBC-4129-9515-1A6EA526955F}"/>
                </a:ext>
                <a:ext uri="{C183D7F6-B498-43B3-948B-1728B52AA6E4}">
                  <adec:decorative xmlns:adec="http://schemas.microsoft.com/office/drawing/2017/decorative" val="1"/>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Oval 116">
              <a:extLst>
                <a:ext uri="{FF2B5EF4-FFF2-40B4-BE49-F238E27FC236}">
                  <a16:creationId xmlns:a16="http://schemas.microsoft.com/office/drawing/2014/main" id="{3B1E3D5F-6B45-4182-BB4F-ECC7EEB9C7AD}"/>
                </a:ext>
                <a:ext uri="{C183D7F6-B498-43B3-948B-1728B52AA6E4}">
                  <adec:decorative xmlns:adec="http://schemas.microsoft.com/office/drawing/2017/decorative" val="1"/>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Oval 117">
              <a:extLst>
                <a:ext uri="{FF2B5EF4-FFF2-40B4-BE49-F238E27FC236}">
                  <a16:creationId xmlns:a16="http://schemas.microsoft.com/office/drawing/2014/main" id="{A5ED652E-7CDF-4D2A-BBB6-033986B7372C}"/>
                </a:ext>
                <a:ext uri="{C183D7F6-B498-43B3-948B-1728B52AA6E4}">
                  <adec:decorative xmlns:adec="http://schemas.microsoft.com/office/drawing/2017/decorative" val="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Oval 118">
              <a:extLst>
                <a:ext uri="{FF2B5EF4-FFF2-40B4-BE49-F238E27FC236}">
                  <a16:creationId xmlns:a16="http://schemas.microsoft.com/office/drawing/2014/main" id="{CEEA393C-6024-43B7-BEAD-118239FF3290}"/>
                </a:ext>
                <a:ext uri="{C183D7F6-B498-43B3-948B-1728B52AA6E4}">
                  <adec:decorative xmlns:adec="http://schemas.microsoft.com/office/drawing/2017/decorative" val="1"/>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Oval 119">
              <a:extLst>
                <a:ext uri="{FF2B5EF4-FFF2-40B4-BE49-F238E27FC236}">
                  <a16:creationId xmlns:a16="http://schemas.microsoft.com/office/drawing/2014/main" id="{46312671-87B7-40A7-B176-270B4168E6B5}"/>
                </a:ext>
                <a:ext uri="{C183D7F6-B498-43B3-948B-1728B52AA6E4}">
                  <adec:decorative xmlns:adec="http://schemas.microsoft.com/office/drawing/2017/decorative" val="1"/>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Oval 120">
              <a:extLst>
                <a:ext uri="{FF2B5EF4-FFF2-40B4-BE49-F238E27FC236}">
                  <a16:creationId xmlns:a16="http://schemas.microsoft.com/office/drawing/2014/main" id="{EC4F876F-FA64-4E37-8859-B280D1FB624B}"/>
                </a:ext>
                <a:ext uri="{C183D7F6-B498-43B3-948B-1728B52AA6E4}">
                  <adec:decorative xmlns:adec="http://schemas.microsoft.com/office/drawing/2017/decorative" val="1"/>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0" name="Oval 121">
              <a:extLst>
                <a:ext uri="{FF2B5EF4-FFF2-40B4-BE49-F238E27FC236}">
                  <a16:creationId xmlns:a16="http://schemas.microsoft.com/office/drawing/2014/main" id="{6C5B793E-FE78-48F7-9594-3393E37BAF2E}"/>
                </a:ext>
                <a:ext uri="{C183D7F6-B498-43B3-948B-1728B52AA6E4}">
                  <adec:decorative xmlns:adec="http://schemas.microsoft.com/office/drawing/2017/decorative" val="1"/>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Oval 122">
              <a:extLst>
                <a:ext uri="{FF2B5EF4-FFF2-40B4-BE49-F238E27FC236}">
                  <a16:creationId xmlns:a16="http://schemas.microsoft.com/office/drawing/2014/main" id="{38381355-A0E8-4580-8276-1AD1202796C6}"/>
                </a:ext>
                <a:ext uri="{C183D7F6-B498-43B3-948B-1728B52AA6E4}">
                  <adec:decorative xmlns:adec="http://schemas.microsoft.com/office/drawing/2017/decorative" val="1"/>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2" name="Group 105">
            <a:extLst>
              <a:ext uri="{FF2B5EF4-FFF2-40B4-BE49-F238E27FC236}">
                <a16:creationId xmlns:a16="http://schemas.microsoft.com/office/drawing/2014/main" id="{E2C293B4-54BF-441D-867E-5977462488BF}"/>
              </a:ext>
              <a:ext uri="{C183D7F6-B498-43B3-948B-1728B52AA6E4}">
                <adec:decorative xmlns:adec="http://schemas.microsoft.com/office/drawing/2017/decorative" val="1"/>
              </a:ext>
            </a:extLst>
          </p:cNvPr>
          <p:cNvGrpSpPr>
            <a:grpSpLocks noChangeAspect="1"/>
          </p:cNvGrpSpPr>
          <p:nvPr/>
        </p:nvGrpSpPr>
        <p:grpSpPr bwMode="auto">
          <a:xfrm>
            <a:off x="10198424" y="3394544"/>
            <a:ext cx="267874" cy="248348"/>
            <a:chOff x="2192" y="2781"/>
            <a:chExt cx="343" cy="318"/>
          </a:xfrm>
        </p:grpSpPr>
        <p:sp>
          <p:nvSpPr>
            <p:cNvPr id="123" name="AutoShape 104">
              <a:extLst>
                <a:ext uri="{FF2B5EF4-FFF2-40B4-BE49-F238E27FC236}">
                  <a16:creationId xmlns:a16="http://schemas.microsoft.com/office/drawing/2014/main" id="{4EBD0077-7215-453A-9ACB-34E2D2E6EF23}"/>
                </a:ext>
                <a:ext uri="{C183D7F6-B498-43B3-948B-1728B52AA6E4}">
                  <adec:decorative xmlns:adec="http://schemas.microsoft.com/office/drawing/2017/decorative" val="1"/>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4" name="Rectangle 106">
              <a:extLst>
                <a:ext uri="{FF2B5EF4-FFF2-40B4-BE49-F238E27FC236}">
                  <a16:creationId xmlns:a16="http://schemas.microsoft.com/office/drawing/2014/main" id="{EDF66504-1D6D-4C73-8AA6-30002C46042F}"/>
                </a:ext>
                <a:ext uri="{C183D7F6-B498-43B3-948B-1728B52AA6E4}">
                  <adec:decorative xmlns:adec="http://schemas.microsoft.com/office/drawing/2017/decorative" val="1"/>
                </a:ext>
              </a:extLst>
            </p:cNvPr>
            <p:cNvSpPr>
              <a:spLocks noChangeArrowheads="1"/>
            </p:cNvSpPr>
            <p:nvPr/>
          </p:nvSpPr>
          <p:spPr bwMode="auto">
            <a:xfrm>
              <a:off x="2192" y="2787"/>
              <a:ext cx="343" cy="312"/>
            </a:xfrm>
            <a:prstGeom prst="rect">
              <a:avLst/>
            </a:prstGeom>
            <a:solidFill>
              <a:srgbClr val="000000"/>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Rectangle 107">
              <a:extLst>
                <a:ext uri="{FF2B5EF4-FFF2-40B4-BE49-F238E27FC236}">
                  <a16:creationId xmlns:a16="http://schemas.microsoft.com/office/drawing/2014/main" id="{A2D88A8E-B3C8-4C0C-A0CC-25073C7B822E}"/>
                </a:ext>
                <a:ext uri="{C183D7F6-B498-43B3-948B-1728B52AA6E4}">
                  <adec:decorative xmlns:adec="http://schemas.microsoft.com/office/drawing/2017/decorative" val="1"/>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Rectangle 108">
              <a:extLst>
                <a:ext uri="{FF2B5EF4-FFF2-40B4-BE49-F238E27FC236}">
                  <a16:creationId xmlns:a16="http://schemas.microsoft.com/office/drawing/2014/main" id="{F6A951C1-1BDD-4FCE-A74F-8BFEBF319B0F}"/>
                </a:ext>
                <a:ext uri="{C183D7F6-B498-43B3-948B-1728B52AA6E4}">
                  <adec:decorative xmlns:adec="http://schemas.microsoft.com/office/drawing/2017/decorative" val="1"/>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7" name="Rectangle 109">
              <a:extLst>
                <a:ext uri="{FF2B5EF4-FFF2-40B4-BE49-F238E27FC236}">
                  <a16:creationId xmlns:a16="http://schemas.microsoft.com/office/drawing/2014/main" id="{6E6DE496-18BE-4F0E-A66F-25F0FD2F90BC}"/>
                </a:ext>
                <a:ext uri="{C183D7F6-B498-43B3-948B-1728B52AA6E4}">
                  <adec:decorative xmlns:adec="http://schemas.microsoft.com/office/drawing/2017/decorative" val="1"/>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8" name="Rectangle 110">
              <a:extLst>
                <a:ext uri="{FF2B5EF4-FFF2-40B4-BE49-F238E27FC236}">
                  <a16:creationId xmlns:a16="http://schemas.microsoft.com/office/drawing/2014/main" id="{6E361E3D-7B6F-4351-A0BA-0166ED024445}"/>
                </a:ext>
                <a:ext uri="{C183D7F6-B498-43B3-948B-1728B52AA6E4}">
                  <adec:decorative xmlns:adec="http://schemas.microsoft.com/office/drawing/2017/decorative" val="1"/>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9" name="Oval 111">
              <a:extLst>
                <a:ext uri="{FF2B5EF4-FFF2-40B4-BE49-F238E27FC236}">
                  <a16:creationId xmlns:a16="http://schemas.microsoft.com/office/drawing/2014/main" id="{3995904E-5D43-41D8-BB8B-D1F5D71279C4}"/>
                </a:ext>
                <a:ext uri="{C183D7F6-B498-43B3-948B-1728B52AA6E4}">
                  <adec:decorative xmlns:adec="http://schemas.microsoft.com/office/drawing/2017/decorative" val="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0" name="Oval 112">
              <a:extLst>
                <a:ext uri="{FF2B5EF4-FFF2-40B4-BE49-F238E27FC236}">
                  <a16:creationId xmlns:a16="http://schemas.microsoft.com/office/drawing/2014/main" id="{B8B8B471-28C1-4B3E-A269-C718A557278B}"/>
                </a:ext>
                <a:ext uri="{C183D7F6-B498-43B3-948B-1728B52AA6E4}">
                  <adec:decorative xmlns:adec="http://schemas.microsoft.com/office/drawing/2017/decorative" val="1"/>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Oval 113">
              <a:extLst>
                <a:ext uri="{FF2B5EF4-FFF2-40B4-BE49-F238E27FC236}">
                  <a16:creationId xmlns:a16="http://schemas.microsoft.com/office/drawing/2014/main" id="{ED061CDC-A7F5-4D44-BCB7-4EBECE164183}"/>
                </a:ext>
                <a:ext uri="{C183D7F6-B498-43B3-948B-1728B52AA6E4}">
                  <adec:decorative xmlns:adec="http://schemas.microsoft.com/office/drawing/2017/decorative" val="1"/>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2" name="Oval 114">
              <a:extLst>
                <a:ext uri="{FF2B5EF4-FFF2-40B4-BE49-F238E27FC236}">
                  <a16:creationId xmlns:a16="http://schemas.microsoft.com/office/drawing/2014/main" id="{5D460C18-C94C-403D-80AC-72471D2A5AD0}"/>
                </a:ext>
                <a:ext uri="{C183D7F6-B498-43B3-948B-1728B52AA6E4}">
                  <adec:decorative xmlns:adec="http://schemas.microsoft.com/office/drawing/2017/decorative" val="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3" name="Oval 115">
              <a:extLst>
                <a:ext uri="{FF2B5EF4-FFF2-40B4-BE49-F238E27FC236}">
                  <a16:creationId xmlns:a16="http://schemas.microsoft.com/office/drawing/2014/main" id="{7FD13A23-88D7-49A7-8E9E-D0EBFE92495A}"/>
                </a:ext>
                <a:ext uri="{C183D7F6-B498-43B3-948B-1728B52AA6E4}">
                  <adec:decorative xmlns:adec="http://schemas.microsoft.com/office/drawing/2017/decorative" val="1"/>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4" name="Oval 116">
              <a:extLst>
                <a:ext uri="{FF2B5EF4-FFF2-40B4-BE49-F238E27FC236}">
                  <a16:creationId xmlns:a16="http://schemas.microsoft.com/office/drawing/2014/main" id="{2F61776D-A9A5-4A92-A81F-28862018DCBE}"/>
                </a:ext>
                <a:ext uri="{C183D7F6-B498-43B3-948B-1728B52AA6E4}">
                  <adec:decorative xmlns:adec="http://schemas.microsoft.com/office/drawing/2017/decorative" val="1"/>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5" name="Oval 117">
              <a:extLst>
                <a:ext uri="{FF2B5EF4-FFF2-40B4-BE49-F238E27FC236}">
                  <a16:creationId xmlns:a16="http://schemas.microsoft.com/office/drawing/2014/main" id="{A8A83975-D68E-4323-8C1E-3389D58AED86}"/>
                </a:ext>
                <a:ext uri="{C183D7F6-B498-43B3-948B-1728B52AA6E4}">
                  <adec:decorative xmlns:adec="http://schemas.microsoft.com/office/drawing/2017/decorative" val="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Oval 118">
              <a:extLst>
                <a:ext uri="{FF2B5EF4-FFF2-40B4-BE49-F238E27FC236}">
                  <a16:creationId xmlns:a16="http://schemas.microsoft.com/office/drawing/2014/main" id="{0BF2F805-1018-4276-8CB5-5301C781F37D}"/>
                </a:ext>
                <a:ext uri="{C183D7F6-B498-43B3-948B-1728B52AA6E4}">
                  <adec:decorative xmlns:adec="http://schemas.microsoft.com/office/drawing/2017/decorative" val="1"/>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Oval 119">
              <a:extLst>
                <a:ext uri="{FF2B5EF4-FFF2-40B4-BE49-F238E27FC236}">
                  <a16:creationId xmlns:a16="http://schemas.microsoft.com/office/drawing/2014/main" id="{AF4648B2-11E1-4864-AB46-42D0AF69A6DB}"/>
                </a:ext>
                <a:ext uri="{C183D7F6-B498-43B3-948B-1728B52AA6E4}">
                  <adec:decorative xmlns:adec="http://schemas.microsoft.com/office/drawing/2017/decorative" val="1"/>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Oval 120">
              <a:extLst>
                <a:ext uri="{FF2B5EF4-FFF2-40B4-BE49-F238E27FC236}">
                  <a16:creationId xmlns:a16="http://schemas.microsoft.com/office/drawing/2014/main" id="{C928FA22-F8D5-43F8-83A7-199531D0FB0C}"/>
                </a:ext>
                <a:ext uri="{C183D7F6-B498-43B3-948B-1728B52AA6E4}">
                  <adec:decorative xmlns:adec="http://schemas.microsoft.com/office/drawing/2017/decorative" val="1"/>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9" name="Oval 121">
              <a:extLst>
                <a:ext uri="{FF2B5EF4-FFF2-40B4-BE49-F238E27FC236}">
                  <a16:creationId xmlns:a16="http://schemas.microsoft.com/office/drawing/2014/main" id="{B8F19705-533E-4403-B3E1-DCF40784BF49}"/>
                </a:ext>
                <a:ext uri="{C183D7F6-B498-43B3-948B-1728B52AA6E4}">
                  <adec:decorative xmlns:adec="http://schemas.microsoft.com/office/drawing/2017/decorative" val="1"/>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Oval 122">
              <a:extLst>
                <a:ext uri="{FF2B5EF4-FFF2-40B4-BE49-F238E27FC236}">
                  <a16:creationId xmlns:a16="http://schemas.microsoft.com/office/drawing/2014/main" id="{F40C2225-2EF6-4474-AD55-DDC96F4F2B21}"/>
                </a:ext>
                <a:ext uri="{C183D7F6-B498-43B3-948B-1728B52AA6E4}">
                  <adec:decorative xmlns:adec="http://schemas.microsoft.com/office/drawing/2017/decorative" val="1"/>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1" name="Group 105">
            <a:extLst>
              <a:ext uri="{FF2B5EF4-FFF2-40B4-BE49-F238E27FC236}">
                <a16:creationId xmlns:a16="http://schemas.microsoft.com/office/drawing/2014/main" id="{8B975638-D43B-4566-87C2-3ACBDB2D2BFB}"/>
              </a:ext>
              <a:ext uri="{C183D7F6-B498-43B3-948B-1728B52AA6E4}">
                <adec:decorative xmlns:adec="http://schemas.microsoft.com/office/drawing/2017/decorative" val="1"/>
              </a:ext>
            </a:extLst>
          </p:cNvPr>
          <p:cNvGrpSpPr>
            <a:grpSpLocks noChangeAspect="1"/>
          </p:cNvGrpSpPr>
          <p:nvPr/>
        </p:nvGrpSpPr>
        <p:grpSpPr bwMode="auto">
          <a:xfrm>
            <a:off x="10198424" y="4875613"/>
            <a:ext cx="267874" cy="248348"/>
            <a:chOff x="2192" y="2781"/>
            <a:chExt cx="343" cy="318"/>
          </a:xfrm>
        </p:grpSpPr>
        <p:sp>
          <p:nvSpPr>
            <p:cNvPr id="142" name="AutoShape 104">
              <a:extLst>
                <a:ext uri="{FF2B5EF4-FFF2-40B4-BE49-F238E27FC236}">
                  <a16:creationId xmlns:a16="http://schemas.microsoft.com/office/drawing/2014/main" id="{E78D4D2A-9FC4-4452-BBA8-FBD0EA2A9044}"/>
                </a:ext>
                <a:ext uri="{C183D7F6-B498-43B3-948B-1728B52AA6E4}">
                  <adec:decorative xmlns:adec="http://schemas.microsoft.com/office/drawing/2017/decorative" val="1"/>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3" name="Rectangle 106">
              <a:extLst>
                <a:ext uri="{FF2B5EF4-FFF2-40B4-BE49-F238E27FC236}">
                  <a16:creationId xmlns:a16="http://schemas.microsoft.com/office/drawing/2014/main" id="{D017341E-8CA7-44CE-B351-8F5C766CF368}"/>
                </a:ext>
                <a:ext uri="{C183D7F6-B498-43B3-948B-1728B52AA6E4}">
                  <adec:decorative xmlns:adec="http://schemas.microsoft.com/office/drawing/2017/decorative" val="1"/>
                </a:ext>
              </a:extLst>
            </p:cNvPr>
            <p:cNvSpPr>
              <a:spLocks noChangeArrowheads="1"/>
            </p:cNvSpPr>
            <p:nvPr/>
          </p:nvSpPr>
          <p:spPr bwMode="auto">
            <a:xfrm>
              <a:off x="2192" y="2787"/>
              <a:ext cx="343" cy="312"/>
            </a:xfrm>
            <a:prstGeom prst="rect">
              <a:avLst/>
            </a:prstGeom>
            <a:solidFill>
              <a:srgbClr val="000000"/>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Rectangle 107">
              <a:extLst>
                <a:ext uri="{FF2B5EF4-FFF2-40B4-BE49-F238E27FC236}">
                  <a16:creationId xmlns:a16="http://schemas.microsoft.com/office/drawing/2014/main" id="{BB5CF9A3-CB4B-4C90-A841-F32A4B8E219A}"/>
                </a:ext>
                <a:ext uri="{C183D7F6-B498-43B3-948B-1728B52AA6E4}">
                  <adec:decorative xmlns:adec="http://schemas.microsoft.com/office/drawing/2017/decorative" val="1"/>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Rectangle 108">
              <a:extLst>
                <a:ext uri="{FF2B5EF4-FFF2-40B4-BE49-F238E27FC236}">
                  <a16:creationId xmlns:a16="http://schemas.microsoft.com/office/drawing/2014/main" id="{26D60C4B-C63C-44E0-83B0-FCC8060E0B58}"/>
                </a:ext>
                <a:ext uri="{C183D7F6-B498-43B3-948B-1728B52AA6E4}">
                  <adec:decorative xmlns:adec="http://schemas.microsoft.com/office/drawing/2017/decorative" val="1"/>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Rectangle 109">
              <a:extLst>
                <a:ext uri="{FF2B5EF4-FFF2-40B4-BE49-F238E27FC236}">
                  <a16:creationId xmlns:a16="http://schemas.microsoft.com/office/drawing/2014/main" id="{699C30FD-E1FA-4440-ACB6-87AC4A152243}"/>
                </a:ext>
                <a:ext uri="{C183D7F6-B498-43B3-948B-1728B52AA6E4}">
                  <adec:decorative xmlns:adec="http://schemas.microsoft.com/office/drawing/2017/decorative" val="1"/>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7" name="Rectangle 110">
              <a:extLst>
                <a:ext uri="{FF2B5EF4-FFF2-40B4-BE49-F238E27FC236}">
                  <a16:creationId xmlns:a16="http://schemas.microsoft.com/office/drawing/2014/main" id="{F58339B0-0B3C-414F-B8EB-EBF47B9B8619}"/>
                </a:ext>
                <a:ext uri="{C183D7F6-B498-43B3-948B-1728B52AA6E4}">
                  <adec:decorative xmlns:adec="http://schemas.microsoft.com/office/drawing/2017/decorative" val="1"/>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Oval 111">
              <a:extLst>
                <a:ext uri="{FF2B5EF4-FFF2-40B4-BE49-F238E27FC236}">
                  <a16:creationId xmlns:a16="http://schemas.microsoft.com/office/drawing/2014/main" id="{1DFD104F-637B-4104-A786-B77CFEF08697}"/>
                </a:ext>
                <a:ext uri="{C183D7F6-B498-43B3-948B-1728B52AA6E4}">
                  <adec:decorative xmlns:adec="http://schemas.microsoft.com/office/drawing/2017/decorative" val="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9" name="Oval 112">
              <a:extLst>
                <a:ext uri="{FF2B5EF4-FFF2-40B4-BE49-F238E27FC236}">
                  <a16:creationId xmlns:a16="http://schemas.microsoft.com/office/drawing/2014/main" id="{69497C0B-4970-4C34-8A50-574483E63308}"/>
                </a:ext>
                <a:ext uri="{C183D7F6-B498-43B3-948B-1728B52AA6E4}">
                  <adec:decorative xmlns:adec="http://schemas.microsoft.com/office/drawing/2017/decorative" val="1"/>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0" name="Oval 113">
              <a:extLst>
                <a:ext uri="{FF2B5EF4-FFF2-40B4-BE49-F238E27FC236}">
                  <a16:creationId xmlns:a16="http://schemas.microsoft.com/office/drawing/2014/main" id="{7485E192-E5EF-4418-A261-E41B963BA046}"/>
                </a:ext>
                <a:ext uri="{C183D7F6-B498-43B3-948B-1728B52AA6E4}">
                  <adec:decorative xmlns:adec="http://schemas.microsoft.com/office/drawing/2017/decorative" val="1"/>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Oval 114">
              <a:extLst>
                <a:ext uri="{FF2B5EF4-FFF2-40B4-BE49-F238E27FC236}">
                  <a16:creationId xmlns:a16="http://schemas.microsoft.com/office/drawing/2014/main" id="{F91C0F33-6378-43C7-A3C7-E9F83CBAC06B}"/>
                </a:ext>
                <a:ext uri="{C183D7F6-B498-43B3-948B-1728B52AA6E4}">
                  <adec:decorative xmlns:adec="http://schemas.microsoft.com/office/drawing/2017/decorative" val="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Oval 115">
              <a:extLst>
                <a:ext uri="{FF2B5EF4-FFF2-40B4-BE49-F238E27FC236}">
                  <a16:creationId xmlns:a16="http://schemas.microsoft.com/office/drawing/2014/main" id="{C8351784-D4AF-48A6-AC86-044F32E5F3E8}"/>
                </a:ext>
                <a:ext uri="{C183D7F6-B498-43B3-948B-1728B52AA6E4}">
                  <adec:decorative xmlns:adec="http://schemas.microsoft.com/office/drawing/2017/decorative" val="1"/>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Oval 116">
              <a:extLst>
                <a:ext uri="{FF2B5EF4-FFF2-40B4-BE49-F238E27FC236}">
                  <a16:creationId xmlns:a16="http://schemas.microsoft.com/office/drawing/2014/main" id="{F10E988E-B7B4-4FDD-80BB-B3879684656C}"/>
                </a:ext>
                <a:ext uri="{C183D7F6-B498-43B3-948B-1728B52AA6E4}">
                  <adec:decorative xmlns:adec="http://schemas.microsoft.com/office/drawing/2017/decorative" val="1"/>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Oval 117">
              <a:extLst>
                <a:ext uri="{FF2B5EF4-FFF2-40B4-BE49-F238E27FC236}">
                  <a16:creationId xmlns:a16="http://schemas.microsoft.com/office/drawing/2014/main" id="{85A53427-9B25-451C-90B9-BCF24104D502}"/>
                </a:ext>
                <a:ext uri="{C183D7F6-B498-43B3-948B-1728B52AA6E4}">
                  <adec:decorative xmlns:adec="http://schemas.microsoft.com/office/drawing/2017/decorative" val="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Oval 118">
              <a:extLst>
                <a:ext uri="{FF2B5EF4-FFF2-40B4-BE49-F238E27FC236}">
                  <a16:creationId xmlns:a16="http://schemas.microsoft.com/office/drawing/2014/main" id="{BF785090-8E3D-482C-B615-49329CF14ED2}"/>
                </a:ext>
                <a:ext uri="{C183D7F6-B498-43B3-948B-1728B52AA6E4}">
                  <adec:decorative xmlns:adec="http://schemas.microsoft.com/office/drawing/2017/decorative" val="1"/>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6" name="Oval 119">
              <a:extLst>
                <a:ext uri="{FF2B5EF4-FFF2-40B4-BE49-F238E27FC236}">
                  <a16:creationId xmlns:a16="http://schemas.microsoft.com/office/drawing/2014/main" id="{97C6DD86-ABB1-412A-833D-4FD94DF11B13}"/>
                </a:ext>
                <a:ext uri="{C183D7F6-B498-43B3-948B-1728B52AA6E4}">
                  <adec:decorative xmlns:adec="http://schemas.microsoft.com/office/drawing/2017/decorative" val="1"/>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Oval 120">
              <a:extLst>
                <a:ext uri="{FF2B5EF4-FFF2-40B4-BE49-F238E27FC236}">
                  <a16:creationId xmlns:a16="http://schemas.microsoft.com/office/drawing/2014/main" id="{F6998312-A499-4E62-8CA5-A0D68AC4764B}"/>
                </a:ext>
                <a:ext uri="{C183D7F6-B498-43B3-948B-1728B52AA6E4}">
                  <adec:decorative xmlns:adec="http://schemas.microsoft.com/office/drawing/2017/decorative" val="1"/>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Oval 121">
              <a:extLst>
                <a:ext uri="{FF2B5EF4-FFF2-40B4-BE49-F238E27FC236}">
                  <a16:creationId xmlns:a16="http://schemas.microsoft.com/office/drawing/2014/main" id="{7DB3DC24-A0F9-4A12-86CE-65A581C0D864}"/>
                </a:ext>
                <a:ext uri="{C183D7F6-B498-43B3-948B-1728B52AA6E4}">
                  <adec:decorative xmlns:adec="http://schemas.microsoft.com/office/drawing/2017/decorative" val="1"/>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9" name="Oval 122">
              <a:extLst>
                <a:ext uri="{FF2B5EF4-FFF2-40B4-BE49-F238E27FC236}">
                  <a16:creationId xmlns:a16="http://schemas.microsoft.com/office/drawing/2014/main" id="{E6F76429-7A3D-4ADA-9E5F-CB55FD4716E1}"/>
                </a:ext>
                <a:ext uri="{C183D7F6-B498-43B3-948B-1728B52AA6E4}">
                  <adec:decorative xmlns:adec="http://schemas.microsoft.com/office/drawing/2017/decorative" val="1"/>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160" name="Connector: Elbow 159">
            <a:extLst>
              <a:ext uri="{FF2B5EF4-FFF2-40B4-BE49-F238E27FC236}">
                <a16:creationId xmlns:a16="http://schemas.microsoft.com/office/drawing/2014/main" id="{5D24414E-EAB6-46EE-BA2B-79101F67EE37}"/>
              </a:ext>
              <a:ext uri="{C183D7F6-B498-43B3-948B-1728B52AA6E4}">
                <adec:decorative xmlns:adec="http://schemas.microsoft.com/office/drawing/2017/decorative" val="1"/>
              </a:ext>
            </a:extLst>
          </p:cNvPr>
          <p:cNvCxnSpPr>
            <a:cxnSpLocks/>
            <a:stCxn id="889" idx="3"/>
            <a:endCxn id="898" idx="1"/>
          </p:cNvCxnSpPr>
          <p:nvPr/>
        </p:nvCxnSpPr>
        <p:spPr>
          <a:xfrm>
            <a:off x="9426269" y="3840780"/>
            <a:ext cx="908074" cy="182420"/>
          </a:xfrm>
          <a:prstGeom prst="bentConnector3">
            <a:avLst/>
          </a:prstGeom>
          <a:ln w="19050">
            <a:solidFill>
              <a:schemeClr val="accent1"/>
            </a:solidFill>
            <a:miter lim="800000"/>
            <a:headEnd type="none" w="lg" len="med"/>
            <a:tailEnd type="arrow"/>
          </a:ln>
        </p:spPr>
        <p:style>
          <a:lnRef idx="1">
            <a:schemeClr val="accent1"/>
          </a:lnRef>
          <a:fillRef idx="0">
            <a:schemeClr val="accent1"/>
          </a:fillRef>
          <a:effectRef idx="0">
            <a:schemeClr val="accent1"/>
          </a:effectRef>
          <a:fontRef idx="minor">
            <a:schemeClr val="tx1"/>
          </a:fontRef>
        </p:style>
      </p:cxnSp>
      <p:grpSp>
        <p:nvGrpSpPr>
          <p:cNvPr id="161" name="Group 386">
            <a:extLst>
              <a:ext uri="{FF2B5EF4-FFF2-40B4-BE49-F238E27FC236}">
                <a16:creationId xmlns:a16="http://schemas.microsoft.com/office/drawing/2014/main" id="{CA5683D7-BC98-4D5F-90B1-BDF108C063D7}"/>
              </a:ext>
              <a:ext uri="{C183D7F6-B498-43B3-948B-1728B52AA6E4}">
                <adec:decorative xmlns:adec="http://schemas.microsoft.com/office/drawing/2017/decorative" val="1"/>
              </a:ext>
            </a:extLst>
          </p:cNvPr>
          <p:cNvGrpSpPr>
            <a:grpSpLocks noChangeAspect="1"/>
          </p:cNvGrpSpPr>
          <p:nvPr/>
        </p:nvGrpSpPr>
        <p:grpSpPr bwMode="auto">
          <a:xfrm>
            <a:off x="6024363" y="3737164"/>
            <a:ext cx="624453" cy="468338"/>
            <a:chOff x="7014" y="2816"/>
            <a:chExt cx="312" cy="234"/>
          </a:xfrm>
        </p:grpSpPr>
        <p:sp>
          <p:nvSpPr>
            <p:cNvPr id="162" name="AutoShape 385">
              <a:extLst>
                <a:ext uri="{FF2B5EF4-FFF2-40B4-BE49-F238E27FC236}">
                  <a16:creationId xmlns:a16="http://schemas.microsoft.com/office/drawing/2014/main" id="{14214AFA-7F52-477B-A938-708E982FD9F6}"/>
                </a:ext>
                <a:ext uri="{C183D7F6-B498-43B3-948B-1728B52AA6E4}">
                  <adec:decorative xmlns:adec="http://schemas.microsoft.com/office/drawing/2017/decorative" val="1"/>
                </a:ext>
              </a:extLst>
            </p:cNvPr>
            <p:cNvSpPr>
              <a:spLocks noChangeAspect="1" noChangeArrowheads="1" noTextEdit="1"/>
            </p:cNvSpPr>
            <p:nvPr/>
          </p:nvSpPr>
          <p:spPr bwMode="auto">
            <a:xfrm>
              <a:off x="7014" y="281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3" name="Rectangle 387">
              <a:extLst>
                <a:ext uri="{FF2B5EF4-FFF2-40B4-BE49-F238E27FC236}">
                  <a16:creationId xmlns:a16="http://schemas.microsoft.com/office/drawing/2014/main" id="{DE29E75D-4962-450C-A91F-E344E1A51EC6}"/>
                </a:ext>
                <a:ext uri="{C183D7F6-B498-43B3-948B-1728B52AA6E4}">
                  <adec:decorative xmlns:adec="http://schemas.microsoft.com/office/drawing/2017/decorative" val="1"/>
                </a:ext>
              </a:extLst>
            </p:cNvPr>
            <p:cNvSpPr>
              <a:spLocks noChangeArrowheads="1"/>
            </p:cNvSpPr>
            <p:nvPr/>
          </p:nvSpPr>
          <p:spPr bwMode="auto">
            <a:xfrm>
              <a:off x="7014" y="2816"/>
              <a:ext cx="312" cy="23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4" name="Rectangle 388">
              <a:extLst>
                <a:ext uri="{FF2B5EF4-FFF2-40B4-BE49-F238E27FC236}">
                  <a16:creationId xmlns:a16="http://schemas.microsoft.com/office/drawing/2014/main" id="{7F9A694C-83E4-4F76-B87A-951AA9D82B43}"/>
                </a:ext>
                <a:ext uri="{C183D7F6-B498-43B3-948B-1728B52AA6E4}">
                  <adec:decorative xmlns:adec="http://schemas.microsoft.com/office/drawing/2017/decorative" val="1"/>
                </a:ext>
              </a:extLst>
            </p:cNvPr>
            <p:cNvSpPr>
              <a:spLocks noChangeArrowheads="1"/>
            </p:cNvSpPr>
            <p:nvPr/>
          </p:nvSpPr>
          <p:spPr bwMode="auto">
            <a:xfrm>
              <a:off x="7014" y="2816"/>
              <a:ext cx="312"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5" name="Oval 389">
              <a:extLst>
                <a:ext uri="{FF2B5EF4-FFF2-40B4-BE49-F238E27FC236}">
                  <a16:creationId xmlns:a16="http://schemas.microsoft.com/office/drawing/2014/main" id="{DD347EAB-CDBD-470D-BC08-EA9F2EA93DED}"/>
                </a:ext>
                <a:ext uri="{C183D7F6-B498-43B3-948B-1728B52AA6E4}">
                  <adec:decorative xmlns:adec="http://schemas.microsoft.com/office/drawing/2017/decorative" val="1"/>
                </a:ext>
              </a:extLst>
            </p:cNvPr>
            <p:cNvSpPr>
              <a:spLocks noChangeArrowheads="1"/>
            </p:cNvSpPr>
            <p:nvPr/>
          </p:nvSpPr>
          <p:spPr bwMode="auto">
            <a:xfrm>
              <a:off x="7025" y="2826"/>
              <a:ext cx="9"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6" name="Oval 390">
              <a:extLst>
                <a:ext uri="{FF2B5EF4-FFF2-40B4-BE49-F238E27FC236}">
                  <a16:creationId xmlns:a16="http://schemas.microsoft.com/office/drawing/2014/main" id="{B99A0015-3EF1-4F2C-804E-B3BFAF16C4BD}"/>
                </a:ext>
                <a:ext uri="{C183D7F6-B498-43B3-948B-1728B52AA6E4}">
                  <adec:decorative xmlns:adec="http://schemas.microsoft.com/office/drawing/2017/decorative" val="1"/>
                </a:ext>
              </a:extLst>
            </p:cNvPr>
            <p:cNvSpPr>
              <a:spLocks noChangeArrowheads="1"/>
            </p:cNvSpPr>
            <p:nvPr/>
          </p:nvSpPr>
          <p:spPr bwMode="auto">
            <a:xfrm>
              <a:off x="7039" y="2826"/>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7" name="Oval 391">
              <a:extLst>
                <a:ext uri="{FF2B5EF4-FFF2-40B4-BE49-F238E27FC236}">
                  <a16:creationId xmlns:a16="http://schemas.microsoft.com/office/drawing/2014/main" id="{F5F7D9B6-69FD-4CB1-B8D0-62EF011F8F0C}"/>
                </a:ext>
                <a:ext uri="{C183D7F6-B498-43B3-948B-1728B52AA6E4}">
                  <adec:decorative xmlns:adec="http://schemas.microsoft.com/office/drawing/2017/decorative" val="1"/>
                </a:ext>
              </a:extLst>
            </p:cNvPr>
            <p:cNvSpPr>
              <a:spLocks noChangeArrowheads="1"/>
            </p:cNvSpPr>
            <p:nvPr/>
          </p:nvSpPr>
          <p:spPr bwMode="auto">
            <a:xfrm>
              <a:off x="7054" y="2826"/>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8" name="Rectangle 392">
              <a:extLst>
                <a:ext uri="{FF2B5EF4-FFF2-40B4-BE49-F238E27FC236}">
                  <a16:creationId xmlns:a16="http://schemas.microsoft.com/office/drawing/2014/main" id="{B0072916-A74E-49B9-9ABE-154849F5671E}"/>
                </a:ext>
                <a:ext uri="{C183D7F6-B498-43B3-948B-1728B52AA6E4}">
                  <adec:decorative xmlns:adec="http://schemas.microsoft.com/office/drawing/2017/decorative" val="1"/>
                </a:ext>
              </a:extLst>
            </p:cNvPr>
            <p:cNvSpPr>
              <a:spLocks noChangeArrowheads="1"/>
            </p:cNvSpPr>
            <p:nvPr/>
          </p:nvSpPr>
          <p:spPr bwMode="auto">
            <a:xfrm>
              <a:off x="7073" y="2884"/>
              <a:ext cx="48"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9" name="Rectangle 393">
              <a:extLst>
                <a:ext uri="{FF2B5EF4-FFF2-40B4-BE49-F238E27FC236}">
                  <a16:creationId xmlns:a16="http://schemas.microsoft.com/office/drawing/2014/main" id="{14FAA686-4CFC-425A-8D2B-19A8853D6B5A}"/>
                </a:ext>
                <a:ext uri="{C183D7F6-B498-43B3-948B-1728B52AA6E4}">
                  <adec:decorative xmlns:adec="http://schemas.microsoft.com/office/drawing/2017/decorative" val="1"/>
                </a:ext>
              </a:extLst>
            </p:cNvPr>
            <p:cNvSpPr>
              <a:spLocks noChangeArrowheads="1"/>
            </p:cNvSpPr>
            <p:nvPr/>
          </p:nvSpPr>
          <p:spPr bwMode="auto">
            <a:xfrm>
              <a:off x="7146" y="2884"/>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0" name="Rectangle 394">
              <a:extLst>
                <a:ext uri="{FF2B5EF4-FFF2-40B4-BE49-F238E27FC236}">
                  <a16:creationId xmlns:a16="http://schemas.microsoft.com/office/drawing/2014/main" id="{5309C7FD-AAAB-4F9E-90EE-D669C9D194E8}"/>
                </a:ext>
                <a:ext uri="{C183D7F6-B498-43B3-948B-1728B52AA6E4}">
                  <adec:decorative xmlns:adec="http://schemas.microsoft.com/office/drawing/2017/decorative" val="1"/>
                </a:ext>
              </a:extLst>
            </p:cNvPr>
            <p:cNvSpPr>
              <a:spLocks noChangeArrowheads="1"/>
            </p:cNvSpPr>
            <p:nvPr/>
          </p:nvSpPr>
          <p:spPr bwMode="auto">
            <a:xfrm>
              <a:off x="7219" y="2884"/>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1" name="Rectangle 395">
              <a:extLst>
                <a:ext uri="{FF2B5EF4-FFF2-40B4-BE49-F238E27FC236}">
                  <a16:creationId xmlns:a16="http://schemas.microsoft.com/office/drawing/2014/main" id="{885BFD09-E645-4CA7-AF76-51B61E4B1A6B}"/>
                </a:ext>
                <a:ext uri="{C183D7F6-B498-43B3-948B-1728B52AA6E4}">
                  <adec:decorative xmlns:adec="http://schemas.microsoft.com/office/drawing/2017/decorative" val="1"/>
                </a:ext>
              </a:extLst>
            </p:cNvPr>
            <p:cNvSpPr>
              <a:spLocks noChangeArrowheads="1"/>
            </p:cNvSpPr>
            <p:nvPr/>
          </p:nvSpPr>
          <p:spPr bwMode="auto">
            <a:xfrm>
              <a:off x="7073" y="2962"/>
              <a:ext cx="48"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2" name="Rectangle 396">
              <a:extLst>
                <a:ext uri="{FF2B5EF4-FFF2-40B4-BE49-F238E27FC236}">
                  <a16:creationId xmlns:a16="http://schemas.microsoft.com/office/drawing/2014/main" id="{89F39F05-A20A-4D32-A711-D503A410B470}"/>
                </a:ext>
                <a:ext uri="{C183D7F6-B498-43B3-948B-1728B52AA6E4}">
                  <adec:decorative xmlns:adec="http://schemas.microsoft.com/office/drawing/2017/decorative" val="1"/>
                </a:ext>
              </a:extLst>
            </p:cNvPr>
            <p:cNvSpPr>
              <a:spLocks noChangeArrowheads="1"/>
            </p:cNvSpPr>
            <p:nvPr/>
          </p:nvSpPr>
          <p:spPr bwMode="auto">
            <a:xfrm>
              <a:off x="7146" y="2962"/>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3" name="Rectangle 397">
              <a:extLst>
                <a:ext uri="{FF2B5EF4-FFF2-40B4-BE49-F238E27FC236}">
                  <a16:creationId xmlns:a16="http://schemas.microsoft.com/office/drawing/2014/main" id="{5017E411-163F-4FEC-95A6-2E4304D05B9F}"/>
                </a:ext>
                <a:ext uri="{C183D7F6-B498-43B3-948B-1728B52AA6E4}">
                  <adec:decorative xmlns:adec="http://schemas.microsoft.com/office/drawing/2017/decorative" val="1"/>
                </a:ext>
              </a:extLst>
            </p:cNvPr>
            <p:cNvSpPr>
              <a:spLocks noChangeArrowheads="1"/>
            </p:cNvSpPr>
            <p:nvPr/>
          </p:nvSpPr>
          <p:spPr bwMode="auto">
            <a:xfrm>
              <a:off x="7219" y="2962"/>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75" name="Rectangle 174">
            <a:extLst>
              <a:ext uri="{FF2B5EF4-FFF2-40B4-BE49-F238E27FC236}">
                <a16:creationId xmlns:a16="http://schemas.microsoft.com/office/drawing/2014/main" id="{A3E185A2-2521-4040-8907-BF02BD0D28AA}"/>
              </a:ext>
            </a:extLst>
          </p:cNvPr>
          <p:cNvSpPr/>
          <p:nvPr/>
        </p:nvSpPr>
        <p:spPr bwMode="auto">
          <a:xfrm>
            <a:off x="10869522" y="567813"/>
            <a:ext cx="1247687" cy="36933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E6FF"/>
                </a:solidFill>
                <a:latin typeface="Segoe UI Semibold"/>
                <a:cs typeface="Segoe UI" pitchFamily="34" charset="0"/>
              </a:rPr>
              <a:t>PREVIEW</a:t>
            </a:r>
            <a:endPar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887289484"/>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492E5F-F028-4E65-A28C-DA0767D8DAFC}"/>
              </a:ext>
            </a:extLst>
          </p:cNvPr>
          <p:cNvSpPr>
            <a:spLocks noGrp="1"/>
          </p:cNvSpPr>
          <p:nvPr>
            <p:ph type="title"/>
          </p:nvPr>
        </p:nvSpPr>
        <p:spPr>
          <a:xfrm>
            <a:off x="588263" y="457199"/>
            <a:ext cx="6778640" cy="1107996"/>
          </a:xfrm>
        </p:spPr>
        <p:txBody>
          <a:bodyPr/>
          <a:lstStyle/>
          <a:p>
            <a:pPr lvl="0"/>
            <a:r>
              <a:rPr lang="en-US"/>
              <a:t>Azure Arc-enabled SQL Managed Instance High Availability</a:t>
            </a:r>
          </a:p>
        </p:txBody>
      </p:sp>
      <p:sp>
        <p:nvSpPr>
          <p:cNvPr id="2" name="Content Placeholder 1">
            <a:extLst>
              <a:ext uri="{FF2B5EF4-FFF2-40B4-BE49-F238E27FC236}">
                <a16:creationId xmlns:a16="http://schemas.microsoft.com/office/drawing/2014/main" id="{A19185AE-A395-4B05-A7E2-B30A76F994E0}"/>
              </a:ext>
            </a:extLst>
          </p:cNvPr>
          <p:cNvSpPr>
            <a:spLocks noGrp="1"/>
          </p:cNvSpPr>
          <p:nvPr>
            <p:ph sz="quarter" idx="4294967295"/>
          </p:nvPr>
        </p:nvSpPr>
        <p:spPr>
          <a:xfrm>
            <a:off x="588263" y="1992709"/>
            <a:ext cx="9414726" cy="1436291"/>
          </a:xfrm>
        </p:spPr>
        <p:txBody>
          <a:bodyPr anchor="ctr"/>
          <a:lstStyle/>
          <a:p>
            <a:pPr>
              <a:spcBef>
                <a:spcPts val="800"/>
              </a:spcBef>
            </a:pPr>
            <a:r>
              <a:rPr lang="en-US" sz="2000">
                <a:gradFill>
                  <a:gsLst>
                    <a:gs pos="1250">
                      <a:schemeClr val="tx1"/>
                    </a:gs>
                    <a:gs pos="100000">
                      <a:schemeClr val="tx1"/>
                    </a:gs>
                  </a:gsLst>
                  <a:lin ang="5400000" scaled="0"/>
                </a:gradFill>
                <a:latin typeface="+mj-lt"/>
              </a:rPr>
              <a:t>Deploy Azure Arc-enabled SQL Managed Instance with 2 or 3 replicas for increased reliability and scale out performance</a:t>
            </a:r>
          </a:p>
          <a:p>
            <a:pPr>
              <a:spcBef>
                <a:spcPts val="800"/>
              </a:spcBef>
            </a:pPr>
            <a:r>
              <a:rPr lang="en-US" sz="2000" u="sng">
                <a:gradFill>
                  <a:gsLst>
                    <a:gs pos="1250">
                      <a:schemeClr val="tx1"/>
                    </a:gs>
                    <a:gs pos="100000">
                      <a:schemeClr val="tx1"/>
                    </a:gs>
                  </a:gsLst>
                  <a:lin ang="5400000" scaled="0"/>
                </a:gradFill>
                <a:latin typeface="+mj-lt"/>
              </a:rPr>
              <a:t>Automated failovers </a:t>
            </a:r>
            <a:r>
              <a:rPr lang="en-US" sz="2000">
                <a:gradFill>
                  <a:gsLst>
                    <a:gs pos="1250">
                      <a:schemeClr val="tx1"/>
                    </a:gs>
                    <a:gs pos="100000">
                      <a:schemeClr val="tx1"/>
                    </a:gs>
                  </a:gsLst>
                  <a:lin ang="5400000" scaled="0"/>
                </a:gradFill>
                <a:latin typeface="+mj-lt"/>
              </a:rPr>
              <a:t>and instance redeployment in event of pod/node failure</a:t>
            </a:r>
          </a:p>
          <a:p>
            <a:pPr>
              <a:spcBef>
                <a:spcPts val="800"/>
              </a:spcBef>
            </a:pPr>
            <a:r>
              <a:rPr lang="en-US" sz="2000">
                <a:gradFill>
                  <a:gsLst>
                    <a:gs pos="1250">
                      <a:schemeClr val="tx1"/>
                    </a:gs>
                    <a:gs pos="100000">
                      <a:schemeClr val="tx1"/>
                    </a:gs>
                  </a:gsLst>
                  <a:lin ang="5400000" scaled="0"/>
                </a:gradFill>
                <a:latin typeface="+mj-lt"/>
              </a:rPr>
              <a:t>Ability to run read workloads on secondary instances</a:t>
            </a:r>
          </a:p>
        </p:txBody>
      </p:sp>
      <p:sp>
        <p:nvSpPr>
          <p:cNvPr id="3" name="Content Placeholder 2">
            <a:extLst>
              <a:ext uri="{FF2B5EF4-FFF2-40B4-BE49-F238E27FC236}">
                <a16:creationId xmlns:a16="http://schemas.microsoft.com/office/drawing/2014/main" id="{335D0F41-9DDF-496D-962A-AB9A6C86658A}"/>
              </a:ext>
            </a:extLst>
          </p:cNvPr>
          <p:cNvSpPr>
            <a:spLocks noGrp="1"/>
          </p:cNvSpPr>
          <p:nvPr>
            <p:ph sz="quarter" idx="4294967295"/>
          </p:nvPr>
        </p:nvSpPr>
        <p:spPr>
          <a:xfrm>
            <a:off x="581820" y="5850177"/>
            <a:ext cx="6392860" cy="610424"/>
          </a:xfrm>
        </p:spPr>
        <p:txBody>
          <a:bodyPr/>
          <a:lstStyle/>
          <a:p>
            <a:pPr marL="0" lvl="1" indent="0" defTabSz="914367">
              <a:spcBef>
                <a:spcPts val="0"/>
              </a:spcBef>
              <a:spcAft>
                <a:spcPts val="200"/>
              </a:spcAft>
              <a:buSzTx/>
              <a:buNone/>
            </a:pPr>
            <a:r>
              <a:rPr lang="en-US" sz="1400">
                <a:solidFill>
                  <a:srgbClr val="50E6FF"/>
                </a:solidFill>
                <a:latin typeface="Segoe UI Semibold"/>
                <a:cs typeface="Segoe UI Semibold"/>
              </a:rPr>
              <a:t>Resources</a:t>
            </a:r>
          </a:p>
          <a:p>
            <a:pPr marL="0" lvl="1" indent="0" defTabSz="914367">
              <a:spcBef>
                <a:spcPts val="0"/>
              </a:spcBef>
              <a:spcAft>
                <a:spcPts val="600"/>
              </a:spcAft>
              <a:buSzTx/>
              <a:buNone/>
            </a:pPr>
            <a:r>
              <a:rPr lang="en-US" sz="1200">
                <a:solidFill>
                  <a:srgbClr val="50E6FF"/>
                </a:solidFill>
                <a:cs typeface="Segoe UI Semibold"/>
                <a:hlinkClick r:id="rId3">
                  <a:extLst>
                    <a:ext uri="{A12FA001-AC4F-418D-AE19-62706E023703}">
                      <ahyp:hlinkClr xmlns:ahyp="http://schemas.microsoft.com/office/drawing/2018/hyperlinkcolor" val="tx"/>
                    </a:ext>
                  </a:extLst>
                </a:hlinkClick>
              </a:rPr>
              <a:t>https://docs.microsoft.com/en-us/azure/azure-arc/data/managed-instance-high-availability</a:t>
            </a:r>
            <a:endParaRPr lang="en-US" sz="1400">
              <a:solidFill>
                <a:srgbClr val="50E6FF"/>
              </a:solidFill>
              <a:cs typeface="Segoe UI Semibold"/>
            </a:endParaRPr>
          </a:p>
        </p:txBody>
      </p:sp>
    </p:spTree>
    <p:extLst>
      <p:ext uri="{BB962C8B-B14F-4D97-AF65-F5344CB8AC3E}">
        <p14:creationId xmlns:p14="http://schemas.microsoft.com/office/powerpoint/2010/main" val="83391475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F963E5-0497-0743-8CFC-BF735F1E613C}"/>
              </a:ext>
            </a:extLst>
          </p:cNvPr>
          <p:cNvSpPr>
            <a:spLocks noGrp="1"/>
          </p:cNvSpPr>
          <p:nvPr>
            <p:ph type="title"/>
          </p:nvPr>
        </p:nvSpPr>
        <p:spPr>
          <a:xfrm>
            <a:off x="588263" y="457200"/>
            <a:ext cx="11018520" cy="553998"/>
          </a:xfrm>
        </p:spPr>
        <p:txBody>
          <a:bodyPr/>
          <a:lstStyle/>
          <a:p>
            <a:r>
              <a:rPr lang="en-US"/>
              <a:t>One consistent Azure platform </a:t>
            </a:r>
            <a:br>
              <a:rPr lang="en-US"/>
            </a:br>
            <a:r>
              <a:rPr lang="en-US"/>
              <a:t>for hybrid and </a:t>
            </a:r>
            <a:r>
              <a:rPr lang="en-US" err="1"/>
              <a:t>multicloud</a:t>
            </a:r>
            <a:endParaRPr lang="en-US"/>
          </a:p>
        </p:txBody>
      </p:sp>
      <p:grpSp>
        <p:nvGrpSpPr>
          <p:cNvPr id="25" name="Group 24">
            <a:extLst>
              <a:ext uri="{FF2B5EF4-FFF2-40B4-BE49-F238E27FC236}">
                <a16:creationId xmlns:a16="http://schemas.microsoft.com/office/drawing/2014/main" id="{CED0C7FF-6C7A-AB42-81FD-BF79A9AF1168}"/>
              </a:ext>
              <a:ext uri="{C183D7F6-B498-43B3-948B-1728B52AA6E4}">
                <adec:decorative xmlns:adec="http://schemas.microsoft.com/office/drawing/2017/decorative" val="1"/>
              </a:ext>
            </a:extLst>
          </p:cNvPr>
          <p:cNvGrpSpPr/>
          <p:nvPr/>
        </p:nvGrpSpPr>
        <p:grpSpPr>
          <a:xfrm>
            <a:off x="739851" y="3429000"/>
            <a:ext cx="3314334" cy="1250806"/>
            <a:chOff x="-2832919" y="3692059"/>
            <a:chExt cx="3314334" cy="1250806"/>
          </a:xfrm>
        </p:grpSpPr>
        <p:sp>
          <p:nvSpPr>
            <p:cNvPr id="44" name="TextBox 43">
              <a:extLst>
                <a:ext uri="{FF2B5EF4-FFF2-40B4-BE49-F238E27FC236}">
                  <a16:creationId xmlns:a16="http://schemas.microsoft.com/office/drawing/2014/main" id="{B72698A5-8FFC-4841-908C-BA07A18C3DC0}"/>
                </a:ext>
              </a:extLst>
            </p:cNvPr>
            <p:cNvSpPr txBox="1"/>
            <p:nvPr/>
          </p:nvSpPr>
          <p:spPr>
            <a:xfrm>
              <a:off x="-2832919" y="3692059"/>
              <a:ext cx="3314334"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Consistent Operations, Governance, and Security</a:t>
              </a:r>
            </a:p>
          </p:txBody>
        </p:sp>
        <p:grpSp>
          <p:nvGrpSpPr>
            <p:cNvPr id="19" name="Group 18">
              <a:extLst>
                <a:ext uri="{FF2B5EF4-FFF2-40B4-BE49-F238E27FC236}">
                  <a16:creationId xmlns:a16="http://schemas.microsoft.com/office/drawing/2014/main" id="{8FAA362F-CB64-B744-BD58-52917E4E7FA3}"/>
                </a:ext>
              </a:extLst>
            </p:cNvPr>
            <p:cNvGrpSpPr/>
            <p:nvPr/>
          </p:nvGrpSpPr>
          <p:grpSpPr>
            <a:xfrm>
              <a:off x="-2745158" y="4497812"/>
              <a:ext cx="2981824" cy="445053"/>
              <a:chOff x="8306114" y="3982561"/>
              <a:chExt cx="2237180" cy="333911"/>
            </a:xfrm>
          </p:grpSpPr>
          <p:pic>
            <p:nvPicPr>
              <p:cNvPr id="12" name="Graphic 11">
                <a:extLst>
                  <a:ext uri="{FF2B5EF4-FFF2-40B4-BE49-F238E27FC236}">
                    <a16:creationId xmlns:a16="http://schemas.microsoft.com/office/drawing/2014/main" id="{6F227C5F-7B59-4DF5-9E8D-537DE73A4A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86622" y="3982561"/>
                <a:ext cx="256644" cy="256641"/>
              </a:xfrm>
              <a:prstGeom prst="rect">
                <a:avLst/>
              </a:prstGeom>
            </p:spPr>
          </p:pic>
          <p:pic>
            <p:nvPicPr>
              <p:cNvPr id="14" name="Graphic 13">
                <a:extLst>
                  <a:ext uri="{FF2B5EF4-FFF2-40B4-BE49-F238E27FC236}">
                    <a16:creationId xmlns:a16="http://schemas.microsoft.com/office/drawing/2014/main" id="{A7A584D6-281E-4862-9405-352CB7E3C71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06114" y="3982561"/>
                <a:ext cx="333914" cy="333911"/>
              </a:xfrm>
              <a:prstGeom prst="rect">
                <a:avLst/>
              </a:prstGeom>
            </p:spPr>
          </p:pic>
          <p:pic>
            <p:nvPicPr>
              <p:cNvPr id="16" name="Graphic 15">
                <a:extLst>
                  <a:ext uri="{FF2B5EF4-FFF2-40B4-BE49-F238E27FC236}">
                    <a16:creationId xmlns:a16="http://schemas.microsoft.com/office/drawing/2014/main" id="{611F6444-E7A6-4375-9527-92ADA2B6779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837628" y="3982561"/>
                <a:ext cx="302429" cy="302428"/>
              </a:xfrm>
              <a:prstGeom prst="rect">
                <a:avLst/>
              </a:prstGeom>
            </p:spPr>
          </p:pic>
          <p:pic>
            <p:nvPicPr>
              <p:cNvPr id="17" name="Graphic 16">
                <a:extLst>
                  <a:ext uri="{FF2B5EF4-FFF2-40B4-BE49-F238E27FC236}">
                    <a16:creationId xmlns:a16="http://schemas.microsoft.com/office/drawing/2014/main" id="{C4BA740B-23C8-4F97-B4E4-5773475255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37657" y="3982561"/>
                <a:ext cx="251365" cy="251365"/>
              </a:xfrm>
              <a:prstGeom prst="rect">
                <a:avLst/>
              </a:prstGeom>
            </p:spPr>
          </p:pic>
          <p:pic>
            <p:nvPicPr>
              <p:cNvPr id="18" name="Graphic 17">
                <a:extLst>
                  <a:ext uri="{FF2B5EF4-FFF2-40B4-BE49-F238E27FC236}">
                    <a16:creationId xmlns:a16="http://schemas.microsoft.com/office/drawing/2014/main" id="{B378C399-2472-49E0-99E7-259A3E2E6D4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40866" y="3982561"/>
                <a:ext cx="302428" cy="302428"/>
              </a:xfrm>
              <a:prstGeom prst="rect">
                <a:avLst/>
              </a:prstGeom>
            </p:spPr>
          </p:pic>
        </p:grpSp>
      </p:grpSp>
      <p:grpSp>
        <p:nvGrpSpPr>
          <p:cNvPr id="23" name="Group 22">
            <a:extLst>
              <a:ext uri="{FF2B5EF4-FFF2-40B4-BE49-F238E27FC236}">
                <a16:creationId xmlns:a16="http://schemas.microsoft.com/office/drawing/2014/main" id="{C01F06CB-A86A-F04D-B482-FD19AA007766}"/>
              </a:ext>
              <a:ext uri="{C183D7F6-B498-43B3-948B-1728B52AA6E4}">
                <adec:decorative xmlns:adec="http://schemas.microsoft.com/office/drawing/2017/decorative" val="1"/>
              </a:ext>
            </a:extLst>
          </p:cNvPr>
          <p:cNvGrpSpPr/>
          <p:nvPr/>
        </p:nvGrpSpPr>
        <p:grpSpPr>
          <a:xfrm rot="10800000">
            <a:off x="4079945" y="1823709"/>
            <a:ext cx="668347" cy="4390458"/>
            <a:chOff x="7440653" y="1784930"/>
            <a:chExt cx="668347" cy="4390458"/>
          </a:xfrm>
        </p:grpSpPr>
        <p:sp>
          <p:nvSpPr>
            <p:cNvPr id="13" name="Left Bracket 12">
              <a:extLst>
                <a:ext uri="{FF2B5EF4-FFF2-40B4-BE49-F238E27FC236}">
                  <a16:creationId xmlns:a16="http://schemas.microsoft.com/office/drawing/2014/main" id="{657218F2-FC9F-4DE3-B774-F9509EACDAC5}"/>
                </a:ext>
              </a:extLst>
            </p:cNvPr>
            <p:cNvSpPr/>
            <p:nvPr/>
          </p:nvSpPr>
          <p:spPr>
            <a:xfrm rot="10800000">
              <a:off x="7440653" y="1784930"/>
              <a:ext cx="217369" cy="4390458"/>
            </a:xfrm>
            <a:prstGeom prst="leftBracket">
              <a:avLst>
                <a:gd name="adj" fmla="val 0"/>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5" name="Straight Connector 14">
              <a:extLst>
                <a:ext uri="{FF2B5EF4-FFF2-40B4-BE49-F238E27FC236}">
                  <a16:creationId xmlns:a16="http://schemas.microsoft.com/office/drawing/2014/main" id="{2C65AB77-62C4-43A2-B840-CD061F883623}"/>
                </a:ext>
              </a:extLst>
            </p:cNvPr>
            <p:cNvCxnSpPr>
              <a:cxnSpLocks/>
            </p:cNvCxnSpPr>
            <p:nvPr/>
          </p:nvCxnSpPr>
          <p:spPr>
            <a:xfrm>
              <a:off x="7658023" y="4007757"/>
              <a:ext cx="450977"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75E9397D-6F7D-2C48-AA3F-12FC5386829C}"/>
              </a:ext>
              <a:ext uri="{C183D7F6-B498-43B3-948B-1728B52AA6E4}">
                <adec:decorative xmlns:adec="http://schemas.microsoft.com/office/drawing/2017/decorative" val="1"/>
              </a:ext>
            </a:extLst>
          </p:cNvPr>
          <p:cNvGrpSpPr/>
          <p:nvPr/>
        </p:nvGrpSpPr>
        <p:grpSpPr>
          <a:xfrm>
            <a:off x="5076263" y="1792179"/>
            <a:ext cx="6354264" cy="4383212"/>
            <a:chOff x="5141578" y="1792179"/>
            <a:chExt cx="6354264" cy="4383212"/>
          </a:xfrm>
        </p:grpSpPr>
        <p:pic>
          <p:nvPicPr>
            <p:cNvPr id="71" name="Graphic 70">
              <a:extLst>
                <a:ext uri="{FF2B5EF4-FFF2-40B4-BE49-F238E27FC236}">
                  <a16:creationId xmlns:a16="http://schemas.microsoft.com/office/drawing/2014/main" id="{FCCAA93B-AA07-4DB6-96F2-108EC7EABE0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798173" y="2508056"/>
              <a:ext cx="365760" cy="365760"/>
            </a:xfrm>
            <a:prstGeom prst="rect">
              <a:avLst/>
            </a:prstGeom>
          </p:spPr>
        </p:pic>
        <p:pic>
          <p:nvPicPr>
            <p:cNvPr id="72" name="Graphic 71">
              <a:extLst>
                <a:ext uri="{FF2B5EF4-FFF2-40B4-BE49-F238E27FC236}">
                  <a16:creationId xmlns:a16="http://schemas.microsoft.com/office/drawing/2014/main" id="{A66BAB9B-6FC5-4F76-BE47-98A9F8B73E1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489575" y="2526521"/>
              <a:ext cx="328830" cy="328830"/>
            </a:xfrm>
            <a:prstGeom prst="rect">
              <a:avLst/>
            </a:prstGeom>
          </p:spPr>
        </p:pic>
        <p:sp>
          <p:nvSpPr>
            <p:cNvPr id="30" name="Rectangle 29">
              <a:extLst>
                <a:ext uri="{FF2B5EF4-FFF2-40B4-BE49-F238E27FC236}">
                  <a16:creationId xmlns:a16="http://schemas.microsoft.com/office/drawing/2014/main" id="{0C4B40F9-05B9-4896-979D-FD315E93EFFE}"/>
                </a:ext>
              </a:extLst>
            </p:cNvPr>
            <p:cNvSpPr/>
            <p:nvPr/>
          </p:nvSpPr>
          <p:spPr bwMode="auto">
            <a:xfrm>
              <a:off x="8402502" y="1980093"/>
              <a:ext cx="3093339" cy="1353624"/>
            </a:xfrm>
            <a:prstGeom prst="rect">
              <a:avLst/>
            </a:prstGeom>
            <a:noFill/>
            <a:ln w="1270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2" name="Title 1">
              <a:extLst>
                <a:ext uri="{FF2B5EF4-FFF2-40B4-BE49-F238E27FC236}">
                  <a16:creationId xmlns:a16="http://schemas.microsoft.com/office/drawing/2014/main" id="{FAF45F92-D238-4161-844D-2C369EB3B1E3}"/>
                </a:ext>
              </a:extLst>
            </p:cNvPr>
            <p:cNvSpPr txBox="1">
              <a:spLocks/>
            </p:cNvSpPr>
            <p:nvPr/>
          </p:nvSpPr>
          <p:spPr>
            <a:xfrm>
              <a:off x="8911634" y="1797363"/>
              <a:ext cx="2075074" cy="443198"/>
            </a:xfrm>
            <a:prstGeom prst="rect">
              <a:avLst/>
            </a:prstGeom>
            <a:solidFill>
              <a:srgbClr val="000000"/>
            </a:solidFill>
            <a:ln>
              <a:noFill/>
              <a:prstDash/>
            </a:ln>
            <a:effectLst/>
          </p:spPr>
          <p:txBody>
            <a:bodyPr rot="0" spcFirstLastPara="0" vertOverflow="overflow" horzOverflow="overflow" vert="horz" wrap="square" lIns="45720" tIns="0" rIns="4572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0">
                        <a:srgbClr val="FFFFFF"/>
                      </a:gs>
                      <a:gs pos="100000">
                        <a:srgbClr val="FFFFFF"/>
                      </a:gs>
                    </a:gsLst>
                    <a:lin ang="5400000" scaled="1"/>
                  </a:gradFill>
                  <a:effectLst/>
                  <a:uLnTx/>
                  <a:uFillTx/>
                  <a:latin typeface="Segoe UI Semibold"/>
                  <a:ea typeface="+mn-ea"/>
                  <a:cs typeface="Segoe UI" pitchFamily="34" charset="0"/>
                </a:rPr>
                <a:t>Azure Arc-enabled data services and ML</a:t>
              </a:r>
            </a:p>
          </p:txBody>
        </p:sp>
        <p:pic>
          <p:nvPicPr>
            <p:cNvPr id="20" name="Graphic 19">
              <a:extLst>
                <a:ext uri="{FF2B5EF4-FFF2-40B4-BE49-F238E27FC236}">
                  <a16:creationId xmlns:a16="http://schemas.microsoft.com/office/drawing/2014/main" id="{2CC34BCF-4A26-41BD-8336-EFE7424B549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636258" y="2517886"/>
              <a:ext cx="391064" cy="391064"/>
            </a:xfrm>
            <a:prstGeom prst="rect">
              <a:avLst/>
            </a:prstGeom>
          </p:spPr>
        </p:pic>
        <p:pic>
          <p:nvPicPr>
            <p:cNvPr id="39" name="Graphic 38">
              <a:extLst>
                <a:ext uri="{FF2B5EF4-FFF2-40B4-BE49-F238E27FC236}">
                  <a16:creationId xmlns:a16="http://schemas.microsoft.com/office/drawing/2014/main" id="{85C2B88D-2824-4822-973D-24A4892F9D6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062999" y="2526690"/>
              <a:ext cx="405030" cy="405028"/>
            </a:xfrm>
            <a:prstGeom prst="rect">
              <a:avLst/>
            </a:prstGeom>
          </p:spPr>
        </p:pic>
        <p:pic>
          <p:nvPicPr>
            <p:cNvPr id="40" name="Graphic 39">
              <a:extLst>
                <a:ext uri="{FF2B5EF4-FFF2-40B4-BE49-F238E27FC236}">
                  <a16:creationId xmlns:a16="http://schemas.microsoft.com/office/drawing/2014/main" id="{63D504E3-A1AE-4D4C-BA05-8D08402A874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489734" y="2517962"/>
              <a:ext cx="405036" cy="405034"/>
            </a:xfrm>
            <a:prstGeom prst="rect">
              <a:avLst/>
            </a:prstGeom>
          </p:spPr>
        </p:pic>
        <p:pic>
          <p:nvPicPr>
            <p:cNvPr id="41" name="Graphic 40">
              <a:extLst>
                <a:ext uri="{FF2B5EF4-FFF2-40B4-BE49-F238E27FC236}">
                  <a16:creationId xmlns:a16="http://schemas.microsoft.com/office/drawing/2014/main" id="{DDBA433E-E808-4BA2-912B-380E814D53B0}"/>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932372" y="2538870"/>
              <a:ext cx="386408" cy="386406"/>
            </a:xfrm>
            <a:prstGeom prst="rect">
              <a:avLst/>
            </a:prstGeom>
          </p:spPr>
        </p:pic>
        <p:pic>
          <p:nvPicPr>
            <p:cNvPr id="42" name="Graphic 41">
              <a:extLst>
                <a:ext uri="{FF2B5EF4-FFF2-40B4-BE49-F238E27FC236}">
                  <a16:creationId xmlns:a16="http://schemas.microsoft.com/office/drawing/2014/main" id="{B1C0261B-D88C-4B27-A6DA-A6002470E8E8}"/>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5407596" y="2541220"/>
              <a:ext cx="353822" cy="353820"/>
            </a:xfrm>
            <a:prstGeom prst="rect">
              <a:avLst/>
            </a:prstGeom>
          </p:spPr>
        </p:pic>
        <p:sp>
          <p:nvSpPr>
            <p:cNvPr id="2" name="Rectangle 1">
              <a:extLst>
                <a:ext uri="{FF2B5EF4-FFF2-40B4-BE49-F238E27FC236}">
                  <a16:creationId xmlns:a16="http://schemas.microsoft.com/office/drawing/2014/main" id="{46179C97-19B8-4114-93A0-044E5C8F1655}"/>
                </a:ext>
              </a:extLst>
            </p:cNvPr>
            <p:cNvSpPr/>
            <p:nvPr/>
          </p:nvSpPr>
          <p:spPr bwMode="auto">
            <a:xfrm>
              <a:off x="5141579" y="1979370"/>
              <a:ext cx="3125884" cy="1354347"/>
            </a:xfrm>
            <a:prstGeom prst="rect">
              <a:avLst/>
            </a:prstGeom>
            <a:noFill/>
            <a:ln w="1270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3" name="Title 1">
              <a:extLst>
                <a:ext uri="{FF2B5EF4-FFF2-40B4-BE49-F238E27FC236}">
                  <a16:creationId xmlns:a16="http://schemas.microsoft.com/office/drawing/2014/main" id="{C7954244-9DE6-4EEA-8D2D-FD89C8608454}"/>
                </a:ext>
              </a:extLst>
            </p:cNvPr>
            <p:cNvSpPr txBox="1">
              <a:spLocks/>
            </p:cNvSpPr>
            <p:nvPr/>
          </p:nvSpPr>
          <p:spPr>
            <a:xfrm>
              <a:off x="5701909" y="1792179"/>
              <a:ext cx="2005225" cy="443198"/>
            </a:xfrm>
            <a:prstGeom prst="rect">
              <a:avLst/>
            </a:prstGeom>
            <a:solidFill>
              <a:srgbClr val="000000"/>
            </a:solidFill>
            <a:ln>
              <a:noFill/>
              <a:prstDash/>
            </a:ln>
            <a:effectLst/>
          </p:spPr>
          <p:txBody>
            <a:bodyPr rot="0" spcFirstLastPara="0" vertOverflow="overflow" horzOverflow="overflow" vert="horz" wrap="square" lIns="45720" tIns="0" rIns="4572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0">
                        <a:srgbClr val="FFFFFF"/>
                      </a:gs>
                      <a:gs pos="100000">
                        <a:srgbClr val="FFFFFF"/>
                      </a:gs>
                    </a:gsLst>
                    <a:lin ang="5400000" scaled="1"/>
                  </a:gradFill>
                  <a:effectLst/>
                  <a:uLnTx/>
                  <a:uFillTx/>
                  <a:latin typeface="Segoe UI Semibold"/>
                  <a:ea typeface="+mn-ea"/>
                  <a:cs typeface="Segoe UI" pitchFamily="34" charset="0"/>
                </a:rPr>
                <a:t>Azure Arc-enabled application services</a:t>
              </a:r>
            </a:p>
          </p:txBody>
        </p:sp>
        <p:pic>
          <p:nvPicPr>
            <p:cNvPr id="62" name="Graphic 61">
              <a:extLst>
                <a:ext uri="{FF2B5EF4-FFF2-40B4-BE49-F238E27FC236}">
                  <a16:creationId xmlns:a16="http://schemas.microsoft.com/office/drawing/2014/main" id="{DDFAA2A9-22EE-4ABD-932D-A14E86C15292}"/>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343050" y="4007757"/>
              <a:ext cx="324760" cy="324760"/>
            </a:xfrm>
            <a:prstGeom prst="rect">
              <a:avLst/>
            </a:prstGeom>
          </p:spPr>
        </p:pic>
        <p:pic>
          <p:nvPicPr>
            <p:cNvPr id="64" name="Kubernetes" descr="Kubernetes">
              <a:extLst>
                <a:ext uri="{FF2B5EF4-FFF2-40B4-BE49-F238E27FC236}">
                  <a16:creationId xmlns:a16="http://schemas.microsoft.com/office/drawing/2014/main" id="{A2703DE5-F65C-4667-946F-2C5571FB187A}"/>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9341229" y="4013893"/>
              <a:ext cx="312494" cy="312490"/>
            </a:xfrm>
            <a:prstGeom prst="rect">
              <a:avLst/>
            </a:prstGeom>
          </p:spPr>
        </p:pic>
        <p:pic>
          <p:nvPicPr>
            <p:cNvPr id="73" name="Graphic 72" descr="Azure SQL">
              <a:extLst>
                <a:ext uri="{FF2B5EF4-FFF2-40B4-BE49-F238E27FC236}">
                  <a16:creationId xmlns:a16="http://schemas.microsoft.com/office/drawing/2014/main" id="{7DE4A29D-44AD-4CED-8941-8BFB549BF820}"/>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333278" y="4013893"/>
              <a:ext cx="312492" cy="312490"/>
            </a:xfrm>
            <a:prstGeom prst="rect">
              <a:avLst/>
            </a:prstGeom>
          </p:spPr>
        </p:pic>
        <p:pic>
          <p:nvPicPr>
            <p:cNvPr id="1026" name="Picture 2" descr="See the source image">
              <a:extLst>
                <a:ext uri="{FF2B5EF4-FFF2-40B4-BE49-F238E27FC236}">
                  <a16:creationId xmlns:a16="http://schemas.microsoft.com/office/drawing/2014/main" id="{3ADD2090-AFB1-40ED-83FB-47728766DFBD}"/>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7293992" y="3982561"/>
              <a:ext cx="375156" cy="37515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ee the source image">
              <a:extLst>
                <a:ext uri="{FF2B5EF4-FFF2-40B4-BE49-F238E27FC236}">
                  <a16:creationId xmlns:a16="http://schemas.microsoft.com/office/drawing/2014/main" id="{58B8E89A-E553-4E90-BF5F-38CEC2197E3D}"/>
                </a:ext>
              </a:extLst>
            </p:cNvPr>
            <p:cNvPicPr>
              <a:picLocks noChangeAspect="1" noChangeArrowheads="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6304455" y="3999836"/>
              <a:ext cx="338320" cy="340604"/>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2BA50826-351F-4C95-9D10-B2C033A3624F}"/>
                </a:ext>
              </a:extLst>
            </p:cNvPr>
            <p:cNvSpPr/>
            <p:nvPr/>
          </p:nvSpPr>
          <p:spPr bwMode="auto">
            <a:xfrm>
              <a:off x="5141578" y="3705562"/>
              <a:ext cx="6354264" cy="914400"/>
            </a:xfrm>
            <a:prstGeom prst="rect">
              <a:avLst/>
            </a:prstGeom>
            <a:noFill/>
            <a:ln w="1270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4" name="Title 1">
              <a:extLst>
                <a:ext uri="{FF2B5EF4-FFF2-40B4-BE49-F238E27FC236}">
                  <a16:creationId xmlns:a16="http://schemas.microsoft.com/office/drawing/2014/main" id="{E6D9482F-83FD-42A1-8638-E9734D8C2242}"/>
                </a:ext>
              </a:extLst>
            </p:cNvPr>
            <p:cNvSpPr txBox="1">
              <a:spLocks/>
            </p:cNvSpPr>
            <p:nvPr/>
          </p:nvSpPr>
          <p:spPr>
            <a:xfrm>
              <a:off x="6767753" y="3567062"/>
              <a:ext cx="3131050" cy="221599"/>
            </a:xfrm>
            <a:prstGeom prst="rect">
              <a:avLst/>
            </a:prstGeom>
            <a:solidFill>
              <a:srgbClr val="000000"/>
            </a:solidFill>
            <a:ln>
              <a:noFill/>
              <a:prstDash/>
            </a:ln>
            <a:effectLst/>
          </p:spPr>
          <p:txBody>
            <a:bodyPr rot="0" spcFirstLastPara="0" vertOverflow="overflow" horzOverflow="overflow" vert="horz" wrap="none" lIns="45720" tIns="0" rIns="4572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0">
                        <a:srgbClr val="FFFFFF"/>
                      </a:gs>
                      <a:gs pos="100000">
                        <a:srgbClr val="FFFFFF"/>
                      </a:gs>
                    </a:gsLst>
                    <a:lin ang="5400000" scaled="1"/>
                  </a:gradFill>
                  <a:effectLst/>
                  <a:uLnTx/>
                  <a:uFillTx/>
                  <a:latin typeface="Segoe UI Semibold"/>
                  <a:ea typeface="+mn-ea"/>
                  <a:cs typeface="Segoe UI" pitchFamily="34" charset="0"/>
                </a:rPr>
                <a:t>Azure Arc-enabled infrastructure</a:t>
              </a:r>
            </a:p>
          </p:txBody>
        </p:sp>
        <p:sp>
          <p:nvSpPr>
            <p:cNvPr id="45" name="Rectangle 44">
              <a:extLst>
                <a:ext uri="{FF2B5EF4-FFF2-40B4-BE49-F238E27FC236}">
                  <a16:creationId xmlns:a16="http://schemas.microsoft.com/office/drawing/2014/main" id="{90DBA230-5D00-463D-8ED2-3656C1CB329F}"/>
                </a:ext>
              </a:extLst>
            </p:cNvPr>
            <p:cNvSpPr/>
            <p:nvPr/>
          </p:nvSpPr>
          <p:spPr bwMode="auto">
            <a:xfrm>
              <a:off x="5141578" y="4986143"/>
              <a:ext cx="6354264" cy="1189248"/>
            </a:xfrm>
            <a:prstGeom prst="rect">
              <a:avLst/>
            </a:prstGeom>
            <a:noFill/>
            <a:ln w="1270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7" name="Title 1">
              <a:extLst>
                <a:ext uri="{FF2B5EF4-FFF2-40B4-BE49-F238E27FC236}">
                  <a16:creationId xmlns:a16="http://schemas.microsoft.com/office/drawing/2014/main" id="{9D834357-888E-4BAF-94F6-AE17779CCEE5}"/>
                </a:ext>
              </a:extLst>
            </p:cNvPr>
            <p:cNvSpPr txBox="1">
              <a:spLocks/>
            </p:cNvSpPr>
            <p:nvPr/>
          </p:nvSpPr>
          <p:spPr>
            <a:xfrm>
              <a:off x="7114726" y="4855760"/>
              <a:ext cx="2407968" cy="221599"/>
            </a:xfrm>
            <a:prstGeom prst="rect">
              <a:avLst/>
            </a:prstGeom>
            <a:solidFill>
              <a:srgbClr val="000000"/>
            </a:solidFill>
            <a:ln>
              <a:noFill/>
              <a:prstDash/>
            </a:ln>
            <a:effectLst/>
          </p:spPr>
          <p:txBody>
            <a:bodyPr rot="0" spcFirstLastPara="0" vertOverflow="overflow" horzOverflow="overflow" vert="horz" wrap="none" lIns="45720" tIns="0" rIns="4572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0">
                        <a:srgbClr val="FFFFFF"/>
                      </a:gs>
                      <a:gs pos="100000">
                        <a:srgbClr val="FFFFFF"/>
                      </a:gs>
                    </a:gsLst>
                    <a:lin ang="5400000" scaled="1"/>
                  </a:gradFill>
                  <a:effectLst/>
                  <a:uLnTx/>
                  <a:uFillTx/>
                  <a:latin typeface="Segoe UI Semibold"/>
                  <a:ea typeface="+mn-ea"/>
                  <a:cs typeface="Segoe UI" pitchFamily="34" charset="0"/>
                </a:rPr>
                <a:t>Hybrid and </a:t>
              </a:r>
              <a:r>
                <a:rPr kumimoji="0" lang="en-US" sz="1600" b="0" i="0" u="none" strike="noStrike" kern="1200" cap="none" spc="0" normalizeH="0" baseline="0" noProof="0" err="1">
                  <a:ln w="3175">
                    <a:noFill/>
                  </a:ln>
                  <a:gradFill>
                    <a:gsLst>
                      <a:gs pos="0">
                        <a:srgbClr val="FFFFFF"/>
                      </a:gs>
                      <a:gs pos="100000">
                        <a:srgbClr val="FFFFFF"/>
                      </a:gs>
                    </a:gsLst>
                    <a:lin ang="5400000" scaled="1"/>
                  </a:gradFill>
                  <a:effectLst/>
                  <a:uLnTx/>
                  <a:uFillTx/>
                  <a:latin typeface="Segoe UI Semibold"/>
                  <a:ea typeface="+mn-ea"/>
                  <a:cs typeface="Segoe UI" pitchFamily="34" charset="0"/>
                </a:rPr>
                <a:t>Multicloud</a:t>
              </a:r>
              <a:endParaRPr kumimoji="0" lang="en-US" sz="1600" b="0" i="0" u="none" strike="noStrike" kern="1200" cap="none" spc="0" normalizeH="0" baseline="0" noProof="0">
                <a:ln w="3175">
                  <a:noFill/>
                </a:ln>
                <a:gradFill>
                  <a:gsLst>
                    <a:gs pos="0">
                      <a:srgbClr val="FFFFFF"/>
                    </a:gs>
                    <a:gs pos="100000">
                      <a:srgbClr val="FFFFFF"/>
                    </a:gs>
                  </a:gsLst>
                  <a:lin ang="5400000" scaled="1"/>
                </a:gradFill>
                <a:effectLst/>
                <a:uLnTx/>
                <a:uFillTx/>
                <a:latin typeface="Segoe UI Semibold"/>
                <a:ea typeface="+mn-ea"/>
                <a:cs typeface="Segoe UI" pitchFamily="34" charset="0"/>
              </a:endParaRPr>
            </a:p>
          </p:txBody>
        </p:sp>
        <p:pic>
          <p:nvPicPr>
            <p:cNvPr id="3" name="Graphic 2">
              <a:extLst>
                <a:ext uri="{FF2B5EF4-FFF2-40B4-BE49-F238E27FC236}">
                  <a16:creationId xmlns:a16="http://schemas.microsoft.com/office/drawing/2014/main" id="{650574B5-873B-4438-8C1E-900A863295F6}"/>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9058095" y="2508056"/>
              <a:ext cx="420429" cy="365760"/>
            </a:xfrm>
            <a:prstGeom prst="rect">
              <a:avLst/>
            </a:prstGeom>
            <a:effectLst>
              <a:outerShdw blurRad="50800" dir="2700000" algn="tl" rotWithShape="0">
                <a:prstClr val="black">
                  <a:alpha val="40000"/>
                </a:prstClr>
              </a:outerShdw>
            </a:effectLst>
          </p:spPr>
        </p:pic>
        <p:pic>
          <p:nvPicPr>
            <p:cNvPr id="29" name="Picture 4" descr="Image result for google cloud logo png">
              <a:extLst>
                <a:ext uri="{FF2B5EF4-FFF2-40B4-BE49-F238E27FC236}">
                  <a16:creationId xmlns:a16="http://schemas.microsoft.com/office/drawing/2014/main" id="{9038F89A-8788-457C-991C-0B432CAFFADA}"/>
                </a:ext>
              </a:extLst>
            </p:cNvPr>
            <p:cNvPicPr>
              <a:picLocks noChangeAspect="1" noChangeArrowheads="1"/>
            </p:cNvPicPr>
            <p:nvPr/>
          </p:nvPicPr>
          <p:blipFill rotWithShape="1">
            <a:blip r:embed="rId37">
              <a:extLst>
                <a:ext uri="{28A0092B-C50C-407E-A947-70E740481C1C}">
                  <a14:useLocalDpi xmlns:a14="http://schemas.microsoft.com/office/drawing/2010/main" val="0"/>
                </a:ext>
              </a:extLst>
            </a:blip>
            <a:srcRect/>
            <a:stretch/>
          </p:blipFill>
          <p:spPr bwMode="auto">
            <a:xfrm>
              <a:off x="8994295" y="5373969"/>
              <a:ext cx="411827" cy="32234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19A13AD7-AF34-4F18-B6CB-0A7095043309}"/>
                </a:ext>
              </a:extLst>
            </p:cNvPr>
            <p:cNvGrpSpPr/>
            <p:nvPr/>
          </p:nvGrpSpPr>
          <p:grpSpPr>
            <a:xfrm>
              <a:off x="9611595" y="5364927"/>
              <a:ext cx="612026" cy="370263"/>
              <a:chOff x="4019634" y="4244848"/>
              <a:chExt cx="411827" cy="239031"/>
            </a:xfrm>
          </p:grpSpPr>
          <p:pic>
            <p:nvPicPr>
              <p:cNvPr id="35" name="Picture 2" descr="Image result for aws logo png">
                <a:extLst>
                  <a:ext uri="{FF2B5EF4-FFF2-40B4-BE49-F238E27FC236}">
                    <a16:creationId xmlns:a16="http://schemas.microsoft.com/office/drawing/2014/main" id="{A89260A2-6274-42BD-886F-D69AFB577B02}"/>
                  </a:ext>
                </a:extLst>
              </p:cNvPr>
              <p:cNvPicPr>
                <a:picLocks noChangeAspect="1" noChangeArrowheads="1"/>
              </p:cNvPicPr>
              <p:nvPr/>
            </p:nvPicPr>
            <p:blipFill rotWithShape="1">
              <a:blip r:embed="rId38">
                <a:extLst>
                  <a:ext uri="{28A0092B-C50C-407E-A947-70E740481C1C}">
                    <a14:useLocalDpi xmlns:a14="http://schemas.microsoft.com/office/drawing/2010/main" val="0"/>
                  </a:ext>
                </a:extLst>
              </a:blip>
              <a:srcRect/>
              <a:stretch/>
            </p:blipFill>
            <p:spPr bwMode="auto">
              <a:xfrm>
                <a:off x="4019634" y="4377298"/>
                <a:ext cx="411827" cy="10658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Image result for aws logo png">
                <a:extLst>
                  <a:ext uri="{FF2B5EF4-FFF2-40B4-BE49-F238E27FC236}">
                    <a16:creationId xmlns:a16="http://schemas.microsoft.com/office/drawing/2014/main" id="{B08FED1A-787A-48A9-B12C-FF509C16EBAA}"/>
                  </a:ext>
                </a:extLst>
              </p:cNvPr>
              <p:cNvPicPr>
                <a:picLocks noChangeAspect="1" noChangeArrowheads="1"/>
              </p:cNvPicPr>
              <p:nvPr/>
            </p:nvPicPr>
            <p:blipFill rotWithShape="1">
              <a:blip r:embed="rId39">
                <a:extLst>
                  <a:ext uri="{BEBA8EAE-BF5A-486C-A8C5-ECC9F3942E4B}">
                    <a14:imgProps xmlns:a14="http://schemas.microsoft.com/office/drawing/2010/main">
                      <a14:imgLayer r:embed="rId40">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4019634" y="4244848"/>
                <a:ext cx="411827" cy="151108"/>
              </a:xfrm>
              <a:prstGeom prst="rect">
                <a:avLst/>
              </a:prstGeom>
              <a:noFill/>
              <a:extLst>
                <a:ext uri="{909E8E84-426E-40DD-AFC4-6F175D3DCCD1}">
                  <a14:hiddenFill xmlns:a14="http://schemas.microsoft.com/office/drawing/2010/main">
                    <a:solidFill>
                      <a:srgbClr val="FFFFFF"/>
                    </a:solidFill>
                  </a14:hiddenFill>
                </a:ext>
              </a:extLst>
            </p:spPr>
          </p:pic>
        </p:grpSp>
        <p:pic>
          <p:nvPicPr>
            <p:cNvPr id="37" name="Picture 2" descr="Vmware Png Logo - Free Transparent PNG Logos">
              <a:extLst>
                <a:ext uri="{FF2B5EF4-FFF2-40B4-BE49-F238E27FC236}">
                  <a16:creationId xmlns:a16="http://schemas.microsoft.com/office/drawing/2014/main" id="{5349CF12-86FB-4A54-8F81-9BF2E01F68DF}"/>
                </a:ext>
              </a:extLst>
            </p:cNvPr>
            <p:cNvPicPr>
              <a:picLocks noChangeAspect="1" noChangeArrowheads="1"/>
            </p:cNvPicPr>
            <p:nvPr/>
          </p:nvPicPr>
          <p:blipFill>
            <a:blip r:embed="rId41">
              <a:extLst>
                <a:ext uri="{BEBA8EAE-BF5A-486C-A8C5-ECC9F3942E4B}">
                  <a14:imgProps xmlns:a14="http://schemas.microsoft.com/office/drawing/2010/main">
                    <a14:imgLayer r:embed="rId42">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669148" y="5495829"/>
              <a:ext cx="895631" cy="13644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DC93DE9F-3322-4B62-A918-AB7E22F06B0A}"/>
                </a:ext>
              </a:extLst>
            </p:cNvPr>
            <p:cNvGrpSpPr/>
            <p:nvPr/>
          </p:nvGrpSpPr>
          <p:grpSpPr>
            <a:xfrm>
              <a:off x="6371048" y="5178155"/>
              <a:ext cx="1103054" cy="842704"/>
              <a:chOff x="10417811" y="5159373"/>
              <a:chExt cx="1209852" cy="924295"/>
            </a:xfrm>
          </p:grpSpPr>
          <p:pic>
            <p:nvPicPr>
              <p:cNvPr id="48" name="Graphic 47">
                <a:extLst>
                  <a:ext uri="{FF2B5EF4-FFF2-40B4-BE49-F238E27FC236}">
                    <a16:creationId xmlns:a16="http://schemas.microsoft.com/office/drawing/2014/main" id="{D2446BFF-9232-41F8-A01B-36A3C4F501EA}"/>
                  </a:ext>
                </a:extLst>
              </p:cNvPr>
              <p:cNvPicPr>
                <a:picLocks noChangeAspect="1"/>
              </p:cNvPicPr>
              <p:nvPr/>
            </p:nvPicPr>
            <p:blipFill>
              <a:blip r:embed="rId43">
                <a:grayscl/>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0736682" y="5159373"/>
                <a:ext cx="505806" cy="505806"/>
              </a:xfrm>
              <a:prstGeom prst="rect">
                <a:avLst/>
              </a:prstGeom>
            </p:spPr>
          </p:pic>
          <p:sp>
            <p:nvSpPr>
              <p:cNvPr id="38" name="Title 1">
                <a:extLst>
                  <a:ext uri="{FF2B5EF4-FFF2-40B4-BE49-F238E27FC236}">
                    <a16:creationId xmlns:a16="http://schemas.microsoft.com/office/drawing/2014/main" id="{6D9F9EA2-972A-4070-9819-7425F194BCAA}"/>
                  </a:ext>
                </a:extLst>
              </p:cNvPr>
              <p:cNvSpPr txBox="1">
                <a:spLocks/>
              </p:cNvSpPr>
              <p:nvPr/>
            </p:nvSpPr>
            <p:spPr>
              <a:xfrm>
                <a:off x="10417811" y="5719086"/>
                <a:ext cx="1209852" cy="364582"/>
              </a:xfrm>
              <a:prstGeom prst="rect">
                <a:avLst/>
              </a:prstGeom>
              <a:noFill/>
              <a:ln>
                <a:noFill/>
                <a:prstDash/>
              </a:ln>
              <a:effectLst/>
            </p:spPr>
            <p:txBody>
              <a:bodyPr rot="0" spcFirstLastPara="0" vertOverflow="overflow" horzOverflow="overflow" vert="horz" wrap="square" lIns="45720" tIns="0" rIns="4572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200" b="0" i="0" u="none" strike="noStrike" kern="1200" cap="none" spc="0" normalizeH="0" baseline="0" noProof="0">
                    <a:ln w="3175">
                      <a:noFill/>
                    </a:ln>
                    <a:gradFill>
                      <a:gsLst>
                        <a:gs pos="0">
                          <a:srgbClr val="FFFFFF"/>
                        </a:gs>
                        <a:gs pos="100000">
                          <a:srgbClr val="FFFFFF"/>
                        </a:gs>
                      </a:gsLst>
                      <a:lin ang="5400000" scaled="1"/>
                    </a:gradFill>
                    <a:effectLst/>
                    <a:uLnTx/>
                    <a:uFillTx/>
                    <a:latin typeface="Segoe UI Semibold"/>
                    <a:ea typeface="+mn-ea"/>
                    <a:cs typeface="Segoe UI" pitchFamily="34" charset="0"/>
                  </a:rPr>
                  <a:t>Azure Stack HCI</a:t>
                </a:r>
              </a:p>
            </p:txBody>
          </p:sp>
        </p:grpSp>
      </p:grpSp>
      <p:sp>
        <p:nvSpPr>
          <p:cNvPr id="50" name="Rectangle 49">
            <a:extLst>
              <a:ext uri="{FF2B5EF4-FFF2-40B4-BE49-F238E27FC236}">
                <a16:creationId xmlns:a16="http://schemas.microsoft.com/office/drawing/2014/main" id="{CF67B530-30FB-41F7-AA1D-AC27C322B4BA}"/>
              </a:ext>
            </a:extLst>
          </p:cNvPr>
          <p:cNvSpPr/>
          <p:nvPr/>
        </p:nvSpPr>
        <p:spPr bwMode="auto">
          <a:xfrm>
            <a:off x="9875520" y="-1506785"/>
            <a:ext cx="2316480" cy="1251116"/>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New slide, need design consistency</a:t>
            </a:r>
          </a:p>
        </p:txBody>
      </p:sp>
    </p:spTree>
    <p:extLst>
      <p:ext uri="{BB962C8B-B14F-4D97-AF65-F5344CB8AC3E}">
        <p14:creationId xmlns:p14="http://schemas.microsoft.com/office/powerpoint/2010/main" val="2686045943"/>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42" presetClass="path" presetSubtype="0" decel="100000" fill="hold" nodeType="withEffect">
                                  <p:stCondLst>
                                    <p:cond delay="2000"/>
                                  </p:stCondLst>
                                  <p:childTnLst>
                                    <p:animMotion origin="layout" path="M 1.66667E-6 0.04607 L 1.66667E-6 -3.33333E-6 " pathEditMode="relative" rAng="0" ptsTypes="AA">
                                      <p:cBhvr>
                                        <p:cTn id="9" dur="600" fill="hold"/>
                                        <p:tgtEl>
                                          <p:spTgt spid="25"/>
                                        </p:tgtEl>
                                        <p:attrNameLst>
                                          <p:attrName>ppt_x</p:attrName>
                                          <p:attrName>ppt_y</p:attrName>
                                        </p:attrNameLst>
                                      </p:cBhvr>
                                      <p:rCtr x="0" y="-2315"/>
                                    </p:animMotion>
                                  </p:childTnLst>
                                </p:cTn>
                              </p:par>
                              <p:par>
                                <p:cTn id="10" presetID="10" presetClass="entr" presetSubtype="0" fill="hold" nodeType="withEffect">
                                  <p:stCondLst>
                                    <p:cond delay="600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42" presetClass="path" presetSubtype="0" decel="100000" fill="hold" nodeType="withEffect">
                                  <p:stCondLst>
                                    <p:cond delay="6000"/>
                                  </p:stCondLst>
                                  <p:childTnLst>
                                    <p:animMotion origin="layout" path="M -3.125E-6 0.04606 L -3.125E-6 2.96296E-6 " pathEditMode="relative" rAng="0" ptsTypes="AA">
                                      <p:cBhvr>
                                        <p:cTn id="14" dur="600" fill="hold"/>
                                        <p:tgtEl>
                                          <p:spTgt spid="24"/>
                                        </p:tgtEl>
                                        <p:attrNameLst>
                                          <p:attrName>ppt_x</p:attrName>
                                          <p:attrName>ppt_y</p:attrName>
                                        </p:attrNameLst>
                                      </p:cBhvr>
                                      <p:rCtr x="0" y="-2315"/>
                                    </p:animMotion>
                                  </p:childTnLst>
                                </p:cTn>
                              </p:par>
                              <p:par>
                                <p:cTn id="15" presetID="10" presetClass="entr" presetSubtype="0" fill="hold" nodeType="withEffect">
                                  <p:stCondLst>
                                    <p:cond delay="400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42" presetClass="path" presetSubtype="0" decel="100000" fill="hold" nodeType="withEffect">
                                  <p:stCondLst>
                                    <p:cond delay="4000"/>
                                  </p:stCondLst>
                                  <p:childTnLst>
                                    <p:animMotion origin="layout" path="M -3.125E-6 0.04606 L -3.125E-6 2.96296E-6 " pathEditMode="relative" rAng="0" ptsTypes="AA">
                                      <p:cBhvr>
                                        <p:cTn id="19" dur="600" fill="hold"/>
                                        <p:tgtEl>
                                          <p:spTgt spid="2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CF267-0501-44B7-98C9-77CD8EDA58A6}"/>
              </a:ext>
            </a:extLst>
          </p:cNvPr>
          <p:cNvSpPr>
            <a:spLocks noGrp="1"/>
          </p:cNvSpPr>
          <p:nvPr>
            <p:ph type="title"/>
          </p:nvPr>
        </p:nvSpPr>
        <p:spPr>
          <a:xfrm>
            <a:off x="588962" y="457200"/>
            <a:ext cx="7181045" cy="492443"/>
          </a:xfrm>
        </p:spPr>
        <p:txBody>
          <a:bodyPr/>
          <a:lstStyle/>
          <a:p>
            <a:r>
              <a:rPr lang="en-US" sz="3200"/>
              <a:t>Azure Arc-enabled data services (1 of 5)</a:t>
            </a:r>
          </a:p>
        </p:txBody>
      </p:sp>
      <p:sp>
        <p:nvSpPr>
          <p:cNvPr id="4" name="Text Placeholder 3">
            <a:extLst>
              <a:ext uri="{FF2B5EF4-FFF2-40B4-BE49-F238E27FC236}">
                <a16:creationId xmlns:a16="http://schemas.microsoft.com/office/drawing/2014/main" id="{FD827060-5BF0-4F87-8DE7-AA55FDB97FF5}"/>
              </a:ext>
            </a:extLst>
          </p:cNvPr>
          <p:cNvSpPr>
            <a:spLocks noGrp="1"/>
          </p:cNvSpPr>
          <p:nvPr>
            <p:ph type="body" sz="quarter" idx="13"/>
          </p:nvPr>
        </p:nvSpPr>
        <p:spPr>
          <a:xfrm>
            <a:off x="584199" y="1064419"/>
            <a:ext cx="5614469" cy="369887"/>
          </a:xfrm>
        </p:spPr>
        <p:txBody>
          <a:bodyPr vert="horz" wrap="square" lIns="0" tIns="0" rIns="0" bIns="0" rtlCol="0">
            <a:spAutoFit/>
          </a:bodyPr>
          <a:lstStyle/>
          <a:p>
            <a:r>
              <a:rPr lang="en-US">
                <a:solidFill>
                  <a:srgbClr val="50E6FF"/>
                </a:solidFill>
              </a:rPr>
              <a:t>SQL Managed Instance High Availability</a:t>
            </a:r>
          </a:p>
        </p:txBody>
      </p:sp>
      <p:sp>
        <p:nvSpPr>
          <p:cNvPr id="3" name="Content Placeholder 2">
            <a:extLst>
              <a:ext uri="{FF2B5EF4-FFF2-40B4-BE49-F238E27FC236}">
                <a16:creationId xmlns:a16="http://schemas.microsoft.com/office/drawing/2014/main" id="{B27076CB-5222-45C2-8D8A-A10E4DB269FD}"/>
              </a:ext>
            </a:extLst>
          </p:cNvPr>
          <p:cNvSpPr>
            <a:spLocks noGrp="1"/>
          </p:cNvSpPr>
          <p:nvPr>
            <p:ph sz="quarter" idx="12"/>
          </p:nvPr>
        </p:nvSpPr>
        <p:spPr>
          <a:xfrm>
            <a:off x="584201" y="1766061"/>
            <a:ext cx="3827334" cy="2564805"/>
          </a:xfrm>
        </p:spPr>
        <p:txBody>
          <a:bodyPr/>
          <a:lstStyle/>
          <a:p>
            <a:pPr lvl="0"/>
            <a:r>
              <a:rPr lang="en-US" noProof="0"/>
              <a:t>Built-in Setup</a:t>
            </a:r>
          </a:p>
          <a:p>
            <a:pPr lvl="0"/>
            <a:r>
              <a:rPr lang="en-US" noProof="0"/>
              <a:t>No other cluster technologies</a:t>
            </a:r>
          </a:p>
          <a:p>
            <a:pPr lvl="0"/>
            <a:r>
              <a:rPr lang="en-US" noProof="0"/>
              <a:t>Default configuration with</a:t>
            </a:r>
            <a:br>
              <a:rPr lang="en-US" noProof="0"/>
            </a:br>
            <a:r>
              <a:rPr lang="en-US" noProof="0"/>
              <a:t>3 sync replicas</a:t>
            </a:r>
          </a:p>
          <a:p>
            <a:pPr lvl="0"/>
            <a:r>
              <a:rPr lang="en-US" noProof="0"/>
              <a:t>Primary and readable secondary endpoints</a:t>
            </a:r>
          </a:p>
          <a:p>
            <a:pPr lvl="0"/>
            <a:r>
              <a:rPr lang="en-US"/>
              <a:t>Automated Failover</a:t>
            </a:r>
            <a:endParaRPr lang="en-US" noProof="0"/>
          </a:p>
        </p:txBody>
      </p:sp>
      <p:cxnSp>
        <p:nvCxnSpPr>
          <p:cNvPr id="64" name="Straight Connector 63">
            <a:extLst>
              <a:ext uri="{FF2B5EF4-FFF2-40B4-BE49-F238E27FC236}">
                <a16:creationId xmlns:a16="http://schemas.microsoft.com/office/drawing/2014/main" id="{8565BA72-8B0F-4CAC-82DF-8D12B3C0AD59}"/>
              </a:ext>
              <a:ext uri="{C183D7F6-B498-43B3-948B-1728B52AA6E4}">
                <adec:decorative xmlns:adec="http://schemas.microsoft.com/office/drawing/2017/decorative" val="1"/>
              </a:ext>
            </a:extLst>
          </p:cNvPr>
          <p:cNvCxnSpPr>
            <a:cxnSpLocks/>
            <a:stCxn id="66" idx="2"/>
            <a:endCxn id="75" idx="0"/>
          </p:cNvCxnSpPr>
          <p:nvPr/>
        </p:nvCxnSpPr>
        <p:spPr>
          <a:xfrm>
            <a:off x="8684407" y="1745662"/>
            <a:ext cx="1916" cy="288281"/>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D75EA957-E8D0-4D61-A5E7-307F9F0CF0AE}"/>
              </a:ext>
              <a:ext uri="{C183D7F6-B498-43B3-948B-1728B52AA6E4}">
                <adec:decorative xmlns:adec="http://schemas.microsoft.com/office/drawing/2017/decorative" val="1"/>
              </a:ext>
            </a:extLst>
          </p:cNvPr>
          <p:cNvSpPr/>
          <p:nvPr/>
        </p:nvSpPr>
        <p:spPr bwMode="auto">
          <a:xfrm>
            <a:off x="7770007" y="585788"/>
            <a:ext cx="1828800" cy="1159874"/>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67" name="Rectangle 66">
            <a:extLst>
              <a:ext uri="{FF2B5EF4-FFF2-40B4-BE49-F238E27FC236}">
                <a16:creationId xmlns:a16="http://schemas.microsoft.com/office/drawing/2014/main" id="{CD1A6FA6-F7A8-4AC5-A956-8725F57F3A7C}"/>
              </a:ext>
              <a:ext uri="{C183D7F6-B498-43B3-948B-1728B52AA6E4}">
                <adec:decorative xmlns:adec="http://schemas.microsoft.com/office/drawing/2017/decorative" val="1"/>
              </a:ext>
            </a:extLst>
          </p:cNvPr>
          <p:cNvSpPr/>
          <p:nvPr/>
        </p:nvSpPr>
        <p:spPr bwMode="auto">
          <a:xfrm>
            <a:off x="5759427"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68" name="Rectangle 67">
            <a:extLst>
              <a:ext uri="{FF2B5EF4-FFF2-40B4-BE49-F238E27FC236}">
                <a16:creationId xmlns:a16="http://schemas.microsoft.com/office/drawing/2014/main" id="{ADF3225F-693F-4D59-99E0-9CCD6BF9932B}"/>
              </a:ext>
              <a:ext uri="{C183D7F6-B498-43B3-948B-1728B52AA6E4}">
                <adec:decorative xmlns:adec="http://schemas.microsoft.com/office/drawing/2017/decorative" val="1"/>
              </a:ext>
            </a:extLst>
          </p:cNvPr>
          <p:cNvSpPr/>
          <p:nvPr/>
        </p:nvSpPr>
        <p:spPr bwMode="auto">
          <a:xfrm>
            <a:off x="5840400" y="2412225"/>
            <a:ext cx="1666854"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grpSp>
        <p:nvGrpSpPr>
          <p:cNvPr id="8" name="Group 7">
            <a:extLst>
              <a:ext uri="{FF2B5EF4-FFF2-40B4-BE49-F238E27FC236}">
                <a16:creationId xmlns:a16="http://schemas.microsoft.com/office/drawing/2014/main" id="{139D827F-3EDD-418F-A630-2280F211EB2C}"/>
              </a:ext>
              <a:ext uri="{C183D7F6-B498-43B3-948B-1728B52AA6E4}">
                <adec:decorative xmlns:adec="http://schemas.microsoft.com/office/drawing/2017/decorative" val="1"/>
              </a:ext>
            </a:extLst>
          </p:cNvPr>
          <p:cNvGrpSpPr/>
          <p:nvPr/>
        </p:nvGrpSpPr>
        <p:grpSpPr>
          <a:xfrm>
            <a:off x="5988027" y="3088058"/>
            <a:ext cx="1371600" cy="619246"/>
            <a:chOff x="5988027" y="3088058"/>
            <a:chExt cx="1371600" cy="619246"/>
          </a:xfrm>
        </p:grpSpPr>
        <p:sp>
          <p:nvSpPr>
            <p:cNvPr id="70" name="Rectangle 69">
              <a:extLst>
                <a:ext uri="{FF2B5EF4-FFF2-40B4-BE49-F238E27FC236}">
                  <a16:creationId xmlns:a16="http://schemas.microsoft.com/office/drawing/2014/main" id="{7516A297-010C-4335-B61B-AF5A3EFBFB65}"/>
                </a:ext>
                <a:ext uri="{C183D7F6-B498-43B3-948B-1728B52AA6E4}">
                  <adec:decorative xmlns:adec="http://schemas.microsoft.com/office/drawing/2017/decorative" val="1"/>
                </a:ext>
              </a:extLst>
            </p:cNvPr>
            <p:cNvSpPr/>
            <p:nvPr/>
          </p:nvSpPr>
          <p:spPr bwMode="auto">
            <a:xfrm>
              <a:off x="5988027"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Primary</a:t>
              </a:r>
            </a:p>
          </p:txBody>
        </p:sp>
        <p:pic>
          <p:nvPicPr>
            <p:cNvPr id="71" name="Graphic 70">
              <a:extLst>
                <a:ext uri="{FF2B5EF4-FFF2-40B4-BE49-F238E27FC236}">
                  <a16:creationId xmlns:a16="http://schemas.microsoft.com/office/drawing/2014/main" id="{4F47B917-7E2F-4AE5-943D-C0FA33474D3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81227" y="3189863"/>
              <a:ext cx="415636" cy="415636"/>
            </a:xfrm>
            <a:prstGeom prst="rect">
              <a:avLst/>
            </a:prstGeom>
          </p:spPr>
        </p:pic>
      </p:grpSp>
      <p:pic>
        <p:nvPicPr>
          <p:cNvPr id="72" name="Picture 2">
            <a:extLst>
              <a:ext uri="{FF2B5EF4-FFF2-40B4-BE49-F238E27FC236}">
                <a16:creationId xmlns:a16="http://schemas.microsoft.com/office/drawing/2014/main" id="{6280CEAB-CF92-4136-87DA-52D4A0701264}"/>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2627" y="2500529"/>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73">
            <a:extLst>
              <a:ext uri="{FF2B5EF4-FFF2-40B4-BE49-F238E27FC236}">
                <a16:creationId xmlns:a16="http://schemas.microsoft.com/office/drawing/2014/main" id="{36DA4CA0-E765-4423-A620-45D779B2F330}"/>
              </a:ext>
              <a:ext uri="{C183D7F6-B498-43B3-948B-1728B52AA6E4}">
                <adec:decorative xmlns:adec="http://schemas.microsoft.com/office/drawing/2017/decorative" val="1"/>
              </a:ext>
            </a:extLst>
          </p:cNvPr>
          <p:cNvSpPr/>
          <p:nvPr/>
        </p:nvSpPr>
        <p:spPr bwMode="auto">
          <a:xfrm>
            <a:off x="5988027" y="3960959"/>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75" name="Rectangle 74">
            <a:extLst>
              <a:ext uri="{FF2B5EF4-FFF2-40B4-BE49-F238E27FC236}">
                <a16:creationId xmlns:a16="http://schemas.microsoft.com/office/drawing/2014/main" id="{BA0409F5-9F5B-472E-AC37-47A1F2FB18D2}"/>
              </a:ext>
              <a:ext uri="{C183D7F6-B498-43B3-948B-1728B52AA6E4}">
                <adec:decorative xmlns:adec="http://schemas.microsoft.com/office/drawing/2017/decorative" val="1"/>
              </a:ext>
            </a:extLst>
          </p:cNvPr>
          <p:cNvSpPr/>
          <p:nvPr/>
        </p:nvSpPr>
        <p:spPr bwMode="auto">
          <a:xfrm>
            <a:off x="7771923"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78" name="Rectangle 77">
            <a:extLst>
              <a:ext uri="{FF2B5EF4-FFF2-40B4-BE49-F238E27FC236}">
                <a16:creationId xmlns:a16="http://schemas.microsoft.com/office/drawing/2014/main" id="{841A56AD-1089-40B9-BF25-16F2A9BD564B}"/>
              </a:ext>
              <a:ext uri="{C183D7F6-B498-43B3-948B-1728B52AA6E4}">
                <adec:decorative xmlns:adec="http://schemas.microsoft.com/office/drawing/2017/decorative" val="1"/>
              </a:ext>
            </a:extLst>
          </p:cNvPr>
          <p:cNvSpPr/>
          <p:nvPr/>
        </p:nvSpPr>
        <p:spPr bwMode="auto">
          <a:xfrm>
            <a:off x="7850980" y="2412225"/>
            <a:ext cx="1666854"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grpSp>
        <p:nvGrpSpPr>
          <p:cNvPr id="10" name="Group 9">
            <a:extLst>
              <a:ext uri="{FF2B5EF4-FFF2-40B4-BE49-F238E27FC236}">
                <a16:creationId xmlns:a16="http://schemas.microsoft.com/office/drawing/2014/main" id="{D94F9827-D115-4170-ABB7-9CC3B9DF42FB}"/>
              </a:ext>
              <a:ext uri="{C183D7F6-B498-43B3-948B-1728B52AA6E4}">
                <adec:decorative xmlns:adec="http://schemas.microsoft.com/office/drawing/2017/decorative" val="1"/>
              </a:ext>
            </a:extLst>
          </p:cNvPr>
          <p:cNvGrpSpPr/>
          <p:nvPr/>
        </p:nvGrpSpPr>
        <p:grpSpPr>
          <a:xfrm>
            <a:off x="7998607" y="3088058"/>
            <a:ext cx="1371600" cy="619246"/>
            <a:chOff x="7998607" y="3088058"/>
            <a:chExt cx="1371600" cy="619246"/>
          </a:xfrm>
        </p:grpSpPr>
        <p:sp>
          <p:nvSpPr>
            <p:cNvPr id="83" name="Rectangle 82">
              <a:extLst>
                <a:ext uri="{FF2B5EF4-FFF2-40B4-BE49-F238E27FC236}">
                  <a16:creationId xmlns:a16="http://schemas.microsoft.com/office/drawing/2014/main" id="{AB2C8561-EDC1-4C73-8D7A-7D882C1D4AAD}"/>
                </a:ext>
                <a:ext uri="{C183D7F6-B498-43B3-948B-1728B52AA6E4}">
                  <adec:decorative xmlns:adec="http://schemas.microsoft.com/office/drawing/2017/decorative" val="1"/>
                </a:ext>
              </a:extLst>
            </p:cNvPr>
            <p:cNvSpPr/>
            <p:nvPr/>
          </p:nvSpPr>
          <p:spPr bwMode="auto">
            <a:xfrm>
              <a:off x="7998607"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85" name="Graphic 84">
              <a:extLst>
                <a:ext uri="{FF2B5EF4-FFF2-40B4-BE49-F238E27FC236}">
                  <a16:creationId xmlns:a16="http://schemas.microsoft.com/office/drawing/2014/main" id="{84F86DF3-6F36-428F-8078-3066E874843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74360" y="3189863"/>
              <a:ext cx="415636" cy="415636"/>
            </a:xfrm>
            <a:prstGeom prst="rect">
              <a:avLst/>
            </a:prstGeom>
          </p:spPr>
        </p:pic>
      </p:grpSp>
      <p:pic>
        <p:nvPicPr>
          <p:cNvPr id="86" name="Picture 2">
            <a:extLst>
              <a:ext uri="{FF2B5EF4-FFF2-40B4-BE49-F238E27FC236}">
                <a16:creationId xmlns:a16="http://schemas.microsoft.com/office/drawing/2014/main" id="{28447319-3B97-42C4-931D-DEC7A2CC374A}"/>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73207" y="2500529"/>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14C7DA51-B2F4-4D60-83FC-9992A7AF3F61}"/>
              </a:ext>
              <a:ext uri="{C183D7F6-B498-43B3-948B-1728B52AA6E4}">
                <adec:decorative xmlns:adec="http://schemas.microsoft.com/office/drawing/2017/decorative" val="1"/>
              </a:ext>
            </a:extLst>
          </p:cNvPr>
          <p:cNvSpPr/>
          <p:nvPr/>
        </p:nvSpPr>
        <p:spPr bwMode="auto">
          <a:xfrm>
            <a:off x="7998607" y="3960959"/>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88" name="Rectangle 87">
            <a:extLst>
              <a:ext uri="{FF2B5EF4-FFF2-40B4-BE49-F238E27FC236}">
                <a16:creationId xmlns:a16="http://schemas.microsoft.com/office/drawing/2014/main" id="{A4331E2B-2AFF-48E0-8FF7-48D85A5CA304}"/>
              </a:ext>
              <a:ext uri="{C183D7F6-B498-43B3-948B-1728B52AA6E4}">
                <adec:decorative xmlns:adec="http://schemas.microsoft.com/office/drawing/2017/decorative" val="1"/>
              </a:ext>
            </a:extLst>
          </p:cNvPr>
          <p:cNvSpPr/>
          <p:nvPr/>
        </p:nvSpPr>
        <p:spPr bwMode="auto">
          <a:xfrm>
            <a:off x="9780588"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89" name="Rectangle 88">
            <a:extLst>
              <a:ext uri="{FF2B5EF4-FFF2-40B4-BE49-F238E27FC236}">
                <a16:creationId xmlns:a16="http://schemas.microsoft.com/office/drawing/2014/main" id="{A0C2B7AA-F0CF-476A-99B5-58463317B7A4}"/>
              </a:ext>
              <a:ext uri="{C183D7F6-B498-43B3-948B-1728B52AA6E4}">
                <adec:decorative xmlns:adec="http://schemas.microsoft.com/office/drawing/2017/decorative" val="1"/>
              </a:ext>
            </a:extLst>
          </p:cNvPr>
          <p:cNvSpPr/>
          <p:nvPr/>
        </p:nvSpPr>
        <p:spPr bwMode="auto">
          <a:xfrm>
            <a:off x="9861561" y="2412017"/>
            <a:ext cx="1666854" cy="2049147"/>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grpSp>
        <p:nvGrpSpPr>
          <p:cNvPr id="11" name="Group 10">
            <a:extLst>
              <a:ext uri="{FF2B5EF4-FFF2-40B4-BE49-F238E27FC236}">
                <a16:creationId xmlns:a16="http://schemas.microsoft.com/office/drawing/2014/main" id="{DCAEFF42-2231-4051-811B-5E2B9F0DD3B1}"/>
              </a:ext>
              <a:ext uri="{C183D7F6-B498-43B3-948B-1728B52AA6E4}">
                <adec:decorative xmlns:adec="http://schemas.microsoft.com/office/drawing/2017/decorative" val="1"/>
              </a:ext>
            </a:extLst>
          </p:cNvPr>
          <p:cNvGrpSpPr/>
          <p:nvPr/>
        </p:nvGrpSpPr>
        <p:grpSpPr>
          <a:xfrm>
            <a:off x="10009188" y="3088058"/>
            <a:ext cx="1371600" cy="619246"/>
            <a:chOff x="10009188" y="3088058"/>
            <a:chExt cx="1371600" cy="619246"/>
          </a:xfrm>
        </p:grpSpPr>
        <p:sp>
          <p:nvSpPr>
            <p:cNvPr id="90" name="Rectangle 89">
              <a:extLst>
                <a:ext uri="{FF2B5EF4-FFF2-40B4-BE49-F238E27FC236}">
                  <a16:creationId xmlns:a16="http://schemas.microsoft.com/office/drawing/2014/main" id="{F1C2AA91-94B8-4B9E-BF38-1BA75DD96726}"/>
                </a:ext>
                <a:ext uri="{C183D7F6-B498-43B3-948B-1728B52AA6E4}">
                  <adec:decorative xmlns:adec="http://schemas.microsoft.com/office/drawing/2017/decorative" val="1"/>
                </a:ext>
              </a:extLst>
            </p:cNvPr>
            <p:cNvSpPr/>
            <p:nvPr/>
          </p:nvSpPr>
          <p:spPr bwMode="auto">
            <a:xfrm>
              <a:off x="10009188"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91" name="Graphic 90">
              <a:extLst>
                <a:ext uri="{FF2B5EF4-FFF2-40B4-BE49-F238E27FC236}">
                  <a16:creationId xmlns:a16="http://schemas.microsoft.com/office/drawing/2014/main" id="{55FD1B8C-A556-4BFE-ABA5-2719561516C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80984" y="3189863"/>
              <a:ext cx="415636" cy="415636"/>
            </a:xfrm>
            <a:prstGeom prst="rect">
              <a:avLst/>
            </a:prstGeom>
          </p:spPr>
        </p:pic>
      </p:grpSp>
      <p:pic>
        <p:nvPicPr>
          <p:cNvPr id="92" name="Picture 2">
            <a:extLst>
              <a:ext uri="{FF2B5EF4-FFF2-40B4-BE49-F238E27FC236}">
                <a16:creationId xmlns:a16="http://schemas.microsoft.com/office/drawing/2014/main" id="{6BA53110-4660-4E6A-9FFB-7997112D6F20}"/>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83788" y="2500321"/>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92">
            <a:extLst>
              <a:ext uri="{FF2B5EF4-FFF2-40B4-BE49-F238E27FC236}">
                <a16:creationId xmlns:a16="http://schemas.microsoft.com/office/drawing/2014/main" id="{825C9777-2D31-4F30-8BD9-CC4699D25CFC}"/>
              </a:ext>
              <a:ext uri="{C183D7F6-B498-43B3-948B-1728B52AA6E4}">
                <adec:decorative xmlns:adec="http://schemas.microsoft.com/office/drawing/2017/decorative" val="1"/>
              </a:ext>
            </a:extLst>
          </p:cNvPr>
          <p:cNvSpPr/>
          <p:nvPr/>
        </p:nvSpPr>
        <p:spPr bwMode="auto">
          <a:xfrm>
            <a:off x="10009188" y="3960751"/>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94" name="Rectangle 93">
            <a:extLst>
              <a:ext uri="{FF2B5EF4-FFF2-40B4-BE49-F238E27FC236}">
                <a16:creationId xmlns:a16="http://schemas.microsoft.com/office/drawing/2014/main" id="{0C1547C6-B80B-4799-8A96-5B505E724849}"/>
              </a:ext>
              <a:ext uri="{C183D7F6-B498-43B3-948B-1728B52AA6E4}">
                <adec:decorative xmlns:adec="http://schemas.microsoft.com/office/drawing/2017/decorative" val="1"/>
              </a:ext>
            </a:extLst>
          </p:cNvPr>
          <p:cNvSpPr/>
          <p:nvPr/>
        </p:nvSpPr>
        <p:spPr bwMode="auto">
          <a:xfrm>
            <a:off x="7896717" y="977879"/>
            <a:ext cx="1579767" cy="635183"/>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Data Controller</a:t>
            </a:r>
          </a:p>
        </p:txBody>
      </p:sp>
      <p:pic>
        <p:nvPicPr>
          <p:cNvPr id="95" name="Graphic 94">
            <a:extLst>
              <a:ext uri="{FF2B5EF4-FFF2-40B4-BE49-F238E27FC236}">
                <a16:creationId xmlns:a16="http://schemas.microsoft.com/office/drawing/2014/main" id="{C74B2FA6-2D6A-4FD2-B525-0D9273781DDD}"/>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85724" y="1087652"/>
            <a:ext cx="415636" cy="415636"/>
          </a:xfrm>
          <a:prstGeom prst="rect">
            <a:avLst/>
          </a:prstGeom>
        </p:spPr>
      </p:pic>
      <p:cxnSp>
        <p:nvCxnSpPr>
          <p:cNvPr id="96" name="Connector: Elbow 95">
            <a:extLst>
              <a:ext uri="{FF2B5EF4-FFF2-40B4-BE49-F238E27FC236}">
                <a16:creationId xmlns:a16="http://schemas.microsoft.com/office/drawing/2014/main" id="{57148794-3065-46E5-B1CE-15C4C319383E}"/>
              </a:ext>
              <a:ext uri="{C183D7F6-B498-43B3-948B-1728B52AA6E4}">
                <adec:decorative xmlns:adec="http://schemas.microsoft.com/office/drawing/2017/decorative" val="1"/>
              </a:ext>
            </a:extLst>
          </p:cNvPr>
          <p:cNvCxnSpPr>
            <a:cxnSpLocks/>
            <a:stCxn id="66" idx="2"/>
            <a:endCxn id="88" idx="0"/>
          </p:cNvCxnSpPr>
          <p:nvPr/>
        </p:nvCxnSpPr>
        <p:spPr>
          <a:xfrm rot="16200000" flipH="1">
            <a:off x="9545557" y="884511"/>
            <a:ext cx="288281" cy="2010581"/>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8" name="Connector: Elbow 97">
            <a:extLst>
              <a:ext uri="{FF2B5EF4-FFF2-40B4-BE49-F238E27FC236}">
                <a16:creationId xmlns:a16="http://schemas.microsoft.com/office/drawing/2014/main" id="{F0218CF7-EFCA-405F-B46E-CF4B8EB48226}"/>
              </a:ext>
              <a:ext uri="{C183D7F6-B498-43B3-948B-1728B52AA6E4}">
                <adec:decorative xmlns:adec="http://schemas.microsoft.com/office/drawing/2017/decorative" val="1"/>
              </a:ext>
            </a:extLst>
          </p:cNvPr>
          <p:cNvCxnSpPr>
            <a:cxnSpLocks/>
            <a:stCxn id="66" idx="2"/>
            <a:endCxn id="67" idx="0"/>
          </p:cNvCxnSpPr>
          <p:nvPr/>
        </p:nvCxnSpPr>
        <p:spPr>
          <a:xfrm rot="5400000">
            <a:off x="7534977" y="884512"/>
            <a:ext cx="288281" cy="2010580"/>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4607056D-E5C2-4C6B-9640-FC73AF140C81}"/>
              </a:ext>
              <a:ext uri="{C183D7F6-B498-43B3-948B-1728B52AA6E4}">
                <adec:decorative xmlns:adec="http://schemas.microsoft.com/office/drawing/2017/decorative" val="1"/>
              </a:ext>
            </a:extLst>
          </p:cNvPr>
          <p:cNvSpPr/>
          <p:nvPr/>
        </p:nvSpPr>
        <p:spPr bwMode="auto">
          <a:xfrm>
            <a:off x="7918622" y="4815734"/>
            <a:ext cx="1535403"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Load Balancer</a:t>
            </a:r>
          </a:p>
        </p:txBody>
      </p:sp>
      <p:sp>
        <p:nvSpPr>
          <p:cNvPr id="100" name="Rectangle 99">
            <a:extLst>
              <a:ext uri="{FF2B5EF4-FFF2-40B4-BE49-F238E27FC236}">
                <a16:creationId xmlns:a16="http://schemas.microsoft.com/office/drawing/2014/main" id="{D38A1B8B-B7B4-4317-A98C-BDD9C984D3E0}"/>
              </a:ext>
              <a:ext uri="{C183D7F6-B498-43B3-948B-1728B52AA6E4}">
                <adec:decorative xmlns:adec="http://schemas.microsoft.com/office/drawing/2017/decorative" val="1"/>
              </a:ext>
            </a:extLst>
          </p:cNvPr>
          <p:cNvSpPr/>
          <p:nvPr/>
        </p:nvSpPr>
        <p:spPr bwMode="auto">
          <a:xfrm>
            <a:off x="6364679" y="5193108"/>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Service</a:t>
            </a:r>
          </a:p>
        </p:txBody>
      </p:sp>
      <p:sp>
        <p:nvSpPr>
          <p:cNvPr id="101" name="Rectangle 100">
            <a:extLst>
              <a:ext uri="{FF2B5EF4-FFF2-40B4-BE49-F238E27FC236}">
                <a16:creationId xmlns:a16="http://schemas.microsoft.com/office/drawing/2014/main" id="{81C90A8D-6A27-43AE-887A-51B9A7A726A2}"/>
              </a:ext>
              <a:ext uri="{C183D7F6-B498-43B3-948B-1728B52AA6E4}">
                <adec:decorative xmlns:adec="http://schemas.microsoft.com/office/drawing/2017/decorative" val="1"/>
              </a:ext>
            </a:extLst>
          </p:cNvPr>
          <p:cNvSpPr/>
          <p:nvPr/>
        </p:nvSpPr>
        <p:spPr bwMode="auto">
          <a:xfrm>
            <a:off x="6364679" y="5921347"/>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Web App</a:t>
            </a:r>
          </a:p>
        </p:txBody>
      </p:sp>
      <p:cxnSp>
        <p:nvCxnSpPr>
          <p:cNvPr id="102" name="Straight Arrow Connector 101">
            <a:extLst>
              <a:ext uri="{FF2B5EF4-FFF2-40B4-BE49-F238E27FC236}">
                <a16:creationId xmlns:a16="http://schemas.microsoft.com/office/drawing/2014/main" id="{6A0467EB-4776-4B31-A0D0-97E5316E19DE}"/>
              </a:ext>
              <a:ext uri="{C183D7F6-B498-43B3-948B-1728B52AA6E4}">
                <adec:decorative xmlns:adec="http://schemas.microsoft.com/office/drawing/2017/decorative" val="1"/>
              </a:ext>
            </a:extLst>
          </p:cNvPr>
          <p:cNvCxnSpPr>
            <a:cxnSpLocks/>
            <a:stCxn id="101" idx="0"/>
            <a:endCxn id="100" idx="2"/>
          </p:cNvCxnSpPr>
          <p:nvPr/>
        </p:nvCxnSpPr>
        <p:spPr>
          <a:xfrm flipV="1">
            <a:off x="7067343" y="5543973"/>
            <a:ext cx="0" cy="377374"/>
          </a:xfrm>
          <a:prstGeom prst="straightConnector1">
            <a:avLst/>
          </a:prstGeom>
          <a:ln w="19050">
            <a:solidFill>
              <a:schemeClr val="tx1"/>
            </a:solidFill>
            <a:headEnd type="triangl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Connector: Elbow 102">
            <a:extLst>
              <a:ext uri="{FF2B5EF4-FFF2-40B4-BE49-F238E27FC236}">
                <a16:creationId xmlns:a16="http://schemas.microsoft.com/office/drawing/2014/main" id="{E466DBED-591B-413A-8D4E-2400D735F2C7}"/>
              </a:ext>
              <a:ext uri="{C183D7F6-B498-43B3-948B-1728B52AA6E4}">
                <adec:decorative xmlns:adec="http://schemas.microsoft.com/office/drawing/2017/decorative" val="1"/>
              </a:ext>
            </a:extLst>
          </p:cNvPr>
          <p:cNvCxnSpPr>
            <a:cxnSpLocks/>
            <a:stCxn id="99" idx="1"/>
            <a:endCxn id="100" idx="0"/>
          </p:cNvCxnSpPr>
          <p:nvPr/>
        </p:nvCxnSpPr>
        <p:spPr>
          <a:xfrm rot="10800000" flipV="1">
            <a:off x="7067344" y="4991166"/>
            <a:ext cx="851279" cy="201941"/>
          </a:xfrm>
          <a:prstGeom prst="bentConnector2">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EA0A9747-F6F0-4989-AF8A-0AC7DC259918}"/>
              </a:ext>
              <a:ext uri="{C183D7F6-B498-43B3-948B-1728B52AA6E4}">
                <adec:decorative xmlns:adec="http://schemas.microsoft.com/office/drawing/2017/decorative" val="1"/>
              </a:ext>
            </a:extLst>
          </p:cNvPr>
          <p:cNvCxnSpPr>
            <a:cxnSpLocks/>
            <a:stCxn id="99" idx="0"/>
            <a:endCxn id="67" idx="2"/>
          </p:cNvCxnSpPr>
          <p:nvPr/>
        </p:nvCxnSpPr>
        <p:spPr>
          <a:xfrm rot="16200000" flipV="1">
            <a:off x="7542334" y="3671743"/>
            <a:ext cx="275484" cy="2012497"/>
          </a:xfrm>
          <a:prstGeom prst="bentConnector3">
            <a:avLst>
              <a:gd name="adj1" fmla="val 50000"/>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57C48D0C-F47B-45C9-8FD1-FB34AB19E6BA}"/>
              </a:ext>
              <a:ext uri="{C183D7F6-B498-43B3-948B-1728B52AA6E4}">
                <adec:decorative xmlns:adec="http://schemas.microsoft.com/office/drawing/2017/decorative" val="1"/>
              </a:ext>
            </a:extLst>
          </p:cNvPr>
          <p:cNvSpPr/>
          <p:nvPr/>
        </p:nvSpPr>
        <p:spPr bwMode="auto">
          <a:xfrm>
            <a:off x="4747260" y="2994159"/>
            <a:ext cx="6949440" cy="807045"/>
          </a:xfrm>
          <a:prstGeom prst="rect">
            <a:avLst/>
          </a:prstGeom>
          <a:noFill/>
          <a:ln w="12700" cap="flat" cmpd="sng" algn="ctr">
            <a:solidFill>
              <a:srgbClr val="50E6FF"/>
            </a:solidFill>
            <a:prstDash val="solid"/>
            <a:miter lim="800000"/>
            <a:headEnd type="none" w="med" len="med"/>
            <a:tailEnd type="none" w="med" len="med"/>
          </a:ln>
          <a:effectLst>
            <a:outerShdw blurRad="63500" algn="tl" rotWithShape="0">
              <a:schemeClr val="bg1"/>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Group</a:t>
            </a:r>
          </a:p>
        </p:txBody>
      </p:sp>
    </p:spTree>
    <p:extLst>
      <p:ext uri="{BB962C8B-B14F-4D97-AF65-F5344CB8AC3E}">
        <p14:creationId xmlns:p14="http://schemas.microsoft.com/office/powerpoint/2010/main" val="79644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4"/>
                                        </p:tgtEl>
                                        <p:attrNameLst>
                                          <p:attrName>style.visibility</p:attrName>
                                        </p:attrNameLst>
                                      </p:cBhvr>
                                      <p:to>
                                        <p:strVal val="visible"/>
                                      </p:to>
                                    </p:set>
                                    <p:animEffect transition="in" filter="fade">
                                      <p:cBhvr>
                                        <p:cTn id="10" dur="500"/>
                                        <p:tgtEl>
                                          <p:spTgt spid="74"/>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7"/>
                                        </p:tgtEl>
                                        <p:attrNameLst>
                                          <p:attrName>style.visibility</p:attrName>
                                        </p:attrNameLst>
                                      </p:cBhvr>
                                      <p:to>
                                        <p:strVal val="visible"/>
                                      </p:to>
                                    </p:set>
                                    <p:animEffect transition="in" filter="fade">
                                      <p:cBhvr>
                                        <p:cTn id="16" dur="500"/>
                                        <p:tgtEl>
                                          <p:spTgt spid="87"/>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500"/>
                                        <p:tgtEl>
                                          <p:spTgt spid="9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fade">
                                      <p:cBhvr>
                                        <p:cTn id="27" dur="500"/>
                                        <p:tgtEl>
                                          <p:spTgt spid="10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0"/>
                                        </p:tgtEl>
                                        <p:attrNameLst>
                                          <p:attrName>style.visibility</p:attrName>
                                        </p:attrNameLst>
                                      </p:cBhvr>
                                      <p:to>
                                        <p:strVal val="visible"/>
                                      </p:to>
                                    </p:set>
                                    <p:animEffect transition="in" filter="fade">
                                      <p:cBhvr>
                                        <p:cTn id="32" dur="500"/>
                                        <p:tgtEl>
                                          <p:spTgt spid="10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9"/>
                                        </p:tgtEl>
                                        <p:attrNameLst>
                                          <p:attrName>style.visibility</p:attrName>
                                        </p:attrNameLst>
                                      </p:cBhvr>
                                      <p:to>
                                        <p:strVal val="visible"/>
                                      </p:to>
                                    </p:set>
                                    <p:animEffect transition="in" filter="fade">
                                      <p:cBhvr>
                                        <p:cTn id="35" dur="500"/>
                                        <p:tgtEl>
                                          <p:spTgt spid="9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1"/>
                                        </p:tgtEl>
                                        <p:attrNameLst>
                                          <p:attrName>style.visibility</p:attrName>
                                        </p:attrNameLst>
                                      </p:cBhvr>
                                      <p:to>
                                        <p:strVal val="visible"/>
                                      </p:to>
                                    </p:set>
                                    <p:animEffect transition="in" filter="fade">
                                      <p:cBhvr>
                                        <p:cTn id="38" dur="500"/>
                                        <p:tgtEl>
                                          <p:spTgt spid="101"/>
                                        </p:tgtEl>
                                      </p:cBhvr>
                                    </p:animEffect>
                                  </p:childTnLst>
                                </p:cTn>
                              </p:par>
                              <p:par>
                                <p:cTn id="39" presetID="22" presetClass="entr" presetSubtype="2" fill="hold" nodeType="withEffect">
                                  <p:stCondLst>
                                    <p:cond delay="0"/>
                                  </p:stCondLst>
                                  <p:childTnLst>
                                    <p:set>
                                      <p:cBhvr>
                                        <p:cTn id="40" dur="1" fill="hold">
                                          <p:stCondLst>
                                            <p:cond delay="0"/>
                                          </p:stCondLst>
                                        </p:cTn>
                                        <p:tgtEl>
                                          <p:spTgt spid="104"/>
                                        </p:tgtEl>
                                        <p:attrNameLst>
                                          <p:attrName>style.visibility</p:attrName>
                                        </p:attrNameLst>
                                      </p:cBhvr>
                                      <p:to>
                                        <p:strVal val="visible"/>
                                      </p:to>
                                    </p:set>
                                    <p:animEffect transition="in" filter="wipe(right)">
                                      <p:cBhvr>
                                        <p:cTn id="41" dur="500"/>
                                        <p:tgtEl>
                                          <p:spTgt spid="104"/>
                                        </p:tgtEl>
                                      </p:cBhvr>
                                    </p:animEffect>
                                  </p:childTnLst>
                                </p:cTn>
                              </p:par>
                              <p:par>
                                <p:cTn id="42" presetID="16" presetClass="entr" presetSubtype="37" fill="hold" nodeType="withEffect">
                                  <p:stCondLst>
                                    <p:cond delay="0"/>
                                  </p:stCondLst>
                                  <p:childTnLst>
                                    <p:set>
                                      <p:cBhvr>
                                        <p:cTn id="43" dur="1" fill="hold">
                                          <p:stCondLst>
                                            <p:cond delay="0"/>
                                          </p:stCondLst>
                                        </p:cTn>
                                        <p:tgtEl>
                                          <p:spTgt spid="103"/>
                                        </p:tgtEl>
                                        <p:attrNameLst>
                                          <p:attrName>style.visibility</p:attrName>
                                        </p:attrNameLst>
                                      </p:cBhvr>
                                      <p:to>
                                        <p:strVal val="visible"/>
                                      </p:to>
                                    </p:set>
                                    <p:animEffect transition="in" filter="barn(outVertical)">
                                      <p:cBhvr>
                                        <p:cTn id="44" dur="500"/>
                                        <p:tgtEl>
                                          <p:spTgt spid="103"/>
                                        </p:tgtEl>
                                      </p:cBhvr>
                                    </p:animEffect>
                                  </p:childTnLst>
                                </p:cTn>
                              </p:par>
                              <p:par>
                                <p:cTn id="45" presetID="16" presetClass="entr" presetSubtype="42" fill="hold" nodeType="withEffect">
                                  <p:stCondLst>
                                    <p:cond delay="0"/>
                                  </p:stCondLst>
                                  <p:childTnLst>
                                    <p:set>
                                      <p:cBhvr>
                                        <p:cTn id="46" dur="1" fill="hold">
                                          <p:stCondLst>
                                            <p:cond delay="0"/>
                                          </p:stCondLst>
                                        </p:cTn>
                                        <p:tgtEl>
                                          <p:spTgt spid="102"/>
                                        </p:tgtEl>
                                        <p:attrNameLst>
                                          <p:attrName>style.visibility</p:attrName>
                                        </p:attrNameLst>
                                      </p:cBhvr>
                                      <p:to>
                                        <p:strVal val="visible"/>
                                      </p:to>
                                    </p:set>
                                    <p:animEffect transition="in" filter="barn(outHorizontal)">
                                      <p:cBhvr>
                                        <p:cTn id="47"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87" grpId="0" animBg="1"/>
      <p:bldP spid="93" grpId="0" animBg="1"/>
      <p:bldP spid="99" grpId="0" animBg="1"/>
      <p:bldP spid="100" grpId="0" animBg="1"/>
      <p:bldP spid="101" grpId="0" animBg="1"/>
      <p:bldP spid="105"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CF267-0501-44B7-98C9-77CD8EDA58A6}"/>
              </a:ext>
            </a:extLst>
          </p:cNvPr>
          <p:cNvSpPr>
            <a:spLocks noGrp="1"/>
          </p:cNvSpPr>
          <p:nvPr>
            <p:ph type="title"/>
          </p:nvPr>
        </p:nvSpPr>
        <p:spPr>
          <a:xfrm>
            <a:off x="588962" y="457200"/>
            <a:ext cx="7058721" cy="984885"/>
          </a:xfrm>
        </p:spPr>
        <p:txBody>
          <a:bodyPr/>
          <a:lstStyle/>
          <a:p>
            <a:r>
              <a:rPr lang="en-US" sz="3200"/>
              <a:t>Azure Arc-enabled data services (2 of 5)</a:t>
            </a:r>
          </a:p>
        </p:txBody>
      </p:sp>
      <p:sp>
        <p:nvSpPr>
          <p:cNvPr id="54" name="Text Placeholder 3">
            <a:extLst>
              <a:ext uri="{FF2B5EF4-FFF2-40B4-BE49-F238E27FC236}">
                <a16:creationId xmlns:a16="http://schemas.microsoft.com/office/drawing/2014/main" id="{F9E4544F-6A2F-4C41-9832-7DD314EBA4EB}"/>
              </a:ext>
            </a:extLst>
          </p:cNvPr>
          <p:cNvSpPr>
            <a:spLocks noGrp="1"/>
          </p:cNvSpPr>
          <p:nvPr>
            <p:ph type="body" sz="quarter" idx="13"/>
          </p:nvPr>
        </p:nvSpPr>
        <p:spPr>
          <a:xfrm>
            <a:off x="584199" y="1064419"/>
            <a:ext cx="5614469" cy="369887"/>
          </a:xfrm>
        </p:spPr>
        <p:txBody>
          <a:bodyPr/>
          <a:lstStyle/>
          <a:p>
            <a:r>
              <a:rPr lang="en-US">
                <a:solidFill>
                  <a:srgbClr val="50E6FF"/>
                </a:solidFill>
              </a:rPr>
              <a:t>SQL Managed Instance High Availability</a:t>
            </a:r>
          </a:p>
        </p:txBody>
      </p:sp>
      <p:sp>
        <p:nvSpPr>
          <p:cNvPr id="53" name="Content Placeholder 2">
            <a:extLst>
              <a:ext uri="{FF2B5EF4-FFF2-40B4-BE49-F238E27FC236}">
                <a16:creationId xmlns:a16="http://schemas.microsoft.com/office/drawing/2014/main" id="{6E84F097-1E0F-47D4-97CC-269985F3430C}"/>
              </a:ext>
            </a:extLst>
          </p:cNvPr>
          <p:cNvSpPr>
            <a:spLocks noGrp="1"/>
          </p:cNvSpPr>
          <p:nvPr>
            <p:ph sz="quarter" idx="12"/>
          </p:nvPr>
        </p:nvSpPr>
        <p:spPr>
          <a:xfrm>
            <a:off x="584201" y="1766061"/>
            <a:ext cx="3827334" cy="2564805"/>
          </a:xfrm>
        </p:spPr>
        <p:txBody>
          <a:bodyPr/>
          <a:lstStyle/>
          <a:p>
            <a:pPr lvl="0"/>
            <a:r>
              <a:rPr lang="en-US" noProof="0"/>
              <a:t>Built-in Setup</a:t>
            </a:r>
          </a:p>
          <a:p>
            <a:pPr lvl="0"/>
            <a:r>
              <a:rPr lang="en-US" noProof="0"/>
              <a:t>No other cluster technologies</a:t>
            </a:r>
          </a:p>
          <a:p>
            <a:pPr lvl="0"/>
            <a:r>
              <a:rPr lang="en-US" noProof="0"/>
              <a:t>Default configuration with</a:t>
            </a:r>
            <a:br>
              <a:rPr lang="en-US" noProof="0"/>
            </a:br>
            <a:r>
              <a:rPr lang="en-US" noProof="0"/>
              <a:t>3 sync replicas</a:t>
            </a:r>
          </a:p>
          <a:p>
            <a:pPr lvl="0"/>
            <a:r>
              <a:rPr lang="en-US" noProof="0"/>
              <a:t>Primary and readable secondary endpoints</a:t>
            </a:r>
          </a:p>
          <a:p>
            <a:pPr lvl="0"/>
            <a:r>
              <a:rPr lang="en-US"/>
              <a:t>Automated Failover</a:t>
            </a:r>
            <a:endParaRPr lang="en-US" noProof="0"/>
          </a:p>
        </p:txBody>
      </p:sp>
      <p:grpSp>
        <p:nvGrpSpPr>
          <p:cNvPr id="3" name="Group 2" descr="Diagram showing K8s Worker Node module consisting of Data Controller which is further divided into three K8s Worker Nodes. The first K8s Worker Node is composed of a Pod, SQL MI Primary and AG agent, the second K8s Worker Node is composed of a Pod, SQL MI Secondary and AG agent and the third K8s Worker Node is composed of a Pod, SQL MI Secondary and AG agent. SQL MI Primary, SQL MI Secondary and SQL MI Secondary are highlighted together as Availability Group. Web App interconnected to Service which is interconnected to Load Balance is connected to K8s Worker Nodes.">
            <a:extLst>
              <a:ext uri="{FF2B5EF4-FFF2-40B4-BE49-F238E27FC236}">
                <a16:creationId xmlns:a16="http://schemas.microsoft.com/office/drawing/2014/main" id="{559B2FDD-27FB-480A-804C-607E802941AA}"/>
              </a:ext>
            </a:extLst>
          </p:cNvPr>
          <p:cNvGrpSpPr/>
          <p:nvPr/>
        </p:nvGrpSpPr>
        <p:grpSpPr>
          <a:xfrm>
            <a:off x="4747260" y="585788"/>
            <a:ext cx="6949440" cy="5686424"/>
            <a:chOff x="4747260" y="585788"/>
            <a:chExt cx="6949440" cy="5686424"/>
          </a:xfrm>
        </p:grpSpPr>
        <p:cxnSp>
          <p:nvCxnSpPr>
            <p:cNvPr id="70" name="Straight Connector 69">
              <a:extLst>
                <a:ext uri="{FF2B5EF4-FFF2-40B4-BE49-F238E27FC236}">
                  <a16:creationId xmlns:a16="http://schemas.microsoft.com/office/drawing/2014/main" id="{F81C6982-7748-4D03-BF4E-E090C674D1EC}"/>
                </a:ext>
                <a:ext uri="{C183D7F6-B498-43B3-948B-1728B52AA6E4}">
                  <adec:decorative xmlns:adec="http://schemas.microsoft.com/office/drawing/2017/decorative" val="1"/>
                </a:ext>
              </a:extLst>
            </p:cNvPr>
            <p:cNvCxnSpPr>
              <a:cxnSpLocks/>
              <a:stCxn id="71" idx="2"/>
              <a:endCxn id="86" idx="0"/>
            </p:cNvCxnSpPr>
            <p:nvPr/>
          </p:nvCxnSpPr>
          <p:spPr>
            <a:xfrm>
              <a:off x="8684407" y="1745662"/>
              <a:ext cx="1916" cy="288281"/>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97BE14D-73FC-4E78-BF28-51A8F2F1B004}"/>
                </a:ext>
                <a:ext uri="{C183D7F6-B498-43B3-948B-1728B52AA6E4}">
                  <adec:decorative xmlns:adec="http://schemas.microsoft.com/office/drawing/2017/decorative" val="1"/>
                </a:ext>
              </a:extLst>
            </p:cNvPr>
            <p:cNvSpPr/>
            <p:nvPr/>
          </p:nvSpPr>
          <p:spPr bwMode="auto">
            <a:xfrm>
              <a:off x="7770007" y="585788"/>
              <a:ext cx="1828800" cy="1159874"/>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72" name="Rectangle 71">
              <a:extLst>
                <a:ext uri="{FF2B5EF4-FFF2-40B4-BE49-F238E27FC236}">
                  <a16:creationId xmlns:a16="http://schemas.microsoft.com/office/drawing/2014/main" id="{2E1364C0-2805-4E3B-8833-BBBCF53E8C11}"/>
                </a:ext>
                <a:ext uri="{C183D7F6-B498-43B3-948B-1728B52AA6E4}">
                  <adec:decorative xmlns:adec="http://schemas.microsoft.com/office/drawing/2017/decorative" val="1"/>
                </a:ext>
              </a:extLst>
            </p:cNvPr>
            <p:cNvSpPr/>
            <p:nvPr/>
          </p:nvSpPr>
          <p:spPr bwMode="auto">
            <a:xfrm>
              <a:off x="5759427"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74" name="Rectangle 73">
              <a:extLst>
                <a:ext uri="{FF2B5EF4-FFF2-40B4-BE49-F238E27FC236}">
                  <a16:creationId xmlns:a16="http://schemas.microsoft.com/office/drawing/2014/main" id="{B7289976-9C79-4A8D-9AC6-699B3B3931A3}"/>
                </a:ext>
                <a:ext uri="{C183D7F6-B498-43B3-948B-1728B52AA6E4}">
                  <adec:decorative xmlns:adec="http://schemas.microsoft.com/office/drawing/2017/decorative" val="1"/>
                </a:ext>
              </a:extLst>
            </p:cNvPr>
            <p:cNvSpPr/>
            <p:nvPr/>
          </p:nvSpPr>
          <p:spPr bwMode="auto">
            <a:xfrm>
              <a:off x="5840400" y="2412225"/>
              <a:ext cx="1666854"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83" name="Picture 2">
              <a:extLst>
                <a:ext uri="{FF2B5EF4-FFF2-40B4-BE49-F238E27FC236}">
                  <a16:creationId xmlns:a16="http://schemas.microsoft.com/office/drawing/2014/main" id="{FE76F31C-A0E2-4135-8FED-D0457AA5BE6E}"/>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2627" y="2500529"/>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3B3F34BA-20EF-4C24-AA67-38326EB48492}"/>
                </a:ext>
                <a:ext uri="{C183D7F6-B498-43B3-948B-1728B52AA6E4}">
                  <adec:decorative xmlns:adec="http://schemas.microsoft.com/office/drawing/2017/decorative" val="1"/>
                </a:ext>
              </a:extLst>
            </p:cNvPr>
            <p:cNvSpPr/>
            <p:nvPr/>
          </p:nvSpPr>
          <p:spPr bwMode="auto">
            <a:xfrm>
              <a:off x="7771923"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87" name="Rectangle 86">
              <a:extLst>
                <a:ext uri="{FF2B5EF4-FFF2-40B4-BE49-F238E27FC236}">
                  <a16:creationId xmlns:a16="http://schemas.microsoft.com/office/drawing/2014/main" id="{721C6417-B482-46D0-A360-3F83BE012CAB}"/>
                </a:ext>
                <a:ext uri="{C183D7F6-B498-43B3-948B-1728B52AA6E4}">
                  <adec:decorative xmlns:adec="http://schemas.microsoft.com/office/drawing/2017/decorative" val="1"/>
                </a:ext>
              </a:extLst>
            </p:cNvPr>
            <p:cNvSpPr/>
            <p:nvPr/>
          </p:nvSpPr>
          <p:spPr bwMode="auto">
            <a:xfrm>
              <a:off x="7850980" y="2412225"/>
              <a:ext cx="1666854"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90" name="Picture 2">
              <a:extLst>
                <a:ext uri="{FF2B5EF4-FFF2-40B4-BE49-F238E27FC236}">
                  <a16:creationId xmlns:a16="http://schemas.microsoft.com/office/drawing/2014/main" id="{DBABA931-D27F-42F1-8F19-22EFFFD0E560}"/>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3207" y="2500529"/>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92" name="Rectangle 91">
              <a:extLst>
                <a:ext uri="{FF2B5EF4-FFF2-40B4-BE49-F238E27FC236}">
                  <a16:creationId xmlns:a16="http://schemas.microsoft.com/office/drawing/2014/main" id="{12FBEEA4-0DC1-431A-8889-8AA4F4C3C54E}"/>
                </a:ext>
                <a:ext uri="{C183D7F6-B498-43B3-948B-1728B52AA6E4}">
                  <adec:decorative xmlns:adec="http://schemas.microsoft.com/office/drawing/2017/decorative" val="1"/>
                </a:ext>
              </a:extLst>
            </p:cNvPr>
            <p:cNvSpPr/>
            <p:nvPr/>
          </p:nvSpPr>
          <p:spPr bwMode="auto">
            <a:xfrm>
              <a:off x="9780588"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112" name="Rectangle 111">
              <a:extLst>
                <a:ext uri="{FF2B5EF4-FFF2-40B4-BE49-F238E27FC236}">
                  <a16:creationId xmlns:a16="http://schemas.microsoft.com/office/drawing/2014/main" id="{C80B99ED-76B8-4992-90A1-F9166E1D6F11}"/>
                </a:ext>
                <a:ext uri="{C183D7F6-B498-43B3-948B-1728B52AA6E4}">
                  <adec:decorative xmlns:adec="http://schemas.microsoft.com/office/drawing/2017/decorative" val="1"/>
                </a:ext>
              </a:extLst>
            </p:cNvPr>
            <p:cNvSpPr/>
            <p:nvPr/>
          </p:nvSpPr>
          <p:spPr bwMode="auto">
            <a:xfrm>
              <a:off x="9861561" y="2412017"/>
              <a:ext cx="1666854" cy="2049147"/>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115" name="Picture 2">
              <a:extLst>
                <a:ext uri="{FF2B5EF4-FFF2-40B4-BE49-F238E27FC236}">
                  <a16:creationId xmlns:a16="http://schemas.microsoft.com/office/drawing/2014/main" id="{A1B215A1-4017-4E76-A24C-4B8C7E2B4BB3}"/>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3788" y="2500321"/>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117" name="Rectangle 116">
              <a:extLst>
                <a:ext uri="{FF2B5EF4-FFF2-40B4-BE49-F238E27FC236}">
                  <a16:creationId xmlns:a16="http://schemas.microsoft.com/office/drawing/2014/main" id="{18854CDF-4D92-480F-A418-9A91499D6165}"/>
                </a:ext>
                <a:ext uri="{C183D7F6-B498-43B3-948B-1728B52AA6E4}">
                  <adec:decorative xmlns:adec="http://schemas.microsoft.com/office/drawing/2017/decorative" val="1"/>
                </a:ext>
              </a:extLst>
            </p:cNvPr>
            <p:cNvSpPr/>
            <p:nvPr/>
          </p:nvSpPr>
          <p:spPr bwMode="auto">
            <a:xfrm>
              <a:off x="7896717" y="977879"/>
              <a:ext cx="1579767" cy="635183"/>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Data Controller</a:t>
              </a:r>
            </a:p>
          </p:txBody>
        </p:sp>
        <p:pic>
          <p:nvPicPr>
            <p:cNvPr id="118" name="Graphic 117">
              <a:extLst>
                <a:ext uri="{FF2B5EF4-FFF2-40B4-BE49-F238E27FC236}">
                  <a16:creationId xmlns:a16="http://schemas.microsoft.com/office/drawing/2014/main" id="{5868831F-C783-41ED-9143-36C77A10BB8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5724" y="1087652"/>
              <a:ext cx="415636" cy="415636"/>
            </a:xfrm>
            <a:prstGeom prst="rect">
              <a:avLst/>
            </a:prstGeom>
          </p:spPr>
        </p:pic>
        <p:cxnSp>
          <p:nvCxnSpPr>
            <p:cNvPr id="119" name="Connector: Elbow 118">
              <a:extLst>
                <a:ext uri="{FF2B5EF4-FFF2-40B4-BE49-F238E27FC236}">
                  <a16:creationId xmlns:a16="http://schemas.microsoft.com/office/drawing/2014/main" id="{56C9B518-8A5C-480E-AE48-1E1762281361}"/>
                </a:ext>
                <a:ext uri="{C183D7F6-B498-43B3-948B-1728B52AA6E4}">
                  <adec:decorative xmlns:adec="http://schemas.microsoft.com/office/drawing/2017/decorative" val="1"/>
                </a:ext>
              </a:extLst>
            </p:cNvPr>
            <p:cNvCxnSpPr>
              <a:cxnSpLocks/>
              <a:stCxn id="71" idx="2"/>
              <a:endCxn id="92" idx="0"/>
            </p:cNvCxnSpPr>
            <p:nvPr/>
          </p:nvCxnSpPr>
          <p:spPr>
            <a:xfrm rot="16200000" flipH="1">
              <a:off x="9545557" y="884511"/>
              <a:ext cx="288281" cy="2010581"/>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B2848864-BDEA-4AE6-AEB0-B354B32BA9E8}"/>
                </a:ext>
                <a:ext uri="{C183D7F6-B498-43B3-948B-1728B52AA6E4}">
                  <adec:decorative xmlns:adec="http://schemas.microsoft.com/office/drawing/2017/decorative" val="1"/>
                </a:ext>
              </a:extLst>
            </p:cNvPr>
            <p:cNvCxnSpPr>
              <a:cxnSpLocks/>
              <a:stCxn id="71" idx="2"/>
              <a:endCxn id="72" idx="0"/>
            </p:cNvCxnSpPr>
            <p:nvPr/>
          </p:nvCxnSpPr>
          <p:spPr>
            <a:xfrm rot="5400000">
              <a:off x="7534977" y="884512"/>
              <a:ext cx="288281" cy="2010580"/>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AAD6BD42-61EA-4213-9AA1-98DF828BB933}"/>
                </a:ext>
              </a:extLst>
            </p:cNvPr>
            <p:cNvGrpSpPr/>
            <p:nvPr/>
          </p:nvGrpSpPr>
          <p:grpSpPr>
            <a:xfrm>
              <a:off x="5988027" y="3088058"/>
              <a:ext cx="1371600" cy="619246"/>
              <a:chOff x="5988027" y="3088058"/>
              <a:chExt cx="1371600" cy="619246"/>
            </a:xfrm>
          </p:grpSpPr>
          <p:sp>
            <p:nvSpPr>
              <p:cNvPr id="75" name="Rectangle 74">
                <a:extLst>
                  <a:ext uri="{FF2B5EF4-FFF2-40B4-BE49-F238E27FC236}">
                    <a16:creationId xmlns:a16="http://schemas.microsoft.com/office/drawing/2014/main" id="{A3DF1674-367D-48C1-B5DC-169864775829}"/>
                  </a:ext>
                  <a:ext uri="{C183D7F6-B498-43B3-948B-1728B52AA6E4}">
                    <adec:decorative xmlns:adec="http://schemas.microsoft.com/office/drawing/2017/decorative" val="1"/>
                  </a:ext>
                </a:extLst>
              </p:cNvPr>
              <p:cNvSpPr/>
              <p:nvPr/>
            </p:nvSpPr>
            <p:spPr bwMode="auto">
              <a:xfrm>
                <a:off x="5988027"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Primary</a:t>
                </a:r>
              </a:p>
            </p:txBody>
          </p:sp>
          <p:pic>
            <p:nvPicPr>
              <p:cNvPr id="78" name="Graphic 77">
                <a:extLst>
                  <a:ext uri="{FF2B5EF4-FFF2-40B4-BE49-F238E27FC236}">
                    <a16:creationId xmlns:a16="http://schemas.microsoft.com/office/drawing/2014/main" id="{60AF0F78-5782-4314-836D-35676D84A93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81427" y="3189863"/>
                <a:ext cx="415636" cy="415636"/>
              </a:xfrm>
              <a:prstGeom prst="rect">
                <a:avLst/>
              </a:prstGeom>
            </p:spPr>
          </p:pic>
        </p:grpSp>
        <p:sp>
          <p:nvSpPr>
            <p:cNvPr id="85" name="Rectangle 84">
              <a:extLst>
                <a:ext uri="{FF2B5EF4-FFF2-40B4-BE49-F238E27FC236}">
                  <a16:creationId xmlns:a16="http://schemas.microsoft.com/office/drawing/2014/main" id="{C85F2A68-31B2-428E-8759-8E26387FF856}"/>
                </a:ext>
                <a:ext uri="{C183D7F6-B498-43B3-948B-1728B52AA6E4}">
                  <adec:decorative xmlns:adec="http://schemas.microsoft.com/office/drawing/2017/decorative" val="1"/>
                </a:ext>
              </a:extLst>
            </p:cNvPr>
            <p:cNvSpPr/>
            <p:nvPr/>
          </p:nvSpPr>
          <p:spPr bwMode="auto">
            <a:xfrm>
              <a:off x="5988027" y="3960959"/>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grpSp>
          <p:nvGrpSpPr>
            <p:cNvPr id="14" name="Group 13">
              <a:extLst>
                <a:ext uri="{FF2B5EF4-FFF2-40B4-BE49-F238E27FC236}">
                  <a16:creationId xmlns:a16="http://schemas.microsoft.com/office/drawing/2014/main" id="{3037E448-741A-4750-B4E6-5D631C35479E}"/>
                </a:ext>
              </a:extLst>
            </p:cNvPr>
            <p:cNvGrpSpPr/>
            <p:nvPr/>
          </p:nvGrpSpPr>
          <p:grpSpPr>
            <a:xfrm>
              <a:off x="7998607" y="3088058"/>
              <a:ext cx="1371600" cy="619246"/>
              <a:chOff x="7998607" y="3088058"/>
              <a:chExt cx="1371600" cy="619246"/>
            </a:xfrm>
          </p:grpSpPr>
          <p:sp>
            <p:nvSpPr>
              <p:cNvPr id="88" name="Rectangle 87">
                <a:extLst>
                  <a:ext uri="{FF2B5EF4-FFF2-40B4-BE49-F238E27FC236}">
                    <a16:creationId xmlns:a16="http://schemas.microsoft.com/office/drawing/2014/main" id="{E74E1BC9-55A5-4D71-8F46-F179C7E9DC6A}"/>
                  </a:ext>
                  <a:ext uri="{C183D7F6-B498-43B3-948B-1728B52AA6E4}">
                    <adec:decorative xmlns:adec="http://schemas.microsoft.com/office/drawing/2017/decorative" val="1"/>
                  </a:ext>
                </a:extLst>
              </p:cNvPr>
              <p:cNvSpPr/>
              <p:nvPr/>
            </p:nvSpPr>
            <p:spPr bwMode="auto">
              <a:xfrm>
                <a:off x="7998607"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89" name="Graphic 88">
                <a:extLst>
                  <a:ext uri="{FF2B5EF4-FFF2-40B4-BE49-F238E27FC236}">
                    <a16:creationId xmlns:a16="http://schemas.microsoft.com/office/drawing/2014/main" id="{1AF0CD45-3710-4EFF-9394-3D4E57EAB5C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74360" y="3189863"/>
                <a:ext cx="415636" cy="415636"/>
              </a:xfrm>
              <a:prstGeom prst="rect">
                <a:avLst/>
              </a:prstGeom>
            </p:spPr>
          </p:pic>
        </p:grpSp>
        <p:sp>
          <p:nvSpPr>
            <p:cNvPr id="91" name="Rectangle 90">
              <a:extLst>
                <a:ext uri="{FF2B5EF4-FFF2-40B4-BE49-F238E27FC236}">
                  <a16:creationId xmlns:a16="http://schemas.microsoft.com/office/drawing/2014/main" id="{80069288-2F4D-455D-A08F-9D0427742547}"/>
                </a:ext>
                <a:ext uri="{C183D7F6-B498-43B3-948B-1728B52AA6E4}">
                  <adec:decorative xmlns:adec="http://schemas.microsoft.com/office/drawing/2017/decorative" val="1"/>
                </a:ext>
              </a:extLst>
            </p:cNvPr>
            <p:cNvSpPr/>
            <p:nvPr/>
          </p:nvSpPr>
          <p:spPr bwMode="auto">
            <a:xfrm>
              <a:off x="7998607" y="3960959"/>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grpSp>
          <p:nvGrpSpPr>
            <p:cNvPr id="15" name="Group 14">
              <a:extLst>
                <a:ext uri="{FF2B5EF4-FFF2-40B4-BE49-F238E27FC236}">
                  <a16:creationId xmlns:a16="http://schemas.microsoft.com/office/drawing/2014/main" id="{2C869B6D-ACED-4281-BA76-4087C7D612E3}"/>
                </a:ext>
              </a:extLst>
            </p:cNvPr>
            <p:cNvGrpSpPr/>
            <p:nvPr/>
          </p:nvGrpSpPr>
          <p:grpSpPr>
            <a:xfrm>
              <a:off x="10009188" y="3088058"/>
              <a:ext cx="1371600" cy="619246"/>
              <a:chOff x="10009188" y="3088058"/>
              <a:chExt cx="1371600" cy="619246"/>
            </a:xfrm>
          </p:grpSpPr>
          <p:sp>
            <p:nvSpPr>
              <p:cNvPr id="113" name="Rectangle 112">
                <a:extLst>
                  <a:ext uri="{FF2B5EF4-FFF2-40B4-BE49-F238E27FC236}">
                    <a16:creationId xmlns:a16="http://schemas.microsoft.com/office/drawing/2014/main" id="{5D55707E-C2D2-47BC-9537-21793365565D}"/>
                  </a:ext>
                  <a:ext uri="{C183D7F6-B498-43B3-948B-1728B52AA6E4}">
                    <adec:decorative xmlns:adec="http://schemas.microsoft.com/office/drawing/2017/decorative" val="1"/>
                  </a:ext>
                </a:extLst>
              </p:cNvPr>
              <p:cNvSpPr/>
              <p:nvPr/>
            </p:nvSpPr>
            <p:spPr bwMode="auto">
              <a:xfrm>
                <a:off x="10009188"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114" name="Graphic 113">
                <a:extLst>
                  <a:ext uri="{FF2B5EF4-FFF2-40B4-BE49-F238E27FC236}">
                    <a16:creationId xmlns:a16="http://schemas.microsoft.com/office/drawing/2014/main" id="{39223410-08E1-476E-8690-3BDF71F6C8E7}"/>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0984" y="3189863"/>
                <a:ext cx="415636" cy="415636"/>
              </a:xfrm>
              <a:prstGeom prst="rect">
                <a:avLst/>
              </a:prstGeom>
            </p:spPr>
          </p:pic>
        </p:grpSp>
        <p:sp>
          <p:nvSpPr>
            <p:cNvPr id="116" name="Rectangle 115">
              <a:extLst>
                <a:ext uri="{FF2B5EF4-FFF2-40B4-BE49-F238E27FC236}">
                  <a16:creationId xmlns:a16="http://schemas.microsoft.com/office/drawing/2014/main" id="{007C7AF2-683B-4DB4-9481-50BAC4E90D73}"/>
                </a:ext>
                <a:ext uri="{C183D7F6-B498-43B3-948B-1728B52AA6E4}">
                  <adec:decorative xmlns:adec="http://schemas.microsoft.com/office/drawing/2017/decorative" val="1"/>
                </a:ext>
              </a:extLst>
            </p:cNvPr>
            <p:cNvSpPr/>
            <p:nvPr/>
          </p:nvSpPr>
          <p:spPr bwMode="auto">
            <a:xfrm>
              <a:off x="10009188" y="3960751"/>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121" name="Rectangle 120">
              <a:extLst>
                <a:ext uri="{FF2B5EF4-FFF2-40B4-BE49-F238E27FC236}">
                  <a16:creationId xmlns:a16="http://schemas.microsoft.com/office/drawing/2014/main" id="{EAB98D54-813C-4304-B095-C3B595B6E1EA}"/>
                </a:ext>
                <a:ext uri="{C183D7F6-B498-43B3-948B-1728B52AA6E4}">
                  <adec:decorative xmlns:adec="http://schemas.microsoft.com/office/drawing/2017/decorative" val="1"/>
                </a:ext>
              </a:extLst>
            </p:cNvPr>
            <p:cNvSpPr/>
            <p:nvPr/>
          </p:nvSpPr>
          <p:spPr bwMode="auto">
            <a:xfrm>
              <a:off x="7918622" y="4815734"/>
              <a:ext cx="1535403"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Load Balancer</a:t>
              </a:r>
            </a:p>
          </p:txBody>
        </p:sp>
        <p:sp>
          <p:nvSpPr>
            <p:cNvPr id="122" name="Rectangle 121">
              <a:extLst>
                <a:ext uri="{FF2B5EF4-FFF2-40B4-BE49-F238E27FC236}">
                  <a16:creationId xmlns:a16="http://schemas.microsoft.com/office/drawing/2014/main" id="{8BD9A4EF-32F1-433F-BC71-361C1D6EDAD8}"/>
                </a:ext>
                <a:ext uri="{C183D7F6-B498-43B3-948B-1728B52AA6E4}">
                  <adec:decorative xmlns:adec="http://schemas.microsoft.com/office/drawing/2017/decorative" val="1"/>
                </a:ext>
              </a:extLst>
            </p:cNvPr>
            <p:cNvSpPr/>
            <p:nvPr/>
          </p:nvSpPr>
          <p:spPr bwMode="auto">
            <a:xfrm>
              <a:off x="6364679" y="5193108"/>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Service</a:t>
              </a:r>
            </a:p>
          </p:txBody>
        </p:sp>
        <p:sp>
          <p:nvSpPr>
            <p:cNvPr id="123" name="Rectangle 122">
              <a:extLst>
                <a:ext uri="{FF2B5EF4-FFF2-40B4-BE49-F238E27FC236}">
                  <a16:creationId xmlns:a16="http://schemas.microsoft.com/office/drawing/2014/main" id="{FD144839-F30F-4FD5-85DD-506A06432A74}"/>
                </a:ext>
                <a:ext uri="{C183D7F6-B498-43B3-948B-1728B52AA6E4}">
                  <adec:decorative xmlns:adec="http://schemas.microsoft.com/office/drawing/2017/decorative" val="1"/>
                </a:ext>
              </a:extLst>
            </p:cNvPr>
            <p:cNvSpPr/>
            <p:nvPr/>
          </p:nvSpPr>
          <p:spPr bwMode="auto">
            <a:xfrm>
              <a:off x="6364679" y="5921347"/>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Web App</a:t>
              </a:r>
            </a:p>
          </p:txBody>
        </p:sp>
        <p:cxnSp>
          <p:nvCxnSpPr>
            <p:cNvPr id="124" name="Straight Arrow Connector 123">
              <a:extLst>
                <a:ext uri="{FF2B5EF4-FFF2-40B4-BE49-F238E27FC236}">
                  <a16:creationId xmlns:a16="http://schemas.microsoft.com/office/drawing/2014/main" id="{01D29C4F-B3D0-4213-B023-AA20297492FF}"/>
                </a:ext>
                <a:ext uri="{C183D7F6-B498-43B3-948B-1728B52AA6E4}">
                  <adec:decorative xmlns:adec="http://schemas.microsoft.com/office/drawing/2017/decorative" val="1"/>
                </a:ext>
              </a:extLst>
            </p:cNvPr>
            <p:cNvCxnSpPr>
              <a:cxnSpLocks/>
              <a:stCxn id="123" idx="0"/>
              <a:endCxn id="122" idx="2"/>
            </p:cNvCxnSpPr>
            <p:nvPr/>
          </p:nvCxnSpPr>
          <p:spPr>
            <a:xfrm flipV="1">
              <a:off x="7067343" y="5543973"/>
              <a:ext cx="0" cy="377374"/>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CA7366C1-DB37-42B9-A2EA-9A39E7B10164}"/>
                </a:ext>
                <a:ext uri="{C183D7F6-B498-43B3-948B-1728B52AA6E4}">
                  <adec:decorative xmlns:adec="http://schemas.microsoft.com/office/drawing/2017/decorative" val="1"/>
                </a:ext>
              </a:extLst>
            </p:cNvPr>
            <p:cNvCxnSpPr>
              <a:cxnSpLocks/>
              <a:stCxn id="121" idx="1"/>
              <a:endCxn id="122" idx="0"/>
            </p:cNvCxnSpPr>
            <p:nvPr/>
          </p:nvCxnSpPr>
          <p:spPr>
            <a:xfrm rot="10800000" flipV="1">
              <a:off x="7067344" y="4991166"/>
              <a:ext cx="851279" cy="201941"/>
            </a:xfrm>
            <a:prstGeom prst="bentConnector2">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ED6D46B9-62AD-4BD5-A18B-9E0966804BA8}"/>
                </a:ext>
                <a:ext uri="{C183D7F6-B498-43B3-948B-1728B52AA6E4}">
                  <adec:decorative xmlns:adec="http://schemas.microsoft.com/office/drawing/2017/decorative" val="1"/>
                </a:ext>
              </a:extLst>
            </p:cNvPr>
            <p:cNvCxnSpPr>
              <a:cxnSpLocks/>
            </p:cNvCxnSpPr>
            <p:nvPr/>
          </p:nvCxnSpPr>
          <p:spPr>
            <a:xfrm rot="16200000" flipV="1">
              <a:off x="7487584" y="3730564"/>
              <a:ext cx="275484" cy="1894855"/>
            </a:xfrm>
            <a:prstGeom prst="bentConnector3">
              <a:avLst>
                <a:gd name="adj1" fmla="val 50000"/>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F8193F62-2AA9-4C29-9EE2-B7CCFD8BAFE0}"/>
                </a:ext>
                <a:ext uri="{C183D7F6-B498-43B3-948B-1728B52AA6E4}">
                  <adec:decorative xmlns:adec="http://schemas.microsoft.com/office/drawing/2017/decorative" val="1"/>
                </a:ext>
              </a:extLst>
            </p:cNvPr>
            <p:cNvSpPr/>
            <p:nvPr/>
          </p:nvSpPr>
          <p:spPr bwMode="auto">
            <a:xfrm>
              <a:off x="4747260" y="2994159"/>
              <a:ext cx="6949440" cy="807045"/>
            </a:xfrm>
            <a:prstGeom prst="rect">
              <a:avLst/>
            </a:prstGeom>
            <a:noFill/>
            <a:ln w="12700" cap="flat" cmpd="sng" algn="ctr">
              <a:solidFill>
                <a:srgbClr val="50E6FF"/>
              </a:solidFill>
              <a:prstDash val="solid"/>
              <a:miter lim="800000"/>
              <a:headEnd type="none" w="med" len="med"/>
              <a:tailEnd type="none" w="med" len="med"/>
            </a:ln>
            <a:effectLst>
              <a:outerShdw blurRad="63500" algn="tl" rotWithShape="0">
                <a:schemeClr val="bg1"/>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Group</a:t>
              </a:r>
            </a:p>
          </p:txBody>
        </p:sp>
        <p:sp>
          <p:nvSpPr>
            <p:cNvPr id="128" name="Rectangle 127">
              <a:extLst>
                <a:ext uri="{FF2B5EF4-FFF2-40B4-BE49-F238E27FC236}">
                  <a16:creationId xmlns:a16="http://schemas.microsoft.com/office/drawing/2014/main" id="{2C8D80C0-34A8-4545-A35C-89D54CD14F62}"/>
                </a:ext>
                <a:ext uri="{C183D7F6-B498-43B3-948B-1728B52AA6E4}">
                  <adec:decorative xmlns:adec="http://schemas.microsoft.com/office/drawing/2017/decorative" val="1"/>
                </a:ext>
              </a:extLst>
            </p:cNvPr>
            <p:cNvSpPr/>
            <p:nvPr/>
          </p:nvSpPr>
          <p:spPr bwMode="auto">
            <a:xfrm>
              <a:off x="9598807" y="5193108"/>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Service</a:t>
              </a:r>
            </a:p>
          </p:txBody>
        </p:sp>
        <p:sp>
          <p:nvSpPr>
            <p:cNvPr id="129" name="Rectangle 128">
              <a:extLst>
                <a:ext uri="{FF2B5EF4-FFF2-40B4-BE49-F238E27FC236}">
                  <a16:creationId xmlns:a16="http://schemas.microsoft.com/office/drawing/2014/main" id="{66BBAAE6-5243-459D-A7B9-AB476330F833}"/>
                </a:ext>
                <a:ext uri="{C183D7F6-B498-43B3-948B-1728B52AA6E4}">
                  <adec:decorative xmlns:adec="http://schemas.microsoft.com/office/drawing/2017/decorative" val="1"/>
                </a:ext>
              </a:extLst>
            </p:cNvPr>
            <p:cNvSpPr/>
            <p:nvPr/>
          </p:nvSpPr>
          <p:spPr bwMode="auto">
            <a:xfrm>
              <a:off x="9598807" y="5921347"/>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Web App</a:t>
              </a:r>
            </a:p>
          </p:txBody>
        </p:sp>
        <p:cxnSp>
          <p:nvCxnSpPr>
            <p:cNvPr id="130" name="Straight Arrow Connector 129">
              <a:extLst>
                <a:ext uri="{FF2B5EF4-FFF2-40B4-BE49-F238E27FC236}">
                  <a16:creationId xmlns:a16="http://schemas.microsoft.com/office/drawing/2014/main" id="{A8AEE96F-D4D9-4C30-8E01-EF0E769CC52D}"/>
                </a:ext>
                <a:ext uri="{C183D7F6-B498-43B3-948B-1728B52AA6E4}">
                  <adec:decorative xmlns:adec="http://schemas.microsoft.com/office/drawing/2017/decorative" val="1"/>
                </a:ext>
              </a:extLst>
            </p:cNvPr>
            <p:cNvCxnSpPr>
              <a:cxnSpLocks/>
              <a:stCxn id="129" idx="0"/>
              <a:endCxn id="128" idx="2"/>
            </p:cNvCxnSpPr>
            <p:nvPr/>
          </p:nvCxnSpPr>
          <p:spPr>
            <a:xfrm flipV="1">
              <a:off x="10301471" y="5543973"/>
              <a:ext cx="0" cy="377374"/>
            </a:xfrm>
            <a:prstGeom prst="straightConnector1">
              <a:avLst/>
            </a:prstGeom>
            <a:ln w="19050">
              <a:solidFill>
                <a:schemeClr val="tx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6C76F367-83AF-4D67-9EEB-706F06C302AE}"/>
                </a:ext>
                <a:ext uri="{C183D7F6-B498-43B3-948B-1728B52AA6E4}">
                  <adec:decorative xmlns:adec="http://schemas.microsoft.com/office/drawing/2017/decorative" val="1"/>
                </a:ext>
              </a:extLst>
            </p:cNvPr>
            <p:cNvSpPr txBox="1"/>
            <p:nvPr/>
          </p:nvSpPr>
          <p:spPr>
            <a:xfrm>
              <a:off x="10355447" y="5613781"/>
              <a:ext cx="1038328" cy="237757"/>
            </a:xfrm>
            <a:prstGeom prst="rect">
              <a:avLst/>
            </a:prstGeom>
            <a:noFill/>
          </p:spPr>
          <p:txBody>
            <a:bodyPr wrap="square">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a:ea typeface="+mn-ea"/>
                  <a:cs typeface="+mn-cs"/>
                </a:rPr>
                <a:t>Read-Only</a:t>
              </a:r>
            </a:p>
          </p:txBody>
        </p:sp>
        <p:cxnSp>
          <p:nvCxnSpPr>
            <p:cNvPr id="18" name="Connector: Elbow 17">
              <a:extLst>
                <a:ext uri="{FF2B5EF4-FFF2-40B4-BE49-F238E27FC236}">
                  <a16:creationId xmlns:a16="http://schemas.microsoft.com/office/drawing/2014/main" id="{C91258DE-347C-4994-959F-CD7D5B4109BF}"/>
                </a:ext>
                <a:ext uri="{C183D7F6-B498-43B3-948B-1728B52AA6E4}">
                  <adec:decorative xmlns:adec="http://schemas.microsoft.com/office/drawing/2017/decorative" val="1"/>
                </a:ext>
              </a:extLst>
            </p:cNvPr>
            <p:cNvCxnSpPr>
              <a:stCxn id="121" idx="3"/>
              <a:endCxn id="128" idx="0"/>
            </p:cNvCxnSpPr>
            <p:nvPr/>
          </p:nvCxnSpPr>
          <p:spPr>
            <a:xfrm>
              <a:off x="9454025" y="4991167"/>
              <a:ext cx="847446" cy="201941"/>
            </a:xfrm>
            <a:prstGeom prst="bentConnector2">
              <a:avLst/>
            </a:prstGeom>
            <a:ln w="19050">
              <a:solidFill>
                <a:schemeClr val="tx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DE340C47-54B2-46C6-AE07-4D78C1033A18}"/>
                </a:ext>
                <a:ext uri="{C183D7F6-B498-43B3-948B-1728B52AA6E4}">
                  <adec:decorative xmlns:adec="http://schemas.microsoft.com/office/drawing/2017/decorative" val="1"/>
                </a:ext>
              </a:extLst>
            </p:cNvPr>
            <p:cNvCxnSpPr>
              <a:cxnSpLocks/>
              <a:stCxn id="121" idx="0"/>
              <a:endCxn id="92" idx="2"/>
            </p:cNvCxnSpPr>
            <p:nvPr/>
          </p:nvCxnSpPr>
          <p:spPr>
            <a:xfrm rot="5400000" flipH="1" flipV="1">
              <a:off x="9552914" y="3673660"/>
              <a:ext cx="275484" cy="2008664"/>
            </a:xfrm>
            <a:prstGeom prst="bentConnector3">
              <a:avLst>
                <a:gd name="adj1" fmla="val 50000"/>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B6E9A2A-C98C-443E-B2D4-D25DB7D9BFE6}"/>
                </a:ext>
                <a:ext uri="{C183D7F6-B498-43B3-948B-1728B52AA6E4}">
                  <adec:decorative xmlns:adec="http://schemas.microsoft.com/office/drawing/2017/decorative" val="1"/>
                </a:ext>
              </a:extLst>
            </p:cNvPr>
            <p:cNvCxnSpPr>
              <a:stCxn id="121" idx="0"/>
              <a:endCxn id="86" idx="2"/>
            </p:cNvCxnSpPr>
            <p:nvPr/>
          </p:nvCxnSpPr>
          <p:spPr>
            <a:xfrm flipH="1" flipV="1">
              <a:off x="8686323" y="4540250"/>
              <a:ext cx="1" cy="275484"/>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4417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CF267-0501-44B7-98C9-77CD8EDA58A6}"/>
              </a:ext>
            </a:extLst>
          </p:cNvPr>
          <p:cNvSpPr>
            <a:spLocks noGrp="1"/>
          </p:cNvSpPr>
          <p:nvPr>
            <p:ph type="title"/>
          </p:nvPr>
        </p:nvSpPr>
        <p:spPr>
          <a:xfrm>
            <a:off x="588963" y="457200"/>
            <a:ext cx="7181044" cy="492443"/>
          </a:xfrm>
        </p:spPr>
        <p:txBody>
          <a:bodyPr/>
          <a:lstStyle/>
          <a:p>
            <a:r>
              <a:rPr lang="en-US" sz="3200"/>
              <a:t>Azure Arc-enabled data services (3 of 5)</a:t>
            </a:r>
          </a:p>
        </p:txBody>
      </p:sp>
      <p:sp>
        <p:nvSpPr>
          <p:cNvPr id="54" name="Text Placeholder 3">
            <a:extLst>
              <a:ext uri="{FF2B5EF4-FFF2-40B4-BE49-F238E27FC236}">
                <a16:creationId xmlns:a16="http://schemas.microsoft.com/office/drawing/2014/main" id="{88CCB2B8-8D65-47C7-874D-D13D0F674467}"/>
              </a:ext>
            </a:extLst>
          </p:cNvPr>
          <p:cNvSpPr>
            <a:spLocks noGrp="1"/>
          </p:cNvSpPr>
          <p:nvPr>
            <p:ph type="body" sz="quarter" idx="13"/>
          </p:nvPr>
        </p:nvSpPr>
        <p:spPr>
          <a:xfrm>
            <a:off x="584199" y="1064419"/>
            <a:ext cx="5614469" cy="369887"/>
          </a:xfrm>
        </p:spPr>
        <p:txBody>
          <a:bodyPr/>
          <a:lstStyle/>
          <a:p>
            <a:r>
              <a:rPr lang="en-US">
                <a:solidFill>
                  <a:srgbClr val="50E6FF"/>
                </a:solidFill>
              </a:rPr>
              <a:t>SQL Managed Instance High Availability</a:t>
            </a:r>
          </a:p>
        </p:txBody>
      </p:sp>
      <p:sp>
        <p:nvSpPr>
          <p:cNvPr id="53" name="Content Placeholder 2">
            <a:extLst>
              <a:ext uri="{FF2B5EF4-FFF2-40B4-BE49-F238E27FC236}">
                <a16:creationId xmlns:a16="http://schemas.microsoft.com/office/drawing/2014/main" id="{F081F8F9-926D-4395-A3A5-BE01FC31A621}"/>
              </a:ext>
            </a:extLst>
          </p:cNvPr>
          <p:cNvSpPr>
            <a:spLocks noGrp="1"/>
          </p:cNvSpPr>
          <p:nvPr>
            <p:ph sz="quarter" idx="12"/>
          </p:nvPr>
        </p:nvSpPr>
        <p:spPr>
          <a:xfrm>
            <a:off x="584201" y="1766061"/>
            <a:ext cx="3827334" cy="2564805"/>
          </a:xfrm>
        </p:spPr>
        <p:txBody>
          <a:bodyPr/>
          <a:lstStyle/>
          <a:p>
            <a:pPr lvl="0"/>
            <a:r>
              <a:rPr lang="en-US" noProof="0"/>
              <a:t>Built-in Setup</a:t>
            </a:r>
          </a:p>
          <a:p>
            <a:pPr lvl="0"/>
            <a:r>
              <a:rPr lang="en-US" noProof="0"/>
              <a:t>No other cluster technologies</a:t>
            </a:r>
          </a:p>
          <a:p>
            <a:pPr lvl="0"/>
            <a:r>
              <a:rPr lang="en-US" noProof="0"/>
              <a:t>Default configuration with</a:t>
            </a:r>
            <a:br>
              <a:rPr lang="en-US" noProof="0"/>
            </a:br>
            <a:r>
              <a:rPr lang="en-US" noProof="0"/>
              <a:t>3 sync replicas</a:t>
            </a:r>
          </a:p>
          <a:p>
            <a:pPr lvl="0"/>
            <a:r>
              <a:rPr lang="en-US" noProof="0"/>
              <a:t>Primary and readable secondary endpoints</a:t>
            </a:r>
          </a:p>
          <a:p>
            <a:pPr lvl="0"/>
            <a:r>
              <a:rPr lang="en-US"/>
              <a:t>Automated Failover</a:t>
            </a:r>
            <a:endParaRPr lang="en-US" noProof="0"/>
          </a:p>
        </p:txBody>
      </p:sp>
      <p:grpSp>
        <p:nvGrpSpPr>
          <p:cNvPr id="3" name="Group 2" descr="Diagram showing K8s Worker Node module consisting of Data Controller which is further divided into three K8s Worker Nodes. The first K8s Worker Node is composed of a Pod and AG agent, the second K8s Worker Node is composed of a Pod, SQL MI Secondary and AG agent and the third K8s Worker Node is composed of a Pod, SQL MI Secondary and AG agent.SQL MI Secondary and SQL MI Secondary are highlighted together as Availability Group. Web App interconnected to Service which is interconnected to Load Balance is connected to K8s Worker Nodes.">
            <a:extLst>
              <a:ext uri="{FF2B5EF4-FFF2-40B4-BE49-F238E27FC236}">
                <a16:creationId xmlns:a16="http://schemas.microsoft.com/office/drawing/2014/main" id="{7AAA67B8-7C2E-44EF-905F-75E3823078FE}"/>
              </a:ext>
            </a:extLst>
          </p:cNvPr>
          <p:cNvGrpSpPr/>
          <p:nvPr/>
        </p:nvGrpSpPr>
        <p:grpSpPr>
          <a:xfrm>
            <a:off x="4747260" y="585788"/>
            <a:ext cx="6949440" cy="5686424"/>
            <a:chOff x="4747260" y="585788"/>
            <a:chExt cx="6949440" cy="5686424"/>
          </a:xfrm>
        </p:grpSpPr>
        <p:cxnSp>
          <p:nvCxnSpPr>
            <p:cNvPr id="70" name="Straight Connector 69">
              <a:extLst>
                <a:ext uri="{FF2B5EF4-FFF2-40B4-BE49-F238E27FC236}">
                  <a16:creationId xmlns:a16="http://schemas.microsoft.com/office/drawing/2014/main" id="{F81C6982-7748-4D03-BF4E-E090C674D1EC}"/>
                </a:ext>
                <a:ext uri="{C183D7F6-B498-43B3-948B-1728B52AA6E4}">
                  <adec:decorative xmlns:adec="http://schemas.microsoft.com/office/drawing/2017/decorative" val="1"/>
                </a:ext>
              </a:extLst>
            </p:cNvPr>
            <p:cNvCxnSpPr>
              <a:cxnSpLocks/>
              <a:stCxn id="71" idx="2"/>
              <a:endCxn id="86" idx="0"/>
            </p:cNvCxnSpPr>
            <p:nvPr/>
          </p:nvCxnSpPr>
          <p:spPr>
            <a:xfrm>
              <a:off x="8684407" y="1745662"/>
              <a:ext cx="1916" cy="288281"/>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97BE14D-73FC-4E78-BF28-51A8F2F1B004}"/>
                </a:ext>
                <a:ext uri="{C183D7F6-B498-43B3-948B-1728B52AA6E4}">
                  <adec:decorative xmlns:adec="http://schemas.microsoft.com/office/drawing/2017/decorative" val="1"/>
                </a:ext>
              </a:extLst>
            </p:cNvPr>
            <p:cNvSpPr/>
            <p:nvPr/>
          </p:nvSpPr>
          <p:spPr bwMode="auto">
            <a:xfrm>
              <a:off x="7770007" y="585788"/>
              <a:ext cx="1828800" cy="1159874"/>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72" name="Rectangle 71">
              <a:extLst>
                <a:ext uri="{FF2B5EF4-FFF2-40B4-BE49-F238E27FC236}">
                  <a16:creationId xmlns:a16="http://schemas.microsoft.com/office/drawing/2014/main" id="{2E1364C0-2805-4E3B-8833-BBBCF53E8C11}"/>
                </a:ext>
                <a:ext uri="{C183D7F6-B498-43B3-948B-1728B52AA6E4}">
                  <adec:decorative xmlns:adec="http://schemas.microsoft.com/office/drawing/2017/decorative" val="1"/>
                </a:ext>
              </a:extLst>
            </p:cNvPr>
            <p:cNvSpPr/>
            <p:nvPr/>
          </p:nvSpPr>
          <p:spPr bwMode="auto">
            <a:xfrm>
              <a:off x="5759427"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74" name="Rectangle 73">
              <a:extLst>
                <a:ext uri="{FF2B5EF4-FFF2-40B4-BE49-F238E27FC236}">
                  <a16:creationId xmlns:a16="http://schemas.microsoft.com/office/drawing/2014/main" id="{B7289976-9C79-4A8D-9AC6-699B3B3931A3}"/>
                </a:ext>
                <a:ext uri="{C183D7F6-B498-43B3-948B-1728B52AA6E4}">
                  <adec:decorative xmlns:adec="http://schemas.microsoft.com/office/drawing/2017/decorative" val="1"/>
                </a:ext>
              </a:extLst>
            </p:cNvPr>
            <p:cNvSpPr/>
            <p:nvPr/>
          </p:nvSpPr>
          <p:spPr bwMode="auto">
            <a:xfrm>
              <a:off x="5840400" y="2412225"/>
              <a:ext cx="1666854"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83" name="Picture 2">
              <a:extLst>
                <a:ext uri="{FF2B5EF4-FFF2-40B4-BE49-F238E27FC236}">
                  <a16:creationId xmlns:a16="http://schemas.microsoft.com/office/drawing/2014/main" id="{FE76F31C-A0E2-4135-8FED-D0457AA5BE6E}"/>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2627" y="2500529"/>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3B3F34BA-20EF-4C24-AA67-38326EB48492}"/>
                </a:ext>
                <a:ext uri="{C183D7F6-B498-43B3-948B-1728B52AA6E4}">
                  <adec:decorative xmlns:adec="http://schemas.microsoft.com/office/drawing/2017/decorative" val="1"/>
                </a:ext>
              </a:extLst>
            </p:cNvPr>
            <p:cNvSpPr/>
            <p:nvPr/>
          </p:nvSpPr>
          <p:spPr bwMode="auto">
            <a:xfrm>
              <a:off x="7771923"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87" name="Rectangle 86">
              <a:extLst>
                <a:ext uri="{FF2B5EF4-FFF2-40B4-BE49-F238E27FC236}">
                  <a16:creationId xmlns:a16="http://schemas.microsoft.com/office/drawing/2014/main" id="{721C6417-B482-46D0-A360-3F83BE012CAB}"/>
                </a:ext>
                <a:ext uri="{C183D7F6-B498-43B3-948B-1728B52AA6E4}">
                  <adec:decorative xmlns:adec="http://schemas.microsoft.com/office/drawing/2017/decorative" val="1"/>
                </a:ext>
              </a:extLst>
            </p:cNvPr>
            <p:cNvSpPr/>
            <p:nvPr/>
          </p:nvSpPr>
          <p:spPr bwMode="auto">
            <a:xfrm>
              <a:off x="7850980" y="2412225"/>
              <a:ext cx="1666854"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90" name="Picture 2">
              <a:extLst>
                <a:ext uri="{FF2B5EF4-FFF2-40B4-BE49-F238E27FC236}">
                  <a16:creationId xmlns:a16="http://schemas.microsoft.com/office/drawing/2014/main" id="{DBABA931-D27F-42F1-8F19-22EFFFD0E560}"/>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3207" y="2500529"/>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92" name="Rectangle 91">
              <a:extLst>
                <a:ext uri="{FF2B5EF4-FFF2-40B4-BE49-F238E27FC236}">
                  <a16:creationId xmlns:a16="http://schemas.microsoft.com/office/drawing/2014/main" id="{12FBEEA4-0DC1-431A-8889-8AA4F4C3C54E}"/>
                </a:ext>
                <a:ext uri="{C183D7F6-B498-43B3-948B-1728B52AA6E4}">
                  <adec:decorative xmlns:adec="http://schemas.microsoft.com/office/drawing/2017/decorative" val="1"/>
                </a:ext>
              </a:extLst>
            </p:cNvPr>
            <p:cNvSpPr/>
            <p:nvPr/>
          </p:nvSpPr>
          <p:spPr bwMode="auto">
            <a:xfrm>
              <a:off x="9780588"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112" name="Rectangle 111">
              <a:extLst>
                <a:ext uri="{FF2B5EF4-FFF2-40B4-BE49-F238E27FC236}">
                  <a16:creationId xmlns:a16="http://schemas.microsoft.com/office/drawing/2014/main" id="{C80B99ED-76B8-4992-90A1-F9166E1D6F11}"/>
                </a:ext>
                <a:ext uri="{C183D7F6-B498-43B3-948B-1728B52AA6E4}">
                  <adec:decorative xmlns:adec="http://schemas.microsoft.com/office/drawing/2017/decorative" val="1"/>
                </a:ext>
              </a:extLst>
            </p:cNvPr>
            <p:cNvSpPr/>
            <p:nvPr/>
          </p:nvSpPr>
          <p:spPr bwMode="auto">
            <a:xfrm>
              <a:off x="9861561" y="2412017"/>
              <a:ext cx="1666854" cy="2049147"/>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115" name="Picture 2">
              <a:extLst>
                <a:ext uri="{FF2B5EF4-FFF2-40B4-BE49-F238E27FC236}">
                  <a16:creationId xmlns:a16="http://schemas.microsoft.com/office/drawing/2014/main" id="{A1B215A1-4017-4E76-A24C-4B8C7E2B4BB3}"/>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3788" y="2500321"/>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117" name="Rectangle 116">
              <a:extLst>
                <a:ext uri="{FF2B5EF4-FFF2-40B4-BE49-F238E27FC236}">
                  <a16:creationId xmlns:a16="http://schemas.microsoft.com/office/drawing/2014/main" id="{18854CDF-4D92-480F-A418-9A91499D6165}"/>
                </a:ext>
                <a:ext uri="{C183D7F6-B498-43B3-948B-1728B52AA6E4}">
                  <adec:decorative xmlns:adec="http://schemas.microsoft.com/office/drawing/2017/decorative" val="1"/>
                </a:ext>
              </a:extLst>
            </p:cNvPr>
            <p:cNvSpPr/>
            <p:nvPr/>
          </p:nvSpPr>
          <p:spPr bwMode="auto">
            <a:xfrm>
              <a:off x="7896717" y="977879"/>
              <a:ext cx="1579767" cy="635183"/>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Data Controller</a:t>
              </a:r>
            </a:p>
          </p:txBody>
        </p:sp>
        <p:pic>
          <p:nvPicPr>
            <p:cNvPr id="118" name="Graphic 117">
              <a:extLst>
                <a:ext uri="{FF2B5EF4-FFF2-40B4-BE49-F238E27FC236}">
                  <a16:creationId xmlns:a16="http://schemas.microsoft.com/office/drawing/2014/main" id="{5868831F-C783-41ED-9143-36C77A10BB8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5724" y="1087652"/>
              <a:ext cx="415636" cy="415636"/>
            </a:xfrm>
            <a:prstGeom prst="rect">
              <a:avLst/>
            </a:prstGeom>
          </p:spPr>
        </p:pic>
        <p:cxnSp>
          <p:nvCxnSpPr>
            <p:cNvPr id="119" name="Connector: Elbow 118">
              <a:extLst>
                <a:ext uri="{FF2B5EF4-FFF2-40B4-BE49-F238E27FC236}">
                  <a16:creationId xmlns:a16="http://schemas.microsoft.com/office/drawing/2014/main" id="{56C9B518-8A5C-480E-AE48-1E1762281361}"/>
                </a:ext>
                <a:ext uri="{C183D7F6-B498-43B3-948B-1728B52AA6E4}">
                  <adec:decorative xmlns:adec="http://schemas.microsoft.com/office/drawing/2017/decorative" val="1"/>
                </a:ext>
              </a:extLst>
            </p:cNvPr>
            <p:cNvCxnSpPr>
              <a:cxnSpLocks/>
              <a:stCxn id="71" idx="2"/>
              <a:endCxn id="92" idx="0"/>
            </p:cNvCxnSpPr>
            <p:nvPr/>
          </p:nvCxnSpPr>
          <p:spPr>
            <a:xfrm rot="16200000" flipH="1">
              <a:off x="9545557" y="884511"/>
              <a:ext cx="288281" cy="2010581"/>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B2848864-BDEA-4AE6-AEB0-B354B32BA9E8}"/>
                </a:ext>
                <a:ext uri="{C183D7F6-B498-43B3-948B-1728B52AA6E4}">
                  <adec:decorative xmlns:adec="http://schemas.microsoft.com/office/drawing/2017/decorative" val="1"/>
                </a:ext>
              </a:extLst>
            </p:cNvPr>
            <p:cNvCxnSpPr>
              <a:cxnSpLocks/>
              <a:stCxn id="71" idx="2"/>
              <a:endCxn id="72" idx="0"/>
            </p:cNvCxnSpPr>
            <p:nvPr/>
          </p:nvCxnSpPr>
          <p:spPr>
            <a:xfrm rot="5400000">
              <a:off x="7534977" y="884512"/>
              <a:ext cx="288281" cy="2010580"/>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AAD6BD42-61EA-4213-9AA1-98DF828BB933}"/>
                </a:ext>
              </a:extLst>
            </p:cNvPr>
            <p:cNvGrpSpPr/>
            <p:nvPr/>
          </p:nvGrpSpPr>
          <p:grpSpPr>
            <a:xfrm>
              <a:off x="5988027" y="3088058"/>
              <a:ext cx="1371600" cy="619246"/>
              <a:chOff x="5988027" y="3088058"/>
              <a:chExt cx="1371600" cy="619246"/>
            </a:xfrm>
          </p:grpSpPr>
          <p:sp>
            <p:nvSpPr>
              <p:cNvPr id="75" name="Rectangle 74">
                <a:extLst>
                  <a:ext uri="{FF2B5EF4-FFF2-40B4-BE49-F238E27FC236}">
                    <a16:creationId xmlns:a16="http://schemas.microsoft.com/office/drawing/2014/main" id="{A3DF1674-367D-48C1-B5DC-169864775829}"/>
                  </a:ext>
                  <a:ext uri="{C183D7F6-B498-43B3-948B-1728B52AA6E4}">
                    <adec:decorative xmlns:adec="http://schemas.microsoft.com/office/drawing/2017/decorative" val="1"/>
                  </a:ext>
                </a:extLst>
              </p:cNvPr>
              <p:cNvSpPr/>
              <p:nvPr/>
            </p:nvSpPr>
            <p:spPr bwMode="auto">
              <a:xfrm>
                <a:off x="5988027"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Primary</a:t>
                </a:r>
              </a:p>
            </p:txBody>
          </p:sp>
          <p:pic>
            <p:nvPicPr>
              <p:cNvPr id="78" name="Graphic 77">
                <a:extLst>
                  <a:ext uri="{FF2B5EF4-FFF2-40B4-BE49-F238E27FC236}">
                    <a16:creationId xmlns:a16="http://schemas.microsoft.com/office/drawing/2014/main" id="{60AF0F78-5782-4314-836D-35676D84A93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81427" y="3189863"/>
                <a:ext cx="415636" cy="415636"/>
              </a:xfrm>
              <a:prstGeom prst="rect">
                <a:avLst/>
              </a:prstGeom>
            </p:spPr>
          </p:pic>
        </p:grpSp>
        <p:sp>
          <p:nvSpPr>
            <p:cNvPr id="85" name="Rectangle 84">
              <a:extLst>
                <a:ext uri="{FF2B5EF4-FFF2-40B4-BE49-F238E27FC236}">
                  <a16:creationId xmlns:a16="http://schemas.microsoft.com/office/drawing/2014/main" id="{C85F2A68-31B2-428E-8759-8E26387FF856}"/>
                </a:ext>
                <a:ext uri="{C183D7F6-B498-43B3-948B-1728B52AA6E4}">
                  <adec:decorative xmlns:adec="http://schemas.microsoft.com/office/drawing/2017/decorative" val="1"/>
                </a:ext>
              </a:extLst>
            </p:cNvPr>
            <p:cNvSpPr/>
            <p:nvPr/>
          </p:nvSpPr>
          <p:spPr bwMode="auto">
            <a:xfrm>
              <a:off x="5988027" y="3960959"/>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grpSp>
          <p:nvGrpSpPr>
            <p:cNvPr id="14" name="Group 13">
              <a:extLst>
                <a:ext uri="{FF2B5EF4-FFF2-40B4-BE49-F238E27FC236}">
                  <a16:creationId xmlns:a16="http://schemas.microsoft.com/office/drawing/2014/main" id="{3037E448-741A-4750-B4E6-5D631C35479E}"/>
                </a:ext>
              </a:extLst>
            </p:cNvPr>
            <p:cNvGrpSpPr/>
            <p:nvPr/>
          </p:nvGrpSpPr>
          <p:grpSpPr>
            <a:xfrm>
              <a:off x="7998607" y="3088058"/>
              <a:ext cx="1371600" cy="619246"/>
              <a:chOff x="7998607" y="3088058"/>
              <a:chExt cx="1371600" cy="619246"/>
            </a:xfrm>
          </p:grpSpPr>
          <p:sp>
            <p:nvSpPr>
              <p:cNvPr id="88" name="Rectangle 87">
                <a:extLst>
                  <a:ext uri="{FF2B5EF4-FFF2-40B4-BE49-F238E27FC236}">
                    <a16:creationId xmlns:a16="http://schemas.microsoft.com/office/drawing/2014/main" id="{E74E1BC9-55A5-4D71-8F46-F179C7E9DC6A}"/>
                  </a:ext>
                  <a:ext uri="{C183D7F6-B498-43B3-948B-1728B52AA6E4}">
                    <adec:decorative xmlns:adec="http://schemas.microsoft.com/office/drawing/2017/decorative" val="1"/>
                  </a:ext>
                </a:extLst>
              </p:cNvPr>
              <p:cNvSpPr/>
              <p:nvPr/>
            </p:nvSpPr>
            <p:spPr bwMode="auto">
              <a:xfrm>
                <a:off x="7998607"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89" name="Graphic 88">
                <a:extLst>
                  <a:ext uri="{FF2B5EF4-FFF2-40B4-BE49-F238E27FC236}">
                    <a16:creationId xmlns:a16="http://schemas.microsoft.com/office/drawing/2014/main" id="{1AF0CD45-3710-4EFF-9394-3D4E57EAB5C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74360" y="3189863"/>
                <a:ext cx="415636" cy="415636"/>
              </a:xfrm>
              <a:prstGeom prst="rect">
                <a:avLst/>
              </a:prstGeom>
            </p:spPr>
          </p:pic>
        </p:grpSp>
        <p:sp>
          <p:nvSpPr>
            <p:cNvPr id="91" name="Rectangle 90">
              <a:extLst>
                <a:ext uri="{FF2B5EF4-FFF2-40B4-BE49-F238E27FC236}">
                  <a16:creationId xmlns:a16="http://schemas.microsoft.com/office/drawing/2014/main" id="{80069288-2F4D-455D-A08F-9D0427742547}"/>
                </a:ext>
                <a:ext uri="{C183D7F6-B498-43B3-948B-1728B52AA6E4}">
                  <adec:decorative xmlns:adec="http://schemas.microsoft.com/office/drawing/2017/decorative" val="1"/>
                </a:ext>
              </a:extLst>
            </p:cNvPr>
            <p:cNvSpPr/>
            <p:nvPr/>
          </p:nvSpPr>
          <p:spPr bwMode="auto">
            <a:xfrm>
              <a:off x="7998607" y="3960959"/>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grpSp>
          <p:nvGrpSpPr>
            <p:cNvPr id="15" name="Group 14">
              <a:extLst>
                <a:ext uri="{FF2B5EF4-FFF2-40B4-BE49-F238E27FC236}">
                  <a16:creationId xmlns:a16="http://schemas.microsoft.com/office/drawing/2014/main" id="{2C869B6D-ACED-4281-BA76-4087C7D612E3}"/>
                </a:ext>
              </a:extLst>
            </p:cNvPr>
            <p:cNvGrpSpPr/>
            <p:nvPr/>
          </p:nvGrpSpPr>
          <p:grpSpPr>
            <a:xfrm>
              <a:off x="10009188" y="3088058"/>
              <a:ext cx="1371600" cy="619246"/>
              <a:chOff x="10009188" y="3088058"/>
              <a:chExt cx="1371600" cy="619246"/>
            </a:xfrm>
          </p:grpSpPr>
          <p:sp>
            <p:nvSpPr>
              <p:cNvPr id="113" name="Rectangle 112">
                <a:extLst>
                  <a:ext uri="{FF2B5EF4-FFF2-40B4-BE49-F238E27FC236}">
                    <a16:creationId xmlns:a16="http://schemas.microsoft.com/office/drawing/2014/main" id="{5D55707E-C2D2-47BC-9537-21793365565D}"/>
                  </a:ext>
                  <a:ext uri="{C183D7F6-B498-43B3-948B-1728B52AA6E4}">
                    <adec:decorative xmlns:adec="http://schemas.microsoft.com/office/drawing/2017/decorative" val="1"/>
                  </a:ext>
                </a:extLst>
              </p:cNvPr>
              <p:cNvSpPr/>
              <p:nvPr/>
            </p:nvSpPr>
            <p:spPr bwMode="auto">
              <a:xfrm>
                <a:off x="10009188"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114" name="Graphic 113">
                <a:extLst>
                  <a:ext uri="{FF2B5EF4-FFF2-40B4-BE49-F238E27FC236}">
                    <a16:creationId xmlns:a16="http://schemas.microsoft.com/office/drawing/2014/main" id="{39223410-08E1-476E-8690-3BDF71F6C8E7}"/>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0984" y="3189863"/>
                <a:ext cx="415636" cy="415636"/>
              </a:xfrm>
              <a:prstGeom prst="rect">
                <a:avLst/>
              </a:prstGeom>
            </p:spPr>
          </p:pic>
        </p:grpSp>
        <p:sp>
          <p:nvSpPr>
            <p:cNvPr id="116" name="Rectangle 115">
              <a:extLst>
                <a:ext uri="{FF2B5EF4-FFF2-40B4-BE49-F238E27FC236}">
                  <a16:creationId xmlns:a16="http://schemas.microsoft.com/office/drawing/2014/main" id="{007C7AF2-683B-4DB4-9481-50BAC4E90D73}"/>
                </a:ext>
                <a:ext uri="{C183D7F6-B498-43B3-948B-1728B52AA6E4}">
                  <adec:decorative xmlns:adec="http://schemas.microsoft.com/office/drawing/2017/decorative" val="1"/>
                </a:ext>
              </a:extLst>
            </p:cNvPr>
            <p:cNvSpPr/>
            <p:nvPr/>
          </p:nvSpPr>
          <p:spPr bwMode="auto">
            <a:xfrm>
              <a:off x="10009188" y="3960751"/>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121" name="Rectangle 120">
              <a:extLst>
                <a:ext uri="{FF2B5EF4-FFF2-40B4-BE49-F238E27FC236}">
                  <a16:creationId xmlns:a16="http://schemas.microsoft.com/office/drawing/2014/main" id="{EAB98D54-813C-4304-B095-C3B595B6E1EA}"/>
                </a:ext>
                <a:ext uri="{C183D7F6-B498-43B3-948B-1728B52AA6E4}">
                  <adec:decorative xmlns:adec="http://schemas.microsoft.com/office/drawing/2017/decorative" val="1"/>
                </a:ext>
              </a:extLst>
            </p:cNvPr>
            <p:cNvSpPr/>
            <p:nvPr/>
          </p:nvSpPr>
          <p:spPr bwMode="auto">
            <a:xfrm>
              <a:off x="7918622" y="4815734"/>
              <a:ext cx="1535403"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Load Balancer</a:t>
              </a:r>
            </a:p>
          </p:txBody>
        </p:sp>
        <p:sp>
          <p:nvSpPr>
            <p:cNvPr id="122" name="Rectangle 121">
              <a:extLst>
                <a:ext uri="{FF2B5EF4-FFF2-40B4-BE49-F238E27FC236}">
                  <a16:creationId xmlns:a16="http://schemas.microsoft.com/office/drawing/2014/main" id="{8BD9A4EF-32F1-433F-BC71-361C1D6EDAD8}"/>
                </a:ext>
                <a:ext uri="{C183D7F6-B498-43B3-948B-1728B52AA6E4}">
                  <adec:decorative xmlns:adec="http://schemas.microsoft.com/office/drawing/2017/decorative" val="1"/>
                </a:ext>
              </a:extLst>
            </p:cNvPr>
            <p:cNvSpPr/>
            <p:nvPr/>
          </p:nvSpPr>
          <p:spPr bwMode="auto">
            <a:xfrm>
              <a:off x="6364679" y="5193108"/>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Service</a:t>
              </a:r>
            </a:p>
          </p:txBody>
        </p:sp>
        <p:sp>
          <p:nvSpPr>
            <p:cNvPr id="123" name="Rectangle 122">
              <a:extLst>
                <a:ext uri="{FF2B5EF4-FFF2-40B4-BE49-F238E27FC236}">
                  <a16:creationId xmlns:a16="http://schemas.microsoft.com/office/drawing/2014/main" id="{FD144839-F30F-4FD5-85DD-506A06432A74}"/>
                </a:ext>
                <a:ext uri="{C183D7F6-B498-43B3-948B-1728B52AA6E4}">
                  <adec:decorative xmlns:adec="http://schemas.microsoft.com/office/drawing/2017/decorative" val="1"/>
                </a:ext>
              </a:extLst>
            </p:cNvPr>
            <p:cNvSpPr/>
            <p:nvPr/>
          </p:nvSpPr>
          <p:spPr bwMode="auto">
            <a:xfrm>
              <a:off x="6364679" y="5921347"/>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Web App</a:t>
              </a:r>
            </a:p>
          </p:txBody>
        </p:sp>
        <p:cxnSp>
          <p:nvCxnSpPr>
            <p:cNvPr id="124" name="Straight Arrow Connector 123">
              <a:extLst>
                <a:ext uri="{FF2B5EF4-FFF2-40B4-BE49-F238E27FC236}">
                  <a16:creationId xmlns:a16="http://schemas.microsoft.com/office/drawing/2014/main" id="{01D29C4F-B3D0-4213-B023-AA20297492FF}"/>
                </a:ext>
                <a:ext uri="{C183D7F6-B498-43B3-948B-1728B52AA6E4}">
                  <adec:decorative xmlns:adec="http://schemas.microsoft.com/office/drawing/2017/decorative" val="1"/>
                </a:ext>
              </a:extLst>
            </p:cNvPr>
            <p:cNvCxnSpPr>
              <a:cxnSpLocks/>
              <a:stCxn id="123" idx="0"/>
              <a:endCxn id="122" idx="2"/>
            </p:cNvCxnSpPr>
            <p:nvPr/>
          </p:nvCxnSpPr>
          <p:spPr>
            <a:xfrm flipV="1">
              <a:off x="7067343" y="5543973"/>
              <a:ext cx="0" cy="377374"/>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CA7366C1-DB37-42B9-A2EA-9A39E7B10164}"/>
                </a:ext>
                <a:ext uri="{C183D7F6-B498-43B3-948B-1728B52AA6E4}">
                  <adec:decorative xmlns:adec="http://schemas.microsoft.com/office/drawing/2017/decorative" val="1"/>
                </a:ext>
              </a:extLst>
            </p:cNvPr>
            <p:cNvCxnSpPr>
              <a:cxnSpLocks/>
              <a:stCxn id="121" idx="1"/>
              <a:endCxn id="122" idx="0"/>
            </p:cNvCxnSpPr>
            <p:nvPr/>
          </p:nvCxnSpPr>
          <p:spPr>
            <a:xfrm rot="10800000" flipV="1">
              <a:off x="7067344" y="4991166"/>
              <a:ext cx="851279" cy="201941"/>
            </a:xfrm>
            <a:prstGeom prst="bentConnector2">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ED6D46B9-62AD-4BD5-A18B-9E0966804BA8}"/>
                </a:ext>
                <a:ext uri="{C183D7F6-B498-43B3-948B-1728B52AA6E4}">
                  <adec:decorative xmlns:adec="http://schemas.microsoft.com/office/drawing/2017/decorative" val="1"/>
                </a:ext>
              </a:extLst>
            </p:cNvPr>
            <p:cNvCxnSpPr>
              <a:cxnSpLocks/>
            </p:cNvCxnSpPr>
            <p:nvPr/>
          </p:nvCxnSpPr>
          <p:spPr>
            <a:xfrm rot="16200000" flipV="1">
              <a:off x="7487584" y="3730564"/>
              <a:ext cx="275484" cy="1894855"/>
            </a:xfrm>
            <a:prstGeom prst="bentConnector3">
              <a:avLst>
                <a:gd name="adj1" fmla="val 50000"/>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F8193F62-2AA9-4C29-9EE2-B7CCFD8BAFE0}"/>
                </a:ext>
                <a:ext uri="{C183D7F6-B498-43B3-948B-1728B52AA6E4}">
                  <adec:decorative xmlns:adec="http://schemas.microsoft.com/office/drawing/2017/decorative" val="1"/>
                </a:ext>
              </a:extLst>
            </p:cNvPr>
            <p:cNvSpPr/>
            <p:nvPr/>
          </p:nvSpPr>
          <p:spPr bwMode="auto">
            <a:xfrm>
              <a:off x="4747260" y="2994159"/>
              <a:ext cx="6949440" cy="807045"/>
            </a:xfrm>
            <a:prstGeom prst="rect">
              <a:avLst/>
            </a:prstGeom>
            <a:noFill/>
            <a:ln w="12700" cap="flat" cmpd="sng" algn="ctr">
              <a:solidFill>
                <a:srgbClr val="50E6FF"/>
              </a:solidFill>
              <a:prstDash val="solid"/>
              <a:miter lim="800000"/>
              <a:headEnd type="none" w="med" len="med"/>
              <a:tailEnd type="none" w="med" len="med"/>
            </a:ln>
            <a:effectLst>
              <a:outerShdw blurRad="63500" algn="tl" rotWithShape="0">
                <a:schemeClr val="bg1"/>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Group</a:t>
              </a:r>
            </a:p>
          </p:txBody>
        </p:sp>
        <p:sp>
          <p:nvSpPr>
            <p:cNvPr id="128" name="Rectangle 127">
              <a:extLst>
                <a:ext uri="{FF2B5EF4-FFF2-40B4-BE49-F238E27FC236}">
                  <a16:creationId xmlns:a16="http://schemas.microsoft.com/office/drawing/2014/main" id="{2C8D80C0-34A8-4545-A35C-89D54CD14F62}"/>
                </a:ext>
                <a:ext uri="{C183D7F6-B498-43B3-948B-1728B52AA6E4}">
                  <adec:decorative xmlns:adec="http://schemas.microsoft.com/office/drawing/2017/decorative" val="1"/>
                </a:ext>
              </a:extLst>
            </p:cNvPr>
            <p:cNvSpPr/>
            <p:nvPr/>
          </p:nvSpPr>
          <p:spPr bwMode="auto">
            <a:xfrm>
              <a:off x="9598807" y="5193108"/>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Service</a:t>
              </a:r>
            </a:p>
          </p:txBody>
        </p:sp>
        <p:sp>
          <p:nvSpPr>
            <p:cNvPr id="129" name="Rectangle 128">
              <a:extLst>
                <a:ext uri="{FF2B5EF4-FFF2-40B4-BE49-F238E27FC236}">
                  <a16:creationId xmlns:a16="http://schemas.microsoft.com/office/drawing/2014/main" id="{66BBAAE6-5243-459D-A7B9-AB476330F833}"/>
                </a:ext>
                <a:ext uri="{C183D7F6-B498-43B3-948B-1728B52AA6E4}">
                  <adec:decorative xmlns:adec="http://schemas.microsoft.com/office/drawing/2017/decorative" val="1"/>
                </a:ext>
              </a:extLst>
            </p:cNvPr>
            <p:cNvSpPr/>
            <p:nvPr/>
          </p:nvSpPr>
          <p:spPr bwMode="auto">
            <a:xfrm>
              <a:off x="9598807" y="5921347"/>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Web App</a:t>
              </a:r>
            </a:p>
          </p:txBody>
        </p:sp>
        <p:cxnSp>
          <p:nvCxnSpPr>
            <p:cNvPr id="130" name="Straight Arrow Connector 129">
              <a:extLst>
                <a:ext uri="{FF2B5EF4-FFF2-40B4-BE49-F238E27FC236}">
                  <a16:creationId xmlns:a16="http://schemas.microsoft.com/office/drawing/2014/main" id="{A8AEE96F-D4D9-4C30-8E01-EF0E769CC52D}"/>
                </a:ext>
                <a:ext uri="{C183D7F6-B498-43B3-948B-1728B52AA6E4}">
                  <adec:decorative xmlns:adec="http://schemas.microsoft.com/office/drawing/2017/decorative" val="1"/>
                </a:ext>
              </a:extLst>
            </p:cNvPr>
            <p:cNvCxnSpPr>
              <a:cxnSpLocks/>
              <a:stCxn id="129" idx="0"/>
              <a:endCxn id="128" idx="2"/>
            </p:cNvCxnSpPr>
            <p:nvPr/>
          </p:nvCxnSpPr>
          <p:spPr>
            <a:xfrm flipV="1">
              <a:off x="10301471" y="5543973"/>
              <a:ext cx="0" cy="377374"/>
            </a:xfrm>
            <a:prstGeom prst="straightConnector1">
              <a:avLst/>
            </a:prstGeom>
            <a:ln w="19050">
              <a:solidFill>
                <a:schemeClr val="tx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6C76F367-83AF-4D67-9EEB-706F06C302AE}"/>
                </a:ext>
                <a:ext uri="{C183D7F6-B498-43B3-948B-1728B52AA6E4}">
                  <adec:decorative xmlns:adec="http://schemas.microsoft.com/office/drawing/2017/decorative" val="1"/>
                </a:ext>
              </a:extLst>
            </p:cNvPr>
            <p:cNvSpPr txBox="1"/>
            <p:nvPr/>
          </p:nvSpPr>
          <p:spPr>
            <a:xfrm>
              <a:off x="10355447" y="5613781"/>
              <a:ext cx="1038328" cy="237757"/>
            </a:xfrm>
            <a:prstGeom prst="rect">
              <a:avLst/>
            </a:prstGeom>
            <a:noFill/>
          </p:spPr>
          <p:txBody>
            <a:bodyPr wrap="square">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a:ea typeface="+mn-ea"/>
                  <a:cs typeface="+mn-cs"/>
                </a:rPr>
                <a:t>Read-Only</a:t>
              </a:r>
            </a:p>
          </p:txBody>
        </p:sp>
        <p:cxnSp>
          <p:nvCxnSpPr>
            <p:cNvPr id="18" name="Connector: Elbow 17">
              <a:extLst>
                <a:ext uri="{FF2B5EF4-FFF2-40B4-BE49-F238E27FC236}">
                  <a16:creationId xmlns:a16="http://schemas.microsoft.com/office/drawing/2014/main" id="{C91258DE-347C-4994-959F-CD7D5B4109BF}"/>
                </a:ext>
                <a:ext uri="{C183D7F6-B498-43B3-948B-1728B52AA6E4}">
                  <adec:decorative xmlns:adec="http://schemas.microsoft.com/office/drawing/2017/decorative" val="1"/>
                </a:ext>
              </a:extLst>
            </p:cNvPr>
            <p:cNvCxnSpPr>
              <a:stCxn id="121" idx="3"/>
              <a:endCxn id="128" idx="0"/>
            </p:cNvCxnSpPr>
            <p:nvPr/>
          </p:nvCxnSpPr>
          <p:spPr>
            <a:xfrm>
              <a:off x="9454025" y="4991167"/>
              <a:ext cx="847446" cy="201941"/>
            </a:xfrm>
            <a:prstGeom prst="bentConnector2">
              <a:avLst/>
            </a:prstGeom>
            <a:ln w="19050">
              <a:solidFill>
                <a:schemeClr val="tx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DE340C47-54B2-46C6-AE07-4D78C1033A18}"/>
                </a:ext>
                <a:ext uri="{C183D7F6-B498-43B3-948B-1728B52AA6E4}">
                  <adec:decorative xmlns:adec="http://schemas.microsoft.com/office/drawing/2017/decorative" val="1"/>
                </a:ext>
              </a:extLst>
            </p:cNvPr>
            <p:cNvCxnSpPr>
              <a:cxnSpLocks/>
              <a:stCxn id="121" idx="0"/>
              <a:endCxn id="92" idx="2"/>
            </p:cNvCxnSpPr>
            <p:nvPr/>
          </p:nvCxnSpPr>
          <p:spPr>
            <a:xfrm rot="5400000" flipH="1" flipV="1">
              <a:off x="9552914" y="3673660"/>
              <a:ext cx="275484" cy="2008664"/>
            </a:xfrm>
            <a:prstGeom prst="bentConnector3">
              <a:avLst>
                <a:gd name="adj1" fmla="val 50000"/>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B6E9A2A-C98C-443E-B2D4-D25DB7D9BFE6}"/>
                </a:ext>
                <a:ext uri="{C183D7F6-B498-43B3-948B-1728B52AA6E4}">
                  <adec:decorative xmlns:adec="http://schemas.microsoft.com/office/drawing/2017/decorative" val="1"/>
                </a:ext>
              </a:extLst>
            </p:cNvPr>
            <p:cNvCxnSpPr>
              <a:stCxn id="121" idx="0"/>
              <a:endCxn id="86" idx="2"/>
            </p:cNvCxnSpPr>
            <p:nvPr/>
          </p:nvCxnSpPr>
          <p:spPr>
            <a:xfrm flipH="1" flipV="1">
              <a:off x="8686323" y="4540250"/>
              <a:ext cx="1" cy="275484"/>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0347D7F-F312-4937-A3C8-AD4CA25F1477}"/>
                </a:ext>
                <a:ext uri="{C183D7F6-B498-43B3-948B-1728B52AA6E4}">
                  <adec:decorative xmlns:adec="http://schemas.microsoft.com/office/drawing/2017/decorative" val="1"/>
                </a:ext>
              </a:extLst>
            </p:cNvPr>
            <p:cNvCxnSpPr>
              <a:cxnSpLocks/>
            </p:cNvCxnSpPr>
            <p:nvPr/>
          </p:nvCxnSpPr>
          <p:spPr>
            <a:xfrm>
              <a:off x="6010276" y="3116207"/>
              <a:ext cx="1327104" cy="562951"/>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0143A87-CFFF-41C5-AC31-A17370CCADDD}"/>
                </a:ext>
                <a:ext uri="{C183D7F6-B498-43B3-948B-1728B52AA6E4}">
                  <adec:decorative xmlns:adec="http://schemas.microsoft.com/office/drawing/2017/decorative" val="1"/>
                </a:ext>
              </a:extLst>
            </p:cNvPr>
            <p:cNvCxnSpPr>
              <a:cxnSpLocks/>
            </p:cNvCxnSpPr>
            <p:nvPr/>
          </p:nvCxnSpPr>
          <p:spPr>
            <a:xfrm flipV="1">
              <a:off x="6021555" y="3122302"/>
              <a:ext cx="1315825" cy="541132"/>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09658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CF267-0501-44B7-98C9-77CD8EDA58A6}"/>
              </a:ext>
            </a:extLst>
          </p:cNvPr>
          <p:cNvSpPr>
            <a:spLocks noGrp="1"/>
          </p:cNvSpPr>
          <p:nvPr>
            <p:ph type="title"/>
          </p:nvPr>
        </p:nvSpPr>
        <p:spPr>
          <a:xfrm>
            <a:off x="588963" y="457200"/>
            <a:ext cx="7181044" cy="492443"/>
          </a:xfrm>
        </p:spPr>
        <p:txBody>
          <a:bodyPr/>
          <a:lstStyle/>
          <a:p>
            <a:r>
              <a:rPr lang="en-US" sz="3200"/>
              <a:t>Azure Arc-enabled data services (4 of 5)</a:t>
            </a:r>
          </a:p>
        </p:txBody>
      </p:sp>
      <p:sp>
        <p:nvSpPr>
          <p:cNvPr id="54" name="Text Placeholder 3">
            <a:extLst>
              <a:ext uri="{FF2B5EF4-FFF2-40B4-BE49-F238E27FC236}">
                <a16:creationId xmlns:a16="http://schemas.microsoft.com/office/drawing/2014/main" id="{9C111120-3A79-4A6A-BCE3-D7F35D35E0CE}"/>
              </a:ext>
            </a:extLst>
          </p:cNvPr>
          <p:cNvSpPr>
            <a:spLocks noGrp="1"/>
          </p:cNvSpPr>
          <p:nvPr>
            <p:ph type="body" sz="quarter" idx="13"/>
          </p:nvPr>
        </p:nvSpPr>
        <p:spPr>
          <a:xfrm>
            <a:off x="584199" y="1064419"/>
            <a:ext cx="5614469" cy="369887"/>
          </a:xfrm>
        </p:spPr>
        <p:txBody>
          <a:bodyPr/>
          <a:lstStyle/>
          <a:p>
            <a:r>
              <a:rPr lang="en-US">
                <a:solidFill>
                  <a:srgbClr val="50E6FF"/>
                </a:solidFill>
              </a:rPr>
              <a:t>SQL Managed Instance High Availability</a:t>
            </a:r>
          </a:p>
        </p:txBody>
      </p:sp>
      <p:sp>
        <p:nvSpPr>
          <p:cNvPr id="53" name="Content Placeholder 2">
            <a:extLst>
              <a:ext uri="{FF2B5EF4-FFF2-40B4-BE49-F238E27FC236}">
                <a16:creationId xmlns:a16="http://schemas.microsoft.com/office/drawing/2014/main" id="{9457780A-8F52-4D4B-9917-859E56466EA1}"/>
              </a:ext>
            </a:extLst>
          </p:cNvPr>
          <p:cNvSpPr>
            <a:spLocks noGrp="1"/>
          </p:cNvSpPr>
          <p:nvPr>
            <p:ph sz="quarter" idx="12"/>
          </p:nvPr>
        </p:nvSpPr>
        <p:spPr>
          <a:xfrm>
            <a:off x="584201" y="1766061"/>
            <a:ext cx="3827334" cy="2564805"/>
          </a:xfrm>
        </p:spPr>
        <p:txBody>
          <a:bodyPr/>
          <a:lstStyle/>
          <a:p>
            <a:pPr lvl="0"/>
            <a:r>
              <a:rPr lang="en-US" noProof="0"/>
              <a:t>Built-in Setup</a:t>
            </a:r>
          </a:p>
          <a:p>
            <a:pPr lvl="0"/>
            <a:r>
              <a:rPr lang="en-US" noProof="0"/>
              <a:t>No other cluster technologies</a:t>
            </a:r>
          </a:p>
          <a:p>
            <a:pPr lvl="0"/>
            <a:r>
              <a:rPr lang="en-US" noProof="0"/>
              <a:t>Default configuration with</a:t>
            </a:r>
            <a:br>
              <a:rPr lang="en-US" noProof="0"/>
            </a:br>
            <a:r>
              <a:rPr lang="en-US" noProof="0"/>
              <a:t>3 sync replicas</a:t>
            </a:r>
          </a:p>
          <a:p>
            <a:pPr lvl="0"/>
            <a:r>
              <a:rPr lang="en-US" noProof="0"/>
              <a:t>Primary and readable secondary endpoints</a:t>
            </a:r>
          </a:p>
          <a:p>
            <a:pPr lvl="0"/>
            <a:r>
              <a:rPr lang="en-US"/>
              <a:t>Automated Failover</a:t>
            </a:r>
            <a:endParaRPr lang="en-US" noProof="0"/>
          </a:p>
        </p:txBody>
      </p:sp>
      <p:grpSp>
        <p:nvGrpSpPr>
          <p:cNvPr id="3" name="Group 2" descr="Diagram showing K8s Worker Node module consisting of Data Controller which is further divided into three K8s Worker Nodes. The first K8s Worker Node is composed of a Pod and AG agent, the second K8s Worker Node is composed of a Pod, SQL MI Primary and AG agent and the third K8s Worker Node is composed of a Pod, SQL MI Secondary and AG agent.SQL MI Secondary and SQL MI Secondary are highlighted together as Availability Group. Web App interconnected to Service which is interconnected to Load Balance is connected to K8s Worker Nodes. ">
            <a:extLst>
              <a:ext uri="{FF2B5EF4-FFF2-40B4-BE49-F238E27FC236}">
                <a16:creationId xmlns:a16="http://schemas.microsoft.com/office/drawing/2014/main" id="{1415E364-85F2-4126-920D-66948678B2EB}"/>
              </a:ext>
            </a:extLst>
          </p:cNvPr>
          <p:cNvGrpSpPr/>
          <p:nvPr/>
        </p:nvGrpSpPr>
        <p:grpSpPr>
          <a:xfrm>
            <a:off x="4747260" y="585788"/>
            <a:ext cx="6949440" cy="5686424"/>
            <a:chOff x="4747260" y="585788"/>
            <a:chExt cx="6949440" cy="5686424"/>
          </a:xfrm>
        </p:grpSpPr>
        <p:cxnSp>
          <p:nvCxnSpPr>
            <p:cNvPr id="70" name="Straight Connector 69">
              <a:extLst>
                <a:ext uri="{FF2B5EF4-FFF2-40B4-BE49-F238E27FC236}">
                  <a16:creationId xmlns:a16="http://schemas.microsoft.com/office/drawing/2014/main" id="{F81C6982-7748-4D03-BF4E-E090C674D1EC}"/>
                </a:ext>
                <a:ext uri="{C183D7F6-B498-43B3-948B-1728B52AA6E4}">
                  <adec:decorative xmlns:adec="http://schemas.microsoft.com/office/drawing/2017/decorative" val="1"/>
                </a:ext>
              </a:extLst>
            </p:cNvPr>
            <p:cNvCxnSpPr>
              <a:cxnSpLocks/>
              <a:stCxn id="71" idx="2"/>
              <a:endCxn id="86" idx="0"/>
            </p:cNvCxnSpPr>
            <p:nvPr/>
          </p:nvCxnSpPr>
          <p:spPr>
            <a:xfrm>
              <a:off x="8684407" y="1745662"/>
              <a:ext cx="1916" cy="288281"/>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97BE14D-73FC-4E78-BF28-51A8F2F1B004}"/>
                </a:ext>
                <a:ext uri="{C183D7F6-B498-43B3-948B-1728B52AA6E4}">
                  <adec:decorative xmlns:adec="http://schemas.microsoft.com/office/drawing/2017/decorative" val="1"/>
                </a:ext>
              </a:extLst>
            </p:cNvPr>
            <p:cNvSpPr/>
            <p:nvPr/>
          </p:nvSpPr>
          <p:spPr bwMode="auto">
            <a:xfrm>
              <a:off x="7770007" y="585788"/>
              <a:ext cx="1828800" cy="1159874"/>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72" name="Rectangle 71">
              <a:extLst>
                <a:ext uri="{FF2B5EF4-FFF2-40B4-BE49-F238E27FC236}">
                  <a16:creationId xmlns:a16="http://schemas.microsoft.com/office/drawing/2014/main" id="{2E1364C0-2805-4E3B-8833-BBBCF53E8C11}"/>
                </a:ext>
                <a:ext uri="{C183D7F6-B498-43B3-948B-1728B52AA6E4}">
                  <adec:decorative xmlns:adec="http://schemas.microsoft.com/office/drawing/2017/decorative" val="1"/>
                </a:ext>
              </a:extLst>
            </p:cNvPr>
            <p:cNvSpPr/>
            <p:nvPr/>
          </p:nvSpPr>
          <p:spPr bwMode="auto">
            <a:xfrm>
              <a:off x="5759427"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74" name="Rectangle 73">
              <a:extLst>
                <a:ext uri="{FF2B5EF4-FFF2-40B4-BE49-F238E27FC236}">
                  <a16:creationId xmlns:a16="http://schemas.microsoft.com/office/drawing/2014/main" id="{B7289976-9C79-4A8D-9AC6-699B3B3931A3}"/>
                </a:ext>
                <a:ext uri="{C183D7F6-B498-43B3-948B-1728B52AA6E4}">
                  <adec:decorative xmlns:adec="http://schemas.microsoft.com/office/drawing/2017/decorative" val="1"/>
                </a:ext>
              </a:extLst>
            </p:cNvPr>
            <p:cNvSpPr/>
            <p:nvPr/>
          </p:nvSpPr>
          <p:spPr bwMode="auto">
            <a:xfrm>
              <a:off x="5840400" y="2412225"/>
              <a:ext cx="1666854"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83" name="Picture 2">
              <a:extLst>
                <a:ext uri="{FF2B5EF4-FFF2-40B4-BE49-F238E27FC236}">
                  <a16:creationId xmlns:a16="http://schemas.microsoft.com/office/drawing/2014/main" id="{FE76F31C-A0E2-4135-8FED-D0457AA5BE6E}"/>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2627" y="2500529"/>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3B3F34BA-20EF-4C24-AA67-38326EB48492}"/>
                </a:ext>
                <a:ext uri="{C183D7F6-B498-43B3-948B-1728B52AA6E4}">
                  <adec:decorative xmlns:adec="http://schemas.microsoft.com/office/drawing/2017/decorative" val="1"/>
                </a:ext>
              </a:extLst>
            </p:cNvPr>
            <p:cNvSpPr/>
            <p:nvPr/>
          </p:nvSpPr>
          <p:spPr bwMode="auto">
            <a:xfrm>
              <a:off x="7771923"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87" name="Rectangle 86">
              <a:extLst>
                <a:ext uri="{FF2B5EF4-FFF2-40B4-BE49-F238E27FC236}">
                  <a16:creationId xmlns:a16="http://schemas.microsoft.com/office/drawing/2014/main" id="{721C6417-B482-46D0-A360-3F83BE012CAB}"/>
                </a:ext>
                <a:ext uri="{C183D7F6-B498-43B3-948B-1728B52AA6E4}">
                  <adec:decorative xmlns:adec="http://schemas.microsoft.com/office/drawing/2017/decorative" val="1"/>
                </a:ext>
              </a:extLst>
            </p:cNvPr>
            <p:cNvSpPr/>
            <p:nvPr/>
          </p:nvSpPr>
          <p:spPr bwMode="auto">
            <a:xfrm>
              <a:off x="7850980" y="2412225"/>
              <a:ext cx="1666854"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90" name="Picture 2">
              <a:extLst>
                <a:ext uri="{FF2B5EF4-FFF2-40B4-BE49-F238E27FC236}">
                  <a16:creationId xmlns:a16="http://schemas.microsoft.com/office/drawing/2014/main" id="{DBABA931-D27F-42F1-8F19-22EFFFD0E560}"/>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3207" y="2500529"/>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92" name="Rectangle 91">
              <a:extLst>
                <a:ext uri="{FF2B5EF4-FFF2-40B4-BE49-F238E27FC236}">
                  <a16:creationId xmlns:a16="http://schemas.microsoft.com/office/drawing/2014/main" id="{12FBEEA4-0DC1-431A-8889-8AA4F4C3C54E}"/>
                </a:ext>
                <a:ext uri="{C183D7F6-B498-43B3-948B-1728B52AA6E4}">
                  <adec:decorative xmlns:adec="http://schemas.microsoft.com/office/drawing/2017/decorative" val="1"/>
                </a:ext>
              </a:extLst>
            </p:cNvPr>
            <p:cNvSpPr/>
            <p:nvPr/>
          </p:nvSpPr>
          <p:spPr bwMode="auto">
            <a:xfrm>
              <a:off x="9780588"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112" name="Rectangle 111">
              <a:extLst>
                <a:ext uri="{FF2B5EF4-FFF2-40B4-BE49-F238E27FC236}">
                  <a16:creationId xmlns:a16="http://schemas.microsoft.com/office/drawing/2014/main" id="{C80B99ED-76B8-4992-90A1-F9166E1D6F11}"/>
                </a:ext>
                <a:ext uri="{C183D7F6-B498-43B3-948B-1728B52AA6E4}">
                  <adec:decorative xmlns:adec="http://schemas.microsoft.com/office/drawing/2017/decorative" val="1"/>
                </a:ext>
              </a:extLst>
            </p:cNvPr>
            <p:cNvSpPr/>
            <p:nvPr/>
          </p:nvSpPr>
          <p:spPr bwMode="auto">
            <a:xfrm>
              <a:off x="9861561" y="2412017"/>
              <a:ext cx="1666854" cy="2049147"/>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115" name="Picture 2">
              <a:extLst>
                <a:ext uri="{FF2B5EF4-FFF2-40B4-BE49-F238E27FC236}">
                  <a16:creationId xmlns:a16="http://schemas.microsoft.com/office/drawing/2014/main" id="{A1B215A1-4017-4E76-A24C-4B8C7E2B4BB3}"/>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3788" y="2500321"/>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117" name="Rectangle 116">
              <a:extLst>
                <a:ext uri="{FF2B5EF4-FFF2-40B4-BE49-F238E27FC236}">
                  <a16:creationId xmlns:a16="http://schemas.microsoft.com/office/drawing/2014/main" id="{18854CDF-4D92-480F-A418-9A91499D6165}"/>
                </a:ext>
                <a:ext uri="{C183D7F6-B498-43B3-948B-1728B52AA6E4}">
                  <adec:decorative xmlns:adec="http://schemas.microsoft.com/office/drawing/2017/decorative" val="1"/>
                </a:ext>
              </a:extLst>
            </p:cNvPr>
            <p:cNvSpPr/>
            <p:nvPr/>
          </p:nvSpPr>
          <p:spPr bwMode="auto">
            <a:xfrm>
              <a:off x="7896717" y="977879"/>
              <a:ext cx="1579767" cy="635183"/>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Data Controller</a:t>
              </a:r>
            </a:p>
          </p:txBody>
        </p:sp>
        <p:pic>
          <p:nvPicPr>
            <p:cNvPr id="118" name="Graphic 117">
              <a:extLst>
                <a:ext uri="{FF2B5EF4-FFF2-40B4-BE49-F238E27FC236}">
                  <a16:creationId xmlns:a16="http://schemas.microsoft.com/office/drawing/2014/main" id="{5868831F-C783-41ED-9143-36C77A10BB8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5724" y="1087652"/>
              <a:ext cx="415636" cy="415636"/>
            </a:xfrm>
            <a:prstGeom prst="rect">
              <a:avLst/>
            </a:prstGeom>
          </p:spPr>
        </p:pic>
        <p:cxnSp>
          <p:nvCxnSpPr>
            <p:cNvPr id="119" name="Connector: Elbow 118">
              <a:extLst>
                <a:ext uri="{FF2B5EF4-FFF2-40B4-BE49-F238E27FC236}">
                  <a16:creationId xmlns:a16="http://schemas.microsoft.com/office/drawing/2014/main" id="{56C9B518-8A5C-480E-AE48-1E1762281361}"/>
                </a:ext>
                <a:ext uri="{C183D7F6-B498-43B3-948B-1728B52AA6E4}">
                  <adec:decorative xmlns:adec="http://schemas.microsoft.com/office/drawing/2017/decorative" val="1"/>
                </a:ext>
              </a:extLst>
            </p:cNvPr>
            <p:cNvCxnSpPr>
              <a:cxnSpLocks/>
              <a:stCxn id="71" idx="2"/>
              <a:endCxn id="92" idx="0"/>
            </p:cNvCxnSpPr>
            <p:nvPr/>
          </p:nvCxnSpPr>
          <p:spPr>
            <a:xfrm rot="16200000" flipH="1">
              <a:off x="9545557" y="884511"/>
              <a:ext cx="288281" cy="2010581"/>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B2848864-BDEA-4AE6-AEB0-B354B32BA9E8}"/>
                </a:ext>
                <a:ext uri="{C183D7F6-B498-43B3-948B-1728B52AA6E4}">
                  <adec:decorative xmlns:adec="http://schemas.microsoft.com/office/drawing/2017/decorative" val="1"/>
                </a:ext>
              </a:extLst>
            </p:cNvPr>
            <p:cNvCxnSpPr>
              <a:cxnSpLocks/>
              <a:stCxn id="71" idx="2"/>
              <a:endCxn id="72" idx="0"/>
            </p:cNvCxnSpPr>
            <p:nvPr/>
          </p:nvCxnSpPr>
          <p:spPr>
            <a:xfrm rot="5400000">
              <a:off x="7534977" y="884512"/>
              <a:ext cx="288281" cy="2010580"/>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AAD6BD42-61EA-4213-9AA1-98DF828BB933}"/>
                </a:ext>
              </a:extLst>
            </p:cNvPr>
            <p:cNvGrpSpPr/>
            <p:nvPr/>
          </p:nvGrpSpPr>
          <p:grpSpPr>
            <a:xfrm>
              <a:off x="5988027" y="3088058"/>
              <a:ext cx="1371600" cy="619246"/>
              <a:chOff x="5988027" y="3088058"/>
              <a:chExt cx="1371600" cy="619246"/>
            </a:xfrm>
          </p:grpSpPr>
          <p:sp>
            <p:nvSpPr>
              <p:cNvPr id="75" name="Rectangle 74">
                <a:extLst>
                  <a:ext uri="{FF2B5EF4-FFF2-40B4-BE49-F238E27FC236}">
                    <a16:creationId xmlns:a16="http://schemas.microsoft.com/office/drawing/2014/main" id="{A3DF1674-367D-48C1-B5DC-169864775829}"/>
                  </a:ext>
                  <a:ext uri="{C183D7F6-B498-43B3-948B-1728B52AA6E4}">
                    <adec:decorative xmlns:adec="http://schemas.microsoft.com/office/drawing/2017/decorative" val="1"/>
                  </a:ext>
                </a:extLst>
              </p:cNvPr>
              <p:cNvSpPr/>
              <p:nvPr/>
            </p:nvSpPr>
            <p:spPr bwMode="auto">
              <a:xfrm>
                <a:off x="5988027"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Primary</a:t>
                </a:r>
              </a:p>
            </p:txBody>
          </p:sp>
          <p:pic>
            <p:nvPicPr>
              <p:cNvPr id="78" name="Graphic 77">
                <a:extLst>
                  <a:ext uri="{FF2B5EF4-FFF2-40B4-BE49-F238E27FC236}">
                    <a16:creationId xmlns:a16="http://schemas.microsoft.com/office/drawing/2014/main" id="{60AF0F78-5782-4314-836D-35676D84A93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81427" y="3189863"/>
                <a:ext cx="415636" cy="415636"/>
              </a:xfrm>
              <a:prstGeom prst="rect">
                <a:avLst/>
              </a:prstGeom>
            </p:spPr>
          </p:pic>
        </p:grpSp>
        <p:sp>
          <p:nvSpPr>
            <p:cNvPr id="85" name="Rectangle 84">
              <a:extLst>
                <a:ext uri="{FF2B5EF4-FFF2-40B4-BE49-F238E27FC236}">
                  <a16:creationId xmlns:a16="http://schemas.microsoft.com/office/drawing/2014/main" id="{C85F2A68-31B2-428E-8759-8E26387FF856}"/>
                </a:ext>
                <a:ext uri="{C183D7F6-B498-43B3-948B-1728B52AA6E4}">
                  <adec:decorative xmlns:adec="http://schemas.microsoft.com/office/drawing/2017/decorative" val="1"/>
                </a:ext>
              </a:extLst>
            </p:cNvPr>
            <p:cNvSpPr/>
            <p:nvPr/>
          </p:nvSpPr>
          <p:spPr bwMode="auto">
            <a:xfrm>
              <a:off x="5988027" y="3960959"/>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grpSp>
          <p:nvGrpSpPr>
            <p:cNvPr id="14" name="Group 13">
              <a:extLst>
                <a:ext uri="{FF2B5EF4-FFF2-40B4-BE49-F238E27FC236}">
                  <a16:creationId xmlns:a16="http://schemas.microsoft.com/office/drawing/2014/main" id="{3037E448-741A-4750-B4E6-5D631C35479E}"/>
                </a:ext>
              </a:extLst>
            </p:cNvPr>
            <p:cNvGrpSpPr/>
            <p:nvPr/>
          </p:nvGrpSpPr>
          <p:grpSpPr>
            <a:xfrm>
              <a:off x="7998607" y="3088058"/>
              <a:ext cx="1371600" cy="619246"/>
              <a:chOff x="7998607" y="3088058"/>
              <a:chExt cx="1371600" cy="619246"/>
            </a:xfrm>
          </p:grpSpPr>
          <p:sp>
            <p:nvSpPr>
              <p:cNvPr id="88" name="Rectangle 87">
                <a:extLst>
                  <a:ext uri="{FF2B5EF4-FFF2-40B4-BE49-F238E27FC236}">
                    <a16:creationId xmlns:a16="http://schemas.microsoft.com/office/drawing/2014/main" id="{E74E1BC9-55A5-4D71-8F46-F179C7E9DC6A}"/>
                  </a:ext>
                  <a:ext uri="{C183D7F6-B498-43B3-948B-1728B52AA6E4}">
                    <adec:decorative xmlns:adec="http://schemas.microsoft.com/office/drawing/2017/decorative" val="1"/>
                  </a:ext>
                </a:extLst>
              </p:cNvPr>
              <p:cNvSpPr/>
              <p:nvPr/>
            </p:nvSpPr>
            <p:spPr bwMode="auto">
              <a:xfrm>
                <a:off x="7998607"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Primary</a:t>
                </a:r>
              </a:p>
            </p:txBody>
          </p:sp>
          <p:pic>
            <p:nvPicPr>
              <p:cNvPr id="89" name="Graphic 88">
                <a:extLst>
                  <a:ext uri="{FF2B5EF4-FFF2-40B4-BE49-F238E27FC236}">
                    <a16:creationId xmlns:a16="http://schemas.microsoft.com/office/drawing/2014/main" id="{1AF0CD45-3710-4EFF-9394-3D4E57EAB5C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74360" y="3189863"/>
                <a:ext cx="415636" cy="415636"/>
              </a:xfrm>
              <a:prstGeom prst="rect">
                <a:avLst/>
              </a:prstGeom>
            </p:spPr>
          </p:pic>
        </p:grpSp>
        <p:sp>
          <p:nvSpPr>
            <p:cNvPr id="91" name="Rectangle 90">
              <a:extLst>
                <a:ext uri="{FF2B5EF4-FFF2-40B4-BE49-F238E27FC236}">
                  <a16:creationId xmlns:a16="http://schemas.microsoft.com/office/drawing/2014/main" id="{80069288-2F4D-455D-A08F-9D0427742547}"/>
                </a:ext>
                <a:ext uri="{C183D7F6-B498-43B3-948B-1728B52AA6E4}">
                  <adec:decorative xmlns:adec="http://schemas.microsoft.com/office/drawing/2017/decorative" val="1"/>
                </a:ext>
              </a:extLst>
            </p:cNvPr>
            <p:cNvSpPr/>
            <p:nvPr/>
          </p:nvSpPr>
          <p:spPr bwMode="auto">
            <a:xfrm>
              <a:off x="7998607" y="3960959"/>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grpSp>
          <p:nvGrpSpPr>
            <p:cNvPr id="15" name="Group 14">
              <a:extLst>
                <a:ext uri="{FF2B5EF4-FFF2-40B4-BE49-F238E27FC236}">
                  <a16:creationId xmlns:a16="http://schemas.microsoft.com/office/drawing/2014/main" id="{2C869B6D-ACED-4281-BA76-4087C7D612E3}"/>
                </a:ext>
              </a:extLst>
            </p:cNvPr>
            <p:cNvGrpSpPr/>
            <p:nvPr/>
          </p:nvGrpSpPr>
          <p:grpSpPr>
            <a:xfrm>
              <a:off x="10009188" y="3088058"/>
              <a:ext cx="1371600" cy="619246"/>
              <a:chOff x="10009188" y="3088058"/>
              <a:chExt cx="1371600" cy="619246"/>
            </a:xfrm>
          </p:grpSpPr>
          <p:sp>
            <p:nvSpPr>
              <p:cNvPr id="113" name="Rectangle 112">
                <a:extLst>
                  <a:ext uri="{FF2B5EF4-FFF2-40B4-BE49-F238E27FC236}">
                    <a16:creationId xmlns:a16="http://schemas.microsoft.com/office/drawing/2014/main" id="{5D55707E-C2D2-47BC-9537-21793365565D}"/>
                  </a:ext>
                  <a:ext uri="{C183D7F6-B498-43B3-948B-1728B52AA6E4}">
                    <adec:decorative xmlns:adec="http://schemas.microsoft.com/office/drawing/2017/decorative" val="1"/>
                  </a:ext>
                </a:extLst>
              </p:cNvPr>
              <p:cNvSpPr/>
              <p:nvPr/>
            </p:nvSpPr>
            <p:spPr bwMode="auto">
              <a:xfrm>
                <a:off x="10009188"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114" name="Graphic 113">
                <a:extLst>
                  <a:ext uri="{FF2B5EF4-FFF2-40B4-BE49-F238E27FC236}">
                    <a16:creationId xmlns:a16="http://schemas.microsoft.com/office/drawing/2014/main" id="{39223410-08E1-476E-8690-3BDF71F6C8E7}"/>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0984" y="3189863"/>
                <a:ext cx="415636" cy="415636"/>
              </a:xfrm>
              <a:prstGeom prst="rect">
                <a:avLst/>
              </a:prstGeom>
            </p:spPr>
          </p:pic>
        </p:grpSp>
        <p:sp>
          <p:nvSpPr>
            <p:cNvPr id="116" name="Rectangle 115">
              <a:extLst>
                <a:ext uri="{FF2B5EF4-FFF2-40B4-BE49-F238E27FC236}">
                  <a16:creationId xmlns:a16="http://schemas.microsoft.com/office/drawing/2014/main" id="{007C7AF2-683B-4DB4-9481-50BAC4E90D73}"/>
                </a:ext>
                <a:ext uri="{C183D7F6-B498-43B3-948B-1728B52AA6E4}">
                  <adec:decorative xmlns:adec="http://schemas.microsoft.com/office/drawing/2017/decorative" val="1"/>
                </a:ext>
              </a:extLst>
            </p:cNvPr>
            <p:cNvSpPr/>
            <p:nvPr/>
          </p:nvSpPr>
          <p:spPr bwMode="auto">
            <a:xfrm>
              <a:off x="10009188" y="3960751"/>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121" name="Rectangle 120">
              <a:extLst>
                <a:ext uri="{FF2B5EF4-FFF2-40B4-BE49-F238E27FC236}">
                  <a16:creationId xmlns:a16="http://schemas.microsoft.com/office/drawing/2014/main" id="{EAB98D54-813C-4304-B095-C3B595B6E1EA}"/>
                </a:ext>
                <a:ext uri="{C183D7F6-B498-43B3-948B-1728B52AA6E4}">
                  <adec:decorative xmlns:adec="http://schemas.microsoft.com/office/drawing/2017/decorative" val="1"/>
                </a:ext>
              </a:extLst>
            </p:cNvPr>
            <p:cNvSpPr/>
            <p:nvPr/>
          </p:nvSpPr>
          <p:spPr bwMode="auto">
            <a:xfrm>
              <a:off x="7918622" y="4815734"/>
              <a:ext cx="1535403"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Load Balancer</a:t>
              </a:r>
            </a:p>
          </p:txBody>
        </p:sp>
        <p:sp>
          <p:nvSpPr>
            <p:cNvPr id="122" name="Rectangle 121">
              <a:extLst>
                <a:ext uri="{FF2B5EF4-FFF2-40B4-BE49-F238E27FC236}">
                  <a16:creationId xmlns:a16="http://schemas.microsoft.com/office/drawing/2014/main" id="{8BD9A4EF-32F1-433F-BC71-361C1D6EDAD8}"/>
                </a:ext>
                <a:ext uri="{C183D7F6-B498-43B3-948B-1728B52AA6E4}">
                  <adec:decorative xmlns:adec="http://schemas.microsoft.com/office/drawing/2017/decorative" val="1"/>
                </a:ext>
              </a:extLst>
            </p:cNvPr>
            <p:cNvSpPr/>
            <p:nvPr/>
          </p:nvSpPr>
          <p:spPr bwMode="auto">
            <a:xfrm>
              <a:off x="6364679" y="5193108"/>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Service</a:t>
              </a:r>
            </a:p>
          </p:txBody>
        </p:sp>
        <p:sp>
          <p:nvSpPr>
            <p:cNvPr id="123" name="Rectangle 122">
              <a:extLst>
                <a:ext uri="{FF2B5EF4-FFF2-40B4-BE49-F238E27FC236}">
                  <a16:creationId xmlns:a16="http://schemas.microsoft.com/office/drawing/2014/main" id="{FD144839-F30F-4FD5-85DD-506A06432A74}"/>
                </a:ext>
                <a:ext uri="{C183D7F6-B498-43B3-948B-1728B52AA6E4}">
                  <adec:decorative xmlns:adec="http://schemas.microsoft.com/office/drawing/2017/decorative" val="1"/>
                </a:ext>
              </a:extLst>
            </p:cNvPr>
            <p:cNvSpPr/>
            <p:nvPr/>
          </p:nvSpPr>
          <p:spPr bwMode="auto">
            <a:xfrm>
              <a:off x="6364679" y="5921347"/>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Web App</a:t>
              </a:r>
            </a:p>
          </p:txBody>
        </p:sp>
        <p:cxnSp>
          <p:nvCxnSpPr>
            <p:cNvPr id="124" name="Straight Arrow Connector 123">
              <a:extLst>
                <a:ext uri="{FF2B5EF4-FFF2-40B4-BE49-F238E27FC236}">
                  <a16:creationId xmlns:a16="http://schemas.microsoft.com/office/drawing/2014/main" id="{01D29C4F-B3D0-4213-B023-AA20297492FF}"/>
                </a:ext>
                <a:ext uri="{C183D7F6-B498-43B3-948B-1728B52AA6E4}">
                  <adec:decorative xmlns:adec="http://schemas.microsoft.com/office/drawing/2017/decorative" val="1"/>
                </a:ext>
              </a:extLst>
            </p:cNvPr>
            <p:cNvCxnSpPr>
              <a:cxnSpLocks/>
              <a:stCxn id="123" idx="0"/>
              <a:endCxn id="122" idx="2"/>
            </p:cNvCxnSpPr>
            <p:nvPr/>
          </p:nvCxnSpPr>
          <p:spPr>
            <a:xfrm flipV="1">
              <a:off x="7067343" y="5543973"/>
              <a:ext cx="0" cy="377374"/>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CA7366C1-DB37-42B9-A2EA-9A39E7B10164}"/>
                </a:ext>
                <a:ext uri="{C183D7F6-B498-43B3-948B-1728B52AA6E4}">
                  <adec:decorative xmlns:adec="http://schemas.microsoft.com/office/drawing/2017/decorative" val="1"/>
                </a:ext>
              </a:extLst>
            </p:cNvPr>
            <p:cNvCxnSpPr>
              <a:cxnSpLocks/>
              <a:stCxn id="121" idx="1"/>
              <a:endCxn id="122" idx="0"/>
            </p:cNvCxnSpPr>
            <p:nvPr/>
          </p:nvCxnSpPr>
          <p:spPr>
            <a:xfrm rot="10800000" flipV="1">
              <a:off x="7067344" y="4991166"/>
              <a:ext cx="851279" cy="201941"/>
            </a:xfrm>
            <a:prstGeom prst="bentConnector2">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F8193F62-2AA9-4C29-9EE2-B7CCFD8BAFE0}"/>
                </a:ext>
                <a:ext uri="{C183D7F6-B498-43B3-948B-1728B52AA6E4}">
                  <adec:decorative xmlns:adec="http://schemas.microsoft.com/office/drawing/2017/decorative" val="1"/>
                </a:ext>
              </a:extLst>
            </p:cNvPr>
            <p:cNvSpPr/>
            <p:nvPr/>
          </p:nvSpPr>
          <p:spPr bwMode="auto">
            <a:xfrm>
              <a:off x="4747260" y="2994159"/>
              <a:ext cx="6949440" cy="807045"/>
            </a:xfrm>
            <a:prstGeom prst="rect">
              <a:avLst/>
            </a:prstGeom>
            <a:noFill/>
            <a:ln w="12700" cap="flat" cmpd="sng" algn="ctr">
              <a:solidFill>
                <a:srgbClr val="50E6FF"/>
              </a:solidFill>
              <a:prstDash val="solid"/>
              <a:miter lim="800000"/>
              <a:headEnd type="none" w="med" len="med"/>
              <a:tailEnd type="none" w="med" len="med"/>
            </a:ln>
            <a:effectLst>
              <a:outerShdw blurRad="63500" algn="tl" rotWithShape="0">
                <a:schemeClr val="bg1"/>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Group</a:t>
              </a:r>
            </a:p>
          </p:txBody>
        </p:sp>
        <p:sp>
          <p:nvSpPr>
            <p:cNvPr id="128" name="Rectangle 127">
              <a:extLst>
                <a:ext uri="{FF2B5EF4-FFF2-40B4-BE49-F238E27FC236}">
                  <a16:creationId xmlns:a16="http://schemas.microsoft.com/office/drawing/2014/main" id="{2C8D80C0-34A8-4545-A35C-89D54CD14F62}"/>
                </a:ext>
                <a:ext uri="{C183D7F6-B498-43B3-948B-1728B52AA6E4}">
                  <adec:decorative xmlns:adec="http://schemas.microsoft.com/office/drawing/2017/decorative" val="1"/>
                </a:ext>
              </a:extLst>
            </p:cNvPr>
            <p:cNvSpPr/>
            <p:nvPr/>
          </p:nvSpPr>
          <p:spPr bwMode="auto">
            <a:xfrm>
              <a:off x="9598807" y="5193108"/>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Service</a:t>
              </a:r>
            </a:p>
          </p:txBody>
        </p:sp>
        <p:sp>
          <p:nvSpPr>
            <p:cNvPr id="129" name="Rectangle 128">
              <a:extLst>
                <a:ext uri="{FF2B5EF4-FFF2-40B4-BE49-F238E27FC236}">
                  <a16:creationId xmlns:a16="http://schemas.microsoft.com/office/drawing/2014/main" id="{66BBAAE6-5243-459D-A7B9-AB476330F833}"/>
                </a:ext>
                <a:ext uri="{C183D7F6-B498-43B3-948B-1728B52AA6E4}">
                  <adec:decorative xmlns:adec="http://schemas.microsoft.com/office/drawing/2017/decorative" val="1"/>
                </a:ext>
              </a:extLst>
            </p:cNvPr>
            <p:cNvSpPr/>
            <p:nvPr/>
          </p:nvSpPr>
          <p:spPr bwMode="auto">
            <a:xfrm>
              <a:off x="9598807" y="5921347"/>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Web App</a:t>
              </a:r>
            </a:p>
          </p:txBody>
        </p:sp>
        <p:cxnSp>
          <p:nvCxnSpPr>
            <p:cNvPr id="130" name="Straight Arrow Connector 129">
              <a:extLst>
                <a:ext uri="{FF2B5EF4-FFF2-40B4-BE49-F238E27FC236}">
                  <a16:creationId xmlns:a16="http://schemas.microsoft.com/office/drawing/2014/main" id="{A8AEE96F-D4D9-4C30-8E01-EF0E769CC52D}"/>
                </a:ext>
                <a:ext uri="{C183D7F6-B498-43B3-948B-1728B52AA6E4}">
                  <adec:decorative xmlns:adec="http://schemas.microsoft.com/office/drawing/2017/decorative" val="1"/>
                </a:ext>
              </a:extLst>
            </p:cNvPr>
            <p:cNvCxnSpPr>
              <a:cxnSpLocks/>
              <a:stCxn id="129" idx="0"/>
              <a:endCxn id="128" idx="2"/>
            </p:cNvCxnSpPr>
            <p:nvPr/>
          </p:nvCxnSpPr>
          <p:spPr>
            <a:xfrm flipV="1">
              <a:off x="10301471" y="5543973"/>
              <a:ext cx="0" cy="377374"/>
            </a:xfrm>
            <a:prstGeom prst="straightConnector1">
              <a:avLst/>
            </a:prstGeom>
            <a:ln w="19050">
              <a:solidFill>
                <a:schemeClr val="tx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6C76F367-83AF-4D67-9EEB-706F06C302AE}"/>
                </a:ext>
                <a:ext uri="{C183D7F6-B498-43B3-948B-1728B52AA6E4}">
                  <adec:decorative xmlns:adec="http://schemas.microsoft.com/office/drawing/2017/decorative" val="1"/>
                </a:ext>
              </a:extLst>
            </p:cNvPr>
            <p:cNvSpPr txBox="1"/>
            <p:nvPr/>
          </p:nvSpPr>
          <p:spPr>
            <a:xfrm>
              <a:off x="10355447" y="5613781"/>
              <a:ext cx="1038328" cy="237757"/>
            </a:xfrm>
            <a:prstGeom prst="rect">
              <a:avLst/>
            </a:prstGeom>
            <a:noFill/>
          </p:spPr>
          <p:txBody>
            <a:bodyPr wrap="square">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a:ea typeface="+mn-ea"/>
                  <a:cs typeface="+mn-cs"/>
                </a:rPr>
                <a:t>Read-Only</a:t>
              </a:r>
            </a:p>
          </p:txBody>
        </p:sp>
        <p:cxnSp>
          <p:nvCxnSpPr>
            <p:cNvPr id="18" name="Connector: Elbow 17">
              <a:extLst>
                <a:ext uri="{FF2B5EF4-FFF2-40B4-BE49-F238E27FC236}">
                  <a16:creationId xmlns:a16="http://schemas.microsoft.com/office/drawing/2014/main" id="{C91258DE-347C-4994-959F-CD7D5B4109BF}"/>
                </a:ext>
                <a:ext uri="{C183D7F6-B498-43B3-948B-1728B52AA6E4}">
                  <adec:decorative xmlns:adec="http://schemas.microsoft.com/office/drawing/2017/decorative" val="1"/>
                </a:ext>
              </a:extLst>
            </p:cNvPr>
            <p:cNvCxnSpPr>
              <a:stCxn id="121" idx="3"/>
              <a:endCxn id="128" idx="0"/>
            </p:cNvCxnSpPr>
            <p:nvPr/>
          </p:nvCxnSpPr>
          <p:spPr>
            <a:xfrm>
              <a:off x="9454025" y="4991167"/>
              <a:ext cx="847446" cy="201941"/>
            </a:xfrm>
            <a:prstGeom prst="bentConnector2">
              <a:avLst/>
            </a:prstGeom>
            <a:ln w="19050">
              <a:solidFill>
                <a:schemeClr val="tx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DE340C47-54B2-46C6-AE07-4D78C1033A18}"/>
                </a:ext>
                <a:ext uri="{C183D7F6-B498-43B3-948B-1728B52AA6E4}">
                  <adec:decorative xmlns:adec="http://schemas.microsoft.com/office/drawing/2017/decorative" val="1"/>
                </a:ext>
              </a:extLst>
            </p:cNvPr>
            <p:cNvCxnSpPr>
              <a:cxnSpLocks/>
              <a:stCxn id="121" idx="0"/>
              <a:endCxn id="92" idx="2"/>
            </p:cNvCxnSpPr>
            <p:nvPr/>
          </p:nvCxnSpPr>
          <p:spPr>
            <a:xfrm rot="5400000" flipH="1" flipV="1">
              <a:off x="9552914" y="3673660"/>
              <a:ext cx="275484" cy="2008664"/>
            </a:xfrm>
            <a:prstGeom prst="bentConnector3">
              <a:avLst>
                <a:gd name="adj1" fmla="val 50000"/>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B6E9A2A-C98C-443E-B2D4-D25DB7D9BFE6}"/>
                </a:ext>
                <a:ext uri="{C183D7F6-B498-43B3-948B-1728B52AA6E4}">
                  <adec:decorative xmlns:adec="http://schemas.microsoft.com/office/drawing/2017/decorative" val="1"/>
                </a:ext>
              </a:extLst>
            </p:cNvPr>
            <p:cNvCxnSpPr>
              <a:stCxn id="121" idx="0"/>
              <a:endCxn id="86" idx="2"/>
            </p:cNvCxnSpPr>
            <p:nvPr/>
          </p:nvCxnSpPr>
          <p:spPr>
            <a:xfrm flipH="1" flipV="1">
              <a:off x="8686323" y="4540250"/>
              <a:ext cx="1" cy="275484"/>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0347D7F-F312-4937-A3C8-AD4CA25F1477}"/>
                </a:ext>
                <a:ext uri="{C183D7F6-B498-43B3-948B-1728B52AA6E4}">
                  <adec:decorative xmlns:adec="http://schemas.microsoft.com/office/drawing/2017/decorative" val="1"/>
                </a:ext>
              </a:extLst>
            </p:cNvPr>
            <p:cNvCxnSpPr>
              <a:cxnSpLocks/>
            </p:cNvCxnSpPr>
            <p:nvPr/>
          </p:nvCxnSpPr>
          <p:spPr>
            <a:xfrm>
              <a:off x="6010276" y="3116207"/>
              <a:ext cx="1327104" cy="562951"/>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0143A87-CFFF-41C5-AC31-A17370CCADDD}"/>
                </a:ext>
                <a:ext uri="{C183D7F6-B498-43B3-948B-1728B52AA6E4}">
                  <adec:decorative xmlns:adec="http://schemas.microsoft.com/office/drawing/2017/decorative" val="1"/>
                </a:ext>
              </a:extLst>
            </p:cNvPr>
            <p:cNvCxnSpPr>
              <a:cxnSpLocks/>
            </p:cNvCxnSpPr>
            <p:nvPr/>
          </p:nvCxnSpPr>
          <p:spPr>
            <a:xfrm flipV="1">
              <a:off x="6021555" y="3122302"/>
              <a:ext cx="1315825" cy="541132"/>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DB9DE11-1F58-44D9-A977-984F806061C3}"/>
                </a:ext>
                <a:ext uri="{C183D7F6-B498-43B3-948B-1728B52AA6E4}">
                  <adec:decorative xmlns:adec="http://schemas.microsoft.com/office/drawing/2017/decorative" val="1"/>
                </a:ext>
              </a:extLst>
            </p:cNvPr>
            <p:cNvCxnSpPr/>
            <p:nvPr/>
          </p:nvCxnSpPr>
          <p:spPr>
            <a:xfrm flipV="1">
              <a:off x="8567738" y="4540250"/>
              <a:ext cx="0" cy="275484"/>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62789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CF267-0501-44B7-98C9-77CD8EDA58A6}"/>
              </a:ext>
            </a:extLst>
          </p:cNvPr>
          <p:cNvSpPr>
            <a:spLocks noGrp="1"/>
          </p:cNvSpPr>
          <p:nvPr>
            <p:ph type="title"/>
          </p:nvPr>
        </p:nvSpPr>
        <p:spPr>
          <a:xfrm>
            <a:off x="588963" y="457200"/>
            <a:ext cx="7181044" cy="492443"/>
          </a:xfrm>
        </p:spPr>
        <p:txBody>
          <a:bodyPr/>
          <a:lstStyle/>
          <a:p>
            <a:r>
              <a:rPr lang="en-US" sz="3200"/>
              <a:t>Azure Arc-enabled data services (5 of 5)</a:t>
            </a:r>
          </a:p>
        </p:txBody>
      </p:sp>
      <p:sp>
        <p:nvSpPr>
          <p:cNvPr id="52" name="Text Placeholder 3">
            <a:extLst>
              <a:ext uri="{FF2B5EF4-FFF2-40B4-BE49-F238E27FC236}">
                <a16:creationId xmlns:a16="http://schemas.microsoft.com/office/drawing/2014/main" id="{32CDD0DF-2FBC-4A0F-A69B-5873BC5AE5B2}"/>
              </a:ext>
            </a:extLst>
          </p:cNvPr>
          <p:cNvSpPr>
            <a:spLocks noGrp="1"/>
          </p:cNvSpPr>
          <p:nvPr>
            <p:ph type="body" sz="quarter" idx="13"/>
          </p:nvPr>
        </p:nvSpPr>
        <p:spPr>
          <a:xfrm>
            <a:off x="584199" y="1064419"/>
            <a:ext cx="5614469" cy="369887"/>
          </a:xfrm>
        </p:spPr>
        <p:txBody>
          <a:bodyPr/>
          <a:lstStyle/>
          <a:p>
            <a:r>
              <a:rPr lang="en-US">
                <a:solidFill>
                  <a:srgbClr val="50E6FF"/>
                </a:solidFill>
              </a:rPr>
              <a:t>SQL Managed Instance High Availability</a:t>
            </a:r>
          </a:p>
        </p:txBody>
      </p:sp>
      <p:sp>
        <p:nvSpPr>
          <p:cNvPr id="51" name="Content Placeholder 2">
            <a:extLst>
              <a:ext uri="{FF2B5EF4-FFF2-40B4-BE49-F238E27FC236}">
                <a16:creationId xmlns:a16="http://schemas.microsoft.com/office/drawing/2014/main" id="{537A196C-D1CE-4E99-8B70-4DFFD6DEFDC4}"/>
              </a:ext>
            </a:extLst>
          </p:cNvPr>
          <p:cNvSpPr>
            <a:spLocks noGrp="1"/>
          </p:cNvSpPr>
          <p:nvPr>
            <p:ph sz="quarter" idx="12"/>
          </p:nvPr>
        </p:nvSpPr>
        <p:spPr>
          <a:xfrm>
            <a:off x="584201" y="1766061"/>
            <a:ext cx="3827334" cy="2564805"/>
          </a:xfrm>
        </p:spPr>
        <p:txBody>
          <a:bodyPr/>
          <a:lstStyle/>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Built-in Setup</a:t>
            </a: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No other cluster technologies</a:t>
            </a: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Default configuration with</a:t>
            </a:r>
            <a:b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b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3 sync replicas</a:t>
            </a: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Primary and readable secondary endpoints</a:t>
            </a: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Automated Failover</a:t>
            </a:r>
          </a:p>
        </p:txBody>
      </p:sp>
      <p:grpSp>
        <p:nvGrpSpPr>
          <p:cNvPr id="3" name="Group 2" descr="Diagram showing K8s Worker Node module consisting of Data Controller which is further divided into three K8s Worker Nodes. The first K8s Worker Node is composed of a Pod, SQL MI Primary and AG agent, the second K8s Worker Node is composed of a Pod, SQL MI Secondary and AG agent and the third K8s Worker Node is composed of a Pod, SQL MI Secondary and AG agent. SQL MI Primary, SQL MI Secondary and SQL MI Secondary are highlighted together as Availability Group. Web App interconnected to Service which is interconnected to Load Balance is connected to K8s Worker Nodes.">
            <a:extLst>
              <a:ext uri="{FF2B5EF4-FFF2-40B4-BE49-F238E27FC236}">
                <a16:creationId xmlns:a16="http://schemas.microsoft.com/office/drawing/2014/main" id="{E5A08E75-E424-4DF8-8587-AA48BD472646}"/>
              </a:ext>
            </a:extLst>
          </p:cNvPr>
          <p:cNvGrpSpPr/>
          <p:nvPr/>
        </p:nvGrpSpPr>
        <p:grpSpPr>
          <a:xfrm>
            <a:off x="4747260" y="585788"/>
            <a:ext cx="6949440" cy="5686424"/>
            <a:chOff x="4747260" y="585788"/>
            <a:chExt cx="6949440" cy="5686424"/>
          </a:xfrm>
        </p:grpSpPr>
        <p:cxnSp>
          <p:nvCxnSpPr>
            <p:cNvPr id="70" name="Straight Connector 69">
              <a:extLst>
                <a:ext uri="{FF2B5EF4-FFF2-40B4-BE49-F238E27FC236}">
                  <a16:creationId xmlns:a16="http://schemas.microsoft.com/office/drawing/2014/main" id="{F81C6982-7748-4D03-BF4E-E090C674D1EC}"/>
                </a:ext>
                <a:ext uri="{C183D7F6-B498-43B3-948B-1728B52AA6E4}">
                  <adec:decorative xmlns:adec="http://schemas.microsoft.com/office/drawing/2017/decorative" val="1"/>
                </a:ext>
              </a:extLst>
            </p:cNvPr>
            <p:cNvCxnSpPr>
              <a:cxnSpLocks/>
              <a:stCxn id="71" idx="2"/>
              <a:endCxn id="86" idx="0"/>
            </p:cNvCxnSpPr>
            <p:nvPr/>
          </p:nvCxnSpPr>
          <p:spPr>
            <a:xfrm>
              <a:off x="8684407" y="1745662"/>
              <a:ext cx="1916" cy="288281"/>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97BE14D-73FC-4E78-BF28-51A8F2F1B004}"/>
                </a:ext>
                <a:ext uri="{C183D7F6-B498-43B3-948B-1728B52AA6E4}">
                  <adec:decorative xmlns:adec="http://schemas.microsoft.com/office/drawing/2017/decorative" val="1"/>
                </a:ext>
              </a:extLst>
            </p:cNvPr>
            <p:cNvSpPr/>
            <p:nvPr/>
          </p:nvSpPr>
          <p:spPr bwMode="auto">
            <a:xfrm>
              <a:off x="7770007" y="585788"/>
              <a:ext cx="1828800" cy="1159874"/>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72" name="Rectangle 71">
              <a:extLst>
                <a:ext uri="{FF2B5EF4-FFF2-40B4-BE49-F238E27FC236}">
                  <a16:creationId xmlns:a16="http://schemas.microsoft.com/office/drawing/2014/main" id="{2E1364C0-2805-4E3B-8833-BBBCF53E8C11}"/>
                </a:ext>
                <a:ext uri="{C183D7F6-B498-43B3-948B-1728B52AA6E4}">
                  <adec:decorative xmlns:adec="http://schemas.microsoft.com/office/drawing/2017/decorative" val="1"/>
                </a:ext>
              </a:extLst>
            </p:cNvPr>
            <p:cNvSpPr/>
            <p:nvPr/>
          </p:nvSpPr>
          <p:spPr bwMode="auto">
            <a:xfrm>
              <a:off x="5759427"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74" name="Rectangle 73">
              <a:extLst>
                <a:ext uri="{FF2B5EF4-FFF2-40B4-BE49-F238E27FC236}">
                  <a16:creationId xmlns:a16="http://schemas.microsoft.com/office/drawing/2014/main" id="{B7289976-9C79-4A8D-9AC6-699B3B3931A3}"/>
                </a:ext>
                <a:ext uri="{C183D7F6-B498-43B3-948B-1728B52AA6E4}">
                  <adec:decorative xmlns:adec="http://schemas.microsoft.com/office/drawing/2017/decorative" val="1"/>
                </a:ext>
              </a:extLst>
            </p:cNvPr>
            <p:cNvSpPr/>
            <p:nvPr/>
          </p:nvSpPr>
          <p:spPr bwMode="auto">
            <a:xfrm>
              <a:off x="5840400" y="2412225"/>
              <a:ext cx="1666854"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83" name="Picture 2">
              <a:extLst>
                <a:ext uri="{FF2B5EF4-FFF2-40B4-BE49-F238E27FC236}">
                  <a16:creationId xmlns:a16="http://schemas.microsoft.com/office/drawing/2014/main" id="{FE76F31C-A0E2-4135-8FED-D0457AA5BE6E}"/>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2627" y="2500529"/>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3B3F34BA-20EF-4C24-AA67-38326EB48492}"/>
                </a:ext>
                <a:ext uri="{C183D7F6-B498-43B3-948B-1728B52AA6E4}">
                  <adec:decorative xmlns:adec="http://schemas.microsoft.com/office/drawing/2017/decorative" val="1"/>
                </a:ext>
              </a:extLst>
            </p:cNvPr>
            <p:cNvSpPr/>
            <p:nvPr/>
          </p:nvSpPr>
          <p:spPr bwMode="auto">
            <a:xfrm>
              <a:off x="7771923"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87" name="Rectangle 86">
              <a:extLst>
                <a:ext uri="{FF2B5EF4-FFF2-40B4-BE49-F238E27FC236}">
                  <a16:creationId xmlns:a16="http://schemas.microsoft.com/office/drawing/2014/main" id="{721C6417-B482-46D0-A360-3F83BE012CAB}"/>
                </a:ext>
                <a:ext uri="{C183D7F6-B498-43B3-948B-1728B52AA6E4}">
                  <adec:decorative xmlns:adec="http://schemas.microsoft.com/office/drawing/2017/decorative" val="1"/>
                </a:ext>
              </a:extLst>
            </p:cNvPr>
            <p:cNvSpPr/>
            <p:nvPr/>
          </p:nvSpPr>
          <p:spPr bwMode="auto">
            <a:xfrm>
              <a:off x="7850980" y="2412225"/>
              <a:ext cx="1666854"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90" name="Picture 2">
              <a:extLst>
                <a:ext uri="{FF2B5EF4-FFF2-40B4-BE49-F238E27FC236}">
                  <a16:creationId xmlns:a16="http://schemas.microsoft.com/office/drawing/2014/main" id="{DBABA931-D27F-42F1-8F19-22EFFFD0E560}"/>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3207" y="2500529"/>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92" name="Rectangle 91">
              <a:extLst>
                <a:ext uri="{FF2B5EF4-FFF2-40B4-BE49-F238E27FC236}">
                  <a16:creationId xmlns:a16="http://schemas.microsoft.com/office/drawing/2014/main" id="{12FBEEA4-0DC1-431A-8889-8AA4F4C3C54E}"/>
                </a:ext>
                <a:ext uri="{C183D7F6-B498-43B3-948B-1728B52AA6E4}">
                  <adec:decorative xmlns:adec="http://schemas.microsoft.com/office/drawing/2017/decorative" val="1"/>
                </a:ext>
              </a:extLst>
            </p:cNvPr>
            <p:cNvSpPr/>
            <p:nvPr/>
          </p:nvSpPr>
          <p:spPr bwMode="auto">
            <a:xfrm>
              <a:off x="9780588"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112" name="Rectangle 111">
              <a:extLst>
                <a:ext uri="{FF2B5EF4-FFF2-40B4-BE49-F238E27FC236}">
                  <a16:creationId xmlns:a16="http://schemas.microsoft.com/office/drawing/2014/main" id="{C80B99ED-76B8-4992-90A1-F9166E1D6F11}"/>
                </a:ext>
                <a:ext uri="{C183D7F6-B498-43B3-948B-1728B52AA6E4}">
                  <adec:decorative xmlns:adec="http://schemas.microsoft.com/office/drawing/2017/decorative" val="1"/>
                </a:ext>
              </a:extLst>
            </p:cNvPr>
            <p:cNvSpPr/>
            <p:nvPr/>
          </p:nvSpPr>
          <p:spPr bwMode="auto">
            <a:xfrm>
              <a:off x="9861561" y="2412017"/>
              <a:ext cx="1666854" cy="2049147"/>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115" name="Picture 2">
              <a:extLst>
                <a:ext uri="{FF2B5EF4-FFF2-40B4-BE49-F238E27FC236}">
                  <a16:creationId xmlns:a16="http://schemas.microsoft.com/office/drawing/2014/main" id="{A1B215A1-4017-4E76-A24C-4B8C7E2B4BB3}"/>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3788" y="2500321"/>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117" name="Rectangle 116">
              <a:extLst>
                <a:ext uri="{FF2B5EF4-FFF2-40B4-BE49-F238E27FC236}">
                  <a16:creationId xmlns:a16="http://schemas.microsoft.com/office/drawing/2014/main" id="{18854CDF-4D92-480F-A418-9A91499D6165}"/>
                </a:ext>
                <a:ext uri="{C183D7F6-B498-43B3-948B-1728B52AA6E4}">
                  <adec:decorative xmlns:adec="http://schemas.microsoft.com/office/drawing/2017/decorative" val="1"/>
                </a:ext>
              </a:extLst>
            </p:cNvPr>
            <p:cNvSpPr/>
            <p:nvPr/>
          </p:nvSpPr>
          <p:spPr bwMode="auto">
            <a:xfrm>
              <a:off x="7896717" y="977879"/>
              <a:ext cx="1579767" cy="635183"/>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Data Controller</a:t>
              </a:r>
            </a:p>
          </p:txBody>
        </p:sp>
        <p:pic>
          <p:nvPicPr>
            <p:cNvPr id="118" name="Graphic 117">
              <a:extLst>
                <a:ext uri="{FF2B5EF4-FFF2-40B4-BE49-F238E27FC236}">
                  <a16:creationId xmlns:a16="http://schemas.microsoft.com/office/drawing/2014/main" id="{5868831F-C783-41ED-9143-36C77A10BB8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5724" y="1087652"/>
              <a:ext cx="415636" cy="415636"/>
            </a:xfrm>
            <a:prstGeom prst="rect">
              <a:avLst/>
            </a:prstGeom>
          </p:spPr>
        </p:pic>
        <p:cxnSp>
          <p:nvCxnSpPr>
            <p:cNvPr id="119" name="Connector: Elbow 118">
              <a:extLst>
                <a:ext uri="{FF2B5EF4-FFF2-40B4-BE49-F238E27FC236}">
                  <a16:creationId xmlns:a16="http://schemas.microsoft.com/office/drawing/2014/main" id="{56C9B518-8A5C-480E-AE48-1E1762281361}"/>
                </a:ext>
                <a:ext uri="{C183D7F6-B498-43B3-948B-1728B52AA6E4}">
                  <adec:decorative xmlns:adec="http://schemas.microsoft.com/office/drawing/2017/decorative" val="1"/>
                </a:ext>
              </a:extLst>
            </p:cNvPr>
            <p:cNvCxnSpPr>
              <a:cxnSpLocks/>
              <a:stCxn id="71" idx="2"/>
              <a:endCxn id="92" idx="0"/>
            </p:cNvCxnSpPr>
            <p:nvPr/>
          </p:nvCxnSpPr>
          <p:spPr>
            <a:xfrm rot="16200000" flipH="1">
              <a:off x="9545557" y="884511"/>
              <a:ext cx="288281" cy="2010581"/>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B2848864-BDEA-4AE6-AEB0-B354B32BA9E8}"/>
                </a:ext>
                <a:ext uri="{C183D7F6-B498-43B3-948B-1728B52AA6E4}">
                  <adec:decorative xmlns:adec="http://schemas.microsoft.com/office/drawing/2017/decorative" val="1"/>
                </a:ext>
              </a:extLst>
            </p:cNvPr>
            <p:cNvCxnSpPr>
              <a:cxnSpLocks/>
              <a:stCxn id="71" idx="2"/>
              <a:endCxn id="72" idx="0"/>
            </p:cNvCxnSpPr>
            <p:nvPr/>
          </p:nvCxnSpPr>
          <p:spPr>
            <a:xfrm rot="5400000">
              <a:off x="7534977" y="884512"/>
              <a:ext cx="288281" cy="2010580"/>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AAD6BD42-61EA-4213-9AA1-98DF828BB933}"/>
                </a:ext>
              </a:extLst>
            </p:cNvPr>
            <p:cNvGrpSpPr/>
            <p:nvPr/>
          </p:nvGrpSpPr>
          <p:grpSpPr>
            <a:xfrm>
              <a:off x="5988027" y="3088058"/>
              <a:ext cx="1371600" cy="619246"/>
              <a:chOff x="5988027" y="3088058"/>
              <a:chExt cx="1371600" cy="619246"/>
            </a:xfrm>
          </p:grpSpPr>
          <p:sp>
            <p:nvSpPr>
              <p:cNvPr id="75" name="Rectangle 74">
                <a:extLst>
                  <a:ext uri="{FF2B5EF4-FFF2-40B4-BE49-F238E27FC236}">
                    <a16:creationId xmlns:a16="http://schemas.microsoft.com/office/drawing/2014/main" id="{A3DF1674-367D-48C1-B5DC-169864775829}"/>
                  </a:ext>
                  <a:ext uri="{C183D7F6-B498-43B3-948B-1728B52AA6E4}">
                    <adec:decorative xmlns:adec="http://schemas.microsoft.com/office/drawing/2017/decorative" val="1"/>
                  </a:ext>
                </a:extLst>
              </p:cNvPr>
              <p:cNvSpPr/>
              <p:nvPr/>
            </p:nvSpPr>
            <p:spPr bwMode="auto">
              <a:xfrm>
                <a:off x="5988027"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78" name="Graphic 77">
                <a:extLst>
                  <a:ext uri="{FF2B5EF4-FFF2-40B4-BE49-F238E27FC236}">
                    <a16:creationId xmlns:a16="http://schemas.microsoft.com/office/drawing/2014/main" id="{60AF0F78-5782-4314-836D-35676D84A93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81427" y="3189863"/>
                <a:ext cx="415636" cy="415636"/>
              </a:xfrm>
              <a:prstGeom prst="rect">
                <a:avLst/>
              </a:prstGeom>
            </p:spPr>
          </p:pic>
        </p:grpSp>
        <p:sp>
          <p:nvSpPr>
            <p:cNvPr id="85" name="Rectangle 84">
              <a:extLst>
                <a:ext uri="{FF2B5EF4-FFF2-40B4-BE49-F238E27FC236}">
                  <a16:creationId xmlns:a16="http://schemas.microsoft.com/office/drawing/2014/main" id="{C85F2A68-31B2-428E-8759-8E26387FF856}"/>
                </a:ext>
                <a:ext uri="{C183D7F6-B498-43B3-948B-1728B52AA6E4}">
                  <adec:decorative xmlns:adec="http://schemas.microsoft.com/office/drawing/2017/decorative" val="1"/>
                </a:ext>
              </a:extLst>
            </p:cNvPr>
            <p:cNvSpPr/>
            <p:nvPr/>
          </p:nvSpPr>
          <p:spPr bwMode="auto">
            <a:xfrm>
              <a:off x="5988027" y="3960959"/>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grpSp>
          <p:nvGrpSpPr>
            <p:cNvPr id="14" name="Group 13">
              <a:extLst>
                <a:ext uri="{FF2B5EF4-FFF2-40B4-BE49-F238E27FC236}">
                  <a16:creationId xmlns:a16="http://schemas.microsoft.com/office/drawing/2014/main" id="{3037E448-741A-4750-B4E6-5D631C35479E}"/>
                </a:ext>
              </a:extLst>
            </p:cNvPr>
            <p:cNvGrpSpPr/>
            <p:nvPr/>
          </p:nvGrpSpPr>
          <p:grpSpPr>
            <a:xfrm>
              <a:off x="7998607" y="3088058"/>
              <a:ext cx="1371600" cy="619246"/>
              <a:chOff x="7998607" y="3088058"/>
              <a:chExt cx="1371600" cy="619246"/>
            </a:xfrm>
          </p:grpSpPr>
          <p:sp>
            <p:nvSpPr>
              <p:cNvPr id="88" name="Rectangle 87">
                <a:extLst>
                  <a:ext uri="{FF2B5EF4-FFF2-40B4-BE49-F238E27FC236}">
                    <a16:creationId xmlns:a16="http://schemas.microsoft.com/office/drawing/2014/main" id="{E74E1BC9-55A5-4D71-8F46-F179C7E9DC6A}"/>
                  </a:ext>
                  <a:ext uri="{C183D7F6-B498-43B3-948B-1728B52AA6E4}">
                    <adec:decorative xmlns:adec="http://schemas.microsoft.com/office/drawing/2017/decorative" val="1"/>
                  </a:ext>
                </a:extLst>
              </p:cNvPr>
              <p:cNvSpPr/>
              <p:nvPr/>
            </p:nvSpPr>
            <p:spPr bwMode="auto">
              <a:xfrm>
                <a:off x="7998607"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Primary</a:t>
                </a:r>
              </a:p>
            </p:txBody>
          </p:sp>
          <p:pic>
            <p:nvPicPr>
              <p:cNvPr id="89" name="Graphic 88">
                <a:extLst>
                  <a:ext uri="{FF2B5EF4-FFF2-40B4-BE49-F238E27FC236}">
                    <a16:creationId xmlns:a16="http://schemas.microsoft.com/office/drawing/2014/main" id="{1AF0CD45-3710-4EFF-9394-3D4E57EAB5C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74360" y="3189863"/>
                <a:ext cx="415636" cy="415636"/>
              </a:xfrm>
              <a:prstGeom prst="rect">
                <a:avLst/>
              </a:prstGeom>
            </p:spPr>
          </p:pic>
        </p:grpSp>
        <p:sp>
          <p:nvSpPr>
            <p:cNvPr id="91" name="Rectangle 90">
              <a:extLst>
                <a:ext uri="{FF2B5EF4-FFF2-40B4-BE49-F238E27FC236}">
                  <a16:creationId xmlns:a16="http://schemas.microsoft.com/office/drawing/2014/main" id="{80069288-2F4D-455D-A08F-9D0427742547}"/>
                </a:ext>
                <a:ext uri="{C183D7F6-B498-43B3-948B-1728B52AA6E4}">
                  <adec:decorative xmlns:adec="http://schemas.microsoft.com/office/drawing/2017/decorative" val="1"/>
                </a:ext>
              </a:extLst>
            </p:cNvPr>
            <p:cNvSpPr/>
            <p:nvPr/>
          </p:nvSpPr>
          <p:spPr bwMode="auto">
            <a:xfrm>
              <a:off x="7998607" y="3960959"/>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grpSp>
          <p:nvGrpSpPr>
            <p:cNvPr id="15" name="Group 14">
              <a:extLst>
                <a:ext uri="{FF2B5EF4-FFF2-40B4-BE49-F238E27FC236}">
                  <a16:creationId xmlns:a16="http://schemas.microsoft.com/office/drawing/2014/main" id="{2C869B6D-ACED-4281-BA76-4087C7D612E3}"/>
                </a:ext>
              </a:extLst>
            </p:cNvPr>
            <p:cNvGrpSpPr/>
            <p:nvPr/>
          </p:nvGrpSpPr>
          <p:grpSpPr>
            <a:xfrm>
              <a:off x="10009188" y="3088058"/>
              <a:ext cx="1371600" cy="619246"/>
              <a:chOff x="10009188" y="3088058"/>
              <a:chExt cx="1371600" cy="619246"/>
            </a:xfrm>
          </p:grpSpPr>
          <p:sp>
            <p:nvSpPr>
              <p:cNvPr id="113" name="Rectangle 112">
                <a:extLst>
                  <a:ext uri="{FF2B5EF4-FFF2-40B4-BE49-F238E27FC236}">
                    <a16:creationId xmlns:a16="http://schemas.microsoft.com/office/drawing/2014/main" id="{5D55707E-C2D2-47BC-9537-21793365565D}"/>
                  </a:ext>
                  <a:ext uri="{C183D7F6-B498-43B3-948B-1728B52AA6E4}">
                    <adec:decorative xmlns:adec="http://schemas.microsoft.com/office/drawing/2017/decorative" val="1"/>
                  </a:ext>
                </a:extLst>
              </p:cNvPr>
              <p:cNvSpPr/>
              <p:nvPr/>
            </p:nvSpPr>
            <p:spPr bwMode="auto">
              <a:xfrm>
                <a:off x="10009188"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114" name="Graphic 113">
                <a:extLst>
                  <a:ext uri="{FF2B5EF4-FFF2-40B4-BE49-F238E27FC236}">
                    <a16:creationId xmlns:a16="http://schemas.microsoft.com/office/drawing/2014/main" id="{39223410-08E1-476E-8690-3BDF71F6C8E7}"/>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0984" y="3189863"/>
                <a:ext cx="415636" cy="415636"/>
              </a:xfrm>
              <a:prstGeom prst="rect">
                <a:avLst/>
              </a:prstGeom>
            </p:spPr>
          </p:pic>
        </p:grpSp>
        <p:sp>
          <p:nvSpPr>
            <p:cNvPr id="116" name="Rectangle 115">
              <a:extLst>
                <a:ext uri="{FF2B5EF4-FFF2-40B4-BE49-F238E27FC236}">
                  <a16:creationId xmlns:a16="http://schemas.microsoft.com/office/drawing/2014/main" id="{007C7AF2-683B-4DB4-9481-50BAC4E90D73}"/>
                </a:ext>
                <a:ext uri="{C183D7F6-B498-43B3-948B-1728B52AA6E4}">
                  <adec:decorative xmlns:adec="http://schemas.microsoft.com/office/drawing/2017/decorative" val="1"/>
                </a:ext>
              </a:extLst>
            </p:cNvPr>
            <p:cNvSpPr/>
            <p:nvPr/>
          </p:nvSpPr>
          <p:spPr bwMode="auto">
            <a:xfrm>
              <a:off x="10009188" y="3960751"/>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121" name="Rectangle 120">
              <a:extLst>
                <a:ext uri="{FF2B5EF4-FFF2-40B4-BE49-F238E27FC236}">
                  <a16:creationId xmlns:a16="http://schemas.microsoft.com/office/drawing/2014/main" id="{EAB98D54-813C-4304-B095-C3B595B6E1EA}"/>
                </a:ext>
                <a:ext uri="{C183D7F6-B498-43B3-948B-1728B52AA6E4}">
                  <adec:decorative xmlns:adec="http://schemas.microsoft.com/office/drawing/2017/decorative" val="1"/>
                </a:ext>
              </a:extLst>
            </p:cNvPr>
            <p:cNvSpPr/>
            <p:nvPr/>
          </p:nvSpPr>
          <p:spPr bwMode="auto">
            <a:xfrm>
              <a:off x="7918622" y="4815734"/>
              <a:ext cx="1535403"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Load Balancer</a:t>
              </a:r>
            </a:p>
          </p:txBody>
        </p:sp>
        <p:sp>
          <p:nvSpPr>
            <p:cNvPr id="122" name="Rectangle 121">
              <a:extLst>
                <a:ext uri="{FF2B5EF4-FFF2-40B4-BE49-F238E27FC236}">
                  <a16:creationId xmlns:a16="http://schemas.microsoft.com/office/drawing/2014/main" id="{8BD9A4EF-32F1-433F-BC71-361C1D6EDAD8}"/>
                </a:ext>
                <a:ext uri="{C183D7F6-B498-43B3-948B-1728B52AA6E4}">
                  <adec:decorative xmlns:adec="http://schemas.microsoft.com/office/drawing/2017/decorative" val="1"/>
                </a:ext>
              </a:extLst>
            </p:cNvPr>
            <p:cNvSpPr/>
            <p:nvPr/>
          </p:nvSpPr>
          <p:spPr bwMode="auto">
            <a:xfrm>
              <a:off x="6364679" y="5193108"/>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Service</a:t>
              </a:r>
            </a:p>
          </p:txBody>
        </p:sp>
        <p:sp>
          <p:nvSpPr>
            <p:cNvPr id="123" name="Rectangle 122">
              <a:extLst>
                <a:ext uri="{FF2B5EF4-FFF2-40B4-BE49-F238E27FC236}">
                  <a16:creationId xmlns:a16="http://schemas.microsoft.com/office/drawing/2014/main" id="{FD144839-F30F-4FD5-85DD-506A06432A74}"/>
                </a:ext>
                <a:ext uri="{C183D7F6-B498-43B3-948B-1728B52AA6E4}">
                  <adec:decorative xmlns:adec="http://schemas.microsoft.com/office/drawing/2017/decorative" val="1"/>
                </a:ext>
              </a:extLst>
            </p:cNvPr>
            <p:cNvSpPr/>
            <p:nvPr/>
          </p:nvSpPr>
          <p:spPr bwMode="auto">
            <a:xfrm>
              <a:off x="6364679" y="5921347"/>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Web App</a:t>
              </a:r>
            </a:p>
          </p:txBody>
        </p:sp>
        <p:cxnSp>
          <p:nvCxnSpPr>
            <p:cNvPr id="124" name="Straight Arrow Connector 123">
              <a:extLst>
                <a:ext uri="{FF2B5EF4-FFF2-40B4-BE49-F238E27FC236}">
                  <a16:creationId xmlns:a16="http://schemas.microsoft.com/office/drawing/2014/main" id="{01D29C4F-B3D0-4213-B023-AA20297492FF}"/>
                </a:ext>
                <a:ext uri="{C183D7F6-B498-43B3-948B-1728B52AA6E4}">
                  <adec:decorative xmlns:adec="http://schemas.microsoft.com/office/drawing/2017/decorative" val="1"/>
                </a:ext>
              </a:extLst>
            </p:cNvPr>
            <p:cNvCxnSpPr>
              <a:cxnSpLocks/>
              <a:stCxn id="123" idx="0"/>
              <a:endCxn id="122" idx="2"/>
            </p:cNvCxnSpPr>
            <p:nvPr/>
          </p:nvCxnSpPr>
          <p:spPr>
            <a:xfrm flipV="1">
              <a:off x="7067343" y="5543973"/>
              <a:ext cx="0" cy="377374"/>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CA7366C1-DB37-42B9-A2EA-9A39E7B10164}"/>
                </a:ext>
                <a:ext uri="{C183D7F6-B498-43B3-948B-1728B52AA6E4}">
                  <adec:decorative xmlns:adec="http://schemas.microsoft.com/office/drawing/2017/decorative" val="1"/>
                </a:ext>
              </a:extLst>
            </p:cNvPr>
            <p:cNvCxnSpPr>
              <a:cxnSpLocks/>
              <a:stCxn id="121" idx="1"/>
              <a:endCxn id="122" idx="0"/>
            </p:cNvCxnSpPr>
            <p:nvPr/>
          </p:nvCxnSpPr>
          <p:spPr>
            <a:xfrm rot="10800000" flipV="1">
              <a:off x="7067344" y="4991166"/>
              <a:ext cx="851279" cy="201941"/>
            </a:xfrm>
            <a:prstGeom prst="bentConnector2">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F8193F62-2AA9-4C29-9EE2-B7CCFD8BAFE0}"/>
                </a:ext>
                <a:ext uri="{C183D7F6-B498-43B3-948B-1728B52AA6E4}">
                  <adec:decorative xmlns:adec="http://schemas.microsoft.com/office/drawing/2017/decorative" val="1"/>
                </a:ext>
              </a:extLst>
            </p:cNvPr>
            <p:cNvSpPr/>
            <p:nvPr/>
          </p:nvSpPr>
          <p:spPr bwMode="auto">
            <a:xfrm>
              <a:off x="4747260" y="2994159"/>
              <a:ext cx="6949440" cy="807045"/>
            </a:xfrm>
            <a:prstGeom prst="rect">
              <a:avLst/>
            </a:prstGeom>
            <a:noFill/>
            <a:ln w="12700" cap="flat" cmpd="sng" algn="ctr">
              <a:solidFill>
                <a:srgbClr val="50E6FF"/>
              </a:solidFill>
              <a:prstDash val="solid"/>
              <a:miter lim="800000"/>
              <a:headEnd type="none" w="med" len="med"/>
              <a:tailEnd type="none" w="med" len="med"/>
            </a:ln>
            <a:effectLst>
              <a:outerShdw blurRad="63500" algn="tl" rotWithShape="0">
                <a:schemeClr val="bg1"/>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Group</a:t>
              </a:r>
            </a:p>
          </p:txBody>
        </p:sp>
        <p:sp>
          <p:nvSpPr>
            <p:cNvPr id="128" name="Rectangle 127">
              <a:extLst>
                <a:ext uri="{FF2B5EF4-FFF2-40B4-BE49-F238E27FC236}">
                  <a16:creationId xmlns:a16="http://schemas.microsoft.com/office/drawing/2014/main" id="{2C8D80C0-34A8-4545-A35C-89D54CD14F62}"/>
                </a:ext>
                <a:ext uri="{C183D7F6-B498-43B3-948B-1728B52AA6E4}">
                  <adec:decorative xmlns:adec="http://schemas.microsoft.com/office/drawing/2017/decorative" val="1"/>
                </a:ext>
              </a:extLst>
            </p:cNvPr>
            <p:cNvSpPr/>
            <p:nvPr/>
          </p:nvSpPr>
          <p:spPr bwMode="auto">
            <a:xfrm>
              <a:off x="9598807" y="5193108"/>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Service</a:t>
              </a:r>
            </a:p>
          </p:txBody>
        </p:sp>
        <p:sp>
          <p:nvSpPr>
            <p:cNvPr id="129" name="Rectangle 128">
              <a:extLst>
                <a:ext uri="{FF2B5EF4-FFF2-40B4-BE49-F238E27FC236}">
                  <a16:creationId xmlns:a16="http://schemas.microsoft.com/office/drawing/2014/main" id="{66BBAAE6-5243-459D-A7B9-AB476330F833}"/>
                </a:ext>
                <a:ext uri="{C183D7F6-B498-43B3-948B-1728B52AA6E4}">
                  <adec:decorative xmlns:adec="http://schemas.microsoft.com/office/drawing/2017/decorative" val="1"/>
                </a:ext>
              </a:extLst>
            </p:cNvPr>
            <p:cNvSpPr/>
            <p:nvPr/>
          </p:nvSpPr>
          <p:spPr bwMode="auto">
            <a:xfrm>
              <a:off x="9598807" y="5921347"/>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Web App</a:t>
              </a:r>
            </a:p>
          </p:txBody>
        </p:sp>
        <p:cxnSp>
          <p:nvCxnSpPr>
            <p:cNvPr id="130" name="Straight Arrow Connector 129">
              <a:extLst>
                <a:ext uri="{FF2B5EF4-FFF2-40B4-BE49-F238E27FC236}">
                  <a16:creationId xmlns:a16="http://schemas.microsoft.com/office/drawing/2014/main" id="{A8AEE96F-D4D9-4C30-8E01-EF0E769CC52D}"/>
                </a:ext>
                <a:ext uri="{C183D7F6-B498-43B3-948B-1728B52AA6E4}">
                  <adec:decorative xmlns:adec="http://schemas.microsoft.com/office/drawing/2017/decorative" val="1"/>
                </a:ext>
              </a:extLst>
            </p:cNvPr>
            <p:cNvCxnSpPr>
              <a:cxnSpLocks/>
              <a:stCxn id="129" idx="0"/>
              <a:endCxn id="128" idx="2"/>
            </p:cNvCxnSpPr>
            <p:nvPr/>
          </p:nvCxnSpPr>
          <p:spPr>
            <a:xfrm flipV="1">
              <a:off x="10301471" y="5543973"/>
              <a:ext cx="0" cy="377374"/>
            </a:xfrm>
            <a:prstGeom prst="straightConnector1">
              <a:avLst/>
            </a:prstGeom>
            <a:ln w="19050">
              <a:solidFill>
                <a:schemeClr val="tx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6C76F367-83AF-4D67-9EEB-706F06C302AE}"/>
                </a:ext>
                <a:ext uri="{C183D7F6-B498-43B3-948B-1728B52AA6E4}">
                  <adec:decorative xmlns:adec="http://schemas.microsoft.com/office/drawing/2017/decorative" val="1"/>
                </a:ext>
              </a:extLst>
            </p:cNvPr>
            <p:cNvSpPr txBox="1"/>
            <p:nvPr/>
          </p:nvSpPr>
          <p:spPr>
            <a:xfrm>
              <a:off x="10355447" y="5613781"/>
              <a:ext cx="1038328" cy="237757"/>
            </a:xfrm>
            <a:prstGeom prst="rect">
              <a:avLst/>
            </a:prstGeom>
            <a:noFill/>
          </p:spPr>
          <p:txBody>
            <a:bodyPr wrap="square">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a:ea typeface="+mn-ea"/>
                  <a:cs typeface="+mn-cs"/>
                </a:rPr>
                <a:t>Read-Only</a:t>
              </a:r>
            </a:p>
          </p:txBody>
        </p:sp>
        <p:cxnSp>
          <p:nvCxnSpPr>
            <p:cNvPr id="18" name="Connector: Elbow 17">
              <a:extLst>
                <a:ext uri="{FF2B5EF4-FFF2-40B4-BE49-F238E27FC236}">
                  <a16:creationId xmlns:a16="http://schemas.microsoft.com/office/drawing/2014/main" id="{C91258DE-347C-4994-959F-CD7D5B4109BF}"/>
                </a:ext>
                <a:ext uri="{C183D7F6-B498-43B3-948B-1728B52AA6E4}">
                  <adec:decorative xmlns:adec="http://schemas.microsoft.com/office/drawing/2017/decorative" val="1"/>
                </a:ext>
              </a:extLst>
            </p:cNvPr>
            <p:cNvCxnSpPr>
              <a:stCxn id="121" idx="3"/>
              <a:endCxn id="128" idx="0"/>
            </p:cNvCxnSpPr>
            <p:nvPr/>
          </p:nvCxnSpPr>
          <p:spPr>
            <a:xfrm>
              <a:off x="9454025" y="4991167"/>
              <a:ext cx="847446" cy="201941"/>
            </a:xfrm>
            <a:prstGeom prst="bentConnector2">
              <a:avLst/>
            </a:prstGeom>
            <a:ln w="19050">
              <a:solidFill>
                <a:schemeClr val="tx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DE340C47-54B2-46C6-AE07-4D78C1033A18}"/>
                </a:ext>
                <a:ext uri="{C183D7F6-B498-43B3-948B-1728B52AA6E4}">
                  <adec:decorative xmlns:adec="http://schemas.microsoft.com/office/drawing/2017/decorative" val="1"/>
                </a:ext>
              </a:extLst>
            </p:cNvPr>
            <p:cNvCxnSpPr>
              <a:cxnSpLocks/>
              <a:stCxn id="121" idx="0"/>
              <a:endCxn id="92" idx="2"/>
            </p:cNvCxnSpPr>
            <p:nvPr/>
          </p:nvCxnSpPr>
          <p:spPr>
            <a:xfrm rot="5400000" flipH="1" flipV="1">
              <a:off x="9552914" y="3673660"/>
              <a:ext cx="275484" cy="2008664"/>
            </a:xfrm>
            <a:prstGeom prst="bentConnector3">
              <a:avLst>
                <a:gd name="adj1" fmla="val 50000"/>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DB9DE11-1F58-44D9-A977-984F806061C3}"/>
                </a:ext>
                <a:ext uri="{C183D7F6-B498-43B3-948B-1728B52AA6E4}">
                  <adec:decorative xmlns:adec="http://schemas.microsoft.com/office/drawing/2017/decorative" val="1"/>
                </a:ext>
              </a:extLst>
            </p:cNvPr>
            <p:cNvCxnSpPr/>
            <p:nvPr/>
          </p:nvCxnSpPr>
          <p:spPr>
            <a:xfrm flipV="1">
              <a:off x="8567738" y="4540250"/>
              <a:ext cx="0" cy="275484"/>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64569C3D-230F-4C63-A727-6BD99C2F3ACF}"/>
                </a:ext>
                <a:ext uri="{C183D7F6-B498-43B3-948B-1728B52AA6E4}">
                  <adec:decorative xmlns:adec="http://schemas.microsoft.com/office/drawing/2017/decorative" val="1"/>
                </a:ext>
              </a:extLst>
            </p:cNvPr>
            <p:cNvCxnSpPr>
              <a:cxnSpLocks/>
              <a:stCxn id="121" idx="0"/>
              <a:endCxn id="72" idx="2"/>
            </p:cNvCxnSpPr>
            <p:nvPr/>
          </p:nvCxnSpPr>
          <p:spPr>
            <a:xfrm rot="16200000" flipV="1">
              <a:off x="7542334" y="3671743"/>
              <a:ext cx="275484" cy="2012497"/>
            </a:xfrm>
            <a:prstGeom prst="bentConnector3">
              <a:avLst>
                <a:gd name="adj1" fmla="val 50000"/>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12370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Titel 2">
            <a:extLst>
              <a:ext uri="{FF2B5EF4-FFF2-40B4-BE49-F238E27FC236}">
                <a16:creationId xmlns:a16="http://schemas.microsoft.com/office/drawing/2014/main" id="{F2F61796-451A-42ED-AE59-C57C2EB76F03}"/>
              </a:ext>
            </a:extLst>
          </p:cNvPr>
          <p:cNvSpPr>
            <a:spLocks noGrp="1"/>
          </p:cNvSpPr>
          <p:nvPr>
            <p:ph type="title"/>
          </p:nvPr>
        </p:nvSpPr>
        <p:spPr>
          <a:xfrm>
            <a:off x="588263" y="457200"/>
            <a:ext cx="11018520" cy="553998"/>
          </a:xfrm>
        </p:spPr>
        <p:txBody>
          <a:bodyPr/>
          <a:lstStyle/>
          <a:p>
            <a:r>
              <a:rPr lang="en-US"/>
              <a:t>Arc-enabled Azure SQL Managed Instance</a:t>
            </a:r>
          </a:p>
        </p:txBody>
      </p:sp>
      <p:sp>
        <p:nvSpPr>
          <p:cNvPr id="3" name="Text Placeholder 2">
            <a:extLst>
              <a:ext uri="{FF2B5EF4-FFF2-40B4-BE49-F238E27FC236}">
                <a16:creationId xmlns:a16="http://schemas.microsoft.com/office/drawing/2014/main" id="{9355D992-2993-4C3C-8A06-4EF98572E415}"/>
              </a:ext>
            </a:extLst>
          </p:cNvPr>
          <p:cNvSpPr>
            <a:spLocks noGrp="1"/>
          </p:cNvSpPr>
          <p:nvPr>
            <p:ph type="body" sz="quarter" idx="13"/>
          </p:nvPr>
        </p:nvSpPr>
        <p:spPr>
          <a:xfrm>
            <a:off x="584199" y="1067356"/>
            <a:ext cx="11018519" cy="369332"/>
          </a:xfrm>
        </p:spPr>
        <p:txBody>
          <a:bodyPr/>
          <a:lstStyle/>
          <a:p>
            <a:r>
              <a:rPr lang="en-CA" noProof="0">
                <a:solidFill>
                  <a:srgbClr val="50E6FF"/>
                </a:solidFill>
              </a:rPr>
              <a:t>High Availability and Disaster Recovery using Availability Groups</a:t>
            </a:r>
          </a:p>
        </p:txBody>
      </p:sp>
      <p:grpSp>
        <p:nvGrpSpPr>
          <p:cNvPr id="6" name="Group 5" descr="High Availability and Disaster Recovery using Availability Groups diagram showing K8s Worker Node module consisting of Data Controller which is further divided into three K8s Worker Nodes. The first K8s Worker Node is composed of a Pod, SQL MI Primary and AG agent, the second K8s Worker Node is composed of a Pod, SQL MI Secondary and AG agent and the third K8s Worker Node is composed of a Pod, SQL MI Secondary and AG agent. SQL MI Primary, SQL MI Secondary and SQL MI Secondary are highlighted together as Availability Group. Application clients is interconnected to DNS routing which is further interconnected to two Apps. First app is interconnected to R/O K8s Service followed by Load balancer which is further connected to second K8s Worker Node and Read only to third K8s Worker Node. Second app is interconnected to R/O K8s Service which is further connected to first K8s Worker Node.">
            <a:extLst>
              <a:ext uri="{FF2B5EF4-FFF2-40B4-BE49-F238E27FC236}">
                <a16:creationId xmlns:a16="http://schemas.microsoft.com/office/drawing/2014/main" id="{2CEA24F8-0F27-427A-BB1E-25DF8983430B}"/>
              </a:ext>
            </a:extLst>
          </p:cNvPr>
          <p:cNvGrpSpPr/>
          <p:nvPr/>
        </p:nvGrpSpPr>
        <p:grpSpPr>
          <a:xfrm>
            <a:off x="584200" y="1445234"/>
            <a:ext cx="10788648" cy="5119079"/>
            <a:chOff x="584200" y="1445234"/>
            <a:chExt cx="10788648" cy="5119079"/>
          </a:xfrm>
        </p:grpSpPr>
        <p:cxnSp>
          <p:nvCxnSpPr>
            <p:cNvPr id="2086" name="Straight Connector 2085">
              <a:extLst>
                <a:ext uri="{FF2B5EF4-FFF2-40B4-BE49-F238E27FC236}">
                  <a16:creationId xmlns:a16="http://schemas.microsoft.com/office/drawing/2014/main" id="{8C757ACF-1D8B-46A4-8430-D6D6D802D53A}"/>
                </a:ext>
                <a:ext uri="{C183D7F6-B498-43B3-948B-1728B52AA6E4}">
                  <adec:decorative xmlns:adec="http://schemas.microsoft.com/office/drawing/2017/decorative" val="1"/>
                </a:ext>
              </a:extLst>
            </p:cNvPr>
            <p:cNvCxnSpPr>
              <a:cxnSpLocks/>
            </p:cNvCxnSpPr>
            <p:nvPr/>
          </p:nvCxnSpPr>
          <p:spPr>
            <a:xfrm>
              <a:off x="6093619" y="1445234"/>
              <a:ext cx="0" cy="3793338"/>
            </a:xfrm>
            <a:prstGeom prst="line">
              <a:avLst/>
            </a:prstGeom>
            <a:ln w="9525">
              <a:solidFill>
                <a:schemeClr val="tx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89" name="TextBox 2088">
              <a:extLst>
                <a:ext uri="{FF2B5EF4-FFF2-40B4-BE49-F238E27FC236}">
                  <a16:creationId xmlns:a16="http://schemas.microsoft.com/office/drawing/2014/main" id="{020FF038-0FE6-49A8-925B-648E26E483C7}"/>
                </a:ext>
                <a:ext uri="{C183D7F6-B498-43B3-948B-1728B52AA6E4}">
                  <adec:decorative xmlns:adec="http://schemas.microsoft.com/office/drawing/2017/decorative" val="1"/>
                </a:ext>
              </a:extLst>
            </p:cNvPr>
            <p:cNvSpPr txBox="1"/>
            <p:nvPr/>
          </p:nvSpPr>
          <p:spPr>
            <a:xfrm>
              <a:off x="1461801" y="6147831"/>
              <a:ext cx="3624250" cy="29084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High Availability (HA)</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Segoe UI"/>
                  <a:ea typeface="+mn-ea"/>
                  <a:cs typeface="+mn-cs"/>
                </a:rPr>
                <a:t>Single K8s cluster – multiple nodes in Datacenter 1 (Primary Site)</a:t>
              </a:r>
              <a:endParaRPr kumimoji="0" lang="en-CA" sz="900" b="1" i="0" u="none" strike="noStrike" kern="1200" cap="none" spc="0" normalizeH="0" baseline="0" noProof="0">
                <a:ln>
                  <a:noFill/>
                </a:ln>
                <a:solidFill>
                  <a:srgbClr val="FFFFFF"/>
                </a:solidFill>
                <a:effectLst/>
                <a:uLnTx/>
                <a:uFillTx/>
                <a:latin typeface="Segoe UI"/>
                <a:ea typeface="+mn-ea"/>
                <a:cs typeface="+mn-cs"/>
              </a:endParaRPr>
            </a:p>
          </p:txBody>
        </p:sp>
        <p:sp>
          <p:nvSpPr>
            <p:cNvPr id="2090" name="TextBox 2089">
              <a:extLst>
                <a:ext uri="{FF2B5EF4-FFF2-40B4-BE49-F238E27FC236}">
                  <a16:creationId xmlns:a16="http://schemas.microsoft.com/office/drawing/2014/main" id="{A451E573-D0BD-40A3-8433-F4081DCCDC4C}"/>
                </a:ext>
                <a:ext uri="{C183D7F6-B498-43B3-948B-1728B52AA6E4}">
                  <adec:decorative xmlns:adec="http://schemas.microsoft.com/office/drawing/2017/decorative" val="1"/>
                </a:ext>
              </a:extLst>
            </p:cNvPr>
            <p:cNvSpPr txBox="1"/>
            <p:nvPr/>
          </p:nvSpPr>
          <p:spPr>
            <a:xfrm>
              <a:off x="5178775" y="5339549"/>
              <a:ext cx="1834450" cy="2908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Disaster Recovery (DR)</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Segoe UI"/>
                  <a:ea typeface="+mn-ea"/>
                  <a:cs typeface="+mn-cs"/>
                </a:rPr>
                <a:t>Multiple K8s clusters</a:t>
              </a:r>
              <a:endParaRPr kumimoji="0" lang="en-CA" sz="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815" name="Straight Connector 814">
              <a:extLst>
                <a:ext uri="{FF2B5EF4-FFF2-40B4-BE49-F238E27FC236}">
                  <a16:creationId xmlns:a16="http://schemas.microsoft.com/office/drawing/2014/main" id="{1CFB1573-434B-4FBE-BA7D-93B7E8DB94C6}"/>
                </a:ext>
                <a:ext uri="{C183D7F6-B498-43B3-948B-1728B52AA6E4}">
                  <adec:decorative xmlns:adec="http://schemas.microsoft.com/office/drawing/2017/decorative" val="1"/>
                </a:ext>
              </a:extLst>
            </p:cNvPr>
            <p:cNvCxnSpPr>
              <a:cxnSpLocks/>
              <a:stCxn id="816" idx="2"/>
              <a:endCxn id="820" idx="0"/>
            </p:cNvCxnSpPr>
            <p:nvPr/>
          </p:nvCxnSpPr>
          <p:spPr>
            <a:xfrm>
              <a:off x="3401619" y="2559310"/>
              <a:ext cx="1333" cy="185676"/>
            </a:xfrm>
            <a:prstGeom prst="line">
              <a:avLst/>
            </a:prstGeom>
            <a:noFill/>
            <a:ln w="12700" cap="flat" cmpd="sng" algn="ctr">
              <a:solidFill>
                <a:schemeClr val="tx1"/>
              </a:solidFill>
              <a:prstDash val="solid"/>
              <a:headEnd type="none" w="lg" len="med"/>
              <a:tailEnd type="none" w="lg" len="med"/>
            </a:ln>
            <a:effectLst/>
          </p:spPr>
        </p:cxnSp>
        <p:sp>
          <p:nvSpPr>
            <p:cNvPr id="816" name="Rectangle 815">
              <a:extLst>
                <a:ext uri="{FF2B5EF4-FFF2-40B4-BE49-F238E27FC236}">
                  <a16:creationId xmlns:a16="http://schemas.microsoft.com/office/drawing/2014/main" id="{EA13ADF3-5605-4B64-809F-26396173926C}"/>
                </a:ext>
                <a:ext uri="{C183D7F6-B498-43B3-948B-1728B52AA6E4}">
                  <adec:decorative xmlns:adec="http://schemas.microsoft.com/office/drawing/2017/decorative" val="1"/>
                </a:ext>
              </a:extLst>
            </p:cNvPr>
            <p:cNvSpPr/>
            <p:nvPr/>
          </p:nvSpPr>
          <p:spPr bwMode="auto">
            <a:xfrm>
              <a:off x="2765450" y="1752359"/>
              <a:ext cx="1272338" cy="806951"/>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817" name="Rectangle 816">
              <a:extLst>
                <a:ext uri="{FF2B5EF4-FFF2-40B4-BE49-F238E27FC236}">
                  <a16:creationId xmlns:a16="http://schemas.microsoft.com/office/drawing/2014/main" id="{52BCF892-58D9-4FD2-9C88-C7C436AE8A6F}"/>
                </a:ext>
                <a:ext uri="{C183D7F6-B498-43B3-948B-1728B52AA6E4}">
                  <adec:decorative xmlns:adec="http://schemas.microsoft.com/office/drawing/2017/decorative" val="1"/>
                </a:ext>
              </a:extLst>
            </p:cNvPr>
            <p:cNvSpPr/>
            <p:nvPr/>
          </p:nvSpPr>
          <p:spPr bwMode="auto">
            <a:xfrm>
              <a:off x="1366644" y="2744986"/>
              <a:ext cx="127233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818" name="Rectangle 817">
              <a:extLst>
                <a:ext uri="{FF2B5EF4-FFF2-40B4-BE49-F238E27FC236}">
                  <a16:creationId xmlns:a16="http://schemas.microsoft.com/office/drawing/2014/main" id="{333FD8A1-2602-423A-B2B3-636DB2A5C0ED}"/>
                </a:ext>
                <a:ext uri="{C183D7F6-B498-43B3-948B-1728B52AA6E4}">
                  <adec:decorative xmlns:adec="http://schemas.microsoft.com/office/drawing/2017/decorative" val="1"/>
                </a:ext>
              </a:extLst>
            </p:cNvPr>
            <p:cNvSpPr/>
            <p:nvPr/>
          </p:nvSpPr>
          <p:spPr bwMode="auto">
            <a:xfrm>
              <a:off x="1422978" y="3008093"/>
              <a:ext cx="115966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mn-cs"/>
                </a:rPr>
                <a:t>Pod</a:t>
              </a:r>
            </a:p>
          </p:txBody>
        </p:sp>
        <p:pic>
          <p:nvPicPr>
            <p:cNvPr id="819" name="Picture 2">
              <a:extLst>
                <a:ext uri="{FF2B5EF4-FFF2-40B4-BE49-F238E27FC236}">
                  <a16:creationId xmlns:a16="http://schemas.microsoft.com/office/drawing/2014/main" id="{11F1BA02-F535-4233-80F6-8B0BEEF2B603}"/>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8015" y="3088578"/>
              <a:ext cx="258572" cy="250492"/>
            </a:xfrm>
            <a:prstGeom prst="rect">
              <a:avLst/>
            </a:prstGeom>
            <a:noFill/>
            <a:extLst>
              <a:ext uri="{909E8E84-426E-40DD-AFC4-6F175D3DCCD1}">
                <a14:hiddenFill xmlns:a14="http://schemas.microsoft.com/office/drawing/2010/main">
                  <a:solidFill>
                    <a:srgbClr val="FFFFFF"/>
                  </a:solidFill>
                </a14:hiddenFill>
              </a:ext>
            </a:extLst>
          </p:spPr>
        </p:pic>
        <p:sp>
          <p:nvSpPr>
            <p:cNvPr id="820" name="Rectangle 819">
              <a:extLst>
                <a:ext uri="{FF2B5EF4-FFF2-40B4-BE49-F238E27FC236}">
                  <a16:creationId xmlns:a16="http://schemas.microsoft.com/office/drawing/2014/main" id="{862376D2-3A5D-40AA-A030-0227CB424DE5}"/>
                </a:ext>
                <a:ext uri="{C183D7F6-B498-43B3-948B-1728B52AA6E4}">
                  <adec:decorative xmlns:adec="http://schemas.microsoft.com/office/drawing/2017/decorative" val="1"/>
                </a:ext>
              </a:extLst>
            </p:cNvPr>
            <p:cNvSpPr/>
            <p:nvPr/>
          </p:nvSpPr>
          <p:spPr bwMode="auto">
            <a:xfrm>
              <a:off x="2766783" y="2744986"/>
              <a:ext cx="127233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821" name="Rectangle 820">
              <a:extLst>
                <a:ext uri="{FF2B5EF4-FFF2-40B4-BE49-F238E27FC236}">
                  <a16:creationId xmlns:a16="http://schemas.microsoft.com/office/drawing/2014/main" id="{3226DBAB-5E79-463C-B757-C1E1FFFD4014}"/>
                </a:ext>
                <a:ext uri="{C183D7F6-B498-43B3-948B-1728B52AA6E4}">
                  <adec:decorative xmlns:adec="http://schemas.microsoft.com/office/drawing/2017/decorative" val="1"/>
                </a:ext>
              </a:extLst>
            </p:cNvPr>
            <p:cNvSpPr/>
            <p:nvPr/>
          </p:nvSpPr>
          <p:spPr bwMode="auto">
            <a:xfrm>
              <a:off x="2821785" y="3008093"/>
              <a:ext cx="115966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mn-cs"/>
                </a:rPr>
                <a:t>Pod</a:t>
              </a:r>
            </a:p>
          </p:txBody>
        </p:sp>
        <p:pic>
          <p:nvPicPr>
            <p:cNvPr id="822" name="Picture 2">
              <a:extLst>
                <a:ext uri="{FF2B5EF4-FFF2-40B4-BE49-F238E27FC236}">
                  <a16:creationId xmlns:a16="http://schemas.microsoft.com/office/drawing/2014/main" id="{C1D9E2E2-9EE4-4AA6-A778-FEB490E55A91}"/>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6821" y="3088578"/>
              <a:ext cx="258572" cy="250492"/>
            </a:xfrm>
            <a:prstGeom prst="rect">
              <a:avLst/>
            </a:prstGeom>
            <a:noFill/>
            <a:extLst>
              <a:ext uri="{909E8E84-426E-40DD-AFC4-6F175D3DCCD1}">
                <a14:hiddenFill xmlns:a14="http://schemas.microsoft.com/office/drawing/2010/main">
                  <a:solidFill>
                    <a:srgbClr val="FFFFFF"/>
                  </a:solidFill>
                </a14:hiddenFill>
              </a:ext>
            </a:extLst>
          </p:spPr>
        </p:pic>
        <p:sp>
          <p:nvSpPr>
            <p:cNvPr id="823" name="Rectangle 822">
              <a:extLst>
                <a:ext uri="{FF2B5EF4-FFF2-40B4-BE49-F238E27FC236}">
                  <a16:creationId xmlns:a16="http://schemas.microsoft.com/office/drawing/2014/main" id="{D5F908B8-48A9-4FB4-B5D3-E781D08B8B69}"/>
                </a:ext>
                <a:ext uri="{C183D7F6-B498-43B3-948B-1728B52AA6E4}">
                  <adec:decorative xmlns:adec="http://schemas.microsoft.com/office/drawing/2017/decorative" val="1"/>
                </a:ext>
              </a:extLst>
            </p:cNvPr>
            <p:cNvSpPr/>
            <p:nvPr/>
          </p:nvSpPr>
          <p:spPr bwMode="auto">
            <a:xfrm>
              <a:off x="4164257" y="2744986"/>
              <a:ext cx="127233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824" name="Rectangle 823">
              <a:extLst>
                <a:ext uri="{FF2B5EF4-FFF2-40B4-BE49-F238E27FC236}">
                  <a16:creationId xmlns:a16="http://schemas.microsoft.com/office/drawing/2014/main" id="{01B3BEC2-15B3-4C25-A6F6-F206745DB783}"/>
                </a:ext>
                <a:ext uri="{C183D7F6-B498-43B3-948B-1728B52AA6E4}">
                  <adec:decorative xmlns:adec="http://schemas.microsoft.com/office/drawing/2017/decorative" val="1"/>
                </a:ext>
              </a:extLst>
            </p:cNvPr>
            <p:cNvSpPr/>
            <p:nvPr/>
          </p:nvSpPr>
          <p:spPr bwMode="auto">
            <a:xfrm>
              <a:off x="4220592" y="3008028"/>
              <a:ext cx="1159668" cy="142563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mn-cs"/>
                </a:rPr>
                <a:t>Pod</a:t>
              </a:r>
            </a:p>
          </p:txBody>
        </p:sp>
        <p:pic>
          <p:nvPicPr>
            <p:cNvPr id="825" name="Picture 2">
              <a:extLst>
                <a:ext uri="{FF2B5EF4-FFF2-40B4-BE49-F238E27FC236}">
                  <a16:creationId xmlns:a16="http://schemas.microsoft.com/office/drawing/2014/main" id="{022197AF-2C03-4E36-94ED-7B560CB41F5E}"/>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5628" y="3088578"/>
              <a:ext cx="258572" cy="250492"/>
            </a:xfrm>
            <a:prstGeom prst="rect">
              <a:avLst/>
            </a:prstGeom>
            <a:noFill/>
            <a:extLst>
              <a:ext uri="{909E8E84-426E-40DD-AFC4-6F175D3DCCD1}">
                <a14:hiddenFill xmlns:a14="http://schemas.microsoft.com/office/drawing/2010/main">
                  <a:solidFill>
                    <a:srgbClr val="FFFFFF"/>
                  </a:solidFill>
                </a14:hiddenFill>
              </a:ext>
            </a:extLst>
          </p:spPr>
        </p:pic>
        <p:sp>
          <p:nvSpPr>
            <p:cNvPr id="826" name="Rectangle 825">
              <a:extLst>
                <a:ext uri="{FF2B5EF4-FFF2-40B4-BE49-F238E27FC236}">
                  <a16:creationId xmlns:a16="http://schemas.microsoft.com/office/drawing/2014/main" id="{4D7897A6-A0D1-48E1-90EF-3AF021B54ACC}"/>
                </a:ext>
                <a:ext uri="{C183D7F6-B498-43B3-948B-1728B52AA6E4}">
                  <adec:decorative xmlns:adec="http://schemas.microsoft.com/office/drawing/2017/decorative" val="1"/>
                </a:ext>
              </a:extLst>
            </p:cNvPr>
            <p:cNvSpPr/>
            <p:nvPr/>
          </p:nvSpPr>
          <p:spPr bwMode="auto">
            <a:xfrm>
              <a:off x="2853605" y="2025146"/>
              <a:ext cx="1099080" cy="441911"/>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Data Controller</a:t>
              </a:r>
            </a:p>
          </p:txBody>
        </p:sp>
        <p:pic>
          <p:nvPicPr>
            <p:cNvPr id="827" name="Graphic 826">
              <a:extLst>
                <a:ext uri="{FF2B5EF4-FFF2-40B4-BE49-F238E27FC236}">
                  <a16:creationId xmlns:a16="http://schemas.microsoft.com/office/drawing/2014/main" id="{4D09567C-5032-4A45-BB78-C516167DFE4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15529" y="2101517"/>
              <a:ext cx="289167" cy="289168"/>
            </a:xfrm>
            <a:prstGeom prst="rect">
              <a:avLst/>
            </a:prstGeom>
          </p:spPr>
        </p:pic>
        <p:cxnSp>
          <p:nvCxnSpPr>
            <p:cNvPr id="828" name="Connector: Elbow 827">
              <a:extLst>
                <a:ext uri="{FF2B5EF4-FFF2-40B4-BE49-F238E27FC236}">
                  <a16:creationId xmlns:a16="http://schemas.microsoft.com/office/drawing/2014/main" id="{3A86EB01-25A5-4F29-9AEE-F917AFD0AAD8}"/>
                </a:ext>
                <a:ext uri="{C183D7F6-B498-43B3-948B-1728B52AA6E4}">
                  <adec:decorative xmlns:adec="http://schemas.microsoft.com/office/drawing/2017/decorative" val="1"/>
                </a:ext>
              </a:extLst>
            </p:cNvPr>
            <p:cNvCxnSpPr>
              <a:cxnSpLocks/>
              <a:stCxn id="816" idx="2"/>
              <a:endCxn id="823" idx="0"/>
            </p:cNvCxnSpPr>
            <p:nvPr/>
          </p:nvCxnSpPr>
          <p:spPr>
            <a:xfrm rot="16200000" flipH="1">
              <a:off x="4008184" y="1952744"/>
              <a:ext cx="185676" cy="1398807"/>
            </a:xfrm>
            <a:prstGeom prst="bentConnector3">
              <a:avLst>
                <a:gd name="adj1" fmla="val 50000"/>
              </a:avLst>
            </a:prstGeom>
            <a:noFill/>
            <a:ln w="12700" cap="flat" cmpd="sng" algn="ctr">
              <a:solidFill>
                <a:schemeClr val="tx1"/>
              </a:solidFill>
              <a:prstDash val="solid"/>
              <a:headEnd type="none" w="lg" len="med"/>
              <a:tailEnd type="none" w="lg" len="med"/>
            </a:ln>
            <a:effectLst/>
          </p:spPr>
        </p:cxnSp>
        <p:cxnSp>
          <p:nvCxnSpPr>
            <p:cNvPr id="829" name="Connector: Elbow 828">
              <a:extLst>
                <a:ext uri="{FF2B5EF4-FFF2-40B4-BE49-F238E27FC236}">
                  <a16:creationId xmlns:a16="http://schemas.microsoft.com/office/drawing/2014/main" id="{2034A20A-66B2-4D76-BA3F-102D393D3192}"/>
                </a:ext>
                <a:ext uri="{C183D7F6-B498-43B3-948B-1728B52AA6E4}">
                  <adec:decorative xmlns:adec="http://schemas.microsoft.com/office/drawing/2017/decorative" val="1"/>
                </a:ext>
              </a:extLst>
            </p:cNvPr>
            <p:cNvCxnSpPr>
              <a:cxnSpLocks/>
              <a:stCxn id="816" idx="2"/>
              <a:endCxn id="817" idx="0"/>
            </p:cNvCxnSpPr>
            <p:nvPr/>
          </p:nvCxnSpPr>
          <p:spPr>
            <a:xfrm rot="5400000">
              <a:off x="2609378" y="1952745"/>
              <a:ext cx="185676" cy="1398806"/>
            </a:xfrm>
            <a:prstGeom prst="bentConnector3">
              <a:avLst>
                <a:gd name="adj1" fmla="val 50000"/>
              </a:avLst>
            </a:prstGeom>
            <a:noFill/>
            <a:ln w="12700" cap="flat" cmpd="sng" algn="ctr">
              <a:solidFill>
                <a:schemeClr val="tx1"/>
              </a:solidFill>
              <a:prstDash val="solid"/>
              <a:headEnd type="none" w="lg" len="med"/>
              <a:tailEnd type="none" w="lg" len="med"/>
            </a:ln>
            <a:effectLst/>
          </p:spPr>
        </p:cxnSp>
        <p:sp>
          <p:nvSpPr>
            <p:cNvPr id="831" name="Rectangle 830">
              <a:extLst>
                <a:ext uri="{FF2B5EF4-FFF2-40B4-BE49-F238E27FC236}">
                  <a16:creationId xmlns:a16="http://schemas.microsoft.com/office/drawing/2014/main" id="{C611D940-1398-49B8-9CD3-7130B149F750}"/>
                </a:ext>
                <a:ext uri="{C183D7F6-B498-43B3-948B-1728B52AA6E4}">
                  <adec:decorative xmlns:adec="http://schemas.microsoft.com/office/drawing/2017/decorative" val="1"/>
                </a:ext>
              </a:extLst>
            </p:cNvPr>
            <p:cNvSpPr/>
            <p:nvPr/>
          </p:nvSpPr>
          <p:spPr bwMode="auto">
            <a:xfrm>
              <a:off x="1525686" y="3541803"/>
              <a:ext cx="954253" cy="430824"/>
            </a:xfrm>
            <a:prstGeom prst="rect">
              <a:avLst/>
            </a:prstGeom>
            <a:solidFill>
              <a:schemeClr val="bg1"/>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Primary</a:t>
              </a:r>
            </a:p>
          </p:txBody>
        </p:sp>
        <p:pic>
          <p:nvPicPr>
            <p:cNvPr id="832" name="Graphic 831">
              <a:extLst>
                <a:ext uri="{FF2B5EF4-FFF2-40B4-BE49-F238E27FC236}">
                  <a16:creationId xmlns:a16="http://schemas.microsoft.com/office/drawing/2014/main" id="{ABAA79B5-2387-46B6-96F9-D2C21EC1D6C8}"/>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90666" y="3612631"/>
              <a:ext cx="289167" cy="289168"/>
            </a:xfrm>
            <a:prstGeom prst="rect">
              <a:avLst/>
            </a:prstGeom>
          </p:spPr>
        </p:pic>
        <p:sp>
          <p:nvSpPr>
            <p:cNvPr id="833" name="Rectangle 832">
              <a:extLst>
                <a:ext uri="{FF2B5EF4-FFF2-40B4-BE49-F238E27FC236}">
                  <a16:creationId xmlns:a16="http://schemas.microsoft.com/office/drawing/2014/main" id="{3F2B1AA6-1859-47C0-9CC7-318B5F9E33EE}"/>
                </a:ext>
                <a:ext uri="{C183D7F6-B498-43B3-948B-1728B52AA6E4}">
                  <adec:decorative xmlns:adec="http://schemas.microsoft.com/office/drawing/2017/decorative" val="1"/>
                </a:ext>
              </a:extLst>
            </p:cNvPr>
            <p:cNvSpPr/>
            <p:nvPr/>
          </p:nvSpPr>
          <p:spPr bwMode="auto">
            <a:xfrm>
              <a:off x="1525686" y="4149372"/>
              <a:ext cx="954253" cy="215444"/>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835" name="Rectangle 834">
              <a:extLst>
                <a:ext uri="{FF2B5EF4-FFF2-40B4-BE49-F238E27FC236}">
                  <a16:creationId xmlns:a16="http://schemas.microsoft.com/office/drawing/2014/main" id="{B9A69FBB-2792-4F8F-B328-7AE2BFD6146A}"/>
                </a:ext>
                <a:ext uri="{C183D7F6-B498-43B3-948B-1728B52AA6E4}">
                  <adec:decorative xmlns:adec="http://schemas.microsoft.com/office/drawing/2017/decorative" val="1"/>
                </a:ext>
              </a:extLst>
            </p:cNvPr>
            <p:cNvSpPr/>
            <p:nvPr/>
          </p:nvSpPr>
          <p:spPr bwMode="auto">
            <a:xfrm>
              <a:off x="2924492" y="3541803"/>
              <a:ext cx="954253" cy="430824"/>
            </a:xfrm>
            <a:prstGeom prst="rect">
              <a:avLst/>
            </a:prstGeom>
            <a:solidFill>
              <a:schemeClr val="bg1"/>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836" name="Graphic 835">
              <a:extLst>
                <a:ext uri="{FF2B5EF4-FFF2-40B4-BE49-F238E27FC236}">
                  <a16:creationId xmlns:a16="http://schemas.microsoft.com/office/drawing/2014/main" id="{4FE25814-7F82-4A0B-90E0-642FC983C9F5}"/>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77195" y="3612631"/>
              <a:ext cx="289167" cy="289168"/>
            </a:xfrm>
            <a:prstGeom prst="rect">
              <a:avLst/>
            </a:prstGeom>
          </p:spPr>
        </p:pic>
        <p:sp>
          <p:nvSpPr>
            <p:cNvPr id="837" name="Rectangle 836">
              <a:extLst>
                <a:ext uri="{FF2B5EF4-FFF2-40B4-BE49-F238E27FC236}">
                  <a16:creationId xmlns:a16="http://schemas.microsoft.com/office/drawing/2014/main" id="{BA09FB8C-F0A8-49DC-BA07-6C52670C0AD6}"/>
                </a:ext>
                <a:ext uri="{C183D7F6-B498-43B3-948B-1728B52AA6E4}">
                  <adec:decorative xmlns:adec="http://schemas.microsoft.com/office/drawing/2017/decorative" val="1"/>
                </a:ext>
              </a:extLst>
            </p:cNvPr>
            <p:cNvSpPr/>
            <p:nvPr/>
          </p:nvSpPr>
          <p:spPr bwMode="auto">
            <a:xfrm>
              <a:off x="2924492" y="4149372"/>
              <a:ext cx="954253" cy="215444"/>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839" name="Rectangle 838">
              <a:extLst>
                <a:ext uri="{FF2B5EF4-FFF2-40B4-BE49-F238E27FC236}">
                  <a16:creationId xmlns:a16="http://schemas.microsoft.com/office/drawing/2014/main" id="{1A22364D-ED6E-416C-8A29-3351FB36C9DA}"/>
                </a:ext>
                <a:ext uri="{C183D7F6-B498-43B3-948B-1728B52AA6E4}">
                  <adec:decorative xmlns:adec="http://schemas.microsoft.com/office/drawing/2017/decorative" val="1"/>
                </a:ext>
              </a:extLst>
            </p:cNvPr>
            <p:cNvSpPr/>
            <p:nvPr/>
          </p:nvSpPr>
          <p:spPr bwMode="auto">
            <a:xfrm>
              <a:off x="4323299" y="3541803"/>
              <a:ext cx="954253" cy="430824"/>
            </a:xfrm>
            <a:prstGeom prst="rect">
              <a:avLst/>
            </a:prstGeom>
            <a:solidFill>
              <a:schemeClr val="bg1"/>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840" name="Graphic 839">
              <a:extLst>
                <a:ext uri="{FF2B5EF4-FFF2-40B4-BE49-F238E27FC236}">
                  <a16:creationId xmlns:a16="http://schemas.microsoft.com/office/drawing/2014/main" id="{56BB86DA-0798-4889-ADC9-4B73B58AAC65}"/>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73249" y="3612631"/>
              <a:ext cx="289167" cy="289168"/>
            </a:xfrm>
            <a:prstGeom prst="rect">
              <a:avLst/>
            </a:prstGeom>
          </p:spPr>
        </p:pic>
        <p:sp>
          <p:nvSpPr>
            <p:cNvPr id="841" name="Rectangle 840">
              <a:extLst>
                <a:ext uri="{FF2B5EF4-FFF2-40B4-BE49-F238E27FC236}">
                  <a16:creationId xmlns:a16="http://schemas.microsoft.com/office/drawing/2014/main" id="{5BBE4D59-FAC5-429C-9E76-EAF50BEFBEF6}"/>
                </a:ext>
                <a:ext uri="{C183D7F6-B498-43B3-948B-1728B52AA6E4}">
                  <adec:decorative xmlns:adec="http://schemas.microsoft.com/office/drawing/2017/decorative" val="1"/>
                </a:ext>
              </a:extLst>
            </p:cNvPr>
            <p:cNvSpPr/>
            <p:nvPr/>
          </p:nvSpPr>
          <p:spPr bwMode="auto">
            <a:xfrm>
              <a:off x="4323299" y="4149372"/>
              <a:ext cx="954253" cy="215444"/>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842" name="Rectangle 841">
              <a:extLst>
                <a:ext uri="{FF2B5EF4-FFF2-40B4-BE49-F238E27FC236}">
                  <a16:creationId xmlns:a16="http://schemas.microsoft.com/office/drawing/2014/main" id="{FDFA42E4-A4E2-48A2-AD76-D06FE4B7CFAB}"/>
                </a:ext>
                <a:ext uri="{C183D7F6-B498-43B3-948B-1728B52AA6E4}">
                  <adec:decorative xmlns:adec="http://schemas.microsoft.com/office/drawing/2017/decorative" val="1"/>
                </a:ext>
              </a:extLst>
            </p:cNvPr>
            <p:cNvSpPr/>
            <p:nvPr/>
          </p:nvSpPr>
          <p:spPr bwMode="auto">
            <a:xfrm>
              <a:off x="2778466" y="4840984"/>
              <a:ext cx="1005840" cy="21544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Load Balancer</a:t>
              </a:r>
            </a:p>
          </p:txBody>
        </p:sp>
        <p:sp>
          <p:nvSpPr>
            <p:cNvPr id="843" name="Rectangle 842">
              <a:extLst>
                <a:ext uri="{FF2B5EF4-FFF2-40B4-BE49-F238E27FC236}">
                  <a16:creationId xmlns:a16="http://schemas.microsoft.com/office/drawing/2014/main" id="{85A0AF49-798E-4E59-A977-65803D40C3DD}"/>
                </a:ext>
                <a:ext uri="{C183D7F6-B498-43B3-948B-1728B52AA6E4}">
                  <adec:decorative xmlns:adec="http://schemas.microsoft.com/office/drawing/2017/decorative" val="1"/>
                </a:ext>
              </a:extLst>
            </p:cNvPr>
            <p:cNvSpPr/>
            <p:nvPr/>
          </p:nvSpPr>
          <p:spPr bwMode="auto">
            <a:xfrm>
              <a:off x="1499893" y="5062266"/>
              <a:ext cx="1005840" cy="21544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R/W K8s Service</a:t>
              </a:r>
            </a:p>
          </p:txBody>
        </p:sp>
        <p:sp>
          <p:nvSpPr>
            <p:cNvPr id="844" name="Rectangle 843">
              <a:extLst>
                <a:ext uri="{FF2B5EF4-FFF2-40B4-BE49-F238E27FC236}">
                  <a16:creationId xmlns:a16="http://schemas.microsoft.com/office/drawing/2014/main" id="{60C4F777-C96D-4A88-93A0-859CA2B78CB6}"/>
                </a:ext>
                <a:ext uri="{C183D7F6-B498-43B3-948B-1728B52AA6E4}">
                  <adec:decorative xmlns:adec="http://schemas.microsoft.com/office/drawing/2017/decorative" val="1"/>
                </a:ext>
              </a:extLst>
            </p:cNvPr>
            <p:cNvSpPr/>
            <p:nvPr/>
          </p:nvSpPr>
          <p:spPr bwMode="auto">
            <a:xfrm>
              <a:off x="1499893" y="5516585"/>
              <a:ext cx="1005840" cy="21544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App</a:t>
              </a:r>
            </a:p>
          </p:txBody>
        </p:sp>
        <p:cxnSp>
          <p:nvCxnSpPr>
            <p:cNvPr id="845" name="Straight Arrow Connector 844">
              <a:extLst>
                <a:ext uri="{FF2B5EF4-FFF2-40B4-BE49-F238E27FC236}">
                  <a16:creationId xmlns:a16="http://schemas.microsoft.com/office/drawing/2014/main" id="{40DF8B6B-7497-455F-BDC9-F0305E3A362D}"/>
                </a:ext>
                <a:ext uri="{C183D7F6-B498-43B3-948B-1728B52AA6E4}">
                  <adec:decorative xmlns:adec="http://schemas.microsoft.com/office/drawing/2017/decorative" val="1"/>
                </a:ext>
              </a:extLst>
            </p:cNvPr>
            <p:cNvCxnSpPr>
              <a:cxnSpLocks/>
              <a:stCxn id="844" idx="0"/>
              <a:endCxn id="843" idx="2"/>
            </p:cNvCxnSpPr>
            <p:nvPr/>
          </p:nvCxnSpPr>
          <p:spPr>
            <a:xfrm flipV="1">
              <a:off x="2002813" y="5277710"/>
              <a:ext cx="0" cy="238875"/>
            </a:xfrm>
            <a:prstGeom prst="straightConnector1">
              <a:avLst/>
            </a:prstGeom>
            <a:noFill/>
            <a:ln w="12700" cap="flat" cmpd="sng" algn="ctr">
              <a:solidFill>
                <a:schemeClr val="tx1"/>
              </a:solidFill>
              <a:prstDash val="solid"/>
              <a:headEnd type="triangle" w="med" len="med"/>
              <a:tailEnd type="triangle" w="med" len="med"/>
            </a:ln>
            <a:effectLst/>
          </p:spPr>
        </p:cxnSp>
        <p:sp>
          <p:nvSpPr>
            <p:cNvPr id="848" name="Rectangle 847">
              <a:extLst>
                <a:ext uri="{FF2B5EF4-FFF2-40B4-BE49-F238E27FC236}">
                  <a16:creationId xmlns:a16="http://schemas.microsoft.com/office/drawing/2014/main" id="{93B81C05-9681-4E70-91F0-66FFD650E5AA}"/>
                </a:ext>
                <a:ext uri="{C183D7F6-B498-43B3-948B-1728B52AA6E4}">
                  <adec:decorative xmlns:adec="http://schemas.microsoft.com/office/drawing/2017/decorative" val="1"/>
                </a:ext>
              </a:extLst>
            </p:cNvPr>
            <p:cNvSpPr/>
            <p:nvPr/>
          </p:nvSpPr>
          <p:spPr bwMode="auto">
            <a:xfrm>
              <a:off x="4057038" y="5062266"/>
              <a:ext cx="1005840" cy="21544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R/O K8s Service</a:t>
              </a:r>
            </a:p>
          </p:txBody>
        </p:sp>
        <p:sp>
          <p:nvSpPr>
            <p:cNvPr id="849" name="Rectangle 848">
              <a:extLst>
                <a:ext uri="{FF2B5EF4-FFF2-40B4-BE49-F238E27FC236}">
                  <a16:creationId xmlns:a16="http://schemas.microsoft.com/office/drawing/2014/main" id="{7A41C701-1EDB-4B36-911A-393A3C97774B}"/>
                </a:ext>
                <a:ext uri="{C183D7F6-B498-43B3-948B-1728B52AA6E4}">
                  <adec:decorative xmlns:adec="http://schemas.microsoft.com/office/drawing/2017/decorative" val="1"/>
                </a:ext>
              </a:extLst>
            </p:cNvPr>
            <p:cNvSpPr/>
            <p:nvPr/>
          </p:nvSpPr>
          <p:spPr bwMode="auto">
            <a:xfrm>
              <a:off x="4057038" y="5516585"/>
              <a:ext cx="1005840" cy="21544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App</a:t>
              </a:r>
            </a:p>
          </p:txBody>
        </p:sp>
        <p:cxnSp>
          <p:nvCxnSpPr>
            <p:cNvPr id="850" name="Straight Arrow Connector 849">
              <a:extLst>
                <a:ext uri="{FF2B5EF4-FFF2-40B4-BE49-F238E27FC236}">
                  <a16:creationId xmlns:a16="http://schemas.microsoft.com/office/drawing/2014/main" id="{A8930EE9-7307-4942-9F4E-2AB0BFDDEA46}"/>
                </a:ext>
                <a:ext uri="{C183D7F6-B498-43B3-948B-1728B52AA6E4}">
                  <adec:decorative xmlns:adec="http://schemas.microsoft.com/office/drawing/2017/decorative" val="1"/>
                </a:ext>
              </a:extLst>
            </p:cNvPr>
            <p:cNvCxnSpPr>
              <a:cxnSpLocks/>
              <a:stCxn id="849" idx="0"/>
              <a:endCxn id="848" idx="2"/>
            </p:cNvCxnSpPr>
            <p:nvPr/>
          </p:nvCxnSpPr>
          <p:spPr>
            <a:xfrm flipV="1">
              <a:off x="4559958" y="5277710"/>
              <a:ext cx="0" cy="238875"/>
            </a:xfrm>
            <a:prstGeom prst="straightConnector1">
              <a:avLst/>
            </a:prstGeom>
            <a:noFill/>
            <a:ln w="12700" cap="flat" cmpd="sng" algn="ctr">
              <a:solidFill>
                <a:schemeClr val="tx1"/>
              </a:solidFill>
              <a:prstDash val="dash"/>
              <a:headEnd type="triangle" w="med" len="med"/>
              <a:tailEnd type="triangle" w="med" len="med"/>
            </a:ln>
            <a:effectLst/>
          </p:spPr>
        </p:cxnSp>
        <p:sp>
          <p:nvSpPr>
            <p:cNvPr id="851" name="TextBox 850">
              <a:extLst>
                <a:ext uri="{FF2B5EF4-FFF2-40B4-BE49-F238E27FC236}">
                  <a16:creationId xmlns:a16="http://schemas.microsoft.com/office/drawing/2014/main" id="{DA309FC1-0222-4583-AC73-BEB1C3A4E831}"/>
                </a:ext>
                <a:ext uri="{C183D7F6-B498-43B3-948B-1728B52AA6E4}">
                  <adec:decorative xmlns:adec="http://schemas.microsoft.com/office/drawing/2017/decorative" val="1"/>
                </a:ext>
              </a:extLst>
            </p:cNvPr>
            <p:cNvSpPr txBox="1"/>
            <p:nvPr/>
          </p:nvSpPr>
          <p:spPr>
            <a:xfrm>
              <a:off x="4501919" y="4700170"/>
              <a:ext cx="597015" cy="83100"/>
            </a:xfrm>
            <a:prstGeom prst="rect">
              <a:avLst/>
            </a:prstGeom>
            <a:noFill/>
          </p:spPr>
          <p:txBody>
            <a:bodyPr wrap="square" lIns="0" tIns="0" rIns="0" bIns="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mn-ea"/>
                  <a:cs typeface="+mn-cs"/>
                </a:rPr>
                <a:t>Read-Only</a:t>
              </a:r>
            </a:p>
          </p:txBody>
        </p:sp>
        <p:cxnSp>
          <p:nvCxnSpPr>
            <p:cNvPr id="852" name="Connector: Elbow 851">
              <a:extLst>
                <a:ext uri="{FF2B5EF4-FFF2-40B4-BE49-F238E27FC236}">
                  <a16:creationId xmlns:a16="http://schemas.microsoft.com/office/drawing/2014/main" id="{6D75CE0B-8209-4451-8847-E3A3DAFB2527}"/>
                </a:ext>
                <a:ext uri="{C183D7F6-B498-43B3-948B-1728B52AA6E4}">
                  <adec:decorative xmlns:adec="http://schemas.microsoft.com/office/drawing/2017/decorative" val="1"/>
                </a:ext>
              </a:extLst>
            </p:cNvPr>
            <p:cNvCxnSpPr>
              <a:stCxn id="842" idx="3"/>
              <a:endCxn id="848" idx="0"/>
            </p:cNvCxnSpPr>
            <p:nvPr/>
          </p:nvCxnSpPr>
          <p:spPr>
            <a:xfrm>
              <a:off x="3784306" y="4948706"/>
              <a:ext cx="775652" cy="113560"/>
            </a:xfrm>
            <a:prstGeom prst="bentConnector2">
              <a:avLst/>
            </a:prstGeom>
            <a:noFill/>
            <a:ln w="12700" cap="flat" cmpd="sng" algn="ctr">
              <a:solidFill>
                <a:schemeClr val="tx1"/>
              </a:solidFill>
              <a:prstDash val="dash"/>
              <a:headEnd type="triangle"/>
              <a:tailEnd type="triangle"/>
            </a:ln>
            <a:effectLst/>
          </p:spPr>
        </p:cxnSp>
        <p:cxnSp>
          <p:nvCxnSpPr>
            <p:cNvPr id="853" name="Connector: Elbow 852">
              <a:extLst>
                <a:ext uri="{FF2B5EF4-FFF2-40B4-BE49-F238E27FC236}">
                  <a16:creationId xmlns:a16="http://schemas.microsoft.com/office/drawing/2014/main" id="{04821FD3-2E31-4333-BA60-BA44C1C7ECEF}"/>
                </a:ext>
                <a:ext uri="{C183D7F6-B498-43B3-948B-1728B52AA6E4}">
                  <adec:decorative xmlns:adec="http://schemas.microsoft.com/office/drawing/2017/decorative" val="1"/>
                </a:ext>
              </a:extLst>
            </p:cNvPr>
            <p:cNvCxnSpPr>
              <a:cxnSpLocks/>
              <a:stCxn id="842" idx="0"/>
              <a:endCxn id="823" idx="2"/>
            </p:cNvCxnSpPr>
            <p:nvPr/>
          </p:nvCxnSpPr>
          <p:spPr>
            <a:xfrm rot="5400000" flipH="1" flipV="1">
              <a:off x="3864755" y="3905313"/>
              <a:ext cx="352302" cy="1519040"/>
            </a:xfrm>
            <a:prstGeom prst="bentConnector3">
              <a:avLst>
                <a:gd name="adj1" fmla="val 50000"/>
              </a:avLst>
            </a:prstGeom>
            <a:noFill/>
            <a:ln w="12700" cap="flat" cmpd="sng" algn="ctr">
              <a:solidFill>
                <a:srgbClr val="0070C0"/>
              </a:solidFill>
              <a:prstDash val="dash"/>
              <a:headEnd type="none" w="med" len="med"/>
              <a:tailEnd type="triangle" w="med" len="med"/>
            </a:ln>
            <a:effectLst/>
          </p:spPr>
        </p:cxnSp>
        <p:sp>
          <p:nvSpPr>
            <p:cNvPr id="847" name="Rectangle 846">
              <a:extLst>
                <a:ext uri="{FF2B5EF4-FFF2-40B4-BE49-F238E27FC236}">
                  <a16:creationId xmlns:a16="http://schemas.microsoft.com/office/drawing/2014/main" id="{B19EBB6E-5CF4-4434-90C8-562EF2B44056}"/>
                </a:ext>
                <a:ext uri="{C183D7F6-B498-43B3-948B-1728B52AA6E4}">
                  <adec:decorative xmlns:adec="http://schemas.microsoft.com/office/drawing/2017/decorative" val="1"/>
                </a:ext>
              </a:extLst>
            </p:cNvPr>
            <p:cNvSpPr/>
            <p:nvPr/>
          </p:nvSpPr>
          <p:spPr bwMode="auto">
            <a:xfrm>
              <a:off x="662456" y="3476475"/>
              <a:ext cx="4834884" cy="561480"/>
            </a:xfrm>
            <a:prstGeom prst="rect">
              <a:avLst/>
            </a:prstGeom>
            <a:noFill/>
            <a:ln w="12700" cap="flat" cmpd="sng" algn="ctr">
              <a:solidFill>
                <a:srgbClr val="50E6FF"/>
              </a:solidFill>
              <a:prstDash val="sysDash"/>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Group</a:t>
              </a:r>
            </a:p>
          </p:txBody>
        </p:sp>
        <p:sp>
          <p:nvSpPr>
            <p:cNvPr id="53" name="TextBox 52">
              <a:extLst>
                <a:ext uri="{FF2B5EF4-FFF2-40B4-BE49-F238E27FC236}">
                  <a16:creationId xmlns:a16="http://schemas.microsoft.com/office/drawing/2014/main" id="{AF71DBDE-1348-40AF-8A56-FB19BD7E8494}"/>
                </a:ext>
                <a:ext uri="{C183D7F6-B498-43B3-948B-1728B52AA6E4}">
                  <adec:decorative xmlns:adec="http://schemas.microsoft.com/office/drawing/2017/decorative" val="1"/>
                </a:ext>
              </a:extLst>
            </p:cNvPr>
            <p:cNvSpPr txBox="1"/>
            <p:nvPr/>
          </p:nvSpPr>
          <p:spPr>
            <a:xfrm>
              <a:off x="7493717" y="6147831"/>
              <a:ext cx="3383280" cy="29084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High Availability (HA)</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Segoe UI"/>
                  <a:ea typeface="+mn-ea"/>
                  <a:cs typeface="+mn-cs"/>
                </a:rPr>
                <a:t>Single K8s cluster – multiple nodes in Datacenter 2 (DR Site)</a:t>
              </a:r>
              <a:endParaRPr kumimoji="0" lang="en-CA" sz="900" b="1" i="0" u="none" strike="noStrike" kern="1200" cap="none" spc="0" normalizeH="0" baseline="0" noProof="0">
                <a:ln>
                  <a:noFill/>
                </a:ln>
                <a:solidFill>
                  <a:srgbClr val="FFFFFF"/>
                </a:solidFill>
                <a:effectLst/>
                <a:uLnTx/>
                <a:uFillTx/>
                <a:latin typeface="Segoe UI"/>
                <a:ea typeface="+mn-ea"/>
                <a:cs typeface="+mn-cs"/>
              </a:endParaRPr>
            </a:p>
          </p:txBody>
        </p:sp>
        <p:cxnSp>
          <p:nvCxnSpPr>
            <p:cNvPr id="54" name="Straight Connector 53">
              <a:extLst>
                <a:ext uri="{FF2B5EF4-FFF2-40B4-BE49-F238E27FC236}">
                  <a16:creationId xmlns:a16="http://schemas.microsoft.com/office/drawing/2014/main" id="{897B31B2-1316-4664-BB13-5311CAD74C27}"/>
                </a:ext>
                <a:ext uri="{C183D7F6-B498-43B3-948B-1728B52AA6E4}">
                  <adec:decorative xmlns:adec="http://schemas.microsoft.com/office/drawing/2017/decorative" val="1"/>
                </a:ext>
              </a:extLst>
            </p:cNvPr>
            <p:cNvCxnSpPr>
              <a:cxnSpLocks/>
              <a:stCxn id="55" idx="2"/>
              <a:endCxn id="59" idx="0"/>
            </p:cNvCxnSpPr>
            <p:nvPr/>
          </p:nvCxnSpPr>
          <p:spPr>
            <a:xfrm>
              <a:off x="9129350" y="2559310"/>
              <a:ext cx="1333" cy="185676"/>
            </a:xfrm>
            <a:prstGeom prst="line">
              <a:avLst/>
            </a:prstGeom>
            <a:noFill/>
            <a:ln w="12700" cap="flat" cmpd="sng" algn="ctr">
              <a:solidFill>
                <a:schemeClr val="tx1"/>
              </a:solidFill>
              <a:prstDash val="solid"/>
              <a:headEnd type="none" w="lg" len="med"/>
              <a:tailEnd type="none" w="lg" len="med"/>
            </a:ln>
            <a:effectLst/>
          </p:spPr>
        </p:cxnSp>
        <p:sp>
          <p:nvSpPr>
            <p:cNvPr id="55" name="Rectangle 54">
              <a:extLst>
                <a:ext uri="{FF2B5EF4-FFF2-40B4-BE49-F238E27FC236}">
                  <a16:creationId xmlns:a16="http://schemas.microsoft.com/office/drawing/2014/main" id="{79AA6135-22DB-45D1-8FBB-DED5FBB014EB}"/>
                </a:ext>
                <a:ext uri="{C183D7F6-B498-43B3-948B-1728B52AA6E4}">
                  <adec:decorative xmlns:adec="http://schemas.microsoft.com/office/drawing/2017/decorative" val="1"/>
                </a:ext>
              </a:extLst>
            </p:cNvPr>
            <p:cNvSpPr/>
            <p:nvPr/>
          </p:nvSpPr>
          <p:spPr bwMode="auto">
            <a:xfrm>
              <a:off x="8493181" y="1752359"/>
              <a:ext cx="1272338" cy="806951"/>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56" name="Rectangle 55">
              <a:extLst>
                <a:ext uri="{FF2B5EF4-FFF2-40B4-BE49-F238E27FC236}">
                  <a16:creationId xmlns:a16="http://schemas.microsoft.com/office/drawing/2014/main" id="{43FA36C3-93D3-4AE6-B885-F521CDFF4CF7}"/>
                </a:ext>
                <a:ext uri="{C183D7F6-B498-43B3-948B-1728B52AA6E4}">
                  <adec:decorative xmlns:adec="http://schemas.microsoft.com/office/drawing/2017/decorative" val="1"/>
                </a:ext>
              </a:extLst>
            </p:cNvPr>
            <p:cNvSpPr/>
            <p:nvPr/>
          </p:nvSpPr>
          <p:spPr bwMode="auto">
            <a:xfrm>
              <a:off x="7094375" y="2744986"/>
              <a:ext cx="127233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57" name="Rectangle 56">
              <a:extLst>
                <a:ext uri="{FF2B5EF4-FFF2-40B4-BE49-F238E27FC236}">
                  <a16:creationId xmlns:a16="http://schemas.microsoft.com/office/drawing/2014/main" id="{AA0378F5-43FE-41A2-BB63-CC1616E9891E}"/>
                </a:ext>
                <a:ext uri="{C183D7F6-B498-43B3-948B-1728B52AA6E4}">
                  <adec:decorative xmlns:adec="http://schemas.microsoft.com/office/drawing/2017/decorative" val="1"/>
                </a:ext>
              </a:extLst>
            </p:cNvPr>
            <p:cNvSpPr/>
            <p:nvPr/>
          </p:nvSpPr>
          <p:spPr bwMode="auto">
            <a:xfrm>
              <a:off x="7150709" y="3008165"/>
              <a:ext cx="115966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mn-cs"/>
                </a:rPr>
                <a:t>Pod</a:t>
              </a:r>
            </a:p>
          </p:txBody>
        </p:sp>
        <p:pic>
          <p:nvPicPr>
            <p:cNvPr id="58" name="Picture 2">
              <a:extLst>
                <a:ext uri="{FF2B5EF4-FFF2-40B4-BE49-F238E27FC236}">
                  <a16:creationId xmlns:a16="http://schemas.microsoft.com/office/drawing/2014/main" id="{99385103-2C85-4990-A2CE-1D934EB9C15E}"/>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5746" y="3088578"/>
              <a:ext cx="258572" cy="250492"/>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a:extLst>
                <a:ext uri="{FF2B5EF4-FFF2-40B4-BE49-F238E27FC236}">
                  <a16:creationId xmlns:a16="http://schemas.microsoft.com/office/drawing/2014/main" id="{53378922-659B-4798-8B05-3484CE987BF5}"/>
                </a:ext>
                <a:ext uri="{C183D7F6-B498-43B3-948B-1728B52AA6E4}">
                  <adec:decorative xmlns:adec="http://schemas.microsoft.com/office/drawing/2017/decorative" val="1"/>
                </a:ext>
              </a:extLst>
            </p:cNvPr>
            <p:cNvSpPr/>
            <p:nvPr/>
          </p:nvSpPr>
          <p:spPr bwMode="auto">
            <a:xfrm>
              <a:off x="8494514" y="2744986"/>
              <a:ext cx="127233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60" name="Rectangle 59">
              <a:extLst>
                <a:ext uri="{FF2B5EF4-FFF2-40B4-BE49-F238E27FC236}">
                  <a16:creationId xmlns:a16="http://schemas.microsoft.com/office/drawing/2014/main" id="{F61A273E-5424-4283-BFE1-B79C0B49F6F7}"/>
                </a:ext>
                <a:ext uri="{C183D7F6-B498-43B3-948B-1728B52AA6E4}">
                  <adec:decorative xmlns:adec="http://schemas.microsoft.com/office/drawing/2017/decorative" val="1"/>
                </a:ext>
              </a:extLst>
            </p:cNvPr>
            <p:cNvSpPr/>
            <p:nvPr/>
          </p:nvSpPr>
          <p:spPr bwMode="auto">
            <a:xfrm>
              <a:off x="8549516" y="3008165"/>
              <a:ext cx="115966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mn-cs"/>
                </a:rPr>
                <a:t>Pod</a:t>
              </a:r>
            </a:p>
          </p:txBody>
        </p:sp>
        <p:pic>
          <p:nvPicPr>
            <p:cNvPr id="61" name="Picture 2">
              <a:extLst>
                <a:ext uri="{FF2B5EF4-FFF2-40B4-BE49-F238E27FC236}">
                  <a16:creationId xmlns:a16="http://schemas.microsoft.com/office/drawing/2014/main" id="{A9984F08-9D1D-4C9D-B8B8-DD900243EF06}"/>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4552" y="3088578"/>
              <a:ext cx="258572" cy="250492"/>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a:extLst>
                <a:ext uri="{FF2B5EF4-FFF2-40B4-BE49-F238E27FC236}">
                  <a16:creationId xmlns:a16="http://schemas.microsoft.com/office/drawing/2014/main" id="{140ECDE9-5FFB-4683-84A5-E6C79F8A9AB2}"/>
                </a:ext>
                <a:ext uri="{C183D7F6-B498-43B3-948B-1728B52AA6E4}">
                  <adec:decorative xmlns:adec="http://schemas.microsoft.com/office/drawing/2017/decorative" val="1"/>
                </a:ext>
              </a:extLst>
            </p:cNvPr>
            <p:cNvSpPr/>
            <p:nvPr/>
          </p:nvSpPr>
          <p:spPr bwMode="auto">
            <a:xfrm>
              <a:off x="9891988" y="2744986"/>
              <a:ext cx="127233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63" name="Rectangle 62">
              <a:extLst>
                <a:ext uri="{FF2B5EF4-FFF2-40B4-BE49-F238E27FC236}">
                  <a16:creationId xmlns:a16="http://schemas.microsoft.com/office/drawing/2014/main" id="{E835182C-253F-40CD-903A-09B14855CEF5}"/>
                </a:ext>
                <a:ext uri="{C183D7F6-B498-43B3-948B-1728B52AA6E4}">
                  <adec:decorative xmlns:adec="http://schemas.microsoft.com/office/drawing/2017/decorative" val="1"/>
                </a:ext>
              </a:extLst>
            </p:cNvPr>
            <p:cNvSpPr/>
            <p:nvPr/>
          </p:nvSpPr>
          <p:spPr bwMode="auto">
            <a:xfrm>
              <a:off x="9948323" y="3008021"/>
              <a:ext cx="1159668" cy="142563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mn-cs"/>
                </a:rPr>
                <a:t>Pod</a:t>
              </a:r>
            </a:p>
          </p:txBody>
        </p:sp>
        <p:pic>
          <p:nvPicPr>
            <p:cNvPr id="64" name="Picture 2">
              <a:extLst>
                <a:ext uri="{FF2B5EF4-FFF2-40B4-BE49-F238E27FC236}">
                  <a16:creationId xmlns:a16="http://schemas.microsoft.com/office/drawing/2014/main" id="{6CB124E1-8921-4C0A-9DD8-7865AA406BF7}"/>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3359" y="3088578"/>
              <a:ext cx="258572" cy="250492"/>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8565A09F-F489-4732-BE7E-0322E1453C21}"/>
                </a:ext>
                <a:ext uri="{C183D7F6-B498-43B3-948B-1728B52AA6E4}">
                  <adec:decorative xmlns:adec="http://schemas.microsoft.com/office/drawing/2017/decorative" val="1"/>
                </a:ext>
              </a:extLst>
            </p:cNvPr>
            <p:cNvSpPr/>
            <p:nvPr/>
          </p:nvSpPr>
          <p:spPr bwMode="auto">
            <a:xfrm>
              <a:off x="8581336" y="2025146"/>
              <a:ext cx="1099080" cy="441911"/>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Data Controller</a:t>
              </a:r>
            </a:p>
          </p:txBody>
        </p:sp>
        <p:pic>
          <p:nvPicPr>
            <p:cNvPr id="66" name="Graphic 65">
              <a:extLst>
                <a:ext uri="{FF2B5EF4-FFF2-40B4-BE49-F238E27FC236}">
                  <a16:creationId xmlns:a16="http://schemas.microsoft.com/office/drawing/2014/main" id="{36B006ED-C428-47D1-BE25-01235CCBAD2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3260" y="2101517"/>
              <a:ext cx="289167" cy="289168"/>
            </a:xfrm>
            <a:prstGeom prst="rect">
              <a:avLst/>
            </a:prstGeom>
          </p:spPr>
        </p:pic>
        <p:cxnSp>
          <p:nvCxnSpPr>
            <p:cNvPr id="67" name="Connector: Elbow 66">
              <a:extLst>
                <a:ext uri="{FF2B5EF4-FFF2-40B4-BE49-F238E27FC236}">
                  <a16:creationId xmlns:a16="http://schemas.microsoft.com/office/drawing/2014/main" id="{345CB6A0-D04E-4D97-AA8F-6D342088E7EA}"/>
                </a:ext>
                <a:ext uri="{C183D7F6-B498-43B3-948B-1728B52AA6E4}">
                  <adec:decorative xmlns:adec="http://schemas.microsoft.com/office/drawing/2017/decorative" val="1"/>
                </a:ext>
              </a:extLst>
            </p:cNvPr>
            <p:cNvCxnSpPr>
              <a:cxnSpLocks/>
              <a:stCxn id="55" idx="2"/>
              <a:endCxn id="62" idx="0"/>
            </p:cNvCxnSpPr>
            <p:nvPr/>
          </p:nvCxnSpPr>
          <p:spPr>
            <a:xfrm rot="16200000" flipH="1">
              <a:off x="9735915" y="1952744"/>
              <a:ext cx="185676" cy="1398807"/>
            </a:xfrm>
            <a:prstGeom prst="bentConnector3">
              <a:avLst>
                <a:gd name="adj1" fmla="val 50000"/>
              </a:avLst>
            </a:prstGeom>
            <a:noFill/>
            <a:ln w="12700" cap="flat" cmpd="sng" algn="ctr">
              <a:solidFill>
                <a:schemeClr val="tx1"/>
              </a:solidFill>
              <a:prstDash val="solid"/>
              <a:headEnd type="none" w="lg" len="med"/>
              <a:tailEnd type="none" w="lg" len="med"/>
            </a:ln>
            <a:effectLst/>
          </p:spPr>
        </p:cxnSp>
        <p:cxnSp>
          <p:nvCxnSpPr>
            <p:cNvPr id="68" name="Connector: Elbow 67">
              <a:extLst>
                <a:ext uri="{FF2B5EF4-FFF2-40B4-BE49-F238E27FC236}">
                  <a16:creationId xmlns:a16="http://schemas.microsoft.com/office/drawing/2014/main" id="{B6CC5BB1-8A78-4086-A0FA-A63F0F9F1982}"/>
                </a:ext>
                <a:ext uri="{C183D7F6-B498-43B3-948B-1728B52AA6E4}">
                  <adec:decorative xmlns:adec="http://schemas.microsoft.com/office/drawing/2017/decorative" val="1"/>
                </a:ext>
              </a:extLst>
            </p:cNvPr>
            <p:cNvCxnSpPr>
              <a:cxnSpLocks/>
              <a:stCxn id="55" idx="2"/>
              <a:endCxn id="56" idx="0"/>
            </p:cNvCxnSpPr>
            <p:nvPr/>
          </p:nvCxnSpPr>
          <p:spPr>
            <a:xfrm rot="5400000">
              <a:off x="8337109" y="1952745"/>
              <a:ext cx="185676" cy="1398806"/>
            </a:xfrm>
            <a:prstGeom prst="bentConnector3">
              <a:avLst>
                <a:gd name="adj1" fmla="val 50000"/>
              </a:avLst>
            </a:prstGeom>
            <a:noFill/>
            <a:ln w="12700" cap="flat" cmpd="sng" algn="ctr">
              <a:solidFill>
                <a:schemeClr val="tx1"/>
              </a:solidFill>
              <a:prstDash val="solid"/>
              <a:headEnd type="none" w="lg" len="med"/>
              <a:tailEnd type="none" w="lg" len="med"/>
            </a:ln>
            <a:effectLst/>
          </p:spPr>
        </p:cxnSp>
        <p:sp>
          <p:nvSpPr>
            <p:cNvPr id="70" name="Rectangle 69">
              <a:extLst>
                <a:ext uri="{FF2B5EF4-FFF2-40B4-BE49-F238E27FC236}">
                  <a16:creationId xmlns:a16="http://schemas.microsoft.com/office/drawing/2014/main" id="{62CCDE4E-0CFD-4CDF-B685-507B8D0F6BBA}"/>
                </a:ext>
                <a:ext uri="{C183D7F6-B498-43B3-948B-1728B52AA6E4}">
                  <adec:decorative xmlns:adec="http://schemas.microsoft.com/office/drawing/2017/decorative" val="1"/>
                </a:ext>
              </a:extLst>
            </p:cNvPr>
            <p:cNvSpPr/>
            <p:nvPr/>
          </p:nvSpPr>
          <p:spPr bwMode="auto">
            <a:xfrm>
              <a:off x="7253417" y="3541803"/>
              <a:ext cx="954253" cy="430824"/>
            </a:xfrm>
            <a:prstGeom prst="rect">
              <a:avLst/>
            </a:prstGeom>
            <a:solidFill>
              <a:schemeClr val="bg1"/>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Primary</a:t>
              </a:r>
            </a:p>
          </p:txBody>
        </p:sp>
        <p:pic>
          <p:nvPicPr>
            <p:cNvPr id="71" name="Graphic 70">
              <a:extLst>
                <a:ext uri="{FF2B5EF4-FFF2-40B4-BE49-F238E27FC236}">
                  <a16:creationId xmlns:a16="http://schemas.microsoft.com/office/drawing/2014/main" id="{A976DE21-F1E5-4783-AFA1-EBE41C0658F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18397" y="3612631"/>
              <a:ext cx="289167" cy="289168"/>
            </a:xfrm>
            <a:prstGeom prst="rect">
              <a:avLst/>
            </a:prstGeom>
          </p:spPr>
        </p:pic>
        <p:sp>
          <p:nvSpPr>
            <p:cNvPr id="72" name="Rectangle 71">
              <a:extLst>
                <a:ext uri="{FF2B5EF4-FFF2-40B4-BE49-F238E27FC236}">
                  <a16:creationId xmlns:a16="http://schemas.microsoft.com/office/drawing/2014/main" id="{493FE75C-BDED-45C3-A7ED-CC29B416B1FF}"/>
                </a:ext>
                <a:ext uri="{C183D7F6-B498-43B3-948B-1728B52AA6E4}">
                  <adec:decorative xmlns:adec="http://schemas.microsoft.com/office/drawing/2017/decorative" val="1"/>
                </a:ext>
              </a:extLst>
            </p:cNvPr>
            <p:cNvSpPr/>
            <p:nvPr/>
          </p:nvSpPr>
          <p:spPr bwMode="auto">
            <a:xfrm>
              <a:off x="7253417" y="4149372"/>
              <a:ext cx="954253" cy="215444"/>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74" name="Rectangle 73">
              <a:extLst>
                <a:ext uri="{FF2B5EF4-FFF2-40B4-BE49-F238E27FC236}">
                  <a16:creationId xmlns:a16="http://schemas.microsoft.com/office/drawing/2014/main" id="{19EDDA6D-3575-4D4D-B041-64C93F66806B}"/>
                </a:ext>
                <a:ext uri="{C183D7F6-B498-43B3-948B-1728B52AA6E4}">
                  <adec:decorative xmlns:adec="http://schemas.microsoft.com/office/drawing/2017/decorative" val="1"/>
                </a:ext>
              </a:extLst>
            </p:cNvPr>
            <p:cNvSpPr/>
            <p:nvPr/>
          </p:nvSpPr>
          <p:spPr bwMode="auto">
            <a:xfrm>
              <a:off x="8652223" y="3541803"/>
              <a:ext cx="954253" cy="430824"/>
            </a:xfrm>
            <a:prstGeom prst="rect">
              <a:avLst/>
            </a:prstGeom>
            <a:solidFill>
              <a:schemeClr val="bg1"/>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75" name="Graphic 74">
              <a:extLst>
                <a:ext uri="{FF2B5EF4-FFF2-40B4-BE49-F238E27FC236}">
                  <a16:creationId xmlns:a16="http://schemas.microsoft.com/office/drawing/2014/main" id="{DE1705D4-CC6B-4280-863C-DA92966975F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04926" y="3612631"/>
              <a:ext cx="289167" cy="289168"/>
            </a:xfrm>
            <a:prstGeom prst="rect">
              <a:avLst/>
            </a:prstGeom>
          </p:spPr>
        </p:pic>
        <p:sp>
          <p:nvSpPr>
            <p:cNvPr id="76" name="Rectangle 75">
              <a:extLst>
                <a:ext uri="{FF2B5EF4-FFF2-40B4-BE49-F238E27FC236}">
                  <a16:creationId xmlns:a16="http://schemas.microsoft.com/office/drawing/2014/main" id="{1DD7FFD0-A789-438B-9633-F7A804ECDE21}"/>
                </a:ext>
                <a:ext uri="{C183D7F6-B498-43B3-948B-1728B52AA6E4}">
                  <adec:decorative xmlns:adec="http://schemas.microsoft.com/office/drawing/2017/decorative" val="1"/>
                </a:ext>
              </a:extLst>
            </p:cNvPr>
            <p:cNvSpPr/>
            <p:nvPr/>
          </p:nvSpPr>
          <p:spPr bwMode="auto">
            <a:xfrm>
              <a:off x="8652223" y="4149372"/>
              <a:ext cx="954253" cy="215444"/>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78" name="Rectangle 77">
              <a:extLst>
                <a:ext uri="{FF2B5EF4-FFF2-40B4-BE49-F238E27FC236}">
                  <a16:creationId xmlns:a16="http://schemas.microsoft.com/office/drawing/2014/main" id="{7F0A948D-1DE9-4C12-8249-D094CB6BC60C}"/>
                </a:ext>
                <a:ext uri="{C183D7F6-B498-43B3-948B-1728B52AA6E4}">
                  <adec:decorative xmlns:adec="http://schemas.microsoft.com/office/drawing/2017/decorative" val="1"/>
                </a:ext>
              </a:extLst>
            </p:cNvPr>
            <p:cNvSpPr/>
            <p:nvPr/>
          </p:nvSpPr>
          <p:spPr bwMode="auto">
            <a:xfrm>
              <a:off x="10051030" y="3541803"/>
              <a:ext cx="954253" cy="430824"/>
            </a:xfrm>
            <a:prstGeom prst="rect">
              <a:avLst/>
            </a:prstGeom>
            <a:solidFill>
              <a:schemeClr val="bg1"/>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79" name="Graphic 78">
              <a:extLst>
                <a:ext uri="{FF2B5EF4-FFF2-40B4-BE49-F238E27FC236}">
                  <a16:creationId xmlns:a16="http://schemas.microsoft.com/office/drawing/2014/main" id="{CD4F4FE5-6A02-4A51-B52D-466B7AE7058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00980" y="3612631"/>
              <a:ext cx="289167" cy="289168"/>
            </a:xfrm>
            <a:prstGeom prst="rect">
              <a:avLst/>
            </a:prstGeom>
          </p:spPr>
        </p:pic>
        <p:sp>
          <p:nvSpPr>
            <p:cNvPr id="80" name="Rectangle 79">
              <a:extLst>
                <a:ext uri="{FF2B5EF4-FFF2-40B4-BE49-F238E27FC236}">
                  <a16:creationId xmlns:a16="http://schemas.microsoft.com/office/drawing/2014/main" id="{6AAF9406-D422-466D-B3BB-481B62431325}"/>
                </a:ext>
                <a:ext uri="{C183D7F6-B498-43B3-948B-1728B52AA6E4}">
                  <adec:decorative xmlns:adec="http://schemas.microsoft.com/office/drawing/2017/decorative" val="1"/>
                </a:ext>
              </a:extLst>
            </p:cNvPr>
            <p:cNvSpPr/>
            <p:nvPr/>
          </p:nvSpPr>
          <p:spPr bwMode="auto">
            <a:xfrm>
              <a:off x="10051030" y="4149372"/>
              <a:ext cx="954253" cy="215444"/>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81" name="Rectangle 80">
              <a:extLst>
                <a:ext uri="{FF2B5EF4-FFF2-40B4-BE49-F238E27FC236}">
                  <a16:creationId xmlns:a16="http://schemas.microsoft.com/office/drawing/2014/main" id="{161ACAD1-D141-4976-A9DC-49F9E1F7E2BD}"/>
                </a:ext>
                <a:ext uri="{C183D7F6-B498-43B3-948B-1728B52AA6E4}">
                  <adec:decorative xmlns:adec="http://schemas.microsoft.com/office/drawing/2017/decorative" val="1"/>
                </a:ext>
              </a:extLst>
            </p:cNvPr>
            <p:cNvSpPr/>
            <p:nvPr/>
          </p:nvSpPr>
          <p:spPr bwMode="auto">
            <a:xfrm>
              <a:off x="8627763" y="4840984"/>
              <a:ext cx="1005840" cy="21544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Load Balancer</a:t>
              </a:r>
            </a:p>
          </p:txBody>
        </p:sp>
        <p:sp>
          <p:nvSpPr>
            <p:cNvPr id="82" name="Rectangle 81">
              <a:extLst>
                <a:ext uri="{FF2B5EF4-FFF2-40B4-BE49-F238E27FC236}">
                  <a16:creationId xmlns:a16="http://schemas.microsoft.com/office/drawing/2014/main" id="{596E5964-FCBD-4021-8A88-3D3348675CA2}"/>
                </a:ext>
                <a:ext uri="{C183D7F6-B498-43B3-948B-1728B52AA6E4}">
                  <adec:decorative xmlns:adec="http://schemas.microsoft.com/office/drawing/2017/decorative" val="1"/>
                </a:ext>
              </a:extLst>
            </p:cNvPr>
            <p:cNvSpPr/>
            <p:nvPr/>
          </p:nvSpPr>
          <p:spPr bwMode="auto">
            <a:xfrm>
              <a:off x="7227624" y="5062266"/>
              <a:ext cx="1005840" cy="21544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R/W K8s Service</a:t>
              </a:r>
            </a:p>
          </p:txBody>
        </p:sp>
        <p:sp>
          <p:nvSpPr>
            <p:cNvPr id="83" name="Rectangle 82">
              <a:extLst>
                <a:ext uri="{FF2B5EF4-FFF2-40B4-BE49-F238E27FC236}">
                  <a16:creationId xmlns:a16="http://schemas.microsoft.com/office/drawing/2014/main" id="{2F0C5D15-92EA-4D77-BF0B-F3AD70802707}"/>
                </a:ext>
                <a:ext uri="{C183D7F6-B498-43B3-948B-1728B52AA6E4}">
                  <adec:decorative xmlns:adec="http://schemas.microsoft.com/office/drawing/2017/decorative" val="1"/>
                </a:ext>
              </a:extLst>
            </p:cNvPr>
            <p:cNvSpPr/>
            <p:nvPr/>
          </p:nvSpPr>
          <p:spPr bwMode="auto">
            <a:xfrm>
              <a:off x="7227624" y="5516585"/>
              <a:ext cx="1005840" cy="21544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App</a:t>
              </a:r>
            </a:p>
          </p:txBody>
        </p:sp>
        <p:cxnSp>
          <p:nvCxnSpPr>
            <p:cNvPr id="84" name="Straight Arrow Connector 83">
              <a:extLst>
                <a:ext uri="{FF2B5EF4-FFF2-40B4-BE49-F238E27FC236}">
                  <a16:creationId xmlns:a16="http://schemas.microsoft.com/office/drawing/2014/main" id="{322ED20E-1241-44CD-8A67-D869AADAC7C8}"/>
                </a:ext>
                <a:ext uri="{C183D7F6-B498-43B3-948B-1728B52AA6E4}">
                  <adec:decorative xmlns:adec="http://schemas.microsoft.com/office/drawing/2017/decorative" val="1"/>
                </a:ext>
              </a:extLst>
            </p:cNvPr>
            <p:cNvCxnSpPr>
              <a:cxnSpLocks/>
              <a:stCxn id="83" idx="0"/>
              <a:endCxn id="82" idx="2"/>
            </p:cNvCxnSpPr>
            <p:nvPr/>
          </p:nvCxnSpPr>
          <p:spPr>
            <a:xfrm flipV="1">
              <a:off x="7730544" y="5277710"/>
              <a:ext cx="0" cy="238875"/>
            </a:xfrm>
            <a:prstGeom prst="straightConnector1">
              <a:avLst/>
            </a:prstGeom>
            <a:ln w="12700">
              <a:solidFill>
                <a:srgbClr val="50E6FF"/>
              </a:solidFill>
              <a:headEnd type="triangle" w="med" len="med"/>
              <a:tailEnd type="triangle" w="med" len="med"/>
            </a:ln>
          </p:spPr>
          <p:style>
            <a:lnRef idx="2">
              <a:schemeClr val="accent2"/>
            </a:lnRef>
            <a:fillRef idx="0">
              <a:schemeClr val="accent2"/>
            </a:fillRef>
            <a:effectRef idx="1">
              <a:schemeClr val="accent2"/>
            </a:effectRef>
            <a:fontRef idx="minor">
              <a:schemeClr val="tx1"/>
            </a:fontRef>
          </p:style>
        </p:cxnSp>
        <p:sp>
          <p:nvSpPr>
            <p:cNvPr id="86" name="Rectangle 85">
              <a:extLst>
                <a:ext uri="{FF2B5EF4-FFF2-40B4-BE49-F238E27FC236}">
                  <a16:creationId xmlns:a16="http://schemas.microsoft.com/office/drawing/2014/main" id="{77F431E6-C137-4E96-9BD7-87AA14CD8DAA}"/>
                </a:ext>
                <a:ext uri="{C183D7F6-B498-43B3-948B-1728B52AA6E4}">
                  <adec:decorative xmlns:adec="http://schemas.microsoft.com/office/drawing/2017/decorative" val="1"/>
                </a:ext>
              </a:extLst>
            </p:cNvPr>
            <p:cNvSpPr/>
            <p:nvPr/>
          </p:nvSpPr>
          <p:spPr bwMode="auto">
            <a:xfrm>
              <a:off x="10025237" y="5062266"/>
              <a:ext cx="1005840" cy="21544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R/O K8s Service</a:t>
              </a:r>
            </a:p>
          </p:txBody>
        </p:sp>
        <p:sp>
          <p:nvSpPr>
            <p:cNvPr id="87" name="Rectangle 86">
              <a:extLst>
                <a:ext uri="{FF2B5EF4-FFF2-40B4-BE49-F238E27FC236}">
                  <a16:creationId xmlns:a16="http://schemas.microsoft.com/office/drawing/2014/main" id="{05232AA0-264F-479D-A33F-511B1B617B39}"/>
                </a:ext>
                <a:ext uri="{C183D7F6-B498-43B3-948B-1728B52AA6E4}">
                  <adec:decorative xmlns:adec="http://schemas.microsoft.com/office/drawing/2017/decorative" val="1"/>
                </a:ext>
              </a:extLst>
            </p:cNvPr>
            <p:cNvSpPr/>
            <p:nvPr/>
          </p:nvSpPr>
          <p:spPr bwMode="auto">
            <a:xfrm>
              <a:off x="10025237" y="5516585"/>
              <a:ext cx="1005840" cy="21544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App</a:t>
              </a:r>
            </a:p>
          </p:txBody>
        </p:sp>
        <p:cxnSp>
          <p:nvCxnSpPr>
            <p:cNvPr id="88" name="Straight Arrow Connector 87">
              <a:extLst>
                <a:ext uri="{FF2B5EF4-FFF2-40B4-BE49-F238E27FC236}">
                  <a16:creationId xmlns:a16="http://schemas.microsoft.com/office/drawing/2014/main" id="{44264389-2170-485D-B758-5C9E31B8CAF2}"/>
                </a:ext>
                <a:ext uri="{C183D7F6-B498-43B3-948B-1728B52AA6E4}">
                  <adec:decorative xmlns:adec="http://schemas.microsoft.com/office/drawing/2017/decorative" val="1"/>
                </a:ext>
              </a:extLst>
            </p:cNvPr>
            <p:cNvCxnSpPr>
              <a:cxnSpLocks/>
              <a:stCxn id="87" idx="0"/>
              <a:endCxn id="86" idx="2"/>
            </p:cNvCxnSpPr>
            <p:nvPr/>
          </p:nvCxnSpPr>
          <p:spPr>
            <a:xfrm flipV="1">
              <a:off x="10528157" y="5277710"/>
              <a:ext cx="0" cy="238875"/>
            </a:xfrm>
            <a:prstGeom prst="straightConnector1">
              <a:avLst/>
            </a:prstGeom>
            <a:ln w="12700">
              <a:solidFill>
                <a:srgbClr val="50E6FF"/>
              </a:solidFill>
              <a:headEnd type="triangle" w="med" len="med"/>
              <a:tailEnd type="triangle" w="med" len="med"/>
            </a:ln>
          </p:spPr>
          <p:style>
            <a:lnRef idx="2">
              <a:schemeClr val="accent2"/>
            </a:lnRef>
            <a:fillRef idx="0">
              <a:schemeClr val="accent2"/>
            </a:fillRef>
            <a:effectRef idx="1">
              <a:schemeClr val="accent2"/>
            </a:effectRef>
            <a:fontRef idx="minor">
              <a:schemeClr val="tx1"/>
            </a:fontRef>
          </p:style>
        </p:cxnSp>
        <p:sp>
          <p:nvSpPr>
            <p:cNvPr id="89" name="TextBox 88">
              <a:extLst>
                <a:ext uri="{FF2B5EF4-FFF2-40B4-BE49-F238E27FC236}">
                  <a16:creationId xmlns:a16="http://schemas.microsoft.com/office/drawing/2014/main" id="{52B57015-4E75-4101-9D1C-18925C6D8132}"/>
                </a:ext>
                <a:ext uri="{C183D7F6-B498-43B3-948B-1728B52AA6E4}">
                  <adec:decorative xmlns:adec="http://schemas.microsoft.com/office/drawing/2017/decorative" val="1"/>
                </a:ext>
              </a:extLst>
            </p:cNvPr>
            <p:cNvSpPr txBox="1"/>
            <p:nvPr/>
          </p:nvSpPr>
          <p:spPr>
            <a:xfrm>
              <a:off x="9112169" y="4700170"/>
              <a:ext cx="597015" cy="83100"/>
            </a:xfrm>
            <a:prstGeom prst="rect">
              <a:avLst/>
            </a:prstGeom>
            <a:noFill/>
          </p:spPr>
          <p:txBody>
            <a:bodyPr wrap="square" lIns="0" tIns="0" rIns="0" bIns="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mn-ea"/>
                  <a:cs typeface="+mn-cs"/>
                </a:rPr>
                <a:t>Read-Only</a:t>
              </a:r>
            </a:p>
          </p:txBody>
        </p:sp>
        <p:cxnSp>
          <p:nvCxnSpPr>
            <p:cNvPr id="90" name="Connector: Elbow 89">
              <a:extLst>
                <a:ext uri="{FF2B5EF4-FFF2-40B4-BE49-F238E27FC236}">
                  <a16:creationId xmlns:a16="http://schemas.microsoft.com/office/drawing/2014/main" id="{1387EEAC-34F5-4DE9-94AC-8D2E2C0DE946}"/>
                </a:ext>
                <a:ext uri="{C183D7F6-B498-43B3-948B-1728B52AA6E4}">
                  <adec:decorative xmlns:adec="http://schemas.microsoft.com/office/drawing/2017/decorative" val="1"/>
                </a:ext>
              </a:extLst>
            </p:cNvPr>
            <p:cNvCxnSpPr>
              <a:stCxn id="81" idx="3"/>
              <a:endCxn id="86" idx="0"/>
            </p:cNvCxnSpPr>
            <p:nvPr/>
          </p:nvCxnSpPr>
          <p:spPr>
            <a:xfrm>
              <a:off x="9633603" y="4948706"/>
              <a:ext cx="894554" cy="113560"/>
            </a:xfrm>
            <a:prstGeom prst="bentConnector2">
              <a:avLst/>
            </a:prstGeom>
            <a:ln w="12700">
              <a:solidFill>
                <a:srgbClr val="50E6FF"/>
              </a:solidFill>
              <a:prstDash val="dash"/>
              <a:headEnd type="triangle"/>
              <a:tailEnd type="triangle"/>
            </a:ln>
          </p:spPr>
          <p:style>
            <a:lnRef idx="2">
              <a:schemeClr val="accent2"/>
            </a:lnRef>
            <a:fillRef idx="0">
              <a:schemeClr val="accent2"/>
            </a:fillRef>
            <a:effectRef idx="1">
              <a:schemeClr val="accent2"/>
            </a:effectRef>
            <a:fontRef idx="minor">
              <a:schemeClr val="tx1"/>
            </a:fontRef>
          </p:style>
        </p:cxnSp>
        <p:cxnSp>
          <p:nvCxnSpPr>
            <p:cNvPr id="91" name="Connector: Elbow 90">
              <a:extLst>
                <a:ext uri="{FF2B5EF4-FFF2-40B4-BE49-F238E27FC236}">
                  <a16:creationId xmlns:a16="http://schemas.microsoft.com/office/drawing/2014/main" id="{319A9D6E-734D-4A0E-ADE9-1CDD09319BA8}"/>
                </a:ext>
                <a:ext uri="{C183D7F6-B498-43B3-948B-1728B52AA6E4}">
                  <adec:decorative xmlns:adec="http://schemas.microsoft.com/office/drawing/2017/decorative" val="1"/>
                </a:ext>
              </a:extLst>
            </p:cNvPr>
            <p:cNvCxnSpPr>
              <a:cxnSpLocks/>
              <a:stCxn id="81" idx="0"/>
              <a:endCxn id="62" idx="2"/>
            </p:cNvCxnSpPr>
            <p:nvPr/>
          </p:nvCxnSpPr>
          <p:spPr>
            <a:xfrm rot="5400000" flipH="1" flipV="1">
              <a:off x="9653269" y="3966096"/>
              <a:ext cx="352302" cy="1397474"/>
            </a:xfrm>
            <a:prstGeom prst="bentConnector3">
              <a:avLst>
                <a:gd name="adj1" fmla="val 52163"/>
              </a:avLst>
            </a:prstGeom>
            <a:ln w="12700">
              <a:solidFill>
                <a:srgbClr val="50E6FF"/>
              </a:solidFill>
              <a:prstDash val="dash"/>
              <a:headEnd type="none" w="med" len="med"/>
              <a:tailEnd type="triangle" w="med" len="med"/>
            </a:ln>
          </p:spPr>
          <p:style>
            <a:lnRef idx="2">
              <a:schemeClr val="accent2"/>
            </a:lnRef>
            <a:fillRef idx="0">
              <a:schemeClr val="accent2"/>
            </a:fillRef>
            <a:effectRef idx="1">
              <a:schemeClr val="accent2"/>
            </a:effectRef>
            <a:fontRef idx="minor">
              <a:schemeClr val="tx1"/>
            </a:fontRef>
          </p:style>
        </p:cxnSp>
        <p:sp>
          <p:nvSpPr>
            <p:cNvPr id="2" name="Rectangle 1">
              <a:extLst>
                <a:ext uri="{FF2B5EF4-FFF2-40B4-BE49-F238E27FC236}">
                  <a16:creationId xmlns:a16="http://schemas.microsoft.com/office/drawing/2014/main" id="{1B004164-B110-458C-9E14-6321AEA275F2}"/>
                </a:ext>
                <a:ext uri="{C183D7F6-B498-43B3-948B-1728B52AA6E4}">
                  <adec:decorative xmlns:adec="http://schemas.microsoft.com/office/drawing/2017/decorative" val="1"/>
                </a:ext>
              </a:extLst>
            </p:cNvPr>
            <p:cNvSpPr/>
            <p:nvPr/>
          </p:nvSpPr>
          <p:spPr bwMode="auto">
            <a:xfrm>
              <a:off x="6408145" y="3476475"/>
              <a:ext cx="4881317" cy="561480"/>
            </a:xfrm>
            <a:prstGeom prst="rect">
              <a:avLst/>
            </a:prstGeom>
            <a:noFill/>
            <a:ln w="12700" cap="flat" cmpd="sng" algn="ctr">
              <a:solidFill>
                <a:srgbClr val="50E6FF"/>
              </a:solidFill>
              <a:prstDash val="sysDash"/>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Group</a:t>
              </a:r>
            </a:p>
          </p:txBody>
        </p:sp>
        <p:sp>
          <p:nvSpPr>
            <p:cNvPr id="4" name="Rectangle 3">
              <a:extLst>
                <a:ext uri="{FF2B5EF4-FFF2-40B4-BE49-F238E27FC236}">
                  <a16:creationId xmlns:a16="http://schemas.microsoft.com/office/drawing/2014/main" id="{EA7D9A2B-F729-4A81-91F2-3FEE21080CD7}"/>
                </a:ext>
                <a:ext uri="{C183D7F6-B498-43B3-948B-1728B52AA6E4}">
                  <adec:decorative xmlns:adec="http://schemas.microsoft.com/office/drawing/2017/decorative" val="1"/>
                </a:ext>
              </a:extLst>
            </p:cNvPr>
            <p:cNvSpPr/>
            <p:nvPr/>
          </p:nvSpPr>
          <p:spPr bwMode="auto">
            <a:xfrm>
              <a:off x="584201" y="3408600"/>
              <a:ext cx="10788647" cy="697230"/>
            </a:xfrm>
            <a:prstGeom prst="rect">
              <a:avLst/>
            </a:prstGeom>
            <a:noFill/>
            <a:ln w="12700" cap="flat" cmpd="sng" algn="ctr">
              <a:solidFill>
                <a:srgbClr val="0078D4"/>
              </a:solidFill>
              <a:prstDash val="sysDash"/>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0" u="none" strike="noStrike" kern="0" cap="none" spc="0" normalizeH="0" baseline="0" noProof="0">
                <a:ln>
                  <a:noFill/>
                </a:ln>
                <a:solidFill>
                  <a:srgbClr val="0070C0"/>
                </a:solidFill>
                <a:effectLst/>
                <a:uLnTx/>
                <a:uFillTx/>
                <a:latin typeface="Segoe UI Semibold"/>
                <a:ea typeface="+mn-ea"/>
                <a:cs typeface="Segoe UI" pitchFamily="34" charset="0"/>
              </a:endParaRPr>
            </a:p>
          </p:txBody>
        </p:sp>
        <p:sp>
          <p:nvSpPr>
            <p:cNvPr id="5" name="TextBox 4">
              <a:extLst>
                <a:ext uri="{FF2B5EF4-FFF2-40B4-BE49-F238E27FC236}">
                  <a16:creationId xmlns:a16="http://schemas.microsoft.com/office/drawing/2014/main" id="{027A093F-20CF-4991-AC1E-FF345B8745F9}"/>
                </a:ext>
                <a:ext uri="{C183D7F6-B498-43B3-948B-1728B52AA6E4}">
                  <adec:decorative xmlns:adec="http://schemas.microsoft.com/office/drawing/2017/decorative" val="1"/>
                </a:ext>
              </a:extLst>
            </p:cNvPr>
            <p:cNvSpPr txBox="1"/>
            <p:nvPr/>
          </p:nvSpPr>
          <p:spPr>
            <a:xfrm>
              <a:off x="584200" y="2997080"/>
              <a:ext cx="568325" cy="332399"/>
            </a:xfrm>
            <a:prstGeom prst="rect">
              <a:avLst/>
            </a:prstGeom>
            <a:noFill/>
          </p:spPr>
          <p:txBody>
            <a:bodyPr wrap="square" lIns="0" tIns="0" rIns="0" bIns="0" rtlCol="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Distributed</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Group</a:t>
              </a: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98" name="Rectangle 97">
              <a:extLst>
                <a:ext uri="{FF2B5EF4-FFF2-40B4-BE49-F238E27FC236}">
                  <a16:creationId xmlns:a16="http://schemas.microsoft.com/office/drawing/2014/main" id="{16F050E7-351B-47A9-B16A-B5ABBCFC38A5}"/>
                </a:ext>
                <a:ext uri="{C183D7F6-B498-43B3-948B-1728B52AA6E4}">
                  <adec:decorative xmlns:adec="http://schemas.microsoft.com/office/drawing/2017/decorative" val="1"/>
                </a:ext>
              </a:extLst>
            </p:cNvPr>
            <p:cNvSpPr/>
            <p:nvPr/>
          </p:nvSpPr>
          <p:spPr bwMode="auto">
            <a:xfrm>
              <a:off x="5561893" y="5732682"/>
              <a:ext cx="1068215" cy="295466"/>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DNS routing</a:t>
              </a:r>
            </a:p>
          </p:txBody>
        </p:sp>
        <p:sp>
          <p:nvSpPr>
            <p:cNvPr id="99" name="Rectangle 98">
              <a:extLst>
                <a:ext uri="{FF2B5EF4-FFF2-40B4-BE49-F238E27FC236}">
                  <a16:creationId xmlns:a16="http://schemas.microsoft.com/office/drawing/2014/main" id="{4C078565-51E6-4678-ABFA-5448A93E403E}"/>
                </a:ext>
                <a:ext uri="{C183D7F6-B498-43B3-948B-1728B52AA6E4}">
                  <adec:decorative xmlns:adec="http://schemas.microsoft.com/office/drawing/2017/decorative" val="1"/>
                </a:ext>
              </a:extLst>
            </p:cNvPr>
            <p:cNvSpPr/>
            <p:nvPr/>
          </p:nvSpPr>
          <p:spPr bwMode="auto">
            <a:xfrm>
              <a:off x="5561893" y="6268847"/>
              <a:ext cx="1068215" cy="295466"/>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Application clients</a:t>
              </a:r>
            </a:p>
          </p:txBody>
        </p:sp>
        <p:cxnSp>
          <p:nvCxnSpPr>
            <p:cNvPr id="112" name="Straight Arrow Connector 111">
              <a:extLst>
                <a:ext uri="{FF2B5EF4-FFF2-40B4-BE49-F238E27FC236}">
                  <a16:creationId xmlns:a16="http://schemas.microsoft.com/office/drawing/2014/main" id="{0799014B-2DE6-4845-B4B0-ED3BD9B156E6}"/>
                </a:ext>
                <a:ext uri="{C183D7F6-B498-43B3-948B-1728B52AA6E4}">
                  <adec:decorative xmlns:adec="http://schemas.microsoft.com/office/drawing/2017/decorative" val="1"/>
                </a:ext>
              </a:extLst>
            </p:cNvPr>
            <p:cNvCxnSpPr>
              <a:cxnSpLocks/>
              <a:stCxn id="99" idx="0"/>
              <a:endCxn id="98" idx="2"/>
            </p:cNvCxnSpPr>
            <p:nvPr/>
          </p:nvCxnSpPr>
          <p:spPr>
            <a:xfrm flipV="1">
              <a:off x="6096001" y="6028148"/>
              <a:ext cx="0" cy="240699"/>
            </a:xfrm>
            <a:prstGeom prst="straightConnector1">
              <a:avLst/>
            </a:prstGeom>
            <a:noFill/>
            <a:ln w="19050" cap="flat" cmpd="sng" algn="ctr">
              <a:solidFill>
                <a:schemeClr val="tx1"/>
              </a:solidFill>
              <a:prstDash val="solid"/>
              <a:headEnd type="triangle" w="med" len="med"/>
              <a:tailEnd type="triangle" w="med" len="med"/>
            </a:ln>
            <a:effectLst/>
          </p:spPr>
        </p:cxnSp>
        <p:sp>
          <p:nvSpPr>
            <p:cNvPr id="16" name="TextBox 15">
              <a:extLst>
                <a:ext uri="{FF2B5EF4-FFF2-40B4-BE49-F238E27FC236}">
                  <a16:creationId xmlns:a16="http://schemas.microsoft.com/office/drawing/2014/main" id="{5083F857-EC24-43A4-9B7C-B9FE91519149}"/>
                </a:ext>
                <a:ext uri="{C183D7F6-B498-43B3-948B-1728B52AA6E4}">
                  <adec:decorative xmlns:adec="http://schemas.microsoft.com/office/drawing/2017/decorative" val="1"/>
                </a:ext>
              </a:extLst>
            </p:cNvPr>
            <p:cNvSpPr txBox="1"/>
            <p:nvPr/>
          </p:nvSpPr>
          <p:spPr>
            <a:xfrm>
              <a:off x="2666692" y="5662781"/>
              <a:ext cx="1032334" cy="124650"/>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Primary connections</a:t>
              </a:r>
            </a:p>
          </p:txBody>
        </p:sp>
        <p:sp>
          <p:nvSpPr>
            <p:cNvPr id="117" name="TextBox 116">
              <a:extLst>
                <a:ext uri="{FF2B5EF4-FFF2-40B4-BE49-F238E27FC236}">
                  <a16:creationId xmlns:a16="http://schemas.microsoft.com/office/drawing/2014/main" id="{4844C428-7BFF-466D-8AEE-69CFE25A1519}"/>
                </a:ext>
                <a:ext uri="{C183D7F6-B498-43B3-948B-1728B52AA6E4}">
                  <adec:decorative xmlns:adec="http://schemas.microsoft.com/office/drawing/2017/decorative" val="1"/>
                </a:ext>
              </a:extLst>
            </p:cNvPr>
            <p:cNvSpPr txBox="1"/>
            <p:nvPr/>
          </p:nvSpPr>
          <p:spPr>
            <a:xfrm>
              <a:off x="8875725" y="5662781"/>
              <a:ext cx="795089" cy="124650"/>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DR connections</a:t>
              </a:r>
            </a:p>
          </p:txBody>
        </p:sp>
        <p:sp>
          <p:nvSpPr>
            <p:cNvPr id="118" name="TextBox 117">
              <a:extLst>
                <a:ext uri="{FF2B5EF4-FFF2-40B4-BE49-F238E27FC236}">
                  <a16:creationId xmlns:a16="http://schemas.microsoft.com/office/drawing/2014/main" id="{991D16AD-E4FC-4778-A905-BD1E195F2D25}"/>
                </a:ext>
                <a:ext uri="{C183D7F6-B498-43B3-948B-1728B52AA6E4}">
                  <adec:decorative xmlns:adec="http://schemas.microsoft.com/office/drawing/2017/decorative" val="1"/>
                </a:ext>
              </a:extLst>
            </p:cNvPr>
            <p:cNvSpPr txBox="1"/>
            <p:nvPr/>
          </p:nvSpPr>
          <p:spPr>
            <a:xfrm>
              <a:off x="1432571" y="4700170"/>
              <a:ext cx="597015" cy="83100"/>
            </a:xfrm>
            <a:prstGeom prst="rect">
              <a:avLst/>
            </a:prstGeom>
            <a:noFill/>
          </p:spPr>
          <p:txBody>
            <a:bodyPr wrap="square" lIns="0" tIns="0" rIns="0" bIns="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mn-ea"/>
                  <a:cs typeface="+mn-cs"/>
                </a:rPr>
                <a:t>Read-Write</a:t>
              </a:r>
            </a:p>
          </p:txBody>
        </p:sp>
        <p:sp>
          <p:nvSpPr>
            <p:cNvPr id="119" name="TextBox 118">
              <a:extLst>
                <a:ext uri="{FF2B5EF4-FFF2-40B4-BE49-F238E27FC236}">
                  <a16:creationId xmlns:a16="http://schemas.microsoft.com/office/drawing/2014/main" id="{B38DB0FF-0FBB-4D49-899A-F99ED1512140}"/>
                </a:ext>
                <a:ext uri="{C183D7F6-B498-43B3-948B-1728B52AA6E4}">
                  <adec:decorative xmlns:adec="http://schemas.microsoft.com/office/drawing/2017/decorative" val="1"/>
                </a:ext>
              </a:extLst>
            </p:cNvPr>
            <p:cNvSpPr txBox="1"/>
            <p:nvPr/>
          </p:nvSpPr>
          <p:spPr>
            <a:xfrm>
              <a:off x="7153106" y="4700170"/>
              <a:ext cx="597015" cy="83100"/>
            </a:xfrm>
            <a:prstGeom prst="rect">
              <a:avLst/>
            </a:prstGeom>
            <a:noFill/>
          </p:spPr>
          <p:txBody>
            <a:bodyPr wrap="square" lIns="0" tIns="0" rIns="0" bIns="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mn-ea"/>
                  <a:cs typeface="+mn-cs"/>
                </a:rPr>
                <a:t>Read-Write</a:t>
              </a:r>
            </a:p>
          </p:txBody>
        </p:sp>
        <p:cxnSp>
          <p:nvCxnSpPr>
            <p:cNvPr id="10" name="Connector: Elbow 9">
              <a:extLst>
                <a:ext uri="{FF2B5EF4-FFF2-40B4-BE49-F238E27FC236}">
                  <a16:creationId xmlns:a16="http://schemas.microsoft.com/office/drawing/2014/main" id="{9433C8DE-FCB9-4ABC-A129-C1BC6961D9AB}"/>
                </a:ext>
                <a:ext uri="{C183D7F6-B498-43B3-948B-1728B52AA6E4}">
                  <adec:decorative xmlns:adec="http://schemas.microsoft.com/office/drawing/2017/decorative" val="1"/>
                </a:ext>
              </a:extLst>
            </p:cNvPr>
            <p:cNvCxnSpPr>
              <a:stCxn id="849" idx="2"/>
              <a:endCxn id="98" idx="1"/>
            </p:cNvCxnSpPr>
            <p:nvPr/>
          </p:nvCxnSpPr>
          <p:spPr>
            <a:xfrm rot="16200000" flipH="1">
              <a:off x="4986732" y="5305254"/>
              <a:ext cx="148386" cy="1001935"/>
            </a:xfrm>
            <a:prstGeom prst="bentConnector2">
              <a:avLst/>
            </a:prstGeom>
            <a:noFill/>
            <a:ln w="12700" cap="flat" cmpd="sng" algn="ctr">
              <a:solidFill>
                <a:schemeClr val="tx1"/>
              </a:solidFill>
              <a:prstDash val="solid"/>
              <a:headEnd type="triangle" w="med" len="med"/>
              <a:tailEnd type="triangle" w="med" len="med"/>
            </a:ln>
            <a:effectLst/>
          </p:spPr>
        </p:cxnSp>
        <p:cxnSp>
          <p:nvCxnSpPr>
            <p:cNvPr id="113" name="Connector: Elbow 112">
              <a:extLst>
                <a:ext uri="{FF2B5EF4-FFF2-40B4-BE49-F238E27FC236}">
                  <a16:creationId xmlns:a16="http://schemas.microsoft.com/office/drawing/2014/main" id="{DB303909-D17A-4987-A372-C6628FEBC32B}"/>
                </a:ext>
                <a:ext uri="{C183D7F6-B498-43B3-948B-1728B52AA6E4}">
                  <adec:decorative xmlns:adec="http://schemas.microsoft.com/office/drawing/2017/decorative" val="1"/>
                </a:ext>
              </a:extLst>
            </p:cNvPr>
            <p:cNvCxnSpPr>
              <a:cxnSpLocks/>
              <a:stCxn id="844" idx="2"/>
              <a:endCxn id="98" idx="1"/>
            </p:cNvCxnSpPr>
            <p:nvPr/>
          </p:nvCxnSpPr>
          <p:spPr>
            <a:xfrm rot="16200000" flipH="1">
              <a:off x="3708160" y="4026682"/>
              <a:ext cx="148386" cy="3559080"/>
            </a:xfrm>
            <a:prstGeom prst="bentConnector2">
              <a:avLst/>
            </a:prstGeom>
            <a:noFill/>
            <a:ln w="12700" cap="flat" cmpd="sng" algn="ctr">
              <a:solidFill>
                <a:schemeClr val="tx1"/>
              </a:solidFill>
              <a:prstDash val="solid"/>
              <a:headEnd type="triangle" w="med" len="med"/>
              <a:tailEnd type="triangle" w="med" len="med"/>
            </a:ln>
            <a:effectLst/>
          </p:spPr>
        </p:cxnSp>
        <p:cxnSp>
          <p:nvCxnSpPr>
            <p:cNvPr id="14" name="Connector: Elbow 13">
              <a:extLst>
                <a:ext uri="{FF2B5EF4-FFF2-40B4-BE49-F238E27FC236}">
                  <a16:creationId xmlns:a16="http://schemas.microsoft.com/office/drawing/2014/main" id="{2B0935C0-DE98-45F7-A5AF-E73C9E1F6C2F}"/>
                </a:ext>
                <a:ext uri="{C183D7F6-B498-43B3-948B-1728B52AA6E4}">
                  <adec:decorative xmlns:adec="http://schemas.microsoft.com/office/drawing/2017/decorative" val="1"/>
                </a:ext>
              </a:extLst>
            </p:cNvPr>
            <p:cNvCxnSpPr>
              <a:stCxn id="83" idx="2"/>
              <a:endCxn id="98" idx="3"/>
            </p:cNvCxnSpPr>
            <p:nvPr/>
          </p:nvCxnSpPr>
          <p:spPr>
            <a:xfrm rot="5400000">
              <a:off x="7106133" y="5256004"/>
              <a:ext cx="148386" cy="1100436"/>
            </a:xfrm>
            <a:prstGeom prst="bentConnector2">
              <a:avLst/>
            </a:prstGeom>
            <a:ln w="12700">
              <a:solidFill>
                <a:srgbClr val="50E6FF"/>
              </a:solidFill>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20" name="Connector: Elbow 119">
              <a:extLst>
                <a:ext uri="{FF2B5EF4-FFF2-40B4-BE49-F238E27FC236}">
                  <a16:creationId xmlns:a16="http://schemas.microsoft.com/office/drawing/2014/main" id="{5D236A68-D7D6-4A99-8AB7-8C34E635F5BD}"/>
                </a:ext>
                <a:ext uri="{C183D7F6-B498-43B3-948B-1728B52AA6E4}">
                  <adec:decorative xmlns:adec="http://schemas.microsoft.com/office/drawing/2017/decorative" val="1"/>
                </a:ext>
              </a:extLst>
            </p:cNvPr>
            <p:cNvCxnSpPr>
              <a:cxnSpLocks/>
              <a:stCxn id="87" idx="2"/>
              <a:endCxn id="98" idx="3"/>
            </p:cNvCxnSpPr>
            <p:nvPr/>
          </p:nvCxnSpPr>
          <p:spPr>
            <a:xfrm rot="5400000">
              <a:off x="8504940" y="3857198"/>
              <a:ext cx="148386" cy="3898049"/>
            </a:xfrm>
            <a:prstGeom prst="bentConnector2">
              <a:avLst/>
            </a:prstGeom>
            <a:ln w="12700">
              <a:solidFill>
                <a:srgbClr val="50E6FF"/>
              </a:solidFill>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93" name="Connector: Elbow 192">
              <a:extLst>
                <a:ext uri="{FF2B5EF4-FFF2-40B4-BE49-F238E27FC236}">
                  <a16:creationId xmlns:a16="http://schemas.microsoft.com/office/drawing/2014/main" id="{6F14C794-A44F-483B-A85A-5568F1CC053E}"/>
                </a:ext>
                <a:ext uri="{C183D7F6-B498-43B3-948B-1728B52AA6E4}">
                  <adec:decorative xmlns:adec="http://schemas.microsoft.com/office/drawing/2017/decorative" val="1"/>
                </a:ext>
              </a:extLst>
            </p:cNvPr>
            <p:cNvCxnSpPr>
              <a:cxnSpLocks/>
              <a:stCxn id="842" idx="0"/>
              <a:endCxn id="820" idx="2"/>
            </p:cNvCxnSpPr>
            <p:nvPr/>
          </p:nvCxnSpPr>
          <p:spPr>
            <a:xfrm rot="5400000" flipH="1" flipV="1">
              <a:off x="3165351" y="4604717"/>
              <a:ext cx="352302" cy="120233"/>
            </a:xfrm>
            <a:prstGeom prst="bentConnector3">
              <a:avLst>
                <a:gd name="adj1" fmla="val 50000"/>
              </a:avLst>
            </a:prstGeom>
            <a:noFill/>
            <a:ln w="12700" cap="flat" cmpd="sng" algn="ctr">
              <a:solidFill>
                <a:srgbClr val="0070C0"/>
              </a:solidFill>
              <a:prstDash val="solid"/>
              <a:headEnd type="none" w="med" len="med"/>
              <a:tailEnd type="triangle" w="med" len="med"/>
            </a:ln>
            <a:effectLst/>
          </p:spPr>
        </p:cxnSp>
        <p:cxnSp>
          <p:nvCxnSpPr>
            <p:cNvPr id="197" name="Straight Arrow Connector 196">
              <a:extLst>
                <a:ext uri="{FF2B5EF4-FFF2-40B4-BE49-F238E27FC236}">
                  <a16:creationId xmlns:a16="http://schemas.microsoft.com/office/drawing/2014/main" id="{38B0E3FF-109A-4722-8F46-182058FF2F23}"/>
                </a:ext>
                <a:ext uri="{C183D7F6-B498-43B3-948B-1728B52AA6E4}">
                  <adec:decorative xmlns:adec="http://schemas.microsoft.com/office/drawing/2017/decorative" val="1"/>
                </a:ext>
              </a:extLst>
            </p:cNvPr>
            <p:cNvCxnSpPr>
              <a:cxnSpLocks/>
              <a:stCxn id="843" idx="0"/>
              <a:endCxn id="817" idx="2"/>
            </p:cNvCxnSpPr>
            <p:nvPr/>
          </p:nvCxnSpPr>
          <p:spPr>
            <a:xfrm flipV="1">
              <a:off x="2002813" y="4488682"/>
              <a:ext cx="0" cy="573584"/>
            </a:xfrm>
            <a:prstGeom prst="straightConnector1">
              <a:avLst/>
            </a:prstGeom>
            <a:noFill/>
            <a:ln w="12700" cap="flat" cmpd="sng" algn="ctr">
              <a:solidFill>
                <a:schemeClr val="tx1"/>
              </a:solidFill>
              <a:prstDash val="solid"/>
              <a:headEnd type="triangle" w="med" len="med"/>
              <a:tailEnd type="triangle" w="med" len="med"/>
            </a:ln>
            <a:effectLst/>
          </p:spPr>
        </p:cxnSp>
        <p:cxnSp>
          <p:nvCxnSpPr>
            <p:cNvPr id="225" name="Straight Arrow Connector 224">
              <a:extLst>
                <a:ext uri="{FF2B5EF4-FFF2-40B4-BE49-F238E27FC236}">
                  <a16:creationId xmlns:a16="http://schemas.microsoft.com/office/drawing/2014/main" id="{6298F4FE-BC70-4AD6-B5F0-084611B31EAF}"/>
                </a:ext>
                <a:ext uri="{C183D7F6-B498-43B3-948B-1728B52AA6E4}">
                  <adec:decorative xmlns:adec="http://schemas.microsoft.com/office/drawing/2017/decorative" val="1"/>
                </a:ext>
              </a:extLst>
            </p:cNvPr>
            <p:cNvCxnSpPr>
              <a:cxnSpLocks/>
              <a:stCxn id="82" idx="0"/>
              <a:endCxn id="56" idx="2"/>
            </p:cNvCxnSpPr>
            <p:nvPr/>
          </p:nvCxnSpPr>
          <p:spPr>
            <a:xfrm flipV="1">
              <a:off x="7730544" y="4488682"/>
              <a:ext cx="0" cy="573584"/>
            </a:xfrm>
            <a:prstGeom prst="straightConnector1">
              <a:avLst/>
            </a:prstGeom>
            <a:ln w="12700">
              <a:solidFill>
                <a:srgbClr val="50E6FF"/>
              </a:solidFill>
              <a:headEnd type="triangle" w="med" len="med"/>
              <a:tailEnd type="triangle" w="med" len="med"/>
            </a:ln>
          </p:spPr>
          <p:style>
            <a:lnRef idx="2">
              <a:schemeClr val="accent2"/>
            </a:lnRef>
            <a:fillRef idx="0">
              <a:schemeClr val="accent2"/>
            </a:fillRef>
            <a:effectRef idx="1">
              <a:schemeClr val="accent2"/>
            </a:effectRef>
            <a:fontRef idx="minor">
              <a:schemeClr val="tx1"/>
            </a:fontRef>
          </p:style>
        </p:cxnSp>
        <p:cxnSp>
          <p:nvCxnSpPr>
            <p:cNvPr id="109" name="Straight Arrow Connector 108">
              <a:extLst>
                <a:ext uri="{FF2B5EF4-FFF2-40B4-BE49-F238E27FC236}">
                  <a16:creationId xmlns:a16="http://schemas.microsoft.com/office/drawing/2014/main" id="{DD5C71D2-1BA0-4FCD-8925-71AC1D9B2263}"/>
                </a:ext>
                <a:ext uri="{C183D7F6-B498-43B3-948B-1728B52AA6E4}">
                  <adec:decorative xmlns:adec="http://schemas.microsoft.com/office/drawing/2017/decorative" val="1"/>
                </a:ext>
              </a:extLst>
            </p:cNvPr>
            <p:cNvCxnSpPr>
              <a:stCxn id="81" idx="0"/>
              <a:endCxn id="59" idx="2"/>
            </p:cNvCxnSpPr>
            <p:nvPr/>
          </p:nvCxnSpPr>
          <p:spPr>
            <a:xfrm flipH="1" flipV="1">
              <a:off x="9129350" y="4488682"/>
              <a:ext cx="1333" cy="352302"/>
            </a:xfrm>
            <a:prstGeom prst="straightConnector1">
              <a:avLst/>
            </a:prstGeom>
            <a:ln w="12700">
              <a:solidFill>
                <a:srgbClr val="50E6FF"/>
              </a:solidFill>
              <a:prstDash val="dash"/>
              <a:headEnd type="none" w="med" len="med"/>
              <a:tailEnd type="triangle" w="med" len="med"/>
            </a:ln>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3694104731"/>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C89C4-23D7-4CEC-AA6F-B5DF0206775B}"/>
              </a:ext>
            </a:extLst>
          </p:cNvPr>
          <p:cNvSpPr>
            <a:spLocks noGrp="1"/>
          </p:cNvSpPr>
          <p:nvPr>
            <p:ph type="title"/>
          </p:nvPr>
        </p:nvSpPr>
        <p:spPr>
          <a:xfrm>
            <a:off x="588263" y="457200"/>
            <a:ext cx="6778640" cy="984885"/>
          </a:xfrm>
        </p:spPr>
        <p:txBody>
          <a:bodyPr/>
          <a:lstStyle/>
          <a:p>
            <a:r>
              <a:rPr lang="en-US" sz="3200"/>
              <a:t>High availability for Arc-enabled PostgreSQL</a:t>
            </a:r>
          </a:p>
        </p:txBody>
      </p:sp>
      <p:sp>
        <p:nvSpPr>
          <p:cNvPr id="3" name="Content Placeholder 2">
            <a:extLst>
              <a:ext uri="{FF2B5EF4-FFF2-40B4-BE49-F238E27FC236}">
                <a16:creationId xmlns:a16="http://schemas.microsoft.com/office/drawing/2014/main" id="{28461A8E-026A-4C61-BBBC-D6D33646A72F}"/>
              </a:ext>
            </a:extLst>
          </p:cNvPr>
          <p:cNvSpPr>
            <a:spLocks noGrp="1"/>
          </p:cNvSpPr>
          <p:nvPr>
            <p:ph sz="quarter" idx="4294967295"/>
          </p:nvPr>
        </p:nvSpPr>
        <p:spPr>
          <a:xfrm>
            <a:off x="584201" y="2400468"/>
            <a:ext cx="4978400" cy="1436291"/>
          </a:xfrm>
        </p:spPr>
        <p:txBody>
          <a:bodyPr wrap="square">
            <a:spAutoFit/>
          </a:bodyPr>
          <a:lstStyle/>
          <a:p>
            <a:pPr>
              <a:spcBef>
                <a:spcPts val="800"/>
              </a:spcBef>
            </a:pPr>
            <a:r>
              <a:rPr lang="en-US" sz="2000">
                <a:gradFill>
                  <a:gsLst>
                    <a:gs pos="1250">
                      <a:schemeClr val="tx1"/>
                    </a:gs>
                    <a:gs pos="100000">
                      <a:schemeClr val="tx1"/>
                    </a:gs>
                  </a:gsLst>
                  <a:lin ang="5400000" scaled="0"/>
                </a:gradFill>
                <a:latin typeface="+mj-lt"/>
              </a:rPr>
              <a:t>Based on </a:t>
            </a:r>
            <a:r>
              <a:rPr lang="en-US" sz="2000" err="1">
                <a:gradFill>
                  <a:gsLst>
                    <a:gs pos="1250">
                      <a:schemeClr val="tx1"/>
                    </a:gs>
                    <a:gs pos="100000">
                      <a:schemeClr val="tx1"/>
                    </a:gs>
                  </a:gsLst>
                  <a:lin ang="5400000" scaled="0"/>
                </a:gradFill>
                <a:latin typeface="+mj-lt"/>
              </a:rPr>
              <a:t>pg_auto_failover</a:t>
            </a:r>
            <a:r>
              <a:rPr lang="en-US" sz="2000">
                <a:gradFill>
                  <a:gsLst>
                    <a:gs pos="1250">
                      <a:schemeClr val="tx1"/>
                    </a:gs>
                    <a:gs pos="100000">
                      <a:schemeClr val="tx1"/>
                    </a:gs>
                  </a:gsLst>
                  <a:lin ang="5400000" scaled="0"/>
                </a:gradFill>
                <a:latin typeface="+mj-lt"/>
              </a:rPr>
              <a:t> extension</a:t>
            </a:r>
          </a:p>
          <a:p>
            <a:pPr>
              <a:spcBef>
                <a:spcPts val="800"/>
              </a:spcBef>
            </a:pPr>
            <a:r>
              <a:rPr lang="en-US" sz="2000">
                <a:gradFill>
                  <a:gsLst>
                    <a:gs pos="1250">
                      <a:schemeClr val="tx1"/>
                    </a:gs>
                    <a:gs pos="100000">
                      <a:schemeClr val="tx1"/>
                    </a:gs>
                  </a:gsLst>
                  <a:lin ang="5400000" scaled="0"/>
                </a:gradFill>
                <a:latin typeface="+mj-lt"/>
              </a:rPr>
              <a:t>Supports multiple secondaries</a:t>
            </a:r>
          </a:p>
          <a:p>
            <a:pPr>
              <a:spcBef>
                <a:spcPts val="800"/>
              </a:spcBef>
            </a:pPr>
            <a:r>
              <a:rPr lang="en-US" sz="2000">
                <a:gradFill>
                  <a:gsLst>
                    <a:gs pos="1250">
                      <a:schemeClr val="tx1"/>
                    </a:gs>
                    <a:gs pos="100000">
                      <a:schemeClr val="tx1"/>
                    </a:gs>
                  </a:gsLst>
                  <a:lin ang="5400000" scaled="0"/>
                </a:gradFill>
                <a:latin typeface="+mj-lt"/>
              </a:rPr>
              <a:t>Failover at the Postgres coordinator/worker level</a:t>
            </a:r>
          </a:p>
        </p:txBody>
      </p:sp>
      <p:grpSp>
        <p:nvGrpSpPr>
          <p:cNvPr id="259" name="Group 258">
            <a:extLst>
              <a:ext uri="{FF2B5EF4-FFF2-40B4-BE49-F238E27FC236}">
                <a16:creationId xmlns:a16="http://schemas.microsoft.com/office/drawing/2014/main" id="{862E3DFF-0564-48B9-BBED-7D48BC70ED41}"/>
              </a:ext>
              <a:ext uri="{C183D7F6-B498-43B3-948B-1728B52AA6E4}">
                <adec:decorative xmlns:adec="http://schemas.microsoft.com/office/drawing/2017/decorative" val="1"/>
              </a:ext>
            </a:extLst>
          </p:cNvPr>
          <p:cNvGrpSpPr/>
          <p:nvPr/>
        </p:nvGrpSpPr>
        <p:grpSpPr>
          <a:xfrm>
            <a:off x="7869894" y="481061"/>
            <a:ext cx="4221453" cy="1568461"/>
            <a:chOff x="7381584" y="469341"/>
            <a:chExt cx="4221453" cy="1568461"/>
          </a:xfrm>
        </p:grpSpPr>
        <p:sp>
          <p:nvSpPr>
            <p:cNvPr id="260" name="Rectangle 259">
              <a:extLst>
                <a:ext uri="{FF2B5EF4-FFF2-40B4-BE49-F238E27FC236}">
                  <a16:creationId xmlns:a16="http://schemas.microsoft.com/office/drawing/2014/main" id="{33B7AEFE-691B-4A1E-93A0-6BE3FEC8E0BB}"/>
                </a:ext>
                <a:ext uri="{C183D7F6-B498-43B3-948B-1728B52AA6E4}">
                  <adec:decorative xmlns:adec="http://schemas.microsoft.com/office/drawing/2017/decorative" val="1"/>
                </a:ext>
              </a:extLst>
            </p:cNvPr>
            <p:cNvSpPr/>
            <p:nvPr/>
          </p:nvSpPr>
          <p:spPr>
            <a:xfrm>
              <a:off x="7381584" y="1056752"/>
              <a:ext cx="1082206" cy="393638"/>
            </a:xfrm>
            <a:prstGeom prst="rect">
              <a:avLst/>
            </a:prstGeom>
            <a:noFill/>
            <a:ln w="19050" cap="flat" cmpd="sng" algn="ctr">
              <a:solidFill>
                <a:srgbClr val="0078D4"/>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Application</a:t>
              </a:r>
            </a:p>
          </p:txBody>
        </p:sp>
        <p:sp>
          <p:nvSpPr>
            <p:cNvPr id="261" name="Rectangle 260">
              <a:extLst>
                <a:ext uri="{FF2B5EF4-FFF2-40B4-BE49-F238E27FC236}">
                  <a16:creationId xmlns:a16="http://schemas.microsoft.com/office/drawing/2014/main" id="{4725608F-CCFC-4763-8240-A7D6081BD4CB}"/>
                </a:ext>
                <a:ext uri="{C183D7F6-B498-43B3-948B-1728B52AA6E4}">
                  <adec:decorative xmlns:adec="http://schemas.microsoft.com/office/drawing/2017/decorative" val="1"/>
                </a:ext>
              </a:extLst>
            </p:cNvPr>
            <p:cNvSpPr/>
            <p:nvPr/>
          </p:nvSpPr>
          <p:spPr>
            <a:xfrm>
              <a:off x="10520831" y="1056975"/>
              <a:ext cx="1082206" cy="393192"/>
            </a:xfrm>
            <a:prstGeom prst="rect">
              <a:avLst/>
            </a:prstGeom>
            <a:solidFill>
              <a:srgbClr val="50E6FF"/>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mn-cs"/>
                </a:rPr>
                <a:t>Monitor</a:t>
              </a:r>
            </a:p>
          </p:txBody>
        </p:sp>
        <p:sp>
          <p:nvSpPr>
            <p:cNvPr id="266" name="Rectangle 265">
              <a:extLst>
                <a:ext uri="{FF2B5EF4-FFF2-40B4-BE49-F238E27FC236}">
                  <a16:creationId xmlns:a16="http://schemas.microsoft.com/office/drawing/2014/main" id="{E2929AFC-FB3D-43AC-85E3-E5236C87A3EB}"/>
                </a:ext>
                <a:ext uri="{C183D7F6-B498-43B3-948B-1728B52AA6E4}">
                  <adec:decorative xmlns:adec="http://schemas.microsoft.com/office/drawing/2017/decorative" val="1"/>
                </a:ext>
              </a:extLst>
            </p:cNvPr>
            <p:cNvSpPr/>
            <p:nvPr/>
          </p:nvSpPr>
          <p:spPr>
            <a:xfrm>
              <a:off x="8951208" y="469341"/>
              <a:ext cx="1082206" cy="393638"/>
            </a:xfrm>
            <a:prstGeom prst="rect">
              <a:avLst/>
            </a:prstGeom>
            <a:solidFill>
              <a:srgbClr val="0078D4"/>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Primary</a:t>
              </a:r>
            </a:p>
          </p:txBody>
        </p:sp>
        <p:sp>
          <p:nvSpPr>
            <p:cNvPr id="267" name="Rectangle 266">
              <a:extLst>
                <a:ext uri="{FF2B5EF4-FFF2-40B4-BE49-F238E27FC236}">
                  <a16:creationId xmlns:a16="http://schemas.microsoft.com/office/drawing/2014/main" id="{8F6BC17A-2639-4EEB-B329-F9082B82ECD0}"/>
                </a:ext>
                <a:ext uri="{C183D7F6-B498-43B3-948B-1728B52AA6E4}">
                  <adec:decorative xmlns:adec="http://schemas.microsoft.com/office/drawing/2017/decorative" val="1"/>
                </a:ext>
              </a:extLst>
            </p:cNvPr>
            <p:cNvSpPr/>
            <p:nvPr/>
          </p:nvSpPr>
          <p:spPr>
            <a:xfrm>
              <a:off x="8951208" y="1644164"/>
              <a:ext cx="1082206" cy="393638"/>
            </a:xfrm>
            <a:prstGeom prst="rect">
              <a:avLst/>
            </a:prstGeom>
            <a:solidFill>
              <a:srgbClr val="243A5E"/>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Secondary</a:t>
              </a:r>
            </a:p>
          </p:txBody>
        </p:sp>
        <p:cxnSp>
          <p:nvCxnSpPr>
            <p:cNvPr id="268" name="Connector: Elbow 267">
              <a:extLst>
                <a:ext uri="{FF2B5EF4-FFF2-40B4-BE49-F238E27FC236}">
                  <a16:creationId xmlns:a16="http://schemas.microsoft.com/office/drawing/2014/main" id="{84242362-1D5F-4BCC-8BCC-DA8DDC1A0440}"/>
                </a:ext>
                <a:ext uri="{C183D7F6-B498-43B3-948B-1728B52AA6E4}">
                  <adec:decorative xmlns:adec="http://schemas.microsoft.com/office/drawing/2017/decorative" val="1"/>
                </a:ext>
              </a:extLst>
            </p:cNvPr>
            <p:cNvCxnSpPr>
              <a:stCxn id="260" idx="0"/>
              <a:endCxn id="266" idx="1"/>
            </p:cNvCxnSpPr>
            <p:nvPr/>
          </p:nvCxnSpPr>
          <p:spPr>
            <a:xfrm rot="5400000" flipH="1" flipV="1">
              <a:off x="8241651" y="347196"/>
              <a:ext cx="390592" cy="1028521"/>
            </a:xfrm>
            <a:prstGeom prst="bentConnector2">
              <a:avLst/>
            </a:prstGeom>
            <a:noFill/>
            <a:ln w="19050" cap="flat" cmpd="sng" algn="ctr">
              <a:solidFill>
                <a:srgbClr val="0078D4"/>
              </a:solidFill>
              <a:prstDash val="solid"/>
              <a:headEnd type="none" w="lg" len="med"/>
              <a:tailEnd type="triangle"/>
            </a:ln>
            <a:effectLst/>
          </p:spPr>
        </p:cxnSp>
        <p:cxnSp>
          <p:nvCxnSpPr>
            <p:cNvPr id="269" name="Connector: Elbow 268">
              <a:extLst>
                <a:ext uri="{FF2B5EF4-FFF2-40B4-BE49-F238E27FC236}">
                  <a16:creationId xmlns:a16="http://schemas.microsoft.com/office/drawing/2014/main" id="{720BE327-8C09-4EA9-B26B-DDD762622D04}"/>
                </a:ext>
                <a:ext uri="{C183D7F6-B498-43B3-948B-1728B52AA6E4}">
                  <adec:decorative xmlns:adec="http://schemas.microsoft.com/office/drawing/2017/decorative" val="1"/>
                </a:ext>
              </a:extLst>
            </p:cNvPr>
            <p:cNvCxnSpPr>
              <a:stCxn id="260" idx="2"/>
              <a:endCxn id="267" idx="1"/>
            </p:cNvCxnSpPr>
            <p:nvPr/>
          </p:nvCxnSpPr>
          <p:spPr>
            <a:xfrm rot="16200000" flipH="1">
              <a:off x="8241651" y="1131425"/>
              <a:ext cx="390593" cy="1028521"/>
            </a:xfrm>
            <a:prstGeom prst="bentConnector2">
              <a:avLst/>
            </a:prstGeom>
            <a:noFill/>
            <a:ln w="19050" cap="flat" cmpd="sng" algn="ctr">
              <a:solidFill>
                <a:srgbClr val="0078D4"/>
              </a:solidFill>
              <a:prstDash val="dash"/>
              <a:headEnd type="none" w="lg" len="med"/>
              <a:tailEnd type="triangle"/>
            </a:ln>
            <a:effectLst/>
          </p:spPr>
        </p:cxnSp>
        <p:cxnSp>
          <p:nvCxnSpPr>
            <p:cNvPr id="270" name="Connector: Elbow 269">
              <a:extLst>
                <a:ext uri="{FF2B5EF4-FFF2-40B4-BE49-F238E27FC236}">
                  <a16:creationId xmlns:a16="http://schemas.microsoft.com/office/drawing/2014/main" id="{4528E9FD-1F72-4429-8D37-CA9BE6F8564D}"/>
                </a:ext>
                <a:ext uri="{C183D7F6-B498-43B3-948B-1728B52AA6E4}">
                  <adec:decorative xmlns:adec="http://schemas.microsoft.com/office/drawing/2017/decorative" val="1"/>
                </a:ext>
              </a:extLst>
            </p:cNvPr>
            <p:cNvCxnSpPr>
              <a:stCxn id="266" idx="3"/>
              <a:endCxn id="261" idx="0"/>
            </p:cNvCxnSpPr>
            <p:nvPr/>
          </p:nvCxnSpPr>
          <p:spPr>
            <a:xfrm>
              <a:off x="10033414" y="666160"/>
              <a:ext cx="1028520" cy="390815"/>
            </a:xfrm>
            <a:prstGeom prst="bentConnector2">
              <a:avLst/>
            </a:prstGeom>
            <a:noFill/>
            <a:ln w="19050" cap="flat" cmpd="sng" algn="ctr">
              <a:solidFill>
                <a:srgbClr val="50E6FF"/>
              </a:solidFill>
              <a:prstDash val="sysDash"/>
              <a:headEnd type="triangle"/>
              <a:tailEnd type="triangle"/>
            </a:ln>
            <a:effectLst/>
          </p:spPr>
        </p:cxnSp>
        <p:cxnSp>
          <p:nvCxnSpPr>
            <p:cNvPr id="271" name="Connector: Elbow 270">
              <a:extLst>
                <a:ext uri="{FF2B5EF4-FFF2-40B4-BE49-F238E27FC236}">
                  <a16:creationId xmlns:a16="http://schemas.microsoft.com/office/drawing/2014/main" id="{2C4E1558-0EFB-4124-8E9D-DE4FF4F2CEBF}"/>
                </a:ext>
                <a:ext uri="{C183D7F6-B498-43B3-948B-1728B52AA6E4}">
                  <adec:decorative xmlns:adec="http://schemas.microsoft.com/office/drawing/2017/decorative" val="1"/>
                </a:ext>
              </a:extLst>
            </p:cNvPr>
            <p:cNvCxnSpPr>
              <a:stCxn id="267" idx="3"/>
              <a:endCxn id="261" idx="2"/>
            </p:cNvCxnSpPr>
            <p:nvPr/>
          </p:nvCxnSpPr>
          <p:spPr>
            <a:xfrm flipV="1">
              <a:off x="10033414" y="1450167"/>
              <a:ext cx="1028520" cy="390816"/>
            </a:xfrm>
            <a:prstGeom prst="bentConnector2">
              <a:avLst/>
            </a:prstGeom>
            <a:noFill/>
            <a:ln w="19050" cap="flat" cmpd="sng" algn="ctr">
              <a:solidFill>
                <a:srgbClr val="50E6FF"/>
              </a:solidFill>
              <a:prstDash val="sysDash"/>
              <a:headEnd type="triangle"/>
              <a:tailEnd type="triangle"/>
            </a:ln>
            <a:effectLst/>
          </p:spPr>
        </p:cxnSp>
        <p:cxnSp>
          <p:nvCxnSpPr>
            <p:cNvPr id="272" name="Straight Arrow Connector 271">
              <a:extLst>
                <a:ext uri="{FF2B5EF4-FFF2-40B4-BE49-F238E27FC236}">
                  <a16:creationId xmlns:a16="http://schemas.microsoft.com/office/drawing/2014/main" id="{6D39EC34-79B2-4EF3-839C-E2BFC8B49D61}"/>
                </a:ext>
                <a:ext uri="{C183D7F6-B498-43B3-948B-1728B52AA6E4}">
                  <adec:decorative xmlns:adec="http://schemas.microsoft.com/office/drawing/2017/decorative" val="1"/>
                </a:ext>
              </a:extLst>
            </p:cNvPr>
            <p:cNvCxnSpPr>
              <a:cxnSpLocks/>
            </p:cNvCxnSpPr>
            <p:nvPr/>
          </p:nvCxnSpPr>
          <p:spPr>
            <a:xfrm>
              <a:off x="9281853" y="862979"/>
              <a:ext cx="0" cy="781185"/>
            </a:xfrm>
            <a:prstGeom prst="straightConnector1">
              <a:avLst/>
            </a:prstGeom>
            <a:noFill/>
            <a:ln w="19050" cap="flat" cmpd="sng" algn="ctr">
              <a:solidFill>
                <a:srgbClr val="FFFFFF"/>
              </a:solidFill>
              <a:prstDash val="solid"/>
              <a:headEnd type="none" w="lg" len="med"/>
              <a:tailEnd type="triangle"/>
            </a:ln>
            <a:effectLst/>
          </p:spPr>
        </p:cxnSp>
        <p:sp>
          <p:nvSpPr>
            <p:cNvPr id="273" name="Text Placeholder 2">
              <a:extLst>
                <a:ext uri="{FF2B5EF4-FFF2-40B4-BE49-F238E27FC236}">
                  <a16:creationId xmlns:a16="http://schemas.microsoft.com/office/drawing/2014/main" id="{67D5C94E-860C-478F-AD3C-B1FD4F1EFF28}"/>
                </a:ext>
                <a:ext uri="{C183D7F6-B498-43B3-948B-1728B52AA6E4}">
                  <adec:decorative xmlns:adec="http://schemas.microsoft.com/office/drawing/2017/decorative" val="1"/>
                </a:ext>
              </a:extLst>
            </p:cNvPr>
            <p:cNvSpPr txBox="1">
              <a:spLocks/>
            </p:cNvSpPr>
            <p:nvPr/>
          </p:nvSpPr>
          <p:spPr>
            <a:xfrm>
              <a:off x="8020061" y="752020"/>
              <a:ext cx="714248" cy="153888"/>
            </a:xfrm>
            <a:prstGeom prst="rect">
              <a:avLst/>
            </a:prstGeom>
          </p:spPr>
          <p:txBody>
            <a:bodyPr vert="horz" wrap="square" lIns="0" tIns="0" rIns="0" bIns="0" rtlCol="0">
              <a:spAutoFit/>
            </a:bodyPr>
            <a:lstStyle>
              <a:defPPr>
                <a:defRPr lang="en-US"/>
              </a:defPPr>
              <a:lvl1pPr marR="0" lvl="0" indent="0" defTabSz="913727" fontAlgn="auto">
                <a:lnSpc>
                  <a:spcPct val="100000"/>
                </a:lnSpc>
                <a:spcBef>
                  <a:spcPts val="0"/>
                </a:spcBef>
                <a:spcAft>
                  <a:spcPts val="1273"/>
                </a:spcAft>
                <a:buClrTx/>
                <a:buSzPct val="90000"/>
                <a:buFont typeface="Wingdings" panose="05000000000000000000" pitchFamily="2" charset="2"/>
                <a:buNone/>
                <a:tabLst/>
                <a:defRPr kumimoji="0" sz="1000" b="0" i="0" u="none" strike="noStrike" cap="none" spc="0" normalizeH="0" baseline="0">
                  <a:ln>
                    <a:noFill/>
                  </a:ln>
                  <a:solidFill>
                    <a:prstClr val="white"/>
                  </a:solidFill>
                  <a:effectLst/>
                  <a:uLnTx/>
                  <a:uFillTx/>
                  <a:latin typeface="+mj-lt"/>
                </a:defRPr>
              </a:lvl1pPr>
              <a:lvl2pPr marL="228600" marR="0" indent="0" defTabSz="932742" fontAlgn="auto">
                <a:lnSpc>
                  <a:spcPct val="90000"/>
                </a:lnSpc>
                <a:spcBef>
                  <a:spcPts val="0"/>
                </a:spcBef>
                <a:spcAft>
                  <a:spcPts val="1300"/>
                </a:spcAft>
                <a:buClrTx/>
                <a:buSzPct val="90000"/>
                <a:buFont typeface="Wingdings" panose="05000000000000000000" pitchFamily="2" charset="2"/>
                <a:buNone/>
                <a:tabLst/>
                <a:defRPr sz="2000" spc="0" baseline="0">
                  <a:solidFill>
                    <a:srgbClr val="000000"/>
                  </a:solidFill>
                </a:defRPr>
              </a:lvl2pPr>
              <a:lvl3pPr marL="457200" marR="0" indent="0" defTabSz="932742" fontAlgn="auto">
                <a:lnSpc>
                  <a:spcPct val="90000"/>
                </a:lnSpc>
                <a:spcBef>
                  <a:spcPts val="0"/>
                </a:spcBef>
                <a:spcAft>
                  <a:spcPts val="1300"/>
                </a:spcAft>
                <a:buClrTx/>
                <a:buSzPct val="90000"/>
                <a:buFont typeface="Wingdings" panose="05000000000000000000" pitchFamily="2" charset="2"/>
                <a:buNone/>
                <a:tabLst/>
                <a:defRPr sz="2000" spc="0" baseline="0">
                  <a:solidFill>
                    <a:srgbClr val="000000"/>
                  </a:solidFill>
                </a:defRPr>
              </a:lvl3pPr>
              <a:lvl4pPr marL="685800" marR="0" indent="0" defTabSz="932742" fontAlgn="auto">
                <a:lnSpc>
                  <a:spcPct val="90000"/>
                </a:lnSpc>
                <a:spcBef>
                  <a:spcPts val="0"/>
                </a:spcBef>
                <a:spcAft>
                  <a:spcPts val="1300"/>
                </a:spcAft>
                <a:buClrTx/>
                <a:buSzPct val="90000"/>
                <a:buFont typeface="Wingdings" panose="05000000000000000000" pitchFamily="2" charset="2"/>
                <a:buNone/>
                <a:tabLst/>
                <a:defRPr sz="2000" spc="0" baseline="0">
                  <a:solidFill>
                    <a:srgbClr val="000000"/>
                  </a:solidFill>
                </a:defRPr>
              </a:lvl4pPr>
              <a:lvl5pPr marL="914400" marR="0" indent="0" defTabSz="932742" fontAlgn="auto">
                <a:lnSpc>
                  <a:spcPct val="90000"/>
                </a:lnSpc>
                <a:spcBef>
                  <a:spcPts val="0"/>
                </a:spcBef>
                <a:spcAft>
                  <a:spcPts val="0"/>
                </a:spcAft>
                <a:buClrTx/>
                <a:buSzPct val="90000"/>
                <a:buFont typeface="Wingdings" panose="05000000000000000000" pitchFamily="2" charset="2"/>
                <a:buNone/>
                <a:tabLst/>
                <a:defRPr sz="1600" spc="0" baseline="0">
                  <a:solidFill>
                    <a:srgbClr val="000000"/>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3727" rtl="0" eaLnBrk="1" fontAlgn="auto" latinLnBrk="0" hangingPunct="1">
                <a:lnSpc>
                  <a:spcPct val="100000"/>
                </a:lnSpc>
                <a:spcBef>
                  <a:spcPts val="0"/>
                </a:spcBef>
                <a:spcAft>
                  <a:spcPts val="1273"/>
                </a:spcAft>
                <a:buClrTx/>
                <a:buSzPct val="90000"/>
                <a:buFont typeface="Wingdings" panose="05000000000000000000" pitchFamily="2" charset="2"/>
                <a:buNone/>
                <a:tabLst/>
                <a:defRPr/>
              </a:pPr>
              <a:r>
                <a:rPr kumimoji="0" lang="en-US" sz="1000" b="0" i="0" u="none" strike="noStrike" kern="0" cap="none" spc="0" normalizeH="0" baseline="0" noProof="0">
                  <a:ln>
                    <a:noFill/>
                  </a:ln>
                  <a:solidFill>
                    <a:prstClr val="white"/>
                  </a:solidFill>
                  <a:effectLst/>
                  <a:uLnTx/>
                  <a:uFillTx/>
                  <a:latin typeface="Segoe UI Semibold"/>
                  <a:ea typeface="+mn-ea"/>
                  <a:cs typeface="+mn-cs"/>
                </a:rPr>
                <a:t>SQL</a:t>
              </a:r>
            </a:p>
          </p:txBody>
        </p:sp>
        <p:sp>
          <p:nvSpPr>
            <p:cNvPr id="274" name="Text Placeholder 2">
              <a:extLst>
                <a:ext uri="{FF2B5EF4-FFF2-40B4-BE49-F238E27FC236}">
                  <a16:creationId xmlns:a16="http://schemas.microsoft.com/office/drawing/2014/main" id="{3A47C129-D2E1-4B5C-A6DF-032F41E19796}"/>
                </a:ext>
                <a:ext uri="{C183D7F6-B498-43B3-948B-1728B52AA6E4}">
                  <adec:decorative xmlns:adec="http://schemas.microsoft.com/office/drawing/2017/decorative" val="1"/>
                </a:ext>
              </a:extLst>
            </p:cNvPr>
            <p:cNvSpPr txBox="1">
              <a:spLocks/>
            </p:cNvSpPr>
            <p:nvPr/>
          </p:nvSpPr>
          <p:spPr>
            <a:xfrm>
              <a:off x="8020060" y="1594023"/>
              <a:ext cx="864859" cy="153888"/>
            </a:xfrm>
            <a:prstGeom prst="rect">
              <a:avLst/>
            </a:prstGeom>
          </p:spPr>
          <p:txBody>
            <a:bodyPr vert="horz" wrap="square" lIns="0" tIns="0" rIns="0" bIns="0" rtlCol="0">
              <a:spAutoFit/>
            </a:bodyPr>
            <a:lstStyle>
              <a:defPPr>
                <a:defRPr lang="en-US"/>
              </a:defPPr>
              <a:lvl1pPr marR="0" lvl="0" indent="0" defTabSz="913727" fontAlgn="auto">
                <a:lnSpc>
                  <a:spcPct val="100000"/>
                </a:lnSpc>
                <a:spcBef>
                  <a:spcPts val="0"/>
                </a:spcBef>
                <a:spcAft>
                  <a:spcPts val="1273"/>
                </a:spcAft>
                <a:buClrTx/>
                <a:buSzPct val="90000"/>
                <a:buFont typeface="Wingdings" panose="05000000000000000000" pitchFamily="2" charset="2"/>
                <a:buNone/>
                <a:tabLst/>
                <a:defRPr kumimoji="0" sz="1000" b="0" i="0" u="none" strike="noStrike" cap="none" spc="0" normalizeH="0" baseline="0">
                  <a:ln>
                    <a:noFill/>
                  </a:ln>
                  <a:solidFill>
                    <a:prstClr val="white"/>
                  </a:solidFill>
                  <a:effectLst/>
                  <a:uLnTx/>
                  <a:uFillTx/>
                  <a:latin typeface="+mj-lt"/>
                </a:defRPr>
              </a:lvl1pPr>
              <a:lvl2pPr marL="228600" marR="0" indent="0" defTabSz="932742" fontAlgn="auto">
                <a:lnSpc>
                  <a:spcPct val="90000"/>
                </a:lnSpc>
                <a:spcBef>
                  <a:spcPts val="0"/>
                </a:spcBef>
                <a:spcAft>
                  <a:spcPts val="1300"/>
                </a:spcAft>
                <a:buClrTx/>
                <a:buSzPct val="90000"/>
                <a:buFont typeface="Wingdings" panose="05000000000000000000" pitchFamily="2" charset="2"/>
                <a:buNone/>
                <a:tabLst/>
                <a:defRPr sz="2000" spc="0" baseline="0">
                  <a:solidFill>
                    <a:srgbClr val="000000"/>
                  </a:solidFill>
                </a:defRPr>
              </a:lvl2pPr>
              <a:lvl3pPr marL="457200" marR="0" indent="0" defTabSz="932742" fontAlgn="auto">
                <a:lnSpc>
                  <a:spcPct val="90000"/>
                </a:lnSpc>
                <a:spcBef>
                  <a:spcPts val="0"/>
                </a:spcBef>
                <a:spcAft>
                  <a:spcPts val="1300"/>
                </a:spcAft>
                <a:buClrTx/>
                <a:buSzPct val="90000"/>
                <a:buFont typeface="Wingdings" panose="05000000000000000000" pitchFamily="2" charset="2"/>
                <a:buNone/>
                <a:tabLst/>
                <a:defRPr sz="2000" spc="0" baseline="0">
                  <a:solidFill>
                    <a:srgbClr val="000000"/>
                  </a:solidFill>
                </a:defRPr>
              </a:lvl3pPr>
              <a:lvl4pPr marL="685800" marR="0" indent="0" defTabSz="932742" fontAlgn="auto">
                <a:lnSpc>
                  <a:spcPct val="90000"/>
                </a:lnSpc>
                <a:spcBef>
                  <a:spcPts val="0"/>
                </a:spcBef>
                <a:spcAft>
                  <a:spcPts val="1300"/>
                </a:spcAft>
                <a:buClrTx/>
                <a:buSzPct val="90000"/>
                <a:buFont typeface="Wingdings" panose="05000000000000000000" pitchFamily="2" charset="2"/>
                <a:buNone/>
                <a:tabLst/>
                <a:defRPr sz="2000" spc="0" baseline="0">
                  <a:solidFill>
                    <a:srgbClr val="000000"/>
                  </a:solidFill>
                </a:defRPr>
              </a:lvl4pPr>
              <a:lvl5pPr marL="914400" marR="0" indent="0" defTabSz="932742" fontAlgn="auto">
                <a:lnSpc>
                  <a:spcPct val="90000"/>
                </a:lnSpc>
                <a:spcBef>
                  <a:spcPts val="0"/>
                </a:spcBef>
                <a:spcAft>
                  <a:spcPts val="0"/>
                </a:spcAft>
                <a:buClrTx/>
                <a:buSzPct val="90000"/>
                <a:buFont typeface="Wingdings" panose="05000000000000000000" pitchFamily="2" charset="2"/>
                <a:buNone/>
                <a:tabLst/>
                <a:defRPr sz="1600" spc="0" baseline="0">
                  <a:solidFill>
                    <a:srgbClr val="000000"/>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3727" rtl="0" eaLnBrk="1" fontAlgn="auto" latinLnBrk="0" hangingPunct="1">
                <a:lnSpc>
                  <a:spcPct val="100000"/>
                </a:lnSpc>
                <a:spcBef>
                  <a:spcPts val="0"/>
                </a:spcBef>
                <a:spcAft>
                  <a:spcPts val="1273"/>
                </a:spcAft>
                <a:buClrTx/>
                <a:buSzPct val="90000"/>
                <a:buFont typeface="Wingdings" panose="05000000000000000000" pitchFamily="2" charset="2"/>
                <a:buNone/>
                <a:tabLst/>
                <a:defRPr/>
              </a:pPr>
              <a:r>
                <a:rPr kumimoji="0" lang="en-US" sz="1000" b="0" i="0" u="none" strike="noStrike" kern="0" cap="none" spc="0" normalizeH="0" baseline="0" noProof="0">
                  <a:ln>
                    <a:noFill/>
                  </a:ln>
                  <a:solidFill>
                    <a:prstClr val="white"/>
                  </a:solidFill>
                  <a:effectLst/>
                  <a:uLnTx/>
                  <a:uFillTx/>
                  <a:latin typeface="Segoe UI Semibold"/>
                  <a:ea typeface="+mn-ea"/>
                  <a:cs typeface="+mn-cs"/>
                </a:rPr>
                <a:t>SQL (fallback)</a:t>
              </a:r>
            </a:p>
          </p:txBody>
        </p:sp>
        <p:sp>
          <p:nvSpPr>
            <p:cNvPr id="275" name="Text Placeholder 2">
              <a:extLst>
                <a:ext uri="{FF2B5EF4-FFF2-40B4-BE49-F238E27FC236}">
                  <a16:creationId xmlns:a16="http://schemas.microsoft.com/office/drawing/2014/main" id="{D96F9F57-2A8F-49AB-9ABB-F97DCB785AE9}"/>
                </a:ext>
                <a:ext uri="{C183D7F6-B498-43B3-948B-1728B52AA6E4}">
                  <adec:decorative xmlns:adec="http://schemas.microsoft.com/office/drawing/2017/decorative" val="1"/>
                </a:ext>
              </a:extLst>
            </p:cNvPr>
            <p:cNvSpPr txBox="1">
              <a:spLocks/>
            </p:cNvSpPr>
            <p:nvPr/>
          </p:nvSpPr>
          <p:spPr>
            <a:xfrm>
              <a:off x="10160837" y="752020"/>
              <a:ext cx="836787" cy="153888"/>
            </a:xfrm>
            <a:prstGeom prst="rect">
              <a:avLst/>
            </a:prstGeom>
          </p:spPr>
          <p:txBody>
            <a:bodyPr vert="horz" wrap="square" lIns="0" tIns="0" rIns="0" bIns="0" rtlCol="0">
              <a:spAutoFit/>
            </a:bodyPr>
            <a:lstStyle>
              <a:defPPr>
                <a:defRPr lang="en-US"/>
              </a:defPPr>
              <a:lvl1pPr marR="0" lvl="0" indent="0" defTabSz="913727" fontAlgn="auto">
                <a:lnSpc>
                  <a:spcPct val="100000"/>
                </a:lnSpc>
                <a:spcBef>
                  <a:spcPts val="0"/>
                </a:spcBef>
                <a:spcAft>
                  <a:spcPts val="1273"/>
                </a:spcAft>
                <a:buClrTx/>
                <a:buSzPct val="90000"/>
                <a:buFont typeface="Wingdings" panose="05000000000000000000" pitchFamily="2" charset="2"/>
                <a:buNone/>
                <a:tabLst/>
                <a:defRPr kumimoji="0" sz="1000" b="0" i="0" u="none" strike="noStrike" cap="none" spc="0" normalizeH="0" baseline="0">
                  <a:ln>
                    <a:noFill/>
                  </a:ln>
                  <a:solidFill>
                    <a:prstClr val="white"/>
                  </a:solidFill>
                  <a:effectLst/>
                  <a:uLnTx/>
                  <a:uFillTx/>
                  <a:latin typeface="+mj-lt"/>
                </a:defRPr>
              </a:lvl1pPr>
              <a:lvl2pPr marL="228600" marR="0" indent="0" defTabSz="932742" fontAlgn="auto">
                <a:lnSpc>
                  <a:spcPct val="90000"/>
                </a:lnSpc>
                <a:spcBef>
                  <a:spcPts val="0"/>
                </a:spcBef>
                <a:spcAft>
                  <a:spcPts val="1300"/>
                </a:spcAft>
                <a:buClrTx/>
                <a:buSzPct val="90000"/>
                <a:buFont typeface="Wingdings" panose="05000000000000000000" pitchFamily="2" charset="2"/>
                <a:buNone/>
                <a:tabLst/>
                <a:defRPr sz="2000" spc="0" baseline="0">
                  <a:solidFill>
                    <a:srgbClr val="000000"/>
                  </a:solidFill>
                </a:defRPr>
              </a:lvl2pPr>
              <a:lvl3pPr marL="457200" marR="0" indent="0" defTabSz="932742" fontAlgn="auto">
                <a:lnSpc>
                  <a:spcPct val="90000"/>
                </a:lnSpc>
                <a:spcBef>
                  <a:spcPts val="0"/>
                </a:spcBef>
                <a:spcAft>
                  <a:spcPts val="1300"/>
                </a:spcAft>
                <a:buClrTx/>
                <a:buSzPct val="90000"/>
                <a:buFont typeface="Wingdings" panose="05000000000000000000" pitchFamily="2" charset="2"/>
                <a:buNone/>
                <a:tabLst/>
                <a:defRPr sz="2000" spc="0" baseline="0">
                  <a:solidFill>
                    <a:srgbClr val="000000"/>
                  </a:solidFill>
                </a:defRPr>
              </a:lvl3pPr>
              <a:lvl4pPr marL="685800" marR="0" indent="0" defTabSz="932742" fontAlgn="auto">
                <a:lnSpc>
                  <a:spcPct val="90000"/>
                </a:lnSpc>
                <a:spcBef>
                  <a:spcPts val="0"/>
                </a:spcBef>
                <a:spcAft>
                  <a:spcPts val="1300"/>
                </a:spcAft>
                <a:buClrTx/>
                <a:buSzPct val="90000"/>
                <a:buFont typeface="Wingdings" panose="05000000000000000000" pitchFamily="2" charset="2"/>
                <a:buNone/>
                <a:tabLst/>
                <a:defRPr sz="2000" spc="0" baseline="0">
                  <a:solidFill>
                    <a:srgbClr val="000000"/>
                  </a:solidFill>
                </a:defRPr>
              </a:lvl4pPr>
              <a:lvl5pPr marL="914400" marR="0" indent="0" defTabSz="932742" fontAlgn="auto">
                <a:lnSpc>
                  <a:spcPct val="90000"/>
                </a:lnSpc>
                <a:spcBef>
                  <a:spcPts val="0"/>
                </a:spcBef>
                <a:spcAft>
                  <a:spcPts val="0"/>
                </a:spcAft>
                <a:buClrTx/>
                <a:buSzPct val="90000"/>
                <a:buFont typeface="Wingdings" panose="05000000000000000000" pitchFamily="2" charset="2"/>
                <a:buNone/>
                <a:tabLst/>
                <a:defRPr sz="1600" spc="0" baseline="0">
                  <a:solidFill>
                    <a:srgbClr val="000000"/>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r" defTabSz="913727" rtl="0" eaLnBrk="1" fontAlgn="auto" latinLnBrk="0" hangingPunct="1">
                <a:lnSpc>
                  <a:spcPct val="100000"/>
                </a:lnSpc>
                <a:spcBef>
                  <a:spcPts val="0"/>
                </a:spcBef>
                <a:spcAft>
                  <a:spcPts val="1273"/>
                </a:spcAft>
                <a:buClrTx/>
                <a:buSzPct val="90000"/>
                <a:buFont typeface="Wingdings" panose="05000000000000000000" pitchFamily="2" charset="2"/>
                <a:buNone/>
                <a:tabLst/>
                <a:defRPr/>
              </a:pPr>
              <a:r>
                <a:rPr kumimoji="0" lang="en-US" sz="1000" b="0" i="0" u="none" strike="noStrike" kern="0" cap="none" spc="0" normalizeH="0" baseline="0" noProof="0">
                  <a:ln>
                    <a:noFill/>
                  </a:ln>
                  <a:solidFill>
                    <a:prstClr val="white"/>
                  </a:solidFill>
                  <a:effectLst/>
                  <a:uLnTx/>
                  <a:uFillTx/>
                  <a:latin typeface="Segoe UI Semibold"/>
                  <a:ea typeface="+mn-ea"/>
                  <a:cs typeface="+mn-cs"/>
                </a:rPr>
                <a:t>Health checks</a:t>
              </a:r>
            </a:p>
          </p:txBody>
        </p:sp>
        <p:sp>
          <p:nvSpPr>
            <p:cNvPr id="276" name="Text Placeholder 2">
              <a:extLst>
                <a:ext uri="{FF2B5EF4-FFF2-40B4-BE49-F238E27FC236}">
                  <a16:creationId xmlns:a16="http://schemas.microsoft.com/office/drawing/2014/main" id="{64791A07-91A4-416C-898B-CCABB1F717DE}"/>
                </a:ext>
                <a:ext uri="{C183D7F6-B498-43B3-948B-1728B52AA6E4}">
                  <adec:decorative xmlns:adec="http://schemas.microsoft.com/office/drawing/2017/decorative" val="1"/>
                </a:ext>
              </a:extLst>
            </p:cNvPr>
            <p:cNvSpPr txBox="1">
              <a:spLocks/>
            </p:cNvSpPr>
            <p:nvPr/>
          </p:nvSpPr>
          <p:spPr>
            <a:xfrm>
              <a:off x="10132765" y="1594023"/>
              <a:ext cx="864859" cy="153888"/>
            </a:xfrm>
            <a:prstGeom prst="rect">
              <a:avLst/>
            </a:prstGeom>
          </p:spPr>
          <p:txBody>
            <a:bodyPr vert="horz" wrap="square" lIns="0" tIns="0" rIns="0" bIns="0" rtlCol="0">
              <a:spAutoFit/>
            </a:bodyPr>
            <a:lstStyle>
              <a:defPPr>
                <a:defRPr lang="en-US"/>
              </a:defPPr>
              <a:lvl1pPr marR="0" lvl="0" indent="0" defTabSz="913727" fontAlgn="auto">
                <a:lnSpc>
                  <a:spcPct val="100000"/>
                </a:lnSpc>
                <a:spcBef>
                  <a:spcPts val="0"/>
                </a:spcBef>
                <a:spcAft>
                  <a:spcPts val="1273"/>
                </a:spcAft>
                <a:buClrTx/>
                <a:buSzPct val="90000"/>
                <a:buFont typeface="Wingdings" panose="05000000000000000000" pitchFamily="2" charset="2"/>
                <a:buNone/>
                <a:tabLst/>
                <a:defRPr kumimoji="0" sz="1000" b="0" i="0" u="none" strike="noStrike" cap="none" spc="0" normalizeH="0" baseline="0">
                  <a:ln>
                    <a:noFill/>
                  </a:ln>
                  <a:solidFill>
                    <a:prstClr val="white"/>
                  </a:solidFill>
                  <a:effectLst/>
                  <a:uLnTx/>
                  <a:uFillTx/>
                  <a:latin typeface="+mj-lt"/>
                </a:defRPr>
              </a:lvl1pPr>
              <a:lvl2pPr marL="228600" marR="0" indent="0" defTabSz="932742" fontAlgn="auto">
                <a:lnSpc>
                  <a:spcPct val="90000"/>
                </a:lnSpc>
                <a:spcBef>
                  <a:spcPts val="0"/>
                </a:spcBef>
                <a:spcAft>
                  <a:spcPts val="1300"/>
                </a:spcAft>
                <a:buClrTx/>
                <a:buSzPct val="90000"/>
                <a:buFont typeface="Wingdings" panose="05000000000000000000" pitchFamily="2" charset="2"/>
                <a:buNone/>
                <a:tabLst/>
                <a:defRPr sz="2000" spc="0" baseline="0">
                  <a:solidFill>
                    <a:srgbClr val="000000"/>
                  </a:solidFill>
                </a:defRPr>
              </a:lvl2pPr>
              <a:lvl3pPr marL="457200" marR="0" indent="0" defTabSz="932742" fontAlgn="auto">
                <a:lnSpc>
                  <a:spcPct val="90000"/>
                </a:lnSpc>
                <a:spcBef>
                  <a:spcPts val="0"/>
                </a:spcBef>
                <a:spcAft>
                  <a:spcPts val="1300"/>
                </a:spcAft>
                <a:buClrTx/>
                <a:buSzPct val="90000"/>
                <a:buFont typeface="Wingdings" panose="05000000000000000000" pitchFamily="2" charset="2"/>
                <a:buNone/>
                <a:tabLst/>
                <a:defRPr sz="2000" spc="0" baseline="0">
                  <a:solidFill>
                    <a:srgbClr val="000000"/>
                  </a:solidFill>
                </a:defRPr>
              </a:lvl3pPr>
              <a:lvl4pPr marL="685800" marR="0" indent="0" defTabSz="932742" fontAlgn="auto">
                <a:lnSpc>
                  <a:spcPct val="90000"/>
                </a:lnSpc>
                <a:spcBef>
                  <a:spcPts val="0"/>
                </a:spcBef>
                <a:spcAft>
                  <a:spcPts val="1300"/>
                </a:spcAft>
                <a:buClrTx/>
                <a:buSzPct val="90000"/>
                <a:buFont typeface="Wingdings" panose="05000000000000000000" pitchFamily="2" charset="2"/>
                <a:buNone/>
                <a:tabLst/>
                <a:defRPr sz="2000" spc="0" baseline="0">
                  <a:solidFill>
                    <a:srgbClr val="000000"/>
                  </a:solidFill>
                </a:defRPr>
              </a:lvl4pPr>
              <a:lvl5pPr marL="914400" marR="0" indent="0" defTabSz="932742" fontAlgn="auto">
                <a:lnSpc>
                  <a:spcPct val="90000"/>
                </a:lnSpc>
                <a:spcBef>
                  <a:spcPts val="0"/>
                </a:spcBef>
                <a:spcAft>
                  <a:spcPts val="0"/>
                </a:spcAft>
                <a:buClrTx/>
                <a:buSzPct val="90000"/>
                <a:buFont typeface="Wingdings" panose="05000000000000000000" pitchFamily="2" charset="2"/>
                <a:buNone/>
                <a:tabLst/>
                <a:defRPr sz="1600" spc="0" baseline="0">
                  <a:solidFill>
                    <a:srgbClr val="000000"/>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r" defTabSz="913727" rtl="0" eaLnBrk="1" fontAlgn="auto" latinLnBrk="0" hangingPunct="1">
                <a:lnSpc>
                  <a:spcPct val="100000"/>
                </a:lnSpc>
                <a:spcBef>
                  <a:spcPts val="0"/>
                </a:spcBef>
                <a:spcAft>
                  <a:spcPts val="1273"/>
                </a:spcAft>
                <a:buClrTx/>
                <a:buSzPct val="90000"/>
                <a:buFont typeface="Wingdings" panose="05000000000000000000" pitchFamily="2" charset="2"/>
                <a:buNone/>
                <a:tabLst/>
                <a:defRPr/>
              </a:pPr>
              <a:r>
                <a:rPr kumimoji="0" lang="en-US" sz="1000" b="0" i="0" u="none" strike="noStrike" kern="0" cap="none" spc="0" normalizeH="0" baseline="0" noProof="0">
                  <a:ln>
                    <a:noFill/>
                  </a:ln>
                  <a:solidFill>
                    <a:prstClr val="white"/>
                  </a:solidFill>
                  <a:effectLst/>
                  <a:uLnTx/>
                  <a:uFillTx/>
                  <a:latin typeface="Segoe UI Semibold"/>
                  <a:ea typeface="+mn-ea"/>
                  <a:cs typeface="+mn-cs"/>
                </a:rPr>
                <a:t>Health checks</a:t>
              </a:r>
            </a:p>
          </p:txBody>
        </p:sp>
        <p:sp>
          <p:nvSpPr>
            <p:cNvPr id="277" name="Text Placeholder 2">
              <a:extLst>
                <a:ext uri="{FF2B5EF4-FFF2-40B4-BE49-F238E27FC236}">
                  <a16:creationId xmlns:a16="http://schemas.microsoft.com/office/drawing/2014/main" id="{FDE2F5F0-3B4E-4F86-BE66-114F87D7183B}"/>
                </a:ext>
                <a:ext uri="{C183D7F6-B498-43B3-948B-1728B52AA6E4}">
                  <adec:decorative xmlns:adec="http://schemas.microsoft.com/office/drawing/2017/decorative" val="1"/>
                </a:ext>
              </a:extLst>
            </p:cNvPr>
            <p:cNvSpPr txBox="1">
              <a:spLocks/>
            </p:cNvSpPr>
            <p:nvPr/>
          </p:nvSpPr>
          <p:spPr>
            <a:xfrm>
              <a:off x="9351320" y="1099683"/>
              <a:ext cx="682093" cy="307777"/>
            </a:xfrm>
            <a:prstGeom prst="rect">
              <a:avLst/>
            </a:prstGeom>
          </p:spPr>
          <p:txBody>
            <a:bodyPr vert="horz" wrap="square" lIns="0" tIns="0" rIns="0" bIns="0" rtlCol="0">
              <a:spAutoFit/>
            </a:bodyPr>
            <a:lstStyle>
              <a:defPPr>
                <a:defRPr lang="en-US"/>
              </a:defPPr>
              <a:lvl1pPr marR="0" lvl="0" indent="0" defTabSz="913727" fontAlgn="auto">
                <a:lnSpc>
                  <a:spcPct val="100000"/>
                </a:lnSpc>
                <a:spcBef>
                  <a:spcPts val="0"/>
                </a:spcBef>
                <a:spcAft>
                  <a:spcPts val="1273"/>
                </a:spcAft>
                <a:buClrTx/>
                <a:buSzPct val="90000"/>
                <a:buFont typeface="Wingdings" panose="05000000000000000000" pitchFamily="2" charset="2"/>
                <a:buNone/>
                <a:tabLst/>
                <a:defRPr kumimoji="0" sz="1000" b="0" i="0" u="none" strike="noStrike" cap="none" spc="0" normalizeH="0" baseline="0">
                  <a:ln>
                    <a:noFill/>
                  </a:ln>
                  <a:solidFill>
                    <a:prstClr val="white"/>
                  </a:solidFill>
                  <a:effectLst/>
                  <a:uLnTx/>
                  <a:uFillTx/>
                  <a:latin typeface="+mj-lt"/>
                </a:defRPr>
              </a:lvl1pPr>
              <a:lvl2pPr marL="228600" marR="0" indent="0" defTabSz="932742" fontAlgn="auto">
                <a:lnSpc>
                  <a:spcPct val="90000"/>
                </a:lnSpc>
                <a:spcBef>
                  <a:spcPts val="0"/>
                </a:spcBef>
                <a:spcAft>
                  <a:spcPts val="1300"/>
                </a:spcAft>
                <a:buClrTx/>
                <a:buSzPct val="90000"/>
                <a:buFont typeface="Wingdings" panose="05000000000000000000" pitchFamily="2" charset="2"/>
                <a:buNone/>
                <a:tabLst/>
                <a:defRPr sz="2000" spc="0" baseline="0">
                  <a:solidFill>
                    <a:srgbClr val="000000"/>
                  </a:solidFill>
                </a:defRPr>
              </a:lvl2pPr>
              <a:lvl3pPr marL="457200" marR="0" indent="0" defTabSz="932742" fontAlgn="auto">
                <a:lnSpc>
                  <a:spcPct val="90000"/>
                </a:lnSpc>
                <a:spcBef>
                  <a:spcPts val="0"/>
                </a:spcBef>
                <a:spcAft>
                  <a:spcPts val="1300"/>
                </a:spcAft>
                <a:buClrTx/>
                <a:buSzPct val="90000"/>
                <a:buFont typeface="Wingdings" panose="05000000000000000000" pitchFamily="2" charset="2"/>
                <a:buNone/>
                <a:tabLst/>
                <a:defRPr sz="2000" spc="0" baseline="0">
                  <a:solidFill>
                    <a:srgbClr val="000000"/>
                  </a:solidFill>
                </a:defRPr>
              </a:lvl3pPr>
              <a:lvl4pPr marL="685800" marR="0" indent="0" defTabSz="932742" fontAlgn="auto">
                <a:lnSpc>
                  <a:spcPct val="90000"/>
                </a:lnSpc>
                <a:spcBef>
                  <a:spcPts val="0"/>
                </a:spcBef>
                <a:spcAft>
                  <a:spcPts val="1300"/>
                </a:spcAft>
                <a:buClrTx/>
                <a:buSzPct val="90000"/>
                <a:buFont typeface="Wingdings" panose="05000000000000000000" pitchFamily="2" charset="2"/>
                <a:buNone/>
                <a:tabLst/>
                <a:defRPr sz="2000" spc="0" baseline="0">
                  <a:solidFill>
                    <a:srgbClr val="000000"/>
                  </a:solidFill>
                </a:defRPr>
              </a:lvl4pPr>
              <a:lvl5pPr marL="914400" marR="0" indent="0" defTabSz="932742" fontAlgn="auto">
                <a:lnSpc>
                  <a:spcPct val="90000"/>
                </a:lnSpc>
                <a:spcBef>
                  <a:spcPts val="0"/>
                </a:spcBef>
                <a:spcAft>
                  <a:spcPts val="0"/>
                </a:spcAft>
                <a:buClrTx/>
                <a:buSzPct val="90000"/>
                <a:buFont typeface="Wingdings" panose="05000000000000000000" pitchFamily="2" charset="2"/>
                <a:buNone/>
                <a:tabLst/>
                <a:defRPr sz="1600" spc="0" baseline="0">
                  <a:solidFill>
                    <a:srgbClr val="000000"/>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3727" rtl="0" eaLnBrk="1" fontAlgn="auto" latinLnBrk="0" hangingPunct="1">
                <a:lnSpc>
                  <a:spcPct val="100000"/>
                </a:lnSpc>
                <a:spcBef>
                  <a:spcPts val="0"/>
                </a:spcBef>
                <a:spcAft>
                  <a:spcPts val="1273"/>
                </a:spcAft>
                <a:buClrTx/>
                <a:buSzPct val="90000"/>
                <a:buFont typeface="Wingdings" panose="05000000000000000000" pitchFamily="2" charset="2"/>
                <a:buNone/>
                <a:tabLst/>
                <a:defRPr/>
              </a:pPr>
              <a:r>
                <a:rPr kumimoji="0" lang="en-US" sz="1000" b="0" i="0" u="none" strike="noStrike" kern="0" cap="none" spc="0" normalizeH="0" baseline="0" noProof="0">
                  <a:ln>
                    <a:noFill/>
                  </a:ln>
                  <a:solidFill>
                    <a:prstClr val="white"/>
                  </a:solidFill>
                  <a:effectLst/>
                  <a:uLnTx/>
                  <a:uFillTx/>
                  <a:latin typeface="Segoe UI Semibold"/>
                  <a:ea typeface="+mn-ea"/>
                  <a:cs typeface="+mn-cs"/>
                </a:rPr>
                <a:t>Streaming replication</a:t>
              </a:r>
            </a:p>
          </p:txBody>
        </p:sp>
      </p:grpSp>
      <p:grpSp>
        <p:nvGrpSpPr>
          <p:cNvPr id="4" name="Group 3">
            <a:extLst>
              <a:ext uri="{FF2B5EF4-FFF2-40B4-BE49-F238E27FC236}">
                <a16:creationId xmlns:a16="http://schemas.microsoft.com/office/drawing/2014/main" id="{5E4D1F53-DC1E-4C3C-812E-73829FF1464C}"/>
              </a:ext>
              <a:ext uri="{C183D7F6-B498-43B3-948B-1728B52AA6E4}">
                <adec:decorative xmlns:adec="http://schemas.microsoft.com/office/drawing/2017/decorative" val="1"/>
              </a:ext>
            </a:extLst>
          </p:cNvPr>
          <p:cNvGrpSpPr/>
          <p:nvPr/>
        </p:nvGrpSpPr>
        <p:grpSpPr>
          <a:xfrm>
            <a:off x="6473573" y="2343150"/>
            <a:ext cx="5620118" cy="3932090"/>
            <a:chOff x="5982919" y="2343150"/>
            <a:chExt cx="5620118" cy="3932090"/>
          </a:xfrm>
        </p:grpSpPr>
        <p:sp>
          <p:nvSpPr>
            <p:cNvPr id="262" name="Metadata box">
              <a:extLst>
                <a:ext uri="{FF2B5EF4-FFF2-40B4-BE49-F238E27FC236}">
                  <a16:creationId xmlns:a16="http://schemas.microsoft.com/office/drawing/2014/main" id="{9B21E8A1-4E78-4F2E-BF86-E0438E5C9EA1}"/>
                </a:ext>
                <a:ext uri="{C183D7F6-B498-43B3-948B-1728B52AA6E4}">
                  <adec:decorative xmlns:adec="http://schemas.microsoft.com/office/drawing/2017/decorative" val="1"/>
                </a:ext>
              </a:extLst>
            </p:cNvPr>
            <p:cNvSpPr/>
            <p:nvPr/>
          </p:nvSpPr>
          <p:spPr bwMode="auto">
            <a:xfrm>
              <a:off x="7381585" y="2343150"/>
              <a:ext cx="4221452" cy="3932090"/>
            </a:xfrm>
            <a:prstGeom prst="rect">
              <a:avLst/>
            </a:prstGeom>
            <a:solidFill>
              <a:srgbClr val="000000"/>
            </a:solidFill>
            <a:ln w="19050" cap="flat" cmpd="sng" algn="ctr">
              <a:solidFill>
                <a:srgbClr val="0078D4"/>
              </a:solidFill>
              <a:prstDash val="solid"/>
              <a:miter lim="800000"/>
              <a:headEnd type="none" w="med" len="med"/>
              <a:tailEnd type="none" w="med" len="med"/>
            </a:ln>
            <a:effectLst>
              <a:outerShdw blurRad="190500" algn="tl" rotWithShape="0">
                <a:srgbClr val="0078D4">
                  <a:alpha val="33000"/>
                </a:srgbClr>
              </a:outerShdw>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endParaRPr>
            </a:p>
          </p:txBody>
        </p:sp>
        <p:sp>
          <p:nvSpPr>
            <p:cNvPr id="263" name="Metadata box">
              <a:extLst>
                <a:ext uri="{FF2B5EF4-FFF2-40B4-BE49-F238E27FC236}">
                  <a16:creationId xmlns:a16="http://schemas.microsoft.com/office/drawing/2014/main" id="{B259B94F-00D1-4FD8-B7DD-E9EDC18EE903}"/>
                </a:ext>
                <a:ext uri="{C183D7F6-B498-43B3-948B-1728B52AA6E4}">
                  <adec:decorative xmlns:adec="http://schemas.microsoft.com/office/drawing/2017/decorative" val="1"/>
                </a:ext>
              </a:extLst>
            </p:cNvPr>
            <p:cNvSpPr/>
            <p:nvPr/>
          </p:nvSpPr>
          <p:spPr bwMode="auto">
            <a:xfrm rot="16200000">
              <a:off x="5590467" y="4134268"/>
              <a:ext cx="3932090" cy="349854"/>
            </a:xfrm>
            <a:prstGeom prst="rect">
              <a:avLst/>
            </a:prstGeom>
            <a:noFill/>
            <a:ln w="19050" cap="flat" cmpd="sng" algn="ctr">
              <a:solidFill>
                <a:srgbClr val="0078D4"/>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ctr" anchorCtr="0" forceAA="0" compatLnSpc="1">
              <a:prstTxWarp prst="textNoShape">
                <a:avLst/>
              </a:prstTxWarp>
              <a:noAutofit/>
            </a:bodyPr>
            <a:lstStyle/>
            <a:p>
              <a:pPr marL="0" marR="0" lvl="0" indent="0" algn="ctr" defTabSz="913727" rtl="0" eaLnBrk="1" fontAlgn="auto" latinLnBrk="0" hangingPunct="1">
                <a:lnSpc>
                  <a:spcPct val="90000"/>
                </a:lnSpc>
                <a:spcBef>
                  <a:spcPts val="0"/>
                </a:spcBef>
                <a:spcAft>
                  <a:spcPts val="1273"/>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Server group</a:t>
              </a:r>
            </a:p>
          </p:txBody>
        </p:sp>
        <p:cxnSp>
          <p:nvCxnSpPr>
            <p:cNvPr id="264" name="left back arrow">
              <a:extLst>
                <a:ext uri="{FF2B5EF4-FFF2-40B4-BE49-F238E27FC236}">
                  <a16:creationId xmlns:a16="http://schemas.microsoft.com/office/drawing/2014/main" id="{66D71996-7A88-40D9-87B3-A86EB17F3464}"/>
                </a:ext>
                <a:ext uri="{C183D7F6-B498-43B3-948B-1728B52AA6E4}">
                  <adec:decorative xmlns:adec="http://schemas.microsoft.com/office/drawing/2017/decorative" val="1"/>
                </a:ext>
              </a:extLst>
            </p:cNvPr>
            <p:cNvCxnSpPr>
              <a:cxnSpLocks/>
              <a:stCxn id="265" idx="3"/>
              <a:endCxn id="263" idx="0"/>
            </p:cNvCxnSpPr>
            <p:nvPr/>
          </p:nvCxnSpPr>
          <p:spPr>
            <a:xfrm>
              <a:off x="7065125" y="4309195"/>
              <a:ext cx="316460" cy="0"/>
            </a:xfrm>
            <a:prstGeom prst="straightConnector1">
              <a:avLst/>
            </a:prstGeom>
            <a:ln w="19050">
              <a:solidFill>
                <a:schemeClr val="tx1"/>
              </a:solidFill>
              <a:miter lim="80000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5" name="Rectangle 264">
              <a:extLst>
                <a:ext uri="{FF2B5EF4-FFF2-40B4-BE49-F238E27FC236}">
                  <a16:creationId xmlns:a16="http://schemas.microsoft.com/office/drawing/2014/main" id="{C1AEFD5F-7ED4-4C03-8260-81D4280481B4}"/>
                </a:ext>
                <a:ext uri="{C183D7F6-B498-43B3-948B-1728B52AA6E4}">
                  <adec:decorative xmlns:adec="http://schemas.microsoft.com/office/drawing/2017/decorative" val="1"/>
                </a:ext>
              </a:extLst>
            </p:cNvPr>
            <p:cNvSpPr/>
            <p:nvPr/>
          </p:nvSpPr>
          <p:spPr>
            <a:xfrm>
              <a:off x="5982919" y="4112376"/>
              <a:ext cx="1082206" cy="393638"/>
            </a:xfrm>
            <a:prstGeom prst="rect">
              <a:avLst/>
            </a:prstGeom>
            <a:noFill/>
            <a:ln w="19050">
              <a:solidFill>
                <a:srgbClr val="0078D4"/>
              </a:solidFill>
              <a:miter lim="800000"/>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Application</a:t>
              </a:r>
            </a:p>
          </p:txBody>
        </p:sp>
        <p:sp>
          <p:nvSpPr>
            <p:cNvPr id="339" name="Rectangle 338">
              <a:extLst>
                <a:ext uri="{FF2B5EF4-FFF2-40B4-BE49-F238E27FC236}">
                  <a16:creationId xmlns:a16="http://schemas.microsoft.com/office/drawing/2014/main" id="{BCE3C296-EE02-4CF6-91F6-691594B26B8B}"/>
                </a:ext>
                <a:ext uri="{C183D7F6-B498-43B3-948B-1728B52AA6E4}">
                  <adec:decorative xmlns:adec="http://schemas.microsoft.com/office/drawing/2017/decorative" val="1"/>
                </a:ext>
              </a:extLst>
            </p:cNvPr>
            <p:cNvSpPr/>
            <p:nvPr/>
          </p:nvSpPr>
          <p:spPr>
            <a:xfrm>
              <a:off x="10009725" y="5024437"/>
              <a:ext cx="1463876" cy="1133423"/>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0" name="Text Placeholder 2">
              <a:extLst>
                <a:ext uri="{FF2B5EF4-FFF2-40B4-BE49-F238E27FC236}">
                  <a16:creationId xmlns:a16="http://schemas.microsoft.com/office/drawing/2014/main" id="{51594F9F-2E44-4DA4-AAF5-6C7BFDF73E42}"/>
                </a:ext>
                <a:ext uri="{C183D7F6-B498-43B3-948B-1728B52AA6E4}">
                  <adec:decorative xmlns:adec="http://schemas.microsoft.com/office/drawing/2017/decorative" val="1"/>
                </a:ext>
              </a:extLst>
            </p:cNvPr>
            <p:cNvSpPr txBox="1">
              <a:spLocks/>
            </p:cNvSpPr>
            <p:nvPr/>
          </p:nvSpPr>
          <p:spPr>
            <a:xfrm>
              <a:off x="10672484" y="5175656"/>
              <a:ext cx="687003" cy="307777"/>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727" rtl="0" eaLnBrk="1" fontAlgn="auto" latinLnBrk="0" hangingPunct="1">
                <a:lnSpc>
                  <a:spcPct val="100000"/>
                </a:lnSpc>
                <a:spcBef>
                  <a:spcPts val="0"/>
                </a:spcBef>
                <a:spcAft>
                  <a:spcPts val="1273"/>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prstClr val="white"/>
                  </a:solidFill>
                  <a:effectLst/>
                  <a:uLnTx/>
                  <a:uFillTx/>
                  <a:latin typeface="Segoe UI Semibold"/>
                  <a:ea typeface="+mn-ea"/>
                  <a:cs typeface="+mn-cs"/>
                </a:rPr>
                <a:t>Worker </a:t>
              </a:r>
              <a:r>
                <a:rPr kumimoji="0" lang="en-US" sz="1000" b="0" i="1" u="none" strike="noStrike" kern="1200" cap="none" spc="0" normalizeH="0" baseline="0" noProof="0">
                  <a:ln>
                    <a:noFill/>
                  </a:ln>
                  <a:solidFill>
                    <a:prstClr val="white"/>
                  </a:solidFill>
                  <a:effectLst/>
                  <a:uLnTx/>
                  <a:uFillTx/>
                  <a:latin typeface="Segoe UI Semibold"/>
                  <a:ea typeface="+mn-ea"/>
                  <a:cs typeface="+mn-cs"/>
                </a:rPr>
                <a:t>n</a:t>
              </a:r>
              <a:r>
                <a:rPr kumimoji="0" lang="en-US" sz="1000" b="0" i="0" u="none" strike="noStrike" kern="1200" cap="none" spc="0" normalizeH="0" baseline="0" noProof="0">
                  <a:ln>
                    <a:noFill/>
                  </a:ln>
                  <a:solidFill>
                    <a:prstClr val="white"/>
                  </a:solidFill>
                  <a:effectLst/>
                  <a:uLnTx/>
                  <a:uFillTx/>
                  <a:latin typeface="Segoe UI Semibold"/>
                  <a:ea typeface="+mn-ea"/>
                  <a:cs typeface="+mn-cs"/>
                </a:rPr>
                <a:t> Primary</a:t>
              </a:r>
            </a:p>
          </p:txBody>
        </p:sp>
        <p:sp>
          <p:nvSpPr>
            <p:cNvPr id="343" name="Text Placeholder 2">
              <a:extLst>
                <a:ext uri="{FF2B5EF4-FFF2-40B4-BE49-F238E27FC236}">
                  <a16:creationId xmlns:a16="http://schemas.microsoft.com/office/drawing/2014/main" id="{07800495-9E22-47E3-BBE3-3D1CE817BB0B}"/>
                </a:ext>
                <a:ext uri="{C183D7F6-B498-43B3-948B-1728B52AA6E4}">
                  <adec:decorative xmlns:adec="http://schemas.microsoft.com/office/drawing/2017/decorative" val="1"/>
                </a:ext>
              </a:extLst>
            </p:cNvPr>
            <p:cNvSpPr txBox="1">
              <a:spLocks/>
            </p:cNvSpPr>
            <p:nvPr/>
          </p:nvSpPr>
          <p:spPr>
            <a:xfrm>
              <a:off x="10672484" y="5715766"/>
              <a:ext cx="687003" cy="307777"/>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727" rtl="0" eaLnBrk="1" fontAlgn="auto" latinLnBrk="0" hangingPunct="1">
                <a:lnSpc>
                  <a:spcPct val="100000"/>
                </a:lnSpc>
                <a:spcBef>
                  <a:spcPts val="0"/>
                </a:spcBef>
                <a:spcAft>
                  <a:spcPts val="1273"/>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prstClr val="white"/>
                  </a:solidFill>
                  <a:effectLst/>
                  <a:uLnTx/>
                  <a:uFillTx/>
                  <a:latin typeface="Segoe UI Semibold"/>
                  <a:ea typeface="+mn-ea"/>
                  <a:cs typeface="+mn-cs"/>
                </a:rPr>
                <a:t>Worker </a:t>
              </a:r>
              <a:r>
                <a:rPr kumimoji="0" lang="en-US" sz="1000" b="0" i="1" u="none" strike="noStrike" kern="1200" cap="none" spc="0" normalizeH="0" baseline="0" noProof="0">
                  <a:ln>
                    <a:noFill/>
                  </a:ln>
                  <a:solidFill>
                    <a:prstClr val="white"/>
                  </a:solidFill>
                  <a:effectLst/>
                  <a:uLnTx/>
                  <a:uFillTx/>
                  <a:latin typeface="Segoe UI Semibold"/>
                  <a:ea typeface="+mn-ea"/>
                  <a:cs typeface="+mn-cs"/>
                </a:rPr>
                <a:t>n</a:t>
              </a:r>
              <a:r>
                <a:rPr kumimoji="0" lang="en-US" sz="1000" b="0" i="0" u="none" strike="noStrike" kern="1200" cap="none" spc="0" normalizeH="0" baseline="0" noProof="0">
                  <a:ln>
                    <a:noFill/>
                  </a:ln>
                  <a:solidFill>
                    <a:prstClr val="white"/>
                  </a:solidFill>
                  <a:effectLst/>
                  <a:uLnTx/>
                  <a:uFillTx/>
                  <a:latin typeface="Segoe UI Semibold"/>
                  <a:ea typeface="+mn-ea"/>
                  <a:cs typeface="+mn-cs"/>
                </a:rPr>
                <a:t> Secondary</a:t>
              </a:r>
            </a:p>
          </p:txBody>
        </p:sp>
        <p:sp>
          <p:nvSpPr>
            <p:cNvPr id="344" name="Rectangle 343">
              <a:extLst>
                <a:ext uri="{FF2B5EF4-FFF2-40B4-BE49-F238E27FC236}">
                  <a16:creationId xmlns:a16="http://schemas.microsoft.com/office/drawing/2014/main" id="{829BC4AC-91C7-4582-ABDD-F3FF3CD406C6}"/>
                </a:ext>
                <a:ext uri="{C183D7F6-B498-43B3-948B-1728B52AA6E4}">
                  <adec:decorative xmlns:adec="http://schemas.microsoft.com/office/drawing/2017/decorative" val="1"/>
                </a:ext>
              </a:extLst>
            </p:cNvPr>
            <p:cNvSpPr/>
            <p:nvPr/>
          </p:nvSpPr>
          <p:spPr>
            <a:xfrm>
              <a:off x="7951586" y="5795959"/>
              <a:ext cx="1082206" cy="361901"/>
            </a:xfrm>
            <a:prstGeom prst="rect">
              <a:avLst/>
            </a:prstGeom>
            <a:solidFill>
              <a:srgbClr val="50E6FF"/>
            </a:solidFill>
            <a:ln w="19050">
              <a:noFill/>
              <a:miter lim="800000"/>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Monitor</a:t>
              </a:r>
            </a:p>
          </p:txBody>
        </p:sp>
        <p:grpSp>
          <p:nvGrpSpPr>
            <p:cNvPr id="58" name="Group 57">
              <a:extLst>
                <a:ext uri="{FF2B5EF4-FFF2-40B4-BE49-F238E27FC236}">
                  <a16:creationId xmlns:a16="http://schemas.microsoft.com/office/drawing/2014/main" id="{B03F36A0-45A3-42E9-A816-F9FB4EBC8F41}"/>
                </a:ext>
              </a:extLst>
            </p:cNvPr>
            <p:cNvGrpSpPr/>
            <p:nvPr/>
          </p:nvGrpSpPr>
          <p:grpSpPr>
            <a:xfrm>
              <a:off x="10071510" y="5659419"/>
              <a:ext cx="421936" cy="416103"/>
              <a:chOff x="9844422" y="5683234"/>
              <a:chExt cx="421936" cy="416103"/>
            </a:xfrm>
          </p:grpSpPr>
          <p:sp>
            <p:nvSpPr>
              <p:cNvPr id="353" name="top right box">
                <a:extLst>
                  <a:ext uri="{FF2B5EF4-FFF2-40B4-BE49-F238E27FC236}">
                    <a16:creationId xmlns:a16="http://schemas.microsoft.com/office/drawing/2014/main" id="{F75E0159-B3FB-4834-82DA-A5355637AFBE}"/>
                  </a:ext>
                  <a:ext uri="{C183D7F6-B498-43B3-948B-1728B52AA6E4}">
                    <adec:decorative xmlns:adec="http://schemas.microsoft.com/office/drawing/2017/decorative" val="1"/>
                  </a:ext>
                </a:extLst>
              </p:cNvPr>
              <p:cNvSpPr/>
              <p:nvPr/>
            </p:nvSpPr>
            <p:spPr bwMode="auto">
              <a:xfrm>
                <a:off x="9893132" y="5726110"/>
                <a:ext cx="373226" cy="373227"/>
              </a:xfrm>
              <a:prstGeom prst="rect">
                <a:avLst/>
              </a:prstGeom>
              <a:noFill/>
              <a:ln w="19050" cap="flat" cmpd="sng" algn="ctr">
                <a:solidFill>
                  <a:srgbClr val="0078D4"/>
                </a:solidFill>
                <a:prstDash val="solid"/>
                <a:miter lim="800000"/>
                <a:headEnd type="none" w="med" len="med"/>
                <a:tailEnd type="none" w="med" len="med"/>
              </a:ln>
              <a:effectLst/>
            </p:spPr>
            <p:txBody>
              <a:bodyPr rot="0" spcFirstLastPara="0" vertOverflow="overflow" horzOverflow="overflow" vert="horz" wrap="square" lIns="27432" tIns="27432" rIns="27432" bIns="27432" numCol="1" spcCol="0" rtlCol="0" fromWordArt="0" anchor="t" anchorCtr="0" forceAA="0" compatLnSpc="1">
                <a:prstTxWarp prst="textNoShape">
                  <a:avLst/>
                </a:prstTxWarp>
                <a:noAutofit/>
              </a:bodyPr>
              <a:lstStyle/>
              <a:p>
                <a:pPr marL="0" marR="0" lvl="0" indent="0" algn="r" defTabSz="913727" rtl="0" eaLnBrk="1" fontAlgn="auto" latinLnBrk="0" hangingPunct="1">
                  <a:lnSpc>
                    <a:spcPct val="90000"/>
                  </a:lnSpc>
                  <a:spcBef>
                    <a:spcPts val="0"/>
                  </a:spcBef>
                  <a:spcAft>
                    <a:spcPts val="1273"/>
                  </a:spcAft>
                  <a:buClrTx/>
                  <a:buSzPct val="90000"/>
                  <a:buFont typeface="Wingdings" panose="05000000000000000000" pitchFamily="2" charset="2"/>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mn-cs"/>
                  </a:rPr>
                  <a:t>W</a:t>
                </a:r>
                <a:r>
                  <a:rPr kumimoji="0" lang="en-US" sz="700" b="0" i="0" u="none" strike="noStrike" kern="1200" cap="none" spc="0" normalizeH="0" baseline="-25000" noProof="0">
                    <a:ln>
                      <a:noFill/>
                    </a:ln>
                    <a:solidFill>
                      <a:srgbClr val="FFFFFF"/>
                    </a:solidFill>
                    <a:effectLst/>
                    <a:uLnTx/>
                    <a:uFillTx/>
                    <a:latin typeface="Segoe UI"/>
                    <a:ea typeface="+mn-ea"/>
                    <a:cs typeface="+mn-cs"/>
                  </a:rPr>
                  <a:t>1</a:t>
                </a:r>
              </a:p>
            </p:txBody>
          </p:sp>
          <p:grpSp>
            <p:nvGrpSpPr>
              <p:cNvPr id="354" name="Group 353">
                <a:extLst>
                  <a:ext uri="{FF2B5EF4-FFF2-40B4-BE49-F238E27FC236}">
                    <a16:creationId xmlns:a16="http://schemas.microsoft.com/office/drawing/2014/main" id="{659A55D0-7BD7-456A-8FB0-95BD79716084}"/>
                  </a:ext>
                </a:extLst>
              </p:cNvPr>
              <p:cNvGrpSpPr>
                <a:grpSpLocks noChangeAspect="1"/>
              </p:cNvGrpSpPr>
              <p:nvPr/>
            </p:nvGrpSpPr>
            <p:grpSpPr>
              <a:xfrm>
                <a:off x="9933749" y="5834489"/>
                <a:ext cx="212540" cy="223213"/>
                <a:chOff x="2235201" y="1839913"/>
                <a:chExt cx="3659187" cy="3790951"/>
              </a:xfrm>
              <a:solidFill>
                <a:schemeClr val="tx1"/>
              </a:solidFill>
            </p:grpSpPr>
            <p:sp>
              <p:nvSpPr>
                <p:cNvPr id="355" name="Freeform 25">
                  <a:extLst>
                    <a:ext uri="{FF2B5EF4-FFF2-40B4-BE49-F238E27FC236}">
                      <a16:creationId xmlns:a16="http://schemas.microsoft.com/office/drawing/2014/main" id="{F1F81759-CB15-4D89-AD33-E3C9DCA907E4}"/>
                    </a:ext>
                    <a:ext uri="{C183D7F6-B498-43B3-948B-1728B52AA6E4}">
                      <adec:decorative xmlns:adec="http://schemas.microsoft.com/office/drawing/2017/decorative" val="1"/>
                    </a:ext>
                  </a:extLst>
                </p:cNvPr>
                <p:cNvSpPr>
                  <a:spLocks/>
                </p:cNvSpPr>
                <p:nvPr/>
              </p:nvSpPr>
              <p:spPr bwMode="auto">
                <a:xfrm>
                  <a:off x="3313113" y="1924051"/>
                  <a:ext cx="1911350" cy="3706813"/>
                </a:xfrm>
                <a:custGeom>
                  <a:avLst/>
                  <a:gdLst>
                    <a:gd name="T0" fmla="*/ 70 w 425"/>
                    <a:gd name="T1" fmla="*/ 185 h 825"/>
                    <a:gd name="T2" fmla="*/ 151 w 425"/>
                    <a:gd name="T3" fmla="*/ 240 h 825"/>
                    <a:gd name="T4" fmla="*/ 137 w 425"/>
                    <a:gd name="T5" fmla="*/ 430 h 825"/>
                    <a:gd name="T6" fmla="*/ 129 w 425"/>
                    <a:gd name="T7" fmla="*/ 448 h 825"/>
                    <a:gd name="T8" fmla="*/ 128 w 425"/>
                    <a:gd name="T9" fmla="*/ 453 h 825"/>
                    <a:gd name="T10" fmla="*/ 117 w 425"/>
                    <a:gd name="T11" fmla="*/ 487 h 825"/>
                    <a:gd name="T12" fmla="*/ 142 w 425"/>
                    <a:gd name="T13" fmla="*/ 490 h 825"/>
                    <a:gd name="T14" fmla="*/ 171 w 425"/>
                    <a:gd name="T15" fmla="*/ 524 h 825"/>
                    <a:gd name="T16" fmla="*/ 173 w 425"/>
                    <a:gd name="T17" fmla="*/ 532 h 825"/>
                    <a:gd name="T18" fmla="*/ 173 w 425"/>
                    <a:gd name="T19" fmla="*/ 536 h 825"/>
                    <a:gd name="T20" fmla="*/ 183 w 425"/>
                    <a:gd name="T21" fmla="*/ 763 h 825"/>
                    <a:gd name="T22" fmla="*/ 274 w 425"/>
                    <a:gd name="T23" fmla="*/ 813 h 825"/>
                    <a:gd name="T24" fmla="*/ 359 w 425"/>
                    <a:gd name="T25" fmla="*/ 728 h 825"/>
                    <a:gd name="T26" fmla="*/ 381 w 425"/>
                    <a:gd name="T27" fmla="*/ 548 h 825"/>
                    <a:gd name="T28" fmla="*/ 419 w 425"/>
                    <a:gd name="T29" fmla="*/ 485 h 825"/>
                    <a:gd name="T30" fmla="*/ 413 w 425"/>
                    <a:gd name="T31" fmla="*/ 476 h 825"/>
                    <a:gd name="T32" fmla="*/ 384 w 425"/>
                    <a:gd name="T33" fmla="*/ 431 h 825"/>
                    <a:gd name="T34" fmla="*/ 374 w 425"/>
                    <a:gd name="T35" fmla="*/ 411 h 825"/>
                    <a:gd name="T36" fmla="*/ 327 w 425"/>
                    <a:gd name="T37" fmla="*/ 210 h 825"/>
                    <a:gd name="T38" fmla="*/ 425 w 425"/>
                    <a:gd name="T39" fmla="*/ 181 h 825"/>
                    <a:gd name="T40" fmla="*/ 373 w 425"/>
                    <a:gd name="T41" fmla="*/ 92 h 825"/>
                    <a:gd name="T42" fmla="*/ 181 w 425"/>
                    <a:gd name="T43" fmla="*/ 0 h 825"/>
                    <a:gd name="T44" fmla="*/ 63 w 425"/>
                    <a:gd name="T45" fmla="*/ 45 h 825"/>
                    <a:gd name="T46" fmla="*/ 0 w 425"/>
                    <a:gd name="T47" fmla="*/ 208 h 825"/>
                    <a:gd name="T48" fmla="*/ 7 w 425"/>
                    <a:gd name="T49" fmla="*/ 205 h 825"/>
                    <a:gd name="T50" fmla="*/ 70 w 425"/>
                    <a:gd name="T51" fmla="*/ 18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825">
                      <a:moveTo>
                        <a:pt x="70" y="185"/>
                      </a:moveTo>
                      <a:cubicBezTo>
                        <a:pt x="113" y="181"/>
                        <a:pt x="142" y="200"/>
                        <a:pt x="151" y="240"/>
                      </a:cubicBezTo>
                      <a:cubicBezTo>
                        <a:pt x="174" y="347"/>
                        <a:pt x="153" y="395"/>
                        <a:pt x="137" y="430"/>
                      </a:cubicBezTo>
                      <a:cubicBezTo>
                        <a:pt x="135" y="436"/>
                        <a:pt x="132" y="442"/>
                        <a:pt x="129" y="448"/>
                      </a:cubicBezTo>
                      <a:cubicBezTo>
                        <a:pt x="128" y="453"/>
                        <a:pt x="128" y="453"/>
                        <a:pt x="128" y="453"/>
                      </a:cubicBezTo>
                      <a:cubicBezTo>
                        <a:pt x="123" y="465"/>
                        <a:pt x="119" y="477"/>
                        <a:pt x="117" y="487"/>
                      </a:cubicBezTo>
                      <a:cubicBezTo>
                        <a:pt x="128" y="484"/>
                        <a:pt x="137" y="488"/>
                        <a:pt x="142" y="490"/>
                      </a:cubicBezTo>
                      <a:cubicBezTo>
                        <a:pt x="155" y="496"/>
                        <a:pt x="166" y="509"/>
                        <a:pt x="171" y="524"/>
                      </a:cubicBezTo>
                      <a:cubicBezTo>
                        <a:pt x="172" y="527"/>
                        <a:pt x="173" y="529"/>
                        <a:pt x="173" y="532"/>
                      </a:cubicBezTo>
                      <a:cubicBezTo>
                        <a:pt x="173" y="533"/>
                        <a:pt x="173" y="535"/>
                        <a:pt x="173" y="536"/>
                      </a:cubicBezTo>
                      <a:cubicBezTo>
                        <a:pt x="170" y="644"/>
                        <a:pt x="175" y="741"/>
                        <a:pt x="183" y="763"/>
                      </a:cubicBezTo>
                      <a:cubicBezTo>
                        <a:pt x="197" y="796"/>
                        <a:pt x="217" y="825"/>
                        <a:pt x="274" y="813"/>
                      </a:cubicBezTo>
                      <a:cubicBezTo>
                        <a:pt x="330" y="801"/>
                        <a:pt x="349" y="781"/>
                        <a:pt x="359" y="728"/>
                      </a:cubicBezTo>
                      <a:cubicBezTo>
                        <a:pt x="365" y="687"/>
                        <a:pt x="379" y="572"/>
                        <a:pt x="381" y="548"/>
                      </a:cubicBezTo>
                      <a:cubicBezTo>
                        <a:pt x="379" y="499"/>
                        <a:pt x="405" y="489"/>
                        <a:pt x="419" y="485"/>
                      </a:cubicBezTo>
                      <a:cubicBezTo>
                        <a:pt x="418" y="483"/>
                        <a:pt x="415" y="479"/>
                        <a:pt x="413" y="476"/>
                      </a:cubicBezTo>
                      <a:cubicBezTo>
                        <a:pt x="404" y="466"/>
                        <a:pt x="393" y="452"/>
                        <a:pt x="384" y="431"/>
                      </a:cubicBezTo>
                      <a:cubicBezTo>
                        <a:pt x="383" y="428"/>
                        <a:pt x="379" y="420"/>
                        <a:pt x="374" y="411"/>
                      </a:cubicBezTo>
                      <a:cubicBezTo>
                        <a:pt x="347" y="363"/>
                        <a:pt x="291" y="262"/>
                        <a:pt x="327" y="210"/>
                      </a:cubicBezTo>
                      <a:cubicBezTo>
                        <a:pt x="344" y="186"/>
                        <a:pt x="376" y="177"/>
                        <a:pt x="425" y="181"/>
                      </a:cubicBezTo>
                      <a:cubicBezTo>
                        <a:pt x="418" y="162"/>
                        <a:pt x="402" y="127"/>
                        <a:pt x="373" y="92"/>
                      </a:cubicBezTo>
                      <a:cubicBezTo>
                        <a:pt x="338" y="51"/>
                        <a:pt x="277" y="2"/>
                        <a:pt x="181" y="0"/>
                      </a:cubicBezTo>
                      <a:cubicBezTo>
                        <a:pt x="133" y="0"/>
                        <a:pt x="93" y="14"/>
                        <a:pt x="63" y="45"/>
                      </a:cubicBezTo>
                      <a:cubicBezTo>
                        <a:pt x="16" y="92"/>
                        <a:pt x="3" y="168"/>
                        <a:pt x="0" y="208"/>
                      </a:cubicBezTo>
                      <a:cubicBezTo>
                        <a:pt x="2" y="207"/>
                        <a:pt x="5" y="206"/>
                        <a:pt x="7" y="205"/>
                      </a:cubicBezTo>
                      <a:cubicBezTo>
                        <a:pt x="19" y="198"/>
                        <a:pt x="43" y="188"/>
                        <a:pt x="70"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56" name="Freeform 26">
                  <a:extLst>
                    <a:ext uri="{FF2B5EF4-FFF2-40B4-BE49-F238E27FC236}">
                      <a16:creationId xmlns:a16="http://schemas.microsoft.com/office/drawing/2014/main" id="{69D4A37F-A18C-41B9-BCA4-EC609B191C42}"/>
                    </a:ext>
                    <a:ext uri="{C183D7F6-B498-43B3-948B-1728B52AA6E4}">
                      <adec:decorative xmlns:adec="http://schemas.microsoft.com/office/drawing/2017/decorative" val="1"/>
                    </a:ext>
                  </a:extLst>
                </p:cNvPr>
                <p:cNvSpPr>
                  <a:spLocks/>
                </p:cNvSpPr>
                <p:nvPr/>
              </p:nvSpPr>
              <p:spPr bwMode="auto">
                <a:xfrm>
                  <a:off x="5133976" y="4206876"/>
                  <a:ext cx="652463" cy="201613"/>
                </a:xfrm>
                <a:custGeom>
                  <a:avLst/>
                  <a:gdLst>
                    <a:gd name="T0" fmla="*/ 2 w 145"/>
                    <a:gd name="T1" fmla="*/ 39 h 45"/>
                    <a:gd name="T2" fmla="*/ 45 w 145"/>
                    <a:gd name="T3" fmla="*/ 44 h 45"/>
                    <a:gd name="T4" fmla="*/ 109 w 145"/>
                    <a:gd name="T5" fmla="*/ 31 h 45"/>
                    <a:gd name="T6" fmla="*/ 145 w 145"/>
                    <a:gd name="T7" fmla="*/ 7 h 45"/>
                    <a:gd name="T8" fmla="*/ 145 w 145"/>
                    <a:gd name="T9" fmla="*/ 7 h 45"/>
                    <a:gd name="T10" fmla="*/ 33 w 145"/>
                    <a:gd name="T11" fmla="*/ 3 h 45"/>
                    <a:gd name="T12" fmla="*/ 29 w 145"/>
                    <a:gd name="T13" fmla="*/ 0 h 45"/>
                    <a:gd name="T14" fmla="*/ 24 w 145"/>
                    <a:gd name="T15" fmla="*/ 2 h 45"/>
                    <a:gd name="T16" fmla="*/ 2 w 145"/>
                    <a:gd name="T17"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45">
                      <a:moveTo>
                        <a:pt x="2" y="39"/>
                      </a:moveTo>
                      <a:cubicBezTo>
                        <a:pt x="5" y="41"/>
                        <a:pt x="19" y="45"/>
                        <a:pt x="45" y="44"/>
                      </a:cubicBezTo>
                      <a:cubicBezTo>
                        <a:pt x="69" y="43"/>
                        <a:pt x="93" y="38"/>
                        <a:pt x="109" y="31"/>
                      </a:cubicBezTo>
                      <a:cubicBezTo>
                        <a:pt x="126" y="23"/>
                        <a:pt x="138" y="14"/>
                        <a:pt x="145" y="7"/>
                      </a:cubicBezTo>
                      <a:cubicBezTo>
                        <a:pt x="145" y="7"/>
                        <a:pt x="145" y="7"/>
                        <a:pt x="145" y="7"/>
                      </a:cubicBezTo>
                      <a:cubicBezTo>
                        <a:pt x="92" y="18"/>
                        <a:pt x="54" y="17"/>
                        <a:pt x="33" y="3"/>
                      </a:cubicBezTo>
                      <a:cubicBezTo>
                        <a:pt x="32" y="2"/>
                        <a:pt x="31" y="1"/>
                        <a:pt x="29" y="0"/>
                      </a:cubicBezTo>
                      <a:cubicBezTo>
                        <a:pt x="27" y="1"/>
                        <a:pt x="26" y="1"/>
                        <a:pt x="24" y="2"/>
                      </a:cubicBezTo>
                      <a:cubicBezTo>
                        <a:pt x="12" y="5"/>
                        <a:pt x="0" y="8"/>
                        <a:pt x="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57" name="Freeform 27">
                  <a:extLst>
                    <a:ext uri="{FF2B5EF4-FFF2-40B4-BE49-F238E27FC236}">
                      <a16:creationId xmlns:a16="http://schemas.microsoft.com/office/drawing/2014/main" id="{03E976B7-B7FE-4A10-B202-5E1B15D640A7}"/>
                    </a:ext>
                    <a:ext uri="{C183D7F6-B498-43B3-948B-1728B52AA6E4}">
                      <adec:decorative xmlns:adec="http://schemas.microsoft.com/office/drawing/2017/decorative" val="1"/>
                    </a:ext>
                  </a:extLst>
                </p:cNvPr>
                <p:cNvSpPr>
                  <a:spLocks/>
                </p:cNvSpPr>
                <p:nvPr/>
              </p:nvSpPr>
              <p:spPr bwMode="auto">
                <a:xfrm>
                  <a:off x="2235201" y="1839913"/>
                  <a:ext cx="1289050" cy="2698750"/>
                </a:xfrm>
                <a:custGeom>
                  <a:avLst/>
                  <a:gdLst>
                    <a:gd name="T0" fmla="*/ 61 w 287"/>
                    <a:gd name="T1" fmla="*/ 48 h 601"/>
                    <a:gd name="T2" fmla="*/ 4 w 287"/>
                    <a:gd name="T3" fmla="*/ 213 h 601"/>
                    <a:gd name="T4" fmla="*/ 48 w 287"/>
                    <a:gd name="T5" fmla="*/ 416 h 601"/>
                    <a:gd name="T6" fmla="*/ 146 w 287"/>
                    <a:gd name="T7" fmla="*/ 594 h 601"/>
                    <a:gd name="T8" fmla="*/ 186 w 287"/>
                    <a:gd name="T9" fmla="*/ 576 h 601"/>
                    <a:gd name="T10" fmla="*/ 256 w 287"/>
                    <a:gd name="T11" fmla="*/ 497 h 601"/>
                    <a:gd name="T12" fmla="*/ 246 w 287"/>
                    <a:gd name="T13" fmla="*/ 488 h 601"/>
                    <a:gd name="T14" fmla="*/ 211 w 287"/>
                    <a:gd name="T15" fmla="*/ 375 h 601"/>
                    <a:gd name="T16" fmla="*/ 214 w 287"/>
                    <a:gd name="T17" fmla="*/ 269 h 601"/>
                    <a:gd name="T18" fmla="*/ 213 w 287"/>
                    <a:gd name="T19" fmla="*/ 255 h 601"/>
                    <a:gd name="T20" fmla="*/ 285 w 287"/>
                    <a:gd name="T21" fmla="*/ 45 h 601"/>
                    <a:gd name="T22" fmla="*/ 287 w 287"/>
                    <a:gd name="T23" fmla="*/ 44 h 601"/>
                    <a:gd name="T24" fmla="*/ 61 w 287"/>
                    <a:gd name="T25" fmla="*/ 48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601">
                      <a:moveTo>
                        <a:pt x="61" y="48"/>
                      </a:moveTo>
                      <a:cubicBezTo>
                        <a:pt x="20" y="78"/>
                        <a:pt x="0" y="133"/>
                        <a:pt x="4" y="213"/>
                      </a:cubicBezTo>
                      <a:cubicBezTo>
                        <a:pt x="6" y="238"/>
                        <a:pt x="21" y="328"/>
                        <a:pt x="48" y="416"/>
                      </a:cubicBezTo>
                      <a:cubicBezTo>
                        <a:pt x="80" y="519"/>
                        <a:pt x="115" y="584"/>
                        <a:pt x="146" y="594"/>
                      </a:cubicBezTo>
                      <a:cubicBezTo>
                        <a:pt x="151" y="596"/>
                        <a:pt x="165" y="601"/>
                        <a:pt x="186" y="576"/>
                      </a:cubicBezTo>
                      <a:cubicBezTo>
                        <a:pt x="215" y="541"/>
                        <a:pt x="243" y="510"/>
                        <a:pt x="256" y="497"/>
                      </a:cubicBezTo>
                      <a:cubicBezTo>
                        <a:pt x="253" y="494"/>
                        <a:pt x="249" y="491"/>
                        <a:pt x="246" y="488"/>
                      </a:cubicBezTo>
                      <a:cubicBezTo>
                        <a:pt x="218" y="458"/>
                        <a:pt x="205" y="417"/>
                        <a:pt x="211" y="375"/>
                      </a:cubicBezTo>
                      <a:cubicBezTo>
                        <a:pt x="217" y="330"/>
                        <a:pt x="215" y="290"/>
                        <a:pt x="214" y="269"/>
                      </a:cubicBezTo>
                      <a:cubicBezTo>
                        <a:pt x="213" y="263"/>
                        <a:pt x="213" y="258"/>
                        <a:pt x="213" y="255"/>
                      </a:cubicBezTo>
                      <a:cubicBezTo>
                        <a:pt x="213" y="247"/>
                        <a:pt x="211" y="120"/>
                        <a:pt x="285" y="45"/>
                      </a:cubicBezTo>
                      <a:cubicBezTo>
                        <a:pt x="285" y="45"/>
                        <a:pt x="286" y="44"/>
                        <a:pt x="287" y="44"/>
                      </a:cubicBezTo>
                      <a:cubicBezTo>
                        <a:pt x="242" y="29"/>
                        <a:pt x="129" y="0"/>
                        <a:pt x="61"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58" name="Freeform 28">
                  <a:extLst>
                    <a:ext uri="{FF2B5EF4-FFF2-40B4-BE49-F238E27FC236}">
                      <a16:creationId xmlns:a16="http://schemas.microsoft.com/office/drawing/2014/main" id="{B7B9913B-C848-4533-8A53-79177CB24ADD}"/>
                    </a:ext>
                    <a:ext uri="{C183D7F6-B498-43B3-948B-1728B52AA6E4}">
                      <adec:decorative xmlns:adec="http://schemas.microsoft.com/office/drawing/2017/decorative" val="1"/>
                    </a:ext>
                  </a:extLst>
                </p:cNvPr>
                <p:cNvSpPr>
                  <a:spLocks/>
                </p:cNvSpPr>
                <p:nvPr/>
              </p:nvSpPr>
              <p:spPr bwMode="auto">
                <a:xfrm>
                  <a:off x="4621213" y="1879601"/>
                  <a:ext cx="1273175" cy="2130425"/>
                </a:xfrm>
                <a:custGeom>
                  <a:avLst/>
                  <a:gdLst>
                    <a:gd name="T0" fmla="*/ 251 w 283"/>
                    <a:gd name="T1" fmla="*/ 84 h 474"/>
                    <a:gd name="T2" fmla="*/ 75 w 283"/>
                    <a:gd name="T3" fmla="*/ 0 h 474"/>
                    <a:gd name="T4" fmla="*/ 0 w 283"/>
                    <a:gd name="T5" fmla="*/ 8 h 474"/>
                    <a:gd name="T6" fmla="*/ 100 w 283"/>
                    <a:gd name="T7" fmla="*/ 83 h 474"/>
                    <a:gd name="T8" fmla="*/ 163 w 283"/>
                    <a:gd name="T9" fmla="*/ 202 h 474"/>
                    <a:gd name="T10" fmla="*/ 163 w 283"/>
                    <a:gd name="T11" fmla="*/ 209 h 474"/>
                    <a:gd name="T12" fmla="*/ 159 w 283"/>
                    <a:gd name="T13" fmla="*/ 258 h 474"/>
                    <a:gd name="T14" fmla="*/ 154 w 283"/>
                    <a:gd name="T15" fmla="*/ 298 h 474"/>
                    <a:gd name="T16" fmla="*/ 158 w 283"/>
                    <a:gd name="T17" fmla="*/ 343 h 474"/>
                    <a:gd name="T18" fmla="*/ 141 w 283"/>
                    <a:gd name="T19" fmla="*/ 469 h 474"/>
                    <a:gd name="T20" fmla="*/ 142 w 283"/>
                    <a:gd name="T21" fmla="*/ 470 h 474"/>
                    <a:gd name="T22" fmla="*/ 145 w 283"/>
                    <a:gd name="T23" fmla="*/ 474 h 474"/>
                    <a:gd name="T24" fmla="*/ 251 w 283"/>
                    <a:gd name="T25" fmla="*/ 8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3" h="474">
                      <a:moveTo>
                        <a:pt x="251" y="84"/>
                      </a:moveTo>
                      <a:cubicBezTo>
                        <a:pt x="209" y="30"/>
                        <a:pt x="150" y="2"/>
                        <a:pt x="75" y="0"/>
                      </a:cubicBezTo>
                      <a:cubicBezTo>
                        <a:pt x="45" y="0"/>
                        <a:pt x="19" y="4"/>
                        <a:pt x="0" y="8"/>
                      </a:cubicBezTo>
                      <a:cubicBezTo>
                        <a:pt x="44" y="28"/>
                        <a:pt x="77" y="57"/>
                        <a:pt x="100" y="83"/>
                      </a:cubicBezTo>
                      <a:cubicBezTo>
                        <a:pt x="141" y="131"/>
                        <a:pt x="161" y="184"/>
                        <a:pt x="163" y="202"/>
                      </a:cubicBezTo>
                      <a:cubicBezTo>
                        <a:pt x="163" y="205"/>
                        <a:pt x="163" y="207"/>
                        <a:pt x="163" y="209"/>
                      </a:cubicBezTo>
                      <a:cubicBezTo>
                        <a:pt x="163" y="228"/>
                        <a:pt x="161" y="243"/>
                        <a:pt x="159" y="258"/>
                      </a:cubicBezTo>
                      <a:cubicBezTo>
                        <a:pt x="157" y="271"/>
                        <a:pt x="154" y="283"/>
                        <a:pt x="154" y="298"/>
                      </a:cubicBezTo>
                      <a:cubicBezTo>
                        <a:pt x="154" y="312"/>
                        <a:pt x="155" y="327"/>
                        <a:pt x="158" y="343"/>
                      </a:cubicBezTo>
                      <a:cubicBezTo>
                        <a:pt x="162" y="381"/>
                        <a:pt x="167" y="425"/>
                        <a:pt x="141" y="469"/>
                      </a:cubicBezTo>
                      <a:cubicBezTo>
                        <a:pt x="141" y="469"/>
                        <a:pt x="141" y="470"/>
                        <a:pt x="142" y="470"/>
                      </a:cubicBezTo>
                      <a:cubicBezTo>
                        <a:pt x="143" y="472"/>
                        <a:pt x="144" y="473"/>
                        <a:pt x="145" y="474"/>
                      </a:cubicBezTo>
                      <a:cubicBezTo>
                        <a:pt x="248" y="312"/>
                        <a:pt x="283" y="125"/>
                        <a:pt x="251"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59" name="Freeform 29">
                  <a:extLst>
                    <a:ext uri="{FF2B5EF4-FFF2-40B4-BE49-F238E27FC236}">
                      <a16:creationId xmlns:a16="http://schemas.microsoft.com/office/drawing/2014/main" id="{224E95D8-A52B-489E-81C6-5B6F26E1AFF5}"/>
                    </a:ext>
                    <a:ext uri="{C183D7F6-B498-43B3-948B-1728B52AA6E4}">
                      <adec:decorative xmlns:adec="http://schemas.microsoft.com/office/drawing/2017/decorative" val="1"/>
                    </a:ext>
                  </a:extLst>
                </p:cNvPr>
                <p:cNvSpPr>
                  <a:spLocks/>
                </p:cNvSpPr>
                <p:nvPr/>
              </p:nvSpPr>
              <p:spPr bwMode="auto">
                <a:xfrm>
                  <a:off x="3367088" y="4216401"/>
                  <a:ext cx="615950" cy="376238"/>
                </a:xfrm>
                <a:custGeom>
                  <a:avLst/>
                  <a:gdLst>
                    <a:gd name="T0" fmla="*/ 18 w 137"/>
                    <a:gd name="T1" fmla="*/ 61 h 84"/>
                    <a:gd name="T2" fmla="*/ 0 w 137"/>
                    <a:gd name="T3" fmla="*/ 67 h 84"/>
                    <a:gd name="T4" fmla="*/ 17 w 137"/>
                    <a:gd name="T5" fmla="*/ 74 h 84"/>
                    <a:gd name="T6" fmla="*/ 133 w 137"/>
                    <a:gd name="T7" fmla="*/ 38 h 84"/>
                    <a:gd name="T8" fmla="*/ 134 w 137"/>
                    <a:gd name="T9" fmla="*/ 21 h 84"/>
                    <a:gd name="T10" fmla="*/ 121 w 137"/>
                    <a:gd name="T11" fmla="*/ 4 h 84"/>
                    <a:gd name="T12" fmla="*/ 101 w 137"/>
                    <a:gd name="T13" fmla="*/ 9 h 84"/>
                    <a:gd name="T14" fmla="*/ 101 w 137"/>
                    <a:gd name="T15" fmla="*/ 9 h 84"/>
                    <a:gd name="T16" fmla="*/ 88 w 137"/>
                    <a:gd name="T17" fmla="*/ 25 h 84"/>
                    <a:gd name="T18" fmla="*/ 18 w 137"/>
                    <a:gd name="T19"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84">
                      <a:moveTo>
                        <a:pt x="18" y="61"/>
                      </a:moveTo>
                      <a:cubicBezTo>
                        <a:pt x="8" y="64"/>
                        <a:pt x="3" y="66"/>
                        <a:pt x="0" y="67"/>
                      </a:cubicBezTo>
                      <a:cubicBezTo>
                        <a:pt x="3" y="70"/>
                        <a:pt x="10" y="73"/>
                        <a:pt x="17" y="74"/>
                      </a:cubicBezTo>
                      <a:cubicBezTo>
                        <a:pt x="51" y="83"/>
                        <a:pt x="99" y="84"/>
                        <a:pt x="133" y="38"/>
                      </a:cubicBezTo>
                      <a:cubicBezTo>
                        <a:pt x="137" y="32"/>
                        <a:pt x="135" y="25"/>
                        <a:pt x="134" y="21"/>
                      </a:cubicBezTo>
                      <a:cubicBezTo>
                        <a:pt x="132" y="14"/>
                        <a:pt x="126" y="6"/>
                        <a:pt x="121" y="4"/>
                      </a:cubicBezTo>
                      <a:cubicBezTo>
                        <a:pt x="114" y="1"/>
                        <a:pt x="110" y="0"/>
                        <a:pt x="101" y="9"/>
                      </a:cubicBezTo>
                      <a:cubicBezTo>
                        <a:pt x="101" y="9"/>
                        <a:pt x="101" y="9"/>
                        <a:pt x="101" y="9"/>
                      </a:cubicBezTo>
                      <a:cubicBezTo>
                        <a:pt x="96" y="15"/>
                        <a:pt x="92" y="20"/>
                        <a:pt x="88" y="25"/>
                      </a:cubicBezTo>
                      <a:cubicBezTo>
                        <a:pt x="72" y="45"/>
                        <a:pt x="65" y="52"/>
                        <a:pt x="1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60" name="Freeform 30">
                  <a:extLst>
                    <a:ext uri="{FF2B5EF4-FFF2-40B4-BE49-F238E27FC236}">
                      <a16:creationId xmlns:a16="http://schemas.microsoft.com/office/drawing/2014/main" id="{08DF96D2-AA69-4DCE-91AD-021AA74D0837}"/>
                    </a:ext>
                    <a:ext uri="{C183D7F6-B498-43B3-948B-1728B52AA6E4}">
                      <adec:decorative xmlns:adec="http://schemas.microsoft.com/office/drawing/2017/decorative" val="1"/>
                    </a:ext>
                  </a:extLst>
                </p:cNvPr>
                <p:cNvSpPr>
                  <a:spLocks noEditPoints="1"/>
                </p:cNvSpPr>
                <p:nvPr/>
              </p:nvSpPr>
              <p:spPr bwMode="auto">
                <a:xfrm>
                  <a:off x="4756151" y="2841626"/>
                  <a:ext cx="490538" cy="1036638"/>
                </a:xfrm>
                <a:custGeom>
                  <a:avLst/>
                  <a:gdLst>
                    <a:gd name="T0" fmla="*/ 98 w 109"/>
                    <a:gd name="T1" fmla="*/ 83 h 231"/>
                    <a:gd name="T2" fmla="*/ 103 w 109"/>
                    <a:gd name="T3" fmla="*/ 41 h 231"/>
                    <a:gd name="T4" fmla="*/ 107 w 109"/>
                    <a:gd name="T5" fmla="*/ 4 h 231"/>
                    <a:gd name="T6" fmla="*/ 27 w 109"/>
                    <a:gd name="T7" fmla="*/ 21 h 231"/>
                    <a:gd name="T8" fmla="*/ 76 w 109"/>
                    <a:gd name="T9" fmla="*/ 194 h 231"/>
                    <a:gd name="T10" fmla="*/ 87 w 109"/>
                    <a:gd name="T11" fmla="*/ 217 h 231"/>
                    <a:gd name="T12" fmla="*/ 94 w 109"/>
                    <a:gd name="T13" fmla="*/ 231 h 231"/>
                    <a:gd name="T14" fmla="*/ 102 w 109"/>
                    <a:gd name="T15" fmla="*/ 132 h 231"/>
                    <a:gd name="T16" fmla="*/ 98 w 109"/>
                    <a:gd name="T17" fmla="*/ 83 h 231"/>
                    <a:gd name="T18" fmla="*/ 77 w 109"/>
                    <a:gd name="T19" fmla="*/ 33 h 231"/>
                    <a:gd name="T20" fmla="*/ 62 w 109"/>
                    <a:gd name="T21" fmla="*/ 41 h 231"/>
                    <a:gd name="T22" fmla="*/ 59 w 109"/>
                    <a:gd name="T23" fmla="*/ 41 h 231"/>
                    <a:gd name="T24" fmla="*/ 39 w 109"/>
                    <a:gd name="T25" fmla="*/ 28 h 231"/>
                    <a:gd name="T26" fmla="*/ 59 w 109"/>
                    <a:gd name="T27" fmla="*/ 15 h 231"/>
                    <a:gd name="T28" fmla="*/ 83 w 109"/>
                    <a:gd name="T29" fmla="*/ 21 h 231"/>
                    <a:gd name="T30" fmla="*/ 83 w 109"/>
                    <a:gd name="T31" fmla="*/ 21 h 231"/>
                    <a:gd name="T32" fmla="*/ 77 w 109"/>
                    <a:gd name="T33"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231">
                      <a:moveTo>
                        <a:pt x="98" y="83"/>
                      </a:moveTo>
                      <a:cubicBezTo>
                        <a:pt x="99" y="67"/>
                        <a:pt x="101" y="54"/>
                        <a:pt x="103" y="41"/>
                      </a:cubicBezTo>
                      <a:cubicBezTo>
                        <a:pt x="105" y="28"/>
                        <a:pt x="107" y="17"/>
                        <a:pt x="107" y="4"/>
                      </a:cubicBezTo>
                      <a:cubicBezTo>
                        <a:pt x="76" y="0"/>
                        <a:pt x="41" y="1"/>
                        <a:pt x="27" y="21"/>
                      </a:cubicBezTo>
                      <a:cubicBezTo>
                        <a:pt x="0" y="59"/>
                        <a:pt x="53" y="154"/>
                        <a:pt x="76" y="194"/>
                      </a:cubicBezTo>
                      <a:cubicBezTo>
                        <a:pt x="81" y="204"/>
                        <a:pt x="85" y="212"/>
                        <a:pt x="87" y="217"/>
                      </a:cubicBezTo>
                      <a:cubicBezTo>
                        <a:pt x="90" y="222"/>
                        <a:pt x="92" y="227"/>
                        <a:pt x="94" y="231"/>
                      </a:cubicBezTo>
                      <a:cubicBezTo>
                        <a:pt x="109" y="198"/>
                        <a:pt x="106" y="164"/>
                        <a:pt x="102" y="132"/>
                      </a:cubicBezTo>
                      <a:cubicBezTo>
                        <a:pt x="100" y="116"/>
                        <a:pt x="98" y="99"/>
                        <a:pt x="98" y="83"/>
                      </a:cubicBezTo>
                      <a:close/>
                      <a:moveTo>
                        <a:pt x="77" y="33"/>
                      </a:moveTo>
                      <a:cubicBezTo>
                        <a:pt x="75" y="35"/>
                        <a:pt x="69" y="40"/>
                        <a:pt x="62" y="41"/>
                      </a:cubicBezTo>
                      <a:cubicBezTo>
                        <a:pt x="62" y="41"/>
                        <a:pt x="61" y="41"/>
                        <a:pt x="59" y="41"/>
                      </a:cubicBezTo>
                      <a:cubicBezTo>
                        <a:pt x="49" y="41"/>
                        <a:pt x="40" y="33"/>
                        <a:pt x="39" y="28"/>
                      </a:cubicBezTo>
                      <a:cubicBezTo>
                        <a:pt x="38" y="21"/>
                        <a:pt x="49" y="16"/>
                        <a:pt x="59" y="15"/>
                      </a:cubicBezTo>
                      <a:cubicBezTo>
                        <a:pt x="70" y="14"/>
                        <a:pt x="82" y="15"/>
                        <a:pt x="83" y="21"/>
                      </a:cubicBezTo>
                      <a:cubicBezTo>
                        <a:pt x="83" y="21"/>
                        <a:pt x="83" y="21"/>
                        <a:pt x="83" y="21"/>
                      </a:cubicBezTo>
                      <a:cubicBezTo>
                        <a:pt x="83" y="24"/>
                        <a:pt x="81" y="29"/>
                        <a:pt x="7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61" name="Freeform 31">
                  <a:extLst>
                    <a:ext uri="{FF2B5EF4-FFF2-40B4-BE49-F238E27FC236}">
                      <a16:creationId xmlns:a16="http://schemas.microsoft.com/office/drawing/2014/main" id="{36A98935-02CF-4C9C-827E-31F5574384DA}"/>
                    </a:ext>
                    <a:ext uri="{C183D7F6-B498-43B3-948B-1728B52AA6E4}">
                      <adec:decorative xmlns:adec="http://schemas.microsoft.com/office/drawing/2017/decorative" val="1"/>
                    </a:ext>
                  </a:extLst>
                </p:cNvPr>
                <p:cNvSpPr>
                  <a:spLocks noEditPoints="1"/>
                </p:cNvSpPr>
                <p:nvPr/>
              </p:nvSpPr>
              <p:spPr bwMode="auto">
                <a:xfrm>
                  <a:off x="3278188" y="2841626"/>
                  <a:ext cx="695325" cy="1244600"/>
                </a:xfrm>
                <a:custGeom>
                  <a:avLst/>
                  <a:gdLst>
                    <a:gd name="T0" fmla="*/ 104 w 155"/>
                    <a:gd name="T1" fmla="*/ 8 h 277"/>
                    <a:gd name="T2" fmla="*/ 7 w 155"/>
                    <a:gd name="T3" fmla="*/ 36 h 277"/>
                    <a:gd name="T4" fmla="*/ 8 w 155"/>
                    <a:gd name="T5" fmla="*/ 44 h 277"/>
                    <a:gd name="T6" fmla="*/ 4 w 155"/>
                    <a:gd name="T7" fmla="*/ 156 h 277"/>
                    <a:gd name="T8" fmla="*/ 33 w 155"/>
                    <a:gd name="T9" fmla="*/ 247 h 277"/>
                    <a:gd name="T10" fmla="*/ 99 w 155"/>
                    <a:gd name="T11" fmla="*/ 277 h 277"/>
                    <a:gd name="T12" fmla="*/ 112 w 155"/>
                    <a:gd name="T13" fmla="*/ 240 h 277"/>
                    <a:gd name="T14" fmla="*/ 113 w 155"/>
                    <a:gd name="T15" fmla="*/ 235 h 277"/>
                    <a:gd name="T16" fmla="*/ 122 w 155"/>
                    <a:gd name="T17" fmla="*/ 215 h 277"/>
                    <a:gd name="T18" fmla="*/ 134 w 155"/>
                    <a:gd name="T19" fmla="*/ 42 h 277"/>
                    <a:gd name="T20" fmla="*/ 104 w 155"/>
                    <a:gd name="T21" fmla="*/ 8 h 277"/>
                    <a:gd name="T22" fmla="*/ 122 w 155"/>
                    <a:gd name="T23" fmla="*/ 36 h 277"/>
                    <a:gd name="T24" fmla="*/ 99 w 155"/>
                    <a:gd name="T25" fmla="*/ 52 h 277"/>
                    <a:gd name="T26" fmla="*/ 96 w 155"/>
                    <a:gd name="T27" fmla="*/ 52 h 277"/>
                    <a:gd name="T28" fmla="*/ 78 w 155"/>
                    <a:gd name="T29" fmla="*/ 41 h 277"/>
                    <a:gd name="T30" fmla="*/ 74 w 155"/>
                    <a:gd name="T31" fmla="*/ 30 h 277"/>
                    <a:gd name="T32" fmla="*/ 77 w 155"/>
                    <a:gd name="T33" fmla="*/ 24 h 277"/>
                    <a:gd name="T34" fmla="*/ 100 w 155"/>
                    <a:gd name="T35" fmla="*/ 21 h 277"/>
                    <a:gd name="T36" fmla="*/ 122 w 155"/>
                    <a:gd name="T37" fmla="*/ 3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77">
                      <a:moveTo>
                        <a:pt x="104" y="8"/>
                      </a:moveTo>
                      <a:cubicBezTo>
                        <a:pt x="68" y="0"/>
                        <a:pt x="17" y="27"/>
                        <a:pt x="7" y="36"/>
                      </a:cubicBezTo>
                      <a:cubicBezTo>
                        <a:pt x="7" y="39"/>
                        <a:pt x="7" y="41"/>
                        <a:pt x="8" y="44"/>
                      </a:cubicBezTo>
                      <a:cubicBezTo>
                        <a:pt x="9" y="67"/>
                        <a:pt x="11" y="108"/>
                        <a:pt x="4" y="156"/>
                      </a:cubicBezTo>
                      <a:cubicBezTo>
                        <a:pt x="0" y="190"/>
                        <a:pt x="10" y="224"/>
                        <a:pt x="33" y="247"/>
                      </a:cubicBezTo>
                      <a:cubicBezTo>
                        <a:pt x="51" y="266"/>
                        <a:pt x="75" y="277"/>
                        <a:pt x="99" y="277"/>
                      </a:cubicBezTo>
                      <a:cubicBezTo>
                        <a:pt x="102" y="265"/>
                        <a:pt x="106" y="253"/>
                        <a:pt x="112" y="240"/>
                      </a:cubicBezTo>
                      <a:cubicBezTo>
                        <a:pt x="113" y="235"/>
                        <a:pt x="113" y="235"/>
                        <a:pt x="113" y="235"/>
                      </a:cubicBezTo>
                      <a:cubicBezTo>
                        <a:pt x="116" y="228"/>
                        <a:pt x="119" y="221"/>
                        <a:pt x="122" y="215"/>
                      </a:cubicBezTo>
                      <a:cubicBezTo>
                        <a:pt x="136" y="182"/>
                        <a:pt x="155" y="140"/>
                        <a:pt x="134" y="42"/>
                      </a:cubicBezTo>
                      <a:cubicBezTo>
                        <a:pt x="130" y="23"/>
                        <a:pt x="120" y="11"/>
                        <a:pt x="104" y="8"/>
                      </a:cubicBezTo>
                      <a:close/>
                      <a:moveTo>
                        <a:pt x="122" y="36"/>
                      </a:moveTo>
                      <a:cubicBezTo>
                        <a:pt x="121" y="43"/>
                        <a:pt x="110" y="52"/>
                        <a:pt x="99" y="52"/>
                      </a:cubicBezTo>
                      <a:cubicBezTo>
                        <a:pt x="98" y="52"/>
                        <a:pt x="97" y="52"/>
                        <a:pt x="96" y="52"/>
                      </a:cubicBezTo>
                      <a:cubicBezTo>
                        <a:pt x="90" y="51"/>
                        <a:pt x="82" y="47"/>
                        <a:pt x="78" y="41"/>
                      </a:cubicBezTo>
                      <a:cubicBezTo>
                        <a:pt x="76" y="38"/>
                        <a:pt x="74" y="34"/>
                        <a:pt x="74" y="30"/>
                      </a:cubicBezTo>
                      <a:cubicBezTo>
                        <a:pt x="74" y="29"/>
                        <a:pt x="75" y="27"/>
                        <a:pt x="77" y="24"/>
                      </a:cubicBezTo>
                      <a:cubicBezTo>
                        <a:pt x="82" y="21"/>
                        <a:pt x="90" y="20"/>
                        <a:pt x="100" y="21"/>
                      </a:cubicBezTo>
                      <a:cubicBezTo>
                        <a:pt x="111" y="23"/>
                        <a:pt x="123" y="29"/>
                        <a:pt x="12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362" name="Group 105">
                <a:extLst>
                  <a:ext uri="{FF2B5EF4-FFF2-40B4-BE49-F238E27FC236}">
                    <a16:creationId xmlns:a16="http://schemas.microsoft.com/office/drawing/2014/main" id="{725C45EA-0403-4BA4-9FEA-AD8260E199E3}"/>
                  </a:ext>
                </a:extLst>
              </p:cNvPr>
              <p:cNvGrpSpPr>
                <a:grpSpLocks noChangeAspect="1"/>
              </p:cNvGrpSpPr>
              <p:nvPr/>
            </p:nvGrpSpPr>
            <p:grpSpPr bwMode="auto">
              <a:xfrm>
                <a:off x="9844422" y="5683234"/>
                <a:ext cx="138227" cy="128151"/>
                <a:chOff x="2192" y="2781"/>
                <a:chExt cx="343" cy="318"/>
              </a:xfrm>
            </p:grpSpPr>
            <p:sp>
              <p:nvSpPr>
                <p:cNvPr id="363" name="AutoShape 104">
                  <a:extLst>
                    <a:ext uri="{FF2B5EF4-FFF2-40B4-BE49-F238E27FC236}">
                      <a16:creationId xmlns:a16="http://schemas.microsoft.com/office/drawing/2014/main" id="{A8526870-3D18-43F3-B33C-35FCA82EFAD8}"/>
                    </a:ext>
                    <a:ext uri="{C183D7F6-B498-43B3-948B-1728B52AA6E4}">
                      <adec:decorative xmlns:adec="http://schemas.microsoft.com/office/drawing/2017/decorative" val="1"/>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4" name="Rectangle 106">
                  <a:extLst>
                    <a:ext uri="{FF2B5EF4-FFF2-40B4-BE49-F238E27FC236}">
                      <a16:creationId xmlns:a16="http://schemas.microsoft.com/office/drawing/2014/main" id="{455C4951-BA88-41DD-9FB3-21D11F095BD7}"/>
                    </a:ext>
                    <a:ext uri="{C183D7F6-B498-43B3-948B-1728B52AA6E4}">
                      <adec:decorative xmlns:adec="http://schemas.microsoft.com/office/drawing/2017/decorative" val="1"/>
                    </a:ext>
                  </a:extLst>
                </p:cNvPr>
                <p:cNvSpPr>
                  <a:spLocks noChangeArrowheads="1"/>
                </p:cNvSpPr>
                <p:nvPr/>
              </p:nvSpPr>
              <p:spPr bwMode="auto">
                <a:xfrm>
                  <a:off x="2192" y="2787"/>
                  <a:ext cx="343" cy="312"/>
                </a:xfrm>
                <a:prstGeom prst="rect">
                  <a:avLst/>
                </a:prstGeom>
                <a:solidFill>
                  <a:schemeClr val="bg2"/>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5" name="Rectangle 107">
                  <a:extLst>
                    <a:ext uri="{FF2B5EF4-FFF2-40B4-BE49-F238E27FC236}">
                      <a16:creationId xmlns:a16="http://schemas.microsoft.com/office/drawing/2014/main" id="{0036AB38-2678-4196-B7BF-579FD224A91A}"/>
                    </a:ext>
                    <a:ext uri="{C183D7F6-B498-43B3-948B-1728B52AA6E4}">
                      <adec:decorative xmlns:adec="http://schemas.microsoft.com/office/drawing/2017/decorative" val="1"/>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6" name="Rectangle 108">
                  <a:extLst>
                    <a:ext uri="{FF2B5EF4-FFF2-40B4-BE49-F238E27FC236}">
                      <a16:creationId xmlns:a16="http://schemas.microsoft.com/office/drawing/2014/main" id="{AF9BF480-8622-4A02-A910-5B6609DB9175}"/>
                    </a:ext>
                    <a:ext uri="{C183D7F6-B498-43B3-948B-1728B52AA6E4}">
                      <adec:decorative xmlns:adec="http://schemas.microsoft.com/office/drawing/2017/decorative" val="1"/>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7" name="Rectangle 109">
                  <a:extLst>
                    <a:ext uri="{FF2B5EF4-FFF2-40B4-BE49-F238E27FC236}">
                      <a16:creationId xmlns:a16="http://schemas.microsoft.com/office/drawing/2014/main" id="{E07040C2-FBDA-4F65-B312-C70834506F48}"/>
                    </a:ext>
                    <a:ext uri="{C183D7F6-B498-43B3-948B-1728B52AA6E4}">
                      <adec:decorative xmlns:adec="http://schemas.microsoft.com/office/drawing/2017/decorative" val="1"/>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8" name="Rectangle 110">
                  <a:extLst>
                    <a:ext uri="{FF2B5EF4-FFF2-40B4-BE49-F238E27FC236}">
                      <a16:creationId xmlns:a16="http://schemas.microsoft.com/office/drawing/2014/main" id="{5458D081-D03E-461A-BE71-155F1204530F}"/>
                    </a:ext>
                    <a:ext uri="{C183D7F6-B498-43B3-948B-1728B52AA6E4}">
                      <adec:decorative xmlns:adec="http://schemas.microsoft.com/office/drawing/2017/decorative" val="1"/>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9" name="Oval 111">
                  <a:extLst>
                    <a:ext uri="{FF2B5EF4-FFF2-40B4-BE49-F238E27FC236}">
                      <a16:creationId xmlns:a16="http://schemas.microsoft.com/office/drawing/2014/main" id="{54A6700E-7320-47CD-BF2A-7345ABE8D870}"/>
                    </a:ext>
                    <a:ext uri="{C183D7F6-B498-43B3-948B-1728B52AA6E4}">
                      <adec:decorative xmlns:adec="http://schemas.microsoft.com/office/drawing/2017/decorative" val="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0" name="Oval 112">
                  <a:extLst>
                    <a:ext uri="{FF2B5EF4-FFF2-40B4-BE49-F238E27FC236}">
                      <a16:creationId xmlns:a16="http://schemas.microsoft.com/office/drawing/2014/main" id="{3BD49D9D-2FD8-44E5-9479-9E58AF043A96}"/>
                    </a:ext>
                    <a:ext uri="{C183D7F6-B498-43B3-948B-1728B52AA6E4}">
                      <adec:decorative xmlns:adec="http://schemas.microsoft.com/office/drawing/2017/decorative" val="1"/>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1" name="Oval 113">
                  <a:extLst>
                    <a:ext uri="{FF2B5EF4-FFF2-40B4-BE49-F238E27FC236}">
                      <a16:creationId xmlns:a16="http://schemas.microsoft.com/office/drawing/2014/main" id="{5494C559-F705-4C58-BC71-8EB87FB36716}"/>
                    </a:ext>
                    <a:ext uri="{C183D7F6-B498-43B3-948B-1728B52AA6E4}">
                      <adec:decorative xmlns:adec="http://schemas.microsoft.com/office/drawing/2017/decorative" val="1"/>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2" name="Oval 114">
                  <a:extLst>
                    <a:ext uri="{FF2B5EF4-FFF2-40B4-BE49-F238E27FC236}">
                      <a16:creationId xmlns:a16="http://schemas.microsoft.com/office/drawing/2014/main" id="{A2E91CA2-E2F1-4FE3-8289-04598D8F64F3}"/>
                    </a:ext>
                    <a:ext uri="{C183D7F6-B498-43B3-948B-1728B52AA6E4}">
                      <adec:decorative xmlns:adec="http://schemas.microsoft.com/office/drawing/2017/decorative" val="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3" name="Oval 115">
                  <a:extLst>
                    <a:ext uri="{FF2B5EF4-FFF2-40B4-BE49-F238E27FC236}">
                      <a16:creationId xmlns:a16="http://schemas.microsoft.com/office/drawing/2014/main" id="{E1A1365B-B3DB-436F-A942-45BC7F986A52}"/>
                    </a:ext>
                    <a:ext uri="{C183D7F6-B498-43B3-948B-1728B52AA6E4}">
                      <adec:decorative xmlns:adec="http://schemas.microsoft.com/office/drawing/2017/decorative" val="1"/>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4" name="Oval 116">
                  <a:extLst>
                    <a:ext uri="{FF2B5EF4-FFF2-40B4-BE49-F238E27FC236}">
                      <a16:creationId xmlns:a16="http://schemas.microsoft.com/office/drawing/2014/main" id="{F7F155A8-4EA3-451A-9C7A-1021CB27CE07}"/>
                    </a:ext>
                    <a:ext uri="{C183D7F6-B498-43B3-948B-1728B52AA6E4}">
                      <adec:decorative xmlns:adec="http://schemas.microsoft.com/office/drawing/2017/decorative" val="1"/>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5" name="Oval 117">
                  <a:extLst>
                    <a:ext uri="{FF2B5EF4-FFF2-40B4-BE49-F238E27FC236}">
                      <a16:creationId xmlns:a16="http://schemas.microsoft.com/office/drawing/2014/main" id="{A97ABA01-B468-4659-819D-9477D37BE9F2}"/>
                    </a:ext>
                    <a:ext uri="{C183D7F6-B498-43B3-948B-1728B52AA6E4}">
                      <adec:decorative xmlns:adec="http://schemas.microsoft.com/office/drawing/2017/decorative" val="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6" name="Oval 118">
                  <a:extLst>
                    <a:ext uri="{FF2B5EF4-FFF2-40B4-BE49-F238E27FC236}">
                      <a16:creationId xmlns:a16="http://schemas.microsoft.com/office/drawing/2014/main" id="{6F6C898B-6C06-466A-8EB3-640F15BC3B90}"/>
                    </a:ext>
                    <a:ext uri="{C183D7F6-B498-43B3-948B-1728B52AA6E4}">
                      <adec:decorative xmlns:adec="http://schemas.microsoft.com/office/drawing/2017/decorative" val="1"/>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7" name="Oval 119">
                  <a:extLst>
                    <a:ext uri="{FF2B5EF4-FFF2-40B4-BE49-F238E27FC236}">
                      <a16:creationId xmlns:a16="http://schemas.microsoft.com/office/drawing/2014/main" id="{C890EBEC-C9B3-4FF6-A841-3A22E20C8FA0}"/>
                    </a:ext>
                    <a:ext uri="{C183D7F6-B498-43B3-948B-1728B52AA6E4}">
                      <adec:decorative xmlns:adec="http://schemas.microsoft.com/office/drawing/2017/decorative" val="1"/>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8" name="Oval 120">
                  <a:extLst>
                    <a:ext uri="{FF2B5EF4-FFF2-40B4-BE49-F238E27FC236}">
                      <a16:creationId xmlns:a16="http://schemas.microsoft.com/office/drawing/2014/main" id="{82E26820-0EF3-4F01-8967-E7BFFD723712}"/>
                    </a:ext>
                    <a:ext uri="{C183D7F6-B498-43B3-948B-1728B52AA6E4}">
                      <adec:decorative xmlns:adec="http://schemas.microsoft.com/office/drawing/2017/decorative" val="1"/>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9" name="Oval 121">
                  <a:extLst>
                    <a:ext uri="{FF2B5EF4-FFF2-40B4-BE49-F238E27FC236}">
                      <a16:creationId xmlns:a16="http://schemas.microsoft.com/office/drawing/2014/main" id="{03DF565A-8842-48D8-8976-3CD60CBF13D4}"/>
                    </a:ext>
                    <a:ext uri="{C183D7F6-B498-43B3-948B-1728B52AA6E4}">
                      <adec:decorative xmlns:adec="http://schemas.microsoft.com/office/drawing/2017/decorative" val="1"/>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0" name="Oval 122">
                  <a:extLst>
                    <a:ext uri="{FF2B5EF4-FFF2-40B4-BE49-F238E27FC236}">
                      <a16:creationId xmlns:a16="http://schemas.microsoft.com/office/drawing/2014/main" id="{3248FC64-36CE-42FF-8DE0-2DE83D6A4422}"/>
                    </a:ext>
                    <a:ext uri="{C183D7F6-B498-43B3-948B-1728B52AA6E4}">
                      <adec:decorative xmlns:adec="http://schemas.microsoft.com/office/drawing/2017/decorative" val="1"/>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42" name="Connector: Elbow 41">
              <a:extLst>
                <a:ext uri="{FF2B5EF4-FFF2-40B4-BE49-F238E27FC236}">
                  <a16:creationId xmlns:a16="http://schemas.microsoft.com/office/drawing/2014/main" id="{5BB72CB8-97DF-4E72-ACDA-610E091AB2DE}"/>
                </a:ext>
                <a:ext uri="{C183D7F6-B498-43B3-948B-1728B52AA6E4}">
                  <adec:decorative xmlns:adec="http://schemas.microsoft.com/office/drawing/2017/decorative" val="1"/>
                </a:ext>
              </a:extLst>
            </p:cNvPr>
            <p:cNvCxnSpPr>
              <a:cxnSpLocks/>
              <a:stCxn id="344" idx="3"/>
              <a:endCxn id="353" idx="1"/>
            </p:cNvCxnSpPr>
            <p:nvPr/>
          </p:nvCxnSpPr>
          <p:spPr>
            <a:xfrm flipV="1">
              <a:off x="9033792" y="5888909"/>
              <a:ext cx="1086428" cy="88001"/>
            </a:xfrm>
            <a:prstGeom prst="bentConnector3">
              <a:avLst>
                <a:gd name="adj1" fmla="val 68192"/>
              </a:avLst>
            </a:prstGeom>
            <a:noFill/>
            <a:ln w="19050" cap="flat" cmpd="sng" algn="ctr">
              <a:solidFill>
                <a:srgbClr val="50E6FF"/>
              </a:solidFill>
              <a:prstDash val="sysDash"/>
              <a:miter lim="800000"/>
              <a:tailEnd type="triangle"/>
            </a:ln>
            <a:effectLst/>
          </p:spPr>
        </p:cxnSp>
        <p:cxnSp>
          <p:nvCxnSpPr>
            <p:cNvPr id="413" name="Connector: Elbow 412">
              <a:extLst>
                <a:ext uri="{FF2B5EF4-FFF2-40B4-BE49-F238E27FC236}">
                  <a16:creationId xmlns:a16="http://schemas.microsoft.com/office/drawing/2014/main" id="{5FB33DE1-4446-4F77-A668-2CB3448B7EE3}"/>
                </a:ext>
                <a:ext uri="{C183D7F6-B498-43B3-948B-1728B52AA6E4}">
                  <adec:decorative xmlns:adec="http://schemas.microsoft.com/office/drawing/2017/decorative" val="1"/>
                </a:ext>
              </a:extLst>
            </p:cNvPr>
            <p:cNvCxnSpPr>
              <a:cxnSpLocks/>
              <a:stCxn id="344" idx="3"/>
              <a:endCxn id="482" idx="1"/>
            </p:cNvCxnSpPr>
            <p:nvPr/>
          </p:nvCxnSpPr>
          <p:spPr>
            <a:xfrm flipV="1">
              <a:off x="9033792" y="5332608"/>
              <a:ext cx="1086428" cy="644302"/>
            </a:xfrm>
            <a:prstGeom prst="bentConnector3">
              <a:avLst>
                <a:gd name="adj1" fmla="val 68192"/>
              </a:avLst>
            </a:prstGeom>
            <a:noFill/>
            <a:ln w="19050" cap="flat" cmpd="sng" algn="ctr">
              <a:solidFill>
                <a:srgbClr val="50E6FF"/>
              </a:solidFill>
              <a:prstDash val="sysDash"/>
              <a:miter lim="800000"/>
              <a:tailEnd type="triangle"/>
            </a:ln>
            <a:effectLst/>
          </p:spPr>
        </p:cxnSp>
        <p:grpSp>
          <p:nvGrpSpPr>
            <p:cNvPr id="481" name="Group 480">
              <a:extLst>
                <a:ext uri="{FF2B5EF4-FFF2-40B4-BE49-F238E27FC236}">
                  <a16:creationId xmlns:a16="http://schemas.microsoft.com/office/drawing/2014/main" id="{8EDEBD2A-FD2C-4029-8E2F-D705465A6DE1}"/>
                </a:ext>
              </a:extLst>
            </p:cNvPr>
            <p:cNvGrpSpPr/>
            <p:nvPr/>
          </p:nvGrpSpPr>
          <p:grpSpPr>
            <a:xfrm>
              <a:off x="10071510" y="5103118"/>
              <a:ext cx="421936" cy="416103"/>
              <a:chOff x="9844422" y="5683234"/>
              <a:chExt cx="421936" cy="416103"/>
            </a:xfrm>
          </p:grpSpPr>
          <p:sp>
            <p:nvSpPr>
              <p:cNvPr id="482" name="top right box">
                <a:extLst>
                  <a:ext uri="{FF2B5EF4-FFF2-40B4-BE49-F238E27FC236}">
                    <a16:creationId xmlns:a16="http://schemas.microsoft.com/office/drawing/2014/main" id="{59E83E9D-8005-406C-9C93-884A397E23DC}"/>
                  </a:ext>
                  <a:ext uri="{C183D7F6-B498-43B3-948B-1728B52AA6E4}">
                    <adec:decorative xmlns:adec="http://schemas.microsoft.com/office/drawing/2017/decorative" val="1"/>
                  </a:ext>
                </a:extLst>
              </p:cNvPr>
              <p:cNvSpPr/>
              <p:nvPr/>
            </p:nvSpPr>
            <p:spPr bwMode="auto">
              <a:xfrm>
                <a:off x="9893132" y="5726110"/>
                <a:ext cx="373226" cy="373227"/>
              </a:xfrm>
              <a:prstGeom prst="rect">
                <a:avLst/>
              </a:prstGeom>
              <a:noFill/>
              <a:ln w="19050" cap="flat" cmpd="sng" algn="ctr">
                <a:solidFill>
                  <a:srgbClr val="0078D4"/>
                </a:solidFill>
                <a:prstDash val="solid"/>
                <a:miter lim="800000"/>
                <a:headEnd type="none" w="med" len="med"/>
                <a:tailEnd type="none" w="med" len="med"/>
              </a:ln>
              <a:effectLst/>
            </p:spPr>
            <p:txBody>
              <a:bodyPr rot="0" spcFirstLastPara="0" vertOverflow="overflow" horzOverflow="overflow" vert="horz" wrap="square" lIns="27432" tIns="27432" rIns="27432" bIns="27432" numCol="1" spcCol="0" rtlCol="0" fromWordArt="0" anchor="t" anchorCtr="0" forceAA="0" compatLnSpc="1">
                <a:prstTxWarp prst="textNoShape">
                  <a:avLst/>
                </a:prstTxWarp>
                <a:noAutofit/>
              </a:bodyPr>
              <a:lstStyle/>
              <a:p>
                <a:pPr marL="0" marR="0" lvl="0" indent="0" algn="r" defTabSz="913727" rtl="0" eaLnBrk="1" fontAlgn="auto" latinLnBrk="0" hangingPunct="1">
                  <a:lnSpc>
                    <a:spcPct val="90000"/>
                  </a:lnSpc>
                  <a:spcBef>
                    <a:spcPts val="0"/>
                  </a:spcBef>
                  <a:spcAft>
                    <a:spcPts val="1273"/>
                  </a:spcAft>
                  <a:buClrTx/>
                  <a:buSzPct val="90000"/>
                  <a:buFont typeface="Wingdings" panose="05000000000000000000" pitchFamily="2" charset="2"/>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mn-cs"/>
                  </a:rPr>
                  <a:t>W</a:t>
                </a:r>
                <a:r>
                  <a:rPr kumimoji="0" lang="en-US" sz="700" b="0" i="0" u="none" strike="noStrike" kern="1200" cap="none" spc="0" normalizeH="0" baseline="-25000" noProof="0">
                    <a:ln>
                      <a:noFill/>
                    </a:ln>
                    <a:solidFill>
                      <a:srgbClr val="FFFFFF"/>
                    </a:solidFill>
                    <a:effectLst/>
                    <a:uLnTx/>
                    <a:uFillTx/>
                    <a:latin typeface="Segoe UI"/>
                    <a:ea typeface="+mn-ea"/>
                    <a:cs typeface="+mn-cs"/>
                  </a:rPr>
                  <a:t>1</a:t>
                </a:r>
              </a:p>
            </p:txBody>
          </p:sp>
          <p:grpSp>
            <p:nvGrpSpPr>
              <p:cNvPr id="483" name="Group 482">
                <a:extLst>
                  <a:ext uri="{FF2B5EF4-FFF2-40B4-BE49-F238E27FC236}">
                    <a16:creationId xmlns:a16="http://schemas.microsoft.com/office/drawing/2014/main" id="{879DCE0D-BB21-4B33-86E6-C27A1DF0B20A}"/>
                  </a:ext>
                </a:extLst>
              </p:cNvPr>
              <p:cNvGrpSpPr>
                <a:grpSpLocks noChangeAspect="1"/>
              </p:cNvGrpSpPr>
              <p:nvPr/>
            </p:nvGrpSpPr>
            <p:grpSpPr>
              <a:xfrm>
                <a:off x="9933749" y="5834489"/>
                <a:ext cx="212540" cy="223213"/>
                <a:chOff x="2235201" y="1839913"/>
                <a:chExt cx="3659187" cy="3790951"/>
              </a:xfrm>
              <a:solidFill>
                <a:schemeClr val="tx1"/>
              </a:solidFill>
            </p:grpSpPr>
            <p:sp>
              <p:nvSpPr>
                <p:cNvPr id="503" name="Freeform 25">
                  <a:extLst>
                    <a:ext uri="{FF2B5EF4-FFF2-40B4-BE49-F238E27FC236}">
                      <a16:creationId xmlns:a16="http://schemas.microsoft.com/office/drawing/2014/main" id="{0C80D03D-EB87-48D2-9F69-ED9E06935BE1}"/>
                    </a:ext>
                    <a:ext uri="{C183D7F6-B498-43B3-948B-1728B52AA6E4}">
                      <adec:decorative xmlns:adec="http://schemas.microsoft.com/office/drawing/2017/decorative" val="1"/>
                    </a:ext>
                  </a:extLst>
                </p:cNvPr>
                <p:cNvSpPr>
                  <a:spLocks/>
                </p:cNvSpPr>
                <p:nvPr/>
              </p:nvSpPr>
              <p:spPr bwMode="auto">
                <a:xfrm>
                  <a:off x="3313113" y="1924051"/>
                  <a:ext cx="1911350" cy="3706813"/>
                </a:xfrm>
                <a:custGeom>
                  <a:avLst/>
                  <a:gdLst>
                    <a:gd name="T0" fmla="*/ 70 w 425"/>
                    <a:gd name="T1" fmla="*/ 185 h 825"/>
                    <a:gd name="T2" fmla="*/ 151 w 425"/>
                    <a:gd name="T3" fmla="*/ 240 h 825"/>
                    <a:gd name="T4" fmla="*/ 137 w 425"/>
                    <a:gd name="T5" fmla="*/ 430 h 825"/>
                    <a:gd name="T6" fmla="*/ 129 w 425"/>
                    <a:gd name="T7" fmla="*/ 448 h 825"/>
                    <a:gd name="T8" fmla="*/ 128 w 425"/>
                    <a:gd name="T9" fmla="*/ 453 h 825"/>
                    <a:gd name="T10" fmla="*/ 117 w 425"/>
                    <a:gd name="T11" fmla="*/ 487 h 825"/>
                    <a:gd name="T12" fmla="*/ 142 w 425"/>
                    <a:gd name="T13" fmla="*/ 490 h 825"/>
                    <a:gd name="T14" fmla="*/ 171 w 425"/>
                    <a:gd name="T15" fmla="*/ 524 h 825"/>
                    <a:gd name="T16" fmla="*/ 173 w 425"/>
                    <a:gd name="T17" fmla="*/ 532 h 825"/>
                    <a:gd name="T18" fmla="*/ 173 w 425"/>
                    <a:gd name="T19" fmla="*/ 536 h 825"/>
                    <a:gd name="T20" fmla="*/ 183 w 425"/>
                    <a:gd name="T21" fmla="*/ 763 h 825"/>
                    <a:gd name="T22" fmla="*/ 274 w 425"/>
                    <a:gd name="T23" fmla="*/ 813 h 825"/>
                    <a:gd name="T24" fmla="*/ 359 w 425"/>
                    <a:gd name="T25" fmla="*/ 728 h 825"/>
                    <a:gd name="T26" fmla="*/ 381 w 425"/>
                    <a:gd name="T27" fmla="*/ 548 h 825"/>
                    <a:gd name="T28" fmla="*/ 419 w 425"/>
                    <a:gd name="T29" fmla="*/ 485 h 825"/>
                    <a:gd name="T30" fmla="*/ 413 w 425"/>
                    <a:gd name="T31" fmla="*/ 476 h 825"/>
                    <a:gd name="T32" fmla="*/ 384 w 425"/>
                    <a:gd name="T33" fmla="*/ 431 h 825"/>
                    <a:gd name="T34" fmla="*/ 374 w 425"/>
                    <a:gd name="T35" fmla="*/ 411 h 825"/>
                    <a:gd name="T36" fmla="*/ 327 w 425"/>
                    <a:gd name="T37" fmla="*/ 210 h 825"/>
                    <a:gd name="T38" fmla="*/ 425 w 425"/>
                    <a:gd name="T39" fmla="*/ 181 h 825"/>
                    <a:gd name="T40" fmla="*/ 373 w 425"/>
                    <a:gd name="T41" fmla="*/ 92 h 825"/>
                    <a:gd name="T42" fmla="*/ 181 w 425"/>
                    <a:gd name="T43" fmla="*/ 0 h 825"/>
                    <a:gd name="T44" fmla="*/ 63 w 425"/>
                    <a:gd name="T45" fmla="*/ 45 h 825"/>
                    <a:gd name="T46" fmla="*/ 0 w 425"/>
                    <a:gd name="T47" fmla="*/ 208 h 825"/>
                    <a:gd name="T48" fmla="*/ 7 w 425"/>
                    <a:gd name="T49" fmla="*/ 205 h 825"/>
                    <a:gd name="T50" fmla="*/ 70 w 425"/>
                    <a:gd name="T51" fmla="*/ 18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825">
                      <a:moveTo>
                        <a:pt x="70" y="185"/>
                      </a:moveTo>
                      <a:cubicBezTo>
                        <a:pt x="113" y="181"/>
                        <a:pt x="142" y="200"/>
                        <a:pt x="151" y="240"/>
                      </a:cubicBezTo>
                      <a:cubicBezTo>
                        <a:pt x="174" y="347"/>
                        <a:pt x="153" y="395"/>
                        <a:pt x="137" y="430"/>
                      </a:cubicBezTo>
                      <a:cubicBezTo>
                        <a:pt x="135" y="436"/>
                        <a:pt x="132" y="442"/>
                        <a:pt x="129" y="448"/>
                      </a:cubicBezTo>
                      <a:cubicBezTo>
                        <a:pt x="128" y="453"/>
                        <a:pt x="128" y="453"/>
                        <a:pt x="128" y="453"/>
                      </a:cubicBezTo>
                      <a:cubicBezTo>
                        <a:pt x="123" y="465"/>
                        <a:pt x="119" y="477"/>
                        <a:pt x="117" y="487"/>
                      </a:cubicBezTo>
                      <a:cubicBezTo>
                        <a:pt x="128" y="484"/>
                        <a:pt x="137" y="488"/>
                        <a:pt x="142" y="490"/>
                      </a:cubicBezTo>
                      <a:cubicBezTo>
                        <a:pt x="155" y="496"/>
                        <a:pt x="166" y="509"/>
                        <a:pt x="171" y="524"/>
                      </a:cubicBezTo>
                      <a:cubicBezTo>
                        <a:pt x="172" y="527"/>
                        <a:pt x="173" y="529"/>
                        <a:pt x="173" y="532"/>
                      </a:cubicBezTo>
                      <a:cubicBezTo>
                        <a:pt x="173" y="533"/>
                        <a:pt x="173" y="535"/>
                        <a:pt x="173" y="536"/>
                      </a:cubicBezTo>
                      <a:cubicBezTo>
                        <a:pt x="170" y="644"/>
                        <a:pt x="175" y="741"/>
                        <a:pt x="183" y="763"/>
                      </a:cubicBezTo>
                      <a:cubicBezTo>
                        <a:pt x="197" y="796"/>
                        <a:pt x="217" y="825"/>
                        <a:pt x="274" y="813"/>
                      </a:cubicBezTo>
                      <a:cubicBezTo>
                        <a:pt x="330" y="801"/>
                        <a:pt x="349" y="781"/>
                        <a:pt x="359" y="728"/>
                      </a:cubicBezTo>
                      <a:cubicBezTo>
                        <a:pt x="365" y="687"/>
                        <a:pt x="379" y="572"/>
                        <a:pt x="381" y="548"/>
                      </a:cubicBezTo>
                      <a:cubicBezTo>
                        <a:pt x="379" y="499"/>
                        <a:pt x="405" y="489"/>
                        <a:pt x="419" y="485"/>
                      </a:cubicBezTo>
                      <a:cubicBezTo>
                        <a:pt x="418" y="483"/>
                        <a:pt x="415" y="479"/>
                        <a:pt x="413" y="476"/>
                      </a:cubicBezTo>
                      <a:cubicBezTo>
                        <a:pt x="404" y="466"/>
                        <a:pt x="393" y="452"/>
                        <a:pt x="384" y="431"/>
                      </a:cubicBezTo>
                      <a:cubicBezTo>
                        <a:pt x="383" y="428"/>
                        <a:pt x="379" y="420"/>
                        <a:pt x="374" y="411"/>
                      </a:cubicBezTo>
                      <a:cubicBezTo>
                        <a:pt x="347" y="363"/>
                        <a:pt x="291" y="262"/>
                        <a:pt x="327" y="210"/>
                      </a:cubicBezTo>
                      <a:cubicBezTo>
                        <a:pt x="344" y="186"/>
                        <a:pt x="376" y="177"/>
                        <a:pt x="425" y="181"/>
                      </a:cubicBezTo>
                      <a:cubicBezTo>
                        <a:pt x="418" y="162"/>
                        <a:pt x="402" y="127"/>
                        <a:pt x="373" y="92"/>
                      </a:cubicBezTo>
                      <a:cubicBezTo>
                        <a:pt x="338" y="51"/>
                        <a:pt x="277" y="2"/>
                        <a:pt x="181" y="0"/>
                      </a:cubicBezTo>
                      <a:cubicBezTo>
                        <a:pt x="133" y="0"/>
                        <a:pt x="93" y="14"/>
                        <a:pt x="63" y="45"/>
                      </a:cubicBezTo>
                      <a:cubicBezTo>
                        <a:pt x="16" y="92"/>
                        <a:pt x="3" y="168"/>
                        <a:pt x="0" y="208"/>
                      </a:cubicBezTo>
                      <a:cubicBezTo>
                        <a:pt x="2" y="207"/>
                        <a:pt x="5" y="206"/>
                        <a:pt x="7" y="205"/>
                      </a:cubicBezTo>
                      <a:cubicBezTo>
                        <a:pt x="19" y="198"/>
                        <a:pt x="43" y="188"/>
                        <a:pt x="70"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04" name="Freeform 26">
                  <a:extLst>
                    <a:ext uri="{FF2B5EF4-FFF2-40B4-BE49-F238E27FC236}">
                      <a16:creationId xmlns:a16="http://schemas.microsoft.com/office/drawing/2014/main" id="{2084A2D4-8E87-4D6B-8C7F-F6037DA2A093}"/>
                    </a:ext>
                    <a:ext uri="{C183D7F6-B498-43B3-948B-1728B52AA6E4}">
                      <adec:decorative xmlns:adec="http://schemas.microsoft.com/office/drawing/2017/decorative" val="1"/>
                    </a:ext>
                  </a:extLst>
                </p:cNvPr>
                <p:cNvSpPr>
                  <a:spLocks/>
                </p:cNvSpPr>
                <p:nvPr/>
              </p:nvSpPr>
              <p:spPr bwMode="auto">
                <a:xfrm>
                  <a:off x="5133976" y="4206876"/>
                  <a:ext cx="652463" cy="201613"/>
                </a:xfrm>
                <a:custGeom>
                  <a:avLst/>
                  <a:gdLst>
                    <a:gd name="T0" fmla="*/ 2 w 145"/>
                    <a:gd name="T1" fmla="*/ 39 h 45"/>
                    <a:gd name="T2" fmla="*/ 45 w 145"/>
                    <a:gd name="T3" fmla="*/ 44 h 45"/>
                    <a:gd name="T4" fmla="*/ 109 w 145"/>
                    <a:gd name="T5" fmla="*/ 31 h 45"/>
                    <a:gd name="T6" fmla="*/ 145 w 145"/>
                    <a:gd name="T7" fmla="*/ 7 h 45"/>
                    <a:gd name="T8" fmla="*/ 145 w 145"/>
                    <a:gd name="T9" fmla="*/ 7 h 45"/>
                    <a:gd name="T10" fmla="*/ 33 w 145"/>
                    <a:gd name="T11" fmla="*/ 3 h 45"/>
                    <a:gd name="T12" fmla="*/ 29 w 145"/>
                    <a:gd name="T13" fmla="*/ 0 h 45"/>
                    <a:gd name="T14" fmla="*/ 24 w 145"/>
                    <a:gd name="T15" fmla="*/ 2 h 45"/>
                    <a:gd name="T16" fmla="*/ 2 w 145"/>
                    <a:gd name="T17"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45">
                      <a:moveTo>
                        <a:pt x="2" y="39"/>
                      </a:moveTo>
                      <a:cubicBezTo>
                        <a:pt x="5" y="41"/>
                        <a:pt x="19" y="45"/>
                        <a:pt x="45" y="44"/>
                      </a:cubicBezTo>
                      <a:cubicBezTo>
                        <a:pt x="69" y="43"/>
                        <a:pt x="93" y="38"/>
                        <a:pt x="109" y="31"/>
                      </a:cubicBezTo>
                      <a:cubicBezTo>
                        <a:pt x="126" y="23"/>
                        <a:pt x="138" y="14"/>
                        <a:pt x="145" y="7"/>
                      </a:cubicBezTo>
                      <a:cubicBezTo>
                        <a:pt x="145" y="7"/>
                        <a:pt x="145" y="7"/>
                        <a:pt x="145" y="7"/>
                      </a:cubicBezTo>
                      <a:cubicBezTo>
                        <a:pt x="92" y="18"/>
                        <a:pt x="54" y="17"/>
                        <a:pt x="33" y="3"/>
                      </a:cubicBezTo>
                      <a:cubicBezTo>
                        <a:pt x="32" y="2"/>
                        <a:pt x="31" y="1"/>
                        <a:pt x="29" y="0"/>
                      </a:cubicBezTo>
                      <a:cubicBezTo>
                        <a:pt x="27" y="1"/>
                        <a:pt x="26" y="1"/>
                        <a:pt x="24" y="2"/>
                      </a:cubicBezTo>
                      <a:cubicBezTo>
                        <a:pt x="12" y="5"/>
                        <a:pt x="0" y="8"/>
                        <a:pt x="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05" name="Freeform 27">
                  <a:extLst>
                    <a:ext uri="{FF2B5EF4-FFF2-40B4-BE49-F238E27FC236}">
                      <a16:creationId xmlns:a16="http://schemas.microsoft.com/office/drawing/2014/main" id="{7F1FE4EF-FA02-4D54-B9B0-3FA440B42719}"/>
                    </a:ext>
                    <a:ext uri="{C183D7F6-B498-43B3-948B-1728B52AA6E4}">
                      <adec:decorative xmlns:adec="http://schemas.microsoft.com/office/drawing/2017/decorative" val="1"/>
                    </a:ext>
                  </a:extLst>
                </p:cNvPr>
                <p:cNvSpPr>
                  <a:spLocks/>
                </p:cNvSpPr>
                <p:nvPr/>
              </p:nvSpPr>
              <p:spPr bwMode="auto">
                <a:xfrm>
                  <a:off x="2235201" y="1839913"/>
                  <a:ext cx="1289050" cy="2698750"/>
                </a:xfrm>
                <a:custGeom>
                  <a:avLst/>
                  <a:gdLst>
                    <a:gd name="T0" fmla="*/ 61 w 287"/>
                    <a:gd name="T1" fmla="*/ 48 h 601"/>
                    <a:gd name="T2" fmla="*/ 4 w 287"/>
                    <a:gd name="T3" fmla="*/ 213 h 601"/>
                    <a:gd name="T4" fmla="*/ 48 w 287"/>
                    <a:gd name="T5" fmla="*/ 416 h 601"/>
                    <a:gd name="T6" fmla="*/ 146 w 287"/>
                    <a:gd name="T7" fmla="*/ 594 h 601"/>
                    <a:gd name="T8" fmla="*/ 186 w 287"/>
                    <a:gd name="T9" fmla="*/ 576 h 601"/>
                    <a:gd name="T10" fmla="*/ 256 w 287"/>
                    <a:gd name="T11" fmla="*/ 497 h 601"/>
                    <a:gd name="T12" fmla="*/ 246 w 287"/>
                    <a:gd name="T13" fmla="*/ 488 h 601"/>
                    <a:gd name="T14" fmla="*/ 211 w 287"/>
                    <a:gd name="T15" fmla="*/ 375 h 601"/>
                    <a:gd name="T16" fmla="*/ 214 w 287"/>
                    <a:gd name="T17" fmla="*/ 269 h 601"/>
                    <a:gd name="T18" fmla="*/ 213 w 287"/>
                    <a:gd name="T19" fmla="*/ 255 h 601"/>
                    <a:gd name="T20" fmla="*/ 285 w 287"/>
                    <a:gd name="T21" fmla="*/ 45 h 601"/>
                    <a:gd name="T22" fmla="*/ 287 w 287"/>
                    <a:gd name="T23" fmla="*/ 44 h 601"/>
                    <a:gd name="T24" fmla="*/ 61 w 287"/>
                    <a:gd name="T25" fmla="*/ 48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601">
                      <a:moveTo>
                        <a:pt x="61" y="48"/>
                      </a:moveTo>
                      <a:cubicBezTo>
                        <a:pt x="20" y="78"/>
                        <a:pt x="0" y="133"/>
                        <a:pt x="4" y="213"/>
                      </a:cubicBezTo>
                      <a:cubicBezTo>
                        <a:pt x="6" y="238"/>
                        <a:pt x="21" y="328"/>
                        <a:pt x="48" y="416"/>
                      </a:cubicBezTo>
                      <a:cubicBezTo>
                        <a:pt x="80" y="519"/>
                        <a:pt x="115" y="584"/>
                        <a:pt x="146" y="594"/>
                      </a:cubicBezTo>
                      <a:cubicBezTo>
                        <a:pt x="151" y="596"/>
                        <a:pt x="165" y="601"/>
                        <a:pt x="186" y="576"/>
                      </a:cubicBezTo>
                      <a:cubicBezTo>
                        <a:pt x="215" y="541"/>
                        <a:pt x="243" y="510"/>
                        <a:pt x="256" y="497"/>
                      </a:cubicBezTo>
                      <a:cubicBezTo>
                        <a:pt x="253" y="494"/>
                        <a:pt x="249" y="491"/>
                        <a:pt x="246" y="488"/>
                      </a:cubicBezTo>
                      <a:cubicBezTo>
                        <a:pt x="218" y="458"/>
                        <a:pt x="205" y="417"/>
                        <a:pt x="211" y="375"/>
                      </a:cubicBezTo>
                      <a:cubicBezTo>
                        <a:pt x="217" y="330"/>
                        <a:pt x="215" y="290"/>
                        <a:pt x="214" y="269"/>
                      </a:cubicBezTo>
                      <a:cubicBezTo>
                        <a:pt x="213" y="263"/>
                        <a:pt x="213" y="258"/>
                        <a:pt x="213" y="255"/>
                      </a:cubicBezTo>
                      <a:cubicBezTo>
                        <a:pt x="213" y="247"/>
                        <a:pt x="211" y="120"/>
                        <a:pt x="285" y="45"/>
                      </a:cubicBezTo>
                      <a:cubicBezTo>
                        <a:pt x="285" y="45"/>
                        <a:pt x="286" y="44"/>
                        <a:pt x="287" y="44"/>
                      </a:cubicBezTo>
                      <a:cubicBezTo>
                        <a:pt x="242" y="29"/>
                        <a:pt x="129" y="0"/>
                        <a:pt x="61"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06" name="Freeform 28">
                  <a:extLst>
                    <a:ext uri="{FF2B5EF4-FFF2-40B4-BE49-F238E27FC236}">
                      <a16:creationId xmlns:a16="http://schemas.microsoft.com/office/drawing/2014/main" id="{F3E70F44-4921-4378-B8C1-1EE7D606F5A2}"/>
                    </a:ext>
                    <a:ext uri="{C183D7F6-B498-43B3-948B-1728B52AA6E4}">
                      <adec:decorative xmlns:adec="http://schemas.microsoft.com/office/drawing/2017/decorative" val="1"/>
                    </a:ext>
                  </a:extLst>
                </p:cNvPr>
                <p:cNvSpPr>
                  <a:spLocks/>
                </p:cNvSpPr>
                <p:nvPr/>
              </p:nvSpPr>
              <p:spPr bwMode="auto">
                <a:xfrm>
                  <a:off x="4621213" y="1879601"/>
                  <a:ext cx="1273175" cy="2130425"/>
                </a:xfrm>
                <a:custGeom>
                  <a:avLst/>
                  <a:gdLst>
                    <a:gd name="T0" fmla="*/ 251 w 283"/>
                    <a:gd name="T1" fmla="*/ 84 h 474"/>
                    <a:gd name="T2" fmla="*/ 75 w 283"/>
                    <a:gd name="T3" fmla="*/ 0 h 474"/>
                    <a:gd name="T4" fmla="*/ 0 w 283"/>
                    <a:gd name="T5" fmla="*/ 8 h 474"/>
                    <a:gd name="T6" fmla="*/ 100 w 283"/>
                    <a:gd name="T7" fmla="*/ 83 h 474"/>
                    <a:gd name="T8" fmla="*/ 163 w 283"/>
                    <a:gd name="T9" fmla="*/ 202 h 474"/>
                    <a:gd name="T10" fmla="*/ 163 w 283"/>
                    <a:gd name="T11" fmla="*/ 209 h 474"/>
                    <a:gd name="T12" fmla="*/ 159 w 283"/>
                    <a:gd name="T13" fmla="*/ 258 h 474"/>
                    <a:gd name="T14" fmla="*/ 154 w 283"/>
                    <a:gd name="T15" fmla="*/ 298 h 474"/>
                    <a:gd name="T16" fmla="*/ 158 w 283"/>
                    <a:gd name="T17" fmla="*/ 343 h 474"/>
                    <a:gd name="T18" fmla="*/ 141 w 283"/>
                    <a:gd name="T19" fmla="*/ 469 h 474"/>
                    <a:gd name="T20" fmla="*/ 142 w 283"/>
                    <a:gd name="T21" fmla="*/ 470 h 474"/>
                    <a:gd name="T22" fmla="*/ 145 w 283"/>
                    <a:gd name="T23" fmla="*/ 474 h 474"/>
                    <a:gd name="T24" fmla="*/ 251 w 283"/>
                    <a:gd name="T25" fmla="*/ 8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3" h="474">
                      <a:moveTo>
                        <a:pt x="251" y="84"/>
                      </a:moveTo>
                      <a:cubicBezTo>
                        <a:pt x="209" y="30"/>
                        <a:pt x="150" y="2"/>
                        <a:pt x="75" y="0"/>
                      </a:cubicBezTo>
                      <a:cubicBezTo>
                        <a:pt x="45" y="0"/>
                        <a:pt x="19" y="4"/>
                        <a:pt x="0" y="8"/>
                      </a:cubicBezTo>
                      <a:cubicBezTo>
                        <a:pt x="44" y="28"/>
                        <a:pt x="77" y="57"/>
                        <a:pt x="100" y="83"/>
                      </a:cubicBezTo>
                      <a:cubicBezTo>
                        <a:pt x="141" y="131"/>
                        <a:pt x="161" y="184"/>
                        <a:pt x="163" y="202"/>
                      </a:cubicBezTo>
                      <a:cubicBezTo>
                        <a:pt x="163" y="205"/>
                        <a:pt x="163" y="207"/>
                        <a:pt x="163" y="209"/>
                      </a:cubicBezTo>
                      <a:cubicBezTo>
                        <a:pt x="163" y="228"/>
                        <a:pt x="161" y="243"/>
                        <a:pt x="159" y="258"/>
                      </a:cubicBezTo>
                      <a:cubicBezTo>
                        <a:pt x="157" y="271"/>
                        <a:pt x="154" y="283"/>
                        <a:pt x="154" y="298"/>
                      </a:cubicBezTo>
                      <a:cubicBezTo>
                        <a:pt x="154" y="312"/>
                        <a:pt x="155" y="327"/>
                        <a:pt x="158" y="343"/>
                      </a:cubicBezTo>
                      <a:cubicBezTo>
                        <a:pt x="162" y="381"/>
                        <a:pt x="167" y="425"/>
                        <a:pt x="141" y="469"/>
                      </a:cubicBezTo>
                      <a:cubicBezTo>
                        <a:pt x="141" y="469"/>
                        <a:pt x="141" y="470"/>
                        <a:pt x="142" y="470"/>
                      </a:cubicBezTo>
                      <a:cubicBezTo>
                        <a:pt x="143" y="472"/>
                        <a:pt x="144" y="473"/>
                        <a:pt x="145" y="474"/>
                      </a:cubicBezTo>
                      <a:cubicBezTo>
                        <a:pt x="248" y="312"/>
                        <a:pt x="283" y="125"/>
                        <a:pt x="251"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07" name="Freeform 29">
                  <a:extLst>
                    <a:ext uri="{FF2B5EF4-FFF2-40B4-BE49-F238E27FC236}">
                      <a16:creationId xmlns:a16="http://schemas.microsoft.com/office/drawing/2014/main" id="{15EE0857-0733-4E7A-8041-51914679C6B3}"/>
                    </a:ext>
                    <a:ext uri="{C183D7F6-B498-43B3-948B-1728B52AA6E4}">
                      <adec:decorative xmlns:adec="http://schemas.microsoft.com/office/drawing/2017/decorative" val="1"/>
                    </a:ext>
                  </a:extLst>
                </p:cNvPr>
                <p:cNvSpPr>
                  <a:spLocks/>
                </p:cNvSpPr>
                <p:nvPr/>
              </p:nvSpPr>
              <p:spPr bwMode="auto">
                <a:xfrm>
                  <a:off x="3367088" y="4216401"/>
                  <a:ext cx="615950" cy="376238"/>
                </a:xfrm>
                <a:custGeom>
                  <a:avLst/>
                  <a:gdLst>
                    <a:gd name="T0" fmla="*/ 18 w 137"/>
                    <a:gd name="T1" fmla="*/ 61 h 84"/>
                    <a:gd name="T2" fmla="*/ 0 w 137"/>
                    <a:gd name="T3" fmla="*/ 67 h 84"/>
                    <a:gd name="T4" fmla="*/ 17 w 137"/>
                    <a:gd name="T5" fmla="*/ 74 h 84"/>
                    <a:gd name="T6" fmla="*/ 133 w 137"/>
                    <a:gd name="T7" fmla="*/ 38 h 84"/>
                    <a:gd name="T8" fmla="*/ 134 w 137"/>
                    <a:gd name="T9" fmla="*/ 21 h 84"/>
                    <a:gd name="T10" fmla="*/ 121 w 137"/>
                    <a:gd name="T11" fmla="*/ 4 h 84"/>
                    <a:gd name="T12" fmla="*/ 101 w 137"/>
                    <a:gd name="T13" fmla="*/ 9 h 84"/>
                    <a:gd name="T14" fmla="*/ 101 w 137"/>
                    <a:gd name="T15" fmla="*/ 9 h 84"/>
                    <a:gd name="T16" fmla="*/ 88 w 137"/>
                    <a:gd name="T17" fmla="*/ 25 h 84"/>
                    <a:gd name="T18" fmla="*/ 18 w 137"/>
                    <a:gd name="T19"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84">
                      <a:moveTo>
                        <a:pt x="18" y="61"/>
                      </a:moveTo>
                      <a:cubicBezTo>
                        <a:pt x="8" y="64"/>
                        <a:pt x="3" y="66"/>
                        <a:pt x="0" y="67"/>
                      </a:cubicBezTo>
                      <a:cubicBezTo>
                        <a:pt x="3" y="70"/>
                        <a:pt x="10" y="73"/>
                        <a:pt x="17" y="74"/>
                      </a:cubicBezTo>
                      <a:cubicBezTo>
                        <a:pt x="51" y="83"/>
                        <a:pt x="99" y="84"/>
                        <a:pt x="133" y="38"/>
                      </a:cubicBezTo>
                      <a:cubicBezTo>
                        <a:pt x="137" y="32"/>
                        <a:pt x="135" y="25"/>
                        <a:pt x="134" y="21"/>
                      </a:cubicBezTo>
                      <a:cubicBezTo>
                        <a:pt x="132" y="14"/>
                        <a:pt x="126" y="6"/>
                        <a:pt x="121" y="4"/>
                      </a:cubicBezTo>
                      <a:cubicBezTo>
                        <a:pt x="114" y="1"/>
                        <a:pt x="110" y="0"/>
                        <a:pt x="101" y="9"/>
                      </a:cubicBezTo>
                      <a:cubicBezTo>
                        <a:pt x="101" y="9"/>
                        <a:pt x="101" y="9"/>
                        <a:pt x="101" y="9"/>
                      </a:cubicBezTo>
                      <a:cubicBezTo>
                        <a:pt x="96" y="15"/>
                        <a:pt x="92" y="20"/>
                        <a:pt x="88" y="25"/>
                      </a:cubicBezTo>
                      <a:cubicBezTo>
                        <a:pt x="72" y="45"/>
                        <a:pt x="65" y="52"/>
                        <a:pt x="1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08" name="Freeform 30">
                  <a:extLst>
                    <a:ext uri="{FF2B5EF4-FFF2-40B4-BE49-F238E27FC236}">
                      <a16:creationId xmlns:a16="http://schemas.microsoft.com/office/drawing/2014/main" id="{4F7C02A1-55CF-4E6D-A8E8-D606971494D8}"/>
                    </a:ext>
                    <a:ext uri="{C183D7F6-B498-43B3-948B-1728B52AA6E4}">
                      <adec:decorative xmlns:adec="http://schemas.microsoft.com/office/drawing/2017/decorative" val="1"/>
                    </a:ext>
                  </a:extLst>
                </p:cNvPr>
                <p:cNvSpPr>
                  <a:spLocks noEditPoints="1"/>
                </p:cNvSpPr>
                <p:nvPr/>
              </p:nvSpPr>
              <p:spPr bwMode="auto">
                <a:xfrm>
                  <a:off x="4756151" y="2841626"/>
                  <a:ext cx="490538" cy="1036638"/>
                </a:xfrm>
                <a:custGeom>
                  <a:avLst/>
                  <a:gdLst>
                    <a:gd name="T0" fmla="*/ 98 w 109"/>
                    <a:gd name="T1" fmla="*/ 83 h 231"/>
                    <a:gd name="T2" fmla="*/ 103 w 109"/>
                    <a:gd name="T3" fmla="*/ 41 h 231"/>
                    <a:gd name="T4" fmla="*/ 107 w 109"/>
                    <a:gd name="T5" fmla="*/ 4 h 231"/>
                    <a:gd name="T6" fmla="*/ 27 w 109"/>
                    <a:gd name="T7" fmla="*/ 21 h 231"/>
                    <a:gd name="T8" fmla="*/ 76 w 109"/>
                    <a:gd name="T9" fmla="*/ 194 h 231"/>
                    <a:gd name="T10" fmla="*/ 87 w 109"/>
                    <a:gd name="T11" fmla="*/ 217 h 231"/>
                    <a:gd name="T12" fmla="*/ 94 w 109"/>
                    <a:gd name="T13" fmla="*/ 231 h 231"/>
                    <a:gd name="T14" fmla="*/ 102 w 109"/>
                    <a:gd name="T15" fmla="*/ 132 h 231"/>
                    <a:gd name="T16" fmla="*/ 98 w 109"/>
                    <a:gd name="T17" fmla="*/ 83 h 231"/>
                    <a:gd name="T18" fmla="*/ 77 w 109"/>
                    <a:gd name="T19" fmla="*/ 33 h 231"/>
                    <a:gd name="T20" fmla="*/ 62 w 109"/>
                    <a:gd name="T21" fmla="*/ 41 h 231"/>
                    <a:gd name="T22" fmla="*/ 59 w 109"/>
                    <a:gd name="T23" fmla="*/ 41 h 231"/>
                    <a:gd name="T24" fmla="*/ 39 w 109"/>
                    <a:gd name="T25" fmla="*/ 28 h 231"/>
                    <a:gd name="T26" fmla="*/ 59 w 109"/>
                    <a:gd name="T27" fmla="*/ 15 h 231"/>
                    <a:gd name="T28" fmla="*/ 83 w 109"/>
                    <a:gd name="T29" fmla="*/ 21 h 231"/>
                    <a:gd name="T30" fmla="*/ 83 w 109"/>
                    <a:gd name="T31" fmla="*/ 21 h 231"/>
                    <a:gd name="T32" fmla="*/ 77 w 109"/>
                    <a:gd name="T33"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231">
                      <a:moveTo>
                        <a:pt x="98" y="83"/>
                      </a:moveTo>
                      <a:cubicBezTo>
                        <a:pt x="99" y="67"/>
                        <a:pt x="101" y="54"/>
                        <a:pt x="103" y="41"/>
                      </a:cubicBezTo>
                      <a:cubicBezTo>
                        <a:pt x="105" y="28"/>
                        <a:pt x="107" y="17"/>
                        <a:pt x="107" y="4"/>
                      </a:cubicBezTo>
                      <a:cubicBezTo>
                        <a:pt x="76" y="0"/>
                        <a:pt x="41" y="1"/>
                        <a:pt x="27" y="21"/>
                      </a:cubicBezTo>
                      <a:cubicBezTo>
                        <a:pt x="0" y="59"/>
                        <a:pt x="53" y="154"/>
                        <a:pt x="76" y="194"/>
                      </a:cubicBezTo>
                      <a:cubicBezTo>
                        <a:pt x="81" y="204"/>
                        <a:pt x="85" y="212"/>
                        <a:pt x="87" y="217"/>
                      </a:cubicBezTo>
                      <a:cubicBezTo>
                        <a:pt x="90" y="222"/>
                        <a:pt x="92" y="227"/>
                        <a:pt x="94" y="231"/>
                      </a:cubicBezTo>
                      <a:cubicBezTo>
                        <a:pt x="109" y="198"/>
                        <a:pt x="106" y="164"/>
                        <a:pt x="102" y="132"/>
                      </a:cubicBezTo>
                      <a:cubicBezTo>
                        <a:pt x="100" y="116"/>
                        <a:pt x="98" y="99"/>
                        <a:pt x="98" y="83"/>
                      </a:cubicBezTo>
                      <a:close/>
                      <a:moveTo>
                        <a:pt x="77" y="33"/>
                      </a:moveTo>
                      <a:cubicBezTo>
                        <a:pt x="75" y="35"/>
                        <a:pt x="69" y="40"/>
                        <a:pt x="62" y="41"/>
                      </a:cubicBezTo>
                      <a:cubicBezTo>
                        <a:pt x="62" y="41"/>
                        <a:pt x="61" y="41"/>
                        <a:pt x="59" y="41"/>
                      </a:cubicBezTo>
                      <a:cubicBezTo>
                        <a:pt x="49" y="41"/>
                        <a:pt x="40" y="33"/>
                        <a:pt x="39" y="28"/>
                      </a:cubicBezTo>
                      <a:cubicBezTo>
                        <a:pt x="38" y="21"/>
                        <a:pt x="49" y="16"/>
                        <a:pt x="59" y="15"/>
                      </a:cubicBezTo>
                      <a:cubicBezTo>
                        <a:pt x="70" y="14"/>
                        <a:pt x="82" y="15"/>
                        <a:pt x="83" y="21"/>
                      </a:cubicBezTo>
                      <a:cubicBezTo>
                        <a:pt x="83" y="21"/>
                        <a:pt x="83" y="21"/>
                        <a:pt x="83" y="21"/>
                      </a:cubicBezTo>
                      <a:cubicBezTo>
                        <a:pt x="83" y="24"/>
                        <a:pt x="81" y="29"/>
                        <a:pt x="7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09" name="Freeform 31">
                  <a:extLst>
                    <a:ext uri="{FF2B5EF4-FFF2-40B4-BE49-F238E27FC236}">
                      <a16:creationId xmlns:a16="http://schemas.microsoft.com/office/drawing/2014/main" id="{1C5B73C0-DD7F-4A00-AD35-C03B21497476}"/>
                    </a:ext>
                    <a:ext uri="{C183D7F6-B498-43B3-948B-1728B52AA6E4}">
                      <adec:decorative xmlns:adec="http://schemas.microsoft.com/office/drawing/2017/decorative" val="1"/>
                    </a:ext>
                  </a:extLst>
                </p:cNvPr>
                <p:cNvSpPr>
                  <a:spLocks noEditPoints="1"/>
                </p:cNvSpPr>
                <p:nvPr/>
              </p:nvSpPr>
              <p:spPr bwMode="auto">
                <a:xfrm>
                  <a:off x="3278188" y="2841626"/>
                  <a:ext cx="695325" cy="1244600"/>
                </a:xfrm>
                <a:custGeom>
                  <a:avLst/>
                  <a:gdLst>
                    <a:gd name="T0" fmla="*/ 104 w 155"/>
                    <a:gd name="T1" fmla="*/ 8 h 277"/>
                    <a:gd name="T2" fmla="*/ 7 w 155"/>
                    <a:gd name="T3" fmla="*/ 36 h 277"/>
                    <a:gd name="T4" fmla="*/ 8 w 155"/>
                    <a:gd name="T5" fmla="*/ 44 h 277"/>
                    <a:gd name="T6" fmla="*/ 4 w 155"/>
                    <a:gd name="T7" fmla="*/ 156 h 277"/>
                    <a:gd name="T8" fmla="*/ 33 w 155"/>
                    <a:gd name="T9" fmla="*/ 247 h 277"/>
                    <a:gd name="T10" fmla="*/ 99 w 155"/>
                    <a:gd name="T11" fmla="*/ 277 h 277"/>
                    <a:gd name="T12" fmla="*/ 112 w 155"/>
                    <a:gd name="T13" fmla="*/ 240 h 277"/>
                    <a:gd name="T14" fmla="*/ 113 w 155"/>
                    <a:gd name="T15" fmla="*/ 235 h 277"/>
                    <a:gd name="T16" fmla="*/ 122 w 155"/>
                    <a:gd name="T17" fmla="*/ 215 h 277"/>
                    <a:gd name="T18" fmla="*/ 134 w 155"/>
                    <a:gd name="T19" fmla="*/ 42 h 277"/>
                    <a:gd name="T20" fmla="*/ 104 w 155"/>
                    <a:gd name="T21" fmla="*/ 8 h 277"/>
                    <a:gd name="T22" fmla="*/ 122 w 155"/>
                    <a:gd name="T23" fmla="*/ 36 h 277"/>
                    <a:gd name="T24" fmla="*/ 99 w 155"/>
                    <a:gd name="T25" fmla="*/ 52 h 277"/>
                    <a:gd name="T26" fmla="*/ 96 w 155"/>
                    <a:gd name="T27" fmla="*/ 52 h 277"/>
                    <a:gd name="T28" fmla="*/ 78 w 155"/>
                    <a:gd name="T29" fmla="*/ 41 h 277"/>
                    <a:gd name="T30" fmla="*/ 74 w 155"/>
                    <a:gd name="T31" fmla="*/ 30 h 277"/>
                    <a:gd name="T32" fmla="*/ 77 w 155"/>
                    <a:gd name="T33" fmla="*/ 24 h 277"/>
                    <a:gd name="T34" fmla="*/ 100 w 155"/>
                    <a:gd name="T35" fmla="*/ 21 h 277"/>
                    <a:gd name="T36" fmla="*/ 122 w 155"/>
                    <a:gd name="T37" fmla="*/ 3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77">
                      <a:moveTo>
                        <a:pt x="104" y="8"/>
                      </a:moveTo>
                      <a:cubicBezTo>
                        <a:pt x="68" y="0"/>
                        <a:pt x="17" y="27"/>
                        <a:pt x="7" y="36"/>
                      </a:cubicBezTo>
                      <a:cubicBezTo>
                        <a:pt x="7" y="39"/>
                        <a:pt x="7" y="41"/>
                        <a:pt x="8" y="44"/>
                      </a:cubicBezTo>
                      <a:cubicBezTo>
                        <a:pt x="9" y="67"/>
                        <a:pt x="11" y="108"/>
                        <a:pt x="4" y="156"/>
                      </a:cubicBezTo>
                      <a:cubicBezTo>
                        <a:pt x="0" y="190"/>
                        <a:pt x="10" y="224"/>
                        <a:pt x="33" y="247"/>
                      </a:cubicBezTo>
                      <a:cubicBezTo>
                        <a:pt x="51" y="266"/>
                        <a:pt x="75" y="277"/>
                        <a:pt x="99" y="277"/>
                      </a:cubicBezTo>
                      <a:cubicBezTo>
                        <a:pt x="102" y="265"/>
                        <a:pt x="106" y="253"/>
                        <a:pt x="112" y="240"/>
                      </a:cubicBezTo>
                      <a:cubicBezTo>
                        <a:pt x="113" y="235"/>
                        <a:pt x="113" y="235"/>
                        <a:pt x="113" y="235"/>
                      </a:cubicBezTo>
                      <a:cubicBezTo>
                        <a:pt x="116" y="228"/>
                        <a:pt x="119" y="221"/>
                        <a:pt x="122" y="215"/>
                      </a:cubicBezTo>
                      <a:cubicBezTo>
                        <a:pt x="136" y="182"/>
                        <a:pt x="155" y="140"/>
                        <a:pt x="134" y="42"/>
                      </a:cubicBezTo>
                      <a:cubicBezTo>
                        <a:pt x="130" y="23"/>
                        <a:pt x="120" y="11"/>
                        <a:pt x="104" y="8"/>
                      </a:cubicBezTo>
                      <a:close/>
                      <a:moveTo>
                        <a:pt x="122" y="36"/>
                      </a:moveTo>
                      <a:cubicBezTo>
                        <a:pt x="121" y="43"/>
                        <a:pt x="110" y="52"/>
                        <a:pt x="99" y="52"/>
                      </a:cubicBezTo>
                      <a:cubicBezTo>
                        <a:pt x="98" y="52"/>
                        <a:pt x="97" y="52"/>
                        <a:pt x="96" y="52"/>
                      </a:cubicBezTo>
                      <a:cubicBezTo>
                        <a:pt x="90" y="51"/>
                        <a:pt x="82" y="47"/>
                        <a:pt x="78" y="41"/>
                      </a:cubicBezTo>
                      <a:cubicBezTo>
                        <a:pt x="76" y="38"/>
                        <a:pt x="74" y="34"/>
                        <a:pt x="74" y="30"/>
                      </a:cubicBezTo>
                      <a:cubicBezTo>
                        <a:pt x="74" y="29"/>
                        <a:pt x="75" y="27"/>
                        <a:pt x="77" y="24"/>
                      </a:cubicBezTo>
                      <a:cubicBezTo>
                        <a:pt x="82" y="21"/>
                        <a:pt x="90" y="20"/>
                        <a:pt x="100" y="21"/>
                      </a:cubicBezTo>
                      <a:cubicBezTo>
                        <a:pt x="111" y="23"/>
                        <a:pt x="123" y="29"/>
                        <a:pt x="12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484" name="Group 105">
                <a:extLst>
                  <a:ext uri="{FF2B5EF4-FFF2-40B4-BE49-F238E27FC236}">
                    <a16:creationId xmlns:a16="http://schemas.microsoft.com/office/drawing/2014/main" id="{9F54F2C0-4FA8-4555-81A1-586634B39E14}"/>
                  </a:ext>
                </a:extLst>
              </p:cNvPr>
              <p:cNvGrpSpPr>
                <a:grpSpLocks noChangeAspect="1"/>
              </p:cNvGrpSpPr>
              <p:nvPr/>
            </p:nvGrpSpPr>
            <p:grpSpPr bwMode="auto">
              <a:xfrm>
                <a:off x="9844422" y="5683234"/>
                <a:ext cx="138227" cy="128151"/>
                <a:chOff x="2192" y="2781"/>
                <a:chExt cx="343" cy="318"/>
              </a:xfrm>
            </p:grpSpPr>
            <p:sp>
              <p:nvSpPr>
                <p:cNvPr id="485" name="AutoShape 104">
                  <a:extLst>
                    <a:ext uri="{FF2B5EF4-FFF2-40B4-BE49-F238E27FC236}">
                      <a16:creationId xmlns:a16="http://schemas.microsoft.com/office/drawing/2014/main" id="{7BDB2B32-FED6-40D8-99BE-30F27C4BE116}"/>
                    </a:ext>
                    <a:ext uri="{C183D7F6-B498-43B3-948B-1728B52AA6E4}">
                      <adec:decorative xmlns:adec="http://schemas.microsoft.com/office/drawing/2017/decorative" val="1"/>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6" name="Rectangle 106">
                  <a:extLst>
                    <a:ext uri="{FF2B5EF4-FFF2-40B4-BE49-F238E27FC236}">
                      <a16:creationId xmlns:a16="http://schemas.microsoft.com/office/drawing/2014/main" id="{40C745E3-C3AC-4893-8256-B3E5360AA2B1}"/>
                    </a:ext>
                    <a:ext uri="{C183D7F6-B498-43B3-948B-1728B52AA6E4}">
                      <adec:decorative xmlns:adec="http://schemas.microsoft.com/office/drawing/2017/decorative" val="1"/>
                    </a:ext>
                  </a:extLst>
                </p:cNvPr>
                <p:cNvSpPr>
                  <a:spLocks noChangeArrowheads="1"/>
                </p:cNvSpPr>
                <p:nvPr/>
              </p:nvSpPr>
              <p:spPr bwMode="auto">
                <a:xfrm>
                  <a:off x="2192" y="2787"/>
                  <a:ext cx="343" cy="312"/>
                </a:xfrm>
                <a:prstGeom prst="rect">
                  <a:avLst/>
                </a:prstGeom>
                <a:solidFill>
                  <a:schemeClr val="bg2"/>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7" name="Rectangle 107">
                  <a:extLst>
                    <a:ext uri="{FF2B5EF4-FFF2-40B4-BE49-F238E27FC236}">
                      <a16:creationId xmlns:a16="http://schemas.microsoft.com/office/drawing/2014/main" id="{E18D0073-B887-4981-B974-3538812365A2}"/>
                    </a:ext>
                    <a:ext uri="{C183D7F6-B498-43B3-948B-1728B52AA6E4}">
                      <adec:decorative xmlns:adec="http://schemas.microsoft.com/office/drawing/2017/decorative" val="1"/>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8" name="Rectangle 108">
                  <a:extLst>
                    <a:ext uri="{FF2B5EF4-FFF2-40B4-BE49-F238E27FC236}">
                      <a16:creationId xmlns:a16="http://schemas.microsoft.com/office/drawing/2014/main" id="{C3E028DE-F18C-4793-B906-EFD73F9BC1AF}"/>
                    </a:ext>
                    <a:ext uri="{C183D7F6-B498-43B3-948B-1728B52AA6E4}">
                      <adec:decorative xmlns:adec="http://schemas.microsoft.com/office/drawing/2017/decorative" val="1"/>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9" name="Rectangle 109">
                  <a:extLst>
                    <a:ext uri="{FF2B5EF4-FFF2-40B4-BE49-F238E27FC236}">
                      <a16:creationId xmlns:a16="http://schemas.microsoft.com/office/drawing/2014/main" id="{0DB7F77B-3485-4268-A8CA-4A218759E5B1}"/>
                    </a:ext>
                    <a:ext uri="{C183D7F6-B498-43B3-948B-1728B52AA6E4}">
                      <adec:decorative xmlns:adec="http://schemas.microsoft.com/office/drawing/2017/decorative" val="1"/>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0" name="Rectangle 110">
                  <a:extLst>
                    <a:ext uri="{FF2B5EF4-FFF2-40B4-BE49-F238E27FC236}">
                      <a16:creationId xmlns:a16="http://schemas.microsoft.com/office/drawing/2014/main" id="{94D955EF-4A4C-48B4-A6A2-5692936CCEB8}"/>
                    </a:ext>
                    <a:ext uri="{C183D7F6-B498-43B3-948B-1728B52AA6E4}">
                      <adec:decorative xmlns:adec="http://schemas.microsoft.com/office/drawing/2017/decorative" val="1"/>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1" name="Oval 111">
                  <a:extLst>
                    <a:ext uri="{FF2B5EF4-FFF2-40B4-BE49-F238E27FC236}">
                      <a16:creationId xmlns:a16="http://schemas.microsoft.com/office/drawing/2014/main" id="{D3F60189-6961-4BE2-BD5E-97394330B200}"/>
                    </a:ext>
                    <a:ext uri="{C183D7F6-B498-43B3-948B-1728B52AA6E4}">
                      <adec:decorative xmlns:adec="http://schemas.microsoft.com/office/drawing/2017/decorative" val="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2" name="Oval 112">
                  <a:extLst>
                    <a:ext uri="{FF2B5EF4-FFF2-40B4-BE49-F238E27FC236}">
                      <a16:creationId xmlns:a16="http://schemas.microsoft.com/office/drawing/2014/main" id="{7D6C35A5-9DCB-4A38-8A75-0B733CBA8362}"/>
                    </a:ext>
                    <a:ext uri="{C183D7F6-B498-43B3-948B-1728B52AA6E4}">
                      <adec:decorative xmlns:adec="http://schemas.microsoft.com/office/drawing/2017/decorative" val="1"/>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3" name="Oval 113">
                  <a:extLst>
                    <a:ext uri="{FF2B5EF4-FFF2-40B4-BE49-F238E27FC236}">
                      <a16:creationId xmlns:a16="http://schemas.microsoft.com/office/drawing/2014/main" id="{B86A8FFC-5375-4BD5-B934-076BDE803F9F}"/>
                    </a:ext>
                    <a:ext uri="{C183D7F6-B498-43B3-948B-1728B52AA6E4}">
                      <adec:decorative xmlns:adec="http://schemas.microsoft.com/office/drawing/2017/decorative" val="1"/>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4" name="Oval 114">
                  <a:extLst>
                    <a:ext uri="{FF2B5EF4-FFF2-40B4-BE49-F238E27FC236}">
                      <a16:creationId xmlns:a16="http://schemas.microsoft.com/office/drawing/2014/main" id="{7DD4DE35-1779-444F-98A0-BCC51040D782}"/>
                    </a:ext>
                    <a:ext uri="{C183D7F6-B498-43B3-948B-1728B52AA6E4}">
                      <adec:decorative xmlns:adec="http://schemas.microsoft.com/office/drawing/2017/decorative" val="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5" name="Oval 115">
                  <a:extLst>
                    <a:ext uri="{FF2B5EF4-FFF2-40B4-BE49-F238E27FC236}">
                      <a16:creationId xmlns:a16="http://schemas.microsoft.com/office/drawing/2014/main" id="{CE57F58D-77D1-414A-B840-835CFF3443BC}"/>
                    </a:ext>
                    <a:ext uri="{C183D7F6-B498-43B3-948B-1728B52AA6E4}">
                      <adec:decorative xmlns:adec="http://schemas.microsoft.com/office/drawing/2017/decorative" val="1"/>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6" name="Oval 116">
                  <a:extLst>
                    <a:ext uri="{FF2B5EF4-FFF2-40B4-BE49-F238E27FC236}">
                      <a16:creationId xmlns:a16="http://schemas.microsoft.com/office/drawing/2014/main" id="{8F0C3752-DE01-4BAD-8F6E-367D3932C2AD}"/>
                    </a:ext>
                    <a:ext uri="{C183D7F6-B498-43B3-948B-1728B52AA6E4}">
                      <adec:decorative xmlns:adec="http://schemas.microsoft.com/office/drawing/2017/decorative" val="1"/>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7" name="Oval 117">
                  <a:extLst>
                    <a:ext uri="{FF2B5EF4-FFF2-40B4-BE49-F238E27FC236}">
                      <a16:creationId xmlns:a16="http://schemas.microsoft.com/office/drawing/2014/main" id="{1C1EED01-139E-4336-85A5-47F811988C08}"/>
                    </a:ext>
                    <a:ext uri="{C183D7F6-B498-43B3-948B-1728B52AA6E4}">
                      <adec:decorative xmlns:adec="http://schemas.microsoft.com/office/drawing/2017/decorative" val="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8" name="Oval 118">
                  <a:extLst>
                    <a:ext uri="{FF2B5EF4-FFF2-40B4-BE49-F238E27FC236}">
                      <a16:creationId xmlns:a16="http://schemas.microsoft.com/office/drawing/2014/main" id="{6B97B666-EC39-4850-A9C2-C1334367056B}"/>
                    </a:ext>
                    <a:ext uri="{C183D7F6-B498-43B3-948B-1728B52AA6E4}">
                      <adec:decorative xmlns:adec="http://schemas.microsoft.com/office/drawing/2017/decorative" val="1"/>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9" name="Oval 119">
                  <a:extLst>
                    <a:ext uri="{FF2B5EF4-FFF2-40B4-BE49-F238E27FC236}">
                      <a16:creationId xmlns:a16="http://schemas.microsoft.com/office/drawing/2014/main" id="{956AD39D-3484-489E-8525-132AFFBFD70A}"/>
                    </a:ext>
                    <a:ext uri="{C183D7F6-B498-43B3-948B-1728B52AA6E4}">
                      <adec:decorative xmlns:adec="http://schemas.microsoft.com/office/drawing/2017/decorative" val="1"/>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0" name="Oval 120">
                  <a:extLst>
                    <a:ext uri="{FF2B5EF4-FFF2-40B4-BE49-F238E27FC236}">
                      <a16:creationId xmlns:a16="http://schemas.microsoft.com/office/drawing/2014/main" id="{402AC15D-3D91-4EEB-B9AB-DA0033AB420A}"/>
                    </a:ext>
                    <a:ext uri="{C183D7F6-B498-43B3-948B-1728B52AA6E4}">
                      <adec:decorative xmlns:adec="http://schemas.microsoft.com/office/drawing/2017/decorative" val="1"/>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1" name="Oval 121">
                  <a:extLst>
                    <a:ext uri="{FF2B5EF4-FFF2-40B4-BE49-F238E27FC236}">
                      <a16:creationId xmlns:a16="http://schemas.microsoft.com/office/drawing/2014/main" id="{5E8BE67C-902E-49FC-828E-B563E5F552EF}"/>
                    </a:ext>
                    <a:ext uri="{C183D7F6-B498-43B3-948B-1728B52AA6E4}">
                      <adec:decorative xmlns:adec="http://schemas.microsoft.com/office/drawing/2017/decorative" val="1"/>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2" name="Oval 122">
                  <a:extLst>
                    <a:ext uri="{FF2B5EF4-FFF2-40B4-BE49-F238E27FC236}">
                      <a16:creationId xmlns:a16="http://schemas.microsoft.com/office/drawing/2014/main" id="{B4DAB04C-9510-4725-842A-6F9E5DB9B131}"/>
                    </a:ext>
                    <a:ext uri="{C183D7F6-B498-43B3-948B-1728B52AA6E4}">
                      <adec:decorative xmlns:adec="http://schemas.microsoft.com/office/drawing/2017/decorative" val="1"/>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511" name="Rectangle 510">
              <a:extLst>
                <a:ext uri="{FF2B5EF4-FFF2-40B4-BE49-F238E27FC236}">
                  <a16:creationId xmlns:a16="http://schemas.microsoft.com/office/drawing/2014/main" id="{DC1D66DD-25AC-4AFD-80A7-38F947E0AF7E}"/>
                </a:ext>
                <a:ext uri="{C183D7F6-B498-43B3-948B-1728B52AA6E4}">
                  <adec:decorative xmlns:adec="http://schemas.microsoft.com/office/drawing/2017/decorative" val="1"/>
                </a:ext>
              </a:extLst>
            </p:cNvPr>
            <p:cNvSpPr/>
            <p:nvPr/>
          </p:nvSpPr>
          <p:spPr>
            <a:xfrm>
              <a:off x="10009725" y="3751951"/>
              <a:ext cx="1463876" cy="1133423"/>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2" name="Text Placeholder 2">
              <a:extLst>
                <a:ext uri="{FF2B5EF4-FFF2-40B4-BE49-F238E27FC236}">
                  <a16:creationId xmlns:a16="http://schemas.microsoft.com/office/drawing/2014/main" id="{8E8A3311-F73E-4331-B463-263DC91D4C1D}"/>
                </a:ext>
                <a:ext uri="{C183D7F6-B498-43B3-948B-1728B52AA6E4}">
                  <adec:decorative xmlns:adec="http://schemas.microsoft.com/office/drawing/2017/decorative" val="1"/>
                </a:ext>
              </a:extLst>
            </p:cNvPr>
            <p:cNvSpPr txBox="1">
              <a:spLocks/>
            </p:cNvSpPr>
            <p:nvPr/>
          </p:nvSpPr>
          <p:spPr>
            <a:xfrm>
              <a:off x="10672484" y="3903170"/>
              <a:ext cx="687003" cy="307777"/>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727" rtl="0" eaLnBrk="1" fontAlgn="auto" latinLnBrk="0" hangingPunct="1">
                <a:lnSpc>
                  <a:spcPct val="100000"/>
                </a:lnSpc>
                <a:spcBef>
                  <a:spcPts val="0"/>
                </a:spcBef>
                <a:spcAft>
                  <a:spcPts val="1273"/>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prstClr val="white"/>
                  </a:solidFill>
                  <a:effectLst/>
                  <a:uLnTx/>
                  <a:uFillTx/>
                  <a:latin typeface="Segoe UI Semibold"/>
                  <a:ea typeface="+mn-ea"/>
                  <a:cs typeface="+mn-cs"/>
                </a:rPr>
                <a:t>Worker 2 Primary</a:t>
              </a:r>
            </a:p>
          </p:txBody>
        </p:sp>
        <p:sp>
          <p:nvSpPr>
            <p:cNvPr id="513" name="Text Placeholder 2">
              <a:extLst>
                <a:ext uri="{FF2B5EF4-FFF2-40B4-BE49-F238E27FC236}">
                  <a16:creationId xmlns:a16="http://schemas.microsoft.com/office/drawing/2014/main" id="{82E6C21D-8EA4-48CA-907D-F5A307A5FB52}"/>
                </a:ext>
                <a:ext uri="{C183D7F6-B498-43B3-948B-1728B52AA6E4}">
                  <adec:decorative xmlns:adec="http://schemas.microsoft.com/office/drawing/2017/decorative" val="1"/>
                </a:ext>
              </a:extLst>
            </p:cNvPr>
            <p:cNvSpPr txBox="1">
              <a:spLocks/>
            </p:cNvSpPr>
            <p:nvPr/>
          </p:nvSpPr>
          <p:spPr>
            <a:xfrm>
              <a:off x="10672484" y="4443280"/>
              <a:ext cx="687003" cy="307777"/>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727" rtl="0" eaLnBrk="1" fontAlgn="auto" latinLnBrk="0" hangingPunct="1">
                <a:lnSpc>
                  <a:spcPct val="100000"/>
                </a:lnSpc>
                <a:spcBef>
                  <a:spcPts val="0"/>
                </a:spcBef>
                <a:spcAft>
                  <a:spcPts val="1273"/>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prstClr val="white"/>
                  </a:solidFill>
                  <a:effectLst/>
                  <a:uLnTx/>
                  <a:uFillTx/>
                  <a:latin typeface="Segoe UI Semibold"/>
                  <a:ea typeface="+mn-ea"/>
                  <a:cs typeface="+mn-cs"/>
                </a:rPr>
                <a:t>Worker 2 Secondary</a:t>
              </a:r>
            </a:p>
          </p:txBody>
        </p:sp>
        <p:grpSp>
          <p:nvGrpSpPr>
            <p:cNvPr id="514" name="Group 513">
              <a:extLst>
                <a:ext uri="{FF2B5EF4-FFF2-40B4-BE49-F238E27FC236}">
                  <a16:creationId xmlns:a16="http://schemas.microsoft.com/office/drawing/2014/main" id="{FF50BAAE-7708-401E-A43E-E136A0505B5B}"/>
                </a:ext>
              </a:extLst>
            </p:cNvPr>
            <p:cNvGrpSpPr/>
            <p:nvPr/>
          </p:nvGrpSpPr>
          <p:grpSpPr>
            <a:xfrm>
              <a:off x="10071510" y="4386933"/>
              <a:ext cx="421936" cy="416103"/>
              <a:chOff x="9844422" y="5683234"/>
              <a:chExt cx="421936" cy="416103"/>
            </a:xfrm>
          </p:grpSpPr>
          <p:sp>
            <p:nvSpPr>
              <p:cNvPr id="515" name="top right box">
                <a:extLst>
                  <a:ext uri="{FF2B5EF4-FFF2-40B4-BE49-F238E27FC236}">
                    <a16:creationId xmlns:a16="http://schemas.microsoft.com/office/drawing/2014/main" id="{500BB59C-4F40-411E-8189-6928AE19AF40}"/>
                  </a:ext>
                  <a:ext uri="{C183D7F6-B498-43B3-948B-1728B52AA6E4}">
                    <adec:decorative xmlns:adec="http://schemas.microsoft.com/office/drawing/2017/decorative" val="1"/>
                  </a:ext>
                </a:extLst>
              </p:cNvPr>
              <p:cNvSpPr/>
              <p:nvPr/>
            </p:nvSpPr>
            <p:spPr bwMode="auto">
              <a:xfrm>
                <a:off x="9893132" y="5726110"/>
                <a:ext cx="373226" cy="373227"/>
              </a:xfrm>
              <a:prstGeom prst="rect">
                <a:avLst/>
              </a:prstGeom>
              <a:noFill/>
              <a:ln w="19050" cap="flat" cmpd="sng" algn="ctr">
                <a:solidFill>
                  <a:srgbClr val="0078D4"/>
                </a:solidFill>
                <a:prstDash val="solid"/>
                <a:miter lim="800000"/>
                <a:headEnd type="none" w="med" len="med"/>
                <a:tailEnd type="none" w="med" len="med"/>
              </a:ln>
              <a:effectLst/>
            </p:spPr>
            <p:txBody>
              <a:bodyPr rot="0" spcFirstLastPara="0" vertOverflow="overflow" horzOverflow="overflow" vert="horz" wrap="square" lIns="27432" tIns="27432" rIns="27432" bIns="27432" numCol="1" spcCol="0" rtlCol="0" fromWordArt="0" anchor="t" anchorCtr="0" forceAA="0" compatLnSpc="1">
                <a:prstTxWarp prst="textNoShape">
                  <a:avLst/>
                </a:prstTxWarp>
                <a:noAutofit/>
              </a:bodyPr>
              <a:lstStyle/>
              <a:p>
                <a:pPr marL="0" marR="0" lvl="0" indent="0" algn="r" defTabSz="913727" rtl="0" eaLnBrk="1" fontAlgn="auto" latinLnBrk="0" hangingPunct="1">
                  <a:lnSpc>
                    <a:spcPct val="90000"/>
                  </a:lnSpc>
                  <a:spcBef>
                    <a:spcPts val="0"/>
                  </a:spcBef>
                  <a:spcAft>
                    <a:spcPts val="1273"/>
                  </a:spcAft>
                  <a:buClrTx/>
                  <a:buSzPct val="90000"/>
                  <a:buFont typeface="Wingdings" panose="05000000000000000000" pitchFamily="2" charset="2"/>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mn-cs"/>
                  </a:rPr>
                  <a:t>W</a:t>
                </a:r>
                <a:r>
                  <a:rPr kumimoji="0" lang="en-US" sz="700" b="0" i="0" u="none" strike="noStrike" kern="1200" cap="none" spc="0" normalizeH="0" baseline="-25000" noProof="0">
                    <a:ln>
                      <a:noFill/>
                    </a:ln>
                    <a:solidFill>
                      <a:srgbClr val="FFFFFF"/>
                    </a:solidFill>
                    <a:effectLst/>
                    <a:uLnTx/>
                    <a:uFillTx/>
                    <a:latin typeface="Segoe UI"/>
                    <a:ea typeface="+mn-ea"/>
                    <a:cs typeface="+mn-cs"/>
                  </a:rPr>
                  <a:t>1</a:t>
                </a:r>
              </a:p>
            </p:txBody>
          </p:sp>
          <p:grpSp>
            <p:nvGrpSpPr>
              <p:cNvPr id="516" name="Group 515">
                <a:extLst>
                  <a:ext uri="{FF2B5EF4-FFF2-40B4-BE49-F238E27FC236}">
                    <a16:creationId xmlns:a16="http://schemas.microsoft.com/office/drawing/2014/main" id="{4F6A2CE9-18AF-4487-B66D-78FC22947A01}"/>
                  </a:ext>
                </a:extLst>
              </p:cNvPr>
              <p:cNvGrpSpPr>
                <a:grpSpLocks noChangeAspect="1"/>
              </p:cNvGrpSpPr>
              <p:nvPr/>
            </p:nvGrpSpPr>
            <p:grpSpPr>
              <a:xfrm>
                <a:off x="9933749" y="5834489"/>
                <a:ext cx="212540" cy="223213"/>
                <a:chOff x="2235201" y="1839913"/>
                <a:chExt cx="3659187" cy="3790951"/>
              </a:xfrm>
              <a:solidFill>
                <a:schemeClr val="tx1"/>
              </a:solidFill>
            </p:grpSpPr>
            <p:sp>
              <p:nvSpPr>
                <p:cNvPr id="536" name="Freeform 25">
                  <a:extLst>
                    <a:ext uri="{FF2B5EF4-FFF2-40B4-BE49-F238E27FC236}">
                      <a16:creationId xmlns:a16="http://schemas.microsoft.com/office/drawing/2014/main" id="{E674666A-F6C9-4DD5-9371-7170828FFD48}"/>
                    </a:ext>
                    <a:ext uri="{C183D7F6-B498-43B3-948B-1728B52AA6E4}">
                      <adec:decorative xmlns:adec="http://schemas.microsoft.com/office/drawing/2017/decorative" val="1"/>
                    </a:ext>
                  </a:extLst>
                </p:cNvPr>
                <p:cNvSpPr>
                  <a:spLocks/>
                </p:cNvSpPr>
                <p:nvPr/>
              </p:nvSpPr>
              <p:spPr bwMode="auto">
                <a:xfrm>
                  <a:off x="3313113" y="1924051"/>
                  <a:ext cx="1911350" cy="3706813"/>
                </a:xfrm>
                <a:custGeom>
                  <a:avLst/>
                  <a:gdLst>
                    <a:gd name="T0" fmla="*/ 70 w 425"/>
                    <a:gd name="T1" fmla="*/ 185 h 825"/>
                    <a:gd name="T2" fmla="*/ 151 w 425"/>
                    <a:gd name="T3" fmla="*/ 240 h 825"/>
                    <a:gd name="T4" fmla="*/ 137 w 425"/>
                    <a:gd name="T5" fmla="*/ 430 h 825"/>
                    <a:gd name="T6" fmla="*/ 129 w 425"/>
                    <a:gd name="T7" fmla="*/ 448 h 825"/>
                    <a:gd name="T8" fmla="*/ 128 w 425"/>
                    <a:gd name="T9" fmla="*/ 453 h 825"/>
                    <a:gd name="T10" fmla="*/ 117 w 425"/>
                    <a:gd name="T11" fmla="*/ 487 h 825"/>
                    <a:gd name="T12" fmla="*/ 142 w 425"/>
                    <a:gd name="T13" fmla="*/ 490 h 825"/>
                    <a:gd name="T14" fmla="*/ 171 w 425"/>
                    <a:gd name="T15" fmla="*/ 524 h 825"/>
                    <a:gd name="T16" fmla="*/ 173 w 425"/>
                    <a:gd name="T17" fmla="*/ 532 h 825"/>
                    <a:gd name="T18" fmla="*/ 173 w 425"/>
                    <a:gd name="T19" fmla="*/ 536 h 825"/>
                    <a:gd name="T20" fmla="*/ 183 w 425"/>
                    <a:gd name="T21" fmla="*/ 763 h 825"/>
                    <a:gd name="T22" fmla="*/ 274 w 425"/>
                    <a:gd name="T23" fmla="*/ 813 h 825"/>
                    <a:gd name="T24" fmla="*/ 359 w 425"/>
                    <a:gd name="T25" fmla="*/ 728 h 825"/>
                    <a:gd name="T26" fmla="*/ 381 w 425"/>
                    <a:gd name="T27" fmla="*/ 548 h 825"/>
                    <a:gd name="T28" fmla="*/ 419 w 425"/>
                    <a:gd name="T29" fmla="*/ 485 h 825"/>
                    <a:gd name="T30" fmla="*/ 413 w 425"/>
                    <a:gd name="T31" fmla="*/ 476 h 825"/>
                    <a:gd name="T32" fmla="*/ 384 w 425"/>
                    <a:gd name="T33" fmla="*/ 431 h 825"/>
                    <a:gd name="T34" fmla="*/ 374 w 425"/>
                    <a:gd name="T35" fmla="*/ 411 h 825"/>
                    <a:gd name="T36" fmla="*/ 327 w 425"/>
                    <a:gd name="T37" fmla="*/ 210 h 825"/>
                    <a:gd name="T38" fmla="*/ 425 w 425"/>
                    <a:gd name="T39" fmla="*/ 181 h 825"/>
                    <a:gd name="T40" fmla="*/ 373 w 425"/>
                    <a:gd name="T41" fmla="*/ 92 h 825"/>
                    <a:gd name="T42" fmla="*/ 181 w 425"/>
                    <a:gd name="T43" fmla="*/ 0 h 825"/>
                    <a:gd name="T44" fmla="*/ 63 w 425"/>
                    <a:gd name="T45" fmla="*/ 45 h 825"/>
                    <a:gd name="T46" fmla="*/ 0 w 425"/>
                    <a:gd name="T47" fmla="*/ 208 h 825"/>
                    <a:gd name="T48" fmla="*/ 7 w 425"/>
                    <a:gd name="T49" fmla="*/ 205 h 825"/>
                    <a:gd name="T50" fmla="*/ 70 w 425"/>
                    <a:gd name="T51" fmla="*/ 18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825">
                      <a:moveTo>
                        <a:pt x="70" y="185"/>
                      </a:moveTo>
                      <a:cubicBezTo>
                        <a:pt x="113" y="181"/>
                        <a:pt x="142" y="200"/>
                        <a:pt x="151" y="240"/>
                      </a:cubicBezTo>
                      <a:cubicBezTo>
                        <a:pt x="174" y="347"/>
                        <a:pt x="153" y="395"/>
                        <a:pt x="137" y="430"/>
                      </a:cubicBezTo>
                      <a:cubicBezTo>
                        <a:pt x="135" y="436"/>
                        <a:pt x="132" y="442"/>
                        <a:pt x="129" y="448"/>
                      </a:cubicBezTo>
                      <a:cubicBezTo>
                        <a:pt x="128" y="453"/>
                        <a:pt x="128" y="453"/>
                        <a:pt x="128" y="453"/>
                      </a:cubicBezTo>
                      <a:cubicBezTo>
                        <a:pt x="123" y="465"/>
                        <a:pt x="119" y="477"/>
                        <a:pt x="117" y="487"/>
                      </a:cubicBezTo>
                      <a:cubicBezTo>
                        <a:pt x="128" y="484"/>
                        <a:pt x="137" y="488"/>
                        <a:pt x="142" y="490"/>
                      </a:cubicBezTo>
                      <a:cubicBezTo>
                        <a:pt x="155" y="496"/>
                        <a:pt x="166" y="509"/>
                        <a:pt x="171" y="524"/>
                      </a:cubicBezTo>
                      <a:cubicBezTo>
                        <a:pt x="172" y="527"/>
                        <a:pt x="173" y="529"/>
                        <a:pt x="173" y="532"/>
                      </a:cubicBezTo>
                      <a:cubicBezTo>
                        <a:pt x="173" y="533"/>
                        <a:pt x="173" y="535"/>
                        <a:pt x="173" y="536"/>
                      </a:cubicBezTo>
                      <a:cubicBezTo>
                        <a:pt x="170" y="644"/>
                        <a:pt x="175" y="741"/>
                        <a:pt x="183" y="763"/>
                      </a:cubicBezTo>
                      <a:cubicBezTo>
                        <a:pt x="197" y="796"/>
                        <a:pt x="217" y="825"/>
                        <a:pt x="274" y="813"/>
                      </a:cubicBezTo>
                      <a:cubicBezTo>
                        <a:pt x="330" y="801"/>
                        <a:pt x="349" y="781"/>
                        <a:pt x="359" y="728"/>
                      </a:cubicBezTo>
                      <a:cubicBezTo>
                        <a:pt x="365" y="687"/>
                        <a:pt x="379" y="572"/>
                        <a:pt x="381" y="548"/>
                      </a:cubicBezTo>
                      <a:cubicBezTo>
                        <a:pt x="379" y="499"/>
                        <a:pt x="405" y="489"/>
                        <a:pt x="419" y="485"/>
                      </a:cubicBezTo>
                      <a:cubicBezTo>
                        <a:pt x="418" y="483"/>
                        <a:pt x="415" y="479"/>
                        <a:pt x="413" y="476"/>
                      </a:cubicBezTo>
                      <a:cubicBezTo>
                        <a:pt x="404" y="466"/>
                        <a:pt x="393" y="452"/>
                        <a:pt x="384" y="431"/>
                      </a:cubicBezTo>
                      <a:cubicBezTo>
                        <a:pt x="383" y="428"/>
                        <a:pt x="379" y="420"/>
                        <a:pt x="374" y="411"/>
                      </a:cubicBezTo>
                      <a:cubicBezTo>
                        <a:pt x="347" y="363"/>
                        <a:pt x="291" y="262"/>
                        <a:pt x="327" y="210"/>
                      </a:cubicBezTo>
                      <a:cubicBezTo>
                        <a:pt x="344" y="186"/>
                        <a:pt x="376" y="177"/>
                        <a:pt x="425" y="181"/>
                      </a:cubicBezTo>
                      <a:cubicBezTo>
                        <a:pt x="418" y="162"/>
                        <a:pt x="402" y="127"/>
                        <a:pt x="373" y="92"/>
                      </a:cubicBezTo>
                      <a:cubicBezTo>
                        <a:pt x="338" y="51"/>
                        <a:pt x="277" y="2"/>
                        <a:pt x="181" y="0"/>
                      </a:cubicBezTo>
                      <a:cubicBezTo>
                        <a:pt x="133" y="0"/>
                        <a:pt x="93" y="14"/>
                        <a:pt x="63" y="45"/>
                      </a:cubicBezTo>
                      <a:cubicBezTo>
                        <a:pt x="16" y="92"/>
                        <a:pt x="3" y="168"/>
                        <a:pt x="0" y="208"/>
                      </a:cubicBezTo>
                      <a:cubicBezTo>
                        <a:pt x="2" y="207"/>
                        <a:pt x="5" y="206"/>
                        <a:pt x="7" y="205"/>
                      </a:cubicBezTo>
                      <a:cubicBezTo>
                        <a:pt x="19" y="198"/>
                        <a:pt x="43" y="188"/>
                        <a:pt x="70"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37" name="Freeform 26">
                  <a:extLst>
                    <a:ext uri="{FF2B5EF4-FFF2-40B4-BE49-F238E27FC236}">
                      <a16:creationId xmlns:a16="http://schemas.microsoft.com/office/drawing/2014/main" id="{98CFBE0D-70BB-4302-AC51-AB5D0E896E94}"/>
                    </a:ext>
                    <a:ext uri="{C183D7F6-B498-43B3-948B-1728B52AA6E4}">
                      <adec:decorative xmlns:adec="http://schemas.microsoft.com/office/drawing/2017/decorative" val="1"/>
                    </a:ext>
                  </a:extLst>
                </p:cNvPr>
                <p:cNvSpPr>
                  <a:spLocks/>
                </p:cNvSpPr>
                <p:nvPr/>
              </p:nvSpPr>
              <p:spPr bwMode="auto">
                <a:xfrm>
                  <a:off x="5133976" y="4206876"/>
                  <a:ext cx="652463" cy="201613"/>
                </a:xfrm>
                <a:custGeom>
                  <a:avLst/>
                  <a:gdLst>
                    <a:gd name="T0" fmla="*/ 2 w 145"/>
                    <a:gd name="T1" fmla="*/ 39 h 45"/>
                    <a:gd name="T2" fmla="*/ 45 w 145"/>
                    <a:gd name="T3" fmla="*/ 44 h 45"/>
                    <a:gd name="T4" fmla="*/ 109 w 145"/>
                    <a:gd name="T5" fmla="*/ 31 h 45"/>
                    <a:gd name="T6" fmla="*/ 145 w 145"/>
                    <a:gd name="T7" fmla="*/ 7 h 45"/>
                    <a:gd name="T8" fmla="*/ 145 w 145"/>
                    <a:gd name="T9" fmla="*/ 7 h 45"/>
                    <a:gd name="T10" fmla="*/ 33 w 145"/>
                    <a:gd name="T11" fmla="*/ 3 h 45"/>
                    <a:gd name="T12" fmla="*/ 29 w 145"/>
                    <a:gd name="T13" fmla="*/ 0 h 45"/>
                    <a:gd name="T14" fmla="*/ 24 w 145"/>
                    <a:gd name="T15" fmla="*/ 2 h 45"/>
                    <a:gd name="T16" fmla="*/ 2 w 145"/>
                    <a:gd name="T17"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45">
                      <a:moveTo>
                        <a:pt x="2" y="39"/>
                      </a:moveTo>
                      <a:cubicBezTo>
                        <a:pt x="5" y="41"/>
                        <a:pt x="19" y="45"/>
                        <a:pt x="45" y="44"/>
                      </a:cubicBezTo>
                      <a:cubicBezTo>
                        <a:pt x="69" y="43"/>
                        <a:pt x="93" y="38"/>
                        <a:pt x="109" y="31"/>
                      </a:cubicBezTo>
                      <a:cubicBezTo>
                        <a:pt x="126" y="23"/>
                        <a:pt x="138" y="14"/>
                        <a:pt x="145" y="7"/>
                      </a:cubicBezTo>
                      <a:cubicBezTo>
                        <a:pt x="145" y="7"/>
                        <a:pt x="145" y="7"/>
                        <a:pt x="145" y="7"/>
                      </a:cubicBezTo>
                      <a:cubicBezTo>
                        <a:pt x="92" y="18"/>
                        <a:pt x="54" y="17"/>
                        <a:pt x="33" y="3"/>
                      </a:cubicBezTo>
                      <a:cubicBezTo>
                        <a:pt x="32" y="2"/>
                        <a:pt x="31" y="1"/>
                        <a:pt x="29" y="0"/>
                      </a:cubicBezTo>
                      <a:cubicBezTo>
                        <a:pt x="27" y="1"/>
                        <a:pt x="26" y="1"/>
                        <a:pt x="24" y="2"/>
                      </a:cubicBezTo>
                      <a:cubicBezTo>
                        <a:pt x="12" y="5"/>
                        <a:pt x="0" y="8"/>
                        <a:pt x="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38" name="Freeform 27">
                  <a:extLst>
                    <a:ext uri="{FF2B5EF4-FFF2-40B4-BE49-F238E27FC236}">
                      <a16:creationId xmlns:a16="http://schemas.microsoft.com/office/drawing/2014/main" id="{85F53EB8-1A11-4229-AC2D-14F269AB4BBD}"/>
                    </a:ext>
                    <a:ext uri="{C183D7F6-B498-43B3-948B-1728B52AA6E4}">
                      <adec:decorative xmlns:adec="http://schemas.microsoft.com/office/drawing/2017/decorative" val="1"/>
                    </a:ext>
                  </a:extLst>
                </p:cNvPr>
                <p:cNvSpPr>
                  <a:spLocks/>
                </p:cNvSpPr>
                <p:nvPr/>
              </p:nvSpPr>
              <p:spPr bwMode="auto">
                <a:xfrm>
                  <a:off x="2235201" y="1839913"/>
                  <a:ext cx="1289050" cy="2698750"/>
                </a:xfrm>
                <a:custGeom>
                  <a:avLst/>
                  <a:gdLst>
                    <a:gd name="T0" fmla="*/ 61 w 287"/>
                    <a:gd name="T1" fmla="*/ 48 h 601"/>
                    <a:gd name="T2" fmla="*/ 4 w 287"/>
                    <a:gd name="T3" fmla="*/ 213 h 601"/>
                    <a:gd name="T4" fmla="*/ 48 w 287"/>
                    <a:gd name="T5" fmla="*/ 416 h 601"/>
                    <a:gd name="T6" fmla="*/ 146 w 287"/>
                    <a:gd name="T7" fmla="*/ 594 h 601"/>
                    <a:gd name="T8" fmla="*/ 186 w 287"/>
                    <a:gd name="T9" fmla="*/ 576 h 601"/>
                    <a:gd name="T10" fmla="*/ 256 w 287"/>
                    <a:gd name="T11" fmla="*/ 497 h 601"/>
                    <a:gd name="T12" fmla="*/ 246 w 287"/>
                    <a:gd name="T13" fmla="*/ 488 h 601"/>
                    <a:gd name="T14" fmla="*/ 211 w 287"/>
                    <a:gd name="T15" fmla="*/ 375 h 601"/>
                    <a:gd name="T16" fmla="*/ 214 w 287"/>
                    <a:gd name="T17" fmla="*/ 269 h 601"/>
                    <a:gd name="T18" fmla="*/ 213 w 287"/>
                    <a:gd name="T19" fmla="*/ 255 h 601"/>
                    <a:gd name="T20" fmla="*/ 285 w 287"/>
                    <a:gd name="T21" fmla="*/ 45 h 601"/>
                    <a:gd name="T22" fmla="*/ 287 w 287"/>
                    <a:gd name="T23" fmla="*/ 44 h 601"/>
                    <a:gd name="T24" fmla="*/ 61 w 287"/>
                    <a:gd name="T25" fmla="*/ 48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601">
                      <a:moveTo>
                        <a:pt x="61" y="48"/>
                      </a:moveTo>
                      <a:cubicBezTo>
                        <a:pt x="20" y="78"/>
                        <a:pt x="0" y="133"/>
                        <a:pt x="4" y="213"/>
                      </a:cubicBezTo>
                      <a:cubicBezTo>
                        <a:pt x="6" y="238"/>
                        <a:pt x="21" y="328"/>
                        <a:pt x="48" y="416"/>
                      </a:cubicBezTo>
                      <a:cubicBezTo>
                        <a:pt x="80" y="519"/>
                        <a:pt x="115" y="584"/>
                        <a:pt x="146" y="594"/>
                      </a:cubicBezTo>
                      <a:cubicBezTo>
                        <a:pt x="151" y="596"/>
                        <a:pt x="165" y="601"/>
                        <a:pt x="186" y="576"/>
                      </a:cubicBezTo>
                      <a:cubicBezTo>
                        <a:pt x="215" y="541"/>
                        <a:pt x="243" y="510"/>
                        <a:pt x="256" y="497"/>
                      </a:cubicBezTo>
                      <a:cubicBezTo>
                        <a:pt x="253" y="494"/>
                        <a:pt x="249" y="491"/>
                        <a:pt x="246" y="488"/>
                      </a:cubicBezTo>
                      <a:cubicBezTo>
                        <a:pt x="218" y="458"/>
                        <a:pt x="205" y="417"/>
                        <a:pt x="211" y="375"/>
                      </a:cubicBezTo>
                      <a:cubicBezTo>
                        <a:pt x="217" y="330"/>
                        <a:pt x="215" y="290"/>
                        <a:pt x="214" y="269"/>
                      </a:cubicBezTo>
                      <a:cubicBezTo>
                        <a:pt x="213" y="263"/>
                        <a:pt x="213" y="258"/>
                        <a:pt x="213" y="255"/>
                      </a:cubicBezTo>
                      <a:cubicBezTo>
                        <a:pt x="213" y="247"/>
                        <a:pt x="211" y="120"/>
                        <a:pt x="285" y="45"/>
                      </a:cubicBezTo>
                      <a:cubicBezTo>
                        <a:pt x="285" y="45"/>
                        <a:pt x="286" y="44"/>
                        <a:pt x="287" y="44"/>
                      </a:cubicBezTo>
                      <a:cubicBezTo>
                        <a:pt x="242" y="29"/>
                        <a:pt x="129" y="0"/>
                        <a:pt x="61"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39" name="Freeform 28">
                  <a:extLst>
                    <a:ext uri="{FF2B5EF4-FFF2-40B4-BE49-F238E27FC236}">
                      <a16:creationId xmlns:a16="http://schemas.microsoft.com/office/drawing/2014/main" id="{ADB35DDB-FB8E-45C0-A95D-F1D10D6FD9F2}"/>
                    </a:ext>
                    <a:ext uri="{C183D7F6-B498-43B3-948B-1728B52AA6E4}">
                      <adec:decorative xmlns:adec="http://schemas.microsoft.com/office/drawing/2017/decorative" val="1"/>
                    </a:ext>
                  </a:extLst>
                </p:cNvPr>
                <p:cNvSpPr>
                  <a:spLocks/>
                </p:cNvSpPr>
                <p:nvPr/>
              </p:nvSpPr>
              <p:spPr bwMode="auto">
                <a:xfrm>
                  <a:off x="4621213" y="1879601"/>
                  <a:ext cx="1273175" cy="2130425"/>
                </a:xfrm>
                <a:custGeom>
                  <a:avLst/>
                  <a:gdLst>
                    <a:gd name="T0" fmla="*/ 251 w 283"/>
                    <a:gd name="T1" fmla="*/ 84 h 474"/>
                    <a:gd name="T2" fmla="*/ 75 w 283"/>
                    <a:gd name="T3" fmla="*/ 0 h 474"/>
                    <a:gd name="T4" fmla="*/ 0 w 283"/>
                    <a:gd name="T5" fmla="*/ 8 h 474"/>
                    <a:gd name="T6" fmla="*/ 100 w 283"/>
                    <a:gd name="T7" fmla="*/ 83 h 474"/>
                    <a:gd name="T8" fmla="*/ 163 w 283"/>
                    <a:gd name="T9" fmla="*/ 202 h 474"/>
                    <a:gd name="T10" fmla="*/ 163 w 283"/>
                    <a:gd name="T11" fmla="*/ 209 h 474"/>
                    <a:gd name="T12" fmla="*/ 159 w 283"/>
                    <a:gd name="T13" fmla="*/ 258 h 474"/>
                    <a:gd name="T14" fmla="*/ 154 w 283"/>
                    <a:gd name="T15" fmla="*/ 298 h 474"/>
                    <a:gd name="T16" fmla="*/ 158 w 283"/>
                    <a:gd name="T17" fmla="*/ 343 h 474"/>
                    <a:gd name="T18" fmla="*/ 141 w 283"/>
                    <a:gd name="T19" fmla="*/ 469 h 474"/>
                    <a:gd name="T20" fmla="*/ 142 w 283"/>
                    <a:gd name="T21" fmla="*/ 470 h 474"/>
                    <a:gd name="T22" fmla="*/ 145 w 283"/>
                    <a:gd name="T23" fmla="*/ 474 h 474"/>
                    <a:gd name="T24" fmla="*/ 251 w 283"/>
                    <a:gd name="T25" fmla="*/ 8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3" h="474">
                      <a:moveTo>
                        <a:pt x="251" y="84"/>
                      </a:moveTo>
                      <a:cubicBezTo>
                        <a:pt x="209" y="30"/>
                        <a:pt x="150" y="2"/>
                        <a:pt x="75" y="0"/>
                      </a:cubicBezTo>
                      <a:cubicBezTo>
                        <a:pt x="45" y="0"/>
                        <a:pt x="19" y="4"/>
                        <a:pt x="0" y="8"/>
                      </a:cubicBezTo>
                      <a:cubicBezTo>
                        <a:pt x="44" y="28"/>
                        <a:pt x="77" y="57"/>
                        <a:pt x="100" y="83"/>
                      </a:cubicBezTo>
                      <a:cubicBezTo>
                        <a:pt x="141" y="131"/>
                        <a:pt x="161" y="184"/>
                        <a:pt x="163" y="202"/>
                      </a:cubicBezTo>
                      <a:cubicBezTo>
                        <a:pt x="163" y="205"/>
                        <a:pt x="163" y="207"/>
                        <a:pt x="163" y="209"/>
                      </a:cubicBezTo>
                      <a:cubicBezTo>
                        <a:pt x="163" y="228"/>
                        <a:pt x="161" y="243"/>
                        <a:pt x="159" y="258"/>
                      </a:cubicBezTo>
                      <a:cubicBezTo>
                        <a:pt x="157" y="271"/>
                        <a:pt x="154" y="283"/>
                        <a:pt x="154" y="298"/>
                      </a:cubicBezTo>
                      <a:cubicBezTo>
                        <a:pt x="154" y="312"/>
                        <a:pt x="155" y="327"/>
                        <a:pt x="158" y="343"/>
                      </a:cubicBezTo>
                      <a:cubicBezTo>
                        <a:pt x="162" y="381"/>
                        <a:pt x="167" y="425"/>
                        <a:pt x="141" y="469"/>
                      </a:cubicBezTo>
                      <a:cubicBezTo>
                        <a:pt x="141" y="469"/>
                        <a:pt x="141" y="470"/>
                        <a:pt x="142" y="470"/>
                      </a:cubicBezTo>
                      <a:cubicBezTo>
                        <a:pt x="143" y="472"/>
                        <a:pt x="144" y="473"/>
                        <a:pt x="145" y="474"/>
                      </a:cubicBezTo>
                      <a:cubicBezTo>
                        <a:pt x="248" y="312"/>
                        <a:pt x="283" y="125"/>
                        <a:pt x="251"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40" name="Freeform 29">
                  <a:extLst>
                    <a:ext uri="{FF2B5EF4-FFF2-40B4-BE49-F238E27FC236}">
                      <a16:creationId xmlns:a16="http://schemas.microsoft.com/office/drawing/2014/main" id="{31682F07-25D0-4ACB-AC13-BD8EA81D105E}"/>
                    </a:ext>
                    <a:ext uri="{C183D7F6-B498-43B3-948B-1728B52AA6E4}">
                      <adec:decorative xmlns:adec="http://schemas.microsoft.com/office/drawing/2017/decorative" val="1"/>
                    </a:ext>
                  </a:extLst>
                </p:cNvPr>
                <p:cNvSpPr>
                  <a:spLocks/>
                </p:cNvSpPr>
                <p:nvPr/>
              </p:nvSpPr>
              <p:spPr bwMode="auto">
                <a:xfrm>
                  <a:off x="3367088" y="4216401"/>
                  <a:ext cx="615950" cy="376238"/>
                </a:xfrm>
                <a:custGeom>
                  <a:avLst/>
                  <a:gdLst>
                    <a:gd name="T0" fmla="*/ 18 w 137"/>
                    <a:gd name="T1" fmla="*/ 61 h 84"/>
                    <a:gd name="T2" fmla="*/ 0 w 137"/>
                    <a:gd name="T3" fmla="*/ 67 h 84"/>
                    <a:gd name="T4" fmla="*/ 17 w 137"/>
                    <a:gd name="T5" fmla="*/ 74 h 84"/>
                    <a:gd name="T6" fmla="*/ 133 w 137"/>
                    <a:gd name="T7" fmla="*/ 38 h 84"/>
                    <a:gd name="T8" fmla="*/ 134 w 137"/>
                    <a:gd name="T9" fmla="*/ 21 h 84"/>
                    <a:gd name="T10" fmla="*/ 121 w 137"/>
                    <a:gd name="T11" fmla="*/ 4 h 84"/>
                    <a:gd name="T12" fmla="*/ 101 w 137"/>
                    <a:gd name="T13" fmla="*/ 9 h 84"/>
                    <a:gd name="T14" fmla="*/ 101 w 137"/>
                    <a:gd name="T15" fmla="*/ 9 h 84"/>
                    <a:gd name="T16" fmla="*/ 88 w 137"/>
                    <a:gd name="T17" fmla="*/ 25 h 84"/>
                    <a:gd name="T18" fmla="*/ 18 w 137"/>
                    <a:gd name="T19"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84">
                      <a:moveTo>
                        <a:pt x="18" y="61"/>
                      </a:moveTo>
                      <a:cubicBezTo>
                        <a:pt x="8" y="64"/>
                        <a:pt x="3" y="66"/>
                        <a:pt x="0" y="67"/>
                      </a:cubicBezTo>
                      <a:cubicBezTo>
                        <a:pt x="3" y="70"/>
                        <a:pt x="10" y="73"/>
                        <a:pt x="17" y="74"/>
                      </a:cubicBezTo>
                      <a:cubicBezTo>
                        <a:pt x="51" y="83"/>
                        <a:pt x="99" y="84"/>
                        <a:pt x="133" y="38"/>
                      </a:cubicBezTo>
                      <a:cubicBezTo>
                        <a:pt x="137" y="32"/>
                        <a:pt x="135" y="25"/>
                        <a:pt x="134" y="21"/>
                      </a:cubicBezTo>
                      <a:cubicBezTo>
                        <a:pt x="132" y="14"/>
                        <a:pt x="126" y="6"/>
                        <a:pt x="121" y="4"/>
                      </a:cubicBezTo>
                      <a:cubicBezTo>
                        <a:pt x="114" y="1"/>
                        <a:pt x="110" y="0"/>
                        <a:pt x="101" y="9"/>
                      </a:cubicBezTo>
                      <a:cubicBezTo>
                        <a:pt x="101" y="9"/>
                        <a:pt x="101" y="9"/>
                        <a:pt x="101" y="9"/>
                      </a:cubicBezTo>
                      <a:cubicBezTo>
                        <a:pt x="96" y="15"/>
                        <a:pt x="92" y="20"/>
                        <a:pt x="88" y="25"/>
                      </a:cubicBezTo>
                      <a:cubicBezTo>
                        <a:pt x="72" y="45"/>
                        <a:pt x="65" y="52"/>
                        <a:pt x="1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41" name="Freeform 30">
                  <a:extLst>
                    <a:ext uri="{FF2B5EF4-FFF2-40B4-BE49-F238E27FC236}">
                      <a16:creationId xmlns:a16="http://schemas.microsoft.com/office/drawing/2014/main" id="{62AF3058-C6CC-424C-A100-85C4D93DD1C1}"/>
                    </a:ext>
                    <a:ext uri="{C183D7F6-B498-43B3-948B-1728B52AA6E4}">
                      <adec:decorative xmlns:adec="http://schemas.microsoft.com/office/drawing/2017/decorative" val="1"/>
                    </a:ext>
                  </a:extLst>
                </p:cNvPr>
                <p:cNvSpPr>
                  <a:spLocks noEditPoints="1"/>
                </p:cNvSpPr>
                <p:nvPr/>
              </p:nvSpPr>
              <p:spPr bwMode="auto">
                <a:xfrm>
                  <a:off x="4756151" y="2841626"/>
                  <a:ext cx="490538" cy="1036638"/>
                </a:xfrm>
                <a:custGeom>
                  <a:avLst/>
                  <a:gdLst>
                    <a:gd name="T0" fmla="*/ 98 w 109"/>
                    <a:gd name="T1" fmla="*/ 83 h 231"/>
                    <a:gd name="T2" fmla="*/ 103 w 109"/>
                    <a:gd name="T3" fmla="*/ 41 h 231"/>
                    <a:gd name="T4" fmla="*/ 107 w 109"/>
                    <a:gd name="T5" fmla="*/ 4 h 231"/>
                    <a:gd name="T6" fmla="*/ 27 w 109"/>
                    <a:gd name="T7" fmla="*/ 21 h 231"/>
                    <a:gd name="T8" fmla="*/ 76 w 109"/>
                    <a:gd name="T9" fmla="*/ 194 h 231"/>
                    <a:gd name="T10" fmla="*/ 87 w 109"/>
                    <a:gd name="T11" fmla="*/ 217 h 231"/>
                    <a:gd name="T12" fmla="*/ 94 w 109"/>
                    <a:gd name="T13" fmla="*/ 231 h 231"/>
                    <a:gd name="T14" fmla="*/ 102 w 109"/>
                    <a:gd name="T15" fmla="*/ 132 h 231"/>
                    <a:gd name="T16" fmla="*/ 98 w 109"/>
                    <a:gd name="T17" fmla="*/ 83 h 231"/>
                    <a:gd name="T18" fmla="*/ 77 w 109"/>
                    <a:gd name="T19" fmla="*/ 33 h 231"/>
                    <a:gd name="T20" fmla="*/ 62 w 109"/>
                    <a:gd name="T21" fmla="*/ 41 h 231"/>
                    <a:gd name="T22" fmla="*/ 59 w 109"/>
                    <a:gd name="T23" fmla="*/ 41 h 231"/>
                    <a:gd name="T24" fmla="*/ 39 w 109"/>
                    <a:gd name="T25" fmla="*/ 28 h 231"/>
                    <a:gd name="T26" fmla="*/ 59 w 109"/>
                    <a:gd name="T27" fmla="*/ 15 h 231"/>
                    <a:gd name="T28" fmla="*/ 83 w 109"/>
                    <a:gd name="T29" fmla="*/ 21 h 231"/>
                    <a:gd name="T30" fmla="*/ 83 w 109"/>
                    <a:gd name="T31" fmla="*/ 21 h 231"/>
                    <a:gd name="T32" fmla="*/ 77 w 109"/>
                    <a:gd name="T33"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231">
                      <a:moveTo>
                        <a:pt x="98" y="83"/>
                      </a:moveTo>
                      <a:cubicBezTo>
                        <a:pt x="99" y="67"/>
                        <a:pt x="101" y="54"/>
                        <a:pt x="103" y="41"/>
                      </a:cubicBezTo>
                      <a:cubicBezTo>
                        <a:pt x="105" y="28"/>
                        <a:pt x="107" y="17"/>
                        <a:pt x="107" y="4"/>
                      </a:cubicBezTo>
                      <a:cubicBezTo>
                        <a:pt x="76" y="0"/>
                        <a:pt x="41" y="1"/>
                        <a:pt x="27" y="21"/>
                      </a:cubicBezTo>
                      <a:cubicBezTo>
                        <a:pt x="0" y="59"/>
                        <a:pt x="53" y="154"/>
                        <a:pt x="76" y="194"/>
                      </a:cubicBezTo>
                      <a:cubicBezTo>
                        <a:pt x="81" y="204"/>
                        <a:pt x="85" y="212"/>
                        <a:pt x="87" y="217"/>
                      </a:cubicBezTo>
                      <a:cubicBezTo>
                        <a:pt x="90" y="222"/>
                        <a:pt x="92" y="227"/>
                        <a:pt x="94" y="231"/>
                      </a:cubicBezTo>
                      <a:cubicBezTo>
                        <a:pt x="109" y="198"/>
                        <a:pt x="106" y="164"/>
                        <a:pt x="102" y="132"/>
                      </a:cubicBezTo>
                      <a:cubicBezTo>
                        <a:pt x="100" y="116"/>
                        <a:pt x="98" y="99"/>
                        <a:pt x="98" y="83"/>
                      </a:cubicBezTo>
                      <a:close/>
                      <a:moveTo>
                        <a:pt x="77" y="33"/>
                      </a:moveTo>
                      <a:cubicBezTo>
                        <a:pt x="75" y="35"/>
                        <a:pt x="69" y="40"/>
                        <a:pt x="62" y="41"/>
                      </a:cubicBezTo>
                      <a:cubicBezTo>
                        <a:pt x="62" y="41"/>
                        <a:pt x="61" y="41"/>
                        <a:pt x="59" y="41"/>
                      </a:cubicBezTo>
                      <a:cubicBezTo>
                        <a:pt x="49" y="41"/>
                        <a:pt x="40" y="33"/>
                        <a:pt x="39" y="28"/>
                      </a:cubicBezTo>
                      <a:cubicBezTo>
                        <a:pt x="38" y="21"/>
                        <a:pt x="49" y="16"/>
                        <a:pt x="59" y="15"/>
                      </a:cubicBezTo>
                      <a:cubicBezTo>
                        <a:pt x="70" y="14"/>
                        <a:pt x="82" y="15"/>
                        <a:pt x="83" y="21"/>
                      </a:cubicBezTo>
                      <a:cubicBezTo>
                        <a:pt x="83" y="21"/>
                        <a:pt x="83" y="21"/>
                        <a:pt x="83" y="21"/>
                      </a:cubicBezTo>
                      <a:cubicBezTo>
                        <a:pt x="83" y="24"/>
                        <a:pt x="81" y="29"/>
                        <a:pt x="7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42" name="Freeform 31">
                  <a:extLst>
                    <a:ext uri="{FF2B5EF4-FFF2-40B4-BE49-F238E27FC236}">
                      <a16:creationId xmlns:a16="http://schemas.microsoft.com/office/drawing/2014/main" id="{E5E35CF8-09B0-4FDD-80ED-47D02272D134}"/>
                    </a:ext>
                    <a:ext uri="{C183D7F6-B498-43B3-948B-1728B52AA6E4}">
                      <adec:decorative xmlns:adec="http://schemas.microsoft.com/office/drawing/2017/decorative" val="1"/>
                    </a:ext>
                  </a:extLst>
                </p:cNvPr>
                <p:cNvSpPr>
                  <a:spLocks noEditPoints="1"/>
                </p:cNvSpPr>
                <p:nvPr/>
              </p:nvSpPr>
              <p:spPr bwMode="auto">
                <a:xfrm>
                  <a:off x="3278188" y="2841626"/>
                  <a:ext cx="695325" cy="1244600"/>
                </a:xfrm>
                <a:custGeom>
                  <a:avLst/>
                  <a:gdLst>
                    <a:gd name="T0" fmla="*/ 104 w 155"/>
                    <a:gd name="T1" fmla="*/ 8 h 277"/>
                    <a:gd name="T2" fmla="*/ 7 w 155"/>
                    <a:gd name="T3" fmla="*/ 36 h 277"/>
                    <a:gd name="T4" fmla="*/ 8 w 155"/>
                    <a:gd name="T5" fmla="*/ 44 h 277"/>
                    <a:gd name="T6" fmla="*/ 4 w 155"/>
                    <a:gd name="T7" fmla="*/ 156 h 277"/>
                    <a:gd name="T8" fmla="*/ 33 w 155"/>
                    <a:gd name="T9" fmla="*/ 247 h 277"/>
                    <a:gd name="T10" fmla="*/ 99 w 155"/>
                    <a:gd name="T11" fmla="*/ 277 h 277"/>
                    <a:gd name="T12" fmla="*/ 112 w 155"/>
                    <a:gd name="T13" fmla="*/ 240 h 277"/>
                    <a:gd name="T14" fmla="*/ 113 w 155"/>
                    <a:gd name="T15" fmla="*/ 235 h 277"/>
                    <a:gd name="T16" fmla="*/ 122 w 155"/>
                    <a:gd name="T17" fmla="*/ 215 h 277"/>
                    <a:gd name="T18" fmla="*/ 134 w 155"/>
                    <a:gd name="T19" fmla="*/ 42 h 277"/>
                    <a:gd name="T20" fmla="*/ 104 w 155"/>
                    <a:gd name="T21" fmla="*/ 8 h 277"/>
                    <a:gd name="T22" fmla="*/ 122 w 155"/>
                    <a:gd name="T23" fmla="*/ 36 h 277"/>
                    <a:gd name="T24" fmla="*/ 99 w 155"/>
                    <a:gd name="T25" fmla="*/ 52 h 277"/>
                    <a:gd name="T26" fmla="*/ 96 w 155"/>
                    <a:gd name="T27" fmla="*/ 52 h 277"/>
                    <a:gd name="T28" fmla="*/ 78 w 155"/>
                    <a:gd name="T29" fmla="*/ 41 h 277"/>
                    <a:gd name="T30" fmla="*/ 74 w 155"/>
                    <a:gd name="T31" fmla="*/ 30 h 277"/>
                    <a:gd name="T32" fmla="*/ 77 w 155"/>
                    <a:gd name="T33" fmla="*/ 24 h 277"/>
                    <a:gd name="T34" fmla="*/ 100 w 155"/>
                    <a:gd name="T35" fmla="*/ 21 h 277"/>
                    <a:gd name="T36" fmla="*/ 122 w 155"/>
                    <a:gd name="T37" fmla="*/ 3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77">
                      <a:moveTo>
                        <a:pt x="104" y="8"/>
                      </a:moveTo>
                      <a:cubicBezTo>
                        <a:pt x="68" y="0"/>
                        <a:pt x="17" y="27"/>
                        <a:pt x="7" y="36"/>
                      </a:cubicBezTo>
                      <a:cubicBezTo>
                        <a:pt x="7" y="39"/>
                        <a:pt x="7" y="41"/>
                        <a:pt x="8" y="44"/>
                      </a:cubicBezTo>
                      <a:cubicBezTo>
                        <a:pt x="9" y="67"/>
                        <a:pt x="11" y="108"/>
                        <a:pt x="4" y="156"/>
                      </a:cubicBezTo>
                      <a:cubicBezTo>
                        <a:pt x="0" y="190"/>
                        <a:pt x="10" y="224"/>
                        <a:pt x="33" y="247"/>
                      </a:cubicBezTo>
                      <a:cubicBezTo>
                        <a:pt x="51" y="266"/>
                        <a:pt x="75" y="277"/>
                        <a:pt x="99" y="277"/>
                      </a:cubicBezTo>
                      <a:cubicBezTo>
                        <a:pt x="102" y="265"/>
                        <a:pt x="106" y="253"/>
                        <a:pt x="112" y="240"/>
                      </a:cubicBezTo>
                      <a:cubicBezTo>
                        <a:pt x="113" y="235"/>
                        <a:pt x="113" y="235"/>
                        <a:pt x="113" y="235"/>
                      </a:cubicBezTo>
                      <a:cubicBezTo>
                        <a:pt x="116" y="228"/>
                        <a:pt x="119" y="221"/>
                        <a:pt x="122" y="215"/>
                      </a:cubicBezTo>
                      <a:cubicBezTo>
                        <a:pt x="136" y="182"/>
                        <a:pt x="155" y="140"/>
                        <a:pt x="134" y="42"/>
                      </a:cubicBezTo>
                      <a:cubicBezTo>
                        <a:pt x="130" y="23"/>
                        <a:pt x="120" y="11"/>
                        <a:pt x="104" y="8"/>
                      </a:cubicBezTo>
                      <a:close/>
                      <a:moveTo>
                        <a:pt x="122" y="36"/>
                      </a:moveTo>
                      <a:cubicBezTo>
                        <a:pt x="121" y="43"/>
                        <a:pt x="110" y="52"/>
                        <a:pt x="99" y="52"/>
                      </a:cubicBezTo>
                      <a:cubicBezTo>
                        <a:pt x="98" y="52"/>
                        <a:pt x="97" y="52"/>
                        <a:pt x="96" y="52"/>
                      </a:cubicBezTo>
                      <a:cubicBezTo>
                        <a:pt x="90" y="51"/>
                        <a:pt x="82" y="47"/>
                        <a:pt x="78" y="41"/>
                      </a:cubicBezTo>
                      <a:cubicBezTo>
                        <a:pt x="76" y="38"/>
                        <a:pt x="74" y="34"/>
                        <a:pt x="74" y="30"/>
                      </a:cubicBezTo>
                      <a:cubicBezTo>
                        <a:pt x="74" y="29"/>
                        <a:pt x="75" y="27"/>
                        <a:pt x="77" y="24"/>
                      </a:cubicBezTo>
                      <a:cubicBezTo>
                        <a:pt x="82" y="21"/>
                        <a:pt x="90" y="20"/>
                        <a:pt x="100" y="21"/>
                      </a:cubicBezTo>
                      <a:cubicBezTo>
                        <a:pt x="111" y="23"/>
                        <a:pt x="123" y="29"/>
                        <a:pt x="12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517" name="Group 105">
                <a:extLst>
                  <a:ext uri="{FF2B5EF4-FFF2-40B4-BE49-F238E27FC236}">
                    <a16:creationId xmlns:a16="http://schemas.microsoft.com/office/drawing/2014/main" id="{B9B10963-7C9F-433A-84DF-5B9035EE166B}"/>
                  </a:ext>
                </a:extLst>
              </p:cNvPr>
              <p:cNvGrpSpPr>
                <a:grpSpLocks noChangeAspect="1"/>
              </p:cNvGrpSpPr>
              <p:nvPr/>
            </p:nvGrpSpPr>
            <p:grpSpPr bwMode="auto">
              <a:xfrm>
                <a:off x="9844422" y="5683234"/>
                <a:ext cx="138227" cy="128151"/>
                <a:chOff x="2192" y="2781"/>
                <a:chExt cx="343" cy="318"/>
              </a:xfrm>
            </p:grpSpPr>
            <p:sp>
              <p:nvSpPr>
                <p:cNvPr id="518" name="AutoShape 104">
                  <a:extLst>
                    <a:ext uri="{FF2B5EF4-FFF2-40B4-BE49-F238E27FC236}">
                      <a16:creationId xmlns:a16="http://schemas.microsoft.com/office/drawing/2014/main" id="{302BD48F-A8A5-4654-9767-BE429FFDDDCE}"/>
                    </a:ext>
                    <a:ext uri="{C183D7F6-B498-43B3-948B-1728B52AA6E4}">
                      <adec:decorative xmlns:adec="http://schemas.microsoft.com/office/drawing/2017/decorative" val="1"/>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9" name="Rectangle 106">
                  <a:extLst>
                    <a:ext uri="{FF2B5EF4-FFF2-40B4-BE49-F238E27FC236}">
                      <a16:creationId xmlns:a16="http://schemas.microsoft.com/office/drawing/2014/main" id="{D9196C4D-CC6B-423E-8D82-78CBE8BA51E1}"/>
                    </a:ext>
                    <a:ext uri="{C183D7F6-B498-43B3-948B-1728B52AA6E4}">
                      <adec:decorative xmlns:adec="http://schemas.microsoft.com/office/drawing/2017/decorative" val="1"/>
                    </a:ext>
                  </a:extLst>
                </p:cNvPr>
                <p:cNvSpPr>
                  <a:spLocks noChangeArrowheads="1"/>
                </p:cNvSpPr>
                <p:nvPr/>
              </p:nvSpPr>
              <p:spPr bwMode="auto">
                <a:xfrm>
                  <a:off x="2192" y="2787"/>
                  <a:ext cx="343" cy="312"/>
                </a:xfrm>
                <a:prstGeom prst="rect">
                  <a:avLst/>
                </a:prstGeom>
                <a:solidFill>
                  <a:schemeClr val="bg2"/>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0" name="Rectangle 107">
                  <a:extLst>
                    <a:ext uri="{FF2B5EF4-FFF2-40B4-BE49-F238E27FC236}">
                      <a16:creationId xmlns:a16="http://schemas.microsoft.com/office/drawing/2014/main" id="{FD363C78-A6CE-4264-BC57-24F026568131}"/>
                    </a:ext>
                    <a:ext uri="{C183D7F6-B498-43B3-948B-1728B52AA6E4}">
                      <adec:decorative xmlns:adec="http://schemas.microsoft.com/office/drawing/2017/decorative" val="1"/>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1" name="Rectangle 108">
                  <a:extLst>
                    <a:ext uri="{FF2B5EF4-FFF2-40B4-BE49-F238E27FC236}">
                      <a16:creationId xmlns:a16="http://schemas.microsoft.com/office/drawing/2014/main" id="{CAEF2721-4773-4518-B6F9-CA4804290FC6}"/>
                    </a:ext>
                    <a:ext uri="{C183D7F6-B498-43B3-948B-1728B52AA6E4}">
                      <adec:decorative xmlns:adec="http://schemas.microsoft.com/office/drawing/2017/decorative" val="1"/>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2" name="Rectangle 109">
                  <a:extLst>
                    <a:ext uri="{FF2B5EF4-FFF2-40B4-BE49-F238E27FC236}">
                      <a16:creationId xmlns:a16="http://schemas.microsoft.com/office/drawing/2014/main" id="{CC661EAC-A230-4AB3-B47D-63070204224F}"/>
                    </a:ext>
                    <a:ext uri="{C183D7F6-B498-43B3-948B-1728B52AA6E4}">
                      <adec:decorative xmlns:adec="http://schemas.microsoft.com/office/drawing/2017/decorative" val="1"/>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3" name="Rectangle 110">
                  <a:extLst>
                    <a:ext uri="{FF2B5EF4-FFF2-40B4-BE49-F238E27FC236}">
                      <a16:creationId xmlns:a16="http://schemas.microsoft.com/office/drawing/2014/main" id="{C5B0882A-2833-43DF-9418-D91F125C52DB}"/>
                    </a:ext>
                    <a:ext uri="{C183D7F6-B498-43B3-948B-1728B52AA6E4}">
                      <adec:decorative xmlns:adec="http://schemas.microsoft.com/office/drawing/2017/decorative" val="1"/>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4" name="Oval 111">
                  <a:extLst>
                    <a:ext uri="{FF2B5EF4-FFF2-40B4-BE49-F238E27FC236}">
                      <a16:creationId xmlns:a16="http://schemas.microsoft.com/office/drawing/2014/main" id="{282F1CD2-6673-4A38-B3F0-7C111B849D1A}"/>
                    </a:ext>
                    <a:ext uri="{C183D7F6-B498-43B3-948B-1728B52AA6E4}">
                      <adec:decorative xmlns:adec="http://schemas.microsoft.com/office/drawing/2017/decorative" val="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5" name="Oval 112">
                  <a:extLst>
                    <a:ext uri="{FF2B5EF4-FFF2-40B4-BE49-F238E27FC236}">
                      <a16:creationId xmlns:a16="http://schemas.microsoft.com/office/drawing/2014/main" id="{282DFFE0-70DA-46B7-907C-9DF0B95AFA90}"/>
                    </a:ext>
                    <a:ext uri="{C183D7F6-B498-43B3-948B-1728B52AA6E4}">
                      <adec:decorative xmlns:adec="http://schemas.microsoft.com/office/drawing/2017/decorative" val="1"/>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6" name="Oval 113">
                  <a:extLst>
                    <a:ext uri="{FF2B5EF4-FFF2-40B4-BE49-F238E27FC236}">
                      <a16:creationId xmlns:a16="http://schemas.microsoft.com/office/drawing/2014/main" id="{3CA46FFF-0F00-4EE4-B8F6-B796412493FF}"/>
                    </a:ext>
                    <a:ext uri="{C183D7F6-B498-43B3-948B-1728B52AA6E4}">
                      <adec:decorative xmlns:adec="http://schemas.microsoft.com/office/drawing/2017/decorative" val="1"/>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7" name="Oval 114">
                  <a:extLst>
                    <a:ext uri="{FF2B5EF4-FFF2-40B4-BE49-F238E27FC236}">
                      <a16:creationId xmlns:a16="http://schemas.microsoft.com/office/drawing/2014/main" id="{B923B455-B8BE-41BF-A498-DEABA637CFE9}"/>
                    </a:ext>
                    <a:ext uri="{C183D7F6-B498-43B3-948B-1728B52AA6E4}">
                      <adec:decorative xmlns:adec="http://schemas.microsoft.com/office/drawing/2017/decorative" val="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8" name="Oval 115">
                  <a:extLst>
                    <a:ext uri="{FF2B5EF4-FFF2-40B4-BE49-F238E27FC236}">
                      <a16:creationId xmlns:a16="http://schemas.microsoft.com/office/drawing/2014/main" id="{18E2EA99-69FD-46F2-8D66-AEBD0C87BF7A}"/>
                    </a:ext>
                    <a:ext uri="{C183D7F6-B498-43B3-948B-1728B52AA6E4}">
                      <adec:decorative xmlns:adec="http://schemas.microsoft.com/office/drawing/2017/decorative" val="1"/>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9" name="Oval 116">
                  <a:extLst>
                    <a:ext uri="{FF2B5EF4-FFF2-40B4-BE49-F238E27FC236}">
                      <a16:creationId xmlns:a16="http://schemas.microsoft.com/office/drawing/2014/main" id="{23BADAFB-4D82-4A8F-9266-EB937A8FA8BB}"/>
                    </a:ext>
                    <a:ext uri="{C183D7F6-B498-43B3-948B-1728B52AA6E4}">
                      <adec:decorative xmlns:adec="http://schemas.microsoft.com/office/drawing/2017/decorative" val="1"/>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0" name="Oval 117">
                  <a:extLst>
                    <a:ext uri="{FF2B5EF4-FFF2-40B4-BE49-F238E27FC236}">
                      <a16:creationId xmlns:a16="http://schemas.microsoft.com/office/drawing/2014/main" id="{30B6C422-4051-4915-858C-22BE011CF244}"/>
                    </a:ext>
                    <a:ext uri="{C183D7F6-B498-43B3-948B-1728B52AA6E4}">
                      <adec:decorative xmlns:adec="http://schemas.microsoft.com/office/drawing/2017/decorative" val="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1" name="Oval 118">
                  <a:extLst>
                    <a:ext uri="{FF2B5EF4-FFF2-40B4-BE49-F238E27FC236}">
                      <a16:creationId xmlns:a16="http://schemas.microsoft.com/office/drawing/2014/main" id="{D3D77D0C-CD52-4FD9-9703-0B6A1746BC98}"/>
                    </a:ext>
                    <a:ext uri="{C183D7F6-B498-43B3-948B-1728B52AA6E4}">
                      <adec:decorative xmlns:adec="http://schemas.microsoft.com/office/drawing/2017/decorative" val="1"/>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2" name="Oval 119">
                  <a:extLst>
                    <a:ext uri="{FF2B5EF4-FFF2-40B4-BE49-F238E27FC236}">
                      <a16:creationId xmlns:a16="http://schemas.microsoft.com/office/drawing/2014/main" id="{81BEC88A-17BE-4159-84AD-35BA97C0EDBE}"/>
                    </a:ext>
                    <a:ext uri="{C183D7F6-B498-43B3-948B-1728B52AA6E4}">
                      <adec:decorative xmlns:adec="http://schemas.microsoft.com/office/drawing/2017/decorative" val="1"/>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3" name="Oval 120">
                  <a:extLst>
                    <a:ext uri="{FF2B5EF4-FFF2-40B4-BE49-F238E27FC236}">
                      <a16:creationId xmlns:a16="http://schemas.microsoft.com/office/drawing/2014/main" id="{87DA7DF2-9F9B-4DF5-BCEC-C9206FDBE44A}"/>
                    </a:ext>
                    <a:ext uri="{C183D7F6-B498-43B3-948B-1728B52AA6E4}">
                      <adec:decorative xmlns:adec="http://schemas.microsoft.com/office/drawing/2017/decorative" val="1"/>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4" name="Oval 121">
                  <a:extLst>
                    <a:ext uri="{FF2B5EF4-FFF2-40B4-BE49-F238E27FC236}">
                      <a16:creationId xmlns:a16="http://schemas.microsoft.com/office/drawing/2014/main" id="{36467F30-8A65-4C59-AC4A-220DF3A62400}"/>
                    </a:ext>
                    <a:ext uri="{C183D7F6-B498-43B3-948B-1728B52AA6E4}">
                      <adec:decorative xmlns:adec="http://schemas.microsoft.com/office/drawing/2017/decorative" val="1"/>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5" name="Oval 122">
                  <a:extLst>
                    <a:ext uri="{FF2B5EF4-FFF2-40B4-BE49-F238E27FC236}">
                      <a16:creationId xmlns:a16="http://schemas.microsoft.com/office/drawing/2014/main" id="{6603A4C3-218A-47ED-A137-EFDC80D505C8}"/>
                    </a:ext>
                    <a:ext uri="{C183D7F6-B498-43B3-948B-1728B52AA6E4}">
                      <adec:decorative xmlns:adec="http://schemas.microsoft.com/office/drawing/2017/decorative" val="1"/>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543" name="Group 542">
              <a:extLst>
                <a:ext uri="{FF2B5EF4-FFF2-40B4-BE49-F238E27FC236}">
                  <a16:creationId xmlns:a16="http://schemas.microsoft.com/office/drawing/2014/main" id="{164AA330-95F8-4C4C-A8B0-BC02F6537D32}"/>
                </a:ext>
              </a:extLst>
            </p:cNvPr>
            <p:cNvGrpSpPr/>
            <p:nvPr/>
          </p:nvGrpSpPr>
          <p:grpSpPr>
            <a:xfrm>
              <a:off x="10071510" y="3830632"/>
              <a:ext cx="421936" cy="416103"/>
              <a:chOff x="9844422" y="5683234"/>
              <a:chExt cx="421936" cy="416103"/>
            </a:xfrm>
          </p:grpSpPr>
          <p:sp>
            <p:nvSpPr>
              <p:cNvPr id="544" name="top right box">
                <a:extLst>
                  <a:ext uri="{FF2B5EF4-FFF2-40B4-BE49-F238E27FC236}">
                    <a16:creationId xmlns:a16="http://schemas.microsoft.com/office/drawing/2014/main" id="{0816AAD4-FFE2-461E-B5A7-F7DF110DDD92}"/>
                  </a:ext>
                  <a:ext uri="{C183D7F6-B498-43B3-948B-1728B52AA6E4}">
                    <adec:decorative xmlns:adec="http://schemas.microsoft.com/office/drawing/2017/decorative" val="1"/>
                  </a:ext>
                </a:extLst>
              </p:cNvPr>
              <p:cNvSpPr/>
              <p:nvPr/>
            </p:nvSpPr>
            <p:spPr bwMode="auto">
              <a:xfrm>
                <a:off x="9893132" y="5726110"/>
                <a:ext cx="373226" cy="373227"/>
              </a:xfrm>
              <a:prstGeom prst="rect">
                <a:avLst/>
              </a:prstGeom>
              <a:noFill/>
              <a:ln w="19050" cap="flat" cmpd="sng" algn="ctr">
                <a:solidFill>
                  <a:srgbClr val="0078D4"/>
                </a:solidFill>
                <a:prstDash val="solid"/>
                <a:miter lim="800000"/>
                <a:headEnd type="none" w="med" len="med"/>
                <a:tailEnd type="none" w="med" len="med"/>
              </a:ln>
              <a:effectLst/>
            </p:spPr>
            <p:txBody>
              <a:bodyPr rot="0" spcFirstLastPara="0" vertOverflow="overflow" horzOverflow="overflow" vert="horz" wrap="square" lIns="27432" tIns="27432" rIns="27432" bIns="27432" numCol="1" spcCol="0" rtlCol="0" fromWordArt="0" anchor="t" anchorCtr="0" forceAA="0" compatLnSpc="1">
                <a:prstTxWarp prst="textNoShape">
                  <a:avLst/>
                </a:prstTxWarp>
                <a:noAutofit/>
              </a:bodyPr>
              <a:lstStyle/>
              <a:p>
                <a:pPr marL="0" marR="0" lvl="0" indent="0" algn="r" defTabSz="913727" rtl="0" eaLnBrk="1" fontAlgn="auto" latinLnBrk="0" hangingPunct="1">
                  <a:lnSpc>
                    <a:spcPct val="90000"/>
                  </a:lnSpc>
                  <a:spcBef>
                    <a:spcPts val="0"/>
                  </a:spcBef>
                  <a:spcAft>
                    <a:spcPts val="1273"/>
                  </a:spcAft>
                  <a:buClrTx/>
                  <a:buSzPct val="90000"/>
                  <a:buFont typeface="Wingdings" panose="05000000000000000000" pitchFamily="2" charset="2"/>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mn-cs"/>
                  </a:rPr>
                  <a:t>W</a:t>
                </a:r>
                <a:r>
                  <a:rPr kumimoji="0" lang="en-US" sz="700" b="0" i="0" u="none" strike="noStrike" kern="1200" cap="none" spc="0" normalizeH="0" baseline="-25000" noProof="0">
                    <a:ln>
                      <a:noFill/>
                    </a:ln>
                    <a:solidFill>
                      <a:srgbClr val="FFFFFF"/>
                    </a:solidFill>
                    <a:effectLst/>
                    <a:uLnTx/>
                    <a:uFillTx/>
                    <a:latin typeface="Segoe UI"/>
                    <a:ea typeface="+mn-ea"/>
                    <a:cs typeface="+mn-cs"/>
                  </a:rPr>
                  <a:t>1</a:t>
                </a:r>
              </a:p>
            </p:txBody>
          </p:sp>
          <p:grpSp>
            <p:nvGrpSpPr>
              <p:cNvPr id="545" name="Group 544">
                <a:extLst>
                  <a:ext uri="{FF2B5EF4-FFF2-40B4-BE49-F238E27FC236}">
                    <a16:creationId xmlns:a16="http://schemas.microsoft.com/office/drawing/2014/main" id="{E4677057-67F1-4E0B-B849-1F8821280CB7}"/>
                  </a:ext>
                </a:extLst>
              </p:cNvPr>
              <p:cNvGrpSpPr>
                <a:grpSpLocks noChangeAspect="1"/>
              </p:cNvGrpSpPr>
              <p:nvPr/>
            </p:nvGrpSpPr>
            <p:grpSpPr>
              <a:xfrm>
                <a:off x="9933749" y="5834489"/>
                <a:ext cx="212540" cy="223213"/>
                <a:chOff x="2235201" y="1839913"/>
                <a:chExt cx="3659187" cy="3790951"/>
              </a:xfrm>
              <a:solidFill>
                <a:schemeClr val="tx1"/>
              </a:solidFill>
            </p:grpSpPr>
            <p:sp>
              <p:nvSpPr>
                <p:cNvPr id="565" name="Freeform 25">
                  <a:extLst>
                    <a:ext uri="{FF2B5EF4-FFF2-40B4-BE49-F238E27FC236}">
                      <a16:creationId xmlns:a16="http://schemas.microsoft.com/office/drawing/2014/main" id="{CDD32959-22E4-48C2-86C1-D724BEC7ADD1}"/>
                    </a:ext>
                    <a:ext uri="{C183D7F6-B498-43B3-948B-1728B52AA6E4}">
                      <adec:decorative xmlns:adec="http://schemas.microsoft.com/office/drawing/2017/decorative" val="1"/>
                    </a:ext>
                  </a:extLst>
                </p:cNvPr>
                <p:cNvSpPr>
                  <a:spLocks/>
                </p:cNvSpPr>
                <p:nvPr/>
              </p:nvSpPr>
              <p:spPr bwMode="auto">
                <a:xfrm>
                  <a:off x="3313113" y="1924051"/>
                  <a:ext cx="1911350" cy="3706813"/>
                </a:xfrm>
                <a:custGeom>
                  <a:avLst/>
                  <a:gdLst>
                    <a:gd name="T0" fmla="*/ 70 w 425"/>
                    <a:gd name="T1" fmla="*/ 185 h 825"/>
                    <a:gd name="T2" fmla="*/ 151 w 425"/>
                    <a:gd name="T3" fmla="*/ 240 h 825"/>
                    <a:gd name="T4" fmla="*/ 137 w 425"/>
                    <a:gd name="T5" fmla="*/ 430 h 825"/>
                    <a:gd name="T6" fmla="*/ 129 w 425"/>
                    <a:gd name="T7" fmla="*/ 448 h 825"/>
                    <a:gd name="T8" fmla="*/ 128 w 425"/>
                    <a:gd name="T9" fmla="*/ 453 h 825"/>
                    <a:gd name="T10" fmla="*/ 117 w 425"/>
                    <a:gd name="T11" fmla="*/ 487 h 825"/>
                    <a:gd name="T12" fmla="*/ 142 w 425"/>
                    <a:gd name="T13" fmla="*/ 490 h 825"/>
                    <a:gd name="T14" fmla="*/ 171 w 425"/>
                    <a:gd name="T15" fmla="*/ 524 h 825"/>
                    <a:gd name="T16" fmla="*/ 173 w 425"/>
                    <a:gd name="T17" fmla="*/ 532 h 825"/>
                    <a:gd name="T18" fmla="*/ 173 w 425"/>
                    <a:gd name="T19" fmla="*/ 536 h 825"/>
                    <a:gd name="T20" fmla="*/ 183 w 425"/>
                    <a:gd name="T21" fmla="*/ 763 h 825"/>
                    <a:gd name="T22" fmla="*/ 274 w 425"/>
                    <a:gd name="T23" fmla="*/ 813 h 825"/>
                    <a:gd name="T24" fmla="*/ 359 w 425"/>
                    <a:gd name="T25" fmla="*/ 728 h 825"/>
                    <a:gd name="T26" fmla="*/ 381 w 425"/>
                    <a:gd name="T27" fmla="*/ 548 h 825"/>
                    <a:gd name="T28" fmla="*/ 419 w 425"/>
                    <a:gd name="T29" fmla="*/ 485 h 825"/>
                    <a:gd name="T30" fmla="*/ 413 w 425"/>
                    <a:gd name="T31" fmla="*/ 476 h 825"/>
                    <a:gd name="T32" fmla="*/ 384 w 425"/>
                    <a:gd name="T33" fmla="*/ 431 h 825"/>
                    <a:gd name="T34" fmla="*/ 374 w 425"/>
                    <a:gd name="T35" fmla="*/ 411 h 825"/>
                    <a:gd name="T36" fmla="*/ 327 w 425"/>
                    <a:gd name="T37" fmla="*/ 210 h 825"/>
                    <a:gd name="T38" fmla="*/ 425 w 425"/>
                    <a:gd name="T39" fmla="*/ 181 h 825"/>
                    <a:gd name="T40" fmla="*/ 373 w 425"/>
                    <a:gd name="T41" fmla="*/ 92 h 825"/>
                    <a:gd name="T42" fmla="*/ 181 w 425"/>
                    <a:gd name="T43" fmla="*/ 0 h 825"/>
                    <a:gd name="T44" fmla="*/ 63 w 425"/>
                    <a:gd name="T45" fmla="*/ 45 h 825"/>
                    <a:gd name="T46" fmla="*/ 0 w 425"/>
                    <a:gd name="T47" fmla="*/ 208 h 825"/>
                    <a:gd name="T48" fmla="*/ 7 w 425"/>
                    <a:gd name="T49" fmla="*/ 205 h 825"/>
                    <a:gd name="T50" fmla="*/ 70 w 425"/>
                    <a:gd name="T51" fmla="*/ 18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825">
                      <a:moveTo>
                        <a:pt x="70" y="185"/>
                      </a:moveTo>
                      <a:cubicBezTo>
                        <a:pt x="113" y="181"/>
                        <a:pt x="142" y="200"/>
                        <a:pt x="151" y="240"/>
                      </a:cubicBezTo>
                      <a:cubicBezTo>
                        <a:pt x="174" y="347"/>
                        <a:pt x="153" y="395"/>
                        <a:pt x="137" y="430"/>
                      </a:cubicBezTo>
                      <a:cubicBezTo>
                        <a:pt x="135" y="436"/>
                        <a:pt x="132" y="442"/>
                        <a:pt x="129" y="448"/>
                      </a:cubicBezTo>
                      <a:cubicBezTo>
                        <a:pt x="128" y="453"/>
                        <a:pt x="128" y="453"/>
                        <a:pt x="128" y="453"/>
                      </a:cubicBezTo>
                      <a:cubicBezTo>
                        <a:pt x="123" y="465"/>
                        <a:pt x="119" y="477"/>
                        <a:pt x="117" y="487"/>
                      </a:cubicBezTo>
                      <a:cubicBezTo>
                        <a:pt x="128" y="484"/>
                        <a:pt x="137" y="488"/>
                        <a:pt x="142" y="490"/>
                      </a:cubicBezTo>
                      <a:cubicBezTo>
                        <a:pt x="155" y="496"/>
                        <a:pt x="166" y="509"/>
                        <a:pt x="171" y="524"/>
                      </a:cubicBezTo>
                      <a:cubicBezTo>
                        <a:pt x="172" y="527"/>
                        <a:pt x="173" y="529"/>
                        <a:pt x="173" y="532"/>
                      </a:cubicBezTo>
                      <a:cubicBezTo>
                        <a:pt x="173" y="533"/>
                        <a:pt x="173" y="535"/>
                        <a:pt x="173" y="536"/>
                      </a:cubicBezTo>
                      <a:cubicBezTo>
                        <a:pt x="170" y="644"/>
                        <a:pt x="175" y="741"/>
                        <a:pt x="183" y="763"/>
                      </a:cubicBezTo>
                      <a:cubicBezTo>
                        <a:pt x="197" y="796"/>
                        <a:pt x="217" y="825"/>
                        <a:pt x="274" y="813"/>
                      </a:cubicBezTo>
                      <a:cubicBezTo>
                        <a:pt x="330" y="801"/>
                        <a:pt x="349" y="781"/>
                        <a:pt x="359" y="728"/>
                      </a:cubicBezTo>
                      <a:cubicBezTo>
                        <a:pt x="365" y="687"/>
                        <a:pt x="379" y="572"/>
                        <a:pt x="381" y="548"/>
                      </a:cubicBezTo>
                      <a:cubicBezTo>
                        <a:pt x="379" y="499"/>
                        <a:pt x="405" y="489"/>
                        <a:pt x="419" y="485"/>
                      </a:cubicBezTo>
                      <a:cubicBezTo>
                        <a:pt x="418" y="483"/>
                        <a:pt x="415" y="479"/>
                        <a:pt x="413" y="476"/>
                      </a:cubicBezTo>
                      <a:cubicBezTo>
                        <a:pt x="404" y="466"/>
                        <a:pt x="393" y="452"/>
                        <a:pt x="384" y="431"/>
                      </a:cubicBezTo>
                      <a:cubicBezTo>
                        <a:pt x="383" y="428"/>
                        <a:pt x="379" y="420"/>
                        <a:pt x="374" y="411"/>
                      </a:cubicBezTo>
                      <a:cubicBezTo>
                        <a:pt x="347" y="363"/>
                        <a:pt x="291" y="262"/>
                        <a:pt x="327" y="210"/>
                      </a:cubicBezTo>
                      <a:cubicBezTo>
                        <a:pt x="344" y="186"/>
                        <a:pt x="376" y="177"/>
                        <a:pt x="425" y="181"/>
                      </a:cubicBezTo>
                      <a:cubicBezTo>
                        <a:pt x="418" y="162"/>
                        <a:pt x="402" y="127"/>
                        <a:pt x="373" y="92"/>
                      </a:cubicBezTo>
                      <a:cubicBezTo>
                        <a:pt x="338" y="51"/>
                        <a:pt x="277" y="2"/>
                        <a:pt x="181" y="0"/>
                      </a:cubicBezTo>
                      <a:cubicBezTo>
                        <a:pt x="133" y="0"/>
                        <a:pt x="93" y="14"/>
                        <a:pt x="63" y="45"/>
                      </a:cubicBezTo>
                      <a:cubicBezTo>
                        <a:pt x="16" y="92"/>
                        <a:pt x="3" y="168"/>
                        <a:pt x="0" y="208"/>
                      </a:cubicBezTo>
                      <a:cubicBezTo>
                        <a:pt x="2" y="207"/>
                        <a:pt x="5" y="206"/>
                        <a:pt x="7" y="205"/>
                      </a:cubicBezTo>
                      <a:cubicBezTo>
                        <a:pt x="19" y="198"/>
                        <a:pt x="43" y="188"/>
                        <a:pt x="70"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66" name="Freeform 26">
                  <a:extLst>
                    <a:ext uri="{FF2B5EF4-FFF2-40B4-BE49-F238E27FC236}">
                      <a16:creationId xmlns:a16="http://schemas.microsoft.com/office/drawing/2014/main" id="{FA12DC9E-B3F4-43CE-A0A1-BEE4938B133B}"/>
                    </a:ext>
                    <a:ext uri="{C183D7F6-B498-43B3-948B-1728B52AA6E4}">
                      <adec:decorative xmlns:adec="http://schemas.microsoft.com/office/drawing/2017/decorative" val="1"/>
                    </a:ext>
                  </a:extLst>
                </p:cNvPr>
                <p:cNvSpPr>
                  <a:spLocks/>
                </p:cNvSpPr>
                <p:nvPr/>
              </p:nvSpPr>
              <p:spPr bwMode="auto">
                <a:xfrm>
                  <a:off x="5133976" y="4206876"/>
                  <a:ext cx="652463" cy="201613"/>
                </a:xfrm>
                <a:custGeom>
                  <a:avLst/>
                  <a:gdLst>
                    <a:gd name="T0" fmla="*/ 2 w 145"/>
                    <a:gd name="T1" fmla="*/ 39 h 45"/>
                    <a:gd name="T2" fmla="*/ 45 w 145"/>
                    <a:gd name="T3" fmla="*/ 44 h 45"/>
                    <a:gd name="T4" fmla="*/ 109 w 145"/>
                    <a:gd name="T5" fmla="*/ 31 h 45"/>
                    <a:gd name="T6" fmla="*/ 145 w 145"/>
                    <a:gd name="T7" fmla="*/ 7 h 45"/>
                    <a:gd name="T8" fmla="*/ 145 w 145"/>
                    <a:gd name="T9" fmla="*/ 7 h 45"/>
                    <a:gd name="T10" fmla="*/ 33 w 145"/>
                    <a:gd name="T11" fmla="*/ 3 h 45"/>
                    <a:gd name="T12" fmla="*/ 29 w 145"/>
                    <a:gd name="T13" fmla="*/ 0 h 45"/>
                    <a:gd name="T14" fmla="*/ 24 w 145"/>
                    <a:gd name="T15" fmla="*/ 2 h 45"/>
                    <a:gd name="T16" fmla="*/ 2 w 145"/>
                    <a:gd name="T17"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45">
                      <a:moveTo>
                        <a:pt x="2" y="39"/>
                      </a:moveTo>
                      <a:cubicBezTo>
                        <a:pt x="5" y="41"/>
                        <a:pt x="19" y="45"/>
                        <a:pt x="45" y="44"/>
                      </a:cubicBezTo>
                      <a:cubicBezTo>
                        <a:pt x="69" y="43"/>
                        <a:pt x="93" y="38"/>
                        <a:pt x="109" y="31"/>
                      </a:cubicBezTo>
                      <a:cubicBezTo>
                        <a:pt x="126" y="23"/>
                        <a:pt x="138" y="14"/>
                        <a:pt x="145" y="7"/>
                      </a:cubicBezTo>
                      <a:cubicBezTo>
                        <a:pt x="145" y="7"/>
                        <a:pt x="145" y="7"/>
                        <a:pt x="145" y="7"/>
                      </a:cubicBezTo>
                      <a:cubicBezTo>
                        <a:pt x="92" y="18"/>
                        <a:pt x="54" y="17"/>
                        <a:pt x="33" y="3"/>
                      </a:cubicBezTo>
                      <a:cubicBezTo>
                        <a:pt x="32" y="2"/>
                        <a:pt x="31" y="1"/>
                        <a:pt x="29" y="0"/>
                      </a:cubicBezTo>
                      <a:cubicBezTo>
                        <a:pt x="27" y="1"/>
                        <a:pt x="26" y="1"/>
                        <a:pt x="24" y="2"/>
                      </a:cubicBezTo>
                      <a:cubicBezTo>
                        <a:pt x="12" y="5"/>
                        <a:pt x="0" y="8"/>
                        <a:pt x="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67" name="Freeform 27">
                  <a:extLst>
                    <a:ext uri="{FF2B5EF4-FFF2-40B4-BE49-F238E27FC236}">
                      <a16:creationId xmlns:a16="http://schemas.microsoft.com/office/drawing/2014/main" id="{FD9C4A4D-CB9F-408D-AEF0-5FE80054E4BB}"/>
                    </a:ext>
                    <a:ext uri="{C183D7F6-B498-43B3-948B-1728B52AA6E4}">
                      <adec:decorative xmlns:adec="http://schemas.microsoft.com/office/drawing/2017/decorative" val="1"/>
                    </a:ext>
                  </a:extLst>
                </p:cNvPr>
                <p:cNvSpPr>
                  <a:spLocks/>
                </p:cNvSpPr>
                <p:nvPr/>
              </p:nvSpPr>
              <p:spPr bwMode="auto">
                <a:xfrm>
                  <a:off x="2235201" y="1839913"/>
                  <a:ext cx="1289050" cy="2698750"/>
                </a:xfrm>
                <a:custGeom>
                  <a:avLst/>
                  <a:gdLst>
                    <a:gd name="T0" fmla="*/ 61 w 287"/>
                    <a:gd name="T1" fmla="*/ 48 h 601"/>
                    <a:gd name="T2" fmla="*/ 4 w 287"/>
                    <a:gd name="T3" fmla="*/ 213 h 601"/>
                    <a:gd name="T4" fmla="*/ 48 w 287"/>
                    <a:gd name="T5" fmla="*/ 416 h 601"/>
                    <a:gd name="T6" fmla="*/ 146 w 287"/>
                    <a:gd name="T7" fmla="*/ 594 h 601"/>
                    <a:gd name="T8" fmla="*/ 186 w 287"/>
                    <a:gd name="T9" fmla="*/ 576 h 601"/>
                    <a:gd name="T10" fmla="*/ 256 w 287"/>
                    <a:gd name="T11" fmla="*/ 497 h 601"/>
                    <a:gd name="T12" fmla="*/ 246 w 287"/>
                    <a:gd name="T13" fmla="*/ 488 h 601"/>
                    <a:gd name="T14" fmla="*/ 211 w 287"/>
                    <a:gd name="T15" fmla="*/ 375 h 601"/>
                    <a:gd name="T16" fmla="*/ 214 w 287"/>
                    <a:gd name="T17" fmla="*/ 269 h 601"/>
                    <a:gd name="T18" fmla="*/ 213 w 287"/>
                    <a:gd name="T19" fmla="*/ 255 h 601"/>
                    <a:gd name="T20" fmla="*/ 285 w 287"/>
                    <a:gd name="T21" fmla="*/ 45 h 601"/>
                    <a:gd name="T22" fmla="*/ 287 w 287"/>
                    <a:gd name="T23" fmla="*/ 44 h 601"/>
                    <a:gd name="T24" fmla="*/ 61 w 287"/>
                    <a:gd name="T25" fmla="*/ 48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601">
                      <a:moveTo>
                        <a:pt x="61" y="48"/>
                      </a:moveTo>
                      <a:cubicBezTo>
                        <a:pt x="20" y="78"/>
                        <a:pt x="0" y="133"/>
                        <a:pt x="4" y="213"/>
                      </a:cubicBezTo>
                      <a:cubicBezTo>
                        <a:pt x="6" y="238"/>
                        <a:pt x="21" y="328"/>
                        <a:pt x="48" y="416"/>
                      </a:cubicBezTo>
                      <a:cubicBezTo>
                        <a:pt x="80" y="519"/>
                        <a:pt x="115" y="584"/>
                        <a:pt x="146" y="594"/>
                      </a:cubicBezTo>
                      <a:cubicBezTo>
                        <a:pt x="151" y="596"/>
                        <a:pt x="165" y="601"/>
                        <a:pt x="186" y="576"/>
                      </a:cubicBezTo>
                      <a:cubicBezTo>
                        <a:pt x="215" y="541"/>
                        <a:pt x="243" y="510"/>
                        <a:pt x="256" y="497"/>
                      </a:cubicBezTo>
                      <a:cubicBezTo>
                        <a:pt x="253" y="494"/>
                        <a:pt x="249" y="491"/>
                        <a:pt x="246" y="488"/>
                      </a:cubicBezTo>
                      <a:cubicBezTo>
                        <a:pt x="218" y="458"/>
                        <a:pt x="205" y="417"/>
                        <a:pt x="211" y="375"/>
                      </a:cubicBezTo>
                      <a:cubicBezTo>
                        <a:pt x="217" y="330"/>
                        <a:pt x="215" y="290"/>
                        <a:pt x="214" y="269"/>
                      </a:cubicBezTo>
                      <a:cubicBezTo>
                        <a:pt x="213" y="263"/>
                        <a:pt x="213" y="258"/>
                        <a:pt x="213" y="255"/>
                      </a:cubicBezTo>
                      <a:cubicBezTo>
                        <a:pt x="213" y="247"/>
                        <a:pt x="211" y="120"/>
                        <a:pt x="285" y="45"/>
                      </a:cubicBezTo>
                      <a:cubicBezTo>
                        <a:pt x="285" y="45"/>
                        <a:pt x="286" y="44"/>
                        <a:pt x="287" y="44"/>
                      </a:cubicBezTo>
                      <a:cubicBezTo>
                        <a:pt x="242" y="29"/>
                        <a:pt x="129" y="0"/>
                        <a:pt x="61"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68" name="Freeform 28">
                  <a:extLst>
                    <a:ext uri="{FF2B5EF4-FFF2-40B4-BE49-F238E27FC236}">
                      <a16:creationId xmlns:a16="http://schemas.microsoft.com/office/drawing/2014/main" id="{F99DC0DA-5501-4590-8194-6C6A9E127738}"/>
                    </a:ext>
                    <a:ext uri="{C183D7F6-B498-43B3-948B-1728B52AA6E4}">
                      <adec:decorative xmlns:adec="http://schemas.microsoft.com/office/drawing/2017/decorative" val="1"/>
                    </a:ext>
                  </a:extLst>
                </p:cNvPr>
                <p:cNvSpPr>
                  <a:spLocks/>
                </p:cNvSpPr>
                <p:nvPr/>
              </p:nvSpPr>
              <p:spPr bwMode="auto">
                <a:xfrm>
                  <a:off x="4621213" y="1879601"/>
                  <a:ext cx="1273175" cy="2130425"/>
                </a:xfrm>
                <a:custGeom>
                  <a:avLst/>
                  <a:gdLst>
                    <a:gd name="T0" fmla="*/ 251 w 283"/>
                    <a:gd name="T1" fmla="*/ 84 h 474"/>
                    <a:gd name="T2" fmla="*/ 75 w 283"/>
                    <a:gd name="T3" fmla="*/ 0 h 474"/>
                    <a:gd name="T4" fmla="*/ 0 w 283"/>
                    <a:gd name="T5" fmla="*/ 8 h 474"/>
                    <a:gd name="T6" fmla="*/ 100 w 283"/>
                    <a:gd name="T7" fmla="*/ 83 h 474"/>
                    <a:gd name="T8" fmla="*/ 163 w 283"/>
                    <a:gd name="T9" fmla="*/ 202 h 474"/>
                    <a:gd name="T10" fmla="*/ 163 w 283"/>
                    <a:gd name="T11" fmla="*/ 209 h 474"/>
                    <a:gd name="T12" fmla="*/ 159 w 283"/>
                    <a:gd name="T13" fmla="*/ 258 h 474"/>
                    <a:gd name="T14" fmla="*/ 154 w 283"/>
                    <a:gd name="T15" fmla="*/ 298 h 474"/>
                    <a:gd name="T16" fmla="*/ 158 w 283"/>
                    <a:gd name="T17" fmla="*/ 343 h 474"/>
                    <a:gd name="T18" fmla="*/ 141 w 283"/>
                    <a:gd name="T19" fmla="*/ 469 h 474"/>
                    <a:gd name="T20" fmla="*/ 142 w 283"/>
                    <a:gd name="T21" fmla="*/ 470 h 474"/>
                    <a:gd name="T22" fmla="*/ 145 w 283"/>
                    <a:gd name="T23" fmla="*/ 474 h 474"/>
                    <a:gd name="T24" fmla="*/ 251 w 283"/>
                    <a:gd name="T25" fmla="*/ 8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3" h="474">
                      <a:moveTo>
                        <a:pt x="251" y="84"/>
                      </a:moveTo>
                      <a:cubicBezTo>
                        <a:pt x="209" y="30"/>
                        <a:pt x="150" y="2"/>
                        <a:pt x="75" y="0"/>
                      </a:cubicBezTo>
                      <a:cubicBezTo>
                        <a:pt x="45" y="0"/>
                        <a:pt x="19" y="4"/>
                        <a:pt x="0" y="8"/>
                      </a:cubicBezTo>
                      <a:cubicBezTo>
                        <a:pt x="44" y="28"/>
                        <a:pt x="77" y="57"/>
                        <a:pt x="100" y="83"/>
                      </a:cubicBezTo>
                      <a:cubicBezTo>
                        <a:pt x="141" y="131"/>
                        <a:pt x="161" y="184"/>
                        <a:pt x="163" y="202"/>
                      </a:cubicBezTo>
                      <a:cubicBezTo>
                        <a:pt x="163" y="205"/>
                        <a:pt x="163" y="207"/>
                        <a:pt x="163" y="209"/>
                      </a:cubicBezTo>
                      <a:cubicBezTo>
                        <a:pt x="163" y="228"/>
                        <a:pt x="161" y="243"/>
                        <a:pt x="159" y="258"/>
                      </a:cubicBezTo>
                      <a:cubicBezTo>
                        <a:pt x="157" y="271"/>
                        <a:pt x="154" y="283"/>
                        <a:pt x="154" y="298"/>
                      </a:cubicBezTo>
                      <a:cubicBezTo>
                        <a:pt x="154" y="312"/>
                        <a:pt x="155" y="327"/>
                        <a:pt x="158" y="343"/>
                      </a:cubicBezTo>
                      <a:cubicBezTo>
                        <a:pt x="162" y="381"/>
                        <a:pt x="167" y="425"/>
                        <a:pt x="141" y="469"/>
                      </a:cubicBezTo>
                      <a:cubicBezTo>
                        <a:pt x="141" y="469"/>
                        <a:pt x="141" y="470"/>
                        <a:pt x="142" y="470"/>
                      </a:cubicBezTo>
                      <a:cubicBezTo>
                        <a:pt x="143" y="472"/>
                        <a:pt x="144" y="473"/>
                        <a:pt x="145" y="474"/>
                      </a:cubicBezTo>
                      <a:cubicBezTo>
                        <a:pt x="248" y="312"/>
                        <a:pt x="283" y="125"/>
                        <a:pt x="251"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69" name="Freeform 29">
                  <a:extLst>
                    <a:ext uri="{FF2B5EF4-FFF2-40B4-BE49-F238E27FC236}">
                      <a16:creationId xmlns:a16="http://schemas.microsoft.com/office/drawing/2014/main" id="{5B0D9E2B-BFB7-4D8C-8B9D-B6F271B11129}"/>
                    </a:ext>
                    <a:ext uri="{C183D7F6-B498-43B3-948B-1728B52AA6E4}">
                      <adec:decorative xmlns:adec="http://schemas.microsoft.com/office/drawing/2017/decorative" val="1"/>
                    </a:ext>
                  </a:extLst>
                </p:cNvPr>
                <p:cNvSpPr>
                  <a:spLocks/>
                </p:cNvSpPr>
                <p:nvPr/>
              </p:nvSpPr>
              <p:spPr bwMode="auto">
                <a:xfrm>
                  <a:off x="3367088" y="4216401"/>
                  <a:ext cx="615950" cy="376238"/>
                </a:xfrm>
                <a:custGeom>
                  <a:avLst/>
                  <a:gdLst>
                    <a:gd name="T0" fmla="*/ 18 w 137"/>
                    <a:gd name="T1" fmla="*/ 61 h 84"/>
                    <a:gd name="T2" fmla="*/ 0 w 137"/>
                    <a:gd name="T3" fmla="*/ 67 h 84"/>
                    <a:gd name="T4" fmla="*/ 17 w 137"/>
                    <a:gd name="T5" fmla="*/ 74 h 84"/>
                    <a:gd name="T6" fmla="*/ 133 w 137"/>
                    <a:gd name="T7" fmla="*/ 38 h 84"/>
                    <a:gd name="T8" fmla="*/ 134 w 137"/>
                    <a:gd name="T9" fmla="*/ 21 h 84"/>
                    <a:gd name="T10" fmla="*/ 121 w 137"/>
                    <a:gd name="T11" fmla="*/ 4 h 84"/>
                    <a:gd name="T12" fmla="*/ 101 w 137"/>
                    <a:gd name="T13" fmla="*/ 9 h 84"/>
                    <a:gd name="T14" fmla="*/ 101 w 137"/>
                    <a:gd name="T15" fmla="*/ 9 h 84"/>
                    <a:gd name="T16" fmla="*/ 88 w 137"/>
                    <a:gd name="T17" fmla="*/ 25 h 84"/>
                    <a:gd name="T18" fmla="*/ 18 w 137"/>
                    <a:gd name="T19"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84">
                      <a:moveTo>
                        <a:pt x="18" y="61"/>
                      </a:moveTo>
                      <a:cubicBezTo>
                        <a:pt x="8" y="64"/>
                        <a:pt x="3" y="66"/>
                        <a:pt x="0" y="67"/>
                      </a:cubicBezTo>
                      <a:cubicBezTo>
                        <a:pt x="3" y="70"/>
                        <a:pt x="10" y="73"/>
                        <a:pt x="17" y="74"/>
                      </a:cubicBezTo>
                      <a:cubicBezTo>
                        <a:pt x="51" y="83"/>
                        <a:pt x="99" y="84"/>
                        <a:pt x="133" y="38"/>
                      </a:cubicBezTo>
                      <a:cubicBezTo>
                        <a:pt x="137" y="32"/>
                        <a:pt x="135" y="25"/>
                        <a:pt x="134" y="21"/>
                      </a:cubicBezTo>
                      <a:cubicBezTo>
                        <a:pt x="132" y="14"/>
                        <a:pt x="126" y="6"/>
                        <a:pt x="121" y="4"/>
                      </a:cubicBezTo>
                      <a:cubicBezTo>
                        <a:pt x="114" y="1"/>
                        <a:pt x="110" y="0"/>
                        <a:pt x="101" y="9"/>
                      </a:cubicBezTo>
                      <a:cubicBezTo>
                        <a:pt x="101" y="9"/>
                        <a:pt x="101" y="9"/>
                        <a:pt x="101" y="9"/>
                      </a:cubicBezTo>
                      <a:cubicBezTo>
                        <a:pt x="96" y="15"/>
                        <a:pt x="92" y="20"/>
                        <a:pt x="88" y="25"/>
                      </a:cubicBezTo>
                      <a:cubicBezTo>
                        <a:pt x="72" y="45"/>
                        <a:pt x="65" y="52"/>
                        <a:pt x="1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70" name="Freeform 30">
                  <a:extLst>
                    <a:ext uri="{FF2B5EF4-FFF2-40B4-BE49-F238E27FC236}">
                      <a16:creationId xmlns:a16="http://schemas.microsoft.com/office/drawing/2014/main" id="{F96DBC2F-9141-475A-A090-AD5978C8CA2A}"/>
                    </a:ext>
                    <a:ext uri="{C183D7F6-B498-43B3-948B-1728B52AA6E4}">
                      <adec:decorative xmlns:adec="http://schemas.microsoft.com/office/drawing/2017/decorative" val="1"/>
                    </a:ext>
                  </a:extLst>
                </p:cNvPr>
                <p:cNvSpPr>
                  <a:spLocks noEditPoints="1"/>
                </p:cNvSpPr>
                <p:nvPr/>
              </p:nvSpPr>
              <p:spPr bwMode="auto">
                <a:xfrm>
                  <a:off x="4756151" y="2841626"/>
                  <a:ext cx="490538" cy="1036638"/>
                </a:xfrm>
                <a:custGeom>
                  <a:avLst/>
                  <a:gdLst>
                    <a:gd name="T0" fmla="*/ 98 w 109"/>
                    <a:gd name="T1" fmla="*/ 83 h 231"/>
                    <a:gd name="T2" fmla="*/ 103 w 109"/>
                    <a:gd name="T3" fmla="*/ 41 h 231"/>
                    <a:gd name="T4" fmla="*/ 107 w 109"/>
                    <a:gd name="T5" fmla="*/ 4 h 231"/>
                    <a:gd name="T6" fmla="*/ 27 w 109"/>
                    <a:gd name="T7" fmla="*/ 21 h 231"/>
                    <a:gd name="T8" fmla="*/ 76 w 109"/>
                    <a:gd name="T9" fmla="*/ 194 h 231"/>
                    <a:gd name="T10" fmla="*/ 87 w 109"/>
                    <a:gd name="T11" fmla="*/ 217 h 231"/>
                    <a:gd name="T12" fmla="*/ 94 w 109"/>
                    <a:gd name="T13" fmla="*/ 231 h 231"/>
                    <a:gd name="T14" fmla="*/ 102 w 109"/>
                    <a:gd name="T15" fmla="*/ 132 h 231"/>
                    <a:gd name="T16" fmla="*/ 98 w 109"/>
                    <a:gd name="T17" fmla="*/ 83 h 231"/>
                    <a:gd name="T18" fmla="*/ 77 w 109"/>
                    <a:gd name="T19" fmla="*/ 33 h 231"/>
                    <a:gd name="T20" fmla="*/ 62 w 109"/>
                    <a:gd name="T21" fmla="*/ 41 h 231"/>
                    <a:gd name="T22" fmla="*/ 59 w 109"/>
                    <a:gd name="T23" fmla="*/ 41 h 231"/>
                    <a:gd name="T24" fmla="*/ 39 w 109"/>
                    <a:gd name="T25" fmla="*/ 28 h 231"/>
                    <a:gd name="T26" fmla="*/ 59 w 109"/>
                    <a:gd name="T27" fmla="*/ 15 h 231"/>
                    <a:gd name="T28" fmla="*/ 83 w 109"/>
                    <a:gd name="T29" fmla="*/ 21 h 231"/>
                    <a:gd name="T30" fmla="*/ 83 w 109"/>
                    <a:gd name="T31" fmla="*/ 21 h 231"/>
                    <a:gd name="T32" fmla="*/ 77 w 109"/>
                    <a:gd name="T33"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231">
                      <a:moveTo>
                        <a:pt x="98" y="83"/>
                      </a:moveTo>
                      <a:cubicBezTo>
                        <a:pt x="99" y="67"/>
                        <a:pt x="101" y="54"/>
                        <a:pt x="103" y="41"/>
                      </a:cubicBezTo>
                      <a:cubicBezTo>
                        <a:pt x="105" y="28"/>
                        <a:pt x="107" y="17"/>
                        <a:pt x="107" y="4"/>
                      </a:cubicBezTo>
                      <a:cubicBezTo>
                        <a:pt x="76" y="0"/>
                        <a:pt x="41" y="1"/>
                        <a:pt x="27" y="21"/>
                      </a:cubicBezTo>
                      <a:cubicBezTo>
                        <a:pt x="0" y="59"/>
                        <a:pt x="53" y="154"/>
                        <a:pt x="76" y="194"/>
                      </a:cubicBezTo>
                      <a:cubicBezTo>
                        <a:pt x="81" y="204"/>
                        <a:pt x="85" y="212"/>
                        <a:pt x="87" y="217"/>
                      </a:cubicBezTo>
                      <a:cubicBezTo>
                        <a:pt x="90" y="222"/>
                        <a:pt x="92" y="227"/>
                        <a:pt x="94" y="231"/>
                      </a:cubicBezTo>
                      <a:cubicBezTo>
                        <a:pt x="109" y="198"/>
                        <a:pt x="106" y="164"/>
                        <a:pt x="102" y="132"/>
                      </a:cubicBezTo>
                      <a:cubicBezTo>
                        <a:pt x="100" y="116"/>
                        <a:pt x="98" y="99"/>
                        <a:pt x="98" y="83"/>
                      </a:cubicBezTo>
                      <a:close/>
                      <a:moveTo>
                        <a:pt x="77" y="33"/>
                      </a:moveTo>
                      <a:cubicBezTo>
                        <a:pt x="75" y="35"/>
                        <a:pt x="69" y="40"/>
                        <a:pt x="62" y="41"/>
                      </a:cubicBezTo>
                      <a:cubicBezTo>
                        <a:pt x="62" y="41"/>
                        <a:pt x="61" y="41"/>
                        <a:pt x="59" y="41"/>
                      </a:cubicBezTo>
                      <a:cubicBezTo>
                        <a:pt x="49" y="41"/>
                        <a:pt x="40" y="33"/>
                        <a:pt x="39" y="28"/>
                      </a:cubicBezTo>
                      <a:cubicBezTo>
                        <a:pt x="38" y="21"/>
                        <a:pt x="49" y="16"/>
                        <a:pt x="59" y="15"/>
                      </a:cubicBezTo>
                      <a:cubicBezTo>
                        <a:pt x="70" y="14"/>
                        <a:pt x="82" y="15"/>
                        <a:pt x="83" y="21"/>
                      </a:cubicBezTo>
                      <a:cubicBezTo>
                        <a:pt x="83" y="21"/>
                        <a:pt x="83" y="21"/>
                        <a:pt x="83" y="21"/>
                      </a:cubicBezTo>
                      <a:cubicBezTo>
                        <a:pt x="83" y="24"/>
                        <a:pt x="81" y="29"/>
                        <a:pt x="7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71" name="Freeform 31">
                  <a:extLst>
                    <a:ext uri="{FF2B5EF4-FFF2-40B4-BE49-F238E27FC236}">
                      <a16:creationId xmlns:a16="http://schemas.microsoft.com/office/drawing/2014/main" id="{EC8CF9E4-1363-4F78-9F88-2E306B5EB297}"/>
                    </a:ext>
                    <a:ext uri="{C183D7F6-B498-43B3-948B-1728B52AA6E4}">
                      <adec:decorative xmlns:adec="http://schemas.microsoft.com/office/drawing/2017/decorative" val="1"/>
                    </a:ext>
                  </a:extLst>
                </p:cNvPr>
                <p:cNvSpPr>
                  <a:spLocks noEditPoints="1"/>
                </p:cNvSpPr>
                <p:nvPr/>
              </p:nvSpPr>
              <p:spPr bwMode="auto">
                <a:xfrm>
                  <a:off x="3278188" y="2841626"/>
                  <a:ext cx="695325" cy="1244600"/>
                </a:xfrm>
                <a:custGeom>
                  <a:avLst/>
                  <a:gdLst>
                    <a:gd name="T0" fmla="*/ 104 w 155"/>
                    <a:gd name="T1" fmla="*/ 8 h 277"/>
                    <a:gd name="T2" fmla="*/ 7 w 155"/>
                    <a:gd name="T3" fmla="*/ 36 h 277"/>
                    <a:gd name="T4" fmla="*/ 8 w 155"/>
                    <a:gd name="T5" fmla="*/ 44 h 277"/>
                    <a:gd name="T6" fmla="*/ 4 w 155"/>
                    <a:gd name="T7" fmla="*/ 156 h 277"/>
                    <a:gd name="T8" fmla="*/ 33 w 155"/>
                    <a:gd name="T9" fmla="*/ 247 h 277"/>
                    <a:gd name="T10" fmla="*/ 99 w 155"/>
                    <a:gd name="T11" fmla="*/ 277 h 277"/>
                    <a:gd name="T12" fmla="*/ 112 w 155"/>
                    <a:gd name="T13" fmla="*/ 240 h 277"/>
                    <a:gd name="T14" fmla="*/ 113 w 155"/>
                    <a:gd name="T15" fmla="*/ 235 h 277"/>
                    <a:gd name="T16" fmla="*/ 122 w 155"/>
                    <a:gd name="T17" fmla="*/ 215 h 277"/>
                    <a:gd name="T18" fmla="*/ 134 w 155"/>
                    <a:gd name="T19" fmla="*/ 42 h 277"/>
                    <a:gd name="T20" fmla="*/ 104 w 155"/>
                    <a:gd name="T21" fmla="*/ 8 h 277"/>
                    <a:gd name="T22" fmla="*/ 122 w 155"/>
                    <a:gd name="T23" fmla="*/ 36 h 277"/>
                    <a:gd name="T24" fmla="*/ 99 w 155"/>
                    <a:gd name="T25" fmla="*/ 52 h 277"/>
                    <a:gd name="T26" fmla="*/ 96 w 155"/>
                    <a:gd name="T27" fmla="*/ 52 h 277"/>
                    <a:gd name="T28" fmla="*/ 78 w 155"/>
                    <a:gd name="T29" fmla="*/ 41 h 277"/>
                    <a:gd name="T30" fmla="*/ 74 w 155"/>
                    <a:gd name="T31" fmla="*/ 30 h 277"/>
                    <a:gd name="T32" fmla="*/ 77 w 155"/>
                    <a:gd name="T33" fmla="*/ 24 h 277"/>
                    <a:gd name="T34" fmla="*/ 100 w 155"/>
                    <a:gd name="T35" fmla="*/ 21 h 277"/>
                    <a:gd name="T36" fmla="*/ 122 w 155"/>
                    <a:gd name="T37" fmla="*/ 3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77">
                      <a:moveTo>
                        <a:pt x="104" y="8"/>
                      </a:moveTo>
                      <a:cubicBezTo>
                        <a:pt x="68" y="0"/>
                        <a:pt x="17" y="27"/>
                        <a:pt x="7" y="36"/>
                      </a:cubicBezTo>
                      <a:cubicBezTo>
                        <a:pt x="7" y="39"/>
                        <a:pt x="7" y="41"/>
                        <a:pt x="8" y="44"/>
                      </a:cubicBezTo>
                      <a:cubicBezTo>
                        <a:pt x="9" y="67"/>
                        <a:pt x="11" y="108"/>
                        <a:pt x="4" y="156"/>
                      </a:cubicBezTo>
                      <a:cubicBezTo>
                        <a:pt x="0" y="190"/>
                        <a:pt x="10" y="224"/>
                        <a:pt x="33" y="247"/>
                      </a:cubicBezTo>
                      <a:cubicBezTo>
                        <a:pt x="51" y="266"/>
                        <a:pt x="75" y="277"/>
                        <a:pt x="99" y="277"/>
                      </a:cubicBezTo>
                      <a:cubicBezTo>
                        <a:pt x="102" y="265"/>
                        <a:pt x="106" y="253"/>
                        <a:pt x="112" y="240"/>
                      </a:cubicBezTo>
                      <a:cubicBezTo>
                        <a:pt x="113" y="235"/>
                        <a:pt x="113" y="235"/>
                        <a:pt x="113" y="235"/>
                      </a:cubicBezTo>
                      <a:cubicBezTo>
                        <a:pt x="116" y="228"/>
                        <a:pt x="119" y="221"/>
                        <a:pt x="122" y="215"/>
                      </a:cubicBezTo>
                      <a:cubicBezTo>
                        <a:pt x="136" y="182"/>
                        <a:pt x="155" y="140"/>
                        <a:pt x="134" y="42"/>
                      </a:cubicBezTo>
                      <a:cubicBezTo>
                        <a:pt x="130" y="23"/>
                        <a:pt x="120" y="11"/>
                        <a:pt x="104" y="8"/>
                      </a:cubicBezTo>
                      <a:close/>
                      <a:moveTo>
                        <a:pt x="122" y="36"/>
                      </a:moveTo>
                      <a:cubicBezTo>
                        <a:pt x="121" y="43"/>
                        <a:pt x="110" y="52"/>
                        <a:pt x="99" y="52"/>
                      </a:cubicBezTo>
                      <a:cubicBezTo>
                        <a:pt x="98" y="52"/>
                        <a:pt x="97" y="52"/>
                        <a:pt x="96" y="52"/>
                      </a:cubicBezTo>
                      <a:cubicBezTo>
                        <a:pt x="90" y="51"/>
                        <a:pt x="82" y="47"/>
                        <a:pt x="78" y="41"/>
                      </a:cubicBezTo>
                      <a:cubicBezTo>
                        <a:pt x="76" y="38"/>
                        <a:pt x="74" y="34"/>
                        <a:pt x="74" y="30"/>
                      </a:cubicBezTo>
                      <a:cubicBezTo>
                        <a:pt x="74" y="29"/>
                        <a:pt x="75" y="27"/>
                        <a:pt x="77" y="24"/>
                      </a:cubicBezTo>
                      <a:cubicBezTo>
                        <a:pt x="82" y="21"/>
                        <a:pt x="90" y="20"/>
                        <a:pt x="100" y="21"/>
                      </a:cubicBezTo>
                      <a:cubicBezTo>
                        <a:pt x="111" y="23"/>
                        <a:pt x="123" y="29"/>
                        <a:pt x="12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546" name="Group 105">
                <a:extLst>
                  <a:ext uri="{FF2B5EF4-FFF2-40B4-BE49-F238E27FC236}">
                    <a16:creationId xmlns:a16="http://schemas.microsoft.com/office/drawing/2014/main" id="{E7151AF9-6626-4F5C-8A07-7B73587DA6A6}"/>
                  </a:ext>
                </a:extLst>
              </p:cNvPr>
              <p:cNvGrpSpPr>
                <a:grpSpLocks noChangeAspect="1"/>
              </p:cNvGrpSpPr>
              <p:nvPr/>
            </p:nvGrpSpPr>
            <p:grpSpPr bwMode="auto">
              <a:xfrm>
                <a:off x="9844422" y="5683234"/>
                <a:ext cx="138227" cy="128151"/>
                <a:chOff x="2192" y="2781"/>
                <a:chExt cx="343" cy="318"/>
              </a:xfrm>
            </p:grpSpPr>
            <p:sp>
              <p:nvSpPr>
                <p:cNvPr id="547" name="AutoShape 104">
                  <a:extLst>
                    <a:ext uri="{FF2B5EF4-FFF2-40B4-BE49-F238E27FC236}">
                      <a16:creationId xmlns:a16="http://schemas.microsoft.com/office/drawing/2014/main" id="{077A2113-2471-4E3B-8AFF-98A5D85DB2EC}"/>
                    </a:ext>
                    <a:ext uri="{C183D7F6-B498-43B3-948B-1728B52AA6E4}">
                      <adec:decorative xmlns:adec="http://schemas.microsoft.com/office/drawing/2017/decorative" val="1"/>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8" name="Rectangle 106">
                  <a:extLst>
                    <a:ext uri="{FF2B5EF4-FFF2-40B4-BE49-F238E27FC236}">
                      <a16:creationId xmlns:a16="http://schemas.microsoft.com/office/drawing/2014/main" id="{42C0F953-5D1C-47AB-A04C-AE63376882CF}"/>
                    </a:ext>
                    <a:ext uri="{C183D7F6-B498-43B3-948B-1728B52AA6E4}">
                      <adec:decorative xmlns:adec="http://schemas.microsoft.com/office/drawing/2017/decorative" val="1"/>
                    </a:ext>
                  </a:extLst>
                </p:cNvPr>
                <p:cNvSpPr>
                  <a:spLocks noChangeArrowheads="1"/>
                </p:cNvSpPr>
                <p:nvPr/>
              </p:nvSpPr>
              <p:spPr bwMode="auto">
                <a:xfrm>
                  <a:off x="2192" y="2787"/>
                  <a:ext cx="343" cy="312"/>
                </a:xfrm>
                <a:prstGeom prst="rect">
                  <a:avLst/>
                </a:prstGeom>
                <a:solidFill>
                  <a:schemeClr val="bg2"/>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9" name="Rectangle 107">
                  <a:extLst>
                    <a:ext uri="{FF2B5EF4-FFF2-40B4-BE49-F238E27FC236}">
                      <a16:creationId xmlns:a16="http://schemas.microsoft.com/office/drawing/2014/main" id="{783FAA9A-EF0C-43D7-A009-EC07E76B0B55}"/>
                    </a:ext>
                    <a:ext uri="{C183D7F6-B498-43B3-948B-1728B52AA6E4}">
                      <adec:decorative xmlns:adec="http://schemas.microsoft.com/office/drawing/2017/decorative" val="1"/>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0" name="Rectangle 108">
                  <a:extLst>
                    <a:ext uri="{FF2B5EF4-FFF2-40B4-BE49-F238E27FC236}">
                      <a16:creationId xmlns:a16="http://schemas.microsoft.com/office/drawing/2014/main" id="{B6D7EA30-0546-4DEA-8BAC-1C6F14A5C552}"/>
                    </a:ext>
                    <a:ext uri="{C183D7F6-B498-43B3-948B-1728B52AA6E4}">
                      <adec:decorative xmlns:adec="http://schemas.microsoft.com/office/drawing/2017/decorative" val="1"/>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1" name="Rectangle 109">
                  <a:extLst>
                    <a:ext uri="{FF2B5EF4-FFF2-40B4-BE49-F238E27FC236}">
                      <a16:creationId xmlns:a16="http://schemas.microsoft.com/office/drawing/2014/main" id="{748E0DAA-02BB-4C23-869D-1E83CFB03EB3}"/>
                    </a:ext>
                    <a:ext uri="{C183D7F6-B498-43B3-948B-1728B52AA6E4}">
                      <adec:decorative xmlns:adec="http://schemas.microsoft.com/office/drawing/2017/decorative" val="1"/>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2" name="Rectangle 110">
                  <a:extLst>
                    <a:ext uri="{FF2B5EF4-FFF2-40B4-BE49-F238E27FC236}">
                      <a16:creationId xmlns:a16="http://schemas.microsoft.com/office/drawing/2014/main" id="{00AFDA5B-6A31-4039-ADF2-A5DB34B33110}"/>
                    </a:ext>
                    <a:ext uri="{C183D7F6-B498-43B3-948B-1728B52AA6E4}">
                      <adec:decorative xmlns:adec="http://schemas.microsoft.com/office/drawing/2017/decorative" val="1"/>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3" name="Oval 111">
                  <a:extLst>
                    <a:ext uri="{FF2B5EF4-FFF2-40B4-BE49-F238E27FC236}">
                      <a16:creationId xmlns:a16="http://schemas.microsoft.com/office/drawing/2014/main" id="{4A42139B-EBAF-4FD1-A917-73979358A141}"/>
                    </a:ext>
                    <a:ext uri="{C183D7F6-B498-43B3-948B-1728B52AA6E4}">
                      <adec:decorative xmlns:adec="http://schemas.microsoft.com/office/drawing/2017/decorative" val="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4" name="Oval 112">
                  <a:extLst>
                    <a:ext uri="{FF2B5EF4-FFF2-40B4-BE49-F238E27FC236}">
                      <a16:creationId xmlns:a16="http://schemas.microsoft.com/office/drawing/2014/main" id="{336040CB-578E-43D2-A2AB-A6017666EA00}"/>
                    </a:ext>
                    <a:ext uri="{C183D7F6-B498-43B3-948B-1728B52AA6E4}">
                      <adec:decorative xmlns:adec="http://schemas.microsoft.com/office/drawing/2017/decorative" val="1"/>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5" name="Oval 113">
                  <a:extLst>
                    <a:ext uri="{FF2B5EF4-FFF2-40B4-BE49-F238E27FC236}">
                      <a16:creationId xmlns:a16="http://schemas.microsoft.com/office/drawing/2014/main" id="{D836BD86-68A9-4AC2-A76C-1C559701A717}"/>
                    </a:ext>
                    <a:ext uri="{C183D7F6-B498-43B3-948B-1728B52AA6E4}">
                      <adec:decorative xmlns:adec="http://schemas.microsoft.com/office/drawing/2017/decorative" val="1"/>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6" name="Oval 114">
                  <a:extLst>
                    <a:ext uri="{FF2B5EF4-FFF2-40B4-BE49-F238E27FC236}">
                      <a16:creationId xmlns:a16="http://schemas.microsoft.com/office/drawing/2014/main" id="{798B88DC-EDFE-43CD-9B96-C7DC3A95137A}"/>
                    </a:ext>
                    <a:ext uri="{C183D7F6-B498-43B3-948B-1728B52AA6E4}">
                      <adec:decorative xmlns:adec="http://schemas.microsoft.com/office/drawing/2017/decorative" val="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7" name="Oval 115">
                  <a:extLst>
                    <a:ext uri="{FF2B5EF4-FFF2-40B4-BE49-F238E27FC236}">
                      <a16:creationId xmlns:a16="http://schemas.microsoft.com/office/drawing/2014/main" id="{CCA3B548-788E-4E11-932B-0250E946C959}"/>
                    </a:ext>
                    <a:ext uri="{C183D7F6-B498-43B3-948B-1728B52AA6E4}">
                      <adec:decorative xmlns:adec="http://schemas.microsoft.com/office/drawing/2017/decorative" val="1"/>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8" name="Oval 116">
                  <a:extLst>
                    <a:ext uri="{FF2B5EF4-FFF2-40B4-BE49-F238E27FC236}">
                      <a16:creationId xmlns:a16="http://schemas.microsoft.com/office/drawing/2014/main" id="{2B2067B5-4F13-43E5-B1D3-D4FFE28FE029}"/>
                    </a:ext>
                    <a:ext uri="{C183D7F6-B498-43B3-948B-1728B52AA6E4}">
                      <adec:decorative xmlns:adec="http://schemas.microsoft.com/office/drawing/2017/decorative" val="1"/>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9" name="Oval 117">
                  <a:extLst>
                    <a:ext uri="{FF2B5EF4-FFF2-40B4-BE49-F238E27FC236}">
                      <a16:creationId xmlns:a16="http://schemas.microsoft.com/office/drawing/2014/main" id="{73E70C0C-7A40-42B6-9647-E56102E3EBBE}"/>
                    </a:ext>
                    <a:ext uri="{C183D7F6-B498-43B3-948B-1728B52AA6E4}">
                      <adec:decorative xmlns:adec="http://schemas.microsoft.com/office/drawing/2017/decorative" val="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0" name="Oval 118">
                  <a:extLst>
                    <a:ext uri="{FF2B5EF4-FFF2-40B4-BE49-F238E27FC236}">
                      <a16:creationId xmlns:a16="http://schemas.microsoft.com/office/drawing/2014/main" id="{C0D5A7FE-2F17-493F-BDB3-9708C45633C6}"/>
                    </a:ext>
                    <a:ext uri="{C183D7F6-B498-43B3-948B-1728B52AA6E4}">
                      <adec:decorative xmlns:adec="http://schemas.microsoft.com/office/drawing/2017/decorative" val="1"/>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1" name="Oval 119">
                  <a:extLst>
                    <a:ext uri="{FF2B5EF4-FFF2-40B4-BE49-F238E27FC236}">
                      <a16:creationId xmlns:a16="http://schemas.microsoft.com/office/drawing/2014/main" id="{26B46A2E-77CB-466B-9356-0B7979040B92}"/>
                    </a:ext>
                    <a:ext uri="{C183D7F6-B498-43B3-948B-1728B52AA6E4}">
                      <adec:decorative xmlns:adec="http://schemas.microsoft.com/office/drawing/2017/decorative" val="1"/>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2" name="Oval 120">
                  <a:extLst>
                    <a:ext uri="{FF2B5EF4-FFF2-40B4-BE49-F238E27FC236}">
                      <a16:creationId xmlns:a16="http://schemas.microsoft.com/office/drawing/2014/main" id="{3A62DEC2-7E03-48DD-A895-0B27FC9FB218}"/>
                    </a:ext>
                    <a:ext uri="{C183D7F6-B498-43B3-948B-1728B52AA6E4}">
                      <adec:decorative xmlns:adec="http://schemas.microsoft.com/office/drawing/2017/decorative" val="1"/>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3" name="Oval 121">
                  <a:extLst>
                    <a:ext uri="{FF2B5EF4-FFF2-40B4-BE49-F238E27FC236}">
                      <a16:creationId xmlns:a16="http://schemas.microsoft.com/office/drawing/2014/main" id="{2AB796E4-7CF3-4D10-BEAA-B9C618F46982}"/>
                    </a:ext>
                    <a:ext uri="{C183D7F6-B498-43B3-948B-1728B52AA6E4}">
                      <adec:decorative xmlns:adec="http://schemas.microsoft.com/office/drawing/2017/decorative" val="1"/>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4" name="Oval 122">
                  <a:extLst>
                    <a:ext uri="{FF2B5EF4-FFF2-40B4-BE49-F238E27FC236}">
                      <a16:creationId xmlns:a16="http://schemas.microsoft.com/office/drawing/2014/main" id="{2290DCE4-AC03-44D5-94DE-7E62914783D6}"/>
                    </a:ext>
                    <a:ext uri="{C183D7F6-B498-43B3-948B-1728B52AA6E4}">
                      <adec:decorative xmlns:adec="http://schemas.microsoft.com/office/drawing/2017/decorative" val="1"/>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572" name="Connector: Elbow 571">
              <a:extLst>
                <a:ext uri="{FF2B5EF4-FFF2-40B4-BE49-F238E27FC236}">
                  <a16:creationId xmlns:a16="http://schemas.microsoft.com/office/drawing/2014/main" id="{A02D0FBA-00B7-4B86-A2A1-30D84F364111}"/>
                </a:ext>
                <a:ext uri="{C183D7F6-B498-43B3-948B-1728B52AA6E4}">
                  <adec:decorative xmlns:adec="http://schemas.microsoft.com/office/drawing/2017/decorative" val="1"/>
                </a:ext>
              </a:extLst>
            </p:cNvPr>
            <p:cNvCxnSpPr>
              <a:cxnSpLocks/>
              <a:stCxn id="344" idx="3"/>
              <a:endCxn id="515" idx="1"/>
            </p:cNvCxnSpPr>
            <p:nvPr/>
          </p:nvCxnSpPr>
          <p:spPr>
            <a:xfrm flipV="1">
              <a:off x="9033792" y="4616423"/>
              <a:ext cx="1086428" cy="1360487"/>
            </a:xfrm>
            <a:prstGeom prst="bentConnector3">
              <a:avLst>
                <a:gd name="adj1" fmla="val 68192"/>
              </a:avLst>
            </a:prstGeom>
            <a:noFill/>
            <a:ln w="19050" cap="flat" cmpd="sng" algn="ctr">
              <a:solidFill>
                <a:srgbClr val="50E6FF"/>
              </a:solidFill>
              <a:prstDash val="sysDash"/>
              <a:miter lim="800000"/>
              <a:tailEnd type="triangle"/>
            </a:ln>
            <a:effectLst/>
          </p:spPr>
        </p:cxnSp>
        <p:cxnSp>
          <p:nvCxnSpPr>
            <p:cNvPr id="574" name="Connector: Elbow 573">
              <a:extLst>
                <a:ext uri="{FF2B5EF4-FFF2-40B4-BE49-F238E27FC236}">
                  <a16:creationId xmlns:a16="http://schemas.microsoft.com/office/drawing/2014/main" id="{42001BE3-62A4-4BA3-B4CB-CFF48FFE4C68}"/>
                </a:ext>
                <a:ext uri="{C183D7F6-B498-43B3-948B-1728B52AA6E4}">
                  <adec:decorative xmlns:adec="http://schemas.microsoft.com/office/drawing/2017/decorative" val="1"/>
                </a:ext>
              </a:extLst>
            </p:cNvPr>
            <p:cNvCxnSpPr>
              <a:cxnSpLocks/>
              <a:stCxn id="344" idx="3"/>
              <a:endCxn id="544" idx="1"/>
            </p:cNvCxnSpPr>
            <p:nvPr/>
          </p:nvCxnSpPr>
          <p:spPr>
            <a:xfrm flipV="1">
              <a:off x="9033792" y="4060122"/>
              <a:ext cx="1086428" cy="1916788"/>
            </a:xfrm>
            <a:prstGeom prst="bentConnector3">
              <a:avLst>
                <a:gd name="adj1" fmla="val 68192"/>
              </a:avLst>
            </a:prstGeom>
            <a:noFill/>
            <a:ln w="19050" cap="flat" cmpd="sng" algn="ctr">
              <a:solidFill>
                <a:srgbClr val="50E6FF"/>
              </a:solidFill>
              <a:prstDash val="sysDash"/>
              <a:miter lim="800000"/>
              <a:tailEnd type="triangle"/>
            </a:ln>
            <a:effectLst/>
          </p:spPr>
        </p:cxnSp>
        <p:sp>
          <p:nvSpPr>
            <p:cNvPr id="578" name="Rectangle 577">
              <a:extLst>
                <a:ext uri="{FF2B5EF4-FFF2-40B4-BE49-F238E27FC236}">
                  <a16:creationId xmlns:a16="http://schemas.microsoft.com/office/drawing/2014/main" id="{1325C733-500E-43AA-A704-11F675A2714D}"/>
                </a:ext>
                <a:ext uri="{C183D7F6-B498-43B3-948B-1728B52AA6E4}">
                  <adec:decorative xmlns:adec="http://schemas.microsoft.com/office/drawing/2017/decorative" val="1"/>
                </a:ext>
              </a:extLst>
            </p:cNvPr>
            <p:cNvSpPr/>
            <p:nvPr/>
          </p:nvSpPr>
          <p:spPr>
            <a:xfrm>
              <a:off x="10009725" y="2484727"/>
              <a:ext cx="1463876" cy="1133423"/>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9" name="Text Placeholder 2">
              <a:extLst>
                <a:ext uri="{FF2B5EF4-FFF2-40B4-BE49-F238E27FC236}">
                  <a16:creationId xmlns:a16="http://schemas.microsoft.com/office/drawing/2014/main" id="{539C7EFC-A78D-4AD1-8915-F17E4D5A6E1F}"/>
                </a:ext>
                <a:ext uri="{C183D7F6-B498-43B3-948B-1728B52AA6E4}">
                  <adec:decorative xmlns:adec="http://schemas.microsoft.com/office/drawing/2017/decorative" val="1"/>
                </a:ext>
              </a:extLst>
            </p:cNvPr>
            <p:cNvSpPr txBox="1">
              <a:spLocks/>
            </p:cNvSpPr>
            <p:nvPr/>
          </p:nvSpPr>
          <p:spPr>
            <a:xfrm>
              <a:off x="10672484" y="2635946"/>
              <a:ext cx="687003" cy="307777"/>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727" rtl="0" eaLnBrk="1" fontAlgn="auto" latinLnBrk="0" hangingPunct="1">
                <a:lnSpc>
                  <a:spcPct val="100000"/>
                </a:lnSpc>
                <a:spcBef>
                  <a:spcPts val="0"/>
                </a:spcBef>
                <a:spcAft>
                  <a:spcPts val="1273"/>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prstClr val="white"/>
                  </a:solidFill>
                  <a:effectLst/>
                  <a:uLnTx/>
                  <a:uFillTx/>
                  <a:latin typeface="Segoe UI Semibold"/>
                  <a:ea typeface="+mn-ea"/>
                  <a:cs typeface="+mn-cs"/>
                </a:rPr>
                <a:t>Worker 1 Primary</a:t>
              </a:r>
            </a:p>
          </p:txBody>
        </p:sp>
        <p:sp>
          <p:nvSpPr>
            <p:cNvPr id="580" name="Text Placeholder 2">
              <a:extLst>
                <a:ext uri="{FF2B5EF4-FFF2-40B4-BE49-F238E27FC236}">
                  <a16:creationId xmlns:a16="http://schemas.microsoft.com/office/drawing/2014/main" id="{2DDB90F3-369C-4B54-844E-282E3C9F5E58}"/>
                </a:ext>
                <a:ext uri="{C183D7F6-B498-43B3-948B-1728B52AA6E4}">
                  <adec:decorative xmlns:adec="http://schemas.microsoft.com/office/drawing/2017/decorative" val="1"/>
                </a:ext>
              </a:extLst>
            </p:cNvPr>
            <p:cNvSpPr txBox="1">
              <a:spLocks/>
            </p:cNvSpPr>
            <p:nvPr/>
          </p:nvSpPr>
          <p:spPr>
            <a:xfrm>
              <a:off x="10672484" y="3176056"/>
              <a:ext cx="687003" cy="307777"/>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727" rtl="0" eaLnBrk="1" fontAlgn="auto" latinLnBrk="0" hangingPunct="1">
                <a:lnSpc>
                  <a:spcPct val="100000"/>
                </a:lnSpc>
                <a:spcBef>
                  <a:spcPts val="0"/>
                </a:spcBef>
                <a:spcAft>
                  <a:spcPts val="1273"/>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prstClr val="white"/>
                  </a:solidFill>
                  <a:effectLst/>
                  <a:uLnTx/>
                  <a:uFillTx/>
                  <a:latin typeface="Segoe UI Semibold"/>
                  <a:ea typeface="+mn-ea"/>
                  <a:cs typeface="+mn-cs"/>
                </a:rPr>
                <a:t>Worker 1 Secondary</a:t>
              </a:r>
            </a:p>
          </p:txBody>
        </p:sp>
        <p:grpSp>
          <p:nvGrpSpPr>
            <p:cNvPr id="581" name="Group 580">
              <a:extLst>
                <a:ext uri="{FF2B5EF4-FFF2-40B4-BE49-F238E27FC236}">
                  <a16:creationId xmlns:a16="http://schemas.microsoft.com/office/drawing/2014/main" id="{CAB68FFD-0242-43BF-B1B8-7BD7D2EFD067}"/>
                </a:ext>
              </a:extLst>
            </p:cNvPr>
            <p:cNvGrpSpPr/>
            <p:nvPr/>
          </p:nvGrpSpPr>
          <p:grpSpPr>
            <a:xfrm>
              <a:off x="10071510" y="3119709"/>
              <a:ext cx="421936" cy="416103"/>
              <a:chOff x="9844422" y="5683234"/>
              <a:chExt cx="421936" cy="416103"/>
            </a:xfrm>
          </p:grpSpPr>
          <p:sp>
            <p:nvSpPr>
              <p:cNvPr id="582" name="top right box">
                <a:extLst>
                  <a:ext uri="{FF2B5EF4-FFF2-40B4-BE49-F238E27FC236}">
                    <a16:creationId xmlns:a16="http://schemas.microsoft.com/office/drawing/2014/main" id="{73D0CD2E-1D8A-4822-803E-063299289784}"/>
                  </a:ext>
                  <a:ext uri="{C183D7F6-B498-43B3-948B-1728B52AA6E4}">
                    <adec:decorative xmlns:adec="http://schemas.microsoft.com/office/drawing/2017/decorative" val="1"/>
                  </a:ext>
                </a:extLst>
              </p:cNvPr>
              <p:cNvSpPr/>
              <p:nvPr/>
            </p:nvSpPr>
            <p:spPr bwMode="auto">
              <a:xfrm>
                <a:off x="9893132" y="5726110"/>
                <a:ext cx="373226" cy="373227"/>
              </a:xfrm>
              <a:prstGeom prst="rect">
                <a:avLst/>
              </a:prstGeom>
              <a:noFill/>
              <a:ln w="19050" cap="flat" cmpd="sng" algn="ctr">
                <a:solidFill>
                  <a:srgbClr val="0078D4"/>
                </a:solidFill>
                <a:prstDash val="solid"/>
                <a:miter lim="800000"/>
                <a:headEnd type="none" w="med" len="med"/>
                <a:tailEnd type="none" w="med" len="med"/>
              </a:ln>
              <a:effectLst/>
            </p:spPr>
            <p:txBody>
              <a:bodyPr rot="0" spcFirstLastPara="0" vertOverflow="overflow" horzOverflow="overflow" vert="horz" wrap="square" lIns="27432" tIns="27432" rIns="27432" bIns="27432" numCol="1" spcCol="0" rtlCol="0" fromWordArt="0" anchor="t" anchorCtr="0" forceAA="0" compatLnSpc="1">
                <a:prstTxWarp prst="textNoShape">
                  <a:avLst/>
                </a:prstTxWarp>
                <a:noAutofit/>
              </a:bodyPr>
              <a:lstStyle/>
              <a:p>
                <a:pPr marL="0" marR="0" lvl="0" indent="0" algn="r" defTabSz="913727" rtl="0" eaLnBrk="1" fontAlgn="auto" latinLnBrk="0" hangingPunct="1">
                  <a:lnSpc>
                    <a:spcPct val="90000"/>
                  </a:lnSpc>
                  <a:spcBef>
                    <a:spcPts val="0"/>
                  </a:spcBef>
                  <a:spcAft>
                    <a:spcPts val="1273"/>
                  </a:spcAft>
                  <a:buClrTx/>
                  <a:buSzPct val="90000"/>
                  <a:buFont typeface="Wingdings" panose="05000000000000000000" pitchFamily="2" charset="2"/>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mn-cs"/>
                  </a:rPr>
                  <a:t>W</a:t>
                </a:r>
                <a:r>
                  <a:rPr kumimoji="0" lang="en-US" sz="700" b="0" i="0" u="none" strike="noStrike" kern="1200" cap="none" spc="0" normalizeH="0" baseline="-25000" noProof="0">
                    <a:ln>
                      <a:noFill/>
                    </a:ln>
                    <a:solidFill>
                      <a:srgbClr val="FFFFFF"/>
                    </a:solidFill>
                    <a:effectLst/>
                    <a:uLnTx/>
                    <a:uFillTx/>
                    <a:latin typeface="Segoe UI"/>
                    <a:ea typeface="+mn-ea"/>
                    <a:cs typeface="+mn-cs"/>
                  </a:rPr>
                  <a:t>1</a:t>
                </a:r>
              </a:p>
            </p:txBody>
          </p:sp>
          <p:grpSp>
            <p:nvGrpSpPr>
              <p:cNvPr id="583" name="Group 582">
                <a:extLst>
                  <a:ext uri="{FF2B5EF4-FFF2-40B4-BE49-F238E27FC236}">
                    <a16:creationId xmlns:a16="http://schemas.microsoft.com/office/drawing/2014/main" id="{ED62BC92-2741-4D0E-B025-F95BC999A8EF}"/>
                  </a:ext>
                </a:extLst>
              </p:cNvPr>
              <p:cNvGrpSpPr>
                <a:grpSpLocks noChangeAspect="1"/>
              </p:cNvGrpSpPr>
              <p:nvPr/>
            </p:nvGrpSpPr>
            <p:grpSpPr>
              <a:xfrm>
                <a:off x="9933749" y="5834489"/>
                <a:ext cx="212540" cy="223213"/>
                <a:chOff x="2235201" y="1839913"/>
                <a:chExt cx="3659187" cy="3790951"/>
              </a:xfrm>
              <a:solidFill>
                <a:schemeClr val="tx1"/>
              </a:solidFill>
            </p:grpSpPr>
            <p:sp>
              <p:nvSpPr>
                <p:cNvPr id="603" name="Freeform 25">
                  <a:extLst>
                    <a:ext uri="{FF2B5EF4-FFF2-40B4-BE49-F238E27FC236}">
                      <a16:creationId xmlns:a16="http://schemas.microsoft.com/office/drawing/2014/main" id="{F1E609E5-1E74-4D51-B1AC-8290DBD36149}"/>
                    </a:ext>
                    <a:ext uri="{C183D7F6-B498-43B3-948B-1728B52AA6E4}">
                      <adec:decorative xmlns:adec="http://schemas.microsoft.com/office/drawing/2017/decorative" val="1"/>
                    </a:ext>
                  </a:extLst>
                </p:cNvPr>
                <p:cNvSpPr>
                  <a:spLocks/>
                </p:cNvSpPr>
                <p:nvPr/>
              </p:nvSpPr>
              <p:spPr bwMode="auto">
                <a:xfrm>
                  <a:off x="3313113" y="1924051"/>
                  <a:ext cx="1911350" cy="3706813"/>
                </a:xfrm>
                <a:custGeom>
                  <a:avLst/>
                  <a:gdLst>
                    <a:gd name="T0" fmla="*/ 70 w 425"/>
                    <a:gd name="T1" fmla="*/ 185 h 825"/>
                    <a:gd name="T2" fmla="*/ 151 w 425"/>
                    <a:gd name="T3" fmla="*/ 240 h 825"/>
                    <a:gd name="T4" fmla="*/ 137 w 425"/>
                    <a:gd name="T5" fmla="*/ 430 h 825"/>
                    <a:gd name="T6" fmla="*/ 129 w 425"/>
                    <a:gd name="T7" fmla="*/ 448 h 825"/>
                    <a:gd name="T8" fmla="*/ 128 w 425"/>
                    <a:gd name="T9" fmla="*/ 453 h 825"/>
                    <a:gd name="T10" fmla="*/ 117 w 425"/>
                    <a:gd name="T11" fmla="*/ 487 h 825"/>
                    <a:gd name="T12" fmla="*/ 142 w 425"/>
                    <a:gd name="T13" fmla="*/ 490 h 825"/>
                    <a:gd name="T14" fmla="*/ 171 w 425"/>
                    <a:gd name="T15" fmla="*/ 524 h 825"/>
                    <a:gd name="T16" fmla="*/ 173 w 425"/>
                    <a:gd name="T17" fmla="*/ 532 h 825"/>
                    <a:gd name="T18" fmla="*/ 173 w 425"/>
                    <a:gd name="T19" fmla="*/ 536 h 825"/>
                    <a:gd name="T20" fmla="*/ 183 w 425"/>
                    <a:gd name="T21" fmla="*/ 763 h 825"/>
                    <a:gd name="T22" fmla="*/ 274 w 425"/>
                    <a:gd name="T23" fmla="*/ 813 h 825"/>
                    <a:gd name="T24" fmla="*/ 359 w 425"/>
                    <a:gd name="T25" fmla="*/ 728 h 825"/>
                    <a:gd name="T26" fmla="*/ 381 w 425"/>
                    <a:gd name="T27" fmla="*/ 548 h 825"/>
                    <a:gd name="T28" fmla="*/ 419 w 425"/>
                    <a:gd name="T29" fmla="*/ 485 h 825"/>
                    <a:gd name="T30" fmla="*/ 413 w 425"/>
                    <a:gd name="T31" fmla="*/ 476 h 825"/>
                    <a:gd name="T32" fmla="*/ 384 w 425"/>
                    <a:gd name="T33" fmla="*/ 431 h 825"/>
                    <a:gd name="T34" fmla="*/ 374 w 425"/>
                    <a:gd name="T35" fmla="*/ 411 h 825"/>
                    <a:gd name="T36" fmla="*/ 327 w 425"/>
                    <a:gd name="T37" fmla="*/ 210 h 825"/>
                    <a:gd name="T38" fmla="*/ 425 w 425"/>
                    <a:gd name="T39" fmla="*/ 181 h 825"/>
                    <a:gd name="T40" fmla="*/ 373 w 425"/>
                    <a:gd name="T41" fmla="*/ 92 h 825"/>
                    <a:gd name="T42" fmla="*/ 181 w 425"/>
                    <a:gd name="T43" fmla="*/ 0 h 825"/>
                    <a:gd name="T44" fmla="*/ 63 w 425"/>
                    <a:gd name="T45" fmla="*/ 45 h 825"/>
                    <a:gd name="T46" fmla="*/ 0 w 425"/>
                    <a:gd name="T47" fmla="*/ 208 h 825"/>
                    <a:gd name="T48" fmla="*/ 7 w 425"/>
                    <a:gd name="T49" fmla="*/ 205 h 825"/>
                    <a:gd name="T50" fmla="*/ 70 w 425"/>
                    <a:gd name="T51" fmla="*/ 18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825">
                      <a:moveTo>
                        <a:pt x="70" y="185"/>
                      </a:moveTo>
                      <a:cubicBezTo>
                        <a:pt x="113" y="181"/>
                        <a:pt x="142" y="200"/>
                        <a:pt x="151" y="240"/>
                      </a:cubicBezTo>
                      <a:cubicBezTo>
                        <a:pt x="174" y="347"/>
                        <a:pt x="153" y="395"/>
                        <a:pt x="137" y="430"/>
                      </a:cubicBezTo>
                      <a:cubicBezTo>
                        <a:pt x="135" y="436"/>
                        <a:pt x="132" y="442"/>
                        <a:pt x="129" y="448"/>
                      </a:cubicBezTo>
                      <a:cubicBezTo>
                        <a:pt x="128" y="453"/>
                        <a:pt x="128" y="453"/>
                        <a:pt x="128" y="453"/>
                      </a:cubicBezTo>
                      <a:cubicBezTo>
                        <a:pt x="123" y="465"/>
                        <a:pt x="119" y="477"/>
                        <a:pt x="117" y="487"/>
                      </a:cubicBezTo>
                      <a:cubicBezTo>
                        <a:pt x="128" y="484"/>
                        <a:pt x="137" y="488"/>
                        <a:pt x="142" y="490"/>
                      </a:cubicBezTo>
                      <a:cubicBezTo>
                        <a:pt x="155" y="496"/>
                        <a:pt x="166" y="509"/>
                        <a:pt x="171" y="524"/>
                      </a:cubicBezTo>
                      <a:cubicBezTo>
                        <a:pt x="172" y="527"/>
                        <a:pt x="173" y="529"/>
                        <a:pt x="173" y="532"/>
                      </a:cubicBezTo>
                      <a:cubicBezTo>
                        <a:pt x="173" y="533"/>
                        <a:pt x="173" y="535"/>
                        <a:pt x="173" y="536"/>
                      </a:cubicBezTo>
                      <a:cubicBezTo>
                        <a:pt x="170" y="644"/>
                        <a:pt x="175" y="741"/>
                        <a:pt x="183" y="763"/>
                      </a:cubicBezTo>
                      <a:cubicBezTo>
                        <a:pt x="197" y="796"/>
                        <a:pt x="217" y="825"/>
                        <a:pt x="274" y="813"/>
                      </a:cubicBezTo>
                      <a:cubicBezTo>
                        <a:pt x="330" y="801"/>
                        <a:pt x="349" y="781"/>
                        <a:pt x="359" y="728"/>
                      </a:cubicBezTo>
                      <a:cubicBezTo>
                        <a:pt x="365" y="687"/>
                        <a:pt x="379" y="572"/>
                        <a:pt x="381" y="548"/>
                      </a:cubicBezTo>
                      <a:cubicBezTo>
                        <a:pt x="379" y="499"/>
                        <a:pt x="405" y="489"/>
                        <a:pt x="419" y="485"/>
                      </a:cubicBezTo>
                      <a:cubicBezTo>
                        <a:pt x="418" y="483"/>
                        <a:pt x="415" y="479"/>
                        <a:pt x="413" y="476"/>
                      </a:cubicBezTo>
                      <a:cubicBezTo>
                        <a:pt x="404" y="466"/>
                        <a:pt x="393" y="452"/>
                        <a:pt x="384" y="431"/>
                      </a:cubicBezTo>
                      <a:cubicBezTo>
                        <a:pt x="383" y="428"/>
                        <a:pt x="379" y="420"/>
                        <a:pt x="374" y="411"/>
                      </a:cubicBezTo>
                      <a:cubicBezTo>
                        <a:pt x="347" y="363"/>
                        <a:pt x="291" y="262"/>
                        <a:pt x="327" y="210"/>
                      </a:cubicBezTo>
                      <a:cubicBezTo>
                        <a:pt x="344" y="186"/>
                        <a:pt x="376" y="177"/>
                        <a:pt x="425" y="181"/>
                      </a:cubicBezTo>
                      <a:cubicBezTo>
                        <a:pt x="418" y="162"/>
                        <a:pt x="402" y="127"/>
                        <a:pt x="373" y="92"/>
                      </a:cubicBezTo>
                      <a:cubicBezTo>
                        <a:pt x="338" y="51"/>
                        <a:pt x="277" y="2"/>
                        <a:pt x="181" y="0"/>
                      </a:cubicBezTo>
                      <a:cubicBezTo>
                        <a:pt x="133" y="0"/>
                        <a:pt x="93" y="14"/>
                        <a:pt x="63" y="45"/>
                      </a:cubicBezTo>
                      <a:cubicBezTo>
                        <a:pt x="16" y="92"/>
                        <a:pt x="3" y="168"/>
                        <a:pt x="0" y="208"/>
                      </a:cubicBezTo>
                      <a:cubicBezTo>
                        <a:pt x="2" y="207"/>
                        <a:pt x="5" y="206"/>
                        <a:pt x="7" y="205"/>
                      </a:cubicBezTo>
                      <a:cubicBezTo>
                        <a:pt x="19" y="198"/>
                        <a:pt x="43" y="188"/>
                        <a:pt x="70"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04" name="Freeform 26">
                  <a:extLst>
                    <a:ext uri="{FF2B5EF4-FFF2-40B4-BE49-F238E27FC236}">
                      <a16:creationId xmlns:a16="http://schemas.microsoft.com/office/drawing/2014/main" id="{20D1D2DE-4451-4D51-B954-780379691521}"/>
                    </a:ext>
                    <a:ext uri="{C183D7F6-B498-43B3-948B-1728B52AA6E4}">
                      <adec:decorative xmlns:adec="http://schemas.microsoft.com/office/drawing/2017/decorative" val="1"/>
                    </a:ext>
                  </a:extLst>
                </p:cNvPr>
                <p:cNvSpPr>
                  <a:spLocks/>
                </p:cNvSpPr>
                <p:nvPr/>
              </p:nvSpPr>
              <p:spPr bwMode="auto">
                <a:xfrm>
                  <a:off x="5133976" y="4206876"/>
                  <a:ext cx="652463" cy="201613"/>
                </a:xfrm>
                <a:custGeom>
                  <a:avLst/>
                  <a:gdLst>
                    <a:gd name="T0" fmla="*/ 2 w 145"/>
                    <a:gd name="T1" fmla="*/ 39 h 45"/>
                    <a:gd name="T2" fmla="*/ 45 w 145"/>
                    <a:gd name="T3" fmla="*/ 44 h 45"/>
                    <a:gd name="T4" fmla="*/ 109 w 145"/>
                    <a:gd name="T5" fmla="*/ 31 h 45"/>
                    <a:gd name="T6" fmla="*/ 145 w 145"/>
                    <a:gd name="T7" fmla="*/ 7 h 45"/>
                    <a:gd name="T8" fmla="*/ 145 w 145"/>
                    <a:gd name="T9" fmla="*/ 7 h 45"/>
                    <a:gd name="T10" fmla="*/ 33 w 145"/>
                    <a:gd name="T11" fmla="*/ 3 h 45"/>
                    <a:gd name="T12" fmla="*/ 29 w 145"/>
                    <a:gd name="T13" fmla="*/ 0 h 45"/>
                    <a:gd name="T14" fmla="*/ 24 w 145"/>
                    <a:gd name="T15" fmla="*/ 2 h 45"/>
                    <a:gd name="T16" fmla="*/ 2 w 145"/>
                    <a:gd name="T17"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45">
                      <a:moveTo>
                        <a:pt x="2" y="39"/>
                      </a:moveTo>
                      <a:cubicBezTo>
                        <a:pt x="5" y="41"/>
                        <a:pt x="19" y="45"/>
                        <a:pt x="45" y="44"/>
                      </a:cubicBezTo>
                      <a:cubicBezTo>
                        <a:pt x="69" y="43"/>
                        <a:pt x="93" y="38"/>
                        <a:pt x="109" y="31"/>
                      </a:cubicBezTo>
                      <a:cubicBezTo>
                        <a:pt x="126" y="23"/>
                        <a:pt x="138" y="14"/>
                        <a:pt x="145" y="7"/>
                      </a:cubicBezTo>
                      <a:cubicBezTo>
                        <a:pt x="145" y="7"/>
                        <a:pt x="145" y="7"/>
                        <a:pt x="145" y="7"/>
                      </a:cubicBezTo>
                      <a:cubicBezTo>
                        <a:pt x="92" y="18"/>
                        <a:pt x="54" y="17"/>
                        <a:pt x="33" y="3"/>
                      </a:cubicBezTo>
                      <a:cubicBezTo>
                        <a:pt x="32" y="2"/>
                        <a:pt x="31" y="1"/>
                        <a:pt x="29" y="0"/>
                      </a:cubicBezTo>
                      <a:cubicBezTo>
                        <a:pt x="27" y="1"/>
                        <a:pt x="26" y="1"/>
                        <a:pt x="24" y="2"/>
                      </a:cubicBezTo>
                      <a:cubicBezTo>
                        <a:pt x="12" y="5"/>
                        <a:pt x="0" y="8"/>
                        <a:pt x="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05" name="Freeform 27">
                  <a:extLst>
                    <a:ext uri="{FF2B5EF4-FFF2-40B4-BE49-F238E27FC236}">
                      <a16:creationId xmlns:a16="http://schemas.microsoft.com/office/drawing/2014/main" id="{8D79F778-71E0-427A-A877-DFE3B30CEAE6}"/>
                    </a:ext>
                    <a:ext uri="{C183D7F6-B498-43B3-948B-1728B52AA6E4}">
                      <adec:decorative xmlns:adec="http://schemas.microsoft.com/office/drawing/2017/decorative" val="1"/>
                    </a:ext>
                  </a:extLst>
                </p:cNvPr>
                <p:cNvSpPr>
                  <a:spLocks/>
                </p:cNvSpPr>
                <p:nvPr/>
              </p:nvSpPr>
              <p:spPr bwMode="auto">
                <a:xfrm>
                  <a:off x="2235201" y="1839913"/>
                  <a:ext cx="1289050" cy="2698750"/>
                </a:xfrm>
                <a:custGeom>
                  <a:avLst/>
                  <a:gdLst>
                    <a:gd name="T0" fmla="*/ 61 w 287"/>
                    <a:gd name="T1" fmla="*/ 48 h 601"/>
                    <a:gd name="T2" fmla="*/ 4 w 287"/>
                    <a:gd name="T3" fmla="*/ 213 h 601"/>
                    <a:gd name="T4" fmla="*/ 48 w 287"/>
                    <a:gd name="T5" fmla="*/ 416 h 601"/>
                    <a:gd name="T6" fmla="*/ 146 w 287"/>
                    <a:gd name="T7" fmla="*/ 594 h 601"/>
                    <a:gd name="T8" fmla="*/ 186 w 287"/>
                    <a:gd name="T9" fmla="*/ 576 h 601"/>
                    <a:gd name="T10" fmla="*/ 256 w 287"/>
                    <a:gd name="T11" fmla="*/ 497 h 601"/>
                    <a:gd name="T12" fmla="*/ 246 w 287"/>
                    <a:gd name="T13" fmla="*/ 488 h 601"/>
                    <a:gd name="T14" fmla="*/ 211 w 287"/>
                    <a:gd name="T15" fmla="*/ 375 h 601"/>
                    <a:gd name="T16" fmla="*/ 214 w 287"/>
                    <a:gd name="T17" fmla="*/ 269 h 601"/>
                    <a:gd name="T18" fmla="*/ 213 w 287"/>
                    <a:gd name="T19" fmla="*/ 255 h 601"/>
                    <a:gd name="T20" fmla="*/ 285 w 287"/>
                    <a:gd name="T21" fmla="*/ 45 h 601"/>
                    <a:gd name="T22" fmla="*/ 287 w 287"/>
                    <a:gd name="T23" fmla="*/ 44 h 601"/>
                    <a:gd name="T24" fmla="*/ 61 w 287"/>
                    <a:gd name="T25" fmla="*/ 48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601">
                      <a:moveTo>
                        <a:pt x="61" y="48"/>
                      </a:moveTo>
                      <a:cubicBezTo>
                        <a:pt x="20" y="78"/>
                        <a:pt x="0" y="133"/>
                        <a:pt x="4" y="213"/>
                      </a:cubicBezTo>
                      <a:cubicBezTo>
                        <a:pt x="6" y="238"/>
                        <a:pt x="21" y="328"/>
                        <a:pt x="48" y="416"/>
                      </a:cubicBezTo>
                      <a:cubicBezTo>
                        <a:pt x="80" y="519"/>
                        <a:pt x="115" y="584"/>
                        <a:pt x="146" y="594"/>
                      </a:cubicBezTo>
                      <a:cubicBezTo>
                        <a:pt x="151" y="596"/>
                        <a:pt x="165" y="601"/>
                        <a:pt x="186" y="576"/>
                      </a:cubicBezTo>
                      <a:cubicBezTo>
                        <a:pt x="215" y="541"/>
                        <a:pt x="243" y="510"/>
                        <a:pt x="256" y="497"/>
                      </a:cubicBezTo>
                      <a:cubicBezTo>
                        <a:pt x="253" y="494"/>
                        <a:pt x="249" y="491"/>
                        <a:pt x="246" y="488"/>
                      </a:cubicBezTo>
                      <a:cubicBezTo>
                        <a:pt x="218" y="458"/>
                        <a:pt x="205" y="417"/>
                        <a:pt x="211" y="375"/>
                      </a:cubicBezTo>
                      <a:cubicBezTo>
                        <a:pt x="217" y="330"/>
                        <a:pt x="215" y="290"/>
                        <a:pt x="214" y="269"/>
                      </a:cubicBezTo>
                      <a:cubicBezTo>
                        <a:pt x="213" y="263"/>
                        <a:pt x="213" y="258"/>
                        <a:pt x="213" y="255"/>
                      </a:cubicBezTo>
                      <a:cubicBezTo>
                        <a:pt x="213" y="247"/>
                        <a:pt x="211" y="120"/>
                        <a:pt x="285" y="45"/>
                      </a:cubicBezTo>
                      <a:cubicBezTo>
                        <a:pt x="285" y="45"/>
                        <a:pt x="286" y="44"/>
                        <a:pt x="287" y="44"/>
                      </a:cubicBezTo>
                      <a:cubicBezTo>
                        <a:pt x="242" y="29"/>
                        <a:pt x="129" y="0"/>
                        <a:pt x="61"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06" name="Freeform 28">
                  <a:extLst>
                    <a:ext uri="{FF2B5EF4-FFF2-40B4-BE49-F238E27FC236}">
                      <a16:creationId xmlns:a16="http://schemas.microsoft.com/office/drawing/2014/main" id="{54B7D500-063D-4D41-B424-39694E1A0BE8}"/>
                    </a:ext>
                    <a:ext uri="{C183D7F6-B498-43B3-948B-1728B52AA6E4}">
                      <adec:decorative xmlns:adec="http://schemas.microsoft.com/office/drawing/2017/decorative" val="1"/>
                    </a:ext>
                  </a:extLst>
                </p:cNvPr>
                <p:cNvSpPr>
                  <a:spLocks/>
                </p:cNvSpPr>
                <p:nvPr/>
              </p:nvSpPr>
              <p:spPr bwMode="auto">
                <a:xfrm>
                  <a:off x="4621213" y="1879601"/>
                  <a:ext cx="1273175" cy="2130425"/>
                </a:xfrm>
                <a:custGeom>
                  <a:avLst/>
                  <a:gdLst>
                    <a:gd name="T0" fmla="*/ 251 w 283"/>
                    <a:gd name="T1" fmla="*/ 84 h 474"/>
                    <a:gd name="T2" fmla="*/ 75 w 283"/>
                    <a:gd name="T3" fmla="*/ 0 h 474"/>
                    <a:gd name="T4" fmla="*/ 0 w 283"/>
                    <a:gd name="T5" fmla="*/ 8 h 474"/>
                    <a:gd name="T6" fmla="*/ 100 w 283"/>
                    <a:gd name="T7" fmla="*/ 83 h 474"/>
                    <a:gd name="T8" fmla="*/ 163 w 283"/>
                    <a:gd name="T9" fmla="*/ 202 h 474"/>
                    <a:gd name="T10" fmla="*/ 163 w 283"/>
                    <a:gd name="T11" fmla="*/ 209 h 474"/>
                    <a:gd name="T12" fmla="*/ 159 w 283"/>
                    <a:gd name="T13" fmla="*/ 258 h 474"/>
                    <a:gd name="T14" fmla="*/ 154 w 283"/>
                    <a:gd name="T15" fmla="*/ 298 h 474"/>
                    <a:gd name="T16" fmla="*/ 158 w 283"/>
                    <a:gd name="T17" fmla="*/ 343 h 474"/>
                    <a:gd name="T18" fmla="*/ 141 w 283"/>
                    <a:gd name="T19" fmla="*/ 469 h 474"/>
                    <a:gd name="T20" fmla="*/ 142 w 283"/>
                    <a:gd name="T21" fmla="*/ 470 h 474"/>
                    <a:gd name="T22" fmla="*/ 145 w 283"/>
                    <a:gd name="T23" fmla="*/ 474 h 474"/>
                    <a:gd name="T24" fmla="*/ 251 w 283"/>
                    <a:gd name="T25" fmla="*/ 8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3" h="474">
                      <a:moveTo>
                        <a:pt x="251" y="84"/>
                      </a:moveTo>
                      <a:cubicBezTo>
                        <a:pt x="209" y="30"/>
                        <a:pt x="150" y="2"/>
                        <a:pt x="75" y="0"/>
                      </a:cubicBezTo>
                      <a:cubicBezTo>
                        <a:pt x="45" y="0"/>
                        <a:pt x="19" y="4"/>
                        <a:pt x="0" y="8"/>
                      </a:cubicBezTo>
                      <a:cubicBezTo>
                        <a:pt x="44" y="28"/>
                        <a:pt x="77" y="57"/>
                        <a:pt x="100" y="83"/>
                      </a:cubicBezTo>
                      <a:cubicBezTo>
                        <a:pt x="141" y="131"/>
                        <a:pt x="161" y="184"/>
                        <a:pt x="163" y="202"/>
                      </a:cubicBezTo>
                      <a:cubicBezTo>
                        <a:pt x="163" y="205"/>
                        <a:pt x="163" y="207"/>
                        <a:pt x="163" y="209"/>
                      </a:cubicBezTo>
                      <a:cubicBezTo>
                        <a:pt x="163" y="228"/>
                        <a:pt x="161" y="243"/>
                        <a:pt x="159" y="258"/>
                      </a:cubicBezTo>
                      <a:cubicBezTo>
                        <a:pt x="157" y="271"/>
                        <a:pt x="154" y="283"/>
                        <a:pt x="154" y="298"/>
                      </a:cubicBezTo>
                      <a:cubicBezTo>
                        <a:pt x="154" y="312"/>
                        <a:pt x="155" y="327"/>
                        <a:pt x="158" y="343"/>
                      </a:cubicBezTo>
                      <a:cubicBezTo>
                        <a:pt x="162" y="381"/>
                        <a:pt x="167" y="425"/>
                        <a:pt x="141" y="469"/>
                      </a:cubicBezTo>
                      <a:cubicBezTo>
                        <a:pt x="141" y="469"/>
                        <a:pt x="141" y="470"/>
                        <a:pt x="142" y="470"/>
                      </a:cubicBezTo>
                      <a:cubicBezTo>
                        <a:pt x="143" y="472"/>
                        <a:pt x="144" y="473"/>
                        <a:pt x="145" y="474"/>
                      </a:cubicBezTo>
                      <a:cubicBezTo>
                        <a:pt x="248" y="312"/>
                        <a:pt x="283" y="125"/>
                        <a:pt x="251"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07" name="Freeform 29">
                  <a:extLst>
                    <a:ext uri="{FF2B5EF4-FFF2-40B4-BE49-F238E27FC236}">
                      <a16:creationId xmlns:a16="http://schemas.microsoft.com/office/drawing/2014/main" id="{D8872A9F-18A6-4170-8975-47F25662D008}"/>
                    </a:ext>
                    <a:ext uri="{C183D7F6-B498-43B3-948B-1728B52AA6E4}">
                      <adec:decorative xmlns:adec="http://schemas.microsoft.com/office/drawing/2017/decorative" val="1"/>
                    </a:ext>
                  </a:extLst>
                </p:cNvPr>
                <p:cNvSpPr>
                  <a:spLocks/>
                </p:cNvSpPr>
                <p:nvPr/>
              </p:nvSpPr>
              <p:spPr bwMode="auto">
                <a:xfrm>
                  <a:off x="3367088" y="4216401"/>
                  <a:ext cx="615950" cy="376238"/>
                </a:xfrm>
                <a:custGeom>
                  <a:avLst/>
                  <a:gdLst>
                    <a:gd name="T0" fmla="*/ 18 w 137"/>
                    <a:gd name="T1" fmla="*/ 61 h 84"/>
                    <a:gd name="T2" fmla="*/ 0 w 137"/>
                    <a:gd name="T3" fmla="*/ 67 h 84"/>
                    <a:gd name="T4" fmla="*/ 17 w 137"/>
                    <a:gd name="T5" fmla="*/ 74 h 84"/>
                    <a:gd name="T6" fmla="*/ 133 w 137"/>
                    <a:gd name="T7" fmla="*/ 38 h 84"/>
                    <a:gd name="T8" fmla="*/ 134 w 137"/>
                    <a:gd name="T9" fmla="*/ 21 h 84"/>
                    <a:gd name="T10" fmla="*/ 121 w 137"/>
                    <a:gd name="T11" fmla="*/ 4 h 84"/>
                    <a:gd name="T12" fmla="*/ 101 w 137"/>
                    <a:gd name="T13" fmla="*/ 9 h 84"/>
                    <a:gd name="T14" fmla="*/ 101 w 137"/>
                    <a:gd name="T15" fmla="*/ 9 h 84"/>
                    <a:gd name="T16" fmla="*/ 88 w 137"/>
                    <a:gd name="T17" fmla="*/ 25 h 84"/>
                    <a:gd name="T18" fmla="*/ 18 w 137"/>
                    <a:gd name="T19"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84">
                      <a:moveTo>
                        <a:pt x="18" y="61"/>
                      </a:moveTo>
                      <a:cubicBezTo>
                        <a:pt x="8" y="64"/>
                        <a:pt x="3" y="66"/>
                        <a:pt x="0" y="67"/>
                      </a:cubicBezTo>
                      <a:cubicBezTo>
                        <a:pt x="3" y="70"/>
                        <a:pt x="10" y="73"/>
                        <a:pt x="17" y="74"/>
                      </a:cubicBezTo>
                      <a:cubicBezTo>
                        <a:pt x="51" y="83"/>
                        <a:pt x="99" y="84"/>
                        <a:pt x="133" y="38"/>
                      </a:cubicBezTo>
                      <a:cubicBezTo>
                        <a:pt x="137" y="32"/>
                        <a:pt x="135" y="25"/>
                        <a:pt x="134" y="21"/>
                      </a:cubicBezTo>
                      <a:cubicBezTo>
                        <a:pt x="132" y="14"/>
                        <a:pt x="126" y="6"/>
                        <a:pt x="121" y="4"/>
                      </a:cubicBezTo>
                      <a:cubicBezTo>
                        <a:pt x="114" y="1"/>
                        <a:pt x="110" y="0"/>
                        <a:pt x="101" y="9"/>
                      </a:cubicBezTo>
                      <a:cubicBezTo>
                        <a:pt x="101" y="9"/>
                        <a:pt x="101" y="9"/>
                        <a:pt x="101" y="9"/>
                      </a:cubicBezTo>
                      <a:cubicBezTo>
                        <a:pt x="96" y="15"/>
                        <a:pt x="92" y="20"/>
                        <a:pt x="88" y="25"/>
                      </a:cubicBezTo>
                      <a:cubicBezTo>
                        <a:pt x="72" y="45"/>
                        <a:pt x="65" y="52"/>
                        <a:pt x="1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08" name="Freeform 30">
                  <a:extLst>
                    <a:ext uri="{FF2B5EF4-FFF2-40B4-BE49-F238E27FC236}">
                      <a16:creationId xmlns:a16="http://schemas.microsoft.com/office/drawing/2014/main" id="{16AD7C28-8D54-4EAC-8E1F-3990F4CD15F4}"/>
                    </a:ext>
                    <a:ext uri="{C183D7F6-B498-43B3-948B-1728B52AA6E4}">
                      <adec:decorative xmlns:adec="http://schemas.microsoft.com/office/drawing/2017/decorative" val="1"/>
                    </a:ext>
                  </a:extLst>
                </p:cNvPr>
                <p:cNvSpPr>
                  <a:spLocks noEditPoints="1"/>
                </p:cNvSpPr>
                <p:nvPr/>
              </p:nvSpPr>
              <p:spPr bwMode="auto">
                <a:xfrm>
                  <a:off x="4756151" y="2841626"/>
                  <a:ext cx="490538" cy="1036638"/>
                </a:xfrm>
                <a:custGeom>
                  <a:avLst/>
                  <a:gdLst>
                    <a:gd name="T0" fmla="*/ 98 w 109"/>
                    <a:gd name="T1" fmla="*/ 83 h 231"/>
                    <a:gd name="T2" fmla="*/ 103 w 109"/>
                    <a:gd name="T3" fmla="*/ 41 h 231"/>
                    <a:gd name="T4" fmla="*/ 107 w 109"/>
                    <a:gd name="T5" fmla="*/ 4 h 231"/>
                    <a:gd name="T6" fmla="*/ 27 w 109"/>
                    <a:gd name="T7" fmla="*/ 21 h 231"/>
                    <a:gd name="T8" fmla="*/ 76 w 109"/>
                    <a:gd name="T9" fmla="*/ 194 h 231"/>
                    <a:gd name="T10" fmla="*/ 87 w 109"/>
                    <a:gd name="T11" fmla="*/ 217 h 231"/>
                    <a:gd name="T12" fmla="*/ 94 w 109"/>
                    <a:gd name="T13" fmla="*/ 231 h 231"/>
                    <a:gd name="T14" fmla="*/ 102 w 109"/>
                    <a:gd name="T15" fmla="*/ 132 h 231"/>
                    <a:gd name="T16" fmla="*/ 98 w 109"/>
                    <a:gd name="T17" fmla="*/ 83 h 231"/>
                    <a:gd name="T18" fmla="*/ 77 w 109"/>
                    <a:gd name="T19" fmla="*/ 33 h 231"/>
                    <a:gd name="T20" fmla="*/ 62 w 109"/>
                    <a:gd name="T21" fmla="*/ 41 h 231"/>
                    <a:gd name="T22" fmla="*/ 59 w 109"/>
                    <a:gd name="T23" fmla="*/ 41 h 231"/>
                    <a:gd name="T24" fmla="*/ 39 w 109"/>
                    <a:gd name="T25" fmla="*/ 28 h 231"/>
                    <a:gd name="T26" fmla="*/ 59 w 109"/>
                    <a:gd name="T27" fmla="*/ 15 h 231"/>
                    <a:gd name="T28" fmla="*/ 83 w 109"/>
                    <a:gd name="T29" fmla="*/ 21 h 231"/>
                    <a:gd name="T30" fmla="*/ 83 w 109"/>
                    <a:gd name="T31" fmla="*/ 21 h 231"/>
                    <a:gd name="T32" fmla="*/ 77 w 109"/>
                    <a:gd name="T33"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231">
                      <a:moveTo>
                        <a:pt x="98" y="83"/>
                      </a:moveTo>
                      <a:cubicBezTo>
                        <a:pt x="99" y="67"/>
                        <a:pt x="101" y="54"/>
                        <a:pt x="103" y="41"/>
                      </a:cubicBezTo>
                      <a:cubicBezTo>
                        <a:pt x="105" y="28"/>
                        <a:pt x="107" y="17"/>
                        <a:pt x="107" y="4"/>
                      </a:cubicBezTo>
                      <a:cubicBezTo>
                        <a:pt x="76" y="0"/>
                        <a:pt x="41" y="1"/>
                        <a:pt x="27" y="21"/>
                      </a:cubicBezTo>
                      <a:cubicBezTo>
                        <a:pt x="0" y="59"/>
                        <a:pt x="53" y="154"/>
                        <a:pt x="76" y="194"/>
                      </a:cubicBezTo>
                      <a:cubicBezTo>
                        <a:pt x="81" y="204"/>
                        <a:pt x="85" y="212"/>
                        <a:pt x="87" y="217"/>
                      </a:cubicBezTo>
                      <a:cubicBezTo>
                        <a:pt x="90" y="222"/>
                        <a:pt x="92" y="227"/>
                        <a:pt x="94" y="231"/>
                      </a:cubicBezTo>
                      <a:cubicBezTo>
                        <a:pt x="109" y="198"/>
                        <a:pt x="106" y="164"/>
                        <a:pt x="102" y="132"/>
                      </a:cubicBezTo>
                      <a:cubicBezTo>
                        <a:pt x="100" y="116"/>
                        <a:pt x="98" y="99"/>
                        <a:pt x="98" y="83"/>
                      </a:cubicBezTo>
                      <a:close/>
                      <a:moveTo>
                        <a:pt x="77" y="33"/>
                      </a:moveTo>
                      <a:cubicBezTo>
                        <a:pt x="75" y="35"/>
                        <a:pt x="69" y="40"/>
                        <a:pt x="62" y="41"/>
                      </a:cubicBezTo>
                      <a:cubicBezTo>
                        <a:pt x="62" y="41"/>
                        <a:pt x="61" y="41"/>
                        <a:pt x="59" y="41"/>
                      </a:cubicBezTo>
                      <a:cubicBezTo>
                        <a:pt x="49" y="41"/>
                        <a:pt x="40" y="33"/>
                        <a:pt x="39" y="28"/>
                      </a:cubicBezTo>
                      <a:cubicBezTo>
                        <a:pt x="38" y="21"/>
                        <a:pt x="49" y="16"/>
                        <a:pt x="59" y="15"/>
                      </a:cubicBezTo>
                      <a:cubicBezTo>
                        <a:pt x="70" y="14"/>
                        <a:pt x="82" y="15"/>
                        <a:pt x="83" y="21"/>
                      </a:cubicBezTo>
                      <a:cubicBezTo>
                        <a:pt x="83" y="21"/>
                        <a:pt x="83" y="21"/>
                        <a:pt x="83" y="21"/>
                      </a:cubicBezTo>
                      <a:cubicBezTo>
                        <a:pt x="83" y="24"/>
                        <a:pt x="81" y="29"/>
                        <a:pt x="7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09" name="Freeform 31">
                  <a:extLst>
                    <a:ext uri="{FF2B5EF4-FFF2-40B4-BE49-F238E27FC236}">
                      <a16:creationId xmlns:a16="http://schemas.microsoft.com/office/drawing/2014/main" id="{BC559058-6870-4120-B05E-8C2869E926AA}"/>
                    </a:ext>
                    <a:ext uri="{C183D7F6-B498-43B3-948B-1728B52AA6E4}">
                      <adec:decorative xmlns:adec="http://schemas.microsoft.com/office/drawing/2017/decorative" val="1"/>
                    </a:ext>
                  </a:extLst>
                </p:cNvPr>
                <p:cNvSpPr>
                  <a:spLocks noEditPoints="1"/>
                </p:cNvSpPr>
                <p:nvPr/>
              </p:nvSpPr>
              <p:spPr bwMode="auto">
                <a:xfrm>
                  <a:off x="3278188" y="2841626"/>
                  <a:ext cx="695325" cy="1244600"/>
                </a:xfrm>
                <a:custGeom>
                  <a:avLst/>
                  <a:gdLst>
                    <a:gd name="T0" fmla="*/ 104 w 155"/>
                    <a:gd name="T1" fmla="*/ 8 h 277"/>
                    <a:gd name="T2" fmla="*/ 7 w 155"/>
                    <a:gd name="T3" fmla="*/ 36 h 277"/>
                    <a:gd name="T4" fmla="*/ 8 w 155"/>
                    <a:gd name="T5" fmla="*/ 44 h 277"/>
                    <a:gd name="T6" fmla="*/ 4 w 155"/>
                    <a:gd name="T7" fmla="*/ 156 h 277"/>
                    <a:gd name="T8" fmla="*/ 33 w 155"/>
                    <a:gd name="T9" fmla="*/ 247 h 277"/>
                    <a:gd name="T10" fmla="*/ 99 w 155"/>
                    <a:gd name="T11" fmla="*/ 277 h 277"/>
                    <a:gd name="T12" fmla="*/ 112 w 155"/>
                    <a:gd name="T13" fmla="*/ 240 h 277"/>
                    <a:gd name="T14" fmla="*/ 113 w 155"/>
                    <a:gd name="T15" fmla="*/ 235 h 277"/>
                    <a:gd name="T16" fmla="*/ 122 w 155"/>
                    <a:gd name="T17" fmla="*/ 215 h 277"/>
                    <a:gd name="T18" fmla="*/ 134 w 155"/>
                    <a:gd name="T19" fmla="*/ 42 h 277"/>
                    <a:gd name="T20" fmla="*/ 104 w 155"/>
                    <a:gd name="T21" fmla="*/ 8 h 277"/>
                    <a:gd name="T22" fmla="*/ 122 w 155"/>
                    <a:gd name="T23" fmla="*/ 36 h 277"/>
                    <a:gd name="T24" fmla="*/ 99 w 155"/>
                    <a:gd name="T25" fmla="*/ 52 h 277"/>
                    <a:gd name="T26" fmla="*/ 96 w 155"/>
                    <a:gd name="T27" fmla="*/ 52 h 277"/>
                    <a:gd name="T28" fmla="*/ 78 w 155"/>
                    <a:gd name="T29" fmla="*/ 41 h 277"/>
                    <a:gd name="T30" fmla="*/ 74 w 155"/>
                    <a:gd name="T31" fmla="*/ 30 h 277"/>
                    <a:gd name="T32" fmla="*/ 77 w 155"/>
                    <a:gd name="T33" fmla="*/ 24 h 277"/>
                    <a:gd name="T34" fmla="*/ 100 w 155"/>
                    <a:gd name="T35" fmla="*/ 21 h 277"/>
                    <a:gd name="T36" fmla="*/ 122 w 155"/>
                    <a:gd name="T37" fmla="*/ 3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77">
                      <a:moveTo>
                        <a:pt x="104" y="8"/>
                      </a:moveTo>
                      <a:cubicBezTo>
                        <a:pt x="68" y="0"/>
                        <a:pt x="17" y="27"/>
                        <a:pt x="7" y="36"/>
                      </a:cubicBezTo>
                      <a:cubicBezTo>
                        <a:pt x="7" y="39"/>
                        <a:pt x="7" y="41"/>
                        <a:pt x="8" y="44"/>
                      </a:cubicBezTo>
                      <a:cubicBezTo>
                        <a:pt x="9" y="67"/>
                        <a:pt x="11" y="108"/>
                        <a:pt x="4" y="156"/>
                      </a:cubicBezTo>
                      <a:cubicBezTo>
                        <a:pt x="0" y="190"/>
                        <a:pt x="10" y="224"/>
                        <a:pt x="33" y="247"/>
                      </a:cubicBezTo>
                      <a:cubicBezTo>
                        <a:pt x="51" y="266"/>
                        <a:pt x="75" y="277"/>
                        <a:pt x="99" y="277"/>
                      </a:cubicBezTo>
                      <a:cubicBezTo>
                        <a:pt x="102" y="265"/>
                        <a:pt x="106" y="253"/>
                        <a:pt x="112" y="240"/>
                      </a:cubicBezTo>
                      <a:cubicBezTo>
                        <a:pt x="113" y="235"/>
                        <a:pt x="113" y="235"/>
                        <a:pt x="113" y="235"/>
                      </a:cubicBezTo>
                      <a:cubicBezTo>
                        <a:pt x="116" y="228"/>
                        <a:pt x="119" y="221"/>
                        <a:pt x="122" y="215"/>
                      </a:cubicBezTo>
                      <a:cubicBezTo>
                        <a:pt x="136" y="182"/>
                        <a:pt x="155" y="140"/>
                        <a:pt x="134" y="42"/>
                      </a:cubicBezTo>
                      <a:cubicBezTo>
                        <a:pt x="130" y="23"/>
                        <a:pt x="120" y="11"/>
                        <a:pt x="104" y="8"/>
                      </a:cubicBezTo>
                      <a:close/>
                      <a:moveTo>
                        <a:pt x="122" y="36"/>
                      </a:moveTo>
                      <a:cubicBezTo>
                        <a:pt x="121" y="43"/>
                        <a:pt x="110" y="52"/>
                        <a:pt x="99" y="52"/>
                      </a:cubicBezTo>
                      <a:cubicBezTo>
                        <a:pt x="98" y="52"/>
                        <a:pt x="97" y="52"/>
                        <a:pt x="96" y="52"/>
                      </a:cubicBezTo>
                      <a:cubicBezTo>
                        <a:pt x="90" y="51"/>
                        <a:pt x="82" y="47"/>
                        <a:pt x="78" y="41"/>
                      </a:cubicBezTo>
                      <a:cubicBezTo>
                        <a:pt x="76" y="38"/>
                        <a:pt x="74" y="34"/>
                        <a:pt x="74" y="30"/>
                      </a:cubicBezTo>
                      <a:cubicBezTo>
                        <a:pt x="74" y="29"/>
                        <a:pt x="75" y="27"/>
                        <a:pt x="77" y="24"/>
                      </a:cubicBezTo>
                      <a:cubicBezTo>
                        <a:pt x="82" y="21"/>
                        <a:pt x="90" y="20"/>
                        <a:pt x="100" y="21"/>
                      </a:cubicBezTo>
                      <a:cubicBezTo>
                        <a:pt x="111" y="23"/>
                        <a:pt x="123" y="29"/>
                        <a:pt x="12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584" name="Group 105">
                <a:extLst>
                  <a:ext uri="{FF2B5EF4-FFF2-40B4-BE49-F238E27FC236}">
                    <a16:creationId xmlns:a16="http://schemas.microsoft.com/office/drawing/2014/main" id="{EB2FE884-95AE-4EEB-A098-74608D7F3319}"/>
                  </a:ext>
                </a:extLst>
              </p:cNvPr>
              <p:cNvGrpSpPr>
                <a:grpSpLocks noChangeAspect="1"/>
              </p:cNvGrpSpPr>
              <p:nvPr/>
            </p:nvGrpSpPr>
            <p:grpSpPr bwMode="auto">
              <a:xfrm>
                <a:off x="9844422" y="5683234"/>
                <a:ext cx="138227" cy="128151"/>
                <a:chOff x="2192" y="2781"/>
                <a:chExt cx="343" cy="318"/>
              </a:xfrm>
            </p:grpSpPr>
            <p:sp>
              <p:nvSpPr>
                <p:cNvPr id="585" name="AutoShape 104">
                  <a:extLst>
                    <a:ext uri="{FF2B5EF4-FFF2-40B4-BE49-F238E27FC236}">
                      <a16:creationId xmlns:a16="http://schemas.microsoft.com/office/drawing/2014/main" id="{4402A345-9C4F-41B8-8BF9-7698286334F3}"/>
                    </a:ext>
                    <a:ext uri="{C183D7F6-B498-43B3-948B-1728B52AA6E4}">
                      <adec:decorative xmlns:adec="http://schemas.microsoft.com/office/drawing/2017/decorative" val="1"/>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6" name="Rectangle 106">
                  <a:extLst>
                    <a:ext uri="{FF2B5EF4-FFF2-40B4-BE49-F238E27FC236}">
                      <a16:creationId xmlns:a16="http://schemas.microsoft.com/office/drawing/2014/main" id="{C38F72B0-B3C9-4699-BFE9-1D9F21EDF962}"/>
                    </a:ext>
                    <a:ext uri="{C183D7F6-B498-43B3-948B-1728B52AA6E4}">
                      <adec:decorative xmlns:adec="http://schemas.microsoft.com/office/drawing/2017/decorative" val="1"/>
                    </a:ext>
                  </a:extLst>
                </p:cNvPr>
                <p:cNvSpPr>
                  <a:spLocks noChangeArrowheads="1"/>
                </p:cNvSpPr>
                <p:nvPr/>
              </p:nvSpPr>
              <p:spPr bwMode="auto">
                <a:xfrm>
                  <a:off x="2192" y="2787"/>
                  <a:ext cx="343" cy="312"/>
                </a:xfrm>
                <a:prstGeom prst="rect">
                  <a:avLst/>
                </a:prstGeom>
                <a:solidFill>
                  <a:schemeClr val="bg2"/>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7" name="Rectangle 107">
                  <a:extLst>
                    <a:ext uri="{FF2B5EF4-FFF2-40B4-BE49-F238E27FC236}">
                      <a16:creationId xmlns:a16="http://schemas.microsoft.com/office/drawing/2014/main" id="{3D88113F-176A-4C22-9F4D-175887DAE516}"/>
                    </a:ext>
                    <a:ext uri="{C183D7F6-B498-43B3-948B-1728B52AA6E4}">
                      <adec:decorative xmlns:adec="http://schemas.microsoft.com/office/drawing/2017/decorative" val="1"/>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8" name="Rectangle 108">
                  <a:extLst>
                    <a:ext uri="{FF2B5EF4-FFF2-40B4-BE49-F238E27FC236}">
                      <a16:creationId xmlns:a16="http://schemas.microsoft.com/office/drawing/2014/main" id="{5C13E690-15F5-4432-BCE8-117DBFE90E3E}"/>
                    </a:ext>
                    <a:ext uri="{C183D7F6-B498-43B3-948B-1728B52AA6E4}">
                      <adec:decorative xmlns:adec="http://schemas.microsoft.com/office/drawing/2017/decorative" val="1"/>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9" name="Rectangle 109">
                  <a:extLst>
                    <a:ext uri="{FF2B5EF4-FFF2-40B4-BE49-F238E27FC236}">
                      <a16:creationId xmlns:a16="http://schemas.microsoft.com/office/drawing/2014/main" id="{B87AAE4A-D390-4849-B9F3-CD20BE1316FD}"/>
                    </a:ext>
                    <a:ext uri="{C183D7F6-B498-43B3-948B-1728B52AA6E4}">
                      <adec:decorative xmlns:adec="http://schemas.microsoft.com/office/drawing/2017/decorative" val="1"/>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0" name="Rectangle 110">
                  <a:extLst>
                    <a:ext uri="{FF2B5EF4-FFF2-40B4-BE49-F238E27FC236}">
                      <a16:creationId xmlns:a16="http://schemas.microsoft.com/office/drawing/2014/main" id="{E4EAC355-05FB-4F60-8073-3E3AF440B673}"/>
                    </a:ext>
                    <a:ext uri="{C183D7F6-B498-43B3-948B-1728B52AA6E4}">
                      <adec:decorative xmlns:adec="http://schemas.microsoft.com/office/drawing/2017/decorative" val="1"/>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1" name="Oval 111">
                  <a:extLst>
                    <a:ext uri="{FF2B5EF4-FFF2-40B4-BE49-F238E27FC236}">
                      <a16:creationId xmlns:a16="http://schemas.microsoft.com/office/drawing/2014/main" id="{D2865C5B-EFF2-49CE-A8B4-10C7DEEDE40C}"/>
                    </a:ext>
                    <a:ext uri="{C183D7F6-B498-43B3-948B-1728B52AA6E4}">
                      <adec:decorative xmlns:adec="http://schemas.microsoft.com/office/drawing/2017/decorative" val="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2" name="Oval 112">
                  <a:extLst>
                    <a:ext uri="{FF2B5EF4-FFF2-40B4-BE49-F238E27FC236}">
                      <a16:creationId xmlns:a16="http://schemas.microsoft.com/office/drawing/2014/main" id="{E0315CD8-A2B3-43EE-875A-CC954BEF8D7A}"/>
                    </a:ext>
                    <a:ext uri="{C183D7F6-B498-43B3-948B-1728B52AA6E4}">
                      <adec:decorative xmlns:adec="http://schemas.microsoft.com/office/drawing/2017/decorative" val="1"/>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3" name="Oval 113">
                  <a:extLst>
                    <a:ext uri="{FF2B5EF4-FFF2-40B4-BE49-F238E27FC236}">
                      <a16:creationId xmlns:a16="http://schemas.microsoft.com/office/drawing/2014/main" id="{13E3C2B6-485E-480A-A743-1C3D7797CAED}"/>
                    </a:ext>
                    <a:ext uri="{C183D7F6-B498-43B3-948B-1728B52AA6E4}">
                      <adec:decorative xmlns:adec="http://schemas.microsoft.com/office/drawing/2017/decorative" val="1"/>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4" name="Oval 114">
                  <a:extLst>
                    <a:ext uri="{FF2B5EF4-FFF2-40B4-BE49-F238E27FC236}">
                      <a16:creationId xmlns:a16="http://schemas.microsoft.com/office/drawing/2014/main" id="{FFE043DB-8C62-4601-82C8-D47DCB12308B}"/>
                    </a:ext>
                    <a:ext uri="{C183D7F6-B498-43B3-948B-1728B52AA6E4}">
                      <adec:decorative xmlns:adec="http://schemas.microsoft.com/office/drawing/2017/decorative" val="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5" name="Oval 115">
                  <a:extLst>
                    <a:ext uri="{FF2B5EF4-FFF2-40B4-BE49-F238E27FC236}">
                      <a16:creationId xmlns:a16="http://schemas.microsoft.com/office/drawing/2014/main" id="{048E3BD0-F5B9-4C7F-9EF7-8764FA9D4BB1}"/>
                    </a:ext>
                    <a:ext uri="{C183D7F6-B498-43B3-948B-1728B52AA6E4}">
                      <adec:decorative xmlns:adec="http://schemas.microsoft.com/office/drawing/2017/decorative" val="1"/>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6" name="Oval 116">
                  <a:extLst>
                    <a:ext uri="{FF2B5EF4-FFF2-40B4-BE49-F238E27FC236}">
                      <a16:creationId xmlns:a16="http://schemas.microsoft.com/office/drawing/2014/main" id="{ECD014CC-C0A7-446F-B2ED-3D5E3670B9A1}"/>
                    </a:ext>
                    <a:ext uri="{C183D7F6-B498-43B3-948B-1728B52AA6E4}">
                      <adec:decorative xmlns:adec="http://schemas.microsoft.com/office/drawing/2017/decorative" val="1"/>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7" name="Oval 117">
                  <a:extLst>
                    <a:ext uri="{FF2B5EF4-FFF2-40B4-BE49-F238E27FC236}">
                      <a16:creationId xmlns:a16="http://schemas.microsoft.com/office/drawing/2014/main" id="{B52027A8-FE28-4A8C-90AD-A5F07A997E70}"/>
                    </a:ext>
                    <a:ext uri="{C183D7F6-B498-43B3-948B-1728B52AA6E4}">
                      <adec:decorative xmlns:adec="http://schemas.microsoft.com/office/drawing/2017/decorative" val="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8" name="Oval 118">
                  <a:extLst>
                    <a:ext uri="{FF2B5EF4-FFF2-40B4-BE49-F238E27FC236}">
                      <a16:creationId xmlns:a16="http://schemas.microsoft.com/office/drawing/2014/main" id="{565330CC-4DB5-41EA-86EB-3580E9137E67}"/>
                    </a:ext>
                    <a:ext uri="{C183D7F6-B498-43B3-948B-1728B52AA6E4}">
                      <adec:decorative xmlns:adec="http://schemas.microsoft.com/office/drawing/2017/decorative" val="1"/>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9" name="Oval 119">
                  <a:extLst>
                    <a:ext uri="{FF2B5EF4-FFF2-40B4-BE49-F238E27FC236}">
                      <a16:creationId xmlns:a16="http://schemas.microsoft.com/office/drawing/2014/main" id="{43124F9D-C146-4343-A155-36DBE9C98931}"/>
                    </a:ext>
                    <a:ext uri="{C183D7F6-B498-43B3-948B-1728B52AA6E4}">
                      <adec:decorative xmlns:adec="http://schemas.microsoft.com/office/drawing/2017/decorative" val="1"/>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0" name="Oval 120">
                  <a:extLst>
                    <a:ext uri="{FF2B5EF4-FFF2-40B4-BE49-F238E27FC236}">
                      <a16:creationId xmlns:a16="http://schemas.microsoft.com/office/drawing/2014/main" id="{EF33740B-DFB7-428C-9EB7-83E127FED361}"/>
                    </a:ext>
                    <a:ext uri="{C183D7F6-B498-43B3-948B-1728B52AA6E4}">
                      <adec:decorative xmlns:adec="http://schemas.microsoft.com/office/drawing/2017/decorative" val="1"/>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1" name="Oval 121">
                  <a:extLst>
                    <a:ext uri="{FF2B5EF4-FFF2-40B4-BE49-F238E27FC236}">
                      <a16:creationId xmlns:a16="http://schemas.microsoft.com/office/drawing/2014/main" id="{1D517F1E-E070-4401-9E96-6103C5484BEE}"/>
                    </a:ext>
                    <a:ext uri="{C183D7F6-B498-43B3-948B-1728B52AA6E4}">
                      <adec:decorative xmlns:adec="http://schemas.microsoft.com/office/drawing/2017/decorative" val="1"/>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2" name="Oval 122">
                  <a:extLst>
                    <a:ext uri="{FF2B5EF4-FFF2-40B4-BE49-F238E27FC236}">
                      <a16:creationId xmlns:a16="http://schemas.microsoft.com/office/drawing/2014/main" id="{7A02622E-3F81-4022-9C91-8A97F42D7D4E}"/>
                    </a:ext>
                    <a:ext uri="{C183D7F6-B498-43B3-948B-1728B52AA6E4}">
                      <adec:decorative xmlns:adec="http://schemas.microsoft.com/office/drawing/2017/decorative" val="1"/>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10" name="Group 609">
              <a:extLst>
                <a:ext uri="{FF2B5EF4-FFF2-40B4-BE49-F238E27FC236}">
                  <a16:creationId xmlns:a16="http://schemas.microsoft.com/office/drawing/2014/main" id="{D2648F81-255C-4CD3-8289-374EAA877B3E}"/>
                </a:ext>
              </a:extLst>
            </p:cNvPr>
            <p:cNvGrpSpPr/>
            <p:nvPr/>
          </p:nvGrpSpPr>
          <p:grpSpPr>
            <a:xfrm>
              <a:off x="10071510" y="2563408"/>
              <a:ext cx="421936" cy="416103"/>
              <a:chOff x="9844422" y="5683234"/>
              <a:chExt cx="421936" cy="416103"/>
            </a:xfrm>
          </p:grpSpPr>
          <p:sp>
            <p:nvSpPr>
              <p:cNvPr id="611" name="top right box">
                <a:extLst>
                  <a:ext uri="{FF2B5EF4-FFF2-40B4-BE49-F238E27FC236}">
                    <a16:creationId xmlns:a16="http://schemas.microsoft.com/office/drawing/2014/main" id="{DDAF9097-D027-4837-9E13-5FBE9A70A064}"/>
                  </a:ext>
                  <a:ext uri="{C183D7F6-B498-43B3-948B-1728B52AA6E4}">
                    <adec:decorative xmlns:adec="http://schemas.microsoft.com/office/drawing/2017/decorative" val="1"/>
                  </a:ext>
                </a:extLst>
              </p:cNvPr>
              <p:cNvSpPr/>
              <p:nvPr/>
            </p:nvSpPr>
            <p:spPr bwMode="auto">
              <a:xfrm>
                <a:off x="9893132" y="5726110"/>
                <a:ext cx="373226" cy="373227"/>
              </a:xfrm>
              <a:prstGeom prst="rect">
                <a:avLst/>
              </a:prstGeom>
              <a:noFill/>
              <a:ln w="19050" cap="flat" cmpd="sng" algn="ctr">
                <a:solidFill>
                  <a:srgbClr val="0078D4"/>
                </a:solidFill>
                <a:prstDash val="solid"/>
                <a:miter lim="800000"/>
                <a:headEnd type="none" w="med" len="med"/>
                <a:tailEnd type="none" w="med" len="med"/>
              </a:ln>
              <a:effectLst/>
            </p:spPr>
            <p:txBody>
              <a:bodyPr rot="0" spcFirstLastPara="0" vertOverflow="overflow" horzOverflow="overflow" vert="horz" wrap="square" lIns="27432" tIns="27432" rIns="27432" bIns="27432" numCol="1" spcCol="0" rtlCol="0" fromWordArt="0" anchor="t" anchorCtr="0" forceAA="0" compatLnSpc="1">
                <a:prstTxWarp prst="textNoShape">
                  <a:avLst/>
                </a:prstTxWarp>
                <a:noAutofit/>
              </a:bodyPr>
              <a:lstStyle/>
              <a:p>
                <a:pPr marL="0" marR="0" lvl="0" indent="0" algn="r" defTabSz="913727" rtl="0" eaLnBrk="1" fontAlgn="auto" latinLnBrk="0" hangingPunct="1">
                  <a:lnSpc>
                    <a:spcPct val="90000"/>
                  </a:lnSpc>
                  <a:spcBef>
                    <a:spcPts val="0"/>
                  </a:spcBef>
                  <a:spcAft>
                    <a:spcPts val="1273"/>
                  </a:spcAft>
                  <a:buClrTx/>
                  <a:buSzPct val="90000"/>
                  <a:buFont typeface="Wingdings" panose="05000000000000000000" pitchFamily="2" charset="2"/>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mn-cs"/>
                  </a:rPr>
                  <a:t>W</a:t>
                </a:r>
                <a:r>
                  <a:rPr kumimoji="0" lang="en-US" sz="700" b="0" i="0" u="none" strike="noStrike" kern="1200" cap="none" spc="0" normalizeH="0" baseline="-25000" noProof="0">
                    <a:ln>
                      <a:noFill/>
                    </a:ln>
                    <a:solidFill>
                      <a:srgbClr val="FFFFFF"/>
                    </a:solidFill>
                    <a:effectLst/>
                    <a:uLnTx/>
                    <a:uFillTx/>
                    <a:latin typeface="Segoe UI"/>
                    <a:ea typeface="+mn-ea"/>
                    <a:cs typeface="+mn-cs"/>
                  </a:rPr>
                  <a:t>1</a:t>
                </a:r>
              </a:p>
            </p:txBody>
          </p:sp>
          <p:grpSp>
            <p:nvGrpSpPr>
              <p:cNvPr id="612" name="Group 611">
                <a:extLst>
                  <a:ext uri="{FF2B5EF4-FFF2-40B4-BE49-F238E27FC236}">
                    <a16:creationId xmlns:a16="http://schemas.microsoft.com/office/drawing/2014/main" id="{948847C3-7879-4CAF-87ED-6B2EFD7F9B01}"/>
                  </a:ext>
                </a:extLst>
              </p:cNvPr>
              <p:cNvGrpSpPr>
                <a:grpSpLocks noChangeAspect="1"/>
              </p:cNvGrpSpPr>
              <p:nvPr/>
            </p:nvGrpSpPr>
            <p:grpSpPr>
              <a:xfrm>
                <a:off x="9933749" y="5834489"/>
                <a:ext cx="212540" cy="223213"/>
                <a:chOff x="2235201" y="1839913"/>
                <a:chExt cx="3659187" cy="3790951"/>
              </a:xfrm>
              <a:solidFill>
                <a:schemeClr val="tx1"/>
              </a:solidFill>
            </p:grpSpPr>
            <p:sp>
              <p:nvSpPr>
                <p:cNvPr id="632" name="Freeform 25">
                  <a:extLst>
                    <a:ext uri="{FF2B5EF4-FFF2-40B4-BE49-F238E27FC236}">
                      <a16:creationId xmlns:a16="http://schemas.microsoft.com/office/drawing/2014/main" id="{1B899354-720A-416C-ADE8-306F7BCCFE7C}"/>
                    </a:ext>
                    <a:ext uri="{C183D7F6-B498-43B3-948B-1728B52AA6E4}">
                      <adec:decorative xmlns:adec="http://schemas.microsoft.com/office/drawing/2017/decorative" val="1"/>
                    </a:ext>
                  </a:extLst>
                </p:cNvPr>
                <p:cNvSpPr>
                  <a:spLocks/>
                </p:cNvSpPr>
                <p:nvPr/>
              </p:nvSpPr>
              <p:spPr bwMode="auto">
                <a:xfrm>
                  <a:off x="3313113" y="1924051"/>
                  <a:ext cx="1911350" cy="3706813"/>
                </a:xfrm>
                <a:custGeom>
                  <a:avLst/>
                  <a:gdLst>
                    <a:gd name="T0" fmla="*/ 70 w 425"/>
                    <a:gd name="T1" fmla="*/ 185 h 825"/>
                    <a:gd name="T2" fmla="*/ 151 w 425"/>
                    <a:gd name="T3" fmla="*/ 240 h 825"/>
                    <a:gd name="T4" fmla="*/ 137 w 425"/>
                    <a:gd name="T5" fmla="*/ 430 h 825"/>
                    <a:gd name="T6" fmla="*/ 129 w 425"/>
                    <a:gd name="T7" fmla="*/ 448 h 825"/>
                    <a:gd name="T8" fmla="*/ 128 w 425"/>
                    <a:gd name="T9" fmla="*/ 453 h 825"/>
                    <a:gd name="T10" fmla="*/ 117 w 425"/>
                    <a:gd name="T11" fmla="*/ 487 h 825"/>
                    <a:gd name="T12" fmla="*/ 142 w 425"/>
                    <a:gd name="T13" fmla="*/ 490 h 825"/>
                    <a:gd name="T14" fmla="*/ 171 w 425"/>
                    <a:gd name="T15" fmla="*/ 524 h 825"/>
                    <a:gd name="T16" fmla="*/ 173 w 425"/>
                    <a:gd name="T17" fmla="*/ 532 h 825"/>
                    <a:gd name="T18" fmla="*/ 173 w 425"/>
                    <a:gd name="T19" fmla="*/ 536 h 825"/>
                    <a:gd name="T20" fmla="*/ 183 w 425"/>
                    <a:gd name="T21" fmla="*/ 763 h 825"/>
                    <a:gd name="T22" fmla="*/ 274 w 425"/>
                    <a:gd name="T23" fmla="*/ 813 h 825"/>
                    <a:gd name="T24" fmla="*/ 359 w 425"/>
                    <a:gd name="T25" fmla="*/ 728 h 825"/>
                    <a:gd name="T26" fmla="*/ 381 w 425"/>
                    <a:gd name="T27" fmla="*/ 548 h 825"/>
                    <a:gd name="T28" fmla="*/ 419 w 425"/>
                    <a:gd name="T29" fmla="*/ 485 h 825"/>
                    <a:gd name="T30" fmla="*/ 413 w 425"/>
                    <a:gd name="T31" fmla="*/ 476 h 825"/>
                    <a:gd name="T32" fmla="*/ 384 w 425"/>
                    <a:gd name="T33" fmla="*/ 431 h 825"/>
                    <a:gd name="T34" fmla="*/ 374 w 425"/>
                    <a:gd name="T35" fmla="*/ 411 h 825"/>
                    <a:gd name="T36" fmla="*/ 327 w 425"/>
                    <a:gd name="T37" fmla="*/ 210 h 825"/>
                    <a:gd name="T38" fmla="*/ 425 w 425"/>
                    <a:gd name="T39" fmla="*/ 181 h 825"/>
                    <a:gd name="T40" fmla="*/ 373 w 425"/>
                    <a:gd name="T41" fmla="*/ 92 h 825"/>
                    <a:gd name="T42" fmla="*/ 181 w 425"/>
                    <a:gd name="T43" fmla="*/ 0 h 825"/>
                    <a:gd name="T44" fmla="*/ 63 w 425"/>
                    <a:gd name="T45" fmla="*/ 45 h 825"/>
                    <a:gd name="T46" fmla="*/ 0 w 425"/>
                    <a:gd name="T47" fmla="*/ 208 h 825"/>
                    <a:gd name="T48" fmla="*/ 7 w 425"/>
                    <a:gd name="T49" fmla="*/ 205 h 825"/>
                    <a:gd name="T50" fmla="*/ 70 w 425"/>
                    <a:gd name="T51" fmla="*/ 18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825">
                      <a:moveTo>
                        <a:pt x="70" y="185"/>
                      </a:moveTo>
                      <a:cubicBezTo>
                        <a:pt x="113" y="181"/>
                        <a:pt x="142" y="200"/>
                        <a:pt x="151" y="240"/>
                      </a:cubicBezTo>
                      <a:cubicBezTo>
                        <a:pt x="174" y="347"/>
                        <a:pt x="153" y="395"/>
                        <a:pt x="137" y="430"/>
                      </a:cubicBezTo>
                      <a:cubicBezTo>
                        <a:pt x="135" y="436"/>
                        <a:pt x="132" y="442"/>
                        <a:pt x="129" y="448"/>
                      </a:cubicBezTo>
                      <a:cubicBezTo>
                        <a:pt x="128" y="453"/>
                        <a:pt x="128" y="453"/>
                        <a:pt x="128" y="453"/>
                      </a:cubicBezTo>
                      <a:cubicBezTo>
                        <a:pt x="123" y="465"/>
                        <a:pt x="119" y="477"/>
                        <a:pt x="117" y="487"/>
                      </a:cubicBezTo>
                      <a:cubicBezTo>
                        <a:pt x="128" y="484"/>
                        <a:pt x="137" y="488"/>
                        <a:pt x="142" y="490"/>
                      </a:cubicBezTo>
                      <a:cubicBezTo>
                        <a:pt x="155" y="496"/>
                        <a:pt x="166" y="509"/>
                        <a:pt x="171" y="524"/>
                      </a:cubicBezTo>
                      <a:cubicBezTo>
                        <a:pt x="172" y="527"/>
                        <a:pt x="173" y="529"/>
                        <a:pt x="173" y="532"/>
                      </a:cubicBezTo>
                      <a:cubicBezTo>
                        <a:pt x="173" y="533"/>
                        <a:pt x="173" y="535"/>
                        <a:pt x="173" y="536"/>
                      </a:cubicBezTo>
                      <a:cubicBezTo>
                        <a:pt x="170" y="644"/>
                        <a:pt x="175" y="741"/>
                        <a:pt x="183" y="763"/>
                      </a:cubicBezTo>
                      <a:cubicBezTo>
                        <a:pt x="197" y="796"/>
                        <a:pt x="217" y="825"/>
                        <a:pt x="274" y="813"/>
                      </a:cubicBezTo>
                      <a:cubicBezTo>
                        <a:pt x="330" y="801"/>
                        <a:pt x="349" y="781"/>
                        <a:pt x="359" y="728"/>
                      </a:cubicBezTo>
                      <a:cubicBezTo>
                        <a:pt x="365" y="687"/>
                        <a:pt x="379" y="572"/>
                        <a:pt x="381" y="548"/>
                      </a:cubicBezTo>
                      <a:cubicBezTo>
                        <a:pt x="379" y="499"/>
                        <a:pt x="405" y="489"/>
                        <a:pt x="419" y="485"/>
                      </a:cubicBezTo>
                      <a:cubicBezTo>
                        <a:pt x="418" y="483"/>
                        <a:pt x="415" y="479"/>
                        <a:pt x="413" y="476"/>
                      </a:cubicBezTo>
                      <a:cubicBezTo>
                        <a:pt x="404" y="466"/>
                        <a:pt x="393" y="452"/>
                        <a:pt x="384" y="431"/>
                      </a:cubicBezTo>
                      <a:cubicBezTo>
                        <a:pt x="383" y="428"/>
                        <a:pt x="379" y="420"/>
                        <a:pt x="374" y="411"/>
                      </a:cubicBezTo>
                      <a:cubicBezTo>
                        <a:pt x="347" y="363"/>
                        <a:pt x="291" y="262"/>
                        <a:pt x="327" y="210"/>
                      </a:cubicBezTo>
                      <a:cubicBezTo>
                        <a:pt x="344" y="186"/>
                        <a:pt x="376" y="177"/>
                        <a:pt x="425" y="181"/>
                      </a:cubicBezTo>
                      <a:cubicBezTo>
                        <a:pt x="418" y="162"/>
                        <a:pt x="402" y="127"/>
                        <a:pt x="373" y="92"/>
                      </a:cubicBezTo>
                      <a:cubicBezTo>
                        <a:pt x="338" y="51"/>
                        <a:pt x="277" y="2"/>
                        <a:pt x="181" y="0"/>
                      </a:cubicBezTo>
                      <a:cubicBezTo>
                        <a:pt x="133" y="0"/>
                        <a:pt x="93" y="14"/>
                        <a:pt x="63" y="45"/>
                      </a:cubicBezTo>
                      <a:cubicBezTo>
                        <a:pt x="16" y="92"/>
                        <a:pt x="3" y="168"/>
                        <a:pt x="0" y="208"/>
                      </a:cubicBezTo>
                      <a:cubicBezTo>
                        <a:pt x="2" y="207"/>
                        <a:pt x="5" y="206"/>
                        <a:pt x="7" y="205"/>
                      </a:cubicBezTo>
                      <a:cubicBezTo>
                        <a:pt x="19" y="198"/>
                        <a:pt x="43" y="188"/>
                        <a:pt x="70"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33" name="Freeform 26">
                  <a:extLst>
                    <a:ext uri="{FF2B5EF4-FFF2-40B4-BE49-F238E27FC236}">
                      <a16:creationId xmlns:a16="http://schemas.microsoft.com/office/drawing/2014/main" id="{154081BF-A6CA-4A59-A28B-5157F9B0E1DD}"/>
                    </a:ext>
                    <a:ext uri="{C183D7F6-B498-43B3-948B-1728B52AA6E4}">
                      <adec:decorative xmlns:adec="http://schemas.microsoft.com/office/drawing/2017/decorative" val="1"/>
                    </a:ext>
                  </a:extLst>
                </p:cNvPr>
                <p:cNvSpPr>
                  <a:spLocks/>
                </p:cNvSpPr>
                <p:nvPr/>
              </p:nvSpPr>
              <p:spPr bwMode="auto">
                <a:xfrm>
                  <a:off x="5133976" y="4206876"/>
                  <a:ext cx="652463" cy="201613"/>
                </a:xfrm>
                <a:custGeom>
                  <a:avLst/>
                  <a:gdLst>
                    <a:gd name="T0" fmla="*/ 2 w 145"/>
                    <a:gd name="T1" fmla="*/ 39 h 45"/>
                    <a:gd name="T2" fmla="*/ 45 w 145"/>
                    <a:gd name="T3" fmla="*/ 44 h 45"/>
                    <a:gd name="T4" fmla="*/ 109 w 145"/>
                    <a:gd name="T5" fmla="*/ 31 h 45"/>
                    <a:gd name="T6" fmla="*/ 145 w 145"/>
                    <a:gd name="T7" fmla="*/ 7 h 45"/>
                    <a:gd name="T8" fmla="*/ 145 w 145"/>
                    <a:gd name="T9" fmla="*/ 7 h 45"/>
                    <a:gd name="T10" fmla="*/ 33 w 145"/>
                    <a:gd name="T11" fmla="*/ 3 h 45"/>
                    <a:gd name="T12" fmla="*/ 29 w 145"/>
                    <a:gd name="T13" fmla="*/ 0 h 45"/>
                    <a:gd name="T14" fmla="*/ 24 w 145"/>
                    <a:gd name="T15" fmla="*/ 2 h 45"/>
                    <a:gd name="T16" fmla="*/ 2 w 145"/>
                    <a:gd name="T17"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45">
                      <a:moveTo>
                        <a:pt x="2" y="39"/>
                      </a:moveTo>
                      <a:cubicBezTo>
                        <a:pt x="5" y="41"/>
                        <a:pt x="19" y="45"/>
                        <a:pt x="45" y="44"/>
                      </a:cubicBezTo>
                      <a:cubicBezTo>
                        <a:pt x="69" y="43"/>
                        <a:pt x="93" y="38"/>
                        <a:pt x="109" y="31"/>
                      </a:cubicBezTo>
                      <a:cubicBezTo>
                        <a:pt x="126" y="23"/>
                        <a:pt x="138" y="14"/>
                        <a:pt x="145" y="7"/>
                      </a:cubicBezTo>
                      <a:cubicBezTo>
                        <a:pt x="145" y="7"/>
                        <a:pt x="145" y="7"/>
                        <a:pt x="145" y="7"/>
                      </a:cubicBezTo>
                      <a:cubicBezTo>
                        <a:pt x="92" y="18"/>
                        <a:pt x="54" y="17"/>
                        <a:pt x="33" y="3"/>
                      </a:cubicBezTo>
                      <a:cubicBezTo>
                        <a:pt x="32" y="2"/>
                        <a:pt x="31" y="1"/>
                        <a:pt x="29" y="0"/>
                      </a:cubicBezTo>
                      <a:cubicBezTo>
                        <a:pt x="27" y="1"/>
                        <a:pt x="26" y="1"/>
                        <a:pt x="24" y="2"/>
                      </a:cubicBezTo>
                      <a:cubicBezTo>
                        <a:pt x="12" y="5"/>
                        <a:pt x="0" y="8"/>
                        <a:pt x="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34" name="Freeform 27">
                  <a:extLst>
                    <a:ext uri="{FF2B5EF4-FFF2-40B4-BE49-F238E27FC236}">
                      <a16:creationId xmlns:a16="http://schemas.microsoft.com/office/drawing/2014/main" id="{91BC6727-C0FF-4140-92E7-77E163C3D37E}"/>
                    </a:ext>
                    <a:ext uri="{C183D7F6-B498-43B3-948B-1728B52AA6E4}">
                      <adec:decorative xmlns:adec="http://schemas.microsoft.com/office/drawing/2017/decorative" val="1"/>
                    </a:ext>
                  </a:extLst>
                </p:cNvPr>
                <p:cNvSpPr>
                  <a:spLocks/>
                </p:cNvSpPr>
                <p:nvPr/>
              </p:nvSpPr>
              <p:spPr bwMode="auto">
                <a:xfrm>
                  <a:off x="2235201" y="1839913"/>
                  <a:ext cx="1289050" cy="2698750"/>
                </a:xfrm>
                <a:custGeom>
                  <a:avLst/>
                  <a:gdLst>
                    <a:gd name="T0" fmla="*/ 61 w 287"/>
                    <a:gd name="T1" fmla="*/ 48 h 601"/>
                    <a:gd name="T2" fmla="*/ 4 w 287"/>
                    <a:gd name="T3" fmla="*/ 213 h 601"/>
                    <a:gd name="T4" fmla="*/ 48 w 287"/>
                    <a:gd name="T5" fmla="*/ 416 h 601"/>
                    <a:gd name="T6" fmla="*/ 146 w 287"/>
                    <a:gd name="T7" fmla="*/ 594 h 601"/>
                    <a:gd name="T8" fmla="*/ 186 w 287"/>
                    <a:gd name="T9" fmla="*/ 576 h 601"/>
                    <a:gd name="T10" fmla="*/ 256 w 287"/>
                    <a:gd name="T11" fmla="*/ 497 h 601"/>
                    <a:gd name="T12" fmla="*/ 246 w 287"/>
                    <a:gd name="T13" fmla="*/ 488 h 601"/>
                    <a:gd name="T14" fmla="*/ 211 w 287"/>
                    <a:gd name="T15" fmla="*/ 375 h 601"/>
                    <a:gd name="T16" fmla="*/ 214 w 287"/>
                    <a:gd name="T17" fmla="*/ 269 h 601"/>
                    <a:gd name="T18" fmla="*/ 213 w 287"/>
                    <a:gd name="T19" fmla="*/ 255 h 601"/>
                    <a:gd name="T20" fmla="*/ 285 w 287"/>
                    <a:gd name="T21" fmla="*/ 45 h 601"/>
                    <a:gd name="T22" fmla="*/ 287 w 287"/>
                    <a:gd name="T23" fmla="*/ 44 h 601"/>
                    <a:gd name="T24" fmla="*/ 61 w 287"/>
                    <a:gd name="T25" fmla="*/ 48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601">
                      <a:moveTo>
                        <a:pt x="61" y="48"/>
                      </a:moveTo>
                      <a:cubicBezTo>
                        <a:pt x="20" y="78"/>
                        <a:pt x="0" y="133"/>
                        <a:pt x="4" y="213"/>
                      </a:cubicBezTo>
                      <a:cubicBezTo>
                        <a:pt x="6" y="238"/>
                        <a:pt x="21" y="328"/>
                        <a:pt x="48" y="416"/>
                      </a:cubicBezTo>
                      <a:cubicBezTo>
                        <a:pt x="80" y="519"/>
                        <a:pt x="115" y="584"/>
                        <a:pt x="146" y="594"/>
                      </a:cubicBezTo>
                      <a:cubicBezTo>
                        <a:pt x="151" y="596"/>
                        <a:pt x="165" y="601"/>
                        <a:pt x="186" y="576"/>
                      </a:cubicBezTo>
                      <a:cubicBezTo>
                        <a:pt x="215" y="541"/>
                        <a:pt x="243" y="510"/>
                        <a:pt x="256" y="497"/>
                      </a:cubicBezTo>
                      <a:cubicBezTo>
                        <a:pt x="253" y="494"/>
                        <a:pt x="249" y="491"/>
                        <a:pt x="246" y="488"/>
                      </a:cubicBezTo>
                      <a:cubicBezTo>
                        <a:pt x="218" y="458"/>
                        <a:pt x="205" y="417"/>
                        <a:pt x="211" y="375"/>
                      </a:cubicBezTo>
                      <a:cubicBezTo>
                        <a:pt x="217" y="330"/>
                        <a:pt x="215" y="290"/>
                        <a:pt x="214" y="269"/>
                      </a:cubicBezTo>
                      <a:cubicBezTo>
                        <a:pt x="213" y="263"/>
                        <a:pt x="213" y="258"/>
                        <a:pt x="213" y="255"/>
                      </a:cubicBezTo>
                      <a:cubicBezTo>
                        <a:pt x="213" y="247"/>
                        <a:pt x="211" y="120"/>
                        <a:pt x="285" y="45"/>
                      </a:cubicBezTo>
                      <a:cubicBezTo>
                        <a:pt x="285" y="45"/>
                        <a:pt x="286" y="44"/>
                        <a:pt x="287" y="44"/>
                      </a:cubicBezTo>
                      <a:cubicBezTo>
                        <a:pt x="242" y="29"/>
                        <a:pt x="129" y="0"/>
                        <a:pt x="61"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35" name="Freeform 28">
                  <a:extLst>
                    <a:ext uri="{FF2B5EF4-FFF2-40B4-BE49-F238E27FC236}">
                      <a16:creationId xmlns:a16="http://schemas.microsoft.com/office/drawing/2014/main" id="{439A8627-63C0-47B9-B91A-6A8851A92C2A}"/>
                    </a:ext>
                    <a:ext uri="{C183D7F6-B498-43B3-948B-1728B52AA6E4}">
                      <adec:decorative xmlns:adec="http://schemas.microsoft.com/office/drawing/2017/decorative" val="1"/>
                    </a:ext>
                  </a:extLst>
                </p:cNvPr>
                <p:cNvSpPr>
                  <a:spLocks/>
                </p:cNvSpPr>
                <p:nvPr/>
              </p:nvSpPr>
              <p:spPr bwMode="auto">
                <a:xfrm>
                  <a:off x="4621213" y="1879601"/>
                  <a:ext cx="1273175" cy="2130425"/>
                </a:xfrm>
                <a:custGeom>
                  <a:avLst/>
                  <a:gdLst>
                    <a:gd name="T0" fmla="*/ 251 w 283"/>
                    <a:gd name="T1" fmla="*/ 84 h 474"/>
                    <a:gd name="T2" fmla="*/ 75 w 283"/>
                    <a:gd name="T3" fmla="*/ 0 h 474"/>
                    <a:gd name="T4" fmla="*/ 0 w 283"/>
                    <a:gd name="T5" fmla="*/ 8 h 474"/>
                    <a:gd name="T6" fmla="*/ 100 w 283"/>
                    <a:gd name="T7" fmla="*/ 83 h 474"/>
                    <a:gd name="T8" fmla="*/ 163 w 283"/>
                    <a:gd name="T9" fmla="*/ 202 h 474"/>
                    <a:gd name="T10" fmla="*/ 163 w 283"/>
                    <a:gd name="T11" fmla="*/ 209 h 474"/>
                    <a:gd name="T12" fmla="*/ 159 w 283"/>
                    <a:gd name="T13" fmla="*/ 258 h 474"/>
                    <a:gd name="T14" fmla="*/ 154 w 283"/>
                    <a:gd name="T15" fmla="*/ 298 h 474"/>
                    <a:gd name="T16" fmla="*/ 158 w 283"/>
                    <a:gd name="T17" fmla="*/ 343 h 474"/>
                    <a:gd name="T18" fmla="*/ 141 w 283"/>
                    <a:gd name="T19" fmla="*/ 469 h 474"/>
                    <a:gd name="T20" fmla="*/ 142 w 283"/>
                    <a:gd name="T21" fmla="*/ 470 h 474"/>
                    <a:gd name="T22" fmla="*/ 145 w 283"/>
                    <a:gd name="T23" fmla="*/ 474 h 474"/>
                    <a:gd name="T24" fmla="*/ 251 w 283"/>
                    <a:gd name="T25" fmla="*/ 8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3" h="474">
                      <a:moveTo>
                        <a:pt x="251" y="84"/>
                      </a:moveTo>
                      <a:cubicBezTo>
                        <a:pt x="209" y="30"/>
                        <a:pt x="150" y="2"/>
                        <a:pt x="75" y="0"/>
                      </a:cubicBezTo>
                      <a:cubicBezTo>
                        <a:pt x="45" y="0"/>
                        <a:pt x="19" y="4"/>
                        <a:pt x="0" y="8"/>
                      </a:cubicBezTo>
                      <a:cubicBezTo>
                        <a:pt x="44" y="28"/>
                        <a:pt x="77" y="57"/>
                        <a:pt x="100" y="83"/>
                      </a:cubicBezTo>
                      <a:cubicBezTo>
                        <a:pt x="141" y="131"/>
                        <a:pt x="161" y="184"/>
                        <a:pt x="163" y="202"/>
                      </a:cubicBezTo>
                      <a:cubicBezTo>
                        <a:pt x="163" y="205"/>
                        <a:pt x="163" y="207"/>
                        <a:pt x="163" y="209"/>
                      </a:cubicBezTo>
                      <a:cubicBezTo>
                        <a:pt x="163" y="228"/>
                        <a:pt x="161" y="243"/>
                        <a:pt x="159" y="258"/>
                      </a:cubicBezTo>
                      <a:cubicBezTo>
                        <a:pt x="157" y="271"/>
                        <a:pt x="154" y="283"/>
                        <a:pt x="154" y="298"/>
                      </a:cubicBezTo>
                      <a:cubicBezTo>
                        <a:pt x="154" y="312"/>
                        <a:pt x="155" y="327"/>
                        <a:pt x="158" y="343"/>
                      </a:cubicBezTo>
                      <a:cubicBezTo>
                        <a:pt x="162" y="381"/>
                        <a:pt x="167" y="425"/>
                        <a:pt x="141" y="469"/>
                      </a:cubicBezTo>
                      <a:cubicBezTo>
                        <a:pt x="141" y="469"/>
                        <a:pt x="141" y="470"/>
                        <a:pt x="142" y="470"/>
                      </a:cubicBezTo>
                      <a:cubicBezTo>
                        <a:pt x="143" y="472"/>
                        <a:pt x="144" y="473"/>
                        <a:pt x="145" y="474"/>
                      </a:cubicBezTo>
                      <a:cubicBezTo>
                        <a:pt x="248" y="312"/>
                        <a:pt x="283" y="125"/>
                        <a:pt x="251"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36" name="Freeform 29">
                  <a:extLst>
                    <a:ext uri="{FF2B5EF4-FFF2-40B4-BE49-F238E27FC236}">
                      <a16:creationId xmlns:a16="http://schemas.microsoft.com/office/drawing/2014/main" id="{5C52188B-996F-4800-83AE-1E511F9F2175}"/>
                    </a:ext>
                    <a:ext uri="{C183D7F6-B498-43B3-948B-1728B52AA6E4}">
                      <adec:decorative xmlns:adec="http://schemas.microsoft.com/office/drawing/2017/decorative" val="1"/>
                    </a:ext>
                  </a:extLst>
                </p:cNvPr>
                <p:cNvSpPr>
                  <a:spLocks/>
                </p:cNvSpPr>
                <p:nvPr/>
              </p:nvSpPr>
              <p:spPr bwMode="auto">
                <a:xfrm>
                  <a:off x="3367088" y="4216401"/>
                  <a:ext cx="615950" cy="376238"/>
                </a:xfrm>
                <a:custGeom>
                  <a:avLst/>
                  <a:gdLst>
                    <a:gd name="T0" fmla="*/ 18 w 137"/>
                    <a:gd name="T1" fmla="*/ 61 h 84"/>
                    <a:gd name="T2" fmla="*/ 0 w 137"/>
                    <a:gd name="T3" fmla="*/ 67 h 84"/>
                    <a:gd name="T4" fmla="*/ 17 w 137"/>
                    <a:gd name="T5" fmla="*/ 74 h 84"/>
                    <a:gd name="T6" fmla="*/ 133 w 137"/>
                    <a:gd name="T7" fmla="*/ 38 h 84"/>
                    <a:gd name="T8" fmla="*/ 134 w 137"/>
                    <a:gd name="T9" fmla="*/ 21 h 84"/>
                    <a:gd name="T10" fmla="*/ 121 w 137"/>
                    <a:gd name="T11" fmla="*/ 4 h 84"/>
                    <a:gd name="T12" fmla="*/ 101 w 137"/>
                    <a:gd name="T13" fmla="*/ 9 h 84"/>
                    <a:gd name="T14" fmla="*/ 101 w 137"/>
                    <a:gd name="T15" fmla="*/ 9 h 84"/>
                    <a:gd name="T16" fmla="*/ 88 w 137"/>
                    <a:gd name="T17" fmla="*/ 25 h 84"/>
                    <a:gd name="T18" fmla="*/ 18 w 137"/>
                    <a:gd name="T19"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84">
                      <a:moveTo>
                        <a:pt x="18" y="61"/>
                      </a:moveTo>
                      <a:cubicBezTo>
                        <a:pt x="8" y="64"/>
                        <a:pt x="3" y="66"/>
                        <a:pt x="0" y="67"/>
                      </a:cubicBezTo>
                      <a:cubicBezTo>
                        <a:pt x="3" y="70"/>
                        <a:pt x="10" y="73"/>
                        <a:pt x="17" y="74"/>
                      </a:cubicBezTo>
                      <a:cubicBezTo>
                        <a:pt x="51" y="83"/>
                        <a:pt x="99" y="84"/>
                        <a:pt x="133" y="38"/>
                      </a:cubicBezTo>
                      <a:cubicBezTo>
                        <a:pt x="137" y="32"/>
                        <a:pt x="135" y="25"/>
                        <a:pt x="134" y="21"/>
                      </a:cubicBezTo>
                      <a:cubicBezTo>
                        <a:pt x="132" y="14"/>
                        <a:pt x="126" y="6"/>
                        <a:pt x="121" y="4"/>
                      </a:cubicBezTo>
                      <a:cubicBezTo>
                        <a:pt x="114" y="1"/>
                        <a:pt x="110" y="0"/>
                        <a:pt x="101" y="9"/>
                      </a:cubicBezTo>
                      <a:cubicBezTo>
                        <a:pt x="101" y="9"/>
                        <a:pt x="101" y="9"/>
                        <a:pt x="101" y="9"/>
                      </a:cubicBezTo>
                      <a:cubicBezTo>
                        <a:pt x="96" y="15"/>
                        <a:pt x="92" y="20"/>
                        <a:pt x="88" y="25"/>
                      </a:cubicBezTo>
                      <a:cubicBezTo>
                        <a:pt x="72" y="45"/>
                        <a:pt x="65" y="52"/>
                        <a:pt x="1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37" name="Freeform 30">
                  <a:extLst>
                    <a:ext uri="{FF2B5EF4-FFF2-40B4-BE49-F238E27FC236}">
                      <a16:creationId xmlns:a16="http://schemas.microsoft.com/office/drawing/2014/main" id="{32CDE503-E3B4-48B3-9E70-3D7D990374D3}"/>
                    </a:ext>
                    <a:ext uri="{C183D7F6-B498-43B3-948B-1728B52AA6E4}">
                      <adec:decorative xmlns:adec="http://schemas.microsoft.com/office/drawing/2017/decorative" val="1"/>
                    </a:ext>
                  </a:extLst>
                </p:cNvPr>
                <p:cNvSpPr>
                  <a:spLocks noEditPoints="1"/>
                </p:cNvSpPr>
                <p:nvPr/>
              </p:nvSpPr>
              <p:spPr bwMode="auto">
                <a:xfrm>
                  <a:off x="4756151" y="2841626"/>
                  <a:ext cx="490538" cy="1036638"/>
                </a:xfrm>
                <a:custGeom>
                  <a:avLst/>
                  <a:gdLst>
                    <a:gd name="T0" fmla="*/ 98 w 109"/>
                    <a:gd name="T1" fmla="*/ 83 h 231"/>
                    <a:gd name="T2" fmla="*/ 103 w 109"/>
                    <a:gd name="T3" fmla="*/ 41 h 231"/>
                    <a:gd name="T4" fmla="*/ 107 w 109"/>
                    <a:gd name="T5" fmla="*/ 4 h 231"/>
                    <a:gd name="T6" fmla="*/ 27 w 109"/>
                    <a:gd name="T7" fmla="*/ 21 h 231"/>
                    <a:gd name="T8" fmla="*/ 76 w 109"/>
                    <a:gd name="T9" fmla="*/ 194 h 231"/>
                    <a:gd name="T10" fmla="*/ 87 w 109"/>
                    <a:gd name="T11" fmla="*/ 217 h 231"/>
                    <a:gd name="T12" fmla="*/ 94 w 109"/>
                    <a:gd name="T13" fmla="*/ 231 h 231"/>
                    <a:gd name="T14" fmla="*/ 102 w 109"/>
                    <a:gd name="T15" fmla="*/ 132 h 231"/>
                    <a:gd name="T16" fmla="*/ 98 w 109"/>
                    <a:gd name="T17" fmla="*/ 83 h 231"/>
                    <a:gd name="T18" fmla="*/ 77 w 109"/>
                    <a:gd name="T19" fmla="*/ 33 h 231"/>
                    <a:gd name="T20" fmla="*/ 62 w 109"/>
                    <a:gd name="T21" fmla="*/ 41 h 231"/>
                    <a:gd name="T22" fmla="*/ 59 w 109"/>
                    <a:gd name="T23" fmla="*/ 41 h 231"/>
                    <a:gd name="T24" fmla="*/ 39 w 109"/>
                    <a:gd name="T25" fmla="*/ 28 h 231"/>
                    <a:gd name="T26" fmla="*/ 59 w 109"/>
                    <a:gd name="T27" fmla="*/ 15 h 231"/>
                    <a:gd name="T28" fmla="*/ 83 w 109"/>
                    <a:gd name="T29" fmla="*/ 21 h 231"/>
                    <a:gd name="T30" fmla="*/ 83 w 109"/>
                    <a:gd name="T31" fmla="*/ 21 h 231"/>
                    <a:gd name="T32" fmla="*/ 77 w 109"/>
                    <a:gd name="T33"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231">
                      <a:moveTo>
                        <a:pt x="98" y="83"/>
                      </a:moveTo>
                      <a:cubicBezTo>
                        <a:pt x="99" y="67"/>
                        <a:pt x="101" y="54"/>
                        <a:pt x="103" y="41"/>
                      </a:cubicBezTo>
                      <a:cubicBezTo>
                        <a:pt x="105" y="28"/>
                        <a:pt x="107" y="17"/>
                        <a:pt x="107" y="4"/>
                      </a:cubicBezTo>
                      <a:cubicBezTo>
                        <a:pt x="76" y="0"/>
                        <a:pt x="41" y="1"/>
                        <a:pt x="27" y="21"/>
                      </a:cubicBezTo>
                      <a:cubicBezTo>
                        <a:pt x="0" y="59"/>
                        <a:pt x="53" y="154"/>
                        <a:pt x="76" y="194"/>
                      </a:cubicBezTo>
                      <a:cubicBezTo>
                        <a:pt x="81" y="204"/>
                        <a:pt x="85" y="212"/>
                        <a:pt x="87" y="217"/>
                      </a:cubicBezTo>
                      <a:cubicBezTo>
                        <a:pt x="90" y="222"/>
                        <a:pt x="92" y="227"/>
                        <a:pt x="94" y="231"/>
                      </a:cubicBezTo>
                      <a:cubicBezTo>
                        <a:pt x="109" y="198"/>
                        <a:pt x="106" y="164"/>
                        <a:pt x="102" y="132"/>
                      </a:cubicBezTo>
                      <a:cubicBezTo>
                        <a:pt x="100" y="116"/>
                        <a:pt x="98" y="99"/>
                        <a:pt x="98" y="83"/>
                      </a:cubicBezTo>
                      <a:close/>
                      <a:moveTo>
                        <a:pt x="77" y="33"/>
                      </a:moveTo>
                      <a:cubicBezTo>
                        <a:pt x="75" y="35"/>
                        <a:pt x="69" y="40"/>
                        <a:pt x="62" y="41"/>
                      </a:cubicBezTo>
                      <a:cubicBezTo>
                        <a:pt x="62" y="41"/>
                        <a:pt x="61" y="41"/>
                        <a:pt x="59" y="41"/>
                      </a:cubicBezTo>
                      <a:cubicBezTo>
                        <a:pt x="49" y="41"/>
                        <a:pt x="40" y="33"/>
                        <a:pt x="39" y="28"/>
                      </a:cubicBezTo>
                      <a:cubicBezTo>
                        <a:pt x="38" y="21"/>
                        <a:pt x="49" y="16"/>
                        <a:pt x="59" y="15"/>
                      </a:cubicBezTo>
                      <a:cubicBezTo>
                        <a:pt x="70" y="14"/>
                        <a:pt x="82" y="15"/>
                        <a:pt x="83" y="21"/>
                      </a:cubicBezTo>
                      <a:cubicBezTo>
                        <a:pt x="83" y="21"/>
                        <a:pt x="83" y="21"/>
                        <a:pt x="83" y="21"/>
                      </a:cubicBezTo>
                      <a:cubicBezTo>
                        <a:pt x="83" y="24"/>
                        <a:pt x="81" y="29"/>
                        <a:pt x="7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38" name="Freeform 31">
                  <a:extLst>
                    <a:ext uri="{FF2B5EF4-FFF2-40B4-BE49-F238E27FC236}">
                      <a16:creationId xmlns:a16="http://schemas.microsoft.com/office/drawing/2014/main" id="{1E23EB50-8FE1-431D-ACDE-3CE150EF50A5}"/>
                    </a:ext>
                    <a:ext uri="{C183D7F6-B498-43B3-948B-1728B52AA6E4}">
                      <adec:decorative xmlns:adec="http://schemas.microsoft.com/office/drawing/2017/decorative" val="1"/>
                    </a:ext>
                  </a:extLst>
                </p:cNvPr>
                <p:cNvSpPr>
                  <a:spLocks noEditPoints="1"/>
                </p:cNvSpPr>
                <p:nvPr/>
              </p:nvSpPr>
              <p:spPr bwMode="auto">
                <a:xfrm>
                  <a:off x="3278188" y="2841626"/>
                  <a:ext cx="695325" cy="1244600"/>
                </a:xfrm>
                <a:custGeom>
                  <a:avLst/>
                  <a:gdLst>
                    <a:gd name="T0" fmla="*/ 104 w 155"/>
                    <a:gd name="T1" fmla="*/ 8 h 277"/>
                    <a:gd name="T2" fmla="*/ 7 w 155"/>
                    <a:gd name="T3" fmla="*/ 36 h 277"/>
                    <a:gd name="T4" fmla="*/ 8 w 155"/>
                    <a:gd name="T5" fmla="*/ 44 h 277"/>
                    <a:gd name="T6" fmla="*/ 4 w 155"/>
                    <a:gd name="T7" fmla="*/ 156 h 277"/>
                    <a:gd name="T8" fmla="*/ 33 w 155"/>
                    <a:gd name="T9" fmla="*/ 247 h 277"/>
                    <a:gd name="T10" fmla="*/ 99 w 155"/>
                    <a:gd name="T11" fmla="*/ 277 h 277"/>
                    <a:gd name="T12" fmla="*/ 112 w 155"/>
                    <a:gd name="T13" fmla="*/ 240 h 277"/>
                    <a:gd name="T14" fmla="*/ 113 w 155"/>
                    <a:gd name="T15" fmla="*/ 235 h 277"/>
                    <a:gd name="T16" fmla="*/ 122 w 155"/>
                    <a:gd name="T17" fmla="*/ 215 h 277"/>
                    <a:gd name="T18" fmla="*/ 134 w 155"/>
                    <a:gd name="T19" fmla="*/ 42 h 277"/>
                    <a:gd name="T20" fmla="*/ 104 w 155"/>
                    <a:gd name="T21" fmla="*/ 8 h 277"/>
                    <a:gd name="T22" fmla="*/ 122 w 155"/>
                    <a:gd name="T23" fmla="*/ 36 h 277"/>
                    <a:gd name="T24" fmla="*/ 99 w 155"/>
                    <a:gd name="T25" fmla="*/ 52 h 277"/>
                    <a:gd name="T26" fmla="*/ 96 w 155"/>
                    <a:gd name="T27" fmla="*/ 52 h 277"/>
                    <a:gd name="T28" fmla="*/ 78 w 155"/>
                    <a:gd name="T29" fmla="*/ 41 h 277"/>
                    <a:gd name="T30" fmla="*/ 74 w 155"/>
                    <a:gd name="T31" fmla="*/ 30 h 277"/>
                    <a:gd name="T32" fmla="*/ 77 w 155"/>
                    <a:gd name="T33" fmla="*/ 24 h 277"/>
                    <a:gd name="T34" fmla="*/ 100 w 155"/>
                    <a:gd name="T35" fmla="*/ 21 h 277"/>
                    <a:gd name="T36" fmla="*/ 122 w 155"/>
                    <a:gd name="T37" fmla="*/ 3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77">
                      <a:moveTo>
                        <a:pt x="104" y="8"/>
                      </a:moveTo>
                      <a:cubicBezTo>
                        <a:pt x="68" y="0"/>
                        <a:pt x="17" y="27"/>
                        <a:pt x="7" y="36"/>
                      </a:cubicBezTo>
                      <a:cubicBezTo>
                        <a:pt x="7" y="39"/>
                        <a:pt x="7" y="41"/>
                        <a:pt x="8" y="44"/>
                      </a:cubicBezTo>
                      <a:cubicBezTo>
                        <a:pt x="9" y="67"/>
                        <a:pt x="11" y="108"/>
                        <a:pt x="4" y="156"/>
                      </a:cubicBezTo>
                      <a:cubicBezTo>
                        <a:pt x="0" y="190"/>
                        <a:pt x="10" y="224"/>
                        <a:pt x="33" y="247"/>
                      </a:cubicBezTo>
                      <a:cubicBezTo>
                        <a:pt x="51" y="266"/>
                        <a:pt x="75" y="277"/>
                        <a:pt x="99" y="277"/>
                      </a:cubicBezTo>
                      <a:cubicBezTo>
                        <a:pt x="102" y="265"/>
                        <a:pt x="106" y="253"/>
                        <a:pt x="112" y="240"/>
                      </a:cubicBezTo>
                      <a:cubicBezTo>
                        <a:pt x="113" y="235"/>
                        <a:pt x="113" y="235"/>
                        <a:pt x="113" y="235"/>
                      </a:cubicBezTo>
                      <a:cubicBezTo>
                        <a:pt x="116" y="228"/>
                        <a:pt x="119" y="221"/>
                        <a:pt x="122" y="215"/>
                      </a:cubicBezTo>
                      <a:cubicBezTo>
                        <a:pt x="136" y="182"/>
                        <a:pt x="155" y="140"/>
                        <a:pt x="134" y="42"/>
                      </a:cubicBezTo>
                      <a:cubicBezTo>
                        <a:pt x="130" y="23"/>
                        <a:pt x="120" y="11"/>
                        <a:pt x="104" y="8"/>
                      </a:cubicBezTo>
                      <a:close/>
                      <a:moveTo>
                        <a:pt x="122" y="36"/>
                      </a:moveTo>
                      <a:cubicBezTo>
                        <a:pt x="121" y="43"/>
                        <a:pt x="110" y="52"/>
                        <a:pt x="99" y="52"/>
                      </a:cubicBezTo>
                      <a:cubicBezTo>
                        <a:pt x="98" y="52"/>
                        <a:pt x="97" y="52"/>
                        <a:pt x="96" y="52"/>
                      </a:cubicBezTo>
                      <a:cubicBezTo>
                        <a:pt x="90" y="51"/>
                        <a:pt x="82" y="47"/>
                        <a:pt x="78" y="41"/>
                      </a:cubicBezTo>
                      <a:cubicBezTo>
                        <a:pt x="76" y="38"/>
                        <a:pt x="74" y="34"/>
                        <a:pt x="74" y="30"/>
                      </a:cubicBezTo>
                      <a:cubicBezTo>
                        <a:pt x="74" y="29"/>
                        <a:pt x="75" y="27"/>
                        <a:pt x="77" y="24"/>
                      </a:cubicBezTo>
                      <a:cubicBezTo>
                        <a:pt x="82" y="21"/>
                        <a:pt x="90" y="20"/>
                        <a:pt x="100" y="21"/>
                      </a:cubicBezTo>
                      <a:cubicBezTo>
                        <a:pt x="111" y="23"/>
                        <a:pt x="123" y="29"/>
                        <a:pt x="12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613" name="Group 105">
                <a:extLst>
                  <a:ext uri="{FF2B5EF4-FFF2-40B4-BE49-F238E27FC236}">
                    <a16:creationId xmlns:a16="http://schemas.microsoft.com/office/drawing/2014/main" id="{9F59DAF1-9098-4B7B-B49E-BF495A47C709}"/>
                  </a:ext>
                </a:extLst>
              </p:cNvPr>
              <p:cNvGrpSpPr>
                <a:grpSpLocks noChangeAspect="1"/>
              </p:cNvGrpSpPr>
              <p:nvPr/>
            </p:nvGrpSpPr>
            <p:grpSpPr bwMode="auto">
              <a:xfrm>
                <a:off x="9844422" y="5683234"/>
                <a:ext cx="138227" cy="128151"/>
                <a:chOff x="2192" y="2781"/>
                <a:chExt cx="343" cy="318"/>
              </a:xfrm>
            </p:grpSpPr>
            <p:sp>
              <p:nvSpPr>
                <p:cNvPr id="614" name="AutoShape 104">
                  <a:extLst>
                    <a:ext uri="{FF2B5EF4-FFF2-40B4-BE49-F238E27FC236}">
                      <a16:creationId xmlns:a16="http://schemas.microsoft.com/office/drawing/2014/main" id="{7C58A996-F80A-46DD-9EA5-394E61153A4A}"/>
                    </a:ext>
                    <a:ext uri="{C183D7F6-B498-43B3-948B-1728B52AA6E4}">
                      <adec:decorative xmlns:adec="http://schemas.microsoft.com/office/drawing/2017/decorative" val="1"/>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5" name="Rectangle 106">
                  <a:extLst>
                    <a:ext uri="{FF2B5EF4-FFF2-40B4-BE49-F238E27FC236}">
                      <a16:creationId xmlns:a16="http://schemas.microsoft.com/office/drawing/2014/main" id="{BE5340B2-F7BA-4062-B9D6-5A9FF70DFA5B}"/>
                    </a:ext>
                    <a:ext uri="{C183D7F6-B498-43B3-948B-1728B52AA6E4}">
                      <adec:decorative xmlns:adec="http://schemas.microsoft.com/office/drawing/2017/decorative" val="1"/>
                    </a:ext>
                  </a:extLst>
                </p:cNvPr>
                <p:cNvSpPr>
                  <a:spLocks noChangeArrowheads="1"/>
                </p:cNvSpPr>
                <p:nvPr/>
              </p:nvSpPr>
              <p:spPr bwMode="auto">
                <a:xfrm>
                  <a:off x="2192" y="2787"/>
                  <a:ext cx="343" cy="312"/>
                </a:xfrm>
                <a:prstGeom prst="rect">
                  <a:avLst/>
                </a:prstGeom>
                <a:solidFill>
                  <a:schemeClr val="bg2"/>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6" name="Rectangle 107">
                  <a:extLst>
                    <a:ext uri="{FF2B5EF4-FFF2-40B4-BE49-F238E27FC236}">
                      <a16:creationId xmlns:a16="http://schemas.microsoft.com/office/drawing/2014/main" id="{EAEF1D6E-9425-4FDC-82B7-6D1C157396DA}"/>
                    </a:ext>
                    <a:ext uri="{C183D7F6-B498-43B3-948B-1728B52AA6E4}">
                      <adec:decorative xmlns:adec="http://schemas.microsoft.com/office/drawing/2017/decorative" val="1"/>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7" name="Rectangle 108">
                  <a:extLst>
                    <a:ext uri="{FF2B5EF4-FFF2-40B4-BE49-F238E27FC236}">
                      <a16:creationId xmlns:a16="http://schemas.microsoft.com/office/drawing/2014/main" id="{B6EFBFAB-94FE-483B-9248-E2478E987AD6}"/>
                    </a:ext>
                    <a:ext uri="{C183D7F6-B498-43B3-948B-1728B52AA6E4}">
                      <adec:decorative xmlns:adec="http://schemas.microsoft.com/office/drawing/2017/decorative" val="1"/>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8" name="Rectangle 109">
                  <a:extLst>
                    <a:ext uri="{FF2B5EF4-FFF2-40B4-BE49-F238E27FC236}">
                      <a16:creationId xmlns:a16="http://schemas.microsoft.com/office/drawing/2014/main" id="{AE61B92F-497B-4E0A-AAEC-95AD4168F18B}"/>
                    </a:ext>
                    <a:ext uri="{C183D7F6-B498-43B3-948B-1728B52AA6E4}">
                      <adec:decorative xmlns:adec="http://schemas.microsoft.com/office/drawing/2017/decorative" val="1"/>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9" name="Rectangle 110">
                  <a:extLst>
                    <a:ext uri="{FF2B5EF4-FFF2-40B4-BE49-F238E27FC236}">
                      <a16:creationId xmlns:a16="http://schemas.microsoft.com/office/drawing/2014/main" id="{BC5986F1-0626-4BE2-9918-ABD8C6178F83}"/>
                    </a:ext>
                    <a:ext uri="{C183D7F6-B498-43B3-948B-1728B52AA6E4}">
                      <adec:decorative xmlns:adec="http://schemas.microsoft.com/office/drawing/2017/decorative" val="1"/>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0" name="Oval 111">
                  <a:extLst>
                    <a:ext uri="{FF2B5EF4-FFF2-40B4-BE49-F238E27FC236}">
                      <a16:creationId xmlns:a16="http://schemas.microsoft.com/office/drawing/2014/main" id="{70BED81F-E09F-4B1A-A5D3-94FEA9221143}"/>
                    </a:ext>
                    <a:ext uri="{C183D7F6-B498-43B3-948B-1728B52AA6E4}">
                      <adec:decorative xmlns:adec="http://schemas.microsoft.com/office/drawing/2017/decorative" val="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1" name="Oval 112">
                  <a:extLst>
                    <a:ext uri="{FF2B5EF4-FFF2-40B4-BE49-F238E27FC236}">
                      <a16:creationId xmlns:a16="http://schemas.microsoft.com/office/drawing/2014/main" id="{3A1DE1D5-C36D-40D3-A314-DA30A7339844}"/>
                    </a:ext>
                    <a:ext uri="{C183D7F6-B498-43B3-948B-1728B52AA6E4}">
                      <adec:decorative xmlns:adec="http://schemas.microsoft.com/office/drawing/2017/decorative" val="1"/>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2" name="Oval 113">
                  <a:extLst>
                    <a:ext uri="{FF2B5EF4-FFF2-40B4-BE49-F238E27FC236}">
                      <a16:creationId xmlns:a16="http://schemas.microsoft.com/office/drawing/2014/main" id="{820BECAE-DC3A-437C-95E5-E368BA66B883}"/>
                    </a:ext>
                    <a:ext uri="{C183D7F6-B498-43B3-948B-1728B52AA6E4}">
                      <adec:decorative xmlns:adec="http://schemas.microsoft.com/office/drawing/2017/decorative" val="1"/>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3" name="Oval 114">
                  <a:extLst>
                    <a:ext uri="{FF2B5EF4-FFF2-40B4-BE49-F238E27FC236}">
                      <a16:creationId xmlns:a16="http://schemas.microsoft.com/office/drawing/2014/main" id="{F299EFC7-9561-4B07-88FF-EAE0A9D33283}"/>
                    </a:ext>
                    <a:ext uri="{C183D7F6-B498-43B3-948B-1728B52AA6E4}">
                      <adec:decorative xmlns:adec="http://schemas.microsoft.com/office/drawing/2017/decorative" val="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4" name="Oval 115">
                  <a:extLst>
                    <a:ext uri="{FF2B5EF4-FFF2-40B4-BE49-F238E27FC236}">
                      <a16:creationId xmlns:a16="http://schemas.microsoft.com/office/drawing/2014/main" id="{AC34C443-7921-45E5-A0C5-FAB35B274C2A}"/>
                    </a:ext>
                    <a:ext uri="{C183D7F6-B498-43B3-948B-1728B52AA6E4}">
                      <adec:decorative xmlns:adec="http://schemas.microsoft.com/office/drawing/2017/decorative" val="1"/>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5" name="Oval 116">
                  <a:extLst>
                    <a:ext uri="{FF2B5EF4-FFF2-40B4-BE49-F238E27FC236}">
                      <a16:creationId xmlns:a16="http://schemas.microsoft.com/office/drawing/2014/main" id="{F228CE8A-B2AF-49A2-B214-C56ECB71D5FF}"/>
                    </a:ext>
                    <a:ext uri="{C183D7F6-B498-43B3-948B-1728B52AA6E4}">
                      <adec:decorative xmlns:adec="http://schemas.microsoft.com/office/drawing/2017/decorative" val="1"/>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6" name="Oval 117">
                  <a:extLst>
                    <a:ext uri="{FF2B5EF4-FFF2-40B4-BE49-F238E27FC236}">
                      <a16:creationId xmlns:a16="http://schemas.microsoft.com/office/drawing/2014/main" id="{585489E5-8A94-4FB6-8309-83CBC459CDFB}"/>
                    </a:ext>
                    <a:ext uri="{C183D7F6-B498-43B3-948B-1728B52AA6E4}">
                      <adec:decorative xmlns:adec="http://schemas.microsoft.com/office/drawing/2017/decorative" val="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7" name="Oval 118">
                  <a:extLst>
                    <a:ext uri="{FF2B5EF4-FFF2-40B4-BE49-F238E27FC236}">
                      <a16:creationId xmlns:a16="http://schemas.microsoft.com/office/drawing/2014/main" id="{46DA4808-281E-4A01-BFAE-176CC9770D6D}"/>
                    </a:ext>
                    <a:ext uri="{C183D7F6-B498-43B3-948B-1728B52AA6E4}">
                      <adec:decorative xmlns:adec="http://schemas.microsoft.com/office/drawing/2017/decorative" val="1"/>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8" name="Oval 119">
                  <a:extLst>
                    <a:ext uri="{FF2B5EF4-FFF2-40B4-BE49-F238E27FC236}">
                      <a16:creationId xmlns:a16="http://schemas.microsoft.com/office/drawing/2014/main" id="{896B684D-F74C-441B-BC6F-9BCC0E0CFE1F}"/>
                    </a:ext>
                    <a:ext uri="{C183D7F6-B498-43B3-948B-1728B52AA6E4}">
                      <adec:decorative xmlns:adec="http://schemas.microsoft.com/office/drawing/2017/decorative" val="1"/>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9" name="Oval 120">
                  <a:extLst>
                    <a:ext uri="{FF2B5EF4-FFF2-40B4-BE49-F238E27FC236}">
                      <a16:creationId xmlns:a16="http://schemas.microsoft.com/office/drawing/2014/main" id="{7E815CEB-E259-44AF-A37B-2D5BC7127AB9}"/>
                    </a:ext>
                    <a:ext uri="{C183D7F6-B498-43B3-948B-1728B52AA6E4}">
                      <adec:decorative xmlns:adec="http://schemas.microsoft.com/office/drawing/2017/decorative" val="1"/>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0" name="Oval 121">
                  <a:extLst>
                    <a:ext uri="{FF2B5EF4-FFF2-40B4-BE49-F238E27FC236}">
                      <a16:creationId xmlns:a16="http://schemas.microsoft.com/office/drawing/2014/main" id="{782E5076-7461-44B6-827E-85D91357C1E7}"/>
                    </a:ext>
                    <a:ext uri="{C183D7F6-B498-43B3-948B-1728B52AA6E4}">
                      <adec:decorative xmlns:adec="http://schemas.microsoft.com/office/drawing/2017/decorative" val="1"/>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1" name="Oval 122">
                  <a:extLst>
                    <a:ext uri="{FF2B5EF4-FFF2-40B4-BE49-F238E27FC236}">
                      <a16:creationId xmlns:a16="http://schemas.microsoft.com/office/drawing/2014/main" id="{A9930AC2-78FC-46B3-B18B-090B4D276F72}"/>
                    </a:ext>
                    <a:ext uri="{C183D7F6-B498-43B3-948B-1728B52AA6E4}">
                      <adec:decorative xmlns:adec="http://schemas.microsoft.com/office/drawing/2017/decorative" val="1"/>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639" name="Connector: Elbow 638">
              <a:extLst>
                <a:ext uri="{FF2B5EF4-FFF2-40B4-BE49-F238E27FC236}">
                  <a16:creationId xmlns:a16="http://schemas.microsoft.com/office/drawing/2014/main" id="{26F9B0C8-55A1-45CE-B879-8C7522A244A8}"/>
                </a:ext>
                <a:ext uri="{C183D7F6-B498-43B3-948B-1728B52AA6E4}">
                  <adec:decorative xmlns:adec="http://schemas.microsoft.com/office/drawing/2017/decorative" val="1"/>
                </a:ext>
              </a:extLst>
            </p:cNvPr>
            <p:cNvCxnSpPr>
              <a:cxnSpLocks/>
              <a:stCxn id="344" idx="3"/>
              <a:endCxn id="582" idx="1"/>
            </p:cNvCxnSpPr>
            <p:nvPr/>
          </p:nvCxnSpPr>
          <p:spPr>
            <a:xfrm flipV="1">
              <a:off x="9033792" y="3349199"/>
              <a:ext cx="1086428" cy="2627711"/>
            </a:xfrm>
            <a:prstGeom prst="bentConnector3">
              <a:avLst>
                <a:gd name="adj1" fmla="val 68265"/>
              </a:avLst>
            </a:prstGeom>
            <a:noFill/>
            <a:ln w="19050" cap="flat" cmpd="sng" algn="ctr">
              <a:solidFill>
                <a:srgbClr val="50E6FF"/>
              </a:solidFill>
              <a:prstDash val="sysDash"/>
              <a:miter lim="800000"/>
              <a:tailEnd type="triangle"/>
            </a:ln>
            <a:effectLst/>
          </p:spPr>
        </p:cxnSp>
        <p:cxnSp>
          <p:nvCxnSpPr>
            <p:cNvPr id="641" name="Connector: Elbow 640">
              <a:extLst>
                <a:ext uri="{FF2B5EF4-FFF2-40B4-BE49-F238E27FC236}">
                  <a16:creationId xmlns:a16="http://schemas.microsoft.com/office/drawing/2014/main" id="{99E63535-4E56-4913-9986-B630A6038E39}"/>
                </a:ext>
                <a:ext uri="{C183D7F6-B498-43B3-948B-1728B52AA6E4}">
                  <adec:decorative xmlns:adec="http://schemas.microsoft.com/office/drawing/2017/decorative" val="1"/>
                </a:ext>
              </a:extLst>
            </p:cNvPr>
            <p:cNvCxnSpPr>
              <a:cxnSpLocks/>
              <a:stCxn id="344" idx="3"/>
              <a:endCxn id="611" idx="1"/>
            </p:cNvCxnSpPr>
            <p:nvPr/>
          </p:nvCxnSpPr>
          <p:spPr>
            <a:xfrm flipV="1">
              <a:off x="9033792" y="2792898"/>
              <a:ext cx="1086428" cy="3184012"/>
            </a:xfrm>
            <a:prstGeom prst="bentConnector3">
              <a:avLst>
                <a:gd name="adj1" fmla="val 68119"/>
              </a:avLst>
            </a:prstGeom>
            <a:noFill/>
            <a:ln w="19050" cap="flat" cmpd="sng" algn="ctr">
              <a:solidFill>
                <a:srgbClr val="50E6FF"/>
              </a:solidFill>
              <a:prstDash val="sysDash"/>
              <a:miter lim="800000"/>
              <a:tailEnd type="triangle"/>
            </a:ln>
            <a:effectLst/>
          </p:spPr>
        </p:cxnSp>
        <p:sp>
          <p:nvSpPr>
            <p:cNvPr id="652" name="Rectangle 651">
              <a:extLst>
                <a:ext uri="{FF2B5EF4-FFF2-40B4-BE49-F238E27FC236}">
                  <a16:creationId xmlns:a16="http://schemas.microsoft.com/office/drawing/2014/main" id="{6231136C-0B4E-496E-B198-E810C3AF164B}"/>
                </a:ext>
                <a:ext uri="{C183D7F6-B498-43B3-948B-1728B52AA6E4}">
                  <adec:decorative xmlns:adec="http://schemas.microsoft.com/office/drawing/2017/decorative" val="1"/>
                </a:ext>
              </a:extLst>
            </p:cNvPr>
            <p:cNvSpPr/>
            <p:nvPr/>
          </p:nvSpPr>
          <p:spPr>
            <a:xfrm>
              <a:off x="7871546" y="2475201"/>
              <a:ext cx="1242286" cy="3115378"/>
            </a:xfrm>
            <a:prstGeom prst="rect">
              <a:avLst/>
            </a:prstGeom>
            <a:noFill/>
            <a:ln w="12700" cap="flat" cmpd="sng" algn="ctr">
              <a:solidFill>
                <a:schemeClr val="tx1"/>
              </a:solid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4" name="Text Placeholder 2">
              <a:extLst>
                <a:ext uri="{FF2B5EF4-FFF2-40B4-BE49-F238E27FC236}">
                  <a16:creationId xmlns:a16="http://schemas.microsoft.com/office/drawing/2014/main" id="{7E2C09E0-E67F-477E-A924-FF64D099B542}"/>
                </a:ext>
                <a:ext uri="{C183D7F6-B498-43B3-948B-1728B52AA6E4}">
                  <adec:decorative xmlns:adec="http://schemas.microsoft.com/office/drawing/2017/decorative" val="1"/>
                </a:ext>
              </a:extLst>
            </p:cNvPr>
            <p:cNvSpPr txBox="1">
              <a:spLocks/>
            </p:cNvSpPr>
            <p:nvPr/>
          </p:nvSpPr>
          <p:spPr>
            <a:xfrm>
              <a:off x="7969823" y="3669150"/>
              <a:ext cx="1045730" cy="307777"/>
            </a:xfrm>
            <a:prstGeom prst="rect">
              <a:avLst/>
            </a:prstGeom>
          </p:spPr>
          <p:txBody>
            <a:bodyPr vert="horz" wrap="square" lIns="0" tIns="0" rIns="0" bIns="0" rtlCol="0">
              <a:spAutoFit/>
            </a:bodyPr>
            <a:lstStyle>
              <a:defPPr>
                <a:defRPr lang="en-US"/>
              </a:defPPr>
              <a:lvl1pPr marR="0" lvl="0" indent="0" defTabSz="913727" fontAlgn="auto">
                <a:lnSpc>
                  <a:spcPct val="100000"/>
                </a:lnSpc>
                <a:spcBef>
                  <a:spcPts val="0"/>
                </a:spcBef>
                <a:spcAft>
                  <a:spcPts val="1273"/>
                </a:spcAft>
                <a:buClrTx/>
                <a:buSzPct val="90000"/>
                <a:buFont typeface="Wingdings" panose="05000000000000000000" pitchFamily="2" charset="2"/>
                <a:buNone/>
                <a:tabLst/>
                <a:defRPr kumimoji="0" sz="1000" b="0" i="0" u="none" strike="noStrike" cap="none" spc="0" normalizeH="0" baseline="0">
                  <a:ln>
                    <a:noFill/>
                  </a:ln>
                  <a:solidFill>
                    <a:prstClr val="white"/>
                  </a:solidFill>
                  <a:effectLst/>
                  <a:uLnTx/>
                  <a:uFillTx/>
                  <a:latin typeface="+mj-lt"/>
                </a:defRPr>
              </a:lvl1pPr>
              <a:lvl2pPr marL="228600" marR="0" indent="0" defTabSz="932742" fontAlgn="auto">
                <a:lnSpc>
                  <a:spcPct val="90000"/>
                </a:lnSpc>
                <a:spcBef>
                  <a:spcPts val="0"/>
                </a:spcBef>
                <a:spcAft>
                  <a:spcPts val="1300"/>
                </a:spcAft>
                <a:buClrTx/>
                <a:buSzPct val="90000"/>
                <a:buFont typeface="Wingdings" panose="05000000000000000000" pitchFamily="2" charset="2"/>
                <a:buNone/>
                <a:tabLst/>
                <a:defRPr sz="2000" spc="0" baseline="0">
                  <a:solidFill>
                    <a:srgbClr val="000000"/>
                  </a:solidFill>
                </a:defRPr>
              </a:lvl2pPr>
              <a:lvl3pPr marL="457200" marR="0" indent="0" defTabSz="932742" fontAlgn="auto">
                <a:lnSpc>
                  <a:spcPct val="90000"/>
                </a:lnSpc>
                <a:spcBef>
                  <a:spcPts val="0"/>
                </a:spcBef>
                <a:spcAft>
                  <a:spcPts val="1300"/>
                </a:spcAft>
                <a:buClrTx/>
                <a:buSzPct val="90000"/>
                <a:buFont typeface="Wingdings" panose="05000000000000000000" pitchFamily="2" charset="2"/>
                <a:buNone/>
                <a:tabLst/>
                <a:defRPr sz="2000" spc="0" baseline="0">
                  <a:solidFill>
                    <a:srgbClr val="000000"/>
                  </a:solidFill>
                </a:defRPr>
              </a:lvl3pPr>
              <a:lvl4pPr marL="685800" marR="0" indent="0" defTabSz="932742" fontAlgn="auto">
                <a:lnSpc>
                  <a:spcPct val="90000"/>
                </a:lnSpc>
                <a:spcBef>
                  <a:spcPts val="0"/>
                </a:spcBef>
                <a:spcAft>
                  <a:spcPts val="1300"/>
                </a:spcAft>
                <a:buClrTx/>
                <a:buSzPct val="90000"/>
                <a:buFont typeface="Wingdings" panose="05000000000000000000" pitchFamily="2" charset="2"/>
                <a:buNone/>
                <a:tabLst/>
                <a:defRPr sz="2000" spc="0" baseline="0">
                  <a:solidFill>
                    <a:srgbClr val="000000"/>
                  </a:solidFill>
                </a:defRPr>
              </a:lvl4pPr>
              <a:lvl5pPr marL="914400" marR="0" indent="0" defTabSz="932742" fontAlgn="auto">
                <a:lnSpc>
                  <a:spcPct val="90000"/>
                </a:lnSpc>
                <a:spcBef>
                  <a:spcPts val="0"/>
                </a:spcBef>
                <a:spcAft>
                  <a:spcPts val="0"/>
                </a:spcAft>
                <a:buClrTx/>
                <a:buSzPct val="90000"/>
                <a:buFont typeface="Wingdings" panose="05000000000000000000" pitchFamily="2" charset="2"/>
                <a:buNone/>
                <a:tabLst/>
                <a:defRPr sz="1600" spc="0" baseline="0">
                  <a:solidFill>
                    <a:srgbClr val="000000"/>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3727" rtl="0" eaLnBrk="1" fontAlgn="auto" latinLnBrk="0" hangingPunct="1">
                <a:lnSpc>
                  <a:spcPct val="100000"/>
                </a:lnSpc>
                <a:spcBef>
                  <a:spcPts val="0"/>
                </a:spcBef>
                <a:spcAft>
                  <a:spcPts val="1273"/>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prstClr val="white"/>
                  </a:solidFill>
                  <a:effectLst/>
                  <a:uLnTx/>
                  <a:uFillTx/>
                  <a:latin typeface="Segoe UI Semibold"/>
                  <a:ea typeface="+mn-ea"/>
                  <a:cs typeface="+mn-cs"/>
                </a:rPr>
                <a:t>COORDINATOR </a:t>
              </a:r>
              <a:br>
                <a:rPr kumimoji="0" lang="en-US" sz="1000" b="0" i="0" u="none" strike="noStrike" kern="1200" cap="none" spc="0" normalizeH="0" baseline="0" noProof="0">
                  <a:ln>
                    <a:noFill/>
                  </a:ln>
                  <a:solidFill>
                    <a:prstClr val="white"/>
                  </a:solidFill>
                  <a:effectLst/>
                  <a:uLnTx/>
                  <a:uFillTx/>
                  <a:latin typeface="Segoe UI Semibold"/>
                  <a:ea typeface="+mn-ea"/>
                  <a:cs typeface="+mn-cs"/>
                </a:rPr>
              </a:br>
              <a:r>
                <a:rPr kumimoji="0" lang="en-US" sz="1000" b="0" i="0" u="none" strike="noStrike" kern="1200" cap="none" spc="0" normalizeH="0" baseline="0" noProof="0">
                  <a:ln>
                    <a:noFill/>
                  </a:ln>
                  <a:solidFill>
                    <a:prstClr val="white"/>
                  </a:solidFill>
                  <a:effectLst/>
                  <a:uLnTx/>
                  <a:uFillTx/>
                  <a:latin typeface="Segoe UI Semibold"/>
                  <a:ea typeface="+mn-ea"/>
                  <a:cs typeface="+mn-cs"/>
                </a:rPr>
                <a:t>Primary</a:t>
              </a:r>
            </a:p>
          </p:txBody>
        </p:sp>
        <p:grpSp>
          <p:nvGrpSpPr>
            <p:cNvPr id="1054" name="Group 1053">
              <a:extLst>
                <a:ext uri="{FF2B5EF4-FFF2-40B4-BE49-F238E27FC236}">
                  <a16:creationId xmlns:a16="http://schemas.microsoft.com/office/drawing/2014/main" id="{FC3C9950-5403-4D80-A4E7-499FBEF0637B}"/>
                </a:ext>
              </a:extLst>
            </p:cNvPr>
            <p:cNvGrpSpPr/>
            <p:nvPr/>
          </p:nvGrpSpPr>
          <p:grpSpPr>
            <a:xfrm>
              <a:off x="8017356" y="2644376"/>
              <a:ext cx="950664" cy="950665"/>
              <a:chOff x="7969823" y="2549842"/>
              <a:chExt cx="1045730" cy="1045731"/>
            </a:xfrm>
          </p:grpSpPr>
          <p:sp>
            <p:nvSpPr>
              <p:cNvPr id="653" name="Metadata box">
                <a:extLst>
                  <a:ext uri="{FF2B5EF4-FFF2-40B4-BE49-F238E27FC236}">
                    <a16:creationId xmlns:a16="http://schemas.microsoft.com/office/drawing/2014/main" id="{A3D4E825-1486-46F1-9508-49AC1C937000}"/>
                  </a:ext>
                  <a:ext uri="{C183D7F6-B498-43B3-948B-1728B52AA6E4}">
                    <adec:decorative xmlns:adec="http://schemas.microsoft.com/office/drawing/2017/decorative" val="1"/>
                  </a:ext>
                </a:extLst>
              </p:cNvPr>
              <p:cNvSpPr/>
              <p:nvPr/>
            </p:nvSpPr>
            <p:spPr bwMode="auto">
              <a:xfrm>
                <a:off x="7969823" y="2549842"/>
                <a:ext cx="1045730" cy="1045731"/>
              </a:xfrm>
              <a:prstGeom prst="rect">
                <a:avLst/>
              </a:prstGeom>
              <a:noFill/>
              <a:ln w="19050" cap="flat" cmpd="sng" algn="ctr">
                <a:solidFill>
                  <a:srgbClr val="0078D4"/>
                </a:solidFill>
                <a:prstDash val="solid"/>
                <a:miter lim="800000"/>
                <a:headEnd type="none" w="med" len="med"/>
                <a:tailEnd type="none" w="med" len="med"/>
              </a:ln>
              <a:effectLst/>
            </p:spPr>
            <p:txBody>
              <a:bodyPr rot="0" spcFirstLastPara="0" vertOverflow="overflow" horzOverflow="overflow" vert="horz" wrap="square" lIns="27432" tIns="27432" rIns="27432" bIns="27432" numCol="1" spcCol="0" rtlCol="0" fromWordArt="0" anchor="t" anchorCtr="0" forceAA="0" compatLnSpc="1">
                <a:prstTxWarp prst="textNoShape">
                  <a:avLst/>
                </a:prstTxWarp>
                <a:noAutofit/>
              </a:bodyPr>
              <a:lstStyle/>
              <a:p>
                <a:pPr marL="0" marR="0" lvl="0" indent="0" algn="r" defTabSz="913727" rtl="0" eaLnBrk="1" fontAlgn="auto" latinLnBrk="0" hangingPunct="1">
                  <a:lnSpc>
                    <a:spcPct val="90000"/>
                  </a:lnSpc>
                  <a:spcBef>
                    <a:spcPts val="0"/>
                  </a:spcBef>
                  <a:spcAft>
                    <a:spcPts val="1273"/>
                  </a:spcAft>
                  <a:buClrTx/>
                  <a:buSzPct val="90000"/>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grpSp>
            <p:nvGrpSpPr>
              <p:cNvPr id="655" name="Group 654">
                <a:extLst>
                  <a:ext uri="{FF2B5EF4-FFF2-40B4-BE49-F238E27FC236}">
                    <a16:creationId xmlns:a16="http://schemas.microsoft.com/office/drawing/2014/main" id="{7CE2AE50-7928-4B5C-B825-5DE19C9F6B81}"/>
                  </a:ext>
                </a:extLst>
              </p:cNvPr>
              <p:cNvGrpSpPr>
                <a:grpSpLocks noChangeAspect="1"/>
              </p:cNvGrpSpPr>
              <p:nvPr/>
            </p:nvGrpSpPr>
            <p:grpSpPr>
              <a:xfrm>
                <a:off x="8174994" y="2753352"/>
                <a:ext cx="635388" cy="667292"/>
                <a:chOff x="2235201" y="1839913"/>
                <a:chExt cx="3659187" cy="3790951"/>
              </a:xfrm>
              <a:solidFill>
                <a:sysClr val="window" lastClr="FFFFFF"/>
              </a:solidFill>
            </p:grpSpPr>
            <p:sp>
              <p:nvSpPr>
                <p:cNvPr id="656" name="Freeform 25">
                  <a:extLst>
                    <a:ext uri="{FF2B5EF4-FFF2-40B4-BE49-F238E27FC236}">
                      <a16:creationId xmlns:a16="http://schemas.microsoft.com/office/drawing/2014/main" id="{0395C600-6D5C-4B10-82E1-9FA489E6AC36}"/>
                    </a:ext>
                    <a:ext uri="{C183D7F6-B498-43B3-948B-1728B52AA6E4}">
                      <adec:decorative xmlns:adec="http://schemas.microsoft.com/office/drawing/2017/decorative" val="1"/>
                    </a:ext>
                  </a:extLst>
                </p:cNvPr>
                <p:cNvSpPr>
                  <a:spLocks/>
                </p:cNvSpPr>
                <p:nvPr/>
              </p:nvSpPr>
              <p:spPr bwMode="auto">
                <a:xfrm>
                  <a:off x="3313113" y="1924051"/>
                  <a:ext cx="1911350" cy="3706813"/>
                </a:xfrm>
                <a:custGeom>
                  <a:avLst/>
                  <a:gdLst>
                    <a:gd name="T0" fmla="*/ 70 w 425"/>
                    <a:gd name="T1" fmla="*/ 185 h 825"/>
                    <a:gd name="T2" fmla="*/ 151 w 425"/>
                    <a:gd name="T3" fmla="*/ 240 h 825"/>
                    <a:gd name="T4" fmla="*/ 137 w 425"/>
                    <a:gd name="T5" fmla="*/ 430 h 825"/>
                    <a:gd name="T6" fmla="*/ 129 w 425"/>
                    <a:gd name="T7" fmla="*/ 448 h 825"/>
                    <a:gd name="T8" fmla="*/ 128 w 425"/>
                    <a:gd name="T9" fmla="*/ 453 h 825"/>
                    <a:gd name="T10" fmla="*/ 117 w 425"/>
                    <a:gd name="T11" fmla="*/ 487 h 825"/>
                    <a:gd name="T12" fmla="*/ 142 w 425"/>
                    <a:gd name="T13" fmla="*/ 490 h 825"/>
                    <a:gd name="T14" fmla="*/ 171 w 425"/>
                    <a:gd name="T15" fmla="*/ 524 h 825"/>
                    <a:gd name="T16" fmla="*/ 173 w 425"/>
                    <a:gd name="T17" fmla="*/ 532 h 825"/>
                    <a:gd name="T18" fmla="*/ 173 w 425"/>
                    <a:gd name="T19" fmla="*/ 536 h 825"/>
                    <a:gd name="T20" fmla="*/ 183 w 425"/>
                    <a:gd name="T21" fmla="*/ 763 h 825"/>
                    <a:gd name="T22" fmla="*/ 274 w 425"/>
                    <a:gd name="T23" fmla="*/ 813 h 825"/>
                    <a:gd name="T24" fmla="*/ 359 w 425"/>
                    <a:gd name="T25" fmla="*/ 728 h 825"/>
                    <a:gd name="T26" fmla="*/ 381 w 425"/>
                    <a:gd name="T27" fmla="*/ 548 h 825"/>
                    <a:gd name="T28" fmla="*/ 419 w 425"/>
                    <a:gd name="T29" fmla="*/ 485 h 825"/>
                    <a:gd name="T30" fmla="*/ 413 w 425"/>
                    <a:gd name="T31" fmla="*/ 476 h 825"/>
                    <a:gd name="T32" fmla="*/ 384 w 425"/>
                    <a:gd name="T33" fmla="*/ 431 h 825"/>
                    <a:gd name="T34" fmla="*/ 374 w 425"/>
                    <a:gd name="T35" fmla="*/ 411 h 825"/>
                    <a:gd name="T36" fmla="*/ 327 w 425"/>
                    <a:gd name="T37" fmla="*/ 210 h 825"/>
                    <a:gd name="T38" fmla="*/ 425 w 425"/>
                    <a:gd name="T39" fmla="*/ 181 h 825"/>
                    <a:gd name="T40" fmla="*/ 373 w 425"/>
                    <a:gd name="T41" fmla="*/ 92 h 825"/>
                    <a:gd name="T42" fmla="*/ 181 w 425"/>
                    <a:gd name="T43" fmla="*/ 0 h 825"/>
                    <a:gd name="T44" fmla="*/ 63 w 425"/>
                    <a:gd name="T45" fmla="*/ 45 h 825"/>
                    <a:gd name="T46" fmla="*/ 0 w 425"/>
                    <a:gd name="T47" fmla="*/ 208 h 825"/>
                    <a:gd name="T48" fmla="*/ 7 w 425"/>
                    <a:gd name="T49" fmla="*/ 205 h 825"/>
                    <a:gd name="T50" fmla="*/ 70 w 425"/>
                    <a:gd name="T51" fmla="*/ 18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825">
                      <a:moveTo>
                        <a:pt x="70" y="185"/>
                      </a:moveTo>
                      <a:cubicBezTo>
                        <a:pt x="113" y="181"/>
                        <a:pt x="142" y="200"/>
                        <a:pt x="151" y="240"/>
                      </a:cubicBezTo>
                      <a:cubicBezTo>
                        <a:pt x="174" y="347"/>
                        <a:pt x="153" y="395"/>
                        <a:pt x="137" y="430"/>
                      </a:cubicBezTo>
                      <a:cubicBezTo>
                        <a:pt x="135" y="436"/>
                        <a:pt x="132" y="442"/>
                        <a:pt x="129" y="448"/>
                      </a:cubicBezTo>
                      <a:cubicBezTo>
                        <a:pt x="128" y="453"/>
                        <a:pt x="128" y="453"/>
                        <a:pt x="128" y="453"/>
                      </a:cubicBezTo>
                      <a:cubicBezTo>
                        <a:pt x="123" y="465"/>
                        <a:pt x="119" y="477"/>
                        <a:pt x="117" y="487"/>
                      </a:cubicBezTo>
                      <a:cubicBezTo>
                        <a:pt x="128" y="484"/>
                        <a:pt x="137" y="488"/>
                        <a:pt x="142" y="490"/>
                      </a:cubicBezTo>
                      <a:cubicBezTo>
                        <a:pt x="155" y="496"/>
                        <a:pt x="166" y="509"/>
                        <a:pt x="171" y="524"/>
                      </a:cubicBezTo>
                      <a:cubicBezTo>
                        <a:pt x="172" y="527"/>
                        <a:pt x="173" y="529"/>
                        <a:pt x="173" y="532"/>
                      </a:cubicBezTo>
                      <a:cubicBezTo>
                        <a:pt x="173" y="533"/>
                        <a:pt x="173" y="535"/>
                        <a:pt x="173" y="536"/>
                      </a:cubicBezTo>
                      <a:cubicBezTo>
                        <a:pt x="170" y="644"/>
                        <a:pt x="175" y="741"/>
                        <a:pt x="183" y="763"/>
                      </a:cubicBezTo>
                      <a:cubicBezTo>
                        <a:pt x="197" y="796"/>
                        <a:pt x="217" y="825"/>
                        <a:pt x="274" y="813"/>
                      </a:cubicBezTo>
                      <a:cubicBezTo>
                        <a:pt x="330" y="801"/>
                        <a:pt x="349" y="781"/>
                        <a:pt x="359" y="728"/>
                      </a:cubicBezTo>
                      <a:cubicBezTo>
                        <a:pt x="365" y="687"/>
                        <a:pt x="379" y="572"/>
                        <a:pt x="381" y="548"/>
                      </a:cubicBezTo>
                      <a:cubicBezTo>
                        <a:pt x="379" y="499"/>
                        <a:pt x="405" y="489"/>
                        <a:pt x="419" y="485"/>
                      </a:cubicBezTo>
                      <a:cubicBezTo>
                        <a:pt x="418" y="483"/>
                        <a:pt x="415" y="479"/>
                        <a:pt x="413" y="476"/>
                      </a:cubicBezTo>
                      <a:cubicBezTo>
                        <a:pt x="404" y="466"/>
                        <a:pt x="393" y="452"/>
                        <a:pt x="384" y="431"/>
                      </a:cubicBezTo>
                      <a:cubicBezTo>
                        <a:pt x="383" y="428"/>
                        <a:pt x="379" y="420"/>
                        <a:pt x="374" y="411"/>
                      </a:cubicBezTo>
                      <a:cubicBezTo>
                        <a:pt x="347" y="363"/>
                        <a:pt x="291" y="262"/>
                        <a:pt x="327" y="210"/>
                      </a:cubicBezTo>
                      <a:cubicBezTo>
                        <a:pt x="344" y="186"/>
                        <a:pt x="376" y="177"/>
                        <a:pt x="425" y="181"/>
                      </a:cubicBezTo>
                      <a:cubicBezTo>
                        <a:pt x="418" y="162"/>
                        <a:pt x="402" y="127"/>
                        <a:pt x="373" y="92"/>
                      </a:cubicBezTo>
                      <a:cubicBezTo>
                        <a:pt x="338" y="51"/>
                        <a:pt x="277" y="2"/>
                        <a:pt x="181" y="0"/>
                      </a:cubicBezTo>
                      <a:cubicBezTo>
                        <a:pt x="133" y="0"/>
                        <a:pt x="93" y="14"/>
                        <a:pt x="63" y="45"/>
                      </a:cubicBezTo>
                      <a:cubicBezTo>
                        <a:pt x="16" y="92"/>
                        <a:pt x="3" y="168"/>
                        <a:pt x="0" y="208"/>
                      </a:cubicBezTo>
                      <a:cubicBezTo>
                        <a:pt x="2" y="207"/>
                        <a:pt x="5" y="206"/>
                        <a:pt x="7" y="205"/>
                      </a:cubicBezTo>
                      <a:cubicBezTo>
                        <a:pt x="19" y="198"/>
                        <a:pt x="43" y="188"/>
                        <a:pt x="70"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57" name="Freeform 26">
                  <a:extLst>
                    <a:ext uri="{FF2B5EF4-FFF2-40B4-BE49-F238E27FC236}">
                      <a16:creationId xmlns:a16="http://schemas.microsoft.com/office/drawing/2014/main" id="{A7F7A557-7270-4338-92A8-9CD41F06EBE8}"/>
                    </a:ext>
                    <a:ext uri="{C183D7F6-B498-43B3-948B-1728B52AA6E4}">
                      <adec:decorative xmlns:adec="http://schemas.microsoft.com/office/drawing/2017/decorative" val="1"/>
                    </a:ext>
                  </a:extLst>
                </p:cNvPr>
                <p:cNvSpPr>
                  <a:spLocks/>
                </p:cNvSpPr>
                <p:nvPr/>
              </p:nvSpPr>
              <p:spPr bwMode="auto">
                <a:xfrm>
                  <a:off x="5133976" y="4206876"/>
                  <a:ext cx="652463" cy="201613"/>
                </a:xfrm>
                <a:custGeom>
                  <a:avLst/>
                  <a:gdLst>
                    <a:gd name="T0" fmla="*/ 2 w 145"/>
                    <a:gd name="T1" fmla="*/ 39 h 45"/>
                    <a:gd name="T2" fmla="*/ 45 w 145"/>
                    <a:gd name="T3" fmla="*/ 44 h 45"/>
                    <a:gd name="T4" fmla="*/ 109 w 145"/>
                    <a:gd name="T5" fmla="*/ 31 h 45"/>
                    <a:gd name="T6" fmla="*/ 145 w 145"/>
                    <a:gd name="T7" fmla="*/ 7 h 45"/>
                    <a:gd name="T8" fmla="*/ 145 w 145"/>
                    <a:gd name="T9" fmla="*/ 7 h 45"/>
                    <a:gd name="T10" fmla="*/ 33 w 145"/>
                    <a:gd name="T11" fmla="*/ 3 h 45"/>
                    <a:gd name="T12" fmla="*/ 29 w 145"/>
                    <a:gd name="T13" fmla="*/ 0 h 45"/>
                    <a:gd name="T14" fmla="*/ 24 w 145"/>
                    <a:gd name="T15" fmla="*/ 2 h 45"/>
                    <a:gd name="T16" fmla="*/ 2 w 145"/>
                    <a:gd name="T17"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45">
                      <a:moveTo>
                        <a:pt x="2" y="39"/>
                      </a:moveTo>
                      <a:cubicBezTo>
                        <a:pt x="5" y="41"/>
                        <a:pt x="19" y="45"/>
                        <a:pt x="45" y="44"/>
                      </a:cubicBezTo>
                      <a:cubicBezTo>
                        <a:pt x="69" y="43"/>
                        <a:pt x="93" y="38"/>
                        <a:pt x="109" y="31"/>
                      </a:cubicBezTo>
                      <a:cubicBezTo>
                        <a:pt x="126" y="23"/>
                        <a:pt x="138" y="14"/>
                        <a:pt x="145" y="7"/>
                      </a:cubicBezTo>
                      <a:cubicBezTo>
                        <a:pt x="145" y="7"/>
                        <a:pt x="145" y="7"/>
                        <a:pt x="145" y="7"/>
                      </a:cubicBezTo>
                      <a:cubicBezTo>
                        <a:pt x="92" y="18"/>
                        <a:pt x="54" y="17"/>
                        <a:pt x="33" y="3"/>
                      </a:cubicBezTo>
                      <a:cubicBezTo>
                        <a:pt x="32" y="2"/>
                        <a:pt x="31" y="1"/>
                        <a:pt x="29" y="0"/>
                      </a:cubicBezTo>
                      <a:cubicBezTo>
                        <a:pt x="27" y="1"/>
                        <a:pt x="26" y="1"/>
                        <a:pt x="24" y="2"/>
                      </a:cubicBezTo>
                      <a:cubicBezTo>
                        <a:pt x="12" y="5"/>
                        <a:pt x="0" y="8"/>
                        <a:pt x="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58" name="Freeform 27">
                  <a:extLst>
                    <a:ext uri="{FF2B5EF4-FFF2-40B4-BE49-F238E27FC236}">
                      <a16:creationId xmlns:a16="http://schemas.microsoft.com/office/drawing/2014/main" id="{4CB835E0-C55F-45A8-84EE-135F8B7D6305}"/>
                    </a:ext>
                    <a:ext uri="{C183D7F6-B498-43B3-948B-1728B52AA6E4}">
                      <adec:decorative xmlns:adec="http://schemas.microsoft.com/office/drawing/2017/decorative" val="1"/>
                    </a:ext>
                  </a:extLst>
                </p:cNvPr>
                <p:cNvSpPr>
                  <a:spLocks/>
                </p:cNvSpPr>
                <p:nvPr/>
              </p:nvSpPr>
              <p:spPr bwMode="auto">
                <a:xfrm>
                  <a:off x="2235201" y="1839913"/>
                  <a:ext cx="1289050" cy="2698750"/>
                </a:xfrm>
                <a:custGeom>
                  <a:avLst/>
                  <a:gdLst>
                    <a:gd name="T0" fmla="*/ 61 w 287"/>
                    <a:gd name="T1" fmla="*/ 48 h 601"/>
                    <a:gd name="T2" fmla="*/ 4 w 287"/>
                    <a:gd name="T3" fmla="*/ 213 h 601"/>
                    <a:gd name="T4" fmla="*/ 48 w 287"/>
                    <a:gd name="T5" fmla="*/ 416 h 601"/>
                    <a:gd name="T6" fmla="*/ 146 w 287"/>
                    <a:gd name="T7" fmla="*/ 594 h 601"/>
                    <a:gd name="T8" fmla="*/ 186 w 287"/>
                    <a:gd name="T9" fmla="*/ 576 h 601"/>
                    <a:gd name="T10" fmla="*/ 256 w 287"/>
                    <a:gd name="T11" fmla="*/ 497 h 601"/>
                    <a:gd name="T12" fmla="*/ 246 w 287"/>
                    <a:gd name="T13" fmla="*/ 488 h 601"/>
                    <a:gd name="T14" fmla="*/ 211 w 287"/>
                    <a:gd name="T15" fmla="*/ 375 h 601"/>
                    <a:gd name="T16" fmla="*/ 214 w 287"/>
                    <a:gd name="T17" fmla="*/ 269 h 601"/>
                    <a:gd name="T18" fmla="*/ 213 w 287"/>
                    <a:gd name="T19" fmla="*/ 255 h 601"/>
                    <a:gd name="T20" fmla="*/ 285 w 287"/>
                    <a:gd name="T21" fmla="*/ 45 h 601"/>
                    <a:gd name="T22" fmla="*/ 287 w 287"/>
                    <a:gd name="T23" fmla="*/ 44 h 601"/>
                    <a:gd name="T24" fmla="*/ 61 w 287"/>
                    <a:gd name="T25" fmla="*/ 48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601">
                      <a:moveTo>
                        <a:pt x="61" y="48"/>
                      </a:moveTo>
                      <a:cubicBezTo>
                        <a:pt x="20" y="78"/>
                        <a:pt x="0" y="133"/>
                        <a:pt x="4" y="213"/>
                      </a:cubicBezTo>
                      <a:cubicBezTo>
                        <a:pt x="6" y="238"/>
                        <a:pt x="21" y="328"/>
                        <a:pt x="48" y="416"/>
                      </a:cubicBezTo>
                      <a:cubicBezTo>
                        <a:pt x="80" y="519"/>
                        <a:pt x="115" y="584"/>
                        <a:pt x="146" y="594"/>
                      </a:cubicBezTo>
                      <a:cubicBezTo>
                        <a:pt x="151" y="596"/>
                        <a:pt x="165" y="601"/>
                        <a:pt x="186" y="576"/>
                      </a:cubicBezTo>
                      <a:cubicBezTo>
                        <a:pt x="215" y="541"/>
                        <a:pt x="243" y="510"/>
                        <a:pt x="256" y="497"/>
                      </a:cubicBezTo>
                      <a:cubicBezTo>
                        <a:pt x="253" y="494"/>
                        <a:pt x="249" y="491"/>
                        <a:pt x="246" y="488"/>
                      </a:cubicBezTo>
                      <a:cubicBezTo>
                        <a:pt x="218" y="458"/>
                        <a:pt x="205" y="417"/>
                        <a:pt x="211" y="375"/>
                      </a:cubicBezTo>
                      <a:cubicBezTo>
                        <a:pt x="217" y="330"/>
                        <a:pt x="215" y="290"/>
                        <a:pt x="214" y="269"/>
                      </a:cubicBezTo>
                      <a:cubicBezTo>
                        <a:pt x="213" y="263"/>
                        <a:pt x="213" y="258"/>
                        <a:pt x="213" y="255"/>
                      </a:cubicBezTo>
                      <a:cubicBezTo>
                        <a:pt x="213" y="247"/>
                        <a:pt x="211" y="120"/>
                        <a:pt x="285" y="45"/>
                      </a:cubicBezTo>
                      <a:cubicBezTo>
                        <a:pt x="285" y="45"/>
                        <a:pt x="286" y="44"/>
                        <a:pt x="287" y="44"/>
                      </a:cubicBezTo>
                      <a:cubicBezTo>
                        <a:pt x="242" y="29"/>
                        <a:pt x="129" y="0"/>
                        <a:pt x="61"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59" name="Freeform 28">
                  <a:extLst>
                    <a:ext uri="{FF2B5EF4-FFF2-40B4-BE49-F238E27FC236}">
                      <a16:creationId xmlns:a16="http://schemas.microsoft.com/office/drawing/2014/main" id="{504FD1D1-314C-4D75-80F9-6900D97BB0CF}"/>
                    </a:ext>
                    <a:ext uri="{C183D7F6-B498-43B3-948B-1728B52AA6E4}">
                      <adec:decorative xmlns:adec="http://schemas.microsoft.com/office/drawing/2017/decorative" val="1"/>
                    </a:ext>
                  </a:extLst>
                </p:cNvPr>
                <p:cNvSpPr>
                  <a:spLocks/>
                </p:cNvSpPr>
                <p:nvPr/>
              </p:nvSpPr>
              <p:spPr bwMode="auto">
                <a:xfrm>
                  <a:off x="4621213" y="1879601"/>
                  <a:ext cx="1273175" cy="2130425"/>
                </a:xfrm>
                <a:custGeom>
                  <a:avLst/>
                  <a:gdLst>
                    <a:gd name="T0" fmla="*/ 251 w 283"/>
                    <a:gd name="T1" fmla="*/ 84 h 474"/>
                    <a:gd name="T2" fmla="*/ 75 w 283"/>
                    <a:gd name="T3" fmla="*/ 0 h 474"/>
                    <a:gd name="T4" fmla="*/ 0 w 283"/>
                    <a:gd name="T5" fmla="*/ 8 h 474"/>
                    <a:gd name="T6" fmla="*/ 100 w 283"/>
                    <a:gd name="T7" fmla="*/ 83 h 474"/>
                    <a:gd name="T8" fmla="*/ 163 w 283"/>
                    <a:gd name="T9" fmla="*/ 202 h 474"/>
                    <a:gd name="T10" fmla="*/ 163 w 283"/>
                    <a:gd name="T11" fmla="*/ 209 h 474"/>
                    <a:gd name="T12" fmla="*/ 159 w 283"/>
                    <a:gd name="T13" fmla="*/ 258 h 474"/>
                    <a:gd name="T14" fmla="*/ 154 w 283"/>
                    <a:gd name="T15" fmla="*/ 298 h 474"/>
                    <a:gd name="T16" fmla="*/ 158 w 283"/>
                    <a:gd name="T17" fmla="*/ 343 h 474"/>
                    <a:gd name="T18" fmla="*/ 141 w 283"/>
                    <a:gd name="T19" fmla="*/ 469 h 474"/>
                    <a:gd name="T20" fmla="*/ 142 w 283"/>
                    <a:gd name="T21" fmla="*/ 470 h 474"/>
                    <a:gd name="T22" fmla="*/ 145 w 283"/>
                    <a:gd name="T23" fmla="*/ 474 h 474"/>
                    <a:gd name="T24" fmla="*/ 251 w 283"/>
                    <a:gd name="T25" fmla="*/ 8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3" h="474">
                      <a:moveTo>
                        <a:pt x="251" y="84"/>
                      </a:moveTo>
                      <a:cubicBezTo>
                        <a:pt x="209" y="30"/>
                        <a:pt x="150" y="2"/>
                        <a:pt x="75" y="0"/>
                      </a:cubicBezTo>
                      <a:cubicBezTo>
                        <a:pt x="45" y="0"/>
                        <a:pt x="19" y="4"/>
                        <a:pt x="0" y="8"/>
                      </a:cubicBezTo>
                      <a:cubicBezTo>
                        <a:pt x="44" y="28"/>
                        <a:pt x="77" y="57"/>
                        <a:pt x="100" y="83"/>
                      </a:cubicBezTo>
                      <a:cubicBezTo>
                        <a:pt x="141" y="131"/>
                        <a:pt x="161" y="184"/>
                        <a:pt x="163" y="202"/>
                      </a:cubicBezTo>
                      <a:cubicBezTo>
                        <a:pt x="163" y="205"/>
                        <a:pt x="163" y="207"/>
                        <a:pt x="163" y="209"/>
                      </a:cubicBezTo>
                      <a:cubicBezTo>
                        <a:pt x="163" y="228"/>
                        <a:pt x="161" y="243"/>
                        <a:pt x="159" y="258"/>
                      </a:cubicBezTo>
                      <a:cubicBezTo>
                        <a:pt x="157" y="271"/>
                        <a:pt x="154" y="283"/>
                        <a:pt x="154" y="298"/>
                      </a:cubicBezTo>
                      <a:cubicBezTo>
                        <a:pt x="154" y="312"/>
                        <a:pt x="155" y="327"/>
                        <a:pt x="158" y="343"/>
                      </a:cubicBezTo>
                      <a:cubicBezTo>
                        <a:pt x="162" y="381"/>
                        <a:pt x="167" y="425"/>
                        <a:pt x="141" y="469"/>
                      </a:cubicBezTo>
                      <a:cubicBezTo>
                        <a:pt x="141" y="469"/>
                        <a:pt x="141" y="470"/>
                        <a:pt x="142" y="470"/>
                      </a:cubicBezTo>
                      <a:cubicBezTo>
                        <a:pt x="143" y="472"/>
                        <a:pt x="144" y="473"/>
                        <a:pt x="145" y="474"/>
                      </a:cubicBezTo>
                      <a:cubicBezTo>
                        <a:pt x="248" y="312"/>
                        <a:pt x="283" y="125"/>
                        <a:pt x="251"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0" name="Freeform 29">
                  <a:extLst>
                    <a:ext uri="{FF2B5EF4-FFF2-40B4-BE49-F238E27FC236}">
                      <a16:creationId xmlns:a16="http://schemas.microsoft.com/office/drawing/2014/main" id="{BFD53D89-C336-42CA-AA9A-B1B02A4F7A4A}"/>
                    </a:ext>
                    <a:ext uri="{C183D7F6-B498-43B3-948B-1728B52AA6E4}">
                      <adec:decorative xmlns:adec="http://schemas.microsoft.com/office/drawing/2017/decorative" val="1"/>
                    </a:ext>
                  </a:extLst>
                </p:cNvPr>
                <p:cNvSpPr>
                  <a:spLocks/>
                </p:cNvSpPr>
                <p:nvPr/>
              </p:nvSpPr>
              <p:spPr bwMode="auto">
                <a:xfrm>
                  <a:off x="3367088" y="4216401"/>
                  <a:ext cx="615950" cy="376238"/>
                </a:xfrm>
                <a:custGeom>
                  <a:avLst/>
                  <a:gdLst>
                    <a:gd name="T0" fmla="*/ 18 w 137"/>
                    <a:gd name="T1" fmla="*/ 61 h 84"/>
                    <a:gd name="T2" fmla="*/ 0 w 137"/>
                    <a:gd name="T3" fmla="*/ 67 h 84"/>
                    <a:gd name="T4" fmla="*/ 17 w 137"/>
                    <a:gd name="T5" fmla="*/ 74 h 84"/>
                    <a:gd name="T6" fmla="*/ 133 w 137"/>
                    <a:gd name="T7" fmla="*/ 38 h 84"/>
                    <a:gd name="T8" fmla="*/ 134 w 137"/>
                    <a:gd name="T9" fmla="*/ 21 h 84"/>
                    <a:gd name="T10" fmla="*/ 121 w 137"/>
                    <a:gd name="T11" fmla="*/ 4 h 84"/>
                    <a:gd name="T12" fmla="*/ 101 w 137"/>
                    <a:gd name="T13" fmla="*/ 9 h 84"/>
                    <a:gd name="T14" fmla="*/ 101 w 137"/>
                    <a:gd name="T15" fmla="*/ 9 h 84"/>
                    <a:gd name="T16" fmla="*/ 88 w 137"/>
                    <a:gd name="T17" fmla="*/ 25 h 84"/>
                    <a:gd name="T18" fmla="*/ 18 w 137"/>
                    <a:gd name="T19"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84">
                      <a:moveTo>
                        <a:pt x="18" y="61"/>
                      </a:moveTo>
                      <a:cubicBezTo>
                        <a:pt x="8" y="64"/>
                        <a:pt x="3" y="66"/>
                        <a:pt x="0" y="67"/>
                      </a:cubicBezTo>
                      <a:cubicBezTo>
                        <a:pt x="3" y="70"/>
                        <a:pt x="10" y="73"/>
                        <a:pt x="17" y="74"/>
                      </a:cubicBezTo>
                      <a:cubicBezTo>
                        <a:pt x="51" y="83"/>
                        <a:pt x="99" y="84"/>
                        <a:pt x="133" y="38"/>
                      </a:cubicBezTo>
                      <a:cubicBezTo>
                        <a:pt x="137" y="32"/>
                        <a:pt x="135" y="25"/>
                        <a:pt x="134" y="21"/>
                      </a:cubicBezTo>
                      <a:cubicBezTo>
                        <a:pt x="132" y="14"/>
                        <a:pt x="126" y="6"/>
                        <a:pt x="121" y="4"/>
                      </a:cubicBezTo>
                      <a:cubicBezTo>
                        <a:pt x="114" y="1"/>
                        <a:pt x="110" y="0"/>
                        <a:pt x="101" y="9"/>
                      </a:cubicBezTo>
                      <a:cubicBezTo>
                        <a:pt x="101" y="9"/>
                        <a:pt x="101" y="9"/>
                        <a:pt x="101" y="9"/>
                      </a:cubicBezTo>
                      <a:cubicBezTo>
                        <a:pt x="96" y="15"/>
                        <a:pt x="92" y="20"/>
                        <a:pt x="88" y="25"/>
                      </a:cubicBezTo>
                      <a:cubicBezTo>
                        <a:pt x="72" y="45"/>
                        <a:pt x="65" y="52"/>
                        <a:pt x="1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1" name="Freeform 30">
                  <a:extLst>
                    <a:ext uri="{FF2B5EF4-FFF2-40B4-BE49-F238E27FC236}">
                      <a16:creationId xmlns:a16="http://schemas.microsoft.com/office/drawing/2014/main" id="{0C0C801D-E2A2-4153-8F33-9537E521F753}"/>
                    </a:ext>
                    <a:ext uri="{C183D7F6-B498-43B3-948B-1728B52AA6E4}">
                      <adec:decorative xmlns:adec="http://schemas.microsoft.com/office/drawing/2017/decorative" val="1"/>
                    </a:ext>
                  </a:extLst>
                </p:cNvPr>
                <p:cNvSpPr>
                  <a:spLocks noEditPoints="1"/>
                </p:cNvSpPr>
                <p:nvPr/>
              </p:nvSpPr>
              <p:spPr bwMode="auto">
                <a:xfrm>
                  <a:off x="4756151" y="2841626"/>
                  <a:ext cx="490538" cy="1036638"/>
                </a:xfrm>
                <a:custGeom>
                  <a:avLst/>
                  <a:gdLst>
                    <a:gd name="T0" fmla="*/ 98 w 109"/>
                    <a:gd name="T1" fmla="*/ 83 h 231"/>
                    <a:gd name="T2" fmla="*/ 103 w 109"/>
                    <a:gd name="T3" fmla="*/ 41 h 231"/>
                    <a:gd name="T4" fmla="*/ 107 w 109"/>
                    <a:gd name="T5" fmla="*/ 4 h 231"/>
                    <a:gd name="T6" fmla="*/ 27 w 109"/>
                    <a:gd name="T7" fmla="*/ 21 h 231"/>
                    <a:gd name="T8" fmla="*/ 76 w 109"/>
                    <a:gd name="T9" fmla="*/ 194 h 231"/>
                    <a:gd name="T10" fmla="*/ 87 w 109"/>
                    <a:gd name="T11" fmla="*/ 217 h 231"/>
                    <a:gd name="T12" fmla="*/ 94 w 109"/>
                    <a:gd name="T13" fmla="*/ 231 h 231"/>
                    <a:gd name="T14" fmla="*/ 102 w 109"/>
                    <a:gd name="T15" fmla="*/ 132 h 231"/>
                    <a:gd name="T16" fmla="*/ 98 w 109"/>
                    <a:gd name="T17" fmla="*/ 83 h 231"/>
                    <a:gd name="T18" fmla="*/ 77 w 109"/>
                    <a:gd name="T19" fmla="*/ 33 h 231"/>
                    <a:gd name="T20" fmla="*/ 62 w 109"/>
                    <a:gd name="T21" fmla="*/ 41 h 231"/>
                    <a:gd name="T22" fmla="*/ 59 w 109"/>
                    <a:gd name="T23" fmla="*/ 41 h 231"/>
                    <a:gd name="T24" fmla="*/ 39 w 109"/>
                    <a:gd name="T25" fmla="*/ 28 h 231"/>
                    <a:gd name="T26" fmla="*/ 59 w 109"/>
                    <a:gd name="T27" fmla="*/ 15 h 231"/>
                    <a:gd name="T28" fmla="*/ 83 w 109"/>
                    <a:gd name="T29" fmla="*/ 21 h 231"/>
                    <a:gd name="T30" fmla="*/ 83 w 109"/>
                    <a:gd name="T31" fmla="*/ 21 h 231"/>
                    <a:gd name="T32" fmla="*/ 77 w 109"/>
                    <a:gd name="T33"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231">
                      <a:moveTo>
                        <a:pt x="98" y="83"/>
                      </a:moveTo>
                      <a:cubicBezTo>
                        <a:pt x="99" y="67"/>
                        <a:pt x="101" y="54"/>
                        <a:pt x="103" y="41"/>
                      </a:cubicBezTo>
                      <a:cubicBezTo>
                        <a:pt x="105" y="28"/>
                        <a:pt x="107" y="17"/>
                        <a:pt x="107" y="4"/>
                      </a:cubicBezTo>
                      <a:cubicBezTo>
                        <a:pt x="76" y="0"/>
                        <a:pt x="41" y="1"/>
                        <a:pt x="27" y="21"/>
                      </a:cubicBezTo>
                      <a:cubicBezTo>
                        <a:pt x="0" y="59"/>
                        <a:pt x="53" y="154"/>
                        <a:pt x="76" y="194"/>
                      </a:cubicBezTo>
                      <a:cubicBezTo>
                        <a:pt x="81" y="204"/>
                        <a:pt x="85" y="212"/>
                        <a:pt x="87" y="217"/>
                      </a:cubicBezTo>
                      <a:cubicBezTo>
                        <a:pt x="90" y="222"/>
                        <a:pt x="92" y="227"/>
                        <a:pt x="94" y="231"/>
                      </a:cubicBezTo>
                      <a:cubicBezTo>
                        <a:pt x="109" y="198"/>
                        <a:pt x="106" y="164"/>
                        <a:pt x="102" y="132"/>
                      </a:cubicBezTo>
                      <a:cubicBezTo>
                        <a:pt x="100" y="116"/>
                        <a:pt x="98" y="99"/>
                        <a:pt x="98" y="83"/>
                      </a:cubicBezTo>
                      <a:close/>
                      <a:moveTo>
                        <a:pt x="77" y="33"/>
                      </a:moveTo>
                      <a:cubicBezTo>
                        <a:pt x="75" y="35"/>
                        <a:pt x="69" y="40"/>
                        <a:pt x="62" y="41"/>
                      </a:cubicBezTo>
                      <a:cubicBezTo>
                        <a:pt x="62" y="41"/>
                        <a:pt x="61" y="41"/>
                        <a:pt x="59" y="41"/>
                      </a:cubicBezTo>
                      <a:cubicBezTo>
                        <a:pt x="49" y="41"/>
                        <a:pt x="40" y="33"/>
                        <a:pt x="39" y="28"/>
                      </a:cubicBezTo>
                      <a:cubicBezTo>
                        <a:pt x="38" y="21"/>
                        <a:pt x="49" y="16"/>
                        <a:pt x="59" y="15"/>
                      </a:cubicBezTo>
                      <a:cubicBezTo>
                        <a:pt x="70" y="14"/>
                        <a:pt x="82" y="15"/>
                        <a:pt x="83" y="21"/>
                      </a:cubicBezTo>
                      <a:cubicBezTo>
                        <a:pt x="83" y="21"/>
                        <a:pt x="83" y="21"/>
                        <a:pt x="83" y="21"/>
                      </a:cubicBezTo>
                      <a:cubicBezTo>
                        <a:pt x="83" y="24"/>
                        <a:pt x="81" y="29"/>
                        <a:pt x="7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2" name="Freeform 31">
                  <a:extLst>
                    <a:ext uri="{FF2B5EF4-FFF2-40B4-BE49-F238E27FC236}">
                      <a16:creationId xmlns:a16="http://schemas.microsoft.com/office/drawing/2014/main" id="{BA23BA16-2CB0-4DA2-91AF-173FA2F77C65}"/>
                    </a:ext>
                    <a:ext uri="{C183D7F6-B498-43B3-948B-1728B52AA6E4}">
                      <adec:decorative xmlns:adec="http://schemas.microsoft.com/office/drawing/2017/decorative" val="1"/>
                    </a:ext>
                  </a:extLst>
                </p:cNvPr>
                <p:cNvSpPr>
                  <a:spLocks noEditPoints="1"/>
                </p:cNvSpPr>
                <p:nvPr/>
              </p:nvSpPr>
              <p:spPr bwMode="auto">
                <a:xfrm>
                  <a:off x="3278188" y="2841626"/>
                  <a:ext cx="695325" cy="1244600"/>
                </a:xfrm>
                <a:custGeom>
                  <a:avLst/>
                  <a:gdLst>
                    <a:gd name="T0" fmla="*/ 104 w 155"/>
                    <a:gd name="T1" fmla="*/ 8 h 277"/>
                    <a:gd name="T2" fmla="*/ 7 w 155"/>
                    <a:gd name="T3" fmla="*/ 36 h 277"/>
                    <a:gd name="T4" fmla="*/ 8 w 155"/>
                    <a:gd name="T5" fmla="*/ 44 h 277"/>
                    <a:gd name="T6" fmla="*/ 4 w 155"/>
                    <a:gd name="T7" fmla="*/ 156 h 277"/>
                    <a:gd name="T8" fmla="*/ 33 w 155"/>
                    <a:gd name="T9" fmla="*/ 247 h 277"/>
                    <a:gd name="T10" fmla="*/ 99 w 155"/>
                    <a:gd name="T11" fmla="*/ 277 h 277"/>
                    <a:gd name="T12" fmla="*/ 112 w 155"/>
                    <a:gd name="T13" fmla="*/ 240 h 277"/>
                    <a:gd name="T14" fmla="*/ 113 w 155"/>
                    <a:gd name="T15" fmla="*/ 235 h 277"/>
                    <a:gd name="T16" fmla="*/ 122 w 155"/>
                    <a:gd name="T17" fmla="*/ 215 h 277"/>
                    <a:gd name="T18" fmla="*/ 134 w 155"/>
                    <a:gd name="T19" fmla="*/ 42 h 277"/>
                    <a:gd name="T20" fmla="*/ 104 w 155"/>
                    <a:gd name="T21" fmla="*/ 8 h 277"/>
                    <a:gd name="T22" fmla="*/ 122 w 155"/>
                    <a:gd name="T23" fmla="*/ 36 h 277"/>
                    <a:gd name="T24" fmla="*/ 99 w 155"/>
                    <a:gd name="T25" fmla="*/ 52 h 277"/>
                    <a:gd name="T26" fmla="*/ 96 w 155"/>
                    <a:gd name="T27" fmla="*/ 52 h 277"/>
                    <a:gd name="T28" fmla="*/ 78 w 155"/>
                    <a:gd name="T29" fmla="*/ 41 h 277"/>
                    <a:gd name="T30" fmla="*/ 74 w 155"/>
                    <a:gd name="T31" fmla="*/ 30 h 277"/>
                    <a:gd name="T32" fmla="*/ 77 w 155"/>
                    <a:gd name="T33" fmla="*/ 24 h 277"/>
                    <a:gd name="T34" fmla="*/ 100 w 155"/>
                    <a:gd name="T35" fmla="*/ 21 h 277"/>
                    <a:gd name="T36" fmla="*/ 122 w 155"/>
                    <a:gd name="T37" fmla="*/ 3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77">
                      <a:moveTo>
                        <a:pt x="104" y="8"/>
                      </a:moveTo>
                      <a:cubicBezTo>
                        <a:pt x="68" y="0"/>
                        <a:pt x="17" y="27"/>
                        <a:pt x="7" y="36"/>
                      </a:cubicBezTo>
                      <a:cubicBezTo>
                        <a:pt x="7" y="39"/>
                        <a:pt x="7" y="41"/>
                        <a:pt x="8" y="44"/>
                      </a:cubicBezTo>
                      <a:cubicBezTo>
                        <a:pt x="9" y="67"/>
                        <a:pt x="11" y="108"/>
                        <a:pt x="4" y="156"/>
                      </a:cubicBezTo>
                      <a:cubicBezTo>
                        <a:pt x="0" y="190"/>
                        <a:pt x="10" y="224"/>
                        <a:pt x="33" y="247"/>
                      </a:cubicBezTo>
                      <a:cubicBezTo>
                        <a:pt x="51" y="266"/>
                        <a:pt x="75" y="277"/>
                        <a:pt x="99" y="277"/>
                      </a:cubicBezTo>
                      <a:cubicBezTo>
                        <a:pt x="102" y="265"/>
                        <a:pt x="106" y="253"/>
                        <a:pt x="112" y="240"/>
                      </a:cubicBezTo>
                      <a:cubicBezTo>
                        <a:pt x="113" y="235"/>
                        <a:pt x="113" y="235"/>
                        <a:pt x="113" y="235"/>
                      </a:cubicBezTo>
                      <a:cubicBezTo>
                        <a:pt x="116" y="228"/>
                        <a:pt x="119" y="221"/>
                        <a:pt x="122" y="215"/>
                      </a:cubicBezTo>
                      <a:cubicBezTo>
                        <a:pt x="136" y="182"/>
                        <a:pt x="155" y="140"/>
                        <a:pt x="134" y="42"/>
                      </a:cubicBezTo>
                      <a:cubicBezTo>
                        <a:pt x="130" y="23"/>
                        <a:pt x="120" y="11"/>
                        <a:pt x="104" y="8"/>
                      </a:cubicBezTo>
                      <a:close/>
                      <a:moveTo>
                        <a:pt x="122" y="36"/>
                      </a:moveTo>
                      <a:cubicBezTo>
                        <a:pt x="121" y="43"/>
                        <a:pt x="110" y="52"/>
                        <a:pt x="99" y="52"/>
                      </a:cubicBezTo>
                      <a:cubicBezTo>
                        <a:pt x="98" y="52"/>
                        <a:pt x="97" y="52"/>
                        <a:pt x="96" y="52"/>
                      </a:cubicBezTo>
                      <a:cubicBezTo>
                        <a:pt x="90" y="51"/>
                        <a:pt x="82" y="47"/>
                        <a:pt x="78" y="41"/>
                      </a:cubicBezTo>
                      <a:cubicBezTo>
                        <a:pt x="76" y="38"/>
                        <a:pt x="74" y="34"/>
                        <a:pt x="74" y="30"/>
                      </a:cubicBezTo>
                      <a:cubicBezTo>
                        <a:pt x="74" y="29"/>
                        <a:pt x="75" y="27"/>
                        <a:pt x="77" y="24"/>
                      </a:cubicBezTo>
                      <a:cubicBezTo>
                        <a:pt x="82" y="21"/>
                        <a:pt x="90" y="20"/>
                        <a:pt x="100" y="21"/>
                      </a:cubicBezTo>
                      <a:cubicBezTo>
                        <a:pt x="111" y="23"/>
                        <a:pt x="123" y="29"/>
                        <a:pt x="12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sp>
          <p:nvSpPr>
            <p:cNvPr id="664" name="Text Placeholder 2">
              <a:extLst>
                <a:ext uri="{FF2B5EF4-FFF2-40B4-BE49-F238E27FC236}">
                  <a16:creationId xmlns:a16="http://schemas.microsoft.com/office/drawing/2014/main" id="{98A60800-8439-47D3-ABD6-B072C43DBDE8}"/>
                </a:ext>
                <a:ext uri="{C183D7F6-B498-43B3-948B-1728B52AA6E4}">
                  <adec:decorative xmlns:adec="http://schemas.microsoft.com/office/drawing/2017/decorative" val="1"/>
                </a:ext>
              </a:extLst>
            </p:cNvPr>
            <p:cNvSpPr txBox="1">
              <a:spLocks/>
            </p:cNvSpPr>
            <p:nvPr/>
          </p:nvSpPr>
          <p:spPr>
            <a:xfrm>
              <a:off x="7969823" y="5173894"/>
              <a:ext cx="1045730" cy="307777"/>
            </a:xfrm>
            <a:prstGeom prst="rect">
              <a:avLst/>
            </a:prstGeom>
          </p:spPr>
          <p:txBody>
            <a:bodyPr vert="horz" wrap="square" lIns="0" tIns="0" rIns="0" bIns="0" rtlCol="0">
              <a:spAutoFit/>
            </a:bodyPr>
            <a:lstStyle>
              <a:defPPr>
                <a:defRPr lang="en-US"/>
              </a:defPPr>
              <a:lvl1pPr marR="0" lvl="0" indent="0" defTabSz="913727" fontAlgn="auto">
                <a:lnSpc>
                  <a:spcPct val="100000"/>
                </a:lnSpc>
                <a:spcBef>
                  <a:spcPts val="0"/>
                </a:spcBef>
                <a:spcAft>
                  <a:spcPts val="1273"/>
                </a:spcAft>
                <a:buClrTx/>
                <a:buSzPct val="90000"/>
                <a:buFont typeface="Wingdings" panose="05000000000000000000" pitchFamily="2" charset="2"/>
                <a:buNone/>
                <a:tabLst/>
                <a:defRPr kumimoji="0" sz="1000" b="0" i="0" u="none" strike="noStrike" cap="none" spc="0" normalizeH="0" baseline="0">
                  <a:ln>
                    <a:noFill/>
                  </a:ln>
                  <a:solidFill>
                    <a:prstClr val="white"/>
                  </a:solidFill>
                  <a:effectLst/>
                  <a:uLnTx/>
                  <a:uFillTx/>
                  <a:latin typeface="+mj-lt"/>
                </a:defRPr>
              </a:lvl1pPr>
              <a:lvl2pPr marL="228600" marR="0" indent="0" defTabSz="932742" fontAlgn="auto">
                <a:lnSpc>
                  <a:spcPct val="90000"/>
                </a:lnSpc>
                <a:spcBef>
                  <a:spcPts val="0"/>
                </a:spcBef>
                <a:spcAft>
                  <a:spcPts val="1300"/>
                </a:spcAft>
                <a:buClrTx/>
                <a:buSzPct val="90000"/>
                <a:buFont typeface="Wingdings" panose="05000000000000000000" pitchFamily="2" charset="2"/>
                <a:buNone/>
                <a:tabLst/>
                <a:defRPr sz="2000" spc="0" baseline="0">
                  <a:solidFill>
                    <a:srgbClr val="000000"/>
                  </a:solidFill>
                </a:defRPr>
              </a:lvl2pPr>
              <a:lvl3pPr marL="457200" marR="0" indent="0" defTabSz="932742" fontAlgn="auto">
                <a:lnSpc>
                  <a:spcPct val="90000"/>
                </a:lnSpc>
                <a:spcBef>
                  <a:spcPts val="0"/>
                </a:spcBef>
                <a:spcAft>
                  <a:spcPts val="1300"/>
                </a:spcAft>
                <a:buClrTx/>
                <a:buSzPct val="90000"/>
                <a:buFont typeface="Wingdings" panose="05000000000000000000" pitchFamily="2" charset="2"/>
                <a:buNone/>
                <a:tabLst/>
                <a:defRPr sz="2000" spc="0" baseline="0">
                  <a:solidFill>
                    <a:srgbClr val="000000"/>
                  </a:solidFill>
                </a:defRPr>
              </a:lvl3pPr>
              <a:lvl4pPr marL="685800" marR="0" indent="0" defTabSz="932742" fontAlgn="auto">
                <a:lnSpc>
                  <a:spcPct val="90000"/>
                </a:lnSpc>
                <a:spcBef>
                  <a:spcPts val="0"/>
                </a:spcBef>
                <a:spcAft>
                  <a:spcPts val="1300"/>
                </a:spcAft>
                <a:buClrTx/>
                <a:buSzPct val="90000"/>
                <a:buFont typeface="Wingdings" panose="05000000000000000000" pitchFamily="2" charset="2"/>
                <a:buNone/>
                <a:tabLst/>
                <a:defRPr sz="2000" spc="0" baseline="0">
                  <a:solidFill>
                    <a:srgbClr val="000000"/>
                  </a:solidFill>
                </a:defRPr>
              </a:lvl4pPr>
              <a:lvl5pPr marL="914400" marR="0" indent="0" defTabSz="932742" fontAlgn="auto">
                <a:lnSpc>
                  <a:spcPct val="90000"/>
                </a:lnSpc>
                <a:spcBef>
                  <a:spcPts val="0"/>
                </a:spcBef>
                <a:spcAft>
                  <a:spcPts val="0"/>
                </a:spcAft>
                <a:buClrTx/>
                <a:buSzPct val="90000"/>
                <a:buFont typeface="Wingdings" panose="05000000000000000000" pitchFamily="2" charset="2"/>
                <a:buNone/>
                <a:tabLst/>
                <a:defRPr sz="1600" spc="0" baseline="0">
                  <a:solidFill>
                    <a:srgbClr val="000000"/>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3727" rtl="0" eaLnBrk="1" fontAlgn="auto" latinLnBrk="0" hangingPunct="1">
                <a:lnSpc>
                  <a:spcPct val="100000"/>
                </a:lnSpc>
                <a:spcBef>
                  <a:spcPts val="0"/>
                </a:spcBef>
                <a:spcAft>
                  <a:spcPts val="1273"/>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prstClr val="white"/>
                  </a:solidFill>
                  <a:effectLst/>
                  <a:uLnTx/>
                  <a:uFillTx/>
                  <a:latin typeface="Segoe UI Semibold"/>
                  <a:ea typeface="+mn-ea"/>
                  <a:cs typeface="+mn-cs"/>
                </a:rPr>
                <a:t>COORDINATOR </a:t>
              </a:r>
              <a:br>
                <a:rPr kumimoji="0" lang="en-US" sz="1000" b="0" i="0" u="none" strike="noStrike" kern="1200" cap="none" spc="0" normalizeH="0" baseline="0" noProof="0">
                  <a:ln>
                    <a:noFill/>
                  </a:ln>
                  <a:solidFill>
                    <a:prstClr val="white"/>
                  </a:solidFill>
                  <a:effectLst/>
                  <a:uLnTx/>
                  <a:uFillTx/>
                  <a:latin typeface="Segoe UI Semibold"/>
                  <a:ea typeface="+mn-ea"/>
                  <a:cs typeface="+mn-cs"/>
                </a:rPr>
              </a:br>
              <a:r>
                <a:rPr kumimoji="0" lang="en-US" sz="1000" b="0" i="0" u="none" strike="noStrike" kern="1200" cap="none" spc="0" normalizeH="0" baseline="0" noProof="0">
                  <a:ln>
                    <a:noFill/>
                  </a:ln>
                  <a:solidFill>
                    <a:prstClr val="white"/>
                  </a:solidFill>
                  <a:effectLst/>
                  <a:uLnTx/>
                  <a:uFillTx/>
                  <a:latin typeface="Segoe UI Semibold"/>
                  <a:ea typeface="+mn-ea"/>
                  <a:cs typeface="+mn-cs"/>
                </a:rPr>
                <a:t>Secondary</a:t>
              </a:r>
            </a:p>
          </p:txBody>
        </p:sp>
        <p:grpSp>
          <p:nvGrpSpPr>
            <p:cNvPr id="1055" name="Group 1054">
              <a:extLst>
                <a:ext uri="{FF2B5EF4-FFF2-40B4-BE49-F238E27FC236}">
                  <a16:creationId xmlns:a16="http://schemas.microsoft.com/office/drawing/2014/main" id="{D32255A7-C27B-421B-992C-B241842574AD}"/>
                </a:ext>
              </a:extLst>
            </p:cNvPr>
            <p:cNvGrpSpPr/>
            <p:nvPr/>
          </p:nvGrpSpPr>
          <p:grpSpPr>
            <a:xfrm>
              <a:off x="8017356" y="4161355"/>
              <a:ext cx="950664" cy="950665"/>
              <a:chOff x="7969823" y="3973467"/>
              <a:chExt cx="1045730" cy="1045731"/>
            </a:xfrm>
          </p:grpSpPr>
          <p:sp>
            <p:nvSpPr>
              <p:cNvPr id="663" name="Metadata box">
                <a:extLst>
                  <a:ext uri="{FF2B5EF4-FFF2-40B4-BE49-F238E27FC236}">
                    <a16:creationId xmlns:a16="http://schemas.microsoft.com/office/drawing/2014/main" id="{36E33B54-44FE-4E2A-85FA-8B22C3E2AD9C}"/>
                  </a:ext>
                  <a:ext uri="{C183D7F6-B498-43B3-948B-1728B52AA6E4}">
                    <adec:decorative xmlns:adec="http://schemas.microsoft.com/office/drawing/2017/decorative" val="1"/>
                  </a:ext>
                </a:extLst>
              </p:cNvPr>
              <p:cNvSpPr/>
              <p:nvPr/>
            </p:nvSpPr>
            <p:spPr bwMode="auto">
              <a:xfrm>
                <a:off x="7969823" y="3973467"/>
                <a:ext cx="1045730" cy="1045731"/>
              </a:xfrm>
              <a:prstGeom prst="rect">
                <a:avLst/>
              </a:prstGeom>
              <a:noFill/>
              <a:ln w="19050" cap="flat" cmpd="sng" algn="ctr">
                <a:solidFill>
                  <a:srgbClr val="0078D4"/>
                </a:solidFill>
                <a:prstDash val="solid"/>
                <a:miter lim="800000"/>
                <a:headEnd type="none" w="med" len="med"/>
                <a:tailEnd type="none" w="med" len="med"/>
              </a:ln>
              <a:effectLst/>
            </p:spPr>
            <p:txBody>
              <a:bodyPr rot="0" spcFirstLastPara="0" vertOverflow="overflow" horzOverflow="overflow" vert="horz" wrap="square" lIns="27432" tIns="27432" rIns="27432" bIns="27432" numCol="1" spcCol="0" rtlCol="0" fromWordArt="0" anchor="t" anchorCtr="0" forceAA="0" compatLnSpc="1">
                <a:prstTxWarp prst="textNoShape">
                  <a:avLst/>
                </a:prstTxWarp>
                <a:noAutofit/>
              </a:bodyPr>
              <a:lstStyle/>
              <a:p>
                <a:pPr marL="0" marR="0" lvl="0" indent="0" algn="r" defTabSz="913727" rtl="0" eaLnBrk="1" fontAlgn="auto" latinLnBrk="0" hangingPunct="1">
                  <a:lnSpc>
                    <a:spcPct val="90000"/>
                  </a:lnSpc>
                  <a:spcBef>
                    <a:spcPts val="0"/>
                  </a:spcBef>
                  <a:spcAft>
                    <a:spcPts val="1273"/>
                  </a:spcAft>
                  <a:buClrTx/>
                  <a:buSzPct val="90000"/>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grpSp>
            <p:nvGrpSpPr>
              <p:cNvPr id="665" name="Group 664">
                <a:extLst>
                  <a:ext uri="{FF2B5EF4-FFF2-40B4-BE49-F238E27FC236}">
                    <a16:creationId xmlns:a16="http://schemas.microsoft.com/office/drawing/2014/main" id="{D7164CD1-6ABB-4955-AFF5-A3B4EA38DB62}"/>
                  </a:ext>
                </a:extLst>
              </p:cNvPr>
              <p:cNvGrpSpPr>
                <a:grpSpLocks noChangeAspect="1"/>
              </p:cNvGrpSpPr>
              <p:nvPr/>
            </p:nvGrpSpPr>
            <p:grpSpPr>
              <a:xfrm>
                <a:off x="8174994" y="4176977"/>
                <a:ext cx="635388" cy="667292"/>
                <a:chOff x="2235201" y="1839913"/>
                <a:chExt cx="3659187" cy="3790951"/>
              </a:xfrm>
              <a:solidFill>
                <a:sysClr val="window" lastClr="FFFFFF"/>
              </a:solidFill>
            </p:grpSpPr>
            <p:sp>
              <p:nvSpPr>
                <p:cNvPr id="666" name="Freeform 25">
                  <a:extLst>
                    <a:ext uri="{FF2B5EF4-FFF2-40B4-BE49-F238E27FC236}">
                      <a16:creationId xmlns:a16="http://schemas.microsoft.com/office/drawing/2014/main" id="{7EEAA7BC-6439-4D03-86E6-B5739D8FB76E}"/>
                    </a:ext>
                    <a:ext uri="{C183D7F6-B498-43B3-948B-1728B52AA6E4}">
                      <adec:decorative xmlns:adec="http://schemas.microsoft.com/office/drawing/2017/decorative" val="1"/>
                    </a:ext>
                  </a:extLst>
                </p:cNvPr>
                <p:cNvSpPr>
                  <a:spLocks/>
                </p:cNvSpPr>
                <p:nvPr/>
              </p:nvSpPr>
              <p:spPr bwMode="auto">
                <a:xfrm>
                  <a:off x="3313113" y="1924051"/>
                  <a:ext cx="1911350" cy="3706813"/>
                </a:xfrm>
                <a:custGeom>
                  <a:avLst/>
                  <a:gdLst>
                    <a:gd name="T0" fmla="*/ 70 w 425"/>
                    <a:gd name="T1" fmla="*/ 185 h 825"/>
                    <a:gd name="T2" fmla="*/ 151 w 425"/>
                    <a:gd name="T3" fmla="*/ 240 h 825"/>
                    <a:gd name="T4" fmla="*/ 137 w 425"/>
                    <a:gd name="T5" fmla="*/ 430 h 825"/>
                    <a:gd name="T6" fmla="*/ 129 w 425"/>
                    <a:gd name="T7" fmla="*/ 448 h 825"/>
                    <a:gd name="T8" fmla="*/ 128 w 425"/>
                    <a:gd name="T9" fmla="*/ 453 h 825"/>
                    <a:gd name="T10" fmla="*/ 117 w 425"/>
                    <a:gd name="T11" fmla="*/ 487 h 825"/>
                    <a:gd name="T12" fmla="*/ 142 w 425"/>
                    <a:gd name="T13" fmla="*/ 490 h 825"/>
                    <a:gd name="T14" fmla="*/ 171 w 425"/>
                    <a:gd name="T15" fmla="*/ 524 h 825"/>
                    <a:gd name="T16" fmla="*/ 173 w 425"/>
                    <a:gd name="T17" fmla="*/ 532 h 825"/>
                    <a:gd name="T18" fmla="*/ 173 w 425"/>
                    <a:gd name="T19" fmla="*/ 536 h 825"/>
                    <a:gd name="T20" fmla="*/ 183 w 425"/>
                    <a:gd name="T21" fmla="*/ 763 h 825"/>
                    <a:gd name="T22" fmla="*/ 274 w 425"/>
                    <a:gd name="T23" fmla="*/ 813 h 825"/>
                    <a:gd name="T24" fmla="*/ 359 w 425"/>
                    <a:gd name="T25" fmla="*/ 728 h 825"/>
                    <a:gd name="T26" fmla="*/ 381 w 425"/>
                    <a:gd name="T27" fmla="*/ 548 h 825"/>
                    <a:gd name="T28" fmla="*/ 419 w 425"/>
                    <a:gd name="T29" fmla="*/ 485 h 825"/>
                    <a:gd name="T30" fmla="*/ 413 w 425"/>
                    <a:gd name="T31" fmla="*/ 476 h 825"/>
                    <a:gd name="T32" fmla="*/ 384 w 425"/>
                    <a:gd name="T33" fmla="*/ 431 h 825"/>
                    <a:gd name="T34" fmla="*/ 374 w 425"/>
                    <a:gd name="T35" fmla="*/ 411 h 825"/>
                    <a:gd name="T36" fmla="*/ 327 w 425"/>
                    <a:gd name="T37" fmla="*/ 210 h 825"/>
                    <a:gd name="T38" fmla="*/ 425 w 425"/>
                    <a:gd name="T39" fmla="*/ 181 h 825"/>
                    <a:gd name="T40" fmla="*/ 373 w 425"/>
                    <a:gd name="T41" fmla="*/ 92 h 825"/>
                    <a:gd name="T42" fmla="*/ 181 w 425"/>
                    <a:gd name="T43" fmla="*/ 0 h 825"/>
                    <a:gd name="T44" fmla="*/ 63 w 425"/>
                    <a:gd name="T45" fmla="*/ 45 h 825"/>
                    <a:gd name="T46" fmla="*/ 0 w 425"/>
                    <a:gd name="T47" fmla="*/ 208 h 825"/>
                    <a:gd name="T48" fmla="*/ 7 w 425"/>
                    <a:gd name="T49" fmla="*/ 205 h 825"/>
                    <a:gd name="T50" fmla="*/ 70 w 425"/>
                    <a:gd name="T51" fmla="*/ 18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825">
                      <a:moveTo>
                        <a:pt x="70" y="185"/>
                      </a:moveTo>
                      <a:cubicBezTo>
                        <a:pt x="113" y="181"/>
                        <a:pt x="142" y="200"/>
                        <a:pt x="151" y="240"/>
                      </a:cubicBezTo>
                      <a:cubicBezTo>
                        <a:pt x="174" y="347"/>
                        <a:pt x="153" y="395"/>
                        <a:pt x="137" y="430"/>
                      </a:cubicBezTo>
                      <a:cubicBezTo>
                        <a:pt x="135" y="436"/>
                        <a:pt x="132" y="442"/>
                        <a:pt x="129" y="448"/>
                      </a:cubicBezTo>
                      <a:cubicBezTo>
                        <a:pt x="128" y="453"/>
                        <a:pt x="128" y="453"/>
                        <a:pt x="128" y="453"/>
                      </a:cubicBezTo>
                      <a:cubicBezTo>
                        <a:pt x="123" y="465"/>
                        <a:pt x="119" y="477"/>
                        <a:pt x="117" y="487"/>
                      </a:cubicBezTo>
                      <a:cubicBezTo>
                        <a:pt x="128" y="484"/>
                        <a:pt x="137" y="488"/>
                        <a:pt x="142" y="490"/>
                      </a:cubicBezTo>
                      <a:cubicBezTo>
                        <a:pt x="155" y="496"/>
                        <a:pt x="166" y="509"/>
                        <a:pt x="171" y="524"/>
                      </a:cubicBezTo>
                      <a:cubicBezTo>
                        <a:pt x="172" y="527"/>
                        <a:pt x="173" y="529"/>
                        <a:pt x="173" y="532"/>
                      </a:cubicBezTo>
                      <a:cubicBezTo>
                        <a:pt x="173" y="533"/>
                        <a:pt x="173" y="535"/>
                        <a:pt x="173" y="536"/>
                      </a:cubicBezTo>
                      <a:cubicBezTo>
                        <a:pt x="170" y="644"/>
                        <a:pt x="175" y="741"/>
                        <a:pt x="183" y="763"/>
                      </a:cubicBezTo>
                      <a:cubicBezTo>
                        <a:pt x="197" y="796"/>
                        <a:pt x="217" y="825"/>
                        <a:pt x="274" y="813"/>
                      </a:cubicBezTo>
                      <a:cubicBezTo>
                        <a:pt x="330" y="801"/>
                        <a:pt x="349" y="781"/>
                        <a:pt x="359" y="728"/>
                      </a:cubicBezTo>
                      <a:cubicBezTo>
                        <a:pt x="365" y="687"/>
                        <a:pt x="379" y="572"/>
                        <a:pt x="381" y="548"/>
                      </a:cubicBezTo>
                      <a:cubicBezTo>
                        <a:pt x="379" y="499"/>
                        <a:pt x="405" y="489"/>
                        <a:pt x="419" y="485"/>
                      </a:cubicBezTo>
                      <a:cubicBezTo>
                        <a:pt x="418" y="483"/>
                        <a:pt x="415" y="479"/>
                        <a:pt x="413" y="476"/>
                      </a:cubicBezTo>
                      <a:cubicBezTo>
                        <a:pt x="404" y="466"/>
                        <a:pt x="393" y="452"/>
                        <a:pt x="384" y="431"/>
                      </a:cubicBezTo>
                      <a:cubicBezTo>
                        <a:pt x="383" y="428"/>
                        <a:pt x="379" y="420"/>
                        <a:pt x="374" y="411"/>
                      </a:cubicBezTo>
                      <a:cubicBezTo>
                        <a:pt x="347" y="363"/>
                        <a:pt x="291" y="262"/>
                        <a:pt x="327" y="210"/>
                      </a:cubicBezTo>
                      <a:cubicBezTo>
                        <a:pt x="344" y="186"/>
                        <a:pt x="376" y="177"/>
                        <a:pt x="425" y="181"/>
                      </a:cubicBezTo>
                      <a:cubicBezTo>
                        <a:pt x="418" y="162"/>
                        <a:pt x="402" y="127"/>
                        <a:pt x="373" y="92"/>
                      </a:cubicBezTo>
                      <a:cubicBezTo>
                        <a:pt x="338" y="51"/>
                        <a:pt x="277" y="2"/>
                        <a:pt x="181" y="0"/>
                      </a:cubicBezTo>
                      <a:cubicBezTo>
                        <a:pt x="133" y="0"/>
                        <a:pt x="93" y="14"/>
                        <a:pt x="63" y="45"/>
                      </a:cubicBezTo>
                      <a:cubicBezTo>
                        <a:pt x="16" y="92"/>
                        <a:pt x="3" y="168"/>
                        <a:pt x="0" y="208"/>
                      </a:cubicBezTo>
                      <a:cubicBezTo>
                        <a:pt x="2" y="207"/>
                        <a:pt x="5" y="206"/>
                        <a:pt x="7" y="205"/>
                      </a:cubicBezTo>
                      <a:cubicBezTo>
                        <a:pt x="19" y="198"/>
                        <a:pt x="43" y="188"/>
                        <a:pt x="70"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7" name="Freeform 26">
                  <a:extLst>
                    <a:ext uri="{FF2B5EF4-FFF2-40B4-BE49-F238E27FC236}">
                      <a16:creationId xmlns:a16="http://schemas.microsoft.com/office/drawing/2014/main" id="{E42EA1A4-CD99-452D-9C1C-0474A42CAF71}"/>
                    </a:ext>
                    <a:ext uri="{C183D7F6-B498-43B3-948B-1728B52AA6E4}">
                      <adec:decorative xmlns:adec="http://schemas.microsoft.com/office/drawing/2017/decorative" val="1"/>
                    </a:ext>
                  </a:extLst>
                </p:cNvPr>
                <p:cNvSpPr>
                  <a:spLocks/>
                </p:cNvSpPr>
                <p:nvPr/>
              </p:nvSpPr>
              <p:spPr bwMode="auto">
                <a:xfrm>
                  <a:off x="5133976" y="4206876"/>
                  <a:ext cx="652463" cy="201613"/>
                </a:xfrm>
                <a:custGeom>
                  <a:avLst/>
                  <a:gdLst>
                    <a:gd name="T0" fmla="*/ 2 w 145"/>
                    <a:gd name="T1" fmla="*/ 39 h 45"/>
                    <a:gd name="T2" fmla="*/ 45 w 145"/>
                    <a:gd name="T3" fmla="*/ 44 h 45"/>
                    <a:gd name="T4" fmla="*/ 109 w 145"/>
                    <a:gd name="T5" fmla="*/ 31 h 45"/>
                    <a:gd name="T6" fmla="*/ 145 w 145"/>
                    <a:gd name="T7" fmla="*/ 7 h 45"/>
                    <a:gd name="T8" fmla="*/ 145 w 145"/>
                    <a:gd name="T9" fmla="*/ 7 h 45"/>
                    <a:gd name="T10" fmla="*/ 33 w 145"/>
                    <a:gd name="T11" fmla="*/ 3 h 45"/>
                    <a:gd name="T12" fmla="*/ 29 w 145"/>
                    <a:gd name="T13" fmla="*/ 0 h 45"/>
                    <a:gd name="T14" fmla="*/ 24 w 145"/>
                    <a:gd name="T15" fmla="*/ 2 h 45"/>
                    <a:gd name="T16" fmla="*/ 2 w 145"/>
                    <a:gd name="T17"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45">
                      <a:moveTo>
                        <a:pt x="2" y="39"/>
                      </a:moveTo>
                      <a:cubicBezTo>
                        <a:pt x="5" y="41"/>
                        <a:pt x="19" y="45"/>
                        <a:pt x="45" y="44"/>
                      </a:cubicBezTo>
                      <a:cubicBezTo>
                        <a:pt x="69" y="43"/>
                        <a:pt x="93" y="38"/>
                        <a:pt x="109" y="31"/>
                      </a:cubicBezTo>
                      <a:cubicBezTo>
                        <a:pt x="126" y="23"/>
                        <a:pt x="138" y="14"/>
                        <a:pt x="145" y="7"/>
                      </a:cubicBezTo>
                      <a:cubicBezTo>
                        <a:pt x="145" y="7"/>
                        <a:pt x="145" y="7"/>
                        <a:pt x="145" y="7"/>
                      </a:cubicBezTo>
                      <a:cubicBezTo>
                        <a:pt x="92" y="18"/>
                        <a:pt x="54" y="17"/>
                        <a:pt x="33" y="3"/>
                      </a:cubicBezTo>
                      <a:cubicBezTo>
                        <a:pt x="32" y="2"/>
                        <a:pt x="31" y="1"/>
                        <a:pt x="29" y="0"/>
                      </a:cubicBezTo>
                      <a:cubicBezTo>
                        <a:pt x="27" y="1"/>
                        <a:pt x="26" y="1"/>
                        <a:pt x="24" y="2"/>
                      </a:cubicBezTo>
                      <a:cubicBezTo>
                        <a:pt x="12" y="5"/>
                        <a:pt x="0" y="8"/>
                        <a:pt x="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8" name="Freeform 27">
                  <a:extLst>
                    <a:ext uri="{FF2B5EF4-FFF2-40B4-BE49-F238E27FC236}">
                      <a16:creationId xmlns:a16="http://schemas.microsoft.com/office/drawing/2014/main" id="{F29400D7-501B-41C7-B32B-65503DC2EAF3}"/>
                    </a:ext>
                    <a:ext uri="{C183D7F6-B498-43B3-948B-1728B52AA6E4}">
                      <adec:decorative xmlns:adec="http://schemas.microsoft.com/office/drawing/2017/decorative" val="1"/>
                    </a:ext>
                  </a:extLst>
                </p:cNvPr>
                <p:cNvSpPr>
                  <a:spLocks/>
                </p:cNvSpPr>
                <p:nvPr/>
              </p:nvSpPr>
              <p:spPr bwMode="auto">
                <a:xfrm>
                  <a:off x="2235201" y="1839913"/>
                  <a:ext cx="1289050" cy="2698750"/>
                </a:xfrm>
                <a:custGeom>
                  <a:avLst/>
                  <a:gdLst>
                    <a:gd name="T0" fmla="*/ 61 w 287"/>
                    <a:gd name="T1" fmla="*/ 48 h 601"/>
                    <a:gd name="T2" fmla="*/ 4 w 287"/>
                    <a:gd name="T3" fmla="*/ 213 h 601"/>
                    <a:gd name="T4" fmla="*/ 48 w 287"/>
                    <a:gd name="T5" fmla="*/ 416 h 601"/>
                    <a:gd name="T6" fmla="*/ 146 w 287"/>
                    <a:gd name="T7" fmla="*/ 594 h 601"/>
                    <a:gd name="T8" fmla="*/ 186 w 287"/>
                    <a:gd name="T9" fmla="*/ 576 h 601"/>
                    <a:gd name="T10" fmla="*/ 256 w 287"/>
                    <a:gd name="T11" fmla="*/ 497 h 601"/>
                    <a:gd name="T12" fmla="*/ 246 w 287"/>
                    <a:gd name="T13" fmla="*/ 488 h 601"/>
                    <a:gd name="T14" fmla="*/ 211 w 287"/>
                    <a:gd name="T15" fmla="*/ 375 h 601"/>
                    <a:gd name="T16" fmla="*/ 214 w 287"/>
                    <a:gd name="T17" fmla="*/ 269 h 601"/>
                    <a:gd name="T18" fmla="*/ 213 w 287"/>
                    <a:gd name="T19" fmla="*/ 255 h 601"/>
                    <a:gd name="T20" fmla="*/ 285 w 287"/>
                    <a:gd name="T21" fmla="*/ 45 h 601"/>
                    <a:gd name="T22" fmla="*/ 287 w 287"/>
                    <a:gd name="T23" fmla="*/ 44 h 601"/>
                    <a:gd name="T24" fmla="*/ 61 w 287"/>
                    <a:gd name="T25" fmla="*/ 48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601">
                      <a:moveTo>
                        <a:pt x="61" y="48"/>
                      </a:moveTo>
                      <a:cubicBezTo>
                        <a:pt x="20" y="78"/>
                        <a:pt x="0" y="133"/>
                        <a:pt x="4" y="213"/>
                      </a:cubicBezTo>
                      <a:cubicBezTo>
                        <a:pt x="6" y="238"/>
                        <a:pt x="21" y="328"/>
                        <a:pt x="48" y="416"/>
                      </a:cubicBezTo>
                      <a:cubicBezTo>
                        <a:pt x="80" y="519"/>
                        <a:pt x="115" y="584"/>
                        <a:pt x="146" y="594"/>
                      </a:cubicBezTo>
                      <a:cubicBezTo>
                        <a:pt x="151" y="596"/>
                        <a:pt x="165" y="601"/>
                        <a:pt x="186" y="576"/>
                      </a:cubicBezTo>
                      <a:cubicBezTo>
                        <a:pt x="215" y="541"/>
                        <a:pt x="243" y="510"/>
                        <a:pt x="256" y="497"/>
                      </a:cubicBezTo>
                      <a:cubicBezTo>
                        <a:pt x="253" y="494"/>
                        <a:pt x="249" y="491"/>
                        <a:pt x="246" y="488"/>
                      </a:cubicBezTo>
                      <a:cubicBezTo>
                        <a:pt x="218" y="458"/>
                        <a:pt x="205" y="417"/>
                        <a:pt x="211" y="375"/>
                      </a:cubicBezTo>
                      <a:cubicBezTo>
                        <a:pt x="217" y="330"/>
                        <a:pt x="215" y="290"/>
                        <a:pt x="214" y="269"/>
                      </a:cubicBezTo>
                      <a:cubicBezTo>
                        <a:pt x="213" y="263"/>
                        <a:pt x="213" y="258"/>
                        <a:pt x="213" y="255"/>
                      </a:cubicBezTo>
                      <a:cubicBezTo>
                        <a:pt x="213" y="247"/>
                        <a:pt x="211" y="120"/>
                        <a:pt x="285" y="45"/>
                      </a:cubicBezTo>
                      <a:cubicBezTo>
                        <a:pt x="285" y="45"/>
                        <a:pt x="286" y="44"/>
                        <a:pt x="287" y="44"/>
                      </a:cubicBezTo>
                      <a:cubicBezTo>
                        <a:pt x="242" y="29"/>
                        <a:pt x="129" y="0"/>
                        <a:pt x="61"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9" name="Freeform 28">
                  <a:extLst>
                    <a:ext uri="{FF2B5EF4-FFF2-40B4-BE49-F238E27FC236}">
                      <a16:creationId xmlns:a16="http://schemas.microsoft.com/office/drawing/2014/main" id="{96C528BF-C92C-4BD6-835B-82C4C55B4F78}"/>
                    </a:ext>
                    <a:ext uri="{C183D7F6-B498-43B3-948B-1728B52AA6E4}">
                      <adec:decorative xmlns:adec="http://schemas.microsoft.com/office/drawing/2017/decorative" val="1"/>
                    </a:ext>
                  </a:extLst>
                </p:cNvPr>
                <p:cNvSpPr>
                  <a:spLocks/>
                </p:cNvSpPr>
                <p:nvPr/>
              </p:nvSpPr>
              <p:spPr bwMode="auto">
                <a:xfrm>
                  <a:off x="4621213" y="1879601"/>
                  <a:ext cx="1273175" cy="2130425"/>
                </a:xfrm>
                <a:custGeom>
                  <a:avLst/>
                  <a:gdLst>
                    <a:gd name="T0" fmla="*/ 251 w 283"/>
                    <a:gd name="T1" fmla="*/ 84 h 474"/>
                    <a:gd name="T2" fmla="*/ 75 w 283"/>
                    <a:gd name="T3" fmla="*/ 0 h 474"/>
                    <a:gd name="T4" fmla="*/ 0 w 283"/>
                    <a:gd name="T5" fmla="*/ 8 h 474"/>
                    <a:gd name="T6" fmla="*/ 100 w 283"/>
                    <a:gd name="T7" fmla="*/ 83 h 474"/>
                    <a:gd name="T8" fmla="*/ 163 w 283"/>
                    <a:gd name="T9" fmla="*/ 202 h 474"/>
                    <a:gd name="T10" fmla="*/ 163 w 283"/>
                    <a:gd name="T11" fmla="*/ 209 h 474"/>
                    <a:gd name="T12" fmla="*/ 159 w 283"/>
                    <a:gd name="T13" fmla="*/ 258 h 474"/>
                    <a:gd name="T14" fmla="*/ 154 w 283"/>
                    <a:gd name="T15" fmla="*/ 298 h 474"/>
                    <a:gd name="T16" fmla="*/ 158 w 283"/>
                    <a:gd name="T17" fmla="*/ 343 h 474"/>
                    <a:gd name="T18" fmla="*/ 141 w 283"/>
                    <a:gd name="T19" fmla="*/ 469 h 474"/>
                    <a:gd name="T20" fmla="*/ 142 w 283"/>
                    <a:gd name="T21" fmla="*/ 470 h 474"/>
                    <a:gd name="T22" fmla="*/ 145 w 283"/>
                    <a:gd name="T23" fmla="*/ 474 h 474"/>
                    <a:gd name="T24" fmla="*/ 251 w 283"/>
                    <a:gd name="T25" fmla="*/ 8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3" h="474">
                      <a:moveTo>
                        <a:pt x="251" y="84"/>
                      </a:moveTo>
                      <a:cubicBezTo>
                        <a:pt x="209" y="30"/>
                        <a:pt x="150" y="2"/>
                        <a:pt x="75" y="0"/>
                      </a:cubicBezTo>
                      <a:cubicBezTo>
                        <a:pt x="45" y="0"/>
                        <a:pt x="19" y="4"/>
                        <a:pt x="0" y="8"/>
                      </a:cubicBezTo>
                      <a:cubicBezTo>
                        <a:pt x="44" y="28"/>
                        <a:pt x="77" y="57"/>
                        <a:pt x="100" y="83"/>
                      </a:cubicBezTo>
                      <a:cubicBezTo>
                        <a:pt x="141" y="131"/>
                        <a:pt x="161" y="184"/>
                        <a:pt x="163" y="202"/>
                      </a:cubicBezTo>
                      <a:cubicBezTo>
                        <a:pt x="163" y="205"/>
                        <a:pt x="163" y="207"/>
                        <a:pt x="163" y="209"/>
                      </a:cubicBezTo>
                      <a:cubicBezTo>
                        <a:pt x="163" y="228"/>
                        <a:pt x="161" y="243"/>
                        <a:pt x="159" y="258"/>
                      </a:cubicBezTo>
                      <a:cubicBezTo>
                        <a:pt x="157" y="271"/>
                        <a:pt x="154" y="283"/>
                        <a:pt x="154" y="298"/>
                      </a:cubicBezTo>
                      <a:cubicBezTo>
                        <a:pt x="154" y="312"/>
                        <a:pt x="155" y="327"/>
                        <a:pt x="158" y="343"/>
                      </a:cubicBezTo>
                      <a:cubicBezTo>
                        <a:pt x="162" y="381"/>
                        <a:pt x="167" y="425"/>
                        <a:pt x="141" y="469"/>
                      </a:cubicBezTo>
                      <a:cubicBezTo>
                        <a:pt x="141" y="469"/>
                        <a:pt x="141" y="470"/>
                        <a:pt x="142" y="470"/>
                      </a:cubicBezTo>
                      <a:cubicBezTo>
                        <a:pt x="143" y="472"/>
                        <a:pt x="144" y="473"/>
                        <a:pt x="145" y="474"/>
                      </a:cubicBezTo>
                      <a:cubicBezTo>
                        <a:pt x="248" y="312"/>
                        <a:pt x="283" y="125"/>
                        <a:pt x="251"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70" name="Freeform 29">
                  <a:extLst>
                    <a:ext uri="{FF2B5EF4-FFF2-40B4-BE49-F238E27FC236}">
                      <a16:creationId xmlns:a16="http://schemas.microsoft.com/office/drawing/2014/main" id="{E7FCE127-1C37-4CEB-897B-1338A9813C1C}"/>
                    </a:ext>
                    <a:ext uri="{C183D7F6-B498-43B3-948B-1728B52AA6E4}">
                      <adec:decorative xmlns:adec="http://schemas.microsoft.com/office/drawing/2017/decorative" val="1"/>
                    </a:ext>
                  </a:extLst>
                </p:cNvPr>
                <p:cNvSpPr>
                  <a:spLocks/>
                </p:cNvSpPr>
                <p:nvPr/>
              </p:nvSpPr>
              <p:spPr bwMode="auto">
                <a:xfrm>
                  <a:off x="3367088" y="4216401"/>
                  <a:ext cx="615950" cy="376238"/>
                </a:xfrm>
                <a:custGeom>
                  <a:avLst/>
                  <a:gdLst>
                    <a:gd name="T0" fmla="*/ 18 w 137"/>
                    <a:gd name="T1" fmla="*/ 61 h 84"/>
                    <a:gd name="T2" fmla="*/ 0 w 137"/>
                    <a:gd name="T3" fmla="*/ 67 h 84"/>
                    <a:gd name="T4" fmla="*/ 17 w 137"/>
                    <a:gd name="T5" fmla="*/ 74 h 84"/>
                    <a:gd name="T6" fmla="*/ 133 w 137"/>
                    <a:gd name="T7" fmla="*/ 38 h 84"/>
                    <a:gd name="T8" fmla="*/ 134 w 137"/>
                    <a:gd name="T9" fmla="*/ 21 h 84"/>
                    <a:gd name="T10" fmla="*/ 121 w 137"/>
                    <a:gd name="T11" fmla="*/ 4 h 84"/>
                    <a:gd name="T12" fmla="*/ 101 w 137"/>
                    <a:gd name="T13" fmla="*/ 9 h 84"/>
                    <a:gd name="T14" fmla="*/ 101 w 137"/>
                    <a:gd name="T15" fmla="*/ 9 h 84"/>
                    <a:gd name="T16" fmla="*/ 88 w 137"/>
                    <a:gd name="T17" fmla="*/ 25 h 84"/>
                    <a:gd name="T18" fmla="*/ 18 w 137"/>
                    <a:gd name="T19"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84">
                      <a:moveTo>
                        <a:pt x="18" y="61"/>
                      </a:moveTo>
                      <a:cubicBezTo>
                        <a:pt x="8" y="64"/>
                        <a:pt x="3" y="66"/>
                        <a:pt x="0" y="67"/>
                      </a:cubicBezTo>
                      <a:cubicBezTo>
                        <a:pt x="3" y="70"/>
                        <a:pt x="10" y="73"/>
                        <a:pt x="17" y="74"/>
                      </a:cubicBezTo>
                      <a:cubicBezTo>
                        <a:pt x="51" y="83"/>
                        <a:pt x="99" y="84"/>
                        <a:pt x="133" y="38"/>
                      </a:cubicBezTo>
                      <a:cubicBezTo>
                        <a:pt x="137" y="32"/>
                        <a:pt x="135" y="25"/>
                        <a:pt x="134" y="21"/>
                      </a:cubicBezTo>
                      <a:cubicBezTo>
                        <a:pt x="132" y="14"/>
                        <a:pt x="126" y="6"/>
                        <a:pt x="121" y="4"/>
                      </a:cubicBezTo>
                      <a:cubicBezTo>
                        <a:pt x="114" y="1"/>
                        <a:pt x="110" y="0"/>
                        <a:pt x="101" y="9"/>
                      </a:cubicBezTo>
                      <a:cubicBezTo>
                        <a:pt x="101" y="9"/>
                        <a:pt x="101" y="9"/>
                        <a:pt x="101" y="9"/>
                      </a:cubicBezTo>
                      <a:cubicBezTo>
                        <a:pt x="96" y="15"/>
                        <a:pt x="92" y="20"/>
                        <a:pt x="88" y="25"/>
                      </a:cubicBezTo>
                      <a:cubicBezTo>
                        <a:pt x="72" y="45"/>
                        <a:pt x="65" y="52"/>
                        <a:pt x="1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71" name="Freeform 30">
                  <a:extLst>
                    <a:ext uri="{FF2B5EF4-FFF2-40B4-BE49-F238E27FC236}">
                      <a16:creationId xmlns:a16="http://schemas.microsoft.com/office/drawing/2014/main" id="{33F1B356-87B0-4085-B094-FDBF3CB1AD98}"/>
                    </a:ext>
                    <a:ext uri="{C183D7F6-B498-43B3-948B-1728B52AA6E4}">
                      <adec:decorative xmlns:adec="http://schemas.microsoft.com/office/drawing/2017/decorative" val="1"/>
                    </a:ext>
                  </a:extLst>
                </p:cNvPr>
                <p:cNvSpPr>
                  <a:spLocks noEditPoints="1"/>
                </p:cNvSpPr>
                <p:nvPr/>
              </p:nvSpPr>
              <p:spPr bwMode="auto">
                <a:xfrm>
                  <a:off x="4756151" y="2841626"/>
                  <a:ext cx="490538" cy="1036638"/>
                </a:xfrm>
                <a:custGeom>
                  <a:avLst/>
                  <a:gdLst>
                    <a:gd name="T0" fmla="*/ 98 w 109"/>
                    <a:gd name="T1" fmla="*/ 83 h 231"/>
                    <a:gd name="T2" fmla="*/ 103 w 109"/>
                    <a:gd name="T3" fmla="*/ 41 h 231"/>
                    <a:gd name="T4" fmla="*/ 107 w 109"/>
                    <a:gd name="T5" fmla="*/ 4 h 231"/>
                    <a:gd name="T6" fmla="*/ 27 w 109"/>
                    <a:gd name="T7" fmla="*/ 21 h 231"/>
                    <a:gd name="T8" fmla="*/ 76 w 109"/>
                    <a:gd name="T9" fmla="*/ 194 h 231"/>
                    <a:gd name="T10" fmla="*/ 87 w 109"/>
                    <a:gd name="T11" fmla="*/ 217 h 231"/>
                    <a:gd name="T12" fmla="*/ 94 w 109"/>
                    <a:gd name="T13" fmla="*/ 231 h 231"/>
                    <a:gd name="T14" fmla="*/ 102 w 109"/>
                    <a:gd name="T15" fmla="*/ 132 h 231"/>
                    <a:gd name="T16" fmla="*/ 98 w 109"/>
                    <a:gd name="T17" fmla="*/ 83 h 231"/>
                    <a:gd name="T18" fmla="*/ 77 w 109"/>
                    <a:gd name="T19" fmla="*/ 33 h 231"/>
                    <a:gd name="T20" fmla="*/ 62 w 109"/>
                    <a:gd name="T21" fmla="*/ 41 h 231"/>
                    <a:gd name="T22" fmla="*/ 59 w 109"/>
                    <a:gd name="T23" fmla="*/ 41 h 231"/>
                    <a:gd name="T24" fmla="*/ 39 w 109"/>
                    <a:gd name="T25" fmla="*/ 28 h 231"/>
                    <a:gd name="T26" fmla="*/ 59 w 109"/>
                    <a:gd name="T27" fmla="*/ 15 h 231"/>
                    <a:gd name="T28" fmla="*/ 83 w 109"/>
                    <a:gd name="T29" fmla="*/ 21 h 231"/>
                    <a:gd name="T30" fmla="*/ 83 w 109"/>
                    <a:gd name="T31" fmla="*/ 21 h 231"/>
                    <a:gd name="T32" fmla="*/ 77 w 109"/>
                    <a:gd name="T33"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231">
                      <a:moveTo>
                        <a:pt x="98" y="83"/>
                      </a:moveTo>
                      <a:cubicBezTo>
                        <a:pt x="99" y="67"/>
                        <a:pt x="101" y="54"/>
                        <a:pt x="103" y="41"/>
                      </a:cubicBezTo>
                      <a:cubicBezTo>
                        <a:pt x="105" y="28"/>
                        <a:pt x="107" y="17"/>
                        <a:pt x="107" y="4"/>
                      </a:cubicBezTo>
                      <a:cubicBezTo>
                        <a:pt x="76" y="0"/>
                        <a:pt x="41" y="1"/>
                        <a:pt x="27" y="21"/>
                      </a:cubicBezTo>
                      <a:cubicBezTo>
                        <a:pt x="0" y="59"/>
                        <a:pt x="53" y="154"/>
                        <a:pt x="76" y="194"/>
                      </a:cubicBezTo>
                      <a:cubicBezTo>
                        <a:pt x="81" y="204"/>
                        <a:pt x="85" y="212"/>
                        <a:pt x="87" y="217"/>
                      </a:cubicBezTo>
                      <a:cubicBezTo>
                        <a:pt x="90" y="222"/>
                        <a:pt x="92" y="227"/>
                        <a:pt x="94" y="231"/>
                      </a:cubicBezTo>
                      <a:cubicBezTo>
                        <a:pt x="109" y="198"/>
                        <a:pt x="106" y="164"/>
                        <a:pt x="102" y="132"/>
                      </a:cubicBezTo>
                      <a:cubicBezTo>
                        <a:pt x="100" y="116"/>
                        <a:pt x="98" y="99"/>
                        <a:pt x="98" y="83"/>
                      </a:cubicBezTo>
                      <a:close/>
                      <a:moveTo>
                        <a:pt x="77" y="33"/>
                      </a:moveTo>
                      <a:cubicBezTo>
                        <a:pt x="75" y="35"/>
                        <a:pt x="69" y="40"/>
                        <a:pt x="62" y="41"/>
                      </a:cubicBezTo>
                      <a:cubicBezTo>
                        <a:pt x="62" y="41"/>
                        <a:pt x="61" y="41"/>
                        <a:pt x="59" y="41"/>
                      </a:cubicBezTo>
                      <a:cubicBezTo>
                        <a:pt x="49" y="41"/>
                        <a:pt x="40" y="33"/>
                        <a:pt x="39" y="28"/>
                      </a:cubicBezTo>
                      <a:cubicBezTo>
                        <a:pt x="38" y="21"/>
                        <a:pt x="49" y="16"/>
                        <a:pt x="59" y="15"/>
                      </a:cubicBezTo>
                      <a:cubicBezTo>
                        <a:pt x="70" y="14"/>
                        <a:pt x="82" y="15"/>
                        <a:pt x="83" y="21"/>
                      </a:cubicBezTo>
                      <a:cubicBezTo>
                        <a:pt x="83" y="21"/>
                        <a:pt x="83" y="21"/>
                        <a:pt x="83" y="21"/>
                      </a:cubicBezTo>
                      <a:cubicBezTo>
                        <a:pt x="83" y="24"/>
                        <a:pt x="81" y="29"/>
                        <a:pt x="7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72" name="Freeform 31">
                  <a:extLst>
                    <a:ext uri="{FF2B5EF4-FFF2-40B4-BE49-F238E27FC236}">
                      <a16:creationId xmlns:a16="http://schemas.microsoft.com/office/drawing/2014/main" id="{E10466E3-8EC1-4558-9220-E94AE1F6917E}"/>
                    </a:ext>
                    <a:ext uri="{C183D7F6-B498-43B3-948B-1728B52AA6E4}">
                      <adec:decorative xmlns:adec="http://schemas.microsoft.com/office/drawing/2017/decorative" val="1"/>
                    </a:ext>
                  </a:extLst>
                </p:cNvPr>
                <p:cNvSpPr>
                  <a:spLocks noEditPoints="1"/>
                </p:cNvSpPr>
                <p:nvPr/>
              </p:nvSpPr>
              <p:spPr bwMode="auto">
                <a:xfrm>
                  <a:off x="3278188" y="2841626"/>
                  <a:ext cx="695325" cy="1244600"/>
                </a:xfrm>
                <a:custGeom>
                  <a:avLst/>
                  <a:gdLst>
                    <a:gd name="T0" fmla="*/ 104 w 155"/>
                    <a:gd name="T1" fmla="*/ 8 h 277"/>
                    <a:gd name="T2" fmla="*/ 7 w 155"/>
                    <a:gd name="T3" fmla="*/ 36 h 277"/>
                    <a:gd name="T4" fmla="*/ 8 w 155"/>
                    <a:gd name="T5" fmla="*/ 44 h 277"/>
                    <a:gd name="T6" fmla="*/ 4 w 155"/>
                    <a:gd name="T7" fmla="*/ 156 h 277"/>
                    <a:gd name="T8" fmla="*/ 33 w 155"/>
                    <a:gd name="T9" fmla="*/ 247 h 277"/>
                    <a:gd name="T10" fmla="*/ 99 w 155"/>
                    <a:gd name="T11" fmla="*/ 277 h 277"/>
                    <a:gd name="T12" fmla="*/ 112 w 155"/>
                    <a:gd name="T13" fmla="*/ 240 h 277"/>
                    <a:gd name="T14" fmla="*/ 113 w 155"/>
                    <a:gd name="T15" fmla="*/ 235 h 277"/>
                    <a:gd name="T16" fmla="*/ 122 w 155"/>
                    <a:gd name="T17" fmla="*/ 215 h 277"/>
                    <a:gd name="T18" fmla="*/ 134 w 155"/>
                    <a:gd name="T19" fmla="*/ 42 h 277"/>
                    <a:gd name="T20" fmla="*/ 104 w 155"/>
                    <a:gd name="T21" fmla="*/ 8 h 277"/>
                    <a:gd name="T22" fmla="*/ 122 w 155"/>
                    <a:gd name="T23" fmla="*/ 36 h 277"/>
                    <a:gd name="T24" fmla="*/ 99 w 155"/>
                    <a:gd name="T25" fmla="*/ 52 h 277"/>
                    <a:gd name="T26" fmla="*/ 96 w 155"/>
                    <a:gd name="T27" fmla="*/ 52 h 277"/>
                    <a:gd name="T28" fmla="*/ 78 w 155"/>
                    <a:gd name="T29" fmla="*/ 41 h 277"/>
                    <a:gd name="T30" fmla="*/ 74 w 155"/>
                    <a:gd name="T31" fmla="*/ 30 h 277"/>
                    <a:gd name="T32" fmla="*/ 77 w 155"/>
                    <a:gd name="T33" fmla="*/ 24 h 277"/>
                    <a:gd name="T34" fmla="*/ 100 w 155"/>
                    <a:gd name="T35" fmla="*/ 21 h 277"/>
                    <a:gd name="T36" fmla="*/ 122 w 155"/>
                    <a:gd name="T37" fmla="*/ 3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77">
                      <a:moveTo>
                        <a:pt x="104" y="8"/>
                      </a:moveTo>
                      <a:cubicBezTo>
                        <a:pt x="68" y="0"/>
                        <a:pt x="17" y="27"/>
                        <a:pt x="7" y="36"/>
                      </a:cubicBezTo>
                      <a:cubicBezTo>
                        <a:pt x="7" y="39"/>
                        <a:pt x="7" y="41"/>
                        <a:pt x="8" y="44"/>
                      </a:cubicBezTo>
                      <a:cubicBezTo>
                        <a:pt x="9" y="67"/>
                        <a:pt x="11" y="108"/>
                        <a:pt x="4" y="156"/>
                      </a:cubicBezTo>
                      <a:cubicBezTo>
                        <a:pt x="0" y="190"/>
                        <a:pt x="10" y="224"/>
                        <a:pt x="33" y="247"/>
                      </a:cubicBezTo>
                      <a:cubicBezTo>
                        <a:pt x="51" y="266"/>
                        <a:pt x="75" y="277"/>
                        <a:pt x="99" y="277"/>
                      </a:cubicBezTo>
                      <a:cubicBezTo>
                        <a:pt x="102" y="265"/>
                        <a:pt x="106" y="253"/>
                        <a:pt x="112" y="240"/>
                      </a:cubicBezTo>
                      <a:cubicBezTo>
                        <a:pt x="113" y="235"/>
                        <a:pt x="113" y="235"/>
                        <a:pt x="113" y="235"/>
                      </a:cubicBezTo>
                      <a:cubicBezTo>
                        <a:pt x="116" y="228"/>
                        <a:pt x="119" y="221"/>
                        <a:pt x="122" y="215"/>
                      </a:cubicBezTo>
                      <a:cubicBezTo>
                        <a:pt x="136" y="182"/>
                        <a:pt x="155" y="140"/>
                        <a:pt x="134" y="42"/>
                      </a:cubicBezTo>
                      <a:cubicBezTo>
                        <a:pt x="130" y="23"/>
                        <a:pt x="120" y="11"/>
                        <a:pt x="104" y="8"/>
                      </a:cubicBezTo>
                      <a:close/>
                      <a:moveTo>
                        <a:pt x="122" y="36"/>
                      </a:moveTo>
                      <a:cubicBezTo>
                        <a:pt x="121" y="43"/>
                        <a:pt x="110" y="52"/>
                        <a:pt x="99" y="52"/>
                      </a:cubicBezTo>
                      <a:cubicBezTo>
                        <a:pt x="98" y="52"/>
                        <a:pt x="97" y="52"/>
                        <a:pt x="96" y="52"/>
                      </a:cubicBezTo>
                      <a:cubicBezTo>
                        <a:pt x="90" y="51"/>
                        <a:pt x="82" y="47"/>
                        <a:pt x="78" y="41"/>
                      </a:cubicBezTo>
                      <a:cubicBezTo>
                        <a:pt x="76" y="38"/>
                        <a:pt x="74" y="34"/>
                        <a:pt x="74" y="30"/>
                      </a:cubicBezTo>
                      <a:cubicBezTo>
                        <a:pt x="74" y="29"/>
                        <a:pt x="75" y="27"/>
                        <a:pt x="77" y="24"/>
                      </a:cubicBezTo>
                      <a:cubicBezTo>
                        <a:pt x="82" y="21"/>
                        <a:pt x="90" y="20"/>
                        <a:pt x="100" y="21"/>
                      </a:cubicBezTo>
                      <a:cubicBezTo>
                        <a:pt x="111" y="23"/>
                        <a:pt x="123" y="29"/>
                        <a:pt x="12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cxnSp>
          <p:nvCxnSpPr>
            <p:cNvPr id="675" name="Connector: Elbow 674">
              <a:extLst>
                <a:ext uri="{FF2B5EF4-FFF2-40B4-BE49-F238E27FC236}">
                  <a16:creationId xmlns:a16="http://schemas.microsoft.com/office/drawing/2014/main" id="{F82A20A9-B574-4802-AF4E-9C0442209C2D}"/>
                </a:ext>
                <a:ext uri="{C183D7F6-B498-43B3-948B-1728B52AA6E4}">
                  <adec:decorative xmlns:adec="http://schemas.microsoft.com/office/drawing/2017/decorative" val="1"/>
                </a:ext>
              </a:extLst>
            </p:cNvPr>
            <p:cNvCxnSpPr>
              <a:cxnSpLocks/>
              <a:stCxn id="344" idx="3"/>
              <a:endCxn id="653" idx="3"/>
            </p:cNvCxnSpPr>
            <p:nvPr/>
          </p:nvCxnSpPr>
          <p:spPr>
            <a:xfrm flipH="1" flipV="1">
              <a:off x="8968020" y="3119709"/>
              <a:ext cx="65772" cy="2857201"/>
            </a:xfrm>
            <a:prstGeom prst="bentConnector3">
              <a:avLst>
                <a:gd name="adj1" fmla="val -347564"/>
              </a:avLst>
            </a:prstGeom>
            <a:noFill/>
            <a:ln w="19050" cap="flat" cmpd="sng" algn="ctr">
              <a:solidFill>
                <a:srgbClr val="50E6FF"/>
              </a:solidFill>
              <a:prstDash val="sysDash"/>
              <a:miter lim="800000"/>
              <a:tailEnd type="triangle"/>
            </a:ln>
            <a:effectLst/>
          </p:spPr>
        </p:cxnSp>
        <p:cxnSp>
          <p:nvCxnSpPr>
            <p:cNvPr id="678" name="Connector: Elbow 677">
              <a:extLst>
                <a:ext uri="{FF2B5EF4-FFF2-40B4-BE49-F238E27FC236}">
                  <a16:creationId xmlns:a16="http://schemas.microsoft.com/office/drawing/2014/main" id="{A3485328-3803-4FEC-8BF8-19DDF56C3F45}"/>
                </a:ext>
                <a:ext uri="{C183D7F6-B498-43B3-948B-1728B52AA6E4}">
                  <adec:decorative xmlns:adec="http://schemas.microsoft.com/office/drawing/2017/decorative" val="1"/>
                </a:ext>
              </a:extLst>
            </p:cNvPr>
            <p:cNvCxnSpPr>
              <a:cxnSpLocks/>
              <a:stCxn id="344" idx="3"/>
              <a:endCxn id="663" idx="3"/>
            </p:cNvCxnSpPr>
            <p:nvPr/>
          </p:nvCxnSpPr>
          <p:spPr>
            <a:xfrm flipH="1" flipV="1">
              <a:off x="8968020" y="4636688"/>
              <a:ext cx="65772" cy="1340222"/>
            </a:xfrm>
            <a:prstGeom prst="bentConnector3">
              <a:avLst>
                <a:gd name="adj1" fmla="val -347564"/>
              </a:avLst>
            </a:prstGeom>
            <a:noFill/>
            <a:ln w="19050" cap="flat" cmpd="sng" algn="ctr">
              <a:solidFill>
                <a:srgbClr val="50E6FF"/>
              </a:solidFill>
              <a:prstDash val="sysDash"/>
              <a:miter lim="800000"/>
              <a:tailEnd type="triangle"/>
            </a:ln>
            <a:effectLst/>
          </p:spPr>
        </p:cxnSp>
        <p:cxnSp>
          <p:nvCxnSpPr>
            <p:cNvPr id="1058" name="Connector: Elbow 1057">
              <a:extLst>
                <a:ext uri="{FF2B5EF4-FFF2-40B4-BE49-F238E27FC236}">
                  <a16:creationId xmlns:a16="http://schemas.microsoft.com/office/drawing/2014/main" id="{B02DF7A2-ADDE-41D8-A248-20C254A41114}"/>
                </a:ext>
                <a:ext uri="{C183D7F6-B498-43B3-948B-1728B52AA6E4}">
                  <adec:decorative xmlns:adec="http://schemas.microsoft.com/office/drawing/2017/decorative" val="1"/>
                </a:ext>
              </a:extLst>
            </p:cNvPr>
            <p:cNvCxnSpPr>
              <a:cxnSpLocks/>
              <a:stCxn id="652" idx="3"/>
              <a:endCxn id="511" idx="1"/>
            </p:cNvCxnSpPr>
            <p:nvPr/>
          </p:nvCxnSpPr>
          <p:spPr>
            <a:xfrm>
              <a:off x="9113832" y="4032890"/>
              <a:ext cx="895893" cy="285773"/>
            </a:xfrm>
            <a:prstGeom prst="bentConnector3">
              <a:avLst>
                <a:gd name="adj1" fmla="val 35824"/>
              </a:avLst>
            </a:prstGeom>
            <a:ln w="19050">
              <a:solidFill>
                <a:schemeClr val="tx1"/>
              </a:solidFill>
              <a:miter lim="8000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86" name="Connector: Elbow 685">
              <a:extLst>
                <a:ext uri="{FF2B5EF4-FFF2-40B4-BE49-F238E27FC236}">
                  <a16:creationId xmlns:a16="http://schemas.microsoft.com/office/drawing/2014/main" id="{F6DEEDDA-4F4C-478A-9682-ADFB20575D61}"/>
                </a:ext>
                <a:ext uri="{C183D7F6-B498-43B3-948B-1728B52AA6E4}">
                  <adec:decorative xmlns:adec="http://schemas.microsoft.com/office/drawing/2017/decorative" val="1"/>
                </a:ext>
              </a:extLst>
            </p:cNvPr>
            <p:cNvCxnSpPr>
              <a:cxnSpLocks/>
              <a:stCxn id="652" idx="3"/>
              <a:endCxn id="339" idx="1"/>
            </p:cNvCxnSpPr>
            <p:nvPr/>
          </p:nvCxnSpPr>
          <p:spPr>
            <a:xfrm>
              <a:off x="9113832" y="4032890"/>
              <a:ext cx="895893" cy="1558259"/>
            </a:xfrm>
            <a:prstGeom prst="bentConnector3">
              <a:avLst>
                <a:gd name="adj1" fmla="val 35913"/>
              </a:avLst>
            </a:prstGeom>
            <a:ln w="19050">
              <a:solidFill>
                <a:schemeClr val="tx1"/>
              </a:solidFill>
              <a:miter lim="8000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87" name="Connector: Elbow 686">
              <a:extLst>
                <a:ext uri="{FF2B5EF4-FFF2-40B4-BE49-F238E27FC236}">
                  <a16:creationId xmlns:a16="http://schemas.microsoft.com/office/drawing/2014/main" id="{533967E3-F891-4B23-B940-527F550BEF3B}"/>
                </a:ext>
                <a:ext uri="{C183D7F6-B498-43B3-948B-1728B52AA6E4}">
                  <adec:decorative xmlns:adec="http://schemas.microsoft.com/office/drawing/2017/decorative" val="1"/>
                </a:ext>
              </a:extLst>
            </p:cNvPr>
            <p:cNvCxnSpPr>
              <a:cxnSpLocks/>
              <a:stCxn id="652" idx="3"/>
              <a:endCxn id="578" idx="1"/>
            </p:cNvCxnSpPr>
            <p:nvPr/>
          </p:nvCxnSpPr>
          <p:spPr>
            <a:xfrm flipV="1">
              <a:off x="9113832" y="3051439"/>
              <a:ext cx="895893" cy="981451"/>
            </a:xfrm>
            <a:prstGeom prst="bentConnector3">
              <a:avLst>
                <a:gd name="adj1" fmla="val 35824"/>
              </a:avLst>
            </a:prstGeom>
            <a:ln w="19050">
              <a:solidFill>
                <a:schemeClr val="tx1"/>
              </a:solidFill>
              <a:miter lim="800000"/>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242" name="Rectangle 241">
            <a:extLst>
              <a:ext uri="{FF2B5EF4-FFF2-40B4-BE49-F238E27FC236}">
                <a16:creationId xmlns:a16="http://schemas.microsoft.com/office/drawing/2014/main" id="{D00DA4AD-C25E-4A9C-BE72-C9E8DEC590C2}"/>
              </a:ext>
            </a:extLst>
          </p:cNvPr>
          <p:cNvSpPr/>
          <p:nvPr/>
        </p:nvSpPr>
        <p:spPr bwMode="auto">
          <a:xfrm>
            <a:off x="2804633" y="1036466"/>
            <a:ext cx="1247687" cy="36933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E6FF"/>
                </a:solidFill>
                <a:latin typeface="Segoe UI Semibold"/>
                <a:cs typeface="Segoe UI" pitchFamily="34" charset="0"/>
              </a:rPr>
              <a:t>PREVIEW</a:t>
            </a:r>
            <a:endPar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472390473"/>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132">
            <a:extLst>
              <a:ext uri="{FF2B5EF4-FFF2-40B4-BE49-F238E27FC236}">
                <a16:creationId xmlns:a16="http://schemas.microsoft.com/office/drawing/2014/main" id="{0C26B22E-EC54-4B5C-B874-529D4DA8EE3C}"/>
              </a:ext>
              <a:ext uri="{C183D7F6-B498-43B3-948B-1728B52AA6E4}">
                <adec:decorative xmlns:adec="http://schemas.microsoft.com/office/drawing/2017/decorative" val="1"/>
              </a:ext>
            </a:extLst>
          </p:cNvPr>
          <p:cNvSpPr/>
          <p:nvPr/>
        </p:nvSpPr>
        <p:spPr bwMode="auto">
          <a:xfrm>
            <a:off x="141281" y="3643952"/>
            <a:ext cx="11918595" cy="297630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Any Kubernetes Cluster</a:t>
            </a:r>
          </a:p>
        </p:txBody>
      </p:sp>
      <p:sp>
        <p:nvSpPr>
          <p:cNvPr id="2" name="Title 1">
            <a:extLst>
              <a:ext uri="{FF2B5EF4-FFF2-40B4-BE49-F238E27FC236}">
                <a16:creationId xmlns:a16="http://schemas.microsoft.com/office/drawing/2014/main" id="{0C99A557-E7BC-4DEA-B5D0-D924B908A17B}"/>
              </a:ext>
            </a:extLst>
          </p:cNvPr>
          <p:cNvSpPr>
            <a:spLocks noGrp="1"/>
          </p:cNvSpPr>
          <p:nvPr>
            <p:ph type="title"/>
          </p:nvPr>
        </p:nvSpPr>
        <p:spPr>
          <a:xfrm>
            <a:off x="721560" y="237744"/>
            <a:ext cx="11018520" cy="553998"/>
          </a:xfrm>
        </p:spPr>
        <p:txBody>
          <a:bodyPr/>
          <a:lstStyle/>
          <a:p>
            <a:r>
              <a:rPr lang="en-US">
                <a:cs typeface="Segoe UI"/>
              </a:rPr>
              <a:t>Azure Arc-enabled Data Services Endpoints</a:t>
            </a:r>
            <a:endParaRPr lang="en-US" sz="2000">
              <a:latin typeface="+mn-lt"/>
            </a:endParaRPr>
          </a:p>
        </p:txBody>
      </p:sp>
      <p:grpSp>
        <p:nvGrpSpPr>
          <p:cNvPr id="29" name="Group 28">
            <a:extLst>
              <a:ext uri="{FF2B5EF4-FFF2-40B4-BE49-F238E27FC236}">
                <a16:creationId xmlns:a16="http://schemas.microsoft.com/office/drawing/2014/main" id="{356D9F25-8A26-41AA-A9B6-FB05B343AC2A}"/>
              </a:ext>
              <a:ext uri="{C183D7F6-B498-43B3-948B-1728B52AA6E4}">
                <adec:decorative xmlns:adec="http://schemas.microsoft.com/office/drawing/2017/decorative" val="1"/>
              </a:ext>
            </a:extLst>
          </p:cNvPr>
          <p:cNvGrpSpPr/>
          <p:nvPr/>
        </p:nvGrpSpPr>
        <p:grpSpPr>
          <a:xfrm>
            <a:off x="2884458" y="1794674"/>
            <a:ext cx="9052477" cy="4170679"/>
            <a:chOff x="1090108" y="1794674"/>
            <a:chExt cx="9052477" cy="4170679"/>
          </a:xfrm>
        </p:grpSpPr>
        <p:grpSp>
          <p:nvGrpSpPr>
            <p:cNvPr id="28" name="Group 27">
              <a:extLst>
                <a:ext uri="{FF2B5EF4-FFF2-40B4-BE49-F238E27FC236}">
                  <a16:creationId xmlns:a16="http://schemas.microsoft.com/office/drawing/2014/main" id="{1769068C-869A-4E6A-9ABE-E6F67D3E64BB}"/>
                </a:ext>
              </a:extLst>
            </p:cNvPr>
            <p:cNvGrpSpPr/>
            <p:nvPr/>
          </p:nvGrpSpPr>
          <p:grpSpPr>
            <a:xfrm>
              <a:off x="1090108" y="4026090"/>
              <a:ext cx="9052477" cy="1939263"/>
              <a:chOff x="1090108" y="4026090"/>
              <a:chExt cx="9052477" cy="1939263"/>
            </a:xfrm>
          </p:grpSpPr>
          <p:sp>
            <p:nvSpPr>
              <p:cNvPr id="7" name="Rectangle 6">
                <a:extLst>
                  <a:ext uri="{FF2B5EF4-FFF2-40B4-BE49-F238E27FC236}">
                    <a16:creationId xmlns:a16="http://schemas.microsoft.com/office/drawing/2014/main" id="{302012A2-CC45-4F20-9D4D-237A9505DEF2}"/>
                  </a:ext>
                </a:extLst>
              </p:cNvPr>
              <p:cNvSpPr/>
              <p:nvPr/>
            </p:nvSpPr>
            <p:spPr bwMode="auto">
              <a:xfrm>
                <a:off x="1090108" y="4026090"/>
                <a:ext cx="4483289" cy="193926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Arc Data Control Plane</a:t>
                </a:r>
              </a:p>
            </p:txBody>
          </p:sp>
          <p:grpSp>
            <p:nvGrpSpPr>
              <p:cNvPr id="8" name="Group 7">
                <a:extLst>
                  <a:ext uri="{FF2B5EF4-FFF2-40B4-BE49-F238E27FC236}">
                    <a16:creationId xmlns:a16="http://schemas.microsoft.com/office/drawing/2014/main" id="{D780C33E-BA9A-436B-8603-82A6A37B2701}"/>
                  </a:ext>
                </a:extLst>
              </p:cNvPr>
              <p:cNvGrpSpPr/>
              <p:nvPr/>
            </p:nvGrpSpPr>
            <p:grpSpPr>
              <a:xfrm>
                <a:off x="1176007" y="4312689"/>
                <a:ext cx="4311489" cy="1222073"/>
                <a:chOff x="1144452" y="3930552"/>
                <a:chExt cx="4311489" cy="1222073"/>
              </a:xfrm>
            </p:grpSpPr>
            <p:sp>
              <p:nvSpPr>
                <p:cNvPr id="91" name="Rectangle 90">
                  <a:extLst>
                    <a:ext uri="{FF2B5EF4-FFF2-40B4-BE49-F238E27FC236}">
                      <a16:creationId xmlns:a16="http://schemas.microsoft.com/office/drawing/2014/main" id="{6A61D36A-DA6A-4725-B1F2-77E78447DEAC}"/>
                    </a:ext>
                  </a:extLst>
                </p:cNvPr>
                <p:cNvSpPr/>
                <p:nvPr/>
              </p:nvSpPr>
              <p:spPr bwMode="auto">
                <a:xfrm>
                  <a:off x="1144452" y="3930554"/>
                  <a:ext cx="2124188" cy="12220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Arc Data Controller</a:t>
                  </a:r>
                </a:p>
              </p:txBody>
            </p:sp>
            <p:pic>
              <p:nvPicPr>
                <p:cNvPr id="95" name="Graphic 94">
                  <a:extLst>
                    <a:ext uri="{FF2B5EF4-FFF2-40B4-BE49-F238E27FC236}">
                      <a16:creationId xmlns:a16="http://schemas.microsoft.com/office/drawing/2014/main" id="{1CD0E4FF-4549-4676-9039-853D83A8EF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77946" y="4408998"/>
                  <a:ext cx="457200" cy="457200"/>
                </a:xfrm>
                <a:prstGeom prst="rect">
                  <a:avLst/>
                </a:prstGeom>
              </p:spPr>
            </p:pic>
            <p:sp>
              <p:nvSpPr>
                <p:cNvPr id="105" name="Rectangle 104">
                  <a:extLst>
                    <a:ext uri="{FF2B5EF4-FFF2-40B4-BE49-F238E27FC236}">
                      <a16:creationId xmlns:a16="http://schemas.microsoft.com/office/drawing/2014/main" id="{9F9059B2-B037-4E66-8839-269F7F66748B}"/>
                    </a:ext>
                  </a:extLst>
                </p:cNvPr>
                <p:cNvSpPr/>
                <p:nvPr/>
              </p:nvSpPr>
              <p:spPr bwMode="auto">
                <a:xfrm>
                  <a:off x="3331753" y="3930552"/>
                  <a:ext cx="2124188" cy="12220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Metrics &amp; Logs UI</a:t>
                  </a:r>
                </a:p>
              </p:txBody>
            </p:sp>
            <p:pic>
              <p:nvPicPr>
                <p:cNvPr id="4" name="Graphic 3">
                  <a:extLst>
                    <a:ext uri="{FF2B5EF4-FFF2-40B4-BE49-F238E27FC236}">
                      <a16:creationId xmlns:a16="http://schemas.microsoft.com/office/drawing/2014/main" id="{9A52E89E-BB2F-49FE-9A14-812462CC42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02671" y="4413835"/>
                  <a:ext cx="457200" cy="457200"/>
                </a:xfrm>
                <a:prstGeom prst="rect">
                  <a:avLst/>
                </a:prstGeom>
              </p:spPr>
            </p:pic>
            <p:pic>
              <p:nvPicPr>
                <p:cNvPr id="6" name="Graphic 5">
                  <a:extLst>
                    <a:ext uri="{FF2B5EF4-FFF2-40B4-BE49-F238E27FC236}">
                      <a16:creationId xmlns:a16="http://schemas.microsoft.com/office/drawing/2014/main" id="{0EE62C81-07AD-497C-8D62-BE480B597A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523541" y="4413835"/>
                  <a:ext cx="457200" cy="457200"/>
                </a:xfrm>
                <a:prstGeom prst="rect">
                  <a:avLst/>
                </a:prstGeom>
              </p:spPr>
            </p:pic>
          </p:grpSp>
          <p:sp>
            <p:nvSpPr>
              <p:cNvPr id="110" name="Rectangle 109">
                <a:extLst>
                  <a:ext uri="{FF2B5EF4-FFF2-40B4-BE49-F238E27FC236}">
                    <a16:creationId xmlns:a16="http://schemas.microsoft.com/office/drawing/2014/main" id="{2ECC8ABA-FFE3-497D-AF65-457FFBC70E8A}"/>
                  </a:ext>
                </a:extLst>
              </p:cNvPr>
              <p:cNvSpPr/>
              <p:nvPr/>
            </p:nvSpPr>
            <p:spPr bwMode="auto">
              <a:xfrm>
                <a:off x="5659296" y="4026090"/>
                <a:ext cx="4483289" cy="193926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data services</a:t>
                </a:r>
              </a:p>
            </p:txBody>
          </p:sp>
          <p:sp>
            <p:nvSpPr>
              <p:cNvPr id="92" name="Rectangle 91">
                <a:extLst>
                  <a:ext uri="{FF2B5EF4-FFF2-40B4-BE49-F238E27FC236}">
                    <a16:creationId xmlns:a16="http://schemas.microsoft.com/office/drawing/2014/main" id="{2B93C9D5-8D4C-4C78-8E94-FBAA82130528}"/>
                  </a:ext>
                </a:extLst>
              </p:cNvPr>
              <p:cNvSpPr/>
              <p:nvPr/>
            </p:nvSpPr>
            <p:spPr bwMode="auto">
              <a:xfrm>
                <a:off x="5751166" y="4312686"/>
                <a:ext cx="2124189" cy="122207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PostgreSQL Hyperscale</a:t>
                </a:r>
              </a:p>
            </p:txBody>
          </p:sp>
          <p:sp>
            <p:nvSpPr>
              <p:cNvPr id="96" name="Rectangle 95">
                <a:extLst>
                  <a:ext uri="{FF2B5EF4-FFF2-40B4-BE49-F238E27FC236}">
                    <a16:creationId xmlns:a16="http://schemas.microsoft.com/office/drawing/2014/main" id="{D3832E38-C4A7-410B-B2CF-7101B1E15C4C}"/>
                  </a:ext>
                </a:extLst>
              </p:cNvPr>
              <p:cNvSpPr/>
              <p:nvPr/>
            </p:nvSpPr>
            <p:spPr bwMode="auto">
              <a:xfrm>
                <a:off x="7941248" y="4312686"/>
                <a:ext cx="2121408" cy="122207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SQL Managed Instance</a:t>
                </a:r>
              </a:p>
            </p:txBody>
          </p:sp>
          <p:grpSp>
            <p:nvGrpSpPr>
              <p:cNvPr id="97" name="Group 96">
                <a:extLst>
                  <a:ext uri="{FF2B5EF4-FFF2-40B4-BE49-F238E27FC236}">
                    <a16:creationId xmlns:a16="http://schemas.microsoft.com/office/drawing/2014/main" id="{D4F3FBEA-550E-433A-AFB5-12492FAB02B0}"/>
                  </a:ext>
                </a:extLst>
              </p:cNvPr>
              <p:cNvGrpSpPr/>
              <p:nvPr/>
            </p:nvGrpSpPr>
            <p:grpSpPr>
              <a:xfrm>
                <a:off x="6128858" y="4783099"/>
                <a:ext cx="1441740" cy="461216"/>
                <a:chOff x="3382477" y="2817825"/>
                <a:chExt cx="1441740" cy="461216"/>
              </a:xfrm>
            </p:grpSpPr>
            <p:pic>
              <p:nvPicPr>
                <p:cNvPr id="98" name="Graphic 97">
                  <a:extLst>
                    <a:ext uri="{FF2B5EF4-FFF2-40B4-BE49-F238E27FC236}">
                      <a16:creationId xmlns:a16="http://schemas.microsoft.com/office/drawing/2014/main" id="{6269FCF7-212B-4E19-840E-2E1973923EF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82477" y="2821841"/>
                  <a:ext cx="457200" cy="457200"/>
                </a:xfrm>
                <a:prstGeom prst="rect">
                  <a:avLst/>
                </a:prstGeom>
              </p:spPr>
            </p:pic>
            <p:pic>
              <p:nvPicPr>
                <p:cNvPr id="99" name="Graphic 98">
                  <a:extLst>
                    <a:ext uri="{FF2B5EF4-FFF2-40B4-BE49-F238E27FC236}">
                      <a16:creationId xmlns:a16="http://schemas.microsoft.com/office/drawing/2014/main" id="{66ED8286-1191-40AB-B0F6-2A7E0F88837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74747" y="2819833"/>
                  <a:ext cx="457200" cy="457200"/>
                </a:xfrm>
                <a:prstGeom prst="rect">
                  <a:avLst/>
                </a:prstGeom>
              </p:spPr>
            </p:pic>
            <p:pic>
              <p:nvPicPr>
                <p:cNvPr id="100" name="Graphic 99">
                  <a:extLst>
                    <a:ext uri="{FF2B5EF4-FFF2-40B4-BE49-F238E27FC236}">
                      <a16:creationId xmlns:a16="http://schemas.microsoft.com/office/drawing/2014/main" id="{808FA0FF-1AF6-4342-A66A-BF688B60347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367017" y="2817825"/>
                  <a:ext cx="457200" cy="457200"/>
                </a:xfrm>
                <a:prstGeom prst="rect">
                  <a:avLst/>
                </a:prstGeom>
              </p:spPr>
            </p:pic>
          </p:grpSp>
          <p:grpSp>
            <p:nvGrpSpPr>
              <p:cNvPr id="101" name="Group 100">
                <a:extLst>
                  <a:ext uri="{FF2B5EF4-FFF2-40B4-BE49-F238E27FC236}">
                    <a16:creationId xmlns:a16="http://schemas.microsoft.com/office/drawing/2014/main" id="{65ABCA99-9B99-4422-8716-25357BDE8017}"/>
                  </a:ext>
                </a:extLst>
              </p:cNvPr>
              <p:cNvGrpSpPr/>
              <p:nvPr/>
            </p:nvGrpSpPr>
            <p:grpSpPr>
              <a:xfrm>
                <a:off x="8282095" y="4787115"/>
                <a:ext cx="1439714" cy="466056"/>
                <a:chOff x="5382622" y="4303764"/>
                <a:chExt cx="1439714" cy="466056"/>
              </a:xfrm>
            </p:grpSpPr>
            <p:pic>
              <p:nvPicPr>
                <p:cNvPr id="102" name="Graphic 101">
                  <a:extLst>
                    <a:ext uri="{FF2B5EF4-FFF2-40B4-BE49-F238E27FC236}">
                      <a16:creationId xmlns:a16="http://schemas.microsoft.com/office/drawing/2014/main" id="{6FA097B4-5BE7-4194-A1EA-F7D66C86B9B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82622" y="4312620"/>
                  <a:ext cx="457200" cy="457200"/>
                </a:xfrm>
                <a:prstGeom prst="rect">
                  <a:avLst/>
                </a:prstGeom>
              </p:spPr>
            </p:pic>
            <p:pic>
              <p:nvPicPr>
                <p:cNvPr id="103" name="Graphic 102">
                  <a:extLst>
                    <a:ext uri="{FF2B5EF4-FFF2-40B4-BE49-F238E27FC236}">
                      <a16:creationId xmlns:a16="http://schemas.microsoft.com/office/drawing/2014/main" id="{F19404B7-66CC-4EB2-85E2-B2E7430F613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873879" y="4308192"/>
                  <a:ext cx="457200" cy="457200"/>
                </a:xfrm>
                <a:prstGeom prst="rect">
                  <a:avLst/>
                </a:prstGeom>
              </p:spPr>
            </p:pic>
            <p:pic>
              <p:nvPicPr>
                <p:cNvPr id="104" name="Graphic 103">
                  <a:extLst>
                    <a:ext uri="{FF2B5EF4-FFF2-40B4-BE49-F238E27FC236}">
                      <a16:creationId xmlns:a16="http://schemas.microsoft.com/office/drawing/2014/main" id="{AD82E07F-6FA1-45FF-AF4C-C3F61A2C8CF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65136" y="4303764"/>
                  <a:ext cx="457200" cy="457200"/>
                </a:xfrm>
                <a:prstGeom prst="rect">
                  <a:avLst/>
                </a:prstGeom>
              </p:spPr>
            </p:pic>
          </p:grpSp>
        </p:grpSp>
        <p:sp>
          <p:nvSpPr>
            <p:cNvPr id="12" name="Rectangle 11">
              <a:extLst>
                <a:ext uri="{FF2B5EF4-FFF2-40B4-BE49-F238E27FC236}">
                  <a16:creationId xmlns:a16="http://schemas.microsoft.com/office/drawing/2014/main" id="{C2C723FA-77CD-4505-B728-FCBE8A84C0A4}"/>
                </a:ext>
              </a:extLst>
            </p:cNvPr>
            <p:cNvSpPr/>
            <p:nvPr/>
          </p:nvSpPr>
          <p:spPr bwMode="auto">
            <a:xfrm>
              <a:off x="1176007" y="1794674"/>
              <a:ext cx="2124188" cy="6716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azdata CLI</a:t>
              </a:r>
            </a:p>
          </p:txBody>
        </p:sp>
        <p:sp>
          <p:nvSpPr>
            <p:cNvPr id="115" name="Rectangle 114">
              <a:extLst>
                <a:ext uri="{FF2B5EF4-FFF2-40B4-BE49-F238E27FC236}">
                  <a16:creationId xmlns:a16="http://schemas.microsoft.com/office/drawing/2014/main" id="{0ADFAE8B-D225-4AAC-92FB-0F625A8974DD}"/>
                </a:ext>
              </a:extLst>
            </p:cNvPr>
            <p:cNvSpPr/>
            <p:nvPr/>
          </p:nvSpPr>
          <p:spPr bwMode="auto">
            <a:xfrm>
              <a:off x="3363308" y="1794674"/>
              <a:ext cx="2124188" cy="6716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Browser</a:t>
              </a:r>
            </a:p>
          </p:txBody>
        </p:sp>
        <p:sp>
          <p:nvSpPr>
            <p:cNvPr id="116" name="Rectangle 115">
              <a:extLst>
                <a:ext uri="{FF2B5EF4-FFF2-40B4-BE49-F238E27FC236}">
                  <a16:creationId xmlns:a16="http://schemas.microsoft.com/office/drawing/2014/main" id="{7DCC4601-1603-4BC8-A543-5EBC04FFB59B}"/>
                </a:ext>
              </a:extLst>
            </p:cNvPr>
            <p:cNvSpPr/>
            <p:nvPr/>
          </p:nvSpPr>
          <p:spPr bwMode="auto">
            <a:xfrm>
              <a:off x="5751166" y="1794674"/>
              <a:ext cx="2124188" cy="6716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Data Studio</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PostgreSQL tools &amp; drivers</a:t>
              </a:r>
            </a:p>
          </p:txBody>
        </p:sp>
        <p:sp>
          <p:nvSpPr>
            <p:cNvPr id="118" name="Rectangle 117">
              <a:extLst>
                <a:ext uri="{FF2B5EF4-FFF2-40B4-BE49-F238E27FC236}">
                  <a16:creationId xmlns:a16="http://schemas.microsoft.com/office/drawing/2014/main" id="{77799C1B-6E72-42A1-8545-CF327AF90641}"/>
                </a:ext>
              </a:extLst>
            </p:cNvPr>
            <p:cNvSpPr/>
            <p:nvPr/>
          </p:nvSpPr>
          <p:spPr bwMode="auto">
            <a:xfrm>
              <a:off x="7941248" y="1794674"/>
              <a:ext cx="2124188" cy="6716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Data Studio</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tools &amp; drivers</a:t>
              </a:r>
            </a:p>
          </p:txBody>
        </p:sp>
        <p:cxnSp>
          <p:nvCxnSpPr>
            <p:cNvPr id="120" name="Straight Connector 119">
              <a:extLst>
                <a:ext uri="{FF2B5EF4-FFF2-40B4-BE49-F238E27FC236}">
                  <a16:creationId xmlns:a16="http://schemas.microsoft.com/office/drawing/2014/main" id="{F166FD44-65C4-4EF0-9011-D754E09A93CA}"/>
                </a:ext>
                <a:ext uri="{C183D7F6-B498-43B3-948B-1728B52AA6E4}">
                  <adec:decorative xmlns:adec="http://schemas.microsoft.com/office/drawing/2017/decorative" val="1"/>
                </a:ext>
              </a:extLst>
            </p:cNvPr>
            <p:cNvCxnSpPr>
              <a:cxnSpLocks/>
              <a:stCxn id="91" idx="0"/>
              <a:endCxn id="12" idx="2"/>
            </p:cNvCxnSpPr>
            <p:nvPr/>
          </p:nvCxnSpPr>
          <p:spPr>
            <a:xfrm flipV="1">
              <a:off x="2238101" y="2466284"/>
              <a:ext cx="0" cy="1846407"/>
            </a:xfrm>
            <a:prstGeom prst="line">
              <a:avLst/>
            </a:prstGeom>
            <a:noFill/>
            <a:ln w="19050" cap="flat" cmpd="sng" algn="ctr">
              <a:solidFill>
                <a:schemeClr val="accent1"/>
              </a:solidFill>
              <a:prstDash val="solid"/>
              <a:miter lim="800000"/>
              <a:headEnd type="arrow" w="med" len="med"/>
              <a:tailEnd type="arrow" w="med" len="med"/>
            </a:ln>
            <a:effectLst/>
          </p:spPr>
        </p:cxnSp>
        <p:cxnSp>
          <p:nvCxnSpPr>
            <p:cNvPr id="122" name="Straight Connector 121">
              <a:extLst>
                <a:ext uri="{FF2B5EF4-FFF2-40B4-BE49-F238E27FC236}">
                  <a16:creationId xmlns:a16="http://schemas.microsoft.com/office/drawing/2014/main" id="{399781B4-1F56-4A99-A2FD-61A1F7762A8A}"/>
                </a:ext>
                <a:ext uri="{C183D7F6-B498-43B3-948B-1728B52AA6E4}">
                  <adec:decorative xmlns:adec="http://schemas.microsoft.com/office/drawing/2017/decorative" val="1"/>
                </a:ext>
              </a:extLst>
            </p:cNvPr>
            <p:cNvCxnSpPr>
              <a:cxnSpLocks/>
              <a:stCxn id="105" idx="0"/>
              <a:endCxn id="115" idx="2"/>
            </p:cNvCxnSpPr>
            <p:nvPr/>
          </p:nvCxnSpPr>
          <p:spPr>
            <a:xfrm flipV="1">
              <a:off x="4425402" y="2466284"/>
              <a:ext cx="0" cy="1846405"/>
            </a:xfrm>
            <a:prstGeom prst="line">
              <a:avLst/>
            </a:prstGeom>
            <a:noFill/>
            <a:ln w="19050" cap="flat" cmpd="sng" algn="ctr">
              <a:solidFill>
                <a:schemeClr val="accent1"/>
              </a:solidFill>
              <a:prstDash val="solid"/>
              <a:miter lim="800000"/>
              <a:headEnd type="arrow" w="med" len="med"/>
              <a:tailEnd type="arrow" w="med" len="med"/>
            </a:ln>
            <a:effectLst/>
          </p:spPr>
        </p:cxnSp>
        <p:cxnSp>
          <p:nvCxnSpPr>
            <p:cNvPr id="124" name="Straight Connector 123">
              <a:extLst>
                <a:ext uri="{FF2B5EF4-FFF2-40B4-BE49-F238E27FC236}">
                  <a16:creationId xmlns:a16="http://schemas.microsoft.com/office/drawing/2014/main" id="{62A19C75-CD83-4A17-A2D9-A2C81A37BFC0}"/>
                </a:ext>
                <a:ext uri="{C183D7F6-B498-43B3-948B-1728B52AA6E4}">
                  <adec:decorative xmlns:adec="http://schemas.microsoft.com/office/drawing/2017/decorative" val="1"/>
                </a:ext>
              </a:extLst>
            </p:cNvPr>
            <p:cNvCxnSpPr>
              <a:cxnSpLocks/>
              <a:stCxn id="92" idx="0"/>
              <a:endCxn id="116" idx="2"/>
            </p:cNvCxnSpPr>
            <p:nvPr/>
          </p:nvCxnSpPr>
          <p:spPr>
            <a:xfrm flipH="1" flipV="1">
              <a:off x="6813260" y="2466284"/>
              <a:ext cx="1" cy="1846402"/>
            </a:xfrm>
            <a:prstGeom prst="line">
              <a:avLst/>
            </a:prstGeom>
            <a:noFill/>
            <a:ln w="19050" cap="flat" cmpd="sng" algn="ctr">
              <a:solidFill>
                <a:schemeClr val="accent1"/>
              </a:solidFill>
              <a:prstDash val="solid"/>
              <a:miter lim="800000"/>
              <a:headEnd type="arrow" w="med" len="med"/>
              <a:tailEnd type="arrow" w="med" len="med"/>
            </a:ln>
            <a:effectLst/>
          </p:spPr>
        </p:cxnSp>
        <p:cxnSp>
          <p:nvCxnSpPr>
            <p:cNvPr id="126" name="Straight Connector 125">
              <a:extLst>
                <a:ext uri="{FF2B5EF4-FFF2-40B4-BE49-F238E27FC236}">
                  <a16:creationId xmlns:a16="http://schemas.microsoft.com/office/drawing/2014/main" id="{8729AD12-7898-42EA-A591-C264E891CC2C}"/>
                </a:ext>
                <a:ext uri="{C183D7F6-B498-43B3-948B-1728B52AA6E4}">
                  <adec:decorative xmlns:adec="http://schemas.microsoft.com/office/drawing/2017/decorative" val="1"/>
                </a:ext>
              </a:extLst>
            </p:cNvPr>
            <p:cNvCxnSpPr>
              <a:cxnSpLocks/>
              <a:stCxn id="96" idx="0"/>
              <a:endCxn id="118" idx="2"/>
            </p:cNvCxnSpPr>
            <p:nvPr/>
          </p:nvCxnSpPr>
          <p:spPr>
            <a:xfrm flipV="1">
              <a:off x="9001952" y="2466284"/>
              <a:ext cx="1390" cy="1846402"/>
            </a:xfrm>
            <a:prstGeom prst="line">
              <a:avLst/>
            </a:prstGeom>
            <a:noFill/>
            <a:ln w="19050" cap="flat" cmpd="sng" algn="ctr">
              <a:solidFill>
                <a:schemeClr val="accent1"/>
              </a:solidFill>
              <a:prstDash val="solid"/>
              <a:miter lim="800000"/>
              <a:headEnd type="arrow" w="med" len="med"/>
              <a:tailEnd type="arrow" w="med" len="med"/>
            </a:ln>
            <a:effectLst/>
          </p:spPr>
        </p:cxnSp>
        <p:sp>
          <p:nvSpPr>
            <p:cNvPr id="129" name="Rectangle 128">
              <a:extLst>
                <a:ext uri="{FF2B5EF4-FFF2-40B4-BE49-F238E27FC236}">
                  <a16:creationId xmlns:a16="http://schemas.microsoft.com/office/drawing/2014/main" id="{DF9B2465-CB8E-444C-88EE-BCB2F06C0583}"/>
                </a:ext>
              </a:extLst>
            </p:cNvPr>
            <p:cNvSpPr/>
            <p:nvPr/>
          </p:nvSpPr>
          <p:spPr bwMode="auto">
            <a:xfrm>
              <a:off x="1649302" y="2896734"/>
              <a:ext cx="1174818" cy="2612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HTTPS</a:t>
              </a:r>
            </a:p>
          </p:txBody>
        </p:sp>
        <p:sp>
          <p:nvSpPr>
            <p:cNvPr id="130" name="Rectangle 129">
              <a:extLst>
                <a:ext uri="{FF2B5EF4-FFF2-40B4-BE49-F238E27FC236}">
                  <a16:creationId xmlns:a16="http://schemas.microsoft.com/office/drawing/2014/main" id="{1500DD89-75CC-441D-869F-79C30E003723}"/>
                </a:ext>
              </a:extLst>
            </p:cNvPr>
            <p:cNvSpPr/>
            <p:nvPr/>
          </p:nvSpPr>
          <p:spPr bwMode="auto">
            <a:xfrm>
              <a:off x="3834226" y="2896734"/>
              <a:ext cx="1174818" cy="2612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HTTPS</a:t>
              </a:r>
            </a:p>
          </p:txBody>
        </p:sp>
        <p:sp>
          <p:nvSpPr>
            <p:cNvPr id="131" name="Rectangle 130">
              <a:extLst>
                <a:ext uri="{FF2B5EF4-FFF2-40B4-BE49-F238E27FC236}">
                  <a16:creationId xmlns:a16="http://schemas.microsoft.com/office/drawing/2014/main" id="{A88B50BF-0C46-4D0E-BE8E-5927D2C2CFBE}"/>
                </a:ext>
              </a:extLst>
            </p:cNvPr>
            <p:cNvSpPr/>
            <p:nvPr/>
          </p:nvSpPr>
          <p:spPr bwMode="auto">
            <a:xfrm>
              <a:off x="6225851" y="2896734"/>
              <a:ext cx="1174818" cy="2612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TCP</a:t>
              </a:r>
            </a:p>
          </p:txBody>
        </p:sp>
        <p:sp>
          <p:nvSpPr>
            <p:cNvPr id="132" name="Rectangle 131">
              <a:extLst>
                <a:ext uri="{FF2B5EF4-FFF2-40B4-BE49-F238E27FC236}">
                  <a16:creationId xmlns:a16="http://schemas.microsoft.com/office/drawing/2014/main" id="{8A435929-2EEA-4CE0-9C65-EA48FF5272FB}"/>
                </a:ext>
              </a:extLst>
            </p:cNvPr>
            <p:cNvSpPr/>
            <p:nvPr/>
          </p:nvSpPr>
          <p:spPr bwMode="auto">
            <a:xfrm>
              <a:off x="8414543" y="2896734"/>
              <a:ext cx="1174818" cy="2612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TCP</a:t>
              </a:r>
            </a:p>
          </p:txBody>
        </p:sp>
      </p:grpSp>
      <p:pic>
        <p:nvPicPr>
          <p:cNvPr id="31" name="Kubernetes">
            <a:extLst>
              <a:ext uri="{FF2B5EF4-FFF2-40B4-BE49-F238E27FC236}">
                <a16:creationId xmlns:a16="http://schemas.microsoft.com/office/drawing/2014/main" id="{BDCFA076-3D00-4BD3-9F5D-DCE3F92BE147}"/>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93868" y="6067650"/>
            <a:ext cx="463035" cy="463031"/>
          </a:xfrm>
          <a:prstGeom prst="rect">
            <a:avLst/>
          </a:prstGeom>
        </p:spPr>
      </p:pic>
      <p:sp>
        <p:nvSpPr>
          <p:cNvPr id="5" name="Rectangle 4">
            <a:extLst>
              <a:ext uri="{FF2B5EF4-FFF2-40B4-BE49-F238E27FC236}">
                <a16:creationId xmlns:a16="http://schemas.microsoft.com/office/drawing/2014/main" id="{22BAC993-F70C-491F-BFD7-4AD71D1C9762}"/>
              </a:ext>
              <a:ext uri="{C183D7F6-B498-43B3-948B-1728B52AA6E4}">
                <adec:decorative xmlns:adec="http://schemas.microsoft.com/office/drawing/2017/decorative" val="1"/>
              </a:ext>
            </a:extLst>
          </p:cNvPr>
          <p:cNvSpPr/>
          <p:nvPr/>
        </p:nvSpPr>
        <p:spPr bwMode="auto">
          <a:xfrm>
            <a:off x="289536" y="4038813"/>
            <a:ext cx="2480265" cy="193926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Arc Data Control Plane</a:t>
            </a:r>
          </a:p>
        </p:txBody>
      </p:sp>
      <p:sp>
        <p:nvSpPr>
          <p:cNvPr id="41" name="Rectangle 40">
            <a:extLst>
              <a:ext uri="{FF2B5EF4-FFF2-40B4-BE49-F238E27FC236}">
                <a16:creationId xmlns:a16="http://schemas.microsoft.com/office/drawing/2014/main" id="{D0ACCFC2-2DD2-4385-B359-9932B9A73E08}"/>
              </a:ext>
              <a:ext uri="{C183D7F6-B498-43B3-948B-1728B52AA6E4}">
                <adec:decorative xmlns:adec="http://schemas.microsoft.com/office/drawing/2017/decorative" val="1"/>
              </a:ext>
            </a:extLst>
          </p:cNvPr>
          <p:cNvSpPr/>
          <p:nvPr/>
        </p:nvSpPr>
        <p:spPr bwMode="auto">
          <a:xfrm>
            <a:off x="464682" y="1794674"/>
            <a:ext cx="2124188" cy="6716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err="1">
                <a:ln>
                  <a:noFill/>
                </a:ln>
                <a:solidFill>
                  <a:srgbClr val="50E6FF"/>
                </a:solidFill>
                <a:effectLst/>
                <a:uLnTx/>
                <a:uFillTx/>
                <a:latin typeface="Segoe UI Semibold"/>
                <a:ea typeface="+mn-ea"/>
                <a:cs typeface="Segoe UI" pitchFamily="34" charset="0"/>
              </a:rPr>
              <a:t>azdata</a:t>
            </a: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 CLI</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Kubernetes tools</a:t>
            </a:r>
          </a:p>
        </p:txBody>
      </p:sp>
      <p:cxnSp>
        <p:nvCxnSpPr>
          <p:cNvPr id="42" name="Straight Connector 41">
            <a:extLst>
              <a:ext uri="{FF2B5EF4-FFF2-40B4-BE49-F238E27FC236}">
                <a16:creationId xmlns:a16="http://schemas.microsoft.com/office/drawing/2014/main" id="{A8F86D8E-38E6-4509-8597-CD246A0D3968}"/>
              </a:ext>
              <a:ext uri="{C183D7F6-B498-43B3-948B-1728B52AA6E4}">
                <adec:decorative xmlns:adec="http://schemas.microsoft.com/office/drawing/2017/decorative" val="1"/>
              </a:ext>
            </a:extLst>
          </p:cNvPr>
          <p:cNvCxnSpPr>
            <a:cxnSpLocks/>
            <a:endCxn id="41" idx="2"/>
          </p:cNvCxnSpPr>
          <p:nvPr/>
        </p:nvCxnSpPr>
        <p:spPr>
          <a:xfrm flipV="1">
            <a:off x="1526776" y="2466284"/>
            <a:ext cx="0" cy="1846407"/>
          </a:xfrm>
          <a:prstGeom prst="line">
            <a:avLst/>
          </a:prstGeom>
          <a:noFill/>
          <a:ln w="19050" cap="flat" cmpd="sng" algn="ctr">
            <a:solidFill>
              <a:schemeClr val="accent1"/>
            </a:solidFill>
            <a:prstDash val="solid"/>
            <a:miter lim="800000"/>
            <a:headEnd type="arrow" w="med" len="med"/>
            <a:tailEnd type="arrow" w="med" len="med"/>
          </a:ln>
          <a:effectLst/>
        </p:spPr>
      </p:cxnSp>
      <p:sp>
        <p:nvSpPr>
          <p:cNvPr id="43" name="Rectangle 42">
            <a:extLst>
              <a:ext uri="{FF2B5EF4-FFF2-40B4-BE49-F238E27FC236}">
                <a16:creationId xmlns:a16="http://schemas.microsoft.com/office/drawing/2014/main" id="{D533FAC1-74AF-419F-8524-6A0FF9D2190D}"/>
              </a:ext>
              <a:ext uri="{C183D7F6-B498-43B3-948B-1728B52AA6E4}">
                <adec:decorative xmlns:adec="http://schemas.microsoft.com/office/drawing/2017/decorative" val="1"/>
              </a:ext>
            </a:extLst>
          </p:cNvPr>
          <p:cNvSpPr/>
          <p:nvPr/>
        </p:nvSpPr>
        <p:spPr bwMode="auto">
          <a:xfrm>
            <a:off x="937977" y="2896734"/>
            <a:ext cx="1174818" cy="2612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HTTPS</a:t>
            </a:r>
          </a:p>
        </p:txBody>
      </p:sp>
      <p:sp>
        <p:nvSpPr>
          <p:cNvPr id="9" name="Rectangle 8">
            <a:extLst>
              <a:ext uri="{FF2B5EF4-FFF2-40B4-BE49-F238E27FC236}">
                <a16:creationId xmlns:a16="http://schemas.microsoft.com/office/drawing/2014/main" id="{75F8F711-4A83-4A2E-8816-0D4DBA61CFC5}"/>
              </a:ext>
              <a:ext uri="{C183D7F6-B498-43B3-948B-1728B52AA6E4}">
                <adec:decorative xmlns:adec="http://schemas.microsoft.com/office/drawing/2017/decorative" val="1"/>
              </a:ext>
            </a:extLst>
          </p:cNvPr>
          <p:cNvSpPr/>
          <p:nvPr/>
        </p:nvSpPr>
        <p:spPr bwMode="auto">
          <a:xfrm>
            <a:off x="464682" y="4312686"/>
            <a:ext cx="2124188" cy="12220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Kubernetes API</a:t>
            </a:r>
          </a:p>
        </p:txBody>
      </p:sp>
      <p:pic>
        <p:nvPicPr>
          <p:cNvPr id="10" name="Kubernetes">
            <a:extLst>
              <a:ext uri="{FF2B5EF4-FFF2-40B4-BE49-F238E27FC236}">
                <a16:creationId xmlns:a16="http://schemas.microsoft.com/office/drawing/2014/main" id="{8895D09B-B206-414B-9CD7-7F75594FD621}"/>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93868" y="4776928"/>
            <a:ext cx="463035" cy="463031"/>
          </a:xfrm>
          <a:prstGeom prst="rect">
            <a:avLst/>
          </a:prstGeom>
        </p:spPr>
      </p:pic>
    </p:spTree>
    <p:extLst>
      <p:ext uri="{BB962C8B-B14F-4D97-AF65-F5344CB8AC3E}">
        <p14:creationId xmlns:p14="http://schemas.microsoft.com/office/powerpoint/2010/main" val="2392604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Rectangle 326">
            <a:extLst>
              <a:ext uri="{FF2B5EF4-FFF2-40B4-BE49-F238E27FC236}">
                <a16:creationId xmlns:a16="http://schemas.microsoft.com/office/drawing/2014/main" id="{85A36602-F853-431F-B5C8-67940E03A643}"/>
              </a:ext>
              <a:ext uri="{C183D7F6-B498-43B3-948B-1728B52AA6E4}">
                <adec:decorative xmlns:adec="http://schemas.microsoft.com/office/drawing/2017/decorative" val="1"/>
              </a:ext>
            </a:extLst>
          </p:cNvPr>
          <p:cNvSpPr/>
          <p:nvPr/>
        </p:nvSpPr>
        <p:spPr bwMode="auto">
          <a:xfrm>
            <a:off x="34855" y="607336"/>
            <a:ext cx="1813388" cy="213337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52" name="Group 51">
            <a:extLst>
              <a:ext uri="{FF2B5EF4-FFF2-40B4-BE49-F238E27FC236}">
                <a16:creationId xmlns:a16="http://schemas.microsoft.com/office/drawing/2014/main" id="{DFDCCDCC-82B8-4381-856B-59A0E6C417D8}"/>
              </a:ext>
              <a:ext uri="{C183D7F6-B498-43B3-948B-1728B52AA6E4}">
                <adec:decorative xmlns:adec="http://schemas.microsoft.com/office/drawing/2017/decorative" val="1"/>
              </a:ext>
            </a:extLst>
          </p:cNvPr>
          <p:cNvGrpSpPr/>
          <p:nvPr/>
        </p:nvGrpSpPr>
        <p:grpSpPr>
          <a:xfrm>
            <a:off x="60894" y="847437"/>
            <a:ext cx="1765092" cy="1180440"/>
            <a:chOff x="-2051980" y="1157004"/>
            <a:chExt cx="1951796" cy="1266385"/>
          </a:xfrm>
        </p:grpSpPr>
        <p:grpSp>
          <p:nvGrpSpPr>
            <p:cNvPr id="45" name="Group 44">
              <a:extLst>
                <a:ext uri="{FF2B5EF4-FFF2-40B4-BE49-F238E27FC236}">
                  <a16:creationId xmlns:a16="http://schemas.microsoft.com/office/drawing/2014/main" id="{20CEA896-7B31-4797-9BE3-DF7C4BA7B59A}"/>
                </a:ext>
              </a:extLst>
            </p:cNvPr>
            <p:cNvGrpSpPr/>
            <p:nvPr/>
          </p:nvGrpSpPr>
          <p:grpSpPr>
            <a:xfrm>
              <a:off x="-2048766" y="1157004"/>
              <a:ext cx="1012197" cy="622567"/>
              <a:chOff x="294422" y="2145600"/>
              <a:chExt cx="1012197" cy="622567"/>
            </a:xfrm>
          </p:grpSpPr>
          <p:sp>
            <p:nvSpPr>
              <p:cNvPr id="302" name="Rectangle 301">
                <a:extLst>
                  <a:ext uri="{FF2B5EF4-FFF2-40B4-BE49-F238E27FC236}">
                    <a16:creationId xmlns:a16="http://schemas.microsoft.com/office/drawing/2014/main" id="{9DFC8309-15A5-438B-B97C-F16BA43BC1E7}"/>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03" name="TextBox 302">
                <a:extLst>
                  <a:ext uri="{FF2B5EF4-FFF2-40B4-BE49-F238E27FC236}">
                    <a16:creationId xmlns:a16="http://schemas.microsoft.com/office/drawing/2014/main" id="{8565A573-2BE1-45CF-ABCE-3DEB96D0C7A9}"/>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Portal</a:t>
                </a:r>
              </a:p>
            </p:txBody>
          </p:sp>
        </p:grpSp>
        <p:grpSp>
          <p:nvGrpSpPr>
            <p:cNvPr id="306" name="Group 305">
              <a:extLst>
                <a:ext uri="{FF2B5EF4-FFF2-40B4-BE49-F238E27FC236}">
                  <a16:creationId xmlns:a16="http://schemas.microsoft.com/office/drawing/2014/main" id="{6117C55C-5369-462B-B509-8F6DA1816D84}"/>
                </a:ext>
              </a:extLst>
            </p:cNvPr>
            <p:cNvGrpSpPr/>
            <p:nvPr/>
          </p:nvGrpSpPr>
          <p:grpSpPr>
            <a:xfrm>
              <a:off x="-1113136" y="1157841"/>
              <a:ext cx="1012197" cy="622567"/>
              <a:chOff x="294422" y="2145600"/>
              <a:chExt cx="1012197" cy="622567"/>
            </a:xfrm>
          </p:grpSpPr>
          <p:sp>
            <p:nvSpPr>
              <p:cNvPr id="307" name="Rectangle 306">
                <a:extLst>
                  <a:ext uri="{FF2B5EF4-FFF2-40B4-BE49-F238E27FC236}">
                    <a16:creationId xmlns:a16="http://schemas.microsoft.com/office/drawing/2014/main" id="{E9002E36-978D-4765-8EC4-0700BB991166}"/>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09" name="TextBox 308">
                <a:extLst>
                  <a:ext uri="{FF2B5EF4-FFF2-40B4-BE49-F238E27FC236}">
                    <a16:creationId xmlns:a16="http://schemas.microsoft.com/office/drawing/2014/main" id="{AABA3BFE-B814-47D2-AEFC-6F5232C8ACCA}"/>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REST API</a:t>
                </a:r>
              </a:p>
            </p:txBody>
          </p:sp>
        </p:grpSp>
        <p:grpSp>
          <p:nvGrpSpPr>
            <p:cNvPr id="310" name="Group 309">
              <a:extLst>
                <a:ext uri="{FF2B5EF4-FFF2-40B4-BE49-F238E27FC236}">
                  <a16:creationId xmlns:a16="http://schemas.microsoft.com/office/drawing/2014/main" id="{3D783D06-DF58-4E49-B779-72ED5BFF378F}"/>
                </a:ext>
              </a:extLst>
            </p:cNvPr>
            <p:cNvGrpSpPr/>
            <p:nvPr/>
          </p:nvGrpSpPr>
          <p:grpSpPr>
            <a:xfrm>
              <a:off x="-2051980" y="1798785"/>
              <a:ext cx="1012197" cy="622567"/>
              <a:chOff x="294422" y="2145600"/>
              <a:chExt cx="1012197" cy="622567"/>
            </a:xfrm>
          </p:grpSpPr>
          <p:sp>
            <p:nvSpPr>
              <p:cNvPr id="313" name="Rectangle 312">
                <a:extLst>
                  <a:ext uri="{FF2B5EF4-FFF2-40B4-BE49-F238E27FC236}">
                    <a16:creationId xmlns:a16="http://schemas.microsoft.com/office/drawing/2014/main" id="{ED0C4C6C-93CA-4D02-981B-C6C3D4EC7C0B}"/>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14" name="TextBox 313">
                <a:extLst>
                  <a:ext uri="{FF2B5EF4-FFF2-40B4-BE49-F238E27FC236}">
                    <a16:creationId xmlns:a16="http://schemas.microsoft.com/office/drawing/2014/main" id="{CCB6E230-B8B0-4B28-BF03-C8E6ABE44370}"/>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CLI</a:t>
                </a:r>
              </a:p>
            </p:txBody>
          </p:sp>
        </p:grpSp>
        <p:grpSp>
          <p:nvGrpSpPr>
            <p:cNvPr id="315" name="Group 314">
              <a:extLst>
                <a:ext uri="{FF2B5EF4-FFF2-40B4-BE49-F238E27FC236}">
                  <a16:creationId xmlns:a16="http://schemas.microsoft.com/office/drawing/2014/main" id="{2185AB4A-0253-443A-B3A6-7FD6F470CCD6}"/>
                </a:ext>
              </a:extLst>
            </p:cNvPr>
            <p:cNvGrpSpPr/>
            <p:nvPr/>
          </p:nvGrpSpPr>
          <p:grpSpPr>
            <a:xfrm>
              <a:off x="-1112381" y="1800822"/>
              <a:ext cx="1012197" cy="622567"/>
              <a:chOff x="294422" y="2145600"/>
              <a:chExt cx="1012197" cy="622567"/>
            </a:xfrm>
          </p:grpSpPr>
          <p:sp>
            <p:nvSpPr>
              <p:cNvPr id="324" name="Rectangle 323">
                <a:extLst>
                  <a:ext uri="{FF2B5EF4-FFF2-40B4-BE49-F238E27FC236}">
                    <a16:creationId xmlns:a16="http://schemas.microsoft.com/office/drawing/2014/main" id="{9372A8CF-F51A-49F5-8B02-53A773728A59}"/>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25" name="TextBox 324">
                <a:extLst>
                  <a:ext uri="{FF2B5EF4-FFF2-40B4-BE49-F238E27FC236}">
                    <a16:creationId xmlns:a16="http://schemas.microsoft.com/office/drawing/2014/main" id="{C2850F57-1B1D-4D56-AC2D-E15ECE3B9234}"/>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PowerShell</a:t>
                </a:r>
              </a:p>
            </p:txBody>
          </p:sp>
        </p:grpSp>
        <p:pic>
          <p:nvPicPr>
            <p:cNvPr id="47" name="Graphic 46">
              <a:extLst>
                <a:ext uri="{FF2B5EF4-FFF2-40B4-BE49-F238E27FC236}">
                  <a16:creationId xmlns:a16="http://schemas.microsoft.com/office/drawing/2014/main" id="{6A2D0987-3F5F-4481-8514-4B21EF8429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01846" y="1423347"/>
              <a:ext cx="303336" cy="303338"/>
            </a:xfrm>
            <a:prstGeom prst="rect">
              <a:avLst/>
            </a:prstGeom>
          </p:spPr>
        </p:pic>
        <p:pic>
          <p:nvPicPr>
            <p:cNvPr id="49" name="Graphic 48">
              <a:extLst>
                <a:ext uri="{FF2B5EF4-FFF2-40B4-BE49-F238E27FC236}">
                  <a16:creationId xmlns:a16="http://schemas.microsoft.com/office/drawing/2014/main" id="{F3CB9F31-8881-4F06-9656-50713438FF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07368" y="2068182"/>
              <a:ext cx="303336" cy="303338"/>
            </a:xfrm>
            <a:prstGeom prst="rect">
              <a:avLst/>
            </a:prstGeom>
          </p:spPr>
        </p:pic>
        <p:pic>
          <p:nvPicPr>
            <p:cNvPr id="326" name="Graphic 325">
              <a:extLst>
                <a:ext uri="{FF2B5EF4-FFF2-40B4-BE49-F238E27FC236}">
                  <a16:creationId xmlns:a16="http://schemas.microsoft.com/office/drawing/2014/main" id="{90BB022C-0335-4C04-826B-84913DAA834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7487" y="2061969"/>
              <a:ext cx="303336" cy="303338"/>
            </a:xfrm>
            <a:prstGeom prst="rect">
              <a:avLst/>
            </a:prstGeom>
          </p:spPr>
        </p:pic>
        <p:pic>
          <p:nvPicPr>
            <p:cNvPr id="51" name="Graphic 50">
              <a:extLst>
                <a:ext uri="{FF2B5EF4-FFF2-40B4-BE49-F238E27FC236}">
                  <a16:creationId xmlns:a16="http://schemas.microsoft.com/office/drawing/2014/main" id="{14017653-7F17-46AB-B9A0-99DD3D20C0C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7951" y="1417864"/>
              <a:ext cx="303336" cy="303338"/>
            </a:xfrm>
            <a:prstGeom prst="rect">
              <a:avLst/>
            </a:prstGeom>
          </p:spPr>
        </p:pic>
      </p:grpSp>
      <p:sp>
        <p:nvSpPr>
          <p:cNvPr id="328" name="TextBox 327">
            <a:extLst>
              <a:ext uri="{FF2B5EF4-FFF2-40B4-BE49-F238E27FC236}">
                <a16:creationId xmlns:a16="http://schemas.microsoft.com/office/drawing/2014/main" id="{44218FFA-3906-4D04-BBA3-D0364D3E07E2}"/>
              </a:ext>
              <a:ext uri="{C183D7F6-B498-43B3-948B-1728B52AA6E4}">
                <adec:decorative xmlns:adec="http://schemas.microsoft.com/office/drawing/2017/decorative" val="1"/>
              </a:ext>
            </a:extLst>
          </p:cNvPr>
          <p:cNvSpPr txBox="1"/>
          <p:nvPr/>
        </p:nvSpPr>
        <p:spPr>
          <a:xfrm>
            <a:off x="342842" y="615673"/>
            <a:ext cx="1194261"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User Interface</a:t>
            </a:r>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
        <p:nvSpPr>
          <p:cNvPr id="688" name="Rectangle 687">
            <a:extLst>
              <a:ext uri="{FF2B5EF4-FFF2-40B4-BE49-F238E27FC236}">
                <a16:creationId xmlns:a16="http://schemas.microsoft.com/office/drawing/2014/main" id="{D5D7E886-1541-4276-AAF0-38CAE1683EEE}"/>
              </a:ext>
              <a:ext uri="{C183D7F6-B498-43B3-948B-1728B52AA6E4}">
                <adec:decorative xmlns:adec="http://schemas.microsoft.com/office/drawing/2017/decorative" val="1"/>
              </a:ext>
            </a:extLst>
          </p:cNvPr>
          <p:cNvSpPr/>
          <p:nvPr/>
        </p:nvSpPr>
        <p:spPr bwMode="auto">
          <a:xfrm>
            <a:off x="2862053" y="603323"/>
            <a:ext cx="9023788" cy="145067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611" name="Group 610">
            <a:extLst>
              <a:ext uri="{FF2B5EF4-FFF2-40B4-BE49-F238E27FC236}">
                <a16:creationId xmlns:a16="http://schemas.microsoft.com/office/drawing/2014/main" id="{E9A0DA23-9135-4358-847A-EF5FC7EA02DC}"/>
              </a:ext>
              <a:ext uri="{C183D7F6-B498-43B3-948B-1728B52AA6E4}">
                <adec:decorative xmlns:adec="http://schemas.microsoft.com/office/drawing/2017/decorative" val="1"/>
              </a:ext>
            </a:extLst>
          </p:cNvPr>
          <p:cNvGrpSpPr/>
          <p:nvPr/>
        </p:nvGrpSpPr>
        <p:grpSpPr>
          <a:xfrm>
            <a:off x="5067979" y="653999"/>
            <a:ext cx="1214049" cy="536971"/>
            <a:chOff x="1818469" y="893698"/>
            <a:chExt cx="1374983" cy="536971"/>
          </a:xfrm>
        </p:grpSpPr>
        <p:sp>
          <p:nvSpPr>
            <p:cNvPr id="605" name="Rectangle 604">
              <a:extLst>
                <a:ext uri="{FF2B5EF4-FFF2-40B4-BE49-F238E27FC236}">
                  <a16:creationId xmlns:a16="http://schemas.microsoft.com/office/drawing/2014/main" id="{26177DE5-8862-4845-91E6-264183FBF129}"/>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06" name="TextBox 605">
              <a:extLst>
                <a:ext uri="{FF2B5EF4-FFF2-40B4-BE49-F238E27FC236}">
                  <a16:creationId xmlns:a16="http://schemas.microsoft.com/office/drawing/2014/main" id="{C9FB9845-CE8C-497B-9D82-C0F9984AEE1A}"/>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AD (RBAC)</a:t>
              </a:r>
            </a:p>
          </p:txBody>
        </p:sp>
        <p:pic>
          <p:nvPicPr>
            <p:cNvPr id="604" name="Graphic 603">
              <a:extLst>
                <a:ext uri="{FF2B5EF4-FFF2-40B4-BE49-F238E27FC236}">
                  <a16:creationId xmlns:a16="http://schemas.microsoft.com/office/drawing/2014/main" id="{C6451F8A-3052-4D84-89F2-F0C64DDEE630}"/>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369497" y="1106162"/>
              <a:ext cx="274321" cy="274320"/>
            </a:xfrm>
            <a:prstGeom prst="rect">
              <a:avLst/>
            </a:prstGeom>
          </p:spPr>
        </p:pic>
      </p:grpSp>
      <p:grpSp>
        <p:nvGrpSpPr>
          <p:cNvPr id="613" name="Group 612">
            <a:extLst>
              <a:ext uri="{FF2B5EF4-FFF2-40B4-BE49-F238E27FC236}">
                <a16:creationId xmlns:a16="http://schemas.microsoft.com/office/drawing/2014/main" id="{4BED16C2-58D6-4D6F-A128-51E4905D9635}"/>
              </a:ext>
              <a:ext uri="{C183D7F6-B498-43B3-948B-1728B52AA6E4}">
                <adec:decorative xmlns:adec="http://schemas.microsoft.com/office/drawing/2017/decorative" val="1"/>
              </a:ext>
            </a:extLst>
          </p:cNvPr>
          <p:cNvGrpSpPr/>
          <p:nvPr/>
        </p:nvGrpSpPr>
        <p:grpSpPr>
          <a:xfrm>
            <a:off x="5067979" y="1221708"/>
            <a:ext cx="1214049" cy="536971"/>
            <a:chOff x="3438765" y="892073"/>
            <a:chExt cx="1374983" cy="536971"/>
          </a:xfrm>
        </p:grpSpPr>
        <p:sp>
          <p:nvSpPr>
            <p:cNvPr id="607" name="Rectangle 606">
              <a:extLst>
                <a:ext uri="{FF2B5EF4-FFF2-40B4-BE49-F238E27FC236}">
                  <a16:creationId xmlns:a16="http://schemas.microsoft.com/office/drawing/2014/main" id="{D290C5C8-3750-4EA5-A83A-4AE1BDDBE4EA}"/>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08" name="TextBox 607">
              <a:extLst>
                <a:ext uri="{FF2B5EF4-FFF2-40B4-BE49-F238E27FC236}">
                  <a16:creationId xmlns:a16="http://schemas.microsoft.com/office/drawing/2014/main" id="{58517A91-8062-461A-A18D-EB93B396D033}"/>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Monitor</a:t>
              </a:r>
            </a:p>
          </p:txBody>
        </p:sp>
        <p:pic>
          <p:nvPicPr>
            <p:cNvPr id="610" name="Graphic 609">
              <a:extLst>
                <a:ext uri="{FF2B5EF4-FFF2-40B4-BE49-F238E27FC236}">
                  <a16:creationId xmlns:a16="http://schemas.microsoft.com/office/drawing/2014/main" id="{9DC2A2E9-49ED-4091-95ED-05498F86D93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994708" y="1101420"/>
              <a:ext cx="274320" cy="274320"/>
            </a:xfrm>
            <a:prstGeom prst="rect">
              <a:avLst/>
            </a:prstGeom>
          </p:spPr>
        </p:pic>
      </p:grpSp>
      <p:grpSp>
        <p:nvGrpSpPr>
          <p:cNvPr id="614" name="Group 613">
            <a:extLst>
              <a:ext uri="{FF2B5EF4-FFF2-40B4-BE49-F238E27FC236}">
                <a16:creationId xmlns:a16="http://schemas.microsoft.com/office/drawing/2014/main" id="{2952947C-AA4F-4472-95B1-FADA57CC0EB4}"/>
              </a:ext>
              <a:ext uri="{C183D7F6-B498-43B3-948B-1728B52AA6E4}">
                <adec:decorative xmlns:adec="http://schemas.microsoft.com/office/drawing/2017/decorative" val="1"/>
              </a:ext>
            </a:extLst>
          </p:cNvPr>
          <p:cNvGrpSpPr/>
          <p:nvPr/>
        </p:nvGrpSpPr>
        <p:grpSpPr>
          <a:xfrm>
            <a:off x="6201858" y="655384"/>
            <a:ext cx="1214049" cy="536971"/>
            <a:chOff x="1818469" y="893698"/>
            <a:chExt cx="1374983" cy="536971"/>
          </a:xfrm>
        </p:grpSpPr>
        <p:sp>
          <p:nvSpPr>
            <p:cNvPr id="615" name="Rectangle 614">
              <a:extLst>
                <a:ext uri="{FF2B5EF4-FFF2-40B4-BE49-F238E27FC236}">
                  <a16:creationId xmlns:a16="http://schemas.microsoft.com/office/drawing/2014/main" id="{C36C38FE-43E2-4A54-BD6C-EA92C582B82D}"/>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16" name="TextBox 615">
              <a:extLst>
                <a:ext uri="{FF2B5EF4-FFF2-40B4-BE49-F238E27FC236}">
                  <a16:creationId xmlns:a16="http://schemas.microsoft.com/office/drawing/2014/main" id="{3782CD16-1246-4BF4-9C04-A5D7B89A80B7}"/>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ARM Templates</a:t>
              </a:r>
            </a:p>
          </p:txBody>
        </p:sp>
      </p:grpSp>
      <p:grpSp>
        <p:nvGrpSpPr>
          <p:cNvPr id="618" name="Group 617">
            <a:extLst>
              <a:ext uri="{FF2B5EF4-FFF2-40B4-BE49-F238E27FC236}">
                <a16:creationId xmlns:a16="http://schemas.microsoft.com/office/drawing/2014/main" id="{B527A3ED-9FAE-4DDE-B583-779C54BF2B5F}"/>
              </a:ext>
              <a:ext uri="{C183D7F6-B498-43B3-948B-1728B52AA6E4}">
                <adec:decorative xmlns:adec="http://schemas.microsoft.com/office/drawing/2017/decorative" val="1"/>
              </a:ext>
            </a:extLst>
          </p:cNvPr>
          <p:cNvGrpSpPr/>
          <p:nvPr/>
        </p:nvGrpSpPr>
        <p:grpSpPr>
          <a:xfrm>
            <a:off x="6201858" y="1223093"/>
            <a:ext cx="1214049" cy="536971"/>
            <a:chOff x="3438765" y="892073"/>
            <a:chExt cx="1374983" cy="536971"/>
          </a:xfrm>
        </p:grpSpPr>
        <p:sp>
          <p:nvSpPr>
            <p:cNvPr id="619" name="Rectangle 618">
              <a:extLst>
                <a:ext uri="{FF2B5EF4-FFF2-40B4-BE49-F238E27FC236}">
                  <a16:creationId xmlns:a16="http://schemas.microsoft.com/office/drawing/2014/main" id="{49790C9A-B288-4E4E-8F49-0054CFE83E2F}"/>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20" name="TextBox 619">
              <a:extLst>
                <a:ext uri="{FF2B5EF4-FFF2-40B4-BE49-F238E27FC236}">
                  <a16:creationId xmlns:a16="http://schemas.microsoft.com/office/drawing/2014/main" id="{693FEAB2-D3F7-4C08-9B9E-AF729D3D6C82}"/>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Log Analytics</a:t>
              </a:r>
            </a:p>
          </p:txBody>
        </p:sp>
      </p:grpSp>
      <p:grpSp>
        <p:nvGrpSpPr>
          <p:cNvPr id="622" name="Group 621">
            <a:extLst>
              <a:ext uri="{FF2B5EF4-FFF2-40B4-BE49-F238E27FC236}">
                <a16:creationId xmlns:a16="http://schemas.microsoft.com/office/drawing/2014/main" id="{BFA771D0-22AD-49AD-B805-F567F573CA49}"/>
              </a:ext>
              <a:ext uri="{C183D7F6-B498-43B3-948B-1728B52AA6E4}">
                <adec:decorative xmlns:adec="http://schemas.microsoft.com/office/drawing/2017/decorative" val="1"/>
              </a:ext>
            </a:extLst>
          </p:cNvPr>
          <p:cNvGrpSpPr/>
          <p:nvPr/>
        </p:nvGrpSpPr>
        <p:grpSpPr>
          <a:xfrm>
            <a:off x="7317319" y="655221"/>
            <a:ext cx="1214049" cy="536971"/>
            <a:chOff x="1818469" y="893698"/>
            <a:chExt cx="1374983" cy="536971"/>
          </a:xfrm>
        </p:grpSpPr>
        <p:sp>
          <p:nvSpPr>
            <p:cNvPr id="623" name="Rectangle 622">
              <a:extLst>
                <a:ext uri="{FF2B5EF4-FFF2-40B4-BE49-F238E27FC236}">
                  <a16:creationId xmlns:a16="http://schemas.microsoft.com/office/drawing/2014/main" id="{EB6E7632-DE4D-48DF-BB9C-DB8488CB1485}"/>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24" name="TextBox 623">
              <a:extLst>
                <a:ext uri="{FF2B5EF4-FFF2-40B4-BE49-F238E27FC236}">
                  <a16:creationId xmlns:a16="http://schemas.microsoft.com/office/drawing/2014/main" id="{0AE46CCA-A810-4FC9-B769-7949B12D0BAE}"/>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Tags</a:t>
              </a:r>
            </a:p>
          </p:txBody>
        </p:sp>
      </p:grpSp>
      <p:grpSp>
        <p:nvGrpSpPr>
          <p:cNvPr id="626" name="Group 625">
            <a:extLst>
              <a:ext uri="{FF2B5EF4-FFF2-40B4-BE49-F238E27FC236}">
                <a16:creationId xmlns:a16="http://schemas.microsoft.com/office/drawing/2014/main" id="{22A5641B-9E1B-4131-9D9D-9DBCE9113F7C}"/>
              </a:ext>
              <a:ext uri="{C183D7F6-B498-43B3-948B-1728B52AA6E4}">
                <adec:decorative xmlns:adec="http://schemas.microsoft.com/office/drawing/2017/decorative" val="1"/>
              </a:ext>
            </a:extLst>
          </p:cNvPr>
          <p:cNvGrpSpPr/>
          <p:nvPr/>
        </p:nvGrpSpPr>
        <p:grpSpPr>
          <a:xfrm>
            <a:off x="7317319" y="1222930"/>
            <a:ext cx="1214049" cy="536971"/>
            <a:chOff x="3438765" y="892073"/>
            <a:chExt cx="1374983" cy="536971"/>
          </a:xfrm>
        </p:grpSpPr>
        <p:sp>
          <p:nvSpPr>
            <p:cNvPr id="627" name="Rectangle 626">
              <a:extLst>
                <a:ext uri="{FF2B5EF4-FFF2-40B4-BE49-F238E27FC236}">
                  <a16:creationId xmlns:a16="http://schemas.microsoft.com/office/drawing/2014/main" id="{0A1FD26F-65D3-4C9F-B86B-B704914745BC}"/>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28" name="TextBox 627">
              <a:extLst>
                <a:ext uri="{FF2B5EF4-FFF2-40B4-BE49-F238E27FC236}">
                  <a16:creationId xmlns:a16="http://schemas.microsoft.com/office/drawing/2014/main" id="{78293A5E-824A-4283-AFA4-24827E85FAF8}"/>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Defender</a:t>
              </a:r>
            </a:p>
          </p:txBody>
        </p:sp>
      </p:grpSp>
      <p:grpSp>
        <p:nvGrpSpPr>
          <p:cNvPr id="630" name="Group 629">
            <a:extLst>
              <a:ext uri="{FF2B5EF4-FFF2-40B4-BE49-F238E27FC236}">
                <a16:creationId xmlns:a16="http://schemas.microsoft.com/office/drawing/2014/main" id="{22080754-8293-4375-9A29-58DA8F1605A8}"/>
              </a:ext>
              <a:ext uri="{C183D7F6-B498-43B3-948B-1728B52AA6E4}">
                <adec:decorative xmlns:adec="http://schemas.microsoft.com/office/drawing/2017/decorative" val="1"/>
              </a:ext>
            </a:extLst>
          </p:cNvPr>
          <p:cNvGrpSpPr/>
          <p:nvPr/>
        </p:nvGrpSpPr>
        <p:grpSpPr>
          <a:xfrm>
            <a:off x="8441352" y="656606"/>
            <a:ext cx="1214049" cy="536971"/>
            <a:chOff x="1818469" y="893698"/>
            <a:chExt cx="1374983" cy="536971"/>
          </a:xfrm>
        </p:grpSpPr>
        <p:sp>
          <p:nvSpPr>
            <p:cNvPr id="631" name="Rectangle 630">
              <a:extLst>
                <a:ext uri="{FF2B5EF4-FFF2-40B4-BE49-F238E27FC236}">
                  <a16:creationId xmlns:a16="http://schemas.microsoft.com/office/drawing/2014/main" id="{F8E4B73A-0338-4C85-9331-4A16711208DE}"/>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32" name="TextBox 631">
              <a:extLst>
                <a:ext uri="{FF2B5EF4-FFF2-40B4-BE49-F238E27FC236}">
                  <a16:creationId xmlns:a16="http://schemas.microsoft.com/office/drawing/2014/main" id="{A2689B47-3EE1-4EF9-BB6B-704AFBA16E55}"/>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Resource Graph</a:t>
              </a:r>
            </a:p>
          </p:txBody>
        </p:sp>
      </p:grpSp>
      <p:grpSp>
        <p:nvGrpSpPr>
          <p:cNvPr id="634" name="Group 633">
            <a:extLst>
              <a:ext uri="{FF2B5EF4-FFF2-40B4-BE49-F238E27FC236}">
                <a16:creationId xmlns:a16="http://schemas.microsoft.com/office/drawing/2014/main" id="{930F95D8-0DFE-4C9C-A468-0308F9698E5C}"/>
              </a:ext>
              <a:ext uri="{C183D7F6-B498-43B3-948B-1728B52AA6E4}">
                <adec:decorative xmlns:adec="http://schemas.microsoft.com/office/drawing/2017/decorative" val="1"/>
              </a:ext>
            </a:extLst>
          </p:cNvPr>
          <p:cNvGrpSpPr/>
          <p:nvPr/>
        </p:nvGrpSpPr>
        <p:grpSpPr>
          <a:xfrm>
            <a:off x="8441352" y="1224315"/>
            <a:ext cx="1214049" cy="536971"/>
            <a:chOff x="3438765" y="892073"/>
            <a:chExt cx="1374983" cy="536971"/>
          </a:xfrm>
        </p:grpSpPr>
        <p:sp>
          <p:nvSpPr>
            <p:cNvPr id="635" name="Rectangle 634">
              <a:extLst>
                <a:ext uri="{FF2B5EF4-FFF2-40B4-BE49-F238E27FC236}">
                  <a16:creationId xmlns:a16="http://schemas.microsoft.com/office/drawing/2014/main" id="{8D2BE6B0-C10B-491B-BC45-8C3D0F3841CD}"/>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36" name="TextBox 635">
              <a:extLst>
                <a:ext uri="{FF2B5EF4-FFF2-40B4-BE49-F238E27FC236}">
                  <a16:creationId xmlns:a16="http://schemas.microsoft.com/office/drawing/2014/main" id="{AC9A0C0F-569E-4C19-85FD-8966D57858A8}"/>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Sentinel</a:t>
              </a:r>
            </a:p>
          </p:txBody>
        </p:sp>
      </p:grpSp>
      <p:grpSp>
        <p:nvGrpSpPr>
          <p:cNvPr id="638" name="Group 637">
            <a:extLst>
              <a:ext uri="{FF2B5EF4-FFF2-40B4-BE49-F238E27FC236}">
                <a16:creationId xmlns:a16="http://schemas.microsoft.com/office/drawing/2014/main" id="{BE73B1BB-E3D5-481C-BA10-2DC2CBCA992F}"/>
              </a:ext>
              <a:ext uri="{C183D7F6-B498-43B3-948B-1728B52AA6E4}">
                <adec:decorative xmlns:adec="http://schemas.microsoft.com/office/drawing/2017/decorative" val="1"/>
              </a:ext>
            </a:extLst>
          </p:cNvPr>
          <p:cNvGrpSpPr/>
          <p:nvPr/>
        </p:nvGrpSpPr>
        <p:grpSpPr>
          <a:xfrm>
            <a:off x="9556813" y="656443"/>
            <a:ext cx="1214049" cy="536971"/>
            <a:chOff x="1818469" y="893698"/>
            <a:chExt cx="1374983" cy="536971"/>
          </a:xfrm>
        </p:grpSpPr>
        <p:sp>
          <p:nvSpPr>
            <p:cNvPr id="639" name="Rectangle 638">
              <a:extLst>
                <a:ext uri="{FF2B5EF4-FFF2-40B4-BE49-F238E27FC236}">
                  <a16:creationId xmlns:a16="http://schemas.microsoft.com/office/drawing/2014/main" id="{F7F46A6E-679E-4E46-BFE9-5BD2F5921D23}"/>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40" name="TextBox 639">
              <a:extLst>
                <a:ext uri="{FF2B5EF4-FFF2-40B4-BE49-F238E27FC236}">
                  <a16:creationId xmlns:a16="http://schemas.microsoft.com/office/drawing/2014/main" id="{F077CF51-0192-46F0-83F0-F249F90B4F82}"/>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Audit</a:t>
              </a:r>
            </a:p>
          </p:txBody>
        </p:sp>
      </p:grpSp>
      <p:grpSp>
        <p:nvGrpSpPr>
          <p:cNvPr id="642" name="Group 641">
            <a:extLst>
              <a:ext uri="{FF2B5EF4-FFF2-40B4-BE49-F238E27FC236}">
                <a16:creationId xmlns:a16="http://schemas.microsoft.com/office/drawing/2014/main" id="{084B3E04-E31F-429A-84DD-A7743E87E7A3}"/>
              </a:ext>
              <a:ext uri="{C183D7F6-B498-43B3-948B-1728B52AA6E4}">
                <adec:decorative xmlns:adec="http://schemas.microsoft.com/office/drawing/2017/decorative" val="1"/>
              </a:ext>
            </a:extLst>
          </p:cNvPr>
          <p:cNvGrpSpPr/>
          <p:nvPr/>
        </p:nvGrpSpPr>
        <p:grpSpPr>
          <a:xfrm>
            <a:off x="9556813" y="1224152"/>
            <a:ext cx="1214049" cy="536971"/>
            <a:chOff x="3438765" y="892073"/>
            <a:chExt cx="1374983" cy="536971"/>
          </a:xfrm>
        </p:grpSpPr>
        <p:sp>
          <p:nvSpPr>
            <p:cNvPr id="643" name="Rectangle 642">
              <a:extLst>
                <a:ext uri="{FF2B5EF4-FFF2-40B4-BE49-F238E27FC236}">
                  <a16:creationId xmlns:a16="http://schemas.microsoft.com/office/drawing/2014/main" id="{F57B29EF-9B1A-409F-B2EE-600807E0B38A}"/>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44" name="TextBox 643">
              <a:extLst>
                <a:ext uri="{FF2B5EF4-FFF2-40B4-BE49-F238E27FC236}">
                  <a16:creationId xmlns:a16="http://schemas.microsoft.com/office/drawing/2014/main" id="{99C400A1-2AB2-49C0-B64A-339531A699B2}"/>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Key Vault</a:t>
              </a:r>
            </a:p>
          </p:txBody>
        </p:sp>
      </p:grpSp>
      <p:grpSp>
        <p:nvGrpSpPr>
          <p:cNvPr id="646" name="Group 645">
            <a:extLst>
              <a:ext uri="{FF2B5EF4-FFF2-40B4-BE49-F238E27FC236}">
                <a16:creationId xmlns:a16="http://schemas.microsoft.com/office/drawing/2014/main" id="{26E678C4-D364-40EF-9ECF-3C6D112BED10}"/>
              </a:ext>
              <a:ext uri="{C183D7F6-B498-43B3-948B-1728B52AA6E4}">
                <adec:decorative xmlns:adec="http://schemas.microsoft.com/office/drawing/2017/decorative" val="1"/>
              </a:ext>
            </a:extLst>
          </p:cNvPr>
          <p:cNvGrpSpPr/>
          <p:nvPr/>
        </p:nvGrpSpPr>
        <p:grpSpPr>
          <a:xfrm>
            <a:off x="10690692" y="657828"/>
            <a:ext cx="1214049" cy="536971"/>
            <a:chOff x="1818469" y="893698"/>
            <a:chExt cx="1374983" cy="536971"/>
          </a:xfrm>
        </p:grpSpPr>
        <p:sp>
          <p:nvSpPr>
            <p:cNvPr id="647" name="Rectangle 646">
              <a:extLst>
                <a:ext uri="{FF2B5EF4-FFF2-40B4-BE49-F238E27FC236}">
                  <a16:creationId xmlns:a16="http://schemas.microsoft.com/office/drawing/2014/main" id="{3C39FFB2-E208-4EF1-BFD4-9F8262A3B5B6}"/>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48" name="TextBox 647">
              <a:extLst>
                <a:ext uri="{FF2B5EF4-FFF2-40B4-BE49-F238E27FC236}">
                  <a16:creationId xmlns:a16="http://schemas.microsoft.com/office/drawing/2014/main" id="{5B3C5A3B-74A4-49D9-BC70-0053AD0C1B5B}"/>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GitOps Configurations</a:t>
              </a:r>
            </a:p>
          </p:txBody>
        </p:sp>
      </p:grpSp>
      <p:grpSp>
        <p:nvGrpSpPr>
          <p:cNvPr id="650" name="Group 649">
            <a:extLst>
              <a:ext uri="{FF2B5EF4-FFF2-40B4-BE49-F238E27FC236}">
                <a16:creationId xmlns:a16="http://schemas.microsoft.com/office/drawing/2014/main" id="{4B32FEC3-F156-4D6C-AB18-DB2274AA7A7A}"/>
              </a:ext>
              <a:ext uri="{C183D7F6-B498-43B3-948B-1728B52AA6E4}">
                <adec:decorative xmlns:adec="http://schemas.microsoft.com/office/drawing/2017/decorative" val="1"/>
              </a:ext>
            </a:extLst>
          </p:cNvPr>
          <p:cNvGrpSpPr/>
          <p:nvPr/>
        </p:nvGrpSpPr>
        <p:grpSpPr>
          <a:xfrm>
            <a:off x="10690692" y="1225537"/>
            <a:ext cx="1214049" cy="536971"/>
            <a:chOff x="3438765" y="892073"/>
            <a:chExt cx="1374983" cy="536971"/>
          </a:xfrm>
        </p:grpSpPr>
        <p:sp>
          <p:nvSpPr>
            <p:cNvPr id="651" name="Rectangle 650">
              <a:extLst>
                <a:ext uri="{FF2B5EF4-FFF2-40B4-BE49-F238E27FC236}">
                  <a16:creationId xmlns:a16="http://schemas.microsoft.com/office/drawing/2014/main" id="{79CB72B9-0BF5-4D73-A106-854C9719C2C5}"/>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52" name="TextBox 651">
              <a:extLst>
                <a:ext uri="{FF2B5EF4-FFF2-40B4-BE49-F238E27FC236}">
                  <a16:creationId xmlns:a16="http://schemas.microsoft.com/office/drawing/2014/main" id="{A827ECCB-74E1-44B7-AAE9-88AFD01CCD19}"/>
                </a:ext>
              </a:extLst>
            </p:cNvPr>
            <p:cNvSpPr txBox="1"/>
            <p:nvPr/>
          </p:nvSpPr>
          <p:spPr>
            <a:xfrm>
              <a:off x="3438765" y="892073"/>
              <a:ext cx="1374983" cy="2000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Container Registry</a:t>
              </a:r>
            </a:p>
          </p:txBody>
        </p:sp>
      </p:grpSp>
      <p:pic>
        <p:nvPicPr>
          <p:cNvPr id="655" name="Graphic 654">
            <a:extLst>
              <a:ext uri="{FF2B5EF4-FFF2-40B4-BE49-F238E27FC236}">
                <a16:creationId xmlns:a16="http://schemas.microsoft.com/office/drawing/2014/main" id="{962F9118-3F5B-4E26-8D03-FE55A34AE6FB}"/>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711714" y="1429711"/>
            <a:ext cx="242212" cy="274320"/>
          </a:xfrm>
          <a:prstGeom prst="rect">
            <a:avLst/>
          </a:prstGeom>
        </p:spPr>
      </p:pic>
      <p:pic>
        <p:nvPicPr>
          <p:cNvPr id="656" name="Graphic 655">
            <a:extLst>
              <a:ext uri="{FF2B5EF4-FFF2-40B4-BE49-F238E27FC236}">
                <a16:creationId xmlns:a16="http://schemas.microsoft.com/office/drawing/2014/main" id="{C35EE239-0DB0-47F4-B41B-424225162B7E}"/>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927270" y="1428339"/>
            <a:ext cx="242212" cy="274320"/>
          </a:xfrm>
          <a:prstGeom prst="rect">
            <a:avLst/>
          </a:prstGeom>
        </p:spPr>
      </p:pic>
      <p:pic>
        <p:nvPicPr>
          <p:cNvPr id="657" name="Graphic 656">
            <a:extLst>
              <a:ext uri="{FF2B5EF4-FFF2-40B4-BE49-F238E27FC236}">
                <a16:creationId xmlns:a16="http://schemas.microsoft.com/office/drawing/2014/main" id="{E286DCEC-62DE-4217-A722-B405DAFAC263}"/>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784017" y="859918"/>
            <a:ext cx="242212" cy="274320"/>
          </a:xfrm>
          <a:prstGeom prst="rect">
            <a:avLst/>
          </a:prstGeom>
        </p:spPr>
      </p:pic>
      <p:sp>
        <p:nvSpPr>
          <p:cNvPr id="658" name="Rectangle 657">
            <a:extLst>
              <a:ext uri="{FF2B5EF4-FFF2-40B4-BE49-F238E27FC236}">
                <a16:creationId xmlns:a16="http://schemas.microsoft.com/office/drawing/2014/main" id="{4B9707AA-986E-4BB7-BA49-949A89975DEA}"/>
              </a:ext>
              <a:ext uri="{C183D7F6-B498-43B3-948B-1728B52AA6E4}">
                <adec:decorative xmlns:adec="http://schemas.microsoft.com/office/drawing/2017/decorative" val="1"/>
              </a:ext>
            </a:extLst>
          </p:cNvPr>
          <p:cNvSpPr/>
          <p:nvPr/>
        </p:nvSpPr>
        <p:spPr>
          <a:xfrm>
            <a:off x="10026677" y="883065"/>
            <a:ext cx="274320" cy="274320"/>
          </a:xfrm>
          <a:prstGeom prst="rect">
            <a:avLst/>
          </a:prstGeom>
          <a:blipFill rotWithShape="1">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a:blipFill>
          <a:ln w="10795" cap="flat" cmpd="sng" algn="ctr">
            <a:noFill/>
            <a:prstDash val="solid"/>
          </a:ln>
          <a:effectLst/>
        </p:spPr>
      </p:sp>
      <p:pic>
        <p:nvPicPr>
          <p:cNvPr id="659" name="Graphic 658">
            <a:extLst>
              <a:ext uri="{FF2B5EF4-FFF2-40B4-BE49-F238E27FC236}">
                <a16:creationId xmlns:a16="http://schemas.microsoft.com/office/drawing/2014/main" id="{885F0151-DAE8-4FD1-98C5-DA0549C57EB6}"/>
              </a:ext>
              <a:ext uri="{C183D7F6-B498-43B3-948B-1728B52AA6E4}">
                <adec:decorative xmlns:adec="http://schemas.microsoft.com/office/drawing/2017/decorative" val="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800992" y="1425745"/>
            <a:ext cx="242212" cy="274320"/>
          </a:xfrm>
          <a:prstGeom prst="rect">
            <a:avLst/>
          </a:prstGeom>
        </p:spPr>
      </p:pic>
      <p:pic>
        <p:nvPicPr>
          <p:cNvPr id="660" name="Graphic 659">
            <a:extLst>
              <a:ext uri="{FF2B5EF4-FFF2-40B4-BE49-F238E27FC236}">
                <a16:creationId xmlns:a16="http://schemas.microsoft.com/office/drawing/2014/main" id="{33A3E7D1-8817-44B2-92A9-5CF2B5485A60}"/>
              </a:ext>
              <a:ext uri="{C183D7F6-B498-43B3-948B-1728B52AA6E4}">
                <adec:decorative xmlns:adec="http://schemas.microsoft.com/office/drawing/2017/decorative" val="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691958" y="843102"/>
            <a:ext cx="242212" cy="274320"/>
          </a:xfrm>
          <a:prstGeom prst="rect">
            <a:avLst/>
          </a:prstGeom>
        </p:spPr>
      </p:pic>
      <p:pic>
        <p:nvPicPr>
          <p:cNvPr id="661" name="Graphic 660">
            <a:extLst>
              <a:ext uri="{FF2B5EF4-FFF2-40B4-BE49-F238E27FC236}">
                <a16:creationId xmlns:a16="http://schemas.microsoft.com/office/drawing/2014/main" id="{3188A56E-D9F6-4F83-B688-DF7C3BA16944}"/>
              </a:ext>
              <a:ext uri="{C183D7F6-B498-43B3-948B-1728B52AA6E4}">
                <adec:decorative xmlns:adec="http://schemas.microsoft.com/office/drawing/2017/decorative" val="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920671" y="859918"/>
            <a:ext cx="242212" cy="274320"/>
          </a:xfrm>
          <a:prstGeom prst="rect">
            <a:avLst/>
          </a:prstGeom>
        </p:spPr>
      </p:pic>
      <p:pic>
        <p:nvPicPr>
          <p:cNvPr id="662" name="Graphic 661">
            <a:extLst>
              <a:ext uri="{FF2B5EF4-FFF2-40B4-BE49-F238E27FC236}">
                <a16:creationId xmlns:a16="http://schemas.microsoft.com/office/drawing/2014/main" id="{98CDC937-8FD7-4F28-9E1B-A49887D2A7F4}"/>
              </a:ext>
              <a:ext uri="{C183D7F6-B498-43B3-948B-1728B52AA6E4}">
                <adec:decorative xmlns:adec="http://schemas.microsoft.com/office/drawing/2017/decorative" val="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021254" y="1413276"/>
            <a:ext cx="274320" cy="310684"/>
          </a:xfrm>
          <a:prstGeom prst="rect">
            <a:avLst/>
          </a:prstGeom>
        </p:spPr>
      </p:pic>
      <p:grpSp>
        <p:nvGrpSpPr>
          <p:cNvPr id="667" name="Group 666">
            <a:extLst>
              <a:ext uri="{FF2B5EF4-FFF2-40B4-BE49-F238E27FC236}">
                <a16:creationId xmlns:a16="http://schemas.microsoft.com/office/drawing/2014/main" id="{6185D6A5-4905-4A2A-B3E3-D99B79BBCE07}"/>
              </a:ext>
              <a:ext uri="{C183D7F6-B498-43B3-948B-1728B52AA6E4}">
                <adec:decorative xmlns:adec="http://schemas.microsoft.com/office/drawing/2017/decorative" val="1"/>
              </a:ext>
            </a:extLst>
          </p:cNvPr>
          <p:cNvGrpSpPr/>
          <p:nvPr/>
        </p:nvGrpSpPr>
        <p:grpSpPr>
          <a:xfrm>
            <a:off x="3937136" y="655752"/>
            <a:ext cx="1214049" cy="536971"/>
            <a:chOff x="1818469" y="893698"/>
            <a:chExt cx="1374983" cy="536971"/>
          </a:xfrm>
        </p:grpSpPr>
        <p:sp>
          <p:nvSpPr>
            <p:cNvPr id="668" name="Rectangle 667">
              <a:extLst>
                <a:ext uri="{FF2B5EF4-FFF2-40B4-BE49-F238E27FC236}">
                  <a16:creationId xmlns:a16="http://schemas.microsoft.com/office/drawing/2014/main" id="{729D6CD3-F9E2-4254-B6AA-FE404F0FEAEA}"/>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69" name="TextBox 668">
              <a:extLst>
                <a:ext uri="{FF2B5EF4-FFF2-40B4-BE49-F238E27FC236}">
                  <a16:creationId xmlns:a16="http://schemas.microsoft.com/office/drawing/2014/main" id="{2344A9AF-B2CE-4827-8A3E-AD11F69C10BE}"/>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Policy</a:t>
              </a:r>
            </a:p>
          </p:txBody>
        </p:sp>
      </p:grpSp>
      <p:grpSp>
        <p:nvGrpSpPr>
          <p:cNvPr id="671" name="Group 670">
            <a:extLst>
              <a:ext uri="{FF2B5EF4-FFF2-40B4-BE49-F238E27FC236}">
                <a16:creationId xmlns:a16="http://schemas.microsoft.com/office/drawing/2014/main" id="{840F9DDC-125F-4551-96B5-EB087AA6A833}"/>
              </a:ext>
              <a:ext uri="{C183D7F6-B498-43B3-948B-1728B52AA6E4}">
                <adec:decorative xmlns:adec="http://schemas.microsoft.com/office/drawing/2017/decorative" val="1"/>
              </a:ext>
            </a:extLst>
          </p:cNvPr>
          <p:cNvGrpSpPr/>
          <p:nvPr/>
        </p:nvGrpSpPr>
        <p:grpSpPr>
          <a:xfrm>
            <a:off x="3937136" y="1223461"/>
            <a:ext cx="1214049" cy="536971"/>
            <a:chOff x="3438765" y="892073"/>
            <a:chExt cx="1374983" cy="536971"/>
          </a:xfrm>
        </p:grpSpPr>
        <p:sp>
          <p:nvSpPr>
            <p:cNvPr id="672" name="Rectangle 671">
              <a:extLst>
                <a:ext uri="{FF2B5EF4-FFF2-40B4-BE49-F238E27FC236}">
                  <a16:creationId xmlns:a16="http://schemas.microsoft.com/office/drawing/2014/main" id="{73647008-4EF7-43AF-87CE-78FB79551B1E}"/>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73" name="TextBox 672">
              <a:extLst>
                <a:ext uri="{FF2B5EF4-FFF2-40B4-BE49-F238E27FC236}">
                  <a16:creationId xmlns:a16="http://schemas.microsoft.com/office/drawing/2014/main" id="{554142F4-5D01-4633-ABF8-989AB33BD18C}"/>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Security Center</a:t>
              </a:r>
            </a:p>
          </p:txBody>
        </p:sp>
      </p:grpSp>
      <p:pic>
        <p:nvPicPr>
          <p:cNvPr id="675" name="Graphic 674">
            <a:extLst>
              <a:ext uri="{FF2B5EF4-FFF2-40B4-BE49-F238E27FC236}">
                <a16:creationId xmlns:a16="http://schemas.microsoft.com/office/drawing/2014/main" id="{5AC4B763-6297-402C-86C2-76007BA98FBC}"/>
              </a:ext>
              <a:ext uri="{C183D7F6-B498-43B3-948B-1728B52AA6E4}">
                <adec:decorative xmlns:adec="http://schemas.microsoft.com/office/drawing/2017/decorative" val="1"/>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0953" y="871085"/>
            <a:ext cx="242212" cy="274320"/>
          </a:xfrm>
          <a:prstGeom prst="rect">
            <a:avLst/>
          </a:prstGeom>
        </p:spPr>
      </p:pic>
      <p:pic>
        <p:nvPicPr>
          <p:cNvPr id="676" name="Graphic 675">
            <a:extLst>
              <a:ext uri="{FF2B5EF4-FFF2-40B4-BE49-F238E27FC236}">
                <a16:creationId xmlns:a16="http://schemas.microsoft.com/office/drawing/2014/main" id="{46E4F2AD-5E6A-40E5-A3F3-86B15CBA2A05}"/>
              </a:ext>
              <a:ext uri="{C183D7F6-B498-43B3-948B-1728B52AA6E4}">
                <adec:decorative xmlns:adec="http://schemas.microsoft.com/office/drawing/2017/decorative" val="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412352" y="1424385"/>
            <a:ext cx="242212" cy="274320"/>
          </a:xfrm>
          <a:prstGeom prst="rect">
            <a:avLst/>
          </a:prstGeom>
        </p:spPr>
      </p:pic>
      <p:grpSp>
        <p:nvGrpSpPr>
          <p:cNvPr id="686" name="Group 685">
            <a:extLst>
              <a:ext uri="{FF2B5EF4-FFF2-40B4-BE49-F238E27FC236}">
                <a16:creationId xmlns:a16="http://schemas.microsoft.com/office/drawing/2014/main" id="{985D71BF-5FA2-4419-A426-3FD30336600A}"/>
              </a:ext>
              <a:ext uri="{C183D7F6-B498-43B3-948B-1728B52AA6E4}">
                <adec:decorative xmlns:adec="http://schemas.microsoft.com/office/drawing/2017/decorative" val="1"/>
              </a:ext>
            </a:extLst>
          </p:cNvPr>
          <p:cNvGrpSpPr/>
          <p:nvPr/>
        </p:nvGrpSpPr>
        <p:grpSpPr>
          <a:xfrm>
            <a:off x="3992740" y="1789874"/>
            <a:ext cx="7856397" cy="226129"/>
            <a:chOff x="2316142" y="1542219"/>
            <a:chExt cx="8547028" cy="333995"/>
          </a:xfrm>
        </p:grpSpPr>
        <p:sp>
          <p:nvSpPr>
            <p:cNvPr id="678" name="Rectangle 677">
              <a:extLst>
                <a:ext uri="{FF2B5EF4-FFF2-40B4-BE49-F238E27FC236}">
                  <a16:creationId xmlns:a16="http://schemas.microsoft.com/office/drawing/2014/main" id="{BC3A0B80-5978-40F6-AF34-C049B678B438}"/>
                </a:ext>
              </a:extLst>
            </p:cNvPr>
            <p:cNvSpPr/>
            <p:nvPr/>
          </p:nvSpPr>
          <p:spPr bwMode="auto">
            <a:xfrm>
              <a:off x="2316142" y="1542686"/>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Resource Inventory</a:t>
              </a:r>
            </a:p>
          </p:txBody>
        </p:sp>
        <p:sp>
          <p:nvSpPr>
            <p:cNvPr id="679" name="Rectangle 678">
              <a:extLst>
                <a:ext uri="{FF2B5EF4-FFF2-40B4-BE49-F238E27FC236}">
                  <a16:creationId xmlns:a16="http://schemas.microsoft.com/office/drawing/2014/main" id="{E7C1AD02-2458-43A3-BA65-AE29766B37D5}"/>
                </a:ext>
              </a:extLst>
            </p:cNvPr>
            <p:cNvSpPr/>
            <p:nvPr/>
          </p:nvSpPr>
          <p:spPr bwMode="auto">
            <a:xfrm>
              <a:off x="3752051" y="1542865"/>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Billing</a:t>
              </a:r>
            </a:p>
          </p:txBody>
        </p:sp>
        <p:sp>
          <p:nvSpPr>
            <p:cNvPr id="680" name="Rectangle 679">
              <a:extLst>
                <a:ext uri="{FF2B5EF4-FFF2-40B4-BE49-F238E27FC236}">
                  <a16:creationId xmlns:a16="http://schemas.microsoft.com/office/drawing/2014/main" id="{320C182E-B05C-4171-AEBD-60A9E8204EA9}"/>
                </a:ext>
              </a:extLst>
            </p:cNvPr>
            <p:cNvSpPr/>
            <p:nvPr/>
          </p:nvSpPr>
          <p:spPr bwMode="auto">
            <a:xfrm>
              <a:off x="5188224" y="1542686"/>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Monitoring &amp; Logs</a:t>
              </a:r>
            </a:p>
          </p:txBody>
        </p:sp>
        <p:sp>
          <p:nvSpPr>
            <p:cNvPr id="682" name="Rectangle 681">
              <a:extLst>
                <a:ext uri="{FF2B5EF4-FFF2-40B4-BE49-F238E27FC236}">
                  <a16:creationId xmlns:a16="http://schemas.microsoft.com/office/drawing/2014/main" id="{C4DCD02A-5488-4F98-93FD-9A5EE9C206B7}"/>
                </a:ext>
              </a:extLst>
            </p:cNvPr>
            <p:cNvSpPr/>
            <p:nvPr/>
          </p:nvSpPr>
          <p:spPr bwMode="auto">
            <a:xfrm>
              <a:off x="6621545" y="1542219"/>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Secrets Management</a:t>
              </a:r>
            </a:p>
          </p:txBody>
        </p:sp>
        <p:sp>
          <p:nvSpPr>
            <p:cNvPr id="684" name="Rectangle 683">
              <a:extLst>
                <a:ext uri="{FF2B5EF4-FFF2-40B4-BE49-F238E27FC236}">
                  <a16:creationId xmlns:a16="http://schemas.microsoft.com/office/drawing/2014/main" id="{ACCB58F2-4870-4112-A14B-5C58E198A31E}"/>
                </a:ext>
              </a:extLst>
            </p:cNvPr>
            <p:cNvSpPr/>
            <p:nvPr/>
          </p:nvSpPr>
          <p:spPr bwMode="auto">
            <a:xfrm>
              <a:off x="8054866" y="1542219"/>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Governance</a:t>
              </a:r>
            </a:p>
          </p:txBody>
        </p:sp>
        <p:sp>
          <p:nvSpPr>
            <p:cNvPr id="685" name="Rectangle 684">
              <a:extLst>
                <a:ext uri="{FF2B5EF4-FFF2-40B4-BE49-F238E27FC236}">
                  <a16:creationId xmlns:a16="http://schemas.microsoft.com/office/drawing/2014/main" id="{B69AA552-3ECC-4458-82C1-A6BD3A63E4EC}"/>
                </a:ext>
              </a:extLst>
            </p:cNvPr>
            <p:cNvSpPr/>
            <p:nvPr/>
          </p:nvSpPr>
          <p:spPr bwMode="auto">
            <a:xfrm>
              <a:off x="9488187" y="1547029"/>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Compliance &amp; Security</a:t>
              </a:r>
            </a:p>
          </p:txBody>
        </p:sp>
      </p:grpSp>
      <p:pic>
        <p:nvPicPr>
          <p:cNvPr id="689" name="Graphic 688">
            <a:extLst>
              <a:ext uri="{FF2B5EF4-FFF2-40B4-BE49-F238E27FC236}">
                <a16:creationId xmlns:a16="http://schemas.microsoft.com/office/drawing/2014/main" id="{327FC977-9F33-4137-BCD3-57D814AEE936}"/>
              </a:ext>
              <a:ext uri="{C183D7F6-B498-43B3-948B-1728B52AA6E4}">
                <adec:decorative xmlns:adec="http://schemas.microsoft.com/office/drawing/2017/decorative" val="1"/>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3209456" y="1090508"/>
            <a:ext cx="522452" cy="522452"/>
          </a:xfrm>
          <a:prstGeom prst="rect">
            <a:avLst/>
          </a:prstGeom>
        </p:spPr>
      </p:pic>
      <p:cxnSp>
        <p:nvCxnSpPr>
          <p:cNvPr id="267" name="Straight Connector 266">
            <a:extLst>
              <a:ext uri="{FF2B5EF4-FFF2-40B4-BE49-F238E27FC236}">
                <a16:creationId xmlns:a16="http://schemas.microsoft.com/office/drawing/2014/main" id="{D01CBADD-6C6B-40F5-A31A-66886E33B832}"/>
              </a:ext>
              <a:ext uri="{C183D7F6-B498-43B3-948B-1728B52AA6E4}">
                <adec:decorative xmlns:adec="http://schemas.microsoft.com/office/drawing/2017/decorative" val="1"/>
              </a:ext>
            </a:extLst>
          </p:cNvPr>
          <p:cNvCxnSpPr>
            <a:cxnSpLocks/>
            <a:stCxn id="688" idx="1"/>
            <a:endCxn id="327" idx="3"/>
          </p:cNvCxnSpPr>
          <p:nvPr/>
        </p:nvCxnSpPr>
        <p:spPr>
          <a:xfrm flipH="1">
            <a:off x="1848243" y="1328662"/>
            <a:ext cx="1005840" cy="0"/>
          </a:xfrm>
          <a:prstGeom prst="line">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70" name="Title 1">
            <a:extLst>
              <a:ext uri="{FF2B5EF4-FFF2-40B4-BE49-F238E27FC236}">
                <a16:creationId xmlns:a16="http://schemas.microsoft.com/office/drawing/2014/main" id="{E5B6113E-12A0-4257-889E-E9FABFDEE19B}"/>
              </a:ext>
              <a:ext uri="{C183D7F6-B498-43B3-948B-1728B52AA6E4}">
                <adec:decorative xmlns:adec="http://schemas.microsoft.com/office/drawing/2017/decorative" val="1"/>
              </a:ext>
            </a:extLst>
          </p:cNvPr>
          <p:cNvSpPr>
            <a:spLocks noGrp="1"/>
          </p:cNvSpPr>
          <p:nvPr>
            <p:ph type="title"/>
          </p:nvPr>
        </p:nvSpPr>
        <p:spPr>
          <a:xfrm>
            <a:off x="66303" y="11212"/>
            <a:ext cx="5923840" cy="553998"/>
          </a:xfrm>
        </p:spPr>
        <p:txBody>
          <a:bodyPr/>
          <a:lstStyle/>
          <a:p>
            <a:r>
              <a:rPr lang="en-US" sz="1800" noProof="0"/>
              <a:t>Azure Arc-enabled services</a:t>
            </a:r>
            <a:br>
              <a:rPr lang="en-US" sz="1800" noProof="0"/>
            </a:br>
            <a:r>
              <a:rPr lang="en-US" sz="1800" noProof="0">
                <a:latin typeface="+mn-lt"/>
              </a:rPr>
              <a:t>On-premises and multi-cloud integration</a:t>
            </a:r>
            <a:endParaRPr lang="en-US" sz="1100">
              <a:latin typeface="+mn-lt"/>
            </a:endParaRPr>
          </a:p>
        </p:txBody>
      </p:sp>
      <p:pic>
        <p:nvPicPr>
          <p:cNvPr id="272" name="Graphic 271">
            <a:extLst>
              <a:ext uri="{FF2B5EF4-FFF2-40B4-BE49-F238E27FC236}">
                <a16:creationId xmlns:a16="http://schemas.microsoft.com/office/drawing/2014/main" id="{FACC694A-1221-4386-97AF-8BBD394190E2}"/>
              </a:ext>
              <a:ext uri="{C183D7F6-B498-43B3-948B-1728B52AA6E4}">
                <adec:decorative xmlns:adec="http://schemas.microsoft.com/office/drawing/2017/decorative" val="1"/>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6632747" y="2302721"/>
            <a:ext cx="274320" cy="274320"/>
          </a:xfrm>
          <a:prstGeom prst="rect">
            <a:avLst/>
          </a:prstGeom>
          <a:effectLst>
            <a:outerShdw blurRad="571500" algn="tl" rotWithShape="0">
              <a:srgbClr val="0078D4">
                <a:alpha val="70000"/>
              </a:srgbClr>
            </a:outerShdw>
          </a:effectLst>
        </p:spPr>
      </p:pic>
      <p:cxnSp>
        <p:nvCxnSpPr>
          <p:cNvPr id="424" name="Straight Connector 423">
            <a:extLst>
              <a:ext uri="{FF2B5EF4-FFF2-40B4-BE49-F238E27FC236}">
                <a16:creationId xmlns:a16="http://schemas.microsoft.com/office/drawing/2014/main" id="{57AB8FB4-9C14-4089-B34E-14F7F95E3963}"/>
              </a:ext>
              <a:ext uri="{C183D7F6-B498-43B3-948B-1728B52AA6E4}">
                <adec:decorative xmlns:adec="http://schemas.microsoft.com/office/drawing/2017/decorative" val="1"/>
              </a:ext>
            </a:extLst>
          </p:cNvPr>
          <p:cNvCxnSpPr>
            <a:cxnSpLocks/>
            <a:stCxn id="688" idx="2"/>
            <a:endCxn id="340" idx="0"/>
          </p:cNvCxnSpPr>
          <p:nvPr/>
        </p:nvCxnSpPr>
        <p:spPr>
          <a:xfrm flipH="1">
            <a:off x="7373061" y="2054000"/>
            <a:ext cx="886" cy="265805"/>
          </a:xfrm>
          <a:prstGeom prst="line">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0C2BC4A5-935D-4C20-9B6A-B47C3E95703B}"/>
              </a:ext>
              <a:ext uri="{C183D7F6-B498-43B3-948B-1728B52AA6E4}">
                <adec:decorative xmlns:adec="http://schemas.microsoft.com/office/drawing/2017/decorative" val="1"/>
              </a:ext>
            </a:extLst>
          </p:cNvPr>
          <p:cNvSpPr/>
          <p:nvPr/>
        </p:nvSpPr>
        <p:spPr bwMode="auto">
          <a:xfrm>
            <a:off x="188522" y="6116398"/>
            <a:ext cx="2218915"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a:t>
            </a:r>
          </a:p>
        </p:txBody>
      </p:sp>
      <p:grpSp>
        <p:nvGrpSpPr>
          <p:cNvPr id="949" name="Group 948">
            <a:extLst>
              <a:ext uri="{FF2B5EF4-FFF2-40B4-BE49-F238E27FC236}">
                <a16:creationId xmlns:a16="http://schemas.microsoft.com/office/drawing/2014/main" id="{DB79A89A-DF8F-4322-977D-79E939E23E31}"/>
              </a:ext>
              <a:ext uri="{C183D7F6-B498-43B3-948B-1728B52AA6E4}">
                <adec:decorative xmlns:adec="http://schemas.microsoft.com/office/drawing/2017/decorative" val="1"/>
              </a:ext>
            </a:extLst>
          </p:cNvPr>
          <p:cNvGrpSpPr/>
          <p:nvPr/>
        </p:nvGrpSpPr>
        <p:grpSpPr>
          <a:xfrm>
            <a:off x="2571622" y="6116398"/>
            <a:ext cx="2218915" cy="455308"/>
            <a:chOff x="232096" y="6326785"/>
            <a:chExt cx="2218915" cy="455308"/>
          </a:xfrm>
        </p:grpSpPr>
        <p:sp>
          <p:nvSpPr>
            <p:cNvPr id="988" name="Rectangle 987">
              <a:extLst>
                <a:ext uri="{FF2B5EF4-FFF2-40B4-BE49-F238E27FC236}">
                  <a16:creationId xmlns:a16="http://schemas.microsoft.com/office/drawing/2014/main" id="{5771AB81-C1AE-40F2-870C-84A1B7F22F0A}"/>
                </a:ext>
              </a:extLst>
            </p:cNvPr>
            <p:cNvSpPr/>
            <p:nvPr/>
          </p:nvSpPr>
          <p:spPr bwMode="auto">
            <a:xfrm>
              <a:off x="232096" y="6326785"/>
              <a:ext cx="2218915"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Stack HCI</a:t>
              </a:r>
            </a:p>
          </p:txBody>
        </p:sp>
        <p:pic>
          <p:nvPicPr>
            <p:cNvPr id="989" name="Graphic 988">
              <a:extLst>
                <a:ext uri="{FF2B5EF4-FFF2-40B4-BE49-F238E27FC236}">
                  <a16:creationId xmlns:a16="http://schemas.microsoft.com/office/drawing/2014/main" id="{DB8042A1-A1FD-4E60-B239-55AFE60CBEFB}"/>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33662" y="6429198"/>
              <a:ext cx="274320" cy="274320"/>
            </a:xfrm>
            <a:prstGeom prst="rect">
              <a:avLst/>
            </a:prstGeom>
          </p:spPr>
        </p:pic>
      </p:grpSp>
      <p:sp>
        <p:nvSpPr>
          <p:cNvPr id="1030" name="Rectangle 1029">
            <a:extLst>
              <a:ext uri="{FF2B5EF4-FFF2-40B4-BE49-F238E27FC236}">
                <a16:creationId xmlns:a16="http://schemas.microsoft.com/office/drawing/2014/main" id="{07A61C6D-3ACB-41FC-8C9C-2C604F8D9AD3}"/>
              </a:ext>
              <a:ext uri="{C183D7F6-B498-43B3-948B-1728B52AA6E4}">
                <adec:decorative xmlns:adec="http://schemas.microsoft.com/office/drawing/2017/decorative" val="1"/>
              </a:ext>
            </a:extLst>
          </p:cNvPr>
          <p:cNvSpPr/>
          <p:nvPr/>
        </p:nvSpPr>
        <p:spPr bwMode="auto">
          <a:xfrm>
            <a:off x="4954722" y="6116398"/>
            <a:ext cx="2218915"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VMware vSphere</a:t>
            </a:r>
          </a:p>
        </p:txBody>
      </p:sp>
      <p:sp>
        <p:nvSpPr>
          <p:cNvPr id="1072" name="Rectangle 1071">
            <a:extLst>
              <a:ext uri="{FF2B5EF4-FFF2-40B4-BE49-F238E27FC236}">
                <a16:creationId xmlns:a16="http://schemas.microsoft.com/office/drawing/2014/main" id="{340E26E3-0536-4112-A8ED-1423F0A1E3AA}"/>
              </a:ext>
              <a:ext uri="{C183D7F6-B498-43B3-948B-1728B52AA6E4}">
                <adec:decorative xmlns:adec="http://schemas.microsoft.com/office/drawing/2017/decorative" val="1"/>
              </a:ext>
            </a:extLst>
          </p:cNvPr>
          <p:cNvSpPr/>
          <p:nvPr/>
        </p:nvSpPr>
        <p:spPr bwMode="auto">
          <a:xfrm>
            <a:off x="7337822" y="6116398"/>
            <a:ext cx="2218915"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Amazon Web Services</a:t>
            </a:r>
          </a:p>
        </p:txBody>
      </p:sp>
      <p:sp>
        <p:nvSpPr>
          <p:cNvPr id="1114" name="Rectangle 1113">
            <a:extLst>
              <a:ext uri="{FF2B5EF4-FFF2-40B4-BE49-F238E27FC236}">
                <a16:creationId xmlns:a16="http://schemas.microsoft.com/office/drawing/2014/main" id="{6E28430E-8540-49C7-B97F-434EF4A92696}"/>
              </a:ext>
              <a:ext uri="{C183D7F6-B498-43B3-948B-1728B52AA6E4}">
                <adec:decorative xmlns:adec="http://schemas.microsoft.com/office/drawing/2017/decorative" val="1"/>
              </a:ext>
            </a:extLst>
          </p:cNvPr>
          <p:cNvSpPr/>
          <p:nvPr/>
        </p:nvSpPr>
        <p:spPr bwMode="auto">
          <a:xfrm>
            <a:off x="9720922" y="6116398"/>
            <a:ext cx="2218915"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Google Cloud Platform</a:t>
            </a:r>
          </a:p>
        </p:txBody>
      </p:sp>
      <p:grpSp>
        <p:nvGrpSpPr>
          <p:cNvPr id="20" name="Group 19">
            <a:extLst>
              <a:ext uri="{FF2B5EF4-FFF2-40B4-BE49-F238E27FC236}">
                <a16:creationId xmlns:a16="http://schemas.microsoft.com/office/drawing/2014/main" id="{592AC5F9-B11F-4156-A547-0A3DAE6FE958}"/>
              </a:ext>
              <a:ext uri="{C183D7F6-B498-43B3-948B-1728B52AA6E4}">
                <adec:decorative xmlns:adec="http://schemas.microsoft.com/office/drawing/2017/decorative" val="1"/>
              </a:ext>
            </a:extLst>
          </p:cNvPr>
          <p:cNvGrpSpPr/>
          <p:nvPr/>
        </p:nvGrpSpPr>
        <p:grpSpPr>
          <a:xfrm>
            <a:off x="469799" y="2060316"/>
            <a:ext cx="915373" cy="580316"/>
            <a:chOff x="2028273" y="2351368"/>
            <a:chExt cx="915373" cy="580316"/>
          </a:xfrm>
        </p:grpSpPr>
        <p:grpSp>
          <p:nvGrpSpPr>
            <p:cNvPr id="19" name="Group 18">
              <a:extLst>
                <a:ext uri="{FF2B5EF4-FFF2-40B4-BE49-F238E27FC236}">
                  <a16:creationId xmlns:a16="http://schemas.microsoft.com/office/drawing/2014/main" id="{54E98943-49E8-49E9-8C9F-14BE3BBF6204}"/>
                </a:ext>
              </a:extLst>
            </p:cNvPr>
            <p:cNvGrpSpPr/>
            <p:nvPr/>
          </p:nvGrpSpPr>
          <p:grpSpPr>
            <a:xfrm>
              <a:off x="2028273" y="2351368"/>
              <a:ext cx="915373" cy="580316"/>
              <a:chOff x="406956" y="2105408"/>
              <a:chExt cx="915373" cy="580316"/>
            </a:xfrm>
          </p:grpSpPr>
          <p:sp>
            <p:nvSpPr>
              <p:cNvPr id="1118" name="Rectangle 1117">
                <a:extLst>
                  <a:ext uri="{FF2B5EF4-FFF2-40B4-BE49-F238E27FC236}">
                    <a16:creationId xmlns:a16="http://schemas.microsoft.com/office/drawing/2014/main" id="{25811326-7E00-481A-A645-54BB0009E691}"/>
                  </a:ext>
                </a:extLst>
              </p:cNvPr>
              <p:cNvSpPr/>
              <p:nvPr/>
            </p:nvSpPr>
            <p:spPr bwMode="auto">
              <a:xfrm>
                <a:off x="450873" y="2105408"/>
                <a:ext cx="819768" cy="58031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1119" name="TextBox 1118">
                <a:extLst>
                  <a:ext uri="{FF2B5EF4-FFF2-40B4-BE49-F238E27FC236}">
                    <a16:creationId xmlns:a16="http://schemas.microsoft.com/office/drawing/2014/main" id="{0A2225E5-4C3E-4D0D-A376-123901257141}"/>
                  </a:ext>
                </a:extLst>
              </p:cNvPr>
              <p:cNvSpPr txBox="1"/>
              <p:nvPr/>
            </p:nvSpPr>
            <p:spPr>
              <a:xfrm>
                <a:off x="406956" y="2131503"/>
                <a:ext cx="91537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kubectl CLI</a:t>
                </a:r>
              </a:p>
            </p:txBody>
          </p:sp>
        </p:grpSp>
        <p:pic>
          <p:nvPicPr>
            <p:cNvPr id="18" name="Graphic 17">
              <a:extLst>
                <a:ext uri="{FF2B5EF4-FFF2-40B4-BE49-F238E27FC236}">
                  <a16:creationId xmlns:a16="http://schemas.microsoft.com/office/drawing/2014/main" id="{75CAEF9C-D8A5-4512-B794-268AD39AB6A9}"/>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313614" y="2576663"/>
              <a:ext cx="323850" cy="314325"/>
            </a:xfrm>
            <a:prstGeom prst="rect">
              <a:avLst/>
            </a:prstGeom>
          </p:spPr>
        </p:pic>
      </p:grpSp>
      <p:cxnSp>
        <p:nvCxnSpPr>
          <p:cNvPr id="1129" name="Connector: Elbow 1128">
            <a:extLst>
              <a:ext uri="{FF2B5EF4-FFF2-40B4-BE49-F238E27FC236}">
                <a16:creationId xmlns:a16="http://schemas.microsoft.com/office/drawing/2014/main" id="{E2234299-31F4-426D-A002-6A75E0CE4A05}"/>
              </a:ext>
              <a:ext uri="{C183D7F6-B498-43B3-948B-1728B52AA6E4}">
                <adec:decorative xmlns:adec="http://schemas.microsoft.com/office/drawing/2017/decorative" val="1"/>
              </a:ext>
            </a:extLst>
          </p:cNvPr>
          <p:cNvCxnSpPr>
            <a:cxnSpLocks/>
          </p:cNvCxnSpPr>
          <p:nvPr/>
        </p:nvCxnSpPr>
        <p:spPr>
          <a:xfrm rot="5400000">
            <a:off x="-1776777" y="4453130"/>
            <a:ext cx="4161612" cy="536617"/>
          </a:xfrm>
          <a:prstGeom prst="bentConnector3">
            <a:avLst>
              <a:gd name="adj1" fmla="val 3912"/>
            </a:avLst>
          </a:prstGeom>
          <a:ln w="12700">
            <a:solidFill>
              <a:srgbClr val="FF000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3F437672-01A0-4A2B-8B36-D2FFC01F5206}"/>
              </a:ext>
              <a:ext uri="{C183D7F6-B498-43B3-948B-1728B52AA6E4}">
                <adec:decorative xmlns:adec="http://schemas.microsoft.com/office/drawing/2017/decorative" val="1"/>
              </a:ext>
            </a:extLst>
          </p:cNvPr>
          <p:cNvCxnSpPr/>
          <p:nvPr/>
        </p:nvCxnSpPr>
        <p:spPr>
          <a:xfrm>
            <a:off x="60894" y="6802245"/>
            <a:ext cx="9594507" cy="0"/>
          </a:xfrm>
          <a:prstGeom prst="line">
            <a:avLst/>
          </a:prstGeom>
          <a:ln w="12700">
            <a:solidFill>
              <a:srgbClr val="FF0000"/>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1" name="Connector: Elbow 1130">
            <a:extLst>
              <a:ext uri="{FF2B5EF4-FFF2-40B4-BE49-F238E27FC236}">
                <a16:creationId xmlns:a16="http://schemas.microsoft.com/office/drawing/2014/main" id="{D6EC3AC6-8031-407C-A82C-3E390542471E}"/>
              </a:ext>
              <a:ext uri="{C183D7F6-B498-43B3-948B-1728B52AA6E4}">
                <adec:decorative xmlns:adec="http://schemas.microsoft.com/office/drawing/2017/decorative" val="1"/>
              </a:ext>
            </a:extLst>
          </p:cNvPr>
          <p:cNvCxnSpPr>
            <a:cxnSpLocks/>
          </p:cNvCxnSpPr>
          <p:nvPr/>
        </p:nvCxnSpPr>
        <p:spPr>
          <a:xfrm rot="10800000" flipV="1">
            <a:off x="9655401" y="5689873"/>
            <a:ext cx="165866" cy="1112371"/>
          </a:xfrm>
          <a:prstGeom prst="bentConnector2">
            <a:avLst/>
          </a:prstGeom>
          <a:ln w="12700">
            <a:solidFill>
              <a:srgbClr val="FF000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2" name="Connector: Elbow 1131">
            <a:extLst>
              <a:ext uri="{FF2B5EF4-FFF2-40B4-BE49-F238E27FC236}">
                <a16:creationId xmlns:a16="http://schemas.microsoft.com/office/drawing/2014/main" id="{A4627A88-3008-42C5-9350-F195C62B8BA6}"/>
              </a:ext>
              <a:ext uri="{C183D7F6-B498-43B3-948B-1728B52AA6E4}">
                <adec:decorative xmlns:adec="http://schemas.microsoft.com/office/drawing/2017/decorative" val="1"/>
              </a:ext>
            </a:extLst>
          </p:cNvPr>
          <p:cNvCxnSpPr>
            <a:cxnSpLocks/>
          </p:cNvCxnSpPr>
          <p:nvPr/>
        </p:nvCxnSpPr>
        <p:spPr>
          <a:xfrm rot="5400000">
            <a:off x="-1702857" y="4404384"/>
            <a:ext cx="4111433" cy="583930"/>
          </a:xfrm>
          <a:prstGeom prst="bentConnector3">
            <a:avLst>
              <a:gd name="adj1" fmla="val 4841"/>
            </a:avLst>
          </a:prstGeom>
          <a:ln w="12700">
            <a:solidFill>
              <a:srgbClr val="FFC00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D331C86F-1971-48BD-A6BF-BF8158476178}"/>
              </a:ext>
              <a:ext uri="{C183D7F6-B498-43B3-948B-1728B52AA6E4}">
                <adec:decorative xmlns:adec="http://schemas.microsoft.com/office/drawing/2017/decorative" val="1"/>
              </a:ext>
            </a:extLst>
          </p:cNvPr>
          <p:cNvCxnSpPr/>
          <p:nvPr/>
        </p:nvCxnSpPr>
        <p:spPr>
          <a:xfrm>
            <a:off x="60894" y="6748350"/>
            <a:ext cx="7223760" cy="0"/>
          </a:xfrm>
          <a:prstGeom prst="line">
            <a:avLst/>
          </a:prstGeom>
          <a:ln w="12700">
            <a:solidFill>
              <a:srgbClr val="FFC000"/>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4" name="Connector: Elbow 1133">
            <a:extLst>
              <a:ext uri="{FF2B5EF4-FFF2-40B4-BE49-F238E27FC236}">
                <a16:creationId xmlns:a16="http://schemas.microsoft.com/office/drawing/2014/main" id="{EAD79734-FC4E-455E-90DE-95EF5B1B2E07}"/>
              </a:ext>
              <a:ext uri="{C183D7F6-B498-43B3-948B-1728B52AA6E4}">
                <adec:decorative xmlns:adec="http://schemas.microsoft.com/office/drawing/2017/decorative" val="1"/>
              </a:ext>
            </a:extLst>
          </p:cNvPr>
          <p:cNvCxnSpPr>
            <a:cxnSpLocks/>
          </p:cNvCxnSpPr>
          <p:nvPr/>
        </p:nvCxnSpPr>
        <p:spPr>
          <a:xfrm rot="10800000" flipV="1">
            <a:off x="7284995" y="5689874"/>
            <a:ext cx="153173" cy="1058476"/>
          </a:xfrm>
          <a:prstGeom prst="bentConnector2">
            <a:avLst/>
          </a:prstGeom>
          <a:ln w="12700">
            <a:solidFill>
              <a:srgbClr val="FFC00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5" name="Connector: Elbow 1134">
            <a:extLst>
              <a:ext uri="{FF2B5EF4-FFF2-40B4-BE49-F238E27FC236}">
                <a16:creationId xmlns:a16="http://schemas.microsoft.com/office/drawing/2014/main" id="{7000F9AA-342C-45B7-906E-1D4B8A268413}"/>
              </a:ext>
              <a:ext uri="{C183D7F6-B498-43B3-948B-1728B52AA6E4}">
                <adec:decorative xmlns:adec="http://schemas.microsoft.com/office/drawing/2017/decorative" val="1"/>
              </a:ext>
            </a:extLst>
          </p:cNvPr>
          <p:cNvCxnSpPr>
            <a:cxnSpLocks/>
          </p:cNvCxnSpPr>
          <p:nvPr/>
        </p:nvCxnSpPr>
        <p:spPr>
          <a:xfrm rot="5400000">
            <a:off x="-1608224" y="4357522"/>
            <a:ext cx="4064718" cy="630941"/>
          </a:xfrm>
          <a:prstGeom prst="bentConnector3">
            <a:avLst>
              <a:gd name="adj1" fmla="val 6105"/>
            </a:avLst>
          </a:prstGeom>
          <a:ln w="12700">
            <a:solidFill>
              <a:srgbClr val="92D05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C57B4B4B-3090-4A63-AB41-BDB72562DBA6}"/>
              </a:ext>
              <a:ext uri="{C183D7F6-B498-43B3-948B-1728B52AA6E4}">
                <adec:decorative xmlns:adec="http://schemas.microsoft.com/office/drawing/2017/decorative" val="1"/>
              </a:ext>
            </a:extLst>
          </p:cNvPr>
          <p:cNvCxnSpPr/>
          <p:nvPr/>
        </p:nvCxnSpPr>
        <p:spPr>
          <a:xfrm>
            <a:off x="114062" y="6697923"/>
            <a:ext cx="4754880" cy="0"/>
          </a:xfrm>
          <a:prstGeom prst="line">
            <a:avLst/>
          </a:prstGeom>
          <a:ln w="12700">
            <a:solidFill>
              <a:srgbClr val="92D050"/>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7" name="Connector: Elbow 1136">
            <a:extLst>
              <a:ext uri="{FF2B5EF4-FFF2-40B4-BE49-F238E27FC236}">
                <a16:creationId xmlns:a16="http://schemas.microsoft.com/office/drawing/2014/main" id="{29F85A7A-26B8-4803-BFC7-08AEEE26E069}"/>
              </a:ext>
              <a:ext uri="{C183D7F6-B498-43B3-948B-1728B52AA6E4}">
                <adec:decorative xmlns:adec="http://schemas.microsoft.com/office/drawing/2017/decorative" val="1"/>
              </a:ext>
            </a:extLst>
          </p:cNvPr>
          <p:cNvCxnSpPr>
            <a:cxnSpLocks/>
          </p:cNvCxnSpPr>
          <p:nvPr/>
        </p:nvCxnSpPr>
        <p:spPr>
          <a:xfrm rot="10800000" flipV="1">
            <a:off x="4874341" y="5689874"/>
            <a:ext cx="180727" cy="1004334"/>
          </a:xfrm>
          <a:prstGeom prst="bentConnector2">
            <a:avLst/>
          </a:prstGeom>
          <a:ln w="12700">
            <a:solidFill>
              <a:srgbClr val="92D05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8" name="Connector: Elbow 1137">
            <a:extLst>
              <a:ext uri="{FF2B5EF4-FFF2-40B4-BE49-F238E27FC236}">
                <a16:creationId xmlns:a16="http://schemas.microsoft.com/office/drawing/2014/main" id="{095C911B-EB8B-4EEF-BFF2-00BE0944B94E}"/>
              </a:ext>
              <a:ext uri="{C183D7F6-B498-43B3-948B-1728B52AA6E4}">
                <adec:decorative xmlns:adec="http://schemas.microsoft.com/office/drawing/2017/decorative" val="1"/>
              </a:ext>
            </a:extLst>
          </p:cNvPr>
          <p:cNvCxnSpPr>
            <a:cxnSpLocks/>
          </p:cNvCxnSpPr>
          <p:nvPr/>
        </p:nvCxnSpPr>
        <p:spPr>
          <a:xfrm rot="5400000">
            <a:off x="333327" y="2457729"/>
            <a:ext cx="310851" cy="676656"/>
          </a:xfrm>
          <a:prstGeom prst="bentConnector2">
            <a:avLst/>
          </a:prstGeom>
          <a:ln w="12700">
            <a:solidFill>
              <a:srgbClr val="D274EC"/>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68D81D1E-C33C-430A-A8BA-84986900ADDA}"/>
              </a:ext>
              <a:ext uri="{C183D7F6-B498-43B3-948B-1728B52AA6E4}">
                <adec:decorative xmlns:adec="http://schemas.microsoft.com/office/drawing/2017/decorative" val="1"/>
              </a:ext>
            </a:extLst>
          </p:cNvPr>
          <p:cNvCxnSpPr>
            <a:cxnSpLocks/>
          </p:cNvCxnSpPr>
          <p:nvPr/>
        </p:nvCxnSpPr>
        <p:spPr>
          <a:xfrm>
            <a:off x="150424" y="2939397"/>
            <a:ext cx="0" cy="3703320"/>
          </a:xfrm>
          <a:prstGeom prst="line">
            <a:avLst/>
          </a:prstGeom>
          <a:ln w="12700">
            <a:solidFill>
              <a:srgbClr val="D274EC"/>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2FD7BC60-EAA0-496E-B50A-EC9A67E61604}"/>
              </a:ext>
              <a:ext uri="{C183D7F6-B498-43B3-948B-1728B52AA6E4}">
                <adec:decorative xmlns:adec="http://schemas.microsoft.com/office/drawing/2017/decorative" val="1"/>
              </a:ext>
            </a:extLst>
          </p:cNvPr>
          <p:cNvCxnSpPr/>
          <p:nvPr/>
        </p:nvCxnSpPr>
        <p:spPr>
          <a:xfrm>
            <a:off x="155491" y="6642717"/>
            <a:ext cx="2377440" cy="0"/>
          </a:xfrm>
          <a:prstGeom prst="line">
            <a:avLst/>
          </a:prstGeom>
          <a:ln w="12700">
            <a:solidFill>
              <a:srgbClr val="D274EC"/>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1" name="Connector: Elbow 1140">
            <a:extLst>
              <a:ext uri="{FF2B5EF4-FFF2-40B4-BE49-F238E27FC236}">
                <a16:creationId xmlns:a16="http://schemas.microsoft.com/office/drawing/2014/main" id="{8CBDC0A0-0C47-4229-A962-B70BB8BE3FA6}"/>
              </a:ext>
              <a:ext uri="{C183D7F6-B498-43B3-948B-1728B52AA6E4}">
                <adec:decorative xmlns:adec="http://schemas.microsoft.com/office/drawing/2017/decorative" val="1"/>
              </a:ext>
            </a:extLst>
          </p:cNvPr>
          <p:cNvCxnSpPr>
            <a:cxnSpLocks/>
          </p:cNvCxnSpPr>
          <p:nvPr/>
        </p:nvCxnSpPr>
        <p:spPr>
          <a:xfrm rot="10800000" flipV="1">
            <a:off x="2520835" y="5689873"/>
            <a:ext cx="151133" cy="952843"/>
          </a:xfrm>
          <a:prstGeom prst="bentConnector2">
            <a:avLst/>
          </a:prstGeom>
          <a:ln w="12700">
            <a:solidFill>
              <a:srgbClr val="D274EC"/>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2" name="Connector: Elbow 1141">
            <a:extLst>
              <a:ext uri="{FF2B5EF4-FFF2-40B4-BE49-F238E27FC236}">
                <a16:creationId xmlns:a16="http://schemas.microsoft.com/office/drawing/2014/main" id="{ECC299BA-8736-4140-A885-70C2F6244A43}"/>
              </a:ext>
              <a:ext uri="{C183D7F6-B498-43B3-948B-1728B52AA6E4}">
                <adec:decorative xmlns:adec="http://schemas.microsoft.com/office/drawing/2017/decorative" val="1"/>
              </a:ext>
            </a:extLst>
          </p:cNvPr>
          <p:cNvCxnSpPr>
            <a:cxnSpLocks/>
            <a:stCxn id="378" idx="1"/>
            <a:endCxn id="1118" idx="2"/>
          </p:cNvCxnSpPr>
          <p:nvPr/>
        </p:nvCxnSpPr>
        <p:spPr>
          <a:xfrm rot="10800000" flipH="1">
            <a:off x="288866" y="2640632"/>
            <a:ext cx="634733" cy="3049242"/>
          </a:xfrm>
          <a:prstGeom prst="bentConnector4">
            <a:avLst>
              <a:gd name="adj1" fmla="val -15206"/>
              <a:gd name="adj2" fmla="val 87879"/>
            </a:avLst>
          </a:prstGeom>
          <a:ln w="12700">
            <a:solidFill>
              <a:srgbClr val="54BCFC"/>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146" name="Graphic 1145">
            <a:extLst>
              <a:ext uri="{FF2B5EF4-FFF2-40B4-BE49-F238E27FC236}">
                <a16:creationId xmlns:a16="http://schemas.microsoft.com/office/drawing/2014/main" id="{15D8B35D-7C02-452F-9694-67C69BCEEA1C}"/>
              </a:ext>
              <a:ext uri="{C183D7F6-B498-43B3-948B-1728B52AA6E4}">
                <adec:decorative xmlns:adec="http://schemas.microsoft.com/office/drawing/2017/decorative" val="1"/>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285945" y="6212829"/>
            <a:ext cx="274320" cy="274320"/>
          </a:xfrm>
          <a:prstGeom prst="rect">
            <a:avLst/>
          </a:prstGeom>
        </p:spPr>
      </p:pic>
      <p:pic>
        <p:nvPicPr>
          <p:cNvPr id="1147" name="Picture 1146">
            <a:extLst>
              <a:ext uri="{FF2B5EF4-FFF2-40B4-BE49-F238E27FC236}">
                <a16:creationId xmlns:a16="http://schemas.microsoft.com/office/drawing/2014/main" id="{47BDD9DF-BDEC-43DB-A7B3-D9621B2D92DF}"/>
              </a:ext>
              <a:ext uri="{C183D7F6-B498-43B3-948B-1728B52AA6E4}">
                <adec:decorative xmlns:adec="http://schemas.microsoft.com/office/drawing/2017/decorative" val="1"/>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7401610" y="6264531"/>
            <a:ext cx="382009" cy="228600"/>
          </a:xfrm>
          <a:prstGeom prst="rect">
            <a:avLst/>
          </a:prstGeom>
        </p:spPr>
      </p:pic>
      <p:pic>
        <p:nvPicPr>
          <p:cNvPr id="1148" name="Picture 1147">
            <a:extLst>
              <a:ext uri="{FF2B5EF4-FFF2-40B4-BE49-F238E27FC236}">
                <a16:creationId xmlns:a16="http://schemas.microsoft.com/office/drawing/2014/main" id="{C55E844B-EBB4-4841-8518-2DC6AF694DAB}"/>
              </a:ext>
              <a:ext uri="{C183D7F6-B498-43B3-948B-1728B52AA6E4}">
                <adec:decorative xmlns:adec="http://schemas.microsoft.com/office/drawing/2017/decorative" val="1"/>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9805177" y="6206892"/>
            <a:ext cx="274320" cy="274320"/>
          </a:xfrm>
          <a:prstGeom prst="rect">
            <a:avLst/>
          </a:prstGeom>
        </p:spPr>
      </p:pic>
      <p:sp>
        <p:nvSpPr>
          <p:cNvPr id="1162" name="Freeform: Shape 1161">
            <a:extLst>
              <a:ext uri="{FF2B5EF4-FFF2-40B4-BE49-F238E27FC236}">
                <a16:creationId xmlns:a16="http://schemas.microsoft.com/office/drawing/2014/main" id="{50999DBE-745D-442B-8073-11ECFAB171DC}"/>
              </a:ext>
              <a:ext uri="{C183D7F6-B498-43B3-948B-1728B52AA6E4}">
                <adec:decorative xmlns:adec="http://schemas.microsoft.com/office/drawing/2017/decorative" val="1"/>
              </a:ext>
            </a:extLst>
          </p:cNvPr>
          <p:cNvSpPr/>
          <p:nvPr/>
        </p:nvSpPr>
        <p:spPr>
          <a:xfrm>
            <a:off x="5060462" y="6206892"/>
            <a:ext cx="274320" cy="274320"/>
          </a:xfrm>
          <a:custGeom>
            <a:avLst/>
            <a:gdLst>
              <a:gd name="connsiteX0" fmla="*/ 223171 w 238315"/>
              <a:gd name="connsiteY0" fmla="*/ 0 h 238029"/>
              <a:gd name="connsiteX1" fmla="*/ 88678 w 238315"/>
              <a:gd name="connsiteY1" fmla="*/ 0 h 238029"/>
              <a:gd name="connsiteX2" fmla="*/ 73533 w 238315"/>
              <a:gd name="connsiteY2" fmla="*/ 15240 h 238029"/>
              <a:gd name="connsiteX3" fmla="*/ 73533 w 238315"/>
              <a:gd name="connsiteY3" fmla="*/ 71057 h 238029"/>
              <a:gd name="connsiteX4" fmla="*/ 15145 w 238315"/>
              <a:gd name="connsiteY4" fmla="*/ 71057 h 238029"/>
              <a:gd name="connsiteX5" fmla="*/ 0 w 238315"/>
              <a:gd name="connsiteY5" fmla="*/ 86297 h 238029"/>
              <a:gd name="connsiteX6" fmla="*/ 0 w 238315"/>
              <a:gd name="connsiteY6" fmla="*/ 222790 h 238029"/>
              <a:gd name="connsiteX7" fmla="*/ 15145 w 238315"/>
              <a:gd name="connsiteY7" fmla="*/ 238030 h 238029"/>
              <a:gd name="connsiteX8" fmla="*/ 149638 w 238315"/>
              <a:gd name="connsiteY8" fmla="*/ 238030 h 238029"/>
              <a:gd name="connsiteX9" fmla="*/ 164783 w 238315"/>
              <a:gd name="connsiteY9" fmla="*/ 222790 h 238029"/>
              <a:gd name="connsiteX10" fmla="*/ 164783 w 238315"/>
              <a:gd name="connsiteY10" fmla="*/ 166973 h 238029"/>
              <a:gd name="connsiteX11" fmla="*/ 223171 w 238315"/>
              <a:gd name="connsiteY11" fmla="*/ 166973 h 238029"/>
              <a:gd name="connsiteX12" fmla="*/ 238315 w 238315"/>
              <a:gd name="connsiteY12" fmla="*/ 151733 h 238029"/>
              <a:gd name="connsiteX13" fmla="*/ 238315 w 238315"/>
              <a:gd name="connsiteY13" fmla="*/ 15240 h 238029"/>
              <a:gd name="connsiteX14" fmla="*/ 223171 w 238315"/>
              <a:gd name="connsiteY14" fmla="*/ 0 h 238029"/>
              <a:gd name="connsiteX15" fmla="*/ 228790 w 238315"/>
              <a:gd name="connsiteY15" fmla="*/ 151733 h 238029"/>
              <a:gd name="connsiteX16" fmla="*/ 223171 w 238315"/>
              <a:gd name="connsiteY16" fmla="*/ 157448 h 238029"/>
              <a:gd name="connsiteX17" fmla="*/ 155258 w 238315"/>
              <a:gd name="connsiteY17" fmla="*/ 157448 h 238029"/>
              <a:gd name="connsiteX18" fmla="*/ 155258 w 238315"/>
              <a:gd name="connsiteY18" fmla="*/ 222790 h 238029"/>
              <a:gd name="connsiteX19" fmla="*/ 149638 w 238315"/>
              <a:gd name="connsiteY19" fmla="*/ 228505 h 238029"/>
              <a:gd name="connsiteX20" fmla="*/ 15145 w 238315"/>
              <a:gd name="connsiteY20" fmla="*/ 228505 h 238029"/>
              <a:gd name="connsiteX21" fmla="*/ 9525 w 238315"/>
              <a:gd name="connsiteY21" fmla="*/ 222790 h 238029"/>
              <a:gd name="connsiteX22" fmla="*/ 9525 w 238315"/>
              <a:gd name="connsiteY22" fmla="*/ 86297 h 238029"/>
              <a:gd name="connsiteX23" fmla="*/ 15145 w 238315"/>
              <a:gd name="connsiteY23" fmla="*/ 80582 h 238029"/>
              <a:gd name="connsiteX24" fmla="*/ 83153 w 238315"/>
              <a:gd name="connsiteY24" fmla="*/ 80582 h 238029"/>
              <a:gd name="connsiteX25" fmla="*/ 83153 w 238315"/>
              <a:gd name="connsiteY25" fmla="*/ 15240 h 238029"/>
              <a:gd name="connsiteX26" fmla="*/ 88773 w 238315"/>
              <a:gd name="connsiteY26" fmla="*/ 9525 h 238029"/>
              <a:gd name="connsiteX27" fmla="*/ 223266 w 238315"/>
              <a:gd name="connsiteY27" fmla="*/ 9525 h 238029"/>
              <a:gd name="connsiteX28" fmla="*/ 228886 w 238315"/>
              <a:gd name="connsiteY28" fmla="*/ 15240 h 238029"/>
              <a:gd name="connsiteX29" fmla="*/ 228886 w 238315"/>
              <a:gd name="connsiteY29" fmla="*/ 151733 h 238029"/>
              <a:gd name="connsiteX30" fmla="*/ 183642 w 238315"/>
              <a:gd name="connsiteY30" fmla="*/ 47911 h 238029"/>
              <a:gd name="connsiteX31" fmla="*/ 127730 w 238315"/>
              <a:gd name="connsiteY31" fmla="*/ 47911 h 238029"/>
              <a:gd name="connsiteX32" fmla="*/ 117538 w 238315"/>
              <a:gd name="connsiteY32" fmla="*/ 58103 h 238029"/>
              <a:gd name="connsiteX33" fmla="*/ 117538 w 238315"/>
              <a:gd name="connsiteY33" fmla="*/ 114014 h 238029"/>
              <a:gd name="connsiteX34" fmla="*/ 119253 w 238315"/>
              <a:gd name="connsiteY34" fmla="*/ 119634 h 238029"/>
              <a:gd name="connsiteX35" fmla="*/ 112585 w 238315"/>
              <a:gd name="connsiteY35" fmla="*/ 117062 h 238029"/>
              <a:gd name="connsiteX36" fmla="*/ 56674 w 238315"/>
              <a:gd name="connsiteY36" fmla="*/ 117062 h 238029"/>
              <a:gd name="connsiteX37" fmla="*/ 46482 w 238315"/>
              <a:gd name="connsiteY37" fmla="*/ 127254 h 238029"/>
              <a:gd name="connsiteX38" fmla="*/ 46482 w 238315"/>
              <a:gd name="connsiteY38" fmla="*/ 183166 h 238029"/>
              <a:gd name="connsiteX39" fmla="*/ 56674 w 238315"/>
              <a:gd name="connsiteY39" fmla="*/ 193358 h 238029"/>
              <a:gd name="connsiteX40" fmla="*/ 112585 w 238315"/>
              <a:gd name="connsiteY40" fmla="*/ 193358 h 238029"/>
              <a:gd name="connsiteX41" fmla="*/ 122777 w 238315"/>
              <a:gd name="connsiteY41" fmla="*/ 183166 h 238029"/>
              <a:gd name="connsiteX42" fmla="*/ 122777 w 238315"/>
              <a:gd name="connsiteY42" fmla="*/ 127254 h 238029"/>
              <a:gd name="connsiteX43" fmla="*/ 121063 w 238315"/>
              <a:gd name="connsiteY43" fmla="*/ 121634 h 238029"/>
              <a:gd name="connsiteX44" fmla="*/ 127730 w 238315"/>
              <a:gd name="connsiteY44" fmla="*/ 124206 h 238029"/>
              <a:gd name="connsiteX45" fmla="*/ 183642 w 238315"/>
              <a:gd name="connsiteY45" fmla="*/ 124206 h 238029"/>
              <a:gd name="connsiteX46" fmla="*/ 193834 w 238315"/>
              <a:gd name="connsiteY46" fmla="*/ 114014 h 238029"/>
              <a:gd name="connsiteX47" fmla="*/ 193834 w 238315"/>
              <a:gd name="connsiteY47" fmla="*/ 58103 h 238029"/>
              <a:gd name="connsiteX48" fmla="*/ 183642 w 238315"/>
              <a:gd name="connsiteY48" fmla="*/ 47911 h 238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8315" h="238029">
                <a:moveTo>
                  <a:pt x="223171" y="0"/>
                </a:moveTo>
                <a:lnTo>
                  <a:pt x="88678" y="0"/>
                </a:lnTo>
                <a:cubicBezTo>
                  <a:pt x="80391" y="0"/>
                  <a:pt x="73533" y="6858"/>
                  <a:pt x="73533" y="15240"/>
                </a:cubicBezTo>
                <a:lnTo>
                  <a:pt x="73533" y="71057"/>
                </a:lnTo>
                <a:lnTo>
                  <a:pt x="15145" y="71057"/>
                </a:lnTo>
                <a:cubicBezTo>
                  <a:pt x="6858" y="71057"/>
                  <a:pt x="0" y="77915"/>
                  <a:pt x="0" y="86297"/>
                </a:cubicBezTo>
                <a:lnTo>
                  <a:pt x="0" y="222790"/>
                </a:lnTo>
                <a:cubicBezTo>
                  <a:pt x="0" y="231172"/>
                  <a:pt x="6763" y="238030"/>
                  <a:pt x="15145" y="238030"/>
                </a:cubicBezTo>
                <a:lnTo>
                  <a:pt x="149638" y="238030"/>
                </a:lnTo>
                <a:cubicBezTo>
                  <a:pt x="157925" y="238030"/>
                  <a:pt x="164783" y="231172"/>
                  <a:pt x="164783" y="222790"/>
                </a:cubicBezTo>
                <a:lnTo>
                  <a:pt x="164783" y="166973"/>
                </a:lnTo>
                <a:lnTo>
                  <a:pt x="223171" y="166973"/>
                </a:lnTo>
                <a:cubicBezTo>
                  <a:pt x="231458" y="166973"/>
                  <a:pt x="238315" y="160115"/>
                  <a:pt x="238315" y="151733"/>
                </a:cubicBezTo>
                <a:lnTo>
                  <a:pt x="238315" y="15240"/>
                </a:lnTo>
                <a:cubicBezTo>
                  <a:pt x="238315" y="6858"/>
                  <a:pt x="231553" y="0"/>
                  <a:pt x="223171" y="0"/>
                </a:cubicBezTo>
                <a:close/>
                <a:moveTo>
                  <a:pt x="228790" y="151733"/>
                </a:moveTo>
                <a:cubicBezTo>
                  <a:pt x="228790" y="154877"/>
                  <a:pt x="226314" y="157448"/>
                  <a:pt x="223171" y="157448"/>
                </a:cubicBezTo>
                <a:lnTo>
                  <a:pt x="155258" y="157448"/>
                </a:lnTo>
                <a:lnTo>
                  <a:pt x="155258" y="222790"/>
                </a:lnTo>
                <a:cubicBezTo>
                  <a:pt x="155258" y="225933"/>
                  <a:pt x="152781" y="228505"/>
                  <a:pt x="149638" y="228505"/>
                </a:cubicBezTo>
                <a:lnTo>
                  <a:pt x="15145" y="228505"/>
                </a:lnTo>
                <a:cubicBezTo>
                  <a:pt x="12097" y="228505"/>
                  <a:pt x="9525" y="225933"/>
                  <a:pt x="9525" y="222790"/>
                </a:cubicBezTo>
                <a:lnTo>
                  <a:pt x="9525" y="86297"/>
                </a:lnTo>
                <a:cubicBezTo>
                  <a:pt x="9525" y="83153"/>
                  <a:pt x="12001" y="80582"/>
                  <a:pt x="15145" y="80582"/>
                </a:cubicBezTo>
                <a:lnTo>
                  <a:pt x="83153" y="80582"/>
                </a:lnTo>
                <a:lnTo>
                  <a:pt x="83153" y="15240"/>
                </a:lnTo>
                <a:cubicBezTo>
                  <a:pt x="83153" y="12097"/>
                  <a:pt x="85630" y="9525"/>
                  <a:pt x="88773" y="9525"/>
                </a:cubicBezTo>
                <a:lnTo>
                  <a:pt x="223266" y="9525"/>
                </a:lnTo>
                <a:cubicBezTo>
                  <a:pt x="226314" y="9525"/>
                  <a:pt x="228886" y="12097"/>
                  <a:pt x="228886" y="15240"/>
                </a:cubicBezTo>
                <a:lnTo>
                  <a:pt x="228886" y="151733"/>
                </a:lnTo>
                <a:close/>
                <a:moveTo>
                  <a:pt x="183642" y="47911"/>
                </a:moveTo>
                <a:lnTo>
                  <a:pt x="127730" y="47911"/>
                </a:lnTo>
                <a:cubicBezTo>
                  <a:pt x="122110" y="47911"/>
                  <a:pt x="117538" y="52483"/>
                  <a:pt x="117538" y="58103"/>
                </a:cubicBezTo>
                <a:lnTo>
                  <a:pt x="117538" y="114014"/>
                </a:lnTo>
                <a:cubicBezTo>
                  <a:pt x="117538" y="116110"/>
                  <a:pt x="118205" y="118015"/>
                  <a:pt x="119253" y="119634"/>
                </a:cubicBezTo>
                <a:cubicBezTo>
                  <a:pt x="117443" y="118015"/>
                  <a:pt x="115157" y="117062"/>
                  <a:pt x="112585" y="117062"/>
                </a:cubicBezTo>
                <a:lnTo>
                  <a:pt x="56674" y="117062"/>
                </a:lnTo>
                <a:cubicBezTo>
                  <a:pt x="51054" y="117062"/>
                  <a:pt x="46482" y="121634"/>
                  <a:pt x="46482" y="127254"/>
                </a:cubicBezTo>
                <a:lnTo>
                  <a:pt x="46482" y="183166"/>
                </a:lnTo>
                <a:cubicBezTo>
                  <a:pt x="46482" y="188786"/>
                  <a:pt x="51054" y="193358"/>
                  <a:pt x="56674" y="193358"/>
                </a:cubicBezTo>
                <a:lnTo>
                  <a:pt x="112585" y="193358"/>
                </a:lnTo>
                <a:cubicBezTo>
                  <a:pt x="118205" y="193358"/>
                  <a:pt x="122777" y="188786"/>
                  <a:pt x="122777" y="183166"/>
                </a:cubicBezTo>
                <a:lnTo>
                  <a:pt x="122777" y="127254"/>
                </a:lnTo>
                <a:cubicBezTo>
                  <a:pt x="122777" y="125158"/>
                  <a:pt x="122110" y="123254"/>
                  <a:pt x="121063" y="121634"/>
                </a:cubicBezTo>
                <a:cubicBezTo>
                  <a:pt x="122872" y="123254"/>
                  <a:pt x="125158" y="124206"/>
                  <a:pt x="127730" y="124206"/>
                </a:cubicBezTo>
                <a:lnTo>
                  <a:pt x="183642" y="124206"/>
                </a:lnTo>
                <a:cubicBezTo>
                  <a:pt x="189262" y="124206"/>
                  <a:pt x="193834" y="119634"/>
                  <a:pt x="193834" y="114014"/>
                </a:cubicBezTo>
                <a:lnTo>
                  <a:pt x="193834" y="58103"/>
                </a:lnTo>
                <a:cubicBezTo>
                  <a:pt x="193834" y="52483"/>
                  <a:pt x="189262" y="47911"/>
                  <a:pt x="183642" y="47911"/>
                </a:cubicBezTo>
                <a:close/>
              </a:path>
            </a:pathLst>
          </a:custGeom>
          <a:solidFill>
            <a:srgbClr val="9BF00B"/>
          </a:solidFill>
          <a:ln w="9525"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167" name="Connector: Elbow 1166">
            <a:extLst>
              <a:ext uri="{FF2B5EF4-FFF2-40B4-BE49-F238E27FC236}">
                <a16:creationId xmlns:a16="http://schemas.microsoft.com/office/drawing/2014/main" id="{1F1A7ADD-5296-4DB9-BE01-E3190B22D0FE}"/>
              </a:ext>
              <a:ext uri="{C183D7F6-B498-43B3-948B-1728B52AA6E4}">
                <adec:decorative xmlns:adec="http://schemas.microsoft.com/office/drawing/2017/decorative" val="1"/>
              </a:ext>
            </a:extLst>
          </p:cNvPr>
          <p:cNvCxnSpPr>
            <a:cxnSpLocks/>
            <a:stCxn id="316" idx="0"/>
            <a:endCxn id="340" idx="2"/>
          </p:cNvCxnSpPr>
          <p:nvPr/>
        </p:nvCxnSpPr>
        <p:spPr>
          <a:xfrm rot="5400000" flipH="1" flipV="1">
            <a:off x="4047724" y="105946"/>
            <a:ext cx="571375" cy="6079299"/>
          </a:xfrm>
          <a:prstGeom prst="bentConnector3">
            <a:avLst>
              <a:gd name="adj1" fmla="val 50000"/>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73" name="Connector: Elbow 1172">
            <a:extLst>
              <a:ext uri="{FF2B5EF4-FFF2-40B4-BE49-F238E27FC236}">
                <a16:creationId xmlns:a16="http://schemas.microsoft.com/office/drawing/2014/main" id="{74C22D2B-5EA6-41FB-A64E-681DD50FFC6B}"/>
              </a:ext>
              <a:ext uri="{C183D7F6-B498-43B3-948B-1728B52AA6E4}">
                <adec:decorative xmlns:adec="http://schemas.microsoft.com/office/drawing/2017/decorative" val="1"/>
              </a:ext>
            </a:extLst>
          </p:cNvPr>
          <p:cNvCxnSpPr>
            <a:cxnSpLocks/>
            <a:stCxn id="428" idx="0"/>
            <a:endCxn id="340" idx="2"/>
          </p:cNvCxnSpPr>
          <p:nvPr/>
        </p:nvCxnSpPr>
        <p:spPr>
          <a:xfrm rot="16200000" flipV="1">
            <a:off x="8817965" y="1415004"/>
            <a:ext cx="571371" cy="3461177"/>
          </a:xfrm>
          <a:prstGeom prst="bentConnector3">
            <a:avLst>
              <a:gd name="adj1" fmla="val 50000"/>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192" name="Graphic 1191">
            <a:extLst>
              <a:ext uri="{FF2B5EF4-FFF2-40B4-BE49-F238E27FC236}">
                <a16:creationId xmlns:a16="http://schemas.microsoft.com/office/drawing/2014/main" id="{E5DB3C89-F1B9-4968-BD5D-324374C64F1A}"/>
              </a:ext>
              <a:ext uri="{C183D7F6-B498-43B3-948B-1728B52AA6E4}">
                <adec:decorative xmlns:adec="http://schemas.microsoft.com/office/drawing/2017/decorative" val="1"/>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1165416" y="1424385"/>
            <a:ext cx="274320" cy="274320"/>
          </a:xfrm>
          <a:prstGeom prst="rect">
            <a:avLst/>
          </a:prstGeom>
        </p:spPr>
      </p:pic>
      <p:pic>
        <p:nvPicPr>
          <p:cNvPr id="1193" name="Graphic 1192">
            <a:extLst>
              <a:ext uri="{FF2B5EF4-FFF2-40B4-BE49-F238E27FC236}">
                <a16:creationId xmlns:a16="http://schemas.microsoft.com/office/drawing/2014/main" id="{35EA61C8-FD6B-4A4F-AB1F-C6C31462E523}"/>
              </a:ext>
              <a:ext uri="{C183D7F6-B498-43B3-948B-1728B52AA6E4}">
                <adec:decorative xmlns:adec="http://schemas.microsoft.com/office/drawing/2017/decorative" val="1"/>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11153285" y="866463"/>
            <a:ext cx="274320" cy="274320"/>
          </a:xfrm>
          <a:prstGeom prst="rect">
            <a:avLst/>
          </a:prstGeom>
        </p:spPr>
      </p:pic>
      <p:grpSp>
        <p:nvGrpSpPr>
          <p:cNvPr id="17" name="Group 16">
            <a:extLst>
              <a:ext uri="{FF2B5EF4-FFF2-40B4-BE49-F238E27FC236}">
                <a16:creationId xmlns:a16="http://schemas.microsoft.com/office/drawing/2014/main" id="{589B3730-855B-4FFF-AA4D-D64A2850C05B}"/>
              </a:ext>
              <a:ext uri="{C183D7F6-B498-43B3-948B-1728B52AA6E4}">
                <adec:decorative xmlns:adec="http://schemas.microsoft.com/office/drawing/2017/decorative" val="1"/>
              </a:ext>
            </a:extLst>
          </p:cNvPr>
          <p:cNvGrpSpPr/>
          <p:nvPr/>
        </p:nvGrpSpPr>
        <p:grpSpPr>
          <a:xfrm>
            <a:off x="288867" y="3431282"/>
            <a:ext cx="2182211" cy="2685116"/>
            <a:chOff x="288867" y="3431282"/>
            <a:chExt cx="2182211" cy="2685116"/>
          </a:xfrm>
        </p:grpSpPr>
        <p:cxnSp>
          <p:nvCxnSpPr>
            <p:cNvPr id="301" name="Connector: Elbow 300">
              <a:extLst>
                <a:ext uri="{FF2B5EF4-FFF2-40B4-BE49-F238E27FC236}">
                  <a16:creationId xmlns:a16="http://schemas.microsoft.com/office/drawing/2014/main" id="{C5538198-54FC-4C19-B44C-737E2258507E}"/>
                </a:ext>
              </a:extLst>
            </p:cNvPr>
            <p:cNvCxnSpPr>
              <a:cxnSpLocks/>
              <a:stCxn id="294" idx="3"/>
              <a:endCxn id="316" idx="3"/>
            </p:cNvCxnSpPr>
            <p:nvPr/>
          </p:nvCxnSpPr>
          <p:spPr>
            <a:xfrm flipH="1" flipV="1">
              <a:off x="1959537" y="3919149"/>
              <a:ext cx="2170" cy="1025094"/>
            </a:xfrm>
            <a:prstGeom prst="bentConnector3">
              <a:avLst>
                <a:gd name="adj1" fmla="val -13655945"/>
              </a:avLst>
            </a:prstGeom>
            <a:ln w="12700">
              <a:solidFill>
                <a:srgbClr val="68F8AD"/>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59" name="Rectangle 258">
              <a:extLst>
                <a:ext uri="{FF2B5EF4-FFF2-40B4-BE49-F238E27FC236}">
                  <a16:creationId xmlns:a16="http://schemas.microsoft.com/office/drawing/2014/main" id="{995A18A7-95C5-4717-B426-CBBD3E734B65}"/>
                </a:ext>
              </a:extLst>
            </p:cNvPr>
            <p:cNvSpPr/>
            <p:nvPr/>
          </p:nvSpPr>
          <p:spPr bwMode="auto">
            <a:xfrm>
              <a:off x="630157" y="5487701"/>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274" name="TextBox 273">
              <a:extLst>
                <a:ext uri="{FF2B5EF4-FFF2-40B4-BE49-F238E27FC236}">
                  <a16:creationId xmlns:a16="http://schemas.microsoft.com/office/drawing/2014/main" id="{C7CDB30A-E885-4671-A93A-B8E9367939F4}"/>
                </a:ext>
              </a:extLst>
            </p:cNvPr>
            <p:cNvSpPr txBox="1"/>
            <p:nvPr/>
          </p:nvSpPr>
          <p:spPr>
            <a:xfrm>
              <a:off x="530480" y="5808621"/>
              <a:ext cx="15341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Kubernetes Service (AKS) clusters</a:t>
              </a:r>
              <a:endParaRPr kumimoji="0" lang="en-US" sz="1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294" name="Rectangle 293">
              <a:extLst>
                <a:ext uri="{FF2B5EF4-FFF2-40B4-BE49-F238E27FC236}">
                  <a16:creationId xmlns:a16="http://schemas.microsoft.com/office/drawing/2014/main" id="{0AFCC990-B1D2-4C70-8964-31C9A4EB6AD9}"/>
                </a:ext>
              </a:extLst>
            </p:cNvPr>
            <p:cNvSpPr/>
            <p:nvPr/>
          </p:nvSpPr>
          <p:spPr bwMode="auto">
            <a:xfrm>
              <a:off x="630157" y="4647063"/>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289" name="TextBox 288">
              <a:extLst>
                <a:ext uri="{FF2B5EF4-FFF2-40B4-BE49-F238E27FC236}">
                  <a16:creationId xmlns:a16="http://schemas.microsoft.com/office/drawing/2014/main" id="{2446A43C-B513-4BA5-87EE-926F20D18360}"/>
                </a:ext>
              </a:extLst>
            </p:cNvPr>
            <p:cNvSpPr txBox="1"/>
            <p:nvPr/>
          </p:nvSpPr>
          <p:spPr>
            <a:xfrm>
              <a:off x="776862" y="4950814"/>
              <a:ext cx="10226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Kubernetes clusters</a:t>
              </a:r>
              <a:endParaRPr kumimoji="0" lang="en-US" sz="1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cxnSp>
          <p:nvCxnSpPr>
            <p:cNvPr id="295" name="Straight Connector 294">
              <a:extLst>
                <a:ext uri="{FF2B5EF4-FFF2-40B4-BE49-F238E27FC236}">
                  <a16:creationId xmlns:a16="http://schemas.microsoft.com/office/drawing/2014/main" id="{8E5DD2EE-292B-41B1-A63B-21D58218EA41}"/>
                </a:ext>
                <a:ext uri="{C183D7F6-B498-43B3-948B-1728B52AA6E4}">
                  <adec:decorative xmlns:adec="http://schemas.microsoft.com/office/drawing/2017/decorative" val="1"/>
                </a:ext>
              </a:extLst>
            </p:cNvPr>
            <p:cNvCxnSpPr>
              <a:cxnSpLocks/>
              <a:stCxn id="259" idx="0"/>
              <a:endCxn id="289" idx="2"/>
            </p:cNvCxnSpPr>
            <p:nvPr/>
          </p:nvCxnSpPr>
          <p:spPr>
            <a:xfrm flipH="1" flipV="1">
              <a:off x="1288192" y="5258591"/>
              <a:ext cx="0" cy="229110"/>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6" name="Rectangle 315">
              <a:extLst>
                <a:ext uri="{FF2B5EF4-FFF2-40B4-BE49-F238E27FC236}">
                  <a16:creationId xmlns:a16="http://schemas.microsoft.com/office/drawing/2014/main" id="{70041C25-1DC6-4272-B0CB-7A7CA5E120C7}"/>
                </a:ext>
              </a:extLst>
            </p:cNvPr>
            <p:cNvSpPr/>
            <p:nvPr/>
          </p:nvSpPr>
          <p:spPr bwMode="auto">
            <a:xfrm>
              <a:off x="627987" y="3431282"/>
              <a:ext cx="1331550" cy="97573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17" name="TextBox 316">
              <a:extLst>
                <a:ext uri="{FF2B5EF4-FFF2-40B4-BE49-F238E27FC236}">
                  <a16:creationId xmlns:a16="http://schemas.microsoft.com/office/drawing/2014/main" id="{CA85A367-1AE4-4EEF-96ED-F087A02AA85E}"/>
                </a:ext>
              </a:extLst>
            </p:cNvPr>
            <p:cNvSpPr txBox="1"/>
            <p:nvPr/>
          </p:nvSpPr>
          <p:spPr>
            <a:xfrm>
              <a:off x="597512" y="4109836"/>
              <a:ext cx="134618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services (data/app/ML)</a:t>
              </a: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pic>
          <p:nvPicPr>
            <p:cNvPr id="369" name="Graphic 368">
              <a:extLst>
                <a:ext uri="{FF2B5EF4-FFF2-40B4-BE49-F238E27FC236}">
                  <a16:creationId xmlns:a16="http://schemas.microsoft.com/office/drawing/2014/main" id="{9E8F034C-2E93-4AD8-A0F8-33020A894DB0}"/>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2033814" y="4638601"/>
              <a:ext cx="272606" cy="272606"/>
            </a:xfrm>
            <a:prstGeom prst="rect">
              <a:avLst/>
            </a:prstGeom>
          </p:spPr>
        </p:pic>
        <p:sp>
          <p:nvSpPr>
            <p:cNvPr id="367" name="TextBox 366">
              <a:extLst>
                <a:ext uri="{FF2B5EF4-FFF2-40B4-BE49-F238E27FC236}">
                  <a16:creationId xmlns:a16="http://schemas.microsoft.com/office/drawing/2014/main" id="{357E89C5-43CA-4B75-91ED-B2E68CB427CE}"/>
                </a:ext>
              </a:extLst>
            </p:cNvPr>
            <p:cNvSpPr txBox="1"/>
            <p:nvPr/>
          </p:nvSpPr>
          <p:spPr>
            <a:xfrm>
              <a:off x="1202014" y="4367756"/>
              <a:ext cx="1269064" cy="307777"/>
            </a:xfrm>
            <a:prstGeom prst="rect">
              <a:avLst/>
            </a:prstGeom>
            <a:noFill/>
            <a:ln>
              <a:no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68F8AD"/>
                  </a:solidFill>
                  <a:effectLst/>
                  <a:uLnTx/>
                  <a:uFillTx/>
                  <a:latin typeface="Segoe UI Semibold"/>
                  <a:ea typeface="+mn-ea"/>
                  <a:cs typeface="Segoe UI" pitchFamily="34" charset="0"/>
                </a:rPr>
                <a:t>Custom Location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68F8AD"/>
                  </a:solidFill>
                  <a:effectLst/>
                  <a:uLnTx/>
                  <a:uFillTx/>
                  <a:latin typeface="Segoe UI Semibold"/>
                  <a:ea typeface="+mn-ea"/>
                  <a:cs typeface="Segoe UI" pitchFamily="34" charset="0"/>
                </a:rPr>
                <a:t>Mapping</a:t>
              </a:r>
              <a:endParaRPr kumimoji="0" lang="en-US" sz="1800" b="0" i="0" u="none" strike="noStrike" kern="1200" cap="none" spc="0" normalizeH="0" baseline="0" noProof="0">
                <a:ln>
                  <a:noFill/>
                </a:ln>
                <a:solidFill>
                  <a:srgbClr val="68F8AD"/>
                </a:solidFill>
                <a:effectLst/>
                <a:uLnTx/>
                <a:uFillTx/>
                <a:latin typeface="Segoe UI Semibold"/>
                <a:ea typeface="+mn-ea"/>
                <a:cs typeface="Segoe UI" pitchFamily="34" charset="0"/>
              </a:endParaRPr>
            </a:p>
          </p:txBody>
        </p:sp>
        <p:cxnSp>
          <p:nvCxnSpPr>
            <p:cNvPr id="372" name="Connector: Elbow 371">
              <a:extLst>
                <a:ext uri="{FF2B5EF4-FFF2-40B4-BE49-F238E27FC236}">
                  <a16:creationId xmlns:a16="http://schemas.microsoft.com/office/drawing/2014/main" id="{6BEAB3A6-9C97-476D-A171-8C023298D3C4}"/>
                </a:ext>
              </a:extLst>
            </p:cNvPr>
            <p:cNvCxnSpPr>
              <a:cxnSpLocks/>
            </p:cNvCxnSpPr>
            <p:nvPr/>
          </p:nvCxnSpPr>
          <p:spPr>
            <a:xfrm flipH="1" flipV="1">
              <a:off x="1959537" y="3787916"/>
              <a:ext cx="2170" cy="1920240"/>
            </a:xfrm>
            <a:prstGeom prst="bentConnector3">
              <a:avLst>
                <a:gd name="adj1" fmla="val -16777281"/>
              </a:avLst>
            </a:prstGeom>
            <a:ln w="12700">
              <a:solidFill>
                <a:schemeClr val="tx1">
                  <a:lumMod val="6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68" name="Group 467">
              <a:extLst>
                <a:ext uri="{FF2B5EF4-FFF2-40B4-BE49-F238E27FC236}">
                  <a16:creationId xmlns:a16="http://schemas.microsoft.com/office/drawing/2014/main" id="{E40B988A-5CBD-4757-8F3D-94FACD123EC1}"/>
                </a:ext>
              </a:extLst>
            </p:cNvPr>
            <p:cNvGrpSpPr/>
            <p:nvPr/>
          </p:nvGrpSpPr>
          <p:grpSpPr>
            <a:xfrm>
              <a:off x="444039" y="5263386"/>
              <a:ext cx="695535" cy="205828"/>
              <a:chOff x="3273478" y="5394119"/>
              <a:chExt cx="695535" cy="205828"/>
            </a:xfrm>
          </p:grpSpPr>
          <p:pic>
            <p:nvPicPr>
              <p:cNvPr id="456" name="Graphic 455">
                <a:extLst>
                  <a:ext uri="{FF2B5EF4-FFF2-40B4-BE49-F238E27FC236}">
                    <a16:creationId xmlns:a16="http://schemas.microsoft.com/office/drawing/2014/main" id="{9212CF8A-0220-4726-88E1-2DA9AD2D3601}"/>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517040" y="5398779"/>
                <a:ext cx="207264" cy="201168"/>
              </a:xfrm>
              <a:prstGeom prst="rect">
                <a:avLst/>
              </a:prstGeom>
            </p:spPr>
          </p:pic>
          <p:pic>
            <p:nvPicPr>
              <p:cNvPr id="460" name="Graphic 459">
                <a:extLst>
                  <a:ext uri="{FF2B5EF4-FFF2-40B4-BE49-F238E27FC236}">
                    <a16:creationId xmlns:a16="http://schemas.microsoft.com/office/drawing/2014/main" id="{5574D262-7750-4EA8-A4D7-C59CCC98D55C}"/>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3273478" y="5399336"/>
                <a:ext cx="206117" cy="200055"/>
              </a:xfrm>
              <a:prstGeom prst="rect">
                <a:avLst/>
              </a:prstGeom>
            </p:spPr>
          </p:pic>
          <p:pic>
            <p:nvPicPr>
              <p:cNvPr id="462" name="Graphic 461">
                <a:extLst>
                  <a:ext uri="{FF2B5EF4-FFF2-40B4-BE49-F238E27FC236}">
                    <a16:creationId xmlns:a16="http://schemas.microsoft.com/office/drawing/2014/main" id="{01BB2851-8E69-423E-BEF2-B885E6B49CC1}"/>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761749" y="5394119"/>
                <a:ext cx="207264" cy="201168"/>
              </a:xfrm>
              <a:prstGeom prst="rect">
                <a:avLst/>
              </a:prstGeom>
            </p:spPr>
          </p:pic>
        </p:grpSp>
        <p:grpSp>
          <p:nvGrpSpPr>
            <p:cNvPr id="463" name="Group 462">
              <a:extLst>
                <a:ext uri="{FF2B5EF4-FFF2-40B4-BE49-F238E27FC236}">
                  <a16:creationId xmlns:a16="http://schemas.microsoft.com/office/drawing/2014/main" id="{6DF8902D-76D5-4A72-A656-064F6E2BEBE4}"/>
                </a:ext>
              </a:extLst>
            </p:cNvPr>
            <p:cNvGrpSpPr/>
            <p:nvPr/>
          </p:nvGrpSpPr>
          <p:grpSpPr>
            <a:xfrm>
              <a:off x="792480" y="4687475"/>
              <a:ext cx="977696" cy="275562"/>
              <a:chOff x="3434433" y="4786760"/>
              <a:chExt cx="977696" cy="275562"/>
            </a:xfrm>
          </p:grpSpPr>
          <p:pic>
            <p:nvPicPr>
              <p:cNvPr id="373" name="Graphic 372">
                <a:extLst>
                  <a:ext uri="{FF2B5EF4-FFF2-40B4-BE49-F238E27FC236}">
                    <a16:creationId xmlns:a16="http://schemas.microsoft.com/office/drawing/2014/main" id="{3909787F-1D6A-481B-926A-1835FCE47A0F}"/>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3434433" y="4788002"/>
                <a:ext cx="274320" cy="274320"/>
              </a:xfrm>
              <a:prstGeom prst="rect">
                <a:avLst/>
              </a:prstGeom>
            </p:spPr>
          </p:pic>
          <p:pic>
            <p:nvPicPr>
              <p:cNvPr id="374" name="Graphic 373">
                <a:extLst>
                  <a:ext uri="{FF2B5EF4-FFF2-40B4-BE49-F238E27FC236}">
                    <a16:creationId xmlns:a16="http://schemas.microsoft.com/office/drawing/2014/main" id="{C8490A69-407E-4EEA-9186-0B132A86F4E2}"/>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3786121" y="4787381"/>
                <a:ext cx="274320" cy="274320"/>
              </a:xfrm>
              <a:prstGeom prst="rect">
                <a:avLst/>
              </a:prstGeom>
            </p:spPr>
          </p:pic>
          <p:pic>
            <p:nvPicPr>
              <p:cNvPr id="375" name="Graphic 374">
                <a:extLst>
                  <a:ext uri="{FF2B5EF4-FFF2-40B4-BE49-F238E27FC236}">
                    <a16:creationId xmlns:a16="http://schemas.microsoft.com/office/drawing/2014/main" id="{8A2A78EB-E44D-459D-93FA-30D387B424CD}"/>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137809" y="4786760"/>
                <a:ext cx="274320" cy="274320"/>
              </a:xfrm>
              <a:prstGeom prst="rect">
                <a:avLst/>
              </a:prstGeom>
            </p:spPr>
          </p:pic>
        </p:grpSp>
        <p:sp>
          <p:nvSpPr>
            <p:cNvPr id="377" name="TextBox 376">
              <a:extLst>
                <a:ext uri="{FF2B5EF4-FFF2-40B4-BE49-F238E27FC236}">
                  <a16:creationId xmlns:a16="http://schemas.microsoft.com/office/drawing/2014/main" id="{D1A503C0-DE36-4C95-B638-8D0062725AB1}"/>
                </a:ext>
              </a:extLst>
            </p:cNvPr>
            <p:cNvSpPr txBox="1"/>
            <p:nvPr/>
          </p:nvSpPr>
          <p:spPr>
            <a:xfrm>
              <a:off x="1276755" y="5263486"/>
              <a:ext cx="1163390"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D2D2D2"/>
                  </a:solidFill>
                  <a:effectLst/>
                  <a:uLnTx/>
                  <a:uFillTx/>
                  <a:latin typeface="Segoe UI Semibold"/>
                  <a:ea typeface="+mn-ea"/>
                  <a:cs typeface="Segoe UI" pitchFamily="34" charset="0"/>
                </a:rPr>
                <a:t>Kubernetes Resources</a:t>
              </a:r>
              <a:endParaRPr kumimoji="0" lang="en-US" sz="1800" b="0" i="0" u="none" strike="noStrike" kern="1200" cap="none" spc="0" normalizeH="0" baseline="0" noProof="0">
                <a:ln>
                  <a:noFill/>
                </a:ln>
                <a:solidFill>
                  <a:srgbClr val="D2D2D2"/>
                </a:solidFill>
                <a:effectLst/>
                <a:uLnTx/>
                <a:uFillTx/>
                <a:latin typeface="Segoe UI Semibold"/>
                <a:ea typeface="+mn-ea"/>
                <a:cs typeface="Segoe UI" pitchFamily="34" charset="0"/>
              </a:endParaRPr>
            </a:p>
          </p:txBody>
        </p:sp>
        <p:sp>
          <p:nvSpPr>
            <p:cNvPr id="378" name="Rectangle 377">
              <a:extLst>
                <a:ext uri="{FF2B5EF4-FFF2-40B4-BE49-F238E27FC236}">
                  <a16:creationId xmlns:a16="http://schemas.microsoft.com/office/drawing/2014/main" id="{E4B55E55-DA0D-472D-AE80-726B31D37F14}"/>
                </a:ext>
              </a:extLst>
            </p:cNvPr>
            <p:cNvSpPr/>
            <p:nvPr/>
          </p:nvSpPr>
          <p:spPr bwMode="auto">
            <a:xfrm>
              <a:off x="288867" y="5564259"/>
              <a:ext cx="406888" cy="25122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K8s</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API</a:t>
              </a:r>
            </a:p>
          </p:txBody>
        </p:sp>
        <p:cxnSp>
          <p:nvCxnSpPr>
            <p:cNvPr id="348" name="Connector: Elbow 347">
              <a:extLst>
                <a:ext uri="{FF2B5EF4-FFF2-40B4-BE49-F238E27FC236}">
                  <a16:creationId xmlns:a16="http://schemas.microsoft.com/office/drawing/2014/main" id="{53D84E39-D997-4EAF-A6AA-37054F57D5A5}"/>
                </a:ext>
              </a:extLst>
            </p:cNvPr>
            <p:cNvCxnSpPr>
              <a:cxnSpLocks/>
              <a:endCxn id="316" idx="1"/>
            </p:cNvCxnSpPr>
            <p:nvPr/>
          </p:nvCxnSpPr>
          <p:spPr>
            <a:xfrm rot="5400000" flipH="1" flipV="1">
              <a:off x="-312589" y="4623689"/>
              <a:ext cx="1645115" cy="236037"/>
            </a:xfrm>
            <a:prstGeom prst="bentConnector2">
              <a:avLst/>
            </a:prstGeom>
            <a:ln w="12700">
              <a:solidFill>
                <a:srgbClr val="E5A56B"/>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166" name="Group 1165">
              <a:extLst>
                <a:ext uri="{FF2B5EF4-FFF2-40B4-BE49-F238E27FC236}">
                  <a16:creationId xmlns:a16="http://schemas.microsoft.com/office/drawing/2014/main" id="{6C9BD39B-3973-4610-BA22-BD68E6BFF0B6}"/>
                </a:ext>
              </a:extLst>
            </p:cNvPr>
            <p:cNvGrpSpPr/>
            <p:nvPr/>
          </p:nvGrpSpPr>
          <p:grpSpPr>
            <a:xfrm>
              <a:off x="814395" y="5552054"/>
              <a:ext cx="924412" cy="287582"/>
              <a:chOff x="809597" y="5556825"/>
              <a:chExt cx="924412" cy="287582"/>
            </a:xfrm>
          </p:grpSpPr>
          <p:pic>
            <p:nvPicPr>
              <p:cNvPr id="1163" name="Graphic 1162">
                <a:extLst>
                  <a:ext uri="{FF2B5EF4-FFF2-40B4-BE49-F238E27FC236}">
                    <a16:creationId xmlns:a16="http://schemas.microsoft.com/office/drawing/2014/main" id="{AA8B5AFF-2C86-4FBC-B6D9-6CDCD993E7D1}"/>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809597" y="5556825"/>
                <a:ext cx="274320" cy="274320"/>
              </a:xfrm>
              <a:prstGeom prst="rect">
                <a:avLst/>
              </a:prstGeom>
            </p:spPr>
          </p:pic>
          <p:pic>
            <p:nvPicPr>
              <p:cNvPr id="1164" name="Graphic 1163">
                <a:extLst>
                  <a:ext uri="{FF2B5EF4-FFF2-40B4-BE49-F238E27FC236}">
                    <a16:creationId xmlns:a16="http://schemas.microsoft.com/office/drawing/2014/main" id="{7CA8118A-CEDE-43D6-B32B-39B85580B23C}"/>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134643" y="5563456"/>
                <a:ext cx="274320" cy="274320"/>
              </a:xfrm>
              <a:prstGeom prst="rect">
                <a:avLst/>
              </a:prstGeom>
            </p:spPr>
          </p:pic>
          <p:pic>
            <p:nvPicPr>
              <p:cNvPr id="1165" name="Graphic 1164">
                <a:extLst>
                  <a:ext uri="{FF2B5EF4-FFF2-40B4-BE49-F238E27FC236}">
                    <a16:creationId xmlns:a16="http://schemas.microsoft.com/office/drawing/2014/main" id="{B3BE85D6-79E4-4583-A091-40773610BEE3}"/>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459689" y="5570087"/>
                <a:ext cx="274320" cy="274320"/>
              </a:xfrm>
              <a:prstGeom prst="rect">
                <a:avLst/>
              </a:prstGeom>
            </p:spPr>
          </p:pic>
        </p:grpSp>
        <p:grpSp>
          <p:nvGrpSpPr>
            <p:cNvPr id="6" name="Group 5">
              <a:extLst>
                <a:ext uri="{FF2B5EF4-FFF2-40B4-BE49-F238E27FC236}">
                  <a16:creationId xmlns:a16="http://schemas.microsoft.com/office/drawing/2014/main" id="{4B7FAA3E-8F2D-4C75-BFC4-7F6EB759D77E}"/>
                </a:ext>
              </a:extLst>
            </p:cNvPr>
            <p:cNvGrpSpPr/>
            <p:nvPr/>
          </p:nvGrpSpPr>
          <p:grpSpPr>
            <a:xfrm>
              <a:off x="833508" y="3851933"/>
              <a:ext cx="927194" cy="280149"/>
              <a:chOff x="800503" y="3847708"/>
              <a:chExt cx="927194" cy="280149"/>
            </a:xfrm>
          </p:grpSpPr>
          <p:grpSp>
            <p:nvGrpSpPr>
              <p:cNvPr id="21" name="Group 20">
                <a:extLst>
                  <a:ext uri="{FF2B5EF4-FFF2-40B4-BE49-F238E27FC236}">
                    <a16:creationId xmlns:a16="http://schemas.microsoft.com/office/drawing/2014/main" id="{A22AA991-4A10-4FEF-A720-1C31934DDDA9}"/>
                  </a:ext>
                </a:extLst>
              </p:cNvPr>
              <p:cNvGrpSpPr/>
              <p:nvPr/>
            </p:nvGrpSpPr>
            <p:grpSpPr>
              <a:xfrm>
                <a:off x="800503" y="3853537"/>
                <a:ext cx="599974" cy="274320"/>
                <a:chOff x="5212239" y="4425879"/>
                <a:chExt cx="599974" cy="274320"/>
              </a:xfrm>
            </p:grpSpPr>
            <p:pic>
              <p:nvPicPr>
                <p:cNvPr id="342" name="Graphic 341">
                  <a:extLst>
                    <a:ext uri="{FF2B5EF4-FFF2-40B4-BE49-F238E27FC236}">
                      <a16:creationId xmlns:a16="http://schemas.microsoft.com/office/drawing/2014/main" id="{6FB8577A-539F-45E1-9E3D-A901A7603171}"/>
                    </a:ext>
                    <a:ext uri="{C183D7F6-B498-43B3-948B-1728B52AA6E4}">
                      <adec:decorative xmlns:adec="http://schemas.microsoft.com/office/drawing/2017/decorative" val="1"/>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5537893" y="4425879"/>
                  <a:ext cx="274320" cy="274320"/>
                </a:xfrm>
                <a:prstGeom prst="rect">
                  <a:avLst/>
                </a:prstGeom>
              </p:spPr>
            </p:pic>
            <p:pic>
              <p:nvPicPr>
                <p:cNvPr id="345" name="Graphic 344">
                  <a:extLst>
                    <a:ext uri="{FF2B5EF4-FFF2-40B4-BE49-F238E27FC236}">
                      <a16:creationId xmlns:a16="http://schemas.microsoft.com/office/drawing/2014/main" id="{2E417FD7-9B48-4888-8524-92B70CF6BDD0}"/>
                    </a:ext>
                    <a:ext uri="{C183D7F6-B498-43B3-948B-1728B52AA6E4}">
                      <adec:decorative xmlns:adec="http://schemas.microsoft.com/office/drawing/2017/decorative" val="1"/>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5212239" y="4425879"/>
                  <a:ext cx="274320" cy="274320"/>
                </a:xfrm>
                <a:prstGeom prst="rect">
                  <a:avLst/>
                </a:prstGeom>
              </p:spPr>
            </p:pic>
          </p:grpSp>
          <p:pic>
            <p:nvPicPr>
              <p:cNvPr id="332" name="Graphic 15">
                <a:extLst>
                  <a:ext uri="{FF2B5EF4-FFF2-40B4-BE49-F238E27FC236}">
                    <a16:creationId xmlns:a16="http://schemas.microsoft.com/office/drawing/2014/main" id="{652665F8-9A5D-4B45-9118-1FC9DAF630F5}"/>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1453377" y="3847708"/>
                <a:ext cx="274320" cy="274320"/>
              </a:xfrm>
              <a:prstGeom prst="rect">
                <a:avLst/>
              </a:prstGeom>
            </p:spPr>
          </p:pic>
        </p:grpSp>
        <p:grpSp>
          <p:nvGrpSpPr>
            <p:cNvPr id="7" name="Group 6">
              <a:extLst>
                <a:ext uri="{FF2B5EF4-FFF2-40B4-BE49-F238E27FC236}">
                  <a16:creationId xmlns:a16="http://schemas.microsoft.com/office/drawing/2014/main" id="{7CF120B7-8107-47F7-9D11-C4A217A2DD52}"/>
                </a:ext>
              </a:extLst>
            </p:cNvPr>
            <p:cNvGrpSpPr/>
            <p:nvPr/>
          </p:nvGrpSpPr>
          <p:grpSpPr>
            <a:xfrm>
              <a:off x="663637" y="3493353"/>
              <a:ext cx="1264590" cy="257212"/>
              <a:chOff x="683701" y="3484468"/>
              <a:chExt cx="1264590" cy="257212"/>
            </a:xfrm>
          </p:grpSpPr>
          <p:pic>
            <p:nvPicPr>
              <p:cNvPr id="334" name="Graphic 333">
                <a:extLst>
                  <a:ext uri="{FF2B5EF4-FFF2-40B4-BE49-F238E27FC236}">
                    <a16:creationId xmlns:a16="http://schemas.microsoft.com/office/drawing/2014/main" id="{7F6D4AA9-E1E1-4E0A-BE6D-C8095985A4B9}"/>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683701" y="3487086"/>
                <a:ext cx="228600" cy="228600"/>
              </a:xfrm>
              <a:prstGeom prst="rect">
                <a:avLst/>
              </a:prstGeom>
            </p:spPr>
          </p:pic>
          <p:pic>
            <p:nvPicPr>
              <p:cNvPr id="335" name="Graphic 334">
                <a:extLst>
                  <a:ext uri="{FF2B5EF4-FFF2-40B4-BE49-F238E27FC236}">
                    <a16:creationId xmlns:a16="http://schemas.microsoft.com/office/drawing/2014/main" id="{24FA5BE8-6E2D-408C-8FEE-248651CE6E22}"/>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929570" y="3494041"/>
                <a:ext cx="228601" cy="228600"/>
              </a:xfrm>
              <a:prstGeom prst="rect">
                <a:avLst/>
              </a:prstGeom>
            </p:spPr>
          </p:pic>
          <p:pic>
            <p:nvPicPr>
              <p:cNvPr id="336" name="Graphic 335">
                <a:extLst>
                  <a:ext uri="{FF2B5EF4-FFF2-40B4-BE49-F238E27FC236}">
                    <a16:creationId xmlns:a16="http://schemas.microsoft.com/office/drawing/2014/main" id="{788F19B0-D024-4BCB-AD4B-32C273C3A958}"/>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199007" y="3484468"/>
                <a:ext cx="228600" cy="228600"/>
              </a:xfrm>
              <a:prstGeom prst="rect">
                <a:avLst/>
              </a:prstGeom>
            </p:spPr>
          </p:pic>
          <p:pic>
            <p:nvPicPr>
              <p:cNvPr id="337" name="Graphic 336">
                <a:extLst>
                  <a:ext uri="{FF2B5EF4-FFF2-40B4-BE49-F238E27FC236}">
                    <a16:creationId xmlns:a16="http://schemas.microsoft.com/office/drawing/2014/main" id="{08804654-4EE2-485E-B2D3-5978C92EB85E}"/>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1719691" y="3508064"/>
                <a:ext cx="228600" cy="228600"/>
              </a:xfrm>
              <a:prstGeom prst="rect">
                <a:avLst/>
              </a:prstGeom>
            </p:spPr>
          </p:pic>
          <p:pic>
            <p:nvPicPr>
              <p:cNvPr id="338" name="Graphic 337">
                <a:extLst>
                  <a:ext uri="{FF2B5EF4-FFF2-40B4-BE49-F238E27FC236}">
                    <a16:creationId xmlns:a16="http://schemas.microsoft.com/office/drawing/2014/main" id="{E689CA1C-9032-455B-AFD1-562B4773949C}"/>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1469676" y="3513080"/>
                <a:ext cx="228600" cy="228600"/>
              </a:xfrm>
              <a:prstGeom prst="rect">
                <a:avLst/>
              </a:prstGeom>
            </p:spPr>
          </p:pic>
        </p:grpSp>
        <p:cxnSp>
          <p:nvCxnSpPr>
            <p:cNvPr id="347" name="Straight Connector 346">
              <a:extLst>
                <a:ext uri="{FF2B5EF4-FFF2-40B4-BE49-F238E27FC236}">
                  <a16:creationId xmlns:a16="http://schemas.microsoft.com/office/drawing/2014/main" id="{D285B4E0-8F58-41F7-90D8-3BB16E1F4B52}"/>
                </a:ext>
                <a:ext uri="{C183D7F6-B498-43B3-948B-1728B52AA6E4}">
                  <adec:decorative xmlns:adec="http://schemas.microsoft.com/office/drawing/2017/decorative" val="1"/>
                </a:ext>
              </a:extLst>
            </p:cNvPr>
            <p:cNvCxnSpPr>
              <a:cxnSpLocks/>
            </p:cNvCxnSpPr>
            <p:nvPr/>
          </p:nvCxnSpPr>
          <p:spPr>
            <a:xfrm flipV="1">
              <a:off x="1288192" y="4407016"/>
              <a:ext cx="0" cy="246271"/>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13" name="Group 212">
            <a:extLst>
              <a:ext uri="{FF2B5EF4-FFF2-40B4-BE49-F238E27FC236}">
                <a16:creationId xmlns:a16="http://schemas.microsoft.com/office/drawing/2014/main" id="{AA96E108-1161-4069-A4D7-4740462DF1BB}"/>
              </a:ext>
              <a:ext uri="{C183D7F6-B498-43B3-948B-1728B52AA6E4}">
                <adec:decorative xmlns:adec="http://schemas.microsoft.com/office/drawing/2017/decorative" val="1"/>
              </a:ext>
            </a:extLst>
          </p:cNvPr>
          <p:cNvGrpSpPr/>
          <p:nvPr/>
        </p:nvGrpSpPr>
        <p:grpSpPr>
          <a:xfrm>
            <a:off x="2777069" y="3431281"/>
            <a:ext cx="2079128" cy="2276874"/>
            <a:chOff x="391950" y="3431282"/>
            <a:chExt cx="2079128" cy="2276874"/>
          </a:xfrm>
        </p:grpSpPr>
        <p:cxnSp>
          <p:nvCxnSpPr>
            <p:cNvPr id="214" name="Connector: Elbow 213">
              <a:extLst>
                <a:ext uri="{FF2B5EF4-FFF2-40B4-BE49-F238E27FC236}">
                  <a16:creationId xmlns:a16="http://schemas.microsoft.com/office/drawing/2014/main" id="{24AE8FF0-64A3-4F01-A652-1F82CF66DBDA}"/>
                </a:ext>
              </a:extLst>
            </p:cNvPr>
            <p:cNvCxnSpPr>
              <a:cxnSpLocks/>
              <a:stCxn id="217" idx="3"/>
              <a:endCxn id="220" idx="3"/>
            </p:cNvCxnSpPr>
            <p:nvPr/>
          </p:nvCxnSpPr>
          <p:spPr>
            <a:xfrm flipH="1" flipV="1">
              <a:off x="1959537" y="3919149"/>
              <a:ext cx="2170" cy="1025094"/>
            </a:xfrm>
            <a:prstGeom prst="bentConnector3">
              <a:avLst>
                <a:gd name="adj1" fmla="val -13655945"/>
              </a:avLst>
            </a:prstGeom>
            <a:ln w="12700">
              <a:solidFill>
                <a:srgbClr val="68F8AD"/>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17" name="Rectangle 216">
              <a:extLst>
                <a:ext uri="{FF2B5EF4-FFF2-40B4-BE49-F238E27FC236}">
                  <a16:creationId xmlns:a16="http://schemas.microsoft.com/office/drawing/2014/main" id="{94C00764-3F9C-44C3-BF44-C2A54B1BCB4D}"/>
                </a:ext>
              </a:extLst>
            </p:cNvPr>
            <p:cNvSpPr/>
            <p:nvPr/>
          </p:nvSpPr>
          <p:spPr bwMode="auto">
            <a:xfrm>
              <a:off x="630157" y="4647063"/>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218" name="TextBox 217">
              <a:extLst>
                <a:ext uri="{FF2B5EF4-FFF2-40B4-BE49-F238E27FC236}">
                  <a16:creationId xmlns:a16="http://schemas.microsoft.com/office/drawing/2014/main" id="{FE9CC0D6-333B-49B9-A1D9-9488083D664C}"/>
                </a:ext>
              </a:extLst>
            </p:cNvPr>
            <p:cNvSpPr txBox="1"/>
            <p:nvPr/>
          </p:nvSpPr>
          <p:spPr>
            <a:xfrm>
              <a:off x="776862" y="4950814"/>
              <a:ext cx="10226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Kubernetes clusters</a:t>
              </a:r>
              <a:endParaRPr kumimoji="0" lang="en-US" sz="1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cxnSp>
          <p:nvCxnSpPr>
            <p:cNvPr id="219" name="Straight Connector 218">
              <a:extLst>
                <a:ext uri="{FF2B5EF4-FFF2-40B4-BE49-F238E27FC236}">
                  <a16:creationId xmlns:a16="http://schemas.microsoft.com/office/drawing/2014/main" id="{9C85977D-818B-44E9-9A5D-EFB83743A7C1}"/>
                </a:ext>
                <a:ext uri="{C183D7F6-B498-43B3-948B-1728B52AA6E4}">
                  <adec:decorative xmlns:adec="http://schemas.microsoft.com/office/drawing/2017/decorative" val="1"/>
                </a:ext>
              </a:extLst>
            </p:cNvPr>
            <p:cNvCxnSpPr>
              <a:cxnSpLocks/>
              <a:endCxn id="218" idx="2"/>
            </p:cNvCxnSpPr>
            <p:nvPr/>
          </p:nvCxnSpPr>
          <p:spPr>
            <a:xfrm flipH="1" flipV="1">
              <a:off x="1288192" y="5258591"/>
              <a:ext cx="0" cy="229110"/>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0" name="Rectangle 219">
              <a:extLst>
                <a:ext uri="{FF2B5EF4-FFF2-40B4-BE49-F238E27FC236}">
                  <a16:creationId xmlns:a16="http://schemas.microsoft.com/office/drawing/2014/main" id="{685DC0A5-EEB0-4E81-B1F0-8F5F601EE608}"/>
                </a:ext>
              </a:extLst>
            </p:cNvPr>
            <p:cNvSpPr/>
            <p:nvPr/>
          </p:nvSpPr>
          <p:spPr bwMode="auto">
            <a:xfrm>
              <a:off x="627987" y="3431282"/>
              <a:ext cx="1331550" cy="97573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221" name="TextBox 220">
              <a:extLst>
                <a:ext uri="{FF2B5EF4-FFF2-40B4-BE49-F238E27FC236}">
                  <a16:creationId xmlns:a16="http://schemas.microsoft.com/office/drawing/2014/main" id="{35E5B422-88CE-4CD1-86DB-F7FF8206D0FF}"/>
                </a:ext>
              </a:extLst>
            </p:cNvPr>
            <p:cNvSpPr txBox="1"/>
            <p:nvPr/>
          </p:nvSpPr>
          <p:spPr>
            <a:xfrm>
              <a:off x="597512" y="4109836"/>
              <a:ext cx="134618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services (data/app/ML)</a:t>
              </a: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pic>
          <p:nvPicPr>
            <p:cNvPr id="222" name="Graphic 221">
              <a:extLst>
                <a:ext uri="{FF2B5EF4-FFF2-40B4-BE49-F238E27FC236}">
                  <a16:creationId xmlns:a16="http://schemas.microsoft.com/office/drawing/2014/main" id="{C0591FEA-92F1-41AA-B28E-40945935AD1B}"/>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2033814" y="4638601"/>
              <a:ext cx="272606" cy="272606"/>
            </a:xfrm>
            <a:prstGeom prst="rect">
              <a:avLst/>
            </a:prstGeom>
          </p:spPr>
        </p:pic>
        <p:sp>
          <p:nvSpPr>
            <p:cNvPr id="223" name="TextBox 222">
              <a:extLst>
                <a:ext uri="{FF2B5EF4-FFF2-40B4-BE49-F238E27FC236}">
                  <a16:creationId xmlns:a16="http://schemas.microsoft.com/office/drawing/2014/main" id="{6FB1C6E6-1EE1-4B78-B2B3-9FB2CAC48747}"/>
                </a:ext>
              </a:extLst>
            </p:cNvPr>
            <p:cNvSpPr txBox="1"/>
            <p:nvPr/>
          </p:nvSpPr>
          <p:spPr>
            <a:xfrm>
              <a:off x="1202014" y="4367756"/>
              <a:ext cx="1269064" cy="307777"/>
            </a:xfrm>
            <a:prstGeom prst="rect">
              <a:avLst/>
            </a:prstGeom>
            <a:noFill/>
            <a:ln>
              <a:no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68F8AD"/>
                  </a:solidFill>
                  <a:effectLst/>
                  <a:uLnTx/>
                  <a:uFillTx/>
                  <a:latin typeface="Segoe UI Semibold"/>
                  <a:ea typeface="+mn-ea"/>
                  <a:cs typeface="Segoe UI" pitchFamily="34" charset="0"/>
                </a:rPr>
                <a:t>Custom Location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68F8AD"/>
                  </a:solidFill>
                  <a:effectLst/>
                  <a:uLnTx/>
                  <a:uFillTx/>
                  <a:latin typeface="Segoe UI Semibold"/>
                  <a:ea typeface="+mn-ea"/>
                  <a:cs typeface="Segoe UI" pitchFamily="34" charset="0"/>
                </a:rPr>
                <a:t>Mapping</a:t>
              </a:r>
              <a:endParaRPr kumimoji="0" lang="en-US" sz="1800" b="0" i="0" u="none" strike="noStrike" kern="1200" cap="none" spc="0" normalizeH="0" baseline="0" noProof="0">
                <a:ln>
                  <a:noFill/>
                </a:ln>
                <a:solidFill>
                  <a:srgbClr val="68F8AD"/>
                </a:solidFill>
                <a:effectLst/>
                <a:uLnTx/>
                <a:uFillTx/>
                <a:latin typeface="Segoe UI Semibold"/>
                <a:ea typeface="+mn-ea"/>
                <a:cs typeface="Segoe UI" pitchFamily="34" charset="0"/>
              </a:endParaRPr>
            </a:p>
          </p:txBody>
        </p:sp>
        <p:cxnSp>
          <p:nvCxnSpPr>
            <p:cNvPr id="224" name="Connector: Elbow 223">
              <a:extLst>
                <a:ext uri="{FF2B5EF4-FFF2-40B4-BE49-F238E27FC236}">
                  <a16:creationId xmlns:a16="http://schemas.microsoft.com/office/drawing/2014/main" id="{E783A61D-9C35-47E0-ABD7-D188E58C5A91}"/>
                </a:ext>
              </a:extLst>
            </p:cNvPr>
            <p:cNvCxnSpPr>
              <a:cxnSpLocks/>
            </p:cNvCxnSpPr>
            <p:nvPr/>
          </p:nvCxnSpPr>
          <p:spPr>
            <a:xfrm flipH="1" flipV="1">
              <a:off x="1959537" y="3787916"/>
              <a:ext cx="2170" cy="1920240"/>
            </a:xfrm>
            <a:prstGeom prst="bentConnector3">
              <a:avLst>
                <a:gd name="adj1" fmla="val -16777281"/>
              </a:avLst>
            </a:prstGeom>
            <a:ln w="12700">
              <a:solidFill>
                <a:schemeClr val="tx1">
                  <a:lumMod val="6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25" name="Group 224">
              <a:extLst>
                <a:ext uri="{FF2B5EF4-FFF2-40B4-BE49-F238E27FC236}">
                  <a16:creationId xmlns:a16="http://schemas.microsoft.com/office/drawing/2014/main" id="{45D9F85A-5B1A-418B-9557-AF28DDDBE197}"/>
                </a:ext>
              </a:extLst>
            </p:cNvPr>
            <p:cNvGrpSpPr/>
            <p:nvPr/>
          </p:nvGrpSpPr>
          <p:grpSpPr>
            <a:xfrm>
              <a:off x="444039" y="5263386"/>
              <a:ext cx="695535" cy="205828"/>
              <a:chOff x="3273478" y="5394119"/>
              <a:chExt cx="695535" cy="205828"/>
            </a:xfrm>
          </p:grpSpPr>
          <p:pic>
            <p:nvPicPr>
              <p:cNvPr id="250" name="Graphic 249">
                <a:extLst>
                  <a:ext uri="{FF2B5EF4-FFF2-40B4-BE49-F238E27FC236}">
                    <a16:creationId xmlns:a16="http://schemas.microsoft.com/office/drawing/2014/main" id="{E9F59711-631F-487E-A561-4A157FFD0206}"/>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517040" y="5398779"/>
                <a:ext cx="207264" cy="201168"/>
              </a:xfrm>
              <a:prstGeom prst="rect">
                <a:avLst/>
              </a:prstGeom>
            </p:spPr>
          </p:pic>
          <p:pic>
            <p:nvPicPr>
              <p:cNvPr id="251" name="Graphic 250">
                <a:extLst>
                  <a:ext uri="{FF2B5EF4-FFF2-40B4-BE49-F238E27FC236}">
                    <a16:creationId xmlns:a16="http://schemas.microsoft.com/office/drawing/2014/main" id="{D86AAA8B-DA74-4865-ABB6-887A42EC8FD1}"/>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3273478" y="5399336"/>
                <a:ext cx="206117" cy="200055"/>
              </a:xfrm>
              <a:prstGeom prst="rect">
                <a:avLst/>
              </a:prstGeom>
            </p:spPr>
          </p:pic>
          <p:pic>
            <p:nvPicPr>
              <p:cNvPr id="252" name="Graphic 251">
                <a:extLst>
                  <a:ext uri="{FF2B5EF4-FFF2-40B4-BE49-F238E27FC236}">
                    <a16:creationId xmlns:a16="http://schemas.microsoft.com/office/drawing/2014/main" id="{A502D8C3-82F5-4612-A622-3FC2B91099D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761749" y="5394119"/>
                <a:ext cx="207264" cy="201168"/>
              </a:xfrm>
              <a:prstGeom prst="rect">
                <a:avLst/>
              </a:prstGeom>
            </p:spPr>
          </p:pic>
        </p:grpSp>
        <p:grpSp>
          <p:nvGrpSpPr>
            <p:cNvPr id="226" name="Group 225">
              <a:extLst>
                <a:ext uri="{FF2B5EF4-FFF2-40B4-BE49-F238E27FC236}">
                  <a16:creationId xmlns:a16="http://schemas.microsoft.com/office/drawing/2014/main" id="{9675FEC9-3D96-42A9-8135-F8226E318012}"/>
                </a:ext>
              </a:extLst>
            </p:cNvPr>
            <p:cNvGrpSpPr/>
            <p:nvPr/>
          </p:nvGrpSpPr>
          <p:grpSpPr>
            <a:xfrm>
              <a:off x="792480" y="4687475"/>
              <a:ext cx="977696" cy="275562"/>
              <a:chOff x="3434433" y="4786760"/>
              <a:chExt cx="977696" cy="275562"/>
            </a:xfrm>
          </p:grpSpPr>
          <p:pic>
            <p:nvPicPr>
              <p:cNvPr id="247" name="Graphic 246">
                <a:extLst>
                  <a:ext uri="{FF2B5EF4-FFF2-40B4-BE49-F238E27FC236}">
                    <a16:creationId xmlns:a16="http://schemas.microsoft.com/office/drawing/2014/main" id="{87737726-EE85-4D51-AA27-92FFADB42079}"/>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3434433" y="4788002"/>
                <a:ext cx="274320" cy="274320"/>
              </a:xfrm>
              <a:prstGeom prst="rect">
                <a:avLst/>
              </a:prstGeom>
            </p:spPr>
          </p:pic>
          <p:pic>
            <p:nvPicPr>
              <p:cNvPr id="248" name="Graphic 247">
                <a:extLst>
                  <a:ext uri="{FF2B5EF4-FFF2-40B4-BE49-F238E27FC236}">
                    <a16:creationId xmlns:a16="http://schemas.microsoft.com/office/drawing/2014/main" id="{4C9323CA-5689-4D5E-B836-C3F4AB981557}"/>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3786121" y="4787381"/>
                <a:ext cx="274320" cy="274320"/>
              </a:xfrm>
              <a:prstGeom prst="rect">
                <a:avLst/>
              </a:prstGeom>
            </p:spPr>
          </p:pic>
          <p:pic>
            <p:nvPicPr>
              <p:cNvPr id="249" name="Graphic 248">
                <a:extLst>
                  <a:ext uri="{FF2B5EF4-FFF2-40B4-BE49-F238E27FC236}">
                    <a16:creationId xmlns:a16="http://schemas.microsoft.com/office/drawing/2014/main" id="{86BFABCE-C63C-4CA8-A67D-18742560C8A0}"/>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137809" y="4786760"/>
                <a:ext cx="274320" cy="274320"/>
              </a:xfrm>
              <a:prstGeom prst="rect">
                <a:avLst/>
              </a:prstGeom>
            </p:spPr>
          </p:pic>
        </p:grpSp>
        <p:sp>
          <p:nvSpPr>
            <p:cNvPr id="227" name="TextBox 226">
              <a:extLst>
                <a:ext uri="{FF2B5EF4-FFF2-40B4-BE49-F238E27FC236}">
                  <a16:creationId xmlns:a16="http://schemas.microsoft.com/office/drawing/2014/main" id="{3E15DCA1-676E-4CAA-A99C-0D13E4150E6B}"/>
                </a:ext>
              </a:extLst>
            </p:cNvPr>
            <p:cNvSpPr txBox="1"/>
            <p:nvPr/>
          </p:nvSpPr>
          <p:spPr>
            <a:xfrm>
              <a:off x="1276755" y="5263486"/>
              <a:ext cx="1163390"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D2D2D2"/>
                  </a:solidFill>
                  <a:effectLst/>
                  <a:uLnTx/>
                  <a:uFillTx/>
                  <a:latin typeface="Segoe UI Semibold"/>
                  <a:ea typeface="+mn-ea"/>
                  <a:cs typeface="Segoe UI" pitchFamily="34" charset="0"/>
                </a:rPr>
                <a:t>Kubernetes Resources</a:t>
              </a:r>
              <a:endParaRPr kumimoji="0" lang="en-US" sz="1800" b="0" i="0" u="none" strike="noStrike" kern="1200" cap="none" spc="0" normalizeH="0" baseline="0" noProof="0">
                <a:ln>
                  <a:noFill/>
                </a:ln>
                <a:solidFill>
                  <a:srgbClr val="D2D2D2"/>
                </a:solidFill>
                <a:effectLst/>
                <a:uLnTx/>
                <a:uFillTx/>
                <a:latin typeface="Segoe UI Semibold"/>
                <a:ea typeface="+mn-ea"/>
                <a:cs typeface="Segoe UI" pitchFamily="34" charset="0"/>
              </a:endParaRPr>
            </a:p>
          </p:txBody>
        </p:sp>
        <p:cxnSp>
          <p:nvCxnSpPr>
            <p:cNvPr id="229" name="Connector: Elbow 228">
              <a:extLst>
                <a:ext uri="{FF2B5EF4-FFF2-40B4-BE49-F238E27FC236}">
                  <a16:creationId xmlns:a16="http://schemas.microsoft.com/office/drawing/2014/main" id="{0D01E8BC-B284-4A48-A82F-78691B62DA3D}"/>
                </a:ext>
              </a:extLst>
            </p:cNvPr>
            <p:cNvCxnSpPr>
              <a:cxnSpLocks/>
              <a:endCxn id="220" idx="1"/>
            </p:cNvCxnSpPr>
            <p:nvPr/>
          </p:nvCxnSpPr>
          <p:spPr>
            <a:xfrm rot="5400000" flipH="1" flipV="1">
              <a:off x="-312589" y="4623689"/>
              <a:ext cx="1645115" cy="236037"/>
            </a:xfrm>
            <a:prstGeom prst="bentConnector2">
              <a:avLst/>
            </a:prstGeom>
            <a:ln w="12700">
              <a:solidFill>
                <a:srgbClr val="E5A56B"/>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31" name="Group 230">
              <a:extLst>
                <a:ext uri="{FF2B5EF4-FFF2-40B4-BE49-F238E27FC236}">
                  <a16:creationId xmlns:a16="http://schemas.microsoft.com/office/drawing/2014/main" id="{6F70EBA3-FEE8-4E54-94E1-851F483260BC}"/>
                </a:ext>
              </a:extLst>
            </p:cNvPr>
            <p:cNvGrpSpPr/>
            <p:nvPr/>
          </p:nvGrpSpPr>
          <p:grpSpPr>
            <a:xfrm>
              <a:off x="833508" y="3851933"/>
              <a:ext cx="927194" cy="280149"/>
              <a:chOff x="800503" y="3847708"/>
              <a:chExt cx="927194" cy="280149"/>
            </a:xfrm>
          </p:grpSpPr>
          <p:grpSp>
            <p:nvGrpSpPr>
              <p:cNvPr id="239" name="Group 238">
                <a:extLst>
                  <a:ext uri="{FF2B5EF4-FFF2-40B4-BE49-F238E27FC236}">
                    <a16:creationId xmlns:a16="http://schemas.microsoft.com/office/drawing/2014/main" id="{E5154C16-231D-410B-BDEF-A386490E608F}"/>
                  </a:ext>
                </a:extLst>
              </p:cNvPr>
              <p:cNvGrpSpPr/>
              <p:nvPr/>
            </p:nvGrpSpPr>
            <p:grpSpPr>
              <a:xfrm>
                <a:off x="800503" y="3853537"/>
                <a:ext cx="599974" cy="274320"/>
                <a:chOff x="5212239" y="4425879"/>
                <a:chExt cx="599974" cy="274320"/>
              </a:xfrm>
            </p:grpSpPr>
            <p:pic>
              <p:nvPicPr>
                <p:cNvPr id="242" name="Graphic 241">
                  <a:extLst>
                    <a:ext uri="{FF2B5EF4-FFF2-40B4-BE49-F238E27FC236}">
                      <a16:creationId xmlns:a16="http://schemas.microsoft.com/office/drawing/2014/main" id="{F4D11047-C6D0-475B-85D5-DE83C1A98E07}"/>
                    </a:ext>
                    <a:ext uri="{C183D7F6-B498-43B3-948B-1728B52AA6E4}">
                      <adec:decorative xmlns:adec="http://schemas.microsoft.com/office/drawing/2017/decorative" val="1"/>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5537893" y="4425879"/>
                  <a:ext cx="274320" cy="274320"/>
                </a:xfrm>
                <a:prstGeom prst="rect">
                  <a:avLst/>
                </a:prstGeom>
              </p:spPr>
            </p:pic>
            <p:pic>
              <p:nvPicPr>
                <p:cNvPr id="243" name="Graphic 242">
                  <a:extLst>
                    <a:ext uri="{FF2B5EF4-FFF2-40B4-BE49-F238E27FC236}">
                      <a16:creationId xmlns:a16="http://schemas.microsoft.com/office/drawing/2014/main" id="{F4AEF6D7-1F17-4DF6-9F8A-248ECD286815}"/>
                    </a:ext>
                    <a:ext uri="{C183D7F6-B498-43B3-948B-1728B52AA6E4}">
                      <adec:decorative xmlns:adec="http://schemas.microsoft.com/office/drawing/2017/decorative" val="1"/>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5212239" y="4425879"/>
                  <a:ext cx="274320" cy="274320"/>
                </a:xfrm>
                <a:prstGeom prst="rect">
                  <a:avLst/>
                </a:prstGeom>
              </p:spPr>
            </p:pic>
          </p:grpSp>
          <p:pic>
            <p:nvPicPr>
              <p:cNvPr id="241" name="Graphic 15">
                <a:extLst>
                  <a:ext uri="{FF2B5EF4-FFF2-40B4-BE49-F238E27FC236}">
                    <a16:creationId xmlns:a16="http://schemas.microsoft.com/office/drawing/2014/main" id="{9A074124-DD77-4B4C-88EB-B5FF8C65F61B}"/>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1453377" y="3847708"/>
                <a:ext cx="274320" cy="274320"/>
              </a:xfrm>
              <a:prstGeom prst="rect">
                <a:avLst/>
              </a:prstGeom>
            </p:spPr>
          </p:pic>
        </p:grpSp>
        <p:grpSp>
          <p:nvGrpSpPr>
            <p:cNvPr id="232" name="Group 231">
              <a:extLst>
                <a:ext uri="{FF2B5EF4-FFF2-40B4-BE49-F238E27FC236}">
                  <a16:creationId xmlns:a16="http://schemas.microsoft.com/office/drawing/2014/main" id="{0C27D41B-C405-432B-9CAE-AB3B53E646A0}"/>
                </a:ext>
              </a:extLst>
            </p:cNvPr>
            <p:cNvGrpSpPr/>
            <p:nvPr/>
          </p:nvGrpSpPr>
          <p:grpSpPr>
            <a:xfrm>
              <a:off x="663637" y="3493353"/>
              <a:ext cx="1264590" cy="257212"/>
              <a:chOff x="683701" y="3484468"/>
              <a:chExt cx="1264590" cy="257212"/>
            </a:xfrm>
          </p:grpSpPr>
          <p:pic>
            <p:nvPicPr>
              <p:cNvPr id="234" name="Graphic 233">
                <a:extLst>
                  <a:ext uri="{FF2B5EF4-FFF2-40B4-BE49-F238E27FC236}">
                    <a16:creationId xmlns:a16="http://schemas.microsoft.com/office/drawing/2014/main" id="{7C0C4C4F-5842-43A3-9EA3-F0EE624813E9}"/>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683701" y="3487086"/>
                <a:ext cx="228600" cy="228600"/>
              </a:xfrm>
              <a:prstGeom prst="rect">
                <a:avLst/>
              </a:prstGeom>
            </p:spPr>
          </p:pic>
          <p:pic>
            <p:nvPicPr>
              <p:cNvPr id="235" name="Graphic 234">
                <a:extLst>
                  <a:ext uri="{FF2B5EF4-FFF2-40B4-BE49-F238E27FC236}">
                    <a16:creationId xmlns:a16="http://schemas.microsoft.com/office/drawing/2014/main" id="{156B34A8-5A06-4AA5-8165-F189FC523CA2}"/>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929570" y="3494041"/>
                <a:ext cx="228601" cy="228600"/>
              </a:xfrm>
              <a:prstGeom prst="rect">
                <a:avLst/>
              </a:prstGeom>
            </p:spPr>
          </p:pic>
          <p:pic>
            <p:nvPicPr>
              <p:cNvPr id="236" name="Graphic 235">
                <a:extLst>
                  <a:ext uri="{FF2B5EF4-FFF2-40B4-BE49-F238E27FC236}">
                    <a16:creationId xmlns:a16="http://schemas.microsoft.com/office/drawing/2014/main" id="{89B60BC0-2094-4E5F-B6BD-E014C6A55B7D}"/>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199007" y="3484468"/>
                <a:ext cx="228600" cy="228600"/>
              </a:xfrm>
              <a:prstGeom prst="rect">
                <a:avLst/>
              </a:prstGeom>
            </p:spPr>
          </p:pic>
          <p:pic>
            <p:nvPicPr>
              <p:cNvPr id="237" name="Graphic 236">
                <a:extLst>
                  <a:ext uri="{FF2B5EF4-FFF2-40B4-BE49-F238E27FC236}">
                    <a16:creationId xmlns:a16="http://schemas.microsoft.com/office/drawing/2014/main" id="{2113A2A6-67C4-4487-877B-FEF8823A7C2F}"/>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1719691" y="3508064"/>
                <a:ext cx="228600" cy="228600"/>
              </a:xfrm>
              <a:prstGeom prst="rect">
                <a:avLst/>
              </a:prstGeom>
            </p:spPr>
          </p:pic>
          <p:pic>
            <p:nvPicPr>
              <p:cNvPr id="238" name="Graphic 237">
                <a:extLst>
                  <a:ext uri="{FF2B5EF4-FFF2-40B4-BE49-F238E27FC236}">
                    <a16:creationId xmlns:a16="http://schemas.microsoft.com/office/drawing/2014/main" id="{77CE8350-65CF-4893-9CD4-FBC2218F7C54}"/>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1469676" y="3513080"/>
                <a:ext cx="228600" cy="228600"/>
              </a:xfrm>
              <a:prstGeom prst="rect">
                <a:avLst/>
              </a:prstGeom>
            </p:spPr>
          </p:pic>
        </p:grpSp>
        <p:cxnSp>
          <p:nvCxnSpPr>
            <p:cNvPr id="233" name="Straight Connector 232">
              <a:extLst>
                <a:ext uri="{FF2B5EF4-FFF2-40B4-BE49-F238E27FC236}">
                  <a16:creationId xmlns:a16="http://schemas.microsoft.com/office/drawing/2014/main" id="{0309EFAF-F1D5-42B9-B1CD-8C87C01817F6}"/>
                </a:ext>
                <a:ext uri="{C183D7F6-B498-43B3-948B-1728B52AA6E4}">
                  <adec:decorative xmlns:adec="http://schemas.microsoft.com/office/drawing/2017/decorative" val="1"/>
                </a:ext>
              </a:extLst>
            </p:cNvPr>
            <p:cNvCxnSpPr>
              <a:cxnSpLocks/>
            </p:cNvCxnSpPr>
            <p:nvPr/>
          </p:nvCxnSpPr>
          <p:spPr>
            <a:xfrm flipV="1">
              <a:off x="1288192" y="4407016"/>
              <a:ext cx="0" cy="246271"/>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53" name="Group 252">
            <a:extLst>
              <a:ext uri="{FF2B5EF4-FFF2-40B4-BE49-F238E27FC236}">
                <a16:creationId xmlns:a16="http://schemas.microsoft.com/office/drawing/2014/main" id="{C99C9B35-8B3F-4B24-A36B-4FD805AB962B}"/>
              </a:ext>
              <a:ext uri="{C183D7F6-B498-43B3-948B-1728B52AA6E4}">
                <adec:decorative xmlns:adec="http://schemas.microsoft.com/office/drawing/2017/decorative" val="1"/>
              </a:ext>
            </a:extLst>
          </p:cNvPr>
          <p:cNvGrpSpPr/>
          <p:nvPr/>
        </p:nvGrpSpPr>
        <p:grpSpPr>
          <a:xfrm>
            <a:off x="5162188" y="3431280"/>
            <a:ext cx="2079128" cy="2276874"/>
            <a:chOff x="391950" y="3431282"/>
            <a:chExt cx="2079128" cy="2276874"/>
          </a:xfrm>
        </p:grpSpPr>
        <p:cxnSp>
          <p:nvCxnSpPr>
            <p:cNvPr id="254" name="Connector: Elbow 253">
              <a:extLst>
                <a:ext uri="{FF2B5EF4-FFF2-40B4-BE49-F238E27FC236}">
                  <a16:creationId xmlns:a16="http://schemas.microsoft.com/office/drawing/2014/main" id="{B0B99E03-842A-4DB0-813B-4F97975FA1C5}"/>
                </a:ext>
              </a:extLst>
            </p:cNvPr>
            <p:cNvCxnSpPr>
              <a:cxnSpLocks/>
              <a:stCxn id="257" idx="3"/>
              <a:endCxn id="261" idx="3"/>
            </p:cNvCxnSpPr>
            <p:nvPr/>
          </p:nvCxnSpPr>
          <p:spPr>
            <a:xfrm flipH="1" flipV="1">
              <a:off x="1959537" y="3919149"/>
              <a:ext cx="2170" cy="1025094"/>
            </a:xfrm>
            <a:prstGeom prst="bentConnector3">
              <a:avLst>
                <a:gd name="adj1" fmla="val -13655945"/>
              </a:avLst>
            </a:prstGeom>
            <a:ln w="12700">
              <a:solidFill>
                <a:srgbClr val="68F8AD"/>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57" name="Rectangle 256">
              <a:extLst>
                <a:ext uri="{FF2B5EF4-FFF2-40B4-BE49-F238E27FC236}">
                  <a16:creationId xmlns:a16="http://schemas.microsoft.com/office/drawing/2014/main" id="{9BA623C5-61C1-4552-B916-791D41B7F92A}"/>
                </a:ext>
              </a:extLst>
            </p:cNvPr>
            <p:cNvSpPr/>
            <p:nvPr/>
          </p:nvSpPr>
          <p:spPr bwMode="auto">
            <a:xfrm>
              <a:off x="630157" y="4647063"/>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258" name="TextBox 257">
              <a:extLst>
                <a:ext uri="{FF2B5EF4-FFF2-40B4-BE49-F238E27FC236}">
                  <a16:creationId xmlns:a16="http://schemas.microsoft.com/office/drawing/2014/main" id="{62C25C90-20A3-4B2B-9EF5-600B1F9E096B}"/>
                </a:ext>
              </a:extLst>
            </p:cNvPr>
            <p:cNvSpPr txBox="1"/>
            <p:nvPr/>
          </p:nvSpPr>
          <p:spPr>
            <a:xfrm>
              <a:off x="776862" y="4950814"/>
              <a:ext cx="10226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Kubernetes clusters</a:t>
              </a:r>
              <a:endParaRPr kumimoji="0" lang="en-US" sz="1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cxnSp>
          <p:nvCxnSpPr>
            <p:cNvPr id="260" name="Straight Connector 259">
              <a:extLst>
                <a:ext uri="{FF2B5EF4-FFF2-40B4-BE49-F238E27FC236}">
                  <a16:creationId xmlns:a16="http://schemas.microsoft.com/office/drawing/2014/main" id="{DF43CC9A-AC24-451B-BAF9-1CB5FADF1F1F}"/>
                </a:ext>
                <a:ext uri="{C183D7F6-B498-43B3-948B-1728B52AA6E4}">
                  <adec:decorative xmlns:adec="http://schemas.microsoft.com/office/drawing/2017/decorative" val="1"/>
                </a:ext>
              </a:extLst>
            </p:cNvPr>
            <p:cNvCxnSpPr>
              <a:cxnSpLocks/>
              <a:endCxn id="258" idx="2"/>
            </p:cNvCxnSpPr>
            <p:nvPr/>
          </p:nvCxnSpPr>
          <p:spPr>
            <a:xfrm flipH="1" flipV="1">
              <a:off x="1288192" y="5258591"/>
              <a:ext cx="0" cy="229110"/>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1" name="Rectangle 260">
              <a:extLst>
                <a:ext uri="{FF2B5EF4-FFF2-40B4-BE49-F238E27FC236}">
                  <a16:creationId xmlns:a16="http://schemas.microsoft.com/office/drawing/2014/main" id="{4EEAE84D-DF53-4292-8FEC-F168A4A99A74}"/>
                </a:ext>
              </a:extLst>
            </p:cNvPr>
            <p:cNvSpPr/>
            <p:nvPr/>
          </p:nvSpPr>
          <p:spPr bwMode="auto">
            <a:xfrm>
              <a:off x="627987" y="3431282"/>
              <a:ext cx="1331550" cy="97573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262" name="TextBox 261">
              <a:extLst>
                <a:ext uri="{FF2B5EF4-FFF2-40B4-BE49-F238E27FC236}">
                  <a16:creationId xmlns:a16="http://schemas.microsoft.com/office/drawing/2014/main" id="{EC988606-BACD-4D60-941A-96B2A377FE7A}"/>
                </a:ext>
              </a:extLst>
            </p:cNvPr>
            <p:cNvSpPr txBox="1"/>
            <p:nvPr/>
          </p:nvSpPr>
          <p:spPr>
            <a:xfrm>
              <a:off x="597512" y="4109836"/>
              <a:ext cx="134618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services (data/app/ML)</a:t>
              </a: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pic>
          <p:nvPicPr>
            <p:cNvPr id="263" name="Graphic 262">
              <a:extLst>
                <a:ext uri="{FF2B5EF4-FFF2-40B4-BE49-F238E27FC236}">
                  <a16:creationId xmlns:a16="http://schemas.microsoft.com/office/drawing/2014/main" id="{A0DCB804-84C8-413E-A1A8-3A274EED8CED}"/>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2033814" y="4638601"/>
              <a:ext cx="272606" cy="272606"/>
            </a:xfrm>
            <a:prstGeom prst="rect">
              <a:avLst/>
            </a:prstGeom>
          </p:spPr>
        </p:pic>
        <p:sp>
          <p:nvSpPr>
            <p:cNvPr id="264" name="TextBox 263">
              <a:extLst>
                <a:ext uri="{FF2B5EF4-FFF2-40B4-BE49-F238E27FC236}">
                  <a16:creationId xmlns:a16="http://schemas.microsoft.com/office/drawing/2014/main" id="{D49FA7A5-48B4-4C8B-A676-856419F100EB}"/>
                </a:ext>
              </a:extLst>
            </p:cNvPr>
            <p:cNvSpPr txBox="1"/>
            <p:nvPr/>
          </p:nvSpPr>
          <p:spPr>
            <a:xfrm>
              <a:off x="1202014" y="4367756"/>
              <a:ext cx="1269064" cy="307777"/>
            </a:xfrm>
            <a:prstGeom prst="rect">
              <a:avLst/>
            </a:prstGeom>
            <a:noFill/>
            <a:ln>
              <a:no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68F8AD"/>
                  </a:solidFill>
                  <a:effectLst/>
                  <a:uLnTx/>
                  <a:uFillTx/>
                  <a:latin typeface="Segoe UI Semibold"/>
                  <a:ea typeface="+mn-ea"/>
                  <a:cs typeface="Segoe UI" pitchFamily="34" charset="0"/>
                </a:rPr>
                <a:t>Custom Location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68F8AD"/>
                  </a:solidFill>
                  <a:effectLst/>
                  <a:uLnTx/>
                  <a:uFillTx/>
                  <a:latin typeface="Segoe UI Semibold"/>
                  <a:ea typeface="+mn-ea"/>
                  <a:cs typeface="Segoe UI" pitchFamily="34" charset="0"/>
                </a:rPr>
                <a:t>Mapping</a:t>
              </a:r>
              <a:endParaRPr kumimoji="0" lang="en-US" sz="1800" b="0" i="0" u="none" strike="noStrike" kern="1200" cap="none" spc="0" normalizeH="0" baseline="0" noProof="0">
                <a:ln>
                  <a:noFill/>
                </a:ln>
                <a:solidFill>
                  <a:srgbClr val="68F8AD"/>
                </a:solidFill>
                <a:effectLst/>
                <a:uLnTx/>
                <a:uFillTx/>
                <a:latin typeface="Segoe UI Semibold"/>
                <a:ea typeface="+mn-ea"/>
                <a:cs typeface="Segoe UI" pitchFamily="34" charset="0"/>
              </a:endParaRPr>
            </a:p>
          </p:txBody>
        </p:sp>
        <p:cxnSp>
          <p:nvCxnSpPr>
            <p:cNvPr id="265" name="Connector: Elbow 264">
              <a:extLst>
                <a:ext uri="{FF2B5EF4-FFF2-40B4-BE49-F238E27FC236}">
                  <a16:creationId xmlns:a16="http://schemas.microsoft.com/office/drawing/2014/main" id="{58302DEC-E83F-4952-AEE5-81B1E2B7C8AC}"/>
                </a:ext>
              </a:extLst>
            </p:cNvPr>
            <p:cNvCxnSpPr>
              <a:cxnSpLocks/>
            </p:cNvCxnSpPr>
            <p:nvPr/>
          </p:nvCxnSpPr>
          <p:spPr>
            <a:xfrm flipH="1" flipV="1">
              <a:off x="1959537" y="3787916"/>
              <a:ext cx="2170" cy="1920240"/>
            </a:xfrm>
            <a:prstGeom prst="bentConnector3">
              <a:avLst>
                <a:gd name="adj1" fmla="val -16777281"/>
              </a:avLst>
            </a:prstGeom>
            <a:ln w="12700">
              <a:solidFill>
                <a:schemeClr val="tx1">
                  <a:lumMod val="6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66" name="Group 265">
              <a:extLst>
                <a:ext uri="{FF2B5EF4-FFF2-40B4-BE49-F238E27FC236}">
                  <a16:creationId xmlns:a16="http://schemas.microsoft.com/office/drawing/2014/main" id="{D445832B-E5B2-4BDA-B37C-F8CD759017CA}"/>
                </a:ext>
              </a:extLst>
            </p:cNvPr>
            <p:cNvGrpSpPr/>
            <p:nvPr/>
          </p:nvGrpSpPr>
          <p:grpSpPr>
            <a:xfrm>
              <a:off x="444039" y="5263386"/>
              <a:ext cx="695535" cy="205828"/>
              <a:chOff x="3273478" y="5394119"/>
              <a:chExt cx="695535" cy="205828"/>
            </a:xfrm>
          </p:grpSpPr>
          <p:pic>
            <p:nvPicPr>
              <p:cNvPr id="297" name="Graphic 296">
                <a:extLst>
                  <a:ext uri="{FF2B5EF4-FFF2-40B4-BE49-F238E27FC236}">
                    <a16:creationId xmlns:a16="http://schemas.microsoft.com/office/drawing/2014/main" id="{A9FC6E24-8A22-45DA-AFB2-A1767AC23C3C}"/>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517040" y="5398779"/>
                <a:ext cx="207264" cy="201168"/>
              </a:xfrm>
              <a:prstGeom prst="rect">
                <a:avLst/>
              </a:prstGeom>
            </p:spPr>
          </p:pic>
          <p:pic>
            <p:nvPicPr>
              <p:cNvPr id="298" name="Graphic 297">
                <a:extLst>
                  <a:ext uri="{FF2B5EF4-FFF2-40B4-BE49-F238E27FC236}">
                    <a16:creationId xmlns:a16="http://schemas.microsoft.com/office/drawing/2014/main" id="{8A32AC28-C603-4148-8048-4D7CF17D283A}"/>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3273478" y="5399336"/>
                <a:ext cx="206117" cy="200055"/>
              </a:xfrm>
              <a:prstGeom prst="rect">
                <a:avLst/>
              </a:prstGeom>
            </p:spPr>
          </p:pic>
          <p:pic>
            <p:nvPicPr>
              <p:cNvPr id="299" name="Graphic 298">
                <a:extLst>
                  <a:ext uri="{FF2B5EF4-FFF2-40B4-BE49-F238E27FC236}">
                    <a16:creationId xmlns:a16="http://schemas.microsoft.com/office/drawing/2014/main" id="{759A7344-8EFE-423E-8D7F-92F9098A4F1F}"/>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761749" y="5394119"/>
                <a:ext cx="207264" cy="201168"/>
              </a:xfrm>
              <a:prstGeom prst="rect">
                <a:avLst/>
              </a:prstGeom>
            </p:spPr>
          </p:pic>
        </p:grpSp>
        <p:grpSp>
          <p:nvGrpSpPr>
            <p:cNvPr id="268" name="Group 267">
              <a:extLst>
                <a:ext uri="{FF2B5EF4-FFF2-40B4-BE49-F238E27FC236}">
                  <a16:creationId xmlns:a16="http://schemas.microsoft.com/office/drawing/2014/main" id="{2ED5A39E-DEEA-448B-8192-D0594CDD1591}"/>
                </a:ext>
              </a:extLst>
            </p:cNvPr>
            <p:cNvGrpSpPr/>
            <p:nvPr/>
          </p:nvGrpSpPr>
          <p:grpSpPr>
            <a:xfrm>
              <a:off x="792480" y="4687475"/>
              <a:ext cx="977696" cy="275562"/>
              <a:chOff x="3434433" y="4786760"/>
              <a:chExt cx="977696" cy="275562"/>
            </a:xfrm>
          </p:grpSpPr>
          <p:pic>
            <p:nvPicPr>
              <p:cNvPr id="292" name="Graphic 291">
                <a:extLst>
                  <a:ext uri="{FF2B5EF4-FFF2-40B4-BE49-F238E27FC236}">
                    <a16:creationId xmlns:a16="http://schemas.microsoft.com/office/drawing/2014/main" id="{D65FACFD-5A3E-4993-BCB8-C9A0FC7BB626}"/>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3434433" y="4788002"/>
                <a:ext cx="274320" cy="274320"/>
              </a:xfrm>
              <a:prstGeom prst="rect">
                <a:avLst/>
              </a:prstGeom>
            </p:spPr>
          </p:pic>
          <p:pic>
            <p:nvPicPr>
              <p:cNvPr id="293" name="Graphic 292">
                <a:extLst>
                  <a:ext uri="{FF2B5EF4-FFF2-40B4-BE49-F238E27FC236}">
                    <a16:creationId xmlns:a16="http://schemas.microsoft.com/office/drawing/2014/main" id="{A442B023-2ECC-4683-8154-88B4B8D0A9C9}"/>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3786121" y="4787381"/>
                <a:ext cx="274320" cy="274320"/>
              </a:xfrm>
              <a:prstGeom prst="rect">
                <a:avLst/>
              </a:prstGeom>
            </p:spPr>
          </p:pic>
          <p:pic>
            <p:nvPicPr>
              <p:cNvPr id="296" name="Graphic 295">
                <a:extLst>
                  <a:ext uri="{FF2B5EF4-FFF2-40B4-BE49-F238E27FC236}">
                    <a16:creationId xmlns:a16="http://schemas.microsoft.com/office/drawing/2014/main" id="{CBF1BE5C-DEF0-4B21-85A8-69015809B83B}"/>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137809" y="4786760"/>
                <a:ext cx="274320" cy="274320"/>
              </a:xfrm>
              <a:prstGeom prst="rect">
                <a:avLst/>
              </a:prstGeom>
            </p:spPr>
          </p:pic>
        </p:grpSp>
        <p:sp>
          <p:nvSpPr>
            <p:cNvPr id="269" name="TextBox 268">
              <a:extLst>
                <a:ext uri="{FF2B5EF4-FFF2-40B4-BE49-F238E27FC236}">
                  <a16:creationId xmlns:a16="http://schemas.microsoft.com/office/drawing/2014/main" id="{70660C75-2F01-4954-B820-D8B1EF7CB055}"/>
                </a:ext>
              </a:extLst>
            </p:cNvPr>
            <p:cNvSpPr txBox="1"/>
            <p:nvPr/>
          </p:nvSpPr>
          <p:spPr>
            <a:xfrm>
              <a:off x="1276755" y="5263486"/>
              <a:ext cx="1163390"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D2D2D2"/>
                  </a:solidFill>
                  <a:effectLst/>
                  <a:uLnTx/>
                  <a:uFillTx/>
                  <a:latin typeface="Segoe UI Semibold"/>
                  <a:ea typeface="+mn-ea"/>
                  <a:cs typeface="Segoe UI" pitchFamily="34" charset="0"/>
                </a:rPr>
                <a:t>Kubernetes Resources</a:t>
              </a:r>
              <a:endParaRPr kumimoji="0" lang="en-US" sz="1800" b="0" i="0" u="none" strike="noStrike" kern="1200" cap="none" spc="0" normalizeH="0" baseline="0" noProof="0">
                <a:ln>
                  <a:noFill/>
                </a:ln>
                <a:solidFill>
                  <a:srgbClr val="D2D2D2"/>
                </a:solidFill>
                <a:effectLst/>
                <a:uLnTx/>
                <a:uFillTx/>
                <a:latin typeface="Segoe UI Semibold"/>
                <a:ea typeface="+mn-ea"/>
                <a:cs typeface="Segoe UI" pitchFamily="34" charset="0"/>
              </a:endParaRPr>
            </a:p>
          </p:txBody>
        </p:sp>
        <p:cxnSp>
          <p:nvCxnSpPr>
            <p:cNvPr id="273" name="Connector: Elbow 272">
              <a:extLst>
                <a:ext uri="{FF2B5EF4-FFF2-40B4-BE49-F238E27FC236}">
                  <a16:creationId xmlns:a16="http://schemas.microsoft.com/office/drawing/2014/main" id="{A80EBBFF-68CF-459A-AE96-C15BEBBB69CB}"/>
                </a:ext>
              </a:extLst>
            </p:cNvPr>
            <p:cNvCxnSpPr>
              <a:cxnSpLocks/>
              <a:endCxn id="261" idx="1"/>
            </p:cNvCxnSpPr>
            <p:nvPr/>
          </p:nvCxnSpPr>
          <p:spPr>
            <a:xfrm rot="5400000" flipH="1" flipV="1">
              <a:off x="-312589" y="4623689"/>
              <a:ext cx="1645115" cy="236037"/>
            </a:xfrm>
            <a:prstGeom prst="bentConnector2">
              <a:avLst/>
            </a:prstGeom>
            <a:ln w="12700">
              <a:solidFill>
                <a:srgbClr val="E5A56B"/>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76" name="Group 275">
              <a:extLst>
                <a:ext uri="{FF2B5EF4-FFF2-40B4-BE49-F238E27FC236}">
                  <a16:creationId xmlns:a16="http://schemas.microsoft.com/office/drawing/2014/main" id="{080706A9-30D3-4CBE-8066-6A7CA4CCE396}"/>
                </a:ext>
              </a:extLst>
            </p:cNvPr>
            <p:cNvGrpSpPr/>
            <p:nvPr/>
          </p:nvGrpSpPr>
          <p:grpSpPr>
            <a:xfrm>
              <a:off x="833508" y="3851933"/>
              <a:ext cx="927194" cy="280149"/>
              <a:chOff x="800503" y="3847708"/>
              <a:chExt cx="927194" cy="280149"/>
            </a:xfrm>
          </p:grpSpPr>
          <p:grpSp>
            <p:nvGrpSpPr>
              <p:cNvPr id="284" name="Group 283">
                <a:extLst>
                  <a:ext uri="{FF2B5EF4-FFF2-40B4-BE49-F238E27FC236}">
                    <a16:creationId xmlns:a16="http://schemas.microsoft.com/office/drawing/2014/main" id="{342D6B22-1BEE-4A4B-B6AF-A8220F86A2A7}"/>
                  </a:ext>
                </a:extLst>
              </p:cNvPr>
              <p:cNvGrpSpPr/>
              <p:nvPr/>
            </p:nvGrpSpPr>
            <p:grpSpPr>
              <a:xfrm>
                <a:off x="800503" y="3853537"/>
                <a:ext cx="599974" cy="274320"/>
                <a:chOff x="5212239" y="4425879"/>
                <a:chExt cx="599974" cy="274320"/>
              </a:xfrm>
            </p:grpSpPr>
            <p:pic>
              <p:nvPicPr>
                <p:cNvPr id="286" name="Graphic 285">
                  <a:extLst>
                    <a:ext uri="{FF2B5EF4-FFF2-40B4-BE49-F238E27FC236}">
                      <a16:creationId xmlns:a16="http://schemas.microsoft.com/office/drawing/2014/main" id="{2B2CDC52-2AF3-4584-80C3-CD61DE38FBE0}"/>
                    </a:ext>
                    <a:ext uri="{C183D7F6-B498-43B3-948B-1728B52AA6E4}">
                      <adec:decorative xmlns:adec="http://schemas.microsoft.com/office/drawing/2017/decorative" val="1"/>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5537893" y="4425879"/>
                  <a:ext cx="274320" cy="274320"/>
                </a:xfrm>
                <a:prstGeom prst="rect">
                  <a:avLst/>
                </a:prstGeom>
              </p:spPr>
            </p:pic>
            <p:pic>
              <p:nvPicPr>
                <p:cNvPr id="287" name="Graphic 286">
                  <a:extLst>
                    <a:ext uri="{FF2B5EF4-FFF2-40B4-BE49-F238E27FC236}">
                      <a16:creationId xmlns:a16="http://schemas.microsoft.com/office/drawing/2014/main" id="{FC018FA8-BB89-4B40-BC61-1F71097CB509}"/>
                    </a:ext>
                    <a:ext uri="{C183D7F6-B498-43B3-948B-1728B52AA6E4}">
                      <adec:decorative xmlns:adec="http://schemas.microsoft.com/office/drawing/2017/decorative" val="1"/>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5212239" y="4425879"/>
                  <a:ext cx="274320" cy="274320"/>
                </a:xfrm>
                <a:prstGeom prst="rect">
                  <a:avLst/>
                </a:prstGeom>
              </p:spPr>
            </p:pic>
          </p:grpSp>
          <p:pic>
            <p:nvPicPr>
              <p:cNvPr id="285" name="Graphic 15">
                <a:extLst>
                  <a:ext uri="{FF2B5EF4-FFF2-40B4-BE49-F238E27FC236}">
                    <a16:creationId xmlns:a16="http://schemas.microsoft.com/office/drawing/2014/main" id="{C74421F5-A38A-480B-BE6B-584D1A6D361C}"/>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1453377" y="3847708"/>
                <a:ext cx="274320" cy="274320"/>
              </a:xfrm>
              <a:prstGeom prst="rect">
                <a:avLst/>
              </a:prstGeom>
            </p:spPr>
          </p:pic>
        </p:grpSp>
        <p:grpSp>
          <p:nvGrpSpPr>
            <p:cNvPr id="277" name="Group 276">
              <a:extLst>
                <a:ext uri="{FF2B5EF4-FFF2-40B4-BE49-F238E27FC236}">
                  <a16:creationId xmlns:a16="http://schemas.microsoft.com/office/drawing/2014/main" id="{3199ECB8-9E37-4612-A18C-27191543338E}"/>
                </a:ext>
              </a:extLst>
            </p:cNvPr>
            <p:cNvGrpSpPr/>
            <p:nvPr/>
          </p:nvGrpSpPr>
          <p:grpSpPr>
            <a:xfrm>
              <a:off x="663637" y="3493353"/>
              <a:ext cx="1264590" cy="257212"/>
              <a:chOff x="683701" y="3484468"/>
              <a:chExt cx="1264590" cy="257212"/>
            </a:xfrm>
          </p:grpSpPr>
          <p:pic>
            <p:nvPicPr>
              <p:cNvPr id="279" name="Graphic 278">
                <a:extLst>
                  <a:ext uri="{FF2B5EF4-FFF2-40B4-BE49-F238E27FC236}">
                    <a16:creationId xmlns:a16="http://schemas.microsoft.com/office/drawing/2014/main" id="{079D6659-6BFE-4D9D-99AE-D944912BFC7B}"/>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683701" y="3487086"/>
                <a:ext cx="228600" cy="228600"/>
              </a:xfrm>
              <a:prstGeom prst="rect">
                <a:avLst/>
              </a:prstGeom>
            </p:spPr>
          </p:pic>
          <p:pic>
            <p:nvPicPr>
              <p:cNvPr id="280" name="Graphic 279">
                <a:extLst>
                  <a:ext uri="{FF2B5EF4-FFF2-40B4-BE49-F238E27FC236}">
                    <a16:creationId xmlns:a16="http://schemas.microsoft.com/office/drawing/2014/main" id="{28AD52DE-6C51-4DED-BF16-5DFF7E791E71}"/>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929570" y="3494041"/>
                <a:ext cx="228601" cy="228600"/>
              </a:xfrm>
              <a:prstGeom prst="rect">
                <a:avLst/>
              </a:prstGeom>
            </p:spPr>
          </p:pic>
          <p:pic>
            <p:nvPicPr>
              <p:cNvPr id="281" name="Graphic 280">
                <a:extLst>
                  <a:ext uri="{FF2B5EF4-FFF2-40B4-BE49-F238E27FC236}">
                    <a16:creationId xmlns:a16="http://schemas.microsoft.com/office/drawing/2014/main" id="{EEB82164-34E4-499D-AD3B-4FD201E9C45D}"/>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199007" y="3484468"/>
                <a:ext cx="228600" cy="228600"/>
              </a:xfrm>
              <a:prstGeom prst="rect">
                <a:avLst/>
              </a:prstGeom>
            </p:spPr>
          </p:pic>
          <p:pic>
            <p:nvPicPr>
              <p:cNvPr id="282" name="Graphic 281">
                <a:extLst>
                  <a:ext uri="{FF2B5EF4-FFF2-40B4-BE49-F238E27FC236}">
                    <a16:creationId xmlns:a16="http://schemas.microsoft.com/office/drawing/2014/main" id="{752DABEF-3D96-476A-B8AB-3FFEAEF45B43}"/>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1719691" y="3508064"/>
                <a:ext cx="228600" cy="228600"/>
              </a:xfrm>
              <a:prstGeom prst="rect">
                <a:avLst/>
              </a:prstGeom>
            </p:spPr>
          </p:pic>
          <p:pic>
            <p:nvPicPr>
              <p:cNvPr id="283" name="Graphic 282">
                <a:extLst>
                  <a:ext uri="{FF2B5EF4-FFF2-40B4-BE49-F238E27FC236}">
                    <a16:creationId xmlns:a16="http://schemas.microsoft.com/office/drawing/2014/main" id="{488C187F-D929-470E-9DE3-994F1E2EDA15}"/>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1469676" y="3513080"/>
                <a:ext cx="228600" cy="228600"/>
              </a:xfrm>
              <a:prstGeom prst="rect">
                <a:avLst/>
              </a:prstGeom>
            </p:spPr>
          </p:pic>
        </p:grpSp>
        <p:cxnSp>
          <p:nvCxnSpPr>
            <p:cNvPr id="278" name="Straight Connector 277">
              <a:extLst>
                <a:ext uri="{FF2B5EF4-FFF2-40B4-BE49-F238E27FC236}">
                  <a16:creationId xmlns:a16="http://schemas.microsoft.com/office/drawing/2014/main" id="{A68D71D2-CC7F-4535-A8ED-410A5ED18DF7}"/>
                </a:ext>
                <a:ext uri="{C183D7F6-B498-43B3-948B-1728B52AA6E4}">
                  <adec:decorative xmlns:adec="http://schemas.microsoft.com/office/drawing/2017/decorative" val="1"/>
                </a:ext>
              </a:extLst>
            </p:cNvPr>
            <p:cNvCxnSpPr>
              <a:cxnSpLocks/>
            </p:cNvCxnSpPr>
            <p:nvPr/>
          </p:nvCxnSpPr>
          <p:spPr>
            <a:xfrm flipV="1">
              <a:off x="1288192" y="4407016"/>
              <a:ext cx="0" cy="246271"/>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00" name="Group 299">
            <a:extLst>
              <a:ext uri="{FF2B5EF4-FFF2-40B4-BE49-F238E27FC236}">
                <a16:creationId xmlns:a16="http://schemas.microsoft.com/office/drawing/2014/main" id="{AC07326B-7DC3-4B96-AFB6-402A4A509364}"/>
              </a:ext>
              <a:ext uri="{C183D7F6-B498-43B3-948B-1728B52AA6E4}">
                <adec:decorative xmlns:adec="http://schemas.microsoft.com/office/drawing/2017/decorative" val="1"/>
              </a:ext>
            </a:extLst>
          </p:cNvPr>
          <p:cNvGrpSpPr/>
          <p:nvPr/>
        </p:nvGrpSpPr>
        <p:grpSpPr>
          <a:xfrm>
            <a:off x="7547307" y="3431279"/>
            <a:ext cx="2079128" cy="2276874"/>
            <a:chOff x="391950" y="3431282"/>
            <a:chExt cx="2079128" cy="2276874"/>
          </a:xfrm>
        </p:grpSpPr>
        <p:cxnSp>
          <p:nvCxnSpPr>
            <p:cNvPr id="304" name="Connector: Elbow 303">
              <a:extLst>
                <a:ext uri="{FF2B5EF4-FFF2-40B4-BE49-F238E27FC236}">
                  <a16:creationId xmlns:a16="http://schemas.microsoft.com/office/drawing/2014/main" id="{F3FEF94A-4B16-4066-9AB8-7C2E80359D60}"/>
                </a:ext>
              </a:extLst>
            </p:cNvPr>
            <p:cNvCxnSpPr>
              <a:cxnSpLocks/>
              <a:stCxn id="311" idx="3"/>
              <a:endCxn id="319" idx="3"/>
            </p:cNvCxnSpPr>
            <p:nvPr/>
          </p:nvCxnSpPr>
          <p:spPr>
            <a:xfrm flipH="1" flipV="1">
              <a:off x="1959537" y="3919149"/>
              <a:ext cx="2170" cy="1025094"/>
            </a:xfrm>
            <a:prstGeom prst="bentConnector3">
              <a:avLst>
                <a:gd name="adj1" fmla="val -13655945"/>
              </a:avLst>
            </a:prstGeom>
            <a:ln w="12700">
              <a:solidFill>
                <a:srgbClr val="68F8AD"/>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11" name="Rectangle 310">
              <a:extLst>
                <a:ext uri="{FF2B5EF4-FFF2-40B4-BE49-F238E27FC236}">
                  <a16:creationId xmlns:a16="http://schemas.microsoft.com/office/drawing/2014/main" id="{9DD350D2-E2E1-4EDD-91E1-62FD4FBF5488}"/>
                </a:ext>
              </a:extLst>
            </p:cNvPr>
            <p:cNvSpPr/>
            <p:nvPr/>
          </p:nvSpPr>
          <p:spPr bwMode="auto">
            <a:xfrm>
              <a:off x="630157" y="4647063"/>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12" name="TextBox 311">
              <a:extLst>
                <a:ext uri="{FF2B5EF4-FFF2-40B4-BE49-F238E27FC236}">
                  <a16:creationId xmlns:a16="http://schemas.microsoft.com/office/drawing/2014/main" id="{6A46E0BA-72CF-4A5D-8E41-46D8CD4B0685}"/>
                </a:ext>
              </a:extLst>
            </p:cNvPr>
            <p:cNvSpPr txBox="1"/>
            <p:nvPr/>
          </p:nvSpPr>
          <p:spPr>
            <a:xfrm>
              <a:off x="776862" y="4950814"/>
              <a:ext cx="10226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Kubernetes clusters</a:t>
              </a:r>
              <a:endParaRPr kumimoji="0" lang="en-US" sz="1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cxnSp>
          <p:nvCxnSpPr>
            <p:cNvPr id="318" name="Straight Connector 317">
              <a:extLst>
                <a:ext uri="{FF2B5EF4-FFF2-40B4-BE49-F238E27FC236}">
                  <a16:creationId xmlns:a16="http://schemas.microsoft.com/office/drawing/2014/main" id="{70AFEE7F-E3EA-4D33-9BBD-2EA8819467FB}"/>
                </a:ext>
                <a:ext uri="{C183D7F6-B498-43B3-948B-1728B52AA6E4}">
                  <adec:decorative xmlns:adec="http://schemas.microsoft.com/office/drawing/2017/decorative" val="1"/>
                </a:ext>
              </a:extLst>
            </p:cNvPr>
            <p:cNvCxnSpPr>
              <a:cxnSpLocks/>
              <a:endCxn id="312" idx="2"/>
            </p:cNvCxnSpPr>
            <p:nvPr/>
          </p:nvCxnSpPr>
          <p:spPr>
            <a:xfrm flipH="1" flipV="1">
              <a:off x="1288192" y="5258591"/>
              <a:ext cx="0" cy="229110"/>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9" name="Rectangle 318">
              <a:extLst>
                <a:ext uri="{FF2B5EF4-FFF2-40B4-BE49-F238E27FC236}">
                  <a16:creationId xmlns:a16="http://schemas.microsoft.com/office/drawing/2014/main" id="{F3239ED4-3A79-418C-98BE-2CCEEA828145}"/>
                </a:ext>
              </a:extLst>
            </p:cNvPr>
            <p:cNvSpPr/>
            <p:nvPr/>
          </p:nvSpPr>
          <p:spPr bwMode="auto">
            <a:xfrm>
              <a:off x="627987" y="3431282"/>
              <a:ext cx="1331550" cy="97573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20" name="TextBox 319">
              <a:extLst>
                <a:ext uri="{FF2B5EF4-FFF2-40B4-BE49-F238E27FC236}">
                  <a16:creationId xmlns:a16="http://schemas.microsoft.com/office/drawing/2014/main" id="{63B4807D-3999-4E6B-9870-D1B9AE76F004}"/>
                </a:ext>
              </a:extLst>
            </p:cNvPr>
            <p:cNvSpPr txBox="1"/>
            <p:nvPr/>
          </p:nvSpPr>
          <p:spPr>
            <a:xfrm>
              <a:off x="597512" y="4109836"/>
              <a:ext cx="134618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services (data/app/ML)</a:t>
              </a: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pic>
          <p:nvPicPr>
            <p:cNvPr id="321" name="Graphic 320">
              <a:extLst>
                <a:ext uri="{FF2B5EF4-FFF2-40B4-BE49-F238E27FC236}">
                  <a16:creationId xmlns:a16="http://schemas.microsoft.com/office/drawing/2014/main" id="{78D62F23-3207-4306-91BE-794F6E3BB8C9}"/>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2033814" y="4638601"/>
              <a:ext cx="272606" cy="272606"/>
            </a:xfrm>
            <a:prstGeom prst="rect">
              <a:avLst/>
            </a:prstGeom>
          </p:spPr>
        </p:pic>
        <p:sp>
          <p:nvSpPr>
            <p:cNvPr id="322" name="TextBox 321">
              <a:extLst>
                <a:ext uri="{FF2B5EF4-FFF2-40B4-BE49-F238E27FC236}">
                  <a16:creationId xmlns:a16="http://schemas.microsoft.com/office/drawing/2014/main" id="{D1B5B00E-74C8-4723-9C39-1EFCA88E5EF9}"/>
                </a:ext>
              </a:extLst>
            </p:cNvPr>
            <p:cNvSpPr txBox="1"/>
            <p:nvPr/>
          </p:nvSpPr>
          <p:spPr>
            <a:xfrm>
              <a:off x="1202014" y="4367756"/>
              <a:ext cx="1269064" cy="307777"/>
            </a:xfrm>
            <a:prstGeom prst="rect">
              <a:avLst/>
            </a:prstGeom>
            <a:noFill/>
            <a:ln>
              <a:no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68F8AD"/>
                  </a:solidFill>
                  <a:effectLst/>
                  <a:uLnTx/>
                  <a:uFillTx/>
                  <a:latin typeface="Segoe UI Semibold"/>
                  <a:ea typeface="+mn-ea"/>
                  <a:cs typeface="Segoe UI" pitchFamily="34" charset="0"/>
                </a:rPr>
                <a:t>Custom Location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68F8AD"/>
                  </a:solidFill>
                  <a:effectLst/>
                  <a:uLnTx/>
                  <a:uFillTx/>
                  <a:latin typeface="Segoe UI Semibold"/>
                  <a:ea typeface="+mn-ea"/>
                  <a:cs typeface="Segoe UI" pitchFamily="34" charset="0"/>
                </a:rPr>
                <a:t>Mapping</a:t>
              </a:r>
              <a:endParaRPr kumimoji="0" lang="en-US" sz="1800" b="0" i="0" u="none" strike="noStrike" kern="1200" cap="none" spc="0" normalizeH="0" baseline="0" noProof="0">
                <a:ln>
                  <a:noFill/>
                </a:ln>
                <a:solidFill>
                  <a:srgbClr val="68F8AD"/>
                </a:solidFill>
                <a:effectLst/>
                <a:uLnTx/>
                <a:uFillTx/>
                <a:latin typeface="Segoe UI Semibold"/>
                <a:ea typeface="+mn-ea"/>
                <a:cs typeface="Segoe UI" pitchFamily="34" charset="0"/>
              </a:endParaRPr>
            </a:p>
          </p:txBody>
        </p:sp>
        <p:cxnSp>
          <p:nvCxnSpPr>
            <p:cNvPr id="323" name="Connector: Elbow 322">
              <a:extLst>
                <a:ext uri="{FF2B5EF4-FFF2-40B4-BE49-F238E27FC236}">
                  <a16:creationId xmlns:a16="http://schemas.microsoft.com/office/drawing/2014/main" id="{8E5B0655-140B-4A54-B8E1-69CCCB2A47A6}"/>
                </a:ext>
              </a:extLst>
            </p:cNvPr>
            <p:cNvCxnSpPr>
              <a:cxnSpLocks/>
            </p:cNvCxnSpPr>
            <p:nvPr/>
          </p:nvCxnSpPr>
          <p:spPr>
            <a:xfrm flipH="1" flipV="1">
              <a:off x="1959537" y="3787916"/>
              <a:ext cx="2170" cy="1920240"/>
            </a:xfrm>
            <a:prstGeom prst="bentConnector3">
              <a:avLst>
                <a:gd name="adj1" fmla="val -16777281"/>
              </a:avLst>
            </a:prstGeom>
            <a:ln w="12700">
              <a:solidFill>
                <a:schemeClr val="tx1">
                  <a:lumMod val="6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29" name="Group 328">
              <a:extLst>
                <a:ext uri="{FF2B5EF4-FFF2-40B4-BE49-F238E27FC236}">
                  <a16:creationId xmlns:a16="http://schemas.microsoft.com/office/drawing/2014/main" id="{4D626680-07E1-465F-A235-1E388783A957}"/>
                </a:ext>
              </a:extLst>
            </p:cNvPr>
            <p:cNvGrpSpPr/>
            <p:nvPr/>
          </p:nvGrpSpPr>
          <p:grpSpPr>
            <a:xfrm>
              <a:off x="444039" y="5263386"/>
              <a:ext cx="695535" cy="205828"/>
              <a:chOff x="3273478" y="5394119"/>
              <a:chExt cx="695535" cy="205828"/>
            </a:xfrm>
          </p:grpSpPr>
          <p:pic>
            <p:nvPicPr>
              <p:cNvPr id="417" name="Graphic 416">
                <a:extLst>
                  <a:ext uri="{FF2B5EF4-FFF2-40B4-BE49-F238E27FC236}">
                    <a16:creationId xmlns:a16="http://schemas.microsoft.com/office/drawing/2014/main" id="{3BE45D90-AAFF-4396-AB1E-150905B49F3B}"/>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517040" y="5398779"/>
                <a:ext cx="207264" cy="201168"/>
              </a:xfrm>
              <a:prstGeom prst="rect">
                <a:avLst/>
              </a:prstGeom>
            </p:spPr>
          </p:pic>
          <p:pic>
            <p:nvPicPr>
              <p:cNvPr id="418" name="Graphic 417">
                <a:extLst>
                  <a:ext uri="{FF2B5EF4-FFF2-40B4-BE49-F238E27FC236}">
                    <a16:creationId xmlns:a16="http://schemas.microsoft.com/office/drawing/2014/main" id="{39E4A400-5E38-431B-9C47-E3AC73030F41}"/>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3273478" y="5399336"/>
                <a:ext cx="206117" cy="200055"/>
              </a:xfrm>
              <a:prstGeom prst="rect">
                <a:avLst/>
              </a:prstGeom>
            </p:spPr>
          </p:pic>
          <p:pic>
            <p:nvPicPr>
              <p:cNvPr id="419" name="Graphic 418">
                <a:extLst>
                  <a:ext uri="{FF2B5EF4-FFF2-40B4-BE49-F238E27FC236}">
                    <a16:creationId xmlns:a16="http://schemas.microsoft.com/office/drawing/2014/main" id="{331CEDB9-F3B9-4277-9344-B6DA07A5B10F}"/>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761749" y="5394119"/>
                <a:ext cx="207264" cy="201168"/>
              </a:xfrm>
              <a:prstGeom prst="rect">
                <a:avLst/>
              </a:prstGeom>
            </p:spPr>
          </p:pic>
        </p:grpSp>
        <p:grpSp>
          <p:nvGrpSpPr>
            <p:cNvPr id="330" name="Group 329">
              <a:extLst>
                <a:ext uri="{FF2B5EF4-FFF2-40B4-BE49-F238E27FC236}">
                  <a16:creationId xmlns:a16="http://schemas.microsoft.com/office/drawing/2014/main" id="{BEE7D997-5784-4D9E-B608-83E6047FA7CF}"/>
                </a:ext>
              </a:extLst>
            </p:cNvPr>
            <p:cNvGrpSpPr/>
            <p:nvPr/>
          </p:nvGrpSpPr>
          <p:grpSpPr>
            <a:xfrm>
              <a:off x="792480" y="4687475"/>
              <a:ext cx="977696" cy="275562"/>
              <a:chOff x="3434433" y="4786760"/>
              <a:chExt cx="977696" cy="275562"/>
            </a:xfrm>
          </p:grpSpPr>
          <p:pic>
            <p:nvPicPr>
              <p:cNvPr id="414" name="Graphic 413">
                <a:extLst>
                  <a:ext uri="{FF2B5EF4-FFF2-40B4-BE49-F238E27FC236}">
                    <a16:creationId xmlns:a16="http://schemas.microsoft.com/office/drawing/2014/main" id="{7C1C7880-1979-47FF-9A80-EC4804F95C1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3434433" y="4788002"/>
                <a:ext cx="274320" cy="274320"/>
              </a:xfrm>
              <a:prstGeom prst="rect">
                <a:avLst/>
              </a:prstGeom>
            </p:spPr>
          </p:pic>
          <p:pic>
            <p:nvPicPr>
              <p:cNvPr id="415" name="Graphic 414">
                <a:extLst>
                  <a:ext uri="{FF2B5EF4-FFF2-40B4-BE49-F238E27FC236}">
                    <a16:creationId xmlns:a16="http://schemas.microsoft.com/office/drawing/2014/main" id="{12D67E12-BBE6-4B0F-B7CD-BF244DE20999}"/>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3786121" y="4787381"/>
                <a:ext cx="274320" cy="274320"/>
              </a:xfrm>
              <a:prstGeom prst="rect">
                <a:avLst/>
              </a:prstGeom>
            </p:spPr>
          </p:pic>
          <p:pic>
            <p:nvPicPr>
              <p:cNvPr id="416" name="Graphic 415">
                <a:extLst>
                  <a:ext uri="{FF2B5EF4-FFF2-40B4-BE49-F238E27FC236}">
                    <a16:creationId xmlns:a16="http://schemas.microsoft.com/office/drawing/2014/main" id="{A343C365-7D9A-4874-B85F-1B9A6582E151}"/>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137809" y="4786760"/>
                <a:ext cx="274320" cy="274320"/>
              </a:xfrm>
              <a:prstGeom prst="rect">
                <a:avLst/>
              </a:prstGeom>
            </p:spPr>
          </p:pic>
        </p:grpSp>
        <p:sp>
          <p:nvSpPr>
            <p:cNvPr id="331" name="TextBox 330">
              <a:extLst>
                <a:ext uri="{FF2B5EF4-FFF2-40B4-BE49-F238E27FC236}">
                  <a16:creationId xmlns:a16="http://schemas.microsoft.com/office/drawing/2014/main" id="{A2D9EA74-0DC7-43A8-A0D5-527142089B01}"/>
                </a:ext>
              </a:extLst>
            </p:cNvPr>
            <p:cNvSpPr txBox="1"/>
            <p:nvPr/>
          </p:nvSpPr>
          <p:spPr>
            <a:xfrm>
              <a:off x="1276755" y="5263486"/>
              <a:ext cx="1163390"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D2D2D2"/>
                  </a:solidFill>
                  <a:effectLst/>
                  <a:uLnTx/>
                  <a:uFillTx/>
                  <a:latin typeface="Segoe UI Semibold"/>
                  <a:ea typeface="+mn-ea"/>
                  <a:cs typeface="Segoe UI" pitchFamily="34" charset="0"/>
                </a:rPr>
                <a:t>Kubernetes Resources</a:t>
              </a:r>
              <a:endParaRPr kumimoji="0" lang="en-US" sz="1800" b="0" i="0" u="none" strike="noStrike" kern="1200" cap="none" spc="0" normalizeH="0" baseline="0" noProof="0">
                <a:ln>
                  <a:noFill/>
                </a:ln>
                <a:solidFill>
                  <a:srgbClr val="D2D2D2"/>
                </a:solidFill>
                <a:effectLst/>
                <a:uLnTx/>
                <a:uFillTx/>
                <a:latin typeface="Segoe UI Semibold"/>
                <a:ea typeface="+mn-ea"/>
                <a:cs typeface="Segoe UI" pitchFamily="34" charset="0"/>
              </a:endParaRPr>
            </a:p>
          </p:txBody>
        </p:sp>
        <p:cxnSp>
          <p:nvCxnSpPr>
            <p:cNvPr id="339" name="Connector: Elbow 338">
              <a:extLst>
                <a:ext uri="{FF2B5EF4-FFF2-40B4-BE49-F238E27FC236}">
                  <a16:creationId xmlns:a16="http://schemas.microsoft.com/office/drawing/2014/main" id="{C2F1DF76-72BA-4628-A923-41ECA35422FC}"/>
                </a:ext>
              </a:extLst>
            </p:cNvPr>
            <p:cNvCxnSpPr>
              <a:cxnSpLocks/>
              <a:endCxn id="319" idx="1"/>
            </p:cNvCxnSpPr>
            <p:nvPr/>
          </p:nvCxnSpPr>
          <p:spPr>
            <a:xfrm rot="5400000" flipH="1" flipV="1">
              <a:off x="-312589" y="4623689"/>
              <a:ext cx="1645115" cy="236037"/>
            </a:xfrm>
            <a:prstGeom prst="bentConnector2">
              <a:avLst/>
            </a:prstGeom>
            <a:ln w="12700">
              <a:solidFill>
                <a:srgbClr val="E5A56B"/>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41" name="Group 340">
              <a:extLst>
                <a:ext uri="{FF2B5EF4-FFF2-40B4-BE49-F238E27FC236}">
                  <a16:creationId xmlns:a16="http://schemas.microsoft.com/office/drawing/2014/main" id="{EDD7F369-3B72-460D-A50B-E077BD092353}"/>
                </a:ext>
              </a:extLst>
            </p:cNvPr>
            <p:cNvGrpSpPr/>
            <p:nvPr/>
          </p:nvGrpSpPr>
          <p:grpSpPr>
            <a:xfrm>
              <a:off x="833508" y="3851933"/>
              <a:ext cx="927194" cy="280149"/>
              <a:chOff x="800503" y="3847708"/>
              <a:chExt cx="927194" cy="280149"/>
            </a:xfrm>
          </p:grpSpPr>
          <p:grpSp>
            <p:nvGrpSpPr>
              <p:cNvPr id="365" name="Group 364">
                <a:extLst>
                  <a:ext uri="{FF2B5EF4-FFF2-40B4-BE49-F238E27FC236}">
                    <a16:creationId xmlns:a16="http://schemas.microsoft.com/office/drawing/2014/main" id="{825D345E-F178-4C8F-B54C-2CA70CCDBFD1}"/>
                  </a:ext>
                </a:extLst>
              </p:cNvPr>
              <p:cNvGrpSpPr/>
              <p:nvPr/>
            </p:nvGrpSpPr>
            <p:grpSpPr>
              <a:xfrm>
                <a:off x="800503" y="3853537"/>
                <a:ext cx="599974" cy="274320"/>
                <a:chOff x="5212239" y="4425879"/>
                <a:chExt cx="599974" cy="274320"/>
              </a:xfrm>
            </p:grpSpPr>
            <p:pic>
              <p:nvPicPr>
                <p:cNvPr id="376" name="Graphic 375">
                  <a:extLst>
                    <a:ext uri="{FF2B5EF4-FFF2-40B4-BE49-F238E27FC236}">
                      <a16:creationId xmlns:a16="http://schemas.microsoft.com/office/drawing/2014/main" id="{E97C5912-F14B-42EF-AB97-540BADD20354}"/>
                    </a:ext>
                    <a:ext uri="{C183D7F6-B498-43B3-948B-1728B52AA6E4}">
                      <adec:decorative xmlns:adec="http://schemas.microsoft.com/office/drawing/2017/decorative" val="1"/>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5537893" y="4425879"/>
                  <a:ext cx="274320" cy="274320"/>
                </a:xfrm>
                <a:prstGeom prst="rect">
                  <a:avLst/>
                </a:prstGeom>
              </p:spPr>
            </p:pic>
            <p:pic>
              <p:nvPicPr>
                <p:cNvPr id="410" name="Graphic 409">
                  <a:extLst>
                    <a:ext uri="{FF2B5EF4-FFF2-40B4-BE49-F238E27FC236}">
                      <a16:creationId xmlns:a16="http://schemas.microsoft.com/office/drawing/2014/main" id="{32198C73-CBFF-4A7C-84E7-AE9A0E9874BA}"/>
                    </a:ext>
                    <a:ext uri="{C183D7F6-B498-43B3-948B-1728B52AA6E4}">
                      <adec:decorative xmlns:adec="http://schemas.microsoft.com/office/drawing/2017/decorative" val="1"/>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5212239" y="4425879"/>
                  <a:ext cx="274320" cy="274320"/>
                </a:xfrm>
                <a:prstGeom prst="rect">
                  <a:avLst/>
                </a:prstGeom>
              </p:spPr>
            </p:pic>
          </p:grpSp>
          <p:pic>
            <p:nvPicPr>
              <p:cNvPr id="366" name="Graphic 15">
                <a:extLst>
                  <a:ext uri="{FF2B5EF4-FFF2-40B4-BE49-F238E27FC236}">
                    <a16:creationId xmlns:a16="http://schemas.microsoft.com/office/drawing/2014/main" id="{2CE69CCA-AB78-490A-A3B2-56490CA3445E}"/>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1453377" y="3847708"/>
                <a:ext cx="274320" cy="274320"/>
              </a:xfrm>
              <a:prstGeom prst="rect">
                <a:avLst/>
              </a:prstGeom>
            </p:spPr>
          </p:pic>
        </p:grpSp>
        <p:grpSp>
          <p:nvGrpSpPr>
            <p:cNvPr id="343" name="Group 342">
              <a:extLst>
                <a:ext uri="{FF2B5EF4-FFF2-40B4-BE49-F238E27FC236}">
                  <a16:creationId xmlns:a16="http://schemas.microsoft.com/office/drawing/2014/main" id="{FA9BD0E5-B0CB-429A-BC53-47325825FC73}"/>
                </a:ext>
              </a:extLst>
            </p:cNvPr>
            <p:cNvGrpSpPr/>
            <p:nvPr/>
          </p:nvGrpSpPr>
          <p:grpSpPr>
            <a:xfrm>
              <a:off x="663637" y="3493353"/>
              <a:ext cx="1264590" cy="257212"/>
              <a:chOff x="683701" y="3484468"/>
              <a:chExt cx="1264590" cy="257212"/>
            </a:xfrm>
          </p:grpSpPr>
          <p:pic>
            <p:nvPicPr>
              <p:cNvPr id="346" name="Graphic 345">
                <a:extLst>
                  <a:ext uri="{FF2B5EF4-FFF2-40B4-BE49-F238E27FC236}">
                    <a16:creationId xmlns:a16="http://schemas.microsoft.com/office/drawing/2014/main" id="{A4D942FF-0A71-4E06-8B1B-A64EC86D76AA}"/>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683701" y="3487086"/>
                <a:ext cx="228600" cy="228600"/>
              </a:xfrm>
              <a:prstGeom prst="rect">
                <a:avLst/>
              </a:prstGeom>
            </p:spPr>
          </p:pic>
          <p:pic>
            <p:nvPicPr>
              <p:cNvPr id="349" name="Graphic 348">
                <a:extLst>
                  <a:ext uri="{FF2B5EF4-FFF2-40B4-BE49-F238E27FC236}">
                    <a16:creationId xmlns:a16="http://schemas.microsoft.com/office/drawing/2014/main" id="{B1A8A9F6-ED0B-42A6-98D0-48C178500782}"/>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929570" y="3494041"/>
                <a:ext cx="228601" cy="228600"/>
              </a:xfrm>
              <a:prstGeom prst="rect">
                <a:avLst/>
              </a:prstGeom>
            </p:spPr>
          </p:pic>
          <p:pic>
            <p:nvPicPr>
              <p:cNvPr id="359" name="Graphic 358">
                <a:extLst>
                  <a:ext uri="{FF2B5EF4-FFF2-40B4-BE49-F238E27FC236}">
                    <a16:creationId xmlns:a16="http://schemas.microsoft.com/office/drawing/2014/main" id="{E54721E9-83D9-4C14-ACDB-B8F75FBE19F7}"/>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199007" y="3484468"/>
                <a:ext cx="228600" cy="228600"/>
              </a:xfrm>
              <a:prstGeom prst="rect">
                <a:avLst/>
              </a:prstGeom>
            </p:spPr>
          </p:pic>
          <p:pic>
            <p:nvPicPr>
              <p:cNvPr id="360" name="Graphic 359">
                <a:extLst>
                  <a:ext uri="{FF2B5EF4-FFF2-40B4-BE49-F238E27FC236}">
                    <a16:creationId xmlns:a16="http://schemas.microsoft.com/office/drawing/2014/main" id="{EFB2407A-BF84-4B48-B42F-DA70F61B32ED}"/>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1719691" y="3508064"/>
                <a:ext cx="228600" cy="228600"/>
              </a:xfrm>
              <a:prstGeom prst="rect">
                <a:avLst/>
              </a:prstGeom>
            </p:spPr>
          </p:pic>
          <p:pic>
            <p:nvPicPr>
              <p:cNvPr id="361" name="Graphic 360">
                <a:extLst>
                  <a:ext uri="{FF2B5EF4-FFF2-40B4-BE49-F238E27FC236}">
                    <a16:creationId xmlns:a16="http://schemas.microsoft.com/office/drawing/2014/main" id="{730AB251-9452-4D90-9B4F-6898328D371D}"/>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1469676" y="3513080"/>
                <a:ext cx="228600" cy="228600"/>
              </a:xfrm>
              <a:prstGeom prst="rect">
                <a:avLst/>
              </a:prstGeom>
            </p:spPr>
          </p:pic>
        </p:grpSp>
        <p:cxnSp>
          <p:nvCxnSpPr>
            <p:cNvPr id="344" name="Straight Connector 343">
              <a:extLst>
                <a:ext uri="{FF2B5EF4-FFF2-40B4-BE49-F238E27FC236}">
                  <a16:creationId xmlns:a16="http://schemas.microsoft.com/office/drawing/2014/main" id="{E0697BA4-61BB-4F28-84FD-8859CCD0F94E}"/>
                </a:ext>
                <a:ext uri="{C183D7F6-B498-43B3-948B-1728B52AA6E4}">
                  <adec:decorative xmlns:adec="http://schemas.microsoft.com/office/drawing/2017/decorative" val="1"/>
                </a:ext>
              </a:extLst>
            </p:cNvPr>
            <p:cNvCxnSpPr>
              <a:cxnSpLocks/>
            </p:cNvCxnSpPr>
            <p:nvPr/>
          </p:nvCxnSpPr>
          <p:spPr>
            <a:xfrm flipV="1">
              <a:off x="1288192" y="4407016"/>
              <a:ext cx="0" cy="246271"/>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20" name="Group 419">
            <a:extLst>
              <a:ext uri="{FF2B5EF4-FFF2-40B4-BE49-F238E27FC236}">
                <a16:creationId xmlns:a16="http://schemas.microsoft.com/office/drawing/2014/main" id="{DF75B96A-A4D1-4D75-AF0E-3F5019FA172E}"/>
              </a:ext>
              <a:ext uri="{C183D7F6-B498-43B3-948B-1728B52AA6E4}">
                <adec:decorative xmlns:adec="http://schemas.microsoft.com/office/drawing/2017/decorative" val="1"/>
              </a:ext>
            </a:extLst>
          </p:cNvPr>
          <p:cNvGrpSpPr/>
          <p:nvPr/>
        </p:nvGrpSpPr>
        <p:grpSpPr>
          <a:xfrm>
            <a:off x="9932426" y="3431278"/>
            <a:ext cx="2079128" cy="2276874"/>
            <a:chOff x="391950" y="3431282"/>
            <a:chExt cx="2079128" cy="2276874"/>
          </a:xfrm>
        </p:grpSpPr>
        <p:cxnSp>
          <p:nvCxnSpPr>
            <p:cNvPr id="421" name="Connector: Elbow 420">
              <a:extLst>
                <a:ext uri="{FF2B5EF4-FFF2-40B4-BE49-F238E27FC236}">
                  <a16:creationId xmlns:a16="http://schemas.microsoft.com/office/drawing/2014/main" id="{378AE98C-9096-4550-8C22-DBEF4FDD704F}"/>
                </a:ext>
              </a:extLst>
            </p:cNvPr>
            <p:cNvCxnSpPr>
              <a:cxnSpLocks/>
              <a:stCxn id="425" idx="3"/>
              <a:endCxn id="428" idx="3"/>
            </p:cNvCxnSpPr>
            <p:nvPr/>
          </p:nvCxnSpPr>
          <p:spPr>
            <a:xfrm flipH="1" flipV="1">
              <a:off x="1959537" y="3919149"/>
              <a:ext cx="2170" cy="1025094"/>
            </a:xfrm>
            <a:prstGeom prst="bentConnector3">
              <a:avLst>
                <a:gd name="adj1" fmla="val -13655945"/>
              </a:avLst>
            </a:prstGeom>
            <a:ln w="12700">
              <a:solidFill>
                <a:srgbClr val="68F8AD"/>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25" name="Rectangle 424">
              <a:extLst>
                <a:ext uri="{FF2B5EF4-FFF2-40B4-BE49-F238E27FC236}">
                  <a16:creationId xmlns:a16="http://schemas.microsoft.com/office/drawing/2014/main" id="{261E7986-D545-44C7-AC70-1D9399D5D6AA}"/>
                </a:ext>
              </a:extLst>
            </p:cNvPr>
            <p:cNvSpPr/>
            <p:nvPr/>
          </p:nvSpPr>
          <p:spPr bwMode="auto">
            <a:xfrm>
              <a:off x="630157" y="4647063"/>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426" name="TextBox 425">
              <a:extLst>
                <a:ext uri="{FF2B5EF4-FFF2-40B4-BE49-F238E27FC236}">
                  <a16:creationId xmlns:a16="http://schemas.microsoft.com/office/drawing/2014/main" id="{0867D3C2-C906-4EA2-B828-3EE48BA10E3D}"/>
                </a:ext>
              </a:extLst>
            </p:cNvPr>
            <p:cNvSpPr txBox="1"/>
            <p:nvPr/>
          </p:nvSpPr>
          <p:spPr>
            <a:xfrm>
              <a:off x="776862" y="4950814"/>
              <a:ext cx="10226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Kubernetes clusters</a:t>
              </a:r>
              <a:endParaRPr kumimoji="0" lang="en-US" sz="1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cxnSp>
          <p:nvCxnSpPr>
            <p:cNvPr id="427" name="Straight Connector 426">
              <a:extLst>
                <a:ext uri="{FF2B5EF4-FFF2-40B4-BE49-F238E27FC236}">
                  <a16:creationId xmlns:a16="http://schemas.microsoft.com/office/drawing/2014/main" id="{4F735F3D-2B80-4BEB-8DC4-F58EF0598FFC}"/>
                </a:ext>
                <a:ext uri="{C183D7F6-B498-43B3-948B-1728B52AA6E4}">
                  <adec:decorative xmlns:adec="http://schemas.microsoft.com/office/drawing/2017/decorative" val="1"/>
                </a:ext>
              </a:extLst>
            </p:cNvPr>
            <p:cNvCxnSpPr>
              <a:cxnSpLocks/>
              <a:endCxn id="426" idx="2"/>
            </p:cNvCxnSpPr>
            <p:nvPr/>
          </p:nvCxnSpPr>
          <p:spPr>
            <a:xfrm flipH="1" flipV="1">
              <a:off x="1288192" y="5258591"/>
              <a:ext cx="0" cy="229110"/>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8" name="Rectangle 427">
              <a:extLst>
                <a:ext uri="{FF2B5EF4-FFF2-40B4-BE49-F238E27FC236}">
                  <a16:creationId xmlns:a16="http://schemas.microsoft.com/office/drawing/2014/main" id="{57F95B8C-DE8A-48C4-BB89-8115647563AD}"/>
                </a:ext>
              </a:extLst>
            </p:cNvPr>
            <p:cNvSpPr/>
            <p:nvPr/>
          </p:nvSpPr>
          <p:spPr bwMode="auto">
            <a:xfrm>
              <a:off x="627987" y="3431282"/>
              <a:ext cx="1331550" cy="97573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429" name="TextBox 428">
              <a:extLst>
                <a:ext uri="{FF2B5EF4-FFF2-40B4-BE49-F238E27FC236}">
                  <a16:creationId xmlns:a16="http://schemas.microsoft.com/office/drawing/2014/main" id="{6C3EE115-AB86-4521-8339-6D35ECB5F046}"/>
                </a:ext>
              </a:extLst>
            </p:cNvPr>
            <p:cNvSpPr txBox="1"/>
            <p:nvPr/>
          </p:nvSpPr>
          <p:spPr>
            <a:xfrm>
              <a:off x="597512" y="4109836"/>
              <a:ext cx="134618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services (data/app/ML)</a:t>
              </a: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pic>
          <p:nvPicPr>
            <p:cNvPr id="430" name="Graphic 429">
              <a:extLst>
                <a:ext uri="{FF2B5EF4-FFF2-40B4-BE49-F238E27FC236}">
                  <a16:creationId xmlns:a16="http://schemas.microsoft.com/office/drawing/2014/main" id="{8F8BA313-1478-441B-8A50-3BABA99F6034}"/>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2033814" y="4638601"/>
              <a:ext cx="272606" cy="272606"/>
            </a:xfrm>
            <a:prstGeom prst="rect">
              <a:avLst/>
            </a:prstGeom>
          </p:spPr>
        </p:pic>
        <p:sp>
          <p:nvSpPr>
            <p:cNvPr id="431" name="TextBox 430">
              <a:extLst>
                <a:ext uri="{FF2B5EF4-FFF2-40B4-BE49-F238E27FC236}">
                  <a16:creationId xmlns:a16="http://schemas.microsoft.com/office/drawing/2014/main" id="{2204BE46-A351-49BD-B02B-D18651FE08C0}"/>
                </a:ext>
              </a:extLst>
            </p:cNvPr>
            <p:cNvSpPr txBox="1"/>
            <p:nvPr/>
          </p:nvSpPr>
          <p:spPr>
            <a:xfrm>
              <a:off x="1202014" y="4367756"/>
              <a:ext cx="1269064" cy="307777"/>
            </a:xfrm>
            <a:prstGeom prst="rect">
              <a:avLst/>
            </a:prstGeom>
            <a:noFill/>
            <a:ln>
              <a:no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68F8AD"/>
                  </a:solidFill>
                  <a:effectLst/>
                  <a:uLnTx/>
                  <a:uFillTx/>
                  <a:latin typeface="Segoe UI Semibold"/>
                  <a:ea typeface="+mn-ea"/>
                  <a:cs typeface="Segoe UI" pitchFamily="34" charset="0"/>
                </a:rPr>
                <a:t>Custom Location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68F8AD"/>
                  </a:solidFill>
                  <a:effectLst/>
                  <a:uLnTx/>
                  <a:uFillTx/>
                  <a:latin typeface="Segoe UI Semibold"/>
                  <a:ea typeface="+mn-ea"/>
                  <a:cs typeface="Segoe UI" pitchFamily="34" charset="0"/>
                </a:rPr>
                <a:t>Mapping</a:t>
              </a:r>
              <a:endParaRPr kumimoji="0" lang="en-US" sz="1800" b="0" i="0" u="none" strike="noStrike" kern="1200" cap="none" spc="0" normalizeH="0" baseline="0" noProof="0">
                <a:ln>
                  <a:noFill/>
                </a:ln>
                <a:solidFill>
                  <a:srgbClr val="68F8AD"/>
                </a:solidFill>
                <a:effectLst/>
                <a:uLnTx/>
                <a:uFillTx/>
                <a:latin typeface="Segoe UI Semibold"/>
                <a:ea typeface="+mn-ea"/>
                <a:cs typeface="Segoe UI" pitchFamily="34" charset="0"/>
              </a:endParaRPr>
            </a:p>
          </p:txBody>
        </p:sp>
        <p:cxnSp>
          <p:nvCxnSpPr>
            <p:cNvPr id="432" name="Connector: Elbow 431">
              <a:extLst>
                <a:ext uri="{FF2B5EF4-FFF2-40B4-BE49-F238E27FC236}">
                  <a16:creationId xmlns:a16="http://schemas.microsoft.com/office/drawing/2014/main" id="{C1659CCA-E9CB-4419-8D15-ADD21B9B323D}"/>
                </a:ext>
              </a:extLst>
            </p:cNvPr>
            <p:cNvCxnSpPr>
              <a:cxnSpLocks/>
            </p:cNvCxnSpPr>
            <p:nvPr/>
          </p:nvCxnSpPr>
          <p:spPr>
            <a:xfrm flipH="1" flipV="1">
              <a:off x="1959537" y="3787916"/>
              <a:ext cx="2170" cy="1920240"/>
            </a:xfrm>
            <a:prstGeom prst="bentConnector3">
              <a:avLst>
                <a:gd name="adj1" fmla="val -16777281"/>
              </a:avLst>
            </a:prstGeom>
            <a:ln w="12700">
              <a:solidFill>
                <a:schemeClr val="tx1">
                  <a:lumMod val="6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33" name="Group 432">
              <a:extLst>
                <a:ext uri="{FF2B5EF4-FFF2-40B4-BE49-F238E27FC236}">
                  <a16:creationId xmlns:a16="http://schemas.microsoft.com/office/drawing/2014/main" id="{1ADB2CC9-A763-4F5E-B871-F04284466099}"/>
                </a:ext>
              </a:extLst>
            </p:cNvPr>
            <p:cNvGrpSpPr/>
            <p:nvPr/>
          </p:nvGrpSpPr>
          <p:grpSpPr>
            <a:xfrm>
              <a:off x="444039" y="5263386"/>
              <a:ext cx="695535" cy="205828"/>
              <a:chOff x="3273478" y="5394119"/>
              <a:chExt cx="695535" cy="205828"/>
            </a:xfrm>
          </p:grpSpPr>
          <p:pic>
            <p:nvPicPr>
              <p:cNvPr id="458" name="Graphic 457">
                <a:extLst>
                  <a:ext uri="{FF2B5EF4-FFF2-40B4-BE49-F238E27FC236}">
                    <a16:creationId xmlns:a16="http://schemas.microsoft.com/office/drawing/2014/main" id="{FEE2D484-81F8-433C-BC96-C556848E258A}"/>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517040" y="5398779"/>
                <a:ext cx="207264" cy="201168"/>
              </a:xfrm>
              <a:prstGeom prst="rect">
                <a:avLst/>
              </a:prstGeom>
            </p:spPr>
          </p:pic>
          <p:pic>
            <p:nvPicPr>
              <p:cNvPr id="459" name="Graphic 458">
                <a:extLst>
                  <a:ext uri="{FF2B5EF4-FFF2-40B4-BE49-F238E27FC236}">
                    <a16:creationId xmlns:a16="http://schemas.microsoft.com/office/drawing/2014/main" id="{D8BA92C3-2928-445D-AEF9-69B6733CDDD4}"/>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3273478" y="5399336"/>
                <a:ext cx="206117" cy="200055"/>
              </a:xfrm>
              <a:prstGeom prst="rect">
                <a:avLst/>
              </a:prstGeom>
            </p:spPr>
          </p:pic>
          <p:pic>
            <p:nvPicPr>
              <p:cNvPr id="461" name="Graphic 460">
                <a:extLst>
                  <a:ext uri="{FF2B5EF4-FFF2-40B4-BE49-F238E27FC236}">
                    <a16:creationId xmlns:a16="http://schemas.microsoft.com/office/drawing/2014/main" id="{3F19A71A-AC97-4274-931E-0EA174C8008E}"/>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761749" y="5394119"/>
                <a:ext cx="207264" cy="201168"/>
              </a:xfrm>
              <a:prstGeom prst="rect">
                <a:avLst/>
              </a:prstGeom>
            </p:spPr>
          </p:pic>
        </p:grpSp>
        <p:grpSp>
          <p:nvGrpSpPr>
            <p:cNvPr id="434" name="Group 433">
              <a:extLst>
                <a:ext uri="{FF2B5EF4-FFF2-40B4-BE49-F238E27FC236}">
                  <a16:creationId xmlns:a16="http://schemas.microsoft.com/office/drawing/2014/main" id="{6FE8AF1D-F9E6-4FD6-9580-45F5ECBF2E05}"/>
                </a:ext>
              </a:extLst>
            </p:cNvPr>
            <p:cNvGrpSpPr/>
            <p:nvPr/>
          </p:nvGrpSpPr>
          <p:grpSpPr>
            <a:xfrm>
              <a:off x="792480" y="4687475"/>
              <a:ext cx="977696" cy="275562"/>
              <a:chOff x="3434433" y="4786760"/>
              <a:chExt cx="977696" cy="275562"/>
            </a:xfrm>
          </p:grpSpPr>
          <p:pic>
            <p:nvPicPr>
              <p:cNvPr id="454" name="Graphic 453">
                <a:extLst>
                  <a:ext uri="{FF2B5EF4-FFF2-40B4-BE49-F238E27FC236}">
                    <a16:creationId xmlns:a16="http://schemas.microsoft.com/office/drawing/2014/main" id="{2BA7BA60-C9AE-46B5-B247-4D04CA191976}"/>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3434433" y="4788002"/>
                <a:ext cx="274320" cy="274320"/>
              </a:xfrm>
              <a:prstGeom prst="rect">
                <a:avLst/>
              </a:prstGeom>
            </p:spPr>
          </p:pic>
          <p:pic>
            <p:nvPicPr>
              <p:cNvPr id="455" name="Graphic 454">
                <a:extLst>
                  <a:ext uri="{FF2B5EF4-FFF2-40B4-BE49-F238E27FC236}">
                    <a16:creationId xmlns:a16="http://schemas.microsoft.com/office/drawing/2014/main" id="{12FDA6C0-F021-41B1-A288-2CAE63652B25}"/>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3786121" y="4787381"/>
                <a:ext cx="274320" cy="274320"/>
              </a:xfrm>
              <a:prstGeom prst="rect">
                <a:avLst/>
              </a:prstGeom>
            </p:spPr>
          </p:pic>
          <p:pic>
            <p:nvPicPr>
              <p:cNvPr id="457" name="Graphic 456">
                <a:extLst>
                  <a:ext uri="{FF2B5EF4-FFF2-40B4-BE49-F238E27FC236}">
                    <a16:creationId xmlns:a16="http://schemas.microsoft.com/office/drawing/2014/main" id="{46FAE197-2EB8-4F2B-B9AC-F125C4C99EDF}"/>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137809" y="4786760"/>
                <a:ext cx="274320" cy="274320"/>
              </a:xfrm>
              <a:prstGeom prst="rect">
                <a:avLst/>
              </a:prstGeom>
            </p:spPr>
          </p:pic>
        </p:grpSp>
        <p:sp>
          <p:nvSpPr>
            <p:cNvPr id="435" name="TextBox 434">
              <a:extLst>
                <a:ext uri="{FF2B5EF4-FFF2-40B4-BE49-F238E27FC236}">
                  <a16:creationId xmlns:a16="http://schemas.microsoft.com/office/drawing/2014/main" id="{36BA8AFF-0CCB-4B2D-A553-02BF956A1F3B}"/>
                </a:ext>
              </a:extLst>
            </p:cNvPr>
            <p:cNvSpPr txBox="1"/>
            <p:nvPr/>
          </p:nvSpPr>
          <p:spPr>
            <a:xfrm>
              <a:off x="1276755" y="5263486"/>
              <a:ext cx="1163390"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D2D2D2"/>
                  </a:solidFill>
                  <a:effectLst/>
                  <a:uLnTx/>
                  <a:uFillTx/>
                  <a:latin typeface="Segoe UI Semibold"/>
                  <a:ea typeface="+mn-ea"/>
                  <a:cs typeface="Segoe UI" pitchFamily="34" charset="0"/>
                </a:rPr>
                <a:t>Kubernetes Resources</a:t>
              </a:r>
              <a:endParaRPr kumimoji="0" lang="en-US" sz="1800" b="0" i="0" u="none" strike="noStrike" kern="1200" cap="none" spc="0" normalizeH="0" baseline="0" noProof="0">
                <a:ln>
                  <a:noFill/>
                </a:ln>
                <a:solidFill>
                  <a:srgbClr val="D2D2D2"/>
                </a:solidFill>
                <a:effectLst/>
                <a:uLnTx/>
                <a:uFillTx/>
                <a:latin typeface="Segoe UI Semibold"/>
                <a:ea typeface="+mn-ea"/>
                <a:cs typeface="Segoe UI" pitchFamily="34" charset="0"/>
              </a:endParaRPr>
            </a:p>
          </p:txBody>
        </p:sp>
        <p:cxnSp>
          <p:nvCxnSpPr>
            <p:cNvPr id="437" name="Connector: Elbow 436">
              <a:extLst>
                <a:ext uri="{FF2B5EF4-FFF2-40B4-BE49-F238E27FC236}">
                  <a16:creationId xmlns:a16="http://schemas.microsoft.com/office/drawing/2014/main" id="{9A5C8470-8E59-4408-A273-FE4F00931632}"/>
                </a:ext>
              </a:extLst>
            </p:cNvPr>
            <p:cNvCxnSpPr>
              <a:cxnSpLocks/>
              <a:endCxn id="428" idx="1"/>
            </p:cNvCxnSpPr>
            <p:nvPr/>
          </p:nvCxnSpPr>
          <p:spPr>
            <a:xfrm rot="5400000" flipH="1" flipV="1">
              <a:off x="-312589" y="4623689"/>
              <a:ext cx="1645115" cy="236037"/>
            </a:xfrm>
            <a:prstGeom prst="bentConnector2">
              <a:avLst/>
            </a:prstGeom>
            <a:ln w="12700">
              <a:solidFill>
                <a:srgbClr val="E5A56B"/>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39" name="Group 438">
              <a:extLst>
                <a:ext uri="{FF2B5EF4-FFF2-40B4-BE49-F238E27FC236}">
                  <a16:creationId xmlns:a16="http://schemas.microsoft.com/office/drawing/2014/main" id="{3ED3A37B-5404-4AE1-BC3B-0F153A944F21}"/>
                </a:ext>
              </a:extLst>
            </p:cNvPr>
            <p:cNvGrpSpPr/>
            <p:nvPr/>
          </p:nvGrpSpPr>
          <p:grpSpPr>
            <a:xfrm>
              <a:off x="833508" y="3851933"/>
              <a:ext cx="927194" cy="280149"/>
              <a:chOff x="800503" y="3847708"/>
              <a:chExt cx="927194" cy="280149"/>
            </a:xfrm>
          </p:grpSpPr>
          <p:grpSp>
            <p:nvGrpSpPr>
              <p:cNvPr id="447" name="Group 446">
                <a:extLst>
                  <a:ext uri="{FF2B5EF4-FFF2-40B4-BE49-F238E27FC236}">
                    <a16:creationId xmlns:a16="http://schemas.microsoft.com/office/drawing/2014/main" id="{86AE143C-01F7-4343-95C5-487F28DC4D8F}"/>
                  </a:ext>
                </a:extLst>
              </p:cNvPr>
              <p:cNvGrpSpPr/>
              <p:nvPr/>
            </p:nvGrpSpPr>
            <p:grpSpPr>
              <a:xfrm>
                <a:off x="800503" y="3853537"/>
                <a:ext cx="599974" cy="274320"/>
                <a:chOff x="5212239" y="4425879"/>
                <a:chExt cx="599974" cy="274320"/>
              </a:xfrm>
            </p:grpSpPr>
            <p:pic>
              <p:nvPicPr>
                <p:cNvPr id="449" name="Graphic 448">
                  <a:extLst>
                    <a:ext uri="{FF2B5EF4-FFF2-40B4-BE49-F238E27FC236}">
                      <a16:creationId xmlns:a16="http://schemas.microsoft.com/office/drawing/2014/main" id="{49531FA4-E883-49ED-B990-F476AF94F3F4}"/>
                    </a:ext>
                    <a:ext uri="{C183D7F6-B498-43B3-948B-1728B52AA6E4}">
                      <adec:decorative xmlns:adec="http://schemas.microsoft.com/office/drawing/2017/decorative" val="1"/>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5537893" y="4425879"/>
                  <a:ext cx="274320" cy="274320"/>
                </a:xfrm>
                <a:prstGeom prst="rect">
                  <a:avLst/>
                </a:prstGeom>
              </p:spPr>
            </p:pic>
            <p:pic>
              <p:nvPicPr>
                <p:cNvPr id="450" name="Graphic 449">
                  <a:extLst>
                    <a:ext uri="{FF2B5EF4-FFF2-40B4-BE49-F238E27FC236}">
                      <a16:creationId xmlns:a16="http://schemas.microsoft.com/office/drawing/2014/main" id="{84B93682-DA8E-4DF4-B648-2E6DC94F86D2}"/>
                    </a:ext>
                    <a:ext uri="{C183D7F6-B498-43B3-948B-1728B52AA6E4}">
                      <adec:decorative xmlns:adec="http://schemas.microsoft.com/office/drawing/2017/decorative" val="1"/>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5212239" y="4425879"/>
                  <a:ext cx="274320" cy="274320"/>
                </a:xfrm>
                <a:prstGeom prst="rect">
                  <a:avLst/>
                </a:prstGeom>
              </p:spPr>
            </p:pic>
          </p:grpSp>
          <p:pic>
            <p:nvPicPr>
              <p:cNvPr id="448" name="Graphic 15">
                <a:extLst>
                  <a:ext uri="{FF2B5EF4-FFF2-40B4-BE49-F238E27FC236}">
                    <a16:creationId xmlns:a16="http://schemas.microsoft.com/office/drawing/2014/main" id="{E5DE60E2-732D-4037-A5CB-8A957665C942}"/>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1453377" y="3847708"/>
                <a:ext cx="274320" cy="274320"/>
              </a:xfrm>
              <a:prstGeom prst="rect">
                <a:avLst/>
              </a:prstGeom>
            </p:spPr>
          </p:pic>
        </p:grpSp>
        <p:grpSp>
          <p:nvGrpSpPr>
            <p:cNvPr id="440" name="Group 439">
              <a:extLst>
                <a:ext uri="{FF2B5EF4-FFF2-40B4-BE49-F238E27FC236}">
                  <a16:creationId xmlns:a16="http://schemas.microsoft.com/office/drawing/2014/main" id="{6324DF47-CAE3-4BAC-BDAA-877374DA8D2F}"/>
                </a:ext>
              </a:extLst>
            </p:cNvPr>
            <p:cNvGrpSpPr/>
            <p:nvPr/>
          </p:nvGrpSpPr>
          <p:grpSpPr>
            <a:xfrm>
              <a:off x="663637" y="3493353"/>
              <a:ext cx="1264590" cy="257212"/>
              <a:chOff x="683701" y="3484468"/>
              <a:chExt cx="1264590" cy="257212"/>
            </a:xfrm>
          </p:grpSpPr>
          <p:pic>
            <p:nvPicPr>
              <p:cNvPr id="442" name="Graphic 441">
                <a:extLst>
                  <a:ext uri="{FF2B5EF4-FFF2-40B4-BE49-F238E27FC236}">
                    <a16:creationId xmlns:a16="http://schemas.microsoft.com/office/drawing/2014/main" id="{77A7BE5B-8D09-4AFC-9F44-837F1B7F4B6A}"/>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683701" y="3487086"/>
                <a:ext cx="228600" cy="228600"/>
              </a:xfrm>
              <a:prstGeom prst="rect">
                <a:avLst/>
              </a:prstGeom>
            </p:spPr>
          </p:pic>
          <p:pic>
            <p:nvPicPr>
              <p:cNvPr id="443" name="Graphic 442">
                <a:extLst>
                  <a:ext uri="{FF2B5EF4-FFF2-40B4-BE49-F238E27FC236}">
                    <a16:creationId xmlns:a16="http://schemas.microsoft.com/office/drawing/2014/main" id="{D5C91AA3-9CB6-40FD-A18A-887967781228}"/>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929570" y="3494041"/>
                <a:ext cx="228601" cy="228600"/>
              </a:xfrm>
              <a:prstGeom prst="rect">
                <a:avLst/>
              </a:prstGeom>
            </p:spPr>
          </p:pic>
          <p:pic>
            <p:nvPicPr>
              <p:cNvPr id="444" name="Graphic 443">
                <a:extLst>
                  <a:ext uri="{FF2B5EF4-FFF2-40B4-BE49-F238E27FC236}">
                    <a16:creationId xmlns:a16="http://schemas.microsoft.com/office/drawing/2014/main" id="{137E469B-6725-498E-A419-845DBEEC60C6}"/>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199007" y="3484468"/>
                <a:ext cx="228600" cy="228600"/>
              </a:xfrm>
              <a:prstGeom prst="rect">
                <a:avLst/>
              </a:prstGeom>
            </p:spPr>
          </p:pic>
          <p:pic>
            <p:nvPicPr>
              <p:cNvPr id="445" name="Graphic 444">
                <a:extLst>
                  <a:ext uri="{FF2B5EF4-FFF2-40B4-BE49-F238E27FC236}">
                    <a16:creationId xmlns:a16="http://schemas.microsoft.com/office/drawing/2014/main" id="{C828025B-BF7E-4A5C-8DE9-0E66A560011D}"/>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1719691" y="3508064"/>
                <a:ext cx="228600" cy="228600"/>
              </a:xfrm>
              <a:prstGeom prst="rect">
                <a:avLst/>
              </a:prstGeom>
            </p:spPr>
          </p:pic>
          <p:pic>
            <p:nvPicPr>
              <p:cNvPr id="446" name="Graphic 445">
                <a:extLst>
                  <a:ext uri="{FF2B5EF4-FFF2-40B4-BE49-F238E27FC236}">
                    <a16:creationId xmlns:a16="http://schemas.microsoft.com/office/drawing/2014/main" id="{9A9EBE72-1A68-4F4F-9F4B-D8CE8BA9C9B8}"/>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1469676" y="3513080"/>
                <a:ext cx="228600" cy="228600"/>
              </a:xfrm>
              <a:prstGeom prst="rect">
                <a:avLst/>
              </a:prstGeom>
            </p:spPr>
          </p:pic>
        </p:grpSp>
        <p:cxnSp>
          <p:nvCxnSpPr>
            <p:cNvPr id="441" name="Straight Connector 440">
              <a:extLst>
                <a:ext uri="{FF2B5EF4-FFF2-40B4-BE49-F238E27FC236}">
                  <a16:creationId xmlns:a16="http://schemas.microsoft.com/office/drawing/2014/main" id="{9CA9E041-958D-4F0F-9992-392B5790950A}"/>
                </a:ext>
                <a:ext uri="{C183D7F6-B498-43B3-948B-1728B52AA6E4}">
                  <adec:decorative xmlns:adec="http://schemas.microsoft.com/office/drawing/2017/decorative" val="1"/>
                </a:ext>
              </a:extLst>
            </p:cNvPr>
            <p:cNvCxnSpPr>
              <a:cxnSpLocks/>
            </p:cNvCxnSpPr>
            <p:nvPr/>
          </p:nvCxnSpPr>
          <p:spPr>
            <a:xfrm flipV="1">
              <a:off x="1288192" y="4407016"/>
              <a:ext cx="0" cy="246271"/>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73" name="Rectangle 472">
            <a:extLst>
              <a:ext uri="{FF2B5EF4-FFF2-40B4-BE49-F238E27FC236}">
                <a16:creationId xmlns:a16="http://schemas.microsoft.com/office/drawing/2014/main" id="{EF3A288D-5BE1-4EF1-883E-EA90688EE3A6}"/>
              </a:ext>
              <a:ext uri="{C183D7F6-B498-43B3-948B-1728B52AA6E4}">
                <adec:decorative xmlns:adec="http://schemas.microsoft.com/office/drawing/2017/decorative" val="1"/>
              </a:ext>
            </a:extLst>
          </p:cNvPr>
          <p:cNvSpPr/>
          <p:nvPr/>
        </p:nvSpPr>
        <p:spPr bwMode="auto">
          <a:xfrm>
            <a:off x="3013257" y="5487701"/>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474" name="TextBox 473">
            <a:extLst>
              <a:ext uri="{FF2B5EF4-FFF2-40B4-BE49-F238E27FC236}">
                <a16:creationId xmlns:a16="http://schemas.microsoft.com/office/drawing/2014/main" id="{7B909FB0-1B46-42AF-9D98-00BA3CD31713}"/>
              </a:ext>
              <a:ext uri="{C183D7F6-B498-43B3-948B-1728B52AA6E4}">
                <adec:decorative xmlns:adec="http://schemas.microsoft.com/office/drawing/2017/decorative" val="1"/>
              </a:ext>
            </a:extLst>
          </p:cNvPr>
          <p:cNvSpPr txBox="1"/>
          <p:nvPr/>
        </p:nvSpPr>
        <p:spPr>
          <a:xfrm>
            <a:off x="2913580" y="5808621"/>
            <a:ext cx="15341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Kubernetes Service (AKS) on Azure Stack HCI clusters</a:t>
            </a:r>
            <a:endParaRPr kumimoji="0" lang="en-US" sz="1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pic>
        <p:nvPicPr>
          <p:cNvPr id="475" name="Graphic 474">
            <a:extLst>
              <a:ext uri="{FF2B5EF4-FFF2-40B4-BE49-F238E27FC236}">
                <a16:creationId xmlns:a16="http://schemas.microsoft.com/office/drawing/2014/main" id="{52C49DD9-CFB6-4C18-983C-69618EC0FC3D}"/>
              </a:ext>
              <a:ext uri="{C183D7F6-B498-43B3-948B-1728B52AA6E4}">
                <adec:decorative xmlns:adec="http://schemas.microsoft.com/office/drawing/2017/decorative" val="1"/>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3188864" y="5569048"/>
            <a:ext cx="258328" cy="274320"/>
          </a:xfrm>
          <a:prstGeom prst="rect">
            <a:avLst/>
          </a:prstGeom>
        </p:spPr>
      </p:pic>
      <p:pic>
        <p:nvPicPr>
          <p:cNvPr id="476" name="Graphic 475">
            <a:extLst>
              <a:ext uri="{FF2B5EF4-FFF2-40B4-BE49-F238E27FC236}">
                <a16:creationId xmlns:a16="http://schemas.microsoft.com/office/drawing/2014/main" id="{C08D36F5-005D-4E6F-B99D-68CC5ACAEC84}"/>
              </a:ext>
              <a:ext uri="{C183D7F6-B498-43B3-948B-1728B52AA6E4}">
                <adec:decorative xmlns:adec="http://schemas.microsoft.com/office/drawing/2017/decorative" val="1"/>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3524328" y="5564430"/>
            <a:ext cx="258328" cy="274320"/>
          </a:xfrm>
          <a:prstGeom prst="rect">
            <a:avLst/>
          </a:prstGeom>
        </p:spPr>
      </p:pic>
      <p:pic>
        <p:nvPicPr>
          <p:cNvPr id="477" name="Graphic 476">
            <a:extLst>
              <a:ext uri="{FF2B5EF4-FFF2-40B4-BE49-F238E27FC236}">
                <a16:creationId xmlns:a16="http://schemas.microsoft.com/office/drawing/2014/main" id="{5A6DF5C0-BD12-4648-BF61-2181D879310B}"/>
              </a:ext>
              <a:ext uri="{C183D7F6-B498-43B3-948B-1728B52AA6E4}">
                <adec:decorative xmlns:adec="http://schemas.microsoft.com/office/drawing/2017/decorative" val="1"/>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3859792" y="5559812"/>
            <a:ext cx="258328" cy="274320"/>
          </a:xfrm>
          <a:prstGeom prst="rect">
            <a:avLst/>
          </a:prstGeom>
        </p:spPr>
      </p:pic>
      <p:sp>
        <p:nvSpPr>
          <p:cNvPr id="478" name="Rectangle 477">
            <a:extLst>
              <a:ext uri="{FF2B5EF4-FFF2-40B4-BE49-F238E27FC236}">
                <a16:creationId xmlns:a16="http://schemas.microsoft.com/office/drawing/2014/main" id="{B69A4DA5-FFD6-4216-931D-B5B70F84C68C}"/>
              </a:ext>
              <a:ext uri="{C183D7F6-B498-43B3-948B-1728B52AA6E4}">
                <adec:decorative xmlns:adec="http://schemas.microsoft.com/office/drawing/2017/decorative" val="1"/>
              </a:ext>
            </a:extLst>
          </p:cNvPr>
          <p:cNvSpPr/>
          <p:nvPr/>
        </p:nvSpPr>
        <p:spPr bwMode="auto">
          <a:xfrm>
            <a:off x="2671967" y="5564259"/>
            <a:ext cx="406888" cy="25122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K8s</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API</a:t>
            </a:r>
          </a:p>
        </p:txBody>
      </p:sp>
      <p:sp>
        <p:nvSpPr>
          <p:cNvPr id="479" name="Rectangle 478">
            <a:extLst>
              <a:ext uri="{FF2B5EF4-FFF2-40B4-BE49-F238E27FC236}">
                <a16:creationId xmlns:a16="http://schemas.microsoft.com/office/drawing/2014/main" id="{2693A278-0D77-4A2A-BCA6-6EBE1EFE7E48}"/>
              </a:ext>
              <a:ext uri="{C183D7F6-B498-43B3-948B-1728B52AA6E4}">
                <adec:decorative xmlns:adec="http://schemas.microsoft.com/office/drawing/2017/decorative" val="1"/>
              </a:ext>
            </a:extLst>
          </p:cNvPr>
          <p:cNvSpPr/>
          <p:nvPr/>
        </p:nvSpPr>
        <p:spPr bwMode="auto">
          <a:xfrm>
            <a:off x="5396357" y="5487701"/>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480" name="TextBox 479">
            <a:extLst>
              <a:ext uri="{FF2B5EF4-FFF2-40B4-BE49-F238E27FC236}">
                <a16:creationId xmlns:a16="http://schemas.microsoft.com/office/drawing/2014/main" id="{9EF57E02-4107-4E55-B1E1-7C957EAD07D7}"/>
              </a:ext>
              <a:ext uri="{C183D7F6-B498-43B3-948B-1728B52AA6E4}">
                <adec:decorative xmlns:adec="http://schemas.microsoft.com/office/drawing/2017/decorative" val="1"/>
              </a:ext>
            </a:extLst>
          </p:cNvPr>
          <p:cNvSpPr txBox="1"/>
          <p:nvPr/>
        </p:nvSpPr>
        <p:spPr>
          <a:xfrm>
            <a:off x="5296680" y="5808621"/>
            <a:ext cx="15341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VMware Tanzu Grid</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(TKG) clusters</a:t>
            </a:r>
            <a:endParaRPr kumimoji="0" lang="en-US" sz="1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481" name="Rectangle 480">
            <a:extLst>
              <a:ext uri="{FF2B5EF4-FFF2-40B4-BE49-F238E27FC236}">
                <a16:creationId xmlns:a16="http://schemas.microsoft.com/office/drawing/2014/main" id="{6D64CF15-1249-4951-9A02-705ACBB2058D}"/>
              </a:ext>
              <a:ext uri="{C183D7F6-B498-43B3-948B-1728B52AA6E4}">
                <adec:decorative xmlns:adec="http://schemas.microsoft.com/office/drawing/2017/decorative" val="1"/>
              </a:ext>
            </a:extLst>
          </p:cNvPr>
          <p:cNvSpPr/>
          <p:nvPr/>
        </p:nvSpPr>
        <p:spPr bwMode="auto">
          <a:xfrm>
            <a:off x="5055067" y="5564259"/>
            <a:ext cx="406888" cy="25122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K8s</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API</a:t>
            </a:r>
          </a:p>
        </p:txBody>
      </p:sp>
      <p:grpSp>
        <p:nvGrpSpPr>
          <p:cNvPr id="482" name="Group 481">
            <a:extLst>
              <a:ext uri="{FF2B5EF4-FFF2-40B4-BE49-F238E27FC236}">
                <a16:creationId xmlns:a16="http://schemas.microsoft.com/office/drawing/2014/main" id="{95AF9A40-0D40-4C11-98BE-6222B6707BED}"/>
              </a:ext>
              <a:ext uri="{C183D7F6-B498-43B3-948B-1728B52AA6E4}">
                <adec:decorative xmlns:adec="http://schemas.microsoft.com/office/drawing/2017/decorative" val="1"/>
              </a:ext>
            </a:extLst>
          </p:cNvPr>
          <p:cNvGrpSpPr/>
          <p:nvPr/>
        </p:nvGrpSpPr>
        <p:grpSpPr>
          <a:xfrm>
            <a:off x="5574157" y="5530996"/>
            <a:ext cx="980102" cy="308237"/>
            <a:chOff x="5580891" y="5519771"/>
            <a:chExt cx="980102" cy="308237"/>
          </a:xfrm>
        </p:grpSpPr>
        <p:pic>
          <p:nvPicPr>
            <p:cNvPr id="483" name="Picture 482" descr="A picture containing object, clock&#10;&#10;Description automatically generated">
              <a:extLst>
                <a:ext uri="{FF2B5EF4-FFF2-40B4-BE49-F238E27FC236}">
                  <a16:creationId xmlns:a16="http://schemas.microsoft.com/office/drawing/2014/main" id="{346B0506-9CD8-4471-8B1E-C72C91883237}"/>
                </a:ext>
              </a:extLst>
            </p:cNvPr>
            <p:cNvPicPr>
              <a:picLocks noChangeAspect="1"/>
            </p:cNvPicPr>
            <p:nvPr/>
          </p:nvPicPr>
          <p:blipFill>
            <a:blip r:embed="rId78"/>
            <a:stretch>
              <a:fillRect/>
            </a:stretch>
          </p:blipFill>
          <p:spPr>
            <a:xfrm>
              <a:off x="5580891" y="5519771"/>
              <a:ext cx="307374" cy="304905"/>
            </a:xfrm>
            <a:prstGeom prst="rect">
              <a:avLst/>
            </a:prstGeom>
          </p:spPr>
        </p:pic>
        <p:pic>
          <p:nvPicPr>
            <p:cNvPr id="484" name="Picture 483" descr="A picture containing object, clock&#10;&#10;Description automatically generated">
              <a:extLst>
                <a:ext uri="{FF2B5EF4-FFF2-40B4-BE49-F238E27FC236}">
                  <a16:creationId xmlns:a16="http://schemas.microsoft.com/office/drawing/2014/main" id="{B05125BB-8E47-4401-AA6F-0FF68F1D88B8}"/>
                </a:ext>
              </a:extLst>
            </p:cNvPr>
            <p:cNvPicPr>
              <a:picLocks noChangeAspect="1"/>
            </p:cNvPicPr>
            <p:nvPr/>
          </p:nvPicPr>
          <p:blipFill>
            <a:blip r:embed="rId78"/>
            <a:stretch>
              <a:fillRect/>
            </a:stretch>
          </p:blipFill>
          <p:spPr>
            <a:xfrm>
              <a:off x="5917255" y="5521437"/>
              <a:ext cx="307374" cy="304905"/>
            </a:xfrm>
            <a:prstGeom prst="rect">
              <a:avLst/>
            </a:prstGeom>
          </p:spPr>
        </p:pic>
        <p:pic>
          <p:nvPicPr>
            <p:cNvPr id="485" name="Picture 484" descr="A picture containing object, clock&#10;&#10;Description automatically generated">
              <a:extLst>
                <a:ext uri="{FF2B5EF4-FFF2-40B4-BE49-F238E27FC236}">
                  <a16:creationId xmlns:a16="http://schemas.microsoft.com/office/drawing/2014/main" id="{2B5DDEB5-6FEC-40EB-B837-16691BFA50A5}"/>
                </a:ext>
              </a:extLst>
            </p:cNvPr>
            <p:cNvPicPr>
              <a:picLocks noChangeAspect="1"/>
            </p:cNvPicPr>
            <p:nvPr/>
          </p:nvPicPr>
          <p:blipFill>
            <a:blip r:embed="rId78"/>
            <a:stretch>
              <a:fillRect/>
            </a:stretch>
          </p:blipFill>
          <p:spPr>
            <a:xfrm>
              <a:off x="6253619" y="5523103"/>
              <a:ext cx="307374" cy="304905"/>
            </a:xfrm>
            <a:prstGeom prst="rect">
              <a:avLst/>
            </a:prstGeom>
          </p:spPr>
        </p:pic>
      </p:grpSp>
      <p:grpSp>
        <p:nvGrpSpPr>
          <p:cNvPr id="486" name="Group 485">
            <a:extLst>
              <a:ext uri="{FF2B5EF4-FFF2-40B4-BE49-F238E27FC236}">
                <a16:creationId xmlns:a16="http://schemas.microsoft.com/office/drawing/2014/main" id="{349B017D-0AA3-4A9F-9B32-E54128BF297D}"/>
              </a:ext>
              <a:ext uri="{C183D7F6-B498-43B3-948B-1728B52AA6E4}">
                <adec:decorative xmlns:adec="http://schemas.microsoft.com/office/drawing/2017/decorative" val="1"/>
              </a:ext>
            </a:extLst>
          </p:cNvPr>
          <p:cNvGrpSpPr/>
          <p:nvPr/>
        </p:nvGrpSpPr>
        <p:grpSpPr>
          <a:xfrm>
            <a:off x="7438167" y="5487701"/>
            <a:ext cx="1775773" cy="628697"/>
            <a:chOff x="7438167" y="5487701"/>
            <a:chExt cx="1775773" cy="628697"/>
          </a:xfrm>
        </p:grpSpPr>
        <p:sp>
          <p:nvSpPr>
            <p:cNvPr id="487" name="Rectangle 486">
              <a:extLst>
                <a:ext uri="{FF2B5EF4-FFF2-40B4-BE49-F238E27FC236}">
                  <a16:creationId xmlns:a16="http://schemas.microsoft.com/office/drawing/2014/main" id="{9D60E101-3D13-4360-9D30-B2F296AA673F}"/>
                </a:ext>
              </a:extLst>
            </p:cNvPr>
            <p:cNvSpPr/>
            <p:nvPr/>
          </p:nvSpPr>
          <p:spPr bwMode="auto">
            <a:xfrm>
              <a:off x="7779457" y="5487701"/>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488" name="TextBox 487">
              <a:extLst>
                <a:ext uri="{FF2B5EF4-FFF2-40B4-BE49-F238E27FC236}">
                  <a16:creationId xmlns:a16="http://schemas.microsoft.com/office/drawing/2014/main" id="{75280CE2-CB72-45BF-812B-D766D0519F62}"/>
                </a:ext>
              </a:extLst>
            </p:cNvPr>
            <p:cNvSpPr txBox="1"/>
            <p:nvPr/>
          </p:nvSpPr>
          <p:spPr>
            <a:xfrm>
              <a:off x="7679780" y="5808621"/>
              <a:ext cx="15341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Elastic Kubernetes Service</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(EKS) clusters</a:t>
              </a:r>
              <a:endParaRPr kumimoji="0" lang="en-US" sz="1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489" name="Rectangle 488">
              <a:extLst>
                <a:ext uri="{FF2B5EF4-FFF2-40B4-BE49-F238E27FC236}">
                  <a16:creationId xmlns:a16="http://schemas.microsoft.com/office/drawing/2014/main" id="{332D4D77-3FBD-4529-B2C7-D9C1C8CDD6E4}"/>
                </a:ext>
              </a:extLst>
            </p:cNvPr>
            <p:cNvSpPr/>
            <p:nvPr/>
          </p:nvSpPr>
          <p:spPr bwMode="auto">
            <a:xfrm>
              <a:off x="7438167" y="5564259"/>
              <a:ext cx="406888" cy="25122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K8s</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API</a:t>
              </a:r>
            </a:p>
          </p:txBody>
        </p:sp>
        <p:pic>
          <p:nvPicPr>
            <p:cNvPr id="490" name="Graphic 489">
              <a:extLst>
                <a:ext uri="{FF2B5EF4-FFF2-40B4-BE49-F238E27FC236}">
                  <a16:creationId xmlns:a16="http://schemas.microsoft.com/office/drawing/2014/main" id="{BF420946-4417-42B1-9EC5-4D469207E3FB}"/>
                </a:ext>
                <a:ext uri="{C183D7F6-B498-43B3-948B-1728B52AA6E4}">
                  <adec:decorative xmlns:adec="http://schemas.microsoft.com/office/drawing/2017/decorative" val="1"/>
                </a:ext>
              </a:extLst>
            </p:cNvPr>
            <p:cNvPicPr>
              <a:picLocks noChangeAspect="1"/>
            </p:cNvPicPr>
            <p:nvPr/>
          </p:nvPicPr>
          <p:blipFill>
            <a:blip r:embed="rId79">
              <a:extLst>
                <a:ext uri="{96DAC541-7B7A-43D3-8B79-37D633B846F1}">
                  <asvg:svgBlip xmlns:asvg="http://schemas.microsoft.com/office/drawing/2016/SVG/main" r:embed="rId80"/>
                </a:ext>
              </a:extLst>
            </a:blip>
            <a:stretch>
              <a:fillRect/>
            </a:stretch>
          </p:blipFill>
          <p:spPr>
            <a:xfrm>
              <a:off x="7923577" y="5558580"/>
              <a:ext cx="274320" cy="274320"/>
            </a:xfrm>
            <a:prstGeom prst="rect">
              <a:avLst/>
            </a:prstGeom>
          </p:spPr>
        </p:pic>
        <p:pic>
          <p:nvPicPr>
            <p:cNvPr id="491" name="Graphic 490">
              <a:extLst>
                <a:ext uri="{FF2B5EF4-FFF2-40B4-BE49-F238E27FC236}">
                  <a16:creationId xmlns:a16="http://schemas.microsoft.com/office/drawing/2014/main" id="{B17992A8-4D40-4BF4-8BC6-CA0199787E10}"/>
                </a:ext>
                <a:ext uri="{C183D7F6-B498-43B3-948B-1728B52AA6E4}">
                  <adec:decorative xmlns:adec="http://schemas.microsoft.com/office/drawing/2017/decorative" val="1"/>
                </a:ext>
              </a:extLst>
            </p:cNvPr>
            <p:cNvPicPr>
              <a:picLocks noChangeAspect="1"/>
            </p:cNvPicPr>
            <p:nvPr/>
          </p:nvPicPr>
          <p:blipFill>
            <a:blip r:embed="rId79">
              <a:extLst>
                <a:ext uri="{96DAC541-7B7A-43D3-8B79-37D633B846F1}">
                  <asvg:svgBlip xmlns:asvg="http://schemas.microsoft.com/office/drawing/2016/SVG/main" r:embed="rId80"/>
                </a:ext>
              </a:extLst>
            </a:blip>
            <a:stretch>
              <a:fillRect/>
            </a:stretch>
          </p:blipFill>
          <p:spPr>
            <a:xfrm>
              <a:off x="8303545" y="5560573"/>
              <a:ext cx="274320" cy="274320"/>
            </a:xfrm>
            <a:prstGeom prst="rect">
              <a:avLst/>
            </a:prstGeom>
          </p:spPr>
        </p:pic>
        <p:pic>
          <p:nvPicPr>
            <p:cNvPr id="492" name="Graphic 491">
              <a:extLst>
                <a:ext uri="{FF2B5EF4-FFF2-40B4-BE49-F238E27FC236}">
                  <a16:creationId xmlns:a16="http://schemas.microsoft.com/office/drawing/2014/main" id="{89609365-63B9-4EFD-9840-59CB6631C9EA}"/>
                </a:ext>
                <a:ext uri="{C183D7F6-B498-43B3-948B-1728B52AA6E4}">
                  <adec:decorative xmlns:adec="http://schemas.microsoft.com/office/drawing/2017/decorative" val="1"/>
                </a:ext>
              </a:extLst>
            </p:cNvPr>
            <p:cNvPicPr>
              <a:picLocks noChangeAspect="1"/>
            </p:cNvPicPr>
            <p:nvPr/>
          </p:nvPicPr>
          <p:blipFill>
            <a:blip r:embed="rId79">
              <a:extLst>
                <a:ext uri="{96DAC541-7B7A-43D3-8B79-37D633B846F1}">
                  <asvg:svgBlip xmlns:asvg="http://schemas.microsoft.com/office/drawing/2016/SVG/main" r:embed="rId80"/>
                </a:ext>
              </a:extLst>
            </a:blip>
            <a:stretch>
              <a:fillRect/>
            </a:stretch>
          </p:blipFill>
          <p:spPr>
            <a:xfrm>
              <a:off x="8683513" y="5562566"/>
              <a:ext cx="274320" cy="274320"/>
            </a:xfrm>
            <a:prstGeom prst="rect">
              <a:avLst/>
            </a:prstGeom>
          </p:spPr>
        </p:pic>
      </p:grpSp>
      <p:grpSp>
        <p:nvGrpSpPr>
          <p:cNvPr id="493" name="Group 492">
            <a:extLst>
              <a:ext uri="{FF2B5EF4-FFF2-40B4-BE49-F238E27FC236}">
                <a16:creationId xmlns:a16="http://schemas.microsoft.com/office/drawing/2014/main" id="{67C7520B-C791-4E17-B89B-231C2354BB7B}"/>
              </a:ext>
              <a:ext uri="{C183D7F6-B498-43B3-948B-1728B52AA6E4}">
                <adec:decorative xmlns:adec="http://schemas.microsoft.com/office/drawing/2017/decorative" val="1"/>
              </a:ext>
            </a:extLst>
          </p:cNvPr>
          <p:cNvGrpSpPr/>
          <p:nvPr/>
        </p:nvGrpSpPr>
        <p:grpSpPr>
          <a:xfrm>
            <a:off x="9821267" y="5487701"/>
            <a:ext cx="1775773" cy="628697"/>
            <a:chOff x="9821267" y="5487701"/>
            <a:chExt cx="1775773" cy="628697"/>
          </a:xfrm>
        </p:grpSpPr>
        <p:sp>
          <p:nvSpPr>
            <p:cNvPr id="494" name="Rectangle 493">
              <a:extLst>
                <a:ext uri="{FF2B5EF4-FFF2-40B4-BE49-F238E27FC236}">
                  <a16:creationId xmlns:a16="http://schemas.microsoft.com/office/drawing/2014/main" id="{5E90E301-90D4-4D2A-8E16-2AD326A7358C}"/>
                </a:ext>
              </a:extLst>
            </p:cNvPr>
            <p:cNvSpPr/>
            <p:nvPr/>
          </p:nvSpPr>
          <p:spPr bwMode="auto">
            <a:xfrm>
              <a:off x="10162557" y="5487701"/>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495" name="TextBox 494">
              <a:extLst>
                <a:ext uri="{FF2B5EF4-FFF2-40B4-BE49-F238E27FC236}">
                  <a16:creationId xmlns:a16="http://schemas.microsoft.com/office/drawing/2014/main" id="{E62392D3-B04B-47F9-A7B9-29EC3158B39C}"/>
                </a:ext>
              </a:extLst>
            </p:cNvPr>
            <p:cNvSpPr txBox="1"/>
            <p:nvPr/>
          </p:nvSpPr>
          <p:spPr>
            <a:xfrm>
              <a:off x="10062880" y="5808621"/>
              <a:ext cx="15341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Google Kubernetes Engine</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(GKE) clusters</a:t>
              </a:r>
              <a:endParaRPr kumimoji="0" lang="en-US" sz="1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496" name="Rectangle 495">
              <a:extLst>
                <a:ext uri="{FF2B5EF4-FFF2-40B4-BE49-F238E27FC236}">
                  <a16:creationId xmlns:a16="http://schemas.microsoft.com/office/drawing/2014/main" id="{37F703A7-DF0D-4D48-8868-FEF2DFB02143}"/>
                </a:ext>
              </a:extLst>
            </p:cNvPr>
            <p:cNvSpPr/>
            <p:nvPr/>
          </p:nvSpPr>
          <p:spPr bwMode="auto">
            <a:xfrm>
              <a:off x="9821267" y="5564259"/>
              <a:ext cx="406888" cy="25122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K8s</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API</a:t>
              </a:r>
            </a:p>
          </p:txBody>
        </p:sp>
        <p:pic>
          <p:nvPicPr>
            <p:cNvPr id="497" name="Shape 339">
              <a:extLst>
                <a:ext uri="{FF2B5EF4-FFF2-40B4-BE49-F238E27FC236}">
                  <a16:creationId xmlns:a16="http://schemas.microsoft.com/office/drawing/2014/main" id="{78BD1819-546F-4993-88BC-2058FD743CA7}"/>
                </a:ext>
                <a:ext uri="{C183D7F6-B498-43B3-948B-1728B52AA6E4}">
                  <adec:decorative xmlns:adec="http://schemas.microsoft.com/office/drawing/2017/decorative" val="1"/>
                </a:ext>
              </a:extLst>
            </p:cNvPr>
            <p:cNvPicPr preferRelativeResize="0"/>
            <p:nvPr/>
          </p:nvPicPr>
          <p:blipFill rotWithShape="1">
            <a:blip r:embed="rId81"/>
            <a:srcRect t="5092" b="5092"/>
            <a:stretch/>
          </p:blipFill>
          <p:spPr>
            <a:xfrm>
              <a:off x="10321539" y="5558673"/>
              <a:ext cx="294383" cy="274320"/>
            </a:xfrm>
            <a:prstGeom prst="rect">
              <a:avLst/>
            </a:prstGeom>
          </p:spPr>
        </p:pic>
        <p:pic>
          <p:nvPicPr>
            <p:cNvPr id="498" name="Shape 339">
              <a:extLst>
                <a:ext uri="{FF2B5EF4-FFF2-40B4-BE49-F238E27FC236}">
                  <a16:creationId xmlns:a16="http://schemas.microsoft.com/office/drawing/2014/main" id="{B90729DC-70F5-4439-A3BE-5B03DB5E203E}"/>
                </a:ext>
                <a:ext uri="{C183D7F6-B498-43B3-948B-1728B52AA6E4}">
                  <adec:decorative xmlns:adec="http://schemas.microsoft.com/office/drawing/2017/decorative" val="1"/>
                </a:ext>
              </a:extLst>
            </p:cNvPr>
            <p:cNvPicPr preferRelativeResize="0"/>
            <p:nvPr/>
          </p:nvPicPr>
          <p:blipFill rotWithShape="1">
            <a:blip r:embed="rId81"/>
            <a:srcRect t="5092" b="5092"/>
            <a:stretch/>
          </p:blipFill>
          <p:spPr>
            <a:xfrm>
              <a:off x="10680709" y="5549280"/>
              <a:ext cx="294383" cy="274320"/>
            </a:xfrm>
            <a:prstGeom prst="rect">
              <a:avLst/>
            </a:prstGeom>
          </p:spPr>
        </p:pic>
        <p:pic>
          <p:nvPicPr>
            <p:cNvPr id="499" name="Shape 339">
              <a:extLst>
                <a:ext uri="{FF2B5EF4-FFF2-40B4-BE49-F238E27FC236}">
                  <a16:creationId xmlns:a16="http://schemas.microsoft.com/office/drawing/2014/main" id="{37BF698C-7D29-4858-BA31-F6C076EAE8DA}"/>
                </a:ext>
                <a:ext uri="{C183D7F6-B498-43B3-948B-1728B52AA6E4}">
                  <adec:decorative xmlns:adec="http://schemas.microsoft.com/office/drawing/2017/decorative" val="1"/>
                </a:ext>
              </a:extLst>
            </p:cNvPr>
            <p:cNvPicPr preferRelativeResize="0"/>
            <p:nvPr/>
          </p:nvPicPr>
          <p:blipFill rotWithShape="1">
            <a:blip r:embed="rId81"/>
            <a:srcRect t="5092" b="5092"/>
            <a:stretch/>
          </p:blipFill>
          <p:spPr>
            <a:xfrm>
              <a:off x="11039879" y="5539887"/>
              <a:ext cx="294383" cy="274320"/>
            </a:xfrm>
            <a:prstGeom prst="rect">
              <a:avLst/>
            </a:prstGeom>
          </p:spPr>
        </p:pic>
      </p:grpSp>
      <p:grpSp>
        <p:nvGrpSpPr>
          <p:cNvPr id="333" name="Group 332">
            <a:extLst>
              <a:ext uri="{FF2B5EF4-FFF2-40B4-BE49-F238E27FC236}">
                <a16:creationId xmlns:a16="http://schemas.microsoft.com/office/drawing/2014/main" id="{1F4C3FBD-5A29-44F6-8A81-B894C70DA2CD}"/>
              </a:ext>
              <a:ext uri="{C183D7F6-B498-43B3-948B-1728B52AA6E4}">
                <adec:decorative xmlns:adec="http://schemas.microsoft.com/office/drawing/2017/decorative" val="1"/>
              </a:ext>
            </a:extLst>
          </p:cNvPr>
          <p:cNvGrpSpPr/>
          <p:nvPr/>
        </p:nvGrpSpPr>
        <p:grpSpPr>
          <a:xfrm>
            <a:off x="2862053" y="2319805"/>
            <a:ext cx="9022016" cy="540102"/>
            <a:chOff x="2862053" y="2319805"/>
            <a:chExt cx="9022016" cy="540102"/>
          </a:xfrm>
        </p:grpSpPr>
        <p:sp>
          <p:nvSpPr>
            <p:cNvPr id="340" name="Rectangle 339">
              <a:extLst>
                <a:ext uri="{FF2B5EF4-FFF2-40B4-BE49-F238E27FC236}">
                  <a16:creationId xmlns:a16="http://schemas.microsoft.com/office/drawing/2014/main" id="{80D4E4A3-B6F0-4DD1-8A84-130262F6941C}"/>
                </a:ext>
              </a:extLst>
            </p:cNvPr>
            <p:cNvSpPr/>
            <p:nvPr/>
          </p:nvSpPr>
          <p:spPr bwMode="auto">
            <a:xfrm>
              <a:off x="2862053" y="2319805"/>
              <a:ext cx="9022016" cy="54010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350" name="Group 349">
              <a:extLst>
                <a:ext uri="{FF2B5EF4-FFF2-40B4-BE49-F238E27FC236}">
                  <a16:creationId xmlns:a16="http://schemas.microsoft.com/office/drawing/2014/main" id="{CDECEA31-AEA3-4A57-A169-FC91E7AE0405}"/>
                </a:ext>
              </a:extLst>
            </p:cNvPr>
            <p:cNvGrpSpPr/>
            <p:nvPr/>
          </p:nvGrpSpPr>
          <p:grpSpPr>
            <a:xfrm>
              <a:off x="3082281" y="2605353"/>
              <a:ext cx="8626062" cy="196097"/>
              <a:chOff x="2911677" y="2599393"/>
              <a:chExt cx="8626062" cy="286854"/>
            </a:xfrm>
          </p:grpSpPr>
          <p:sp>
            <p:nvSpPr>
              <p:cNvPr id="353" name="Rectangle 352">
                <a:extLst>
                  <a:ext uri="{FF2B5EF4-FFF2-40B4-BE49-F238E27FC236}">
                    <a16:creationId xmlns:a16="http://schemas.microsoft.com/office/drawing/2014/main" id="{DAF80A14-952A-4795-8085-1058916F1EA6}"/>
                  </a:ext>
                </a:extLst>
              </p:cNvPr>
              <p:cNvSpPr/>
              <p:nvPr/>
            </p:nvSpPr>
            <p:spPr bwMode="auto">
              <a:xfrm>
                <a:off x="5390791" y="2604467"/>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Secrets</a:t>
                </a:r>
              </a:p>
            </p:txBody>
          </p:sp>
          <p:sp>
            <p:nvSpPr>
              <p:cNvPr id="354" name="Rectangle 353">
                <a:extLst>
                  <a:ext uri="{FF2B5EF4-FFF2-40B4-BE49-F238E27FC236}">
                    <a16:creationId xmlns:a16="http://schemas.microsoft.com/office/drawing/2014/main" id="{42474311-1230-45F8-B3B8-6807A41440A2}"/>
                  </a:ext>
                </a:extLst>
              </p:cNvPr>
              <p:cNvSpPr/>
              <p:nvPr/>
            </p:nvSpPr>
            <p:spPr bwMode="auto">
              <a:xfrm>
                <a:off x="6633151" y="2606424"/>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Change Tracking</a:t>
                </a:r>
              </a:p>
            </p:txBody>
          </p:sp>
          <p:sp>
            <p:nvSpPr>
              <p:cNvPr id="355" name="Rectangle 354">
                <a:extLst>
                  <a:ext uri="{FF2B5EF4-FFF2-40B4-BE49-F238E27FC236}">
                    <a16:creationId xmlns:a16="http://schemas.microsoft.com/office/drawing/2014/main" id="{F04F4B4C-D3A9-4C00-9163-EEF6D122DA39}"/>
                  </a:ext>
                </a:extLst>
              </p:cNvPr>
              <p:cNvSpPr/>
              <p:nvPr/>
            </p:nvSpPr>
            <p:spPr bwMode="auto">
              <a:xfrm>
                <a:off x="10349019" y="2611927"/>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Automanage</a:t>
                </a:r>
              </a:p>
            </p:txBody>
          </p:sp>
          <p:sp>
            <p:nvSpPr>
              <p:cNvPr id="356" name="Rectangle 355">
                <a:extLst>
                  <a:ext uri="{FF2B5EF4-FFF2-40B4-BE49-F238E27FC236}">
                    <a16:creationId xmlns:a16="http://schemas.microsoft.com/office/drawing/2014/main" id="{F780689D-6B63-4454-9EE4-D6978BD74892}"/>
                  </a:ext>
                </a:extLst>
              </p:cNvPr>
              <p:cNvSpPr/>
              <p:nvPr/>
            </p:nvSpPr>
            <p:spPr bwMode="auto">
              <a:xfrm>
                <a:off x="4154037" y="2602146"/>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Monitoring &amp; Logs</a:t>
                </a:r>
              </a:p>
            </p:txBody>
          </p:sp>
          <p:sp>
            <p:nvSpPr>
              <p:cNvPr id="357" name="Rectangle 356">
                <a:extLst>
                  <a:ext uri="{FF2B5EF4-FFF2-40B4-BE49-F238E27FC236}">
                    <a16:creationId xmlns:a16="http://schemas.microsoft.com/office/drawing/2014/main" id="{C68D93E1-D8BA-4F2B-9323-F5BDD2144F9E}"/>
                  </a:ext>
                </a:extLst>
              </p:cNvPr>
              <p:cNvSpPr/>
              <p:nvPr/>
            </p:nvSpPr>
            <p:spPr bwMode="auto">
              <a:xfrm>
                <a:off x="7870539" y="2606299"/>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Extensibility</a:t>
                </a:r>
              </a:p>
            </p:txBody>
          </p:sp>
          <p:sp>
            <p:nvSpPr>
              <p:cNvPr id="358" name="Rectangle 357">
                <a:extLst>
                  <a:ext uri="{FF2B5EF4-FFF2-40B4-BE49-F238E27FC236}">
                    <a16:creationId xmlns:a16="http://schemas.microsoft.com/office/drawing/2014/main" id="{E7C76C99-64D8-497A-B62B-9581300EEF58}"/>
                  </a:ext>
                </a:extLst>
              </p:cNvPr>
              <p:cNvSpPr/>
              <p:nvPr/>
            </p:nvSpPr>
            <p:spPr bwMode="auto">
              <a:xfrm>
                <a:off x="9106659" y="2611929"/>
                <a:ext cx="1188720" cy="27431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Patching &amp; Updates</a:t>
                </a:r>
              </a:p>
            </p:txBody>
          </p:sp>
          <p:sp>
            <p:nvSpPr>
              <p:cNvPr id="362" name="Rectangle 361">
                <a:extLst>
                  <a:ext uri="{FF2B5EF4-FFF2-40B4-BE49-F238E27FC236}">
                    <a16:creationId xmlns:a16="http://schemas.microsoft.com/office/drawing/2014/main" id="{1F639E0F-07AE-4D8B-A79F-E747F2CA5302}"/>
                  </a:ext>
                </a:extLst>
              </p:cNvPr>
              <p:cNvSpPr/>
              <p:nvPr/>
            </p:nvSpPr>
            <p:spPr bwMode="auto">
              <a:xfrm>
                <a:off x="2911677" y="2599393"/>
                <a:ext cx="1188720" cy="27431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Threat Protection</a:t>
                </a:r>
              </a:p>
            </p:txBody>
          </p:sp>
        </p:grpSp>
        <p:sp>
          <p:nvSpPr>
            <p:cNvPr id="351" name="TextBox 350">
              <a:extLst>
                <a:ext uri="{FF2B5EF4-FFF2-40B4-BE49-F238E27FC236}">
                  <a16:creationId xmlns:a16="http://schemas.microsoft.com/office/drawing/2014/main" id="{AE0812F5-D8E2-4388-9981-E79C63DB0824}"/>
                </a:ext>
              </a:extLst>
            </p:cNvPr>
            <p:cNvSpPr txBox="1"/>
            <p:nvPr/>
          </p:nvSpPr>
          <p:spPr>
            <a:xfrm>
              <a:off x="6254643" y="2362000"/>
              <a:ext cx="2527300" cy="1577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Integration</a:t>
              </a:r>
            </a:p>
          </p:txBody>
        </p:sp>
        <p:pic>
          <p:nvPicPr>
            <p:cNvPr id="352" name="Graphic 351" descr="Azure arc icon">
              <a:extLst>
                <a:ext uri="{FF2B5EF4-FFF2-40B4-BE49-F238E27FC236}">
                  <a16:creationId xmlns:a16="http://schemas.microsoft.com/office/drawing/2014/main" id="{CC6F3803-D7A0-4403-9A6D-C44C5B22A347}"/>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6632747" y="2325025"/>
              <a:ext cx="274320" cy="274320"/>
            </a:xfrm>
            <a:prstGeom prst="rect">
              <a:avLst/>
            </a:prstGeom>
            <a:effectLst>
              <a:outerShdw blurRad="571500" algn="tl" rotWithShape="0">
                <a:srgbClr val="0078D4">
                  <a:alpha val="70000"/>
                </a:srgbClr>
              </a:outerShdw>
            </a:effectLst>
          </p:spPr>
        </p:pic>
      </p:grpSp>
      <p:cxnSp>
        <p:nvCxnSpPr>
          <p:cNvPr id="363" name="Connector: Elbow 362">
            <a:extLst>
              <a:ext uri="{FF2B5EF4-FFF2-40B4-BE49-F238E27FC236}">
                <a16:creationId xmlns:a16="http://schemas.microsoft.com/office/drawing/2014/main" id="{B12AB59E-4197-4630-8FE0-0B33BE6230D7}"/>
              </a:ext>
              <a:ext uri="{C183D7F6-B498-43B3-948B-1728B52AA6E4}">
                <adec:decorative xmlns:adec="http://schemas.microsoft.com/office/drawing/2017/decorative" val="1"/>
              </a:ext>
            </a:extLst>
          </p:cNvPr>
          <p:cNvCxnSpPr>
            <a:cxnSpLocks/>
            <a:stCxn id="220" idx="0"/>
            <a:endCxn id="340" idx="2"/>
          </p:cNvCxnSpPr>
          <p:nvPr/>
        </p:nvCxnSpPr>
        <p:spPr>
          <a:xfrm rot="5400000" flipH="1" flipV="1">
            <a:off x="5240284" y="1298504"/>
            <a:ext cx="571374" cy="3694180"/>
          </a:xfrm>
          <a:prstGeom prst="bentConnector3">
            <a:avLst>
              <a:gd name="adj1" fmla="val 50000"/>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4" name="Connector: Elbow 363">
            <a:extLst>
              <a:ext uri="{FF2B5EF4-FFF2-40B4-BE49-F238E27FC236}">
                <a16:creationId xmlns:a16="http://schemas.microsoft.com/office/drawing/2014/main" id="{CF4FFCD9-F2FB-4685-883D-F8C15E66F90B}"/>
              </a:ext>
              <a:ext uri="{C183D7F6-B498-43B3-948B-1728B52AA6E4}">
                <adec:decorative xmlns:adec="http://schemas.microsoft.com/office/drawing/2017/decorative" val="1"/>
              </a:ext>
            </a:extLst>
          </p:cNvPr>
          <p:cNvCxnSpPr>
            <a:cxnSpLocks/>
            <a:stCxn id="261" idx="0"/>
            <a:endCxn id="340" idx="2"/>
          </p:cNvCxnSpPr>
          <p:nvPr/>
        </p:nvCxnSpPr>
        <p:spPr>
          <a:xfrm rot="5400000" flipH="1" flipV="1">
            <a:off x="6432844" y="2491064"/>
            <a:ext cx="571373" cy="1309061"/>
          </a:xfrm>
          <a:prstGeom prst="bentConnector3">
            <a:avLst>
              <a:gd name="adj1" fmla="val 50000"/>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8" name="Connector: Elbow 367">
            <a:extLst>
              <a:ext uri="{FF2B5EF4-FFF2-40B4-BE49-F238E27FC236}">
                <a16:creationId xmlns:a16="http://schemas.microsoft.com/office/drawing/2014/main" id="{86935C05-22E8-41F1-890D-FF81CF346930}"/>
              </a:ext>
              <a:ext uri="{C183D7F6-B498-43B3-948B-1728B52AA6E4}">
                <adec:decorative xmlns:adec="http://schemas.microsoft.com/office/drawing/2017/decorative" val="1"/>
              </a:ext>
            </a:extLst>
          </p:cNvPr>
          <p:cNvCxnSpPr>
            <a:cxnSpLocks/>
            <a:stCxn id="319" idx="0"/>
            <a:endCxn id="340" idx="2"/>
          </p:cNvCxnSpPr>
          <p:nvPr/>
        </p:nvCxnSpPr>
        <p:spPr>
          <a:xfrm rot="16200000" flipV="1">
            <a:off x="7625404" y="2607564"/>
            <a:ext cx="571372" cy="1076058"/>
          </a:xfrm>
          <a:prstGeom prst="bentConnector3">
            <a:avLst>
              <a:gd name="adj1" fmla="val 50000"/>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0922288"/>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10FE6CB-7684-416B-A021-E2CD12D41079}"/>
              </a:ext>
              <a:ext uri="{C183D7F6-B498-43B3-948B-1728B52AA6E4}">
                <adec:decorative xmlns:adec="http://schemas.microsoft.com/office/drawing/2017/decorative" val="1"/>
              </a:ext>
            </a:extLst>
          </p:cNvPr>
          <p:cNvGrpSpPr/>
          <p:nvPr/>
        </p:nvGrpSpPr>
        <p:grpSpPr>
          <a:xfrm>
            <a:off x="34440" y="553746"/>
            <a:ext cx="12123121" cy="5750509"/>
            <a:chOff x="34440" y="1069411"/>
            <a:chExt cx="12123121" cy="5750509"/>
          </a:xfrm>
        </p:grpSpPr>
        <p:pic>
          <p:nvPicPr>
            <p:cNvPr id="42" name="Graphic 41" descr="Azure arc icon">
              <a:extLst>
                <a:ext uri="{FF2B5EF4-FFF2-40B4-BE49-F238E27FC236}">
                  <a16:creationId xmlns:a16="http://schemas.microsoft.com/office/drawing/2014/main" id="{905054C6-2EE4-1748-8191-D616D467AB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82418" y="4280858"/>
              <a:ext cx="588737" cy="588737"/>
            </a:xfrm>
            <a:prstGeom prst="rect">
              <a:avLst/>
            </a:prstGeom>
          </p:spPr>
        </p:pic>
        <p:cxnSp>
          <p:nvCxnSpPr>
            <p:cNvPr id="82" name="Straight Connector 81">
              <a:extLst>
                <a:ext uri="{FF2B5EF4-FFF2-40B4-BE49-F238E27FC236}">
                  <a16:creationId xmlns:a16="http://schemas.microsoft.com/office/drawing/2014/main" id="{D2028C38-02FB-3D40-9E0C-495A5AA0152B}"/>
                </a:ext>
                <a:ext uri="{C183D7F6-B498-43B3-948B-1728B52AA6E4}">
                  <adec:decorative xmlns:adec="http://schemas.microsoft.com/office/drawing/2017/decorative" val="1"/>
                </a:ext>
              </a:extLst>
            </p:cNvPr>
            <p:cNvCxnSpPr>
              <a:cxnSpLocks/>
            </p:cNvCxnSpPr>
            <p:nvPr/>
          </p:nvCxnSpPr>
          <p:spPr>
            <a:xfrm flipH="1">
              <a:off x="6076961" y="4215719"/>
              <a:ext cx="1" cy="215971"/>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Curved Connector 85">
              <a:extLst>
                <a:ext uri="{FF2B5EF4-FFF2-40B4-BE49-F238E27FC236}">
                  <a16:creationId xmlns:a16="http://schemas.microsoft.com/office/drawing/2014/main" id="{D1B54781-2A66-A941-8928-45BE971110E3}"/>
                </a:ext>
                <a:ext uri="{C183D7F6-B498-43B3-948B-1728B52AA6E4}">
                  <adec:decorative xmlns:adec="http://schemas.microsoft.com/office/drawing/2017/decorative" val="1"/>
                </a:ext>
              </a:extLst>
            </p:cNvPr>
            <p:cNvCxnSpPr>
              <a:cxnSpLocks/>
              <a:endCxn id="34" idx="0"/>
            </p:cNvCxnSpPr>
            <p:nvPr/>
          </p:nvCxnSpPr>
          <p:spPr>
            <a:xfrm rot="10800000" flipV="1">
              <a:off x="2983380" y="4635328"/>
              <a:ext cx="2706656" cy="400670"/>
            </a:xfrm>
            <a:prstGeom prst="curvedConnector2">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Curved Connector 91">
              <a:extLst>
                <a:ext uri="{FF2B5EF4-FFF2-40B4-BE49-F238E27FC236}">
                  <a16:creationId xmlns:a16="http://schemas.microsoft.com/office/drawing/2014/main" id="{268B78F5-6FB1-324A-A64C-D8C2EC509F1F}"/>
                </a:ext>
                <a:ext uri="{C183D7F6-B498-43B3-948B-1728B52AA6E4}">
                  <adec:decorative xmlns:adec="http://schemas.microsoft.com/office/drawing/2017/decorative" val="1"/>
                </a:ext>
              </a:extLst>
            </p:cNvPr>
            <p:cNvCxnSpPr>
              <a:cxnSpLocks/>
              <a:endCxn id="65" idx="0"/>
            </p:cNvCxnSpPr>
            <p:nvPr/>
          </p:nvCxnSpPr>
          <p:spPr>
            <a:xfrm>
              <a:off x="6463538" y="4622464"/>
              <a:ext cx="2746540" cy="397232"/>
            </a:xfrm>
            <a:prstGeom prst="curvedConnector2">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320FA93C-9D4D-C044-AAC1-0F8C0B99C86D}"/>
                </a:ext>
              </a:extLst>
            </p:cNvPr>
            <p:cNvSpPr txBox="1"/>
            <p:nvPr/>
          </p:nvSpPr>
          <p:spPr>
            <a:xfrm>
              <a:off x="5645418" y="4772835"/>
              <a:ext cx="862737"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Segoe UI" pitchFamily="34" charset="0"/>
                </a:rPr>
                <a:t>Azure Arc</a:t>
              </a:r>
            </a:p>
          </p:txBody>
        </p:sp>
        <p:sp>
          <p:nvSpPr>
            <p:cNvPr id="34" name="Rectangle 33">
              <a:extLst>
                <a:ext uri="{FF2B5EF4-FFF2-40B4-BE49-F238E27FC236}">
                  <a16:creationId xmlns:a16="http://schemas.microsoft.com/office/drawing/2014/main" id="{F19E9098-9904-5B4A-AB06-753A152EBF06}"/>
                </a:ext>
                <a:ext uri="{C183D7F6-B498-43B3-948B-1728B52AA6E4}">
                  <adec:decorative xmlns:adec="http://schemas.microsoft.com/office/drawing/2017/decorative" val="1"/>
                </a:ext>
              </a:extLst>
            </p:cNvPr>
            <p:cNvSpPr/>
            <p:nvPr/>
          </p:nvSpPr>
          <p:spPr bwMode="auto">
            <a:xfrm>
              <a:off x="34440" y="5035998"/>
              <a:ext cx="5897880" cy="178392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pic>
          <p:nvPicPr>
            <p:cNvPr id="35" name="Graphic 34" descr="Windows Virtual Machine icon">
              <a:extLst>
                <a:ext uri="{FF2B5EF4-FFF2-40B4-BE49-F238E27FC236}">
                  <a16:creationId xmlns:a16="http://schemas.microsoft.com/office/drawing/2014/main" id="{33A8A246-FF7A-5947-B304-CD8DE14DC9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8082" y="5149626"/>
              <a:ext cx="365760" cy="365760"/>
            </a:xfrm>
            <a:prstGeom prst="rect">
              <a:avLst/>
            </a:prstGeom>
          </p:spPr>
        </p:pic>
        <p:pic>
          <p:nvPicPr>
            <p:cNvPr id="36" name="Graphic 35" descr="Linux Virtual Machine icon">
              <a:extLst>
                <a:ext uri="{FF2B5EF4-FFF2-40B4-BE49-F238E27FC236}">
                  <a16:creationId xmlns:a16="http://schemas.microsoft.com/office/drawing/2014/main" id="{7D71138B-07D0-F048-A089-24FF273AD0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26013" y="5149626"/>
              <a:ext cx="365760" cy="365760"/>
            </a:xfrm>
            <a:prstGeom prst="rect">
              <a:avLst/>
            </a:prstGeom>
          </p:spPr>
        </p:pic>
        <p:sp>
          <p:nvSpPr>
            <p:cNvPr id="43" name="TextBox 42">
              <a:extLst>
                <a:ext uri="{FF2B5EF4-FFF2-40B4-BE49-F238E27FC236}">
                  <a16:creationId xmlns:a16="http://schemas.microsoft.com/office/drawing/2014/main" id="{1B7FDA80-C8AA-5D49-941A-A9C92BDD78CC}"/>
                </a:ext>
              </a:extLst>
            </p:cNvPr>
            <p:cNvSpPr txBox="1"/>
            <p:nvPr/>
          </p:nvSpPr>
          <p:spPr>
            <a:xfrm>
              <a:off x="325236" y="5495246"/>
              <a:ext cx="76655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Bare-Metal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Servers </a:t>
              </a:r>
            </a:p>
          </p:txBody>
        </p:sp>
        <p:pic>
          <p:nvPicPr>
            <p:cNvPr id="45" name="Graphic 44" descr="Bare metal servers icon">
              <a:extLst>
                <a:ext uri="{FF2B5EF4-FFF2-40B4-BE49-F238E27FC236}">
                  <a16:creationId xmlns:a16="http://schemas.microsoft.com/office/drawing/2014/main" id="{950AFB4A-28E9-B34B-B8E0-4CCE35D9CC2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5635" y="5124274"/>
              <a:ext cx="365760" cy="365760"/>
            </a:xfrm>
            <a:prstGeom prst="rect">
              <a:avLst/>
            </a:prstGeom>
          </p:spPr>
        </p:pic>
        <p:sp>
          <p:nvSpPr>
            <p:cNvPr id="46" name="TextBox 45">
              <a:extLst>
                <a:ext uri="{FF2B5EF4-FFF2-40B4-BE49-F238E27FC236}">
                  <a16:creationId xmlns:a16="http://schemas.microsoft.com/office/drawing/2014/main" id="{5B521632-ACDA-2E47-8FA4-7791518C38AF}"/>
                </a:ext>
              </a:extLst>
            </p:cNvPr>
            <p:cNvSpPr txBox="1"/>
            <p:nvPr/>
          </p:nvSpPr>
          <p:spPr>
            <a:xfrm>
              <a:off x="993544" y="5495086"/>
              <a:ext cx="112723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Windows &amp; Linux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Servers</a:t>
              </a:r>
            </a:p>
          </p:txBody>
        </p:sp>
        <p:sp>
          <p:nvSpPr>
            <p:cNvPr id="51" name="TextBox 50">
              <a:extLst>
                <a:ext uri="{FF2B5EF4-FFF2-40B4-BE49-F238E27FC236}">
                  <a16:creationId xmlns:a16="http://schemas.microsoft.com/office/drawing/2014/main" id="{7464D5CF-98DF-1743-B6C0-39905B7BAA88}"/>
                </a:ext>
              </a:extLst>
            </p:cNvPr>
            <p:cNvSpPr txBox="1"/>
            <p:nvPr/>
          </p:nvSpPr>
          <p:spPr>
            <a:xfrm>
              <a:off x="2011351" y="5492209"/>
              <a:ext cx="105990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Kubernetes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Bare-Metal / VM</a:t>
              </a:r>
            </a:p>
          </p:txBody>
        </p:sp>
        <p:pic>
          <p:nvPicPr>
            <p:cNvPr id="50" name="Picture 49" descr="Kubernetes icon">
              <a:extLst>
                <a:ext uri="{FF2B5EF4-FFF2-40B4-BE49-F238E27FC236}">
                  <a16:creationId xmlns:a16="http://schemas.microsoft.com/office/drawing/2014/main" id="{D5237B4D-F308-2E49-99AC-D82F382BEDE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59369" y="5148355"/>
              <a:ext cx="377072" cy="365760"/>
            </a:xfrm>
            <a:prstGeom prst="rect">
              <a:avLst/>
            </a:prstGeom>
          </p:spPr>
        </p:pic>
        <p:sp>
          <p:nvSpPr>
            <p:cNvPr id="118" name="Rectangle 117">
              <a:extLst>
                <a:ext uri="{FF2B5EF4-FFF2-40B4-BE49-F238E27FC236}">
                  <a16:creationId xmlns:a16="http://schemas.microsoft.com/office/drawing/2014/main" id="{D7F12A65-FD5E-A440-9B33-E6CD9413E078}"/>
                </a:ext>
                <a:ext uri="{C183D7F6-B498-43B3-948B-1728B52AA6E4}">
                  <adec:decorative xmlns:adec="http://schemas.microsoft.com/office/drawing/2017/decorative" val="1"/>
                </a:ext>
              </a:extLst>
            </p:cNvPr>
            <p:cNvSpPr/>
            <p:nvPr/>
          </p:nvSpPr>
          <p:spPr bwMode="auto">
            <a:xfrm>
              <a:off x="3843408" y="5902119"/>
              <a:ext cx="1579767" cy="550657"/>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grpSp>
          <p:nvGrpSpPr>
            <p:cNvPr id="119" name="Group 118">
              <a:extLst>
                <a:ext uri="{FF2B5EF4-FFF2-40B4-BE49-F238E27FC236}">
                  <a16:creationId xmlns:a16="http://schemas.microsoft.com/office/drawing/2014/main" id="{39724ED1-FC09-6240-A8D9-F88C6EC059EB}"/>
                </a:ext>
                <a:ext uri="{C183D7F6-B498-43B3-948B-1728B52AA6E4}">
                  <adec:decorative xmlns:adec="http://schemas.microsoft.com/office/drawing/2017/decorative" val="1"/>
                </a:ext>
              </a:extLst>
            </p:cNvPr>
            <p:cNvGrpSpPr/>
            <p:nvPr/>
          </p:nvGrpSpPr>
          <p:grpSpPr>
            <a:xfrm>
              <a:off x="4329168" y="5960178"/>
              <a:ext cx="609157" cy="274320"/>
              <a:chOff x="4121524" y="4059152"/>
              <a:chExt cx="609157" cy="274320"/>
            </a:xfrm>
          </p:grpSpPr>
          <p:pic>
            <p:nvPicPr>
              <p:cNvPr id="128" name="Graphic 127">
                <a:extLst>
                  <a:ext uri="{FF2B5EF4-FFF2-40B4-BE49-F238E27FC236}">
                    <a16:creationId xmlns:a16="http://schemas.microsoft.com/office/drawing/2014/main" id="{6E923684-01FC-C64A-9005-97DBDFB5AA8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21524" y="4059152"/>
                <a:ext cx="274320" cy="274320"/>
              </a:xfrm>
              <a:prstGeom prst="rect">
                <a:avLst/>
              </a:prstGeom>
            </p:spPr>
          </p:pic>
          <p:pic>
            <p:nvPicPr>
              <p:cNvPr id="130" name="Picture 129" descr="A close up of a sign&#10;&#10;Description automatically generated">
                <a:extLst>
                  <a:ext uri="{FF2B5EF4-FFF2-40B4-BE49-F238E27FC236}">
                    <a16:creationId xmlns:a16="http://schemas.microsoft.com/office/drawing/2014/main" id="{67DFE281-F73F-7345-A68A-E4A0710D32F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47877" y="4059152"/>
                <a:ext cx="282804" cy="274320"/>
              </a:xfrm>
              <a:prstGeom prst="rect">
                <a:avLst/>
              </a:prstGeom>
            </p:spPr>
          </p:pic>
        </p:grpSp>
        <p:sp>
          <p:nvSpPr>
            <p:cNvPr id="120" name="Rectangle 119">
              <a:extLst>
                <a:ext uri="{FF2B5EF4-FFF2-40B4-BE49-F238E27FC236}">
                  <a16:creationId xmlns:a16="http://schemas.microsoft.com/office/drawing/2014/main" id="{6F6946C9-0CAF-0549-8F9A-2E8C532D49B9}"/>
                </a:ext>
              </a:extLst>
            </p:cNvPr>
            <p:cNvSpPr/>
            <p:nvPr/>
          </p:nvSpPr>
          <p:spPr>
            <a:xfrm>
              <a:off x="3486393" y="6225731"/>
              <a:ext cx="2339911"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Data Controller</a:t>
              </a:r>
            </a:p>
          </p:txBody>
        </p:sp>
        <p:pic>
          <p:nvPicPr>
            <p:cNvPr id="121" name="Graphic 120">
              <a:extLst>
                <a:ext uri="{FF2B5EF4-FFF2-40B4-BE49-F238E27FC236}">
                  <a16:creationId xmlns:a16="http://schemas.microsoft.com/office/drawing/2014/main" id="{BA534A1F-7ADF-EE45-8C6C-CF6F674A7BA3}"/>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938325" y="5186089"/>
              <a:ext cx="274320" cy="274320"/>
            </a:xfrm>
            <a:prstGeom prst="rect">
              <a:avLst/>
            </a:prstGeom>
          </p:spPr>
        </p:pic>
        <p:sp>
          <p:nvSpPr>
            <p:cNvPr id="122" name="Rectangle 121">
              <a:extLst>
                <a:ext uri="{FF2B5EF4-FFF2-40B4-BE49-F238E27FC236}">
                  <a16:creationId xmlns:a16="http://schemas.microsoft.com/office/drawing/2014/main" id="{6E701DA4-E92F-034C-9099-7F3684795A21}"/>
                </a:ext>
              </a:extLst>
            </p:cNvPr>
            <p:cNvSpPr/>
            <p:nvPr/>
          </p:nvSpPr>
          <p:spPr>
            <a:xfrm>
              <a:off x="4669051" y="5414689"/>
              <a:ext cx="822662" cy="5078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PostgreSQL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Hyperscale</a:t>
              </a:r>
            </a:p>
          </p:txBody>
        </p:sp>
        <p:pic>
          <p:nvPicPr>
            <p:cNvPr id="123" name="Graphic 122">
              <a:extLst>
                <a:ext uri="{FF2B5EF4-FFF2-40B4-BE49-F238E27FC236}">
                  <a16:creationId xmlns:a16="http://schemas.microsoft.com/office/drawing/2014/main" id="{4EC9A9BB-883F-5348-8F52-1ED76D472871}"/>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107873" y="5186089"/>
              <a:ext cx="274320" cy="274320"/>
            </a:xfrm>
            <a:prstGeom prst="rect">
              <a:avLst/>
            </a:prstGeom>
          </p:spPr>
        </p:pic>
        <p:pic>
          <p:nvPicPr>
            <p:cNvPr id="124" name="Graphic 123">
              <a:extLst>
                <a:ext uri="{FF2B5EF4-FFF2-40B4-BE49-F238E27FC236}">
                  <a16:creationId xmlns:a16="http://schemas.microsoft.com/office/drawing/2014/main" id="{1BEE7FFB-8BA9-894A-8E31-E1F146CC80FD}"/>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328985" y="5186089"/>
              <a:ext cx="274320" cy="274320"/>
            </a:xfrm>
            <a:prstGeom prst="rect">
              <a:avLst/>
            </a:prstGeom>
          </p:spPr>
        </p:pic>
        <p:sp>
          <p:nvSpPr>
            <p:cNvPr id="125" name="Rectangle 124">
              <a:extLst>
                <a:ext uri="{FF2B5EF4-FFF2-40B4-BE49-F238E27FC236}">
                  <a16:creationId xmlns:a16="http://schemas.microsoft.com/office/drawing/2014/main" id="{ED6589E3-CE5C-F447-8801-1A61DC6934D1}"/>
                </a:ext>
              </a:extLst>
            </p:cNvPr>
            <p:cNvSpPr/>
            <p:nvPr/>
          </p:nvSpPr>
          <p:spPr>
            <a:xfrm>
              <a:off x="3091279" y="5414689"/>
              <a:ext cx="752129"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SQL Server</a:t>
              </a:r>
            </a:p>
          </p:txBody>
        </p:sp>
        <p:sp>
          <p:nvSpPr>
            <p:cNvPr id="126" name="Rectangle 125">
              <a:extLst>
                <a:ext uri="{FF2B5EF4-FFF2-40B4-BE49-F238E27FC236}">
                  <a16:creationId xmlns:a16="http://schemas.microsoft.com/office/drawing/2014/main" id="{8A5F01C9-3F8B-334D-94D6-9AF73686B9F0}"/>
                </a:ext>
              </a:extLst>
            </p:cNvPr>
            <p:cNvSpPr/>
            <p:nvPr/>
          </p:nvSpPr>
          <p:spPr>
            <a:xfrm>
              <a:off x="3770384" y="5414689"/>
              <a:ext cx="949299" cy="5078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SQL Managed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Instance</a:t>
              </a:r>
            </a:p>
          </p:txBody>
        </p:sp>
        <p:sp>
          <p:nvSpPr>
            <p:cNvPr id="53" name="Rectangle 52">
              <a:extLst>
                <a:ext uri="{FF2B5EF4-FFF2-40B4-BE49-F238E27FC236}">
                  <a16:creationId xmlns:a16="http://schemas.microsoft.com/office/drawing/2014/main" id="{1DFFCCCC-06BF-694F-8F08-A0CA8519D5CC}"/>
                </a:ext>
              </a:extLst>
            </p:cNvPr>
            <p:cNvSpPr/>
            <p:nvPr/>
          </p:nvSpPr>
          <p:spPr>
            <a:xfrm>
              <a:off x="1702665" y="6524306"/>
              <a:ext cx="2559290" cy="276999"/>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Fabrikam On-Premises Datacenter</a:t>
              </a:r>
            </a:p>
          </p:txBody>
        </p:sp>
        <p:sp>
          <p:nvSpPr>
            <p:cNvPr id="65" name="Rectangle 64">
              <a:extLst>
                <a:ext uri="{FF2B5EF4-FFF2-40B4-BE49-F238E27FC236}">
                  <a16:creationId xmlns:a16="http://schemas.microsoft.com/office/drawing/2014/main" id="{67AB7B39-67ED-904F-8CEE-106DE28A5540}"/>
                </a:ext>
                <a:ext uri="{C183D7F6-B498-43B3-948B-1728B52AA6E4}">
                  <adec:decorative xmlns:adec="http://schemas.microsoft.com/office/drawing/2017/decorative" val="1"/>
                </a:ext>
              </a:extLst>
            </p:cNvPr>
            <p:cNvSpPr/>
            <p:nvPr/>
          </p:nvSpPr>
          <p:spPr bwMode="auto">
            <a:xfrm>
              <a:off x="6262595" y="5019696"/>
              <a:ext cx="5894966" cy="178392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pic>
          <p:nvPicPr>
            <p:cNvPr id="56" name="Graphic 55">
              <a:extLst>
                <a:ext uri="{FF2B5EF4-FFF2-40B4-BE49-F238E27FC236}">
                  <a16:creationId xmlns:a16="http://schemas.microsoft.com/office/drawing/2014/main" id="{94F97567-056A-8D47-AD20-E13AECCE4821}"/>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405273" y="5556096"/>
              <a:ext cx="365760" cy="365760"/>
            </a:xfrm>
            <a:prstGeom prst="rect">
              <a:avLst/>
            </a:prstGeom>
          </p:spPr>
        </p:pic>
        <p:sp>
          <p:nvSpPr>
            <p:cNvPr id="57" name="TextBox 56">
              <a:extLst>
                <a:ext uri="{FF2B5EF4-FFF2-40B4-BE49-F238E27FC236}">
                  <a16:creationId xmlns:a16="http://schemas.microsoft.com/office/drawing/2014/main" id="{8570870F-545B-7443-8201-91ADCE882C53}"/>
                </a:ext>
              </a:extLst>
            </p:cNvPr>
            <p:cNvSpPr txBox="1"/>
            <p:nvPr/>
          </p:nvSpPr>
          <p:spPr>
            <a:xfrm>
              <a:off x="6369774" y="5910206"/>
              <a:ext cx="43633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AWS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EC2</a:t>
              </a:r>
            </a:p>
          </p:txBody>
        </p:sp>
        <p:pic>
          <p:nvPicPr>
            <p:cNvPr id="58" name="Shape 338">
              <a:extLst>
                <a:ext uri="{FF2B5EF4-FFF2-40B4-BE49-F238E27FC236}">
                  <a16:creationId xmlns:a16="http://schemas.microsoft.com/office/drawing/2014/main" id="{302693FD-4311-274F-82C3-3F5D2C2528FD}"/>
                </a:ext>
                <a:ext uri="{C183D7F6-B498-43B3-948B-1728B52AA6E4}">
                  <adec:decorative xmlns:adec="http://schemas.microsoft.com/office/drawing/2017/decorative" val="1"/>
                </a:ext>
              </a:extLst>
            </p:cNvPr>
            <p:cNvPicPr preferRelativeResize="0"/>
            <p:nvPr/>
          </p:nvPicPr>
          <p:blipFill rotWithShape="1">
            <a:blip r:embed="rId22"/>
            <a:srcRect t="5092" b="5092"/>
            <a:stretch/>
          </p:blipFill>
          <p:spPr>
            <a:xfrm>
              <a:off x="8148447" y="5556096"/>
              <a:ext cx="396142" cy="365760"/>
            </a:xfrm>
            <a:prstGeom prst="rect">
              <a:avLst/>
            </a:prstGeom>
          </p:spPr>
        </p:pic>
        <p:sp>
          <p:nvSpPr>
            <p:cNvPr id="59" name="TextBox 58">
              <a:extLst>
                <a:ext uri="{FF2B5EF4-FFF2-40B4-BE49-F238E27FC236}">
                  <a16:creationId xmlns:a16="http://schemas.microsoft.com/office/drawing/2014/main" id="{4BA7C66F-9AEE-DA40-8612-7BE8D4665942}"/>
                </a:ext>
              </a:extLst>
            </p:cNvPr>
            <p:cNvSpPr txBox="1"/>
            <p:nvPr/>
          </p:nvSpPr>
          <p:spPr>
            <a:xfrm>
              <a:off x="8036177" y="5921856"/>
              <a:ext cx="62068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GCP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Instance</a:t>
              </a:r>
            </a:p>
          </p:txBody>
        </p:sp>
        <p:pic>
          <p:nvPicPr>
            <p:cNvPr id="60" name="Shape 339">
              <a:extLst>
                <a:ext uri="{FF2B5EF4-FFF2-40B4-BE49-F238E27FC236}">
                  <a16:creationId xmlns:a16="http://schemas.microsoft.com/office/drawing/2014/main" id="{2742D1F9-466C-414B-A376-7A640AD3A3F5}"/>
                </a:ext>
                <a:ext uri="{C183D7F6-B498-43B3-948B-1728B52AA6E4}">
                  <adec:decorative xmlns:adec="http://schemas.microsoft.com/office/drawing/2017/decorative" val="1"/>
                </a:ext>
              </a:extLst>
            </p:cNvPr>
            <p:cNvPicPr preferRelativeResize="0"/>
            <p:nvPr/>
          </p:nvPicPr>
          <p:blipFill rotWithShape="1">
            <a:blip r:embed="rId23"/>
            <a:srcRect t="5092" b="5092"/>
            <a:stretch/>
          </p:blipFill>
          <p:spPr>
            <a:xfrm>
              <a:off x="8918503" y="5556096"/>
              <a:ext cx="393192" cy="365760"/>
            </a:xfrm>
            <a:prstGeom prst="rect">
              <a:avLst/>
            </a:prstGeom>
          </p:spPr>
        </p:pic>
        <p:sp>
          <p:nvSpPr>
            <p:cNvPr id="61" name="TextBox 60">
              <a:extLst>
                <a:ext uri="{FF2B5EF4-FFF2-40B4-BE49-F238E27FC236}">
                  <a16:creationId xmlns:a16="http://schemas.microsoft.com/office/drawing/2014/main" id="{C7126273-C4FC-4542-B367-A9655DE20805}"/>
                </a:ext>
              </a:extLst>
            </p:cNvPr>
            <p:cNvSpPr txBox="1"/>
            <p:nvPr/>
          </p:nvSpPr>
          <p:spPr>
            <a:xfrm>
              <a:off x="8683361" y="5910206"/>
              <a:ext cx="873957"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Google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Kubernetes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Engine (GKE)</a:t>
              </a:r>
            </a:p>
          </p:txBody>
        </p:sp>
        <p:pic>
          <p:nvPicPr>
            <p:cNvPr id="62" name="Graphic 61">
              <a:extLst>
                <a:ext uri="{FF2B5EF4-FFF2-40B4-BE49-F238E27FC236}">
                  <a16:creationId xmlns:a16="http://schemas.microsoft.com/office/drawing/2014/main" id="{2A3083A6-A626-1E40-8D35-F41C8FBDE063}"/>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081534" y="5562016"/>
              <a:ext cx="354110" cy="354110"/>
            </a:xfrm>
            <a:prstGeom prst="rect">
              <a:avLst/>
            </a:prstGeom>
          </p:spPr>
        </p:pic>
        <p:sp>
          <p:nvSpPr>
            <p:cNvPr id="63" name="Rectangle 62">
              <a:extLst>
                <a:ext uri="{FF2B5EF4-FFF2-40B4-BE49-F238E27FC236}">
                  <a16:creationId xmlns:a16="http://schemas.microsoft.com/office/drawing/2014/main" id="{8B0C2A3B-C309-3A46-A298-68C35A83ECA7}"/>
                </a:ext>
              </a:extLst>
            </p:cNvPr>
            <p:cNvSpPr/>
            <p:nvPr/>
          </p:nvSpPr>
          <p:spPr>
            <a:xfrm>
              <a:off x="6825869" y="5913829"/>
              <a:ext cx="857927" cy="5078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Elastic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Kubernetes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Service (EKS)</a:t>
              </a:r>
            </a:p>
          </p:txBody>
        </p:sp>
        <p:pic>
          <p:nvPicPr>
            <p:cNvPr id="138" name="Graphic 137">
              <a:extLst>
                <a:ext uri="{FF2B5EF4-FFF2-40B4-BE49-F238E27FC236}">
                  <a16:creationId xmlns:a16="http://schemas.microsoft.com/office/drawing/2014/main" id="{DD78163F-F486-6F4D-91F4-8C8DC6BF610B}"/>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67146" y="5107995"/>
              <a:ext cx="274320" cy="274320"/>
            </a:xfrm>
            <a:prstGeom prst="rect">
              <a:avLst/>
            </a:prstGeom>
          </p:spPr>
        </p:pic>
        <p:sp>
          <p:nvSpPr>
            <p:cNvPr id="139" name="Rectangle 138">
              <a:extLst>
                <a:ext uri="{FF2B5EF4-FFF2-40B4-BE49-F238E27FC236}">
                  <a16:creationId xmlns:a16="http://schemas.microsoft.com/office/drawing/2014/main" id="{282CD3EA-B754-B840-B31D-C03DFCB0B38D}"/>
                </a:ext>
              </a:extLst>
            </p:cNvPr>
            <p:cNvSpPr/>
            <p:nvPr/>
          </p:nvSpPr>
          <p:spPr>
            <a:xfrm>
              <a:off x="11313902" y="5336595"/>
              <a:ext cx="790601" cy="5078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PostgreSQL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Hyperscale</a:t>
              </a:r>
            </a:p>
          </p:txBody>
        </p:sp>
        <p:pic>
          <p:nvPicPr>
            <p:cNvPr id="140" name="Graphic 139">
              <a:extLst>
                <a:ext uri="{FF2B5EF4-FFF2-40B4-BE49-F238E27FC236}">
                  <a16:creationId xmlns:a16="http://schemas.microsoft.com/office/drawing/2014/main" id="{3EA6767C-2DFA-BA4A-8FEA-D99ADE032AC3}"/>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736694" y="5107995"/>
              <a:ext cx="274320" cy="274320"/>
            </a:xfrm>
            <a:prstGeom prst="rect">
              <a:avLst/>
            </a:prstGeom>
          </p:spPr>
        </p:pic>
        <p:pic>
          <p:nvPicPr>
            <p:cNvPr id="141" name="Graphic 140">
              <a:extLst>
                <a:ext uri="{FF2B5EF4-FFF2-40B4-BE49-F238E27FC236}">
                  <a16:creationId xmlns:a16="http://schemas.microsoft.com/office/drawing/2014/main" id="{FAE52BA4-2E22-974D-A5E8-F53331A6A8CE}"/>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957806" y="5107995"/>
              <a:ext cx="274320" cy="274320"/>
            </a:xfrm>
            <a:prstGeom prst="rect">
              <a:avLst/>
            </a:prstGeom>
          </p:spPr>
        </p:pic>
        <p:sp>
          <p:nvSpPr>
            <p:cNvPr id="142" name="Rectangle 141">
              <a:extLst>
                <a:ext uri="{FF2B5EF4-FFF2-40B4-BE49-F238E27FC236}">
                  <a16:creationId xmlns:a16="http://schemas.microsoft.com/office/drawing/2014/main" id="{4975D9E3-74C8-D646-B86D-F77378B9AB3B}"/>
                </a:ext>
              </a:extLst>
            </p:cNvPr>
            <p:cNvSpPr/>
            <p:nvPr/>
          </p:nvSpPr>
          <p:spPr>
            <a:xfrm>
              <a:off x="9720901" y="5336595"/>
              <a:ext cx="75052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SQL Server</a:t>
              </a:r>
            </a:p>
          </p:txBody>
        </p:sp>
        <p:sp>
          <p:nvSpPr>
            <p:cNvPr id="143" name="Rectangle 142">
              <a:extLst>
                <a:ext uri="{FF2B5EF4-FFF2-40B4-BE49-F238E27FC236}">
                  <a16:creationId xmlns:a16="http://schemas.microsoft.com/office/drawing/2014/main" id="{0BB0BC3E-AA4F-034F-B599-C71AD533650C}"/>
                </a:ext>
              </a:extLst>
            </p:cNvPr>
            <p:cNvSpPr/>
            <p:nvPr/>
          </p:nvSpPr>
          <p:spPr>
            <a:xfrm>
              <a:off x="10399205" y="5336595"/>
              <a:ext cx="949299" cy="5078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SQL Managed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Instance</a:t>
              </a:r>
            </a:p>
          </p:txBody>
        </p:sp>
        <p:sp>
          <p:nvSpPr>
            <p:cNvPr id="151" name="Rectangle 150">
              <a:extLst>
                <a:ext uri="{FF2B5EF4-FFF2-40B4-BE49-F238E27FC236}">
                  <a16:creationId xmlns:a16="http://schemas.microsoft.com/office/drawing/2014/main" id="{B8CE5791-2A6F-1D40-894B-B93ADC22E293}"/>
                </a:ext>
              </a:extLst>
            </p:cNvPr>
            <p:cNvSpPr/>
            <p:nvPr/>
          </p:nvSpPr>
          <p:spPr>
            <a:xfrm>
              <a:off x="7995020" y="6512143"/>
              <a:ext cx="2491708" cy="276999"/>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Fabrikam Multi-Cloud Workloads</a:t>
              </a:r>
            </a:p>
          </p:txBody>
        </p:sp>
        <p:grpSp>
          <p:nvGrpSpPr>
            <p:cNvPr id="7" name="Group 6">
              <a:extLst>
                <a:ext uri="{FF2B5EF4-FFF2-40B4-BE49-F238E27FC236}">
                  <a16:creationId xmlns:a16="http://schemas.microsoft.com/office/drawing/2014/main" id="{6E42E192-4C2D-470E-8DB5-BC108CBC214D}"/>
                </a:ext>
                <a:ext uri="{C183D7F6-B498-43B3-948B-1728B52AA6E4}">
                  <adec:decorative xmlns:adec="http://schemas.microsoft.com/office/drawing/2017/decorative" val="1"/>
                </a:ext>
              </a:extLst>
            </p:cNvPr>
            <p:cNvGrpSpPr/>
            <p:nvPr/>
          </p:nvGrpSpPr>
          <p:grpSpPr>
            <a:xfrm>
              <a:off x="3922905" y="1421389"/>
              <a:ext cx="4308112" cy="2747074"/>
              <a:chOff x="3922905" y="1421389"/>
              <a:chExt cx="4308112" cy="2747074"/>
            </a:xfrm>
          </p:grpSpPr>
          <p:sp>
            <p:nvSpPr>
              <p:cNvPr id="28" name="Rectangle 27">
                <a:extLst>
                  <a:ext uri="{FF2B5EF4-FFF2-40B4-BE49-F238E27FC236}">
                    <a16:creationId xmlns:a16="http://schemas.microsoft.com/office/drawing/2014/main" id="{DE288B19-4721-0E4D-8601-B131CD9E4F37}"/>
                  </a:ext>
                </a:extLst>
              </p:cNvPr>
              <p:cNvSpPr/>
              <p:nvPr/>
            </p:nvSpPr>
            <p:spPr bwMode="auto">
              <a:xfrm>
                <a:off x="3922905" y="1421389"/>
                <a:ext cx="4308112" cy="2747074"/>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Fabrikam Azure Tenant</a:t>
                </a:r>
              </a:p>
            </p:txBody>
          </p:sp>
          <p:pic>
            <p:nvPicPr>
              <p:cNvPr id="4" name="Graphic 3">
                <a:extLst>
                  <a:ext uri="{FF2B5EF4-FFF2-40B4-BE49-F238E27FC236}">
                    <a16:creationId xmlns:a16="http://schemas.microsoft.com/office/drawing/2014/main" id="{207FA8CA-762C-7B43-ADA0-D5591FCA0327}"/>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543299" y="1851960"/>
                <a:ext cx="365760" cy="365760"/>
              </a:xfrm>
              <a:prstGeom prst="rect">
                <a:avLst/>
              </a:prstGeom>
            </p:spPr>
          </p:pic>
          <p:pic>
            <p:nvPicPr>
              <p:cNvPr id="5" name="Graphic 4">
                <a:extLst>
                  <a:ext uri="{FF2B5EF4-FFF2-40B4-BE49-F238E27FC236}">
                    <a16:creationId xmlns:a16="http://schemas.microsoft.com/office/drawing/2014/main" id="{C6D69B63-2827-4544-A41F-ADCA93F9F080}"/>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477435" y="1821643"/>
                <a:ext cx="365760" cy="365760"/>
              </a:xfrm>
              <a:prstGeom prst="rect">
                <a:avLst/>
              </a:prstGeom>
            </p:spPr>
          </p:pic>
          <p:pic>
            <p:nvPicPr>
              <p:cNvPr id="6" name="Graphic 5">
                <a:extLst>
                  <a:ext uri="{FF2B5EF4-FFF2-40B4-BE49-F238E27FC236}">
                    <a16:creationId xmlns:a16="http://schemas.microsoft.com/office/drawing/2014/main" id="{831E0AD5-0166-854B-AFAF-476CC02B7680}"/>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535037" y="2519908"/>
                <a:ext cx="365760" cy="365760"/>
              </a:xfrm>
              <a:prstGeom prst="rect">
                <a:avLst/>
              </a:prstGeom>
            </p:spPr>
          </p:pic>
          <p:pic>
            <p:nvPicPr>
              <p:cNvPr id="8" name="Graphic 7">
                <a:extLst>
                  <a:ext uri="{FF2B5EF4-FFF2-40B4-BE49-F238E27FC236}">
                    <a16:creationId xmlns:a16="http://schemas.microsoft.com/office/drawing/2014/main" id="{A1147AD4-75FF-FC4B-B80C-325DA3522C3A}"/>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6338011" y="2514083"/>
                <a:ext cx="365760" cy="365760"/>
              </a:xfrm>
              <a:prstGeom prst="rect">
                <a:avLst/>
              </a:prstGeom>
            </p:spPr>
          </p:pic>
          <p:pic>
            <p:nvPicPr>
              <p:cNvPr id="11" name="Graphic 10">
                <a:extLst>
                  <a:ext uri="{FF2B5EF4-FFF2-40B4-BE49-F238E27FC236}">
                    <a16:creationId xmlns:a16="http://schemas.microsoft.com/office/drawing/2014/main" id="{5EABEF3F-4DE3-1347-9EBA-7F47693B0D26}"/>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471207" y="2517652"/>
                <a:ext cx="365760" cy="365760"/>
              </a:xfrm>
              <a:prstGeom prst="rect">
                <a:avLst/>
              </a:prstGeom>
            </p:spPr>
          </p:pic>
          <p:sp>
            <p:nvSpPr>
              <p:cNvPr id="12" name="TextBox 11">
                <a:extLst>
                  <a:ext uri="{FF2B5EF4-FFF2-40B4-BE49-F238E27FC236}">
                    <a16:creationId xmlns:a16="http://schemas.microsoft.com/office/drawing/2014/main" id="{1D306967-BB39-8F4D-9DFD-1633A9321459}"/>
                  </a:ext>
                </a:extLst>
              </p:cNvPr>
              <p:cNvSpPr txBox="1"/>
              <p:nvPr/>
            </p:nvSpPr>
            <p:spPr>
              <a:xfrm>
                <a:off x="6103364" y="2917741"/>
                <a:ext cx="845103"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Cosmos</a:t>
                </a:r>
                <a:r>
                  <a:rPr kumimoji="0" lang="en-US" sz="1000" b="0" i="0" u="none" strike="noStrike" kern="1200" cap="none" spc="0" normalizeH="0" baseline="0" noProof="0">
                    <a:ln>
                      <a:noFill/>
                    </a:ln>
                    <a:solidFill>
                      <a:srgbClr val="00B0F0"/>
                    </a:solidFill>
                    <a:effectLst/>
                    <a:uLnTx/>
                    <a:uFillTx/>
                    <a:latin typeface="Segoe UI Symbol" panose="020B0502040204020203" pitchFamily="34" charset="0"/>
                    <a:ea typeface="Segoe UI Symbol" panose="020B0502040204020203" pitchFamily="34" charset="0"/>
                    <a:cs typeface="+mn-cs"/>
                  </a:rPr>
                  <a:t> </a:t>
                </a: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DB</a:t>
                </a:r>
              </a:p>
            </p:txBody>
          </p:sp>
          <p:pic>
            <p:nvPicPr>
              <p:cNvPr id="14" name="Graphic 13">
                <a:extLst>
                  <a:ext uri="{FF2B5EF4-FFF2-40B4-BE49-F238E27FC236}">
                    <a16:creationId xmlns:a16="http://schemas.microsoft.com/office/drawing/2014/main" id="{26181F41-AD23-024F-B0EB-F9C12AD2AD3B}"/>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7269444" y="2524301"/>
                <a:ext cx="365760" cy="365760"/>
              </a:xfrm>
              <a:prstGeom prst="rect">
                <a:avLst/>
              </a:prstGeom>
            </p:spPr>
          </p:pic>
          <p:pic>
            <p:nvPicPr>
              <p:cNvPr id="16" name="Graphic 15">
                <a:extLst>
                  <a:ext uri="{FF2B5EF4-FFF2-40B4-BE49-F238E27FC236}">
                    <a16:creationId xmlns:a16="http://schemas.microsoft.com/office/drawing/2014/main" id="{EF27B5E4-222A-AB4F-8EF1-902E1F94EF03}"/>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6343038" y="1820323"/>
                <a:ext cx="365760" cy="365760"/>
              </a:xfrm>
              <a:prstGeom prst="rect">
                <a:avLst/>
              </a:prstGeom>
            </p:spPr>
          </p:pic>
          <p:sp>
            <p:nvSpPr>
              <p:cNvPr id="19" name="TextBox 18">
                <a:extLst>
                  <a:ext uri="{FF2B5EF4-FFF2-40B4-BE49-F238E27FC236}">
                    <a16:creationId xmlns:a16="http://schemas.microsoft.com/office/drawing/2014/main" id="{637240C7-92BA-AF4A-8C7C-8D7DBB0E69E8}"/>
                  </a:ext>
                </a:extLst>
              </p:cNvPr>
              <p:cNvSpPr txBox="1"/>
              <p:nvPr/>
            </p:nvSpPr>
            <p:spPr>
              <a:xfrm>
                <a:off x="7069770" y="2916807"/>
                <a:ext cx="747320"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Functions</a:t>
                </a:r>
              </a:p>
            </p:txBody>
          </p:sp>
          <p:sp>
            <p:nvSpPr>
              <p:cNvPr id="20" name="TextBox 19">
                <a:extLst>
                  <a:ext uri="{FF2B5EF4-FFF2-40B4-BE49-F238E27FC236}">
                    <a16:creationId xmlns:a16="http://schemas.microsoft.com/office/drawing/2014/main" id="{4D92C7FD-6605-A146-93F9-4891C2C845C3}"/>
                  </a:ext>
                </a:extLst>
              </p:cNvPr>
              <p:cNvSpPr txBox="1"/>
              <p:nvPr/>
            </p:nvSpPr>
            <p:spPr>
              <a:xfrm>
                <a:off x="5326112" y="2888459"/>
                <a:ext cx="655949" cy="400110"/>
              </a:xfrm>
              <a:prstGeom prst="rect">
                <a:avLst/>
              </a:prstGeom>
              <a:noFill/>
            </p:spPr>
            <p:txBody>
              <a:bodyPr wrap="none"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Services</a:t>
                </a:r>
              </a:p>
            </p:txBody>
          </p:sp>
          <p:sp>
            <p:nvSpPr>
              <p:cNvPr id="21" name="TextBox 20">
                <a:extLst>
                  <a:ext uri="{FF2B5EF4-FFF2-40B4-BE49-F238E27FC236}">
                    <a16:creationId xmlns:a16="http://schemas.microsoft.com/office/drawing/2014/main" id="{E144D706-0007-3847-A618-F484D7E19D00}"/>
                  </a:ext>
                </a:extLst>
              </p:cNvPr>
              <p:cNvSpPr txBox="1"/>
              <p:nvPr/>
            </p:nvSpPr>
            <p:spPr>
              <a:xfrm>
                <a:off x="4292104" y="2898691"/>
                <a:ext cx="846707"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Kubernetes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Service</a:t>
                </a:r>
              </a:p>
            </p:txBody>
          </p:sp>
          <p:sp>
            <p:nvSpPr>
              <p:cNvPr id="22" name="TextBox 21">
                <a:extLst>
                  <a:ext uri="{FF2B5EF4-FFF2-40B4-BE49-F238E27FC236}">
                    <a16:creationId xmlns:a16="http://schemas.microsoft.com/office/drawing/2014/main" id="{9FA5E213-21C5-0A48-9C62-FCFE36234586}"/>
                  </a:ext>
                </a:extLst>
              </p:cNvPr>
              <p:cNvSpPr txBox="1"/>
              <p:nvPr/>
            </p:nvSpPr>
            <p:spPr>
              <a:xfrm>
                <a:off x="4134803" y="2221319"/>
                <a:ext cx="1160894"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Virtual Machines</a:t>
                </a:r>
              </a:p>
            </p:txBody>
          </p:sp>
          <p:sp>
            <p:nvSpPr>
              <p:cNvPr id="23" name="TextBox 22">
                <a:extLst>
                  <a:ext uri="{FF2B5EF4-FFF2-40B4-BE49-F238E27FC236}">
                    <a16:creationId xmlns:a16="http://schemas.microsoft.com/office/drawing/2014/main" id="{0AD40BC3-0767-AB4E-BF1B-8B8E07039938}"/>
                  </a:ext>
                </a:extLst>
              </p:cNvPr>
              <p:cNvSpPr txBox="1"/>
              <p:nvPr/>
            </p:nvSpPr>
            <p:spPr>
              <a:xfrm>
                <a:off x="5334128" y="2214062"/>
                <a:ext cx="639919"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Storage</a:t>
                </a:r>
              </a:p>
            </p:txBody>
          </p:sp>
          <p:sp>
            <p:nvSpPr>
              <p:cNvPr id="24" name="TextBox 23">
                <a:extLst>
                  <a:ext uri="{FF2B5EF4-FFF2-40B4-BE49-F238E27FC236}">
                    <a16:creationId xmlns:a16="http://schemas.microsoft.com/office/drawing/2014/main" id="{4D3438A1-F1EB-464A-BC50-F2F7E484E68D}"/>
                  </a:ext>
                </a:extLst>
              </p:cNvPr>
              <p:cNvSpPr txBox="1"/>
              <p:nvPr/>
            </p:nvSpPr>
            <p:spPr>
              <a:xfrm>
                <a:off x="6181912" y="2211851"/>
                <a:ext cx="688009" cy="246221"/>
              </a:xfrm>
              <a:prstGeom prst="rect">
                <a:avLst/>
              </a:prstGeom>
              <a:noFill/>
            </p:spPr>
            <p:txBody>
              <a:bodyPr wrap="none"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Network</a:t>
                </a:r>
              </a:p>
            </p:txBody>
          </p:sp>
          <p:pic>
            <p:nvPicPr>
              <p:cNvPr id="26" name="Graphic 25">
                <a:extLst>
                  <a:ext uri="{FF2B5EF4-FFF2-40B4-BE49-F238E27FC236}">
                    <a16:creationId xmlns:a16="http://schemas.microsoft.com/office/drawing/2014/main" id="{DD24565C-EB32-A642-AB1C-55AD41AE075E}"/>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7269444" y="1826818"/>
                <a:ext cx="365760" cy="365760"/>
              </a:xfrm>
              <a:prstGeom prst="rect">
                <a:avLst/>
              </a:prstGeom>
            </p:spPr>
          </p:pic>
          <p:sp>
            <p:nvSpPr>
              <p:cNvPr id="27" name="TextBox 26">
                <a:extLst>
                  <a:ext uri="{FF2B5EF4-FFF2-40B4-BE49-F238E27FC236}">
                    <a16:creationId xmlns:a16="http://schemas.microsoft.com/office/drawing/2014/main" id="{A2A8BFB0-C504-7A42-B786-A3830C9FDCB9}"/>
                  </a:ext>
                </a:extLst>
              </p:cNvPr>
              <p:cNvSpPr txBox="1"/>
              <p:nvPr/>
            </p:nvSpPr>
            <p:spPr>
              <a:xfrm>
                <a:off x="6979948" y="2184323"/>
                <a:ext cx="931665"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App</a:t>
                </a:r>
                <a:r>
                  <a:rPr kumimoji="0" lang="en-US" sz="1000" b="0" i="0" u="none" strike="noStrike" kern="1200" cap="none" spc="0" normalizeH="0" baseline="0" noProof="0">
                    <a:ln>
                      <a:noFill/>
                    </a:ln>
                    <a:solidFill>
                      <a:srgbClr val="00B0F0"/>
                    </a:solidFill>
                    <a:effectLst/>
                    <a:uLnTx/>
                    <a:uFillTx/>
                    <a:latin typeface="Segoe UI Symbol" panose="020B0502040204020203" pitchFamily="34" charset="0"/>
                    <a:ea typeface="Segoe UI Symbol" panose="020B0502040204020203" pitchFamily="34" charset="0"/>
                    <a:cs typeface="+mn-cs"/>
                  </a:rPr>
                  <a:t> </a:t>
                </a: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Services</a:t>
                </a:r>
              </a:p>
            </p:txBody>
          </p:sp>
          <p:sp>
            <p:nvSpPr>
              <p:cNvPr id="71" name="Rectangle 70">
                <a:extLst>
                  <a:ext uri="{FF2B5EF4-FFF2-40B4-BE49-F238E27FC236}">
                    <a16:creationId xmlns:a16="http://schemas.microsoft.com/office/drawing/2014/main" id="{2D7B2F74-31D0-944C-A840-9C13F1375BB3}"/>
                  </a:ext>
                </a:extLst>
              </p:cNvPr>
              <p:cNvSpPr/>
              <p:nvPr/>
            </p:nvSpPr>
            <p:spPr bwMode="auto">
              <a:xfrm>
                <a:off x="4425393" y="3275423"/>
                <a:ext cx="3303137" cy="86761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Azure Arc-enabled infrastructure &amp; services</a:t>
                </a:r>
              </a:p>
            </p:txBody>
          </p:sp>
          <p:grpSp>
            <p:nvGrpSpPr>
              <p:cNvPr id="76" name="Group 75">
                <a:extLst>
                  <a:ext uri="{FF2B5EF4-FFF2-40B4-BE49-F238E27FC236}">
                    <a16:creationId xmlns:a16="http://schemas.microsoft.com/office/drawing/2014/main" id="{D7F3476F-1AB4-5D47-83F0-1CCD599F9391}"/>
                  </a:ext>
                </a:extLst>
              </p:cNvPr>
              <p:cNvGrpSpPr/>
              <p:nvPr/>
            </p:nvGrpSpPr>
            <p:grpSpPr>
              <a:xfrm>
                <a:off x="4554272" y="3688296"/>
                <a:ext cx="3055032" cy="372484"/>
                <a:chOff x="4517180" y="3687010"/>
                <a:chExt cx="3055032" cy="372484"/>
              </a:xfrm>
            </p:grpSpPr>
            <p:pic>
              <p:nvPicPr>
                <p:cNvPr id="38" name="Graphic 37">
                  <a:extLst>
                    <a:ext uri="{FF2B5EF4-FFF2-40B4-BE49-F238E27FC236}">
                      <a16:creationId xmlns:a16="http://schemas.microsoft.com/office/drawing/2014/main" id="{5FCDA761-841A-E545-9833-80508F618413}"/>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517180" y="3687010"/>
                  <a:ext cx="365760" cy="365760"/>
                </a:xfrm>
                <a:prstGeom prst="rect">
                  <a:avLst/>
                </a:prstGeom>
              </p:spPr>
            </p:pic>
            <p:pic>
              <p:nvPicPr>
                <p:cNvPr id="72" name="Graphic 71">
                  <a:extLst>
                    <a:ext uri="{FF2B5EF4-FFF2-40B4-BE49-F238E27FC236}">
                      <a16:creationId xmlns:a16="http://schemas.microsoft.com/office/drawing/2014/main" id="{3EFA33F4-A6C2-9346-9908-19D92537031B}"/>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937460" y="3687010"/>
                  <a:ext cx="365760" cy="365760"/>
                </a:xfrm>
                <a:prstGeom prst="rect">
                  <a:avLst/>
                </a:prstGeom>
              </p:spPr>
            </p:pic>
            <p:pic>
              <p:nvPicPr>
                <p:cNvPr id="3" name="Graphic 2">
                  <a:extLst>
                    <a:ext uri="{FF2B5EF4-FFF2-40B4-BE49-F238E27FC236}">
                      <a16:creationId xmlns:a16="http://schemas.microsoft.com/office/drawing/2014/main" id="{4538D68F-FE9D-DE43-9652-B2690F950FDA}"/>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386655" y="3689909"/>
                  <a:ext cx="365760" cy="365760"/>
                </a:xfrm>
                <a:prstGeom prst="rect">
                  <a:avLst/>
                </a:prstGeom>
              </p:spPr>
            </p:pic>
            <p:pic>
              <p:nvPicPr>
                <p:cNvPr id="101" name="Graphic 100">
                  <a:extLst>
                    <a:ext uri="{FF2B5EF4-FFF2-40B4-BE49-F238E27FC236}">
                      <a16:creationId xmlns:a16="http://schemas.microsoft.com/office/drawing/2014/main" id="{3A341888-BBAE-CC44-86CD-A37085B121EF}"/>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860725" y="3693734"/>
                  <a:ext cx="365760" cy="365760"/>
                </a:xfrm>
                <a:prstGeom prst="rect">
                  <a:avLst/>
                </a:prstGeom>
              </p:spPr>
            </p:pic>
            <p:pic>
              <p:nvPicPr>
                <p:cNvPr id="155" name="Graphic 154">
                  <a:extLst>
                    <a:ext uri="{FF2B5EF4-FFF2-40B4-BE49-F238E27FC236}">
                      <a16:creationId xmlns:a16="http://schemas.microsoft.com/office/drawing/2014/main" id="{AA872C23-8508-4340-92F6-F5598948FBF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206452" y="3687010"/>
                  <a:ext cx="365760" cy="365760"/>
                </a:xfrm>
                <a:prstGeom prst="rect">
                  <a:avLst/>
                </a:prstGeom>
              </p:spPr>
            </p:pic>
            <p:pic>
              <p:nvPicPr>
                <p:cNvPr id="156" name="Graphic 155">
                  <a:extLst>
                    <a:ext uri="{FF2B5EF4-FFF2-40B4-BE49-F238E27FC236}">
                      <a16:creationId xmlns:a16="http://schemas.microsoft.com/office/drawing/2014/main" id="{3E715E64-DE3C-ED4C-BC8B-E038AF7E940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759115" y="3687010"/>
                  <a:ext cx="365760" cy="365760"/>
                </a:xfrm>
                <a:prstGeom prst="rect">
                  <a:avLst/>
                </a:prstGeom>
              </p:spPr>
            </p:pic>
            <p:pic>
              <p:nvPicPr>
                <p:cNvPr id="157" name="Graphic 156">
                  <a:extLst>
                    <a:ext uri="{FF2B5EF4-FFF2-40B4-BE49-F238E27FC236}">
                      <a16:creationId xmlns:a16="http://schemas.microsoft.com/office/drawing/2014/main" id="{463A01BE-C719-1947-AB19-309AA207056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309920" y="3687010"/>
                  <a:ext cx="365760" cy="365760"/>
                </a:xfrm>
                <a:prstGeom prst="rect">
                  <a:avLst/>
                </a:prstGeom>
              </p:spPr>
            </p:pic>
          </p:grpSp>
        </p:grpSp>
        <p:grpSp>
          <p:nvGrpSpPr>
            <p:cNvPr id="132" name="Group 131" descr="Microsoft Azure logo">
              <a:extLst>
                <a:ext uri="{FF2B5EF4-FFF2-40B4-BE49-F238E27FC236}">
                  <a16:creationId xmlns:a16="http://schemas.microsoft.com/office/drawing/2014/main" id="{4BDB8531-23C6-4672-9144-D8B0D4C83687}"/>
                </a:ext>
                <a:ext uri="{C183D7F6-B498-43B3-948B-1728B52AA6E4}">
                  <adec:decorative xmlns:adec="http://schemas.microsoft.com/office/drawing/2017/decorative" val="0"/>
                </a:ext>
              </a:extLst>
            </p:cNvPr>
            <p:cNvGrpSpPr/>
            <p:nvPr/>
          </p:nvGrpSpPr>
          <p:grpSpPr>
            <a:xfrm>
              <a:off x="5320468" y="1069411"/>
              <a:ext cx="1485637" cy="267552"/>
              <a:chOff x="8433304" y="2569966"/>
              <a:chExt cx="1685926" cy="311236"/>
            </a:xfrm>
          </p:grpSpPr>
          <p:pic>
            <p:nvPicPr>
              <p:cNvPr id="133" name="Picture 132" descr="A picture containing drawing&#10;&#10;Description automatically generated">
                <a:extLst>
                  <a:ext uri="{FF2B5EF4-FFF2-40B4-BE49-F238E27FC236}">
                    <a16:creationId xmlns:a16="http://schemas.microsoft.com/office/drawing/2014/main" id="{BAAD7B7C-7775-4C5D-97AC-191AC9B6536E}"/>
                  </a:ext>
                </a:extLst>
              </p:cNvPr>
              <p:cNvPicPr>
                <a:picLocks noChangeAspect="1"/>
              </p:cNvPicPr>
              <p:nvPr/>
            </p:nvPicPr>
            <p:blipFill rotWithShape="1">
              <a:blip r:embed="rId46">
                <a:extLst>
                  <a:ext uri="{28A0092B-C50C-407E-A947-70E740481C1C}">
                    <a14:useLocalDpi xmlns:a14="http://schemas.microsoft.com/office/drawing/2010/main" val="0"/>
                  </a:ext>
                </a:extLst>
              </a:blip>
              <a:srcRect r="82446" b="108"/>
              <a:stretch/>
            </p:blipFill>
            <p:spPr>
              <a:xfrm>
                <a:off x="8433304" y="2569966"/>
                <a:ext cx="295941" cy="310902"/>
              </a:xfrm>
              <a:prstGeom prst="rect">
                <a:avLst/>
              </a:prstGeom>
            </p:spPr>
          </p:pic>
          <p:pic>
            <p:nvPicPr>
              <p:cNvPr id="146" name="Picture 145" descr="A picture containing drawing&#10;&#10;Description automatically generated">
                <a:extLst>
                  <a:ext uri="{FF2B5EF4-FFF2-40B4-BE49-F238E27FC236}">
                    <a16:creationId xmlns:a16="http://schemas.microsoft.com/office/drawing/2014/main" id="{1F4BC07D-1A73-4B9E-ABDD-5ED5861A6E9F}"/>
                  </a:ext>
                </a:extLst>
              </p:cNvPr>
              <p:cNvPicPr>
                <a:picLocks noChangeAspect="1"/>
              </p:cNvPicPr>
              <p:nvPr/>
            </p:nvPicPr>
            <p:blipFill rotWithShape="1">
              <a:blip r:embed="rId47">
                <a:extLst>
                  <a:ext uri="{BEBA8EAE-BF5A-486C-A8C5-ECC9F3942E4B}">
                    <a14:imgProps xmlns:a14="http://schemas.microsoft.com/office/drawing/2010/main">
                      <a14:imgLayer r:embed="rId48">
                        <a14:imgEffect>
                          <a14:brightnessContrast bright="100000"/>
                        </a14:imgEffect>
                      </a14:imgLayer>
                    </a14:imgProps>
                  </a:ext>
                  <a:ext uri="{28A0092B-C50C-407E-A947-70E740481C1C}">
                    <a14:useLocalDpi xmlns:a14="http://schemas.microsoft.com/office/drawing/2010/main" val="0"/>
                  </a:ext>
                </a:extLst>
              </a:blip>
              <a:srcRect/>
              <a:stretch/>
            </p:blipFill>
            <p:spPr>
              <a:xfrm>
                <a:off x="8729245" y="2569966"/>
                <a:ext cx="1389985" cy="311236"/>
              </a:xfrm>
              <a:prstGeom prst="rect">
                <a:avLst/>
              </a:prstGeom>
            </p:spPr>
          </p:pic>
        </p:grpSp>
        <p:pic>
          <p:nvPicPr>
            <p:cNvPr id="29" name="Picture 2" descr="Fortanix - Runtime Encryption® with Intel® SGX">
              <a:extLst>
                <a:ext uri="{FF2B5EF4-FFF2-40B4-BE49-F238E27FC236}">
                  <a16:creationId xmlns:a16="http://schemas.microsoft.com/office/drawing/2014/main" id="{030DD989-04E4-400F-AC93-5DF48FCEFE97}"/>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8024468" y="5194321"/>
              <a:ext cx="1402180" cy="2410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AWS logo">
              <a:extLst>
                <a:ext uri="{FF2B5EF4-FFF2-40B4-BE49-F238E27FC236}">
                  <a16:creationId xmlns:a16="http://schemas.microsoft.com/office/drawing/2014/main" id="{5CDCEFD5-3E5A-4360-9007-4CC447CF633A}"/>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6630624" y="5108327"/>
              <a:ext cx="550177" cy="397653"/>
            </a:xfrm>
            <a:prstGeom prst="rect">
              <a:avLst/>
            </a:prstGeom>
          </p:spPr>
        </p:pic>
        <p:sp>
          <p:nvSpPr>
            <p:cNvPr id="109" name="Rectangle 108">
              <a:extLst>
                <a:ext uri="{FF2B5EF4-FFF2-40B4-BE49-F238E27FC236}">
                  <a16:creationId xmlns:a16="http://schemas.microsoft.com/office/drawing/2014/main" id="{8A28E67E-4FED-4973-8047-CF79B55DF2A3}"/>
                </a:ext>
                <a:ext uri="{C183D7F6-B498-43B3-948B-1728B52AA6E4}">
                  <adec:decorative xmlns:adec="http://schemas.microsoft.com/office/drawing/2017/decorative" val="1"/>
                </a:ext>
              </a:extLst>
            </p:cNvPr>
            <p:cNvSpPr/>
            <p:nvPr/>
          </p:nvSpPr>
          <p:spPr bwMode="auto">
            <a:xfrm>
              <a:off x="10165556" y="5901062"/>
              <a:ext cx="1579767" cy="550657"/>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grpSp>
          <p:nvGrpSpPr>
            <p:cNvPr id="110" name="Group 109">
              <a:extLst>
                <a:ext uri="{FF2B5EF4-FFF2-40B4-BE49-F238E27FC236}">
                  <a16:creationId xmlns:a16="http://schemas.microsoft.com/office/drawing/2014/main" id="{9A821831-4D15-4742-A91F-123DCFB68F3F}"/>
                </a:ext>
                <a:ext uri="{C183D7F6-B498-43B3-948B-1728B52AA6E4}">
                  <adec:decorative xmlns:adec="http://schemas.microsoft.com/office/drawing/2017/decorative" val="1"/>
                </a:ext>
              </a:extLst>
            </p:cNvPr>
            <p:cNvGrpSpPr/>
            <p:nvPr/>
          </p:nvGrpSpPr>
          <p:grpSpPr>
            <a:xfrm>
              <a:off x="10651316" y="5959121"/>
              <a:ext cx="609157" cy="274320"/>
              <a:chOff x="4121524" y="4059152"/>
              <a:chExt cx="609157" cy="274320"/>
            </a:xfrm>
          </p:grpSpPr>
          <p:pic>
            <p:nvPicPr>
              <p:cNvPr id="111" name="Graphic 110">
                <a:extLst>
                  <a:ext uri="{FF2B5EF4-FFF2-40B4-BE49-F238E27FC236}">
                    <a16:creationId xmlns:a16="http://schemas.microsoft.com/office/drawing/2014/main" id="{5DA046E2-7602-405B-B374-93D9C7F4BFE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21524" y="4059152"/>
                <a:ext cx="274320" cy="274320"/>
              </a:xfrm>
              <a:prstGeom prst="rect">
                <a:avLst/>
              </a:prstGeom>
            </p:spPr>
          </p:pic>
          <p:pic>
            <p:nvPicPr>
              <p:cNvPr id="112" name="Picture 111" descr="A close up of a sign&#10;&#10;Description automatically generated">
                <a:extLst>
                  <a:ext uri="{FF2B5EF4-FFF2-40B4-BE49-F238E27FC236}">
                    <a16:creationId xmlns:a16="http://schemas.microsoft.com/office/drawing/2014/main" id="{02D0D75A-6614-4641-8882-162D117B11E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47877" y="4059152"/>
                <a:ext cx="282804" cy="274320"/>
              </a:xfrm>
              <a:prstGeom prst="rect">
                <a:avLst/>
              </a:prstGeom>
            </p:spPr>
          </p:pic>
        </p:grpSp>
        <p:sp>
          <p:nvSpPr>
            <p:cNvPr id="113" name="Rectangle 112">
              <a:extLst>
                <a:ext uri="{FF2B5EF4-FFF2-40B4-BE49-F238E27FC236}">
                  <a16:creationId xmlns:a16="http://schemas.microsoft.com/office/drawing/2014/main" id="{57227636-82F7-43B9-BB08-A4B7F6B4006F}"/>
                </a:ext>
              </a:extLst>
            </p:cNvPr>
            <p:cNvSpPr/>
            <p:nvPr/>
          </p:nvSpPr>
          <p:spPr>
            <a:xfrm>
              <a:off x="9808541" y="6224674"/>
              <a:ext cx="2339911"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Data Controller</a:t>
              </a:r>
            </a:p>
          </p:txBody>
        </p:sp>
      </p:grpSp>
      <p:sp>
        <p:nvSpPr>
          <p:cNvPr id="10" name="Title 9">
            <a:extLst>
              <a:ext uri="{FF2B5EF4-FFF2-40B4-BE49-F238E27FC236}">
                <a16:creationId xmlns:a16="http://schemas.microsoft.com/office/drawing/2014/main" id="{CEFCBB98-9DEF-4C5F-9A09-E99ABF051ECA}"/>
              </a:ext>
            </a:extLst>
          </p:cNvPr>
          <p:cNvSpPr>
            <a:spLocks noGrp="1"/>
          </p:cNvSpPr>
          <p:nvPr>
            <p:ph type="title" idx="4294967295"/>
          </p:nvPr>
        </p:nvSpPr>
        <p:spPr>
          <a:xfrm>
            <a:off x="588263" y="-1107996"/>
            <a:ext cx="11018520" cy="1107996"/>
          </a:xfrm>
        </p:spPr>
        <p:txBody>
          <a:bodyPr vert="horz" wrap="square" lIns="0" tIns="0" rIns="0" bIns="0" rtlCol="0" anchor="b">
            <a:spAutoFit/>
          </a:bodyPr>
          <a:lstStyle/>
          <a:p>
            <a:r>
              <a:rPr lang="en-US" dirty="0"/>
              <a:t>Diagram</a:t>
            </a:r>
            <a:br>
              <a:rPr lang="en-US" dirty="0"/>
            </a:br>
            <a:endParaRPr lang="en-US" dirty="0"/>
          </a:p>
        </p:txBody>
      </p:sp>
    </p:spTree>
    <p:extLst>
      <p:ext uri="{BB962C8B-B14F-4D97-AF65-F5344CB8AC3E}">
        <p14:creationId xmlns:p14="http://schemas.microsoft.com/office/powerpoint/2010/main" val="2849856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EC335-69F8-40A1-BAD2-A8CE1252A1AD}"/>
              </a:ext>
            </a:extLst>
          </p:cNvPr>
          <p:cNvSpPr>
            <a:spLocks noGrp="1"/>
          </p:cNvSpPr>
          <p:nvPr>
            <p:ph type="title"/>
          </p:nvPr>
        </p:nvSpPr>
        <p:spPr>
          <a:xfrm>
            <a:off x="588263" y="457200"/>
            <a:ext cx="11018520" cy="861774"/>
          </a:xfrm>
        </p:spPr>
        <p:txBody>
          <a:bodyPr/>
          <a:lstStyle/>
          <a:p>
            <a:r>
              <a:rPr lang="en-US" noProof="0"/>
              <a:t>Azure Arc-enabled infrastructure</a:t>
            </a:r>
            <a:br>
              <a:rPr lang="en-US" noProof="0"/>
            </a:br>
            <a:r>
              <a:rPr lang="en-US" sz="2000" noProof="0">
                <a:latin typeface="+mn-lt"/>
              </a:rPr>
              <a:t>Bring on-premises and multi-cloud infrastructure to Azure </a:t>
            </a:r>
            <a:endParaRPr lang="en-US" sz="2000">
              <a:latin typeface="+mn-lt"/>
            </a:endParaRPr>
          </a:p>
        </p:txBody>
      </p:sp>
      <p:grpSp>
        <p:nvGrpSpPr>
          <p:cNvPr id="4" name="Group 3">
            <a:extLst>
              <a:ext uri="{FF2B5EF4-FFF2-40B4-BE49-F238E27FC236}">
                <a16:creationId xmlns:a16="http://schemas.microsoft.com/office/drawing/2014/main" id="{59A7901C-55FC-4F4A-BE3C-FCBFECD992B5}"/>
              </a:ext>
              <a:ext uri="{C183D7F6-B498-43B3-948B-1728B52AA6E4}">
                <adec:decorative xmlns:adec="http://schemas.microsoft.com/office/drawing/2017/decorative" val="1"/>
              </a:ext>
            </a:extLst>
          </p:cNvPr>
          <p:cNvGrpSpPr/>
          <p:nvPr/>
        </p:nvGrpSpPr>
        <p:grpSpPr>
          <a:xfrm>
            <a:off x="451846" y="1489683"/>
            <a:ext cx="11280246" cy="4985789"/>
            <a:chOff x="451846" y="1489683"/>
            <a:chExt cx="11280246" cy="4985789"/>
          </a:xfrm>
        </p:grpSpPr>
        <p:sp>
          <p:nvSpPr>
            <p:cNvPr id="37" name="Rectangle 36">
              <a:extLst>
                <a:ext uri="{FF2B5EF4-FFF2-40B4-BE49-F238E27FC236}">
                  <a16:creationId xmlns:a16="http://schemas.microsoft.com/office/drawing/2014/main" id="{6BDC3E58-D010-413E-ADEE-6AC5526F3FBC}"/>
                </a:ext>
                <a:ext uri="{C183D7F6-B498-43B3-948B-1728B52AA6E4}">
                  <adec:decorative xmlns:adec="http://schemas.microsoft.com/office/drawing/2017/decorative" val="1"/>
                </a:ext>
              </a:extLst>
            </p:cNvPr>
            <p:cNvSpPr/>
            <p:nvPr/>
          </p:nvSpPr>
          <p:spPr bwMode="auto">
            <a:xfrm>
              <a:off x="451846" y="1489683"/>
              <a:ext cx="3524474" cy="485722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j-ea"/>
                <a:cs typeface="+mj-cs"/>
              </a:endParaRPr>
            </a:p>
          </p:txBody>
        </p:sp>
        <p:pic>
          <p:nvPicPr>
            <p:cNvPr id="38" name="Graphic 37" descr="servers">
              <a:extLst>
                <a:ext uri="{FF2B5EF4-FFF2-40B4-BE49-F238E27FC236}">
                  <a16:creationId xmlns:a16="http://schemas.microsoft.com/office/drawing/2014/main" id="{37D0FC51-EBCF-4CA7-A5BC-A90D62132E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43003" y="1886783"/>
              <a:ext cx="542161" cy="542161"/>
            </a:xfrm>
            <a:prstGeom prst="rect">
              <a:avLst/>
            </a:prstGeom>
          </p:spPr>
        </p:pic>
        <p:sp>
          <p:nvSpPr>
            <p:cNvPr id="46" name="Rectangle 45">
              <a:extLst>
                <a:ext uri="{FF2B5EF4-FFF2-40B4-BE49-F238E27FC236}">
                  <a16:creationId xmlns:a16="http://schemas.microsoft.com/office/drawing/2014/main" id="{D456B27C-77BE-440A-B43E-7DE29DB62993}"/>
                </a:ext>
              </a:extLst>
            </p:cNvPr>
            <p:cNvSpPr/>
            <p:nvPr/>
          </p:nvSpPr>
          <p:spPr bwMode="auto">
            <a:xfrm>
              <a:off x="881860" y="2906791"/>
              <a:ext cx="2664448"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Azure Arc-enabled servers</a:t>
              </a:r>
            </a:p>
          </p:txBody>
        </p:sp>
        <p:sp>
          <p:nvSpPr>
            <p:cNvPr id="298" name="Rectangle 297">
              <a:extLst>
                <a:ext uri="{FF2B5EF4-FFF2-40B4-BE49-F238E27FC236}">
                  <a16:creationId xmlns:a16="http://schemas.microsoft.com/office/drawing/2014/main" id="{FE9496A8-BB4D-498E-96C2-484C4E1EBE34}"/>
                </a:ext>
              </a:extLst>
            </p:cNvPr>
            <p:cNvSpPr/>
            <p:nvPr/>
          </p:nvSpPr>
          <p:spPr bwMode="auto">
            <a:xfrm>
              <a:off x="1135360" y="6106140"/>
              <a:ext cx="2046958" cy="36933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1200">
                  <a:solidFill>
                    <a:srgbClr val="50E6FF"/>
                  </a:solidFill>
                  <a:latin typeface="Segoe UI Semibold"/>
                  <a:cs typeface="Segoe UI" pitchFamily="34" charset="0"/>
                </a:rPr>
                <a:t>GENERALLY AVAILABLE</a:t>
              </a:r>
            </a:p>
          </p:txBody>
        </p:sp>
        <p:sp>
          <p:nvSpPr>
            <p:cNvPr id="35" name="Rectangle 34">
              <a:extLst>
                <a:ext uri="{FF2B5EF4-FFF2-40B4-BE49-F238E27FC236}">
                  <a16:creationId xmlns:a16="http://schemas.microsoft.com/office/drawing/2014/main" id="{A8868574-4FF3-4B83-938B-9C40DF51C827}"/>
                </a:ext>
                <a:ext uri="{C183D7F6-B498-43B3-948B-1728B52AA6E4}">
                  <adec:decorative xmlns:adec="http://schemas.microsoft.com/office/drawing/2017/decorative" val="1"/>
                </a:ext>
              </a:extLst>
            </p:cNvPr>
            <p:cNvSpPr/>
            <p:nvPr/>
          </p:nvSpPr>
          <p:spPr bwMode="auto">
            <a:xfrm>
              <a:off x="4302110" y="1489683"/>
              <a:ext cx="3524474" cy="485722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j-ea"/>
                <a:cs typeface="+mj-cs"/>
              </a:endParaRPr>
            </a:p>
          </p:txBody>
        </p:sp>
        <p:grpSp>
          <p:nvGrpSpPr>
            <p:cNvPr id="50" name="Group 49" descr="Server and database">
              <a:extLst>
                <a:ext uri="{FF2B5EF4-FFF2-40B4-BE49-F238E27FC236}">
                  <a16:creationId xmlns:a16="http://schemas.microsoft.com/office/drawing/2014/main" id="{2DAA8193-F766-402B-9A26-DBA868138B97}"/>
                </a:ext>
              </a:extLst>
            </p:cNvPr>
            <p:cNvGrpSpPr/>
            <p:nvPr/>
          </p:nvGrpSpPr>
          <p:grpSpPr>
            <a:xfrm>
              <a:off x="5499748" y="1882765"/>
              <a:ext cx="1024959" cy="542161"/>
              <a:chOff x="-1606918" y="2945898"/>
              <a:chExt cx="1024959" cy="542161"/>
            </a:xfrm>
          </p:grpSpPr>
          <p:pic>
            <p:nvPicPr>
              <p:cNvPr id="51" name="Graphic 50">
                <a:extLst>
                  <a:ext uri="{FF2B5EF4-FFF2-40B4-BE49-F238E27FC236}">
                    <a16:creationId xmlns:a16="http://schemas.microsoft.com/office/drawing/2014/main" id="{AC1F2F9B-C623-408B-9CE7-1ED32CA33F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52" name="Database" descr=" Database">
                <a:extLst>
                  <a:ext uri="{FF2B5EF4-FFF2-40B4-BE49-F238E27FC236}">
                    <a16:creationId xmlns:a16="http://schemas.microsoft.com/office/drawing/2014/main" id="{17C55414-2FF2-438D-AF7F-8CA911C17489}"/>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48" name="Rectangle 47">
              <a:extLst>
                <a:ext uri="{FF2B5EF4-FFF2-40B4-BE49-F238E27FC236}">
                  <a16:creationId xmlns:a16="http://schemas.microsoft.com/office/drawing/2014/main" id="{B72E75E5-941D-4F52-B298-3B50FB8DBA22}"/>
                </a:ext>
              </a:extLst>
            </p:cNvPr>
            <p:cNvSpPr/>
            <p:nvPr/>
          </p:nvSpPr>
          <p:spPr bwMode="auto">
            <a:xfrm>
              <a:off x="4692144" y="2875002"/>
              <a:ext cx="2744405"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SQL Server on Arc-enabled</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800">
                  <a:solidFill>
                    <a:srgbClr val="FFFFFF"/>
                  </a:solidFill>
                  <a:latin typeface="Segoe UI"/>
                </a:rPr>
                <a:t>servers</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 name="Graphic 2" descr="Azure SQL">
              <a:extLst>
                <a:ext uri="{FF2B5EF4-FFF2-40B4-BE49-F238E27FC236}">
                  <a16:creationId xmlns:a16="http://schemas.microsoft.com/office/drawing/2014/main" id="{21606FB0-7163-48A7-B93F-242E19FE229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55446" y="4064698"/>
              <a:ext cx="1102345" cy="1102345"/>
            </a:xfrm>
            <a:prstGeom prst="rect">
              <a:avLst/>
            </a:prstGeom>
          </p:spPr>
        </p:pic>
        <p:sp>
          <p:nvSpPr>
            <p:cNvPr id="302" name="Rectangle 301">
              <a:extLst>
                <a:ext uri="{FF2B5EF4-FFF2-40B4-BE49-F238E27FC236}">
                  <a16:creationId xmlns:a16="http://schemas.microsoft.com/office/drawing/2014/main" id="{CBD24A8A-D76E-4C60-9C30-FB4AEC8049BD}"/>
                </a:ext>
              </a:extLst>
            </p:cNvPr>
            <p:cNvSpPr/>
            <p:nvPr/>
          </p:nvSpPr>
          <p:spPr bwMode="auto">
            <a:xfrm>
              <a:off x="5040868" y="6085323"/>
              <a:ext cx="2046958" cy="36933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E6FF"/>
                  </a:solidFill>
                  <a:latin typeface="Segoe UI Semibold"/>
                  <a:cs typeface="Segoe UI" pitchFamily="34" charset="0"/>
                </a:rPr>
                <a:t>PUBLIC PREVIEW</a:t>
              </a:r>
              <a:endPar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9" name="Rectangle 38">
              <a:extLst>
                <a:ext uri="{FF2B5EF4-FFF2-40B4-BE49-F238E27FC236}">
                  <a16:creationId xmlns:a16="http://schemas.microsoft.com/office/drawing/2014/main" id="{F964E636-B8BC-4405-8E81-F77B59694375}"/>
                </a:ext>
                <a:ext uri="{C183D7F6-B498-43B3-948B-1728B52AA6E4}">
                  <adec:decorative xmlns:adec="http://schemas.microsoft.com/office/drawing/2017/decorative" val="1"/>
                </a:ext>
              </a:extLst>
            </p:cNvPr>
            <p:cNvSpPr/>
            <p:nvPr/>
          </p:nvSpPr>
          <p:spPr bwMode="auto">
            <a:xfrm>
              <a:off x="8207618" y="1489683"/>
              <a:ext cx="3524474" cy="485722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j-ea"/>
                <a:cs typeface="+mj-cs"/>
              </a:endParaRPr>
            </a:p>
          </p:txBody>
        </p:sp>
        <p:pic>
          <p:nvPicPr>
            <p:cNvPr id="44" name="Picture 43" descr="kubernetes">
              <a:extLst>
                <a:ext uri="{FF2B5EF4-FFF2-40B4-BE49-F238E27FC236}">
                  <a16:creationId xmlns:a16="http://schemas.microsoft.com/office/drawing/2014/main" id="{606CA2DD-2E57-4836-BEB2-64601CDD25E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3152" y="1814542"/>
              <a:ext cx="713408" cy="692006"/>
            </a:xfrm>
            <a:prstGeom prst="rect">
              <a:avLst/>
            </a:prstGeom>
          </p:spPr>
        </p:pic>
        <p:sp>
          <p:nvSpPr>
            <p:cNvPr id="42" name="Rectangle 41">
              <a:extLst>
                <a:ext uri="{FF2B5EF4-FFF2-40B4-BE49-F238E27FC236}">
                  <a16:creationId xmlns:a16="http://schemas.microsoft.com/office/drawing/2014/main" id="{9059F0DC-B36F-4E78-833F-EC30DE2A8BC4}"/>
                </a:ext>
              </a:extLst>
            </p:cNvPr>
            <p:cNvSpPr/>
            <p:nvPr/>
          </p:nvSpPr>
          <p:spPr bwMode="auto">
            <a:xfrm>
              <a:off x="8423086" y="2906791"/>
              <a:ext cx="3093539"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Azure Arc-enabled Kubernetes</a:t>
              </a:r>
            </a:p>
          </p:txBody>
        </p:sp>
        <p:pic>
          <p:nvPicPr>
            <p:cNvPr id="64" name="Picture 63" descr="A picture containing drawing&#10;&#10;Description automatically generated">
              <a:extLst>
                <a:ext uri="{FF2B5EF4-FFF2-40B4-BE49-F238E27FC236}">
                  <a16:creationId xmlns:a16="http://schemas.microsoft.com/office/drawing/2014/main" id="{904D8320-D1F9-4FEE-9D23-0242B2F45F7B}"/>
                </a:ext>
              </a:extLst>
            </p:cNvPr>
            <p:cNvPicPr>
              <a:picLocks noChangeAspect="1"/>
            </p:cNvPicPr>
            <p:nvPr/>
          </p:nvPicPr>
          <p:blipFill>
            <a:blip r:embed="rId9"/>
            <a:stretch>
              <a:fillRect/>
            </a:stretch>
          </p:blipFill>
          <p:spPr>
            <a:xfrm>
              <a:off x="9705607" y="3842461"/>
              <a:ext cx="620301" cy="527256"/>
            </a:xfrm>
            <a:prstGeom prst="rect">
              <a:avLst/>
            </a:prstGeom>
          </p:spPr>
        </p:pic>
        <p:pic>
          <p:nvPicPr>
            <p:cNvPr id="67" name="Kubernetes" descr="Kubernetes">
              <a:extLst>
                <a:ext uri="{FF2B5EF4-FFF2-40B4-BE49-F238E27FC236}">
                  <a16:creationId xmlns:a16="http://schemas.microsoft.com/office/drawing/2014/main" id="{CBD0631A-2C3E-46BF-AF86-8E62FAE02C3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782094" y="3903859"/>
              <a:ext cx="428244" cy="428242"/>
            </a:xfrm>
            <a:prstGeom prst="rect">
              <a:avLst/>
            </a:prstGeom>
          </p:spPr>
        </p:pic>
        <p:grpSp>
          <p:nvGrpSpPr>
            <p:cNvPr id="68" name="Group 67" descr="OpenShift logo">
              <a:extLst>
                <a:ext uri="{FF2B5EF4-FFF2-40B4-BE49-F238E27FC236}">
                  <a16:creationId xmlns:a16="http://schemas.microsoft.com/office/drawing/2014/main" id="{2939CFCF-540F-4761-B8AE-EA82B2B47349}"/>
                </a:ext>
              </a:extLst>
            </p:cNvPr>
            <p:cNvGrpSpPr/>
            <p:nvPr/>
          </p:nvGrpSpPr>
          <p:grpSpPr>
            <a:xfrm>
              <a:off x="9495239" y="4663178"/>
              <a:ext cx="1019112" cy="560317"/>
              <a:chOff x="7283594" y="4604759"/>
              <a:chExt cx="1019112" cy="560317"/>
            </a:xfrm>
          </p:grpSpPr>
          <p:pic>
            <p:nvPicPr>
              <p:cNvPr id="72" name="Picture 4" descr="Image result for openshift">
                <a:extLst>
                  <a:ext uri="{FF2B5EF4-FFF2-40B4-BE49-F238E27FC236}">
                    <a16:creationId xmlns:a16="http://schemas.microsoft.com/office/drawing/2014/main" id="{0E31F7CD-033A-4AA0-BA44-48D8CFF2233E}"/>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b="21931"/>
              <a:stretch/>
            </p:blipFill>
            <p:spPr bwMode="auto">
              <a:xfrm>
                <a:off x="7562713" y="4604759"/>
                <a:ext cx="460874" cy="378998"/>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1090">
                <a:extLst>
                  <a:ext uri="{FF2B5EF4-FFF2-40B4-BE49-F238E27FC236}">
                    <a16:creationId xmlns:a16="http://schemas.microsoft.com/office/drawing/2014/main" id="{D9D6C72D-CC48-4598-AFE8-0B6413C03BF6}"/>
                  </a:ext>
                </a:extLst>
              </p:cNvPr>
              <p:cNvSpPr txBox="1"/>
              <p:nvPr/>
            </p:nvSpPr>
            <p:spPr>
              <a:xfrm>
                <a:off x="7283594" y="4949632"/>
                <a:ext cx="1019112" cy="215444"/>
              </a:xfrm>
              <a:prstGeom prst="rect">
                <a:avLst/>
              </a:prstGeom>
              <a:noFill/>
            </p:spPr>
            <p:txBody>
              <a:bodyPr wrap="square"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OpenShift</a:t>
                </a:r>
              </a:p>
            </p:txBody>
          </p:sp>
        </p:grpSp>
        <p:grpSp>
          <p:nvGrpSpPr>
            <p:cNvPr id="69" name="Group 68" descr="Rancher logo">
              <a:extLst>
                <a:ext uri="{FF2B5EF4-FFF2-40B4-BE49-F238E27FC236}">
                  <a16:creationId xmlns:a16="http://schemas.microsoft.com/office/drawing/2014/main" id="{704920E4-F2E3-4443-BDCC-053D41B52AF0}"/>
                </a:ext>
              </a:extLst>
            </p:cNvPr>
            <p:cNvGrpSpPr/>
            <p:nvPr/>
          </p:nvGrpSpPr>
          <p:grpSpPr>
            <a:xfrm>
              <a:off x="8649311" y="4792606"/>
              <a:ext cx="693812" cy="352564"/>
              <a:chOff x="8253139" y="4775717"/>
              <a:chExt cx="693812" cy="352564"/>
            </a:xfrm>
          </p:grpSpPr>
          <p:pic>
            <p:nvPicPr>
              <p:cNvPr id="70" name="Picture 69" descr="A close up of a sign&#10;&#10;Description automatically generated">
                <a:extLst>
                  <a:ext uri="{FF2B5EF4-FFF2-40B4-BE49-F238E27FC236}">
                    <a16:creationId xmlns:a16="http://schemas.microsoft.com/office/drawing/2014/main" id="{E70F20A8-466C-4511-8E1B-F0DF9C1E41E3}"/>
                  </a:ext>
                </a:extLst>
              </p:cNvPr>
              <p:cNvPicPr>
                <a:picLocks noChangeAspect="1"/>
              </p:cNvPicPr>
              <p:nvPr/>
            </p:nvPicPr>
            <p:blipFill rotWithShape="1">
              <a:blip r:embed="rId13"/>
              <a:srcRect b="38834"/>
              <a:stretch/>
            </p:blipFill>
            <p:spPr>
              <a:xfrm>
                <a:off x="8253139" y="4775717"/>
                <a:ext cx="693812" cy="215445"/>
              </a:xfrm>
              <a:prstGeom prst="rect">
                <a:avLst/>
              </a:prstGeom>
            </p:spPr>
          </p:pic>
          <p:pic>
            <p:nvPicPr>
              <p:cNvPr id="71" name="Picture 70" descr="A close up of a sign&#10;&#10;Description automatically generated">
                <a:extLst>
                  <a:ext uri="{FF2B5EF4-FFF2-40B4-BE49-F238E27FC236}">
                    <a16:creationId xmlns:a16="http://schemas.microsoft.com/office/drawing/2014/main" id="{F1460237-790D-4C72-9167-C499C963EF95}"/>
                  </a:ext>
                </a:extLst>
              </p:cNvPr>
              <p:cNvPicPr>
                <a:picLocks noChangeAspect="1"/>
              </p:cNvPicPr>
              <p:nvPr/>
            </p:nvPicPr>
            <p:blipFill rotWithShape="1">
              <a:blip r:embed="rId14">
                <a:extLst>
                  <a:ext uri="{BEBA8EAE-BF5A-486C-A8C5-ECC9F3942E4B}">
                    <a14:imgProps xmlns:a14="http://schemas.microsoft.com/office/drawing/2010/main">
                      <a14:imgLayer r:embed="rId15">
                        <a14:imgEffect>
                          <a14:brightnessContrast bright="100000"/>
                        </a14:imgEffect>
                      </a14:imgLayer>
                    </a14:imgProps>
                  </a:ext>
                </a:extLst>
              </a:blip>
              <a:srcRect t="56865"/>
              <a:stretch/>
            </p:blipFill>
            <p:spPr>
              <a:xfrm>
                <a:off x="8380221" y="5032003"/>
                <a:ext cx="439647" cy="96278"/>
              </a:xfrm>
              <a:prstGeom prst="rect">
                <a:avLst/>
              </a:prstGeom>
            </p:spPr>
          </p:pic>
        </p:grpSp>
        <p:grpSp>
          <p:nvGrpSpPr>
            <p:cNvPr id="74" name="Group 73" descr="AKS on azure stack">
              <a:extLst>
                <a:ext uri="{FF2B5EF4-FFF2-40B4-BE49-F238E27FC236}">
                  <a16:creationId xmlns:a16="http://schemas.microsoft.com/office/drawing/2014/main" id="{F6B4EBA5-92B8-4295-94BC-99E8A4632A9B}"/>
                </a:ext>
              </a:extLst>
            </p:cNvPr>
            <p:cNvGrpSpPr/>
            <p:nvPr/>
          </p:nvGrpSpPr>
          <p:grpSpPr>
            <a:xfrm>
              <a:off x="10542547" y="4170356"/>
              <a:ext cx="901573" cy="881705"/>
              <a:chOff x="6517321" y="4420914"/>
              <a:chExt cx="1019112" cy="938549"/>
            </a:xfrm>
          </p:grpSpPr>
          <p:pic>
            <p:nvPicPr>
              <p:cNvPr id="75" name="Graphic 74">
                <a:extLst>
                  <a:ext uri="{FF2B5EF4-FFF2-40B4-BE49-F238E27FC236}">
                    <a16:creationId xmlns:a16="http://schemas.microsoft.com/office/drawing/2014/main" id="{A651C2CF-9021-407D-A061-5EBBA9BD179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726412" y="4420914"/>
                <a:ext cx="600930" cy="600930"/>
              </a:xfrm>
              <a:prstGeom prst="rect">
                <a:avLst/>
              </a:prstGeom>
            </p:spPr>
          </p:pic>
          <p:sp>
            <p:nvSpPr>
              <p:cNvPr id="76" name="TextBox 1090">
                <a:extLst>
                  <a:ext uri="{FF2B5EF4-FFF2-40B4-BE49-F238E27FC236}">
                    <a16:creationId xmlns:a16="http://schemas.microsoft.com/office/drawing/2014/main" id="{17924053-A8FA-4C91-A525-0A2D249259DF}"/>
                  </a:ext>
                </a:extLst>
              </p:cNvPr>
              <p:cNvSpPr txBox="1"/>
              <p:nvPr/>
            </p:nvSpPr>
            <p:spPr>
              <a:xfrm>
                <a:off x="6517321" y="5020909"/>
                <a:ext cx="1019112" cy="338554"/>
              </a:xfrm>
              <a:prstGeom prst="rect">
                <a:avLst/>
              </a:prstGeom>
              <a:noFill/>
            </p:spPr>
            <p:txBody>
              <a:bodyPr wrap="square"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AKS on Azure Stack HCI</a:t>
                </a:r>
              </a:p>
            </p:txBody>
          </p:sp>
        </p:grpSp>
        <p:sp>
          <p:nvSpPr>
            <p:cNvPr id="77" name="Rectangle 76">
              <a:extLst>
                <a:ext uri="{FF2B5EF4-FFF2-40B4-BE49-F238E27FC236}">
                  <a16:creationId xmlns:a16="http://schemas.microsoft.com/office/drawing/2014/main" id="{063A208B-67EE-4AE9-A73C-66DCFCADA179}"/>
                </a:ext>
              </a:extLst>
            </p:cNvPr>
            <p:cNvSpPr/>
            <p:nvPr/>
          </p:nvSpPr>
          <p:spPr bwMode="auto">
            <a:xfrm>
              <a:off x="8946376" y="6085323"/>
              <a:ext cx="2046958" cy="36933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1200">
                  <a:solidFill>
                    <a:srgbClr val="50E6FF"/>
                  </a:solidFill>
                  <a:latin typeface="Segoe UI Semibold"/>
                  <a:cs typeface="Segoe UI" pitchFamily="34" charset="0"/>
                </a:rPr>
                <a:t>GENERALLY AVAILABLE</a:t>
              </a:r>
            </a:p>
          </p:txBody>
        </p:sp>
        <p:grpSp>
          <p:nvGrpSpPr>
            <p:cNvPr id="43" name="Group 42" descr="Customer logos">
              <a:extLst>
                <a:ext uri="{FF2B5EF4-FFF2-40B4-BE49-F238E27FC236}">
                  <a16:creationId xmlns:a16="http://schemas.microsoft.com/office/drawing/2014/main" id="{2D3BB1AF-8C8B-4F0F-AB62-02F6F760EBD4}"/>
                </a:ext>
              </a:extLst>
            </p:cNvPr>
            <p:cNvGrpSpPr/>
            <p:nvPr/>
          </p:nvGrpSpPr>
          <p:grpSpPr>
            <a:xfrm>
              <a:off x="753710" y="3782065"/>
              <a:ext cx="3118461" cy="1626016"/>
              <a:chOff x="628657" y="4382621"/>
              <a:chExt cx="3118461" cy="1626016"/>
            </a:xfrm>
          </p:grpSpPr>
          <p:grpSp>
            <p:nvGrpSpPr>
              <p:cNvPr id="47" name="Group 46" descr="red hat logo png&#10;">
                <a:extLst>
                  <a:ext uri="{FF2B5EF4-FFF2-40B4-BE49-F238E27FC236}">
                    <a16:creationId xmlns:a16="http://schemas.microsoft.com/office/drawing/2014/main" id="{C214E677-5F31-4429-A8F9-6E0041E2C7F6}"/>
                  </a:ext>
                </a:extLst>
              </p:cNvPr>
              <p:cNvGrpSpPr/>
              <p:nvPr/>
            </p:nvGrpSpPr>
            <p:grpSpPr>
              <a:xfrm>
                <a:off x="637520" y="5555713"/>
                <a:ext cx="1204350" cy="283451"/>
                <a:chOff x="3181349" y="2743199"/>
                <a:chExt cx="5827776" cy="1371600"/>
              </a:xfrm>
            </p:grpSpPr>
            <p:sp>
              <p:nvSpPr>
                <p:cNvPr id="60" name="Freeform: Shape 59">
                  <a:extLst>
                    <a:ext uri="{FF2B5EF4-FFF2-40B4-BE49-F238E27FC236}">
                      <a16:creationId xmlns:a16="http://schemas.microsoft.com/office/drawing/2014/main" id="{4481B5D0-A3AF-4D61-AD06-F0EE2DD4D459}"/>
                    </a:ext>
                  </a:extLst>
                </p:cNvPr>
                <p:cNvSpPr/>
                <p:nvPr/>
              </p:nvSpPr>
              <p:spPr>
                <a:xfrm>
                  <a:off x="3181349" y="2743199"/>
                  <a:ext cx="1813083" cy="1371600"/>
                </a:xfrm>
                <a:custGeom>
                  <a:avLst/>
                  <a:gdLst>
                    <a:gd name="connsiteX0" fmla="*/ 1209389 w 1813083"/>
                    <a:gd name="connsiteY0" fmla="*/ 790480 h 1371600"/>
                    <a:gd name="connsiteX1" fmla="*/ 1500950 w 1813083"/>
                    <a:gd name="connsiteY1" fmla="*/ 624173 h 1371600"/>
                    <a:gd name="connsiteX2" fmla="*/ 1497997 w 1813083"/>
                    <a:gd name="connsiteY2" fmla="*/ 591598 h 1371600"/>
                    <a:gd name="connsiteX3" fmla="*/ 1427036 w 1813083"/>
                    <a:gd name="connsiteY3" fmla="*/ 283369 h 1371600"/>
                    <a:gd name="connsiteX4" fmla="*/ 1277207 w 1813083"/>
                    <a:gd name="connsiteY4" fmla="*/ 125254 h 1371600"/>
                    <a:gd name="connsiteX5" fmla="*/ 924020 w 1813083"/>
                    <a:gd name="connsiteY5" fmla="*/ 0 h 1371600"/>
                    <a:gd name="connsiteX6" fmla="*/ 786384 w 1813083"/>
                    <a:gd name="connsiteY6" fmla="*/ 71438 h 1371600"/>
                    <a:gd name="connsiteX7" fmla="*/ 615982 w 1813083"/>
                    <a:gd name="connsiteY7" fmla="*/ 18098 h 1371600"/>
                    <a:gd name="connsiteX8" fmla="*/ 492824 w 1813083"/>
                    <a:gd name="connsiteY8" fmla="*/ 137160 h 1371600"/>
                    <a:gd name="connsiteX9" fmla="*/ 402431 w 1813083"/>
                    <a:gd name="connsiteY9" fmla="*/ 395859 h 1371600"/>
                    <a:gd name="connsiteX10" fmla="*/ 400336 w 1813083"/>
                    <a:gd name="connsiteY10" fmla="*/ 414338 h 1371600"/>
                    <a:gd name="connsiteX11" fmla="*/ 1209389 w 1813083"/>
                    <a:gd name="connsiteY11" fmla="*/ 790099 h 1371600"/>
                    <a:gd name="connsiteX12" fmla="*/ 1519238 w 1813083"/>
                    <a:gd name="connsiteY12" fmla="*/ 681704 h 1371600"/>
                    <a:gd name="connsiteX13" fmla="*/ 1535716 w 1813083"/>
                    <a:gd name="connsiteY13" fmla="*/ 778193 h 1371600"/>
                    <a:gd name="connsiteX14" fmla="*/ 1188720 w 1813083"/>
                    <a:gd name="connsiteY14" fmla="*/ 985552 h 1371600"/>
                    <a:gd name="connsiteX15" fmla="*/ 353187 w 1813083"/>
                    <a:gd name="connsiteY15" fmla="*/ 552355 h 1371600"/>
                    <a:gd name="connsiteX16" fmla="*/ 367570 w 1813083"/>
                    <a:gd name="connsiteY16" fmla="*/ 482537 h 1371600"/>
                    <a:gd name="connsiteX17" fmla="*/ 0 w 1813083"/>
                    <a:gd name="connsiteY17" fmla="*/ 702183 h 1371600"/>
                    <a:gd name="connsiteX18" fmla="*/ 1273016 w 1813083"/>
                    <a:gd name="connsiteY18" fmla="*/ 1371600 h 1371600"/>
                    <a:gd name="connsiteX19" fmla="*/ 1813084 w 1813083"/>
                    <a:gd name="connsiteY19" fmla="*/ 1022509 h 1371600"/>
                    <a:gd name="connsiteX20" fmla="*/ 1519428 w 1813083"/>
                    <a:gd name="connsiteY20" fmla="*/ 681704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3083" h="1371600">
                      <a:moveTo>
                        <a:pt x="1209389" y="790480"/>
                      </a:moveTo>
                      <a:cubicBezTo>
                        <a:pt x="1328547" y="790480"/>
                        <a:pt x="1500950" y="765905"/>
                        <a:pt x="1500950" y="624173"/>
                      </a:cubicBezTo>
                      <a:cubicBezTo>
                        <a:pt x="1501306" y="613235"/>
                        <a:pt x="1500314" y="602294"/>
                        <a:pt x="1497997" y="591598"/>
                      </a:cubicBezTo>
                      <a:lnTo>
                        <a:pt x="1427036" y="283369"/>
                      </a:lnTo>
                      <a:cubicBezTo>
                        <a:pt x="1410653" y="215551"/>
                        <a:pt x="1396270" y="184785"/>
                        <a:pt x="1277207" y="125254"/>
                      </a:cubicBezTo>
                      <a:cubicBezTo>
                        <a:pt x="1184815" y="78010"/>
                        <a:pt x="983552" y="0"/>
                        <a:pt x="924020" y="0"/>
                      </a:cubicBezTo>
                      <a:cubicBezTo>
                        <a:pt x="868585" y="0"/>
                        <a:pt x="852488" y="71438"/>
                        <a:pt x="786384" y="71438"/>
                      </a:cubicBezTo>
                      <a:cubicBezTo>
                        <a:pt x="722757" y="71438"/>
                        <a:pt x="675513" y="18098"/>
                        <a:pt x="615982" y="18098"/>
                      </a:cubicBezTo>
                      <a:cubicBezTo>
                        <a:pt x="558832" y="18098"/>
                        <a:pt x="521589" y="57055"/>
                        <a:pt x="492824" y="137160"/>
                      </a:cubicBezTo>
                      <a:cubicBezTo>
                        <a:pt x="492824" y="137160"/>
                        <a:pt x="412718" y="363093"/>
                        <a:pt x="402431" y="395859"/>
                      </a:cubicBezTo>
                      <a:cubicBezTo>
                        <a:pt x="400796" y="401876"/>
                        <a:pt x="400090" y="408107"/>
                        <a:pt x="400336" y="414338"/>
                      </a:cubicBezTo>
                      <a:cubicBezTo>
                        <a:pt x="400336" y="502158"/>
                        <a:pt x="746093" y="790099"/>
                        <a:pt x="1209389" y="790099"/>
                      </a:cubicBezTo>
                      <a:moveTo>
                        <a:pt x="1519238" y="681704"/>
                      </a:moveTo>
                      <a:cubicBezTo>
                        <a:pt x="1535716" y="759714"/>
                        <a:pt x="1535716" y="767906"/>
                        <a:pt x="1535716" y="778193"/>
                      </a:cubicBezTo>
                      <a:cubicBezTo>
                        <a:pt x="1535716" y="911543"/>
                        <a:pt x="1385792" y="985552"/>
                        <a:pt x="1188720" y="985552"/>
                      </a:cubicBezTo>
                      <a:cubicBezTo>
                        <a:pt x="743331" y="985838"/>
                        <a:pt x="353187" y="724853"/>
                        <a:pt x="353187" y="552355"/>
                      </a:cubicBezTo>
                      <a:cubicBezTo>
                        <a:pt x="353161" y="528344"/>
                        <a:pt x="358056" y="504582"/>
                        <a:pt x="367570" y="482537"/>
                      </a:cubicBezTo>
                      <a:cubicBezTo>
                        <a:pt x="207359" y="490538"/>
                        <a:pt x="0" y="519113"/>
                        <a:pt x="0" y="702183"/>
                      </a:cubicBezTo>
                      <a:cubicBezTo>
                        <a:pt x="0" y="1002030"/>
                        <a:pt x="710470" y="1371600"/>
                        <a:pt x="1273016" y="1371600"/>
                      </a:cubicBezTo>
                      <a:cubicBezTo>
                        <a:pt x="1704308" y="1371600"/>
                        <a:pt x="1813084" y="1176528"/>
                        <a:pt x="1813084" y="1022509"/>
                      </a:cubicBezTo>
                      <a:cubicBezTo>
                        <a:pt x="1813084" y="901351"/>
                        <a:pt x="1708309" y="763810"/>
                        <a:pt x="1519428" y="681704"/>
                      </a:cubicBezTo>
                    </a:path>
                  </a:pathLst>
                </a:custGeom>
                <a:solidFill>
                  <a:srgbClr val="EE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E93C7FD1-44F8-49F4-98D5-34C80C8BAD5E}"/>
                    </a:ext>
                  </a:extLst>
                </p:cNvPr>
                <p:cNvSpPr/>
                <p:nvPr/>
              </p:nvSpPr>
              <p:spPr>
                <a:xfrm>
                  <a:off x="3534536" y="3139439"/>
                  <a:ext cx="1182528" cy="589312"/>
                </a:xfrm>
                <a:custGeom>
                  <a:avLst/>
                  <a:gdLst>
                    <a:gd name="connsiteX0" fmla="*/ 1166051 w 1182528"/>
                    <a:gd name="connsiteY0" fmla="*/ 285464 h 589312"/>
                    <a:gd name="connsiteX1" fmla="*/ 1182529 w 1182528"/>
                    <a:gd name="connsiteY1" fmla="*/ 381953 h 589312"/>
                    <a:gd name="connsiteX2" fmla="*/ 835533 w 1182528"/>
                    <a:gd name="connsiteY2" fmla="*/ 589312 h 589312"/>
                    <a:gd name="connsiteX3" fmla="*/ 0 w 1182528"/>
                    <a:gd name="connsiteY3" fmla="*/ 156115 h 589312"/>
                    <a:gd name="connsiteX4" fmla="*/ 14383 w 1182528"/>
                    <a:gd name="connsiteY4" fmla="*/ 86297 h 589312"/>
                    <a:gd name="connsiteX5" fmla="*/ 49244 w 1182528"/>
                    <a:gd name="connsiteY5" fmla="*/ 0 h 589312"/>
                    <a:gd name="connsiteX6" fmla="*/ 47149 w 1182528"/>
                    <a:gd name="connsiteY6" fmla="*/ 18098 h 589312"/>
                    <a:gd name="connsiteX7" fmla="*/ 856202 w 1182528"/>
                    <a:gd name="connsiteY7" fmla="*/ 393859 h 589312"/>
                    <a:gd name="connsiteX8" fmla="*/ 1147763 w 1182528"/>
                    <a:gd name="connsiteY8" fmla="*/ 227552 h 589312"/>
                    <a:gd name="connsiteX9" fmla="*/ 1144810 w 1182528"/>
                    <a:gd name="connsiteY9" fmla="*/ 194977 h 58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2528" h="589312">
                      <a:moveTo>
                        <a:pt x="1166051" y="285464"/>
                      </a:moveTo>
                      <a:cubicBezTo>
                        <a:pt x="1182529" y="363474"/>
                        <a:pt x="1182529" y="371666"/>
                        <a:pt x="1182529" y="381953"/>
                      </a:cubicBezTo>
                      <a:cubicBezTo>
                        <a:pt x="1182529" y="515303"/>
                        <a:pt x="1032605" y="589312"/>
                        <a:pt x="835533" y="589312"/>
                      </a:cubicBezTo>
                      <a:cubicBezTo>
                        <a:pt x="390144" y="589598"/>
                        <a:pt x="0" y="328613"/>
                        <a:pt x="0" y="156115"/>
                      </a:cubicBezTo>
                      <a:cubicBezTo>
                        <a:pt x="-26" y="132104"/>
                        <a:pt x="4869" y="108342"/>
                        <a:pt x="14383" y="86297"/>
                      </a:cubicBezTo>
                      <a:lnTo>
                        <a:pt x="49244" y="0"/>
                      </a:lnTo>
                      <a:cubicBezTo>
                        <a:pt x="47647" y="5894"/>
                        <a:pt x="46941" y="11994"/>
                        <a:pt x="47149" y="18098"/>
                      </a:cubicBezTo>
                      <a:cubicBezTo>
                        <a:pt x="47149" y="105918"/>
                        <a:pt x="392906" y="393859"/>
                        <a:pt x="856202" y="393859"/>
                      </a:cubicBezTo>
                      <a:cubicBezTo>
                        <a:pt x="975360" y="393859"/>
                        <a:pt x="1147763" y="369284"/>
                        <a:pt x="1147763" y="227552"/>
                      </a:cubicBezTo>
                      <a:cubicBezTo>
                        <a:pt x="1148119" y="216614"/>
                        <a:pt x="1147127" y="205673"/>
                        <a:pt x="1144810" y="194977"/>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52D68041-8784-4DE4-9F60-4AE037847EA6}"/>
                    </a:ext>
                  </a:extLst>
                </p:cNvPr>
                <p:cNvSpPr/>
                <p:nvPr/>
              </p:nvSpPr>
              <p:spPr>
                <a:xfrm>
                  <a:off x="5329237" y="3047427"/>
                  <a:ext cx="3679888" cy="746569"/>
                </a:xfrm>
                <a:custGeom>
                  <a:avLst/>
                  <a:gdLst>
                    <a:gd name="connsiteX0" fmla="*/ 3369374 w 3679888"/>
                    <a:gd name="connsiteY0" fmla="*/ 574929 h 746569"/>
                    <a:gd name="connsiteX1" fmla="*/ 3561683 w 3679888"/>
                    <a:gd name="connsiteY1" fmla="*/ 743236 h 746569"/>
                    <a:gd name="connsiteX2" fmla="*/ 3674936 w 3679888"/>
                    <a:gd name="connsiteY2" fmla="*/ 727234 h 746569"/>
                    <a:gd name="connsiteX3" fmla="*/ 3674936 w 3679888"/>
                    <a:gd name="connsiteY3" fmla="*/ 595884 h 746569"/>
                    <a:gd name="connsiteX4" fmla="*/ 3601784 w 3679888"/>
                    <a:gd name="connsiteY4" fmla="*/ 606933 h 746569"/>
                    <a:gd name="connsiteX5" fmla="*/ 3531680 w 3679888"/>
                    <a:gd name="connsiteY5" fmla="*/ 542830 h 746569"/>
                    <a:gd name="connsiteX6" fmla="*/ 3531680 w 3679888"/>
                    <a:gd name="connsiteY6" fmla="*/ 341567 h 746569"/>
                    <a:gd name="connsiteX7" fmla="*/ 3679889 w 3679888"/>
                    <a:gd name="connsiteY7" fmla="*/ 341567 h 746569"/>
                    <a:gd name="connsiteX8" fmla="*/ 3679889 w 3679888"/>
                    <a:gd name="connsiteY8" fmla="*/ 206312 h 746569"/>
                    <a:gd name="connsiteX9" fmla="*/ 3531680 w 3679888"/>
                    <a:gd name="connsiteY9" fmla="*/ 206312 h 746569"/>
                    <a:gd name="connsiteX10" fmla="*/ 3531680 w 3679888"/>
                    <a:gd name="connsiteY10" fmla="*/ 34862 h 746569"/>
                    <a:gd name="connsiteX11" fmla="*/ 3369755 w 3679888"/>
                    <a:gd name="connsiteY11" fmla="*/ 69914 h 746569"/>
                    <a:gd name="connsiteX12" fmla="*/ 3369755 w 3679888"/>
                    <a:gd name="connsiteY12" fmla="*/ 206312 h 746569"/>
                    <a:gd name="connsiteX13" fmla="*/ 3262217 w 3679888"/>
                    <a:gd name="connsiteY13" fmla="*/ 206312 h 746569"/>
                    <a:gd name="connsiteX14" fmla="*/ 3262217 w 3679888"/>
                    <a:gd name="connsiteY14" fmla="*/ 341567 h 746569"/>
                    <a:gd name="connsiteX15" fmla="*/ 3369374 w 3679888"/>
                    <a:gd name="connsiteY15" fmla="*/ 341567 h 746569"/>
                    <a:gd name="connsiteX16" fmla="*/ 2864549 w 3679888"/>
                    <a:gd name="connsiteY16" fmla="*/ 577977 h 746569"/>
                    <a:gd name="connsiteX17" fmla="*/ 2952750 w 3679888"/>
                    <a:gd name="connsiteY17" fmla="*/ 525875 h 746569"/>
                    <a:gd name="connsiteX18" fmla="*/ 3048952 w 3679888"/>
                    <a:gd name="connsiteY18" fmla="*/ 537877 h 746569"/>
                    <a:gd name="connsiteX19" fmla="*/ 3048952 w 3679888"/>
                    <a:gd name="connsiteY19" fmla="*/ 605981 h 746569"/>
                    <a:gd name="connsiteX20" fmla="*/ 2947702 w 3679888"/>
                    <a:gd name="connsiteY20" fmla="*/ 631031 h 746569"/>
                    <a:gd name="connsiteX21" fmla="*/ 2864549 w 3679888"/>
                    <a:gd name="connsiteY21" fmla="*/ 577977 h 746569"/>
                    <a:gd name="connsiteX22" fmla="*/ 2914079 w 3679888"/>
                    <a:gd name="connsiteY22" fmla="*/ 745236 h 746569"/>
                    <a:gd name="connsiteX23" fmla="*/ 3060383 w 3679888"/>
                    <a:gd name="connsiteY23" fmla="*/ 704183 h 746569"/>
                    <a:gd name="connsiteX24" fmla="*/ 3060383 w 3679888"/>
                    <a:gd name="connsiteY24" fmla="*/ 736283 h 746569"/>
                    <a:gd name="connsiteX25" fmla="*/ 3220593 w 3679888"/>
                    <a:gd name="connsiteY25" fmla="*/ 736283 h 746569"/>
                    <a:gd name="connsiteX26" fmla="*/ 3220593 w 3679888"/>
                    <a:gd name="connsiteY26" fmla="*/ 396621 h 746569"/>
                    <a:gd name="connsiteX27" fmla="*/ 2988278 w 3679888"/>
                    <a:gd name="connsiteY27" fmla="*/ 196596 h 746569"/>
                    <a:gd name="connsiteX28" fmla="*/ 2740628 w 3679888"/>
                    <a:gd name="connsiteY28" fmla="*/ 254699 h 746569"/>
                    <a:gd name="connsiteX29" fmla="*/ 2798731 w 3679888"/>
                    <a:gd name="connsiteY29" fmla="*/ 373951 h 746569"/>
                    <a:gd name="connsiteX30" fmla="*/ 2959036 w 3679888"/>
                    <a:gd name="connsiteY30" fmla="*/ 331851 h 746569"/>
                    <a:gd name="connsiteX31" fmla="*/ 3060192 w 3679888"/>
                    <a:gd name="connsiteY31" fmla="*/ 411004 h 746569"/>
                    <a:gd name="connsiteX32" fmla="*/ 3060192 w 3679888"/>
                    <a:gd name="connsiteY32" fmla="*/ 437007 h 746569"/>
                    <a:gd name="connsiteX33" fmla="*/ 2939987 w 3679888"/>
                    <a:gd name="connsiteY33" fmla="*/ 421958 h 746569"/>
                    <a:gd name="connsiteX34" fmla="*/ 2721578 w 3679888"/>
                    <a:gd name="connsiteY34" fmla="*/ 581311 h 746569"/>
                    <a:gd name="connsiteX35" fmla="*/ 2913888 w 3679888"/>
                    <a:gd name="connsiteY35" fmla="*/ 745522 h 746569"/>
                    <a:gd name="connsiteX36" fmla="*/ 2033397 w 3679888"/>
                    <a:gd name="connsiteY36" fmla="*/ 736568 h 746569"/>
                    <a:gd name="connsiteX37" fmla="*/ 2205704 w 3679888"/>
                    <a:gd name="connsiteY37" fmla="*/ 736568 h 746569"/>
                    <a:gd name="connsiteX38" fmla="*/ 2205704 w 3679888"/>
                    <a:gd name="connsiteY38" fmla="*/ 461772 h 746569"/>
                    <a:gd name="connsiteX39" fmla="*/ 2494216 w 3679888"/>
                    <a:gd name="connsiteY39" fmla="*/ 461772 h 746569"/>
                    <a:gd name="connsiteX40" fmla="*/ 2494216 w 3679888"/>
                    <a:gd name="connsiteY40" fmla="*/ 736283 h 746569"/>
                    <a:gd name="connsiteX41" fmla="*/ 2667000 w 3679888"/>
                    <a:gd name="connsiteY41" fmla="*/ 736283 h 746569"/>
                    <a:gd name="connsiteX42" fmla="*/ 2667000 w 3679888"/>
                    <a:gd name="connsiteY42" fmla="*/ 35052 h 746569"/>
                    <a:gd name="connsiteX43" fmla="*/ 2494883 w 3679888"/>
                    <a:gd name="connsiteY43" fmla="*/ 35052 h 746569"/>
                    <a:gd name="connsiteX44" fmla="*/ 2494883 w 3679888"/>
                    <a:gd name="connsiteY44" fmla="*/ 304514 h 746569"/>
                    <a:gd name="connsiteX45" fmla="*/ 2206371 w 3679888"/>
                    <a:gd name="connsiteY45" fmla="*/ 304514 h 746569"/>
                    <a:gd name="connsiteX46" fmla="*/ 2206371 w 3679888"/>
                    <a:gd name="connsiteY46" fmla="*/ 35052 h 746569"/>
                    <a:gd name="connsiteX47" fmla="*/ 2034064 w 3679888"/>
                    <a:gd name="connsiteY47" fmla="*/ 35052 h 746569"/>
                    <a:gd name="connsiteX48" fmla="*/ 1377506 w 3679888"/>
                    <a:gd name="connsiteY48" fmla="*/ 470821 h 746569"/>
                    <a:gd name="connsiteX49" fmla="*/ 1516761 w 3679888"/>
                    <a:gd name="connsiteY49" fmla="*/ 336518 h 746569"/>
                    <a:gd name="connsiteX50" fmla="*/ 1628775 w 3679888"/>
                    <a:gd name="connsiteY50" fmla="*/ 377666 h 746569"/>
                    <a:gd name="connsiteX51" fmla="*/ 1628775 w 3679888"/>
                    <a:gd name="connsiteY51" fmla="*/ 562928 h 746569"/>
                    <a:gd name="connsiteX52" fmla="*/ 1516761 w 3679888"/>
                    <a:gd name="connsiteY52" fmla="*/ 605409 h 746569"/>
                    <a:gd name="connsiteX53" fmla="*/ 1377506 w 3679888"/>
                    <a:gd name="connsiteY53" fmla="*/ 471202 h 746569"/>
                    <a:gd name="connsiteX54" fmla="*/ 1630966 w 3679888"/>
                    <a:gd name="connsiteY54" fmla="*/ 736664 h 746569"/>
                    <a:gd name="connsiteX55" fmla="*/ 1791272 w 3679888"/>
                    <a:gd name="connsiteY55" fmla="*/ 736664 h 746569"/>
                    <a:gd name="connsiteX56" fmla="*/ 1791272 w 3679888"/>
                    <a:gd name="connsiteY56" fmla="*/ 0 h 746569"/>
                    <a:gd name="connsiteX57" fmla="*/ 1629347 w 3679888"/>
                    <a:gd name="connsiteY57" fmla="*/ 35052 h 746569"/>
                    <a:gd name="connsiteX58" fmla="*/ 1629347 w 3679888"/>
                    <a:gd name="connsiteY58" fmla="*/ 234410 h 746569"/>
                    <a:gd name="connsiteX59" fmla="*/ 1494091 w 3679888"/>
                    <a:gd name="connsiteY59" fmla="*/ 199358 h 746569"/>
                    <a:gd name="connsiteX60" fmla="*/ 1218629 w 3679888"/>
                    <a:gd name="connsiteY60" fmla="*/ 470821 h 746569"/>
                    <a:gd name="connsiteX61" fmla="*/ 1484352 w 3679888"/>
                    <a:gd name="connsiteY61" fmla="*/ 743219 h 746569"/>
                    <a:gd name="connsiteX62" fmla="*/ 1489139 w 3679888"/>
                    <a:gd name="connsiteY62" fmla="*/ 743236 h 746569"/>
                    <a:gd name="connsiteX63" fmla="*/ 1631347 w 3679888"/>
                    <a:gd name="connsiteY63" fmla="*/ 697230 h 746569"/>
                    <a:gd name="connsiteX64" fmla="*/ 895350 w 3679888"/>
                    <a:gd name="connsiteY64" fmla="*/ 329184 h 746569"/>
                    <a:gd name="connsiteX65" fmla="*/ 1006507 w 3679888"/>
                    <a:gd name="connsiteY65" fmla="*/ 413290 h 746569"/>
                    <a:gd name="connsiteX66" fmla="*/ 785527 w 3679888"/>
                    <a:gd name="connsiteY66" fmla="*/ 413290 h 746569"/>
                    <a:gd name="connsiteX67" fmla="*/ 895350 w 3679888"/>
                    <a:gd name="connsiteY67" fmla="*/ 329184 h 746569"/>
                    <a:gd name="connsiteX68" fmla="*/ 622268 w 3679888"/>
                    <a:gd name="connsiteY68" fmla="*/ 472059 h 746569"/>
                    <a:gd name="connsiteX69" fmla="*/ 910685 w 3679888"/>
                    <a:gd name="connsiteY69" fmla="*/ 746570 h 746569"/>
                    <a:gd name="connsiteX70" fmla="*/ 1132141 w 3679888"/>
                    <a:gd name="connsiteY70" fmla="*/ 666369 h 746569"/>
                    <a:gd name="connsiteX71" fmla="*/ 1024890 w 3679888"/>
                    <a:gd name="connsiteY71" fmla="*/ 571119 h 746569"/>
                    <a:gd name="connsiteX72" fmla="*/ 918781 w 3679888"/>
                    <a:gd name="connsiteY72" fmla="*/ 611219 h 746569"/>
                    <a:gd name="connsiteX73" fmla="*/ 788480 w 3679888"/>
                    <a:gd name="connsiteY73" fmla="*/ 527114 h 746569"/>
                    <a:gd name="connsiteX74" fmla="*/ 1166146 w 3679888"/>
                    <a:gd name="connsiteY74" fmla="*/ 527114 h 746569"/>
                    <a:gd name="connsiteX75" fmla="*/ 1166146 w 3679888"/>
                    <a:gd name="connsiteY75" fmla="*/ 486823 h 746569"/>
                    <a:gd name="connsiteX76" fmla="*/ 898684 w 3679888"/>
                    <a:gd name="connsiteY76" fmla="*/ 197358 h 746569"/>
                    <a:gd name="connsiteX77" fmla="*/ 622480 w 3679888"/>
                    <a:gd name="connsiteY77" fmla="*/ 465351 h 746569"/>
                    <a:gd name="connsiteX78" fmla="*/ 622459 w 3679888"/>
                    <a:gd name="connsiteY78" fmla="*/ 471773 h 746569"/>
                    <a:gd name="connsiteX79" fmla="*/ 342900 w 3679888"/>
                    <a:gd name="connsiteY79" fmla="*/ 182309 h 746569"/>
                    <a:gd name="connsiteX80" fmla="*/ 432054 w 3679888"/>
                    <a:gd name="connsiteY80" fmla="*/ 261461 h 746569"/>
                    <a:gd name="connsiteX81" fmla="*/ 342900 w 3679888"/>
                    <a:gd name="connsiteY81" fmla="*/ 340614 h 746569"/>
                    <a:gd name="connsiteX82" fmla="*/ 172498 w 3679888"/>
                    <a:gd name="connsiteY82" fmla="*/ 340614 h 746569"/>
                    <a:gd name="connsiteX83" fmla="*/ 172498 w 3679888"/>
                    <a:gd name="connsiteY83" fmla="*/ 182309 h 746569"/>
                    <a:gd name="connsiteX84" fmla="*/ 0 w 3679888"/>
                    <a:gd name="connsiteY84" fmla="*/ 736283 h 746569"/>
                    <a:gd name="connsiteX85" fmla="*/ 172307 w 3679888"/>
                    <a:gd name="connsiteY85" fmla="*/ 736283 h 746569"/>
                    <a:gd name="connsiteX86" fmla="*/ 172307 w 3679888"/>
                    <a:gd name="connsiteY86" fmla="*/ 480822 h 746569"/>
                    <a:gd name="connsiteX87" fmla="*/ 303466 w 3679888"/>
                    <a:gd name="connsiteY87" fmla="*/ 480822 h 746569"/>
                    <a:gd name="connsiteX88" fmla="*/ 435769 w 3679888"/>
                    <a:gd name="connsiteY88" fmla="*/ 736283 h 746569"/>
                    <a:gd name="connsiteX89" fmla="*/ 628650 w 3679888"/>
                    <a:gd name="connsiteY89" fmla="*/ 736283 h 746569"/>
                    <a:gd name="connsiteX90" fmla="*/ 474345 w 3679888"/>
                    <a:gd name="connsiteY90" fmla="*/ 455771 h 746569"/>
                    <a:gd name="connsiteX91" fmla="*/ 606552 w 3679888"/>
                    <a:gd name="connsiteY91" fmla="*/ 258413 h 746569"/>
                    <a:gd name="connsiteX92" fmla="*/ 358902 w 3679888"/>
                    <a:gd name="connsiteY92" fmla="*/ 35052 h 746569"/>
                    <a:gd name="connsiteX93" fmla="*/ 0 w 3679888"/>
                    <a:gd name="connsiteY93" fmla="*/ 35052 h 746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79888" h="746569">
                      <a:moveTo>
                        <a:pt x="3369374" y="574929"/>
                      </a:moveTo>
                      <a:cubicBezTo>
                        <a:pt x="3369374" y="688181"/>
                        <a:pt x="3437478" y="743236"/>
                        <a:pt x="3561683" y="743236"/>
                      </a:cubicBezTo>
                      <a:cubicBezTo>
                        <a:pt x="3599925" y="742284"/>
                        <a:pt x="3637927" y="736914"/>
                        <a:pt x="3674936" y="727234"/>
                      </a:cubicBezTo>
                      <a:lnTo>
                        <a:pt x="3674936" y="595884"/>
                      </a:lnTo>
                      <a:cubicBezTo>
                        <a:pt x="3651282" y="603380"/>
                        <a:pt x="3626596" y="607109"/>
                        <a:pt x="3601784" y="606933"/>
                      </a:cubicBezTo>
                      <a:cubicBezTo>
                        <a:pt x="3550635" y="606933"/>
                        <a:pt x="3531680" y="590931"/>
                        <a:pt x="3531680" y="542830"/>
                      </a:cubicBezTo>
                      <a:lnTo>
                        <a:pt x="3531680" y="341567"/>
                      </a:lnTo>
                      <a:lnTo>
                        <a:pt x="3679889" y="341567"/>
                      </a:lnTo>
                      <a:lnTo>
                        <a:pt x="3679889" y="206312"/>
                      </a:lnTo>
                      <a:lnTo>
                        <a:pt x="3531680" y="206312"/>
                      </a:lnTo>
                      <a:lnTo>
                        <a:pt x="3531680" y="34862"/>
                      </a:lnTo>
                      <a:lnTo>
                        <a:pt x="3369755" y="69914"/>
                      </a:lnTo>
                      <a:lnTo>
                        <a:pt x="3369755" y="206312"/>
                      </a:lnTo>
                      <a:lnTo>
                        <a:pt x="3262217" y="206312"/>
                      </a:lnTo>
                      <a:lnTo>
                        <a:pt x="3262217" y="341567"/>
                      </a:lnTo>
                      <a:lnTo>
                        <a:pt x="3369374" y="341567"/>
                      </a:lnTo>
                      <a:close/>
                      <a:moveTo>
                        <a:pt x="2864549" y="577977"/>
                      </a:moveTo>
                      <a:cubicBezTo>
                        <a:pt x="2864549" y="542925"/>
                        <a:pt x="2899696" y="525875"/>
                        <a:pt x="2952750" y="525875"/>
                      </a:cubicBezTo>
                      <a:cubicBezTo>
                        <a:pt x="2985179" y="526064"/>
                        <a:pt x="3017471" y="530092"/>
                        <a:pt x="3048952" y="537877"/>
                      </a:cubicBezTo>
                      <a:lnTo>
                        <a:pt x="3048952" y="605981"/>
                      </a:lnTo>
                      <a:cubicBezTo>
                        <a:pt x="3017928" y="622926"/>
                        <a:pt x="2983048" y="631556"/>
                        <a:pt x="2947702" y="631031"/>
                      </a:cubicBezTo>
                      <a:cubicBezTo>
                        <a:pt x="2895695" y="631031"/>
                        <a:pt x="2864549" y="611029"/>
                        <a:pt x="2864549" y="577977"/>
                      </a:cubicBezTo>
                      <a:moveTo>
                        <a:pt x="2914079" y="745236"/>
                      </a:moveTo>
                      <a:cubicBezTo>
                        <a:pt x="2971229" y="745236"/>
                        <a:pt x="3017330" y="733235"/>
                        <a:pt x="3060383" y="704183"/>
                      </a:cubicBezTo>
                      <a:lnTo>
                        <a:pt x="3060383" y="736283"/>
                      </a:lnTo>
                      <a:lnTo>
                        <a:pt x="3220593" y="736283"/>
                      </a:lnTo>
                      <a:lnTo>
                        <a:pt x="3220593" y="396621"/>
                      </a:lnTo>
                      <a:cubicBezTo>
                        <a:pt x="3220593" y="267462"/>
                        <a:pt x="3133534" y="196596"/>
                        <a:pt x="2988278" y="196596"/>
                      </a:cubicBezTo>
                      <a:cubicBezTo>
                        <a:pt x="2907126" y="196596"/>
                        <a:pt x="2826925" y="215646"/>
                        <a:pt x="2740628" y="254699"/>
                      </a:cubicBezTo>
                      <a:lnTo>
                        <a:pt x="2798731" y="373951"/>
                      </a:lnTo>
                      <a:cubicBezTo>
                        <a:pt x="2860834" y="347853"/>
                        <a:pt x="2913031" y="331851"/>
                        <a:pt x="2959036" y="331851"/>
                      </a:cubicBezTo>
                      <a:cubicBezTo>
                        <a:pt x="3025711" y="331851"/>
                        <a:pt x="3060192" y="357854"/>
                        <a:pt x="3060192" y="411004"/>
                      </a:cubicBezTo>
                      <a:lnTo>
                        <a:pt x="3060192" y="437007"/>
                      </a:lnTo>
                      <a:cubicBezTo>
                        <a:pt x="3020937" y="426846"/>
                        <a:pt x="2980536" y="421787"/>
                        <a:pt x="2939987" y="421958"/>
                      </a:cubicBezTo>
                      <a:cubicBezTo>
                        <a:pt x="2803684" y="421958"/>
                        <a:pt x="2721578" y="479108"/>
                        <a:pt x="2721578" y="581311"/>
                      </a:cubicBezTo>
                      <a:cubicBezTo>
                        <a:pt x="2721578" y="674465"/>
                        <a:pt x="2795683" y="745522"/>
                        <a:pt x="2913888" y="745522"/>
                      </a:cubicBezTo>
                      <a:moveTo>
                        <a:pt x="2033397" y="736568"/>
                      </a:moveTo>
                      <a:lnTo>
                        <a:pt x="2205704" y="736568"/>
                      </a:lnTo>
                      <a:lnTo>
                        <a:pt x="2205704" y="461772"/>
                      </a:lnTo>
                      <a:lnTo>
                        <a:pt x="2494216" y="461772"/>
                      </a:lnTo>
                      <a:lnTo>
                        <a:pt x="2494216" y="736283"/>
                      </a:lnTo>
                      <a:lnTo>
                        <a:pt x="2667000" y="736283"/>
                      </a:lnTo>
                      <a:lnTo>
                        <a:pt x="2667000" y="35052"/>
                      </a:lnTo>
                      <a:lnTo>
                        <a:pt x="2494883" y="35052"/>
                      </a:lnTo>
                      <a:lnTo>
                        <a:pt x="2494883" y="304514"/>
                      </a:lnTo>
                      <a:lnTo>
                        <a:pt x="2206371" y="304514"/>
                      </a:lnTo>
                      <a:lnTo>
                        <a:pt x="2206371" y="35052"/>
                      </a:lnTo>
                      <a:lnTo>
                        <a:pt x="2034064" y="35052"/>
                      </a:lnTo>
                      <a:close/>
                      <a:moveTo>
                        <a:pt x="1377506" y="470821"/>
                      </a:moveTo>
                      <a:cubicBezTo>
                        <a:pt x="1377506" y="394621"/>
                        <a:pt x="1437608" y="336518"/>
                        <a:pt x="1516761" y="336518"/>
                      </a:cubicBezTo>
                      <a:cubicBezTo>
                        <a:pt x="1557941" y="335683"/>
                        <a:pt x="1597928" y="350372"/>
                        <a:pt x="1628775" y="377666"/>
                      </a:cubicBezTo>
                      <a:lnTo>
                        <a:pt x="1628775" y="562928"/>
                      </a:lnTo>
                      <a:cubicBezTo>
                        <a:pt x="1598589" y="591448"/>
                        <a:pt x="1558268" y="606740"/>
                        <a:pt x="1516761" y="605409"/>
                      </a:cubicBezTo>
                      <a:cubicBezTo>
                        <a:pt x="1438656" y="605409"/>
                        <a:pt x="1377506" y="547307"/>
                        <a:pt x="1377506" y="471202"/>
                      </a:cubicBezTo>
                      <a:moveTo>
                        <a:pt x="1630966" y="736664"/>
                      </a:moveTo>
                      <a:lnTo>
                        <a:pt x="1791272" y="736664"/>
                      </a:lnTo>
                      <a:lnTo>
                        <a:pt x="1791272" y="0"/>
                      </a:lnTo>
                      <a:lnTo>
                        <a:pt x="1629347" y="35052"/>
                      </a:lnTo>
                      <a:lnTo>
                        <a:pt x="1629347" y="234410"/>
                      </a:lnTo>
                      <a:cubicBezTo>
                        <a:pt x="1588126" y="211042"/>
                        <a:pt x="1541474" y="198951"/>
                        <a:pt x="1494091" y="199358"/>
                      </a:cubicBezTo>
                      <a:cubicBezTo>
                        <a:pt x="1339882" y="199358"/>
                        <a:pt x="1218629" y="318516"/>
                        <a:pt x="1218629" y="470821"/>
                      </a:cubicBezTo>
                      <a:cubicBezTo>
                        <a:pt x="1216785" y="619419"/>
                        <a:pt x="1335753" y="741376"/>
                        <a:pt x="1484352" y="743219"/>
                      </a:cubicBezTo>
                      <a:cubicBezTo>
                        <a:pt x="1485947" y="743239"/>
                        <a:pt x="1487543" y="743244"/>
                        <a:pt x="1489139" y="743236"/>
                      </a:cubicBezTo>
                      <a:cubicBezTo>
                        <a:pt x="1540238" y="743480"/>
                        <a:pt x="1590073" y="727357"/>
                        <a:pt x="1631347" y="697230"/>
                      </a:cubicBezTo>
                      <a:close/>
                      <a:moveTo>
                        <a:pt x="895350" y="329184"/>
                      </a:moveTo>
                      <a:cubicBezTo>
                        <a:pt x="946404" y="329184"/>
                        <a:pt x="989457" y="362236"/>
                        <a:pt x="1006507" y="413290"/>
                      </a:cubicBezTo>
                      <a:lnTo>
                        <a:pt x="785527" y="413290"/>
                      </a:lnTo>
                      <a:cubicBezTo>
                        <a:pt x="801529" y="360617"/>
                        <a:pt x="841629" y="329184"/>
                        <a:pt x="895350" y="329184"/>
                      </a:cubicBezTo>
                      <a:moveTo>
                        <a:pt x="622268" y="472059"/>
                      </a:moveTo>
                      <a:cubicBezTo>
                        <a:pt x="622268" y="626364"/>
                        <a:pt x="748474" y="746570"/>
                        <a:pt x="910685" y="746570"/>
                      </a:cubicBezTo>
                      <a:cubicBezTo>
                        <a:pt x="999839" y="746570"/>
                        <a:pt x="1064990" y="722471"/>
                        <a:pt x="1132141" y="666369"/>
                      </a:cubicBezTo>
                      <a:lnTo>
                        <a:pt x="1024890" y="571119"/>
                      </a:lnTo>
                      <a:cubicBezTo>
                        <a:pt x="999839" y="597218"/>
                        <a:pt x="962787" y="611219"/>
                        <a:pt x="918781" y="611219"/>
                      </a:cubicBezTo>
                      <a:cubicBezTo>
                        <a:pt x="862138" y="612815"/>
                        <a:pt x="810352" y="579389"/>
                        <a:pt x="788480" y="527114"/>
                      </a:cubicBezTo>
                      <a:lnTo>
                        <a:pt x="1166146" y="527114"/>
                      </a:lnTo>
                      <a:lnTo>
                        <a:pt x="1166146" y="486823"/>
                      </a:lnTo>
                      <a:cubicBezTo>
                        <a:pt x="1166146" y="318516"/>
                        <a:pt x="1052989" y="197358"/>
                        <a:pt x="898684" y="197358"/>
                      </a:cubicBezTo>
                      <a:cubicBezTo>
                        <a:pt x="748408" y="195091"/>
                        <a:pt x="624747" y="315075"/>
                        <a:pt x="622480" y="465351"/>
                      </a:cubicBezTo>
                      <a:cubicBezTo>
                        <a:pt x="622448" y="467491"/>
                        <a:pt x="622441" y="469632"/>
                        <a:pt x="622459" y="471773"/>
                      </a:cubicBezTo>
                      <a:moveTo>
                        <a:pt x="342900" y="182309"/>
                      </a:moveTo>
                      <a:cubicBezTo>
                        <a:pt x="400050" y="182309"/>
                        <a:pt x="432054" y="218313"/>
                        <a:pt x="432054" y="261461"/>
                      </a:cubicBezTo>
                      <a:cubicBezTo>
                        <a:pt x="432054" y="304610"/>
                        <a:pt x="400050" y="340614"/>
                        <a:pt x="342900" y="340614"/>
                      </a:cubicBezTo>
                      <a:lnTo>
                        <a:pt x="172498" y="340614"/>
                      </a:lnTo>
                      <a:lnTo>
                        <a:pt x="172498" y="182309"/>
                      </a:lnTo>
                      <a:close/>
                      <a:moveTo>
                        <a:pt x="0" y="736283"/>
                      </a:moveTo>
                      <a:lnTo>
                        <a:pt x="172307" y="736283"/>
                      </a:lnTo>
                      <a:lnTo>
                        <a:pt x="172307" y="480822"/>
                      </a:lnTo>
                      <a:lnTo>
                        <a:pt x="303466" y="480822"/>
                      </a:lnTo>
                      <a:lnTo>
                        <a:pt x="435769" y="736283"/>
                      </a:lnTo>
                      <a:lnTo>
                        <a:pt x="628650" y="736283"/>
                      </a:lnTo>
                      <a:lnTo>
                        <a:pt x="474345" y="455771"/>
                      </a:lnTo>
                      <a:cubicBezTo>
                        <a:pt x="554571" y="423143"/>
                        <a:pt x="606905" y="345020"/>
                        <a:pt x="606552" y="258413"/>
                      </a:cubicBezTo>
                      <a:cubicBezTo>
                        <a:pt x="606552" y="132207"/>
                        <a:pt x="507397" y="35052"/>
                        <a:pt x="358902" y="35052"/>
                      </a:cubicBezTo>
                      <a:lnTo>
                        <a:pt x="0" y="35052"/>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49" name="Picture 2" descr="Windows Server Tech Support — Internet Innovations Group">
                <a:extLst>
                  <a:ext uri="{FF2B5EF4-FFF2-40B4-BE49-F238E27FC236}">
                    <a16:creationId xmlns:a16="http://schemas.microsoft.com/office/drawing/2014/main" id="{427D7099-37B0-4F29-86DC-3CBC1B793C5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28657" y="4382621"/>
                <a:ext cx="1222081" cy="646481"/>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Suse Icon of Flat style - Available in SVG, PNG, EPS, AI &amp; Icon fonts">
                <a:extLst>
                  <a:ext uri="{FF2B5EF4-FFF2-40B4-BE49-F238E27FC236}">
                    <a16:creationId xmlns:a16="http://schemas.microsoft.com/office/drawing/2014/main" id="{4FE538EA-BFB7-4C05-A3A9-685385CBB96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23358" y="4729937"/>
                <a:ext cx="781449" cy="781449"/>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Ubuntu Logo PNG Transparent &amp; SVG Vector - Freebie Supply">
                <a:extLst>
                  <a:ext uri="{FF2B5EF4-FFF2-40B4-BE49-F238E27FC236}">
                    <a16:creationId xmlns:a16="http://schemas.microsoft.com/office/drawing/2014/main" id="{7B392870-67AD-4043-9AD4-DD14A048D67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002006" y="4468511"/>
                <a:ext cx="493451" cy="493451"/>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Group 56">
                <a:extLst>
                  <a:ext uri="{FF2B5EF4-FFF2-40B4-BE49-F238E27FC236}">
                    <a16:creationId xmlns:a16="http://schemas.microsoft.com/office/drawing/2014/main" id="{0A1DEF4A-C652-4992-A11E-8092CA73316B}"/>
                  </a:ext>
                </a:extLst>
              </p:cNvPr>
              <p:cNvGrpSpPr/>
              <p:nvPr/>
            </p:nvGrpSpPr>
            <p:grpSpPr>
              <a:xfrm>
                <a:off x="2728006" y="5322703"/>
                <a:ext cx="1019112" cy="685934"/>
                <a:chOff x="2728006" y="5322703"/>
                <a:chExt cx="1019112" cy="685934"/>
              </a:xfrm>
            </p:grpSpPr>
            <p:pic>
              <p:nvPicPr>
                <p:cNvPr id="58" name="Picture 57" descr="A picture containing drawing&#10;&#10;Description automatically generated">
                  <a:extLst>
                    <a:ext uri="{FF2B5EF4-FFF2-40B4-BE49-F238E27FC236}">
                      <a16:creationId xmlns:a16="http://schemas.microsoft.com/office/drawing/2014/main" id="{473D3A07-1633-4DFE-8C9F-A73DB4FA2164}"/>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926350" y="5322703"/>
                  <a:ext cx="644765" cy="466019"/>
                </a:xfrm>
                <a:prstGeom prst="rect">
                  <a:avLst/>
                </a:prstGeom>
              </p:spPr>
            </p:pic>
            <p:sp>
              <p:nvSpPr>
                <p:cNvPr id="59" name="TextBox 1090">
                  <a:extLst>
                    <a:ext uri="{FF2B5EF4-FFF2-40B4-BE49-F238E27FC236}">
                      <a16:creationId xmlns:a16="http://schemas.microsoft.com/office/drawing/2014/main" id="{E58D7F11-1039-446A-BBA7-FD0A317F96FB}"/>
                    </a:ext>
                  </a:extLst>
                </p:cNvPr>
                <p:cNvSpPr txBox="1"/>
                <p:nvPr/>
              </p:nvSpPr>
              <p:spPr>
                <a:xfrm>
                  <a:off x="2728006" y="5793193"/>
                  <a:ext cx="1019112" cy="215444"/>
                </a:xfrm>
                <a:prstGeom prst="rect">
                  <a:avLst/>
                </a:prstGeom>
                <a:noFill/>
              </p:spPr>
              <p:txBody>
                <a:bodyPr wrap="square"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AWS Linux 2</a:t>
                  </a:r>
                </a:p>
              </p:txBody>
            </p:sp>
          </p:grpSp>
        </p:grpSp>
      </p:grpSp>
    </p:spTree>
    <p:extLst>
      <p:ext uri="{BB962C8B-B14F-4D97-AF65-F5344CB8AC3E}">
        <p14:creationId xmlns:p14="http://schemas.microsoft.com/office/powerpoint/2010/main" val="4192606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Graphic 41">
            <a:extLst>
              <a:ext uri="{FF2B5EF4-FFF2-40B4-BE49-F238E27FC236}">
                <a16:creationId xmlns:a16="http://schemas.microsoft.com/office/drawing/2014/main" id="{905054C6-2EE4-1748-8191-D616D467ABC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82418" y="4280858"/>
            <a:ext cx="588737" cy="588737"/>
          </a:xfrm>
          <a:prstGeom prst="rect">
            <a:avLst/>
          </a:prstGeom>
        </p:spPr>
      </p:pic>
      <p:cxnSp>
        <p:nvCxnSpPr>
          <p:cNvPr id="82" name="Straight Connector 81">
            <a:extLst>
              <a:ext uri="{FF2B5EF4-FFF2-40B4-BE49-F238E27FC236}">
                <a16:creationId xmlns:a16="http://schemas.microsoft.com/office/drawing/2014/main" id="{D2028C38-02FB-3D40-9E0C-495A5AA0152B}"/>
              </a:ext>
              <a:ext uri="{C183D7F6-B498-43B3-948B-1728B52AA6E4}">
                <adec:decorative xmlns:adec="http://schemas.microsoft.com/office/drawing/2017/decorative" val="1"/>
              </a:ext>
            </a:extLst>
          </p:cNvPr>
          <p:cNvCxnSpPr>
            <a:cxnSpLocks/>
          </p:cNvCxnSpPr>
          <p:nvPr/>
        </p:nvCxnSpPr>
        <p:spPr>
          <a:xfrm flipH="1">
            <a:off x="6076961" y="4215719"/>
            <a:ext cx="1" cy="215971"/>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Curved Connector 85">
            <a:extLst>
              <a:ext uri="{FF2B5EF4-FFF2-40B4-BE49-F238E27FC236}">
                <a16:creationId xmlns:a16="http://schemas.microsoft.com/office/drawing/2014/main" id="{D1B54781-2A66-A941-8928-45BE971110E3}"/>
              </a:ext>
              <a:ext uri="{C183D7F6-B498-43B3-948B-1728B52AA6E4}">
                <adec:decorative xmlns:adec="http://schemas.microsoft.com/office/drawing/2017/decorative" val="1"/>
              </a:ext>
            </a:extLst>
          </p:cNvPr>
          <p:cNvCxnSpPr>
            <a:cxnSpLocks/>
            <a:endCxn id="34" idx="0"/>
          </p:cNvCxnSpPr>
          <p:nvPr/>
        </p:nvCxnSpPr>
        <p:spPr>
          <a:xfrm rot="10800000" flipV="1">
            <a:off x="2983380" y="4635328"/>
            <a:ext cx="2706656" cy="400670"/>
          </a:xfrm>
          <a:prstGeom prst="curvedConnector2">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Curved Connector 91">
            <a:extLst>
              <a:ext uri="{FF2B5EF4-FFF2-40B4-BE49-F238E27FC236}">
                <a16:creationId xmlns:a16="http://schemas.microsoft.com/office/drawing/2014/main" id="{268B78F5-6FB1-324A-A64C-D8C2EC509F1F}"/>
              </a:ext>
              <a:ext uri="{C183D7F6-B498-43B3-948B-1728B52AA6E4}">
                <adec:decorative xmlns:adec="http://schemas.microsoft.com/office/drawing/2017/decorative" val="1"/>
              </a:ext>
            </a:extLst>
          </p:cNvPr>
          <p:cNvCxnSpPr>
            <a:cxnSpLocks/>
            <a:endCxn id="65" idx="0"/>
          </p:cNvCxnSpPr>
          <p:nvPr/>
        </p:nvCxnSpPr>
        <p:spPr>
          <a:xfrm>
            <a:off x="6463538" y="4622464"/>
            <a:ext cx="2746540" cy="397232"/>
          </a:xfrm>
          <a:prstGeom prst="curvedConnector2">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320FA93C-9D4D-C044-AAC1-0F8C0B99C86D}"/>
              </a:ext>
              <a:ext uri="{C183D7F6-B498-43B3-948B-1728B52AA6E4}">
                <adec:decorative xmlns:adec="http://schemas.microsoft.com/office/drawing/2017/decorative" val="1"/>
              </a:ext>
            </a:extLst>
          </p:cNvPr>
          <p:cNvSpPr txBox="1"/>
          <p:nvPr/>
        </p:nvSpPr>
        <p:spPr>
          <a:xfrm>
            <a:off x="5645418" y="4772835"/>
            <a:ext cx="862737"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Segoe UI" pitchFamily="34" charset="0"/>
              </a:rPr>
              <a:t>Azure Arc</a:t>
            </a:r>
          </a:p>
        </p:txBody>
      </p:sp>
      <p:sp>
        <p:nvSpPr>
          <p:cNvPr id="127" name="Rectangle 126">
            <a:extLst>
              <a:ext uri="{FF2B5EF4-FFF2-40B4-BE49-F238E27FC236}">
                <a16:creationId xmlns:a16="http://schemas.microsoft.com/office/drawing/2014/main" id="{4AA75C58-797C-4B4E-B88E-B6DF1B3F9592}"/>
              </a:ext>
              <a:ext uri="{C183D7F6-B498-43B3-948B-1728B52AA6E4}">
                <adec:decorative xmlns:adec="http://schemas.microsoft.com/office/drawing/2017/decorative" val="1"/>
              </a:ext>
            </a:extLst>
          </p:cNvPr>
          <p:cNvSpPr/>
          <p:nvPr/>
        </p:nvSpPr>
        <p:spPr bwMode="auto">
          <a:xfrm>
            <a:off x="1022130" y="25917"/>
            <a:ext cx="10109662" cy="109844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a:rPr>
              <a:t>Contoso MSP Tenant Powered by Azure Lighthouse</a:t>
            </a: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cxnSp>
        <p:nvCxnSpPr>
          <p:cNvPr id="129" name="Straight Connector 128">
            <a:extLst>
              <a:ext uri="{FF2B5EF4-FFF2-40B4-BE49-F238E27FC236}">
                <a16:creationId xmlns:a16="http://schemas.microsoft.com/office/drawing/2014/main" id="{A80A4CBD-2117-B344-ACA5-597E65BD2CA4}"/>
              </a:ext>
              <a:ext uri="{C183D7F6-B498-43B3-948B-1728B52AA6E4}">
                <adec:decorative xmlns:adec="http://schemas.microsoft.com/office/drawing/2017/decorative" val="1"/>
              </a:ext>
            </a:extLst>
          </p:cNvPr>
          <p:cNvCxnSpPr>
            <a:cxnSpLocks/>
          </p:cNvCxnSpPr>
          <p:nvPr/>
        </p:nvCxnSpPr>
        <p:spPr>
          <a:xfrm>
            <a:off x="5794659" y="1116228"/>
            <a:ext cx="0" cy="305161"/>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B5BDF0F8-C367-CE42-9209-7A25A70EACC5}"/>
              </a:ext>
              <a:ext uri="{C183D7F6-B498-43B3-948B-1728B52AA6E4}">
                <adec:decorative xmlns:adec="http://schemas.microsoft.com/office/drawing/2017/decorative" val="1"/>
              </a:ext>
            </a:extLst>
          </p:cNvPr>
          <p:cNvCxnSpPr>
            <a:cxnSpLocks/>
          </p:cNvCxnSpPr>
          <p:nvPr/>
        </p:nvCxnSpPr>
        <p:spPr>
          <a:xfrm flipV="1">
            <a:off x="6408672" y="1124358"/>
            <a:ext cx="0" cy="298563"/>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68319BF5-73FA-BB40-A756-902F99485C26}"/>
              </a:ext>
              <a:ext uri="{C183D7F6-B498-43B3-948B-1728B52AA6E4}">
                <adec:decorative xmlns:adec="http://schemas.microsoft.com/office/drawing/2017/decorative" val="1"/>
              </a:ext>
            </a:extLst>
          </p:cNvPr>
          <p:cNvGrpSpPr/>
          <p:nvPr/>
        </p:nvGrpSpPr>
        <p:grpSpPr>
          <a:xfrm>
            <a:off x="2105145" y="515931"/>
            <a:ext cx="7943632" cy="497366"/>
            <a:chOff x="925182" y="602911"/>
            <a:chExt cx="7943632" cy="497366"/>
          </a:xfrm>
        </p:grpSpPr>
        <p:sp>
          <p:nvSpPr>
            <p:cNvPr id="148" name="Rectangle 147">
              <a:extLst>
                <a:ext uri="{FF2B5EF4-FFF2-40B4-BE49-F238E27FC236}">
                  <a16:creationId xmlns:a16="http://schemas.microsoft.com/office/drawing/2014/main" id="{ADF9918C-6242-3E45-BA66-88B23A2B7B48}"/>
                </a:ext>
              </a:extLst>
            </p:cNvPr>
            <p:cNvSpPr/>
            <p:nvPr/>
          </p:nvSpPr>
          <p:spPr bwMode="auto">
            <a:xfrm>
              <a:off x="925182" y="610329"/>
              <a:ext cx="1534624" cy="48609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Semibold"/>
                  <a:ea typeface="+mj-ea"/>
                  <a:cs typeface="Segoe UI" pitchFamily="34" charset="0"/>
                </a:rPr>
                <a:t>Access Management</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Semibold"/>
                  <a:ea typeface="+mj-ea"/>
                  <a:cs typeface="Segoe UI" pitchFamily="34" charset="0"/>
                </a:rPr>
                <a:t>Portal &amp; Dashboarding</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Semibold"/>
                  <a:ea typeface="+mj-ea"/>
                  <a:cs typeface="Segoe UI" pitchFamily="34" charset="0"/>
                </a:rPr>
                <a:t>Policy &amp; Governance</a:t>
              </a:r>
            </a:p>
          </p:txBody>
        </p:sp>
        <p:sp>
          <p:nvSpPr>
            <p:cNvPr id="149" name="Rectangle 148">
              <a:extLst>
                <a:ext uri="{FF2B5EF4-FFF2-40B4-BE49-F238E27FC236}">
                  <a16:creationId xmlns:a16="http://schemas.microsoft.com/office/drawing/2014/main" id="{71F8AFC6-54C8-2D4E-8463-D6512C671B2D}"/>
                </a:ext>
              </a:extLst>
            </p:cNvPr>
            <p:cNvSpPr/>
            <p:nvPr/>
          </p:nvSpPr>
          <p:spPr bwMode="auto">
            <a:xfrm>
              <a:off x="2525710" y="604785"/>
              <a:ext cx="1534624" cy="48609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Semibold"/>
                  <a:ea typeface="+mj-ea"/>
                  <a:cs typeface="Segoe UI" pitchFamily="34" charset="0"/>
                </a:rPr>
                <a:t>Monitoring</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Semibold"/>
                  <a:ea typeface="+mj-ea"/>
                  <a:cs typeface="Segoe UI" pitchFamily="34" charset="0"/>
                </a:rPr>
                <a:t>Logging &amp; Analytics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Semibold"/>
                  <a:ea typeface="+mj-ea"/>
                  <a:cs typeface="Segoe UI" pitchFamily="34" charset="0"/>
                </a:rPr>
                <a:t>Cost Management</a:t>
              </a:r>
            </a:p>
          </p:txBody>
        </p:sp>
        <p:sp>
          <p:nvSpPr>
            <p:cNvPr id="150" name="Rectangle 149">
              <a:extLst>
                <a:ext uri="{FF2B5EF4-FFF2-40B4-BE49-F238E27FC236}">
                  <a16:creationId xmlns:a16="http://schemas.microsoft.com/office/drawing/2014/main" id="{F5E33705-E674-9A4B-BA8A-FED4011E131E}"/>
                </a:ext>
              </a:extLst>
            </p:cNvPr>
            <p:cNvSpPr/>
            <p:nvPr/>
          </p:nvSpPr>
          <p:spPr bwMode="auto">
            <a:xfrm>
              <a:off x="4128082" y="604785"/>
              <a:ext cx="1534624" cy="49549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Semibold"/>
                  <a:ea typeface="+mj-ea"/>
                  <a:cs typeface="Segoe UI" pitchFamily="34" charset="0"/>
                </a:rPr>
                <a:t>Security</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Semibold"/>
                  <a:ea typeface="+mj-ea"/>
                  <a:cs typeface="Segoe UI" pitchFamily="34" charset="0"/>
                </a:rPr>
                <a:t>Patch Management</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Semibold"/>
                  <a:ea typeface="+mj-ea"/>
                  <a:cs typeface="Segoe UI" pitchFamily="34" charset="0"/>
                </a:rPr>
                <a:t>BC/DR</a:t>
              </a:r>
            </a:p>
          </p:txBody>
        </p:sp>
        <p:sp>
          <p:nvSpPr>
            <p:cNvPr id="161" name="Rectangle 160">
              <a:extLst>
                <a:ext uri="{FF2B5EF4-FFF2-40B4-BE49-F238E27FC236}">
                  <a16:creationId xmlns:a16="http://schemas.microsoft.com/office/drawing/2014/main" id="{C7115802-BF23-DC41-8F10-00C8FEAA673E}"/>
                </a:ext>
              </a:extLst>
            </p:cNvPr>
            <p:cNvSpPr/>
            <p:nvPr/>
          </p:nvSpPr>
          <p:spPr bwMode="auto">
            <a:xfrm>
              <a:off x="5728610" y="604521"/>
              <a:ext cx="1534624" cy="49549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Semibold"/>
                  <a:ea typeface="+mj-ea"/>
                  <a:cs typeface="Segoe UI" pitchFamily="34" charset="0"/>
                </a:rPr>
                <a:t>MSP 3rd Party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Semibold"/>
                  <a:ea typeface="+mj-ea"/>
                  <a:cs typeface="Segoe UI" pitchFamily="34" charset="0"/>
                </a:rPr>
                <a:t>Solutions Integration</a:t>
              </a:r>
            </a:p>
          </p:txBody>
        </p:sp>
        <p:sp>
          <p:nvSpPr>
            <p:cNvPr id="163" name="Rectangle 162">
              <a:extLst>
                <a:ext uri="{FF2B5EF4-FFF2-40B4-BE49-F238E27FC236}">
                  <a16:creationId xmlns:a16="http://schemas.microsoft.com/office/drawing/2014/main" id="{859BEA17-7D1A-D94C-8A4E-46AC23743047}"/>
                </a:ext>
              </a:extLst>
            </p:cNvPr>
            <p:cNvSpPr/>
            <p:nvPr/>
          </p:nvSpPr>
          <p:spPr bwMode="auto">
            <a:xfrm>
              <a:off x="7334190" y="602911"/>
              <a:ext cx="1534624" cy="49549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Semibold"/>
                  <a:ea typeface="+mj-ea"/>
                  <a:cs typeface="Segoe UI" pitchFamily="34" charset="0"/>
                </a:rPr>
                <a:t>Service Health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Semibold"/>
                  <a:ea typeface="+mj-ea"/>
                  <a:cs typeface="Segoe UI" pitchFamily="34" charset="0"/>
                </a:rPr>
                <a:t>&amp; Support</a:t>
              </a:r>
            </a:p>
          </p:txBody>
        </p:sp>
      </p:grpSp>
      <p:sp>
        <p:nvSpPr>
          <p:cNvPr id="167" name="Rectangle 166">
            <a:extLst>
              <a:ext uri="{FF2B5EF4-FFF2-40B4-BE49-F238E27FC236}">
                <a16:creationId xmlns:a16="http://schemas.microsoft.com/office/drawing/2014/main" id="{71FF7642-DF3C-7E4C-9213-79E9CA9B7F0C}"/>
              </a:ext>
              <a:ext uri="{C183D7F6-B498-43B3-948B-1728B52AA6E4}">
                <adec:decorative xmlns:adec="http://schemas.microsoft.com/office/drawing/2017/decorative" val="1"/>
              </a:ext>
            </a:extLst>
          </p:cNvPr>
          <p:cNvSpPr/>
          <p:nvPr/>
        </p:nvSpPr>
        <p:spPr bwMode="auto">
          <a:xfrm>
            <a:off x="8336815" y="2073326"/>
            <a:ext cx="2793430" cy="501489"/>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Fourth Coffee Azure Tenant</a:t>
            </a:r>
          </a:p>
        </p:txBody>
      </p:sp>
      <p:grpSp>
        <p:nvGrpSpPr>
          <p:cNvPr id="168" name="Group 167">
            <a:extLst>
              <a:ext uri="{FF2B5EF4-FFF2-40B4-BE49-F238E27FC236}">
                <a16:creationId xmlns:a16="http://schemas.microsoft.com/office/drawing/2014/main" id="{8FE4FF19-353B-944E-A9DD-5260B599C687}"/>
              </a:ext>
              <a:ext uri="{C183D7F6-B498-43B3-948B-1728B52AA6E4}">
                <adec:decorative xmlns:adec="http://schemas.microsoft.com/office/drawing/2017/decorative" val="1"/>
              </a:ext>
            </a:extLst>
          </p:cNvPr>
          <p:cNvGrpSpPr/>
          <p:nvPr/>
        </p:nvGrpSpPr>
        <p:grpSpPr>
          <a:xfrm>
            <a:off x="8336815" y="3387673"/>
            <a:ext cx="2793430" cy="781430"/>
            <a:chOff x="392041" y="3375044"/>
            <a:chExt cx="2793430" cy="781430"/>
          </a:xfrm>
        </p:grpSpPr>
        <p:sp>
          <p:nvSpPr>
            <p:cNvPr id="177" name="Rectangle 176">
              <a:extLst>
                <a:ext uri="{FF2B5EF4-FFF2-40B4-BE49-F238E27FC236}">
                  <a16:creationId xmlns:a16="http://schemas.microsoft.com/office/drawing/2014/main" id="{2BDE2FAB-6755-4D49-BE26-669E21387162}"/>
                </a:ext>
              </a:extLst>
            </p:cNvPr>
            <p:cNvSpPr/>
            <p:nvPr/>
          </p:nvSpPr>
          <p:spPr bwMode="auto">
            <a:xfrm>
              <a:off x="392041" y="3375044"/>
              <a:ext cx="1221967" cy="78143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Fourth Coffee</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On-Premises Datacenter</a:t>
              </a:r>
            </a:p>
          </p:txBody>
        </p:sp>
        <p:sp>
          <p:nvSpPr>
            <p:cNvPr id="178" name="Rectangle 177">
              <a:extLst>
                <a:ext uri="{FF2B5EF4-FFF2-40B4-BE49-F238E27FC236}">
                  <a16:creationId xmlns:a16="http://schemas.microsoft.com/office/drawing/2014/main" id="{7A99D19A-1581-4648-A456-E127EB732ABA}"/>
                </a:ext>
              </a:extLst>
            </p:cNvPr>
            <p:cNvSpPr/>
            <p:nvPr/>
          </p:nvSpPr>
          <p:spPr bwMode="auto">
            <a:xfrm>
              <a:off x="1963504" y="3375044"/>
              <a:ext cx="1221967" cy="78143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Fourth Coffee</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Multi-Cloud Workloads</a:t>
              </a:r>
            </a:p>
          </p:txBody>
        </p:sp>
      </p:grpSp>
      <p:pic>
        <p:nvPicPr>
          <p:cNvPr id="170" name="Graphic 169">
            <a:extLst>
              <a:ext uri="{FF2B5EF4-FFF2-40B4-BE49-F238E27FC236}">
                <a16:creationId xmlns:a16="http://schemas.microsoft.com/office/drawing/2014/main" id="{77847066-496D-304E-9A6B-FE6A2B5A641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11097" y="2814043"/>
            <a:ext cx="444867" cy="444867"/>
          </a:xfrm>
          <a:prstGeom prst="rect">
            <a:avLst/>
          </a:prstGeom>
          <a:effectLst>
            <a:outerShdw blurRad="571500" algn="tl" rotWithShape="0">
              <a:srgbClr val="0078D4">
                <a:alpha val="70000"/>
              </a:srgbClr>
            </a:outerShdw>
          </a:effectLst>
        </p:spPr>
      </p:pic>
      <p:cxnSp>
        <p:nvCxnSpPr>
          <p:cNvPr id="171" name="Curved Connector 170">
            <a:extLst>
              <a:ext uri="{FF2B5EF4-FFF2-40B4-BE49-F238E27FC236}">
                <a16:creationId xmlns:a16="http://schemas.microsoft.com/office/drawing/2014/main" id="{87BB91E9-A24E-1D4B-ACAA-41B364C57686}"/>
              </a:ext>
              <a:ext uri="{C183D7F6-B498-43B3-948B-1728B52AA6E4}">
                <adec:decorative xmlns:adec="http://schemas.microsoft.com/office/drawing/2017/decorative" val="1"/>
              </a:ext>
            </a:extLst>
          </p:cNvPr>
          <p:cNvCxnSpPr>
            <a:cxnSpLocks/>
            <a:endCxn id="177" idx="0"/>
          </p:cNvCxnSpPr>
          <p:nvPr/>
        </p:nvCxnSpPr>
        <p:spPr>
          <a:xfrm rot="10800000" flipV="1">
            <a:off x="8947799" y="3058945"/>
            <a:ext cx="504892" cy="328727"/>
          </a:xfrm>
          <a:prstGeom prst="curvedConnector2">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72" name="Curved Connector 171">
            <a:extLst>
              <a:ext uri="{FF2B5EF4-FFF2-40B4-BE49-F238E27FC236}">
                <a16:creationId xmlns:a16="http://schemas.microsoft.com/office/drawing/2014/main" id="{8BAE9D95-6F69-CA45-8A54-FC668471344C}"/>
              </a:ext>
              <a:ext uri="{C183D7F6-B498-43B3-948B-1728B52AA6E4}">
                <adec:decorative xmlns:adec="http://schemas.microsoft.com/office/drawing/2017/decorative" val="1"/>
              </a:ext>
            </a:extLst>
          </p:cNvPr>
          <p:cNvCxnSpPr>
            <a:cxnSpLocks/>
            <a:endCxn id="178" idx="0"/>
          </p:cNvCxnSpPr>
          <p:nvPr/>
        </p:nvCxnSpPr>
        <p:spPr>
          <a:xfrm>
            <a:off x="10008919" y="3058945"/>
            <a:ext cx="510343" cy="328728"/>
          </a:xfrm>
          <a:prstGeom prst="curvedConnector2">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46B2D5E-5C35-EB4E-AA6E-C753C1F4283C}"/>
              </a:ext>
              <a:ext uri="{C183D7F6-B498-43B3-948B-1728B52AA6E4}">
                <adec:decorative xmlns:adec="http://schemas.microsoft.com/office/drawing/2017/decorative" val="1"/>
              </a:ext>
            </a:extLst>
          </p:cNvPr>
          <p:cNvCxnSpPr>
            <a:cxnSpLocks/>
          </p:cNvCxnSpPr>
          <p:nvPr/>
        </p:nvCxnSpPr>
        <p:spPr>
          <a:xfrm>
            <a:off x="9733530" y="2623911"/>
            <a:ext cx="1" cy="239228"/>
          </a:xfrm>
          <a:prstGeom prst="line">
            <a:avLst/>
          </a:prstGeom>
          <a:ln w="19050">
            <a:solidFill>
              <a:schemeClr val="accent2"/>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9A4D41F-28B6-2544-A90C-942E4E5B9922}"/>
              </a:ext>
              <a:ext uri="{C183D7F6-B498-43B3-948B-1728B52AA6E4}">
                <adec:decorative xmlns:adec="http://schemas.microsoft.com/office/drawing/2017/decorative" val="1"/>
              </a:ext>
            </a:extLst>
          </p:cNvPr>
          <p:cNvCxnSpPr>
            <a:cxnSpLocks/>
          </p:cNvCxnSpPr>
          <p:nvPr/>
        </p:nvCxnSpPr>
        <p:spPr>
          <a:xfrm>
            <a:off x="9389858" y="1116228"/>
            <a:ext cx="0" cy="950976"/>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EE9FE8A3-44AE-1C40-9826-38D3DB4749B1}"/>
              </a:ext>
              <a:ext uri="{C183D7F6-B498-43B3-948B-1728B52AA6E4}">
                <adec:decorative xmlns:adec="http://schemas.microsoft.com/office/drawing/2017/decorative" val="1"/>
              </a:ext>
            </a:extLst>
          </p:cNvPr>
          <p:cNvCxnSpPr>
            <a:cxnSpLocks/>
          </p:cNvCxnSpPr>
          <p:nvPr/>
        </p:nvCxnSpPr>
        <p:spPr>
          <a:xfrm flipV="1">
            <a:off x="10212211" y="1124358"/>
            <a:ext cx="0" cy="948968"/>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BAC9946C-1461-564A-A280-5B484E442A2F}"/>
              </a:ext>
              <a:ext uri="{C183D7F6-B498-43B3-948B-1728B52AA6E4}">
                <adec:decorative xmlns:adec="http://schemas.microsoft.com/office/drawing/2017/decorative" val="1"/>
              </a:ext>
            </a:extLst>
          </p:cNvPr>
          <p:cNvSpPr/>
          <p:nvPr/>
        </p:nvSpPr>
        <p:spPr bwMode="auto">
          <a:xfrm>
            <a:off x="1026806" y="2072686"/>
            <a:ext cx="2793430" cy="501489"/>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Parnell Aerospace Azure Tenant</a:t>
            </a:r>
          </a:p>
        </p:txBody>
      </p:sp>
      <p:grpSp>
        <p:nvGrpSpPr>
          <p:cNvPr id="183" name="Group 182">
            <a:extLst>
              <a:ext uri="{FF2B5EF4-FFF2-40B4-BE49-F238E27FC236}">
                <a16:creationId xmlns:a16="http://schemas.microsoft.com/office/drawing/2014/main" id="{2E3BE283-3961-CA40-BDBB-7E38ABECB774}"/>
              </a:ext>
              <a:ext uri="{C183D7F6-B498-43B3-948B-1728B52AA6E4}">
                <adec:decorative xmlns:adec="http://schemas.microsoft.com/office/drawing/2017/decorative" val="1"/>
              </a:ext>
            </a:extLst>
          </p:cNvPr>
          <p:cNvGrpSpPr/>
          <p:nvPr/>
        </p:nvGrpSpPr>
        <p:grpSpPr>
          <a:xfrm>
            <a:off x="1026806" y="3387033"/>
            <a:ext cx="2793430" cy="781430"/>
            <a:chOff x="392041" y="3375044"/>
            <a:chExt cx="2793430" cy="781430"/>
          </a:xfrm>
        </p:grpSpPr>
        <p:sp>
          <p:nvSpPr>
            <p:cNvPr id="188" name="Rectangle 187">
              <a:extLst>
                <a:ext uri="{FF2B5EF4-FFF2-40B4-BE49-F238E27FC236}">
                  <a16:creationId xmlns:a16="http://schemas.microsoft.com/office/drawing/2014/main" id="{FEE8B37A-4972-A74E-A18D-945C08F0B9CF}"/>
                </a:ext>
              </a:extLst>
            </p:cNvPr>
            <p:cNvSpPr/>
            <p:nvPr/>
          </p:nvSpPr>
          <p:spPr bwMode="auto">
            <a:xfrm>
              <a:off x="392041" y="3375044"/>
              <a:ext cx="1221967" cy="78143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Parnell Aerospace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On-Premises Datacenter</a:t>
              </a:r>
            </a:p>
          </p:txBody>
        </p:sp>
        <p:sp>
          <p:nvSpPr>
            <p:cNvPr id="189" name="Rectangle 188">
              <a:extLst>
                <a:ext uri="{FF2B5EF4-FFF2-40B4-BE49-F238E27FC236}">
                  <a16:creationId xmlns:a16="http://schemas.microsoft.com/office/drawing/2014/main" id="{603E9B09-DAB7-A141-8CDD-B6EF6E4B20A5}"/>
                </a:ext>
              </a:extLst>
            </p:cNvPr>
            <p:cNvSpPr/>
            <p:nvPr/>
          </p:nvSpPr>
          <p:spPr bwMode="auto">
            <a:xfrm>
              <a:off x="1963504" y="3375044"/>
              <a:ext cx="1221967" cy="78143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Parnell Aerospace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Multi-Cloud Workloads</a:t>
              </a:r>
            </a:p>
          </p:txBody>
        </p:sp>
      </p:grpSp>
      <p:pic>
        <p:nvPicPr>
          <p:cNvPr id="184" name="Graphic 183">
            <a:extLst>
              <a:ext uri="{FF2B5EF4-FFF2-40B4-BE49-F238E27FC236}">
                <a16:creationId xmlns:a16="http://schemas.microsoft.com/office/drawing/2014/main" id="{989EB41D-613E-F445-9C20-6ACC101BF7A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01088" y="2813403"/>
            <a:ext cx="444867" cy="444867"/>
          </a:xfrm>
          <a:prstGeom prst="rect">
            <a:avLst/>
          </a:prstGeom>
          <a:effectLst>
            <a:outerShdw blurRad="571500" algn="tl" rotWithShape="0">
              <a:srgbClr val="0078D4">
                <a:alpha val="70000"/>
              </a:srgbClr>
            </a:outerShdw>
          </a:effectLst>
        </p:spPr>
      </p:pic>
      <p:cxnSp>
        <p:nvCxnSpPr>
          <p:cNvPr id="185" name="Curved Connector 184">
            <a:extLst>
              <a:ext uri="{FF2B5EF4-FFF2-40B4-BE49-F238E27FC236}">
                <a16:creationId xmlns:a16="http://schemas.microsoft.com/office/drawing/2014/main" id="{71827C96-9057-554C-A1D5-96F7B75C061D}"/>
              </a:ext>
              <a:ext uri="{C183D7F6-B498-43B3-948B-1728B52AA6E4}">
                <adec:decorative xmlns:adec="http://schemas.microsoft.com/office/drawing/2017/decorative" val="1"/>
              </a:ext>
            </a:extLst>
          </p:cNvPr>
          <p:cNvCxnSpPr>
            <a:cxnSpLocks/>
            <a:endCxn id="188" idx="0"/>
          </p:cNvCxnSpPr>
          <p:nvPr/>
        </p:nvCxnSpPr>
        <p:spPr>
          <a:xfrm rot="10800000" flipV="1">
            <a:off x="1637790" y="3058305"/>
            <a:ext cx="504892" cy="328727"/>
          </a:xfrm>
          <a:prstGeom prst="curvedConnector2">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86" name="Curved Connector 185">
            <a:extLst>
              <a:ext uri="{FF2B5EF4-FFF2-40B4-BE49-F238E27FC236}">
                <a16:creationId xmlns:a16="http://schemas.microsoft.com/office/drawing/2014/main" id="{1E4FD675-2930-0945-B7C9-10F41C151147}"/>
              </a:ext>
              <a:ext uri="{C183D7F6-B498-43B3-948B-1728B52AA6E4}">
                <adec:decorative xmlns:adec="http://schemas.microsoft.com/office/drawing/2017/decorative" val="1"/>
              </a:ext>
            </a:extLst>
          </p:cNvPr>
          <p:cNvCxnSpPr>
            <a:cxnSpLocks/>
            <a:endCxn id="189" idx="0"/>
          </p:cNvCxnSpPr>
          <p:nvPr/>
        </p:nvCxnSpPr>
        <p:spPr>
          <a:xfrm>
            <a:off x="2698910" y="3058305"/>
            <a:ext cx="510343" cy="328728"/>
          </a:xfrm>
          <a:prstGeom prst="curvedConnector2">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60DDC5B4-86E7-0043-AEAA-4B9891DD4AE4}"/>
              </a:ext>
              <a:ext uri="{C183D7F6-B498-43B3-948B-1728B52AA6E4}">
                <adec:decorative xmlns:adec="http://schemas.microsoft.com/office/drawing/2017/decorative" val="1"/>
              </a:ext>
            </a:extLst>
          </p:cNvPr>
          <p:cNvCxnSpPr>
            <a:cxnSpLocks/>
          </p:cNvCxnSpPr>
          <p:nvPr/>
        </p:nvCxnSpPr>
        <p:spPr>
          <a:xfrm>
            <a:off x="2423521" y="2623271"/>
            <a:ext cx="1" cy="239228"/>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35F57D0-8BB4-4746-A423-E88F462CBBE1}"/>
              </a:ext>
              <a:ext uri="{C183D7F6-B498-43B3-948B-1728B52AA6E4}">
                <adec:decorative xmlns:adec="http://schemas.microsoft.com/office/drawing/2017/decorative" val="1"/>
              </a:ext>
            </a:extLst>
          </p:cNvPr>
          <p:cNvCxnSpPr>
            <a:cxnSpLocks/>
          </p:cNvCxnSpPr>
          <p:nvPr/>
        </p:nvCxnSpPr>
        <p:spPr>
          <a:xfrm>
            <a:off x="2079849" y="1115588"/>
            <a:ext cx="0" cy="950976"/>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41F75E4F-5711-C143-A718-C4F5321E9DB2}"/>
              </a:ext>
              <a:ext uri="{C183D7F6-B498-43B3-948B-1728B52AA6E4}">
                <adec:decorative xmlns:adec="http://schemas.microsoft.com/office/drawing/2017/decorative" val="1"/>
              </a:ext>
            </a:extLst>
          </p:cNvPr>
          <p:cNvCxnSpPr>
            <a:cxnSpLocks/>
          </p:cNvCxnSpPr>
          <p:nvPr/>
        </p:nvCxnSpPr>
        <p:spPr>
          <a:xfrm flipV="1">
            <a:off x="2902202" y="1123718"/>
            <a:ext cx="0" cy="948968"/>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F19E9098-9904-5B4A-AB06-753A152EBF06}"/>
              </a:ext>
              <a:ext uri="{C183D7F6-B498-43B3-948B-1728B52AA6E4}">
                <adec:decorative xmlns:adec="http://schemas.microsoft.com/office/drawing/2017/decorative" val="1"/>
              </a:ext>
            </a:extLst>
          </p:cNvPr>
          <p:cNvSpPr/>
          <p:nvPr/>
        </p:nvSpPr>
        <p:spPr bwMode="auto">
          <a:xfrm>
            <a:off x="34440" y="5035998"/>
            <a:ext cx="5897880" cy="178392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pic>
        <p:nvPicPr>
          <p:cNvPr id="35" name="Graphic 34">
            <a:extLst>
              <a:ext uri="{FF2B5EF4-FFF2-40B4-BE49-F238E27FC236}">
                <a16:creationId xmlns:a16="http://schemas.microsoft.com/office/drawing/2014/main" id="{33A8A246-FF7A-5947-B304-CD8DE14DC93C}"/>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8082" y="5149626"/>
            <a:ext cx="365760" cy="365760"/>
          </a:xfrm>
          <a:prstGeom prst="rect">
            <a:avLst/>
          </a:prstGeom>
        </p:spPr>
      </p:pic>
      <p:pic>
        <p:nvPicPr>
          <p:cNvPr id="36" name="Graphic 35">
            <a:extLst>
              <a:ext uri="{FF2B5EF4-FFF2-40B4-BE49-F238E27FC236}">
                <a16:creationId xmlns:a16="http://schemas.microsoft.com/office/drawing/2014/main" id="{7D71138B-07D0-F048-A089-24FF273AD03B}"/>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26013" y="5149626"/>
            <a:ext cx="365760" cy="365760"/>
          </a:xfrm>
          <a:prstGeom prst="rect">
            <a:avLst/>
          </a:prstGeom>
        </p:spPr>
      </p:pic>
      <p:sp>
        <p:nvSpPr>
          <p:cNvPr id="43" name="TextBox 42">
            <a:extLst>
              <a:ext uri="{FF2B5EF4-FFF2-40B4-BE49-F238E27FC236}">
                <a16:creationId xmlns:a16="http://schemas.microsoft.com/office/drawing/2014/main" id="{1B7FDA80-C8AA-5D49-941A-A9C92BDD78CC}"/>
              </a:ext>
              <a:ext uri="{C183D7F6-B498-43B3-948B-1728B52AA6E4}">
                <adec:decorative xmlns:adec="http://schemas.microsoft.com/office/drawing/2017/decorative" val="1"/>
              </a:ext>
            </a:extLst>
          </p:cNvPr>
          <p:cNvSpPr txBox="1"/>
          <p:nvPr/>
        </p:nvSpPr>
        <p:spPr>
          <a:xfrm>
            <a:off x="325236" y="5495246"/>
            <a:ext cx="76655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Bare-Metal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Servers </a:t>
            </a:r>
          </a:p>
        </p:txBody>
      </p:sp>
      <p:pic>
        <p:nvPicPr>
          <p:cNvPr id="45" name="Graphic 44">
            <a:extLst>
              <a:ext uri="{FF2B5EF4-FFF2-40B4-BE49-F238E27FC236}">
                <a16:creationId xmlns:a16="http://schemas.microsoft.com/office/drawing/2014/main" id="{950AFB4A-28E9-B34B-B8E0-4CCE35D9CC23}"/>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5635" y="5124274"/>
            <a:ext cx="365760" cy="365760"/>
          </a:xfrm>
          <a:prstGeom prst="rect">
            <a:avLst/>
          </a:prstGeom>
        </p:spPr>
      </p:pic>
      <p:sp>
        <p:nvSpPr>
          <p:cNvPr id="46" name="TextBox 45">
            <a:extLst>
              <a:ext uri="{FF2B5EF4-FFF2-40B4-BE49-F238E27FC236}">
                <a16:creationId xmlns:a16="http://schemas.microsoft.com/office/drawing/2014/main" id="{5B521632-ACDA-2E47-8FA4-7791518C38AF}"/>
              </a:ext>
              <a:ext uri="{C183D7F6-B498-43B3-948B-1728B52AA6E4}">
                <adec:decorative xmlns:adec="http://schemas.microsoft.com/office/drawing/2017/decorative" val="1"/>
              </a:ext>
            </a:extLst>
          </p:cNvPr>
          <p:cNvSpPr txBox="1"/>
          <p:nvPr/>
        </p:nvSpPr>
        <p:spPr>
          <a:xfrm>
            <a:off x="993544" y="5495086"/>
            <a:ext cx="112723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Windows &amp; Linux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Servers</a:t>
            </a:r>
          </a:p>
        </p:txBody>
      </p:sp>
      <p:sp>
        <p:nvSpPr>
          <p:cNvPr id="51" name="TextBox 50">
            <a:extLst>
              <a:ext uri="{FF2B5EF4-FFF2-40B4-BE49-F238E27FC236}">
                <a16:creationId xmlns:a16="http://schemas.microsoft.com/office/drawing/2014/main" id="{7464D5CF-98DF-1743-B6C0-39905B7BAA88}"/>
              </a:ext>
              <a:ext uri="{C183D7F6-B498-43B3-948B-1728B52AA6E4}">
                <adec:decorative xmlns:adec="http://schemas.microsoft.com/office/drawing/2017/decorative" val="1"/>
              </a:ext>
            </a:extLst>
          </p:cNvPr>
          <p:cNvSpPr txBox="1"/>
          <p:nvPr/>
        </p:nvSpPr>
        <p:spPr>
          <a:xfrm>
            <a:off x="2011351" y="5492209"/>
            <a:ext cx="105990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Kubernetes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Bare-Metal / VM</a:t>
            </a:r>
          </a:p>
        </p:txBody>
      </p:sp>
      <p:pic>
        <p:nvPicPr>
          <p:cNvPr id="50" name="Picture 49">
            <a:extLst>
              <a:ext uri="{FF2B5EF4-FFF2-40B4-BE49-F238E27FC236}">
                <a16:creationId xmlns:a16="http://schemas.microsoft.com/office/drawing/2014/main" id="{D5237B4D-F308-2E49-99AC-D82F382BEDE1}"/>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59369" y="5148355"/>
            <a:ext cx="377072" cy="365760"/>
          </a:xfrm>
          <a:prstGeom prst="rect">
            <a:avLst/>
          </a:prstGeom>
        </p:spPr>
      </p:pic>
      <p:sp>
        <p:nvSpPr>
          <p:cNvPr id="118" name="Rectangle 117">
            <a:extLst>
              <a:ext uri="{FF2B5EF4-FFF2-40B4-BE49-F238E27FC236}">
                <a16:creationId xmlns:a16="http://schemas.microsoft.com/office/drawing/2014/main" id="{D7F12A65-FD5E-A440-9B33-E6CD9413E078}"/>
              </a:ext>
              <a:ext uri="{C183D7F6-B498-43B3-948B-1728B52AA6E4}">
                <adec:decorative xmlns:adec="http://schemas.microsoft.com/office/drawing/2017/decorative" val="1"/>
              </a:ext>
            </a:extLst>
          </p:cNvPr>
          <p:cNvSpPr/>
          <p:nvPr/>
        </p:nvSpPr>
        <p:spPr bwMode="auto">
          <a:xfrm>
            <a:off x="3843408" y="5902119"/>
            <a:ext cx="1579767" cy="550657"/>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grpSp>
        <p:nvGrpSpPr>
          <p:cNvPr id="119" name="Group 118">
            <a:extLst>
              <a:ext uri="{FF2B5EF4-FFF2-40B4-BE49-F238E27FC236}">
                <a16:creationId xmlns:a16="http://schemas.microsoft.com/office/drawing/2014/main" id="{39724ED1-FC09-6240-A8D9-F88C6EC059EB}"/>
              </a:ext>
              <a:ext uri="{C183D7F6-B498-43B3-948B-1728B52AA6E4}">
                <adec:decorative xmlns:adec="http://schemas.microsoft.com/office/drawing/2017/decorative" val="1"/>
              </a:ext>
            </a:extLst>
          </p:cNvPr>
          <p:cNvGrpSpPr/>
          <p:nvPr/>
        </p:nvGrpSpPr>
        <p:grpSpPr>
          <a:xfrm>
            <a:off x="4329168" y="5960178"/>
            <a:ext cx="609157" cy="274320"/>
            <a:chOff x="4121524" y="4059152"/>
            <a:chExt cx="609157" cy="274320"/>
          </a:xfrm>
        </p:grpSpPr>
        <p:pic>
          <p:nvPicPr>
            <p:cNvPr id="128" name="Graphic 127">
              <a:extLst>
                <a:ext uri="{FF2B5EF4-FFF2-40B4-BE49-F238E27FC236}">
                  <a16:creationId xmlns:a16="http://schemas.microsoft.com/office/drawing/2014/main" id="{6E923684-01FC-C64A-9005-97DBDFB5AA8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21524" y="4059152"/>
              <a:ext cx="274320" cy="274320"/>
            </a:xfrm>
            <a:prstGeom prst="rect">
              <a:avLst/>
            </a:prstGeom>
          </p:spPr>
        </p:pic>
        <p:pic>
          <p:nvPicPr>
            <p:cNvPr id="130" name="Picture 129" descr="A close up of a sign&#10;&#10;Description automatically generated">
              <a:extLst>
                <a:ext uri="{FF2B5EF4-FFF2-40B4-BE49-F238E27FC236}">
                  <a16:creationId xmlns:a16="http://schemas.microsoft.com/office/drawing/2014/main" id="{67DFE281-F73F-7345-A68A-E4A0710D32F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47877" y="4059152"/>
              <a:ext cx="282804" cy="274320"/>
            </a:xfrm>
            <a:prstGeom prst="rect">
              <a:avLst/>
            </a:prstGeom>
          </p:spPr>
        </p:pic>
      </p:grpSp>
      <p:sp>
        <p:nvSpPr>
          <p:cNvPr id="120" name="Rectangle 119">
            <a:extLst>
              <a:ext uri="{FF2B5EF4-FFF2-40B4-BE49-F238E27FC236}">
                <a16:creationId xmlns:a16="http://schemas.microsoft.com/office/drawing/2014/main" id="{6F6946C9-0CAF-0549-8F9A-2E8C532D49B9}"/>
              </a:ext>
              <a:ext uri="{C183D7F6-B498-43B3-948B-1728B52AA6E4}">
                <adec:decorative xmlns:adec="http://schemas.microsoft.com/office/drawing/2017/decorative" val="1"/>
              </a:ext>
            </a:extLst>
          </p:cNvPr>
          <p:cNvSpPr/>
          <p:nvPr/>
        </p:nvSpPr>
        <p:spPr>
          <a:xfrm>
            <a:off x="3486393" y="6225731"/>
            <a:ext cx="2339911"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Data Controller</a:t>
            </a:r>
          </a:p>
        </p:txBody>
      </p:sp>
      <p:pic>
        <p:nvPicPr>
          <p:cNvPr id="121" name="Graphic 120">
            <a:extLst>
              <a:ext uri="{FF2B5EF4-FFF2-40B4-BE49-F238E27FC236}">
                <a16:creationId xmlns:a16="http://schemas.microsoft.com/office/drawing/2014/main" id="{BA534A1F-7ADF-EE45-8C6C-CF6F674A7BA3}"/>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938325" y="5186089"/>
            <a:ext cx="274320" cy="274320"/>
          </a:xfrm>
          <a:prstGeom prst="rect">
            <a:avLst/>
          </a:prstGeom>
        </p:spPr>
      </p:pic>
      <p:sp>
        <p:nvSpPr>
          <p:cNvPr id="122" name="Rectangle 121">
            <a:extLst>
              <a:ext uri="{FF2B5EF4-FFF2-40B4-BE49-F238E27FC236}">
                <a16:creationId xmlns:a16="http://schemas.microsoft.com/office/drawing/2014/main" id="{6E701DA4-E92F-034C-9099-7F3684795A21}"/>
              </a:ext>
              <a:ext uri="{C183D7F6-B498-43B3-948B-1728B52AA6E4}">
                <adec:decorative xmlns:adec="http://schemas.microsoft.com/office/drawing/2017/decorative" val="1"/>
              </a:ext>
            </a:extLst>
          </p:cNvPr>
          <p:cNvSpPr/>
          <p:nvPr/>
        </p:nvSpPr>
        <p:spPr>
          <a:xfrm>
            <a:off x="4669051" y="5414689"/>
            <a:ext cx="822662" cy="5078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PostgreSQL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Hyperscale</a:t>
            </a:r>
          </a:p>
        </p:txBody>
      </p:sp>
      <p:pic>
        <p:nvPicPr>
          <p:cNvPr id="123" name="Graphic 122">
            <a:extLst>
              <a:ext uri="{FF2B5EF4-FFF2-40B4-BE49-F238E27FC236}">
                <a16:creationId xmlns:a16="http://schemas.microsoft.com/office/drawing/2014/main" id="{4EC9A9BB-883F-5348-8F52-1ED76D472871}"/>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107873" y="5186089"/>
            <a:ext cx="274320" cy="274320"/>
          </a:xfrm>
          <a:prstGeom prst="rect">
            <a:avLst/>
          </a:prstGeom>
        </p:spPr>
      </p:pic>
      <p:pic>
        <p:nvPicPr>
          <p:cNvPr id="124" name="Graphic 123">
            <a:extLst>
              <a:ext uri="{FF2B5EF4-FFF2-40B4-BE49-F238E27FC236}">
                <a16:creationId xmlns:a16="http://schemas.microsoft.com/office/drawing/2014/main" id="{1BEE7FFB-8BA9-894A-8E31-E1F146CC80FD}"/>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328985" y="5186089"/>
            <a:ext cx="274320" cy="274320"/>
          </a:xfrm>
          <a:prstGeom prst="rect">
            <a:avLst/>
          </a:prstGeom>
        </p:spPr>
      </p:pic>
      <p:sp>
        <p:nvSpPr>
          <p:cNvPr id="125" name="Rectangle 124">
            <a:extLst>
              <a:ext uri="{FF2B5EF4-FFF2-40B4-BE49-F238E27FC236}">
                <a16:creationId xmlns:a16="http://schemas.microsoft.com/office/drawing/2014/main" id="{ED6589E3-CE5C-F447-8801-1A61DC6934D1}"/>
              </a:ext>
              <a:ext uri="{C183D7F6-B498-43B3-948B-1728B52AA6E4}">
                <adec:decorative xmlns:adec="http://schemas.microsoft.com/office/drawing/2017/decorative" val="1"/>
              </a:ext>
            </a:extLst>
          </p:cNvPr>
          <p:cNvSpPr/>
          <p:nvPr/>
        </p:nvSpPr>
        <p:spPr>
          <a:xfrm>
            <a:off x="3091279" y="5414689"/>
            <a:ext cx="752129"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SQL Server</a:t>
            </a:r>
          </a:p>
        </p:txBody>
      </p:sp>
      <p:sp>
        <p:nvSpPr>
          <p:cNvPr id="126" name="Rectangle 125">
            <a:extLst>
              <a:ext uri="{FF2B5EF4-FFF2-40B4-BE49-F238E27FC236}">
                <a16:creationId xmlns:a16="http://schemas.microsoft.com/office/drawing/2014/main" id="{8A5F01C9-3F8B-334D-94D6-9AF73686B9F0}"/>
              </a:ext>
              <a:ext uri="{C183D7F6-B498-43B3-948B-1728B52AA6E4}">
                <adec:decorative xmlns:adec="http://schemas.microsoft.com/office/drawing/2017/decorative" val="1"/>
              </a:ext>
            </a:extLst>
          </p:cNvPr>
          <p:cNvSpPr/>
          <p:nvPr/>
        </p:nvSpPr>
        <p:spPr>
          <a:xfrm>
            <a:off x="3770384" y="5414689"/>
            <a:ext cx="949299" cy="5078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SQL Managed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Instance</a:t>
            </a:r>
          </a:p>
        </p:txBody>
      </p:sp>
      <p:sp>
        <p:nvSpPr>
          <p:cNvPr id="53" name="Rectangle 52">
            <a:extLst>
              <a:ext uri="{FF2B5EF4-FFF2-40B4-BE49-F238E27FC236}">
                <a16:creationId xmlns:a16="http://schemas.microsoft.com/office/drawing/2014/main" id="{1DFFCCCC-06BF-694F-8F08-A0CA8519D5CC}"/>
              </a:ext>
              <a:ext uri="{C183D7F6-B498-43B3-948B-1728B52AA6E4}">
                <adec:decorative xmlns:adec="http://schemas.microsoft.com/office/drawing/2017/decorative" val="1"/>
              </a:ext>
            </a:extLst>
          </p:cNvPr>
          <p:cNvSpPr/>
          <p:nvPr/>
        </p:nvSpPr>
        <p:spPr>
          <a:xfrm>
            <a:off x="1702665" y="6524306"/>
            <a:ext cx="2559290" cy="276999"/>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Fabrikam On-Premises Datacenter</a:t>
            </a:r>
          </a:p>
        </p:txBody>
      </p:sp>
      <p:sp>
        <p:nvSpPr>
          <p:cNvPr id="65" name="Rectangle 64">
            <a:extLst>
              <a:ext uri="{FF2B5EF4-FFF2-40B4-BE49-F238E27FC236}">
                <a16:creationId xmlns:a16="http://schemas.microsoft.com/office/drawing/2014/main" id="{67AB7B39-67ED-904F-8CEE-106DE28A5540}"/>
              </a:ext>
              <a:ext uri="{C183D7F6-B498-43B3-948B-1728B52AA6E4}">
                <adec:decorative xmlns:adec="http://schemas.microsoft.com/office/drawing/2017/decorative" val="1"/>
              </a:ext>
            </a:extLst>
          </p:cNvPr>
          <p:cNvSpPr/>
          <p:nvPr/>
        </p:nvSpPr>
        <p:spPr bwMode="auto">
          <a:xfrm>
            <a:off x="6262595" y="5019696"/>
            <a:ext cx="5894966" cy="178392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pic>
        <p:nvPicPr>
          <p:cNvPr id="56" name="Graphic 55">
            <a:extLst>
              <a:ext uri="{FF2B5EF4-FFF2-40B4-BE49-F238E27FC236}">
                <a16:creationId xmlns:a16="http://schemas.microsoft.com/office/drawing/2014/main" id="{94F97567-056A-8D47-AD20-E13AECCE4821}"/>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405273" y="5556096"/>
            <a:ext cx="365760" cy="365760"/>
          </a:xfrm>
          <a:prstGeom prst="rect">
            <a:avLst/>
          </a:prstGeom>
        </p:spPr>
      </p:pic>
      <p:sp>
        <p:nvSpPr>
          <p:cNvPr id="57" name="TextBox 56">
            <a:extLst>
              <a:ext uri="{FF2B5EF4-FFF2-40B4-BE49-F238E27FC236}">
                <a16:creationId xmlns:a16="http://schemas.microsoft.com/office/drawing/2014/main" id="{8570870F-545B-7443-8201-91ADCE882C53}"/>
              </a:ext>
              <a:ext uri="{C183D7F6-B498-43B3-948B-1728B52AA6E4}">
                <adec:decorative xmlns:adec="http://schemas.microsoft.com/office/drawing/2017/decorative" val="1"/>
              </a:ext>
            </a:extLst>
          </p:cNvPr>
          <p:cNvSpPr txBox="1"/>
          <p:nvPr/>
        </p:nvSpPr>
        <p:spPr>
          <a:xfrm>
            <a:off x="6369774" y="5910206"/>
            <a:ext cx="43633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AWS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EC2</a:t>
            </a:r>
          </a:p>
        </p:txBody>
      </p:sp>
      <p:pic>
        <p:nvPicPr>
          <p:cNvPr id="58" name="Shape 338">
            <a:extLst>
              <a:ext uri="{FF2B5EF4-FFF2-40B4-BE49-F238E27FC236}">
                <a16:creationId xmlns:a16="http://schemas.microsoft.com/office/drawing/2014/main" id="{302693FD-4311-274F-82C3-3F5D2C2528FD}"/>
              </a:ext>
              <a:ext uri="{C183D7F6-B498-43B3-948B-1728B52AA6E4}">
                <adec:decorative xmlns:adec="http://schemas.microsoft.com/office/drawing/2017/decorative" val="1"/>
              </a:ext>
            </a:extLst>
          </p:cNvPr>
          <p:cNvPicPr preferRelativeResize="0"/>
          <p:nvPr/>
        </p:nvPicPr>
        <p:blipFill rotWithShape="1">
          <a:blip r:embed="rId22"/>
          <a:srcRect t="5092" b="5092"/>
          <a:stretch/>
        </p:blipFill>
        <p:spPr>
          <a:xfrm>
            <a:off x="8148447" y="5556096"/>
            <a:ext cx="396142" cy="365760"/>
          </a:xfrm>
          <a:prstGeom prst="rect">
            <a:avLst/>
          </a:prstGeom>
        </p:spPr>
      </p:pic>
      <p:sp>
        <p:nvSpPr>
          <p:cNvPr id="59" name="TextBox 58">
            <a:extLst>
              <a:ext uri="{FF2B5EF4-FFF2-40B4-BE49-F238E27FC236}">
                <a16:creationId xmlns:a16="http://schemas.microsoft.com/office/drawing/2014/main" id="{4BA7C66F-9AEE-DA40-8612-7BE8D4665942}"/>
              </a:ext>
              <a:ext uri="{C183D7F6-B498-43B3-948B-1728B52AA6E4}">
                <adec:decorative xmlns:adec="http://schemas.microsoft.com/office/drawing/2017/decorative" val="1"/>
              </a:ext>
            </a:extLst>
          </p:cNvPr>
          <p:cNvSpPr txBox="1"/>
          <p:nvPr/>
        </p:nvSpPr>
        <p:spPr>
          <a:xfrm>
            <a:off x="8036177" y="5921856"/>
            <a:ext cx="62068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GCP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Instance</a:t>
            </a:r>
          </a:p>
        </p:txBody>
      </p:sp>
      <p:pic>
        <p:nvPicPr>
          <p:cNvPr id="60" name="Shape 339">
            <a:extLst>
              <a:ext uri="{FF2B5EF4-FFF2-40B4-BE49-F238E27FC236}">
                <a16:creationId xmlns:a16="http://schemas.microsoft.com/office/drawing/2014/main" id="{2742D1F9-466C-414B-A376-7A640AD3A3F5}"/>
              </a:ext>
              <a:ext uri="{C183D7F6-B498-43B3-948B-1728B52AA6E4}">
                <adec:decorative xmlns:adec="http://schemas.microsoft.com/office/drawing/2017/decorative" val="1"/>
              </a:ext>
            </a:extLst>
          </p:cNvPr>
          <p:cNvPicPr preferRelativeResize="0"/>
          <p:nvPr/>
        </p:nvPicPr>
        <p:blipFill rotWithShape="1">
          <a:blip r:embed="rId23"/>
          <a:srcRect t="5092" b="5092"/>
          <a:stretch/>
        </p:blipFill>
        <p:spPr>
          <a:xfrm>
            <a:off x="8918503" y="5556096"/>
            <a:ext cx="393192" cy="365760"/>
          </a:xfrm>
          <a:prstGeom prst="rect">
            <a:avLst/>
          </a:prstGeom>
        </p:spPr>
      </p:pic>
      <p:sp>
        <p:nvSpPr>
          <p:cNvPr id="61" name="TextBox 60">
            <a:extLst>
              <a:ext uri="{FF2B5EF4-FFF2-40B4-BE49-F238E27FC236}">
                <a16:creationId xmlns:a16="http://schemas.microsoft.com/office/drawing/2014/main" id="{C7126273-C4FC-4542-B367-A9655DE20805}"/>
              </a:ext>
              <a:ext uri="{C183D7F6-B498-43B3-948B-1728B52AA6E4}">
                <adec:decorative xmlns:adec="http://schemas.microsoft.com/office/drawing/2017/decorative" val="1"/>
              </a:ext>
            </a:extLst>
          </p:cNvPr>
          <p:cNvSpPr txBox="1"/>
          <p:nvPr/>
        </p:nvSpPr>
        <p:spPr>
          <a:xfrm>
            <a:off x="8683361" y="5910206"/>
            <a:ext cx="873957"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Google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Kubernetes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Engine (GKE)</a:t>
            </a:r>
          </a:p>
        </p:txBody>
      </p:sp>
      <p:pic>
        <p:nvPicPr>
          <p:cNvPr id="62" name="Graphic 61">
            <a:extLst>
              <a:ext uri="{FF2B5EF4-FFF2-40B4-BE49-F238E27FC236}">
                <a16:creationId xmlns:a16="http://schemas.microsoft.com/office/drawing/2014/main" id="{2A3083A6-A626-1E40-8D35-F41C8FBDE063}"/>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081534" y="5562016"/>
            <a:ext cx="354110" cy="354110"/>
          </a:xfrm>
          <a:prstGeom prst="rect">
            <a:avLst/>
          </a:prstGeom>
        </p:spPr>
      </p:pic>
      <p:sp>
        <p:nvSpPr>
          <p:cNvPr id="63" name="Rectangle 62">
            <a:extLst>
              <a:ext uri="{FF2B5EF4-FFF2-40B4-BE49-F238E27FC236}">
                <a16:creationId xmlns:a16="http://schemas.microsoft.com/office/drawing/2014/main" id="{8B0C2A3B-C309-3A46-A298-68C35A83ECA7}"/>
              </a:ext>
              <a:ext uri="{C183D7F6-B498-43B3-948B-1728B52AA6E4}">
                <adec:decorative xmlns:adec="http://schemas.microsoft.com/office/drawing/2017/decorative" val="1"/>
              </a:ext>
            </a:extLst>
          </p:cNvPr>
          <p:cNvSpPr/>
          <p:nvPr/>
        </p:nvSpPr>
        <p:spPr>
          <a:xfrm>
            <a:off x="6825869" y="5913829"/>
            <a:ext cx="857927" cy="5078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Elastic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Kubernetes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Service (EKS)</a:t>
            </a:r>
          </a:p>
        </p:txBody>
      </p:sp>
      <p:pic>
        <p:nvPicPr>
          <p:cNvPr id="138" name="Graphic 137">
            <a:extLst>
              <a:ext uri="{FF2B5EF4-FFF2-40B4-BE49-F238E27FC236}">
                <a16:creationId xmlns:a16="http://schemas.microsoft.com/office/drawing/2014/main" id="{DD78163F-F486-6F4D-91F4-8C8DC6BF610B}"/>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67146" y="5107995"/>
            <a:ext cx="274320" cy="274320"/>
          </a:xfrm>
          <a:prstGeom prst="rect">
            <a:avLst/>
          </a:prstGeom>
        </p:spPr>
      </p:pic>
      <p:sp>
        <p:nvSpPr>
          <p:cNvPr id="139" name="Rectangle 138">
            <a:extLst>
              <a:ext uri="{FF2B5EF4-FFF2-40B4-BE49-F238E27FC236}">
                <a16:creationId xmlns:a16="http://schemas.microsoft.com/office/drawing/2014/main" id="{282CD3EA-B754-B840-B31D-C03DFCB0B38D}"/>
              </a:ext>
              <a:ext uri="{C183D7F6-B498-43B3-948B-1728B52AA6E4}">
                <adec:decorative xmlns:adec="http://schemas.microsoft.com/office/drawing/2017/decorative" val="1"/>
              </a:ext>
            </a:extLst>
          </p:cNvPr>
          <p:cNvSpPr/>
          <p:nvPr/>
        </p:nvSpPr>
        <p:spPr>
          <a:xfrm>
            <a:off x="11313902" y="5336595"/>
            <a:ext cx="790601" cy="5078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PostgreSQL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Hyperscale</a:t>
            </a:r>
          </a:p>
        </p:txBody>
      </p:sp>
      <p:pic>
        <p:nvPicPr>
          <p:cNvPr id="140" name="Graphic 139">
            <a:extLst>
              <a:ext uri="{FF2B5EF4-FFF2-40B4-BE49-F238E27FC236}">
                <a16:creationId xmlns:a16="http://schemas.microsoft.com/office/drawing/2014/main" id="{3EA6767C-2DFA-BA4A-8FEA-D99ADE032AC3}"/>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736694" y="5107995"/>
            <a:ext cx="274320" cy="274320"/>
          </a:xfrm>
          <a:prstGeom prst="rect">
            <a:avLst/>
          </a:prstGeom>
        </p:spPr>
      </p:pic>
      <p:pic>
        <p:nvPicPr>
          <p:cNvPr id="141" name="Graphic 140">
            <a:extLst>
              <a:ext uri="{FF2B5EF4-FFF2-40B4-BE49-F238E27FC236}">
                <a16:creationId xmlns:a16="http://schemas.microsoft.com/office/drawing/2014/main" id="{FAE52BA4-2E22-974D-A5E8-F53331A6A8CE}"/>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957806" y="5107995"/>
            <a:ext cx="274320" cy="274320"/>
          </a:xfrm>
          <a:prstGeom prst="rect">
            <a:avLst/>
          </a:prstGeom>
        </p:spPr>
      </p:pic>
      <p:sp>
        <p:nvSpPr>
          <p:cNvPr id="142" name="Rectangle 141">
            <a:extLst>
              <a:ext uri="{FF2B5EF4-FFF2-40B4-BE49-F238E27FC236}">
                <a16:creationId xmlns:a16="http://schemas.microsoft.com/office/drawing/2014/main" id="{4975D9E3-74C8-D646-B86D-F77378B9AB3B}"/>
              </a:ext>
              <a:ext uri="{C183D7F6-B498-43B3-948B-1728B52AA6E4}">
                <adec:decorative xmlns:adec="http://schemas.microsoft.com/office/drawing/2017/decorative" val="1"/>
              </a:ext>
            </a:extLst>
          </p:cNvPr>
          <p:cNvSpPr/>
          <p:nvPr/>
        </p:nvSpPr>
        <p:spPr>
          <a:xfrm>
            <a:off x="9720901" y="5336595"/>
            <a:ext cx="75052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SQL Server</a:t>
            </a:r>
          </a:p>
        </p:txBody>
      </p:sp>
      <p:sp>
        <p:nvSpPr>
          <p:cNvPr id="143" name="Rectangle 142">
            <a:extLst>
              <a:ext uri="{FF2B5EF4-FFF2-40B4-BE49-F238E27FC236}">
                <a16:creationId xmlns:a16="http://schemas.microsoft.com/office/drawing/2014/main" id="{0BB0BC3E-AA4F-034F-B599-C71AD533650C}"/>
              </a:ext>
              <a:ext uri="{C183D7F6-B498-43B3-948B-1728B52AA6E4}">
                <adec:decorative xmlns:adec="http://schemas.microsoft.com/office/drawing/2017/decorative" val="1"/>
              </a:ext>
            </a:extLst>
          </p:cNvPr>
          <p:cNvSpPr/>
          <p:nvPr/>
        </p:nvSpPr>
        <p:spPr>
          <a:xfrm>
            <a:off x="10399205" y="5336595"/>
            <a:ext cx="949299" cy="5078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SQL Managed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Instance</a:t>
            </a:r>
          </a:p>
        </p:txBody>
      </p:sp>
      <p:sp>
        <p:nvSpPr>
          <p:cNvPr id="151" name="Rectangle 150">
            <a:extLst>
              <a:ext uri="{FF2B5EF4-FFF2-40B4-BE49-F238E27FC236}">
                <a16:creationId xmlns:a16="http://schemas.microsoft.com/office/drawing/2014/main" id="{B8CE5791-2A6F-1D40-894B-B93ADC22E293}"/>
              </a:ext>
              <a:ext uri="{C183D7F6-B498-43B3-948B-1728B52AA6E4}">
                <adec:decorative xmlns:adec="http://schemas.microsoft.com/office/drawing/2017/decorative" val="1"/>
              </a:ext>
            </a:extLst>
          </p:cNvPr>
          <p:cNvSpPr/>
          <p:nvPr/>
        </p:nvSpPr>
        <p:spPr>
          <a:xfrm>
            <a:off x="7995020" y="6512143"/>
            <a:ext cx="2491708" cy="276999"/>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Fabrikam Multi-Cloud Workloads</a:t>
            </a:r>
          </a:p>
        </p:txBody>
      </p:sp>
      <p:grpSp>
        <p:nvGrpSpPr>
          <p:cNvPr id="7" name="Group 6">
            <a:extLst>
              <a:ext uri="{FF2B5EF4-FFF2-40B4-BE49-F238E27FC236}">
                <a16:creationId xmlns:a16="http://schemas.microsoft.com/office/drawing/2014/main" id="{6E42E192-4C2D-470E-8DB5-BC108CBC214D}"/>
              </a:ext>
              <a:ext uri="{C183D7F6-B498-43B3-948B-1728B52AA6E4}">
                <adec:decorative xmlns:adec="http://schemas.microsoft.com/office/drawing/2017/decorative" val="1"/>
              </a:ext>
            </a:extLst>
          </p:cNvPr>
          <p:cNvGrpSpPr/>
          <p:nvPr/>
        </p:nvGrpSpPr>
        <p:grpSpPr>
          <a:xfrm>
            <a:off x="3922905" y="1421389"/>
            <a:ext cx="4308112" cy="2747074"/>
            <a:chOff x="3922905" y="1421389"/>
            <a:chExt cx="4308112" cy="2747074"/>
          </a:xfrm>
        </p:grpSpPr>
        <p:sp>
          <p:nvSpPr>
            <p:cNvPr id="28" name="Rectangle 27">
              <a:extLst>
                <a:ext uri="{FF2B5EF4-FFF2-40B4-BE49-F238E27FC236}">
                  <a16:creationId xmlns:a16="http://schemas.microsoft.com/office/drawing/2014/main" id="{DE288B19-4721-0E4D-8601-B131CD9E4F37}"/>
                </a:ext>
              </a:extLst>
            </p:cNvPr>
            <p:cNvSpPr/>
            <p:nvPr/>
          </p:nvSpPr>
          <p:spPr bwMode="auto">
            <a:xfrm>
              <a:off x="3922905" y="1421389"/>
              <a:ext cx="4308112" cy="2747074"/>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Fabrikam Azure Tenant</a:t>
              </a:r>
            </a:p>
          </p:txBody>
        </p:sp>
        <p:pic>
          <p:nvPicPr>
            <p:cNvPr id="4" name="Graphic 3">
              <a:extLst>
                <a:ext uri="{FF2B5EF4-FFF2-40B4-BE49-F238E27FC236}">
                  <a16:creationId xmlns:a16="http://schemas.microsoft.com/office/drawing/2014/main" id="{207FA8CA-762C-7B43-ADA0-D5591FCA0327}"/>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543299" y="1851960"/>
              <a:ext cx="365760" cy="365760"/>
            </a:xfrm>
            <a:prstGeom prst="rect">
              <a:avLst/>
            </a:prstGeom>
          </p:spPr>
        </p:pic>
        <p:pic>
          <p:nvPicPr>
            <p:cNvPr id="5" name="Graphic 4">
              <a:extLst>
                <a:ext uri="{FF2B5EF4-FFF2-40B4-BE49-F238E27FC236}">
                  <a16:creationId xmlns:a16="http://schemas.microsoft.com/office/drawing/2014/main" id="{C6D69B63-2827-4544-A41F-ADCA93F9F080}"/>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477435" y="1821643"/>
              <a:ext cx="365760" cy="365760"/>
            </a:xfrm>
            <a:prstGeom prst="rect">
              <a:avLst/>
            </a:prstGeom>
          </p:spPr>
        </p:pic>
        <p:pic>
          <p:nvPicPr>
            <p:cNvPr id="6" name="Graphic 5">
              <a:extLst>
                <a:ext uri="{FF2B5EF4-FFF2-40B4-BE49-F238E27FC236}">
                  <a16:creationId xmlns:a16="http://schemas.microsoft.com/office/drawing/2014/main" id="{831E0AD5-0166-854B-AFAF-476CC02B7680}"/>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535037" y="2519908"/>
              <a:ext cx="365760" cy="365760"/>
            </a:xfrm>
            <a:prstGeom prst="rect">
              <a:avLst/>
            </a:prstGeom>
          </p:spPr>
        </p:pic>
        <p:pic>
          <p:nvPicPr>
            <p:cNvPr id="8" name="Graphic 7">
              <a:extLst>
                <a:ext uri="{FF2B5EF4-FFF2-40B4-BE49-F238E27FC236}">
                  <a16:creationId xmlns:a16="http://schemas.microsoft.com/office/drawing/2014/main" id="{A1147AD4-75FF-FC4B-B80C-325DA3522C3A}"/>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6338011" y="2514083"/>
              <a:ext cx="365760" cy="365760"/>
            </a:xfrm>
            <a:prstGeom prst="rect">
              <a:avLst/>
            </a:prstGeom>
          </p:spPr>
        </p:pic>
        <p:pic>
          <p:nvPicPr>
            <p:cNvPr id="11" name="Graphic 10">
              <a:extLst>
                <a:ext uri="{FF2B5EF4-FFF2-40B4-BE49-F238E27FC236}">
                  <a16:creationId xmlns:a16="http://schemas.microsoft.com/office/drawing/2014/main" id="{5EABEF3F-4DE3-1347-9EBA-7F47693B0D26}"/>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471207" y="2517652"/>
              <a:ext cx="365760" cy="365760"/>
            </a:xfrm>
            <a:prstGeom prst="rect">
              <a:avLst/>
            </a:prstGeom>
          </p:spPr>
        </p:pic>
        <p:sp>
          <p:nvSpPr>
            <p:cNvPr id="12" name="TextBox 11">
              <a:extLst>
                <a:ext uri="{FF2B5EF4-FFF2-40B4-BE49-F238E27FC236}">
                  <a16:creationId xmlns:a16="http://schemas.microsoft.com/office/drawing/2014/main" id="{1D306967-BB39-8F4D-9DFD-1633A9321459}"/>
                </a:ext>
              </a:extLst>
            </p:cNvPr>
            <p:cNvSpPr txBox="1"/>
            <p:nvPr/>
          </p:nvSpPr>
          <p:spPr>
            <a:xfrm>
              <a:off x="6103364" y="2917741"/>
              <a:ext cx="845103"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Cosmos</a:t>
              </a:r>
              <a:r>
                <a:rPr kumimoji="0" lang="en-US" sz="1000" b="0" i="0" u="none" strike="noStrike" kern="1200" cap="none" spc="0" normalizeH="0" baseline="0" noProof="0">
                  <a:ln>
                    <a:noFill/>
                  </a:ln>
                  <a:solidFill>
                    <a:srgbClr val="00B0F0"/>
                  </a:solidFill>
                  <a:effectLst/>
                  <a:uLnTx/>
                  <a:uFillTx/>
                  <a:latin typeface="Segoe UI Symbol" panose="020B0502040204020203" pitchFamily="34" charset="0"/>
                  <a:ea typeface="Segoe UI Symbol" panose="020B0502040204020203" pitchFamily="34" charset="0"/>
                  <a:cs typeface="+mn-cs"/>
                </a:rPr>
                <a:t> </a:t>
              </a: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DB</a:t>
              </a:r>
            </a:p>
          </p:txBody>
        </p:sp>
        <p:pic>
          <p:nvPicPr>
            <p:cNvPr id="14" name="Graphic 13">
              <a:extLst>
                <a:ext uri="{FF2B5EF4-FFF2-40B4-BE49-F238E27FC236}">
                  <a16:creationId xmlns:a16="http://schemas.microsoft.com/office/drawing/2014/main" id="{26181F41-AD23-024F-B0EB-F9C12AD2AD3B}"/>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7269444" y="2524301"/>
              <a:ext cx="365760" cy="365760"/>
            </a:xfrm>
            <a:prstGeom prst="rect">
              <a:avLst/>
            </a:prstGeom>
          </p:spPr>
        </p:pic>
        <p:pic>
          <p:nvPicPr>
            <p:cNvPr id="16" name="Graphic 15">
              <a:extLst>
                <a:ext uri="{FF2B5EF4-FFF2-40B4-BE49-F238E27FC236}">
                  <a16:creationId xmlns:a16="http://schemas.microsoft.com/office/drawing/2014/main" id="{EF27B5E4-222A-AB4F-8EF1-902E1F94EF03}"/>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6343038" y="1820323"/>
              <a:ext cx="365760" cy="365760"/>
            </a:xfrm>
            <a:prstGeom prst="rect">
              <a:avLst/>
            </a:prstGeom>
          </p:spPr>
        </p:pic>
        <p:sp>
          <p:nvSpPr>
            <p:cNvPr id="19" name="TextBox 18">
              <a:extLst>
                <a:ext uri="{FF2B5EF4-FFF2-40B4-BE49-F238E27FC236}">
                  <a16:creationId xmlns:a16="http://schemas.microsoft.com/office/drawing/2014/main" id="{637240C7-92BA-AF4A-8C7C-8D7DBB0E69E8}"/>
                </a:ext>
              </a:extLst>
            </p:cNvPr>
            <p:cNvSpPr txBox="1"/>
            <p:nvPr/>
          </p:nvSpPr>
          <p:spPr>
            <a:xfrm>
              <a:off x="7069770" y="2916807"/>
              <a:ext cx="747320"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Functions</a:t>
              </a:r>
            </a:p>
          </p:txBody>
        </p:sp>
        <p:sp>
          <p:nvSpPr>
            <p:cNvPr id="20" name="TextBox 19">
              <a:extLst>
                <a:ext uri="{FF2B5EF4-FFF2-40B4-BE49-F238E27FC236}">
                  <a16:creationId xmlns:a16="http://schemas.microsoft.com/office/drawing/2014/main" id="{4D92C7FD-6605-A146-93F9-4891C2C845C3}"/>
                </a:ext>
              </a:extLst>
            </p:cNvPr>
            <p:cNvSpPr txBox="1"/>
            <p:nvPr/>
          </p:nvSpPr>
          <p:spPr>
            <a:xfrm>
              <a:off x="5326112" y="2888459"/>
              <a:ext cx="655949" cy="400110"/>
            </a:xfrm>
            <a:prstGeom prst="rect">
              <a:avLst/>
            </a:prstGeom>
            <a:noFill/>
          </p:spPr>
          <p:txBody>
            <a:bodyPr wrap="none"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Services</a:t>
              </a:r>
            </a:p>
          </p:txBody>
        </p:sp>
        <p:sp>
          <p:nvSpPr>
            <p:cNvPr id="21" name="TextBox 20">
              <a:extLst>
                <a:ext uri="{FF2B5EF4-FFF2-40B4-BE49-F238E27FC236}">
                  <a16:creationId xmlns:a16="http://schemas.microsoft.com/office/drawing/2014/main" id="{E144D706-0007-3847-A618-F484D7E19D00}"/>
                </a:ext>
              </a:extLst>
            </p:cNvPr>
            <p:cNvSpPr txBox="1"/>
            <p:nvPr/>
          </p:nvSpPr>
          <p:spPr>
            <a:xfrm>
              <a:off x="4292104" y="2898691"/>
              <a:ext cx="846707"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Kubernetes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Service</a:t>
              </a:r>
            </a:p>
          </p:txBody>
        </p:sp>
        <p:sp>
          <p:nvSpPr>
            <p:cNvPr id="22" name="TextBox 21">
              <a:extLst>
                <a:ext uri="{FF2B5EF4-FFF2-40B4-BE49-F238E27FC236}">
                  <a16:creationId xmlns:a16="http://schemas.microsoft.com/office/drawing/2014/main" id="{9FA5E213-21C5-0A48-9C62-FCFE36234586}"/>
                </a:ext>
              </a:extLst>
            </p:cNvPr>
            <p:cNvSpPr txBox="1"/>
            <p:nvPr/>
          </p:nvSpPr>
          <p:spPr>
            <a:xfrm>
              <a:off x="4134803" y="2221319"/>
              <a:ext cx="1160894"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Virtual Machines</a:t>
              </a:r>
            </a:p>
          </p:txBody>
        </p:sp>
        <p:sp>
          <p:nvSpPr>
            <p:cNvPr id="23" name="TextBox 22">
              <a:extLst>
                <a:ext uri="{FF2B5EF4-FFF2-40B4-BE49-F238E27FC236}">
                  <a16:creationId xmlns:a16="http://schemas.microsoft.com/office/drawing/2014/main" id="{0AD40BC3-0767-AB4E-BF1B-8B8E07039938}"/>
                </a:ext>
              </a:extLst>
            </p:cNvPr>
            <p:cNvSpPr txBox="1"/>
            <p:nvPr/>
          </p:nvSpPr>
          <p:spPr>
            <a:xfrm>
              <a:off x="5334128" y="2214062"/>
              <a:ext cx="639919"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Storage</a:t>
              </a:r>
            </a:p>
          </p:txBody>
        </p:sp>
        <p:sp>
          <p:nvSpPr>
            <p:cNvPr id="24" name="TextBox 23">
              <a:extLst>
                <a:ext uri="{FF2B5EF4-FFF2-40B4-BE49-F238E27FC236}">
                  <a16:creationId xmlns:a16="http://schemas.microsoft.com/office/drawing/2014/main" id="{4D3438A1-F1EB-464A-BC50-F2F7E484E68D}"/>
                </a:ext>
              </a:extLst>
            </p:cNvPr>
            <p:cNvSpPr txBox="1"/>
            <p:nvPr/>
          </p:nvSpPr>
          <p:spPr>
            <a:xfrm>
              <a:off x="6181912" y="2211851"/>
              <a:ext cx="688009" cy="246221"/>
            </a:xfrm>
            <a:prstGeom prst="rect">
              <a:avLst/>
            </a:prstGeom>
            <a:noFill/>
          </p:spPr>
          <p:txBody>
            <a:bodyPr wrap="none"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Network</a:t>
              </a:r>
            </a:p>
          </p:txBody>
        </p:sp>
        <p:pic>
          <p:nvPicPr>
            <p:cNvPr id="26" name="Graphic 25">
              <a:extLst>
                <a:ext uri="{FF2B5EF4-FFF2-40B4-BE49-F238E27FC236}">
                  <a16:creationId xmlns:a16="http://schemas.microsoft.com/office/drawing/2014/main" id="{DD24565C-EB32-A642-AB1C-55AD41AE075E}"/>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7269444" y="1826818"/>
              <a:ext cx="365760" cy="365760"/>
            </a:xfrm>
            <a:prstGeom prst="rect">
              <a:avLst/>
            </a:prstGeom>
          </p:spPr>
        </p:pic>
        <p:sp>
          <p:nvSpPr>
            <p:cNvPr id="27" name="TextBox 26">
              <a:extLst>
                <a:ext uri="{FF2B5EF4-FFF2-40B4-BE49-F238E27FC236}">
                  <a16:creationId xmlns:a16="http://schemas.microsoft.com/office/drawing/2014/main" id="{A2A8BFB0-C504-7A42-B786-A3830C9FDCB9}"/>
                </a:ext>
              </a:extLst>
            </p:cNvPr>
            <p:cNvSpPr txBox="1"/>
            <p:nvPr/>
          </p:nvSpPr>
          <p:spPr>
            <a:xfrm>
              <a:off x="6979948" y="2184323"/>
              <a:ext cx="931665"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App</a:t>
              </a:r>
              <a:r>
                <a:rPr kumimoji="0" lang="en-US" sz="1000" b="0" i="0" u="none" strike="noStrike" kern="1200" cap="none" spc="0" normalizeH="0" baseline="0" noProof="0">
                  <a:ln>
                    <a:noFill/>
                  </a:ln>
                  <a:solidFill>
                    <a:srgbClr val="00B0F0"/>
                  </a:solidFill>
                  <a:effectLst/>
                  <a:uLnTx/>
                  <a:uFillTx/>
                  <a:latin typeface="Segoe UI Symbol" panose="020B0502040204020203" pitchFamily="34" charset="0"/>
                  <a:ea typeface="Segoe UI Symbol" panose="020B0502040204020203" pitchFamily="34" charset="0"/>
                  <a:cs typeface="+mn-cs"/>
                </a:rPr>
                <a:t> </a:t>
              </a: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Services</a:t>
              </a:r>
            </a:p>
          </p:txBody>
        </p:sp>
        <p:sp>
          <p:nvSpPr>
            <p:cNvPr id="71" name="Rectangle 70">
              <a:extLst>
                <a:ext uri="{FF2B5EF4-FFF2-40B4-BE49-F238E27FC236}">
                  <a16:creationId xmlns:a16="http://schemas.microsoft.com/office/drawing/2014/main" id="{2D7B2F74-31D0-944C-A840-9C13F1375BB3}"/>
                </a:ext>
              </a:extLst>
            </p:cNvPr>
            <p:cNvSpPr/>
            <p:nvPr/>
          </p:nvSpPr>
          <p:spPr bwMode="auto">
            <a:xfrm>
              <a:off x="4425393" y="3275423"/>
              <a:ext cx="3303137" cy="86761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Azure Arc-enabled infrastructure &amp; services</a:t>
              </a:r>
            </a:p>
          </p:txBody>
        </p:sp>
        <p:grpSp>
          <p:nvGrpSpPr>
            <p:cNvPr id="76" name="Group 75">
              <a:extLst>
                <a:ext uri="{FF2B5EF4-FFF2-40B4-BE49-F238E27FC236}">
                  <a16:creationId xmlns:a16="http://schemas.microsoft.com/office/drawing/2014/main" id="{D7F3476F-1AB4-5D47-83F0-1CCD599F9391}"/>
                </a:ext>
              </a:extLst>
            </p:cNvPr>
            <p:cNvGrpSpPr/>
            <p:nvPr/>
          </p:nvGrpSpPr>
          <p:grpSpPr>
            <a:xfrm>
              <a:off x="4554272" y="3688296"/>
              <a:ext cx="3055032" cy="372484"/>
              <a:chOff x="4517180" y="3687010"/>
              <a:chExt cx="3055032" cy="372484"/>
            </a:xfrm>
          </p:grpSpPr>
          <p:pic>
            <p:nvPicPr>
              <p:cNvPr id="38" name="Graphic 37">
                <a:extLst>
                  <a:ext uri="{FF2B5EF4-FFF2-40B4-BE49-F238E27FC236}">
                    <a16:creationId xmlns:a16="http://schemas.microsoft.com/office/drawing/2014/main" id="{5FCDA761-841A-E545-9833-80508F618413}"/>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517180" y="3687010"/>
                <a:ext cx="365760" cy="365760"/>
              </a:xfrm>
              <a:prstGeom prst="rect">
                <a:avLst/>
              </a:prstGeom>
            </p:spPr>
          </p:pic>
          <p:pic>
            <p:nvPicPr>
              <p:cNvPr id="72" name="Graphic 71">
                <a:extLst>
                  <a:ext uri="{FF2B5EF4-FFF2-40B4-BE49-F238E27FC236}">
                    <a16:creationId xmlns:a16="http://schemas.microsoft.com/office/drawing/2014/main" id="{3EFA33F4-A6C2-9346-9908-19D92537031B}"/>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937460" y="3687010"/>
                <a:ext cx="365760" cy="365760"/>
              </a:xfrm>
              <a:prstGeom prst="rect">
                <a:avLst/>
              </a:prstGeom>
            </p:spPr>
          </p:pic>
          <p:pic>
            <p:nvPicPr>
              <p:cNvPr id="3" name="Graphic 2">
                <a:extLst>
                  <a:ext uri="{FF2B5EF4-FFF2-40B4-BE49-F238E27FC236}">
                    <a16:creationId xmlns:a16="http://schemas.microsoft.com/office/drawing/2014/main" id="{4538D68F-FE9D-DE43-9652-B2690F950FDA}"/>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386655" y="3689909"/>
                <a:ext cx="365760" cy="365760"/>
              </a:xfrm>
              <a:prstGeom prst="rect">
                <a:avLst/>
              </a:prstGeom>
            </p:spPr>
          </p:pic>
          <p:pic>
            <p:nvPicPr>
              <p:cNvPr id="101" name="Graphic 100">
                <a:extLst>
                  <a:ext uri="{FF2B5EF4-FFF2-40B4-BE49-F238E27FC236}">
                    <a16:creationId xmlns:a16="http://schemas.microsoft.com/office/drawing/2014/main" id="{3A341888-BBAE-CC44-86CD-A37085B121EF}"/>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860725" y="3693734"/>
                <a:ext cx="365760" cy="365760"/>
              </a:xfrm>
              <a:prstGeom prst="rect">
                <a:avLst/>
              </a:prstGeom>
            </p:spPr>
          </p:pic>
          <p:pic>
            <p:nvPicPr>
              <p:cNvPr id="155" name="Graphic 154">
                <a:extLst>
                  <a:ext uri="{FF2B5EF4-FFF2-40B4-BE49-F238E27FC236}">
                    <a16:creationId xmlns:a16="http://schemas.microsoft.com/office/drawing/2014/main" id="{AA872C23-8508-4340-92F6-F5598948FBF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206452" y="3687010"/>
                <a:ext cx="365760" cy="365760"/>
              </a:xfrm>
              <a:prstGeom prst="rect">
                <a:avLst/>
              </a:prstGeom>
            </p:spPr>
          </p:pic>
          <p:pic>
            <p:nvPicPr>
              <p:cNvPr id="156" name="Graphic 155">
                <a:extLst>
                  <a:ext uri="{FF2B5EF4-FFF2-40B4-BE49-F238E27FC236}">
                    <a16:creationId xmlns:a16="http://schemas.microsoft.com/office/drawing/2014/main" id="{3E715E64-DE3C-ED4C-BC8B-E038AF7E940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759115" y="3687010"/>
                <a:ext cx="365760" cy="365760"/>
              </a:xfrm>
              <a:prstGeom prst="rect">
                <a:avLst/>
              </a:prstGeom>
            </p:spPr>
          </p:pic>
          <p:pic>
            <p:nvPicPr>
              <p:cNvPr id="157" name="Graphic 156">
                <a:extLst>
                  <a:ext uri="{FF2B5EF4-FFF2-40B4-BE49-F238E27FC236}">
                    <a16:creationId xmlns:a16="http://schemas.microsoft.com/office/drawing/2014/main" id="{463A01BE-C719-1947-AB19-309AA207056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309920" y="3687010"/>
                <a:ext cx="365760" cy="365760"/>
              </a:xfrm>
              <a:prstGeom prst="rect">
                <a:avLst/>
              </a:prstGeom>
            </p:spPr>
          </p:pic>
        </p:grpSp>
      </p:grpSp>
      <p:grpSp>
        <p:nvGrpSpPr>
          <p:cNvPr id="132" name="Group 131">
            <a:extLst>
              <a:ext uri="{FF2B5EF4-FFF2-40B4-BE49-F238E27FC236}">
                <a16:creationId xmlns:a16="http://schemas.microsoft.com/office/drawing/2014/main" id="{4BDB8531-23C6-4672-9144-D8B0D4C83687}"/>
              </a:ext>
              <a:ext uri="{C183D7F6-B498-43B3-948B-1728B52AA6E4}">
                <adec:decorative xmlns:adec="http://schemas.microsoft.com/office/drawing/2017/decorative" val="1"/>
              </a:ext>
            </a:extLst>
          </p:cNvPr>
          <p:cNvGrpSpPr/>
          <p:nvPr/>
        </p:nvGrpSpPr>
        <p:grpSpPr>
          <a:xfrm>
            <a:off x="1075965" y="76429"/>
            <a:ext cx="1485638" cy="267552"/>
            <a:chOff x="8433304" y="2569966"/>
            <a:chExt cx="1685926" cy="311236"/>
          </a:xfrm>
        </p:grpSpPr>
        <p:pic>
          <p:nvPicPr>
            <p:cNvPr id="133" name="Picture 132" descr="A picture containing drawing&#10;&#10;Description automatically generated">
              <a:extLst>
                <a:ext uri="{FF2B5EF4-FFF2-40B4-BE49-F238E27FC236}">
                  <a16:creationId xmlns:a16="http://schemas.microsoft.com/office/drawing/2014/main" id="{BAAD7B7C-7775-4C5D-97AC-191AC9B6536E}"/>
                </a:ext>
              </a:extLst>
            </p:cNvPr>
            <p:cNvPicPr>
              <a:picLocks noChangeAspect="1"/>
            </p:cNvPicPr>
            <p:nvPr/>
          </p:nvPicPr>
          <p:blipFill rotWithShape="1">
            <a:blip r:embed="rId46">
              <a:extLst>
                <a:ext uri="{28A0092B-C50C-407E-A947-70E740481C1C}">
                  <a14:useLocalDpi xmlns:a14="http://schemas.microsoft.com/office/drawing/2010/main" val="0"/>
                </a:ext>
              </a:extLst>
            </a:blip>
            <a:srcRect r="82446" b="108"/>
            <a:stretch/>
          </p:blipFill>
          <p:spPr>
            <a:xfrm>
              <a:off x="8433304" y="2569966"/>
              <a:ext cx="295941" cy="310902"/>
            </a:xfrm>
            <a:prstGeom prst="rect">
              <a:avLst/>
            </a:prstGeom>
          </p:spPr>
        </p:pic>
        <p:pic>
          <p:nvPicPr>
            <p:cNvPr id="146" name="Picture 145" descr="A picture containing drawing&#10;&#10;Description automatically generated">
              <a:extLst>
                <a:ext uri="{FF2B5EF4-FFF2-40B4-BE49-F238E27FC236}">
                  <a16:creationId xmlns:a16="http://schemas.microsoft.com/office/drawing/2014/main" id="{1F4BC07D-1A73-4B9E-ABDD-5ED5861A6E9F}"/>
                </a:ext>
              </a:extLst>
            </p:cNvPr>
            <p:cNvPicPr>
              <a:picLocks noChangeAspect="1"/>
            </p:cNvPicPr>
            <p:nvPr/>
          </p:nvPicPr>
          <p:blipFill rotWithShape="1">
            <a:blip r:embed="rId47">
              <a:extLst>
                <a:ext uri="{BEBA8EAE-BF5A-486C-A8C5-ECC9F3942E4B}">
                  <a14:imgProps xmlns:a14="http://schemas.microsoft.com/office/drawing/2010/main">
                    <a14:imgLayer r:embed="rId48">
                      <a14:imgEffect>
                        <a14:brightnessContrast bright="100000"/>
                      </a14:imgEffect>
                    </a14:imgLayer>
                  </a14:imgProps>
                </a:ext>
                <a:ext uri="{28A0092B-C50C-407E-A947-70E740481C1C}">
                  <a14:useLocalDpi xmlns:a14="http://schemas.microsoft.com/office/drawing/2010/main" val="0"/>
                </a:ext>
              </a:extLst>
            </a:blip>
            <a:srcRect/>
            <a:stretch/>
          </p:blipFill>
          <p:spPr>
            <a:xfrm>
              <a:off x="8729245" y="2569966"/>
              <a:ext cx="1389985" cy="311236"/>
            </a:xfrm>
            <a:prstGeom prst="rect">
              <a:avLst/>
            </a:prstGeom>
          </p:spPr>
        </p:pic>
      </p:grpSp>
      <p:pic>
        <p:nvPicPr>
          <p:cNvPr id="29" name="Picture 2">
            <a:extLst>
              <a:ext uri="{FF2B5EF4-FFF2-40B4-BE49-F238E27FC236}">
                <a16:creationId xmlns:a16="http://schemas.microsoft.com/office/drawing/2014/main" id="{030DD989-04E4-400F-AC93-5DF48FCEFE97}"/>
              </a:ext>
              <a:ext uri="{C183D7F6-B498-43B3-948B-1728B52AA6E4}">
                <adec:decorative xmlns:adec="http://schemas.microsoft.com/office/drawing/2017/decorative" val="1"/>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8024468" y="5194321"/>
            <a:ext cx="1402180" cy="2410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5CDCEFD5-3E5A-4360-9007-4CC447CF633A}"/>
              </a:ext>
              <a:ext uri="{C183D7F6-B498-43B3-948B-1728B52AA6E4}">
                <adec:decorative xmlns:adec="http://schemas.microsoft.com/office/drawing/2017/decorative" val="1"/>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6630624" y="5108327"/>
            <a:ext cx="550177" cy="397653"/>
          </a:xfrm>
          <a:prstGeom prst="rect">
            <a:avLst/>
          </a:prstGeom>
        </p:spPr>
      </p:pic>
      <p:sp>
        <p:nvSpPr>
          <p:cNvPr id="109" name="Rectangle 108">
            <a:extLst>
              <a:ext uri="{FF2B5EF4-FFF2-40B4-BE49-F238E27FC236}">
                <a16:creationId xmlns:a16="http://schemas.microsoft.com/office/drawing/2014/main" id="{8A28E67E-4FED-4973-8047-CF79B55DF2A3}"/>
              </a:ext>
              <a:ext uri="{C183D7F6-B498-43B3-948B-1728B52AA6E4}">
                <adec:decorative xmlns:adec="http://schemas.microsoft.com/office/drawing/2017/decorative" val="1"/>
              </a:ext>
            </a:extLst>
          </p:cNvPr>
          <p:cNvSpPr/>
          <p:nvPr/>
        </p:nvSpPr>
        <p:spPr bwMode="auto">
          <a:xfrm>
            <a:off x="10165556" y="5901062"/>
            <a:ext cx="1579767" cy="550657"/>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grpSp>
        <p:nvGrpSpPr>
          <p:cNvPr id="110" name="Group 109">
            <a:extLst>
              <a:ext uri="{FF2B5EF4-FFF2-40B4-BE49-F238E27FC236}">
                <a16:creationId xmlns:a16="http://schemas.microsoft.com/office/drawing/2014/main" id="{9A821831-4D15-4742-A91F-123DCFB68F3F}"/>
              </a:ext>
              <a:ext uri="{C183D7F6-B498-43B3-948B-1728B52AA6E4}">
                <adec:decorative xmlns:adec="http://schemas.microsoft.com/office/drawing/2017/decorative" val="1"/>
              </a:ext>
            </a:extLst>
          </p:cNvPr>
          <p:cNvGrpSpPr/>
          <p:nvPr/>
        </p:nvGrpSpPr>
        <p:grpSpPr>
          <a:xfrm>
            <a:off x="10651316" y="5959121"/>
            <a:ext cx="609157" cy="274320"/>
            <a:chOff x="4121524" y="4059152"/>
            <a:chExt cx="609157" cy="274320"/>
          </a:xfrm>
        </p:grpSpPr>
        <p:pic>
          <p:nvPicPr>
            <p:cNvPr id="111" name="Graphic 110">
              <a:extLst>
                <a:ext uri="{FF2B5EF4-FFF2-40B4-BE49-F238E27FC236}">
                  <a16:creationId xmlns:a16="http://schemas.microsoft.com/office/drawing/2014/main" id="{5DA046E2-7602-405B-B374-93D9C7F4BFE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21524" y="4059152"/>
              <a:ext cx="274320" cy="274320"/>
            </a:xfrm>
            <a:prstGeom prst="rect">
              <a:avLst/>
            </a:prstGeom>
          </p:spPr>
        </p:pic>
        <p:pic>
          <p:nvPicPr>
            <p:cNvPr id="112" name="Picture 111" descr="A close up of a sign&#10;&#10;Description automatically generated">
              <a:extLst>
                <a:ext uri="{FF2B5EF4-FFF2-40B4-BE49-F238E27FC236}">
                  <a16:creationId xmlns:a16="http://schemas.microsoft.com/office/drawing/2014/main" id="{02D0D75A-6614-4641-8882-162D117B11E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47877" y="4059152"/>
              <a:ext cx="282804" cy="274320"/>
            </a:xfrm>
            <a:prstGeom prst="rect">
              <a:avLst/>
            </a:prstGeom>
          </p:spPr>
        </p:pic>
      </p:grpSp>
      <p:sp>
        <p:nvSpPr>
          <p:cNvPr id="113" name="Rectangle 112">
            <a:extLst>
              <a:ext uri="{FF2B5EF4-FFF2-40B4-BE49-F238E27FC236}">
                <a16:creationId xmlns:a16="http://schemas.microsoft.com/office/drawing/2014/main" id="{57227636-82F7-43B9-BB08-A4B7F6B4006F}"/>
              </a:ext>
              <a:ext uri="{C183D7F6-B498-43B3-948B-1728B52AA6E4}">
                <adec:decorative xmlns:adec="http://schemas.microsoft.com/office/drawing/2017/decorative" val="1"/>
              </a:ext>
            </a:extLst>
          </p:cNvPr>
          <p:cNvSpPr/>
          <p:nvPr/>
        </p:nvSpPr>
        <p:spPr>
          <a:xfrm>
            <a:off x="9808541" y="6224674"/>
            <a:ext cx="2339911"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Data Controller</a:t>
            </a:r>
          </a:p>
        </p:txBody>
      </p:sp>
      <p:sp>
        <p:nvSpPr>
          <p:cNvPr id="2" name="Title 1">
            <a:extLst>
              <a:ext uri="{FF2B5EF4-FFF2-40B4-BE49-F238E27FC236}">
                <a16:creationId xmlns:a16="http://schemas.microsoft.com/office/drawing/2014/main" id="{AFAD7722-4CC9-470A-AF7B-A7BD244A9885}"/>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a:t>Architecture</a:t>
            </a:r>
            <a:endParaRPr lang="en-US" dirty="0"/>
          </a:p>
        </p:txBody>
      </p:sp>
    </p:spTree>
    <p:extLst>
      <p:ext uri="{BB962C8B-B14F-4D97-AF65-F5344CB8AC3E}">
        <p14:creationId xmlns:p14="http://schemas.microsoft.com/office/powerpoint/2010/main" val="3221836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7" name="Rectangle 96">
            <a:extLst>
              <a:ext uri="{FF2B5EF4-FFF2-40B4-BE49-F238E27FC236}">
                <a16:creationId xmlns:a16="http://schemas.microsoft.com/office/drawing/2014/main" id="{4751FC3A-E71D-4319-9174-D93326B332E8}"/>
              </a:ext>
              <a:ext uri="{C183D7F6-B498-43B3-948B-1728B52AA6E4}">
                <adec:decorative xmlns:adec="http://schemas.microsoft.com/office/drawing/2017/decorative" val="1"/>
              </a:ext>
            </a:extLst>
          </p:cNvPr>
          <p:cNvSpPr/>
          <p:nvPr/>
        </p:nvSpPr>
        <p:spPr bwMode="auto">
          <a:xfrm>
            <a:off x="1665122" y="2840107"/>
            <a:ext cx="295637" cy="3785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Left Bracket 9">
            <a:extLst>
              <a:ext uri="{FF2B5EF4-FFF2-40B4-BE49-F238E27FC236}">
                <a16:creationId xmlns:a16="http://schemas.microsoft.com/office/drawing/2014/main" id="{1118A6F3-5ECC-4020-B0F6-C39A1C87A02B}"/>
              </a:ext>
              <a:ext uri="{C183D7F6-B498-43B3-948B-1728B52AA6E4}">
                <adec:decorative xmlns:adec="http://schemas.microsoft.com/office/drawing/2017/decorative" val="1"/>
              </a:ext>
            </a:extLst>
          </p:cNvPr>
          <p:cNvSpPr/>
          <p:nvPr/>
        </p:nvSpPr>
        <p:spPr>
          <a:xfrm rot="5400000">
            <a:off x="5823794" y="-4448955"/>
            <a:ext cx="553999" cy="11560118"/>
          </a:xfrm>
          <a:prstGeom prst="leftBracket">
            <a:avLst>
              <a:gd name="adj" fmla="val 0"/>
            </a:avLst>
          </a:prstGeom>
          <a:noFill/>
          <a:ln w="1905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 name="TextBox 18">
            <a:extLst>
              <a:ext uri="{FF2B5EF4-FFF2-40B4-BE49-F238E27FC236}">
                <a16:creationId xmlns:a16="http://schemas.microsoft.com/office/drawing/2014/main" id="{4F951165-2091-415C-9FD6-DD9D5340DE73}"/>
              </a:ext>
              <a:ext uri="{C183D7F6-B498-43B3-948B-1728B52AA6E4}">
                <adec:decorative xmlns:adec="http://schemas.microsoft.com/office/drawing/2017/decorative" val="1"/>
              </a:ext>
            </a:extLst>
          </p:cNvPr>
          <p:cNvSpPr txBox="1"/>
          <p:nvPr/>
        </p:nvSpPr>
        <p:spPr>
          <a:xfrm>
            <a:off x="5249110" y="3765184"/>
            <a:ext cx="1832797" cy="553998"/>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Accelerate deployment with </a:t>
            </a:r>
            <a:r>
              <a:rPr kumimoji="0" lang="en-US" sz="1200" b="0" i="0" u="none" strike="noStrike" kern="1200" cap="none" spc="0" normalizeH="0" baseline="0" noProof="0">
                <a:ln>
                  <a:noFill/>
                </a:ln>
                <a:solidFill>
                  <a:srgbClr val="50E6FF"/>
                </a:solidFill>
                <a:effectLst/>
                <a:uLnTx/>
                <a:uFillTx/>
                <a:latin typeface="Segoe UI Semibold"/>
                <a:ea typeface="+mn-ea"/>
                <a:cs typeface="+mn-cs"/>
              </a:rPr>
              <a:t>Reference Architectures </a:t>
            </a:r>
            <a:endParaRPr kumimoji="0" lang="en-US" sz="1200" b="0" i="0" u="none" strike="noStrike" kern="1200" cap="none" spc="0" normalizeH="0" baseline="0" noProof="0">
              <a:ln>
                <a:noFill/>
              </a:ln>
              <a:solidFill>
                <a:srgbClr val="50E6FF"/>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0CE77489-E099-433D-A4F0-94F64777294D}"/>
              </a:ext>
              <a:ext uri="{C183D7F6-B498-43B3-948B-1728B52AA6E4}">
                <adec:decorative xmlns:adec="http://schemas.microsoft.com/office/drawing/2017/decorative" val="1"/>
              </a:ext>
            </a:extLst>
          </p:cNvPr>
          <p:cNvSpPr txBox="1"/>
          <p:nvPr/>
        </p:nvSpPr>
        <p:spPr>
          <a:xfrm>
            <a:off x="7056065" y="3765184"/>
            <a:ext cx="1473010" cy="553998"/>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Optimize workloads with </a:t>
            </a:r>
            <a:r>
              <a:rPr kumimoji="0" lang="en-US" sz="1200" b="0" i="0" u="none" strike="noStrike" kern="1200" cap="none" spc="0" normalizeH="0" baseline="0" noProof="0">
                <a:ln>
                  <a:noFill/>
                </a:ln>
                <a:solidFill>
                  <a:srgbClr val="50E6FF"/>
                </a:solidFill>
                <a:effectLst/>
                <a:uLnTx/>
                <a:uFillTx/>
                <a:latin typeface="Segoe UI Semibold"/>
                <a:ea typeface="+mn-ea"/>
                <a:cs typeface="+mn-cs"/>
              </a:rPr>
              <a:t>Azure </a:t>
            </a:r>
            <a:br>
              <a:rPr kumimoji="0" lang="en-US" sz="1200" b="0" i="0" u="none" strike="noStrike" kern="1200" cap="none" spc="0" normalizeH="0" baseline="0" noProof="0">
                <a:ln>
                  <a:noFill/>
                </a:ln>
                <a:solidFill>
                  <a:srgbClr val="50E6FF"/>
                </a:solidFill>
                <a:effectLst/>
                <a:uLnTx/>
                <a:uFillTx/>
                <a:latin typeface="Segoe UI Semibold"/>
                <a:ea typeface="+mn-ea"/>
                <a:cs typeface="+mn-cs"/>
              </a:rPr>
            </a:br>
            <a:r>
              <a:rPr kumimoji="0" lang="en-US" sz="1200" b="0" i="0" u="none" strike="noStrike" kern="1200" cap="none" spc="0" normalizeH="0" baseline="0" noProof="0">
                <a:ln>
                  <a:noFill/>
                </a:ln>
                <a:solidFill>
                  <a:srgbClr val="50E6FF"/>
                </a:solidFill>
                <a:effectLst/>
                <a:uLnTx/>
                <a:uFillTx/>
                <a:latin typeface="Segoe UI Semibold"/>
                <a:ea typeface="+mn-ea"/>
                <a:cs typeface="+mn-cs"/>
              </a:rPr>
              <a:t>Well-Architected</a:t>
            </a:r>
            <a:r>
              <a:rPr kumimoji="0" lang="en-US" sz="1200" b="0" i="0" u="none" strike="noStrike" kern="1200" cap="none" spc="0" normalizeH="0" baseline="0" noProof="0">
                <a:ln>
                  <a:noFill/>
                </a:ln>
                <a:solidFill>
                  <a:srgbClr val="50E6FF"/>
                </a:solidFill>
                <a:effectLst/>
                <a:uLnTx/>
                <a:uFillTx/>
                <a:latin typeface="Segoe UI"/>
                <a:ea typeface="+mn-ea"/>
                <a:cs typeface="+mn-cs"/>
              </a:rPr>
              <a:t> </a:t>
            </a:r>
            <a:endParaRPr kumimoji="0" lang="en-US" sz="1200" b="0" i="0" u="none" strike="noStrike" kern="1200" cap="none" spc="0" normalizeH="0" baseline="0" noProof="0">
              <a:ln>
                <a:noFill/>
              </a:ln>
              <a:solidFill>
                <a:srgbClr val="50E6FF"/>
              </a:solidFill>
              <a:effectLst/>
              <a:uLnTx/>
              <a:uFillTx/>
              <a:latin typeface="Segoe UI Semibold"/>
              <a:ea typeface="+mn-ea"/>
              <a:cs typeface="+mn-cs"/>
            </a:endParaRPr>
          </a:p>
        </p:txBody>
      </p:sp>
      <p:sp>
        <p:nvSpPr>
          <p:cNvPr id="23" name="TextBox 22">
            <a:extLst>
              <a:ext uri="{FF2B5EF4-FFF2-40B4-BE49-F238E27FC236}">
                <a16:creationId xmlns:a16="http://schemas.microsoft.com/office/drawing/2014/main" id="{5DE4DF8A-01C7-48F0-A79E-1A10BF750628}"/>
              </a:ext>
              <a:ext uri="{C183D7F6-B498-43B3-948B-1728B52AA6E4}">
                <adec:decorative xmlns:adec="http://schemas.microsoft.com/office/drawing/2017/decorative" val="1"/>
              </a:ext>
            </a:extLst>
          </p:cNvPr>
          <p:cNvSpPr txBox="1"/>
          <p:nvPr/>
        </p:nvSpPr>
        <p:spPr>
          <a:xfrm>
            <a:off x="8265713" y="3765184"/>
            <a:ext cx="2286000"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Apply </a:t>
            </a:r>
            <a:r>
              <a:rPr kumimoji="0" lang="en-US" sz="1200" b="0" i="0" u="none" strike="noStrike" kern="1200" cap="none" spc="0" normalizeH="0" baseline="0" noProof="0">
                <a:ln>
                  <a:noFill/>
                </a:ln>
                <a:solidFill>
                  <a:srgbClr val="50E6FF"/>
                </a:solidFill>
                <a:effectLst/>
                <a:uLnTx/>
                <a:uFillTx/>
                <a:latin typeface="Segoe UI Semibold"/>
                <a:ea typeface="+mn-ea"/>
                <a:cs typeface="+mn-cs"/>
              </a:rPr>
              <a:t>best </a:t>
            </a:r>
            <a:br>
              <a:rPr kumimoji="0" lang="en-US" sz="1200" b="0" i="0" u="none" strike="noStrike" kern="1200" cap="none" spc="0" normalizeH="0" baseline="0" noProof="0">
                <a:ln>
                  <a:noFill/>
                </a:ln>
                <a:solidFill>
                  <a:srgbClr val="50E6FF"/>
                </a:solidFill>
                <a:effectLst/>
                <a:uLnTx/>
                <a:uFillTx/>
                <a:latin typeface="Segoe UI Semibold"/>
                <a:ea typeface="+mn-ea"/>
                <a:cs typeface="+mn-cs"/>
              </a:rPr>
            </a:br>
            <a:r>
              <a:rPr kumimoji="0" lang="en-US" sz="1200" b="0" i="0" u="none" strike="noStrike" kern="1200" cap="none" spc="0" normalizeH="0" baseline="0" noProof="0">
                <a:ln>
                  <a:noFill/>
                </a:ln>
                <a:solidFill>
                  <a:srgbClr val="50E6FF"/>
                </a:solidFill>
                <a:effectLst/>
                <a:uLnTx/>
                <a:uFillTx/>
                <a:latin typeface="Segoe UI Semibold"/>
                <a:ea typeface="+mn-ea"/>
                <a:cs typeface="+mn-cs"/>
              </a:rPr>
              <a:t>practices </a:t>
            </a:r>
            <a:r>
              <a:rPr kumimoji="0" lang="en-US" sz="1200" b="0" i="0" u="none" strike="noStrike" kern="1200" cap="none" spc="0" normalizeH="0" baseline="0" noProof="0">
                <a:ln>
                  <a:noFill/>
                </a:ln>
                <a:solidFill>
                  <a:srgbClr val="FFFFFF"/>
                </a:solidFill>
                <a:effectLst/>
                <a:uLnTx/>
                <a:uFillTx/>
                <a:latin typeface="Segoe UI"/>
                <a:ea typeface="+mn-ea"/>
                <a:cs typeface="+mn-cs"/>
              </a:rPr>
              <a:t>to </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rapidly onboard</a:t>
            </a:r>
          </a:p>
        </p:txBody>
      </p:sp>
      <p:sp>
        <p:nvSpPr>
          <p:cNvPr id="25" name="TextBox 24">
            <a:extLst>
              <a:ext uri="{FF2B5EF4-FFF2-40B4-BE49-F238E27FC236}">
                <a16:creationId xmlns:a16="http://schemas.microsoft.com/office/drawing/2014/main" id="{08EE6D32-CDCA-480B-8815-532B9B7278EF}"/>
              </a:ext>
              <a:ext uri="{C183D7F6-B498-43B3-948B-1728B52AA6E4}">
                <adec:decorative xmlns:adec="http://schemas.microsoft.com/office/drawing/2017/decorative" val="1"/>
              </a:ext>
            </a:extLst>
          </p:cNvPr>
          <p:cNvSpPr txBox="1"/>
          <p:nvPr/>
        </p:nvSpPr>
        <p:spPr>
          <a:xfrm>
            <a:off x="10315441" y="3765184"/>
            <a:ext cx="1401806"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Review </a:t>
            </a:r>
            <a:r>
              <a:rPr kumimoji="0" lang="en-US" sz="1200" b="0" i="0" u="none" strike="noStrike" kern="1200" cap="none" spc="0" normalizeH="0" baseline="0" noProof="0">
                <a:ln>
                  <a:noFill/>
                </a:ln>
                <a:solidFill>
                  <a:srgbClr val="50E6FF"/>
                </a:solidFill>
                <a:effectLst/>
                <a:uLnTx/>
                <a:uFillTx/>
                <a:latin typeface="Segoe UI Semibold"/>
                <a:ea typeface="+mn-ea"/>
                <a:cs typeface="+mn-cs"/>
              </a:rPr>
              <a:t>technical documentation</a:t>
            </a:r>
            <a:r>
              <a:rPr kumimoji="0" lang="en-US" sz="1200" b="0" i="0" u="none" strike="noStrike" kern="1200" cap="none" spc="0" normalizeH="0" baseline="0" noProof="0">
                <a:ln>
                  <a:noFill/>
                </a:ln>
                <a:solidFill>
                  <a:srgbClr val="50E6FF"/>
                </a:solidFill>
                <a:effectLst/>
                <a:uLnTx/>
                <a:uFillTx/>
                <a:latin typeface="Segoe UI"/>
                <a:ea typeface="+mn-ea"/>
                <a:cs typeface="+mn-cs"/>
              </a:rPr>
              <a:t> </a:t>
            </a:r>
            <a:r>
              <a:rPr kumimoji="0" lang="en-US" sz="1200" b="0" i="0" u="none" strike="noStrike" kern="1200" cap="none" spc="0" normalizeH="0" baseline="0" noProof="0">
                <a:ln>
                  <a:noFill/>
                </a:ln>
                <a:solidFill>
                  <a:srgbClr val="FFFFFF"/>
                </a:solidFill>
                <a:effectLst/>
                <a:uLnTx/>
                <a:uFillTx/>
                <a:latin typeface="Segoe UI"/>
                <a:ea typeface="+mn-ea"/>
                <a:cs typeface="+mn-cs"/>
              </a:rPr>
              <a:t>on featured products </a:t>
            </a:r>
          </a:p>
        </p:txBody>
      </p:sp>
      <p:sp>
        <p:nvSpPr>
          <p:cNvPr id="27" name="TextBox 26">
            <a:extLst>
              <a:ext uri="{FF2B5EF4-FFF2-40B4-BE49-F238E27FC236}">
                <a16:creationId xmlns:a16="http://schemas.microsoft.com/office/drawing/2014/main" id="{1CC53B6E-0D3C-4243-BE23-D2DF902AD603}"/>
              </a:ext>
              <a:ext uri="{C183D7F6-B498-43B3-948B-1728B52AA6E4}">
                <adec:decorative xmlns:adec="http://schemas.microsoft.com/office/drawing/2017/decorative" val="1"/>
              </a:ext>
            </a:extLst>
          </p:cNvPr>
          <p:cNvSpPr txBox="1"/>
          <p:nvPr/>
        </p:nvSpPr>
        <p:spPr>
          <a:xfrm>
            <a:off x="3778770" y="3765184"/>
            <a:ext cx="1614100" cy="553998"/>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Build skills across </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your team with</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50E6FF"/>
                </a:solidFill>
                <a:effectLst/>
                <a:uLnTx/>
                <a:uFillTx/>
                <a:latin typeface="Segoe UI Semibold"/>
                <a:ea typeface="+mn-ea"/>
                <a:cs typeface="+mn-cs"/>
              </a:rPr>
              <a:t>Microsoft Learn </a:t>
            </a:r>
          </a:p>
        </p:txBody>
      </p:sp>
      <p:sp>
        <p:nvSpPr>
          <p:cNvPr id="2" name="TextBox 1">
            <a:extLst>
              <a:ext uri="{FF2B5EF4-FFF2-40B4-BE49-F238E27FC236}">
                <a16:creationId xmlns:a16="http://schemas.microsoft.com/office/drawing/2014/main" id="{30A29AE3-4C27-46C0-B608-C544011E8A8C}"/>
              </a:ext>
              <a:ext uri="{C183D7F6-B498-43B3-948B-1728B52AA6E4}">
                <adec:decorative xmlns:adec="http://schemas.microsoft.com/office/drawing/2017/decorative" val="1"/>
              </a:ext>
            </a:extLst>
          </p:cNvPr>
          <p:cNvSpPr txBox="1"/>
          <p:nvPr/>
        </p:nvSpPr>
        <p:spPr>
          <a:xfrm>
            <a:off x="1818237" y="5518967"/>
            <a:ext cx="8555525" cy="100027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Start with the cloud adoption framework to guide your cloud journey </a:t>
            </a:r>
            <a:br>
              <a:rPr kumimoji="0" lang="en-US" sz="2000" b="0" i="0" u="none" strike="noStrike" kern="1200" cap="none" spc="0" normalizeH="0" baseline="0" noProof="0">
                <a:ln>
                  <a:noFill/>
                </a:ln>
                <a:solidFill>
                  <a:srgbClr val="FFFFFF"/>
                </a:solidFill>
                <a:effectLst/>
                <a:uLnTx/>
                <a:uFillTx/>
                <a:latin typeface="Segoe UI Semibold"/>
                <a:ea typeface="+mn-ea"/>
                <a:cs typeface="+mn-cs"/>
              </a:rPr>
            </a:br>
            <a:r>
              <a:rPr kumimoji="0" lang="en-US" sz="2000" b="0" i="0" u="none" strike="noStrike" kern="1200" cap="none" spc="0" normalizeH="0" baseline="0" noProof="0">
                <a:ln>
                  <a:noFill/>
                </a:ln>
                <a:solidFill>
                  <a:srgbClr val="FFFFFF"/>
                </a:solidFill>
                <a:effectLst/>
                <a:uLnTx/>
                <a:uFillTx/>
                <a:latin typeface="Segoe UI Semibold"/>
                <a:ea typeface="+mn-ea"/>
                <a:cs typeface="+mn-cs"/>
              </a:rPr>
              <a:t>and build on it using the hybrid adoption scenario guidance</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https://aka.ms/adopt/hybrid</a:t>
            </a:r>
            <a:r>
              <a:rPr kumimoji="0" lang="en-US" sz="2000" b="0" i="0" u="none" strike="noStrike" kern="1200" cap="none" spc="0" normalizeH="0" baseline="0" noProof="0">
                <a:ln>
                  <a:noFill/>
                </a:ln>
                <a:solidFill>
                  <a:srgbClr val="FFFFFF"/>
                </a:solidFill>
                <a:effectLst/>
                <a:uLnTx/>
                <a:uFillTx/>
                <a:latin typeface="Segoe UI"/>
                <a:ea typeface="+mn-ea"/>
                <a:cs typeface="+mn-cs"/>
              </a:rPr>
              <a:t> </a:t>
            </a:r>
          </a:p>
        </p:txBody>
      </p:sp>
      <p:sp>
        <p:nvSpPr>
          <p:cNvPr id="12" name="TextBox 11">
            <a:extLst>
              <a:ext uri="{FF2B5EF4-FFF2-40B4-BE49-F238E27FC236}">
                <a16:creationId xmlns:a16="http://schemas.microsoft.com/office/drawing/2014/main" id="{01E3428D-77E6-40B8-B552-358B2DA15D29}"/>
              </a:ext>
              <a:ext uri="{C183D7F6-B498-43B3-948B-1728B52AA6E4}">
                <adec:decorative xmlns:adec="http://schemas.microsoft.com/office/drawing/2017/decorative" val="1"/>
              </a:ext>
            </a:extLst>
          </p:cNvPr>
          <p:cNvSpPr txBox="1"/>
          <p:nvPr/>
        </p:nvSpPr>
        <p:spPr>
          <a:xfrm>
            <a:off x="551367" y="4407951"/>
            <a:ext cx="2600101" cy="63094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mn-cs"/>
              </a:rPr>
              <a:t>Cloud Adoption Framework</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Guide your cloud journey across people, process and technology</a:t>
            </a:r>
          </a:p>
        </p:txBody>
      </p:sp>
      <p:sp>
        <p:nvSpPr>
          <p:cNvPr id="14" name="Rectangle 13">
            <a:extLst>
              <a:ext uri="{FF2B5EF4-FFF2-40B4-BE49-F238E27FC236}">
                <a16:creationId xmlns:a16="http://schemas.microsoft.com/office/drawing/2014/main" id="{13B76F0E-0362-4B96-9ED6-777801EF8482}"/>
              </a:ext>
              <a:ext uri="{C183D7F6-B498-43B3-948B-1728B52AA6E4}">
                <adec:decorative xmlns:adec="http://schemas.microsoft.com/office/drawing/2017/decorative" val="1"/>
              </a:ext>
            </a:extLst>
          </p:cNvPr>
          <p:cNvSpPr/>
          <p:nvPr/>
        </p:nvSpPr>
        <p:spPr bwMode="auto">
          <a:xfrm>
            <a:off x="1366803" y="680676"/>
            <a:ext cx="9458394" cy="692970"/>
          </a:xfrm>
          <a:prstGeom prst="rect">
            <a:avLst/>
          </a:prstGeom>
          <a:solidFill>
            <a:schemeClr val="tx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Semibold (Headings)"/>
                <a:ea typeface="+mn-ea"/>
                <a:cs typeface="Segoe UI Semibold" panose="020B0702040204020203" pitchFamily="34" charset="0"/>
              </a:rPr>
              <a:t>Complete guidance for hybrid and multicloud approach</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07" name="Oval 206">
            <a:extLst>
              <a:ext uri="{FF2B5EF4-FFF2-40B4-BE49-F238E27FC236}">
                <a16:creationId xmlns:a16="http://schemas.microsoft.com/office/drawing/2014/main" id="{BFA2AEC8-7ADC-48CF-AFFA-13F44DAD921A}"/>
              </a:ext>
              <a:ext uri="{C183D7F6-B498-43B3-948B-1728B52AA6E4}">
                <adec:decorative xmlns:adec="http://schemas.microsoft.com/office/drawing/2017/decorative" val="1"/>
              </a:ext>
            </a:extLst>
          </p:cNvPr>
          <p:cNvSpPr/>
          <p:nvPr/>
        </p:nvSpPr>
        <p:spPr bwMode="auto">
          <a:xfrm>
            <a:off x="3943238" y="2314669"/>
            <a:ext cx="1285165" cy="1285165"/>
          </a:xfrm>
          <a:prstGeom prst="ellipse">
            <a:avLst/>
          </a:prstGeom>
          <a:solidFill>
            <a:schemeClr val="accent3">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1657D757-7353-4C5C-B97A-1DEE00A92E29}"/>
              </a:ext>
              <a:ext uri="{C183D7F6-B498-43B3-948B-1728B52AA6E4}">
                <adec:decorative xmlns:adec="http://schemas.microsoft.com/office/drawing/2017/decorative" val="1"/>
              </a:ext>
            </a:extLst>
          </p:cNvPr>
          <p:cNvGrpSpPr/>
          <p:nvPr/>
        </p:nvGrpSpPr>
        <p:grpSpPr>
          <a:xfrm>
            <a:off x="4078572" y="2743679"/>
            <a:ext cx="1014497" cy="427144"/>
            <a:chOff x="4078572" y="2743679"/>
            <a:chExt cx="1014497" cy="427144"/>
          </a:xfrm>
        </p:grpSpPr>
        <p:sp>
          <p:nvSpPr>
            <p:cNvPr id="209" name="Freeform: Shape 208">
              <a:extLst>
                <a:ext uri="{FF2B5EF4-FFF2-40B4-BE49-F238E27FC236}">
                  <a16:creationId xmlns:a16="http://schemas.microsoft.com/office/drawing/2014/main" id="{1FEA318C-7BA9-4480-86BF-B8677F20ABDD}"/>
                </a:ext>
              </a:extLst>
            </p:cNvPr>
            <p:cNvSpPr/>
            <p:nvPr/>
          </p:nvSpPr>
          <p:spPr>
            <a:xfrm>
              <a:off x="4360954" y="2955197"/>
              <a:ext cx="453841" cy="4107"/>
            </a:xfrm>
            <a:custGeom>
              <a:avLst/>
              <a:gdLst>
                <a:gd name="connsiteX0" fmla="*/ 0 w 1052512"/>
                <a:gd name="connsiteY0" fmla="*/ 0 h 9525"/>
                <a:gd name="connsiteX1" fmla="*/ 1052513 w 1052512"/>
                <a:gd name="connsiteY1" fmla="*/ 0 h 9525"/>
              </a:gdLst>
              <a:ahLst/>
              <a:cxnLst>
                <a:cxn ang="0">
                  <a:pos x="connsiteX0" y="connsiteY0"/>
                </a:cxn>
                <a:cxn ang="0">
                  <a:pos x="connsiteX1" y="connsiteY1"/>
                </a:cxn>
              </a:cxnLst>
              <a:rect l="l" t="t" r="r" b="b"/>
              <a:pathLst>
                <a:path w="1052512" h="9525">
                  <a:moveTo>
                    <a:pt x="0" y="0"/>
                  </a:moveTo>
                  <a:lnTo>
                    <a:pt x="1052513"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DAB2C38A-ACB6-4189-B3EF-404C07887B00}"/>
                </a:ext>
              </a:extLst>
            </p:cNvPr>
            <p:cNvSpPr/>
            <p:nvPr/>
          </p:nvSpPr>
          <p:spPr>
            <a:xfrm>
              <a:off x="4078572" y="2957251"/>
              <a:ext cx="49286" cy="4107"/>
            </a:xfrm>
            <a:custGeom>
              <a:avLst/>
              <a:gdLst>
                <a:gd name="connsiteX0" fmla="*/ 0 w 114300"/>
                <a:gd name="connsiteY0" fmla="*/ 0 h 9525"/>
                <a:gd name="connsiteX1" fmla="*/ 114300 w 114300"/>
                <a:gd name="connsiteY1" fmla="*/ 0 h 9525"/>
              </a:gdLst>
              <a:ahLst/>
              <a:cxnLst>
                <a:cxn ang="0">
                  <a:pos x="connsiteX0" y="connsiteY0"/>
                </a:cxn>
                <a:cxn ang="0">
                  <a:pos x="connsiteX1" y="connsiteY1"/>
                </a:cxn>
              </a:cxnLst>
              <a:rect l="l" t="t" r="r" b="b"/>
              <a:pathLst>
                <a:path w="114300" h="9525">
                  <a:moveTo>
                    <a:pt x="0" y="0"/>
                  </a:moveTo>
                  <a:lnTo>
                    <a:pt x="114300" y="0"/>
                  </a:lnTo>
                </a:path>
              </a:pathLst>
            </a:custGeom>
            <a:noFill/>
            <a:ln w="1905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1" name="Freeform: Shape 210">
              <a:extLst>
                <a:ext uri="{FF2B5EF4-FFF2-40B4-BE49-F238E27FC236}">
                  <a16:creationId xmlns:a16="http://schemas.microsoft.com/office/drawing/2014/main" id="{7641DA40-8609-48DE-9532-65328BA8AB91}"/>
                </a:ext>
              </a:extLst>
            </p:cNvPr>
            <p:cNvSpPr/>
            <p:nvPr/>
          </p:nvSpPr>
          <p:spPr>
            <a:xfrm>
              <a:off x="5045837" y="2957251"/>
              <a:ext cx="47232" cy="4107"/>
            </a:xfrm>
            <a:custGeom>
              <a:avLst/>
              <a:gdLst>
                <a:gd name="connsiteX0" fmla="*/ 109538 w 109537"/>
                <a:gd name="connsiteY0" fmla="*/ 0 h 9525"/>
                <a:gd name="connsiteX1" fmla="*/ 0 w 109537"/>
                <a:gd name="connsiteY1" fmla="*/ 0 h 9525"/>
              </a:gdLst>
              <a:ahLst/>
              <a:cxnLst>
                <a:cxn ang="0">
                  <a:pos x="connsiteX0" y="connsiteY0"/>
                </a:cxn>
                <a:cxn ang="0">
                  <a:pos x="connsiteX1" y="connsiteY1"/>
                </a:cxn>
              </a:cxnLst>
              <a:rect l="l" t="t" r="r" b="b"/>
              <a:pathLst>
                <a:path w="109537" h="9525">
                  <a:moveTo>
                    <a:pt x="109538" y="0"/>
                  </a:moveTo>
                  <a:lnTo>
                    <a:pt x="0" y="0"/>
                  </a:lnTo>
                </a:path>
              </a:pathLst>
            </a:custGeom>
            <a:noFill/>
            <a:ln w="1905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2" name="Freeform: Shape 211">
              <a:extLst>
                <a:ext uri="{FF2B5EF4-FFF2-40B4-BE49-F238E27FC236}">
                  <a16:creationId xmlns:a16="http://schemas.microsoft.com/office/drawing/2014/main" id="{063034D9-A225-4693-8AA5-2BD581C52983}"/>
                </a:ext>
              </a:extLst>
            </p:cNvPr>
            <p:cNvSpPr/>
            <p:nvPr/>
          </p:nvSpPr>
          <p:spPr>
            <a:xfrm>
              <a:off x="4313721" y="2885376"/>
              <a:ext cx="45179" cy="131429"/>
            </a:xfrm>
            <a:custGeom>
              <a:avLst/>
              <a:gdLst>
                <a:gd name="connsiteX0" fmla="*/ 0 w 104775"/>
                <a:gd name="connsiteY0" fmla="*/ 0 h 304800"/>
                <a:gd name="connsiteX1" fmla="*/ 104775 w 104775"/>
                <a:gd name="connsiteY1" fmla="*/ 0 h 304800"/>
                <a:gd name="connsiteX2" fmla="*/ 104775 w 104775"/>
                <a:gd name="connsiteY2" fmla="*/ 304800 h 304800"/>
                <a:gd name="connsiteX3" fmla="*/ 0 w 104775"/>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104775" h="304800">
                  <a:moveTo>
                    <a:pt x="0" y="0"/>
                  </a:moveTo>
                  <a:lnTo>
                    <a:pt x="104775" y="0"/>
                  </a:lnTo>
                  <a:lnTo>
                    <a:pt x="104775" y="304800"/>
                  </a:lnTo>
                  <a:lnTo>
                    <a:pt x="0" y="304800"/>
                  </a:lnTo>
                  <a:close/>
                </a:path>
              </a:pathLst>
            </a:custGeom>
            <a:solidFill>
              <a:srgbClr val="FFFFFF"/>
            </a:solid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3" name="Freeform: Shape 212">
              <a:extLst>
                <a:ext uri="{FF2B5EF4-FFF2-40B4-BE49-F238E27FC236}">
                  <a16:creationId xmlns:a16="http://schemas.microsoft.com/office/drawing/2014/main" id="{CD86B387-8887-499D-B8D3-EF0E3EBA9467}"/>
                </a:ext>
              </a:extLst>
            </p:cNvPr>
            <p:cNvSpPr/>
            <p:nvPr/>
          </p:nvSpPr>
          <p:spPr>
            <a:xfrm>
              <a:off x="4812741" y="2885376"/>
              <a:ext cx="45179" cy="131429"/>
            </a:xfrm>
            <a:custGeom>
              <a:avLst/>
              <a:gdLst>
                <a:gd name="connsiteX0" fmla="*/ 104775 w 104775"/>
                <a:gd name="connsiteY0" fmla="*/ 0 h 304800"/>
                <a:gd name="connsiteX1" fmla="*/ 0 w 104775"/>
                <a:gd name="connsiteY1" fmla="*/ 0 h 304800"/>
                <a:gd name="connsiteX2" fmla="*/ 0 w 104775"/>
                <a:gd name="connsiteY2" fmla="*/ 304800 h 304800"/>
                <a:gd name="connsiteX3" fmla="*/ 104775 w 104775"/>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104775" h="304800">
                  <a:moveTo>
                    <a:pt x="104775" y="0"/>
                  </a:moveTo>
                  <a:lnTo>
                    <a:pt x="0" y="0"/>
                  </a:lnTo>
                  <a:lnTo>
                    <a:pt x="0" y="304800"/>
                  </a:lnTo>
                  <a:lnTo>
                    <a:pt x="104775" y="304800"/>
                  </a:lnTo>
                </a:path>
              </a:pathLst>
            </a:custGeom>
            <a:solidFill>
              <a:srgbClr val="FFFFFF"/>
            </a:solid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4" name="Freeform: Shape 213">
              <a:extLst>
                <a:ext uri="{FF2B5EF4-FFF2-40B4-BE49-F238E27FC236}">
                  <a16:creationId xmlns:a16="http://schemas.microsoft.com/office/drawing/2014/main" id="{04D76024-1EE3-4A6A-B617-3590EDF362DB}"/>
                </a:ext>
              </a:extLst>
            </p:cNvPr>
            <p:cNvSpPr/>
            <p:nvPr/>
          </p:nvSpPr>
          <p:spPr>
            <a:xfrm>
              <a:off x="4225417" y="2743679"/>
              <a:ext cx="86250" cy="427144"/>
            </a:xfrm>
            <a:custGeom>
              <a:avLst/>
              <a:gdLst>
                <a:gd name="connsiteX0" fmla="*/ 100013 w 200025"/>
                <a:gd name="connsiteY0" fmla="*/ 990600 h 990600"/>
                <a:gd name="connsiteX1" fmla="*/ 100013 w 200025"/>
                <a:gd name="connsiteY1" fmla="*/ 990600 h 990600"/>
                <a:gd name="connsiteX2" fmla="*/ 0 w 200025"/>
                <a:gd name="connsiteY2" fmla="*/ 890588 h 990600"/>
                <a:gd name="connsiteX3" fmla="*/ 0 w 200025"/>
                <a:gd name="connsiteY3" fmla="*/ 100013 h 990600"/>
                <a:gd name="connsiteX4" fmla="*/ 100013 w 200025"/>
                <a:gd name="connsiteY4" fmla="*/ 0 h 990600"/>
                <a:gd name="connsiteX5" fmla="*/ 100013 w 200025"/>
                <a:gd name="connsiteY5" fmla="*/ 0 h 990600"/>
                <a:gd name="connsiteX6" fmla="*/ 200025 w 200025"/>
                <a:gd name="connsiteY6" fmla="*/ 100013 h 990600"/>
                <a:gd name="connsiteX7" fmla="*/ 200025 w 200025"/>
                <a:gd name="connsiteY7" fmla="*/ 890588 h 990600"/>
                <a:gd name="connsiteX8" fmla="*/ 100013 w 200025"/>
                <a:gd name="connsiteY8" fmla="*/ 990600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025" h="990600">
                  <a:moveTo>
                    <a:pt x="100013" y="990600"/>
                  </a:moveTo>
                  <a:lnTo>
                    <a:pt x="100013" y="990600"/>
                  </a:lnTo>
                  <a:cubicBezTo>
                    <a:pt x="44768" y="990600"/>
                    <a:pt x="0" y="945833"/>
                    <a:pt x="0" y="890588"/>
                  </a:cubicBezTo>
                  <a:lnTo>
                    <a:pt x="0" y="100013"/>
                  </a:lnTo>
                  <a:cubicBezTo>
                    <a:pt x="0" y="44768"/>
                    <a:pt x="44768" y="0"/>
                    <a:pt x="100013" y="0"/>
                  </a:cubicBezTo>
                  <a:lnTo>
                    <a:pt x="100013" y="0"/>
                  </a:lnTo>
                  <a:cubicBezTo>
                    <a:pt x="155258" y="0"/>
                    <a:pt x="200025" y="44768"/>
                    <a:pt x="200025" y="100013"/>
                  </a:cubicBezTo>
                  <a:lnTo>
                    <a:pt x="200025" y="890588"/>
                  </a:lnTo>
                  <a:cubicBezTo>
                    <a:pt x="200025" y="945833"/>
                    <a:pt x="155258" y="990600"/>
                    <a:pt x="100013" y="990600"/>
                  </a:cubicBezTo>
                  <a:close/>
                </a:path>
              </a:pathLst>
            </a:custGeom>
            <a:solidFill>
              <a:schemeClr val="accent3"/>
            </a:solid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5" name="Freeform: Shape 214">
              <a:extLst>
                <a:ext uri="{FF2B5EF4-FFF2-40B4-BE49-F238E27FC236}">
                  <a16:creationId xmlns:a16="http://schemas.microsoft.com/office/drawing/2014/main" id="{9E7AB116-F9AB-421E-88A1-90FABBBE595D}"/>
                </a:ext>
              </a:extLst>
            </p:cNvPr>
            <p:cNvSpPr/>
            <p:nvPr/>
          </p:nvSpPr>
          <p:spPr>
            <a:xfrm>
              <a:off x="4137113" y="2811447"/>
              <a:ext cx="86250" cy="295715"/>
            </a:xfrm>
            <a:custGeom>
              <a:avLst/>
              <a:gdLst>
                <a:gd name="connsiteX0" fmla="*/ 100013 w 200025"/>
                <a:gd name="connsiteY0" fmla="*/ 685800 h 685800"/>
                <a:gd name="connsiteX1" fmla="*/ 100013 w 200025"/>
                <a:gd name="connsiteY1" fmla="*/ 685800 h 685800"/>
                <a:gd name="connsiteX2" fmla="*/ 0 w 200025"/>
                <a:gd name="connsiteY2" fmla="*/ 585788 h 685800"/>
                <a:gd name="connsiteX3" fmla="*/ 0 w 200025"/>
                <a:gd name="connsiteY3" fmla="*/ 100013 h 685800"/>
                <a:gd name="connsiteX4" fmla="*/ 100013 w 200025"/>
                <a:gd name="connsiteY4" fmla="*/ 0 h 685800"/>
                <a:gd name="connsiteX5" fmla="*/ 100013 w 200025"/>
                <a:gd name="connsiteY5" fmla="*/ 0 h 685800"/>
                <a:gd name="connsiteX6" fmla="*/ 200025 w 200025"/>
                <a:gd name="connsiteY6" fmla="*/ 100013 h 685800"/>
                <a:gd name="connsiteX7" fmla="*/ 200025 w 200025"/>
                <a:gd name="connsiteY7" fmla="*/ 585788 h 685800"/>
                <a:gd name="connsiteX8" fmla="*/ 100013 w 200025"/>
                <a:gd name="connsiteY8" fmla="*/ 68580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025" h="685800">
                  <a:moveTo>
                    <a:pt x="100013" y="685800"/>
                  </a:moveTo>
                  <a:lnTo>
                    <a:pt x="100013" y="685800"/>
                  </a:lnTo>
                  <a:cubicBezTo>
                    <a:pt x="44768" y="685800"/>
                    <a:pt x="0" y="641033"/>
                    <a:pt x="0" y="585788"/>
                  </a:cubicBezTo>
                  <a:lnTo>
                    <a:pt x="0" y="100013"/>
                  </a:lnTo>
                  <a:cubicBezTo>
                    <a:pt x="0" y="44768"/>
                    <a:pt x="44768" y="0"/>
                    <a:pt x="100013" y="0"/>
                  </a:cubicBezTo>
                  <a:lnTo>
                    <a:pt x="100013" y="0"/>
                  </a:lnTo>
                  <a:cubicBezTo>
                    <a:pt x="155258" y="0"/>
                    <a:pt x="200025" y="44768"/>
                    <a:pt x="200025" y="100013"/>
                  </a:cubicBezTo>
                  <a:lnTo>
                    <a:pt x="200025" y="585788"/>
                  </a:lnTo>
                  <a:cubicBezTo>
                    <a:pt x="200025" y="641033"/>
                    <a:pt x="155258" y="685800"/>
                    <a:pt x="100013" y="685800"/>
                  </a:cubicBezTo>
                  <a:close/>
                </a:path>
              </a:pathLst>
            </a:custGeom>
            <a:solidFill>
              <a:schemeClr val="accent3"/>
            </a:solid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6" name="Freeform: Shape 215">
              <a:extLst>
                <a:ext uri="{FF2B5EF4-FFF2-40B4-BE49-F238E27FC236}">
                  <a16:creationId xmlns:a16="http://schemas.microsoft.com/office/drawing/2014/main" id="{53AFF787-D700-4D60-ACE5-9C5F80446620}"/>
                </a:ext>
              </a:extLst>
            </p:cNvPr>
            <p:cNvSpPr/>
            <p:nvPr/>
          </p:nvSpPr>
          <p:spPr>
            <a:xfrm>
              <a:off x="4859973" y="2743679"/>
              <a:ext cx="86250" cy="427144"/>
            </a:xfrm>
            <a:custGeom>
              <a:avLst/>
              <a:gdLst>
                <a:gd name="connsiteX0" fmla="*/ 100013 w 200025"/>
                <a:gd name="connsiteY0" fmla="*/ 990600 h 990600"/>
                <a:gd name="connsiteX1" fmla="*/ 100013 w 200025"/>
                <a:gd name="connsiteY1" fmla="*/ 990600 h 990600"/>
                <a:gd name="connsiteX2" fmla="*/ 200025 w 200025"/>
                <a:gd name="connsiteY2" fmla="*/ 890588 h 990600"/>
                <a:gd name="connsiteX3" fmla="*/ 200025 w 200025"/>
                <a:gd name="connsiteY3" fmla="*/ 100013 h 990600"/>
                <a:gd name="connsiteX4" fmla="*/ 100013 w 200025"/>
                <a:gd name="connsiteY4" fmla="*/ 0 h 990600"/>
                <a:gd name="connsiteX5" fmla="*/ 100013 w 200025"/>
                <a:gd name="connsiteY5" fmla="*/ 0 h 990600"/>
                <a:gd name="connsiteX6" fmla="*/ 0 w 200025"/>
                <a:gd name="connsiteY6" fmla="*/ 100013 h 990600"/>
                <a:gd name="connsiteX7" fmla="*/ 0 w 200025"/>
                <a:gd name="connsiteY7" fmla="*/ 890588 h 990600"/>
                <a:gd name="connsiteX8" fmla="*/ 100013 w 200025"/>
                <a:gd name="connsiteY8" fmla="*/ 990600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025" h="990600">
                  <a:moveTo>
                    <a:pt x="100013" y="990600"/>
                  </a:moveTo>
                  <a:lnTo>
                    <a:pt x="100013" y="990600"/>
                  </a:lnTo>
                  <a:cubicBezTo>
                    <a:pt x="155258" y="990600"/>
                    <a:pt x="200025" y="945833"/>
                    <a:pt x="200025" y="890588"/>
                  </a:cubicBezTo>
                  <a:lnTo>
                    <a:pt x="200025" y="100013"/>
                  </a:lnTo>
                  <a:cubicBezTo>
                    <a:pt x="200025" y="44768"/>
                    <a:pt x="155258" y="0"/>
                    <a:pt x="100013" y="0"/>
                  </a:cubicBezTo>
                  <a:lnTo>
                    <a:pt x="100013" y="0"/>
                  </a:lnTo>
                  <a:cubicBezTo>
                    <a:pt x="44767" y="0"/>
                    <a:pt x="0" y="44768"/>
                    <a:pt x="0" y="100013"/>
                  </a:cubicBezTo>
                  <a:lnTo>
                    <a:pt x="0" y="890588"/>
                  </a:lnTo>
                  <a:cubicBezTo>
                    <a:pt x="0" y="945833"/>
                    <a:pt x="44767" y="990600"/>
                    <a:pt x="100013" y="990600"/>
                  </a:cubicBezTo>
                  <a:close/>
                </a:path>
              </a:pathLst>
            </a:custGeom>
            <a:solidFill>
              <a:schemeClr val="accent3"/>
            </a:solid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7" name="Freeform: Shape 216">
              <a:extLst>
                <a:ext uri="{FF2B5EF4-FFF2-40B4-BE49-F238E27FC236}">
                  <a16:creationId xmlns:a16="http://schemas.microsoft.com/office/drawing/2014/main" id="{A4FD7207-9C79-4995-B2B9-7B893DD4BF04}"/>
                </a:ext>
              </a:extLst>
            </p:cNvPr>
            <p:cNvSpPr/>
            <p:nvPr/>
          </p:nvSpPr>
          <p:spPr>
            <a:xfrm>
              <a:off x="4948277" y="2811447"/>
              <a:ext cx="86250" cy="295715"/>
            </a:xfrm>
            <a:custGeom>
              <a:avLst/>
              <a:gdLst>
                <a:gd name="connsiteX0" fmla="*/ 100013 w 200025"/>
                <a:gd name="connsiteY0" fmla="*/ 685800 h 685800"/>
                <a:gd name="connsiteX1" fmla="*/ 100013 w 200025"/>
                <a:gd name="connsiteY1" fmla="*/ 685800 h 685800"/>
                <a:gd name="connsiteX2" fmla="*/ 200025 w 200025"/>
                <a:gd name="connsiteY2" fmla="*/ 585788 h 685800"/>
                <a:gd name="connsiteX3" fmla="*/ 200025 w 200025"/>
                <a:gd name="connsiteY3" fmla="*/ 100013 h 685800"/>
                <a:gd name="connsiteX4" fmla="*/ 100013 w 200025"/>
                <a:gd name="connsiteY4" fmla="*/ 0 h 685800"/>
                <a:gd name="connsiteX5" fmla="*/ 100013 w 200025"/>
                <a:gd name="connsiteY5" fmla="*/ 0 h 685800"/>
                <a:gd name="connsiteX6" fmla="*/ 0 w 200025"/>
                <a:gd name="connsiteY6" fmla="*/ 100013 h 685800"/>
                <a:gd name="connsiteX7" fmla="*/ 0 w 200025"/>
                <a:gd name="connsiteY7" fmla="*/ 585788 h 685800"/>
                <a:gd name="connsiteX8" fmla="*/ 100013 w 200025"/>
                <a:gd name="connsiteY8" fmla="*/ 68580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025" h="685800">
                  <a:moveTo>
                    <a:pt x="100013" y="685800"/>
                  </a:moveTo>
                  <a:lnTo>
                    <a:pt x="100013" y="685800"/>
                  </a:lnTo>
                  <a:cubicBezTo>
                    <a:pt x="155258" y="685800"/>
                    <a:pt x="200025" y="641033"/>
                    <a:pt x="200025" y="585788"/>
                  </a:cubicBezTo>
                  <a:lnTo>
                    <a:pt x="200025" y="100013"/>
                  </a:lnTo>
                  <a:cubicBezTo>
                    <a:pt x="200025" y="44768"/>
                    <a:pt x="155258" y="0"/>
                    <a:pt x="100013" y="0"/>
                  </a:cubicBezTo>
                  <a:lnTo>
                    <a:pt x="100013" y="0"/>
                  </a:lnTo>
                  <a:cubicBezTo>
                    <a:pt x="44767" y="0"/>
                    <a:pt x="0" y="44768"/>
                    <a:pt x="0" y="100013"/>
                  </a:cubicBezTo>
                  <a:lnTo>
                    <a:pt x="0" y="585788"/>
                  </a:lnTo>
                  <a:cubicBezTo>
                    <a:pt x="0" y="641033"/>
                    <a:pt x="44767" y="685800"/>
                    <a:pt x="100013" y="685800"/>
                  </a:cubicBezTo>
                  <a:close/>
                </a:path>
              </a:pathLst>
            </a:custGeom>
            <a:solidFill>
              <a:schemeClr val="accent3"/>
            </a:solid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ED4FB352-0998-4339-9BE7-2F49163A2C64}"/>
              </a:ext>
              <a:ext uri="{C183D7F6-B498-43B3-948B-1728B52AA6E4}">
                <adec:decorative xmlns:adec="http://schemas.microsoft.com/office/drawing/2017/decorative" val="1"/>
              </a:ext>
            </a:extLst>
          </p:cNvPr>
          <p:cNvGrpSpPr/>
          <p:nvPr/>
        </p:nvGrpSpPr>
        <p:grpSpPr>
          <a:xfrm>
            <a:off x="5550869" y="2314669"/>
            <a:ext cx="1285165" cy="1285165"/>
            <a:chOff x="5550869" y="2314669"/>
            <a:chExt cx="1285165" cy="1285165"/>
          </a:xfrm>
        </p:grpSpPr>
        <p:sp>
          <p:nvSpPr>
            <p:cNvPr id="219" name="Oval 218">
              <a:extLst>
                <a:ext uri="{FF2B5EF4-FFF2-40B4-BE49-F238E27FC236}">
                  <a16:creationId xmlns:a16="http://schemas.microsoft.com/office/drawing/2014/main" id="{0DC8FB8C-0C5C-4A54-AA56-88C27CBEED21}"/>
                </a:ext>
              </a:extLst>
            </p:cNvPr>
            <p:cNvSpPr/>
            <p:nvPr/>
          </p:nvSpPr>
          <p:spPr bwMode="auto">
            <a:xfrm>
              <a:off x="5550869" y="2314669"/>
              <a:ext cx="1285165" cy="1285165"/>
            </a:xfrm>
            <a:prstGeom prst="ellipse">
              <a:avLst/>
            </a:prstGeom>
            <a:solidFill>
              <a:schemeClr val="accent3">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220" name="Group 219">
              <a:extLst>
                <a:ext uri="{FF2B5EF4-FFF2-40B4-BE49-F238E27FC236}">
                  <a16:creationId xmlns:a16="http://schemas.microsoft.com/office/drawing/2014/main" id="{37626EA8-5A11-4C9F-BDA6-B5F1A5C5AF78}"/>
                </a:ext>
              </a:extLst>
            </p:cNvPr>
            <p:cNvGrpSpPr/>
            <p:nvPr/>
          </p:nvGrpSpPr>
          <p:grpSpPr>
            <a:xfrm>
              <a:off x="5761927" y="2696972"/>
              <a:ext cx="816732" cy="548902"/>
              <a:chOff x="3185746" y="2277879"/>
              <a:chExt cx="1290422" cy="867255"/>
            </a:xfrm>
          </p:grpSpPr>
          <p:sp>
            <p:nvSpPr>
              <p:cNvPr id="221" name="Freeform: Shape 220">
                <a:extLst>
                  <a:ext uri="{FF2B5EF4-FFF2-40B4-BE49-F238E27FC236}">
                    <a16:creationId xmlns:a16="http://schemas.microsoft.com/office/drawing/2014/main" id="{FFDAD917-BE0E-4A49-9706-B757CF56B608}"/>
                  </a:ext>
                </a:extLst>
              </p:cNvPr>
              <p:cNvSpPr/>
              <p:nvPr/>
            </p:nvSpPr>
            <p:spPr bwMode="auto">
              <a:xfrm>
                <a:off x="3202075" y="2284325"/>
                <a:ext cx="1242646" cy="468923"/>
              </a:xfrm>
              <a:custGeom>
                <a:avLst/>
                <a:gdLst>
                  <a:gd name="connsiteX0" fmla="*/ 0 w 1242646"/>
                  <a:gd name="connsiteY0" fmla="*/ 267956 h 468923"/>
                  <a:gd name="connsiteX1" fmla="*/ 1242646 w 1242646"/>
                  <a:gd name="connsiteY1" fmla="*/ 0 h 468923"/>
                  <a:gd name="connsiteX2" fmla="*/ 361740 w 1242646"/>
                  <a:gd name="connsiteY2" fmla="*/ 468923 h 468923"/>
                  <a:gd name="connsiteX3" fmla="*/ 0 w 1242646"/>
                  <a:gd name="connsiteY3" fmla="*/ 267956 h 468923"/>
                </a:gdLst>
                <a:ahLst/>
                <a:cxnLst>
                  <a:cxn ang="0">
                    <a:pos x="connsiteX0" y="connsiteY0"/>
                  </a:cxn>
                  <a:cxn ang="0">
                    <a:pos x="connsiteX1" y="connsiteY1"/>
                  </a:cxn>
                  <a:cxn ang="0">
                    <a:pos x="connsiteX2" y="connsiteY2"/>
                  </a:cxn>
                  <a:cxn ang="0">
                    <a:pos x="connsiteX3" y="connsiteY3"/>
                  </a:cxn>
                </a:cxnLst>
                <a:rect l="l" t="t" r="r" b="b"/>
                <a:pathLst>
                  <a:path w="1242646" h="468923">
                    <a:moveTo>
                      <a:pt x="0" y="267956"/>
                    </a:moveTo>
                    <a:lnTo>
                      <a:pt x="1242646" y="0"/>
                    </a:lnTo>
                    <a:lnTo>
                      <a:pt x="361740" y="468923"/>
                    </a:lnTo>
                    <a:lnTo>
                      <a:pt x="0" y="267956"/>
                    </a:lnTo>
                    <a:close/>
                  </a:path>
                </a:pathLst>
              </a:custGeom>
              <a:solidFill>
                <a:srgbClr val="FFFFFF"/>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2" name="Freeform: Shape 221">
                <a:extLst>
                  <a:ext uri="{FF2B5EF4-FFF2-40B4-BE49-F238E27FC236}">
                    <a16:creationId xmlns:a16="http://schemas.microsoft.com/office/drawing/2014/main" id="{5831E87D-B52A-42E8-8C5D-3159BE2C6AD7}"/>
                  </a:ext>
                </a:extLst>
              </p:cNvPr>
              <p:cNvSpPr/>
              <p:nvPr/>
            </p:nvSpPr>
            <p:spPr bwMode="auto">
              <a:xfrm>
                <a:off x="3724589" y="2291024"/>
                <a:ext cx="733530" cy="854110"/>
              </a:xfrm>
              <a:custGeom>
                <a:avLst/>
                <a:gdLst>
                  <a:gd name="connsiteX0" fmla="*/ 733530 w 733530"/>
                  <a:gd name="connsiteY0" fmla="*/ 0 h 854110"/>
                  <a:gd name="connsiteX1" fmla="*/ 448826 w 733530"/>
                  <a:gd name="connsiteY1" fmla="*/ 854110 h 854110"/>
                  <a:gd name="connsiteX2" fmla="*/ 0 w 733530"/>
                  <a:gd name="connsiteY2" fmla="*/ 549310 h 854110"/>
                  <a:gd name="connsiteX3" fmla="*/ 733530 w 733530"/>
                  <a:gd name="connsiteY3" fmla="*/ 0 h 854110"/>
                </a:gdLst>
                <a:ahLst/>
                <a:cxnLst>
                  <a:cxn ang="0">
                    <a:pos x="connsiteX0" y="connsiteY0"/>
                  </a:cxn>
                  <a:cxn ang="0">
                    <a:pos x="connsiteX1" y="connsiteY1"/>
                  </a:cxn>
                  <a:cxn ang="0">
                    <a:pos x="connsiteX2" y="connsiteY2"/>
                  </a:cxn>
                  <a:cxn ang="0">
                    <a:pos x="connsiteX3" y="connsiteY3"/>
                  </a:cxn>
                </a:cxnLst>
                <a:rect l="l" t="t" r="r" b="b"/>
                <a:pathLst>
                  <a:path w="733530" h="854110">
                    <a:moveTo>
                      <a:pt x="733530" y="0"/>
                    </a:moveTo>
                    <a:lnTo>
                      <a:pt x="448826" y="854110"/>
                    </a:lnTo>
                    <a:lnTo>
                      <a:pt x="0" y="549310"/>
                    </a:lnTo>
                    <a:lnTo>
                      <a:pt x="733530" y="0"/>
                    </a:lnTo>
                    <a:close/>
                  </a:path>
                </a:pathLst>
              </a:custGeom>
              <a:solidFill>
                <a:srgbClr val="FFFFFF"/>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3" name="Freeform: Shape 222">
                <a:extLst>
                  <a:ext uri="{FF2B5EF4-FFF2-40B4-BE49-F238E27FC236}">
                    <a16:creationId xmlns:a16="http://schemas.microsoft.com/office/drawing/2014/main" id="{4DBC6E7B-26DE-4A8C-A0B1-1F470977DE22}"/>
                  </a:ext>
                </a:extLst>
              </p:cNvPr>
              <p:cNvSpPr/>
              <p:nvPr/>
            </p:nvSpPr>
            <p:spPr bwMode="auto">
              <a:xfrm>
                <a:off x="3637503" y="2840334"/>
                <a:ext cx="244510" cy="288053"/>
              </a:xfrm>
              <a:custGeom>
                <a:avLst/>
                <a:gdLst>
                  <a:gd name="connsiteX0" fmla="*/ 0 w 244510"/>
                  <a:gd name="connsiteY0" fmla="*/ 288053 h 288053"/>
                  <a:gd name="connsiteX1" fmla="*/ 0 w 244510"/>
                  <a:gd name="connsiteY1" fmla="*/ 288053 h 288053"/>
                  <a:gd name="connsiteX2" fmla="*/ 90435 w 244510"/>
                  <a:gd name="connsiteY2" fmla="*/ 0 h 288053"/>
                  <a:gd name="connsiteX3" fmla="*/ 244510 w 244510"/>
                  <a:gd name="connsiteY3" fmla="*/ 123930 h 288053"/>
                  <a:gd name="connsiteX4" fmla="*/ 0 w 244510"/>
                  <a:gd name="connsiteY4" fmla="*/ 288053 h 288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510" h="288053">
                    <a:moveTo>
                      <a:pt x="0" y="288053"/>
                    </a:moveTo>
                    <a:lnTo>
                      <a:pt x="0" y="288053"/>
                    </a:lnTo>
                    <a:lnTo>
                      <a:pt x="90435" y="0"/>
                    </a:lnTo>
                    <a:lnTo>
                      <a:pt x="244510" y="123930"/>
                    </a:lnTo>
                    <a:lnTo>
                      <a:pt x="0" y="288053"/>
                    </a:lnTo>
                    <a:close/>
                  </a:path>
                </a:pathLst>
              </a:custGeom>
              <a:solidFill>
                <a:schemeClr val="accent3"/>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4" name="Freeform: Shape 223">
                <a:extLst>
                  <a:ext uri="{FF2B5EF4-FFF2-40B4-BE49-F238E27FC236}">
                    <a16:creationId xmlns:a16="http://schemas.microsoft.com/office/drawing/2014/main" id="{9F0B36DC-B00E-42A7-9422-E60F57AE3151}"/>
                  </a:ext>
                </a:extLst>
              </p:cNvPr>
              <p:cNvSpPr/>
              <p:nvPr/>
            </p:nvSpPr>
            <p:spPr bwMode="auto">
              <a:xfrm>
                <a:off x="3563815" y="2287675"/>
                <a:ext cx="887605" cy="820615"/>
              </a:xfrm>
              <a:custGeom>
                <a:avLst/>
                <a:gdLst>
                  <a:gd name="connsiteX0" fmla="*/ 77038 w 887605"/>
                  <a:gd name="connsiteY0" fmla="*/ 820615 h 820615"/>
                  <a:gd name="connsiteX1" fmla="*/ 0 w 887605"/>
                  <a:gd name="connsiteY1" fmla="*/ 448826 h 820615"/>
                  <a:gd name="connsiteX2" fmla="*/ 887605 w 887605"/>
                  <a:gd name="connsiteY2" fmla="*/ 0 h 820615"/>
                  <a:gd name="connsiteX3" fmla="*/ 160774 w 887605"/>
                  <a:gd name="connsiteY3" fmla="*/ 556009 h 820615"/>
                  <a:gd name="connsiteX4" fmla="*/ 77038 w 887605"/>
                  <a:gd name="connsiteY4" fmla="*/ 820615 h 820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7605" h="820615">
                    <a:moveTo>
                      <a:pt x="77038" y="820615"/>
                    </a:moveTo>
                    <a:lnTo>
                      <a:pt x="0" y="448826"/>
                    </a:lnTo>
                    <a:lnTo>
                      <a:pt x="887605" y="0"/>
                    </a:lnTo>
                    <a:lnTo>
                      <a:pt x="160774" y="556009"/>
                    </a:lnTo>
                    <a:lnTo>
                      <a:pt x="77038" y="820615"/>
                    </a:lnTo>
                    <a:close/>
                  </a:path>
                </a:pathLst>
              </a:custGeom>
              <a:solidFill>
                <a:schemeClr val="accent3"/>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25" name="Graphic 45">
                <a:extLst>
                  <a:ext uri="{FF2B5EF4-FFF2-40B4-BE49-F238E27FC236}">
                    <a16:creationId xmlns:a16="http://schemas.microsoft.com/office/drawing/2014/main" id="{32FB191C-F150-48E8-9B83-72740FF4D915}"/>
                  </a:ext>
                </a:extLst>
              </p:cNvPr>
              <p:cNvGrpSpPr/>
              <p:nvPr/>
            </p:nvGrpSpPr>
            <p:grpSpPr>
              <a:xfrm>
                <a:off x="3185746" y="2277879"/>
                <a:ext cx="1290422" cy="867209"/>
                <a:chOff x="3008357" y="1898038"/>
                <a:chExt cx="1921908" cy="1291589"/>
              </a:xfrm>
            </p:grpSpPr>
            <p:sp>
              <p:nvSpPr>
                <p:cNvPr id="226" name="Freeform: Shape 225">
                  <a:extLst>
                    <a:ext uri="{FF2B5EF4-FFF2-40B4-BE49-F238E27FC236}">
                      <a16:creationId xmlns:a16="http://schemas.microsoft.com/office/drawing/2014/main" id="{2AF77AEA-B928-4E25-8166-600C47909F2A}"/>
                    </a:ext>
                  </a:extLst>
                </p:cNvPr>
                <p:cNvSpPr/>
                <p:nvPr/>
              </p:nvSpPr>
              <p:spPr>
                <a:xfrm>
                  <a:off x="3008357" y="1902800"/>
                  <a:ext cx="1916586" cy="1286827"/>
                </a:xfrm>
                <a:custGeom>
                  <a:avLst/>
                  <a:gdLst>
                    <a:gd name="connsiteX0" fmla="*/ 714 w 1916586"/>
                    <a:gd name="connsiteY0" fmla="*/ 396240 h 1286827"/>
                    <a:gd name="connsiteX1" fmla="*/ 1915239 w 1916586"/>
                    <a:gd name="connsiteY1" fmla="*/ 0 h 1286827"/>
                    <a:gd name="connsiteX2" fmla="*/ 1916192 w 1916586"/>
                    <a:gd name="connsiteY2" fmla="*/ 952 h 1286827"/>
                    <a:gd name="connsiteX3" fmla="*/ 1471374 w 1916586"/>
                    <a:gd name="connsiteY3" fmla="*/ 1285875 h 1286827"/>
                    <a:gd name="connsiteX4" fmla="*/ 1469469 w 1916586"/>
                    <a:gd name="connsiteY4" fmla="*/ 1286828 h 1286827"/>
                    <a:gd name="connsiteX5" fmla="*/ 800814 w 1916586"/>
                    <a:gd name="connsiteY5" fmla="*/ 834390 h 1286827"/>
                    <a:gd name="connsiteX6" fmla="*/ 798909 w 1916586"/>
                    <a:gd name="connsiteY6" fmla="*/ 835343 h 1286827"/>
                    <a:gd name="connsiteX7" fmla="*/ 671274 w 1916586"/>
                    <a:gd name="connsiteY7" fmla="*/ 1266825 h 1286827"/>
                    <a:gd name="connsiteX8" fmla="*/ 669369 w 1916586"/>
                    <a:gd name="connsiteY8" fmla="*/ 1266825 h 1286827"/>
                    <a:gd name="connsiteX9" fmla="*/ 556974 w 1916586"/>
                    <a:gd name="connsiteY9" fmla="*/ 704850 h 1286827"/>
                    <a:gd name="connsiteX10" fmla="*/ 556022 w 1916586"/>
                    <a:gd name="connsiteY10" fmla="*/ 703898 h 1286827"/>
                    <a:gd name="connsiteX11" fmla="*/ 714 w 1916586"/>
                    <a:gd name="connsiteY11" fmla="*/ 398145 h 1286827"/>
                    <a:gd name="connsiteX12" fmla="*/ 714 w 1916586"/>
                    <a:gd name="connsiteY12" fmla="*/ 396240 h 1286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6586" h="1286827">
                      <a:moveTo>
                        <a:pt x="714" y="396240"/>
                      </a:moveTo>
                      <a:lnTo>
                        <a:pt x="1915239" y="0"/>
                      </a:lnTo>
                      <a:cubicBezTo>
                        <a:pt x="1916192" y="0"/>
                        <a:pt x="1917144" y="952"/>
                        <a:pt x="1916192" y="952"/>
                      </a:cubicBezTo>
                      <a:lnTo>
                        <a:pt x="1471374" y="1285875"/>
                      </a:lnTo>
                      <a:cubicBezTo>
                        <a:pt x="1471374" y="1286828"/>
                        <a:pt x="1470422" y="1286828"/>
                        <a:pt x="1469469" y="1286828"/>
                      </a:cubicBezTo>
                      <a:lnTo>
                        <a:pt x="800814" y="834390"/>
                      </a:lnTo>
                      <a:cubicBezTo>
                        <a:pt x="799862" y="834390"/>
                        <a:pt x="799862" y="834390"/>
                        <a:pt x="798909" y="835343"/>
                      </a:cubicBezTo>
                      <a:lnTo>
                        <a:pt x="671274" y="1266825"/>
                      </a:lnTo>
                      <a:cubicBezTo>
                        <a:pt x="671274" y="1267778"/>
                        <a:pt x="669369" y="1267778"/>
                        <a:pt x="669369" y="1266825"/>
                      </a:cubicBezTo>
                      <a:lnTo>
                        <a:pt x="556974" y="704850"/>
                      </a:lnTo>
                      <a:cubicBezTo>
                        <a:pt x="556974" y="704850"/>
                        <a:pt x="556974" y="703898"/>
                        <a:pt x="556022" y="703898"/>
                      </a:cubicBezTo>
                      <a:lnTo>
                        <a:pt x="714" y="398145"/>
                      </a:lnTo>
                      <a:cubicBezTo>
                        <a:pt x="-238" y="397193"/>
                        <a:pt x="-238" y="396240"/>
                        <a:pt x="714" y="396240"/>
                      </a:cubicBezTo>
                      <a:close/>
                    </a:path>
                  </a:pathLst>
                </a:custGeom>
                <a:noFill/>
                <a:ln w="19050" cap="flat">
                  <a:solidFill>
                    <a:schemeClr val="accent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7" name="Freeform: Shape 226">
                  <a:extLst>
                    <a:ext uri="{FF2B5EF4-FFF2-40B4-BE49-F238E27FC236}">
                      <a16:creationId xmlns:a16="http://schemas.microsoft.com/office/drawing/2014/main" id="{726F6E0F-0706-4F87-A89B-F2E8B1AED403}"/>
                    </a:ext>
                  </a:extLst>
                </p:cNvPr>
                <p:cNvSpPr/>
                <p:nvPr/>
              </p:nvSpPr>
              <p:spPr>
                <a:xfrm>
                  <a:off x="3560570" y="1898038"/>
                  <a:ext cx="1369695" cy="834390"/>
                </a:xfrm>
                <a:custGeom>
                  <a:avLst/>
                  <a:gdLst>
                    <a:gd name="connsiteX0" fmla="*/ 0 w 1369695"/>
                    <a:gd name="connsiteY0" fmla="*/ 704850 h 834390"/>
                    <a:gd name="connsiteX1" fmla="*/ 1369695 w 1369695"/>
                    <a:gd name="connsiteY1" fmla="*/ 0 h 834390"/>
                    <a:gd name="connsiteX2" fmla="*/ 251460 w 1369695"/>
                    <a:gd name="connsiteY2" fmla="*/ 834390 h 834390"/>
                  </a:gdLst>
                  <a:ahLst/>
                  <a:cxnLst>
                    <a:cxn ang="0">
                      <a:pos x="connsiteX0" y="connsiteY0"/>
                    </a:cxn>
                    <a:cxn ang="0">
                      <a:pos x="connsiteX1" y="connsiteY1"/>
                    </a:cxn>
                    <a:cxn ang="0">
                      <a:pos x="connsiteX2" y="connsiteY2"/>
                    </a:cxn>
                  </a:cxnLst>
                  <a:rect l="l" t="t" r="r" b="b"/>
                  <a:pathLst>
                    <a:path w="1369695" h="834390">
                      <a:moveTo>
                        <a:pt x="0" y="704850"/>
                      </a:moveTo>
                      <a:lnTo>
                        <a:pt x="1369695" y="0"/>
                      </a:lnTo>
                      <a:lnTo>
                        <a:pt x="251460" y="834390"/>
                      </a:lnTo>
                    </a:path>
                  </a:pathLst>
                </a:custGeom>
                <a:noFill/>
                <a:ln w="19050" cap="sq">
                  <a:solidFill>
                    <a:schemeClr val="accent1"/>
                  </a:solidFill>
                  <a:prstDash val="solid"/>
                  <a:bevel/>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8" name="Freeform: Shape 227">
                  <a:extLst>
                    <a:ext uri="{FF2B5EF4-FFF2-40B4-BE49-F238E27FC236}">
                      <a16:creationId xmlns:a16="http://schemas.microsoft.com/office/drawing/2014/main" id="{08D5A1B2-8859-4D4A-8A01-6706C6A18175}"/>
                    </a:ext>
                  </a:extLst>
                </p:cNvPr>
                <p:cNvSpPr/>
                <p:nvPr/>
              </p:nvSpPr>
              <p:spPr>
                <a:xfrm>
                  <a:off x="3682489" y="2910545"/>
                  <a:ext cx="381000" cy="259079"/>
                </a:xfrm>
                <a:custGeom>
                  <a:avLst/>
                  <a:gdLst>
                    <a:gd name="connsiteX0" fmla="*/ 0 w 381000"/>
                    <a:gd name="connsiteY0" fmla="*/ 259080 h 259079"/>
                    <a:gd name="connsiteX1" fmla="*/ 381000 w 381000"/>
                    <a:gd name="connsiteY1" fmla="*/ 0 h 259079"/>
                  </a:gdLst>
                  <a:ahLst/>
                  <a:cxnLst>
                    <a:cxn ang="0">
                      <a:pos x="connsiteX0" y="connsiteY0"/>
                    </a:cxn>
                    <a:cxn ang="0">
                      <a:pos x="connsiteX1" y="connsiteY1"/>
                    </a:cxn>
                  </a:cxnLst>
                  <a:rect l="l" t="t" r="r" b="b"/>
                  <a:pathLst>
                    <a:path w="381000" h="259079">
                      <a:moveTo>
                        <a:pt x="0" y="259080"/>
                      </a:moveTo>
                      <a:lnTo>
                        <a:pt x="381000" y="0"/>
                      </a:lnTo>
                    </a:path>
                  </a:pathLst>
                </a:custGeom>
                <a:solidFill>
                  <a:srgbClr val="FFFFFF"/>
                </a:solidFill>
                <a:ln w="19050" cap="flat">
                  <a:solidFill>
                    <a:schemeClr val="accent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8" name="Group 17">
            <a:extLst>
              <a:ext uri="{FF2B5EF4-FFF2-40B4-BE49-F238E27FC236}">
                <a16:creationId xmlns:a16="http://schemas.microsoft.com/office/drawing/2014/main" id="{75F95D89-369E-4452-A763-71A764DAD379}"/>
              </a:ext>
              <a:ext uri="{C183D7F6-B498-43B3-948B-1728B52AA6E4}">
                <adec:decorative xmlns:adec="http://schemas.microsoft.com/office/drawing/2017/decorative" val="1"/>
              </a:ext>
            </a:extLst>
          </p:cNvPr>
          <p:cNvGrpSpPr/>
          <p:nvPr/>
        </p:nvGrpSpPr>
        <p:grpSpPr>
          <a:xfrm>
            <a:off x="7158500" y="2314669"/>
            <a:ext cx="1285165" cy="1285165"/>
            <a:chOff x="7158500" y="2314669"/>
            <a:chExt cx="1285165" cy="1285165"/>
          </a:xfrm>
        </p:grpSpPr>
        <p:sp>
          <p:nvSpPr>
            <p:cNvPr id="230" name="Oval 229">
              <a:extLst>
                <a:ext uri="{FF2B5EF4-FFF2-40B4-BE49-F238E27FC236}">
                  <a16:creationId xmlns:a16="http://schemas.microsoft.com/office/drawing/2014/main" id="{A2C92AF4-0665-4C30-8C6F-B7600D25311C}"/>
                </a:ext>
              </a:extLst>
            </p:cNvPr>
            <p:cNvSpPr/>
            <p:nvPr/>
          </p:nvSpPr>
          <p:spPr bwMode="auto">
            <a:xfrm>
              <a:off x="7158500" y="2314669"/>
              <a:ext cx="1285165" cy="1285165"/>
            </a:xfrm>
            <a:prstGeom prst="ellipse">
              <a:avLst/>
            </a:prstGeom>
            <a:solidFill>
              <a:schemeClr val="accent3">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31" name="Group 230">
              <a:extLst>
                <a:ext uri="{FF2B5EF4-FFF2-40B4-BE49-F238E27FC236}">
                  <a16:creationId xmlns:a16="http://schemas.microsoft.com/office/drawing/2014/main" id="{5A4BE7DA-D1A4-4A24-9521-898D4558D3C1}"/>
                </a:ext>
              </a:extLst>
            </p:cNvPr>
            <p:cNvGrpSpPr/>
            <p:nvPr/>
          </p:nvGrpSpPr>
          <p:grpSpPr>
            <a:xfrm>
              <a:off x="7404348" y="2560323"/>
              <a:ext cx="846097" cy="789750"/>
              <a:chOff x="5504030" y="2061975"/>
              <a:chExt cx="1336817" cy="1247790"/>
            </a:xfrm>
          </p:grpSpPr>
          <p:sp>
            <p:nvSpPr>
              <p:cNvPr id="232" name="Hexagon 231">
                <a:extLst>
                  <a:ext uri="{FF2B5EF4-FFF2-40B4-BE49-F238E27FC236}">
                    <a16:creationId xmlns:a16="http://schemas.microsoft.com/office/drawing/2014/main" id="{9B65FCF7-30F3-4597-A2CD-CE4D78E53DE3}"/>
                  </a:ext>
                </a:extLst>
              </p:cNvPr>
              <p:cNvSpPr/>
              <p:nvPr/>
            </p:nvSpPr>
            <p:spPr bwMode="auto">
              <a:xfrm rot="1800000">
                <a:off x="5746625" y="2358421"/>
                <a:ext cx="754154" cy="650132"/>
              </a:xfrm>
              <a:prstGeom prst="hexagon">
                <a:avLst>
                  <a:gd name="adj" fmla="val 27701"/>
                  <a:gd name="vf" fmla="val 115470"/>
                </a:avLst>
              </a:prstGeom>
              <a:solidFill>
                <a:schemeClr val="accent3"/>
              </a:soli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sp>
            <p:nvSpPr>
              <p:cNvPr id="233" name="Freeform: Shape 232">
                <a:extLst>
                  <a:ext uri="{FF2B5EF4-FFF2-40B4-BE49-F238E27FC236}">
                    <a16:creationId xmlns:a16="http://schemas.microsoft.com/office/drawing/2014/main" id="{B9D6DA91-4818-44B0-A274-D57ABF3D18E8}"/>
                  </a:ext>
                </a:extLst>
              </p:cNvPr>
              <p:cNvSpPr/>
              <p:nvPr/>
            </p:nvSpPr>
            <p:spPr bwMode="auto">
              <a:xfrm>
                <a:off x="5811297" y="2307771"/>
                <a:ext cx="633046" cy="361741"/>
              </a:xfrm>
              <a:custGeom>
                <a:avLst/>
                <a:gdLst>
                  <a:gd name="connsiteX0" fmla="*/ 0 w 633046"/>
                  <a:gd name="connsiteY0" fmla="*/ 190919 h 361741"/>
                  <a:gd name="connsiteX1" fmla="*/ 308149 w 633046"/>
                  <a:gd name="connsiteY1" fmla="*/ 0 h 361741"/>
                  <a:gd name="connsiteX2" fmla="*/ 633046 w 633046"/>
                  <a:gd name="connsiteY2" fmla="*/ 190919 h 361741"/>
                  <a:gd name="connsiteX3" fmla="*/ 324896 w 633046"/>
                  <a:gd name="connsiteY3" fmla="*/ 361741 h 361741"/>
                  <a:gd name="connsiteX4" fmla="*/ 0 w 633046"/>
                  <a:gd name="connsiteY4" fmla="*/ 190919 h 36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046" h="361741">
                    <a:moveTo>
                      <a:pt x="0" y="190919"/>
                    </a:moveTo>
                    <a:lnTo>
                      <a:pt x="308149" y="0"/>
                    </a:lnTo>
                    <a:lnTo>
                      <a:pt x="633046" y="190919"/>
                    </a:lnTo>
                    <a:lnTo>
                      <a:pt x="324896" y="361741"/>
                    </a:lnTo>
                    <a:lnTo>
                      <a:pt x="0" y="190919"/>
                    </a:lnTo>
                    <a:close/>
                  </a:path>
                </a:pathLst>
              </a:cu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34" name="Graphic 46">
                <a:extLst>
                  <a:ext uri="{FF2B5EF4-FFF2-40B4-BE49-F238E27FC236}">
                    <a16:creationId xmlns:a16="http://schemas.microsoft.com/office/drawing/2014/main" id="{FF8B21F9-9101-415B-B968-7DF9A8285B8F}"/>
                  </a:ext>
                </a:extLst>
              </p:cNvPr>
              <p:cNvGrpSpPr/>
              <p:nvPr/>
            </p:nvGrpSpPr>
            <p:grpSpPr>
              <a:xfrm>
                <a:off x="5504030" y="2061975"/>
                <a:ext cx="1336817" cy="1247790"/>
                <a:chOff x="5165176" y="1736866"/>
                <a:chExt cx="1816417" cy="1695450"/>
              </a:xfrm>
            </p:grpSpPr>
            <p:sp>
              <p:nvSpPr>
                <p:cNvPr id="236" name="Freeform: Shape 235">
                  <a:extLst>
                    <a:ext uri="{FF2B5EF4-FFF2-40B4-BE49-F238E27FC236}">
                      <a16:creationId xmlns:a16="http://schemas.microsoft.com/office/drawing/2014/main" id="{FB9044CD-8B3D-4955-AB65-F52D25E65A10}"/>
                    </a:ext>
                  </a:extLst>
                </p:cNvPr>
                <p:cNvSpPr/>
                <p:nvPr/>
              </p:nvSpPr>
              <p:spPr>
                <a:xfrm>
                  <a:off x="5165176" y="1736866"/>
                  <a:ext cx="1695450" cy="1695450"/>
                </a:xfrm>
                <a:custGeom>
                  <a:avLst/>
                  <a:gdLst>
                    <a:gd name="connsiteX0" fmla="*/ 1628775 w 1695450"/>
                    <a:gd name="connsiteY0" fmla="*/ 518160 h 1695450"/>
                    <a:gd name="connsiteX1" fmla="*/ 1695450 w 1695450"/>
                    <a:gd name="connsiteY1" fmla="*/ 847725 h 1695450"/>
                    <a:gd name="connsiteX2" fmla="*/ 1628775 w 1695450"/>
                    <a:gd name="connsiteY2" fmla="*/ 1177290 h 1695450"/>
                    <a:gd name="connsiteX3" fmla="*/ 1446848 w 1695450"/>
                    <a:gd name="connsiteY3" fmla="*/ 1446848 h 1695450"/>
                    <a:gd name="connsiteX4" fmla="*/ 1177290 w 1695450"/>
                    <a:gd name="connsiteY4" fmla="*/ 1628775 h 1695450"/>
                    <a:gd name="connsiteX5" fmla="*/ 847725 w 1695450"/>
                    <a:gd name="connsiteY5" fmla="*/ 1695450 h 1695450"/>
                    <a:gd name="connsiteX6" fmla="*/ 518160 w 1695450"/>
                    <a:gd name="connsiteY6" fmla="*/ 1628775 h 1695450"/>
                    <a:gd name="connsiteX7" fmla="*/ 248603 w 1695450"/>
                    <a:gd name="connsiteY7" fmla="*/ 1446848 h 1695450"/>
                    <a:gd name="connsiteX8" fmla="*/ 66675 w 1695450"/>
                    <a:gd name="connsiteY8" fmla="*/ 1177290 h 1695450"/>
                    <a:gd name="connsiteX9" fmla="*/ 0 w 1695450"/>
                    <a:gd name="connsiteY9" fmla="*/ 847725 h 1695450"/>
                    <a:gd name="connsiteX10" fmla="*/ 66675 w 1695450"/>
                    <a:gd name="connsiteY10" fmla="*/ 518160 h 1695450"/>
                    <a:gd name="connsiteX11" fmla="*/ 248603 w 1695450"/>
                    <a:gd name="connsiteY11" fmla="*/ 248603 h 1695450"/>
                    <a:gd name="connsiteX12" fmla="*/ 518160 w 1695450"/>
                    <a:gd name="connsiteY12" fmla="*/ 66675 h 1695450"/>
                    <a:gd name="connsiteX13" fmla="*/ 847725 w 1695450"/>
                    <a:gd name="connsiteY13"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95450" h="1695450">
                      <a:moveTo>
                        <a:pt x="1628775" y="518160"/>
                      </a:moveTo>
                      <a:cubicBezTo>
                        <a:pt x="1671638" y="619125"/>
                        <a:pt x="1695450" y="731520"/>
                        <a:pt x="1695450" y="847725"/>
                      </a:cubicBezTo>
                      <a:cubicBezTo>
                        <a:pt x="1695450" y="963930"/>
                        <a:pt x="1671638" y="1076325"/>
                        <a:pt x="1628775" y="1177290"/>
                      </a:cubicBezTo>
                      <a:cubicBezTo>
                        <a:pt x="1585913" y="1278255"/>
                        <a:pt x="1524000" y="1369695"/>
                        <a:pt x="1446848" y="1446848"/>
                      </a:cubicBezTo>
                      <a:cubicBezTo>
                        <a:pt x="1369695" y="1524000"/>
                        <a:pt x="1279208" y="1585913"/>
                        <a:pt x="1177290" y="1628775"/>
                      </a:cubicBezTo>
                      <a:cubicBezTo>
                        <a:pt x="1075373" y="1671638"/>
                        <a:pt x="963930" y="1695450"/>
                        <a:pt x="847725" y="1695450"/>
                      </a:cubicBezTo>
                      <a:cubicBezTo>
                        <a:pt x="731520" y="1695450"/>
                        <a:pt x="619125" y="1671638"/>
                        <a:pt x="518160" y="1628775"/>
                      </a:cubicBezTo>
                      <a:cubicBezTo>
                        <a:pt x="417195" y="1585913"/>
                        <a:pt x="325755" y="1524000"/>
                        <a:pt x="248603" y="1446848"/>
                      </a:cubicBezTo>
                      <a:cubicBezTo>
                        <a:pt x="171450" y="1369695"/>
                        <a:pt x="109538" y="1279208"/>
                        <a:pt x="66675" y="1177290"/>
                      </a:cubicBezTo>
                      <a:cubicBezTo>
                        <a:pt x="23813" y="1075373"/>
                        <a:pt x="0" y="963930"/>
                        <a:pt x="0" y="847725"/>
                      </a:cubicBezTo>
                      <a:cubicBezTo>
                        <a:pt x="0" y="731520"/>
                        <a:pt x="23813" y="619125"/>
                        <a:pt x="66675" y="518160"/>
                      </a:cubicBezTo>
                      <a:cubicBezTo>
                        <a:pt x="109538" y="417195"/>
                        <a:pt x="171450" y="325755"/>
                        <a:pt x="248603" y="248603"/>
                      </a:cubicBezTo>
                      <a:cubicBezTo>
                        <a:pt x="325755" y="171450"/>
                        <a:pt x="416243" y="109538"/>
                        <a:pt x="518160" y="66675"/>
                      </a:cubicBezTo>
                      <a:cubicBezTo>
                        <a:pt x="620078" y="23813"/>
                        <a:pt x="731520" y="0"/>
                        <a:pt x="847725" y="0"/>
                      </a:cubicBezTo>
                    </a:path>
                  </a:pathLst>
                </a:custGeom>
                <a:noFill/>
                <a:ln w="19050"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7" name="Freeform: Shape 236">
                  <a:extLst>
                    <a:ext uri="{FF2B5EF4-FFF2-40B4-BE49-F238E27FC236}">
                      <a16:creationId xmlns:a16="http://schemas.microsoft.com/office/drawing/2014/main" id="{16F84897-4BED-4768-8E81-312A3D59FAF6}"/>
                    </a:ext>
                  </a:extLst>
                </p:cNvPr>
                <p:cNvSpPr/>
                <p:nvPr/>
              </p:nvSpPr>
              <p:spPr>
                <a:xfrm>
                  <a:off x="6706321" y="2239786"/>
                  <a:ext cx="275272" cy="200977"/>
                </a:xfrm>
                <a:custGeom>
                  <a:avLst/>
                  <a:gdLst>
                    <a:gd name="connsiteX0" fmla="*/ 0 w 275272"/>
                    <a:gd name="connsiteY0" fmla="*/ 200978 h 200977"/>
                    <a:gd name="connsiteX1" fmla="*/ 74295 w 275272"/>
                    <a:gd name="connsiteY1" fmla="*/ 0 h 200977"/>
                    <a:gd name="connsiteX2" fmla="*/ 275272 w 275272"/>
                    <a:gd name="connsiteY2" fmla="*/ 74295 h 200977"/>
                  </a:gdLst>
                  <a:ahLst/>
                  <a:cxnLst>
                    <a:cxn ang="0">
                      <a:pos x="connsiteX0" y="connsiteY0"/>
                    </a:cxn>
                    <a:cxn ang="0">
                      <a:pos x="connsiteX1" y="connsiteY1"/>
                    </a:cxn>
                    <a:cxn ang="0">
                      <a:pos x="connsiteX2" y="connsiteY2"/>
                    </a:cxn>
                  </a:cxnLst>
                  <a:rect l="l" t="t" r="r" b="b"/>
                  <a:pathLst>
                    <a:path w="275272" h="200977">
                      <a:moveTo>
                        <a:pt x="0" y="200978"/>
                      </a:moveTo>
                      <a:lnTo>
                        <a:pt x="74295" y="0"/>
                      </a:lnTo>
                      <a:lnTo>
                        <a:pt x="275272" y="74295"/>
                      </a:lnTo>
                    </a:path>
                  </a:pathLst>
                </a:custGeom>
                <a:noFill/>
                <a:ln w="19050"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8" name="Freeform: Shape 237">
                  <a:extLst>
                    <a:ext uri="{FF2B5EF4-FFF2-40B4-BE49-F238E27FC236}">
                      <a16:creationId xmlns:a16="http://schemas.microsoft.com/office/drawing/2014/main" id="{F9F266BB-1AB3-4A84-9124-511869720772}"/>
                    </a:ext>
                  </a:extLst>
                </p:cNvPr>
                <p:cNvSpPr/>
                <p:nvPr/>
              </p:nvSpPr>
              <p:spPr>
                <a:xfrm>
                  <a:off x="6012901" y="2575066"/>
                  <a:ext cx="9525" cy="514350"/>
                </a:xfrm>
                <a:custGeom>
                  <a:avLst/>
                  <a:gdLst>
                    <a:gd name="connsiteX0" fmla="*/ 0 w 9525"/>
                    <a:gd name="connsiteY0" fmla="*/ 0 h 514350"/>
                    <a:gd name="connsiteX1" fmla="*/ 0 w 9525"/>
                    <a:gd name="connsiteY1" fmla="*/ 514350 h 514350"/>
                  </a:gdLst>
                  <a:ahLst/>
                  <a:cxnLst>
                    <a:cxn ang="0">
                      <a:pos x="connsiteX0" y="connsiteY0"/>
                    </a:cxn>
                    <a:cxn ang="0">
                      <a:pos x="connsiteX1" y="connsiteY1"/>
                    </a:cxn>
                  </a:cxnLst>
                  <a:rect l="l" t="t" r="r" b="b"/>
                  <a:pathLst>
                    <a:path w="9525" h="514350">
                      <a:moveTo>
                        <a:pt x="0" y="0"/>
                      </a:moveTo>
                      <a:lnTo>
                        <a:pt x="0" y="514350"/>
                      </a:lnTo>
                    </a:path>
                  </a:pathLst>
                </a:custGeom>
                <a:ln w="19050"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9" name="Freeform: Shape 238">
                  <a:extLst>
                    <a:ext uri="{FF2B5EF4-FFF2-40B4-BE49-F238E27FC236}">
                      <a16:creationId xmlns:a16="http://schemas.microsoft.com/office/drawing/2014/main" id="{61CF5EB8-1483-4F3E-A0D9-8A82EB38E760}"/>
                    </a:ext>
                  </a:extLst>
                </p:cNvPr>
                <p:cNvSpPr/>
                <p:nvPr/>
              </p:nvSpPr>
              <p:spPr>
                <a:xfrm>
                  <a:off x="5578562" y="2330274"/>
                  <a:ext cx="860108" cy="247649"/>
                </a:xfrm>
                <a:custGeom>
                  <a:avLst/>
                  <a:gdLst>
                    <a:gd name="connsiteX0" fmla="*/ 0 w 860107"/>
                    <a:gd name="connsiteY0" fmla="*/ 0 h 247650"/>
                    <a:gd name="connsiteX1" fmla="*/ 430530 w 860107"/>
                    <a:gd name="connsiteY1" fmla="*/ 247650 h 247650"/>
                    <a:gd name="connsiteX2" fmla="*/ 860107 w 860107"/>
                    <a:gd name="connsiteY2" fmla="*/ 0 h 247650"/>
                  </a:gdLst>
                  <a:ahLst/>
                  <a:cxnLst>
                    <a:cxn ang="0">
                      <a:pos x="connsiteX0" y="connsiteY0"/>
                    </a:cxn>
                    <a:cxn ang="0">
                      <a:pos x="connsiteX1" y="connsiteY1"/>
                    </a:cxn>
                    <a:cxn ang="0">
                      <a:pos x="connsiteX2" y="connsiteY2"/>
                    </a:cxn>
                  </a:cxnLst>
                  <a:rect l="l" t="t" r="r" b="b"/>
                  <a:pathLst>
                    <a:path w="860107" h="247650">
                      <a:moveTo>
                        <a:pt x="0" y="0"/>
                      </a:moveTo>
                      <a:lnTo>
                        <a:pt x="430530" y="247650"/>
                      </a:lnTo>
                      <a:lnTo>
                        <a:pt x="860107" y="0"/>
                      </a:lnTo>
                    </a:path>
                  </a:pathLst>
                </a:custGeom>
                <a:noFill/>
                <a:ln w="19050"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35" name="Hexagon 234">
                <a:extLst>
                  <a:ext uri="{FF2B5EF4-FFF2-40B4-BE49-F238E27FC236}">
                    <a16:creationId xmlns:a16="http://schemas.microsoft.com/office/drawing/2014/main" id="{1E76BA45-34C8-481E-89BA-0C619F885657}"/>
                  </a:ext>
                </a:extLst>
              </p:cNvPr>
              <p:cNvSpPr/>
              <p:nvPr/>
            </p:nvSpPr>
            <p:spPr bwMode="auto">
              <a:xfrm rot="1800000">
                <a:off x="5746625" y="2358421"/>
                <a:ext cx="754154" cy="650132"/>
              </a:xfrm>
              <a:prstGeom prst="hexagon">
                <a:avLst>
                  <a:gd name="adj" fmla="val 27701"/>
                  <a:gd name="vf" fmla="val 115470"/>
                </a:avLst>
              </a:prstGeom>
              <a:noFill/>
              <a:ln w="19050" cap="flat">
                <a:solidFill>
                  <a:schemeClr val="accent1"/>
                </a:solid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grpSp>
      </p:grpSp>
      <p:grpSp>
        <p:nvGrpSpPr>
          <p:cNvPr id="22" name="Group 21">
            <a:extLst>
              <a:ext uri="{FF2B5EF4-FFF2-40B4-BE49-F238E27FC236}">
                <a16:creationId xmlns:a16="http://schemas.microsoft.com/office/drawing/2014/main" id="{56ADE390-BB97-4BB9-A5FB-9C5A7FF54261}"/>
              </a:ext>
              <a:ext uri="{C183D7F6-B498-43B3-948B-1728B52AA6E4}">
                <adec:decorative xmlns:adec="http://schemas.microsoft.com/office/drawing/2017/decorative" val="1"/>
              </a:ext>
            </a:extLst>
          </p:cNvPr>
          <p:cNvGrpSpPr/>
          <p:nvPr/>
        </p:nvGrpSpPr>
        <p:grpSpPr>
          <a:xfrm>
            <a:off x="8766131" y="2314669"/>
            <a:ext cx="1285165" cy="1285165"/>
            <a:chOff x="8766131" y="2314669"/>
            <a:chExt cx="1285165" cy="1285165"/>
          </a:xfrm>
        </p:grpSpPr>
        <p:sp>
          <p:nvSpPr>
            <p:cNvPr id="241" name="Oval 240">
              <a:extLst>
                <a:ext uri="{FF2B5EF4-FFF2-40B4-BE49-F238E27FC236}">
                  <a16:creationId xmlns:a16="http://schemas.microsoft.com/office/drawing/2014/main" id="{0D1149B0-F634-4CBA-A6D6-651C59403F4E}"/>
                </a:ext>
              </a:extLst>
            </p:cNvPr>
            <p:cNvSpPr/>
            <p:nvPr/>
          </p:nvSpPr>
          <p:spPr bwMode="auto">
            <a:xfrm>
              <a:off x="8766131" y="2314669"/>
              <a:ext cx="1285165" cy="1285165"/>
            </a:xfrm>
            <a:prstGeom prst="ellipse">
              <a:avLst/>
            </a:prstGeom>
            <a:solidFill>
              <a:schemeClr val="accent3">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42" name="Group 241">
              <a:extLst>
                <a:ext uri="{FF2B5EF4-FFF2-40B4-BE49-F238E27FC236}">
                  <a16:creationId xmlns:a16="http://schemas.microsoft.com/office/drawing/2014/main" id="{945E267F-A4C3-479D-8F5B-7FA583C50D91}"/>
                </a:ext>
              </a:extLst>
            </p:cNvPr>
            <p:cNvGrpSpPr/>
            <p:nvPr/>
          </p:nvGrpSpPr>
          <p:grpSpPr>
            <a:xfrm>
              <a:off x="9012959" y="2533005"/>
              <a:ext cx="786303" cy="798561"/>
              <a:chOff x="7768894" y="2018814"/>
              <a:chExt cx="1242345" cy="1261711"/>
            </a:xfrm>
          </p:grpSpPr>
          <p:sp>
            <p:nvSpPr>
              <p:cNvPr id="243" name="Rectangle 242">
                <a:extLst>
                  <a:ext uri="{FF2B5EF4-FFF2-40B4-BE49-F238E27FC236}">
                    <a16:creationId xmlns:a16="http://schemas.microsoft.com/office/drawing/2014/main" id="{5CE4AAFF-0C91-43DD-B7D3-8E33EF7B06E7}"/>
                  </a:ext>
                </a:extLst>
              </p:cNvPr>
              <p:cNvSpPr/>
              <p:nvPr/>
            </p:nvSpPr>
            <p:spPr bwMode="auto">
              <a:xfrm>
                <a:off x="8795997" y="2368015"/>
                <a:ext cx="71028" cy="334232"/>
              </a:xfrm>
              <a:prstGeom prst="rect">
                <a:avLst/>
              </a:prstGeom>
              <a:solidFill>
                <a:srgbClr val="FFFFFF"/>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4" name="Freeform: Shape 243">
                <a:extLst>
                  <a:ext uri="{FF2B5EF4-FFF2-40B4-BE49-F238E27FC236}">
                    <a16:creationId xmlns:a16="http://schemas.microsoft.com/office/drawing/2014/main" id="{7DCE9EC0-809D-473C-91BC-0C5125649C72}"/>
                  </a:ext>
                </a:extLst>
              </p:cNvPr>
              <p:cNvSpPr/>
              <p:nvPr/>
            </p:nvSpPr>
            <p:spPr>
              <a:xfrm>
                <a:off x="8722181" y="3085293"/>
                <a:ext cx="194321" cy="194321"/>
              </a:xfrm>
              <a:custGeom>
                <a:avLst/>
                <a:gdLst>
                  <a:gd name="connsiteX0" fmla="*/ 0 w 202882"/>
                  <a:gd name="connsiteY0" fmla="*/ 0 h 202882"/>
                  <a:gd name="connsiteX1" fmla="*/ 202882 w 202882"/>
                  <a:gd name="connsiteY1" fmla="*/ 0 h 202882"/>
                  <a:gd name="connsiteX2" fmla="*/ 202882 w 202882"/>
                  <a:gd name="connsiteY2" fmla="*/ 202883 h 202882"/>
                  <a:gd name="connsiteX3" fmla="*/ 0 w 202882"/>
                  <a:gd name="connsiteY3" fmla="*/ 202883 h 202882"/>
                </a:gdLst>
                <a:ahLst/>
                <a:cxnLst>
                  <a:cxn ang="0">
                    <a:pos x="connsiteX0" y="connsiteY0"/>
                  </a:cxn>
                  <a:cxn ang="0">
                    <a:pos x="connsiteX1" y="connsiteY1"/>
                  </a:cxn>
                  <a:cxn ang="0">
                    <a:pos x="connsiteX2" y="connsiteY2"/>
                  </a:cxn>
                  <a:cxn ang="0">
                    <a:pos x="connsiteX3" y="connsiteY3"/>
                  </a:cxn>
                </a:cxnLst>
                <a:rect l="l" t="t" r="r" b="b"/>
                <a:pathLst>
                  <a:path w="202882" h="202882">
                    <a:moveTo>
                      <a:pt x="0" y="0"/>
                    </a:moveTo>
                    <a:lnTo>
                      <a:pt x="202882" y="0"/>
                    </a:lnTo>
                    <a:lnTo>
                      <a:pt x="202882" y="202883"/>
                    </a:lnTo>
                    <a:lnTo>
                      <a:pt x="0" y="202883"/>
                    </a:lnTo>
                    <a:close/>
                  </a:path>
                </a:pathLst>
              </a:custGeom>
              <a:solidFill>
                <a:schemeClr val="accent3"/>
              </a:solidFill>
              <a:ln w="1905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5" name="Freeform: Shape 244">
                <a:extLst>
                  <a:ext uri="{FF2B5EF4-FFF2-40B4-BE49-F238E27FC236}">
                    <a16:creationId xmlns:a16="http://schemas.microsoft.com/office/drawing/2014/main" id="{8F881257-CCD9-4136-897C-2D134F3BC5B6}"/>
                  </a:ext>
                </a:extLst>
              </p:cNvPr>
              <p:cNvSpPr/>
              <p:nvPr/>
            </p:nvSpPr>
            <p:spPr>
              <a:xfrm>
                <a:off x="8379471" y="3089854"/>
                <a:ext cx="219865" cy="187934"/>
              </a:xfrm>
              <a:custGeom>
                <a:avLst/>
                <a:gdLst>
                  <a:gd name="connsiteX0" fmla="*/ 115252 w 229552"/>
                  <a:gd name="connsiteY0" fmla="*/ 0 h 196214"/>
                  <a:gd name="connsiteX1" fmla="*/ 0 w 229552"/>
                  <a:gd name="connsiteY1" fmla="*/ 196215 h 196214"/>
                  <a:gd name="connsiteX2" fmla="*/ 229552 w 229552"/>
                  <a:gd name="connsiteY2" fmla="*/ 196215 h 196214"/>
                </a:gdLst>
                <a:ahLst/>
                <a:cxnLst>
                  <a:cxn ang="0">
                    <a:pos x="connsiteX0" y="connsiteY0"/>
                  </a:cxn>
                  <a:cxn ang="0">
                    <a:pos x="connsiteX1" y="connsiteY1"/>
                  </a:cxn>
                  <a:cxn ang="0">
                    <a:pos x="connsiteX2" y="connsiteY2"/>
                  </a:cxn>
                </a:cxnLst>
                <a:rect l="l" t="t" r="r" b="b"/>
                <a:pathLst>
                  <a:path w="229552" h="196214">
                    <a:moveTo>
                      <a:pt x="115252" y="0"/>
                    </a:moveTo>
                    <a:lnTo>
                      <a:pt x="0" y="196215"/>
                    </a:lnTo>
                    <a:lnTo>
                      <a:pt x="229552" y="196215"/>
                    </a:lnTo>
                    <a:close/>
                  </a:path>
                </a:pathLst>
              </a:custGeom>
              <a:solidFill>
                <a:schemeClr val="accent3"/>
              </a:solidFill>
              <a:ln w="1905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6" name="Freeform: Shape 245">
                <a:extLst>
                  <a:ext uri="{FF2B5EF4-FFF2-40B4-BE49-F238E27FC236}">
                    <a16:creationId xmlns:a16="http://schemas.microsoft.com/office/drawing/2014/main" id="{0D05FCA1-7C35-427C-9FD6-2396F56EE688}"/>
                  </a:ext>
                </a:extLst>
              </p:cNvPr>
              <p:cNvSpPr/>
              <p:nvPr/>
            </p:nvSpPr>
            <p:spPr>
              <a:xfrm>
                <a:off x="8078956" y="3085293"/>
                <a:ext cx="195233" cy="195232"/>
              </a:xfrm>
              <a:custGeom>
                <a:avLst/>
                <a:gdLst>
                  <a:gd name="connsiteX0" fmla="*/ 203835 w 203835"/>
                  <a:gd name="connsiteY0" fmla="*/ 101918 h 203834"/>
                  <a:gd name="connsiteX1" fmla="*/ 101918 w 203835"/>
                  <a:gd name="connsiteY1" fmla="*/ 203835 h 203834"/>
                  <a:gd name="connsiteX2" fmla="*/ 0 w 203835"/>
                  <a:gd name="connsiteY2" fmla="*/ 101918 h 203834"/>
                  <a:gd name="connsiteX3" fmla="*/ 101918 w 203835"/>
                  <a:gd name="connsiteY3" fmla="*/ 0 h 203834"/>
                  <a:gd name="connsiteX4" fmla="*/ 203835 w 203835"/>
                  <a:gd name="connsiteY4" fmla="*/ 101918 h 203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835" h="203834">
                    <a:moveTo>
                      <a:pt x="203835" y="101918"/>
                    </a:moveTo>
                    <a:cubicBezTo>
                      <a:pt x="203835" y="158205"/>
                      <a:pt x="158205" y="203835"/>
                      <a:pt x="101918" y="203835"/>
                    </a:cubicBezTo>
                    <a:cubicBezTo>
                      <a:pt x="45630" y="203835"/>
                      <a:pt x="0" y="158205"/>
                      <a:pt x="0" y="101918"/>
                    </a:cubicBezTo>
                    <a:cubicBezTo>
                      <a:pt x="0" y="45630"/>
                      <a:pt x="45630" y="0"/>
                      <a:pt x="101918" y="0"/>
                    </a:cubicBezTo>
                    <a:cubicBezTo>
                      <a:pt x="158205" y="0"/>
                      <a:pt x="203835" y="45630"/>
                      <a:pt x="203835" y="101918"/>
                    </a:cubicBezTo>
                    <a:close/>
                  </a:path>
                </a:pathLst>
              </a:custGeom>
              <a:solidFill>
                <a:schemeClr val="accent3"/>
              </a:solidFill>
              <a:ln w="1905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7" name="Freeform: Shape 246">
                <a:extLst>
                  <a:ext uri="{FF2B5EF4-FFF2-40B4-BE49-F238E27FC236}">
                    <a16:creationId xmlns:a16="http://schemas.microsoft.com/office/drawing/2014/main" id="{472CF8AA-2FAE-44F5-9B56-996FF35CDC31}"/>
                  </a:ext>
                </a:extLst>
              </p:cNvPr>
              <p:cNvSpPr/>
              <p:nvPr/>
            </p:nvSpPr>
            <p:spPr>
              <a:xfrm>
                <a:off x="8660333" y="2702248"/>
                <a:ext cx="350906" cy="269053"/>
              </a:xfrm>
              <a:custGeom>
                <a:avLst/>
                <a:gdLst>
                  <a:gd name="connsiteX0" fmla="*/ 298132 w 441007"/>
                  <a:gd name="connsiteY0" fmla="*/ 0 h 338137"/>
                  <a:gd name="connsiteX1" fmla="*/ 143827 w 441007"/>
                  <a:gd name="connsiteY1" fmla="*/ 0 h 338137"/>
                  <a:gd name="connsiteX2" fmla="*/ 0 w 441007"/>
                  <a:gd name="connsiteY2" fmla="*/ 206693 h 338137"/>
                  <a:gd name="connsiteX3" fmla="*/ 43815 w 441007"/>
                  <a:gd name="connsiteY3" fmla="*/ 338138 h 338137"/>
                  <a:gd name="connsiteX4" fmla="*/ 104775 w 441007"/>
                  <a:gd name="connsiteY4" fmla="*/ 338138 h 338137"/>
                  <a:gd name="connsiteX5" fmla="*/ 104775 w 441007"/>
                  <a:gd name="connsiteY5" fmla="*/ 195263 h 338137"/>
                  <a:gd name="connsiteX6" fmla="*/ 336232 w 441007"/>
                  <a:gd name="connsiteY6" fmla="*/ 195263 h 338137"/>
                  <a:gd name="connsiteX7" fmla="*/ 336232 w 441007"/>
                  <a:gd name="connsiteY7" fmla="*/ 338138 h 338137"/>
                  <a:gd name="connsiteX8" fmla="*/ 397193 w 441007"/>
                  <a:gd name="connsiteY8" fmla="*/ 338138 h 338137"/>
                  <a:gd name="connsiteX9" fmla="*/ 441007 w 441007"/>
                  <a:gd name="connsiteY9" fmla="*/ 206693 h 338137"/>
                  <a:gd name="connsiteX10" fmla="*/ 298132 w 441007"/>
                  <a:gd name="connsiteY10" fmla="*/ 0 h 33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007" h="338137">
                    <a:moveTo>
                      <a:pt x="298132" y="0"/>
                    </a:moveTo>
                    <a:lnTo>
                      <a:pt x="143827" y="0"/>
                    </a:lnTo>
                    <a:cubicBezTo>
                      <a:pt x="60007" y="31433"/>
                      <a:pt x="0" y="111443"/>
                      <a:pt x="0" y="206693"/>
                    </a:cubicBezTo>
                    <a:cubicBezTo>
                      <a:pt x="0" y="256223"/>
                      <a:pt x="16192" y="301943"/>
                      <a:pt x="43815" y="338138"/>
                    </a:cubicBezTo>
                    <a:lnTo>
                      <a:pt x="104775" y="338138"/>
                    </a:lnTo>
                    <a:lnTo>
                      <a:pt x="104775" y="195263"/>
                    </a:lnTo>
                    <a:lnTo>
                      <a:pt x="336232" y="195263"/>
                    </a:lnTo>
                    <a:lnTo>
                      <a:pt x="336232" y="338138"/>
                    </a:lnTo>
                    <a:lnTo>
                      <a:pt x="397193" y="338138"/>
                    </a:lnTo>
                    <a:cubicBezTo>
                      <a:pt x="424815" y="300990"/>
                      <a:pt x="441007" y="256223"/>
                      <a:pt x="441007" y="206693"/>
                    </a:cubicBezTo>
                    <a:cubicBezTo>
                      <a:pt x="441007" y="111443"/>
                      <a:pt x="381000" y="30480"/>
                      <a:pt x="298132" y="0"/>
                    </a:cubicBezTo>
                    <a:close/>
                  </a:path>
                </a:pathLst>
              </a:custGeom>
              <a:solidFill>
                <a:srgbClr val="FFFFFF"/>
              </a:solidFill>
              <a:ln w="1905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8" name="Freeform: Shape 247">
                <a:extLst>
                  <a:ext uri="{FF2B5EF4-FFF2-40B4-BE49-F238E27FC236}">
                    <a16:creationId xmlns:a16="http://schemas.microsoft.com/office/drawing/2014/main" id="{F93F5314-23DF-4D85-9B52-217E3D169AC7}"/>
                  </a:ext>
                </a:extLst>
              </p:cNvPr>
              <p:cNvSpPr/>
              <p:nvPr/>
            </p:nvSpPr>
            <p:spPr>
              <a:xfrm>
                <a:off x="8871787" y="2380900"/>
                <a:ext cx="7579" cy="321348"/>
              </a:xfrm>
              <a:custGeom>
                <a:avLst/>
                <a:gdLst>
                  <a:gd name="connsiteX0" fmla="*/ 0 w 9525"/>
                  <a:gd name="connsiteY0" fmla="*/ 403860 h 403859"/>
                  <a:gd name="connsiteX1" fmla="*/ 0 w 9525"/>
                  <a:gd name="connsiteY1" fmla="*/ 0 h 403859"/>
                </a:gdLst>
                <a:ahLst/>
                <a:cxnLst>
                  <a:cxn ang="0">
                    <a:pos x="connsiteX0" y="connsiteY0"/>
                  </a:cxn>
                  <a:cxn ang="0">
                    <a:pos x="connsiteX1" y="connsiteY1"/>
                  </a:cxn>
                </a:cxnLst>
                <a:rect l="l" t="t" r="r" b="b"/>
                <a:pathLst>
                  <a:path w="9525" h="403859">
                    <a:moveTo>
                      <a:pt x="0" y="403860"/>
                    </a:moveTo>
                    <a:lnTo>
                      <a:pt x="0" y="0"/>
                    </a:lnTo>
                  </a:path>
                </a:pathLst>
              </a:custGeom>
              <a:noFill/>
              <a:ln w="1905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9" name="Freeform: Shape 248">
                <a:extLst>
                  <a:ext uri="{FF2B5EF4-FFF2-40B4-BE49-F238E27FC236}">
                    <a16:creationId xmlns:a16="http://schemas.microsoft.com/office/drawing/2014/main" id="{723277FA-F3CC-4F08-AEC2-3A14B4804F13}"/>
                  </a:ext>
                </a:extLst>
              </p:cNvPr>
              <p:cNvSpPr/>
              <p:nvPr/>
            </p:nvSpPr>
            <p:spPr>
              <a:xfrm>
                <a:off x="8795997" y="2383931"/>
                <a:ext cx="7579" cy="318316"/>
              </a:xfrm>
              <a:custGeom>
                <a:avLst/>
                <a:gdLst>
                  <a:gd name="connsiteX0" fmla="*/ 0 w 9525"/>
                  <a:gd name="connsiteY0" fmla="*/ 0 h 400049"/>
                  <a:gd name="connsiteX1" fmla="*/ 0 w 9525"/>
                  <a:gd name="connsiteY1" fmla="*/ 400050 h 400049"/>
                </a:gdLst>
                <a:ahLst/>
                <a:cxnLst>
                  <a:cxn ang="0">
                    <a:pos x="connsiteX0" y="connsiteY0"/>
                  </a:cxn>
                  <a:cxn ang="0">
                    <a:pos x="connsiteX1" y="connsiteY1"/>
                  </a:cxn>
                </a:cxnLst>
                <a:rect l="l" t="t" r="r" b="b"/>
                <a:pathLst>
                  <a:path w="9525" h="400049">
                    <a:moveTo>
                      <a:pt x="0" y="0"/>
                    </a:moveTo>
                    <a:lnTo>
                      <a:pt x="0" y="400050"/>
                    </a:lnTo>
                  </a:path>
                </a:pathLst>
              </a:custGeom>
              <a:noFill/>
              <a:ln w="1905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0" name="Freeform: Shape 249">
                <a:extLst>
                  <a:ext uri="{FF2B5EF4-FFF2-40B4-BE49-F238E27FC236}">
                    <a16:creationId xmlns:a16="http://schemas.microsoft.com/office/drawing/2014/main" id="{9A6251F0-EB4C-4E01-9A71-19B691671AEA}"/>
                  </a:ext>
                </a:extLst>
              </p:cNvPr>
              <p:cNvSpPr/>
              <p:nvPr/>
            </p:nvSpPr>
            <p:spPr>
              <a:xfrm>
                <a:off x="7768894" y="2018814"/>
                <a:ext cx="481170" cy="501349"/>
              </a:xfrm>
              <a:custGeom>
                <a:avLst/>
                <a:gdLst>
                  <a:gd name="connsiteX0" fmla="*/ 596146 w 604718"/>
                  <a:gd name="connsiteY0" fmla="*/ 173117 h 630078"/>
                  <a:gd name="connsiteX1" fmla="*/ 537091 w 604718"/>
                  <a:gd name="connsiteY1" fmla="*/ 92154 h 630078"/>
                  <a:gd name="connsiteX2" fmla="*/ 91321 w 604718"/>
                  <a:gd name="connsiteY2" fmla="*/ 92154 h 630078"/>
                  <a:gd name="connsiteX3" fmla="*/ 92274 w 604718"/>
                  <a:gd name="connsiteY3" fmla="*/ 537924 h 630078"/>
                  <a:gd name="connsiteX4" fmla="*/ 538044 w 604718"/>
                  <a:gd name="connsiteY4" fmla="*/ 537924 h 630078"/>
                  <a:gd name="connsiteX5" fmla="*/ 604719 w 604718"/>
                  <a:gd name="connsiteY5" fmla="*/ 438864 h 630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4718" h="630078">
                    <a:moveTo>
                      <a:pt x="596146" y="173117"/>
                    </a:moveTo>
                    <a:cubicBezTo>
                      <a:pt x="581859" y="143589"/>
                      <a:pt x="561856" y="116919"/>
                      <a:pt x="537091" y="92154"/>
                    </a:cubicBezTo>
                    <a:cubicBezTo>
                      <a:pt x="414219" y="-30718"/>
                      <a:pt x="214194" y="-30718"/>
                      <a:pt x="91321" y="92154"/>
                    </a:cubicBezTo>
                    <a:cubicBezTo>
                      <a:pt x="-30599" y="215027"/>
                      <a:pt x="-30599" y="415052"/>
                      <a:pt x="92274" y="537924"/>
                    </a:cubicBezTo>
                    <a:cubicBezTo>
                      <a:pt x="215146" y="660797"/>
                      <a:pt x="415171" y="660797"/>
                      <a:pt x="538044" y="537924"/>
                    </a:cubicBezTo>
                    <a:cubicBezTo>
                      <a:pt x="567571" y="508397"/>
                      <a:pt x="589479" y="475059"/>
                      <a:pt x="604719" y="438864"/>
                    </a:cubicBezTo>
                  </a:path>
                </a:pathLst>
              </a:custGeom>
              <a:solidFill>
                <a:srgbClr val="FFFFFF"/>
              </a:solidFill>
              <a:ln w="1905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1" name="Freeform: Shape 250">
                <a:extLst>
                  <a:ext uri="{FF2B5EF4-FFF2-40B4-BE49-F238E27FC236}">
                    <a16:creationId xmlns:a16="http://schemas.microsoft.com/office/drawing/2014/main" id="{E3A87C1C-E674-464E-A094-12D96502C7C8}"/>
                  </a:ext>
                </a:extLst>
              </p:cNvPr>
              <p:cNvSpPr/>
              <p:nvPr/>
            </p:nvSpPr>
            <p:spPr>
              <a:xfrm>
                <a:off x="8244001" y="2156562"/>
                <a:ext cx="519159" cy="211453"/>
              </a:xfrm>
              <a:custGeom>
                <a:avLst/>
                <a:gdLst>
                  <a:gd name="connsiteX0" fmla="*/ 649605 w 652462"/>
                  <a:gd name="connsiteY0" fmla="*/ 39052 h 265747"/>
                  <a:gd name="connsiteX1" fmla="*/ 652463 w 652462"/>
                  <a:gd name="connsiteY1" fmla="*/ 37147 h 265747"/>
                  <a:gd name="connsiteX2" fmla="*/ 0 w 652462"/>
                  <a:gd name="connsiteY2" fmla="*/ 0 h 265747"/>
                  <a:gd name="connsiteX3" fmla="*/ 8573 w 652462"/>
                  <a:gd name="connsiteY3" fmla="*/ 265747 h 265747"/>
                  <a:gd name="connsiteX4" fmla="*/ 634365 w 652462"/>
                  <a:gd name="connsiteY4" fmla="*/ 230505 h 265747"/>
                  <a:gd name="connsiteX5" fmla="*/ 649605 w 652462"/>
                  <a:gd name="connsiteY5" fmla="*/ 39052 h 26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462" h="265747">
                    <a:moveTo>
                      <a:pt x="649605" y="39052"/>
                    </a:moveTo>
                    <a:cubicBezTo>
                      <a:pt x="650558" y="38100"/>
                      <a:pt x="651510" y="37147"/>
                      <a:pt x="652463" y="37147"/>
                    </a:cubicBezTo>
                    <a:lnTo>
                      <a:pt x="0" y="0"/>
                    </a:lnTo>
                    <a:cubicBezTo>
                      <a:pt x="41910" y="82867"/>
                      <a:pt x="44768" y="180975"/>
                      <a:pt x="8573" y="265747"/>
                    </a:cubicBezTo>
                    <a:lnTo>
                      <a:pt x="634365" y="230505"/>
                    </a:lnTo>
                    <a:cubicBezTo>
                      <a:pt x="592455" y="172402"/>
                      <a:pt x="597218" y="91440"/>
                      <a:pt x="649605" y="39052"/>
                    </a:cubicBezTo>
                    <a:close/>
                  </a:path>
                </a:pathLst>
              </a:custGeom>
              <a:solidFill>
                <a:srgbClr val="FFFFFF"/>
              </a:solidFill>
              <a:ln w="19050" cap="sq">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2" name="Oval 251">
                <a:extLst>
                  <a:ext uri="{FF2B5EF4-FFF2-40B4-BE49-F238E27FC236}">
                    <a16:creationId xmlns:a16="http://schemas.microsoft.com/office/drawing/2014/main" id="{11533B0E-97E2-4F43-A2DE-F7A43339DE0F}"/>
                  </a:ext>
                </a:extLst>
              </p:cNvPr>
              <p:cNvSpPr/>
              <p:nvPr/>
            </p:nvSpPr>
            <p:spPr bwMode="auto">
              <a:xfrm>
                <a:off x="8715832" y="2150616"/>
                <a:ext cx="237744" cy="237744"/>
              </a:xfrm>
              <a:prstGeom prst="ellipse">
                <a:avLst/>
              </a:prstGeom>
              <a:solidFill>
                <a:srgbClr val="FFFFFF"/>
              </a:solidFill>
              <a:ln w="1905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grpSp>
      </p:grpSp>
      <p:grpSp>
        <p:nvGrpSpPr>
          <p:cNvPr id="26" name="Group 25">
            <a:extLst>
              <a:ext uri="{FF2B5EF4-FFF2-40B4-BE49-F238E27FC236}">
                <a16:creationId xmlns:a16="http://schemas.microsoft.com/office/drawing/2014/main" id="{BBE067E8-1ACA-4BA6-9F91-FA0A787D943B}"/>
              </a:ext>
              <a:ext uri="{C183D7F6-B498-43B3-948B-1728B52AA6E4}">
                <adec:decorative xmlns:adec="http://schemas.microsoft.com/office/drawing/2017/decorative" val="1"/>
              </a:ext>
            </a:extLst>
          </p:cNvPr>
          <p:cNvGrpSpPr/>
          <p:nvPr/>
        </p:nvGrpSpPr>
        <p:grpSpPr>
          <a:xfrm>
            <a:off x="10373762" y="2314669"/>
            <a:ext cx="1285165" cy="1285165"/>
            <a:chOff x="10373762" y="2314669"/>
            <a:chExt cx="1285165" cy="1285165"/>
          </a:xfrm>
        </p:grpSpPr>
        <p:sp>
          <p:nvSpPr>
            <p:cNvPr id="254" name="Oval 253">
              <a:extLst>
                <a:ext uri="{FF2B5EF4-FFF2-40B4-BE49-F238E27FC236}">
                  <a16:creationId xmlns:a16="http://schemas.microsoft.com/office/drawing/2014/main" id="{6970E3F9-DC8E-4806-ACB9-A0AE4A6550A6}"/>
                </a:ext>
              </a:extLst>
            </p:cNvPr>
            <p:cNvSpPr/>
            <p:nvPr/>
          </p:nvSpPr>
          <p:spPr bwMode="auto">
            <a:xfrm>
              <a:off x="10373762" y="2314669"/>
              <a:ext cx="1285165" cy="1285165"/>
            </a:xfrm>
            <a:prstGeom prst="ellipse">
              <a:avLst/>
            </a:prstGeom>
            <a:solidFill>
              <a:schemeClr val="accent3">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55" name="Group 254">
              <a:extLst>
                <a:ext uri="{FF2B5EF4-FFF2-40B4-BE49-F238E27FC236}">
                  <a16:creationId xmlns:a16="http://schemas.microsoft.com/office/drawing/2014/main" id="{2E9B278C-0F81-4A48-9838-3A9384655E0A}"/>
                </a:ext>
              </a:extLst>
            </p:cNvPr>
            <p:cNvGrpSpPr/>
            <p:nvPr/>
          </p:nvGrpSpPr>
          <p:grpSpPr>
            <a:xfrm>
              <a:off x="10665031" y="2709148"/>
              <a:ext cx="703421" cy="488266"/>
              <a:chOff x="10102424" y="2297117"/>
              <a:chExt cx="1111392" cy="771452"/>
            </a:xfrm>
          </p:grpSpPr>
          <p:sp>
            <p:nvSpPr>
              <p:cNvPr id="256" name="Freeform: Shape 255">
                <a:extLst>
                  <a:ext uri="{FF2B5EF4-FFF2-40B4-BE49-F238E27FC236}">
                    <a16:creationId xmlns:a16="http://schemas.microsoft.com/office/drawing/2014/main" id="{7DB00A5F-0EA8-4C73-AB6B-35CD5CECE11F}"/>
                  </a:ext>
                </a:extLst>
              </p:cNvPr>
              <p:cNvSpPr/>
              <p:nvPr/>
            </p:nvSpPr>
            <p:spPr>
              <a:xfrm>
                <a:off x="10102424" y="2391196"/>
                <a:ext cx="827900" cy="608381"/>
              </a:xfrm>
              <a:custGeom>
                <a:avLst/>
                <a:gdLst>
                  <a:gd name="connsiteX0" fmla="*/ 1257300 w 1257300"/>
                  <a:gd name="connsiteY0" fmla="*/ 923925 h 923925"/>
                  <a:gd name="connsiteX1" fmla="*/ 0 w 1257300"/>
                  <a:gd name="connsiteY1" fmla="*/ 923925 h 923925"/>
                  <a:gd name="connsiteX2" fmla="*/ 0 w 1257300"/>
                  <a:gd name="connsiteY2" fmla="*/ 0 h 923925"/>
                  <a:gd name="connsiteX3" fmla="*/ 108585 w 1257300"/>
                  <a:gd name="connsiteY3" fmla="*/ 0 h 923925"/>
                </a:gdLst>
                <a:ahLst/>
                <a:cxnLst>
                  <a:cxn ang="0">
                    <a:pos x="connsiteX0" y="connsiteY0"/>
                  </a:cxn>
                  <a:cxn ang="0">
                    <a:pos x="connsiteX1" y="connsiteY1"/>
                  </a:cxn>
                  <a:cxn ang="0">
                    <a:pos x="connsiteX2" y="connsiteY2"/>
                  </a:cxn>
                  <a:cxn ang="0">
                    <a:pos x="connsiteX3" y="connsiteY3"/>
                  </a:cxn>
                </a:cxnLst>
                <a:rect l="l" t="t" r="r" b="b"/>
                <a:pathLst>
                  <a:path w="1257300" h="923925">
                    <a:moveTo>
                      <a:pt x="1257300" y="923925"/>
                    </a:moveTo>
                    <a:lnTo>
                      <a:pt x="0" y="923925"/>
                    </a:lnTo>
                    <a:lnTo>
                      <a:pt x="0" y="0"/>
                    </a:lnTo>
                    <a:lnTo>
                      <a:pt x="108585" y="0"/>
                    </a:lnTo>
                  </a:path>
                </a:pathLst>
              </a:custGeom>
              <a:noFill/>
              <a:ln w="1905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7" name="Freeform: Shape 256">
                <a:extLst>
                  <a:ext uri="{FF2B5EF4-FFF2-40B4-BE49-F238E27FC236}">
                    <a16:creationId xmlns:a16="http://schemas.microsoft.com/office/drawing/2014/main" id="{869496DB-0775-4E45-B152-F87D53A277EB}"/>
                  </a:ext>
                </a:extLst>
              </p:cNvPr>
              <p:cNvSpPr/>
              <p:nvPr/>
            </p:nvSpPr>
            <p:spPr>
              <a:xfrm>
                <a:off x="11046355" y="2391196"/>
                <a:ext cx="167461" cy="608381"/>
              </a:xfrm>
              <a:custGeom>
                <a:avLst/>
                <a:gdLst>
                  <a:gd name="connsiteX0" fmla="*/ 148590 w 254317"/>
                  <a:gd name="connsiteY0" fmla="*/ 0 h 923925"/>
                  <a:gd name="connsiteX1" fmla="*/ 254317 w 254317"/>
                  <a:gd name="connsiteY1" fmla="*/ 0 h 923925"/>
                  <a:gd name="connsiteX2" fmla="*/ 254317 w 254317"/>
                  <a:gd name="connsiteY2" fmla="*/ 923925 h 923925"/>
                  <a:gd name="connsiteX3" fmla="*/ 0 w 254317"/>
                  <a:gd name="connsiteY3" fmla="*/ 923925 h 923925"/>
                </a:gdLst>
                <a:ahLst/>
                <a:cxnLst>
                  <a:cxn ang="0">
                    <a:pos x="connsiteX0" y="connsiteY0"/>
                  </a:cxn>
                  <a:cxn ang="0">
                    <a:pos x="connsiteX1" y="connsiteY1"/>
                  </a:cxn>
                  <a:cxn ang="0">
                    <a:pos x="connsiteX2" y="connsiteY2"/>
                  </a:cxn>
                  <a:cxn ang="0">
                    <a:pos x="connsiteX3" y="connsiteY3"/>
                  </a:cxn>
                </a:cxnLst>
                <a:rect l="l" t="t" r="r" b="b"/>
                <a:pathLst>
                  <a:path w="254317" h="923925">
                    <a:moveTo>
                      <a:pt x="148590" y="0"/>
                    </a:moveTo>
                    <a:lnTo>
                      <a:pt x="254317" y="0"/>
                    </a:lnTo>
                    <a:lnTo>
                      <a:pt x="254317" y="923925"/>
                    </a:lnTo>
                    <a:lnTo>
                      <a:pt x="0" y="923925"/>
                    </a:lnTo>
                  </a:path>
                </a:pathLst>
              </a:custGeom>
              <a:noFill/>
              <a:ln w="1905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8" name="Freeform: Shape 257">
                <a:extLst>
                  <a:ext uri="{FF2B5EF4-FFF2-40B4-BE49-F238E27FC236}">
                    <a16:creationId xmlns:a16="http://schemas.microsoft.com/office/drawing/2014/main" id="{DAE35FD4-0727-41EE-9A81-171CB59D2CCA}"/>
                  </a:ext>
                </a:extLst>
              </p:cNvPr>
              <p:cNvSpPr/>
              <p:nvPr/>
            </p:nvSpPr>
            <p:spPr>
              <a:xfrm>
                <a:off x="10925933" y="2905498"/>
                <a:ext cx="120421" cy="163071"/>
              </a:xfrm>
              <a:custGeom>
                <a:avLst/>
                <a:gdLst>
                  <a:gd name="connsiteX0" fmla="*/ 182880 w 182879"/>
                  <a:gd name="connsiteY0" fmla="*/ 0 h 247650"/>
                  <a:gd name="connsiteX1" fmla="*/ 182880 w 182879"/>
                  <a:gd name="connsiteY1" fmla="*/ 104775 h 247650"/>
                  <a:gd name="connsiteX2" fmla="*/ 182880 w 182879"/>
                  <a:gd name="connsiteY2" fmla="*/ 247650 h 247650"/>
                  <a:gd name="connsiteX3" fmla="*/ 91440 w 182879"/>
                  <a:gd name="connsiteY3" fmla="*/ 190500 h 247650"/>
                  <a:gd name="connsiteX4" fmla="*/ 0 w 182879"/>
                  <a:gd name="connsiteY4" fmla="*/ 247650 h 247650"/>
                  <a:gd name="connsiteX5" fmla="*/ 0 w 182879"/>
                  <a:gd name="connsiteY5" fmla="*/ 104775 h 247650"/>
                  <a:gd name="connsiteX6" fmla="*/ 0 w 182879"/>
                  <a:gd name="connsiteY6"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879" h="247650">
                    <a:moveTo>
                      <a:pt x="182880" y="0"/>
                    </a:moveTo>
                    <a:lnTo>
                      <a:pt x="182880" y="104775"/>
                    </a:lnTo>
                    <a:lnTo>
                      <a:pt x="182880" y="247650"/>
                    </a:lnTo>
                    <a:lnTo>
                      <a:pt x="91440" y="190500"/>
                    </a:lnTo>
                    <a:lnTo>
                      <a:pt x="0" y="247650"/>
                    </a:lnTo>
                    <a:lnTo>
                      <a:pt x="0" y="104775"/>
                    </a:lnTo>
                    <a:lnTo>
                      <a:pt x="0" y="0"/>
                    </a:lnTo>
                  </a:path>
                </a:pathLst>
              </a:custGeom>
              <a:solidFill>
                <a:schemeClr val="accent3"/>
              </a:solidFill>
              <a:ln w="1905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9" name="Freeform: Shape 258">
                <a:extLst>
                  <a:ext uri="{FF2B5EF4-FFF2-40B4-BE49-F238E27FC236}">
                    <a16:creationId xmlns:a16="http://schemas.microsoft.com/office/drawing/2014/main" id="{5D256F12-D942-4B0D-857E-8A99CF7F3FD1}"/>
                  </a:ext>
                </a:extLst>
              </p:cNvPr>
              <p:cNvSpPr/>
              <p:nvPr/>
            </p:nvSpPr>
            <p:spPr>
              <a:xfrm>
                <a:off x="10170161" y="2297117"/>
                <a:ext cx="975291" cy="633469"/>
              </a:xfrm>
              <a:custGeom>
                <a:avLst/>
                <a:gdLst>
                  <a:gd name="connsiteX0" fmla="*/ 741045 w 1481137"/>
                  <a:gd name="connsiteY0" fmla="*/ 962025 h 962025"/>
                  <a:gd name="connsiteX1" fmla="*/ 1109663 w 1481137"/>
                  <a:gd name="connsiteY1" fmla="*/ 928688 h 962025"/>
                  <a:gd name="connsiteX2" fmla="*/ 1481138 w 1481137"/>
                  <a:gd name="connsiteY2" fmla="*/ 962025 h 962025"/>
                  <a:gd name="connsiteX3" fmla="*/ 1481138 w 1481137"/>
                  <a:gd name="connsiteY3" fmla="*/ 33338 h 962025"/>
                  <a:gd name="connsiteX4" fmla="*/ 1109663 w 1481137"/>
                  <a:gd name="connsiteY4" fmla="*/ 0 h 962025"/>
                  <a:gd name="connsiteX5" fmla="*/ 741045 w 1481137"/>
                  <a:gd name="connsiteY5" fmla="*/ 33338 h 962025"/>
                  <a:gd name="connsiteX6" fmla="*/ 741045 w 1481137"/>
                  <a:gd name="connsiteY6" fmla="*/ 33338 h 962025"/>
                  <a:gd name="connsiteX7" fmla="*/ 371475 w 1481137"/>
                  <a:gd name="connsiteY7" fmla="*/ 0 h 962025"/>
                  <a:gd name="connsiteX8" fmla="*/ 0 w 1481137"/>
                  <a:gd name="connsiteY8" fmla="*/ 33338 h 962025"/>
                  <a:gd name="connsiteX9" fmla="*/ 0 w 1481137"/>
                  <a:gd name="connsiteY9" fmla="*/ 962025 h 962025"/>
                  <a:gd name="connsiteX10" fmla="*/ 371475 w 1481137"/>
                  <a:gd name="connsiteY10" fmla="*/ 928688 h 962025"/>
                  <a:gd name="connsiteX11" fmla="*/ 741045 w 1481137"/>
                  <a:gd name="connsiteY11" fmla="*/ 962025 h 962025"/>
                  <a:gd name="connsiteX12" fmla="*/ 741045 w 1481137"/>
                  <a:gd name="connsiteY12" fmla="*/ 962025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1137" h="962025">
                    <a:moveTo>
                      <a:pt x="741045" y="962025"/>
                    </a:moveTo>
                    <a:cubicBezTo>
                      <a:pt x="741045" y="962025"/>
                      <a:pt x="904875" y="928688"/>
                      <a:pt x="1109663" y="928688"/>
                    </a:cubicBezTo>
                    <a:cubicBezTo>
                      <a:pt x="1314450" y="928688"/>
                      <a:pt x="1481138" y="962025"/>
                      <a:pt x="1481138" y="962025"/>
                    </a:cubicBezTo>
                    <a:lnTo>
                      <a:pt x="1481138" y="33338"/>
                    </a:lnTo>
                    <a:cubicBezTo>
                      <a:pt x="1481138" y="33338"/>
                      <a:pt x="1314450" y="0"/>
                      <a:pt x="1109663" y="0"/>
                    </a:cubicBezTo>
                    <a:cubicBezTo>
                      <a:pt x="904875" y="0"/>
                      <a:pt x="741045" y="33338"/>
                      <a:pt x="741045" y="33338"/>
                    </a:cubicBezTo>
                    <a:lnTo>
                      <a:pt x="741045" y="33338"/>
                    </a:lnTo>
                    <a:cubicBezTo>
                      <a:pt x="741045" y="33338"/>
                      <a:pt x="577215" y="0"/>
                      <a:pt x="371475" y="0"/>
                    </a:cubicBezTo>
                    <a:cubicBezTo>
                      <a:pt x="165735" y="0"/>
                      <a:pt x="0" y="33338"/>
                      <a:pt x="0" y="33338"/>
                    </a:cubicBezTo>
                    <a:lnTo>
                      <a:pt x="0" y="962025"/>
                    </a:lnTo>
                    <a:cubicBezTo>
                      <a:pt x="0" y="962025"/>
                      <a:pt x="166687" y="928688"/>
                      <a:pt x="371475" y="928688"/>
                    </a:cubicBezTo>
                    <a:cubicBezTo>
                      <a:pt x="576263" y="928688"/>
                      <a:pt x="741045" y="962025"/>
                      <a:pt x="741045" y="962025"/>
                    </a:cubicBezTo>
                    <a:lnTo>
                      <a:pt x="741045" y="962025"/>
                    </a:lnTo>
                    <a:close/>
                  </a:path>
                </a:pathLst>
              </a:custGeom>
              <a:solidFill>
                <a:srgbClr val="FFFFFF"/>
              </a:solidFill>
              <a:ln w="1905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0" name="Freeform: Shape 259">
                <a:extLst>
                  <a:ext uri="{FF2B5EF4-FFF2-40B4-BE49-F238E27FC236}">
                    <a16:creationId xmlns:a16="http://schemas.microsoft.com/office/drawing/2014/main" id="{C13C9352-55E7-4924-94C0-1D3EE9727C51}"/>
                  </a:ext>
                </a:extLst>
              </p:cNvPr>
              <p:cNvSpPr/>
              <p:nvPr/>
            </p:nvSpPr>
            <p:spPr>
              <a:xfrm>
                <a:off x="10658120" y="2319069"/>
                <a:ext cx="6272" cy="614653"/>
              </a:xfrm>
              <a:custGeom>
                <a:avLst/>
                <a:gdLst>
                  <a:gd name="connsiteX0" fmla="*/ 0 w 9525"/>
                  <a:gd name="connsiteY0" fmla="*/ 0 h 933450"/>
                  <a:gd name="connsiteX1" fmla="*/ 0 w 9525"/>
                  <a:gd name="connsiteY1" fmla="*/ 933450 h 933450"/>
                </a:gdLst>
                <a:ahLst/>
                <a:cxnLst>
                  <a:cxn ang="0">
                    <a:pos x="connsiteX0" y="connsiteY0"/>
                  </a:cxn>
                  <a:cxn ang="0">
                    <a:pos x="connsiteX1" y="connsiteY1"/>
                  </a:cxn>
                </a:cxnLst>
                <a:rect l="l" t="t" r="r" b="b"/>
                <a:pathLst>
                  <a:path w="9525" h="933450">
                    <a:moveTo>
                      <a:pt x="0" y="0"/>
                    </a:moveTo>
                    <a:lnTo>
                      <a:pt x="0" y="933450"/>
                    </a:lnTo>
                  </a:path>
                </a:pathLst>
              </a:custGeom>
              <a:noFill/>
              <a:ln w="1905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1" name="Freeform: Shape 260">
                <a:extLst>
                  <a:ext uri="{FF2B5EF4-FFF2-40B4-BE49-F238E27FC236}">
                    <a16:creationId xmlns:a16="http://schemas.microsoft.com/office/drawing/2014/main" id="{5801ADE7-4939-4279-9059-35CC7C172469}"/>
                  </a:ext>
                </a:extLst>
              </p:cNvPr>
              <p:cNvSpPr/>
              <p:nvPr/>
            </p:nvSpPr>
            <p:spPr>
              <a:xfrm>
                <a:off x="10754708" y="2457052"/>
                <a:ext cx="282239" cy="6272"/>
              </a:xfrm>
              <a:custGeom>
                <a:avLst/>
                <a:gdLst>
                  <a:gd name="connsiteX0" fmla="*/ 0 w 428625"/>
                  <a:gd name="connsiteY0" fmla="*/ 0 h 9525"/>
                  <a:gd name="connsiteX1" fmla="*/ 428625 w 428625"/>
                  <a:gd name="connsiteY1" fmla="*/ 0 h 9525"/>
                </a:gdLst>
                <a:ahLst/>
                <a:cxnLst>
                  <a:cxn ang="0">
                    <a:pos x="connsiteX0" y="connsiteY0"/>
                  </a:cxn>
                  <a:cxn ang="0">
                    <a:pos x="connsiteX1" y="connsiteY1"/>
                  </a:cxn>
                </a:cxnLst>
                <a:rect l="l" t="t" r="r" b="b"/>
                <a:pathLst>
                  <a:path w="428625" h="9525">
                    <a:moveTo>
                      <a:pt x="0" y="0"/>
                    </a:moveTo>
                    <a:lnTo>
                      <a:pt x="428625" y="0"/>
                    </a:lnTo>
                  </a:path>
                </a:pathLst>
              </a:custGeom>
              <a:noFill/>
              <a:ln w="1905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2" name="Freeform: Shape 261">
                <a:extLst>
                  <a:ext uri="{FF2B5EF4-FFF2-40B4-BE49-F238E27FC236}">
                    <a16:creationId xmlns:a16="http://schemas.microsoft.com/office/drawing/2014/main" id="{DB42C441-C1C9-4B72-9DD2-D16D43D0785B}"/>
                  </a:ext>
                </a:extLst>
              </p:cNvPr>
              <p:cNvSpPr/>
              <p:nvPr/>
            </p:nvSpPr>
            <p:spPr>
              <a:xfrm>
                <a:off x="10754708" y="2526044"/>
                <a:ext cx="282239" cy="6272"/>
              </a:xfrm>
              <a:custGeom>
                <a:avLst/>
                <a:gdLst>
                  <a:gd name="connsiteX0" fmla="*/ 0 w 428625"/>
                  <a:gd name="connsiteY0" fmla="*/ 0 h 9525"/>
                  <a:gd name="connsiteX1" fmla="*/ 428625 w 428625"/>
                  <a:gd name="connsiteY1" fmla="*/ 0 h 9525"/>
                </a:gdLst>
                <a:ahLst/>
                <a:cxnLst>
                  <a:cxn ang="0">
                    <a:pos x="connsiteX0" y="connsiteY0"/>
                  </a:cxn>
                  <a:cxn ang="0">
                    <a:pos x="connsiteX1" y="connsiteY1"/>
                  </a:cxn>
                </a:cxnLst>
                <a:rect l="l" t="t" r="r" b="b"/>
                <a:pathLst>
                  <a:path w="428625" h="9525">
                    <a:moveTo>
                      <a:pt x="0" y="0"/>
                    </a:moveTo>
                    <a:lnTo>
                      <a:pt x="428625" y="0"/>
                    </a:lnTo>
                  </a:path>
                </a:pathLst>
              </a:custGeom>
              <a:noFill/>
              <a:ln w="1905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3" name="Freeform: Shape 262">
                <a:extLst>
                  <a:ext uri="{FF2B5EF4-FFF2-40B4-BE49-F238E27FC236}">
                    <a16:creationId xmlns:a16="http://schemas.microsoft.com/office/drawing/2014/main" id="{CEA35CE0-0956-4468-BDCC-04285394DABD}"/>
                  </a:ext>
                </a:extLst>
              </p:cNvPr>
              <p:cNvSpPr/>
              <p:nvPr/>
            </p:nvSpPr>
            <p:spPr>
              <a:xfrm>
                <a:off x="10754708" y="2595035"/>
                <a:ext cx="178751" cy="6272"/>
              </a:xfrm>
              <a:custGeom>
                <a:avLst/>
                <a:gdLst>
                  <a:gd name="connsiteX0" fmla="*/ 0 w 271462"/>
                  <a:gd name="connsiteY0" fmla="*/ 0 h 9525"/>
                  <a:gd name="connsiteX1" fmla="*/ 271463 w 271462"/>
                  <a:gd name="connsiteY1" fmla="*/ 0 h 9525"/>
                </a:gdLst>
                <a:ahLst/>
                <a:cxnLst>
                  <a:cxn ang="0">
                    <a:pos x="connsiteX0" y="connsiteY0"/>
                  </a:cxn>
                  <a:cxn ang="0">
                    <a:pos x="connsiteX1" y="connsiteY1"/>
                  </a:cxn>
                </a:cxnLst>
                <a:rect l="l" t="t" r="r" b="b"/>
                <a:pathLst>
                  <a:path w="271462" h="9525">
                    <a:moveTo>
                      <a:pt x="0" y="0"/>
                    </a:moveTo>
                    <a:lnTo>
                      <a:pt x="271463" y="0"/>
                    </a:lnTo>
                  </a:path>
                </a:pathLst>
              </a:custGeom>
              <a:noFill/>
              <a:ln w="1905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3" name="Oval 2">
            <a:extLst>
              <a:ext uri="{FF2B5EF4-FFF2-40B4-BE49-F238E27FC236}">
                <a16:creationId xmlns:a16="http://schemas.microsoft.com/office/drawing/2014/main" id="{4029C492-EFC2-4F98-B718-4947E57D8014}"/>
              </a:ext>
              <a:ext uri="{C183D7F6-B498-43B3-948B-1728B52AA6E4}">
                <adec:decorative xmlns:adec="http://schemas.microsoft.com/office/drawing/2017/decorative" val="1"/>
              </a:ext>
            </a:extLst>
          </p:cNvPr>
          <p:cNvSpPr/>
          <p:nvPr/>
        </p:nvSpPr>
        <p:spPr bwMode="auto">
          <a:xfrm>
            <a:off x="582253" y="1782365"/>
            <a:ext cx="2468880" cy="2468880"/>
          </a:xfrm>
          <a:prstGeom prst="ellipse">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58CA81B6-07DF-40E2-8647-6F8DF4C763A0}"/>
              </a:ext>
              <a:ext uri="{C183D7F6-B498-43B3-948B-1728B52AA6E4}">
                <adec:decorative xmlns:adec="http://schemas.microsoft.com/office/drawing/2017/decorative" val="1"/>
              </a:ext>
            </a:extLst>
          </p:cNvPr>
          <p:cNvSpPr/>
          <p:nvPr/>
        </p:nvSpPr>
        <p:spPr bwMode="auto">
          <a:xfrm>
            <a:off x="1181584" y="2357762"/>
            <a:ext cx="1280160" cy="1280160"/>
          </a:xfrm>
          <a:prstGeom prst="ellipse">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AF64F556-095F-41DE-8205-F1FD25080AC8}"/>
              </a:ext>
              <a:ext uri="{C183D7F6-B498-43B3-948B-1728B52AA6E4}">
                <adec:decorative xmlns:adec="http://schemas.microsoft.com/office/drawing/2017/decorative" val="1"/>
              </a:ext>
            </a:extLst>
          </p:cNvPr>
          <p:cNvSpPr/>
          <p:nvPr/>
        </p:nvSpPr>
        <p:spPr bwMode="auto">
          <a:xfrm>
            <a:off x="1703598" y="2209943"/>
            <a:ext cx="295637" cy="3785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5" name="Graphic 4">
            <a:extLst>
              <a:ext uri="{FF2B5EF4-FFF2-40B4-BE49-F238E27FC236}">
                <a16:creationId xmlns:a16="http://schemas.microsoft.com/office/drawing/2014/main" id="{D7CD9D34-79BB-4A32-8CD4-C37DA5322002}"/>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11113" y="2209943"/>
            <a:ext cx="295637" cy="295637"/>
          </a:xfrm>
          <a:prstGeom prst="rect">
            <a:avLst/>
          </a:prstGeom>
        </p:spPr>
      </p:pic>
      <p:sp>
        <p:nvSpPr>
          <p:cNvPr id="81" name="Rectangle 80">
            <a:extLst>
              <a:ext uri="{FF2B5EF4-FFF2-40B4-BE49-F238E27FC236}">
                <a16:creationId xmlns:a16="http://schemas.microsoft.com/office/drawing/2014/main" id="{2E862E0D-A656-4B20-A850-6C2EBE62BA88}"/>
              </a:ext>
              <a:ext uri="{C183D7F6-B498-43B3-948B-1728B52AA6E4}">
                <adec:decorative xmlns:adec="http://schemas.microsoft.com/office/drawing/2017/decorative" val="1"/>
              </a:ext>
            </a:extLst>
          </p:cNvPr>
          <p:cNvSpPr/>
          <p:nvPr/>
        </p:nvSpPr>
        <p:spPr bwMode="auto">
          <a:xfrm>
            <a:off x="2258392" y="3126922"/>
            <a:ext cx="295637" cy="3785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5" name="Graphic 14">
            <a:extLst>
              <a:ext uri="{FF2B5EF4-FFF2-40B4-BE49-F238E27FC236}">
                <a16:creationId xmlns:a16="http://schemas.microsoft.com/office/drawing/2014/main" id="{55291A8A-4401-4B80-9962-6A66B6DF1C67}"/>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54212" y="3146546"/>
            <a:ext cx="321123" cy="321123"/>
          </a:xfrm>
          <a:prstGeom prst="rect">
            <a:avLst/>
          </a:prstGeom>
        </p:spPr>
      </p:pic>
      <p:sp>
        <p:nvSpPr>
          <p:cNvPr id="85" name="Rectangle 84">
            <a:extLst>
              <a:ext uri="{FF2B5EF4-FFF2-40B4-BE49-F238E27FC236}">
                <a16:creationId xmlns:a16="http://schemas.microsoft.com/office/drawing/2014/main" id="{592E9091-03D5-4365-B394-1DC2A838808B}"/>
              </a:ext>
              <a:ext uri="{C183D7F6-B498-43B3-948B-1728B52AA6E4}">
                <adec:decorative xmlns:adec="http://schemas.microsoft.com/office/drawing/2017/decorative" val="1"/>
              </a:ext>
            </a:extLst>
          </p:cNvPr>
          <p:cNvSpPr/>
          <p:nvPr/>
        </p:nvSpPr>
        <p:spPr bwMode="auto">
          <a:xfrm>
            <a:off x="446341" y="2825926"/>
            <a:ext cx="295637" cy="3785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7" name="Graphic 16">
            <a:extLst>
              <a:ext uri="{FF2B5EF4-FFF2-40B4-BE49-F238E27FC236}">
                <a16:creationId xmlns:a16="http://schemas.microsoft.com/office/drawing/2014/main" id="{DB66F44A-B1E6-4BD3-AE40-CE2BD087EF90}"/>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5035" y="2857356"/>
            <a:ext cx="292608" cy="292608"/>
          </a:xfrm>
          <a:prstGeom prst="rect">
            <a:avLst/>
          </a:prstGeom>
        </p:spPr>
      </p:pic>
      <p:sp>
        <p:nvSpPr>
          <p:cNvPr id="89" name="Rectangle 88">
            <a:extLst>
              <a:ext uri="{FF2B5EF4-FFF2-40B4-BE49-F238E27FC236}">
                <a16:creationId xmlns:a16="http://schemas.microsoft.com/office/drawing/2014/main" id="{F0BCC9DE-5672-40BF-B828-1515DDE19C52}"/>
              </a:ext>
              <a:ext uri="{C183D7F6-B498-43B3-948B-1728B52AA6E4}">
                <adec:decorative xmlns:adec="http://schemas.microsoft.com/office/drawing/2017/decorative" val="1"/>
              </a:ext>
            </a:extLst>
          </p:cNvPr>
          <p:cNvSpPr/>
          <p:nvPr/>
        </p:nvSpPr>
        <p:spPr bwMode="auto">
          <a:xfrm>
            <a:off x="1094297" y="3107162"/>
            <a:ext cx="295637" cy="3785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0A160521-4240-42D5-857B-62795C0A9574}"/>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90734" y="3150152"/>
            <a:ext cx="292608" cy="292608"/>
          </a:xfrm>
          <a:prstGeom prst="rect">
            <a:avLst/>
          </a:prstGeom>
        </p:spPr>
      </p:pic>
      <p:sp>
        <p:nvSpPr>
          <p:cNvPr id="93" name="Rectangle 92">
            <a:extLst>
              <a:ext uri="{FF2B5EF4-FFF2-40B4-BE49-F238E27FC236}">
                <a16:creationId xmlns:a16="http://schemas.microsoft.com/office/drawing/2014/main" id="{B2BA7549-A6DC-42B2-AB00-ADC506F0D9AD}"/>
              </a:ext>
              <a:ext uri="{C183D7F6-B498-43B3-948B-1728B52AA6E4}">
                <adec:decorative xmlns:adec="http://schemas.microsoft.com/office/drawing/2017/decorative" val="1"/>
              </a:ext>
            </a:extLst>
          </p:cNvPr>
          <p:cNvSpPr/>
          <p:nvPr/>
        </p:nvSpPr>
        <p:spPr bwMode="auto">
          <a:xfrm>
            <a:off x="2903237" y="2827827"/>
            <a:ext cx="295637" cy="3785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4" name="Graphic 23">
            <a:extLst>
              <a:ext uri="{FF2B5EF4-FFF2-40B4-BE49-F238E27FC236}">
                <a16:creationId xmlns:a16="http://schemas.microsoft.com/office/drawing/2014/main" id="{900B201B-82D0-4274-9155-2D49AE722952}"/>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901052" y="2856110"/>
            <a:ext cx="292608" cy="292608"/>
          </a:xfrm>
          <a:prstGeom prst="rect">
            <a:avLst/>
          </a:prstGeom>
        </p:spPr>
      </p:pic>
      <p:pic>
        <p:nvPicPr>
          <p:cNvPr id="28" name="Graphic 27">
            <a:extLst>
              <a:ext uri="{FF2B5EF4-FFF2-40B4-BE49-F238E27FC236}">
                <a16:creationId xmlns:a16="http://schemas.microsoft.com/office/drawing/2014/main" id="{E86A6434-2D3C-4E9C-B05E-74058E85BCA3}"/>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672293" y="2856025"/>
            <a:ext cx="292608" cy="292608"/>
          </a:xfrm>
          <a:prstGeom prst="rect">
            <a:avLst/>
          </a:prstGeom>
        </p:spPr>
      </p:pic>
      <p:sp>
        <p:nvSpPr>
          <p:cNvPr id="100" name="Title 99">
            <a:extLst>
              <a:ext uri="{FF2B5EF4-FFF2-40B4-BE49-F238E27FC236}">
                <a16:creationId xmlns:a16="http://schemas.microsoft.com/office/drawing/2014/main" id="{D4A6E8EA-2813-49BB-AB05-ACFB5EF4A571}"/>
              </a:ext>
              <a:ext uri="{C183D7F6-B498-43B3-948B-1728B52AA6E4}">
                <adec:decorative xmlns:adec="http://schemas.microsoft.com/office/drawing/2017/decorative" val="1"/>
              </a:ext>
            </a:extLst>
          </p:cNvPr>
          <p:cNvSpPr txBox="1">
            <a:spLocks noGrp="1"/>
          </p:cNvSpPr>
          <p:nvPr>
            <p:ph type="title" idx="4294967295"/>
          </p:nvPr>
        </p:nvSpPr>
        <p:spPr>
          <a:xfrm>
            <a:off x="1329567" y="1888822"/>
            <a:ext cx="984193" cy="27699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E6FF"/>
                </a:solidFill>
                <a:effectLst/>
                <a:uLnTx/>
                <a:uFillTx/>
                <a:latin typeface="Segoe UI Semibold"/>
                <a:ea typeface="+mn-ea"/>
                <a:cs typeface="+mn-cs"/>
              </a:rPr>
              <a:t>Plan</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1" name="TextBox 100">
            <a:extLst>
              <a:ext uri="{FF2B5EF4-FFF2-40B4-BE49-F238E27FC236}">
                <a16:creationId xmlns:a16="http://schemas.microsoft.com/office/drawing/2014/main" id="{B9469E25-656D-450B-9E33-F2ACD6F19F27}"/>
              </a:ext>
              <a:ext uri="{C183D7F6-B498-43B3-948B-1728B52AA6E4}">
                <adec:decorative xmlns:adec="http://schemas.microsoft.com/office/drawing/2017/decorative" val="1"/>
              </a:ext>
            </a:extLst>
          </p:cNvPr>
          <p:cNvSpPr txBox="1"/>
          <p:nvPr/>
        </p:nvSpPr>
        <p:spPr>
          <a:xfrm>
            <a:off x="91862" y="2548927"/>
            <a:ext cx="984193" cy="276999"/>
          </a:xfrm>
          <a:prstGeom prst="rect">
            <a:avLst/>
          </a:prstGeom>
          <a:solidFill>
            <a:schemeClr val="tx1"/>
          </a:solid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mn-cs"/>
              </a:rPr>
              <a:t>Govern</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02" name="TextBox 101">
            <a:extLst>
              <a:ext uri="{FF2B5EF4-FFF2-40B4-BE49-F238E27FC236}">
                <a16:creationId xmlns:a16="http://schemas.microsoft.com/office/drawing/2014/main" id="{6EC79025-0F39-4066-80EB-2ADCB3EDE945}"/>
              </a:ext>
              <a:ext uri="{C183D7F6-B498-43B3-948B-1728B52AA6E4}">
                <adec:decorative xmlns:adec="http://schemas.microsoft.com/office/drawing/2017/decorative" val="1"/>
              </a:ext>
            </a:extLst>
          </p:cNvPr>
          <p:cNvSpPr txBox="1"/>
          <p:nvPr/>
        </p:nvSpPr>
        <p:spPr>
          <a:xfrm>
            <a:off x="2560029" y="2553161"/>
            <a:ext cx="984193" cy="276999"/>
          </a:xfrm>
          <a:prstGeom prst="rect">
            <a:avLst/>
          </a:prstGeom>
          <a:solidFill>
            <a:schemeClr val="tx1"/>
          </a:solid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mn-cs"/>
              </a:rPr>
              <a:t>Manage</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03" name="TextBox 102">
            <a:extLst>
              <a:ext uri="{FF2B5EF4-FFF2-40B4-BE49-F238E27FC236}">
                <a16:creationId xmlns:a16="http://schemas.microsoft.com/office/drawing/2014/main" id="{51DE8522-046E-409D-A8B3-635D3E82224F}"/>
              </a:ext>
              <a:ext uri="{C183D7F6-B498-43B3-948B-1728B52AA6E4}">
                <adec:decorative xmlns:adec="http://schemas.microsoft.com/office/drawing/2017/decorative" val="1"/>
              </a:ext>
            </a:extLst>
          </p:cNvPr>
          <p:cNvSpPr txBox="1"/>
          <p:nvPr/>
        </p:nvSpPr>
        <p:spPr>
          <a:xfrm>
            <a:off x="2063163" y="3468548"/>
            <a:ext cx="984193"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mn-cs"/>
              </a:rPr>
              <a:t>Ready</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TextBox 103">
            <a:extLst>
              <a:ext uri="{FF2B5EF4-FFF2-40B4-BE49-F238E27FC236}">
                <a16:creationId xmlns:a16="http://schemas.microsoft.com/office/drawing/2014/main" id="{C32F507A-1C49-4814-8A4B-55B61633A2E4}"/>
              </a:ext>
              <a:ext uri="{C183D7F6-B498-43B3-948B-1728B52AA6E4}">
                <adec:decorative xmlns:adec="http://schemas.microsoft.com/office/drawing/2017/decorative" val="1"/>
              </a:ext>
            </a:extLst>
          </p:cNvPr>
          <p:cNvSpPr txBox="1"/>
          <p:nvPr/>
        </p:nvSpPr>
        <p:spPr>
          <a:xfrm>
            <a:off x="587091" y="3467669"/>
            <a:ext cx="984193"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mn-cs"/>
              </a:rPr>
              <a:t>Adopt</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05" name="TextBox 104">
            <a:extLst>
              <a:ext uri="{FF2B5EF4-FFF2-40B4-BE49-F238E27FC236}">
                <a16:creationId xmlns:a16="http://schemas.microsoft.com/office/drawing/2014/main" id="{0E80CBA9-1EB2-4E24-AB2B-2B73C453E1B4}"/>
              </a:ext>
              <a:ext uri="{C183D7F6-B498-43B3-948B-1728B52AA6E4}">
                <adec:decorative xmlns:adec="http://schemas.microsoft.com/office/drawing/2017/decorative" val="1"/>
              </a:ext>
            </a:extLst>
          </p:cNvPr>
          <p:cNvSpPr txBox="1"/>
          <p:nvPr/>
        </p:nvSpPr>
        <p:spPr>
          <a:xfrm>
            <a:off x="1341996" y="3119240"/>
            <a:ext cx="984193"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mn-cs"/>
              </a:rPr>
              <a:t>Define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mn-cs"/>
              </a:rPr>
              <a:t>Strategy</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3762472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outVertical)">
                                      <p:cBhvr>
                                        <p:cTn id="11" dur="500"/>
                                        <p:tgtEl>
                                          <p:spTgt spid="10"/>
                                        </p:tgtEl>
                                      </p:cBhvr>
                                    </p:animEffect>
                                  </p:childTnLst>
                                </p:cTn>
                              </p:par>
                            </p:childTnLst>
                          </p:cTn>
                        </p:par>
                        <p:par>
                          <p:cTn id="12" fill="hold">
                            <p:stCondLst>
                              <p:cond delay="1000"/>
                            </p:stCondLst>
                            <p:childTnLst>
                              <p:par>
                                <p:cTn id="13" presetID="53" presetClass="entr" presetSubtype="52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anim calcmode="lin" valueType="num">
                                      <p:cBhvr>
                                        <p:cTn id="18" dur="500" fill="hold"/>
                                        <p:tgtEl>
                                          <p:spTgt spid="12"/>
                                        </p:tgtEl>
                                        <p:attrNameLst>
                                          <p:attrName>ppt_x</p:attrName>
                                        </p:attrNameLst>
                                      </p:cBhvr>
                                      <p:tavLst>
                                        <p:tav tm="0">
                                          <p:val>
                                            <p:fltVal val="0.5"/>
                                          </p:val>
                                        </p:tav>
                                        <p:tav tm="100000">
                                          <p:val>
                                            <p:strVal val="#ppt_x"/>
                                          </p:val>
                                        </p:tav>
                                      </p:tavLst>
                                    </p:anim>
                                    <p:anim calcmode="lin" valueType="num">
                                      <p:cBhvr>
                                        <p:cTn id="19" dur="500" fill="hold"/>
                                        <p:tgtEl>
                                          <p:spTgt spid="12"/>
                                        </p:tgtEl>
                                        <p:attrNameLst>
                                          <p:attrName>ppt_y</p:attrName>
                                        </p:attrNameLst>
                                      </p:cBhvr>
                                      <p:tavLst>
                                        <p:tav tm="0">
                                          <p:val>
                                            <p:fltVal val="0.5"/>
                                          </p:val>
                                        </p:tav>
                                        <p:tav tm="100000">
                                          <p:val>
                                            <p:strVal val="#ppt_y"/>
                                          </p:val>
                                        </p:tav>
                                      </p:tavLst>
                                    </p:anim>
                                  </p:childTnLst>
                                </p:cTn>
                              </p:par>
                            </p:childTnLst>
                          </p:cTn>
                        </p:par>
                        <p:par>
                          <p:cTn id="20" fill="hold">
                            <p:stCondLst>
                              <p:cond delay="1500"/>
                            </p:stCondLst>
                            <p:childTnLst>
                              <p:par>
                                <p:cTn id="21" presetID="53" presetClass="entr" presetSubtype="528" fill="hold" grpId="0" nodeType="after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p:cTn id="23" dur="500" fill="hold"/>
                                        <p:tgtEl>
                                          <p:spTgt spid="27"/>
                                        </p:tgtEl>
                                        <p:attrNameLst>
                                          <p:attrName>ppt_w</p:attrName>
                                        </p:attrNameLst>
                                      </p:cBhvr>
                                      <p:tavLst>
                                        <p:tav tm="0">
                                          <p:val>
                                            <p:fltVal val="0"/>
                                          </p:val>
                                        </p:tav>
                                        <p:tav tm="100000">
                                          <p:val>
                                            <p:strVal val="#ppt_w"/>
                                          </p:val>
                                        </p:tav>
                                      </p:tavLst>
                                    </p:anim>
                                    <p:anim calcmode="lin" valueType="num">
                                      <p:cBhvr>
                                        <p:cTn id="24" dur="500" fill="hold"/>
                                        <p:tgtEl>
                                          <p:spTgt spid="27"/>
                                        </p:tgtEl>
                                        <p:attrNameLst>
                                          <p:attrName>ppt_h</p:attrName>
                                        </p:attrNameLst>
                                      </p:cBhvr>
                                      <p:tavLst>
                                        <p:tav tm="0">
                                          <p:val>
                                            <p:fltVal val="0"/>
                                          </p:val>
                                        </p:tav>
                                        <p:tav tm="100000">
                                          <p:val>
                                            <p:strVal val="#ppt_h"/>
                                          </p:val>
                                        </p:tav>
                                      </p:tavLst>
                                    </p:anim>
                                    <p:animEffect transition="in" filter="fade">
                                      <p:cBhvr>
                                        <p:cTn id="25" dur="500"/>
                                        <p:tgtEl>
                                          <p:spTgt spid="27"/>
                                        </p:tgtEl>
                                      </p:cBhvr>
                                    </p:animEffect>
                                    <p:anim calcmode="lin" valueType="num">
                                      <p:cBhvr>
                                        <p:cTn id="26" dur="500" fill="hold"/>
                                        <p:tgtEl>
                                          <p:spTgt spid="27"/>
                                        </p:tgtEl>
                                        <p:attrNameLst>
                                          <p:attrName>ppt_x</p:attrName>
                                        </p:attrNameLst>
                                      </p:cBhvr>
                                      <p:tavLst>
                                        <p:tav tm="0">
                                          <p:val>
                                            <p:fltVal val="0.5"/>
                                          </p:val>
                                        </p:tav>
                                        <p:tav tm="100000">
                                          <p:val>
                                            <p:strVal val="#ppt_x"/>
                                          </p:val>
                                        </p:tav>
                                      </p:tavLst>
                                    </p:anim>
                                    <p:anim calcmode="lin" valueType="num">
                                      <p:cBhvr>
                                        <p:cTn id="27" dur="500" fill="hold"/>
                                        <p:tgtEl>
                                          <p:spTgt spid="27"/>
                                        </p:tgtEl>
                                        <p:attrNameLst>
                                          <p:attrName>ppt_y</p:attrName>
                                        </p:attrNameLst>
                                      </p:cBhvr>
                                      <p:tavLst>
                                        <p:tav tm="0">
                                          <p:val>
                                            <p:fltVal val="0.5"/>
                                          </p:val>
                                        </p:tav>
                                        <p:tav tm="100000">
                                          <p:val>
                                            <p:strVal val="#ppt_y"/>
                                          </p:val>
                                        </p:tav>
                                      </p:tavLst>
                                    </p:anim>
                                  </p:childTnLst>
                                </p:cTn>
                              </p:par>
                            </p:childTnLst>
                          </p:cTn>
                        </p:par>
                        <p:par>
                          <p:cTn id="28" fill="hold">
                            <p:stCondLst>
                              <p:cond delay="2000"/>
                            </p:stCondLst>
                            <p:childTnLst>
                              <p:par>
                                <p:cTn id="29" presetID="53" presetClass="entr" presetSubtype="528"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ppt_w</p:attrName>
                                        </p:attrNameLst>
                                      </p:cBhvr>
                                      <p:tavLst>
                                        <p:tav tm="0">
                                          <p:val>
                                            <p:fltVal val="0"/>
                                          </p:val>
                                        </p:tav>
                                        <p:tav tm="100000">
                                          <p:val>
                                            <p:strVal val="#ppt_w"/>
                                          </p:val>
                                        </p:tav>
                                      </p:tavLst>
                                    </p:anim>
                                    <p:anim calcmode="lin" valueType="num">
                                      <p:cBhvr>
                                        <p:cTn id="32" dur="500" fill="hold"/>
                                        <p:tgtEl>
                                          <p:spTgt spid="19"/>
                                        </p:tgtEl>
                                        <p:attrNameLst>
                                          <p:attrName>ppt_h</p:attrName>
                                        </p:attrNameLst>
                                      </p:cBhvr>
                                      <p:tavLst>
                                        <p:tav tm="0">
                                          <p:val>
                                            <p:fltVal val="0"/>
                                          </p:val>
                                        </p:tav>
                                        <p:tav tm="100000">
                                          <p:val>
                                            <p:strVal val="#ppt_h"/>
                                          </p:val>
                                        </p:tav>
                                      </p:tavLst>
                                    </p:anim>
                                    <p:animEffect transition="in" filter="fade">
                                      <p:cBhvr>
                                        <p:cTn id="33" dur="500"/>
                                        <p:tgtEl>
                                          <p:spTgt spid="19"/>
                                        </p:tgtEl>
                                      </p:cBhvr>
                                    </p:animEffect>
                                    <p:anim calcmode="lin" valueType="num">
                                      <p:cBhvr>
                                        <p:cTn id="34" dur="500" fill="hold"/>
                                        <p:tgtEl>
                                          <p:spTgt spid="19"/>
                                        </p:tgtEl>
                                        <p:attrNameLst>
                                          <p:attrName>ppt_x</p:attrName>
                                        </p:attrNameLst>
                                      </p:cBhvr>
                                      <p:tavLst>
                                        <p:tav tm="0">
                                          <p:val>
                                            <p:fltVal val="0.5"/>
                                          </p:val>
                                        </p:tav>
                                        <p:tav tm="100000">
                                          <p:val>
                                            <p:strVal val="#ppt_x"/>
                                          </p:val>
                                        </p:tav>
                                      </p:tavLst>
                                    </p:anim>
                                    <p:anim calcmode="lin" valueType="num">
                                      <p:cBhvr>
                                        <p:cTn id="35" dur="500" fill="hold"/>
                                        <p:tgtEl>
                                          <p:spTgt spid="19"/>
                                        </p:tgtEl>
                                        <p:attrNameLst>
                                          <p:attrName>ppt_y</p:attrName>
                                        </p:attrNameLst>
                                      </p:cBhvr>
                                      <p:tavLst>
                                        <p:tav tm="0">
                                          <p:val>
                                            <p:fltVal val="0.5"/>
                                          </p:val>
                                        </p:tav>
                                        <p:tav tm="100000">
                                          <p:val>
                                            <p:strVal val="#ppt_y"/>
                                          </p:val>
                                        </p:tav>
                                      </p:tavLst>
                                    </p:anim>
                                  </p:childTnLst>
                                </p:cTn>
                              </p:par>
                            </p:childTnLst>
                          </p:cTn>
                        </p:par>
                        <p:par>
                          <p:cTn id="36" fill="hold">
                            <p:stCondLst>
                              <p:cond delay="2500"/>
                            </p:stCondLst>
                            <p:childTnLst>
                              <p:par>
                                <p:cTn id="37" presetID="53" presetClass="entr" presetSubtype="528"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500" fill="hold"/>
                                        <p:tgtEl>
                                          <p:spTgt spid="21"/>
                                        </p:tgtEl>
                                        <p:attrNameLst>
                                          <p:attrName>ppt_w</p:attrName>
                                        </p:attrNameLst>
                                      </p:cBhvr>
                                      <p:tavLst>
                                        <p:tav tm="0">
                                          <p:val>
                                            <p:fltVal val="0"/>
                                          </p:val>
                                        </p:tav>
                                        <p:tav tm="100000">
                                          <p:val>
                                            <p:strVal val="#ppt_w"/>
                                          </p:val>
                                        </p:tav>
                                      </p:tavLst>
                                    </p:anim>
                                    <p:anim calcmode="lin" valueType="num">
                                      <p:cBhvr>
                                        <p:cTn id="40" dur="500" fill="hold"/>
                                        <p:tgtEl>
                                          <p:spTgt spid="21"/>
                                        </p:tgtEl>
                                        <p:attrNameLst>
                                          <p:attrName>ppt_h</p:attrName>
                                        </p:attrNameLst>
                                      </p:cBhvr>
                                      <p:tavLst>
                                        <p:tav tm="0">
                                          <p:val>
                                            <p:fltVal val="0"/>
                                          </p:val>
                                        </p:tav>
                                        <p:tav tm="100000">
                                          <p:val>
                                            <p:strVal val="#ppt_h"/>
                                          </p:val>
                                        </p:tav>
                                      </p:tavLst>
                                    </p:anim>
                                    <p:animEffect transition="in" filter="fade">
                                      <p:cBhvr>
                                        <p:cTn id="41" dur="500"/>
                                        <p:tgtEl>
                                          <p:spTgt spid="21"/>
                                        </p:tgtEl>
                                      </p:cBhvr>
                                    </p:animEffect>
                                    <p:anim calcmode="lin" valueType="num">
                                      <p:cBhvr>
                                        <p:cTn id="42" dur="500" fill="hold"/>
                                        <p:tgtEl>
                                          <p:spTgt spid="21"/>
                                        </p:tgtEl>
                                        <p:attrNameLst>
                                          <p:attrName>ppt_x</p:attrName>
                                        </p:attrNameLst>
                                      </p:cBhvr>
                                      <p:tavLst>
                                        <p:tav tm="0">
                                          <p:val>
                                            <p:fltVal val="0.5"/>
                                          </p:val>
                                        </p:tav>
                                        <p:tav tm="100000">
                                          <p:val>
                                            <p:strVal val="#ppt_x"/>
                                          </p:val>
                                        </p:tav>
                                      </p:tavLst>
                                    </p:anim>
                                    <p:anim calcmode="lin" valueType="num">
                                      <p:cBhvr>
                                        <p:cTn id="43" dur="500" fill="hold"/>
                                        <p:tgtEl>
                                          <p:spTgt spid="21"/>
                                        </p:tgtEl>
                                        <p:attrNameLst>
                                          <p:attrName>ppt_y</p:attrName>
                                        </p:attrNameLst>
                                      </p:cBhvr>
                                      <p:tavLst>
                                        <p:tav tm="0">
                                          <p:val>
                                            <p:fltVal val="0.5"/>
                                          </p:val>
                                        </p:tav>
                                        <p:tav tm="100000">
                                          <p:val>
                                            <p:strVal val="#ppt_y"/>
                                          </p:val>
                                        </p:tav>
                                      </p:tavLst>
                                    </p:anim>
                                  </p:childTnLst>
                                </p:cTn>
                              </p:par>
                              <p:par>
                                <p:cTn id="44" presetID="53" presetClass="entr" presetSubtype="528"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 calcmode="lin" valueType="num">
                                      <p:cBhvr>
                                        <p:cTn id="46" dur="500" fill="hold"/>
                                        <p:tgtEl>
                                          <p:spTgt spid="23"/>
                                        </p:tgtEl>
                                        <p:attrNameLst>
                                          <p:attrName>ppt_w</p:attrName>
                                        </p:attrNameLst>
                                      </p:cBhvr>
                                      <p:tavLst>
                                        <p:tav tm="0">
                                          <p:val>
                                            <p:fltVal val="0"/>
                                          </p:val>
                                        </p:tav>
                                        <p:tav tm="100000">
                                          <p:val>
                                            <p:strVal val="#ppt_w"/>
                                          </p:val>
                                        </p:tav>
                                      </p:tavLst>
                                    </p:anim>
                                    <p:anim calcmode="lin" valueType="num">
                                      <p:cBhvr>
                                        <p:cTn id="47" dur="500" fill="hold"/>
                                        <p:tgtEl>
                                          <p:spTgt spid="23"/>
                                        </p:tgtEl>
                                        <p:attrNameLst>
                                          <p:attrName>ppt_h</p:attrName>
                                        </p:attrNameLst>
                                      </p:cBhvr>
                                      <p:tavLst>
                                        <p:tav tm="0">
                                          <p:val>
                                            <p:fltVal val="0"/>
                                          </p:val>
                                        </p:tav>
                                        <p:tav tm="100000">
                                          <p:val>
                                            <p:strVal val="#ppt_h"/>
                                          </p:val>
                                        </p:tav>
                                      </p:tavLst>
                                    </p:anim>
                                    <p:animEffect transition="in" filter="fade">
                                      <p:cBhvr>
                                        <p:cTn id="48" dur="500"/>
                                        <p:tgtEl>
                                          <p:spTgt spid="23"/>
                                        </p:tgtEl>
                                      </p:cBhvr>
                                    </p:animEffect>
                                    <p:anim calcmode="lin" valueType="num">
                                      <p:cBhvr>
                                        <p:cTn id="49" dur="500" fill="hold"/>
                                        <p:tgtEl>
                                          <p:spTgt spid="23"/>
                                        </p:tgtEl>
                                        <p:attrNameLst>
                                          <p:attrName>ppt_x</p:attrName>
                                        </p:attrNameLst>
                                      </p:cBhvr>
                                      <p:tavLst>
                                        <p:tav tm="0">
                                          <p:val>
                                            <p:fltVal val="0.5"/>
                                          </p:val>
                                        </p:tav>
                                        <p:tav tm="100000">
                                          <p:val>
                                            <p:strVal val="#ppt_x"/>
                                          </p:val>
                                        </p:tav>
                                      </p:tavLst>
                                    </p:anim>
                                    <p:anim calcmode="lin" valueType="num">
                                      <p:cBhvr>
                                        <p:cTn id="50" dur="500" fill="hold"/>
                                        <p:tgtEl>
                                          <p:spTgt spid="23"/>
                                        </p:tgtEl>
                                        <p:attrNameLst>
                                          <p:attrName>ppt_y</p:attrName>
                                        </p:attrNameLst>
                                      </p:cBhvr>
                                      <p:tavLst>
                                        <p:tav tm="0">
                                          <p:val>
                                            <p:fltVal val="0.5"/>
                                          </p:val>
                                        </p:tav>
                                        <p:tav tm="100000">
                                          <p:val>
                                            <p:strVal val="#ppt_y"/>
                                          </p:val>
                                        </p:tav>
                                      </p:tavLst>
                                    </p:anim>
                                  </p:childTnLst>
                                </p:cTn>
                              </p:par>
                            </p:childTnLst>
                          </p:cTn>
                        </p:par>
                        <p:par>
                          <p:cTn id="51" fill="hold">
                            <p:stCondLst>
                              <p:cond delay="3000"/>
                            </p:stCondLst>
                            <p:childTnLst>
                              <p:par>
                                <p:cTn id="52" presetID="53" presetClass="entr" presetSubtype="528" fill="hold" grpId="0" nodeType="afterEffect">
                                  <p:stCondLst>
                                    <p:cond delay="0"/>
                                  </p:stCondLst>
                                  <p:childTnLst>
                                    <p:set>
                                      <p:cBhvr>
                                        <p:cTn id="53" dur="1" fill="hold">
                                          <p:stCondLst>
                                            <p:cond delay="0"/>
                                          </p:stCondLst>
                                        </p:cTn>
                                        <p:tgtEl>
                                          <p:spTgt spid="25"/>
                                        </p:tgtEl>
                                        <p:attrNameLst>
                                          <p:attrName>style.visibility</p:attrName>
                                        </p:attrNameLst>
                                      </p:cBhvr>
                                      <p:to>
                                        <p:strVal val="visible"/>
                                      </p:to>
                                    </p:set>
                                    <p:anim calcmode="lin" valueType="num">
                                      <p:cBhvr>
                                        <p:cTn id="54" dur="500" fill="hold"/>
                                        <p:tgtEl>
                                          <p:spTgt spid="25"/>
                                        </p:tgtEl>
                                        <p:attrNameLst>
                                          <p:attrName>ppt_w</p:attrName>
                                        </p:attrNameLst>
                                      </p:cBhvr>
                                      <p:tavLst>
                                        <p:tav tm="0">
                                          <p:val>
                                            <p:fltVal val="0"/>
                                          </p:val>
                                        </p:tav>
                                        <p:tav tm="100000">
                                          <p:val>
                                            <p:strVal val="#ppt_w"/>
                                          </p:val>
                                        </p:tav>
                                      </p:tavLst>
                                    </p:anim>
                                    <p:anim calcmode="lin" valueType="num">
                                      <p:cBhvr>
                                        <p:cTn id="55" dur="500" fill="hold"/>
                                        <p:tgtEl>
                                          <p:spTgt spid="25"/>
                                        </p:tgtEl>
                                        <p:attrNameLst>
                                          <p:attrName>ppt_h</p:attrName>
                                        </p:attrNameLst>
                                      </p:cBhvr>
                                      <p:tavLst>
                                        <p:tav tm="0">
                                          <p:val>
                                            <p:fltVal val="0"/>
                                          </p:val>
                                        </p:tav>
                                        <p:tav tm="100000">
                                          <p:val>
                                            <p:strVal val="#ppt_h"/>
                                          </p:val>
                                        </p:tav>
                                      </p:tavLst>
                                    </p:anim>
                                    <p:animEffect transition="in" filter="fade">
                                      <p:cBhvr>
                                        <p:cTn id="56" dur="500"/>
                                        <p:tgtEl>
                                          <p:spTgt spid="25"/>
                                        </p:tgtEl>
                                      </p:cBhvr>
                                    </p:animEffect>
                                    <p:anim calcmode="lin" valueType="num">
                                      <p:cBhvr>
                                        <p:cTn id="57" dur="500" fill="hold"/>
                                        <p:tgtEl>
                                          <p:spTgt spid="25"/>
                                        </p:tgtEl>
                                        <p:attrNameLst>
                                          <p:attrName>ppt_x</p:attrName>
                                        </p:attrNameLst>
                                      </p:cBhvr>
                                      <p:tavLst>
                                        <p:tav tm="0">
                                          <p:val>
                                            <p:fltVal val="0.5"/>
                                          </p:val>
                                        </p:tav>
                                        <p:tav tm="100000">
                                          <p:val>
                                            <p:strVal val="#ppt_x"/>
                                          </p:val>
                                        </p:tav>
                                      </p:tavLst>
                                    </p:anim>
                                    <p:anim calcmode="lin" valueType="num">
                                      <p:cBhvr>
                                        <p:cTn id="58" dur="500" fill="hold"/>
                                        <p:tgtEl>
                                          <p:spTgt spid="25"/>
                                        </p:tgtEl>
                                        <p:attrNameLst>
                                          <p:attrName>ppt_y</p:attrName>
                                        </p:attrNameLst>
                                      </p:cBhvr>
                                      <p:tavLst>
                                        <p:tav tm="0">
                                          <p:val>
                                            <p:fltVal val="0.5"/>
                                          </p:val>
                                        </p:tav>
                                        <p:tav tm="100000">
                                          <p:val>
                                            <p:strVal val="#ppt_y"/>
                                          </p:val>
                                        </p:tav>
                                      </p:tavLst>
                                    </p:anim>
                                  </p:childTnLst>
                                </p:cTn>
                              </p:par>
                            </p:childTnLst>
                          </p:cTn>
                        </p:par>
                        <p:par>
                          <p:cTn id="59" fill="hold">
                            <p:stCondLst>
                              <p:cond delay="3500"/>
                            </p:stCondLst>
                            <p:childTnLst>
                              <p:par>
                                <p:cTn id="60" presetID="42" presetClass="entr" presetSubtype="0" fill="hold" grpId="0" nodeType="after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fade">
                                      <p:cBhvr>
                                        <p:cTn id="62" dur="500"/>
                                        <p:tgtEl>
                                          <p:spTgt spid="2"/>
                                        </p:tgtEl>
                                      </p:cBhvr>
                                    </p:animEffect>
                                    <p:anim calcmode="lin" valueType="num">
                                      <p:cBhvr>
                                        <p:cTn id="63" dur="500" fill="hold"/>
                                        <p:tgtEl>
                                          <p:spTgt spid="2"/>
                                        </p:tgtEl>
                                        <p:attrNameLst>
                                          <p:attrName>ppt_x</p:attrName>
                                        </p:attrNameLst>
                                      </p:cBhvr>
                                      <p:tavLst>
                                        <p:tav tm="0">
                                          <p:val>
                                            <p:strVal val="#ppt_x"/>
                                          </p:val>
                                        </p:tav>
                                        <p:tav tm="100000">
                                          <p:val>
                                            <p:strVal val="#ppt_x"/>
                                          </p:val>
                                        </p:tav>
                                      </p:tavLst>
                                    </p:anim>
                                    <p:anim calcmode="lin" valueType="num">
                                      <p:cBhvr>
                                        <p:cTn id="64"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9" grpId="0"/>
      <p:bldP spid="21" grpId="0"/>
      <p:bldP spid="23" grpId="0"/>
      <p:bldP spid="25" grpId="0"/>
      <p:bldP spid="27" grpId="0"/>
      <p:bldP spid="2" grpId="0"/>
      <p:bldP spid="12" grpId="0"/>
      <p:bldP spid="14"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CC90BEC-23A4-4346-AC5A-62EBFB475722}"/>
              </a:ext>
              <a:ext uri="{C183D7F6-B498-43B3-948B-1728B52AA6E4}">
                <adec:decorative xmlns:adec="http://schemas.microsoft.com/office/drawing/2017/decorative" val="1"/>
              </a:ext>
            </a:extLst>
          </p:cNvPr>
          <p:cNvSpPr>
            <a:spLocks noGrp="1"/>
          </p:cNvSpPr>
          <p:nvPr>
            <p:ph type="title"/>
          </p:nvPr>
        </p:nvSpPr>
        <p:spPr>
          <a:xfrm>
            <a:off x="588263" y="457200"/>
            <a:ext cx="11018520" cy="553998"/>
          </a:xfrm>
        </p:spPr>
        <p:txBody>
          <a:bodyPr/>
          <a:lstStyle/>
          <a:p>
            <a:r>
              <a:rPr lang="en-US"/>
              <a:t>Get started</a:t>
            </a:r>
          </a:p>
        </p:txBody>
      </p:sp>
      <p:sp>
        <p:nvSpPr>
          <p:cNvPr id="9" name="Content Placeholder 8">
            <a:extLst>
              <a:ext uri="{FF2B5EF4-FFF2-40B4-BE49-F238E27FC236}">
                <a16:creationId xmlns:a16="http://schemas.microsoft.com/office/drawing/2014/main" id="{EE8C4DE3-21F5-4FEF-B17F-DF8606720568}"/>
              </a:ext>
              <a:ext uri="{C183D7F6-B498-43B3-948B-1728B52AA6E4}">
                <adec:decorative xmlns:adec="http://schemas.microsoft.com/office/drawing/2017/decorative" val="1"/>
              </a:ext>
            </a:extLst>
          </p:cNvPr>
          <p:cNvSpPr>
            <a:spLocks noGrp="1"/>
          </p:cNvSpPr>
          <p:nvPr>
            <p:ph sz="quarter" idx="10"/>
          </p:nvPr>
        </p:nvSpPr>
        <p:spPr>
          <a:xfrm>
            <a:off x="584200" y="1407358"/>
            <a:ext cx="11999125" cy="1031051"/>
          </a:xfrm>
        </p:spPr>
        <p:txBody>
          <a:body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9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rPr>
              <a:t>Azure Arc-enabled servers generally available, get started today: </a:t>
            </a:r>
            <a:r>
              <a:rPr kumimoji="0" lang="en-US" sz="19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hlinkClick r:id="rId3"/>
              </a:rPr>
              <a:t>https://aka.ms/Azure-Arc</a:t>
            </a:r>
            <a:endParaRPr kumimoji="0" lang="en-US" sz="19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ndParaRPr>
          </a:p>
          <a:p>
            <a:pPr marL="0" lvl="0" indent="0">
              <a:spcBef>
                <a:spcPts val="0"/>
              </a:spcBef>
              <a:spcAft>
                <a:spcPts val="600"/>
              </a:spcAft>
              <a:buNone/>
              <a:defRPr/>
            </a:pPr>
            <a:r>
              <a:rPr kumimoji="0" lang="en-US" sz="19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rPr>
              <a:t>Azure Arc-enabled </a:t>
            </a:r>
            <a:r>
              <a:rPr lang="en-US" sz="1900">
                <a:gradFill>
                  <a:gsLst>
                    <a:gs pos="1250">
                      <a:srgbClr val="FFFFFF"/>
                    </a:gs>
                    <a:gs pos="100000">
                      <a:srgbClr val="FFFFFF"/>
                    </a:gs>
                  </a:gsLst>
                  <a:lin ang="5400000" scaled="0"/>
                </a:gradFill>
              </a:rPr>
              <a:t>Kubernetes generally available, get started today: </a:t>
            </a:r>
            <a:r>
              <a:rPr kumimoji="0" lang="en-US" sz="19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hlinkClick r:id="rId4"/>
              </a:rPr>
              <a:t>https://aka.ms/Azure-Arc-Kubernetes</a:t>
            </a:r>
            <a:endParaRPr kumimoji="0" lang="en-US" sz="19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ndParaRPr>
          </a:p>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9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rPr>
              <a:t>Try Azure Arc-enabled data services: </a:t>
            </a:r>
            <a:r>
              <a:rPr kumimoji="0" lang="en-US" sz="1900" b="0" i="0" u="none" strike="noStrike" kern="1200" cap="none" spc="0" normalizeH="0" baseline="0" noProof="0">
                <a:ln>
                  <a:noFill/>
                </a:ln>
                <a:solidFill>
                  <a:srgbClr val="50E6FF">
                    <a:lumMod val="75000"/>
                  </a:srgbClr>
                </a:solidFill>
                <a:effectLst/>
                <a:uLnTx/>
                <a:uFillTx/>
                <a:latin typeface="Segoe UI"/>
                <a:hlinkClick r:id="rId5">
                  <a:extLst>
                    <a:ext uri="{A12FA001-AC4F-418D-AE19-62706E023703}">
                      <ahyp:hlinkClr xmlns:ahyp="http://schemas.microsoft.com/office/drawing/2018/hyperlinkcolor" val="tx"/>
                    </a:ext>
                  </a:extLst>
                </a:hlinkClick>
              </a:rPr>
              <a:t>https://aka.ms/hybrid-data-services</a:t>
            </a:r>
            <a:endParaRPr kumimoji="0" lang="en-US" sz="1900" b="0" i="0" u="none" strike="noStrike" kern="1200" cap="none" spc="0" normalizeH="0" baseline="0" noProof="0">
              <a:ln>
                <a:noFill/>
              </a:ln>
              <a:solidFill>
                <a:srgbClr val="50E6FF">
                  <a:lumMod val="75000"/>
                </a:srgbClr>
              </a:solidFill>
              <a:effectLst/>
              <a:uLnTx/>
              <a:uFillTx/>
              <a:latin typeface="Segoe UI"/>
            </a:endParaRPr>
          </a:p>
        </p:txBody>
      </p:sp>
      <p:sp>
        <p:nvSpPr>
          <p:cNvPr id="28" name="Title 7">
            <a:extLst>
              <a:ext uri="{FF2B5EF4-FFF2-40B4-BE49-F238E27FC236}">
                <a16:creationId xmlns:a16="http://schemas.microsoft.com/office/drawing/2014/main" id="{5B4274B9-7F84-4282-B0E2-069975FE221E}"/>
              </a:ext>
              <a:ext uri="{C183D7F6-B498-43B3-948B-1728B52AA6E4}">
                <adec:decorative xmlns:adec="http://schemas.microsoft.com/office/drawing/2017/decorative" val="1"/>
              </a:ext>
            </a:extLst>
          </p:cNvPr>
          <p:cNvSpPr txBox="1">
            <a:spLocks/>
          </p:cNvSpPr>
          <p:nvPr/>
        </p:nvSpPr>
        <p:spPr>
          <a:xfrm>
            <a:off x="588263" y="31705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Learn more</a:t>
            </a:r>
          </a:p>
        </p:txBody>
      </p:sp>
      <p:sp>
        <p:nvSpPr>
          <p:cNvPr id="31" name="Content Placeholder 8">
            <a:extLst>
              <a:ext uri="{FF2B5EF4-FFF2-40B4-BE49-F238E27FC236}">
                <a16:creationId xmlns:a16="http://schemas.microsoft.com/office/drawing/2014/main" id="{BA596685-FF33-4DFA-8D2C-9D5A60C3EFCD}"/>
              </a:ext>
              <a:ext uri="{C183D7F6-B498-43B3-948B-1728B52AA6E4}">
                <adec:decorative xmlns:adec="http://schemas.microsoft.com/office/drawing/2017/decorative" val="1"/>
              </a:ext>
            </a:extLst>
          </p:cNvPr>
          <p:cNvSpPr txBox="1">
            <a:spLocks/>
          </p:cNvSpPr>
          <p:nvPr/>
        </p:nvSpPr>
        <p:spPr>
          <a:xfrm>
            <a:off x="584200" y="4148400"/>
            <a:ext cx="11018838" cy="113877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Azure Arc Jumpstart</a:t>
            </a: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 </a:t>
            </a:r>
            <a:r>
              <a:rPr kumimoji="0" lang="en-US" sz="2000" b="0" i="0" u="none" strike="noStrike" kern="1200" cap="none" spc="0" normalizeH="0" baseline="0" noProof="0">
                <a:ln>
                  <a:noFill/>
                </a:ln>
                <a:solidFill>
                  <a:srgbClr val="50E6FF">
                    <a:lumMod val="75000"/>
                  </a:srgbClr>
                </a:solidFill>
                <a:effectLst/>
                <a:uLnTx/>
                <a:uFillTx/>
                <a:latin typeface="Segoe UI"/>
                <a:ea typeface="+mn-ea"/>
                <a:cs typeface="Segoe UI" panose="020B0502040204020203" pitchFamily="34" charset="0"/>
                <a:hlinkClick r:id="rId6"/>
              </a:rPr>
              <a:t>https://aka.ms/AzureArcJumpstart</a:t>
            </a:r>
            <a:endParaRPr kumimoji="0" lang="en-US" sz="2000" b="0" i="0" u="none" strike="noStrike" kern="1200" cap="none" spc="0" normalizeH="0" baseline="0" noProof="0">
              <a:ln>
                <a:noFill/>
              </a:ln>
              <a:solidFill>
                <a:srgbClr val="50E6FF">
                  <a:lumMod val="75000"/>
                </a:srgbClr>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Technical documentation: </a:t>
            </a: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hlinkClick r:id="rId7"/>
              </a:rPr>
              <a:t>https://aka.ms/AzureArcDocs</a:t>
            </a:r>
            <a:endParaRPr lang="en-US" sz="2000">
              <a:gradFill>
                <a:gsLst>
                  <a:gs pos="1250">
                    <a:srgbClr val="FFFFFF"/>
                  </a:gs>
                  <a:gs pos="100000">
                    <a:srgbClr val="FFFFFF"/>
                  </a:gs>
                </a:gsLst>
                <a:lin ang="5400000" scaled="0"/>
              </a:gradFill>
              <a:latin typeface="Segoe UI"/>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Azure Arc Learning Path: </a:t>
            </a: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hlinkClick r:id="rId8"/>
              </a:rPr>
              <a:t>https://aka.ms/AzureArcLearn</a:t>
            </a:r>
            <a:endPar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endParaRPr>
          </a:p>
        </p:txBody>
      </p:sp>
      <p:grpSp>
        <p:nvGrpSpPr>
          <p:cNvPr id="3" name="Group 2">
            <a:extLst>
              <a:ext uri="{FF2B5EF4-FFF2-40B4-BE49-F238E27FC236}">
                <a16:creationId xmlns:a16="http://schemas.microsoft.com/office/drawing/2014/main" id="{B459792C-EE69-4C4C-991A-C1DF4AF0666D}"/>
              </a:ext>
              <a:ext uri="{C183D7F6-B498-43B3-948B-1728B52AA6E4}">
                <adec:decorative xmlns:adec="http://schemas.microsoft.com/office/drawing/2017/decorative" val="1"/>
              </a:ext>
            </a:extLst>
          </p:cNvPr>
          <p:cNvGrpSpPr/>
          <p:nvPr/>
        </p:nvGrpSpPr>
        <p:grpSpPr>
          <a:xfrm>
            <a:off x="7618549" y="3170501"/>
            <a:ext cx="3984489" cy="2252400"/>
            <a:chOff x="7618549" y="3170501"/>
            <a:chExt cx="3984489" cy="2252400"/>
          </a:xfrm>
        </p:grpSpPr>
        <p:sp>
          <p:nvSpPr>
            <p:cNvPr id="18" name="Rectangle 17">
              <a:extLst>
                <a:ext uri="{FF2B5EF4-FFF2-40B4-BE49-F238E27FC236}">
                  <a16:creationId xmlns:a16="http://schemas.microsoft.com/office/drawing/2014/main" id="{542A381D-1AB2-4CA1-9D3E-3CCAF81A8454}"/>
                </a:ext>
              </a:extLst>
            </p:cNvPr>
            <p:cNvSpPr/>
            <p:nvPr/>
          </p:nvSpPr>
          <p:spPr bwMode="auto">
            <a:xfrm>
              <a:off x="7618549" y="3170501"/>
              <a:ext cx="3984489" cy="2252400"/>
            </a:xfrm>
            <a:prstGeom prst="rect">
              <a:avLst/>
            </a:prstGeom>
            <a:solidFill>
              <a:srgbClr val="000000"/>
            </a:solidFill>
            <a:ln w="28575" cap="flat" cmpd="sng" algn="ctr">
              <a:solidFill>
                <a:schemeClr val="accent1"/>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2743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solidFill>
                    <a:schemeClr val="accent1"/>
                  </a:solidFill>
                  <a:effectLst/>
                  <a:uLnTx/>
                  <a:uFillTx/>
                  <a:latin typeface="Segoe UI Semibold"/>
                  <a:ea typeface="+mj-ea"/>
                  <a:cs typeface="Segoe UI" pitchFamily="34" charset="0"/>
                </a:rPr>
                <a:t>Azure Arc</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effectLst/>
                  <a:uLnTx/>
                  <a:uFillTx/>
                  <a:latin typeface="+mn-lt"/>
                  <a:cs typeface="Segoe UI" panose="020B0502040204020203" pitchFamily="34" charset="0"/>
                </a:rPr>
                <a:t>Any Infrastructure, Any Cloud</a:t>
              </a:r>
            </a:p>
          </p:txBody>
        </p:sp>
        <p:grpSp>
          <p:nvGrpSpPr>
            <p:cNvPr id="2" name="Group 1">
              <a:extLst>
                <a:ext uri="{FF2B5EF4-FFF2-40B4-BE49-F238E27FC236}">
                  <a16:creationId xmlns:a16="http://schemas.microsoft.com/office/drawing/2014/main" id="{960FEF8A-A552-40F5-8F9C-77BA0FB3EDAD}"/>
                </a:ext>
              </a:extLst>
            </p:cNvPr>
            <p:cNvGrpSpPr/>
            <p:nvPr/>
          </p:nvGrpSpPr>
          <p:grpSpPr>
            <a:xfrm>
              <a:off x="7890231" y="4709520"/>
              <a:ext cx="3438613" cy="348255"/>
              <a:chOff x="7687939" y="4347691"/>
              <a:chExt cx="3438613" cy="348255"/>
            </a:xfrm>
          </p:grpSpPr>
          <p:pic>
            <p:nvPicPr>
              <p:cNvPr id="44" name="Graphic 43">
                <a:extLst>
                  <a:ext uri="{FF2B5EF4-FFF2-40B4-BE49-F238E27FC236}">
                    <a16:creationId xmlns:a16="http://schemas.microsoft.com/office/drawing/2014/main" id="{76A533F7-8197-418B-8CA9-4DB2A6ED7C0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87939" y="4371266"/>
                <a:ext cx="324682" cy="324680"/>
              </a:xfrm>
              <a:prstGeom prst="rect">
                <a:avLst/>
              </a:prstGeom>
            </p:spPr>
          </p:pic>
          <p:pic>
            <p:nvPicPr>
              <p:cNvPr id="47" name="Kubernetes" descr="Kubernetes">
                <a:extLst>
                  <a:ext uri="{FF2B5EF4-FFF2-40B4-BE49-F238E27FC236}">
                    <a16:creationId xmlns:a16="http://schemas.microsoft.com/office/drawing/2014/main" id="{6B97008C-9CD7-4463-AF6E-FCB62CFD733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27130" y="4347691"/>
                <a:ext cx="343178" cy="343178"/>
              </a:xfrm>
              <a:prstGeom prst="rect">
                <a:avLst/>
              </a:prstGeom>
            </p:spPr>
          </p:pic>
          <p:pic>
            <p:nvPicPr>
              <p:cNvPr id="20" name="Graphic 19">
                <a:extLst>
                  <a:ext uri="{FF2B5EF4-FFF2-40B4-BE49-F238E27FC236}">
                    <a16:creationId xmlns:a16="http://schemas.microsoft.com/office/drawing/2014/main" id="{0CE53556-8050-4BCF-AB8E-7642E52BFBF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304996" y="4371266"/>
                <a:ext cx="324680" cy="324680"/>
              </a:xfrm>
              <a:prstGeom prst="rect">
                <a:avLst/>
              </a:prstGeom>
            </p:spPr>
          </p:pic>
          <p:pic>
            <p:nvPicPr>
              <p:cNvPr id="24" name="Graphic 23">
                <a:extLst>
                  <a:ext uri="{FF2B5EF4-FFF2-40B4-BE49-F238E27FC236}">
                    <a16:creationId xmlns:a16="http://schemas.microsoft.com/office/drawing/2014/main" id="{F940FA20-458A-4168-9BE9-B6E8E28A7DA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801872" y="4371266"/>
                <a:ext cx="324680" cy="324680"/>
              </a:xfrm>
              <a:prstGeom prst="rect">
                <a:avLst/>
              </a:prstGeom>
            </p:spPr>
          </p:pic>
          <p:pic>
            <p:nvPicPr>
              <p:cNvPr id="26" name="Graphic 25">
                <a:extLst>
                  <a:ext uri="{FF2B5EF4-FFF2-40B4-BE49-F238E27FC236}">
                    <a16:creationId xmlns:a16="http://schemas.microsoft.com/office/drawing/2014/main" id="{497912C9-CEDF-4FFC-9D6C-1AB7D9791B5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184817" y="4371266"/>
                <a:ext cx="324680" cy="324680"/>
              </a:xfrm>
              <a:prstGeom prst="rect">
                <a:avLst/>
              </a:prstGeom>
            </p:spPr>
          </p:pic>
          <p:pic>
            <p:nvPicPr>
              <p:cNvPr id="27" name="Graphic 26">
                <a:extLst>
                  <a:ext uri="{FF2B5EF4-FFF2-40B4-BE49-F238E27FC236}">
                    <a16:creationId xmlns:a16="http://schemas.microsoft.com/office/drawing/2014/main" id="{ED502C31-DC7F-498C-AEFD-BF6A97AEF8A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567761" y="4371266"/>
                <a:ext cx="324680" cy="324680"/>
              </a:xfrm>
              <a:prstGeom prst="rect">
                <a:avLst/>
              </a:prstGeom>
            </p:spPr>
          </p:pic>
        </p:grpSp>
      </p:grpSp>
      <p:pic>
        <p:nvPicPr>
          <p:cNvPr id="10" name="Graphic 9">
            <a:extLst>
              <a:ext uri="{FF2B5EF4-FFF2-40B4-BE49-F238E27FC236}">
                <a16:creationId xmlns:a16="http://schemas.microsoft.com/office/drawing/2014/main" id="{24A16AE8-1003-4E9C-9BA6-BB1B1A8182BB}"/>
              </a:ext>
              <a:ext uri="{C183D7F6-B498-43B3-948B-1728B52AA6E4}">
                <adec:decorative xmlns:adec="http://schemas.microsoft.com/office/drawing/2017/decorative" val="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372736" y="3296290"/>
            <a:ext cx="476114" cy="476114"/>
          </a:xfrm>
          <a:prstGeom prst="rect">
            <a:avLst/>
          </a:prstGeom>
        </p:spPr>
      </p:pic>
    </p:spTree>
    <p:extLst>
      <p:ext uri="{BB962C8B-B14F-4D97-AF65-F5344CB8AC3E}">
        <p14:creationId xmlns:p14="http://schemas.microsoft.com/office/powerpoint/2010/main" val="1361568478"/>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CDDA0-C4B3-4026-AB5D-CD5AF91F3612}"/>
              </a:ext>
            </a:extLst>
          </p:cNvPr>
          <p:cNvSpPr>
            <a:spLocks noGrp="1"/>
          </p:cNvSpPr>
          <p:nvPr>
            <p:ph type="title"/>
          </p:nvPr>
        </p:nvSpPr>
        <p:spPr/>
        <p:txBody>
          <a:bodyPr/>
          <a:lstStyle/>
          <a:p>
            <a:r>
              <a:rPr lang="en-US"/>
              <a:t>The Azure Arc Jumpstart project</a:t>
            </a:r>
          </a:p>
        </p:txBody>
      </p:sp>
      <p:sp>
        <p:nvSpPr>
          <p:cNvPr id="6" name="Content Placeholder 6">
            <a:extLst>
              <a:ext uri="{FF2B5EF4-FFF2-40B4-BE49-F238E27FC236}">
                <a16:creationId xmlns:a16="http://schemas.microsoft.com/office/drawing/2014/main" id="{FA8516C2-2E6C-4F56-8C81-1D1B9F64D624}"/>
              </a:ext>
            </a:extLst>
          </p:cNvPr>
          <p:cNvSpPr>
            <a:spLocks noGrp="1"/>
          </p:cNvSpPr>
          <p:nvPr>
            <p:ph sz="quarter" idx="10"/>
          </p:nvPr>
        </p:nvSpPr>
        <p:spPr>
          <a:xfrm>
            <a:off x="550514" y="1256681"/>
            <a:ext cx="7015356" cy="5262979"/>
          </a:xfrm>
        </p:spPr>
        <p:txBody>
          <a:bodyPr/>
          <a:lstStyle/>
          <a:p>
            <a:pPr defTabSz="914400">
              <a:spcBef>
                <a:spcPts val="0"/>
              </a:spcBef>
              <a:buSzTx/>
              <a:buFont typeface="Arial" panose="020B0604020202020204" pitchFamily="34" charset="0"/>
              <a:buChar char="•"/>
              <a:defRPr/>
            </a:pPr>
            <a:r>
              <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hlinkClick r:id="rId2"/>
              </a:rPr>
              <a:t>Provide a “zero to hero” scenarios</a:t>
            </a:r>
            <a:r>
              <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 for multiple environments and deployment type using as much automation as possible.</a:t>
            </a:r>
            <a:br>
              <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br>
            <a:endPar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endParaRPr>
          </a:p>
          <a:p>
            <a:pPr defTabSz="914400">
              <a:spcBef>
                <a:spcPts val="0"/>
              </a:spcBef>
              <a:buSzTx/>
              <a:buFont typeface="Arial" panose="020B0604020202020204" pitchFamily="34" charset="0"/>
              <a:buChar char="•"/>
              <a:defRPr/>
            </a:pPr>
            <a:r>
              <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Create a ”supermarket” experience by being able to take “off the shelf” scenarios and implement it.</a:t>
            </a:r>
            <a:br>
              <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br>
            <a:endPar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endParaRPr>
          </a:p>
          <a:p>
            <a:pPr defTabSz="914400">
              <a:spcBef>
                <a:spcPts val="0"/>
              </a:spcBef>
              <a:buSzTx/>
              <a:buFont typeface="Arial" panose="020B0604020202020204" pitchFamily="34" charset="0"/>
              <a:buChar char="•"/>
              <a:defRPr/>
            </a:pPr>
            <a:r>
              <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Meeting Azure Arc customers and partners where they are.</a:t>
            </a:r>
            <a:br>
              <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br>
            <a:endPar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endParaRPr>
          </a:p>
          <a:p>
            <a:pPr defTabSz="914400">
              <a:spcBef>
                <a:spcPts val="0"/>
              </a:spcBef>
              <a:buSzTx/>
              <a:buFont typeface="Arial" panose="020B0604020202020204" pitchFamily="34" charset="0"/>
              <a:buChar char="•"/>
              <a:defRPr/>
            </a:pPr>
            <a:r>
              <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Agile, “startup-like” team.</a:t>
            </a:r>
            <a:br>
              <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br>
            <a:endPar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endParaRPr>
          </a:p>
          <a:p>
            <a:pPr defTabSz="914400">
              <a:spcBef>
                <a:spcPts val="0"/>
              </a:spcBef>
              <a:buSzTx/>
              <a:buFont typeface="Arial" panose="020B0604020202020204" pitchFamily="34" charset="0"/>
              <a:buChar char="•"/>
              <a:defRPr/>
            </a:pPr>
            <a:r>
              <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No detail is too small.</a:t>
            </a:r>
            <a:br>
              <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br>
            <a:endPar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endParaRPr>
          </a:p>
          <a:p>
            <a:pPr defTabSz="914400">
              <a:spcBef>
                <a:spcPts val="0"/>
              </a:spcBef>
              <a:buSzTx/>
              <a:buFont typeface="Arial" panose="020B0604020202020204" pitchFamily="34" charset="0"/>
              <a:buChar char="•"/>
              <a:defRPr/>
            </a:pPr>
            <a:r>
              <a:rPr lang="en-US" sz="1800">
                <a:solidFill>
                  <a:srgbClr val="FFFFFF"/>
                </a:solidFill>
                <a:latin typeface="Segoe UI Symbol" panose="020B0502040204020203" pitchFamily="34" charset="0"/>
                <a:ea typeface="Segoe UI Symbol" panose="020B0502040204020203" pitchFamily="34" charset="0"/>
                <a:cs typeface="+mn-cs"/>
                <a:hlinkClick r:id="rId2"/>
              </a:rPr>
              <a:t>Ready to go technical demos</a:t>
            </a:r>
            <a:br>
              <a:rPr lang="en-US" sz="1800">
                <a:solidFill>
                  <a:srgbClr val="FFFFFF"/>
                </a:solidFill>
                <a:latin typeface="Segoe UI Symbol" panose="020B0502040204020203" pitchFamily="34" charset="0"/>
                <a:ea typeface="Segoe UI Symbol" panose="020B0502040204020203" pitchFamily="34" charset="0"/>
                <a:cs typeface="+mn-cs"/>
              </a:rPr>
            </a:br>
            <a:endParaRPr lang="en-US" sz="1800">
              <a:solidFill>
                <a:srgbClr val="FFFFFF"/>
              </a:solidFill>
              <a:latin typeface="Segoe UI Symbol" panose="020B0502040204020203" pitchFamily="34" charset="0"/>
              <a:ea typeface="Segoe UI Symbol" panose="020B0502040204020203" pitchFamily="34" charset="0"/>
              <a:cs typeface="+mn-cs"/>
            </a:endParaRPr>
          </a:p>
          <a:p>
            <a:pPr defTabSz="914400">
              <a:spcBef>
                <a:spcPts val="0"/>
              </a:spcBef>
              <a:buSzTx/>
              <a:buFont typeface="Arial" panose="020B0604020202020204" pitchFamily="34" charset="0"/>
              <a:buChar char="•"/>
              <a:defRPr/>
            </a:pPr>
            <a:r>
              <a:rPr lang="en-US" sz="1800">
                <a:solidFill>
                  <a:srgbClr val="FFFFFF"/>
                </a:solidFill>
                <a:latin typeface="Segoe UI Symbol" panose="020B0502040204020203" pitchFamily="34" charset="0"/>
                <a:ea typeface="Segoe UI Symbol" panose="020B0502040204020203" pitchFamily="34" charset="0"/>
                <a:cs typeface="+mn-cs"/>
                <a:hlinkClick r:id="rId3"/>
              </a:rPr>
              <a:t>Jumpstart ArcBox</a:t>
            </a:r>
            <a:r>
              <a:rPr lang="en-US" sz="1800">
                <a:solidFill>
                  <a:srgbClr val="FFFFFF"/>
                </a:solidFill>
                <a:latin typeface="Segoe UI Symbol" panose="020B0502040204020203" pitchFamily="34" charset="0"/>
                <a:ea typeface="Segoe UI Symbol" panose="020B0502040204020203" pitchFamily="34" charset="0"/>
                <a:cs typeface="+mn-cs"/>
              </a:rPr>
              <a:t> is a sandbox environment that allows users to explore all the major capabilities of Azure Arc in a click of a button.</a:t>
            </a:r>
            <a:br>
              <a:rPr lang="en-US" sz="1800">
                <a:solidFill>
                  <a:srgbClr val="FFFFFF"/>
                </a:solidFill>
                <a:latin typeface="Segoe UI Symbol" panose="020B0502040204020203" pitchFamily="34" charset="0"/>
                <a:ea typeface="Segoe UI Symbol" panose="020B0502040204020203" pitchFamily="34" charset="0"/>
                <a:cs typeface="+mn-cs"/>
              </a:rPr>
            </a:br>
            <a:endParaRPr lang="en-US" sz="1800">
              <a:solidFill>
                <a:srgbClr val="FFFFFF"/>
              </a:solidFill>
              <a:latin typeface="Segoe UI Symbol" panose="020B0502040204020203" pitchFamily="34" charset="0"/>
              <a:ea typeface="Segoe UI Symbol" panose="020B0502040204020203" pitchFamily="34" charset="0"/>
              <a:cs typeface="+mn-cs"/>
            </a:endParaRPr>
          </a:p>
          <a:p>
            <a:pPr defTabSz="914400">
              <a:spcBef>
                <a:spcPts val="0"/>
              </a:spcBef>
              <a:buSzTx/>
              <a:buFont typeface="Arial" panose="020B0604020202020204" pitchFamily="34" charset="0"/>
              <a:buChar char="•"/>
              <a:defRPr/>
            </a:pPr>
            <a:r>
              <a:rPr lang="en-US" sz="1800">
                <a:solidFill>
                  <a:srgbClr val="FFFFFF"/>
                </a:solidFill>
                <a:latin typeface="Segoe UI Symbol" panose="020B0502040204020203" pitchFamily="34" charset="0"/>
                <a:ea typeface="Segoe UI Symbol" panose="020B0502040204020203" pitchFamily="34" charset="0"/>
                <a:cs typeface="+mn-cs"/>
                <a:hlinkClick r:id="rId4"/>
              </a:rPr>
              <a:t>Jumpstart Lighting</a:t>
            </a:r>
            <a:r>
              <a:rPr lang="en-US" sz="1800">
                <a:solidFill>
                  <a:srgbClr val="FFFFFF"/>
                </a:solidFill>
                <a:latin typeface="Segoe UI Symbol" panose="020B0502040204020203" pitchFamily="34" charset="0"/>
                <a:ea typeface="Segoe UI Symbol" panose="020B0502040204020203" pitchFamily="34" charset="0"/>
                <a:cs typeface="+mn-cs"/>
              </a:rPr>
              <a:t> is a show where people come to share their Azure Arc/Jumpstart/Hybrid experience. </a:t>
            </a:r>
          </a:p>
        </p:txBody>
      </p:sp>
      <p:grpSp>
        <p:nvGrpSpPr>
          <p:cNvPr id="10" name="Group 9">
            <a:extLst>
              <a:ext uri="{FF2B5EF4-FFF2-40B4-BE49-F238E27FC236}">
                <a16:creationId xmlns:a16="http://schemas.microsoft.com/office/drawing/2014/main" id="{13C92C92-EF81-457D-A74A-2E57FD5A99FA}"/>
              </a:ext>
              <a:ext uri="{C183D7F6-B498-43B3-948B-1728B52AA6E4}">
                <adec:decorative xmlns:adec="http://schemas.microsoft.com/office/drawing/2017/decorative" val="1"/>
              </a:ext>
            </a:extLst>
          </p:cNvPr>
          <p:cNvGrpSpPr/>
          <p:nvPr/>
        </p:nvGrpSpPr>
        <p:grpSpPr>
          <a:xfrm>
            <a:off x="7800708" y="1445090"/>
            <a:ext cx="4126741" cy="3967820"/>
            <a:chOff x="7940098" y="871809"/>
            <a:chExt cx="4126741" cy="3967820"/>
          </a:xfrm>
        </p:grpSpPr>
        <p:grpSp>
          <p:nvGrpSpPr>
            <p:cNvPr id="3" name="Group 2">
              <a:extLst>
                <a:ext uri="{FF2B5EF4-FFF2-40B4-BE49-F238E27FC236}">
                  <a16:creationId xmlns:a16="http://schemas.microsoft.com/office/drawing/2014/main" id="{EBE567D5-6B2E-4BD3-A9DA-53841A4EBC76}"/>
                </a:ext>
              </a:extLst>
            </p:cNvPr>
            <p:cNvGrpSpPr/>
            <p:nvPr/>
          </p:nvGrpSpPr>
          <p:grpSpPr>
            <a:xfrm>
              <a:off x="7940098" y="871809"/>
              <a:ext cx="4126741" cy="3967820"/>
              <a:chOff x="2855882" y="4905990"/>
              <a:chExt cx="4126741" cy="3967820"/>
            </a:xfrm>
          </p:grpSpPr>
          <p:pic>
            <p:nvPicPr>
              <p:cNvPr id="5" name="Picture 4" descr="Logo, icon&#10;&#10;Description automatically generated">
                <a:extLst>
                  <a:ext uri="{FF2B5EF4-FFF2-40B4-BE49-F238E27FC236}">
                    <a16:creationId xmlns:a16="http://schemas.microsoft.com/office/drawing/2014/main" id="{1F161984-2FB6-4139-9A37-DBBF7559BE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5882" y="4905990"/>
                <a:ext cx="1860874" cy="1705537"/>
              </a:xfrm>
              <a:prstGeom prst="rect">
                <a:avLst/>
              </a:prstGeom>
            </p:spPr>
          </p:pic>
          <p:pic>
            <p:nvPicPr>
              <p:cNvPr id="8" name="Picture 7" descr="Logo&#10;&#10;Description automatically generated">
                <a:extLst>
                  <a:ext uri="{FF2B5EF4-FFF2-40B4-BE49-F238E27FC236}">
                    <a16:creationId xmlns:a16="http://schemas.microsoft.com/office/drawing/2014/main" id="{0AB843C1-93F7-46DC-9193-CB63BC8010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7443" y="7170063"/>
                <a:ext cx="1817751" cy="1703747"/>
              </a:xfrm>
              <a:prstGeom prst="rect">
                <a:avLst/>
              </a:prstGeom>
            </p:spPr>
          </p:pic>
          <p:pic>
            <p:nvPicPr>
              <p:cNvPr id="7" name="Picture 6" descr="Logo&#10;&#10;Description automatically generated">
                <a:extLst>
                  <a:ext uri="{FF2B5EF4-FFF2-40B4-BE49-F238E27FC236}">
                    <a16:creationId xmlns:a16="http://schemas.microsoft.com/office/drawing/2014/main" id="{1FFA7027-601F-4235-8180-E2561C2F5E9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64872" y="4905990"/>
                <a:ext cx="1817751" cy="1703747"/>
              </a:xfrm>
              <a:prstGeom prst="rect">
                <a:avLst/>
              </a:prstGeom>
            </p:spPr>
          </p:pic>
        </p:grpSp>
        <p:pic>
          <p:nvPicPr>
            <p:cNvPr id="9" name="Picture 8" descr="Logo, icon&#10;&#10;Description automatically generated with medium confidence">
              <a:extLst>
                <a:ext uri="{FF2B5EF4-FFF2-40B4-BE49-F238E27FC236}">
                  <a16:creationId xmlns:a16="http://schemas.microsoft.com/office/drawing/2014/main" id="{01ED8BE7-E59F-45F7-8BE3-FA65BCE925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49087" y="2952975"/>
              <a:ext cx="1817751" cy="1886654"/>
            </a:xfrm>
            <a:prstGeom prst="rect">
              <a:avLst/>
            </a:prstGeom>
          </p:spPr>
        </p:pic>
      </p:grpSp>
    </p:spTree>
    <p:extLst>
      <p:ext uri="{BB962C8B-B14F-4D97-AF65-F5344CB8AC3E}">
        <p14:creationId xmlns:p14="http://schemas.microsoft.com/office/powerpoint/2010/main" val="3068318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10.xml><?xml version="1.0" encoding="utf-8"?>
<a:theme xmlns:a="http://schemas.openxmlformats.org/drawingml/2006/main" name="1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1.xml><?xml version="1.0" encoding="utf-8"?>
<a:theme xmlns:a="http://schemas.openxmlformats.org/drawingml/2006/main" name="8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2.xml><?xml version="1.0" encoding="utf-8"?>
<a:theme xmlns:a="http://schemas.openxmlformats.org/drawingml/2006/main" name="1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3.xml><?xml version="1.0" encoding="utf-8"?>
<a:theme xmlns:a="http://schemas.openxmlformats.org/drawingml/2006/main" name="1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3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TEMPLATE">
  <a:themeElements>
    <a:clrScheme name="Illustration - Light Gray - Teal">
      <a:dk1>
        <a:srgbClr val="1A1A1A"/>
      </a:dk1>
      <a:lt1>
        <a:srgbClr val="FFFFFF"/>
      </a:lt1>
      <a:dk2>
        <a:srgbClr val="0D0D0D"/>
      </a:dk2>
      <a:lt2>
        <a:srgbClr val="D2D2D2"/>
      </a:lt2>
      <a:accent1>
        <a:srgbClr val="0078D4"/>
      </a:accent1>
      <a:accent2>
        <a:srgbClr val="002050"/>
      </a:accent2>
      <a:accent3>
        <a:srgbClr val="008272"/>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Business_015_Blue.potx" id="{CA0B5F3A-AF62-4C66-BFA6-344D4FF6C139}" vid="{49EF8971-2F8F-44F4-89CB-97AC0D867C82}"/>
    </a:ext>
  </a:extLst>
</a:theme>
</file>

<file path=ppt/theme/theme3.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Azure OnDemand - Enabling Hybrid and Multicloud scenario using Cloud Adoption Framework" id="{2FD08904-4420-460E-96FB-615561687DAE}" vid="{52324207-B75E-4B90-A0C5-21FF8D4F822B}"/>
    </a:ext>
  </a:extLst>
</a:theme>
</file>

<file path=ppt/theme/theme4.xml><?xml version="1.0" encoding="utf-8"?>
<a:theme xmlns:a="http://schemas.openxmlformats.org/drawingml/2006/main" name="Hybrid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Arc Overview (Customer-Ready)" id="{DE44CD50-53C1-A14D-A902-E253E45500B0}" vid="{666E34F2-2949-814F-A8BC-006ED952C14F}"/>
    </a:ext>
  </a:extLst>
</a:theme>
</file>

<file path=ppt/theme/theme5.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6.xml><?xml version="1.0" encoding="utf-8"?>
<a:theme xmlns:a="http://schemas.openxmlformats.org/drawingml/2006/main" name="1_Azure Design Template">
  <a:themeElements>
    <a:clrScheme name="Azure Design Template">
      <a:dk1>
        <a:sysClr val="windowText" lastClr="000000"/>
      </a:dk1>
      <a:lt1>
        <a:sysClr val="window" lastClr="FFFFFF"/>
      </a:lt1>
      <a:dk2>
        <a:srgbClr val="FFFFFF"/>
      </a:dk2>
      <a:lt2>
        <a:srgbClr val="282828"/>
      </a:lt2>
      <a:accent1>
        <a:srgbClr val="0078D4"/>
      </a:accent1>
      <a:accent2>
        <a:srgbClr val="000000"/>
      </a:accent2>
      <a:accent3>
        <a:srgbClr val="50E6FF"/>
      </a:accent3>
      <a:accent4>
        <a:srgbClr val="3C3C41"/>
      </a:accent4>
      <a:accent5>
        <a:srgbClr val="75757A"/>
      </a:accent5>
      <a:accent6>
        <a:srgbClr val="EBEBEB"/>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8.xml><?xml version="1.0" encoding="utf-8"?>
<a:theme xmlns:a="http://schemas.openxmlformats.org/drawingml/2006/main" name="3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9.xml><?xml version="1.0" encoding="utf-8"?>
<a:theme xmlns:a="http://schemas.openxmlformats.org/drawingml/2006/main" name="6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07c5dfa0-33a3-47dd-bfb7-87fb96739115" xsi:nil="true"/>
    <_ip_UnifiedCompliancePolicyUIAction xmlns="http://schemas.microsoft.com/sharepoint/v3" xsi:nil="true"/>
    <Status xmlns="07c5dfa0-33a3-47dd-bfb7-87fb96739115" xsi:nil="true"/>
    <_ip_UnifiedCompliancePolicyProperties xmlns="http://schemas.microsoft.com/sharepoint/v3" xsi:nil="true"/>
    <lcf76f155ced4ddcb4097134ff3c332f xmlns="07c5dfa0-33a3-47dd-bfb7-87fb96739115">
      <Terms xmlns="http://schemas.microsoft.com/office/infopath/2007/PartnerControls"/>
    </lcf76f155ced4ddcb4097134ff3c332f>
    <Date xmlns="07c5dfa0-33a3-47dd-bfb7-87fb96739115" xsi:nil="true"/>
    <TaxCatchAll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19" ma:contentTypeDescription="Create a new document." ma:contentTypeScope="" ma:versionID="cb590ca3ed123cbe5dbbe8ef135a0567">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05f661c3ca3cc1aa9f3af33d3441eab5"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E9EF8FE-5178-4F27-88B8-BA0366A72A4D}">
  <ds:schemaRefs>
    <ds:schemaRef ds:uri="http://schemas.microsoft.com/sharepoint/v3/contenttype/forms"/>
  </ds:schemaRefs>
</ds:datastoreItem>
</file>

<file path=customXml/itemProps2.xml><?xml version="1.0" encoding="utf-8"?>
<ds:datastoreItem xmlns:ds="http://schemas.openxmlformats.org/officeDocument/2006/customXml" ds:itemID="{76C51312-4900-4073-A835-857415E05443}">
  <ds:schemaRefs>
    <ds:schemaRef ds:uri="07c5dfa0-33a3-47dd-bfb7-87fb96739115"/>
    <ds:schemaRef ds:uri="b1c3d6fc-5689-40cc-899d-3b916b4ff5bf"/>
    <ds:schemaRef ds:uri="230e9df3-be65-4c73-a93b-d1236ebd677e"/>
    <ds:schemaRef ds:uri="http://purl.org/dc/elements/1.1/"/>
    <ds:schemaRef ds:uri="http://purl.org/dc/terms/"/>
    <ds:schemaRef ds:uri="http://schemas.microsoft.com/office/2006/documentManagement/types"/>
    <ds:schemaRef ds:uri="http://schemas.microsoft.com/office/infopath/2007/PartnerControls"/>
    <ds:schemaRef ds:uri="http://schemas.microsoft.com/sharepoint/v3"/>
    <ds:schemaRef ds:uri="http://www.w3.org/XML/1998/namespace"/>
    <ds:schemaRef ds:uri="http://schemas.openxmlformats.org/package/2006/metadata/core-properti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B9DF358A-7EA9-4680-BD2C-8736D99EBC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7c5dfa0-33a3-47dd-bfb7-87fb96739115"/>
    <ds:schemaRef ds:uri="b1c3d6fc-5689-40cc-899d-3b916b4ff5bf"/>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10950</Words>
  <Application>Microsoft Office PowerPoint</Application>
  <PresentationFormat>Widescreen</PresentationFormat>
  <Paragraphs>2891</Paragraphs>
  <Slides>93</Slides>
  <Notes>74</Notes>
  <HiddenSlides>0</HiddenSlides>
  <MMClips>0</MMClips>
  <ScaleCrop>false</ScaleCrop>
  <HeadingPairs>
    <vt:vector size="6" baseType="variant">
      <vt:variant>
        <vt:lpstr>Fonts Used</vt:lpstr>
      </vt:variant>
      <vt:variant>
        <vt:i4>14</vt:i4>
      </vt:variant>
      <vt:variant>
        <vt:lpstr>Theme</vt:lpstr>
      </vt:variant>
      <vt:variant>
        <vt:i4>15</vt:i4>
      </vt:variant>
      <vt:variant>
        <vt:lpstr>Slide Titles</vt:lpstr>
      </vt:variant>
      <vt:variant>
        <vt:i4>93</vt:i4>
      </vt:variant>
    </vt:vector>
  </HeadingPairs>
  <TitlesOfParts>
    <vt:vector size="122" baseType="lpstr">
      <vt:lpstr>Arial</vt:lpstr>
      <vt:lpstr>Calibri</vt:lpstr>
      <vt:lpstr>Calibri Light</vt:lpstr>
      <vt:lpstr>Consolas</vt:lpstr>
      <vt:lpstr>Metropolis</vt:lpstr>
      <vt:lpstr>Segoe Pro</vt:lpstr>
      <vt:lpstr>Segoe Pro Semibold</vt:lpstr>
      <vt:lpstr>Segoe UI</vt:lpstr>
      <vt:lpstr>Segoe UI Light</vt:lpstr>
      <vt:lpstr>Segoe UI Semibold</vt:lpstr>
      <vt:lpstr>Segoe UI Semibold (Headings)</vt:lpstr>
      <vt:lpstr>Segoe UI Semilight</vt:lpstr>
      <vt:lpstr>Segoe UI Symbol</vt:lpstr>
      <vt:lpstr>Wingdings</vt:lpstr>
      <vt:lpstr>Black Template</vt:lpstr>
      <vt:lpstr>WHITE TEMPLATE</vt:lpstr>
      <vt:lpstr>1_White Template</vt:lpstr>
      <vt:lpstr>Hybrid_Template_Dark</vt:lpstr>
      <vt:lpstr>***Black Template</vt:lpstr>
      <vt:lpstr>1_Azure Design Template</vt:lpstr>
      <vt:lpstr>5_Black Template</vt:lpstr>
      <vt:lpstr>3_Black Template</vt:lpstr>
      <vt:lpstr>6_Black Template</vt:lpstr>
      <vt:lpstr>1_Azure 1</vt:lpstr>
      <vt:lpstr>8_Black Template</vt:lpstr>
      <vt:lpstr>11_Black Template</vt:lpstr>
      <vt:lpstr>12_Black Template</vt:lpstr>
      <vt:lpstr>Office Theme</vt:lpstr>
      <vt:lpstr>3_Azure 1</vt:lpstr>
      <vt:lpstr>Azure Arc Overview</vt:lpstr>
      <vt:lpstr>Customer environments and application  requirements are evolving</vt:lpstr>
      <vt:lpstr>Innovate anywhere with Azure Arc</vt:lpstr>
      <vt:lpstr>Azure Arc</vt:lpstr>
      <vt:lpstr>Single control plane with Azure Arc</vt:lpstr>
      <vt:lpstr>Governance and Compliance Guardrails to Reduce risk and errors</vt:lpstr>
      <vt:lpstr>Streamlined security Secure workloads and improved posture</vt:lpstr>
      <vt:lpstr>One consistent Azure platform  for hybrid and multicloud</vt:lpstr>
      <vt:lpstr>Azure Arc-enabled infrastructure Bring on-premises and multi-cloud infrastructure to Azure </vt:lpstr>
      <vt:lpstr>Azure Arc-enabled data services</vt:lpstr>
      <vt:lpstr>Customer challenges when hybrid</vt:lpstr>
      <vt:lpstr>Arc </vt:lpstr>
      <vt:lpstr>Arc</vt:lpstr>
      <vt:lpstr>Arc1</vt:lpstr>
      <vt:lpstr>Arc2</vt:lpstr>
      <vt:lpstr>Azure Arc-enabled infrastructure Bring on-premises and multi-cloud infrastructure to Azure with Azure Arc </vt:lpstr>
      <vt:lpstr>Customer scenario Gain central visibility, operations, and compliance</vt:lpstr>
      <vt:lpstr>Customer scenario Gain central visibility, operations, and compliance (contd)</vt:lpstr>
      <vt:lpstr>Azure Arc-enabled servers Bring on-premises and multi-cloud servers to Azure with Azure Arc</vt:lpstr>
      <vt:lpstr>Azure Arc-enabled servers Azure Arc-enabled servers are auto-enrolled with additional Azure services</vt:lpstr>
      <vt:lpstr>Azure Arc-enabled servers &amp; Azure Arc-enabled SQL server On-premises and multi-cloud compliance with Azure Policy</vt:lpstr>
      <vt:lpstr>Azure Arc-enabled servers &amp; Azure Arc-enabled SQL server Security management with ASC, Defender and Sentinel</vt:lpstr>
      <vt:lpstr>SQL Server on Arc-enabled servers Data management benefits for Azure Arc-enabled servers</vt:lpstr>
      <vt:lpstr>Azure Arc-enabled VMware vSphere Provision and Manage VMware VMs from Azure using Azure Arc</vt:lpstr>
      <vt:lpstr>Azure Migrate + Azure Arc-enabled servers highlights</vt:lpstr>
      <vt:lpstr>Azure Migrate + Azure Arc How it works</vt:lpstr>
      <vt:lpstr>Customer scenario Build Cloud native apps anywhere, at scale</vt:lpstr>
      <vt:lpstr>Customer scenario At-scale Kubernetes app management</vt:lpstr>
      <vt:lpstr>Azure Arc-enabled Kubernetes Connect, manage, and operate Kubernetes clusters and applications running anywhere using Azure Arc</vt:lpstr>
      <vt:lpstr>Azure Arc-enabled Kubernetes</vt:lpstr>
      <vt:lpstr>Azure Arc-enabled Kubernetes</vt:lpstr>
      <vt:lpstr>Azure Arc-enabled Kubernetes validation program</vt:lpstr>
      <vt:lpstr>Customer scenario Run Azure data services anywhere</vt:lpstr>
      <vt:lpstr>Customer scenario Run Azure data services anywhere</vt:lpstr>
      <vt:lpstr>Azure Arc-enabled data services</vt:lpstr>
      <vt:lpstr>Savings from Azure Arc-enabled data services</vt:lpstr>
      <vt:lpstr>Azure Arc-enabled data services architecture</vt:lpstr>
      <vt:lpstr>Azure Arc-enabled application services</vt:lpstr>
      <vt:lpstr>Azure Arc-enabled machine learning</vt:lpstr>
      <vt:lpstr>Azure Arc and Azure Stack HCI Platform architecture</vt:lpstr>
      <vt:lpstr>Azure Customer </vt:lpstr>
      <vt:lpstr>Azure Arc Architecture</vt:lpstr>
      <vt:lpstr>Azure Arc Architecture</vt:lpstr>
      <vt:lpstr>GitOps – Definition &amp; Principles</vt:lpstr>
      <vt:lpstr>Azure Arc-enabled Kubernetes GitOps Flow</vt:lpstr>
      <vt:lpstr>Azure Arc-enabled VMware vSphere Architecture</vt:lpstr>
      <vt:lpstr>Azure Arc-enabled servers &amp; Azure Arc-enabled SQL server On-premises and multi-cloud integration</vt:lpstr>
      <vt:lpstr>Azure Arc-enabled servers &amp; Azure Arc-enabled SQL server On-premises and multi-cloud compliance with Azure Policy</vt:lpstr>
      <vt:lpstr>Azure Arc-enabled servers &amp; Azure Arc-enabled SQL server Resource management with tags</vt:lpstr>
      <vt:lpstr>Azure Arc-enabled servers &amp; Azure Arc-enabled SQL server Security management with ASC, Defender and Sentinel</vt:lpstr>
      <vt:lpstr>Azure Arc-enabled servers &amp; Azure Arc-enabled SQL server Secrets management with Azure Key Vault</vt:lpstr>
      <vt:lpstr>Azure Arc-enabled servers Connectivity Options</vt:lpstr>
      <vt:lpstr>Azure Arc-enabled servers architecture Linux OS</vt:lpstr>
      <vt:lpstr>Azure Arc-enabled servers architecture Windows OS</vt:lpstr>
      <vt:lpstr>Azure Arc-enabled servers Connected Machine Agent</vt:lpstr>
      <vt:lpstr>Azure Arc-enabled servers Azure Key Vault Integration</vt:lpstr>
      <vt:lpstr>Azure Arc-enabled servers Onboarding and VM extension integration</vt:lpstr>
      <vt:lpstr>Azure Arc-enabled servers - Private Link integration</vt:lpstr>
      <vt:lpstr>Azure Arc-enabled servers - Private Link integration</vt:lpstr>
      <vt:lpstr>Azure Arc-enabled servers – Identity and Access Management</vt:lpstr>
      <vt:lpstr>Azure Arc-enabled Kubernetes Onboarding</vt:lpstr>
      <vt:lpstr>Azure Arc-enabled Kubernetes  GitOps Configuration</vt:lpstr>
      <vt:lpstr>Azure Arc-enabled Kubernetes  AAD RBAC (public preview)</vt:lpstr>
      <vt:lpstr>Azure Arc-enabled Kubernetes Cluster Connect (public preview)</vt:lpstr>
      <vt:lpstr>Azure Arc-enabled Kubernetes  Cluster extensions (public preview)</vt:lpstr>
      <vt:lpstr>Azure Arc-enabled Kubernetes  Azure Monitor (public preview)</vt:lpstr>
      <vt:lpstr>Azure Arc-enabled Kubernetes  Microsoft Defender for Cloud</vt:lpstr>
      <vt:lpstr>Azure Arc-enabled Kubernetes  Open Service Mesh (Preview)</vt:lpstr>
      <vt:lpstr>Azure Arc-enabled Kubernetes  Azure Policy (Gatekeeper)</vt:lpstr>
      <vt:lpstr>AKS on Azure Stack HCI Architecture</vt:lpstr>
      <vt:lpstr>AKS on Azure Stack HCI using Azure VM (Nested Virtualization)</vt:lpstr>
      <vt:lpstr>Azure Arc-enabled data services On-premises and multi-cloud integration</vt:lpstr>
      <vt:lpstr>Azure Arc-enabled Data Services Security (1 of 2)</vt:lpstr>
      <vt:lpstr>Azure Arc-enabled Data Services Security (2 of 2)</vt:lpstr>
      <vt:lpstr>Arc Data Services Maintenance updates</vt:lpstr>
      <vt:lpstr>Point-In-Time Restore [PITR]</vt:lpstr>
      <vt:lpstr>Scaling: Azure Arc-enabled SQL Managed Instance</vt:lpstr>
      <vt:lpstr>Scaling: Azure Arc-enabled PostgreSQL Hyperscale</vt:lpstr>
      <vt:lpstr>Azure Arc-enabled SQL Managed Instance High Availability</vt:lpstr>
      <vt:lpstr>Azure Arc-enabled data services (1 of 5)</vt:lpstr>
      <vt:lpstr>Azure Arc-enabled data services (2 of 5)</vt:lpstr>
      <vt:lpstr>Azure Arc-enabled data services (3 of 5)</vt:lpstr>
      <vt:lpstr>Azure Arc-enabled data services (4 of 5)</vt:lpstr>
      <vt:lpstr>Azure Arc-enabled data services (5 of 5)</vt:lpstr>
      <vt:lpstr>Arc-enabled Azure SQL Managed Instance</vt:lpstr>
      <vt:lpstr>High availability for Arc-enabled PostgreSQL</vt:lpstr>
      <vt:lpstr>Azure Arc-enabled Data Services Endpoints</vt:lpstr>
      <vt:lpstr>Azure Arc-enabled services On-premises and multi-cloud integration</vt:lpstr>
      <vt:lpstr>Diagram </vt:lpstr>
      <vt:lpstr>Architecture</vt:lpstr>
      <vt:lpstr>Plan</vt:lpstr>
      <vt:lpstr>Get started</vt:lpstr>
      <vt:lpstr>The Azure Arc Jumpstart project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Presenter Guidance – To Customer</dc:title>
  <dc:creator/>
  <cp:lastModifiedBy/>
  <cp:revision>2</cp:revision>
  <dcterms:created xsi:type="dcterms:W3CDTF">2021-07-17T00:38:39Z</dcterms:created>
  <dcterms:modified xsi:type="dcterms:W3CDTF">2021-11-12T23:30:02Z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0x010100D86D235E0236944CB2D0154C00AD9253</vt:lpwstr>
  </property>
  <property fmtid="{D5CDD505-2E9C-101B-9397-08002B2CF9AE}" pid="3" name="MediaServiceImageTags">
    <vt:lpwstr/>
  </property>
</Properties>
</file>